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5.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6.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310" r:id="rId5"/>
    <p:sldMasterId id="2147484341" r:id="rId6"/>
    <p:sldMasterId id="2147484366" r:id="rId7"/>
    <p:sldMasterId id="2147484391" r:id="rId8"/>
    <p:sldMasterId id="2147484413" r:id="rId9"/>
    <p:sldMasterId id="2147484432" r:id="rId10"/>
  </p:sldMasterIdLst>
  <p:notesMasterIdLst>
    <p:notesMasterId r:id="rId69"/>
  </p:notesMasterIdLst>
  <p:handoutMasterIdLst>
    <p:handoutMasterId r:id="rId70"/>
  </p:handoutMasterIdLst>
  <p:sldIdLst>
    <p:sldId id="1408" r:id="rId11"/>
    <p:sldId id="1409" r:id="rId12"/>
    <p:sldId id="1410" r:id="rId13"/>
    <p:sldId id="1411" r:id="rId14"/>
    <p:sldId id="1412" r:id="rId15"/>
    <p:sldId id="1413" r:id="rId16"/>
    <p:sldId id="1414" r:id="rId17"/>
    <p:sldId id="1415" r:id="rId18"/>
    <p:sldId id="1416" r:id="rId19"/>
    <p:sldId id="1417" r:id="rId20"/>
    <p:sldId id="1418" r:id="rId21"/>
    <p:sldId id="1419" r:id="rId22"/>
    <p:sldId id="1420" r:id="rId23"/>
    <p:sldId id="1421" r:id="rId24"/>
    <p:sldId id="1422" r:id="rId25"/>
    <p:sldId id="1423" r:id="rId26"/>
    <p:sldId id="1424" r:id="rId27"/>
    <p:sldId id="1425" r:id="rId28"/>
    <p:sldId id="1426" r:id="rId29"/>
    <p:sldId id="1427" r:id="rId30"/>
    <p:sldId id="1428" r:id="rId31"/>
    <p:sldId id="1429" r:id="rId32"/>
    <p:sldId id="1430" r:id="rId33"/>
    <p:sldId id="1431" r:id="rId34"/>
    <p:sldId id="1432" r:id="rId35"/>
    <p:sldId id="1433" r:id="rId36"/>
    <p:sldId id="1434" r:id="rId37"/>
    <p:sldId id="1435" r:id="rId38"/>
    <p:sldId id="1436" r:id="rId39"/>
    <p:sldId id="1437" r:id="rId40"/>
    <p:sldId id="1438" r:id="rId41"/>
    <p:sldId id="1439" r:id="rId42"/>
    <p:sldId id="1440" r:id="rId43"/>
    <p:sldId id="1441" r:id="rId44"/>
    <p:sldId id="1442" r:id="rId45"/>
    <p:sldId id="1443" r:id="rId46"/>
    <p:sldId id="1444" r:id="rId47"/>
    <p:sldId id="1445" r:id="rId48"/>
    <p:sldId id="1446" r:id="rId49"/>
    <p:sldId id="1447" r:id="rId50"/>
    <p:sldId id="1448" r:id="rId51"/>
    <p:sldId id="1449" r:id="rId52"/>
    <p:sldId id="1450" r:id="rId53"/>
    <p:sldId id="1451" r:id="rId54"/>
    <p:sldId id="1452" r:id="rId55"/>
    <p:sldId id="1453" r:id="rId56"/>
    <p:sldId id="1454" r:id="rId57"/>
    <p:sldId id="1455" r:id="rId58"/>
    <p:sldId id="1456" r:id="rId59"/>
    <p:sldId id="1457" r:id="rId60"/>
    <p:sldId id="1458" r:id="rId61"/>
    <p:sldId id="1459" r:id="rId62"/>
    <p:sldId id="1460" r:id="rId63"/>
    <p:sldId id="1461" r:id="rId64"/>
    <p:sldId id="1462" r:id="rId65"/>
    <p:sldId id="1463" r:id="rId66"/>
    <p:sldId id="1407" r:id="rId67"/>
    <p:sldId id="1392" r:id="rId6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929"/>
    <a:srgbClr val="FFFFFF"/>
    <a:srgbClr val="BAD80A"/>
    <a:srgbClr val="A80000"/>
    <a:srgbClr val="5C2D91"/>
    <a:srgbClr val="0078D7"/>
    <a:srgbClr val="107C10"/>
    <a:srgbClr val="000000"/>
    <a:srgbClr val="D83B01"/>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15" autoAdjust="0"/>
  </p:normalViewPr>
  <p:slideViewPr>
    <p:cSldViewPr>
      <p:cViewPr varScale="1">
        <p:scale>
          <a:sx n="73" d="100"/>
          <a:sy n="73" d="100"/>
        </p:scale>
        <p:origin x="702" y="6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1122"/>
    </p:cViewPr>
  </p:sorterViewPr>
  <p:notesViewPr>
    <p:cSldViewPr showGuide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 Type="http://schemas.openxmlformats.org/officeDocument/2006/relationships/slideMaster" Target="slideMasters/slideMaster4.xml"/><Relationship Id="rId7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VM1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IOPs</c:v>
                </c:pt>
              </c:strCache>
            </c:strRef>
          </c:cat>
          <c:val>
            <c:numRef>
              <c:f>Sheet1!$B$2</c:f>
              <c:numCache>
                <c:formatCode>General</c:formatCode>
                <c:ptCount val="1"/>
                <c:pt idx="0">
                  <c:v>100</c:v>
                </c:pt>
              </c:numCache>
            </c:numRef>
          </c:val>
          <c:extLst>
            <c:ext xmlns:c16="http://schemas.microsoft.com/office/drawing/2014/chart" uri="{C3380CC4-5D6E-409C-BE32-E72D297353CC}">
              <c16:uniqueId val="{00000000-F974-46F1-8937-7F6BB8C4833C}"/>
            </c:ext>
          </c:extLst>
        </c:ser>
        <c:ser>
          <c:idx val="1"/>
          <c:order val="1"/>
          <c:tx>
            <c:strRef>
              <c:f>Sheet1!$C$1</c:f>
              <c:strCache>
                <c:ptCount val="1"/>
                <c:pt idx="0">
                  <c:v>VM2</c:v>
                </c:pt>
              </c:strCache>
            </c:strRef>
          </c:tx>
          <c:spPr>
            <a:solidFill>
              <a:schemeClr val="accent4"/>
            </a:solidFill>
            <a:ln>
              <a:noFill/>
            </a:ln>
            <a:effectLst/>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79A-4591-8913-0A4719C5C441}"/>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c:f>
              <c:strCache>
                <c:ptCount val="1"/>
                <c:pt idx="0">
                  <c:v>IOPs</c:v>
                </c:pt>
              </c:strCache>
            </c:strRef>
          </c:cat>
          <c:val>
            <c:numRef>
              <c:f>Sheet1!$C$2</c:f>
              <c:numCache>
                <c:formatCode>General</c:formatCode>
                <c:ptCount val="1"/>
                <c:pt idx="0">
                  <c:v>100</c:v>
                </c:pt>
              </c:numCache>
            </c:numRef>
          </c:val>
          <c:extLst>
            <c:ext xmlns:c16="http://schemas.microsoft.com/office/drawing/2014/chart" uri="{C3380CC4-5D6E-409C-BE32-E72D297353CC}">
              <c16:uniqueId val="{00000001-F974-46F1-8937-7F6BB8C4833C}"/>
            </c:ext>
          </c:extLst>
        </c:ser>
        <c:dLbls>
          <c:showLegendKey val="0"/>
          <c:showVal val="0"/>
          <c:showCatName val="0"/>
          <c:showSerName val="0"/>
          <c:showPercent val="0"/>
          <c:showBubbleSize val="0"/>
        </c:dLbls>
        <c:gapWidth val="150"/>
        <c:overlap val="100"/>
        <c:axId val="417204672"/>
        <c:axId val="420254064"/>
      </c:barChart>
      <c:catAx>
        <c:axId val="417204672"/>
        <c:scaling>
          <c:orientation val="minMax"/>
        </c:scaling>
        <c:delete val="1"/>
        <c:axPos val="b"/>
        <c:title>
          <c:tx>
            <c:rich>
              <a:bodyPr rot="0" spcFirstLastPara="1" vertOverflow="ellipsis" vert="horz" wrap="square" anchor="ctr" anchorCtr="1"/>
              <a:lstStyle/>
              <a:p>
                <a:pPr>
                  <a:defRPr sz="1330" b="0" i="0" u="none" strike="noStrike" kern="1200" cap="all" baseline="0">
                    <a:solidFill>
                      <a:schemeClr val="tx1">
                        <a:lumMod val="65000"/>
                        <a:lumOff val="35000"/>
                      </a:schemeClr>
                    </a:solidFill>
                    <a:latin typeface="+mn-lt"/>
                    <a:ea typeface="+mn-ea"/>
                    <a:cs typeface="+mn-cs"/>
                  </a:defRPr>
                </a:pPr>
                <a:r>
                  <a:rPr lang="en-US" sz="1330" dirty="0"/>
                  <a:t>IOPs</a:t>
                </a:r>
              </a:p>
            </c:rich>
          </c:tx>
          <c:overlay val="0"/>
          <c:spPr>
            <a:noFill/>
            <a:ln>
              <a:noFill/>
            </a:ln>
            <a:effectLst/>
          </c:spPr>
          <c:txPr>
            <a:bodyPr rot="0" spcFirstLastPara="1" vertOverflow="ellipsis" vert="horz" wrap="square" anchor="ctr" anchorCtr="1"/>
            <a:lstStyle/>
            <a:p>
              <a:pPr>
                <a:defRPr sz="133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420254064"/>
        <c:crosses val="autoZero"/>
        <c:auto val="1"/>
        <c:lblAlgn val="ctr"/>
        <c:lblOffset val="100"/>
        <c:noMultiLvlLbl val="0"/>
      </c:catAx>
      <c:valAx>
        <c:axId val="420254064"/>
        <c:scaling>
          <c:orientation val="minMax"/>
          <c:max val="200"/>
        </c:scaling>
        <c:delete val="0"/>
        <c:axPos val="l"/>
        <c:majorGridlines>
          <c:spPr>
            <a:ln w="9525" cap="flat" cmpd="sng" algn="ctr">
              <a:gradFill>
                <a:gsLst>
                  <a:gs pos="0">
                    <a:schemeClr val="tx1">
                      <a:lumMod val="5000"/>
                      <a:lumOff val="95000"/>
                    </a:schemeClr>
                  </a:gs>
                  <a:gs pos="100000">
                    <a:schemeClr val="tx1">
                      <a:lumMod val="15000"/>
                      <a:lumOff val="85000"/>
                    </a:schemeClr>
                  </a:gs>
                </a:gsLst>
                <a:lin ang="5400000" scaled="0"/>
              </a:gra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7204672"/>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IOPs</c:v>
                </c:pt>
              </c:strCache>
            </c:strRef>
          </c:tx>
          <c:spPr>
            <a:solidFill>
              <a:schemeClr val="accent1"/>
            </a:solidFill>
            <a:ln>
              <a:noFill/>
            </a:ln>
            <a:effectLst/>
          </c:spPr>
          <c:invertIfNegative val="0"/>
          <c:dPt>
            <c:idx val="1"/>
            <c:invertIfNegative val="0"/>
            <c:bubble3D val="0"/>
            <c:spPr>
              <a:solidFill>
                <a:schemeClr val="accent4"/>
              </a:solidFill>
              <a:ln>
                <a:noFill/>
              </a:ln>
              <a:effectLst/>
            </c:spPr>
            <c:extLst>
              <c:ext xmlns:c16="http://schemas.microsoft.com/office/drawing/2014/chart" uri="{C3380CC4-5D6E-409C-BE32-E72D297353CC}">
                <c16:uniqueId val="{00000001-996B-4494-B953-A37F11A83F9A}"/>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VM1</c:v>
                </c:pt>
                <c:pt idx="1">
                  <c:v>VM2</c:v>
                </c:pt>
              </c:strCache>
            </c:strRef>
          </c:cat>
          <c:val>
            <c:numRef>
              <c:f>Sheet1!$B$2:$B$3</c:f>
              <c:numCache>
                <c:formatCode>General</c:formatCode>
                <c:ptCount val="2"/>
                <c:pt idx="0">
                  <c:v>200</c:v>
                </c:pt>
                <c:pt idx="1">
                  <c:v>200</c:v>
                </c:pt>
              </c:numCache>
            </c:numRef>
          </c:val>
          <c:extLst>
            <c:ext xmlns:c16="http://schemas.microsoft.com/office/drawing/2014/chart" uri="{C3380CC4-5D6E-409C-BE32-E72D297353CC}">
              <c16:uniqueId val="{00000003-996B-4494-B953-A37F11A83F9A}"/>
            </c:ext>
          </c:extLst>
        </c:ser>
        <c:dLbls>
          <c:showLegendKey val="0"/>
          <c:showVal val="0"/>
          <c:showCatName val="0"/>
          <c:showSerName val="0"/>
          <c:showPercent val="0"/>
          <c:showBubbleSize val="0"/>
        </c:dLbls>
        <c:gapWidth val="75"/>
        <c:overlap val="40"/>
        <c:axId val="420252888"/>
        <c:axId val="420258768"/>
      </c:barChart>
      <c:catAx>
        <c:axId val="420252888"/>
        <c:scaling>
          <c:orientation val="minMax"/>
        </c:scaling>
        <c:delete val="1"/>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IOPS</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420258768"/>
        <c:crosses val="autoZero"/>
        <c:auto val="1"/>
        <c:lblAlgn val="ctr"/>
        <c:lblOffset val="100"/>
        <c:noMultiLvlLbl val="0"/>
      </c:catAx>
      <c:valAx>
        <c:axId val="420258768"/>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02528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fillRef idx="0">
      <cs:styleClr val="auto"/>
    </cs:fillRef>
    <cs:effectRef idx="0"/>
    <cs:fontRef idx="minor">
      <a:schemeClr val="tx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2016</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9/27/2016 5:30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2016</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9/27/2016 5:30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Microsoft 2016</a:t>
            </a: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9/27/2016 5:30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489031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758" rtl="0" eaLnBrk="1" fontAlgn="auto" latinLnBrk="0" hangingPunct="1">
              <a:lnSpc>
                <a:spcPct val="90000"/>
              </a:lnSpc>
              <a:spcBef>
                <a:spcPts val="0"/>
              </a:spcBef>
              <a:spcAft>
                <a:spcPts val="250"/>
              </a:spcAft>
              <a:buClrTx/>
              <a:buSzTx/>
              <a:buFontTx/>
              <a:buNone/>
              <a:tabLst/>
              <a:defRPr/>
            </a:pPr>
            <a:endParaRPr lang="en-US" b="1"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82937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842364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19367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651650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13386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009796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92521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9/27/2016 5:30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53</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057937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9/27/2016 5:30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204784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Microsoft Ignite 2016</a:t>
            </a: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9/27/2016 5:30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56</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601137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9/27/2016 5:30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8643825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9/27/2016 5:30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57</a:t>
            </a:fld>
            <a:endParaRPr lang="en-US" dirty="0"/>
          </a:p>
        </p:txBody>
      </p:sp>
    </p:spTree>
    <p:extLst>
      <p:ext uri="{BB962C8B-B14F-4D97-AF65-F5344CB8AC3E}">
        <p14:creationId xmlns:p14="http://schemas.microsoft.com/office/powerpoint/2010/main" val="22885204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9/27/2016 5:30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58</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1637986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E74353ED-ACB2-44BF-A903-985B0AF962B7}"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078365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E74353ED-ACB2-44BF-A903-985B0AF962B7}"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217531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3292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583273" marR="0" lvl="0" indent="0" algn="l" defTabSz="93292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2A3BF03E-9D0C-421C-B807-ABE84FDAC5BF}"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262444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8B263312-38AA-4E1E-B2B5-0F8F122B24FE}"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pPr rtl="0" eaLnBrk="1" fontAlgn="t" latinLnBrk="0" hangingPunct="1"/>
            <a:endParaRPr lang="en-US" sz="1200" b="0" i="0" u="none" strike="noStrike" kern="1200" dirty="0">
              <a:solidFill>
                <a:schemeClr val="tx1"/>
              </a:solidFill>
              <a:effectLst/>
              <a:latin typeface="+mn-lt"/>
              <a:ea typeface="+mn-ea"/>
              <a:cs typeface="+mn-cs"/>
            </a:endParaRPr>
          </a:p>
        </p:txBody>
      </p:sp>
      <p:sp>
        <p:nvSpPr>
          <p:cNvPr id="16" name="Date Placeholder 15"/>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8453B4A1-23F0-4EA8-922A-C21006FB5AB3}" type="datetime1">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4"/>
          </p:nvPr>
        </p:nvSpPr>
        <p:spPr/>
        <p:txBody>
          <a:bodyPr/>
          <a:lstStyle/>
          <a:p>
            <a:pPr marL="583273" marR="0" lvl="0" indent="0" algn="l" defTabSz="922783"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99533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endParaRPr>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455602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887713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758" rtl="0" eaLnBrk="1" fontAlgn="auto" latinLnBrk="0" hangingPunct="1">
              <a:lnSpc>
                <a:spcPct val="90000"/>
              </a:lnSpc>
              <a:spcBef>
                <a:spcPts val="0"/>
              </a:spcBef>
              <a:spcAft>
                <a:spcPts val="250"/>
              </a:spcAft>
              <a:buClrTx/>
              <a:buSzTx/>
              <a:buFontTx/>
              <a:buNone/>
              <a:tabLst/>
              <a:defRPr/>
            </a:pPr>
            <a:endParaRPr lang="en-US" b="1"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64CFA94A-519F-445C-B30C-9E76FA6A2031}"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9/27/2016 5:30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5997678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3" name="Text Placeholder 2"/>
          <p:cNvSpPr>
            <a:spLocks noGrp="1"/>
          </p:cNvSpPr>
          <p:nvPr>
            <p:ph type="body" sz="quarter" idx="13" hasCustomPrompt="1"/>
          </p:nvPr>
        </p:nvSpPr>
        <p:spPr bwMode="white">
          <a:xfrm>
            <a:off x="10333038" y="296863"/>
            <a:ext cx="1828800" cy="461665"/>
          </a:xfrm>
        </p:spPr>
        <p:txBody>
          <a:bodyPr/>
          <a:lstStyle>
            <a:lvl1pPr marL="0" indent="0" algn="r">
              <a:buNone/>
              <a:defRPr sz="2000">
                <a:latin typeface="+mn-lt"/>
              </a:defRPr>
            </a:lvl1pPr>
          </a:lstStyle>
          <a:p>
            <a:pPr lvl="0"/>
            <a:r>
              <a:rPr lang="en-US" dirty="0"/>
              <a:t>Session Code</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1029296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74645152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256081960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24622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0236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03118614"/>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75030288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0614160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p:cNvPicPr>
            <a:picLocks noChangeAspect="1"/>
          </p:cNvPicPr>
          <p:nvPr userDrawn="1"/>
        </p:nvPicPr>
        <p:blipFill>
          <a:blip r:embed="rId2"/>
          <a:stretch>
            <a:fillRect/>
          </a:stretch>
        </p:blipFill>
        <p:spPr>
          <a:xfrm>
            <a:off x="462280" y="6209084"/>
            <a:ext cx="1456418" cy="310896"/>
          </a:xfrm>
          <a:prstGeom prst="rect">
            <a:avLst/>
          </a:prstGeom>
        </p:spPr>
      </p:pic>
      <p:pic>
        <p:nvPicPr>
          <p:cNvPr id="6" name="Picture 5"/>
          <p:cNvPicPr>
            <a:picLocks noChangeAspect="1"/>
          </p:cNvPicPr>
          <p:nvPr userDrawn="1"/>
        </p:nvPicPr>
        <p:blipFill rotWithShape="1">
          <a:blip r:embed="rId3"/>
          <a:srcRect r="40044"/>
          <a:stretch/>
        </p:blipFill>
        <p:spPr>
          <a:xfrm>
            <a:off x="-246501" y="1965643"/>
            <a:ext cx="4736205" cy="2148840"/>
          </a:xfrm>
          <a:prstGeom prst="rect">
            <a:avLst/>
          </a:prstGeom>
        </p:spPr>
      </p:pic>
    </p:spTree>
    <p:extLst>
      <p:ext uri="{BB962C8B-B14F-4D97-AF65-F5344CB8AC3E}">
        <p14:creationId xmlns:p14="http://schemas.microsoft.com/office/powerpoint/2010/main" val="13210047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6" name="Rectangle 5"/>
          <p:cNvSpPr/>
          <p:nvPr userDrawn="1"/>
        </p:nvSpPr>
        <p:spPr bwMode="gray">
          <a:xfrm>
            <a:off x="0" y="5897245"/>
            <a:ext cx="12435840" cy="109728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a:stretch>
            <a:fillRect/>
          </a:stretch>
        </p:blipFill>
        <p:spPr>
          <a:xfrm>
            <a:off x="370840" y="6294142"/>
            <a:ext cx="1456418" cy="310896"/>
          </a:xfrm>
          <a:prstGeom prst="rect">
            <a:avLst/>
          </a:prstGeom>
        </p:spPr>
      </p:pic>
    </p:spTree>
    <p:extLst>
      <p:ext uri="{BB962C8B-B14F-4D97-AF65-F5344CB8AC3E}">
        <p14:creationId xmlns:p14="http://schemas.microsoft.com/office/powerpoint/2010/main" val="37465170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a:t>Click icon to add picture</a:t>
            </a: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a:t>Edit Master text styles</a:t>
            </a:r>
          </a:p>
        </p:txBody>
      </p:sp>
    </p:spTree>
    <p:extLst>
      <p:ext uri="{BB962C8B-B14F-4D97-AF65-F5344CB8AC3E}">
        <p14:creationId xmlns:p14="http://schemas.microsoft.com/office/powerpoint/2010/main" val="37508026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87559313"/>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2653654"/>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58009208"/>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87555718"/>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26469405"/>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233734011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24097822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39333861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53929431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46105738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897602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77205350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658269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536781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83043083"/>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a:blip r:embed="rId2"/>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200752153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096714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_Walkin">
    <p:bg bwMode="gray">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8" name="Picture 17"/>
          <p:cNvPicPr>
            <a:picLocks noChangeAspect="1"/>
          </p:cNvPicPr>
          <p:nvPr userDrawn="1"/>
        </p:nvPicPr>
        <p:blipFill>
          <a:blip r:embed="rId2"/>
          <a:stretch>
            <a:fillRect/>
          </a:stretch>
        </p:blipFill>
        <p:spPr>
          <a:xfrm>
            <a:off x="-246501" y="1965643"/>
            <a:ext cx="7899548" cy="2148840"/>
          </a:xfrm>
          <a:prstGeom prst="rect">
            <a:avLst/>
          </a:prstGeom>
        </p:spPr>
      </p:pic>
      <p:sp>
        <p:nvSpPr>
          <p:cNvPr id="6" name="Rectangle 5"/>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a:stretch>
            <a:fillRect/>
          </a:stretch>
        </p:blipFill>
        <p:spPr>
          <a:xfrm>
            <a:off x="462280" y="6209084"/>
            <a:ext cx="1456418" cy="310896"/>
          </a:xfrm>
          <a:prstGeom prst="rect">
            <a:avLst/>
          </a:prstGeom>
        </p:spPr>
      </p:pic>
    </p:spTree>
    <p:extLst>
      <p:ext uri="{BB962C8B-B14F-4D97-AF65-F5344CB8AC3E}">
        <p14:creationId xmlns:p14="http://schemas.microsoft.com/office/powerpoint/2010/main" val="42300080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40807184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376468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2469492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6242260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9437281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17096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744213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6482158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6261108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06983535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a:t>Click icon to add picture</a:t>
            </a: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a:t>Click to 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a:t>Click to edit Master text styles</a:t>
            </a:r>
          </a:p>
        </p:txBody>
      </p:sp>
    </p:spTree>
    <p:extLst>
      <p:ext uri="{BB962C8B-B14F-4D97-AF65-F5344CB8AC3E}">
        <p14:creationId xmlns:p14="http://schemas.microsoft.com/office/powerpoint/2010/main" val="225056077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425967590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28467895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68934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2365569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35101618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5429016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62471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27665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45456362"/>
      </p:ext>
    </p:extLst>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266830272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394442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237967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925069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p:cNvPicPr>
            <a:picLocks noChangeAspect="1"/>
          </p:cNvPicPr>
          <p:nvPr userDrawn="1"/>
        </p:nvPicPr>
        <p:blipFill>
          <a:blip r:embed="rId2"/>
          <a:stretch>
            <a:fillRect/>
          </a:stretch>
        </p:blipFill>
        <p:spPr>
          <a:xfrm>
            <a:off x="462280" y="6209084"/>
            <a:ext cx="1456418" cy="310896"/>
          </a:xfrm>
          <a:prstGeom prst="rect">
            <a:avLst/>
          </a:prstGeom>
        </p:spPr>
      </p:pic>
      <p:pic>
        <p:nvPicPr>
          <p:cNvPr id="6" name="Picture 5"/>
          <p:cNvPicPr>
            <a:picLocks noChangeAspect="1"/>
          </p:cNvPicPr>
          <p:nvPr userDrawn="1"/>
        </p:nvPicPr>
        <p:blipFill rotWithShape="1">
          <a:blip r:embed="rId3"/>
          <a:srcRect r="40044"/>
          <a:stretch/>
        </p:blipFill>
        <p:spPr>
          <a:xfrm>
            <a:off x="-246501" y="1965643"/>
            <a:ext cx="4736205" cy="2148840"/>
          </a:xfrm>
          <a:prstGeom prst="rect">
            <a:avLst/>
          </a:prstGeom>
        </p:spPr>
      </p:pic>
    </p:spTree>
    <p:extLst>
      <p:ext uri="{BB962C8B-B14F-4D97-AF65-F5344CB8AC3E}">
        <p14:creationId xmlns:p14="http://schemas.microsoft.com/office/powerpoint/2010/main" val="2620341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6" name="Rectangle 5"/>
          <p:cNvSpPr/>
          <p:nvPr userDrawn="1"/>
        </p:nvSpPr>
        <p:spPr bwMode="gray">
          <a:xfrm>
            <a:off x="0" y="5897245"/>
            <a:ext cx="12435840" cy="109728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a:stretch>
            <a:fillRect/>
          </a:stretch>
        </p:blipFill>
        <p:spPr>
          <a:xfrm>
            <a:off x="370840" y="6294142"/>
            <a:ext cx="1456418" cy="310896"/>
          </a:xfrm>
          <a:prstGeom prst="rect">
            <a:avLst/>
          </a:prstGeom>
        </p:spPr>
      </p:pic>
      <p:sp>
        <p:nvSpPr>
          <p:cNvPr id="3" name="Text Placeholder 2"/>
          <p:cNvSpPr>
            <a:spLocks noGrp="1"/>
          </p:cNvSpPr>
          <p:nvPr>
            <p:ph type="body" sz="quarter" idx="13" hasCustomPrompt="1"/>
          </p:nvPr>
        </p:nvSpPr>
        <p:spPr bwMode="white">
          <a:xfrm>
            <a:off x="10333038" y="296863"/>
            <a:ext cx="1828800" cy="461665"/>
          </a:xfrm>
        </p:spPr>
        <p:txBody>
          <a:bodyPr/>
          <a:lstStyle>
            <a:lvl1pPr marL="0" indent="0" algn="r">
              <a:buNone/>
              <a:defRPr sz="2000">
                <a:latin typeface="+mn-lt"/>
              </a:defRPr>
            </a:lvl1pPr>
          </a:lstStyle>
          <a:p>
            <a:pPr lvl="0"/>
            <a:r>
              <a:rPr lang="en-US" dirty="0"/>
              <a:t>Session Code</a:t>
            </a:r>
          </a:p>
        </p:txBody>
      </p:sp>
    </p:spTree>
    <p:extLst>
      <p:ext uri="{BB962C8B-B14F-4D97-AF65-F5344CB8AC3E}">
        <p14:creationId xmlns:p14="http://schemas.microsoft.com/office/powerpoint/2010/main" val="17835652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8065595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3594543"/>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4238344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4707770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92662917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189533110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2925191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2235704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02610405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55362693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75085370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399769"/>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02983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65035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7500129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a:blip r:embed="rId2"/>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182125624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540401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3508377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869597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1810061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8669847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834018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747864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952768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35886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675529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00996460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19966985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408852537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36749932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2218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97650572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379500563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8606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95384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4353885"/>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147828159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04015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12831808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6888482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8397344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0283745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194326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95993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9560719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8389567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0427678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043502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a:t>Click icon to add picture</a:t>
            </a: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a:t>Edit Master text styles</a:t>
            </a:r>
          </a:p>
        </p:txBody>
      </p:sp>
    </p:spTree>
    <p:extLst>
      <p:ext uri="{BB962C8B-B14F-4D97-AF65-F5344CB8AC3E}">
        <p14:creationId xmlns:p14="http://schemas.microsoft.com/office/powerpoint/2010/main" val="116576315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9875135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1844488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6742346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333761986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31151217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4355791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906138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08154787"/>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226177768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9456961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_Title &amp; Non-bulleted text">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64852" y="1508579"/>
            <a:ext cx="4571623" cy="5485946"/>
          </a:xfrm>
          <a:prstGeom prst="rect">
            <a:avLst/>
          </a:prstGeom>
        </p:spPr>
      </p:pic>
      <p:sp>
        <p:nvSpPr>
          <p:cNvPr id="2" name="Title 1"/>
          <p:cNvSpPr>
            <a:spLocks noGrp="1"/>
          </p:cNvSpPr>
          <p:nvPr>
            <p:ph type="title"/>
          </p:nvPr>
        </p:nvSpPr>
        <p:spPr>
          <a:xfrm>
            <a:off x="274639" y="295275"/>
            <a:ext cx="11211728" cy="917575"/>
          </a:xfrm>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9" y="1212849"/>
            <a:ext cx="10572902" cy="2028537"/>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8383203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4_Title &amp; Non-bulleted text">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0537" y="1"/>
            <a:ext cx="2475938" cy="6994523"/>
          </a:xfrm>
          <a:prstGeom prst="rect">
            <a:avLst/>
          </a:prstGeom>
        </p:spPr>
      </p:pic>
      <p:sp>
        <p:nvSpPr>
          <p:cNvPr id="2" name="Title 1"/>
          <p:cNvSpPr>
            <a:spLocks noGrp="1"/>
          </p:cNvSpPr>
          <p:nvPr>
            <p:ph type="title"/>
          </p:nvPr>
        </p:nvSpPr>
        <p:spPr>
          <a:xfrm>
            <a:off x="274639" y="295275"/>
            <a:ext cx="11211728" cy="917575"/>
          </a:xfrm>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9" y="1212849"/>
            <a:ext cx="10572902" cy="2028537"/>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521626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2_Title &amp; Non-bulleted text">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64852" y="1508579"/>
            <a:ext cx="4571623" cy="5485946"/>
          </a:xfrm>
          <a:prstGeom prst="rect">
            <a:avLst/>
          </a:prstGeom>
        </p:spPr>
      </p:pic>
      <p:sp>
        <p:nvSpPr>
          <p:cNvPr id="2" name="Title 1"/>
          <p:cNvSpPr>
            <a:spLocks noGrp="1"/>
          </p:cNvSpPr>
          <p:nvPr>
            <p:ph type="title"/>
          </p:nvPr>
        </p:nvSpPr>
        <p:spPr>
          <a:xfrm>
            <a:off x="274639" y="295275"/>
            <a:ext cx="11211728" cy="917575"/>
          </a:xfrm>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9" y="1212849"/>
            <a:ext cx="10572902" cy="2028537"/>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019716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20601406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7271605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857910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0540900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4359056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1873973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1260921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99872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53467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20894032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383979231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0523245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380650189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18" Type="http://schemas.openxmlformats.org/officeDocument/2006/relationships/slideLayout" Target="../slideLayouts/slideLayout80.xml"/><Relationship Id="rId3" Type="http://schemas.openxmlformats.org/officeDocument/2006/relationships/slideLayout" Target="../slideLayouts/slideLayout65.xml"/><Relationship Id="rId21" Type="http://schemas.openxmlformats.org/officeDocument/2006/relationships/slideLayout" Target="../slideLayouts/slideLayout83.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5" Type="http://schemas.openxmlformats.org/officeDocument/2006/relationships/theme" Target="../theme/theme4.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20" Type="http://schemas.openxmlformats.org/officeDocument/2006/relationships/slideLayout" Target="../slideLayouts/slideLayout82.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24" Type="http://schemas.openxmlformats.org/officeDocument/2006/relationships/slideLayout" Target="../slideLayouts/slideLayout86.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23" Type="http://schemas.openxmlformats.org/officeDocument/2006/relationships/slideLayout" Target="../slideLayouts/slideLayout85.xml"/><Relationship Id="rId10" Type="http://schemas.openxmlformats.org/officeDocument/2006/relationships/slideLayout" Target="../slideLayouts/slideLayout72.xml"/><Relationship Id="rId19" Type="http://schemas.openxmlformats.org/officeDocument/2006/relationships/slideLayout" Target="../slideLayouts/slideLayout81.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 Id="rId22" Type="http://schemas.openxmlformats.org/officeDocument/2006/relationships/slideLayout" Target="../slideLayouts/slideLayout8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18" Type="http://schemas.openxmlformats.org/officeDocument/2006/relationships/slideLayout" Target="../slideLayouts/slideLayout104.xml"/><Relationship Id="rId3" Type="http://schemas.openxmlformats.org/officeDocument/2006/relationships/slideLayout" Target="../slideLayouts/slideLayout89.xml"/><Relationship Id="rId21" Type="http://schemas.openxmlformats.org/officeDocument/2006/relationships/slideLayout" Target="../slideLayouts/slideLayout107.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17" Type="http://schemas.openxmlformats.org/officeDocument/2006/relationships/slideLayout" Target="../slideLayouts/slideLayout103.xml"/><Relationship Id="rId2" Type="http://schemas.openxmlformats.org/officeDocument/2006/relationships/slideLayout" Target="../slideLayouts/slideLayout88.xml"/><Relationship Id="rId16" Type="http://schemas.openxmlformats.org/officeDocument/2006/relationships/slideLayout" Target="../slideLayouts/slideLayout102.xml"/><Relationship Id="rId20" Type="http://schemas.openxmlformats.org/officeDocument/2006/relationships/slideLayout" Target="../slideLayouts/slideLayout106.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5" Type="http://schemas.openxmlformats.org/officeDocument/2006/relationships/slideLayout" Target="../slideLayouts/slideLayout101.xml"/><Relationship Id="rId10" Type="http://schemas.openxmlformats.org/officeDocument/2006/relationships/slideLayout" Target="../slideLayouts/slideLayout96.xml"/><Relationship Id="rId19" Type="http://schemas.openxmlformats.org/officeDocument/2006/relationships/slideLayout" Target="../slideLayouts/slideLayout105.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 Id="rId2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18" Type="http://schemas.openxmlformats.org/officeDocument/2006/relationships/slideLayout" Target="../slideLayouts/slideLayout125.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17" Type="http://schemas.openxmlformats.org/officeDocument/2006/relationships/slideLayout" Target="../slideLayouts/slideLayout124.xml"/><Relationship Id="rId2" Type="http://schemas.openxmlformats.org/officeDocument/2006/relationships/slideLayout" Target="../slideLayouts/slideLayout109.xml"/><Relationship Id="rId16" Type="http://schemas.openxmlformats.org/officeDocument/2006/relationships/slideLayout" Target="../slideLayouts/slideLayout123.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slideLayout" Target="../slideLayouts/slideLayout122.xml"/><Relationship Id="rId10" Type="http://schemas.openxmlformats.org/officeDocument/2006/relationships/slideLayout" Target="../slideLayouts/slideLayout117.xml"/><Relationship Id="rId19" Type="http://schemas.openxmlformats.org/officeDocument/2006/relationships/theme" Target="../theme/theme6.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theme" Target="../theme/theme7.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300" r:id="rId1"/>
    <p:sldLayoutId id="2147484295" r:id="rId2"/>
    <p:sldLayoutId id="2147484240" r:id="rId3"/>
    <p:sldLayoutId id="2147484296" r:id="rId4"/>
    <p:sldLayoutId id="2147484241" r:id="rId5"/>
    <p:sldLayoutId id="2147484297" r:id="rId6"/>
    <p:sldLayoutId id="2147484244" r:id="rId7"/>
    <p:sldLayoutId id="2147484298" r:id="rId8"/>
    <p:sldLayoutId id="2147484245" r:id="rId9"/>
    <p:sldLayoutId id="2147484247" r:id="rId10"/>
    <p:sldLayoutId id="2147484331" r:id="rId11"/>
    <p:sldLayoutId id="2147484249" r:id="rId12"/>
    <p:sldLayoutId id="2147484301" r:id="rId13"/>
    <p:sldLayoutId id="2147484251" r:id="rId14"/>
    <p:sldLayoutId id="2147484252" r:id="rId15"/>
    <p:sldLayoutId id="2147484254" r:id="rId16"/>
    <p:sldLayoutId id="2147484365" r:id="rId17"/>
    <p:sldLayoutId id="2147484257" r:id="rId18"/>
    <p:sldLayoutId id="2147484258" r:id="rId19"/>
    <p:sldLayoutId id="2147484260" r:id="rId20"/>
    <p:sldLayoutId id="2147484299" r:id="rId21"/>
    <p:sldLayoutId id="2147484263" r:id="rId22"/>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userDrawn="1">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userDrawn="1">
          <p15:clr>
            <a:srgbClr val="C35EA4"/>
          </p15:clr>
        </p15:guide>
        <p15:guide id="17" pos="7546" userDrawn="1">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19" name="Group 18"/>
            <p:cNvGrpSpPr/>
            <p:nvPr userDrawn="1"/>
          </p:nvGrpSpPr>
          <p:grpSpPr>
            <a:xfrm rot="5400000">
              <a:off x="11584220" y="1040742"/>
              <a:ext cx="2698730" cy="629236"/>
              <a:chOff x="1584344" y="4543426"/>
              <a:chExt cx="2698730" cy="629236"/>
            </a:xfrm>
          </p:grpSpPr>
          <p:sp>
            <p:nvSpPr>
              <p:cNvPr id="25" name="Rectangle 24"/>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27" name="Rectangle 26"/>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R:210 G:210 B:210</a:t>
                </a:r>
              </a:p>
            </p:txBody>
          </p:sp>
          <p:sp>
            <p:nvSpPr>
              <p:cNvPr id="28" name="Rectangle 27"/>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29" name="Rectangle 28"/>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Blue</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 G:124 B:16</a:t>
                </a:r>
              </a:p>
            </p:txBody>
          </p:sp>
          <p:sp>
            <p:nvSpPr>
              <p:cNvPr id="30" name="Rectangle 29"/>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grpSp>
        <p:sp>
          <p:nvSpPr>
            <p:cNvPr id="20" name="TextBox 19"/>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21" name="TextBox 20"/>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BAD80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Green </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R:168 G:216 B:10</a:t>
              </a:r>
            </a:p>
          </p:txBody>
        </p:sp>
        <p:sp>
          <p:nvSpPr>
            <p:cNvPr id="31" name="Rectangle 30"/>
            <p:cNvSpPr/>
            <p:nvPr userDrawn="1"/>
          </p:nvSpPr>
          <p:spPr bwMode="auto">
            <a:xfrm rot="5400000">
              <a:off x="12328888" y="4270558"/>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32" name="Rectangle 31"/>
            <p:cNvSpPr/>
            <p:nvPr userDrawn="1"/>
          </p:nvSpPr>
          <p:spPr bwMode="auto">
            <a:xfrm rot="5400000">
              <a:off x="12328888" y="3353997"/>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1249032989"/>
      </p:ext>
    </p:extLst>
  </p:cSld>
  <p:clrMap bg1="dk1" tx1="lt1" bg2="dk2" tx2="lt2" accent1="accent1" accent2="accent2" accent3="accent3" accent4="accent4" accent5="accent5" accent6="accent6" hlink="hlink" folHlink="folHlink"/>
  <p:sldLayoutIdLst>
    <p:sldLayoutId id="2147484339" r:id="rId1"/>
    <p:sldLayoutId id="2147484340" r:id="rId2"/>
    <p:sldLayoutId id="2147484311" r:id="rId3"/>
    <p:sldLayoutId id="2147484312" r:id="rId4"/>
    <p:sldLayoutId id="2147484313" r:id="rId5"/>
    <p:sldLayoutId id="2147484314" r:id="rId6"/>
    <p:sldLayoutId id="2147484315" r:id="rId7"/>
    <p:sldLayoutId id="2147484332" r:id="rId8"/>
    <p:sldLayoutId id="2147484333" r:id="rId9"/>
    <p:sldLayoutId id="2147484334" r:id="rId10"/>
    <p:sldLayoutId id="2147484335" r:id="rId11"/>
    <p:sldLayoutId id="2147484336" r:id="rId12"/>
    <p:sldLayoutId id="2147484323" r:id="rId13"/>
    <p:sldLayoutId id="2147484364" r:id="rId14"/>
    <p:sldLayoutId id="2147484324" r:id="rId15"/>
    <p:sldLayoutId id="2147484325" r:id="rId16"/>
    <p:sldLayoutId id="2147484326" r:id="rId17"/>
    <p:sldLayoutId id="2147484327" r:id="rId18"/>
    <p:sldLayoutId id="2147484328" r:id="rId19"/>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userDrawn="1">
          <p15:clr>
            <a:srgbClr val="C35EA4"/>
          </p15:clr>
        </p15:guide>
        <p15:guide id="17" pos="7546" userDrawn="1">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2682552606"/>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 id="2147484354" r:id="rId12"/>
    <p:sldLayoutId id="2147484355" r:id="rId13"/>
    <p:sldLayoutId id="2147484356" r:id="rId14"/>
    <p:sldLayoutId id="2147484357" r:id="rId15"/>
    <p:sldLayoutId id="2147484358" r:id="rId16"/>
    <p:sldLayoutId id="2147484359" r:id="rId17"/>
    <p:sldLayoutId id="2147484360" r:id="rId18"/>
    <p:sldLayoutId id="2147484361" r:id="rId19"/>
    <p:sldLayoutId id="2147484362" r:id="rId20"/>
    <p:sldLayoutId id="2147484363"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284946715"/>
      </p:ext>
    </p:extLst>
  </p:cSld>
  <p:clrMap bg1="lt1" tx1="dk1" bg2="lt2" tx2="dk2" accent1="accent1" accent2="accent2" accent3="accent3" accent4="accent4" accent5="accent5" accent6="accent6" hlink="hlink" folHlink="folHlink"/>
  <p:sldLayoutIdLst>
    <p:sldLayoutId id="2147484367" r:id="rId1"/>
    <p:sldLayoutId id="2147484368" r:id="rId2"/>
    <p:sldLayoutId id="2147484369" r:id="rId3"/>
    <p:sldLayoutId id="2147484370" r:id="rId4"/>
    <p:sldLayoutId id="2147484371" r:id="rId5"/>
    <p:sldLayoutId id="2147484372" r:id="rId6"/>
    <p:sldLayoutId id="2147484373" r:id="rId7"/>
    <p:sldLayoutId id="2147484374" r:id="rId8"/>
    <p:sldLayoutId id="2147484375" r:id="rId9"/>
    <p:sldLayoutId id="2147484376" r:id="rId10"/>
    <p:sldLayoutId id="2147484377" r:id="rId11"/>
    <p:sldLayoutId id="2147484378" r:id="rId12"/>
    <p:sldLayoutId id="2147484379" r:id="rId13"/>
    <p:sldLayoutId id="2147484380" r:id="rId14"/>
    <p:sldLayoutId id="2147484381" r:id="rId15"/>
    <p:sldLayoutId id="2147484382" r:id="rId16"/>
    <p:sldLayoutId id="2147484383" r:id="rId17"/>
    <p:sldLayoutId id="2147484384" r:id="rId18"/>
    <p:sldLayoutId id="2147484385" r:id="rId19"/>
    <p:sldLayoutId id="2147484386" r:id="rId20"/>
    <p:sldLayoutId id="2147484387" r:id="rId21"/>
    <p:sldLayoutId id="2147484388" r:id="rId22"/>
    <p:sldLayoutId id="2147484389" r:id="rId23"/>
    <p:sldLayoutId id="2147484390" r:id="rId24"/>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4095125349"/>
      </p:ext>
    </p:extLst>
  </p:cSld>
  <p:clrMap bg1="lt1" tx1="dk1" bg2="lt2" tx2="dk2" accent1="accent1" accent2="accent2" accent3="accent3" accent4="accent4" accent5="accent5" accent6="accent6" hlink="hlink" folHlink="folHlink"/>
  <p:sldLayoutIdLst>
    <p:sldLayoutId id="2147484392" r:id="rId1"/>
    <p:sldLayoutId id="2147484393" r:id="rId2"/>
    <p:sldLayoutId id="2147484394" r:id="rId3"/>
    <p:sldLayoutId id="2147484395" r:id="rId4"/>
    <p:sldLayoutId id="2147484396" r:id="rId5"/>
    <p:sldLayoutId id="2147484397" r:id="rId6"/>
    <p:sldLayoutId id="2147484398" r:id="rId7"/>
    <p:sldLayoutId id="2147484399" r:id="rId8"/>
    <p:sldLayoutId id="2147484400" r:id="rId9"/>
    <p:sldLayoutId id="2147484401" r:id="rId10"/>
    <p:sldLayoutId id="2147484402" r:id="rId11"/>
    <p:sldLayoutId id="2147484403" r:id="rId12"/>
    <p:sldLayoutId id="2147484404" r:id="rId13"/>
    <p:sldLayoutId id="2147484405" r:id="rId14"/>
    <p:sldLayoutId id="2147484406" r:id="rId15"/>
    <p:sldLayoutId id="2147484407" r:id="rId16"/>
    <p:sldLayoutId id="2147484408" r:id="rId17"/>
    <p:sldLayoutId id="2147484409" r:id="rId18"/>
    <p:sldLayoutId id="2147484410" r:id="rId19"/>
    <p:sldLayoutId id="2147484411" r:id="rId20"/>
    <p:sldLayoutId id="2147484412"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19" name="Group 18"/>
            <p:cNvGrpSpPr/>
            <p:nvPr userDrawn="1"/>
          </p:nvGrpSpPr>
          <p:grpSpPr>
            <a:xfrm rot="5400000">
              <a:off x="11584220" y="1040742"/>
              <a:ext cx="2698730" cy="629236"/>
              <a:chOff x="1584344" y="4543426"/>
              <a:chExt cx="2698730" cy="629236"/>
            </a:xfrm>
          </p:grpSpPr>
          <p:sp>
            <p:nvSpPr>
              <p:cNvPr id="25" name="Rectangle 24"/>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27" name="Rectangle 26"/>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R:210 G:210 B:210</a:t>
                </a:r>
              </a:p>
            </p:txBody>
          </p:sp>
          <p:sp>
            <p:nvSpPr>
              <p:cNvPr id="28" name="Rectangle 27"/>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29" name="Rectangle 28"/>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Blue</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 G:124 B:16</a:t>
                </a:r>
              </a:p>
            </p:txBody>
          </p:sp>
          <p:sp>
            <p:nvSpPr>
              <p:cNvPr id="30" name="Rectangle 29"/>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grpSp>
        <p:sp>
          <p:nvSpPr>
            <p:cNvPr id="20" name="TextBox 19"/>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21" name="TextBox 20"/>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BAD80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Green </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R:168 G:216 B:10</a:t>
              </a:r>
            </a:p>
          </p:txBody>
        </p:sp>
        <p:sp>
          <p:nvSpPr>
            <p:cNvPr id="31" name="Rectangle 30"/>
            <p:cNvSpPr/>
            <p:nvPr userDrawn="1"/>
          </p:nvSpPr>
          <p:spPr bwMode="auto">
            <a:xfrm rot="5400000">
              <a:off x="12328888" y="4270558"/>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32" name="Rectangle 31"/>
            <p:cNvSpPr/>
            <p:nvPr userDrawn="1"/>
          </p:nvSpPr>
          <p:spPr bwMode="auto">
            <a:xfrm rot="5400000">
              <a:off x="12328888" y="3353997"/>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2034259635"/>
      </p:ext>
    </p:extLst>
  </p:cSld>
  <p:clrMap bg1="dk1" tx1="lt1" bg2="dk2" tx2="lt2" accent1="accent1" accent2="accent2" accent3="accent3" accent4="accent4" accent5="accent5" accent6="accent6" hlink="hlink" folHlink="folHlink"/>
  <p:sldLayoutIdLst>
    <p:sldLayoutId id="2147484414" r:id="rId1"/>
    <p:sldLayoutId id="2147484415" r:id="rId2"/>
    <p:sldLayoutId id="2147484416" r:id="rId3"/>
    <p:sldLayoutId id="2147484417" r:id="rId4"/>
    <p:sldLayoutId id="2147484418" r:id="rId5"/>
    <p:sldLayoutId id="2147484419" r:id="rId6"/>
    <p:sldLayoutId id="2147484420" r:id="rId7"/>
    <p:sldLayoutId id="2147484421" r:id="rId8"/>
    <p:sldLayoutId id="2147484422" r:id="rId9"/>
    <p:sldLayoutId id="2147484423" r:id="rId10"/>
    <p:sldLayoutId id="2147484424" r:id="rId11"/>
    <p:sldLayoutId id="2147484425" r:id="rId12"/>
    <p:sldLayoutId id="2147484426" r:id="rId13"/>
    <p:sldLayoutId id="2147484427" r:id="rId14"/>
    <p:sldLayoutId id="2147484428" r:id="rId15"/>
    <p:sldLayoutId id="2147484429" r:id="rId16"/>
    <p:sldLayoutId id="2147484430" r:id="rId17"/>
    <p:sldLayoutId id="2147484431" r:id="rId18"/>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1178886824"/>
      </p:ext>
    </p:extLst>
  </p:cSld>
  <p:clrMap bg1="lt1" tx1="dk1" bg2="lt2" tx2="dk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 id="2147484444" r:id="rId12"/>
    <p:sldLayoutId id="2147484445" r:id="rId13"/>
    <p:sldLayoutId id="2147484446" r:id="rId14"/>
    <p:sldLayoutId id="2147484447" r:id="rId15"/>
    <p:sldLayoutId id="2147484448" r:id="rId16"/>
    <p:sldLayoutId id="2147484449" r:id="rId17"/>
    <p:sldLayoutId id="2147484450" r:id="rId18"/>
    <p:sldLayoutId id="2147484451" r:id="rId19"/>
    <p:sldLayoutId id="2147484452" r:id="rId20"/>
    <p:sldLayoutId id="2147484453" r:id="rId21"/>
    <p:sldLayoutId id="2147484454" r:id="rId22"/>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6.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9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7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2.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2.xml"/></Relationships>
</file>

<file path=ppt/slides/_rels/slide3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66.xml"/><Relationship Id="rId4" Type="http://schemas.openxmlformats.org/officeDocument/2006/relationships/image" Target="../media/image27.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3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65.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6.xml"/></Relationships>
</file>

<file path=ppt/slides/_rels/slide3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6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38.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6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2.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6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4.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85.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52.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77.xml"/></Relationships>
</file>

<file path=ppt/slides/_rels/slide5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72.xml"/><Relationship Id="rId4" Type="http://schemas.openxmlformats.org/officeDocument/2006/relationships/image" Target="../media/image12.png"/></Relationships>
</file>

<file path=ppt/slides/_rels/slide5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72.xml"/><Relationship Id="rId4" Type="http://schemas.openxmlformats.org/officeDocument/2006/relationships/image" Target="../media/image12.png"/></Relationships>
</file>

<file path=ppt/slides/_rels/slide55.xml.rels><?xml version="1.0" encoding="UTF-8" standalone="yes"?>
<Relationships xmlns="http://schemas.openxmlformats.org/package/2006/relationships"><Relationship Id="rId3" Type="http://schemas.openxmlformats.org/officeDocument/2006/relationships/hyperlink" Target="https://aka.ms/hyper-v-2016-mva" TargetMode="External"/><Relationship Id="rId2" Type="http://schemas.openxmlformats.org/officeDocument/2006/relationships/hyperlink" Target="https://aka.ms/virtualization" TargetMode="External"/><Relationship Id="rId1" Type="http://schemas.openxmlformats.org/officeDocument/2006/relationships/slideLayout" Target="../slideLayouts/slideLayout67.xml"/><Relationship Id="rId5" Type="http://schemas.openxmlformats.org/officeDocument/2006/relationships/hyperlink" Target="https://aka.ms/vpcguy" TargetMode="External"/><Relationship Id="rId4" Type="http://schemas.openxmlformats.org/officeDocument/2006/relationships/hyperlink" Target="https://aka.ms/hyper-v-2016-ignite"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www.microsoft.com/itprocareercenter" TargetMode="External"/><Relationship Id="rId2" Type="http://schemas.openxmlformats.org/officeDocument/2006/relationships/notesSlide" Target="../notesSlides/notesSlide19.xml"/><Relationship Id="rId1" Type="http://schemas.openxmlformats.org/officeDocument/2006/relationships/slideLayout" Target="../slideLayouts/slideLayout136.xml"/><Relationship Id="rId6" Type="http://schemas.openxmlformats.org/officeDocument/2006/relationships/hyperlink" Target="https://techcommunity.microsoft.com/" TargetMode="External"/><Relationship Id="rId5" Type="http://schemas.openxmlformats.org/officeDocument/2006/relationships/hyperlink" Target="http://www.microsoft.com/mechanics" TargetMode="External"/><Relationship Id="rId4" Type="http://schemas.openxmlformats.org/officeDocument/2006/relationships/hyperlink" Target="http://www.microsoft.com/itprocloudessentials"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myignite.microsoft.com/" TargetMode="External"/><Relationship Id="rId2" Type="http://schemas.openxmlformats.org/officeDocument/2006/relationships/notesSlide" Target="../notesSlides/notesSlide20.xml"/><Relationship Id="rId1" Type="http://schemas.openxmlformats.org/officeDocument/2006/relationships/slideLayout" Target="../slideLayouts/slideLayout37.xml"/><Relationship Id="rId6" Type="http://schemas.openxmlformats.org/officeDocument/2006/relationships/image" Target="../media/image47.png"/><Relationship Id="rId5" Type="http://schemas.openxmlformats.org/officeDocument/2006/relationships/image" Target="../media/image46.jpg"/><Relationship Id="rId4" Type="http://schemas.openxmlformats.org/officeDocument/2006/relationships/hyperlink" Target="https://aka.ms/ignite.mobileapp"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800" dirty="0"/>
              <a:t>Discover what's new in Windows Server 2016 Virtualization</a:t>
            </a:r>
          </a:p>
        </p:txBody>
      </p:sp>
      <p:sp>
        <p:nvSpPr>
          <p:cNvPr id="5" name="Text Placeholder 4"/>
          <p:cNvSpPr>
            <a:spLocks noGrp="1"/>
          </p:cNvSpPr>
          <p:nvPr>
            <p:ph type="body" sz="quarter" idx="12"/>
          </p:nvPr>
        </p:nvSpPr>
        <p:spPr/>
        <p:txBody>
          <a:bodyPr/>
          <a:lstStyle/>
          <a:p>
            <a:r>
              <a:rPr lang="en-US" dirty="0"/>
              <a:t>Benjamin Armstrong</a:t>
            </a:r>
          </a:p>
          <a:p>
            <a:r>
              <a:rPr lang="en-US" dirty="0"/>
              <a:t>Principal Program Manager Lead</a:t>
            </a:r>
          </a:p>
        </p:txBody>
      </p:sp>
      <p:sp>
        <p:nvSpPr>
          <p:cNvPr id="2" name="Text Placeholder 1"/>
          <p:cNvSpPr>
            <a:spLocks noGrp="1"/>
          </p:cNvSpPr>
          <p:nvPr>
            <p:ph type="body" sz="quarter" idx="13"/>
          </p:nvPr>
        </p:nvSpPr>
        <p:spPr/>
        <p:txBody>
          <a:bodyPr/>
          <a:lstStyle/>
          <a:p>
            <a:r>
              <a:rPr lang="en-US" dirty="0"/>
              <a:t>BRK2165</a:t>
            </a:r>
          </a:p>
        </p:txBody>
      </p:sp>
    </p:spTree>
    <p:extLst>
      <p:ext uri="{BB962C8B-B14F-4D97-AF65-F5344CB8AC3E}">
        <p14:creationId xmlns:p14="http://schemas.microsoft.com/office/powerpoint/2010/main" val="865027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5481" y="1213174"/>
            <a:ext cx="8832427" cy="3945245"/>
          </a:xfrm>
        </p:spPr>
        <p:txBody>
          <a:bodyPr/>
          <a:lstStyle/>
          <a:p>
            <a:r>
              <a:rPr lang="en-US" sz="3199" dirty="0"/>
              <a:t>Providing kernel code integrity protections for Linux guest operating systems</a:t>
            </a:r>
          </a:p>
          <a:p>
            <a:r>
              <a:rPr lang="en-US" sz="3199" dirty="0"/>
              <a:t>Works with:</a:t>
            </a:r>
          </a:p>
          <a:p>
            <a:pPr lvl="1"/>
            <a:r>
              <a:rPr lang="en-US" sz="1800" dirty="0"/>
              <a:t>Ubuntu 14.04 and later</a:t>
            </a:r>
          </a:p>
          <a:p>
            <a:pPr lvl="1"/>
            <a:r>
              <a:rPr lang="en-US" sz="1800" dirty="0"/>
              <a:t>SUSE Linux Enterprise Server 12</a:t>
            </a:r>
          </a:p>
          <a:p>
            <a:r>
              <a:rPr lang="en-US" sz="3399" dirty="0"/>
              <a:t>PowerShell to enable:</a:t>
            </a:r>
          </a:p>
          <a:p>
            <a:pPr lvl="1"/>
            <a:r>
              <a:rPr lang="en-US" dirty="0">
                <a:solidFill>
                  <a:srgbClr val="0000FF"/>
                </a:solidFill>
                <a:latin typeface="Lucida Console" panose="020B0609040504020204" pitchFamily="49" charset="0"/>
              </a:rPr>
              <a:t>Set-</a:t>
            </a:r>
            <a:r>
              <a:rPr lang="en-US" dirty="0" err="1">
                <a:solidFill>
                  <a:srgbClr val="0000FF"/>
                </a:solidFill>
                <a:latin typeface="Lucida Console" panose="020B0609040504020204" pitchFamily="49" charset="0"/>
              </a:rPr>
              <a:t>VMFirmware</a:t>
            </a:r>
            <a:r>
              <a:rPr lang="en-US" dirty="0">
                <a:solidFill>
                  <a:prstClr val="black"/>
                </a:solidFill>
                <a:latin typeface="Lucida Console" panose="020B0609040504020204" pitchFamily="49" charset="0"/>
              </a:rPr>
              <a:t> </a:t>
            </a:r>
            <a:r>
              <a:rPr lang="en-US" dirty="0">
                <a:solidFill>
                  <a:srgbClr val="8B0000"/>
                </a:solidFill>
                <a:latin typeface="Lucida Console" panose="020B0609040504020204" pitchFamily="49" charset="0"/>
              </a:rPr>
              <a:t>“Ubuntu”</a:t>
            </a:r>
            <a:br>
              <a:rPr lang="en-US" dirty="0">
                <a:solidFill>
                  <a:prstClr val="black"/>
                </a:solidFill>
                <a:latin typeface="Lucida Console" panose="020B0609040504020204" pitchFamily="49" charset="0"/>
              </a:rPr>
            </a:br>
            <a:r>
              <a:rPr lang="en-US" dirty="0">
                <a:solidFill>
                  <a:srgbClr val="000080"/>
                </a:solidFill>
                <a:latin typeface="Lucida Console" panose="020B0609040504020204" pitchFamily="49" charset="0"/>
              </a:rPr>
              <a:t>-SecureBootTemplate</a:t>
            </a:r>
            <a:r>
              <a:rPr lang="en-US" dirty="0">
                <a:solidFill>
                  <a:prstClr val="black"/>
                </a:solidFill>
                <a:latin typeface="Lucida Console" panose="020B0609040504020204" pitchFamily="49" charset="0"/>
              </a:rPr>
              <a:t> </a:t>
            </a:r>
            <a:r>
              <a:rPr lang="en-US" dirty="0">
                <a:solidFill>
                  <a:srgbClr val="8A2BE2"/>
                </a:solidFill>
                <a:latin typeface="Lucida Console" panose="020B0609040504020204" pitchFamily="49" charset="0"/>
              </a:rPr>
              <a:t>MicrosoftUEFICertificateAuthority</a:t>
            </a:r>
          </a:p>
        </p:txBody>
      </p:sp>
      <p:sp>
        <p:nvSpPr>
          <p:cNvPr id="4" name="Title 3"/>
          <p:cNvSpPr>
            <a:spLocks noGrp="1"/>
          </p:cNvSpPr>
          <p:nvPr>
            <p:ph type="title"/>
          </p:nvPr>
        </p:nvSpPr>
        <p:spPr/>
        <p:txBody>
          <a:bodyPr/>
          <a:lstStyle/>
          <a:p>
            <a:r>
              <a:rPr lang="en-US" dirty="0"/>
              <a:t>Linux Secure Boot</a:t>
            </a:r>
          </a:p>
        </p:txBody>
      </p:sp>
      <p:sp>
        <p:nvSpPr>
          <p:cNvPr id="70" name="Freeform 5"/>
          <p:cNvSpPr>
            <a:spLocks/>
          </p:cNvSpPr>
          <p:nvPr/>
        </p:nvSpPr>
        <p:spPr bwMode="auto">
          <a:xfrm flipH="1">
            <a:off x="9570307" y="4577648"/>
            <a:ext cx="2592735" cy="1989966"/>
          </a:xfrm>
          <a:custGeom>
            <a:avLst/>
            <a:gdLst>
              <a:gd name="T0" fmla="*/ 251 w 628"/>
              <a:gd name="T1" fmla="*/ 66 h 629"/>
              <a:gd name="T2" fmla="*/ 251 w 628"/>
              <a:gd name="T3" fmla="*/ 0 h 629"/>
              <a:gd name="T4" fmla="*/ 89 w 628"/>
              <a:gd name="T5" fmla="*/ 0 h 629"/>
              <a:gd name="T6" fmla="*/ 89 w 628"/>
              <a:gd name="T7" fmla="*/ 66 h 629"/>
              <a:gd name="T8" fmla="*/ 0 w 628"/>
              <a:gd name="T9" fmla="*/ 66 h 629"/>
              <a:gd name="T10" fmla="*/ 0 w 628"/>
              <a:gd name="T11" fmla="*/ 83 h 629"/>
              <a:gd name="T12" fmla="*/ 21 w 628"/>
              <a:gd name="T13" fmla="*/ 83 h 629"/>
              <a:gd name="T14" fmla="*/ 21 w 628"/>
              <a:gd name="T15" fmla="*/ 629 h 629"/>
              <a:gd name="T16" fmla="*/ 607 w 628"/>
              <a:gd name="T17" fmla="*/ 629 h 629"/>
              <a:gd name="T18" fmla="*/ 607 w 628"/>
              <a:gd name="T19" fmla="*/ 83 h 629"/>
              <a:gd name="T20" fmla="*/ 628 w 628"/>
              <a:gd name="T21" fmla="*/ 83 h 629"/>
              <a:gd name="T22" fmla="*/ 628 w 628"/>
              <a:gd name="T23" fmla="*/ 66 h 629"/>
              <a:gd name="T24" fmla="*/ 251 w 628"/>
              <a:gd name="T25" fmla="*/ 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8" h="629">
                <a:moveTo>
                  <a:pt x="251" y="66"/>
                </a:moveTo>
                <a:lnTo>
                  <a:pt x="251" y="0"/>
                </a:lnTo>
                <a:lnTo>
                  <a:pt x="89" y="0"/>
                </a:lnTo>
                <a:lnTo>
                  <a:pt x="89" y="66"/>
                </a:lnTo>
                <a:lnTo>
                  <a:pt x="0" y="66"/>
                </a:lnTo>
                <a:lnTo>
                  <a:pt x="0" y="83"/>
                </a:lnTo>
                <a:lnTo>
                  <a:pt x="21" y="83"/>
                </a:lnTo>
                <a:lnTo>
                  <a:pt x="21" y="629"/>
                </a:lnTo>
                <a:lnTo>
                  <a:pt x="607" y="629"/>
                </a:lnTo>
                <a:lnTo>
                  <a:pt x="607" y="83"/>
                </a:lnTo>
                <a:lnTo>
                  <a:pt x="628" y="83"/>
                </a:lnTo>
                <a:lnTo>
                  <a:pt x="628" y="66"/>
                </a:lnTo>
                <a:lnTo>
                  <a:pt x="251" y="66"/>
                </a:lnTo>
                <a:close/>
              </a:path>
            </a:pathLst>
          </a:custGeom>
          <a:solidFill>
            <a:srgbClr val="E8E8E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1" name="Freeform 5"/>
          <p:cNvSpPr>
            <a:spLocks/>
          </p:cNvSpPr>
          <p:nvPr/>
        </p:nvSpPr>
        <p:spPr bwMode="auto">
          <a:xfrm>
            <a:off x="7303728" y="4578302"/>
            <a:ext cx="2592735" cy="1989966"/>
          </a:xfrm>
          <a:custGeom>
            <a:avLst/>
            <a:gdLst>
              <a:gd name="T0" fmla="*/ 251 w 628"/>
              <a:gd name="T1" fmla="*/ 66 h 629"/>
              <a:gd name="T2" fmla="*/ 251 w 628"/>
              <a:gd name="T3" fmla="*/ 0 h 629"/>
              <a:gd name="T4" fmla="*/ 89 w 628"/>
              <a:gd name="T5" fmla="*/ 0 h 629"/>
              <a:gd name="T6" fmla="*/ 89 w 628"/>
              <a:gd name="T7" fmla="*/ 66 h 629"/>
              <a:gd name="T8" fmla="*/ 0 w 628"/>
              <a:gd name="T9" fmla="*/ 66 h 629"/>
              <a:gd name="T10" fmla="*/ 0 w 628"/>
              <a:gd name="T11" fmla="*/ 83 h 629"/>
              <a:gd name="T12" fmla="*/ 21 w 628"/>
              <a:gd name="T13" fmla="*/ 83 h 629"/>
              <a:gd name="T14" fmla="*/ 21 w 628"/>
              <a:gd name="T15" fmla="*/ 629 h 629"/>
              <a:gd name="T16" fmla="*/ 607 w 628"/>
              <a:gd name="T17" fmla="*/ 629 h 629"/>
              <a:gd name="T18" fmla="*/ 607 w 628"/>
              <a:gd name="T19" fmla="*/ 83 h 629"/>
              <a:gd name="T20" fmla="*/ 628 w 628"/>
              <a:gd name="T21" fmla="*/ 83 h 629"/>
              <a:gd name="T22" fmla="*/ 628 w 628"/>
              <a:gd name="T23" fmla="*/ 66 h 629"/>
              <a:gd name="T24" fmla="*/ 251 w 628"/>
              <a:gd name="T25" fmla="*/ 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8" h="629">
                <a:moveTo>
                  <a:pt x="251" y="66"/>
                </a:moveTo>
                <a:lnTo>
                  <a:pt x="251" y="0"/>
                </a:lnTo>
                <a:lnTo>
                  <a:pt x="89" y="0"/>
                </a:lnTo>
                <a:lnTo>
                  <a:pt x="89" y="66"/>
                </a:lnTo>
                <a:lnTo>
                  <a:pt x="0" y="66"/>
                </a:lnTo>
                <a:lnTo>
                  <a:pt x="0" y="83"/>
                </a:lnTo>
                <a:lnTo>
                  <a:pt x="21" y="83"/>
                </a:lnTo>
                <a:lnTo>
                  <a:pt x="21" y="629"/>
                </a:lnTo>
                <a:lnTo>
                  <a:pt x="607" y="629"/>
                </a:lnTo>
                <a:lnTo>
                  <a:pt x="607" y="83"/>
                </a:lnTo>
                <a:lnTo>
                  <a:pt x="628" y="83"/>
                </a:lnTo>
                <a:lnTo>
                  <a:pt x="628" y="66"/>
                </a:lnTo>
                <a:lnTo>
                  <a:pt x="251" y="66"/>
                </a:lnTo>
                <a:close/>
              </a:path>
            </a:pathLst>
          </a:custGeom>
          <a:solidFill>
            <a:srgbClr val="E8E8E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2" name="Freeform 5"/>
          <p:cNvSpPr>
            <a:spLocks/>
          </p:cNvSpPr>
          <p:nvPr/>
        </p:nvSpPr>
        <p:spPr bwMode="auto">
          <a:xfrm>
            <a:off x="8344125" y="3979662"/>
            <a:ext cx="2592735" cy="2596865"/>
          </a:xfrm>
          <a:custGeom>
            <a:avLst/>
            <a:gdLst>
              <a:gd name="T0" fmla="*/ 251 w 628"/>
              <a:gd name="T1" fmla="*/ 66 h 629"/>
              <a:gd name="T2" fmla="*/ 251 w 628"/>
              <a:gd name="T3" fmla="*/ 0 h 629"/>
              <a:gd name="T4" fmla="*/ 89 w 628"/>
              <a:gd name="T5" fmla="*/ 0 h 629"/>
              <a:gd name="T6" fmla="*/ 89 w 628"/>
              <a:gd name="T7" fmla="*/ 66 h 629"/>
              <a:gd name="T8" fmla="*/ 0 w 628"/>
              <a:gd name="T9" fmla="*/ 66 h 629"/>
              <a:gd name="T10" fmla="*/ 0 w 628"/>
              <a:gd name="T11" fmla="*/ 83 h 629"/>
              <a:gd name="T12" fmla="*/ 21 w 628"/>
              <a:gd name="T13" fmla="*/ 83 h 629"/>
              <a:gd name="T14" fmla="*/ 21 w 628"/>
              <a:gd name="T15" fmla="*/ 629 h 629"/>
              <a:gd name="T16" fmla="*/ 607 w 628"/>
              <a:gd name="T17" fmla="*/ 629 h 629"/>
              <a:gd name="T18" fmla="*/ 607 w 628"/>
              <a:gd name="T19" fmla="*/ 83 h 629"/>
              <a:gd name="T20" fmla="*/ 628 w 628"/>
              <a:gd name="T21" fmla="*/ 83 h 629"/>
              <a:gd name="T22" fmla="*/ 628 w 628"/>
              <a:gd name="T23" fmla="*/ 66 h 629"/>
              <a:gd name="T24" fmla="*/ 251 w 628"/>
              <a:gd name="T25" fmla="*/ 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8" h="629">
                <a:moveTo>
                  <a:pt x="251" y="66"/>
                </a:moveTo>
                <a:lnTo>
                  <a:pt x="251" y="0"/>
                </a:lnTo>
                <a:lnTo>
                  <a:pt x="89" y="0"/>
                </a:lnTo>
                <a:lnTo>
                  <a:pt x="89" y="66"/>
                </a:lnTo>
                <a:lnTo>
                  <a:pt x="0" y="66"/>
                </a:lnTo>
                <a:lnTo>
                  <a:pt x="0" y="83"/>
                </a:lnTo>
                <a:lnTo>
                  <a:pt x="21" y="83"/>
                </a:lnTo>
                <a:lnTo>
                  <a:pt x="21" y="629"/>
                </a:lnTo>
                <a:lnTo>
                  <a:pt x="607" y="629"/>
                </a:lnTo>
                <a:lnTo>
                  <a:pt x="607" y="83"/>
                </a:lnTo>
                <a:lnTo>
                  <a:pt x="628" y="83"/>
                </a:lnTo>
                <a:lnTo>
                  <a:pt x="628" y="66"/>
                </a:lnTo>
                <a:lnTo>
                  <a:pt x="251" y="66"/>
                </a:lnTo>
                <a:close/>
              </a:path>
            </a:pathLst>
          </a:custGeom>
          <a:solidFill>
            <a:srgbClr val="E8E8E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3" name="Freeform 6"/>
          <p:cNvSpPr>
            <a:spLocks/>
          </p:cNvSpPr>
          <p:nvPr/>
        </p:nvSpPr>
        <p:spPr bwMode="auto">
          <a:xfrm>
            <a:off x="8344125" y="3979662"/>
            <a:ext cx="2592735" cy="2596865"/>
          </a:xfrm>
          <a:custGeom>
            <a:avLst/>
            <a:gdLst>
              <a:gd name="T0" fmla="*/ 251 w 628"/>
              <a:gd name="T1" fmla="*/ 66 h 629"/>
              <a:gd name="T2" fmla="*/ 251 w 628"/>
              <a:gd name="T3" fmla="*/ 0 h 629"/>
              <a:gd name="T4" fmla="*/ 89 w 628"/>
              <a:gd name="T5" fmla="*/ 0 h 629"/>
              <a:gd name="T6" fmla="*/ 89 w 628"/>
              <a:gd name="T7" fmla="*/ 66 h 629"/>
              <a:gd name="T8" fmla="*/ 0 w 628"/>
              <a:gd name="T9" fmla="*/ 66 h 629"/>
              <a:gd name="T10" fmla="*/ 0 w 628"/>
              <a:gd name="T11" fmla="*/ 83 h 629"/>
              <a:gd name="T12" fmla="*/ 21 w 628"/>
              <a:gd name="T13" fmla="*/ 83 h 629"/>
              <a:gd name="T14" fmla="*/ 21 w 628"/>
              <a:gd name="T15" fmla="*/ 629 h 629"/>
              <a:gd name="T16" fmla="*/ 607 w 628"/>
              <a:gd name="T17" fmla="*/ 629 h 629"/>
              <a:gd name="T18" fmla="*/ 607 w 628"/>
              <a:gd name="T19" fmla="*/ 83 h 629"/>
              <a:gd name="T20" fmla="*/ 628 w 628"/>
              <a:gd name="T21" fmla="*/ 83 h 629"/>
              <a:gd name="T22" fmla="*/ 628 w 628"/>
              <a:gd name="T23" fmla="*/ 66 h 629"/>
              <a:gd name="T24" fmla="*/ 251 w 628"/>
              <a:gd name="T25" fmla="*/ 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8" h="629">
                <a:moveTo>
                  <a:pt x="251" y="66"/>
                </a:moveTo>
                <a:lnTo>
                  <a:pt x="251" y="0"/>
                </a:lnTo>
                <a:lnTo>
                  <a:pt x="89" y="0"/>
                </a:lnTo>
                <a:lnTo>
                  <a:pt x="89" y="66"/>
                </a:lnTo>
                <a:lnTo>
                  <a:pt x="0" y="66"/>
                </a:lnTo>
                <a:lnTo>
                  <a:pt x="0" y="83"/>
                </a:lnTo>
                <a:lnTo>
                  <a:pt x="21" y="83"/>
                </a:lnTo>
                <a:lnTo>
                  <a:pt x="21" y="629"/>
                </a:lnTo>
                <a:lnTo>
                  <a:pt x="607" y="629"/>
                </a:lnTo>
                <a:lnTo>
                  <a:pt x="607" y="83"/>
                </a:lnTo>
                <a:lnTo>
                  <a:pt x="628" y="83"/>
                </a:lnTo>
                <a:lnTo>
                  <a:pt x="628" y="66"/>
                </a:lnTo>
                <a:lnTo>
                  <a:pt x="251"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4" name="Freeform 7"/>
          <p:cNvSpPr>
            <a:spLocks/>
          </p:cNvSpPr>
          <p:nvPr/>
        </p:nvSpPr>
        <p:spPr bwMode="auto">
          <a:xfrm>
            <a:off x="8909738" y="1585098"/>
            <a:ext cx="1416097" cy="928926"/>
          </a:xfrm>
          <a:custGeom>
            <a:avLst/>
            <a:gdLst>
              <a:gd name="T0" fmla="*/ 206 w 245"/>
              <a:gd name="T1" fmla="*/ 71 h 161"/>
              <a:gd name="T2" fmla="*/ 206 w 245"/>
              <a:gd name="T3" fmla="*/ 67 h 161"/>
              <a:gd name="T4" fmla="*/ 139 w 245"/>
              <a:gd name="T5" fmla="*/ 0 h 161"/>
              <a:gd name="T6" fmla="*/ 82 w 245"/>
              <a:gd name="T7" fmla="*/ 30 h 161"/>
              <a:gd name="T8" fmla="*/ 64 w 245"/>
              <a:gd name="T9" fmla="*/ 25 h 161"/>
              <a:gd name="T10" fmla="*/ 42 w 245"/>
              <a:gd name="T11" fmla="*/ 32 h 161"/>
              <a:gd name="T12" fmla="*/ 25 w 245"/>
              <a:gd name="T13" fmla="*/ 63 h 161"/>
              <a:gd name="T14" fmla="*/ 0 w 245"/>
              <a:gd name="T15" fmla="*/ 108 h 161"/>
              <a:gd name="T16" fmla="*/ 48 w 245"/>
              <a:gd name="T17" fmla="*/ 161 h 161"/>
              <a:gd name="T18" fmla="*/ 54 w 245"/>
              <a:gd name="T19" fmla="*/ 161 h 161"/>
              <a:gd name="T20" fmla="*/ 59 w 245"/>
              <a:gd name="T21" fmla="*/ 161 h 161"/>
              <a:gd name="T22" fmla="*/ 169 w 245"/>
              <a:gd name="T23" fmla="*/ 161 h 161"/>
              <a:gd name="T24" fmla="*/ 171 w 245"/>
              <a:gd name="T25" fmla="*/ 161 h 161"/>
              <a:gd name="T26" fmla="*/ 174 w 245"/>
              <a:gd name="T27" fmla="*/ 161 h 161"/>
              <a:gd name="T28" fmla="*/ 182 w 245"/>
              <a:gd name="T29" fmla="*/ 161 h 161"/>
              <a:gd name="T30" fmla="*/ 200 w 245"/>
              <a:gd name="T31" fmla="*/ 161 h 161"/>
              <a:gd name="T32" fmla="*/ 245 w 245"/>
              <a:gd name="T33" fmla="*/ 116 h 161"/>
              <a:gd name="T34" fmla="*/ 206 w 245"/>
              <a:gd name="T35" fmla="*/ 7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5" h="161">
                <a:moveTo>
                  <a:pt x="206" y="71"/>
                </a:moveTo>
                <a:cubicBezTo>
                  <a:pt x="206" y="70"/>
                  <a:pt x="206" y="68"/>
                  <a:pt x="206" y="67"/>
                </a:cubicBezTo>
                <a:cubicBezTo>
                  <a:pt x="206" y="30"/>
                  <a:pt x="176" y="0"/>
                  <a:pt x="139" y="0"/>
                </a:cubicBezTo>
                <a:cubicBezTo>
                  <a:pt x="115" y="0"/>
                  <a:pt x="95" y="12"/>
                  <a:pt x="82" y="30"/>
                </a:cubicBezTo>
                <a:cubicBezTo>
                  <a:pt x="77" y="27"/>
                  <a:pt x="71" y="25"/>
                  <a:pt x="64" y="25"/>
                </a:cubicBezTo>
                <a:cubicBezTo>
                  <a:pt x="56" y="25"/>
                  <a:pt x="48" y="28"/>
                  <a:pt x="42" y="32"/>
                </a:cubicBezTo>
                <a:cubicBezTo>
                  <a:pt x="32" y="39"/>
                  <a:pt x="25" y="50"/>
                  <a:pt x="25" y="63"/>
                </a:cubicBezTo>
                <a:cubicBezTo>
                  <a:pt x="10" y="73"/>
                  <a:pt x="0" y="90"/>
                  <a:pt x="0" y="108"/>
                </a:cubicBezTo>
                <a:cubicBezTo>
                  <a:pt x="0" y="135"/>
                  <a:pt x="21" y="158"/>
                  <a:pt x="48" y="161"/>
                </a:cubicBezTo>
                <a:cubicBezTo>
                  <a:pt x="50" y="161"/>
                  <a:pt x="52" y="161"/>
                  <a:pt x="54" y="161"/>
                </a:cubicBezTo>
                <a:cubicBezTo>
                  <a:pt x="55" y="161"/>
                  <a:pt x="57" y="161"/>
                  <a:pt x="59" y="161"/>
                </a:cubicBezTo>
                <a:cubicBezTo>
                  <a:pt x="84" y="161"/>
                  <a:pt x="142" y="161"/>
                  <a:pt x="169" y="161"/>
                </a:cubicBezTo>
                <a:cubicBezTo>
                  <a:pt x="170" y="161"/>
                  <a:pt x="171" y="161"/>
                  <a:pt x="171" y="161"/>
                </a:cubicBezTo>
                <a:cubicBezTo>
                  <a:pt x="174" y="161"/>
                  <a:pt x="174" y="161"/>
                  <a:pt x="174" y="161"/>
                </a:cubicBezTo>
                <a:cubicBezTo>
                  <a:pt x="176" y="161"/>
                  <a:pt x="180" y="161"/>
                  <a:pt x="182" y="161"/>
                </a:cubicBezTo>
                <a:cubicBezTo>
                  <a:pt x="200" y="161"/>
                  <a:pt x="200" y="161"/>
                  <a:pt x="200" y="161"/>
                </a:cubicBezTo>
                <a:cubicBezTo>
                  <a:pt x="225" y="161"/>
                  <a:pt x="245" y="140"/>
                  <a:pt x="245" y="116"/>
                </a:cubicBezTo>
                <a:cubicBezTo>
                  <a:pt x="245" y="93"/>
                  <a:pt x="228" y="74"/>
                  <a:pt x="206" y="71"/>
                </a:cubicBezTo>
                <a:close/>
              </a:path>
            </a:pathLst>
          </a:custGeom>
          <a:solidFill>
            <a:srgbClr val="E8E8E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5" name="Freeform 8"/>
          <p:cNvSpPr>
            <a:spLocks/>
          </p:cNvSpPr>
          <p:nvPr/>
        </p:nvSpPr>
        <p:spPr bwMode="auto">
          <a:xfrm>
            <a:off x="10507489" y="2282823"/>
            <a:ext cx="507812" cy="330285"/>
          </a:xfrm>
          <a:custGeom>
            <a:avLst/>
            <a:gdLst>
              <a:gd name="T0" fmla="*/ 74 w 88"/>
              <a:gd name="T1" fmla="*/ 25 h 57"/>
              <a:gd name="T2" fmla="*/ 74 w 88"/>
              <a:gd name="T3" fmla="*/ 24 h 57"/>
              <a:gd name="T4" fmla="*/ 50 w 88"/>
              <a:gd name="T5" fmla="*/ 0 h 57"/>
              <a:gd name="T6" fmla="*/ 29 w 88"/>
              <a:gd name="T7" fmla="*/ 10 h 57"/>
              <a:gd name="T8" fmla="*/ 23 w 88"/>
              <a:gd name="T9" fmla="*/ 9 h 57"/>
              <a:gd name="T10" fmla="*/ 15 w 88"/>
              <a:gd name="T11" fmla="*/ 11 h 57"/>
              <a:gd name="T12" fmla="*/ 9 w 88"/>
              <a:gd name="T13" fmla="*/ 22 h 57"/>
              <a:gd name="T14" fmla="*/ 0 w 88"/>
              <a:gd name="T15" fmla="*/ 38 h 57"/>
              <a:gd name="T16" fmla="*/ 17 w 88"/>
              <a:gd name="T17" fmla="*/ 57 h 57"/>
              <a:gd name="T18" fmla="*/ 19 w 88"/>
              <a:gd name="T19" fmla="*/ 57 h 57"/>
              <a:gd name="T20" fmla="*/ 21 w 88"/>
              <a:gd name="T21" fmla="*/ 57 h 57"/>
              <a:gd name="T22" fmla="*/ 61 w 88"/>
              <a:gd name="T23" fmla="*/ 57 h 57"/>
              <a:gd name="T24" fmla="*/ 61 w 88"/>
              <a:gd name="T25" fmla="*/ 57 h 57"/>
              <a:gd name="T26" fmla="*/ 62 w 88"/>
              <a:gd name="T27" fmla="*/ 57 h 57"/>
              <a:gd name="T28" fmla="*/ 65 w 88"/>
              <a:gd name="T29" fmla="*/ 57 h 57"/>
              <a:gd name="T30" fmla="*/ 72 w 88"/>
              <a:gd name="T31" fmla="*/ 57 h 57"/>
              <a:gd name="T32" fmla="*/ 88 w 88"/>
              <a:gd name="T33" fmla="*/ 41 h 57"/>
              <a:gd name="T34" fmla="*/ 74 w 88"/>
              <a:gd name="T35"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57">
                <a:moveTo>
                  <a:pt x="74" y="25"/>
                </a:moveTo>
                <a:cubicBezTo>
                  <a:pt x="74" y="24"/>
                  <a:pt x="74" y="24"/>
                  <a:pt x="74" y="24"/>
                </a:cubicBezTo>
                <a:cubicBezTo>
                  <a:pt x="74" y="10"/>
                  <a:pt x="63" y="0"/>
                  <a:pt x="50" y="0"/>
                </a:cubicBezTo>
                <a:cubicBezTo>
                  <a:pt x="41" y="0"/>
                  <a:pt x="34" y="4"/>
                  <a:pt x="29" y="10"/>
                </a:cubicBezTo>
                <a:cubicBezTo>
                  <a:pt x="28" y="9"/>
                  <a:pt x="25" y="9"/>
                  <a:pt x="23" y="9"/>
                </a:cubicBezTo>
                <a:cubicBezTo>
                  <a:pt x="20" y="9"/>
                  <a:pt x="17" y="10"/>
                  <a:pt x="15" y="11"/>
                </a:cubicBezTo>
                <a:cubicBezTo>
                  <a:pt x="11" y="13"/>
                  <a:pt x="9" y="18"/>
                  <a:pt x="9" y="22"/>
                </a:cubicBezTo>
                <a:cubicBezTo>
                  <a:pt x="4" y="26"/>
                  <a:pt x="0" y="32"/>
                  <a:pt x="0" y="38"/>
                </a:cubicBezTo>
                <a:cubicBezTo>
                  <a:pt x="0" y="48"/>
                  <a:pt x="7" y="56"/>
                  <a:pt x="17" y="57"/>
                </a:cubicBezTo>
                <a:cubicBezTo>
                  <a:pt x="18" y="57"/>
                  <a:pt x="18" y="57"/>
                  <a:pt x="19" y="57"/>
                </a:cubicBezTo>
                <a:cubicBezTo>
                  <a:pt x="20" y="57"/>
                  <a:pt x="20" y="57"/>
                  <a:pt x="21" y="57"/>
                </a:cubicBezTo>
                <a:cubicBezTo>
                  <a:pt x="30" y="57"/>
                  <a:pt x="51" y="57"/>
                  <a:pt x="61" y="57"/>
                </a:cubicBezTo>
                <a:cubicBezTo>
                  <a:pt x="61" y="57"/>
                  <a:pt x="61" y="57"/>
                  <a:pt x="61" y="57"/>
                </a:cubicBezTo>
                <a:cubicBezTo>
                  <a:pt x="62" y="57"/>
                  <a:pt x="62" y="57"/>
                  <a:pt x="62" y="57"/>
                </a:cubicBezTo>
                <a:cubicBezTo>
                  <a:pt x="63" y="57"/>
                  <a:pt x="64" y="57"/>
                  <a:pt x="65" y="57"/>
                </a:cubicBezTo>
                <a:cubicBezTo>
                  <a:pt x="72" y="57"/>
                  <a:pt x="72" y="57"/>
                  <a:pt x="72" y="57"/>
                </a:cubicBezTo>
                <a:cubicBezTo>
                  <a:pt x="81" y="57"/>
                  <a:pt x="88" y="50"/>
                  <a:pt x="88" y="41"/>
                </a:cubicBezTo>
                <a:cubicBezTo>
                  <a:pt x="88" y="33"/>
                  <a:pt x="82" y="26"/>
                  <a:pt x="74" y="25"/>
                </a:cubicBezTo>
                <a:close/>
              </a:path>
            </a:pathLst>
          </a:custGeom>
          <a:solidFill>
            <a:srgbClr val="E8E8E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6" name="Freeform 9"/>
          <p:cNvSpPr>
            <a:spLocks/>
          </p:cNvSpPr>
          <p:nvPr/>
        </p:nvSpPr>
        <p:spPr bwMode="auto">
          <a:xfrm>
            <a:off x="8249168" y="2452096"/>
            <a:ext cx="788555" cy="511942"/>
          </a:xfrm>
          <a:custGeom>
            <a:avLst/>
            <a:gdLst>
              <a:gd name="T0" fmla="*/ 114 w 136"/>
              <a:gd name="T1" fmla="*/ 39 h 89"/>
              <a:gd name="T2" fmla="*/ 114 w 136"/>
              <a:gd name="T3" fmla="*/ 37 h 89"/>
              <a:gd name="T4" fmla="*/ 76 w 136"/>
              <a:gd name="T5" fmla="*/ 0 h 89"/>
              <a:gd name="T6" fmla="*/ 45 w 136"/>
              <a:gd name="T7" fmla="*/ 16 h 89"/>
              <a:gd name="T8" fmla="*/ 35 w 136"/>
              <a:gd name="T9" fmla="*/ 14 h 89"/>
              <a:gd name="T10" fmla="*/ 23 w 136"/>
              <a:gd name="T11" fmla="*/ 17 h 89"/>
              <a:gd name="T12" fmla="*/ 13 w 136"/>
              <a:gd name="T13" fmla="*/ 35 h 89"/>
              <a:gd name="T14" fmla="*/ 0 w 136"/>
              <a:gd name="T15" fmla="*/ 60 h 89"/>
              <a:gd name="T16" fmla="*/ 26 w 136"/>
              <a:gd name="T17" fmla="*/ 89 h 89"/>
              <a:gd name="T18" fmla="*/ 29 w 136"/>
              <a:gd name="T19" fmla="*/ 89 h 89"/>
              <a:gd name="T20" fmla="*/ 32 w 136"/>
              <a:gd name="T21" fmla="*/ 89 h 89"/>
              <a:gd name="T22" fmla="*/ 93 w 136"/>
              <a:gd name="T23" fmla="*/ 89 h 89"/>
              <a:gd name="T24" fmla="*/ 95 w 136"/>
              <a:gd name="T25" fmla="*/ 89 h 89"/>
              <a:gd name="T26" fmla="*/ 96 w 136"/>
              <a:gd name="T27" fmla="*/ 89 h 89"/>
              <a:gd name="T28" fmla="*/ 101 w 136"/>
              <a:gd name="T29" fmla="*/ 89 h 89"/>
              <a:gd name="T30" fmla="*/ 110 w 136"/>
              <a:gd name="T31" fmla="*/ 89 h 89"/>
              <a:gd name="T32" fmla="*/ 136 w 136"/>
              <a:gd name="T33" fmla="*/ 64 h 89"/>
              <a:gd name="T34" fmla="*/ 114 w 136"/>
              <a:gd name="T35" fmla="*/ 3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89">
                <a:moveTo>
                  <a:pt x="114" y="39"/>
                </a:moveTo>
                <a:cubicBezTo>
                  <a:pt x="114" y="38"/>
                  <a:pt x="114" y="38"/>
                  <a:pt x="114" y="37"/>
                </a:cubicBezTo>
                <a:cubicBezTo>
                  <a:pt x="114" y="16"/>
                  <a:pt x="97" y="0"/>
                  <a:pt x="76" y="0"/>
                </a:cubicBezTo>
                <a:cubicBezTo>
                  <a:pt x="63" y="0"/>
                  <a:pt x="52" y="6"/>
                  <a:pt x="45" y="16"/>
                </a:cubicBezTo>
                <a:cubicBezTo>
                  <a:pt x="42" y="15"/>
                  <a:pt x="39" y="14"/>
                  <a:pt x="35" y="14"/>
                </a:cubicBezTo>
                <a:cubicBezTo>
                  <a:pt x="30" y="14"/>
                  <a:pt x="26" y="15"/>
                  <a:pt x="23" y="17"/>
                </a:cubicBezTo>
                <a:cubicBezTo>
                  <a:pt x="17" y="21"/>
                  <a:pt x="13" y="27"/>
                  <a:pt x="13" y="35"/>
                </a:cubicBezTo>
                <a:cubicBezTo>
                  <a:pt x="5" y="40"/>
                  <a:pt x="0" y="49"/>
                  <a:pt x="0" y="60"/>
                </a:cubicBezTo>
                <a:cubicBezTo>
                  <a:pt x="0" y="75"/>
                  <a:pt x="11" y="87"/>
                  <a:pt x="26" y="89"/>
                </a:cubicBezTo>
                <a:cubicBezTo>
                  <a:pt x="27" y="89"/>
                  <a:pt x="28" y="89"/>
                  <a:pt x="29" y="89"/>
                </a:cubicBezTo>
                <a:cubicBezTo>
                  <a:pt x="30" y="89"/>
                  <a:pt x="31" y="89"/>
                  <a:pt x="32" y="89"/>
                </a:cubicBezTo>
                <a:cubicBezTo>
                  <a:pt x="46" y="89"/>
                  <a:pt x="78" y="89"/>
                  <a:pt x="93" y="89"/>
                </a:cubicBezTo>
                <a:cubicBezTo>
                  <a:pt x="94" y="89"/>
                  <a:pt x="94" y="89"/>
                  <a:pt x="95" y="89"/>
                </a:cubicBezTo>
                <a:cubicBezTo>
                  <a:pt x="96" y="89"/>
                  <a:pt x="96" y="89"/>
                  <a:pt x="96" y="89"/>
                </a:cubicBezTo>
                <a:cubicBezTo>
                  <a:pt x="97" y="89"/>
                  <a:pt x="99" y="89"/>
                  <a:pt x="101" y="89"/>
                </a:cubicBezTo>
                <a:cubicBezTo>
                  <a:pt x="110" y="89"/>
                  <a:pt x="110" y="89"/>
                  <a:pt x="110" y="89"/>
                </a:cubicBezTo>
                <a:cubicBezTo>
                  <a:pt x="124" y="89"/>
                  <a:pt x="136" y="78"/>
                  <a:pt x="136" y="64"/>
                </a:cubicBezTo>
                <a:cubicBezTo>
                  <a:pt x="136" y="51"/>
                  <a:pt x="126" y="41"/>
                  <a:pt x="114" y="39"/>
                </a:cubicBezTo>
                <a:close/>
              </a:path>
            </a:pathLst>
          </a:custGeom>
          <a:solidFill>
            <a:srgbClr val="E8E8E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7" name="Rectangle 10"/>
          <p:cNvSpPr>
            <a:spLocks noChangeArrowheads="1"/>
          </p:cNvSpPr>
          <p:nvPr/>
        </p:nvSpPr>
        <p:spPr bwMode="auto">
          <a:xfrm>
            <a:off x="9314334" y="2935136"/>
            <a:ext cx="1729867" cy="1440868"/>
          </a:xfrm>
          <a:prstGeom prst="rect">
            <a:avLst/>
          </a:prstGeom>
          <a:solidFill>
            <a:srgbClr val="505050"/>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8" name="Rectangle 11"/>
          <p:cNvSpPr>
            <a:spLocks noChangeArrowheads="1"/>
          </p:cNvSpPr>
          <p:nvPr/>
        </p:nvSpPr>
        <p:spPr bwMode="auto">
          <a:xfrm>
            <a:off x="9314334" y="2935136"/>
            <a:ext cx="1729867" cy="1440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79" name="Rectangle 13"/>
          <p:cNvSpPr>
            <a:spLocks noChangeArrowheads="1"/>
          </p:cNvSpPr>
          <p:nvPr/>
        </p:nvSpPr>
        <p:spPr bwMode="auto">
          <a:xfrm>
            <a:off x="9227636" y="2864951"/>
            <a:ext cx="1903266" cy="7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0" name="Rectangle 15"/>
          <p:cNvSpPr>
            <a:spLocks noChangeArrowheads="1"/>
          </p:cNvSpPr>
          <p:nvPr/>
        </p:nvSpPr>
        <p:spPr bwMode="auto">
          <a:xfrm>
            <a:off x="9487736" y="3125050"/>
            <a:ext cx="1395454" cy="227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1" name="Rectangle 17"/>
          <p:cNvSpPr>
            <a:spLocks noChangeArrowheads="1"/>
          </p:cNvSpPr>
          <p:nvPr/>
        </p:nvSpPr>
        <p:spPr bwMode="auto">
          <a:xfrm>
            <a:off x="9487736" y="3517264"/>
            <a:ext cx="1395454" cy="227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2" name="Rectangle 22"/>
          <p:cNvSpPr>
            <a:spLocks noChangeArrowheads="1"/>
          </p:cNvSpPr>
          <p:nvPr/>
        </p:nvSpPr>
        <p:spPr bwMode="auto">
          <a:xfrm>
            <a:off x="9487736" y="3905349"/>
            <a:ext cx="1395454" cy="227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3" name="Rectangle 23"/>
          <p:cNvSpPr>
            <a:spLocks noChangeArrowheads="1"/>
          </p:cNvSpPr>
          <p:nvPr/>
        </p:nvSpPr>
        <p:spPr bwMode="auto">
          <a:xfrm>
            <a:off x="9314334" y="4376004"/>
            <a:ext cx="1729867" cy="2200522"/>
          </a:xfrm>
          <a:prstGeom prst="rect">
            <a:avLst/>
          </a:prstGeom>
          <a:solidFill>
            <a:srgbClr val="505050"/>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4" name="Rectangle 24"/>
          <p:cNvSpPr>
            <a:spLocks noChangeArrowheads="1"/>
          </p:cNvSpPr>
          <p:nvPr/>
        </p:nvSpPr>
        <p:spPr bwMode="auto">
          <a:xfrm>
            <a:off x="9314334" y="4376004"/>
            <a:ext cx="1729867" cy="2200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5" name="Rectangle 26"/>
          <p:cNvSpPr>
            <a:spLocks noChangeArrowheads="1"/>
          </p:cNvSpPr>
          <p:nvPr/>
        </p:nvSpPr>
        <p:spPr bwMode="auto">
          <a:xfrm>
            <a:off x="9227636" y="4338847"/>
            <a:ext cx="1903266" cy="7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6" name="Rectangle 29"/>
          <p:cNvSpPr>
            <a:spLocks noChangeArrowheads="1"/>
          </p:cNvSpPr>
          <p:nvPr/>
        </p:nvSpPr>
        <p:spPr bwMode="auto">
          <a:xfrm>
            <a:off x="9871692" y="6134771"/>
            <a:ext cx="227071" cy="433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7" name="Rectangle 31"/>
          <p:cNvSpPr>
            <a:spLocks noChangeArrowheads="1"/>
          </p:cNvSpPr>
          <p:nvPr/>
        </p:nvSpPr>
        <p:spPr bwMode="auto">
          <a:xfrm>
            <a:off x="9487736" y="4607204"/>
            <a:ext cx="1395454" cy="222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8" name="Rectangle 33"/>
          <p:cNvSpPr>
            <a:spLocks noChangeArrowheads="1"/>
          </p:cNvSpPr>
          <p:nvPr/>
        </p:nvSpPr>
        <p:spPr bwMode="auto">
          <a:xfrm>
            <a:off x="9487736" y="4991160"/>
            <a:ext cx="1395454" cy="227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89" name="Rectangle 35"/>
          <p:cNvSpPr>
            <a:spLocks noChangeArrowheads="1"/>
          </p:cNvSpPr>
          <p:nvPr/>
        </p:nvSpPr>
        <p:spPr bwMode="auto">
          <a:xfrm>
            <a:off x="9487736" y="5379245"/>
            <a:ext cx="1395454" cy="227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0" name="Rectangle 12"/>
          <p:cNvSpPr>
            <a:spLocks noChangeArrowheads="1"/>
          </p:cNvSpPr>
          <p:nvPr/>
        </p:nvSpPr>
        <p:spPr bwMode="auto">
          <a:xfrm>
            <a:off x="9227636" y="2864951"/>
            <a:ext cx="1903266" cy="70185"/>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1" name="Rectangle 14"/>
          <p:cNvSpPr>
            <a:spLocks noChangeArrowheads="1"/>
          </p:cNvSpPr>
          <p:nvPr/>
        </p:nvSpPr>
        <p:spPr bwMode="auto">
          <a:xfrm>
            <a:off x="9487736" y="3125050"/>
            <a:ext cx="1395454" cy="227071"/>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2" name="Rectangle 16"/>
          <p:cNvSpPr>
            <a:spLocks noChangeArrowheads="1"/>
          </p:cNvSpPr>
          <p:nvPr/>
        </p:nvSpPr>
        <p:spPr bwMode="auto">
          <a:xfrm>
            <a:off x="9487736" y="3517264"/>
            <a:ext cx="1395454" cy="227071"/>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3" name="Rectangle 21"/>
          <p:cNvSpPr>
            <a:spLocks noChangeArrowheads="1"/>
          </p:cNvSpPr>
          <p:nvPr/>
        </p:nvSpPr>
        <p:spPr bwMode="auto">
          <a:xfrm>
            <a:off x="9487736" y="3905349"/>
            <a:ext cx="1395454" cy="227071"/>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4" name="Rectangle 25"/>
          <p:cNvSpPr>
            <a:spLocks noChangeArrowheads="1"/>
          </p:cNvSpPr>
          <p:nvPr/>
        </p:nvSpPr>
        <p:spPr bwMode="auto">
          <a:xfrm>
            <a:off x="9227636" y="4338847"/>
            <a:ext cx="1903266" cy="70185"/>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5" name="Rectangle 27"/>
          <p:cNvSpPr>
            <a:spLocks noChangeArrowheads="1"/>
          </p:cNvSpPr>
          <p:nvPr/>
        </p:nvSpPr>
        <p:spPr bwMode="auto">
          <a:xfrm>
            <a:off x="10268033" y="6134771"/>
            <a:ext cx="222943" cy="433498"/>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6" name="Rectangle 28"/>
          <p:cNvSpPr>
            <a:spLocks noChangeArrowheads="1"/>
          </p:cNvSpPr>
          <p:nvPr/>
        </p:nvSpPr>
        <p:spPr bwMode="auto">
          <a:xfrm>
            <a:off x="9871692" y="6134771"/>
            <a:ext cx="227071" cy="433498"/>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7" name="Rectangle 30"/>
          <p:cNvSpPr>
            <a:spLocks noChangeArrowheads="1"/>
          </p:cNvSpPr>
          <p:nvPr/>
        </p:nvSpPr>
        <p:spPr bwMode="auto">
          <a:xfrm>
            <a:off x="9487736" y="4607204"/>
            <a:ext cx="1395454" cy="222943"/>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8" name="Rectangle 32"/>
          <p:cNvSpPr>
            <a:spLocks noChangeArrowheads="1"/>
          </p:cNvSpPr>
          <p:nvPr/>
        </p:nvSpPr>
        <p:spPr bwMode="auto">
          <a:xfrm>
            <a:off x="9487736" y="4991160"/>
            <a:ext cx="1395454" cy="227071"/>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99" name="Rectangle 34"/>
          <p:cNvSpPr>
            <a:spLocks noChangeArrowheads="1"/>
          </p:cNvSpPr>
          <p:nvPr/>
        </p:nvSpPr>
        <p:spPr bwMode="auto">
          <a:xfrm>
            <a:off x="9487736" y="5379245"/>
            <a:ext cx="1395454" cy="227071"/>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0" name="Rectangle 36"/>
          <p:cNvSpPr>
            <a:spLocks noChangeArrowheads="1"/>
          </p:cNvSpPr>
          <p:nvPr/>
        </p:nvSpPr>
        <p:spPr bwMode="auto">
          <a:xfrm>
            <a:off x="9487736" y="5771457"/>
            <a:ext cx="1395454" cy="227071"/>
          </a:xfrm>
          <a:prstGeom prst="rect">
            <a:avLst/>
          </a:prstGeom>
          <a:solidFill>
            <a:srgbClr val="686868"/>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1" name="Rectangle 37"/>
          <p:cNvSpPr>
            <a:spLocks noChangeArrowheads="1"/>
          </p:cNvSpPr>
          <p:nvPr/>
        </p:nvSpPr>
        <p:spPr bwMode="auto">
          <a:xfrm>
            <a:off x="9487736" y="5771457"/>
            <a:ext cx="1395454" cy="227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2" name="Rectangle 38"/>
          <p:cNvSpPr>
            <a:spLocks noChangeArrowheads="1"/>
          </p:cNvSpPr>
          <p:nvPr/>
        </p:nvSpPr>
        <p:spPr bwMode="auto">
          <a:xfrm>
            <a:off x="8930381" y="6229727"/>
            <a:ext cx="94956" cy="3468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3" name="Oval 39"/>
          <p:cNvSpPr>
            <a:spLocks noChangeArrowheads="1"/>
          </p:cNvSpPr>
          <p:nvPr/>
        </p:nvSpPr>
        <p:spPr bwMode="auto">
          <a:xfrm>
            <a:off x="8748724" y="5928343"/>
            <a:ext cx="454141" cy="458270"/>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4" name="Oval 40"/>
          <p:cNvSpPr>
            <a:spLocks noChangeArrowheads="1"/>
          </p:cNvSpPr>
          <p:nvPr/>
        </p:nvSpPr>
        <p:spPr bwMode="auto">
          <a:xfrm>
            <a:off x="8806524" y="5693016"/>
            <a:ext cx="334413" cy="334413"/>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5" name="Rectangle 41"/>
          <p:cNvSpPr>
            <a:spLocks noChangeArrowheads="1"/>
          </p:cNvSpPr>
          <p:nvPr/>
        </p:nvSpPr>
        <p:spPr bwMode="auto">
          <a:xfrm>
            <a:off x="8373025" y="6229727"/>
            <a:ext cx="90828" cy="346800"/>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6" name="Oval 42"/>
          <p:cNvSpPr>
            <a:spLocks noChangeArrowheads="1"/>
          </p:cNvSpPr>
          <p:nvPr/>
        </p:nvSpPr>
        <p:spPr bwMode="auto">
          <a:xfrm>
            <a:off x="8187239" y="5928343"/>
            <a:ext cx="454141" cy="458270"/>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7" name="Oval 43"/>
          <p:cNvSpPr>
            <a:spLocks noChangeArrowheads="1"/>
          </p:cNvSpPr>
          <p:nvPr/>
        </p:nvSpPr>
        <p:spPr bwMode="auto">
          <a:xfrm>
            <a:off x="8245039" y="5693016"/>
            <a:ext cx="334413" cy="334413"/>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08" name="Freeform 66"/>
          <p:cNvSpPr>
            <a:spLocks/>
          </p:cNvSpPr>
          <p:nvPr/>
        </p:nvSpPr>
        <p:spPr bwMode="auto">
          <a:xfrm>
            <a:off x="9921233" y="5598057"/>
            <a:ext cx="148629" cy="8257"/>
          </a:xfrm>
          <a:custGeom>
            <a:avLst/>
            <a:gdLst>
              <a:gd name="T0" fmla="*/ 13 w 26"/>
              <a:gd name="T1" fmla="*/ 0 h 1"/>
              <a:gd name="T2" fmla="*/ 0 w 26"/>
              <a:gd name="T3" fmla="*/ 1 h 1"/>
              <a:gd name="T4" fmla="*/ 26 w 26"/>
              <a:gd name="T5" fmla="*/ 1 h 1"/>
              <a:gd name="T6" fmla="*/ 13 w 26"/>
              <a:gd name="T7" fmla="*/ 0 h 1"/>
            </a:gdLst>
            <a:ahLst/>
            <a:cxnLst>
              <a:cxn ang="0">
                <a:pos x="T0" y="T1"/>
              </a:cxn>
              <a:cxn ang="0">
                <a:pos x="T2" y="T3"/>
              </a:cxn>
              <a:cxn ang="0">
                <a:pos x="T4" y="T5"/>
              </a:cxn>
              <a:cxn ang="0">
                <a:pos x="T6" y="T7"/>
              </a:cxn>
            </a:cxnLst>
            <a:rect l="0" t="0" r="r" b="b"/>
            <a:pathLst>
              <a:path w="26" h="1">
                <a:moveTo>
                  <a:pt x="13" y="0"/>
                </a:moveTo>
                <a:cubicBezTo>
                  <a:pt x="8" y="0"/>
                  <a:pt x="4" y="0"/>
                  <a:pt x="0" y="1"/>
                </a:cubicBezTo>
                <a:cubicBezTo>
                  <a:pt x="26" y="1"/>
                  <a:pt x="26" y="1"/>
                  <a:pt x="26" y="1"/>
                </a:cubicBezTo>
                <a:cubicBezTo>
                  <a:pt x="22" y="0"/>
                  <a:pt x="17" y="0"/>
                  <a:pt x="13" y="0"/>
                </a:cubicBezTo>
              </a:path>
            </a:pathLst>
          </a:custGeom>
          <a:solidFill>
            <a:srgbClr val="7C3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grpSp>
        <p:nvGrpSpPr>
          <p:cNvPr id="109" name="Group 108"/>
          <p:cNvGrpSpPr/>
          <p:nvPr/>
        </p:nvGrpSpPr>
        <p:grpSpPr>
          <a:xfrm>
            <a:off x="9851048" y="3558549"/>
            <a:ext cx="561547" cy="546233"/>
            <a:chOff x="9851564" y="3558557"/>
            <a:chExt cx="561626" cy="546310"/>
          </a:xfrm>
        </p:grpSpPr>
        <p:sp>
          <p:nvSpPr>
            <p:cNvPr id="110" name="Oval 45"/>
            <p:cNvSpPr>
              <a:spLocks noChangeArrowheads="1"/>
            </p:cNvSpPr>
            <p:nvPr/>
          </p:nvSpPr>
          <p:spPr bwMode="auto">
            <a:xfrm>
              <a:off x="9897284" y="3590844"/>
              <a:ext cx="515906" cy="514023"/>
            </a:xfrm>
            <a:prstGeom prst="ellipse">
              <a:avLst/>
            </a:prstGeom>
            <a:solidFill>
              <a:srgbClr val="151515">
                <a:alpha val="50196"/>
              </a:srgbClr>
            </a:solidFill>
            <a:ln>
              <a:noFill/>
            </a:ln>
            <a:extLst/>
          </p:spPr>
          <p:txBody>
            <a:bodyPr vert="horz" wrap="square" lIns="124330" tIns="62165" rIns="124330" bIns="62165" numCol="1" anchor="t" anchorCtr="0" compatLnSpc="1">
              <a:prstTxWarp prst="textNoShape">
                <a:avLst/>
              </a:prstTxWarp>
              <a:noAutofit/>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11" name="Oval 63"/>
            <p:cNvSpPr>
              <a:spLocks noChangeArrowheads="1"/>
            </p:cNvSpPr>
            <p:nvPr/>
          </p:nvSpPr>
          <p:spPr bwMode="auto">
            <a:xfrm>
              <a:off x="9851564" y="3558557"/>
              <a:ext cx="491368" cy="491368"/>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12" name="Freeform 64"/>
            <p:cNvSpPr>
              <a:spLocks noEditPoints="1"/>
            </p:cNvSpPr>
            <p:nvPr/>
          </p:nvSpPr>
          <p:spPr bwMode="auto">
            <a:xfrm>
              <a:off x="9971309" y="3698949"/>
              <a:ext cx="247749" cy="206457"/>
            </a:xfrm>
            <a:custGeom>
              <a:avLst/>
              <a:gdLst>
                <a:gd name="T0" fmla="*/ 41 w 43"/>
                <a:gd name="T1" fmla="*/ 34 h 36"/>
                <a:gd name="T2" fmla="*/ 0 w 43"/>
                <a:gd name="T3" fmla="*/ 6 h 36"/>
                <a:gd name="T4" fmla="*/ 0 w 43"/>
                <a:gd name="T5" fmla="*/ 36 h 36"/>
                <a:gd name="T6" fmla="*/ 43 w 43"/>
                <a:gd name="T7" fmla="*/ 0 h 36"/>
                <a:gd name="T8" fmla="*/ 0 w 43"/>
                <a:gd name="T9" fmla="*/ 0 h 36"/>
                <a:gd name="T10" fmla="*/ 25 w 43"/>
                <a:gd name="T11" fmla="*/ 20 h 36"/>
                <a:gd name="T12" fmla="*/ 24 w 43"/>
                <a:gd name="T13" fmla="*/ 18 h 36"/>
                <a:gd name="T14" fmla="*/ 22 w 43"/>
                <a:gd name="T15" fmla="*/ 17 h 36"/>
                <a:gd name="T16" fmla="*/ 20 w 43"/>
                <a:gd name="T17" fmla="*/ 16 h 36"/>
                <a:gd name="T18" fmla="*/ 18 w 43"/>
                <a:gd name="T19" fmla="*/ 16 h 36"/>
                <a:gd name="T20" fmla="*/ 16 w 43"/>
                <a:gd name="T21" fmla="*/ 17 h 36"/>
                <a:gd name="T22" fmla="*/ 15 w 43"/>
                <a:gd name="T23" fmla="*/ 18 h 36"/>
                <a:gd name="T24" fmla="*/ 13 w 43"/>
                <a:gd name="T25" fmla="*/ 20 h 36"/>
                <a:gd name="T26" fmla="*/ 13 w 43"/>
                <a:gd name="T27" fmla="*/ 22 h 36"/>
                <a:gd name="T28" fmla="*/ 14 w 43"/>
                <a:gd name="T29" fmla="*/ 25 h 36"/>
                <a:gd name="T30" fmla="*/ 14 w 43"/>
                <a:gd name="T31" fmla="*/ 26 h 36"/>
                <a:gd name="T32" fmla="*/ 16 w 43"/>
                <a:gd name="T33" fmla="*/ 28 h 36"/>
                <a:gd name="T34" fmla="*/ 18 w 43"/>
                <a:gd name="T35" fmla="*/ 29 h 36"/>
                <a:gd name="T36" fmla="*/ 19 w 43"/>
                <a:gd name="T37" fmla="*/ 27 h 36"/>
                <a:gd name="T38" fmla="*/ 22 w 43"/>
                <a:gd name="T39" fmla="*/ 28 h 36"/>
                <a:gd name="T40" fmla="*/ 22 w 43"/>
                <a:gd name="T41" fmla="*/ 26 h 36"/>
                <a:gd name="T42" fmla="*/ 25 w 43"/>
                <a:gd name="T43" fmla="*/ 25 h 36"/>
                <a:gd name="T44" fmla="*/ 24 w 43"/>
                <a:gd name="T45" fmla="*/ 23 h 36"/>
                <a:gd name="T46" fmla="*/ 22 w 43"/>
                <a:gd name="T47" fmla="*/ 22 h 36"/>
                <a:gd name="T48" fmla="*/ 17 w 43"/>
                <a:gd name="T49" fmla="*/ 24 h 36"/>
                <a:gd name="T50" fmla="*/ 19 w 43"/>
                <a:gd name="T51" fmla="*/ 20 h 36"/>
                <a:gd name="T52" fmla="*/ 18 w 43"/>
                <a:gd name="T53" fmla="*/ 22 h 36"/>
                <a:gd name="T54" fmla="*/ 19 w 43"/>
                <a:gd name="T55" fmla="*/ 24 h 36"/>
                <a:gd name="T56" fmla="*/ 30 w 43"/>
                <a:gd name="T57" fmla="*/ 18 h 36"/>
                <a:gd name="T58" fmla="*/ 30 w 43"/>
                <a:gd name="T59" fmla="*/ 17 h 36"/>
                <a:gd name="T60" fmla="*/ 30 w 43"/>
                <a:gd name="T61" fmla="*/ 16 h 36"/>
                <a:gd name="T62" fmla="*/ 28 w 43"/>
                <a:gd name="T63" fmla="*/ 16 h 36"/>
                <a:gd name="T64" fmla="*/ 27 w 43"/>
                <a:gd name="T65" fmla="*/ 14 h 36"/>
                <a:gd name="T66" fmla="*/ 25 w 43"/>
                <a:gd name="T67" fmla="*/ 16 h 36"/>
                <a:gd name="T68" fmla="*/ 24 w 43"/>
                <a:gd name="T69" fmla="*/ 16 h 36"/>
                <a:gd name="T70" fmla="*/ 24 w 43"/>
                <a:gd name="T71" fmla="*/ 17 h 36"/>
                <a:gd name="T72" fmla="*/ 25 w 43"/>
                <a:gd name="T73" fmla="*/ 18 h 36"/>
                <a:gd name="T74" fmla="*/ 24 w 43"/>
                <a:gd name="T75" fmla="*/ 19 h 36"/>
                <a:gd name="T76" fmla="*/ 25 w 43"/>
                <a:gd name="T77" fmla="*/ 20 h 36"/>
                <a:gd name="T78" fmla="*/ 26 w 43"/>
                <a:gd name="T79" fmla="*/ 21 h 36"/>
                <a:gd name="T80" fmla="*/ 28 w 43"/>
                <a:gd name="T81" fmla="*/ 21 h 36"/>
                <a:gd name="T82" fmla="*/ 30 w 43"/>
                <a:gd name="T83" fmla="*/ 20 h 36"/>
                <a:gd name="T84" fmla="*/ 30 w 43"/>
                <a:gd name="T85" fmla="*/ 19 h 36"/>
                <a:gd name="T86" fmla="*/ 29 w 43"/>
                <a:gd name="T87" fmla="*/ 18 h 36"/>
                <a:gd name="T88" fmla="*/ 26 w 43"/>
                <a:gd name="T89"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3" h="36">
                  <a:moveTo>
                    <a:pt x="2" y="9"/>
                  </a:moveTo>
                  <a:cubicBezTo>
                    <a:pt x="2" y="34"/>
                    <a:pt x="2" y="34"/>
                    <a:pt x="2" y="34"/>
                  </a:cubicBezTo>
                  <a:cubicBezTo>
                    <a:pt x="41" y="34"/>
                    <a:pt x="41" y="34"/>
                    <a:pt x="41" y="34"/>
                  </a:cubicBezTo>
                  <a:cubicBezTo>
                    <a:pt x="41" y="9"/>
                    <a:pt x="41" y="9"/>
                    <a:pt x="41" y="9"/>
                  </a:cubicBezTo>
                  <a:cubicBezTo>
                    <a:pt x="2" y="9"/>
                    <a:pt x="2" y="9"/>
                    <a:pt x="2" y="9"/>
                  </a:cubicBezTo>
                  <a:close/>
                  <a:moveTo>
                    <a:pt x="0" y="6"/>
                  </a:moveTo>
                  <a:cubicBezTo>
                    <a:pt x="43" y="6"/>
                    <a:pt x="43" y="6"/>
                    <a:pt x="43" y="6"/>
                  </a:cubicBezTo>
                  <a:cubicBezTo>
                    <a:pt x="43" y="36"/>
                    <a:pt x="43" y="36"/>
                    <a:pt x="43" y="36"/>
                  </a:cubicBezTo>
                  <a:cubicBezTo>
                    <a:pt x="0" y="36"/>
                    <a:pt x="0" y="36"/>
                    <a:pt x="0" y="36"/>
                  </a:cubicBezTo>
                  <a:cubicBezTo>
                    <a:pt x="0" y="6"/>
                    <a:pt x="0" y="6"/>
                    <a:pt x="0" y="6"/>
                  </a:cubicBezTo>
                  <a:close/>
                  <a:moveTo>
                    <a:pt x="0" y="0"/>
                  </a:moveTo>
                  <a:cubicBezTo>
                    <a:pt x="43" y="0"/>
                    <a:pt x="43" y="0"/>
                    <a:pt x="43" y="0"/>
                  </a:cubicBezTo>
                  <a:cubicBezTo>
                    <a:pt x="43" y="4"/>
                    <a:pt x="43" y="4"/>
                    <a:pt x="43" y="4"/>
                  </a:cubicBezTo>
                  <a:cubicBezTo>
                    <a:pt x="0" y="4"/>
                    <a:pt x="0" y="4"/>
                    <a:pt x="0" y="4"/>
                  </a:cubicBezTo>
                  <a:cubicBezTo>
                    <a:pt x="0" y="0"/>
                    <a:pt x="0" y="0"/>
                    <a:pt x="0" y="0"/>
                  </a:cubicBezTo>
                  <a:close/>
                  <a:moveTo>
                    <a:pt x="26" y="22"/>
                  </a:moveTo>
                  <a:cubicBezTo>
                    <a:pt x="25" y="21"/>
                    <a:pt x="25" y="21"/>
                    <a:pt x="25" y="21"/>
                  </a:cubicBezTo>
                  <a:cubicBezTo>
                    <a:pt x="25" y="20"/>
                    <a:pt x="25" y="20"/>
                    <a:pt x="25" y="20"/>
                  </a:cubicBezTo>
                  <a:cubicBezTo>
                    <a:pt x="23" y="20"/>
                    <a:pt x="23" y="20"/>
                    <a:pt x="23" y="20"/>
                  </a:cubicBezTo>
                  <a:cubicBezTo>
                    <a:pt x="23" y="20"/>
                    <a:pt x="23" y="20"/>
                    <a:pt x="23" y="20"/>
                  </a:cubicBezTo>
                  <a:cubicBezTo>
                    <a:pt x="24" y="18"/>
                    <a:pt x="24" y="18"/>
                    <a:pt x="24" y="18"/>
                  </a:cubicBezTo>
                  <a:cubicBezTo>
                    <a:pt x="24" y="18"/>
                    <a:pt x="24" y="18"/>
                    <a:pt x="24" y="18"/>
                  </a:cubicBezTo>
                  <a:cubicBezTo>
                    <a:pt x="23" y="17"/>
                    <a:pt x="23" y="17"/>
                    <a:pt x="23" y="17"/>
                  </a:cubicBezTo>
                  <a:cubicBezTo>
                    <a:pt x="22" y="17"/>
                    <a:pt x="22" y="17"/>
                    <a:pt x="22" y="17"/>
                  </a:cubicBezTo>
                  <a:cubicBezTo>
                    <a:pt x="21" y="18"/>
                    <a:pt x="21" y="18"/>
                    <a:pt x="21" y="18"/>
                  </a:cubicBezTo>
                  <a:cubicBezTo>
                    <a:pt x="21" y="18"/>
                    <a:pt x="21" y="18"/>
                    <a:pt x="21" y="18"/>
                  </a:cubicBezTo>
                  <a:cubicBezTo>
                    <a:pt x="20" y="16"/>
                    <a:pt x="20" y="16"/>
                    <a:pt x="20" y="16"/>
                  </a:cubicBezTo>
                  <a:cubicBezTo>
                    <a:pt x="20" y="16"/>
                    <a:pt x="20" y="16"/>
                    <a:pt x="20" y="16"/>
                  </a:cubicBezTo>
                  <a:cubicBezTo>
                    <a:pt x="19" y="16"/>
                    <a:pt x="19" y="16"/>
                    <a:pt x="19" y="16"/>
                  </a:cubicBezTo>
                  <a:cubicBezTo>
                    <a:pt x="18" y="16"/>
                    <a:pt x="18" y="16"/>
                    <a:pt x="18" y="16"/>
                  </a:cubicBezTo>
                  <a:cubicBezTo>
                    <a:pt x="18" y="18"/>
                    <a:pt x="18" y="18"/>
                    <a:pt x="18" y="18"/>
                  </a:cubicBezTo>
                  <a:cubicBezTo>
                    <a:pt x="17" y="18"/>
                    <a:pt x="17" y="18"/>
                    <a:pt x="17" y="18"/>
                  </a:cubicBezTo>
                  <a:cubicBezTo>
                    <a:pt x="16" y="17"/>
                    <a:pt x="16" y="17"/>
                    <a:pt x="16" y="17"/>
                  </a:cubicBezTo>
                  <a:cubicBezTo>
                    <a:pt x="16" y="17"/>
                    <a:pt x="16" y="17"/>
                    <a:pt x="16" y="17"/>
                  </a:cubicBezTo>
                  <a:cubicBezTo>
                    <a:pt x="15" y="18"/>
                    <a:pt x="15" y="18"/>
                    <a:pt x="15" y="18"/>
                  </a:cubicBezTo>
                  <a:cubicBezTo>
                    <a:pt x="15" y="18"/>
                    <a:pt x="15" y="18"/>
                    <a:pt x="15" y="18"/>
                  </a:cubicBezTo>
                  <a:cubicBezTo>
                    <a:pt x="15" y="20"/>
                    <a:pt x="15" y="20"/>
                    <a:pt x="15" y="20"/>
                  </a:cubicBezTo>
                  <a:cubicBezTo>
                    <a:pt x="15" y="20"/>
                    <a:pt x="15" y="20"/>
                    <a:pt x="15" y="20"/>
                  </a:cubicBezTo>
                  <a:cubicBezTo>
                    <a:pt x="13" y="20"/>
                    <a:pt x="13" y="20"/>
                    <a:pt x="13" y="20"/>
                  </a:cubicBezTo>
                  <a:cubicBezTo>
                    <a:pt x="13" y="21"/>
                    <a:pt x="13" y="21"/>
                    <a:pt x="13" y="21"/>
                  </a:cubicBezTo>
                  <a:cubicBezTo>
                    <a:pt x="13" y="22"/>
                    <a:pt x="13" y="22"/>
                    <a:pt x="13" y="22"/>
                  </a:cubicBezTo>
                  <a:cubicBezTo>
                    <a:pt x="13" y="22"/>
                    <a:pt x="13" y="22"/>
                    <a:pt x="13" y="22"/>
                  </a:cubicBezTo>
                  <a:cubicBezTo>
                    <a:pt x="15" y="23"/>
                    <a:pt x="15" y="23"/>
                    <a:pt x="15" y="23"/>
                  </a:cubicBezTo>
                  <a:cubicBezTo>
                    <a:pt x="15" y="23"/>
                    <a:pt x="15" y="23"/>
                    <a:pt x="15" y="23"/>
                  </a:cubicBezTo>
                  <a:cubicBezTo>
                    <a:pt x="14" y="25"/>
                    <a:pt x="14" y="25"/>
                    <a:pt x="14" y="25"/>
                  </a:cubicBezTo>
                  <a:cubicBezTo>
                    <a:pt x="13" y="25"/>
                    <a:pt x="13" y="25"/>
                    <a:pt x="13" y="25"/>
                  </a:cubicBezTo>
                  <a:cubicBezTo>
                    <a:pt x="14" y="26"/>
                    <a:pt x="14" y="26"/>
                    <a:pt x="14" y="26"/>
                  </a:cubicBezTo>
                  <a:cubicBezTo>
                    <a:pt x="14" y="26"/>
                    <a:pt x="14" y="26"/>
                    <a:pt x="14" y="26"/>
                  </a:cubicBezTo>
                  <a:cubicBezTo>
                    <a:pt x="16" y="26"/>
                    <a:pt x="16" y="26"/>
                    <a:pt x="16" y="26"/>
                  </a:cubicBezTo>
                  <a:cubicBezTo>
                    <a:pt x="17" y="26"/>
                    <a:pt x="17" y="26"/>
                    <a:pt x="17" y="26"/>
                  </a:cubicBezTo>
                  <a:cubicBezTo>
                    <a:pt x="16" y="28"/>
                    <a:pt x="16" y="28"/>
                    <a:pt x="16" y="28"/>
                  </a:cubicBezTo>
                  <a:cubicBezTo>
                    <a:pt x="17" y="28"/>
                    <a:pt x="17" y="28"/>
                    <a:pt x="17" y="28"/>
                  </a:cubicBezTo>
                  <a:cubicBezTo>
                    <a:pt x="18" y="29"/>
                    <a:pt x="18" y="29"/>
                    <a:pt x="18" y="29"/>
                  </a:cubicBezTo>
                  <a:cubicBezTo>
                    <a:pt x="18" y="29"/>
                    <a:pt x="18" y="29"/>
                    <a:pt x="18" y="29"/>
                  </a:cubicBezTo>
                  <a:cubicBezTo>
                    <a:pt x="19" y="27"/>
                    <a:pt x="19" y="27"/>
                    <a:pt x="19" y="27"/>
                  </a:cubicBezTo>
                  <a:cubicBezTo>
                    <a:pt x="19" y="27"/>
                    <a:pt x="19" y="27"/>
                    <a:pt x="19" y="27"/>
                  </a:cubicBezTo>
                  <a:cubicBezTo>
                    <a:pt x="19" y="27"/>
                    <a:pt x="19" y="27"/>
                    <a:pt x="19" y="27"/>
                  </a:cubicBezTo>
                  <a:cubicBezTo>
                    <a:pt x="20" y="29"/>
                    <a:pt x="20" y="29"/>
                    <a:pt x="20" y="29"/>
                  </a:cubicBezTo>
                  <a:cubicBezTo>
                    <a:pt x="21" y="29"/>
                    <a:pt x="21" y="29"/>
                    <a:pt x="21" y="29"/>
                  </a:cubicBezTo>
                  <a:cubicBezTo>
                    <a:pt x="22" y="28"/>
                    <a:pt x="22" y="28"/>
                    <a:pt x="22" y="28"/>
                  </a:cubicBezTo>
                  <a:cubicBezTo>
                    <a:pt x="22" y="28"/>
                    <a:pt x="22" y="28"/>
                    <a:pt x="22" y="28"/>
                  </a:cubicBezTo>
                  <a:cubicBezTo>
                    <a:pt x="22" y="26"/>
                    <a:pt x="22" y="26"/>
                    <a:pt x="22" y="26"/>
                  </a:cubicBezTo>
                  <a:cubicBezTo>
                    <a:pt x="22" y="26"/>
                    <a:pt x="22" y="26"/>
                    <a:pt x="22" y="26"/>
                  </a:cubicBezTo>
                  <a:cubicBezTo>
                    <a:pt x="24" y="26"/>
                    <a:pt x="24" y="26"/>
                    <a:pt x="24" y="26"/>
                  </a:cubicBezTo>
                  <a:cubicBezTo>
                    <a:pt x="24" y="26"/>
                    <a:pt x="24" y="26"/>
                    <a:pt x="24" y="26"/>
                  </a:cubicBezTo>
                  <a:cubicBezTo>
                    <a:pt x="25" y="25"/>
                    <a:pt x="25" y="25"/>
                    <a:pt x="25" y="25"/>
                  </a:cubicBezTo>
                  <a:cubicBezTo>
                    <a:pt x="25" y="25"/>
                    <a:pt x="25" y="25"/>
                    <a:pt x="25" y="25"/>
                  </a:cubicBezTo>
                  <a:cubicBezTo>
                    <a:pt x="24" y="23"/>
                    <a:pt x="24" y="23"/>
                    <a:pt x="24" y="23"/>
                  </a:cubicBezTo>
                  <a:cubicBezTo>
                    <a:pt x="24" y="23"/>
                    <a:pt x="24" y="23"/>
                    <a:pt x="24" y="23"/>
                  </a:cubicBezTo>
                  <a:cubicBezTo>
                    <a:pt x="25" y="22"/>
                    <a:pt x="25" y="22"/>
                    <a:pt x="25" y="22"/>
                  </a:cubicBezTo>
                  <a:lnTo>
                    <a:pt x="26" y="22"/>
                  </a:lnTo>
                  <a:close/>
                  <a:moveTo>
                    <a:pt x="22" y="22"/>
                  </a:moveTo>
                  <a:cubicBezTo>
                    <a:pt x="22" y="23"/>
                    <a:pt x="21" y="24"/>
                    <a:pt x="21" y="24"/>
                  </a:cubicBezTo>
                  <a:cubicBezTo>
                    <a:pt x="21" y="25"/>
                    <a:pt x="20" y="25"/>
                    <a:pt x="19" y="25"/>
                  </a:cubicBezTo>
                  <a:cubicBezTo>
                    <a:pt x="19" y="25"/>
                    <a:pt x="18" y="25"/>
                    <a:pt x="17" y="24"/>
                  </a:cubicBezTo>
                  <a:cubicBezTo>
                    <a:pt x="17" y="24"/>
                    <a:pt x="17" y="23"/>
                    <a:pt x="17" y="22"/>
                  </a:cubicBezTo>
                  <a:cubicBezTo>
                    <a:pt x="17" y="22"/>
                    <a:pt x="17" y="21"/>
                    <a:pt x="17" y="21"/>
                  </a:cubicBezTo>
                  <a:cubicBezTo>
                    <a:pt x="18" y="20"/>
                    <a:pt x="19" y="20"/>
                    <a:pt x="19" y="20"/>
                  </a:cubicBezTo>
                  <a:cubicBezTo>
                    <a:pt x="20" y="20"/>
                    <a:pt x="21" y="20"/>
                    <a:pt x="21" y="21"/>
                  </a:cubicBezTo>
                  <a:cubicBezTo>
                    <a:pt x="21" y="21"/>
                    <a:pt x="22" y="22"/>
                    <a:pt x="22" y="22"/>
                  </a:cubicBezTo>
                  <a:close/>
                  <a:moveTo>
                    <a:pt x="18" y="22"/>
                  </a:moveTo>
                  <a:cubicBezTo>
                    <a:pt x="18" y="22"/>
                    <a:pt x="19" y="21"/>
                    <a:pt x="19" y="21"/>
                  </a:cubicBezTo>
                  <a:cubicBezTo>
                    <a:pt x="20" y="21"/>
                    <a:pt x="20" y="22"/>
                    <a:pt x="20" y="22"/>
                  </a:cubicBezTo>
                  <a:cubicBezTo>
                    <a:pt x="20" y="23"/>
                    <a:pt x="20" y="24"/>
                    <a:pt x="19" y="24"/>
                  </a:cubicBezTo>
                  <a:cubicBezTo>
                    <a:pt x="19" y="24"/>
                    <a:pt x="18" y="23"/>
                    <a:pt x="18" y="22"/>
                  </a:cubicBezTo>
                  <a:close/>
                  <a:moveTo>
                    <a:pt x="29" y="18"/>
                  </a:moveTo>
                  <a:cubicBezTo>
                    <a:pt x="30" y="18"/>
                    <a:pt x="30" y="18"/>
                    <a:pt x="30" y="18"/>
                  </a:cubicBezTo>
                  <a:cubicBezTo>
                    <a:pt x="29" y="17"/>
                    <a:pt x="29" y="17"/>
                    <a:pt x="29" y="17"/>
                  </a:cubicBezTo>
                  <a:cubicBezTo>
                    <a:pt x="30" y="17"/>
                    <a:pt x="30" y="17"/>
                    <a:pt x="30" y="17"/>
                  </a:cubicBezTo>
                  <a:cubicBezTo>
                    <a:pt x="30" y="17"/>
                    <a:pt x="30" y="17"/>
                    <a:pt x="30" y="17"/>
                  </a:cubicBezTo>
                  <a:cubicBezTo>
                    <a:pt x="30" y="16"/>
                    <a:pt x="30" y="16"/>
                    <a:pt x="30" y="16"/>
                  </a:cubicBezTo>
                  <a:cubicBezTo>
                    <a:pt x="30" y="16"/>
                    <a:pt x="30" y="16"/>
                    <a:pt x="30" y="16"/>
                  </a:cubicBezTo>
                  <a:cubicBezTo>
                    <a:pt x="30" y="16"/>
                    <a:pt x="30" y="16"/>
                    <a:pt x="30" y="16"/>
                  </a:cubicBezTo>
                  <a:cubicBezTo>
                    <a:pt x="30" y="16"/>
                    <a:pt x="30" y="16"/>
                    <a:pt x="30" y="16"/>
                  </a:cubicBezTo>
                  <a:cubicBezTo>
                    <a:pt x="29" y="16"/>
                    <a:pt x="29" y="16"/>
                    <a:pt x="29" y="16"/>
                  </a:cubicBezTo>
                  <a:cubicBezTo>
                    <a:pt x="28" y="16"/>
                    <a:pt x="28" y="16"/>
                    <a:pt x="28" y="16"/>
                  </a:cubicBezTo>
                  <a:cubicBezTo>
                    <a:pt x="28" y="15"/>
                    <a:pt x="28" y="15"/>
                    <a:pt x="28" y="15"/>
                  </a:cubicBezTo>
                  <a:cubicBezTo>
                    <a:pt x="27" y="14"/>
                    <a:pt x="27" y="14"/>
                    <a:pt x="27" y="14"/>
                  </a:cubicBezTo>
                  <a:cubicBezTo>
                    <a:pt x="27" y="14"/>
                    <a:pt x="27" y="14"/>
                    <a:pt x="27" y="14"/>
                  </a:cubicBezTo>
                  <a:cubicBezTo>
                    <a:pt x="26" y="15"/>
                    <a:pt x="26" y="15"/>
                    <a:pt x="26" y="15"/>
                  </a:cubicBezTo>
                  <a:cubicBezTo>
                    <a:pt x="26" y="16"/>
                    <a:pt x="26" y="16"/>
                    <a:pt x="26" y="16"/>
                  </a:cubicBezTo>
                  <a:cubicBezTo>
                    <a:pt x="25" y="16"/>
                    <a:pt x="25" y="16"/>
                    <a:pt x="25" y="16"/>
                  </a:cubicBezTo>
                  <a:cubicBezTo>
                    <a:pt x="25" y="16"/>
                    <a:pt x="25" y="16"/>
                    <a:pt x="25" y="16"/>
                  </a:cubicBezTo>
                  <a:cubicBezTo>
                    <a:pt x="24" y="16"/>
                    <a:pt x="24" y="16"/>
                    <a:pt x="24" y="16"/>
                  </a:cubicBezTo>
                  <a:cubicBezTo>
                    <a:pt x="24" y="16"/>
                    <a:pt x="24" y="16"/>
                    <a:pt x="24" y="16"/>
                  </a:cubicBezTo>
                  <a:cubicBezTo>
                    <a:pt x="24" y="16"/>
                    <a:pt x="24" y="16"/>
                    <a:pt x="24" y="16"/>
                  </a:cubicBezTo>
                  <a:cubicBezTo>
                    <a:pt x="24" y="17"/>
                    <a:pt x="24" y="17"/>
                    <a:pt x="24" y="17"/>
                  </a:cubicBezTo>
                  <a:cubicBezTo>
                    <a:pt x="24" y="17"/>
                    <a:pt x="24" y="17"/>
                    <a:pt x="24" y="17"/>
                  </a:cubicBezTo>
                  <a:cubicBezTo>
                    <a:pt x="25" y="17"/>
                    <a:pt x="25" y="17"/>
                    <a:pt x="25" y="17"/>
                  </a:cubicBezTo>
                  <a:cubicBezTo>
                    <a:pt x="25" y="18"/>
                    <a:pt x="25" y="18"/>
                    <a:pt x="25" y="18"/>
                  </a:cubicBezTo>
                  <a:cubicBezTo>
                    <a:pt x="25" y="18"/>
                    <a:pt x="25" y="18"/>
                    <a:pt x="25" y="18"/>
                  </a:cubicBezTo>
                  <a:cubicBezTo>
                    <a:pt x="24"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cubicBezTo>
                    <a:pt x="25" y="20"/>
                    <a:pt x="25" y="20"/>
                    <a:pt x="25" y="20"/>
                  </a:cubicBezTo>
                  <a:cubicBezTo>
                    <a:pt x="25" y="20"/>
                    <a:pt x="25" y="20"/>
                    <a:pt x="25" y="20"/>
                  </a:cubicBezTo>
                  <a:cubicBezTo>
                    <a:pt x="26" y="20"/>
                    <a:pt x="26" y="20"/>
                    <a:pt x="26" y="20"/>
                  </a:cubicBezTo>
                  <a:cubicBezTo>
                    <a:pt x="26" y="21"/>
                    <a:pt x="26" y="21"/>
                    <a:pt x="26" y="21"/>
                  </a:cubicBezTo>
                  <a:cubicBezTo>
                    <a:pt x="27" y="21"/>
                    <a:pt x="27" y="21"/>
                    <a:pt x="27" y="21"/>
                  </a:cubicBezTo>
                  <a:cubicBezTo>
                    <a:pt x="27" y="21"/>
                    <a:pt x="27" y="21"/>
                    <a:pt x="27" y="21"/>
                  </a:cubicBezTo>
                  <a:cubicBezTo>
                    <a:pt x="28" y="21"/>
                    <a:pt x="28" y="21"/>
                    <a:pt x="28" y="21"/>
                  </a:cubicBezTo>
                  <a:cubicBezTo>
                    <a:pt x="28" y="20"/>
                    <a:pt x="28" y="20"/>
                    <a:pt x="28" y="20"/>
                  </a:cubicBezTo>
                  <a:cubicBezTo>
                    <a:pt x="29" y="20"/>
                    <a:pt x="29" y="20"/>
                    <a:pt x="29" y="20"/>
                  </a:cubicBezTo>
                  <a:cubicBezTo>
                    <a:pt x="30" y="20"/>
                    <a:pt x="30" y="20"/>
                    <a:pt x="30" y="20"/>
                  </a:cubicBezTo>
                  <a:cubicBezTo>
                    <a:pt x="30" y="20"/>
                    <a:pt x="30" y="20"/>
                    <a:pt x="30" y="20"/>
                  </a:cubicBezTo>
                  <a:cubicBezTo>
                    <a:pt x="30" y="20"/>
                    <a:pt x="30" y="20"/>
                    <a:pt x="30" y="20"/>
                  </a:cubicBezTo>
                  <a:cubicBezTo>
                    <a:pt x="30" y="19"/>
                    <a:pt x="30" y="19"/>
                    <a:pt x="30" y="19"/>
                  </a:cubicBezTo>
                  <a:cubicBezTo>
                    <a:pt x="30" y="19"/>
                    <a:pt x="30" y="19"/>
                    <a:pt x="30" y="19"/>
                  </a:cubicBezTo>
                  <a:cubicBezTo>
                    <a:pt x="30" y="19"/>
                    <a:pt x="30" y="19"/>
                    <a:pt x="30" y="19"/>
                  </a:cubicBezTo>
                  <a:cubicBezTo>
                    <a:pt x="29" y="18"/>
                    <a:pt x="29" y="18"/>
                    <a:pt x="29" y="18"/>
                  </a:cubicBezTo>
                  <a:close/>
                  <a:moveTo>
                    <a:pt x="28" y="18"/>
                  </a:moveTo>
                  <a:cubicBezTo>
                    <a:pt x="28" y="18"/>
                    <a:pt x="28" y="19"/>
                    <a:pt x="27" y="19"/>
                  </a:cubicBezTo>
                  <a:cubicBezTo>
                    <a:pt x="27" y="19"/>
                    <a:pt x="26" y="18"/>
                    <a:pt x="26" y="18"/>
                  </a:cubicBezTo>
                  <a:cubicBezTo>
                    <a:pt x="26" y="17"/>
                    <a:pt x="27" y="17"/>
                    <a:pt x="27" y="17"/>
                  </a:cubicBezTo>
                  <a:cubicBezTo>
                    <a:pt x="28" y="17"/>
                    <a:pt x="28" y="17"/>
                    <a:pt x="28" y="18"/>
                  </a:cubicBez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grpSp>
      <p:grpSp>
        <p:nvGrpSpPr>
          <p:cNvPr id="113" name="Group 112"/>
          <p:cNvGrpSpPr/>
          <p:nvPr/>
        </p:nvGrpSpPr>
        <p:grpSpPr>
          <a:xfrm>
            <a:off x="9562051" y="5478330"/>
            <a:ext cx="690085" cy="703053"/>
            <a:chOff x="9562524" y="5478610"/>
            <a:chExt cx="690183" cy="703153"/>
          </a:xfrm>
        </p:grpSpPr>
        <p:sp>
          <p:nvSpPr>
            <p:cNvPr id="114" name="Oval 45"/>
            <p:cNvSpPr>
              <a:spLocks noChangeArrowheads="1"/>
            </p:cNvSpPr>
            <p:nvPr/>
          </p:nvSpPr>
          <p:spPr bwMode="auto">
            <a:xfrm>
              <a:off x="9597534" y="5528980"/>
              <a:ext cx="655173" cy="652783"/>
            </a:xfrm>
            <a:prstGeom prst="ellipse">
              <a:avLst/>
            </a:prstGeom>
            <a:solidFill>
              <a:srgbClr val="151515">
                <a:alpha val="50196"/>
              </a:srgbClr>
            </a:solidFill>
            <a:ln>
              <a:noFill/>
            </a:ln>
            <a:extLst/>
          </p:spPr>
          <p:txBody>
            <a:bodyPr vert="horz" wrap="square" lIns="124330" tIns="62165" rIns="124330" bIns="62165" numCol="1" anchor="t" anchorCtr="0" compatLnSpc="1">
              <a:prstTxWarp prst="textNoShape">
                <a:avLst/>
              </a:prstTxWarp>
              <a:noAutofit/>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15" name="Oval 70"/>
            <p:cNvSpPr>
              <a:spLocks noChangeArrowheads="1"/>
            </p:cNvSpPr>
            <p:nvPr/>
          </p:nvSpPr>
          <p:spPr bwMode="auto">
            <a:xfrm>
              <a:off x="9562524" y="5478610"/>
              <a:ext cx="627630" cy="635888"/>
            </a:xfrm>
            <a:prstGeom prst="ellipse">
              <a:avLst/>
            </a:pr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16" name="Freeform 71"/>
            <p:cNvSpPr>
              <a:spLocks noEditPoints="1"/>
            </p:cNvSpPr>
            <p:nvPr/>
          </p:nvSpPr>
          <p:spPr bwMode="auto">
            <a:xfrm>
              <a:off x="9719432" y="5664422"/>
              <a:ext cx="317944" cy="264265"/>
            </a:xfrm>
            <a:custGeom>
              <a:avLst/>
              <a:gdLst>
                <a:gd name="T0" fmla="*/ 52 w 55"/>
                <a:gd name="T1" fmla="*/ 44 h 46"/>
                <a:gd name="T2" fmla="*/ 0 w 55"/>
                <a:gd name="T3" fmla="*/ 8 h 46"/>
                <a:gd name="T4" fmla="*/ 0 w 55"/>
                <a:gd name="T5" fmla="*/ 46 h 46"/>
                <a:gd name="T6" fmla="*/ 55 w 55"/>
                <a:gd name="T7" fmla="*/ 0 h 46"/>
                <a:gd name="T8" fmla="*/ 0 w 55"/>
                <a:gd name="T9" fmla="*/ 0 h 46"/>
                <a:gd name="T10" fmla="*/ 32 w 55"/>
                <a:gd name="T11" fmla="*/ 26 h 46"/>
                <a:gd name="T12" fmla="*/ 30 w 55"/>
                <a:gd name="T13" fmla="*/ 23 h 46"/>
                <a:gd name="T14" fmla="*/ 29 w 55"/>
                <a:gd name="T15" fmla="*/ 22 h 46"/>
                <a:gd name="T16" fmla="*/ 26 w 55"/>
                <a:gd name="T17" fmla="*/ 20 h 46"/>
                <a:gd name="T18" fmla="*/ 23 w 55"/>
                <a:gd name="T19" fmla="*/ 20 h 46"/>
                <a:gd name="T20" fmla="*/ 20 w 55"/>
                <a:gd name="T21" fmla="*/ 22 h 46"/>
                <a:gd name="T22" fmla="*/ 18 w 55"/>
                <a:gd name="T23" fmla="*/ 23 h 46"/>
                <a:gd name="T24" fmla="*/ 17 w 55"/>
                <a:gd name="T25" fmla="*/ 26 h 46"/>
                <a:gd name="T26" fmla="*/ 16 w 55"/>
                <a:gd name="T27" fmla="*/ 28 h 46"/>
                <a:gd name="T28" fmla="*/ 17 w 55"/>
                <a:gd name="T29" fmla="*/ 31 h 46"/>
                <a:gd name="T30" fmla="*/ 18 w 55"/>
                <a:gd name="T31" fmla="*/ 33 h 46"/>
                <a:gd name="T32" fmla="*/ 21 w 55"/>
                <a:gd name="T33" fmla="*/ 36 h 46"/>
                <a:gd name="T34" fmla="*/ 23 w 55"/>
                <a:gd name="T35" fmla="*/ 36 h 46"/>
                <a:gd name="T36" fmla="*/ 25 w 55"/>
                <a:gd name="T37" fmla="*/ 34 h 46"/>
                <a:gd name="T38" fmla="*/ 28 w 55"/>
                <a:gd name="T39" fmla="*/ 36 h 46"/>
                <a:gd name="T40" fmla="*/ 28 w 55"/>
                <a:gd name="T41" fmla="*/ 33 h 46"/>
                <a:gd name="T42" fmla="*/ 32 w 55"/>
                <a:gd name="T43" fmla="*/ 32 h 46"/>
                <a:gd name="T44" fmla="*/ 30 w 55"/>
                <a:gd name="T45" fmla="*/ 29 h 46"/>
                <a:gd name="T46" fmla="*/ 28 w 55"/>
                <a:gd name="T47" fmla="*/ 29 h 46"/>
                <a:gd name="T48" fmla="*/ 22 w 55"/>
                <a:gd name="T49" fmla="*/ 31 h 46"/>
                <a:gd name="T50" fmla="*/ 24 w 55"/>
                <a:gd name="T51" fmla="*/ 25 h 46"/>
                <a:gd name="T52" fmla="*/ 23 w 55"/>
                <a:gd name="T53" fmla="*/ 29 h 46"/>
                <a:gd name="T54" fmla="*/ 24 w 55"/>
                <a:gd name="T55" fmla="*/ 30 h 46"/>
                <a:gd name="T56" fmla="*/ 38 w 55"/>
                <a:gd name="T57" fmla="*/ 23 h 46"/>
                <a:gd name="T58" fmla="*/ 39 w 55"/>
                <a:gd name="T59" fmla="*/ 21 h 46"/>
                <a:gd name="T60" fmla="*/ 38 w 55"/>
                <a:gd name="T61" fmla="*/ 20 h 46"/>
                <a:gd name="T62" fmla="*/ 36 w 55"/>
                <a:gd name="T63" fmla="*/ 20 h 46"/>
                <a:gd name="T64" fmla="*/ 34 w 55"/>
                <a:gd name="T65" fmla="*/ 18 h 46"/>
                <a:gd name="T66" fmla="*/ 32 w 55"/>
                <a:gd name="T67" fmla="*/ 20 h 46"/>
                <a:gd name="T68" fmla="*/ 31 w 55"/>
                <a:gd name="T69" fmla="*/ 20 h 46"/>
                <a:gd name="T70" fmla="*/ 30 w 55"/>
                <a:gd name="T71" fmla="*/ 21 h 46"/>
                <a:gd name="T72" fmla="*/ 31 w 55"/>
                <a:gd name="T73" fmla="*/ 23 h 46"/>
                <a:gd name="T74" fmla="*/ 30 w 55"/>
                <a:gd name="T75" fmla="*/ 25 h 46"/>
                <a:gd name="T76" fmla="*/ 31 w 55"/>
                <a:gd name="T77" fmla="*/ 25 h 46"/>
                <a:gd name="T78" fmla="*/ 34 w 55"/>
                <a:gd name="T79" fmla="*/ 27 h 46"/>
                <a:gd name="T80" fmla="*/ 35 w 55"/>
                <a:gd name="T81" fmla="*/ 27 h 46"/>
                <a:gd name="T82" fmla="*/ 38 w 55"/>
                <a:gd name="T83" fmla="*/ 25 h 46"/>
                <a:gd name="T84" fmla="*/ 39 w 55"/>
                <a:gd name="T85" fmla="*/ 25 h 46"/>
                <a:gd name="T86" fmla="*/ 38 w 55"/>
                <a:gd name="T87" fmla="*/ 23 h 46"/>
                <a:gd name="T88" fmla="*/ 33 w 55"/>
                <a:gd name="T89"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 h="46">
                  <a:moveTo>
                    <a:pt x="3" y="11"/>
                  </a:moveTo>
                  <a:cubicBezTo>
                    <a:pt x="3" y="44"/>
                    <a:pt x="3" y="44"/>
                    <a:pt x="3" y="44"/>
                  </a:cubicBezTo>
                  <a:cubicBezTo>
                    <a:pt x="52" y="44"/>
                    <a:pt x="52" y="44"/>
                    <a:pt x="52" y="44"/>
                  </a:cubicBezTo>
                  <a:cubicBezTo>
                    <a:pt x="52" y="11"/>
                    <a:pt x="52" y="11"/>
                    <a:pt x="52" y="11"/>
                  </a:cubicBezTo>
                  <a:cubicBezTo>
                    <a:pt x="3" y="11"/>
                    <a:pt x="3" y="11"/>
                    <a:pt x="3" y="11"/>
                  </a:cubicBezTo>
                  <a:close/>
                  <a:moveTo>
                    <a:pt x="0" y="8"/>
                  </a:moveTo>
                  <a:cubicBezTo>
                    <a:pt x="55" y="8"/>
                    <a:pt x="55" y="8"/>
                    <a:pt x="55" y="8"/>
                  </a:cubicBezTo>
                  <a:cubicBezTo>
                    <a:pt x="55" y="46"/>
                    <a:pt x="55" y="46"/>
                    <a:pt x="55" y="46"/>
                  </a:cubicBezTo>
                  <a:cubicBezTo>
                    <a:pt x="0" y="46"/>
                    <a:pt x="0" y="46"/>
                    <a:pt x="0" y="46"/>
                  </a:cubicBezTo>
                  <a:cubicBezTo>
                    <a:pt x="0" y="8"/>
                    <a:pt x="0" y="8"/>
                    <a:pt x="0" y="8"/>
                  </a:cubicBezTo>
                  <a:close/>
                  <a:moveTo>
                    <a:pt x="0" y="0"/>
                  </a:moveTo>
                  <a:cubicBezTo>
                    <a:pt x="55" y="0"/>
                    <a:pt x="55" y="0"/>
                    <a:pt x="55" y="0"/>
                  </a:cubicBezTo>
                  <a:cubicBezTo>
                    <a:pt x="55" y="5"/>
                    <a:pt x="55" y="5"/>
                    <a:pt x="55" y="5"/>
                  </a:cubicBezTo>
                  <a:cubicBezTo>
                    <a:pt x="0" y="5"/>
                    <a:pt x="0" y="5"/>
                    <a:pt x="0" y="5"/>
                  </a:cubicBezTo>
                  <a:cubicBezTo>
                    <a:pt x="0" y="0"/>
                    <a:pt x="0" y="0"/>
                    <a:pt x="0" y="0"/>
                  </a:cubicBezTo>
                  <a:close/>
                  <a:moveTo>
                    <a:pt x="33" y="28"/>
                  </a:moveTo>
                  <a:cubicBezTo>
                    <a:pt x="32" y="26"/>
                    <a:pt x="32" y="26"/>
                    <a:pt x="32" y="26"/>
                  </a:cubicBezTo>
                  <a:cubicBezTo>
                    <a:pt x="32" y="26"/>
                    <a:pt x="32" y="26"/>
                    <a:pt x="32" y="26"/>
                  </a:cubicBezTo>
                  <a:cubicBezTo>
                    <a:pt x="30" y="26"/>
                    <a:pt x="30" y="26"/>
                    <a:pt x="30" y="26"/>
                  </a:cubicBezTo>
                  <a:cubicBezTo>
                    <a:pt x="29" y="25"/>
                    <a:pt x="29" y="25"/>
                    <a:pt x="29" y="25"/>
                  </a:cubicBezTo>
                  <a:cubicBezTo>
                    <a:pt x="30" y="23"/>
                    <a:pt x="30" y="23"/>
                    <a:pt x="30" y="23"/>
                  </a:cubicBezTo>
                  <a:cubicBezTo>
                    <a:pt x="30" y="23"/>
                    <a:pt x="30" y="23"/>
                    <a:pt x="30" y="23"/>
                  </a:cubicBezTo>
                  <a:cubicBezTo>
                    <a:pt x="29" y="22"/>
                    <a:pt x="29" y="22"/>
                    <a:pt x="29" y="22"/>
                  </a:cubicBezTo>
                  <a:cubicBezTo>
                    <a:pt x="29" y="22"/>
                    <a:pt x="29" y="22"/>
                    <a:pt x="29" y="22"/>
                  </a:cubicBezTo>
                  <a:cubicBezTo>
                    <a:pt x="27" y="23"/>
                    <a:pt x="27" y="23"/>
                    <a:pt x="27" y="23"/>
                  </a:cubicBezTo>
                  <a:cubicBezTo>
                    <a:pt x="26" y="23"/>
                    <a:pt x="26" y="23"/>
                    <a:pt x="26" y="23"/>
                  </a:cubicBezTo>
                  <a:cubicBezTo>
                    <a:pt x="26" y="20"/>
                    <a:pt x="26" y="20"/>
                    <a:pt x="26" y="20"/>
                  </a:cubicBezTo>
                  <a:cubicBezTo>
                    <a:pt x="25" y="20"/>
                    <a:pt x="25" y="20"/>
                    <a:pt x="25" y="20"/>
                  </a:cubicBezTo>
                  <a:cubicBezTo>
                    <a:pt x="24" y="20"/>
                    <a:pt x="24" y="20"/>
                    <a:pt x="24" y="20"/>
                  </a:cubicBezTo>
                  <a:cubicBezTo>
                    <a:pt x="23" y="20"/>
                    <a:pt x="23" y="20"/>
                    <a:pt x="23" y="20"/>
                  </a:cubicBezTo>
                  <a:cubicBezTo>
                    <a:pt x="23" y="23"/>
                    <a:pt x="23" y="23"/>
                    <a:pt x="23" y="23"/>
                  </a:cubicBezTo>
                  <a:cubicBezTo>
                    <a:pt x="22" y="23"/>
                    <a:pt x="22" y="23"/>
                    <a:pt x="22" y="23"/>
                  </a:cubicBezTo>
                  <a:cubicBezTo>
                    <a:pt x="20" y="22"/>
                    <a:pt x="20" y="22"/>
                    <a:pt x="20" y="22"/>
                  </a:cubicBezTo>
                  <a:cubicBezTo>
                    <a:pt x="20" y="22"/>
                    <a:pt x="20" y="22"/>
                    <a:pt x="20" y="22"/>
                  </a:cubicBezTo>
                  <a:cubicBezTo>
                    <a:pt x="19" y="23"/>
                    <a:pt x="19" y="23"/>
                    <a:pt x="19" y="23"/>
                  </a:cubicBezTo>
                  <a:cubicBezTo>
                    <a:pt x="18" y="23"/>
                    <a:pt x="18" y="23"/>
                    <a:pt x="18" y="23"/>
                  </a:cubicBezTo>
                  <a:cubicBezTo>
                    <a:pt x="19" y="25"/>
                    <a:pt x="19" y="25"/>
                    <a:pt x="19" y="25"/>
                  </a:cubicBezTo>
                  <a:cubicBezTo>
                    <a:pt x="19" y="26"/>
                    <a:pt x="19" y="26"/>
                    <a:pt x="19" y="26"/>
                  </a:cubicBezTo>
                  <a:cubicBezTo>
                    <a:pt x="17" y="26"/>
                    <a:pt x="17" y="26"/>
                    <a:pt x="17" y="26"/>
                  </a:cubicBezTo>
                  <a:cubicBezTo>
                    <a:pt x="16" y="26"/>
                    <a:pt x="16" y="26"/>
                    <a:pt x="16" y="26"/>
                  </a:cubicBezTo>
                  <a:cubicBezTo>
                    <a:pt x="16" y="28"/>
                    <a:pt x="16" y="28"/>
                    <a:pt x="16" y="28"/>
                  </a:cubicBezTo>
                  <a:cubicBezTo>
                    <a:pt x="16" y="28"/>
                    <a:pt x="16" y="28"/>
                    <a:pt x="16" y="28"/>
                  </a:cubicBezTo>
                  <a:cubicBezTo>
                    <a:pt x="19" y="29"/>
                    <a:pt x="19" y="29"/>
                    <a:pt x="19" y="29"/>
                  </a:cubicBezTo>
                  <a:cubicBezTo>
                    <a:pt x="19" y="30"/>
                    <a:pt x="19" y="30"/>
                    <a:pt x="19" y="30"/>
                  </a:cubicBezTo>
                  <a:cubicBezTo>
                    <a:pt x="17" y="31"/>
                    <a:pt x="17" y="31"/>
                    <a:pt x="17" y="31"/>
                  </a:cubicBezTo>
                  <a:cubicBezTo>
                    <a:pt x="17" y="32"/>
                    <a:pt x="17" y="32"/>
                    <a:pt x="17" y="32"/>
                  </a:cubicBezTo>
                  <a:cubicBezTo>
                    <a:pt x="18" y="33"/>
                    <a:pt x="18" y="33"/>
                    <a:pt x="18" y="33"/>
                  </a:cubicBezTo>
                  <a:cubicBezTo>
                    <a:pt x="18" y="33"/>
                    <a:pt x="18" y="33"/>
                    <a:pt x="18" y="33"/>
                  </a:cubicBezTo>
                  <a:cubicBezTo>
                    <a:pt x="20" y="33"/>
                    <a:pt x="20" y="33"/>
                    <a:pt x="20" y="33"/>
                  </a:cubicBezTo>
                  <a:cubicBezTo>
                    <a:pt x="21" y="33"/>
                    <a:pt x="21" y="33"/>
                    <a:pt x="21" y="33"/>
                  </a:cubicBezTo>
                  <a:cubicBezTo>
                    <a:pt x="21" y="36"/>
                    <a:pt x="21" y="36"/>
                    <a:pt x="21" y="36"/>
                  </a:cubicBezTo>
                  <a:cubicBezTo>
                    <a:pt x="21" y="36"/>
                    <a:pt x="21" y="36"/>
                    <a:pt x="21" y="36"/>
                  </a:cubicBezTo>
                  <a:cubicBezTo>
                    <a:pt x="22" y="37"/>
                    <a:pt x="22" y="37"/>
                    <a:pt x="22" y="37"/>
                  </a:cubicBezTo>
                  <a:cubicBezTo>
                    <a:pt x="23" y="36"/>
                    <a:pt x="23" y="36"/>
                    <a:pt x="23" y="36"/>
                  </a:cubicBezTo>
                  <a:cubicBezTo>
                    <a:pt x="24" y="34"/>
                    <a:pt x="24" y="34"/>
                    <a:pt x="24" y="34"/>
                  </a:cubicBezTo>
                  <a:cubicBezTo>
                    <a:pt x="24" y="34"/>
                    <a:pt x="24" y="34"/>
                    <a:pt x="24" y="34"/>
                  </a:cubicBezTo>
                  <a:cubicBezTo>
                    <a:pt x="25" y="34"/>
                    <a:pt x="25" y="34"/>
                    <a:pt x="25" y="34"/>
                  </a:cubicBezTo>
                  <a:cubicBezTo>
                    <a:pt x="26" y="36"/>
                    <a:pt x="26" y="36"/>
                    <a:pt x="26" y="36"/>
                  </a:cubicBezTo>
                  <a:cubicBezTo>
                    <a:pt x="26" y="37"/>
                    <a:pt x="26" y="37"/>
                    <a:pt x="26" y="37"/>
                  </a:cubicBezTo>
                  <a:cubicBezTo>
                    <a:pt x="28" y="36"/>
                    <a:pt x="28" y="36"/>
                    <a:pt x="28" y="36"/>
                  </a:cubicBezTo>
                  <a:cubicBezTo>
                    <a:pt x="28" y="36"/>
                    <a:pt x="28" y="36"/>
                    <a:pt x="28" y="36"/>
                  </a:cubicBezTo>
                  <a:cubicBezTo>
                    <a:pt x="28" y="33"/>
                    <a:pt x="28" y="33"/>
                    <a:pt x="28" y="33"/>
                  </a:cubicBezTo>
                  <a:cubicBezTo>
                    <a:pt x="28" y="33"/>
                    <a:pt x="28" y="33"/>
                    <a:pt x="28" y="33"/>
                  </a:cubicBezTo>
                  <a:cubicBezTo>
                    <a:pt x="31" y="33"/>
                    <a:pt x="31" y="33"/>
                    <a:pt x="31" y="33"/>
                  </a:cubicBezTo>
                  <a:cubicBezTo>
                    <a:pt x="31" y="33"/>
                    <a:pt x="31" y="33"/>
                    <a:pt x="31" y="33"/>
                  </a:cubicBezTo>
                  <a:cubicBezTo>
                    <a:pt x="32" y="32"/>
                    <a:pt x="32" y="32"/>
                    <a:pt x="32" y="32"/>
                  </a:cubicBezTo>
                  <a:cubicBezTo>
                    <a:pt x="32" y="31"/>
                    <a:pt x="32" y="31"/>
                    <a:pt x="32" y="31"/>
                  </a:cubicBezTo>
                  <a:cubicBezTo>
                    <a:pt x="30" y="30"/>
                    <a:pt x="30" y="30"/>
                    <a:pt x="30" y="30"/>
                  </a:cubicBezTo>
                  <a:cubicBezTo>
                    <a:pt x="30" y="29"/>
                    <a:pt x="30" y="29"/>
                    <a:pt x="30" y="29"/>
                  </a:cubicBezTo>
                  <a:cubicBezTo>
                    <a:pt x="32" y="28"/>
                    <a:pt x="32" y="28"/>
                    <a:pt x="32" y="28"/>
                  </a:cubicBezTo>
                  <a:lnTo>
                    <a:pt x="33" y="28"/>
                  </a:lnTo>
                  <a:close/>
                  <a:moveTo>
                    <a:pt x="28" y="29"/>
                  </a:moveTo>
                  <a:cubicBezTo>
                    <a:pt x="28" y="29"/>
                    <a:pt x="27" y="30"/>
                    <a:pt x="27" y="31"/>
                  </a:cubicBezTo>
                  <a:cubicBezTo>
                    <a:pt x="26" y="31"/>
                    <a:pt x="25" y="32"/>
                    <a:pt x="24" y="32"/>
                  </a:cubicBezTo>
                  <a:cubicBezTo>
                    <a:pt x="23" y="32"/>
                    <a:pt x="23" y="31"/>
                    <a:pt x="22" y="31"/>
                  </a:cubicBezTo>
                  <a:cubicBezTo>
                    <a:pt x="22" y="30"/>
                    <a:pt x="21" y="29"/>
                    <a:pt x="21" y="29"/>
                  </a:cubicBezTo>
                  <a:cubicBezTo>
                    <a:pt x="21" y="28"/>
                    <a:pt x="22" y="27"/>
                    <a:pt x="22" y="26"/>
                  </a:cubicBezTo>
                  <a:cubicBezTo>
                    <a:pt x="23" y="26"/>
                    <a:pt x="23" y="25"/>
                    <a:pt x="24" y="25"/>
                  </a:cubicBezTo>
                  <a:cubicBezTo>
                    <a:pt x="25" y="25"/>
                    <a:pt x="26" y="26"/>
                    <a:pt x="27" y="26"/>
                  </a:cubicBezTo>
                  <a:cubicBezTo>
                    <a:pt x="27" y="27"/>
                    <a:pt x="28" y="28"/>
                    <a:pt x="28" y="29"/>
                  </a:cubicBezTo>
                  <a:close/>
                  <a:moveTo>
                    <a:pt x="23" y="29"/>
                  </a:moveTo>
                  <a:cubicBezTo>
                    <a:pt x="23" y="28"/>
                    <a:pt x="24" y="27"/>
                    <a:pt x="24" y="27"/>
                  </a:cubicBezTo>
                  <a:cubicBezTo>
                    <a:pt x="25" y="27"/>
                    <a:pt x="26" y="28"/>
                    <a:pt x="26" y="29"/>
                  </a:cubicBezTo>
                  <a:cubicBezTo>
                    <a:pt x="26" y="29"/>
                    <a:pt x="25" y="30"/>
                    <a:pt x="24" y="30"/>
                  </a:cubicBezTo>
                  <a:cubicBezTo>
                    <a:pt x="24" y="30"/>
                    <a:pt x="23" y="29"/>
                    <a:pt x="23" y="29"/>
                  </a:cubicBezTo>
                  <a:close/>
                  <a:moveTo>
                    <a:pt x="38" y="23"/>
                  </a:moveTo>
                  <a:cubicBezTo>
                    <a:pt x="38" y="23"/>
                    <a:pt x="38" y="23"/>
                    <a:pt x="38" y="23"/>
                  </a:cubicBezTo>
                  <a:cubicBezTo>
                    <a:pt x="38" y="22"/>
                    <a:pt x="38" y="22"/>
                    <a:pt x="38" y="22"/>
                  </a:cubicBezTo>
                  <a:cubicBezTo>
                    <a:pt x="38" y="21"/>
                    <a:pt x="38" y="21"/>
                    <a:pt x="38" y="21"/>
                  </a:cubicBezTo>
                  <a:cubicBezTo>
                    <a:pt x="39" y="21"/>
                    <a:pt x="39" y="21"/>
                    <a:pt x="39" y="21"/>
                  </a:cubicBezTo>
                  <a:cubicBezTo>
                    <a:pt x="39" y="21"/>
                    <a:pt x="39" y="21"/>
                    <a:pt x="39" y="21"/>
                  </a:cubicBezTo>
                  <a:cubicBezTo>
                    <a:pt x="38" y="20"/>
                    <a:pt x="38" y="20"/>
                    <a:pt x="38" y="20"/>
                  </a:cubicBezTo>
                  <a:cubicBezTo>
                    <a:pt x="38" y="20"/>
                    <a:pt x="38" y="20"/>
                    <a:pt x="38" y="20"/>
                  </a:cubicBezTo>
                  <a:cubicBezTo>
                    <a:pt x="38" y="20"/>
                    <a:pt x="38" y="20"/>
                    <a:pt x="38" y="20"/>
                  </a:cubicBezTo>
                  <a:cubicBezTo>
                    <a:pt x="37" y="20"/>
                    <a:pt x="37" y="20"/>
                    <a:pt x="37" y="20"/>
                  </a:cubicBezTo>
                  <a:cubicBezTo>
                    <a:pt x="36" y="20"/>
                    <a:pt x="36" y="20"/>
                    <a:pt x="36" y="20"/>
                  </a:cubicBezTo>
                  <a:cubicBezTo>
                    <a:pt x="35" y="19"/>
                    <a:pt x="35" y="19"/>
                    <a:pt x="35" y="19"/>
                  </a:cubicBezTo>
                  <a:cubicBezTo>
                    <a:pt x="35" y="18"/>
                    <a:pt x="35" y="18"/>
                    <a:pt x="35" y="18"/>
                  </a:cubicBezTo>
                  <a:cubicBezTo>
                    <a:pt x="34" y="18"/>
                    <a:pt x="34" y="18"/>
                    <a:pt x="34" y="18"/>
                  </a:cubicBezTo>
                  <a:cubicBezTo>
                    <a:pt x="34" y="19"/>
                    <a:pt x="34" y="19"/>
                    <a:pt x="34" y="19"/>
                  </a:cubicBezTo>
                  <a:cubicBezTo>
                    <a:pt x="33" y="20"/>
                    <a:pt x="33" y="20"/>
                    <a:pt x="33" y="20"/>
                  </a:cubicBezTo>
                  <a:cubicBezTo>
                    <a:pt x="33" y="20"/>
                    <a:pt x="33" y="20"/>
                    <a:pt x="32" y="20"/>
                  </a:cubicBezTo>
                  <a:cubicBezTo>
                    <a:pt x="31" y="20"/>
                    <a:pt x="31" y="20"/>
                    <a:pt x="31" y="20"/>
                  </a:cubicBezTo>
                  <a:cubicBezTo>
                    <a:pt x="31" y="20"/>
                    <a:pt x="31" y="20"/>
                    <a:pt x="31" y="20"/>
                  </a:cubicBezTo>
                  <a:cubicBezTo>
                    <a:pt x="31" y="20"/>
                    <a:pt x="31" y="20"/>
                    <a:pt x="31" y="20"/>
                  </a:cubicBezTo>
                  <a:cubicBezTo>
                    <a:pt x="30" y="21"/>
                    <a:pt x="30" y="21"/>
                    <a:pt x="30" y="21"/>
                  </a:cubicBezTo>
                  <a:cubicBezTo>
                    <a:pt x="30" y="21"/>
                    <a:pt x="30" y="21"/>
                    <a:pt x="30" y="21"/>
                  </a:cubicBezTo>
                  <a:cubicBezTo>
                    <a:pt x="30" y="21"/>
                    <a:pt x="30" y="21"/>
                    <a:pt x="30" y="21"/>
                  </a:cubicBezTo>
                  <a:cubicBezTo>
                    <a:pt x="31" y="22"/>
                    <a:pt x="31" y="22"/>
                    <a:pt x="31" y="22"/>
                  </a:cubicBezTo>
                  <a:cubicBezTo>
                    <a:pt x="31" y="23"/>
                    <a:pt x="31" y="23"/>
                    <a:pt x="31" y="23"/>
                  </a:cubicBezTo>
                  <a:cubicBezTo>
                    <a:pt x="31" y="23"/>
                    <a:pt x="31" y="23"/>
                    <a:pt x="31" y="23"/>
                  </a:cubicBezTo>
                  <a:cubicBezTo>
                    <a:pt x="30" y="24"/>
                    <a:pt x="30" y="24"/>
                    <a:pt x="30" y="24"/>
                  </a:cubicBezTo>
                  <a:cubicBezTo>
                    <a:pt x="30" y="24"/>
                    <a:pt x="30" y="24"/>
                    <a:pt x="30" y="24"/>
                  </a:cubicBezTo>
                  <a:cubicBezTo>
                    <a:pt x="30" y="25"/>
                    <a:pt x="30" y="25"/>
                    <a:pt x="30" y="25"/>
                  </a:cubicBezTo>
                  <a:cubicBezTo>
                    <a:pt x="31" y="25"/>
                    <a:pt x="31" y="25"/>
                    <a:pt x="31" y="25"/>
                  </a:cubicBezTo>
                  <a:cubicBezTo>
                    <a:pt x="31" y="25"/>
                    <a:pt x="31" y="25"/>
                    <a:pt x="31" y="25"/>
                  </a:cubicBezTo>
                  <a:cubicBezTo>
                    <a:pt x="31" y="25"/>
                    <a:pt x="31" y="25"/>
                    <a:pt x="31" y="25"/>
                  </a:cubicBezTo>
                  <a:cubicBezTo>
                    <a:pt x="32" y="25"/>
                    <a:pt x="32" y="25"/>
                    <a:pt x="32" y="25"/>
                  </a:cubicBezTo>
                  <a:cubicBezTo>
                    <a:pt x="33" y="25"/>
                    <a:pt x="33" y="26"/>
                    <a:pt x="33" y="26"/>
                  </a:cubicBezTo>
                  <a:cubicBezTo>
                    <a:pt x="34" y="27"/>
                    <a:pt x="34" y="27"/>
                    <a:pt x="34" y="27"/>
                  </a:cubicBezTo>
                  <a:cubicBezTo>
                    <a:pt x="34" y="27"/>
                    <a:pt x="34" y="27"/>
                    <a:pt x="34" y="27"/>
                  </a:cubicBezTo>
                  <a:cubicBezTo>
                    <a:pt x="35" y="27"/>
                    <a:pt x="35" y="27"/>
                    <a:pt x="35" y="27"/>
                  </a:cubicBezTo>
                  <a:cubicBezTo>
                    <a:pt x="35" y="27"/>
                    <a:pt x="35" y="27"/>
                    <a:pt x="35" y="27"/>
                  </a:cubicBezTo>
                  <a:cubicBezTo>
                    <a:pt x="36" y="26"/>
                    <a:pt x="36" y="26"/>
                    <a:pt x="36" y="26"/>
                  </a:cubicBezTo>
                  <a:cubicBezTo>
                    <a:pt x="36" y="26"/>
                    <a:pt x="36" y="25"/>
                    <a:pt x="37" y="25"/>
                  </a:cubicBezTo>
                  <a:cubicBezTo>
                    <a:pt x="38" y="25"/>
                    <a:pt x="38" y="25"/>
                    <a:pt x="38" y="25"/>
                  </a:cubicBezTo>
                  <a:cubicBezTo>
                    <a:pt x="38" y="25"/>
                    <a:pt x="38" y="25"/>
                    <a:pt x="38" y="25"/>
                  </a:cubicBezTo>
                  <a:cubicBezTo>
                    <a:pt x="38" y="25"/>
                    <a:pt x="38" y="25"/>
                    <a:pt x="38" y="25"/>
                  </a:cubicBezTo>
                  <a:cubicBezTo>
                    <a:pt x="39" y="25"/>
                    <a:pt x="39" y="25"/>
                    <a:pt x="39" y="25"/>
                  </a:cubicBezTo>
                  <a:cubicBezTo>
                    <a:pt x="39" y="24"/>
                    <a:pt x="39" y="24"/>
                    <a:pt x="39" y="24"/>
                  </a:cubicBezTo>
                  <a:cubicBezTo>
                    <a:pt x="38" y="24"/>
                    <a:pt x="38" y="24"/>
                    <a:pt x="38" y="24"/>
                  </a:cubicBezTo>
                  <a:cubicBezTo>
                    <a:pt x="38" y="23"/>
                    <a:pt x="38" y="23"/>
                    <a:pt x="38" y="23"/>
                  </a:cubicBezTo>
                  <a:close/>
                  <a:moveTo>
                    <a:pt x="36" y="23"/>
                  </a:moveTo>
                  <a:cubicBezTo>
                    <a:pt x="36" y="23"/>
                    <a:pt x="35" y="24"/>
                    <a:pt x="34" y="24"/>
                  </a:cubicBezTo>
                  <a:cubicBezTo>
                    <a:pt x="34" y="24"/>
                    <a:pt x="33" y="23"/>
                    <a:pt x="33" y="23"/>
                  </a:cubicBezTo>
                  <a:cubicBezTo>
                    <a:pt x="33" y="22"/>
                    <a:pt x="34" y="22"/>
                    <a:pt x="34" y="22"/>
                  </a:cubicBezTo>
                  <a:cubicBezTo>
                    <a:pt x="35" y="22"/>
                    <a:pt x="36" y="22"/>
                    <a:pt x="36" y="23"/>
                  </a:cubicBez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grpSp>
      <p:grpSp>
        <p:nvGrpSpPr>
          <p:cNvPr id="117" name="Group 116"/>
          <p:cNvGrpSpPr/>
          <p:nvPr/>
        </p:nvGrpSpPr>
        <p:grpSpPr>
          <a:xfrm>
            <a:off x="10484691" y="2785298"/>
            <a:ext cx="1106092" cy="1111794"/>
            <a:chOff x="10485296" y="2785196"/>
            <a:chExt cx="1106249" cy="1111952"/>
          </a:xfrm>
        </p:grpSpPr>
        <p:sp>
          <p:nvSpPr>
            <p:cNvPr id="118" name="Oval 53"/>
            <p:cNvSpPr>
              <a:spLocks noChangeArrowheads="1"/>
            </p:cNvSpPr>
            <p:nvPr/>
          </p:nvSpPr>
          <p:spPr bwMode="auto">
            <a:xfrm>
              <a:off x="10485296" y="2785196"/>
              <a:ext cx="1106249" cy="1111952"/>
            </a:xfrm>
            <a:prstGeom prst="ellipse">
              <a:avLst/>
            </a:prstGeom>
            <a:solidFill>
              <a:srgbClr val="00188F"/>
            </a:solidFill>
            <a:ln>
              <a:noFill/>
            </a:ln>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pic>
          <p:nvPicPr>
            <p:cNvPr id="119" name="Picture 2" descr="http://www.iconsdb.com/icons/preview/white/linux-xx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9271" y="2978829"/>
              <a:ext cx="651411" cy="651411"/>
            </a:xfrm>
            <a:prstGeom prst="rect">
              <a:avLst/>
            </a:prstGeom>
            <a:noFill/>
            <a:extLst>
              <a:ext uri="{909E8E84-426E-40DD-AFC4-6F175D3DCCD1}">
                <a14:hiddenFill xmlns:a14="http://schemas.microsoft.com/office/drawing/2010/main">
                  <a:solidFill>
                    <a:srgbClr val="FFFFFF"/>
                  </a:solidFill>
                </a14:hiddenFill>
              </a:ext>
            </a:extLst>
          </p:spPr>
        </p:pic>
      </p:grpSp>
      <p:sp>
        <p:nvSpPr>
          <p:cNvPr id="120" name="Oval 119"/>
          <p:cNvSpPr/>
          <p:nvPr/>
        </p:nvSpPr>
        <p:spPr bwMode="auto">
          <a:xfrm>
            <a:off x="11111858" y="3160881"/>
            <a:ext cx="34268" cy="57113"/>
          </a:xfrm>
          <a:prstGeom prst="ellipse">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1" name="Oval 120"/>
          <p:cNvSpPr/>
          <p:nvPr/>
        </p:nvSpPr>
        <p:spPr bwMode="auto">
          <a:xfrm>
            <a:off x="11048796" y="2987340"/>
            <a:ext cx="57113" cy="57113"/>
          </a:xfrm>
          <a:prstGeom prst="ellipse">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22" name="Group 121"/>
          <p:cNvGrpSpPr/>
          <p:nvPr/>
        </p:nvGrpSpPr>
        <p:grpSpPr>
          <a:xfrm>
            <a:off x="10441433" y="4945745"/>
            <a:ext cx="548592" cy="556650"/>
            <a:chOff x="10442032" y="4945950"/>
            <a:chExt cx="548670" cy="556729"/>
          </a:xfrm>
        </p:grpSpPr>
        <p:sp>
          <p:nvSpPr>
            <p:cNvPr id="123" name="Oval 45"/>
            <p:cNvSpPr>
              <a:spLocks noChangeArrowheads="1"/>
            </p:cNvSpPr>
            <p:nvPr/>
          </p:nvSpPr>
          <p:spPr bwMode="auto">
            <a:xfrm>
              <a:off x="10478536" y="4992382"/>
              <a:ext cx="512166" cy="510297"/>
            </a:xfrm>
            <a:prstGeom prst="ellipse">
              <a:avLst/>
            </a:prstGeom>
            <a:solidFill>
              <a:srgbClr val="151515">
                <a:alpha val="50196"/>
              </a:srgbClr>
            </a:solidFill>
            <a:ln>
              <a:noFill/>
            </a:ln>
            <a:extLst/>
          </p:spPr>
          <p:txBody>
            <a:bodyPr vert="horz" wrap="square" lIns="124330" tIns="62165" rIns="124330" bIns="62165" numCol="1" anchor="t" anchorCtr="0" compatLnSpc="1">
              <a:prstTxWarp prst="textNoShape">
                <a:avLst/>
              </a:prstTxWarp>
              <a:noAutofit/>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24" name="Oval 58"/>
            <p:cNvSpPr>
              <a:spLocks noChangeArrowheads="1"/>
            </p:cNvSpPr>
            <p:nvPr/>
          </p:nvSpPr>
          <p:spPr bwMode="auto">
            <a:xfrm>
              <a:off x="10442032" y="4945950"/>
              <a:ext cx="487239" cy="491368"/>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pic>
          <p:nvPicPr>
            <p:cNvPr id="125" name="Picture 2" descr="http://www.iconsdb.com/icons/preview/white/linux-xx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47485" y="5039286"/>
              <a:ext cx="274429" cy="2744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6" name="Group 125"/>
          <p:cNvGrpSpPr/>
          <p:nvPr/>
        </p:nvGrpSpPr>
        <p:grpSpPr>
          <a:xfrm>
            <a:off x="8695052" y="2282824"/>
            <a:ext cx="1227985" cy="1185905"/>
            <a:chOff x="8695403" y="2282651"/>
            <a:chExt cx="1228159" cy="1186074"/>
          </a:xfrm>
        </p:grpSpPr>
        <p:sp>
          <p:nvSpPr>
            <p:cNvPr id="127" name="Freeform 126"/>
            <p:cNvSpPr>
              <a:spLocks noChangeArrowheads="1"/>
            </p:cNvSpPr>
            <p:nvPr/>
          </p:nvSpPr>
          <p:spPr bwMode="auto">
            <a:xfrm>
              <a:off x="9314774" y="2341467"/>
              <a:ext cx="608788" cy="1127258"/>
            </a:xfrm>
            <a:custGeom>
              <a:avLst/>
              <a:gdLst>
                <a:gd name="connsiteX0" fmla="*/ 0 w 672920"/>
                <a:gd name="connsiteY0" fmla="*/ 573965 h 1246008"/>
                <a:gd name="connsiteX1" fmla="*/ 667958 w 672920"/>
                <a:gd name="connsiteY1" fmla="*/ 573965 h 1246008"/>
                <a:gd name="connsiteX2" fmla="*/ 672920 w 672920"/>
                <a:gd name="connsiteY2" fmla="*/ 623004 h 1246008"/>
                <a:gd name="connsiteX3" fmla="*/ 47634 w 672920"/>
                <a:gd name="connsiteY3" fmla="*/ 1246008 h 1246008"/>
                <a:gd name="connsiteX4" fmla="*/ 0 w 672920"/>
                <a:gd name="connsiteY4" fmla="*/ 1241224 h 1246008"/>
                <a:gd name="connsiteX5" fmla="*/ 47634 w 672920"/>
                <a:gd name="connsiteY5" fmla="*/ 0 h 1246008"/>
                <a:gd name="connsiteX6" fmla="*/ 59253 w 672920"/>
                <a:gd name="connsiteY6" fmla="*/ 1167 h 1246008"/>
                <a:gd name="connsiteX7" fmla="*/ 36015 w 672920"/>
                <a:gd name="connsiteY7" fmla="*/ 1167 h 124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920" h="1246008">
                  <a:moveTo>
                    <a:pt x="0" y="573965"/>
                  </a:moveTo>
                  <a:lnTo>
                    <a:pt x="667958" y="573965"/>
                  </a:lnTo>
                  <a:lnTo>
                    <a:pt x="672920" y="623004"/>
                  </a:lnTo>
                  <a:cubicBezTo>
                    <a:pt x="672920" y="967080"/>
                    <a:pt x="392970" y="1246008"/>
                    <a:pt x="47634" y="1246008"/>
                  </a:cubicBezTo>
                  <a:lnTo>
                    <a:pt x="0" y="1241224"/>
                  </a:lnTo>
                  <a:close/>
                  <a:moveTo>
                    <a:pt x="47634" y="0"/>
                  </a:moveTo>
                  <a:lnTo>
                    <a:pt x="59253" y="1167"/>
                  </a:lnTo>
                  <a:lnTo>
                    <a:pt x="36015" y="1167"/>
                  </a:lnTo>
                  <a:close/>
                </a:path>
              </a:pathLst>
            </a:custGeom>
            <a:solidFill>
              <a:srgbClr val="151515">
                <a:alpha val="50196"/>
              </a:srgbClr>
            </a:solidFill>
            <a:ln>
              <a:noFill/>
            </a:ln>
            <a:extLst/>
          </p:spPr>
          <p:txBody>
            <a:bodyPr vert="horz" wrap="square" lIns="124330" tIns="62165" rIns="124330" bIns="62165" numCol="1" anchor="t" anchorCtr="0" compatLnSpc="1">
              <a:prstTxWarp prst="textNoShape">
                <a:avLst/>
              </a:prstTxWarp>
              <a:noAutofit/>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28" name="Oval 45"/>
            <p:cNvSpPr>
              <a:spLocks noChangeArrowheads="1"/>
            </p:cNvSpPr>
            <p:nvPr/>
          </p:nvSpPr>
          <p:spPr bwMode="auto">
            <a:xfrm>
              <a:off x="8695403" y="2282651"/>
              <a:ext cx="1131386" cy="1127257"/>
            </a:xfrm>
            <a:prstGeom prst="ellipse">
              <a:avLst/>
            </a:prstGeom>
            <a:solidFill>
              <a:srgbClr val="DC3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pic>
          <p:nvPicPr>
            <p:cNvPr id="129" name="Picture 128"/>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769096" y="2368062"/>
              <a:ext cx="901416" cy="969586"/>
            </a:xfrm>
            <a:prstGeom prst="rect">
              <a:avLst/>
            </a:prstGeom>
          </p:spPr>
        </p:pic>
      </p:grpSp>
      <p:grpSp>
        <p:nvGrpSpPr>
          <p:cNvPr id="130" name="Group 129"/>
          <p:cNvGrpSpPr/>
          <p:nvPr/>
        </p:nvGrpSpPr>
        <p:grpSpPr>
          <a:xfrm>
            <a:off x="9415554" y="4239761"/>
            <a:ext cx="1001038" cy="980099"/>
            <a:chOff x="9416007" y="4239866"/>
            <a:chExt cx="1001180" cy="980238"/>
          </a:xfrm>
        </p:grpSpPr>
        <p:sp>
          <p:nvSpPr>
            <p:cNvPr id="131" name="Oval 45"/>
            <p:cNvSpPr>
              <a:spLocks noChangeArrowheads="1"/>
            </p:cNvSpPr>
            <p:nvPr/>
          </p:nvSpPr>
          <p:spPr bwMode="auto">
            <a:xfrm>
              <a:off x="9504006" y="4310256"/>
              <a:ext cx="913181" cy="909848"/>
            </a:xfrm>
            <a:prstGeom prst="ellipse">
              <a:avLst/>
            </a:prstGeom>
            <a:solidFill>
              <a:srgbClr val="151515">
                <a:alpha val="50196"/>
              </a:srgbClr>
            </a:solidFill>
            <a:ln>
              <a:noFill/>
            </a:ln>
            <a:extLst/>
          </p:spPr>
          <p:txBody>
            <a:bodyPr vert="horz" wrap="square" lIns="124330" tIns="62165" rIns="124330" bIns="62165" numCol="1" anchor="t" anchorCtr="0" compatLnSpc="1">
              <a:prstTxWarp prst="textNoShape">
                <a:avLst/>
              </a:prstTxWarp>
              <a:noAutofit/>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sp>
          <p:nvSpPr>
            <p:cNvPr id="132" name="Oval 51"/>
            <p:cNvSpPr>
              <a:spLocks noChangeArrowheads="1"/>
            </p:cNvSpPr>
            <p:nvPr/>
          </p:nvSpPr>
          <p:spPr bwMode="auto">
            <a:xfrm>
              <a:off x="9416007" y="4239866"/>
              <a:ext cx="929839" cy="924729"/>
            </a:xfrm>
            <a:prstGeom prst="ellipse">
              <a:avLst/>
            </a:pr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505050"/>
                </a:solidFill>
                <a:effectLst/>
                <a:uLnTx/>
                <a:uFillTx/>
                <a:latin typeface="Segoe UI"/>
              </a:endParaRPr>
            </a:p>
          </p:txBody>
        </p:sp>
        <p:pic>
          <p:nvPicPr>
            <p:cNvPr id="133" name="Picture 132"/>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9654231" y="4508260"/>
              <a:ext cx="473986" cy="473986"/>
            </a:xfrm>
            <a:prstGeom prst="rect">
              <a:avLst/>
            </a:prstGeom>
          </p:spPr>
        </p:pic>
      </p:grpSp>
    </p:spTree>
    <p:extLst>
      <p:ext uri="{BB962C8B-B14F-4D97-AF65-F5344CB8AC3E}">
        <p14:creationId xmlns:p14="http://schemas.microsoft.com/office/powerpoint/2010/main" val="3421168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Host Resource Protection</a:t>
            </a:r>
          </a:p>
        </p:txBody>
      </p:sp>
      <p:sp>
        <p:nvSpPr>
          <p:cNvPr id="5" name="Text Placeholder 4"/>
          <p:cNvSpPr>
            <a:spLocks noGrp="1"/>
          </p:cNvSpPr>
          <p:nvPr>
            <p:ph type="body" sz="quarter" idx="10"/>
          </p:nvPr>
        </p:nvSpPr>
        <p:spPr/>
        <p:txBody>
          <a:bodyPr/>
          <a:lstStyle/>
          <a:p>
            <a:pPr marL="571390" indent="-571390">
              <a:buFont typeface="Arial" panose="020B0604020202020204" pitchFamily="34" charset="0"/>
              <a:buChar char="•"/>
            </a:pPr>
            <a:r>
              <a:rPr lang="en-US" sz="3599" dirty="0"/>
              <a:t>Dynamically identify virtual machines that are not “playing well” and reduce their resource allocation</a:t>
            </a:r>
          </a:p>
          <a:p>
            <a:pPr marL="571390" lvl="1" indent="-571390">
              <a:buFont typeface="Arial" panose="020B0604020202020204" pitchFamily="34" charset="0"/>
              <a:buChar char="•"/>
            </a:pPr>
            <a:r>
              <a:rPr lang="en-US" sz="3599" dirty="0">
                <a:latin typeface="+mj-lt"/>
              </a:rPr>
              <a:t>Pioneered in Azure and enabled by default</a:t>
            </a:r>
          </a:p>
          <a:p>
            <a:pPr marL="571390" lvl="1" indent="-571390">
              <a:buFont typeface="Arial" panose="020B0604020202020204" pitchFamily="34" charset="0"/>
              <a:buChar char="•"/>
            </a:pPr>
            <a:r>
              <a:rPr lang="en-US" sz="3599" dirty="0">
                <a:latin typeface="+mj-lt"/>
              </a:rPr>
              <a:t>Designed to help prevent a VM consuming excessive hardware resources</a:t>
            </a:r>
          </a:p>
          <a:p>
            <a:pPr marL="571390" lvl="1" indent="-571390">
              <a:buFont typeface="Arial" panose="020B0604020202020204" pitchFamily="34" charset="0"/>
              <a:buChar char="•"/>
            </a:pPr>
            <a:r>
              <a:rPr lang="en-US" sz="3599" dirty="0">
                <a:latin typeface="+mj-lt"/>
              </a:rPr>
              <a:t>Looks for patterns of activity that shouldn’t occur within a non-malicious VM</a:t>
            </a:r>
          </a:p>
        </p:txBody>
      </p:sp>
      <p:grpSp>
        <p:nvGrpSpPr>
          <p:cNvPr id="18" name="Group 17"/>
          <p:cNvGrpSpPr/>
          <p:nvPr/>
        </p:nvGrpSpPr>
        <p:grpSpPr>
          <a:xfrm>
            <a:off x="9494837" y="5707062"/>
            <a:ext cx="2143126" cy="769938"/>
            <a:chOff x="2222503" y="1431928"/>
            <a:chExt cx="2143126" cy="769938"/>
          </a:xfrm>
        </p:grpSpPr>
        <p:sp>
          <p:nvSpPr>
            <p:cNvPr id="19" name="Freeform 345"/>
            <p:cNvSpPr>
              <a:spLocks noEditPoints="1"/>
            </p:cNvSpPr>
            <p:nvPr/>
          </p:nvSpPr>
          <p:spPr bwMode="auto">
            <a:xfrm>
              <a:off x="2547941" y="1851028"/>
              <a:ext cx="317500" cy="317500"/>
            </a:xfrm>
            <a:custGeom>
              <a:avLst/>
              <a:gdLst>
                <a:gd name="T0" fmla="*/ 20 w 93"/>
                <a:gd name="T1" fmla="*/ 23 h 93"/>
                <a:gd name="T2" fmla="*/ 20 w 93"/>
                <a:gd name="T3" fmla="*/ 29 h 93"/>
                <a:gd name="T4" fmla="*/ 13 w 93"/>
                <a:gd name="T5" fmla="*/ 35 h 93"/>
                <a:gd name="T6" fmla="*/ 1 w 93"/>
                <a:gd name="T7" fmla="*/ 37 h 93"/>
                <a:gd name="T8" fmla="*/ 3 w 93"/>
                <a:gd name="T9" fmla="*/ 47 h 93"/>
                <a:gd name="T10" fmla="*/ 15 w 93"/>
                <a:gd name="T11" fmla="*/ 53 h 93"/>
                <a:gd name="T12" fmla="*/ 15 w 93"/>
                <a:gd name="T13" fmla="*/ 63 h 93"/>
                <a:gd name="T14" fmla="*/ 8 w 93"/>
                <a:gd name="T15" fmla="*/ 72 h 93"/>
                <a:gd name="T16" fmla="*/ 16 w 93"/>
                <a:gd name="T17" fmla="*/ 78 h 93"/>
                <a:gd name="T18" fmla="*/ 29 w 93"/>
                <a:gd name="T19" fmla="*/ 74 h 93"/>
                <a:gd name="T20" fmla="*/ 35 w 93"/>
                <a:gd name="T21" fmla="*/ 81 h 93"/>
                <a:gd name="T22" fmla="*/ 37 w 93"/>
                <a:gd name="T23" fmla="*/ 92 h 93"/>
                <a:gd name="T24" fmla="*/ 47 w 93"/>
                <a:gd name="T25" fmla="*/ 90 h 93"/>
                <a:gd name="T26" fmla="*/ 53 w 93"/>
                <a:gd name="T27" fmla="*/ 78 h 93"/>
                <a:gd name="T28" fmla="*/ 57 w 93"/>
                <a:gd name="T29" fmla="*/ 77 h 93"/>
                <a:gd name="T30" fmla="*/ 63 w 93"/>
                <a:gd name="T31" fmla="*/ 79 h 93"/>
                <a:gd name="T32" fmla="*/ 72 w 93"/>
                <a:gd name="T33" fmla="*/ 85 h 93"/>
                <a:gd name="T34" fmla="*/ 78 w 93"/>
                <a:gd name="T35" fmla="*/ 77 h 93"/>
                <a:gd name="T36" fmla="*/ 74 w 93"/>
                <a:gd name="T37" fmla="*/ 65 h 93"/>
                <a:gd name="T38" fmla="*/ 76 w 93"/>
                <a:gd name="T39" fmla="*/ 61 h 93"/>
                <a:gd name="T40" fmla="*/ 81 w 93"/>
                <a:gd name="T41" fmla="*/ 58 h 93"/>
                <a:gd name="T42" fmla="*/ 92 w 93"/>
                <a:gd name="T43" fmla="*/ 56 h 93"/>
                <a:gd name="T44" fmla="*/ 91 w 93"/>
                <a:gd name="T45" fmla="*/ 46 h 93"/>
                <a:gd name="T46" fmla="*/ 79 w 93"/>
                <a:gd name="T47" fmla="*/ 40 h 93"/>
                <a:gd name="T48" fmla="*/ 77 w 93"/>
                <a:gd name="T49" fmla="*/ 36 h 93"/>
                <a:gd name="T50" fmla="*/ 79 w 93"/>
                <a:gd name="T51" fmla="*/ 31 h 93"/>
                <a:gd name="T52" fmla="*/ 85 w 93"/>
                <a:gd name="T53" fmla="*/ 21 h 93"/>
                <a:gd name="T54" fmla="*/ 77 w 93"/>
                <a:gd name="T55" fmla="*/ 15 h 93"/>
                <a:gd name="T56" fmla="*/ 65 w 93"/>
                <a:gd name="T57" fmla="*/ 20 h 93"/>
                <a:gd name="T58" fmla="*/ 61 w 93"/>
                <a:gd name="T59" fmla="*/ 18 h 93"/>
                <a:gd name="T60" fmla="*/ 58 w 93"/>
                <a:gd name="T61" fmla="*/ 13 h 93"/>
                <a:gd name="T62" fmla="*/ 56 w 93"/>
                <a:gd name="T63" fmla="*/ 1 h 93"/>
                <a:gd name="T64" fmla="*/ 46 w 93"/>
                <a:gd name="T65" fmla="*/ 3 h 93"/>
                <a:gd name="T66" fmla="*/ 40 w 93"/>
                <a:gd name="T67" fmla="*/ 15 h 93"/>
                <a:gd name="T68" fmla="*/ 36 w 93"/>
                <a:gd name="T69" fmla="*/ 16 h 93"/>
                <a:gd name="T70" fmla="*/ 31 w 93"/>
                <a:gd name="T71" fmla="*/ 14 h 93"/>
                <a:gd name="T72" fmla="*/ 21 w 93"/>
                <a:gd name="T73" fmla="*/ 8 h 93"/>
                <a:gd name="T74" fmla="*/ 15 w 93"/>
                <a:gd name="T75" fmla="*/ 16 h 93"/>
                <a:gd name="T76" fmla="*/ 57 w 93"/>
                <a:gd name="T77" fmla="*/ 60 h 93"/>
                <a:gd name="T78" fmla="*/ 36 w 93"/>
                <a:gd name="T79" fmla="*/ 3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 h="93">
                  <a:moveTo>
                    <a:pt x="15" y="16"/>
                  </a:moveTo>
                  <a:cubicBezTo>
                    <a:pt x="20" y="23"/>
                    <a:pt x="20" y="23"/>
                    <a:pt x="20" y="23"/>
                  </a:cubicBezTo>
                  <a:cubicBezTo>
                    <a:pt x="21" y="26"/>
                    <a:pt x="21" y="27"/>
                    <a:pt x="20" y="29"/>
                  </a:cubicBezTo>
                  <a:cubicBezTo>
                    <a:pt x="20" y="29"/>
                    <a:pt x="20" y="29"/>
                    <a:pt x="20" y="29"/>
                  </a:cubicBezTo>
                  <a:cubicBezTo>
                    <a:pt x="19" y="30"/>
                    <a:pt x="18" y="31"/>
                    <a:pt x="18" y="32"/>
                  </a:cubicBezTo>
                  <a:cubicBezTo>
                    <a:pt x="17" y="34"/>
                    <a:pt x="16" y="35"/>
                    <a:pt x="13" y="35"/>
                  </a:cubicBezTo>
                  <a:cubicBezTo>
                    <a:pt x="4" y="35"/>
                    <a:pt x="4" y="35"/>
                    <a:pt x="4" y="35"/>
                  </a:cubicBezTo>
                  <a:cubicBezTo>
                    <a:pt x="3" y="35"/>
                    <a:pt x="2" y="36"/>
                    <a:pt x="1" y="37"/>
                  </a:cubicBezTo>
                  <a:cubicBezTo>
                    <a:pt x="1" y="44"/>
                    <a:pt x="1" y="44"/>
                    <a:pt x="1" y="44"/>
                  </a:cubicBezTo>
                  <a:cubicBezTo>
                    <a:pt x="0" y="45"/>
                    <a:pt x="1" y="47"/>
                    <a:pt x="3" y="47"/>
                  </a:cubicBezTo>
                  <a:cubicBezTo>
                    <a:pt x="11" y="49"/>
                    <a:pt x="11" y="49"/>
                    <a:pt x="11" y="49"/>
                  </a:cubicBezTo>
                  <a:cubicBezTo>
                    <a:pt x="14" y="50"/>
                    <a:pt x="15" y="51"/>
                    <a:pt x="15" y="53"/>
                  </a:cubicBezTo>
                  <a:cubicBezTo>
                    <a:pt x="15" y="54"/>
                    <a:pt x="16" y="56"/>
                    <a:pt x="16" y="58"/>
                  </a:cubicBezTo>
                  <a:cubicBezTo>
                    <a:pt x="17" y="59"/>
                    <a:pt x="16" y="61"/>
                    <a:pt x="15" y="63"/>
                  </a:cubicBezTo>
                  <a:cubicBezTo>
                    <a:pt x="9" y="68"/>
                    <a:pt x="9" y="68"/>
                    <a:pt x="9" y="68"/>
                  </a:cubicBezTo>
                  <a:cubicBezTo>
                    <a:pt x="7" y="69"/>
                    <a:pt x="7" y="71"/>
                    <a:pt x="8" y="72"/>
                  </a:cubicBezTo>
                  <a:cubicBezTo>
                    <a:pt x="12" y="78"/>
                    <a:pt x="12" y="78"/>
                    <a:pt x="12" y="78"/>
                  </a:cubicBezTo>
                  <a:cubicBezTo>
                    <a:pt x="13" y="78"/>
                    <a:pt x="15" y="79"/>
                    <a:pt x="16" y="78"/>
                  </a:cubicBezTo>
                  <a:cubicBezTo>
                    <a:pt x="23" y="74"/>
                    <a:pt x="23" y="74"/>
                    <a:pt x="23" y="74"/>
                  </a:cubicBezTo>
                  <a:cubicBezTo>
                    <a:pt x="26" y="72"/>
                    <a:pt x="27" y="73"/>
                    <a:pt x="29" y="74"/>
                  </a:cubicBezTo>
                  <a:cubicBezTo>
                    <a:pt x="30" y="74"/>
                    <a:pt x="31" y="75"/>
                    <a:pt x="33" y="76"/>
                  </a:cubicBezTo>
                  <a:cubicBezTo>
                    <a:pt x="34" y="76"/>
                    <a:pt x="35" y="78"/>
                    <a:pt x="35" y="81"/>
                  </a:cubicBezTo>
                  <a:cubicBezTo>
                    <a:pt x="35" y="89"/>
                    <a:pt x="35" y="89"/>
                    <a:pt x="35" y="89"/>
                  </a:cubicBezTo>
                  <a:cubicBezTo>
                    <a:pt x="35" y="91"/>
                    <a:pt x="36" y="92"/>
                    <a:pt x="37" y="92"/>
                  </a:cubicBezTo>
                  <a:cubicBezTo>
                    <a:pt x="44" y="93"/>
                    <a:pt x="44" y="93"/>
                    <a:pt x="44" y="93"/>
                  </a:cubicBezTo>
                  <a:cubicBezTo>
                    <a:pt x="45" y="93"/>
                    <a:pt x="47" y="92"/>
                    <a:pt x="47" y="90"/>
                  </a:cubicBezTo>
                  <a:cubicBezTo>
                    <a:pt x="49" y="83"/>
                    <a:pt x="49" y="83"/>
                    <a:pt x="49" y="83"/>
                  </a:cubicBezTo>
                  <a:cubicBezTo>
                    <a:pt x="50" y="80"/>
                    <a:pt x="51" y="79"/>
                    <a:pt x="53" y="78"/>
                  </a:cubicBezTo>
                  <a:cubicBezTo>
                    <a:pt x="53" y="78"/>
                    <a:pt x="53" y="78"/>
                    <a:pt x="53" y="78"/>
                  </a:cubicBezTo>
                  <a:cubicBezTo>
                    <a:pt x="55" y="78"/>
                    <a:pt x="56" y="78"/>
                    <a:pt x="57" y="77"/>
                  </a:cubicBezTo>
                  <a:cubicBezTo>
                    <a:pt x="57" y="77"/>
                    <a:pt x="57" y="77"/>
                    <a:pt x="57" y="77"/>
                  </a:cubicBezTo>
                  <a:cubicBezTo>
                    <a:pt x="59" y="77"/>
                    <a:pt x="61" y="77"/>
                    <a:pt x="63" y="79"/>
                  </a:cubicBezTo>
                  <a:cubicBezTo>
                    <a:pt x="68" y="85"/>
                    <a:pt x="68" y="85"/>
                    <a:pt x="68" y="85"/>
                  </a:cubicBezTo>
                  <a:cubicBezTo>
                    <a:pt x="70" y="86"/>
                    <a:pt x="71" y="86"/>
                    <a:pt x="72" y="85"/>
                  </a:cubicBezTo>
                  <a:cubicBezTo>
                    <a:pt x="78" y="81"/>
                    <a:pt x="78" y="81"/>
                    <a:pt x="78" y="81"/>
                  </a:cubicBezTo>
                  <a:cubicBezTo>
                    <a:pt x="78" y="80"/>
                    <a:pt x="79" y="79"/>
                    <a:pt x="78" y="77"/>
                  </a:cubicBezTo>
                  <a:cubicBezTo>
                    <a:pt x="74" y="70"/>
                    <a:pt x="74" y="70"/>
                    <a:pt x="74" y="70"/>
                  </a:cubicBezTo>
                  <a:cubicBezTo>
                    <a:pt x="72" y="68"/>
                    <a:pt x="73" y="66"/>
                    <a:pt x="74" y="65"/>
                  </a:cubicBezTo>
                  <a:cubicBezTo>
                    <a:pt x="74" y="64"/>
                    <a:pt x="74" y="64"/>
                    <a:pt x="74" y="64"/>
                  </a:cubicBezTo>
                  <a:cubicBezTo>
                    <a:pt x="75" y="63"/>
                    <a:pt x="75" y="62"/>
                    <a:pt x="76" y="61"/>
                  </a:cubicBezTo>
                  <a:cubicBezTo>
                    <a:pt x="76" y="61"/>
                    <a:pt x="76" y="61"/>
                    <a:pt x="76" y="61"/>
                  </a:cubicBezTo>
                  <a:cubicBezTo>
                    <a:pt x="77" y="59"/>
                    <a:pt x="78" y="58"/>
                    <a:pt x="81" y="58"/>
                  </a:cubicBezTo>
                  <a:cubicBezTo>
                    <a:pt x="89" y="58"/>
                    <a:pt x="89" y="58"/>
                    <a:pt x="89" y="58"/>
                  </a:cubicBezTo>
                  <a:cubicBezTo>
                    <a:pt x="91" y="58"/>
                    <a:pt x="92" y="57"/>
                    <a:pt x="92" y="56"/>
                  </a:cubicBezTo>
                  <a:cubicBezTo>
                    <a:pt x="93" y="49"/>
                    <a:pt x="93" y="49"/>
                    <a:pt x="93" y="49"/>
                  </a:cubicBezTo>
                  <a:cubicBezTo>
                    <a:pt x="93" y="48"/>
                    <a:pt x="92" y="47"/>
                    <a:pt x="91" y="46"/>
                  </a:cubicBezTo>
                  <a:cubicBezTo>
                    <a:pt x="83" y="44"/>
                    <a:pt x="83" y="44"/>
                    <a:pt x="83" y="44"/>
                  </a:cubicBezTo>
                  <a:cubicBezTo>
                    <a:pt x="80" y="43"/>
                    <a:pt x="79" y="42"/>
                    <a:pt x="79" y="40"/>
                  </a:cubicBezTo>
                  <a:cubicBezTo>
                    <a:pt x="79" y="40"/>
                    <a:pt x="79" y="40"/>
                    <a:pt x="79" y="40"/>
                  </a:cubicBezTo>
                  <a:cubicBezTo>
                    <a:pt x="78" y="39"/>
                    <a:pt x="78" y="38"/>
                    <a:pt x="77" y="36"/>
                  </a:cubicBezTo>
                  <a:cubicBezTo>
                    <a:pt x="77" y="36"/>
                    <a:pt x="77" y="36"/>
                    <a:pt x="77" y="36"/>
                  </a:cubicBezTo>
                  <a:cubicBezTo>
                    <a:pt x="77" y="34"/>
                    <a:pt x="77" y="33"/>
                    <a:pt x="79" y="31"/>
                  </a:cubicBezTo>
                  <a:cubicBezTo>
                    <a:pt x="85" y="25"/>
                    <a:pt x="85" y="25"/>
                    <a:pt x="85" y="25"/>
                  </a:cubicBezTo>
                  <a:cubicBezTo>
                    <a:pt x="86" y="24"/>
                    <a:pt x="86" y="22"/>
                    <a:pt x="85" y="21"/>
                  </a:cubicBezTo>
                  <a:cubicBezTo>
                    <a:pt x="81" y="16"/>
                    <a:pt x="81" y="16"/>
                    <a:pt x="81" y="16"/>
                  </a:cubicBezTo>
                  <a:cubicBezTo>
                    <a:pt x="81" y="15"/>
                    <a:pt x="79" y="14"/>
                    <a:pt x="77" y="15"/>
                  </a:cubicBezTo>
                  <a:cubicBezTo>
                    <a:pt x="71" y="20"/>
                    <a:pt x="71" y="20"/>
                    <a:pt x="71" y="20"/>
                  </a:cubicBezTo>
                  <a:cubicBezTo>
                    <a:pt x="68" y="21"/>
                    <a:pt x="66" y="21"/>
                    <a:pt x="65" y="20"/>
                  </a:cubicBezTo>
                  <a:cubicBezTo>
                    <a:pt x="65" y="20"/>
                    <a:pt x="65" y="20"/>
                    <a:pt x="65" y="20"/>
                  </a:cubicBezTo>
                  <a:cubicBezTo>
                    <a:pt x="63" y="19"/>
                    <a:pt x="62" y="18"/>
                    <a:pt x="61" y="18"/>
                  </a:cubicBezTo>
                  <a:cubicBezTo>
                    <a:pt x="61" y="17"/>
                    <a:pt x="61" y="17"/>
                    <a:pt x="61" y="17"/>
                  </a:cubicBezTo>
                  <a:cubicBezTo>
                    <a:pt x="59" y="17"/>
                    <a:pt x="58" y="16"/>
                    <a:pt x="58" y="13"/>
                  </a:cubicBezTo>
                  <a:cubicBezTo>
                    <a:pt x="58" y="4"/>
                    <a:pt x="58" y="4"/>
                    <a:pt x="58" y="4"/>
                  </a:cubicBezTo>
                  <a:cubicBezTo>
                    <a:pt x="59" y="3"/>
                    <a:pt x="57" y="1"/>
                    <a:pt x="56" y="1"/>
                  </a:cubicBezTo>
                  <a:cubicBezTo>
                    <a:pt x="49" y="0"/>
                    <a:pt x="49" y="0"/>
                    <a:pt x="49" y="0"/>
                  </a:cubicBezTo>
                  <a:cubicBezTo>
                    <a:pt x="48" y="0"/>
                    <a:pt x="47" y="1"/>
                    <a:pt x="46" y="3"/>
                  </a:cubicBezTo>
                  <a:cubicBezTo>
                    <a:pt x="44" y="11"/>
                    <a:pt x="44" y="11"/>
                    <a:pt x="44" y="11"/>
                  </a:cubicBezTo>
                  <a:cubicBezTo>
                    <a:pt x="44" y="14"/>
                    <a:pt x="42" y="15"/>
                    <a:pt x="40" y="15"/>
                  </a:cubicBezTo>
                  <a:cubicBezTo>
                    <a:pt x="40" y="15"/>
                    <a:pt x="40" y="15"/>
                    <a:pt x="40" y="15"/>
                  </a:cubicBezTo>
                  <a:cubicBezTo>
                    <a:pt x="39" y="15"/>
                    <a:pt x="38" y="15"/>
                    <a:pt x="36" y="16"/>
                  </a:cubicBezTo>
                  <a:cubicBezTo>
                    <a:pt x="36" y="16"/>
                    <a:pt x="36" y="16"/>
                    <a:pt x="36" y="16"/>
                  </a:cubicBezTo>
                  <a:cubicBezTo>
                    <a:pt x="35" y="17"/>
                    <a:pt x="33" y="17"/>
                    <a:pt x="31" y="14"/>
                  </a:cubicBezTo>
                  <a:cubicBezTo>
                    <a:pt x="25" y="8"/>
                    <a:pt x="25" y="8"/>
                    <a:pt x="25" y="8"/>
                  </a:cubicBezTo>
                  <a:cubicBezTo>
                    <a:pt x="24" y="7"/>
                    <a:pt x="22" y="7"/>
                    <a:pt x="21" y="8"/>
                  </a:cubicBezTo>
                  <a:cubicBezTo>
                    <a:pt x="16" y="12"/>
                    <a:pt x="16" y="12"/>
                    <a:pt x="16" y="12"/>
                  </a:cubicBezTo>
                  <a:cubicBezTo>
                    <a:pt x="15" y="13"/>
                    <a:pt x="15" y="15"/>
                    <a:pt x="15" y="16"/>
                  </a:cubicBezTo>
                  <a:close/>
                  <a:moveTo>
                    <a:pt x="60" y="36"/>
                  </a:moveTo>
                  <a:cubicBezTo>
                    <a:pt x="66" y="44"/>
                    <a:pt x="65" y="54"/>
                    <a:pt x="57" y="60"/>
                  </a:cubicBezTo>
                  <a:cubicBezTo>
                    <a:pt x="50" y="66"/>
                    <a:pt x="39" y="64"/>
                    <a:pt x="33" y="57"/>
                  </a:cubicBezTo>
                  <a:cubicBezTo>
                    <a:pt x="28" y="50"/>
                    <a:pt x="29" y="39"/>
                    <a:pt x="36" y="33"/>
                  </a:cubicBezTo>
                  <a:cubicBezTo>
                    <a:pt x="44" y="27"/>
                    <a:pt x="54" y="29"/>
                    <a:pt x="60" y="3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Freeform 346"/>
            <p:cNvSpPr>
              <a:spLocks noEditPoints="1"/>
            </p:cNvSpPr>
            <p:nvPr/>
          </p:nvSpPr>
          <p:spPr bwMode="auto">
            <a:xfrm>
              <a:off x="2222503" y="1820866"/>
              <a:ext cx="331788" cy="330201"/>
            </a:xfrm>
            <a:custGeom>
              <a:avLst/>
              <a:gdLst>
                <a:gd name="T0" fmla="*/ 95 w 97"/>
                <a:gd name="T1" fmla="*/ 58 h 97"/>
                <a:gd name="T2" fmla="*/ 89 w 97"/>
                <a:gd name="T3" fmla="*/ 50 h 97"/>
                <a:gd name="T4" fmla="*/ 96 w 97"/>
                <a:gd name="T5" fmla="*/ 42 h 97"/>
                <a:gd name="T6" fmla="*/ 89 w 97"/>
                <a:gd name="T7" fmla="*/ 37 h 97"/>
                <a:gd name="T8" fmla="*/ 87 w 97"/>
                <a:gd name="T9" fmla="*/ 30 h 97"/>
                <a:gd name="T10" fmla="*/ 88 w 97"/>
                <a:gd name="T11" fmla="*/ 22 h 97"/>
                <a:gd name="T12" fmla="*/ 78 w 97"/>
                <a:gd name="T13" fmla="*/ 21 h 97"/>
                <a:gd name="T14" fmla="*/ 78 w 97"/>
                <a:gd name="T15" fmla="*/ 11 h 97"/>
                <a:gd name="T16" fmla="*/ 69 w 97"/>
                <a:gd name="T17" fmla="*/ 11 h 97"/>
                <a:gd name="T18" fmla="*/ 63 w 97"/>
                <a:gd name="T19" fmla="*/ 8 h 97"/>
                <a:gd name="T20" fmla="*/ 58 w 97"/>
                <a:gd name="T21" fmla="*/ 1 h 97"/>
                <a:gd name="T22" fmla="*/ 50 w 97"/>
                <a:gd name="T23" fmla="*/ 8 h 97"/>
                <a:gd name="T24" fmla="*/ 43 w 97"/>
                <a:gd name="T25" fmla="*/ 1 h 97"/>
                <a:gd name="T26" fmla="*/ 37 w 97"/>
                <a:gd name="T27" fmla="*/ 7 h 97"/>
                <a:gd name="T28" fmla="*/ 31 w 97"/>
                <a:gd name="T29" fmla="*/ 10 h 97"/>
                <a:gd name="T30" fmla="*/ 22 w 97"/>
                <a:gd name="T31" fmla="*/ 9 h 97"/>
                <a:gd name="T32" fmla="*/ 22 w 97"/>
                <a:gd name="T33" fmla="*/ 19 h 97"/>
                <a:gd name="T34" fmla="*/ 11 w 97"/>
                <a:gd name="T35" fmla="*/ 19 h 97"/>
                <a:gd name="T36" fmla="*/ 11 w 97"/>
                <a:gd name="T37" fmla="*/ 28 h 97"/>
                <a:gd name="T38" fmla="*/ 9 w 97"/>
                <a:gd name="T39" fmla="*/ 34 h 97"/>
                <a:gd name="T40" fmla="*/ 2 w 97"/>
                <a:gd name="T41" fmla="*/ 39 h 97"/>
                <a:gd name="T42" fmla="*/ 9 w 97"/>
                <a:gd name="T43" fmla="*/ 46 h 97"/>
                <a:gd name="T44" fmla="*/ 1 w 97"/>
                <a:gd name="T45" fmla="*/ 54 h 97"/>
                <a:gd name="T46" fmla="*/ 8 w 97"/>
                <a:gd name="T47" fmla="*/ 60 h 97"/>
                <a:gd name="T48" fmla="*/ 10 w 97"/>
                <a:gd name="T49" fmla="*/ 66 h 97"/>
                <a:gd name="T50" fmla="*/ 9 w 97"/>
                <a:gd name="T51" fmla="*/ 75 h 97"/>
                <a:gd name="T52" fmla="*/ 19 w 97"/>
                <a:gd name="T53" fmla="*/ 75 h 97"/>
                <a:gd name="T54" fmla="*/ 19 w 97"/>
                <a:gd name="T55" fmla="*/ 86 h 97"/>
                <a:gd name="T56" fmla="*/ 28 w 97"/>
                <a:gd name="T57" fmla="*/ 86 h 97"/>
                <a:gd name="T58" fmla="*/ 34 w 97"/>
                <a:gd name="T59" fmla="*/ 88 h 97"/>
                <a:gd name="T60" fmla="*/ 39 w 97"/>
                <a:gd name="T61" fmla="*/ 95 h 97"/>
                <a:gd name="T62" fmla="*/ 47 w 97"/>
                <a:gd name="T63" fmla="*/ 88 h 97"/>
                <a:gd name="T64" fmla="*/ 55 w 97"/>
                <a:gd name="T65" fmla="*/ 96 h 97"/>
                <a:gd name="T66" fmla="*/ 60 w 97"/>
                <a:gd name="T67" fmla="*/ 89 h 97"/>
                <a:gd name="T68" fmla="*/ 66 w 97"/>
                <a:gd name="T69" fmla="*/ 87 h 97"/>
                <a:gd name="T70" fmla="*/ 75 w 97"/>
                <a:gd name="T71" fmla="*/ 88 h 97"/>
                <a:gd name="T72" fmla="*/ 76 w 97"/>
                <a:gd name="T73" fmla="*/ 78 h 97"/>
                <a:gd name="T74" fmla="*/ 86 w 97"/>
                <a:gd name="T75" fmla="*/ 78 h 97"/>
                <a:gd name="T76" fmla="*/ 86 w 97"/>
                <a:gd name="T77" fmla="*/ 69 h 97"/>
                <a:gd name="T78" fmla="*/ 89 w 97"/>
                <a:gd name="T79" fmla="*/ 63 h 97"/>
                <a:gd name="T80" fmla="*/ 57 w 97"/>
                <a:gd name="T81" fmla="*/ 47 h 97"/>
                <a:gd name="T82" fmla="*/ 40 w 97"/>
                <a:gd name="T83" fmla="*/ 50 h 97"/>
                <a:gd name="T84" fmla="*/ 57 w 97"/>
                <a:gd name="T85"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7" h="97">
                  <a:moveTo>
                    <a:pt x="95" y="61"/>
                  </a:moveTo>
                  <a:cubicBezTo>
                    <a:pt x="96" y="60"/>
                    <a:pt x="97" y="59"/>
                    <a:pt x="95" y="58"/>
                  </a:cubicBezTo>
                  <a:cubicBezTo>
                    <a:pt x="91" y="53"/>
                    <a:pt x="91" y="53"/>
                    <a:pt x="91" y="53"/>
                  </a:cubicBezTo>
                  <a:cubicBezTo>
                    <a:pt x="90" y="52"/>
                    <a:pt x="89" y="51"/>
                    <a:pt x="89" y="50"/>
                  </a:cubicBezTo>
                  <a:cubicBezTo>
                    <a:pt x="89" y="50"/>
                    <a:pt x="90" y="48"/>
                    <a:pt x="91" y="47"/>
                  </a:cubicBezTo>
                  <a:cubicBezTo>
                    <a:pt x="96" y="42"/>
                    <a:pt x="96" y="42"/>
                    <a:pt x="96" y="42"/>
                  </a:cubicBezTo>
                  <a:cubicBezTo>
                    <a:pt x="97" y="41"/>
                    <a:pt x="97" y="40"/>
                    <a:pt x="95" y="39"/>
                  </a:cubicBezTo>
                  <a:cubicBezTo>
                    <a:pt x="89" y="37"/>
                    <a:pt x="89" y="37"/>
                    <a:pt x="89" y="37"/>
                  </a:cubicBezTo>
                  <a:cubicBezTo>
                    <a:pt x="88" y="36"/>
                    <a:pt x="86" y="35"/>
                    <a:pt x="86" y="35"/>
                  </a:cubicBezTo>
                  <a:cubicBezTo>
                    <a:pt x="86" y="34"/>
                    <a:pt x="86" y="32"/>
                    <a:pt x="87" y="30"/>
                  </a:cubicBezTo>
                  <a:cubicBezTo>
                    <a:pt x="90" y="25"/>
                    <a:pt x="90" y="25"/>
                    <a:pt x="90" y="25"/>
                  </a:cubicBezTo>
                  <a:cubicBezTo>
                    <a:pt x="91" y="23"/>
                    <a:pt x="90" y="22"/>
                    <a:pt x="88" y="22"/>
                  </a:cubicBezTo>
                  <a:cubicBezTo>
                    <a:pt x="82" y="22"/>
                    <a:pt x="82" y="22"/>
                    <a:pt x="82" y="22"/>
                  </a:cubicBezTo>
                  <a:cubicBezTo>
                    <a:pt x="80" y="22"/>
                    <a:pt x="78" y="22"/>
                    <a:pt x="78" y="21"/>
                  </a:cubicBezTo>
                  <a:cubicBezTo>
                    <a:pt x="78" y="21"/>
                    <a:pt x="77" y="19"/>
                    <a:pt x="77" y="17"/>
                  </a:cubicBezTo>
                  <a:cubicBezTo>
                    <a:pt x="78" y="11"/>
                    <a:pt x="78" y="11"/>
                    <a:pt x="78" y="11"/>
                  </a:cubicBezTo>
                  <a:cubicBezTo>
                    <a:pt x="78" y="9"/>
                    <a:pt x="77" y="8"/>
                    <a:pt x="75" y="9"/>
                  </a:cubicBezTo>
                  <a:cubicBezTo>
                    <a:pt x="69" y="11"/>
                    <a:pt x="69" y="11"/>
                    <a:pt x="69" y="11"/>
                  </a:cubicBezTo>
                  <a:cubicBezTo>
                    <a:pt x="68" y="12"/>
                    <a:pt x="66" y="12"/>
                    <a:pt x="66" y="12"/>
                  </a:cubicBezTo>
                  <a:cubicBezTo>
                    <a:pt x="65" y="12"/>
                    <a:pt x="64" y="10"/>
                    <a:pt x="63" y="8"/>
                  </a:cubicBezTo>
                  <a:cubicBezTo>
                    <a:pt x="61" y="2"/>
                    <a:pt x="61" y="2"/>
                    <a:pt x="61" y="2"/>
                  </a:cubicBezTo>
                  <a:cubicBezTo>
                    <a:pt x="61" y="1"/>
                    <a:pt x="59" y="0"/>
                    <a:pt x="58" y="1"/>
                  </a:cubicBezTo>
                  <a:cubicBezTo>
                    <a:pt x="53" y="6"/>
                    <a:pt x="53" y="6"/>
                    <a:pt x="53" y="6"/>
                  </a:cubicBezTo>
                  <a:cubicBezTo>
                    <a:pt x="52" y="7"/>
                    <a:pt x="51" y="8"/>
                    <a:pt x="50" y="8"/>
                  </a:cubicBezTo>
                  <a:cubicBezTo>
                    <a:pt x="50" y="8"/>
                    <a:pt x="48" y="7"/>
                    <a:pt x="47" y="6"/>
                  </a:cubicBezTo>
                  <a:cubicBezTo>
                    <a:pt x="43" y="1"/>
                    <a:pt x="43" y="1"/>
                    <a:pt x="43" y="1"/>
                  </a:cubicBezTo>
                  <a:cubicBezTo>
                    <a:pt x="41" y="0"/>
                    <a:pt x="40" y="0"/>
                    <a:pt x="39" y="1"/>
                  </a:cubicBezTo>
                  <a:cubicBezTo>
                    <a:pt x="37" y="7"/>
                    <a:pt x="37" y="7"/>
                    <a:pt x="37" y="7"/>
                  </a:cubicBezTo>
                  <a:cubicBezTo>
                    <a:pt x="36" y="9"/>
                    <a:pt x="35" y="11"/>
                    <a:pt x="35" y="11"/>
                  </a:cubicBezTo>
                  <a:cubicBezTo>
                    <a:pt x="35" y="11"/>
                    <a:pt x="32" y="10"/>
                    <a:pt x="31" y="10"/>
                  </a:cubicBezTo>
                  <a:cubicBezTo>
                    <a:pt x="25" y="7"/>
                    <a:pt x="25" y="7"/>
                    <a:pt x="25" y="7"/>
                  </a:cubicBezTo>
                  <a:cubicBezTo>
                    <a:pt x="23" y="6"/>
                    <a:pt x="22" y="7"/>
                    <a:pt x="22" y="9"/>
                  </a:cubicBezTo>
                  <a:cubicBezTo>
                    <a:pt x="22" y="15"/>
                    <a:pt x="22" y="15"/>
                    <a:pt x="22" y="15"/>
                  </a:cubicBezTo>
                  <a:cubicBezTo>
                    <a:pt x="22" y="17"/>
                    <a:pt x="22" y="18"/>
                    <a:pt x="22" y="19"/>
                  </a:cubicBezTo>
                  <a:cubicBezTo>
                    <a:pt x="21" y="19"/>
                    <a:pt x="19" y="20"/>
                    <a:pt x="17" y="19"/>
                  </a:cubicBezTo>
                  <a:cubicBezTo>
                    <a:pt x="11" y="19"/>
                    <a:pt x="11" y="19"/>
                    <a:pt x="11" y="19"/>
                  </a:cubicBezTo>
                  <a:cubicBezTo>
                    <a:pt x="9" y="19"/>
                    <a:pt x="8" y="20"/>
                    <a:pt x="9" y="22"/>
                  </a:cubicBezTo>
                  <a:cubicBezTo>
                    <a:pt x="11" y="28"/>
                    <a:pt x="11" y="28"/>
                    <a:pt x="11" y="28"/>
                  </a:cubicBezTo>
                  <a:cubicBezTo>
                    <a:pt x="12" y="29"/>
                    <a:pt x="12" y="31"/>
                    <a:pt x="12" y="31"/>
                  </a:cubicBezTo>
                  <a:cubicBezTo>
                    <a:pt x="12" y="32"/>
                    <a:pt x="10" y="33"/>
                    <a:pt x="9" y="34"/>
                  </a:cubicBezTo>
                  <a:cubicBezTo>
                    <a:pt x="3" y="36"/>
                    <a:pt x="3" y="36"/>
                    <a:pt x="3" y="36"/>
                  </a:cubicBezTo>
                  <a:cubicBezTo>
                    <a:pt x="1" y="36"/>
                    <a:pt x="0" y="38"/>
                    <a:pt x="2" y="39"/>
                  </a:cubicBezTo>
                  <a:cubicBezTo>
                    <a:pt x="6" y="43"/>
                    <a:pt x="6" y="43"/>
                    <a:pt x="6" y="43"/>
                  </a:cubicBezTo>
                  <a:cubicBezTo>
                    <a:pt x="8" y="45"/>
                    <a:pt x="9" y="46"/>
                    <a:pt x="9" y="46"/>
                  </a:cubicBezTo>
                  <a:cubicBezTo>
                    <a:pt x="9" y="47"/>
                    <a:pt x="7" y="49"/>
                    <a:pt x="6" y="50"/>
                  </a:cubicBezTo>
                  <a:cubicBezTo>
                    <a:pt x="1" y="54"/>
                    <a:pt x="1" y="54"/>
                    <a:pt x="1" y="54"/>
                  </a:cubicBezTo>
                  <a:cubicBezTo>
                    <a:pt x="0" y="55"/>
                    <a:pt x="0" y="57"/>
                    <a:pt x="2" y="58"/>
                  </a:cubicBezTo>
                  <a:cubicBezTo>
                    <a:pt x="8" y="60"/>
                    <a:pt x="8" y="60"/>
                    <a:pt x="8" y="60"/>
                  </a:cubicBezTo>
                  <a:cubicBezTo>
                    <a:pt x="9" y="61"/>
                    <a:pt x="11" y="62"/>
                    <a:pt x="11" y="62"/>
                  </a:cubicBezTo>
                  <a:cubicBezTo>
                    <a:pt x="11" y="62"/>
                    <a:pt x="11" y="65"/>
                    <a:pt x="10" y="66"/>
                  </a:cubicBezTo>
                  <a:cubicBezTo>
                    <a:pt x="7" y="72"/>
                    <a:pt x="7" y="72"/>
                    <a:pt x="7" y="72"/>
                  </a:cubicBezTo>
                  <a:cubicBezTo>
                    <a:pt x="6" y="73"/>
                    <a:pt x="7" y="75"/>
                    <a:pt x="9" y="75"/>
                  </a:cubicBezTo>
                  <a:cubicBezTo>
                    <a:pt x="15" y="75"/>
                    <a:pt x="15" y="75"/>
                    <a:pt x="15" y="75"/>
                  </a:cubicBezTo>
                  <a:cubicBezTo>
                    <a:pt x="17" y="75"/>
                    <a:pt x="19" y="75"/>
                    <a:pt x="19" y="75"/>
                  </a:cubicBezTo>
                  <a:cubicBezTo>
                    <a:pt x="19" y="76"/>
                    <a:pt x="20" y="78"/>
                    <a:pt x="20" y="80"/>
                  </a:cubicBezTo>
                  <a:cubicBezTo>
                    <a:pt x="19" y="86"/>
                    <a:pt x="19" y="86"/>
                    <a:pt x="19" y="86"/>
                  </a:cubicBezTo>
                  <a:cubicBezTo>
                    <a:pt x="19" y="88"/>
                    <a:pt x="20" y="89"/>
                    <a:pt x="22" y="88"/>
                  </a:cubicBezTo>
                  <a:cubicBezTo>
                    <a:pt x="28" y="86"/>
                    <a:pt x="28" y="86"/>
                    <a:pt x="28" y="86"/>
                  </a:cubicBezTo>
                  <a:cubicBezTo>
                    <a:pt x="30" y="85"/>
                    <a:pt x="31" y="84"/>
                    <a:pt x="32" y="85"/>
                  </a:cubicBezTo>
                  <a:cubicBezTo>
                    <a:pt x="32" y="85"/>
                    <a:pt x="33" y="87"/>
                    <a:pt x="34" y="88"/>
                  </a:cubicBezTo>
                  <a:cubicBezTo>
                    <a:pt x="36" y="94"/>
                    <a:pt x="36" y="94"/>
                    <a:pt x="36" y="94"/>
                  </a:cubicBezTo>
                  <a:cubicBezTo>
                    <a:pt x="36" y="96"/>
                    <a:pt x="38" y="96"/>
                    <a:pt x="39" y="95"/>
                  </a:cubicBezTo>
                  <a:cubicBezTo>
                    <a:pt x="44" y="91"/>
                    <a:pt x="44" y="91"/>
                    <a:pt x="44" y="91"/>
                  </a:cubicBezTo>
                  <a:cubicBezTo>
                    <a:pt x="45" y="89"/>
                    <a:pt x="46" y="88"/>
                    <a:pt x="47" y="88"/>
                  </a:cubicBezTo>
                  <a:cubicBezTo>
                    <a:pt x="47" y="88"/>
                    <a:pt x="49" y="89"/>
                    <a:pt x="50" y="91"/>
                  </a:cubicBezTo>
                  <a:cubicBezTo>
                    <a:pt x="55" y="96"/>
                    <a:pt x="55" y="96"/>
                    <a:pt x="55" y="96"/>
                  </a:cubicBezTo>
                  <a:cubicBezTo>
                    <a:pt x="56" y="97"/>
                    <a:pt x="57" y="97"/>
                    <a:pt x="58" y="95"/>
                  </a:cubicBezTo>
                  <a:cubicBezTo>
                    <a:pt x="60" y="89"/>
                    <a:pt x="60" y="89"/>
                    <a:pt x="60" y="89"/>
                  </a:cubicBezTo>
                  <a:cubicBezTo>
                    <a:pt x="61" y="88"/>
                    <a:pt x="62" y="86"/>
                    <a:pt x="62" y="86"/>
                  </a:cubicBezTo>
                  <a:cubicBezTo>
                    <a:pt x="63" y="86"/>
                    <a:pt x="65" y="86"/>
                    <a:pt x="66" y="87"/>
                  </a:cubicBezTo>
                  <a:cubicBezTo>
                    <a:pt x="72" y="90"/>
                    <a:pt x="72" y="90"/>
                    <a:pt x="72" y="90"/>
                  </a:cubicBezTo>
                  <a:cubicBezTo>
                    <a:pt x="74" y="91"/>
                    <a:pt x="75" y="90"/>
                    <a:pt x="75" y="88"/>
                  </a:cubicBezTo>
                  <a:cubicBezTo>
                    <a:pt x="75" y="82"/>
                    <a:pt x="75" y="82"/>
                    <a:pt x="75" y="82"/>
                  </a:cubicBezTo>
                  <a:cubicBezTo>
                    <a:pt x="75" y="80"/>
                    <a:pt x="75" y="78"/>
                    <a:pt x="76" y="78"/>
                  </a:cubicBezTo>
                  <a:cubicBezTo>
                    <a:pt x="76" y="78"/>
                    <a:pt x="78" y="77"/>
                    <a:pt x="80" y="77"/>
                  </a:cubicBezTo>
                  <a:cubicBezTo>
                    <a:pt x="86" y="78"/>
                    <a:pt x="86" y="78"/>
                    <a:pt x="86" y="78"/>
                  </a:cubicBezTo>
                  <a:cubicBezTo>
                    <a:pt x="88" y="78"/>
                    <a:pt x="89" y="77"/>
                    <a:pt x="88" y="75"/>
                  </a:cubicBezTo>
                  <a:cubicBezTo>
                    <a:pt x="86" y="69"/>
                    <a:pt x="86" y="69"/>
                    <a:pt x="86" y="69"/>
                  </a:cubicBezTo>
                  <a:cubicBezTo>
                    <a:pt x="85" y="67"/>
                    <a:pt x="85" y="66"/>
                    <a:pt x="85" y="65"/>
                  </a:cubicBezTo>
                  <a:cubicBezTo>
                    <a:pt x="85" y="65"/>
                    <a:pt x="87" y="64"/>
                    <a:pt x="89" y="63"/>
                  </a:cubicBezTo>
                  <a:lnTo>
                    <a:pt x="95" y="61"/>
                  </a:lnTo>
                  <a:close/>
                  <a:moveTo>
                    <a:pt x="57" y="47"/>
                  </a:moveTo>
                  <a:cubicBezTo>
                    <a:pt x="58" y="52"/>
                    <a:pt x="55" y="56"/>
                    <a:pt x="50" y="57"/>
                  </a:cubicBezTo>
                  <a:cubicBezTo>
                    <a:pt x="45" y="57"/>
                    <a:pt x="41" y="54"/>
                    <a:pt x="40" y="50"/>
                  </a:cubicBezTo>
                  <a:cubicBezTo>
                    <a:pt x="40" y="45"/>
                    <a:pt x="43" y="41"/>
                    <a:pt x="47" y="40"/>
                  </a:cubicBezTo>
                  <a:cubicBezTo>
                    <a:pt x="52" y="39"/>
                    <a:pt x="56" y="42"/>
                    <a:pt x="57" y="47"/>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Freeform 347"/>
            <p:cNvSpPr>
              <a:spLocks noEditPoints="1"/>
            </p:cNvSpPr>
            <p:nvPr/>
          </p:nvSpPr>
          <p:spPr bwMode="auto">
            <a:xfrm>
              <a:off x="2763841" y="1431928"/>
              <a:ext cx="636588" cy="633413"/>
            </a:xfrm>
            <a:custGeom>
              <a:avLst/>
              <a:gdLst>
                <a:gd name="T0" fmla="*/ 167 w 186"/>
                <a:gd name="T1" fmla="*/ 74 h 186"/>
                <a:gd name="T2" fmla="*/ 177 w 186"/>
                <a:gd name="T3" fmla="*/ 54 h 186"/>
                <a:gd name="T4" fmla="*/ 154 w 186"/>
                <a:gd name="T5" fmla="*/ 47 h 186"/>
                <a:gd name="T6" fmla="*/ 155 w 186"/>
                <a:gd name="T7" fmla="*/ 24 h 186"/>
                <a:gd name="T8" fmla="*/ 132 w 186"/>
                <a:gd name="T9" fmla="*/ 27 h 186"/>
                <a:gd name="T10" fmla="*/ 125 w 186"/>
                <a:gd name="T11" fmla="*/ 6 h 186"/>
                <a:gd name="T12" fmla="*/ 103 w 186"/>
                <a:gd name="T13" fmla="*/ 17 h 186"/>
                <a:gd name="T14" fmla="*/ 88 w 186"/>
                <a:gd name="T15" fmla="*/ 0 h 186"/>
                <a:gd name="T16" fmla="*/ 74 w 186"/>
                <a:gd name="T17" fmla="*/ 19 h 186"/>
                <a:gd name="T18" fmla="*/ 53 w 186"/>
                <a:gd name="T19" fmla="*/ 9 h 186"/>
                <a:gd name="T20" fmla="*/ 47 w 186"/>
                <a:gd name="T21" fmla="*/ 32 h 186"/>
                <a:gd name="T22" fmla="*/ 24 w 186"/>
                <a:gd name="T23" fmla="*/ 31 h 186"/>
                <a:gd name="T24" fmla="*/ 27 w 186"/>
                <a:gd name="T25" fmla="*/ 54 h 186"/>
                <a:gd name="T26" fmla="*/ 5 w 186"/>
                <a:gd name="T27" fmla="*/ 61 h 186"/>
                <a:gd name="T28" fmla="*/ 17 w 186"/>
                <a:gd name="T29" fmla="*/ 83 h 186"/>
                <a:gd name="T30" fmla="*/ 0 w 186"/>
                <a:gd name="T31" fmla="*/ 98 h 186"/>
                <a:gd name="T32" fmla="*/ 19 w 186"/>
                <a:gd name="T33" fmla="*/ 112 h 186"/>
                <a:gd name="T34" fmla="*/ 9 w 186"/>
                <a:gd name="T35" fmla="*/ 133 h 186"/>
                <a:gd name="T36" fmla="*/ 32 w 186"/>
                <a:gd name="T37" fmla="*/ 139 h 186"/>
                <a:gd name="T38" fmla="*/ 31 w 186"/>
                <a:gd name="T39" fmla="*/ 162 h 186"/>
                <a:gd name="T40" fmla="*/ 54 w 186"/>
                <a:gd name="T41" fmla="*/ 159 h 186"/>
                <a:gd name="T42" fmla="*/ 61 w 186"/>
                <a:gd name="T43" fmla="*/ 181 h 186"/>
                <a:gd name="T44" fmla="*/ 83 w 186"/>
                <a:gd name="T45" fmla="*/ 169 h 186"/>
                <a:gd name="T46" fmla="*/ 98 w 186"/>
                <a:gd name="T47" fmla="*/ 186 h 186"/>
                <a:gd name="T48" fmla="*/ 112 w 186"/>
                <a:gd name="T49" fmla="*/ 167 h 186"/>
                <a:gd name="T50" fmla="*/ 133 w 186"/>
                <a:gd name="T51" fmla="*/ 177 h 186"/>
                <a:gd name="T52" fmla="*/ 139 w 186"/>
                <a:gd name="T53" fmla="*/ 154 h 186"/>
                <a:gd name="T54" fmla="*/ 162 w 186"/>
                <a:gd name="T55" fmla="*/ 156 h 186"/>
                <a:gd name="T56" fmla="*/ 159 w 186"/>
                <a:gd name="T57" fmla="*/ 132 h 186"/>
                <a:gd name="T58" fmla="*/ 181 w 186"/>
                <a:gd name="T59" fmla="*/ 125 h 186"/>
                <a:gd name="T60" fmla="*/ 169 w 186"/>
                <a:gd name="T61" fmla="*/ 103 h 186"/>
                <a:gd name="T62" fmla="*/ 186 w 186"/>
                <a:gd name="T63" fmla="*/ 88 h 186"/>
                <a:gd name="T64" fmla="*/ 143 w 186"/>
                <a:gd name="T65" fmla="*/ 111 h 186"/>
                <a:gd name="T66" fmla="*/ 143 w 186"/>
                <a:gd name="T67" fmla="*/ 75 h 186"/>
                <a:gd name="T68" fmla="*/ 150 w 186"/>
                <a:gd name="T69" fmla="*/ 108 h 186"/>
                <a:gd name="T70" fmla="*/ 114 w 186"/>
                <a:gd name="T71" fmla="*/ 76 h 186"/>
                <a:gd name="T72" fmla="*/ 123 w 186"/>
                <a:gd name="T73" fmla="*/ 42 h 186"/>
                <a:gd name="T74" fmla="*/ 78 w 186"/>
                <a:gd name="T75" fmla="*/ 35 h 186"/>
                <a:gd name="T76" fmla="*/ 111 w 186"/>
                <a:gd name="T77" fmla="*/ 42 h 186"/>
                <a:gd name="T78" fmla="*/ 75 w 186"/>
                <a:gd name="T79" fmla="*/ 42 h 186"/>
                <a:gd name="T80" fmla="*/ 93 w 186"/>
                <a:gd name="T81" fmla="*/ 108 h 186"/>
                <a:gd name="T82" fmla="*/ 108 w 186"/>
                <a:gd name="T83" fmla="*/ 93 h 186"/>
                <a:gd name="T84" fmla="*/ 76 w 186"/>
                <a:gd name="T85" fmla="*/ 71 h 186"/>
                <a:gd name="T86" fmla="*/ 42 w 186"/>
                <a:gd name="T87" fmla="*/ 62 h 186"/>
                <a:gd name="T88" fmla="*/ 35 w 186"/>
                <a:gd name="T89" fmla="*/ 107 h 186"/>
                <a:gd name="T90" fmla="*/ 42 w 186"/>
                <a:gd name="T91" fmla="*/ 75 h 186"/>
                <a:gd name="T92" fmla="*/ 42 w 186"/>
                <a:gd name="T93" fmla="*/ 110 h 186"/>
                <a:gd name="T94" fmla="*/ 44 w 186"/>
                <a:gd name="T95" fmla="*/ 116 h 186"/>
                <a:gd name="T96" fmla="*/ 69 w 186"/>
                <a:gd name="T97" fmla="*/ 141 h 186"/>
                <a:gd name="T98" fmla="*/ 41 w 186"/>
                <a:gd name="T99" fmla="*/ 123 h 186"/>
                <a:gd name="T100" fmla="*/ 77 w 186"/>
                <a:gd name="T101" fmla="*/ 150 h 186"/>
                <a:gd name="T102" fmla="*/ 95 w 186"/>
                <a:gd name="T103" fmla="*/ 120 h 186"/>
                <a:gd name="T104" fmla="*/ 122 w 186"/>
                <a:gd name="T105" fmla="*/ 144 h 186"/>
                <a:gd name="T106" fmla="*/ 114 w 186"/>
                <a:gd name="T107" fmla="*/ 110 h 186"/>
                <a:gd name="T108" fmla="*/ 135 w 186"/>
                <a:gd name="T109" fmla="*/ 13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6" h="186">
                  <a:moveTo>
                    <a:pt x="183" y="85"/>
                  </a:moveTo>
                  <a:cubicBezTo>
                    <a:pt x="169" y="83"/>
                    <a:pt x="169" y="83"/>
                    <a:pt x="169" y="83"/>
                  </a:cubicBezTo>
                  <a:cubicBezTo>
                    <a:pt x="168" y="80"/>
                    <a:pt x="168" y="77"/>
                    <a:pt x="167" y="74"/>
                  </a:cubicBezTo>
                  <a:cubicBezTo>
                    <a:pt x="179" y="67"/>
                    <a:pt x="179" y="67"/>
                    <a:pt x="179" y="67"/>
                  </a:cubicBezTo>
                  <a:cubicBezTo>
                    <a:pt x="181" y="66"/>
                    <a:pt x="182" y="64"/>
                    <a:pt x="181" y="62"/>
                  </a:cubicBezTo>
                  <a:cubicBezTo>
                    <a:pt x="177" y="54"/>
                    <a:pt x="177" y="54"/>
                    <a:pt x="177" y="54"/>
                  </a:cubicBezTo>
                  <a:cubicBezTo>
                    <a:pt x="177" y="52"/>
                    <a:pt x="175" y="51"/>
                    <a:pt x="173" y="51"/>
                  </a:cubicBezTo>
                  <a:cubicBezTo>
                    <a:pt x="159" y="55"/>
                    <a:pt x="159" y="55"/>
                    <a:pt x="159" y="55"/>
                  </a:cubicBezTo>
                  <a:cubicBezTo>
                    <a:pt x="158" y="52"/>
                    <a:pt x="156" y="49"/>
                    <a:pt x="154" y="47"/>
                  </a:cubicBezTo>
                  <a:cubicBezTo>
                    <a:pt x="162" y="35"/>
                    <a:pt x="162" y="35"/>
                    <a:pt x="162" y="35"/>
                  </a:cubicBezTo>
                  <a:cubicBezTo>
                    <a:pt x="163" y="34"/>
                    <a:pt x="163" y="32"/>
                    <a:pt x="162" y="31"/>
                  </a:cubicBezTo>
                  <a:cubicBezTo>
                    <a:pt x="155" y="24"/>
                    <a:pt x="155" y="24"/>
                    <a:pt x="155" y="24"/>
                  </a:cubicBezTo>
                  <a:cubicBezTo>
                    <a:pt x="154" y="23"/>
                    <a:pt x="152" y="23"/>
                    <a:pt x="151" y="24"/>
                  </a:cubicBezTo>
                  <a:cubicBezTo>
                    <a:pt x="139" y="32"/>
                    <a:pt x="139" y="32"/>
                    <a:pt x="139" y="32"/>
                  </a:cubicBezTo>
                  <a:cubicBezTo>
                    <a:pt x="137" y="30"/>
                    <a:pt x="134" y="29"/>
                    <a:pt x="132" y="27"/>
                  </a:cubicBezTo>
                  <a:cubicBezTo>
                    <a:pt x="135" y="13"/>
                    <a:pt x="135" y="13"/>
                    <a:pt x="135" y="13"/>
                  </a:cubicBezTo>
                  <a:cubicBezTo>
                    <a:pt x="136" y="12"/>
                    <a:pt x="135" y="10"/>
                    <a:pt x="133" y="9"/>
                  </a:cubicBezTo>
                  <a:cubicBezTo>
                    <a:pt x="125" y="6"/>
                    <a:pt x="125" y="6"/>
                    <a:pt x="125" y="6"/>
                  </a:cubicBezTo>
                  <a:cubicBezTo>
                    <a:pt x="123" y="5"/>
                    <a:pt x="121" y="6"/>
                    <a:pt x="120" y="7"/>
                  </a:cubicBezTo>
                  <a:cubicBezTo>
                    <a:pt x="113" y="19"/>
                    <a:pt x="113" y="19"/>
                    <a:pt x="113" y="19"/>
                  </a:cubicBezTo>
                  <a:cubicBezTo>
                    <a:pt x="110" y="18"/>
                    <a:pt x="107" y="18"/>
                    <a:pt x="103" y="17"/>
                  </a:cubicBezTo>
                  <a:cubicBezTo>
                    <a:pt x="101" y="3"/>
                    <a:pt x="101" y="3"/>
                    <a:pt x="101" y="3"/>
                  </a:cubicBezTo>
                  <a:cubicBezTo>
                    <a:pt x="101" y="1"/>
                    <a:pt x="99" y="0"/>
                    <a:pt x="98" y="0"/>
                  </a:cubicBezTo>
                  <a:cubicBezTo>
                    <a:pt x="88" y="0"/>
                    <a:pt x="88" y="0"/>
                    <a:pt x="88" y="0"/>
                  </a:cubicBezTo>
                  <a:cubicBezTo>
                    <a:pt x="87" y="0"/>
                    <a:pt x="85" y="1"/>
                    <a:pt x="85" y="3"/>
                  </a:cubicBezTo>
                  <a:cubicBezTo>
                    <a:pt x="83" y="17"/>
                    <a:pt x="83" y="17"/>
                    <a:pt x="83" y="17"/>
                  </a:cubicBezTo>
                  <a:cubicBezTo>
                    <a:pt x="80" y="18"/>
                    <a:pt x="77" y="18"/>
                    <a:pt x="74" y="19"/>
                  </a:cubicBezTo>
                  <a:cubicBezTo>
                    <a:pt x="67" y="7"/>
                    <a:pt x="67" y="7"/>
                    <a:pt x="67" y="7"/>
                  </a:cubicBezTo>
                  <a:cubicBezTo>
                    <a:pt x="66" y="5"/>
                    <a:pt x="64" y="5"/>
                    <a:pt x="62" y="5"/>
                  </a:cubicBezTo>
                  <a:cubicBezTo>
                    <a:pt x="53" y="9"/>
                    <a:pt x="53" y="9"/>
                    <a:pt x="53" y="9"/>
                  </a:cubicBezTo>
                  <a:cubicBezTo>
                    <a:pt x="52" y="9"/>
                    <a:pt x="51" y="11"/>
                    <a:pt x="51" y="13"/>
                  </a:cubicBezTo>
                  <a:cubicBezTo>
                    <a:pt x="55" y="27"/>
                    <a:pt x="55" y="27"/>
                    <a:pt x="55" y="27"/>
                  </a:cubicBezTo>
                  <a:cubicBezTo>
                    <a:pt x="52" y="28"/>
                    <a:pt x="49" y="30"/>
                    <a:pt x="47" y="32"/>
                  </a:cubicBezTo>
                  <a:cubicBezTo>
                    <a:pt x="35" y="24"/>
                    <a:pt x="35" y="24"/>
                    <a:pt x="35" y="24"/>
                  </a:cubicBezTo>
                  <a:cubicBezTo>
                    <a:pt x="34" y="23"/>
                    <a:pt x="32" y="23"/>
                    <a:pt x="31" y="24"/>
                  </a:cubicBezTo>
                  <a:cubicBezTo>
                    <a:pt x="24" y="31"/>
                    <a:pt x="24" y="31"/>
                    <a:pt x="24" y="31"/>
                  </a:cubicBezTo>
                  <a:cubicBezTo>
                    <a:pt x="23" y="32"/>
                    <a:pt x="23" y="34"/>
                    <a:pt x="24" y="35"/>
                  </a:cubicBezTo>
                  <a:cubicBezTo>
                    <a:pt x="32" y="47"/>
                    <a:pt x="32" y="47"/>
                    <a:pt x="32" y="47"/>
                  </a:cubicBezTo>
                  <a:cubicBezTo>
                    <a:pt x="30" y="49"/>
                    <a:pt x="29" y="52"/>
                    <a:pt x="27" y="54"/>
                  </a:cubicBezTo>
                  <a:cubicBezTo>
                    <a:pt x="13" y="51"/>
                    <a:pt x="13" y="51"/>
                    <a:pt x="13" y="51"/>
                  </a:cubicBezTo>
                  <a:cubicBezTo>
                    <a:pt x="12" y="50"/>
                    <a:pt x="10" y="51"/>
                    <a:pt x="9" y="53"/>
                  </a:cubicBezTo>
                  <a:cubicBezTo>
                    <a:pt x="5" y="61"/>
                    <a:pt x="5" y="61"/>
                    <a:pt x="5" y="61"/>
                  </a:cubicBezTo>
                  <a:cubicBezTo>
                    <a:pt x="5" y="63"/>
                    <a:pt x="5" y="65"/>
                    <a:pt x="7" y="66"/>
                  </a:cubicBezTo>
                  <a:cubicBezTo>
                    <a:pt x="19" y="73"/>
                    <a:pt x="19" y="73"/>
                    <a:pt x="19" y="73"/>
                  </a:cubicBezTo>
                  <a:cubicBezTo>
                    <a:pt x="18" y="76"/>
                    <a:pt x="18" y="80"/>
                    <a:pt x="17" y="83"/>
                  </a:cubicBezTo>
                  <a:cubicBezTo>
                    <a:pt x="3" y="85"/>
                    <a:pt x="3" y="85"/>
                    <a:pt x="3" y="85"/>
                  </a:cubicBezTo>
                  <a:cubicBezTo>
                    <a:pt x="1" y="85"/>
                    <a:pt x="0" y="87"/>
                    <a:pt x="0" y="88"/>
                  </a:cubicBezTo>
                  <a:cubicBezTo>
                    <a:pt x="0" y="98"/>
                    <a:pt x="0" y="98"/>
                    <a:pt x="0" y="98"/>
                  </a:cubicBezTo>
                  <a:cubicBezTo>
                    <a:pt x="0" y="100"/>
                    <a:pt x="1" y="101"/>
                    <a:pt x="3" y="101"/>
                  </a:cubicBezTo>
                  <a:cubicBezTo>
                    <a:pt x="17" y="103"/>
                    <a:pt x="17" y="103"/>
                    <a:pt x="17" y="103"/>
                  </a:cubicBezTo>
                  <a:cubicBezTo>
                    <a:pt x="17" y="106"/>
                    <a:pt x="18" y="109"/>
                    <a:pt x="19" y="112"/>
                  </a:cubicBezTo>
                  <a:cubicBezTo>
                    <a:pt x="7" y="119"/>
                    <a:pt x="7" y="119"/>
                    <a:pt x="7" y="119"/>
                  </a:cubicBezTo>
                  <a:cubicBezTo>
                    <a:pt x="5" y="120"/>
                    <a:pt x="4" y="122"/>
                    <a:pt x="5" y="124"/>
                  </a:cubicBezTo>
                  <a:cubicBezTo>
                    <a:pt x="9" y="133"/>
                    <a:pt x="9" y="133"/>
                    <a:pt x="9" y="133"/>
                  </a:cubicBezTo>
                  <a:cubicBezTo>
                    <a:pt x="9" y="134"/>
                    <a:pt x="11" y="135"/>
                    <a:pt x="13" y="135"/>
                  </a:cubicBezTo>
                  <a:cubicBezTo>
                    <a:pt x="27" y="131"/>
                    <a:pt x="27" y="131"/>
                    <a:pt x="27" y="131"/>
                  </a:cubicBezTo>
                  <a:cubicBezTo>
                    <a:pt x="28" y="134"/>
                    <a:pt x="30" y="137"/>
                    <a:pt x="32" y="139"/>
                  </a:cubicBezTo>
                  <a:cubicBezTo>
                    <a:pt x="24" y="151"/>
                    <a:pt x="24" y="151"/>
                    <a:pt x="24" y="151"/>
                  </a:cubicBezTo>
                  <a:cubicBezTo>
                    <a:pt x="23" y="152"/>
                    <a:pt x="23" y="154"/>
                    <a:pt x="24" y="156"/>
                  </a:cubicBezTo>
                  <a:cubicBezTo>
                    <a:pt x="31" y="162"/>
                    <a:pt x="31" y="162"/>
                    <a:pt x="31" y="162"/>
                  </a:cubicBezTo>
                  <a:cubicBezTo>
                    <a:pt x="32" y="163"/>
                    <a:pt x="34" y="164"/>
                    <a:pt x="35" y="163"/>
                  </a:cubicBezTo>
                  <a:cubicBezTo>
                    <a:pt x="47" y="154"/>
                    <a:pt x="47" y="154"/>
                    <a:pt x="47" y="154"/>
                  </a:cubicBezTo>
                  <a:cubicBezTo>
                    <a:pt x="49" y="156"/>
                    <a:pt x="51" y="158"/>
                    <a:pt x="54" y="159"/>
                  </a:cubicBezTo>
                  <a:cubicBezTo>
                    <a:pt x="51" y="173"/>
                    <a:pt x="51" y="173"/>
                    <a:pt x="51" y="173"/>
                  </a:cubicBezTo>
                  <a:cubicBezTo>
                    <a:pt x="50" y="174"/>
                    <a:pt x="51" y="176"/>
                    <a:pt x="53" y="177"/>
                  </a:cubicBezTo>
                  <a:cubicBezTo>
                    <a:pt x="61" y="181"/>
                    <a:pt x="61" y="181"/>
                    <a:pt x="61" y="181"/>
                  </a:cubicBezTo>
                  <a:cubicBezTo>
                    <a:pt x="63" y="181"/>
                    <a:pt x="65" y="181"/>
                    <a:pt x="66" y="179"/>
                  </a:cubicBezTo>
                  <a:cubicBezTo>
                    <a:pt x="73" y="167"/>
                    <a:pt x="73" y="167"/>
                    <a:pt x="73" y="167"/>
                  </a:cubicBezTo>
                  <a:cubicBezTo>
                    <a:pt x="76" y="168"/>
                    <a:pt x="79" y="169"/>
                    <a:pt x="83" y="169"/>
                  </a:cubicBezTo>
                  <a:cubicBezTo>
                    <a:pt x="85" y="183"/>
                    <a:pt x="85" y="183"/>
                    <a:pt x="85" y="183"/>
                  </a:cubicBezTo>
                  <a:cubicBezTo>
                    <a:pt x="85" y="185"/>
                    <a:pt x="87" y="186"/>
                    <a:pt x="88" y="186"/>
                  </a:cubicBezTo>
                  <a:cubicBezTo>
                    <a:pt x="98" y="186"/>
                    <a:pt x="98" y="186"/>
                    <a:pt x="98" y="186"/>
                  </a:cubicBezTo>
                  <a:cubicBezTo>
                    <a:pt x="99" y="186"/>
                    <a:pt x="101" y="185"/>
                    <a:pt x="101" y="183"/>
                  </a:cubicBezTo>
                  <a:cubicBezTo>
                    <a:pt x="103" y="169"/>
                    <a:pt x="103" y="169"/>
                    <a:pt x="103" y="169"/>
                  </a:cubicBezTo>
                  <a:cubicBezTo>
                    <a:pt x="106" y="169"/>
                    <a:pt x="109" y="168"/>
                    <a:pt x="112" y="167"/>
                  </a:cubicBezTo>
                  <a:cubicBezTo>
                    <a:pt x="119" y="179"/>
                    <a:pt x="119" y="179"/>
                    <a:pt x="119" y="179"/>
                  </a:cubicBezTo>
                  <a:cubicBezTo>
                    <a:pt x="120" y="181"/>
                    <a:pt x="122" y="182"/>
                    <a:pt x="124" y="181"/>
                  </a:cubicBezTo>
                  <a:cubicBezTo>
                    <a:pt x="133" y="177"/>
                    <a:pt x="133" y="177"/>
                    <a:pt x="133" y="177"/>
                  </a:cubicBezTo>
                  <a:cubicBezTo>
                    <a:pt x="134" y="177"/>
                    <a:pt x="135" y="175"/>
                    <a:pt x="135" y="173"/>
                  </a:cubicBezTo>
                  <a:cubicBezTo>
                    <a:pt x="131" y="159"/>
                    <a:pt x="131" y="159"/>
                    <a:pt x="131" y="159"/>
                  </a:cubicBezTo>
                  <a:cubicBezTo>
                    <a:pt x="134" y="158"/>
                    <a:pt x="137" y="156"/>
                    <a:pt x="139" y="154"/>
                  </a:cubicBezTo>
                  <a:cubicBezTo>
                    <a:pt x="151" y="163"/>
                    <a:pt x="151" y="163"/>
                    <a:pt x="151" y="163"/>
                  </a:cubicBezTo>
                  <a:cubicBezTo>
                    <a:pt x="152" y="164"/>
                    <a:pt x="154" y="163"/>
                    <a:pt x="155" y="162"/>
                  </a:cubicBezTo>
                  <a:cubicBezTo>
                    <a:pt x="162" y="156"/>
                    <a:pt x="162" y="156"/>
                    <a:pt x="162" y="156"/>
                  </a:cubicBezTo>
                  <a:cubicBezTo>
                    <a:pt x="163" y="154"/>
                    <a:pt x="163" y="152"/>
                    <a:pt x="162" y="151"/>
                  </a:cubicBezTo>
                  <a:cubicBezTo>
                    <a:pt x="154" y="139"/>
                    <a:pt x="154" y="139"/>
                    <a:pt x="154" y="139"/>
                  </a:cubicBezTo>
                  <a:cubicBezTo>
                    <a:pt x="156" y="137"/>
                    <a:pt x="157" y="135"/>
                    <a:pt x="159" y="132"/>
                  </a:cubicBezTo>
                  <a:cubicBezTo>
                    <a:pt x="173" y="136"/>
                    <a:pt x="173" y="136"/>
                    <a:pt x="173" y="136"/>
                  </a:cubicBezTo>
                  <a:cubicBezTo>
                    <a:pt x="174" y="136"/>
                    <a:pt x="176" y="135"/>
                    <a:pt x="177" y="133"/>
                  </a:cubicBezTo>
                  <a:cubicBezTo>
                    <a:pt x="181" y="125"/>
                    <a:pt x="181" y="125"/>
                    <a:pt x="181" y="125"/>
                  </a:cubicBezTo>
                  <a:cubicBezTo>
                    <a:pt x="181" y="123"/>
                    <a:pt x="181" y="121"/>
                    <a:pt x="179" y="120"/>
                  </a:cubicBezTo>
                  <a:cubicBezTo>
                    <a:pt x="167" y="113"/>
                    <a:pt x="167" y="113"/>
                    <a:pt x="167" y="113"/>
                  </a:cubicBezTo>
                  <a:cubicBezTo>
                    <a:pt x="168" y="110"/>
                    <a:pt x="168" y="107"/>
                    <a:pt x="169" y="103"/>
                  </a:cubicBezTo>
                  <a:cubicBezTo>
                    <a:pt x="183" y="101"/>
                    <a:pt x="183" y="101"/>
                    <a:pt x="183" y="101"/>
                  </a:cubicBezTo>
                  <a:cubicBezTo>
                    <a:pt x="185" y="101"/>
                    <a:pt x="186" y="100"/>
                    <a:pt x="186" y="98"/>
                  </a:cubicBezTo>
                  <a:cubicBezTo>
                    <a:pt x="186" y="88"/>
                    <a:pt x="186" y="88"/>
                    <a:pt x="186" y="88"/>
                  </a:cubicBezTo>
                  <a:cubicBezTo>
                    <a:pt x="186" y="87"/>
                    <a:pt x="185" y="85"/>
                    <a:pt x="183" y="85"/>
                  </a:cubicBezTo>
                  <a:close/>
                  <a:moveTo>
                    <a:pt x="150" y="108"/>
                  </a:moveTo>
                  <a:cubicBezTo>
                    <a:pt x="149" y="111"/>
                    <a:pt x="146" y="113"/>
                    <a:pt x="143" y="111"/>
                  </a:cubicBezTo>
                  <a:cubicBezTo>
                    <a:pt x="120" y="96"/>
                    <a:pt x="120" y="96"/>
                    <a:pt x="120" y="96"/>
                  </a:cubicBezTo>
                  <a:cubicBezTo>
                    <a:pt x="117" y="95"/>
                    <a:pt x="117" y="92"/>
                    <a:pt x="120" y="90"/>
                  </a:cubicBezTo>
                  <a:cubicBezTo>
                    <a:pt x="143" y="75"/>
                    <a:pt x="143" y="75"/>
                    <a:pt x="143" y="75"/>
                  </a:cubicBezTo>
                  <a:cubicBezTo>
                    <a:pt x="146" y="74"/>
                    <a:pt x="149" y="75"/>
                    <a:pt x="150" y="78"/>
                  </a:cubicBezTo>
                  <a:cubicBezTo>
                    <a:pt x="150" y="78"/>
                    <a:pt x="152" y="86"/>
                    <a:pt x="152" y="93"/>
                  </a:cubicBezTo>
                  <a:cubicBezTo>
                    <a:pt x="152" y="101"/>
                    <a:pt x="150" y="108"/>
                    <a:pt x="150" y="108"/>
                  </a:cubicBezTo>
                  <a:close/>
                  <a:moveTo>
                    <a:pt x="144" y="63"/>
                  </a:moveTo>
                  <a:cubicBezTo>
                    <a:pt x="146" y="66"/>
                    <a:pt x="144" y="69"/>
                    <a:pt x="141" y="70"/>
                  </a:cubicBezTo>
                  <a:cubicBezTo>
                    <a:pt x="114" y="76"/>
                    <a:pt x="114" y="76"/>
                    <a:pt x="114" y="76"/>
                  </a:cubicBezTo>
                  <a:cubicBezTo>
                    <a:pt x="111" y="77"/>
                    <a:pt x="109" y="75"/>
                    <a:pt x="110" y="72"/>
                  </a:cubicBezTo>
                  <a:cubicBezTo>
                    <a:pt x="116" y="45"/>
                    <a:pt x="116" y="45"/>
                    <a:pt x="116" y="45"/>
                  </a:cubicBezTo>
                  <a:cubicBezTo>
                    <a:pt x="117" y="41"/>
                    <a:pt x="120" y="40"/>
                    <a:pt x="123" y="42"/>
                  </a:cubicBezTo>
                  <a:cubicBezTo>
                    <a:pt x="123" y="42"/>
                    <a:pt x="130" y="46"/>
                    <a:pt x="135" y="51"/>
                  </a:cubicBezTo>
                  <a:cubicBezTo>
                    <a:pt x="140" y="56"/>
                    <a:pt x="144" y="63"/>
                    <a:pt x="144" y="63"/>
                  </a:cubicBezTo>
                  <a:close/>
                  <a:moveTo>
                    <a:pt x="78" y="35"/>
                  </a:moveTo>
                  <a:cubicBezTo>
                    <a:pt x="78" y="35"/>
                    <a:pt x="86" y="33"/>
                    <a:pt x="93" y="33"/>
                  </a:cubicBezTo>
                  <a:cubicBezTo>
                    <a:pt x="100" y="33"/>
                    <a:pt x="108" y="35"/>
                    <a:pt x="108" y="35"/>
                  </a:cubicBezTo>
                  <a:cubicBezTo>
                    <a:pt x="111" y="36"/>
                    <a:pt x="113" y="39"/>
                    <a:pt x="111" y="42"/>
                  </a:cubicBezTo>
                  <a:cubicBezTo>
                    <a:pt x="96" y="66"/>
                    <a:pt x="96" y="66"/>
                    <a:pt x="96" y="66"/>
                  </a:cubicBezTo>
                  <a:cubicBezTo>
                    <a:pt x="94" y="69"/>
                    <a:pt x="91" y="69"/>
                    <a:pt x="90" y="66"/>
                  </a:cubicBezTo>
                  <a:cubicBezTo>
                    <a:pt x="75" y="42"/>
                    <a:pt x="75" y="42"/>
                    <a:pt x="75" y="42"/>
                  </a:cubicBezTo>
                  <a:cubicBezTo>
                    <a:pt x="73" y="39"/>
                    <a:pt x="75" y="36"/>
                    <a:pt x="78" y="35"/>
                  </a:cubicBezTo>
                  <a:close/>
                  <a:moveTo>
                    <a:pt x="108" y="93"/>
                  </a:moveTo>
                  <a:cubicBezTo>
                    <a:pt x="108" y="101"/>
                    <a:pt x="101" y="108"/>
                    <a:pt x="93" y="108"/>
                  </a:cubicBezTo>
                  <a:cubicBezTo>
                    <a:pt x="85" y="108"/>
                    <a:pt x="78" y="101"/>
                    <a:pt x="78" y="93"/>
                  </a:cubicBezTo>
                  <a:cubicBezTo>
                    <a:pt x="78" y="85"/>
                    <a:pt x="85" y="79"/>
                    <a:pt x="93" y="79"/>
                  </a:cubicBezTo>
                  <a:cubicBezTo>
                    <a:pt x="101" y="79"/>
                    <a:pt x="108" y="85"/>
                    <a:pt x="108" y="93"/>
                  </a:cubicBezTo>
                  <a:close/>
                  <a:moveTo>
                    <a:pt x="63" y="41"/>
                  </a:moveTo>
                  <a:cubicBezTo>
                    <a:pt x="66" y="39"/>
                    <a:pt x="69" y="41"/>
                    <a:pt x="70" y="44"/>
                  </a:cubicBezTo>
                  <a:cubicBezTo>
                    <a:pt x="76" y="71"/>
                    <a:pt x="76" y="71"/>
                    <a:pt x="76" y="71"/>
                  </a:cubicBezTo>
                  <a:cubicBezTo>
                    <a:pt x="77" y="74"/>
                    <a:pt x="75" y="76"/>
                    <a:pt x="71" y="76"/>
                  </a:cubicBezTo>
                  <a:cubicBezTo>
                    <a:pt x="45" y="69"/>
                    <a:pt x="45" y="69"/>
                    <a:pt x="45" y="69"/>
                  </a:cubicBezTo>
                  <a:cubicBezTo>
                    <a:pt x="41" y="68"/>
                    <a:pt x="40" y="65"/>
                    <a:pt x="42" y="62"/>
                  </a:cubicBezTo>
                  <a:cubicBezTo>
                    <a:pt x="42" y="62"/>
                    <a:pt x="45" y="55"/>
                    <a:pt x="51" y="50"/>
                  </a:cubicBezTo>
                  <a:cubicBezTo>
                    <a:pt x="56" y="45"/>
                    <a:pt x="63" y="41"/>
                    <a:pt x="63" y="41"/>
                  </a:cubicBezTo>
                  <a:close/>
                  <a:moveTo>
                    <a:pt x="35" y="107"/>
                  </a:moveTo>
                  <a:cubicBezTo>
                    <a:pt x="35" y="107"/>
                    <a:pt x="33" y="100"/>
                    <a:pt x="33" y="92"/>
                  </a:cubicBezTo>
                  <a:cubicBezTo>
                    <a:pt x="33" y="85"/>
                    <a:pt x="35" y="77"/>
                    <a:pt x="35" y="77"/>
                  </a:cubicBezTo>
                  <a:cubicBezTo>
                    <a:pt x="36" y="74"/>
                    <a:pt x="39" y="73"/>
                    <a:pt x="42" y="75"/>
                  </a:cubicBezTo>
                  <a:cubicBezTo>
                    <a:pt x="66" y="89"/>
                    <a:pt x="66" y="89"/>
                    <a:pt x="66" y="89"/>
                  </a:cubicBezTo>
                  <a:cubicBezTo>
                    <a:pt x="69" y="91"/>
                    <a:pt x="69" y="94"/>
                    <a:pt x="66" y="96"/>
                  </a:cubicBezTo>
                  <a:cubicBezTo>
                    <a:pt x="42" y="110"/>
                    <a:pt x="42" y="110"/>
                    <a:pt x="42" y="110"/>
                  </a:cubicBezTo>
                  <a:cubicBezTo>
                    <a:pt x="39" y="112"/>
                    <a:pt x="36" y="111"/>
                    <a:pt x="35" y="107"/>
                  </a:cubicBezTo>
                  <a:close/>
                  <a:moveTo>
                    <a:pt x="41" y="123"/>
                  </a:moveTo>
                  <a:cubicBezTo>
                    <a:pt x="39" y="120"/>
                    <a:pt x="41" y="116"/>
                    <a:pt x="44" y="116"/>
                  </a:cubicBezTo>
                  <a:cubicBezTo>
                    <a:pt x="71" y="109"/>
                    <a:pt x="71" y="109"/>
                    <a:pt x="71" y="109"/>
                  </a:cubicBezTo>
                  <a:cubicBezTo>
                    <a:pt x="74" y="108"/>
                    <a:pt x="76" y="110"/>
                    <a:pt x="76" y="114"/>
                  </a:cubicBezTo>
                  <a:cubicBezTo>
                    <a:pt x="69" y="141"/>
                    <a:pt x="69" y="141"/>
                    <a:pt x="69" y="141"/>
                  </a:cubicBezTo>
                  <a:cubicBezTo>
                    <a:pt x="68" y="144"/>
                    <a:pt x="65" y="145"/>
                    <a:pt x="62" y="144"/>
                  </a:cubicBezTo>
                  <a:cubicBezTo>
                    <a:pt x="62" y="144"/>
                    <a:pt x="55" y="140"/>
                    <a:pt x="50" y="135"/>
                  </a:cubicBezTo>
                  <a:cubicBezTo>
                    <a:pt x="45" y="129"/>
                    <a:pt x="41" y="123"/>
                    <a:pt x="41" y="123"/>
                  </a:cubicBezTo>
                  <a:close/>
                  <a:moveTo>
                    <a:pt x="107" y="150"/>
                  </a:moveTo>
                  <a:cubicBezTo>
                    <a:pt x="107" y="150"/>
                    <a:pt x="100" y="152"/>
                    <a:pt x="92" y="152"/>
                  </a:cubicBezTo>
                  <a:cubicBezTo>
                    <a:pt x="85" y="152"/>
                    <a:pt x="77" y="150"/>
                    <a:pt x="77" y="150"/>
                  </a:cubicBezTo>
                  <a:cubicBezTo>
                    <a:pt x="74" y="149"/>
                    <a:pt x="73" y="146"/>
                    <a:pt x="74" y="143"/>
                  </a:cubicBezTo>
                  <a:cubicBezTo>
                    <a:pt x="89" y="120"/>
                    <a:pt x="89" y="120"/>
                    <a:pt x="89" y="120"/>
                  </a:cubicBezTo>
                  <a:cubicBezTo>
                    <a:pt x="91" y="117"/>
                    <a:pt x="94" y="117"/>
                    <a:pt x="95" y="120"/>
                  </a:cubicBezTo>
                  <a:cubicBezTo>
                    <a:pt x="110" y="143"/>
                    <a:pt x="110" y="143"/>
                    <a:pt x="110" y="143"/>
                  </a:cubicBezTo>
                  <a:cubicBezTo>
                    <a:pt x="112" y="146"/>
                    <a:pt x="111" y="149"/>
                    <a:pt x="107" y="150"/>
                  </a:cubicBezTo>
                  <a:close/>
                  <a:moveTo>
                    <a:pt x="122" y="144"/>
                  </a:moveTo>
                  <a:cubicBezTo>
                    <a:pt x="119" y="146"/>
                    <a:pt x="116" y="145"/>
                    <a:pt x="115" y="141"/>
                  </a:cubicBezTo>
                  <a:cubicBezTo>
                    <a:pt x="109" y="114"/>
                    <a:pt x="109" y="114"/>
                    <a:pt x="109" y="114"/>
                  </a:cubicBezTo>
                  <a:cubicBezTo>
                    <a:pt x="108" y="111"/>
                    <a:pt x="110" y="109"/>
                    <a:pt x="114" y="110"/>
                  </a:cubicBezTo>
                  <a:cubicBezTo>
                    <a:pt x="141" y="116"/>
                    <a:pt x="141" y="116"/>
                    <a:pt x="141" y="116"/>
                  </a:cubicBezTo>
                  <a:cubicBezTo>
                    <a:pt x="144" y="117"/>
                    <a:pt x="145" y="120"/>
                    <a:pt x="144" y="123"/>
                  </a:cubicBezTo>
                  <a:cubicBezTo>
                    <a:pt x="144" y="123"/>
                    <a:pt x="140" y="130"/>
                    <a:pt x="135" y="135"/>
                  </a:cubicBezTo>
                  <a:cubicBezTo>
                    <a:pt x="129" y="140"/>
                    <a:pt x="122" y="144"/>
                    <a:pt x="122" y="144"/>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Freeform 348"/>
            <p:cNvSpPr>
              <a:spLocks noEditPoints="1"/>
            </p:cNvSpPr>
            <p:nvPr/>
          </p:nvSpPr>
          <p:spPr bwMode="auto">
            <a:xfrm>
              <a:off x="3263904" y="1912941"/>
              <a:ext cx="290513" cy="288925"/>
            </a:xfrm>
            <a:custGeom>
              <a:avLst/>
              <a:gdLst>
                <a:gd name="T0" fmla="*/ 82 w 85"/>
                <a:gd name="T1" fmla="*/ 52 h 85"/>
                <a:gd name="T2" fmla="*/ 71 w 85"/>
                <a:gd name="T3" fmla="*/ 45 h 85"/>
                <a:gd name="T4" fmla="*/ 71 w 85"/>
                <a:gd name="T5" fmla="*/ 45 h 85"/>
                <a:gd name="T6" fmla="*/ 70 w 85"/>
                <a:gd name="T7" fmla="*/ 37 h 85"/>
                <a:gd name="T8" fmla="*/ 70 w 85"/>
                <a:gd name="T9" fmla="*/ 37 h 85"/>
                <a:gd name="T10" fmla="*/ 81 w 85"/>
                <a:gd name="T11" fmla="*/ 29 h 85"/>
                <a:gd name="T12" fmla="*/ 82 w 85"/>
                <a:gd name="T13" fmla="*/ 23 h 85"/>
                <a:gd name="T14" fmla="*/ 77 w 85"/>
                <a:gd name="T15" fmla="*/ 21 h 85"/>
                <a:gd name="T16" fmla="*/ 64 w 85"/>
                <a:gd name="T17" fmla="*/ 24 h 85"/>
                <a:gd name="T18" fmla="*/ 64 w 85"/>
                <a:gd name="T19" fmla="*/ 24 h 85"/>
                <a:gd name="T20" fmla="*/ 58 w 85"/>
                <a:gd name="T21" fmla="*/ 19 h 85"/>
                <a:gd name="T22" fmla="*/ 58 w 85"/>
                <a:gd name="T23" fmla="*/ 19 h 85"/>
                <a:gd name="T24" fmla="*/ 60 w 85"/>
                <a:gd name="T25" fmla="*/ 6 h 85"/>
                <a:gd name="T26" fmla="*/ 57 w 85"/>
                <a:gd name="T27" fmla="*/ 1 h 85"/>
                <a:gd name="T28" fmla="*/ 51 w 85"/>
                <a:gd name="T29" fmla="*/ 3 h 85"/>
                <a:gd name="T30" fmla="*/ 44 w 85"/>
                <a:gd name="T31" fmla="*/ 14 h 85"/>
                <a:gd name="T32" fmla="*/ 44 w 85"/>
                <a:gd name="T33" fmla="*/ 14 h 85"/>
                <a:gd name="T34" fmla="*/ 37 w 85"/>
                <a:gd name="T35" fmla="*/ 15 h 85"/>
                <a:gd name="T36" fmla="*/ 37 w 85"/>
                <a:gd name="T37" fmla="*/ 15 h 85"/>
                <a:gd name="T38" fmla="*/ 28 w 85"/>
                <a:gd name="T39" fmla="*/ 4 h 85"/>
                <a:gd name="T40" fmla="*/ 23 w 85"/>
                <a:gd name="T41" fmla="*/ 3 h 85"/>
                <a:gd name="T42" fmla="*/ 20 w 85"/>
                <a:gd name="T43" fmla="*/ 8 h 85"/>
                <a:gd name="T44" fmla="*/ 23 w 85"/>
                <a:gd name="T45" fmla="*/ 21 h 85"/>
                <a:gd name="T46" fmla="*/ 23 w 85"/>
                <a:gd name="T47" fmla="*/ 21 h 85"/>
                <a:gd name="T48" fmla="*/ 18 w 85"/>
                <a:gd name="T49" fmla="*/ 27 h 85"/>
                <a:gd name="T50" fmla="*/ 18 w 85"/>
                <a:gd name="T51" fmla="*/ 27 h 85"/>
                <a:gd name="T52" fmla="*/ 5 w 85"/>
                <a:gd name="T53" fmla="*/ 25 h 85"/>
                <a:gd name="T54" fmla="*/ 0 w 85"/>
                <a:gd name="T55" fmla="*/ 28 h 85"/>
                <a:gd name="T56" fmla="*/ 2 w 85"/>
                <a:gd name="T57" fmla="*/ 34 h 85"/>
                <a:gd name="T58" fmla="*/ 13 w 85"/>
                <a:gd name="T59" fmla="*/ 41 h 85"/>
                <a:gd name="T60" fmla="*/ 14 w 85"/>
                <a:gd name="T61" fmla="*/ 48 h 85"/>
                <a:gd name="T62" fmla="*/ 4 w 85"/>
                <a:gd name="T63" fmla="*/ 57 h 85"/>
                <a:gd name="T64" fmla="*/ 2 w 85"/>
                <a:gd name="T65" fmla="*/ 62 h 85"/>
                <a:gd name="T66" fmla="*/ 7 w 85"/>
                <a:gd name="T67" fmla="*/ 65 h 85"/>
                <a:gd name="T68" fmla="*/ 20 w 85"/>
                <a:gd name="T69" fmla="*/ 62 h 85"/>
                <a:gd name="T70" fmla="*/ 26 w 85"/>
                <a:gd name="T71" fmla="*/ 67 h 85"/>
                <a:gd name="T72" fmla="*/ 25 w 85"/>
                <a:gd name="T73" fmla="*/ 80 h 85"/>
                <a:gd name="T74" fmla="*/ 28 w 85"/>
                <a:gd name="T75" fmla="*/ 85 h 85"/>
                <a:gd name="T76" fmla="*/ 33 w 85"/>
                <a:gd name="T77" fmla="*/ 83 h 85"/>
                <a:gd name="T78" fmla="*/ 40 w 85"/>
                <a:gd name="T79" fmla="*/ 72 h 85"/>
                <a:gd name="T80" fmla="*/ 48 w 85"/>
                <a:gd name="T81" fmla="*/ 71 h 85"/>
                <a:gd name="T82" fmla="*/ 56 w 85"/>
                <a:gd name="T83" fmla="*/ 81 h 85"/>
                <a:gd name="T84" fmla="*/ 62 w 85"/>
                <a:gd name="T85" fmla="*/ 83 h 85"/>
                <a:gd name="T86" fmla="*/ 64 w 85"/>
                <a:gd name="T87" fmla="*/ 78 h 85"/>
                <a:gd name="T88" fmla="*/ 61 w 85"/>
                <a:gd name="T89" fmla="*/ 65 h 85"/>
                <a:gd name="T90" fmla="*/ 66 w 85"/>
                <a:gd name="T91" fmla="*/ 59 h 85"/>
                <a:gd name="T92" fmla="*/ 79 w 85"/>
                <a:gd name="T93" fmla="*/ 60 h 85"/>
                <a:gd name="T94" fmla="*/ 84 w 85"/>
                <a:gd name="T95" fmla="*/ 57 h 85"/>
                <a:gd name="T96" fmla="*/ 82 w 85"/>
                <a:gd name="T97" fmla="*/ 52 h 85"/>
                <a:gd name="T98" fmla="*/ 36 w 85"/>
                <a:gd name="T99" fmla="*/ 61 h 85"/>
                <a:gd name="T100" fmla="*/ 25 w 85"/>
                <a:gd name="T101" fmla="*/ 37 h 85"/>
                <a:gd name="T102" fmla="*/ 48 w 85"/>
                <a:gd name="T103" fmla="*/ 26 h 85"/>
                <a:gd name="T104" fmla="*/ 59 w 85"/>
                <a:gd name="T105" fmla="*/ 49 h 85"/>
                <a:gd name="T106" fmla="*/ 36 w 85"/>
                <a:gd name="T107" fmla="*/ 6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 h="85">
                  <a:moveTo>
                    <a:pt x="82" y="52"/>
                  </a:moveTo>
                  <a:cubicBezTo>
                    <a:pt x="71" y="45"/>
                    <a:pt x="71" y="45"/>
                    <a:pt x="71" y="45"/>
                  </a:cubicBezTo>
                  <a:cubicBezTo>
                    <a:pt x="71" y="45"/>
                    <a:pt x="71" y="45"/>
                    <a:pt x="71" y="45"/>
                  </a:cubicBezTo>
                  <a:cubicBezTo>
                    <a:pt x="71" y="42"/>
                    <a:pt x="71" y="40"/>
                    <a:pt x="70" y="37"/>
                  </a:cubicBezTo>
                  <a:cubicBezTo>
                    <a:pt x="70" y="37"/>
                    <a:pt x="70" y="37"/>
                    <a:pt x="70" y="37"/>
                  </a:cubicBezTo>
                  <a:cubicBezTo>
                    <a:pt x="81" y="29"/>
                    <a:pt x="81" y="29"/>
                    <a:pt x="81" y="29"/>
                  </a:cubicBezTo>
                  <a:cubicBezTo>
                    <a:pt x="82" y="28"/>
                    <a:pt x="83" y="25"/>
                    <a:pt x="82" y="23"/>
                  </a:cubicBezTo>
                  <a:cubicBezTo>
                    <a:pt x="81" y="22"/>
                    <a:pt x="79" y="21"/>
                    <a:pt x="77" y="21"/>
                  </a:cubicBezTo>
                  <a:cubicBezTo>
                    <a:pt x="64" y="24"/>
                    <a:pt x="64" y="24"/>
                    <a:pt x="64" y="24"/>
                  </a:cubicBezTo>
                  <a:cubicBezTo>
                    <a:pt x="64" y="24"/>
                    <a:pt x="64" y="24"/>
                    <a:pt x="64" y="24"/>
                  </a:cubicBezTo>
                  <a:cubicBezTo>
                    <a:pt x="62" y="22"/>
                    <a:pt x="60" y="21"/>
                    <a:pt x="58" y="19"/>
                  </a:cubicBezTo>
                  <a:cubicBezTo>
                    <a:pt x="58" y="19"/>
                    <a:pt x="58" y="19"/>
                    <a:pt x="58" y="19"/>
                  </a:cubicBezTo>
                  <a:cubicBezTo>
                    <a:pt x="60" y="6"/>
                    <a:pt x="60" y="6"/>
                    <a:pt x="60" y="6"/>
                  </a:cubicBezTo>
                  <a:cubicBezTo>
                    <a:pt x="60" y="4"/>
                    <a:pt x="59" y="2"/>
                    <a:pt x="57" y="1"/>
                  </a:cubicBezTo>
                  <a:cubicBezTo>
                    <a:pt x="55" y="0"/>
                    <a:pt x="52" y="1"/>
                    <a:pt x="51" y="3"/>
                  </a:cubicBezTo>
                  <a:cubicBezTo>
                    <a:pt x="44" y="14"/>
                    <a:pt x="44" y="14"/>
                    <a:pt x="44" y="14"/>
                  </a:cubicBezTo>
                  <a:cubicBezTo>
                    <a:pt x="44" y="14"/>
                    <a:pt x="44" y="14"/>
                    <a:pt x="44" y="14"/>
                  </a:cubicBezTo>
                  <a:cubicBezTo>
                    <a:pt x="42" y="14"/>
                    <a:pt x="39" y="14"/>
                    <a:pt x="37" y="15"/>
                  </a:cubicBezTo>
                  <a:cubicBezTo>
                    <a:pt x="37" y="15"/>
                    <a:pt x="37" y="15"/>
                    <a:pt x="37" y="15"/>
                  </a:cubicBezTo>
                  <a:cubicBezTo>
                    <a:pt x="28" y="4"/>
                    <a:pt x="28" y="4"/>
                    <a:pt x="28" y="4"/>
                  </a:cubicBezTo>
                  <a:cubicBezTo>
                    <a:pt x="27" y="3"/>
                    <a:pt x="25" y="2"/>
                    <a:pt x="23" y="3"/>
                  </a:cubicBezTo>
                  <a:cubicBezTo>
                    <a:pt x="21" y="4"/>
                    <a:pt x="20" y="6"/>
                    <a:pt x="20" y="8"/>
                  </a:cubicBezTo>
                  <a:cubicBezTo>
                    <a:pt x="23" y="21"/>
                    <a:pt x="23" y="21"/>
                    <a:pt x="23" y="21"/>
                  </a:cubicBezTo>
                  <a:cubicBezTo>
                    <a:pt x="23" y="21"/>
                    <a:pt x="23" y="21"/>
                    <a:pt x="23" y="21"/>
                  </a:cubicBezTo>
                  <a:cubicBezTo>
                    <a:pt x="22" y="23"/>
                    <a:pt x="20" y="25"/>
                    <a:pt x="18" y="27"/>
                  </a:cubicBezTo>
                  <a:cubicBezTo>
                    <a:pt x="18" y="27"/>
                    <a:pt x="18" y="27"/>
                    <a:pt x="18" y="27"/>
                  </a:cubicBezTo>
                  <a:cubicBezTo>
                    <a:pt x="5" y="25"/>
                    <a:pt x="5" y="25"/>
                    <a:pt x="5" y="25"/>
                  </a:cubicBezTo>
                  <a:cubicBezTo>
                    <a:pt x="3" y="25"/>
                    <a:pt x="1" y="26"/>
                    <a:pt x="0" y="28"/>
                  </a:cubicBezTo>
                  <a:cubicBezTo>
                    <a:pt x="0" y="30"/>
                    <a:pt x="0" y="33"/>
                    <a:pt x="2" y="34"/>
                  </a:cubicBezTo>
                  <a:cubicBezTo>
                    <a:pt x="13" y="41"/>
                    <a:pt x="13" y="41"/>
                    <a:pt x="13" y="41"/>
                  </a:cubicBezTo>
                  <a:cubicBezTo>
                    <a:pt x="13" y="43"/>
                    <a:pt x="13" y="46"/>
                    <a:pt x="14" y="48"/>
                  </a:cubicBezTo>
                  <a:cubicBezTo>
                    <a:pt x="4" y="57"/>
                    <a:pt x="4" y="57"/>
                    <a:pt x="4" y="57"/>
                  </a:cubicBezTo>
                  <a:cubicBezTo>
                    <a:pt x="2" y="58"/>
                    <a:pt x="1" y="60"/>
                    <a:pt x="2" y="62"/>
                  </a:cubicBezTo>
                  <a:cubicBezTo>
                    <a:pt x="3" y="64"/>
                    <a:pt x="5" y="65"/>
                    <a:pt x="7" y="65"/>
                  </a:cubicBezTo>
                  <a:cubicBezTo>
                    <a:pt x="20" y="62"/>
                    <a:pt x="20" y="62"/>
                    <a:pt x="20" y="62"/>
                  </a:cubicBezTo>
                  <a:cubicBezTo>
                    <a:pt x="22" y="64"/>
                    <a:pt x="24" y="65"/>
                    <a:pt x="26" y="67"/>
                  </a:cubicBezTo>
                  <a:cubicBezTo>
                    <a:pt x="25" y="80"/>
                    <a:pt x="25" y="80"/>
                    <a:pt x="25" y="80"/>
                  </a:cubicBezTo>
                  <a:cubicBezTo>
                    <a:pt x="24" y="82"/>
                    <a:pt x="26" y="84"/>
                    <a:pt x="28" y="85"/>
                  </a:cubicBezTo>
                  <a:cubicBezTo>
                    <a:pt x="30" y="85"/>
                    <a:pt x="32" y="84"/>
                    <a:pt x="33" y="83"/>
                  </a:cubicBezTo>
                  <a:cubicBezTo>
                    <a:pt x="40" y="72"/>
                    <a:pt x="40" y="72"/>
                    <a:pt x="40" y="72"/>
                  </a:cubicBezTo>
                  <a:cubicBezTo>
                    <a:pt x="43" y="72"/>
                    <a:pt x="45" y="72"/>
                    <a:pt x="48" y="71"/>
                  </a:cubicBezTo>
                  <a:cubicBezTo>
                    <a:pt x="56" y="81"/>
                    <a:pt x="56" y="81"/>
                    <a:pt x="56" y="81"/>
                  </a:cubicBezTo>
                  <a:cubicBezTo>
                    <a:pt x="57" y="83"/>
                    <a:pt x="60" y="84"/>
                    <a:pt x="62" y="83"/>
                  </a:cubicBezTo>
                  <a:cubicBezTo>
                    <a:pt x="63" y="82"/>
                    <a:pt x="64" y="79"/>
                    <a:pt x="64" y="78"/>
                  </a:cubicBezTo>
                  <a:cubicBezTo>
                    <a:pt x="61" y="65"/>
                    <a:pt x="61" y="65"/>
                    <a:pt x="61" y="65"/>
                  </a:cubicBezTo>
                  <a:cubicBezTo>
                    <a:pt x="63" y="63"/>
                    <a:pt x="65" y="61"/>
                    <a:pt x="66" y="59"/>
                  </a:cubicBezTo>
                  <a:cubicBezTo>
                    <a:pt x="79" y="60"/>
                    <a:pt x="79" y="60"/>
                    <a:pt x="79" y="60"/>
                  </a:cubicBezTo>
                  <a:cubicBezTo>
                    <a:pt x="81" y="61"/>
                    <a:pt x="83" y="59"/>
                    <a:pt x="84" y="57"/>
                  </a:cubicBezTo>
                  <a:cubicBezTo>
                    <a:pt x="85" y="55"/>
                    <a:pt x="84" y="53"/>
                    <a:pt x="82" y="52"/>
                  </a:cubicBezTo>
                  <a:close/>
                  <a:moveTo>
                    <a:pt x="36" y="61"/>
                  </a:moveTo>
                  <a:cubicBezTo>
                    <a:pt x="26" y="57"/>
                    <a:pt x="21" y="47"/>
                    <a:pt x="25" y="37"/>
                  </a:cubicBezTo>
                  <a:cubicBezTo>
                    <a:pt x="28" y="27"/>
                    <a:pt x="38" y="22"/>
                    <a:pt x="48" y="26"/>
                  </a:cubicBezTo>
                  <a:cubicBezTo>
                    <a:pt x="58" y="29"/>
                    <a:pt x="63" y="39"/>
                    <a:pt x="59" y="49"/>
                  </a:cubicBezTo>
                  <a:cubicBezTo>
                    <a:pt x="56" y="59"/>
                    <a:pt x="46" y="64"/>
                    <a:pt x="36" y="61"/>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Freeform 349"/>
            <p:cNvSpPr>
              <a:spLocks noEditPoints="1"/>
            </p:cNvSpPr>
            <p:nvPr/>
          </p:nvSpPr>
          <p:spPr bwMode="auto">
            <a:xfrm>
              <a:off x="4057654" y="1847853"/>
              <a:ext cx="307975" cy="303213"/>
            </a:xfrm>
            <a:custGeom>
              <a:avLst/>
              <a:gdLst>
                <a:gd name="T0" fmla="*/ 87 w 90"/>
                <a:gd name="T1" fmla="*/ 48 h 89"/>
                <a:gd name="T2" fmla="*/ 89 w 90"/>
                <a:gd name="T3" fmla="*/ 43 h 89"/>
                <a:gd name="T4" fmla="*/ 83 w 90"/>
                <a:gd name="T5" fmla="*/ 39 h 89"/>
                <a:gd name="T6" fmla="*/ 78 w 90"/>
                <a:gd name="T7" fmla="*/ 36 h 89"/>
                <a:gd name="T8" fmla="*/ 75 w 90"/>
                <a:gd name="T9" fmla="*/ 24 h 89"/>
                <a:gd name="T10" fmla="*/ 77 w 90"/>
                <a:gd name="T11" fmla="*/ 18 h 89"/>
                <a:gd name="T12" fmla="*/ 75 w 90"/>
                <a:gd name="T13" fmla="*/ 12 h 89"/>
                <a:gd name="T14" fmla="*/ 68 w 90"/>
                <a:gd name="T15" fmla="*/ 13 h 89"/>
                <a:gd name="T16" fmla="*/ 62 w 90"/>
                <a:gd name="T17" fmla="*/ 15 h 89"/>
                <a:gd name="T18" fmla="*/ 51 w 90"/>
                <a:gd name="T19" fmla="*/ 9 h 89"/>
                <a:gd name="T20" fmla="*/ 49 w 90"/>
                <a:gd name="T21" fmla="*/ 2 h 89"/>
                <a:gd name="T22" fmla="*/ 43 w 90"/>
                <a:gd name="T23" fmla="*/ 1 h 89"/>
                <a:gd name="T24" fmla="*/ 39 w 90"/>
                <a:gd name="T25" fmla="*/ 6 h 89"/>
                <a:gd name="T26" fmla="*/ 36 w 90"/>
                <a:gd name="T27" fmla="*/ 12 h 89"/>
                <a:gd name="T28" fmla="*/ 24 w 90"/>
                <a:gd name="T29" fmla="*/ 15 h 89"/>
                <a:gd name="T30" fmla="*/ 18 w 90"/>
                <a:gd name="T31" fmla="*/ 12 h 89"/>
                <a:gd name="T32" fmla="*/ 13 w 90"/>
                <a:gd name="T33" fmla="*/ 15 h 89"/>
                <a:gd name="T34" fmla="*/ 14 w 90"/>
                <a:gd name="T35" fmla="*/ 22 h 89"/>
                <a:gd name="T36" fmla="*/ 16 w 90"/>
                <a:gd name="T37" fmla="*/ 28 h 89"/>
                <a:gd name="T38" fmla="*/ 9 w 90"/>
                <a:gd name="T39" fmla="*/ 38 h 89"/>
                <a:gd name="T40" fmla="*/ 3 w 90"/>
                <a:gd name="T41" fmla="*/ 40 h 89"/>
                <a:gd name="T42" fmla="*/ 1 w 90"/>
                <a:gd name="T43" fmla="*/ 46 h 89"/>
                <a:gd name="T44" fmla="*/ 7 w 90"/>
                <a:gd name="T45" fmla="*/ 50 h 89"/>
                <a:gd name="T46" fmla="*/ 12 w 90"/>
                <a:gd name="T47" fmla="*/ 53 h 89"/>
                <a:gd name="T48" fmla="*/ 15 w 90"/>
                <a:gd name="T49" fmla="*/ 65 h 89"/>
                <a:gd name="T50" fmla="*/ 12 w 90"/>
                <a:gd name="T51" fmla="*/ 71 h 89"/>
                <a:gd name="T52" fmla="*/ 15 w 90"/>
                <a:gd name="T53" fmla="*/ 77 h 89"/>
                <a:gd name="T54" fmla="*/ 22 w 90"/>
                <a:gd name="T55" fmla="*/ 75 h 89"/>
                <a:gd name="T56" fmla="*/ 27 w 90"/>
                <a:gd name="T57" fmla="*/ 74 h 89"/>
                <a:gd name="T58" fmla="*/ 39 w 90"/>
                <a:gd name="T59" fmla="*/ 81 h 89"/>
                <a:gd name="T60" fmla="*/ 41 w 90"/>
                <a:gd name="T61" fmla="*/ 86 h 89"/>
                <a:gd name="T62" fmla="*/ 47 w 90"/>
                <a:gd name="T63" fmla="*/ 88 h 89"/>
                <a:gd name="T64" fmla="*/ 51 w 90"/>
                <a:gd name="T65" fmla="*/ 82 h 89"/>
                <a:gd name="T66" fmla="*/ 54 w 90"/>
                <a:gd name="T67" fmla="*/ 78 h 89"/>
                <a:gd name="T68" fmla="*/ 66 w 90"/>
                <a:gd name="T69" fmla="*/ 75 h 89"/>
                <a:gd name="T70" fmla="*/ 72 w 90"/>
                <a:gd name="T71" fmla="*/ 77 h 89"/>
                <a:gd name="T72" fmla="*/ 77 w 90"/>
                <a:gd name="T73" fmla="*/ 74 h 89"/>
                <a:gd name="T74" fmla="*/ 76 w 90"/>
                <a:gd name="T75" fmla="*/ 67 h 89"/>
                <a:gd name="T76" fmla="*/ 75 w 90"/>
                <a:gd name="T77" fmla="*/ 62 h 89"/>
                <a:gd name="T78" fmla="*/ 81 w 90"/>
                <a:gd name="T79" fmla="*/ 51 h 89"/>
                <a:gd name="T80" fmla="*/ 65 w 90"/>
                <a:gd name="T81" fmla="*/ 25 h 89"/>
                <a:gd name="T82" fmla="*/ 54 w 90"/>
                <a:gd name="T83" fmla="*/ 36 h 89"/>
                <a:gd name="T84" fmla="*/ 65 w 90"/>
                <a:gd name="T85" fmla="*/ 25 h 89"/>
                <a:gd name="T86" fmla="*/ 49 w 90"/>
                <a:gd name="T87" fmla="*/ 41 h 89"/>
                <a:gd name="T88" fmla="*/ 41 w 90"/>
                <a:gd name="T89" fmla="*/ 49 h 89"/>
                <a:gd name="T90" fmla="*/ 36 w 90"/>
                <a:gd name="T91" fmla="*/ 36 h 89"/>
                <a:gd name="T92" fmla="*/ 26 w 90"/>
                <a:gd name="T93" fmla="*/ 25 h 89"/>
                <a:gd name="T94" fmla="*/ 36 w 90"/>
                <a:gd name="T95" fmla="*/ 36 h 89"/>
                <a:gd name="T96" fmla="*/ 26 w 90"/>
                <a:gd name="T97" fmla="*/ 54 h 89"/>
                <a:gd name="T98" fmla="*/ 36 w 90"/>
                <a:gd name="T99" fmla="*/ 64 h 89"/>
                <a:gd name="T100" fmla="*/ 54 w 90"/>
                <a:gd name="T101" fmla="*/ 54 h 89"/>
                <a:gd name="T102" fmla="*/ 65 w 90"/>
                <a:gd name="T103" fmla="*/ 64 h 89"/>
                <a:gd name="T104" fmla="*/ 54 w 90"/>
                <a:gd name="T10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0" h="89">
                  <a:moveTo>
                    <a:pt x="83" y="51"/>
                  </a:moveTo>
                  <a:cubicBezTo>
                    <a:pt x="84" y="50"/>
                    <a:pt x="86" y="49"/>
                    <a:pt x="87" y="48"/>
                  </a:cubicBezTo>
                  <a:cubicBezTo>
                    <a:pt x="89" y="46"/>
                    <a:pt x="89" y="46"/>
                    <a:pt x="89" y="46"/>
                  </a:cubicBezTo>
                  <a:cubicBezTo>
                    <a:pt x="90" y="45"/>
                    <a:pt x="90" y="44"/>
                    <a:pt x="89" y="43"/>
                  </a:cubicBezTo>
                  <a:cubicBezTo>
                    <a:pt x="87" y="41"/>
                    <a:pt x="87" y="41"/>
                    <a:pt x="87" y="41"/>
                  </a:cubicBezTo>
                  <a:cubicBezTo>
                    <a:pt x="86" y="40"/>
                    <a:pt x="84" y="39"/>
                    <a:pt x="83" y="39"/>
                  </a:cubicBezTo>
                  <a:cubicBezTo>
                    <a:pt x="81" y="38"/>
                    <a:pt x="81" y="38"/>
                    <a:pt x="81" y="38"/>
                  </a:cubicBezTo>
                  <a:cubicBezTo>
                    <a:pt x="80" y="38"/>
                    <a:pt x="78" y="37"/>
                    <a:pt x="78" y="36"/>
                  </a:cubicBezTo>
                  <a:cubicBezTo>
                    <a:pt x="75" y="28"/>
                    <a:pt x="75" y="28"/>
                    <a:pt x="75" y="28"/>
                  </a:cubicBezTo>
                  <a:cubicBezTo>
                    <a:pt x="74" y="26"/>
                    <a:pt x="74" y="25"/>
                    <a:pt x="75" y="24"/>
                  </a:cubicBezTo>
                  <a:cubicBezTo>
                    <a:pt x="76" y="22"/>
                    <a:pt x="76" y="22"/>
                    <a:pt x="76" y="22"/>
                  </a:cubicBezTo>
                  <a:cubicBezTo>
                    <a:pt x="77" y="21"/>
                    <a:pt x="78" y="19"/>
                    <a:pt x="77" y="18"/>
                  </a:cubicBezTo>
                  <a:cubicBezTo>
                    <a:pt x="77" y="15"/>
                    <a:pt x="77" y="15"/>
                    <a:pt x="77" y="15"/>
                  </a:cubicBezTo>
                  <a:cubicBezTo>
                    <a:pt x="77" y="13"/>
                    <a:pt x="76" y="12"/>
                    <a:pt x="75" y="12"/>
                  </a:cubicBezTo>
                  <a:cubicBezTo>
                    <a:pt x="72" y="12"/>
                    <a:pt x="72" y="12"/>
                    <a:pt x="72" y="12"/>
                  </a:cubicBezTo>
                  <a:cubicBezTo>
                    <a:pt x="71" y="12"/>
                    <a:pt x="69" y="13"/>
                    <a:pt x="68" y="13"/>
                  </a:cubicBezTo>
                  <a:cubicBezTo>
                    <a:pt x="66" y="15"/>
                    <a:pt x="66" y="15"/>
                    <a:pt x="66" y="15"/>
                  </a:cubicBezTo>
                  <a:cubicBezTo>
                    <a:pt x="65" y="16"/>
                    <a:pt x="63" y="16"/>
                    <a:pt x="62" y="15"/>
                  </a:cubicBezTo>
                  <a:cubicBezTo>
                    <a:pt x="54" y="12"/>
                    <a:pt x="54" y="12"/>
                    <a:pt x="54" y="12"/>
                  </a:cubicBezTo>
                  <a:cubicBezTo>
                    <a:pt x="53" y="12"/>
                    <a:pt x="52" y="10"/>
                    <a:pt x="51" y="9"/>
                  </a:cubicBezTo>
                  <a:cubicBezTo>
                    <a:pt x="51" y="6"/>
                    <a:pt x="51" y="6"/>
                    <a:pt x="51" y="6"/>
                  </a:cubicBezTo>
                  <a:cubicBezTo>
                    <a:pt x="51" y="5"/>
                    <a:pt x="50" y="3"/>
                    <a:pt x="49" y="2"/>
                  </a:cubicBezTo>
                  <a:cubicBezTo>
                    <a:pt x="47" y="1"/>
                    <a:pt x="47" y="1"/>
                    <a:pt x="47" y="1"/>
                  </a:cubicBezTo>
                  <a:cubicBezTo>
                    <a:pt x="46" y="0"/>
                    <a:pt x="44" y="0"/>
                    <a:pt x="43" y="1"/>
                  </a:cubicBezTo>
                  <a:cubicBezTo>
                    <a:pt x="41" y="2"/>
                    <a:pt x="41" y="2"/>
                    <a:pt x="41" y="2"/>
                  </a:cubicBezTo>
                  <a:cubicBezTo>
                    <a:pt x="40" y="3"/>
                    <a:pt x="39" y="5"/>
                    <a:pt x="39" y="6"/>
                  </a:cubicBezTo>
                  <a:cubicBezTo>
                    <a:pt x="39" y="9"/>
                    <a:pt x="39" y="9"/>
                    <a:pt x="39" y="9"/>
                  </a:cubicBezTo>
                  <a:cubicBezTo>
                    <a:pt x="39" y="10"/>
                    <a:pt x="37" y="12"/>
                    <a:pt x="36" y="12"/>
                  </a:cubicBezTo>
                  <a:cubicBezTo>
                    <a:pt x="28" y="15"/>
                    <a:pt x="28" y="15"/>
                    <a:pt x="28" y="15"/>
                  </a:cubicBezTo>
                  <a:cubicBezTo>
                    <a:pt x="27" y="16"/>
                    <a:pt x="25" y="16"/>
                    <a:pt x="24" y="15"/>
                  </a:cubicBezTo>
                  <a:cubicBezTo>
                    <a:pt x="23" y="13"/>
                    <a:pt x="23" y="13"/>
                    <a:pt x="23" y="13"/>
                  </a:cubicBezTo>
                  <a:cubicBezTo>
                    <a:pt x="21" y="12"/>
                    <a:pt x="19" y="12"/>
                    <a:pt x="18" y="12"/>
                  </a:cubicBezTo>
                  <a:cubicBezTo>
                    <a:pt x="15" y="12"/>
                    <a:pt x="15" y="12"/>
                    <a:pt x="15" y="12"/>
                  </a:cubicBezTo>
                  <a:cubicBezTo>
                    <a:pt x="14" y="12"/>
                    <a:pt x="13" y="13"/>
                    <a:pt x="13" y="15"/>
                  </a:cubicBezTo>
                  <a:cubicBezTo>
                    <a:pt x="13" y="17"/>
                    <a:pt x="13" y="17"/>
                    <a:pt x="13" y="17"/>
                  </a:cubicBezTo>
                  <a:cubicBezTo>
                    <a:pt x="13" y="19"/>
                    <a:pt x="13" y="21"/>
                    <a:pt x="14" y="22"/>
                  </a:cubicBezTo>
                  <a:cubicBezTo>
                    <a:pt x="15" y="23"/>
                    <a:pt x="15" y="23"/>
                    <a:pt x="15" y="23"/>
                  </a:cubicBezTo>
                  <a:cubicBezTo>
                    <a:pt x="16" y="25"/>
                    <a:pt x="16" y="26"/>
                    <a:pt x="16" y="28"/>
                  </a:cubicBezTo>
                  <a:cubicBezTo>
                    <a:pt x="12" y="35"/>
                    <a:pt x="12" y="35"/>
                    <a:pt x="12" y="35"/>
                  </a:cubicBezTo>
                  <a:cubicBezTo>
                    <a:pt x="12" y="37"/>
                    <a:pt x="11" y="38"/>
                    <a:pt x="9" y="38"/>
                  </a:cubicBezTo>
                  <a:cubicBezTo>
                    <a:pt x="7" y="38"/>
                    <a:pt x="7" y="38"/>
                    <a:pt x="7" y="38"/>
                  </a:cubicBezTo>
                  <a:cubicBezTo>
                    <a:pt x="6" y="38"/>
                    <a:pt x="4" y="39"/>
                    <a:pt x="3" y="40"/>
                  </a:cubicBezTo>
                  <a:cubicBezTo>
                    <a:pt x="1" y="42"/>
                    <a:pt x="1" y="42"/>
                    <a:pt x="1" y="42"/>
                  </a:cubicBezTo>
                  <a:cubicBezTo>
                    <a:pt x="0" y="43"/>
                    <a:pt x="0" y="45"/>
                    <a:pt x="1" y="46"/>
                  </a:cubicBezTo>
                  <a:cubicBezTo>
                    <a:pt x="3" y="48"/>
                    <a:pt x="3" y="48"/>
                    <a:pt x="3" y="48"/>
                  </a:cubicBezTo>
                  <a:cubicBezTo>
                    <a:pt x="4" y="49"/>
                    <a:pt x="6" y="50"/>
                    <a:pt x="7" y="50"/>
                  </a:cubicBezTo>
                  <a:cubicBezTo>
                    <a:pt x="9" y="50"/>
                    <a:pt x="9" y="50"/>
                    <a:pt x="9" y="50"/>
                  </a:cubicBezTo>
                  <a:cubicBezTo>
                    <a:pt x="10" y="51"/>
                    <a:pt x="12" y="52"/>
                    <a:pt x="12" y="53"/>
                  </a:cubicBezTo>
                  <a:cubicBezTo>
                    <a:pt x="15" y="61"/>
                    <a:pt x="15" y="61"/>
                    <a:pt x="15" y="61"/>
                  </a:cubicBezTo>
                  <a:cubicBezTo>
                    <a:pt x="16" y="62"/>
                    <a:pt x="16" y="64"/>
                    <a:pt x="15" y="65"/>
                  </a:cubicBezTo>
                  <a:cubicBezTo>
                    <a:pt x="14" y="67"/>
                    <a:pt x="14" y="67"/>
                    <a:pt x="14" y="67"/>
                  </a:cubicBezTo>
                  <a:cubicBezTo>
                    <a:pt x="13" y="68"/>
                    <a:pt x="12" y="70"/>
                    <a:pt x="12" y="71"/>
                  </a:cubicBezTo>
                  <a:cubicBezTo>
                    <a:pt x="12" y="74"/>
                    <a:pt x="12" y="74"/>
                    <a:pt x="12" y="74"/>
                  </a:cubicBezTo>
                  <a:cubicBezTo>
                    <a:pt x="13" y="75"/>
                    <a:pt x="14" y="76"/>
                    <a:pt x="15" y="77"/>
                  </a:cubicBezTo>
                  <a:cubicBezTo>
                    <a:pt x="18" y="77"/>
                    <a:pt x="18" y="77"/>
                    <a:pt x="18" y="77"/>
                  </a:cubicBezTo>
                  <a:cubicBezTo>
                    <a:pt x="19" y="77"/>
                    <a:pt x="21" y="76"/>
                    <a:pt x="22" y="75"/>
                  </a:cubicBezTo>
                  <a:cubicBezTo>
                    <a:pt x="23" y="74"/>
                    <a:pt x="23" y="74"/>
                    <a:pt x="23" y="74"/>
                  </a:cubicBezTo>
                  <a:cubicBezTo>
                    <a:pt x="24" y="73"/>
                    <a:pt x="26" y="73"/>
                    <a:pt x="27" y="74"/>
                  </a:cubicBezTo>
                  <a:cubicBezTo>
                    <a:pt x="36" y="78"/>
                    <a:pt x="36" y="78"/>
                    <a:pt x="36" y="78"/>
                  </a:cubicBezTo>
                  <a:cubicBezTo>
                    <a:pt x="37" y="78"/>
                    <a:pt x="38" y="79"/>
                    <a:pt x="39" y="81"/>
                  </a:cubicBezTo>
                  <a:cubicBezTo>
                    <a:pt x="39" y="82"/>
                    <a:pt x="39" y="82"/>
                    <a:pt x="39" y="82"/>
                  </a:cubicBezTo>
                  <a:cubicBezTo>
                    <a:pt x="39" y="84"/>
                    <a:pt x="40" y="85"/>
                    <a:pt x="41" y="86"/>
                  </a:cubicBezTo>
                  <a:cubicBezTo>
                    <a:pt x="43" y="88"/>
                    <a:pt x="43" y="88"/>
                    <a:pt x="43" y="88"/>
                  </a:cubicBezTo>
                  <a:cubicBezTo>
                    <a:pt x="44" y="89"/>
                    <a:pt x="46" y="89"/>
                    <a:pt x="47" y="88"/>
                  </a:cubicBezTo>
                  <a:cubicBezTo>
                    <a:pt x="49" y="86"/>
                    <a:pt x="49" y="86"/>
                    <a:pt x="49" y="86"/>
                  </a:cubicBezTo>
                  <a:cubicBezTo>
                    <a:pt x="50" y="85"/>
                    <a:pt x="51" y="84"/>
                    <a:pt x="51" y="82"/>
                  </a:cubicBezTo>
                  <a:cubicBezTo>
                    <a:pt x="51" y="81"/>
                    <a:pt x="51" y="81"/>
                    <a:pt x="51" y="81"/>
                  </a:cubicBezTo>
                  <a:cubicBezTo>
                    <a:pt x="51" y="80"/>
                    <a:pt x="52" y="78"/>
                    <a:pt x="54" y="78"/>
                  </a:cubicBezTo>
                  <a:cubicBezTo>
                    <a:pt x="62" y="74"/>
                    <a:pt x="62" y="74"/>
                    <a:pt x="62" y="74"/>
                  </a:cubicBezTo>
                  <a:cubicBezTo>
                    <a:pt x="63" y="74"/>
                    <a:pt x="65" y="74"/>
                    <a:pt x="66" y="75"/>
                  </a:cubicBezTo>
                  <a:cubicBezTo>
                    <a:pt x="67" y="76"/>
                    <a:pt x="67" y="76"/>
                    <a:pt x="67" y="76"/>
                  </a:cubicBezTo>
                  <a:cubicBezTo>
                    <a:pt x="68" y="76"/>
                    <a:pt x="70" y="77"/>
                    <a:pt x="72" y="77"/>
                  </a:cubicBezTo>
                  <a:cubicBezTo>
                    <a:pt x="74" y="77"/>
                    <a:pt x="74" y="77"/>
                    <a:pt x="74" y="77"/>
                  </a:cubicBezTo>
                  <a:cubicBezTo>
                    <a:pt x="76" y="77"/>
                    <a:pt x="77" y="76"/>
                    <a:pt x="77" y="74"/>
                  </a:cubicBezTo>
                  <a:cubicBezTo>
                    <a:pt x="77" y="71"/>
                    <a:pt x="77" y="71"/>
                    <a:pt x="77" y="71"/>
                  </a:cubicBezTo>
                  <a:cubicBezTo>
                    <a:pt x="77" y="70"/>
                    <a:pt x="77" y="68"/>
                    <a:pt x="76" y="67"/>
                  </a:cubicBezTo>
                  <a:cubicBezTo>
                    <a:pt x="75" y="66"/>
                    <a:pt x="75" y="66"/>
                    <a:pt x="75" y="66"/>
                  </a:cubicBezTo>
                  <a:cubicBezTo>
                    <a:pt x="74" y="65"/>
                    <a:pt x="74" y="63"/>
                    <a:pt x="75" y="62"/>
                  </a:cubicBezTo>
                  <a:cubicBezTo>
                    <a:pt x="78" y="53"/>
                    <a:pt x="78" y="53"/>
                    <a:pt x="78" y="53"/>
                  </a:cubicBezTo>
                  <a:cubicBezTo>
                    <a:pt x="78" y="52"/>
                    <a:pt x="80" y="51"/>
                    <a:pt x="81" y="51"/>
                  </a:cubicBezTo>
                  <a:lnTo>
                    <a:pt x="83" y="51"/>
                  </a:lnTo>
                  <a:close/>
                  <a:moveTo>
                    <a:pt x="65" y="25"/>
                  </a:moveTo>
                  <a:cubicBezTo>
                    <a:pt x="68" y="28"/>
                    <a:pt x="68" y="33"/>
                    <a:pt x="65" y="36"/>
                  </a:cubicBezTo>
                  <a:cubicBezTo>
                    <a:pt x="62" y="39"/>
                    <a:pt x="57" y="39"/>
                    <a:pt x="54" y="36"/>
                  </a:cubicBezTo>
                  <a:cubicBezTo>
                    <a:pt x="51" y="33"/>
                    <a:pt x="51" y="28"/>
                    <a:pt x="54" y="25"/>
                  </a:cubicBezTo>
                  <a:cubicBezTo>
                    <a:pt x="57" y="22"/>
                    <a:pt x="62" y="22"/>
                    <a:pt x="65" y="25"/>
                  </a:cubicBezTo>
                  <a:close/>
                  <a:moveTo>
                    <a:pt x="41" y="41"/>
                  </a:moveTo>
                  <a:cubicBezTo>
                    <a:pt x="43" y="38"/>
                    <a:pt x="47" y="38"/>
                    <a:pt x="49" y="41"/>
                  </a:cubicBezTo>
                  <a:cubicBezTo>
                    <a:pt x="52" y="43"/>
                    <a:pt x="52" y="47"/>
                    <a:pt x="49" y="49"/>
                  </a:cubicBezTo>
                  <a:cubicBezTo>
                    <a:pt x="47" y="51"/>
                    <a:pt x="43" y="51"/>
                    <a:pt x="41" y="49"/>
                  </a:cubicBezTo>
                  <a:cubicBezTo>
                    <a:pt x="38" y="47"/>
                    <a:pt x="38" y="43"/>
                    <a:pt x="41" y="41"/>
                  </a:cubicBezTo>
                  <a:close/>
                  <a:moveTo>
                    <a:pt x="36" y="36"/>
                  </a:moveTo>
                  <a:cubicBezTo>
                    <a:pt x="33" y="39"/>
                    <a:pt x="29" y="39"/>
                    <a:pt x="26" y="36"/>
                  </a:cubicBezTo>
                  <a:cubicBezTo>
                    <a:pt x="23" y="33"/>
                    <a:pt x="23" y="28"/>
                    <a:pt x="26" y="25"/>
                  </a:cubicBezTo>
                  <a:cubicBezTo>
                    <a:pt x="29" y="22"/>
                    <a:pt x="33" y="22"/>
                    <a:pt x="36" y="25"/>
                  </a:cubicBezTo>
                  <a:cubicBezTo>
                    <a:pt x="39" y="28"/>
                    <a:pt x="39" y="33"/>
                    <a:pt x="36" y="36"/>
                  </a:cubicBezTo>
                  <a:close/>
                  <a:moveTo>
                    <a:pt x="26" y="64"/>
                  </a:moveTo>
                  <a:cubicBezTo>
                    <a:pt x="23" y="61"/>
                    <a:pt x="23" y="57"/>
                    <a:pt x="26" y="54"/>
                  </a:cubicBezTo>
                  <a:cubicBezTo>
                    <a:pt x="29" y="51"/>
                    <a:pt x="33" y="51"/>
                    <a:pt x="36" y="54"/>
                  </a:cubicBezTo>
                  <a:cubicBezTo>
                    <a:pt x="39" y="57"/>
                    <a:pt x="39" y="61"/>
                    <a:pt x="36" y="64"/>
                  </a:cubicBezTo>
                  <a:cubicBezTo>
                    <a:pt x="33" y="67"/>
                    <a:pt x="29" y="67"/>
                    <a:pt x="26" y="64"/>
                  </a:cubicBezTo>
                  <a:close/>
                  <a:moveTo>
                    <a:pt x="54" y="54"/>
                  </a:moveTo>
                  <a:cubicBezTo>
                    <a:pt x="57" y="51"/>
                    <a:pt x="62" y="51"/>
                    <a:pt x="65" y="54"/>
                  </a:cubicBezTo>
                  <a:cubicBezTo>
                    <a:pt x="68" y="57"/>
                    <a:pt x="68" y="61"/>
                    <a:pt x="65" y="64"/>
                  </a:cubicBezTo>
                  <a:cubicBezTo>
                    <a:pt x="62" y="67"/>
                    <a:pt x="57" y="67"/>
                    <a:pt x="54" y="64"/>
                  </a:cubicBezTo>
                  <a:cubicBezTo>
                    <a:pt x="51" y="61"/>
                    <a:pt x="51" y="57"/>
                    <a:pt x="54" y="54"/>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350"/>
            <p:cNvSpPr>
              <a:spLocks noEditPoints="1"/>
            </p:cNvSpPr>
            <p:nvPr/>
          </p:nvSpPr>
          <p:spPr bwMode="auto">
            <a:xfrm>
              <a:off x="3975104" y="1833566"/>
              <a:ext cx="112713" cy="109538"/>
            </a:xfrm>
            <a:custGeom>
              <a:avLst/>
              <a:gdLst>
                <a:gd name="T0" fmla="*/ 15 w 33"/>
                <a:gd name="T1" fmla="*/ 1 h 32"/>
                <a:gd name="T2" fmla="*/ 1 w 33"/>
                <a:gd name="T3" fmla="*/ 17 h 32"/>
                <a:gd name="T4" fmla="*/ 18 w 33"/>
                <a:gd name="T5" fmla="*/ 32 h 32"/>
                <a:gd name="T6" fmla="*/ 32 w 33"/>
                <a:gd name="T7" fmla="*/ 15 h 32"/>
                <a:gd name="T8" fmla="*/ 15 w 33"/>
                <a:gd name="T9" fmla="*/ 1 h 32"/>
                <a:gd name="T10" fmla="*/ 17 w 33"/>
                <a:gd name="T11" fmla="*/ 23 h 32"/>
                <a:gd name="T12" fmla="*/ 10 w 33"/>
                <a:gd name="T13" fmla="*/ 17 h 32"/>
                <a:gd name="T14" fmla="*/ 16 w 33"/>
                <a:gd name="T15" fmla="*/ 9 h 32"/>
                <a:gd name="T16" fmla="*/ 23 w 33"/>
                <a:gd name="T17" fmla="*/ 16 h 32"/>
                <a:gd name="T18" fmla="*/ 17 w 33"/>
                <a:gd name="T19"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5" y="1"/>
                  </a:moveTo>
                  <a:cubicBezTo>
                    <a:pt x="7" y="1"/>
                    <a:pt x="0" y="9"/>
                    <a:pt x="1" y="17"/>
                  </a:cubicBezTo>
                  <a:cubicBezTo>
                    <a:pt x="2" y="26"/>
                    <a:pt x="9" y="32"/>
                    <a:pt x="18" y="32"/>
                  </a:cubicBezTo>
                  <a:cubicBezTo>
                    <a:pt x="26" y="31"/>
                    <a:pt x="33" y="24"/>
                    <a:pt x="32" y="15"/>
                  </a:cubicBezTo>
                  <a:cubicBezTo>
                    <a:pt x="31" y="6"/>
                    <a:pt x="24" y="0"/>
                    <a:pt x="15" y="1"/>
                  </a:cubicBezTo>
                  <a:close/>
                  <a:moveTo>
                    <a:pt x="17" y="23"/>
                  </a:moveTo>
                  <a:cubicBezTo>
                    <a:pt x="13" y="23"/>
                    <a:pt x="10" y="21"/>
                    <a:pt x="10" y="17"/>
                  </a:cubicBezTo>
                  <a:cubicBezTo>
                    <a:pt x="9" y="13"/>
                    <a:pt x="12" y="10"/>
                    <a:pt x="16" y="9"/>
                  </a:cubicBezTo>
                  <a:cubicBezTo>
                    <a:pt x="20" y="9"/>
                    <a:pt x="23" y="12"/>
                    <a:pt x="23" y="16"/>
                  </a:cubicBezTo>
                  <a:cubicBezTo>
                    <a:pt x="24" y="19"/>
                    <a:pt x="21" y="23"/>
                    <a:pt x="17" y="23"/>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351"/>
            <p:cNvSpPr>
              <a:spLocks/>
            </p:cNvSpPr>
            <p:nvPr/>
          </p:nvSpPr>
          <p:spPr bwMode="auto">
            <a:xfrm>
              <a:off x="4013204" y="1812928"/>
              <a:ext cx="26988" cy="34925"/>
            </a:xfrm>
            <a:custGeom>
              <a:avLst/>
              <a:gdLst>
                <a:gd name="T0" fmla="*/ 8 w 8"/>
                <a:gd name="T1" fmla="*/ 6 h 10"/>
                <a:gd name="T2" fmla="*/ 5 w 8"/>
                <a:gd name="T3" fmla="*/ 10 h 10"/>
                <a:gd name="T4" fmla="*/ 4 w 8"/>
                <a:gd name="T5" fmla="*/ 10 h 10"/>
                <a:gd name="T6" fmla="*/ 0 w 8"/>
                <a:gd name="T7" fmla="*/ 7 h 10"/>
                <a:gd name="T8" fmla="*/ 0 w 8"/>
                <a:gd name="T9" fmla="*/ 4 h 10"/>
                <a:gd name="T10" fmla="*/ 3 w 8"/>
                <a:gd name="T11" fmla="*/ 0 h 10"/>
                <a:gd name="T12" fmla="*/ 4 w 8"/>
                <a:gd name="T13" fmla="*/ 0 h 10"/>
                <a:gd name="T14" fmla="*/ 8 w 8"/>
                <a:gd name="T15" fmla="*/ 3 h 10"/>
                <a:gd name="T16" fmla="*/ 8 w 8"/>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8" y="6"/>
                  </a:moveTo>
                  <a:cubicBezTo>
                    <a:pt x="8" y="8"/>
                    <a:pt x="7" y="9"/>
                    <a:pt x="5" y="10"/>
                  </a:cubicBezTo>
                  <a:cubicBezTo>
                    <a:pt x="4" y="10"/>
                    <a:pt x="4" y="10"/>
                    <a:pt x="4" y="10"/>
                  </a:cubicBezTo>
                  <a:cubicBezTo>
                    <a:pt x="2" y="10"/>
                    <a:pt x="1" y="9"/>
                    <a:pt x="0" y="7"/>
                  </a:cubicBezTo>
                  <a:cubicBezTo>
                    <a:pt x="0" y="4"/>
                    <a:pt x="0" y="4"/>
                    <a:pt x="0" y="4"/>
                  </a:cubicBezTo>
                  <a:cubicBezTo>
                    <a:pt x="0" y="2"/>
                    <a:pt x="1" y="1"/>
                    <a:pt x="3" y="0"/>
                  </a:cubicBezTo>
                  <a:cubicBezTo>
                    <a:pt x="4" y="0"/>
                    <a:pt x="4" y="0"/>
                    <a:pt x="4" y="0"/>
                  </a:cubicBezTo>
                  <a:cubicBezTo>
                    <a:pt x="6" y="0"/>
                    <a:pt x="7" y="1"/>
                    <a:pt x="8" y="3"/>
                  </a:cubicBezTo>
                  <a:lnTo>
                    <a:pt x="8" y="6"/>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352"/>
            <p:cNvSpPr>
              <a:spLocks/>
            </p:cNvSpPr>
            <p:nvPr/>
          </p:nvSpPr>
          <p:spPr bwMode="auto">
            <a:xfrm>
              <a:off x="3983042" y="1919291"/>
              <a:ext cx="30163" cy="33338"/>
            </a:xfrm>
            <a:custGeom>
              <a:avLst/>
              <a:gdLst>
                <a:gd name="T0" fmla="*/ 7 w 9"/>
                <a:gd name="T1" fmla="*/ 9 h 10"/>
                <a:gd name="T2" fmla="*/ 3 w 9"/>
                <a:gd name="T3" fmla="*/ 9 h 10"/>
                <a:gd name="T4" fmla="*/ 1 w 9"/>
                <a:gd name="T5" fmla="*/ 8 h 10"/>
                <a:gd name="T6" fmla="*/ 1 w 9"/>
                <a:gd name="T7" fmla="*/ 4 h 10"/>
                <a:gd name="T8" fmla="*/ 2 w 9"/>
                <a:gd name="T9" fmla="*/ 2 h 10"/>
                <a:gd name="T10" fmla="*/ 7 w 9"/>
                <a:gd name="T11" fmla="*/ 1 h 10"/>
                <a:gd name="T12" fmla="*/ 8 w 9"/>
                <a:gd name="T13" fmla="*/ 2 h 10"/>
                <a:gd name="T14" fmla="*/ 9 w 9"/>
                <a:gd name="T15" fmla="*/ 6 h 10"/>
                <a:gd name="T16" fmla="*/ 7 w 9"/>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7" y="9"/>
                  </a:moveTo>
                  <a:cubicBezTo>
                    <a:pt x="6" y="10"/>
                    <a:pt x="4" y="10"/>
                    <a:pt x="3" y="9"/>
                  </a:cubicBezTo>
                  <a:cubicBezTo>
                    <a:pt x="1" y="8"/>
                    <a:pt x="1" y="8"/>
                    <a:pt x="1" y="8"/>
                  </a:cubicBezTo>
                  <a:cubicBezTo>
                    <a:pt x="0" y="7"/>
                    <a:pt x="0" y="6"/>
                    <a:pt x="1" y="4"/>
                  </a:cubicBezTo>
                  <a:cubicBezTo>
                    <a:pt x="2" y="2"/>
                    <a:pt x="2" y="2"/>
                    <a:pt x="2" y="2"/>
                  </a:cubicBezTo>
                  <a:cubicBezTo>
                    <a:pt x="3" y="0"/>
                    <a:pt x="5" y="0"/>
                    <a:pt x="7" y="1"/>
                  </a:cubicBezTo>
                  <a:cubicBezTo>
                    <a:pt x="8" y="2"/>
                    <a:pt x="8" y="2"/>
                    <a:pt x="8" y="2"/>
                  </a:cubicBezTo>
                  <a:cubicBezTo>
                    <a:pt x="9" y="3"/>
                    <a:pt x="9" y="5"/>
                    <a:pt x="9" y="6"/>
                  </a:cubicBezTo>
                  <a:lnTo>
                    <a:pt x="7" y="9"/>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353"/>
            <p:cNvSpPr>
              <a:spLocks/>
            </p:cNvSpPr>
            <p:nvPr/>
          </p:nvSpPr>
          <p:spPr bwMode="auto">
            <a:xfrm>
              <a:off x="4057654" y="1912941"/>
              <a:ext cx="34925" cy="33338"/>
            </a:xfrm>
            <a:custGeom>
              <a:avLst/>
              <a:gdLst>
                <a:gd name="T0" fmla="*/ 8 w 10"/>
                <a:gd name="T1" fmla="*/ 4 h 10"/>
                <a:gd name="T2" fmla="*/ 8 w 10"/>
                <a:gd name="T3" fmla="*/ 8 h 10"/>
                <a:gd name="T4" fmla="*/ 7 w 10"/>
                <a:gd name="T5" fmla="*/ 9 h 10"/>
                <a:gd name="T6" fmla="*/ 3 w 10"/>
                <a:gd name="T7" fmla="*/ 9 h 10"/>
                <a:gd name="T8" fmla="*/ 1 w 10"/>
                <a:gd name="T9" fmla="*/ 7 h 10"/>
                <a:gd name="T10" fmla="*/ 1 w 10"/>
                <a:gd name="T11" fmla="*/ 3 h 10"/>
                <a:gd name="T12" fmla="*/ 2 w 10"/>
                <a:gd name="T13" fmla="*/ 2 h 10"/>
                <a:gd name="T14" fmla="*/ 6 w 10"/>
                <a:gd name="T15" fmla="*/ 2 h 10"/>
                <a:gd name="T16" fmla="*/ 8 w 10"/>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8" y="4"/>
                  </a:moveTo>
                  <a:cubicBezTo>
                    <a:pt x="10" y="5"/>
                    <a:pt x="10" y="7"/>
                    <a:pt x="8" y="8"/>
                  </a:cubicBezTo>
                  <a:cubicBezTo>
                    <a:pt x="7" y="9"/>
                    <a:pt x="7" y="9"/>
                    <a:pt x="7" y="9"/>
                  </a:cubicBezTo>
                  <a:cubicBezTo>
                    <a:pt x="6" y="10"/>
                    <a:pt x="4" y="10"/>
                    <a:pt x="3" y="9"/>
                  </a:cubicBezTo>
                  <a:cubicBezTo>
                    <a:pt x="1" y="7"/>
                    <a:pt x="1" y="7"/>
                    <a:pt x="1" y="7"/>
                  </a:cubicBezTo>
                  <a:cubicBezTo>
                    <a:pt x="0" y="6"/>
                    <a:pt x="0" y="4"/>
                    <a:pt x="1" y="3"/>
                  </a:cubicBezTo>
                  <a:cubicBezTo>
                    <a:pt x="2" y="2"/>
                    <a:pt x="2" y="2"/>
                    <a:pt x="2" y="2"/>
                  </a:cubicBezTo>
                  <a:cubicBezTo>
                    <a:pt x="3" y="0"/>
                    <a:pt x="5" y="0"/>
                    <a:pt x="6" y="2"/>
                  </a:cubicBezTo>
                  <a:lnTo>
                    <a:pt x="8" y="4"/>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Freeform 354"/>
            <p:cNvSpPr>
              <a:spLocks/>
            </p:cNvSpPr>
            <p:nvPr/>
          </p:nvSpPr>
          <p:spPr bwMode="auto">
            <a:xfrm>
              <a:off x="4064004" y="1844678"/>
              <a:ext cx="38100" cy="33338"/>
            </a:xfrm>
            <a:custGeom>
              <a:avLst/>
              <a:gdLst>
                <a:gd name="T0" fmla="*/ 5 w 11"/>
                <a:gd name="T1" fmla="*/ 1 h 10"/>
                <a:gd name="T2" fmla="*/ 9 w 11"/>
                <a:gd name="T3" fmla="*/ 3 h 10"/>
                <a:gd name="T4" fmla="*/ 10 w 11"/>
                <a:gd name="T5" fmla="*/ 4 h 10"/>
                <a:gd name="T6" fmla="*/ 9 w 11"/>
                <a:gd name="T7" fmla="*/ 8 h 10"/>
                <a:gd name="T8" fmla="*/ 6 w 11"/>
                <a:gd name="T9" fmla="*/ 9 h 10"/>
                <a:gd name="T10" fmla="*/ 2 w 11"/>
                <a:gd name="T11" fmla="*/ 8 h 10"/>
                <a:gd name="T12" fmla="*/ 1 w 11"/>
                <a:gd name="T13" fmla="*/ 7 h 10"/>
                <a:gd name="T14" fmla="*/ 2 w 11"/>
                <a:gd name="T15" fmla="*/ 3 h 10"/>
                <a:gd name="T16" fmla="*/ 5 w 11"/>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0">
                  <a:moveTo>
                    <a:pt x="5" y="1"/>
                  </a:moveTo>
                  <a:cubicBezTo>
                    <a:pt x="7" y="0"/>
                    <a:pt x="9" y="1"/>
                    <a:pt x="9" y="3"/>
                  </a:cubicBezTo>
                  <a:cubicBezTo>
                    <a:pt x="10" y="4"/>
                    <a:pt x="10" y="4"/>
                    <a:pt x="10" y="4"/>
                  </a:cubicBezTo>
                  <a:cubicBezTo>
                    <a:pt x="11" y="5"/>
                    <a:pt x="10" y="7"/>
                    <a:pt x="9" y="8"/>
                  </a:cubicBezTo>
                  <a:cubicBezTo>
                    <a:pt x="6" y="9"/>
                    <a:pt x="6" y="9"/>
                    <a:pt x="6" y="9"/>
                  </a:cubicBezTo>
                  <a:cubicBezTo>
                    <a:pt x="4" y="10"/>
                    <a:pt x="3" y="10"/>
                    <a:pt x="2" y="8"/>
                  </a:cubicBezTo>
                  <a:cubicBezTo>
                    <a:pt x="1" y="7"/>
                    <a:pt x="1" y="7"/>
                    <a:pt x="1" y="7"/>
                  </a:cubicBezTo>
                  <a:cubicBezTo>
                    <a:pt x="0" y="5"/>
                    <a:pt x="1" y="3"/>
                    <a:pt x="2" y="3"/>
                  </a:cubicBezTo>
                  <a:lnTo>
                    <a:pt x="5" y="1"/>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Freeform 355"/>
            <p:cNvSpPr>
              <a:spLocks/>
            </p:cNvSpPr>
            <p:nvPr/>
          </p:nvSpPr>
          <p:spPr bwMode="auto">
            <a:xfrm>
              <a:off x="3957642" y="1854203"/>
              <a:ext cx="34925" cy="34925"/>
            </a:xfrm>
            <a:custGeom>
              <a:avLst/>
              <a:gdLst>
                <a:gd name="T0" fmla="*/ 2 w 10"/>
                <a:gd name="T1" fmla="*/ 8 h 10"/>
                <a:gd name="T2" fmla="*/ 0 w 10"/>
                <a:gd name="T3" fmla="*/ 4 h 10"/>
                <a:gd name="T4" fmla="*/ 1 w 10"/>
                <a:gd name="T5" fmla="*/ 3 h 10"/>
                <a:gd name="T6" fmla="*/ 5 w 10"/>
                <a:gd name="T7" fmla="*/ 1 h 10"/>
                <a:gd name="T8" fmla="*/ 8 w 10"/>
                <a:gd name="T9" fmla="*/ 2 h 10"/>
                <a:gd name="T10" fmla="*/ 10 w 10"/>
                <a:gd name="T11" fmla="*/ 6 h 10"/>
                <a:gd name="T12" fmla="*/ 9 w 10"/>
                <a:gd name="T13" fmla="*/ 7 h 10"/>
                <a:gd name="T14" fmla="*/ 5 w 10"/>
                <a:gd name="T15" fmla="*/ 9 h 10"/>
                <a:gd name="T16" fmla="*/ 2 w 10"/>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2" y="8"/>
                  </a:moveTo>
                  <a:cubicBezTo>
                    <a:pt x="1" y="7"/>
                    <a:pt x="0" y="6"/>
                    <a:pt x="0" y="4"/>
                  </a:cubicBezTo>
                  <a:cubicBezTo>
                    <a:pt x="1" y="3"/>
                    <a:pt x="1" y="3"/>
                    <a:pt x="1" y="3"/>
                  </a:cubicBezTo>
                  <a:cubicBezTo>
                    <a:pt x="2" y="1"/>
                    <a:pt x="3" y="0"/>
                    <a:pt x="5" y="1"/>
                  </a:cubicBezTo>
                  <a:cubicBezTo>
                    <a:pt x="8" y="2"/>
                    <a:pt x="8" y="2"/>
                    <a:pt x="8" y="2"/>
                  </a:cubicBezTo>
                  <a:cubicBezTo>
                    <a:pt x="9" y="2"/>
                    <a:pt x="10" y="4"/>
                    <a:pt x="10" y="6"/>
                  </a:cubicBezTo>
                  <a:cubicBezTo>
                    <a:pt x="9" y="7"/>
                    <a:pt x="9" y="7"/>
                    <a:pt x="9" y="7"/>
                  </a:cubicBezTo>
                  <a:cubicBezTo>
                    <a:pt x="9" y="9"/>
                    <a:pt x="7" y="10"/>
                    <a:pt x="5" y="9"/>
                  </a:cubicBezTo>
                  <a:lnTo>
                    <a:pt x="2" y="8"/>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Freeform 356"/>
            <p:cNvSpPr>
              <a:spLocks noEditPoints="1"/>
            </p:cNvSpPr>
            <p:nvPr/>
          </p:nvSpPr>
          <p:spPr bwMode="auto">
            <a:xfrm>
              <a:off x="3530604" y="1643066"/>
              <a:ext cx="396875" cy="398463"/>
            </a:xfrm>
            <a:custGeom>
              <a:avLst/>
              <a:gdLst>
                <a:gd name="T0" fmla="*/ 54 w 116"/>
                <a:gd name="T1" fmla="*/ 2 h 117"/>
                <a:gd name="T2" fmla="*/ 2 w 116"/>
                <a:gd name="T3" fmla="*/ 62 h 117"/>
                <a:gd name="T4" fmla="*/ 62 w 116"/>
                <a:gd name="T5" fmla="*/ 115 h 117"/>
                <a:gd name="T6" fmla="*/ 114 w 116"/>
                <a:gd name="T7" fmla="*/ 55 h 117"/>
                <a:gd name="T8" fmla="*/ 54 w 116"/>
                <a:gd name="T9" fmla="*/ 2 h 117"/>
                <a:gd name="T10" fmla="*/ 60 w 116"/>
                <a:gd name="T11" fmla="*/ 85 h 117"/>
                <a:gd name="T12" fmla="*/ 31 w 116"/>
                <a:gd name="T13" fmla="*/ 60 h 117"/>
                <a:gd name="T14" fmla="*/ 56 w 116"/>
                <a:gd name="T15" fmla="*/ 32 h 117"/>
                <a:gd name="T16" fmla="*/ 84 w 116"/>
                <a:gd name="T17" fmla="*/ 57 h 117"/>
                <a:gd name="T18" fmla="*/ 60 w 116"/>
                <a:gd name="T19" fmla="*/ 8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17">
                  <a:moveTo>
                    <a:pt x="54" y="2"/>
                  </a:moveTo>
                  <a:cubicBezTo>
                    <a:pt x="23" y="4"/>
                    <a:pt x="0" y="31"/>
                    <a:pt x="2" y="62"/>
                  </a:cubicBezTo>
                  <a:cubicBezTo>
                    <a:pt x="4" y="93"/>
                    <a:pt x="31" y="117"/>
                    <a:pt x="62" y="115"/>
                  </a:cubicBezTo>
                  <a:cubicBezTo>
                    <a:pt x="93" y="113"/>
                    <a:pt x="116" y="86"/>
                    <a:pt x="114" y="55"/>
                  </a:cubicBezTo>
                  <a:cubicBezTo>
                    <a:pt x="112" y="24"/>
                    <a:pt x="85" y="0"/>
                    <a:pt x="54" y="2"/>
                  </a:cubicBezTo>
                  <a:close/>
                  <a:moveTo>
                    <a:pt x="60" y="85"/>
                  </a:moveTo>
                  <a:cubicBezTo>
                    <a:pt x="45" y="86"/>
                    <a:pt x="32" y="75"/>
                    <a:pt x="31" y="60"/>
                  </a:cubicBezTo>
                  <a:cubicBezTo>
                    <a:pt x="30" y="46"/>
                    <a:pt x="41" y="33"/>
                    <a:pt x="56" y="32"/>
                  </a:cubicBezTo>
                  <a:cubicBezTo>
                    <a:pt x="71" y="31"/>
                    <a:pt x="84" y="42"/>
                    <a:pt x="84" y="57"/>
                  </a:cubicBezTo>
                  <a:cubicBezTo>
                    <a:pt x="85" y="71"/>
                    <a:pt x="74" y="84"/>
                    <a:pt x="60" y="8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Freeform 357"/>
            <p:cNvSpPr>
              <a:spLocks/>
            </p:cNvSpPr>
            <p:nvPr/>
          </p:nvSpPr>
          <p:spPr bwMode="auto">
            <a:xfrm>
              <a:off x="3684591" y="1604966"/>
              <a:ext cx="68263" cy="115888"/>
            </a:xfrm>
            <a:custGeom>
              <a:avLst/>
              <a:gdLst>
                <a:gd name="T0" fmla="*/ 20 w 20"/>
                <a:gd name="T1" fmla="*/ 28 h 34"/>
                <a:gd name="T2" fmla="*/ 16 w 20"/>
                <a:gd name="T3" fmla="*/ 33 h 34"/>
                <a:gd name="T4" fmla="*/ 5 w 20"/>
                <a:gd name="T5" fmla="*/ 34 h 34"/>
                <a:gd name="T6" fmla="*/ 1 w 20"/>
                <a:gd name="T7" fmla="*/ 29 h 34"/>
                <a:gd name="T8" fmla="*/ 2 w 20"/>
                <a:gd name="T9" fmla="*/ 5 h 34"/>
                <a:gd name="T10" fmla="*/ 8 w 20"/>
                <a:gd name="T11" fmla="*/ 0 h 34"/>
                <a:gd name="T12" fmla="*/ 9 w 20"/>
                <a:gd name="T13" fmla="*/ 0 h 34"/>
                <a:gd name="T14" fmla="*/ 15 w 20"/>
                <a:gd name="T15" fmla="*/ 5 h 34"/>
                <a:gd name="T16" fmla="*/ 20 w 20"/>
                <a:gd name="T17"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4">
                  <a:moveTo>
                    <a:pt x="20" y="28"/>
                  </a:moveTo>
                  <a:cubicBezTo>
                    <a:pt x="20" y="30"/>
                    <a:pt x="19" y="33"/>
                    <a:pt x="16" y="33"/>
                  </a:cubicBezTo>
                  <a:cubicBezTo>
                    <a:pt x="5" y="34"/>
                    <a:pt x="5" y="34"/>
                    <a:pt x="5" y="34"/>
                  </a:cubicBezTo>
                  <a:cubicBezTo>
                    <a:pt x="2" y="34"/>
                    <a:pt x="0" y="32"/>
                    <a:pt x="1" y="29"/>
                  </a:cubicBezTo>
                  <a:cubicBezTo>
                    <a:pt x="2" y="5"/>
                    <a:pt x="2" y="5"/>
                    <a:pt x="2" y="5"/>
                  </a:cubicBezTo>
                  <a:cubicBezTo>
                    <a:pt x="2" y="3"/>
                    <a:pt x="5" y="0"/>
                    <a:pt x="8" y="0"/>
                  </a:cubicBezTo>
                  <a:cubicBezTo>
                    <a:pt x="9" y="0"/>
                    <a:pt x="9" y="0"/>
                    <a:pt x="9" y="0"/>
                  </a:cubicBezTo>
                  <a:cubicBezTo>
                    <a:pt x="12" y="0"/>
                    <a:pt x="14" y="2"/>
                    <a:pt x="15" y="5"/>
                  </a:cubicBezTo>
                  <a:lnTo>
                    <a:pt x="20" y="2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Freeform 358"/>
            <p:cNvSpPr>
              <a:spLocks/>
            </p:cNvSpPr>
            <p:nvPr/>
          </p:nvSpPr>
          <p:spPr bwMode="auto">
            <a:xfrm>
              <a:off x="3702054" y="1963741"/>
              <a:ext cx="68263" cy="115888"/>
            </a:xfrm>
            <a:custGeom>
              <a:avLst/>
              <a:gdLst>
                <a:gd name="T0" fmla="*/ 1 w 20"/>
                <a:gd name="T1" fmla="*/ 7 h 34"/>
                <a:gd name="T2" fmla="*/ 5 w 20"/>
                <a:gd name="T3" fmla="*/ 1 h 34"/>
                <a:gd name="T4" fmla="*/ 15 w 20"/>
                <a:gd name="T5" fmla="*/ 0 h 34"/>
                <a:gd name="T6" fmla="*/ 20 w 20"/>
                <a:gd name="T7" fmla="*/ 5 h 34"/>
                <a:gd name="T8" fmla="*/ 18 w 20"/>
                <a:gd name="T9" fmla="*/ 29 h 34"/>
                <a:gd name="T10" fmla="*/ 13 w 20"/>
                <a:gd name="T11" fmla="*/ 34 h 34"/>
                <a:gd name="T12" fmla="*/ 12 w 20"/>
                <a:gd name="T13" fmla="*/ 34 h 34"/>
                <a:gd name="T14" fmla="*/ 6 w 20"/>
                <a:gd name="T15" fmla="*/ 30 h 34"/>
                <a:gd name="T16" fmla="*/ 1 w 20"/>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4">
                  <a:moveTo>
                    <a:pt x="1" y="7"/>
                  </a:moveTo>
                  <a:cubicBezTo>
                    <a:pt x="0" y="4"/>
                    <a:pt x="2" y="1"/>
                    <a:pt x="5" y="1"/>
                  </a:cubicBezTo>
                  <a:cubicBezTo>
                    <a:pt x="15" y="0"/>
                    <a:pt x="15" y="0"/>
                    <a:pt x="15" y="0"/>
                  </a:cubicBezTo>
                  <a:cubicBezTo>
                    <a:pt x="18" y="0"/>
                    <a:pt x="20" y="2"/>
                    <a:pt x="20" y="5"/>
                  </a:cubicBezTo>
                  <a:cubicBezTo>
                    <a:pt x="18" y="29"/>
                    <a:pt x="18" y="29"/>
                    <a:pt x="18" y="29"/>
                  </a:cubicBezTo>
                  <a:cubicBezTo>
                    <a:pt x="18" y="32"/>
                    <a:pt x="16" y="34"/>
                    <a:pt x="13" y="34"/>
                  </a:cubicBezTo>
                  <a:cubicBezTo>
                    <a:pt x="12" y="34"/>
                    <a:pt x="12" y="34"/>
                    <a:pt x="12" y="34"/>
                  </a:cubicBezTo>
                  <a:cubicBezTo>
                    <a:pt x="9" y="34"/>
                    <a:pt x="6" y="32"/>
                    <a:pt x="6" y="30"/>
                  </a:cubicBezTo>
                  <a:lnTo>
                    <a:pt x="1" y="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Freeform 359"/>
            <p:cNvSpPr>
              <a:spLocks/>
            </p:cNvSpPr>
            <p:nvPr/>
          </p:nvSpPr>
          <p:spPr bwMode="auto">
            <a:xfrm>
              <a:off x="3489329" y="1816103"/>
              <a:ext cx="115888" cy="68263"/>
            </a:xfrm>
            <a:custGeom>
              <a:avLst/>
              <a:gdLst>
                <a:gd name="T0" fmla="*/ 28 w 34"/>
                <a:gd name="T1" fmla="*/ 1 h 20"/>
                <a:gd name="T2" fmla="*/ 33 w 34"/>
                <a:gd name="T3" fmla="*/ 5 h 20"/>
                <a:gd name="T4" fmla="*/ 34 w 34"/>
                <a:gd name="T5" fmla="*/ 15 h 20"/>
                <a:gd name="T6" fmla="*/ 29 w 34"/>
                <a:gd name="T7" fmla="*/ 20 h 20"/>
                <a:gd name="T8" fmla="*/ 6 w 34"/>
                <a:gd name="T9" fmla="*/ 18 h 20"/>
                <a:gd name="T10" fmla="*/ 0 w 34"/>
                <a:gd name="T11" fmla="*/ 13 h 20"/>
                <a:gd name="T12" fmla="*/ 0 w 34"/>
                <a:gd name="T13" fmla="*/ 12 h 20"/>
                <a:gd name="T14" fmla="*/ 5 w 34"/>
                <a:gd name="T15" fmla="*/ 5 h 20"/>
                <a:gd name="T16" fmla="*/ 28 w 34"/>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0">
                  <a:moveTo>
                    <a:pt x="28" y="1"/>
                  </a:moveTo>
                  <a:cubicBezTo>
                    <a:pt x="31" y="0"/>
                    <a:pt x="33" y="2"/>
                    <a:pt x="33" y="5"/>
                  </a:cubicBezTo>
                  <a:cubicBezTo>
                    <a:pt x="34" y="15"/>
                    <a:pt x="34" y="15"/>
                    <a:pt x="34" y="15"/>
                  </a:cubicBezTo>
                  <a:cubicBezTo>
                    <a:pt x="34" y="18"/>
                    <a:pt x="32" y="20"/>
                    <a:pt x="29" y="20"/>
                  </a:cubicBezTo>
                  <a:cubicBezTo>
                    <a:pt x="6" y="18"/>
                    <a:pt x="6" y="18"/>
                    <a:pt x="6" y="18"/>
                  </a:cubicBezTo>
                  <a:cubicBezTo>
                    <a:pt x="3" y="18"/>
                    <a:pt x="0" y="15"/>
                    <a:pt x="0" y="13"/>
                  </a:cubicBezTo>
                  <a:cubicBezTo>
                    <a:pt x="0" y="12"/>
                    <a:pt x="0" y="12"/>
                    <a:pt x="0" y="12"/>
                  </a:cubicBezTo>
                  <a:cubicBezTo>
                    <a:pt x="0" y="9"/>
                    <a:pt x="2" y="6"/>
                    <a:pt x="5" y="5"/>
                  </a:cubicBezTo>
                  <a:lnTo>
                    <a:pt x="28" y="1"/>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Freeform 360"/>
            <p:cNvSpPr>
              <a:spLocks/>
            </p:cNvSpPr>
            <p:nvPr/>
          </p:nvSpPr>
          <p:spPr bwMode="auto">
            <a:xfrm>
              <a:off x="3852867" y="1800228"/>
              <a:ext cx="115888" cy="68263"/>
            </a:xfrm>
            <a:custGeom>
              <a:avLst/>
              <a:gdLst>
                <a:gd name="T0" fmla="*/ 6 w 34"/>
                <a:gd name="T1" fmla="*/ 19 h 20"/>
                <a:gd name="T2" fmla="*/ 0 w 34"/>
                <a:gd name="T3" fmla="*/ 15 h 20"/>
                <a:gd name="T4" fmla="*/ 0 w 34"/>
                <a:gd name="T5" fmla="*/ 5 h 20"/>
                <a:gd name="T6" fmla="*/ 5 w 34"/>
                <a:gd name="T7" fmla="*/ 0 h 20"/>
                <a:gd name="T8" fmla="*/ 28 w 34"/>
                <a:gd name="T9" fmla="*/ 2 h 20"/>
                <a:gd name="T10" fmla="*/ 34 w 34"/>
                <a:gd name="T11" fmla="*/ 7 h 20"/>
                <a:gd name="T12" fmla="*/ 34 w 34"/>
                <a:gd name="T13" fmla="*/ 8 h 20"/>
                <a:gd name="T14" fmla="*/ 29 w 34"/>
                <a:gd name="T15" fmla="*/ 15 h 20"/>
                <a:gd name="T16" fmla="*/ 6 w 34"/>
                <a:gd name="T17"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0">
                  <a:moveTo>
                    <a:pt x="6" y="19"/>
                  </a:moveTo>
                  <a:cubicBezTo>
                    <a:pt x="3" y="20"/>
                    <a:pt x="1" y="18"/>
                    <a:pt x="0" y="15"/>
                  </a:cubicBezTo>
                  <a:cubicBezTo>
                    <a:pt x="0" y="5"/>
                    <a:pt x="0" y="5"/>
                    <a:pt x="0" y="5"/>
                  </a:cubicBezTo>
                  <a:cubicBezTo>
                    <a:pt x="0" y="2"/>
                    <a:pt x="2" y="0"/>
                    <a:pt x="5" y="0"/>
                  </a:cubicBezTo>
                  <a:cubicBezTo>
                    <a:pt x="28" y="2"/>
                    <a:pt x="28" y="2"/>
                    <a:pt x="28" y="2"/>
                  </a:cubicBezTo>
                  <a:cubicBezTo>
                    <a:pt x="31" y="2"/>
                    <a:pt x="33" y="5"/>
                    <a:pt x="34" y="7"/>
                  </a:cubicBezTo>
                  <a:cubicBezTo>
                    <a:pt x="34" y="8"/>
                    <a:pt x="34" y="8"/>
                    <a:pt x="34" y="8"/>
                  </a:cubicBezTo>
                  <a:cubicBezTo>
                    <a:pt x="34" y="11"/>
                    <a:pt x="32" y="14"/>
                    <a:pt x="29" y="15"/>
                  </a:cubicBezTo>
                  <a:lnTo>
                    <a:pt x="6" y="19"/>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 name="Freeform 361"/>
            <p:cNvSpPr>
              <a:spLocks/>
            </p:cNvSpPr>
            <p:nvPr/>
          </p:nvSpPr>
          <p:spPr bwMode="auto">
            <a:xfrm>
              <a:off x="3540129" y="1676403"/>
              <a:ext cx="112713" cy="106363"/>
            </a:xfrm>
            <a:custGeom>
              <a:avLst/>
              <a:gdLst>
                <a:gd name="T0" fmla="*/ 30 w 33"/>
                <a:gd name="T1" fmla="*/ 14 h 31"/>
                <a:gd name="T2" fmla="*/ 31 w 33"/>
                <a:gd name="T3" fmla="*/ 21 h 31"/>
                <a:gd name="T4" fmla="*/ 24 w 33"/>
                <a:gd name="T5" fmla="*/ 28 h 31"/>
                <a:gd name="T6" fmla="*/ 17 w 33"/>
                <a:gd name="T7" fmla="*/ 28 h 31"/>
                <a:gd name="T8" fmla="*/ 2 w 33"/>
                <a:gd name="T9" fmla="*/ 11 h 31"/>
                <a:gd name="T10" fmla="*/ 2 w 33"/>
                <a:gd name="T11" fmla="*/ 3 h 31"/>
                <a:gd name="T12" fmla="*/ 3 w 33"/>
                <a:gd name="T13" fmla="*/ 2 h 31"/>
                <a:gd name="T14" fmla="*/ 10 w 33"/>
                <a:gd name="T15" fmla="*/ 1 h 31"/>
                <a:gd name="T16" fmla="*/ 30 w 33"/>
                <a:gd name="T17"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1">
                  <a:moveTo>
                    <a:pt x="30" y="14"/>
                  </a:moveTo>
                  <a:cubicBezTo>
                    <a:pt x="32" y="16"/>
                    <a:pt x="33" y="19"/>
                    <a:pt x="31" y="21"/>
                  </a:cubicBezTo>
                  <a:cubicBezTo>
                    <a:pt x="24" y="28"/>
                    <a:pt x="24" y="28"/>
                    <a:pt x="24" y="28"/>
                  </a:cubicBezTo>
                  <a:cubicBezTo>
                    <a:pt x="22" y="31"/>
                    <a:pt x="19" y="31"/>
                    <a:pt x="17" y="28"/>
                  </a:cubicBezTo>
                  <a:cubicBezTo>
                    <a:pt x="2" y="11"/>
                    <a:pt x="2" y="11"/>
                    <a:pt x="2" y="11"/>
                  </a:cubicBezTo>
                  <a:cubicBezTo>
                    <a:pt x="0" y="9"/>
                    <a:pt x="0" y="5"/>
                    <a:pt x="2" y="3"/>
                  </a:cubicBezTo>
                  <a:cubicBezTo>
                    <a:pt x="3" y="2"/>
                    <a:pt x="3" y="2"/>
                    <a:pt x="3" y="2"/>
                  </a:cubicBezTo>
                  <a:cubicBezTo>
                    <a:pt x="5" y="0"/>
                    <a:pt x="8" y="0"/>
                    <a:pt x="10" y="1"/>
                  </a:cubicBezTo>
                  <a:lnTo>
                    <a:pt x="30" y="14"/>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 name="Freeform 362"/>
            <p:cNvSpPr>
              <a:spLocks/>
            </p:cNvSpPr>
            <p:nvPr/>
          </p:nvSpPr>
          <p:spPr bwMode="auto">
            <a:xfrm>
              <a:off x="3803654" y="1901829"/>
              <a:ext cx="114300" cy="109538"/>
            </a:xfrm>
            <a:custGeom>
              <a:avLst/>
              <a:gdLst>
                <a:gd name="T0" fmla="*/ 3 w 33"/>
                <a:gd name="T1" fmla="*/ 17 h 32"/>
                <a:gd name="T2" fmla="*/ 2 w 33"/>
                <a:gd name="T3" fmla="*/ 10 h 32"/>
                <a:gd name="T4" fmla="*/ 9 w 33"/>
                <a:gd name="T5" fmla="*/ 3 h 32"/>
                <a:gd name="T6" fmla="*/ 15 w 33"/>
                <a:gd name="T7" fmla="*/ 3 h 32"/>
                <a:gd name="T8" fmla="*/ 31 w 33"/>
                <a:gd name="T9" fmla="*/ 20 h 32"/>
                <a:gd name="T10" fmla="*/ 31 w 33"/>
                <a:gd name="T11" fmla="*/ 28 h 32"/>
                <a:gd name="T12" fmla="*/ 30 w 33"/>
                <a:gd name="T13" fmla="*/ 29 h 32"/>
                <a:gd name="T14" fmla="*/ 22 w 33"/>
                <a:gd name="T15" fmla="*/ 30 h 32"/>
                <a:gd name="T16" fmla="*/ 3 w 33"/>
                <a:gd name="T1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2">
                  <a:moveTo>
                    <a:pt x="3" y="17"/>
                  </a:moveTo>
                  <a:cubicBezTo>
                    <a:pt x="0" y="16"/>
                    <a:pt x="0" y="13"/>
                    <a:pt x="2" y="10"/>
                  </a:cubicBezTo>
                  <a:cubicBezTo>
                    <a:pt x="9" y="3"/>
                    <a:pt x="9" y="3"/>
                    <a:pt x="9" y="3"/>
                  </a:cubicBezTo>
                  <a:cubicBezTo>
                    <a:pt x="10" y="0"/>
                    <a:pt x="14" y="0"/>
                    <a:pt x="15" y="3"/>
                  </a:cubicBezTo>
                  <a:cubicBezTo>
                    <a:pt x="31" y="20"/>
                    <a:pt x="31" y="20"/>
                    <a:pt x="31" y="20"/>
                  </a:cubicBezTo>
                  <a:cubicBezTo>
                    <a:pt x="33" y="23"/>
                    <a:pt x="33" y="26"/>
                    <a:pt x="31" y="28"/>
                  </a:cubicBezTo>
                  <a:cubicBezTo>
                    <a:pt x="30" y="29"/>
                    <a:pt x="30" y="29"/>
                    <a:pt x="30" y="29"/>
                  </a:cubicBezTo>
                  <a:cubicBezTo>
                    <a:pt x="28" y="31"/>
                    <a:pt x="25" y="32"/>
                    <a:pt x="22" y="30"/>
                  </a:cubicBezTo>
                  <a:lnTo>
                    <a:pt x="3" y="1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 name="Freeform 363"/>
            <p:cNvSpPr>
              <a:spLocks/>
            </p:cNvSpPr>
            <p:nvPr/>
          </p:nvSpPr>
          <p:spPr bwMode="auto">
            <a:xfrm>
              <a:off x="3560766" y="1919291"/>
              <a:ext cx="106363" cy="109538"/>
            </a:xfrm>
            <a:custGeom>
              <a:avLst/>
              <a:gdLst>
                <a:gd name="T0" fmla="*/ 14 w 31"/>
                <a:gd name="T1" fmla="*/ 2 h 32"/>
                <a:gd name="T2" fmla="*/ 21 w 31"/>
                <a:gd name="T3" fmla="*/ 1 h 32"/>
                <a:gd name="T4" fmla="*/ 29 w 31"/>
                <a:gd name="T5" fmla="*/ 8 h 32"/>
                <a:gd name="T6" fmla="*/ 29 w 31"/>
                <a:gd name="T7" fmla="*/ 15 h 32"/>
                <a:gd name="T8" fmla="*/ 11 w 31"/>
                <a:gd name="T9" fmla="*/ 30 h 32"/>
                <a:gd name="T10" fmla="*/ 3 w 31"/>
                <a:gd name="T11" fmla="*/ 30 h 32"/>
                <a:gd name="T12" fmla="*/ 3 w 31"/>
                <a:gd name="T13" fmla="*/ 30 h 32"/>
                <a:gd name="T14" fmla="*/ 1 w 31"/>
                <a:gd name="T15" fmla="*/ 22 h 32"/>
                <a:gd name="T16" fmla="*/ 14 w 31"/>
                <a:gd name="T1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2">
                  <a:moveTo>
                    <a:pt x="14" y="2"/>
                  </a:moveTo>
                  <a:cubicBezTo>
                    <a:pt x="16" y="0"/>
                    <a:pt x="19" y="0"/>
                    <a:pt x="21" y="1"/>
                  </a:cubicBezTo>
                  <a:cubicBezTo>
                    <a:pt x="29" y="8"/>
                    <a:pt x="29" y="8"/>
                    <a:pt x="29" y="8"/>
                  </a:cubicBezTo>
                  <a:cubicBezTo>
                    <a:pt x="31" y="10"/>
                    <a:pt x="31" y="13"/>
                    <a:pt x="29" y="15"/>
                  </a:cubicBezTo>
                  <a:cubicBezTo>
                    <a:pt x="11" y="30"/>
                    <a:pt x="11" y="30"/>
                    <a:pt x="11" y="30"/>
                  </a:cubicBezTo>
                  <a:cubicBezTo>
                    <a:pt x="9" y="32"/>
                    <a:pt x="5" y="32"/>
                    <a:pt x="3" y="30"/>
                  </a:cubicBezTo>
                  <a:cubicBezTo>
                    <a:pt x="3" y="30"/>
                    <a:pt x="3" y="30"/>
                    <a:pt x="3" y="30"/>
                  </a:cubicBezTo>
                  <a:cubicBezTo>
                    <a:pt x="0" y="28"/>
                    <a:pt x="0" y="24"/>
                    <a:pt x="1" y="22"/>
                  </a:cubicBezTo>
                  <a:lnTo>
                    <a:pt x="14" y="2"/>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 name="Freeform 364"/>
            <p:cNvSpPr>
              <a:spLocks/>
            </p:cNvSpPr>
            <p:nvPr/>
          </p:nvSpPr>
          <p:spPr bwMode="auto">
            <a:xfrm>
              <a:off x="3790954" y="1657353"/>
              <a:ext cx="106363" cy="111125"/>
            </a:xfrm>
            <a:custGeom>
              <a:avLst/>
              <a:gdLst>
                <a:gd name="T0" fmla="*/ 16 w 31"/>
                <a:gd name="T1" fmla="*/ 30 h 33"/>
                <a:gd name="T2" fmla="*/ 10 w 31"/>
                <a:gd name="T3" fmla="*/ 31 h 33"/>
                <a:gd name="T4" fmla="*/ 2 w 31"/>
                <a:gd name="T5" fmla="*/ 24 h 33"/>
                <a:gd name="T6" fmla="*/ 2 w 31"/>
                <a:gd name="T7" fmla="*/ 17 h 33"/>
                <a:gd name="T8" fmla="*/ 20 w 31"/>
                <a:gd name="T9" fmla="*/ 2 h 33"/>
                <a:gd name="T10" fmla="*/ 28 w 31"/>
                <a:gd name="T11" fmla="*/ 2 h 33"/>
                <a:gd name="T12" fmla="*/ 28 w 31"/>
                <a:gd name="T13" fmla="*/ 2 h 33"/>
                <a:gd name="T14" fmla="*/ 29 w 31"/>
                <a:gd name="T15" fmla="*/ 10 h 33"/>
                <a:gd name="T16" fmla="*/ 16 w 31"/>
                <a:gd name="T1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3">
                  <a:moveTo>
                    <a:pt x="16" y="30"/>
                  </a:moveTo>
                  <a:cubicBezTo>
                    <a:pt x="15" y="32"/>
                    <a:pt x="12" y="33"/>
                    <a:pt x="10" y="31"/>
                  </a:cubicBezTo>
                  <a:cubicBezTo>
                    <a:pt x="2" y="24"/>
                    <a:pt x="2" y="24"/>
                    <a:pt x="2" y="24"/>
                  </a:cubicBezTo>
                  <a:cubicBezTo>
                    <a:pt x="0" y="22"/>
                    <a:pt x="0" y="19"/>
                    <a:pt x="2" y="17"/>
                  </a:cubicBezTo>
                  <a:cubicBezTo>
                    <a:pt x="20" y="2"/>
                    <a:pt x="20" y="2"/>
                    <a:pt x="20" y="2"/>
                  </a:cubicBezTo>
                  <a:cubicBezTo>
                    <a:pt x="22" y="0"/>
                    <a:pt x="25" y="0"/>
                    <a:pt x="28" y="2"/>
                  </a:cubicBezTo>
                  <a:cubicBezTo>
                    <a:pt x="28" y="2"/>
                    <a:pt x="28" y="2"/>
                    <a:pt x="28" y="2"/>
                  </a:cubicBezTo>
                  <a:cubicBezTo>
                    <a:pt x="30" y="4"/>
                    <a:pt x="31" y="8"/>
                    <a:pt x="29" y="10"/>
                  </a:cubicBezTo>
                  <a:lnTo>
                    <a:pt x="16" y="3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 name="Freeform 365"/>
            <p:cNvSpPr>
              <a:spLocks/>
            </p:cNvSpPr>
            <p:nvPr/>
          </p:nvSpPr>
          <p:spPr bwMode="auto">
            <a:xfrm>
              <a:off x="3605216" y="1625603"/>
              <a:ext cx="93663" cy="119063"/>
            </a:xfrm>
            <a:custGeom>
              <a:avLst/>
              <a:gdLst>
                <a:gd name="T0" fmla="*/ 26 w 27"/>
                <a:gd name="T1" fmla="*/ 22 h 35"/>
                <a:gd name="T2" fmla="*/ 24 w 27"/>
                <a:gd name="T3" fmla="*/ 29 h 35"/>
                <a:gd name="T4" fmla="*/ 15 w 27"/>
                <a:gd name="T5" fmla="*/ 33 h 35"/>
                <a:gd name="T6" fmla="*/ 9 w 27"/>
                <a:gd name="T7" fmla="*/ 31 h 35"/>
                <a:gd name="T8" fmla="*/ 1 w 27"/>
                <a:gd name="T9" fmla="*/ 9 h 35"/>
                <a:gd name="T10" fmla="*/ 4 w 27"/>
                <a:gd name="T11" fmla="*/ 1 h 35"/>
                <a:gd name="T12" fmla="*/ 5 w 27"/>
                <a:gd name="T13" fmla="*/ 1 h 35"/>
                <a:gd name="T14" fmla="*/ 12 w 27"/>
                <a:gd name="T15" fmla="*/ 3 h 35"/>
                <a:gd name="T16" fmla="*/ 26 w 27"/>
                <a:gd name="T17"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5">
                  <a:moveTo>
                    <a:pt x="26" y="22"/>
                  </a:moveTo>
                  <a:cubicBezTo>
                    <a:pt x="27" y="25"/>
                    <a:pt x="27" y="27"/>
                    <a:pt x="24" y="29"/>
                  </a:cubicBezTo>
                  <a:cubicBezTo>
                    <a:pt x="15" y="33"/>
                    <a:pt x="15" y="33"/>
                    <a:pt x="15" y="33"/>
                  </a:cubicBezTo>
                  <a:cubicBezTo>
                    <a:pt x="12" y="35"/>
                    <a:pt x="10" y="34"/>
                    <a:pt x="9" y="31"/>
                  </a:cubicBezTo>
                  <a:cubicBezTo>
                    <a:pt x="1" y="9"/>
                    <a:pt x="1" y="9"/>
                    <a:pt x="1" y="9"/>
                  </a:cubicBezTo>
                  <a:cubicBezTo>
                    <a:pt x="0" y="6"/>
                    <a:pt x="2" y="3"/>
                    <a:pt x="4" y="1"/>
                  </a:cubicBezTo>
                  <a:cubicBezTo>
                    <a:pt x="5" y="1"/>
                    <a:pt x="5" y="1"/>
                    <a:pt x="5" y="1"/>
                  </a:cubicBezTo>
                  <a:cubicBezTo>
                    <a:pt x="7" y="0"/>
                    <a:pt x="11" y="1"/>
                    <a:pt x="12" y="3"/>
                  </a:cubicBezTo>
                  <a:lnTo>
                    <a:pt x="26" y="22"/>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 name="Freeform 366"/>
            <p:cNvSpPr>
              <a:spLocks/>
            </p:cNvSpPr>
            <p:nvPr/>
          </p:nvSpPr>
          <p:spPr bwMode="auto">
            <a:xfrm>
              <a:off x="3756029" y="1939929"/>
              <a:ext cx="96838" cy="119063"/>
            </a:xfrm>
            <a:custGeom>
              <a:avLst/>
              <a:gdLst>
                <a:gd name="T0" fmla="*/ 2 w 28"/>
                <a:gd name="T1" fmla="*/ 13 h 35"/>
                <a:gd name="T2" fmla="*/ 4 w 28"/>
                <a:gd name="T3" fmla="*/ 6 h 35"/>
                <a:gd name="T4" fmla="*/ 13 w 28"/>
                <a:gd name="T5" fmla="*/ 2 h 35"/>
                <a:gd name="T6" fmla="*/ 19 w 28"/>
                <a:gd name="T7" fmla="*/ 4 h 35"/>
                <a:gd name="T8" fmla="*/ 27 w 28"/>
                <a:gd name="T9" fmla="*/ 26 h 35"/>
                <a:gd name="T10" fmla="*/ 24 w 28"/>
                <a:gd name="T11" fmla="*/ 34 h 35"/>
                <a:gd name="T12" fmla="*/ 23 w 28"/>
                <a:gd name="T13" fmla="*/ 34 h 35"/>
                <a:gd name="T14" fmla="*/ 15 w 28"/>
                <a:gd name="T15" fmla="*/ 32 h 35"/>
                <a:gd name="T16" fmla="*/ 2 w 28"/>
                <a:gd name="T17"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 y="13"/>
                  </a:moveTo>
                  <a:cubicBezTo>
                    <a:pt x="0" y="11"/>
                    <a:pt x="1" y="8"/>
                    <a:pt x="4" y="6"/>
                  </a:cubicBezTo>
                  <a:cubicBezTo>
                    <a:pt x="13" y="2"/>
                    <a:pt x="13" y="2"/>
                    <a:pt x="13" y="2"/>
                  </a:cubicBezTo>
                  <a:cubicBezTo>
                    <a:pt x="15" y="0"/>
                    <a:pt x="18" y="2"/>
                    <a:pt x="19" y="4"/>
                  </a:cubicBezTo>
                  <a:cubicBezTo>
                    <a:pt x="27" y="26"/>
                    <a:pt x="27" y="26"/>
                    <a:pt x="27" y="26"/>
                  </a:cubicBezTo>
                  <a:cubicBezTo>
                    <a:pt x="28" y="29"/>
                    <a:pt x="26" y="32"/>
                    <a:pt x="24" y="34"/>
                  </a:cubicBezTo>
                  <a:cubicBezTo>
                    <a:pt x="23" y="34"/>
                    <a:pt x="23" y="34"/>
                    <a:pt x="23" y="34"/>
                  </a:cubicBezTo>
                  <a:cubicBezTo>
                    <a:pt x="20" y="35"/>
                    <a:pt x="17" y="35"/>
                    <a:pt x="15" y="32"/>
                  </a:cubicBezTo>
                  <a:lnTo>
                    <a:pt x="2" y="13"/>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 name="Freeform 367"/>
            <p:cNvSpPr>
              <a:spLocks/>
            </p:cNvSpPr>
            <p:nvPr/>
          </p:nvSpPr>
          <p:spPr bwMode="auto">
            <a:xfrm>
              <a:off x="3509966" y="1871666"/>
              <a:ext cx="119063" cy="92075"/>
            </a:xfrm>
            <a:custGeom>
              <a:avLst/>
              <a:gdLst>
                <a:gd name="T0" fmla="*/ 23 w 35"/>
                <a:gd name="T1" fmla="*/ 2 h 27"/>
                <a:gd name="T2" fmla="*/ 29 w 35"/>
                <a:gd name="T3" fmla="*/ 3 h 27"/>
                <a:gd name="T4" fmla="*/ 34 w 35"/>
                <a:gd name="T5" fmla="*/ 13 h 27"/>
                <a:gd name="T6" fmla="*/ 31 w 35"/>
                <a:gd name="T7" fmla="*/ 19 h 27"/>
                <a:gd name="T8" fmla="*/ 9 w 35"/>
                <a:gd name="T9" fmla="*/ 26 h 27"/>
                <a:gd name="T10" fmla="*/ 2 w 35"/>
                <a:gd name="T11" fmla="*/ 23 h 27"/>
                <a:gd name="T12" fmla="*/ 1 w 35"/>
                <a:gd name="T13" fmla="*/ 23 h 27"/>
                <a:gd name="T14" fmla="*/ 3 w 35"/>
                <a:gd name="T15" fmla="*/ 15 h 27"/>
                <a:gd name="T16" fmla="*/ 23 w 35"/>
                <a:gd name="T17"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7">
                  <a:moveTo>
                    <a:pt x="23" y="2"/>
                  </a:moveTo>
                  <a:cubicBezTo>
                    <a:pt x="25" y="0"/>
                    <a:pt x="28" y="1"/>
                    <a:pt x="29" y="3"/>
                  </a:cubicBezTo>
                  <a:cubicBezTo>
                    <a:pt x="34" y="13"/>
                    <a:pt x="34" y="13"/>
                    <a:pt x="34" y="13"/>
                  </a:cubicBezTo>
                  <a:cubicBezTo>
                    <a:pt x="35" y="15"/>
                    <a:pt x="34" y="18"/>
                    <a:pt x="31" y="19"/>
                  </a:cubicBezTo>
                  <a:cubicBezTo>
                    <a:pt x="9" y="26"/>
                    <a:pt x="9" y="26"/>
                    <a:pt x="9" y="26"/>
                  </a:cubicBezTo>
                  <a:cubicBezTo>
                    <a:pt x="6" y="27"/>
                    <a:pt x="3" y="26"/>
                    <a:pt x="2" y="23"/>
                  </a:cubicBezTo>
                  <a:cubicBezTo>
                    <a:pt x="1" y="23"/>
                    <a:pt x="1" y="23"/>
                    <a:pt x="1" y="23"/>
                  </a:cubicBezTo>
                  <a:cubicBezTo>
                    <a:pt x="0" y="20"/>
                    <a:pt x="1" y="17"/>
                    <a:pt x="3" y="15"/>
                  </a:cubicBezTo>
                  <a:lnTo>
                    <a:pt x="23" y="2"/>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 name="Freeform 368"/>
            <p:cNvSpPr>
              <a:spLocks/>
            </p:cNvSpPr>
            <p:nvPr/>
          </p:nvSpPr>
          <p:spPr bwMode="auto">
            <a:xfrm>
              <a:off x="3827467" y="1720853"/>
              <a:ext cx="120650" cy="92075"/>
            </a:xfrm>
            <a:custGeom>
              <a:avLst/>
              <a:gdLst>
                <a:gd name="T0" fmla="*/ 12 w 35"/>
                <a:gd name="T1" fmla="*/ 26 h 27"/>
                <a:gd name="T2" fmla="*/ 6 w 35"/>
                <a:gd name="T3" fmla="*/ 24 h 27"/>
                <a:gd name="T4" fmla="*/ 1 w 35"/>
                <a:gd name="T5" fmla="*/ 15 h 27"/>
                <a:gd name="T6" fmla="*/ 4 w 35"/>
                <a:gd name="T7" fmla="*/ 8 h 27"/>
                <a:gd name="T8" fmla="*/ 26 w 35"/>
                <a:gd name="T9" fmla="*/ 1 h 27"/>
                <a:gd name="T10" fmla="*/ 33 w 35"/>
                <a:gd name="T11" fmla="*/ 4 h 27"/>
                <a:gd name="T12" fmla="*/ 33 w 35"/>
                <a:gd name="T13" fmla="*/ 5 h 27"/>
                <a:gd name="T14" fmla="*/ 32 w 35"/>
                <a:gd name="T15" fmla="*/ 12 h 27"/>
                <a:gd name="T16" fmla="*/ 12 w 35"/>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7">
                  <a:moveTo>
                    <a:pt x="12" y="26"/>
                  </a:moveTo>
                  <a:cubicBezTo>
                    <a:pt x="10" y="27"/>
                    <a:pt x="7" y="26"/>
                    <a:pt x="6" y="24"/>
                  </a:cubicBezTo>
                  <a:cubicBezTo>
                    <a:pt x="1" y="15"/>
                    <a:pt x="1" y="15"/>
                    <a:pt x="1" y="15"/>
                  </a:cubicBezTo>
                  <a:cubicBezTo>
                    <a:pt x="0" y="12"/>
                    <a:pt x="1" y="9"/>
                    <a:pt x="4" y="8"/>
                  </a:cubicBezTo>
                  <a:cubicBezTo>
                    <a:pt x="26" y="1"/>
                    <a:pt x="26" y="1"/>
                    <a:pt x="26" y="1"/>
                  </a:cubicBezTo>
                  <a:cubicBezTo>
                    <a:pt x="28" y="0"/>
                    <a:pt x="32" y="1"/>
                    <a:pt x="33" y="4"/>
                  </a:cubicBezTo>
                  <a:cubicBezTo>
                    <a:pt x="33" y="5"/>
                    <a:pt x="33" y="5"/>
                    <a:pt x="33" y="5"/>
                  </a:cubicBezTo>
                  <a:cubicBezTo>
                    <a:pt x="35" y="7"/>
                    <a:pt x="34" y="11"/>
                    <a:pt x="32" y="12"/>
                  </a:cubicBezTo>
                  <a:lnTo>
                    <a:pt x="12" y="26"/>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 name="Freeform 369"/>
            <p:cNvSpPr>
              <a:spLocks/>
            </p:cNvSpPr>
            <p:nvPr/>
          </p:nvSpPr>
          <p:spPr bwMode="auto">
            <a:xfrm>
              <a:off x="3498854" y="1752603"/>
              <a:ext cx="120650" cy="80963"/>
            </a:xfrm>
            <a:custGeom>
              <a:avLst/>
              <a:gdLst>
                <a:gd name="T0" fmla="*/ 31 w 35"/>
                <a:gd name="T1" fmla="*/ 4 h 24"/>
                <a:gd name="T2" fmla="*/ 34 w 35"/>
                <a:gd name="T3" fmla="*/ 10 h 24"/>
                <a:gd name="T4" fmla="*/ 31 w 35"/>
                <a:gd name="T5" fmla="*/ 20 h 24"/>
                <a:gd name="T6" fmla="*/ 25 w 35"/>
                <a:gd name="T7" fmla="*/ 23 h 24"/>
                <a:gd name="T8" fmla="*/ 3 w 35"/>
                <a:gd name="T9" fmla="*/ 12 h 24"/>
                <a:gd name="T10" fmla="*/ 0 w 35"/>
                <a:gd name="T11" fmla="*/ 5 h 24"/>
                <a:gd name="T12" fmla="*/ 1 w 35"/>
                <a:gd name="T13" fmla="*/ 4 h 24"/>
                <a:gd name="T14" fmla="*/ 7 w 35"/>
                <a:gd name="T15" fmla="*/ 0 h 24"/>
                <a:gd name="T16" fmla="*/ 31 w 35"/>
                <a:gd name="T17"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31" y="4"/>
                  </a:moveTo>
                  <a:cubicBezTo>
                    <a:pt x="33" y="5"/>
                    <a:pt x="35" y="8"/>
                    <a:pt x="34" y="10"/>
                  </a:cubicBezTo>
                  <a:cubicBezTo>
                    <a:pt x="31" y="20"/>
                    <a:pt x="31" y="20"/>
                    <a:pt x="31" y="20"/>
                  </a:cubicBezTo>
                  <a:cubicBezTo>
                    <a:pt x="30" y="23"/>
                    <a:pt x="27" y="24"/>
                    <a:pt x="25" y="23"/>
                  </a:cubicBezTo>
                  <a:cubicBezTo>
                    <a:pt x="3" y="12"/>
                    <a:pt x="3" y="12"/>
                    <a:pt x="3" y="12"/>
                  </a:cubicBezTo>
                  <a:cubicBezTo>
                    <a:pt x="1" y="11"/>
                    <a:pt x="0" y="8"/>
                    <a:pt x="0" y="5"/>
                  </a:cubicBezTo>
                  <a:cubicBezTo>
                    <a:pt x="1" y="4"/>
                    <a:pt x="1" y="4"/>
                    <a:pt x="1" y="4"/>
                  </a:cubicBezTo>
                  <a:cubicBezTo>
                    <a:pt x="2" y="2"/>
                    <a:pt x="5" y="0"/>
                    <a:pt x="7" y="0"/>
                  </a:cubicBezTo>
                  <a:lnTo>
                    <a:pt x="31" y="4"/>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 name="Freeform 370"/>
            <p:cNvSpPr>
              <a:spLocks/>
            </p:cNvSpPr>
            <p:nvPr/>
          </p:nvSpPr>
          <p:spPr bwMode="auto">
            <a:xfrm>
              <a:off x="3838579" y="1851028"/>
              <a:ext cx="119063" cy="80963"/>
            </a:xfrm>
            <a:custGeom>
              <a:avLst/>
              <a:gdLst>
                <a:gd name="T0" fmla="*/ 4 w 35"/>
                <a:gd name="T1" fmla="*/ 20 h 24"/>
                <a:gd name="T2" fmla="*/ 1 w 35"/>
                <a:gd name="T3" fmla="*/ 14 h 24"/>
                <a:gd name="T4" fmla="*/ 4 w 35"/>
                <a:gd name="T5" fmla="*/ 4 h 24"/>
                <a:gd name="T6" fmla="*/ 10 w 35"/>
                <a:gd name="T7" fmla="*/ 1 h 24"/>
                <a:gd name="T8" fmla="*/ 31 w 35"/>
                <a:gd name="T9" fmla="*/ 12 h 24"/>
                <a:gd name="T10" fmla="*/ 34 w 35"/>
                <a:gd name="T11" fmla="*/ 19 h 24"/>
                <a:gd name="T12" fmla="*/ 34 w 35"/>
                <a:gd name="T13" fmla="*/ 20 h 24"/>
                <a:gd name="T14" fmla="*/ 27 w 35"/>
                <a:gd name="T15" fmla="*/ 24 h 24"/>
                <a:gd name="T16" fmla="*/ 4 w 35"/>
                <a:gd name="T1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4" y="20"/>
                  </a:moveTo>
                  <a:cubicBezTo>
                    <a:pt x="1" y="19"/>
                    <a:pt x="0" y="17"/>
                    <a:pt x="1" y="14"/>
                  </a:cubicBezTo>
                  <a:cubicBezTo>
                    <a:pt x="4" y="4"/>
                    <a:pt x="4" y="4"/>
                    <a:pt x="4" y="4"/>
                  </a:cubicBezTo>
                  <a:cubicBezTo>
                    <a:pt x="5" y="1"/>
                    <a:pt x="8" y="0"/>
                    <a:pt x="10" y="1"/>
                  </a:cubicBezTo>
                  <a:cubicBezTo>
                    <a:pt x="31" y="12"/>
                    <a:pt x="31" y="12"/>
                    <a:pt x="31" y="12"/>
                  </a:cubicBezTo>
                  <a:cubicBezTo>
                    <a:pt x="34" y="13"/>
                    <a:pt x="35" y="16"/>
                    <a:pt x="34" y="19"/>
                  </a:cubicBezTo>
                  <a:cubicBezTo>
                    <a:pt x="34" y="20"/>
                    <a:pt x="34" y="20"/>
                    <a:pt x="34" y="20"/>
                  </a:cubicBezTo>
                  <a:cubicBezTo>
                    <a:pt x="33" y="23"/>
                    <a:pt x="30" y="24"/>
                    <a:pt x="27" y="24"/>
                  </a:cubicBezTo>
                  <a:lnTo>
                    <a:pt x="4" y="2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 name="Freeform 371"/>
            <p:cNvSpPr>
              <a:spLocks/>
            </p:cNvSpPr>
            <p:nvPr/>
          </p:nvSpPr>
          <p:spPr bwMode="auto">
            <a:xfrm>
              <a:off x="3636966" y="1952629"/>
              <a:ext cx="80963" cy="120650"/>
            </a:xfrm>
            <a:custGeom>
              <a:avLst/>
              <a:gdLst>
                <a:gd name="T0" fmla="*/ 5 w 24"/>
                <a:gd name="T1" fmla="*/ 4 h 35"/>
                <a:gd name="T2" fmla="*/ 11 w 24"/>
                <a:gd name="T3" fmla="*/ 0 h 35"/>
                <a:gd name="T4" fmla="*/ 20 w 24"/>
                <a:gd name="T5" fmla="*/ 4 h 35"/>
                <a:gd name="T6" fmla="*/ 23 w 24"/>
                <a:gd name="T7" fmla="*/ 10 h 35"/>
                <a:gd name="T8" fmla="*/ 13 w 24"/>
                <a:gd name="T9" fmla="*/ 31 h 35"/>
                <a:gd name="T10" fmla="*/ 5 w 24"/>
                <a:gd name="T11" fmla="*/ 34 h 35"/>
                <a:gd name="T12" fmla="*/ 5 w 24"/>
                <a:gd name="T13" fmla="*/ 34 h 35"/>
                <a:gd name="T14" fmla="*/ 1 w 24"/>
                <a:gd name="T15" fmla="*/ 27 h 35"/>
                <a:gd name="T16" fmla="*/ 5 w 24"/>
                <a:gd name="T17"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35">
                  <a:moveTo>
                    <a:pt x="5" y="4"/>
                  </a:moveTo>
                  <a:cubicBezTo>
                    <a:pt x="5" y="1"/>
                    <a:pt x="8" y="0"/>
                    <a:pt x="11" y="0"/>
                  </a:cubicBezTo>
                  <a:cubicBezTo>
                    <a:pt x="20" y="4"/>
                    <a:pt x="20" y="4"/>
                    <a:pt x="20" y="4"/>
                  </a:cubicBezTo>
                  <a:cubicBezTo>
                    <a:pt x="23" y="5"/>
                    <a:pt x="24" y="7"/>
                    <a:pt x="23" y="10"/>
                  </a:cubicBezTo>
                  <a:cubicBezTo>
                    <a:pt x="13" y="31"/>
                    <a:pt x="13" y="31"/>
                    <a:pt x="13" y="31"/>
                  </a:cubicBezTo>
                  <a:cubicBezTo>
                    <a:pt x="11" y="34"/>
                    <a:pt x="8" y="35"/>
                    <a:pt x="5" y="34"/>
                  </a:cubicBezTo>
                  <a:cubicBezTo>
                    <a:pt x="5" y="34"/>
                    <a:pt x="5" y="34"/>
                    <a:pt x="5" y="34"/>
                  </a:cubicBezTo>
                  <a:cubicBezTo>
                    <a:pt x="2" y="33"/>
                    <a:pt x="0" y="30"/>
                    <a:pt x="1" y="27"/>
                  </a:cubicBezTo>
                  <a:lnTo>
                    <a:pt x="5" y="4"/>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 name="Freeform 372"/>
            <p:cNvSpPr>
              <a:spLocks/>
            </p:cNvSpPr>
            <p:nvPr/>
          </p:nvSpPr>
          <p:spPr bwMode="auto">
            <a:xfrm>
              <a:off x="3735391" y="1612903"/>
              <a:ext cx="85725" cy="122238"/>
            </a:xfrm>
            <a:custGeom>
              <a:avLst/>
              <a:gdLst>
                <a:gd name="T0" fmla="*/ 20 w 25"/>
                <a:gd name="T1" fmla="*/ 31 h 36"/>
                <a:gd name="T2" fmla="*/ 14 w 25"/>
                <a:gd name="T3" fmla="*/ 35 h 36"/>
                <a:gd name="T4" fmla="*/ 4 w 25"/>
                <a:gd name="T5" fmla="*/ 31 h 36"/>
                <a:gd name="T6" fmla="*/ 2 w 25"/>
                <a:gd name="T7" fmla="*/ 25 h 36"/>
                <a:gd name="T8" fmla="*/ 12 w 25"/>
                <a:gd name="T9" fmla="*/ 4 h 36"/>
                <a:gd name="T10" fmla="*/ 19 w 25"/>
                <a:gd name="T11" fmla="*/ 1 h 36"/>
                <a:gd name="T12" fmla="*/ 20 w 25"/>
                <a:gd name="T13" fmla="*/ 1 h 36"/>
                <a:gd name="T14" fmla="*/ 24 w 25"/>
                <a:gd name="T15" fmla="*/ 8 h 36"/>
                <a:gd name="T16" fmla="*/ 20 w 25"/>
                <a:gd name="T17"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6">
                  <a:moveTo>
                    <a:pt x="20" y="31"/>
                  </a:moveTo>
                  <a:cubicBezTo>
                    <a:pt x="20" y="34"/>
                    <a:pt x="17" y="36"/>
                    <a:pt x="14" y="35"/>
                  </a:cubicBezTo>
                  <a:cubicBezTo>
                    <a:pt x="4" y="31"/>
                    <a:pt x="4" y="31"/>
                    <a:pt x="4" y="31"/>
                  </a:cubicBezTo>
                  <a:cubicBezTo>
                    <a:pt x="2" y="31"/>
                    <a:pt x="0" y="28"/>
                    <a:pt x="2" y="25"/>
                  </a:cubicBezTo>
                  <a:cubicBezTo>
                    <a:pt x="12" y="4"/>
                    <a:pt x="12" y="4"/>
                    <a:pt x="12" y="4"/>
                  </a:cubicBezTo>
                  <a:cubicBezTo>
                    <a:pt x="13" y="2"/>
                    <a:pt x="17" y="0"/>
                    <a:pt x="19" y="1"/>
                  </a:cubicBezTo>
                  <a:cubicBezTo>
                    <a:pt x="20" y="1"/>
                    <a:pt x="20" y="1"/>
                    <a:pt x="20" y="1"/>
                  </a:cubicBezTo>
                  <a:cubicBezTo>
                    <a:pt x="23" y="2"/>
                    <a:pt x="25" y="5"/>
                    <a:pt x="24" y="8"/>
                  </a:cubicBezTo>
                  <a:lnTo>
                    <a:pt x="20" y="31"/>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0749242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Demos</a:t>
            </a:r>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954783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12436475" cy="7211212"/>
          </a:xfrm>
          <a:prstGeom prst="rect">
            <a:avLst/>
          </a:prstGeom>
        </p:spPr>
      </p:pic>
      <p:sp>
        <p:nvSpPr>
          <p:cNvPr id="5" name="Title 3"/>
          <p:cNvSpPr txBox="1">
            <a:spLocks/>
          </p:cNvSpPr>
          <p:nvPr/>
        </p:nvSpPr>
        <p:spPr>
          <a:xfrm>
            <a:off x="8123237" y="525462"/>
            <a:ext cx="11887200" cy="1181862"/>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6600" b="0" i="0" u="none" strike="noStrike" kern="1200" cap="none" spc="-102" normalizeH="0" baseline="0" noProof="0" dirty="0">
                <a:ln w="3175">
                  <a:noFill/>
                </a:ln>
                <a:solidFill>
                  <a:schemeClr val="bg1"/>
                </a:solidFill>
                <a:effectLst/>
                <a:uLnTx/>
                <a:uFillTx/>
                <a:latin typeface="+mj-lt"/>
                <a:ea typeface="+mn-ea"/>
                <a:cs typeface="Segoe UI" pitchFamily="34" charset="0"/>
              </a:rPr>
              <a:t>Availability</a:t>
            </a:r>
          </a:p>
        </p:txBody>
      </p:sp>
    </p:spTree>
    <p:extLst>
      <p:ext uri="{BB962C8B-B14F-4D97-AF65-F5344CB8AC3E}">
        <p14:creationId xmlns:p14="http://schemas.microsoft.com/office/powerpoint/2010/main" val="159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163" y="313117"/>
            <a:ext cx="12055670" cy="898472"/>
          </a:xfrm>
        </p:spPr>
        <p:txBody>
          <a:bodyPr/>
          <a:lstStyle/>
          <a:p>
            <a:r>
              <a:rPr lang="en-US" spc="0" dirty="0"/>
              <a:t>Cluster </a:t>
            </a:r>
            <a:r>
              <a:rPr lang="en-US" spc="0"/>
              <a:t>OS </a:t>
            </a:r>
            <a:r>
              <a:rPr lang="en-US" spc="0" dirty="0"/>
              <a:t>rolling</a:t>
            </a:r>
            <a:r>
              <a:rPr lang="en-US" spc="0"/>
              <a:t> upgrades</a:t>
            </a:r>
            <a:br>
              <a:rPr lang="en-US" spc="0"/>
            </a:br>
            <a:r>
              <a:rPr lang="en-US" sz="3199" spc="0">
                <a:gradFill>
                  <a:gsLst>
                    <a:gs pos="7619">
                      <a:srgbClr val="00188F"/>
                    </a:gs>
                    <a:gs pos="35000">
                      <a:srgbClr val="00188F"/>
                    </a:gs>
                  </a:gsLst>
                  <a:lin ang="5400000" scaled="0"/>
                </a:gradFill>
              </a:rPr>
              <a:t>Upgrade </a:t>
            </a:r>
            <a:r>
              <a:rPr lang="en-US" sz="3199" spc="0" dirty="0">
                <a:gradFill>
                  <a:gsLst>
                    <a:gs pos="7619">
                      <a:srgbClr val="00188F"/>
                    </a:gs>
                    <a:gs pos="35000">
                      <a:srgbClr val="00188F"/>
                    </a:gs>
                  </a:gsLst>
                  <a:lin ang="5400000" scaled="0"/>
                </a:gradFill>
              </a:rPr>
              <a:t>cluster nodes without downtime to key workloads</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49480" y="1632475"/>
            <a:ext cx="6476826" cy="5237748"/>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Streamlined upgrades: </a:t>
            </a:r>
            <a:r>
              <a:rPr kumimoji="0" lang="en-US" sz="18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Upgrade the OS of the cluster nodes from Windows Server 2012 R2 to Windows Server 2016 without stopping the Hyper-V or the SOFS workloads.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Infrastructure can keep pace with innovation, without impacting running workloads.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Phased upgrade approach:</a:t>
            </a:r>
            <a:endParaRPr kumimoji="0" lang="en-US" sz="18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endParaRPr>
          </a:p>
          <a:p>
            <a:pPr marL="342834" marR="0" lvl="1" indent="-342834" algn="l" defTabSz="471494" rtl="0" eaLnBrk="1" fontAlgn="auto" latinLnBrk="0" hangingPunct="1">
              <a:lnSpc>
                <a:spcPct val="90000"/>
              </a:lnSpc>
              <a:spcBef>
                <a:spcPts val="306"/>
              </a:spcBef>
              <a:spcAft>
                <a:spcPts val="612"/>
              </a:spcAft>
              <a:buClr>
                <a:srgbClr val="505050"/>
              </a:buClr>
              <a:buSzTx/>
              <a:buFont typeface="+mj-lt"/>
              <a:buAutoNum type="arabicPeriod"/>
              <a:tabLst/>
              <a:defRPr/>
            </a:pPr>
            <a:r>
              <a:rPr kumimoji="0" lang="en-US" sz="1599"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A cluster node is paused and drained of workloads by using available migration capabilities.</a:t>
            </a:r>
          </a:p>
          <a:p>
            <a:pPr marL="342834" marR="0" lvl="1" indent="-342834" algn="l" defTabSz="471494" rtl="0" eaLnBrk="1" fontAlgn="auto" latinLnBrk="0" hangingPunct="1">
              <a:lnSpc>
                <a:spcPct val="90000"/>
              </a:lnSpc>
              <a:spcBef>
                <a:spcPts val="306"/>
              </a:spcBef>
              <a:spcAft>
                <a:spcPts val="612"/>
              </a:spcAft>
              <a:buClr>
                <a:srgbClr val="505050"/>
              </a:buClr>
              <a:buSzTx/>
              <a:buFont typeface="+mj-lt"/>
              <a:buAutoNum type="arabicPeriod"/>
              <a:tabLst/>
              <a:defRPr/>
            </a:pPr>
            <a:r>
              <a:rPr kumimoji="0" lang="en-US" sz="1599"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The node is evicted, and the operating system OS is replaced with clean install of Windows Server 2016.</a:t>
            </a:r>
          </a:p>
          <a:p>
            <a:pPr marL="342834" marR="0" lvl="1" indent="-342834" algn="l" defTabSz="471494" rtl="0" eaLnBrk="1" fontAlgn="auto" latinLnBrk="0" hangingPunct="1">
              <a:lnSpc>
                <a:spcPct val="90000"/>
              </a:lnSpc>
              <a:spcBef>
                <a:spcPts val="306"/>
              </a:spcBef>
              <a:spcAft>
                <a:spcPts val="612"/>
              </a:spcAft>
              <a:buClr>
                <a:srgbClr val="505050"/>
              </a:buClr>
              <a:buSzTx/>
              <a:buFont typeface="+mj-lt"/>
              <a:buAutoNum type="arabicPeriod"/>
              <a:tabLst/>
              <a:defRPr/>
            </a:pPr>
            <a:r>
              <a:rPr kumimoji="0" lang="en-US" sz="1599"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The new node is added back into active cluster. The cluster is now in mixed-mode. This process is repeated for other nodes.</a:t>
            </a:r>
          </a:p>
          <a:p>
            <a:pPr marL="0" marR="0" lvl="0" indent="0" algn="l" defTabSz="914224" rtl="0" eaLnBrk="1" fontAlgn="auto" latinLnBrk="0" hangingPunct="1">
              <a:lnSpc>
                <a:spcPct val="100000"/>
              </a:lnSpc>
              <a:spcBef>
                <a:spcPts val="0"/>
              </a:spcBef>
              <a:spcAft>
                <a:spcPts val="0"/>
              </a:spcAft>
              <a:buClrTx/>
              <a:buSzTx/>
              <a:buFontTx/>
              <a:buNone/>
              <a:tabLst/>
              <a:defRPr/>
            </a:pPr>
            <a:r>
              <a:rPr kumimoji="0" lang="en-US" sz="1599"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The cluster functional level stays at Windows Server 2012 R2 until all nodes have been upgraded. Upon completion, the administrator executes: </a:t>
            </a:r>
            <a:r>
              <a:rPr kumimoji="0" lang="en-US" sz="1599" b="0" i="0" u="none" strike="noStrike" kern="1200" cap="none" spc="0" normalizeH="0" baseline="0" noProof="0" dirty="0">
                <a:ln>
                  <a:noFill/>
                </a:ln>
                <a:solidFill>
                  <a:srgbClr val="0000FF"/>
                </a:solidFill>
                <a:effectLst/>
                <a:uLnTx/>
                <a:uFillTx/>
                <a:latin typeface="Lucida Console" panose="020B0609040504020204" pitchFamily="49" charset="0"/>
                <a:ea typeface="+mn-ea"/>
                <a:cs typeface="+mn-cs"/>
              </a:rPr>
              <a:t>Update-</a:t>
            </a:r>
            <a:r>
              <a:rPr kumimoji="0" lang="en-US" sz="1599" b="0" i="0" u="none" strike="noStrike" kern="1200" cap="none" spc="0" normalizeH="0" baseline="0" noProof="0" dirty="0" err="1">
                <a:ln>
                  <a:noFill/>
                </a:ln>
                <a:solidFill>
                  <a:srgbClr val="0000FF"/>
                </a:solidFill>
                <a:effectLst/>
                <a:uLnTx/>
                <a:uFillTx/>
                <a:latin typeface="Lucida Console" panose="020B0609040504020204" pitchFamily="49" charset="0"/>
                <a:ea typeface="+mn-ea"/>
                <a:cs typeface="+mn-cs"/>
              </a:rPr>
              <a:t>ClusterFunctionalLevel</a:t>
            </a:r>
            <a:r>
              <a:rPr kumimoji="0" lang="en-US" sz="1599" b="0" i="0" u="none" strike="noStrike" kern="1200" cap="none" spc="0" normalizeH="0" baseline="0" noProof="0" dirty="0">
                <a:ln>
                  <a:noFill/>
                </a:ln>
                <a:solidFill>
                  <a:srgbClr val="0000FF"/>
                </a:solidFill>
                <a:effectLst/>
                <a:uLnTx/>
                <a:uFillTx/>
                <a:latin typeface="Lucida Console" panose="020B0609040504020204" pitchFamily="49" charset="0"/>
                <a:ea typeface="+mn-ea"/>
                <a:cs typeface="+mn-cs"/>
              </a:rPr>
              <a:t> </a:t>
            </a:r>
          </a:p>
          <a:p>
            <a:pPr marL="0" marR="0" lvl="1" indent="0" algn="l" defTabSz="471494" rtl="0" eaLnBrk="1" fontAlgn="auto" latinLnBrk="0" hangingPunct="1">
              <a:lnSpc>
                <a:spcPct val="90000"/>
              </a:lnSpc>
              <a:spcBef>
                <a:spcPts val="306"/>
              </a:spcBef>
              <a:spcAft>
                <a:spcPts val="612"/>
              </a:spcAft>
              <a:buClr>
                <a:srgbClr val="505050"/>
              </a:buClr>
              <a:buSzTx/>
              <a:buFontTx/>
              <a:buNone/>
              <a:tabLst/>
              <a:defRPr/>
            </a:pPr>
            <a:endParaRPr kumimoji="0" lang="en-US" sz="1599"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endParaRPr>
          </a:p>
        </p:txBody>
      </p:sp>
      <p:graphicFrame>
        <p:nvGraphicFramePr>
          <p:cNvPr id="12" name="Table 11"/>
          <p:cNvGraphicFramePr>
            <a:graphicFrameLocks noGrp="1"/>
          </p:cNvGraphicFramePr>
          <p:nvPr>
            <p:extLst/>
          </p:nvPr>
        </p:nvGraphicFramePr>
        <p:xfrm>
          <a:off x="6915779" y="5703141"/>
          <a:ext cx="5022154" cy="1030076"/>
        </p:xfrm>
        <a:graphic>
          <a:graphicData uri="http://schemas.openxmlformats.org/drawingml/2006/table">
            <a:tbl>
              <a:tblPr firstRow="1" bandRow="1">
                <a:tableStyleId>{5C22544A-7EE6-4342-B048-85BDC9FD1C3A}</a:tableStyleId>
              </a:tblPr>
              <a:tblGrid>
                <a:gridCol w="2504306">
                  <a:extLst>
                    <a:ext uri="{9D8B030D-6E8A-4147-A177-3AD203B41FA5}">
                      <a16:colId xmlns:a16="http://schemas.microsoft.com/office/drawing/2014/main" val="1734283595"/>
                    </a:ext>
                  </a:extLst>
                </a:gridCol>
                <a:gridCol w="2517848">
                  <a:extLst>
                    <a:ext uri="{9D8B030D-6E8A-4147-A177-3AD203B41FA5}">
                      <a16:colId xmlns:a16="http://schemas.microsoft.com/office/drawing/2014/main" val="2838213839"/>
                    </a:ext>
                  </a:extLst>
                </a:gridCol>
              </a:tblGrid>
              <a:tr h="559548">
                <a:tc>
                  <a:txBody>
                    <a:bodyPr/>
                    <a:lstStyle/>
                    <a:p>
                      <a:pPr algn="ctr"/>
                      <a:r>
                        <a:rPr lang="en-US" sz="1500" b="1" dirty="0">
                          <a:gradFill>
                            <a:gsLst>
                              <a:gs pos="2655">
                                <a:schemeClr val="tx1"/>
                              </a:gs>
                              <a:gs pos="31000">
                                <a:schemeClr val="tx1"/>
                              </a:gs>
                            </a:gsLst>
                            <a:lin ang="5400000" scaled="0"/>
                          </a:gradFill>
                          <a:latin typeface="+mn-lt"/>
                        </a:rPr>
                        <a:t>Windows</a:t>
                      </a:r>
                      <a:r>
                        <a:rPr lang="en-US" sz="1500" b="1" baseline="0" dirty="0">
                          <a:gradFill>
                            <a:gsLst>
                              <a:gs pos="2655">
                                <a:schemeClr val="tx1"/>
                              </a:gs>
                              <a:gs pos="31000">
                                <a:schemeClr val="tx1"/>
                              </a:gs>
                            </a:gsLst>
                            <a:lin ang="5400000" scaled="0"/>
                          </a:gradFill>
                          <a:latin typeface="+mn-lt"/>
                        </a:rPr>
                        <a:t> Server </a:t>
                      </a:r>
                      <a:r>
                        <a:rPr lang="en-US" sz="1500" b="1" dirty="0">
                          <a:gradFill>
                            <a:gsLst>
                              <a:gs pos="2655">
                                <a:schemeClr val="tx1"/>
                              </a:gs>
                              <a:gs pos="31000">
                                <a:schemeClr val="tx1"/>
                              </a:gs>
                            </a:gsLst>
                            <a:lin ang="5400000" scaled="0"/>
                          </a:gradFill>
                          <a:latin typeface="+mn-lt"/>
                        </a:rPr>
                        <a:t>2012 R2</a:t>
                      </a:r>
                      <a:r>
                        <a:rPr lang="en-US" sz="1500" b="1" baseline="0" dirty="0">
                          <a:gradFill>
                            <a:gsLst>
                              <a:gs pos="2655">
                                <a:schemeClr val="tx1"/>
                              </a:gs>
                              <a:gs pos="31000">
                                <a:schemeClr val="tx1"/>
                              </a:gs>
                            </a:gsLst>
                            <a:lin ang="5400000" scaled="0"/>
                          </a:gradFill>
                          <a:latin typeface="+mn-lt"/>
                        </a:rPr>
                        <a:t> Cluster Nodes</a:t>
                      </a:r>
                      <a:endParaRPr lang="en-US" sz="1500" b="1" dirty="0">
                        <a:gradFill>
                          <a:gsLst>
                            <a:gs pos="2655">
                              <a:schemeClr val="tx1"/>
                            </a:gs>
                            <a:gs pos="31000">
                              <a:schemeClr val="tx1"/>
                            </a:gs>
                          </a:gsLst>
                          <a:lin ang="5400000" scaled="0"/>
                        </a:gradFill>
                        <a:latin typeface="+mn-lt"/>
                      </a:endParaRPr>
                    </a:p>
                  </a:txBody>
                  <a:tcPr marL="93247" marR="93247" marT="46623" marB="46623">
                    <a:lnL w="12700" cmpd="sng">
                      <a:solidFill>
                        <a:schemeClr val="lt1"/>
                      </a:solidFill>
                    </a:lnL>
                    <a:lnR w="12700" cmpd="sng">
                      <a:solidFill>
                        <a:schemeClr val="lt1"/>
                      </a:solidFill>
                    </a:lnR>
                    <a:lnT w="12700" cmpd="sng">
                      <a:solidFill>
                        <a:schemeClr val="lt1"/>
                      </a:solidFill>
                    </a:lnT>
                    <a:lnB w="38100" cmpd="sng">
                      <a:solidFill>
                        <a:schemeClr val="lt1"/>
                      </a:solidFill>
                    </a:lnB>
                    <a:lnTlToBr w="12700" cmpd="sng">
                      <a:noFill/>
                      <a:prstDash val="solid"/>
                    </a:lnTlToBr>
                    <a:lnBlToTr w="12700" cmpd="sng">
                      <a:noFill/>
                      <a:prstDash val="solid"/>
                    </a:lnBlToTr>
                    <a:solidFill>
                      <a:schemeClr val="bg2"/>
                    </a:solidFill>
                  </a:tcPr>
                </a:tc>
                <a:tc>
                  <a:txBody>
                    <a:bodyPr/>
                    <a:lstStyle/>
                    <a:p>
                      <a:pPr algn="ctr"/>
                      <a:r>
                        <a:rPr lang="en-US" sz="1500" b="1" baseline="0" dirty="0">
                          <a:gradFill>
                            <a:gsLst>
                              <a:gs pos="2655">
                                <a:schemeClr val="tx1"/>
                              </a:gs>
                              <a:gs pos="31000">
                                <a:schemeClr val="tx1"/>
                              </a:gs>
                            </a:gsLst>
                            <a:lin ang="5400000" scaled="0"/>
                          </a:gradFill>
                          <a:latin typeface="+mn-lt"/>
                        </a:rPr>
                        <a:t>Updated Windows Server Cluster Nodes</a:t>
                      </a:r>
                      <a:endParaRPr lang="en-US" sz="1500" b="1" dirty="0">
                        <a:gradFill>
                          <a:gsLst>
                            <a:gs pos="2655">
                              <a:schemeClr val="tx1"/>
                            </a:gs>
                            <a:gs pos="31000">
                              <a:schemeClr val="tx1"/>
                            </a:gs>
                          </a:gsLst>
                          <a:lin ang="5400000" scaled="0"/>
                        </a:gradFill>
                        <a:latin typeface="+mn-lt"/>
                      </a:endParaRPr>
                    </a:p>
                  </a:txBody>
                  <a:tcPr marL="93247" marR="93247" marT="46623" marB="46623">
                    <a:lnL w="12700" cmpd="sng">
                      <a:solidFill>
                        <a:schemeClr val="lt1"/>
                      </a:solidFill>
                    </a:lnL>
                    <a:lnR w="12700" cmpd="sng">
                      <a:solidFill>
                        <a:schemeClr val="lt1"/>
                      </a:solidFill>
                    </a:lnR>
                    <a:lnT w="12700" cmpd="sng">
                      <a:solidFill>
                        <a:schemeClr val="lt1"/>
                      </a:solidFill>
                    </a:lnT>
                    <a:lnB w="38100" cmpd="sng">
                      <a:solidFill>
                        <a:schemeClr val="lt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208944073"/>
                  </a:ext>
                </a:extLst>
              </a:tr>
              <a:tr h="470528">
                <a:tc>
                  <a:txBody>
                    <a:bodyPr/>
                    <a:lstStyle/>
                    <a:p>
                      <a:pPr algn="ctr"/>
                      <a:endParaRPr lang="en-US" sz="1500" b="1" dirty="0">
                        <a:latin typeface="+mn-lt"/>
                      </a:endParaRPr>
                    </a:p>
                  </a:txBody>
                  <a:tcPr marL="93247" marR="93247" marT="46623" marB="46623">
                    <a:lnL w="12700" cmpd="sng">
                      <a:solidFill>
                        <a:schemeClr val="lt1"/>
                      </a:solidFill>
                    </a:lnL>
                    <a:lnR w="12700" cmpd="sng">
                      <a:solidFill>
                        <a:schemeClr val="lt1"/>
                      </a:solidFill>
                    </a:lnR>
                    <a:lnT w="38100" cmpd="sng">
                      <a:solidFill>
                        <a:schemeClr val="lt1"/>
                      </a:solidFill>
                    </a:lnT>
                    <a:lnB w="12700" cmpd="sng">
                      <a:solidFill>
                        <a:schemeClr val="lt1"/>
                      </a:solidFill>
                    </a:lnB>
                    <a:lnTlToBr w="12700" cmpd="sng">
                      <a:noFill/>
                      <a:prstDash val="solid"/>
                    </a:lnTlToBr>
                    <a:lnBlToTr w="12700" cmpd="sng">
                      <a:noFill/>
                      <a:prstDash val="solid"/>
                    </a:lnBlToTr>
                    <a:solidFill>
                      <a:schemeClr val="bg2"/>
                    </a:solidFill>
                  </a:tcPr>
                </a:tc>
                <a:tc>
                  <a:txBody>
                    <a:bodyPr/>
                    <a:lstStyle/>
                    <a:p>
                      <a:pPr algn="ctr"/>
                      <a:endParaRPr lang="en-US" sz="1500" b="1" dirty="0">
                        <a:latin typeface="+mn-lt"/>
                      </a:endParaRPr>
                    </a:p>
                  </a:txBody>
                  <a:tcPr marL="93247" marR="93247" marT="46623" marB="46623">
                    <a:lnL w="12700" cmpd="sng">
                      <a:solidFill>
                        <a:schemeClr val="lt1"/>
                      </a:solidFill>
                    </a:lnL>
                    <a:lnR w="12700" cmpd="sng">
                      <a:solidFill>
                        <a:schemeClr val="lt1"/>
                      </a:solidFill>
                    </a:lnR>
                    <a:lnT w="38100" cmpd="sng">
                      <a:solidFill>
                        <a:schemeClr val="lt1"/>
                      </a:solidFill>
                    </a:lnT>
                    <a:lnB w="12700" cmpd="sng">
                      <a:solidFill>
                        <a:schemeClr val="lt1"/>
                      </a:solid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308019865"/>
                  </a:ext>
                </a:extLst>
              </a:tr>
            </a:tbl>
          </a:graphicData>
        </a:graphic>
      </p:graphicFrame>
      <p:sp>
        <p:nvSpPr>
          <p:cNvPr id="16" name="TextBox 15"/>
          <p:cNvSpPr txBox="1"/>
          <p:nvPr/>
        </p:nvSpPr>
        <p:spPr>
          <a:xfrm>
            <a:off x="8082396" y="6305268"/>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3</a:t>
            </a:r>
          </a:p>
        </p:txBody>
      </p:sp>
      <p:sp>
        <p:nvSpPr>
          <p:cNvPr id="17" name="TextBox 16"/>
          <p:cNvSpPr txBox="1"/>
          <p:nvPr/>
        </p:nvSpPr>
        <p:spPr>
          <a:xfrm>
            <a:off x="10602530" y="6305273"/>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0</a:t>
            </a:r>
          </a:p>
        </p:txBody>
      </p:sp>
      <p:sp>
        <p:nvSpPr>
          <p:cNvPr id="24" name="TextBox 23"/>
          <p:cNvSpPr txBox="1"/>
          <p:nvPr/>
        </p:nvSpPr>
        <p:spPr>
          <a:xfrm>
            <a:off x="8082394" y="6305266"/>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2</a:t>
            </a:r>
          </a:p>
        </p:txBody>
      </p:sp>
      <p:sp>
        <p:nvSpPr>
          <p:cNvPr id="25" name="TextBox 24"/>
          <p:cNvSpPr txBox="1"/>
          <p:nvPr/>
        </p:nvSpPr>
        <p:spPr>
          <a:xfrm>
            <a:off x="10594759" y="6305270"/>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1</a:t>
            </a:r>
          </a:p>
        </p:txBody>
      </p:sp>
      <p:sp>
        <p:nvSpPr>
          <p:cNvPr id="26" name="TextBox 25"/>
          <p:cNvSpPr txBox="1"/>
          <p:nvPr/>
        </p:nvSpPr>
        <p:spPr>
          <a:xfrm>
            <a:off x="8078928" y="6305266"/>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1</a:t>
            </a:r>
          </a:p>
        </p:txBody>
      </p:sp>
      <p:sp>
        <p:nvSpPr>
          <p:cNvPr id="27" name="TextBox 26"/>
          <p:cNvSpPr txBox="1"/>
          <p:nvPr/>
        </p:nvSpPr>
        <p:spPr>
          <a:xfrm>
            <a:off x="10610299" y="6305268"/>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2</a:t>
            </a:r>
          </a:p>
        </p:txBody>
      </p:sp>
      <p:sp>
        <p:nvSpPr>
          <p:cNvPr id="28" name="TextBox 27"/>
          <p:cNvSpPr txBox="1"/>
          <p:nvPr/>
        </p:nvSpPr>
        <p:spPr>
          <a:xfrm>
            <a:off x="8080873" y="6305264"/>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0</a:t>
            </a:r>
          </a:p>
        </p:txBody>
      </p:sp>
      <p:sp>
        <p:nvSpPr>
          <p:cNvPr id="29" name="TextBox 28"/>
          <p:cNvSpPr txBox="1"/>
          <p:nvPr/>
        </p:nvSpPr>
        <p:spPr>
          <a:xfrm>
            <a:off x="10618070" y="6305268"/>
            <a:ext cx="126272" cy="345817"/>
          </a:xfrm>
          <a:prstGeom prst="rect">
            <a:avLst/>
          </a:prstGeom>
          <a:noFill/>
        </p:spPr>
        <p:txBody>
          <a:bodyPr wrap="square" lIns="0" tIns="0" rIns="0" bIns="0" rtlCol="0">
            <a:spAutoFit/>
          </a:bodyPr>
          <a:lstStyle/>
          <a:p>
            <a:pPr marL="0" marR="0" lvl="0" indent="0" defTabSz="932383" eaLnBrk="1" fontAlgn="auto" latinLnBrk="0" hangingPunct="1">
              <a:lnSpc>
                <a:spcPct val="90000"/>
              </a:lnSpc>
              <a:spcBef>
                <a:spcPts val="0"/>
              </a:spcBef>
              <a:spcAft>
                <a:spcPts val="0"/>
              </a:spcAft>
              <a:buClrTx/>
              <a:buSzTx/>
              <a:buFontTx/>
              <a:buNone/>
              <a:tabLst/>
              <a:defRPr/>
            </a:pPr>
            <a:r>
              <a:rPr kumimoji="0" lang="en-US" sz="2448" b="1" i="0" u="none" strike="noStrike" kern="0" cap="none" spc="-52" normalizeH="0" baseline="0" noProof="0" dirty="0">
                <a:ln>
                  <a:noFill/>
                </a:ln>
                <a:solidFill>
                  <a:srgbClr val="505050"/>
                </a:solidFill>
                <a:effectLst/>
                <a:uLnTx/>
                <a:uFillTx/>
                <a:latin typeface="Segoe UI"/>
              </a:rPr>
              <a:t>3</a:t>
            </a:r>
          </a:p>
        </p:txBody>
      </p:sp>
      <p:sp>
        <p:nvSpPr>
          <p:cNvPr id="43" name="TextBox 42"/>
          <p:cNvSpPr txBox="1"/>
          <p:nvPr/>
        </p:nvSpPr>
        <p:spPr>
          <a:xfrm>
            <a:off x="7901036" y="1989005"/>
            <a:ext cx="3209610" cy="339016"/>
          </a:xfrm>
          <a:prstGeom prst="rect">
            <a:avLst/>
          </a:prstGeom>
          <a:noFill/>
        </p:spPr>
        <p:txBody>
          <a:bodyPr wrap="square" lIns="0" tIns="0" rIns="0" bIns="0" rtlCol="0">
            <a:spAutoFit/>
          </a:bodyPr>
          <a:lstStyle/>
          <a:p>
            <a:pPr marL="0" marR="0" lvl="0" indent="0" algn="ctr" defTabSz="932383" eaLnBrk="1" fontAlgn="auto" latinLnBrk="0" hangingPunct="1">
              <a:lnSpc>
                <a:spcPct val="90000"/>
              </a:lnSpc>
              <a:spcBef>
                <a:spcPts val="0"/>
              </a:spcBef>
              <a:spcAft>
                <a:spcPts val="0"/>
              </a:spcAft>
              <a:buClrTx/>
              <a:buSzTx/>
              <a:buFontTx/>
              <a:buNone/>
              <a:tabLst/>
              <a:defRPr/>
            </a:pPr>
            <a:r>
              <a:rPr kumimoji="0" lang="en-US" sz="2400" b="1" i="0" u="none" strike="noStrike" kern="0" cap="none" spc="-52" normalizeH="0" baseline="0" noProof="0" dirty="0">
                <a:ln>
                  <a:noFill/>
                </a:ln>
                <a:gradFill>
                  <a:gsLst>
                    <a:gs pos="2917">
                      <a:srgbClr val="505050"/>
                    </a:gs>
                    <a:gs pos="100000">
                      <a:srgbClr val="505050"/>
                    </a:gs>
                  </a:gsLst>
                  <a:lin ang="5400000" scaled="0"/>
                </a:gradFill>
                <a:effectLst/>
                <a:uLnTx/>
                <a:uFillTx/>
                <a:latin typeface="Segoe UI"/>
              </a:rPr>
              <a:t>Hyper-V Cluster</a:t>
            </a:r>
          </a:p>
        </p:txBody>
      </p:sp>
      <p:cxnSp>
        <p:nvCxnSpPr>
          <p:cNvPr id="58" name="Straight Connector 57"/>
          <p:cNvCxnSpPr/>
          <p:nvPr/>
        </p:nvCxnSpPr>
        <p:spPr>
          <a:xfrm>
            <a:off x="8089240" y="3921686"/>
            <a:ext cx="1036729" cy="562855"/>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9430536" y="3910818"/>
            <a:ext cx="0" cy="550379"/>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9822902" y="3889940"/>
            <a:ext cx="1002799" cy="579693"/>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8319917" y="5277210"/>
            <a:ext cx="2295734" cy="288137"/>
          </a:xfrm>
          <a:prstGeom prst="rect">
            <a:avLst/>
          </a:prstGeom>
          <a:noFill/>
        </p:spPr>
        <p:txBody>
          <a:bodyPr wrap="square" lIns="0" tIns="0" rIns="0" bIns="0" rtlCol="0">
            <a:spAutoFit/>
          </a:bodyPr>
          <a:lstStyle/>
          <a:p>
            <a:pPr marL="0" marR="0" lvl="0" indent="0" algn="ctr" defTabSz="932383" eaLnBrk="1" fontAlgn="auto" latinLnBrk="0" hangingPunct="1">
              <a:lnSpc>
                <a:spcPct val="90000"/>
              </a:lnSpc>
              <a:spcBef>
                <a:spcPts val="0"/>
              </a:spcBef>
              <a:spcAft>
                <a:spcPts val="0"/>
              </a:spcAft>
              <a:buClrTx/>
              <a:buSzTx/>
              <a:buFontTx/>
              <a:buNone/>
              <a:tabLst/>
              <a:defRPr/>
            </a:pPr>
            <a:r>
              <a:rPr kumimoji="0" lang="en-US" sz="2040" b="0" i="0" u="none" strike="noStrike" kern="0" cap="none" spc="-52" normalizeH="0" baseline="0" noProof="0" dirty="0">
                <a:ln>
                  <a:noFill/>
                </a:ln>
                <a:gradFill>
                  <a:gsLst>
                    <a:gs pos="2917">
                      <a:srgbClr val="505050"/>
                    </a:gs>
                    <a:gs pos="100000">
                      <a:srgbClr val="505050"/>
                    </a:gs>
                  </a:gsLst>
                  <a:lin ang="5400000" scaled="0"/>
                </a:gradFill>
                <a:effectLst/>
                <a:uLnTx/>
                <a:uFillTx/>
                <a:latin typeface="Segoe UI"/>
              </a:rPr>
              <a:t>Shared storage</a:t>
            </a:r>
          </a:p>
        </p:txBody>
      </p:sp>
      <p:sp>
        <p:nvSpPr>
          <p:cNvPr id="62" name="Freeform 25"/>
          <p:cNvSpPr>
            <a:spLocks noEditPoints="1"/>
          </p:cNvSpPr>
          <p:nvPr/>
        </p:nvSpPr>
        <p:spPr bwMode="auto">
          <a:xfrm>
            <a:off x="8917553" y="4426545"/>
            <a:ext cx="1022319" cy="742233"/>
          </a:xfrm>
          <a:custGeom>
            <a:avLst/>
            <a:gdLst>
              <a:gd name="T0" fmla="*/ 325 w 325"/>
              <a:gd name="T1" fmla="*/ 124 h 236"/>
              <a:gd name="T2" fmla="*/ 16 w 325"/>
              <a:gd name="T3" fmla="*/ 123 h 236"/>
              <a:gd name="T4" fmla="*/ 20 w 325"/>
              <a:gd name="T5" fmla="*/ 99 h 236"/>
              <a:gd name="T6" fmla="*/ 30 w 325"/>
              <a:gd name="T7" fmla="*/ 99 h 236"/>
              <a:gd name="T8" fmla="*/ 35 w 325"/>
              <a:gd name="T9" fmla="*/ 105 h 236"/>
              <a:gd name="T10" fmla="*/ 41 w 325"/>
              <a:gd name="T11" fmla="*/ 119 h 236"/>
              <a:gd name="T12" fmla="*/ 45 w 325"/>
              <a:gd name="T13" fmla="*/ 103 h 236"/>
              <a:gd name="T14" fmla="*/ 58 w 325"/>
              <a:gd name="T15" fmla="*/ 109 h 236"/>
              <a:gd name="T16" fmla="*/ 67 w 325"/>
              <a:gd name="T17" fmla="*/ 109 h 236"/>
              <a:gd name="T18" fmla="*/ 73 w 325"/>
              <a:gd name="T19" fmla="*/ 115 h 236"/>
              <a:gd name="T20" fmla="*/ 69 w 325"/>
              <a:gd name="T21" fmla="*/ 99 h 236"/>
              <a:gd name="T22" fmla="*/ 82 w 325"/>
              <a:gd name="T23" fmla="*/ 113 h 236"/>
              <a:gd name="T24" fmla="*/ 96 w 325"/>
              <a:gd name="T25" fmla="*/ 119 h 236"/>
              <a:gd name="T26" fmla="*/ 105 w 325"/>
              <a:gd name="T27" fmla="*/ 119 h 236"/>
              <a:gd name="T28" fmla="*/ 101 w 325"/>
              <a:gd name="T29" fmla="*/ 95 h 236"/>
              <a:gd name="T30" fmla="*/ 107 w 325"/>
              <a:gd name="T31" fmla="*/ 109 h 236"/>
              <a:gd name="T32" fmla="*/ 120 w 325"/>
              <a:gd name="T33" fmla="*/ 123 h 236"/>
              <a:gd name="T34" fmla="*/ 124 w 325"/>
              <a:gd name="T35" fmla="*/ 99 h 236"/>
              <a:gd name="T36" fmla="*/ 133 w 325"/>
              <a:gd name="T37" fmla="*/ 99 h 236"/>
              <a:gd name="T38" fmla="*/ 139 w 325"/>
              <a:gd name="T39" fmla="*/ 105 h 236"/>
              <a:gd name="T40" fmla="*/ 146 w 325"/>
              <a:gd name="T41" fmla="*/ 95 h 236"/>
              <a:gd name="T42" fmla="*/ 315 w 325"/>
              <a:gd name="T43" fmla="*/ 185 h 236"/>
              <a:gd name="T44" fmla="*/ 20 w 325"/>
              <a:gd name="T45" fmla="*/ 171 h 236"/>
              <a:gd name="T46" fmla="*/ 30 w 325"/>
              <a:gd name="T47" fmla="*/ 171 h 236"/>
              <a:gd name="T48" fmla="*/ 26 w 325"/>
              <a:gd name="T49" fmla="*/ 147 h 236"/>
              <a:gd name="T50" fmla="*/ 31 w 325"/>
              <a:gd name="T51" fmla="*/ 161 h 236"/>
              <a:gd name="T52" fmla="*/ 45 w 325"/>
              <a:gd name="T53" fmla="*/ 175 h 236"/>
              <a:gd name="T54" fmla="*/ 49 w 325"/>
              <a:gd name="T55" fmla="*/ 151 h 236"/>
              <a:gd name="T56" fmla="*/ 58 w 325"/>
              <a:gd name="T57" fmla="*/ 151 h 236"/>
              <a:gd name="T58" fmla="*/ 63 w 325"/>
              <a:gd name="T59" fmla="*/ 157 h 236"/>
              <a:gd name="T60" fmla="*/ 69 w 325"/>
              <a:gd name="T61" fmla="*/ 171 h 236"/>
              <a:gd name="T62" fmla="*/ 73 w 325"/>
              <a:gd name="T63" fmla="*/ 155 h 236"/>
              <a:gd name="T64" fmla="*/ 86 w 325"/>
              <a:gd name="T65" fmla="*/ 161 h 236"/>
              <a:gd name="T66" fmla="*/ 96 w 325"/>
              <a:gd name="T67" fmla="*/ 161 h 236"/>
              <a:gd name="T68" fmla="*/ 101 w 325"/>
              <a:gd name="T69" fmla="*/ 167 h 236"/>
              <a:gd name="T70" fmla="*/ 97 w 325"/>
              <a:gd name="T71" fmla="*/ 151 h 236"/>
              <a:gd name="T72" fmla="*/ 111 w 325"/>
              <a:gd name="T73" fmla="*/ 165 h 236"/>
              <a:gd name="T74" fmla="*/ 124 w 325"/>
              <a:gd name="T75" fmla="*/ 171 h 236"/>
              <a:gd name="T76" fmla="*/ 133 w 325"/>
              <a:gd name="T77" fmla="*/ 171 h 236"/>
              <a:gd name="T78" fmla="*/ 129 w 325"/>
              <a:gd name="T79" fmla="*/ 147 h 236"/>
              <a:gd name="T80" fmla="*/ 135 w 325"/>
              <a:gd name="T81" fmla="*/ 161 h 236"/>
              <a:gd name="T82" fmla="*/ 146 w 325"/>
              <a:gd name="T83" fmla="*/ 175 h 236"/>
              <a:gd name="T84" fmla="*/ 9 w 325"/>
              <a:gd name="T85" fmla="*/ 236 h 236"/>
              <a:gd name="T86" fmla="*/ 20 w 325"/>
              <a:gd name="T87" fmla="*/ 213 h 236"/>
              <a:gd name="T88" fmla="*/ 26 w 325"/>
              <a:gd name="T89" fmla="*/ 218 h 236"/>
              <a:gd name="T90" fmla="*/ 22 w 325"/>
              <a:gd name="T91" fmla="*/ 203 h 236"/>
              <a:gd name="T92" fmla="*/ 35 w 325"/>
              <a:gd name="T93" fmla="*/ 217 h 236"/>
              <a:gd name="T94" fmla="*/ 49 w 325"/>
              <a:gd name="T95" fmla="*/ 222 h 236"/>
              <a:gd name="T96" fmla="*/ 58 w 325"/>
              <a:gd name="T97" fmla="*/ 222 h 236"/>
              <a:gd name="T98" fmla="*/ 54 w 325"/>
              <a:gd name="T99" fmla="*/ 199 h 236"/>
              <a:gd name="T100" fmla="*/ 59 w 325"/>
              <a:gd name="T101" fmla="*/ 213 h 236"/>
              <a:gd name="T102" fmla="*/ 73 w 325"/>
              <a:gd name="T103" fmla="*/ 226 h 236"/>
              <a:gd name="T104" fmla="*/ 77 w 325"/>
              <a:gd name="T105" fmla="*/ 203 h 236"/>
              <a:gd name="T106" fmla="*/ 86 w 325"/>
              <a:gd name="T107" fmla="*/ 203 h 236"/>
              <a:gd name="T108" fmla="*/ 92 w 325"/>
              <a:gd name="T109" fmla="*/ 209 h 236"/>
              <a:gd name="T110" fmla="*/ 97 w 325"/>
              <a:gd name="T111" fmla="*/ 222 h 236"/>
              <a:gd name="T112" fmla="*/ 101 w 325"/>
              <a:gd name="T113" fmla="*/ 207 h 236"/>
              <a:gd name="T114" fmla="*/ 115 w 325"/>
              <a:gd name="T115" fmla="*/ 213 h 236"/>
              <a:gd name="T116" fmla="*/ 124 w 325"/>
              <a:gd name="T117" fmla="*/ 213 h 236"/>
              <a:gd name="T118" fmla="*/ 129 w 325"/>
              <a:gd name="T119" fmla="*/ 218 h 236"/>
              <a:gd name="T120" fmla="*/ 125 w 325"/>
              <a:gd name="T121" fmla="*/ 203 h 236"/>
              <a:gd name="T122" fmla="*/ 139 w 325"/>
              <a:gd name="T123" fmla="*/ 217 h 236"/>
              <a:gd name="T124" fmla="*/ 300 w 325"/>
              <a:gd name="T125" fmla="*/ 22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 h="236">
                <a:moveTo>
                  <a:pt x="0" y="84"/>
                </a:moveTo>
                <a:cubicBezTo>
                  <a:pt x="0" y="84"/>
                  <a:pt x="0" y="84"/>
                  <a:pt x="22" y="9"/>
                </a:cubicBezTo>
                <a:cubicBezTo>
                  <a:pt x="23" y="4"/>
                  <a:pt x="26" y="0"/>
                  <a:pt x="31" y="0"/>
                </a:cubicBezTo>
                <a:cubicBezTo>
                  <a:pt x="31" y="0"/>
                  <a:pt x="31" y="0"/>
                  <a:pt x="294" y="0"/>
                </a:cubicBezTo>
                <a:cubicBezTo>
                  <a:pt x="299" y="0"/>
                  <a:pt x="301" y="5"/>
                  <a:pt x="303" y="9"/>
                </a:cubicBezTo>
                <a:cubicBezTo>
                  <a:pt x="303" y="9"/>
                  <a:pt x="303" y="9"/>
                  <a:pt x="325" y="84"/>
                </a:cubicBezTo>
                <a:cubicBezTo>
                  <a:pt x="322" y="81"/>
                  <a:pt x="319" y="80"/>
                  <a:pt x="315" y="80"/>
                </a:cubicBezTo>
                <a:cubicBezTo>
                  <a:pt x="315" y="80"/>
                  <a:pt x="315" y="80"/>
                  <a:pt x="9" y="80"/>
                </a:cubicBezTo>
                <a:cubicBezTo>
                  <a:pt x="6" y="80"/>
                  <a:pt x="2" y="81"/>
                  <a:pt x="0" y="84"/>
                </a:cubicBezTo>
                <a:close/>
                <a:moveTo>
                  <a:pt x="325" y="94"/>
                </a:moveTo>
                <a:cubicBezTo>
                  <a:pt x="325" y="124"/>
                  <a:pt x="325" y="124"/>
                  <a:pt x="325" y="124"/>
                </a:cubicBezTo>
                <a:cubicBezTo>
                  <a:pt x="325" y="129"/>
                  <a:pt x="320" y="133"/>
                  <a:pt x="315" y="133"/>
                </a:cubicBezTo>
                <a:cubicBezTo>
                  <a:pt x="9" y="133"/>
                  <a:pt x="9" y="133"/>
                  <a:pt x="9" y="133"/>
                </a:cubicBezTo>
                <a:cubicBezTo>
                  <a:pt x="4" y="133"/>
                  <a:pt x="0" y="129"/>
                  <a:pt x="0" y="124"/>
                </a:cubicBezTo>
                <a:cubicBezTo>
                  <a:pt x="0" y="94"/>
                  <a:pt x="0" y="94"/>
                  <a:pt x="0" y="94"/>
                </a:cubicBezTo>
                <a:cubicBezTo>
                  <a:pt x="0" y="89"/>
                  <a:pt x="4" y="85"/>
                  <a:pt x="9" y="85"/>
                </a:cubicBezTo>
                <a:cubicBezTo>
                  <a:pt x="315" y="85"/>
                  <a:pt x="315" y="85"/>
                  <a:pt x="315" y="85"/>
                </a:cubicBezTo>
                <a:cubicBezTo>
                  <a:pt x="320" y="85"/>
                  <a:pt x="325" y="89"/>
                  <a:pt x="325" y="94"/>
                </a:cubicBezTo>
                <a:close/>
                <a:moveTo>
                  <a:pt x="20" y="119"/>
                </a:moveTo>
                <a:cubicBezTo>
                  <a:pt x="20" y="117"/>
                  <a:pt x="19" y="115"/>
                  <a:pt x="16" y="115"/>
                </a:cubicBezTo>
                <a:cubicBezTo>
                  <a:pt x="14" y="115"/>
                  <a:pt x="12" y="117"/>
                  <a:pt x="12" y="119"/>
                </a:cubicBezTo>
                <a:cubicBezTo>
                  <a:pt x="12" y="121"/>
                  <a:pt x="14" y="123"/>
                  <a:pt x="16" y="123"/>
                </a:cubicBezTo>
                <a:cubicBezTo>
                  <a:pt x="19" y="123"/>
                  <a:pt x="20" y="121"/>
                  <a:pt x="20" y="119"/>
                </a:cubicBezTo>
                <a:close/>
                <a:moveTo>
                  <a:pt x="20" y="109"/>
                </a:moveTo>
                <a:cubicBezTo>
                  <a:pt x="20" y="107"/>
                  <a:pt x="19" y="105"/>
                  <a:pt x="16" y="105"/>
                </a:cubicBezTo>
                <a:cubicBezTo>
                  <a:pt x="14" y="105"/>
                  <a:pt x="12" y="107"/>
                  <a:pt x="12" y="109"/>
                </a:cubicBezTo>
                <a:cubicBezTo>
                  <a:pt x="12" y="111"/>
                  <a:pt x="14" y="113"/>
                  <a:pt x="16" y="113"/>
                </a:cubicBezTo>
                <a:cubicBezTo>
                  <a:pt x="19" y="113"/>
                  <a:pt x="20" y="111"/>
                  <a:pt x="20" y="109"/>
                </a:cubicBezTo>
                <a:close/>
                <a:moveTo>
                  <a:pt x="20" y="99"/>
                </a:moveTo>
                <a:cubicBezTo>
                  <a:pt x="20" y="97"/>
                  <a:pt x="19" y="95"/>
                  <a:pt x="16" y="95"/>
                </a:cubicBezTo>
                <a:cubicBezTo>
                  <a:pt x="14" y="95"/>
                  <a:pt x="12" y="97"/>
                  <a:pt x="12" y="99"/>
                </a:cubicBezTo>
                <a:cubicBezTo>
                  <a:pt x="12" y="101"/>
                  <a:pt x="14" y="103"/>
                  <a:pt x="16" y="103"/>
                </a:cubicBezTo>
                <a:cubicBezTo>
                  <a:pt x="19" y="103"/>
                  <a:pt x="20" y="101"/>
                  <a:pt x="20" y="99"/>
                </a:cubicBezTo>
                <a:close/>
                <a:moveTo>
                  <a:pt x="30" y="119"/>
                </a:moveTo>
                <a:cubicBezTo>
                  <a:pt x="30" y="117"/>
                  <a:pt x="28" y="115"/>
                  <a:pt x="26" y="115"/>
                </a:cubicBezTo>
                <a:cubicBezTo>
                  <a:pt x="24" y="115"/>
                  <a:pt x="22" y="117"/>
                  <a:pt x="22" y="119"/>
                </a:cubicBezTo>
                <a:cubicBezTo>
                  <a:pt x="22" y="121"/>
                  <a:pt x="24" y="123"/>
                  <a:pt x="26" y="123"/>
                </a:cubicBezTo>
                <a:cubicBezTo>
                  <a:pt x="28" y="123"/>
                  <a:pt x="30" y="121"/>
                  <a:pt x="30" y="119"/>
                </a:cubicBezTo>
                <a:close/>
                <a:moveTo>
                  <a:pt x="30" y="109"/>
                </a:moveTo>
                <a:cubicBezTo>
                  <a:pt x="30" y="107"/>
                  <a:pt x="28" y="105"/>
                  <a:pt x="26" y="105"/>
                </a:cubicBezTo>
                <a:cubicBezTo>
                  <a:pt x="24" y="105"/>
                  <a:pt x="22" y="107"/>
                  <a:pt x="22" y="109"/>
                </a:cubicBezTo>
                <a:cubicBezTo>
                  <a:pt x="22" y="111"/>
                  <a:pt x="24" y="113"/>
                  <a:pt x="26" y="113"/>
                </a:cubicBezTo>
                <a:cubicBezTo>
                  <a:pt x="28" y="113"/>
                  <a:pt x="30" y="111"/>
                  <a:pt x="30" y="109"/>
                </a:cubicBezTo>
                <a:close/>
                <a:moveTo>
                  <a:pt x="30" y="99"/>
                </a:moveTo>
                <a:cubicBezTo>
                  <a:pt x="30" y="97"/>
                  <a:pt x="28" y="95"/>
                  <a:pt x="26" y="95"/>
                </a:cubicBezTo>
                <a:cubicBezTo>
                  <a:pt x="24" y="95"/>
                  <a:pt x="22" y="97"/>
                  <a:pt x="22" y="99"/>
                </a:cubicBezTo>
                <a:cubicBezTo>
                  <a:pt x="22" y="101"/>
                  <a:pt x="24" y="103"/>
                  <a:pt x="26" y="103"/>
                </a:cubicBezTo>
                <a:cubicBezTo>
                  <a:pt x="28" y="103"/>
                  <a:pt x="30" y="101"/>
                  <a:pt x="30" y="99"/>
                </a:cubicBezTo>
                <a:close/>
                <a:moveTo>
                  <a:pt x="39" y="119"/>
                </a:moveTo>
                <a:cubicBezTo>
                  <a:pt x="39" y="117"/>
                  <a:pt x="37" y="115"/>
                  <a:pt x="35" y="115"/>
                </a:cubicBezTo>
                <a:cubicBezTo>
                  <a:pt x="33" y="115"/>
                  <a:pt x="31" y="117"/>
                  <a:pt x="31" y="119"/>
                </a:cubicBezTo>
                <a:cubicBezTo>
                  <a:pt x="31" y="121"/>
                  <a:pt x="33" y="123"/>
                  <a:pt x="35" y="123"/>
                </a:cubicBezTo>
                <a:cubicBezTo>
                  <a:pt x="37" y="123"/>
                  <a:pt x="39" y="121"/>
                  <a:pt x="39" y="119"/>
                </a:cubicBezTo>
                <a:close/>
                <a:moveTo>
                  <a:pt x="39" y="109"/>
                </a:moveTo>
                <a:cubicBezTo>
                  <a:pt x="39" y="107"/>
                  <a:pt x="37" y="105"/>
                  <a:pt x="35" y="105"/>
                </a:cubicBezTo>
                <a:cubicBezTo>
                  <a:pt x="33" y="105"/>
                  <a:pt x="31" y="107"/>
                  <a:pt x="31" y="109"/>
                </a:cubicBezTo>
                <a:cubicBezTo>
                  <a:pt x="31" y="111"/>
                  <a:pt x="33" y="113"/>
                  <a:pt x="35" y="113"/>
                </a:cubicBezTo>
                <a:cubicBezTo>
                  <a:pt x="37" y="113"/>
                  <a:pt x="39" y="111"/>
                  <a:pt x="39" y="109"/>
                </a:cubicBezTo>
                <a:close/>
                <a:moveTo>
                  <a:pt x="39" y="99"/>
                </a:moveTo>
                <a:cubicBezTo>
                  <a:pt x="39" y="97"/>
                  <a:pt x="37" y="95"/>
                  <a:pt x="35" y="95"/>
                </a:cubicBezTo>
                <a:cubicBezTo>
                  <a:pt x="33" y="95"/>
                  <a:pt x="31" y="97"/>
                  <a:pt x="31" y="99"/>
                </a:cubicBezTo>
                <a:cubicBezTo>
                  <a:pt x="31" y="101"/>
                  <a:pt x="33" y="103"/>
                  <a:pt x="35" y="103"/>
                </a:cubicBezTo>
                <a:cubicBezTo>
                  <a:pt x="37" y="103"/>
                  <a:pt x="39" y="101"/>
                  <a:pt x="39" y="99"/>
                </a:cubicBezTo>
                <a:close/>
                <a:moveTo>
                  <a:pt x="49" y="119"/>
                </a:moveTo>
                <a:cubicBezTo>
                  <a:pt x="49" y="117"/>
                  <a:pt x="47" y="115"/>
                  <a:pt x="45" y="115"/>
                </a:cubicBezTo>
                <a:cubicBezTo>
                  <a:pt x="42" y="115"/>
                  <a:pt x="41" y="117"/>
                  <a:pt x="41" y="119"/>
                </a:cubicBezTo>
                <a:cubicBezTo>
                  <a:pt x="41" y="121"/>
                  <a:pt x="42" y="123"/>
                  <a:pt x="45" y="123"/>
                </a:cubicBezTo>
                <a:cubicBezTo>
                  <a:pt x="47" y="123"/>
                  <a:pt x="49" y="121"/>
                  <a:pt x="49" y="119"/>
                </a:cubicBezTo>
                <a:close/>
                <a:moveTo>
                  <a:pt x="49" y="109"/>
                </a:moveTo>
                <a:cubicBezTo>
                  <a:pt x="49" y="107"/>
                  <a:pt x="47" y="105"/>
                  <a:pt x="45" y="105"/>
                </a:cubicBezTo>
                <a:cubicBezTo>
                  <a:pt x="42" y="105"/>
                  <a:pt x="41" y="107"/>
                  <a:pt x="41" y="109"/>
                </a:cubicBezTo>
                <a:cubicBezTo>
                  <a:pt x="41" y="111"/>
                  <a:pt x="42" y="113"/>
                  <a:pt x="45" y="113"/>
                </a:cubicBezTo>
                <a:cubicBezTo>
                  <a:pt x="47" y="113"/>
                  <a:pt x="49" y="111"/>
                  <a:pt x="49" y="109"/>
                </a:cubicBezTo>
                <a:close/>
                <a:moveTo>
                  <a:pt x="49" y="99"/>
                </a:moveTo>
                <a:cubicBezTo>
                  <a:pt x="49" y="97"/>
                  <a:pt x="47" y="95"/>
                  <a:pt x="45" y="95"/>
                </a:cubicBezTo>
                <a:cubicBezTo>
                  <a:pt x="42" y="95"/>
                  <a:pt x="41" y="97"/>
                  <a:pt x="41" y="99"/>
                </a:cubicBezTo>
                <a:cubicBezTo>
                  <a:pt x="41" y="101"/>
                  <a:pt x="42" y="103"/>
                  <a:pt x="45" y="103"/>
                </a:cubicBezTo>
                <a:cubicBezTo>
                  <a:pt x="47" y="103"/>
                  <a:pt x="49" y="101"/>
                  <a:pt x="49" y="99"/>
                </a:cubicBezTo>
                <a:close/>
                <a:moveTo>
                  <a:pt x="58" y="119"/>
                </a:moveTo>
                <a:cubicBezTo>
                  <a:pt x="58" y="117"/>
                  <a:pt x="56" y="115"/>
                  <a:pt x="54" y="115"/>
                </a:cubicBezTo>
                <a:cubicBezTo>
                  <a:pt x="52" y="115"/>
                  <a:pt x="50" y="117"/>
                  <a:pt x="50" y="119"/>
                </a:cubicBezTo>
                <a:cubicBezTo>
                  <a:pt x="50" y="121"/>
                  <a:pt x="52" y="123"/>
                  <a:pt x="54" y="123"/>
                </a:cubicBezTo>
                <a:cubicBezTo>
                  <a:pt x="56" y="123"/>
                  <a:pt x="58" y="121"/>
                  <a:pt x="58" y="119"/>
                </a:cubicBezTo>
                <a:close/>
                <a:moveTo>
                  <a:pt x="58" y="109"/>
                </a:moveTo>
                <a:cubicBezTo>
                  <a:pt x="58" y="107"/>
                  <a:pt x="56" y="105"/>
                  <a:pt x="54" y="105"/>
                </a:cubicBezTo>
                <a:cubicBezTo>
                  <a:pt x="52" y="105"/>
                  <a:pt x="50" y="107"/>
                  <a:pt x="50" y="109"/>
                </a:cubicBezTo>
                <a:cubicBezTo>
                  <a:pt x="50" y="111"/>
                  <a:pt x="52" y="113"/>
                  <a:pt x="54" y="113"/>
                </a:cubicBezTo>
                <a:cubicBezTo>
                  <a:pt x="56" y="113"/>
                  <a:pt x="58" y="111"/>
                  <a:pt x="58" y="109"/>
                </a:cubicBezTo>
                <a:close/>
                <a:moveTo>
                  <a:pt x="58" y="99"/>
                </a:moveTo>
                <a:cubicBezTo>
                  <a:pt x="58" y="97"/>
                  <a:pt x="56" y="95"/>
                  <a:pt x="54" y="95"/>
                </a:cubicBezTo>
                <a:cubicBezTo>
                  <a:pt x="52" y="95"/>
                  <a:pt x="50" y="97"/>
                  <a:pt x="50" y="99"/>
                </a:cubicBezTo>
                <a:cubicBezTo>
                  <a:pt x="50" y="101"/>
                  <a:pt x="52" y="103"/>
                  <a:pt x="54" y="103"/>
                </a:cubicBezTo>
                <a:cubicBezTo>
                  <a:pt x="56" y="103"/>
                  <a:pt x="58" y="101"/>
                  <a:pt x="58" y="99"/>
                </a:cubicBezTo>
                <a:close/>
                <a:moveTo>
                  <a:pt x="67" y="119"/>
                </a:moveTo>
                <a:cubicBezTo>
                  <a:pt x="67" y="117"/>
                  <a:pt x="66" y="115"/>
                  <a:pt x="63" y="115"/>
                </a:cubicBezTo>
                <a:cubicBezTo>
                  <a:pt x="61" y="115"/>
                  <a:pt x="59" y="117"/>
                  <a:pt x="59" y="119"/>
                </a:cubicBezTo>
                <a:cubicBezTo>
                  <a:pt x="59" y="121"/>
                  <a:pt x="61" y="123"/>
                  <a:pt x="63" y="123"/>
                </a:cubicBezTo>
                <a:cubicBezTo>
                  <a:pt x="66" y="123"/>
                  <a:pt x="67" y="121"/>
                  <a:pt x="67" y="119"/>
                </a:cubicBezTo>
                <a:close/>
                <a:moveTo>
                  <a:pt x="67" y="109"/>
                </a:moveTo>
                <a:cubicBezTo>
                  <a:pt x="67" y="107"/>
                  <a:pt x="66" y="105"/>
                  <a:pt x="63" y="105"/>
                </a:cubicBezTo>
                <a:cubicBezTo>
                  <a:pt x="61" y="105"/>
                  <a:pt x="59" y="107"/>
                  <a:pt x="59" y="109"/>
                </a:cubicBezTo>
                <a:cubicBezTo>
                  <a:pt x="59" y="111"/>
                  <a:pt x="61" y="113"/>
                  <a:pt x="63" y="113"/>
                </a:cubicBezTo>
                <a:cubicBezTo>
                  <a:pt x="66" y="113"/>
                  <a:pt x="67" y="111"/>
                  <a:pt x="67" y="109"/>
                </a:cubicBezTo>
                <a:close/>
                <a:moveTo>
                  <a:pt x="67" y="99"/>
                </a:moveTo>
                <a:cubicBezTo>
                  <a:pt x="67" y="97"/>
                  <a:pt x="66" y="95"/>
                  <a:pt x="63" y="95"/>
                </a:cubicBezTo>
                <a:cubicBezTo>
                  <a:pt x="61" y="95"/>
                  <a:pt x="59" y="97"/>
                  <a:pt x="59" y="99"/>
                </a:cubicBezTo>
                <a:cubicBezTo>
                  <a:pt x="59" y="101"/>
                  <a:pt x="61" y="103"/>
                  <a:pt x="63" y="103"/>
                </a:cubicBezTo>
                <a:cubicBezTo>
                  <a:pt x="66" y="103"/>
                  <a:pt x="67" y="101"/>
                  <a:pt x="67" y="99"/>
                </a:cubicBezTo>
                <a:close/>
                <a:moveTo>
                  <a:pt x="77" y="119"/>
                </a:moveTo>
                <a:cubicBezTo>
                  <a:pt x="77" y="117"/>
                  <a:pt x="75" y="115"/>
                  <a:pt x="73" y="115"/>
                </a:cubicBezTo>
                <a:cubicBezTo>
                  <a:pt x="71" y="115"/>
                  <a:pt x="69" y="117"/>
                  <a:pt x="69" y="119"/>
                </a:cubicBezTo>
                <a:cubicBezTo>
                  <a:pt x="69" y="121"/>
                  <a:pt x="71" y="123"/>
                  <a:pt x="73" y="123"/>
                </a:cubicBezTo>
                <a:cubicBezTo>
                  <a:pt x="75" y="123"/>
                  <a:pt x="77" y="121"/>
                  <a:pt x="77" y="119"/>
                </a:cubicBezTo>
                <a:close/>
                <a:moveTo>
                  <a:pt x="77" y="109"/>
                </a:moveTo>
                <a:cubicBezTo>
                  <a:pt x="77" y="107"/>
                  <a:pt x="75" y="105"/>
                  <a:pt x="73" y="105"/>
                </a:cubicBezTo>
                <a:cubicBezTo>
                  <a:pt x="71" y="105"/>
                  <a:pt x="69" y="107"/>
                  <a:pt x="69" y="109"/>
                </a:cubicBezTo>
                <a:cubicBezTo>
                  <a:pt x="69" y="111"/>
                  <a:pt x="71" y="113"/>
                  <a:pt x="73" y="113"/>
                </a:cubicBezTo>
                <a:cubicBezTo>
                  <a:pt x="75" y="113"/>
                  <a:pt x="77" y="111"/>
                  <a:pt x="77" y="109"/>
                </a:cubicBezTo>
                <a:close/>
                <a:moveTo>
                  <a:pt x="77" y="99"/>
                </a:moveTo>
                <a:cubicBezTo>
                  <a:pt x="77" y="97"/>
                  <a:pt x="75" y="95"/>
                  <a:pt x="73" y="95"/>
                </a:cubicBezTo>
                <a:cubicBezTo>
                  <a:pt x="71" y="95"/>
                  <a:pt x="69" y="97"/>
                  <a:pt x="69" y="99"/>
                </a:cubicBezTo>
                <a:cubicBezTo>
                  <a:pt x="69" y="101"/>
                  <a:pt x="71" y="103"/>
                  <a:pt x="73" y="103"/>
                </a:cubicBezTo>
                <a:cubicBezTo>
                  <a:pt x="75" y="103"/>
                  <a:pt x="77" y="101"/>
                  <a:pt x="77" y="99"/>
                </a:cubicBezTo>
                <a:close/>
                <a:moveTo>
                  <a:pt x="86" y="119"/>
                </a:moveTo>
                <a:cubicBezTo>
                  <a:pt x="86" y="117"/>
                  <a:pt x="84" y="115"/>
                  <a:pt x="82" y="115"/>
                </a:cubicBezTo>
                <a:cubicBezTo>
                  <a:pt x="80" y="115"/>
                  <a:pt x="78" y="117"/>
                  <a:pt x="78" y="119"/>
                </a:cubicBezTo>
                <a:cubicBezTo>
                  <a:pt x="78" y="121"/>
                  <a:pt x="80" y="123"/>
                  <a:pt x="82" y="123"/>
                </a:cubicBezTo>
                <a:cubicBezTo>
                  <a:pt x="84" y="123"/>
                  <a:pt x="86" y="121"/>
                  <a:pt x="86" y="119"/>
                </a:cubicBezTo>
                <a:close/>
                <a:moveTo>
                  <a:pt x="86" y="109"/>
                </a:moveTo>
                <a:cubicBezTo>
                  <a:pt x="86" y="107"/>
                  <a:pt x="84" y="105"/>
                  <a:pt x="82" y="105"/>
                </a:cubicBezTo>
                <a:cubicBezTo>
                  <a:pt x="80" y="105"/>
                  <a:pt x="78" y="107"/>
                  <a:pt x="78" y="109"/>
                </a:cubicBezTo>
                <a:cubicBezTo>
                  <a:pt x="78" y="111"/>
                  <a:pt x="80" y="113"/>
                  <a:pt x="82" y="113"/>
                </a:cubicBezTo>
                <a:cubicBezTo>
                  <a:pt x="84" y="113"/>
                  <a:pt x="86" y="111"/>
                  <a:pt x="86" y="109"/>
                </a:cubicBezTo>
                <a:close/>
                <a:moveTo>
                  <a:pt x="86" y="99"/>
                </a:moveTo>
                <a:cubicBezTo>
                  <a:pt x="86" y="97"/>
                  <a:pt x="84" y="95"/>
                  <a:pt x="82" y="95"/>
                </a:cubicBezTo>
                <a:cubicBezTo>
                  <a:pt x="80" y="95"/>
                  <a:pt x="78" y="97"/>
                  <a:pt x="78" y="99"/>
                </a:cubicBezTo>
                <a:cubicBezTo>
                  <a:pt x="78" y="101"/>
                  <a:pt x="80" y="103"/>
                  <a:pt x="82" y="103"/>
                </a:cubicBezTo>
                <a:cubicBezTo>
                  <a:pt x="84" y="103"/>
                  <a:pt x="86" y="101"/>
                  <a:pt x="86" y="99"/>
                </a:cubicBezTo>
                <a:close/>
                <a:moveTo>
                  <a:pt x="96" y="119"/>
                </a:moveTo>
                <a:cubicBezTo>
                  <a:pt x="96" y="117"/>
                  <a:pt x="94" y="115"/>
                  <a:pt x="92" y="115"/>
                </a:cubicBezTo>
                <a:cubicBezTo>
                  <a:pt x="89" y="115"/>
                  <a:pt x="88" y="117"/>
                  <a:pt x="88" y="119"/>
                </a:cubicBezTo>
                <a:cubicBezTo>
                  <a:pt x="88" y="121"/>
                  <a:pt x="89" y="123"/>
                  <a:pt x="92" y="123"/>
                </a:cubicBezTo>
                <a:cubicBezTo>
                  <a:pt x="94" y="123"/>
                  <a:pt x="96" y="121"/>
                  <a:pt x="96" y="119"/>
                </a:cubicBezTo>
                <a:close/>
                <a:moveTo>
                  <a:pt x="96" y="109"/>
                </a:moveTo>
                <a:cubicBezTo>
                  <a:pt x="96" y="107"/>
                  <a:pt x="94" y="105"/>
                  <a:pt x="92" y="105"/>
                </a:cubicBezTo>
                <a:cubicBezTo>
                  <a:pt x="89" y="105"/>
                  <a:pt x="88" y="107"/>
                  <a:pt x="88" y="109"/>
                </a:cubicBezTo>
                <a:cubicBezTo>
                  <a:pt x="88" y="111"/>
                  <a:pt x="89" y="113"/>
                  <a:pt x="92" y="113"/>
                </a:cubicBezTo>
                <a:cubicBezTo>
                  <a:pt x="94" y="113"/>
                  <a:pt x="96" y="111"/>
                  <a:pt x="96" y="109"/>
                </a:cubicBezTo>
                <a:close/>
                <a:moveTo>
                  <a:pt x="96" y="99"/>
                </a:moveTo>
                <a:cubicBezTo>
                  <a:pt x="96" y="97"/>
                  <a:pt x="94" y="95"/>
                  <a:pt x="92" y="95"/>
                </a:cubicBezTo>
                <a:cubicBezTo>
                  <a:pt x="89" y="95"/>
                  <a:pt x="88" y="97"/>
                  <a:pt x="88" y="99"/>
                </a:cubicBezTo>
                <a:cubicBezTo>
                  <a:pt x="88" y="101"/>
                  <a:pt x="89" y="103"/>
                  <a:pt x="92" y="103"/>
                </a:cubicBezTo>
                <a:cubicBezTo>
                  <a:pt x="94" y="103"/>
                  <a:pt x="96" y="101"/>
                  <a:pt x="96" y="99"/>
                </a:cubicBezTo>
                <a:close/>
                <a:moveTo>
                  <a:pt x="105" y="119"/>
                </a:moveTo>
                <a:cubicBezTo>
                  <a:pt x="105" y="117"/>
                  <a:pt x="103" y="115"/>
                  <a:pt x="101" y="115"/>
                </a:cubicBezTo>
                <a:cubicBezTo>
                  <a:pt x="99" y="115"/>
                  <a:pt x="97" y="117"/>
                  <a:pt x="97" y="119"/>
                </a:cubicBezTo>
                <a:cubicBezTo>
                  <a:pt x="97" y="121"/>
                  <a:pt x="99" y="123"/>
                  <a:pt x="101" y="123"/>
                </a:cubicBezTo>
                <a:cubicBezTo>
                  <a:pt x="103" y="123"/>
                  <a:pt x="105" y="121"/>
                  <a:pt x="105" y="119"/>
                </a:cubicBezTo>
                <a:close/>
                <a:moveTo>
                  <a:pt x="105" y="109"/>
                </a:moveTo>
                <a:cubicBezTo>
                  <a:pt x="105" y="107"/>
                  <a:pt x="103" y="105"/>
                  <a:pt x="101" y="105"/>
                </a:cubicBezTo>
                <a:cubicBezTo>
                  <a:pt x="99" y="105"/>
                  <a:pt x="97" y="107"/>
                  <a:pt x="97" y="109"/>
                </a:cubicBezTo>
                <a:cubicBezTo>
                  <a:pt x="97" y="111"/>
                  <a:pt x="99" y="113"/>
                  <a:pt x="101" y="113"/>
                </a:cubicBezTo>
                <a:cubicBezTo>
                  <a:pt x="103" y="113"/>
                  <a:pt x="105" y="111"/>
                  <a:pt x="105" y="109"/>
                </a:cubicBezTo>
                <a:close/>
                <a:moveTo>
                  <a:pt x="105" y="99"/>
                </a:moveTo>
                <a:cubicBezTo>
                  <a:pt x="105" y="97"/>
                  <a:pt x="103" y="95"/>
                  <a:pt x="101" y="95"/>
                </a:cubicBezTo>
                <a:cubicBezTo>
                  <a:pt x="99" y="95"/>
                  <a:pt x="97" y="97"/>
                  <a:pt x="97" y="99"/>
                </a:cubicBezTo>
                <a:cubicBezTo>
                  <a:pt x="97" y="101"/>
                  <a:pt x="99" y="103"/>
                  <a:pt x="101" y="103"/>
                </a:cubicBezTo>
                <a:cubicBezTo>
                  <a:pt x="103" y="103"/>
                  <a:pt x="105" y="101"/>
                  <a:pt x="105" y="99"/>
                </a:cubicBezTo>
                <a:close/>
                <a:moveTo>
                  <a:pt x="115" y="119"/>
                </a:moveTo>
                <a:cubicBezTo>
                  <a:pt x="115" y="117"/>
                  <a:pt x="113" y="115"/>
                  <a:pt x="111" y="115"/>
                </a:cubicBezTo>
                <a:cubicBezTo>
                  <a:pt x="108" y="115"/>
                  <a:pt x="107" y="117"/>
                  <a:pt x="107" y="119"/>
                </a:cubicBezTo>
                <a:cubicBezTo>
                  <a:pt x="107" y="121"/>
                  <a:pt x="108" y="123"/>
                  <a:pt x="111" y="123"/>
                </a:cubicBezTo>
                <a:cubicBezTo>
                  <a:pt x="113" y="123"/>
                  <a:pt x="115" y="121"/>
                  <a:pt x="115" y="119"/>
                </a:cubicBezTo>
                <a:close/>
                <a:moveTo>
                  <a:pt x="115" y="109"/>
                </a:moveTo>
                <a:cubicBezTo>
                  <a:pt x="115" y="107"/>
                  <a:pt x="113" y="105"/>
                  <a:pt x="111" y="105"/>
                </a:cubicBezTo>
                <a:cubicBezTo>
                  <a:pt x="108" y="105"/>
                  <a:pt x="107" y="107"/>
                  <a:pt x="107" y="109"/>
                </a:cubicBezTo>
                <a:cubicBezTo>
                  <a:pt x="107" y="111"/>
                  <a:pt x="108" y="113"/>
                  <a:pt x="111" y="113"/>
                </a:cubicBezTo>
                <a:cubicBezTo>
                  <a:pt x="113" y="113"/>
                  <a:pt x="115" y="111"/>
                  <a:pt x="115" y="109"/>
                </a:cubicBezTo>
                <a:close/>
                <a:moveTo>
                  <a:pt x="115" y="99"/>
                </a:moveTo>
                <a:cubicBezTo>
                  <a:pt x="115" y="97"/>
                  <a:pt x="113" y="95"/>
                  <a:pt x="111" y="95"/>
                </a:cubicBezTo>
                <a:cubicBezTo>
                  <a:pt x="108" y="95"/>
                  <a:pt x="107" y="97"/>
                  <a:pt x="107" y="99"/>
                </a:cubicBezTo>
                <a:cubicBezTo>
                  <a:pt x="107" y="101"/>
                  <a:pt x="108" y="103"/>
                  <a:pt x="111" y="103"/>
                </a:cubicBezTo>
                <a:cubicBezTo>
                  <a:pt x="113" y="103"/>
                  <a:pt x="115" y="101"/>
                  <a:pt x="115" y="99"/>
                </a:cubicBezTo>
                <a:close/>
                <a:moveTo>
                  <a:pt x="124" y="119"/>
                </a:moveTo>
                <a:cubicBezTo>
                  <a:pt x="124" y="117"/>
                  <a:pt x="122" y="115"/>
                  <a:pt x="120" y="115"/>
                </a:cubicBezTo>
                <a:cubicBezTo>
                  <a:pt x="118" y="115"/>
                  <a:pt x="116" y="117"/>
                  <a:pt x="116" y="119"/>
                </a:cubicBezTo>
                <a:cubicBezTo>
                  <a:pt x="116" y="121"/>
                  <a:pt x="118" y="123"/>
                  <a:pt x="120" y="123"/>
                </a:cubicBezTo>
                <a:cubicBezTo>
                  <a:pt x="122" y="123"/>
                  <a:pt x="124" y="121"/>
                  <a:pt x="124" y="119"/>
                </a:cubicBezTo>
                <a:close/>
                <a:moveTo>
                  <a:pt x="124" y="109"/>
                </a:moveTo>
                <a:cubicBezTo>
                  <a:pt x="124" y="107"/>
                  <a:pt x="122" y="105"/>
                  <a:pt x="120" y="105"/>
                </a:cubicBezTo>
                <a:cubicBezTo>
                  <a:pt x="118" y="105"/>
                  <a:pt x="116" y="107"/>
                  <a:pt x="116" y="109"/>
                </a:cubicBezTo>
                <a:cubicBezTo>
                  <a:pt x="116" y="111"/>
                  <a:pt x="118" y="113"/>
                  <a:pt x="120" y="113"/>
                </a:cubicBezTo>
                <a:cubicBezTo>
                  <a:pt x="122" y="113"/>
                  <a:pt x="124" y="111"/>
                  <a:pt x="124" y="109"/>
                </a:cubicBezTo>
                <a:close/>
                <a:moveTo>
                  <a:pt x="124" y="99"/>
                </a:moveTo>
                <a:cubicBezTo>
                  <a:pt x="124" y="97"/>
                  <a:pt x="122" y="95"/>
                  <a:pt x="120" y="95"/>
                </a:cubicBezTo>
                <a:cubicBezTo>
                  <a:pt x="118" y="95"/>
                  <a:pt x="116" y="97"/>
                  <a:pt x="116" y="99"/>
                </a:cubicBezTo>
                <a:cubicBezTo>
                  <a:pt x="116" y="101"/>
                  <a:pt x="118" y="103"/>
                  <a:pt x="120" y="103"/>
                </a:cubicBezTo>
                <a:cubicBezTo>
                  <a:pt x="122" y="103"/>
                  <a:pt x="124" y="101"/>
                  <a:pt x="124" y="99"/>
                </a:cubicBezTo>
                <a:close/>
                <a:moveTo>
                  <a:pt x="133" y="119"/>
                </a:moveTo>
                <a:cubicBezTo>
                  <a:pt x="133" y="117"/>
                  <a:pt x="132" y="115"/>
                  <a:pt x="129" y="115"/>
                </a:cubicBezTo>
                <a:cubicBezTo>
                  <a:pt x="127" y="115"/>
                  <a:pt x="125" y="117"/>
                  <a:pt x="125" y="119"/>
                </a:cubicBezTo>
                <a:cubicBezTo>
                  <a:pt x="125" y="121"/>
                  <a:pt x="127" y="123"/>
                  <a:pt x="129" y="123"/>
                </a:cubicBezTo>
                <a:cubicBezTo>
                  <a:pt x="132" y="123"/>
                  <a:pt x="133" y="121"/>
                  <a:pt x="133" y="119"/>
                </a:cubicBezTo>
                <a:close/>
                <a:moveTo>
                  <a:pt x="133" y="109"/>
                </a:moveTo>
                <a:cubicBezTo>
                  <a:pt x="133" y="107"/>
                  <a:pt x="132" y="105"/>
                  <a:pt x="129" y="105"/>
                </a:cubicBezTo>
                <a:cubicBezTo>
                  <a:pt x="127" y="105"/>
                  <a:pt x="125" y="107"/>
                  <a:pt x="125" y="109"/>
                </a:cubicBezTo>
                <a:cubicBezTo>
                  <a:pt x="125" y="111"/>
                  <a:pt x="127" y="113"/>
                  <a:pt x="129" y="113"/>
                </a:cubicBezTo>
                <a:cubicBezTo>
                  <a:pt x="132" y="113"/>
                  <a:pt x="133" y="111"/>
                  <a:pt x="133" y="109"/>
                </a:cubicBezTo>
                <a:close/>
                <a:moveTo>
                  <a:pt x="133" y="99"/>
                </a:moveTo>
                <a:cubicBezTo>
                  <a:pt x="133" y="97"/>
                  <a:pt x="132" y="95"/>
                  <a:pt x="129" y="95"/>
                </a:cubicBezTo>
                <a:cubicBezTo>
                  <a:pt x="127" y="95"/>
                  <a:pt x="125" y="97"/>
                  <a:pt x="125" y="99"/>
                </a:cubicBezTo>
                <a:cubicBezTo>
                  <a:pt x="125" y="101"/>
                  <a:pt x="127" y="103"/>
                  <a:pt x="129" y="103"/>
                </a:cubicBezTo>
                <a:cubicBezTo>
                  <a:pt x="132" y="103"/>
                  <a:pt x="133" y="101"/>
                  <a:pt x="133" y="99"/>
                </a:cubicBezTo>
                <a:close/>
                <a:moveTo>
                  <a:pt x="143" y="119"/>
                </a:moveTo>
                <a:cubicBezTo>
                  <a:pt x="143" y="117"/>
                  <a:pt x="141" y="115"/>
                  <a:pt x="139" y="115"/>
                </a:cubicBezTo>
                <a:cubicBezTo>
                  <a:pt x="137" y="115"/>
                  <a:pt x="135" y="117"/>
                  <a:pt x="135" y="119"/>
                </a:cubicBezTo>
                <a:cubicBezTo>
                  <a:pt x="135" y="121"/>
                  <a:pt x="137" y="123"/>
                  <a:pt x="139" y="123"/>
                </a:cubicBezTo>
                <a:cubicBezTo>
                  <a:pt x="141" y="123"/>
                  <a:pt x="143" y="121"/>
                  <a:pt x="143" y="119"/>
                </a:cubicBezTo>
                <a:close/>
                <a:moveTo>
                  <a:pt x="143" y="109"/>
                </a:moveTo>
                <a:cubicBezTo>
                  <a:pt x="143" y="107"/>
                  <a:pt x="141" y="105"/>
                  <a:pt x="139" y="105"/>
                </a:cubicBezTo>
                <a:cubicBezTo>
                  <a:pt x="137" y="105"/>
                  <a:pt x="135" y="107"/>
                  <a:pt x="135" y="109"/>
                </a:cubicBezTo>
                <a:cubicBezTo>
                  <a:pt x="135" y="111"/>
                  <a:pt x="137" y="113"/>
                  <a:pt x="139" y="113"/>
                </a:cubicBezTo>
                <a:cubicBezTo>
                  <a:pt x="141" y="113"/>
                  <a:pt x="143" y="111"/>
                  <a:pt x="143" y="109"/>
                </a:cubicBezTo>
                <a:close/>
                <a:moveTo>
                  <a:pt x="143" y="99"/>
                </a:moveTo>
                <a:cubicBezTo>
                  <a:pt x="143" y="97"/>
                  <a:pt x="141" y="95"/>
                  <a:pt x="139" y="95"/>
                </a:cubicBezTo>
                <a:cubicBezTo>
                  <a:pt x="137" y="95"/>
                  <a:pt x="135" y="97"/>
                  <a:pt x="135" y="99"/>
                </a:cubicBezTo>
                <a:cubicBezTo>
                  <a:pt x="135" y="101"/>
                  <a:pt x="137" y="103"/>
                  <a:pt x="139" y="103"/>
                </a:cubicBezTo>
                <a:cubicBezTo>
                  <a:pt x="141" y="103"/>
                  <a:pt x="143" y="101"/>
                  <a:pt x="143" y="99"/>
                </a:cubicBezTo>
                <a:close/>
                <a:moveTo>
                  <a:pt x="313" y="109"/>
                </a:moveTo>
                <a:cubicBezTo>
                  <a:pt x="313" y="102"/>
                  <a:pt x="307" y="95"/>
                  <a:pt x="300" y="95"/>
                </a:cubicBezTo>
                <a:cubicBezTo>
                  <a:pt x="300" y="95"/>
                  <a:pt x="300" y="95"/>
                  <a:pt x="146" y="95"/>
                </a:cubicBezTo>
                <a:cubicBezTo>
                  <a:pt x="146" y="95"/>
                  <a:pt x="146" y="95"/>
                  <a:pt x="146" y="123"/>
                </a:cubicBezTo>
                <a:cubicBezTo>
                  <a:pt x="146" y="123"/>
                  <a:pt x="146" y="123"/>
                  <a:pt x="300" y="123"/>
                </a:cubicBezTo>
                <a:cubicBezTo>
                  <a:pt x="307" y="123"/>
                  <a:pt x="313" y="116"/>
                  <a:pt x="313" y="109"/>
                </a:cubicBezTo>
                <a:close/>
                <a:moveTo>
                  <a:pt x="299" y="101"/>
                </a:moveTo>
                <a:cubicBezTo>
                  <a:pt x="294" y="101"/>
                  <a:pt x="291" y="105"/>
                  <a:pt x="291" y="109"/>
                </a:cubicBezTo>
                <a:cubicBezTo>
                  <a:pt x="291" y="113"/>
                  <a:pt x="294" y="117"/>
                  <a:pt x="299" y="117"/>
                </a:cubicBezTo>
                <a:cubicBezTo>
                  <a:pt x="303" y="117"/>
                  <a:pt x="307" y="113"/>
                  <a:pt x="307" y="109"/>
                </a:cubicBezTo>
                <a:cubicBezTo>
                  <a:pt x="307" y="105"/>
                  <a:pt x="303" y="101"/>
                  <a:pt x="299" y="101"/>
                </a:cubicBezTo>
                <a:close/>
                <a:moveTo>
                  <a:pt x="325" y="146"/>
                </a:moveTo>
                <a:cubicBezTo>
                  <a:pt x="325" y="175"/>
                  <a:pt x="325" y="175"/>
                  <a:pt x="325" y="175"/>
                </a:cubicBezTo>
                <a:cubicBezTo>
                  <a:pt x="325" y="180"/>
                  <a:pt x="320" y="185"/>
                  <a:pt x="315" y="185"/>
                </a:cubicBezTo>
                <a:cubicBezTo>
                  <a:pt x="9" y="185"/>
                  <a:pt x="9" y="185"/>
                  <a:pt x="9" y="185"/>
                </a:cubicBezTo>
                <a:cubicBezTo>
                  <a:pt x="4" y="185"/>
                  <a:pt x="0" y="180"/>
                  <a:pt x="0" y="175"/>
                </a:cubicBezTo>
                <a:cubicBezTo>
                  <a:pt x="0" y="146"/>
                  <a:pt x="0" y="146"/>
                  <a:pt x="0" y="146"/>
                </a:cubicBezTo>
                <a:cubicBezTo>
                  <a:pt x="0" y="141"/>
                  <a:pt x="4" y="137"/>
                  <a:pt x="9" y="137"/>
                </a:cubicBezTo>
                <a:cubicBezTo>
                  <a:pt x="315" y="137"/>
                  <a:pt x="315" y="137"/>
                  <a:pt x="315" y="137"/>
                </a:cubicBezTo>
                <a:cubicBezTo>
                  <a:pt x="320" y="137"/>
                  <a:pt x="325" y="141"/>
                  <a:pt x="325" y="146"/>
                </a:cubicBezTo>
                <a:close/>
                <a:moveTo>
                  <a:pt x="20" y="171"/>
                </a:moveTo>
                <a:cubicBezTo>
                  <a:pt x="20" y="168"/>
                  <a:pt x="19" y="167"/>
                  <a:pt x="16" y="167"/>
                </a:cubicBezTo>
                <a:cubicBezTo>
                  <a:pt x="14" y="167"/>
                  <a:pt x="12" y="168"/>
                  <a:pt x="12" y="171"/>
                </a:cubicBezTo>
                <a:cubicBezTo>
                  <a:pt x="12" y="173"/>
                  <a:pt x="14" y="175"/>
                  <a:pt x="16" y="175"/>
                </a:cubicBezTo>
                <a:cubicBezTo>
                  <a:pt x="19" y="175"/>
                  <a:pt x="20" y="173"/>
                  <a:pt x="20" y="171"/>
                </a:cubicBezTo>
                <a:close/>
                <a:moveTo>
                  <a:pt x="20" y="161"/>
                </a:moveTo>
                <a:cubicBezTo>
                  <a:pt x="20" y="159"/>
                  <a:pt x="19" y="157"/>
                  <a:pt x="16" y="157"/>
                </a:cubicBezTo>
                <a:cubicBezTo>
                  <a:pt x="14" y="157"/>
                  <a:pt x="12" y="159"/>
                  <a:pt x="12" y="161"/>
                </a:cubicBezTo>
                <a:cubicBezTo>
                  <a:pt x="12" y="163"/>
                  <a:pt x="14" y="165"/>
                  <a:pt x="16" y="165"/>
                </a:cubicBezTo>
                <a:cubicBezTo>
                  <a:pt x="19" y="165"/>
                  <a:pt x="20" y="163"/>
                  <a:pt x="20" y="161"/>
                </a:cubicBezTo>
                <a:close/>
                <a:moveTo>
                  <a:pt x="20" y="151"/>
                </a:moveTo>
                <a:cubicBezTo>
                  <a:pt x="20" y="149"/>
                  <a:pt x="19" y="147"/>
                  <a:pt x="16" y="147"/>
                </a:cubicBezTo>
                <a:cubicBezTo>
                  <a:pt x="14" y="147"/>
                  <a:pt x="12" y="149"/>
                  <a:pt x="12" y="151"/>
                </a:cubicBezTo>
                <a:cubicBezTo>
                  <a:pt x="12" y="153"/>
                  <a:pt x="14" y="155"/>
                  <a:pt x="16" y="155"/>
                </a:cubicBezTo>
                <a:cubicBezTo>
                  <a:pt x="19" y="155"/>
                  <a:pt x="20" y="153"/>
                  <a:pt x="20" y="151"/>
                </a:cubicBezTo>
                <a:close/>
                <a:moveTo>
                  <a:pt x="30" y="171"/>
                </a:moveTo>
                <a:cubicBezTo>
                  <a:pt x="30" y="168"/>
                  <a:pt x="28" y="167"/>
                  <a:pt x="26" y="167"/>
                </a:cubicBezTo>
                <a:cubicBezTo>
                  <a:pt x="24" y="167"/>
                  <a:pt x="22" y="168"/>
                  <a:pt x="22" y="171"/>
                </a:cubicBezTo>
                <a:cubicBezTo>
                  <a:pt x="22" y="173"/>
                  <a:pt x="24" y="175"/>
                  <a:pt x="26" y="175"/>
                </a:cubicBezTo>
                <a:cubicBezTo>
                  <a:pt x="28" y="175"/>
                  <a:pt x="30" y="173"/>
                  <a:pt x="30" y="171"/>
                </a:cubicBezTo>
                <a:close/>
                <a:moveTo>
                  <a:pt x="30" y="161"/>
                </a:moveTo>
                <a:cubicBezTo>
                  <a:pt x="30" y="159"/>
                  <a:pt x="28" y="157"/>
                  <a:pt x="26" y="157"/>
                </a:cubicBezTo>
                <a:cubicBezTo>
                  <a:pt x="24" y="157"/>
                  <a:pt x="22" y="159"/>
                  <a:pt x="22" y="161"/>
                </a:cubicBezTo>
                <a:cubicBezTo>
                  <a:pt x="22" y="163"/>
                  <a:pt x="24" y="165"/>
                  <a:pt x="26" y="165"/>
                </a:cubicBezTo>
                <a:cubicBezTo>
                  <a:pt x="28" y="165"/>
                  <a:pt x="30" y="163"/>
                  <a:pt x="30" y="161"/>
                </a:cubicBezTo>
                <a:close/>
                <a:moveTo>
                  <a:pt x="30" y="151"/>
                </a:moveTo>
                <a:cubicBezTo>
                  <a:pt x="30" y="149"/>
                  <a:pt x="28" y="147"/>
                  <a:pt x="26" y="147"/>
                </a:cubicBezTo>
                <a:cubicBezTo>
                  <a:pt x="24" y="147"/>
                  <a:pt x="22" y="149"/>
                  <a:pt x="22" y="151"/>
                </a:cubicBezTo>
                <a:cubicBezTo>
                  <a:pt x="22" y="153"/>
                  <a:pt x="24" y="155"/>
                  <a:pt x="26" y="155"/>
                </a:cubicBezTo>
                <a:cubicBezTo>
                  <a:pt x="28" y="155"/>
                  <a:pt x="30" y="153"/>
                  <a:pt x="30" y="151"/>
                </a:cubicBezTo>
                <a:close/>
                <a:moveTo>
                  <a:pt x="39" y="171"/>
                </a:moveTo>
                <a:cubicBezTo>
                  <a:pt x="39" y="168"/>
                  <a:pt x="37" y="167"/>
                  <a:pt x="35" y="167"/>
                </a:cubicBezTo>
                <a:cubicBezTo>
                  <a:pt x="33" y="167"/>
                  <a:pt x="31" y="168"/>
                  <a:pt x="31" y="171"/>
                </a:cubicBezTo>
                <a:cubicBezTo>
                  <a:pt x="31" y="173"/>
                  <a:pt x="33" y="175"/>
                  <a:pt x="35" y="175"/>
                </a:cubicBezTo>
                <a:cubicBezTo>
                  <a:pt x="37" y="175"/>
                  <a:pt x="39" y="173"/>
                  <a:pt x="39" y="171"/>
                </a:cubicBezTo>
                <a:close/>
                <a:moveTo>
                  <a:pt x="39" y="161"/>
                </a:moveTo>
                <a:cubicBezTo>
                  <a:pt x="39" y="159"/>
                  <a:pt x="37" y="157"/>
                  <a:pt x="35" y="157"/>
                </a:cubicBezTo>
                <a:cubicBezTo>
                  <a:pt x="33" y="157"/>
                  <a:pt x="31" y="159"/>
                  <a:pt x="31" y="161"/>
                </a:cubicBezTo>
                <a:cubicBezTo>
                  <a:pt x="31" y="163"/>
                  <a:pt x="33" y="165"/>
                  <a:pt x="35" y="165"/>
                </a:cubicBezTo>
                <a:cubicBezTo>
                  <a:pt x="37" y="165"/>
                  <a:pt x="39" y="163"/>
                  <a:pt x="39" y="161"/>
                </a:cubicBezTo>
                <a:close/>
                <a:moveTo>
                  <a:pt x="39" y="151"/>
                </a:moveTo>
                <a:cubicBezTo>
                  <a:pt x="39" y="149"/>
                  <a:pt x="37" y="147"/>
                  <a:pt x="35" y="147"/>
                </a:cubicBezTo>
                <a:cubicBezTo>
                  <a:pt x="33" y="147"/>
                  <a:pt x="31" y="149"/>
                  <a:pt x="31" y="151"/>
                </a:cubicBezTo>
                <a:cubicBezTo>
                  <a:pt x="31" y="153"/>
                  <a:pt x="33" y="155"/>
                  <a:pt x="35" y="155"/>
                </a:cubicBezTo>
                <a:cubicBezTo>
                  <a:pt x="37" y="155"/>
                  <a:pt x="39" y="153"/>
                  <a:pt x="39" y="151"/>
                </a:cubicBezTo>
                <a:close/>
                <a:moveTo>
                  <a:pt x="49" y="171"/>
                </a:moveTo>
                <a:cubicBezTo>
                  <a:pt x="49" y="168"/>
                  <a:pt x="47" y="167"/>
                  <a:pt x="45" y="167"/>
                </a:cubicBezTo>
                <a:cubicBezTo>
                  <a:pt x="42" y="167"/>
                  <a:pt x="41" y="168"/>
                  <a:pt x="41" y="171"/>
                </a:cubicBezTo>
                <a:cubicBezTo>
                  <a:pt x="41" y="173"/>
                  <a:pt x="42" y="175"/>
                  <a:pt x="45" y="175"/>
                </a:cubicBezTo>
                <a:cubicBezTo>
                  <a:pt x="47" y="175"/>
                  <a:pt x="49" y="173"/>
                  <a:pt x="49" y="171"/>
                </a:cubicBezTo>
                <a:close/>
                <a:moveTo>
                  <a:pt x="49" y="161"/>
                </a:moveTo>
                <a:cubicBezTo>
                  <a:pt x="49" y="159"/>
                  <a:pt x="47" y="157"/>
                  <a:pt x="45" y="157"/>
                </a:cubicBezTo>
                <a:cubicBezTo>
                  <a:pt x="42" y="157"/>
                  <a:pt x="41" y="159"/>
                  <a:pt x="41" y="161"/>
                </a:cubicBezTo>
                <a:cubicBezTo>
                  <a:pt x="41" y="163"/>
                  <a:pt x="42" y="165"/>
                  <a:pt x="45" y="165"/>
                </a:cubicBezTo>
                <a:cubicBezTo>
                  <a:pt x="47" y="165"/>
                  <a:pt x="49" y="163"/>
                  <a:pt x="49" y="161"/>
                </a:cubicBezTo>
                <a:close/>
                <a:moveTo>
                  <a:pt x="49" y="151"/>
                </a:moveTo>
                <a:cubicBezTo>
                  <a:pt x="49" y="149"/>
                  <a:pt x="47" y="147"/>
                  <a:pt x="45" y="147"/>
                </a:cubicBezTo>
                <a:cubicBezTo>
                  <a:pt x="42" y="147"/>
                  <a:pt x="41" y="149"/>
                  <a:pt x="41" y="151"/>
                </a:cubicBezTo>
                <a:cubicBezTo>
                  <a:pt x="41" y="153"/>
                  <a:pt x="42" y="155"/>
                  <a:pt x="45" y="155"/>
                </a:cubicBezTo>
                <a:cubicBezTo>
                  <a:pt x="47" y="155"/>
                  <a:pt x="49" y="153"/>
                  <a:pt x="49" y="151"/>
                </a:cubicBezTo>
                <a:close/>
                <a:moveTo>
                  <a:pt x="58" y="171"/>
                </a:moveTo>
                <a:cubicBezTo>
                  <a:pt x="58" y="168"/>
                  <a:pt x="56" y="167"/>
                  <a:pt x="54" y="167"/>
                </a:cubicBezTo>
                <a:cubicBezTo>
                  <a:pt x="52" y="167"/>
                  <a:pt x="50" y="168"/>
                  <a:pt x="50" y="171"/>
                </a:cubicBezTo>
                <a:cubicBezTo>
                  <a:pt x="50" y="173"/>
                  <a:pt x="52" y="175"/>
                  <a:pt x="54" y="175"/>
                </a:cubicBezTo>
                <a:cubicBezTo>
                  <a:pt x="56" y="175"/>
                  <a:pt x="58" y="173"/>
                  <a:pt x="58" y="171"/>
                </a:cubicBezTo>
                <a:close/>
                <a:moveTo>
                  <a:pt x="58" y="161"/>
                </a:moveTo>
                <a:cubicBezTo>
                  <a:pt x="58" y="159"/>
                  <a:pt x="56" y="157"/>
                  <a:pt x="54" y="157"/>
                </a:cubicBezTo>
                <a:cubicBezTo>
                  <a:pt x="52" y="157"/>
                  <a:pt x="50" y="159"/>
                  <a:pt x="50" y="161"/>
                </a:cubicBezTo>
                <a:cubicBezTo>
                  <a:pt x="50" y="163"/>
                  <a:pt x="52" y="165"/>
                  <a:pt x="54" y="165"/>
                </a:cubicBezTo>
                <a:cubicBezTo>
                  <a:pt x="56" y="165"/>
                  <a:pt x="58" y="163"/>
                  <a:pt x="58" y="161"/>
                </a:cubicBezTo>
                <a:close/>
                <a:moveTo>
                  <a:pt x="58" y="151"/>
                </a:moveTo>
                <a:cubicBezTo>
                  <a:pt x="58" y="149"/>
                  <a:pt x="56" y="147"/>
                  <a:pt x="54" y="147"/>
                </a:cubicBezTo>
                <a:cubicBezTo>
                  <a:pt x="52" y="147"/>
                  <a:pt x="50" y="149"/>
                  <a:pt x="50" y="151"/>
                </a:cubicBezTo>
                <a:cubicBezTo>
                  <a:pt x="50" y="153"/>
                  <a:pt x="52" y="155"/>
                  <a:pt x="54" y="155"/>
                </a:cubicBezTo>
                <a:cubicBezTo>
                  <a:pt x="56" y="155"/>
                  <a:pt x="58" y="153"/>
                  <a:pt x="58" y="151"/>
                </a:cubicBezTo>
                <a:close/>
                <a:moveTo>
                  <a:pt x="67" y="171"/>
                </a:moveTo>
                <a:cubicBezTo>
                  <a:pt x="67" y="168"/>
                  <a:pt x="66" y="167"/>
                  <a:pt x="63" y="167"/>
                </a:cubicBezTo>
                <a:cubicBezTo>
                  <a:pt x="61" y="167"/>
                  <a:pt x="59" y="168"/>
                  <a:pt x="59" y="171"/>
                </a:cubicBezTo>
                <a:cubicBezTo>
                  <a:pt x="59" y="173"/>
                  <a:pt x="61" y="175"/>
                  <a:pt x="63" y="175"/>
                </a:cubicBezTo>
                <a:cubicBezTo>
                  <a:pt x="66" y="175"/>
                  <a:pt x="67" y="173"/>
                  <a:pt x="67" y="171"/>
                </a:cubicBezTo>
                <a:close/>
                <a:moveTo>
                  <a:pt x="67" y="161"/>
                </a:moveTo>
                <a:cubicBezTo>
                  <a:pt x="67" y="159"/>
                  <a:pt x="66" y="157"/>
                  <a:pt x="63" y="157"/>
                </a:cubicBezTo>
                <a:cubicBezTo>
                  <a:pt x="61" y="157"/>
                  <a:pt x="59" y="159"/>
                  <a:pt x="59" y="161"/>
                </a:cubicBezTo>
                <a:cubicBezTo>
                  <a:pt x="59" y="163"/>
                  <a:pt x="61" y="165"/>
                  <a:pt x="63" y="165"/>
                </a:cubicBezTo>
                <a:cubicBezTo>
                  <a:pt x="66" y="165"/>
                  <a:pt x="67" y="163"/>
                  <a:pt x="67" y="161"/>
                </a:cubicBezTo>
                <a:close/>
                <a:moveTo>
                  <a:pt x="67" y="151"/>
                </a:moveTo>
                <a:cubicBezTo>
                  <a:pt x="67" y="149"/>
                  <a:pt x="66" y="147"/>
                  <a:pt x="63" y="147"/>
                </a:cubicBezTo>
                <a:cubicBezTo>
                  <a:pt x="61" y="147"/>
                  <a:pt x="59" y="149"/>
                  <a:pt x="59" y="151"/>
                </a:cubicBezTo>
                <a:cubicBezTo>
                  <a:pt x="59" y="153"/>
                  <a:pt x="61" y="155"/>
                  <a:pt x="63" y="155"/>
                </a:cubicBezTo>
                <a:cubicBezTo>
                  <a:pt x="66" y="155"/>
                  <a:pt x="67" y="153"/>
                  <a:pt x="67" y="151"/>
                </a:cubicBezTo>
                <a:close/>
                <a:moveTo>
                  <a:pt x="77" y="171"/>
                </a:moveTo>
                <a:cubicBezTo>
                  <a:pt x="77" y="168"/>
                  <a:pt x="75" y="167"/>
                  <a:pt x="73" y="167"/>
                </a:cubicBezTo>
                <a:cubicBezTo>
                  <a:pt x="71" y="167"/>
                  <a:pt x="69" y="168"/>
                  <a:pt x="69" y="171"/>
                </a:cubicBezTo>
                <a:cubicBezTo>
                  <a:pt x="69" y="173"/>
                  <a:pt x="71" y="175"/>
                  <a:pt x="73" y="175"/>
                </a:cubicBezTo>
                <a:cubicBezTo>
                  <a:pt x="75" y="175"/>
                  <a:pt x="77" y="173"/>
                  <a:pt x="77" y="171"/>
                </a:cubicBezTo>
                <a:close/>
                <a:moveTo>
                  <a:pt x="77" y="161"/>
                </a:moveTo>
                <a:cubicBezTo>
                  <a:pt x="77" y="159"/>
                  <a:pt x="75" y="157"/>
                  <a:pt x="73" y="157"/>
                </a:cubicBezTo>
                <a:cubicBezTo>
                  <a:pt x="71" y="157"/>
                  <a:pt x="69" y="159"/>
                  <a:pt x="69" y="161"/>
                </a:cubicBezTo>
                <a:cubicBezTo>
                  <a:pt x="69" y="163"/>
                  <a:pt x="71" y="165"/>
                  <a:pt x="73" y="165"/>
                </a:cubicBezTo>
                <a:cubicBezTo>
                  <a:pt x="75" y="165"/>
                  <a:pt x="77" y="163"/>
                  <a:pt x="77" y="161"/>
                </a:cubicBezTo>
                <a:close/>
                <a:moveTo>
                  <a:pt x="77" y="151"/>
                </a:moveTo>
                <a:cubicBezTo>
                  <a:pt x="77" y="149"/>
                  <a:pt x="75" y="147"/>
                  <a:pt x="73" y="147"/>
                </a:cubicBezTo>
                <a:cubicBezTo>
                  <a:pt x="71" y="147"/>
                  <a:pt x="69" y="149"/>
                  <a:pt x="69" y="151"/>
                </a:cubicBezTo>
                <a:cubicBezTo>
                  <a:pt x="69" y="153"/>
                  <a:pt x="71" y="155"/>
                  <a:pt x="73" y="155"/>
                </a:cubicBezTo>
                <a:cubicBezTo>
                  <a:pt x="75" y="155"/>
                  <a:pt x="77" y="153"/>
                  <a:pt x="77" y="151"/>
                </a:cubicBezTo>
                <a:close/>
                <a:moveTo>
                  <a:pt x="86" y="171"/>
                </a:moveTo>
                <a:cubicBezTo>
                  <a:pt x="86" y="168"/>
                  <a:pt x="84" y="167"/>
                  <a:pt x="82" y="167"/>
                </a:cubicBezTo>
                <a:cubicBezTo>
                  <a:pt x="80" y="167"/>
                  <a:pt x="78" y="168"/>
                  <a:pt x="78" y="171"/>
                </a:cubicBezTo>
                <a:cubicBezTo>
                  <a:pt x="78" y="173"/>
                  <a:pt x="80" y="175"/>
                  <a:pt x="82" y="175"/>
                </a:cubicBezTo>
                <a:cubicBezTo>
                  <a:pt x="84" y="175"/>
                  <a:pt x="86" y="173"/>
                  <a:pt x="86" y="171"/>
                </a:cubicBezTo>
                <a:close/>
                <a:moveTo>
                  <a:pt x="86" y="161"/>
                </a:moveTo>
                <a:cubicBezTo>
                  <a:pt x="86" y="159"/>
                  <a:pt x="84" y="157"/>
                  <a:pt x="82" y="157"/>
                </a:cubicBezTo>
                <a:cubicBezTo>
                  <a:pt x="80" y="157"/>
                  <a:pt x="78" y="159"/>
                  <a:pt x="78" y="161"/>
                </a:cubicBezTo>
                <a:cubicBezTo>
                  <a:pt x="78" y="163"/>
                  <a:pt x="80" y="165"/>
                  <a:pt x="82" y="165"/>
                </a:cubicBezTo>
                <a:cubicBezTo>
                  <a:pt x="84" y="165"/>
                  <a:pt x="86" y="163"/>
                  <a:pt x="86" y="161"/>
                </a:cubicBezTo>
                <a:close/>
                <a:moveTo>
                  <a:pt x="86" y="151"/>
                </a:moveTo>
                <a:cubicBezTo>
                  <a:pt x="86" y="149"/>
                  <a:pt x="84" y="147"/>
                  <a:pt x="82" y="147"/>
                </a:cubicBezTo>
                <a:cubicBezTo>
                  <a:pt x="80" y="147"/>
                  <a:pt x="78" y="149"/>
                  <a:pt x="78" y="151"/>
                </a:cubicBezTo>
                <a:cubicBezTo>
                  <a:pt x="78" y="153"/>
                  <a:pt x="80" y="155"/>
                  <a:pt x="82" y="155"/>
                </a:cubicBezTo>
                <a:cubicBezTo>
                  <a:pt x="84" y="155"/>
                  <a:pt x="86" y="153"/>
                  <a:pt x="86" y="151"/>
                </a:cubicBezTo>
                <a:close/>
                <a:moveTo>
                  <a:pt x="96" y="171"/>
                </a:moveTo>
                <a:cubicBezTo>
                  <a:pt x="96" y="168"/>
                  <a:pt x="94" y="167"/>
                  <a:pt x="92" y="167"/>
                </a:cubicBezTo>
                <a:cubicBezTo>
                  <a:pt x="89" y="167"/>
                  <a:pt x="88" y="168"/>
                  <a:pt x="88" y="171"/>
                </a:cubicBezTo>
                <a:cubicBezTo>
                  <a:pt x="88" y="173"/>
                  <a:pt x="89" y="175"/>
                  <a:pt x="92" y="175"/>
                </a:cubicBezTo>
                <a:cubicBezTo>
                  <a:pt x="94" y="175"/>
                  <a:pt x="96" y="173"/>
                  <a:pt x="96" y="171"/>
                </a:cubicBezTo>
                <a:close/>
                <a:moveTo>
                  <a:pt x="96" y="161"/>
                </a:moveTo>
                <a:cubicBezTo>
                  <a:pt x="96" y="159"/>
                  <a:pt x="94" y="157"/>
                  <a:pt x="92" y="157"/>
                </a:cubicBezTo>
                <a:cubicBezTo>
                  <a:pt x="89" y="157"/>
                  <a:pt x="88" y="159"/>
                  <a:pt x="88" y="161"/>
                </a:cubicBezTo>
                <a:cubicBezTo>
                  <a:pt x="88" y="163"/>
                  <a:pt x="89" y="165"/>
                  <a:pt x="92" y="165"/>
                </a:cubicBezTo>
                <a:cubicBezTo>
                  <a:pt x="94" y="165"/>
                  <a:pt x="96" y="163"/>
                  <a:pt x="96" y="161"/>
                </a:cubicBezTo>
                <a:close/>
                <a:moveTo>
                  <a:pt x="96" y="151"/>
                </a:moveTo>
                <a:cubicBezTo>
                  <a:pt x="96" y="149"/>
                  <a:pt x="94" y="147"/>
                  <a:pt x="92" y="147"/>
                </a:cubicBezTo>
                <a:cubicBezTo>
                  <a:pt x="89" y="147"/>
                  <a:pt x="88" y="149"/>
                  <a:pt x="88" y="151"/>
                </a:cubicBezTo>
                <a:cubicBezTo>
                  <a:pt x="88" y="153"/>
                  <a:pt x="89" y="155"/>
                  <a:pt x="92" y="155"/>
                </a:cubicBezTo>
                <a:cubicBezTo>
                  <a:pt x="94" y="155"/>
                  <a:pt x="96" y="153"/>
                  <a:pt x="96" y="151"/>
                </a:cubicBezTo>
                <a:close/>
                <a:moveTo>
                  <a:pt x="105" y="171"/>
                </a:moveTo>
                <a:cubicBezTo>
                  <a:pt x="105" y="168"/>
                  <a:pt x="103" y="167"/>
                  <a:pt x="101" y="167"/>
                </a:cubicBezTo>
                <a:cubicBezTo>
                  <a:pt x="99" y="167"/>
                  <a:pt x="97" y="168"/>
                  <a:pt x="97" y="171"/>
                </a:cubicBezTo>
                <a:cubicBezTo>
                  <a:pt x="97" y="173"/>
                  <a:pt x="99" y="175"/>
                  <a:pt x="101" y="175"/>
                </a:cubicBezTo>
                <a:cubicBezTo>
                  <a:pt x="103" y="175"/>
                  <a:pt x="105" y="173"/>
                  <a:pt x="105" y="171"/>
                </a:cubicBezTo>
                <a:close/>
                <a:moveTo>
                  <a:pt x="105" y="161"/>
                </a:moveTo>
                <a:cubicBezTo>
                  <a:pt x="105" y="159"/>
                  <a:pt x="103" y="157"/>
                  <a:pt x="101" y="157"/>
                </a:cubicBezTo>
                <a:cubicBezTo>
                  <a:pt x="99" y="157"/>
                  <a:pt x="97" y="159"/>
                  <a:pt x="97" y="161"/>
                </a:cubicBezTo>
                <a:cubicBezTo>
                  <a:pt x="97" y="163"/>
                  <a:pt x="99" y="165"/>
                  <a:pt x="101" y="165"/>
                </a:cubicBezTo>
                <a:cubicBezTo>
                  <a:pt x="103" y="165"/>
                  <a:pt x="105" y="163"/>
                  <a:pt x="105" y="161"/>
                </a:cubicBezTo>
                <a:close/>
                <a:moveTo>
                  <a:pt x="105" y="151"/>
                </a:moveTo>
                <a:cubicBezTo>
                  <a:pt x="105" y="149"/>
                  <a:pt x="103" y="147"/>
                  <a:pt x="101" y="147"/>
                </a:cubicBezTo>
                <a:cubicBezTo>
                  <a:pt x="99" y="147"/>
                  <a:pt x="97" y="149"/>
                  <a:pt x="97" y="151"/>
                </a:cubicBezTo>
                <a:cubicBezTo>
                  <a:pt x="97" y="153"/>
                  <a:pt x="99" y="155"/>
                  <a:pt x="101" y="155"/>
                </a:cubicBezTo>
                <a:cubicBezTo>
                  <a:pt x="103" y="155"/>
                  <a:pt x="105" y="153"/>
                  <a:pt x="105" y="151"/>
                </a:cubicBezTo>
                <a:close/>
                <a:moveTo>
                  <a:pt x="115" y="171"/>
                </a:moveTo>
                <a:cubicBezTo>
                  <a:pt x="115" y="168"/>
                  <a:pt x="113" y="167"/>
                  <a:pt x="111" y="167"/>
                </a:cubicBezTo>
                <a:cubicBezTo>
                  <a:pt x="108" y="167"/>
                  <a:pt x="107" y="168"/>
                  <a:pt x="107" y="171"/>
                </a:cubicBezTo>
                <a:cubicBezTo>
                  <a:pt x="107" y="173"/>
                  <a:pt x="108" y="175"/>
                  <a:pt x="111" y="175"/>
                </a:cubicBezTo>
                <a:cubicBezTo>
                  <a:pt x="113" y="175"/>
                  <a:pt x="115" y="173"/>
                  <a:pt x="115" y="171"/>
                </a:cubicBezTo>
                <a:close/>
                <a:moveTo>
                  <a:pt x="115" y="161"/>
                </a:moveTo>
                <a:cubicBezTo>
                  <a:pt x="115" y="159"/>
                  <a:pt x="113" y="157"/>
                  <a:pt x="111" y="157"/>
                </a:cubicBezTo>
                <a:cubicBezTo>
                  <a:pt x="108" y="157"/>
                  <a:pt x="107" y="159"/>
                  <a:pt x="107" y="161"/>
                </a:cubicBezTo>
                <a:cubicBezTo>
                  <a:pt x="107" y="163"/>
                  <a:pt x="108" y="165"/>
                  <a:pt x="111" y="165"/>
                </a:cubicBezTo>
                <a:cubicBezTo>
                  <a:pt x="113" y="165"/>
                  <a:pt x="115" y="163"/>
                  <a:pt x="115" y="161"/>
                </a:cubicBezTo>
                <a:close/>
                <a:moveTo>
                  <a:pt x="115" y="151"/>
                </a:moveTo>
                <a:cubicBezTo>
                  <a:pt x="115" y="149"/>
                  <a:pt x="113" y="147"/>
                  <a:pt x="111" y="147"/>
                </a:cubicBezTo>
                <a:cubicBezTo>
                  <a:pt x="108" y="147"/>
                  <a:pt x="107" y="149"/>
                  <a:pt x="107" y="151"/>
                </a:cubicBezTo>
                <a:cubicBezTo>
                  <a:pt x="107" y="153"/>
                  <a:pt x="108" y="155"/>
                  <a:pt x="111" y="155"/>
                </a:cubicBezTo>
                <a:cubicBezTo>
                  <a:pt x="113" y="155"/>
                  <a:pt x="115" y="153"/>
                  <a:pt x="115" y="151"/>
                </a:cubicBezTo>
                <a:close/>
                <a:moveTo>
                  <a:pt x="124" y="171"/>
                </a:moveTo>
                <a:cubicBezTo>
                  <a:pt x="124" y="168"/>
                  <a:pt x="122" y="167"/>
                  <a:pt x="120" y="167"/>
                </a:cubicBezTo>
                <a:cubicBezTo>
                  <a:pt x="118" y="167"/>
                  <a:pt x="116" y="168"/>
                  <a:pt x="116" y="171"/>
                </a:cubicBezTo>
                <a:cubicBezTo>
                  <a:pt x="116" y="173"/>
                  <a:pt x="118" y="175"/>
                  <a:pt x="120" y="175"/>
                </a:cubicBezTo>
                <a:cubicBezTo>
                  <a:pt x="122" y="175"/>
                  <a:pt x="124" y="173"/>
                  <a:pt x="124" y="171"/>
                </a:cubicBezTo>
                <a:close/>
                <a:moveTo>
                  <a:pt x="124" y="161"/>
                </a:moveTo>
                <a:cubicBezTo>
                  <a:pt x="124" y="159"/>
                  <a:pt x="122" y="157"/>
                  <a:pt x="120" y="157"/>
                </a:cubicBezTo>
                <a:cubicBezTo>
                  <a:pt x="118" y="157"/>
                  <a:pt x="116" y="159"/>
                  <a:pt x="116" y="161"/>
                </a:cubicBezTo>
                <a:cubicBezTo>
                  <a:pt x="116" y="163"/>
                  <a:pt x="118" y="165"/>
                  <a:pt x="120" y="165"/>
                </a:cubicBezTo>
                <a:cubicBezTo>
                  <a:pt x="122" y="165"/>
                  <a:pt x="124" y="163"/>
                  <a:pt x="124" y="161"/>
                </a:cubicBezTo>
                <a:close/>
                <a:moveTo>
                  <a:pt x="124" y="151"/>
                </a:moveTo>
                <a:cubicBezTo>
                  <a:pt x="124" y="149"/>
                  <a:pt x="122" y="147"/>
                  <a:pt x="120" y="147"/>
                </a:cubicBezTo>
                <a:cubicBezTo>
                  <a:pt x="118" y="147"/>
                  <a:pt x="116" y="149"/>
                  <a:pt x="116" y="151"/>
                </a:cubicBezTo>
                <a:cubicBezTo>
                  <a:pt x="116" y="153"/>
                  <a:pt x="118" y="155"/>
                  <a:pt x="120" y="155"/>
                </a:cubicBezTo>
                <a:cubicBezTo>
                  <a:pt x="122" y="155"/>
                  <a:pt x="124" y="153"/>
                  <a:pt x="124" y="151"/>
                </a:cubicBezTo>
                <a:close/>
                <a:moveTo>
                  <a:pt x="133" y="171"/>
                </a:moveTo>
                <a:cubicBezTo>
                  <a:pt x="133" y="168"/>
                  <a:pt x="132" y="167"/>
                  <a:pt x="129" y="167"/>
                </a:cubicBezTo>
                <a:cubicBezTo>
                  <a:pt x="127" y="167"/>
                  <a:pt x="125" y="168"/>
                  <a:pt x="125" y="171"/>
                </a:cubicBezTo>
                <a:cubicBezTo>
                  <a:pt x="125" y="173"/>
                  <a:pt x="127" y="175"/>
                  <a:pt x="129" y="175"/>
                </a:cubicBezTo>
                <a:cubicBezTo>
                  <a:pt x="132" y="175"/>
                  <a:pt x="133" y="173"/>
                  <a:pt x="133" y="171"/>
                </a:cubicBezTo>
                <a:close/>
                <a:moveTo>
                  <a:pt x="133" y="161"/>
                </a:moveTo>
                <a:cubicBezTo>
                  <a:pt x="133" y="159"/>
                  <a:pt x="132" y="157"/>
                  <a:pt x="129" y="157"/>
                </a:cubicBezTo>
                <a:cubicBezTo>
                  <a:pt x="127" y="157"/>
                  <a:pt x="125" y="159"/>
                  <a:pt x="125" y="161"/>
                </a:cubicBezTo>
                <a:cubicBezTo>
                  <a:pt x="125" y="163"/>
                  <a:pt x="127" y="165"/>
                  <a:pt x="129" y="165"/>
                </a:cubicBezTo>
                <a:cubicBezTo>
                  <a:pt x="132" y="165"/>
                  <a:pt x="133" y="163"/>
                  <a:pt x="133" y="161"/>
                </a:cubicBezTo>
                <a:close/>
                <a:moveTo>
                  <a:pt x="133" y="151"/>
                </a:moveTo>
                <a:cubicBezTo>
                  <a:pt x="133" y="149"/>
                  <a:pt x="132" y="147"/>
                  <a:pt x="129" y="147"/>
                </a:cubicBezTo>
                <a:cubicBezTo>
                  <a:pt x="127" y="147"/>
                  <a:pt x="125" y="149"/>
                  <a:pt x="125" y="151"/>
                </a:cubicBezTo>
                <a:cubicBezTo>
                  <a:pt x="125" y="153"/>
                  <a:pt x="127" y="155"/>
                  <a:pt x="129" y="155"/>
                </a:cubicBezTo>
                <a:cubicBezTo>
                  <a:pt x="132" y="155"/>
                  <a:pt x="133" y="153"/>
                  <a:pt x="133" y="151"/>
                </a:cubicBezTo>
                <a:close/>
                <a:moveTo>
                  <a:pt x="143" y="171"/>
                </a:moveTo>
                <a:cubicBezTo>
                  <a:pt x="143" y="168"/>
                  <a:pt x="141" y="167"/>
                  <a:pt x="139" y="167"/>
                </a:cubicBezTo>
                <a:cubicBezTo>
                  <a:pt x="137" y="167"/>
                  <a:pt x="135" y="168"/>
                  <a:pt x="135" y="171"/>
                </a:cubicBezTo>
                <a:cubicBezTo>
                  <a:pt x="135" y="173"/>
                  <a:pt x="137" y="175"/>
                  <a:pt x="139" y="175"/>
                </a:cubicBezTo>
                <a:cubicBezTo>
                  <a:pt x="141" y="175"/>
                  <a:pt x="143" y="173"/>
                  <a:pt x="143" y="171"/>
                </a:cubicBezTo>
                <a:close/>
                <a:moveTo>
                  <a:pt x="143" y="161"/>
                </a:moveTo>
                <a:cubicBezTo>
                  <a:pt x="143" y="159"/>
                  <a:pt x="141" y="157"/>
                  <a:pt x="139" y="157"/>
                </a:cubicBezTo>
                <a:cubicBezTo>
                  <a:pt x="137" y="157"/>
                  <a:pt x="135" y="159"/>
                  <a:pt x="135" y="161"/>
                </a:cubicBezTo>
                <a:cubicBezTo>
                  <a:pt x="135" y="163"/>
                  <a:pt x="137" y="165"/>
                  <a:pt x="139" y="165"/>
                </a:cubicBezTo>
                <a:cubicBezTo>
                  <a:pt x="141" y="165"/>
                  <a:pt x="143" y="163"/>
                  <a:pt x="143" y="161"/>
                </a:cubicBezTo>
                <a:close/>
                <a:moveTo>
                  <a:pt x="143" y="151"/>
                </a:moveTo>
                <a:cubicBezTo>
                  <a:pt x="143" y="149"/>
                  <a:pt x="141" y="147"/>
                  <a:pt x="139" y="147"/>
                </a:cubicBezTo>
                <a:cubicBezTo>
                  <a:pt x="137" y="147"/>
                  <a:pt x="135" y="149"/>
                  <a:pt x="135" y="151"/>
                </a:cubicBezTo>
                <a:cubicBezTo>
                  <a:pt x="135" y="153"/>
                  <a:pt x="137" y="155"/>
                  <a:pt x="139" y="155"/>
                </a:cubicBezTo>
                <a:cubicBezTo>
                  <a:pt x="141" y="155"/>
                  <a:pt x="143" y="153"/>
                  <a:pt x="143" y="151"/>
                </a:cubicBezTo>
                <a:close/>
                <a:moveTo>
                  <a:pt x="313" y="161"/>
                </a:moveTo>
                <a:cubicBezTo>
                  <a:pt x="313" y="153"/>
                  <a:pt x="307" y="147"/>
                  <a:pt x="300" y="147"/>
                </a:cubicBezTo>
                <a:cubicBezTo>
                  <a:pt x="300" y="147"/>
                  <a:pt x="300" y="147"/>
                  <a:pt x="146" y="147"/>
                </a:cubicBezTo>
                <a:cubicBezTo>
                  <a:pt x="146" y="147"/>
                  <a:pt x="146" y="147"/>
                  <a:pt x="146" y="175"/>
                </a:cubicBezTo>
                <a:cubicBezTo>
                  <a:pt x="146" y="175"/>
                  <a:pt x="146" y="175"/>
                  <a:pt x="300" y="175"/>
                </a:cubicBezTo>
                <a:cubicBezTo>
                  <a:pt x="307" y="175"/>
                  <a:pt x="313" y="168"/>
                  <a:pt x="313" y="161"/>
                </a:cubicBezTo>
                <a:close/>
                <a:moveTo>
                  <a:pt x="299" y="153"/>
                </a:moveTo>
                <a:cubicBezTo>
                  <a:pt x="294" y="153"/>
                  <a:pt x="291" y="156"/>
                  <a:pt x="291" y="161"/>
                </a:cubicBezTo>
                <a:cubicBezTo>
                  <a:pt x="291" y="165"/>
                  <a:pt x="294" y="169"/>
                  <a:pt x="299" y="169"/>
                </a:cubicBezTo>
                <a:cubicBezTo>
                  <a:pt x="303" y="169"/>
                  <a:pt x="307" y="165"/>
                  <a:pt x="307" y="161"/>
                </a:cubicBezTo>
                <a:cubicBezTo>
                  <a:pt x="307" y="156"/>
                  <a:pt x="303" y="153"/>
                  <a:pt x="299" y="153"/>
                </a:cubicBezTo>
                <a:close/>
                <a:moveTo>
                  <a:pt x="325" y="198"/>
                </a:moveTo>
                <a:cubicBezTo>
                  <a:pt x="325" y="227"/>
                  <a:pt x="325" y="227"/>
                  <a:pt x="325" y="227"/>
                </a:cubicBezTo>
                <a:cubicBezTo>
                  <a:pt x="325" y="232"/>
                  <a:pt x="320" y="236"/>
                  <a:pt x="315" y="236"/>
                </a:cubicBezTo>
                <a:cubicBezTo>
                  <a:pt x="9" y="236"/>
                  <a:pt x="9" y="236"/>
                  <a:pt x="9" y="236"/>
                </a:cubicBezTo>
                <a:cubicBezTo>
                  <a:pt x="4" y="236"/>
                  <a:pt x="0" y="232"/>
                  <a:pt x="0" y="227"/>
                </a:cubicBezTo>
                <a:cubicBezTo>
                  <a:pt x="0" y="198"/>
                  <a:pt x="0" y="198"/>
                  <a:pt x="0" y="198"/>
                </a:cubicBezTo>
                <a:cubicBezTo>
                  <a:pt x="0" y="192"/>
                  <a:pt x="4" y="189"/>
                  <a:pt x="9" y="189"/>
                </a:cubicBezTo>
                <a:cubicBezTo>
                  <a:pt x="315" y="189"/>
                  <a:pt x="315" y="189"/>
                  <a:pt x="315" y="189"/>
                </a:cubicBezTo>
                <a:cubicBezTo>
                  <a:pt x="320" y="189"/>
                  <a:pt x="325" y="192"/>
                  <a:pt x="325" y="198"/>
                </a:cubicBezTo>
                <a:close/>
                <a:moveTo>
                  <a:pt x="20" y="222"/>
                </a:moveTo>
                <a:cubicBezTo>
                  <a:pt x="20" y="220"/>
                  <a:pt x="19" y="218"/>
                  <a:pt x="16" y="218"/>
                </a:cubicBezTo>
                <a:cubicBezTo>
                  <a:pt x="14" y="218"/>
                  <a:pt x="12" y="220"/>
                  <a:pt x="12" y="222"/>
                </a:cubicBezTo>
                <a:cubicBezTo>
                  <a:pt x="12" y="224"/>
                  <a:pt x="14" y="226"/>
                  <a:pt x="16" y="226"/>
                </a:cubicBezTo>
                <a:cubicBezTo>
                  <a:pt x="19" y="226"/>
                  <a:pt x="20" y="224"/>
                  <a:pt x="20" y="222"/>
                </a:cubicBezTo>
                <a:close/>
                <a:moveTo>
                  <a:pt x="20" y="213"/>
                </a:moveTo>
                <a:cubicBezTo>
                  <a:pt x="20" y="211"/>
                  <a:pt x="19" y="209"/>
                  <a:pt x="16" y="209"/>
                </a:cubicBezTo>
                <a:cubicBezTo>
                  <a:pt x="14" y="209"/>
                  <a:pt x="12" y="211"/>
                  <a:pt x="12" y="213"/>
                </a:cubicBezTo>
                <a:cubicBezTo>
                  <a:pt x="12" y="215"/>
                  <a:pt x="14" y="217"/>
                  <a:pt x="16" y="217"/>
                </a:cubicBezTo>
                <a:cubicBezTo>
                  <a:pt x="19" y="217"/>
                  <a:pt x="20" y="215"/>
                  <a:pt x="20" y="213"/>
                </a:cubicBezTo>
                <a:close/>
                <a:moveTo>
                  <a:pt x="20" y="203"/>
                </a:moveTo>
                <a:cubicBezTo>
                  <a:pt x="20" y="200"/>
                  <a:pt x="19" y="199"/>
                  <a:pt x="16" y="199"/>
                </a:cubicBezTo>
                <a:cubicBezTo>
                  <a:pt x="14" y="199"/>
                  <a:pt x="12" y="200"/>
                  <a:pt x="12" y="203"/>
                </a:cubicBezTo>
                <a:cubicBezTo>
                  <a:pt x="12" y="205"/>
                  <a:pt x="14" y="207"/>
                  <a:pt x="16" y="207"/>
                </a:cubicBezTo>
                <a:cubicBezTo>
                  <a:pt x="19" y="207"/>
                  <a:pt x="20" y="205"/>
                  <a:pt x="20" y="203"/>
                </a:cubicBezTo>
                <a:close/>
                <a:moveTo>
                  <a:pt x="30" y="222"/>
                </a:moveTo>
                <a:cubicBezTo>
                  <a:pt x="30" y="220"/>
                  <a:pt x="28" y="218"/>
                  <a:pt x="26" y="218"/>
                </a:cubicBezTo>
                <a:cubicBezTo>
                  <a:pt x="24" y="218"/>
                  <a:pt x="22" y="220"/>
                  <a:pt x="22" y="222"/>
                </a:cubicBezTo>
                <a:cubicBezTo>
                  <a:pt x="22" y="224"/>
                  <a:pt x="24" y="226"/>
                  <a:pt x="26" y="226"/>
                </a:cubicBezTo>
                <a:cubicBezTo>
                  <a:pt x="28" y="226"/>
                  <a:pt x="30" y="224"/>
                  <a:pt x="30" y="222"/>
                </a:cubicBezTo>
                <a:close/>
                <a:moveTo>
                  <a:pt x="30" y="213"/>
                </a:moveTo>
                <a:cubicBezTo>
                  <a:pt x="30" y="211"/>
                  <a:pt x="28" y="209"/>
                  <a:pt x="26" y="209"/>
                </a:cubicBezTo>
                <a:cubicBezTo>
                  <a:pt x="24" y="209"/>
                  <a:pt x="22" y="211"/>
                  <a:pt x="22" y="213"/>
                </a:cubicBezTo>
                <a:cubicBezTo>
                  <a:pt x="22" y="215"/>
                  <a:pt x="24" y="217"/>
                  <a:pt x="26" y="217"/>
                </a:cubicBezTo>
                <a:cubicBezTo>
                  <a:pt x="28" y="217"/>
                  <a:pt x="30" y="215"/>
                  <a:pt x="30" y="213"/>
                </a:cubicBezTo>
                <a:close/>
                <a:moveTo>
                  <a:pt x="30" y="203"/>
                </a:moveTo>
                <a:cubicBezTo>
                  <a:pt x="30" y="200"/>
                  <a:pt x="28" y="199"/>
                  <a:pt x="26" y="199"/>
                </a:cubicBezTo>
                <a:cubicBezTo>
                  <a:pt x="24" y="199"/>
                  <a:pt x="22" y="200"/>
                  <a:pt x="22" y="203"/>
                </a:cubicBezTo>
                <a:cubicBezTo>
                  <a:pt x="22" y="205"/>
                  <a:pt x="24" y="207"/>
                  <a:pt x="26" y="207"/>
                </a:cubicBezTo>
                <a:cubicBezTo>
                  <a:pt x="28" y="207"/>
                  <a:pt x="30" y="205"/>
                  <a:pt x="30" y="203"/>
                </a:cubicBezTo>
                <a:close/>
                <a:moveTo>
                  <a:pt x="39" y="222"/>
                </a:moveTo>
                <a:cubicBezTo>
                  <a:pt x="39" y="220"/>
                  <a:pt x="37" y="218"/>
                  <a:pt x="35" y="218"/>
                </a:cubicBezTo>
                <a:cubicBezTo>
                  <a:pt x="33" y="218"/>
                  <a:pt x="31" y="220"/>
                  <a:pt x="31" y="222"/>
                </a:cubicBezTo>
                <a:cubicBezTo>
                  <a:pt x="31" y="224"/>
                  <a:pt x="33" y="226"/>
                  <a:pt x="35" y="226"/>
                </a:cubicBezTo>
                <a:cubicBezTo>
                  <a:pt x="37" y="226"/>
                  <a:pt x="39" y="224"/>
                  <a:pt x="39" y="222"/>
                </a:cubicBezTo>
                <a:close/>
                <a:moveTo>
                  <a:pt x="39" y="213"/>
                </a:moveTo>
                <a:cubicBezTo>
                  <a:pt x="39" y="211"/>
                  <a:pt x="37" y="209"/>
                  <a:pt x="35" y="209"/>
                </a:cubicBezTo>
                <a:cubicBezTo>
                  <a:pt x="33" y="209"/>
                  <a:pt x="31" y="211"/>
                  <a:pt x="31" y="213"/>
                </a:cubicBezTo>
                <a:cubicBezTo>
                  <a:pt x="31" y="215"/>
                  <a:pt x="33" y="217"/>
                  <a:pt x="35" y="217"/>
                </a:cubicBezTo>
                <a:cubicBezTo>
                  <a:pt x="37" y="217"/>
                  <a:pt x="39" y="215"/>
                  <a:pt x="39" y="213"/>
                </a:cubicBezTo>
                <a:close/>
                <a:moveTo>
                  <a:pt x="39" y="203"/>
                </a:moveTo>
                <a:cubicBezTo>
                  <a:pt x="39" y="200"/>
                  <a:pt x="37" y="199"/>
                  <a:pt x="35" y="199"/>
                </a:cubicBezTo>
                <a:cubicBezTo>
                  <a:pt x="33" y="199"/>
                  <a:pt x="31" y="200"/>
                  <a:pt x="31" y="203"/>
                </a:cubicBezTo>
                <a:cubicBezTo>
                  <a:pt x="31" y="205"/>
                  <a:pt x="33" y="207"/>
                  <a:pt x="35" y="207"/>
                </a:cubicBezTo>
                <a:cubicBezTo>
                  <a:pt x="37" y="207"/>
                  <a:pt x="39" y="205"/>
                  <a:pt x="39" y="203"/>
                </a:cubicBezTo>
                <a:close/>
                <a:moveTo>
                  <a:pt x="49" y="222"/>
                </a:moveTo>
                <a:cubicBezTo>
                  <a:pt x="49" y="220"/>
                  <a:pt x="47" y="218"/>
                  <a:pt x="45" y="218"/>
                </a:cubicBezTo>
                <a:cubicBezTo>
                  <a:pt x="42" y="218"/>
                  <a:pt x="41" y="220"/>
                  <a:pt x="41" y="222"/>
                </a:cubicBezTo>
                <a:cubicBezTo>
                  <a:pt x="41" y="224"/>
                  <a:pt x="42" y="226"/>
                  <a:pt x="45" y="226"/>
                </a:cubicBezTo>
                <a:cubicBezTo>
                  <a:pt x="47" y="226"/>
                  <a:pt x="49" y="224"/>
                  <a:pt x="49" y="222"/>
                </a:cubicBezTo>
                <a:close/>
                <a:moveTo>
                  <a:pt x="49" y="213"/>
                </a:moveTo>
                <a:cubicBezTo>
                  <a:pt x="49" y="211"/>
                  <a:pt x="47" y="209"/>
                  <a:pt x="45" y="209"/>
                </a:cubicBezTo>
                <a:cubicBezTo>
                  <a:pt x="42" y="209"/>
                  <a:pt x="41" y="211"/>
                  <a:pt x="41" y="213"/>
                </a:cubicBezTo>
                <a:cubicBezTo>
                  <a:pt x="41" y="215"/>
                  <a:pt x="42" y="217"/>
                  <a:pt x="45" y="217"/>
                </a:cubicBezTo>
                <a:cubicBezTo>
                  <a:pt x="47" y="217"/>
                  <a:pt x="49" y="215"/>
                  <a:pt x="49" y="213"/>
                </a:cubicBezTo>
                <a:close/>
                <a:moveTo>
                  <a:pt x="49" y="203"/>
                </a:moveTo>
                <a:cubicBezTo>
                  <a:pt x="49" y="200"/>
                  <a:pt x="47" y="199"/>
                  <a:pt x="45" y="199"/>
                </a:cubicBezTo>
                <a:cubicBezTo>
                  <a:pt x="42" y="199"/>
                  <a:pt x="41" y="200"/>
                  <a:pt x="41" y="203"/>
                </a:cubicBezTo>
                <a:cubicBezTo>
                  <a:pt x="41" y="205"/>
                  <a:pt x="42" y="207"/>
                  <a:pt x="45" y="207"/>
                </a:cubicBezTo>
                <a:cubicBezTo>
                  <a:pt x="47" y="207"/>
                  <a:pt x="49" y="205"/>
                  <a:pt x="49" y="203"/>
                </a:cubicBezTo>
                <a:close/>
                <a:moveTo>
                  <a:pt x="58" y="222"/>
                </a:moveTo>
                <a:cubicBezTo>
                  <a:pt x="58" y="220"/>
                  <a:pt x="56" y="218"/>
                  <a:pt x="54" y="218"/>
                </a:cubicBezTo>
                <a:cubicBezTo>
                  <a:pt x="52" y="218"/>
                  <a:pt x="50" y="220"/>
                  <a:pt x="50" y="222"/>
                </a:cubicBezTo>
                <a:cubicBezTo>
                  <a:pt x="50" y="224"/>
                  <a:pt x="52" y="226"/>
                  <a:pt x="54" y="226"/>
                </a:cubicBezTo>
                <a:cubicBezTo>
                  <a:pt x="56" y="226"/>
                  <a:pt x="58" y="224"/>
                  <a:pt x="58" y="222"/>
                </a:cubicBezTo>
                <a:close/>
                <a:moveTo>
                  <a:pt x="58" y="213"/>
                </a:moveTo>
                <a:cubicBezTo>
                  <a:pt x="58" y="211"/>
                  <a:pt x="56" y="209"/>
                  <a:pt x="54" y="209"/>
                </a:cubicBezTo>
                <a:cubicBezTo>
                  <a:pt x="52" y="209"/>
                  <a:pt x="50" y="211"/>
                  <a:pt x="50" y="213"/>
                </a:cubicBezTo>
                <a:cubicBezTo>
                  <a:pt x="50" y="215"/>
                  <a:pt x="52" y="217"/>
                  <a:pt x="54" y="217"/>
                </a:cubicBezTo>
                <a:cubicBezTo>
                  <a:pt x="56" y="217"/>
                  <a:pt x="58" y="215"/>
                  <a:pt x="58" y="213"/>
                </a:cubicBezTo>
                <a:close/>
                <a:moveTo>
                  <a:pt x="58" y="203"/>
                </a:moveTo>
                <a:cubicBezTo>
                  <a:pt x="58" y="200"/>
                  <a:pt x="56" y="199"/>
                  <a:pt x="54" y="199"/>
                </a:cubicBezTo>
                <a:cubicBezTo>
                  <a:pt x="52" y="199"/>
                  <a:pt x="50" y="200"/>
                  <a:pt x="50" y="203"/>
                </a:cubicBezTo>
                <a:cubicBezTo>
                  <a:pt x="50" y="205"/>
                  <a:pt x="52" y="207"/>
                  <a:pt x="54" y="207"/>
                </a:cubicBezTo>
                <a:cubicBezTo>
                  <a:pt x="56" y="207"/>
                  <a:pt x="58" y="205"/>
                  <a:pt x="58" y="203"/>
                </a:cubicBezTo>
                <a:close/>
                <a:moveTo>
                  <a:pt x="67" y="222"/>
                </a:moveTo>
                <a:cubicBezTo>
                  <a:pt x="67" y="220"/>
                  <a:pt x="66" y="218"/>
                  <a:pt x="63" y="218"/>
                </a:cubicBezTo>
                <a:cubicBezTo>
                  <a:pt x="61" y="218"/>
                  <a:pt x="59" y="220"/>
                  <a:pt x="59" y="222"/>
                </a:cubicBezTo>
                <a:cubicBezTo>
                  <a:pt x="59" y="224"/>
                  <a:pt x="61" y="226"/>
                  <a:pt x="63" y="226"/>
                </a:cubicBezTo>
                <a:cubicBezTo>
                  <a:pt x="66" y="226"/>
                  <a:pt x="67" y="224"/>
                  <a:pt x="67" y="222"/>
                </a:cubicBezTo>
                <a:close/>
                <a:moveTo>
                  <a:pt x="67" y="213"/>
                </a:moveTo>
                <a:cubicBezTo>
                  <a:pt x="67" y="211"/>
                  <a:pt x="66" y="209"/>
                  <a:pt x="63" y="209"/>
                </a:cubicBezTo>
                <a:cubicBezTo>
                  <a:pt x="61" y="209"/>
                  <a:pt x="59" y="211"/>
                  <a:pt x="59" y="213"/>
                </a:cubicBezTo>
                <a:cubicBezTo>
                  <a:pt x="59" y="215"/>
                  <a:pt x="61" y="217"/>
                  <a:pt x="63" y="217"/>
                </a:cubicBezTo>
                <a:cubicBezTo>
                  <a:pt x="66" y="217"/>
                  <a:pt x="67" y="215"/>
                  <a:pt x="67" y="213"/>
                </a:cubicBezTo>
                <a:close/>
                <a:moveTo>
                  <a:pt x="67" y="203"/>
                </a:moveTo>
                <a:cubicBezTo>
                  <a:pt x="67" y="200"/>
                  <a:pt x="66" y="199"/>
                  <a:pt x="63" y="199"/>
                </a:cubicBezTo>
                <a:cubicBezTo>
                  <a:pt x="61" y="199"/>
                  <a:pt x="59" y="200"/>
                  <a:pt x="59" y="203"/>
                </a:cubicBezTo>
                <a:cubicBezTo>
                  <a:pt x="59" y="205"/>
                  <a:pt x="61" y="207"/>
                  <a:pt x="63" y="207"/>
                </a:cubicBezTo>
                <a:cubicBezTo>
                  <a:pt x="66" y="207"/>
                  <a:pt x="67" y="205"/>
                  <a:pt x="67" y="203"/>
                </a:cubicBezTo>
                <a:close/>
                <a:moveTo>
                  <a:pt x="77" y="222"/>
                </a:moveTo>
                <a:cubicBezTo>
                  <a:pt x="77" y="220"/>
                  <a:pt x="75" y="218"/>
                  <a:pt x="73" y="218"/>
                </a:cubicBezTo>
                <a:cubicBezTo>
                  <a:pt x="71" y="218"/>
                  <a:pt x="69" y="220"/>
                  <a:pt x="69" y="222"/>
                </a:cubicBezTo>
                <a:cubicBezTo>
                  <a:pt x="69" y="224"/>
                  <a:pt x="71" y="226"/>
                  <a:pt x="73" y="226"/>
                </a:cubicBezTo>
                <a:cubicBezTo>
                  <a:pt x="75" y="226"/>
                  <a:pt x="77" y="224"/>
                  <a:pt x="77" y="222"/>
                </a:cubicBezTo>
                <a:close/>
                <a:moveTo>
                  <a:pt x="77" y="213"/>
                </a:moveTo>
                <a:cubicBezTo>
                  <a:pt x="77" y="211"/>
                  <a:pt x="75" y="209"/>
                  <a:pt x="73" y="209"/>
                </a:cubicBezTo>
                <a:cubicBezTo>
                  <a:pt x="71" y="209"/>
                  <a:pt x="69" y="211"/>
                  <a:pt x="69" y="213"/>
                </a:cubicBezTo>
                <a:cubicBezTo>
                  <a:pt x="69" y="215"/>
                  <a:pt x="71" y="217"/>
                  <a:pt x="73" y="217"/>
                </a:cubicBezTo>
                <a:cubicBezTo>
                  <a:pt x="75" y="217"/>
                  <a:pt x="77" y="215"/>
                  <a:pt x="77" y="213"/>
                </a:cubicBezTo>
                <a:close/>
                <a:moveTo>
                  <a:pt x="77" y="203"/>
                </a:moveTo>
                <a:cubicBezTo>
                  <a:pt x="77" y="200"/>
                  <a:pt x="75" y="199"/>
                  <a:pt x="73" y="199"/>
                </a:cubicBezTo>
                <a:cubicBezTo>
                  <a:pt x="71" y="199"/>
                  <a:pt x="69" y="200"/>
                  <a:pt x="69" y="203"/>
                </a:cubicBezTo>
                <a:cubicBezTo>
                  <a:pt x="69" y="205"/>
                  <a:pt x="71" y="207"/>
                  <a:pt x="73" y="207"/>
                </a:cubicBezTo>
                <a:cubicBezTo>
                  <a:pt x="75" y="207"/>
                  <a:pt x="77" y="205"/>
                  <a:pt x="77" y="203"/>
                </a:cubicBezTo>
                <a:close/>
                <a:moveTo>
                  <a:pt x="86" y="222"/>
                </a:moveTo>
                <a:cubicBezTo>
                  <a:pt x="86" y="220"/>
                  <a:pt x="84" y="218"/>
                  <a:pt x="82" y="218"/>
                </a:cubicBezTo>
                <a:cubicBezTo>
                  <a:pt x="80" y="218"/>
                  <a:pt x="78" y="220"/>
                  <a:pt x="78" y="222"/>
                </a:cubicBezTo>
                <a:cubicBezTo>
                  <a:pt x="78" y="224"/>
                  <a:pt x="80" y="226"/>
                  <a:pt x="82" y="226"/>
                </a:cubicBezTo>
                <a:cubicBezTo>
                  <a:pt x="84" y="226"/>
                  <a:pt x="86" y="224"/>
                  <a:pt x="86" y="222"/>
                </a:cubicBezTo>
                <a:close/>
                <a:moveTo>
                  <a:pt x="86" y="213"/>
                </a:moveTo>
                <a:cubicBezTo>
                  <a:pt x="86" y="211"/>
                  <a:pt x="84" y="209"/>
                  <a:pt x="82" y="209"/>
                </a:cubicBezTo>
                <a:cubicBezTo>
                  <a:pt x="80" y="209"/>
                  <a:pt x="78" y="211"/>
                  <a:pt x="78" y="213"/>
                </a:cubicBezTo>
                <a:cubicBezTo>
                  <a:pt x="78" y="215"/>
                  <a:pt x="80" y="217"/>
                  <a:pt x="82" y="217"/>
                </a:cubicBezTo>
                <a:cubicBezTo>
                  <a:pt x="84" y="217"/>
                  <a:pt x="86" y="215"/>
                  <a:pt x="86" y="213"/>
                </a:cubicBezTo>
                <a:close/>
                <a:moveTo>
                  <a:pt x="86" y="203"/>
                </a:moveTo>
                <a:cubicBezTo>
                  <a:pt x="86" y="200"/>
                  <a:pt x="84" y="199"/>
                  <a:pt x="82" y="199"/>
                </a:cubicBezTo>
                <a:cubicBezTo>
                  <a:pt x="80" y="199"/>
                  <a:pt x="78" y="200"/>
                  <a:pt x="78" y="203"/>
                </a:cubicBezTo>
                <a:cubicBezTo>
                  <a:pt x="78" y="205"/>
                  <a:pt x="80" y="207"/>
                  <a:pt x="82" y="207"/>
                </a:cubicBezTo>
                <a:cubicBezTo>
                  <a:pt x="84" y="207"/>
                  <a:pt x="86" y="205"/>
                  <a:pt x="86" y="203"/>
                </a:cubicBezTo>
                <a:close/>
                <a:moveTo>
                  <a:pt x="96" y="222"/>
                </a:moveTo>
                <a:cubicBezTo>
                  <a:pt x="96" y="220"/>
                  <a:pt x="94" y="218"/>
                  <a:pt x="92" y="218"/>
                </a:cubicBezTo>
                <a:cubicBezTo>
                  <a:pt x="89" y="218"/>
                  <a:pt x="88" y="220"/>
                  <a:pt x="88" y="222"/>
                </a:cubicBezTo>
                <a:cubicBezTo>
                  <a:pt x="88" y="224"/>
                  <a:pt x="89" y="226"/>
                  <a:pt x="92" y="226"/>
                </a:cubicBezTo>
                <a:cubicBezTo>
                  <a:pt x="94" y="226"/>
                  <a:pt x="96" y="224"/>
                  <a:pt x="96" y="222"/>
                </a:cubicBezTo>
                <a:close/>
                <a:moveTo>
                  <a:pt x="96" y="213"/>
                </a:moveTo>
                <a:cubicBezTo>
                  <a:pt x="96" y="211"/>
                  <a:pt x="94" y="209"/>
                  <a:pt x="92" y="209"/>
                </a:cubicBezTo>
                <a:cubicBezTo>
                  <a:pt x="89" y="209"/>
                  <a:pt x="88" y="211"/>
                  <a:pt x="88" y="213"/>
                </a:cubicBezTo>
                <a:cubicBezTo>
                  <a:pt x="88" y="215"/>
                  <a:pt x="89" y="217"/>
                  <a:pt x="92" y="217"/>
                </a:cubicBezTo>
                <a:cubicBezTo>
                  <a:pt x="94" y="217"/>
                  <a:pt x="96" y="215"/>
                  <a:pt x="96" y="213"/>
                </a:cubicBezTo>
                <a:close/>
                <a:moveTo>
                  <a:pt x="96" y="203"/>
                </a:moveTo>
                <a:cubicBezTo>
                  <a:pt x="96" y="200"/>
                  <a:pt x="94" y="199"/>
                  <a:pt x="92" y="199"/>
                </a:cubicBezTo>
                <a:cubicBezTo>
                  <a:pt x="89" y="199"/>
                  <a:pt x="88" y="200"/>
                  <a:pt x="88" y="203"/>
                </a:cubicBezTo>
                <a:cubicBezTo>
                  <a:pt x="88" y="205"/>
                  <a:pt x="89" y="207"/>
                  <a:pt x="92" y="207"/>
                </a:cubicBezTo>
                <a:cubicBezTo>
                  <a:pt x="94" y="207"/>
                  <a:pt x="96" y="205"/>
                  <a:pt x="96" y="203"/>
                </a:cubicBezTo>
                <a:close/>
                <a:moveTo>
                  <a:pt x="105" y="222"/>
                </a:moveTo>
                <a:cubicBezTo>
                  <a:pt x="105" y="220"/>
                  <a:pt x="103" y="218"/>
                  <a:pt x="101" y="218"/>
                </a:cubicBezTo>
                <a:cubicBezTo>
                  <a:pt x="99" y="218"/>
                  <a:pt x="97" y="220"/>
                  <a:pt x="97" y="222"/>
                </a:cubicBezTo>
                <a:cubicBezTo>
                  <a:pt x="97" y="224"/>
                  <a:pt x="99" y="226"/>
                  <a:pt x="101" y="226"/>
                </a:cubicBezTo>
                <a:cubicBezTo>
                  <a:pt x="103" y="226"/>
                  <a:pt x="105" y="224"/>
                  <a:pt x="105" y="222"/>
                </a:cubicBezTo>
                <a:close/>
                <a:moveTo>
                  <a:pt x="105" y="213"/>
                </a:moveTo>
                <a:cubicBezTo>
                  <a:pt x="105" y="211"/>
                  <a:pt x="103" y="209"/>
                  <a:pt x="101" y="209"/>
                </a:cubicBezTo>
                <a:cubicBezTo>
                  <a:pt x="99" y="209"/>
                  <a:pt x="97" y="211"/>
                  <a:pt x="97" y="213"/>
                </a:cubicBezTo>
                <a:cubicBezTo>
                  <a:pt x="97" y="215"/>
                  <a:pt x="99" y="217"/>
                  <a:pt x="101" y="217"/>
                </a:cubicBezTo>
                <a:cubicBezTo>
                  <a:pt x="103" y="217"/>
                  <a:pt x="105" y="215"/>
                  <a:pt x="105" y="213"/>
                </a:cubicBezTo>
                <a:close/>
                <a:moveTo>
                  <a:pt x="105" y="203"/>
                </a:moveTo>
                <a:cubicBezTo>
                  <a:pt x="105" y="200"/>
                  <a:pt x="103" y="199"/>
                  <a:pt x="101" y="199"/>
                </a:cubicBezTo>
                <a:cubicBezTo>
                  <a:pt x="99" y="199"/>
                  <a:pt x="97" y="200"/>
                  <a:pt x="97" y="203"/>
                </a:cubicBezTo>
                <a:cubicBezTo>
                  <a:pt x="97" y="205"/>
                  <a:pt x="99" y="207"/>
                  <a:pt x="101" y="207"/>
                </a:cubicBezTo>
                <a:cubicBezTo>
                  <a:pt x="103" y="207"/>
                  <a:pt x="105" y="205"/>
                  <a:pt x="105" y="203"/>
                </a:cubicBezTo>
                <a:close/>
                <a:moveTo>
                  <a:pt x="115" y="222"/>
                </a:moveTo>
                <a:cubicBezTo>
                  <a:pt x="115" y="220"/>
                  <a:pt x="113" y="218"/>
                  <a:pt x="111" y="218"/>
                </a:cubicBezTo>
                <a:cubicBezTo>
                  <a:pt x="108" y="218"/>
                  <a:pt x="107" y="220"/>
                  <a:pt x="107" y="222"/>
                </a:cubicBezTo>
                <a:cubicBezTo>
                  <a:pt x="107" y="224"/>
                  <a:pt x="108" y="226"/>
                  <a:pt x="111" y="226"/>
                </a:cubicBezTo>
                <a:cubicBezTo>
                  <a:pt x="113" y="226"/>
                  <a:pt x="115" y="224"/>
                  <a:pt x="115" y="222"/>
                </a:cubicBezTo>
                <a:close/>
                <a:moveTo>
                  <a:pt x="115" y="213"/>
                </a:moveTo>
                <a:cubicBezTo>
                  <a:pt x="115" y="211"/>
                  <a:pt x="113" y="209"/>
                  <a:pt x="111" y="209"/>
                </a:cubicBezTo>
                <a:cubicBezTo>
                  <a:pt x="108" y="209"/>
                  <a:pt x="107" y="211"/>
                  <a:pt x="107" y="213"/>
                </a:cubicBezTo>
                <a:cubicBezTo>
                  <a:pt x="107" y="215"/>
                  <a:pt x="108" y="217"/>
                  <a:pt x="111" y="217"/>
                </a:cubicBezTo>
                <a:cubicBezTo>
                  <a:pt x="113" y="217"/>
                  <a:pt x="115" y="215"/>
                  <a:pt x="115" y="213"/>
                </a:cubicBezTo>
                <a:close/>
                <a:moveTo>
                  <a:pt x="115" y="203"/>
                </a:moveTo>
                <a:cubicBezTo>
                  <a:pt x="115" y="200"/>
                  <a:pt x="113" y="199"/>
                  <a:pt x="111" y="199"/>
                </a:cubicBezTo>
                <a:cubicBezTo>
                  <a:pt x="108" y="199"/>
                  <a:pt x="107" y="200"/>
                  <a:pt x="107" y="203"/>
                </a:cubicBezTo>
                <a:cubicBezTo>
                  <a:pt x="107" y="205"/>
                  <a:pt x="108" y="207"/>
                  <a:pt x="111" y="207"/>
                </a:cubicBezTo>
                <a:cubicBezTo>
                  <a:pt x="113" y="207"/>
                  <a:pt x="115" y="205"/>
                  <a:pt x="115" y="203"/>
                </a:cubicBezTo>
                <a:close/>
                <a:moveTo>
                  <a:pt x="124" y="222"/>
                </a:moveTo>
                <a:cubicBezTo>
                  <a:pt x="124" y="220"/>
                  <a:pt x="122" y="218"/>
                  <a:pt x="120" y="218"/>
                </a:cubicBezTo>
                <a:cubicBezTo>
                  <a:pt x="118" y="218"/>
                  <a:pt x="116" y="220"/>
                  <a:pt x="116" y="222"/>
                </a:cubicBezTo>
                <a:cubicBezTo>
                  <a:pt x="116" y="224"/>
                  <a:pt x="118" y="226"/>
                  <a:pt x="120" y="226"/>
                </a:cubicBezTo>
                <a:cubicBezTo>
                  <a:pt x="122" y="226"/>
                  <a:pt x="124" y="224"/>
                  <a:pt x="124" y="222"/>
                </a:cubicBezTo>
                <a:close/>
                <a:moveTo>
                  <a:pt x="124" y="213"/>
                </a:moveTo>
                <a:cubicBezTo>
                  <a:pt x="124" y="211"/>
                  <a:pt x="122" y="209"/>
                  <a:pt x="120" y="209"/>
                </a:cubicBezTo>
                <a:cubicBezTo>
                  <a:pt x="118" y="209"/>
                  <a:pt x="116" y="211"/>
                  <a:pt x="116" y="213"/>
                </a:cubicBezTo>
                <a:cubicBezTo>
                  <a:pt x="116" y="215"/>
                  <a:pt x="118" y="217"/>
                  <a:pt x="120" y="217"/>
                </a:cubicBezTo>
                <a:cubicBezTo>
                  <a:pt x="122" y="217"/>
                  <a:pt x="124" y="215"/>
                  <a:pt x="124" y="213"/>
                </a:cubicBezTo>
                <a:close/>
                <a:moveTo>
                  <a:pt x="124" y="203"/>
                </a:moveTo>
                <a:cubicBezTo>
                  <a:pt x="124" y="200"/>
                  <a:pt x="122" y="199"/>
                  <a:pt x="120" y="199"/>
                </a:cubicBezTo>
                <a:cubicBezTo>
                  <a:pt x="118" y="199"/>
                  <a:pt x="116" y="200"/>
                  <a:pt x="116" y="203"/>
                </a:cubicBezTo>
                <a:cubicBezTo>
                  <a:pt x="116" y="205"/>
                  <a:pt x="118" y="207"/>
                  <a:pt x="120" y="207"/>
                </a:cubicBezTo>
                <a:cubicBezTo>
                  <a:pt x="122" y="207"/>
                  <a:pt x="124" y="205"/>
                  <a:pt x="124" y="203"/>
                </a:cubicBezTo>
                <a:close/>
                <a:moveTo>
                  <a:pt x="133" y="222"/>
                </a:moveTo>
                <a:cubicBezTo>
                  <a:pt x="133" y="220"/>
                  <a:pt x="132" y="218"/>
                  <a:pt x="129" y="218"/>
                </a:cubicBezTo>
                <a:cubicBezTo>
                  <a:pt x="127" y="218"/>
                  <a:pt x="125" y="220"/>
                  <a:pt x="125" y="222"/>
                </a:cubicBezTo>
                <a:cubicBezTo>
                  <a:pt x="125" y="224"/>
                  <a:pt x="127" y="226"/>
                  <a:pt x="129" y="226"/>
                </a:cubicBezTo>
                <a:cubicBezTo>
                  <a:pt x="132" y="226"/>
                  <a:pt x="133" y="224"/>
                  <a:pt x="133" y="222"/>
                </a:cubicBezTo>
                <a:close/>
                <a:moveTo>
                  <a:pt x="133" y="213"/>
                </a:moveTo>
                <a:cubicBezTo>
                  <a:pt x="133" y="211"/>
                  <a:pt x="132" y="209"/>
                  <a:pt x="129" y="209"/>
                </a:cubicBezTo>
                <a:cubicBezTo>
                  <a:pt x="127" y="209"/>
                  <a:pt x="125" y="211"/>
                  <a:pt x="125" y="213"/>
                </a:cubicBezTo>
                <a:cubicBezTo>
                  <a:pt x="125" y="215"/>
                  <a:pt x="127" y="217"/>
                  <a:pt x="129" y="217"/>
                </a:cubicBezTo>
                <a:cubicBezTo>
                  <a:pt x="132" y="217"/>
                  <a:pt x="133" y="215"/>
                  <a:pt x="133" y="213"/>
                </a:cubicBezTo>
                <a:close/>
                <a:moveTo>
                  <a:pt x="133" y="203"/>
                </a:moveTo>
                <a:cubicBezTo>
                  <a:pt x="133" y="200"/>
                  <a:pt x="132" y="199"/>
                  <a:pt x="129" y="199"/>
                </a:cubicBezTo>
                <a:cubicBezTo>
                  <a:pt x="127" y="199"/>
                  <a:pt x="125" y="200"/>
                  <a:pt x="125" y="203"/>
                </a:cubicBezTo>
                <a:cubicBezTo>
                  <a:pt x="125" y="205"/>
                  <a:pt x="127" y="207"/>
                  <a:pt x="129" y="207"/>
                </a:cubicBezTo>
                <a:cubicBezTo>
                  <a:pt x="132" y="207"/>
                  <a:pt x="133" y="205"/>
                  <a:pt x="133" y="203"/>
                </a:cubicBezTo>
                <a:close/>
                <a:moveTo>
                  <a:pt x="143" y="222"/>
                </a:moveTo>
                <a:cubicBezTo>
                  <a:pt x="143" y="220"/>
                  <a:pt x="141" y="218"/>
                  <a:pt x="139" y="218"/>
                </a:cubicBezTo>
                <a:cubicBezTo>
                  <a:pt x="137" y="218"/>
                  <a:pt x="135" y="220"/>
                  <a:pt x="135" y="222"/>
                </a:cubicBezTo>
                <a:cubicBezTo>
                  <a:pt x="135" y="224"/>
                  <a:pt x="137" y="226"/>
                  <a:pt x="139" y="226"/>
                </a:cubicBezTo>
                <a:cubicBezTo>
                  <a:pt x="141" y="226"/>
                  <a:pt x="143" y="224"/>
                  <a:pt x="143" y="222"/>
                </a:cubicBezTo>
                <a:close/>
                <a:moveTo>
                  <a:pt x="143" y="213"/>
                </a:moveTo>
                <a:cubicBezTo>
                  <a:pt x="143" y="211"/>
                  <a:pt x="141" y="209"/>
                  <a:pt x="139" y="209"/>
                </a:cubicBezTo>
                <a:cubicBezTo>
                  <a:pt x="137" y="209"/>
                  <a:pt x="135" y="211"/>
                  <a:pt x="135" y="213"/>
                </a:cubicBezTo>
                <a:cubicBezTo>
                  <a:pt x="135" y="215"/>
                  <a:pt x="137" y="217"/>
                  <a:pt x="139" y="217"/>
                </a:cubicBezTo>
                <a:cubicBezTo>
                  <a:pt x="141" y="217"/>
                  <a:pt x="143" y="215"/>
                  <a:pt x="143" y="213"/>
                </a:cubicBezTo>
                <a:close/>
                <a:moveTo>
                  <a:pt x="143" y="203"/>
                </a:moveTo>
                <a:cubicBezTo>
                  <a:pt x="143" y="200"/>
                  <a:pt x="141" y="199"/>
                  <a:pt x="139" y="199"/>
                </a:cubicBezTo>
                <a:cubicBezTo>
                  <a:pt x="137" y="199"/>
                  <a:pt x="135" y="200"/>
                  <a:pt x="135" y="203"/>
                </a:cubicBezTo>
                <a:cubicBezTo>
                  <a:pt x="135" y="205"/>
                  <a:pt x="137" y="207"/>
                  <a:pt x="139" y="207"/>
                </a:cubicBezTo>
                <a:cubicBezTo>
                  <a:pt x="141" y="207"/>
                  <a:pt x="143" y="205"/>
                  <a:pt x="143" y="203"/>
                </a:cubicBezTo>
                <a:close/>
                <a:moveTo>
                  <a:pt x="313" y="212"/>
                </a:moveTo>
                <a:cubicBezTo>
                  <a:pt x="313" y="205"/>
                  <a:pt x="307" y="199"/>
                  <a:pt x="300" y="199"/>
                </a:cubicBezTo>
                <a:cubicBezTo>
                  <a:pt x="300" y="199"/>
                  <a:pt x="300" y="199"/>
                  <a:pt x="146" y="199"/>
                </a:cubicBezTo>
                <a:cubicBezTo>
                  <a:pt x="146" y="199"/>
                  <a:pt x="146" y="199"/>
                  <a:pt x="146" y="226"/>
                </a:cubicBezTo>
                <a:cubicBezTo>
                  <a:pt x="146" y="226"/>
                  <a:pt x="146" y="226"/>
                  <a:pt x="300" y="226"/>
                </a:cubicBezTo>
                <a:cubicBezTo>
                  <a:pt x="307" y="226"/>
                  <a:pt x="313" y="220"/>
                  <a:pt x="313" y="212"/>
                </a:cubicBezTo>
                <a:close/>
                <a:moveTo>
                  <a:pt x="299" y="204"/>
                </a:moveTo>
                <a:cubicBezTo>
                  <a:pt x="294" y="204"/>
                  <a:pt x="291" y="208"/>
                  <a:pt x="291" y="212"/>
                </a:cubicBezTo>
                <a:cubicBezTo>
                  <a:pt x="291" y="217"/>
                  <a:pt x="294" y="220"/>
                  <a:pt x="299" y="220"/>
                </a:cubicBezTo>
                <a:cubicBezTo>
                  <a:pt x="303" y="220"/>
                  <a:pt x="307" y="217"/>
                  <a:pt x="307" y="212"/>
                </a:cubicBezTo>
                <a:cubicBezTo>
                  <a:pt x="307" y="208"/>
                  <a:pt x="303" y="204"/>
                  <a:pt x="299" y="204"/>
                </a:cubicBez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1400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a:ln>
                <a:noFill/>
              </a:ln>
              <a:solidFill>
                <a:srgbClr val="000000"/>
              </a:solidFill>
              <a:effectLst/>
              <a:uLnTx/>
              <a:uFillTx/>
              <a:latin typeface="Segoe UI"/>
            </a:endParaRPr>
          </a:p>
        </p:txBody>
      </p:sp>
      <p:sp>
        <p:nvSpPr>
          <p:cNvPr id="63" name="Freeform 5"/>
          <p:cNvSpPr>
            <a:spLocks noChangeAspect="1" noEditPoints="1"/>
          </p:cNvSpPr>
          <p:nvPr/>
        </p:nvSpPr>
        <p:spPr bwMode="auto">
          <a:xfrm>
            <a:off x="7682674" y="3328710"/>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64" name="Group 63"/>
          <p:cNvGrpSpPr/>
          <p:nvPr/>
        </p:nvGrpSpPr>
        <p:grpSpPr>
          <a:xfrm>
            <a:off x="7600053" y="2873373"/>
            <a:ext cx="455776" cy="416218"/>
            <a:chOff x="7225183" y="4826255"/>
            <a:chExt cx="420688" cy="384175"/>
          </a:xfrm>
        </p:grpSpPr>
        <p:sp>
          <p:nvSpPr>
            <p:cNvPr id="65" name="Rectangle 64"/>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6" name="Group 65"/>
            <p:cNvGrpSpPr/>
            <p:nvPr/>
          </p:nvGrpSpPr>
          <p:grpSpPr>
            <a:xfrm>
              <a:off x="7225183" y="4826255"/>
              <a:ext cx="420688" cy="384175"/>
              <a:chOff x="7225183" y="4826255"/>
              <a:chExt cx="420688" cy="384175"/>
            </a:xfrm>
            <a:solidFill>
              <a:schemeClr val="accent4"/>
            </a:solidFill>
          </p:grpSpPr>
          <p:sp>
            <p:nvSpPr>
              <p:cNvPr id="67"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8"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9"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0"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71" name="Group 70"/>
          <p:cNvGrpSpPr/>
          <p:nvPr/>
        </p:nvGrpSpPr>
        <p:grpSpPr>
          <a:xfrm>
            <a:off x="8090599" y="2873373"/>
            <a:ext cx="455776" cy="416218"/>
            <a:chOff x="7225183" y="4826255"/>
            <a:chExt cx="420688" cy="384175"/>
          </a:xfrm>
        </p:grpSpPr>
        <p:sp>
          <p:nvSpPr>
            <p:cNvPr id="72" name="Rectangle 71"/>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73" name="Group 72"/>
            <p:cNvGrpSpPr/>
            <p:nvPr/>
          </p:nvGrpSpPr>
          <p:grpSpPr>
            <a:xfrm>
              <a:off x="7225183" y="4826255"/>
              <a:ext cx="420688" cy="384175"/>
              <a:chOff x="7225183" y="4826255"/>
              <a:chExt cx="420688" cy="384175"/>
            </a:xfrm>
            <a:solidFill>
              <a:schemeClr val="accent4"/>
            </a:solidFill>
          </p:grpSpPr>
          <p:sp>
            <p:nvSpPr>
              <p:cNvPr id="74"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5"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6"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7"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78" name="Freeform 5"/>
          <p:cNvSpPr>
            <a:spLocks noChangeAspect="1" noEditPoints="1"/>
          </p:cNvSpPr>
          <p:nvPr/>
        </p:nvSpPr>
        <p:spPr bwMode="auto">
          <a:xfrm>
            <a:off x="9038172" y="3328710"/>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79" name="Group 78"/>
          <p:cNvGrpSpPr/>
          <p:nvPr/>
        </p:nvGrpSpPr>
        <p:grpSpPr>
          <a:xfrm>
            <a:off x="8955551" y="2873373"/>
            <a:ext cx="455776" cy="416218"/>
            <a:chOff x="7225183" y="4826255"/>
            <a:chExt cx="420688" cy="384175"/>
          </a:xfrm>
        </p:grpSpPr>
        <p:sp>
          <p:nvSpPr>
            <p:cNvPr id="80" name="Rectangle 79"/>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81" name="Group 80"/>
            <p:cNvGrpSpPr/>
            <p:nvPr/>
          </p:nvGrpSpPr>
          <p:grpSpPr>
            <a:xfrm>
              <a:off x="7225183" y="4826255"/>
              <a:ext cx="420688" cy="384175"/>
              <a:chOff x="7225183" y="4826255"/>
              <a:chExt cx="420688" cy="384175"/>
            </a:xfrm>
            <a:solidFill>
              <a:schemeClr val="accent4"/>
            </a:solidFill>
          </p:grpSpPr>
          <p:sp>
            <p:nvSpPr>
              <p:cNvPr id="82"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3"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4"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5"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86" name="Group 85"/>
          <p:cNvGrpSpPr/>
          <p:nvPr/>
        </p:nvGrpSpPr>
        <p:grpSpPr>
          <a:xfrm>
            <a:off x="9446098" y="2873373"/>
            <a:ext cx="455776" cy="416218"/>
            <a:chOff x="7225183" y="4826255"/>
            <a:chExt cx="420688" cy="384175"/>
          </a:xfrm>
        </p:grpSpPr>
        <p:sp>
          <p:nvSpPr>
            <p:cNvPr id="87" name="Rectangle 86"/>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88" name="Group 87"/>
            <p:cNvGrpSpPr/>
            <p:nvPr/>
          </p:nvGrpSpPr>
          <p:grpSpPr>
            <a:xfrm>
              <a:off x="7225183" y="4826255"/>
              <a:ext cx="420688" cy="384175"/>
              <a:chOff x="7225183" y="4826255"/>
              <a:chExt cx="420688" cy="384175"/>
            </a:xfrm>
            <a:solidFill>
              <a:schemeClr val="accent4"/>
            </a:solidFill>
          </p:grpSpPr>
          <p:sp>
            <p:nvSpPr>
              <p:cNvPr id="89"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90"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91"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92"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93" name="Freeform 5"/>
          <p:cNvSpPr>
            <a:spLocks noChangeAspect="1" noEditPoints="1"/>
          </p:cNvSpPr>
          <p:nvPr/>
        </p:nvSpPr>
        <p:spPr bwMode="auto">
          <a:xfrm>
            <a:off x="10398810" y="3328710"/>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95" name="Group 94"/>
          <p:cNvGrpSpPr/>
          <p:nvPr/>
        </p:nvGrpSpPr>
        <p:grpSpPr>
          <a:xfrm rot="2324968">
            <a:off x="7863959" y="3308942"/>
            <a:ext cx="422274" cy="468238"/>
            <a:chOff x="10504712" y="399941"/>
            <a:chExt cx="1070224" cy="1171024"/>
          </a:xfrm>
          <a:solidFill>
            <a:srgbClr val="FFC000"/>
          </a:solidFill>
          <a:effectLst/>
        </p:grpSpPr>
        <p:sp>
          <p:nvSpPr>
            <p:cNvPr id="96" name="Circular Arrow 95"/>
            <p:cNvSpPr/>
            <p:nvPr/>
          </p:nvSpPr>
          <p:spPr bwMode="auto">
            <a:xfrm>
              <a:off x="10504712" y="470678"/>
              <a:ext cx="1070222" cy="1100287"/>
            </a:xfrm>
            <a:prstGeom prst="circularArrow">
              <a:avLst>
                <a:gd name="adj1" fmla="val 9756"/>
                <a:gd name="adj2" fmla="val 1273918"/>
                <a:gd name="adj3" fmla="val 20457685"/>
                <a:gd name="adj4" fmla="val 10800000"/>
                <a:gd name="adj5" fmla="val 12819"/>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FFFFFF"/>
                    </a:gs>
                    <a:gs pos="100000">
                      <a:srgbClr val="FFFFFF"/>
                    </a:gs>
                  </a:gsLst>
                  <a:lin ang="5400000" scaled="0"/>
                </a:gradFill>
                <a:effectLst/>
                <a:uLnTx/>
                <a:uFillTx/>
                <a:latin typeface="Segoe UI Light" panose="020B0502040204020203" pitchFamily="34" charset="0"/>
              </a:endParaRPr>
            </a:p>
          </p:txBody>
        </p:sp>
        <p:sp>
          <p:nvSpPr>
            <p:cNvPr id="97" name="Circular Arrow 96"/>
            <p:cNvSpPr/>
            <p:nvPr/>
          </p:nvSpPr>
          <p:spPr bwMode="auto">
            <a:xfrm rot="10800000">
              <a:off x="10504714" y="399941"/>
              <a:ext cx="1070222" cy="1100287"/>
            </a:xfrm>
            <a:prstGeom prst="circularArrow">
              <a:avLst>
                <a:gd name="adj1" fmla="val 9756"/>
                <a:gd name="adj2" fmla="val 1273918"/>
                <a:gd name="adj3" fmla="val 20457685"/>
                <a:gd name="adj4" fmla="val 10800000"/>
                <a:gd name="adj5" fmla="val 12819"/>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FFFFFF"/>
                    </a:gs>
                    <a:gs pos="100000">
                      <a:srgbClr val="FFFFFF"/>
                    </a:gs>
                  </a:gsLst>
                  <a:lin ang="5400000" scaled="0"/>
                </a:gradFill>
                <a:effectLst/>
                <a:uLnTx/>
                <a:uFillTx/>
                <a:latin typeface="Segoe UI Light" panose="020B0502040204020203" pitchFamily="34" charset="0"/>
              </a:endParaRPr>
            </a:p>
          </p:txBody>
        </p:sp>
      </p:grpSp>
      <p:grpSp>
        <p:nvGrpSpPr>
          <p:cNvPr id="98" name="Group 97"/>
          <p:cNvGrpSpPr/>
          <p:nvPr/>
        </p:nvGrpSpPr>
        <p:grpSpPr>
          <a:xfrm rot="2324968">
            <a:off x="9219457" y="3308942"/>
            <a:ext cx="422274" cy="468238"/>
            <a:chOff x="10504712" y="399941"/>
            <a:chExt cx="1070224" cy="1171024"/>
          </a:xfrm>
          <a:solidFill>
            <a:srgbClr val="FFC000"/>
          </a:solidFill>
          <a:effectLst/>
        </p:grpSpPr>
        <p:sp>
          <p:nvSpPr>
            <p:cNvPr id="99" name="Circular Arrow 98"/>
            <p:cNvSpPr/>
            <p:nvPr/>
          </p:nvSpPr>
          <p:spPr bwMode="auto">
            <a:xfrm>
              <a:off x="10504712" y="470678"/>
              <a:ext cx="1070222" cy="1100287"/>
            </a:xfrm>
            <a:prstGeom prst="circularArrow">
              <a:avLst>
                <a:gd name="adj1" fmla="val 9756"/>
                <a:gd name="adj2" fmla="val 1273918"/>
                <a:gd name="adj3" fmla="val 20457685"/>
                <a:gd name="adj4" fmla="val 10800000"/>
                <a:gd name="adj5" fmla="val 12819"/>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FFFFFF"/>
                    </a:gs>
                    <a:gs pos="100000">
                      <a:srgbClr val="FFFFFF"/>
                    </a:gs>
                  </a:gsLst>
                  <a:lin ang="5400000" scaled="0"/>
                </a:gradFill>
                <a:effectLst/>
                <a:uLnTx/>
                <a:uFillTx/>
                <a:latin typeface="Segoe UI Light" panose="020B0502040204020203" pitchFamily="34" charset="0"/>
              </a:endParaRPr>
            </a:p>
          </p:txBody>
        </p:sp>
        <p:sp>
          <p:nvSpPr>
            <p:cNvPr id="100" name="Circular Arrow 99"/>
            <p:cNvSpPr/>
            <p:nvPr/>
          </p:nvSpPr>
          <p:spPr bwMode="auto">
            <a:xfrm rot="10800000">
              <a:off x="10504714" y="399941"/>
              <a:ext cx="1070222" cy="1100287"/>
            </a:xfrm>
            <a:prstGeom prst="circularArrow">
              <a:avLst>
                <a:gd name="adj1" fmla="val 9756"/>
                <a:gd name="adj2" fmla="val 1273918"/>
                <a:gd name="adj3" fmla="val 20457685"/>
                <a:gd name="adj4" fmla="val 10800000"/>
                <a:gd name="adj5" fmla="val 12819"/>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FFFFFF"/>
                    </a:gs>
                    <a:gs pos="100000">
                      <a:srgbClr val="FFFFFF"/>
                    </a:gs>
                  </a:gsLst>
                  <a:lin ang="5400000" scaled="0"/>
                </a:gradFill>
                <a:effectLst/>
                <a:uLnTx/>
                <a:uFillTx/>
                <a:latin typeface="Segoe UI Light" panose="020B0502040204020203" pitchFamily="34" charset="0"/>
              </a:endParaRPr>
            </a:p>
          </p:txBody>
        </p:sp>
      </p:grpSp>
      <p:grpSp>
        <p:nvGrpSpPr>
          <p:cNvPr id="102" name="Group 101"/>
          <p:cNvGrpSpPr/>
          <p:nvPr/>
        </p:nvGrpSpPr>
        <p:grpSpPr>
          <a:xfrm rot="2324968">
            <a:off x="10580095" y="3308941"/>
            <a:ext cx="422274" cy="468238"/>
            <a:chOff x="10504712" y="399941"/>
            <a:chExt cx="1070224" cy="1171024"/>
          </a:xfrm>
          <a:solidFill>
            <a:srgbClr val="FFC000"/>
          </a:solidFill>
          <a:effectLst/>
        </p:grpSpPr>
        <p:sp>
          <p:nvSpPr>
            <p:cNvPr id="103" name="Circular Arrow 102"/>
            <p:cNvSpPr/>
            <p:nvPr/>
          </p:nvSpPr>
          <p:spPr bwMode="auto">
            <a:xfrm>
              <a:off x="10504712" y="470678"/>
              <a:ext cx="1070222" cy="1100287"/>
            </a:xfrm>
            <a:prstGeom prst="circularArrow">
              <a:avLst>
                <a:gd name="adj1" fmla="val 9756"/>
                <a:gd name="adj2" fmla="val 1273918"/>
                <a:gd name="adj3" fmla="val 20457685"/>
                <a:gd name="adj4" fmla="val 10800000"/>
                <a:gd name="adj5" fmla="val 12819"/>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FFFFFF"/>
                    </a:gs>
                    <a:gs pos="100000">
                      <a:srgbClr val="FFFFFF"/>
                    </a:gs>
                  </a:gsLst>
                  <a:lin ang="5400000" scaled="0"/>
                </a:gradFill>
                <a:effectLst/>
                <a:uLnTx/>
                <a:uFillTx/>
                <a:latin typeface="Segoe UI Light" panose="020B0502040204020203" pitchFamily="34" charset="0"/>
              </a:endParaRPr>
            </a:p>
          </p:txBody>
        </p:sp>
        <p:sp>
          <p:nvSpPr>
            <p:cNvPr id="104" name="Circular Arrow 103"/>
            <p:cNvSpPr/>
            <p:nvPr/>
          </p:nvSpPr>
          <p:spPr bwMode="auto">
            <a:xfrm rot="10800000">
              <a:off x="10504714" y="399941"/>
              <a:ext cx="1070222" cy="1100287"/>
            </a:xfrm>
            <a:prstGeom prst="circularArrow">
              <a:avLst>
                <a:gd name="adj1" fmla="val 9756"/>
                <a:gd name="adj2" fmla="val 1273918"/>
                <a:gd name="adj3" fmla="val 20457685"/>
                <a:gd name="adj4" fmla="val 10800000"/>
                <a:gd name="adj5" fmla="val 12819"/>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FFFFFF"/>
                    </a:gs>
                    <a:gs pos="100000">
                      <a:srgbClr val="FFFFFF"/>
                    </a:gs>
                  </a:gsLst>
                  <a:lin ang="5400000" scaled="0"/>
                </a:gradFill>
                <a:effectLst/>
                <a:uLnTx/>
                <a:uFillTx/>
                <a:latin typeface="Segoe UI Light" panose="020B0502040204020203" pitchFamily="34" charset="0"/>
              </a:endParaRPr>
            </a:p>
          </p:txBody>
        </p:sp>
      </p:grpSp>
      <p:grpSp>
        <p:nvGrpSpPr>
          <p:cNvPr id="105" name="Group 104"/>
          <p:cNvGrpSpPr/>
          <p:nvPr/>
        </p:nvGrpSpPr>
        <p:grpSpPr>
          <a:xfrm>
            <a:off x="10325482" y="2867713"/>
            <a:ext cx="455776" cy="416218"/>
            <a:chOff x="7225183" y="4826255"/>
            <a:chExt cx="420688" cy="384175"/>
          </a:xfrm>
        </p:grpSpPr>
        <p:sp>
          <p:nvSpPr>
            <p:cNvPr id="106" name="Rectangle 105"/>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07" name="Group 106"/>
            <p:cNvGrpSpPr/>
            <p:nvPr/>
          </p:nvGrpSpPr>
          <p:grpSpPr>
            <a:xfrm>
              <a:off x="7225183" y="4826255"/>
              <a:ext cx="420688" cy="384175"/>
              <a:chOff x="7225183" y="4826255"/>
              <a:chExt cx="420688" cy="384175"/>
            </a:xfrm>
            <a:solidFill>
              <a:schemeClr val="accent4"/>
            </a:solidFill>
          </p:grpSpPr>
          <p:sp>
            <p:nvSpPr>
              <p:cNvPr id="108"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09"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0"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1"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12" name="Group 111"/>
          <p:cNvGrpSpPr/>
          <p:nvPr/>
        </p:nvGrpSpPr>
        <p:grpSpPr>
          <a:xfrm>
            <a:off x="10816029" y="2867713"/>
            <a:ext cx="455776" cy="416218"/>
            <a:chOff x="7225183" y="4826255"/>
            <a:chExt cx="420688" cy="384175"/>
          </a:xfrm>
        </p:grpSpPr>
        <p:sp>
          <p:nvSpPr>
            <p:cNvPr id="113" name="Rectangle 112"/>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14" name="Group 113"/>
            <p:cNvGrpSpPr/>
            <p:nvPr/>
          </p:nvGrpSpPr>
          <p:grpSpPr>
            <a:xfrm>
              <a:off x="7225183" y="4826255"/>
              <a:ext cx="420688" cy="384175"/>
              <a:chOff x="7225183" y="4826255"/>
              <a:chExt cx="420688" cy="384175"/>
            </a:xfrm>
            <a:solidFill>
              <a:schemeClr val="accent4"/>
            </a:solidFill>
          </p:grpSpPr>
          <p:sp>
            <p:nvSpPr>
              <p:cNvPr id="115"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6"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7"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8"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Tree>
    <p:extLst>
      <p:ext uri="{BB962C8B-B14F-4D97-AF65-F5344CB8AC3E}">
        <p14:creationId xmlns:p14="http://schemas.microsoft.com/office/powerpoint/2010/main" val="4055455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path" presetSubtype="0" decel="100000" fill="hold" nodeType="afterEffect">
                                  <p:stCondLst>
                                    <p:cond delay="0"/>
                                  </p:stCondLst>
                                  <p:childTnLst>
                                    <p:animMotion origin="layout" path="M 1.37095E-6 2.2197E-6 C -0.03791 -0.04721 -0.07085 -0.08103 -0.09395 -0.08443 C -0.11042 -0.08897 -0.17194 -0.09465 -0.19837 -0.06378 " pathEditMode="relative" rAng="0" ptsTypes="AAA">
                                      <p:cBhvr>
                                        <p:cTn id="6" dur="1500" fill="hold"/>
                                        <p:tgtEl>
                                          <p:spTgt spid="105"/>
                                        </p:tgtEl>
                                        <p:attrNameLst>
                                          <p:attrName>ppt_x</p:attrName>
                                          <p:attrName>ppt_y</p:attrName>
                                        </p:attrNameLst>
                                      </p:cBhvr>
                                      <p:rCtr x="-9918" y="-4403"/>
                                    </p:animMotion>
                                  </p:childTnLst>
                                </p:cTn>
                              </p:par>
                            </p:childTnLst>
                          </p:cTn>
                        </p:par>
                        <p:par>
                          <p:cTn id="7" fill="hold">
                            <p:stCondLst>
                              <p:cond delay="1500"/>
                            </p:stCondLst>
                            <p:childTnLst>
                              <p:par>
                                <p:cTn id="8" presetID="51" presetClass="path" presetSubtype="0" decel="100000" fill="hold" nodeType="afterEffect">
                                  <p:stCondLst>
                                    <p:cond delay="0"/>
                                  </p:stCondLst>
                                  <p:childTnLst>
                                    <p:animMotion origin="layout" path="M -2.08067E-6 2.2197E-6 C -0.0134 -0.06151 -0.04378 -0.07535 -0.05667 -0.08057 C -0.06472 -0.0833 -0.10212 -0.09442 -0.12841 -0.06355 " pathEditMode="relative" rAng="0" ptsTypes="AAA">
                                      <p:cBhvr>
                                        <p:cTn id="9" dur="1500" fill="hold"/>
                                        <p:tgtEl>
                                          <p:spTgt spid="112"/>
                                        </p:tgtEl>
                                        <p:attrNameLst>
                                          <p:attrName>ppt_x</p:attrName>
                                          <p:attrName>ppt_y</p:attrName>
                                        </p:attrNameLst>
                                      </p:cBhvr>
                                      <p:rCtr x="-6421" y="-4244"/>
                                    </p:animMotion>
                                  </p:childTnLst>
                                </p:cTn>
                              </p:par>
                            </p:childTnLst>
                          </p:cTn>
                        </p:par>
                        <p:par>
                          <p:cTn id="10" fill="hold">
                            <p:stCondLst>
                              <p:cond delay="3000"/>
                            </p:stCondLst>
                            <p:childTnLst>
                              <p:par>
                                <p:cTn id="11" presetID="10" presetClass="entr" presetSubtype="0" fill="hold" nodeType="afterEffect">
                                  <p:stCondLst>
                                    <p:cond delay="0"/>
                                  </p:stCondLst>
                                  <p:childTnLst>
                                    <p:set>
                                      <p:cBhvr>
                                        <p:cTn id="12" dur="1" fill="hold">
                                          <p:stCondLst>
                                            <p:cond delay="0"/>
                                          </p:stCondLst>
                                        </p:cTn>
                                        <p:tgtEl>
                                          <p:spTgt spid="102"/>
                                        </p:tgtEl>
                                        <p:attrNameLst>
                                          <p:attrName>style.visibility</p:attrName>
                                        </p:attrNameLst>
                                      </p:cBhvr>
                                      <p:to>
                                        <p:strVal val="visible"/>
                                      </p:to>
                                    </p:set>
                                    <p:animEffect transition="in" filter="fade">
                                      <p:cBhvr>
                                        <p:cTn id="13" dur="250"/>
                                        <p:tgtEl>
                                          <p:spTgt spid="102"/>
                                        </p:tgtEl>
                                      </p:cBhvr>
                                    </p:animEffect>
                                  </p:childTnLst>
                                </p:cTn>
                              </p:par>
                              <p:par>
                                <p:cTn id="14" presetID="8" presetClass="emph" presetSubtype="0" fill="hold" nodeType="withEffect">
                                  <p:stCondLst>
                                    <p:cond delay="0"/>
                                  </p:stCondLst>
                                  <p:childTnLst>
                                    <p:animRot by="21600000">
                                      <p:cBhvr>
                                        <p:cTn id="15" dur="2000" fill="hold"/>
                                        <p:tgtEl>
                                          <p:spTgt spid="102"/>
                                        </p:tgtEl>
                                        <p:attrNameLst>
                                          <p:attrName>r</p:attrName>
                                        </p:attrNameLst>
                                      </p:cBhvr>
                                    </p:animRot>
                                  </p:childTnLst>
                                </p:cTn>
                              </p:par>
                            </p:childTnLst>
                          </p:cTn>
                        </p:par>
                        <p:par>
                          <p:cTn id="16" fill="hold">
                            <p:stCondLst>
                              <p:cond delay="5000"/>
                            </p:stCondLst>
                            <p:childTnLst>
                              <p:par>
                                <p:cTn id="17" presetID="10" presetClass="exit" presetSubtype="0" fill="hold" nodeType="afterEffect">
                                  <p:stCondLst>
                                    <p:cond delay="0"/>
                                  </p:stCondLst>
                                  <p:childTnLst>
                                    <p:animEffect transition="out" filter="fade">
                                      <p:cBhvr>
                                        <p:cTn id="18" dur="250"/>
                                        <p:tgtEl>
                                          <p:spTgt spid="102"/>
                                        </p:tgtEl>
                                      </p:cBhvr>
                                    </p:animEffect>
                                    <p:set>
                                      <p:cBhvr>
                                        <p:cTn id="19" dur="1" fill="hold">
                                          <p:stCondLst>
                                            <p:cond delay="249"/>
                                          </p:stCondLst>
                                        </p:cTn>
                                        <p:tgtEl>
                                          <p:spTgt spid="102"/>
                                        </p:tgtEl>
                                        <p:attrNameLst>
                                          <p:attrName>style.visibility</p:attrName>
                                        </p:attrNameLst>
                                      </p:cBhvr>
                                      <p:to>
                                        <p:strVal val="hidden"/>
                                      </p:to>
                                    </p:set>
                                  </p:childTnLst>
                                </p:cTn>
                              </p:par>
                            </p:childTnLst>
                          </p:cTn>
                        </p:par>
                        <p:par>
                          <p:cTn id="20" fill="hold">
                            <p:stCondLst>
                              <p:cond delay="5250"/>
                            </p:stCondLst>
                            <p:childTnLst>
                              <p:par>
                                <p:cTn id="21" presetID="19" presetClass="emph" presetSubtype="0" fill="hold" grpId="0" nodeType="afterEffect">
                                  <p:stCondLst>
                                    <p:cond delay="0"/>
                                  </p:stCondLst>
                                  <p:childTnLst>
                                    <p:animClr clrSpc="rgb" dir="cw">
                                      <p:cBhvr override="childStyle">
                                        <p:cTn id="22" dur="500" fill="hold"/>
                                        <p:tgtEl>
                                          <p:spTgt spid="93"/>
                                        </p:tgtEl>
                                        <p:attrNameLst>
                                          <p:attrName>style.color</p:attrName>
                                        </p:attrNameLst>
                                      </p:cBhvr>
                                      <p:to>
                                        <a:srgbClr val="008272"/>
                                      </p:to>
                                    </p:animClr>
                                    <p:animClr clrSpc="rgb" dir="cw">
                                      <p:cBhvr>
                                        <p:cTn id="23" dur="500" fill="hold"/>
                                        <p:tgtEl>
                                          <p:spTgt spid="93"/>
                                        </p:tgtEl>
                                        <p:attrNameLst>
                                          <p:attrName>fillcolor</p:attrName>
                                        </p:attrNameLst>
                                      </p:cBhvr>
                                      <p:to>
                                        <a:srgbClr val="008272"/>
                                      </p:to>
                                    </p:animClr>
                                    <p:set>
                                      <p:cBhvr>
                                        <p:cTn id="24" dur="500" fill="hold"/>
                                        <p:tgtEl>
                                          <p:spTgt spid="93"/>
                                        </p:tgtEl>
                                        <p:attrNameLst>
                                          <p:attrName>fill.type</p:attrName>
                                        </p:attrNameLst>
                                      </p:cBhvr>
                                      <p:to>
                                        <p:strVal val="solid"/>
                                      </p:to>
                                    </p:set>
                                    <p:set>
                                      <p:cBhvr>
                                        <p:cTn id="25" dur="500" fill="hold"/>
                                        <p:tgtEl>
                                          <p:spTgt spid="93"/>
                                        </p:tgtEl>
                                        <p:attrNameLst>
                                          <p:attrName>fill.on</p:attrName>
                                        </p:attrNameLst>
                                      </p:cBhvr>
                                      <p:to>
                                        <p:strVal val="true"/>
                                      </p:to>
                                    </p:set>
                                  </p:childTnLst>
                                </p:cTn>
                              </p:par>
                              <p:par>
                                <p:cTn id="26" presetID="10" presetClass="exit" presetSubtype="0" fill="hold" grpId="0" nodeType="withEffect">
                                  <p:stCondLst>
                                    <p:cond delay="0"/>
                                  </p:stCondLst>
                                  <p:childTnLst>
                                    <p:animEffect transition="out" filter="fade">
                                      <p:cBhvr>
                                        <p:cTn id="27" dur="250"/>
                                        <p:tgtEl>
                                          <p:spTgt spid="16"/>
                                        </p:tgtEl>
                                      </p:cBhvr>
                                    </p:animEffect>
                                    <p:set>
                                      <p:cBhvr>
                                        <p:cTn id="28" dur="1" fill="hold">
                                          <p:stCondLst>
                                            <p:cond delay="249"/>
                                          </p:stCondLst>
                                        </p:cTn>
                                        <p:tgtEl>
                                          <p:spTgt spid="16"/>
                                        </p:tgtEl>
                                        <p:attrNameLst>
                                          <p:attrName>style.visibility</p:attrName>
                                        </p:attrNameLst>
                                      </p:cBhvr>
                                      <p:to>
                                        <p:strVal val="hidden"/>
                                      </p:to>
                                    </p:se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250"/>
                                        <p:tgtEl>
                                          <p:spTgt spid="24"/>
                                        </p:tgtEl>
                                      </p:cBhvr>
                                    </p:animEffect>
                                  </p:childTnLst>
                                </p:cTn>
                              </p:par>
                              <p:par>
                                <p:cTn id="32" presetID="10" presetClass="exit" presetSubtype="0" fill="hold" grpId="0" nodeType="withEffect">
                                  <p:stCondLst>
                                    <p:cond delay="0"/>
                                  </p:stCondLst>
                                  <p:childTnLst>
                                    <p:animEffect transition="out" filter="fade">
                                      <p:cBhvr>
                                        <p:cTn id="33" dur="250"/>
                                        <p:tgtEl>
                                          <p:spTgt spid="17"/>
                                        </p:tgtEl>
                                      </p:cBhvr>
                                    </p:animEffect>
                                    <p:set>
                                      <p:cBhvr>
                                        <p:cTn id="34" dur="1" fill="hold">
                                          <p:stCondLst>
                                            <p:cond delay="249"/>
                                          </p:stCondLst>
                                        </p:cTn>
                                        <p:tgtEl>
                                          <p:spTgt spid="17"/>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250"/>
                                        <p:tgtEl>
                                          <p:spTgt spid="25"/>
                                        </p:tgtEl>
                                      </p:cBhvr>
                                    </p:animEffect>
                                  </p:childTnLst>
                                </p:cTn>
                              </p:par>
                            </p:childTnLst>
                          </p:cTn>
                        </p:par>
                        <p:par>
                          <p:cTn id="38" fill="hold">
                            <p:stCondLst>
                              <p:cond delay="5750"/>
                            </p:stCondLst>
                            <p:childTnLst>
                              <p:par>
                                <p:cTn id="39" presetID="42" presetClass="path" presetSubtype="0" accel="50000" decel="50000" fill="hold" nodeType="afterEffect">
                                  <p:stCondLst>
                                    <p:cond delay="0"/>
                                  </p:stCondLst>
                                  <p:childTnLst>
                                    <p:animMotion origin="layout" path="M -1.2433E-6 4.36677E-6 L 0.11016 -0.00091 " pathEditMode="relative" rAng="0" ptsTypes="AA">
                                      <p:cBhvr>
                                        <p:cTn id="40" dur="1500" fill="hold"/>
                                        <p:tgtEl>
                                          <p:spTgt spid="86"/>
                                        </p:tgtEl>
                                        <p:attrNameLst>
                                          <p:attrName>ppt_x</p:attrName>
                                          <p:attrName>ppt_y</p:attrName>
                                        </p:attrNameLst>
                                      </p:cBhvr>
                                      <p:rCtr x="5502" y="-45"/>
                                    </p:animMotion>
                                  </p:childTnLst>
                                </p:cTn>
                              </p:par>
                            </p:childTnLst>
                          </p:cTn>
                        </p:par>
                        <p:par>
                          <p:cTn id="41" fill="hold">
                            <p:stCondLst>
                              <p:cond delay="7250"/>
                            </p:stCondLst>
                            <p:childTnLst>
                              <p:par>
                                <p:cTn id="42" presetID="42" presetClass="path" presetSubtype="0" accel="50000" decel="50000" fill="hold" nodeType="afterEffect">
                                  <p:stCondLst>
                                    <p:cond delay="0"/>
                                  </p:stCondLst>
                                  <p:childTnLst>
                                    <p:animMotion origin="layout" path="M 2.20832E-6 4.36677E-6 L 0.11016 -0.00091 " pathEditMode="relative" rAng="0" ptsTypes="AA">
                                      <p:cBhvr>
                                        <p:cTn id="43" dur="1500" fill="hold"/>
                                        <p:tgtEl>
                                          <p:spTgt spid="79"/>
                                        </p:tgtEl>
                                        <p:attrNameLst>
                                          <p:attrName>ppt_x</p:attrName>
                                          <p:attrName>ppt_y</p:attrName>
                                        </p:attrNameLst>
                                      </p:cBhvr>
                                      <p:rCtr x="5502" y="-45"/>
                                    </p:animMotion>
                                  </p:childTnLst>
                                </p:cTn>
                              </p:par>
                              <p:par>
                                <p:cTn id="44" presetID="42" presetClass="path" presetSubtype="0" accel="50000" decel="50000" fill="hold" nodeType="withEffect">
                                  <p:stCondLst>
                                    <p:cond delay="0"/>
                                  </p:stCondLst>
                                  <p:childTnLst>
                                    <p:animMotion origin="layout" path="M -0.12841 -0.06355 L -0.01876 -0.06378 " pathEditMode="relative" rAng="0" ptsTypes="AA">
                                      <p:cBhvr>
                                        <p:cTn id="45" dur="1500" fill="hold"/>
                                        <p:tgtEl>
                                          <p:spTgt spid="112"/>
                                        </p:tgtEl>
                                        <p:attrNameLst>
                                          <p:attrName>ppt_x</p:attrName>
                                          <p:attrName>ppt_y</p:attrName>
                                        </p:attrNameLst>
                                      </p:cBhvr>
                                      <p:rCtr x="5476" y="-23"/>
                                    </p:animMotion>
                                  </p:childTnLst>
                                </p:cTn>
                              </p:par>
                            </p:childTnLst>
                          </p:cTn>
                        </p:par>
                        <p:par>
                          <p:cTn id="46" fill="hold">
                            <p:stCondLst>
                              <p:cond delay="8750"/>
                            </p:stCondLst>
                            <p:childTnLst>
                              <p:par>
                                <p:cTn id="47" presetID="10" presetClass="entr" presetSubtype="0" fill="hold" nodeType="after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fade">
                                      <p:cBhvr>
                                        <p:cTn id="49" dur="250"/>
                                        <p:tgtEl>
                                          <p:spTgt spid="98"/>
                                        </p:tgtEl>
                                      </p:cBhvr>
                                    </p:animEffect>
                                  </p:childTnLst>
                                </p:cTn>
                              </p:par>
                              <p:par>
                                <p:cTn id="50" presetID="8" presetClass="emph" presetSubtype="0" fill="hold" nodeType="withEffect">
                                  <p:stCondLst>
                                    <p:cond delay="0"/>
                                  </p:stCondLst>
                                  <p:childTnLst>
                                    <p:animRot by="21600000">
                                      <p:cBhvr>
                                        <p:cTn id="51" dur="2000" fill="hold"/>
                                        <p:tgtEl>
                                          <p:spTgt spid="98"/>
                                        </p:tgtEl>
                                        <p:attrNameLst>
                                          <p:attrName>r</p:attrName>
                                        </p:attrNameLst>
                                      </p:cBhvr>
                                    </p:animRot>
                                  </p:childTnLst>
                                </p:cTn>
                              </p:par>
                            </p:childTnLst>
                          </p:cTn>
                        </p:par>
                        <p:par>
                          <p:cTn id="52" fill="hold">
                            <p:stCondLst>
                              <p:cond delay="10750"/>
                            </p:stCondLst>
                            <p:childTnLst>
                              <p:par>
                                <p:cTn id="53" presetID="10" presetClass="exit" presetSubtype="0" fill="hold" nodeType="afterEffect">
                                  <p:stCondLst>
                                    <p:cond delay="0"/>
                                  </p:stCondLst>
                                  <p:childTnLst>
                                    <p:animEffect transition="out" filter="fade">
                                      <p:cBhvr>
                                        <p:cTn id="54" dur="250"/>
                                        <p:tgtEl>
                                          <p:spTgt spid="98"/>
                                        </p:tgtEl>
                                      </p:cBhvr>
                                    </p:animEffect>
                                    <p:set>
                                      <p:cBhvr>
                                        <p:cTn id="55" dur="1" fill="hold">
                                          <p:stCondLst>
                                            <p:cond delay="249"/>
                                          </p:stCondLst>
                                        </p:cTn>
                                        <p:tgtEl>
                                          <p:spTgt spid="98"/>
                                        </p:tgtEl>
                                        <p:attrNameLst>
                                          <p:attrName>style.visibility</p:attrName>
                                        </p:attrNameLst>
                                      </p:cBhvr>
                                      <p:to>
                                        <p:strVal val="hidden"/>
                                      </p:to>
                                    </p:set>
                                  </p:childTnLst>
                                </p:cTn>
                              </p:par>
                            </p:childTnLst>
                          </p:cTn>
                        </p:par>
                        <p:par>
                          <p:cTn id="56" fill="hold">
                            <p:stCondLst>
                              <p:cond delay="11000"/>
                            </p:stCondLst>
                            <p:childTnLst>
                              <p:par>
                                <p:cTn id="57" presetID="19" presetClass="emph" presetSubtype="0" fill="hold" grpId="0" nodeType="afterEffect">
                                  <p:stCondLst>
                                    <p:cond delay="0"/>
                                  </p:stCondLst>
                                  <p:childTnLst>
                                    <p:animClr clrSpc="rgb" dir="cw">
                                      <p:cBhvr override="childStyle">
                                        <p:cTn id="58" dur="500" fill="hold"/>
                                        <p:tgtEl>
                                          <p:spTgt spid="78"/>
                                        </p:tgtEl>
                                        <p:attrNameLst>
                                          <p:attrName>style.color</p:attrName>
                                        </p:attrNameLst>
                                      </p:cBhvr>
                                      <p:to>
                                        <a:srgbClr val="008272"/>
                                      </p:to>
                                    </p:animClr>
                                    <p:animClr clrSpc="rgb" dir="cw">
                                      <p:cBhvr>
                                        <p:cTn id="59" dur="500" fill="hold"/>
                                        <p:tgtEl>
                                          <p:spTgt spid="78"/>
                                        </p:tgtEl>
                                        <p:attrNameLst>
                                          <p:attrName>fillcolor</p:attrName>
                                        </p:attrNameLst>
                                      </p:cBhvr>
                                      <p:to>
                                        <a:srgbClr val="008272"/>
                                      </p:to>
                                    </p:animClr>
                                    <p:set>
                                      <p:cBhvr>
                                        <p:cTn id="60" dur="500" fill="hold"/>
                                        <p:tgtEl>
                                          <p:spTgt spid="78"/>
                                        </p:tgtEl>
                                        <p:attrNameLst>
                                          <p:attrName>fill.type</p:attrName>
                                        </p:attrNameLst>
                                      </p:cBhvr>
                                      <p:to>
                                        <p:strVal val="solid"/>
                                      </p:to>
                                    </p:set>
                                    <p:set>
                                      <p:cBhvr>
                                        <p:cTn id="61" dur="500" fill="hold"/>
                                        <p:tgtEl>
                                          <p:spTgt spid="78"/>
                                        </p:tgtEl>
                                        <p:attrNameLst>
                                          <p:attrName>fill.on</p:attrName>
                                        </p:attrNameLst>
                                      </p:cBhvr>
                                      <p:to>
                                        <p:strVal val="true"/>
                                      </p:to>
                                    </p:set>
                                  </p:childTnLst>
                                </p:cTn>
                              </p:par>
                              <p:par>
                                <p:cTn id="62" presetID="10" presetClass="exit" presetSubtype="0" fill="hold" grpId="1" nodeType="withEffect">
                                  <p:stCondLst>
                                    <p:cond delay="0"/>
                                  </p:stCondLst>
                                  <p:childTnLst>
                                    <p:animEffect transition="out" filter="fade">
                                      <p:cBhvr>
                                        <p:cTn id="63" dur="250"/>
                                        <p:tgtEl>
                                          <p:spTgt spid="24"/>
                                        </p:tgtEl>
                                      </p:cBhvr>
                                    </p:animEffect>
                                    <p:set>
                                      <p:cBhvr>
                                        <p:cTn id="64" dur="1" fill="hold">
                                          <p:stCondLst>
                                            <p:cond delay="249"/>
                                          </p:stCondLst>
                                        </p:cTn>
                                        <p:tgtEl>
                                          <p:spTgt spid="24"/>
                                        </p:tgtEl>
                                        <p:attrNameLst>
                                          <p:attrName>style.visibility</p:attrName>
                                        </p:attrNameLst>
                                      </p:cBhvr>
                                      <p:to>
                                        <p:strVal val="hidden"/>
                                      </p:to>
                                    </p:set>
                                  </p:childTnLst>
                                </p:cTn>
                              </p:par>
                              <p:par>
                                <p:cTn id="65" presetID="10"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250"/>
                                        <p:tgtEl>
                                          <p:spTgt spid="26"/>
                                        </p:tgtEl>
                                      </p:cBhvr>
                                    </p:animEffect>
                                  </p:childTnLst>
                                </p:cTn>
                              </p:par>
                              <p:par>
                                <p:cTn id="68" presetID="10" presetClass="exit" presetSubtype="0" fill="hold" grpId="1" nodeType="withEffect">
                                  <p:stCondLst>
                                    <p:cond delay="0"/>
                                  </p:stCondLst>
                                  <p:childTnLst>
                                    <p:animEffect transition="out" filter="fade">
                                      <p:cBhvr>
                                        <p:cTn id="69" dur="250"/>
                                        <p:tgtEl>
                                          <p:spTgt spid="25"/>
                                        </p:tgtEl>
                                      </p:cBhvr>
                                    </p:animEffect>
                                    <p:set>
                                      <p:cBhvr>
                                        <p:cTn id="70" dur="1" fill="hold">
                                          <p:stCondLst>
                                            <p:cond delay="249"/>
                                          </p:stCondLst>
                                        </p:cTn>
                                        <p:tgtEl>
                                          <p:spTgt spid="25"/>
                                        </p:tgtEl>
                                        <p:attrNameLst>
                                          <p:attrName>style.visibility</p:attrName>
                                        </p:attrNameLst>
                                      </p:cBhvr>
                                      <p:to>
                                        <p:strVal val="hidden"/>
                                      </p:to>
                                    </p:se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250"/>
                                        <p:tgtEl>
                                          <p:spTgt spid="27"/>
                                        </p:tgtEl>
                                      </p:cBhvr>
                                    </p:animEffect>
                                  </p:childTnLst>
                                </p:cTn>
                              </p:par>
                            </p:childTnLst>
                          </p:cTn>
                        </p:par>
                        <p:par>
                          <p:cTn id="74" fill="hold">
                            <p:stCondLst>
                              <p:cond delay="11500"/>
                            </p:stCondLst>
                            <p:childTnLst>
                              <p:par>
                                <p:cTn id="75" presetID="42" presetClass="path" presetSubtype="0" accel="50000" decel="50000" fill="hold" nodeType="afterEffect">
                                  <p:stCondLst>
                                    <p:cond delay="0"/>
                                  </p:stCondLst>
                                  <p:childTnLst>
                                    <p:animMotion origin="layout" path="M 7.5568E-7 4.36677E-6 L 0.10901 4.36677E-6 " pathEditMode="relative" rAng="0" ptsTypes="AA">
                                      <p:cBhvr>
                                        <p:cTn id="76" dur="1500" fill="hold"/>
                                        <p:tgtEl>
                                          <p:spTgt spid="71"/>
                                        </p:tgtEl>
                                        <p:attrNameLst>
                                          <p:attrName>ppt_x</p:attrName>
                                          <p:attrName>ppt_y</p:attrName>
                                        </p:attrNameLst>
                                      </p:cBhvr>
                                      <p:rCtr x="5451" y="0"/>
                                    </p:animMotion>
                                  </p:childTnLst>
                                </p:cTn>
                              </p:par>
                            </p:childTnLst>
                          </p:cTn>
                        </p:par>
                        <p:par>
                          <p:cTn id="77" fill="hold">
                            <p:stCondLst>
                              <p:cond delay="13000"/>
                            </p:stCondLst>
                            <p:childTnLst>
                              <p:par>
                                <p:cTn id="78" presetID="42" presetClass="path" presetSubtype="0" decel="100000" fill="hold" nodeType="afterEffect">
                                  <p:stCondLst>
                                    <p:cond delay="0"/>
                                  </p:stCondLst>
                                  <p:childTnLst>
                                    <p:animMotion origin="layout" path="M 4.2073E-6 4.36677E-6 L 0.10901 4.36677E-6 " pathEditMode="relative" rAng="0" ptsTypes="AA">
                                      <p:cBhvr>
                                        <p:cTn id="79" dur="1500" fill="hold"/>
                                        <p:tgtEl>
                                          <p:spTgt spid="64"/>
                                        </p:tgtEl>
                                        <p:attrNameLst>
                                          <p:attrName>ppt_x</p:attrName>
                                          <p:attrName>ppt_y</p:attrName>
                                        </p:attrNameLst>
                                      </p:cBhvr>
                                      <p:rCtr x="5451" y="0"/>
                                    </p:animMotion>
                                  </p:childTnLst>
                                </p:cTn>
                              </p:par>
                              <p:par>
                                <p:cTn id="80" presetID="42" presetClass="path" presetSubtype="0" decel="100000" fill="hold" nodeType="withEffect">
                                  <p:stCondLst>
                                    <p:cond delay="0"/>
                                  </p:stCondLst>
                                  <p:childTnLst>
                                    <p:animMotion origin="layout" path="M -0.19837 -0.06378 L -0.08897 -0.06355 " pathEditMode="relative" rAng="0" ptsTypes="AA">
                                      <p:cBhvr>
                                        <p:cTn id="81" dur="1500" fill="hold"/>
                                        <p:tgtEl>
                                          <p:spTgt spid="105"/>
                                        </p:tgtEl>
                                        <p:attrNameLst>
                                          <p:attrName>ppt_x</p:attrName>
                                          <p:attrName>ppt_y</p:attrName>
                                        </p:attrNameLst>
                                      </p:cBhvr>
                                      <p:rCtr x="5463" y="0"/>
                                    </p:animMotion>
                                  </p:childTnLst>
                                </p:cTn>
                              </p:par>
                            </p:childTnLst>
                          </p:cTn>
                        </p:par>
                        <p:par>
                          <p:cTn id="82" fill="hold">
                            <p:stCondLst>
                              <p:cond delay="14500"/>
                            </p:stCondLst>
                            <p:childTnLst>
                              <p:par>
                                <p:cTn id="83" presetID="10" presetClass="entr" presetSubtype="0" fill="hold" nodeType="afterEffect">
                                  <p:stCondLst>
                                    <p:cond delay="0"/>
                                  </p:stCondLst>
                                  <p:childTnLst>
                                    <p:set>
                                      <p:cBhvr>
                                        <p:cTn id="84" dur="1" fill="hold">
                                          <p:stCondLst>
                                            <p:cond delay="0"/>
                                          </p:stCondLst>
                                        </p:cTn>
                                        <p:tgtEl>
                                          <p:spTgt spid="95"/>
                                        </p:tgtEl>
                                        <p:attrNameLst>
                                          <p:attrName>style.visibility</p:attrName>
                                        </p:attrNameLst>
                                      </p:cBhvr>
                                      <p:to>
                                        <p:strVal val="visible"/>
                                      </p:to>
                                    </p:set>
                                    <p:animEffect transition="in" filter="fade">
                                      <p:cBhvr>
                                        <p:cTn id="85" dur="250"/>
                                        <p:tgtEl>
                                          <p:spTgt spid="95"/>
                                        </p:tgtEl>
                                      </p:cBhvr>
                                    </p:animEffect>
                                  </p:childTnLst>
                                </p:cTn>
                              </p:par>
                              <p:par>
                                <p:cTn id="86" presetID="8" presetClass="emph" presetSubtype="0" fill="hold" nodeType="withEffect">
                                  <p:stCondLst>
                                    <p:cond delay="0"/>
                                  </p:stCondLst>
                                  <p:childTnLst>
                                    <p:animRot by="21600000">
                                      <p:cBhvr>
                                        <p:cTn id="87" dur="2000" fill="hold"/>
                                        <p:tgtEl>
                                          <p:spTgt spid="95"/>
                                        </p:tgtEl>
                                        <p:attrNameLst>
                                          <p:attrName>r</p:attrName>
                                        </p:attrNameLst>
                                      </p:cBhvr>
                                    </p:animRot>
                                  </p:childTnLst>
                                </p:cTn>
                              </p:par>
                            </p:childTnLst>
                          </p:cTn>
                        </p:par>
                        <p:par>
                          <p:cTn id="88" fill="hold">
                            <p:stCondLst>
                              <p:cond delay="16500"/>
                            </p:stCondLst>
                            <p:childTnLst>
                              <p:par>
                                <p:cTn id="89" presetID="10" presetClass="exit" presetSubtype="0" fill="hold" grpId="1" nodeType="afterEffect">
                                  <p:stCondLst>
                                    <p:cond delay="0"/>
                                  </p:stCondLst>
                                  <p:childTnLst>
                                    <p:animEffect transition="out" filter="fade">
                                      <p:cBhvr>
                                        <p:cTn id="90" dur="250"/>
                                        <p:tgtEl>
                                          <p:spTgt spid="26"/>
                                        </p:tgtEl>
                                      </p:cBhvr>
                                    </p:animEffect>
                                    <p:set>
                                      <p:cBhvr>
                                        <p:cTn id="91" dur="1" fill="hold">
                                          <p:stCondLst>
                                            <p:cond delay="249"/>
                                          </p:stCondLst>
                                        </p:cTn>
                                        <p:tgtEl>
                                          <p:spTgt spid="26"/>
                                        </p:tgtEl>
                                        <p:attrNameLst>
                                          <p:attrName>style.visibility</p:attrName>
                                        </p:attrNameLst>
                                      </p:cBhvr>
                                      <p:to>
                                        <p:strVal val="hidden"/>
                                      </p:to>
                                    </p:set>
                                  </p:childTnLst>
                                </p:cTn>
                              </p:par>
                              <p:par>
                                <p:cTn id="92" presetID="10" presetClass="entr" presetSubtype="0"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250"/>
                                        <p:tgtEl>
                                          <p:spTgt spid="28"/>
                                        </p:tgtEl>
                                      </p:cBhvr>
                                    </p:animEffect>
                                  </p:childTnLst>
                                </p:cTn>
                              </p:par>
                              <p:par>
                                <p:cTn id="95" presetID="10" presetClass="exit" presetSubtype="0" fill="hold" grpId="1" nodeType="withEffect">
                                  <p:stCondLst>
                                    <p:cond delay="0"/>
                                  </p:stCondLst>
                                  <p:childTnLst>
                                    <p:animEffect transition="out" filter="fade">
                                      <p:cBhvr>
                                        <p:cTn id="96" dur="250"/>
                                        <p:tgtEl>
                                          <p:spTgt spid="27"/>
                                        </p:tgtEl>
                                      </p:cBhvr>
                                    </p:animEffect>
                                    <p:set>
                                      <p:cBhvr>
                                        <p:cTn id="97" dur="1" fill="hold">
                                          <p:stCondLst>
                                            <p:cond delay="249"/>
                                          </p:stCondLst>
                                        </p:cTn>
                                        <p:tgtEl>
                                          <p:spTgt spid="27"/>
                                        </p:tgtEl>
                                        <p:attrNameLst>
                                          <p:attrName>style.visibility</p:attrName>
                                        </p:attrNameLst>
                                      </p:cBhvr>
                                      <p:to>
                                        <p:strVal val="hidden"/>
                                      </p:to>
                                    </p:set>
                                  </p:childTnLst>
                                </p:cTn>
                              </p:par>
                              <p:par>
                                <p:cTn id="98" presetID="10" presetClass="entr" presetSubtype="0" fill="hold" grpId="0" nodeType="with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fade">
                                      <p:cBhvr>
                                        <p:cTn id="100" dur="250"/>
                                        <p:tgtEl>
                                          <p:spTgt spid="29"/>
                                        </p:tgtEl>
                                      </p:cBhvr>
                                    </p:animEffect>
                                  </p:childTnLst>
                                </p:cTn>
                              </p:par>
                            </p:childTnLst>
                          </p:cTn>
                        </p:par>
                        <p:par>
                          <p:cTn id="101" fill="hold">
                            <p:stCondLst>
                              <p:cond delay="16750"/>
                            </p:stCondLst>
                            <p:childTnLst>
                              <p:par>
                                <p:cTn id="102" presetID="19" presetClass="emph" presetSubtype="0" fill="hold" grpId="0" nodeType="afterEffect">
                                  <p:stCondLst>
                                    <p:cond delay="0"/>
                                  </p:stCondLst>
                                  <p:childTnLst>
                                    <p:animClr clrSpc="rgb" dir="cw">
                                      <p:cBhvr override="childStyle">
                                        <p:cTn id="103" dur="500" fill="hold"/>
                                        <p:tgtEl>
                                          <p:spTgt spid="63"/>
                                        </p:tgtEl>
                                        <p:attrNameLst>
                                          <p:attrName>style.color</p:attrName>
                                        </p:attrNameLst>
                                      </p:cBhvr>
                                      <p:to>
                                        <a:srgbClr val="008272"/>
                                      </p:to>
                                    </p:animClr>
                                    <p:animClr clrSpc="rgb" dir="cw">
                                      <p:cBhvr>
                                        <p:cTn id="104" dur="500" fill="hold"/>
                                        <p:tgtEl>
                                          <p:spTgt spid="63"/>
                                        </p:tgtEl>
                                        <p:attrNameLst>
                                          <p:attrName>fillcolor</p:attrName>
                                        </p:attrNameLst>
                                      </p:cBhvr>
                                      <p:to>
                                        <a:srgbClr val="008272"/>
                                      </p:to>
                                    </p:animClr>
                                    <p:set>
                                      <p:cBhvr>
                                        <p:cTn id="105" dur="500" fill="hold"/>
                                        <p:tgtEl>
                                          <p:spTgt spid="63"/>
                                        </p:tgtEl>
                                        <p:attrNameLst>
                                          <p:attrName>fill.type</p:attrName>
                                        </p:attrNameLst>
                                      </p:cBhvr>
                                      <p:to>
                                        <p:strVal val="solid"/>
                                      </p:to>
                                    </p:set>
                                    <p:set>
                                      <p:cBhvr>
                                        <p:cTn id="106" dur="500" fill="hold"/>
                                        <p:tgtEl>
                                          <p:spTgt spid="63"/>
                                        </p:tgtEl>
                                        <p:attrNameLst>
                                          <p:attrName>fill.on</p:attrName>
                                        </p:attrNameLst>
                                      </p:cBhvr>
                                      <p:to>
                                        <p:strVal val="true"/>
                                      </p:to>
                                    </p:set>
                                  </p:childTnLst>
                                </p:cTn>
                              </p:par>
                            </p:childTnLst>
                          </p:cTn>
                        </p:par>
                        <p:par>
                          <p:cTn id="107" fill="hold">
                            <p:stCondLst>
                              <p:cond delay="17250"/>
                            </p:stCondLst>
                            <p:childTnLst>
                              <p:par>
                                <p:cTn id="108" presetID="10" presetClass="exit" presetSubtype="0" fill="hold" nodeType="afterEffect">
                                  <p:stCondLst>
                                    <p:cond delay="0"/>
                                  </p:stCondLst>
                                  <p:childTnLst>
                                    <p:animEffect transition="out" filter="fade">
                                      <p:cBhvr>
                                        <p:cTn id="109" dur="250"/>
                                        <p:tgtEl>
                                          <p:spTgt spid="95"/>
                                        </p:tgtEl>
                                      </p:cBhvr>
                                    </p:animEffect>
                                    <p:set>
                                      <p:cBhvr>
                                        <p:cTn id="110" dur="1" fill="hold">
                                          <p:stCondLst>
                                            <p:cond delay="249"/>
                                          </p:stCondLst>
                                        </p:cTn>
                                        <p:tgtEl>
                                          <p:spTgt spid="95"/>
                                        </p:tgtEl>
                                        <p:attrNameLst>
                                          <p:attrName>style.visibility</p:attrName>
                                        </p:attrNameLst>
                                      </p:cBhvr>
                                      <p:to>
                                        <p:strVal val="hidden"/>
                                      </p:to>
                                    </p:set>
                                  </p:childTnLst>
                                </p:cTn>
                              </p:par>
                            </p:childTnLst>
                          </p:cTn>
                        </p:par>
                        <p:par>
                          <p:cTn id="111" fill="hold">
                            <p:stCondLst>
                              <p:cond delay="17500"/>
                            </p:stCondLst>
                            <p:childTnLst>
                              <p:par>
                                <p:cTn id="112" presetID="42" presetClass="path" presetSubtype="0" decel="100000" fill="hold" nodeType="afterEffect">
                                  <p:stCondLst>
                                    <p:cond delay="0"/>
                                  </p:stCondLst>
                                  <p:childTnLst>
                                    <p:animMotion origin="layout" path="M -0.01876 -0.06378 L -0.21917 0.00091 " pathEditMode="relative" rAng="0" ptsTypes="AA">
                                      <p:cBhvr>
                                        <p:cTn id="113" dur="1500" fill="hold"/>
                                        <p:tgtEl>
                                          <p:spTgt spid="112"/>
                                        </p:tgtEl>
                                        <p:attrNameLst>
                                          <p:attrName>ppt_x</p:attrName>
                                          <p:attrName>ppt_y</p:attrName>
                                        </p:attrNameLst>
                                      </p:cBhvr>
                                      <p:rCtr x="-10020" y="3223"/>
                                    </p:animMotion>
                                  </p:childTnLst>
                                </p:cTn>
                              </p:par>
                              <p:par>
                                <p:cTn id="114" presetID="42" presetClass="path" presetSubtype="0" decel="100000" fill="hold" nodeType="withEffect">
                                  <p:stCondLst>
                                    <p:cond delay="0"/>
                                  </p:stCondLst>
                                  <p:childTnLst>
                                    <p:animMotion origin="layout" path="M -0.08897 -0.06355 L -0.21917 0.00091 " pathEditMode="relative" rAng="0" ptsTypes="AA">
                                      <p:cBhvr>
                                        <p:cTn id="115" dur="1500" fill="hold"/>
                                        <p:tgtEl>
                                          <p:spTgt spid="105"/>
                                        </p:tgtEl>
                                        <p:attrNameLst>
                                          <p:attrName>ppt_x</p:attrName>
                                          <p:attrName>ppt_y</p:attrName>
                                        </p:attrNameLst>
                                      </p:cBhvr>
                                      <p:rCtr x="-6510" y="32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p:bldP spid="24" grpId="1"/>
      <p:bldP spid="25" grpId="0"/>
      <p:bldP spid="25" grpId="1"/>
      <p:bldP spid="26" grpId="0"/>
      <p:bldP spid="26" grpId="1"/>
      <p:bldP spid="27" grpId="0"/>
      <p:bldP spid="27" grpId="1"/>
      <p:bldP spid="28" grpId="0"/>
      <p:bldP spid="29" grpId="0"/>
      <p:bldP spid="63" grpId="0" animBg="1"/>
      <p:bldP spid="78" grpId="0" animBg="1"/>
      <p:bldP spid="9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0356251" y="3412838"/>
            <a:ext cx="286938" cy="276999"/>
          </a:xfrm>
          <a:prstGeom prst="rect">
            <a:avLst/>
          </a:prstGeom>
          <a:noFill/>
        </p:spPr>
        <p:txBody>
          <a:bodyPr wrap="none" lIns="0" tIns="0" rIns="0" bIns="0"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2000" b="1" i="0" u="none" strike="noStrike" kern="0" cap="none" spc="0" normalizeH="0" baseline="0" noProof="0" dirty="0">
                <a:ln>
                  <a:noFill/>
                </a:ln>
                <a:gradFill>
                  <a:gsLst>
                    <a:gs pos="2917">
                      <a:srgbClr val="00188F"/>
                    </a:gs>
                    <a:gs pos="30000">
                      <a:srgbClr val="00188F"/>
                    </a:gs>
                  </a:gsLst>
                  <a:lin ang="5400000" scaled="0"/>
                </a:gradFill>
                <a:effectLst/>
                <a:uLnTx/>
                <a:uFillTx/>
                <a:latin typeface="Segoe UI"/>
              </a:rPr>
              <a:t>v8</a:t>
            </a:r>
          </a:p>
        </p:txBody>
      </p:sp>
      <p:sp>
        <p:nvSpPr>
          <p:cNvPr id="57" name="Freeform 5"/>
          <p:cNvSpPr>
            <a:spLocks noChangeAspect="1" noEditPoints="1"/>
          </p:cNvSpPr>
          <p:nvPr/>
        </p:nvSpPr>
        <p:spPr bwMode="auto">
          <a:xfrm>
            <a:off x="7214805" y="4290252"/>
            <a:ext cx="1122769" cy="867148"/>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2" name="Title 1"/>
          <p:cNvSpPr>
            <a:spLocks noGrp="1"/>
          </p:cNvSpPr>
          <p:nvPr>
            <p:ph type="title"/>
          </p:nvPr>
        </p:nvSpPr>
        <p:spPr>
          <a:xfrm>
            <a:off x="275163" y="313117"/>
            <a:ext cx="12055670" cy="898472"/>
          </a:xfrm>
        </p:spPr>
        <p:txBody>
          <a:bodyPr/>
          <a:lstStyle/>
          <a:p>
            <a:r>
              <a:rPr lang="en-US" spc="0"/>
              <a:t>Virtual machine upgrades</a:t>
            </a:r>
            <a:br>
              <a:rPr lang="en-US" spc="0" dirty="0"/>
            </a:br>
            <a:r>
              <a:rPr lang="en-US" sz="3199" spc="0">
                <a:gradFill>
                  <a:gsLst>
                    <a:gs pos="7619">
                      <a:srgbClr val="00188F"/>
                    </a:gs>
                    <a:gs pos="35000">
                      <a:srgbClr val="00188F"/>
                    </a:gs>
                  </a:gsLst>
                  <a:lin ang="5400000" scaled="0"/>
                </a:gradFill>
              </a:rPr>
              <a:t>New </a:t>
            </a:r>
            <a:r>
              <a:rPr lang="en-US" sz="3199" spc="0" dirty="0">
                <a:gradFill>
                  <a:gsLst>
                    <a:gs pos="7619">
                      <a:srgbClr val="00188F"/>
                    </a:gs>
                    <a:gs pos="35000">
                      <a:srgbClr val="00188F"/>
                    </a:gs>
                  </a:gsLst>
                  <a:lin ang="5400000" scaled="0"/>
                </a:gradFill>
              </a:rPr>
              <a:t>virtual</a:t>
            </a:r>
            <a:r>
              <a:rPr lang="en-US" sz="3199" spc="0">
                <a:gradFill>
                  <a:gsLst>
                    <a:gs pos="7619">
                      <a:srgbClr val="00188F"/>
                    </a:gs>
                    <a:gs pos="35000">
                      <a:srgbClr val="00188F"/>
                    </a:gs>
                  </a:gsLst>
                  <a:lin ang="5400000" scaled="0"/>
                </a:gradFill>
              </a:rPr>
              <a:t> machine upgrade </a:t>
            </a:r>
            <a:r>
              <a:rPr lang="en-US" sz="3199" spc="0" dirty="0">
                <a:gradFill>
                  <a:gsLst>
                    <a:gs pos="7619">
                      <a:srgbClr val="00188F"/>
                    </a:gs>
                    <a:gs pos="35000">
                      <a:srgbClr val="00188F"/>
                    </a:gs>
                  </a:gsLst>
                  <a:lin ang="5400000" scaled="0"/>
                </a:gradFill>
              </a:rPr>
              <a:t>and servicing processes</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66487" y="1659847"/>
            <a:ext cx="6080229" cy="4956411"/>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Compatibility mode: </a:t>
            </a:r>
            <a:r>
              <a:rPr kumimoji="0" lang="en-US" sz="20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When a VM is migrated to a Windows Server 2016 host, it will remain in Windows Server 2012 R2 compatibility mode.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Upgrading a VM is separate from upgrading host.</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VMs can be moved back to earlier versions until they have been manually upgraded.</a:t>
            </a:r>
          </a:p>
          <a:p>
            <a:pPr marL="0" marR="0" lvl="0" indent="0" algn="l" defTabSz="914224" rtl="0" eaLnBrk="1" fontAlgn="auto" latinLnBrk="0" hangingPunct="1">
              <a:lnSpc>
                <a:spcPct val="100000"/>
              </a:lnSpc>
              <a:spcBef>
                <a:spcPts val="0"/>
              </a:spcBef>
              <a:spcAft>
                <a:spcPts val="0"/>
              </a:spcAft>
              <a:buClrTx/>
              <a:buSzTx/>
              <a:buFontTx/>
              <a:buNone/>
              <a:tabLst/>
              <a:defRPr/>
            </a:pPr>
            <a:r>
              <a:rPr kumimoji="0" lang="en-US" sz="1599" b="0" i="0" u="none" strike="noStrike" kern="1200" cap="none" spc="0" normalizeH="0" baseline="0" noProof="0" dirty="0">
                <a:ln>
                  <a:noFill/>
                </a:ln>
                <a:solidFill>
                  <a:srgbClr val="0000FF"/>
                </a:solidFill>
                <a:effectLst/>
                <a:uLnTx/>
                <a:uFillTx/>
                <a:latin typeface="Lucida Console" panose="020B0609040504020204" pitchFamily="49" charset="0"/>
                <a:ea typeface="+mn-ea"/>
                <a:cs typeface="+mn-cs"/>
              </a:rPr>
              <a:t>Update-</a:t>
            </a:r>
            <a:r>
              <a:rPr kumimoji="0" lang="en-US" sz="1599" b="0" i="0" u="none" strike="noStrike" kern="1200" cap="none" spc="0" normalizeH="0" baseline="0" noProof="0" dirty="0" err="1">
                <a:ln>
                  <a:noFill/>
                </a:ln>
                <a:solidFill>
                  <a:srgbClr val="0000FF"/>
                </a:solidFill>
                <a:effectLst/>
                <a:uLnTx/>
                <a:uFillTx/>
                <a:latin typeface="Lucida Console" panose="020B0609040504020204" pitchFamily="49" charset="0"/>
                <a:ea typeface="+mn-ea"/>
                <a:cs typeface="+mn-cs"/>
              </a:rPr>
              <a:t>VMVersion</a:t>
            </a:r>
            <a:r>
              <a:rPr kumimoji="0" lang="en-US" sz="1599" b="0" i="0" u="none" strike="noStrike" kern="1200" cap="none" spc="0" normalizeH="0" baseline="0" noProof="0" dirty="0">
                <a:ln>
                  <a:noFill/>
                </a:ln>
                <a:solidFill>
                  <a:srgbClr val="0000FF"/>
                </a:solidFill>
                <a:effectLst/>
                <a:uLnTx/>
                <a:uFillTx/>
                <a:latin typeface="Lucida Console" panose="020B0609040504020204" pitchFamily="49" charset="0"/>
                <a:ea typeface="+mn-ea"/>
                <a:cs typeface="+mn-cs"/>
              </a:rPr>
              <a:t> </a:t>
            </a:r>
            <a:r>
              <a:rPr kumimoji="0" lang="en-US" sz="1599" b="0" i="0" u="none" strike="noStrike" kern="1200" cap="none" spc="0" normalizeH="0" baseline="0" noProof="0" dirty="0" err="1">
                <a:ln>
                  <a:noFill/>
                </a:ln>
                <a:solidFill>
                  <a:srgbClr val="0000FF"/>
                </a:solidFill>
                <a:effectLst/>
                <a:uLnTx/>
                <a:uFillTx/>
                <a:latin typeface="Lucida Console" panose="020B0609040504020204" pitchFamily="49" charset="0"/>
                <a:ea typeface="+mn-ea"/>
                <a:cs typeface="+mn-cs"/>
              </a:rPr>
              <a:t>vmname</a:t>
            </a:r>
            <a:br>
              <a:rPr kumimoji="0" lang="en-US" sz="2400" b="0" i="0" u="none" strike="noStrike" kern="1200" cap="none" spc="0" normalizeH="0" baseline="0" noProof="0" dirty="0">
                <a:ln>
                  <a:noFill/>
                </a:ln>
                <a:solidFill>
                  <a:srgbClr val="0000FF"/>
                </a:solidFill>
                <a:effectLst/>
                <a:uLnTx/>
                <a:uFillTx/>
                <a:latin typeface="Lucida Console" panose="020B0609040504020204" pitchFamily="49" charset="0"/>
                <a:ea typeface="+mn-ea"/>
                <a:cs typeface="+mn-cs"/>
              </a:rPr>
            </a:br>
            <a:endParaRPr kumimoji="0" lang="en-US" sz="8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endParaRP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Once upgraded, VMs can take advantage of new features of the underlying Hyper-V host.</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Servicing model: </a:t>
            </a:r>
            <a:r>
              <a:rPr kumimoji="0" lang="en-US" sz="20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VM drivers (integration services) updated as necessary.</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Updated VM drivers will be pushed directly to guest operating system via Windows Update.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endParaRPr kumimoji="0" lang="en-US" sz="20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endParaRPr>
          </a:p>
        </p:txBody>
      </p:sp>
      <p:sp>
        <p:nvSpPr>
          <p:cNvPr id="5" name="TextBox 4"/>
          <p:cNvSpPr txBox="1"/>
          <p:nvPr/>
        </p:nvSpPr>
        <p:spPr>
          <a:xfrm>
            <a:off x="6797692" y="5232092"/>
            <a:ext cx="2169910" cy="1058209"/>
          </a:xfrm>
          <a:prstGeom prst="rect">
            <a:avLst/>
          </a:prstGeom>
          <a:noFill/>
        </p:spPr>
        <p:txBody>
          <a:bodyPr wrap="none" lIns="182854" tIns="146283" rIns="182854" bIns="146283" rtlCol="0">
            <a:spAutoFit/>
          </a:bodyPr>
          <a:lstStyle/>
          <a:p>
            <a:pPr marL="0" marR="0" lvl="0" indent="0" algn="ctr" defTabSz="932563" eaLnBrk="1" fontAlgn="auto" latinLnBrk="0" hangingPunct="1">
              <a:lnSpc>
                <a:spcPct val="90000"/>
              </a:lnSpc>
              <a:spcBef>
                <a:spcPts val="0"/>
              </a:spcBef>
              <a:spcAft>
                <a:spcPts val="600"/>
              </a:spcAft>
              <a:buClrTx/>
              <a:buSzTx/>
              <a:buFontTx/>
              <a:buNone/>
              <a:tabLst/>
              <a:defRPr/>
            </a:pPr>
            <a: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Windows Server</a:t>
            </a:r>
            <a:b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2012 R2</a:t>
            </a:r>
            <a:b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Hyper-V</a:t>
            </a:r>
          </a:p>
        </p:txBody>
      </p:sp>
      <p:sp>
        <p:nvSpPr>
          <p:cNvPr id="18" name="TextBox 17"/>
          <p:cNvSpPr txBox="1"/>
          <p:nvPr/>
        </p:nvSpPr>
        <p:spPr>
          <a:xfrm>
            <a:off x="9809631" y="5237135"/>
            <a:ext cx="2134763" cy="1043320"/>
          </a:xfrm>
          <a:prstGeom prst="rect">
            <a:avLst/>
          </a:prstGeom>
          <a:noFill/>
        </p:spPr>
        <p:txBody>
          <a:bodyPr wrap="none" lIns="182854" tIns="146283" rIns="182854" bIns="146283" rtlCol="0">
            <a:spAutoFit/>
          </a:bodyPr>
          <a:lstStyle/>
          <a:p>
            <a:pPr marL="0" marR="0" lvl="0" indent="0" algn="ctr" defTabSz="932563" eaLnBrk="1" fontAlgn="auto" latinLnBrk="0" hangingPunct="1">
              <a:lnSpc>
                <a:spcPct val="90000"/>
              </a:lnSpc>
              <a:spcBef>
                <a:spcPts val="0"/>
              </a:spcBef>
              <a:spcAft>
                <a:spcPts val="600"/>
              </a:spcAft>
              <a:buClrTx/>
              <a:buSzTx/>
              <a:buFontTx/>
              <a:buNone/>
              <a:tabLst/>
              <a:defRPr/>
            </a:pPr>
            <a: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Windows Server</a:t>
            </a:r>
            <a:b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2016</a:t>
            </a:r>
            <a:b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1"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Hyper-V</a:t>
            </a:r>
          </a:p>
        </p:txBody>
      </p:sp>
      <p:sp>
        <p:nvSpPr>
          <p:cNvPr id="47" name="TextBox 46"/>
          <p:cNvSpPr txBox="1"/>
          <p:nvPr/>
        </p:nvSpPr>
        <p:spPr>
          <a:xfrm>
            <a:off x="7425112" y="1984265"/>
            <a:ext cx="3907562" cy="1058209"/>
          </a:xfrm>
          <a:prstGeom prst="rect">
            <a:avLst/>
          </a:prstGeom>
          <a:solidFill>
            <a:schemeClr val="bg1"/>
          </a:solidFill>
        </p:spPr>
        <p:txBody>
          <a:bodyPr wrap="none" lIns="182854" tIns="146283" rIns="182854" bIns="146283" rtlCol="0">
            <a:spAutoFit/>
          </a:bodyPr>
          <a:lstStyle/>
          <a:p>
            <a:pPr marL="0" marR="0" lvl="0" indent="0" algn="ctr" defTabSz="932563" eaLnBrk="1" fontAlgn="auto" latinLnBrk="0" hangingPunct="1">
              <a:lnSpc>
                <a:spcPct val="90000"/>
              </a:lnSpc>
              <a:spcBef>
                <a:spcPts val="0"/>
              </a:spcBef>
              <a:spcAft>
                <a:spcPts val="600"/>
              </a:spcAft>
              <a:buClrTx/>
              <a:buSzTx/>
              <a:buFontTx/>
              <a:buNone/>
              <a:tabLst/>
              <a:defRPr/>
            </a:pPr>
            <a: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Windows Server Technical Preview</a:t>
            </a:r>
            <a:b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supports previous version VMs</a:t>
            </a:r>
            <a:b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in compatibility mode</a:t>
            </a:r>
          </a:p>
        </p:txBody>
      </p:sp>
      <p:sp>
        <p:nvSpPr>
          <p:cNvPr id="58" name="TextBox 57"/>
          <p:cNvSpPr txBox="1"/>
          <p:nvPr/>
        </p:nvSpPr>
        <p:spPr>
          <a:xfrm>
            <a:off x="6713168" y="1984265"/>
            <a:ext cx="5433526" cy="1058209"/>
          </a:xfrm>
          <a:prstGeom prst="rect">
            <a:avLst/>
          </a:prstGeom>
          <a:solidFill>
            <a:schemeClr val="bg1"/>
          </a:solidFill>
        </p:spPr>
        <p:txBody>
          <a:bodyPr wrap="none" lIns="182854" tIns="146283" rIns="182854" bIns="146283" rtlCol="0">
            <a:spAutoFit/>
          </a:bodyPr>
          <a:lstStyle/>
          <a:p>
            <a:pPr marL="0" marR="0" lvl="0" indent="0" algn="ctr" defTabSz="932563" eaLnBrk="1" fontAlgn="auto" latinLnBrk="0" hangingPunct="1">
              <a:lnSpc>
                <a:spcPct val="90000"/>
              </a:lnSpc>
              <a:spcBef>
                <a:spcPts val="0"/>
              </a:spcBef>
              <a:spcAft>
                <a:spcPts val="600"/>
              </a:spcAft>
              <a:buClrTx/>
              <a:buSzTx/>
              <a:buFontTx/>
              <a:buNone/>
              <a:tabLst/>
              <a:defRPr/>
            </a:pPr>
            <a: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By running </a:t>
            </a:r>
            <a:r>
              <a:rPr kumimoji="0" lang="en-US" sz="1599" b="0" i="0" u="none" strike="noStrike" kern="0" cap="none" spc="0" normalizeH="0" baseline="0" noProof="0" dirty="0">
                <a:ln>
                  <a:noFill/>
                </a:ln>
                <a:solidFill>
                  <a:srgbClr val="0000FF"/>
                </a:solidFill>
                <a:effectLst/>
                <a:uLnTx/>
                <a:uFillTx/>
                <a:latin typeface="Lucida Console" panose="020B0609040504020204" pitchFamily="49" charset="0"/>
              </a:rPr>
              <a:t>Update-</a:t>
            </a:r>
            <a:r>
              <a:rPr kumimoji="0" lang="en-US" sz="1599" b="0" i="0" u="none" strike="noStrike" kern="0" cap="none" spc="0" normalizeH="0" baseline="0" noProof="0" dirty="0" err="1">
                <a:ln>
                  <a:noFill/>
                </a:ln>
                <a:solidFill>
                  <a:srgbClr val="0000FF"/>
                </a:solidFill>
                <a:effectLst/>
                <a:uLnTx/>
                <a:uFillTx/>
                <a:latin typeface="Lucida Console" panose="020B0609040504020204" pitchFamily="49" charset="0"/>
              </a:rPr>
              <a:t>VMVersion</a:t>
            </a:r>
            <a: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a:t>
            </a:r>
            <a:b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VM will be upgraded to newest hardware version</a:t>
            </a:r>
            <a:b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br>
            <a:r>
              <a:rPr kumimoji="0" lang="en-US" sz="1800" b="0" i="0" u="none" strike="noStrike" kern="0" cap="none" spc="0" normalizeH="0" baseline="0" noProof="0" dirty="0">
                <a:ln>
                  <a:noFill/>
                </a:ln>
                <a:gradFill>
                  <a:gsLst>
                    <a:gs pos="2917">
                      <a:srgbClr val="505050"/>
                    </a:gs>
                    <a:gs pos="30000">
                      <a:srgbClr val="505050"/>
                    </a:gs>
                  </a:gsLst>
                  <a:lin ang="5400000" scaled="0"/>
                </a:gradFill>
                <a:effectLst/>
                <a:uLnTx/>
                <a:uFillTx/>
                <a:latin typeface="Segoe UI"/>
              </a:rPr>
              <a:t>and can use the new Hyper-V features</a:t>
            </a:r>
          </a:p>
        </p:txBody>
      </p:sp>
      <p:grpSp>
        <p:nvGrpSpPr>
          <p:cNvPr id="7" name="Group 6"/>
          <p:cNvGrpSpPr/>
          <p:nvPr/>
        </p:nvGrpSpPr>
        <p:grpSpPr>
          <a:xfrm>
            <a:off x="6555802" y="3448064"/>
            <a:ext cx="546415" cy="726310"/>
            <a:chOff x="6461795" y="4284424"/>
            <a:chExt cx="480633" cy="638870"/>
          </a:xfrm>
        </p:grpSpPr>
        <p:grpSp>
          <p:nvGrpSpPr>
            <p:cNvPr id="59" name="Group 58"/>
            <p:cNvGrpSpPr/>
            <p:nvPr/>
          </p:nvGrpSpPr>
          <p:grpSpPr>
            <a:xfrm>
              <a:off x="6461795" y="4484377"/>
              <a:ext cx="480633" cy="438917"/>
              <a:chOff x="7225183" y="4826255"/>
              <a:chExt cx="420688" cy="384175"/>
            </a:xfrm>
          </p:grpSpPr>
          <p:sp>
            <p:nvSpPr>
              <p:cNvPr id="60" name="Rectangle 59"/>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1" name="Group 60"/>
              <p:cNvGrpSpPr/>
              <p:nvPr/>
            </p:nvGrpSpPr>
            <p:grpSpPr>
              <a:xfrm>
                <a:off x="7225183" y="4826255"/>
                <a:ext cx="420688" cy="384175"/>
                <a:chOff x="7225183" y="4826255"/>
                <a:chExt cx="420688" cy="384175"/>
              </a:xfrm>
              <a:solidFill>
                <a:schemeClr val="accent4"/>
              </a:solidFill>
            </p:grpSpPr>
            <p:sp>
              <p:nvSpPr>
                <p:cNvPr id="62"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3"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4"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5"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66" name="Text To Outline"/>
            <p:cNvSpPr/>
            <p:nvPr/>
          </p:nvSpPr>
          <p:spPr bwMode="auto">
            <a:xfrm>
              <a:off x="6578791" y="4284424"/>
              <a:ext cx="236922" cy="161395"/>
            </a:xfrm>
            <a:custGeom>
              <a:avLst/>
              <a:gdLst/>
              <a:ahLst/>
              <a:cxnLst/>
              <a:rect l="l" t="t" r="r" b="b"/>
              <a:pathLst>
                <a:path w="129495" h="88213">
                  <a:moveTo>
                    <a:pt x="0" y="24789"/>
                  </a:moveTo>
                  <a:lnTo>
                    <a:pt x="20436" y="24789"/>
                  </a:lnTo>
                  <a:lnTo>
                    <a:pt x="31198" y="62940"/>
                  </a:lnTo>
                  <a:cubicBezTo>
                    <a:pt x="32407" y="67253"/>
                    <a:pt x="33113" y="70921"/>
                    <a:pt x="33314" y="73944"/>
                  </a:cubicBezTo>
                  <a:lnTo>
                    <a:pt x="33556" y="73944"/>
                  </a:lnTo>
                  <a:cubicBezTo>
                    <a:pt x="33838" y="71082"/>
                    <a:pt x="34584" y="67535"/>
                    <a:pt x="35793" y="63303"/>
                  </a:cubicBezTo>
                  <a:lnTo>
                    <a:pt x="46797" y="24789"/>
                  </a:lnTo>
                  <a:lnTo>
                    <a:pt x="66750" y="24789"/>
                  </a:lnTo>
                  <a:lnTo>
                    <a:pt x="43714" y="86701"/>
                  </a:lnTo>
                  <a:lnTo>
                    <a:pt x="21948" y="86701"/>
                  </a:lnTo>
                  <a:close/>
                  <a:moveTo>
                    <a:pt x="79614" y="0"/>
                  </a:moveTo>
                  <a:lnTo>
                    <a:pt x="125504" y="0"/>
                  </a:lnTo>
                  <a:lnTo>
                    <a:pt x="125504" y="15599"/>
                  </a:lnTo>
                  <a:lnTo>
                    <a:pt x="94185" y="15599"/>
                  </a:lnTo>
                  <a:lnTo>
                    <a:pt x="92976" y="32951"/>
                  </a:lnTo>
                  <a:cubicBezTo>
                    <a:pt x="96079" y="32709"/>
                    <a:pt x="98760" y="32588"/>
                    <a:pt x="101017" y="32588"/>
                  </a:cubicBezTo>
                  <a:cubicBezTo>
                    <a:pt x="109925" y="32588"/>
                    <a:pt x="116898" y="34926"/>
                    <a:pt x="121937" y="39602"/>
                  </a:cubicBezTo>
                  <a:cubicBezTo>
                    <a:pt x="126975" y="44277"/>
                    <a:pt x="129495" y="50565"/>
                    <a:pt x="129495" y="58466"/>
                  </a:cubicBezTo>
                  <a:cubicBezTo>
                    <a:pt x="129495" y="67213"/>
                    <a:pt x="126492" y="74357"/>
                    <a:pt x="120486" y="79899"/>
                  </a:cubicBezTo>
                  <a:cubicBezTo>
                    <a:pt x="114480" y="85442"/>
                    <a:pt x="106338" y="88213"/>
                    <a:pt x="96059" y="88213"/>
                  </a:cubicBezTo>
                  <a:cubicBezTo>
                    <a:pt x="87716" y="88213"/>
                    <a:pt x="80702" y="86963"/>
                    <a:pt x="75019" y="84464"/>
                  </a:cubicBezTo>
                  <a:lnTo>
                    <a:pt x="75019" y="68140"/>
                  </a:lnTo>
                  <a:cubicBezTo>
                    <a:pt x="80944" y="71767"/>
                    <a:pt x="87252" y="73581"/>
                    <a:pt x="93943" y="73581"/>
                  </a:cubicBezTo>
                  <a:cubicBezTo>
                    <a:pt x="98982" y="73581"/>
                    <a:pt x="102922" y="72382"/>
                    <a:pt x="105763" y="69984"/>
                  </a:cubicBezTo>
                  <a:cubicBezTo>
                    <a:pt x="108605" y="67585"/>
                    <a:pt x="110026" y="64331"/>
                    <a:pt x="110026" y="60219"/>
                  </a:cubicBezTo>
                  <a:cubicBezTo>
                    <a:pt x="110026" y="51634"/>
                    <a:pt x="103960" y="47341"/>
                    <a:pt x="91827" y="47341"/>
                  </a:cubicBezTo>
                  <a:cubicBezTo>
                    <a:pt x="87353" y="47341"/>
                    <a:pt x="82194" y="47683"/>
                    <a:pt x="76349" y="48369"/>
                  </a:cubicBezTo>
                  <a:close/>
                </a:path>
              </a:pathLst>
            </a:custGeom>
            <a:gradFill flip="none" rotWithShape="1">
              <a:gsLst>
                <a:gs pos="2917">
                  <a:srgbClr val="00188F"/>
                </a:gs>
                <a:gs pos="30000">
                  <a:srgbClr val="00188F"/>
                </a:gs>
              </a:gsLst>
              <a:lin ang="54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95" name="Group 94"/>
          <p:cNvGrpSpPr/>
          <p:nvPr/>
        </p:nvGrpSpPr>
        <p:grpSpPr>
          <a:xfrm>
            <a:off x="7165315" y="3448064"/>
            <a:ext cx="546415" cy="726310"/>
            <a:chOff x="6461795" y="4284424"/>
            <a:chExt cx="480633" cy="638870"/>
          </a:xfrm>
        </p:grpSpPr>
        <p:grpSp>
          <p:nvGrpSpPr>
            <p:cNvPr id="96" name="Group 95"/>
            <p:cNvGrpSpPr/>
            <p:nvPr/>
          </p:nvGrpSpPr>
          <p:grpSpPr>
            <a:xfrm>
              <a:off x="6461795" y="4484377"/>
              <a:ext cx="480633" cy="438917"/>
              <a:chOff x="7225183" y="4826255"/>
              <a:chExt cx="420688" cy="384175"/>
            </a:xfrm>
          </p:grpSpPr>
          <p:sp>
            <p:nvSpPr>
              <p:cNvPr id="98" name="Rectangle 97"/>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99" name="Group 98"/>
              <p:cNvGrpSpPr/>
              <p:nvPr/>
            </p:nvGrpSpPr>
            <p:grpSpPr>
              <a:xfrm>
                <a:off x="7225183" y="4826255"/>
                <a:ext cx="420688" cy="384175"/>
                <a:chOff x="7225183" y="4826255"/>
                <a:chExt cx="420688" cy="384175"/>
              </a:xfrm>
              <a:solidFill>
                <a:schemeClr val="accent4"/>
              </a:solidFill>
            </p:grpSpPr>
            <p:sp>
              <p:nvSpPr>
                <p:cNvPr id="100"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01"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02"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03"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97" name="Text To Outline"/>
            <p:cNvSpPr/>
            <p:nvPr/>
          </p:nvSpPr>
          <p:spPr bwMode="auto">
            <a:xfrm>
              <a:off x="6578791" y="4284424"/>
              <a:ext cx="236922" cy="161395"/>
            </a:xfrm>
            <a:custGeom>
              <a:avLst/>
              <a:gdLst/>
              <a:ahLst/>
              <a:cxnLst/>
              <a:rect l="l" t="t" r="r" b="b"/>
              <a:pathLst>
                <a:path w="129495" h="88213">
                  <a:moveTo>
                    <a:pt x="0" y="24789"/>
                  </a:moveTo>
                  <a:lnTo>
                    <a:pt x="20436" y="24789"/>
                  </a:lnTo>
                  <a:lnTo>
                    <a:pt x="31198" y="62940"/>
                  </a:lnTo>
                  <a:cubicBezTo>
                    <a:pt x="32407" y="67253"/>
                    <a:pt x="33113" y="70921"/>
                    <a:pt x="33314" y="73944"/>
                  </a:cubicBezTo>
                  <a:lnTo>
                    <a:pt x="33556" y="73944"/>
                  </a:lnTo>
                  <a:cubicBezTo>
                    <a:pt x="33838" y="71082"/>
                    <a:pt x="34584" y="67535"/>
                    <a:pt x="35793" y="63303"/>
                  </a:cubicBezTo>
                  <a:lnTo>
                    <a:pt x="46797" y="24789"/>
                  </a:lnTo>
                  <a:lnTo>
                    <a:pt x="66750" y="24789"/>
                  </a:lnTo>
                  <a:lnTo>
                    <a:pt x="43714" y="86701"/>
                  </a:lnTo>
                  <a:lnTo>
                    <a:pt x="21948" y="86701"/>
                  </a:lnTo>
                  <a:close/>
                  <a:moveTo>
                    <a:pt x="79614" y="0"/>
                  </a:moveTo>
                  <a:lnTo>
                    <a:pt x="125504" y="0"/>
                  </a:lnTo>
                  <a:lnTo>
                    <a:pt x="125504" y="15599"/>
                  </a:lnTo>
                  <a:lnTo>
                    <a:pt x="94185" y="15599"/>
                  </a:lnTo>
                  <a:lnTo>
                    <a:pt x="92976" y="32951"/>
                  </a:lnTo>
                  <a:cubicBezTo>
                    <a:pt x="96079" y="32709"/>
                    <a:pt x="98760" y="32588"/>
                    <a:pt x="101017" y="32588"/>
                  </a:cubicBezTo>
                  <a:cubicBezTo>
                    <a:pt x="109925" y="32588"/>
                    <a:pt x="116898" y="34926"/>
                    <a:pt x="121937" y="39602"/>
                  </a:cubicBezTo>
                  <a:cubicBezTo>
                    <a:pt x="126975" y="44277"/>
                    <a:pt x="129495" y="50565"/>
                    <a:pt x="129495" y="58466"/>
                  </a:cubicBezTo>
                  <a:cubicBezTo>
                    <a:pt x="129495" y="67213"/>
                    <a:pt x="126492" y="74357"/>
                    <a:pt x="120486" y="79899"/>
                  </a:cubicBezTo>
                  <a:cubicBezTo>
                    <a:pt x="114480" y="85442"/>
                    <a:pt x="106338" y="88213"/>
                    <a:pt x="96059" y="88213"/>
                  </a:cubicBezTo>
                  <a:cubicBezTo>
                    <a:pt x="87716" y="88213"/>
                    <a:pt x="80702" y="86963"/>
                    <a:pt x="75019" y="84464"/>
                  </a:cubicBezTo>
                  <a:lnTo>
                    <a:pt x="75019" y="68140"/>
                  </a:lnTo>
                  <a:cubicBezTo>
                    <a:pt x="80944" y="71767"/>
                    <a:pt x="87252" y="73581"/>
                    <a:pt x="93943" y="73581"/>
                  </a:cubicBezTo>
                  <a:cubicBezTo>
                    <a:pt x="98982" y="73581"/>
                    <a:pt x="102922" y="72382"/>
                    <a:pt x="105763" y="69984"/>
                  </a:cubicBezTo>
                  <a:cubicBezTo>
                    <a:pt x="108605" y="67585"/>
                    <a:pt x="110026" y="64331"/>
                    <a:pt x="110026" y="60219"/>
                  </a:cubicBezTo>
                  <a:cubicBezTo>
                    <a:pt x="110026" y="51634"/>
                    <a:pt x="103960" y="47341"/>
                    <a:pt x="91827" y="47341"/>
                  </a:cubicBezTo>
                  <a:cubicBezTo>
                    <a:pt x="87353" y="47341"/>
                    <a:pt x="82194" y="47683"/>
                    <a:pt x="76349" y="48369"/>
                  </a:cubicBezTo>
                  <a:close/>
                </a:path>
              </a:pathLst>
            </a:custGeom>
            <a:gradFill flip="none" rotWithShape="1">
              <a:gsLst>
                <a:gs pos="2917">
                  <a:srgbClr val="00188F"/>
                </a:gs>
                <a:gs pos="30000">
                  <a:srgbClr val="00188F"/>
                </a:gs>
              </a:gsLst>
              <a:lin ang="54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104" name="Group 103"/>
          <p:cNvGrpSpPr/>
          <p:nvPr/>
        </p:nvGrpSpPr>
        <p:grpSpPr>
          <a:xfrm>
            <a:off x="7774829" y="3448064"/>
            <a:ext cx="546415" cy="726310"/>
            <a:chOff x="6461795" y="4284424"/>
            <a:chExt cx="480633" cy="638870"/>
          </a:xfrm>
        </p:grpSpPr>
        <p:grpSp>
          <p:nvGrpSpPr>
            <p:cNvPr id="105" name="Group 104"/>
            <p:cNvGrpSpPr/>
            <p:nvPr/>
          </p:nvGrpSpPr>
          <p:grpSpPr>
            <a:xfrm>
              <a:off x="6461795" y="4484377"/>
              <a:ext cx="480633" cy="438917"/>
              <a:chOff x="7225183" y="4826255"/>
              <a:chExt cx="420688" cy="384175"/>
            </a:xfrm>
          </p:grpSpPr>
          <p:sp>
            <p:nvSpPr>
              <p:cNvPr id="107" name="Rectangle 106"/>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08" name="Group 107"/>
              <p:cNvGrpSpPr/>
              <p:nvPr/>
            </p:nvGrpSpPr>
            <p:grpSpPr>
              <a:xfrm>
                <a:off x="7225183" y="4826255"/>
                <a:ext cx="420688" cy="384175"/>
                <a:chOff x="7225183" y="4826255"/>
                <a:chExt cx="420688" cy="384175"/>
              </a:xfrm>
              <a:solidFill>
                <a:schemeClr val="accent4"/>
              </a:solidFill>
            </p:grpSpPr>
            <p:sp>
              <p:nvSpPr>
                <p:cNvPr id="109"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0"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1"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2"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06" name="Text To Outline"/>
            <p:cNvSpPr/>
            <p:nvPr/>
          </p:nvSpPr>
          <p:spPr bwMode="auto">
            <a:xfrm>
              <a:off x="6578791" y="4284424"/>
              <a:ext cx="236922" cy="161395"/>
            </a:xfrm>
            <a:custGeom>
              <a:avLst/>
              <a:gdLst/>
              <a:ahLst/>
              <a:cxnLst/>
              <a:rect l="l" t="t" r="r" b="b"/>
              <a:pathLst>
                <a:path w="129495" h="88213">
                  <a:moveTo>
                    <a:pt x="0" y="24789"/>
                  </a:moveTo>
                  <a:lnTo>
                    <a:pt x="20436" y="24789"/>
                  </a:lnTo>
                  <a:lnTo>
                    <a:pt x="31198" y="62940"/>
                  </a:lnTo>
                  <a:cubicBezTo>
                    <a:pt x="32407" y="67253"/>
                    <a:pt x="33113" y="70921"/>
                    <a:pt x="33314" y="73944"/>
                  </a:cubicBezTo>
                  <a:lnTo>
                    <a:pt x="33556" y="73944"/>
                  </a:lnTo>
                  <a:cubicBezTo>
                    <a:pt x="33838" y="71082"/>
                    <a:pt x="34584" y="67535"/>
                    <a:pt x="35793" y="63303"/>
                  </a:cubicBezTo>
                  <a:lnTo>
                    <a:pt x="46797" y="24789"/>
                  </a:lnTo>
                  <a:lnTo>
                    <a:pt x="66750" y="24789"/>
                  </a:lnTo>
                  <a:lnTo>
                    <a:pt x="43714" y="86701"/>
                  </a:lnTo>
                  <a:lnTo>
                    <a:pt x="21948" y="86701"/>
                  </a:lnTo>
                  <a:close/>
                  <a:moveTo>
                    <a:pt x="79614" y="0"/>
                  </a:moveTo>
                  <a:lnTo>
                    <a:pt x="125504" y="0"/>
                  </a:lnTo>
                  <a:lnTo>
                    <a:pt x="125504" y="15599"/>
                  </a:lnTo>
                  <a:lnTo>
                    <a:pt x="94185" y="15599"/>
                  </a:lnTo>
                  <a:lnTo>
                    <a:pt x="92976" y="32951"/>
                  </a:lnTo>
                  <a:cubicBezTo>
                    <a:pt x="96079" y="32709"/>
                    <a:pt x="98760" y="32588"/>
                    <a:pt x="101017" y="32588"/>
                  </a:cubicBezTo>
                  <a:cubicBezTo>
                    <a:pt x="109925" y="32588"/>
                    <a:pt x="116898" y="34926"/>
                    <a:pt x="121937" y="39602"/>
                  </a:cubicBezTo>
                  <a:cubicBezTo>
                    <a:pt x="126975" y="44277"/>
                    <a:pt x="129495" y="50565"/>
                    <a:pt x="129495" y="58466"/>
                  </a:cubicBezTo>
                  <a:cubicBezTo>
                    <a:pt x="129495" y="67213"/>
                    <a:pt x="126492" y="74357"/>
                    <a:pt x="120486" y="79899"/>
                  </a:cubicBezTo>
                  <a:cubicBezTo>
                    <a:pt x="114480" y="85442"/>
                    <a:pt x="106338" y="88213"/>
                    <a:pt x="96059" y="88213"/>
                  </a:cubicBezTo>
                  <a:cubicBezTo>
                    <a:pt x="87716" y="88213"/>
                    <a:pt x="80702" y="86963"/>
                    <a:pt x="75019" y="84464"/>
                  </a:cubicBezTo>
                  <a:lnTo>
                    <a:pt x="75019" y="68140"/>
                  </a:lnTo>
                  <a:cubicBezTo>
                    <a:pt x="80944" y="71767"/>
                    <a:pt x="87252" y="73581"/>
                    <a:pt x="93943" y="73581"/>
                  </a:cubicBezTo>
                  <a:cubicBezTo>
                    <a:pt x="98982" y="73581"/>
                    <a:pt x="102922" y="72382"/>
                    <a:pt x="105763" y="69984"/>
                  </a:cubicBezTo>
                  <a:cubicBezTo>
                    <a:pt x="108605" y="67585"/>
                    <a:pt x="110026" y="64331"/>
                    <a:pt x="110026" y="60219"/>
                  </a:cubicBezTo>
                  <a:cubicBezTo>
                    <a:pt x="110026" y="51634"/>
                    <a:pt x="103960" y="47341"/>
                    <a:pt x="91827" y="47341"/>
                  </a:cubicBezTo>
                  <a:cubicBezTo>
                    <a:pt x="87353" y="47341"/>
                    <a:pt x="82194" y="47683"/>
                    <a:pt x="76349" y="48369"/>
                  </a:cubicBezTo>
                  <a:close/>
                </a:path>
              </a:pathLst>
            </a:custGeom>
            <a:gradFill flip="none" rotWithShape="1">
              <a:gsLst>
                <a:gs pos="2917">
                  <a:srgbClr val="00188F"/>
                </a:gs>
                <a:gs pos="30000">
                  <a:srgbClr val="00188F"/>
                </a:gs>
              </a:gsLst>
              <a:lin ang="54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113" name="Group 112"/>
          <p:cNvGrpSpPr/>
          <p:nvPr/>
        </p:nvGrpSpPr>
        <p:grpSpPr>
          <a:xfrm>
            <a:off x="8384342" y="3448064"/>
            <a:ext cx="546415" cy="726310"/>
            <a:chOff x="6461795" y="4284424"/>
            <a:chExt cx="480633" cy="638870"/>
          </a:xfrm>
        </p:grpSpPr>
        <p:grpSp>
          <p:nvGrpSpPr>
            <p:cNvPr id="114" name="Group 113"/>
            <p:cNvGrpSpPr/>
            <p:nvPr/>
          </p:nvGrpSpPr>
          <p:grpSpPr>
            <a:xfrm>
              <a:off x="6461795" y="4484377"/>
              <a:ext cx="480633" cy="438917"/>
              <a:chOff x="7225183" y="4826255"/>
              <a:chExt cx="420688" cy="384175"/>
            </a:xfrm>
          </p:grpSpPr>
          <p:sp>
            <p:nvSpPr>
              <p:cNvPr id="116" name="Rectangle 115"/>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17" name="Group 116"/>
              <p:cNvGrpSpPr/>
              <p:nvPr/>
            </p:nvGrpSpPr>
            <p:grpSpPr>
              <a:xfrm>
                <a:off x="7225183" y="4826255"/>
                <a:ext cx="420688" cy="384175"/>
                <a:chOff x="7225183" y="4826255"/>
                <a:chExt cx="420688" cy="384175"/>
              </a:xfrm>
              <a:solidFill>
                <a:schemeClr val="accent4"/>
              </a:solidFill>
            </p:grpSpPr>
            <p:sp>
              <p:nvSpPr>
                <p:cNvPr id="118"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19"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0"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1"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15" name="Text To Outline"/>
            <p:cNvSpPr/>
            <p:nvPr/>
          </p:nvSpPr>
          <p:spPr bwMode="auto">
            <a:xfrm>
              <a:off x="6578791" y="4284424"/>
              <a:ext cx="236922" cy="161395"/>
            </a:xfrm>
            <a:custGeom>
              <a:avLst/>
              <a:gdLst/>
              <a:ahLst/>
              <a:cxnLst/>
              <a:rect l="l" t="t" r="r" b="b"/>
              <a:pathLst>
                <a:path w="129495" h="88213">
                  <a:moveTo>
                    <a:pt x="0" y="24789"/>
                  </a:moveTo>
                  <a:lnTo>
                    <a:pt x="20436" y="24789"/>
                  </a:lnTo>
                  <a:lnTo>
                    <a:pt x="31198" y="62940"/>
                  </a:lnTo>
                  <a:cubicBezTo>
                    <a:pt x="32407" y="67253"/>
                    <a:pt x="33113" y="70921"/>
                    <a:pt x="33314" y="73944"/>
                  </a:cubicBezTo>
                  <a:lnTo>
                    <a:pt x="33556" y="73944"/>
                  </a:lnTo>
                  <a:cubicBezTo>
                    <a:pt x="33838" y="71082"/>
                    <a:pt x="34584" y="67535"/>
                    <a:pt x="35793" y="63303"/>
                  </a:cubicBezTo>
                  <a:lnTo>
                    <a:pt x="46797" y="24789"/>
                  </a:lnTo>
                  <a:lnTo>
                    <a:pt x="66750" y="24789"/>
                  </a:lnTo>
                  <a:lnTo>
                    <a:pt x="43714" y="86701"/>
                  </a:lnTo>
                  <a:lnTo>
                    <a:pt x="21948" y="86701"/>
                  </a:lnTo>
                  <a:close/>
                  <a:moveTo>
                    <a:pt x="79614" y="0"/>
                  </a:moveTo>
                  <a:lnTo>
                    <a:pt x="125504" y="0"/>
                  </a:lnTo>
                  <a:lnTo>
                    <a:pt x="125504" y="15599"/>
                  </a:lnTo>
                  <a:lnTo>
                    <a:pt x="94185" y="15599"/>
                  </a:lnTo>
                  <a:lnTo>
                    <a:pt x="92976" y="32951"/>
                  </a:lnTo>
                  <a:cubicBezTo>
                    <a:pt x="96079" y="32709"/>
                    <a:pt x="98760" y="32588"/>
                    <a:pt x="101017" y="32588"/>
                  </a:cubicBezTo>
                  <a:cubicBezTo>
                    <a:pt x="109925" y="32588"/>
                    <a:pt x="116898" y="34926"/>
                    <a:pt x="121937" y="39602"/>
                  </a:cubicBezTo>
                  <a:cubicBezTo>
                    <a:pt x="126975" y="44277"/>
                    <a:pt x="129495" y="50565"/>
                    <a:pt x="129495" y="58466"/>
                  </a:cubicBezTo>
                  <a:cubicBezTo>
                    <a:pt x="129495" y="67213"/>
                    <a:pt x="126492" y="74357"/>
                    <a:pt x="120486" y="79899"/>
                  </a:cubicBezTo>
                  <a:cubicBezTo>
                    <a:pt x="114480" y="85442"/>
                    <a:pt x="106338" y="88213"/>
                    <a:pt x="96059" y="88213"/>
                  </a:cubicBezTo>
                  <a:cubicBezTo>
                    <a:pt x="87716" y="88213"/>
                    <a:pt x="80702" y="86963"/>
                    <a:pt x="75019" y="84464"/>
                  </a:cubicBezTo>
                  <a:lnTo>
                    <a:pt x="75019" y="68140"/>
                  </a:lnTo>
                  <a:cubicBezTo>
                    <a:pt x="80944" y="71767"/>
                    <a:pt x="87252" y="73581"/>
                    <a:pt x="93943" y="73581"/>
                  </a:cubicBezTo>
                  <a:cubicBezTo>
                    <a:pt x="98982" y="73581"/>
                    <a:pt x="102922" y="72382"/>
                    <a:pt x="105763" y="69984"/>
                  </a:cubicBezTo>
                  <a:cubicBezTo>
                    <a:pt x="108605" y="67585"/>
                    <a:pt x="110026" y="64331"/>
                    <a:pt x="110026" y="60219"/>
                  </a:cubicBezTo>
                  <a:cubicBezTo>
                    <a:pt x="110026" y="51634"/>
                    <a:pt x="103960" y="47341"/>
                    <a:pt x="91827" y="47341"/>
                  </a:cubicBezTo>
                  <a:cubicBezTo>
                    <a:pt x="87353" y="47341"/>
                    <a:pt x="82194" y="47683"/>
                    <a:pt x="76349" y="48369"/>
                  </a:cubicBezTo>
                  <a:close/>
                </a:path>
              </a:pathLst>
            </a:custGeom>
            <a:gradFill flip="none" rotWithShape="1">
              <a:gsLst>
                <a:gs pos="2917">
                  <a:srgbClr val="00188F"/>
                </a:gs>
                <a:gs pos="30000">
                  <a:srgbClr val="00188F"/>
                </a:gs>
              </a:gsLst>
              <a:lin ang="54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124" name="Group 123"/>
          <p:cNvGrpSpPr/>
          <p:nvPr/>
        </p:nvGrpSpPr>
        <p:grpSpPr>
          <a:xfrm>
            <a:off x="9613982" y="3675383"/>
            <a:ext cx="546415" cy="498991"/>
            <a:chOff x="7225183" y="4826255"/>
            <a:chExt cx="420688" cy="384175"/>
          </a:xfrm>
        </p:grpSpPr>
        <p:sp>
          <p:nvSpPr>
            <p:cNvPr id="126" name="Rectangle 125"/>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27" name="Group 126"/>
            <p:cNvGrpSpPr/>
            <p:nvPr/>
          </p:nvGrpSpPr>
          <p:grpSpPr>
            <a:xfrm>
              <a:off x="7225183" y="4826255"/>
              <a:ext cx="420688" cy="384175"/>
              <a:chOff x="7225183" y="4826255"/>
              <a:chExt cx="420688" cy="384175"/>
            </a:xfrm>
            <a:solidFill>
              <a:schemeClr val="accent4"/>
            </a:solidFill>
          </p:grpSpPr>
          <p:sp>
            <p:nvSpPr>
              <p:cNvPr id="128"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9"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30"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31"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33" name="Group 132"/>
          <p:cNvGrpSpPr/>
          <p:nvPr/>
        </p:nvGrpSpPr>
        <p:grpSpPr>
          <a:xfrm>
            <a:off x="10223495" y="3675383"/>
            <a:ext cx="546415" cy="498991"/>
            <a:chOff x="7225183" y="4826255"/>
            <a:chExt cx="420688" cy="384175"/>
          </a:xfrm>
        </p:grpSpPr>
        <p:sp>
          <p:nvSpPr>
            <p:cNvPr id="135" name="Rectangle 134"/>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36" name="Group 135"/>
            <p:cNvGrpSpPr/>
            <p:nvPr/>
          </p:nvGrpSpPr>
          <p:grpSpPr>
            <a:xfrm>
              <a:off x="7225183" y="4826255"/>
              <a:ext cx="420688" cy="384175"/>
              <a:chOff x="7225183" y="4826255"/>
              <a:chExt cx="420688" cy="384175"/>
            </a:xfrm>
            <a:solidFill>
              <a:schemeClr val="accent4"/>
            </a:solidFill>
          </p:grpSpPr>
          <p:sp>
            <p:nvSpPr>
              <p:cNvPr id="137"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38"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39"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0"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42" name="Group 141"/>
          <p:cNvGrpSpPr/>
          <p:nvPr/>
        </p:nvGrpSpPr>
        <p:grpSpPr>
          <a:xfrm>
            <a:off x="10833009" y="3675383"/>
            <a:ext cx="546415" cy="498991"/>
            <a:chOff x="7225183" y="4826255"/>
            <a:chExt cx="420688" cy="384175"/>
          </a:xfrm>
        </p:grpSpPr>
        <p:sp>
          <p:nvSpPr>
            <p:cNvPr id="144" name="Rectangle 143"/>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45" name="Group 144"/>
            <p:cNvGrpSpPr/>
            <p:nvPr/>
          </p:nvGrpSpPr>
          <p:grpSpPr>
            <a:xfrm>
              <a:off x="7225183" y="4826255"/>
              <a:ext cx="420688" cy="384175"/>
              <a:chOff x="7225183" y="4826255"/>
              <a:chExt cx="420688" cy="384175"/>
            </a:xfrm>
            <a:solidFill>
              <a:schemeClr val="accent4"/>
            </a:solidFill>
          </p:grpSpPr>
          <p:sp>
            <p:nvSpPr>
              <p:cNvPr id="146"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7"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8"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9"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43" name="Text To Outline"/>
          <p:cNvSpPr/>
          <p:nvPr/>
        </p:nvSpPr>
        <p:spPr bwMode="auto">
          <a:xfrm>
            <a:off x="10966019" y="3448064"/>
            <a:ext cx="269348" cy="183485"/>
          </a:xfrm>
          <a:custGeom>
            <a:avLst/>
            <a:gdLst/>
            <a:ahLst/>
            <a:cxnLst/>
            <a:rect l="l" t="t" r="r" b="b"/>
            <a:pathLst>
              <a:path w="129495" h="88213">
                <a:moveTo>
                  <a:pt x="0" y="24789"/>
                </a:moveTo>
                <a:lnTo>
                  <a:pt x="20436" y="24789"/>
                </a:lnTo>
                <a:lnTo>
                  <a:pt x="31198" y="62940"/>
                </a:lnTo>
                <a:cubicBezTo>
                  <a:pt x="32407" y="67253"/>
                  <a:pt x="33113" y="70921"/>
                  <a:pt x="33314" y="73944"/>
                </a:cubicBezTo>
                <a:lnTo>
                  <a:pt x="33556" y="73944"/>
                </a:lnTo>
                <a:cubicBezTo>
                  <a:pt x="33838" y="71082"/>
                  <a:pt x="34584" y="67535"/>
                  <a:pt x="35793" y="63303"/>
                </a:cubicBezTo>
                <a:lnTo>
                  <a:pt x="46797" y="24789"/>
                </a:lnTo>
                <a:lnTo>
                  <a:pt x="66750" y="24789"/>
                </a:lnTo>
                <a:lnTo>
                  <a:pt x="43714" y="86701"/>
                </a:lnTo>
                <a:lnTo>
                  <a:pt x="21948" y="86701"/>
                </a:lnTo>
                <a:close/>
                <a:moveTo>
                  <a:pt x="79614" y="0"/>
                </a:moveTo>
                <a:lnTo>
                  <a:pt x="125504" y="0"/>
                </a:lnTo>
                <a:lnTo>
                  <a:pt x="125504" y="15599"/>
                </a:lnTo>
                <a:lnTo>
                  <a:pt x="94185" y="15599"/>
                </a:lnTo>
                <a:lnTo>
                  <a:pt x="92976" y="32951"/>
                </a:lnTo>
                <a:cubicBezTo>
                  <a:pt x="96079" y="32709"/>
                  <a:pt x="98760" y="32588"/>
                  <a:pt x="101017" y="32588"/>
                </a:cubicBezTo>
                <a:cubicBezTo>
                  <a:pt x="109925" y="32588"/>
                  <a:pt x="116898" y="34926"/>
                  <a:pt x="121937" y="39602"/>
                </a:cubicBezTo>
                <a:cubicBezTo>
                  <a:pt x="126975" y="44277"/>
                  <a:pt x="129495" y="50565"/>
                  <a:pt x="129495" y="58466"/>
                </a:cubicBezTo>
                <a:cubicBezTo>
                  <a:pt x="129495" y="67213"/>
                  <a:pt x="126492" y="74357"/>
                  <a:pt x="120486" y="79899"/>
                </a:cubicBezTo>
                <a:cubicBezTo>
                  <a:pt x="114480" y="85442"/>
                  <a:pt x="106338" y="88213"/>
                  <a:pt x="96059" y="88213"/>
                </a:cubicBezTo>
                <a:cubicBezTo>
                  <a:pt x="87716" y="88213"/>
                  <a:pt x="80702" y="86963"/>
                  <a:pt x="75019" y="84464"/>
                </a:cubicBezTo>
                <a:lnTo>
                  <a:pt x="75019" y="68140"/>
                </a:lnTo>
                <a:cubicBezTo>
                  <a:pt x="80944" y="71767"/>
                  <a:pt x="87252" y="73581"/>
                  <a:pt x="93943" y="73581"/>
                </a:cubicBezTo>
                <a:cubicBezTo>
                  <a:pt x="98982" y="73581"/>
                  <a:pt x="102922" y="72382"/>
                  <a:pt x="105763" y="69984"/>
                </a:cubicBezTo>
                <a:cubicBezTo>
                  <a:pt x="108605" y="67585"/>
                  <a:pt x="110026" y="64331"/>
                  <a:pt x="110026" y="60219"/>
                </a:cubicBezTo>
                <a:cubicBezTo>
                  <a:pt x="110026" y="51634"/>
                  <a:pt x="103960" y="47341"/>
                  <a:pt x="91827" y="47341"/>
                </a:cubicBezTo>
                <a:cubicBezTo>
                  <a:pt x="87353" y="47341"/>
                  <a:pt x="82194" y="47683"/>
                  <a:pt x="76349" y="48369"/>
                </a:cubicBez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51" name="Group 150"/>
          <p:cNvGrpSpPr/>
          <p:nvPr/>
        </p:nvGrpSpPr>
        <p:grpSpPr>
          <a:xfrm>
            <a:off x="11442522" y="3675383"/>
            <a:ext cx="546415" cy="498991"/>
            <a:chOff x="7225183" y="4826255"/>
            <a:chExt cx="420688" cy="384175"/>
          </a:xfrm>
        </p:grpSpPr>
        <p:sp>
          <p:nvSpPr>
            <p:cNvPr id="153" name="Rectangle 152"/>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54" name="Group 153"/>
            <p:cNvGrpSpPr/>
            <p:nvPr/>
          </p:nvGrpSpPr>
          <p:grpSpPr>
            <a:xfrm>
              <a:off x="7225183" y="4826255"/>
              <a:ext cx="420688" cy="384175"/>
              <a:chOff x="7225183" y="4826255"/>
              <a:chExt cx="420688" cy="384175"/>
            </a:xfrm>
            <a:solidFill>
              <a:schemeClr val="accent4"/>
            </a:solidFill>
          </p:grpSpPr>
          <p:sp>
            <p:nvSpPr>
              <p:cNvPr id="155"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56"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57"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58"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52" name="Text To Outline"/>
          <p:cNvSpPr/>
          <p:nvPr/>
        </p:nvSpPr>
        <p:spPr bwMode="auto">
          <a:xfrm>
            <a:off x="11575533" y="3448064"/>
            <a:ext cx="269348" cy="183485"/>
          </a:xfrm>
          <a:custGeom>
            <a:avLst/>
            <a:gdLst/>
            <a:ahLst/>
            <a:cxnLst/>
            <a:rect l="l" t="t" r="r" b="b"/>
            <a:pathLst>
              <a:path w="129495" h="88213">
                <a:moveTo>
                  <a:pt x="0" y="24789"/>
                </a:moveTo>
                <a:lnTo>
                  <a:pt x="20436" y="24789"/>
                </a:lnTo>
                <a:lnTo>
                  <a:pt x="31198" y="62940"/>
                </a:lnTo>
                <a:cubicBezTo>
                  <a:pt x="32407" y="67253"/>
                  <a:pt x="33113" y="70921"/>
                  <a:pt x="33314" y="73944"/>
                </a:cubicBezTo>
                <a:lnTo>
                  <a:pt x="33556" y="73944"/>
                </a:lnTo>
                <a:cubicBezTo>
                  <a:pt x="33838" y="71082"/>
                  <a:pt x="34584" y="67535"/>
                  <a:pt x="35793" y="63303"/>
                </a:cubicBezTo>
                <a:lnTo>
                  <a:pt x="46797" y="24789"/>
                </a:lnTo>
                <a:lnTo>
                  <a:pt x="66750" y="24789"/>
                </a:lnTo>
                <a:lnTo>
                  <a:pt x="43714" y="86701"/>
                </a:lnTo>
                <a:lnTo>
                  <a:pt x="21948" y="86701"/>
                </a:lnTo>
                <a:close/>
                <a:moveTo>
                  <a:pt x="79614" y="0"/>
                </a:moveTo>
                <a:lnTo>
                  <a:pt x="125504" y="0"/>
                </a:lnTo>
                <a:lnTo>
                  <a:pt x="125504" y="15599"/>
                </a:lnTo>
                <a:lnTo>
                  <a:pt x="94185" y="15599"/>
                </a:lnTo>
                <a:lnTo>
                  <a:pt x="92976" y="32951"/>
                </a:lnTo>
                <a:cubicBezTo>
                  <a:pt x="96079" y="32709"/>
                  <a:pt x="98760" y="32588"/>
                  <a:pt x="101017" y="32588"/>
                </a:cubicBezTo>
                <a:cubicBezTo>
                  <a:pt x="109925" y="32588"/>
                  <a:pt x="116898" y="34926"/>
                  <a:pt x="121937" y="39602"/>
                </a:cubicBezTo>
                <a:cubicBezTo>
                  <a:pt x="126975" y="44277"/>
                  <a:pt x="129495" y="50565"/>
                  <a:pt x="129495" y="58466"/>
                </a:cubicBezTo>
                <a:cubicBezTo>
                  <a:pt x="129495" y="67213"/>
                  <a:pt x="126492" y="74357"/>
                  <a:pt x="120486" y="79899"/>
                </a:cubicBezTo>
                <a:cubicBezTo>
                  <a:pt x="114480" y="85442"/>
                  <a:pt x="106338" y="88213"/>
                  <a:pt x="96059" y="88213"/>
                </a:cubicBezTo>
                <a:cubicBezTo>
                  <a:pt x="87716" y="88213"/>
                  <a:pt x="80702" y="86963"/>
                  <a:pt x="75019" y="84464"/>
                </a:cubicBezTo>
                <a:lnTo>
                  <a:pt x="75019" y="68140"/>
                </a:lnTo>
                <a:cubicBezTo>
                  <a:pt x="80944" y="71767"/>
                  <a:pt x="87252" y="73581"/>
                  <a:pt x="93943" y="73581"/>
                </a:cubicBezTo>
                <a:cubicBezTo>
                  <a:pt x="98982" y="73581"/>
                  <a:pt x="102922" y="72382"/>
                  <a:pt x="105763" y="69984"/>
                </a:cubicBezTo>
                <a:cubicBezTo>
                  <a:pt x="108605" y="67585"/>
                  <a:pt x="110026" y="64331"/>
                  <a:pt x="110026" y="60219"/>
                </a:cubicBezTo>
                <a:cubicBezTo>
                  <a:pt x="110026" y="51634"/>
                  <a:pt x="103960" y="47341"/>
                  <a:pt x="91827" y="47341"/>
                </a:cubicBezTo>
                <a:cubicBezTo>
                  <a:pt x="87353" y="47341"/>
                  <a:pt x="82194" y="47683"/>
                  <a:pt x="76349" y="48369"/>
                </a:cubicBez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60" name="TextBox 159"/>
          <p:cNvSpPr txBox="1"/>
          <p:nvPr/>
        </p:nvSpPr>
        <p:spPr>
          <a:xfrm>
            <a:off x="9746737" y="3412838"/>
            <a:ext cx="286938" cy="276999"/>
          </a:xfrm>
          <a:prstGeom prst="rect">
            <a:avLst/>
          </a:prstGeom>
          <a:noFill/>
        </p:spPr>
        <p:txBody>
          <a:bodyPr wrap="none" lIns="0" tIns="0" rIns="0" bIns="0"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2000" b="1" i="0" u="none" strike="noStrike" kern="0" cap="none" spc="0" normalizeH="0" baseline="0" noProof="0" dirty="0">
                <a:ln>
                  <a:noFill/>
                </a:ln>
                <a:gradFill>
                  <a:gsLst>
                    <a:gs pos="2917">
                      <a:srgbClr val="00188F"/>
                    </a:gs>
                    <a:gs pos="30000">
                      <a:srgbClr val="00188F"/>
                    </a:gs>
                  </a:gsLst>
                  <a:lin ang="5400000" scaled="0"/>
                </a:gradFill>
                <a:effectLst/>
                <a:uLnTx/>
                <a:uFillTx/>
                <a:latin typeface="Segoe UI"/>
              </a:rPr>
              <a:t>v8</a:t>
            </a:r>
          </a:p>
        </p:txBody>
      </p:sp>
      <p:sp>
        <p:nvSpPr>
          <p:cNvPr id="161" name="TextBox 160"/>
          <p:cNvSpPr txBox="1"/>
          <p:nvPr/>
        </p:nvSpPr>
        <p:spPr>
          <a:xfrm>
            <a:off x="10965765" y="3412838"/>
            <a:ext cx="286938" cy="276999"/>
          </a:xfrm>
          <a:prstGeom prst="rect">
            <a:avLst/>
          </a:prstGeom>
          <a:noFill/>
        </p:spPr>
        <p:txBody>
          <a:bodyPr wrap="none" lIns="0" tIns="0" rIns="0" bIns="0"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2000" b="1" i="0" u="none" strike="noStrike" kern="0" cap="none" spc="0" normalizeH="0" baseline="0" noProof="0" dirty="0">
                <a:ln>
                  <a:noFill/>
                </a:ln>
                <a:gradFill>
                  <a:gsLst>
                    <a:gs pos="2917">
                      <a:srgbClr val="00188F"/>
                    </a:gs>
                    <a:gs pos="30000">
                      <a:srgbClr val="00188F"/>
                    </a:gs>
                  </a:gsLst>
                  <a:lin ang="5400000" scaled="0"/>
                </a:gradFill>
                <a:effectLst/>
                <a:uLnTx/>
                <a:uFillTx/>
                <a:latin typeface="Segoe UI"/>
              </a:rPr>
              <a:t>v8</a:t>
            </a:r>
          </a:p>
        </p:txBody>
      </p:sp>
      <p:sp>
        <p:nvSpPr>
          <p:cNvPr id="162" name="TextBox 161"/>
          <p:cNvSpPr txBox="1"/>
          <p:nvPr/>
        </p:nvSpPr>
        <p:spPr>
          <a:xfrm>
            <a:off x="11575278" y="3412838"/>
            <a:ext cx="286938" cy="276999"/>
          </a:xfrm>
          <a:prstGeom prst="rect">
            <a:avLst/>
          </a:prstGeom>
          <a:noFill/>
        </p:spPr>
        <p:txBody>
          <a:bodyPr wrap="none" lIns="0" tIns="0" rIns="0" bIns="0"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2000" b="1" i="0" u="none" strike="noStrike" kern="0" cap="none" spc="0" normalizeH="0" baseline="0" noProof="0" dirty="0">
                <a:ln>
                  <a:noFill/>
                </a:ln>
                <a:gradFill>
                  <a:gsLst>
                    <a:gs pos="2917">
                      <a:srgbClr val="00188F"/>
                    </a:gs>
                    <a:gs pos="30000">
                      <a:srgbClr val="00188F"/>
                    </a:gs>
                  </a:gsLst>
                  <a:lin ang="5400000" scaled="0"/>
                </a:gradFill>
                <a:effectLst/>
                <a:uLnTx/>
                <a:uFillTx/>
                <a:latin typeface="Segoe UI"/>
              </a:rPr>
              <a:t>v8</a:t>
            </a:r>
          </a:p>
        </p:txBody>
      </p:sp>
      <p:sp>
        <p:nvSpPr>
          <p:cNvPr id="163" name="Freeform 5"/>
          <p:cNvSpPr>
            <a:spLocks noChangeAspect="1" noEditPoints="1"/>
          </p:cNvSpPr>
          <p:nvPr/>
        </p:nvSpPr>
        <p:spPr bwMode="auto">
          <a:xfrm>
            <a:off x="10256655" y="4290252"/>
            <a:ext cx="1122769" cy="867148"/>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Tree>
    <p:extLst>
      <p:ext uri="{BB962C8B-B14F-4D97-AF65-F5344CB8AC3E}">
        <p14:creationId xmlns:p14="http://schemas.microsoft.com/office/powerpoint/2010/main" val="41585708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500"/>
                                        <p:tgtEl>
                                          <p:spTgt spid="1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2"/>
                                        </p:tgtEl>
                                        <p:attrNameLst>
                                          <p:attrName>style.visibility</p:attrName>
                                        </p:attrNameLst>
                                      </p:cBhvr>
                                      <p:to>
                                        <p:strVal val="visible"/>
                                      </p:to>
                                    </p:set>
                                    <p:animEffect transition="in" filter="fade">
                                      <p:cBhvr>
                                        <p:cTn id="10" dur="500"/>
                                        <p:tgtEl>
                                          <p:spTgt spid="162"/>
                                        </p:tgtEl>
                                      </p:cBhvr>
                                    </p:animEffect>
                                  </p:childTnLst>
                                </p:cTn>
                              </p:par>
                              <p:par>
                                <p:cTn id="11" presetID="10" presetClass="exit" presetSubtype="0" fill="hold" grpId="0" nodeType="withEffect">
                                  <p:stCondLst>
                                    <p:cond delay="0"/>
                                  </p:stCondLst>
                                  <p:childTnLst>
                                    <p:animEffect transition="out" filter="fade">
                                      <p:cBhvr>
                                        <p:cTn id="12" dur="500"/>
                                        <p:tgtEl>
                                          <p:spTgt spid="143"/>
                                        </p:tgtEl>
                                      </p:cBhvr>
                                    </p:animEffect>
                                    <p:set>
                                      <p:cBhvr>
                                        <p:cTn id="13" dur="1" fill="hold">
                                          <p:stCondLst>
                                            <p:cond delay="499"/>
                                          </p:stCondLst>
                                        </p:cTn>
                                        <p:tgtEl>
                                          <p:spTgt spid="143"/>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52"/>
                                        </p:tgtEl>
                                      </p:cBhvr>
                                    </p:animEffect>
                                    <p:set>
                                      <p:cBhvr>
                                        <p:cTn id="16" dur="1" fill="hold">
                                          <p:stCondLst>
                                            <p:cond delay="499"/>
                                          </p:stCondLst>
                                        </p:cTn>
                                        <p:tgtEl>
                                          <p:spTgt spid="1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animBg="1"/>
      <p:bldP spid="152" grpId="0" animBg="1"/>
      <p:bldP spid="161" grpId="0"/>
      <p:bldP spid="16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 name="Group 147"/>
          <p:cNvGrpSpPr/>
          <p:nvPr/>
        </p:nvGrpSpPr>
        <p:grpSpPr>
          <a:xfrm>
            <a:off x="10380234" y="3124385"/>
            <a:ext cx="455776" cy="416218"/>
            <a:chOff x="7225183" y="4826255"/>
            <a:chExt cx="420688" cy="384175"/>
          </a:xfrm>
        </p:grpSpPr>
        <p:sp>
          <p:nvSpPr>
            <p:cNvPr id="149" name="Rectangle 148"/>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50" name="Group 149"/>
            <p:cNvGrpSpPr/>
            <p:nvPr/>
          </p:nvGrpSpPr>
          <p:grpSpPr>
            <a:xfrm>
              <a:off x="7225183" y="4826255"/>
              <a:ext cx="420688" cy="384175"/>
              <a:chOff x="7225183" y="4826255"/>
              <a:chExt cx="420688" cy="384175"/>
            </a:xfrm>
            <a:solidFill>
              <a:schemeClr val="accent4"/>
            </a:solidFill>
          </p:grpSpPr>
          <p:sp>
            <p:nvSpPr>
              <p:cNvPr id="151"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52"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53"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54"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55" name="Group 154"/>
          <p:cNvGrpSpPr/>
          <p:nvPr/>
        </p:nvGrpSpPr>
        <p:grpSpPr>
          <a:xfrm>
            <a:off x="10870780" y="3124385"/>
            <a:ext cx="455776" cy="416218"/>
            <a:chOff x="7225183" y="4826255"/>
            <a:chExt cx="420688" cy="384175"/>
          </a:xfrm>
        </p:grpSpPr>
        <p:sp>
          <p:nvSpPr>
            <p:cNvPr id="156" name="Rectangle 155"/>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57" name="Group 156"/>
            <p:cNvGrpSpPr/>
            <p:nvPr/>
          </p:nvGrpSpPr>
          <p:grpSpPr>
            <a:xfrm>
              <a:off x="7225183" y="4826255"/>
              <a:ext cx="420688" cy="384175"/>
              <a:chOff x="7225183" y="4826255"/>
              <a:chExt cx="420688" cy="384175"/>
            </a:xfrm>
            <a:solidFill>
              <a:schemeClr val="accent4"/>
            </a:solidFill>
          </p:grpSpPr>
          <p:sp>
            <p:nvSpPr>
              <p:cNvPr id="158"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59"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60"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61"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35" name="Group 134"/>
          <p:cNvGrpSpPr/>
          <p:nvPr/>
        </p:nvGrpSpPr>
        <p:grpSpPr>
          <a:xfrm>
            <a:off x="10870780" y="3124385"/>
            <a:ext cx="455776" cy="416218"/>
            <a:chOff x="7225183" y="4826255"/>
            <a:chExt cx="420688" cy="384175"/>
          </a:xfrm>
        </p:grpSpPr>
        <p:sp>
          <p:nvSpPr>
            <p:cNvPr id="136" name="Rectangle 135"/>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37" name="Group 136"/>
            <p:cNvGrpSpPr/>
            <p:nvPr/>
          </p:nvGrpSpPr>
          <p:grpSpPr>
            <a:xfrm>
              <a:off x="7225183" y="4826255"/>
              <a:ext cx="420688" cy="384175"/>
              <a:chOff x="7225183" y="4826255"/>
              <a:chExt cx="420688" cy="384175"/>
            </a:xfrm>
            <a:solidFill>
              <a:schemeClr val="accent4"/>
            </a:solidFill>
          </p:grpSpPr>
          <p:sp>
            <p:nvSpPr>
              <p:cNvPr id="138"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chemeClr val="accent2"/>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39"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0"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1"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34" name="Group 133"/>
          <p:cNvGrpSpPr/>
          <p:nvPr/>
        </p:nvGrpSpPr>
        <p:grpSpPr>
          <a:xfrm>
            <a:off x="10380234" y="3124385"/>
            <a:ext cx="455776" cy="416218"/>
            <a:chOff x="7225183" y="4826255"/>
            <a:chExt cx="420688" cy="384175"/>
          </a:xfrm>
        </p:grpSpPr>
        <p:sp>
          <p:nvSpPr>
            <p:cNvPr id="142" name="Rectangle 141"/>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43" name="Group 142"/>
            <p:cNvGrpSpPr/>
            <p:nvPr/>
          </p:nvGrpSpPr>
          <p:grpSpPr>
            <a:xfrm>
              <a:off x="7225183" y="4826255"/>
              <a:ext cx="420688" cy="384175"/>
              <a:chOff x="7225183" y="4826255"/>
              <a:chExt cx="420688" cy="384175"/>
            </a:xfrm>
            <a:solidFill>
              <a:schemeClr val="accent4"/>
            </a:solidFill>
          </p:grpSpPr>
          <p:sp>
            <p:nvSpPr>
              <p:cNvPr id="144"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chemeClr val="accent2"/>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5"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6"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47"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2" name="Title 1"/>
          <p:cNvSpPr>
            <a:spLocks noGrp="1"/>
          </p:cNvSpPr>
          <p:nvPr>
            <p:ph type="title"/>
          </p:nvPr>
        </p:nvSpPr>
        <p:spPr/>
        <p:txBody>
          <a:bodyPr/>
          <a:lstStyle/>
          <a:p>
            <a:r>
              <a:rPr lang="en-US" spc="0" dirty="0"/>
              <a:t>Failover clustering</a:t>
            </a:r>
            <a:br>
              <a:rPr lang="en-US" spc="0" dirty="0"/>
            </a:br>
            <a:r>
              <a:rPr lang="en-US" sz="3199" spc="0" dirty="0">
                <a:gradFill>
                  <a:gsLst>
                    <a:gs pos="7619">
                      <a:srgbClr val="00188F"/>
                    </a:gs>
                    <a:gs pos="35000">
                      <a:srgbClr val="00188F"/>
                    </a:gs>
                  </a:gsLst>
                  <a:lin ang="5400000" scaled="0"/>
                </a:gradFill>
              </a:rPr>
              <a:t>Integrated solution, enhanced in Windows Server 2016</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63375" y="1751053"/>
            <a:ext cx="6497885" cy="3829618"/>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VM compute resiliency: </a:t>
            </a: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Provides resiliency to transient failures such as a temporary network outage, or a non-responding node.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In the event of node isolation, VMs will continue</a:t>
            </a:r>
            <a:b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b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to run, even if a node falls out of cluster membership.</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This is configurable based on your requirements –</a:t>
            </a:r>
            <a:b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b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default set to 4 minutes.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VM storage resiliency: </a:t>
            </a: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Preserves tenant virtual machine session state in the event of transient storage disruption.</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VM stack is quickly and intelligently notified on failure of the underlying block or file based storage infrastructure.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VM is quickly moved to a PausedCritical state.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VM waits for storage to recover and session state retained on recovery.</a:t>
            </a:r>
          </a:p>
        </p:txBody>
      </p:sp>
      <p:cxnSp>
        <p:nvCxnSpPr>
          <p:cNvPr id="27" name="Straight Connector 26"/>
          <p:cNvCxnSpPr/>
          <p:nvPr/>
        </p:nvCxnSpPr>
        <p:spPr>
          <a:xfrm>
            <a:off x="8127889" y="4155024"/>
            <a:ext cx="1062125" cy="923023"/>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9494582" y="4142326"/>
            <a:ext cx="0" cy="912378"/>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9868905" y="4155024"/>
            <a:ext cx="976399" cy="918699"/>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383962" y="5870717"/>
            <a:ext cx="2295734" cy="288137"/>
          </a:xfrm>
          <a:prstGeom prst="rect">
            <a:avLst/>
          </a:prstGeom>
          <a:noFill/>
        </p:spPr>
        <p:txBody>
          <a:bodyPr wrap="square" lIns="0" tIns="0" rIns="0" bIns="0" rtlCol="0">
            <a:spAutoFit/>
          </a:bodyPr>
          <a:lstStyle/>
          <a:p>
            <a:pPr marL="0" marR="0" lvl="0" indent="0" algn="ctr" defTabSz="932383" eaLnBrk="1" fontAlgn="auto" latinLnBrk="0" hangingPunct="1">
              <a:lnSpc>
                <a:spcPct val="90000"/>
              </a:lnSpc>
              <a:spcBef>
                <a:spcPts val="0"/>
              </a:spcBef>
              <a:spcAft>
                <a:spcPts val="0"/>
              </a:spcAft>
              <a:buClrTx/>
              <a:buSzTx/>
              <a:buFontTx/>
              <a:buNone/>
              <a:tabLst/>
              <a:defRPr/>
            </a:pPr>
            <a:r>
              <a:rPr kumimoji="0" lang="en-US" sz="2040" b="0" i="0" u="none" strike="noStrike" kern="0" cap="none" spc="-52" normalizeH="0" baseline="0" noProof="0" dirty="0">
                <a:ln>
                  <a:noFill/>
                </a:ln>
                <a:gradFill>
                  <a:gsLst>
                    <a:gs pos="2917">
                      <a:srgbClr val="505050"/>
                    </a:gs>
                    <a:gs pos="100000">
                      <a:srgbClr val="505050"/>
                    </a:gs>
                  </a:gsLst>
                  <a:lin ang="5400000" scaled="0"/>
                </a:gradFill>
                <a:effectLst/>
                <a:uLnTx/>
                <a:uFillTx/>
                <a:latin typeface="Segoe UI"/>
              </a:rPr>
              <a:t>Shared storage</a:t>
            </a:r>
          </a:p>
        </p:txBody>
      </p:sp>
      <p:sp>
        <p:nvSpPr>
          <p:cNvPr id="31" name="Freeform 25"/>
          <p:cNvSpPr>
            <a:spLocks noEditPoints="1"/>
          </p:cNvSpPr>
          <p:nvPr/>
        </p:nvSpPr>
        <p:spPr bwMode="auto">
          <a:xfrm>
            <a:off x="8981599" y="5020051"/>
            <a:ext cx="1022319" cy="742233"/>
          </a:xfrm>
          <a:custGeom>
            <a:avLst/>
            <a:gdLst>
              <a:gd name="T0" fmla="*/ 325 w 325"/>
              <a:gd name="T1" fmla="*/ 124 h 236"/>
              <a:gd name="T2" fmla="*/ 16 w 325"/>
              <a:gd name="T3" fmla="*/ 123 h 236"/>
              <a:gd name="T4" fmla="*/ 20 w 325"/>
              <a:gd name="T5" fmla="*/ 99 h 236"/>
              <a:gd name="T6" fmla="*/ 30 w 325"/>
              <a:gd name="T7" fmla="*/ 99 h 236"/>
              <a:gd name="T8" fmla="*/ 35 w 325"/>
              <a:gd name="T9" fmla="*/ 105 h 236"/>
              <a:gd name="T10" fmla="*/ 41 w 325"/>
              <a:gd name="T11" fmla="*/ 119 h 236"/>
              <a:gd name="T12" fmla="*/ 45 w 325"/>
              <a:gd name="T13" fmla="*/ 103 h 236"/>
              <a:gd name="T14" fmla="*/ 58 w 325"/>
              <a:gd name="T15" fmla="*/ 109 h 236"/>
              <a:gd name="T16" fmla="*/ 67 w 325"/>
              <a:gd name="T17" fmla="*/ 109 h 236"/>
              <a:gd name="T18" fmla="*/ 73 w 325"/>
              <a:gd name="T19" fmla="*/ 115 h 236"/>
              <a:gd name="T20" fmla="*/ 69 w 325"/>
              <a:gd name="T21" fmla="*/ 99 h 236"/>
              <a:gd name="T22" fmla="*/ 82 w 325"/>
              <a:gd name="T23" fmla="*/ 113 h 236"/>
              <a:gd name="T24" fmla="*/ 96 w 325"/>
              <a:gd name="T25" fmla="*/ 119 h 236"/>
              <a:gd name="T26" fmla="*/ 105 w 325"/>
              <a:gd name="T27" fmla="*/ 119 h 236"/>
              <a:gd name="T28" fmla="*/ 101 w 325"/>
              <a:gd name="T29" fmla="*/ 95 h 236"/>
              <a:gd name="T30" fmla="*/ 107 w 325"/>
              <a:gd name="T31" fmla="*/ 109 h 236"/>
              <a:gd name="T32" fmla="*/ 120 w 325"/>
              <a:gd name="T33" fmla="*/ 123 h 236"/>
              <a:gd name="T34" fmla="*/ 124 w 325"/>
              <a:gd name="T35" fmla="*/ 99 h 236"/>
              <a:gd name="T36" fmla="*/ 133 w 325"/>
              <a:gd name="T37" fmla="*/ 99 h 236"/>
              <a:gd name="T38" fmla="*/ 139 w 325"/>
              <a:gd name="T39" fmla="*/ 105 h 236"/>
              <a:gd name="T40" fmla="*/ 146 w 325"/>
              <a:gd name="T41" fmla="*/ 95 h 236"/>
              <a:gd name="T42" fmla="*/ 315 w 325"/>
              <a:gd name="T43" fmla="*/ 185 h 236"/>
              <a:gd name="T44" fmla="*/ 20 w 325"/>
              <a:gd name="T45" fmla="*/ 171 h 236"/>
              <a:gd name="T46" fmla="*/ 30 w 325"/>
              <a:gd name="T47" fmla="*/ 171 h 236"/>
              <a:gd name="T48" fmla="*/ 26 w 325"/>
              <a:gd name="T49" fmla="*/ 147 h 236"/>
              <a:gd name="T50" fmla="*/ 31 w 325"/>
              <a:gd name="T51" fmla="*/ 161 h 236"/>
              <a:gd name="T52" fmla="*/ 45 w 325"/>
              <a:gd name="T53" fmla="*/ 175 h 236"/>
              <a:gd name="T54" fmla="*/ 49 w 325"/>
              <a:gd name="T55" fmla="*/ 151 h 236"/>
              <a:gd name="T56" fmla="*/ 58 w 325"/>
              <a:gd name="T57" fmla="*/ 151 h 236"/>
              <a:gd name="T58" fmla="*/ 63 w 325"/>
              <a:gd name="T59" fmla="*/ 157 h 236"/>
              <a:gd name="T60" fmla="*/ 69 w 325"/>
              <a:gd name="T61" fmla="*/ 171 h 236"/>
              <a:gd name="T62" fmla="*/ 73 w 325"/>
              <a:gd name="T63" fmla="*/ 155 h 236"/>
              <a:gd name="T64" fmla="*/ 86 w 325"/>
              <a:gd name="T65" fmla="*/ 161 h 236"/>
              <a:gd name="T66" fmla="*/ 96 w 325"/>
              <a:gd name="T67" fmla="*/ 161 h 236"/>
              <a:gd name="T68" fmla="*/ 101 w 325"/>
              <a:gd name="T69" fmla="*/ 167 h 236"/>
              <a:gd name="T70" fmla="*/ 97 w 325"/>
              <a:gd name="T71" fmla="*/ 151 h 236"/>
              <a:gd name="T72" fmla="*/ 111 w 325"/>
              <a:gd name="T73" fmla="*/ 165 h 236"/>
              <a:gd name="T74" fmla="*/ 124 w 325"/>
              <a:gd name="T75" fmla="*/ 171 h 236"/>
              <a:gd name="T76" fmla="*/ 133 w 325"/>
              <a:gd name="T77" fmla="*/ 171 h 236"/>
              <a:gd name="T78" fmla="*/ 129 w 325"/>
              <a:gd name="T79" fmla="*/ 147 h 236"/>
              <a:gd name="T80" fmla="*/ 135 w 325"/>
              <a:gd name="T81" fmla="*/ 161 h 236"/>
              <a:gd name="T82" fmla="*/ 146 w 325"/>
              <a:gd name="T83" fmla="*/ 175 h 236"/>
              <a:gd name="T84" fmla="*/ 9 w 325"/>
              <a:gd name="T85" fmla="*/ 236 h 236"/>
              <a:gd name="T86" fmla="*/ 20 w 325"/>
              <a:gd name="T87" fmla="*/ 213 h 236"/>
              <a:gd name="T88" fmla="*/ 26 w 325"/>
              <a:gd name="T89" fmla="*/ 218 h 236"/>
              <a:gd name="T90" fmla="*/ 22 w 325"/>
              <a:gd name="T91" fmla="*/ 203 h 236"/>
              <a:gd name="T92" fmla="*/ 35 w 325"/>
              <a:gd name="T93" fmla="*/ 217 h 236"/>
              <a:gd name="T94" fmla="*/ 49 w 325"/>
              <a:gd name="T95" fmla="*/ 222 h 236"/>
              <a:gd name="T96" fmla="*/ 58 w 325"/>
              <a:gd name="T97" fmla="*/ 222 h 236"/>
              <a:gd name="T98" fmla="*/ 54 w 325"/>
              <a:gd name="T99" fmla="*/ 199 h 236"/>
              <a:gd name="T100" fmla="*/ 59 w 325"/>
              <a:gd name="T101" fmla="*/ 213 h 236"/>
              <a:gd name="T102" fmla="*/ 73 w 325"/>
              <a:gd name="T103" fmla="*/ 226 h 236"/>
              <a:gd name="T104" fmla="*/ 77 w 325"/>
              <a:gd name="T105" fmla="*/ 203 h 236"/>
              <a:gd name="T106" fmla="*/ 86 w 325"/>
              <a:gd name="T107" fmla="*/ 203 h 236"/>
              <a:gd name="T108" fmla="*/ 92 w 325"/>
              <a:gd name="T109" fmla="*/ 209 h 236"/>
              <a:gd name="T110" fmla="*/ 97 w 325"/>
              <a:gd name="T111" fmla="*/ 222 h 236"/>
              <a:gd name="T112" fmla="*/ 101 w 325"/>
              <a:gd name="T113" fmla="*/ 207 h 236"/>
              <a:gd name="T114" fmla="*/ 115 w 325"/>
              <a:gd name="T115" fmla="*/ 213 h 236"/>
              <a:gd name="T116" fmla="*/ 124 w 325"/>
              <a:gd name="T117" fmla="*/ 213 h 236"/>
              <a:gd name="T118" fmla="*/ 129 w 325"/>
              <a:gd name="T119" fmla="*/ 218 h 236"/>
              <a:gd name="T120" fmla="*/ 125 w 325"/>
              <a:gd name="T121" fmla="*/ 203 h 236"/>
              <a:gd name="T122" fmla="*/ 139 w 325"/>
              <a:gd name="T123" fmla="*/ 217 h 236"/>
              <a:gd name="T124" fmla="*/ 300 w 325"/>
              <a:gd name="T125" fmla="*/ 22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 h="236">
                <a:moveTo>
                  <a:pt x="0" y="84"/>
                </a:moveTo>
                <a:cubicBezTo>
                  <a:pt x="0" y="84"/>
                  <a:pt x="0" y="84"/>
                  <a:pt x="22" y="9"/>
                </a:cubicBezTo>
                <a:cubicBezTo>
                  <a:pt x="23" y="4"/>
                  <a:pt x="26" y="0"/>
                  <a:pt x="31" y="0"/>
                </a:cubicBezTo>
                <a:cubicBezTo>
                  <a:pt x="31" y="0"/>
                  <a:pt x="31" y="0"/>
                  <a:pt x="294" y="0"/>
                </a:cubicBezTo>
                <a:cubicBezTo>
                  <a:pt x="299" y="0"/>
                  <a:pt x="301" y="5"/>
                  <a:pt x="303" y="9"/>
                </a:cubicBezTo>
                <a:cubicBezTo>
                  <a:pt x="303" y="9"/>
                  <a:pt x="303" y="9"/>
                  <a:pt x="325" y="84"/>
                </a:cubicBezTo>
                <a:cubicBezTo>
                  <a:pt x="322" y="81"/>
                  <a:pt x="319" y="80"/>
                  <a:pt x="315" y="80"/>
                </a:cubicBezTo>
                <a:cubicBezTo>
                  <a:pt x="315" y="80"/>
                  <a:pt x="315" y="80"/>
                  <a:pt x="9" y="80"/>
                </a:cubicBezTo>
                <a:cubicBezTo>
                  <a:pt x="6" y="80"/>
                  <a:pt x="2" y="81"/>
                  <a:pt x="0" y="84"/>
                </a:cubicBezTo>
                <a:close/>
                <a:moveTo>
                  <a:pt x="325" y="94"/>
                </a:moveTo>
                <a:cubicBezTo>
                  <a:pt x="325" y="124"/>
                  <a:pt x="325" y="124"/>
                  <a:pt x="325" y="124"/>
                </a:cubicBezTo>
                <a:cubicBezTo>
                  <a:pt x="325" y="129"/>
                  <a:pt x="320" y="133"/>
                  <a:pt x="315" y="133"/>
                </a:cubicBezTo>
                <a:cubicBezTo>
                  <a:pt x="9" y="133"/>
                  <a:pt x="9" y="133"/>
                  <a:pt x="9" y="133"/>
                </a:cubicBezTo>
                <a:cubicBezTo>
                  <a:pt x="4" y="133"/>
                  <a:pt x="0" y="129"/>
                  <a:pt x="0" y="124"/>
                </a:cubicBezTo>
                <a:cubicBezTo>
                  <a:pt x="0" y="94"/>
                  <a:pt x="0" y="94"/>
                  <a:pt x="0" y="94"/>
                </a:cubicBezTo>
                <a:cubicBezTo>
                  <a:pt x="0" y="89"/>
                  <a:pt x="4" y="85"/>
                  <a:pt x="9" y="85"/>
                </a:cubicBezTo>
                <a:cubicBezTo>
                  <a:pt x="315" y="85"/>
                  <a:pt x="315" y="85"/>
                  <a:pt x="315" y="85"/>
                </a:cubicBezTo>
                <a:cubicBezTo>
                  <a:pt x="320" y="85"/>
                  <a:pt x="325" y="89"/>
                  <a:pt x="325" y="94"/>
                </a:cubicBezTo>
                <a:close/>
                <a:moveTo>
                  <a:pt x="20" y="119"/>
                </a:moveTo>
                <a:cubicBezTo>
                  <a:pt x="20" y="117"/>
                  <a:pt x="19" y="115"/>
                  <a:pt x="16" y="115"/>
                </a:cubicBezTo>
                <a:cubicBezTo>
                  <a:pt x="14" y="115"/>
                  <a:pt x="12" y="117"/>
                  <a:pt x="12" y="119"/>
                </a:cubicBezTo>
                <a:cubicBezTo>
                  <a:pt x="12" y="121"/>
                  <a:pt x="14" y="123"/>
                  <a:pt x="16" y="123"/>
                </a:cubicBezTo>
                <a:cubicBezTo>
                  <a:pt x="19" y="123"/>
                  <a:pt x="20" y="121"/>
                  <a:pt x="20" y="119"/>
                </a:cubicBezTo>
                <a:close/>
                <a:moveTo>
                  <a:pt x="20" y="109"/>
                </a:moveTo>
                <a:cubicBezTo>
                  <a:pt x="20" y="107"/>
                  <a:pt x="19" y="105"/>
                  <a:pt x="16" y="105"/>
                </a:cubicBezTo>
                <a:cubicBezTo>
                  <a:pt x="14" y="105"/>
                  <a:pt x="12" y="107"/>
                  <a:pt x="12" y="109"/>
                </a:cubicBezTo>
                <a:cubicBezTo>
                  <a:pt x="12" y="111"/>
                  <a:pt x="14" y="113"/>
                  <a:pt x="16" y="113"/>
                </a:cubicBezTo>
                <a:cubicBezTo>
                  <a:pt x="19" y="113"/>
                  <a:pt x="20" y="111"/>
                  <a:pt x="20" y="109"/>
                </a:cubicBezTo>
                <a:close/>
                <a:moveTo>
                  <a:pt x="20" y="99"/>
                </a:moveTo>
                <a:cubicBezTo>
                  <a:pt x="20" y="97"/>
                  <a:pt x="19" y="95"/>
                  <a:pt x="16" y="95"/>
                </a:cubicBezTo>
                <a:cubicBezTo>
                  <a:pt x="14" y="95"/>
                  <a:pt x="12" y="97"/>
                  <a:pt x="12" y="99"/>
                </a:cubicBezTo>
                <a:cubicBezTo>
                  <a:pt x="12" y="101"/>
                  <a:pt x="14" y="103"/>
                  <a:pt x="16" y="103"/>
                </a:cubicBezTo>
                <a:cubicBezTo>
                  <a:pt x="19" y="103"/>
                  <a:pt x="20" y="101"/>
                  <a:pt x="20" y="99"/>
                </a:cubicBezTo>
                <a:close/>
                <a:moveTo>
                  <a:pt x="30" y="119"/>
                </a:moveTo>
                <a:cubicBezTo>
                  <a:pt x="30" y="117"/>
                  <a:pt x="28" y="115"/>
                  <a:pt x="26" y="115"/>
                </a:cubicBezTo>
                <a:cubicBezTo>
                  <a:pt x="24" y="115"/>
                  <a:pt x="22" y="117"/>
                  <a:pt x="22" y="119"/>
                </a:cubicBezTo>
                <a:cubicBezTo>
                  <a:pt x="22" y="121"/>
                  <a:pt x="24" y="123"/>
                  <a:pt x="26" y="123"/>
                </a:cubicBezTo>
                <a:cubicBezTo>
                  <a:pt x="28" y="123"/>
                  <a:pt x="30" y="121"/>
                  <a:pt x="30" y="119"/>
                </a:cubicBezTo>
                <a:close/>
                <a:moveTo>
                  <a:pt x="30" y="109"/>
                </a:moveTo>
                <a:cubicBezTo>
                  <a:pt x="30" y="107"/>
                  <a:pt x="28" y="105"/>
                  <a:pt x="26" y="105"/>
                </a:cubicBezTo>
                <a:cubicBezTo>
                  <a:pt x="24" y="105"/>
                  <a:pt x="22" y="107"/>
                  <a:pt x="22" y="109"/>
                </a:cubicBezTo>
                <a:cubicBezTo>
                  <a:pt x="22" y="111"/>
                  <a:pt x="24" y="113"/>
                  <a:pt x="26" y="113"/>
                </a:cubicBezTo>
                <a:cubicBezTo>
                  <a:pt x="28" y="113"/>
                  <a:pt x="30" y="111"/>
                  <a:pt x="30" y="109"/>
                </a:cubicBezTo>
                <a:close/>
                <a:moveTo>
                  <a:pt x="30" y="99"/>
                </a:moveTo>
                <a:cubicBezTo>
                  <a:pt x="30" y="97"/>
                  <a:pt x="28" y="95"/>
                  <a:pt x="26" y="95"/>
                </a:cubicBezTo>
                <a:cubicBezTo>
                  <a:pt x="24" y="95"/>
                  <a:pt x="22" y="97"/>
                  <a:pt x="22" y="99"/>
                </a:cubicBezTo>
                <a:cubicBezTo>
                  <a:pt x="22" y="101"/>
                  <a:pt x="24" y="103"/>
                  <a:pt x="26" y="103"/>
                </a:cubicBezTo>
                <a:cubicBezTo>
                  <a:pt x="28" y="103"/>
                  <a:pt x="30" y="101"/>
                  <a:pt x="30" y="99"/>
                </a:cubicBezTo>
                <a:close/>
                <a:moveTo>
                  <a:pt x="39" y="119"/>
                </a:moveTo>
                <a:cubicBezTo>
                  <a:pt x="39" y="117"/>
                  <a:pt x="37" y="115"/>
                  <a:pt x="35" y="115"/>
                </a:cubicBezTo>
                <a:cubicBezTo>
                  <a:pt x="33" y="115"/>
                  <a:pt x="31" y="117"/>
                  <a:pt x="31" y="119"/>
                </a:cubicBezTo>
                <a:cubicBezTo>
                  <a:pt x="31" y="121"/>
                  <a:pt x="33" y="123"/>
                  <a:pt x="35" y="123"/>
                </a:cubicBezTo>
                <a:cubicBezTo>
                  <a:pt x="37" y="123"/>
                  <a:pt x="39" y="121"/>
                  <a:pt x="39" y="119"/>
                </a:cubicBezTo>
                <a:close/>
                <a:moveTo>
                  <a:pt x="39" y="109"/>
                </a:moveTo>
                <a:cubicBezTo>
                  <a:pt x="39" y="107"/>
                  <a:pt x="37" y="105"/>
                  <a:pt x="35" y="105"/>
                </a:cubicBezTo>
                <a:cubicBezTo>
                  <a:pt x="33" y="105"/>
                  <a:pt x="31" y="107"/>
                  <a:pt x="31" y="109"/>
                </a:cubicBezTo>
                <a:cubicBezTo>
                  <a:pt x="31" y="111"/>
                  <a:pt x="33" y="113"/>
                  <a:pt x="35" y="113"/>
                </a:cubicBezTo>
                <a:cubicBezTo>
                  <a:pt x="37" y="113"/>
                  <a:pt x="39" y="111"/>
                  <a:pt x="39" y="109"/>
                </a:cubicBezTo>
                <a:close/>
                <a:moveTo>
                  <a:pt x="39" y="99"/>
                </a:moveTo>
                <a:cubicBezTo>
                  <a:pt x="39" y="97"/>
                  <a:pt x="37" y="95"/>
                  <a:pt x="35" y="95"/>
                </a:cubicBezTo>
                <a:cubicBezTo>
                  <a:pt x="33" y="95"/>
                  <a:pt x="31" y="97"/>
                  <a:pt x="31" y="99"/>
                </a:cubicBezTo>
                <a:cubicBezTo>
                  <a:pt x="31" y="101"/>
                  <a:pt x="33" y="103"/>
                  <a:pt x="35" y="103"/>
                </a:cubicBezTo>
                <a:cubicBezTo>
                  <a:pt x="37" y="103"/>
                  <a:pt x="39" y="101"/>
                  <a:pt x="39" y="99"/>
                </a:cubicBezTo>
                <a:close/>
                <a:moveTo>
                  <a:pt x="49" y="119"/>
                </a:moveTo>
                <a:cubicBezTo>
                  <a:pt x="49" y="117"/>
                  <a:pt x="47" y="115"/>
                  <a:pt x="45" y="115"/>
                </a:cubicBezTo>
                <a:cubicBezTo>
                  <a:pt x="42" y="115"/>
                  <a:pt x="41" y="117"/>
                  <a:pt x="41" y="119"/>
                </a:cubicBezTo>
                <a:cubicBezTo>
                  <a:pt x="41" y="121"/>
                  <a:pt x="42" y="123"/>
                  <a:pt x="45" y="123"/>
                </a:cubicBezTo>
                <a:cubicBezTo>
                  <a:pt x="47" y="123"/>
                  <a:pt x="49" y="121"/>
                  <a:pt x="49" y="119"/>
                </a:cubicBezTo>
                <a:close/>
                <a:moveTo>
                  <a:pt x="49" y="109"/>
                </a:moveTo>
                <a:cubicBezTo>
                  <a:pt x="49" y="107"/>
                  <a:pt x="47" y="105"/>
                  <a:pt x="45" y="105"/>
                </a:cubicBezTo>
                <a:cubicBezTo>
                  <a:pt x="42" y="105"/>
                  <a:pt x="41" y="107"/>
                  <a:pt x="41" y="109"/>
                </a:cubicBezTo>
                <a:cubicBezTo>
                  <a:pt x="41" y="111"/>
                  <a:pt x="42" y="113"/>
                  <a:pt x="45" y="113"/>
                </a:cubicBezTo>
                <a:cubicBezTo>
                  <a:pt x="47" y="113"/>
                  <a:pt x="49" y="111"/>
                  <a:pt x="49" y="109"/>
                </a:cubicBezTo>
                <a:close/>
                <a:moveTo>
                  <a:pt x="49" y="99"/>
                </a:moveTo>
                <a:cubicBezTo>
                  <a:pt x="49" y="97"/>
                  <a:pt x="47" y="95"/>
                  <a:pt x="45" y="95"/>
                </a:cubicBezTo>
                <a:cubicBezTo>
                  <a:pt x="42" y="95"/>
                  <a:pt x="41" y="97"/>
                  <a:pt x="41" y="99"/>
                </a:cubicBezTo>
                <a:cubicBezTo>
                  <a:pt x="41" y="101"/>
                  <a:pt x="42" y="103"/>
                  <a:pt x="45" y="103"/>
                </a:cubicBezTo>
                <a:cubicBezTo>
                  <a:pt x="47" y="103"/>
                  <a:pt x="49" y="101"/>
                  <a:pt x="49" y="99"/>
                </a:cubicBezTo>
                <a:close/>
                <a:moveTo>
                  <a:pt x="58" y="119"/>
                </a:moveTo>
                <a:cubicBezTo>
                  <a:pt x="58" y="117"/>
                  <a:pt x="56" y="115"/>
                  <a:pt x="54" y="115"/>
                </a:cubicBezTo>
                <a:cubicBezTo>
                  <a:pt x="52" y="115"/>
                  <a:pt x="50" y="117"/>
                  <a:pt x="50" y="119"/>
                </a:cubicBezTo>
                <a:cubicBezTo>
                  <a:pt x="50" y="121"/>
                  <a:pt x="52" y="123"/>
                  <a:pt x="54" y="123"/>
                </a:cubicBezTo>
                <a:cubicBezTo>
                  <a:pt x="56" y="123"/>
                  <a:pt x="58" y="121"/>
                  <a:pt x="58" y="119"/>
                </a:cubicBezTo>
                <a:close/>
                <a:moveTo>
                  <a:pt x="58" y="109"/>
                </a:moveTo>
                <a:cubicBezTo>
                  <a:pt x="58" y="107"/>
                  <a:pt x="56" y="105"/>
                  <a:pt x="54" y="105"/>
                </a:cubicBezTo>
                <a:cubicBezTo>
                  <a:pt x="52" y="105"/>
                  <a:pt x="50" y="107"/>
                  <a:pt x="50" y="109"/>
                </a:cubicBezTo>
                <a:cubicBezTo>
                  <a:pt x="50" y="111"/>
                  <a:pt x="52" y="113"/>
                  <a:pt x="54" y="113"/>
                </a:cubicBezTo>
                <a:cubicBezTo>
                  <a:pt x="56" y="113"/>
                  <a:pt x="58" y="111"/>
                  <a:pt x="58" y="109"/>
                </a:cubicBezTo>
                <a:close/>
                <a:moveTo>
                  <a:pt x="58" y="99"/>
                </a:moveTo>
                <a:cubicBezTo>
                  <a:pt x="58" y="97"/>
                  <a:pt x="56" y="95"/>
                  <a:pt x="54" y="95"/>
                </a:cubicBezTo>
                <a:cubicBezTo>
                  <a:pt x="52" y="95"/>
                  <a:pt x="50" y="97"/>
                  <a:pt x="50" y="99"/>
                </a:cubicBezTo>
                <a:cubicBezTo>
                  <a:pt x="50" y="101"/>
                  <a:pt x="52" y="103"/>
                  <a:pt x="54" y="103"/>
                </a:cubicBezTo>
                <a:cubicBezTo>
                  <a:pt x="56" y="103"/>
                  <a:pt x="58" y="101"/>
                  <a:pt x="58" y="99"/>
                </a:cubicBezTo>
                <a:close/>
                <a:moveTo>
                  <a:pt x="67" y="119"/>
                </a:moveTo>
                <a:cubicBezTo>
                  <a:pt x="67" y="117"/>
                  <a:pt x="66" y="115"/>
                  <a:pt x="63" y="115"/>
                </a:cubicBezTo>
                <a:cubicBezTo>
                  <a:pt x="61" y="115"/>
                  <a:pt x="59" y="117"/>
                  <a:pt x="59" y="119"/>
                </a:cubicBezTo>
                <a:cubicBezTo>
                  <a:pt x="59" y="121"/>
                  <a:pt x="61" y="123"/>
                  <a:pt x="63" y="123"/>
                </a:cubicBezTo>
                <a:cubicBezTo>
                  <a:pt x="66" y="123"/>
                  <a:pt x="67" y="121"/>
                  <a:pt x="67" y="119"/>
                </a:cubicBezTo>
                <a:close/>
                <a:moveTo>
                  <a:pt x="67" y="109"/>
                </a:moveTo>
                <a:cubicBezTo>
                  <a:pt x="67" y="107"/>
                  <a:pt x="66" y="105"/>
                  <a:pt x="63" y="105"/>
                </a:cubicBezTo>
                <a:cubicBezTo>
                  <a:pt x="61" y="105"/>
                  <a:pt x="59" y="107"/>
                  <a:pt x="59" y="109"/>
                </a:cubicBezTo>
                <a:cubicBezTo>
                  <a:pt x="59" y="111"/>
                  <a:pt x="61" y="113"/>
                  <a:pt x="63" y="113"/>
                </a:cubicBezTo>
                <a:cubicBezTo>
                  <a:pt x="66" y="113"/>
                  <a:pt x="67" y="111"/>
                  <a:pt x="67" y="109"/>
                </a:cubicBezTo>
                <a:close/>
                <a:moveTo>
                  <a:pt x="67" y="99"/>
                </a:moveTo>
                <a:cubicBezTo>
                  <a:pt x="67" y="97"/>
                  <a:pt x="66" y="95"/>
                  <a:pt x="63" y="95"/>
                </a:cubicBezTo>
                <a:cubicBezTo>
                  <a:pt x="61" y="95"/>
                  <a:pt x="59" y="97"/>
                  <a:pt x="59" y="99"/>
                </a:cubicBezTo>
                <a:cubicBezTo>
                  <a:pt x="59" y="101"/>
                  <a:pt x="61" y="103"/>
                  <a:pt x="63" y="103"/>
                </a:cubicBezTo>
                <a:cubicBezTo>
                  <a:pt x="66" y="103"/>
                  <a:pt x="67" y="101"/>
                  <a:pt x="67" y="99"/>
                </a:cubicBezTo>
                <a:close/>
                <a:moveTo>
                  <a:pt x="77" y="119"/>
                </a:moveTo>
                <a:cubicBezTo>
                  <a:pt x="77" y="117"/>
                  <a:pt x="75" y="115"/>
                  <a:pt x="73" y="115"/>
                </a:cubicBezTo>
                <a:cubicBezTo>
                  <a:pt x="71" y="115"/>
                  <a:pt x="69" y="117"/>
                  <a:pt x="69" y="119"/>
                </a:cubicBezTo>
                <a:cubicBezTo>
                  <a:pt x="69" y="121"/>
                  <a:pt x="71" y="123"/>
                  <a:pt x="73" y="123"/>
                </a:cubicBezTo>
                <a:cubicBezTo>
                  <a:pt x="75" y="123"/>
                  <a:pt x="77" y="121"/>
                  <a:pt x="77" y="119"/>
                </a:cubicBezTo>
                <a:close/>
                <a:moveTo>
                  <a:pt x="77" y="109"/>
                </a:moveTo>
                <a:cubicBezTo>
                  <a:pt x="77" y="107"/>
                  <a:pt x="75" y="105"/>
                  <a:pt x="73" y="105"/>
                </a:cubicBezTo>
                <a:cubicBezTo>
                  <a:pt x="71" y="105"/>
                  <a:pt x="69" y="107"/>
                  <a:pt x="69" y="109"/>
                </a:cubicBezTo>
                <a:cubicBezTo>
                  <a:pt x="69" y="111"/>
                  <a:pt x="71" y="113"/>
                  <a:pt x="73" y="113"/>
                </a:cubicBezTo>
                <a:cubicBezTo>
                  <a:pt x="75" y="113"/>
                  <a:pt x="77" y="111"/>
                  <a:pt x="77" y="109"/>
                </a:cubicBezTo>
                <a:close/>
                <a:moveTo>
                  <a:pt x="77" y="99"/>
                </a:moveTo>
                <a:cubicBezTo>
                  <a:pt x="77" y="97"/>
                  <a:pt x="75" y="95"/>
                  <a:pt x="73" y="95"/>
                </a:cubicBezTo>
                <a:cubicBezTo>
                  <a:pt x="71" y="95"/>
                  <a:pt x="69" y="97"/>
                  <a:pt x="69" y="99"/>
                </a:cubicBezTo>
                <a:cubicBezTo>
                  <a:pt x="69" y="101"/>
                  <a:pt x="71" y="103"/>
                  <a:pt x="73" y="103"/>
                </a:cubicBezTo>
                <a:cubicBezTo>
                  <a:pt x="75" y="103"/>
                  <a:pt x="77" y="101"/>
                  <a:pt x="77" y="99"/>
                </a:cubicBezTo>
                <a:close/>
                <a:moveTo>
                  <a:pt x="86" y="119"/>
                </a:moveTo>
                <a:cubicBezTo>
                  <a:pt x="86" y="117"/>
                  <a:pt x="84" y="115"/>
                  <a:pt x="82" y="115"/>
                </a:cubicBezTo>
                <a:cubicBezTo>
                  <a:pt x="80" y="115"/>
                  <a:pt x="78" y="117"/>
                  <a:pt x="78" y="119"/>
                </a:cubicBezTo>
                <a:cubicBezTo>
                  <a:pt x="78" y="121"/>
                  <a:pt x="80" y="123"/>
                  <a:pt x="82" y="123"/>
                </a:cubicBezTo>
                <a:cubicBezTo>
                  <a:pt x="84" y="123"/>
                  <a:pt x="86" y="121"/>
                  <a:pt x="86" y="119"/>
                </a:cubicBezTo>
                <a:close/>
                <a:moveTo>
                  <a:pt x="86" y="109"/>
                </a:moveTo>
                <a:cubicBezTo>
                  <a:pt x="86" y="107"/>
                  <a:pt x="84" y="105"/>
                  <a:pt x="82" y="105"/>
                </a:cubicBezTo>
                <a:cubicBezTo>
                  <a:pt x="80" y="105"/>
                  <a:pt x="78" y="107"/>
                  <a:pt x="78" y="109"/>
                </a:cubicBezTo>
                <a:cubicBezTo>
                  <a:pt x="78" y="111"/>
                  <a:pt x="80" y="113"/>
                  <a:pt x="82" y="113"/>
                </a:cubicBezTo>
                <a:cubicBezTo>
                  <a:pt x="84" y="113"/>
                  <a:pt x="86" y="111"/>
                  <a:pt x="86" y="109"/>
                </a:cubicBezTo>
                <a:close/>
                <a:moveTo>
                  <a:pt x="86" y="99"/>
                </a:moveTo>
                <a:cubicBezTo>
                  <a:pt x="86" y="97"/>
                  <a:pt x="84" y="95"/>
                  <a:pt x="82" y="95"/>
                </a:cubicBezTo>
                <a:cubicBezTo>
                  <a:pt x="80" y="95"/>
                  <a:pt x="78" y="97"/>
                  <a:pt x="78" y="99"/>
                </a:cubicBezTo>
                <a:cubicBezTo>
                  <a:pt x="78" y="101"/>
                  <a:pt x="80" y="103"/>
                  <a:pt x="82" y="103"/>
                </a:cubicBezTo>
                <a:cubicBezTo>
                  <a:pt x="84" y="103"/>
                  <a:pt x="86" y="101"/>
                  <a:pt x="86" y="99"/>
                </a:cubicBezTo>
                <a:close/>
                <a:moveTo>
                  <a:pt x="96" y="119"/>
                </a:moveTo>
                <a:cubicBezTo>
                  <a:pt x="96" y="117"/>
                  <a:pt x="94" y="115"/>
                  <a:pt x="92" y="115"/>
                </a:cubicBezTo>
                <a:cubicBezTo>
                  <a:pt x="89" y="115"/>
                  <a:pt x="88" y="117"/>
                  <a:pt x="88" y="119"/>
                </a:cubicBezTo>
                <a:cubicBezTo>
                  <a:pt x="88" y="121"/>
                  <a:pt x="89" y="123"/>
                  <a:pt x="92" y="123"/>
                </a:cubicBezTo>
                <a:cubicBezTo>
                  <a:pt x="94" y="123"/>
                  <a:pt x="96" y="121"/>
                  <a:pt x="96" y="119"/>
                </a:cubicBezTo>
                <a:close/>
                <a:moveTo>
                  <a:pt x="96" y="109"/>
                </a:moveTo>
                <a:cubicBezTo>
                  <a:pt x="96" y="107"/>
                  <a:pt x="94" y="105"/>
                  <a:pt x="92" y="105"/>
                </a:cubicBezTo>
                <a:cubicBezTo>
                  <a:pt x="89" y="105"/>
                  <a:pt x="88" y="107"/>
                  <a:pt x="88" y="109"/>
                </a:cubicBezTo>
                <a:cubicBezTo>
                  <a:pt x="88" y="111"/>
                  <a:pt x="89" y="113"/>
                  <a:pt x="92" y="113"/>
                </a:cubicBezTo>
                <a:cubicBezTo>
                  <a:pt x="94" y="113"/>
                  <a:pt x="96" y="111"/>
                  <a:pt x="96" y="109"/>
                </a:cubicBezTo>
                <a:close/>
                <a:moveTo>
                  <a:pt x="96" y="99"/>
                </a:moveTo>
                <a:cubicBezTo>
                  <a:pt x="96" y="97"/>
                  <a:pt x="94" y="95"/>
                  <a:pt x="92" y="95"/>
                </a:cubicBezTo>
                <a:cubicBezTo>
                  <a:pt x="89" y="95"/>
                  <a:pt x="88" y="97"/>
                  <a:pt x="88" y="99"/>
                </a:cubicBezTo>
                <a:cubicBezTo>
                  <a:pt x="88" y="101"/>
                  <a:pt x="89" y="103"/>
                  <a:pt x="92" y="103"/>
                </a:cubicBezTo>
                <a:cubicBezTo>
                  <a:pt x="94" y="103"/>
                  <a:pt x="96" y="101"/>
                  <a:pt x="96" y="99"/>
                </a:cubicBezTo>
                <a:close/>
                <a:moveTo>
                  <a:pt x="105" y="119"/>
                </a:moveTo>
                <a:cubicBezTo>
                  <a:pt x="105" y="117"/>
                  <a:pt x="103" y="115"/>
                  <a:pt x="101" y="115"/>
                </a:cubicBezTo>
                <a:cubicBezTo>
                  <a:pt x="99" y="115"/>
                  <a:pt x="97" y="117"/>
                  <a:pt x="97" y="119"/>
                </a:cubicBezTo>
                <a:cubicBezTo>
                  <a:pt x="97" y="121"/>
                  <a:pt x="99" y="123"/>
                  <a:pt x="101" y="123"/>
                </a:cubicBezTo>
                <a:cubicBezTo>
                  <a:pt x="103" y="123"/>
                  <a:pt x="105" y="121"/>
                  <a:pt x="105" y="119"/>
                </a:cubicBezTo>
                <a:close/>
                <a:moveTo>
                  <a:pt x="105" y="109"/>
                </a:moveTo>
                <a:cubicBezTo>
                  <a:pt x="105" y="107"/>
                  <a:pt x="103" y="105"/>
                  <a:pt x="101" y="105"/>
                </a:cubicBezTo>
                <a:cubicBezTo>
                  <a:pt x="99" y="105"/>
                  <a:pt x="97" y="107"/>
                  <a:pt x="97" y="109"/>
                </a:cubicBezTo>
                <a:cubicBezTo>
                  <a:pt x="97" y="111"/>
                  <a:pt x="99" y="113"/>
                  <a:pt x="101" y="113"/>
                </a:cubicBezTo>
                <a:cubicBezTo>
                  <a:pt x="103" y="113"/>
                  <a:pt x="105" y="111"/>
                  <a:pt x="105" y="109"/>
                </a:cubicBezTo>
                <a:close/>
                <a:moveTo>
                  <a:pt x="105" y="99"/>
                </a:moveTo>
                <a:cubicBezTo>
                  <a:pt x="105" y="97"/>
                  <a:pt x="103" y="95"/>
                  <a:pt x="101" y="95"/>
                </a:cubicBezTo>
                <a:cubicBezTo>
                  <a:pt x="99" y="95"/>
                  <a:pt x="97" y="97"/>
                  <a:pt x="97" y="99"/>
                </a:cubicBezTo>
                <a:cubicBezTo>
                  <a:pt x="97" y="101"/>
                  <a:pt x="99" y="103"/>
                  <a:pt x="101" y="103"/>
                </a:cubicBezTo>
                <a:cubicBezTo>
                  <a:pt x="103" y="103"/>
                  <a:pt x="105" y="101"/>
                  <a:pt x="105" y="99"/>
                </a:cubicBezTo>
                <a:close/>
                <a:moveTo>
                  <a:pt x="115" y="119"/>
                </a:moveTo>
                <a:cubicBezTo>
                  <a:pt x="115" y="117"/>
                  <a:pt x="113" y="115"/>
                  <a:pt x="111" y="115"/>
                </a:cubicBezTo>
                <a:cubicBezTo>
                  <a:pt x="108" y="115"/>
                  <a:pt x="107" y="117"/>
                  <a:pt x="107" y="119"/>
                </a:cubicBezTo>
                <a:cubicBezTo>
                  <a:pt x="107" y="121"/>
                  <a:pt x="108" y="123"/>
                  <a:pt x="111" y="123"/>
                </a:cubicBezTo>
                <a:cubicBezTo>
                  <a:pt x="113" y="123"/>
                  <a:pt x="115" y="121"/>
                  <a:pt x="115" y="119"/>
                </a:cubicBezTo>
                <a:close/>
                <a:moveTo>
                  <a:pt x="115" y="109"/>
                </a:moveTo>
                <a:cubicBezTo>
                  <a:pt x="115" y="107"/>
                  <a:pt x="113" y="105"/>
                  <a:pt x="111" y="105"/>
                </a:cubicBezTo>
                <a:cubicBezTo>
                  <a:pt x="108" y="105"/>
                  <a:pt x="107" y="107"/>
                  <a:pt x="107" y="109"/>
                </a:cubicBezTo>
                <a:cubicBezTo>
                  <a:pt x="107" y="111"/>
                  <a:pt x="108" y="113"/>
                  <a:pt x="111" y="113"/>
                </a:cubicBezTo>
                <a:cubicBezTo>
                  <a:pt x="113" y="113"/>
                  <a:pt x="115" y="111"/>
                  <a:pt x="115" y="109"/>
                </a:cubicBezTo>
                <a:close/>
                <a:moveTo>
                  <a:pt x="115" y="99"/>
                </a:moveTo>
                <a:cubicBezTo>
                  <a:pt x="115" y="97"/>
                  <a:pt x="113" y="95"/>
                  <a:pt x="111" y="95"/>
                </a:cubicBezTo>
                <a:cubicBezTo>
                  <a:pt x="108" y="95"/>
                  <a:pt x="107" y="97"/>
                  <a:pt x="107" y="99"/>
                </a:cubicBezTo>
                <a:cubicBezTo>
                  <a:pt x="107" y="101"/>
                  <a:pt x="108" y="103"/>
                  <a:pt x="111" y="103"/>
                </a:cubicBezTo>
                <a:cubicBezTo>
                  <a:pt x="113" y="103"/>
                  <a:pt x="115" y="101"/>
                  <a:pt x="115" y="99"/>
                </a:cubicBezTo>
                <a:close/>
                <a:moveTo>
                  <a:pt x="124" y="119"/>
                </a:moveTo>
                <a:cubicBezTo>
                  <a:pt x="124" y="117"/>
                  <a:pt x="122" y="115"/>
                  <a:pt x="120" y="115"/>
                </a:cubicBezTo>
                <a:cubicBezTo>
                  <a:pt x="118" y="115"/>
                  <a:pt x="116" y="117"/>
                  <a:pt x="116" y="119"/>
                </a:cubicBezTo>
                <a:cubicBezTo>
                  <a:pt x="116" y="121"/>
                  <a:pt x="118" y="123"/>
                  <a:pt x="120" y="123"/>
                </a:cubicBezTo>
                <a:cubicBezTo>
                  <a:pt x="122" y="123"/>
                  <a:pt x="124" y="121"/>
                  <a:pt x="124" y="119"/>
                </a:cubicBezTo>
                <a:close/>
                <a:moveTo>
                  <a:pt x="124" y="109"/>
                </a:moveTo>
                <a:cubicBezTo>
                  <a:pt x="124" y="107"/>
                  <a:pt x="122" y="105"/>
                  <a:pt x="120" y="105"/>
                </a:cubicBezTo>
                <a:cubicBezTo>
                  <a:pt x="118" y="105"/>
                  <a:pt x="116" y="107"/>
                  <a:pt x="116" y="109"/>
                </a:cubicBezTo>
                <a:cubicBezTo>
                  <a:pt x="116" y="111"/>
                  <a:pt x="118" y="113"/>
                  <a:pt x="120" y="113"/>
                </a:cubicBezTo>
                <a:cubicBezTo>
                  <a:pt x="122" y="113"/>
                  <a:pt x="124" y="111"/>
                  <a:pt x="124" y="109"/>
                </a:cubicBezTo>
                <a:close/>
                <a:moveTo>
                  <a:pt x="124" y="99"/>
                </a:moveTo>
                <a:cubicBezTo>
                  <a:pt x="124" y="97"/>
                  <a:pt x="122" y="95"/>
                  <a:pt x="120" y="95"/>
                </a:cubicBezTo>
                <a:cubicBezTo>
                  <a:pt x="118" y="95"/>
                  <a:pt x="116" y="97"/>
                  <a:pt x="116" y="99"/>
                </a:cubicBezTo>
                <a:cubicBezTo>
                  <a:pt x="116" y="101"/>
                  <a:pt x="118" y="103"/>
                  <a:pt x="120" y="103"/>
                </a:cubicBezTo>
                <a:cubicBezTo>
                  <a:pt x="122" y="103"/>
                  <a:pt x="124" y="101"/>
                  <a:pt x="124" y="99"/>
                </a:cubicBezTo>
                <a:close/>
                <a:moveTo>
                  <a:pt x="133" y="119"/>
                </a:moveTo>
                <a:cubicBezTo>
                  <a:pt x="133" y="117"/>
                  <a:pt x="132" y="115"/>
                  <a:pt x="129" y="115"/>
                </a:cubicBezTo>
                <a:cubicBezTo>
                  <a:pt x="127" y="115"/>
                  <a:pt x="125" y="117"/>
                  <a:pt x="125" y="119"/>
                </a:cubicBezTo>
                <a:cubicBezTo>
                  <a:pt x="125" y="121"/>
                  <a:pt x="127" y="123"/>
                  <a:pt x="129" y="123"/>
                </a:cubicBezTo>
                <a:cubicBezTo>
                  <a:pt x="132" y="123"/>
                  <a:pt x="133" y="121"/>
                  <a:pt x="133" y="119"/>
                </a:cubicBezTo>
                <a:close/>
                <a:moveTo>
                  <a:pt x="133" y="109"/>
                </a:moveTo>
                <a:cubicBezTo>
                  <a:pt x="133" y="107"/>
                  <a:pt x="132" y="105"/>
                  <a:pt x="129" y="105"/>
                </a:cubicBezTo>
                <a:cubicBezTo>
                  <a:pt x="127" y="105"/>
                  <a:pt x="125" y="107"/>
                  <a:pt x="125" y="109"/>
                </a:cubicBezTo>
                <a:cubicBezTo>
                  <a:pt x="125" y="111"/>
                  <a:pt x="127" y="113"/>
                  <a:pt x="129" y="113"/>
                </a:cubicBezTo>
                <a:cubicBezTo>
                  <a:pt x="132" y="113"/>
                  <a:pt x="133" y="111"/>
                  <a:pt x="133" y="109"/>
                </a:cubicBezTo>
                <a:close/>
                <a:moveTo>
                  <a:pt x="133" y="99"/>
                </a:moveTo>
                <a:cubicBezTo>
                  <a:pt x="133" y="97"/>
                  <a:pt x="132" y="95"/>
                  <a:pt x="129" y="95"/>
                </a:cubicBezTo>
                <a:cubicBezTo>
                  <a:pt x="127" y="95"/>
                  <a:pt x="125" y="97"/>
                  <a:pt x="125" y="99"/>
                </a:cubicBezTo>
                <a:cubicBezTo>
                  <a:pt x="125" y="101"/>
                  <a:pt x="127" y="103"/>
                  <a:pt x="129" y="103"/>
                </a:cubicBezTo>
                <a:cubicBezTo>
                  <a:pt x="132" y="103"/>
                  <a:pt x="133" y="101"/>
                  <a:pt x="133" y="99"/>
                </a:cubicBezTo>
                <a:close/>
                <a:moveTo>
                  <a:pt x="143" y="119"/>
                </a:moveTo>
                <a:cubicBezTo>
                  <a:pt x="143" y="117"/>
                  <a:pt x="141" y="115"/>
                  <a:pt x="139" y="115"/>
                </a:cubicBezTo>
                <a:cubicBezTo>
                  <a:pt x="137" y="115"/>
                  <a:pt x="135" y="117"/>
                  <a:pt x="135" y="119"/>
                </a:cubicBezTo>
                <a:cubicBezTo>
                  <a:pt x="135" y="121"/>
                  <a:pt x="137" y="123"/>
                  <a:pt x="139" y="123"/>
                </a:cubicBezTo>
                <a:cubicBezTo>
                  <a:pt x="141" y="123"/>
                  <a:pt x="143" y="121"/>
                  <a:pt x="143" y="119"/>
                </a:cubicBezTo>
                <a:close/>
                <a:moveTo>
                  <a:pt x="143" y="109"/>
                </a:moveTo>
                <a:cubicBezTo>
                  <a:pt x="143" y="107"/>
                  <a:pt x="141" y="105"/>
                  <a:pt x="139" y="105"/>
                </a:cubicBezTo>
                <a:cubicBezTo>
                  <a:pt x="137" y="105"/>
                  <a:pt x="135" y="107"/>
                  <a:pt x="135" y="109"/>
                </a:cubicBezTo>
                <a:cubicBezTo>
                  <a:pt x="135" y="111"/>
                  <a:pt x="137" y="113"/>
                  <a:pt x="139" y="113"/>
                </a:cubicBezTo>
                <a:cubicBezTo>
                  <a:pt x="141" y="113"/>
                  <a:pt x="143" y="111"/>
                  <a:pt x="143" y="109"/>
                </a:cubicBezTo>
                <a:close/>
                <a:moveTo>
                  <a:pt x="143" y="99"/>
                </a:moveTo>
                <a:cubicBezTo>
                  <a:pt x="143" y="97"/>
                  <a:pt x="141" y="95"/>
                  <a:pt x="139" y="95"/>
                </a:cubicBezTo>
                <a:cubicBezTo>
                  <a:pt x="137" y="95"/>
                  <a:pt x="135" y="97"/>
                  <a:pt x="135" y="99"/>
                </a:cubicBezTo>
                <a:cubicBezTo>
                  <a:pt x="135" y="101"/>
                  <a:pt x="137" y="103"/>
                  <a:pt x="139" y="103"/>
                </a:cubicBezTo>
                <a:cubicBezTo>
                  <a:pt x="141" y="103"/>
                  <a:pt x="143" y="101"/>
                  <a:pt x="143" y="99"/>
                </a:cubicBezTo>
                <a:close/>
                <a:moveTo>
                  <a:pt x="313" y="109"/>
                </a:moveTo>
                <a:cubicBezTo>
                  <a:pt x="313" y="102"/>
                  <a:pt x="307" y="95"/>
                  <a:pt x="300" y="95"/>
                </a:cubicBezTo>
                <a:cubicBezTo>
                  <a:pt x="300" y="95"/>
                  <a:pt x="300" y="95"/>
                  <a:pt x="146" y="95"/>
                </a:cubicBezTo>
                <a:cubicBezTo>
                  <a:pt x="146" y="95"/>
                  <a:pt x="146" y="95"/>
                  <a:pt x="146" y="123"/>
                </a:cubicBezTo>
                <a:cubicBezTo>
                  <a:pt x="146" y="123"/>
                  <a:pt x="146" y="123"/>
                  <a:pt x="300" y="123"/>
                </a:cubicBezTo>
                <a:cubicBezTo>
                  <a:pt x="307" y="123"/>
                  <a:pt x="313" y="116"/>
                  <a:pt x="313" y="109"/>
                </a:cubicBezTo>
                <a:close/>
                <a:moveTo>
                  <a:pt x="299" y="101"/>
                </a:moveTo>
                <a:cubicBezTo>
                  <a:pt x="294" y="101"/>
                  <a:pt x="291" y="105"/>
                  <a:pt x="291" y="109"/>
                </a:cubicBezTo>
                <a:cubicBezTo>
                  <a:pt x="291" y="113"/>
                  <a:pt x="294" y="117"/>
                  <a:pt x="299" y="117"/>
                </a:cubicBezTo>
                <a:cubicBezTo>
                  <a:pt x="303" y="117"/>
                  <a:pt x="307" y="113"/>
                  <a:pt x="307" y="109"/>
                </a:cubicBezTo>
                <a:cubicBezTo>
                  <a:pt x="307" y="105"/>
                  <a:pt x="303" y="101"/>
                  <a:pt x="299" y="101"/>
                </a:cubicBezTo>
                <a:close/>
                <a:moveTo>
                  <a:pt x="325" y="146"/>
                </a:moveTo>
                <a:cubicBezTo>
                  <a:pt x="325" y="175"/>
                  <a:pt x="325" y="175"/>
                  <a:pt x="325" y="175"/>
                </a:cubicBezTo>
                <a:cubicBezTo>
                  <a:pt x="325" y="180"/>
                  <a:pt x="320" y="185"/>
                  <a:pt x="315" y="185"/>
                </a:cubicBezTo>
                <a:cubicBezTo>
                  <a:pt x="9" y="185"/>
                  <a:pt x="9" y="185"/>
                  <a:pt x="9" y="185"/>
                </a:cubicBezTo>
                <a:cubicBezTo>
                  <a:pt x="4" y="185"/>
                  <a:pt x="0" y="180"/>
                  <a:pt x="0" y="175"/>
                </a:cubicBezTo>
                <a:cubicBezTo>
                  <a:pt x="0" y="146"/>
                  <a:pt x="0" y="146"/>
                  <a:pt x="0" y="146"/>
                </a:cubicBezTo>
                <a:cubicBezTo>
                  <a:pt x="0" y="141"/>
                  <a:pt x="4" y="137"/>
                  <a:pt x="9" y="137"/>
                </a:cubicBezTo>
                <a:cubicBezTo>
                  <a:pt x="315" y="137"/>
                  <a:pt x="315" y="137"/>
                  <a:pt x="315" y="137"/>
                </a:cubicBezTo>
                <a:cubicBezTo>
                  <a:pt x="320" y="137"/>
                  <a:pt x="325" y="141"/>
                  <a:pt x="325" y="146"/>
                </a:cubicBezTo>
                <a:close/>
                <a:moveTo>
                  <a:pt x="20" y="171"/>
                </a:moveTo>
                <a:cubicBezTo>
                  <a:pt x="20" y="168"/>
                  <a:pt x="19" y="167"/>
                  <a:pt x="16" y="167"/>
                </a:cubicBezTo>
                <a:cubicBezTo>
                  <a:pt x="14" y="167"/>
                  <a:pt x="12" y="168"/>
                  <a:pt x="12" y="171"/>
                </a:cubicBezTo>
                <a:cubicBezTo>
                  <a:pt x="12" y="173"/>
                  <a:pt x="14" y="175"/>
                  <a:pt x="16" y="175"/>
                </a:cubicBezTo>
                <a:cubicBezTo>
                  <a:pt x="19" y="175"/>
                  <a:pt x="20" y="173"/>
                  <a:pt x="20" y="171"/>
                </a:cubicBezTo>
                <a:close/>
                <a:moveTo>
                  <a:pt x="20" y="161"/>
                </a:moveTo>
                <a:cubicBezTo>
                  <a:pt x="20" y="159"/>
                  <a:pt x="19" y="157"/>
                  <a:pt x="16" y="157"/>
                </a:cubicBezTo>
                <a:cubicBezTo>
                  <a:pt x="14" y="157"/>
                  <a:pt x="12" y="159"/>
                  <a:pt x="12" y="161"/>
                </a:cubicBezTo>
                <a:cubicBezTo>
                  <a:pt x="12" y="163"/>
                  <a:pt x="14" y="165"/>
                  <a:pt x="16" y="165"/>
                </a:cubicBezTo>
                <a:cubicBezTo>
                  <a:pt x="19" y="165"/>
                  <a:pt x="20" y="163"/>
                  <a:pt x="20" y="161"/>
                </a:cubicBezTo>
                <a:close/>
                <a:moveTo>
                  <a:pt x="20" y="151"/>
                </a:moveTo>
                <a:cubicBezTo>
                  <a:pt x="20" y="149"/>
                  <a:pt x="19" y="147"/>
                  <a:pt x="16" y="147"/>
                </a:cubicBezTo>
                <a:cubicBezTo>
                  <a:pt x="14" y="147"/>
                  <a:pt x="12" y="149"/>
                  <a:pt x="12" y="151"/>
                </a:cubicBezTo>
                <a:cubicBezTo>
                  <a:pt x="12" y="153"/>
                  <a:pt x="14" y="155"/>
                  <a:pt x="16" y="155"/>
                </a:cubicBezTo>
                <a:cubicBezTo>
                  <a:pt x="19" y="155"/>
                  <a:pt x="20" y="153"/>
                  <a:pt x="20" y="151"/>
                </a:cubicBezTo>
                <a:close/>
                <a:moveTo>
                  <a:pt x="30" y="171"/>
                </a:moveTo>
                <a:cubicBezTo>
                  <a:pt x="30" y="168"/>
                  <a:pt x="28" y="167"/>
                  <a:pt x="26" y="167"/>
                </a:cubicBezTo>
                <a:cubicBezTo>
                  <a:pt x="24" y="167"/>
                  <a:pt x="22" y="168"/>
                  <a:pt x="22" y="171"/>
                </a:cubicBezTo>
                <a:cubicBezTo>
                  <a:pt x="22" y="173"/>
                  <a:pt x="24" y="175"/>
                  <a:pt x="26" y="175"/>
                </a:cubicBezTo>
                <a:cubicBezTo>
                  <a:pt x="28" y="175"/>
                  <a:pt x="30" y="173"/>
                  <a:pt x="30" y="171"/>
                </a:cubicBezTo>
                <a:close/>
                <a:moveTo>
                  <a:pt x="30" y="161"/>
                </a:moveTo>
                <a:cubicBezTo>
                  <a:pt x="30" y="159"/>
                  <a:pt x="28" y="157"/>
                  <a:pt x="26" y="157"/>
                </a:cubicBezTo>
                <a:cubicBezTo>
                  <a:pt x="24" y="157"/>
                  <a:pt x="22" y="159"/>
                  <a:pt x="22" y="161"/>
                </a:cubicBezTo>
                <a:cubicBezTo>
                  <a:pt x="22" y="163"/>
                  <a:pt x="24" y="165"/>
                  <a:pt x="26" y="165"/>
                </a:cubicBezTo>
                <a:cubicBezTo>
                  <a:pt x="28" y="165"/>
                  <a:pt x="30" y="163"/>
                  <a:pt x="30" y="161"/>
                </a:cubicBezTo>
                <a:close/>
                <a:moveTo>
                  <a:pt x="30" y="151"/>
                </a:moveTo>
                <a:cubicBezTo>
                  <a:pt x="30" y="149"/>
                  <a:pt x="28" y="147"/>
                  <a:pt x="26" y="147"/>
                </a:cubicBezTo>
                <a:cubicBezTo>
                  <a:pt x="24" y="147"/>
                  <a:pt x="22" y="149"/>
                  <a:pt x="22" y="151"/>
                </a:cubicBezTo>
                <a:cubicBezTo>
                  <a:pt x="22" y="153"/>
                  <a:pt x="24" y="155"/>
                  <a:pt x="26" y="155"/>
                </a:cubicBezTo>
                <a:cubicBezTo>
                  <a:pt x="28" y="155"/>
                  <a:pt x="30" y="153"/>
                  <a:pt x="30" y="151"/>
                </a:cubicBezTo>
                <a:close/>
                <a:moveTo>
                  <a:pt x="39" y="171"/>
                </a:moveTo>
                <a:cubicBezTo>
                  <a:pt x="39" y="168"/>
                  <a:pt x="37" y="167"/>
                  <a:pt x="35" y="167"/>
                </a:cubicBezTo>
                <a:cubicBezTo>
                  <a:pt x="33" y="167"/>
                  <a:pt x="31" y="168"/>
                  <a:pt x="31" y="171"/>
                </a:cubicBezTo>
                <a:cubicBezTo>
                  <a:pt x="31" y="173"/>
                  <a:pt x="33" y="175"/>
                  <a:pt x="35" y="175"/>
                </a:cubicBezTo>
                <a:cubicBezTo>
                  <a:pt x="37" y="175"/>
                  <a:pt x="39" y="173"/>
                  <a:pt x="39" y="171"/>
                </a:cubicBezTo>
                <a:close/>
                <a:moveTo>
                  <a:pt x="39" y="161"/>
                </a:moveTo>
                <a:cubicBezTo>
                  <a:pt x="39" y="159"/>
                  <a:pt x="37" y="157"/>
                  <a:pt x="35" y="157"/>
                </a:cubicBezTo>
                <a:cubicBezTo>
                  <a:pt x="33" y="157"/>
                  <a:pt x="31" y="159"/>
                  <a:pt x="31" y="161"/>
                </a:cubicBezTo>
                <a:cubicBezTo>
                  <a:pt x="31" y="163"/>
                  <a:pt x="33" y="165"/>
                  <a:pt x="35" y="165"/>
                </a:cubicBezTo>
                <a:cubicBezTo>
                  <a:pt x="37" y="165"/>
                  <a:pt x="39" y="163"/>
                  <a:pt x="39" y="161"/>
                </a:cubicBezTo>
                <a:close/>
                <a:moveTo>
                  <a:pt x="39" y="151"/>
                </a:moveTo>
                <a:cubicBezTo>
                  <a:pt x="39" y="149"/>
                  <a:pt x="37" y="147"/>
                  <a:pt x="35" y="147"/>
                </a:cubicBezTo>
                <a:cubicBezTo>
                  <a:pt x="33" y="147"/>
                  <a:pt x="31" y="149"/>
                  <a:pt x="31" y="151"/>
                </a:cubicBezTo>
                <a:cubicBezTo>
                  <a:pt x="31" y="153"/>
                  <a:pt x="33" y="155"/>
                  <a:pt x="35" y="155"/>
                </a:cubicBezTo>
                <a:cubicBezTo>
                  <a:pt x="37" y="155"/>
                  <a:pt x="39" y="153"/>
                  <a:pt x="39" y="151"/>
                </a:cubicBezTo>
                <a:close/>
                <a:moveTo>
                  <a:pt x="49" y="171"/>
                </a:moveTo>
                <a:cubicBezTo>
                  <a:pt x="49" y="168"/>
                  <a:pt x="47" y="167"/>
                  <a:pt x="45" y="167"/>
                </a:cubicBezTo>
                <a:cubicBezTo>
                  <a:pt x="42" y="167"/>
                  <a:pt x="41" y="168"/>
                  <a:pt x="41" y="171"/>
                </a:cubicBezTo>
                <a:cubicBezTo>
                  <a:pt x="41" y="173"/>
                  <a:pt x="42" y="175"/>
                  <a:pt x="45" y="175"/>
                </a:cubicBezTo>
                <a:cubicBezTo>
                  <a:pt x="47" y="175"/>
                  <a:pt x="49" y="173"/>
                  <a:pt x="49" y="171"/>
                </a:cubicBezTo>
                <a:close/>
                <a:moveTo>
                  <a:pt x="49" y="161"/>
                </a:moveTo>
                <a:cubicBezTo>
                  <a:pt x="49" y="159"/>
                  <a:pt x="47" y="157"/>
                  <a:pt x="45" y="157"/>
                </a:cubicBezTo>
                <a:cubicBezTo>
                  <a:pt x="42" y="157"/>
                  <a:pt x="41" y="159"/>
                  <a:pt x="41" y="161"/>
                </a:cubicBezTo>
                <a:cubicBezTo>
                  <a:pt x="41" y="163"/>
                  <a:pt x="42" y="165"/>
                  <a:pt x="45" y="165"/>
                </a:cubicBezTo>
                <a:cubicBezTo>
                  <a:pt x="47" y="165"/>
                  <a:pt x="49" y="163"/>
                  <a:pt x="49" y="161"/>
                </a:cubicBezTo>
                <a:close/>
                <a:moveTo>
                  <a:pt x="49" y="151"/>
                </a:moveTo>
                <a:cubicBezTo>
                  <a:pt x="49" y="149"/>
                  <a:pt x="47" y="147"/>
                  <a:pt x="45" y="147"/>
                </a:cubicBezTo>
                <a:cubicBezTo>
                  <a:pt x="42" y="147"/>
                  <a:pt x="41" y="149"/>
                  <a:pt x="41" y="151"/>
                </a:cubicBezTo>
                <a:cubicBezTo>
                  <a:pt x="41" y="153"/>
                  <a:pt x="42" y="155"/>
                  <a:pt x="45" y="155"/>
                </a:cubicBezTo>
                <a:cubicBezTo>
                  <a:pt x="47" y="155"/>
                  <a:pt x="49" y="153"/>
                  <a:pt x="49" y="151"/>
                </a:cubicBezTo>
                <a:close/>
                <a:moveTo>
                  <a:pt x="58" y="171"/>
                </a:moveTo>
                <a:cubicBezTo>
                  <a:pt x="58" y="168"/>
                  <a:pt x="56" y="167"/>
                  <a:pt x="54" y="167"/>
                </a:cubicBezTo>
                <a:cubicBezTo>
                  <a:pt x="52" y="167"/>
                  <a:pt x="50" y="168"/>
                  <a:pt x="50" y="171"/>
                </a:cubicBezTo>
                <a:cubicBezTo>
                  <a:pt x="50" y="173"/>
                  <a:pt x="52" y="175"/>
                  <a:pt x="54" y="175"/>
                </a:cubicBezTo>
                <a:cubicBezTo>
                  <a:pt x="56" y="175"/>
                  <a:pt x="58" y="173"/>
                  <a:pt x="58" y="171"/>
                </a:cubicBezTo>
                <a:close/>
                <a:moveTo>
                  <a:pt x="58" y="161"/>
                </a:moveTo>
                <a:cubicBezTo>
                  <a:pt x="58" y="159"/>
                  <a:pt x="56" y="157"/>
                  <a:pt x="54" y="157"/>
                </a:cubicBezTo>
                <a:cubicBezTo>
                  <a:pt x="52" y="157"/>
                  <a:pt x="50" y="159"/>
                  <a:pt x="50" y="161"/>
                </a:cubicBezTo>
                <a:cubicBezTo>
                  <a:pt x="50" y="163"/>
                  <a:pt x="52" y="165"/>
                  <a:pt x="54" y="165"/>
                </a:cubicBezTo>
                <a:cubicBezTo>
                  <a:pt x="56" y="165"/>
                  <a:pt x="58" y="163"/>
                  <a:pt x="58" y="161"/>
                </a:cubicBezTo>
                <a:close/>
                <a:moveTo>
                  <a:pt x="58" y="151"/>
                </a:moveTo>
                <a:cubicBezTo>
                  <a:pt x="58" y="149"/>
                  <a:pt x="56" y="147"/>
                  <a:pt x="54" y="147"/>
                </a:cubicBezTo>
                <a:cubicBezTo>
                  <a:pt x="52" y="147"/>
                  <a:pt x="50" y="149"/>
                  <a:pt x="50" y="151"/>
                </a:cubicBezTo>
                <a:cubicBezTo>
                  <a:pt x="50" y="153"/>
                  <a:pt x="52" y="155"/>
                  <a:pt x="54" y="155"/>
                </a:cubicBezTo>
                <a:cubicBezTo>
                  <a:pt x="56" y="155"/>
                  <a:pt x="58" y="153"/>
                  <a:pt x="58" y="151"/>
                </a:cubicBezTo>
                <a:close/>
                <a:moveTo>
                  <a:pt x="67" y="171"/>
                </a:moveTo>
                <a:cubicBezTo>
                  <a:pt x="67" y="168"/>
                  <a:pt x="66" y="167"/>
                  <a:pt x="63" y="167"/>
                </a:cubicBezTo>
                <a:cubicBezTo>
                  <a:pt x="61" y="167"/>
                  <a:pt x="59" y="168"/>
                  <a:pt x="59" y="171"/>
                </a:cubicBezTo>
                <a:cubicBezTo>
                  <a:pt x="59" y="173"/>
                  <a:pt x="61" y="175"/>
                  <a:pt x="63" y="175"/>
                </a:cubicBezTo>
                <a:cubicBezTo>
                  <a:pt x="66" y="175"/>
                  <a:pt x="67" y="173"/>
                  <a:pt x="67" y="171"/>
                </a:cubicBezTo>
                <a:close/>
                <a:moveTo>
                  <a:pt x="67" y="161"/>
                </a:moveTo>
                <a:cubicBezTo>
                  <a:pt x="67" y="159"/>
                  <a:pt x="66" y="157"/>
                  <a:pt x="63" y="157"/>
                </a:cubicBezTo>
                <a:cubicBezTo>
                  <a:pt x="61" y="157"/>
                  <a:pt x="59" y="159"/>
                  <a:pt x="59" y="161"/>
                </a:cubicBezTo>
                <a:cubicBezTo>
                  <a:pt x="59" y="163"/>
                  <a:pt x="61" y="165"/>
                  <a:pt x="63" y="165"/>
                </a:cubicBezTo>
                <a:cubicBezTo>
                  <a:pt x="66" y="165"/>
                  <a:pt x="67" y="163"/>
                  <a:pt x="67" y="161"/>
                </a:cubicBezTo>
                <a:close/>
                <a:moveTo>
                  <a:pt x="67" y="151"/>
                </a:moveTo>
                <a:cubicBezTo>
                  <a:pt x="67" y="149"/>
                  <a:pt x="66" y="147"/>
                  <a:pt x="63" y="147"/>
                </a:cubicBezTo>
                <a:cubicBezTo>
                  <a:pt x="61" y="147"/>
                  <a:pt x="59" y="149"/>
                  <a:pt x="59" y="151"/>
                </a:cubicBezTo>
                <a:cubicBezTo>
                  <a:pt x="59" y="153"/>
                  <a:pt x="61" y="155"/>
                  <a:pt x="63" y="155"/>
                </a:cubicBezTo>
                <a:cubicBezTo>
                  <a:pt x="66" y="155"/>
                  <a:pt x="67" y="153"/>
                  <a:pt x="67" y="151"/>
                </a:cubicBezTo>
                <a:close/>
                <a:moveTo>
                  <a:pt x="77" y="171"/>
                </a:moveTo>
                <a:cubicBezTo>
                  <a:pt x="77" y="168"/>
                  <a:pt x="75" y="167"/>
                  <a:pt x="73" y="167"/>
                </a:cubicBezTo>
                <a:cubicBezTo>
                  <a:pt x="71" y="167"/>
                  <a:pt x="69" y="168"/>
                  <a:pt x="69" y="171"/>
                </a:cubicBezTo>
                <a:cubicBezTo>
                  <a:pt x="69" y="173"/>
                  <a:pt x="71" y="175"/>
                  <a:pt x="73" y="175"/>
                </a:cubicBezTo>
                <a:cubicBezTo>
                  <a:pt x="75" y="175"/>
                  <a:pt x="77" y="173"/>
                  <a:pt x="77" y="171"/>
                </a:cubicBezTo>
                <a:close/>
                <a:moveTo>
                  <a:pt x="77" y="161"/>
                </a:moveTo>
                <a:cubicBezTo>
                  <a:pt x="77" y="159"/>
                  <a:pt x="75" y="157"/>
                  <a:pt x="73" y="157"/>
                </a:cubicBezTo>
                <a:cubicBezTo>
                  <a:pt x="71" y="157"/>
                  <a:pt x="69" y="159"/>
                  <a:pt x="69" y="161"/>
                </a:cubicBezTo>
                <a:cubicBezTo>
                  <a:pt x="69" y="163"/>
                  <a:pt x="71" y="165"/>
                  <a:pt x="73" y="165"/>
                </a:cubicBezTo>
                <a:cubicBezTo>
                  <a:pt x="75" y="165"/>
                  <a:pt x="77" y="163"/>
                  <a:pt x="77" y="161"/>
                </a:cubicBezTo>
                <a:close/>
                <a:moveTo>
                  <a:pt x="77" y="151"/>
                </a:moveTo>
                <a:cubicBezTo>
                  <a:pt x="77" y="149"/>
                  <a:pt x="75" y="147"/>
                  <a:pt x="73" y="147"/>
                </a:cubicBezTo>
                <a:cubicBezTo>
                  <a:pt x="71" y="147"/>
                  <a:pt x="69" y="149"/>
                  <a:pt x="69" y="151"/>
                </a:cubicBezTo>
                <a:cubicBezTo>
                  <a:pt x="69" y="153"/>
                  <a:pt x="71" y="155"/>
                  <a:pt x="73" y="155"/>
                </a:cubicBezTo>
                <a:cubicBezTo>
                  <a:pt x="75" y="155"/>
                  <a:pt x="77" y="153"/>
                  <a:pt x="77" y="151"/>
                </a:cubicBezTo>
                <a:close/>
                <a:moveTo>
                  <a:pt x="86" y="171"/>
                </a:moveTo>
                <a:cubicBezTo>
                  <a:pt x="86" y="168"/>
                  <a:pt x="84" y="167"/>
                  <a:pt x="82" y="167"/>
                </a:cubicBezTo>
                <a:cubicBezTo>
                  <a:pt x="80" y="167"/>
                  <a:pt x="78" y="168"/>
                  <a:pt x="78" y="171"/>
                </a:cubicBezTo>
                <a:cubicBezTo>
                  <a:pt x="78" y="173"/>
                  <a:pt x="80" y="175"/>
                  <a:pt x="82" y="175"/>
                </a:cubicBezTo>
                <a:cubicBezTo>
                  <a:pt x="84" y="175"/>
                  <a:pt x="86" y="173"/>
                  <a:pt x="86" y="171"/>
                </a:cubicBezTo>
                <a:close/>
                <a:moveTo>
                  <a:pt x="86" y="161"/>
                </a:moveTo>
                <a:cubicBezTo>
                  <a:pt x="86" y="159"/>
                  <a:pt x="84" y="157"/>
                  <a:pt x="82" y="157"/>
                </a:cubicBezTo>
                <a:cubicBezTo>
                  <a:pt x="80" y="157"/>
                  <a:pt x="78" y="159"/>
                  <a:pt x="78" y="161"/>
                </a:cubicBezTo>
                <a:cubicBezTo>
                  <a:pt x="78" y="163"/>
                  <a:pt x="80" y="165"/>
                  <a:pt x="82" y="165"/>
                </a:cubicBezTo>
                <a:cubicBezTo>
                  <a:pt x="84" y="165"/>
                  <a:pt x="86" y="163"/>
                  <a:pt x="86" y="161"/>
                </a:cubicBezTo>
                <a:close/>
                <a:moveTo>
                  <a:pt x="86" y="151"/>
                </a:moveTo>
                <a:cubicBezTo>
                  <a:pt x="86" y="149"/>
                  <a:pt x="84" y="147"/>
                  <a:pt x="82" y="147"/>
                </a:cubicBezTo>
                <a:cubicBezTo>
                  <a:pt x="80" y="147"/>
                  <a:pt x="78" y="149"/>
                  <a:pt x="78" y="151"/>
                </a:cubicBezTo>
                <a:cubicBezTo>
                  <a:pt x="78" y="153"/>
                  <a:pt x="80" y="155"/>
                  <a:pt x="82" y="155"/>
                </a:cubicBezTo>
                <a:cubicBezTo>
                  <a:pt x="84" y="155"/>
                  <a:pt x="86" y="153"/>
                  <a:pt x="86" y="151"/>
                </a:cubicBezTo>
                <a:close/>
                <a:moveTo>
                  <a:pt x="96" y="171"/>
                </a:moveTo>
                <a:cubicBezTo>
                  <a:pt x="96" y="168"/>
                  <a:pt x="94" y="167"/>
                  <a:pt x="92" y="167"/>
                </a:cubicBezTo>
                <a:cubicBezTo>
                  <a:pt x="89" y="167"/>
                  <a:pt x="88" y="168"/>
                  <a:pt x="88" y="171"/>
                </a:cubicBezTo>
                <a:cubicBezTo>
                  <a:pt x="88" y="173"/>
                  <a:pt x="89" y="175"/>
                  <a:pt x="92" y="175"/>
                </a:cubicBezTo>
                <a:cubicBezTo>
                  <a:pt x="94" y="175"/>
                  <a:pt x="96" y="173"/>
                  <a:pt x="96" y="171"/>
                </a:cubicBezTo>
                <a:close/>
                <a:moveTo>
                  <a:pt x="96" y="161"/>
                </a:moveTo>
                <a:cubicBezTo>
                  <a:pt x="96" y="159"/>
                  <a:pt x="94" y="157"/>
                  <a:pt x="92" y="157"/>
                </a:cubicBezTo>
                <a:cubicBezTo>
                  <a:pt x="89" y="157"/>
                  <a:pt x="88" y="159"/>
                  <a:pt x="88" y="161"/>
                </a:cubicBezTo>
                <a:cubicBezTo>
                  <a:pt x="88" y="163"/>
                  <a:pt x="89" y="165"/>
                  <a:pt x="92" y="165"/>
                </a:cubicBezTo>
                <a:cubicBezTo>
                  <a:pt x="94" y="165"/>
                  <a:pt x="96" y="163"/>
                  <a:pt x="96" y="161"/>
                </a:cubicBezTo>
                <a:close/>
                <a:moveTo>
                  <a:pt x="96" y="151"/>
                </a:moveTo>
                <a:cubicBezTo>
                  <a:pt x="96" y="149"/>
                  <a:pt x="94" y="147"/>
                  <a:pt x="92" y="147"/>
                </a:cubicBezTo>
                <a:cubicBezTo>
                  <a:pt x="89" y="147"/>
                  <a:pt x="88" y="149"/>
                  <a:pt x="88" y="151"/>
                </a:cubicBezTo>
                <a:cubicBezTo>
                  <a:pt x="88" y="153"/>
                  <a:pt x="89" y="155"/>
                  <a:pt x="92" y="155"/>
                </a:cubicBezTo>
                <a:cubicBezTo>
                  <a:pt x="94" y="155"/>
                  <a:pt x="96" y="153"/>
                  <a:pt x="96" y="151"/>
                </a:cubicBezTo>
                <a:close/>
                <a:moveTo>
                  <a:pt x="105" y="171"/>
                </a:moveTo>
                <a:cubicBezTo>
                  <a:pt x="105" y="168"/>
                  <a:pt x="103" y="167"/>
                  <a:pt x="101" y="167"/>
                </a:cubicBezTo>
                <a:cubicBezTo>
                  <a:pt x="99" y="167"/>
                  <a:pt x="97" y="168"/>
                  <a:pt x="97" y="171"/>
                </a:cubicBezTo>
                <a:cubicBezTo>
                  <a:pt x="97" y="173"/>
                  <a:pt x="99" y="175"/>
                  <a:pt x="101" y="175"/>
                </a:cubicBezTo>
                <a:cubicBezTo>
                  <a:pt x="103" y="175"/>
                  <a:pt x="105" y="173"/>
                  <a:pt x="105" y="171"/>
                </a:cubicBezTo>
                <a:close/>
                <a:moveTo>
                  <a:pt x="105" y="161"/>
                </a:moveTo>
                <a:cubicBezTo>
                  <a:pt x="105" y="159"/>
                  <a:pt x="103" y="157"/>
                  <a:pt x="101" y="157"/>
                </a:cubicBezTo>
                <a:cubicBezTo>
                  <a:pt x="99" y="157"/>
                  <a:pt x="97" y="159"/>
                  <a:pt x="97" y="161"/>
                </a:cubicBezTo>
                <a:cubicBezTo>
                  <a:pt x="97" y="163"/>
                  <a:pt x="99" y="165"/>
                  <a:pt x="101" y="165"/>
                </a:cubicBezTo>
                <a:cubicBezTo>
                  <a:pt x="103" y="165"/>
                  <a:pt x="105" y="163"/>
                  <a:pt x="105" y="161"/>
                </a:cubicBezTo>
                <a:close/>
                <a:moveTo>
                  <a:pt x="105" y="151"/>
                </a:moveTo>
                <a:cubicBezTo>
                  <a:pt x="105" y="149"/>
                  <a:pt x="103" y="147"/>
                  <a:pt x="101" y="147"/>
                </a:cubicBezTo>
                <a:cubicBezTo>
                  <a:pt x="99" y="147"/>
                  <a:pt x="97" y="149"/>
                  <a:pt x="97" y="151"/>
                </a:cubicBezTo>
                <a:cubicBezTo>
                  <a:pt x="97" y="153"/>
                  <a:pt x="99" y="155"/>
                  <a:pt x="101" y="155"/>
                </a:cubicBezTo>
                <a:cubicBezTo>
                  <a:pt x="103" y="155"/>
                  <a:pt x="105" y="153"/>
                  <a:pt x="105" y="151"/>
                </a:cubicBezTo>
                <a:close/>
                <a:moveTo>
                  <a:pt x="115" y="171"/>
                </a:moveTo>
                <a:cubicBezTo>
                  <a:pt x="115" y="168"/>
                  <a:pt x="113" y="167"/>
                  <a:pt x="111" y="167"/>
                </a:cubicBezTo>
                <a:cubicBezTo>
                  <a:pt x="108" y="167"/>
                  <a:pt x="107" y="168"/>
                  <a:pt x="107" y="171"/>
                </a:cubicBezTo>
                <a:cubicBezTo>
                  <a:pt x="107" y="173"/>
                  <a:pt x="108" y="175"/>
                  <a:pt x="111" y="175"/>
                </a:cubicBezTo>
                <a:cubicBezTo>
                  <a:pt x="113" y="175"/>
                  <a:pt x="115" y="173"/>
                  <a:pt x="115" y="171"/>
                </a:cubicBezTo>
                <a:close/>
                <a:moveTo>
                  <a:pt x="115" y="161"/>
                </a:moveTo>
                <a:cubicBezTo>
                  <a:pt x="115" y="159"/>
                  <a:pt x="113" y="157"/>
                  <a:pt x="111" y="157"/>
                </a:cubicBezTo>
                <a:cubicBezTo>
                  <a:pt x="108" y="157"/>
                  <a:pt x="107" y="159"/>
                  <a:pt x="107" y="161"/>
                </a:cubicBezTo>
                <a:cubicBezTo>
                  <a:pt x="107" y="163"/>
                  <a:pt x="108" y="165"/>
                  <a:pt x="111" y="165"/>
                </a:cubicBezTo>
                <a:cubicBezTo>
                  <a:pt x="113" y="165"/>
                  <a:pt x="115" y="163"/>
                  <a:pt x="115" y="161"/>
                </a:cubicBezTo>
                <a:close/>
                <a:moveTo>
                  <a:pt x="115" y="151"/>
                </a:moveTo>
                <a:cubicBezTo>
                  <a:pt x="115" y="149"/>
                  <a:pt x="113" y="147"/>
                  <a:pt x="111" y="147"/>
                </a:cubicBezTo>
                <a:cubicBezTo>
                  <a:pt x="108" y="147"/>
                  <a:pt x="107" y="149"/>
                  <a:pt x="107" y="151"/>
                </a:cubicBezTo>
                <a:cubicBezTo>
                  <a:pt x="107" y="153"/>
                  <a:pt x="108" y="155"/>
                  <a:pt x="111" y="155"/>
                </a:cubicBezTo>
                <a:cubicBezTo>
                  <a:pt x="113" y="155"/>
                  <a:pt x="115" y="153"/>
                  <a:pt x="115" y="151"/>
                </a:cubicBezTo>
                <a:close/>
                <a:moveTo>
                  <a:pt x="124" y="171"/>
                </a:moveTo>
                <a:cubicBezTo>
                  <a:pt x="124" y="168"/>
                  <a:pt x="122" y="167"/>
                  <a:pt x="120" y="167"/>
                </a:cubicBezTo>
                <a:cubicBezTo>
                  <a:pt x="118" y="167"/>
                  <a:pt x="116" y="168"/>
                  <a:pt x="116" y="171"/>
                </a:cubicBezTo>
                <a:cubicBezTo>
                  <a:pt x="116" y="173"/>
                  <a:pt x="118" y="175"/>
                  <a:pt x="120" y="175"/>
                </a:cubicBezTo>
                <a:cubicBezTo>
                  <a:pt x="122" y="175"/>
                  <a:pt x="124" y="173"/>
                  <a:pt x="124" y="171"/>
                </a:cubicBezTo>
                <a:close/>
                <a:moveTo>
                  <a:pt x="124" y="161"/>
                </a:moveTo>
                <a:cubicBezTo>
                  <a:pt x="124" y="159"/>
                  <a:pt x="122" y="157"/>
                  <a:pt x="120" y="157"/>
                </a:cubicBezTo>
                <a:cubicBezTo>
                  <a:pt x="118" y="157"/>
                  <a:pt x="116" y="159"/>
                  <a:pt x="116" y="161"/>
                </a:cubicBezTo>
                <a:cubicBezTo>
                  <a:pt x="116" y="163"/>
                  <a:pt x="118" y="165"/>
                  <a:pt x="120" y="165"/>
                </a:cubicBezTo>
                <a:cubicBezTo>
                  <a:pt x="122" y="165"/>
                  <a:pt x="124" y="163"/>
                  <a:pt x="124" y="161"/>
                </a:cubicBezTo>
                <a:close/>
                <a:moveTo>
                  <a:pt x="124" y="151"/>
                </a:moveTo>
                <a:cubicBezTo>
                  <a:pt x="124" y="149"/>
                  <a:pt x="122" y="147"/>
                  <a:pt x="120" y="147"/>
                </a:cubicBezTo>
                <a:cubicBezTo>
                  <a:pt x="118" y="147"/>
                  <a:pt x="116" y="149"/>
                  <a:pt x="116" y="151"/>
                </a:cubicBezTo>
                <a:cubicBezTo>
                  <a:pt x="116" y="153"/>
                  <a:pt x="118" y="155"/>
                  <a:pt x="120" y="155"/>
                </a:cubicBezTo>
                <a:cubicBezTo>
                  <a:pt x="122" y="155"/>
                  <a:pt x="124" y="153"/>
                  <a:pt x="124" y="151"/>
                </a:cubicBezTo>
                <a:close/>
                <a:moveTo>
                  <a:pt x="133" y="171"/>
                </a:moveTo>
                <a:cubicBezTo>
                  <a:pt x="133" y="168"/>
                  <a:pt x="132" y="167"/>
                  <a:pt x="129" y="167"/>
                </a:cubicBezTo>
                <a:cubicBezTo>
                  <a:pt x="127" y="167"/>
                  <a:pt x="125" y="168"/>
                  <a:pt x="125" y="171"/>
                </a:cubicBezTo>
                <a:cubicBezTo>
                  <a:pt x="125" y="173"/>
                  <a:pt x="127" y="175"/>
                  <a:pt x="129" y="175"/>
                </a:cubicBezTo>
                <a:cubicBezTo>
                  <a:pt x="132" y="175"/>
                  <a:pt x="133" y="173"/>
                  <a:pt x="133" y="171"/>
                </a:cubicBezTo>
                <a:close/>
                <a:moveTo>
                  <a:pt x="133" y="161"/>
                </a:moveTo>
                <a:cubicBezTo>
                  <a:pt x="133" y="159"/>
                  <a:pt x="132" y="157"/>
                  <a:pt x="129" y="157"/>
                </a:cubicBezTo>
                <a:cubicBezTo>
                  <a:pt x="127" y="157"/>
                  <a:pt x="125" y="159"/>
                  <a:pt x="125" y="161"/>
                </a:cubicBezTo>
                <a:cubicBezTo>
                  <a:pt x="125" y="163"/>
                  <a:pt x="127" y="165"/>
                  <a:pt x="129" y="165"/>
                </a:cubicBezTo>
                <a:cubicBezTo>
                  <a:pt x="132" y="165"/>
                  <a:pt x="133" y="163"/>
                  <a:pt x="133" y="161"/>
                </a:cubicBezTo>
                <a:close/>
                <a:moveTo>
                  <a:pt x="133" y="151"/>
                </a:moveTo>
                <a:cubicBezTo>
                  <a:pt x="133" y="149"/>
                  <a:pt x="132" y="147"/>
                  <a:pt x="129" y="147"/>
                </a:cubicBezTo>
                <a:cubicBezTo>
                  <a:pt x="127" y="147"/>
                  <a:pt x="125" y="149"/>
                  <a:pt x="125" y="151"/>
                </a:cubicBezTo>
                <a:cubicBezTo>
                  <a:pt x="125" y="153"/>
                  <a:pt x="127" y="155"/>
                  <a:pt x="129" y="155"/>
                </a:cubicBezTo>
                <a:cubicBezTo>
                  <a:pt x="132" y="155"/>
                  <a:pt x="133" y="153"/>
                  <a:pt x="133" y="151"/>
                </a:cubicBezTo>
                <a:close/>
                <a:moveTo>
                  <a:pt x="143" y="171"/>
                </a:moveTo>
                <a:cubicBezTo>
                  <a:pt x="143" y="168"/>
                  <a:pt x="141" y="167"/>
                  <a:pt x="139" y="167"/>
                </a:cubicBezTo>
                <a:cubicBezTo>
                  <a:pt x="137" y="167"/>
                  <a:pt x="135" y="168"/>
                  <a:pt x="135" y="171"/>
                </a:cubicBezTo>
                <a:cubicBezTo>
                  <a:pt x="135" y="173"/>
                  <a:pt x="137" y="175"/>
                  <a:pt x="139" y="175"/>
                </a:cubicBezTo>
                <a:cubicBezTo>
                  <a:pt x="141" y="175"/>
                  <a:pt x="143" y="173"/>
                  <a:pt x="143" y="171"/>
                </a:cubicBezTo>
                <a:close/>
                <a:moveTo>
                  <a:pt x="143" y="161"/>
                </a:moveTo>
                <a:cubicBezTo>
                  <a:pt x="143" y="159"/>
                  <a:pt x="141" y="157"/>
                  <a:pt x="139" y="157"/>
                </a:cubicBezTo>
                <a:cubicBezTo>
                  <a:pt x="137" y="157"/>
                  <a:pt x="135" y="159"/>
                  <a:pt x="135" y="161"/>
                </a:cubicBezTo>
                <a:cubicBezTo>
                  <a:pt x="135" y="163"/>
                  <a:pt x="137" y="165"/>
                  <a:pt x="139" y="165"/>
                </a:cubicBezTo>
                <a:cubicBezTo>
                  <a:pt x="141" y="165"/>
                  <a:pt x="143" y="163"/>
                  <a:pt x="143" y="161"/>
                </a:cubicBezTo>
                <a:close/>
                <a:moveTo>
                  <a:pt x="143" y="151"/>
                </a:moveTo>
                <a:cubicBezTo>
                  <a:pt x="143" y="149"/>
                  <a:pt x="141" y="147"/>
                  <a:pt x="139" y="147"/>
                </a:cubicBezTo>
                <a:cubicBezTo>
                  <a:pt x="137" y="147"/>
                  <a:pt x="135" y="149"/>
                  <a:pt x="135" y="151"/>
                </a:cubicBezTo>
                <a:cubicBezTo>
                  <a:pt x="135" y="153"/>
                  <a:pt x="137" y="155"/>
                  <a:pt x="139" y="155"/>
                </a:cubicBezTo>
                <a:cubicBezTo>
                  <a:pt x="141" y="155"/>
                  <a:pt x="143" y="153"/>
                  <a:pt x="143" y="151"/>
                </a:cubicBezTo>
                <a:close/>
                <a:moveTo>
                  <a:pt x="313" y="161"/>
                </a:moveTo>
                <a:cubicBezTo>
                  <a:pt x="313" y="153"/>
                  <a:pt x="307" y="147"/>
                  <a:pt x="300" y="147"/>
                </a:cubicBezTo>
                <a:cubicBezTo>
                  <a:pt x="300" y="147"/>
                  <a:pt x="300" y="147"/>
                  <a:pt x="146" y="147"/>
                </a:cubicBezTo>
                <a:cubicBezTo>
                  <a:pt x="146" y="147"/>
                  <a:pt x="146" y="147"/>
                  <a:pt x="146" y="175"/>
                </a:cubicBezTo>
                <a:cubicBezTo>
                  <a:pt x="146" y="175"/>
                  <a:pt x="146" y="175"/>
                  <a:pt x="300" y="175"/>
                </a:cubicBezTo>
                <a:cubicBezTo>
                  <a:pt x="307" y="175"/>
                  <a:pt x="313" y="168"/>
                  <a:pt x="313" y="161"/>
                </a:cubicBezTo>
                <a:close/>
                <a:moveTo>
                  <a:pt x="299" y="153"/>
                </a:moveTo>
                <a:cubicBezTo>
                  <a:pt x="294" y="153"/>
                  <a:pt x="291" y="156"/>
                  <a:pt x="291" y="161"/>
                </a:cubicBezTo>
                <a:cubicBezTo>
                  <a:pt x="291" y="165"/>
                  <a:pt x="294" y="169"/>
                  <a:pt x="299" y="169"/>
                </a:cubicBezTo>
                <a:cubicBezTo>
                  <a:pt x="303" y="169"/>
                  <a:pt x="307" y="165"/>
                  <a:pt x="307" y="161"/>
                </a:cubicBezTo>
                <a:cubicBezTo>
                  <a:pt x="307" y="156"/>
                  <a:pt x="303" y="153"/>
                  <a:pt x="299" y="153"/>
                </a:cubicBezTo>
                <a:close/>
                <a:moveTo>
                  <a:pt x="325" y="198"/>
                </a:moveTo>
                <a:cubicBezTo>
                  <a:pt x="325" y="227"/>
                  <a:pt x="325" y="227"/>
                  <a:pt x="325" y="227"/>
                </a:cubicBezTo>
                <a:cubicBezTo>
                  <a:pt x="325" y="232"/>
                  <a:pt x="320" y="236"/>
                  <a:pt x="315" y="236"/>
                </a:cubicBezTo>
                <a:cubicBezTo>
                  <a:pt x="9" y="236"/>
                  <a:pt x="9" y="236"/>
                  <a:pt x="9" y="236"/>
                </a:cubicBezTo>
                <a:cubicBezTo>
                  <a:pt x="4" y="236"/>
                  <a:pt x="0" y="232"/>
                  <a:pt x="0" y="227"/>
                </a:cubicBezTo>
                <a:cubicBezTo>
                  <a:pt x="0" y="198"/>
                  <a:pt x="0" y="198"/>
                  <a:pt x="0" y="198"/>
                </a:cubicBezTo>
                <a:cubicBezTo>
                  <a:pt x="0" y="192"/>
                  <a:pt x="4" y="189"/>
                  <a:pt x="9" y="189"/>
                </a:cubicBezTo>
                <a:cubicBezTo>
                  <a:pt x="315" y="189"/>
                  <a:pt x="315" y="189"/>
                  <a:pt x="315" y="189"/>
                </a:cubicBezTo>
                <a:cubicBezTo>
                  <a:pt x="320" y="189"/>
                  <a:pt x="325" y="192"/>
                  <a:pt x="325" y="198"/>
                </a:cubicBezTo>
                <a:close/>
                <a:moveTo>
                  <a:pt x="20" y="222"/>
                </a:moveTo>
                <a:cubicBezTo>
                  <a:pt x="20" y="220"/>
                  <a:pt x="19" y="218"/>
                  <a:pt x="16" y="218"/>
                </a:cubicBezTo>
                <a:cubicBezTo>
                  <a:pt x="14" y="218"/>
                  <a:pt x="12" y="220"/>
                  <a:pt x="12" y="222"/>
                </a:cubicBezTo>
                <a:cubicBezTo>
                  <a:pt x="12" y="224"/>
                  <a:pt x="14" y="226"/>
                  <a:pt x="16" y="226"/>
                </a:cubicBezTo>
                <a:cubicBezTo>
                  <a:pt x="19" y="226"/>
                  <a:pt x="20" y="224"/>
                  <a:pt x="20" y="222"/>
                </a:cubicBezTo>
                <a:close/>
                <a:moveTo>
                  <a:pt x="20" y="213"/>
                </a:moveTo>
                <a:cubicBezTo>
                  <a:pt x="20" y="211"/>
                  <a:pt x="19" y="209"/>
                  <a:pt x="16" y="209"/>
                </a:cubicBezTo>
                <a:cubicBezTo>
                  <a:pt x="14" y="209"/>
                  <a:pt x="12" y="211"/>
                  <a:pt x="12" y="213"/>
                </a:cubicBezTo>
                <a:cubicBezTo>
                  <a:pt x="12" y="215"/>
                  <a:pt x="14" y="217"/>
                  <a:pt x="16" y="217"/>
                </a:cubicBezTo>
                <a:cubicBezTo>
                  <a:pt x="19" y="217"/>
                  <a:pt x="20" y="215"/>
                  <a:pt x="20" y="213"/>
                </a:cubicBezTo>
                <a:close/>
                <a:moveTo>
                  <a:pt x="20" y="203"/>
                </a:moveTo>
                <a:cubicBezTo>
                  <a:pt x="20" y="200"/>
                  <a:pt x="19" y="199"/>
                  <a:pt x="16" y="199"/>
                </a:cubicBezTo>
                <a:cubicBezTo>
                  <a:pt x="14" y="199"/>
                  <a:pt x="12" y="200"/>
                  <a:pt x="12" y="203"/>
                </a:cubicBezTo>
                <a:cubicBezTo>
                  <a:pt x="12" y="205"/>
                  <a:pt x="14" y="207"/>
                  <a:pt x="16" y="207"/>
                </a:cubicBezTo>
                <a:cubicBezTo>
                  <a:pt x="19" y="207"/>
                  <a:pt x="20" y="205"/>
                  <a:pt x="20" y="203"/>
                </a:cubicBezTo>
                <a:close/>
                <a:moveTo>
                  <a:pt x="30" y="222"/>
                </a:moveTo>
                <a:cubicBezTo>
                  <a:pt x="30" y="220"/>
                  <a:pt x="28" y="218"/>
                  <a:pt x="26" y="218"/>
                </a:cubicBezTo>
                <a:cubicBezTo>
                  <a:pt x="24" y="218"/>
                  <a:pt x="22" y="220"/>
                  <a:pt x="22" y="222"/>
                </a:cubicBezTo>
                <a:cubicBezTo>
                  <a:pt x="22" y="224"/>
                  <a:pt x="24" y="226"/>
                  <a:pt x="26" y="226"/>
                </a:cubicBezTo>
                <a:cubicBezTo>
                  <a:pt x="28" y="226"/>
                  <a:pt x="30" y="224"/>
                  <a:pt x="30" y="222"/>
                </a:cubicBezTo>
                <a:close/>
                <a:moveTo>
                  <a:pt x="30" y="213"/>
                </a:moveTo>
                <a:cubicBezTo>
                  <a:pt x="30" y="211"/>
                  <a:pt x="28" y="209"/>
                  <a:pt x="26" y="209"/>
                </a:cubicBezTo>
                <a:cubicBezTo>
                  <a:pt x="24" y="209"/>
                  <a:pt x="22" y="211"/>
                  <a:pt x="22" y="213"/>
                </a:cubicBezTo>
                <a:cubicBezTo>
                  <a:pt x="22" y="215"/>
                  <a:pt x="24" y="217"/>
                  <a:pt x="26" y="217"/>
                </a:cubicBezTo>
                <a:cubicBezTo>
                  <a:pt x="28" y="217"/>
                  <a:pt x="30" y="215"/>
                  <a:pt x="30" y="213"/>
                </a:cubicBezTo>
                <a:close/>
                <a:moveTo>
                  <a:pt x="30" y="203"/>
                </a:moveTo>
                <a:cubicBezTo>
                  <a:pt x="30" y="200"/>
                  <a:pt x="28" y="199"/>
                  <a:pt x="26" y="199"/>
                </a:cubicBezTo>
                <a:cubicBezTo>
                  <a:pt x="24" y="199"/>
                  <a:pt x="22" y="200"/>
                  <a:pt x="22" y="203"/>
                </a:cubicBezTo>
                <a:cubicBezTo>
                  <a:pt x="22" y="205"/>
                  <a:pt x="24" y="207"/>
                  <a:pt x="26" y="207"/>
                </a:cubicBezTo>
                <a:cubicBezTo>
                  <a:pt x="28" y="207"/>
                  <a:pt x="30" y="205"/>
                  <a:pt x="30" y="203"/>
                </a:cubicBezTo>
                <a:close/>
                <a:moveTo>
                  <a:pt x="39" y="222"/>
                </a:moveTo>
                <a:cubicBezTo>
                  <a:pt x="39" y="220"/>
                  <a:pt x="37" y="218"/>
                  <a:pt x="35" y="218"/>
                </a:cubicBezTo>
                <a:cubicBezTo>
                  <a:pt x="33" y="218"/>
                  <a:pt x="31" y="220"/>
                  <a:pt x="31" y="222"/>
                </a:cubicBezTo>
                <a:cubicBezTo>
                  <a:pt x="31" y="224"/>
                  <a:pt x="33" y="226"/>
                  <a:pt x="35" y="226"/>
                </a:cubicBezTo>
                <a:cubicBezTo>
                  <a:pt x="37" y="226"/>
                  <a:pt x="39" y="224"/>
                  <a:pt x="39" y="222"/>
                </a:cubicBezTo>
                <a:close/>
                <a:moveTo>
                  <a:pt x="39" y="213"/>
                </a:moveTo>
                <a:cubicBezTo>
                  <a:pt x="39" y="211"/>
                  <a:pt x="37" y="209"/>
                  <a:pt x="35" y="209"/>
                </a:cubicBezTo>
                <a:cubicBezTo>
                  <a:pt x="33" y="209"/>
                  <a:pt x="31" y="211"/>
                  <a:pt x="31" y="213"/>
                </a:cubicBezTo>
                <a:cubicBezTo>
                  <a:pt x="31" y="215"/>
                  <a:pt x="33" y="217"/>
                  <a:pt x="35" y="217"/>
                </a:cubicBezTo>
                <a:cubicBezTo>
                  <a:pt x="37" y="217"/>
                  <a:pt x="39" y="215"/>
                  <a:pt x="39" y="213"/>
                </a:cubicBezTo>
                <a:close/>
                <a:moveTo>
                  <a:pt x="39" y="203"/>
                </a:moveTo>
                <a:cubicBezTo>
                  <a:pt x="39" y="200"/>
                  <a:pt x="37" y="199"/>
                  <a:pt x="35" y="199"/>
                </a:cubicBezTo>
                <a:cubicBezTo>
                  <a:pt x="33" y="199"/>
                  <a:pt x="31" y="200"/>
                  <a:pt x="31" y="203"/>
                </a:cubicBezTo>
                <a:cubicBezTo>
                  <a:pt x="31" y="205"/>
                  <a:pt x="33" y="207"/>
                  <a:pt x="35" y="207"/>
                </a:cubicBezTo>
                <a:cubicBezTo>
                  <a:pt x="37" y="207"/>
                  <a:pt x="39" y="205"/>
                  <a:pt x="39" y="203"/>
                </a:cubicBezTo>
                <a:close/>
                <a:moveTo>
                  <a:pt x="49" y="222"/>
                </a:moveTo>
                <a:cubicBezTo>
                  <a:pt x="49" y="220"/>
                  <a:pt x="47" y="218"/>
                  <a:pt x="45" y="218"/>
                </a:cubicBezTo>
                <a:cubicBezTo>
                  <a:pt x="42" y="218"/>
                  <a:pt x="41" y="220"/>
                  <a:pt x="41" y="222"/>
                </a:cubicBezTo>
                <a:cubicBezTo>
                  <a:pt x="41" y="224"/>
                  <a:pt x="42" y="226"/>
                  <a:pt x="45" y="226"/>
                </a:cubicBezTo>
                <a:cubicBezTo>
                  <a:pt x="47" y="226"/>
                  <a:pt x="49" y="224"/>
                  <a:pt x="49" y="222"/>
                </a:cubicBezTo>
                <a:close/>
                <a:moveTo>
                  <a:pt x="49" y="213"/>
                </a:moveTo>
                <a:cubicBezTo>
                  <a:pt x="49" y="211"/>
                  <a:pt x="47" y="209"/>
                  <a:pt x="45" y="209"/>
                </a:cubicBezTo>
                <a:cubicBezTo>
                  <a:pt x="42" y="209"/>
                  <a:pt x="41" y="211"/>
                  <a:pt x="41" y="213"/>
                </a:cubicBezTo>
                <a:cubicBezTo>
                  <a:pt x="41" y="215"/>
                  <a:pt x="42" y="217"/>
                  <a:pt x="45" y="217"/>
                </a:cubicBezTo>
                <a:cubicBezTo>
                  <a:pt x="47" y="217"/>
                  <a:pt x="49" y="215"/>
                  <a:pt x="49" y="213"/>
                </a:cubicBezTo>
                <a:close/>
                <a:moveTo>
                  <a:pt x="49" y="203"/>
                </a:moveTo>
                <a:cubicBezTo>
                  <a:pt x="49" y="200"/>
                  <a:pt x="47" y="199"/>
                  <a:pt x="45" y="199"/>
                </a:cubicBezTo>
                <a:cubicBezTo>
                  <a:pt x="42" y="199"/>
                  <a:pt x="41" y="200"/>
                  <a:pt x="41" y="203"/>
                </a:cubicBezTo>
                <a:cubicBezTo>
                  <a:pt x="41" y="205"/>
                  <a:pt x="42" y="207"/>
                  <a:pt x="45" y="207"/>
                </a:cubicBezTo>
                <a:cubicBezTo>
                  <a:pt x="47" y="207"/>
                  <a:pt x="49" y="205"/>
                  <a:pt x="49" y="203"/>
                </a:cubicBezTo>
                <a:close/>
                <a:moveTo>
                  <a:pt x="58" y="222"/>
                </a:moveTo>
                <a:cubicBezTo>
                  <a:pt x="58" y="220"/>
                  <a:pt x="56" y="218"/>
                  <a:pt x="54" y="218"/>
                </a:cubicBezTo>
                <a:cubicBezTo>
                  <a:pt x="52" y="218"/>
                  <a:pt x="50" y="220"/>
                  <a:pt x="50" y="222"/>
                </a:cubicBezTo>
                <a:cubicBezTo>
                  <a:pt x="50" y="224"/>
                  <a:pt x="52" y="226"/>
                  <a:pt x="54" y="226"/>
                </a:cubicBezTo>
                <a:cubicBezTo>
                  <a:pt x="56" y="226"/>
                  <a:pt x="58" y="224"/>
                  <a:pt x="58" y="222"/>
                </a:cubicBezTo>
                <a:close/>
                <a:moveTo>
                  <a:pt x="58" y="213"/>
                </a:moveTo>
                <a:cubicBezTo>
                  <a:pt x="58" y="211"/>
                  <a:pt x="56" y="209"/>
                  <a:pt x="54" y="209"/>
                </a:cubicBezTo>
                <a:cubicBezTo>
                  <a:pt x="52" y="209"/>
                  <a:pt x="50" y="211"/>
                  <a:pt x="50" y="213"/>
                </a:cubicBezTo>
                <a:cubicBezTo>
                  <a:pt x="50" y="215"/>
                  <a:pt x="52" y="217"/>
                  <a:pt x="54" y="217"/>
                </a:cubicBezTo>
                <a:cubicBezTo>
                  <a:pt x="56" y="217"/>
                  <a:pt x="58" y="215"/>
                  <a:pt x="58" y="213"/>
                </a:cubicBezTo>
                <a:close/>
                <a:moveTo>
                  <a:pt x="58" y="203"/>
                </a:moveTo>
                <a:cubicBezTo>
                  <a:pt x="58" y="200"/>
                  <a:pt x="56" y="199"/>
                  <a:pt x="54" y="199"/>
                </a:cubicBezTo>
                <a:cubicBezTo>
                  <a:pt x="52" y="199"/>
                  <a:pt x="50" y="200"/>
                  <a:pt x="50" y="203"/>
                </a:cubicBezTo>
                <a:cubicBezTo>
                  <a:pt x="50" y="205"/>
                  <a:pt x="52" y="207"/>
                  <a:pt x="54" y="207"/>
                </a:cubicBezTo>
                <a:cubicBezTo>
                  <a:pt x="56" y="207"/>
                  <a:pt x="58" y="205"/>
                  <a:pt x="58" y="203"/>
                </a:cubicBezTo>
                <a:close/>
                <a:moveTo>
                  <a:pt x="67" y="222"/>
                </a:moveTo>
                <a:cubicBezTo>
                  <a:pt x="67" y="220"/>
                  <a:pt x="66" y="218"/>
                  <a:pt x="63" y="218"/>
                </a:cubicBezTo>
                <a:cubicBezTo>
                  <a:pt x="61" y="218"/>
                  <a:pt x="59" y="220"/>
                  <a:pt x="59" y="222"/>
                </a:cubicBezTo>
                <a:cubicBezTo>
                  <a:pt x="59" y="224"/>
                  <a:pt x="61" y="226"/>
                  <a:pt x="63" y="226"/>
                </a:cubicBezTo>
                <a:cubicBezTo>
                  <a:pt x="66" y="226"/>
                  <a:pt x="67" y="224"/>
                  <a:pt x="67" y="222"/>
                </a:cubicBezTo>
                <a:close/>
                <a:moveTo>
                  <a:pt x="67" y="213"/>
                </a:moveTo>
                <a:cubicBezTo>
                  <a:pt x="67" y="211"/>
                  <a:pt x="66" y="209"/>
                  <a:pt x="63" y="209"/>
                </a:cubicBezTo>
                <a:cubicBezTo>
                  <a:pt x="61" y="209"/>
                  <a:pt x="59" y="211"/>
                  <a:pt x="59" y="213"/>
                </a:cubicBezTo>
                <a:cubicBezTo>
                  <a:pt x="59" y="215"/>
                  <a:pt x="61" y="217"/>
                  <a:pt x="63" y="217"/>
                </a:cubicBezTo>
                <a:cubicBezTo>
                  <a:pt x="66" y="217"/>
                  <a:pt x="67" y="215"/>
                  <a:pt x="67" y="213"/>
                </a:cubicBezTo>
                <a:close/>
                <a:moveTo>
                  <a:pt x="67" y="203"/>
                </a:moveTo>
                <a:cubicBezTo>
                  <a:pt x="67" y="200"/>
                  <a:pt x="66" y="199"/>
                  <a:pt x="63" y="199"/>
                </a:cubicBezTo>
                <a:cubicBezTo>
                  <a:pt x="61" y="199"/>
                  <a:pt x="59" y="200"/>
                  <a:pt x="59" y="203"/>
                </a:cubicBezTo>
                <a:cubicBezTo>
                  <a:pt x="59" y="205"/>
                  <a:pt x="61" y="207"/>
                  <a:pt x="63" y="207"/>
                </a:cubicBezTo>
                <a:cubicBezTo>
                  <a:pt x="66" y="207"/>
                  <a:pt x="67" y="205"/>
                  <a:pt x="67" y="203"/>
                </a:cubicBezTo>
                <a:close/>
                <a:moveTo>
                  <a:pt x="77" y="222"/>
                </a:moveTo>
                <a:cubicBezTo>
                  <a:pt x="77" y="220"/>
                  <a:pt x="75" y="218"/>
                  <a:pt x="73" y="218"/>
                </a:cubicBezTo>
                <a:cubicBezTo>
                  <a:pt x="71" y="218"/>
                  <a:pt x="69" y="220"/>
                  <a:pt x="69" y="222"/>
                </a:cubicBezTo>
                <a:cubicBezTo>
                  <a:pt x="69" y="224"/>
                  <a:pt x="71" y="226"/>
                  <a:pt x="73" y="226"/>
                </a:cubicBezTo>
                <a:cubicBezTo>
                  <a:pt x="75" y="226"/>
                  <a:pt x="77" y="224"/>
                  <a:pt x="77" y="222"/>
                </a:cubicBezTo>
                <a:close/>
                <a:moveTo>
                  <a:pt x="77" y="213"/>
                </a:moveTo>
                <a:cubicBezTo>
                  <a:pt x="77" y="211"/>
                  <a:pt x="75" y="209"/>
                  <a:pt x="73" y="209"/>
                </a:cubicBezTo>
                <a:cubicBezTo>
                  <a:pt x="71" y="209"/>
                  <a:pt x="69" y="211"/>
                  <a:pt x="69" y="213"/>
                </a:cubicBezTo>
                <a:cubicBezTo>
                  <a:pt x="69" y="215"/>
                  <a:pt x="71" y="217"/>
                  <a:pt x="73" y="217"/>
                </a:cubicBezTo>
                <a:cubicBezTo>
                  <a:pt x="75" y="217"/>
                  <a:pt x="77" y="215"/>
                  <a:pt x="77" y="213"/>
                </a:cubicBezTo>
                <a:close/>
                <a:moveTo>
                  <a:pt x="77" y="203"/>
                </a:moveTo>
                <a:cubicBezTo>
                  <a:pt x="77" y="200"/>
                  <a:pt x="75" y="199"/>
                  <a:pt x="73" y="199"/>
                </a:cubicBezTo>
                <a:cubicBezTo>
                  <a:pt x="71" y="199"/>
                  <a:pt x="69" y="200"/>
                  <a:pt x="69" y="203"/>
                </a:cubicBezTo>
                <a:cubicBezTo>
                  <a:pt x="69" y="205"/>
                  <a:pt x="71" y="207"/>
                  <a:pt x="73" y="207"/>
                </a:cubicBezTo>
                <a:cubicBezTo>
                  <a:pt x="75" y="207"/>
                  <a:pt x="77" y="205"/>
                  <a:pt x="77" y="203"/>
                </a:cubicBezTo>
                <a:close/>
                <a:moveTo>
                  <a:pt x="86" y="222"/>
                </a:moveTo>
                <a:cubicBezTo>
                  <a:pt x="86" y="220"/>
                  <a:pt x="84" y="218"/>
                  <a:pt x="82" y="218"/>
                </a:cubicBezTo>
                <a:cubicBezTo>
                  <a:pt x="80" y="218"/>
                  <a:pt x="78" y="220"/>
                  <a:pt x="78" y="222"/>
                </a:cubicBezTo>
                <a:cubicBezTo>
                  <a:pt x="78" y="224"/>
                  <a:pt x="80" y="226"/>
                  <a:pt x="82" y="226"/>
                </a:cubicBezTo>
                <a:cubicBezTo>
                  <a:pt x="84" y="226"/>
                  <a:pt x="86" y="224"/>
                  <a:pt x="86" y="222"/>
                </a:cubicBezTo>
                <a:close/>
                <a:moveTo>
                  <a:pt x="86" y="213"/>
                </a:moveTo>
                <a:cubicBezTo>
                  <a:pt x="86" y="211"/>
                  <a:pt x="84" y="209"/>
                  <a:pt x="82" y="209"/>
                </a:cubicBezTo>
                <a:cubicBezTo>
                  <a:pt x="80" y="209"/>
                  <a:pt x="78" y="211"/>
                  <a:pt x="78" y="213"/>
                </a:cubicBezTo>
                <a:cubicBezTo>
                  <a:pt x="78" y="215"/>
                  <a:pt x="80" y="217"/>
                  <a:pt x="82" y="217"/>
                </a:cubicBezTo>
                <a:cubicBezTo>
                  <a:pt x="84" y="217"/>
                  <a:pt x="86" y="215"/>
                  <a:pt x="86" y="213"/>
                </a:cubicBezTo>
                <a:close/>
                <a:moveTo>
                  <a:pt x="86" y="203"/>
                </a:moveTo>
                <a:cubicBezTo>
                  <a:pt x="86" y="200"/>
                  <a:pt x="84" y="199"/>
                  <a:pt x="82" y="199"/>
                </a:cubicBezTo>
                <a:cubicBezTo>
                  <a:pt x="80" y="199"/>
                  <a:pt x="78" y="200"/>
                  <a:pt x="78" y="203"/>
                </a:cubicBezTo>
                <a:cubicBezTo>
                  <a:pt x="78" y="205"/>
                  <a:pt x="80" y="207"/>
                  <a:pt x="82" y="207"/>
                </a:cubicBezTo>
                <a:cubicBezTo>
                  <a:pt x="84" y="207"/>
                  <a:pt x="86" y="205"/>
                  <a:pt x="86" y="203"/>
                </a:cubicBezTo>
                <a:close/>
                <a:moveTo>
                  <a:pt x="96" y="222"/>
                </a:moveTo>
                <a:cubicBezTo>
                  <a:pt x="96" y="220"/>
                  <a:pt x="94" y="218"/>
                  <a:pt x="92" y="218"/>
                </a:cubicBezTo>
                <a:cubicBezTo>
                  <a:pt x="89" y="218"/>
                  <a:pt x="88" y="220"/>
                  <a:pt x="88" y="222"/>
                </a:cubicBezTo>
                <a:cubicBezTo>
                  <a:pt x="88" y="224"/>
                  <a:pt x="89" y="226"/>
                  <a:pt x="92" y="226"/>
                </a:cubicBezTo>
                <a:cubicBezTo>
                  <a:pt x="94" y="226"/>
                  <a:pt x="96" y="224"/>
                  <a:pt x="96" y="222"/>
                </a:cubicBezTo>
                <a:close/>
                <a:moveTo>
                  <a:pt x="96" y="213"/>
                </a:moveTo>
                <a:cubicBezTo>
                  <a:pt x="96" y="211"/>
                  <a:pt x="94" y="209"/>
                  <a:pt x="92" y="209"/>
                </a:cubicBezTo>
                <a:cubicBezTo>
                  <a:pt x="89" y="209"/>
                  <a:pt x="88" y="211"/>
                  <a:pt x="88" y="213"/>
                </a:cubicBezTo>
                <a:cubicBezTo>
                  <a:pt x="88" y="215"/>
                  <a:pt x="89" y="217"/>
                  <a:pt x="92" y="217"/>
                </a:cubicBezTo>
                <a:cubicBezTo>
                  <a:pt x="94" y="217"/>
                  <a:pt x="96" y="215"/>
                  <a:pt x="96" y="213"/>
                </a:cubicBezTo>
                <a:close/>
                <a:moveTo>
                  <a:pt x="96" y="203"/>
                </a:moveTo>
                <a:cubicBezTo>
                  <a:pt x="96" y="200"/>
                  <a:pt x="94" y="199"/>
                  <a:pt x="92" y="199"/>
                </a:cubicBezTo>
                <a:cubicBezTo>
                  <a:pt x="89" y="199"/>
                  <a:pt x="88" y="200"/>
                  <a:pt x="88" y="203"/>
                </a:cubicBezTo>
                <a:cubicBezTo>
                  <a:pt x="88" y="205"/>
                  <a:pt x="89" y="207"/>
                  <a:pt x="92" y="207"/>
                </a:cubicBezTo>
                <a:cubicBezTo>
                  <a:pt x="94" y="207"/>
                  <a:pt x="96" y="205"/>
                  <a:pt x="96" y="203"/>
                </a:cubicBezTo>
                <a:close/>
                <a:moveTo>
                  <a:pt x="105" y="222"/>
                </a:moveTo>
                <a:cubicBezTo>
                  <a:pt x="105" y="220"/>
                  <a:pt x="103" y="218"/>
                  <a:pt x="101" y="218"/>
                </a:cubicBezTo>
                <a:cubicBezTo>
                  <a:pt x="99" y="218"/>
                  <a:pt x="97" y="220"/>
                  <a:pt x="97" y="222"/>
                </a:cubicBezTo>
                <a:cubicBezTo>
                  <a:pt x="97" y="224"/>
                  <a:pt x="99" y="226"/>
                  <a:pt x="101" y="226"/>
                </a:cubicBezTo>
                <a:cubicBezTo>
                  <a:pt x="103" y="226"/>
                  <a:pt x="105" y="224"/>
                  <a:pt x="105" y="222"/>
                </a:cubicBezTo>
                <a:close/>
                <a:moveTo>
                  <a:pt x="105" y="213"/>
                </a:moveTo>
                <a:cubicBezTo>
                  <a:pt x="105" y="211"/>
                  <a:pt x="103" y="209"/>
                  <a:pt x="101" y="209"/>
                </a:cubicBezTo>
                <a:cubicBezTo>
                  <a:pt x="99" y="209"/>
                  <a:pt x="97" y="211"/>
                  <a:pt x="97" y="213"/>
                </a:cubicBezTo>
                <a:cubicBezTo>
                  <a:pt x="97" y="215"/>
                  <a:pt x="99" y="217"/>
                  <a:pt x="101" y="217"/>
                </a:cubicBezTo>
                <a:cubicBezTo>
                  <a:pt x="103" y="217"/>
                  <a:pt x="105" y="215"/>
                  <a:pt x="105" y="213"/>
                </a:cubicBezTo>
                <a:close/>
                <a:moveTo>
                  <a:pt x="105" y="203"/>
                </a:moveTo>
                <a:cubicBezTo>
                  <a:pt x="105" y="200"/>
                  <a:pt x="103" y="199"/>
                  <a:pt x="101" y="199"/>
                </a:cubicBezTo>
                <a:cubicBezTo>
                  <a:pt x="99" y="199"/>
                  <a:pt x="97" y="200"/>
                  <a:pt x="97" y="203"/>
                </a:cubicBezTo>
                <a:cubicBezTo>
                  <a:pt x="97" y="205"/>
                  <a:pt x="99" y="207"/>
                  <a:pt x="101" y="207"/>
                </a:cubicBezTo>
                <a:cubicBezTo>
                  <a:pt x="103" y="207"/>
                  <a:pt x="105" y="205"/>
                  <a:pt x="105" y="203"/>
                </a:cubicBezTo>
                <a:close/>
                <a:moveTo>
                  <a:pt x="115" y="222"/>
                </a:moveTo>
                <a:cubicBezTo>
                  <a:pt x="115" y="220"/>
                  <a:pt x="113" y="218"/>
                  <a:pt x="111" y="218"/>
                </a:cubicBezTo>
                <a:cubicBezTo>
                  <a:pt x="108" y="218"/>
                  <a:pt x="107" y="220"/>
                  <a:pt x="107" y="222"/>
                </a:cubicBezTo>
                <a:cubicBezTo>
                  <a:pt x="107" y="224"/>
                  <a:pt x="108" y="226"/>
                  <a:pt x="111" y="226"/>
                </a:cubicBezTo>
                <a:cubicBezTo>
                  <a:pt x="113" y="226"/>
                  <a:pt x="115" y="224"/>
                  <a:pt x="115" y="222"/>
                </a:cubicBezTo>
                <a:close/>
                <a:moveTo>
                  <a:pt x="115" y="213"/>
                </a:moveTo>
                <a:cubicBezTo>
                  <a:pt x="115" y="211"/>
                  <a:pt x="113" y="209"/>
                  <a:pt x="111" y="209"/>
                </a:cubicBezTo>
                <a:cubicBezTo>
                  <a:pt x="108" y="209"/>
                  <a:pt x="107" y="211"/>
                  <a:pt x="107" y="213"/>
                </a:cubicBezTo>
                <a:cubicBezTo>
                  <a:pt x="107" y="215"/>
                  <a:pt x="108" y="217"/>
                  <a:pt x="111" y="217"/>
                </a:cubicBezTo>
                <a:cubicBezTo>
                  <a:pt x="113" y="217"/>
                  <a:pt x="115" y="215"/>
                  <a:pt x="115" y="213"/>
                </a:cubicBezTo>
                <a:close/>
                <a:moveTo>
                  <a:pt x="115" y="203"/>
                </a:moveTo>
                <a:cubicBezTo>
                  <a:pt x="115" y="200"/>
                  <a:pt x="113" y="199"/>
                  <a:pt x="111" y="199"/>
                </a:cubicBezTo>
                <a:cubicBezTo>
                  <a:pt x="108" y="199"/>
                  <a:pt x="107" y="200"/>
                  <a:pt x="107" y="203"/>
                </a:cubicBezTo>
                <a:cubicBezTo>
                  <a:pt x="107" y="205"/>
                  <a:pt x="108" y="207"/>
                  <a:pt x="111" y="207"/>
                </a:cubicBezTo>
                <a:cubicBezTo>
                  <a:pt x="113" y="207"/>
                  <a:pt x="115" y="205"/>
                  <a:pt x="115" y="203"/>
                </a:cubicBezTo>
                <a:close/>
                <a:moveTo>
                  <a:pt x="124" y="222"/>
                </a:moveTo>
                <a:cubicBezTo>
                  <a:pt x="124" y="220"/>
                  <a:pt x="122" y="218"/>
                  <a:pt x="120" y="218"/>
                </a:cubicBezTo>
                <a:cubicBezTo>
                  <a:pt x="118" y="218"/>
                  <a:pt x="116" y="220"/>
                  <a:pt x="116" y="222"/>
                </a:cubicBezTo>
                <a:cubicBezTo>
                  <a:pt x="116" y="224"/>
                  <a:pt x="118" y="226"/>
                  <a:pt x="120" y="226"/>
                </a:cubicBezTo>
                <a:cubicBezTo>
                  <a:pt x="122" y="226"/>
                  <a:pt x="124" y="224"/>
                  <a:pt x="124" y="222"/>
                </a:cubicBezTo>
                <a:close/>
                <a:moveTo>
                  <a:pt x="124" y="213"/>
                </a:moveTo>
                <a:cubicBezTo>
                  <a:pt x="124" y="211"/>
                  <a:pt x="122" y="209"/>
                  <a:pt x="120" y="209"/>
                </a:cubicBezTo>
                <a:cubicBezTo>
                  <a:pt x="118" y="209"/>
                  <a:pt x="116" y="211"/>
                  <a:pt x="116" y="213"/>
                </a:cubicBezTo>
                <a:cubicBezTo>
                  <a:pt x="116" y="215"/>
                  <a:pt x="118" y="217"/>
                  <a:pt x="120" y="217"/>
                </a:cubicBezTo>
                <a:cubicBezTo>
                  <a:pt x="122" y="217"/>
                  <a:pt x="124" y="215"/>
                  <a:pt x="124" y="213"/>
                </a:cubicBezTo>
                <a:close/>
                <a:moveTo>
                  <a:pt x="124" y="203"/>
                </a:moveTo>
                <a:cubicBezTo>
                  <a:pt x="124" y="200"/>
                  <a:pt x="122" y="199"/>
                  <a:pt x="120" y="199"/>
                </a:cubicBezTo>
                <a:cubicBezTo>
                  <a:pt x="118" y="199"/>
                  <a:pt x="116" y="200"/>
                  <a:pt x="116" y="203"/>
                </a:cubicBezTo>
                <a:cubicBezTo>
                  <a:pt x="116" y="205"/>
                  <a:pt x="118" y="207"/>
                  <a:pt x="120" y="207"/>
                </a:cubicBezTo>
                <a:cubicBezTo>
                  <a:pt x="122" y="207"/>
                  <a:pt x="124" y="205"/>
                  <a:pt x="124" y="203"/>
                </a:cubicBezTo>
                <a:close/>
                <a:moveTo>
                  <a:pt x="133" y="222"/>
                </a:moveTo>
                <a:cubicBezTo>
                  <a:pt x="133" y="220"/>
                  <a:pt x="132" y="218"/>
                  <a:pt x="129" y="218"/>
                </a:cubicBezTo>
                <a:cubicBezTo>
                  <a:pt x="127" y="218"/>
                  <a:pt x="125" y="220"/>
                  <a:pt x="125" y="222"/>
                </a:cubicBezTo>
                <a:cubicBezTo>
                  <a:pt x="125" y="224"/>
                  <a:pt x="127" y="226"/>
                  <a:pt x="129" y="226"/>
                </a:cubicBezTo>
                <a:cubicBezTo>
                  <a:pt x="132" y="226"/>
                  <a:pt x="133" y="224"/>
                  <a:pt x="133" y="222"/>
                </a:cubicBezTo>
                <a:close/>
                <a:moveTo>
                  <a:pt x="133" y="213"/>
                </a:moveTo>
                <a:cubicBezTo>
                  <a:pt x="133" y="211"/>
                  <a:pt x="132" y="209"/>
                  <a:pt x="129" y="209"/>
                </a:cubicBezTo>
                <a:cubicBezTo>
                  <a:pt x="127" y="209"/>
                  <a:pt x="125" y="211"/>
                  <a:pt x="125" y="213"/>
                </a:cubicBezTo>
                <a:cubicBezTo>
                  <a:pt x="125" y="215"/>
                  <a:pt x="127" y="217"/>
                  <a:pt x="129" y="217"/>
                </a:cubicBezTo>
                <a:cubicBezTo>
                  <a:pt x="132" y="217"/>
                  <a:pt x="133" y="215"/>
                  <a:pt x="133" y="213"/>
                </a:cubicBezTo>
                <a:close/>
                <a:moveTo>
                  <a:pt x="133" y="203"/>
                </a:moveTo>
                <a:cubicBezTo>
                  <a:pt x="133" y="200"/>
                  <a:pt x="132" y="199"/>
                  <a:pt x="129" y="199"/>
                </a:cubicBezTo>
                <a:cubicBezTo>
                  <a:pt x="127" y="199"/>
                  <a:pt x="125" y="200"/>
                  <a:pt x="125" y="203"/>
                </a:cubicBezTo>
                <a:cubicBezTo>
                  <a:pt x="125" y="205"/>
                  <a:pt x="127" y="207"/>
                  <a:pt x="129" y="207"/>
                </a:cubicBezTo>
                <a:cubicBezTo>
                  <a:pt x="132" y="207"/>
                  <a:pt x="133" y="205"/>
                  <a:pt x="133" y="203"/>
                </a:cubicBezTo>
                <a:close/>
                <a:moveTo>
                  <a:pt x="143" y="222"/>
                </a:moveTo>
                <a:cubicBezTo>
                  <a:pt x="143" y="220"/>
                  <a:pt x="141" y="218"/>
                  <a:pt x="139" y="218"/>
                </a:cubicBezTo>
                <a:cubicBezTo>
                  <a:pt x="137" y="218"/>
                  <a:pt x="135" y="220"/>
                  <a:pt x="135" y="222"/>
                </a:cubicBezTo>
                <a:cubicBezTo>
                  <a:pt x="135" y="224"/>
                  <a:pt x="137" y="226"/>
                  <a:pt x="139" y="226"/>
                </a:cubicBezTo>
                <a:cubicBezTo>
                  <a:pt x="141" y="226"/>
                  <a:pt x="143" y="224"/>
                  <a:pt x="143" y="222"/>
                </a:cubicBezTo>
                <a:close/>
                <a:moveTo>
                  <a:pt x="143" y="213"/>
                </a:moveTo>
                <a:cubicBezTo>
                  <a:pt x="143" y="211"/>
                  <a:pt x="141" y="209"/>
                  <a:pt x="139" y="209"/>
                </a:cubicBezTo>
                <a:cubicBezTo>
                  <a:pt x="137" y="209"/>
                  <a:pt x="135" y="211"/>
                  <a:pt x="135" y="213"/>
                </a:cubicBezTo>
                <a:cubicBezTo>
                  <a:pt x="135" y="215"/>
                  <a:pt x="137" y="217"/>
                  <a:pt x="139" y="217"/>
                </a:cubicBezTo>
                <a:cubicBezTo>
                  <a:pt x="141" y="217"/>
                  <a:pt x="143" y="215"/>
                  <a:pt x="143" y="213"/>
                </a:cubicBezTo>
                <a:close/>
                <a:moveTo>
                  <a:pt x="143" y="203"/>
                </a:moveTo>
                <a:cubicBezTo>
                  <a:pt x="143" y="200"/>
                  <a:pt x="141" y="199"/>
                  <a:pt x="139" y="199"/>
                </a:cubicBezTo>
                <a:cubicBezTo>
                  <a:pt x="137" y="199"/>
                  <a:pt x="135" y="200"/>
                  <a:pt x="135" y="203"/>
                </a:cubicBezTo>
                <a:cubicBezTo>
                  <a:pt x="135" y="205"/>
                  <a:pt x="137" y="207"/>
                  <a:pt x="139" y="207"/>
                </a:cubicBezTo>
                <a:cubicBezTo>
                  <a:pt x="141" y="207"/>
                  <a:pt x="143" y="205"/>
                  <a:pt x="143" y="203"/>
                </a:cubicBezTo>
                <a:close/>
                <a:moveTo>
                  <a:pt x="313" y="212"/>
                </a:moveTo>
                <a:cubicBezTo>
                  <a:pt x="313" y="205"/>
                  <a:pt x="307" y="199"/>
                  <a:pt x="300" y="199"/>
                </a:cubicBezTo>
                <a:cubicBezTo>
                  <a:pt x="300" y="199"/>
                  <a:pt x="300" y="199"/>
                  <a:pt x="146" y="199"/>
                </a:cubicBezTo>
                <a:cubicBezTo>
                  <a:pt x="146" y="199"/>
                  <a:pt x="146" y="199"/>
                  <a:pt x="146" y="226"/>
                </a:cubicBezTo>
                <a:cubicBezTo>
                  <a:pt x="146" y="226"/>
                  <a:pt x="146" y="226"/>
                  <a:pt x="300" y="226"/>
                </a:cubicBezTo>
                <a:cubicBezTo>
                  <a:pt x="307" y="226"/>
                  <a:pt x="313" y="220"/>
                  <a:pt x="313" y="212"/>
                </a:cubicBezTo>
                <a:close/>
                <a:moveTo>
                  <a:pt x="299" y="204"/>
                </a:moveTo>
                <a:cubicBezTo>
                  <a:pt x="294" y="204"/>
                  <a:pt x="291" y="208"/>
                  <a:pt x="291" y="212"/>
                </a:cubicBezTo>
                <a:cubicBezTo>
                  <a:pt x="291" y="217"/>
                  <a:pt x="294" y="220"/>
                  <a:pt x="299" y="220"/>
                </a:cubicBezTo>
                <a:cubicBezTo>
                  <a:pt x="303" y="220"/>
                  <a:pt x="307" y="217"/>
                  <a:pt x="307" y="212"/>
                </a:cubicBezTo>
                <a:cubicBezTo>
                  <a:pt x="307" y="208"/>
                  <a:pt x="303" y="204"/>
                  <a:pt x="299" y="204"/>
                </a:cubicBez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1400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a:ln>
                <a:noFill/>
              </a:ln>
              <a:solidFill>
                <a:srgbClr val="000000"/>
              </a:solidFill>
              <a:effectLst/>
              <a:uLnTx/>
              <a:uFillTx/>
              <a:latin typeface="Segoe UI"/>
            </a:endParaRPr>
          </a:p>
        </p:txBody>
      </p:sp>
      <p:sp>
        <p:nvSpPr>
          <p:cNvPr id="52" name="Freeform 5"/>
          <p:cNvSpPr>
            <a:spLocks noChangeAspect="1" noEditPoints="1"/>
          </p:cNvSpPr>
          <p:nvPr/>
        </p:nvSpPr>
        <p:spPr bwMode="auto">
          <a:xfrm>
            <a:off x="7746720" y="3579723"/>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56" name="Group 55"/>
          <p:cNvGrpSpPr/>
          <p:nvPr/>
        </p:nvGrpSpPr>
        <p:grpSpPr>
          <a:xfrm>
            <a:off x="7664099" y="3124385"/>
            <a:ext cx="455776" cy="416218"/>
            <a:chOff x="7225183" y="4826255"/>
            <a:chExt cx="420688" cy="384175"/>
          </a:xfrm>
        </p:grpSpPr>
        <p:sp>
          <p:nvSpPr>
            <p:cNvPr id="64" name="Rectangle 63"/>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5" name="Group 64"/>
            <p:cNvGrpSpPr/>
            <p:nvPr/>
          </p:nvGrpSpPr>
          <p:grpSpPr>
            <a:xfrm>
              <a:off x="7225183" y="4826255"/>
              <a:ext cx="420688" cy="384175"/>
              <a:chOff x="7225183" y="4826255"/>
              <a:chExt cx="420688" cy="384175"/>
            </a:xfrm>
            <a:solidFill>
              <a:schemeClr val="accent4"/>
            </a:solidFill>
          </p:grpSpPr>
          <p:sp>
            <p:nvSpPr>
              <p:cNvPr id="66"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7"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8"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9"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57" name="Group 56"/>
          <p:cNvGrpSpPr/>
          <p:nvPr/>
        </p:nvGrpSpPr>
        <p:grpSpPr>
          <a:xfrm>
            <a:off x="8154645" y="3124385"/>
            <a:ext cx="455776" cy="416218"/>
            <a:chOff x="7225183" y="4826255"/>
            <a:chExt cx="420688" cy="384175"/>
          </a:xfrm>
        </p:grpSpPr>
        <p:sp>
          <p:nvSpPr>
            <p:cNvPr id="58" name="Rectangle 57"/>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59" name="Group 58"/>
            <p:cNvGrpSpPr/>
            <p:nvPr/>
          </p:nvGrpSpPr>
          <p:grpSpPr>
            <a:xfrm>
              <a:off x="7225183" y="4826255"/>
              <a:ext cx="420688" cy="384175"/>
              <a:chOff x="7225183" y="4826255"/>
              <a:chExt cx="420688" cy="384175"/>
            </a:xfrm>
            <a:solidFill>
              <a:schemeClr val="accent4"/>
            </a:solidFill>
          </p:grpSpPr>
          <p:sp>
            <p:nvSpPr>
              <p:cNvPr id="60"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1"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2"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3"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15" name="Freeform 5"/>
          <p:cNvSpPr>
            <a:spLocks noChangeAspect="1" noEditPoints="1"/>
          </p:cNvSpPr>
          <p:nvPr/>
        </p:nvSpPr>
        <p:spPr bwMode="auto">
          <a:xfrm>
            <a:off x="9102219" y="3579723"/>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117" name="Group 116"/>
          <p:cNvGrpSpPr/>
          <p:nvPr/>
        </p:nvGrpSpPr>
        <p:grpSpPr>
          <a:xfrm>
            <a:off x="9019597" y="3124385"/>
            <a:ext cx="455776" cy="416218"/>
            <a:chOff x="7225183" y="4826255"/>
            <a:chExt cx="420688" cy="384175"/>
          </a:xfrm>
        </p:grpSpPr>
        <p:sp>
          <p:nvSpPr>
            <p:cNvPr id="125" name="Rectangle 124"/>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26" name="Group 125"/>
            <p:cNvGrpSpPr/>
            <p:nvPr/>
          </p:nvGrpSpPr>
          <p:grpSpPr>
            <a:xfrm>
              <a:off x="7225183" y="4826255"/>
              <a:ext cx="420688" cy="384175"/>
              <a:chOff x="7225183" y="4826255"/>
              <a:chExt cx="420688" cy="384175"/>
            </a:xfrm>
            <a:solidFill>
              <a:schemeClr val="accent4"/>
            </a:solidFill>
          </p:grpSpPr>
          <p:sp>
            <p:nvSpPr>
              <p:cNvPr id="127"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8"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9"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30"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18" name="Group 117"/>
          <p:cNvGrpSpPr/>
          <p:nvPr/>
        </p:nvGrpSpPr>
        <p:grpSpPr>
          <a:xfrm>
            <a:off x="9510143" y="3124385"/>
            <a:ext cx="455776" cy="416218"/>
            <a:chOff x="7225183" y="4826255"/>
            <a:chExt cx="420688" cy="384175"/>
          </a:xfrm>
        </p:grpSpPr>
        <p:sp>
          <p:nvSpPr>
            <p:cNvPr id="119" name="Rectangle 118"/>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20" name="Group 119"/>
            <p:cNvGrpSpPr/>
            <p:nvPr/>
          </p:nvGrpSpPr>
          <p:grpSpPr>
            <a:xfrm>
              <a:off x="7225183" y="4826255"/>
              <a:ext cx="420688" cy="384175"/>
              <a:chOff x="7225183" y="4826255"/>
              <a:chExt cx="420688" cy="384175"/>
            </a:xfrm>
            <a:solidFill>
              <a:schemeClr val="accent4"/>
            </a:solidFill>
          </p:grpSpPr>
          <p:sp>
            <p:nvSpPr>
              <p:cNvPr id="121"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2"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3"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24"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32" name="Freeform 5"/>
          <p:cNvSpPr>
            <a:spLocks noChangeAspect="1" noEditPoints="1"/>
          </p:cNvSpPr>
          <p:nvPr/>
        </p:nvSpPr>
        <p:spPr bwMode="auto">
          <a:xfrm>
            <a:off x="10462856" y="3579723"/>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62" name="Freeform 37"/>
          <p:cNvSpPr>
            <a:spLocks noEditPoints="1"/>
          </p:cNvSpPr>
          <p:nvPr/>
        </p:nvSpPr>
        <p:spPr bwMode="black">
          <a:xfrm>
            <a:off x="10712003" y="3652009"/>
            <a:ext cx="286549" cy="287090"/>
          </a:xfrm>
          <a:custGeom>
            <a:avLst/>
            <a:gdLst>
              <a:gd name="T0" fmla="*/ 55 w 150"/>
              <a:gd name="T1" fmla="*/ 46 h 150"/>
              <a:gd name="T2" fmla="*/ 67 w 150"/>
              <a:gd name="T3" fmla="*/ 46 h 150"/>
              <a:gd name="T4" fmla="*/ 67 w 150"/>
              <a:gd name="T5" fmla="*/ 105 h 150"/>
              <a:gd name="T6" fmla="*/ 55 w 150"/>
              <a:gd name="T7" fmla="*/ 105 h 150"/>
              <a:gd name="T8" fmla="*/ 55 w 150"/>
              <a:gd name="T9" fmla="*/ 46 h 150"/>
              <a:gd name="T10" fmla="*/ 83 w 150"/>
              <a:gd name="T11" fmla="*/ 105 h 150"/>
              <a:gd name="T12" fmla="*/ 95 w 150"/>
              <a:gd name="T13" fmla="*/ 105 h 150"/>
              <a:gd name="T14" fmla="*/ 95 w 150"/>
              <a:gd name="T15" fmla="*/ 46 h 150"/>
              <a:gd name="T16" fmla="*/ 83 w 150"/>
              <a:gd name="T17" fmla="*/ 46 h 150"/>
              <a:gd name="T18" fmla="*/ 83 w 150"/>
              <a:gd name="T19" fmla="*/ 105 h 150"/>
              <a:gd name="T20" fmla="*/ 150 w 150"/>
              <a:gd name="T21" fmla="*/ 75 h 150"/>
              <a:gd name="T22" fmla="*/ 75 w 150"/>
              <a:gd name="T23" fmla="*/ 0 h 150"/>
              <a:gd name="T24" fmla="*/ 0 w 150"/>
              <a:gd name="T25" fmla="*/ 75 h 150"/>
              <a:gd name="T26" fmla="*/ 75 w 150"/>
              <a:gd name="T27" fmla="*/ 150 h 150"/>
              <a:gd name="T28" fmla="*/ 150 w 150"/>
              <a:gd name="T29" fmla="*/ 75 h 150"/>
              <a:gd name="T30" fmla="*/ 141 w 150"/>
              <a:gd name="T31" fmla="*/ 75 h 150"/>
              <a:gd name="T32" fmla="*/ 75 w 150"/>
              <a:gd name="T33" fmla="*/ 141 h 150"/>
              <a:gd name="T34" fmla="*/ 10 w 150"/>
              <a:gd name="T35" fmla="*/ 75 h 150"/>
              <a:gd name="T36" fmla="*/ 75 w 150"/>
              <a:gd name="T37" fmla="*/ 10 h 150"/>
              <a:gd name="T38" fmla="*/ 141 w 150"/>
              <a:gd name="T39"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0" h="150">
                <a:moveTo>
                  <a:pt x="55" y="46"/>
                </a:moveTo>
                <a:cubicBezTo>
                  <a:pt x="67" y="46"/>
                  <a:pt x="67" y="46"/>
                  <a:pt x="67" y="46"/>
                </a:cubicBezTo>
                <a:cubicBezTo>
                  <a:pt x="67" y="105"/>
                  <a:pt x="67" y="105"/>
                  <a:pt x="67" y="105"/>
                </a:cubicBezTo>
                <a:cubicBezTo>
                  <a:pt x="55" y="105"/>
                  <a:pt x="55" y="105"/>
                  <a:pt x="55" y="105"/>
                </a:cubicBezTo>
                <a:lnTo>
                  <a:pt x="55" y="46"/>
                </a:lnTo>
                <a:close/>
                <a:moveTo>
                  <a:pt x="83" y="105"/>
                </a:moveTo>
                <a:cubicBezTo>
                  <a:pt x="95" y="105"/>
                  <a:pt x="95" y="105"/>
                  <a:pt x="95" y="105"/>
                </a:cubicBezTo>
                <a:cubicBezTo>
                  <a:pt x="95" y="46"/>
                  <a:pt x="95" y="46"/>
                  <a:pt x="95" y="46"/>
                </a:cubicBezTo>
                <a:cubicBezTo>
                  <a:pt x="83" y="46"/>
                  <a:pt x="83" y="46"/>
                  <a:pt x="83" y="46"/>
                </a:cubicBezTo>
                <a:lnTo>
                  <a:pt x="83" y="105"/>
                </a:lnTo>
                <a:close/>
                <a:moveTo>
                  <a:pt x="150" y="75"/>
                </a:moveTo>
                <a:cubicBezTo>
                  <a:pt x="150" y="34"/>
                  <a:pt x="116" y="0"/>
                  <a:pt x="75" y="0"/>
                </a:cubicBezTo>
                <a:cubicBezTo>
                  <a:pt x="34" y="0"/>
                  <a:pt x="0" y="34"/>
                  <a:pt x="0" y="75"/>
                </a:cubicBezTo>
                <a:cubicBezTo>
                  <a:pt x="0" y="117"/>
                  <a:pt x="34" y="150"/>
                  <a:pt x="75" y="150"/>
                </a:cubicBezTo>
                <a:cubicBezTo>
                  <a:pt x="116" y="150"/>
                  <a:pt x="150" y="117"/>
                  <a:pt x="150" y="75"/>
                </a:cubicBezTo>
                <a:close/>
                <a:moveTo>
                  <a:pt x="141" y="75"/>
                </a:moveTo>
                <a:cubicBezTo>
                  <a:pt x="141" y="112"/>
                  <a:pt x="111" y="141"/>
                  <a:pt x="75" y="141"/>
                </a:cubicBezTo>
                <a:cubicBezTo>
                  <a:pt x="39" y="141"/>
                  <a:pt x="10" y="112"/>
                  <a:pt x="10" y="75"/>
                </a:cubicBezTo>
                <a:cubicBezTo>
                  <a:pt x="10" y="39"/>
                  <a:pt x="39" y="10"/>
                  <a:pt x="75" y="10"/>
                </a:cubicBezTo>
                <a:cubicBezTo>
                  <a:pt x="111" y="10"/>
                  <a:pt x="141" y="39"/>
                  <a:pt x="141"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30" tIns="62165" rIns="124330" bIns="62165" numCol="1" anchor="t" anchorCtr="0" compatLnSpc="1">
            <a:prstTxWarp prst="textNoShape">
              <a:avLst/>
            </a:prstTxWarp>
          </a:bodyPr>
          <a:lstStyle/>
          <a:p>
            <a:pPr marL="0" marR="0" lvl="0" indent="0" defTabSz="932383"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a:ln>
                <a:noFill/>
              </a:ln>
              <a:solidFill>
                <a:srgbClr val="000000"/>
              </a:solidFill>
              <a:effectLst/>
              <a:uLnTx/>
              <a:uFillTx/>
              <a:latin typeface="Segoe UI"/>
            </a:endParaRPr>
          </a:p>
        </p:txBody>
      </p:sp>
      <p:sp>
        <p:nvSpPr>
          <p:cNvPr id="73" name="TextBox 2"/>
          <p:cNvSpPr txBox="1"/>
          <p:nvPr/>
        </p:nvSpPr>
        <p:spPr>
          <a:xfrm>
            <a:off x="7904485" y="2159989"/>
            <a:ext cx="3209610" cy="339016"/>
          </a:xfrm>
          <a:prstGeom prst="rect">
            <a:avLst/>
          </a:prstGeom>
          <a:noFill/>
        </p:spPr>
        <p:txBody>
          <a:bodyPr wrap="square" lIns="0" tIns="0" rIns="0" bIns="0" rtlCol="0">
            <a:spAutoFit/>
          </a:bodyPr>
          <a:lstStyle/>
          <a:p>
            <a:pPr marL="0" marR="0" lvl="0" indent="0" algn="ctr" defTabSz="932383" eaLnBrk="1" fontAlgn="auto" latinLnBrk="0" hangingPunct="1">
              <a:lnSpc>
                <a:spcPct val="90000"/>
              </a:lnSpc>
              <a:spcBef>
                <a:spcPts val="0"/>
              </a:spcBef>
              <a:spcAft>
                <a:spcPts val="0"/>
              </a:spcAft>
              <a:buClrTx/>
              <a:buSzTx/>
              <a:buFontTx/>
              <a:buNone/>
              <a:tabLst/>
              <a:defRPr/>
            </a:pPr>
            <a:r>
              <a:rPr kumimoji="0" lang="en-US" sz="2400" b="1" i="0" u="none" strike="noStrike" kern="0" cap="none" spc="-52" normalizeH="0" baseline="0" noProof="0" dirty="0">
                <a:ln>
                  <a:noFill/>
                </a:ln>
                <a:gradFill>
                  <a:gsLst>
                    <a:gs pos="2917">
                      <a:srgbClr val="505050"/>
                    </a:gs>
                    <a:gs pos="100000">
                      <a:srgbClr val="505050"/>
                    </a:gs>
                  </a:gsLst>
                  <a:lin ang="5400000" scaled="0"/>
                </a:gradFill>
                <a:effectLst/>
                <a:uLnTx/>
                <a:uFillTx/>
                <a:latin typeface="Segoe UI"/>
              </a:rPr>
              <a:t>Hyper-V Cluster</a:t>
            </a:r>
          </a:p>
        </p:txBody>
      </p:sp>
    </p:spTree>
    <p:extLst>
      <p:ext uri="{BB962C8B-B14F-4D97-AF65-F5344CB8AC3E}">
        <p14:creationId xmlns:p14="http://schemas.microsoft.com/office/powerpoint/2010/main" val="2403418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0" dirty="0"/>
              <a:t>Failover clustering</a:t>
            </a:r>
            <a:br>
              <a:rPr lang="en-US" spc="0" dirty="0"/>
            </a:br>
            <a:r>
              <a:rPr lang="en-US" sz="3199" spc="0" dirty="0">
                <a:gradFill>
                  <a:gsLst>
                    <a:gs pos="7619">
                      <a:srgbClr val="00188F"/>
                    </a:gs>
                    <a:gs pos="35000">
                      <a:srgbClr val="00188F"/>
                    </a:gs>
                  </a:gsLst>
                  <a:lin ang="5400000" scaled="0"/>
                </a:gradFill>
              </a:rPr>
              <a:t>Integrated solution, enhanced in Windows Server 2016</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63375" y="1751053"/>
            <a:ext cx="6605303" cy="3829618"/>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Node quarantine: </a:t>
            </a:r>
            <a:r>
              <a:rPr kumimoji="0" lang="en-US" sz="20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Unhealthy nodes are quarantined and are no longer allowed to join the cluster.</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This capability prevents unhealthy nodes from negatively affecting other nodes and the overall cluster.</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Node is quarantined if it unexpectedly leaves the cluster three times within an hour.</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20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Once a node is placed in quarantine, VMs are live migrated from the cluster node, without downtime to the VM.</a:t>
            </a:r>
          </a:p>
        </p:txBody>
      </p:sp>
      <p:grpSp>
        <p:nvGrpSpPr>
          <p:cNvPr id="24" name="Group 23"/>
          <p:cNvGrpSpPr/>
          <p:nvPr/>
        </p:nvGrpSpPr>
        <p:grpSpPr>
          <a:xfrm>
            <a:off x="10377474" y="3119969"/>
            <a:ext cx="455776" cy="416218"/>
            <a:chOff x="7225183" y="4826255"/>
            <a:chExt cx="420688" cy="384175"/>
          </a:xfrm>
        </p:grpSpPr>
        <p:sp>
          <p:nvSpPr>
            <p:cNvPr id="33" name="Rectangle 32"/>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34" name="Group 33"/>
            <p:cNvGrpSpPr/>
            <p:nvPr/>
          </p:nvGrpSpPr>
          <p:grpSpPr>
            <a:xfrm>
              <a:off x="7225183" y="4826255"/>
              <a:ext cx="420688" cy="384175"/>
              <a:chOff x="7225183" y="4826255"/>
              <a:chExt cx="420688" cy="384175"/>
            </a:xfrm>
            <a:solidFill>
              <a:schemeClr val="accent4"/>
            </a:solidFill>
          </p:grpSpPr>
          <p:sp>
            <p:nvSpPr>
              <p:cNvPr id="35"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36"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37"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38"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39" name="Group 38"/>
          <p:cNvGrpSpPr/>
          <p:nvPr/>
        </p:nvGrpSpPr>
        <p:grpSpPr>
          <a:xfrm>
            <a:off x="10868020" y="3119969"/>
            <a:ext cx="455776" cy="416218"/>
            <a:chOff x="7225183" y="4826255"/>
            <a:chExt cx="420688" cy="384175"/>
          </a:xfrm>
        </p:grpSpPr>
        <p:sp>
          <p:nvSpPr>
            <p:cNvPr id="40" name="Rectangle 39"/>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41" name="Group 40"/>
            <p:cNvGrpSpPr/>
            <p:nvPr/>
          </p:nvGrpSpPr>
          <p:grpSpPr>
            <a:xfrm>
              <a:off x="7225183" y="4826255"/>
              <a:ext cx="420688" cy="384175"/>
              <a:chOff x="7225183" y="4826255"/>
              <a:chExt cx="420688" cy="384175"/>
            </a:xfrm>
            <a:solidFill>
              <a:schemeClr val="accent4"/>
            </a:solidFill>
          </p:grpSpPr>
          <p:sp>
            <p:nvSpPr>
              <p:cNvPr id="42"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43"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44"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45"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cxnSp>
        <p:nvCxnSpPr>
          <p:cNvPr id="69" name="Straight Connector 68"/>
          <p:cNvCxnSpPr/>
          <p:nvPr/>
        </p:nvCxnSpPr>
        <p:spPr>
          <a:xfrm>
            <a:off x="8125129" y="4150608"/>
            <a:ext cx="1062125" cy="923023"/>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9491822" y="4137910"/>
            <a:ext cx="0" cy="912378"/>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9866145" y="4150608"/>
            <a:ext cx="976399" cy="918699"/>
          </a:xfrm>
          <a:prstGeom prst="line">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8381203" y="5866300"/>
            <a:ext cx="2295734" cy="288137"/>
          </a:xfrm>
          <a:prstGeom prst="rect">
            <a:avLst/>
          </a:prstGeom>
          <a:noFill/>
        </p:spPr>
        <p:txBody>
          <a:bodyPr wrap="square" lIns="0" tIns="0" rIns="0" bIns="0" rtlCol="0">
            <a:spAutoFit/>
          </a:bodyPr>
          <a:lstStyle/>
          <a:p>
            <a:pPr marL="0" marR="0" lvl="0" indent="0" algn="ctr" defTabSz="932383" eaLnBrk="1" fontAlgn="auto" latinLnBrk="0" hangingPunct="1">
              <a:lnSpc>
                <a:spcPct val="90000"/>
              </a:lnSpc>
              <a:spcBef>
                <a:spcPts val="0"/>
              </a:spcBef>
              <a:spcAft>
                <a:spcPts val="0"/>
              </a:spcAft>
              <a:buClrTx/>
              <a:buSzTx/>
              <a:buFontTx/>
              <a:buNone/>
              <a:tabLst/>
              <a:defRPr/>
            </a:pPr>
            <a:r>
              <a:rPr kumimoji="0" lang="en-US" sz="2040" b="0" i="0" u="none" strike="noStrike" kern="0" cap="none" spc="-52" normalizeH="0" baseline="0" noProof="0" dirty="0">
                <a:ln>
                  <a:noFill/>
                </a:ln>
                <a:gradFill>
                  <a:gsLst>
                    <a:gs pos="2917">
                      <a:srgbClr val="505050"/>
                    </a:gs>
                    <a:gs pos="100000">
                      <a:srgbClr val="505050"/>
                    </a:gs>
                  </a:gsLst>
                  <a:lin ang="5400000" scaled="0"/>
                </a:gradFill>
                <a:effectLst/>
                <a:uLnTx/>
                <a:uFillTx/>
                <a:latin typeface="Segoe UI"/>
              </a:rPr>
              <a:t>Shared storage</a:t>
            </a:r>
          </a:p>
        </p:txBody>
      </p:sp>
      <p:sp>
        <p:nvSpPr>
          <p:cNvPr id="73" name="Freeform 25"/>
          <p:cNvSpPr>
            <a:spLocks noEditPoints="1"/>
          </p:cNvSpPr>
          <p:nvPr/>
        </p:nvSpPr>
        <p:spPr bwMode="auto">
          <a:xfrm>
            <a:off x="8978838" y="5015635"/>
            <a:ext cx="1022319" cy="742233"/>
          </a:xfrm>
          <a:custGeom>
            <a:avLst/>
            <a:gdLst>
              <a:gd name="T0" fmla="*/ 325 w 325"/>
              <a:gd name="T1" fmla="*/ 124 h 236"/>
              <a:gd name="T2" fmla="*/ 16 w 325"/>
              <a:gd name="T3" fmla="*/ 123 h 236"/>
              <a:gd name="T4" fmla="*/ 20 w 325"/>
              <a:gd name="T5" fmla="*/ 99 h 236"/>
              <a:gd name="T6" fmla="*/ 30 w 325"/>
              <a:gd name="T7" fmla="*/ 99 h 236"/>
              <a:gd name="T8" fmla="*/ 35 w 325"/>
              <a:gd name="T9" fmla="*/ 105 h 236"/>
              <a:gd name="T10" fmla="*/ 41 w 325"/>
              <a:gd name="T11" fmla="*/ 119 h 236"/>
              <a:gd name="T12" fmla="*/ 45 w 325"/>
              <a:gd name="T13" fmla="*/ 103 h 236"/>
              <a:gd name="T14" fmla="*/ 58 w 325"/>
              <a:gd name="T15" fmla="*/ 109 h 236"/>
              <a:gd name="T16" fmla="*/ 67 w 325"/>
              <a:gd name="T17" fmla="*/ 109 h 236"/>
              <a:gd name="T18" fmla="*/ 73 w 325"/>
              <a:gd name="T19" fmla="*/ 115 h 236"/>
              <a:gd name="T20" fmla="*/ 69 w 325"/>
              <a:gd name="T21" fmla="*/ 99 h 236"/>
              <a:gd name="T22" fmla="*/ 82 w 325"/>
              <a:gd name="T23" fmla="*/ 113 h 236"/>
              <a:gd name="T24" fmla="*/ 96 w 325"/>
              <a:gd name="T25" fmla="*/ 119 h 236"/>
              <a:gd name="T26" fmla="*/ 105 w 325"/>
              <a:gd name="T27" fmla="*/ 119 h 236"/>
              <a:gd name="T28" fmla="*/ 101 w 325"/>
              <a:gd name="T29" fmla="*/ 95 h 236"/>
              <a:gd name="T30" fmla="*/ 107 w 325"/>
              <a:gd name="T31" fmla="*/ 109 h 236"/>
              <a:gd name="T32" fmla="*/ 120 w 325"/>
              <a:gd name="T33" fmla="*/ 123 h 236"/>
              <a:gd name="T34" fmla="*/ 124 w 325"/>
              <a:gd name="T35" fmla="*/ 99 h 236"/>
              <a:gd name="T36" fmla="*/ 133 w 325"/>
              <a:gd name="T37" fmla="*/ 99 h 236"/>
              <a:gd name="T38" fmla="*/ 139 w 325"/>
              <a:gd name="T39" fmla="*/ 105 h 236"/>
              <a:gd name="T40" fmla="*/ 146 w 325"/>
              <a:gd name="T41" fmla="*/ 95 h 236"/>
              <a:gd name="T42" fmla="*/ 315 w 325"/>
              <a:gd name="T43" fmla="*/ 185 h 236"/>
              <a:gd name="T44" fmla="*/ 20 w 325"/>
              <a:gd name="T45" fmla="*/ 171 h 236"/>
              <a:gd name="T46" fmla="*/ 30 w 325"/>
              <a:gd name="T47" fmla="*/ 171 h 236"/>
              <a:gd name="T48" fmla="*/ 26 w 325"/>
              <a:gd name="T49" fmla="*/ 147 h 236"/>
              <a:gd name="T50" fmla="*/ 31 w 325"/>
              <a:gd name="T51" fmla="*/ 161 h 236"/>
              <a:gd name="T52" fmla="*/ 45 w 325"/>
              <a:gd name="T53" fmla="*/ 175 h 236"/>
              <a:gd name="T54" fmla="*/ 49 w 325"/>
              <a:gd name="T55" fmla="*/ 151 h 236"/>
              <a:gd name="T56" fmla="*/ 58 w 325"/>
              <a:gd name="T57" fmla="*/ 151 h 236"/>
              <a:gd name="T58" fmla="*/ 63 w 325"/>
              <a:gd name="T59" fmla="*/ 157 h 236"/>
              <a:gd name="T60" fmla="*/ 69 w 325"/>
              <a:gd name="T61" fmla="*/ 171 h 236"/>
              <a:gd name="T62" fmla="*/ 73 w 325"/>
              <a:gd name="T63" fmla="*/ 155 h 236"/>
              <a:gd name="T64" fmla="*/ 86 w 325"/>
              <a:gd name="T65" fmla="*/ 161 h 236"/>
              <a:gd name="T66" fmla="*/ 96 w 325"/>
              <a:gd name="T67" fmla="*/ 161 h 236"/>
              <a:gd name="T68" fmla="*/ 101 w 325"/>
              <a:gd name="T69" fmla="*/ 167 h 236"/>
              <a:gd name="T70" fmla="*/ 97 w 325"/>
              <a:gd name="T71" fmla="*/ 151 h 236"/>
              <a:gd name="T72" fmla="*/ 111 w 325"/>
              <a:gd name="T73" fmla="*/ 165 h 236"/>
              <a:gd name="T74" fmla="*/ 124 w 325"/>
              <a:gd name="T75" fmla="*/ 171 h 236"/>
              <a:gd name="T76" fmla="*/ 133 w 325"/>
              <a:gd name="T77" fmla="*/ 171 h 236"/>
              <a:gd name="T78" fmla="*/ 129 w 325"/>
              <a:gd name="T79" fmla="*/ 147 h 236"/>
              <a:gd name="T80" fmla="*/ 135 w 325"/>
              <a:gd name="T81" fmla="*/ 161 h 236"/>
              <a:gd name="T82" fmla="*/ 146 w 325"/>
              <a:gd name="T83" fmla="*/ 175 h 236"/>
              <a:gd name="T84" fmla="*/ 9 w 325"/>
              <a:gd name="T85" fmla="*/ 236 h 236"/>
              <a:gd name="T86" fmla="*/ 20 w 325"/>
              <a:gd name="T87" fmla="*/ 213 h 236"/>
              <a:gd name="T88" fmla="*/ 26 w 325"/>
              <a:gd name="T89" fmla="*/ 218 h 236"/>
              <a:gd name="T90" fmla="*/ 22 w 325"/>
              <a:gd name="T91" fmla="*/ 203 h 236"/>
              <a:gd name="T92" fmla="*/ 35 w 325"/>
              <a:gd name="T93" fmla="*/ 217 h 236"/>
              <a:gd name="T94" fmla="*/ 49 w 325"/>
              <a:gd name="T95" fmla="*/ 222 h 236"/>
              <a:gd name="T96" fmla="*/ 58 w 325"/>
              <a:gd name="T97" fmla="*/ 222 h 236"/>
              <a:gd name="T98" fmla="*/ 54 w 325"/>
              <a:gd name="T99" fmla="*/ 199 h 236"/>
              <a:gd name="T100" fmla="*/ 59 w 325"/>
              <a:gd name="T101" fmla="*/ 213 h 236"/>
              <a:gd name="T102" fmla="*/ 73 w 325"/>
              <a:gd name="T103" fmla="*/ 226 h 236"/>
              <a:gd name="T104" fmla="*/ 77 w 325"/>
              <a:gd name="T105" fmla="*/ 203 h 236"/>
              <a:gd name="T106" fmla="*/ 86 w 325"/>
              <a:gd name="T107" fmla="*/ 203 h 236"/>
              <a:gd name="T108" fmla="*/ 92 w 325"/>
              <a:gd name="T109" fmla="*/ 209 h 236"/>
              <a:gd name="T110" fmla="*/ 97 w 325"/>
              <a:gd name="T111" fmla="*/ 222 h 236"/>
              <a:gd name="T112" fmla="*/ 101 w 325"/>
              <a:gd name="T113" fmla="*/ 207 h 236"/>
              <a:gd name="T114" fmla="*/ 115 w 325"/>
              <a:gd name="T115" fmla="*/ 213 h 236"/>
              <a:gd name="T116" fmla="*/ 124 w 325"/>
              <a:gd name="T117" fmla="*/ 213 h 236"/>
              <a:gd name="T118" fmla="*/ 129 w 325"/>
              <a:gd name="T119" fmla="*/ 218 h 236"/>
              <a:gd name="T120" fmla="*/ 125 w 325"/>
              <a:gd name="T121" fmla="*/ 203 h 236"/>
              <a:gd name="T122" fmla="*/ 139 w 325"/>
              <a:gd name="T123" fmla="*/ 217 h 236"/>
              <a:gd name="T124" fmla="*/ 300 w 325"/>
              <a:gd name="T125" fmla="*/ 22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 h="236">
                <a:moveTo>
                  <a:pt x="0" y="84"/>
                </a:moveTo>
                <a:cubicBezTo>
                  <a:pt x="0" y="84"/>
                  <a:pt x="0" y="84"/>
                  <a:pt x="22" y="9"/>
                </a:cubicBezTo>
                <a:cubicBezTo>
                  <a:pt x="23" y="4"/>
                  <a:pt x="26" y="0"/>
                  <a:pt x="31" y="0"/>
                </a:cubicBezTo>
                <a:cubicBezTo>
                  <a:pt x="31" y="0"/>
                  <a:pt x="31" y="0"/>
                  <a:pt x="294" y="0"/>
                </a:cubicBezTo>
                <a:cubicBezTo>
                  <a:pt x="299" y="0"/>
                  <a:pt x="301" y="5"/>
                  <a:pt x="303" y="9"/>
                </a:cubicBezTo>
                <a:cubicBezTo>
                  <a:pt x="303" y="9"/>
                  <a:pt x="303" y="9"/>
                  <a:pt x="325" y="84"/>
                </a:cubicBezTo>
                <a:cubicBezTo>
                  <a:pt x="322" y="81"/>
                  <a:pt x="319" y="80"/>
                  <a:pt x="315" y="80"/>
                </a:cubicBezTo>
                <a:cubicBezTo>
                  <a:pt x="315" y="80"/>
                  <a:pt x="315" y="80"/>
                  <a:pt x="9" y="80"/>
                </a:cubicBezTo>
                <a:cubicBezTo>
                  <a:pt x="6" y="80"/>
                  <a:pt x="2" y="81"/>
                  <a:pt x="0" y="84"/>
                </a:cubicBezTo>
                <a:close/>
                <a:moveTo>
                  <a:pt x="325" y="94"/>
                </a:moveTo>
                <a:cubicBezTo>
                  <a:pt x="325" y="124"/>
                  <a:pt x="325" y="124"/>
                  <a:pt x="325" y="124"/>
                </a:cubicBezTo>
                <a:cubicBezTo>
                  <a:pt x="325" y="129"/>
                  <a:pt x="320" y="133"/>
                  <a:pt x="315" y="133"/>
                </a:cubicBezTo>
                <a:cubicBezTo>
                  <a:pt x="9" y="133"/>
                  <a:pt x="9" y="133"/>
                  <a:pt x="9" y="133"/>
                </a:cubicBezTo>
                <a:cubicBezTo>
                  <a:pt x="4" y="133"/>
                  <a:pt x="0" y="129"/>
                  <a:pt x="0" y="124"/>
                </a:cubicBezTo>
                <a:cubicBezTo>
                  <a:pt x="0" y="94"/>
                  <a:pt x="0" y="94"/>
                  <a:pt x="0" y="94"/>
                </a:cubicBezTo>
                <a:cubicBezTo>
                  <a:pt x="0" y="89"/>
                  <a:pt x="4" y="85"/>
                  <a:pt x="9" y="85"/>
                </a:cubicBezTo>
                <a:cubicBezTo>
                  <a:pt x="315" y="85"/>
                  <a:pt x="315" y="85"/>
                  <a:pt x="315" y="85"/>
                </a:cubicBezTo>
                <a:cubicBezTo>
                  <a:pt x="320" y="85"/>
                  <a:pt x="325" y="89"/>
                  <a:pt x="325" y="94"/>
                </a:cubicBezTo>
                <a:close/>
                <a:moveTo>
                  <a:pt x="20" y="119"/>
                </a:moveTo>
                <a:cubicBezTo>
                  <a:pt x="20" y="117"/>
                  <a:pt x="19" y="115"/>
                  <a:pt x="16" y="115"/>
                </a:cubicBezTo>
                <a:cubicBezTo>
                  <a:pt x="14" y="115"/>
                  <a:pt x="12" y="117"/>
                  <a:pt x="12" y="119"/>
                </a:cubicBezTo>
                <a:cubicBezTo>
                  <a:pt x="12" y="121"/>
                  <a:pt x="14" y="123"/>
                  <a:pt x="16" y="123"/>
                </a:cubicBezTo>
                <a:cubicBezTo>
                  <a:pt x="19" y="123"/>
                  <a:pt x="20" y="121"/>
                  <a:pt x="20" y="119"/>
                </a:cubicBezTo>
                <a:close/>
                <a:moveTo>
                  <a:pt x="20" y="109"/>
                </a:moveTo>
                <a:cubicBezTo>
                  <a:pt x="20" y="107"/>
                  <a:pt x="19" y="105"/>
                  <a:pt x="16" y="105"/>
                </a:cubicBezTo>
                <a:cubicBezTo>
                  <a:pt x="14" y="105"/>
                  <a:pt x="12" y="107"/>
                  <a:pt x="12" y="109"/>
                </a:cubicBezTo>
                <a:cubicBezTo>
                  <a:pt x="12" y="111"/>
                  <a:pt x="14" y="113"/>
                  <a:pt x="16" y="113"/>
                </a:cubicBezTo>
                <a:cubicBezTo>
                  <a:pt x="19" y="113"/>
                  <a:pt x="20" y="111"/>
                  <a:pt x="20" y="109"/>
                </a:cubicBezTo>
                <a:close/>
                <a:moveTo>
                  <a:pt x="20" y="99"/>
                </a:moveTo>
                <a:cubicBezTo>
                  <a:pt x="20" y="97"/>
                  <a:pt x="19" y="95"/>
                  <a:pt x="16" y="95"/>
                </a:cubicBezTo>
                <a:cubicBezTo>
                  <a:pt x="14" y="95"/>
                  <a:pt x="12" y="97"/>
                  <a:pt x="12" y="99"/>
                </a:cubicBezTo>
                <a:cubicBezTo>
                  <a:pt x="12" y="101"/>
                  <a:pt x="14" y="103"/>
                  <a:pt x="16" y="103"/>
                </a:cubicBezTo>
                <a:cubicBezTo>
                  <a:pt x="19" y="103"/>
                  <a:pt x="20" y="101"/>
                  <a:pt x="20" y="99"/>
                </a:cubicBezTo>
                <a:close/>
                <a:moveTo>
                  <a:pt x="30" y="119"/>
                </a:moveTo>
                <a:cubicBezTo>
                  <a:pt x="30" y="117"/>
                  <a:pt x="28" y="115"/>
                  <a:pt x="26" y="115"/>
                </a:cubicBezTo>
                <a:cubicBezTo>
                  <a:pt x="24" y="115"/>
                  <a:pt x="22" y="117"/>
                  <a:pt x="22" y="119"/>
                </a:cubicBezTo>
                <a:cubicBezTo>
                  <a:pt x="22" y="121"/>
                  <a:pt x="24" y="123"/>
                  <a:pt x="26" y="123"/>
                </a:cubicBezTo>
                <a:cubicBezTo>
                  <a:pt x="28" y="123"/>
                  <a:pt x="30" y="121"/>
                  <a:pt x="30" y="119"/>
                </a:cubicBezTo>
                <a:close/>
                <a:moveTo>
                  <a:pt x="30" y="109"/>
                </a:moveTo>
                <a:cubicBezTo>
                  <a:pt x="30" y="107"/>
                  <a:pt x="28" y="105"/>
                  <a:pt x="26" y="105"/>
                </a:cubicBezTo>
                <a:cubicBezTo>
                  <a:pt x="24" y="105"/>
                  <a:pt x="22" y="107"/>
                  <a:pt x="22" y="109"/>
                </a:cubicBezTo>
                <a:cubicBezTo>
                  <a:pt x="22" y="111"/>
                  <a:pt x="24" y="113"/>
                  <a:pt x="26" y="113"/>
                </a:cubicBezTo>
                <a:cubicBezTo>
                  <a:pt x="28" y="113"/>
                  <a:pt x="30" y="111"/>
                  <a:pt x="30" y="109"/>
                </a:cubicBezTo>
                <a:close/>
                <a:moveTo>
                  <a:pt x="30" y="99"/>
                </a:moveTo>
                <a:cubicBezTo>
                  <a:pt x="30" y="97"/>
                  <a:pt x="28" y="95"/>
                  <a:pt x="26" y="95"/>
                </a:cubicBezTo>
                <a:cubicBezTo>
                  <a:pt x="24" y="95"/>
                  <a:pt x="22" y="97"/>
                  <a:pt x="22" y="99"/>
                </a:cubicBezTo>
                <a:cubicBezTo>
                  <a:pt x="22" y="101"/>
                  <a:pt x="24" y="103"/>
                  <a:pt x="26" y="103"/>
                </a:cubicBezTo>
                <a:cubicBezTo>
                  <a:pt x="28" y="103"/>
                  <a:pt x="30" y="101"/>
                  <a:pt x="30" y="99"/>
                </a:cubicBezTo>
                <a:close/>
                <a:moveTo>
                  <a:pt x="39" y="119"/>
                </a:moveTo>
                <a:cubicBezTo>
                  <a:pt x="39" y="117"/>
                  <a:pt x="37" y="115"/>
                  <a:pt x="35" y="115"/>
                </a:cubicBezTo>
                <a:cubicBezTo>
                  <a:pt x="33" y="115"/>
                  <a:pt x="31" y="117"/>
                  <a:pt x="31" y="119"/>
                </a:cubicBezTo>
                <a:cubicBezTo>
                  <a:pt x="31" y="121"/>
                  <a:pt x="33" y="123"/>
                  <a:pt x="35" y="123"/>
                </a:cubicBezTo>
                <a:cubicBezTo>
                  <a:pt x="37" y="123"/>
                  <a:pt x="39" y="121"/>
                  <a:pt x="39" y="119"/>
                </a:cubicBezTo>
                <a:close/>
                <a:moveTo>
                  <a:pt x="39" y="109"/>
                </a:moveTo>
                <a:cubicBezTo>
                  <a:pt x="39" y="107"/>
                  <a:pt x="37" y="105"/>
                  <a:pt x="35" y="105"/>
                </a:cubicBezTo>
                <a:cubicBezTo>
                  <a:pt x="33" y="105"/>
                  <a:pt x="31" y="107"/>
                  <a:pt x="31" y="109"/>
                </a:cubicBezTo>
                <a:cubicBezTo>
                  <a:pt x="31" y="111"/>
                  <a:pt x="33" y="113"/>
                  <a:pt x="35" y="113"/>
                </a:cubicBezTo>
                <a:cubicBezTo>
                  <a:pt x="37" y="113"/>
                  <a:pt x="39" y="111"/>
                  <a:pt x="39" y="109"/>
                </a:cubicBezTo>
                <a:close/>
                <a:moveTo>
                  <a:pt x="39" y="99"/>
                </a:moveTo>
                <a:cubicBezTo>
                  <a:pt x="39" y="97"/>
                  <a:pt x="37" y="95"/>
                  <a:pt x="35" y="95"/>
                </a:cubicBezTo>
                <a:cubicBezTo>
                  <a:pt x="33" y="95"/>
                  <a:pt x="31" y="97"/>
                  <a:pt x="31" y="99"/>
                </a:cubicBezTo>
                <a:cubicBezTo>
                  <a:pt x="31" y="101"/>
                  <a:pt x="33" y="103"/>
                  <a:pt x="35" y="103"/>
                </a:cubicBezTo>
                <a:cubicBezTo>
                  <a:pt x="37" y="103"/>
                  <a:pt x="39" y="101"/>
                  <a:pt x="39" y="99"/>
                </a:cubicBezTo>
                <a:close/>
                <a:moveTo>
                  <a:pt x="49" y="119"/>
                </a:moveTo>
                <a:cubicBezTo>
                  <a:pt x="49" y="117"/>
                  <a:pt x="47" y="115"/>
                  <a:pt x="45" y="115"/>
                </a:cubicBezTo>
                <a:cubicBezTo>
                  <a:pt x="42" y="115"/>
                  <a:pt x="41" y="117"/>
                  <a:pt x="41" y="119"/>
                </a:cubicBezTo>
                <a:cubicBezTo>
                  <a:pt x="41" y="121"/>
                  <a:pt x="42" y="123"/>
                  <a:pt x="45" y="123"/>
                </a:cubicBezTo>
                <a:cubicBezTo>
                  <a:pt x="47" y="123"/>
                  <a:pt x="49" y="121"/>
                  <a:pt x="49" y="119"/>
                </a:cubicBezTo>
                <a:close/>
                <a:moveTo>
                  <a:pt x="49" y="109"/>
                </a:moveTo>
                <a:cubicBezTo>
                  <a:pt x="49" y="107"/>
                  <a:pt x="47" y="105"/>
                  <a:pt x="45" y="105"/>
                </a:cubicBezTo>
                <a:cubicBezTo>
                  <a:pt x="42" y="105"/>
                  <a:pt x="41" y="107"/>
                  <a:pt x="41" y="109"/>
                </a:cubicBezTo>
                <a:cubicBezTo>
                  <a:pt x="41" y="111"/>
                  <a:pt x="42" y="113"/>
                  <a:pt x="45" y="113"/>
                </a:cubicBezTo>
                <a:cubicBezTo>
                  <a:pt x="47" y="113"/>
                  <a:pt x="49" y="111"/>
                  <a:pt x="49" y="109"/>
                </a:cubicBezTo>
                <a:close/>
                <a:moveTo>
                  <a:pt x="49" y="99"/>
                </a:moveTo>
                <a:cubicBezTo>
                  <a:pt x="49" y="97"/>
                  <a:pt x="47" y="95"/>
                  <a:pt x="45" y="95"/>
                </a:cubicBezTo>
                <a:cubicBezTo>
                  <a:pt x="42" y="95"/>
                  <a:pt x="41" y="97"/>
                  <a:pt x="41" y="99"/>
                </a:cubicBezTo>
                <a:cubicBezTo>
                  <a:pt x="41" y="101"/>
                  <a:pt x="42" y="103"/>
                  <a:pt x="45" y="103"/>
                </a:cubicBezTo>
                <a:cubicBezTo>
                  <a:pt x="47" y="103"/>
                  <a:pt x="49" y="101"/>
                  <a:pt x="49" y="99"/>
                </a:cubicBezTo>
                <a:close/>
                <a:moveTo>
                  <a:pt x="58" y="119"/>
                </a:moveTo>
                <a:cubicBezTo>
                  <a:pt x="58" y="117"/>
                  <a:pt x="56" y="115"/>
                  <a:pt x="54" y="115"/>
                </a:cubicBezTo>
                <a:cubicBezTo>
                  <a:pt x="52" y="115"/>
                  <a:pt x="50" y="117"/>
                  <a:pt x="50" y="119"/>
                </a:cubicBezTo>
                <a:cubicBezTo>
                  <a:pt x="50" y="121"/>
                  <a:pt x="52" y="123"/>
                  <a:pt x="54" y="123"/>
                </a:cubicBezTo>
                <a:cubicBezTo>
                  <a:pt x="56" y="123"/>
                  <a:pt x="58" y="121"/>
                  <a:pt x="58" y="119"/>
                </a:cubicBezTo>
                <a:close/>
                <a:moveTo>
                  <a:pt x="58" y="109"/>
                </a:moveTo>
                <a:cubicBezTo>
                  <a:pt x="58" y="107"/>
                  <a:pt x="56" y="105"/>
                  <a:pt x="54" y="105"/>
                </a:cubicBezTo>
                <a:cubicBezTo>
                  <a:pt x="52" y="105"/>
                  <a:pt x="50" y="107"/>
                  <a:pt x="50" y="109"/>
                </a:cubicBezTo>
                <a:cubicBezTo>
                  <a:pt x="50" y="111"/>
                  <a:pt x="52" y="113"/>
                  <a:pt x="54" y="113"/>
                </a:cubicBezTo>
                <a:cubicBezTo>
                  <a:pt x="56" y="113"/>
                  <a:pt x="58" y="111"/>
                  <a:pt x="58" y="109"/>
                </a:cubicBezTo>
                <a:close/>
                <a:moveTo>
                  <a:pt x="58" y="99"/>
                </a:moveTo>
                <a:cubicBezTo>
                  <a:pt x="58" y="97"/>
                  <a:pt x="56" y="95"/>
                  <a:pt x="54" y="95"/>
                </a:cubicBezTo>
                <a:cubicBezTo>
                  <a:pt x="52" y="95"/>
                  <a:pt x="50" y="97"/>
                  <a:pt x="50" y="99"/>
                </a:cubicBezTo>
                <a:cubicBezTo>
                  <a:pt x="50" y="101"/>
                  <a:pt x="52" y="103"/>
                  <a:pt x="54" y="103"/>
                </a:cubicBezTo>
                <a:cubicBezTo>
                  <a:pt x="56" y="103"/>
                  <a:pt x="58" y="101"/>
                  <a:pt x="58" y="99"/>
                </a:cubicBezTo>
                <a:close/>
                <a:moveTo>
                  <a:pt x="67" y="119"/>
                </a:moveTo>
                <a:cubicBezTo>
                  <a:pt x="67" y="117"/>
                  <a:pt x="66" y="115"/>
                  <a:pt x="63" y="115"/>
                </a:cubicBezTo>
                <a:cubicBezTo>
                  <a:pt x="61" y="115"/>
                  <a:pt x="59" y="117"/>
                  <a:pt x="59" y="119"/>
                </a:cubicBezTo>
                <a:cubicBezTo>
                  <a:pt x="59" y="121"/>
                  <a:pt x="61" y="123"/>
                  <a:pt x="63" y="123"/>
                </a:cubicBezTo>
                <a:cubicBezTo>
                  <a:pt x="66" y="123"/>
                  <a:pt x="67" y="121"/>
                  <a:pt x="67" y="119"/>
                </a:cubicBezTo>
                <a:close/>
                <a:moveTo>
                  <a:pt x="67" y="109"/>
                </a:moveTo>
                <a:cubicBezTo>
                  <a:pt x="67" y="107"/>
                  <a:pt x="66" y="105"/>
                  <a:pt x="63" y="105"/>
                </a:cubicBezTo>
                <a:cubicBezTo>
                  <a:pt x="61" y="105"/>
                  <a:pt x="59" y="107"/>
                  <a:pt x="59" y="109"/>
                </a:cubicBezTo>
                <a:cubicBezTo>
                  <a:pt x="59" y="111"/>
                  <a:pt x="61" y="113"/>
                  <a:pt x="63" y="113"/>
                </a:cubicBezTo>
                <a:cubicBezTo>
                  <a:pt x="66" y="113"/>
                  <a:pt x="67" y="111"/>
                  <a:pt x="67" y="109"/>
                </a:cubicBezTo>
                <a:close/>
                <a:moveTo>
                  <a:pt x="67" y="99"/>
                </a:moveTo>
                <a:cubicBezTo>
                  <a:pt x="67" y="97"/>
                  <a:pt x="66" y="95"/>
                  <a:pt x="63" y="95"/>
                </a:cubicBezTo>
                <a:cubicBezTo>
                  <a:pt x="61" y="95"/>
                  <a:pt x="59" y="97"/>
                  <a:pt x="59" y="99"/>
                </a:cubicBezTo>
                <a:cubicBezTo>
                  <a:pt x="59" y="101"/>
                  <a:pt x="61" y="103"/>
                  <a:pt x="63" y="103"/>
                </a:cubicBezTo>
                <a:cubicBezTo>
                  <a:pt x="66" y="103"/>
                  <a:pt x="67" y="101"/>
                  <a:pt x="67" y="99"/>
                </a:cubicBezTo>
                <a:close/>
                <a:moveTo>
                  <a:pt x="77" y="119"/>
                </a:moveTo>
                <a:cubicBezTo>
                  <a:pt x="77" y="117"/>
                  <a:pt x="75" y="115"/>
                  <a:pt x="73" y="115"/>
                </a:cubicBezTo>
                <a:cubicBezTo>
                  <a:pt x="71" y="115"/>
                  <a:pt x="69" y="117"/>
                  <a:pt x="69" y="119"/>
                </a:cubicBezTo>
                <a:cubicBezTo>
                  <a:pt x="69" y="121"/>
                  <a:pt x="71" y="123"/>
                  <a:pt x="73" y="123"/>
                </a:cubicBezTo>
                <a:cubicBezTo>
                  <a:pt x="75" y="123"/>
                  <a:pt x="77" y="121"/>
                  <a:pt x="77" y="119"/>
                </a:cubicBezTo>
                <a:close/>
                <a:moveTo>
                  <a:pt x="77" y="109"/>
                </a:moveTo>
                <a:cubicBezTo>
                  <a:pt x="77" y="107"/>
                  <a:pt x="75" y="105"/>
                  <a:pt x="73" y="105"/>
                </a:cubicBezTo>
                <a:cubicBezTo>
                  <a:pt x="71" y="105"/>
                  <a:pt x="69" y="107"/>
                  <a:pt x="69" y="109"/>
                </a:cubicBezTo>
                <a:cubicBezTo>
                  <a:pt x="69" y="111"/>
                  <a:pt x="71" y="113"/>
                  <a:pt x="73" y="113"/>
                </a:cubicBezTo>
                <a:cubicBezTo>
                  <a:pt x="75" y="113"/>
                  <a:pt x="77" y="111"/>
                  <a:pt x="77" y="109"/>
                </a:cubicBezTo>
                <a:close/>
                <a:moveTo>
                  <a:pt x="77" y="99"/>
                </a:moveTo>
                <a:cubicBezTo>
                  <a:pt x="77" y="97"/>
                  <a:pt x="75" y="95"/>
                  <a:pt x="73" y="95"/>
                </a:cubicBezTo>
                <a:cubicBezTo>
                  <a:pt x="71" y="95"/>
                  <a:pt x="69" y="97"/>
                  <a:pt x="69" y="99"/>
                </a:cubicBezTo>
                <a:cubicBezTo>
                  <a:pt x="69" y="101"/>
                  <a:pt x="71" y="103"/>
                  <a:pt x="73" y="103"/>
                </a:cubicBezTo>
                <a:cubicBezTo>
                  <a:pt x="75" y="103"/>
                  <a:pt x="77" y="101"/>
                  <a:pt x="77" y="99"/>
                </a:cubicBezTo>
                <a:close/>
                <a:moveTo>
                  <a:pt x="86" y="119"/>
                </a:moveTo>
                <a:cubicBezTo>
                  <a:pt x="86" y="117"/>
                  <a:pt x="84" y="115"/>
                  <a:pt x="82" y="115"/>
                </a:cubicBezTo>
                <a:cubicBezTo>
                  <a:pt x="80" y="115"/>
                  <a:pt x="78" y="117"/>
                  <a:pt x="78" y="119"/>
                </a:cubicBezTo>
                <a:cubicBezTo>
                  <a:pt x="78" y="121"/>
                  <a:pt x="80" y="123"/>
                  <a:pt x="82" y="123"/>
                </a:cubicBezTo>
                <a:cubicBezTo>
                  <a:pt x="84" y="123"/>
                  <a:pt x="86" y="121"/>
                  <a:pt x="86" y="119"/>
                </a:cubicBezTo>
                <a:close/>
                <a:moveTo>
                  <a:pt x="86" y="109"/>
                </a:moveTo>
                <a:cubicBezTo>
                  <a:pt x="86" y="107"/>
                  <a:pt x="84" y="105"/>
                  <a:pt x="82" y="105"/>
                </a:cubicBezTo>
                <a:cubicBezTo>
                  <a:pt x="80" y="105"/>
                  <a:pt x="78" y="107"/>
                  <a:pt x="78" y="109"/>
                </a:cubicBezTo>
                <a:cubicBezTo>
                  <a:pt x="78" y="111"/>
                  <a:pt x="80" y="113"/>
                  <a:pt x="82" y="113"/>
                </a:cubicBezTo>
                <a:cubicBezTo>
                  <a:pt x="84" y="113"/>
                  <a:pt x="86" y="111"/>
                  <a:pt x="86" y="109"/>
                </a:cubicBezTo>
                <a:close/>
                <a:moveTo>
                  <a:pt x="86" y="99"/>
                </a:moveTo>
                <a:cubicBezTo>
                  <a:pt x="86" y="97"/>
                  <a:pt x="84" y="95"/>
                  <a:pt x="82" y="95"/>
                </a:cubicBezTo>
                <a:cubicBezTo>
                  <a:pt x="80" y="95"/>
                  <a:pt x="78" y="97"/>
                  <a:pt x="78" y="99"/>
                </a:cubicBezTo>
                <a:cubicBezTo>
                  <a:pt x="78" y="101"/>
                  <a:pt x="80" y="103"/>
                  <a:pt x="82" y="103"/>
                </a:cubicBezTo>
                <a:cubicBezTo>
                  <a:pt x="84" y="103"/>
                  <a:pt x="86" y="101"/>
                  <a:pt x="86" y="99"/>
                </a:cubicBezTo>
                <a:close/>
                <a:moveTo>
                  <a:pt x="96" y="119"/>
                </a:moveTo>
                <a:cubicBezTo>
                  <a:pt x="96" y="117"/>
                  <a:pt x="94" y="115"/>
                  <a:pt x="92" y="115"/>
                </a:cubicBezTo>
                <a:cubicBezTo>
                  <a:pt x="89" y="115"/>
                  <a:pt x="88" y="117"/>
                  <a:pt x="88" y="119"/>
                </a:cubicBezTo>
                <a:cubicBezTo>
                  <a:pt x="88" y="121"/>
                  <a:pt x="89" y="123"/>
                  <a:pt x="92" y="123"/>
                </a:cubicBezTo>
                <a:cubicBezTo>
                  <a:pt x="94" y="123"/>
                  <a:pt x="96" y="121"/>
                  <a:pt x="96" y="119"/>
                </a:cubicBezTo>
                <a:close/>
                <a:moveTo>
                  <a:pt x="96" y="109"/>
                </a:moveTo>
                <a:cubicBezTo>
                  <a:pt x="96" y="107"/>
                  <a:pt x="94" y="105"/>
                  <a:pt x="92" y="105"/>
                </a:cubicBezTo>
                <a:cubicBezTo>
                  <a:pt x="89" y="105"/>
                  <a:pt x="88" y="107"/>
                  <a:pt x="88" y="109"/>
                </a:cubicBezTo>
                <a:cubicBezTo>
                  <a:pt x="88" y="111"/>
                  <a:pt x="89" y="113"/>
                  <a:pt x="92" y="113"/>
                </a:cubicBezTo>
                <a:cubicBezTo>
                  <a:pt x="94" y="113"/>
                  <a:pt x="96" y="111"/>
                  <a:pt x="96" y="109"/>
                </a:cubicBezTo>
                <a:close/>
                <a:moveTo>
                  <a:pt x="96" y="99"/>
                </a:moveTo>
                <a:cubicBezTo>
                  <a:pt x="96" y="97"/>
                  <a:pt x="94" y="95"/>
                  <a:pt x="92" y="95"/>
                </a:cubicBezTo>
                <a:cubicBezTo>
                  <a:pt x="89" y="95"/>
                  <a:pt x="88" y="97"/>
                  <a:pt x="88" y="99"/>
                </a:cubicBezTo>
                <a:cubicBezTo>
                  <a:pt x="88" y="101"/>
                  <a:pt x="89" y="103"/>
                  <a:pt x="92" y="103"/>
                </a:cubicBezTo>
                <a:cubicBezTo>
                  <a:pt x="94" y="103"/>
                  <a:pt x="96" y="101"/>
                  <a:pt x="96" y="99"/>
                </a:cubicBezTo>
                <a:close/>
                <a:moveTo>
                  <a:pt x="105" y="119"/>
                </a:moveTo>
                <a:cubicBezTo>
                  <a:pt x="105" y="117"/>
                  <a:pt x="103" y="115"/>
                  <a:pt x="101" y="115"/>
                </a:cubicBezTo>
                <a:cubicBezTo>
                  <a:pt x="99" y="115"/>
                  <a:pt x="97" y="117"/>
                  <a:pt x="97" y="119"/>
                </a:cubicBezTo>
                <a:cubicBezTo>
                  <a:pt x="97" y="121"/>
                  <a:pt x="99" y="123"/>
                  <a:pt x="101" y="123"/>
                </a:cubicBezTo>
                <a:cubicBezTo>
                  <a:pt x="103" y="123"/>
                  <a:pt x="105" y="121"/>
                  <a:pt x="105" y="119"/>
                </a:cubicBezTo>
                <a:close/>
                <a:moveTo>
                  <a:pt x="105" y="109"/>
                </a:moveTo>
                <a:cubicBezTo>
                  <a:pt x="105" y="107"/>
                  <a:pt x="103" y="105"/>
                  <a:pt x="101" y="105"/>
                </a:cubicBezTo>
                <a:cubicBezTo>
                  <a:pt x="99" y="105"/>
                  <a:pt x="97" y="107"/>
                  <a:pt x="97" y="109"/>
                </a:cubicBezTo>
                <a:cubicBezTo>
                  <a:pt x="97" y="111"/>
                  <a:pt x="99" y="113"/>
                  <a:pt x="101" y="113"/>
                </a:cubicBezTo>
                <a:cubicBezTo>
                  <a:pt x="103" y="113"/>
                  <a:pt x="105" y="111"/>
                  <a:pt x="105" y="109"/>
                </a:cubicBezTo>
                <a:close/>
                <a:moveTo>
                  <a:pt x="105" y="99"/>
                </a:moveTo>
                <a:cubicBezTo>
                  <a:pt x="105" y="97"/>
                  <a:pt x="103" y="95"/>
                  <a:pt x="101" y="95"/>
                </a:cubicBezTo>
                <a:cubicBezTo>
                  <a:pt x="99" y="95"/>
                  <a:pt x="97" y="97"/>
                  <a:pt x="97" y="99"/>
                </a:cubicBezTo>
                <a:cubicBezTo>
                  <a:pt x="97" y="101"/>
                  <a:pt x="99" y="103"/>
                  <a:pt x="101" y="103"/>
                </a:cubicBezTo>
                <a:cubicBezTo>
                  <a:pt x="103" y="103"/>
                  <a:pt x="105" y="101"/>
                  <a:pt x="105" y="99"/>
                </a:cubicBezTo>
                <a:close/>
                <a:moveTo>
                  <a:pt x="115" y="119"/>
                </a:moveTo>
                <a:cubicBezTo>
                  <a:pt x="115" y="117"/>
                  <a:pt x="113" y="115"/>
                  <a:pt x="111" y="115"/>
                </a:cubicBezTo>
                <a:cubicBezTo>
                  <a:pt x="108" y="115"/>
                  <a:pt x="107" y="117"/>
                  <a:pt x="107" y="119"/>
                </a:cubicBezTo>
                <a:cubicBezTo>
                  <a:pt x="107" y="121"/>
                  <a:pt x="108" y="123"/>
                  <a:pt x="111" y="123"/>
                </a:cubicBezTo>
                <a:cubicBezTo>
                  <a:pt x="113" y="123"/>
                  <a:pt x="115" y="121"/>
                  <a:pt x="115" y="119"/>
                </a:cubicBezTo>
                <a:close/>
                <a:moveTo>
                  <a:pt x="115" y="109"/>
                </a:moveTo>
                <a:cubicBezTo>
                  <a:pt x="115" y="107"/>
                  <a:pt x="113" y="105"/>
                  <a:pt x="111" y="105"/>
                </a:cubicBezTo>
                <a:cubicBezTo>
                  <a:pt x="108" y="105"/>
                  <a:pt x="107" y="107"/>
                  <a:pt x="107" y="109"/>
                </a:cubicBezTo>
                <a:cubicBezTo>
                  <a:pt x="107" y="111"/>
                  <a:pt x="108" y="113"/>
                  <a:pt x="111" y="113"/>
                </a:cubicBezTo>
                <a:cubicBezTo>
                  <a:pt x="113" y="113"/>
                  <a:pt x="115" y="111"/>
                  <a:pt x="115" y="109"/>
                </a:cubicBezTo>
                <a:close/>
                <a:moveTo>
                  <a:pt x="115" y="99"/>
                </a:moveTo>
                <a:cubicBezTo>
                  <a:pt x="115" y="97"/>
                  <a:pt x="113" y="95"/>
                  <a:pt x="111" y="95"/>
                </a:cubicBezTo>
                <a:cubicBezTo>
                  <a:pt x="108" y="95"/>
                  <a:pt x="107" y="97"/>
                  <a:pt x="107" y="99"/>
                </a:cubicBezTo>
                <a:cubicBezTo>
                  <a:pt x="107" y="101"/>
                  <a:pt x="108" y="103"/>
                  <a:pt x="111" y="103"/>
                </a:cubicBezTo>
                <a:cubicBezTo>
                  <a:pt x="113" y="103"/>
                  <a:pt x="115" y="101"/>
                  <a:pt x="115" y="99"/>
                </a:cubicBezTo>
                <a:close/>
                <a:moveTo>
                  <a:pt x="124" y="119"/>
                </a:moveTo>
                <a:cubicBezTo>
                  <a:pt x="124" y="117"/>
                  <a:pt x="122" y="115"/>
                  <a:pt x="120" y="115"/>
                </a:cubicBezTo>
                <a:cubicBezTo>
                  <a:pt x="118" y="115"/>
                  <a:pt x="116" y="117"/>
                  <a:pt x="116" y="119"/>
                </a:cubicBezTo>
                <a:cubicBezTo>
                  <a:pt x="116" y="121"/>
                  <a:pt x="118" y="123"/>
                  <a:pt x="120" y="123"/>
                </a:cubicBezTo>
                <a:cubicBezTo>
                  <a:pt x="122" y="123"/>
                  <a:pt x="124" y="121"/>
                  <a:pt x="124" y="119"/>
                </a:cubicBezTo>
                <a:close/>
                <a:moveTo>
                  <a:pt x="124" y="109"/>
                </a:moveTo>
                <a:cubicBezTo>
                  <a:pt x="124" y="107"/>
                  <a:pt x="122" y="105"/>
                  <a:pt x="120" y="105"/>
                </a:cubicBezTo>
                <a:cubicBezTo>
                  <a:pt x="118" y="105"/>
                  <a:pt x="116" y="107"/>
                  <a:pt x="116" y="109"/>
                </a:cubicBezTo>
                <a:cubicBezTo>
                  <a:pt x="116" y="111"/>
                  <a:pt x="118" y="113"/>
                  <a:pt x="120" y="113"/>
                </a:cubicBezTo>
                <a:cubicBezTo>
                  <a:pt x="122" y="113"/>
                  <a:pt x="124" y="111"/>
                  <a:pt x="124" y="109"/>
                </a:cubicBezTo>
                <a:close/>
                <a:moveTo>
                  <a:pt x="124" y="99"/>
                </a:moveTo>
                <a:cubicBezTo>
                  <a:pt x="124" y="97"/>
                  <a:pt x="122" y="95"/>
                  <a:pt x="120" y="95"/>
                </a:cubicBezTo>
                <a:cubicBezTo>
                  <a:pt x="118" y="95"/>
                  <a:pt x="116" y="97"/>
                  <a:pt x="116" y="99"/>
                </a:cubicBezTo>
                <a:cubicBezTo>
                  <a:pt x="116" y="101"/>
                  <a:pt x="118" y="103"/>
                  <a:pt x="120" y="103"/>
                </a:cubicBezTo>
                <a:cubicBezTo>
                  <a:pt x="122" y="103"/>
                  <a:pt x="124" y="101"/>
                  <a:pt x="124" y="99"/>
                </a:cubicBezTo>
                <a:close/>
                <a:moveTo>
                  <a:pt x="133" y="119"/>
                </a:moveTo>
                <a:cubicBezTo>
                  <a:pt x="133" y="117"/>
                  <a:pt x="132" y="115"/>
                  <a:pt x="129" y="115"/>
                </a:cubicBezTo>
                <a:cubicBezTo>
                  <a:pt x="127" y="115"/>
                  <a:pt x="125" y="117"/>
                  <a:pt x="125" y="119"/>
                </a:cubicBezTo>
                <a:cubicBezTo>
                  <a:pt x="125" y="121"/>
                  <a:pt x="127" y="123"/>
                  <a:pt x="129" y="123"/>
                </a:cubicBezTo>
                <a:cubicBezTo>
                  <a:pt x="132" y="123"/>
                  <a:pt x="133" y="121"/>
                  <a:pt x="133" y="119"/>
                </a:cubicBezTo>
                <a:close/>
                <a:moveTo>
                  <a:pt x="133" y="109"/>
                </a:moveTo>
                <a:cubicBezTo>
                  <a:pt x="133" y="107"/>
                  <a:pt x="132" y="105"/>
                  <a:pt x="129" y="105"/>
                </a:cubicBezTo>
                <a:cubicBezTo>
                  <a:pt x="127" y="105"/>
                  <a:pt x="125" y="107"/>
                  <a:pt x="125" y="109"/>
                </a:cubicBezTo>
                <a:cubicBezTo>
                  <a:pt x="125" y="111"/>
                  <a:pt x="127" y="113"/>
                  <a:pt x="129" y="113"/>
                </a:cubicBezTo>
                <a:cubicBezTo>
                  <a:pt x="132" y="113"/>
                  <a:pt x="133" y="111"/>
                  <a:pt x="133" y="109"/>
                </a:cubicBezTo>
                <a:close/>
                <a:moveTo>
                  <a:pt x="133" y="99"/>
                </a:moveTo>
                <a:cubicBezTo>
                  <a:pt x="133" y="97"/>
                  <a:pt x="132" y="95"/>
                  <a:pt x="129" y="95"/>
                </a:cubicBezTo>
                <a:cubicBezTo>
                  <a:pt x="127" y="95"/>
                  <a:pt x="125" y="97"/>
                  <a:pt x="125" y="99"/>
                </a:cubicBezTo>
                <a:cubicBezTo>
                  <a:pt x="125" y="101"/>
                  <a:pt x="127" y="103"/>
                  <a:pt x="129" y="103"/>
                </a:cubicBezTo>
                <a:cubicBezTo>
                  <a:pt x="132" y="103"/>
                  <a:pt x="133" y="101"/>
                  <a:pt x="133" y="99"/>
                </a:cubicBezTo>
                <a:close/>
                <a:moveTo>
                  <a:pt x="143" y="119"/>
                </a:moveTo>
                <a:cubicBezTo>
                  <a:pt x="143" y="117"/>
                  <a:pt x="141" y="115"/>
                  <a:pt x="139" y="115"/>
                </a:cubicBezTo>
                <a:cubicBezTo>
                  <a:pt x="137" y="115"/>
                  <a:pt x="135" y="117"/>
                  <a:pt x="135" y="119"/>
                </a:cubicBezTo>
                <a:cubicBezTo>
                  <a:pt x="135" y="121"/>
                  <a:pt x="137" y="123"/>
                  <a:pt x="139" y="123"/>
                </a:cubicBezTo>
                <a:cubicBezTo>
                  <a:pt x="141" y="123"/>
                  <a:pt x="143" y="121"/>
                  <a:pt x="143" y="119"/>
                </a:cubicBezTo>
                <a:close/>
                <a:moveTo>
                  <a:pt x="143" y="109"/>
                </a:moveTo>
                <a:cubicBezTo>
                  <a:pt x="143" y="107"/>
                  <a:pt x="141" y="105"/>
                  <a:pt x="139" y="105"/>
                </a:cubicBezTo>
                <a:cubicBezTo>
                  <a:pt x="137" y="105"/>
                  <a:pt x="135" y="107"/>
                  <a:pt x="135" y="109"/>
                </a:cubicBezTo>
                <a:cubicBezTo>
                  <a:pt x="135" y="111"/>
                  <a:pt x="137" y="113"/>
                  <a:pt x="139" y="113"/>
                </a:cubicBezTo>
                <a:cubicBezTo>
                  <a:pt x="141" y="113"/>
                  <a:pt x="143" y="111"/>
                  <a:pt x="143" y="109"/>
                </a:cubicBezTo>
                <a:close/>
                <a:moveTo>
                  <a:pt x="143" y="99"/>
                </a:moveTo>
                <a:cubicBezTo>
                  <a:pt x="143" y="97"/>
                  <a:pt x="141" y="95"/>
                  <a:pt x="139" y="95"/>
                </a:cubicBezTo>
                <a:cubicBezTo>
                  <a:pt x="137" y="95"/>
                  <a:pt x="135" y="97"/>
                  <a:pt x="135" y="99"/>
                </a:cubicBezTo>
                <a:cubicBezTo>
                  <a:pt x="135" y="101"/>
                  <a:pt x="137" y="103"/>
                  <a:pt x="139" y="103"/>
                </a:cubicBezTo>
                <a:cubicBezTo>
                  <a:pt x="141" y="103"/>
                  <a:pt x="143" y="101"/>
                  <a:pt x="143" y="99"/>
                </a:cubicBezTo>
                <a:close/>
                <a:moveTo>
                  <a:pt x="313" y="109"/>
                </a:moveTo>
                <a:cubicBezTo>
                  <a:pt x="313" y="102"/>
                  <a:pt x="307" y="95"/>
                  <a:pt x="300" y="95"/>
                </a:cubicBezTo>
                <a:cubicBezTo>
                  <a:pt x="300" y="95"/>
                  <a:pt x="300" y="95"/>
                  <a:pt x="146" y="95"/>
                </a:cubicBezTo>
                <a:cubicBezTo>
                  <a:pt x="146" y="95"/>
                  <a:pt x="146" y="95"/>
                  <a:pt x="146" y="123"/>
                </a:cubicBezTo>
                <a:cubicBezTo>
                  <a:pt x="146" y="123"/>
                  <a:pt x="146" y="123"/>
                  <a:pt x="300" y="123"/>
                </a:cubicBezTo>
                <a:cubicBezTo>
                  <a:pt x="307" y="123"/>
                  <a:pt x="313" y="116"/>
                  <a:pt x="313" y="109"/>
                </a:cubicBezTo>
                <a:close/>
                <a:moveTo>
                  <a:pt x="299" y="101"/>
                </a:moveTo>
                <a:cubicBezTo>
                  <a:pt x="294" y="101"/>
                  <a:pt x="291" y="105"/>
                  <a:pt x="291" y="109"/>
                </a:cubicBezTo>
                <a:cubicBezTo>
                  <a:pt x="291" y="113"/>
                  <a:pt x="294" y="117"/>
                  <a:pt x="299" y="117"/>
                </a:cubicBezTo>
                <a:cubicBezTo>
                  <a:pt x="303" y="117"/>
                  <a:pt x="307" y="113"/>
                  <a:pt x="307" y="109"/>
                </a:cubicBezTo>
                <a:cubicBezTo>
                  <a:pt x="307" y="105"/>
                  <a:pt x="303" y="101"/>
                  <a:pt x="299" y="101"/>
                </a:cubicBezTo>
                <a:close/>
                <a:moveTo>
                  <a:pt x="325" y="146"/>
                </a:moveTo>
                <a:cubicBezTo>
                  <a:pt x="325" y="175"/>
                  <a:pt x="325" y="175"/>
                  <a:pt x="325" y="175"/>
                </a:cubicBezTo>
                <a:cubicBezTo>
                  <a:pt x="325" y="180"/>
                  <a:pt x="320" y="185"/>
                  <a:pt x="315" y="185"/>
                </a:cubicBezTo>
                <a:cubicBezTo>
                  <a:pt x="9" y="185"/>
                  <a:pt x="9" y="185"/>
                  <a:pt x="9" y="185"/>
                </a:cubicBezTo>
                <a:cubicBezTo>
                  <a:pt x="4" y="185"/>
                  <a:pt x="0" y="180"/>
                  <a:pt x="0" y="175"/>
                </a:cubicBezTo>
                <a:cubicBezTo>
                  <a:pt x="0" y="146"/>
                  <a:pt x="0" y="146"/>
                  <a:pt x="0" y="146"/>
                </a:cubicBezTo>
                <a:cubicBezTo>
                  <a:pt x="0" y="141"/>
                  <a:pt x="4" y="137"/>
                  <a:pt x="9" y="137"/>
                </a:cubicBezTo>
                <a:cubicBezTo>
                  <a:pt x="315" y="137"/>
                  <a:pt x="315" y="137"/>
                  <a:pt x="315" y="137"/>
                </a:cubicBezTo>
                <a:cubicBezTo>
                  <a:pt x="320" y="137"/>
                  <a:pt x="325" y="141"/>
                  <a:pt x="325" y="146"/>
                </a:cubicBezTo>
                <a:close/>
                <a:moveTo>
                  <a:pt x="20" y="171"/>
                </a:moveTo>
                <a:cubicBezTo>
                  <a:pt x="20" y="168"/>
                  <a:pt x="19" y="167"/>
                  <a:pt x="16" y="167"/>
                </a:cubicBezTo>
                <a:cubicBezTo>
                  <a:pt x="14" y="167"/>
                  <a:pt x="12" y="168"/>
                  <a:pt x="12" y="171"/>
                </a:cubicBezTo>
                <a:cubicBezTo>
                  <a:pt x="12" y="173"/>
                  <a:pt x="14" y="175"/>
                  <a:pt x="16" y="175"/>
                </a:cubicBezTo>
                <a:cubicBezTo>
                  <a:pt x="19" y="175"/>
                  <a:pt x="20" y="173"/>
                  <a:pt x="20" y="171"/>
                </a:cubicBezTo>
                <a:close/>
                <a:moveTo>
                  <a:pt x="20" y="161"/>
                </a:moveTo>
                <a:cubicBezTo>
                  <a:pt x="20" y="159"/>
                  <a:pt x="19" y="157"/>
                  <a:pt x="16" y="157"/>
                </a:cubicBezTo>
                <a:cubicBezTo>
                  <a:pt x="14" y="157"/>
                  <a:pt x="12" y="159"/>
                  <a:pt x="12" y="161"/>
                </a:cubicBezTo>
                <a:cubicBezTo>
                  <a:pt x="12" y="163"/>
                  <a:pt x="14" y="165"/>
                  <a:pt x="16" y="165"/>
                </a:cubicBezTo>
                <a:cubicBezTo>
                  <a:pt x="19" y="165"/>
                  <a:pt x="20" y="163"/>
                  <a:pt x="20" y="161"/>
                </a:cubicBezTo>
                <a:close/>
                <a:moveTo>
                  <a:pt x="20" y="151"/>
                </a:moveTo>
                <a:cubicBezTo>
                  <a:pt x="20" y="149"/>
                  <a:pt x="19" y="147"/>
                  <a:pt x="16" y="147"/>
                </a:cubicBezTo>
                <a:cubicBezTo>
                  <a:pt x="14" y="147"/>
                  <a:pt x="12" y="149"/>
                  <a:pt x="12" y="151"/>
                </a:cubicBezTo>
                <a:cubicBezTo>
                  <a:pt x="12" y="153"/>
                  <a:pt x="14" y="155"/>
                  <a:pt x="16" y="155"/>
                </a:cubicBezTo>
                <a:cubicBezTo>
                  <a:pt x="19" y="155"/>
                  <a:pt x="20" y="153"/>
                  <a:pt x="20" y="151"/>
                </a:cubicBezTo>
                <a:close/>
                <a:moveTo>
                  <a:pt x="30" y="171"/>
                </a:moveTo>
                <a:cubicBezTo>
                  <a:pt x="30" y="168"/>
                  <a:pt x="28" y="167"/>
                  <a:pt x="26" y="167"/>
                </a:cubicBezTo>
                <a:cubicBezTo>
                  <a:pt x="24" y="167"/>
                  <a:pt x="22" y="168"/>
                  <a:pt x="22" y="171"/>
                </a:cubicBezTo>
                <a:cubicBezTo>
                  <a:pt x="22" y="173"/>
                  <a:pt x="24" y="175"/>
                  <a:pt x="26" y="175"/>
                </a:cubicBezTo>
                <a:cubicBezTo>
                  <a:pt x="28" y="175"/>
                  <a:pt x="30" y="173"/>
                  <a:pt x="30" y="171"/>
                </a:cubicBezTo>
                <a:close/>
                <a:moveTo>
                  <a:pt x="30" y="161"/>
                </a:moveTo>
                <a:cubicBezTo>
                  <a:pt x="30" y="159"/>
                  <a:pt x="28" y="157"/>
                  <a:pt x="26" y="157"/>
                </a:cubicBezTo>
                <a:cubicBezTo>
                  <a:pt x="24" y="157"/>
                  <a:pt x="22" y="159"/>
                  <a:pt x="22" y="161"/>
                </a:cubicBezTo>
                <a:cubicBezTo>
                  <a:pt x="22" y="163"/>
                  <a:pt x="24" y="165"/>
                  <a:pt x="26" y="165"/>
                </a:cubicBezTo>
                <a:cubicBezTo>
                  <a:pt x="28" y="165"/>
                  <a:pt x="30" y="163"/>
                  <a:pt x="30" y="161"/>
                </a:cubicBezTo>
                <a:close/>
                <a:moveTo>
                  <a:pt x="30" y="151"/>
                </a:moveTo>
                <a:cubicBezTo>
                  <a:pt x="30" y="149"/>
                  <a:pt x="28" y="147"/>
                  <a:pt x="26" y="147"/>
                </a:cubicBezTo>
                <a:cubicBezTo>
                  <a:pt x="24" y="147"/>
                  <a:pt x="22" y="149"/>
                  <a:pt x="22" y="151"/>
                </a:cubicBezTo>
                <a:cubicBezTo>
                  <a:pt x="22" y="153"/>
                  <a:pt x="24" y="155"/>
                  <a:pt x="26" y="155"/>
                </a:cubicBezTo>
                <a:cubicBezTo>
                  <a:pt x="28" y="155"/>
                  <a:pt x="30" y="153"/>
                  <a:pt x="30" y="151"/>
                </a:cubicBezTo>
                <a:close/>
                <a:moveTo>
                  <a:pt x="39" y="171"/>
                </a:moveTo>
                <a:cubicBezTo>
                  <a:pt x="39" y="168"/>
                  <a:pt x="37" y="167"/>
                  <a:pt x="35" y="167"/>
                </a:cubicBezTo>
                <a:cubicBezTo>
                  <a:pt x="33" y="167"/>
                  <a:pt x="31" y="168"/>
                  <a:pt x="31" y="171"/>
                </a:cubicBezTo>
                <a:cubicBezTo>
                  <a:pt x="31" y="173"/>
                  <a:pt x="33" y="175"/>
                  <a:pt x="35" y="175"/>
                </a:cubicBezTo>
                <a:cubicBezTo>
                  <a:pt x="37" y="175"/>
                  <a:pt x="39" y="173"/>
                  <a:pt x="39" y="171"/>
                </a:cubicBezTo>
                <a:close/>
                <a:moveTo>
                  <a:pt x="39" y="161"/>
                </a:moveTo>
                <a:cubicBezTo>
                  <a:pt x="39" y="159"/>
                  <a:pt x="37" y="157"/>
                  <a:pt x="35" y="157"/>
                </a:cubicBezTo>
                <a:cubicBezTo>
                  <a:pt x="33" y="157"/>
                  <a:pt x="31" y="159"/>
                  <a:pt x="31" y="161"/>
                </a:cubicBezTo>
                <a:cubicBezTo>
                  <a:pt x="31" y="163"/>
                  <a:pt x="33" y="165"/>
                  <a:pt x="35" y="165"/>
                </a:cubicBezTo>
                <a:cubicBezTo>
                  <a:pt x="37" y="165"/>
                  <a:pt x="39" y="163"/>
                  <a:pt x="39" y="161"/>
                </a:cubicBezTo>
                <a:close/>
                <a:moveTo>
                  <a:pt x="39" y="151"/>
                </a:moveTo>
                <a:cubicBezTo>
                  <a:pt x="39" y="149"/>
                  <a:pt x="37" y="147"/>
                  <a:pt x="35" y="147"/>
                </a:cubicBezTo>
                <a:cubicBezTo>
                  <a:pt x="33" y="147"/>
                  <a:pt x="31" y="149"/>
                  <a:pt x="31" y="151"/>
                </a:cubicBezTo>
                <a:cubicBezTo>
                  <a:pt x="31" y="153"/>
                  <a:pt x="33" y="155"/>
                  <a:pt x="35" y="155"/>
                </a:cubicBezTo>
                <a:cubicBezTo>
                  <a:pt x="37" y="155"/>
                  <a:pt x="39" y="153"/>
                  <a:pt x="39" y="151"/>
                </a:cubicBezTo>
                <a:close/>
                <a:moveTo>
                  <a:pt x="49" y="171"/>
                </a:moveTo>
                <a:cubicBezTo>
                  <a:pt x="49" y="168"/>
                  <a:pt x="47" y="167"/>
                  <a:pt x="45" y="167"/>
                </a:cubicBezTo>
                <a:cubicBezTo>
                  <a:pt x="42" y="167"/>
                  <a:pt x="41" y="168"/>
                  <a:pt x="41" y="171"/>
                </a:cubicBezTo>
                <a:cubicBezTo>
                  <a:pt x="41" y="173"/>
                  <a:pt x="42" y="175"/>
                  <a:pt x="45" y="175"/>
                </a:cubicBezTo>
                <a:cubicBezTo>
                  <a:pt x="47" y="175"/>
                  <a:pt x="49" y="173"/>
                  <a:pt x="49" y="171"/>
                </a:cubicBezTo>
                <a:close/>
                <a:moveTo>
                  <a:pt x="49" y="161"/>
                </a:moveTo>
                <a:cubicBezTo>
                  <a:pt x="49" y="159"/>
                  <a:pt x="47" y="157"/>
                  <a:pt x="45" y="157"/>
                </a:cubicBezTo>
                <a:cubicBezTo>
                  <a:pt x="42" y="157"/>
                  <a:pt x="41" y="159"/>
                  <a:pt x="41" y="161"/>
                </a:cubicBezTo>
                <a:cubicBezTo>
                  <a:pt x="41" y="163"/>
                  <a:pt x="42" y="165"/>
                  <a:pt x="45" y="165"/>
                </a:cubicBezTo>
                <a:cubicBezTo>
                  <a:pt x="47" y="165"/>
                  <a:pt x="49" y="163"/>
                  <a:pt x="49" y="161"/>
                </a:cubicBezTo>
                <a:close/>
                <a:moveTo>
                  <a:pt x="49" y="151"/>
                </a:moveTo>
                <a:cubicBezTo>
                  <a:pt x="49" y="149"/>
                  <a:pt x="47" y="147"/>
                  <a:pt x="45" y="147"/>
                </a:cubicBezTo>
                <a:cubicBezTo>
                  <a:pt x="42" y="147"/>
                  <a:pt x="41" y="149"/>
                  <a:pt x="41" y="151"/>
                </a:cubicBezTo>
                <a:cubicBezTo>
                  <a:pt x="41" y="153"/>
                  <a:pt x="42" y="155"/>
                  <a:pt x="45" y="155"/>
                </a:cubicBezTo>
                <a:cubicBezTo>
                  <a:pt x="47" y="155"/>
                  <a:pt x="49" y="153"/>
                  <a:pt x="49" y="151"/>
                </a:cubicBezTo>
                <a:close/>
                <a:moveTo>
                  <a:pt x="58" y="171"/>
                </a:moveTo>
                <a:cubicBezTo>
                  <a:pt x="58" y="168"/>
                  <a:pt x="56" y="167"/>
                  <a:pt x="54" y="167"/>
                </a:cubicBezTo>
                <a:cubicBezTo>
                  <a:pt x="52" y="167"/>
                  <a:pt x="50" y="168"/>
                  <a:pt x="50" y="171"/>
                </a:cubicBezTo>
                <a:cubicBezTo>
                  <a:pt x="50" y="173"/>
                  <a:pt x="52" y="175"/>
                  <a:pt x="54" y="175"/>
                </a:cubicBezTo>
                <a:cubicBezTo>
                  <a:pt x="56" y="175"/>
                  <a:pt x="58" y="173"/>
                  <a:pt x="58" y="171"/>
                </a:cubicBezTo>
                <a:close/>
                <a:moveTo>
                  <a:pt x="58" y="161"/>
                </a:moveTo>
                <a:cubicBezTo>
                  <a:pt x="58" y="159"/>
                  <a:pt x="56" y="157"/>
                  <a:pt x="54" y="157"/>
                </a:cubicBezTo>
                <a:cubicBezTo>
                  <a:pt x="52" y="157"/>
                  <a:pt x="50" y="159"/>
                  <a:pt x="50" y="161"/>
                </a:cubicBezTo>
                <a:cubicBezTo>
                  <a:pt x="50" y="163"/>
                  <a:pt x="52" y="165"/>
                  <a:pt x="54" y="165"/>
                </a:cubicBezTo>
                <a:cubicBezTo>
                  <a:pt x="56" y="165"/>
                  <a:pt x="58" y="163"/>
                  <a:pt x="58" y="161"/>
                </a:cubicBezTo>
                <a:close/>
                <a:moveTo>
                  <a:pt x="58" y="151"/>
                </a:moveTo>
                <a:cubicBezTo>
                  <a:pt x="58" y="149"/>
                  <a:pt x="56" y="147"/>
                  <a:pt x="54" y="147"/>
                </a:cubicBezTo>
                <a:cubicBezTo>
                  <a:pt x="52" y="147"/>
                  <a:pt x="50" y="149"/>
                  <a:pt x="50" y="151"/>
                </a:cubicBezTo>
                <a:cubicBezTo>
                  <a:pt x="50" y="153"/>
                  <a:pt x="52" y="155"/>
                  <a:pt x="54" y="155"/>
                </a:cubicBezTo>
                <a:cubicBezTo>
                  <a:pt x="56" y="155"/>
                  <a:pt x="58" y="153"/>
                  <a:pt x="58" y="151"/>
                </a:cubicBezTo>
                <a:close/>
                <a:moveTo>
                  <a:pt x="67" y="171"/>
                </a:moveTo>
                <a:cubicBezTo>
                  <a:pt x="67" y="168"/>
                  <a:pt x="66" y="167"/>
                  <a:pt x="63" y="167"/>
                </a:cubicBezTo>
                <a:cubicBezTo>
                  <a:pt x="61" y="167"/>
                  <a:pt x="59" y="168"/>
                  <a:pt x="59" y="171"/>
                </a:cubicBezTo>
                <a:cubicBezTo>
                  <a:pt x="59" y="173"/>
                  <a:pt x="61" y="175"/>
                  <a:pt x="63" y="175"/>
                </a:cubicBezTo>
                <a:cubicBezTo>
                  <a:pt x="66" y="175"/>
                  <a:pt x="67" y="173"/>
                  <a:pt x="67" y="171"/>
                </a:cubicBezTo>
                <a:close/>
                <a:moveTo>
                  <a:pt x="67" y="161"/>
                </a:moveTo>
                <a:cubicBezTo>
                  <a:pt x="67" y="159"/>
                  <a:pt x="66" y="157"/>
                  <a:pt x="63" y="157"/>
                </a:cubicBezTo>
                <a:cubicBezTo>
                  <a:pt x="61" y="157"/>
                  <a:pt x="59" y="159"/>
                  <a:pt x="59" y="161"/>
                </a:cubicBezTo>
                <a:cubicBezTo>
                  <a:pt x="59" y="163"/>
                  <a:pt x="61" y="165"/>
                  <a:pt x="63" y="165"/>
                </a:cubicBezTo>
                <a:cubicBezTo>
                  <a:pt x="66" y="165"/>
                  <a:pt x="67" y="163"/>
                  <a:pt x="67" y="161"/>
                </a:cubicBezTo>
                <a:close/>
                <a:moveTo>
                  <a:pt x="67" y="151"/>
                </a:moveTo>
                <a:cubicBezTo>
                  <a:pt x="67" y="149"/>
                  <a:pt x="66" y="147"/>
                  <a:pt x="63" y="147"/>
                </a:cubicBezTo>
                <a:cubicBezTo>
                  <a:pt x="61" y="147"/>
                  <a:pt x="59" y="149"/>
                  <a:pt x="59" y="151"/>
                </a:cubicBezTo>
                <a:cubicBezTo>
                  <a:pt x="59" y="153"/>
                  <a:pt x="61" y="155"/>
                  <a:pt x="63" y="155"/>
                </a:cubicBezTo>
                <a:cubicBezTo>
                  <a:pt x="66" y="155"/>
                  <a:pt x="67" y="153"/>
                  <a:pt x="67" y="151"/>
                </a:cubicBezTo>
                <a:close/>
                <a:moveTo>
                  <a:pt x="77" y="171"/>
                </a:moveTo>
                <a:cubicBezTo>
                  <a:pt x="77" y="168"/>
                  <a:pt x="75" y="167"/>
                  <a:pt x="73" y="167"/>
                </a:cubicBezTo>
                <a:cubicBezTo>
                  <a:pt x="71" y="167"/>
                  <a:pt x="69" y="168"/>
                  <a:pt x="69" y="171"/>
                </a:cubicBezTo>
                <a:cubicBezTo>
                  <a:pt x="69" y="173"/>
                  <a:pt x="71" y="175"/>
                  <a:pt x="73" y="175"/>
                </a:cubicBezTo>
                <a:cubicBezTo>
                  <a:pt x="75" y="175"/>
                  <a:pt x="77" y="173"/>
                  <a:pt x="77" y="171"/>
                </a:cubicBezTo>
                <a:close/>
                <a:moveTo>
                  <a:pt x="77" y="161"/>
                </a:moveTo>
                <a:cubicBezTo>
                  <a:pt x="77" y="159"/>
                  <a:pt x="75" y="157"/>
                  <a:pt x="73" y="157"/>
                </a:cubicBezTo>
                <a:cubicBezTo>
                  <a:pt x="71" y="157"/>
                  <a:pt x="69" y="159"/>
                  <a:pt x="69" y="161"/>
                </a:cubicBezTo>
                <a:cubicBezTo>
                  <a:pt x="69" y="163"/>
                  <a:pt x="71" y="165"/>
                  <a:pt x="73" y="165"/>
                </a:cubicBezTo>
                <a:cubicBezTo>
                  <a:pt x="75" y="165"/>
                  <a:pt x="77" y="163"/>
                  <a:pt x="77" y="161"/>
                </a:cubicBezTo>
                <a:close/>
                <a:moveTo>
                  <a:pt x="77" y="151"/>
                </a:moveTo>
                <a:cubicBezTo>
                  <a:pt x="77" y="149"/>
                  <a:pt x="75" y="147"/>
                  <a:pt x="73" y="147"/>
                </a:cubicBezTo>
                <a:cubicBezTo>
                  <a:pt x="71" y="147"/>
                  <a:pt x="69" y="149"/>
                  <a:pt x="69" y="151"/>
                </a:cubicBezTo>
                <a:cubicBezTo>
                  <a:pt x="69" y="153"/>
                  <a:pt x="71" y="155"/>
                  <a:pt x="73" y="155"/>
                </a:cubicBezTo>
                <a:cubicBezTo>
                  <a:pt x="75" y="155"/>
                  <a:pt x="77" y="153"/>
                  <a:pt x="77" y="151"/>
                </a:cubicBezTo>
                <a:close/>
                <a:moveTo>
                  <a:pt x="86" y="171"/>
                </a:moveTo>
                <a:cubicBezTo>
                  <a:pt x="86" y="168"/>
                  <a:pt x="84" y="167"/>
                  <a:pt x="82" y="167"/>
                </a:cubicBezTo>
                <a:cubicBezTo>
                  <a:pt x="80" y="167"/>
                  <a:pt x="78" y="168"/>
                  <a:pt x="78" y="171"/>
                </a:cubicBezTo>
                <a:cubicBezTo>
                  <a:pt x="78" y="173"/>
                  <a:pt x="80" y="175"/>
                  <a:pt x="82" y="175"/>
                </a:cubicBezTo>
                <a:cubicBezTo>
                  <a:pt x="84" y="175"/>
                  <a:pt x="86" y="173"/>
                  <a:pt x="86" y="171"/>
                </a:cubicBezTo>
                <a:close/>
                <a:moveTo>
                  <a:pt x="86" y="161"/>
                </a:moveTo>
                <a:cubicBezTo>
                  <a:pt x="86" y="159"/>
                  <a:pt x="84" y="157"/>
                  <a:pt x="82" y="157"/>
                </a:cubicBezTo>
                <a:cubicBezTo>
                  <a:pt x="80" y="157"/>
                  <a:pt x="78" y="159"/>
                  <a:pt x="78" y="161"/>
                </a:cubicBezTo>
                <a:cubicBezTo>
                  <a:pt x="78" y="163"/>
                  <a:pt x="80" y="165"/>
                  <a:pt x="82" y="165"/>
                </a:cubicBezTo>
                <a:cubicBezTo>
                  <a:pt x="84" y="165"/>
                  <a:pt x="86" y="163"/>
                  <a:pt x="86" y="161"/>
                </a:cubicBezTo>
                <a:close/>
                <a:moveTo>
                  <a:pt x="86" y="151"/>
                </a:moveTo>
                <a:cubicBezTo>
                  <a:pt x="86" y="149"/>
                  <a:pt x="84" y="147"/>
                  <a:pt x="82" y="147"/>
                </a:cubicBezTo>
                <a:cubicBezTo>
                  <a:pt x="80" y="147"/>
                  <a:pt x="78" y="149"/>
                  <a:pt x="78" y="151"/>
                </a:cubicBezTo>
                <a:cubicBezTo>
                  <a:pt x="78" y="153"/>
                  <a:pt x="80" y="155"/>
                  <a:pt x="82" y="155"/>
                </a:cubicBezTo>
                <a:cubicBezTo>
                  <a:pt x="84" y="155"/>
                  <a:pt x="86" y="153"/>
                  <a:pt x="86" y="151"/>
                </a:cubicBezTo>
                <a:close/>
                <a:moveTo>
                  <a:pt x="96" y="171"/>
                </a:moveTo>
                <a:cubicBezTo>
                  <a:pt x="96" y="168"/>
                  <a:pt x="94" y="167"/>
                  <a:pt x="92" y="167"/>
                </a:cubicBezTo>
                <a:cubicBezTo>
                  <a:pt x="89" y="167"/>
                  <a:pt x="88" y="168"/>
                  <a:pt x="88" y="171"/>
                </a:cubicBezTo>
                <a:cubicBezTo>
                  <a:pt x="88" y="173"/>
                  <a:pt x="89" y="175"/>
                  <a:pt x="92" y="175"/>
                </a:cubicBezTo>
                <a:cubicBezTo>
                  <a:pt x="94" y="175"/>
                  <a:pt x="96" y="173"/>
                  <a:pt x="96" y="171"/>
                </a:cubicBezTo>
                <a:close/>
                <a:moveTo>
                  <a:pt x="96" y="161"/>
                </a:moveTo>
                <a:cubicBezTo>
                  <a:pt x="96" y="159"/>
                  <a:pt x="94" y="157"/>
                  <a:pt x="92" y="157"/>
                </a:cubicBezTo>
                <a:cubicBezTo>
                  <a:pt x="89" y="157"/>
                  <a:pt x="88" y="159"/>
                  <a:pt x="88" y="161"/>
                </a:cubicBezTo>
                <a:cubicBezTo>
                  <a:pt x="88" y="163"/>
                  <a:pt x="89" y="165"/>
                  <a:pt x="92" y="165"/>
                </a:cubicBezTo>
                <a:cubicBezTo>
                  <a:pt x="94" y="165"/>
                  <a:pt x="96" y="163"/>
                  <a:pt x="96" y="161"/>
                </a:cubicBezTo>
                <a:close/>
                <a:moveTo>
                  <a:pt x="96" y="151"/>
                </a:moveTo>
                <a:cubicBezTo>
                  <a:pt x="96" y="149"/>
                  <a:pt x="94" y="147"/>
                  <a:pt x="92" y="147"/>
                </a:cubicBezTo>
                <a:cubicBezTo>
                  <a:pt x="89" y="147"/>
                  <a:pt x="88" y="149"/>
                  <a:pt x="88" y="151"/>
                </a:cubicBezTo>
                <a:cubicBezTo>
                  <a:pt x="88" y="153"/>
                  <a:pt x="89" y="155"/>
                  <a:pt x="92" y="155"/>
                </a:cubicBezTo>
                <a:cubicBezTo>
                  <a:pt x="94" y="155"/>
                  <a:pt x="96" y="153"/>
                  <a:pt x="96" y="151"/>
                </a:cubicBezTo>
                <a:close/>
                <a:moveTo>
                  <a:pt x="105" y="171"/>
                </a:moveTo>
                <a:cubicBezTo>
                  <a:pt x="105" y="168"/>
                  <a:pt x="103" y="167"/>
                  <a:pt x="101" y="167"/>
                </a:cubicBezTo>
                <a:cubicBezTo>
                  <a:pt x="99" y="167"/>
                  <a:pt x="97" y="168"/>
                  <a:pt x="97" y="171"/>
                </a:cubicBezTo>
                <a:cubicBezTo>
                  <a:pt x="97" y="173"/>
                  <a:pt x="99" y="175"/>
                  <a:pt x="101" y="175"/>
                </a:cubicBezTo>
                <a:cubicBezTo>
                  <a:pt x="103" y="175"/>
                  <a:pt x="105" y="173"/>
                  <a:pt x="105" y="171"/>
                </a:cubicBezTo>
                <a:close/>
                <a:moveTo>
                  <a:pt x="105" y="161"/>
                </a:moveTo>
                <a:cubicBezTo>
                  <a:pt x="105" y="159"/>
                  <a:pt x="103" y="157"/>
                  <a:pt x="101" y="157"/>
                </a:cubicBezTo>
                <a:cubicBezTo>
                  <a:pt x="99" y="157"/>
                  <a:pt x="97" y="159"/>
                  <a:pt x="97" y="161"/>
                </a:cubicBezTo>
                <a:cubicBezTo>
                  <a:pt x="97" y="163"/>
                  <a:pt x="99" y="165"/>
                  <a:pt x="101" y="165"/>
                </a:cubicBezTo>
                <a:cubicBezTo>
                  <a:pt x="103" y="165"/>
                  <a:pt x="105" y="163"/>
                  <a:pt x="105" y="161"/>
                </a:cubicBezTo>
                <a:close/>
                <a:moveTo>
                  <a:pt x="105" y="151"/>
                </a:moveTo>
                <a:cubicBezTo>
                  <a:pt x="105" y="149"/>
                  <a:pt x="103" y="147"/>
                  <a:pt x="101" y="147"/>
                </a:cubicBezTo>
                <a:cubicBezTo>
                  <a:pt x="99" y="147"/>
                  <a:pt x="97" y="149"/>
                  <a:pt x="97" y="151"/>
                </a:cubicBezTo>
                <a:cubicBezTo>
                  <a:pt x="97" y="153"/>
                  <a:pt x="99" y="155"/>
                  <a:pt x="101" y="155"/>
                </a:cubicBezTo>
                <a:cubicBezTo>
                  <a:pt x="103" y="155"/>
                  <a:pt x="105" y="153"/>
                  <a:pt x="105" y="151"/>
                </a:cubicBezTo>
                <a:close/>
                <a:moveTo>
                  <a:pt x="115" y="171"/>
                </a:moveTo>
                <a:cubicBezTo>
                  <a:pt x="115" y="168"/>
                  <a:pt x="113" y="167"/>
                  <a:pt x="111" y="167"/>
                </a:cubicBezTo>
                <a:cubicBezTo>
                  <a:pt x="108" y="167"/>
                  <a:pt x="107" y="168"/>
                  <a:pt x="107" y="171"/>
                </a:cubicBezTo>
                <a:cubicBezTo>
                  <a:pt x="107" y="173"/>
                  <a:pt x="108" y="175"/>
                  <a:pt x="111" y="175"/>
                </a:cubicBezTo>
                <a:cubicBezTo>
                  <a:pt x="113" y="175"/>
                  <a:pt x="115" y="173"/>
                  <a:pt x="115" y="171"/>
                </a:cubicBezTo>
                <a:close/>
                <a:moveTo>
                  <a:pt x="115" y="161"/>
                </a:moveTo>
                <a:cubicBezTo>
                  <a:pt x="115" y="159"/>
                  <a:pt x="113" y="157"/>
                  <a:pt x="111" y="157"/>
                </a:cubicBezTo>
                <a:cubicBezTo>
                  <a:pt x="108" y="157"/>
                  <a:pt x="107" y="159"/>
                  <a:pt x="107" y="161"/>
                </a:cubicBezTo>
                <a:cubicBezTo>
                  <a:pt x="107" y="163"/>
                  <a:pt x="108" y="165"/>
                  <a:pt x="111" y="165"/>
                </a:cubicBezTo>
                <a:cubicBezTo>
                  <a:pt x="113" y="165"/>
                  <a:pt x="115" y="163"/>
                  <a:pt x="115" y="161"/>
                </a:cubicBezTo>
                <a:close/>
                <a:moveTo>
                  <a:pt x="115" y="151"/>
                </a:moveTo>
                <a:cubicBezTo>
                  <a:pt x="115" y="149"/>
                  <a:pt x="113" y="147"/>
                  <a:pt x="111" y="147"/>
                </a:cubicBezTo>
                <a:cubicBezTo>
                  <a:pt x="108" y="147"/>
                  <a:pt x="107" y="149"/>
                  <a:pt x="107" y="151"/>
                </a:cubicBezTo>
                <a:cubicBezTo>
                  <a:pt x="107" y="153"/>
                  <a:pt x="108" y="155"/>
                  <a:pt x="111" y="155"/>
                </a:cubicBezTo>
                <a:cubicBezTo>
                  <a:pt x="113" y="155"/>
                  <a:pt x="115" y="153"/>
                  <a:pt x="115" y="151"/>
                </a:cubicBezTo>
                <a:close/>
                <a:moveTo>
                  <a:pt x="124" y="171"/>
                </a:moveTo>
                <a:cubicBezTo>
                  <a:pt x="124" y="168"/>
                  <a:pt x="122" y="167"/>
                  <a:pt x="120" y="167"/>
                </a:cubicBezTo>
                <a:cubicBezTo>
                  <a:pt x="118" y="167"/>
                  <a:pt x="116" y="168"/>
                  <a:pt x="116" y="171"/>
                </a:cubicBezTo>
                <a:cubicBezTo>
                  <a:pt x="116" y="173"/>
                  <a:pt x="118" y="175"/>
                  <a:pt x="120" y="175"/>
                </a:cubicBezTo>
                <a:cubicBezTo>
                  <a:pt x="122" y="175"/>
                  <a:pt x="124" y="173"/>
                  <a:pt x="124" y="171"/>
                </a:cubicBezTo>
                <a:close/>
                <a:moveTo>
                  <a:pt x="124" y="161"/>
                </a:moveTo>
                <a:cubicBezTo>
                  <a:pt x="124" y="159"/>
                  <a:pt x="122" y="157"/>
                  <a:pt x="120" y="157"/>
                </a:cubicBezTo>
                <a:cubicBezTo>
                  <a:pt x="118" y="157"/>
                  <a:pt x="116" y="159"/>
                  <a:pt x="116" y="161"/>
                </a:cubicBezTo>
                <a:cubicBezTo>
                  <a:pt x="116" y="163"/>
                  <a:pt x="118" y="165"/>
                  <a:pt x="120" y="165"/>
                </a:cubicBezTo>
                <a:cubicBezTo>
                  <a:pt x="122" y="165"/>
                  <a:pt x="124" y="163"/>
                  <a:pt x="124" y="161"/>
                </a:cubicBezTo>
                <a:close/>
                <a:moveTo>
                  <a:pt x="124" y="151"/>
                </a:moveTo>
                <a:cubicBezTo>
                  <a:pt x="124" y="149"/>
                  <a:pt x="122" y="147"/>
                  <a:pt x="120" y="147"/>
                </a:cubicBezTo>
                <a:cubicBezTo>
                  <a:pt x="118" y="147"/>
                  <a:pt x="116" y="149"/>
                  <a:pt x="116" y="151"/>
                </a:cubicBezTo>
                <a:cubicBezTo>
                  <a:pt x="116" y="153"/>
                  <a:pt x="118" y="155"/>
                  <a:pt x="120" y="155"/>
                </a:cubicBezTo>
                <a:cubicBezTo>
                  <a:pt x="122" y="155"/>
                  <a:pt x="124" y="153"/>
                  <a:pt x="124" y="151"/>
                </a:cubicBezTo>
                <a:close/>
                <a:moveTo>
                  <a:pt x="133" y="171"/>
                </a:moveTo>
                <a:cubicBezTo>
                  <a:pt x="133" y="168"/>
                  <a:pt x="132" y="167"/>
                  <a:pt x="129" y="167"/>
                </a:cubicBezTo>
                <a:cubicBezTo>
                  <a:pt x="127" y="167"/>
                  <a:pt x="125" y="168"/>
                  <a:pt x="125" y="171"/>
                </a:cubicBezTo>
                <a:cubicBezTo>
                  <a:pt x="125" y="173"/>
                  <a:pt x="127" y="175"/>
                  <a:pt x="129" y="175"/>
                </a:cubicBezTo>
                <a:cubicBezTo>
                  <a:pt x="132" y="175"/>
                  <a:pt x="133" y="173"/>
                  <a:pt x="133" y="171"/>
                </a:cubicBezTo>
                <a:close/>
                <a:moveTo>
                  <a:pt x="133" y="161"/>
                </a:moveTo>
                <a:cubicBezTo>
                  <a:pt x="133" y="159"/>
                  <a:pt x="132" y="157"/>
                  <a:pt x="129" y="157"/>
                </a:cubicBezTo>
                <a:cubicBezTo>
                  <a:pt x="127" y="157"/>
                  <a:pt x="125" y="159"/>
                  <a:pt x="125" y="161"/>
                </a:cubicBezTo>
                <a:cubicBezTo>
                  <a:pt x="125" y="163"/>
                  <a:pt x="127" y="165"/>
                  <a:pt x="129" y="165"/>
                </a:cubicBezTo>
                <a:cubicBezTo>
                  <a:pt x="132" y="165"/>
                  <a:pt x="133" y="163"/>
                  <a:pt x="133" y="161"/>
                </a:cubicBezTo>
                <a:close/>
                <a:moveTo>
                  <a:pt x="133" y="151"/>
                </a:moveTo>
                <a:cubicBezTo>
                  <a:pt x="133" y="149"/>
                  <a:pt x="132" y="147"/>
                  <a:pt x="129" y="147"/>
                </a:cubicBezTo>
                <a:cubicBezTo>
                  <a:pt x="127" y="147"/>
                  <a:pt x="125" y="149"/>
                  <a:pt x="125" y="151"/>
                </a:cubicBezTo>
                <a:cubicBezTo>
                  <a:pt x="125" y="153"/>
                  <a:pt x="127" y="155"/>
                  <a:pt x="129" y="155"/>
                </a:cubicBezTo>
                <a:cubicBezTo>
                  <a:pt x="132" y="155"/>
                  <a:pt x="133" y="153"/>
                  <a:pt x="133" y="151"/>
                </a:cubicBezTo>
                <a:close/>
                <a:moveTo>
                  <a:pt x="143" y="171"/>
                </a:moveTo>
                <a:cubicBezTo>
                  <a:pt x="143" y="168"/>
                  <a:pt x="141" y="167"/>
                  <a:pt x="139" y="167"/>
                </a:cubicBezTo>
                <a:cubicBezTo>
                  <a:pt x="137" y="167"/>
                  <a:pt x="135" y="168"/>
                  <a:pt x="135" y="171"/>
                </a:cubicBezTo>
                <a:cubicBezTo>
                  <a:pt x="135" y="173"/>
                  <a:pt x="137" y="175"/>
                  <a:pt x="139" y="175"/>
                </a:cubicBezTo>
                <a:cubicBezTo>
                  <a:pt x="141" y="175"/>
                  <a:pt x="143" y="173"/>
                  <a:pt x="143" y="171"/>
                </a:cubicBezTo>
                <a:close/>
                <a:moveTo>
                  <a:pt x="143" y="161"/>
                </a:moveTo>
                <a:cubicBezTo>
                  <a:pt x="143" y="159"/>
                  <a:pt x="141" y="157"/>
                  <a:pt x="139" y="157"/>
                </a:cubicBezTo>
                <a:cubicBezTo>
                  <a:pt x="137" y="157"/>
                  <a:pt x="135" y="159"/>
                  <a:pt x="135" y="161"/>
                </a:cubicBezTo>
                <a:cubicBezTo>
                  <a:pt x="135" y="163"/>
                  <a:pt x="137" y="165"/>
                  <a:pt x="139" y="165"/>
                </a:cubicBezTo>
                <a:cubicBezTo>
                  <a:pt x="141" y="165"/>
                  <a:pt x="143" y="163"/>
                  <a:pt x="143" y="161"/>
                </a:cubicBezTo>
                <a:close/>
                <a:moveTo>
                  <a:pt x="143" y="151"/>
                </a:moveTo>
                <a:cubicBezTo>
                  <a:pt x="143" y="149"/>
                  <a:pt x="141" y="147"/>
                  <a:pt x="139" y="147"/>
                </a:cubicBezTo>
                <a:cubicBezTo>
                  <a:pt x="137" y="147"/>
                  <a:pt x="135" y="149"/>
                  <a:pt x="135" y="151"/>
                </a:cubicBezTo>
                <a:cubicBezTo>
                  <a:pt x="135" y="153"/>
                  <a:pt x="137" y="155"/>
                  <a:pt x="139" y="155"/>
                </a:cubicBezTo>
                <a:cubicBezTo>
                  <a:pt x="141" y="155"/>
                  <a:pt x="143" y="153"/>
                  <a:pt x="143" y="151"/>
                </a:cubicBezTo>
                <a:close/>
                <a:moveTo>
                  <a:pt x="313" y="161"/>
                </a:moveTo>
                <a:cubicBezTo>
                  <a:pt x="313" y="153"/>
                  <a:pt x="307" y="147"/>
                  <a:pt x="300" y="147"/>
                </a:cubicBezTo>
                <a:cubicBezTo>
                  <a:pt x="300" y="147"/>
                  <a:pt x="300" y="147"/>
                  <a:pt x="146" y="147"/>
                </a:cubicBezTo>
                <a:cubicBezTo>
                  <a:pt x="146" y="147"/>
                  <a:pt x="146" y="147"/>
                  <a:pt x="146" y="175"/>
                </a:cubicBezTo>
                <a:cubicBezTo>
                  <a:pt x="146" y="175"/>
                  <a:pt x="146" y="175"/>
                  <a:pt x="300" y="175"/>
                </a:cubicBezTo>
                <a:cubicBezTo>
                  <a:pt x="307" y="175"/>
                  <a:pt x="313" y="168"/>
                  <a:pt x="313" y="161"/>
                </a:cubicBezTo>
                <a:close/>
                <a:moveTo>
                  <a:pt x="299" y="153"/>
                </a:moveTo>
                <a:cubicBezTo>
                  <a:pt x="294" y="153"/>
                  <a:pt x="291" y="156"/>
                  <a:pt x="291" y="161"/>
                </a:cubicBezTo>
                <a:cubicBezTo>
                  <a:pt x="291" y="165"/>
                  <a:pt x="294" y="169"/>
                  <a:pt x="299" y="169"/>
                </a:cubicBezTo>
                <a:cubicBezTo>
                  <a:pt x="303" y="169"/>
                  <a:pt x="307" y="165"/>
                  <a:pt x="307" y="161"/>
                </a:cubicBezTo>
                <a:cubicBezTo>
                  <a:pt x="307" y="156"/>
                  <a:pt x="303" y="153"/>
                  <a:pt x="299" y="153"/>
                </a:cubicBezTo>
                <a:close/>
                <a:moveTo>
                  <a:pt x="325" y="198"/>
                </a:moveTo>
                <a:cubicBezTo>
                  <a:pt x="325" y="227"/>
                  <a:pt x="325" y="227"/>
                  <a:pt x="325" y="227"/>
                </a:cubicBezTo>
                <a:cubicBezTo>
                  <a:pt x="325" y="232"/>
                  <a:pt x="320" y="236"/>
                  <a:pt x="315" y="236"/>
                </a:cubicBezTo>
                <a:cubicBezTo>
                  <a:pt x="9" y="236"/>
                  <a:pt x="9" y="236"/>
                  <a:pt x="9" y="236"/>
                </a:cubicBezTo>
                <a:cubicBezTo>
                  <a:pt x="4" y="236"/>
                  <a:pt x="0" y="232"/>
                  <a:pt x="0" y="227"/>
                </a:cubicBezTo>
                <a:cubicBezTo>
                  <a:pt x="0" y="198"/>
                  <a:pt x="0" y="198"/>
                  <a:pt x="0" y="198"/>
                </a:cubicBezTo>
                <a:cubicBezTo>
                  <a:pt x="0" y="192"/>
                  <a:pt x="4" y="189"/>
                  <a:pt x="9" y="189"/>
                </a:cubicBezTo>
                <a:cubicBezTo>
                  <a:pt x="315" y="189"/>
                  <a:pt x="315" y="189"/>
                  <a:pt x="315" y="189"/>
                </a:cubicBezTo>
                <a:cubicBezTo>
                  <a:pt x="320" y="189"/>
                  <a:pt x="325" y="192"/>
                  <a:pt x="325" y="198"/>
                </a:cubicBezTo>
                <a:close/>
                <a:moveTo>
                  <a:pt x="20" y="222"/>
                </a:moveTo>
                <a:cubicBezTo>
                  <a:pt x="20" y="220"/>
                  <a:pt x="19" y="218"/>
                  <a:pt x="16" y="218"/>
                </a:cubicBezTo>
                <a:cubicBezTo>
                  <a:pt x="14" y="218"/>
                  <a:pt x="12" y="220"/>
                  <a:pt x="12" y="222"/>
                </a:cubicBezTo>
                <a:cubicBezTo>
                  <a:pt x="12" y="224"/>
                  <a:pt x="14" y="226"/>
                  <a:pt x="16" y="226"/>
                </a:cubicBezTo>
                <a:cubicBezTo>
                  <a:pt x="19" y="226"/>
                  <a:pt x="20" y="224"/>
                  <a:pt x="20" y="222"/>
                </a:cubicBezTo>
                <a:close/>
                <a:moveTo>
                  <a:pt x="20" y="213"/>
                </a:moveTo>
                <a:cubicBezTo>
                  <a:pt x="20" y="211"/>
                  <a:pt x="19" y="209"/>
                  <a:pt x="16" y="209"/>
                </a:cubicBezTo>
                <a:cubicBezTo>
                  <a:pt x="14" y="209"/>
                  <a:pt x="12" y="211"/>
                  <a:pt x="12" y="213"/>
                </a:cubicBezTo>
                <a:cubicBezTo>
                  <a:pt x="12" y="215"/>
                  <a:pt x="14" y="217"/>
                  <a:pt x="16" y="217"/>
                </a:cubicBezTo>
                <a:cubicBezTo>
                  <a:pt x="19" y="217"/>
                  <a:pt x="20" y="215"/>
                  <a:pt x="20" y="213"/>
                </a:cubicBezTo>
                <a:close/>
                <a:moveTo>
                  <a:pt x="20" y="203"/>
                </a:moveTo>
                <a:cubicBezTo>
                  <a:pt x="20" y="200"/>
                  <a:pt x="19" y="199"/>
                  <a:pt x="16" y="199"/>
                </a:cubicBezTo>
                <a:cubicBezTo>
                  <a:pt x="14" y="199"/>
                  <a:pt x="12" y="200"/>
                  <a:pt x="12" y="203"/>
                </a:cubicBezTo>
                <a:cubicBezTo>
                  <a:pt x="12" y="205"/>
                  <a:pt x="14" y="207"/>
                  <a:pt x="16" y="207"/>
                </a:cubicBezTo>
                <a:cubicBezTo>
                  <a:pt x="19" y="207"/>
                  <a:pt x="20" y="205"/>
                  <a:pt x="20" y="203"/>
                </a:cubicBezTo>
                <a:close/>
                <a:moveTo>
                  <a:pt x="30" y="222"/>
                </a:moveTo>
                <a:cubicBezTo>
                  <a:pt x="30" y="220"/>
                  <a:pt x="28" y="218"/>
                  <a:pt x="26" y="218"/>
                </a:cubicBezTo>
                <a:cubicBezTo>
                  <a:pt x="24" y="218"/>
                  <a:pt x="22" y="220"/>
                  <a:pt x="22" y="222"/>
                </a:cubicBezTo>
                <a:cubicBezTo>
                  <a:pt x="22" y="224"/>
                  <a:pt x="24" y="226"/>
                  <a:pt x="26" y="226"/>
                </a:cubicBezTo>
                <a:cubicBezTo>
                  <a:pt x="28" y="226"/>
                  <a:pt x="30" y="224"/>
                  <a:pt x="30" y="222"/>
                </a:cubicBezTo>
                <a:close/>
                <a:moveTo>
                  <a:pt x="30" y="213"/>
                </a:moveTo>
                <a:cubicBezTo>
                  <a:pt x="30" y="211"/>
                  <a:pt x="28" y="209"/>
                  <a:pt x="26" y="209"/>
                </a:cubicBezTo>
                <a:cubicBezTo>
                  <a:pt x="24" y="209"/>
                  <a:pt x="22" y="211"/>
                  <a:pt x="22" y="213"/>
                </a:cubicBezTo>
                <a:cubicBezTo>
                  <a:pt x="22" y="215"/>
                  <a:pt x="24" y="217"/>
                  <a:pt x="26" y="217"/>
                </a:cubicBezTo>
                <a:cubicBezTo>
                  <a:pt x="28" y="217"/>
                  <a:pt x="30" y="215"/>
                  <a:pt x="30" y="213"/>
                </a:cubicBezTo>
                <a:close/>
                <a:moveTo>
                  <a:pt x="30" y="203"/>
                </a:moveTo>
                <a:cubicBezTo>
                  <a:pt x="30" y="200"/>
                  <a:pt x="28" y="199"/>
                  <a:pt x="26" y="199"/>
                </a:cubicBezTo>
                <a:cubicBezTo>
                  <a:pt x="24" y="199"/>
                  <a:pt x="22" y="200"/>
                  <a:pt x="22" y="203"/>
                </a:cubicBezTo>
                <a:cubicBezTo>
                  <a:pt x="22" y="205"/>
                  <a:pt x="24" y="207"/>
                  <a:pt x="26" y="207"/>
                </a:cubicBezTo>
                <a:cubicBezTo>
                  <a:pt x="28" y="207"/>
                  <a:pt x="30" y="205"/>
                  <a:pt x="30" y="203"/>
                </a:cubicBezTo>
                <a:close/>
                <a:moveTo>
                  <a:pt x="39" y="222"/>
                </a:moveTo>
                <a:cubicBezTo>
                  <a:pt x="39" y="220"/>
                  <a:pt x="37" y="218"/>
                  <a:pt x="35" y="218"/>
                </a:cubicBezTo>
                <a:cubicBezTo>
                  <a:pt x="33" y="218"/>
                  <a:pt x="31" y="220"/>
                  <a:pt x="31" y="222"/>
                </a:cubicBezTo>
                <a:cubicBezTo>
                  <a:pt x="31" y="224"/>
                  <a:pt x="33" y="226"/>
                  <a:pt x="35" y="226"/>
                </a:cubicBezTo>
                <a:cubicBezTo>
                  <a:pt x="37" y="226"/>
                  <a:pt x="39" y="224"/>
                  <a:pt x="39" y="222"/>
                </a:cubicBezTo>
                <a:close/>
                <a:moveTo>
                  <a:pt x="39" y="213"/>
                </a:moveTo>
                <a:cubicBezTo>
                  <a:pt x="39" y="211"/>
                  <a:pt x="37" y="209"/>
                  <a:pt x="35" y="209"/>
                </a:cubicBezTo>
                <a:cubicBezTo>
                  <a:pt x="33" y="209"/>
                  <a:pt x="31" y="211"/>
                  <a:pt x="31" y="213"/>
                </a:cubicBezTo>
                <a:cubicBezTo>
                  <a:pt x="31" y="215"/>
                  <a:pt x="33" y="217"/>
                  <a:pt x="35" y="217"/>
                </a:cubicBezTo>
                <a:cubicBezTo>
                  <a:pt x="37" y="217"/>
                  <a:pt x="39" y="215"/>
                  <a:pt x="39" y="213"/>
                </a:cubicBezTo>
                <a:close/>
                <a:moveTo>
                  <a:pt x="39" y="203"/>
                </a:moveTo>
                <a:cubicBezTo>
                  <a:pt x="39" y="200"/>
                  <a:pt x="37" y="199"/>
                  <a:pt x="35" y="199"/>
                </a:cubicBezTo>
                <a:cubicBezTo>
                  <a:pt x="33" y="199"/>
                  <a:pt x="31" y="200"/>
                  <a:pt x="31" y="203"/>
                </a:cubicBezTo>
                <a:cubicBezTo>
                  <a:pt x="31" y="205"/>
                  <a:pt x="33" y="207"/>
                  <a:pt x="35" y="207"/>
                </a:cubicBezTo>
                <a:cubicBezTo>
                  <a:pt x="37" y="207"/>
                  <a:pt x="39" y="205"/>
                  <a:pt x="39" y="203"/>
                </a:cubicBezTo>
                <a:close/>
                <a:moveTo>
                  <a:pt x="49" y="222"/>
                </a:moveTo>
                <a:cubicBezTo>
                  <a:pt x="49" y="220"/>
                  <a:pt x="47" y="218"/>
                  <a:pt x="45" y="218"/>
                </a:cubicBezTo>
                <a:cubicBezTo>
                  <a:pt x="42" y="218"/>
                  <a:pt x="41" y="220"/>
                  <a:pt x="41" y="222"/>
                </a:cubicBezTo>
                <a:cubicBezTo>
                  <a:pt x="41" y="224"/>
                  <a:pt x="42" y="226"/>
                  <a:pt x="45" y="226"/>
                </a:cubicBezTo>
                <a:cubicBezTo>
                  <a:pt x="47" y="226"/>
                  <a:pt x="49" y="224"/>
                  <a:pt x="49" y="222"/>
                </a:cubicBezTo>
                <a:close/>
                <a:moveTo>
                  <a:pt x="49" y="213"/>
                </a:moveTo>
                <a:cubicBezTo>
                  <a:pt x="49" y="211"/>
                  <a:pt x="47" y="209"/>
                  <a:pt x="45" y="209"/>
                </a:cubicBezTo>
                <a:cubicBezTo>
                  <a:pt x="42" y="209"/>
                  <a:pt x="41" y="211"/>
                  <a:pt x="41" y="213"/>
                </a:cubicBezTo>
                <a:cubicBezTo>
                  <a:pt x="41" y="215"/>
                  <a:pt x="42" y="217"/>
                  <a:pt x="45" y="217"/>
                </a:cubicBezTo>
                <a:cubicBezTo>
                  <a:pt x="47" y="217"/>
                  <a:pt x="49" y="215"/>
                  <a:pt x="49" y="213"/>
                </a:cubicBezTo>
                <a:close/>
                <a:moveTo>
                  <a:pt x="49" y="203"/>
                </a:moveTo>
                <a:cubicBezTo>
                  <a:pt x="49" y="200"/>
                  <a:pt x="47" y="199"/>
                  <a:pt x="45" y="199"/>
                </a:cubicBezTo>
                <a:cubicBezTo>
                  <a:pt x="42" y="199"/>
                  <a:pt x="41" y="200"/>
                  <a:pt x="41" y="203"/>
                </a:cubicBezTo>
                <a:cubicBezTo>
                  <a:pt x="41" y="205"/>
                  <a:pt x="42" y="207"/>
                  <a:pt x="45" y="207"/>
                </a:cubicBezTo>
                <a:cubicBezTo>
                  <a:pt x="47" y="207"/>
                  <a:pt x="49" y="205"/>
                  <a:pt x="49" y="203"/>
                </a:cubicBezTo>
                <a:close/>
                <a:moveTo>
                  <a:pt x="58" y="222"/>
                </a:moveTo>
                <a:cubicBezTo>
                  <a:pt x="58" y="220"/>
                  <a:pt x="56" y="218"/>
                  <a:pt x="54" y="218"/>
                </a:cubicBezTo>
                <a:cubicBezTo>
                  <a:pt x="52" y="218"/>
                  <a:pt x="50" y="220"/>
                  <a:pt x="50" y="222"/>
                </a:cubicBezTo>
                <a:cubicBezTo>
                  <a:pt x="50" y="224"/>
                  <a:pt x="52" y="226"/>
                  <a:pt x="54" y="226"/>
                </a:cubicBezTo>
                <a:cubicBezTo>
                  <a:pt x="56" y="226"/>
                  <a:pt x="58" y="224"/>
                  <a:pt x="58" y="222"/>
                </a:cubicBezTo>
                <a:close/>
                <a:moveTo>
                  <a:pt x="58" y="213"/>
                </a:moveTo>
                <a:cubicBezTo>
                  <a:pt x="58" y="211"/>
                  <a:pt x="56" y="209"/>
                  <a:pt x="54" y="209"/>
                </a:cubicBezTo>
                <a:cubicBezTo>
                  <a:pt x="52" y="209"/>
                  <a:pt x="50" y="211"/>
                  <a:pt x="50" y="213"/>
                </a:cubicBezTo>
                <a:cubicBezTo>
                  <a:pt x="50" y="215"/>
                  <a:pt x="52" y="217"/>
                  <a:pt x="54" y="217"/>
                </a:cubicBezTo>
                <a:cubicBezTo>
                  <a:pt x="56" y="217"/>
                  <a:pt x="58" y="215"/>
                  <a:pt x="58" y="213"/>
                </a:cubicBezTo>
                <a:close/>
                <a:moveTo>
                  <a:pt x="58" y="203"/>
                </a:moveTo>
                <a:cubicBezTo>
                  <a:pt x="58" y="200"/>
                  <a:pt x="56" y="199"/>
                  <a:pt x="54" y="199"/>
                </a:cubicBezTo>
                <a:cubicBezTo>
                  <a:pt x="52" y="199"/>
                  <a:pt x="50" y="200"/>
                  <a:pt x="50" y="203"/>
                </a:cubicBezTo>
                <a:cubicBezTo>
                  <a:pt x="50" y="205"/>
                  <a:pt x="52" y="207"/>
                  <a:pt x="54" y="207"/>
                </a:cubicBezTo>
                <a:cubicBezTo>
                  <a:pt x="56" y="207"/>
                  <a:pt x="58" y="205"/>
                  <a:pt x="58" y="203"/>
                </a:cubicBezTo>
                <a:close/>
                <a:moveTo>
                  <a:pt x="67" y="222"/>
                </a:moveTo>
                <a:cubicBezTo>
                  <a:pt x="67" y="220"/>
                  <a:pt x="66" y="218"/>
                  <a:pt x="63" y="218"/>
                </a:cubicBezTo>
                <a:cubicBezTo>
                  <a:pt x="61" y="218"/>
                  <a:pt x="59" y="220"/>
                  <a:pt x="59" y="222"/>
                </a:cubicBezTo>
                <a:cubicBezTo>
                  <a:pt x="59" y="224"/>
                  <a:pt x="61" y="226"/>
                  <a:pt x="63" y="226"/>
                </a:cubicBezTo>
                <a:cubicBezTo>
                  <a:pt x="66" y="226"/>
                  <a:pt x="67" y="224"/>
                  <a:pt x="67" y="222"/>
                </a:cubicBezTo>
                <a:close/>
                <a:moveTo>
                  <a:pt x="67" y="213"/>
                </a:moveTo>
                <a:cubicBezTo>
                  <a:pt x="67" y="211"/>
                  <a:pt x="66" y="209"/>
                  <a:pt x="63" y="209"/>
                </a:cubicBezTo>
                <a:cubicBezTo>
                  <a:pt x="61" y="209"/>
                  <a:pt x="59" y="211"/>
                  <a:pt x="59" y="213"/>
                </a:cubicBezTo>
                <a:cubicBezTo>
                  <a:pt x="59" y="215"/>
                  <a:pt x="61" y="217"/>
                  <a:pt x="63" y="217"/>
                </a:cubicBezTo>
                <a:cubicBezTo>
                  <a:pt x="66" y="217"/>
                  <a:pt x="67" y="215"/>
                  <a:pt x="67" y="213"/>
                </a:cubicBezTo>
                <a:close/>
                <a:moveTo>
                  <a:pt x="67" y="203"/>
                </a:moveTo>
                <a:cubicBezTo>
                  <a:pt x="67" y="200"/>
                  <a:pt x="66" y="199"/>
                  <a:pt x="63" y="199"/>
                </a:cubicBezTo>
                <a:cubicBezTo>
                  <a:pt x="61" y="199"/>
                  <a:pt x="59" y="200"/>
                  <a:pt x="59" y="203"/>
                </a:cubicBezTo>
                <a:cubicBezTo>
                  <a:pt x="59" y="205"/>
                  <a:pt x="61" y="207"/>
                  <a:pt x="63" y="207"/>
                </a:cubicBezTo>
                <a:cubicBezTo>
                  <a:pt x="66" y="207"/>
                  <a:pt x="67" y="205"/>
                  <a:pt x="67" y="203"/>
                </a:cubicBezTo>
                <a:close/>
                <a:moveTo>
                  <a:pt x="77" y="222"/>
                </a:moveTo>
                <a:cubicBezTo>
                  <a:pt x="77" y="220"/>
                  <a:pt x="75" y="218"/>
                  <a:pt x="73" y="218"/>
                </a:cubicBezTo>
                <a:cubicBezTo>
                  <a:pt x="71" y="218"/>
                  <a:pt x="69" y="220"/>
                  <a:pt x="69" y="222"/>
                </a:cubicBezTo>
                <a:cubicBezTo>
                  <a:pt x="69" y="224"/>
                  <a:pt x="71" y="226"/>
                  <a:pt x="73" y="226"/>
                </a:cubicBezTo>
                <a:cubicBezTo>
                  <a:pt x="75" y="226"/>
                  <a:pt x="77" y="224"/>
                  <a:pt x="77" y="222"/>
                </a:cubicBezTo>
                <a:close/>
                <a:moveTo>
                  <a:pt x="77" y="213"/>
                </a:moveTo>
                <a:cubicBezTo>
                  <a:pt x="77" y="211"/>
                  <a:pt x="75" y="209"/>
                  <a:pt x="73" y="209"/>
                </a:cubicBezTo>
                <a:cubicBezTo>
                  <a:pt x="71" y="209"/>
                  <a:pt x="69" y="211"/>
                  <a:pt x="69" y="213"/>
                </a:cubicBezTo>
                <a:cubicBezTo>
                  <a:pt x="69" y="215"/>
                  <a:pt x="71" y="217"/>
                  <a:pt x="73" y="217"/>
                </a:cubicBezTo>
                <a:cubicBezTo>
                  <a:pt x="75" y="217"/>
                  <a:pt x="77" y="215"/>
                  <a:pt x="77" y="213"/>
                </a:cubicBezTo>
                <a:close/>
                <a:moveTo>
                  <a:pt x="77" y="203"/>
                </a:moveTo>
                <a:cubicBezTo>
                  <a:pt x="77" y="200"/>
                  <a:pt x="75" y="199"/>
                  <a:pt x="73" y="199"/>
                </a:cubicBezTo>
                <a:cubicBezTo>
                  <a:pt x="71" y="199"/>
                  <a:pt x="69" y="200"/>
                  <a:pt x="69" y="203"/>
                </a:cubicBezTo>
                <a:cubicBezTo>
                  <a:pt x="69" y="205"/>
                  <a:pt x="71" y="207"/>
                  <a:pt x="73" y="207"/>
                </a:cubicBezTo>
                <a:cubicBezTo>
                  <a:pt x="75" y="207"/>
                  <a:pt x="77" y="205"/>
                  <a:pt x="77" y="203"/>
                </a:cubicBezTo>
                <a:close/>
                <a:moveTo>
                  <a:pt x="86" y="222"/>
                </a:moveTo>
                <a:cubicBezTo>
                  <a:pt x="86" y="220"/>
                  <a:pt x="84" y="218"/>
                  <a:pt x="82" y="218"/>
                </a:cubicBezTo>
                <a:cubicBezTo>
                  <a:pt x="80" y="218"/>
                  <a:pt x="78" y="220"/>
                  <a:pt x="78" y="222"/>
                </a:cubicBezTo>
                <a:cubicBezTo>
                  <a:pt x="78" y="224"/>
                  <a:pt x="80" y="226"/>
                  <a:pt x="82" y="226"/>
                </a:cubicBezTo>
                <a:cubicBezTo>
                  <a:pt x="84" y="226"/>
                  <a:pt x="86" y="224"/>
                  <a:pt x="86" y="222"/>
                </a:cubicBezTo>
                <a:close/>
                <a:moveTo>
                  <a:pt x="86" y="213"/>
                </a:moveTo>
                <a:cubicBezTo>
                  <a:pt x="86" y="211"/>
                  <a:pt x="84" y="209"/>
                  <a:pt x="82" y="209"/>
                </a:cubicBezTo>
                <a:cubicBezTo>
                  <a:pt x="80" y="209"/>
                  <a:pt x="78" y="211"/>
                  <a:pt x="78" y="213"/>
                </a:cubicBezTo>
                <a:cubicBezTo>
                  <a:pt x="78" y="215"/>
                  <a:pt x="80" y="217"/>
                  <a:pt x="82" y="217"/>
                </a:cubicBezTo>
                <a:cubicBezTo>
                  <a:pt x="84" y="217"/>
                  <a:pt x="86" y="215"/>
                  <a:pt x="86" y="213"/>
                </a:cubicBezTo>
                <a:close/>
                <a:moveTo>
                  <a:pt x="86" y="203"/>
                </a:moveTo>
                <a:cubicBezTo>
                  <a:pt x="86" y="200"/>
                  <a:pt x="84" y="199"/>
                  <a:pt x="82" y="199"/>
                </a:cubicBezTo>
                <a:cubicBezTo>
                  <a:pt x="80" y="199"/>
                  <a:pt x="78" y="200"/>
                  <a:pt x="78" y="203"/>
                </a:cubicBezTo>
                <a:cubicBezTo>
                  <a:pt x="78" y="205"/>
                  <a:pt x="80" y="207"/>
                  <a:pt x="82" y="207"/>
                </a:cubicBezTo>
                <a:cubicBezTo>
                  <a:pt x="84" y="207"/>
                  <a:pt x="86" y="205"/>
                  <a:pt x="86" y="203"/>
                </a:cubicBezTo>
                <a:close/>
                <a:moveTo>
                  <a:pt x="96" y="222"/>
                </a:moveTo>
                <a:cubicBezTo>
                  <a:pt x="96" y="220"/>
                  <a:pt x="94" y="218"/>
                  <a:pt x="92" y="218"/>
                </a:cubicBezTo>
                <a:cubicBezTo>
                  <a:pt x="89" y="218"/>
                  <a:pt x="88" y="220"/>
                  <a:pt x="88" y="222"/>
                </a:cubicBezTo>
                <a:cubicBezTo>
                  <a:pt x="88" y="224"/>
                  <a:pt x="89" y="226"/>
                  <a:pt x="92" y="226"/>
                </a:cubicBezTo>
                <a:cubicBezTo>
                  <a:pt x="94" y="226"/>
                  <a:pt x="96" y="224"/>
                  <a:pt x="96" y="222"/>
                </a:cubicBezTo>
                <a:close/>
                <a:moveTo>
                  <a:pt x="96" y="213"/>
                </a:moveTo>
                <a:cubicBezTo>
                  <a:pt x="96" y="211"/>
                  <a:pt x="94" y="209"/>
                  <a:pt x="92" y="209"/>
                </a:cubicBezTo>
                <a:cubicBezTo>
                  <a:pt x="89" y="209"/>
                  <a:pt x="88" y="211"/>
                  <a:pt x="88" y="213"/>
                </a:cubicBezTo>
                <a:cubicBezTo>
                  <a:pt x="88" y="215"/>
                  <a:pt x="89" y="217"/>
                  <a:pt x="92" y="217"/>
                </a:cubicBezTo>
                <a:cubicBezTo>
                  <a:pt x="94" y="217"/>
                  <a:pt x="96" y="215"/>
                  <a:pt x="96" y="213"/>
                </a:cubicBezTo>
                <a:close/>
                <a:moveTo>
                  <a:pt x="96" y="203"/>
                </a:moveTo>
                <a:cubicBezTo>
                  <a:pt x="96" y="200"/>
                  <a:pt x="94" y="199"/>
                  <a:pt x="92" y="199"/>
                </a:cubicBezTo>
                <a:cubicBezTo>
                  <a:pt x="89" y="199"/>
                  <a:pt x="88" y="200"/>
                  <a:pt x="88" y="203"/>
                </a:cubicBezTo>
                <a:cubicBezTo>
                  <a:pt x="88" y="205"/>
                  <a:pt x="89" y="207"/>
                  <a:pt x="92" y="207"/>
                </a:cubicBezTo>
                <a:cubicBezTo>
                  <a:pt x="94" y="207"/>
                  <a:pt x="96" y="205"/>
                  <a:pt x="96" y="203"/>
                </a:cubicBezTo>
                <a:close/>
                <a:moveTo>
                  <a:pt x="105" y="222"/>
                </a:moveTo>
                <a:cubicBezTo>
                  <a:pt x="105" y="220"/>
                  <a:pt x="103" y="218"/>
                  <a:pt x="101" y="218"/>
                </a:cubicBezTo>
                <a:cubicBezTo>
                  <a:pt x="99" y="218"/>
                  <a:pt x="97" y="220"/>
                  <a:pt x="97" y="222"/>
                </a:cubicBezTo>
                <a:cubicBezTo>
                  <a:pt x="97" y="224"/>
                  <a:pt x="99" y="226"/>
                  <a:pt x="101" y="226"/>
                </a:cubicBezTo>
                <a:cubicBezTo>
                  <a:pt x="103" y="226"/>
                  <a:pt x="105" y="224"/>
                  <a:pt x="105" y="222"/>
                </a:cubicBezTo>
                <a:close/>
                <a:moveTo>
                  <a:pt x="105" y="213"/>
                </a:moveTo>
                <a:cubicBezTo>
                  <a:pt x="105" y="211"/>
                  <a:pt x="103" y="209"/>
                  <a:pt x="101" y="209"/>
                </a:cubicBezTo>
                <a:cubicBezTo>
                  <a:pt x="99" y="209"/>
                  <a:pt x="97" y="211"/>
                  <a:pt x="97" y="213"/>
                </a:cubicBezTo>
                <a:cubicBezTo>
                  <a:pt x="97" y="215"/>
                  <a:pt x="99" y="217"/>
                  <a:pt x="101" y="217"/>
                </a:cubicBezTo>
                <a:cubicBezTo>
                  <a:pt x="103" y="217"/>
                  <a:pt x="105" y="215"/>
                  <a:pt x="105" y="213"/>
                </a:cubicBezTo>
                <a:close/>
                <a:moveTo>
                  <a:pt x="105" y="203"/>
                </a:moveTo>
                <a:cubicBezTo>
                  <a:pt x="105" y="200"/>
                  <a:pt x="103" y="199"/>
                  <a:pt x="101" y="199"/>
                </a:cubicBezTo>
                <a:cubicBezTo>
                  <a:pt x="99" y="199"/>
                  <a:pt x="97" y="200"/>
                  <a:pt x="97" y="203"/>
                </a:cubicBezTo>
                <a:cubicBezTo>
                  <a:pt x="97" y="205"/>
                  <a:pt x="99" y="207"/>
                  <a:pt x="101" y="207"/>
                </a:cubicBezTo>
                <a:cubicBezTo>
                  <a:pt x="103" y="207"/>
                  <a:pt x="105" y="205"/>
                  <a:pt x="105" y="203"/>
                </a:cubicBezTo>
                <a:close/>
                <a:moveTo>
                  <a:pt x="115" y="222"/>
                </a:moveTo>
                <a:cubicBezTo>
                  <a:pt x="115" y="220"/>
                  <a:pt x="113" y="218"/>
                  <a:pt x="111" y="218"/>
                </a:cubicBezTo>
                <a:cubicBezTo>
                  <a:pt x="108" y="218"/>
                  <a:pt x="107" y="220"/>
                  <a:pt x="107" y="222"/>
                </a:cubicBezTo>
                <a:cubicBezTo>
                  <a:pt x="107" y="224"/>
                  <a:pt x="108" y="226"/>
                  <a:pt x="111" y="226"/>
                </a:cubicBezTo>
                <a:cubicBezTo>
                  <a:pt x="113" y="226"/>
                  <a:pt x="115" y="224"/>
                  <a:pt x="115" y="222"/>
                </a:cubicBezTo>
                <a:close/>
                <a:moveTo>
                  <a:pt x="115" y="213"/>
                </a:moveTo>
                <a:cubicBezTo>
                  <a:pt x="115" y="211"/>
                  <a:pt x="113" y="209"/>
                  <a:pt x="111" y="209"/>
                </a:cubicBezTo>
                <a:cubicBezTo>
                  <a:pt x="108" y="209"/>
                  <a:pt x="107" y="211"/>
                  <a:pt x="107" y="213"/>
                </a:cubicBezTo>
                <a:cubicBezTo>
                  <a:pt x="107" y="215"/>
                  <a:pt x="108" y="217"/>
                  <a:pt x="111" y="217"/>
                </a:cubicBezTo>
                <a:cubicBezTo>
                  <a:pt x="113" y="217"/>
                  <a:pt x="115" y="215"/>
                  <a:pt x="115" y="213"/>
                </a:cubicBezTo>
                <a:close/>
                <a:moveTo>
                  <a:pt x="115" y="203"/>
                </a:moveTo>
                <a:cubicBezTo>
                  <a:pt x="115" y="200"/>
                  <a:pt x="113" y="199"/>
                  <a:pt x="111" y="199"/>
                </a:cubicBezTo>
                <a:cubicBezTo>
                  <a:pt x="108" y="199"/>
                  <a:pt x="107" y="200"/>
                  <a:pt x="107" y="203"/>
                </a:cubicBezTo>
                <a:cubicBezTo>
                  <a:pt x="107" y="205"/>
                  <a:pt x="108" y="207"/>
                  <a:pt x="111" y="207"/>
                </a:cubicBezTo>
                <a:cubicBezTo>
                  <a:pt x="113" y="207"/>
                  <a:pt x="115" y="205"/>
                  <a:pt x="115" y="203"/>
                </a:cubicBezTo>
                <a:close/>
                <a:moveTo>
                  <a:pt x="124" y="222"/>
                </a:moveTo>
                <a:cubicBezTo>
                  <a:pt x="124" y="220"/>
                  <a:pt x="122" y="218"/>
                  <a:pt x="120" y="218"/>
                </a:cubicBezTo>
                <a:cubicBezTo>
                  <a:pt x="118" y="218"/>
                  <a:pt x="116" y="220"/>
                  <a:pt x="116" y="222"/>
                </a:cubicBezTo>
                <a:cubicBezTo>
                  <a:pt x="116" y="224"/>
                  <a:pt x="118" y="226"/>
                  <a:pt x="120" y="226"/>
                </a:cubicBezTo>
                <a:cubicBezTo>
                  <a:pt x="122" y="226"/>
                  <a:pt x="124" y="224"/>
                  <a:pt x="124" y="222"/>
                </a:cubicBezTo>
                <a:close/>
                <a:moveTo>
                  <a:pt x="124" y="213"/>
                </a:moveTo>
                <a:cubicBezTo>
                  <a:pt x="124" y="211"/>
                  <a:pt x="122" y="209"/>
                  <a:pt x="120" y="209"/>
                </a:cubicBezTo>
                <a:cubicBezTo>
                  <a:pt x="118" y="209"/>
                  <a:pt x="116" y="211"/>
                  <a:pt x="116" y="213"/>
                </a:cubicBezTo>
                <a:cubicBezTo>
                  <a:pt x="116" y="215"/>
                  <a:pt x="118" y="217"/>
                  <a:pt x="120" y="217"/>
                </a:cubicBezTo>
                <a:cubicBezTo>
                  <a:pt x="122" y="217"/>
                  <a:pt x="124" y="215"/>
                  <a:pt x="124" y="213"/>
                </a:cubicBezTo>
                <a:close/>
                <a:moveTo>
                  <a:pt x="124" y="203"/>
                </a:moveTo>
                <a:cubicBezTo>
                  <a:pt x="124" y="200"/>
                  <a:pt x="122" y="199"/>
                  <a:pt x="120" y="199"/>
                </a:cubicBezTo>
                <a:cubicBezTo>
                  <a:pt x="118" y="199"/>
                  <a:pt x="116" y="200"/>
                  <a:pt x="116" y="203"/>
                </a:cubicBezTo>
                <a:cubicBezTo>
                  <a:pt x="116" y="205"/>
                  <a:pt x="118" y="207"/>
                  <a:pt x="120" y="207"/>
                </a:cubicBezTo>
                <a:cubicBezTo>
                  <a:pt x="122" y="207"/>
                  <a:pt x="124" y="205"/>
                  <a:pt x="124" y="203"/>
                </a:cubicBezTo>
                <a:close/>
                <a:moveTo>
                  <a:pt x="133" y="222"/>
                </a:moveTo>
                <a:cubicBezTo>
                  <a:pt x="133" y="220"/>
                  <a:pt x="132" y="218"/>
                  <a:pt x="129" y="218"/>
                </a:cubicBezTo>
                <a:cubicBezTo>
                  <a:pt x="127" y="218"/>
                  <a:pt x="125" y="220"/>
                  <a:pt x="125" y="222"/>
                </a:cubicBezTo>
                <a:cubicBezTo>
                  <a:pt x="125" y="224"/>
                  <a:pt x="127" y="226"/>
                  <a:pt x="129" y="226"/>
                </a:cubicBezTo>
                <a:cubicBezTo>
                  <a:pt x="132" y="226"/>
                  <a:pt x="133" y="224"/>
                  <a:pt x="133" y="222"/>
                </a:cubicBezTo>
                <a:close/>
                <a:moveTo>
                  <a:pt x="133" y="213"/>
                </a:moveTo>
                <a:cubicBezTo>
                  <a:pt x="133" y="211"/>
                  <a:pt x="132" y="209"/>
                  <a:pt x="129" y="209"/>
                </a:cubicBezTo>
                <a:cubicBezTo>
                  <a:pt x="127" y="209"/>
                  <a:pt x="125" y="211"/>
                  <a:pt x="125" y="213"/>
                </a:cubicBezTo>
                <a:cubicBezTo>
                  <a:pt x="125" y="215"/>
                  <a:pt x="127" y="217"/>
                  <a:pt x="129" y="217"/>
                </a:cubicBezTo>
                <a:cubicBezTo>
                  <a:pt x="132" y="217"/>
                  <a:pt x="133" y="215"/>
                  <a:pt x="133" y="213"/>
                </a:cubicBezTo>
                <a:close/>
                <a:moveTo>
                  <a:pt x="133" y="203"/>
                </a:moveTo>
                <a:cubicBezTo>
                  <a:pt x="133" y="200"/>
                  <a:pt x="132" y="199"/>
                  <a:pt x="129" y="199"/>
                </a:cubicBezTo>
                <a:cubicBezTo>
                  <a:pt x="127" y="199"/>
                  <a:pt x="125" y="200"/>
                  <a:pt x="125" y="203"/>
                </a:cubicBezTo>
                <a:cubicBezTo>
                  <a:pt x="125" y="205"/>
                  <a:pt x="127" y="207"/>
                  <a:pt x="129" y="207"/>
                </a:cubicBezTo>
                <a:cubicBezTo>
                  <a:pt x="132" y="207"/>
                  <a:pt x="133" y="205"/>
                  <a:pt x="133" y="203"/>
                </a:cubicBezTo>
                <a:close/>
                <a:moveTo>
                  <a:pt x="143" y="222"/>
                </a:moveTo>
                <a:cubicBezTo>
                  <a:pt x="143" y="220"/>
                  <a:pt x="141" y="218"/>
                  <a:pt x="139" y="218"/>
                </a:cubicBezTo>
                <a:cubicBezTo>
                  <a:pt x="137" y="218"/>
                  <a:pt x="135" y="220"/>
                  <a:pt x="135" y="222"/>
                </a:cubicBezTo>
                <a:cubicBezTo>
                  <a:pt x="135" y="224"/>
                  <a:pt x="137" y="226"/>
                  <a:pt x="139" y="226"/>
                </a:cubicBezTo>
                <a:cubicBezTo>
                  <a:pt x="141" y="226"/>
                  <a:pt x="143" y="224"/>
                  <a:pt x="143" y="222"/>
                </a:cubicBezTo>
                <a:close/>
                <a:moveTo>
                  <a:pt x="143" y="213"/>
                </a:moveTo>
                <a:cubicBezTo>
                  <a:pt x="143" y="211"/>
                  <a:pt x="141" y="209"/>
                  <a:pt x="139" y="209"/>
                </a:cubicBezTo>
                <a:cubicBezTo>
                  <a:pt x="137" y="209"/>
                  <a:pt x="135" y="211"/>
                  <a:pt x="135" y="213"/>
                </a:cubicBezTo>
                <a:cubicBezTo>
                  <a:pt x="135" y="215"/>
                  <a:pt x="137" y="217"/>
                  <a:pt x="139" y="217"/>
                </a:cubicBezTo>
                <a:cubicBezTo>
                  <a:pt x="141" y="217"/>
                  <a:pt x="143" y="215"/>
                  <a:pt x="143" y="213"/>
                </a:cubicBezTo>
                <a:close/>
                <a:moveTo>
                  <a:pt x="143" y="203"/>
                </a:moveTo>
                <a:cubicBezTo>
                  <a:pt x="143" y="200"/>
                  <a:pt x="141" y="199"/>
                  <a:pt x="139" y="199"/>
                </a:cubicBezTo>
                <a:cubicBezTo>
                  <a:pt x="137" y="199"/>
                  <a:pt x="135" y="200"/>
                  <a:pt x="135" y="203"/>
                </a:cubicBezTo>
                <a:cubicBezTo>
                  <a:pt x="135" y="205"/>
                  <a:pt x="137" y="207"/>
                  <a:pt x="139" y="207"/>
                </a:cubicBezTo>
                <a:cubicBezTo>
                  <a:pt x="141" y="207"/>
                  <a:pt x="143" y="205"/>
                  <a:pt x="143" y="203"/>
                </a:cubicBezTo>
                <a:close/>
                <a:moveTo>
                  <a:pt x="313" y="212"/>
                </a:moveTo>
                <a:cubicBezTo>
                  <a:pt x="313" y="205"/>
                  <a:pt x="307" y="199"/>
                  <a:pt x="300" y="199"/>
                </a:cubicBezTo>
                <a:cubicBezTo>
                  <a:pt x="300" y="199"/>
                  <a:pt x="300" y="199"/>
                  <a:pt x="146" y="199"/>
                </a:cubicBezTo>
                <a:cubicBezTo>
                  <a:pt x="146" y="199"/>
                  <a:pt x="146" y="199"/>
                  <a:pt x="146" y="226"/>
                </a:cubicBezTo>
                <a:cubicBezTo>
                  <a:pt x="146" y="226"/>
                  <a:pt x="146" y="226"/>
                  <a:pt x="300" y="226"/>
                </a:cubicBezTo>
                <a:cubicBezTo>
                  <a:pt x="307" y="226"/>
                  <a:pt x="313" y="220"/>
                  <a:pt x="313" y="212"/>
                </a:cubicBezTo>
                <a:close/>
                <a:moveTo>
                  <a:pt x="299" y="204"/>
                </a:moveTo>
                <a:cubicBezTo>
                  <a:pt x="294" y="204"/>
                  <a:pt x="291" y="208"/>
                  <a:pt x="291" y="212"/>
                </a:cubicBezTo>
                <a:cubicBezTo>
                  <a:pt x="291" y="217"/>
                  <a:pt x="294" y="220"/>
                  <a:pt x="299" y="220"/>
                </a:cubicBezTo>
                <a:cubicBezTo>
                  <a:pt x="303" y="220"/>
                  <a:pt x="307" y="217"/>
                  <a:pt x="307" y="212"/>
                </a:cubicBezTo>
                <a:cubicBezTo>
                  <a:pt x="307" y="208"/>
                  <a:pt x="303" y="204"/>
                  <a:pt x="299" y="204"/>
                </a:cubicBez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1400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a:ln>
                <a:noFill/>
              </a:ln>
              <a:solidFill>
                <a:srgbClr val="000000"/>
              </a:solidFill>
              <a:effectLst/>
              <a:uLnTx/>
              <a:uFillTx/>
              <a:latin typeface="Segoe UI"/>
            </a:endParaRPr>
          </a:p>
        </p:txBody>
      </p:sp>
      <p:sp>
        <p:nvSpPr>
          <p:cNvPr id="74" name="Freeform 5"/>
          <p:cNvSpPr>
            <a:spLocks noChangeAspect="1" noEditPoints="1"/>
          </p:cNvSpPr>
          <p:nvPr/>
        </p:nvSpPr>
        <p:spPr bwMode="auto">
          <a:xfrm>
            <a:off x="7743959" y="3575306"/>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75" name="Group 74"/>
          <p:cNvGrpSpPr/>
          <p:nvPr/>
        </p:nvGrpSpPr>
        <p:grpSpPr>
          <a:xfrm>
            <a:off x="7661338" y="3119969"/>
            <a:ext cx="455776" cy="416218"/>
            <a:chOff x="7225183" y="4826255"/>
            <a:chExt cx="420688" cy="384175"/>
          </a:xfrm>
        </p:grpSpPr>
        <p:sp>
          <p:nvSpPr>
            <p:cNvPr id="76" name="Rectangle 75"/>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77" name="Group 76"/>
            <p:cNvGrpSpPr/>
            <p:nvPr/>
          </p:nvGrpSpPr>
          <p:grpSpPr>
            <a:xfrm>
              <a:off x="7225183" y="4826255"/>
              <a:ext cx="420688" cy="384175"/>
              <a:chOff x="7225183" y="4826255"/>
              <a:chExt cx="420688" cy="384175"/>
            </a:xfrm>
            <a:solidFill>
              <a:schemeClr val="accent4"/>
            </a:solidFill>
          </p:grpSpPr>
          <p:sp>
            <p:nvSpPr>
              <p:cNvPr id="78"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9"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0"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1"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82" name="Group 81"/>
          <p:cNvGrpSpPr/>
          <p:nvPr/>
        </p:nvGrpSpPr>
        <p:grpSpPr>
          <a:xfrm>
            <a:off x="8151885" y="3119969"/>
            <a:ext cx="455776" cy="416218"/>
            <a:chOff x="7225183" y="4826255"/>
            <a:chExt cx="420688" cy="384175"/>
          </a:xfrm>
        </p:grpSpPr>
        <p:sp>
          <p:nvSpPr>
            <p:cNvPr id="83" name="Rectangle 82"/>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84" name="Group 83"/>
            <p:cNvGrpSpPr/>
            <p:nvPr/>
          </p:nvGrpSpPr>
          <p:grpSpPr>
            <a:xfrm>
              <a:off x="7225183" y="4826255"/>
              <a:ext cx="420688" cy="384175"/>
              <a:chOff x="7225183" y="4826255"/>
              <a:chExt cx="420688" cy="384175"/>
            </a:xfrm>
            <a:solidFill>
              <a:schemeClr val="accent4"/>
            </a:solidFill>
          </p:grpSpPr>
          <p:sp>
            <p:nvSpPr>
              <p:cNvPr id="85"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6"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7"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8"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89" name="Freeform 5"/>
          <p:cNvSpPr>
            <a:spLocks noChangeAspect="1" noEditPoints="1"/>
          </p:cNvSpPr>
          <p:nvPr/>
        </p:nvSpPr>
        <p:spPr bwMode="auto">
          <a:xfrm>
            <a:off x="9099458" y="3575306"/>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90" name="Group 89"/>
          <p:cNvGrpSpPr/>
          <p:nvPr/>
        </p:nvGrpSpPr>
        <p:grpSpPr>
          <a:xfrm>
            <a:off x="9016837" y="3119969"/>
            <a:ext cx="455776" cy="416218"/>
            <a:chOff x="7225183" y="4826255"/>
            <a:chExt cx="420688" cy="384175"/>
          </a:xfrm>
        </p:grpSpPr>
        <p:sp>
          <p:nvSpPr>
            <p:cNvPr id="91" name="Rectangle 90"/>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92" name="Group 91"/>
            <p:cNvGrpSpPr/>
            <p:nvPr/>
          </p:nvGrpSpPr>
          <p:grpSpPr>
            <a:xfrm>
              <a:off x="7225183" y="4826255"/>
              <a:ext cx="420688" cy="384175"/>
              <a:chOff x="7225183" y="4826255"/>
              <a:chExt cx="420688" cy="384175"/>
            </a:xfrm>
            <a:solidFill>
              <a:schemeClr val="accent4"/>
            </a:solidFill>
          </p:grpSpPr>
          <p:sp>
            <p:nvSpPr>
              <p:cNvPr id="93"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94"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95"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96"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97" name="Group 96"/>
          <p:cNvGrpSpPr/>
          <p:nvPr/>
        </p:nvGrpSpPr>
        <p:grpSpPr>
          <a:xfrm>
            <a:off x="9507383" y="3119969"/>
            <a:ext cx="455776" cy="416218"/>
            <a:chOff x="7225183" y="4826255"/>
            <a:chExt cx="420688" cy="384175"/>
          </a:xfrm>
        </p:grpSpPr>
        <p:sp>
          <p:nvSpPr>
            <p:cNvPr id="98" name="Rectangle 97"/>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99" name="Group 98"/>
            <p:cNvGrpSpPr/>
            <p:nvPr/>
          </p:nvGrpSpPr>
          <p:grpSpPr>
            <a:xfrm>
              <a:off x="7225183" y="4826255"/>
              <a:ext cx="420688" cy="384175"/>
              <a:chOff x="7225183" y="4826255"/>
              <a:chExt cx="420688" cy="384175"/>
            </a:xfrm>
            <a:solidFill>
              <a:schemeClr val="accent4"/>
            </a:solidFill>
          </p:grpSpPr>
          <p:sp>
            <p:nvSpPr>
              <p:cNvPr id="100"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01"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02"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03"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04" name="Freeform 5"/>
          <p:cNvSpPr>
            <a:spLocks noChangeAspect="1" noEditPoints="1"/>
          </p:cNvSpPr>
          <p:nvPr/>
        </p:nvSpPr>
        <p:spPr bwMode="auto">
          <a:xfrm>
            <a:off x="10460095" y="3575306"/>
            <a:ext cx="784844" cy="606159"/>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pic>
        <p:nvPicPr>
          <p:cNvPr id="106" name="Picture 105"/>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668664" y="3616069"/>
            <a:ext cx="367707" cy="367707"/>
          </a:xfrm>
          <a:prstGeom prst="rect">
            <a:avLst/>
          </a:prstGeom>
        </p:spPr>
      </p:pic>
      <p:sp>
        <p:nvSpPr>
          <p:cNvPr id="59" name="TextBox 2"/>
          <p:cNvSpPr txBox="1"/>
          <p:nvPr/>
        </p:nvSpPr>
        <p:spPr>
          <a:xfrm>
            <a:off x="7901724" y="2155572"/>
            <a:ext cx="3209610" cy="339016"/>
          </a:xfrm>
          <a:prstGeom prst="rect">
            <a:avLst/>
          </a:prstGeom>
          <a:noFill/>
        </p:spPr>
        <p:txBody>
          <a:bodyPr wrap="square" lIns="0" tIns="0" rIns="0" bIns="0" rtlCol="0">
            <a:spAutoFit/>
          </a:bodyPr>
          <a:lstStyle/>
          <a:p>
            <a:pPr marL="0" marR="0" lvl="0" indent="0" algn="ctr" defTabSz="932383" eaLnBrk="1" fontAlgn="auto" latinLnBrk="0" hangingPunct="1">
              <a:lnSpc>
                <a:spcPct val="90000"/>
              </a:lnSpc>
              <a:spcBef>
                <a:spcPts val="0"/>
              </a:spcBef>
              <a:spcAft>
                <a:spcPts val="0"/>
              </a:spcAft>
              <a:buClrTx/>
              <a:buSzTx/>
              <a:buFontTx/>
              <a:buNone/>
              <a:tabLst/>
              <a:defRPr/>
            </a:pPr>
            <a:r>
              <a:rPr kumimoji="0" lang="en-US" sz="2400" b="1" i="0" u="none" strike="noStrike" kern="0" cap="none" spc="-52" normalizeH="0" baseline="0" noProof="0" dirty="0">
                <a:ln>
                  <a:noFill/>
                </a:ln>
                <a:gradFill>
                  <a:gsLst>
                    <a:gs pos="2917">
                      <a:srgbClr val="505050"/>
                    </a:gs>
                    <a:gs pos="100000">
                      <a:srgbClr val="505050"/>
                    </a:gs>
                  </a:gsLst>
                  <a:lin ang="5400000" scaled="0"/>
                </a:gradFill>
                <a:effectLst/>
                <a:uLnTx/>
                <a:uFillTx/>
                <a:latin typeface="Segoe UI"/>
              </a:rPr>
              <a:t>Hyper-V Cluster</a:t>
            </a:r>
          </a:p>
        </p:txBody>
      </p:sp>
    </p:spTree>
    <p:extLst>
      <p:ext uri="{BB962C8B-B14F-4D97-AF65-F5344CB8AC3E}">
        <p14:creationId xmlns:p14="http://schemas.microsoft.com/office/powerpoint/2010/main" val="20991662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104"/>
                                        </p:tgtEl>
                                        <p:attrNameLst>
                                          <p:attrName>style.color</p:attrName>
                                        </p:attrNameLst>
                                      </p:cBhvr>
                                      <p:to>
                                        <a:srgbClr val="DC3C00"/>
                                      </p:to>
                                    </p:animClr>
                                    <p:animClr clrSpc="rgb" dir="cw">
                                      <p:cBhvr>
                                        <p:cTn id="7" dur="500" fill="hold"/>
                                        <p:tgtEl>
                                          <p:spTgt spid="104"/>
                                        </p:tgtEl>
                                        <p:attrNameLst>
                                          <p:attrName>fillcolor</p:attrName>
                                        </p:attrNameLst>
                                      </p:cBhvr>
                                      <p:to>
                                        <a:srgbClr val="DC3C00"/>
                                      </p:to>
                                    </p:animClr>
                                    <p:set>
                                      <p:cBhvr>
                                        <p:cTn id="8" dur="500" fill="hold"/>
                                        <p:tgtEl>
                                          <p:spTgt spid="104"/>
                                        </p:tgtEl>
                                        <p:attrNameLst>
                                          <p:attrName>fill.type</p:attrName>
                                        </p:attrNameLst>
                                      </p:cBhvr>
                                      <p:to>
                                        <p:strVal val="solid"/>
                                      </p:to>
                                    </p:set>
                                    <p:set>
                                      <p:cBhvr>
                                        <p:cTn id="9" dur="500" fill="hold"/>
                                        <p:tgtEl>
                                          <p:spTgt spid="104"/>
                                        </p:tgtEl>
                                        <p:attrNameLst>
                                          <p:attrName>fill.on</p:attrName>
                                        </p:attrNameLst>
                                      </p:cBhvr>
                                      <p:to>
                                        <p:strVal val="true"/>
                                      </p:to>
                                    </p:set>
                                  </p:childTnLst>
                                </p:cTn>
                              </p:par>
                            </p:childTnLst>
                          </p:cTn>
                        </p:par>
                        <p:par>
                          <p:cTn id="10" fill="hold">
                            <p:stCondLst>
                              <p:cond delay="500"/>
                            </p:stCondLst>
                            <p:childTnLst>
                              <p:par>
                                <p:cTn id="11" presetID="51" presetClass="path" presetSubtype="0" decel="100000" fill="hold" nodeType="afterEffect">
                                  <p:stCondLst>
                                    <p:cond delay="0"/>
                                  </p:stCondLst>
                                  <p:childTnLst>
                                    <p:animMotion origin="layout" path="M -1.03651E-6 -4.93418E-6 C -0.03791 -0.0472 -0.07084 -0.08102 -0.09395 -0.08443 C -0.11042 -0.08896 -0.17194 -0.09464 -0.19837 -0.06377 " pathEditMode="relative" rAng="0" ptsTypes="AAA">
                                      <p:cBhvr>
                                        <p:cTn id="12" dur="1500" fill="hold"/>
                                        <p:tgtEl>
                                          <p:spTgt spid="24"/>
                                        </p:tgtEl>
                                        <p:attrNameLst>
                                          <p:attrName>ppt_x</p:attrName>
                                          <p:attrName>ppt_y</p:attrName>
                                        </p:attrNameLst>
                                      </p:cBhvr>
                                      <p:rCtr x="-9918" y="-4403"/>
                                    </p:animMotion>
                                  </p:childTnLst>
                                </p:cTn>
                              </p:par>
                            </p:childTnLst>
                          </p:cTn>
                        </p:par>
                        <p:par>
                          <p:cTn id="13" fill="hold">
                            <p:stCondLst>
                              <p:cond delay="2000"/>
                            </p:stCondLst>
                            <p:childTnLst>
                              <p:par>
                                <p:cTn id="14" presetID="51" presetClass="path" presetSubtype="0" decel="100000" fill="hold" nodeType="afterEffect">
                                  <p:stCondLst>
                                    <p:cond delay="0"/>
                                  </p:stCondLst>
                                  <p:childTnLst>
                                    <p:animMotion origin="layout" path="M -4.48813E-6 -4.93418E-6 C -0.0134 -0.0615 -0.04378 -0.07535 -0.05667 -0.08057 C -0.06471 -0.08329 -0.10211 -0.09441 -0.12841 -0.06354 " pathEditMode="relative" rAng="0" ptsTypes="AAA">
                                      <p:cBhvr>
                                        <p:cTn id="15" dur="1500" fill="hold"/>
                                        <p:tgtEl>
                                          <p:spTgt spid="39"/>
                                        </p:tgtEl>
                                        <p:attrNameLst>
                                          <p:attrName>ppt_x</p:attrName>
                                          <p:attrName>ppt_y</p:attrName>
                                        </p:attrNameLst>
                                      </p:cBhvr>
                                      <p:rCtr x="-6421" y="-4244"/>
                                    </p:animMotion>
                                  </p:childTnLst>
                                </p:cTn>
                              </p:par>
                            </p:childTnLst>
                          </p:cTn>
                        </p:par>
                        <p:par>
                          <p:cTn id="16" fill="hold">
                            <p:stCondLst>
                              <p:cond delay="3500"/>
                            </p:stCondLst>
                            <p:childTnLst>
                              <p:par>
                                <p:cTn id="17" presetID="10" presetClass="entr" presetSubtype="0"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Effect transition="in" filter="fade">
                                      <p:cBhvr>
                                        <p:cTn id="19"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0" dirty="0"/>
              <a:t>Guest clustering with Shared VHDX</a:t>
            </a:r>
            <a:br>
              <a:rPr lang="en-US" spc="0" dirty="0"/>
            </a:br>
            <a:r>
              <a:rPr lang="en-US" sz="3199" spc="0" dirty="0">
                <a:gradFill>
                  <a:gsLst>
                    <a:gs pos="7619">
                      <a:srgbClr val="00188F"/>
                    </a:gs>
                    <a:gs pos="35000">
                      <a:srgbClr val="00188F"/>
                    </a:gs>
                  </a:gsLst>
                  <a:lin ang="5400000" scaled="0"/>
                </a:gradFill>
              </a:rPr>
              <a:t>Not bound to underlying storage topology</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65681" y="1690417"/>
            <a:ext cx="5310021" cy="4786161"/>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Flexible and secure: </a:t>
            </a:r>
            <a:r>
              <a:rPr kumimoji="0" lang="en-US" sz="18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Shared VHDX removes need to present the physical underlying storage to a guest OS.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1" i="0" u="none" strike="noStrike" kern="1200" cap="none" spc="0" normalizeH="0" baseline="0" noProof="0" dirty="0">
                <a:ln>
                  <a:noFill/>
                </a:ln>
                <a:solidFill>
                  <a:srgbClr val="00B050"/>
                </a:solidFill>
                <a:effectLst/>
                <a:uLnTx/>
                <a:uFillTx/>
                <a:latin typeface="Segoe UI"/>
                <a:ea typeface="+mn-ea"/>
                <a:cs typeface="Segoe UI" pitchFamily="34" charset="0"/>
              </a:rPr>
              <a:t>*NEW*</a:t>
            </a:r>
            <a:r>
              <a:rPr kumimoji="0" lang="en-US" sz="1800" b="0" i="0" u="none" strike="noStrike" kern="1200" cap="none" spc="0" normalizeH="0" baseline="0" noProof="0" dirty="0">
                <a:ln>
                  <a:noFill/>
                </a:ln>
                <a:solidFill>
                  <a:srgbClr val="00B050"/>
                </a:solidFill>
                <a:effectLst/>
                <a:uLnTx/>
                <a:uFillTx/>
                <a:latin typeface="Segoe UI"/>
                <a:ea typeface="+mn-ea"/>
                <a:cs typeface="Segoe UI" pitchFamily="34" charset="0"/>
              </a:rPr>
              <a:t> Shared VHDX supports online resize.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Streamlined VM shared storage: </a:t>
            </a:r>
            <a:r>
              <a:rPr kumimoji="0" lang="en-US" sz="18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Shared VHDX files can be presented to multiple VMs simultaneously, as shared storage.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The VM sees shared virtual SAS disk that it can use for clustering at the guest OS and application level.</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Utilizes SCSI-persistent reservations.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rPr>
              <a:t>Shared VHDX can reside on a Cluster Shared Volume (CSV) on block storage, or on SMB file-based storage.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800" b="1" i="0" u="none" strike="noStrike" kern="1200" cap="none" spc="0" normalizeH="0" baseline="0" noProof="0" dirty="0">
                <a:ln>
                  <a:noFill/>
                </a:ln>
                <a:solidFill>
                  <a:srgbClr val="00B050"/>
                </a:solidFill>
                <a:effectLst/>
                <a:uLnTx/>
                <a:uFillTx/>
                <a:latin typeface="Segoe UI"/>
                <a:ea typeface="+mn-ea"/>
                <a:cs typeface="Segoe UI" pitchFamily="34" charset="0"/>
              </a:rPr>
              <a:t>*NEW* </a:t>
            </a:r>
            <a:r>
              <a:rPr kumimoji="0" lang="en-US" sz="1800" b="0" i="0" u="none" strike="noStrike" kern="1200" cap="none" spc="0" normalizeH="0" baseline="0" noProof="0" dirty="0">
                <a:ln>
                  <a:noFill/>
                </a:ln>
                <a:solidFill>
                  <a:srgbClr val="00B050"/>
                </a:solidFill>
                <a:effectLst/>
                <a:uLnTx/>
                <a:uFillTx/>
                <a:latin typeface="Segoe UI"/>
                <a:ea typeface="+mn-ea"/>
                <a:cs typeface="Segoe UI" pitchFamily="34" charset="0"/>
              </a:rPr>
              <a:t>Shared VHDX supports Hyper-V Replica and host-level backup.</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endParaRPr kumimoji="0" lang="en-US" sz="1800" b="0" i="0" u="none" strike="noStrike" kern="1200" cap="none" spc="0" normalizeH="0" baseline="0" noProof="0" dirty="0">
              <a:ln>
                <a:noFill/>
              </a:ln>
              <a:gradFill>
                <a:gsLst>
                  <a:gs pos="19048">
                    <a:srgbClr val="442359"/>
                  </a:gs>
                  <a:gs pos="65000">
                    <a:srgbClr val="442359"/>
                  </a:gs>
                </a:gsLst>
                <a:lin ang="5400000" scaled="0"/>
              </a:gradFill>
              <a:effectLst/>
              <a:uLnTx/>
              <a:uFillTx/>
              <a:latin typeface="Segoe UI"/>
              <a:ea typeface="+mn-ea"/>
              <a:cs typeface="Segoe UI" pitchFamily="34" charset="0"/>
            </a:endParaRPr>
          </a:p>
        </p:txBody>
      </p:sp>
      <p:cxnSp>
        <p:nvCxnSpPr>
          <p:cNvPr id="8" name="Straight Connector 7"/>
          <p:cNvCxnSpPr/>
          <p:nvPr/>
        </p:nvCxnSpPr>
        <p:spPr>
          <a:xfrm>
            <a:off x="7958508" y="3855654"/>
            <a:ext cx="11248" cy="824938"/>
          </a:xfrm>
          <a:prstGeom prst="line">
            <a:avLst/>
          </a:prstGeom>
          <a:ln w="38100">
            <a:solidFill>
              <a:srgbClr val="505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726783" y="3868353"/>
            <a:ext cx="1170103" cy="812240"/>
          </a:xfrm>
          <a:prstGeom prst="line">
            <a:avLst/>
          </a:prstGeom>
          <a:ln w="38100">
            <a:solidFill>
              <a:srgbClr val="50505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763303" y="5489184"/>
            <a:ext cx="2564137" cy="403366"/>
          </a:xfrm>
          <a:prstGeom prst="rect">
            <a:avLst/>
          </a:prstGeom>
          <a:noFill/>
        </p:spPr>
        <p:txBody>
          <a:bodyPr wrap="square" lIns="0" tIns="0" rIns="0" bIns="0" rtlCol="0">
            <a:spAutoFit/>
          </a:bodyPr>
          <a:lstStyle/>
          <a:p>
            <a:pPr marL="0" marR="0" lvl="0" indent="0" algn="ctr" defTabSz="932402" eaLnBrk="1" fontAlgn="auto" latinLnBrk="0" hangingPunct="1">
              <a:lnSpc>
                <a:spcPct val="90000"/>
              </a:lnSpc>
              <a:spcBef>
                <a:spcPts val="0"/>
              </a:spcBef>
              <a:spcAft>
                <a:spcPts val="0"/>
              </a:spcAft>
              <a:buClrTx/>
              <a:buSzTx/>
              <a:buFontTx/>
              <a:buNone/>
              <a:tabLst/>
              <a:defRPr/>
            </a:pP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CSV on</a:t>
            </a:r>
            <a:b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b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block storage</a:t>
            </a:r>
            <a:endParaRPr kumimoji="0" lang="en-US" sz="1428" b="0" i="0" u="none" strike="noStrike" kern="0" cap="none" spc="-52" normalizeH="0" baseline="-25000" noProof="0" dirty="0">
              <a:ln>
                <a:noFill/>
              </a:ln>
              <a:gradFill>
                <a:gsLst>
                  <a:gs pos="2917">
                    <a:srgbClr val="505050"/>
                  </a:gs>
                  <a:gs pos="30000">
                    <a:srgbClr val="505050"/>
                  </a:gs>
                </a:gsLst>
                <a:lin ang="5400000" scaled="0"/>
              </a:gradFill>
              <a:effectLst/>
              <a:uLnTx/>
              <a:uFillTx/>
              <a:latin typeface="Segoe UI"/>
            </a:endParaRPr>
          </a:p>
        </p:txBody>
      </p:sp>
      <p:cxnSp>
        <p:nvCxnSpPr>
          <p:cNvPr id="13" name="Straight Connector 12"/>
          <p:cNvCxnSpPr>
            <a:endCxn id="47" idx="3"/>
          </p:cNvCxnSpPr>
          <p:nvPr/>
        </p:nvCxnSpPr>
        <p:spPr>
          <a:xfrm flipH="1">
            <a:off x="10149147" y="3860416"/>
            <a:ext cx="895024" cy="721236"/>
          </a:xfrm>
          <a:prstGeom prst="line">
            <a:avLst/>
          </a:prstGeom>
          <a:ln w="38100">
            <a:solidFill>
              <a:srgbClr val="50505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9896461" y="3846131"/>
            <a:ext cx="9618" cy="710979"/>
          </a:xfrm>
          <a:prstGeom prst="line">
            <a:avLst/>
          </a:prstGeom>
          <a:ln w="38100">
            <a:solidFill>
              <a:srgbClr val="50505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015687" y="5489184"/>
            <a:ext cx="1443929" cy="403366"/>
          </a:xfrm>
          <a:prstGeom prst="rect">
            <a:avLst/>
          </a:prstGeom>
          <a:noFill/>
        </p:spPr>
        <p:txBody>
          <a:bodyPr wrap="square" lIns="0" tIns="0" rIns="0" bIns="0" rtlCol="0">
            <a:spAutoFit/>
          </a:bodyPr>
          <a:lstStyle/>
          <a:p>
            <a:pPr marL="0" marR="0" lvl="0" indent="0" algn="ctr" defTabSz="932402" eaLnBrk="1" fontAlgn="auto" latinLnBrk="0" hangingPunct="1">
              <a:lnSpc>
                <a:spcPct val="90000"/>
              </a:lnSpc>
              <a:spcBef>
                <a:spcPts val="0"/>
              </a:spcBef>
              <a:spcAft>
                <a:spcPts val="0"/>
              </a:spcAft>
              <a:buClrTx/>
              <a:buSzTx/>
              <a:buFontTx/>
              <a:buNone/>
              <a:tabLst/>
              <a:defRPr/>
            </a:pP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SMB Share</a:t>
            </a:r>
            <a:b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b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file-based storage</a:t>
            </a:r>
            <a:endParaRPr kumimoji="0" lang="en-US" sz="1428" b="0" i="0" u="none" strike="noStrike" kern="0" cap="none" spc="-52" normalizeH="0" baseline="-25000" noProof="0" dirty="0">
              <a:ln>
                <a:noFill/>
              </a:ln>
              <a:gradFill>
                <a:gsLst>
                  <a:gs pos="2917">
                    <a:srgbClr val="505050"/>
                  </a:gs>
                  <a:gs pos="30000">
                    <a:srgbClr val="505050"/>
                  </a:gs>
                </a:gsLst>
                <a:lin ang="5400000" scaled="0"/>
              </a:gradFill>
              <a:effectLst/>
              <a:uLnTx/>
              <a:uFillTx/>
              <a:latin typeface="Segoe UI"/>
            </a:endParaRPr>
          </a:p>
        </p:txBody>
      </p:sp>
      <p:sp>
        <p:nvSpPr>
          <p:cNvPr id="19" name="Isosceles Triangle 18"/>
          <p:cNvSpPr/>
          <p:nvPr/>
        </p:nvSpPr>
        <p:spPr bwMode="auto">
          <a:xfrm rot="6064574">
            <a:off x="7085069" y="4527948"/>
            <a:ext cx="651413" cy="701588"/>
          </a:xfrm>
          <a:prstGeom prst="triangle">
            <a:avLst>
              <a:gd name="adj" fmla="val 10943"/>
            </a:avLst>
          </a:prstGeom>
          <a:solidFill>
            <a:schemeClr val="bg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EFEFEF"/>
                  </a:gs>
                  <a:gs pos="100000">
                    <a:srgbClr val="EFEFEF"/>
                  </a:gs>
                </a:gsLst>
                <a:lin ang="5400000" scaled="0"/>
              </a:gradFill>
              <a:effectLst/>
              <a:uLnTx/>
              <a:uFillTx/>
              <a:latin typeface="Segoe UI"/>
            </a:endParaRPr>
          </a:p>
        </p:txBody>
      </p:sp>
      <p:cxnSp>
        <p:nvCxnSpPr>
          <p:cNvPr id="20" name="Straight Connector 19"/>
          <p:cNvCxnSpPr/>
          <p:nvPr/>
        </p:nvCxnSpPr>
        <p:spPr>
          <a:xfrm>
            <a:off x="6775006" y="2907821"/>
            <a:ext cx="1121880" cy="0"/>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604941" y="2358721"/>
            <a:ext cx="1418229" cy="461046"/>
          </a:xfrm>
          <a:prstGeom prst="rect">
            <a:avLst/>
          </a:prstGeom>
          <a:noFill/>
        </p:spPr>
        <p:txBody>
          <a:bodyPr wrap="square" lIns="0" tIns="0" rIns="0" bIns="0" rtlCol="0">
            <a:spAutoFit/>
          </a:bodyPr>
          <a:lstStyle/>
          <a:p>
            <a:pPr marL="0" marR="0" lvl="0" indent="0" algn="ctr" defTabSz="932402" eaLnBrk="1" fontAlgn="auto" latinLnBrk="0" hangingPunct="1">
              <a:lnSpc>
                <a:spcPct val="90000"/>
              </a:lnSpc>
              <a:spcBef>
                <a:spcPts val="0"/>
              </a:spcBef>
              <a:spcAft>
                <a:spcPts val="0"/>
              </a:spcAft>
              <a:buClrTx/>
              <a:buSzTx/>
              <a:buFontTx/>
              <a:buNone/>
              <a:tabLst/>
              <a:defRPr/>
            </a:pPr>
            <a: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Guest</a:t>
            </a:r>
            <a:b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br>
            <a: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cluster</a:t>
            </a:r>
            <a:endParaRPr kumimoji="0" lang="en-US" sz="1632" b="0" i="0" u="none" strike="noStrike" kern="0" cap="none" spc="-52" normalizeH="0" baseline="-25000" noProof="0" dirty="0">
              <a:ln>
                <a:noFill/>
              </a:ln>
              <a:gradFill>
                <a:gsLst>
                  <a:gs pos="2917">
                    <a:srgbClr val="505050"/>
                  </a:gs>
                  <a:gs pos="30000">
                    <a:srgbClr val="505050"/>
                  </a:gs>
                </a:gsLst>
                <a:lin ang="5400000" scaled="0"/>
              </a:gradFill>
              <a:effectLst/>
              <a:uLnTx/>
              <a:uFillTx/>
              <a:latin typeface="Segoe UI"/>
            </a:endParaRPr>
          </a:p>
        </p:txBody>
      </p:sp>
      <p:sp>
        <p:nvSpPr>
          <p:cNvPr id="24" name="Flowchart: Magnetic Disk 23"/>
          <p:cNvSpPr/>
          <p:nvPr/>
        </p:nvSpPr>
        <p:spPr bwMode="auto">
          <a:xfrm>
            <a:off x="5904783" y="4336688"/>
            <a:ext cx="1242400" cy="867750"/>
          </a:xfrm>
          <a:prstGeom prst="flowChartMagneticDisk">
            <a:avLst/>
          </a:prstGeom>
          <a:solidFill>
            <a:srgbClr val="FFFFFF"/>
          </a:solidFill>
          <a:ln w="28575">
            <a:solidFill>
              <a:srgbClr val="494949"/>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EFEFEF"/>
                  </a:gs>
                  <a:gs pos="100000">
                    <a:srgbClr val="EFEFEF"/>
                  </a:gs>
                </a:gsLst>
                <a:lin ang="5400000" scaled="0"/>
              </a:gradFill>
              <a:effectLst/>
              <a:uLnTx/>
              <a:uFillTx/>
              <a:latin typeface="Segoe UI"/>
            </a:endParaRPr>
          </a:p>
        </p:txBody>
      </p:sp>
      <p:sp>
        <p:nvSpPr>
          <p:cNvPr id="25" name="Freeform 79"/>
          <p:cNvSpPr>
            <a:spLocks noEditPoints="1"/>
          </p:cNvSpPr>
          <p:nvPr/>
        </p:nvSpPr>
        <p:spPr bwMode="black">
          <a:xfrm>
            <a:off x="5982515" y="4630241"/>
            <a:ext cx="321438" cy="434544"/>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rgbClr val="0032A1"/>
          </a:solidFill>
          <a:ln>
            <a:noFill/>
          </a:ln>
        </p:spPr>
        <p:txBody>
          <a:bodyPr vert="horz" wrap="square" lIns="83901" tIns="41952" rIns="83901" bIns="41952" numCol="1" anchor="t" anchorCtr="0" compatLnSpc="1">
            <a:prstTxWarp prst="textNoShape">
              <a:avLst/>
            </a:prstTxWarp>
          </a:bodyPr>
          <a:lstStyle/>
          <a:p>
            <a:pPr marL="0" marR="0" lvl="0" indent="0" defTabSz="931873"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505050"/>
              </a:solidFill>
              <a:effectLst/>
              <a:uLnTx/>
              <a:uFillTx/>
              <a:latin typeface="Segoe UI"/>
            </a:endParaRPr>
          </a:p>
        </p:txBody>
      </p:sp>
      <p:sp>
        <p:nvSpPr>
          <p:cNvPr id="26" name="Freeform 79"/>
          <p:cNvSpPr>
            <a:spLocks noEditPoints="1"/>
          </p:cNvSpPr>
          <p:nvPr/>
        </p:nvSpPr>
        <p:spPr bwMode="black">
          <a:xfrm>
            <a:off x="6353423" y="4686752"/>
            <a:ext cx="321438" cy="434544"/>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rgbClr val="0032A1"/>
          </a:solidFill>
          <a:ln>
            <a:noFill/>
          </a:ln>
        </p:spPr>
        <p:txBody>
          <a:bodyPr vert="horz" wrap="square" lIns="83901" tIns="41952" rIns="83901" bIns="41952" numCol="1" anchor="t" anchorCtr="0" compatLnSpc="1">
            <a:prstTxWarp prst="textNoShape">
              <a:avLst/>
            </a:prstTxWarp>
          </a:bodyPr>
          <a:lstStyle/>
          <a:p>
            <a:pPr marL="0" marR="0" lvl="0" indent="0" defTabSz="931873"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505050"/>
              </a:solidFill>
              <a:effectLst/>
              <a:uLnTx/>
              <a:uFillTx/>
              <a:latin typeface="Segoe UI"/>
            </a:endParaRPr>
          </a:p>
        </p:txBody>
      </p:sp>
      <p:cxnSp>
        <p:nvCxnSpPr>
          <p:cNvPr id="27" name="Straight Connector 26"/>
          <p:cNvCxnSpPr/>
          <p:nvPr/>
        </p:nvCxnSpPr>
        <p:spPr>
          <a:xfrm>
            <a:off x="7308422" y="2909639"/>
            <a:ext cx="0" cy="1370110"/>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6906469" y="4264442"/>
            <a:ext cx="419765" cy="0"/>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926873" y="4264443"/>
            <a:ext cx="0" cy="394885"/>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0" name="Freeform 79"/>
          <p:cNvSpPr>
            <a:spLocks noEditPoints="1"/>
          </p:cNvSpPr>
          <p:nvPr/>
        </p:nvSpPr>
        <p:spPr bwMode="black">
          <a:xfrm>
            <a:off x="6745749" y="4646343"/>
            <a:ext cx="321438" cy="434544"/>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rgbClr val="0032A1"/>
          </a:solidFill>
          <a:ln>
            <a:noFill/>
          </a:ln>
        </p:spPr>
        <p:txBody>
          <a:bodyPr vert="horz" wrap="square" lIns="83901" tIns="41952" rIns="83901" bIns="41952" numCol="1" anchor="t" anchorCtr="0" compatLnSpc="1">
            <a:prstTxWarp prst="textNoShape">
              <a:avLst/>
            </a:prstTxWarp>
          </a:bodyPr>
          <a:lstStyle/>
          <a:p>
            <a:pPr marL="0" marR="0" lvl="0" indent="0" defTabSz="931873"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505050"/>
              </a:solidFill>
              <a:effectLst/>
              <a:uLnTx/>
              <a:uFillTx/>
              <a:latin typeface="Segoe UI"/>
            </a:endParaRPr>
          </a:p>
        </p:txBody>
      </p:sp>
      <p:sp>
        <p:nvSpPr>
          <p:cNvPr id="31" name="TextBox 30"/>
          <p:cNvSpPr txBox="1"/>
          <p:nvPr/>
        </p:nvSpPr>
        <p:spPr>
          <a:xfrm>
            <a:off x="6133223" y="5301034"/>
            <a:ext cx="840796" cy="403366"/>
          </a:xfrm>
          <a:prstGeom prst="rect">
            <a:avLst/>
          </a:prstGeom>
          <a:noFill/>
        </p:spPr>
        <p:txBody>
          <a:bodyPr wrap="square" lIns="0" tIns="0" rIns="0" bIns="0" rtlCol="0">
            <a:spAutoFit/>
          </a:bodyPr>
          <a:lstStyle/>
          <a:p>
            <a:pPr marL="0" marR="0" lvl="0" indent="0" algn="ctr" defTabSz="932402" eaLnBrk="1" fontAlgn="auto" latinLnBrk="0" hangingPunct="1">
              <a:lnSpc>
                <a:spcPct val="90000"/>
              </a:lnSpc>
              <a:spcBef>
                <a:spcPts val="0"/>
              </a:spcBef>
              <a:spcAft>
                <a:spcPts val="0"/>
              </a:spcAft>
              <a:buClrTx/>
              <a:buSzTx/>
              <a:buFontTx/>
              <a:buNone/>
              <a:tabLst/>
              <a:defRPr/>
            </a:pP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Shared</a:t>
            </a:r>
            <a:b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b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VHDX files</a:t>
            </a:r>
            <a:endParaRPr kumimoji="0" lang="en-US" sz="1428" b="0" i="0" u="none" strike="noStrike" kern="0" cap="none" spc="-52" normalizeH="0" baseline="-25000" noProof="0" dirty="0">
              <a:ln>
                <a:noFill/>
              </a:ln>
              <a:gradFill>
                <a:gsLst>
                  <a:gs pos="2917">
                    <a:srgbClr val="505050"/>
                  </a:gs>
                  <a:gs pos="30000">
                    <a:srgbClr val="505050"/>
                  </a:gs>
                </a:gsLst>
                <a:lin ang="5400000" scaled="0"/>
              </a:gradFill>
              <a:effectLst/>
              <a:uLnTx/>
              <a:uFillTx/>
              <a:latin typeface="Segoe UI"/>
            </a:endParaRPr>
          </a:p>
        </p:txBody>
      </p:sp>
      <p:sp>
        <p:nvSpPr>
          <p:cNvPr id="35" name="Isosceles Triangle 34"/>
          <p:cNvSpPr/>
          <p:nvPr/>
        </p:nvSpPr>
        <p:spPr bwMode="auto">
          <a:xfrm rot="14640283" flipH="1">
            <a:off x="10235010" y="4630895"/>
            <a:ext cx="708029" cy="781735"/>
          </a:xfrm>
          <a:prstGeom prst="triangle">
            <a:avLst>
              <a:gd name="adj" fmla="val 10943"/>
            </a:avLst>
          </a:prstGeom>
          <a:solidFill>
            <a:schemeClr val="bg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EFEFEF"/>
                  </a:gs>
                  <a:gs pos="100000">
                    <a:srgbClr val="EFEFEF"/>
                  </a:gs>
                </a:gsLst>
                <a:lin ang="5400000" scaled="0"/>
              </a:gradFill>
              <a:effectLst/>
              <a:uLnTx/>
              <a:uFillTx/>
              <a:latin typeface="Segoe UI"/>
            </a:endParaRPr>
          </a:p>
        </p:txBody>
      </p:sp>
      <p:cxnSp>
        <p:nvCxnSpPr>
          <p:cNvPr id="36" name="Straight Connector 35"/>
          <p:cNvCxnSpPr/>
          <p:nvPr/>
        </p:nvCxnSpPr>
        <p:spPr>
          <a:xfrm>
            <a:off x="9888385" y="2907821"/>
            <a:ext cx="1121880" cy="0"/>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9727949" y="2358721"/>
            <a:ext cx="1418229" cy="461046"/>
          </a:xfrm>
          <a:prstGeom prst="rect">
            <a:avLst/>
          </a:prstGeom>
          <a:noFill/>
        </p:spPr>
        <p:txBody>
          <a:bodyPr wrap="square" lIns="0" tIns="0" rIns="0" bIns="0" rtlCol="0">
            <a:spAutoFit/>
          </a:bodyPr>
          <a:lstStyle/>
          <a:p>
            <a:pPr marL="0" marR="0" lvl="0" indent="0" algn="ctr" defTabSz="932402" eaLnBrk="1" fontAlgn="auto" latinLnBrk="0" hangingPunct="1">
              <a:lnSpc>
                <a:spcPct val="90000"/>
              </a:lnSpc>
              <a:spcBef>
                <a:spcPts val="0"/>
              </a:spcBef>
              <a:spcAft>
                <a:spcPts val="0"/>
              </a:spcAft>
              <a:buClrTx/>
              <a:buSzTx/>
              <a:buFontTx/>
              <a:buNone/>
              <a:tabLst/>
              <a:defRPr/>
            </a:pPr>
            <a: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Guest</a:t>
            </a:r>
            <a:b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br>
            <a: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cluster</a:t>
            </a:r>
            <a:endParaRPr kumimoji="0" lang="en-US" sz="1632" b="0" i="0" u="none" strike="noStrike" kern="0" cap="none" spc="-52" normalizeH="0" baseline="-25000" noProof="0" dirty="0">
              <a:ln>
                <a:noFill/>
              </a:ln>
              <a:gradFill>
                <a:gsLst>
                  <a:gs pos="2917">
                    <a:srgbClr val="505050"/>
                  </a:gs>
                  <a:gs pos="30000">
                    <a:srgbClr val="505050"/>
                  </a:gs>
                </a:gsLst>
                <a:lin ang="5400000" scaled="0"/>
              </a:gradFill>
              <a:effectLst/>
              <a:uLnTx/>
              <a:uFillTx/>
              <a:latin typeface="Segoe UI"/>
            </a:endParaRPr>
          </a:p>
        </p:txBody>
      </p:sp>
      <p:cxnSp>
        <p:nvCxnSpPr>
          <p:cNvPr id="40" name="Straight Connector 39"/>
          <p:cNvCxnSpPr/>
          <p:nvPr/>
        </p:nvCxnSpPr>
        <p:spPr>
          <a:xfrm>
            <a:off x="10422392" y="2904959"/>
            <a:ext cx="16329" cy="1472293"/>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bwMode="auto">
          <a:xfrm>
            <a:off x="10748926" y="4454980"/>
            <a:ext cx="1303879" cy="738756"/>
          </a:xfrm>
          <a:prstGeom prst="rect">
            <a:avLst/>
          </a:prstGeom>
          <a:solidFill>
            <a:srgbClr val="FFFFFF"/>
          </a:solidFill>
          <a:ln w="285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43" tIns="46622" rIns="93243" bIns="46622" numCol="1" rtlCol="0" anchor="ctr" anchorCtr="0" compatLnSpc="1">
            <a:prstTxWarp prst="textNoShape">
              <a:avLst/>
            </a:prstTxWarp>
          </a:bodyPr>
          <a:lstStyle/>
          <a:p>
            <a:pPr marL="0" marR="0" lvl="0" indent="0" algn="ctr" defTabSz="932133" eaLnBrk="1" fontAlgn="base" latinLnBrk="0" hangingPunct="1">
              <a:lnSpc>
                <a:spcPct val="90000"/>
              </a:lnSpc>
              <a:spcBef>
                <a:spcPct val="0"/>
              </a:spcBef>
              <a:spcAft>
                <a:spcPct val="0"/>
              </a:spcAft>
              <a:buClrTx/>
              <a:buSzTx/>
              <a:buFontTx/>
              <a:buNone/>
              <a:tabLst/>
              <a:defRPr/>
            </a:pPr>
            <a:endParaRPr kumimoji="0" lang="en-US" sz="2040" b="0" i="0" u="none" strike="noStrike" kern="0" cap="none" spc="-52" normalizeH="0" baseline="0" noProof="0" dirty="0">
              <a:ln>
                <a:noFill/>
              </a:ln>
              <a:gradFill>
                <a:gsLst>
                  <a:gs pos="0">
                    <a:srgbClr val="EFEFEF"/>
                  </a:gs>
                  <a:gs pos="100000">
                    <a:srgbClr val="EFEFEF"/>
                  </a:gs>
                </a:gsLst>
                <a:lin ang="5400000" scaled="0"/>
              </a:gradFill>
              <a:effectLst/>
              <a:uLnTx/>
              <a:uFillTx/>
              <a:latin typeface="Segoe UI"/>
            </a:endParaRPr>
          </a:p>
        </p:txBody>
      </p:sp>
      <p:sp>
        <p:nvSpPr>
          <p:cNvPr id="42" name="Freeform 79"/>
          <p:cNvSpPr>
            <a:spLocks noEditPoints="1"/>
          </p:cNvSpPr>
          <p:nvPr/>
        </p:nvSpPr>
        <p:spPr bwMode="black">
          <a:xfrm>
            <a:off x="11247067" y="4603331"/>
            <a:ext cx="321438" cy="434544"/>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rgbClr val="0032A1"/>
          </a:solidFill>
          <a:ln>
            <a:noFill/>
          </a:ln>
        </p:spPr>
        <p:txBody>
          <a:bodyPr vert="horz" wrap="square" lIns="83901" tIns="41952" rIns="83901" bIns="41952" numCol="1" anchor="t" anchorCtr="0" compatLnSpc="1">
            <a:prstTxWarp prst="textNoShape">
              <a:avLst/>
            </a:prstTxWarp>
          </a:bodyPr>
          <a:lstStyle/>
          <a:p>
            <a:pPr marL="0" marR="0" lvl="0" indent="0" defTabSz="931873"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505050"/>
              </a:solidFill>
              <a:effectLst/>
              <a:uLnTx/>
              <a:uFillTx/>
              <a:latin typeface="Segoe UI"/>
            </a:endParaRPr>
          </a:p>
        </p:txBody>
      </p:sp>
      <p:sp>
        <p:nvSpPr>
          <p:cNvPr id="43" name="Freeform 79"/>
          <p:cNvSpPr>
            <a:spLocks noEditPoints="1"/>
          </p:cNvSpPr>
          <p:nvPr/>
        </p:nvSpPr>
        <p:spPr bwMode="black">
          <a:xfrm>
            <a:off x="11640791" y="4594926"/>
            <a:ext cx="321438" cy="434544"/>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rgbClr val="0032A1"/>
          </a:solidFill>
          <a:ln>
            <a:noFill/>
          </a:ln>
        </p:spPr>
        <p:txBody>
          <a:bodyPr vert="horz" wrap="square" lIns="83901" tIns="41952" rIns="83901" bIns="41952" numCol="1" anchor="t" anchorCtr="0" compatLnSpc="1">
            <a:prstTxWarp prst="textNoShape">
              <a:avLst/>
            </a:prstTxWarp>
          </a:bodyPr>
          <a:lstStyle/>
          <a:p>
            <a:pPr marL="0" marR="0" lvl="0" indent="0" defTabSz="931873"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505050"/>
              </a:solidFill>
              <a:effectLst/>
              <a:uLnTx/>
              <a:uFillTx/>
              <a:latin typeface="Segoe UI"/>
            </a:endParaRPr>
          </a:p>
        </p:txBody>
      </p:sp>
      <p:cxnSp>
        <p:nvCxnSpPr>
          <p:cNvPr id="44" name="Straight Connector 43"/>
          <p:cNvCxnSpPr/>
          <p:nvPr/>
        </p:nvCxnSpPr>
        <p:spPr>
          <a:xfrm flipV="1">
            <a:off x="10421464" y="4359736"/>
            <a:ext cx="588801" cy="1"/>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11002508" y="4336689"/>
            <a:ext cx="0" cy="295797"/>
          </a:xfrm>
          <a:prstGeom prst="line">
            <a:avLst/>
          </a:prstGeom>
          <a:ln w="38100">
            <a:solidFill>
              <a:srgbClr val="0032A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6" name="Freeform 79"/>
          <p:cNvSpPr>
            <a:spLocks noEditPoints="1"/>
          </p:cNvSpPr>
          <p:nvPr/>
        </p:nvSpPr>
        <p:spPr bwMode="black">
          <a:xfrm>
            <a:off x="10850362" y="4607086"/>
            <a:ext cx="321438" cy="434544"/>
          </a:xfrm>
          <a:custGeom>
            <a:avLst/>
            <a:gdLst>
              <a:gd name="T0" fmla="*/ 1441 w 1615"/>
              <a:gd name="T1" fmla="*/ 131 h 2179"/>
              <a:gd name="T2" fmla="*/ 1344 w 1615"/>
              <a:gd name="T3" fmla="*/ 16 h 2179"/>
              <a:gd name="T4" fmla="*/ 306 w 1615"/>
              <a:gd name="T5" fmla="*/ 0 h 2179"/>
              <a:gd name="T6" fmla="*/ 62 w 1615"/>
              <a:gd name="T7" fmla="*/ 171 h 2179"/>
              <a:gd name="T8" fmla="*/ 174 w 1615"/>
              <a:gd name="T9" fmla="*/ 131 h 2179"/>
              <a:gd name="T10" fmla="*/ 174 w 1615"/>
              <a:gd name="T11" fmla="*/ 180 h 2179"/>
              <a:gd name="T12" fmla="*/ 0 w 1615"/>
              <a:gd name="T13" fmla="*/ 2005 h 2179"/>
              <a:gd name="T14" fmla="*/ 1441 w 1615"/>
              <a:gd name="T15" fmla="*/ 2179 h 2179"/>
              <a:gd name="T16" fmla="*/ 1615 w 1615"/>
              <a:gd name="T17" fmla="*/ 354 h 2179"/>
              <a:gd name="T18" fmla="*/ 1518 w 1615"/>
              <a:gd name="T19" fmla="*/ 2005 h 2179"/>
              <a:gd name="T20" fmla="*/ 174 w 1615"/>
              <a:gd name="T21" fmla="*/ 2082 h 2179"/>
              <a:gd name="T22" fmla="*/ 97 w 1615"/>
              <a:gd name="T23" fmla="*/ 354 h 2179"/>
              <a:gd name="T24" fmla="*/ 1441 w 1615"/>
              <a:gd name="T25" fmla="*/ 277 h 2179"/>
              <a:gd name="T26" fmla="*/ 1518 w 1615"/>
              <a:gd name="T27" fmla="*/ 2005 h 2179"/>
              <a:gd name="T28" fmla="*/ 241 w 1615"/>
              <a:gd name="T29" fmla="*/ 1038 h 2179"/>
              <a:gd name="T30" fmla="*/ 532 w 1615"/>
              <a:gd name="T31" fmla="*/ 1339 h 2179"/>
              <a:gd name="T32" fmla="*/ 713 w 1615"/>
              <a:gd name="T33" fmla="*/ 1304 h 2179"/>
              <a:gd name="T34" fmla="*/ 695 w 1615"/>
              <a:gd name="T35" fmla="*/ 1594 h 2179"/>
              <a:gd name="T36" fmla="*/ 1375 w 1615"/>
              <a:gd name="T37" fmla="*/ 1038 h 2179"/>
              <a:gd name="T38" fmla="*/ 808 w 1615"/>
              <a:gd name="T39" fmla="*/ 1206 h 2179"/>
              <a:gd name="T40" fmla="*/ 808 w 1615"/>
              <a:gd name="T41" fmla="*/ 870 h 2179"/>
              <a:gd name="T42" fmla="*/ 808 w 1615"/>
              <a:gd name="T43" fmla="*/ 1206 h 2179"/>
              <a:gd name="T44" fmla="*/ 652 w 1615"/>
              <a:gd name="T45" fmla="*/ 1331 h 2179"/>
              <a:gd name="T46" fmla="*/ 453 w 1615"/>
              <a:gd name="T47" fmla="*/ 1481 h 2179"/>
              <a:gd name="T48" fmla="*/ 258 w 1615"/>
              <a:gd name="T49" fmla="*/ 1960 h 2179"/>
              <a:gd name="T50" fmla="*/ 534 w 1615"/>
              <a:gd name="T51" fmla="*/ 1842 h 2179"/>
              <a:gd name="T52" fmla="*/ 702 w 1615"/>
              <a:gd name="T53" fmla="*/ 1467 h 2179"/>
              <a:gd name="T54" fmla="*/ 418 w 1615"/>
              <a:gd name="T55" fmla="*/ 1872 h 2179"/>
              <a:gd name="T56" fmla="*/ 284 w 1615"/>
              <a:gd name="T57" fmla="*/ 1780 h 2179"/>
              <a:gd name="T58" fmla="*/ 418 w 1615"/>
              <a:gd name="T59" fmla="*/ 1872 h 2179"/>
              <a:gd name="T60" fmla="*/ 204 w 1615"/>
              <a:gd name="T61" fmla="*/ 323 h 2179"/>
              <a:gd name="T62" fmla="*/ 204 w 1615"/>
              <a:gd name="T63" fmla="*/ 428 h 2179"/>
              <a:gd name="T64" fmla="*/ 1418 w 1615"/>
              <a:gd name="T65" fmla="*/ 323 h 2179"/>
              <a:gd name="T66" fmla="*/ 1418 w 1615"/>
              <a:gd name="T67" fmla="*/ 428 h 2179"/>
              <a:gd name="T68" fmla="*/ 1418 w 1615"/>
              <a:gd name="T69" fmla="*/ 323 h 2179"/>
              <a:gd name="T70" fmla="*/ 1366 w 1615"/>
              <a:gd name="T71" fmla="*/ 1978 h 2179"/>
              <a:gd name="T72" fmla="*/ 1471 w 1615"/>
              <a:gd name="T73" fmla="*/ 1978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5" h="2179">
                <a:moveTo>
                  <a:pt x="174" y="131"/>
                </a:moveTo>
                <a:cubicBezTo>
                  <a:pt x="1441" y="131"/>
                  <a:pt x="1441" y="131"/>
                  <a:pt x="1441" y="131"/>
                </a:cubicBezTo>
                <a:cubicBezTo>
                  <a:pt x="1465" y="131"/>
                  <a:pt x="1488" y="136"/>
                  <a:pt x="1509" y="145"/>
                </a:cubicBezTo>
                <a:cubicBezTo>
                  <a:pt x="1344" y="16"/>
                  <a:pt x="1344" y="16"/>
                  <a:pt x="1344" y="16"/>
                </a:cubicBezTo>
                <a:cubicBezTo>
                  <a:pt x="1333" y="7"/>
                  <a:pt x="1312" y="0"/>
                  <a:pt x="1298" y="0"/>
                </a:cubicBezTo>
                <a:cubicBezTo>
                  <a:pt x="306" y="0"/>
                  <a:pt x="306" y="0"/>
                  <a:pt x="306" y="0"/>
                </a:cubicBezTo>
                <a:cubicBezTo>
                  <a:pt x="292" y="0"/>
                  <a:pt x="271" y="7"/>
                  <a:pt x="260" y="16"/>
                </a:cubicBezTo>
                <a:cubicBezTo>
                  <a:pt x="62" y="171"/>
                  <a:pt x="62" y="171"/>
                  <a:pt x="62" y="171"/>
                </a:cubicBezTo>
                <a:cubicBezTo>
                  <a:pt x="64" y="171"/>
                  <a:pt x="64" y="171"/>
                  <a:pt x="64" y="171"/>
                </a:cubicBezTo>
                <a:cubicBezTo>
                  <a:pt x="94" y="146"/>
                  <a:pt x="132" y="131"/>
                  <a:pt x="174" y="131"/>
                </a:cubicBezTo>
                <a:close/>
                <a:moveTo>
                  <a:pt x="1441" y="180"/>
                </a:moveTo>
                <a:cubicBezTo>
                  <a:pt x="174" y="180"/>
                  <a:pt x="174" y="180"/>
                  <a:pt x="174" y="180"/>
                </a:cubicBezTo>
                <a:cubicBezTo>
                  <a:pt x="78" y="180"/>
                  <a:pt x="0" y="258"/>
                  <a:pt x="0" y="354"/>
                </a:cubicBezTo>
                <a:cubicBezTo>
                  <a:pt x="0" y="2005"/>
                  <a:pt x="0" y="2005"/>
                  <a:pt x="0" y="2005"/>
                </a:cubicBezTo>
                <a:cubicBezTo>
                  <a:pt x="0" y="2101"/>
                  <a:pt x="78" y="2179"/>
                  <a:pt x="174" y="2179"/>
                </a:cubicBezTo>
                <a:cubicBezTo>
                  <a:pt x="1441" y="2179"/>
                  <a:pt x="1441" y="2179"/>
                  <a:pt x="1441" y="2179"/>
                </a:cubicBezTo>
                <a:cubicBezTo>
                  <a:pt x="1537" y="2179"/>
                  <a:pt x="1615" y="2101"/>
                  <a:pt x="1615" y="2005"/>
                </a:cubicBezTo>
                <a:cubicBezTo>
                  <a:pt x="1615" y="354"/>
                  <a:pt x="1615" y="354"/>
                  <a:pt x="1615" y="354"/>
                </a:cubicBezTo>
                <a:cubicBezTo>
                  <a:pt x="1615" y="258"/>
                  <a:pt x="1537" y="180"/>
                  <a:pt x="1441" y="180"/>
                </a:cubicBezTo>
                <a:close/>
                <a:moveTo>
                  <a:pt x="1518" y="2005"/>
                </a:moveTo>
                <a:cubicBezTo>
                  <a:pt x="1518" y="2047"/>
                  <a:pt x="1484" y="2082"/>
                  <a:pt x="1441" y="2082"/>
                </a:cubicBezTo>
                <a:cubicBezTo>
                  <a:pt x="174" y="2082"/>
                  <a:pt x="174" y="2082"/>
                  <a:pt x="174" y="2082"/>
                </a:cubicBezTo>
                <a:cubicBezTo>
                  <a:pt x="132" y="2082"/>
                  <a:pt x="97" y="2047"/>
                  <a:pt x="97" y="2005"/>
                </a:cubicBezTo>
                <a:cubicBezTo>
                  <a:pt x="97" y="354"/>
                  <a:pt x="97" y="354"/>
                  <a:pt x="97" y="354"/>
                </a:cubicBezTo>
                <a:cubicBezTo>
                  <a:pt x="97" y="312"/>
                  <a:pt x="132" y="277"/>
                  <a:pt x="174" y="277"/>
                </a:cubicBezTo>
                <a:cubicBezTo>
                  <a:pt x="1441" y="277"/>
                  <a:pt x="1441" y="277"/>
                  <a:pt x="1441" y="277"/>
                </a:cubicBezTo>
                <a:cubicBezTo>
                  <a:pt x="1484" y="277"/>
                  <a:pt x="1518" y="312"/>
                  <a:pt x="1518" y="354"/>
                </a:cubicBezTo>
                <a:lnTo>
                  <a:pt x="1518" y="2005"/>
                </a:lnTo>
                <a:close/>
                <a:moveTo>
                  <a:pt x="808" y="471"/>
                </a:moveTo>
                <a:cubicBezTo>
                  <a:pt x="494" y="471"/>
                  <a:pt x="241" y="725"/>
                  <a:pt x="241" y="1038"/>
                </a:cubicBezTo>
                <a:cubicBezTo>
                  <a:pt x="241" y="1201"/>
                  <a:pt x="309" y="1347"/>
                  <a:pt x="419" y="1451"/>
                </a:cubicBezTo>
                <a:cubicBezTo>
                  <a:pt x="532" y="1339"/>
                  <a:pt x="532" y="1339"/>
                  <a:pt x="532" y="1339"/>
                </a:cubicBezTo>
                <a:cubicBezTo>
                  <a:pt x="565" y="1305"/>
                  <a:pt x="610" y="1286"/>
                  <a:pt x="652" y="1286"/>
                </a:cubicBezTo>
                <a:cubicBezTo>
                  <a:pt x="675" y="1286"/>
                  <a:pt x="696" y="1292"/>
                  <a:pt x="713" y="1304"/>
                </a:cubicBezTo>
                <a:cubicBezTo>
                  <a:pt x="762" y="1337"/>
                  <a:pt x="775" y="1416"/>
                  <a:pt x="744" y="1486"/>
                </a:cubicBezTo>
                <a:cubicBezTo>
                  <a:pt x="695" y="1594"/>
                  <a:pt x="695" y="1594"/>
                  <a:pt x="695" y="1594"/>
                </a:cubicBezTo>
                <a:cubicBezTo>
                  <a:pt x="731" y="1601"/>
                  <a:pt x="769" y="1605"/>
                  <a:pt x="808" y="1605"/>
                </a:cubicBezTo>
                <a:cubicBezTo>
                  <a:pt x="1121" y="1605"/>
                  <a:pt x="1375" y="1351"/>
                  <a:pt x="1375" y="1038"/>
                </a:cubicBezTo>
                <a:cubicBezTo>
                  <a:pt x="1375" y="725"/>
                  <a:pt x="1121" y="471"/>
                  <a:pt x="808" y="471"/>
                </a:cubicBezTo>
                <a:close/>
                <a:moveTo>
                  <a:pt x="808" y="1206"/>
                </a:moveTo>
                <a:cubicBezTo>
                  <a:pt x="715" y="1206"/>
                  <a:pt x="640" y="1131"/>
                  <a:pt x="640" y="1038"/>
                </a:cubicBezTo>
                <a:cubicBezTo>
                  <a:pt x="640" y="945"/>
                  <a:pt x="715" y="870"/>
                  <a:pt x="808" y="870"/>
                </a:cubicBezTo>
                <a:cubicBezTo>
                  <a:pt x="900" y="870"/>
                  <a:pt x="976" y="945"/>
                  <a:pt x="976" y="1038"/>
                </a:cubicBezTo>
                <a:cubicBezTo>
                  <a:pt x="976" y="1131"/>
                  <a:pt x="900" y="1206"/>
                  <a:pt x="808" y="1206"/>
                </a:cubicBezTo>
                <a:close/>
                <a:moveTo>
                  <a:pt x="687" y="1341"/>
                </a:moveTo>
                <a:cubicBezTo>
                  <a:pt x="678" y="1334"/>
                  <a:pt x="665" y="1331"/>
                  <a:pt x="652" y="1331"/>
                </a:cubicBezTo>
                <a:cubicBezTo>
                  <a:pt x="623" y="1331"/>
                  <a:pt x="590" y="1345"/>
                  <a:pt x="564" y="1371"/>
                </a:cubicBezTo>
                <a:cubicBezTo>
                  <a:pt x="453" y="1481"/>
                  <a:pt x="453" y="1481"/>
                  <a:pt x="453" y="1481"/>
                </a:cubicBezTo>
                <a:cubicBezTo>
                  <a:pt x="271" y="1660"/>
                  <a:pt x="271" y="1660"/>
                  <a:pt x="271" y="1660"/>
                </a:cubicBezTo>
                <a:cubicBezTo>
                  <a:pt x="170" y="1760"/>
                  <a:pt x="164" y="1895"/>
                  <a:pt x="258" y="1960"/>
                </a:cubicBezTo>
                <a:cubicBezTo>
                  <a:pt x="286" y="1979"/>
                  <a:pt x="315" y="1988"/>
                  <a:pt x="346" y="1988"/>
                </a:cubicBezTo>
                <a:cubicBezTo>
                  <a:pt x="419" y="1988"/>
                  <a:pt x="493" y="1935"/>
                  <a:pt x="534" y="1842"/>
                </a:cubicBezTo>
                <a:cubicBezTo>
                  <a:pt x="650" y="1583"/>
                  <a:pt x="650" y="1583"/>
                  <a:pt x="650" y="1583"/>
                </a:cubicBezTo>
                <a:cubicBezTo>
                  <a:pt x="702" y="1467"/>
                  <a:pt x="702" y="1467"/>
                  <a:pt x="702" y="1467"/>
                </a:cubicBezTo>
                <a:cubicBezTo>
                  <a:pt x="724" y="1418"/>
                  <a:pt x="717" y="1362"/>
                  <a:pt x="687" y="1341"/>
                </a:cubicBezTo>
                <a:close/>
                <a:moveTo>
                  <a:pt x="418" y="1872"/>
                </a:moveTo>
                <a:cubicBezTo>
                  <a:pt x="392" y="1909"/>
                  <a:pt x="341" y="1919"/>
                  <a:pt x="304" y="1893"/>
                </a:cubicBezTo>
                <a:cubicBezTo>
                  <a:pt x="267" y="1867"/>
                  <a:pt x="258" y="1817"/>
                  <a:pt x="284" y="1780"/>
                </a:cubicBezTo>
                <a:cubicBezTo>
                  <a:pt x="310" y="1743"/>
                  <a:pt x="360" y="1734"/>
                  <a:pt x="397" y="1759"/>
                </a:cubicBezTo>
                <a:cubicBezTo>
                  <a:pt x="434" y="1785"/>
                  <a:pt x="443" y="1836"/>
                  <a:pt x="418" y="1872"/>
                </a:cubicBezTo>
                <a:close/>
                <a:moveTo>
                  <a:pt x="256" y="376"/>
                </a:moveTo>
                <a:cubicBezTo>
                  <a:pt x="256" y="346"/>
                  <a:pt x="233" y="323"/>
                  <a:pt x="204" y="323"/>
                </a:cubicBezTo>
                <a:cubicBezTo>
                  <a:pt x="174" y="323"/>
                  <a:pt x="151" y="346"/>
                  <a:pt x="151" y="376"/>
                </a:cubicBezTo>
                <a:cubicBezTo>
                  <a:pt x="151" y="405"/>
                  <a:pt x="174" y="428"/>
                  <a:pt x="204" y="428"/>
                </a:cubicBezTo>
                <a:cubicBezTo>
                  <a:pt x="233" y="428"/>
                  <a:pt x="256" y="405"/>
                  <a:pt x="256" y="376"/>
                </a:cubicBezTo>
                <a:close/>
                <a:moveTo>
                  <a:pt x="1418" y="323"/>
                </a:moveTo>
                <a:cubicBezTo>
                  <a:pt x="1389" y="323"/>
                  <a:pt x="1366" y="346"/>
                  <a:pt x="1366" y="376"/>
                </a:cubicBezTo>
                <a:cubicBezTo>
                  <a:pt x="1366" y="405"/>
                  <a:pt x="1389" y="428"/>
                  <a:pt x="1418" y="428"/>
                </a:cubicBezTo>
                <a:cubicBezTo>
                  <a:pt x="1448" y="428"/>
                  <a:pt x="1471" y="405"/>
                  <a:pt x="1471" y="376"/>
                </a:cubicBezTo>
                <a:cubicBezTo>
                  <a:pt x="1471" y="346"/>
                  <a:pt x="1448" y="323"/>
                  <a:pt x="1418" y="323"/>
                </a:cubicBezTo>
                <a:close/>
                <a:moveTo>
                  <a:pt x="1418" y="1925"/>
                </a:moveTo>
                <a:cubicBezTo>
                  <a:pt x="1389" y="1925"/>
                  <a:pt x="1366" y="1949"/>
                  <a:pt x="1366" y="1978"/>
                </a:cubicBezTo>
                <a:cubicBezTo>
                  <a:pt x="1366" y="2007"/>
                  <a:pt x="1389" y="2031"/>
                  <a:pt x="1418" y="2031"/>
                </a:cubicBezTo>
                <a:cubicBezTo>
                  <a:pt x="1448" y="2031"/>
                  <a:pt x="1471" y="2007"/>
                  <a:pt x="1471" y="1978"/>
                </a:cubicBezTo>
                <a:cubicBezTo>
                  <a:pt x="1471" y="1949"/>
                  <a:pt x="1448" y="1925"/>
                  <a:pt x="1418" y="1925"/>
                </a:cubicBezTo>
                <a:close/>
              </a:path>
            </a:pathLst>
          </a:custGeom>
          <a:solidFill>
            <a:srgbClr val="0032A1"/>
          </a:solidFill>
          <a:ln>
            <a:noFill/>
          </a:ln>
        </p:spPr>
        <p:txBody>
          <a:bodyPr vert="horz" wrap="square" lIns="83901" tIns="41952" rIns="83901" bIns="41952" numCol="1" anchor="t" anchorCtr="0" compatLnSpc="1">
            <a:prstTxWarp prst="textNoShape">
              <a:avLst/>
            </a:prstTxWarp>
          </a:bodyPr>
          <a:lstStyle/>
          <a:p>
            <a:pPr marL="0" marR="0" lvl="0" indent="0" defTabSz="931873"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505050"/>
              </a:solidFill>
              <a:effectLst/>
              <a:uLnTx/>
              <a:uFillTx/>
              <a:latin typeface="Segoe UI"/>
            </a:endParaRPr>
          </a:p>
        </p:txBody>
      </p:sp>
      <p:sp>
        <p:nvSpPr>
          <p:cNvPr id="34" name="TextBox 33"/>
          <p:cNvSpPr txBox="1"/>
          <p:nvPr/>
        </p:nvSpPr>
        <p:spPr>
          <a:xfrm>
            <a:off x="11008829" y="5302508"/>
            <a:ext cx="829540" cy="403366"/>
          </a:xfrm>
          <a:prstGeom prst="rect">
            <a:avLst/>
          </a:prstGeom>
          <a:noFill/>
        </p:spPr>
        <p:txBody>
          <a:bodyPr wrap="square" lIns="0" tIns="0" rIns="0" bIns="0" rtlCol="0">
            <a:spAutoFit/>
          </a:bodyPr>
          <a:lstStyle/>
          <a:p>
            <a:pPr marL="0" marR="0" lvl="0" indent="0" algn="ctr" defTabSz="932402" eaLnBrk="1" fontAlgn="auto" latinLnBrk="0" hangingPunct="1">
              <a:lnSpc>
                <a:spcPct val="90000"/>
              </a:lnSpc>
              <a:spcBef>
                <a:spcPts val="0"/>
              </a:spcBef>
              <a:spcAft>
                <a:spcPts val="0"/>
              </a:spcAft>
              <a:buClrTx/>
              <a:buSzTx/>
              <a:buFontTx/>
              <a:buNone/>
              <a:tabLst/>
              <a:defRPr/>
            </a:pP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Shared</a:t>
            </a:r>
            <a:b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br>
            <a:r>
              <a:rPr kumimoji="0" lang="en-US" sz="1428"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VHDX files</a:t>
            </a:r>
            <a:endParaRPr kumimoji="0" lang="en-US" sz="1428" b="0" i="0" u="none" strike="noStrike" kern="0" cap="none" spc="-52" normalizeH="0" baseline="-25000" noProof="0" dirty="0">
              <a:ln>
                <a:noFill/>
              </a:ln>
              <a:gradFill>
                <a:gsLst>
                  <a:gs pos="2917">
                    <a:srgbClr val="505050"/>
                  </a:gs>
                  <a:gs pos="30000">
                    <a:srgbClr val="505050"/>
                  </a:gs>
                </a:gsLst>
                <a:lin ang="5400000" scaled="0"/>
              </a:gradFill>
              <a:effectLst/>
              <a:uLnTx/>
              <a:uFillTx/>
              <a:latin typeface="Segoe UI"/>
            </a:endParaRPr>
          </a:p>
        </p:txBody>
      </p:sp>
      <p:sp>
        <p:nvSpPr>
          <p:cNvPr id="47" name="Freeform 79"/>
          <p:cNvSpPr>
            <a:spLocks noEditPoints="1"/>
          </p:cNvSpPr>
          <p:nvPr/>
        </p:nvSpPr>
        <p:spPr bwMode="black">
          <a:xfrm rot="16200000">
            <a:off x="9356966" y="4390807"/>
            <a:ext cx="890509" cy="1105028"/>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chemeClr val="tx1"/>
          </a:solidFill>
          <a:ln>
            <a:noFill/>
          </a:ln>
          <a:extLst/>
        </p:spPr>
        <p:txBody>
          <a:bodyPr vert="horz" wrap="square" lIns="83910" tIns="41956" rIns="83910" bIns="41956" numCol="1" anchor="t" anchorCtr="0" compatLnSpc="1">
            <a:prstTxWarp prst="textNoShape">
              <a:avLst/>
            </a:prstTxWarp>
          </a:bodyPr>
          <a:lstStyle/>
          <a:p>
            <a:pPr marL="0" marR="0" lvl="0" indent="0" defTabSz="932402" eaLnBrk="1" fontAlgn="auto" latinLnBrk="0" hangingPunct="1">
              <a:lnSpc>
                <a:spcPct val="100000"/>
              </a:lnSpc>
              <a:spcBef>
                <a:spcPts val="0"/>
              </a:spcBef>
              <a:spcAft>
                <a:spcPts val="0"/>
              </a:spcAft>
              <a:buClrTx/>
              <a:buSzTx/>
              <a:buFontTx/>
              <a:buNone/>
              <a:tabLst/>
              <a:defRPr/>
            </a:pPr>
            <a:endParaRPr kumimoji="0" lang="en-US" sz="1632" b="0" i="0" u="none" strike="noStrike" kern="0" cap="none" spc="0" normalizeH="0" baseline="0" noProof="0" dirty="0">
              <a:ln>
                <a:noFill/>
              </a:ln>
              <a:solidFill>
                <a:srgbClr val="505050"/>
              </a:solidFill>
              <a:effectLst/>
              <a:uLnTx/>
              <a:uFillTx/>
              <a:latin typeface="Segoe UI"/>
            </a:endParaRPr>
          </a:p>
        </p:txBody>
      </p:sp>
      <p:sp>
        <p:nvSpPr>
          <p:cNvPr id="48" name="TextBox 47"/>
          <p:cNvSpPr txBox="1"/>
          <p:nvPr/>
        </p:nvSpPr>
        <p:spPr>
          <a:xfrm>
            <a:off x="8080339" y="3793516"/>
            <a:ext cx="1544405" cy="461046"/>
          </a:xfrm>
          <a:prstGeom prst="rect">
            <a:avLst/>
          </a:prstGeom>
          <a:noFill/>
        </p:spPr>
        <p:txBody>
          <a:bodyPr wrap="square" lIns="0" tIns="0" rIns="0" bIns="0" rtlCol="0">
            <a:spAutoFit/>
          </a:bodyPr>
          <a:lstStyle/>
          <a:p>
            <a:pPr marL="0" marR="0" lvl="0" indent="0" algn="ctr" defTabSz="932383" eaLnBrk="1" fontAlgn="auto" latinLnBrk="0" hangingPunct="1">
              <a:lnSpc>
                <a:spcPct val="90000"/>
              </a:lnSpc>
              <a:spcBef>
                <a:spcPts val="0"/>
              </a:spcBef>
              <a:spcAft>
                <a:spcPts val="0"/>
              </a:spcAft>
              <a:buClrTx/>
              <a:buSzTx/>
              <a:buFontTx/>
              <a:buNone/>
              <a:tabLst/>
              <a:defRPr/>
            </a:pPr>
            <a: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Hyper-V</a:t>
            </a:r>
            <a:b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br>
            <a:r>
              <a:rPr kumimoji="0" lang="en-US" sz="1632" b="0" i="0" u="none" strike="noStrike" kern="0" cap="none" spc="-52" normalizeH="0" baseline="0" noProof="0" dirty="0">
                <a:ln>
                  <a:noFill/>
                </a:ln>
                <a:gradFill>
                  <a:gsLst>
                    <a:gs pos="2917">
                      <a:srgbClr val="505050"/>
                    </a:gs>
                    <a:gs pos="30000">
                      <a:srgbClr val="505050"/>
                    </a:gs>
                  </a:gsLst>
                  <a:lin ang="5400000" scaled="0"/>
                </a:gradFill>
                <a:effectLst/>
                <a:uLnTx/>
                <a:uFillTx/>
                <a:latin typeface="Segoe UI"/>
              </a:rPr>
              <a:t>host clusters</a:t>
            </a:r>
          </a:p>
        </p:txBody>
      </p:sp>
      <p:sp>
        <p:nvSpPr>
          <p:cNvPr id="49" name="Freeform 25"/>
          <p:cNvSpPr>
            <a:spLocks noEditPoints="1"/>
          </p:cNvSpPr>
          <p:nvPr/>
        </p:nvSpPr>
        <p:spPr bwMode="auto">
          <a:xfrm>
            <a:off x="7543285" y="4646342"/>
            <a:ext cx="1022319" cy="742233"/>
          </a:xfrm>
          <a:custGeom>
            <a:avLst/>
            <a:gdLst>
              <a:gd name="T0" fmla="*/ 325 w 325"/>
              <a:gd name="T1" fmla="*/ 124 h 236"/>
              <a:gd name="T2" fmla="*/ 16 w 325"/>
              <a:gd name="T3" fmla="*/ 123 h 236"/>
              <a:gd name="T4" fmla="*/ 20 w 325"/>
              <a:gd name="T5" fmla="*/ 99 h 236"/>
              <a:gd name="T6" fmla="*/ 30 w 325"/>
              <a:gd name="T7" fmla="*/ 99 h 236"/>
              <a:gd name="T8" fmla="*/ 35 w 325"/>
              <a:gd name="T9" fmla="*/ 105 h 236"/>
              <a:gd name="T10" fmla="*/ 41 w 325"/>
              <a:gd name="T11" fmla="*/ 119 h 236"/>
              <a:gd name="T12" fmla="*/ 45 w 325"/>
              <a:gd name="T13" fmla="*/ 103 h 236"/>
              <a:gd name="T14" fmla="*/ 58 w 325"/>
              <a:gd name="T15" fmla="*/ 109 h 236"/>
              <a:gd name="T16" fmla="*/ 67 w 325"/>
              <a:gd name="T17" fmla="*/ 109 h 236"/>
              <a:gd name="T18" fmla="*/ 73 w 325"/>
              <a:gd name="T19" fmla="*/ 115 h 236"/>
              <a:gd name="T20" fmla="*/ 69 w 325"/>
              <a:gd name="T21" fmla="*/ 99 h 236"/>
              <a:gd name="T22" fmla="*/ 82 w 325"/>
              <a:gd name="T23" fmla="*/ 113 h 236"/>
              <a:gd name="T24" fmla="*/ 96 w 325"/>
              <a:gd name="T25" fmla="*/ 119 h 236"/>
              <a:gd name="T26" fmla="*/ 105 w 325"/>
              <a:gd name="T27" fmla="*/ 119 h 236"/>
              <a:gd name="T28" fmla="*/ 101 w 325"/>
              <a:gd name="T29" fmla="*/ 95 h 236"/>
              <a:gd name="T30" fmla="*/ 107 w 325"/>
              <a:gd name="T31" fmla="*/ 109 h 236"/>
              <a:gd name="T32" fmla="*/ 120 w 325"/>
              <a:gd name="T33" fmla="*/ 123 h 236"/>
              <a:gd name="T34" fmla="*/ 124 w 325"/>
              <a:gd name="T35" fmla="*/ 99 h 236"/>
              <a:gd name="T36" fmla="*/ 133 w 325"/>
              <a:gd name="T37" fmla="*/ 99 h 236"/>
              <a:gd name="T38" fmla="*/ 139 w 325"/>
              <a:gd name="T39" fmla="*/ 105 h 236"/>
              <a:gd name="T40" fmla="*/ 146 w 325"/>
              <a:gd name="T41" fmla="*/ 95 h 236"/>
              <a:gd name="T42" fmla="*/ 315 w 325"/>
              <a:gd name="T43" fmla="*/ 185 h 236"/>
              <a:gd name="T44" fmla="*/ 20 w 325"/>
              <a:gd name="T45" fmla="*/ 171 h 236"/>
              <a:gd name="T46" fmla="*/ 30 w 325"/>
              <a:gd name="T47" fmla="*/ 171 h 236"/>
              <a:gd name="T48" fmla="*/ 26 w 325"/>
              <a:gd name="T49" fmla="*/ 147 h 236"/>
              <a:gd name="T50" fmla="*/ 31 w 325"/>
              <a:gd name="T51" fmla="*/ 161 h 236"/>
              <a:gd name="T52" fmla="*/ 45 w 325"/>
              <a:gd name="T53" fmla="*/ 175 h 236"/>
              <a:gd name="T54" fmla="*/ 49 w 325"/>
              <a:gd name="T55" fmla="*/ 151 h 236"/>
              <a:gd name="T56" fmla="*/ 58 w 325"/>
              <a:gd name="T57" fmla="*/ 151 h 236"/>
              <a:gd name="T58" fmla="*/ 63 w 325"/>
              <a:gd name="T59" fmla="*/ 157 h 236"/>
              <a:gd name="T60" fmla="*/ 69 w 325"/>
              <a:gd name="T61" fmla="*/ 171 h 236"/>
              <a:gd name="T62" fmla="*/ 73 w 325"/>
              <a:gd name="T63" fmla="*/ 155 h 236"/>
              <a:gd name="T64" fmla="*/ 86 w 325"/>
              <a:gd name="T65" fmla="*/ 161 h 236"/>
              <a:gd name="T66" fmla="*/ 96 w 325"/>
              <a:gd name="T67" fmla="*/ 161 h 236"/>
              <a:gd name="T68" fmla="*/ 101 w 325"/>
              <a:gd name="T69" fmla="*/ 167 h 236"/>
              <a:gd name="T70" fmla="*/ 97 w 325"/>
              <a:gd name="T71" fmla="*/ 151 h 236"/>
              <a:gd name="T72" fmla="*/ 111 w 325"/>
              <a:gd name="T73" fmla="*/ 165 h 236"/>
              <a:gd name="T74" fmla="*/ 124 w 325"/>
              <a:gd name="T75" fmla="*/ 171 h 236"/>
              <a:gd name="T76" fmla="*/ 133 w 325"/>
              <a:gd name="T77" fmla="*/ 171 h 236"/>
              <a:gd name="T78" fmla="*/ 129 w 325"/>
              <a:gd name="T79" fmla="*/ 147 h 236"/>
              <a:gd name="T80" fmla="*/ 135 w 325"/>
              <a:gd name="T81" fmla="*/ 161 h 236"/>
              <a:gd name="T82" fmla="*/ 146 w 325"/>
              <a:gd name="T83" fmla="*/ 175 h 236"/>
              <a:gd name="T84" fmla="*/ 9 w 325"/>
              <a:gd name="T85" fmla="*/ 236 h 236"/>
              <a:gd name="T86" fmla="*/ 20 w 325"/>
              <a:gd name="T87" fmla="*/ 213 h 236"/>
              <a:gd name="T88" fmla="*/ 26 w 325"/>
              <a:gd name="T89" fmla="*/ 218 h 236"/>
              <a:gd name="T90" fmla="*/ 22 w 325"/>
              <a:gd name="T91" fmla="*/ 203 h 236"/>
              <a:gd name="T92" fmla="*/ 35 w 325"/>
              <a:gd name="T93" fmla="*/ 217 h 236"/>
              <a:gd name="T94" fmla="*/ 49 w 325"/>
              <a:gd name="T95" fmla="*/ 222 h 236"/>
              <a:gd name="T96" fmla="*/ 58 w 325"/>
              <a:gd name="T97" fmla="*/ 222 h 236"/>
              <a:gd name="T98" fmla="*/ 54 w 325"/>
              <a:gd name="T99" fmla="*/ 199 h 236"/>
              <a:gd name="T100" fmla="*/ 59 w 325"/>
              <a:gd name="T101" fmla="*/ 213 h 236"/>
              <a:gd name="T102" fmla="*/ 73 w 325"/>
              <a:gd name="T103" fmla="*/ 226 h 236"/>
              <a:gd name="T104" fmla="*/ 77 w 325"/>
              <a:gd name="T105" fmla="*/ 203 h 236"/>
              <a:gd name="T106" fmla="*/ 86 w 325"/>
              <a:gd name="T107" fmla="*/ 203 h 236"/>
              <a:gd name="T108" fmla="*/ 92 w 325"/>
              <a:gd name="T109" fmla="*/ 209 h 236"/>
              <a:gd name="T110" fmla="*/ 97 w 325"/>
              <a:gd name="T111" fmla="*/ 222 h 236"/>
              <a:gd name="T112" fmla="*/ 101 w 325"/>
              <a:gd name="T113" fmla="*/ 207 h 236"/>
              <a:gd name="T114" fmla="*/ 115 w 325"/>
              <a:gd name="T115" fmla="*/ 213 h 236"/>
              <a:gd name="T116" fmla="*/ 124 w 325"/>
              <a:gd name="T117" fmla="*/ 213 h 236"/>
              <a:gd name="T118" fmla="*/ 129 w 325"/>
              <a:gd name="T119" fmla="*/ 218 h 236"/>
              <a:gd name="T120" fmla="*/ 125 w 325"/>
              <a:gd name="T121" fmla="*/ 203 h 236"/>
              <a:gd name="T122" fmla="*/ 139 w 325"/>
              <a:gd name="T123" fmla="*/ 217 h 236"/>
              <a:gd name="T124" fmla="*/ 300 w 325"/>
              <a:gd name="T125" fmla="*/ 22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 h="236">
                <a:moveTo>
                  <a:pt x="0" y="84"/>
                </a:moveTo>
                <a:cubicBezTo>
                  <a:pt x="0" y="84"/>
                  <a:pt x="0" y="84"/>
                  <a:pt x="22" y="9"/>
                </a:cubicBezTo>
                <a:cubicBezTo>
                  <a:pt x="23" y="4"/>
                  <a:pt x="26" y="0"/>
                  <a:pt x="31" y="0"/>
                </a:cubicBezTo>
                <a:cubicBezTo>
                  <a:pt x="31" y="0"/>
                  <a:pt x="31" y="0"/>
                  <a:pt x="294" y="0"/>
                </a:cubicBezTo>
                <a:cubicBezTo>
                  <a:pt x="299" y="0"/>
                  <a:pt x="301" y="5"/>
                  <a:pt x="303" y="9"/>
                </a:cubicBezTo>
                <a:cubicBezTo>
                  <a:pt x="303" y="9"/>
                  <a:pt x="303" y="9"/>
                  <a:pt x="325" y="84"/>
                </a:cubicBezTo>
                <a:cubicBezTo>
                  <a:pt x="322" y="81"/>
                  <a:pt x="319" y="80"/>
                  <a:pt x="315" y="80"/>
                </a:cubicBezTo>
                <a:cubicBezTo>
                  <a:pt x="315" y="80"/>
                  <a:pt x="315" y="80"/>
                  <a:pt x="9" y="80"/>
                </a:cubicBezTo>
                <a:cubicBezTo>
                  <a:pt x="6" y="80"/>
                  <a:pt x="2" y="81"/>
                  <a:pt x="0" y="84"/>
                </a:cubicBezTo>
                <a:close/>
                <a:moveTo>
                  <a:pt x="325" y="94"/>
                </a:moveTo>
                <a:cubicBezTo>
                  <a:pt x="325" y="124"/>
                  <a:pt x="325" y="124"/>
                  <a:pt x="325" y="124"/>
                </a:cubicBezTo>
                <a:cubicBezTo>
                  <a:pt x="325" y="129"/>
                  <a:pt x="320" y="133"/>
                  <a:pt x="315" y="133"/>
                </a:cubicBezTo>
                <a:cubicBezTo>
                  <a:pt x="9" y="133"/>
                  <a:pt x="9" y="133"/>
                  <a:pt x="9" y="133"/>
                </a:cubicBezTo>
                <a:cubicBezTo>
                  <a:pt x="4" y="133"/>
                  <a:pt x="0" y="129"/>
                  <a:pt x="0" y="124"/>
                </a:cubicBezTo>
                <a:cubicBezTo>
                  <a:pt x="0" y="94"/>
                  <a:pt x="0" y="94"/>
                  <a:pt x="0" y="94"/>
                </a:cubicBezTo>
                <a:cubicBezTo>
                  <a:pt x="0" y="89"/>
                  <a:pt x="4" y="85"/>
                  <a:pt x="9" y="85"/>
                </a:cubicBezTo>
                <a:cubicBezTo>
                  <a:pt x="315" y="85"/>
                  <a:pt x="315" y="85"/>
                  <a:pt x="315" y="85"/>
                </a:cubicBezTo>
                <a:cubicBezTo>
                  <a:pt x="320" y="85"/>
                  <a:pt x="325" y="89"/>
                  <a:pt x="325" y="94"/>
                </a:cubicBezTo>
                <a:close/>
                <a:moveTo>
                  <a:pt x="20" y="119"/>
                </a:moveTo>
                <a:cubicBezTo>
                  <a:pt x="20" y="117"/>
                  <a:pt x="19" y="115"/>
                  <a:pt x="16" y="115"/>
                </a:cubicBezTo>
                <a:cubicBezTo>
                  <a:pt x="14" y="115"/>
                  <a:pt x="12" y="117"/>
                  <a:pt x="12" y="119"/>
                </a:cubicBezTo>
                <a:cubicBezTo>
                  <a:pt x="12" y="121"/>
                  <a:pt x="14" y="123"/>
                  <a:pt x="16" y="123"/>
                </a:cubicBezTo>
                <a:cubicBezTo>
                  <a:pt x="19" y="123"/>
                  <a:pt x="20" y="121"/>
                  <a:pt x="20" y="119"/>
                </a:cubicBezTo>
                <a:close/>
                <a:moveTo>
                  <a:pt x="20" y="109"/>
                </a:moveTo>
                <a:cubicBezTo>
                  <a:pt x="20" y="107"/>
                  <a:pt x="19" y="105"/>
                  <a:pt x="16" y="105"/>
                </a:cubicBezTo>
                <a:cubicBezTo>
                  <a:pt x="14" y="105"/>
                  <a:pt x="12" y="107"/>
                  <a:pt x="12" y="109"/>
                </a:cubicBezTo>
                <a:cubicBezTo>
                  <a:pt x="12" y="111"/>
                  <a:pt x="14" y="113"/>
                  <a:pt x="16" y="113"/>
                </a:cubicBezTo>
                <a:cubicBezTo>
                  <a:pt x="19" y="113"/>
                  <a:pt x="20" y="111"/>
                  <a:pt x="20" y="109"/>
                </a:cubicBezTo>
                <a:close/>
                <a:moveTo>
                  <a:pt x="20" y="99"/>
                </a:moveTo>
                <a:cubicBezTo>
                  <a:pt x="20" y="97"/>
                  <a:pt x="19" y="95"/>
                  <a:pt x="16" y="95"/>
                </a:cubicBezTo>
                <a:cubicBezTo>
                  <a:pt x="14" y="95"/>
                  <a:pt x="12" y="97"/>
                  <a:pt x="12" y="99"/>
                </a:cubicBezTo>
                <a:cubicBezTo>
                  <a:pt x="12" y="101"/>
                  <a:pt x="14" y="103"/>
                  <a:pt x="16" y="103"/>
                </a:cubicBezTo>
                <a:cubicBezTo>
                  <a:pt x="19" y="103"/>
                  <a:pt x="20" y="101"/>
                  <a:pt x="20" y="99"/>
                </a:cubicBezTo>
                <a:close/>
                <a:moveTo>
                  <a:pt x="30" y="119"/>
                </a:moveTo>
                <a:cubicBezTo>
                  <a:pt x="30" y="117"/>
                  <a:pt x="28" y="115"/>
                  <a:pt x="26" y="115"/>
                </a:cubicBezTo>
                <a:cubicBezTo>
                  <a:pt x="24" y="115"/>
                  <a:pt x="22" y="117"/>
                  <a:pt x="22" y="119"/>
                </a:cubicBezTo>
                <a:cubicBezTo>
                  <a:pt x="22" y="121"/>
                  <a:pt x="24" y="123"/>
                  <a:pt x="26" y="123"/>
                </a:cubicBezTo>
                <a:cubicBezTo>
                  <a:pt x="28" y="123"/>
                  <a:pt x="30" y="121"/>
                  <a:pt x="30" y="119"/>
                </a:cubicBezTo>
                <a:close/>
                <a:moveTo>
                  <a:pt x="30" y="109"/>
                </a:moveTo>
                <a:cubicBezTo>
                  <a:pt x="30" y="107"/>
                  <a:pt x="28" y="105"/>
                  <a:pt x="26" y="105"/>
                </a:cubicBezTo>
                <a:cubicBezTo>
                  <a:pt x="24" y="105"/>
                  <a:pt x="22" y="107"/>
                  <a:pt x="22" y="109"/>
                </a:cubicBezTo>
                <a:cubicBezTo>
                  <a:pt x="22" y="111"/>
                  <a:pt x="24" y="113"/>
                  <a:pt x="26" y="113"/>
                </a:cubicBezTo>
                <a:cubicBezTo>
                  <a:pt x="28" y="113"/>
                  <a:pt x="30" y="111"/>
                  <a:pt x="30" y="109"/>
                </a:cubicBezTo>
                <a:close/>
                <a:moveTo>
                  <a:pt x="30" y="99"/>
                </a:moveTo>
                <a:cubicBezTo>
                  <a:pt x="30" y="97"/>
                  <a:pt x="28" y="95"/>
                  <a:pt x="26" y="95"/>
                </a:cubicBezTo>
                <a:cubicBezTo>
                  <a:pt x="24" y="95"/>
                  <a:pt x="22" y="97"/>
                  <a:pt x="22" y="99"/>
                </a:cubicBezTo>
                <a:cubicBezTo>
                  <a:pt x="22" y="101"/>
                  <a:pt x="24" y="103"/>
                  <a:pt x="26" y="103"/>
                </a:cubicBezTo>
                <a:cubicBezTo>
                  <a:pt x="28" y="103"/>
                  <a:pt x="30" y="101"/>
                  <a:pt x="30" y="99"/>
                </a:cubicBezTo>
                <a:close/>
                <a:moveTo>
                  <a:pt x="39" y="119"/>
                </a:moveTo>
                <a:cubicBezTo>
                  <a:pt x="39" y="117"/>
                  <a:pt x="37" y="115"/>
                  <a:pt x="35" y="115"/>
                </a:cubicBezTo>
                <a:cubicBezTo>
                  <a:pt x="33" y="115"/>
                  <a:pt x="31" y="117"/>
                  <a:pt x="31" y="119"/>
                </a:cubicBezTo>
                <a:cubicBezTo>
                  <a:pt x="31" y="121"/>
                  <a:pt x="33" y="123"/>
                  <a:pt x="35" y="123"/>
                </a:cubicBezTo>
                <a:cubicBezTo>
                  <a:pt x="37" y="123"/>
                  <a:pt x="39" y="121"/>
                  <a:pt x="39" y="119"/>
                </a:cubicBezTo>
                <a:close/>
                <a:moveTo>
                  <a:pt x="39" y="109"/>
                </a:moveTo>
                <a:cubicBezTo>
                  <a:pt x="39" y="107"/>
                  <a:pt x="37" y="105"/>
                  <a:pt x="35" y="105"/>
                </a:cubicBezTo>
                <a:cubicBezTo>
                  <a:pt x="33" y="105"/>
                  <a:pt x="31" y="107"/>
                  <a:pt x="31" y="109"/>
                </a:cubicBezTo>
                <a:cubicBezTo>
                  <a:pt x="31" y="111"/>
                  <a:pt x="33" y="113"/>
                  <a:pt x="35" y="113"/>
                </a:cubicBezTo>
                <a:cubicBezTo>
                  <a:pt x="37" y="113"/>
                  <a:pt x="39" y="111"/>
                  <a:pt x="39" y="109"/>
                </a:cubicBezTo>
                <a:close/>
                <a:moveTo>
                  <a:pt x="39" y="99"/>
                </a:moveTo>
                <a:cubicBezTo>
                  <a:pt x="39" y="97"/>
                  <a:pt x="37" y="95"/>
                  <a:pt x="35" y="95"/>
                </a:cubicBezTo>
                <a:cubicBezTo>
                  <a:pt x="33" y="95"/>
                  <a:pt x="31" y="97"/>
                  <a:pt x="31" y="99"/>
                </a:cubicBezTo>
                <a:cubicBezTo>
                  <a:pt x="31" y="101"/>
                  <a:pt x="33" y="103"/>
                  <a:pt x="35" y="103"/>
                </a:cubicBezTo>
                <a:cubicBezTo>
                  <a:pt x="37" y="103"/>
                  <a:pt x="39" y="101"/>
                  <a:pt x="39" y="99"/>
                </a:cubicBezTo>
                <a:close/>
                <a:moveTo>
                  <a:pt x="49" y="119"/>
                </a:moveTo>
                <a:cubicBezTo>
                  <a:pt x="49" y="117"/>
                  <a:pt x="47" y="115"/>
                  <a:pt x="45" y="115"/>
                </a:cubicBezTo>
                <a:cubicBezTo>
                  <a:pt x="42" y="115"/>
                  <a:pt x="41" y="117"/>
                  <a:pt x="41" y="119"/>
                </a:cubicBezTo>
                <a:cubicBezTo>
                  <a:pt x="41" y="121"/>
                  <a:pt x="42" y="123"/>
                  <a:pt x="45" y="123"/>
                </a:cubicBezTo>
                <a:cubicBezTo>
                  <a:pt x="47" y="123"/>
                  <a:pt x="49" y="121"/>
                  <a:pt x="49" y="119"/>
                </a:cubicBezTo>
                <a:close/>
                <a:moveTo>
                  <a:pt x="49" y="109"/>
                </a:moveTo>
                <a:cubicBezTo>
                  <a:pt x="49" y="107"/>
                  <a:pt x="47" y="105"/>
                  <a:pt x="45" y="105"/>
                </a:cubicBezTo>
                <a:cubicBezTo>
                  <a:pt x="42" y="105"/>
                  <a:pt x="41" y="107"/>
                  <a:pt x="41" y="109"/>
                </a:cubicBezTo>
                <a:cubicBezTo>
                  <a:pt x="41" y="111"/>
                  <a:pt x="42" y="113"/>
                  <a:pt x="45" y="113"/>
                </a:cubicBezTo>
                <a:cubicBezTo>
                  <a:pt x="47" y="113"/>
                  <a:pt x="49" y="111"/>
                  <a:pt x="49" y="109"/>
                </a:cubicBezTo>
                <a:close/>
                <a:moveTo>
                  <a:pt x="49" y="99"/>
                </a:moveTo>
                <a:cubicBezTo>
                  <a:pt x="49" y="97"/>
                  <a:pt x="47" y="95"/>
                  <a:pt x="45" y="95"/>
                </a:cubicBezTo>
                <a:cubicBezTo>
                  <a:pt x="42" y="95"/>
                  <a:pt x="41" y="97"/>
                  <a:pt x="41" y="99"/>
                </a:cubicBezTo>
                <a:cubicBezTo>
                  <a:pt x="41" y="101"/>
                  <a:pt x="42" y="103"/>
                  <a:pt x="45" y="103"/>
                </a:cubicBezTo>
                <a:cubicBezTo>
                  <a:pt x="47" y="103"/>
                  <a:pt x="49" y="101"/>
                  <a:pt x="49" y="99"/>
                </a:cubicBezTo>
                <a:close/>
                <a:moveTo>
                  <a:pt x="58" y="119"/>
                </a:moveTo>
                <a:cubicBezTo>
                  <a:pt x="58" y="117"/>
                  <a:pt x="56" y="115"/>
                  <a:pt x="54" y="115"/>
                </a:cubicBezTo>
                <a:cubicBezTo>
                  <a:pt x="52" y="115"/>
                  <a:pt x="50" y="117"/>
                  <a:pt x="50" y="119"/>
                </a:cubicBezTo>
                <a:cubicBezTo>
                  <a:pt x="50" y="121"/>
                  <a:pt x="52" y="123"/>
                  <a:pt x="54" y="123"/>
                </a:cubicBezTo>
                <a:cubicBezTo>
                  <a:pt x="56" y="123"/>
                  <a:pt x="58" y="121"/>
                  <a:pt x="58" y="119"/>
                </a:cubicBezTo>
                <a:close/>
                <a:moveTo>
                  <a:pt x="58" y="109"/>
                </a:moveTo>
                <a:cubicBezTo>
                  <a:pt x="58" y="107"/>
                  <a:pt x="56" y="105"/>
                  <a:pt x="54" y="105"/>
                </a:cubicBezTo>
                <a:cubicBezTo>
                  <a:pt x="52" y="105"/>
                  <a:pt x="50" y="107"/>
                  <a:pt x="50" y="109"/>
                </a:cubicBezTo>
                <a:cubicBezTo>
                  <a:pt x="50" y="111"/>
                  <a:pt x="52" y="113"/>
                  <a:pt x="54" y="113"/>
                </a:cubicBezTo>
                <a:cubicBezTo>
                  <a:pt x="56" y="113"/>
                  <a:pt x="58" y="111"/>
                  <a:pt x="58" y="109"/>
                </a:cubicBezTo>
                <a:close/>
                <a:moveTo>
                  <a:pt x="58" y="99"/>
                </a:moveTo>
                <a:cubicBezTo>
                  <a:pt x="58" y="97"/>
                  <a:pt x="56" y="95"/>
                  <a:pt x="54" y="95"/>
                </a:cubicBezTo>
                <a:cubicBezTo>
                  <a:pt x="52" y="95"/>
                  <a:pt x="50" y="97"/>
                  <a:pt x="50" y="99"/>
                </a:cubicBezTo>
                <a:cubicBezTo>
                  <a:pt x="50" y="101"/>
                  <a:pt x="52" y="103"/>
                  <a:pt x="54" y="103"/>
                </a:cubicBezTo>
                <a:cubicBezTo>
                  <a:pt x="56" y="103"/>
                  <a:pt x="58" y="101"/>
                  <a:pt x="58" y="99"/>
                </a:cubicBezTo>
                <a:close/>
                <a:moveTo>
                  <a:pt x="67" y="119"/>
                </a:moveTo>
                <a:cubicBezTo>
                  <a:pt x="67" y="117"/>
                  <a:pt x="66" y="115"/>
                  <a:pt x="63" y="115"/>
                </a:cubicBezTo>
                <a:cubicBezTo>
                  <a:pt x="61" y="115"/>
                  <a:pt x="59" y="117"/>
                  <a:pt x="59" y="119"/>
                </a:cubicBezTo>
                <a:cubicBezTo>
                  <a:pt x="59" y="121"/>
                  <a:pt x="61" y="123"/>
                  <a:pt x="63" y="123"/>
                </a:cubicBezTo>
                <a:cubicBezTo>
                  <a:pt x="66" y="123"/>
                  <a:pt x="67" y="121"/>
                  <a:pt x="67" y="119"/>
                </a:cubicBezTo>
                <a:close/>
                <a:moveTo>
                  <a:pt x="67" y="109"/>
                </a:moveTo>
                <a:cubicBezTo>
                  <a:pt x="67" y="107"/>
                  <a:pt x="66" y="105"/>
                  <a:pt x="63" y="105"/>
                </a:cubicBezTo>
                <a:cubicBezTo>
                  <a:pt x="61" y="105"/>
                  <a:pt x="59" y="107"/>
                  <a:pt x="59" y="109"/>
                </a:cubicBezTo>
                <a:cubicBezTo>
                  <a:pt x="59" y="111"/>
                  <a:pt x="61" y="113"/>
                  <a:pt x="63" y="113"/>
                </a:cubicBezTo>
                <a:cubicBezTo>
                  <a:pt x="66" y="113"/>
                  <a:pt x="67" y="111"/>
                  <a:pt x="67" y="109"/>
                </a:cubicBezTo>
                <a:close/>
                <a:moveTo>
                  <a:pt x="67" y="99"/>
                </a:moveTo>
                <a:cubicBezTo>
                  <a:pt x="67" y="97"/>
                  <a:pt x="66" y="95"/>
                  <a:pt x="63" y="95"/>
                </a:cubicBezTo>
                <a:cubicBezTo>
                  <a:pt x="61" y="95"/>
                  <a:pt x="59" y="97"/>
                  <a:pt x="59" y="99"/>
                </a:cubicBezTo>
                <a:cubicBezTo>
                  <a:pt x="59" y="101"/>
                  <a:pt x="61" y="103"/>
                  <a:pt x="63" y="103"/>
                </a:cubicBezTo>
                <a:cubicBezTo>
                  <a:pt x="66" y="103"/>
                  <a:pt x="67" y="101"/>
                  <a:pt x="67" y="99"/>
                </a:cubicBezTo>
                <a:close/>
                <a:moveTo>
                  <a:pt x="77" y="119"/>
                </a:moveTo>
                <a:cubicBezTo>
                  <a:pt x="77" y="117"/>
                  <a:pt x="75" y="115"/>
                  <a:pt x="73" y="115"/>
                </a:cubicBezTo>
                <a:cubicBezTo>
                  <a:pt x="71" y="115"/>
                  <a:pt x="69" y="117"/>
                  <a:pt x="69" y="119"/>
                </a:cubicBezTo>
                <a:cubicBezTo>
                  <a:pt x="69" y="121"/>
                  <a:pt x="71" y="123"/>
                  <a:pt x="73" y="123"/>
                </a:cubicBezTo>
                <a:cubicBezTo>
                  <a:pt x="75" y="123"/>
                  <a:pt x="77" y="121"/>
                  <a:pt x="77" y="119"/>
                </a:cubicBezTo>
                <a:close/>
                <a:moveTo>
                  <a:pt x="77" y="109"/>
                </a:moveTo>
                <a:cubicBezTo>
                  <a:pt x="77" y="107"/>
                  <a:pt x="75" y="105"/>
                  <a:pt x="73" y="105"/>
                </a:cubicBezTo>
                <a:cubicBezTo>
                  <a:pt x="71" y="105"/>
                  <a:pt x="69" y="107"/>
                  <a:pt x="69" y="109"/>
                </a:cubicBezTo>
                <a:cubicBezTo>
                  <a:pt x="69" y="111"/>
                  <a:pt x="71" y="113"/>
                  <a:pt x="73" y="113"/>
                </a:cubicBezTo>
                <a:cubicBezTo>
                  <a:pt x="75" y="113"/>
                  <a:pt x="77" y="111"/>
                  <a:pt x="77" y="109"/>
                </a:cubicBezTo>
                <a:close/>
                <a:moveTo>
                  <a:pt x="77" y="99"/>
                </a:moveTo>
                <a:cubicBezTo>
                  <a:pt x="77" y="97"/>
                  <a:pt x="75" y="95"/>
                  <a:pt x="73" y="95"/>
                </a:cubicBezTo>
                <a:cubicBezTo>
                  <a:pt x="71" y="95"/>
                  <a:pt x="69" y="97"/>
                  <a:pt x="69" y="99"/>
                </a:cubicBezTo>
                <a:cubicBezTo>
                  <a:pt x="69" y="101"/>
                  <a:pt x="71" y="103"/>
                  <a:pt x="73" y="103"/>
                </a:cubicBezTo>
                <a:cubicBezTo>
                  <a:pt x="75" y="103"/>
                  <a:pt x="77" y="101"/>
                  <a:pt x="77" y="99"/>
                </a:cubicBezTo>
                <a:close/>
                <a:moveTo>
                  <a:pt x="86" y="119"/>
                </a:moveTo>
                <a:cubicBezTo>
                  <a:pt x="86" y="117"/>
                  <a:pt x="84" y="115"/>
                  <a:pt x="82" y="115"/>
                </a:cubicBezTo>
                <a:cubicBezTo>
                  <a:pt x="80" y="115"/>
                  <a:pt x="78" y="117"/>
                  <a:pt x="78" y="119"/>
                </a:cubicBezTo>
                <a:cubicBezTo>
                  <a:pt x="78" y="121"/>
                  <a:pt x="80" y="123"/>
                  <a:pt x="82" y="123"/>
                </a:cubicBezTo>
                <a:cubicBezTo>
                  <a:pt x="84" y="123"/>
                  <a:pt x="86" y="121"/>
                  <a:pt x="86" y="119"/>
                </a:cubicBezTo>
                <a:close/>
                <a:moveTo>
                  <a:pt x="86" y="109"/>
                </a:moveTo>
                <a:cubicBezTo>
                  <a:pt x="86" y="107"/>
                  <a:pt x="84" y="105"/>
                  <a:pt x="82" y="105"/>
                </a:cubicBezTo>
                <a:cubicBezTo>
                  <a:pt x="80" y="105"/>
                  <a:pt x="78" y="107"/>
                  <a:pt x="78" y="109"/>
                </a:cubicBezTo>
                <a:cubicBezTo>
                  <a:pt x="78" y="111"/>
                  <a:pt x="80" y="113"/>
                  <a:pt x="82" y="113"/>
                </a:cubicBezTo>
                <a:cubicBezTo>
                  <a:pt x="84" y="113"/>
                  <a:pt x="86" y="111"/>
                  <a:pt x="86" y="109"/>
                </a:cubicBezTo>
                <a:close/>
                <a:moveTo>
                  <a:pt x="86" y="99"/>
                </a:moveTo>
                <a:cubicBezTo>
                  <a:pt x="86" y="97"/>
                  <a:pt x="84" y="95"/>
                  <a:pt x="82" y="95"/>
                </a:cubicBezTo>
                <a:cubicBezTo>
                  <a:pt x="80" y="95"/>
                  <a:pt x="78" y="97"/>
                  <a:pt x="78" y="99"/>
                </a:cubicBezTo>
                <a:cubicBezTo>
                  <a:pt x="78" y="101"/>
                  <a:pt x="80" y="103"/>
                  <a:pt x="82" y="103"/>
                </a:cubicBezTo>
                <a:cubicBezTo>
                  <a:pt x="84" y="103"/>
                  <a:pt x="86" y="101"/>
                  <a:pt x="86" y="99"/>
                </a:cubicBezTo>
                <a:close/>
                <a:moveTo>
                  <a:pt x="96" y="119"/>
                </a:moveTo>
                <a:cubicBezTo>
                  <a:pt x="96" y="117"/>
                  <a:pt x="94" y="115"/>
                  <a:pt x="92" y="115"/>
                </a:cubicBezTo>
                <a:cubicBezTo>
                  <a:pt x="89" y="115"/>
                  <a:pt x="88" y="117"/>
                  <a:pt x="88" y="119"/>
                </a:cubicBezTo>
                <a:cubicBezTo>
                  <a:pt x="88" y="121"/>
                  <a:pt x="89" y="123"/>
                  <a:pt x="92" y="123"/>
                </a:cubicBezTo>
                <a:cubicBezTo>
                  <a:pt x="94" y="123"/>
                  <a:pt x="96" y="121"/>
                  <a:pt x="96" y="119"/>
                </a:cubicBezTo>
                <a:close/>
                <a:moveTo>
                  <a:pt x="96" y="109"/>
                </a:moveTo>
                <a:cubicBezTo>
                  <a:pt x="96" y="107"/>
                  <a:pt x="94" y="105"/>
                  <a:pt x="92" y="105"/>
                </a:cubicBezTo>
                <a:cubicBezTo>
                  <a:pt x="89" y="105"/>
                  <a:pt x="88" y="107"/>
                  <a:pt x="88" y="109"/>
                </a:cubicBezTo>
                <a:cubicBezTo>
                  <a:pt x="88" y="111"/>
                  <a:pt x="89" y="113"/>
                  <a:pt x="92" y="113"/>
                </a:cubicBezTo>
                <a:cubicBezTo>
                  <a:pt x="94" y="113"/>
                  <a:pt x="96" y="111"/>
                  <a:pt x="96" y="109"/>
                </a:cubicBezTo>
                <a:close/>
                <a:moveTo>
                  <a:pt x="96" y="99"/>
                </a:moveTo>
                <a:cubicBezTo>
                  <a:pt x="96" y="97"/>
                  <a:pt x="94" y="95"/>
                  <a:pt x="92" y="95"/>
                </a:cubicBezTo>
                <a:cubicBezTo>
                  <a:pt x="89" y="95"/>
                  <a:pt x="88" y="97"/>
                  <a:pt x="88" y="99"/>
                </a:cubicBezTo>
                <a:cubicBezTo>
                  <a:pt x="88" y="101"/>
                  <a:pt x="89" y="103"/>
                  <a:pt x="92" y="103"/>
                </a:cubicBezTo>
                <a:cubicBezTo>
                  <a:pt x="94" y="103"/>
                  <a:pt x="96" y="101"/>
                  <a:pt x="96" y="99"/>
                </a:cubicBezTo>
                <a:close/>
                <a:moveTo>
                  <a:pt x="105" y="119"/>
                </a:moveTo>
                <a:cubicBezTo>
                  <a:pt x="105" y="117"/>
                  <a:pt x="103" y="115"/>
                  <a:pt x="101" y="115"/>
                </a:cubicBezTo>
                <a:cubicBezTo>
                  <a:pt x="99" y="115"/>
                  <a:pt x="97" y="117"/>
                  <a:pt x="97" y="119"/>
                </a:cubicBezTo>
                <a:cubicBezTo>
                  <a:pt x="97" y="121"/>
                  <a:pt x="99" y="123"/>
                  <a:pt x="101" y="123"/>
                </a:cubicBezTo>
                <a:cubicBezTo>
                  <a:pt x="103" y="123"/>
                  <a:pt x="105" y="121"/>
                  <a:pt x="105" y="119"/>
                </a:cubicBezTo>
                <a:close/>
                <a:moveTo>
                  <a:pt x="105" y="109"/>
                </a:moveTo>
                <a:cubicBezTo>
                  <a:pt x="105" y="107"/>
                  <a:pt x="103" y="105"/>
                  <a:pt x="101" y="105"/>
                </a:cubicBezTo>
                <a:cubicBezTo>
                  <a:pt x="99" y="105"/>
                  <a:pt x="97" y="107"/>
                  <a:pt x="97" y="109"/>
                </a:cubicBezTo>
                <a:cubicBezTo>
                  <a:pt x="97" y="111"/>
                  <a:pt x="99" y="113"/>
                  <a:pt x="101" y="113"/>
                </a:cubicBezTo>
                <a:cubicBezTo>
                  <a:pt x="103" y="113"/>
                  <a:pt x="105" y="111"/>
                  <a:pt x="105" y="109"/>
                </a:cubicBezTo>
                <a:close/>
                <a:moveTo>
                  <a:pt x="105" y="99"/>
                </a:moveTo>
                <a:cubicBezTo>
                  <a:pt x="105" y="97"/>
                  <a:pt x="103" y="95"/>
                  <a:pt x="101" y="95"/>
                </a:cubicBezTo>
                <a:cubicBezTo>
                  <a:pt x="99" y="95"/>
                  <a:pt x="97" y="97"/>
                  <a:pt x="97" y="99"/>
                </a:cubicBezTo>
                <a:cubicBezTo>
                  <a:pt x="97" y="101"/>
                  <a:pt x="99" y="103"/>
                  <a:pt x="101" y="103"/>
                </a:cubicBezTo>
                <a:cubicBezTo>
                  <a:pt x="103" y="103"/>
                  <a:pt x="105" y="101"/>
                  <a:pt x="105" y="99"/>
                </a:cubicBezTo>
                <a:close/>
                <a:moveTo>
                  <a:pt x="115" y="119"/>
                </a:moveTo>
                <a:cubicBezTo>
                  <a:pt x="115" y="117"/>
                  <a:pt x="113" y="115"/>
                  <a:pt x="111" y="115"/>
                </a:cubicBezTo>
                <a:cubicBezTo>
                  <a:pt x="108" y="115"/>
                  <a:pt x="107" y="117"/>
                  <a:pt x="107" y="119"/>
                </a:cubicBezTo>
                <a:cubicBezTo>
                  <a:pt x="107" y="121"/>
                  <a:pt x="108" y="123"/>
                  <a:pt x="111" y="123"/>
                </a:cubicBezTo>
                <a:cubicBezTo>
                  <a:pt x="113" y="123"/>
                  <a:pt x="115" y="121"/>
                  <a:pt x="115" y="119"/>
                </a:cubicBezTo>
                <a:close/>
                <a:moveTo>
                  <a:pt x="115" y="109"/>
                </a:moveTo>
                <a:cubicBezTo>
                  <a:pt x="115" y="107"/>
                  <a:pt x="113" y="105"/>
                  <a:pt x="111" y="105"/>
                </a:cubicBezTo>
                <a:cubicBezTo>
                  <a:pt x="108" y="105"/>
                  <a:pt x="107" y="107"/>
                  <a:pt x="107" y="109"/>
                </a:cubicBezTo>
                <a:cubicBezTo>
                  <a:pt x="107" y="111"/>
                  <a:pt x="108" y="113"/>
                  <a:pt x="111" y="113"/>
                </a:cubicBezTo>
                <a:cubicBezTo>
                  <a:pt x="113" y="113"/>
                  <a:pt x="115" y="111"/>
                  <a:pt x="115" y="109"/>
                </a:cubicBezTo>
                <a:close/>
                <a:moveTo>
                  <a:pt x="115" y="99"/>
                </a:moveTo>
                <a:cubicBezTo>
                  <a:pt x="115" y="97"/>
                  <a:pt x="113" y="95"/>
                  <a:pt x="111" y="95"/>
                </a:cubicBezTo>
                <a:cubicBezTo>
                  <a:pt x="108" y="95"/>
                  <a:pt x="107" y="97"/>
                  <a:pt x="107" y="99"/>
                </a:cubicBezTo>
                <a:cubicBezTo>
                  <a:pt x="107" y="101"/>
                  <a:pt x="108" y="103"/>
                  <a:pt x="111" y="103"/>
                </a:cubicBezTo>
                <a:cubicBezTo>
                  <a:pt x="113" y="103"/>
                  <a:pt x="115" y="101"/>
                  <a:pt x="115" y="99"/>
                </a:cubicBezTo>
                <a:close/>
                <a:moveTo>
                  <a:pt x="124" y="119"/>
                </a:moveTo>
                <a:cubicBezTo>
                  <a:pt x="124" y="117"/>
                  <a:pt x="122" y="115"/>
                  <a:pt x="120" y="115"/>
                </a:cubicBezTo>
                <a:cubicBezTo>
                  <a:pt x="118" y="115"/>
                  <a:pt x="116" y="117"/>
                  <a:pt x="116" y="119"/>
                </a:cubicBezTo>
                <a:cubicBezTo>
                  <a:pt x="116" y="121"/>
                  <a:pt x="118" y="123"/>
                  <a:pt x="120" y="123"/>
                </a:cubicBezTo>
                <a:cubicBezTo>
                  <a:pt x="122" y="123"/>
                  <a:pt x="124" y="121"/>
                  <a:pt x="124" y="119"/>
                </a:cubicBezTo>
                <a:close/>
                <a:moveTo>
                  <a:pt x="124" y="109"/>
                </a:moveTo>
                <a:cubicBezTo>
                  <a:pt x="124" y="107"/>
                  <a:pt x="122" y="105"/>
                  <a:pt x="120" y="105"/>
                </a:cubicBezTo>
                <a:cubicBezTo>
                  <a:pt x="118" y="105"/>
                  <a:pt x="116" y="107"/>
                  <a:pt x="116" y="109"/>
                </a:cubicBezTo>
                <a:cubicBezTo>
                  <a:pt x="116" y="111"/>
                  <a:pt x="118" y="113"/>
                  <a:pt x="120" y="113"/>
                </a:cubicBezTo>
                <a:cubicBezTo>
                  <a:pt x="122" y="113"/>
                  <a:pt x="124" y="111"/>
                  <a:pt x="124" y="109"/>
                </a:cubicBezTo>
                <a:close/>
                <a:moveTo>
                  <a:pt x="124" y="99"/>
                </a:moveTo>
                <a:cubicBezTo>
                  <a:pt x="124" y="97"/>
                  <a:pt x="122" y="95"/>
                  <a:pt x="120" y="95"/>
                </a:cubicBezTo>
                <a:cubicBezTo>
                  <a:pt x="118" y="95"/>
                  <a:pt x="116" y="97"/>
                  <a:pt x="116" y="99"/>
                </a:cubicBezTo>
                <a:cubicBezTo>
                  <a:pt x="116" y="101"/>
                  <a:pt x="118" y="103"/>
                  <a:pt x="120" y="103"/>
                </a:cubicBezTo>
                <a:cubicBezTo>
                  <a:pt x="122" y="103"/>
                  <a:pt x="124" y="101"/>
                  <a:pt x="124" y="99"/>
                </a:cubicBezTo>
                <a:close/>
                <a:moveTo>
                  <a:pt x="133" y="119"/>
                </a:moveTo>
                <a:cubicBezTo>
                  <a:pt x="133" y="117"/>
                  <a:pt x="132" y="115"/>
                  <a:pt x="129" y="115"/>
                </a:cubicBezTo>
                <a:cubicBezTo>
                  <a:pt x="127" y="115"/>
                  <a:pt x="125" y="117"/>
                  <a:pt x="125" y="119"/>
                </a:cubicBezTo>
                <a:cubicBezTo>
                  <a:pt x="125" y="121"/>
                  <a:pt x="127" y="123"/>
                  <a:pt x="129" y="123"/>
                </a:cubicBezTo>
                <a:cubicBezTo>
                  <a:pt x="132" y="123"/>
                  <a:pt x="133" y="121"/>
                  <a:pt x="133" y="119"/>
                </a:cubicBezTo>
                <a:close/>
                <a:moveTo>
                  <a:pt x="133" y="109"/>
                </a:moveTo>
                <a:cubicBezTo>
                  <a:pt x="133" y="107"/>
                  <a:pt x="132" y="105"/>
                  <a:pt x="129" y="105"/>
                </a:cubicBezTo>
                <a:cubicBezTo>
                  <a:pt x="127" y="105"/>
                  <a:pt x="125" y="107"/>
                  <a:pt x="125" y="109"/>
                </a:cubicBezTo>
                <a:cubicBezTo>
                  <a:pt x="125" y="111"/>
                  <a:pt x="127" y="113"/>
                  <a:pt x="129" y="113"/>
                </a:cubicBezTo>
                <a:cubicBezTo>
                  <a:pt x="132" y="113"/>
                  <a:pt x="133" y="111"/>
                  <a:pt x="133" y="109"/>
                </a:cubicBezTo>
                <a:close/>
                <a:moveTo>
                  <a:pt x="133" y="99"/>
                </a:moveTo>
                <a:cubicBezTo>
                  <a:pt x="133" y="97"/>
                  <a:pt x="132" y="95"/>
                  <a:pt x="129" y="95"/>
                </a:cubicBezTo>
                <a:cubicBezTo>
                  <a:pt x="127" y="95"/>
                  <a:pt x="125" y="97"/>
                  <a:pt x="125" y="99"/>
                </a:cubicBezTo>
                <a:cubicBezTo>
                  <a:pt x="125" y="101"/>
                  <a:pt x="127" y="103"/>
                  <a:pt x="129" y="103"/>
                </a:cubicBezTo>
                <a:cubicBezTo>
                  <a:pt x="132" y="103"/>
                  <a:pt x="133" y="101"/>
                  <a:pt x="133" y="99"/>
                </a:cubicBezTo>
                <a:close/>
                <a:moveTo>
                  <a:pt x="143" y="119"/>
                </a:moveTo>
                <a:cubicBezTo>
                  <a:pt x="143" y="117"/>
                  <a:pt x="141" y="115"/>
                  <a:pt x="139" y="115"/>
                </a:cubicBezTo>
                <a:cubicBezTo>
                  <a:pt x="137" y="115"/>
                  <a:pt x="135" y="117"/>
                  <a:pt x="135" y="119"/>
                </a:cubicBezTo>
                <a:cubicBezTo>
                  <a:pt x="135" y="121"/>
                  <a:pt x="137" y="123"/>
                  <a:pt x="139" y="123"/>
                </a:cubicBezTo>
                <a:cubicBezTo>
                  <a:pt x="141" y="123"/>
                  <a:pt x="143" y="121"/>
                  <a:pt x="143" y="119"/>
                </a:cubicBezTo>
                <a:close/>
                <a:moveTo>
                  <a:pt x="143" y="109"/>
                </a:moveTo>
                <a:cubicBezTo>
                  <a:pt x="143" y="107"/>
                  <a:pt x="141" y="105"/>
                  <a:pt x="139" y="105"/>
                </a:cubicBezTo>
                <a:cubicBezTo>
                  <a:pt x="137" y="105"/>
                  <a:pt x="135" y="107"/>
                  <a:pt x="135" y="109"/>
                </a:cubicBezTo>
                <a:cubicBezTo>
                  <a:pt x="135" y="111"/>
                  <a:pt x="137" y="113"/>
                  <a:pt x="139" y="113"/>
                </a:cubicBezTo>
                <a:cubicBezTo>
                  <a:pt x="141" y="113"/>
                  <a:pt x="143" y="111"/>
                  <a:pt x="143" y="109"/>
                </a:cubicBezTo>
                <a:close/>
                <a:moveTo>
                  <a:pt x="143" y="99"/>
                </a:moveTo>
                <a:cubicBezTo>
                  <a:pt x="143" y="97"/>
                  <a:pt x="141" y="95"/>
                  <a:pt x="139" y="95"/>
                </a:cubicBezTo>
                <a:cubicBezTo>
                  <a:pt x="137" y="95"/>
                  <a:pt x="135" y="97"/>
                  <a:pt x="135" y="99"/>
                </a:cubicBezTo>
                <a:cubicBezTo>
                  <a:pt x="135" y="101"/>
                  <a:pt x="137" y="103"/>
                  <a:pt x="139" y="103"/>
                </a:cubicBezTo>
                <a:cubicBezTo>
                  <a:pt x="141" y="103"/>
                  <a:pt x="143" y="101"/>
                  <a:pt x="143" y="99"/>
                </a:cubicBezTo>
                <a:close/>
                <a:moveTo>
                  <a:pt x="313" y="109"/>
                </a:moveTo>
                <a:cubicBezTo>
                  <a:pt x="313" y="102"/>
                  <a:pt x="307" y="95"/>
                  <a:pt x="300" y="95"/>
                </a:cubicBezTo>
                <a:cubicBezTo>
                  <a:pt x="300" y="95"/>
                  <a:pt x="300" y="95"/>
                  <a:pt x="146" y="95"/>
                </a:cubicBezTo>
                <a:cubicBezTo>
                  <a:pt x="146" y="95"/>
                  <a:pt x="146" y="95"/>
                  <a:pt x="146" y="123"/>
                </a:cubicBezTo>
                <a:cubicBezTo>
                  <a:pt x="146" y="123"/>
                  <a:pt x="146" y="123"/>
                  <a:pt x="300" y="123"/>
                </a:cubicBezTo>
                <a:cubicBezTo>
                  <a:pt x="307" y="123"/>
                  <a:pt x="313" y="116"/>
                  <a:pt x="313" y="109"/>
                </a:cubicBezTo>
                <a:close/>
                <a:moveTo>
                  <a:pt x="299" y="101"/>
                </a:moveTo>
                <a:cubicBezTo>
                  <a:pt x="294" y="101"/>
                  <a:pt x="291" y="105"/>
                  <a:pt x="291" y="109"/>
                </a:cubicBezTo>
                <a:cubicBezTo>
                  <a:pt x="291" y="113"/>
                  <a:pt x="294" y="117"/>
                  <a:pt x="299" y="117"/>
                </a:cubicBezTo>
                <a:cubicBezTo>
                  <a:pt x="303" y="117"/>
                  <a:pt x="307" y="113"/>
                  <a:pt x="307" y="109"/>
                </a:cubicBezTo>
                <a:cubicBezTo>
                  <a:pt x="307" y="105"/>
                  <a:pt x="303" y="101"/>
                  <a:pt x="299" y="101"/>
                </a:cubicBezTo>
                <a:close/>
                <a:moveTo>
                  <a:pt x="325" y="146"/>
                </a:moveTo>
                <a:cubicBezTo>
                  <a:pt x="325" y="175"/>
                  <a:pt x="325" y="175"/>
                  <a:pt x="325" y="175"/>
                </a:cubicBezTo>
                <a:cubicBezTo>
                  <a:pt x="325" y="180"/>
                  <a:pt x="320" y="185"/>
                  <a:pt x="315" y="185"/>
                </a:cubicBezTo>
                <a:cubicBezTo>
                  <a:pt x="9" y="185"/>
                  <a:pt x="9" y="185"/>
                  <a:pt x="9" y="185"/>
                </a:cubicBezTo>
                <a:cubicBezTo>
                  <a:pt x="4" y="185"/>
                  <a:pt x="0" y="180"/>
                  <a:pt x="0" y="175"/>
                </a:cubicBezTo>
                <a:cubicBezTo>
                  <a:pt x="0" y="146"/>
                  <a:pt x="0" y="146"/>
                  <a:pt x="0" y="146"/>
                </a:cubicBezTo>
                <a:cubicBezTo>
                  <a:pt x="0" y="141"/>
                  <a:pt x="4" y="137"/>
                  <a:pt x="9" y="137"/>
                </a:cubicBezTo>
                <a:cubicBezTo>
                  <a:pt x="315" y="137"/>
                  <a:pt x="315" y="137"/>
                  <a:pt x="315" y="137"/>
                </a:cubicBezTo>
                <a:cubicBezTo>
                  <a:pt x="320" y="137"/>
                  <a:pt x="325" y="141"/>
                  <a:pt x="325" y="146"/>
                </a:cubicBezTo>
                <a:close/>
                <a:moveTo>
                  <a:pt x="20" y="171"/>
                </a:moveTo>
                <a:cubicBezTo>
                  <a:pt x="20" y="168"/>
                  <a:pt x="19" y="167"/>
                  <a:pt x="16" y="167"/>
                </a:cubicBezTo>
                <a:cubicBezTo>
                  <a:pt x="14" y="167"/>
                  <a:pt x="12" y="168"/>
                  <a:pt x="12" y="171"/>
                </a:cubicBezTo>
                <a:cubicBezTo>
                  <a:pt x="12" y="173"/>
                  <a:pt x="14" y="175"/>
                  <a:pt x="16" y="175"/>
                </a:cubicBezTo>
                <a:cubicBezTo>
                  <a:pt x="19" y="175"/>
                  <a:pt x="20" y="173"/>
                  <a:pt x="20" y="171"/>
                </a:cubicBezTo>
                <a:close/>
                <a:moveTo>
                  <a:pt x="20" y="161"/>
                </a:moveTo>
                <a:cubicBezTo>
                  <a:pt x="20" y="159"/>
                  <a:pt x="19" y="157"/>
                  <a:pt x="16" y="157"/>
                </a:cubicBezTo>
                <a:cubicBezTo>
                  <a:pt x="14" y="157"/>
                  <a:pt x="12" y="159"/>
                  <a:pt x="12" y="161"/>
                </a:cubicBezTo>
                <a:cubicBezTo>
                  <a:pt x="12" y="163"/>
                  <a:pt x="14" y="165"/>
                  <a:pt x="16" y="165"/>
                </a:cubicBezTo>
                <a:cubicBezTo>
                  <a:pt x="19" y="165"/>
                  <a:pt x="20" y="163"/>
                  <a:pt x="20" y="161"/>
                </a:cubicBezTo>
                <a:close/>
                <a:moveTo>
                  <a:pt x="20" y="151"/>
                </a:moveTo>
                <a:cubicBezTo>
                  <a:pt x="20" y="149"/>
                  <a:pt x="19" y="147"/>
                  <a:pt x="16" y="147"/>
                </a:cubicBezTo>
                <a:cubicBezTo>
                  <a:pt x="14" y="147"/>
                  <a:pt x="12" y="149"/>
                  <a:pt x="12" y="151"/>
                </a:cubicBezTo>
                <a:cubicBezTo>
                  <a:pt x="12" y="153"/>
                  <a:pt x="14" y="155"/>
                  <a:pt x="16" y="155"/>
                </a:cubicBezTo>
                <a:cubicBezTo>
                  <a:pt x="19" y="155"/>
                  <a:pt x="20" y="153"/>
                  <a:pt x="20" y="151"/>
                </a:cubicBezTo>
                <a:close/>
                <a:moveTo>
                  <a:pt x="30" y="171"/>
                </a:moveTo>
                <a:cubicBezTo>
                  <a:pt x="30" y="168"/>
                  <a:pt x="28" y="167"/>
                  <a:pt x="26" y="167"/>
                </a:cubicBezTo>
                <a:cubicBezTo>
                  <a:pt x="24" y="167"/>
                  <a:pt x="22" y="168"/>
                  <a:pt x="22" y="171"/>
                </a:cubicBezTo>
                <a:cubicBezTo>
                  <a:pt x="22" y="173"/>
                  <a:pt x="24" y="175"/>
                  <a:pt x="26" y="175"/>
                </a:cubicBezTo>
                <a:cubicBezTo>
                  <a:pt x="28" y="175"/>
                  <a:pt x="30" y="173"/>
                  <a:pt x="30" y="171"/>
                </a:cubicBezTo>
                <a:close/>
                <a:moveTo>
                  <a:pt x="30" y="161"/>
                </a:moveTo>
                <a:cubicBezTo>
                  <a:pt x="30" y="159"/>
                  <a:pt x="28" y="157"/>
                  <a:pt x="26" y="157"/>
                </a:cubicBezTo>
                <a:cubicBezTo>
                  <a:pt x="24" y="157"/>
                  <a:pt x="22" y="159"/>
                  <a:pt x="22" y="161"/>
                </a:cubicBezTo>
                <a:cubicBezTo>
                  <a:pt x="22" y="163"/>
                  <a:pt x="24" y="165"/>
                  <a:pt x="26" y="165"/>
                </a:cubicBezTo>
                <a:cubicBezTo>
                  <a:pt x="28" y="165"/>
                  <a:pt x="30" y="163"/>
                  <a:pt x="30" y="161"/>
                </a:cubicBezTo>
                <a:close/>
                <a:moveTo>
                  <a:pt x="30" y="151"/>
                </a:moveTo>
                <a:cubicBezTo>
                  <a:pt x="30" y="149"/>
                  <a:pt x="28" y="147"/>
                  <a:pt x="26" y="147"/>
                </a:cubicBezTo>
                <a:cubicBezTo>
                  <a:pt x="24" y="147"/>
                  <a:pt x="22" y="149"/>
                  <a:pt x="22" y="151"/>
                </a:cubicBezTo>
                <a:cubicBezTo>
                  <a:pt x="22" y="153"/>
                  <a:pt x="24" y="155"/>
                  <a:pt x="26" y="155"/>
                </a:cubicBezTo>
                <a:cubicBezTo>
                  <a:pt x="28" y="155"/>
                  <a:pt x="30" y="153"/>
                  <a:pt x="30" y="151"/>
                </a:cubicBezTo>
                <a:close/>
                <a:moveTo>
                  <a:pt x="39" y="171"/>
                </a:moveTo>
                <a:cubicBezTo>
                  <a:pt x="39" y="168"/>
                  <a:pt x="37" y="167"/>
                  <a:pt x="35" y="167"/>
                </a:cubicBezTo>
                <a:cubicBezTo>
                  <a:pt x="33" y="167"/>
                  <a:pt x="31" y="168"/>
                  <a:pt x="31" y="171"/>
                </a:cubicBezTo>
                <a:cubicBezTo>
                  <a:pt x="31" y="173"/>
                  <a:pt x="33" y="175"/>
                  <a:pt x="35" y="175"/>
                </a:cubicBezTo>
                <a:cubicBezTo>
                  <a:pt x="37" y="175"/>
                  <a:pt x="39" y="173"/>
                  <a:pt x="39" y="171"/>
                </a:cubicBezTo>
                <a:close/>
                <a:moveTo>
                  <a:pt x="39" y="161"/>
                </a:moveTo>
                <a:cubicBezTo>
                  <a:pt x="39" y="159"/>
                  <a:pt x="37" y="157"/>
                  <a:pt x="35" y="157"/>
                </a:cubicBezTo>
                <a:cubicBezTo>
                  <a:pt x="33" y="157"/>
                  <a:pt x="31" y="159"/>
                  <a:pt x="31" y="161"/>
                </a:cubicBezTo>
                <a:cubicBezTo>
                  <a:pt x="31" y="163"/>
                  <a:pt x="33" y="165"/>
                  <a:pt x="35" y="165"/>
                </a:cubicBezTo>
                <a:cubicBezTo>
                  <a:pt x="37" y="165"/>
                  <a:pt x="39" y="163"/>
                  <a:pt x="39" y="161"/>
                </a:cubicBezTo>
                <a:close/>
                <a:moveTo>
                  <a:pt x="39" y="151"/>
                </a:moveTo>
                <a:cubicBezTo>
                  <a:pt x="39" y="149"/>
                  <a:pt x="37" y="147"/>
                  <a:pt x="35" y="147"/>
                </a:cubicBezTo>
                <a:cubicBezTo>
                  <a:pt x="33" y="147"/>
                  <a:pt x="31" y="149"/>
                  <a:pt x="31" y="151"/>
                </a:cubicBezTo>
                <a:cubicBezTo>
                  <a:pt x="31" y="153"/>
                  <a:pt x="33" y="155"/>
                  <a:pt x="35" y="155"/>
                </a:cubicBezTo>
                <a:cubicBezTo>
                  <a:pt x="37" y="155"/>
                  <a:pt x="39" y="153"/>
                  <a:pt x="39" y="151"/>
                </a:cubicBezTo>
                <a:close/>
                <a:moveTo>
                  <a:pt x="49" y="171"/>
                </a:moveTo>
                <a:cubicBezTo>
                  <a:pt x="49" y="168"/>
                  <a:pt x="47" y="167"/>
                  <a:pt x="45" y="167"/>
                </a:cubicBezTo>
                <a:cubicBezTo>
                  <a:pt x="42" y="167"/>
                  <a:pt x="41" y="168"/>
                  <a:pt x="41" y="171"/>
                </a:cubicBezTo>
                <a:cubicBezTo>
                  <a:pt x="41" y="173"/>
                  <a:pt x="42" y="175"/>
                  <a:pt x="45" y="175"/>
                </a:cubicBezTo>
                <a:cubicBezTo>
                  <a:pt x="47" y="175"/>
                  <a:pt x="49" y="173"/>
                  <a:pt x="49" y="171"/>
                </a:cubicBezTo>
                <a:close/>
                <a:moveTo>
                  <a:pt x="49" y="161"/>
                </a:moveTo>
                <a:cubicBezTo>
                  <a:pt x="49" y="159"/>
                  <a:pt x="47" y="157"/>
                  <a:pt x="45" y="157"/>
                </a:cubicBezTo>
                <a:cubicBezTo>
                  <a:pt x="42" y="157"/>
                  <a:pt x="41" y="159"/>
                  <a:pt x="41" y="161"/>
                </a:cubicBezTo>
                <a:cubicBezTo>
                  <a:pt x="41" y="163"/>
                  <a:pt x="42" y="165"/>
                  <a:pt x="45" y="165"/>
                </a:cubicBezTo>
                <a:cubicBezTo>
                  <a:pt x="47" y="165"/>
                  <a:pt x="49" y="163"/>
                  <a:pt x="49" y="161"/>
                </a:cubicBezTo>
                <a:close/>
                <a:moveTo>
                  <a:pt x="49" y="151"/>
                </a:moveTo>
                <a:cubicBezTo>
                  <a:pt x="49" y="149"/>
                  <a:pt x="47" y="147"/>
                  <a:pt x="45" y="147"/>
                </a:cubicBezTo>
                <a:cubicBezTo>
                  <a:pt x="42" y="147"/>
                  <a:pt x="41" y="149"/>
                  <a:pt x="41" y="151"/>
                </a:cubicBezTo>
                <a:cubicBezTo>
                  <a:pt x="41" y="153"/>
                  <a:pt x="42" y="155"/>
                  <a:pt x="45" y="155"/>
                </a:cubicBezTo>
                <a:cubicBezTo>
                  <a:pt x="47" y="155"/>
                  <a:pt x="49" y="153"/>
                  <a:pt x="49" y="151"/>
                </a:cubicBezTo>
                <a:close/>
                <a:moveTo>
                  <a:pt x="58" y="171"/>
                </a:moveTo>
                <a:cubicBezTo>
                  <a:pt x="58" y="168"/>
                  <a:pt x="56" y="167"/>
                  <a:pt x="54" y="167"/>
                </a:cubicBezTo>
                <a:cubicBezTo>
                  <a:pt x="52" y="167"/>
                  <a:pt x="50" y="168"/>
                  <a:pt x="50" y="171"/>
                </a:cubicBezTo>
                <a:cubicBezTo>
                  <a:pt x="50" y="173"/>
                  <a:pt x="52" y="175"/>
                  <a:pt x="54" y="175"/>
                </a:cubicBezTo>
                <a:cubicBezTo>
                  <a:pt x="56" y="175"/>
                  <a:pt x="58" y="173"/>
                  <a:pt x="58" y="171"/>
                </a:cubicBezTo>
                <a:close/>
                <a:moveTo>
                  <a:pt x="58" y="161"/>
                </a:moveTo>
                <a:cubicBezTo>
                  <a:pt x="58" y="159"/>
                  <a:pt x="56" y="157"/>
                  <a:pt x="54" y="157"/>
                </a:cubicBezTo>
                <a:cubicBezTo>
                  <a:pt x="52" y="157"/>
                  <a:pt x="50" y="159"/>
                  <a:pt x="50" y="161"/>
                </a:cubicBezTo>
                <a:cubicBezTo>
                  <a:pt x="50" y="163"/>
                  <a:pt x="52" y="165"/>
                  <a:pt x="54" y="165"/>
                </a:cubicBezTo>
                <a:cubicBezTo>
                  <a:pt x="56" y="165"/>
                  <a:pt x="58" y="163"/>
                  <a:pt x="58" y="161"/>
                </a:cubicBezTo>
                <a:close/>
                <a:moveTo>
                  <a:pt x="58" y="151"/>
                </a:moveTo>
                <a:cubicBezTo>
                  <a:pt x="58" y="149"/>
                  <a:pt x="56" y="147"/>
                  <a:pt x="54" y="147"/>
                </a:cubicBezTo>
                <a:cubicBezTo>
                  <a:pt x="52" y="147"/>
                  <a:pt x="50" y="149"/>
                  <a:pt x="50" y="151"/>
                </a:cubicBezTo>
                <a:cubicBezTo>
                  <a:pt x="50" y="153"/>
                  <a:pt x="52" y="155"/>
                  <a:pt x="54" y="155"/>
                </a:cubicBezTo>
                <a:cubicBezTo>
                  <a:pt x="56" y="155"/>
                  <a:pt x="58" y="153"/>
                  <a:pt x="58" y="151"/>
                </a:cubicBezTo>
                <a:close/>
                <a:moveTo>
                  <a:pt x="67" y="171"/>
                </a:moveTo>
                <a:cubicBezTo>
                  <a:pt x="67" y="168"/>
                  <a:pt x="66" y="167"/>
                  <a:pt x="63" y="167"/>
                </a:cubicBezTo>
                <a:cubicBezTo>
                  <a:pt x="61" y="167"/>
                  <a:pt x="59" y="168"/>
                  <a:pt x="59" y="171"/>
                </a:cubicBezTo>
                <a:cubicBezTo>
                  <a:pt x="59" y="173"/>
                  <a:pt x="61" y="175"/>
                  <a:pt x="63" y="175"/>
                </a:cubicBezTo>
                <a:cubicBezTo>
                  <a:pt x="66" y="175"/>
                  <a:pt x="67" y="173"/>
                  <a:pt x="67" y="171"/>
                </a:cubicBezTo>
                <a:close/>
                <a:moveTo>
                  <a:pt x="67" y="161"/>
                </a:moveTo>
                <a:cubicBezTo>
                  <a:pt x="67" y="159"/>
                  <a:pt x="66" y="157"/>
                  <a:pt x="63" y="157"/>
                </a:cubicBezTo>
                <a:cubicBezTo>
                  <a:pt x="61" y="157"/>
                  <a:pt x="59" y="159"/>
                  <a:pt x="59" y="161"/>
                </a:cubicBezTo>
                <a:cubicBezTo>
                  <a:pt x="59" y="163"/>
                  <a:pt x="61" y="165"/>
                  <a:pt x="63" y="165"/>
                </a:cubicBezTo>
                <a:cubicBezTo>
                  <a:pt x="66" y="165"/>
                  <a:pt x="67" y="163"/>
                  <a:pt x="67" y="161"/>
                </a:cubicBezTo>
                <a:close/>
                <a:moveTo>
                  <a:pt x="67" y="151"/>
                </a:moveTo>
                <a:cubicBezTo>
                  <a:pt x="67" y="149"/>
                  <a:pt x="66" y="147"/>
                  <a:pt x="63" y="147"/>
                </a:cubicBezTo>
                <a:cubicBezTo>
                  <a:pt x="61" y="147"/>
                  <a:pt x="59" y="149"/>
                  <a:pt x="59" y="151"/>
                </a:cubicBezTo>
                <a:cubicBezTo>
                  <a:pt x="59" y="153"/>
                  <a:pt x="61" y="155"/>
                  <a:pt x="63" y="155"/>
                </a:cubicBezTo>
                <a:cubicBezTo>
                  <a:pt x="66" y="155"/>
                  <a:pt x="67" y="153"/>
                  <a:pt x="67" y="151"/>
                </a:cubicBezTo>
                <a:close/>
                <a:moveTo>
                  <a:pt x="77" y="171"/>
                </a:moveTo>
                <a:cubicBezTo>
                  <a:pt x="77" y="168"/>
                  <a:pt x="75" y="167"/>
                  <a:pt x="73" y="167"/>
                </a:cubicBezTo>
                <a:cubicBezTo>
                  <a:pt x="71" y="167"/>
                  <a:pt x="69" y="168"/>
                  <a:pt x="69" y="171"/>
                </a:cubicBezTo>
                <a:cubicBezTo>
                  <a:pt x="69" y="173"/>
                  <a:pt x="71" y="175"/>
                  <a:pt x="73" y="175"/>
                </a:cubicBezTo>
                <a:cubicBezTo>
                  <a:pt x="75" y="175"/>
                  <a:pt x="77" y="173"/>
                  <a:pt x="77" y="171"/>
                </a:cubicBezTo>
                <a:close/>
                <a:moveTo>
                  <a:pt x="77" y="161"/>
                </a:moveTo>
                <a:cubicBezTo>
                  <a:pt x="77" y="159"/>
                  <a:pt x="75" y="157"/>
                  <a:pt x="73" y="157"/>
                </a:cubicBezTo>
                <a:cubicBezTo>
                  <a:pt x="71" y="157"/>
                  <a:pt x="69" y="159"/>
                  <a:pt x="69" y="161"/>
                </a:cubicBezTo>
                <a:cubicBezTo>
                  <a:pt x="69" y="163"/>
                  <a:pt x="71" y="165"/>
                  <a:pt x="73" y="165"/>
                </a:cubicBezTo>
                <a:cubicBezTo>
                  <a:pt x="75" y="165"/>
                  <a:pt x="77" y="163"/>
                  <a:pt x="77" y="161"/>
                </a:cubicBezTo>
                <a:close/>
                <a:moveTo>
                  <a:pt x="77" y="151"/>
                </a:moveTo>
                <a:cubicBezTo>
                  <a:pt x="77" y="149"/>
                  <a:pt x="75" y="147"/>
                  <a:pt x="73" y="147"/>
                </a:cubicBezTo>
                <a:cubicBezTo>
                  <a:pt x="71" y="147"/>
                  <a:pt x="69" y="149"/>
                  <a:pt x="69" y="151"/>
                </a:cubicBezTo>
                <a:cubicBezTo>
                  <a:pt x="69" y="153"/>
                  <a:pt x="71" y="155"/>
                  <a:pt x="73" y="155"/>
                </a:cubicBezTo>
                <a:cubicBezTo>
                  <a:pt x="75" y="155"/>
                  <a:pt x="77" y="153"/>
                  <a:pt x="77" y="151"/>
                </a:cubicBezTo>
                <a:close/>
                <a:moveTo>
                  <a:pt x="86" y="171"/>
                </a:moveTo>
                <a:cubicBezTo>
                  <a:pt x="86" y="168"/>
                  <a:pt x="84" y="167"/>
                  <a:pt x="82" y="167"/>
                </a:cubicBezTo>
                <a:cubicBezTo>
                  <a:pt x="80" y="167"/>
                  <a:pt x="78" y="168"/>
                  <a:pt x="78" y="171"/>
                </a:cubicBezTo>
                <a:cubicBezTo>
                  <a:pt x="78" y="173"/>
                  <a:pt x="80" y="175"/>
                  <a:pt x="82" y="175"/>
                </a:cubicBezTo>
                <a:cubicBezTo>
                  <a:pt x="84" y="175"/>
                  <a:pt x="86" y="173"/>
                  <a:pt x="86" y="171"/>
                </a:cubicBezTo>
                <a:close/>
                <a:moveTo>
                  <a:pt x="86" y="161"/>
                </a:moveTo>
                <a:cubicBezTo>
                  <a:pt x="86" y="159"/>
                  <a:pt x="84" y="157"/>
                  <a:pt x="82" y="157"/>
                </a:cubicBezTo>
                <a:cubicBezTo>
                  <a:pt x="80" y="157"/>
                  <a:pt x="78" y="159"/>
                  <a:pt x="78" y="161"/>
                </a:cubicBezTo>
                <a:cubicBezTo>
                  <a:pt x="78" y="163"/>
                  <a:pt x="80" y="165"/>
                  <a:pt x="82" y="165"/>
                </a:cubicBezTo>
                <a:cubicBezTo>
                  <a:pt x="84" y="165"/>
                  <a:pt x="86" y="163"/>
                  <a:pt x="86" y="161"/>
                </a:cubicBezTo>
                <a:close/>
                <a:moveTo>
                  <a:pt x="86" y="151"/>
                </a:moveTo>
                <a:cubicBezTo>
                  <a:pt x="86" y="149"/>
                  <a:pt x="84" y="147"/>
                  <a:pt x="82" y="147"/>
                </a:cubicBezTo>
                <a:cubicBezTo>
                  <a:pt x="80" y="147"/>
                  <a:pt x="78" y="149"/>
                  <a:pt x="78" y="151"/>
                </a:cubicBezTo>
                <a:cubicBezTo>
                  <a:pt x="78" y="153"/>
                  <a:pt x="80" y="155"/>
                  <a:pt x="82" y="155"/>
                </a:cubicBezTo>
                <a:cubicBezTo>
                  <a:pt x="84" y="155"/>
                  <a:pt x="86" y="153"/>
                  <a:pt x="86" y="151"/>
                </a:cubicBezTo>
                <a:close/>
                <a:moveTo>
                  <a:pt x="96" y="171"/>
                </a:moveTo>
                <a:cubicBezTo>
                  <a:pt x="96" y="168"/>
                  <a:pt x="94" y="167"/>
                  <a:pt x="92" y="167"/>
                </a:cubicBezTo>
                <a:cubicBezTo>
                  <a:pt x="89" y="167"/>
                  <a:pt x="88" y="168"/>
                  <a:pt x="88" y="171"/>
                </a:cubicBezTo>
                <a:cubicBezTo>
                  <a:pt x="88" y="173"/>
                  <a:pt x="89" y="175"/>
                  <a:pt x="92" y="175"/>
                </a:cubicBezTo>
                <a:cubicBezTo>
                  <a:pt x="94" y="175"/>
                  <a:pt x="96" y="173"/>
                  <a:pt x="96" y="171"/>
                </a:cubicBezTo>
                <a:close/>
                <a:moveTo>
                  <a:pt x="96" y="161"/>
                </a:moveTo>
                <a:cubicBezTo>
                  <a:pt x="96" y="159"/>
                  <a:pt x="94" y="157"/>
                  <a:pt x="92" y="157"/>
                </a:cubicBezTo>
                <a:cubicBezTo>
                  <a:pt x="89" y="157"/>
                  <a:pt x="88" y="159"/>
                  <a:pt x="88" y="161"/>
                </a:cubicBezTo>
                <a:cubicBezTo>
                  <a:pt x="88" y="163"/>
                  <a:pt x="89" y="165"/>
                  <a:pt x="92" y="165"/>
                </a:cubicBezTo>
                <a:cubicBezTo>
                  <a:pt x="94" y="165"/>
                  <a:pt x="96" y="163"/>
                  <a:pt x="96" y="161"/>
                </a:cubicBezTo>
                <a:close/>
                <a:moveTo>
                  <a:pt x="96" y="151"/>
                </a:moveTo>
                <a:cubicBezTo>
                  <a:pt x="96" y="149"/>
                  <a:pt x="94" y="147"/>
                  <a:pt x="92" y="147"/>
                </a:cubicBezTo>
                <a:cubicBezTo>
                  <a:pt x="89" y="147"/>
                  <a:pt x="88" y="149"/>
                  <a:pt x="88" y="151"/>
                </a:cubicBezTo>
                <a:cubicBezTo>
                  <a:pt x="88" y="153"/>
                  <a:pt x="89" y="155"/>
                  <a:pt x="92" y="155"/>
                </a:cubicBezTo>
                <a:cubicBezTo>
                  <a:pt x="94" y="155"/>
                  <a:pt x="96" y="153"/>
                  <a:pt x="96" y="151"/>
                </a:cubicBezTo>
                <a:close/>
                <a:moveTo>
                  <a:pt x="105" y="171"/>
                </a:moveTo>
                <a:cubicBezTo>
                  <a:pt x="105" y="168"/>
                  <a:pt x="103" y="167"/>
                  <a:pt x="101" y="167"/>
                </a:cubicBezTo>
                <a:cubicBezTo>
                  <a:pt x="99" y="167"/>
                  <a:pt x="97" y="168"/>
                  <a:pt x="97" y="171"/>
                </a:cubicBezTo>
                <a:cubicBezTo>
                  <a:pt x="97" y="173"/>
                  <a:pt x="99" y="175"/>
                  <a:pt x="101" y="175"/>
                </a:cubicBezTo>
                <a:cubicBezTo>
                  <a:pt x="103" y="175"/>
                  <a:pt x="105" y="173"/>
                  <a:pt x="105" y="171"/>
                </a:cubicBezTo>
                <a:close/>
                <a:moveTo>
                  <a:pt x="105" y="161"/>
                </a:moveTo>
                <a:cubicBezTo>
                  <a:pt x="105" y="159"/>
                  <a:pt x="103" y="157"/>
                  <a:pt x="101" y="157"/>
                </a:cubicBezTo>
                <a:cubicBezTo>
                  <a:pt x="99" y="157"/>
                  <a:pt x="97" y="159"/>
                  <a:pt x="97" y="161"/>
                </a:cubicBezTo>
                <a:cubicBezTo>
                  <a:pt x="97" y="163"/>
                  <a:pt x="99" y="165"/>
                  <a:pt x="101" y="165"/>
                </a:cubicBezTo>
                <a:cubicBezTo>
                  <a:pt x="103" y="165"/>
                  <a:pt x="105" y="163"/>
                  <a:pt x="105" y="161"/>
                </a:cubicBezTo>
                <a:close/>
                <a:moveTo>
                  <a:pt x="105" y="151"/>
                </a:moveTo>
                <a:cubicBezTo>
                  <a:pt x="105" y="149"/>
                  <a:pt x="103" y="147"/>
                  <a:pt x="101" y="147"/>
                </a:cubicBezTo>
                <a:cubicBezTo>
                  <a:pt x="99" y="147"/>
                  <a:pt x="97" y="149"/>
                  <a:pt x="97" y="151"/>
                </a:cubicBezTo>
                <a:cubicBezTo>
                  <a:pt x="97" y="153"/>
                  <a:pt x="99" y="155"/>
                  <a:pt x="101" y="155"/>
                </a:cubicBezTo>
                <a:cubicBezTo>
                  <a:pt x="103" y="155"/>
                  <a:pt x="105" y="153"/>
                  <a:pt x="105" y="151"/>
                </a:cubicBezTo>
                <a:close/>
                <a:moveTo>
                  <a:pt x="115" y="171"/>
                </a:moveTo>
                <a:cubicBezTo>
                  <a:pt x="115" y="168"/>
                  <a:pt x="113" y="167"/>
                  <a:pt x="111" y="167"/>
                </a:cubicBezTo>
                <a:cubicBezTo>
                  <a:pt x="108" y="167"/>
                  <a:pt x="107" y="168"/>
                  <a:pt x="107" y="171"/>
                </a:cubicBezTo>
                <a:cubicBezTo>
                  <a:pt x="107" y="173"/>
                  <a:pt x="108" y="175"/>
                  <a:pt x="111" y="175"/>
                </a:cubicBezTo>
                <a:cubicBezTo>
                  <a:pt x="113" y="175"/>
                  <a:pt x="115" y="173"/>
                  <a:pt x="115" y="171"/>
                </a:cubicBezTo>
                <a:close/>
                <a:moveTo>
                  <a:pt x="115" y="161"/>
                </a:moveTo>
                <a:cubicBezTo>
                  <a:pt x="115" y="159"/>
                  <a:pt x="113" y="157"/>
                  <a:pt x="111" y="157"/>
                </a:cubicBezTo>
                <a:cubicBezTo>
                  <a:pt x="108" y="157"/>
                  <a:pt x="107" y="159"/>
                  <a:pt x="107" y="161"/>
                </a:cubicBezTo>
                <a:cubicBezTo>
                  <a:pt x="107" y="163"/>
                  <a:pt x="108" y="165"/>
                  <a:pt x="111" y="165"/>
                </a:cubicBezTo>
                <a:cubicBezTo>
                  <a:pt x="113" y="165"/>
                  <a:pt x="115" y="163"/>
                  <a:pt x="115" y="161"/>
                </a:cubicBezTo>
                <a:close/>
                <a:moveTo>
                  <a:pt x="115" y="151"/>
                </a:moveTo>
                <a:cubicBezTo>
                  <a:pt x="115" y="149"/>
                  <a:pt x="113" y="147"/>
                  <a:pt x="111" y="147"/>
                </a:cubicBezTo>
                <a:cubicBezTo>
                  <a:pt x="108" y="147"/>
                  <a:pt x="107" y="149"/>
                  <a:pt x="107" y="151"/>
                </a:cubicBezTo>
                <a:cubicBezTo>
                  <a:pt x="107" y="153"/>
                  <a:pt x="108" y="155"/>
                  <a:pt x="111" y="155"/>
                </a:cubicBezTo>
                <a:cubicBezTo>
                  <a:pt x="113" y="155"/>
                  <a:pt x="115" y="153"/>
                  <a:pt x="115" y="151"/>
                </a:cubicBezTo>
                <a:close/>
                <a:moveTo>
                  <a:pt x="124" y="171"/>
                </a:moveTo>
                <a:cubicBezTo>
                  <a:pt x="124" y="168"/>
                  <a:pt x="122" y="167"/>
                  <a:pt x="120" y="167"/>
                </a:cubicBezTo>
                <a:cubicBezTo>
                  <a:pt x="118" y="167"/>
                  <a:pt x="116" y="168"/>
                  <a:pt x="116" y="171"/>
                </a:cubicBezTo>
                <a:cubicBezTo>
                  <a:pt x="116" y="173"/>
                  <a:pt x="118" y="175"/>
                  <a:pt x="120" y="175"/>
                </a:cubicBezTo>
                <a:cubicBezTo>
                  <a:pt x="122" y="175"/>
                  <a:pt x="124" y="173"/>
                  <a:pt x="124" y="171"/>
                </a:cubicBezTo>
                <a:close/>
                <a:moveTo>
                  <a:pt x="124" y="161"/>
                </a:moveTo>
                <a:cubicBezTo>
                  <a:pt x="124" y="159"/>
                  <a:pt x="122" y="157"/>
                  <a:pt x="120" y="157"/>
                </a:cubicBezTo>
                <a:cubicBezTo>
                  <a:pt x="118" y="157"/>
                  <a:pt x="116" y="159"/>
                  <a:pt x="116" y="161"/>
                </a:cubicBezTo>
                <a:cubicBezTo>
                  <a:pt x="116" y="163"/>
                  <a:pt x="118" y="165"/>
                  <a:pt x="120" y="165"/>
                </a:cubicBezTo>
                <a:cubicBezTo>
                  <a:pt x="122" y="165"/>
                  <a:pt x="124" y="163"/>
                  <a:pt x="124" y="161"/>
                </a:cubicBezTo>
                <a:close/>
                <a:moveTo>
                  <a:pt x="124" y="151"/>
                </a:moveTo>
                <a:cubicBezTo>
                  <a:pt x="124" y="149"/>
                  <a:pt x="122" y="147"/>
                  <a:pt x="120" y="147"/>
                </a:cubicBezTo>
                <a:cubicBezTo>
                  <a:pt x="118" y="147"/>
                  <a:pt x="116" y="149"/>
                  <a:pt x="116" y="151"/>
                </a:cubicBezTo>
                <a:cubicBezTo>
                  <a:pt x="116" y="153"/>
                  <a:pt x="118" y="155"/>
                  <a:pt x="120" y="155"/>
                </a:cubicBezTo>
                <a:cubicBezTo>
                  <a:pt x="122" y="155"/>
                  <a:pt x="124" y="153"/>
                  <a:pt x="124" y="151"/>
                </a:cubicBezTo>
                <a:close/>
                <a:moveTo>
                  <a:pt x="133" y="171"/>
                </a:moveTo>
                <a:cubicBezTo>
                  <a:pt x="133" y="168"/>
                  <a:pt x="132" y="167"/>
                  <a:pt x="129" y="167"/>
                </a:cubicBezTo>
                <a:cubicBezTo>
                  <a:pt x="127" y="167"/>
                  <a:pt x="125" y="168"/>
                  <a:pt x="125" y="171"/>
                </a:cubicBezTo>
                <a:cubicBezTo>
                  <a:pt x="125" y="173"/>
                  <a:pt x="127" y="175"/>
                  <a:pt x="129" y="175"/>
                </a:cubicBezTo>
                <a:cubicBezTo>
                  <a:pt x="132" y="175"/>
                  <a:pt x="133" y="173"/>
                  <a:pt x="133" y="171"/>
                </a:cubicBezTo>
                <a:close/>
                <a:moveTo>
                  <a:pt x="133" y="161"/>
                </a:moveTo>
                <a:cubicBezTo>
                  <a:pt x="133" y="159"/>
                  <a:pt x="132" y="157"/>
                  <a:pt x="129" y="157"/>
                </a:cubicBezTo>
                <a:cubicBezTo>
                  <a:pt x="127" y="157"/>
                  <a:pt x="125" y="159"/>
                  <a:pt x="125" y="161"/>
                </a:cubicBezTo>
                <a:cubicBezTo>
                  <a:pt x="125" y="163"/>
                  <a:pt x="127" y="165"/>
                  <a:pt x="129" y="165"/>
                </a:cubicBezTo>
                <a:cubicBezTo>
                  <a:pt x="132" y="165"/>
                  <a:pt x="133" y="163"/>
                  <a:pt x="133" y="161"/>
                </a:cubicBezTo>
                <a:close/>
                <a:moveTo>
                  <a:pt x="133" y="151"/>
                </a:moveTo>
                <a:cubicBezTo>
                  <a:pt x="133" y="149"/>
                  <a:pt x="132" y="147"/>
                  <a:pt x="129" y="147"/>
                </a:cubicBezTo>
                <a:cubicBezTo>
                  <a:pt x="127" y="147"/>
                  <a:pt x="125" y="149"/>
                  <a:pt x="125" y="151"/>
                </a:cubicBezTo>
                <a:cubicBezTo>
                  <a:pt x="125" y="153"/>
                  <a:pt x="127" y="155"/>
                  <a:pt x="129" y="155"/>
                </a:cubicBezTo>
                <a:cubicBezTo>
                  <a:pt x="132" y="155"/>
                  <a:pt x="133" y="153"/>
                  <a:pt x="133" y="151"/>
                </a:cubicBezTo>
                <a:close/>
                <a:moveTo>
                  <a:pt x="143" y="171"/>
                </a:moveTo>
                <a:cubicBezTo>
                  <a:pt x="143" y="168"/>
                  <a:pt x="141" y="167"/>
                  <a:pt x="139" y="167"/>
                </a:cubicBezTo>
                <a:cubicBezTo>
                  <a:pt x="137" y="167"/>
                  <a:pt x="135" y="168"/>
                  <a:pt x="135" y="171"/>
                </a:cubicBezTo>
                <a:cubicBezTo>
                  <a:pt x="135" y="173"/>
                  <a:pt x="137" y="175"/>
                  <a:pt x="139" y="175"/>
                </a:cubicBezTo>
                <a:cubicBezTo>
                  <a:pt x="141" y="175"/>
                  <a:pt x="143" y="173"/>
                  <a:pt x="143" y="171"/>
                </a:cubicBezTo>
                <a:close/>
                <a:moveTo>
                  <a:pt x="143" y="161"/>
                </a:moveTo>
                <a:cubicBezTo>
                  <a:pt x="143" y="159"/>
                  <a:pt x="141" y="157"/>
                  <a:pt x="139" y="157"/>
                </a:cubicBezTo>
                <a:cubicBezTo>
                  <a:pt x="137" y="157"/>
                  <a:pt x="135" y="159"/>
                  <a:pt x="135" y="161"/>
                </a:cubicBezTo>
                <a:cubicBezTo>
                  <a:pt x="135" y="163"/>
                  <a:pt x="137" y="165"/>
                  <a:pt x="139" y="165"/>
                </a:cubicBezTo>
                <a:cubicBezTo>
                  <a:pt x="141" y="165"/>
                  <a:pt x="143" y="163"/>
                  <a:pt x="143" y="161"/>
                </a:cubicBezTo>
                <a:close/>
                <a:moveTo>
                  <a:pt x="143" y="151"/>
                </a:moveTo>
                <a:cubicBezTo>
                  <a:pt x="143" y="149"/>
                  <a:pt x="141" y="147"/>
                  <a:pt x="139" y="147"/>
                </a:cubicBezTo>
                <a:cubicBezTo>
                  <a:pt x="137" y="147"/>
                  <a:pt x="135" y="149"/>
                  <a:pt x="135" y="151"/>
                </a:cubicBezTo>
                <a:cubicBezTo>
                  <a:pt x="135" y="153"/>
                  <a:pt x="137" y="155"/>
                  <a:pt x="139" y="155"/>
                </a:cubicBezTo>
                <a:cubicBezTo>
                  <a:pt x="141" y="155"/>
                  <a:pt x="143" y="153"/>
                  <a:pt x="143" y="151"/>
                </a:cubicBezTo>
                <a:close/>
                <a:moveTo>
                  <a:pt x="313" y="161"/>
                </a:moveTo>
                <a:cubicBezTo>
                  <a:pt x="313" y="153"/>
                  <a:pt x="307" y="147"/>
                  <a:pt x="300" y="147"/>
                </a:cubicBezTo>
                <a:cubicBezTo>
                  <a:pt x="300" y="147"/>
                  <a:pt x="300" y="147"/>
                  <a:pt x="146" y="147"/>
                </a:cubicBezTo>
                <a:cubicBezTo>
                  <a:pt x="146" y="147"/>
                  <a:pt x="146" y="147"/>
                  <a:pt x="146" y="175"/>
                </a:cubicBezTo>
                <a:cubicBezTo>
                  <a:pt x="146" y="175"/>
                  <a:pt x="146" y="175"/>
                  <a:pt x="300" y="175"/>
                </a:cubicBezTo>
                <a:cubicBezTo>
                  <a:pt x="307" y="175"/>
                  <a:pt x="313" y="168"/>
                  <a:pt x="313" y="161"/>
                </a:cubicBezTo>
                <a:close/>
                <a:moveTo>
                  <a:pt x="299" y="153"/>
                </a:moveTo>
                <a:cubicBezTo>
                  <a:pt x="294" y="153"/>
                  <a:pt x="291" y="156"/>
                  <a:pt x="291" y="161"/>
                </a:cubicBezTo>
                <a:cubicBezTo>
                  <a:pt x="291" y="165"/>
                  <a:pt x="294" y="169"/>
                  <a:pt x="299" y="169"/>
                </a:cubicBezTo>
                <a:cubicBezTo>
                  <a:pt x="303" y="169"/>
                  <a:pt x="307" y="165"/>
                  <a:pt x="307" y="161"/>
                </a:cubicBezTo>
                <a:cubicBezTo>
                  <a:pt x="307" y="156"/>
                  <a:pt x="303" y="153"/>
                  <a:pt x="299" y="153"/>
                </a:cubicBezTo>
                <a:close/>
                <a:moveTo>
                  <a:pt x="325" y="198"/>
                </a:moveTo>
                <a:cubicBezTo>
                  <a:pt x="325" y="227"/>
                  <a:pt x="325" y="227"/>
                  <a:pt x="325" y="227"/>
                </a:cubicBezTo>
                <a:cubicBezTo>
                  <a:pt x="325" y="232"/>
                  <a:pt x="320" y="236"/>
                  <a:pt x="315" y="236"/>
                </a:cubicBezTo>
                <a:cubicBezTo>
                  <a:pt x="9" y="236"/>
                  <a:pt x="9" y="236"/>
                  <a:pt x="9" y="236"/>
                </a:cubicBezTo>
                <a:cubicBezTo>
                  <a:pt x="4" y="236"/>
                  <a:pt x="0" y="232"/>
                  <a:pt x="0" y="227"/>
                </a:cubicBezTo>
                <a:cubicBezTo>
                  <a:pt x="0" y="198"/>
                  <a:pt x="0" y="198"/>
                  <a:pt x="0" y="198"/>
                </a:cubicBezTo>
                <a:cubicBezTo>
                  <a:pt x="0" y="192"/>
                  <a:pt x="4" y="189"/>
                  <a:pt x="9" y="189"/>
                </a:cubicBezTo>
                <a:cubicBezTo>
                  <a:pt x="315" y="189"/>
                  <a:pt x="315" y="189"/>
                  <a:pt x="315" y="189"/>
                </a:cubicBezTo>
                <a:cubicBezTo>
                  <a:pt x="320" y="189"/>
                  <a:pt x="325" y="192"/>
                  <a:pt x="325" y="198"/>
                </a:cubicBezTo>
                <a:close/>
                <a:moveTo>
                  <a:pt x="20" y="222"/>
                </a:moveTo>
                <a:cubicBezTo>
                  <a:pt x="20" y="220"/>
                  <a:pt x="19" y="218"/>
                  <a:pt x="16" y="218"/>
                </a:cubicBezTo>
                <a:cubicBezTo>
                  <a:pt x="14" y="218"/>
                  <a:pt x="12" y="220"/>
                  <a:pt x="12" y="222"/>
                </a:cubicBezTo>
                <a:cubicBezTo>
                  <a:pt x="12" y="224"/>
                  <a:pt x="14" y="226"/>
                  <a:pt x="16" y="226"/>
                </a:cubicBezTo>
                <a:cubicBezTo>
                  <a:pt x="19" y="226"/>
                  <a:pt x="20" y="224"/>
                  <a:pt x="20" y="222"/>
                </a:cubicBezTo>
                <a:close/>
                <a:moveTo>
                  <a:pt x="20" y="213"/>
                </a:moveTo>
                <a:cubicBezTo>
                  <a:pt x="20" y="211"/>
                  <a:pt x="19" y="209"/>
                  <a:pt x="16" y="209"/>
                </a:cubicBezTo>
                <a:cubicBezTo>
                  <a:pt x="14" y="209"/>
                  <a:pt x="12" y="211"/>
                  <a:pt x="12" y="213"/>
                </a:cubicBezTo>
                <a:cubicBezTo>
                  <a:pt x="12" y="215"/>
                  <a:pt x="14" y="217"/>
                  <a:pt x="16" y="217"/>
                </a:cubicBezTo>
                <a:cubicBezTo>
                  <a:pt x="19" y="217"/>
                  <a:pt x="20" y="215"/>
                  <a:pt x="20" y="213"/>
                </a:cubicBezTo>
                <a:close/>
                <a:moveTo>
                  <a:pt x="20" y="203"/>
                </a:moveTo>
                <a:cubicBezTo>
                  <a:pt x="20" y="200"/>
                  <a:pt x="19" y="199"/>
                  <a:pt x="16" y="199"/>
                </a:cubicBezTo>
                <a:cubicBezTo>
                  <a:pt x="14" y="199"/>
                  <a:pt x="12" y="200"/>
                  <a:pt x="12" y="203"/>
                </a:cubicBezTo>
                <a:cubicBezTo>
                  <a:pt x="12" y="205"/>
                  <a:pt x="14" y="207"/>
                  <a:pt x="16" y="207"/>
                </a:cubicBezTo>
                <a:cubicBezTo>
                  <a:pt x="19" y="207"/>
                  <a:pt x="20" y="205"/>
                  <a:pt x="20" y="203"/>
                </a:cubicBezTo>
                <a:close/>
                <a:moveTo>
                  <a:pt x="30" y="222"/>
                </a:moveTo>
                <a:cubicBezTo>
                  <a:pt x="30" y="220"/>
                  <a:pt x="28" y="218"/>
                  <a:pt x="26" y="218"/>
                </a:cubicBezTo>
                <a:cubicBezTo>
                  <a:pt x="24" y="218"/>
                  <a:pt x="22" y="220"/>
                  <a:pt x="22" y="222"/>
                </a:cubicBezTo>
                <a:cubicBezTo>
                  <a:pt x="22" y="224"/>
                  <a:pt x="24" y="226"/>
                  <a:pt x="26" y="226"/>
                </a:cubicBezTo>
                <a:cubicBezTo>
                  <a:pt x="28" y="226"/>
                  <a:pt x="30" y="224"/>
                  <a:pt x="30" y="222"/>
                </a:cubicBezTo>
                <a:close/>
                <a:moveTo>
                  <a:pt x="30" y="213"/>
                </a:moveTo>
                <a:cubicBezTo>
                  <a:pt x="30" y="211"/>
                  <a:pt x="28" y="209"/>
                  <a:pt x="26" y="209"/>
                </a:cubicBezTo>
                <a:cubicBezTo>
                  <a:pt x="24" y="209"/>
                  <a:pt x="22" y="211"/>
                  <a:pt x="22" y="213"/>
                </a:cubicBezTo>
                <a:cubicBezTo>
                  <a:pt x="22" y="215"/>
                  <a:pt x="24" y="217"/>
                  <a:pt x="26" y="217"/>
                </a:cubicBezTo>
                <a:cubicBezTo>
                  <a:pt x="28" y="217"/>
                  <a:pt x="30" y="215"/>
                  <a:pt x="30" y="213"/>
                </a:cubicBezTo>
                <a:close/>
                <a:moveTo>
                  <a:pt x="30" y="203"/>
                </a:moveTo>
                <a:cubicBezTo>
                  <a:pt x="30" y="200"/>
                  <a:pt x="28" y="199"/>
                  <a:pt x="26" y="199"/>
                </a:cubicBezTo>
                <a:cubicBezTo>
                  <a:pt x="24" y="199"/>
                  <a:pt x="22" y="200"/>
                  <a:pt x="22" y="203"/>
                </a:cubicBezTo>
                <a:cubicBezTo>
                  <a:pt x="22" y="205"/>
                  <a:pt x="24" y="207"/>
                  <a:pt x="26" y="207"/>
                </a:cubicBezTo>
                <a:cubicBezTo>
                  <a:pt x="28" y="207"/>
                  <a:pt x="30" y="205"/>
                  <a:pt x="30" y="203"/>
                </a:cubicBezTo>
                <a:close/>
                <a:moveTo>
                  <a:pt x="39" y="222"/>
                </a:moveTo>
                <a:cubicBezTo>
                  <a:pt x="39" y="220"/>
                  <a:pt x="37" y="218"/>
                  <a:pt x="35" y="218"/>
                </a:cubicBezTo>
                <a:cubicBezTo>
                  <a:pt x="33" y="218"/>
                  <a:pt x="31" y="220"/>
                  <a:pt x="31" y="222"/>
                </a:cubicBezTo>
                <a:cubicBezTo>
                  <a:pt x="31" y="224"/>
                  <a:pt x="33" y="226"/>
                  <a:pt x="35" y="226"/>
                </a:cubicBezTo>
                <a:cubicBezTo>
                  <a:pt x="37" y="226"/>
                  <a:pt x="39" y="224"/>
                  <a:pt x="39" y="222"/>
                </a:cubicBezTo>
                <a:close/>
                <a:moveTo>
                  <a:pt x="39" y="213"/>
                </a:moveTo>
                <a:cubicBezTo>
                  <a:pt x="39" y="211"/>
                  <a:pt x="37" y="209"/>
                  <a:pt x="35" y="209"/>
                </a:cubicBezTo>
                <a:cubicBezTo>
                  <a:pt x="33" y="209"/>
                  <a:pt x="31" y="211"/>
                  <a:pt x="31" y="213"/>
                </a:cubicBezTo>
                <a:cubicBezTo>
                  <a:pt x="31" y="215"/>
                  <a:pt x="33" y="217"/>
                  <a:pt x="35" y="217"/>
                </a:cubicBezTo>
                <a:cubicBezTo>
                  <a:pt x="37" y="217"/>
                  <a:pt x="39" y="215"/>
                  <a:pt x="39" y="213"/>
                </a:cubicBezTo>
                <a:close/>
                <a:moveTo>
                  <a:pt x="39" y="203"/>
                </a:moveTo>
                <a:cubicBezTo>
                  <a:pt x="39" y="200"/>
                  <a:pt x="37" y="199"/>
                  <a:pt x="35" y="199"/>
                </a:cubicBezTo>
                <a:cubicBezTo>
                  <a:pt x="33" y="199"/>
                  <a:pt x="31" y="200"/>
                  <a:pt x="31" y="203"/>
                </a:cubicBezTo>
                <a:cubicBezTo>
                  <a:pt x="31" y="205"/>
                  <a:pt x="33" y="207"/>
                  <a:pt x="35" y="207"/>
                </a:cubicBezTo>
                <a:cubicBezTo>
                  <a:pt x="37" y="207"/>
                  <a:pt x="39" y="205"/>
                  <a:pt x="39" y="203"/>
                </a:cubicBezTo>
                <a:close/>
                <a:moveTo>
                  <a:pt x="49" y="222"/>
                </a:moveTo>
                <a:cubicBezTo>
                  <a:pt x="49" y="220"/>
                  <a:pt x="47" y="218"/>
                  <a:pt x="45" y="218"/>
                </a:cubicBezTo>
                <a:cubicBezTo>
                  <a:pt x="42" y="218"/>
                  <a:pt x="41" y="220"/>
                  <a:pt x="41" y="222"/>
                </a:cubicBezTo>
                <a:cubicBezTo>
                  <a:pt x="41" y="224"/>
                  <a:pt x="42" y="226"/>
                  <a:pt x="45" y="226"/>
                </a:cubicBezTo>
                <a:cubicBezTo>
                  <a:pt x="47" y="226"/>
                  <a:pt x="49" y="224"/>
                  <a:pt x="49" y="222"/>
                </a:cubicBezTo>
                <a:close/>
                <a:moveTo>
                  <a:pt x="49" y="213"/>
                </a:moveTo>
                <a:cubicBezTo>
                  <a:pt x="49" y="211"/>
                  <a:pt x="47" y="209"/>
                  <a:pt x="45" y="209"/>
                </a:cubicBezTo>
                <a:cubicBezTo>
                  <a:pt x="42" y="209"/>
                  <a:pt x="41" y="211"/>
                  <a:pt x="41" y="213"/>
                </a:cubicBezTo>
                <a:cubicBezTo>
                  <a:pt x="41" y="215"/>
                  <a:pt x="42" y="217"/>
                  <a:pt x="45" y="217"/>
                </a:cubicBezTo>
                <a:cubicBezTo>
                  <a:pt x="47" y="217"/>
                  <a:pt x="49" y="215"/>
                  <a:pt x="49" y="213"/>
                </a:cubicBezTo>
                <a:close/>
                <a:moveTo>
                  <a:pt x="49" y="203"/>
                </a:moveTo>
                <a:cubicBezTo>
                  <a:pt x="49" y="200"/>
                  <a:pt x="47" y="199"/>
                  <a:pt x="45" y="199"/>
                </a:cubicBezTo>
                <a:cubicBezTo>
                  <a:pt x="42" y="199"/>
                  <a:pt x="41" y="200"/>
                  <a:pt x="41" y="203"/>
                </a:cubicBezTo>
                <a:cubicBezTo>
                  <a:pt x="41" y="205"/>
                  <a:pt x="42" y="207"/>
                  <a:pt x="45" y="207"/>
                </a:cubicBezTo>
                <a:cubicBezTo>
                  <a:pt x="47" y="207"/>
                  <a:pt x="49" y="205"/>
                  <a:pt x="49" y="203"/>
                </a:cubicBezTo>
                <a:close/>
                <a:moveTo>
                  <a:pt x="58" y="222"/>
                </a:moveTo>
                <a:cubicBezTo>
                  <a:pt x="58" y="220"/>
                  <a:pt x="56" y="218"/>
                  <a:pt x="54" y="218"/>
                </a:cubicBezTo>
                <a:cubicBezTo>
                  <a:pt x="52" y="218"/>
                  <a:pt x="50" y="220"/>
                  <a:pt x="50" y="222"/>
                </a:cubicBezTo>
                <a:cubicBezTo>
                  <a:pt x="50" y="224"/>
                  <a:pt x="52" y="226"/>
                  <a:pt x="54" y="226"/>
                </a:cubicBezTo>
                <a:cubicBezTo>
                  <a:pt x="56" y="226"/>
                  <a:pt x="58" y="224"/>
                  <a:pt x="58" y="222"/>
                </a:cubicBezTo>
                <a:close/>
                <a:moveTo>
                  <a:pt x="58" y="213"/>
                </a:moveTo>
                <a:cubicBezTo>
                  <a:pt x="58" y="211"/>
                  <a:pt x="56" y="209"/>
                  <a:pt x="54" y="209"/>
                </a:cubicBezTo>
                <a:cubicBezTo>
                  <a:pt x="52" y="209"/>
                  <a:pt x="50" y="211"/>
                  <a:pt x="50" y="213"/>
                </a:cubicBezTo>
                <a:cubicBezTo>
                  <a:pt x="50" y="215"/>
                  <a:pt x="52" y="217"/>
                  <a:pt x="54" y="217"/>
                </a:cubicBezTo>
                <a:cubicBezTo>
                  <a:pt x="56" y="217"/>
                  <a:pt x="58" y="215"/>
                  <a:pt x="58" y="213"/>
                </a:cubicBezTo>
                <a:close/>
                <a:moveTo>
                  <a:pt x="58" y="203"/>
                </a:moveTo>
                <a:cubicBezTo>
                  <a:pt x="58" y="200"/>
                  <a:pt x="56" y="199"/>
                  <a:pt x="54" y="199"/>
                </a:cubicBezTo>
                <a:cubicBezTo>
                  <a:pt x="52" y="199"/>
                  <a:pt x="50" y="200"/>
                  <a:pt x="50" y="203"/>
                </a:cubicBezTo>
                <a:cubicBezTo>
                  <a:pt x="50" y="205"/>
                  <a:pt x="52" y="207"/>
                  <a:pt x="54" y="207"/>
                </a:cubicBezTo>
                <a:cubicBezTo>
                  <a:pt x="56" y="207"/>
                  <a:pt x="58" y="205"/>
                  <a:pt x="58" y="203"/>
                </a:cubicBezTo>
                <a:close/>
                <a:moveTo>
                  <a:pt x="67" y="222"/>
                </a:moveTo>
                <a:cubicBezTo>
                  <a:pt x="67" y="220"/>
                  <a:pt x="66" y="218"/>
                  <a:pt x="63" y="218"/>
                </a:cubicBezTo>
                <a:cubicBezTo>
                  <a:pt x="61" y="218"/>
                  <a:pt x="59" y="220"/>
                  <a:pt x="59" y="222"/>
                </a:cubicBezTo>
                <a:cubicBezTo>
                  <a:pt x="59" y="224"/>
                  <a:pt x="61" y="226"/>
                  <a:pt x="63" y="226"/>
                </a:cubicBezTo>
                <a:cubicBezTo>
                  <a:pt x="66" y="226"/>
                  <a:pt x="67" y="224"/>
                  <a:pt x="67" y="222"/>
                </a:cubicBezTo>
                <a:close/>
                <a:moveTo>
                  <a:pt x="67" y="213"/>
                </a:moveTo>
                <a:cubicBezTo>
                  <a:pt x="67" y="211"/>
                  <a:pt x="66" y="209"/>
                  <a:pt x="63" y="209"/>
                </a:cubicBezTo>
                <a:cubicBezTo>
                  <a:pt x="61" y="209"/>
                  <a:pt x="59" y="211"/>
                  <a:pt x="59" y="213"/>
                </a:cubicBezTo>
                <a:cubicBezTo>
                  <a:pt x="59" y="215"/>
                  <a:pt x="61" y="217"/>
                  <a:pt x="63" y="217"/>
                </a:cubicBezTo>
                <a:cubicBezTo>
                  <a:pt x="66" y="217"/>
                  <a:pt x="67" y="215"/>
                  <a:pt x="67" y="213"/>
                </a:cubicBezTo>
                <a:close/>
                <a:moveTo>
                  <a:pt x="67" y="203"/>
                </a:moveTo>
                <a:cubicBezTo>
                  <a:pt x="67" y="200"/>
                  <a:pt x="66" y="199"/>
                  <a:pt x="63" y="199"/>
                </a:cubicBezTo>
                <a:cubicBezTo>
                  <a:pt x="61" y="199"/>
                  <a:pt x="59" y="200"/>
                  <a:pt x="59" y="203"/>
                </a:cubicBezTo>
                <a:cubicBezTo>
                  <a:pt x="59" y="205"/>
                  <a:pt x="61" y="207"/>
                  <a:pt x="63" y="207"/>
                </a:cubicBezTo>
                <a:cubicBezTo>
                  <a:pt x="66" y="207"/>
                  <a:pt x="67" y="205"/>
                  <a:pt x="67" y="203"/>
                </a:cubicBezTo>
                <a:close/>
                <a:moveTo>
                  <a:pt x="77" y="222"/>
                </a:moveTo>
                <a:cubicBezTo>
                  <a:pt x="77" y="220"/>
                  <a:pt x="75" y="218"/>
                  <a:pt x="73" y="218"/>
                </a:cubicBezTo>
                <a:cubicBezTo>
                  <a:pt x="71" y="218"/>
                  <a:pt x="69" y="220"/>
                  <a:pt x="69" y="222"/>
                </a:cubicBezTo>
                <a:cubicBezTo>
                  <a:pt x="69" y="224"/>
                  <a:pt x="71" y="226"/>
                  <a:pt x="73" y="226"/>
                </a:cubicBezTo>
                <a:cubicBezTo>
                  <a:pt x="75" y="226"/>
                  <a:pt x="77" y="224"/>
                  <a:pt x="77" y="222"/>
                </a:cubicBezTo>
                <a:close/>
                <a:moveTo>
                  <a:pt x="77" y="213"/>
                </a:moveTo>
                <a:cubicBezTo>
                  <a:pt x="77" y="211"/>
                  <a:pt x="75" y="209"/>
                  <a:pt x="73" y="209"/>
                </a:cubicBezTo>
                <a:cubicBezTo>
                  <a:pt x="71" y="209"/>
                  <a:pt x="69" y="211"/>
                  <a:pt x="69" y="213"/>
                </a:cubicBezTo>
                <a:cubicBezTo>
                  <a:pt x="69" y="215"/>
                  <a:pt x="71" y="217"/>
                  <a:pt x="73" y="217"/>
                </a:cubicBezTo>
                <a:cubicBezTo>
                  <a:pt x="75" y="217"/>
                  <a:pt x="77" y="215"/>
                  <a:pt x="77" y="213"/>
                </a:cubicBezTo>
                <a:close/>
                <a:moveTo>
                  <a:pt x="77" y="203"/>
                </a:moveTo>
                <a:cubicBezTo>
                  <a:pt x="77" y="200"/>
                  <a:pt x="75" y="199"/>
                  <a:pt x="73" y="199"/>
                </a:cubicBezTo>
                <a:cubicBezTo>
                  <a:pt x="71" y="199"/>
                  <a:pt x="69" y="200"/>
                  <a:pt x="69" y="203"/>
                </a:cubicBezTo>
                <a:cubicBezTo>
                  <a:pt x="69" y="205"/>
                  <a:pt x="71" y="207"/>
                  <a:pt x="73" y="207"/>
                </a:cubicBezTo>
                <a:cubicBezTo>
                  <a:pt x="75" y="207"/>
                  <a:pt x="77" y="205"/>
                  <a:pt x="77" y="203"/>
                </a:cubicBezTo>
                <a:close/>
                <a:moveTo>
                  <a:pt x="86" y="222"/>
                </a:moveTo>
                <a:cubicBezTo>
                  <a:pt x="86" y="220"/>
                  <a:pt x="84" y="218"/>
                  <a:pt x="82" y="218"/>
                </a:cubicBezTo>
                <a:cubicBezTo>
                  <a:pt x="80" y="218"/>
                  <a:pt x="78" y="220"/>
                  <a:pt x="78" y="222"/>
                </a:cubicBezTo>
                <a:cubicBezTo>
                  <a:pt x="78" y="224"/>
                  <a:pt x="80" y="226"/>
                  <a:pt x="82" y="226"/>
                </a:cubicBezTo>
                <a:cubicBezTo>
                  <a:pt x="84" y="226"/>
                  <a:pt x="86" y="224"/>
                  <a:pt x="86" y="222"/>
                </a:cubicBezTo>
                <a:close/>
                <a:moveTo>
                  <a:pt x="86" y="213"/>
                </a:moveTo>
                <a:cubicBezTo>
                  <a:pt x="86" y="211"/>
                  <a:pt x="84" y="209"/>
                  <a:pt x="82" y="209"/>
                </a:cubicBezTo>
                <a:cubicBezTo>
                  <a:pt x="80" y="209"/>
                  <a:pt x="78" y="211"/>
                  <a:pt x="78" y="213"/>
                </a:cubicBezTo>
                <a:cubicBezTo>
                  <a:pt x="78" y="215"/>
                  <a:pt x="80" y="217"/>
                  <a:pt x="82" y="217"/>
                </a:cubicBezTo>
                <a:cubicBezTo>
                  <a:pt x="84" y="217"/>
                  <a:pt x="86" y="215"/>
                  <a:pt x="86" y="213"/>
                </a:cubicBezTo>
                <a:close/>
                <a:moveTo>
                  <a:pt x="86" y="203"/>
                </a:moveTo>
                <a:cubicBezTo>
                  <a:pt x="86" y="200"/>
                  <a:pt x="84" y="199"/>
                  <a:pt x="82" y="199"/>
                </a:cubicBezTo>
                <a:cubicBezTo>
                  <a:pt x="80" y="199"/>
                  <a:pt x="78" y="200"/>
                  <a:pt x="78" y="203"/>
                </a:cubicBezTo>
                <a:cubicBezTo>
                  <a:pt x="78" y="205"/>
                  <a:pt x="80" y="207"/>
                  <a:pt x="82" y="207"/>
                </a:cubicBezTo>
                <a:cubicBezTo>
                  <a:pt x="84" y="207"/>
                  <a:pt x="86" y="205"/>
                  <a:pt x="86" y="203"/>
                </a:cubicBezTo>
                <a:close/>
                <a:moveTo>
                  <a:pt x="96" y="222"/>
                </a:moveTo>
                <a:cubicBezTo>
                  <a:pt x="96" y="220"/>
                  <a:pt x="94" y="218"/>
                  <a:pt x="92" y="218"/>
                </a:cubicBezTo>
                <a:cubicBezTo>
                  <a:pt x="89" y="218"/>
                  <a:pt x="88" y="220"/>
                  <a:pt x="88" y="222"/>
                </a:cubicBezTo>
                <a:cubicBezTo>
                  <a:pt x="88" y="224"/>
                  <a:pt x="89" y="226"/>
                  <a:pt x="92" y="226"/>
                </a:cubicBezTo>
                <a:cubicBezTo>
                  <a:pt x="94" y="226"/>
                  <a:pt x="96" y="224"/>
                  <a:pt x="96" y="222"/>
                </a:cubicBezTo>
                <a:close/>
                <a:moveTo>
                  <a:pt x="96" y="213"/>
                </a:moveTo>
                <a:cubicBezTo>
                  <a:pt x="96" y="211"/>
                  <a:pt x="94" y="209"/>
                  <a:pt x="92" y="209"/>
                </a:cubicBezTo>
                <a:cubicBezTo>
                  <a:pt x="89" y="209"/>
                  <a:pt x="88" y="211"/>
                  <a:pt x="88" y="213"/>
                </a:cubicBezTo>
                <a:cubicBezTo>
                  <a:pt x="88" y="215"/>
                  <a:pt x="89" y="217"/>
                  <a:pt x="92" y="217"/>
                </a:cubicBezTo>
                <a:cubicBezTo>
                  <a:pt x="94" y="217"/>
                  <a:pt x="96" y="215"/>
                  <a:pt x="96" y="213"/>
                </a:cubicBezTo>
                <a:close/>
                <a:moveTo>
                  <a:pt x="96" y="203"/>
                </a:moveTo>
                <a:cubicBezTo>
                  <a:pt x="96" y="200"/>
                  <a:pt x="94" y="199"/>
                  <a:pt x="92" y="199"/>
                </a:cubicBezTo>
                <a:cubicBezTo>
                  <a:pt x="89" y="199"/>
                  <a:pt x="88" y="200"/>
                  <a:pt x="88" y="203"/>
                </a:cubicBezTo>
                <a:cubicBezTo>
                  <a:pt x="88" y="205"/>
                  <a:pt x="89" y="207"/>
                  <a:pt x="92" y="207"/>
                </a:cubicBezTo>
                <a:cubicBezTo>
                  <a:pt x="94" y="207"/>
                  <a:pt x="96" y="205"/>
                  <a:pt x="96" y="203"/>
                </a:cubicBezTo>
                <a:close/>
                <a:moveTo>
                  <a:pt x="105" y="222"/>
                </a:moveTo>
                <a:cubicBezTo>
                  <a:pt x="105" y="220"/>
                  <a:pt x="103" y="218"/>
                  <a:pt x="101" y="218"/>
                </a:cubicBezTo>
                <a:cubicBezTo>
                  <a:pt x="99" y="218"/>
                  <a:pt x="97" y="220"/>
                  <a:pt x="97" y="222"/>
                </a:cubicBezTo>
                <a:cubicBezTo>
                  <a:pt x="97" y="224"/>
                  <a:pt x="99" y="226"/>
                  <a:pt x="101" y="226"/>
                </a:cubicBezTo>
                <a:cubicBezTo>
                  <a:pt x="103" y="226"/>
                  <a:pt x="105" y="224"/>
                  <a:pt x="105" y="222"/>
                </a:cubicBezTo>
                <a:close/>
                <a:moveTo>
                  <a:pt x="105" y="213"/>
                </a:moveTo>
                <a:cubicBezTo>
                  <a:pt x="105" y="211"/>
                  <a:pt x="103" y="209"/>
                  <a:pt x="101" y="209"/>
                </a:cubicBezTo>
                <a:cubicBezTo>
                  <a:pt x="99" y="209"/>
                  <a:pt x="97" y="211"/>
                  <a:pt x="97" y="213"/>
                </a:cubicBezTo>
                <a:cubicBezTo>
                  <a:pt x="97" y="215"/>
                  <a:pt x="99" y="217"/>
                  <a:pt x="101" y="217"/>
                </a:cubicBezTo>
                <a:cubicBezTo>
                  <a:pt x="103" y="217"/>
                  <a:pt x="105" y="215"/>
                  <a:pt x="105" y="213"/>
                </a:cubicBezTo>
                <a:close/>
                <a:moveTo>
                  <a:pt x="105" y="203"/>
                </a:moveTo>
                <a:cubicBezTo>
                  <a:pt x="105" y="200"/>
                  <a:pt x="103" y="199"/>
                  <a:pt x="101" y="199"/>
                </a:cubicBezTo>
                <a:cubicBezTo>
                  <a:pt x="99" y="199"/>
                  <a:pt x="97" y="200"/>
                  <a:pt x="97" y="203"/>
                </a:cubicBezTo>
                <a:cubicBezTo>
                  <a:pt x="97" y="205"/>
                  <a:pt x="99" y="207"/>
                  <a:pt x="101" y="207"/>
                </a:cubicBezTo>
                <a:cubicBezTo>
                  <a:pt x="103" y="207"/>
                  <a:pt x="105" y="205"/>
                  <a:pt x="105" y="203"/>
                </a:cubicBezTo>
                <a:close/>
                <a:moveTo>
                  <a:pt x="115" y="222"/>
                </a:moveTo>
                <a:cubicBezTo>
                  <a:pt x="115" y="220"/>
                  <a:pt x="113" y="218"/>
                  <a:pt x="111" y="218"/>
                </a:cubicBezTo>
                <a:cubicBezTo>
                  <a:pt x="108" y="218"/>
                  <a:pt x="107" y="220"/>
                  <a:pt x="107" y="222"/>
                </a:cubicBezTo>
                <a:cubicBezTo>
                  <a:pt x="107" y="224"/>
                  <a:pt x="108" y="226"/>
                  <a:pt x="111" y="226"/>
                </a:cubicBezTo>
                <a:cubicBezTo>
                  <a:pt x="113" y="226"/>
                  <a:pt x="115" y="224"/>
                  <a:pt x="115" y="222"/>
                </a:cubicBezTo>
                <a:close/>
                <a:moveTo>
                  <a:pt x="115" y="213"/>
                </a:moveTo>
                <a:cubicBezTo>
                  <a:pt x="115" y="211"/>
                  <a:pt x="113" y="209"/>
                  <a:pt x="111" y="209"/>
                </a:cubicBezTo>
                <a:cubicBezTo>
                  <a:pt x="108" y="209"/>
                  <a:pt x="107" y="211"/>
                  <a:pt x="107" y="213"/>
                </a:cubicBezTo>
                <a:cubicBezTo>
                  <a:pt x="107" y="215"/>
                  <a:pt x="108" y="217"/>
                  <a:pt x="111" y="217"/>
                </a:cubicBezTo>
                <a:cubicBezTo>
                  <a:pt x="113" y="217"/>
                  <a:pt x="115" y="215"/>
                  <a:pt x="115" y="213"/>
                </a:cubicBezTo>
                <a:close/>
                <a:moveTo>
                  <a:pt x="115" y="203"/>
                </a:moveTo>
                <a:cubicBezTo>
                  <a:pt x="115" y="200"/>
                  <a:pt x="113" y="199"/>
                  <a:pt x="111" y="199"/>
                </a:cubicBezTo>
                <a:cubicBezTo>
                  <a:pt x="108" y="199"/>
                  <a:pt x="107" y="200"/>
                  <a:pt x="107" y="203"/>
                </a:cubicBezTo>
                <a:cubicBezTo>
                  <a:pt x="107" y="205"/>
                  <a:pt x="108" y="207"/>
                  <a:pt x="111" y="207"/>
                </a:cubicBezTo>
                <a:cubicBezTo>
                  <a:pt x="113" y="207"/>
                  <a:pt x="115" y="205"/>
                  <a:pt x="115" y="203"/>
                </a:cubicBezTo>
                <a:close/>
                <a:moveTo>
                  <a:pt x="124" y="222"/>
                </a:moveTo>
                <a:cubicBezTo>
                  <a:pt x="124" y="220"/>
                  <a:pt x="122" y="218"/>
                  <a:pt x="120" y="218"/>
                </a:cubicBezTo>
                <a:cubicBezTo>
                  <a:pt x="118" y="218"/>
                  <a:pt x="116" y="220"/>
                  <a:pt x="116" y="222"/>
                </a:cubicBezTo>
                <a:cubicBezTo>
                  <a:pt x="116" y="224"/>
                  <a:pt x="118" y="226"/>
                  <a:pt x="120" y="226"/>
                </a:cubicBezTo>
                <a:cubicBezTo>
                  <a:pt x="122" y="226"/>
                  <a:pt x="124" y="224"/>
                  <a:pt x="124" y="222"/>
                </a:cubicBezTo>
                <a:close/>
                <a:moveTo>
                  <a:pt x="124" y="213"/>
                </a:moveTo>
                <a:cubicBezTo>
                  <a:pt x="124" y="211"/>
                  <a:pt x="122" y="209"/>
                  <a:pt x="120" y="209"/>
                </a:cubicBezTo>
                <a:cubicBezTo>
                  <a:pt x="118" y="209"/>
                  <a:pt x="116" y="211"/>
                  <a:pt x="116" y="213"/>
                </a:cubicBezTo>
                <a:cubicBezTo>
                  <a:pt x="116" y="215"/>
                  <a:pt x="118" y="217"/>
                  <a:pt x="120" y="217"/>
                </a:cubicBezTo>
                <a:cubicBezTo>
                  <a:pt x="122" y="217"/>
                  <a:pt x="124" y="215"/>
                  <a:pt x="124" y="213"/>
                </a:cubicBezTo>
                <a:close/>
                <a:moveTo>
                  <a:pt x="124" y="203"/>
                </a:moveTo>
                <a:cubicBezTo>
                  <a:pt x="124" y="200"/>
                  <a:pt x="122" y="199"/>
                  <a:pt x="120" y="199"/>
                </a:cubicBezTo>
                <a:cubicBezTo>
                  <a:pt x="118" y="199"/>
                  <a:pt x="116" y="200"/>
                  <a:pt x="116" y="203"/>
                </a:cubicBezTo>
                <a:cubicBezTo>
                  <a:pt x="116" y="205"/>
                  <a:pt x="118" y="207"/>
                  <a:pt x="120" y="207"/>
                </a:cubicBezTo>
                <a:cubicBezTo>
                  <a:pt x="122" y="207"/>
                  <a:pt x="124" y="205"/>
                  <a:pt x="124" y="203"/>
                </a:cubicBezTo>
                <a:close/>
                <a:moveTo>
                  <a:pt x="133" y="222"/>
                </a:moveTo>
                <a:cubicBezTo>
                  <a:pt x="133" y="220"/>
                  <a:pt x="132" y="218"/>
                  <a:pt x="129" y="218"/>
                </a:cubicBezTo>
                <a:cubicBezTo>
                  <a:pt x="127" y="218"/>
                  <a:pt x="125" y="220"/>
                  <a:pt x="125" y="222"/>
                </a:cubicBezTo>
                <a:cubicBezTo>
                  <a:pt x="125" y="224"/>
                  <a:pt x="127" y="226"/>
                  <a:pt x="129" y="226"/>
                </a:cubicBezTo>
                <a:cubicBezTo>
                  <a:pt x="132" y="226"/>
                  <a:pt x="133" y="224"/>
                  <a:pt x="133" y="222"/>
                </a:cubicBezTo>
                <a:close/>
                <a:moveTo>
                  <a:pt x="133" y="213"/>
                </a:moveTo>
                <a:cubicBezTo>
                  <a:pt x="133" y="211"/>
                  <a:pt x="132" y="209"/>
                  <a:pt x="129" y="209"/>
                </a:cubicBezTo>
                <a:cubicBezTo>
                  <a:pt x="127" y="209"/>
                  <a:pt x="125" y="211"/>
                  <a:pt x="125" y="213"/>
                </a:cubicBezTo>
                <a:cubicBezTo>
                  <a:pt x="125" y="215"/>
                  <a:pt x="127" y="217"/>
                  <a:pt x="129" y="217"/>
                </a:cubicBezTo>
                <a:cubicBezTo>
                  <a:pt x="132" y="217"/>
                  <a:pt x="133" y="215"/>
                  <a:pt x="133" y="213"/>
                </a:cubicBezTo>
                <a:close/>
                <a:moveTo>
                  <a:pt x="133" y="203"/>
                </a:moveTo>
                <a:cubicBezTo>
                  <a:pt x="133" y="200"/>
                  <a:pt x="132" y="199"/>
                  <a:pt x="129" y="199"/>
                </a:cubicBezTo>
                <a:cubicBezTo>
                  <a:pt x="127" y="199"/>
                  <a:pt x="125" y="200"/>
                  <a:pt x="125" y="203"/>
                </a:cubicBezTo>
                <a:cubicBezTo>
                  <a:pt x="125" y="205"/>
                  <a:pt x="127" y="207"/>
                  <a:pt x="129" y="207"/>
                </a:cubicBezTo>
                <a:cubicBezTo>
                  <a:pt x="132" y="207"/>
                  <a:pt x="133" y="205"/>
                  <a:pt x="133" y="203"/>
                </a:cubicBezTo>
                <a:close/>
                <a:moveTo>
                  <a:pt x="143" y="222"/>
                </a:moveTo>
                <a:cubicBezTo>
                  <a:pt x="143" y="220"/>
                  <a:pt x="141" y="218"/>
                  <a:pt x="139" y="218"/>
                </a:cubicBezTo>
                <a:cubicBezTo>
                  <a:pt x="137" y="218"/>
                  <a:pt x="135" y="220"/>
                  <a:pt x="135" y="222"/>
                </a:cubicBezTo>
                <a:cubicBezTo>
                  <a:pt x="135" y="224"/>
                  <a:pt x="137" y="226"/>
                  <a:pt x="139" y="226"/>
                </a:cubicBezTo>
                <a:cubicBezTo>
                  <a:pt x="141" y="226"/>
                  <a:pt x="143" y="224"/>
                  <a:pt x="143" y="222"/>
                </a:cubicBezTo>
                <a:close/>
                <a:moveTo>
                  <a:pt x="143" y="213"/>
                </a:moveTo>
                <a:cubicBezTo>
                  <a:pt x="143" y="211"/>
                  <a:pt x="141" y="209"/>
                  <a:pt x="139" y="209"/>
                </a:cubicBezTo>
                <a:cubicBezTo>
                  <a:pt x="137" y="209"/>
                  <a:pt x="135" y="211"/>
                  <a:pt x="135" y="213"/>
                </a:cubicBezTo>
                <a:cubicBezTo>
                  <a:pt x="135" y="215"/>
                  <a:pt x="137" y="217"/>
                  <a:pt x="139" y="217"/>
                </a:cubicBezTo>
                <a:cubicBezTo>
                  <a:pt x="141" y="217"/>
                  <a:pt x="143" y="215"/>
                  <a:pt x="143" y="213"/>
                </a:cubicBezTo>
                <a:close/>
                <a:moveTo>
                  <a:pt x="143" y="203"/>
                </a:moveTo>
                <a:cubicBezTo>
                  <a:pt x="143" y="200"/>
                  <a:pt x="141" y="199"/>
                  <a:pt x="139" y="199"/>
                </a:cubicBezTo>
                <a:cubicBezTo>
                  <a:pt x="137" y="199"/>
                  <a:pt x="135" y="200"/>
                  <a:pt x="135" y="203"/>
                </a:cubicBezTo>
                <a:cubicBezTo>
                  <a:pt x="135" y="205"/>
                  <a:pt x="137" y="207"/>
                  <a:pt x="139" y="207"/>
                </a:cubicBezTo>
                <a:cubicBezTo>
                  <a:pt x="141" y="207"/>
                  <a:pt x="143" y="205"/>
                  <a:pt x="143" y="203"/>
                </a:cubicBezTo>
                <a:close/>
                <a:moveTo>
                  <a:pt x="313" y="212"/>
                </a:moveTo>
                <a:cubicBezTo>
                  <a:pt x="313" y="205"/>
                  <a:pt x="307" y="199"/>
                  <a:pt x="300" y="199"/>
                </a:cubicBezTo>
                <a:cubicBezTo>
                  <a:pt x="300" y="199"/>
                  <a:pt x="300" y="199"/>
                  <a:pt x="146" y="199"/>
                </a:cubicBezTo>
                <a:cubicBezTo>
                  <a:pt x="146" y="199"/>
                  <a:pt x="146" y="199"/>
                  <a:pt x="146" y="226"/>
                </a:cubicBezTo>
                <a:cubicBezTo>
                  <a:pt x="146" y="226"/>
                  <a:pt x="146" y="226"/>
                  <a:pt x="300" y="226"/>
                </a:cubicBezTo>
                <a:cubicBezTo>
                  <a:pt x="307" y="226"/>
                  <a:pt x="313" y="220"/>
                  <a:pt x="313" y="212"/>
                </a:cubicBezTo>
                <a:close/>
                <a:moveTo>
                  <a:pt x="299" y="204"/>
                </a:moveTo>
                <a:cubicBezTo>
                  <a:pt x="294" y="204"/>
                  <a:pt x="291" y="208"/>
                  <a:pt x="291" y="212"/>
                </a:cubicBezTo>
                <a:cubicBezTo>
                  <a:pt x="291" y="217"/>
                  <a:pt x="294" y="220"/>
                  <a:pt x="299" y="220"/>
                </a:cubicBezTo>
                <a:cubicBezTo>
                  <a:pt x="303" y="220"/>
                  <a:pt x="307" y="217"/>
                  <a:pt x="307" y="212"/>
                </a:cubicBezTo>
                <a:cubicBezTo>
                  <a:pt x="307" y="208"/>
                  <a:pt x="303" y="204"/>
                  <a:pt x="299" y="204"/>
                </a:cubicBez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1400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a:ln>
                <a:noFill/>
              </a:ln>
              <a:solidFill>
                <a:srgbClr val="000000"/>
              </a:solidFill>
              <a:effectLst/>
              <a:uLnTx/>
              <a:uFillTx/>
              <a:latin typeface="Segoe UI"/>
            </a:endParaRPr>
          </a:p>
        </p:txBody>
      </p:sp>
      <p:grpSp>
        <p:nvGrpSpPr>
          <p:cNvPr id="3" name="Group 2"/>
          <p:cNvGrpSpPr/>
          <p:nvPr/>
        </p:nvGrpSpPr>
        <p:grpSpPr>
          <a:xfrm>
            <a:off x="6263637" y="2692111"/>
            <a:ext cx="882990" cy="1194236"/>
            <a:chOff x="6321159" y="3059134"/>
            <a:chExt cx="784956" cy="1061646"/>
          </a:xfrm>
        </p:grpSpPr>
        <p:sp>
          <p:nvSpPr>
            <p:cNvPr id="51" name="Freeform 5"/>
            <p:cNvSpPr>
              <a:spLocks noChangeAspect="1" noEditPoints="1"/>
            </p:cNvSpPr>
            <p:nvPr/>
          </p:nvSpPr>
          <p:spPr bwMode="auto">
            <a:xfrm>
              <a:off x="6321159" y="3514535"/>
              <a:ext cx="784956" cy="60624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52" name="Group 51"/>
            <p:cNvGrpSpPr/>
            <p:nvPr/>
          </p:nvGrpSpPr>
          <p:grpSpPr>
            <a:xfrm>
              <a:off x="6485716" y="3059134"/>
              <a:ext cx="455841" cy="416277"/>
              <a:chOff x="7225183" y="4826255"/>
              <a:chExt cx="420688" cy="384175"/>
            </a:xfrm>
          </p:grpSpPr>
          <p:sp>
            <p:nvSpPr>
              <p:cNvPr id="53" name="Rectangle 52"/>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54" name="Group 53"/>
              <p:cNvGrpSpPr/>
              <p:nvPr/>
            </p:nvGrpSpPr>
            <p:grpSpPr>
              <a:xfrm>
                <a:off x="7225183" y="4826255"/>
                <a:ext cx="420688" cy="384175"/>
                <a:chOff x="7225183" y="4826255"/>
                <a:chExt cx="420688" cy="384175"/>
              </a:xfrm>
              <a:solidFill>
                <a:schemeClr val="accent4"/>
              </a:solidFill>
            </p:grpSpPr>
            <p:sp>
              <p:nvSpPr>
                <p:cNvPr id="55"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56"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57"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58"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grpSp>
        <p:nvGrpSpPr>
          <p:cNvPr id="59" name="Group 58"/>
          <p:cNvGrpSpPr/>
          <p:nvPr/>
        </p:nvGrpSpPr>
        <p:grpSpPr>
          <a:xfrm>
            <a:off x="7533907" y="2692111"/>
            <a:ext cx="882990" cy="1194236"/>
            <a:chOff x="6321159" y="3059134"/>
            <a:chExt cx="784956" cy="1061646"/>
          </a:xfrm>
        </p:grpSpPr>
        <p:sp>
          <p:nvSpPr>
            <p:cNvPr id="60" name="Freeform 5"/>
            <p:cNvSpPr>
              <a:spLocks noChangeAspect="1" noEditPoints="1"/>
            </p:cNvSpPr>
            <p:nvPr/>
          </p:nvSpPr>
          <p:spPr bwMode="auto">
            <a:xfrm>
              <a:off x="6321159" y="3514535"/>
              <a:ext cx="784956" cy="60624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61" name="Group 60"/>
            <p:cNvGrpSpPr/>
            <p:nvPr/>
          </p:nvGrpSpPr>
          <p:grpSpPr>
            <a:xfrm>
              <a:off x="6485716" y="3059134"/>
              <a:ext cx="455841" cy="416277"/>
              <a:chOff x="7225183" y="4826255"/>
              <a:chExt cx="420688" cy="384175"/>
            </a:xfrm>
          </p:grpSpPr>
          <p:sp>
            <p:nvSpPr>
              <p:cNvPr id="62" name="Rectangle 61"/>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3" name="Group 62"/>
              <p:cNvGrpSpPr/>
              <p:nvPr/>
            </p:nvGrpSpPr>
            <p:grpSpPr>
              <a:xfrm>
                <a:off x="7225183" y="4826255"/>
                <a:ext cx="420688" cy="384175"/>
                <a:chOff x="7225183" y="4826255"/>
                <a:chExt cx="420688" cy="384175"/>
              </a:xfrm>
              <a:solidFill>
                <a:schemeClr val="accent4"/>
              </a:solidFill>
            </p:grpSpPr>
            <p:sp>
              <p:nvSpPr>
                <p:cNvPr id="64"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5"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6"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67"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grpSp>
        <p:nvGrpSpPr>
          <p:cNvPr id="71" name="Group 70"/>
          <p:cNvGrpSpPr/>
          <p:nvPr/>
        </p:nvGrpSpPr>
        <p:grpSpPr>
          <a:xfrm>
            <a:off x="9371652" y="2692111"/>
            <a:ext cx="882990" cy="1194236"/>
            <a:chOff x="6321159" y="3059134"/>
            <a:chExt cx="784956" cy="1061646"/>
          </a:xfrm>
        </p:grpSpPr>
        <p:sp>
          <p:nvSpPr>
            <p:cNvPr id="72" name="Freeform 5"/>
            <p:cNvSpPr>
              <a:spLocks noChangeAspect="1" noEditPoints="1"/>
            </p:cNvSpPr>
            <p:nvPr/>
          </p:nvSpPr>
          <p:spPr bwMode="auto">
            <a:xfrm>
              <a:off x="6321159" y="3514535"/>
              <a:ext cx="784956" cy="60624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73" name="Group 72"/>
            <p:cNvGrpSpPr/>
            <p:nvPr/>
          </p:nvGrpSpPr>
          <p:grpSpPr>
            <a:xfrm>
              <a:off x="6485716" y="3059134"/>
              <a:ext cx="455841" cy="416277"/>
              <a:chOff x="7225183" y="4826255"/>
              <a:chExt cx="420688" cy="384175"/>
            </a:xfrm>
          </p:grpSpPr>
          <p:sp>
            <p:nvSpPr>
              <p:cNvPr id="74" name="Rectangle 73"/>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75" name="Group 74"/>
              <p:cNvGrpSpPr/>
              <p:nvPr/>
            </p:nvGrpSpPr>
            <p:grpSpPr>
              <a:xfrm>
                <a:off x="7225183" y="4826255"/>
                <a:ext cx="420688" cy="384175"/>
                <a:chOff x="7225183" y="4826255"/>
                <a:chExt cx="420688" cy="384175"/>
              </a:xfrm>
              <a:solidFill>
                <a:schemeClr val="accent4"/>
              </a:solidFill>
            </p:grpSpPr>
            <p:sp>
              <p:nvSpPr>
                <p:cNvPr id="76"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7"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8"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79"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grpSp>
        <p:nvGrpSpPr>
          <p:cNvPr id="80" name="Group 79"/>
          <p:cNvGrpSpPr/>
          <p:nvPr/>
        </p:nvGrpSpPr>
        <p:grpSpPr>
          <a:xfrm>
            <a:off x="10619488" y="2692111"/>
            <a:ext cx="882990" cy="1194236"/>
            <a:chOff x="6321159" y="3059134"/>
            <a:chExt cx="784956" cy="1061646"/>
          </a:xfrm>
        </p:grpSpPr>
        <p:sp>
          <p:nvSpPr>
            <p:cNvPr id="81" name="Freeform 5"/>
            <p:cNvSpPr>
              <a:spLocks noChangeAspect="1" noEditPoints="1"/>
            </p:cNvSpPr>
            <p:nvPr/>
          </p:nvSpPr>
          <p:spPr bwMode="auto">
            <a:xfrm>
              <a:off x="6321159" y="3514535"/>
              <a:ext cx="784956" cy="60624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505050"/>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82" name="Group 81"/>
            <p:cNvGrpSpPr/>
            <p:nvPr/>
          </p:nvGrpSpPr>
          <p:grpSpPr>
            <a:xfrm>
              <a:off x="6485716" y="3059134"/>
              <a:ext cx="455841" cy="416277"/>
              <a:chOff x="7225183" y="4826255"/>
              <a:chExt cx="420688" cy="384175"/>
            </a:xfrm>
          </p:grpSpPr>
          <p:sp>
            <p:nvSpPr>
              <p:cNvPr id="83" name="Rectangle 82"/>
              <p:cNvSpPr/>
              <p:nvPr/>
            </p:nvSpPr>
            <p:spPr bwMode="auto">
              <a:xfrm>
                <a:off x="7255669" y="4857750"/>
                <a:ext cx="364331" cy="24765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84" name="Group 83"/>
              <p:cNvGrpSpPr/>
              <p:nvPr/>
            </p:nvGrpSpPr>
            <p:grpSpPr>
              <a:xfrm>
                <a:off x="7225183" y="4826255"/>
                <a:ext cx="420688" cy="384175"/>
                <a:chOff x="7225183" y="4826255"/>
                <a:chExt cx="420688" cy="384175"/>
              </a:xfrm>
              <a:solidFill>
                <a:schemeClr val="accent4"/>
              </a:solidFill>
            </p:grpSpPr>
            <p:sp>
              <p:nvSpPr>
                <p:cNvPr id="85" name="Freeform 5"/>
                <p:cNvSpPr>
                  <a:spLocks noEditPoints="1"/>
                </p:cNvSpPr>
                <p:nvPr/>
              </p:nvSpPr>
              <p:spPr bwMode="auto">
                <a:xfrm>
                  <a:off x="7225183" y="4826255"/>
                  <a:ext cx="420688" cy="384175"/>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00188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6" name="Freeform 6"/>
                <p:cNvSpPr>
                  <a:spLocks/>
                </p:cNvSpPr>
                <p:nvPr/>
              </p:nvSpPr>
              <p:spPr bwMode="auto">
                <a:xfrm>
                  <a:off x="7366470" y="4896105"/>
                  <a:ext cx="130175" cy="74613"/>
                </a:xfrm>
                <a:custGeom>
                  <a:avLst/>
                  <a:gdLst>
                    <a:gd name="T0" fmla="*/ 82 w 82"/>
                    <a:gd name="T1" fmla="*/ 23 h 47"/>
                    <a:gd name="T2" fmla="*/ 41 w 82"/>
                    <a:gd name="T3" fmla="*/ 0 h 47"/>
                    <a:gd name="T4" fmla="*/ 0 w 82"/>
                    <a:gd name="T5" fmla="*/ 23 h 47"/>
                    <a:gd name="T6" fmla="*/ 0 w 82"/>
                    <a:gd name="T7" fmla="*/ 24 h 47"/>
                    <a:gd name="T8" fmla="*/ 41 w 82"/>
                    <a:gd name="T9" fmla="*/ 47 h 47"/>
                    <a:gd name="T10" fmla="*/ 82 w 82"/>
                    <a:gd name="T11" fmla="*/ 24 h 47"/>
                    <a:gd name="T12" fmla="*/ 82 w 82"/>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23"/>
                      </a:moveTo>
                      <a:lnTo>
                        <a:pt x="41" y="0"/>
                      </a:lnTo>
                      <a:lnTo>
                        <a:pt x="0" y="23"/>
                      </a:lnTo>
                      <a:lnTo>
                        <a:pt x="0" y="24"/>
                      </a:lnTo>
                      <a:lnTo>
                        <a:pt x="41" y="47"/>
                      </a:lnTo>
                      <a:lnTo>
                        <a:pt x="82" y="24"/>
                      </a:lnTo>
                      <a:lnTo>
                        <a:pt x="82"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7" name="Freeform 7"/>
                <p:cNvSpPr>
                  <a:spLocks/>
                </p:cNvSpPr>
                <p:nvPr/>
              </p:nvSpPr>
              <p:spPr bwMode="auto">
                <a:xfrm>
                  <a:off x="7437908" y="4945317"/>
                  <a:ext cx="65088" cy="111125"/>
                </a:xfrm>
                <a:custGeom>
                  <a:avLst/>
                  <a:gdLst>
                    <a:gd name="T0" fmla="*/ 0 w 41"/>
                    <a:gd name="T1" fmla="*/ 23 h 70"/>
                    <a:gd name="T2" fmla="*/ 0 w 41"/>
                    <a:gd name="T3" fmla="*/ 70 h 70"/>
                    <a:gd name="T4" fmla="*/ 41 w 41"/>
                    <a:gd name="T5" fmla="*/ 47 h 70"/>
                    <a:gd name="T6" fmla="*/ 41 w 41"/>
                    <a:gd name="T7" fmla="*/ 0 h 70"/>
                    <a:gd name="T8" fmla="*/ 0 w 41"/>
                    <a:gd name="T9" fmla="*/ 23 h 70"/>
                  </a:gdLst>
                  <a:ahLst/>
                  <a:cxnLst>
                    <a:cxn ang="0">
                      <a:pos x="T0" y="T1"/>
                    </a:cxn>
                    <a:cxn ang="0">
                      <a:pos x="T2" y="T3"/>
                    </a:cxn>
                    <a:cxn ang="0">
                      <a:pos x="T4" y="T5"/>
                    </a:cxn>
                    <a:cxn ang="0">
                      <a:pos x="T6" y="T7"/>
                    </a:cxn>
                    <a:cxn ang="0">
                      <a:pos x="T8" y="T9"/>
                    </a:cxn>
                  </a:cxnLst>
                  <a:rect l="0" t="0" r="r" b="b"/>
                  <a:pathLst>
                    <a:path w="41" h="70">
                      <a:moveTo>
                        <a:pt x="0" y="23"/>
                      </a:moveTo>
                      <a:lnTo>
                        <a:pt x="0" y="70"/>
                      </a:lnTo>
                      <a:lnTo>
                        <a:pt x="41" y="47"/>
                      </a:lnTo>
                      <a:lnTo>
                        <a:pt x="41" y="0"/>
                      </a:lnTo>
                      <a:lnTo>
                        <a:pt x="0"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88" name="Freeform 8"/>
                <p:cNvSpPr>
                  <a:spLocks/>
                </p:cNvSpPr>
                <p:nvPr/>
              </p:nvSpPr>
              <p:spPr bwMode="auto">
                <a:xfrm>
                  <a:off x="7360120" y="4945317"/>
                  <a:ext cx="65088" cy="111125"/>
                </a:xfrm>
                <a:custGeom>
                  <a:avLst/>
                  <a:gdLst>
                    <a:gd name="T0" fmla="*/ 41 w 41"/>
                    <a:gd name="T1" fmla="*/ 23 h 70"/>
                    <a:gd name="T2" fmla="*/ 0 w 41"/>
                    <a:gd name="T3" fmla="*/ 0 h 70"/>
                    <a:gd name="T4" fmla="*/ 0 w 41"/>
                    <a:gd name="T5" fmla="*/ 47 h 70"/>
                    <a:gd name="T6" fmla="*/ 41 w 41"/>
                    <a:gd name="T7" fmla="*/ 70 h 70"/>
                    <a:gd name="T8" fmla="*/ 41 w 41"/>
                    <a:gd name="T9" fmla="*/ 23 h 70"/>
                  </a:gdLst>
                  <a:ahLst/>
                  <a:cxnLst>
                    <a:cxn ang="0">
                      <a:pos x="T0" y="T1"/>
                    </a:cxn>
                    <a:cxn ang="0">
                      <a:pos x="T2" y="T3"/>
                    </a:cxn>
                    <a:cxn ang="0">
                      <a:pos x="T4" y="T5"/>
                    </a:cxn>
                    <a:cxn ang="0">
                      <a:pos x="T6" y="T7"/>
                    </a:cxn>
                    <a:cxn ang="0">
                      <a:pos x="T8" y="T9"/>
                    </a:cxn>
                  </a:cxnLst>
                  <a:rect l="0" t="0" r="r" b="b"/>
                  <a:pathLst>
                    <a:path w="41" h="70">
                      <a:moveTo>
                        <a:pt x="41" y="23"/>
                      </a:moveTo>
                      <a:lnTo>
                        <a:pt x="0" y="0"/>
                      </a:lnTo>
                      <a:lnTo>
                        <a:pt x="0" y="47"/>
                      </a:lnTo>
                      <a:lnTo>
                        <a:pt x="41" y="70"/>
                      </a:lnTo>
                      <a:lnTo>
                        <a:pt x="41" y="23"/>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spTree>
    <p:extLst>
      <p:ext uri="{BB962C8B-B14F-4D97-AF65-F5344CB8AC3E}">
        <p14:creationId xmlns:p14="http://schemas.microsoft.com/office/powerpoint/2010/main" val="8693822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9" y="1212849"/>
            <a:ext cx="11749538" cy="3508653"/>
          </a:xfrm>
        </p:spPr>
        <p:txBody>
          <a:bodyPr/>
          <a:lstStyle/>
          <a:p>
            <a:r>
              <a:rPr lang="en-US" dirty="0"/>
              <a:t>When you add a new virtual hard disk to a virtual machine that is being replicated – it is automatically added to the not-replicated set.  This set can be updated online.</a:t>
            </a:r>
            <a:br>
              <a:rPr lang="en-US" dirty="0"/>
            </a:br>
            <a:endParaRPr lang="en-US" dirty="0"/>
          </a:p>
        </p:txBody>
      </p:sp>
      <p:sp>
        <p:nvSpPr>
          <p:cNvPr id="4" name="Title 3"/>
          <p:cNvSpPr>
            <a:spLocks noGrp="1"/>
          </p:cNvSpPr>
          <p:nvPr>
            <p:ph type="title"/>
          </p:nvPr>
        </p:nvSpPr>
        <p:spPr/>
        <p:txBody>
          <a:bodyPr/>
          <a:lstStyle/>
          <a:p>
            <a:r>
              <a:rPr lang="en-US" dirty="0">
                <a:solidFill>
                  <a:schemeClr val="tx1"/>
                </a:solidFill>
              </a:rPr>
              <a:t>Replica Support for Hot-Add VHDX</a:t>
            </a:r>
          </a:p>
        </p:txBody>
      </p:sp>
      <p:sp>
        <p:nvSpPr>
          <p:cNvPr id="2" name="Rectangle 1"/>
          <p:cNvSpPr/>
          <p:nvPr/>
        </p:nvSpPr>
        <p:spPr>
          <a:xfrm>
            <a:off x="731837" y="4442854"/>
            <a:ext cx="7797843" cy="138499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FF"/>
                </a:solidFill>
                <a:effectLst/>
                <a:uLnTx/>
                <a:uFillTx/>
                <a:latin typeface="Lucida Console" panose="020B0609040504020204" pitchFamily="49" charset="0"/>
              </a:rPr>
              <a:t>Set-</a:t>
            </a:r>
            <a:r>
              <a:rPr kumimoji="0" lang="en-US" sz="2800" b="0" i="0" u="none" strike="noStrike" kern="0" cap="none" spc="0" normalizeH="0" baseline="0" noProof="0" dirty="0" err="1">
                <a:ln>
                  <a:noFill/>
                </a:ln>
                <a:solidFill>
                  <a:srgbClr val="0000FF"/>
                </a:solidFill>
                <a:effectLst/>
                <a:uLnTx/>
                <a:uFillTx/>
                <a:latin typeface="Lucida Console" panose="020B0609040504020204" pitchFamily="49" charset="0"/>
              </a:rPr>
              <a:t>VMReplication</a:t>
            </a:r>
            <a:r>
              <a:rPr kumimoji="0" lang="en-US" sz="2800" b="0" i="0" u="none" strike="noStrike" kern="0" cap="none" spc="0" normalizeH="0" baseline="0" noProof="0" dirty="0">
                <a:ln>
                  <a:noFill/>
                </a:ln>
                <a:solidFill>
                  <a:prstClr val="black"/>
                </a:solidFill>
                <a:effectLst/>
                <a:uLnTx/>
                <a:uFillTx/>
                <a:latin typeface="Lucida Console" panose="020B0609040504020204" pitchFamily="49" charset="0"/>
              </a:rPr>
              <a:t> </a:t>
            </a:r>
            <a:r>
              <a:rPr kumimoji="0" lang="en-US" sz="2800" b="0" i="0" u="none" strike="noStrike" kern="0" cap="none" spc="0" normalizeH="0" baseline="0" noProof="0" dirty="0">
                <a:ln>
                  <a:noFill/>
                </a:ln>
                <a:solidFill>
                  <a:srgbClr val="8B0000"/>
                </a:solidFill>
                <a:effectLst/>
                <a:uLnTx/>
                <a:uFillTx/>
                <a:latin typeface="Lucida Console" panose="020B0609040504020204" pitchFamily="49" charset="0"/>
              </a:rPr>
              <a:t>"</a:t>
            </a:r>
            <a:r>
              <a:rPr kumimoji="0" lang="en-US" sz="2800" b="0" i="0" u="none" strike="noStrike" kern="0" cap="none" spc="0" normalizeH="0" baseline="0" noProof="0" dirty="0" err="1">
                <a:ln>
                  <a:noFill/>
                </a:ln>
                <a:solidFill>
                  <a:srgbClr val="8B0000"/>
                </a:solidFill>
                <a:effectLst/>
                <a:uLnTx/>
                <a:uFillTx/>
                <a:latin typeface="Lucida Console" panose="020B0609040504020204" pitchFamily="49" charset="0"/>
              </a:rPr>
              <a:t>VMName</a:t>
            </a:r>
            <a:r>
              <a:rPr kumimoji="0" lang="en-US" sz="2800" b="0" i="0" u="none" strike="noStrike" kern="0" cap="none" spc="0" normalizeH="0" baseline="0" noProof="0" dirty="0">
                <a:ln>
                  <a:noFill/>
                </a:ln>
                <a:solidFill>
                  <a:srgbClr val="8B0000"/>
                </a:solidFill>
                <a:effectLst/>
                <a:uLnTx/>
                <a:uFillTx/>
                <a:latin typeface="Lucida Console" panose="020B0609040504020204" pitchFamily="49" charset="0"/>
              </a:rPr>
              <a:t>"</a:t>
            </a:r>
            <a:r>
              <a:rPr kumimoji="0" lang="en-US" sz="2800" b="0" i="0" u="none" strike="noStrike" kern="0" cap="none" spc="0" normalizeH="0" baseline="0" noProof="0" dirty="0">
                <a:ln>
                  <a:noFill/>
                </a:ln>
                <a:solidFill>
                  <a:prstClr val="black"/>
                </a:solidFill>
                <a:effectLst/>
                <a:uLnTx/>
                <a:uFillTx/>
                <a:latin typeface="Lucida Console" panose="020B060904050402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000080"/>
                </a:solidFill>
                <a:effectLst/>
                <a:uLnTx/>
                <a:uFillTx/>
                <a:latin typeface="Lucida Console" panose="020B0609040504020204" pitchFamily="49" charset="0"/>
              </a:rPr>
              <a:t>	-</a:t>
            </a:r>
            <a:r>
              <a:rPr kumimoji="0" lang="en-US" sz="2800" b="0" i="0" u="none" strike="noStrike" kern="0" cap="none" spc="0" normalizeH="0" baseline="0" noProof="0" dirty="0" err="1">
                <a:ln>
                  <a:noFill/>
                </a:ln>
                <a:solidFill>
                  <a:srgbClr val="000080"/>
                </a:solidFill>
                <a:effectLst/>
                <a:uLnTx/>
                <a:uFillTx/>
                <a:latin typeface="Lucida Console" panose="020B0609040504020204" pitchFamily="49" charset="0"/>
              </a:rPr>
              <a:t>ReplicatedDisks</a:t>
            </a:r>
            <a:r>
              <a:rPr kumimoji="0" lang="en-US" sz="2800" b="0" i="0" u="none" strike="noStrike" kern="0" cap="none" spc="0" normalizeH="0" baseline="0" noProof="0" dirty="0">
                <a:ln>
                  <a:noFill/>
                </a:ln>
                <a:solidFill>
                  <a:prstClr val="black"/>
                </a:solidFill>
                <a:effectLst/>
                <a:uLnTx/>
                <a:uFillTx/>
                <a:latin typeface="Lucida Console" panose="020B0609040504020204"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black"/>
                </a:solidFill>
                <a:effectLst/>
                <a:uLnTx/>
                <a:uFillTx/>
                <a:latin typeface="Lucida Console" panose="020B0609040504020204" pitchFamily="49" charset="0"/>
              </a:rPr>
              <a:t>	(</a:t>
            </a:r>
            <a:r>
              <a:rPr kumimoji="0" lang="en-US" sz="2800" b="0" i="0" u="none" strike="noStrike" kern="0" cap="none" spc="0" normalizeH="0" baseline="0" noProof="0" dirty="0">
                <a:ln>
                  <a:noFill/>
                </a:ln>
                <a:solidFill>
                  <a:srgbClr val="0000FF"/>
                </a:solidFill>
                <a:effectLst/>
                <a:uLnTx/>
                <a:uFillTx/>
                <a:latin typeface="Lucida Console" panose="020B0609040504020204" pitchFamily="49" charset="0"/>
              </a:rPr>
              <a:t>Get-</a:t>
            </a:r>
            <a:r>
              <a:rPr kumimoji="0" lang="en-US" sz="2800" b="0" i="0" u="none" strike="noStrike" kern="0" cap="none" spc="0" normalizeH="0" baseline="0" noProof="0" dirty="0" err="1">
                <a:ln>
                  <a:noFill/>
                </a:ln>
                <a:solidFill>
                  <a:srgbClr val="0000FF"/>
                </a:solidFill>
                <a:effectLst/>
                <a:uLnTx/>
                <a:uFillTx/>
                <a:latin typeface="Lucida Console" panose="020B0609040504020204" pitchFamily="49" charset="0"/>
              </a:rPr>
              <a:t>VMHardDiskDrive</a:t>
            </a:r>
            <a:r>
              <a:rPr kumimoji="0" lang="en-US" sz="2800" b="0" i="0" u="none" strike="noStrike" kern="0" cap="none" spc="0" normalizeH="0" baseline="0" noProof="0" dirty="0">
                <a:ln>
                  <a:noFill/>
                </a:ln>
                <a:solidFill>
                  <a:prstClr val="black"/>
                </a:solidFill>
                <a:effectLst/>
                <a:uLnTx/>
                <a:uFillTx/>
                <a:latin typeface="Lucida Console" panose="020B0609040504020204" pitchFamily="49" charset="0"/>
              </a:rPr>
              <a:t> </a:t>
            </a:r>
            <a:r>
              <a:rPr kumimoji="0" lang="en-US" sz="2800" b="0" i="0" u="none" strike="noStrike" kern="0" cap="none" spc="0" normalizeH="0" baseline="0" noProof="0" dirty="0">
                <a:ln>
                  <a:noFill/>
                </a:ln>
                <a:solidFill>
                  <a:srgbClr val="8B0000"/>
                </a:solidFill>
                <a:effectLst/>
                <a:uLnTx/>
                <a:uFillTx/>
                <a:latin typeface="Lucida Console" panose="020B0609040504020204" pitchFamily="49" charset="0"/>
              </a:rPr>
              <a:t>"</a:t>
            </a:r>
            <a:r>
              <a:rPr kumimoji="0" lang="en-US" sz="2800" b="0" i="0" u="none" strike="noStrike" kern="0" cap="none" spc="0" normalizeH="0" baseline="0" noProof="0" dirty="0" err="1">
                <a:ln>
                  <a:noFill/>
                </a:ln>
                <a:solidFill>
                  <a:srgbClr val="8B0000"/>
                </a:solidFill>
                <a:effectLst/>
                <a:uLnTx/>
                <a:uFillTx/>
                <a:latin typeface="Lucida Console" panose="020B0609040504020204" pitchFamily="49" charset="0"/>
              </a:rPr>
              <a:t>VMName</a:t>
            </a:r>
            <a:r>
              <a:rPr kumimoji="0" lang="en-US" sz="2800" b="0" i="0" u="none" strike="noStrike" kern="0" cap="none" spc="0" normalizeH="0" baseline="0" noProof="0" dirty="0">
                <a:ln>
                  <a:noFill/>
                </a:ln>
                <a:solidFill>
                  <a:srgbClr val="8B0000"/>
                </a:solidFill>
                <a:effectLst/>
                <a:uLnTx/>
                <a:uFillTx/>
                <a:latin typeface="Lucida Console" panose="020B0609040504020204" pitchFamily="49" charset="0"/>
              </a:rPr>
              <a:t>"</a:t>
            </a:r>
            <a:r>
              <a:rPr kumimoji="0" lang="en-US" sz="2800" b="0" i="0" u="none" strike="noStrike" kern="0" cap="none" spc="0" normalizeH="0" baseline="0" noProof="0" dirty="0">
                <a:ln>
                  <a:noFill/>
                </a:ln>
                <a:solidFill>
                  <a:prstClr val="black"/>
                </a:solidFill>
                <a:effectLst/>
                <a:uLnTx/>
                <a:uFillTx/>
                <a:latin typeface="Lucida Console" panose="020B0609040504020204" pitchFamily="49" charset="0"/>
              </a:rPr>
              <a:t>)</a:t>
            </a:r>
          </a:p>
        </p:txBody>
      </p:sp>
    </p:spTree>
    <p:extLst>
      <p:ext uri="{BB962C8B-B14F-4D97-AF65-F5344CB8AC3E}">
        <p14:creationId xmlns:p14="http://schemas.microsoft.com/office/powerpoint/2010/main" val="4237740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2" y="-1"/>
            <a:ext cx="5875725" cy="6994525"/>
          </a:xfrm>
          <a:prstGeom prst="rect">
            <a:avLst/>
          </a:prstGeom>
        </p:spPr>
      </p:pic>
      <p:sp>
        <p:nvSpPr>
          <p:cNvPr id="8" name="Rectangle 7"/>
          <p:cNvSpPr/>
          <p:nvPr/>
        </p:nvSpPr>
        <p:spPr bwMode="auto">
          <a:xfrm>
            <a:off x="882" y="2694188"/>
            <a:ext cx="5875725" cy="4300338"/>
          </a:xfrm>
          <a:prstGeom prst="rect">
            <a:avLst/>
          </a:prstGeom>
          <a:gradFill>
            <a:gsLst>
              <a:gs pos="91000">
                <a:srgbClr val="130E28">
                  <a:alpha val="95000"/>
                </a:srgbClr>
              </a:gs>
              <a:gs pos="7000">
                <a:srgbClr val="130E28">
                  <a:alpha val="0"/>
                </a:srgbClr>
              </a:gs>
            </a:gsLst>
            <a:lin ang="5400000" scaled="0"/>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endParaRPr kumimoji="0" lang="en-US" sz="2040" b="0" i="0" u="none" strike="noStrike" kern="0" cap="none" spc="0" normalizeH="0" baseline="0" noProof="0" dirty="0">
              <a:ln>
                <a:noFill/>
              </a:ln>
              <a:gradFill>
                <a:gsLst>
                  <a:gs pos="5439">
                    <a:srgbClr val="F8F8F8"/>
                  </a:gs>
                  <a:gs pos="10000">
                    <a:srgbClr val="F8F8F8"/>
                  </a:gs>
                </a:gsLst>
                <a:lin ang="5400000" scaled="0"/>
              </a:gradFill>
              <a:effectLst/>
              <a:uLnTx/>
              <a:uFillTx/>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4268" y="422355"/>
            <a:ext cx="3488952" cy="2009433"/>
          </a:xfrm>
          <a:prstGeom prst="rect">
            <a:avLst/>
          </a:prstGeom>
        </p:spPr>
      </p:pic>
      <p:sp>
        <p:nvSpPr>
          <p:cNvPr id="6" name="TextBox 5"/>
          <p:cNvSpPr txBox="1"/>
          <p:nvPr/>
        </p:nvSpPr>
        <p:spPr>
          <a:xfrm>
            <a:off x="457471" y="5831084"/>
            <a:ext cx="5419137" cy="820073"/>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3672" b="0" i="0" u="none" strike="noStrike" kern="0" cap="none" spc="0" normalizeH="0" baseline="0" noProof="0" dirty="0">
                <a:ln>
                  <a:noFill/>
                </a:ln>
                <a:gradFill>
                  <a:gsLst>
                    <a:gs pos="84071">
                      <a:schemeClr val="bg1"/>
                    </a:gs>
                    <a:gs pos="63000">
                      <a:schemeClr val="bg1"/>
                    </a:gs>
                  </a:gsLst>
                  <a:lin ang="5400000" scaled="0"/>
                </a:gradFill>
                <a:effectLst/>
                <a:uLnTx/>
                <a:uFillTx/>
                <a:latin typeface="+mj-lt"/>
              </a:rPr>
              <a:t>Windows Server 2016</a:t>
            </a:r>
          </a:p>
        </p:txBody>
      </p:sp>
      <p:grpSp>
        <p:nvGrpSpPr>
          <p:cNvPr id="28" name="Group 27"/>
          <p:cNvGrpSpPr/>
          <p:nvPr/>
        </p:nvGrpSpPr>
        <p:grpSpPr>
          <a:xfrm>
            <a:off x="6707285" y="1363579"/>
            <a:ext cx="3398264" cy="1118805"/>
            <a:chOff x="6575502" y="1099617"/>
            <a:chExt cx="3331934" cy="1096967"/>
          </a:xfrm>
        </p:grpSpPr>
        <p:sp>
          <p:nvSpPr>
            <p:cNvPr id="2" name="Rectangle 1"/>
            <p:cNvSpPr/>
            <p:nvPr/>
          </p:nvSpPr>
          <p:spPr>
            <a:xfrm>
              <a:off x="7270176" y="1099617"/>
              <a:ext cx="2637260" cy="1096967"/>
            </a:xfrm>
            <a:prstGeom prst="rect">
              <a:avLst/>
            </a:prstGeom>
          </p:spPr>
          <p:txBody>
            <a:bodyPr wrap="none">
              <a:spAutoFit/>
            </a:bodyPr>
            <a:lstStyle/>
            <a:p>
              <a:pPr marL="0" marR="0" lvl="0" indent="0" defTabSz="914049" eaLnBrk="1" fontAlgn="auto" latinLnBrk="0" hangingPunct="1">
                <a:lnSpc>
                  <a:spcPct val="100000"/>
                </a:lnSpc>
                <a:spcBef>
                  <a:spcPts val="0"/>
                </a:spcBef>
                <a:spcAft>
                  <a:spcPts val="1224"/>
                </a:spcAft>
                <a:buClrTx/>
                <a:buSzTx/>
                <a:buFontTx/>
                <a:buNone/>
                <a:tabLst/>
                <a:defRPr/>
              </a:pPr>
              <a: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t>Built-in layers </a:t>
              </a:r>
              <a:b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br>
              <a: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t>of security</a:t>
              </a:r>
            </a:p>
          </p:txBody>
        </p:sp>
        <p:sp>
          <p:nvSpPr>
            <p:cNvPr id="17" name="Freeform 5"/>
            <p:cNvSpPr>
              <a:spLocks noEditPoints="1"/>
            </p:cNvSpPr>
            <p:nvPr/>
          </p:nvSpPr>
          <p:spPr bwMode="auto">
            <a:xfrm>
              <a:off x="6575502" y="1375733"/>
              <a:ext cx="381652" cy="524986"/>
            </a:xfrm>
            <a:custGeom>
              <a:avLst/>
              <a:gdLst>
                <a:gd name="T0" fmla="*/ 72 w 80"/>
                <a:gd name="T1" fmla="*/ 48 h 112"/>
                <a:gd name="T2" fmla="*/ 72 w 80"/>
                <a:gd name="T3" fmla="*/ 48 h 112"/>
                <a:gd name="T4" fmla="*/ 72 w 80"/>
                <a:gd name="T5" fmla="*/ 32 h 112"/>
                <a:gd name="T6" fmla="*/ 40 w 80"/>
                <a:gd name="T7" fmla="*/ 0 h 112"/>
                <a:gd name="T8" fmla="*/ 8 w 80"/>
                <a:gd name="T9" fmla="*/ 32 h 112"/>
                <a:gd name="T10" fmla="*/ 8 w 80"/>
                <a:gd name="T11" fmla="*/ 48 h 112"/>
                <a:gd name="T12" fmla="*/ 8 w 80"/>
                <a:gd name="T13" fmla="*/ 48 h 112"/>
                <a:gd name="T14" fmla="*/ 0 w 80"/>
                <a:gd name="T15" fmla="*/ 72 h 112"/>
                <a:gd name="T16" fmla="*/ 40 w 80"/>
                <a:gd name="T17" fmla="*/ 112 h 112"/>
                <a:gd name="T18" fmla="*/ 80 w 80"/>
                <a:gd name="T19" fmla="*/ 72 h 112"/>
                <a:gd name="T20" fmla="*/ 72 w 80"/>
                <a:gd name="T21" fmla="*/ 48 h 112"/>
                <a:gd name="T22" fmla="*/ 40 w 80"/>
                <a:gd name="T23" fmla="*/ 8 h 112"/>
                <a:gd name="T24" fmla="*/ 64 w 80"/>
                <a:gd name="T25" fmla="*/ 32 h 112"/>
                <a:gd name="T26" fmla="*/ 64 w 80"/>
                <a:gd name="T27" fmla="*/ 40 h 112"/>
                <a:gd name="T28" fmla="*/ 40 w 80"/>
                <a:gd name="T29" fmla="*/ 32 h 112"/>
                <a:gd name="T30" fmla="*/ 16 w 80"/>
                <a:gd name="T31" fmla="*/ 40 h 112"/>
                <a:gd name="T32" fmla="*/ 16 w 80"/>
                <a:gd name="T33" fmla="*/ 32 h 112"/>
                <a:gd name="T34" fmla="*/ 40 w 80"/>
                <a:gd name="T35" fmla="*/ 8 h 112"/>
                <a:gd name="T36" fmla="*/ 40 w 80"/>
                <a:gd name="T37" fmla="*/ 104 h 112"/>
                <a:gd name="T38" fmla="*/ 8 w 80"/>
                <a:gd name="T39" fmla="*/ 72 h 112"/>
                <a:gd name="T40" fmla="*/ 40 w 80"/>
                <a:gd name="T41" fmla="*/ 40 h 112"/>
                <a:gd name="T42" fmla="*/ 72 w 80"/>
                <a:gd name="T43" fmla="*/ 72 h 112"/>
                <a:gd name="T44" fmla="*/ 40 w 80"/>
                <a:gd name="T45" fmla="*/ 104 h 112"/>
                <a:gd name="T46" fmla="*/ 40 w 80"/>
                <a:gd name="T47" fmla="*/ 60 h 112"/>
                <a:gd name="T48" fmla="*/ 32 w 80"/>
                <a:gd name="T49" fmla="*/ 68 h 112"/>
                <a:gd name="T50" fmla="*/ 36 w 80"/>
                <a:gd name="T51" fmla="*/ 75 h 112"/>
                <a:gd name="T52" fmla="*/ 36 w 80"/>
                <a:gd name="T53" fmla="*/ 88 h 112"/>
                <a:gd name="T54" fmla="*/ 44 w 80"/>
                <a:gd name="T55" fmla="*/ 88 h 112"/>
                <a:gd name="T56" fmla="*/ 44 w 80"/>
                <a:gd name="T57" fmla="*/ 75 h 112"/>
                <a:gd name="T58" fmla="*/ 48 w 80"/>
                <a:gd name="T59" fmla="*/ 68 h 112"/>
                <a:gd name="T60" fmla="*/ 40 w 80"/>
                <a:gd name="T61" fmla="*/ 6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112">
                  <a:moveTo>
                    <a:pt x="72" y="48"/>
                  </a:moveTo>
                  <a:cubicBezTo>
                    <a:pt x="72" y="48"/>
                    <a:pt x="72" y="48"/>
                    <a:pt x="72" y="48"/>
                  </a:cubicBezTo>
                  <a:cubicBezTo>
                    <a:pt x="72" y="32"/>
                    <a:pt x="72" y="32"/>
                    <a:pt x="72" y="32"/>
                  </a:cubicBezTo>
                  <a:cubicBezTo>
                    <a:pt x="72" y="14"/>
                    <a:pt x="58" y="0"/>
                    <a:pt x="40" y="0"/>
                  </a:cubicBezTo>
                  <a:cubicBezTo>
                    <a:pt x="22" y="0"/>
                    <a:pt x="8" y="14"/>
                    <a:pt x="8" y="32"/>
                  </a:cubicBezTo>
                  <a:cubicBezTo>
                    <a:pt x="8" y="48"/>
                    <a:pt x="8" y="48"/>
                    <a:pt x="8" y="48"/>
                  </a:cubicBezTo>
                  <a:cubicBezTo>
                    <a:pt x="8" y="48"/>
                    <a:pt x="8" y="48"/>
                    <a:pt x="8" y="48"/>
                  </a:cubicBezTo>
                  <a:cubicBezTo>
                    <a:pt x="3" y="55"/>
                    <a:pt x="0" y="63"/>
                    <a:pt x="0" y="72"/>
                  </a:cubicBezTo>
                  <a:cubicBezTo>
                    <a:pt x="0" y="94"/>
                    <a:pt x="18" y="112"/>
                    <a:pt x="40" y="112"/>
                  </a:cubicBezTo>
                  <a:cubicBezTo>
                    <a:pt x="62" y="112"/>
                    <a:pt x="80" y="94"/>
                    <a:pt x="80" y="72"/>
                  </a:cubicBezTo>
                  <a:cubicBezTo>
                    <a:pt x="80" y="63"/>
                    <a:pt x="77" y="55"/>
                    <a:pt x="72" y="48"/>
                  </a:cubicBezTo>
                  <a:close/>
                  <a:moveTo>
                    <a:pt x="40" y="8"/>
                  </a:moveTo>
                  <a:cubicBezTo>
                    <a:pt x="53" y="8"/>
                    <a:pt x="64" y="19"/>
                    <a:pt x="64" y="32"/>
                  </a:cubicBezTo>
                  <a:cubicBezTo>
                    <a:pt x="64" y="40"/>
                    <a:pt x="64" y="40"/>
                    <a:pt x="64" y="40"/>
                  </a:cubicBezTo>
                  <a:cubicBezTo>
                    <a:pt x="57" y="35"/>
                    <a:pt x="49" y="32"/>
                    <a:pt x="40" y="32"/>
                  </a:cubicBezTo>
                  <a:cubicBezTo>
                    <a:pt x="31" y="32"/>
                    <a:pt x="23" y="35"/>
                    <a:pt x="16" y="40"/>
                  </a:cubicBezTo>
                  <a:cubicBezTo>
                    <a:pt x="16" y="32"/>
                    <a:pt x="16" y="32"/>
                    <a:pt x="16" y="32"/>
                  </a:cubicBezTo>
                  <a:cubicBezTo>
                    <a:pt x="16" y="19"/>
                    <a:pt x="27" y="8"/>
                    <a:pt x="40" y="8"/>
                  </a:cubicBezTo>
                  <a:close/>
                  <a:moveTo>
                    <a:pt x="40" y="104"/>
                  </a:moveTo>
                  <a:cubicBezTo>
                    <a:pt x="22" y="104"/>
                    <a:pt x="8" y="90"/>
                    <a:pt x="8" y="72"/>
                  </a:cubicBezTo>
                  <a:cubicBezTo>
                    <a:pt x="8" y="54"/>
                    <a:pt x="22" y="40"/>
                    <a:pt x="40" y="40"/>
                  </a:cubicBezTo>
                  <a:cubicBezTo>
                    <a:pt x="58" y="40"/>
                    <a:pt x="72" y="54"/>
                    <a:pt x="72" y="72"/>
                  </a:cubicBezTo>
                  <a:cubicBezTo>
                    <a:pt x="72" y="90"/>
                    <a:pt x="58" y="104"/>
                    <a:pt x="40" y="104"/>
                  </a:cubicBezTo>
                  <a:close/>
                  <a:moveTo>
                    <a:pt x="40" y="60"/>
                  </a:moveTo>
                  <a:cubicBezTo>
                    <a:pt x="36" y="60"/>
                    <a:pt x="32" y="64"/>
                    <a:pt x="32" y="68"/>
                  </a:cubicBezTo>
                  <a:cubicBezTo>
                    <a:pt x="32" y="71"/>
                    <a:pt x="34" y="73"/>
                    <a:pt x="36" y="75"/>
                  </a:cubicBezTo>
                  <a:cubicBezTo>
                    <a:pt x="36" y="88"/>
                    <a:pt x="36" y="88"/>
                    <a:pt x="36" y="88"/>
                  </a:cubicBezTo>
                  <a:cubicBezTo>
                    <a:pt x="44" y="88"/>
                    <a:pt x="44" y="88"/>
                    <a:pt x="44" y="88"/>
                  </a:cubicBezTo>
                  <a:cubicBezTo>
                    <a:pt x="44" y="75"/>
                    <a:pt x="44" y="75"/>
                    <a:pt x="44" y="75"/>
                  </a:cubicBezTo>
                  <a:cubicBezTo>
                    <a:pt x="46" y="73"/>
                    <a:pt x="48" y="71"/>
                    <a:pt x="48" y="68"/>
                  </a:cubicBezTo>
                  <a:cubicBezTo>
                    <a:pt x="48" y="64"/>
                    <a:pt x="44" y="60"/>
                    <a:pt x="40" y="60"/>
                  </a:cubicBezTo>
                  <a:close/>
                </a:path>
              </a:pathLst>
            </a:custGeom>
            <a:solidFill>
              <a:schemeClr val="tx2"/>
            </a:solidFill>
            <a:ln>
              <a:noFill/>
            </a:ln>
          </p:spPr>
          <p:txBody>
            <a:bodyPr vert="horz" wrap="square" lIns="93260" tIns="46630" rIns="93260" bIns="4663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ysClr val="windowText" lastClr="000000"/>
                </a:solidFill>
                <a:effectLst/>
                <a:uLnTx/>
                <a:uFillTx/>
              </a:endParaRPr>
            </a:p>
          </p:txBody>
        </p:sp>
      </p:grpSp>
      <p:grpSp>
        <p:nvGrpSpPr>
          <p:cNvPr id="27" name="Group 26"/>
          <p:cNvGrpSpPr/>
          <p:nvPr/>
        </p:nvGrpSpPr>
        <p:grpSpPr>
          <a:xfrm>
            <a:off x="6729839" y="2947931"/>
            <a:ext cx="4059105" cy="1118805"/>
            <a:chOff x="6597616" y="2784291"/>
            <a:chExt cx="3979876" cy="1096967"/>
          </a:xfrm>
        </p:grpSpPr>
        <p:sp>
          <p:nvSpPr>
            <p:cNvPr id="14" name="Rectangle 13"/>
            <p:cNvSpPr/>
            <p:nvPr/>
          </p:nvSpPr>
          <p:spPr>
            <a:xfrm>
              <a:off x="7270176" y="2784291"/>
              <a:ext cx="3307316" cy="1096967"/>
            </a:xfrm>
            <a:prstGeom prst="rect">
              <a:avLst/>
            </a:prstGeom>
          </p:spPr>
          <p:txBody>
            <a:bodyPr wrap="none">
              <a:spAutoFit/>
            </a:bodyPr>
            <a:lstStyle/>
            <a:p>
              <a:pPr marL="0" marR="0" lvl="0" indent="0" defTabSz="914049" eaLnBrk="1" fontAlgn="auto" latinLnBrk="0" hangingPunct="1">
                <a:lnSpc>
                  <a:spcPct val="100000"/>
                </a:lnSpc>
                <a:spcBef>
                  <a:spcPts val="0"/>
                </a:spcBef>
                <a:spcAft>
                  <a:spcPts val="1224"/>
                </a:spcAft>
                <a:buClrTx/>
                <a:buSzTx/>
                <a:buFontTx/>
                <a:buNone/>
                <a:tabLst/>
                <a:defRPr/>
              </a:pPr>
              <a: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t>Software-defined </a:t>
              </a:r>
              <a:b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br>
              <a: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t>datacenter</a:t>
              </a:r>
            </a:p>
          </p:txBody>
        </p:sp>
        <p:sp>
          <p:nvSpPr>
            <p:cNvPr id="22" name="Freeform 9"/>
            <p:cNvSpPr>
              <a:spLocks noChangeAspect="1" noEditPoints="1"/>
            </p:cNvSpPr>
            <p:nvPr/>
          </p:nvSpPr>
          <p:spPr bwMode="auto">
            <a:xfrm>
              <a:off x="6597616" y="3060824"/>
              <a:ext cx="337422" cy="524152"/>
            </a:xfrm>
            <a:custGeom>
              <a:avLst/>
              <a:gdLst>
                <a:gd name="T0" fmla="*/ 10 w 98"/>
                <a:gd name="T1" fmla="*/ 19 h 154"/>
                <a:gd name="T2" fmla="*/ 10 w 98"/>
                <a:gd name="T3" fmla="*/ 51 h 154"/>
                <a:gd name="T4" fmla="*/ 0 w 98"/>
                <a:gd name="T5" fmla="*/ 87 h 154"/>
                <a:gd name="T6" fmla="*/ 10 w 98"/>
                <a:gd name="T7" fmla="*/ 154 h 154"/>
                <a:gd name="T8" fmla="*/ 98 w 98"/>
                <a:gd name="T9" fmla="*/ 0 h 154"/>
                <a:gd name="T10" fmla="*/ 8 w 98"/>
                <a:gd name="T11" fmla="*/ 35 h 154"/>
                <a:gd name="T12" fmla="*/ 10 w 98"/>
                <a:gd name="T13" fmla="*/ 42 h 154"/>
                <a:gd name="T14" fmla="*/ 8 w 98"/>
                <a:gd name="T15" fmla="*/ 87 h 154"/>
                <a:gd name="T16" fmla="*/ 10 w 98"/>
                <a:gd name="T17" fmla="*/ 94 h 154"/>
                <a:gd name="T18" fmla="*/ 90 w 98"/>
                <a:gd name="T19" fmla="*/ 146 h 154"/>
                <a:gd name="T20" fmla="*/ 18 w 98"/>
                <a:gd name="T21" fmla="*/ 8 h 154"/>
                <a:gd name="T22" fmla="*/ 90 w 98"/>
                <a:gd name="T23" fmla="*/ 146 h 154"/>
                <a:gd name="T24" fmla="*/ 22 w 98"/>
                <a:gd name="T25" fmla="*/ 11 h 154"/>
                <a:gd name="T26" fmla="*/ 86 w 98"/>
                <a:gd name="T27" fmla="*/ 34 h 154"/>
                <a:gd name="T28" fmla="*/ 78 w 98"/>
                <a:gd name="T29" fmla="*/ 26 h 154"/>
                <a:gd name="T30" fmla="*/ 30 w 98"/>
                <a:gd name="T31" fmla="*/ 19 h 154"/>
                <a:gd name="T32" fmla="*/ 78 w 98"/>
                <a:gd name="T33" fmla="*/ 26 h 154"/>
                <a:gd name="T34" fmla="*/ 22 w 98"/>
                <a:gd name="T35" fmla="*/ 42 h 154"/>
                <a:gd name="T36" fmla="*/ 86 w 98"/>
                <a:gd name="T37" fmla="*/ 65 h 154"/>
                <a:gd name="T38" fmla="*/ 78 w 98"/>
                <a:gd name="T39" fmla="*/ 57 h 154"/>
                <a:gd name="T40" fmla="*/ 30 w 98"/>
                <a:gd name="T41" fmla="*/ 50 h 154"/>
                <a:gd name="T42" fmla="*/ 78 w 98"/>
                <a:gd name="T43" fmla="*/ 57 h 154"/>
                <a:gd name="T44" fmla="*/ 22 w 98"/>
                <a:gd name="T45" fmla="*/ 73 h 154"/>
                <a:gd name="T46" fmla="*/ 86 w 98"/>
                <a:gd name="T47" fmla="*/ 96 h 154"/>
                <a:gd name="T48" fmla="*/ 78 w 98"/>
                <a:gd name="T49" fmla="*/ 88 h 154"/>
                <a:gd name="T50" fmla="*/ 30 w 98"/>
                <a:gd name="T51" fmla="*/ 81 h 154"/>
                <a:gd name="T52" fmla="*/ 78 w 98"/>
                <a:gd name="T53" fmla="*/ 88 h 154"/>
                <a:gd name="T54" fmla="*/ 42 w 98"/>
                <a:gd name="T55" fmla="*/ 129 h 154"/>
                <a:gd name="T56" fmla="*/ 22 w 98"/>
                <a:gd name="T57" fmla="*/ 129 h 154"/>
                <a:gd name="T58" fmla="*/ 32 w 98"/>
                <a:gd name="T59" fmla="*/ 127 h 154"/>
                <a:gd name="T60" fmla="*/ 32 w 98"/>
                <a:gd name="T61" fmla="*/ 131 h 154"/>
                <a:gd name="T62" fmla="*/ 32 w 98"/>
                <a:gd name="T63" fmla="*/ 127 h 154"/>
                <a:gd name="T64" fmla="*/ 44 w 98"/>
                <a:gd name="T65" fmla="*/ 129 h 154"/>
                <a:gd name="T66" fmla="*/ 64 w 98"/>
                <a:gd name="T67" fmla="*/ 129 h 154"/>
                <a:gd name="T68" fmla="*/ 54 w 98"/>
                <a:gd name="T69" fmla="*/ 131 h 154"/>
                <a:gd name="T70" fmla="*/ 54 w 98"/>
                <a:gd name="T71" fmla="*/ 127 h 154"/>
                <a:gd name="T72" fmla="*/ 54 w 98"/>
                <a:gd name="T73" fmla="*/ 131 h 154"/>
                <a:gd name="T74" fmla="*/ 86 w 98"/>
                <a:gd name="T75" fmla="*/ 138 h 154"/>
                <a:gd name="T76" fmla="*/ 67 w 98"/>
                <a:gd name="T77" fmla="*/ 119 h 154"/>
                <a:gd name="T78" fmla="*/ 75 w 98"/>
                <a:gd name="T79" fmla="*/ 127 h 154"/>
                <a:gd name="T80" fmla="*/ 78 w 98"/>
                <a:gd name="T81" fmla="*/ 130 h 154"/>
                <a:gd name="T82" fmla="*/ 75 w 98"/>
                <a:gd name="T83" fmla="*/ 12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154">
                  <a:moveTo>
                    <a:pt x="10" y="0"/>
                  </a:moveTo>
                  <a:cubicBezTo>
                    <a:pt x="10" y="19"/>
                    <a:pt x="10" y="19"/>
                    <a:pt x="10" y="19"/>
                  </a:cubicBezTo>
                  <a:cubicBezTo>
                    <a:pt x="4" y="21"/>
                    <a:pt x="0" y="28"/>
                    <a:pt x="0" y="35"/>
                  </a:cubicBezTo>
                  <a:cubicBezTo>
                    <a:pt x="0" y="43"/>
                    <a:pt x="4" y="49"/>
                    <a:pt x="10" y="51"/>
                  </a:cubicBezTo>
                  <a:cubicBezTo>
                    <a:pt x="10" y="71"/>
                    <a:pt x="10" y="71"/>
                    <a:pt x="10" y="71"/>
                  </a:cubicBezTo>
                  <a:cubicBezTo>
                    <a:pt x="4" y="73"/>
                    <a:pt x="0" y="80"/>
                    <a:pt x="0" y="87"/>
                  </a:cubicBezTo>
                  <a:cubicBezTo>
                    <a:pt x="0" y="95"/>
                    <a:pt x="4" y="101"/>
                    <a:pt x="10" y="103"/>
                  </a:cubicBezTo>
                  <a:cubicBezTo>
                    <a:pt x="10" y="154"/>
                    <a:pt x="10" y="154"/>
                    <a:pt x="10" y="154"/>
                  </a:cubicBezTo>
                  <a:cubicBezTo>
                    <a:pt x="98" y="154"/>
                    <a:pt x="98" y="154"/>
                    <a:pt x="98" y="154"/>
                  </a:cubicBezTo>
                  <a:cubicBezTo>
                    <a:pt x="98" y="0"/>
                    <a:pt x="98" y="0"/>
                    <a:pt x="98" y="0"/>
                  </a:cubicBezTo>
                  <a:lnTo>
                    <a:pt x="10" y="0"/>
                  </a:lnTo>
                  <a:close/>
                  <a:moveTo>
                    <a:pt x="8" y="35"/>
                  </a:moveTo>
                  <a:cubicBezTo>
                    <a:pt x="8" y="32"/>
                    <a:pt x="9" y="30"/>
                    <a:pt x="10" y="28"/>
                  </a:cubicBezTo>
                  <a:cubicBezTo>
                    <a:pt x="10" y="42"/>
                    <a:pt x="10" y="42"/>
                    <a:pt x="10" y="42"/>
                  </a:cubicBezTo>
                  <a:cubicBezTo>
                    <a:pt x="9" y="40"/>
                    <a:pt x="8" y="38"/>
                    <a:pt x="8" y="35"/>
                  </a:cubicBezTo>
                  <a:close/>
                  <a:moveTo>
                    <a:pt x="8" y="87"/>
                  </a:moveTo>
                  <a:cubicBezTo>
                    <a:pt x="8" y="85"/>
                    <a:pt x="9" y="82"/>
                    <a:pt x="10" y="80"/>
                  </a:cubicBezTo>
                  <a:cubicBezTo>
                    <a:pt x="10" y="94"/>
                    <a:pt x="10" y="94"/>
                    <a:pt x="10" y="94"/>
                  </a:cubicBezTo>
                  <a:cubicBezTo>
                    <a:pt x="9" y="92"/>
                    <a:pt x="8" y="90"/>
                    <a:pt x="8" y="87"/>
                  </a:cubicBezTo>
                  <a:close/>
                  <a:moveTo>
                    <a:pt x="90" y="146"/>
                  </a:moveTo>
                  <a:cubicBezTo>
                    <a:pt x="18" y="146"/>
                    <a:pt x="18" y="146"/>
                    <a:pt x="18" y="146"/>
                  </a:cubicBezTo>
                  <a:cubicBezTo>
                    <a:pt x="18" y="8"/>
                    <a:pt x="18" y="8"/>
                    <a:pt x="18" y="8"/>
                  </a:cubicBezTo>
                  <a:cubicBezTo>
                    <a:pt x="90" y="8"/>
                    <a:pt x="90" y="8"/>
                    <a:pt x="90" y="8"/>
                  </a:cubicBezTo>
                  <a:lnTo>
                    <a:pt x="90" y="146"/>
                  </a:lnTo>
                  <a:close/>
                  <a:moveTo>
                    <a:pt x="86" y="11"/>
                  </a:moveTo>
                  <a:cubicBezTo>
                    <a:pt x="22" y="11"/>
                    <a:pt x="22" y="11"/>
                    <a:pt x="22" y="11"/>
                  </a:cubicBezTo>
                  <a:cubicBezTo>
                    <a:pt x="22" y="34"/>
                    <a:pt x="22" y="34"/>
                    <a:pt x="22" y="34"/>
                  </a:cubicBezTo>
                  <a:cubicBezTo>
                    <a:pt x="86" y="34"/>
                    <a:pt x="86" y="34"/>
                    <a:pt x="86" y="34"/>
                  </a:cubicBezTo>
                  <a:lnTo>
                    <a:pt x="86" y="11"/>
                  </a:lnTo>
                  <a:close/>
                  <a:moveTo>
                    <a:pt x="78" y="26"/>
                  </a:moveTo>
                  <a:cubicBezTo>
                    <a:pt x="30" y="26"/>
                    <a:pt x="30" y="26"/>
                    <a:pt x="30" y="26"/>
                  </a:cubicBezTo>
                  <a:cubicBezTo>
                    <a:pt x="30" y="19"/>
                    <a:pt x="30" y="19"/>
                    <a:pt x="30" y="19"/>
                  </a:cubicBezTo>
                  <a:cubicBezTo>
                    <a:pt x="78" y="19"/>
                    <a:pt x="78" y="19"/>
                    <a:pt x="78" y="19"/>
                  </a:cubicBezTo>
                  <a:lnTo>
                    <a:pt x="78" y="26"/>
                  </a:lnTo>
                  <a:close/>
                  <a:moveTo>
                    <a:pt x="86" y="42"/>
                  </a:moveTo>
                  <a:cubicBezTo>
                    <a:pt x="22" y="42"/>
                    <a:pt x="22" y="42"/>
                    <a:pt x="22" y="42"/>
                  </a:cubicBezTo>
                  <a:cubicBezTo>
                    <a:pt x="22" y="65"/>
                    <a:pt x="22" y="65"/>
                    <a:pt x="22" y="65"/>
                  </a:cubicBezTo>
                  <a:cubicBezTo>
                    <a:pt x="86" y="65"/>
                    <a:pt x="86" y="65"/>
                    <a:pt x="86" y="65"/>
                  </a:cubicBezTo>
                  <a:lnTo>
                    <a:pt x="86" y="42"/>
                  </a:lnTo>
                  <a:close/>
                  <a:moveTo>
                    <a:pt x="78" y="57"/>
                  </a:moveTo>
                  <a:cubicBezTo>
                    <a:pt x="30" y="57"/>
                    <a:pt x="30" y="57"/>
                    <a:pt x="30" y="57"/>
                  </a:cubicBezTo>
                  <a:cubicBezTo>
                    <a:pt x="30" y="50"/>
                    <a:pt x="30" y="50"/>
                    <a:pt x="30" y="50"/>
                  </a:cubicBezTo>
                  <a:cubicBezTo>
                    <a:pt x="78" y="50"/>
                    <a:pt x="78" y="50"/>
                    <a:pt x="78" y="50"/>
                  </a:cubicBezTo>
                  <a:lnTo>
                    <a:pt x="78" y="57"/>
                  </a:lnTo>
                  <a:close/>
                  <a:moveTo>
                    <a:pt x="86" y="73"/>
                  </a:moveTo>
                  <a:cubicBezTo>
                    <a:pt x="22" y="73"/>
                    <a:pt x="22" y="73"/>
                    <a:pt x="22" y="73"/>
                  </a:cubicBezTo>
                  <a:cubicBezTo>
                    <a:pt x="22" y="96"/>
                    <a:pt x="22" y="96"/>
                    <a:pt x="22" y="96"/>
                  </a:cubicBezTo>
                  <a:cubicBezTo>
                    <a:pt x="86" y="96"/>
                    <a:pt x="86" y="96"/>
                    <a:pt x="86" y="96"/>
                  </a:cubicBezTo>
                  <a:lnTo>
                    <a:pt x="86" y="73"/>
                  </a:lnTo>
                  <a:close/>
                  <a:moveTo>
                    <a:pt x="78" y="88"/>
                  </a:moveTo>
                  <a:cubicBezTo>
                    <a:pt x="30" y="88"/>
                    <a:pt x="30" y="88"/>
                    <a:pt x="30" y="88"/>
                  </a:cubicBezTo>
                  <a:cubicBezTo>
                    <a:pt x="30" y="81"/>
                    <a:pt x="30" y="81"/>
                    <a:pt x="30" y="81"/>
                  </a:cubicBezTo>
                  <a:cubicBezTo>
                    <a:pt x="78" y="81"/>
                    <a:pt x="78" y="81"/>
                    <a:pt x="78" y="81"/>
                  </a:cubicBezTo>
                  <a:lnTo>
                    <a:pt x="78" y="88"/>
                  </a:lnTo>
                  <a:close/>
                  <a:moveTo>
                    <a:pt x="32" y="139"/>
                  </a:moveTo>
                  <a:cubicBezTo>
                    <a:pt x="37" y="139"/>
                    <a:pt x="42" y="134"/>
                    <a:pt x="42" y="129"/>
                  </a:cubicBezTo>
                  <a:cubicBezTo>
                    <a:pt x="42" y="124"/>
                    <a:pt x="37" y="119"/>
                    <a:pt x="32" y="119"/>
                  </a:cubicBezTo>
                  <a:cubicBezTo>
                    <a:pt x="26" y="119"/>
                    <a:pt x="22" y="124"/>
                    <a:pt x="22" y="129"/>
                  </a:cubicBezTo>
                  <a:cubicBezTo>
                    <a:pt x="22" y="134"/>
                    <a:pt x="26" y="139"/>
                    <a:pt x="32" y="139"/>
                  </a:cubicBezTo>
                  <a:close/>
                  <a:moveTo>
                    <a:pt x="32" y="127"/>
                  </a:moveTo>
                  <a:cubicBezTo>
                    <a:pt x="33" y="127"/>
                    <a:pt x="34" y="128"/>
                    <a:pt x="34" y="129"/>
                  </a:cubicBezTo>
                  <a:cubicBezTo>
                    <a:pt x="34" y="130"/>
                    <a:pt x="33" y="131"/>
                    <a:pt x="32" y="131"/>
                  </a:cubicBezTo>
                  <a:cubicBezTo>
                    <a:pt x="31" y="131"/>
                    <a:pt x="30" y="130"/>
                    <a:pt x="30" y="129"/>
                  </a:cubicBezTo>
                  <a:cubicBezTo>
                    <a:pt x="30" y="128"/>
                    <a:pt x="31" y="127"/>
                    <a:pt x="32" y="127"/>
                  </a:cubicBezTo>
                  <a:close/>
                  <a:moveTo>
                    <a:pt x="54" y="119"/>
                  </a:moveTo>
                  <a:cubicBezTo>
                    <a:pt x="48" y="119"/>
                    <a:pt x="44" y="124"/>
                    <a:pt x="44" y="129"/>
                  </a:cubicBezTo>
                  <a:cubicBezTo>
                    <a:pt x="44" y="134"/>
                    <a:pt x="48" y="139"/>
                    <a:pt x="54" y="139"/>
                  </a:cubicBezTo>
                  <a:cubicBezTo>
                    <a:pt x="59" y="139"/>
                    <a:pt x="64" y="134"/>
                    <a:pt x="64" y="129"/>
                  </a:cubicBezTo>
                  <a:cubicBezTo>
                    <a:pt x="64" y="124"/>
                    <a:pt x="59" y="119"/>
                    <a:pt x="54" y="119"/>
                  </a:cubicBezTo>
                  <a:close/>
                  <a:moveTo>
                    <a:pt x="54" y="131"/>
                  </a:moveTo>
                  <a:cubicBezTo>
                    <a:pt x="53" y="131"/>
                    <a:pt x="52" y="130"/>
                    <a:pt x="52" y="129"/>
                  </a:cubicBezTo>
                  <a:cubicBezTo>
                    <a:pt x="52" y="128"/>
                    <a:pt x="53" y="127"/>
                    <a:pt x="54" y="127"/>
                  </a:cubicBezTo>
                  <a:cubicBezTo>
                    <a:pt x="55" y="127"/>
                    <a:pt x="56" y="128"/>
                    <a:pt x="56" y="129"/>
                  </a:cubicBezTo>
                  <a:cubicBezTo>
                    <a:pt x="56" y="130"/>
                    <a:pt x="55" y="131"/>
                    <a:pt x="54" y="131"/>
                  </a:cubicBezTo>
                  <a:close/>
                  <a:moveTo>
                    <a:pt x="67" y="138"/>
                  </a:moveTo>
                  <a:cubicBezTo>
                    <a:pt x="86" y="138"/>
                    <a:pt x="86" y="138"/>
                    <a:pt x="86" y="138"/>
                  </a:cubicBezTo>
                  <a:cubicBezTo>
                    <a:pt x="86" y="119"/>
                    <a:pt x="86" y="119"/>
                    <a:pt x="86" y="119"/>
                  </a:cubicBezTo>
                  <a:cubicBezTo>
                    <a:pt x="67" y="119"/>
                    <a:pt x="67" y="119"/>
                    <a:pt x="67" y="119"/>
                  </a:cubicBezTo>
                  <a:lnTo>
                    <a:pt x="67" y="138"/>
                  </a:lnTo>
                  <a:close/>
                  <a:moveTo>
                    <a:pt x="75" y="127"/>
                  </a:moveTo>
                  <a:cubicBezTo>
                    <a:pt x="78" y="127"/>
                    <a:pt x="78" y="127"/>
                    <a:pt x="78" y="127"/>
                  </a:cubicBezTo>
                  <a:cubicBezTo>
                    <a:pt x="78" y="130"/>
                    <a:pt x="78" y="130"/>
                    <a:pt x="78" y="130"/>
                  </a:cubicBezTo>
                  <a:cubicBezTo>
                    <a:pt x="75" y="130"/>
                    <a:pt x="75" y="130"/>
                    <a:pt x="75" y="130"/>
                  </a:cubicBezTo>
                  <a:lnTo>
                    <a:pt x="75" y="127"/>
                  </a:lnTo>
                  <a:close/>
                </a:path>
              </a:pathLst>
            </a:custGeom>
            <a:solidFill>
              <a:schemeClr val="tx2"/>
            </a:solidFill>
            <a:ln>
              <a:noFill/>
            </a:ln>
          </p:spPr>
          <p:txBody>
            <a:bodyPr vert="horz" wrap="square" lIns="93260" tIns="46630" rIns="93260" bIns="4663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ysClr val="windowText" lastClr="000000"/>
                </a:solidFill>
                <a:effectLst/>
                <a:uLnTx/>
                <a:uFillTx/>
              </a:endParaRPr>
            </a:p>
          </p:txBody>
        </p:sp>
      </p:grpSp>
      <p:grpSp>
        <p:nvGrpSpPr>
          <p:cNvPr id="26" name="Group 25"/>
          <p:cNvGrpSpPr/>
          <p:nvPr/>
        </p:nvGrpSpPr>
        <p:grpSpPr>
          <a:xfrm>
            <a:off x="6660893" y="4532284"/>
            <a:ext cx="4523700" cy="1118805"/>
            <a:chOff x="6530015" y="4754140"/>
            <a:chExt cx="4435403" cy="1096967"/>
          </a:xfrm>
        </p:grpSpPr>
        <p:sp>
          <p:nvSpPr>
            <p:cNvPr id="15" name="Rectangle 14"/>
            <p:cNvSpPr/>
            <p:nvPr/>
          </p:nvSpPr>
          <p:spPr>
            <a:xfrm>
              <a:off x="7270176" y="4754140"/>
              <a:ext cx="3695242" cy="1096967"/>
            </a:xfrm>
            <a:prstGeom prst="rect">
              <a:avLst/>
            </a:prstGeom>
          </p:spPr>
          <p:txBody>
            <a:bodyPr wrap="none">
              <a:spAutoFit/>
            </a:bodyPr>
            <a:lstStyle/>
            <a:p>
              <a:pPr marL="0" marR="0" lvl="0" indent="0" defTabSz="914049" eaLnBrk="1" fontAlgn="auto" latinLnBrk="0" hangingPunct="1">
                <a:lnSpc>
                  <a:spcPct val="100000"/>
                </a:lnSpc>
                <a:spcBef>
                  <a:spcPts val="0"/>
                </a:spcBef>
                <a:spcAft>
                  <a:spcPts val="1224"/>
                </a:spcAft>
                <a:buClrTx/>
                <a:buSzTx/>
                <a:buFontTx/>
                <a:buNone/>
                <a:tabLst/>
                <a:defRPr/>
              </a:pPr>
              <a: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t>Cloud-ready </a:t>
              </a:r>
              <a:b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br>
              <a:r>
                <a:rPr kumimoji="0" lang="en-US" sz="3264" b="0" i="0" u="none" strike="noStrike" kern="0" cap="none" spc="0" normalizeH="0" baseline="0" noProof="0" dirty="0">
                  <a:ln>
                    <a:noFill/>
                  </a:ln>
                  <a:gradFill>
                    <a:gsLst>
                      <a:gs pos="56637">
                        <a:schemeClr val="tx1"/>
                      </a:gs>
                      <a:gs pos="40000">
                        <a:schemeClr val="tx1"/>
                      </a:gs>
                    </a:gsLst>
                    <a:lin ang="5400000" scaled="0"/>
                  </a:gradFill>
                  <a:effectLst/>
                  <a:uLnTx/>
                  <a:uFillTx/>
                  <a:latin typeface="+mj-lt"/>
                  <a:cs typeface="Segoe UI Light" panose="020B0502040204020203" pitchFamily="34" charset="0"/>
                </a:rPr>
                <a:t>application platform</a:t>
              </a:r>
            </a:p>
          </p:txBody>
        </p:sp>
        <p:sp>
          <p:nvSpPr>
            <p:cNvPr id="25" name="Freeform 13"/>
            <p:cNvSpPr>
              <a:spLocks noEditPoints="1"/>
            </p:cNvSpPr>
            <p:nvPr/>
          </p:nvSpPr>
          <p:spPr bwMode="auto">
            <a:xfrm>
              <a:off x="6530015" y="5128127"/>
              <a:ext cx="472626" cy="329244"/>
            </a:xfrm>
            <a:custGeom>
              <a:avLst/>
              <a:gdLst>
                <a:gd name="T0" fmla="*/ 28 w 128"/>
                <a:gd name="T1" fmla="*/ 88 h 88"/>
                <a:gd name="T2" fmla="*/ 94 w 128"/>
                <a:gd name="T3" fmla="*/ 88 h 88"/>
                <a:gd name="T4" fmla="*/ 128 w 128"/>
                <a:gd name="T5" fmla="*/ 54 h 88"/>
                <a:gd name="T6" fmla="*/ 96 w 128"/>
                <a:gd name="T7" fmla="*/ 20 h 88"/>
                <a:gd name="T8" fmla="*/ 64 w 128"/>
                <a:gd name="T9" fmla="*/ 0 h 88"/>
                <a:gd name="T10" fmla="*/ 28 w 128"/>
                <a:gd name="T11" fmla="*/ 32 h 88"/>
                <a:gd name="T12" fmla="*/ 28 w 128"/>
                <a:gd name="T13" fmla="*/ 32 h 88"/>
                <a:gd name="T14" fmla="*/ 0 w 128"/>
                <a:gd name="T15" fmla="*/ 60 h 88"/>
                <a:gd name="T16" fmla="*/ 28 w 128"/>
                <a:gd name="T17" fmla="*/ 88 h 88"/>
                <a:gd name="T18" fmla="*/ 28 w 128"/>
                <a:gd name="T19" fmla="*/ 40 h 88"/>
                <a:gd name="T20" fmla="*/ 31 w 128"/>
                <a:gd name="T21" fmla="*/ 40 h 88"/>
                <a:gd name="T22" fmla="*/ 36 w 128"/>
                <a:gd name="T23" fmla="*/ 41 h 88"/>
                <a:gd name="T24" fmla="*/ 36 w 128"/>
                <a:gd name="T25" fmla="*/ 36 h 88"/>
                <a:gd name="T26" fmla="*/ 64 w 128"/>
                <a:gd name="T27" fmla="*/ 8 h 88"/>
                <a:gd name="T28" fmla="*/ 90 w 128"/>
                <a:gd name="T29" fmla="*/ 26 h 88"/>
                <a:gd name="T30" fmla="*/ 91 w 128"/>
                <a:gd name="T31" fmla="*/ 28 h 88"/>
                <a:gd name="T32" fmla="*/ 94 w 128"/>
                <a:gd name="T33" fmla="*/ 28 h 88"/>
                <a:gd name="T34" fmla="*/ 120 w 128"/>
                <a:gd name="T35" fmla="*/ 54 h 88"/>
                <a:gd name="T36" fmla="*/ 94 w 128"/>
                <a:gd name="T37" fmla="*/ 80 h 88"/>
                <a:gd name="T38" fmla="*/ 28 w 128"/>
                <a:gd name="T39" fmla="*/ 80 h 88"/>
                <a:gd name="T40" fmla="*/ 8 w 128"/>
                <a:gd name="T41" fmla="*/ 60 h 88"/>
                <a:gd name="T42" fmla="*/ 28 w 128"/>
                <a:gd name="T43"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88">
                  <a:moveTo>
                    <a:pt x="28" y="88"/>
                  </a:moveTo>
                  <a:cubicBezTo>
                    <a:pt x="94" y="88"/>
                    <a:pt x="94" y="88"/>
                    <a:pt x="94" y="88"/>
                  </a:cubicBezTo>
                  <a:cubicBezTo>
                    <a:pt x="113" y="88"/>
                    <a:pt x="128" y="73"/>
                    <a:pt x="128" y="54"/>
                  </a:cubicBezTo>
                  <a:cubicBezTo>
                    <a:pt x="128" y="36"/>
                    <a:pt x="114" y="21"/>
                    <a:pt x="96" y="20"/>
                  </a:cubicBezTo>
                  <a:cubicBezTo>
                    <a:pt x="90" y="8"/>
                    <a:pt x="78" y="0"/>
                    <a:pt x="64" y="0"/>
                  </a:cubicBezTo>
                  <a:cubicBezTo>
                    <a:pt x="46" y="0"/>
                    <a:pt x="30" y="14"/>
                    <a:pt x="28" y="32"/>
                  </a:cubicBezTo>
                  <a:cubicBezTo>
                    <a:pt x="28" y="32"/>
                    <a:pt x="28" y="32"/>
                    <a:pt x="28" y="32"/>
                  </a:cubicBezTo>
                  <a:cubicBezTo>
                    <a:pt x="13" y="32"/>
                    <a:pt x="0" y="45"/>
                    <a:pt x="0" y="60"/>
                  </a:cubicBezTo>
                  <a:cubicBezTo>
                    <a:pt x="0" y="75"/>
                    <a:pt x="13" y="88"/>
                    <a:pt x="28" y="88"/>
                  </a:cubicBezTo>
                  <a:close/>
                  <a:moveTo>
                    <a:pt x="28" y="40"/>
                  </a:moveTo>
                  <a:cubicBezTo>
                    <a:pt x="29" y="40"/>
                    <a:pt x="30" y="40"/>
                    <a:pt x="31" y="40"/>
                  </a:cubicBezTo>
                  <a:cubicBezTo>
                    <a:pt x="36" y="41"/>
                    <a:pt x="36" y="41"/>
                    <a:pt x="36" y="41"/>
                  </a:cubicBezTo>
                  <a:cubicBezTo>
                    <a:pt x="36" y="36"/>
                    <a:pt x="36" y="36"/>
                    <a:pt x="36" y="36"/>
                  </a:cubicBezTo>
                  <a:cubicBezTo>
                    <a:pt x="36" y="21"/>
                    <a:pt x="49" y="8"/>
                    <a:pt x="64" y="8"/>
                  </a:cubicBezTo>
                  <a:cubicBezTo>
                    <a:pt x="75" y="8"/>
                    <a:pt x="86" y="15"/>
                    <a:pt x="90" y="26"/>
                  </a:cubicBezTo>
                  <a:cubicBezTo>
                    <a:pt x="91" y="28"/>
                    <a:pt x="91" y="28"/>
                    <a:pt x="91" y="28"/>
                  </a:cubicBezTo>
                  <a:cubicBezTo>
                    <a:pt x="94" y="28"/>
                    <a:pt x="94" y="28"/>
                    <a:pt x="94" y="28"/>
                  </a:cubicBezTo>
                  <a:cubicBezTo>
                    <a:pt x="108" y="28"/>
                    <a:pt x="120" y="40"/>
                    <a:pt x="120" y="54"/>
                  </a:cubicBezTo>
                  <a:cubicBezTo>
                    <a:pt x="120" y="68"/>
                    <a:pt x="108" y="80"/>
                    <a:pt x="94" y="80"/>
                  </a:cubicBezTo>
                  <a:cubicBezTo>
                    <a:pt x="28" y="80"/>
                    <a:pt x="28" y="80"/>
                    <a:pt x="28" y="80"/>
                  </a:cubicBezTo>
                  <a:cubicBezTo>
                    <a:pt x="17" y="80"/>
                    <a:pt x="8" y="71"/>
                    <a:pt x="8" y="60"/>
                  </a:cubicBezTo>
                  <a:cubicBezTo>
                    <a:pt x="8" y="49"/>
                    <a:pt x="17" y="40"/>
                    <a:pt x="28" y="40"/>
                  </a:cubicBezTo>
                  <a:close/>
                </a:path>
              </a:pathLst>
            </a:custGeom>
            <a:solidFill>
              <a:schemeClr val="tx2"/>
            </a:solidFill>
            <a:ln>
              <a:noFill/>
            </a:ln>
          </p:spPr>
          <p:txBody>
            <a:bodyPr vert="horz" wrap="square" lIns="93260" tIns="46630" rIns="93260" bIns="4663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36" b="0" i="0" u="none" strike="noStrike" kern="0" cap="none" spc="0" normalizeH="0" baseline="0" noProof="0">
                <a:ln>
                  <a:noFill/>
                </a:ln>
                <a:solidFill>
                  <a:sysClr val="windowText" lastClr="000000"/>
                </a:solidFill>
                <a:effectLst/>
                <a:uLnTx/>
                <a:uFillTx/>
              </a:endParaRPr>
            </a:p>
          </p:txBody>
        </p:sp>
      </p:grpSp>
      <p:sp>
        <p:nvSpPr>
          <p:cNvPr id="30" name="Rectangle 29"/>
          <p:cNvSpPr/>
          <p:nvPr/>
        </p:nvSpPr>
        <p:spPr>
          <a:xfrm>
            <a:off x="6715579" y="6098681"/>
            <a:ext cx="5503055" cy="670445"/>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t>Windows Server + System Center </a:t>
            </a:r>
            <a:b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br>
            <a: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t>session guide: </a:t>
            </a:r>
            <a:r>
              <a:rPr kumimoji="0" lang="en-US" sz="1836" b="0" i="0" u="none" strike="noStrike" kern="0" cap="none" spc="0" normalizeH="0" baseline="0" noProof="0" dirty="0">
                <a:ln>
                  <a:noFill/>
                </a:ln>
                <a:gradFill>
                  <a:gsLst>
                    <a:gs pos="79646">
                      <a:schemeClr val="tx2"/>
                    </a:gs>
                    <a:gs pos="56637">
                      <a:schemeClr val="tx2"/>
                    </a:gs>
                  </a:gsLst>
                  <a:lin ang="5400000" scaled="0"/>
                </a:gradFill>
                <a:effectLst/>
                <a:uLnTx/>
                <a:uFillTx/>
                <a:latin typeface="Segoe UI Semibold" panose="020B0702040204020203" pitchFamily="34" charset="0"/>
                <a:cs typeface="Segoe UI Semibold" panose="020B0702040204020203" pitchFamily="34" charset="0"/>
              </a:rPr>
              <a:t>aka.ms/WS2016Ignite</a:t>
            </a:r>
          </a:p>
        </p:txBody>
      </p:sp>
    </p:spTree>
    <p:extLst>
      <p:ext uri="{BB962C8B-B14F-4D97-AF65-F5344CB8AC3E}">
        <p14:creationId xmlns:p14="http://schemas.microsoft.com/office/powerpoint/2010/main" val="16721252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163" y="313117"/>
            <a:ext cx="12055670" cy="898472"/>
          </a:xfrm>
        </p:spPr>
        <p:txBody>
          <a:bodyPr/>
          <a:lstStyle/>
          <a:p>
            <a:r>
              <a:rPr lang="en-US" spc="0" dirty="0"/>
              <a:t>Virtualization </a:t>
            </a:r>
            <a:r>
              <a:rPr lang="en-US" spc="0"/>
              <a:t>and </a:t>
            </a:r>
            <a:r>
              <a:rPr lang="en-US" spc="0" dirty="0"/>
              <a:t>networking</a:t>
            </a:r>
            <a:br>
              <a:rPr lang="en-US" spc="0"/>
            </a:br>
            <a:r>
              <a:rPr lang="en-US" sz="3199" spc="0">
                <a:gradFill>
                  <a:gsLst>
                    <a:gs pos="7619">
                      <a:srgbClr val="00188F"/>
                    </a:gs>
                    <a:gs pos="35000">
                      <a:srgbClr val="00188F"/>
                    </a:gs>
                  </a:gsLst>
                  <a:lin ang="5400000" scaled="0"/>
                </a:gradFill>
              </a:rPr>
              <a:t>Virtual </a:t>
            </a:r>
            <a:r>
              <a:rPr lang="en-US" sz="3199" spc="0" dirty="0">
                <a:gradFill>
                  <a:gsLst>
                    <a:gs pos="7619">
                      <a:srgbClr val="00188F"/>
                    </a:gs>
                    <a:gs pos="35000">
                      <a:srgbClr val="00188F"/>
                    </a:gs>
                  </a:gsLst>
                  <a:lin ang="5400000" scaled="0"/>
                </a:gradFill>
              </a:rPr>
              <a:t>network adaptor enhancements</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75164" y="1729672"/>
            <a:ext cx="5710838" cy="3829618"/>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solidFill>
                  <a:srgbClr val="00B050"/>
                </a:solidFill>
                <a:effectLst/>
                <a:uLnTx/>
                <a:uFillTx/>
                <a:latin typeface="Segoe UI"/>
                <a:ea typeface="+mn-ea"/>
                <a:cs typeface="Segoe UI" pitchFamily="34" charset="0"/>
              </a:rPr>
              <a:t>*NEW* </a:t>
            </a:r>
            <a:r>
              <a:rPr kumimoji="0" lang="en-US" sz="1900" b="0" i="0" u="none" strike="noStrike" kern="1200" cap="none" spc="0" normalizeH="0" baseline="0" noProof="0" dirty="0">
                <a:ln>
                  <a:noFill/>
                </a:ln>
                <a:solidFill>
                  <a:srgbClr val="00B050"/>
                </a:solidFill>
                <a:effectLst/>
                <a:uLnTx/>
                <a:uFillTx/>
                <a:latin typeface="Segoe UI"/>
                <a:ea typeface="+mn-ea"/>
                <a:cs typeface="Segoe UI" pitchFamily="34" charset="0"/>
              </a:rPr>
              <a:t>Administrators now have the ability to add or remove virtual NICs (vNICs) from a VM without downtime.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Enabled by default, with Gen 2 VMs only.</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vNICs can be added using Hyper-V Manager GUI or PowerShell.</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Full support: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Any supported Windows or Linux guest operating system can use the hot-add/remove vNIC functionality.</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endParaRPr kumimoji="0" lang="en-US" sz="18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endParaRPr>
          </a:p>
        </p:txBody>
      </p:sp>
      <p:grpSp>
        <p:nvGrpSpPr>
          <p:cNvPr id="8" name="Group 7"/>
          <p:cNvGrpSpPr/>
          <p:nvPr/>
        </p:nvGrpSpPr>
        <p:grpSpPr>
          <a:xfrm>
            <a:off x="6062193" y="1982223"/>
            <a:ext cx="6009388" cy="4261202"/>
            <a:chOff x="6443662" y="2033588"/>
            <a:chExt cx="5811838" cy="4121121"/>
          </a:xfrm>
        </p:grpSpPr>
        <p:pic>
          <p:nvPicPr>
            <p:cNvPr id="6" name="Picture 5"/>
            <p:cNvPicPr>
              <a:picLocks noChangeAspect="1"/>
            </p:cNvPicPr>
            <p:nvPr/>
          </p:nvPicPr>
          <p:blipFill>
            <a:blip r:embed="rId3"/>
            <a:stretch>
              <a:fillRect/>
            </a:stretch>
          </p:blipFill>
          <p:spPr>
            <a:xfrm>
              <a:off x="6443662" y="2033588"/>
              <a:ext cx="5811838" cy="4121121"/>
            </a:xfrm>
            <a:prstGeom prst="rect">
              <a:avLst/>
            </a:prstGeom>
            <a:ln>
              <a:solidFill>
                <a:schemeClr val="bg2">
                  <a:lumMod val="75000"/>
                </a:schemeClr>
              </a:solidFill>
            </a:ln>
            <a:effectLst/>
          </p:spPr>
        </p:pic>
        <p:sp>
          <p:nvSpPr>
            <p:cNvPr id="11" name="Rectangle 10"/>
            <p:cNvSpPr/>
            <p:nvPr/>
          </p:nvSpPr>
          <p:spPr bwMode="auto">
            <a:xfrm>
              <a:off x="11325225" y="4862513"/>
              <a:ext cx="542925" cy="147638"/>
            </a:xfrm>
            <a:prstGeom prst="rect">
              <a:avLst/>
            </a:prstGeom>
            <a:noFill/>
            <a:ln w="19050">
              <a:solidFill>
                <a:srgbClr val="FFC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pic>
        <p:nvPicPr>
          <p:cNvPr id="7" name="Picture 6"/>
          <p:cNvPicPr>
            <a:picLocks noChangeAspect="1"/>
          </p:cNvPicPr>
          <p:nvPr/>
        </p:nvPicPr>
        <p:blipFill rotWithShape="1">
          <a:blip r:embed="rId4"/>
          <a:srcRect b="5477"/>
          <a:stretch/>
        </p:blipFill>
        <p:spPr>
          <a:xfrm>
            <a:off x="6024097" y="1968717"/>
            <a:ext cx="6047484" cy="4288214"/>
          </a:xfrm>
          <a:prstGeom prst="rect">
            <a:avLst/>
          </a:prstGeom>
          <a:ln>
            <a:solidFill>
              <a:schemeClr val="bg2">
                <a:lumMod val="75000"/>
              </a:schemeClr>
            </a:solidFill>
          </a:ln>
          <a:effectLst/>
        </p:spPr>
      </p:pic>
    </p:spTree>
    <p:extLst>
      <p:ext uri="{BB962C8B-B14F-4D97-AF65-F5344CB8AC3E}">
        <p14:creationId xmlns:p14="http://schemas.microsoft.com/office/powerpoint/2010/main" val="15124881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501654" y="1842055"/>
            <a:ext cx="5554772" cy="4237533"/>
            <a:chOff x="6501694" y="2375219"/>
            <a:chExt cx="5555560" cy="4238134"/>
          </a:xfrm>
        </p:grpSpPr>
        <p:pic>
          <p:nvPicPr>
            <p:cNvPr id="4" name="Picture 3"/>
            <p:cNvPicPr>
              <a:picLocks noChangeAspect="1"/>
            </p:cNvPicPr>
            <p:nvPr/>
          </p:nvPicPr>
          <p:blipFill>
            <a:blip r:embed="rId3"/>
            <a:stretch>
              <a:fillRect/>
            </a:stretch>
          </p:blipFill>
          <p:spPr>
            <a:xfrm>
              <a:off x="6501694" y="2375219"/>
              <a:ext cx="5555560" cy="4238134"/>
            </a:xfrm>
            <a:prstGeom prst="rect">
              <a:avLst/>
            </a:prstGeom>
            <a:noFill/>
            <a:ln>
              <a:solidFill>
                <a:schemeClr val="bg2">
                  <a:lumMod val="75000"/>
                </a:schemeClr>
              </a:solidFill>
            </a:ln>
          </p:spPr>
        </p:pic>
        <p:sp>
          <p:nvSpPr>
            <p:cNvPr id="5" name="Rectangle 4"/>
            <p:cNvSpPr/>
            <p:nvPr/>
          </p:nvSpPr>
          <p:spPr bwMode="auto">
            <a:xfrm>
              <a:off x="8404859" y="3262489"/>
              <a:ext cx="708185" cy="248355"/>
            </a:xfrm>
            <a:prstGeom prst="rect">
              <a:avLst/>
            </a:prstGeom>
            <a:noFill/>
            <a:ln w="19050">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 name="Title 1"/>
          <p:cNvSpPr>
            <a:spLocks noGrp="1"/>
          </p:cNvSpPr>
          <p:nvPr>
            <p:ph type="title"/>
          </p:nvPr>
        </p:nvSpPr>
        <p:spPr/>
        <p:txBody>
          <a:bodyPr/>
          <a:lstStyle/>
          <a:p>
            <a:r>
              <a:rPr lang="en-US" spc="0" dirty="0"/>
              <a:t>Memory management</a:t>
            </a:r>
            <a:br>
              <a:rPr lang="en-US" spc="0" dirty="0"/>
            </a:br>
            <a:r>
              <a:rPr lang="en-US" sz="3199" spc="0" dirty="0">
                <a:gradFill>
                  <a:gsLst>
                    <a:gs pos="7619">
                      <a:srgbClr val="00188F"/>
                    </a:gs>
                    <a:gs pos="35000">
                      <a:srgbClr val="00188F"/>
                    </a:gs>
                  </a:gsLst>
                  <a:lin ang="5400000" scaled="0"/>
                </a:gradFill>
              </a:rPr>
              <a:t>Complete flexibility for optimal host utilization</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75164" y="1596033"/>
            <a:ext cx="6080229" cy="3829618"/>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Static Memory: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Startup RAM represents memory that will be allocated regardless of VM memory demand.</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solidFill>
                  <a:srgbClr val="00B050"/>
                </a:solidFill>
                <a:effectLst/>
                <a:uLnTx/>
                <a:uFillTx/>
                <a:latin typeface="Segoe UI"/>
                <a:ea typeface="+mn-ea"/>
                <a:cs typeface="Segoe UI" pitchFamily="34" charset="0"/>
              </a:rPr>
              <a:t>*NEW* Runtime resize: </a:t>
            </a:r>
            <a:r>
              <a:rPr kumimoji="0" lang="en-US" sz="1900" b="0" i="0" u="none" strike="noStrike" kern="1200" cap="none" spc="0" normalizeH="0" baseline="0" noProof="0" dirty="0">
                <a:ln>
                  <a:noFill/>
                </a:ln>
                <a:solidFill>
                  <a:srgbClr val="00B050"/>
                </a:solidFill>
                <a:effectLst/>
                <a:uLnTx/>
                <a:uFillTx/>
                <a:latin typeface="Segoe UI"/>
                <a:ea typeface="+mn-ea"/>
                <a:cs typeface="Segoe UI" pitchFamily="34" charset="0"/>
              </a:rPr>
              <a:t>Administrators can now increase, or </a:t>
            </a:r>
            <a:r>
              <a:rPr kumimoji="0" lang="en-US" sz="1900" b="1" i="0" u="none" strike="noStrike" kern="1200" cap="none" spc="0" normalizeH="0" baseline="0" noProof="0" dirty="0">
                <a:ln>
                  <a:noFill/>
                </a:ln>
                <a:solidFill>
                  <a:srgbClr val="00B050"/>
                </a:solidFill>
                <a:effectLst/>
                <a:uLnTx/>
                <a:uFillTx/>
                <a:latin typeface="Segoe UI"/>
                <a:ea typeface="+mn-ea"/>
                <a:cs typeface="Segoe UI" pitchFamily="34" charset="0"/>
              </a:rPr>
              <a:t>decrease</a:t>
            </a:r>
            <a:r>
              <a:rPr kumimoji="0" lang="en-US" sz="1900" b="0" i="0" u="none" strike="noStrike" kern="1200" cap="none" spc="0" normalizeH="0" baseline="0" noProof="0" dirty="0">
                <a:ln>
                  <a:noFill/>
                </a:ln>
                <a:solidFill>
                  <a:srgbClr val="00B050"/>
                </a:solidFill>
                <a:effectLst/>
                <a:uLnTx/>
                <a:uFillTx/>
                <a:latin typeface="Segoe UI"/>
                <a:ea typeface="+mn-ea"/>
                <a:cs typeface="Segoe UI" pitchFamily="34" charset="0"/>
              </a:rPr>
              <a:t> VM memory without VM downtime.</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solidFill>
                  <a:srgbClr val="00B050"/>
                </a:solidFill>
                <a:effectLst/>
                <a:uLnTx/>
                <a:uFillTx/>
                <a:latin typeface="Segoe UI"/>
                <a:ea typeface="+mn-ea"/>
                <a:cs typeface="Segoe UI" pitchFamily="34" charset="0"/>
              </a:rPr>
              <a:t>Cannot be decreased lower than current demand, </a:t>
            </a:r>
            <a:br>
              <a:rPr kumimoji="0" lang="en-US" sz="1900" b="0" i="0" u="none" strike="noStrike" kern="1200" cap="none" spc="0" normalizeH="0" baseline="0" noProof="0" dirty="0">
                <a:ln>
                  <a:noFill/>
                </a:ln>
                <a:solidFill>
                  <a:srgbClr val="00B050"/>
                </a:solidFill>
                <a:effectLst/>
                <a:uLnTx/>
                <a:uFillTx/>
                <a:latin typeface="Segoe UI"/>
                <a:ea typeface="+mn-ea"/>
                <a:cs typeface="Segoe UI" pitchFamily="34" charset="0"/>
              </a:rPr>
            </a:br>
            <a:r>
              <a:rPr kumimoji="0" lang="en-US" sz="1900" b="0" i="0" u="none" strike="noStrike" kern="1200" cap="none" spc="0" normalizeH="0" baseline="0" noProof="0" dirty="0">
                <a:ln>
                  <a:noFill/>
                </a:ln>
                <a:solidFill>
                  <a:srgbClr val="00B050"/>
                </a:solidFill>
                <a:effectLst/>
                <a:uLnTx/>
                <a:uFillTx/>
                <a:latin typeface="Segoe UI"/>
                <a:ea typeface="+mn-ea"/>
                <a:cs typeface="Segoe UI" pitchFamily="34" charset="0"/>
              </a:rPr>
              <a:t>or increased higher than physical system memory.</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Dynamic Memory: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Enables automatic reallocation </a:t>
            </a:r>
            <a:b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b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of memory between running VMs.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Results in increased utilization of resources, improved consolidation ratios and reliability for restart operations.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Runtime resize: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With Dynamic Memory </a:t>
            </a:r>
            <a:r>
              <a:rPr kumimoji="0" lang="en-US" sz="1900" b="1"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enabled</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 administrators can increase the maximum or decrease the minimum memory without VM downtime.</a:t>
            </a:r>
          </a:p>
        </p:txBody>
      </p:sp>
    </p:spTree>
    <p:extLst>
      <p:ext uri="{BB962C8B-B14F-4D97-AF65-F5344CB8AC3E}">
        <p14:creationId xmlns:p14="http://schemas.microsoft.com/office/powerpoint/2010/main" val="3490415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163" y="313117"/>
            <a:ext cx="12055670" cy="898472"/>
          </a:xfrm>
        </p:spPr>
        <p:txBody>
          <a:bodyPr/>
          <a:lstStyle/>
          <a:p>
            <a:r>
              <a:rPr lang="en-US" spc="0" dirty="0"/>
              <a:t>Production checkpoints</a:t>
            </a:r>
            <a:br>
              <a:rPr lang="en-US" spc="0" dirty="0"/>
            </a:br>
            <a:r>
              <a:rPr lang="en-US" sz="3199" spc="0" dirty="0">
                <a:gradFill>
                  <a:gsLst>
                    <a:gs pos="7619">
                      <a:srgbClr val="00188F"/>
                    </a:gs>
                    <a:gs pos="35000">
                      <a:srgbClr val="00188F"/>
                    </a:gs>
                  </a:gsLst>
                  <a:lin ang="5400000" scaled="0"/>
                </a:gradFill>
              </a:rPr>
              <a:t>Fully supported for production environments</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75163" y="1791983"/>
            <a:ext cx="6080229" cy="3829618"/>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Full support for key workloads: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Easily create “point in time” images of a virtual machine, which can be restored later on in a way that is completely supported for all production workloads.</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VSS: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Volume Snapshot Service (VSS) is used inside Windows virtual machines to create the production checkpoint instead of using saved state technology.</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Familiar: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No change to user experience for taking/restoring a checkpoint. Restoring a checkpoint is like restoring a clean backup of the server.</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Linux: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Linux virtual machines flush their file system buffers to create a file system consistent checkpoint.</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19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Production as default: </a:t>
            </a:r>
            <a:r>
              <a:rPr kumimoji="0" lang="en-US" sz="19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New virtual machines will use production checkpoints with a fallback to standard checkpoints.</a:t>
            </a:r>
          </a:p>
        </p:txBody>
      </p:sp>
      <p:pic>
        <p:nvPicPr>
          <p:cNvPr id="3" name="Picture 2"/>
          <p:cNvPicPr>
            <a:picLocks noChangeAspect="1"/>
          </p:cNvPicPr>
          <p:nvPr/>
        </p:nvPicPr>
        <p:blipFill>
          <a:blip r:embed="rId3"/>
          <a:stretch>
            <a:fillRect/>
          </a:stretch>
        </p:blipFill>
        <p:spPr>
          <a:xfrm>
            <a:off x="6896463" y="1817380"/>
            <a:ext cx="4909114" cy="4821256"/>
          </a:xfrm>
          <a:prstGeom prst="rect">
            <a:avLst/>
          </a:prstGeom>
          <a:ln>
            <a:solidFill>
              <a:schemeClr val="bg2">
                <a:lumMod val="75000"/>
              </a:schemeClr>
            </a:solidFill>
          </a:ln>
          <a:effectLst/>
        </p:spPr>
      </p:pic>
    </p:spTree>
    <p:extLst>
      <p:ext uri="{BB962C8B-B14F-4D97-AF65-F5344CB8AC3E}">
        <p14:creationId xmlns:p14="http://schemas.microsoft.com/office/powerpoint/2010/main" val="36859041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Demos</a:t>
            </a:r>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952791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grpSp>
        <p:nvGrpSpPr>
          <p:cNvPr id="5" name="Group 4"/>
          <p:cNvGrpSpPr>
            <a:grpSpLocks noChangeAspect="1"/>
          </p:cNvGrpSpPr>
          <p:nvPr/>
        </p:nvGrpSpPr>
        <p:grpSpPr bwMode="auto">
          <a:xfrm>
            <a:off x="0" y="-3175"/>
            <a:ext cx="12436475" cy="7000875"/>
            <a:chOff x="0" y="-2"/>
            <a:chExt cx="7834" cy="4410"/>
          </a:xfrm>
        </p:grpSpPr>
        <p:sp>
          <p:nvSpPr>
            <p:cNvPr id="6" name="AutoShape 3"/>
            <p:cNvSpPr>
              <a:spLocks noChangeAspect="1" noChangeArrowheads="1" noTextEdit="1"/>
            </p:cNvSpPr>
            <p:nvPr/>
          </p:nvSpPr>
          <p:spPr bwMode="auto">
            <a:xfrm>
              <a:off x="0" y="0"/>
              <a:ext cx="6098" cy="4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Rectangle 5"/>
            <p:cNvSpPr>
              <a:spLocks noChangeArrowheads="1"/>
            </p:cNvSpPr>
            <p:nvPr/>
          </p:nvSpPr>
          <p:spPr bwMode="auto">
            <a:xfrm>
              <a:off x="1332" y="-2"/>
              <a:ext cx="6502" cy="441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Rectangle 6"/>
            <p:cNvSpPr>
              <a:spLocks noChangeArrowheads="1"/>
            </p:cNvSpPr>
            <p:nvPr/>
          </p:nvSpPr>
          <p:spPr bwMode="auto">
            <a:xfrm>
              <a:off x="10" y="-2"/>
              <a:ext cx="1308" cy="44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Freeform 7"/>
            <p:cNvSpPr>
              <a:spLocks/>
            </p:cNvSpPr>
            <p:nvPr/>
          </p:nvSpPr>
          <p:spPr bwMode="auto">
            <a:xfrm>
              <a:off x="2" y="-2"/>
              <a:ext cx="3179" cy="4410"/>
            </a:xfrm>
            <a:custGeom>
              <a:avLst/>
              <a:gdLst>
                <a:gd name="T0" fmla="*/ 0 w 3179"/>
                <a:gd name="T1" fmla="*/ 0 h 4410"/>
                <a:gd name="T2" fmla="*/ 0 w 3179"/>
                <a:gd name="T3" fmla="*/ 2050 h 4410"/>
                <a:gd name="T4" fmla="*/ 0 w 3179"/>
                <a:gd name="T5" fmla="*/ 3136 h 4410"/>
                <a:gd name="T6" fmla="*/ 0 w 3179"/>
                <a:gd name="T7" fmla="*/ 4410 h 4410"/>
                <a:gd name="T8" fmla="*/ 1954 w 3179"/>
                <a:gd name="T9" fmla="*/ 4410 h 4410"/>
                <a:gd name="T10" fmla="*/ 1692 w 3179"/>
                <a:gd name="T11" fmla="*/ 2961 h 4410"/>
                <a:gd name="T12" fmla="*/ 1959 w 3179"/>
                <a:gd name="T13" fmla="*/ 2274 h 4410"/>
                <a:gd name="T14" fmla="*/ 2377 w 3179"/>
                <a:gd name="T15" fmla="*/ 3829 h 4410"/>
                <a:gd name="T16" fmla="*/ 2347 w 3179"/>
                <a:gd name="T17" fmla="*/ 4410 h 4410"/>
                <a:gd name="T18" fmla="*/ 3133 w 3179"/>
                <a:gd name="T19" fmla="*/ 4410 h 4410"/>
                <a:gd name="T20" fmla="*/ 3179 w 3179"/>
                <a:gd name="T21" fmla="*/ 3729 h 4410"/>
                <a:gd name="T22" fmla="*/ 2343 w 3179"/>
                <a:gd name="T23" fmla="*/ 333 h 4410"/>
                <a:gd name="T24" fmla="*/ 1692 w 3179"/>
                <a:gd name="T25" fmla="*/ 0 h 4410"/>
                <a:gd name="T26" fmla="*/ 0 w 3179"/>
                <a:gd name="T27" fmla="*/ 0 h 4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79" h="4410">
                  <a:moveTo>
                    <a:pt x="0" y="0"/>
                  </a:moveTo>
                  <a:lnTo>
                    <a:pt x="0" y="2050"/>
                  </a:lnTo>
                  <a:lnTo>
                    <a:pt x="0" y="3136"/>
                  </a:lnTo>
                  <a:lnTo>
                    <a:pt x="0" y="4410"/>
                  </a:lnTo>
                  <a:lnTo>
                    <a:pt x="1954" y="4410"/>
                  </a:lnTo>
                  <a:lnTo>
                    <a:pt x="1692" y="2961"/>
                  </a:lnTo>
                  <a:lnTo>
                    <a:pt x="1959" y="2274"/>
                  </a:lnTo>
                  <a:lnTo>
                    <a:pt x="2377" y="3829"/>
                  </a:lnTo>
                  <a:lnTo>
                    <a:pt x="2347" y="4410"/>
                  </a:lnTo>
                  <a:lnTo>
                    <a:pt x="3133" y="4410"/>
                  </a:lnTo>
                  <a:lnTo>
                    <a:pt x="3179" y="3729"/>
                  </a:lnTo>
                  <a:lnTo>
                    <a:pt x="2343" y="333"/>
                  </a:lnTo>
                  <a:lnTo>
                    <a:pt x="1692" y="0"/>
                  </a:lnTo>
                  <a:lnTo>
                    <a:pt x="0" y="0"/>
                  </a:lnTo>
                  <a:close/>
                </a:path>
              </a:pathLst>
            </a:custGeom>
            <a:solidFill>
              <a:srgbClr val="5C2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Freeform 8"/>
            <p:cNvSpPr>
              <a:spLocks/>
            </p:cNvSpPr>
            <p:nvPr/>
          </p:nvSpPr>
          <p:spPr bwMode="auto">
            <a:xfrm>
              <a:off x="1364" y="1364"/>
              <a:ext cx="59" cy="1067"/>
            </a:xfrm>
            <a:custGeom>
              <a:avLst/>
              <a:gdLst>
                <a:gd name="T0" fmla="*/ 59 w 59"/>
                <a:gd name="T1" fmla="*/ 1067 h 1067"/>
                <a:gd name="T2" fmla="*/ 0 w 59"/>
                <a:gd name="T3" fmla="*/ 1067 h 1067"/>
                <a:gd name="T4" fmla="*/ 0 w 59"/>
                <a:gd name="T5" fmla="*/ 0 h 1067"/>
                <a:gd name="T6" fmla="*/ 59 w 59"/>
                <a:gd name="T7" fmla="*/ 122 h 1067"/>
                <a:gd name="T8" fmla="*/ 59 w 59"/>
                <a:gd name="T9" fmla="*/ 1067 h 1067"/>
              </a:gdLst>
              <a:ahLst/>
              <a:cxnLst>
                <a:cxn ang="0">
                  <a:pos x="T0" y="T1"/>
                </a:cxn>
                <a:cxn ang="0">
                  <a:pos x="T2" y="T3"/>
                </a:cxn>
                <a:cxn ang="0">
                  <a:pos x="T4" y="T5"/>
                </a:cxn>
                <a:cxn ang="0">
                  <a:pos x="T6" y="T7"/>
                </a:cxn>
                <a:cxn ang="0">
                  <a:pos x="T8" y="T9"/>
                </a:cxn>
              </a:cxnLst>
              <a:rect l="0" t="0" r="r" b="b"/>
              <a:pathLst>
                <a:path w="59" h="1067">
                  <a:moveTo>
                    <a:pt x="59" y="1067"/>
                  </a:moveTo>
                  <a:lnTo>
                    <a:pt x="0" y="1067"/>
                  </a:lnTo>
                  <a:lnTo>
                    <a:pt x="0" y="0"/>
                  </a:lnTo>
                  <a:lnTo>
                    <a:pt x="59" y="122"/>
                  </a:lnTo>
                  <a:lnTo>
                    <a:pt x="59" y="1067"/>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Rectangle 9"/>
            <p:cNvSpPr>
              <a:spLocks noChangeArrowheads="1"/>
            </p:cNvSpPr>
            <p:nvPr/>
          </p:nvSpPr>
          <p:spPr bwMode="auto">
            <a:xfrm>
              <a:off x="1520" y="1713"/>
              <a:ext cx="83" cy="718"/>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Rectangle 10"/>
            <p:cNvSpPr>
              <a:spLocks noChangeArrowheads="1"/>
            </p:cNvSpPr>
            <p:nvPr/>
          </p:nvSpPr>
          <p:spPr bwMode="auto">
            <a:xfrm>
              <a:off x="1603" y="1713"/>
              <a:ext cx="44" cy="718"/>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Rectangle 11"/>
            <p:cNvSpPr>
              <a:spLocks noChangeArrowheads="1"/>
            </p:cNvSpPr>
            <p:nvPr/>
          </p:nvSpPr>
          <p:spPr bwMode="auto">
            <a:xfrm>
              <a:off x="1520" y="1567"/>
              <a:ext cx="83" cy="146"/>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Rectangle 12"/>
            <p:cNvSpPr>
              <a:spLocks noChangeArrowheads="1"/>
            </p:cNvSpPr>
            <p:nvPr/>
          </p:nvSpPr>
          <p:spPr bwMode="auto">
            <a:xfrm>
              <a:off x="1603" y="1567"/>
              <a:ext cx="44" cy="146"/>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Freeform 13"/>
            <p:cNvSpPr>
              <a:spLocks/>
            </p:cNvSpPr>
            <p:nvPr/>
          </p:nvSpPr>
          <p:spPr bwMode="auto">
            <a:xfrm>
              <a:off x="1520" y="1482"/>
              <a:ext cx="127" cy="85"/>
            </a:xfrm>
            <a:custGeom>
              <a:avLst/>
              <a:gdLst>
                <a:gd name="T0" fmla="*/ 64 w 64"/>
                <a:gd name="T1" fmla="*/ 43 h 43"/>
                <a:gd name="T2" fmla="*/ 64 w 64"/>
                <a:gd name="T3" fmla="*/ 21 h 43"/>
                <a:gd name="T4" fmla="*/ 43 w 64"/>
                <a:gd name="T5" fmla="*/ 0 h 43"/>
                <a:gd name="T6" fmla="*/ 20 w 64"/>
                <a:gd name="T7" fmla="*/ 0 h 43"/>
                <a:gd name="T8" fmla="*/ 0 w 64"/>
                <a:gd name="T9" fmla="*/ 21 h 43"/>
                <a:gd name="T10" fmla="*/ 0 w 64"/>
                <a:gd name="T11" fmla="*/ 43 h 43"/>
                <a:gd name="T12" fmla="*/ 64 w 64"/>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64" h="43">
                  <a:moveTo>
                    <a:pt x="64" y="43"/>
                  </a:moveTo>
                  <a:cubicBezTo>
                    <a:pt x="64" y="21"/>
                    <a:pt x="64" y="21"/>
                    <a:pt x="64" y="21"/>
                  </a:cubicBezTo>
                  <a:cubicBezTo>
                    <a:pt x="64" y="21"/>
                    <a:pt x="64" y="0"/>
                    <a:pt x="43" y="0"/>
                  </a:cubicBezTo>
                  <a:cubicBezTo>
                    <a:pt x="20" y="0"/>
                    <a:pt x="20" y="0"/>
                    <a:pt x="20" y="0"/>
                  </a:cubicBezTo>
                  <a:cubicBezTo>
                    <a:pt x="20" y="0"/>
                    <a:pt x="0" y="0"/>
                    <a:pt x="0" y="21"/>
                  </a:cubicBezTo>
                  <a:cubicBezTo>
                    <a:pt x="0" y="43"/>
                    <a:pt x="0" y="43"/>
                    <a:pt x="0" y="43"/>
                  </a:cubicBezTo>
                  <a:lnTo>
                    <a:pt x="64" y="43"/>
                  </a:lnTo>
                  <a:close/>
                </a:path>
              </a:pathLst>
            </a:custGeom>
            <a:solidFill>
              <a:srgbClr val="EA40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14"/>
            <p:cNvSpPr>
              <a:spLocks/>
            </p:cNvSpPr>
            <p:nvPr/>
          </p:nvSpPr>
          <p:spPr bwMode="auto">
            <a:xfrm>
              <a:off x="1358" y="858"/>
              <a:ext cx="225" cy="481"/>
            </a:xfrm>
            <a:custGeom>
              <a:avLst/>
              <a:gdLst>
                <a:gd name="T0" fmla="*/ 0 w 225"/>
                <a:gd name="T1" fmla="*/ 0 h 481"/>
                <a:gd name="T2" fmla="*/ 0 w 225"/>
                <a:gd name="T3" fmla="*/ 355 h 481"/>
                <a:gd name="T4" fmla="*/ 59 w 225"/>
                <a:gd name="T5" fmla="*/ 481 h 481"/>
                <a:gd name="T6" fmla="*/ 166 w 225"/>
                <a:gd name="T7" fmla="*/ 481 h 481"/>
                <a:gd name="T8" fmla="*/ 225 w 225"/>
                <a:gd name="T9" fmla="*/ 355 h 481"/>
                <a:gd name="T10" fmla="*/ 225 w 225"/>
                <a:gd name="T11" fmla="*/ 0 h 481"/>
                <a:gd name="T12" fmla="*/ 0 w 225"/>
                <a:gd name="T13" fmla="*/ 0 h 481"/>
              </a:gdLst>
              <a:ahLst/>
              <a:cxnLst>
                <a:cxn ang="0">
                  <a:pos x="T0" y="T1"/>
                </a:cxn>
                <a:cxn ang="0">
                  <a:pos x="T2" y="T3"/>
                </a:cxn>
                <a:cxn ang="0">
                  <a:pos x="T4" y="T5"/>
                </a:cxn>
                <a:cxn ang="0">
                  <a:pos x="T6" y="T7"/>
                </a:cxn>
                <a:cxn ang="0">
                  <a:pos x="T8" y="T9"/>
                </a:cxn>
                <a:cxn ang="0">
                  <a:pos x="T10" y="T11"/>
                </a:cxn>
                <a:cxn ang="0">
                  <a:pos x="T12" y="T13"/>
                </a:cxn>
              </a:cxnLst>
              <a:rect l="0" t="0" r="r" b="b"/>
              <a:pathLst>
                <a:path w="225" h="481">
                  <a:moveTo>
                    <a:pt x="0" y="0"/>
                  </a:moveTo>
                  <a:lnTo>
                    <a:pt x="0" y="355"/>
                  </a:lnTo>
                  <a:lnTo>
                    <a:pt x="59" y="481"/>
                  </a:lnTo>
                  <a:lnTo>
                    <a:pt x="166" y="481"/>
                  </a:lnTo>
                  <a:lnTo>
                    <a:pt x="225" y="355"/>
                  </a:lnTo>
                  <a:lnTo>
                    <a:pt x="225" y="0"/>
                  </a:lnTo>
                  <a:lnTo>
                    <a:pt x="0" y="0"/>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Rectangle 15"/>
            <p:cNvSpPr>
              <a:spLocks noChangeArrowheads="1"/>
            </p:cNvSpPr>
            <p:nvPr/>
          </p:nvSpPr>
          <p:spPr bwMode="auto">
            <a:xfrm>
              <a:off x="1389" y="890"/>
              <a:ext cx="161" cy="283"/>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Rectangle 16"/>
            <p:cNvSpPr>
              <a:spLocks noChangeArrowheads="1"/>
            </p:cNvSpPr>
            <p:nvPr/>
          </p:nvSpPr>
          <p:spPr bwMode="auto">
            <a:xfrm>
              <a:off x="1447" y="1321"/>
              <a:ext cx="45" cy="81"/>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Rectangle 17"/>
            <p:cNvSpPr>
              <a:spLocks noChangeArrowheads="1"/>
            </p:cNvSpPr>
            <p:nvPr/>
          </p:nvSpPr>
          <p:spPr bwMode="auto">
            <a:xfrm>
              <a:off x="1389" y="780"/>
              <a:ext cx="161"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Rectangle 18"/>
            <p:cNvSpPr>
              <a:spLocks noChangeArrowheads="1"/>
            </p:cNvSpPr>
            <p:nvPr/>
          </p:nvSpPr>
          <p:spPr bwMode="auto">
            <a:xfrm>
              <a:off x="1465" y="1402"/>
              <a:ext cx="12" cy="10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Rectangle 19"/>
            <p:cNvSpPr>
              <a:spLocks noChangeArrowheads="1"/>
            </p:cNvSpPr>
            <p:nvPr/>
          </p:nvSpPr>
          <p:spPr bwMode="auto">
            <a:xfrm>
              <a:off x="1520" y="1563"/>
              <a:ext cx="127"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Rectangle 20"/>
            <p:cNvSpPr>
              <a:spLocks noChangeArrowheads="1"/>
            </p:cNvSpPr>
            <p:nvPr/>
          </p:nvSpPr>
          <p:spPr bwMode="auto">
            <a:xfrm>
              <a:off x="910" y="1364"/>
              <a:ext cx="454" cy="1067"/>
            </a:xfrm>
            <a:prstGeom prst="rect">
              <a:avLst/>
            </a:prstGeom>
            <a:solidFill>
              <a:srgbClr val="E811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Freeform 21"/>
            <p:cNvSpPr>
              <a:spLocks/>
            </p:cNvSpPr>
            <p:nvPr/>
          </p:nvSpPr>
          <p:spPr bwMode="auto">
            <a:xfrm>
              <a:off x="960" y="1437"/>
              <a:ext cx="356" cy="63"/>
            </a:xfrm>
            <a:custGeom>
              <a:avLst/>
              <a:gdLst>
                <a:gd name="T0" fmla="*/ 15 w 180"/>
                <a:gd name="T1" fmla="*/ 0 h 32"/>
                <a:gd name="T2" fmla="*/ 0 w 180"/>
                <a:gd name="T3" fmla="*/ 14 h 32"/>
                <a:gd name="T4" fmla="*/ 0 w 180"/>
                <a:gd name="T5" fmla="*/ 17 h 32"/>
                <a:gd name="T6" fmla="*/ 15 w 180"/>
                <a:gd name="T7" fmla="*/ 32 h 32"/>
                <a:gd name="T8" fmla="*/ 165 w 180"/>
                <a:gd name="T9" fmla="*/ 32 h 32"/>
                <a:gd name="T10" fmla="*/ 180 w 180"/>
                <a:gd name="T11" fmla="*/ 17 h 32"/>
                <a:gd name="T12" fmla="*/ 180 w 180"/>
                <a:gd name="T13" fmla="*/ 14 h 32"/>
                <a:gd name="T14" fmla="*/ 165 w 180"/>
                <a:gd name="T15" fmla="*/ 0 h 32"/>
                <a:gd name="T16" fmla="*/ 96 w 180"/>
                <a:gd name="T17" fmla="*/ 0 h 32"/>
                <a:gd name="T18" fmla="*/ 15 w 180"/>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2">
                  <a:moveTo>
                    <a:pt x="15" y="0"/>
                  </a:moveTo>
                  <a:cubicBezTo>
                    <a:pt x="15" y="0"/>
                    <a:pt x="0" y="0"/>
                    <a:pt x="0" y="14"/>
                  </a:cubicBezTo>
                  <a:cubicBezTo>
                    <a:pt x="0" y="17"/>
                    <a:pt x="0" y="17"/>
                    <a:pt x="0" y="17"/>
                  </a:cubicBezTo>
                  <a:cubicBezTo>
                    <a:pt x="0" y="17"/>
                    <a:pt x="0" y="32"/>
                    <a:pt x="15" y="32"/>
                  </a:cubicBezTo>
                  <a:cubicBezTo>
                    <a:pt x="165" y="32"/>
                    <a:pt x="165" y="32"/>
                    <a:pt x="165" y="32"/>
                  </a:cubicBezTo>
                  <a:cubicBezTo>
                    <a:pt x="165" y="32"/>
                    <a:pt x="180" y="32"/>
                    <a:pt x="180" y="17"/>
                  </a:cubicBezTo>
                  <a:cubicBezTo>
                    <a:pt x="180" y="14"/>
                    <a:pt x="180" y="14"/>
                    <a:pt x="180" y="14"/>
                  </a:cubicBezTo>
                  <a:cubicBezTo>
                    <a:pt x="180" y="14"/>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22"/>
            <p:cNvSpPr>
              <a:spLocks/>
            </p:cNvSpPr>
            <p:nvPr/>
          </p:nvSpPr>
          <p:spPr bwMode="auto">
            <a:xfrm>
              <a:off x="960" y="1547"/>
              <a:ext cx="356" cy="61"/>
            </a:xfrm>
            <a:custGeom>
              <a:avLst/>
              <a:gdLst>
                <a:gd name="T0" fmla="*/ 15 w 180"/>
                <a:gd name="T1" fmla="*/ 0 h 31"/>
                <a:gd name="T2" fmla="*/ 0 w 180"/>
                <a:gd name="T3" fmla="*/ 14 h 31"/>
                <a:gd name="T4" fmla="*/ 0 w 180"/>
                <a:gd name="T5" fmla="*/ 17 h 31"/>
                <a:gd name="T6" fmla="*/ 15 w 180"/>
                <a:gd name="T7" fmla="*/ 31 h 31"/>
                <a:gd name="T8" fmla="*/ 165 w 180"/>
                <a:gd name="T9" fmla="*/ 31 h 31"/>
                <a:gd name="T10" fmla="*/ 180 w 180"/>
                <a:gd name="T11" fmla="*/ 17 h 31"/>
                <a:gd name="T12" fmla="*/ 180 w 180"/>
                <a:gd name="T13" fmla="*/ 14 h 31"/>
                <a:gd name="T14" fmla="*/ 165 w 180"/>
                <a:gd name="T15" fmla="*/ 0 h 31"/>
                <a:gd name="T16" fmla="*/ 96 w 180"/>
                <a:gd name="T17" fmla="*/ 0 h 31"/>
                <a:gd name="T18" fmla="*/ 15 w 180"/>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1">
                  <a:moveTo>
                    <a:pt x="15" y="0"/>
                  </a:moveTo>
                  <a:cubicBezTo>
                    <a:pt x="15" y="0"/>
                    <a:pt x="0" y="0"/>
                    <a:pt x="0" y="14"/>
                  </a:cubicBezTo>
                  <a:cubicBezTo>
                    <a:pt x="0" y="17"/>
                    <a:pt x="0" y="17"/>
                    <a:pt x="0" y="17"/>
                  </a:cubicBezTo>
                  <a:cubicBezTo>
                    <a:pt x="0" y="17"/>
                    <a:pt x="0" y="31"/>
                    <a:pt x="15" y="31"/>
                  </a:cubicBezTo>
                  <a:cubicBezTo>
                    <a:pt x="165" y="31"/>
                    <a:pt x="165" y="31"/>
                    <a:pt x="165" y="31"/>
                  </a:cubicBezTo>
                  <a:cubicBezTo>
                    <a:pt x="165" y="31"/>
                    <a:pt x="180" y="31"/>
                    <a:pt x="180" y="17"/>
                  </a:cubicBezTo>
                  <a:cubicBezTo>
                    <a:pt x="180" y="14"/>
                    <a:pt x="180" y="14"/>
                    <a:pt x="180" y="14"/>
                  </a:cubicBezTo>
                  <a:cubicBezTo>
                    <a:pt x="180" y="14"/>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23"/>
            <p:cNvSpPr>
              <a:spLocks/>
            </p:cNvSpPr>
            <p:nvPr/>
          </p:nvSpPr>
          <p:spPr bwMode="auto">
            <a:xfrm>
              <a:off x="960" y="1658"/>
              <a:ext cx="356" cy="61"/>
            </a:xfrm>
            <a:custGeom>
              <a:avLst/>
              <a:gdLst>
                <a:gd name="T0" fmla="*/ 15 w 180"/>
                <a:gd name="T1" fmla="*/ 0 h 31"/>
                <a:gd name="T2" fmla="*/ 0 w 180"/>
                <a:gd name="T3" fmla="*/ 14 h 31"/>
                <a:gd name="T4" fmla="*/ 0 w 180"/>
                <a:gd name="T5" fmla="*/ 17 h 31"/>
                <a:gd name="T6" fmla="*/ 15 w 180"/>
                <a:gd name="T7" fmla="*/ 31 h 31"/>
                <a:gd name="T8" fmla="*/ 165 w 180"/>
                <a:gd name="T9" fmla="*/ 31 h 31"/>
                <a:gd name="T10" fmla="*/ 180 w 180"/>
                <a:gd name="T11" fmla="*/ 17 h 31"/>
                <a:gd name="T12" fmla="*/ 180 w 180"/>
                <a:gd name="T13" fmla="*/ 14 h 31"/>
                <a:gd name="T14" fmla="*/ 165 w 180"/>
                <a:gd name="T15" fmla="*/ 0 h 31"/>
                <a:gd name="T16" fmla="*/ 96 w 180"/>
                <a:gd name="T17" fmla="*/ 0 h 31"/>
                <a:gd name="T18" fmla="*/ 15 w 180"/>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1">
                  <a:moveTo>
                    <a:pt x="15" y="0"/>
                  </a:moveTo>
                  <a:cubicBezTo>
                    <a:pt x="15" y="0"/>
                    <a:pt x="0" y="0"/>
                    <a:pt x="0" y="14"/>
                  </a:cubicBezTo>
                  <a:cubicBezTo>
                    <a:pt x="0" y="17"/>
                    <a:pt x="0" y="17"/>
                    <a:pt x="0" y="17"/>
                  </a:cubicBezTo>
                  <a:cubicBezTo>
                    <a:pt x="0" y="17"/>
                    <a:pt x="0" y="31"/>
                    <a:pt x="15" y="31"/>
                  </a:cubicBezTo>
                  <a:cubicBezTo>
                    <a:pt x="165" y="31"/>
                    <a:pt x="165" y="31"/>
                    <a:pt x="165" y="31"/>
                  </a:cubicBezTo>
                  <a:cubicBezTo>
                    <a:pt x="165" y="31"/>
                    <a:pt x="180" y="31"/>
                    <a:pt x="180" y="17"/>
                  </a:cubicBezTo>
                  <a:cubicBezTo>
                    <a:pt x="180" y="14"/>
                    <a:pt x="180" y="14"/>
                    <a:pt x="180" y="14"/>
                  </a:cubicBezTo>
                  <a:cubicBezTo>
                    <a:pt x="180" y="14"/>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24"/>
            <p:cNvSpPr>
              <a:spLocks/>
            </p:cNvSpPr>
            <p:nvPr/>
          </p:nvSpPr>
          <p:spPr bwMode="auto">
            <a:xfrm>
              <a:off x="960" y="1768"/>
              <a:ext cx="356" cy="61"/>
            </a:xfrm>
            <a:custGeom>
              <a:avLst/>
              <a:gdLst>
                <a:gd name="T0" fmla="*/ 15 w 180"/>
                <a:gd name="T1" fmla="*/ 0 h 31"/>
                <a:gd name="T2" fmla="*/ 0 w 180"/>
                <a:gd name="T3" fmla="*/ 14 h 31"/>
                <a:gd name="T4" fmla="*/ 0 w 180"/>
                <a:gd name="T5" fmla="*/ 17 h 31"/>
                <a:gd name="T6" fmla="*/ 15 w 180"/>
                <a:gd name="T7" fmla="*/ 31 h 31"/>
                <a:gd name="T8" fmla="*/ 165 w 180"/>
                <a:gd name="T9" fmla="*/ 31 h 31"/>
                <a:gd name="T10" fmla="*/ 180 w 180"/>
                <a:gd name="T11" fmla="*/ 17 h 31"/>
                <a:gd name="T12" fmla="*/ 180 w 180"/>
                <a:gd name="T13" fmla="*/ 14 h 31"/>
                <a:gd name="T14" fmla="*/ 165 w 180"/>
                <a:gd name="T15" fmla="*/ 0 h 31"/>
                <a:gd name="T16" fmla="*/ 96 w 180"/>
                <a:gd name="T17" fmla="*/ 0 h 31"/>
                <a:gd name="T18" fmla="*/ 15 w 180"/>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1">
                  <a:moveTo>
                    <a:pt x="15" y="0"/>
                  </a:moveTo>
                  <a:cubicBezTo>
                    <a:pt x="15" y="0"/>
                    <a:pt x="0" y="0"/>
                    <a:pt x="0" y="14"/>
                  </a:cubicBezTo>
                  <a:cubicBezTo>
                    <a:pt x="0" y="17"/>
                    <a:pt x="0" y="17"/>
                    <a:pt x="0" y="17"/>
                  </a:cubicBezTo>
                  <a:cubicBezTo>
                    <a:pt x="0" y="17"/>
                    <a:pt x="0" y="31"/>
                    <a:pt x="15" y="31"/>
                  </a:cubicBezTo>
                  <a:cubicBezTo>
                    <a:pt x="165" y="31"/>
                    <a:pt x="165" y="31"/>
                    <a:pt x="165" y="31"/>
                  </a:cubicBezTo>
                  <a:cubicBezTo>
                    <a:pt x="165" y="31"/>
                    <a:pt x="180" y="31"/>
                    <a:pt x="180" y="17"/>
                  </a:cubicBezTo>
                  <a:cubicBezTo>
                    <a:pt x="180" y="14"/>
                    <a:pt x="180" y="14"/>
                    <a:pt x="180" y="14"/>
                  </a:cubicBezTo>
                  <a:cubicBezTo>
                    <a:pt x="180" y="14"/>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25"/>
            <p:cNvSpPr>
              <a:spLocks/>
            </p:cNvSpPr>
            <p:nvPr/>
          </p:nvSpPr>
          <p:spPr bwMode="auto">
            <a:xfrm>
              <a:off x="960" y="1878"/>
              <a:ext cx="356" cy="61"/>
            </a:xfrm>
            <a:custGeom>
              <a:avLst/>
              <a:gdLst>
                <a:gd name="T0" fmla="*/ 15 w 180"/>
                <a:gd name="T1" fmla="*/ 0 h 31"/>
                <a:gd name="T2" fmla="*/ 0 w 180"/>
                <a:gd name="T3" fmla="*/ 14 h 31"/>
                <a:gd name="T4" fmla="*/ 0 w 180"/>
                <a:gd name="T5" fmla="*/ 17 h 31"/>
                <a:gd name="T6" fmla="*/ 15 w 180"/>
                <a:gd name="T7" fmla="*/ 31 h 31"/>
                <a:gd name="T8" fmla="*/ 165 w 180"/>
                <a:gd name="T9" fmla="*/ 31 h 31"/>
                <a:gd name="T10" fmla="*/ 180 w 180"/>
                <a:gd name="T11" fmla="*/ 17 h 31"/>
                <a:gd name="T12" fmla="*/ 180 w 180"/>
                <a:gd name="T13" fmla="*/ 14 h 31"/>
                <a:gd name="T14" fmla="*/ 165 w 180"/>
                <a:gd name="T15" fmla="*/ 0 h 31"/>
                <a:gd name="T16" fmla="*/ 96 w 180"/>
                <a:gd name="T17" fmla="*/ 0 h 31"/>
                <a:gd name="T18" fmla="*/ 15 w 180"/>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1">
                  <a:moveTo>
                    <a:pt x="15" y="0"/>
                  </a:moveTo>
                  <a:cubicBezTo>
                    <a:pt x="15" y="0"/>
                    <a:pt x="0" y="0"/>
                    <a:pt x="0" y="14"/>
                  </a:cubicBezTo>
                  <a:cubicBezTo>
                    <a:pt x="0" y="17"/>
                    <a:pt x="0" y="17"/>
                    <a:pt x="0" y="17"/>
                  </a:cubicBezTo>
                  <a:cubicBezTo>
                    <a:pt x="0" y="17"/>
                    <a:pt x="0" y="31"/>
                    <a:pt x="15" y="31"/>
                  </a:cubicBezTo>
                  <a:cubicBezTo>
                    <a:pt x="165" y="31"/>
                    <a:pt x="165" y="31"/>
                    <a:pt x="165" y="31"/>
                  </a:cubicBezTo>
                  <a:cubicBezTo>
                    <a:pt x="165" y="31"/>
                    <a:pt x="180" y="31"/>
                    <a:pt x="180" y="17"/>
                  </a:cubicBezTo>
                  <a:cubicBezTo>
                    <a:pt x="180" y="14"/>
                    <a:pt x="180" y="14"/>
                    <a:pt x="180" y="14"/>
                  </a:cubicBezTo>
                  <a:cubicBezTo>
                    <a:pt x="180" y="14"/>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Freeform 26"/>
            <p:cNvSpPr>
              <a:spLocks/>
            </p:cNvSpPr>
            <p:nvPr/>
          </p:nvSpPr>
          <p:spPr bwMode="auto">
            <a:xfrm>
              <a:off x="960" y="1988"/>
              <a:ext cx="356" cy="63"/>
            </a:xfrm>
            <a:custGeom>
              <a:avLst/>
              <a:gdLst>
                <a:gd name="T0" fmla="*/ 15 w 180"/>
                <a:gd name="T1" fmla="*/ 0 h 32"/>
                <a:gd name="T2" fmla="*/ 0 w 180"/>
                <a:gd name="T3" fmla="*/ 15 h 32"/>
                <a:gd name="T4" fmla="*/ 0 w 180"/>
                <a:gd name="T5" fmla="*/ 17 h 32"/>
                <a:gd name="T6" fmla="*/ 15 w 180"/>
                <a:gd name="T7" fmla="*/ 32 h 32"/>
                <a:gd name="T8" fmla="*/ 165 w 180"/>
                <a:gd name="T9" fmla="*/ 32 h 32"/>
                <a:gd name="T10" fmla="*/ 180 w 180"/>
                <a:gd name="T11" fmla="*/ 17 h 32"/>
                <a:gd name="T12" fmla="*/ 180 w 180"/>
                <a:gd name="T13" fmla="*/ 15 h 32"/>
                <a:gd name="T14" fmla="*/ 165 w 180"/>
                <a:gd name="T15" fmla="*/ 0 h 32"/>
                <a:gd name="T16" fmla="*/ 96 w 180"/>
                <a:gd name="T17" fmla="*/ 0 h 32"/>
                <a:gd name="T18" fmla="*/ 15 w 180"/>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2">
                  <a:moveTo>
                    <a:pt x="15" y="0"/>
                  </a:moveTo>
                  <a:cubicBezTo>
                    <a:pt x="15" y="0"/>
                    <a:pt x="0" y="0"/>
                    <a:pt x="0" y="15"/>
                  </a:cubicBezTo>
                  <a:cubicBezTo>
                    <a:pt x="0" y="17"/>
                    <a:pt x="0" y="17"/>
                    <a:pt x="0" y="17"/>
                  </a:cubicBezTo>
                  <a:cubicBezTo>
                    <a:pt x="0" y="17"/>
                    <a:pt x="0" y="32"/>
                    <a:pt x="15" y="32"/>
                  </a:cubicBezTo>
                  <a:cubicBezTo>
                    <a:pt x="165" y="32"/>
                    <a:pt x="165" y="32"/>
                    <a:pt x="165" y="32"/>
                  </a:cubicBezTo>
                  <a:cubicBezTo>
                    <a:pt x="165" y="32"/>
                    <a:pt x="180" y="32"/>
                    <a:pt x="180" y="17"/>
                  </a:cubicBezTo>
                  <a:cubicBezTo>
                    <a:pt x="180" y="15"/>
                    <a:pt x="180" y="15"/>
                    <a:pt x="180" y="15"/>
                  </a:cubicBezTo>
                  <a:cubicBezTo>
                    <a:pt x="180" y="15"/>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Freeform 27"/>
            <p:cNvSpPr>
              <a:spLocks/>
            </p:cNvSpPr>
            <p:nvPr/>
          </p:nvSpPr>
          <p:spPr bwMode="auto">
            <a:xfrm>
              <a:off x="960" y="2099"/>
              <a:ext cx="356" cy="63"/>
            </a:xfrm>
            <a:custGeom>
              <a:avLst/>
              <a:gdLst>
                <a:gd name="T0" fmla="*/ 15 w 180"/>
                <a:gd name="T1" fmla="*/ 0 h 32"/>
                <a:gd name="T2" fmla="*/ 0 w 180"/>
                <a:gd name="T3" fmla="*/ 15 h 32"/>
                <a:gd name="T4" fmla="*/ 0 w 180"/>
                <a:gd name="T5" fmla="*/ 17 h 32"/>
                <a:gd name="T6" fmla="*/ 15 w 180"/>
                <a:gd name="T7" fmla="*/ 32 h 32"/>
                <a:gd name="T8" fmla="*/ 165 w 180"/>
                <a:gd name="T9" fmla="*/ 32 h 32"/>
                <a:gd name="T10" fmla="*/ 180 w 180"/>
                <a:gd name="T11" fmla="*/ 17 h 32"/>
                <a:gd name="T12" fmla="*/ 180 w 180"/>
                <a:gd name="T13" fmla="*/ 15 h 32"/>
                <a:gd name="T14" fmla="*/ 165 w 180"/>
                <a:gd name="T15" fmla="*/ 0 h 32"/>
                <a:gd name="T16" fmla="*/ 96 w 180"/>
                <a:gd name="T17" fmla="*/ 0 h 32"/>
                <a:gd name="T18" fmla="*/ 15 w 180"/>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2">
                  <a:moveTo>
                    <a:pt x="15" y="0"/>
                  </a:moveTo>
                  <a:cubicBezTo>
                    <a:pt x="15" y="0"/>
                    <a:pt x="0" y="0"/>
                    <a:pt x="0" y="15"/>
                  </a:cubicBezTo>
                  <a:cubicBezTo>
                    <a:pt x="0" y="17"/>
                    <a:pt x="0" y="17"/>
                    <a:pt x="0" y="17"/>
                  </a:cubicBezTo>
                  <a:cubicBezTo>
                    <a:pt x="0" y="17"/>
                    <a:pt x="0" y="32"/>
                    <a:pt x="15" y="32"/>
                  </a:cubicBezTo>
                  <a:cubicBezTo>
                    <a:pt x="165" y="32"/>
                    <a:pt x="165" y="32"/>
                    <a:pt x="165" y="32"/>
                  </a:cubicBezTo>
                  <a:cubicBezTo>
                    <a:pt x="165" y="32"/>
                    <a:pt x="180" y="32"/>
                    <a:pt x="180" y="17"/>
                  </a:cubicBezTo>
                  <a:cubicBezTo>
                    <a:pt x="180" y="15"/>
                    <a:pt x="180" y="15"/>
                    <a:pt x="180" y="15"/>
                  </a:cubicBezTo>
                  <a:cubicBezTo>
                    <a:pt x="180" y="15"/>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Freeform 28"/>
            <p:cNvSpPr>
              <a:spLocks/>
            </p:cNvSpPr>
            <p:nvPr/>
          </p:nvSpPr>
          <p:spPr bwMode="auto">
            <a:xfrm>
              <a:off x="960" y="2209"/>
              <a:ext cx="356" cy="63"/>
            </a:xfrm>
            <a:custGeom>
              <a:avLst/>
              <a:gdLst>
                <a:gd name="T0" fmla="*/ 15 w 180"/>
                <a:gd name="T1" fmla="*/ 0 h 32"/>
                <a:gd name="T2" fmla="*/ 0 w 180"/>
                <a:gd name="T3" fmla="*/ 15 h 32"/>
                <a:gd name="T4" fmla="*/ 0 w 180"/>
                <a:gd name="T5" fmla="*/ 18 h 32"/>
                <a:gd name="T6" fmla="*/ 15 w 180"/>
                <a:gd name="T7" fmla="*/ 32 h 32"/>
                <a:gd name="T8" fmla="*/ 165 w 180"/>
                <a:gd name="T9" fmla="*/ 32 h 32"/>
                <a:gd name="T10" fmla="*/ 180 w 180"/>
                <a:gd name="T11" fmla="*/ 18 h 32"/>
                <a:gd name="T12" fmla="*/ 180 w 180"/>
                <a:gd name="T13" fmla="*/ 15 h 32"/>
                <a:gd name="T14" fmla="*/ 165 w 180"/>
                <a:gd name="T15" fmla="*/ 0 h 32"/>
                <a:gd name="T16" fmla="*/ 96 w 180"/>
                <a:gd name="T17" fmla="*/ 0 h 32"/>
                <a:gd name="T18" fmla="*/ 15 w 180"/>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2">
                  <a:moveTo>
                    <a:pt x="15" y="0"/>
                  </a:moveTo>
                  <a:cubicBezTo>
                    <a:pt x="15" y="0"/>
                    <a:pt x="0" y="0"/>
                    <a:pt x="0" y="15"/>
                  </a:cubicBezTo>
                  <a:cubicBezTo>
                    <a:pt x="0" y="18"/>
                    <a:pt x="0" y="18"/>
                    <a:pt x="0" y="18"/>
                  </a:cubicBezTo>
                  <a:cubicBezTo>
                    <a:pt x="0" y="18"/>
                    <a:pt x="0" y="32"/>
                    <a:pt x="15" y="32"/>
                  </a:cubicBezTo>
                  <a:cubicBezTo>
                    <a:pt x="165" y="32"/>
                    <a:pt x="165" y="32"/>
                    <a:pt x="165" y="32"/>
                  </a:cubicBezTo>
                  <a:cubicBezTo>
                    <a:pt x="165" y="32"/>
                    <a:pt x="180" y="32"/>
                    <a:pt x="180" y="18"/>
                  </a:cubicBezTo>
                  <a:cubicBezTo>
                    <a:pt x="180" y="15"/>
                    <a:pt x="180" y="15"/>
                    <a:pt x="180" y="15"/>
                  </a:cubicBezTo>
                  <a:cubicBezTo>
                    <a:pt x="180" y="15"/>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Oval 29"/>
            <p:cNvSpPr>
              <a:spLocks noChangeArrowheads="1"/>
            </p:cNvSpPr>
            <p:nvPr/>
          </p:nvSpPr>
          <p:spPr bwMode="auto">
            <a:xfrm>
              <a:off x="1249" y="1449"/>
              <a:ext cx="34" cy="3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Oval 30"/>
            <p:cNvSpPr>
              <a:spLocks noChangeArrowheads="1"/>
            </p:cNvSpPr>
            <p:nvPr/>
          </p:nvSpPr>
          <p:spPr bwMode="auto">
            <a:xfrm>
              <a:off x="1249" y="1559"/>
              <a:ext cx="34" cy="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Oval 31"/>
            <p:cNvSpPr>
              <a:spLocks noChangeArrowheads="1"/>
            </p:cNvSpPr>
            <p:nvPr/>
          </p:nvSpPr>
          <p:spPr bwMode="auto">
            <a:xfrm>
              <a:off x="1249" y="1670"/>
              <a:ext cx="34" cy="3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Oval 32"/>
            <p:cNvSpPr>
              <a:spLocks noChangeArrowheads="1"/>
            </p:cNvSpPr>
            <p:nvPr/>
          </p:nvSpPr>
          <p:spPr bwMode="auto">
            <a:xfrm>
              <a:off x="1249" y="1780"/>
              <a:ext cx="34" cy="3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 name="Oval 33"/>
            <p:cNvSpPr>
              <a:spLocks noChangeArrowheads="1"/>
            </p:cNvSpPr>
            <p:nvPr/>
          </p:nvSpPr>
          <p:spPr bwMode="auto">
            <a:xfrm>
              <a:off x="1249" y="1892"/>
              <a:ext cx="34" cy="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 name="Oval 34"/>
            <p:cNvSpPr>
              <a:spLocks noChangeArrowheads="1"/>
            </p:cNvSpPr>
            <p:nvPr/>
          </p:nvSpPr>
          <p:spPr bwMode="auto">
            <a:xfrm>
              <a:off x="1249" y="2002"/>
              <a:ext cx="34" cy="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 name="Oval 35"/>
            <p:cNvSpPr>
              <a:spLocks noChangeArrowheads="1"/>
            </p:cNvSpPr>
            <p:nvPr/>
          </p:nvSpPr>
          <p:spPr bwMode="auto">
            <a:xfrm>
              <a:off x="1249" y="2112"/>
              <a:ext cx="34" cy="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 name="Oval 36"/>
            <p:cNvSpPr>
              <a:spLocks noChangeArrowheads="1"/>
            </p:cNvSpPr>
            <p:nvPr/>
          </p:nvSpPr>
          <p:spPr bwMode="auto">
            <a:xfrm>
              <a:off x="1249" y="2223"/>
              <a:ext cx="34" cy="3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 name="Freeform 37"/>
            <p:cNvSpPr>
              <a:spLocks/>
            </p:cNvSpPr>
            <p:nvPr/>
          </p:nvSpPr>
          <p:spPr bwMode="auto">
            <a:xfrm>
              <a:off x="960" y="2319"/>
              <a:ext cx="356" cy="63"/>
            </a:xfrm>
            <a:custGeom>
              <a:avLst/>
              <a:gdLst>
                <a:gd name="T0" fmla="*/ 15 w 180"/>
                <a:gd name="T1" fmla="*/ 0 h 32"/>
                <a:gd name="T2" fmla="*/ 0 w 180"/>
                <a:gd name="T3" fmla="*/ 14 h 32"/>
                <a:gd name="T4" fmla="*/ 0 w 180"/>
                <a:gd name="T5" fmla="*/ 17 h 32"/>
                <a:gd name="T6" fmla="*/ 15 w 180"/>
                <a:gd name="T7" fmla="*/ 32 h 32"/>
                <a:gd name="T8" fmla="*/ 165 w 180"/>
                <a:gd name="T9" fmla="*/ 32 h 32"/>
                <a:gd name="T10" fmla="*/ 180 w 180"/>
                <a:gd name="T11" fmla="*/ 17 h 32"/>
                <a:gd name="T12" fmla="*/ 180 w 180"/>
                <a:gd name="T13" fmla="*/ 14 h 32"/>
                <a:gd name="T14" fmla="*/ 165 w 180"/>
                <a:gd name="T15" fmla="*/ 0 h 32"/>
                <a:gd name="T16" fmla="*/ 96 w 180"/>
                <a:gd name="T17" fmla="*/ 0 h 32"/>
                <a:gd name="T18" fmla="*/ 15 w 180"/>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32">
                  <a:moveTo>
                    <a:pt x="15" y="0"/>
                  </a:moveTo>
                  <a:cubicBezTo>
                    <a:pt x="15" y="0"/>
                    <a:pt x="0" y="0"/>
                    <a:pt x="0" y="14"/>
                  </a:cubicBezTo>
                  <a:cubicBezTo>
                    <a:pt x="0" y="17"/>
                    <a:pt x="0" y="17"/>
                    <a:pt x="0" y="17"/>
                  </a:cubicBezTo>
                  <a:cubicBezTo>
                    <a:pt x="0" y="17"/>
                    <a:pt x="0" y="32"/>
                    <a:pt x="15" y="32"/>
                  </a:cubicBezTo>
                  <a:cubicBezTo>
                    <a:pt x="165" y="32"/>
                    <a:pt x="165" y="32"/>
                    <a:pt x="165" y="32"/>
                  </a:cubicBezTo>
                  <a:cubicBezTo>
                    <a:pt x="165" y="32"/>
                    <a:pt x="180" y="32"/>
                    <a:pt x="180" y="17"/>
                  </a:cubicBezTo>
                  <a:cubicBezTo>
                    <a:pt x="180" y="14"/>
                    <a:pt x="180" y="14"/>
                    <a:pt x="180" y="14"/>
                  </a:cubicBezTo>
                  <a:cubicBezTo>
                    <a:pt x="180" y="14"/>
                    <a:pt x="180" y="0"/>
                    <a:pt x="165" y="0"/>
                  </a:cubicBezTo>
                  <a:cubicBezTo>
                    <a:pt x="96" y="0"/>
                    <a:pt x="96" y="0"/>
                    <a:pt x="96" y="0"/>
                  </a:cubicBezTo>
                  <a:lnTo>
                    <a:pt x="15" y="0"/>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 name="Oval 38"/>
            <p:cNvSpPr>
              <a:spLocks noChangeArrowheads="1"/>
            </p:cNvSpPr>
            <p:nvPr/>
          </p:nvSpPr>
          <p:spPr bwMode="auto">
            <a:xfrm>
              <a:off x="1120" y="2335"/>
              <a:ext cx="36" cy="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 name="Freeform 39"/>
            <p:cNvSpPr>
              <a:spLocks/>
            </p:cNvSpPr>
            <p:nvPr/>
          </p:nvSpPr>
          <p:spPr bwMode="auto">
            <a:xfrm>
              <a:off x="677" y="1988"/>
              <a:ext cx="233" cy="54"/>
            </a:xfrm>
            <a:custGeom>
              <a:avLst/>
              <a:gdLst>
                <a:gd name="T0" fmla="*/ 56 w 118"/>
                <a:gd name="T1" fmla="*/ 11 h 27"/>
                <a:gd name="T2" fmla="*/ 118 w 118"/>
                <a:gd name="T3" fmla="*/ 27 h 27"/>
                <a:gd name="T4" fmla="*/ 118 w 118"/>
                <a:gd name="T5" fmla="*/ 7 h 27"/>
                <a:gd name="T6" fmla="*/ 75 w 118"/>
                <a:gd name="T7" fmla="*/ 0 h 27"/>
                <a:gd name="T8" fmla="*/ 0 w 118"/>
                <a:gd name="T9" fmla="*/ 23 h 27"/>
                <a:gd name="T10" fmla="*/ 56 w 118"/>
                <a:gd name="T11" fmla="*/ 11 h 27"/>
              </a:gdLst>
              <a:ahLst/>
              <a:cxnLst>
                <a:cxn ang="0">
                  <a:pos x="T0" y="T1"/>
                </a:cxn>
                <a:cxn ang="0">
                  <a:pos x="T2" y="T3"/>
                </a:cxn>
                <a:cxn ang="0">
                  <a:pos x="T4" y="T5"/>
                </a:cxn>
                <a:cxn ang="0">
                  <a:pos x="T6" y="T7"/>
                </a:cxn>
                <a:cxn ang="0">
                  <a:pos x="T8" y="T9"/>
                </a:cxn>
                <a:cxn ang="0">
                  <a:pos x="T10" y="T11"/>
                </a:cxn>
              </a:cxnLst>
              <a:rect l="0" t="0" r="r" b="b"/>
              <a:pathLst>
                <a:path w="118" h="27">
                  <a:moveTo>
                    <a:pt x="56" y="11"/>
                  </a:moveTo>
                  <a:cubicBezTo>
                    <a:pt x="78" y="11"/>
                    <a:pt x="100" y="17"/>
                    <a:pt x="118" y="27"/>
                  </a:cubicBezTo>
                  <a:cubicBezTo>
                    <a:pt x="118" y="7"/>
                    <a:pt x="118" y="7"/>
                    <a:pt x="118" y="7"/>
                  </a:cubicBezTo>
                  <a:cubicBezTo>
                    <a:pt x="105" y="2"/>
                    <a:pt x="90" y="0"/>
                    <a:pt x="75" y="0"/>
                  </a:cubicBezTo>
                  <a:cubicBezTo>
                    <a:pt x="48" y="0"/>
                    <a:pt x="21" y="9"/>
                    <a:pt x="0" y="23"/>
                  </a:cubicBezTo>
                  <a:cubicBezTo>
                    <a:pt x="17" y="15"/>
                    <a:pt x="36" y="11"/>
                    <a:pt x="56" y="11"/>
                  </a:cubicBezTo>
                  <a:close/>
                </a:path>
              </a:pathLst>
            </a:custGeom>
            <a:solidFill>
              <a:srgbClr val="401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 name="Freeform 40"/>
            <p:cNvSpPr>
              <a:spLocks/>
            </p:cNvSpPr>
            <p:nvPr/>
          </p:nvSpPr>
          <p:spPr bwMode="auto">
            <a:xfrm>
              <a:off x="910" y="2002"/>
              <a:ext cx="394" cy="429"/>
            </a:xfrm>
            <a:custGeom>
              <a:avLst/>
              <a:gdLst>
                <a:gd name="T0" fmla="*/ 199 w 199"/>
                <a:gd name="T1" fmla="*/ 165 h 218"/>
                <a:gd name="T2" fmla="*/ 107 w 199"/>
                <a:gd name="T3" fmla="*/ 74 h 218"/>
                <a:gd name="T4" fmla="*/ 82 w 199"/>
                <a:gd name="T5" fmla="*/ 77 h 218"/>
                <a:gd name="T6" fmla="*/ 0 w 199"/>
                <a:gd name="T7" fmla="*/ 0 h 218"/>
                <a:gd name="T8" fmla="*/ 0 w 199"/>
                <a:gd name="T9" fmla="*/ 20 h 218"/>
                <a:gd name="T10" fmla="*/ 62 w 199"/>
                <a:gd name="T11" fmla="*/ 88 h 218"/>
                <a:gd name="T12" fmla="*/ 87 w 199"/>
                <a:gd name="T13" fmla="*/ 84 h 218"/>
                <a:gd name="T14" fmla="*/ 180 w 199"/>
                <a:gd name="T15" fmla="*/ 176 h 218"/>
                <a:gd name="T16" fmla="*/ 169 w 199"/>
                <a:gd name="T17" fmla="*/ 218 h 218"/>
                <a:gd name="T18" fmla="*/ 190 w 199"/>
                <a:gd name="T19" fmla="*/ 218 h 218"/>
                <a:gd name="T20" fmla="*/ 199 w 199"/>
                <a:gd name="T21" fmla="*/ 16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218">
                  <a:moveTo>
                    <a:pt x="199" y="165"/>
                  </a:moveTo>
                  <a:cubicBezTo>
                    <a:pt x="199" y="114"/>
                    <a:pt x="158" y="74"/>
                    <a:pt x="107" y="74"/>
                  </a:cubicBezTo>
                  <a:cubicBezTo>
                    <a:pt x="98" y="74"/>
                    <a:pt x="90" y="74"/>
                    <a:pt x="82" y="77"/>
                  </a:cubicBezTo>
                  <a:cubicBezTo>
                    <a:pt x="67" y="41"/>
                    <a:pt x="37" y="13"/>
                    <a:pt x="0" y="0"/>
                  </a:cubicBezTo>
                  <a:cubicBezTo>
                    <a:pt x="0" y="20"/>
                    <a:pt x="0" y="20"/>
                    <a:pt x="0" y="20"/>
                  </a:cubicBezTo>
                  <a:cubicBezTo>
                    <a:pt x="28" y="35"/>
                    <a:pt x="50" y="59"/>
                    <a:pt x="62" y="88"/>
                  </a:cubicBezTo>
                  <a:cubicBezTo>
                    <a:pt x="70" y="86"/>
                    <a:pt x="79" y="84"/>
                    <a:pt x="87" y="84"/>
                  </a:cubicBezTo>
                  <a:cubicBezTo>
                    <a:pt x="139" y="84"/>
                    <a:pt x="180" y="125"/>
                    <a:pt x="180" y="176"/>
                  </a:cubicBezTo>
                  <a:cubicBezTo>
                    <a:pt x="180" y="191"/>
                    <a:pt x="176" y="205"/>
                    <a:pt x="169" y="218"/>
                  </a:cubicBezTo>
                  <a:cubicBezTo>
                    <a:pt x="190" y="218"/>
                    <a:pt x="190" y="218"/>
                    <a:pt x="190" y="218"/>
                  </a:cubicBezTo>
                  <a:cubicBezTo>
                    <a:pt x="195" y="202"/>
                    <a:pt x="199" y="179"/>
                    <a:pt x="199" y="165"/>
                  </a:cubicBez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 name="Freeform 41"/>
            <p:cNvSpPr>
              <a:spLocks/>
            </p:cNvSpPr>
            <p:nvPr/>
          </p:nvSpPr>
          <p:spPr bwMode="auto">
            <a:xfrm>
              <a:off x="388" y="2010"/>
              <a:ext cx="879" cy="421"/>
            </a:xfrm>
            <a:custGeom>
              <a:avLst/>
              <a:gdLst>
                <a:gd name="T0" fmla="*/ 433 w 444"/>
                <a:gd name="T1" fmla="*/ 214 h 214"/>
                <a:gd name="T2" fmla="*/ 444 w 444"/>
                <a:gd name="T3" fmla="*/ 172 h 214"/>
                <a:gd name="T4" fmla="*/ 351 w 444"/>
                <a:gd name="T5" fmla="*/ 80 h 214"/>
                <a:gd name="T6" fmla="*/ 326 w 444"/>
                <a:gd name="T7" fmla="*/ 84 h 214"/>
                <a:gd name="T8" fmla="*/ 202 w 444"/>
                <a:gd name="T9" fmla="*/ 0 h 214"/>
                <a:gd name="T10" fmla="*/ 67 w 444"/>
                <a:gd name="T11" fmla="*/ 126 h 214"/>
                <a:gd name="T12" fmla="*/ 0 w 444"/>
                <a:gd name="T13" fmla="*/ 196 h 214"/>
                <a:gd name="T14" fmla="*/ 2 w 444"/>
                <a:gd name="T15" fmla="*/ 214 h 214"/>
                <a:gd name="T16" fmla="*/ 433 w 444"/>
                <a:gd name="T17"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4" h="214">
                  <a:moveTo>
                    <a:pt x="433" y="214"/>
                  </a:moveTo>
                  <a:cubicBezTo>
                    <a:pt x="440" y="201"/>
                    <a:pt x="444" y="187"/>
                    <a:pt x="444" y="172"/>
                  </a:cubicBezTo>
                  <a:cubicBezTo>
                    <a:pt x="444" y="121"/>
                    <a:pt x="403" y="80"/>
                    <a:pt x="351" y="80"/>
                  </a:cubicBezTo>
                  <a:cubicBezTo>
                    <a:pt x="343" y="80"/>
                    <a:pt x="334" y="82"/>
                    <a:pt x="326" y="84"/>
                  </a:cubicBezTo>
                  <a:cubicBezTo>
                    <a:pt x="306" y="35"/>
                    <a:pt x="258" y="0"/>
                    <a:pt x="202" y="0"/>
                  </a:cubicBezTo>
                  <a:cubicBezTo>
                    <a:pt x="130" y="0"/>
                    <a:pt x="72" y="56"/>
                    <a:pt x="67" y="126"/>
                  </a:cubicBezTo>
                  <a:cubicBezTo>
                    <a:pt x="30" y="128"/>
                    <a:pt x="0" y="158"/>
                    <a:pt x="0" y="196"/>
                  </a:cubicBezTo>
                  <a:cubicBezTo>
                    <a:pt x="0" y="203"/>
                    <a:pt x="1" y="208"/>
                    <a:pt x="2" y="214"/>
                  </a:cubicBezTo>
                  <a:lnTo>
                    <a:pt x="433" y="2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 name="Rectangle 42"/>
            <p:cNvSpPr>
              <a:spLocks noChangeArrowheads="1"/>
            </p:cNvSpPr>
            <p:nvPr/>
          </p:nvSpPr>
          <p:spPr bwMode="auto">
            <a:xfrm>
              <a:off x="327" y="2431"/>
              <a:ext cx="1367" cy="73"/>
            </a:xfrm>
            <a:prstGeom prst="rect">
              <a:avLst/>
            </a:prstGeom>
            <a:solidFill>
              <a:srgbClr val="4014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 name="Freeform 43"/>
            <p:cNvSpPr>
              <a:spLocks/>
            </p:cNvSpPr>
            <p:nvPr/>
          </p:nvSpPr>
          <p:spPr bwMode="auto">
            <a:xfrm>
              <a:off x="2" y="2679"/>
              <a:ext cx="133" cy="262"/>
            </a:xfrm>
            <a:custGeom>
              <a:avLst/>
              <a:gdLst>
                <a:gd name="T0" fmla="*/ 0 w 67"/>
                <a:gd name="T1" fmla="*/ 0 h 133"/>
                <a:gd name="T2" fmla="*/ 67 w 67"/>
                <a:gd name="T3" fmla="*/ 66 h 133"/>
                <a:gd name="T4" fmla="*/ 0 w 67"/>
                <a:gd name="T5" fmla="*/ 133 h 133"/>
                <a:gd name="T6" fmla="*/ 0 w 67"/>
                <a:gd name="T7" fmla="*/ 0 h 133"/>
              </a:gdLst>
              <a:ahLst/>
              <a:cxnLst>
                <a:cxn ang="0">
                  <a:pos x="T0" y="T1"/>
                </a:cxn>
                <a:cxn ang="0">
                  <a:pos x="T2" y="T3"/>
                </a:cxn>
                <a:cxn ang="0">
                  <a:pos x="T4" y="T5"/>
                </a:cxn>
                <a:cxn ang="0">
                  <a:pos x="T6" y="T7"/>
                </a:cxn>
              </a:cxnLst>
              <a:rect l="0" t="0" r="r" b="b"/>
              <a:pathLst>
                <a:path w="67" h="133">
                  <a:moveTo>
                    <a:pt x="0" y="0"/>
                  </a:moveTo>
                  <a:cubicBezTo>
                    <a:pt x="37" y="0"/>
                    <a:pt x="67" y="29"/>
                    <a:pt x="67" y="66"/>
                  </a:cubicBezTo>
                  <a:cubicBezTo>
                    <a:pt x="67" y="103"/>
                    <a:pt x="37" y="133"/>
                    <a:pt x="0" y="133"/>
                  </a:cubicBezTo>
                  <a:lnTo>
                    <a:pt x="0" y="0"/>
                  </a:lnTo>
                  <a:close/>
                </a:path>
              </a:pathLst>
            </a:custGeom>
            <a:solidFill>
              <a:srgbClr val="401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 name="Freeform 44"/>
            <p:cNvSpPr>
              <a:spLocks/>
            </p:cNvSpPr>
            <p:nvPr/>
          </p:nvSpPr>
          <p:spPr bwMode="auto">
            <a:xfrm>
              <a:off x="2" y="3357"/>
              <a:ext cx="133" cy="264"/>
            </a:xfrm>
            <a:custGeom>
              <a:avLst/>
              <a:gdLst>
                <a:gd name="T0" fmla="*/ 0 w 67"/>
                <a:gd name="T1" fmla="*/ 0 h 134"/>
                <a:gd name="T2" fmla="*/ 67 w 67"/>
                <a:gd name="T3" fmla="*/ 67 h 134"/>
                <a:gd name="T4" fmla="*/ 0 w 67"/>
                <a:gd name="T5" fmla="*/ 134 h 134"/>
                <a:gd name="T6" fmla="*/ 0 w 67"/>
                <a:gd name="T7" fmla="*/ 0 h 134"/>
              </a:gdLst>
              <a:ahLst/>
              <a:cxnLst>
                <a:cxn ang="0">
                  <a:pos x="T0" y="T1"/>
                </a:cxn>
                <a:cxn ang="0">
                  <a:pos x="T2" y="T3"/>
                </a:cxn>
                <a:cxn ang="0">
                  <a:pos x="T4" y="T5"/>
                </a:cxn>
                <a:cxn ang="0">
                  <a:pos x="T6" y="T7"/>
                </a:cxn>
              </a:cxnLst>
              <a:rect l="0" t="0" r="r" b="b"/>
              <a:pathLst>
                <a:path w="67" h="134">
                  <a:moveTo>
                    <a:pt x="0" y="0"/>
                  </a:moveTo>
                  <a:cubicBezTo>
                    <a:pt x="37" y="0"/>
                    <a:pt x="67" y="30"/>
                    <a:pt x="67" y="67"/>
                  </a:cubicBezTo>
                  <a:cubicBezTo>
                    <a:pt x="67" y="104"/>
                    <a:pt x="37" y="134"/>
                    <a:pt x="0" y="134"/>
                  </a:cubicBezTo>
                  <a:lnTo>
                    <a:pt x="0" y="0"/>
                  </a:lnTo>
                  <a:close/>
                </a:path>
              </a:pathLst>
            </a:custGeom>
            <a:solidFill>
              <a:srgbClr val="401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 name="Freeform 45"/>
            <p:cNvSpPr>
              <a:spLocks/>
            </p:cNvSpPr>
            <p:nvPr/>
          </p:nvSpPr>
          <p:spPr bwMode="auto">
            <a:xfrm>
              <a:off x="2" y="4034"/>
              <a:ext cx="133" cy="264"/>
            </a:xfrm>
            <a:custGeom>
              <a:avLst/>
              <a:gdLst>
                <a:gd name="T0" fmla="*/ 0 w 67"/>
                <a:gd name="T1" fmla="*/ 0 h 134"/>
                <a:gd name="T2" fmla="*/ 67 w 67"/>
                <a:gd name="T3" fmla="*/ 67 h 134"/>
                <a:gd name="T4" fmla="*/ 0 w 67"/>
                <a:gd name="T5" fmla="*/ 134 h 134"/>
                <a:gd name="T6" fmla="*/ 0 w 67"/>
                <a:gd name="T7" fmla="*/ 0 h 134"/>
              </a:gdLst>
              <a:ahLst/>
              <a:cxnLst>
                <a:cxn ang="0">
                  <a:pos x="T0" y="T1"/>
                </a:cxn>
                <a:cxn ang="0">
                  <a:pos x="T2" y="T3"/>
                </a:cxn>
                <a:cxn ang="0">
                  <a:pos x="T4" y="T5"/>
                </a:cxn>
                <a:cxn ang="0">
                  <a:pos x="T6" y="T7"/>
                </a:cxn>
              </a:cxnLst>
              <a:rect l="0" t="0" r="r" b="b"/>
              <a:pathLst>
                <a:path w="67" h="134">
                  <a:moveTo>
                    <a:pt x="0" y="0"/>
                  </a:moveTo>
                  <a:cubicBezTo>
                    <a:pt x="37" y="0"/>
                    <a:pt x="67" y="30"/>
                    <a:pt x="67" y="67"/>
                  </a:cubicBezTo>
                  <a:cubicBezTo>
                    <a:pt x="67" y="104"/>
                    <a:pt x="37" y="134"/>
                    <a:pt x="0" y="134"/>
                  </a:cubicBezTo>
                  <a:lnTo>
                    <a:pt x="0" y="0"/>
                  </a:lnTo>
                  <a:close/>
                </a:path>
              </a:pathLst>
            </a:custGeom>
            <a:solidFill>
              <a:srgbClr val="401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 name="Freeform 46"/>
            <p:cNvSpPr>
              <a:spLocks/>
            </p:cNvSpPr>
            <p:nvPr/>
          </p:nvSpPr>
          <p:spPr bwMode="auto">
            <a:xfrm>
              <a:off x="2" y="-2"/>
              <a:ext cx="754" cy="2050"/>
            </a:xfrm>
            <a:custGeom>
              <a:avLst/>
              <a:gdLst>
                <a:gd name="T0" fmla="*/ 754 w 754"/>
                <a:gd name="T1" fmla="*/ 0 h 2050"/>
                <a:gd name="T2" fmla="*/ 0 w 754"/>
                <a:gd name="T3" fmla="*/ 2050 h 2050"/>
                <a:gd name="T4" fmla="*/ 0 w 754"/>
                <a:gd name="T5" fmla="*/ 0 h 2050"/>
                <a:gd name="T6" fmla="*/ 754 w 754"/>
                <a:gd name="T7" fmla="*/ 0 h 2050"/>
              </a:gdLst>
              <a:ahLst/>
              <a:cxnLst>
                <a:cxn ang="0">
                  <a:pos x="T0" y="T1"/>
                </a:cxn>
                <a:cxn ang="0">
                  <a:pos x="T2" y="T3"/>
                </a:cxn>
                <a:cxn ang="0">
                  <a:pos x="T4" y="T5"/>
                </a:cxn>
                <a:cxn ang="0">
                  <a:pos x="T6" y="T7"/>
                </a:cxn>
              </a:cxnLst>
              <a:rect l="0" t="0" r="r" b="b"/>
              <a:pathLst>
                <a:path w="754" h="2050">
                  <a:moveTo>
                    <a:pt x="754" y="0"/>
                  </a:moveTo>
                  <a:lnTo>
                    <a:pt x="0" y="2050"/>
                  </a:lnTo>
                  <a:lnTo>
                    <a:pt x="0" y="0"/>
                  </a:lnTo>
                  <a:lnTo>
                    <a:pt x="754" y="0"/>
                  </a:lnTo>
                  <a:close/>
                </a:path>
              </a:pathLst>
            </a:custGeom>
            <a:solidFill>
              <a:srgbClr val="8E56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 name="Freeform 47"/>
            <p:cNvSpPr>
              <a:spLocks/>
            </p:cNvSpPr>
            <p:nvPr/>
          </p:nvSpPr>
          <p:spPr bwMode="auto">
            <a:xfrm>
              <a:off x="2" y="955"/>
              <a:ext cx="566" cy="1549"/>
            </a:xfrm>
            <a:custGeom>
              <a:avLst/>
              <a:gdLst>
                <a:gd name="T0" fmla="*/ 0 w 566"/>
                <a:gd name="T1" fmla="*/ 1549 h 1549"/>
                <a:gd name="T2" fmla="*/ 566 w 566"/>
                <a:gd name="T3" fmla="*/ 0 h 1549"/>
                <a:gd name="T4" fmla="*/ 0 w 566"/>
                <a:gd name="T5" fmla="*/ 0 h 1549"/>
                <a:gd name="T6" fmla="*/ 0 w 566"/>
                <a:gd name="T7" fmla="*/ 1549 h 1549"/>
              </a:gdLst>
              <a:ahLst/>
              <a:cxnLst>
                <a:cxn ang="0">
                  <a:pos x="T0" y="T1"/>
                </a:cxn>
                <a:cxn ang="0">
                  <a:pos x="T2" y="T3"/>
                </a:cxn>
                <a:cxn ang="0">
                  <a:pos x="T4" y="T5"/>
                </a:cxn>
                <a:cxn ang="0">
                  <a:pos x="T6" y="T7"/>
                </a:cxn>
              </a:cxnLst>
              <a:rect l="0" t="0" r="r" b="b"/>
              <a:pathLst>
                <a:path w="566" h="1549">
                  <a:moveTo>
                    <a:pt x="0" y="1549"/>
                  </a:moveTo>
                  <a:lnTo>
                    <a:pt x="566" y="0"/>
                  </a:lnTo>
                  <a:lnTo>
                    <a:pt x="0" y="0"/>
                  </a:lnTo>
                  <a:lnTo>
                    <a:pt x="0" y="1549"/>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 name="Freeform 48"/>
            <p:cNvSpPr>
              <a:spLocks/>
            </p:cNvSpPr>
            <p:nvPr/>
          </p:nvSpPr>
          <p:spPr bwMode="auto">
            <a:xfrm>
              <a:off x="327" y="-2"/>
              <a:ext cx="855" cy="1175"/>
            </a:xfrm>
            <a:custGeom>
              <a:avLst/>
              <a:gdLst>
                <a:gd name="T0" fmla="*/ 429 w 855"/>
                <a:gd name="T1" fmla="*/ 0 h 1175"/>
                <a:gd name="T2" fmla="*/ 657 w 855"/>
                <a:gd name="T3" fmla="*/ 0 h 1175"/>
                <a:gd name="T4" fmla="*/ 855 w 855"/>
                <a:gd name="T5" fmla="*/ 1175 h 1175"/>
                <a:gd name="T6" fmla="*/ 67 w 855"/>
                <a:gd name="T7" fmla="*/ 1041 h 1175"/>
                <a:gd name="T8" fmla="*/ 0 w 855"/>
                <a:gd name="T9" fmla="*/ 1028 h 1175"/>
                <a:gd name="T10" fmla="*/ 334 w 855"/>
                <a:gd name="T11" fmla="*/ 264 h 1175"/>
                <a:gd name="T12" fmla="*/ 429 w 855"/>
                <a:gd name="T13" fmla="*/ 0 h 1175"/>
              </a:gdLst>
              <a:ahLst/>
              <a:cxnLst>
                <a:cxn ang="0">
                  <a:pos x="T0" y="T1"/>
                </a:cxn>
                <a:cxn ang="0">
                  <a:pos x="T2" y="T3"/>
                </a:cxn>
                <a:cxn ang="0">
                  <a:pos x="T4" y="T5"/>
                </a:cxn>
                <a:cxn ang="0">
                  <a:pos x="T6" y="T7"/>
                </a:cxn>
                <a:cxn ang="0">
                  <a:pos x="T8" y="T9"/>
                </a:cxn>
                <a:cxn ang="0">
                  <a:pos x="T10" y="T11"/>
                </a:cxn>
                <a:cxn ang="0">
                  <a:pos x="T12" y="T13"/>
                </a:cxn>
              </a:cxnLst>
              <a:rect l="0" t="0" r="r" b="b"/>
              <a:pathLst>
                <a:path w="855" h="1175">
                  <a:moveTo>
                    <a:pt x="429" y="0"/>
                  </a:moveTo>
                  <a:lnTo>
                    <a:pt x="657" y="0"/>
                  </a:lnTo>
                  <a:lnTo>
                    <a:pt x="855" y="1175"/>
                  </a:lnTo>
                  <a:lnTo>
                    <a:pt x="67" y="1041"/>
                  </a:lnTo>
                  <a:lnTo>
                    <a:pt x="0" y="1028"/>
                  </a:lnTo>
                  <a:lnTo>
                    <a:pt x="334" y="264"/>
                  </a:lnTo>
                  <a:lnTo>
                    <a:pt x="42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Freeform 49"/>
            <p:cNvSpPr>
              <a:spLocks/>
            </p:cNvSpPr>
            <p:nvPr/>
          </p:nvSpPr>
          <p:spPr bwMode="auto">
            <a:xfrm>
              <a:off x="2" y="1026"/>
              <a:ext cx="718" cy="1518"/>
            </a:xfrm>
            <a:custGeom>
              <a:avLst/>
              <a:gdLst>
                <a:gd name="T0" fmla="*/ 718 w 718"/>
                <a:gd name="T1" fmla="*/ 13 h 1518"/>
                <a:gd name="T2" fmla="*/ 0 w 718"/>
                <a:gd name="T3" fmla="*/ 1518 h 1518"/>
                <a:gd name="T4" fmla="*/ 325 w 718"/>
                <a:gd name="T5" fmla="*/ 0 h 1518"/>
                <a:gd name="T6" fmla="*/ 718 w 718"/>
                <a:gd name="T7" fmla="*/ 13 h 1518"/>
              </a:gdLst>
              <a:ahLst/>
              <a:cxnLst>
                <a:cxn ang="0">
                  <a:pos x="T0" y="T1"/>
                </a:cxn>
                <a:cxn ang="0">
                  <a:pos x="T2" y="T3"/>
                </a:cxn>
                <a:cxn ang="0">
                  <a:pos x="T4" y="T5"/>
                </a:cxn>
                <a:cxn ang="0">
                  <a:pos x="T6" y="T7"/>
                </a:cxn>
              </a:cxnLst>
              <a:rect l="0" t="0" r="r" b="b"/>
              <a:pathLst>
                <a:path w="718" h="1518">
                  <a:moveTo>
                    <a:pt x="718" y="13"/>
                  </a:moveTo>
                  <a:lnTo>
                    <a:pt x="0" y="1518"/>
                  </a:lnTo>
                  <a:lnTo>
                    <a:pt x="325" y="0"/>
                  </a:lnTo>
                  <a:lnTo>
                    <a:pt x="718"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 name="Freeform 50"/>
            <p:cNvSpPr>
              <a:spLocks/>
            </p:cNvSpPr>
            <p:nvPr/>
          </p:nvSpPr>
          <p:spPr bwMode="auto">
            <a:xfrm>
              <a:off x="2" y="1091"/>
              <a:ext cx="1146" cy="1453"/>
            </a:xfrm>
            <a:custGeom>
              <a:avLst/>
              <a:gdLst>
                <a:gd name="T0" fmla="*/ 693 w 1146"/>
                <a:gd name="T1" fmla="*/ 0 h 1453"/>
                <a:gd name="T2" fmla="*/ 0 w 1146"/>
                <a:gd name="T3" fmla="*/ 1453 h 1453"/>
                <a:gd name="T4" fmla="*/ 610 w 1146"/>
                <a:gd name="T5" fmla="*/ 177 h 1453"/>
                <a:gd name="T6" fmla="*/ 1146 w 1146"/>
                <a:gd name="T7" fmla="*/ 210 h 1453"/>
                <a:gd name="T8" fmla="*/ 1087 w 1146"/>
                <a:gd name="T9" fmla="*/ 67 h 1453"/>
                <a:gd name="T10" fmla="*/ 693 w 1146"/>
                <a:gd name="T11" fmla="*/ 0 h 1453"/>
              </a:gdLst>
              <a:ahLst/>
              <a:cxnLst>
                <a:cxn ang="0">
                  <a:pos x="T0" y="T1"/>
                </a:cxn>
                <a:cxn ang="0">
                  <a:pos x="T2" y="T3"/>
                </a:cxn>
                <a:cxn ang="0">
                  <a:pos x="T4" y="T5"/>
                </a:cxn>
                <a:cxn ang="0">
                  <a:pos x="T6" y="T7"/>
                </a:cxn>
                <a:cxn ang="0">
                  <a:pos x="T8" y="T9"/>
                </a:cxn>
                <a:cxn ang="0">
                  <a:pos x="T10" y="T11"/>
                </a:cxn>
              </a:cxnLst>
              <a:rect l="0" t="0" r="r" b="b"/>
              <a:pathLst>
                <a:path w="1146" h="1453">
                  <a:moveTo>
                    <a:pt x="693" y="0"/>
                  </a:moveTo>
                  <a:lnTo>
                    <a:pt x="0" y="1453"/>
                  </a:lnTo>
                  <a:lnTo>
                    <a:pt x="610" y="177"/>
                  </a:lnTo>
                  <a:lnTo>
                    <a:pt x="1146" y="210"/>
                  </a:lnTo>
                  <a:lnTo>
                    <a:pt x="1087" y="67"/>
                  </a:lnTo>
                  <a:lnTo>
                    <a:pt x="693" y="0"/>
                  </a:lnTo>
                  <a:close/>
                </a:path>
              </a:pathLst>
            </a:custGeom>
            <a:solidFill>
              <a:srgbClr val="5C00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 name="Freeform 51"/>
            <p:cNvSpPr>
              <a:spLocks noEditPoints="1"/>
            </p:cNvSpPr>
            <p:nvPr/>
          </p:nvSpPr>
          <p:spPr bwMode="auto">
            <a:xfrm>
              <a:off x="327" y="1026"/>
              <a:ext cx="762" cy="132"/>
            </a:xfrm>
            <a:custGeom>
              <a:avLst/>
              <a:gdLst>
                <a:gd name="T0" fmla="*/ 0 w 762"/>
                <a:gd name="T1" fmla="*/ 0 h 132"/>
                <a:gd name="T2" fmla="*/ 0 w 762"/>
                <a:gd name="T3" fmla="*/ 0 h 132"/>
                <a:gd name="T4" fmla="*/ 372 w 762"/>
                <a:gd name="T5" fmla="*/ 59 h 132"/>
                <a:gd name="T6" fmla="*/ 368 w 762"/>
                <a:gd name="T7" fmla="*/ 65 h 132"/>
                <a:gd name="T8" fmla="*/ 762 w 762"/>
                <a:gd name="T9" fmla="*/ 132 h 132"/>
                <a:gd name="T10" fmla="*/ 760 w 762"/>
                <a:gd name="T11" fmla="*/ 124 h 132"/>
                <a:gd name="T12" fmla="*/ 372 w 762"/>
                <a:gd name="T13" fmla="*/ 59 h 132"/>
              </a:gdLst>
              <a:ahLst/>
              <a:cxnLst>
                <a:cxn ang="0">
                  <a:pos x="T0" y="T1"/>
                </a:cxn>
                <a:cxn ang="0">
                  <a:pos x="T2" y="T3"/>
                </a:cxn>
                <a:cxn ang="0">
                  <a:pos x="T4" y="T5"/>
                </a:cxn>
                <a:cxn ang="0">
                  <a:pos x="T6" y="T7"/>
                </a:cxn>
                <a:cxn ang="0">
                  <a:pos x="T8" y="T9"/>
                </a:cxn>
                <a:cxn ang="0">
                  <a:pos x="T10" y="T11"/>
                </a:cxn>
                <a:cxn ang="0">
                  <a:pos x="T12" y="T13"/>
                </a:cxn>
              </a:cxnLst>
              <a:rect l="0" t="0" r="r" b="b"/>
              <a:pathLst>
                <a:path w="762" h="132">
                  <a:moveTo>
                    <a:pt x="0" y="0"/>
                  </a:moveTo>
                  <a:lnTo>
                    <a:pt x="0" y="0"/>
                  </a:lnTo>
                  <a:close/>
                  <a:moveTo>
                    <a:pt x="372" y="59"/>
                  </a:moveTo>
                  <a:lnTo>
                    <a:pt x="368" y="65"/>
                  </a:lnTo>
                  <a:lnTo>
                    <a:pt x="762" y="132"/>
                  </a:lnTo>
                  <a:lnTo>
                    <a:pt x="760" y="124"/>
                  </a:lnTo>
                  <a:lnTo>
                    <a:pt x="372" y="59"/>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 name="Freeform 52"/>
            <p:cNvSpPr>
              <a:spLocks noEditPoints="1"/>
            </p:cNvSpPr>
            <p:nvPr/>
          </p:nvSpPr>
          <p:spPr bwMode="auto">
            <a:xfrm>
              <a:off x="327" y="1026"/>
              <a:ext cx="762" cy="132"/>
            </a:xfrm>
            <a:custGeom>
              <a:avLst/>
              <a:gdLst>
                <a:gd name="T0" fmla="*/ 0 w 762"/>
                <a:gd name="T1" fmla="*/ 0 h 132"/>
                <a:gd name="T2" fmla="*/ 0 w 762"/>
                <a:gd name="T3" fmla="*/ 0 h 132"/>
                <a:gd name="T4" fmla="*/ 372 w 762"/>
                <a:gd name="T5" fmla="*/ 59 h 132"/>
                <a:gd name="T6" fmla="*/ 368 w 762"/>
                <a:gd name="T7" fmla="*/ 65 h 132"/>
                <a:gd name="T8" fmla="*/ 762 w 762"/>
                <a:gd name="T9" fmla="*/ 132 h 132"/>
                <a:gd name="T10" fmla="*/ 760 w 762"/>
                <a:gd name="T11" fmla="*/ 124 h 132"/>
                <a:gd name="T12" fmla="*/ 372 w 762"/>
                <a:gd name="T13" fmla="*/ 59 h 132"/>
              </a:gdLst>
              <a:ahLst/>
              <a:cxnLst>
                <a:cxn ang="0">
                  <a:pos x="T0" y="T1"/>
                </a:cxn>
                <a:cxn ang="0">
                  <a:pos x="T2" y="T3"/>
                </a:cxn>
                <a:cxn ang="0">
                  <a:pos x="T4" y="T5"/>
                </a:cxn>
                <a:cxn ang="0">
                  <a:pos x="T6" y="T7"/>
                </a:cxn>
                <a:cxn ang="0">
                  <a:pos x="T8" y="T9"/>
                </a:cxn>
                <a:cxn ang="0">
                  <a:pos x="T10" y="T11"/>
                </a:cxn>
                <a:cxn ang="0">
                  <a:pos x="T12" y="T13"/>
                </a:cxn>
              </a:cxnLst>
              <a:rect l="0" t="0" r="r" b="b"/>
              <a:pathLst>
                <a:path w="762" h="132">
                  <a:moveTo>
                    <a:pt x="0" y="0"/>
                  </a:moveTo>
                  <a:lnTo>
                    <a:pt x="0" y="0"/>
                  </a:lnTo>
                  <a:moveTo>
                    <a:pt x="372" y="59"/>
                  </a:moveTo>
                  <a:lnTo>
                    <a:pt x="368" y="65"/>
                  </a:lnTo>
                  <a:lnTo>
                    <a:pt x="762" y="132"/>
                  </a:lnTo>
                  <a:lnTo>
                    <a:pt x="760" y="124"/>
                  </a:lnTo>
                  <a:lnTo>
                    <a:pt x="372" y="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Freeform 53"/>
            <p:cNvSpPr>
              <a:spLocks/>
            </p:cNvSpPr>
            <p:nvPr/>
          </p:nvSpPr>
          <p:spPr bwMode="auto">
            <a:xfrm>
              <a:off x="2" y="1026"/>
              <a:ext cx="697" cy="1518"/>
            </a:xfrm>
            <a:custGeom>
              <a:avLst/>
              <a:gdLst>
                <a:gd name="T0" fmla="*/ 325 w 697"/>
                <a:gd name="T1" fmla="*/ 0 h 1518"/>
                <a:gd name="T2" fmla="*/ 0 w 697"/>
                <a:gd name="T3" fmla="*/ 1518 h 1518"/>
                <a:gd name="T4" fmla="*/ 693 w 697"/>
                <a:gd name="T5" fmla="*/ 65 h 1518"/>
                <a:gd name="T6" fmla="*/ 697 w 697"/>
                <a:gd name="T7" fmla="*/ 59 h 1518"/>
                <a:gd name="T8" fmla="*/ 325 w 697"/>
                <a:gd name="T9" fmla="*/ 0 h 1518"/>
              </a:gdLst>
              <a:ahLst/>
              <a:cxnLst>
                <a:cxn ang="0">
                  <a:pos x="T0" y="T1"/>
                </a:cxn>
                <a:cxn ang="0">
                  <a:pos x="T2" y="T3"/>
                </a:cxn>
                <a:cxn ang="0">
                  <a:pos x="T4" y="T5"/>
                </a:cxn>
                <a:cxn ang="0">
                  <a:pos x="T6" y="T7"/>
                </a:cxn>
                <a:cxn ang="0">
                  <a:pos x="T8" y="T9"/>
                </a:cxn>
              </a:cxnLst>
              <a:rect l="0" t="0" r="r" b="b"/>
              <a:pathLst>
                <a:path w="697" h="1518">
                  <a:moveTo>
                    <a:pt x="325" y="0"/>
                  </a:moveTo>
                  <a:lnTo>
                    <a:pt x="0" y="1518"/>
                  </a:lnTo>
                  <a:lnTo>
                    <a:pt x="693" y="65"/>
                  </a:lnTo>
                  <a:lnTo>
                    <a:pt x="697" y="59"/>
                  </a:lnTo>
                  <a:lnTo>
                    <a:pt x="325" y="0"/>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 name="Oval 54"/>
            <p:cNvSpPr>
              <a:spLocks noChangeArrowheads="1"/>
            </p:cNvSpPr>
            <p:nvPr/>
          </p:nvSpPr>
          <p:spPr bwMode="auto">
            <a:xfrm>
              <a:off x="380" y="1128"/>
              <a:ext cx="87" cy="89"/>
            </a:xfrm>
            <a:prstGeom prst="ellipse">
              <a:avLst/>
            </a:prstGeom>
            <a:solidFill>
              <a:srgbClr val="401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Freeform 55"/>
            <p:cNvSpPr>
              <a:spLocks/>
            </p:cNvSpPr>
            <p:nvPr/>
          </p:nvSpPr>
          <p:spPr bwMode="auto">
            <a:xfrm>
              <a:off x="1940" y="323"/>
              <a:ext cx="405" cy="2002"/>
            </a:xfrm>
            <a:custGeom>
              <a:avLst/>
              <a:gdLst>
                <a:gd name="T0" fmla="*/ 196 w 205"/>
                <a:gd name="T1" fmla="*/ 0 h 1017"/>
                <a:gd name="T2" fmla="*/ 107 w 205"/>
                <a:gd name="T3" fmla="*/ 244 h 1017"/>
                <a:gd name="T4" fmla="*/ 0 w 205"/>
                <a:gd name="T5" fmla="*/ 1017 h 1017"/>
                <a:gd name="T6" fmla="*/ 10 w 205"/>
                <a:gd name="T7" fmla="*/ 992 h 1017"/>
                <a:gd name="T8" fmla="*/ 117 w 205"/>
                <a:gd name="T9" fmla="*/ 248 h 1017"/>
                <a:gd name="T10" fmla="*/ 205 w 205"/>
                <a:gd name="T11" fmla="*/ 5 h 1017"/>
                <a:gd name="T12" fmla="*/ 205 w 205"/>
                <a:gd name="T13" fmla="*/ 4 h 1017"/>
                <a:gd name="T14" fmla="*/ 196 w 205"/>
                <a:gd name="T15" fmla="*/ 0 h 10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1017">
                  <a:moveTo>
                    <a:pt x="196" y="0"/>
                  </a:moveTo>
                  <a:cubicBezTo>
                    <a:pt x="172" y="54"/>
                    <a:pt x="138" y="139"/>
                    <a:pt x="107" y="244"/>
                  </a:cubicBezTo>
                  <a:cubicBezTo>
                    <a:pt x="58" y="411"/>
                    <a:pt x="1" y="678"/>
                    <a:pt x="0" y="1017"/>
                  </a:cubicBezTo>
                  <a:cubicBezTo>
                    <a:pt x="10" y="992"/>
                    <a:pt x="10" y="992"/>
                    <a:pt x="10" y="992"/>
                  </a:cubicBezTo>
                  <a:cubicBezTo>
                    <a:pt x="13" y="666"/>
                    <a:pt x="69" y="409"/>
                    <a:pt x="117" y="248"/>
                  </a:cubicBezTo>
                  <a:cubicBezTo>
                    <a:pt x="149" y="136"/>
                    <a:pt x="183" y="54"/>
                    <a:pt x="205" y="5"/>
                  </a:cubicBezTo>
                  <a:cubicBezTo>
                    <a:pt x="205" y="4"/>
                    <a:pt x="205" y="4"/>
                    <a:pt x="205" y="4"/>
                  </a:cubicBezTo>
                  <a:lnTo>
                    <a:pt x="196" y="0"/>
                  </a:lnTo>
                  <a:close/>
                </a:path>
              </a:pathLst>
            </a:custGeom>
            <a:solidFill>
              <a:srgbClr val="401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58" name="Title 2"/>
          <p:cNvSpPr txBox="1">
            <a:spLocks/>
          </p:cNvSpPr>
          <p:nvPr/>
        </p:nvSpPr>
        <p:spPr>
          <a:xfrm>
            <a:off x="5788040" y="2107438"/>
            <a:ext cx="11887200" cy="1181862"/>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9600" b="0" i="0" u="none" strike="noStrike" kern="1200" cap="none" spc="-102" normalizeH="0" baseline="0" noProof="0">
                <a:ln w="3175">
                  <a:noFill/>
                </a:ln>
                <a:solidFill>
                  <a:schemeClr val="bg1"/>
                </a:solidFill>
                <a:effectLst/>
                <a:uLnTx/>
                <a:uFillTx/>
                <a:latin typeface="+mj-lt"/>
                <a:ea typeface="+mn-ea"/>
                <a:cs typeface="Segoe UI" pitchFamily="34" charset="0"/>
              </a:rPr>
              <a:t>Storage</a:t>
            </a:r>
          </a:p>
        </p:txBody>
      </p:sp>
    </p:spTree>
    <p:extLst>
      <p:ext uri="{BB962C8B-B14F-4D97-AF65-F5344CB8AC3E}">
        <p14:creationId xmlns:p14="http://schemas.microsoft.com/office/powerpoint/2010/main" val="8363723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399" dirty="0"/>
              <a:t>Storage Quality of Service (QoS) </a:t>
            </a:r>
            <a:br>
              <a:rPr lang="en-US" sz="4399" dirty="0"/>
            </a:br>
            <a:r>
              <a:rPr lang="en-US" sz="3599" dirty="0"/>
              <a:t>Control and monitor storage performance </a:t>
            </a:r>
            <a:endParaRPr lang="en-US" sz="4399" dirty="0"/>
          </a:p>
        </p:txBody>
      </p:sp>
      <p:grpSp>
        <p:nvGrpSpPr>
          <p:cNvPr id="10" name="Group 9"/>
          <p:cNvGrpSpPr/>
          <p:nvPr/>
        </p:nvGrpSpPr>
        <p:grpSpPr>
          <a:xfrm>
            <a:off x="355492" y="5294306"/>
            <a:ext cx="6922998" cy="1396327"/>
            <a:chOff x="354660" y="5236503"/>
            <a:chExt cx="6327566" cy="1276232"/>
          </a:xfrm>
        </p:grpSpPr>
        <p:grpSp>
          <p:nvGrpSpPr>
            <p:cNvPr id="240" name="Group 239"/>
            <p:cNvGrpSpPr/>
            <p:nvPr/>
          </p:nvGrpSpPr>
          <p:grpSpPr>
            <a:xfrm>
              <a:off x="354660" y="5236503"/>
              <a:ext cx="5525629" cy="1276232"/>
              <a:chOff x="-7208818" y="5072641"/>
              <a:chExt cx="5525629" cy="1276232"/>
            </a:xfrm>
          </p:grpSpPr>
          <p:sp>
            <p:nvSpPr>
              <p:cNvPr id="244" name="Rectangle 243"/>
              <p:cNvSpPr/>
              <p:nvPr/>
            </p:nvSpPr>
            <p:spPr bwMode="auto">
              <a:xfrm>
                <a:off x="-6570701" y="5072641"/>
                <a:ext cx="4887512" cy="1275098"/>
              </a:xfrm>
              <a:prstGeom prst="rect">
                <a:avLst/>
              </a:prstGeom>
              <a:solidFill>
                <a:srgbClr val="E6E6E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sp>
            <p:nvSpPr>
              <p:cNvPr id="245" name="Oval 244"/>
              <p:cNvSpPr/>
              <p:nvPr/>
            </p:nvSpPr>
            <p:spPr bwMode="auto">
              <a:xfrm>
                <a:off x="-7208818" y="5072641"/>
                <a:ext cx="1276232" cy="1276232"/>
              </a:xfrm>
              <a:prstGeom prst="ellipse">
                <a:avLst/>
              </a:prstGeom>
              <a:solidFill>
                <a:srgbClr val="E6E6E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grpSp>
        <p:sp>
          <p:nvSpPr>
            <p:cNvPr id="242" name="Oval 241"/>
            <p:cNvSpPr/>
            <p:nvPr/>
          </p:nvSpPr>
          <p:spPr bwMode="auto">
            <a:xfrm>
              <a:off x="402415" y="5280259"/>
              <a:ext cx="1188720" cy="1188720"/>
            </a:xfrm>
            <a:prstGeom prst="ellipse">
              <a:avLst/>
            </a:prstGeom>
            <a:solidFill>
              <a:schemeClr val="accent1"/>
            </a:solidFill>
            <a:ln w="539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54" tIns="146283" rIns="182854" bIns="146283" numCol="1" rtlCol="0" anchor="t" anchorCtr="0" compatLnSpc="1">
              <a:prstTxWarp prst="textNoShape">
                <a:avLst/>
              </a:prstTxWarp>
            </a:bodyPr>
            <a:lstStyle/>
            <a:p>
              <a:pPr marL="0" marR="0" lvl="0" indent="0" defTabSz="932111" eaLnBrk="1" fontAlgn="base" latinLnBrk="0" hangingPunct="1">
                <a:lnSpc>
                  <a:spcPct val="90000"/>
                </a:lnSpc>
                <a:spcBef>
                  <a:spcPct val="0"/>
                </a:spcBef>
                <a:spcAft>
                  <a:spcPct val="0"/>
                </a:spcAft>
                <a:buClrTx/>
                <a:buSzTx/>
                <a:buFontTx/>
                <a:buNone/>
                <a:tabLst/>
                <a:defRPr/>
              </a:pPr>
              <a:endParaRPr kumimoji="0" lang="en-US" sz="1599" b="0" i="0" u="none" strike="noStrike" kern="0" cap="none" spc="-51" normalizeH="0" baseline="0" noProof="0" dirty="0">
                <a:ln>
                  <a:noFill/>
                </a:ln>
                <a:gradFill>
                  <a:gsLst>
                    <a:gs pos="8850">
                      <a:srgbClr val="00BCF2"/>
                    </a:gs>
                    <a:gs pos="38000">
                      <a:srgbClr val="00BCF2"/>
                    </a:gs>
                  </a:gsLst>
                  <a:lin ang="5400000" scaled="0"/>
                </a:gradFill>
                <a:effectLst/>
                <a:uLnTx/>
                <a:uFillTx/>
                <a:latin typeface="Segoe UI"/>
              </a:endParaRPr>
            </a:p>
          </p:txBody>
        </p:sp>
        <p:sp>
          <p:nvSpPr>
            <p:cNvPr id="254" name="Rectangle 253"/>
            <p:cNvSpPr/>
            <p:nvPr/>
          </p:nvSpPr>
          <p:spPr bwMode="auto">
            <a:xfrm>
              <a:off x="978363" y="5236503"/>
              <a:ext cx="5703863" cy="11745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822843" tIns="146283" rIns="182854" bIns="146283" numCol="1" rtlCol="0" anchor="t" anchorCtr="0" compatLnSpc="1">
              <a:prstTxWarp prst="textNoShape">
                <a:avLst/>
              </a:prstTxWarp>
            </a:bodyPr>
            <a:lstStyle/>
            <a:p>
              <a:pPr marL="0" marR="0" lvl="0" indent="0" defTabSz="932563" eaLnBrk="1" fontAlgn="auto" latinLnBrk="0" hangingPunct="1">
                <a:lnSpc>
                  <a:spcPct val="90000"/>
                </a:lnSpc>
                <a:spcBef>
                  <a:spcPts val="1199"/>
                </a:spcBef>
                <a:spcAft>
                  <a:spcPts val="0"/>
                </a:spcAft>
                <a:buClrTx/>
                <a:buSzTx/>
                <a:buFontTx/>
                <a:buNone/>
                <a:tabLst/>
                <a:defRPr/>
              </a:pPr>
              <a:r>
                <a:rPr kumimoji="0" lang="en-US" sz="1800" b="0" i="0" u="none" strike="noStrike" kern="0" cap="none" spc="-31" normalizeH="0" baseline="0" noProof="0" dirty="0">
                  <a:ln>
                    <a:noFill/>
                  </a:ln>
                  <a:gradFill>
                    <a:gsLst>
                      <a:gs pos="8850">
                        <a:srgbClr val="0078D7"/>
                      </a:gs>
                      <a:gs pos="38000">
                        <a:srgbClr val="0078D7"/>
                      </a:gs>
                    </a:gsLst>
                    <a:lin ang="5400000" scaled="0"/>
                  </a:gradFill>
                  <a:effectLst/>
                  <a:uLnTx/>
                  <a:uFillTx/>
                  <a:latin typeface="Segoe UI Semibold" panose="020B0702040204020203" pitchFamily="34" charset="0"/>
                  <a:cs typeface="Segoe UI Semibold" panose="020B0702040204020203" pitchFamily="34" charset="0"/>
                </a:rPr>
                <a:t>Management </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System Center VMM and Ops Manager </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PowerShell built-in for Hyper-V and SoFS</a:t>
              </a:r>
            </a:p>
          </p:txBody>
        </p:sp>
        <p:sp>
          <p:nvSpPr>
            <p:cNvPr id="160" name="Freeform 18"/>
            <p:cNvSpPr>
              <a:spLocks noChangeAspect="1" noEditPoints="1"/>
            </p:cNvSpPr>
            <p:nvPr/>
          </p:nvSpPr>
          <p:spPr bwMode="black">
            <a:xfrm>
              <a:off x="772239" y="5533853"/>
              <a:ext cx="507922" cy="61966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281" tIns="41141" rIns="82281" bIns="41141"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a typeface="Segoe UI" pitchFamily="34" charset="0"/>
                <a:cs typeface="Segoe UI" pitchFamily="34" charset="0"/>
              </a:endParaRPr>
            </a:p>
          </p:txBody>
        </p:sp>
      </p:grpSp>
      <p:grpSp>
        <p:nvGrpSpPr>
          <p:cNvPr id="8" name="Group 7"/>
          <p:cNvGrpSpPr/>
          <p:nvPr/>
        </p:nvGrpSpPr>
        <p:grpSpPr>
          <a:xfrm>
            <a:off x="355493" y="2120948"/>
            <a:ext cx="6045598" cy="1396327"/>
            <a:chOff x="354660" y="2280410"/>
            <a:chExt cx="5525630" cy="1276232"/>
          </a:xfrm>
        </p:grpSpPr>
        <p:grpSp>
          <p:nvGrpSpPr>
            <p:cNvPr id="233" name="Group 232"/>
            <p:cNvGrpSpPr/>
            <p:nvPr/>
          </p:nvGrpSpPr>
          <p:grpSpPr>
            <a:xfrm>
              <a:off x="354660" y="2280410"/>
              <a:ext cx="5525630" cy="1276232"/>
              <a:chOff x="-7208818" y="5072641"/>
              <a:chExt cx="5525630" cy="1276232"/>
            </a:xfrm>
          </p:grpSpPr>
          <p:sp>
            <p:nvSpPr>
              <p:cNvPr id="237" name="Rectangle 236"/>
              <p:cNvSpPr/>
              <p:nvPr/>
            </p:nvSpPr>
            <p:spPr bwMode="auto">
              <a:xfrm>
                <a:off x="-6570701" y="5072641"/>
                <a:ext cx="4887513" cy="1275098"/>
              </a:xfrm>
              <a:prstGeom prst="rect">
                <a:avLst/>
              </a:prstGeom>
              <a:solidFill>
                <a:srgbClr val="E6E6E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sp>
            <p:nvSpPr>
              <p:cNvPr id="238" name="Oval 237"/>
              <p:cNvSpPr/>
              <p:nvPr/>
            </p:nvSpPr>
            <p:spPr bwMode="auto">
              <a:xfrm>
                <a:off x="-7208818" y="5072641"/>
                <a:ext cx="1276232" cy="1276232"/>
              </a:xfrm>
              <a:prstGeom prst="ellipse">
                <a:avLst/>
              </a:prstGeom>
              <a:solidFill>
                <a:srgbClr val="E6E6E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grpSp>
        <p:sp>
          <p:nvSpPr>
            <p:cNvPr id="235" name="Oval 234"/>
            <p:cNvSpPr/>
            <p:nvPr/>
          </p:nvSpPr>
          <p:spPr bwMode="auto">
            <a:xfrm>
              <a:off x="402415" y="2324166"/>
              <a:ext cx="1188720" cy="1188720"/>
            </a:xfrm>
            <a:prstGeom prst="ellipse">
              <a:avLst/>
            </a:prstGeom>
            <a:solidFill>
              <a:schemeClr val="accent1"/>
            </a:solidFill>
            <a:ln w="539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54" tIns="146283" rIns="182854" bIns="146283" numCol="1" rtlCol="0" anchor="t" anchorCtr="0" compatLnSpc="1">
              <a:prstTxWarp prst="textNoShape">
                <a:avLst/>
              </a:prstTxWarp>
            </a:bodyPr>
            <a:lstStyle/>
            <a:p>
              <a:pPr marL="0" marR="0" lvl="0" indent="0" defTabSz="932111" eaLnBrk="1" fontAlgn="base" latinLnBrk="0" hangingPunct="1">
                <a:lnSpc>
                  <a:spcPct val="90000"/>
                </a:lnSpc>
                <a:spcBef>
                  <a:spcPct val="0"/>
                </a:spcBef>
                <a:spcAft>
                  <a:spcPct val="0"/>
                </a:spcAft>
                <a:buClrTx/>
                <a:buSzTx/>
                <a:buFontTx/>
                <a:buNone/>
                <a:tabLst/>
                <a:defRPr/>
              </a:pPr>
              <a:endParaRPr kumimoji="0" lang="en-US" sz="1599" b="0" i="0" u="none" strike="noStrike" kern="0" cap="none" spc="-51" normalizeH="0" baseline="0" noProof="0" dirty="0">
                <a:ln>
                  <a:noFill/>
                </a:ln>
                <a:gradFill>
                  <a:gsLst>
                    <a:gs pos="8850">
                      <a:srgbClr val="00BCF2"/>
                    </a:gs>
                    <a:gs pos="38000">
                      <a:srgbClr val="00BCF2"/>
                    </a:gs>
                  </a:gsLst>
                  <a:lin ang="5400000" scaled="0"/>
                </a:gradFill>
                <a:effectLst/>
                <a:uLnTx/>
                <a:uFillTx/>
                <a:latin typeface="Segoe UI"/>
              </a:endParaRPr>
            </a:p>
          </p:txBody>
        </p:sp>
        <p:sp>
          <p:nvSpPr>
            <p:cNvPr id="255" name="Rectangle 254"/>
            <p:cNvSpPr/>
            <p:nvPr/>
          </p:nvSpPr>
          <p:spPr bwMode="auto">
            <a:xfrm>
              <a:off x="978364" y="2280410"/>
              <a:ext cx="4901925" cy="1255350"/>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822843" tIns="146283" rIns="182854" bIns="146283" numCol="1" rtlCol="0" anchor="t" anchorCtr="0" compatLnSpc="1">
              <a:prstTxWarp prst="textNoShape">
                <a:avLst/>
              </a:prstTxWarp>
            </a:bodyPr>
            <a:lstStyle/>
            <a:p>
              <a:pPr marL="0" marR="0" lvl="0" indent="0" defTabSz="932563" eaLnBrk="1" fontAlgn="auto" latinLnBrk="0" hangingPunct="1">
                <a:lnSpc>
                  <a:spcPct val="90000"/>
                </a:lnSpc>
                <a:spcBef>
                  <a:spcPts val="1199"/>
                </a:spcBef>
                <a:spcAft>
                  <a:spcPts val="0"/>
                </a:spcAft>
                <a:buClrTx/>
                <a:buSzTx/>
                <a:buFontTx/>
                <a:buNone/>
                <a:tabLst/>
                <a:defRPr/>
              </a:pPr>
              <a:r>
                <a:rPr kumimoji="0" lang="en-US" sz="1800" b="0" i="0" u="none" strike="noStrike" kern="0" cap="none" spc="-31" normalizeH="0" baseline="0" noProof="0" dirty="0">
                  <a:ln>
                    <a:noFill/>
                  </a:ln>
                  <a:gradFill>
                    <a:gsLst>
                      <a:gs pos="8850">
                        <a:srgbClr val="0078D7"/>
                      </a:gs>
                      <a:gs pos="38000">
                        <a:srgbClr val="0078D7"/>
                      </a:gs>
                    </a:gsLst>
                    <a:lin ang="5400000" scaled="0"/>
                  </a:gradFill>
                  <a:effectLst/>
                  <a:uLnTx/>
                  <a:uFillTx/>
                  <a:latin typeface="Segoe UI Semibold" panose="020B0702040204020203" pitchFamily="34" charset="0"/>
                  <a:cs typeface="Segoe UI Semibold" panose="020B0702040204020203" pitchFamily="34" charset="0"/>
                </a:rPr>
                <a:t>Simple out of box behavior </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Enabled by default for Scale Out File Server </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Automatic metrics per VHD, VM, Host, Volume</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Includes normalized IOPs and latency</a:t>
              </a:r>
            </a:p>
          </p:txBody>
        </p:sp>
        <p:sp>
          <p:nvSpPr>
            <p:cNvPr id="291" name="Freeform 24"/>
            <p:cNvSpPr>
              <a:spLocks noEditPoints="1"/>
            </p:cNvSpPr>
            <p:nvPr/>
          </p:nvSpPr>
          <p:spPr bwMode="black">
            <a:xfrm>
              <a:off x="725938" y="2557215"/>
              <a:ext cx="519264" cy="602393"/>
            </a:xfrm>
            <a:custGeom>
              <a:avLst/>
              <a:gdLst>
                <a:gd name="T0" fmla="*/ 126 w 259"/>
                <a:gd name="T1" fmla="*/ 53 h 300"/>
                <a:gd name="T2" fmla="*/ 120 w 259"/>
                <a:gd name="T3" fmla="*/ 38 h 300"/>
                <a:gd name="T4" fmla="*/ 77 w 259"/>
                <a:gd name="T5" fmla="*/ 43 h 300"/>
                <a:gd name="T6" fmla="*/ 105 w 259"/>
                <a:gd name="T7" fmla="*/ 53 h 300"/>
                <a:gd name="T8" fmla="*/ 105 w 259"/>
                <a:gd name="T9" fmla="*/ 53 h 300"/>
                <a:gd name="T10" fmla="*/ 84 w 259"/>
                <a:gd name="T11" fmla="*/ 136 h 300"/>
                <a:gd name="T12" fmla="*/ 79 w 259"/>
                <a:gd name="T13" fmla="*/ 124 h 300"/>
                <a:gd name="T14" fmla="*/ 45 w 259"/>
                <a:gd name="T15" fmla="*/ 128 h 300"/>
                <a:gd name="T16" fmla="*/ 67 w 259"/>
                <a:gd name="T17" fmla="*/ 136 h 300"/>
                <a:gd name="T18" fmla="*/ 67 w 259"/>
                <a:gd name="T19" fmla="*/ 136 h 300"/>
                <a:gd name="T20" fmla="*/ 35 w 259"/>
                <a:gd name="T21" fmla="*/ 69 h 300"/>
                <a:gd name="T22" fmla="*/ 32 w 259"/>
                <a:gd name="T23" fmla="*/ 63 h 300"/>
                <a:gd name="T24" fmla="*/ 15 w 259"/>
                <a:gd name="T25" fmla="*/ 65 h 300"/>
                <a:gd name="T26" fmla="*/ 26 w 259"/>
                <a:gd name="T27" fmla="*/ 69 h 300"/>
                <a:gd name="T28" fmla="*/ 26 w 259"/>
                <a:gd name="T29" fmla="*/ 69 h 300"/>
                <a:gd name="T30" fmla="*/ 233 w 259"/>
                <a:gd name="T31" fmla="*/ 19 h 300"/>
                <a:gd name="T32" fmla="*/ 231 w 259"/>
                <a:gd name="T33" fmla="*/ 13 h 300"/>
                <a:gd name="T34" fmla="*/ 214 w 259"/>
                <a:gd name="T35" fmla="*/ 15 h 300"/>
                <a:gd name="T36" fmla="*/ 225 w 259"/>
                <a:gd name="T37" fmla="*/ 19 h 300"/>
                <a:gd name="T38" fmla="*/ 225 w 259"/>
                <a:gd name="T39" fmla="*/ 19 h 300"/>
                <a:gd name="T40" fmla="*/ 248 w 259"/>
                <a:gd name="T41" fmla="*/ 141 h 300"/>
                <a:gd name="T42" fmla="*/ 246 w 259"/>
                <a:gd name="T43" fmla="*/ 135 h 300"/>
                <a:gd name="T44" fmla="*/ 229 w 259"/>
                <a:gd name="T45" fmla="*/ 136 h 300"/>
                <a:gd name="T46" fmla="*/ 240 w 259"/>
                <a:gd name="T47" fmla="*/ 141 h 300"/>
                <a:gd name="T48" fmla="*/ 240 w 259"/>
                <a:gd name="T49" fmla="*/ 141 h 300"/>
                <a:gd name="T50" fmla="*/ 20 w 259"/>
                <a:gd name="T51" fmla="*/ 162 h 300"/>
                <a:gd name="T52" fmla="*/ 17 w 259"/>
                <a:gd name="T53" fmla="*/ 156 h 300"/>
                <a:gd name="T54" fmla="*/ 0 w 259"/>
                <a:gd name="T55" fmla="*/ 158 h 300"/>
                <a:gd name="T56" fmla="*/ 11 w 259"/>
                <a:gd name="T57" fmla="*/ 162 h 300"/>
                <a:gd name="T58" fmla="*/ 11 w 259"/>
                <a:gd name="T59" fmla="*/ 162 h 300"/>
                <a:gd name="T60" fmla="*/ 226 w 259"/>
                <a:gd name="T61" fmla="*/ 100 h 300"/>
                <a:gd name="T62" fmla="*/ 219 w 259"/>
                <a:gd name="T63" fmla="*/ 82 h 300"/>
                <a:gd name="T64" fmla="*/ 168 w 259"/>
                <a:gd name="T65" fmla="*/ 88 h 300"/>
                <a:gd name="T66" fmla="*/ 201 w 259"/>
                <a:gd name="T67" fmla="*/ 100 h 300"/>
                <a:gd name="T68" fmla="*/ 201 w 259"/>
                <a:gd name="T69" fmla="*/ 100 h 300"/>
                <a:gd name="T70" fmla="*/ 223 w 259"/>
                <a:gd name="T71" fmla="*/ 146 h 300"/>
                <a:gd name="T72" fmla="*/ 156 w 259"/>
                <a:gd name="T73" fmla="*/ 178 h 300"/>
                <a:gd name="T74" fmla="*/ 150 w 259"/>
                <a:gd name="T75" fmla="*/ 178 h 300"/>
                <a:gd name="T76" fmla="*/ 206 w 259"/>
                <a:gd name="T77" fmla="*/ 17 h 300"/>
                <a:gd name="T78" fmla="*/ 120 w 259"/>
                <a:gd name="T79" fmla="*/ 69 h 300"/>
                <a:gd name="T80" fmla="*/ 54 w 259"/>
                <a:gd name="T81" fmla="*/ 62 h 300"/>
                <a:gd name="T82" fmla="*/ 103 w 259"/>
                <a:gd name="T83" fmla="*/ 178 h 300"/>
                <a:gd name="T84" fmla="*/ 97 w 259"/>
                <a:gd name="T85" fmla="*/ 178 h 300"/>
                <a:gd name="T86" fmla="*/ 36 w 259"/>
                <a:gd name="T87" fmla="*/ 160 h 300"/>
                <a:gd name="T88" fmla="*/ 22 w 259"/>
                <a:gd name="T89" fmla="*/ 236 h 300"/>
                <a:gd name="T90" fmla="*/ 60 w 259"/>
                <a:gd name="T91" fmla="*/ 294 h 300"/>
                <a:gd name="T92" fmla="*/ 212 w 259"/>
                <a:gd name="T93" fmla="*/ 195 h 300"/>
                <a:gd name="T94" fmla="*/ 250 w 259"/>
                <a:gd name="T95" fmla="*/ 231 h 300"/>
                <a:gd name="T96" fmla="*/ 113 w 259"/>
                <a:gd name="T97" fmla="*/ 21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9" h="300">
                  <a:moveTo>
                    <a:pt x="115" y="81"/>
                  </a:moveTo>
                  <a:cubicBezTo>
                    <a:pt x="115" y="81"/>
                    <a:pt x="115" y="52"/>
                    <a:pt x="120" y="47"/>
                  </a:cubicBezTo>
                  <a:cubicBezTo>
                    <a:pt x="125" y="42"/>
                    <a:pt x="153" y="43"/>
                    <a:pt x="153" y="43"/>
                  </a:cubicBezTo>
                  <a:cubicBezTo>
                    <a:pt x="153" y="43"/>
                    <a:pt x="131" y="48"/>
                    <a:pt x="126" y="53"/>
                  </a:cubicBezTo>
                  <a:cubicBezTo>
                    <a:pt x="120" y="58"/>
                    <a:pt x="115" y="81"/>
                    <a:pt x="115" y="81"/>
                  </a:cubicBezTo>
                  <a:close/>
                  <a:moveTo>
                    <a:pt x="126" y="32"/>
                  </a:moveTo>
                  <a:cubicBezTo>
                    <a:pt x="120" y="27"/>
                    <a:pt x="115" y="5"/>
                    <a:pt x="115" y="5"/>
                  </a:cubicBezTo>
                  <a:cubicBezTo>
                    <a:pt x="115" y="5"/>
                    <a:pt x="115" y="33"/>
                    <a:pt x="120" y="38"/>
                  </a:cubicBezTo>
                  <a:cubicBezTo>
                    <a:pt x="125" y="43"/>
                    <a:pt x="153" y="43"/>
                    <a:pt x="153" y="43"/>
                  </a:cubicBezTo>
                  <a:cubicBezTo>
                    <a:pt x="153" y="43"/>
                    <a:pt x="131" y="38"/>
                    <a:pt x="126" y="32"/>
                  </a:cubicBezTo>
                  <a:close/>
                  <a:moveTo>
                    <a:pt x="105" y="32"/>
                  </a:moveTo>
                  <a:cubicBezTo>
                    <a:pt x="100" y="38"/>
                    <a:pt x="77" y="43"/>
                    <a:pt x="77" y="43"/>
                  </a:cubicBezTo>
                  <a:cubicBezTo>
                    <a:pt x="77" y="43"/>
                    <a:pt x="105" y="43"/>
                    <a:pt x="111" y="38"/>
                  </a:cubicBezTo>
                  <a:cubicBezTo>
                    <a:pt x="116" y="33"/>
                    <a:pt x="115" y="5"/>
                    <a:pt x="115" y="5"/>
                  </a:cubicBezTo>
                  <a:cubicBezTo>
                    <a:pt x="115" y="5"/>
                    <a:pt x="110" y="27"/>
                    <a:pt x="105" y="32"/>
                  </a:cubicBezTo>
                  <a:close/>
                  <a:moveTo>
                    <a:pt x="105" y="53"/>
                  </a:moveTo>
                  <a:cubicBezTo>
                    <a:pt x="110" y="58"/>
                    <a:pt x="115" y="81"/>
                    <a:pt x="115" y="81"/>
                  </a:cubicBezTo>
                  <a:cubicBezTo>
                    <a:pt x="115" y="81"/>
                    <a:pt x="116" y="52"/>
                    <a:pt x="111" y="47"/>
                  </a:cubicBezTo>
                  <a:cubicBezTo>
                    <a:pt x="105" y="42"/>
                    <a:pt x="77" y="43"/>
                    <a:pt x="77" y="43"/>
                  </a:cubicBezTo>
                  <a:cubicBezTo>
                    <a:pt x="77" y="43"/>
                    <a:pt x="100" y="48"/>
                    <a:pt x="105" y="53"/>
                  </a:cubicBezTo>
                  <a:close/>
                  <a:moveTo>
                    <a:pt x="75" y="158"/>
                  </a:moveTo>
                  <a:cubicBezTo>
                    <a:pt x="75" y="158"/>
                    <a:pt x="75" y="136"/>
                    <a:pt x="79" y="131"/>
                  </a:cubicBezTo>
                  <a:cubicBezTo>
                    <a:pt x="83" y="127"/>
                    <a:pt x="106" y="128"/>
                    <a:pt x="106" y="128"/>
                  </a:cubicBezTo>
                  <a:cubicBezTo>
                    <a:pt x="106" y="128"/>
                    <a:pt x="88" y="132"/>
                    <a:pt x="84" y="136"/>
                  </a:cubicBezTo>
                  <a:cubicBezTo>
                    <a:pt x="79" y="140"/>
                    <a:pt x="75" y="158"/>
                    <a:pt x="75" y="158"/>
                  </a:cubicBezTo>
                  <a:close/>
                  <a:moveTo>
                    <a:pt x="84" y="119"/>
                  </a:moveTo>
                  <a:cubicBezTo>
                    <a:pt x="79" y="115"/>
                    <a:pt x="75" y="97"/>
                    <a:pt x="75" y="97"/>
                  </a:cubicBezTo>
                  <a:cubicBezTo>
                    <a:pt x="75" y="97"/>
                    <a:pt x="75" y="120"/>
                    <a:pt x="79" y="124"/>
                  </a:cubicBezTo>
                  <a:cubicBezTo>
                    <a:pt x="83" y="128"/>
                    <a:pt x="106" y="128"/>
                    <a:pt x="106" y="128"/>
                  </a:cubicBezTo>
                  <a:cubicBezTo>
                    <a:pt x="106" y="128"/>
                    <a:pt x="88" y="124"/>
                    <a:pt x="84" y="119"/>
                  </a:cubicBezTo>
                  <a:close/>
                  <a:moveTo>
                    <a:pt x="67" y="119"/>
                  </a:moveTo>
                  <a:cubicBezTo>
                    <a:pt x="63" y="124"/>
                    <a:pt x="45" y="128"/>
                    <a:pt x="45" y="128"/>
                  </a:cubicBezTo>
                  <a:cubicBezTo>
                    <a:pt x="45" y="128"/>
                    <a:pt x="68" y="128"/>
                    <a:pt x="72" y="124"/>
                  </a:cubicBezTo>
                  <a:cubicBezTo>
                    <a:pt x="76" y="120"/>
                    <a:pt x="75" y="97"/>
                    <a:pt x="75" y="97"/>
                  </a:cubicBezTo>
                  <a:cubicBezTo>
                    <a:pt x="75" y="97"/>
                    <a:pt x="71" y="115"/>
                    <a:pt x="67" y="119"/>
                  </a:cubicBezTo>
                  <a:close/>
                  <a:moveTo>
                    <a:pt x="67" y="136"/>
                  </a:moveTo>
                  <a:cubicBezTo>
                    <a:pt x="71" y="140"/>
                    <a:pt x="75" y="158"/>
                    <a:pt x="75" y="158"/>
                  </a:cubicBezTo>
                  <a:cubicBezTo>
                    <a:pt x="75" y="158"/>
                    <a:pt x="76" y="136"/>
                    <a:pt x="72" y="131"/>
                  </a:cubicBezTo>
                  <a:cubicBezTo>
                    <a:pt x="68" y="127"/>
                    <a:pt x="45" y="128"/>
                    <a:pt x="45" y="128"/>
                  </a:cubicBezTo>
                  <a:cubicBezTo>
                    <a:pt x="45" y="128"/>
                    <a:pt x="63" y="132"/>
                    <a:pt x="67" y="136"/>
                  </a:cubicBezTo>
                  <a:close/>
                  <a:moveTo>
                    <a:pt x="31" y="80"/>
                  </a:moveTo>
                  <a:cubicBezTo>
                    <a:pt x="31" y="80"/>
                    <a:pt x="30" y="69"/>
                    <a:pt x="32" y="67"/>
                  </a:cubicBezTo>
                  <a:cubicBezTo>
                    <a:pt x="35" y="65"/>
                    <a:pt x="46" y="65"/>
                    <a:pt x="46" y="65"/>
                  </a:cubicBezTo>
                  <a:cubicBezTo>
                    <a:pt x="46" y="65"/>
                    <a:pt x="37" y="67"/>
                    <a:pt x="35" y="69"/>
                  </a:cubicBezTo>
                  <a:cubicBezTo>
                    <a:pt x="33" y="71"/>
                    <a:pt x="31" y="80"/>
                    <a:pt x="31" y="80"/>
                  </a:cubicBezTo>
                  <a:close/>
                  <a:moveTo>
                    <a:pt x="35" y="61"/>
                  </a:moveTo>
                  <a:cubicBezTo>
                    <a:pt x="33" y="59"/>
                    <a:pt x="31" y="50"/>
                    <a:pt x="31" y="50"/>
                  </a:cubicBezTo>
                  <a:cubicBezTo>
                    <a:pt x="31" y="50"/>
                    <a:pt x="30" y="61"/>
                    <a:pt x="32" y="63"/>
                  </a:cubicBezTo>
                  <a:cubicBezTo>
                    <a:pt x="35" y="65"/>
                    <a:pt x="46" y="65"/>
                    <a:pt x="46" y="65"/>
                  </a:cubicBezTo>
                  <a:cubicBezTo>
                    <a:pt x="46" y="65"/>
                    <a:pt x="37" y="63"/>
                    <a:pt x="35" y="61"/>
                  </a:cubicBezTo>
                  <a:close/>
                  <a:moveTo>
                    <a:pt x="26" y="61"/>
                  </a:moveTo>
                  <a:cubicBezTo>
                    <a:pt x="24" y="63"/>
                    <a:pt x="15" y="65"/>
                    <a:pt x="15" y="65"/>
                  </a:cubicBezTo>
                  <a:cubicBezTo>
                    <a:pt x="15" y="65"/>
                    <a:pt x="27" y="65"/>
                    <a:pt x="29" y="63"/>
                  </a:cubicBezTo>
                  <a:cubicBezTo>
                    <a:pt x="31" y="61"/>
                    <a:pt x="31" y="50"/>
                    <a:pt x="31" y="50"/>
                  </a:cubicBezTo>
                  <a:cubicBezTo>
                    <a:pt x="31" y="50"/>
                    <a:pt x="29" y="59"/>
                    <a:pt x="26" y="61"/>
                  </a:cubicBezTo>
                  <a:close/>
                  <a:moveTo>
                    <a:pt x="26" y="69"/>
                  </a:moveTo>
                  <a:cubicBezTo>
                    <a:pt x="29" y="71"/>
                    <a:pt x="31" y="80"/>
                    <a:pt x="31" y="80"/>
                  </a:cubicBezTo>
                  <a:cubicBezTo>
                    <a:pt x="31" y="80"/>
                    <a:pt x="31" y="69"/>
                    <a:pt x="29" y="67"/>
                  </a:cubicBezTo>
                  <a:cubicBezTo>
                    <a:pt x="27" y="65"/>
                    <a:pt x="15" y="65"/>
                    <a:pt x="15" y="65"/>
                  </a:cubicBezTo>
                  <a:cubicBezTo>
                    <a:pt x="15" y="65"/>
                    <a:pt x="24" y="67"/>
                    <a:pt x="26" y="69"/>
                  </a:cubicBezTo>
                  <a:close/>
                  <a:moveTo>
                    <a:pt x="229" y="30"/>
                  </a:moveTo>
                  <a:cubicBezTo>
                    <a:pt x="229" y="30"/>
                    <a:pt x="229" y="19"/>
                    <a:pt x="231" y="17"/>
                  </a:cubicBezTo>
                  <a:cubicBezTo>
                    <a:pt x="233" y="15"/>
                    <a:pt x="244" y="15"/>
                    <a:pt x="244" y="15"/>
                  </a:cubicBezTo>
                  <a:cubicBezTo>
                    <a:pt x="244" y="15"/>
                    <a:pt x="235" y="17"/>
                    <a:pt x="233" y="19"/>
                  </a:cubicBezTo>
                  <a:cubicBezTo>
                    <a:pt x="231" y="21"/>
                    <a:pt x="229" y="30"/>
                    <a:pt x="229" y="30"/>
                  </a:cubicBezTo>
                  <a:close/>
                  <a:moveTo>
                    <a:pt x="233" y="11"/>
                  </a:moveTo>
                  <a:cubicBezTo>
                    <a:pt x="231" y="9"/>
                    <a:pt x="229" y="0"/>
                    <a:pt x="229" y="0"/>
                  </a:cubicBezTo>
                  <a:cubicBezTo>
                    <a:pt x="229" y="0"/>
                    <a:pt x="229" y="11"/>
                    <a:pt x="231" y="13"/>
                  </a:cubicBezTo>
                  <a:cubicBezTo>
                    <a:pt x="233" y="15"/>
                    <a:pt x="244" y="15"/>
                    <a:pt x="244" y="15"/>
                  </a:cubicBezTo>
                  <a:cubicBezTo>
                    <a:pt x="244" y="15"/>
                    <a:pt x="235" y="13"/>
                    <a:pt x="233" y="11"/>
                  </a:cubicBezTo>
                  <a:close/>
                  <a:moveTo>
                    <a:pt x="225" y="11"/>
                  </a:moveTo>
                  <a:cubicBezTo>
                    <a:pt x="223" y="13"/>
                    <a:pt x="214" y="15"/>
                    <a:pt x="214" y="15"/>
                  </a:cubicBezTo>
                  <a:cubicBezTo>
                    <a:pt x="214" y="15"/>
                    <a:pt x="225" y="15"/>
                    <a:pt x="227" y="13"/>
                  </a:cubicBezTo>
                  <a:cubicBezTo>
                    <a:pt x="229" y="11"/>
                    <a:pt x="229" y="0"/>
                    <a:pt x="229" y="0"/>
                  </a:cubicBezTo>
                  <a:cubicBezTo>
                    <a:pt x="229" y="0"/>
                    <a:pt x="227" y="9"/>
                    <a:pt x="225" y="11"/>
                  </a:cubicBezTo>
                  <a:close/>
                  <a:moveTo>
                    <a:pt x="225" y="19"/>
                  </a:moveTo>
                  <a:cubicBezTo>
                    <a:pt x="227" y="21"/>
                    <a:pt x="229" y="30"/>
                    <a:pt x="229" y="30"/>
                  </a:cubicBezTo>
                  <a:cubicBezTo>
                    <a:pt x="229" y="30"/>
                    <a:pt x="229" y="19"/>
                    <a:pt x="227" y="17"/>
                  </a:cubicBezTo>
                  <a:cubicBezTo>
                    <a:pt x="225" y="15"/>
                    <a:pt x="214" y="15"/>
                    <a:pt x="214" y="15"/>
                  </a:cubicBezTo>
                  <a:cubicBezTo>
                    <a:pt x="214" y="15"/>
                    <a:pt x="223" y="17"/>
                    <a:pt x="225" y="19"/>
                  </a:cubicBezTo>
                  <a:close/>
                  <a:moveTo>
                    <a:pt x="244" y="152"/>
                  </a:moveTo>
                  <a:cubicBezTo>
                    <a:pt x="244" y="152"/>
                    <a:pt x="244" y="140"/>
                    <a:pt x="246" y="138"/>
                  </a:cubicBezTo>
                  <a:cubicBezTo>
                    <a:pt x="248" y="136"/>
                    <a:pt x="259" y="136"/>
                    <a:pt x="259" y="136"/>
                  </a:cubicBezTo>
                  <a:cubicBezTo>
                    <a:pt x="259" y="136"/>
                    <a:pt x="250" y="138"/>
                    <a:pt x="248" y="141"/>
                  </a:cubicBezTo>
                  <a:cubicBezTo>
                    <a:pt x="246" y="143"/>
                    <a:pt x="244" y="152"/>
                    <a:pt x="244" y="152"/>
                  </a:cubicBezTo>
                  <a:close/>
                  <a:moveTo>
                    <a:pt x="248" y="132"/>
                  </a:moveTo>
                  <a:cubicBezTo>
                    <a:pt x="246" y="130"/>
                    <a:pt x="244" y="121"/>
                    <a:pt x="244" y="121"/>
                  </a:cubicBezTo>
                  <a:cubicBezTo>
                    <a:pt x="244" y="121"/>
                    <a:pt x="244" y="133"/>
                    <a:pt x="246" y="135"/>
                  </a:cubicBezTo>
                  <a:cubicBezTo>
                    <a:pt x="248" y="137"/>
                    <a:pt x="259" y="136"/>
                    <a:pt x="259" y="136"/>
                  </a:cubicBezTo>
                  <a:cubicBezTo>
                    <a:pt x="259" y="136"/>
                    <a:pt x="250" y="134"/>
                    <a:pt x="248" y="132"/>
                  </a:cubicBezTo>
                  <a:close/>
                  <a:moveTo>
                    <a:pt x="240" y="132"/>
                  </a:moveTo>
                  <a:cubicBezTo>
                    <a:pt x="238" y="134"/>
                    <a:pt x="229" y="136"/>
                    <a:pt x="229" y="136"/>
                  </a:cubicBezTo>
                  <a:cubicBezTo>
                    <a:pt x="229" y="136"/>
                    <a:pt x="240" y="137"/>
                    <a:pt x="242" y="135"/>
                  </a:cubicBezTo>
                  <a:cubicBezTo>
                    <a:pt x="244" y="133"/>
                    <a:pt x="244" y="121"/>
                    <a:pt x="244" y="121"/>
                  </a:cubicBezTo>
                  <a:cubicBezTo>
                    <a:pt x="244" y="121"/>
                    <a:pt x="242" y="130"/>
                    <a:pt x="240" y="132"/>
                  </a:cubicBezTo>
                  <a:close/>
                  <a:moveTo>
                    <a:pt x="240" y="141"/>
                  </a:moveTo>
                  <a:cubicBezTo>
                    <a:pt x="242" y="143"/>
                    <a:pt x="244" y="152"/>
                    <a:pt x="244" y="152"/>
                  </a:cubicBezTo>
                  <a:cubicBezTo>
                    <a:pt x="244" y="152"/>
                    <a:pt x="244" y="140"/>
                    <a:pt x="242" y="138"/>
                  </a:cubicBezTo>
                  <a:cubicBezTo>
                    <a:pt x="240" y="136"/>
                    <a:pt x="229" y="136"/>
                    <a:pt x="229" y="136"/>
                  </a:cubicBezTo>
                  <a:cubicBezTo>
                    <a:pt x="229" y="136"/>
                    <a:pt x="238" y="138"/>
                    <a:pt x="240" y="141"/>
                  </a:cubicBezTo>
                  <a:close/>
                  <a:moveTo>
                    <a:pt x="15" y="173"/>
                  </a:moveTo>
                  <a:cubicBezTo>
                    <a:pt x="15" y="173"/>
                    <a:pt x="15" y="162"/>
                    <a:pt x="17" y="160"/>
                  </a:cubicBezTo>
                  <a:cubicBezTo>
                    <a:pt x="19" y="158"/>
                    <a:pt x="31" y="158"/>
                    <a:pt x="31" y="158"/>
                  </a:cubicBezTo>
                  <a:cubicBezTo>
                    <a:pt x="31" y="158"/>
                    <a:pt x="22" y="160"/>
                    <a:pt x="20" y="162"/>
                  </a:cubicBezTo>
                  <a:cubicBezTo>
                    <a:pt x="17" y="164"/>
                    <a:pt x="15" y="173"/>
                    <a:pt x="15" y="173"/>
                  </a:cubicBezTo>
                  <a:close/>
                  <a:moveTo>
                    <a:pt x="20" y="154"/>
                  </a:moveTo>
                  <a:cubicBezTo>
                    <a:pt x="17" y="152"/>
                    <a:pt x="15" y="143"/>
                    <a:pt x="15" y="143"/>
                  </a:cubicBezTo>
                  <a:cubicBezTo>
                    <a:pt x="15" y="143"/>
                    <a:pt x="15" y="154"/>
                    <a:pt x="17" y="156"/>
                  </a:cubicBezTo>
                  <a:cubicBezTo>
                    <a:pt x="19" y="158"/>
                    <a:pt x="31" y="158"/>
                    <a:pt x="31" y="158"/>
                  </a:cubicBezTo>
                  <a:cubicBezTo>
                    <a:pt x="31" y="158"/>
                    <a:pt x="22" y="156"/>
                    <a:pt x="20" y="154"/>
                  </a:cubicBezTo>
                  <a:close/>
                  <a:moveTo>
                    <a:pt x="11" y="154"/>
                  </a:moveTo>
                  <a:cubicBezTo>
                    <a:pt x="9" y="156"/>
                    <a:pt x="0" y="158"/>
                    <a:pt x="0" y="158"/>
                  </a:cubicBezTo>
                  <a:cubicBezTo>
                    <a:pt x="0" y="158"/>
                    <a:pt x="11" y="158"/>
                    <a:pt x="14" y="156"/>
                  </a:cubicBezTo>
                  <a:cubicBezTo>
                    <a:pt x="16" y="154"/>
                    <a:pt x="15" y="143"/>
                    <a:pt x="15" y="143"/>
                  </a:cubicBezTo>
                  <a:cubicBezTo>
                    <a:pt x="15" y="143"/>
                    <a:pt x="13" y="152"/>
                    <a:pt x="11" y="154"/>
                  </a:cubicBezTo>
                  <a:close/>
                  <a:moveTo>
                    <a:pt x="11" y="162"/>
                  </a:moveTo>
                  <a:cubicBezTo>
                    <a:pt x="13" y="164"/>
                    <a:pt x="15" y="173"/>
                    <a:pt x="15" y="173"/>
                  </a:cubicBezTo>
                  <a:cubicBezTo>
                    <a:pt x="15" y="173"/>
                    <a:pt x="16" y="162"/>
                    <a:pt x="14" y="160"/>
                  </a:cubicBezTo>
                  <a:cubicBezTo>
                    <a:pt x="11" y="158"/>
                    <a:pt x="0" y="158"/>
                    <a:pt x="0" y="158"/>
                  </a:cubicBezTo>
                  <a:cubicBezTo>
                    <a:pt x="0" y="158"/>
                    <a:pt x="9" y="160"/>
                    <a:pt x="11" y="162"/>
                  </a:cubicBezTo>
                  <a:close/>
                  <a:moveTo>
                    <a:pt x="214" y="133"/>
                  </a:moveTo>
                  <a:cubicBezTo>
                    <a:pt x="214" y="133"/>
                    <a:pt x="213" y="99"/>
                    <a:pt x="219" y="93"/>
                  </a:cubicBezTo>
                  <a:cubicBezTo>
                    <a:pt x="226" y="87"/>
                    <a:pt x="259" y="88"/>
                    <a:pt x="259" y="88"/>
                  </a:cubicBezTo>
                  <a:cubicBezTo>
                    <a:pt x="259" y="88"/>
                    <a:pt x="232" y="94"/>
                    <a:pt x="226" y="100"/>
                  </a:cubicBezTo>
                  <a:cubicBezTo>
                    <a:pt x="220" y="106"/>
                    <a:pt x="214" y="133"/>
                    <a:pt x="214" y="133"/>
                  </a:cubicBezTo>
                  <a:close/>
                  <a:moveTo>
                    <a:pt x="226" y="75"/>
                  </a:moveTo>
                  <a:cubicBezTo>
                    <a:pt x="220" y="69"/>
                    <a:pt x="214" y="42"/>
                    <a:pt x="214" y="42"/>
                  </a:cubicBezTo>
                  <a:cubicBezTo>
                    <a:pt x="214" y="42"/>
                    <a:pt x="213" y="76"/>
                    <a:pt x="219" y="82"/>
                  </a:cubicBezTo>
                  <a:cubicBezTo>
                    <a:pt x="226" y="88"/>
                    <a:pt x="259" y="88"/>
                    <a:pt x="259" y="88"/>
                  </a:cubicBezTo>
                  <a:cubicBezTo>
                    <a:pt x="259" y="88"/>
                    <a:pt x="232" y="81"/>
                    <a:pt x="226" y="75"/>
                  </a:cubicBezTo>
                  <a:close/>
                  <a:moveTo>
                    <a:pt x="201" y="75"/>
                  </a:moveTo>
                  <a:cubicBezTo>
                    <a:pt x="195" y="81"/>
                    <a:pt x="168" y="88"/>
                    <a:pt x="168" y="88"/>
                  </a:cubicBezTo>
                  <a:cubicBezTo>
                    <a:pt x="168" y="88"/>
                    <a:pt x="202" y="88"/>
                    <a:pt x="208" y="82"/>
                  </a:cubicBezTo>
                  <a:cubicBezTo>
                    <a:pt x="215" y="76"/>
                    <a:pt x="214" y="42"/>
                    <a:pt x="214" y="42"/>
                  </a:cubicBezTo>
                  <a:cubicBezTo>
                    <a:pt x="214" y="42"/>
                    <a:pt x="208" y="69"/>
                    <a:pt x="201" y="75"/>
                  </a:cubicBezTo>
                  <a:close/>
                  <a:moveTo>
                    <a:pt x="201" y="100"/>
                  </a:moveTo>
                  <a:cubicBezTo>
                    <a:pt x="208" y="106"/>
                    <a:pt x="214" y="133"/>
                    <a:pt x="214" y="133"/>
                  </a:cubicBezTo>
                  <a:cubicBezTo>
                    <a:pt x="214" y="133"/>
                    <a:pt x="215" y="99"/>
                    <a:pt x="208" y="93"/>
                  </a:cubicBezTo>
                  <a:cubicBezTo>
                    <a:pt x="202" y="87"/>
                    <a:pt x="168" y="88"/>
                    <a:pt x="168" y="88"/>
                  </a:cubicBezTo>
                  <a:cubicBezTo>
                    <a:pt x="168" y="88"/>
                    <a:pt x="195" y="94"/>
                    <a:pt x="201" y="100"/>
                  </a:cubicBezTo>
                  <a:close/>
                  <a:moveTo>
                    <a:pt x="250" y="231"/>
                  </a:moveTo>
                  <a:cubicBezTo>
                    <a:pt x="212" y="178"/>
                    <a:pt x="212" y="178"/>
                    <a:pt x="212" y="178"/>
                  </a:cubicBezTo>
                  <a:cubicBezTo>
                    <a:pt x="189" y="178"/>
                    <a:pt x="189" y="178"/>
                    <a:pt x="189" y="178"/>
                  </a:cubicBezTo>
                  <a:cubicBezTo>
                    <a:pt x="193" y="160"/>
                    <a:pt x="207" y="146"/>
                    <a:pt x="223" y="146"/>
                  </a:cubicBezTo>
                  <a:cubicBezTo>
                    <a:pt x="224" y="146"/>
                    <a:pt x="226" y="144"/>
                    <a:pt x="226" y="143"/>
                  </a:cubicBezTo>
                  <a:cubicBezTo>
                    <a:pt x="226" y="141"/>
                    <a:pt x="224" y="140"/>
                    <a:pt x="223" y="140"/>
                  </a:cubicBezTo>
                  <a:cubicBezTo>
                    <a:pt x="203" y="140"/>
                    <a:pt x="187" y="156"/>
                    <a:pt x="183" y="178"/>
                  </a:cubicBezTo>
                  <a:cubicBezTo>
                    <a:pt x="156" y="178"/>
                    <a:pt x="156" y="178"/>
                    <a:pt x="156" y="178"/>
                  </a:cubicBezTo>
                  <a:cubicBezTo>
                    <a:pt x="158" y="140"/>
                    <a:pt x="173" y="110"/>
                    <a:pt x="190" y="110"/>
                  </a:cubicBezTo>
                  <a:cubicBezTo>
                    <a:pt x="191" y="110"/>
                    <a:pt x="193" y="109"/>
                    <a:pt x="193" y="107"/>
                  </a:cubicBezTo>
                  <a:cubicBezTo>
                    <a:pt x="193" y="105"/>
                    <a:pt x="191" y="104"/>
                    <a:pt x="190" y="104"/>
                  </a:cubicBezTo>
                  <a:cubicBezTo>
                    <a:pt x="169" y="104"/>
                    <a:pt x="152" y="136"/>
                    <a:pt x="150" y="178"/>
                  </a:cubicBezTo>
                  <a:cubicBezTo>
                    <a:pt x="139" y="178"/>
                    <a:pt x="139" y="178"/>
                    <a:pt x="139" y="178"/>
                  </a:cubicBezTo>
                  <a:cubicBezTo>
                    <a:pt x="141" y="92"/>
                    <a:pt x="170" y="23"/>
                    <a:pt x="206" y="23"/>
                  </a:cubicBezTo>
                  <a:cubicBezTo>
                    <a:pt x="208" y="23"/>
                    <a:pt x="210" y="21"/>
                    <a:pt x="210" y="20"/>
                  </a:cubicBezTo>
                  <a:cubicBezTo>
                    <a:pt x="210" y="18"/>
                    <a:pt x="208" y="17"/>
                    <a:pt x="206" y="17"/>
                  </a:cubicBezTo>
                  <a:cubicBezTo>
                    <a:pt x="166" y="17"/>
                    <a:pt x="135" y="87"/>
                    <a:pt x="133" y="178"/>
                  </a:cubicBezTo>
                  <a:cubicBezTo>
                    <a:pt x="129" y="178"/>
                    <a:pt x="129" y="178"/>
                    <a:pt x="129" y="178"/>
                  </a:cubicBezTo>
                  <a:cubicBezTo>
                    <a:pt x="129" y="66"/>
                    <a:pt x="127" y="66"/>
                    <a:pt x="124" y="66"/>
                  </a:cubicBezTo>
                  <a:cubicBezTo>
                    <a:pt x="122" y="66"/>
                    <a:pt x="120" y="68"/>
                    <a:pt x="120" y="69"/>
                  </a:cubicBezTo>
                  <a:cubicBezTo>
                    <a:pt x="120" y="70"/>
                    <a:pt x="121" y="70"/>
                    <a:pt x="121" y="71"/>
                  </a:cubicBezTo>
                  <a:cubicBezTo>
                    <a:pt x="122" y="76"/>
                    <a:pt x="123" y="118"/>
                    <a:pt x="123" y="178"/>
                  </a:cubicBezTo>
                  <a:cubicBezTo>
                    <a:pt x="120" y="178"/>
                    <a:pt x="120" y="178"/>
                    <a:pt x="120" y="178"/>
                  </a:cubicBezTo>
                  <a:cubicBezTo>
                    <a:pt x="118" y="114"/>
                    <a:pt x="89" y="62"/>
                    <a:pt x="54" y="62"/>
                  </a:cubicBezTo>
                  <a:cubicBezTo>
                    <a:pt x="52" y="62"/>
                    <a:pt x="51" y="63"/>
                    <a:pt x="51" y="65"/>
                  </a:cubicBezTo>
                  <a:cubicBezTo>
                    <a:pt x="51" y="67"/>
                    <a:pt x="52" y="68"/>
                    <a:pt x="54" y="68"/>
                  </a:cubicBezTo>
                  <a:cubicBezTo>
                    <a:pt x="86" y="68"/>
                    <a:pt x="112" y="117"/>
                    <a:pt x="113" y="178"/>
                  </a:cubicBezTo>
                  <a:cubicBezTo>
                    <a:pt x="103" y="178"/>
                    <a:pt x="103" y="178"/>
                    <a:pt x="103" y="178"/>
                  </a:cubicBezTo>
                  <a:cubicBezTo>
                    <a:pt x="103" y="161"/>
                    <a:pt x="98" y="144"/>
                    <a:pt x="89" y="144"/>
                  </a:cubicBezTo>
                  <a:cubicBezTo>
                    <a:pt x="87" y="144"/>
                    <a:pt x="86" y="145"/>
                    <a:pt x="86" y="147"/>
                  </a:cubicBezTo>
                  <a:cubicBezTo>
                    <a:pt x="86" y="149"/>
                    <a:pt x="87" y="150"/>
                    <a:pt x="89" y="150"/>
                  </a:cubicBezTo>
                  <a:cubicBezTo>
                    <a:pt x="91" y="150"/>
                    <a:pt x="97" y="161"/>
                    <a:pt x="97" y="178"/>
                  </a:cubicBezTo>
                  <a:cubicBezTo>
                    <a:pt x="86" y="178"/>
                    <a:pt x="86" y="178"/>
                    <a:pt x="86" y="178"/>
                  </a:cubicBezTo>
                  <a:cubicBezTo>
                    <a:pt x="79" y="164"/>
                    <a:pt x="59" y="154"/>
                    <a:pt x="36" y="154"/>
                  </a:cubicBezTo>
                  <a:cubicBezTo>
                    <a:pt x="34" y="154"/>
                    <a:pt x="33" y="156"/>
                    <a:pt x="33" y="157"/>
                  </a:cubicBezTo>
                  <a:cubicBezTo>
                    <a:pt x="33" y="159"/>
                    <a:pt x="34" y="160"/>
                    <a:pt x="36" y="160"/>
                  </a:cubicBezTo>
                  <a:cubicBezTo>
                    <a:pt x="55" y="160"/>
                    <a:pt x="72" y="168"/>
                    <a:pt x="79" y="178"/>
                  </a:cubicBezTo>
                  <a:cubicBezTo>
                    <a:pt x="60" y="178"/>
                    <a:pt x="60" y="178"/>
                    <a:pt x="60" y="178"/>
                  </a:cubicBezTo>
                  <a:cubicBezTo>
                    <a:pt x="22" y="231"/>
                    <a:pt x="22" y="231"/>
                    <a:pt x="22" y="231"/>
                  </a:cubicBezTo>
                  <a:cubicBezTo>
                    <a:pt x="21" y="233"/>
                    <a:pt x="21" y="235"/>
                    <a:pt x="22" y="236"/>
                  </a:cubicBezTo>
                  <a:cubicBezTo>
                    <a:pt x="27" y="238"/>
                    <a:pt x="27" y="238"/>
                    <a:pt x="27" y="238"/>
                  </a:cubicBezTo>
                  <a:cubicBezTo>
                    <a:pt x="28" y="239"/>
                    <a:pt x="30" y="239"/>
                    <a:pt x="31" y="238"/>
                  </a:cubicBezTo>
                  <a:cubicBezTo>
                    <a:pt x="60" y="195"/>
                    <a:pt x="60" y="195"/>
                    <a:pt x="60" y="195"/>
                  </a:cubicBezTo>
                  <a:cubicBezTo>
                    <a:pt x="60" y="294"/>
                    <a:pt x="60" y="294"/>
                    <a:pt x="60" y="294"/>
                  </a:cubicBezTo>
                  <a:cubicBezTo>
                    <a:pt x="60" y="297"/>
                    <a:pt x="63" y="300"/>
                    <a:pt x="66" y="300"/>
                  </a:cubicBezTo>
                  <a:cubicBezTo>
                    <a:pt x="206" y="300"/>
                    <a:pt x="206" y="300"/>
                    <a:pt x="206" y="300"/>
                  </a:cubicBezTo>
                  <a:cubicBezTo>
                    <a:pt x="209" y="300"/>
                    <a:pt x="212" y="297"/>
                    <a:pt x="212" y="294"/>
                  </a:cubicBezTo>
                  <a:cubicBezTo>
                    <a:pt x="212" y="195"/>
                    <a:pt x="212" y="195"/>
                    <a:pt x="212" y="195"/>
                  </a:cubicBezTo>
                  <a:cubicBezTo>
                    <a:pt x="242" y="238"/>
                    <a:pt x="242" y="238"/>
                    <a:pt x="242" y="238"/>
                  </a:cubicBezTo>
                  <a:cubicBezTo>
                    <a:pt x="243" y="239"/>
                    <a:pt x="244" y="239"/>
                    <a:pt x="246" y="238"/>
                  </a:cubicBezTo>
                  <a:cubicBezTo>
                    <a:pt x="250" y="236"/>
                    <a:pt x="250" y="236"/>
                    <a:pt x="250" y="236"/>
                  </a:cubicBezTo>
                  <a:cubicBezTo>
                    <a:pt x="251" y="235"/>
                    <a:pt x="251" y="233"/>
                    <a:pt x="250" y="231"/>
                  </a:cubicBezTo>
                  <a:close/>
                  <a:moveTo>
                    <a:pt x="159" y="226"/>
                  </a:moveTo>
                  <a:cubicBezTo>
                    <a:pt x="113" y="226"/>
                    <a:pt x="113" y="226"/>
                    <a:pt x="113" y="226"/>
                  </a:cubicBezTo>
                  <a:cubicBezTo>
                    <a:pt x="110" y="226"/>
                    <a:pt x="107" y="223"/>
                    <a:pt x="107" y="220"/>
                  </a:cubicBezTo>
                  <a:cubicBezTo>
                    <a:pt x="107" y="216"/>
                    <a:pt x="110" y="214"/>
                    <a:pt x="113" y="214"/>
                  </a:cubicBezTo>
                  <a:cubicBezTo>
                    <a:pt x="159" y="214"/>
                    <a:pt x="159" y="214"/>
                    <a:pt x="159" y="214"/>
                  </a:cubicBezTo>
                  <a:cubicBezTo>
                    <a:pt x="162" y="214"/>
                    <a:pt x="165" y="216"/>
                    <a:pt x="165" y="220"/>
                  </a:cubicBezTo>
                  <a:cubicBezTo>
                    <a:pt x="165" y="223"/>
                    <a:pt x="162" y="226"/>
                    <a:pt x="159" y="226"/>
                  </a:cubicBezTo>
                  <a:close/>
                </a:path>
              </a:pathLst>
            </a:custGeom>
            <a:solidFill>
              <a:srgbClr val="FFFFFF"/>
            </a:solidFill>
            <a:ln>
              <a:noFill/>
            </a:ln>
          </p:spPr>
          <p:txBody>
            <a:bodyPr vert="horz" wrap="square" lIns="0" tIns="41147" rIns="82293" bIns="41147" numCol="1" anchor="t" anchorCtr="0" compatLnSpc="1">
              <a:prstTxWarp prst="textNoShape">
                <a:avLst/>
              </a:prstTxWarp>
            </a:bodyPr>
            <a:lstStyle/>
            <a:p>
              <a:pPr marL="0" marR="0" lvl="0" indent="0" algn="ctr" defTabSz="914187" eaLnBrk="1" fontAlgn="auto" latinLnBrk="0" hangingPunct="1">
                <a:lnSpc>
                  <a:spcPct val="100000"/>
                </a:lnSpc>
                <a:spcBef>
                  <a:spcPts val="0"/>
                </a:spcBef>
                <a:spcAft>
                  <a:spcPts val="0"/>
                </a:spcAft>
                <a:buClrTx/>
                <a:buSzTx/>
                <a:buFontTx/>
                <a:buNone/>
                <a:tabLst/>
                <a:defRPr/>
              </a:pPr>
              <a:endParaRPr kumimoji="0" lang="en-US" sz="1599"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grpSp>
      <p:grpSp>
        <p:nvGrpSpPr>
          <p:cNvPr id="9" name="Group 8"/>
          <p:cNvGrpSpPr/>
          <p:nvPr/>
        </p:nvGrpSpPr>
        <p:grpSpPr>
          <a:xfrm>
            <a:off x="355492" y="3707628"/>
            <a:ext cx="6045597" cy="1396327"/>
            <a:chOff x="354660" y="3808027"/>
            <a:chExt cx="5850504" cy="1276232"/>
          </a:xfrm>
        </p:grpSpPr>
        <p:grpSp>
          <p:nvGrpSpPr>
            <p:cNvPr id="247" name="Group 246"/>
            <p:cNvGrpSpPr/>
            <p:nvPr/>
          </p:nvGrpSpPr>
          <p:grpSpPr>
            <a:xfrm>
              <a:off x="354660" y="3808027"/>
              <a:ext cx="5850504" cy="1276232"/>
              <a:chOff x="-7208818" y="5072641"/>
              <a:chExt cx="5850504" cy="1276232"/>
            </a:xfrm>
          </p:grpSpPr>
          <p:sp>
            <p:nvSpPr>
              <p:cNvPr id="251" name="Rectangle 250"/>
              <p:cNvSpPr/>
              <p:nvPr/>
            </p:nvSpPr>
            <p:spPr bwMode="auto">
              <a:xfrm>
                <a:off x="-6570702" y="5072641"/>
                <a:ext cx="5212388" cy="1275098"/>
              </a:xfrm>
              <a:prstGeom prst="rect">
                <a:avLst/>
              </a:prstGeom>
              <a:solidFill>
                <a:srgbClr val="E6E6E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sp>
            <p:nvSpPr>
              <p:cNvPr id="252" name="Oval 251"/>
              <p:cNvSpPr/>
              <p:nvPr/>
            </p:nvSpPr>
            <p:spPr bwMode="auto">
              <a:xfrm>
                <a:off x="-7208818" y="5072641"/>
                <a:ext cx="1276232" cy="1276232"/>
              </a:xfrm>
              <a:prstGeom prst="ellipse">
                <a:avLst/>
              </a:prstGeom>
              <a:solidFill>
                <a:srgbClr val="E6E6E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grpSp>
        <p:sp>
          <p:nvSpPr>
            <p:cNvPr id="249" name="Oval 248"/>
            <p:cNvSpPr/>
            <p:nvPr/>
          </p:nvSpPr>
          <p:spPr bwMode="auto">
            <a:xfrm>
              <a:off x="402415" y="3851783"/>
              <a:ext cx="1256368" cy="1188720"/>
            </a:xfrm>
            <a:prstGeom prst="ellipse">
              <a:avLst/>
            </a:prstGeom>
            <a:solidFill>
              <a:schemeClr val="accent1"/>
            </a:solidFill>
            <a:ln w="539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54" tIns="146283" rIns="182854" bIns="146283" numCol="1" rtlCol="0" anchor="t" anchorCtr="0" compatLnSpc="1">
              <a:prstTxWarp prst="textNoShape">
                <a:avLst/>
              </a:prstTxWarp>
            </a:bodyPr>
            <a:lstStyle/>
            <a:p>
              <a:pPr marL="0" marR="0" lvl="0" indent="0" defTabSz="932111" eaLnBrk="1" fontAlgn="base" latinLnBrk="0" hangingPunct="1">
                <a:lnSpc>
                  <a:spcPct val="90000"/>
                </a:lnSpc>
                <a:spcBef>
                  <a:spcPct val="0"/>
                </a:spcBef>
                <a:spcAft>
                  <a:spcPct val="0"/>
                </a:spcAft>
                <a:buClrTx/>
                <a:buSzTx/>
                <a:buFontTx/>
                <a:buNone/>
                <a:tabLst/>
                <a:defRPr/>
              </a:pPr>
              <a:endParaRPr kumimoji="0" lang="en-US" sz="1599" b="0" i="0" u="none" strike="noStrike" kern="0" cap="none" spc="-51" normalizeH="0" baseline="0" noProof="0" dirty="0">
                <a:ln>
                  <a:noFill/>
                </a:ln>
                <a:gradFill>
                  <a:gsLst>
                    <a:gs pos="8850">
                      <a:srgbClr val="00BCF2"/>
                    </a:gs>
                    <a:gs pos="38000">
                      <a:srgbClr val="00BCF2"/>
                    </a:gs>
                  </a:gsLst>
                  <a:lin ang="5400000" scaled="0"/>
                </a:gradFill>
                <a:effectLst/>
                <a:uLnTx/>
                <a:uFillTx/>
                <a:latin typeface="Segoe UI"/>
              </a:endParaRPr>
            </a:p>
          </p:txBody>
        </p:sp>
        <p:sp>
          <p:nvSpPr>
            <p:cNvPr id="253" name="Rectangle 252"/>
            <p:cNvSpPr/>
            <p:nvPr/>
          </p:nvSpPr>
          <p:spPr bwMode="auto">
            <a:xfrm>
              <a:off x="978364" y="3808027"/>
              <a:ext cx="5103475" cy="1275098"/>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822843" tIns="146283" rIns="182854" bIns="146283" numCol="1" rtlCol="0" anchor="t" anchorCtr="0" compatLnSpc="1">
              <a:prstTxWarp prst="textNoShape">
                <a:avLst/>
              </a:prstTxWarp>
            </a:bodyPr>
            <a:lstStyle/>
            <a:p>
              <a:pPr marL="0" marR="0" lvl="0" indent="0" defTabSz="932563" eaLnBrk="1" fontAlgn="auto" latinLnBrk="0" hangingPunct="1">
                <a:lnSpc>
                  <a:spcPct val="90000"/>
                </a:lnSpc>
                <a:spcBef>
                  <a:spcPts val="1199"/>
                </a:spcBef>
                <a:spcAft>
                  <a:spcPts val="0"/>
                </a:spcAft>
                <a:buClrTx/>
                <a:buSzTx/>
                <a:buFontTx/>
                <a:buNone/>
                <a:tabLst/>
                <a:defRPr/>
              </a:pPr>
              <a:r>
                <a:rPr kumimoji="0" lang="en-US" sz="1800" b="0" i="0" u="none" strike="noStrike" kern="0" cap="none" spc="-31" normalizeH="0" baseline="0" noProof="0" dirty="0">
                  <a:ln>
                    <a:noFill/>
                  </a:ln>
                  <a:gradFill>
                    <a:gsLst>
                      <a:gs pos="8850">
                        <a:srgbClr val="0078D7"/>
                      </a:gs>
                      <a:gs pos="38000">
                        <a:srgbClr val="0078D7"/>
                      </a:gs>
                    </a:gsLst>
                    <a:lin ang="5400000" scaled="0"/>
                  </a:gradFill>
                  <a:effectLst/>
                  <a:uLnTx/>
                  <a:uFillTx/>
                  <a:latin typeface="Segoe UI Semibold" panose="020B0702040204020203" pitchFamily="34" charset="0"/>
                  <a:cs typeface="Segoe UI Semibold" panose="020B0702040204020203" pitchFamily="34" charset="0"/>
                </a:rPr>
                <a:t>Flexible and customizable policies </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Policy per VHD, VM, service, or tenant</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Define minimum and maximum IOPs</a:t>
              </a:r>
            </a:p>
            <a:p>
              <a:pPr marL="171417" marR="0" lvl="1" indent="-171417" defTabSz="907791" eaLnBrk="1" fontAlgn="base" latinLnBrk="0" hangingPunct="1">
                <a:lnSpc>
                  <a:spcPct val="90000"/>
                </a:lnSpc>
                <a:spcBef>
                  <a:spcPts val="300"/>
                </a:spcBef>
                <a:spcAft>
                  <a:spcPct val="0"/>
                </a:spcAft>
                <a:buClr>
                  <a:srgbClr val="505050"/>
                </a:buClr>
                <a:buSzTx/>
                <a:buFont typeface="Arial" panose="020B0604020202020204" pitchFamily="34" charset="0"/>
                <a:buChar char="•"/>
                <a:tabLst/>
                <a:defRPr/>
              </a:pPr>
              <a:r>
                <a:rPr kumimoji="0" lang="en-US" sz="1599" b="0" i="0" u="none" strike="noStrike" kern="0" cap="none" spc="-31" normalizeH="0" baseline="0" noProof="0" dirty="0">
                  <a:ln>
                    <a:noFill/>
                  </a:ln>
                  <a:gradFill>
                    <a:gsLst>
                      <a:gs pos="77876">
                        <a:srgbClr val="505050"/>
                      </a:gs>
                      <a:gs pos="38000">
                        <a:srgbClr val="505050"/>
                      </a:gs>
                    </a:gsLst>
                    <a:lin ang="5400000" scaled="0"/>
                  </a:gradFill>
                  <a:effectLst/>
                  <a:uLnTx/>
                  <a:uFillTx/>
                  <a:latin typeface="Segoe UI"/>
                </a:rPr>
                <a:t>Fair distribution within policy</a:t>
              </a:r>
            </a:p>
            <a:p>
              <a:pPr marL="171417" marR="0" lvl="0" indent="-171417" defTabSz="907791" eaLnBrk="1" fontAlgn="base" latinLnBrk="0" hangingPunct="1">
                <a:lnSpc>
                  <a:spcPct val="90000"/>
                </a:lnSpc>
                <a:spcBef>
                  <a:spcPts val="300"/>
                </a:spcBef>
                <a:spcAft>
                  <a:spcPct val="0"/>
                </a:spcAft>
                <a:buClrTx/>
                <a:buSzTx/>
                <a:buFont typeface="Arial" panose="020B0604020202020204" pitchFamily="34" charset="0"/>
                <a:buChar char="•"/>
                <a:tabLst/>
                <a:defRPr/>
              </a:pPr>
              <a:endParaRPr kumimoji="0" lang="en-US" sz="1599" b="0" i="0" u="none" strike="noStrike" kern="0" cap="none" spc="-31" normalizeH="0" baseline="0" noProof="0" dirty="0">
                <a:ln>
                  <a:noFill/>
                </a:ln>
                <a:gradFill>
                  <a:gsLst>
                    <a:gs pos="8850">
                      <a:srgbClr val="00BCF2"/>
                    </a:gs>
                    <a:gs pos="38000">
                      <a:srgbClr val="00BCF2"/>
                    </a:gs>
                  </a:gsLst>
                  <a:lin ang="5400000" scaled="0"/>
                </a:gradFill>
                <a:effectLst/>
                <a:uLnTx/>
                <a:uFillTx/>
                <a:latin typeface="Segoe UI"/>
              </a:endParaRPr>
            </a:p>
          </p:txBody>
        </p:sp>
        <p:sp>
          <p:nvSpPr>
            <p:cNvPr id="292" name="Freeform 43"/>
            <p:cNvSpPr>
              <a:spLocks noEditPoints="1"/>
            </p:cNvSpPr>
            <p:nvPr/>
          </p:nvSpPr>
          <p:spPr bwMode="black">
            <a:xfrm>
              <a:off x="732980" y="4167963"/>
              <a:ext cx="595238" cy="556360"/>
            </a:xfrm>
            <a:custGeom>
              <a:avLst/>
              <a:gdLst>
                <a:gd name="T0" fmla="*/ 106 w 800"/>
                <a:gd name="T1" fmla="*/ 178 h 748"/>
                <a:gd name="T2" fmla="*/ 204 w 800"/>
                <a:gd name="T3" fmla="*/ 88 h 748"/>
                <a:gd name="T4" fmla="*/ 495 w 800"/>
                <a:gd name="T5" fmla="*/ 588 h 748"/>
                <a:gd name="T6" fmla="*/ 398 w 800"/>
                <a:gd name="T7" fmla="*/ 677 h 748"/>
                <a:gd name="T8" fmla="*/ 148 w 800"/>
                <a:gd name="T9" fmla="*/ 300 h 748"/>
                <a:gd name="T10" fmla="*/ 84 w 800"/>
                <a:gd name="T11" fmla="*/ 138 h 748"/>
                <a:gd name="T12" fmla="*/ 49 w 800"/>
                <a:gd name="T13" fmla="*/ 220 h 748"/>
                <a:gd name="T14" fmla="*/ 0 w 800"/>
                <a:gd name="T15" fmla="*/ 499 h 748"/>
                <a:gd name="T16" fmla="*/ 148 w 800"/>
                <a:gd name="T17" fmla="*/ 300 h 748"/>
                <a:gd name="T18" fmla="*/ 263 w 800"/>
                <a:gd name="T19" fmla="*/ 719 h 748"/>
                <a:gd name="T20" fmla="*/ 257 w 800"/>
                <a:gd name="T21" fmla="*/ 657 h 748"/>
                <a:gd name="T22" fmla="*/ 169 w 800"/>
                <a:gd name="T23" fmla="*/ 732 h 748"/>
                <a:gd name="T24" fmla="*/ 229 w 800"/>
                <a:gd name="T25" fmla="*/ 661 h 748"/>
                <a:gd name="T26" fmla="*/ 169 w 800"/>
                <a:gd name="T27" fmla="*/ 732 h 748"/>
                <a:gd name="T28" fmla="*/ 144 w 800"/>
                <a:gd name="T29" fmla="*/ 735 h 748"/>
                <a:gd name="T30" fmla="*/ 138 w 800"/>
                <a:gd name="T31" fmla="*/ 674 h 748"/>
                <a:gd name="T32" fmla="*/ 51 w 800"/>
                <a:gd name="T33" fmla="*/ 748 h 748"/>
                <a:gd name="T34" fmla="*/ 111 w 800"/>
                <a:gd name="T35" fmla="*/ 678 h 748"/>
                <a:gd name="T36" fmla="*/ 51 w 800"/>
                <a:gd name="T37" fmla="*/ 748 h 748"/>
                <a:gd name="T38" fmla="*/ 28 w 800"/>
                <a:gd name="T39" fmla="*/ 716 h 748"/>
                <a:gd name="T40" fmla="*/ 47 w 800"/>
                <a:gd name="T41" fmla="*/ 741 h 748"/>
                <a:gd name="T42" fmla="*/ 351 w 800"/>
                <a:gd name="T43" fmla="*/ 696 h 748"/>
                <a:gd name="T44" fmla="*/ 328 w 800"/>
                <a:gd name="T45" fmla="*/ 659 h 748"/>
                <a:gd name="T46" fmla="*/ 277 w 800"/>
                <a:gd name="T47" fmla="*/ 706 h 748"/>
                <a:gd name="T48" fmla="*/ 457 w 800"/>
                <a:gd name="T49" fmla="*/ 471 h 748"/>
                <a:gd name="T50" fmla="*/ 505 w 800"/>
                <a:gd name="T51" fmla="*/ 567 h 748"/>
                <a:gd name="T52" fmla="*/ 509 w 800"/>
                <a:gd name="T53" fmla="*/ 568 h 748"/>
                <a:gd name="T54" fmla="*/ 516 w 800"/>
                <a:gd name="T55" fmla="*/ 556 h 748"/>
                <a:gd name="T56" fmla="*/ 667 w 800"/>
                <a:gd name="T57" fmla="*/ 326 h 748"/>
                <a:gd name="T58" fmla="*/ 794 w 800"/>
                <a:gd name="T59" fmla="*/ 166 h 748"/>
                <a:gd name="T60" fmla="*/ 715 w 800"/>
                <a:gd name="T61" fmla="*/ 260 h 748"/>
                <a:gd name="T62" fmla="*/ 775 w 800"/>
                <a:gd name="T63" fmla="*/ 124 h 748"/>
                <a:gd name="T64" fmla="*/ 682 w 800"/>
                <a:gd name="T65" fmla="*/ 241 h 748"/>
                <a:gd name="T66" fmla="*/ 742 w 800"/>
                <a:gd name="T67" fmla="*/ 104 h 748"/>
                <a:gd name="T68" fmla="*/ 650 w 800"/>
                <a:gd name="T69" fmla="*/ 221 h 748"/>
                <a:gd name="T70" fmla="*/ 709 w 800"/>
                <a:gd name="T71" fmla="*/ 85 h 748"/>
                <a:gd name="T72" fmla="*/ 589 w 800"/>
                <a:gd name="T73" fmla="*/ 248 h 748"/>
                <a:gd name="T74" fmla="*/ 615 w 800"/>
                <a:gd name="T75" fmla="*/ 294 h 748"/>
                <a:gd name="T76" fmla="*/ 520 w 800"/>
                <a:gd name="T77" fmla="*/ 247 h 748"/>
                <a:gd name="T78" fmla="*/ 490 w 800"/>
                <a:gd name="T79" fmla="*/ 1 h 748"/>
                <a:gd name="T80" fmla="*/ 460 w 800"/>
                <a:gd name="T81" fmla="*/ 24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0" h="748">
                  <a:moveTo>
                    <a:pt x="350" y="661"/>
                  </a:moveTo>
                  <a:cubicBezTo>
                    <a:pt x="106" y="178"/>
                    <a:pt x="106" y="178"/>
                    <a:pt x="106" y="178"/>
                  </a:cubicBezTo>
                  <a:cubicBezTo>
                    <a:pt x="98" y="160"/>
                    <a:pt x="105" y="138"/>
                    <a:pt x="122" y="130"/>
                  </a:cubicBezTo>
                  <a:cubicBezTo>
                    <a:pt x="204" y="88"/>
                    <a:pt x="204" y="88"/>
                    <a:pt x="204" y="88"/>
                  </a:cubicBezTo>
                  <a:cubicBezTo>
                    <a:pt x="222" y="80"/>
                    <a:pt x="244" y="87"/>
                    <a:pt x="252" y="104"/>
                  </a:cubicBezTo>
                  <a:cubicBezTo>
                    <a:pt x="495" y="588"/>
                    <a:pt x="495" y="588"/>
                    <a:pt x="495" y="588"/>
                  </a:cubicBezTo>
                  <a:cubicBezTo>
                    <a:pt x="504" y="605"/>
                    <a:pt x="497" y="627"/>
                    <a:pt x="479" y="636"/>
                  </a:cubicBezTo>
                  <a:cubicBezTo>
                    <a:pt x="398" y="677"/>
                    <a:pt x="398" y="677"/>
                    <a:pt x="398" y="677"/>
                  </a:cubicBezTo>
                  <a:cubicBezTo>
                    <a:pt x="380" y="686"/>
                    <a:pt x="358" y="679"/>
                    <a:pt x="350" y="661"/>
                  </a:cubicBezTo>
                  <a:close/>
                  <a:moveTo>
                    <a:pt x="148" y="300"/>
                  </a:moveTo>
                  <a:cubicBezTo>
                    <a:pt x="83" y="171"/>
                    <a:pt x="83" y="171"/>
                    <a:pt x="83" y="171"/>
                  </a:cubicBezTo>
                  <a:cubicBezTo>
                    <a:pt x="78" y="161"/>
                    <a:pt x="79" y="148"/>
                    <a:pt x="84" y="138"/>
                  </a:cubicBezTo>
                  <a:cubicBezTo>
                    <a:pt x="67" y="134"/>
                    <a:pt x="67" y="134"/>
                    <a:pt x="67" y="134"/>
                  </a:cubicBezTo>
                  <a:cubicBezTo>
                    <a:pt x="49" y="220"/>
                    <a:pt x="49" y="220"/>
                    <a:pt x="49" y="220"/>
                  </a:cubicBezTo>
                  <a:cubicBezTo>
                    <a:pt x="63" y="223"/>
                    <a:pt x="63" y="223"/>
                    <a:pt x="63" y="223"/>
                  </a:cubicBezTo>
                  <a:cubicBezTo>
                    <a:pt x="49" y="325"/>
                    <a:pt x="0" y="388"/>
                    <a:pt x="0" y="499"/>
                  </a:cubicBezTo>
                  <a:cubicBezTo>
                    <a:pt x="18" y="529"/>
                    <a:pt x="26" y="622"/>
                    <a:pt x="14" y="672"/>
                  </a:cubicBezTo>
                  <a:cubicBezTo>
                    <a:pt x="85" y="555"/>
                    <a:pt x="129" y="431"/>
                    <a:pt x="148" y="300"/>
                  </a:cubicBezTo>
                  <a:close/>
                  <a:moveTo>
                    <a:pt x="230" y="723"/>
                  </a:moveTo>
                  <a:cubicBezTo>
                    <a:pt x="263" y="719"/>
                    <a:pt x="263" y="719"/>
                    <a:pt x="263" y="719"/>
                  </a:cubicBezTo>
                  <a:cubicBezTo>
                    <a:pt x="290" y="653"/>
                    <a:pt x="290" y="653"/>
                    <a:pt x="290" y="653"/>
                  </a:cubicBezTo>
                  <a:cubicBezTo>
                    <a:pt x="257" y="657"/>
                    <a:pt x="257" y="657"/>
                    <a:pt x="257" y="657"/>
                  </a:cubicBezTo>
                  <a:cubicBezTo>
                    <a:pt x="230" y="723"/>
                    <a:pt x="230" y="723"/>
                    <a:pt x="230" y="723"/>
                  </a:cubicBezTo>
                  <a:close/>
                  <a:moveTo>
                    <a:pt x="169" y="732"/>
                  </a:moveTo>
                  <a:cubicBezTo>
                    <a:pt x="202" y="727"/>
                    <a:pt x="202" y="727"/>
                    <a:pt x="202" y="727"/>
                  </a:cubicBezTo>
                  <a:cubicBezTo>
                    <a:pt x="229" y="661"/>
                    <a:pt x="229" y="661"/>
                    <a:pt x="229" y="661"/>
                  </a:cubicBezTo>
                  <a:cubicBezTo>
                    <a:pt x="196" y="666"/>
                    <a:pt x="196" y="666"/>
                    <a:pt x="196" y="666"/>
                  </a:cubicBezTo>
                  <a:cubicBezTo>
                    <a:pt x="169" y="732"/>
                    <a:pt x="169" y="732"/>
                    <a:pt x="169" y="732"/>
                  </a:cubicBezTo>
                  <a:close/>
                  <a:moveTo>
                    <a:pt x="111" y="740"/>
                  </a:moveTo>
                  <a:cubicBezTo>
                    <a:pt x="144" y="735"/>
                    <a:pt x="144" y="735"/>
                    <a:pt x="144" y="735"/>
                  </a:cubicBezTo>
                  <a:cubicBezTo>
                    <a:pt x="171" y="669"/>
                    <a:pt x="171" y="669"/>
                    <a:pt x="171" y="669"/>
                  </a:cubicBezTo>
                  <a:cubicBezTo>
                    <a:pt x="138" y="674"/>
                    <a:pt x="138" y="674"/>
                    <a:pt x="138" y="674"/>
                  </a:cubicBezTo>
                  <a:cubicBezTo>
                    <a:pt x="111" y="740"/>
                    <a:pt x="111" y="740"/>
                    <a:pt x="111" y="740"/>
                  </a:cubicBezTo>
                  <a:close/>
                  <a:moveTo>
                    <a:pt x="51" y="748"/>
                  </a:moveTo>
                  <a:cubicBezTo>
                    <a:pt x="84" y="744"/>
                    <a:pt x="84" y="744"/>
                    <a:pt x="84" y="744"/>
                  </a:cubicBezTo>
                  <a:cubicBezTo>
                    <a:pt x="111" y="678"/>
                    <a:pt x="111" y="678"/>
                    <a:pt x="111" y="678"/>
                  </a:cubicBezTo>
                  <a:cubicBezTo>
                    <a:pt x="78" y="682"/>
                    <a:pt x="78" y="682"/>
                    <a:pt x="78" y="682"/>
                  </a:cubicBezTo>
                  <a:cubicBezTo>
                    <a:pt x="51" y="748"/>
                    <a:pt x="51" y="748"/>
                    <a:pt x="51" y="748"/>
                  </a:cubicBezTo>
                  <a:close/>
                  <a:moveTo>
                    <a:pt x="47" y="741"/>
                  </a:moveTo>
                  <a:cubicBezTo>
                    <a:pt x="28" y="716"/>
                    <a:pt x="28" y="716"/>
                    <a:pt x="28" y="716"/>
                  </a:cubicBezTo>
                  <a:cubicBezTo>
                    <a:pt x="60" y="711"/>
                    <a:pt x="60" y="711"/>
                    <a:pt x="60" y="711"/>
                  </a:cubicBezTo>
                  <a:cubicBezTo>
                    <a:pt x="47" y="741"/>
                    <a:pt x="47" y="741"/>
                    <a:pt x="47" y="741"/>
                  </a:cubicBezTo>
                  <a:close/>
                  <a:moveTo>
                    <a:pt x="277" y="706"/>
                  </a:moveTo>
                  <a:cubicBezTo>
                    <a:pt x="351" y="696"/>
                    <a:pt x="351" y="696"/>
                    <a:pt x="351" y="696"/>
                  </a:cubicBezTo>
                  <a:cubicBezTo>
                    <a:pt x="347" y="693"/>
                    <a:pt x="343" y="689"/>
                    <a:pt x="341" y="684"/>
                  </a:cubicBezTo>
                  <a:cubicBezTo>
                    <a:pt x="328" y="659"/>
                    <a:pt x="328" y="659"/>
                    <a:pt x="328" y="659"/>
                  </a:cubicBezTo>
                  <a:cubicBezTo>
                    <a:pt x="295" y="664"/>
                    <a:pt x="295" y="664"/>
                    <a:pt x="295" y="664"/>
                  </a:cubicBezTo>
                  <a:cubicBezTo>
                    <a:pt x="277" y="706"/>
                    <a:pt x="277" y="706"/>
                    <a:pt x="277" y="706"/>
                  </a:cubicBezTo>
                  <a:close/>
                  <a:moveTo>
                    <a:pt x="460" y="249"/>
                  </a:moveTo>
                  <a:cubicBezTo>
                    <a:pt x="457" y="471"/>
                    <a:pt x="457" y="471"/>
                    <a:pt x="457" y="471"/>
                  </a:cubicBezTo>
                  <a:cubicBezTo>
                    <a:pt x="481" y="518"/>
                    <a:pt x="481" y="518"/>
                    <a:pt x="481" y="518"/>
                  </a:cubicBezTo>
                  <a:cubicBezTo>
                    <a:pt x="505" y="567"/>
                    <a:pt x="505" y="567"/>
                    <a:pt x="505" y="567"/>
                  </a:cubicBezTo>
                  <a:cubicBezTo>
                    <a:pt x="507" y="571"/>
                    <a:pt x="507" y="571"/>
                    <a:pt x="507" y="571"/>
                  </a:cubicBezTo>
                  <a:cubicBezTo>
                    <a:pt x="509" y="568"/>
                    <a:pt x="509" y="568"/>
                    <a:pt x="509" y="568"/>
                  </a:cubicBezTo>
                  <a:cubicBezTo>
                    <a:pt x="516" y="568"/>
                    <a:pt x="516" y="568"/>
                    <a:pt x="516" y="568"/>
                  </a:cubicBezTo>
                  <a:cubicBezTo>
                    <a:pt x="516" y="556"/>
                    <a:pt x="516" y="556"/>
                    <a:pt x="516" y="556"/>
                  </a:cubicBezTo>
                  <a:cubicBezTo>
                    <a:pt x="658" y="320"/>
                    <a:pt x="658" y="320"/>
                    <a:pt x="658" y="320"/>
                  </a:cubicBezTo>
                  <a:cubicBezTo>
                    <a:pt x="667" y="326"/>
                    <a:pt x="667" y="326"/>
                    <a:pt x="667" y="326"/>
                  </a:cubicBezTo>
                  <a:cubicBezTo>
                    <a:pt x="680" y="333"/>
                    <a:pt x="696" y="329"/>
                    <a:pt x="703" y="317"/>
                  </a:cubicBezTo>
                  <a:cubicBezTo>
                    <a:pt x="794" y="166"/>
                    <a:pt x="794" y="166"/>
                    <a:pt x="794" y="166"/>
                  </a:cubicBezTo>
                  <a:cubicBezTo>
                    <a:pt x="800" y="156"/>
                    <a:pt x="798" y="143"/>
                    <a:pt x="790" y="134"/>
                  </a:cubicBezTo>
                  <a:cubicBezTo>
                    <a:pt x="715" y="260"/>
                    <a:pt x="715" y="260"/>
                    <a:pt x="715" y="260"/>
                  </a:cubicBezTo>
                  <a:cubicBezTo>
                    <a:pt x="699" y="250"/>
                    <a:pt x="699" y="250"/>
                    <a:pt x="699" y="250"/>
                  </a:cubicBezTo>
                  <a:cubicBezTo>
                    <a:pt x="775" y="124"/>
                    <a:pt x="775" y="124"/>
                    <a:pt x="775" y="124"/>
                  </a:cubicBezTo>
                  <a:cubicBezTo>
                    <a:pt x="758" y="114"/>
                    <a:pt x="758" y="114"/>
                    <a:pt x="758" y="114"/>
                  </a:cubicBezTo>
                  <a:cubicBezTo>
                    <a:pt x="682" y="241"/>
                    <a:pt x="682" y="241"/>
                    <a:pt x="682" y="241"/>
                  </a:cubicBezTo>
                  <a:cubicBezTo>
                    <a:pt x="666" y="231"/>
                    <a:pt x="666" y="231"/>
                    <a:pt x="666" y="231"/>
                  </a:cubicBezTo>
                  <a:cubicBezTo>
                    <a:pt x="742" y="104"/>
                    <a:pt x="742" y="104"/>
                    <a:pt x="742" y="104"/>
                  </a:cubicBezTo>
                  <a:cubicBezTo>
                    <a:pt x="725" y="94"/>
                    <a:pt x="725" y="94"/>
                    <a:pt x="725" y="94"/>
                  </a:cubicBezTo>
                  <a:cubicBezTo>
                    <a:pt x="650" y="221"/>
                    <a:pt x="650" y="221"/>
                    <a:pt x="650" y="221"/>
                  </a:cubicBezTo>
                  <a:cubicBezTo>
                    <a:pt x="633" y="211"/>
                    <a:pt x="633" y="211"/>
                    <a:pt x="633" y="211"/>
                  </a:cubicBezTo>
                  <a:cubicBezTo>
                    <a:pt x="709" y="85"/>
                    <a:pt x="709" y="85"/>
                    <a:pt x="709" y="85"/>
                  </a:cubicBezTo>
                  <a:cubicBezTo>
                    <a:pt x="697" y="82"/>
                    <a:pt x="685" y="87"/>
                    <a:pt x="679" y="97"/>
                  </a:cubicBezTo>
                  <a:cubicBezTo>
                    <a:pt x="589" y="248"/>
                    <a:pt x="589" y="248"/>
                    <a:pt x="589" y="248"/>
                  </a:cubicBezTo>
                  <a:cubicBezTo>
                    <a:pt x="581" y="261"/>
                    <a:pt x="585" y="277"/>
                    <a:pt x="598" y="284"/>
                  </a:cubicBezTo>
                  <a:cubicBezTo>
                    <a:pt x="615" y="294"/>
                    <a:pt x="615" y="294"/>
                    <a:pt x="615" y="294"/>
                  </a:cubicBezTo>
                  <a:cubicBezTo>
                    <a:pt x="518" y="456"/>
                    <a:pt x="518" y="456"/>
                    <a:pt x="518" y="456"/>
                  </a:cubicBezTo>
                  <a:cubicBezTo>
                    <a:pt x="520" y="247"/>
                    <a:pt x="520" y="247"/>
                    <a:pt x="520" y="247"/>
                  </a:cubicBezTo>
                  <a:cubicBezTo>
                    <a:pt x="556" y="229"/>
                    <a:pt x="582" y="183"/>
                    <a:pt x="583" y="129"/>
                  </a:cubicBezTo>
                  <a:cubicBezTo>
                    <a:pt x="584" y="59"/>
                    <a:pt x="542" y="2"/>
                    <a:pt x="490" y="1"/>
                  </a:cubicBezTo>
                  <a:cubicBezTo>
                    <a:pt x="437" y="0"/>
                    <a:pt x="394" y="57"/>
                    <a:pt x="393" y="127"/>
                  </a:cubicBezTo>
                  <a:cubicBezTo>
                    <a:pt x="392" y="184"/>
                    <a:pt x="420" y="233"/>
                    <a:pt x="460" y="249"/>
                  </a:cubicBezTo>
                  <a:close/>
                </a:path>
              </a:pathLst>
            </a:custGeom>
            <a:solidFill>
              <a:srgbClr val="FFFFFF"/>
            </a:solidFill>
            <a:ln>
              <a:noFill/>
            </a:ln>
          </p:spPr>
          <p:txBody>
            <a:bodyPr vert="horz" wrap="square" lIns="0" tIns="41147" rIns="82293" bIns="41147" numCol="1" anchor="t" anchorCtr="0" compatLnSpc="1">
              <a:prstTxWarp prst="textNoShape">
                <a:avLst/>
              </a:prstTxWarp>
            </a:bodyPr>
            <a:lstStyle/>
            <a:p>
              <a:pPr marL="0" marR="0" lvl="0" indent="0" algn="ctr" defTabSz="914187" eaLnBrk="1" fontAlgn="auto" latinLnBrk="0" hangingPunct="1">
                <a:lnSpc>
                  <a:spcPct val="100000"/>
                </a:lnSpc>
                <a:spcBef>
                  <a:spcPts val="0"/>
                </a:spcBef>
                <a:spcAft>
                  <a:spcPts val="0"/>
                </a:spcAft>
                <a:buClrTx/>
                <a:buSzTx/>
                <a:buFontTx/>
                <a:buNone/>
                <a:tabLst/>
                <a:defRPr/>
              </a:pPr>
              <a:endParaRPr kumimoji="0" lang="en-US" sz="1599" b="0" i="0" u="none" strike="noStrike" kern="0" cap="none" spc="0" normalizeH="0" baseline="0" noProof="0" dirty="0">
                <a:ln>
                  <a:noFill/>
                </a:ln>
                <a:gradFill>
                  <a:gsLst>
                    <a:gs pos="8850">
                      <a:srgbClr val="00BCF2"/>
                    </a:gs>
                    <a:gs pos="38000">
                      <a:srgbClr val="00BCF2"/>
                    </a:gs>
                  </a:gsLst>
                  <a:lin ang="5400000" scaled="0"/>
                </a:gradFill>
                <a:effectLst/>
                <a:uLnTx/>
                <a:uFillTx/>
                <a:latin typeface="Segoe UI"/>
              </a:endParaRPr>
            </a:p>
          </p:txBody>
        </p:sp>
      </p:grpSp>
      <p:sp>
        <p:nvSpPr>
          <p:cNvPr id="364" name="Rectangle 363"/>
          <p:cNvSpPr/>
          <p:nvPr/>
        </p:nvSpPr>
        <p:spPr bwMode="auto">
          <a:xfrm>
            <a:off x="6966034" y="5333740"/>
            <a:ext cx="5012043" cy="1356894"/>
          </a:xfrm>
          <a:prstGeom prst="rect">
            <a:avLst/>
          </a:prstGeom>
          <a:solidFill>
            <a:schemeClr val="bg1">
              <a:lumMod val="65000"/>
            </a:schemeClr>
          </a:solidFill>
          <a:ln w="9525" cap="flat" cmpd="sng" algn="ctr">
            <a:noFill/>
            <a:prstDash val="solid"/>
            <a:headEnd type="none" w="med" len="med"/>
            <a:tailEnd type="none" w="med" len="med"/>
          </a:ln>
          <a:effectLst/>
        </p:spPr>
        <p:txBody>
          <a:bodyPr rot="0" spcFirstLastPara="0" vertOverflow="overflow" horzOverflow="overflow" vert="horz" wrap="square" lIns="109712" tIns="91427" rIns="182854" bIns="146283" numCol="1" spcCol="0" rtlCol="0" fromWordArt="0" anchor="t" anchorCtr="0" forceAA="0" compatLnSpc="1">
            <a:prstTxWarp prst="textNoShape">
              <a:avLst/>
            </a:prstTxWarp>
            <a:noAutofit/>
          </a:bodyPr>
          <a:lstStyle/>
          <a:p>
            <a:pPr marL="0" marR="0" lvl="0" indent="0" defTabSz="932114" eaLnBrk="1" fontAlgn="base" latinLnBrk="0" hangingPunct="1">
              <a:lnSpc>
                <a:spcPct val="90000"/>
              </a:lnSpc>
              <a:spcBef>
                <a:spcPct val="0"/>
              </a:spcBef>
              <a:spcAft>
                <a:spcPct val="0"/>
              </a:spcAft>
              <a:buClrTx/>
              <a:buSzTx/>
              <a:buFontTx/>
              <a:buNone/>
              <a:tabLst/>
              <a:defRPr/>
            </a:pPr>
            <a:r>
              <a:rPr kumimoji="0" lang="en-US" sz="1599" b="0" i="0" u="none" strike="noStrike" kern="0" cap="none" spc="0" normalizeH="0" baseline="0" noProof="0" dirty="0">
                <a:ln>
                  <a:noFill/>
                </a:ln>
                <a:gradFill>
                  <a:gsLst>
                    <a:gs pos="89381">
                      <a:srgbClr val="FFFFFF"/>
                    </a:gs>
                    <a:gs pos="56000">
                      <a:srgbClr val="FFFFFF"/>
                    </a:gs>
                  </a:gsLst>
                  <a:lin ang="5400000" scaled="0"/>
                </a:gradFill>
                <a:effectLst/>
                <a:uLnTx/>
                <a:uFillTx/>
                <a:latin typeface="Segoe UI Semibold" panose="020B0702040204020203" pitchFamily="34" charset="0"/>
                <a:ea typeface="Segoe UI" pitchFamily="34" charset="0"/>
                <a:cs typeface="Segoe UI Semibold" panose="020B0702040204020203" pitchFamily="34" charset="0"/>
              </a:rPr>
              <a:t>SCALE OUT FILE </a:t>
            </a:r>
            <a:br>
              <a:rPr kumimoji="0" lang="en-US" sz="1599" b="0" i="0" u="none" strike="noStrike" kern="0" cap="none" spc="0" normalizeH="0" baseline="0" noProof="0" dirty="0">
                <a:ln>
                  <a:noFill/>
                </a:ln>
                <a:gradFill>
                  <a:gsLst>
                    <a:gs pos="89381">
                      <a:srgbClr val="FFFFFF"/>
                    </a:gs>
                    <a:gs pos="56000">
                      <a:srgbClr val="FFFFFF"/>
                    </a:gs>
                  </a:gsLst>
                  <a:lin ang="5400000" scaled="0"/>
                </a:gradFill>
                <a:effectLst/>
                <a:uLnTx/>
                <a:uFillTx/>
                <a:latin typeface="Segoe UI Semibold" panose="020B0702040204020203" pitchFamily="34" charset="0"/>
                <a:ea typeface="Segoe UI" pitchFamily="34" charset="0"/>
                <a:cs typeface="Segoe UI Semibold" panose="020B0702040204020203" pitchFamily="34" charset="0"/>
              </a:rPr>
            </a:br>
            <a:r>
              <a:rPr kumimoji="0" lang="en-US" sz="1599" b="0" i="0" u="none" strike="noStrike" kern="0" cap="none" spc="0" normalizeH="0" baseline="0" noProof="0" dirty="0">
                <a:ln>
                  <a:noFill/>
                </a:ln>
                <a:gradFill>
                  <a:gsLst>
                    <a:gs pos="89381">
                      <a:srgbClr val="FFFFFF"/>
                    </a:gs>
                    <a:gs pos="56000">
                      <a:srgbClr val="FFFFFF"/>
                    </a:gs>
                  </a:gsLst>
                  <a:lin ang="5400000" scaled="0"/>
                </a:gradFill>
                <a:effectLst/>
                <a:uLnTx/>
                <a:uFillTx/>
                <a:latin typeface="Segoe UI Semibold" panose="020B0702040204020203" pitchFamily="34" charset="0"/>
                <a:ea typeface="Segoe UI" pitchFamily="34" charset="0"/>
                <a:cs typeface="Segoe UI Semibold" panose="020B0702040204020203" pitchFamily="34" charset="0"/>
              </a:rPr>
              <a:t>SERVER CLUSTER</a:t>
            </a:r>
          </a:p>
        </p:txBody>
      </p:sp>
      <p:sp>
        <p:nvSpPr>
          <p:cNvPr id="365" name="Freeform 5"/>
          <p:cNvSpPr>
            <a:spLocks noChangeAspect="1" noEditPoints="1"/>
          </p:cNvSpPr>
          <p:nvPr/>
        </p:nvSpPr>
        <p:spPr bwMode="auto">
          <a:xfrm>
            <a:off x="9192131" y="5896845"/>
            <a:ext cx="326315" cy="676313"/>
          </a:xfrm>
          <a:custGeom>
            <a:avLst/>
            <a:gdLst>
              <a:gd name="T0" fmla="*/ 0 w 102"/>
              <a:gd name="T1" fmla="*/ 214 h 214"/>
              <a:gd name="T2" fmla="*/ 102 w 102"/>
              <a:gd name="T3" fmla="*/ 0 h 214"/>
              <a:gd name="T4" fmla="*/ 20 w 102"/>
              <a:gd name="T5" fmla="*/ 98 h 214"/>
              <a:gd name="T6" fmla="*/ 20 w 102"/>
              <a:gd name="T7" fmla="*/ 90 h 214"/>
              <a:gd name="T8" fmla="*/ 20 w 102"/>
              <a:gd name="T9" fmla="*/ 98 h 214"/>
              <a:gd name="T10" fmla="*/ 27 w 102"/>
              <a:gd name="T11" fmla="*/ 94 h 214"/>
              <a:gd name="T12" fmla="*/ 35 w 102"/>
              <a:gd name="T13" fmla="*/ 94 h 214"/>
              <a:gd name="T14" fmla="*/ 84 w 102"/>
              <a:gd name="T15" fmla="*/ 100 h 214"/>
              <a:gd name="T16" fmla="*/ 72 w 102"/>
              <a:gd name="T17" fmla="*/ 92 h 214"/>
              <a:gd name="T18" fmla="*/ 73 w 102"/>
              <a:gd name="T19" fmla="*/ 90 h 214"/>
              <a:gd name="T20" fmla="*/ 74 w 102"/>
              <a:gd name="T21" fmla="*/ 90 h 214"/>
              <a:gd name="T22" fmla="*/ 74 w 102"/>
              <a:gd name="T23" fmla="*/ 89 h 214"/>
              <a:gd name="T24" fmla="*/ 75 w 102"/>
              <a:gd name="T25" fmla="*/ 92 h 214"/>
              <a:gd name="T26" fmla="*/ 75 w 102"/>
              <a:gd name="T27" fmla="*/ 100 h 214"/>
              <a:gd name="T28" fmla="*/ 81 w 102"/>
              <a:gd name="T29" fmla="*/ 92 h 214"/>
              <a:gd name="T30" fmla="*/ 80 w 102"/>
              <a:gd name="T31" fmla="*/ 91 h 214"/>
              <a:gd name="T32" fmla="*/ 81 w 102"/>
              <a:gd name="T33" fmla="*/ 90 h 214"/>
              <a:gd name="T34" fmla="*/ 81 w 102"/>
              <a:gd name="T35" fmla="*/ 90 h 214"/>
              <a:gd name="T36" fmla="*/ 84 w 102"/>
              <a:gd name="T37" fmla="*/ 100 h 214"/>
              <a:gd name="T38" fmla="*/ 76 w 102"/>
              <a:gd name="T39" fmla="*/ 87 h 214"/>
              <a:gd name="T40" fmla="*/ 77 w 102"/>
              <a:gd name="T41" fmla="*/ 86 h 214"/>
              <a:gd name="T42" fmla="*/ 77 w 102"/>
              <a:gd name="T43" fmla="*/ 86 h 214"/>
              <a:gd name="T44" fmla="*/ 78 w 102"/>
              <a:gd name="T45" fmla="*/ 86 h 214"/>
              <a:gd name="T46" fmla="*/ 79 w 102"/>
              <a:gd name="T47" fmla="*/ 86 h 214"/>
              <a:gd name="T48" fmla="*/ 79 w 102"/>
              <a:gd name="T49" fmla="*/ 95 h 214"/>
              <a:gd name="T50" fmla="*/ 79 w 102"/>
              <a:gd name="T51" fmla="*/ 96 h 214"/>
              <a:gd name="T52" fmla="*/ 77 w 102"/>
              <a:gd name="T53" fmla="*/ 96 h 214"/>
              <a:gd name="T54" fmla="*/ 77 w 102"/>
              <a:gd name="T55" fmla="*/ 95 h 214"/>
              <a:gd name="T56" fmla="*/ 89 w 102"/>
              <a:gd name="T57" fmla="*/ 75 h 214"/>
              <a:gd name="T58" fmla="*/ 13 w 102"/>
              <a:gd name="T59" fmla="*/ 59 h 214"/>
              <a:gd name="T60" fmla="*/ 89 w 102"/>
              <a:gd name="T61" fmla="*/ 75 h 214"/>
              <a:gd name="T62" fmla="*/ 13 w 102"/>
              <a:gd name="T63" fmla="*/ 53 h 214"/>
              <a:gd name="T64" fmla="*/ 89 w 102"/>
              <a:gd name="T65" fmla="*/ 37 h 214"/>
              <a:gd name="T66" fmla="*/ 89 w 102"/>
              <a:gd name="T67" fmla="*/ 31 h 214"/>
              <a:gd name="T68" fmla="*/ 13 w 102"/>
              <a:gd name="T69" fmla="*/ 15 h 214"/>
              <a:gd name="T70" fmla="*/ 89 w 102"/>
              <a:gd name="T71"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214">
                <a:moveTo>
                  <a:pt x="0" y="0"/>
                </a:moveTo>
                <a:cubicBezTo>
                  <a:pt x="0" y="214"/>
                  <a:pt x="0" y="214"/>
                  <a:pt x="0" y="214"/>
                </a:cubicBezTo>
                <a:cubicBezTo>
                  <a:pt x="102" y="214"/>
                  <a:pt x="102" y="214"/>
                  <a:pt x="102" y="214"/>
                </a:cubicBezTo>
                <a:cubicBezTo>
                  <a:pt x="102" y="0"/>
                  <a:pt x="102" y="0"/>
                  <a:pt x="102" y="0"/>
                </a:cubicBezTo>
                <a:lnTo>
                  <a:pt x="0" y="0"/>
                </a:lnTo>
                <a:close/>
                <a:moveTo>
                  <a:pt x="20" y="98"/>
                </a:moveTo>
                <a:cubicBezTo>
                  <a:pt x="17" y="98"/>
                  <a:pt x="16" y="96"/>
                  <a:pt x="16" y="94"/>
                </a:cubicBezTo>
                <a:cubicBezTo>
                  <a:pt x="16" y="92"/>
                  <a:pt x="17" y="90"/>
                  <a:pt x="20" y="90"/>
                </a:cubicBezTo>
                <a:cubicBezTo>
                  <a:pt x="22" y="90"/>
                  <a:pt x="24" y="92"/>
                  <a:pt x="24" y="94"/>
                </a:cubicBezTo>
                <a:cubicBezTo>
                  <a:pt x="24" y="96"/>
                  <a:pt x="22" y="98"/>
                  <a:pt x="20" y="98"/>
                </a:cubicBezTo>
                <a:close/>
                <a:moveTo>
                  <a:pt x="31" y="98"/>
                </a:moveTo>
                <a:cubicBezTo>
                  <a:pt x="29" y="98"/>
                  <a:pt x="27" y="96"/>
                  <a:pt x="27" y="94"/>
                </a:cubicBezTo>
                <a:cubicBezTo>
                  <a:pt x="27" y="92"/>
                  <a:pt x="29" y="90"/>
                  <a:pt x="31" y="90"/>
                </a:cubicBezTo>
                <a:cubicBezTo>
                  <a:pt x="33" y="90"/>
                  <a:pt x="35" y="92"/>
                  <a:pt x="35" y="94"/>
                </a:cubicBezTo>
                <a:cubicBezTo>
                  <a:pt x="35" y="96"/>
                  <a:pt x="33" y="98"/>
                  <a:pt x="31" y="98"/>
                </a:cubicBezTo>
                <a:close/>
                <a:moveTo>
                  <a:pt x="84" y="100"/>
                </a:moveTo>
                <a:cubicBezTo>
                  <a:pt x="81" y="104"/>
                  <a:pt x="77" y="104"/>
                  <a:pt x="73" y="102"/>
                </a:cubicBezTo>
                <a:cubicBezTo>
                  <a:pt x="70" y="100"/>
                  <a:pt x="69" y="95"/>
                  <a:pt x="72" y="92"/>
                </a:cubicBezTo>
                <a:cubicBezTo>
                  <a:pt x="72" y="91"/>
                  <a:pt x="73" y="90"/>
                  <a:pt x="73" y="90"/>
                </a:cubicBezTo>
                <a:cubicBezTo>
                  <a:pt x="73" y="90"/>
                  <a:pt x="73" y="90"/>
                  <a:pt x="73" y="90"/>
                </a:cubicBezTo>
                <a:cubicBezTo>
                  <a:pt x="73" y="90"/>
                  <a:pt x="73" y="90"/>
                  <a:pt x="74" y="90"/>
                </a:cubicBezTo>
                <a:cubicBezTo>
                  <a:pt x="74" y="90"/>
                  <a:pt x="74" y="90"/>
                  <a:pt x="74" y="90"/>
                </a:cubicBezTo>
                <a:cubicBezTo>
                  <a:pt x="74" y="89"/>
                  <a:pt x="74" y="89"/>
                  <a:pt x="74" y="89"/>
                </a:cubicBezTo>
                <a:cubicBezTo>
                  <a:pt x="74" y="89"/>
                  <a:pt x="74" y="89"/>
                  <a:pt x="74" y="89"/>
                </a:cubicBezTo>
                <a:cubicBezTo>
                  <a:pt x="75" y="89"/>
                  <a:pt x="76" y="90"/>
                  <a:pt x="76" y="90"/>
                </a:cubicBezTo>
                <a:cubicBezTo>
                  <a:pt x="76" y="91"/>
                  <a:pt x="75" y="92"/>
                  <a:pt x="75" y="92"/>
                </a:cubicBezTo>
                <a:cubicBezTo>
                  <a:pt x="74" y="92"/>
                  <a:pt x="74" y="93"/>
                  <a:pt x="74" y="93"/>
                </a:cubicBezTo>
                <a:cubicBezTo>
                  <a:pt x="72" y="95"/>
                  <a:pt x="73" y="98"/>
                  <a:pt x="75" y="100"/>
                </a:cubicBezTo>
                <a:cubicBezTo>
                  <a:pt x="77" y="102"/>
                  <a:pt x="80" y="101"/>
                  <a:pt x="82" y="99"/>
                </a:cubicBezTo>
                <a:cubicBezTo>
                  <a:pt x="83" y="97"/>
                  <a:pt x="83" y="94"/>
                  <a:pt x="81" y="92"/>
                </a:cubicBezTo>
                <a:cubicBezTo>
                  <a:pt x="81" y="92"/>
                  <a:pt x="81" y="92"/>
                  <a:pt x="81" y="92"/>
                </a:cubicBezTo>
                <a:cubicBezTo>
                  <a:pt x="80" y="92"/>
                  <a:pt x="80" y="92"/>
                  <a:pt x="80" y="91"/>
                </a:cubicBezTo>
                <a:cubicBezTo>
                  <a:pt x="80" y="91"/>
                  <a:pt x="80" y="91"/>
                  <a:pt x="80" y="90"/>
                </a:cubicBezTo>
                <a:cubicBezTo>
                  <a:pt x="80" y="90"/>
                  <a:pt x="80" y="90"/>
                  <a:pt x="81" y="90"/>
                </a:cubicBezTo>
                <a:cubicBezTo>
                  <a:pt x="81" y="90"/>
                  <a:pt x="81" y="90"/>
                  <a:pt x="81" y="90"/>
                </a:cubicBezTo>
                <a:cubicBezTo>
                  <a:pt x="81" y="90"/>
                  <a:pt x="81" y="90"/>
                  <a:pt x="81" y="90"/>
                </a:cubicBezTo>
                <a:cubicBezTo>
                  <a:pt x="82" y="90"/>
                  <a:pt x="82" y="90"/>
                  <a:pt x="82" y="90"/>
                </a:cubicBezTo>
                <a:cubicBezTo>
                  <a:pt x="85" y="92"/>
                  <a:pt x="86" y="97"/>
                  <a:pt x="84" y="100"/>
                </a:cubicBezTo>
                <a:close/>
                <a:moveTo>
                  <a:pt x="76" y="95"/>
                </a:moveTo>
                <a:cubicBezTo>
                  <a:pt x="76" y="87"/>
                  <a:pt x="76" y="87"/>
                  <a:pt x="76" y="87"/>
                </a:cubicBezTo>
                <a:cubicBezTo>
                  <a:pt x="76" y="87"/>
                  <a:pt x="76" y="87"/>
                  <a:pt x="77" y="86"/>
                </a:cubicBezTo>
                <a:cubicBezTo>
                  <a:pt x="77" y="86"/>
                  <a:pt x="77" y="86"/>
                  <a:pt x="77" y="86"/>
                </a:cubicBezTo>
                <a:cubicBezTo>
                  <a:pt x="77" y="86"/>
                  <a:pt x="77" y="86"/>
                  <a:pt x="77" y="86"/>
                </a:cubicBezTo>
                <a:cubicBezTo>
                  <a:pt x="77" y="86"/>
                  <a:pt x="77" y="86"/>
                  <a:pt x="77" y="86"/>
                </a:cubicBezTo>
                <a:cubicBezTo>
                  <a:pt x="77" y="86"/>
                  <a:pt x="77" y="86"/>
                  <a:pt x="78" y="86"/>
                </a:cubicBezTo>
                <a:cubicBezTo>
                  <a:pt x="78" y="86"/>
                  <a:pt x="78" y="86"/>
                  <a:pt x="78" y="86"/>
                </a:cubicBezTo>
                <a:cubicBezTo>
                  <a:pt x="78" y="86"/>
                  <a:pt x="78" y="86"/>
                  <a:pt x="79" y="86"/>
                </a:cubicBezTo>
                <a:cubicBezTo>
                  <a:pt x="79" y="86"/>
                  <a:pt x="79" y="86"/>
                  <a:pt x="79" y="86"/>
                </a:cubicBezTo>
                <a:cubicBezTo>
                  <a:pt x="79" y="87"/>
                  <a:pt x="79" y="87"/>
                  <a:pt x="79" y="87"/>
                </a:cubicBezTo>
                <a:cubicBezTo>
                  <a:pt x="79" y="95"/>
                  <a:pt x="79" y="95"/>
                  <a:pt x="79" y="95"/>
                </a:cubicBezTo>
                <a:cubicBezTo>
                  <a:pt x="79" y="95"/>
                  <a:pt x="79" y="95"/>
                  <a:pt x="79" y="95"/>
                </a:cubicBezTo>
                <a:cubicBezTo>
                  <a:pt x="79" y="95"/>
                  <a:pt x="79" y="96"/>
                  <a:pt x="79" y="96"/>
                </a:cubicBezTo>
                <a:cubicBezTo>
                  <a:pt x="78" y="96"/>
                  <a:pt x="78" y="96"/>
                  <a:pt x="78" y="96"/>
                </a:cubicBezTo>
                <a:cubicBezTo>
                  <a:pt x="78" y="96"/>
                  <a:pt x="77" y="96"/>
                  <a:pt x="77" y="96"/>
                </a:cubicBezTo>
                <a:cubicBezTo>
                  <a:pt x="77" y="96"/>
                  <a:pt x="77" y="96"/>
                  <a:pt x="77" y="96"/>
                </a:cubicBezTo>
                <a:cubicBezTo>
                  <a:pt x="77" y="96"/>
                  <a:pt x="77" y="95"/>
                  <a:pt x="77" y="95"/>
                </a:cubicBezTo>
                <a:cubicBezTo>
                  <a:pt x="76" y="95"/>
                  <a:pt x="76" y="95"/>
                  <a:pt x="76" y="95"/>
                </a:cubicBezTo>
                <a:close/>
                <a:moveTo>
                  <a:pt x="89" y="75"/>
                </a:moveTo>
                <a:cubicBezTo>
                  <a:pt x="13" y="75"/>
                  <a:pt x="13" y="75"/>
                  <a:pt x="13" y="75"/>
                </a:cubicBezTo>
                <a:cubicBezTo>
                  <a:pt x="13" y="59"/>
                  <a:pt x="13" y="59"/>
                  <a:pt x="13" y="59"/>
                </a:cubicBezTo>
                <a:cubicBezTo>
                  <a:pt x="89" y="59"/>
                  <a:pt x="89" y="59"/>
                  <a:pt x="89" y="59"/>
                </a:cubicBezTo>
                <a:lnTo>
                  <a:pt x="89" y="75"/>
                </a:lnTo>
                <a:close/>
                <a:moveTo>
                  <a:pt x="89" y="53"/>
                </a:moveTo>
                <a:cubicBezTo>
                  <a:pt x="13" y="53"/>
                  <a:pt x="13" y="53"/>
                  <a:pt x="13" y="53"/>
                </a:cubicBezTo>
                <a:cubicBezTo>
                  <a:pt x="13" y="37"/>
                  <a:pt x="13" y="37"/>
                  <a:pt x="13" y="37"/>
                </a:cubicBezTo>
                <a:cubicBezTo>
                  <a:pt x="89" y="37"/>
                  <a:pt x="89" y="37"/>
                  <a:pt x="89" y="37"/>
                </a:cubicBezTo>
                <a:lnTo>
                  <a:pt x="89" y="53"/>
                </a:lnTo>
                <a:close/>
                <a:moveTo>
                  <a:pt x="89" y="31"/>
                </a:moveTo>
                <a:cubicBezTo>
                  <a:pt x="13" y="31"/>
                  <a:pt x="13" y="31"/>
                  <a:pt x="13" y="31"/>
                </a:cubicBezTo>
                <a:cubicBezTo>
                  <a:pt x="13" y="15"/>
                  <a:pt x="13" y="15"/>
                  <a:pt x="13" y="15"/>
                </a:cubicBezTo>
                <a:cubicBezTo>
                  <a:pt x="89" y="15"/>
                  <a:pt x="89" y="15"/>
                  <a:pt x="89" y="15"/>
                </a:cubicBezTo>
                <a:lnTo>
                  <a:pt x="89" y="31"/>
                </a:ln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366" name="Freeform 5"/>
          <p:cNvSpPr>
            <a:spLocks noChangeAspect="1" noEditPoints="1"/>
          </p:cNvSpPr>
          <p:nvPr/>
        </p:nvSpPr>
        <p:spPr bwMode="auto">
          <a:xfrm>
            <a:off x="10225273" y="5896845"/>
            <a:ext cx="326315" cy="676313"/>
          </a:xfrm>
          <a:custGeom>
            <a:avLst/>
            <a:gdLst>
              <a:gd name="T0" fmla="*/ 0 w 102"/>
              <a:gd name="T1" fmla="*/ 214 h 214"/>
              <a:gd name="T2" fmla="*/ 102 w 102"/>
              <a:gd name="T3" fmla="*/ 0 h 214"/>
              <a:gd name="T4" fmla="*/ 20 w 102"/>
              <a:gd name="T5" fmla="*/ 98 h 214"/>
              <a:gd name="T6" fmla="*/ 20 w 102"/>
              <a:gd name="T7" fmla="*/ 90 h 214"/>
              <a:gd name="T8" fmla="*/ 20 w 102"/>
              <a:gd name="T9" fmla="*/ 98 h 214"/>
              <a:gd name="T10" fmla="*/ 27 w 102"/>
              <a:gd name="T11" fmla="*/ 94 h 214"/>
              <a:gd name="T12" fmla="*/ 35 w 102"/>
              <a:gd name="T13" fmla="*/ 94 h 214"/>
              <a:gd name="T14" fmla="*/ 84 w 102"/>
              <a:gd name="T15" fmla="*/ 100 h 214"/>
              <a:gd name="T16" fmla="*/ 72 w 102"/>
              <a:gd name="T17" fmla="*/ 92 h 214"/>
              <a:gd name="T18" fmla="*/ 73 w 102"/>
              <a:gd name="T19" fmla="*/ 90 h 214"/>
              <a:gd name="T20" fmla="*/ 74 w 102"/>
              <a:gd name="T21" fmla="*/ 90 h 214"/>
              <a:gd name="T22" fmla="*/ 74 w 102"/>
              <a:gd name="T23" fmla="*/ 89 h 214"/>
              <a:gd name="T24" fmla="*/ 75 w 102"/>
              <a:gd name="T25" fmla="*/ 92 h 214"/>
              <a:gd name="T26" fmla="*/ 75 w 102"/>
              <a:gd name="T27" fmla="*/ 100 h 214"/>
              <a:gd name="T28" fmla="*/ 81 w 102"/>
              <a:gd name="T29" fmla="*/ 92 h 214"/>
              <a:gd name="T30" fmla="*/ 80 w 102"/>
              <a:gd name="T31" fmla="*/ 91 h 214"/>
              <a:gd name="T32" fmla="*/ 81 w 102"/>
              <a:gd name="T33" fmla="*/ 90 h 214"/>
              <a:gd name="T34" fmla="*/ 81 w 102"/>
              <a:gd name="T35" fmla="*/ 90 h 214"/>
              <a:gd name="T36" fmla="*/ 84 w 102"/>
              <a:gd name="T37" fmla="*/ 100 h 214"/>
              <a:gd name="T38" fmla="*/ 76 w 102"/>
              <a:gd name="T39" fmla="*/ 87 h 214"/>
              <a:gd name="T40" fmla="*/ 77 w 102"/>
              <a:gd name="T41" fmla="*/ 86 h 214"/>
              <a:gd name="T42" fmla="*/ 77 w 102"/>
              <a:gd name="T43" fmla="*/ 86 h 214"/>
              <a:gd name="T44" fmla="*/ 78 w 102"/>
              <a:gd name="T45" fmla="*/ 86 h 214"/>
              <a:gd name="T46" fmla="*/ 79 w 102"/>
              <a:gd name="T47" fmla="*/ 86 h 214"/>
              <a:gd name="T48" fmla="*/ 79 w 102"/>
              <a:gd name="T49" fmla="*/ 95 h 214"/>
              <a:gd name="T50" fmla="*/ 79 w 102"/>
              <a:gd name="T51" fmla="*/ 96 h 214"/>
              <a:gd name="T52" fmla="*/ 77 w 102"/>
              <a:gd name="T53" fmla="*/ 96 h 214"/>
              <a:gd name="T54" fmla="*/ 77 w 102"/>
              <a:gd name="T55" fmla="*/ 95 h 214"/>
              <a:gd name="T56" fmla="*/ 89 w 102"/>
              <a:gd name="T57" fmla="*/ 75 h 214"/>
              <a:gd name="T58" fmla="*/ 13 w 102"/>
              <a:gd name="T59" fmla="*/ 59 h 214"/>
              <a:gd name="T60" fmla="*/ 89 w 102"/>
              <a:gd name="T61" fmla="*/ 75 h 214"/>
              <a:gd name="T62" fmla="*/ 13 w 102"/>
              <a:gd name="T63" fmla="*/ 53 h 214"/>
              <a:gd name="T64" fmla="*/ 89 w 102"/>
              <a:gd name="T65" fmla="*/ 37 h 214"/>
              <a:gd name="T66" fmla="*/ 89 w 102"/>
              <a:gd name="T67" fmla="*/ 31 h 214"/>
              <a:gd name="T68" fmla="*/ 13 w 102"/>
              <a:gd name="T69" fmla="*/ 15 h 214"/>
              <a:gd name="T70" fmla="*/ 89 w 102"/>
              <a:gd name="T71"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214">
                <a:moveTo>
                  <a:pt x="0" y="0"/>
                </a:moveTo>
                <a:cubicBezTo>
                  <a:pt x="0" y="214"/>
                  <a:pt x="0" y="214"/>
                  <a:pt x="0" y="214"/>
                </a:cubicBezTo>
                <a:cubicBezTo>
                  <a:pt x="102" y="214"/>
                  <a:pt x="102" y="214"/>
                  <a:pt x="102" y="214"/>
                </a:cubicBezTo>
                <a:cubicBezTo>
                  <a:pt x="102" y="0"/>
                  <a:pt x="102" y="0"/>
                  <a:pt x="102" y="0"/>
                </a:cubicBezTo>
                <a:lnTo>
                  <a:pt x="0" y="0"/>
                </a:lnTo>
                <a:close/>
                <a:moveTo>
                  <a:pt x="20" y="98"/>
                </a:moveTo>
                <a:cubicBezTo>
                  <a:pt x="17" y="98"/>
                  <a:pt x="16" y="96"/>
                  <a:pt x="16" y="94"/>
                </a:cubicBezTo>
                <a:cubicBezTo>
                  <a:pt x="16" y="92"/>
                  <a:pt x="17" y="90"/>
                  <a:pt x="20" y="90"/>
                </a:cubicBezTo>
                <a:cubicBezTo>
                  <a:pt x="22" y="90"/>
                  <a:pt x="24" y="92"/>
                  <a:pt x="24" y="94"/>
                </a:cubicBezTo>
                <a:cubicBezTo>
                  <a:pt x="24" y="96"/>
                  <a:pt x="22" y="98"/>
                  <a:pt x="20" y="98"/>
                </a:cubicBezTo>
                <a:close/>
                <a:moveTo>
                  <a:pt x="31" y="98"/>
                </a:moveTo>
                <a:cubicBezTo>
                  <a:pt x="29" y="98"/>
                  <a:pt x="27" y="96"/>
                  <a:pt x="27" y="94"/>
                </a:cubicBezTo>
                <a:cubicBezTo>
                  <a:pt x="27" y="92"/>
                  <a:pt x="29" y="90"/>
                  <a:pt x="31" y="90"/>
                </a:cubicBezTo>
                <a:cubicBezTo>
                  <a:pt x="33" y="90"/>
                  <a:pt x="35" y="92"/>
                  <a:pt x="35" y="94"/>
                </a:cubicBezTo>
                <a:cubicBezTo>
                  <a:pt x="35" y="96"/>
                  <a:pt x="33" y="98"/>
                  <a:pt x="31" y="98"/>
                </a:cubicBezTo>
                <a:close/>
                <a:moveTo>
                  <a:pt x="84" y="100"/>
                </a:moveTo>
                <a:cubicBezTo>
                  <a:pt x="81" y="104"/>
                  <a:pt x="77" y="104"/>
                  <a:pt x="73" y="102"/>
                </a:cubicBezTo>
                <a:cubicBezTo>
                  <a:pt x="70" y="100"/>
                  <a:pt x="69" y="95"/>
                  <a:pt x="72" y="92"/>
                </a:cubicBezTo>
                <a:cubicBezTo>
                  <a:pt x="72" y="91"/>
                  <a:pt x="73" y="90"/>
                  <a:pt x="73" y="90"/>
                </a:cubicBezTo>
                <a:cubicBezTo>
                  <a:pt x="73" y="90"/>
                  <a:pt x="73" y="90"/>
                  <a:pt x="73" y="90"/>
                </a:cubicBezTo>
                <a:cubicBezTo>
                  <a:pt x="73" y="90"/>
                  <a:pt x="73" y="90"/>
                  <a:pt x="74" y="90"/>
                </a:cubicBezTo>
                <a:cubicBezTo>
                  <a:pt x="74" y="90"/>
                  <a:pt x="74" y="90"/>
                  <a:pt x="74" y="90"/>
                </a:cubicBezTo>
                <a:cubicBezTo>
                  <a:pt x="74" y="89"/>
                  <a:pt x="74" y="89"/>
                  <a:pt x="74" y="89"/>
                </a:cubicBezTo>
                <a:cubicBezTo>
                  <a:pt x="74" y="89"/>
                  <a:pt x="74" y="89"/>
                  <a:pt x="74" y="89"/>
                </a:cubicBezTo>
                <a:cubicBezTo>
                  <a:pt x="75" y="89"/>
                  <a:pt x="76" y="90"/>
                  <a:pt x="76" y="90"/>
                </a:cubicBezTo>
                <a:cubicBezTo>
                  <a:pt x="76" y="91"/>
                  <a:pt x="75" y="92"/>
                  <a:pt x="75" y="92"/>
                </a:cubicBezTo>
                <a:cubicBezTo>
                  <a:pt x="74" y="92"/>
                  <a:pt x="74" y="93"/>
                  <a:pt x="74" y="93"/>
                </a:cubicBezTo>
                <a:cubicBezTo>
                  <a:pt x="72" y="95"/>
                  <a:pt x="73" y="98"/>
                  <a:pt x="75" y="100"/>
                </a:cubicBezTo>
                <a:cubicBezTo>
                  <a:pt x="77" y="102"/>
                  <a:pt x="80" y="101"/>
                  <a:pt x="82" y="99"/>
                </a:cubicBezTo>
                <a:cubicBezTo>
                  <a:pt x="83" y="97"/>
                  <a:pt x="83" y="94"/>
                  <a:pt x="81" y="92"/>
                </a:cubicBezTo>
                <a:cubicBezTo>
                  <a:pt x="81" y="92"/>
                  <a:pt x="81" y="92"/>
                  <a:pt x="81" y="92"/>
                </a:cubicBezTo>
                <a:cubicBezTo>
                  <a:pt x="80" y="92"/>
                  <a:pt x="80" y="92"/>
                  <a:pt x="80" y="91"/>
                </a:cubicBezTo>
                <a:cubicBezTo>
                  <a:pt x="80" y="91"/>
                  <a:pt x="80" y="91"/>
                  <a:pt x="80" y="90"/>
                </a:cubicBezTo>
                <a:cubicBezTo>
                  <a:pt x="80" y="90"/>
                  <a:pt x="80" y="90"/>
                  <a:pt x="81" y="90"/>
                </a:cubicBezTo>
                <a:cubicBezTo>
                  <a:pt x="81" y="90"/>
                  <a:pt x="81" y="90"/>
                  <a:pt x="81" y="90"/>
                </a:cubicBezTo>
                <a:cubicBezTo>
                  <a:pt x="81" y="90"/>
                  <a:pt x="81" y="90"/>
                  <a:pt x="81" y="90"/>
                </a:cubicBezTo>
                <a:cubicBezTo>
                  <a:pt x="82" y="90"/>
                  <a:pt x="82" y="90"/>
                  <a:pt x="82" y="90"/>
                </a:cubicBezTo>
                <a:cubicBezTo>
                  <a:pt x="85" y="92"/>
                  <a:pt x="86" y="97"/>
                  <a:pt x="84" y="100"/>
                </a:cubicBezTo>
                <a:close/>
                <a:moveTo>
                  <a:pt x="76" y="95"/>
                </a:moveTo>
                <a:cubicBezTo>
                  <a:pt x="76" y="87"/>
                  <a:pt x="76" y="87"/>
                  <a:pt x="76" y="87"/>
                </a:cubicBezTo>
                <a:cubicBezTo>
                  <a:pt x="76" y="87"/>
                  <a:pt x="76" y="87"/>
                  <a:pt x="77" y="86"/>
                </a:cubicBezTo>
                <a:cubicBezTo>
                  <a:pt x="77" y="86"/>
                  <a:pt x="77" y="86"/>
                  <a:pt x="77" y="86"/>
                </a:cubicBezTo>
                <a:cubicBezTo>
                  <a:pt x="77" y="86"/>
                  <a:pt x="77" y="86"/>
                  <a:pt x="77" y="86"/>
                </a:cubicBezTo>
                <a:cubicBezTo>
                  <a:pt x="77" y="86"/>
                  <a:pt x="77" y="86"/>
                  <a:pt x="77" y="86"/>
                </a:cubicBezTo>
                <a:cubicBezTo>
                  <a:pt x="77" y="86"/>
                  <a:pt x="77" y="86"/>
                  <a:pt x="78" y="86"/>
                </a:cubicBezTo>
                <a:cubicBezTo>
                  <a:pt x="78" y="86"/>
                  <a:pt x="78" y="86"/>
                  <a:pt x="78" y="86"/>
                </a:cubicBezTo>
                <a:cubicBezTo>
                  <a:pt x="78" y="86"/>
                  <a:pt x="78" y="86"/>
                  <a:pt x="79" y="86"/>
                </a:cubicBezTo>
                <a:cubicBezTo>
                  <a:pt x="79" y="86"/>
                  <a:pt x="79" y="86"/>
                  <a:pt x="79" y="86"/>
                </a:cubicBezTo>
                <a:cubicBezTo>
                  <a:pt x="79" y="87"/>
                  <a:pt x="79" y="87"/>
                  <a:pt x="79" y="87"/>
                </a:cubicBezTo>
                <a:cubicBezTo>
                  <a:pt x="79" y="95"/>
                  <a:pt x="79" y="95"/>
                  <a:pt x="79" y="95"/>
                </a:cubicBezTo>
                <a:cubicBezTo>
                  <a:pt x="79" y="95"/>
                  <a:pt x="79" y="95"/>
                  <a:pt x="79" y="95"/>
                </a:cubicBezTo>
                <a:cubicBezTo>
                  <a:pt x="79" y="95"/>
                  <a:pt x="79" y="96"/>
                  <a:pt x="79" y="96"/>
                </a:cubicBezTo>
                <a:cubicBezTo>
                  <a:pt x="78" y="96"/>
                  <a:pt x="78" y="96"/>
                  <a:pt x="78" y="96"/>
                </a:cubicBezTo>
                <a:cubicBezTo>
                  <a:pt x="78" y="96"/>
                  <a:pt x="77" y="96"/>
                  <a:pt x="77" y="96"/>
                </a:cubicBezTo>
                <a:cubicBezTo>
                  <a:pt x="77" y="96"/>
                  <a:pt x="77" y="96"/>
                  <a:pt x="77" y="96"/>
                </a:cubicBezTo>
                <a:cubicBezTo>
                  <a:pt x="77" y="96"/>
                  <a:pt x="77" y="95"/>
                  <a:pt x="77" y="95"/>
                </a:cubicBezTo>
                <a:cubicBezTo>
                  <a:pt x="76" y="95"/>
                  <a:pt x="76" y="95"/>
                  <a:pt x="76" y="95"/>
                </a:cubicBezTo>
                <a:close/>
                <a:moveTo>
                  <a:pt x="89" y="75"/>
                </a:moveTo>
                <a:cubicBezTo>
                  <a:pt x="13" y="75"/>
                  <a:pt x="13" y="75"/>
                  <a:pt x="13" y="75"/>
                </a:cubicBezTo>
                <a:cubicBezTo>
                  <a:pt x="13" y="59"/>
                  <a:pt x="13" y="59"/>
                  <a:pt x="13" y="59"/>
                </a:cubicBezTo>
                <a:cubicBezTo>
                  <a:pt x="89" y="59"/>
                  <a:pt x="89" y="59"/>
                  <a:pt x="89" y="59"/>
                </a:cubicBezTo>
                <a:lnTo>
                  <a:pt x="89" y="75"/>
                </a:lnTo>
                <a:close/>
                <a:moveTo>
                  <a:pt x="89" y="53"/>
                </a:moveTo>
                <a:cubicBezTo>
                  <a:pt x="13" y="53"/>
                  <a:pt x="13" y="53"/>
                  <a:pt x="13" y="53"/>
                </a:cubicBezTo>
                <a:cubicBezTo>
                  <a:pt x="13" y="37"/>
                  <a:pt x="13" y="37"/>
                  <a:pt x="13" y="37"/>
                </a:cubicBezTo>
                <a:cubicBezTo>
                  <a:pt x="89" y="37"/>
                  <a:pt x="89" y="37"/>
                  <a:pt x="89" y="37"/>
                </a:cubicBezTo>
                <a:lnTo>
                  <a:pt x="89" y="53"/>
                </a:lnTo>
                <a:close/>
                <a:moveTo>
                  <a:pt x="89" y="31"/>
                </a:moveTo>
                <a:cubicBezTo>
                  <a:pt x="13" y="31"/>
                  <a:pt x="13" y="31"/>
                  <a:pt x="13" y="31"/>
                </a:cubicBezTo>
                <a:cubicBezTo>
                  <a:pt x="13" y="15"/>
                  <a:pt x="13" y="15"/>
                  <a:pt x="13" y="15"/>
                </a:cubicBezTo>
                <a:cubicBezTo>
                  <a:pt x="89" y="15"/>
                  <a:pt x="89" y="15"/>
                  <a:pt x="89" y="15"/>
                </a:cubicBezTo>
                <a:lnTo>
                  <a:pt x="89" y="31"/>
                </a:ln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367" name="Freeform 5"/>
          <p:cNvSpPr>
            <a:spLocks noChangeAspect="1" noEditPoints="1"/>
          </p:cNvSpPr>
          <p:nvPr/>
        </p:nvSpPr>
        <p:spPr bwMode="auto">
          <a:xfrm>
            <a:off x="11259523" y="5896845"/>
            <a:ext cx="326315" cy="676313"/>
          </a:xfrm>
          <a:custGeom>
            <a:avLst/>
            <a:gdLst>
              <a:gd name="T0" fmla="*/ 0 w 102"/>
              <a:gd name="T1" fmla="*/ 214 h 214"/>
              <a:gd name="T2" fmla="*/ 102 w 102"/>
              <a:gd name="T3" fmla="*/ 0 h 214"/>
              <a:gd name="T4" fmla="*/ 20 w 102"/>
              <a:gd name="T5" fmla="*/ 98 h 214"/>
              <a:gd name="T6" fmla="*/ 20 w 102"/>
              <a:gd name="T7" fmla="*/ 90 h 214"/>
              <a:gd name="T8" fmla="*/ 20 w 102"/>
              <a:gd name="T9" fmla="*/ 98 h 214"/>
              <a:gd name="T10" fmla="*/ 27 w 102"/>
              <a:gd name="T11" fmla="*/ 94 h 214"/>
              <a:gd name="T12" fmla="*/ 35 w 102"/>
              <a:gd name="T13" fmla="*/ 94 h 214"/>
              <a:gd name="T14" fmla="*/ 84 w 102"/>
              <a:gd name="T15" fmla="*/ 100 h 214"/>
              <a:gd name="T16" fmla="*/ 72 w 102"/>
              <a:gd name="T17" fmla="*/ 92 h 214"/>
              <a:gd name="T18" fmla="*/ 73 w 102"/>
              <a:gd name="T19" fmla="*/ 90 h 214"/>
              <a:gd name="T20" fmla="*/ 74 w 102"/>
              <a:gd name="T21" fmla="*/ 90 h 214"/>
              <a:gd name="T22" fmla="*/ 74 w 102"/>
              <a:gd name="T23" fmla="*/ 89 h 214"/>
              <a:gd name="T24" fmla="*/ 75 w 102"/>
              <a:gd name="T25" fmla="*/ 92 h 214"/>
              <a:gd name="T26" fmla="*/ 75 w 102"/>
              <a:gd name="T27" fmla="*/ 100 h 214"/>
              <a:gd name="T28" fmla="*/ 81 w 102"/>
              <a:gd name="T29" fmla="*/ 92 h 214"/>
              <a:gd name="T30" fmla="*/ 80 w 102"/>
              <a:gd name="T31" fmla="*/ 91 h 214"/>
              <a:gd name="T32" fmla="*/ 81 w 102"/>
              <a:gd name="T33" fmla="*/ 90 h 214"/>
              <a:gd name="T34" fmla="*/ 81 w 102"/>
              <a:gd name="T35" fmla="*/ 90 h 214"/>
              <a:gd name="T36" fmla="*/ 84 w 102"/>
              <a:gd name="T37" fmla="*/ 100 h 214"/>
              <a:gd name="T38" fmla="*/ 76 w 102"/>
              <a:gd name="T39" fmla="*/ 87 h 214"/>
              <a:gd name="T40" fmla="*/ 77 w 102"/>
              <a:gd name="T41" fmla="*/ 86 h 214"/>
              <a:gd name="T42" fmla="*/ 77 w 102"/>
              <a:gd name="T43" fmla="*/ 86 h 214"/>
              <a:gd name="T44" fmla="*/ 78 w 102"/>
              <a:gd name="T45" fmla="*/ 86 h 214"/>
              <a:gd name="T46" fmla="*/ 79 w 102"/>
              <a:gd name="T47" fmla="*/ 86 h 214"/>
              <a:gd name="T48" fmla="*/ 79 w 102"/>
              <a:gd name="T49" fmla="*/ 95 h 214"/>
              <a:gd name="T50" fmla="*/ 79 w 102"/>
              <a:gd name="T51" fmla="*/ 96 h 214"/>
              <a:gd name="T52" fmla="*/ 77 w 102"/>
              <a:gd name="T53" fmla="*/ 96 h 214"/>
              <a:gd name="T54" fmla="*/ 77 w 102"/>
              <a:gd name="T55" fmla="*/ 95 h 214"/>
              <a:gd name="T56" fmla="*/ 89 w 102"/>
              <a:gd name="T57" fmla="*/ 75 h 214"/>
              <a:gd name="T58" fmla="*/ 13 w 102"/>
              <a:gd name="T59" fmla="*/ 59 h 214"/>
              <a:gd name="T60" fmla="*/ 89 w 102"/>
              <a:gd name="T61" fmla="*/ 75 h 214"/>
              <a:gd name="T62" fmla="*/ 13 w 102"/>
              <a:gd name="T63" fmla="*/ 53 h 214"/>
              <a:gd name="T64" fmla="*/ 89 w 102"/>
              <a:gd name="T65" fmla="*/ 37 h 214"/>
              <a:gd name="T66" fmla="*/ 89 w 102"/>
              <a:gd name="T67" fmla="*/ 31 h 214"/>
              <a:gd name="T68" fmla="*/ 13 w 102"/>
              <a:gd name="T69" fmla="*/ 15 h 214"/>
              <a:gd name="T70" fmla="*/ 89 w 102"/>
              <a:gd name="T71"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214">
                <a:moveTo>
                  <a:pt x="0" y="0"/>
                </a:moveTo>
                <a:cubicBezTo>
                  <a:pt x="0" y="214"/>
                  <a:pt x="0" y="214"/>
                  <a:pt x="0" y="214"/>
                </a:cubicBezTo>
                <a:cubicBezTo>
                  <a:pt x="102" y="214"/>
                  <a:pt x="102" y="214"/>
                  <a:pt x="102" y="214"/>
                </a:cubicBezTo>
                <a:cubicBezTo>
                  <a:pt x="102" y="0"/>
                  <a:pt x="102" y="0"/>
                  <a:pt x="102" y="0"/>
                </a:cubicBezTo>
                <a:lnTo>
                  <a:pt x="0" y="0"/>
                </a:lnTo>
                <a:close/>
                <a:moveTo>
                  <a:pt x="20" y="98"/>
                </a:moveTo>
                <a:cubicBezTo>
                  <a:pt x="17" y="98"/>
                  <a:pt x="16" y="96"/>
                  <a:pt x="16" y="94"/>
                </a:cubicBezTo>
                <a:cubicBezTo>
                  <a:pt x="16" y="92"/>
                  <a:pt x="17" y="90"/>
                  <a:pt x="20" y="90"/>
                </a:cubicBezTo>
                <a:cubicBezTo>
                  <a:pt x="22" y="90"/>
                  <a:pt x="24" y="92"/>
                  <a:pt x="24" y="94"/>
                </a:cubicBezTo>
                <a:cubicBezTo>
                  <a:pt x="24" y="96"/>
                  <a:pt x="22" y="98"/>
                  <a:pt x="20" y="98"/>
                </a:cubicBezTo>
                <a:close/>
                <a:moveTo>
                  <a:pt x="31" y="98"/>
                </a:moveTo>
                <a:cubicBezTo>
                  <a:pt x="29" y="98"/>
                  <a:pt x="27" y="96"/>
                  <a:pt x="27" y="94"/>
                </a:cubicBezTo>
                <a:cubicBezTo>
                  <a:pt x="27" y="92"/>
                  <a:pt x="29" y="90"/>
                  <a:pt x="31" y="90"/>
                </a:cubicBezTo>
                <a:cubicBezTo>
                  <a:pt x="33" y="90"/>
                  <a:pt x="35" y="92"/>
                  <a:pt x="35" y="94"/>
                </a:cubicBezTo>
                <a:cubicBezTo>
                  <a:pt x="35" y="96"/>
                  <a:pt x="33" y="98"/>
                  <a:pt x="31" y="98"/>
                </a:cubicBezTo>
                <a:close/>
                <a:moveTo>
                  <a:pt x="84" y="100"/>
                </a:moveTo>
                <a:cubicBezTo>
                  <a:pt x="81" y="104"/>
                  <a:pt x="77" y="104"/>
                  <a:pt x="73" y="102"/>
                </a:cubicBezTo>
                <a:cubicBezTo>
                  <a:pt x="70" y="100"/>
                  <a:pt x="69" y="95"/>
                  <a:pt x="72" y="92"/>
                </a:cubicBezTo>
                <a:cubicBezTo>
                  <a:pt x="72" y="91"/>
                  <a:pt x="73" y="90"/>
                  <a:pt x="73" y="90"/>
                </a:cubicBezTo>
                <a:cubicBezTo>
                  <a:pt x="73" y="90"/>
                  <a:pt x="73" y="90"/>
                  <a:pt x="73" y="90"/>
                </a:cubicBezTo>
                <a:cubicBezTo>
                  <a:pt x="73" y="90"/>
                  <a:pt x="73" y="90"/>
                  <a:pt x="74" y="90"/>
                </a:cubicBezTo>
                <a:cubicBezTo>
                  <a:pt x="74" y="90"/>
                  <a:pt x="74" y="90"/>
                  <a:pt x="74" y="90"/>
                </a:cubicBezTo>
                <a:cubicBezTo>
                  <a:pt x="74" y="89"/>
                  <a:pt x="74" y="89"/>
                  <a:pt x="74" y="89"/>
                </a:cubicBezTo>
                <a:cubicBezTo>
                  <a:pt x="74" y="89"/>
                  <a:pt x="74" y="89"/>
                  <a:pt x="74" y="89"/>
                </a:cubicBezTo>
                <a:cubicBezTo>
                  <a:pt x="75" y="89"/>
                  <a:pt x="76" y="90"/>
                  <a:pt x="76" y="90"/>
                </a:cubicBezTo>
                <a:cubicBezTo>
                  <a:pt x="76" y="91"/>
                  <a:pt x="75" y="92"/>
                  <a:pt x="75" y="92"/>
                </a:cubicBezTo>
                <a:cubicBezTo>
                  <a:pt x="74" y="92"/>
                  <a:pt x="74" y="93"/>
                  <a:pt x="74" y="93"/>
                </a:cubicBezTo>
                <a:cubicBezTo>
                  <a:pt x="72" y="95"/>
                  <a:pt x="73" y="98"/>
                  <a:pt x="75" y="100"/>
                </a:cubicBezTo>
                <a:cubicBezTo>
                  <a:pt x="77" y="102"/>
                  <a:pt x="80" y="101"/>
                  <a:pt x="82" y="99"/>
                </a:cubicBezTo>
                <a:cubicBezTo>
                  <a:pt x="83" y="97"/>
                  <a:pt x="83" y="94"/>
                  <a:pt x="81" y="92"/>
                </a:cubicBezTo>
                <a:cubicBezTo>
                  <a:pt x="81" y="92"/>
                  <a:pt x="81" y="92"/>
                  <a:pt x="81" y="92"/>
                </a:cubicBezTo>
                <a:cubicBezTo>
                  <a:pt x="80" y="92"/>
                  <a:pt x="80" y="92"/>
                  <a:pt x="80" y="91"/>
                </a:cubicBezTo>
                <a:cubicBezTo>
                  <a:pt x="80" y="91"/>
                  <a:pt x="80" y="91"/>
                  <a:pt x="80" y="90"/>
                </a:cubicBezTo>
                <a:cubicBezTo>
                  <a:pt x="80" y="90"/>
                  <a:pt x="80" y="90"/>
                  <a:pt x="81" y="90"/>
                </a:cubicBezTo>
                <a:cubicBezTo>
                  <a:pt x="81" y="90"/>
                  <a:pt x="81" y="90"/>
                  <a:pt x="81" y="90"/>
                </a:cubicBezTo>
                <a:cubicBezTo>
                  <a:pt x="81" y="90"/>
                  <a:pt x="81" y="90"/>
                  <a:pt x="81" y="90"/>
                </a:cubicBezTo>
                <a:cubicBezTo>
                  <a:pt x="82" y="90"/>
                  <a:pt x="82" y="90"/>
                  <a:pt x="82" y="90"/>
                </a:cubicBezTo>
                <a:cubicBezTo>
                  <a:pt x="85" y="92"/>
                  <a:pt x="86" y="97"/>
                  <a:pt x="84" y="100"/>
                </a:cubicBezTo>
                <a:close/>
                <a:moveTo>
                  <a:pt x="76" y="95"/>
                </a:moveTo>
                <a:cubicBezTo>
                  <a:pt x="76" y="87"/>
                  <a:pt x="76" y="87"/>
                  <a:pt x="76" y="87"/>
                </a:cubicBezTo>
                <a:cubicBezTo>
                  <a:pt x="76" y="87"/>
                  <a:pt x="76" y="87"/>
                  <a:pt x="77" y="86"/>
                </a:cubicBezTo>
                <a:cubicBezTo>
                  <a:pt x="77" y="86"/>
                  <a:pt x="77" y="86"/>
                  <a:pt x="77" y="86"/>
                </a:cubicBezTo>
                <a:cubicBezTo>
                  <a:pt x="77" y="86"/>
                  <a:pt x="77" y="86"/>
                  <a:pt x="77" y="86"/>
                </a:cubicBezTo>
                <a:cubicBezTo>
                  <a:pt x="77" y="86"/>
                  <a:pt x="77" y="86"/>
                  <a:pt x="77" y="86"/>
                </a:cubicBezTo>
                <a:cubicBezTo>
                  <a:pt x="77" y="86"/>
                  <a:pt x="77" y="86"/>
                  <a:pt x="78" y="86"/>
                </a:cubicBezTo>
                <a:cubicBezTo>
                  <a:pt x="78" y="86"/>
                  <a:pt x="78" y="86"/>
                  <a:pt x="78" y="86"/>
                </a:cubicBezTo>
                <a:cubicBezTo>
                  <a:pt x="78" y="86"/>
                  <a:pt x="78" y="86"/>
                  <a:pt x="79" y="86"/>
                </a:cubicBezTo>
                <a:cubicBezTo>
                  <a:pt x="79" y="86"/>
                  <a:pt x="79" y="86"/>
                  <a:pt x="79" y="86"/>
                </a:cubicBezTo>
                <a:cubicBezTo>
                  <a:pt x="79" y="87"/>
                  <a:pt x="79" y="87"/>
                  <a:pt x="79" y="87"/>
                </a:cubicBezTo>
                <a:cubicBezTo>
                  <a:pt x="79" y="95"/>
                  <a:pt x="79" y="95"/>
                  <a:pt x="79" y="95"/>
                </a:cubicBezTo>
                <a:cubicBezTo>
                  <a:pt x="79" y="95"/>
                  <a:pt x="79" y="95"/>
                  <a:pt x="79" y="95"/>
                </a:cubicBezTo>
                <a:cubicBezTo>
                  <a:pt x="79" y="95"/>
                  <a:pt x="79" y="96"/>
                  <a:pt x="79" y="96"/>
                </a:cubicBezTo>
                <a:cubicBezTo>
                  <a:pt x="78" y="96"/>
                  <a:pt x="78" y="96"/>
                  <a:pt x="78" y="96"/>
                </a:cubicBezTo>
                <a:cubicBezTo>
                  <a:pt x="78" y="96"/>
                  <a:pt x="77" y="96"/>
                  <a:pt x="77" y="96"/>
                </a:cubicBezTo>
                <a:cubicBezTo>
                  <a:pt x="77" y="96"/>
                  <a:pt x="77" y="96"/>
                  <a:pt x="77" y="96"/>
                </a:cubicBezTo>
                <a:cubicBezTo>
                  <a:pt x="77" y="96"/>
                  <a:pt x="77" y="95"/>
                  <a:pt x="77" y="95"/>
                </a:cubicBezTo>
                <a:cubicBezTo>
                  <a:pt x="76" y="95"/>
                  <a:pt x="76" y="95"/>
                  <a:pt x="76" y="95"/>
                </a:cubicBezTo>
                <a:close/>
                <a:moveTo>
                  <a:pt x="89" y="75"/>
                </a:moveTo>
                <a:cubicBezTo>
                  <a:pt x="13" y="75"/>
                  <a:pt x="13" y="75"/>
                  <a:pt x="13" y="75"/>
                </a:cubicBezTo>
                <a:cubicBezTo>
                  <a:pt x="13" y="59"/>
                  <a:pt x="13" y="59"/>
                  <a:pt x="13" y="59"/>
                </a:cubicBezTo>
                <a:cubicBezTo>
                  <a:pt x="89" y="59"/>
                  <a:pt x="89" y="59"/>
                  <a:pt x="89" y="59"/>
                </a:cubicBezTo>
                <a:lnTo>
                  <a:pt x="89" y="75"/>
                </a:lnTo>
                <a:close/>
                <a:moveTo>
                  <a:pt x="89" y="53"/>
                </a:moveTo>
                <a:cubicBezTo>
                  <a:pt x="13" y="53"/>
                  <a:pt x="13" y="53"/>
                  <a:pt x="13" y="53"/>
                </a:cubicBezTo>
                <a:cubicBezTo>
                  <a:pt x="13" y="37"/>
                  <a:pt x="13" y="37"/>
                  <a:pt x="13" y="37"/>
                </a:cubicBezTo>
                <a:cubicBezTo>
                  <a:pt x="89" y="37"/>
                  <a:pt x="89" y="37"/>
                  <a:pt x="89" y="37"/>
                </a:cubicBezTo>
                <a:lnTo>
                  <a:pt x="89" y="53"/>
                </a:lnTo>
                <a:close/>
                <a:moveTo>
                  <a:pt x="89" y="31"/>
                </a:moveTo>
                <a:cubicBezTo>
                  <a:pt x="13" y="31"/>
                  <a:pt x="13" y="31"/>
                  <a:pt x="13" y="31"/>
                </a:cubicBezTo>
                <a:cubicBezTo>
                  <a:pt x="13" y="15"/>
                  <a:pt x="13" y="15"/>
                  <a:pt x="13" y="15"/>
                </a:cubicBezTo>
                <a:cubicBezTo>
                  <a:pt x="89" y="15"/>
                  <a:pt x="89" y="15"/>
                  <a:pt x="89" y="15"/>
                </a:cubicBezTo>
                <a:lnTo>
                  <a:pt x="89" y="31"/>
                </a:ln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368" name="Rectangle 367"/>
          <p:cNvSpPr/>
          <p:nvPr/>
        </p:nvSpPr>
        <p:spPr bwMode="auto">
          <a:xfrm>
            <a:off x="6966033" y="3471909"/>
            <a:ext cx="5012043" cy="1279512"/>
          </a:xfrm>
          <a:prstGeom prst="rect">
            <a:avLst/>
          </a:prstGeom>
          <a:solidFill>
            <a:schemeClr val="bg1">
              <a:lumMod val="65000"/>
            </a:schemeClr>
          </a:solidFill>
          <a:ln w="10795" cap="flat" cmpd="sng" algn="ctr">
            <a:noFill/>
            <a:prstDash val="solid"/>
            <a:headEnd type="none" w="med" len="med"/>
            <a:tailEnd type="none" w="med" len="med"/>
          </a:ln>
          <a:effectLst/>
        </p:spPr>
        <p:txBody>
          <a:bodyPr vert="horz" wrap="square" lIns="109712" tIns="91427" rIns="182854" bIns="146283" numCol="1" rtlCol="0" anchor="t" anchorCtr="0" compatLnSpc="1">
            <a:prstTxWarp prst="textNoShape">
              <a:avLst/>
            </a:prstTxWarp>
          </a:bodyPr>
          <a:lstStyle/>
          <a:p>
            <a:pPr marL="0" marR="0" lvl="0" indent="0" defTabSz="913298" eaLnBrk="1" fontAlgn="base" latinLnBrk="0" hangingPunct="1">
              <a:lnSpc>
                <a:spcPct val="90000"/>
              </a:lnSpc>
              <a:spcBef>
                <a:spcPct val="0"/>
              </a:spcBef>
              <a:spcAft>
                <a:spcPct val="0"/>
              </a:spcAft>
              <a:buClrTx/>
              <a:buSzTx/>
              <a:buFontTx/>
              <a:buNone/>
              <a:tabLst/>
              <a:defRPr/>
            </a:pPr>
            <a:r>
              <a:rPr kumimoji="0" lang="en-US" sz="1599" b="0" i="0" u="none" strike="noStrike" kern="0" cap="none" spc="-50" normalizeH="0" baseline="0" noProof="0" dirty="0">
                <a:ln>
                  <a:noFill/>
                </a:ln>
                <a:gradFill>
                  <a:gsLst>
                    <a:gs pos="8475">
                      <a:srgbClr val="FFFFFF"/>
                    </a:gs>
                    <a:gs pos="25424">
                      <a:srgbClr val="FFFFFF"/>
                    </a:gs>
                  </a:gsLst>
                  <a:lin ang="5400000" scaled="0"/>
                </a:gradFill>
                <a:effectLst/>
                <a:uLnTx/>
                <a:uFillTx/>
                <a:latin typeface="Segoe UI Semibold" panose="020B0702040204020203" pitchFamily="34" charset="0"/>
                <a:cs typeface="Segoe UI Semibold" panose="020B0702040204020203" pitchFamily="34" charset="0"/>
              </a:rPr>
              <a:t>HYPER-V CLUSTER</a:t>
            </a:r>
          </a:p>
        </p:txBody>
      </p:sp>
      <p:sp>
        <p:nvSpPr>
          <p:cNvPr id="369" name="Rectangle 368"/>
          <p:cNvSpPr/>
          <p:nvPr/>
        </p:nvSpPr>
        <p:spPr bwMode="auto">
          <a:xfrm>
            <a:off x="6966033" y="2120949"/>
            <a:ext cx="5012043" cy="1279512"/>
          </a:xfrm>
          <a:prstGeom prst="rect">
            <a:avLst/>
          </a:prstGeom>
          <a:solidFill>
            <a:schemeClr val="bg1">
              <a:lumMod val="65000"/>
            </a:schemeClr>
          </a:solidFill>
          <a:ln w="10795" cap="flat" cmpd="sng" algn="ctr">
            <a:noFill/>
            <a:prstDash val="solid"/>
            <a:headEnd type="none" w="med" len="med"/>
            <a:tailEnd type="none" w="med" len="med"/>
          </a:ln>
          <a:effectLst/>
        </p:spPr>
        <p:txBody>
          <a:bodyPr vert="horz" wrap="square" lIns="109712" tIns="91427" rIns="182854" bIns="146283" numCol="1" rtlCol="0" anchor="t" anchorCtr="0" compatLnSpc="1">
            <a:prstTxWarp prst="textNoShape">
              <a:avLst/>
            </a:prstTxWarp>
          </a:bodyPr>
          <a:lstStyle/>
          <a:p>
            <a:pPr marL="0" marR="0" lvl="0" indent="0" defTabSz="913298" eaLnBrk="1" fontAlgn="base" latinLnBrk="0" hangingPunct="1">
              <a:lnSpc>
                <a:spcPct val="90000"/>
              </a:lnSpc>
              <a:spcBef>
                <a:spcPct val="0"/>
              </a:spcBef>
              <a:spcAft>
                <a:spcPct val="0"/>
              </a:spcAft>
              <a:buClrTx/>
              <a:buSzTx/>
              <a:buFontTx/>
              <a:buNone/>
              <a:tabLst/>
              <a:defRPr/>
            </a:pPr>
            <a:r>
              <a:rPr kumimoji="0" lang="en-US" sz="1599" b="0" i="0" u="none" strike="noStrike" kern="0" cap="none" spc="-50" normalizeH="0" baseline="0" noProof="0" dirty="0">
                <a:ln>
                  <a:noFill/>
                </a:ln>
                <a:gradFill>
                  <a:gsLst>
                    <a:gs pos="8475">
                      <a:srgbClr val="FFFFFF"/>
                    </a:gs>
                    <a:gs pos="25424">
                      <a:srgbClr val="FFFFFF"/>
                    </a:gs>
                  </a:gsLst>
                  <a:lin ang="5400000" scaled="0"/>
                </a:gradFill>
                <a:effectLst/>
                <a:uLnTx/>
                <a:uFillTx/>
                <a:latin typeface="Segoe UI Semibold" panose="020B0702040204020203" pitchFamily="34" charset="0"/>
                <a:cs typeface="Segoe UI Semibold" panose="020B0702040204020203" pitchFamily="34" charset="0"/>
              </a:rPr>
              <a:t>VIRTUAL MACHINES</a:t>
            </a:r>
          </a:p>
        </p:txBody>
      </p:sp>
      <p:grpSp>
        <p:nvGrpSpPr>
          <p:cNvPr id="380" name="Group 379"/>
          <p:cNvGrpSpPr/>
          <p:nvPr/>
        </p:nvGrpSpPr>
        <p:grpSpPr>
          <a:xfrm>
            <a:off x="8745303" y="6183232"/>
            <a:ext cx="601800" cy="317265"/>
            <a:chOff x="8650616" y="6231974"/>
            <a:chExt cx="602106" cy="317426"/>
          </a:xfrm>
        </p:grpSpPr>
        <p:sp>
          <p:nvSpPr>
            <p:cNvPr id="381" name="Left-Right Arrow 380"/>
            <p:cNvSpPr/>
            <p:nvPr/>
          </p:nvSpPr>
          <p:spPr bwMode="auto">
            <a:xfrm>
              <a:off x="8650616" y="6231974"/>
              <a:ext cx="602106" cy="317426"/>
            </a:xfrm>
            <a:prstGeom prst="leftRightArrow">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382" name="Picture 2" descr="C:\Users\mitchellg\Desktop\Automated_2.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8855605" y="6290349"/>
              <a:ext cx="201123" cy="200677"/>
            </a:xfrm>
            <a:prstGeom prst="rect">
              <a:avLst/>
            </a:prstGeom>
            <a:noFill/>
          </p:spPr>
        </p:pic>
      </p:grpSp>
      <p:cxnSp>
        <p:nvCxnSpPr>
          <p:cNvPr id="386" name="Elbow Connector 385"/>
          <p:cNvCxnSpPr/>
          <p:nvPr/>
        </p:nvCxnSpPr>
        <p:spPr>
          <a:xfrm rot="16200000" flipH="1">
            <a:off x="9092297" y="4549497"/>
            <a:ext cx="1264889" cy="1373900"/>
          </a:xfrm>
          <a:prstGeom prst="bentConnector3">
            <a:avLst>
              <a:gd name="adj1" fmla="val 37393"/>
            </a:avLst>
          </a:prstGeom>
          <a:ln w="19050">
            <a:solidFill>
              <a:schemeClr val="tx1">
                <a:lumMod val="6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7" name="Elbow Connector 386"/>
          <p:cNvCxnSpPr/>
          <p:nvPr/>
        </p:nvCxnSpPr>
        <p:spPr>
          <a:xfrm rot="16200000" flipH="1">
            <a:off x="10125991" y="4548944"/>
            <a:ext cx="1264890" cy="1375008"/>
          </a:xfrm>
          <a:prstGeom prst="bentConnector3">
            <a:avLst>
              <a:gd name="adj1" fmla="val 37393"/>
            </a:avLst>
          </a:prstGeom>
          <a:ln w="19050">
            <a:solidFill>
              <a:schemeClr val="tx1">
                <a:lumMod val="6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9" name="Elbow Connector 388"/>
          <p:cNvCxnSpPr/>
          <p:nvPr/>
        </p:nvCxnSpPr>
        <p:spPr>
          <a:xfrm rot="16200000" flipH="1">
            <a:off x="8059180" y="4549521"/>
            <a:ext cx="1264889" cy="1373850"/>
          </a:xfrm>
          <a:prstGeom prst="bentConnector3">
            <a:avLst>
              <a:gd name="adj1" fmla="val 37393"/>
            </a:avLst>
          </a:prstGeom>
          <a:ln w="19050">
            <a:solidFill>
              <a:schemeClr val="tx1">
                <a:lumMod val="6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0" name="Straight Arrow Connector 389"/>
          <p:cNvCxnSpPr/>
          <p:nvPr/>
        </p:nvCxnSpPr>
        <p:spPr>
          <a:xfrm>
            <a:off x="11101132" y="4604003"/>
            <a:ext cx="2942" cy="481930"/>
          </a:xfrm>
          <a:prstGeom prst="straightConnector1">
            <a:avLst/>
          </a:prstGeom>
          <a:ln w="19050">
            <a:solidFill>
              <a:schemeClr val="tx1">
                <a:lumMod val="6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391" name="Group 390"/>
          <p:cNvGrpSpPr/>
          <p:nvPr/>
        </p:nvGrpSpPr>
        <p:grpSpPr>
          <a:xfrm>
            <a:off x="7537002" y="2662685"/>
            <a:ext cx="3937289" cy="597842"/>
            <a:chOff x="7466625" y="2501900"/>
            <a:chExt cx="3939285" cy="598145"/>
          </a:xfrm>
        </p:grpSpPr>
        <p:grpSp>
          <p:nvGrpSpPr>
            <p:cNvPr id="392" name="Group 391"/>
            <p:cNvGrpSpPr/>
            <p:nvPr/>
          </p:nvGrpSpPr>
          <p:grpSpPr>
            <a:xfrm>
              <a:off x="7466625" y="2501900"/>
              <a:ext cx="653742" cy="598145"/>
              <a:chOff x="7275676" y="1017047"/>
              <a:chExt cx="625799" cy="572579"/>
            </a:xfrm>
          </p:grpSpPr>
          <p:sp>
            <p:nvSpPr>
              <p:cNvPr id="421" name="Rectangle 420"/>
              <p:cNvSpPr/>
              <p:nvPr/>
            </p:nvSpPr>
            <p:spPr bwMode="auto">
              <a:xfrm>
                <a:off x="7312819" y="1049624"/>
                <a:ext cx="554832" cy="379126"/>
              </a:xfrm>
              <a:prstGeom prst="rect">
                <a:avLst/>
              </a:pr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422" name="Group 4"/>
              <p:cNvGrpSpPr>
                <a:grpSpLocks noChangeAspect="1"/>
              </p:cNvGrpSpPr>
              <p:nvPr/>
            </p:nvGrpSpPr>
            <p:grpSpPr bwMode="auto">
              <a:xfrm>
                <a:off x="7275676" y="1017047"/>
                <a:ext cx="625799" cy="572579"/>
                <a:chOff x="4030" y="1558"/>
                <a:chExt cx="341" cy="312"/>
              </a:xfrm>
              <a:solidFill>
                <a:srgbClr val="00188F"/>
              </a:solidFill>
            </p:grpSpPr>
            <p:sp>
              <p:nvSpPr>
                <p:cNvPr id="423" name="Freeform 5"/>
                <p:cNvSpPr>
                  <a:spLocks noEditPoints="1"/>
                </p:cNvSpPr>
                <p:nvPr/>
              </p:nvSpPr>
              <p:spPr bwMode="auto">
                <a:xfrm>
                  <a:off x="4030" y="1558"/>
                  <a:ext cx="341" cy="312"/>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FFFFF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24" name="Freeform 6"/>
                <p:cNvSpPr>
                  <a:spLocks/>
                </p:cNvSpPr>
                <p:nvPr/>
              </p:nvSpPr>
              <p:spPr bwMode="auto">
                <a:xfrm>
                  <a:off x="4144" y="1615"/>
                  <a:ext cx="106" cy="61"/>
                </a:xfrm>
                <a:custGeom>
                  <a:avLst/>
                  <a:gdLst>
                    <a:gd name="T0" fmla="*/ 106 w 106"/>
                    <a:gd name="T1" fmla="*/ 30 h 61"/>
                    <a:gd name="T2" fmla="*/ 53 w 106"/>
                    <a:gd name="T3" fmla="*/ 0 h 61"/>
                    <a:gd name="T4" fmla="*/ 0 w 106"/>
                    <a:gd name="T5" fmla="*/ 30 h 61"/>
                    <a:gd name="T6" fmla="*/ 0 w 106"/>
                    <a:gd name="T7" fmla="*/ 31 h 61"/>
                    <a:gd name="T8" fmla="*/ 53 w 106"/>
                    <a:gd name="T9" fmla="*/ 61 h 61"/>
                    <a:gd name="T10" fmla="*/ 106 w 106"/>
                    <a:gd name="T11" fmla="*/ 31 h 61"/>
                    <a:gd name="T12" fmla="*/ 106 w 106"/>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106" h="61">
                      <a:moveTo>
                        <a:pt x="106" y="30"/>
                      </a:moveTo>
                      <a:lnTo>
                        <a:pt x="53" y="0"/>
                      </a:lnTo>
                      <a:lnTo>
                        <a:pt x="0" y="30"/>
                      </a:lnTo>
                      <a:lnTo>
                        <a:pt x="0" y="31"/>
                      </a:lnTo>
                      <a:lnTo>
                        <a:pt x="53" y="61"/>
                      </a:lnTo>
                      <a:lnTo>
                        <a:pt x="106" y="31"/>
                      </a:lnTo>
                      <a:lnTo>
                        <a:pt x="106"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25" name="Freeform 7"/>
                <p:cNvSpPr>
                  <a:spLocks/>
                </p:cNvSpPr>
                <p:nvPr/>
              </p:nvSpPr>
              <p:spPr bwMode="auto">
                <a:xfrm>
                  <a:off x="4202" y="1655"/>
                  <a:ext cx="53" cy="90"/>
                </a:xfrm>
                <a:custGeom>
                  <a:avLst/>
                  <a:gdLst>
                    <a:gd name="T0" fmla="*/ 0 w 53"/>
                    <a:gd name="T1" fmla="*/ 30 h 90"/>
                    <a:gd name="T2" fmla="*/ 0 w 53"/>
                    <a:gd name="T3" fmla="*/ 90 h 90"/>
                    <a:gd name="T4" fmla="*/ 53 w 53"/>
                    <a:gd name="T5" fmla="*/ 60 h 90"/>
                    <a:gd name="T6" fmla="*/ 53 w 53"/>
                    <a:gd name="T7" fmla="*/ 0 h 90"/>
                    <a:gd name="T8" fmla="*/ 0 w 53"/>
                    <a:gd name="T9" fmla="*/ 30 h 90"/>
                  </a:gdLst>
                  <a:ahLst/>
                  <a:cxnLst>
                    <a:cxn ang="0">
                      <a:pos x="T0" y="T1"/>
                    </a:cxn>
                    <a:cxn ang="0">
                      <a:pos x="T2" y="T3"/>
                    </a:cxn>
                    <a:cxn ang="0">
                      <a:pos x="T4" y="T5"/>
                    </a:cxn>
                    <a:cxn ang="0">
                      <a:pos x="T6" y="T7"/>
                    </a:cxn>
                    <a:cxn ang="0">
                      <a:pos x="T8" y="T9"/>
                    </a:cxn>
                  </a:cxnLst>
                  <a:rect l="0" t="0" r="r" b="b"/>
                  <a:pathLst>
                    <a:path w="53" h="90">
                      <a:moveTo>
                        <a:pt x="0" y="30"/>
                      </a:moveTo>
                      <a:lnTo>
                        <a:pt x="0" y="90"/>
                      </a:lnTo>
                      <a:lnTo>
                        <a:pt x="53" y="60"/>
                      </a:lnTo>
                      <a:lnTo>
                        <a:pt x="53" y="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26" name="Freeform 8"/>
                <p:cNvSpPr>
                  <a:spLocks/>
                </p:cNvSpPr>
                <p:nvPr/>
              </p:nvSpPr>
              <p:spPr bwMode="auto">
                <a:xfrm>
                  <a:off x="4139" y="1655"/>
                  <a:ext cx="53" cy="90"/>
                </a:xfrm>
                <a:custGeom>
                  <a:avLst/>
                  <a:gdLst>
                    <a:gd name="T0" fmla="*/ 53 w 53"/>
                    <a:gd name="T1" fmla="*/ 30 h 90"/>
                    <a:gd name="T2" fmla="*/ 0 w 53"/>
                    <a:gd name="T3" fmla="*/ 0 h 90"/>
                    <a:gd name="T4" fmla="*/ 0 w 53"/>
                    <a:gd name="T5" fmla="*/ 60 h 90"/>
                    <a:gd name="T6" fmla="*/ 53 w 53"/>
                    <a:gd name="T7" fmla="*/ 90 h 90"/>
                    <a:gd name="T8" fmla="*/ 53 w 53"/>
                    <a:gd name="T9" fmla="*/ 30 h 90"/>
                  </a:gdLst>
                  <a:ahLst/>
                  <a:cxnLst>
                    <a:cxn ang="0">
                      <a:pos x="T0" y="T1"/>
                    </a:cxn>
                    <a:cxn ang="0">
                      <a:pos x="T2" y="T3"/>
                    </a:cxn>
                    <a:cxn ang="0">
                      <a:pos x="T4" y="T5"/>
                    </a:cxn>
                    <a:cxn ang="0">
                      <a:pos x="T6" y="T7"/>
                    </a:cxn>
                    <a:cxn ang="0">
                      <a:pos x="T8" y="T9"/>
                    </a:cxn>
                  </a:cxnLst>
                  <a:rect l="0" t="0" r="r" b="b"/>
                  <a:pathLst>
                    <a:path w="53" h="90">
                      <a:moveTo>
                        <a:pt x="53" y="30"/>
                      </a:moveTo>
                      <a:lnTo>
                        <a:pt x="0" y="0"/>
                      </a:lnTo>
                      <a:lnTo>
                        <a:pt x="0" y="60"/>
                      </a:lnTo>
                      <a:lnTo>
                        <a:pt x="53" y="90"/>
                      </a:lnTo>
                      <a:lnTo>
                        <a:pt x="53"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grpSp>
        </p:grpSp>
        <p:grpSp>
          <p:nvGrpSpPr>
            <p:cNvPr id="393" name="Group 392"/>
            <p:cNvGrpSpPr/>
            <p:nvPr/>
          </p:nvGrpSpPr>
          <p:grpSpPr>
            <a:xfrm>
              <a:off x="8288011" y="2501900"/>
              <a:ext cx="653742" cy="598145"/>
              <a:chOff x="7275676" y="1017047"/>
              <a:chExt cx="625799" cy="572579"/>
            </a:xfrm>
          </p:grpSpPr>
          <p:sp>
            <p:nvSpPr>
              <p:cNvPr id="415" name="Rectangle 414"/>
              <p:cNvSpPr/>
              <p:nvPr/>
            </p:nvSpPr>
            <p:spPr bwMode="auto">
              <a:xfrm>
                <a:off x="7312819" y="1049624"/>
                <a:ext cx="554832" cy="379126"/>
              </a:xfrm>
              <a:prstGeom prst="rect">
                <a:avLst/>
              </a:pr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416" name="Group 4"/>
              <p:cNvGrpSpPr>
                <a:grpSpLocks noChangeAspect="1"/>
              </p:cNvGrpSpPr>
              <p:nvPr/>
            </p:nvGrpSpPr>
            <p:grpSpPr bwMode="auto">
              <a:xfrm>
                <a:off x="7275676" y="1017047"/>
                <a:ext cx="625799" cy="572579"/>
                <a:chOff x="4030" y="1558"/>
                <a:chExt cx="341" cy="312"/>
              </a:xfrm>
              <a:solidFill>
                <a:srgbClr val="00188F"/>
              </a:solidFill>
            </p:grpSpPr>
            <p:sp>
              <p:nvSpPr>
                <p:cNvPr id="417" name="Freeform 5"/>
                <p:cNvSpPr>
                  <a:spLocks noEditPoints="1"/>
                </p:cNvSpPr>
                <p:nvPr/>
              </p:nvSpPr>
              <p:spPr bwMode="auto">
                <a:xfrm>
                  <a:off x="4030" y="1558"/>
                  <a:ext cx="341" cy="312"/>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FFFFF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18" name="Freeform 6"/>
                <p:cNvSpPr>
                  <a:spLocks/>
                </p:cNvSpPr>
                <p:nvPr/>
              </p:nvSpPr>
              <p:spPr bwMode="auto">
                <a:xfrm>
                  <a:off x="4144" y="1615"/>
                  <a:ext cx="106" cy="61"/>
                </a:xfrm>
                <a:custGeom>
                  <a:avLst/>
                  <a:gdLst>
                    <a:gd name="T0" fmla="*/ 106 w 106"/>
                    <a:gd name="T1" fmla="*/ 30 h 61"/>
                    <a:gd name="T2" fmla="*/ 53 w 106"/>
                    <a:gd name="T3" fmla="*/ 0 h 61"/>
                    <a:gd name="T4" fmla="*/ 0 w 106"/>
                    <a:gd name="T5" fmla="*/ 30 h 61"/>
                    <a:gd name="T6" fmla="*/ 0 w 106"/>
                    <a:gd name="T7" fmla="*/ 31 h 61"/>
                    <a:gd name="T8" fmla="*/ 53 w 106"/>
                    <a:gd name="T9" fmla="*/ 61 h 61"/>
                    <a:gd name="T10" fmla="*/ 106 w 106"/>
                    <a:gd name="T11" fmla="*/ 31 h 61"/>
                    <a:gd name="T12" fmla="*/ 106 w 106"/>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106" h="61">
                      <a:moveTo>
                        <a:pt x="106" y="30"/>
                      </a:moveTo>
                      <a:lnTo>
                        <a:pt x="53" y="0"/>
                      </a:lnTo>
                      <a:lnTo>
                        <a:pt x="0" y="30"/>
                      </a:lnTo>
                      <a:lnTo>
                        <a:pt x="0" y="31"/>
                      </a:lnTo>
                      <a:lnTo>
                        <a:pt x="53" y="61"/>
                      </a:lnTo>
                      <a:lnTo>
                        <a:pt x="106" y="31"/>
                      </a:lnTo>
                      <a:lnTo>
                        <a:pt x="106"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19" name="Freeform 7"/>
                <p:cNvSpPr>
                  <a:spLocks/>
                </p:cNvSpPr>
                <p:nvPr/>
              </p:nvSpPr>
              <p:spPr bwMode="auto">
                <a:xfrm>
                  <a:off x="4202" y="1655"/>
                  <a:ext cx="53" cy="90"/>
                </a:xfrm>
                <a:custGeom>
                  <a:avLst/>
                  <a:gdLst>
                    <a:gd name="T0" fmla="*/ 0 w 53"/>
                    <a:gd name="T1" fmla="*/ 30 h 90"/>
                    <a:gd name="T2" fmla="*/ 0 w 53"/>
                    <a:gd name="T3" fmla="*/ 90 h 90"/>
                    <a:gd name="T4" fmla="*/ 53 w 53"/>
                    <a:gd name="T5" fmla="*/ 60 h 90"/>
                    <a:gd name="T6" fmla="*/ 53 w 53"/>
                    <a:gd name="T7" fmla="*/ 0 h 90"/>
                    <a:gd name="T8" fmla="*/ 0 w 53"/>
                    <a:gd name="T9" fmla="*/ 30 h 90"/>
                  </a:gdLst>
                  <a:ahLst/>
                  <a:cxnLst>
                    <a:cxn ang="0">
                      <a:pos x="T0" y="T1"/>
                    </a:cxn>
                    <a:cxn ang="0">
                      <a:pos x="T2" y="T3"/>
                    </a:cxn>
                    <a:cxn ang="0">
                      <a:pos x="T4" y="T5"/>
                    </a:cxn>
                    <a:cxn ang="0">
                      <a:pos x="T6" y="T7"/>
                    </a:cxn>
                    <a:cxn ang="0">
                      <a:pos x="T8" y="T9"/>
                    </a:cxn>
                  </a:cxnLst>
                  <a:rect l="0" t="0" r="r" b="b"/>
                  <a:pathLst>
                    <a:path w="53" h="90">
                      <a:moveTo>
                        <a:pt x="0" y="30"/>
                      </a:moveTo>
                      <a:lnTo>
                        <a:pt x="0" y="90"/>
                      </a:lnTo>
                      <a:lnTo>
                        <a:pt x="53" y="60"/>
                      </a:lnTo>
                      <a:lnTo>
                        <a:pt x="53" y="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20" name="Freeform 8"/>
                <p:cNvSpPr>
                  <a:spLocks/>
                </p:cNvSpPr>
                <p:nvPr/>
              </p:nvSpPr>
              <p:spPr bwMode="auto">
                <a:xfrm>
                  <a:off x="4139" y="1655"/>
                  <a:ext cx="53" cy="90"/>
                </a:xfrm>
                <a:custGeom>
                  <a:avLst/>
                  <a:gdLst>
                    <a:gd name="T0" fmla="*/ 53 w 53"/>
                    <a:gd name="T1" fmla="*/ 30 h 90"/>
                    <a:gd name="T2" fmla="*/ 0 w 53"/>
                    <a:gd name="T3" fmla="*/ 0 h 90"/>
                    <a:gd name="T4" fmla="*/ 0 w 53"/>
                    <a:gd name="T5" fmla="*/ 60 h 90"/>
                    <a:gd name="T6" fmla="*/ 53 w 53"/>
                    <a:gd name="T7" fmla="*/ 90 h 90"/>
                    <a:gd name="T8" fmla="*/ 53 w 53"/>
                    <a:gd name="T9" fmla="*/ 30 h 90"/>
                  </a:gdLst>
                  <a:ahLst/>
                  <a:cxnLst>
                    <a:cxn ang="0">
                      <a:pos x="T0" y="T1"/>
                    </a:cxn>
                    <a:cxn ang="0">
                      <a:pos x="T2" y="T3"/>
                    </a:cxn>
                    <a:cxn ang="0">
                      <a:pos x="T4" y="T5"/>
                    </a:cxn>
                    <a:cxn ang="0">
                      <a:pos x="T6" y="T7"/>
                    </a:cxn>
                    <a:cxn ang="0">
                      <a:pos x="T8" y="T9"/>
                    </a:cxn>
                  </a:cxnLst>
                  <a:rect l="0" t="0" r="r" b="b"/>
                  <a:pathLst>
                    <a:path w="53" h="90">
                      <a:moveTo>
                        <a:pt x="53" y="30"/>
                      </a:moveTo>
                      <a:lnTo>
                        <a:pt x="0" y="0"/>
                      </a:lnTo>
                      <a:lnTo>
                        <a:pt x="0" y="60"/>
                      </a:lnTo>
                      <a:lnTo>
                        <a:pt x="53" y="90"/>
                      </a:lnTo>
                      <a:lnTo>
                        <a:pt x="53"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grpSp>
        </p:grpSp>
        <p:grpSp>
          <p:nvGrpSpPr>
            <p:cNvPr id="394" name="Group 393"/>
            <p:cNvGrpSpPr/>
            <p:nvPr/>
          </p:nvGrpSpPr>
          <p:grpSpPr>
            <a:xfrm>
              <a:off x="9109397" y="2501900"/>
              <a:ext cx="653742" cy="598145"/>
              <a:chOff x="7275676" y="1017047"/>
              <a:chExt cx="625799" cy="572579"/>
            </a:xfrm>
          </p:grpSpPr>
          <p:sp>
            <p:nvSpPr>
              <p:cNvPr id="409" name="Rectangle 408"/>
              <p:cNvSpPr/>
              <p:nvPr/>
            </p:nvSpPr>
            <p:spPr bwMode="auto">
              <a:xfrm>
                <a:off x="7312819" y="1049624"/>
                <a:ext cx="554832" cy="379126"/>
              </a:xfrm>
              <a:prstGeom prst="rect">
                <a:avLst/>
              </a:pr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410" name="Group 4"/>
              <p:cNvGrpSpPr>
                <a:grpSpLocks noChangeAspect="1"/>
              </p:cNvGrpSpPr>
              <p:nvPr/>
            </p:nvGrpSpPr>
            <p:grpSpPr bwMode="auto">
              <a:xfrm>
                <a:off x="7275676" y="1017047"/>
                <a:ext cx="625799" cy="572579"/>
                <a:chOff x="4030" y="1558"/>
                <a:chExt cx="341" cy="312"/>
              </a:xfrm>
              <a:solidFill>
                <a:srgbClr val="00188F"/>
              </a:solidFill>
            </p:grpSpPr>
            <p:sp>
              <p:nvSpPr>
                <p:cNvPr id="411" name="Freeform 5"/>
                <p:cNvSpPr>
                  <a:spLocks noEditPoints="1"/>
                </p:cNvSpPr>
                <p:nvPr/>
              </p:nvSpPr>
              <p:spPr bwMode="auto">
                <a:xfrm>
                  <a:off x="4030" y="1558"/>
                  <a:ext cx="341" cy="312"/>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FFFFF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12" name="Freeform 6"/>
                <p:cNvSpPr>
                  <a:spLocks/>
                </p:cNvSpPr>
                <p:nvPr/>
              </p:nvSpPr>
              <p:spPr bwMode="auto">
                <a:xfrm>
                  <a:off x="4144" y="1615"/>
                  <a:ext cx="106" cy="61"/>
                </a:xfrm>
                <a:custGeom>
                  <a:avLst/>
                  <a:gdLst>
                    <a:gd name="T0" fmla="*/ 106 w 106"/>
                    <a:gd name="T1" fmla="*/ 30 h 61"/>
                    <a:gd name="T2" fmla="*/ 53 w 106"/>
                    <a:gd name="T3" fmla="*/ 0 h 61"/>
                    <a:gd name="T4" fmla="*/ 0 w 106"/>
                    <a:gd name="T5" fmla="*/ 30 h 61"/>
                    <a:gd name="T6" fmla="*/ 0 w 106"/>
                    <a:gd name="T7" fmla="*/ 31 h 61"/>
                    <a:gd name="T8" fmla="*/ 53 w 106"/>
                    <a:gd name="T9" fmla="*/ 61 h 61"/>
                    <a:gd name="T10" fmla="*/ 106 w 106"/>
                    <a:gd name="T11" fmla="*/ 31 h 61"/>
                    <a:gd name="T12" fmla="*/ 106 w 106"/>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106" h="61">
                      <a:moveTo>
                        <a:pt x="106" y="30"/>
                      </a:moveTo>
                      <a:lnTo>
                        <a:pt x="53" y="0"/>
                      </a:lnTo>
                      <a:lnTo>
                        <a:pt x="0" y="30"/>
                      </a:lnTo>
                      <a:lnTo>
                        <a:pt x="0" y="31"/>
                      </a:lnTo>
                      <a:lnTo>
                        <a:pt x="53" y="61"/>
                      </a:lnTo>
                      <a:lnTo>
                        <a:pt x="106" y="31"/>
                      </a:lnTo>
                      <a:lnTo>
                        <a:pt x="106"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13" name="Freeform 7"/>
                <p:cNvSpPr>
                  <a:spLocks/>
                </p:cNvSpPr>
                <p:nvPr/>
              </p:nvSpPr>
              <p:spPr bwMode="auto">
                <a:xfrm>
                  <a:off x="4202" y="1655"/>
                  <a:ext cx="53" cy="90"/>
                </a:xfrm>
                <a:custGeom>
                  <a:avLst/>
                  <a:gdLst>
                    <a:gd name="T0" fmla="*/ 0 w 53"/>
                    <a:gd name="T1" fmla="*/ 30 h 90"/>
                    <a:gd name="T2" fmla="*/ 0 w 53"/>
                    <a:gd name="T3" fmla="*/ 90 h 90"/>
                    <a:gd name="T4" fmla="*/ 53 w 53"/>
                    <a:gd name="T5" fmla="*/ 60 h 90"/>
                    <a:gd name="T6" fmla="*/ 53 w 53"/>
                    <a:gd name="T7" fmla="*/ 0 h 90"/>
                    <a:gd name="T8" fmla="*/ 0 w 53"/>
                    <a:gd name="T9" fmla="*/ 30 h 90"/>
                  </a:gdLst>
                  <a:ahLst/>
                  <a:cxnLst>
                    <a:cxn ang="0">
                      <a:pos x="T0" y="T1"/>
                    </a:cxn>
                    <a:cxn ang="0">
                      <a:pos x="T2" y="T3"/>
                    </a:cxn>
                    <a:cxn ang="0">
                      <a:pos x="T4" y="T5"/>
                    </a:cxn>
                    <a:cxn ang="0">
                      <a:pos x="T6" y="T7"/>
                    </a:cxn>
                    <a:cxn ang="0">
                      <a:pos x="T8" y="T9"/>
                    </a:cxn>
                  </a:cxnLst>
                  <a:rect l="0" t="0" r="r" b="b"/>
                  <a:pathLst>
                    <a:path w="53" h="90">
                      <a:moveTo>
                        <a:pt x="0" y="30"/>
                      </a:moveTo>
                      <a:lnTo>
                        <a:pt x="0" y="90"/>
                      </a:lnTo>
                      <a:lnTo>
                        <a:pt x="53" y="60"/>
                      </a:lnTo>
                      <a:lnTo>
                        <a:pt x="53" y="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14" name="Freeform 8"/>
                <p:cNvSpPr>
                  <a:spLocks/>
                </p:cNvSpPr>
                <p:nvPr/>
              </p:nvSpPr>
              <p:spPr bwMode="auto">
                <a:xfrm>
                  <a:off x="4139" y="1655"/>
                  <a:ext cx="53" cy="90"/>
                </a:xfrm>
                <a:custGeom>
                  <a:avLst/>
                  <a:gdLst>
                    <a:gd name="T0" fmla="*/ 53 w 53"/>
                    <a:gd name="T1" fmla="*/ 30 h 90"/>
                    <a:gd name="T2" fmla="*/ 0 w 53"/>
                    <a:gd name="T3" fmla="*/ 0 h 90"/>
                    <a:gd name="T4" fmla="*/ 0 w 53"/>
                    <a:gd name="T5" fmla="*/ 60 h 90"/>
                    <a:gd name="T6" fmla="*/ 53 w 53"/>
                    <a:gd name="T7" fmla="*/ 90 h 90"/>
                    <a:gd name="T8" fmla="*/ 53 w 53"/>
                    <a:gd name="T9" fmla="*/ 30 h 90"/>
                  </a:gdLst>
                  <a:ahLst/>
                  <a:cxnLst>
                    <a:cxn ang="0">
                      <a:pos x="T0" y="T1"/>
                    </a:cxn>
                    <a:cxn ang="0">
                      <a:pos x="T2" y="T3"/>
                    </a:cxn>
                    <a:cxn ang="0">
                      <a:pos x="T4" y="T5"/>
                    </a:cxn>
                    <a:cxn ang="0">
                      <a:pos x="T6" y="T7"/>
                    </a:cxn>
                    <a:cxn ang="0">
                      <a:pos x="T8" y="T9"/>
                    </a:cxn>
                  </a:cxnLst>
                  <a:rect l="0" t="0" r="r" b="b"/>
                  <a:pathLst>
                    <a:path w="53" h="90">
                      <a:moveTo>
                        <a:pt x="53" y="30"/>
                      </a:moveTo>
                      <a:lnTo>
                        <a:pt x="0" y="0"/>
                      </a:lnTo>
                      <a:lnTo>
                        <a:pt x="0" y="60"/>
                      </a:lnTo>
                      <a:lnTo>
                        <a:pt x="53" y="90"/>
                      </a:lnTo>
                      <a:lnTo>
                        <a:pt x="53"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grpSp>
        </p:grpSp>
        <p:grpSp>
          <p:nvGrpSpPr>
            <p:cNvPr id="395" name="Group 394"/>
            <p:cNvGrpSpPr/>
            <p:nvPr/>
          </p:nvGrpSpPr>
          <p:grpSpPr>
            <a:xfrm>
              <a:off x="9930783" y="2501900"/>
              <a:ext cx="653742" cy="598145"/>
              <a:chOff x="7275676" y="1017047"/>
              <a:chExt cx="625799" cy="572579"/>
            </a:xfrm>
          </p:grpSpPr>
          <p:sp>
            <p:nvSpPr>
              <p:cNvPr id="403" name="Rectangle 402"/>
              <p:cNvSpPr/>
              <p:nvPr/>
            </p:nvSpPr>
            <p:spPr bwMode="auto">
              <a:xfrm>
                <a:off x="7312819" y="1049624"/>
                <a:ext cx="554832" cy="379126"/>
              </a:xfrm>
              <a:prstGeom prst="rect">
                <a:avLst/>
              </a:pr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404" name="Group 4"/>
              <p:cNvGrpSpPr>
                <a:grpSpLocks noChangeAspect="1"/>
              </p:cNvGrpSpPr>
              <p:nvPr/>
            </p:nvGrpSpPr>
            <p:grpSpPr bwMode="auto">
              <a:xfrm>
                <a:off x="7275676" y="1017047"/>
                <a:ext cx="625799" cy="572579"/>
                <a:chOff x="4030" y="1558"/>
                <a:chExt cx="341" cy="312"/>
              </a:xfrm>
              <a:solidFill>
                <a:srgbClr val="00188F"/>
              </a:solidFill>
            </p:grpSpPr>
            <p:sp>
              <p:nvSpPr>
                <p:cNvPr id="405" name="Freeform 5"/>
                <p:cNvSpPr>
                  <a:spLocks noEditPoints="1"/>
                </p:cNvSpPr>
                <p:nvPr/>
              </p:nvSpPr>
              <p:spPr bwMode="auto">
                <a:xfrm>
                  <a:off x="4030" y="1558"/>
                  <a:ext cx="341" cy="312"/>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FFFFF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06" name="Freeform 6"/>
                <p:cNvSpPr>
                  <a:spLocks/>
                </p:cNvSpPr>
                <p:nvPr/>
              </p:nvSpPr>
              <p:spPr bwMode="auto">
                <a:xfrm>
                  <a:off x="4144" y="1615"/>
                  <a:ext cx="106" cy="61"/>
                </a:xfrm>
                <a:custGeom>
                  <a:avLst/>
                  <a:gdLst>
                    <a:gd name="T0" fmla="*/ 106 w 106"/>
                    <a:gd name="T1" fmla="*/ 30 h 61"/>
                    <a:gd name="T2" fmla="*/ 53 w 106"/>
                    <a:gd name="T3" fmla="*/ 0 h 61"/>
                    <a:gd name="T4" fmla="*/ 0 w 106"/>
                    <a:gd name="T5" fmla="*/ 30 h 61"/>
                    <a:gd name="T6" fmla="*/ 0 w 106"/>
                    <a:gd name="T7" fmla="*/ 31 h 61"/>
                    <a:gd name="T8" fmla="*/ 53 w 106"/>
                    <a:gd name="T9" fmla="*/ 61 h 61"/>
                    <a:gd name="T10" fmla="*/ 106 w 106"/>
                    <a:gd name="T11" fmla="*/ 31 h 61"/>
                    <a:gd name="T12" fmla="*/ 106 w 106"/>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106" h="61">
                      <a:moveTo>
                        <a:pt x="106" y="30"/>
                      </a:moveTo>
                      <a:lnTo>
                        <a:pt x="53" y="0"/>
                      </a:lnTo>
                      <a:lnTo>
                        <a:pt x="0" y="30"/>
                      </a:lnTo>
                      <a:lnTo>
                        <a:pt x="0" y="31"/>
                      </a:lnTo>
                      <a:lnTo>
                        <a:pt x="53" y="61"/>
                      </a:lnTo>
                      <a:lnTo>
                        <a:pt x="106" y="31"/>
                      </a:lnTo>
                      <a:lnTo>
                        <a:pt x="106"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07" name="Freeform 7"/>
                <p:cNvSpPr>
                  <a:spLocks/>
                </p:cNvSpPr>
                <p:nvPr/>
              </p:nvSpPr>
              <p:spPr bwMode="auto">
                <a:xfrm>
                  <a:off x="4202" y="1655"/>
                  <a:ext cx="53" cy="90"/>
                </a:xfrm>
                <a:custGeom>
                  <a:avLst/>
                  <a:gdLst>
                    <a:gd name="T0" fmla="*/ 0 w 53"/>
                    <a:gd name="T1" fmla="*/ 30 h 90"/>
                    <a:gd name="T2" fmla="*/ 0 w 53"/>
                    <a:gd name="T3" fmla="*/ 90 h 90"/>
                    <a:gd name="T4" fmla="*/ 53 w 53"/>
                    <a:gd name="T5" fmla="*/ 60 h 90"/>
                    <a:gd name="T6" fmla="*/ 53 w 53"/>
                    <a:gd name="T7" fmla="*/ 0 h 90"/>
                    <a:gd name="T8" fmla="*/ 0 w 53"/>
                    <a:gd name="T9" fmla="*/ 30 h 90"/>
                  </a:gdLst>
                  <a:ahLst/>
                  <a:cxnLst>
                    <a:cxn ang="0">
                      <a:pos x="T0" y="T1"/>
                    </a:cxn>
                    <a:cxn ang="0">
                      <a:pos x="T2" y="T3"/>
                    </a:cxn>
                    <a:cxn ang="0">
                      <a:pos x="T4" y="T5"/>
                    </a:cxn>
                    <a:cxn ang="0">
                      <a:pos x="T6" y="T7"/>
                    </a:cxn>
                    <a:cxn ang="0">
                      <a:pos x="T8" y="T9"/>
                    </a:cxn>
                  </a:cxnLst>
                  <a:rect l="0" t="0" r="r" b="b"/>
                  <a:pathLst>
                    <a:path w="53" h="90">
                      <a:moveTo>
                        <a:pt x="0" y="30"/>
                      </a:moveTo>
                      <a:lnTo>
                        <a:pt x="0" y="90"/>
                      </a:lnTo>
                      <a:lnTo>
                        <a:pt x="53" y="60"/>
                      </a:lnTo>
                      <a:lnTo>
                        <a:pt x="53" y="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08" name="Freeform 8"/>
                <p:cNvSpPr>
                  <a:spLocks/>
                </p:cNvSpPr>
                <p:nvPr/>
              </p:nvSpPr>
              <p:spPr bwMode="auto">
                <a:xfrm>
                  <a:off x="4139" y="1655"/>
                  <a:ext cx="53" cy="90"/>
                </a:xfrm>
                <a:custGeom>
                  <a:avLst/>
                  <a:gdLst>
                    <a:gd name="T0" fmla="*/ 53 w 53"/>
                    <a:gd name="T1" fmla="*/ 30 h 90"/>
                    <a:gd name="T2" fmla="*/ 0 w 53"/>
                    <a:gd name="T3" fmla="*/ 0 h 90"/>
                    <a:gd name="T4" fmla="*/ 0 w 53"/>
                    <a:gd name="T5" fmla="*/ 60 h 90"/>
                    <a:gd name="T6" fmla="*/ 53 w 53"/>
                    <a:gd name="T7" fmla="*/ 90 h 90"/>
                    <a:gd name="T8" fmla="*/ 53 w 53"/>
                    <a:gd name="T9" fmla="*/ 30 h 90"/>
                  </a:gdLst>
                  <a:ahLst/>
                  <a:cxnLst>
                    <a:cxn ang="0">
                      <a:pos x="T0" y="T1"/>
                    </a:cxn>
                    <a:cxn ang="0">
                      <a:pos x="T2" y="T3"/>
                    </a:cxn>
                    <a:cxn ang="0">
                      <a:pos x="T4" y="T5"/>
                    </a:cxn>
                    <a:cxn ang="0">
                      <a:pos x="T6" y="T7"/>
                    </a:cxn>
                    <a:cxn ang="0">
                      <a:pos x="T8" y="T9"/>
                    </a:cxn>
                  </a:cxnLst>
                  <a:rect l="0" t="0" r="r" b="b"/>
                  <a:pathLst>
                    <a:path w="53" h="90">
                      <a:moveTo>
                        <a:pt x="53" y="30"/>
                      </a:moveTo>
                      <a:lnTo>
                        <a:pt x="0" y="0"/>
                      </a:lnTo>
                      <a:lnTo>
                        <a:pt x="0" y="60"/>
                      </a:lnTo>
                      <a:lnTo>
                        <a:pt x="53" y="90"/>
                      </a:lnTo>
                      <a:lnTo>
                        <a:pt x="53"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grpSp>
        </p:grpSp>
        <p:grpSp>
          <p:nvGrpSpPr>
            <p:cNvPr id="396" name="Group 395"/>
            <p:cNvGrpSpPr/>
            <p:nvPr/>
          </p:nvGrpSpPr>
          <p:grpSpPr>
            <a:xfrm>
              <a:off x="10752168" y="2501900"/>
              <a:ext cx="653742" cy="598145"/>
              <a:chOff x="7275676" y="1017047"/>
              <a:chExt cx="625799" cy="572579"/>
            </a:xfrm>
          </p:grpSpPr>
          <p:sp>
            <p:nvSpPr>
              <p:cNvPr id="397" name="Rectangle 396"/>
              <p:cNvSpPr/>
              <p:nvPr/>
            </p:nvSpPr>
            <p:spPr bwMode="auto">
              <a:xfrm>
                <a:off x="7312819" y="1049624"/>
                <a:ext cx="554832" cy="379126"/>
              </a:xfrm>
              <a:prstGeom prst="rect">
                <a:avLst/>
              </a:pr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398" name="Group 4"/>
              <p:cNvGrpSpPr>
                <a:grpSpLocks noChangeAspect="1"/>
              </p:cNvGrpSpPr>
              <p:nvPr/>
            </p:nvGrpSpPr>
            <p:grpSpPr bwMode="auto">
              <a:xfrm>
                <a:off x="7275676" y="1017047"/>
                <a:ext cx="625799" cy="572579"/>
                <a:chOff x="4030" y="1558"/>
                <a:chExt cx="341" cy="312"/>
              </a:xfrm>
              <a:solidFill>
                <a:srgbClr val="00188F"/>
              </a:solidFill>
            </p:grpSpPr>
            <p:sp>
              <p:nvSpPr>
                <p:cNvPr id="399" name="Freeform 5"/>
                <p:cNvSpPr>
                  <a:spLocks noEditPoints="1"/>
                </p:cNvSpPr>
                <p:nvPr/>
              </p:nvSpPr>
              <p:spPr bwMode="auto">
                <a:xfrm>
                  <a:off x="4030" y="1558"/>
                  <a:ext cx="341" cy="312"/>
                </a:xfrm>
                <a:custGeom>
                  <a:avLst/>
                  <a:gdLst>
                    <a:gd name="T0" fmla="*/ 563 w 599"/>
                    <a:gd name="T1" fmla="*/ 0 h 553"/>
                    <a:gd name="T2" fmla="*/ 33 w 599"/>
                    <a:gd name="T3" fmla="*/ 0 h 553"/>
                    <a:gd name="T4" fmla="*/ 0 w 599"/>
                    <a:gd name="T5" fmla="*/ 34 h 553"/>
                    <a:gd name="T6" fmla="*/ 0 w 599"/>
                    <a:gd name="T7" fmla="*/ 404 h 553"/>
                    <a:gd name="T8" fmla="*/ 33 w 599"/>
                    <a:gd name="T9" fmla="*/ 438 h 553"/>
                    <a:gd name="T10" fmla="*/ 214 w 599"/>
                    <a:gd name="T11" fmla="*/ 438 h 553"/>
                    <a:gd name="T12" fmla="*/ 93 w 599"/>
                    <a:gd name="T13" fmla="*/ 517 h 553"/>
                    <a:gd name="T14" fmla="*/ 93 w 599"/>
                    <a:gd name="T15" fmla="*/ 553 h 553"/>
                    <a:gd name="T16" fmla="*/ 484 w 599"/>
                    <a:gd name="T17" fmla="*/ 553 h 553"/>
                    <a:gd name="T18" fmla="*/ 484 w 599"/>
                    <a:gd name="T19" fmla="*/ 517 h 553"/>
                    <a:gd name="T20" fmla="*/ 377 w 599"/>
                    <a:gd name="T21" fmla="*/ 438 h 553"/>
                    <a:gd name="T22" fmla="*/ 563 w 599"/>
                    <a:gd name="T23" fmla="*/ 438 h 553"/>
                    <a:gd name="T24" fmla="*/ 599 w 599"/>
                    <a:gd name="T25" fmla="*/ 404 h 553"/>
                    <a:gd name="T26" fmla="*/ 599 w 599"/>
                    <a:gd name="T27" fmla="*/ 34 h 553"/>
                    <a:gd name="T28" fmla="*/ 563 w 599"/>
                    <a:gd name="T29" fmla="*/ 0 h 553"/>
                    <a:gd name="T30" fmla="*/ 553 w 599"/>
                    <a:gd name="T31" fmla="*/ 47 h 553"/>
                    <a:gd name="T32" fmla="*/ 553 w 599"/>
                    <a:gd name="T33" fmla="*/ 392 h 553"/>
                    <a:gd name="T34" fmla="*/ 47 w 599"/>
                    <a:gd name="T35" fmla="*/ 392 h 553"/>
                    <a:gd name="T36" fmla="*/ 47 w 599"/>
                    <a:gd name="T37" fmla="*/ 47 h 553"/>
                    <a:gd name="T38" fmla="*/ 554 w 599"/>
                    <a:gd name="T39" fmla="*/ 46 h 553"/>
                    <a:gd name="T40" fmla="*/ 553 w 599"/>
                    <a:gd name="T41" fmla="*/ 47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9" h="553">
                      <a:moveTo>
                        <a:pt x="563" y="0"/>
                      </a:moveTo>
                      <a:lnTo>
                        <a:pt x="33" y="0"/>
                      </a:lnTo>
                      <a:cubicBezTo>
                        <a:pt x="15" y="0"/>
                        <a:pt x="0" y="17"/>
                        <a:pt x="0" y="34"/>
                      </a:cubicBezTo>
                      <a:lnTo>
                        <a:pt x="0" y="404"/>
                      </a:lnTo>
                      <a:cubicBezTo>
                        <a:pt x="0" y="422"/>
                        <a:pt x="15" y="438"/>
                        <a:pt x="33" y="438"/>
                      </a:cubicBezTo>
                      <a:lnTo>
                        <a:pt x="214" y="438"/>
                      </a:lnTo>
                      <a:cubicBezTo>
                        <a:pt x="234" y="507"/>
                        <a:pt x="208" y="517"/>
                        <a:pt x="93" y="517"/>
                      </a:cubicBezTo>
                      <a:lnTo>
                        <a:pt x="93" y="553"/>
                      </a:lnTo>
                      <a:lnTo>
                        <a:pt x="484" y="553"/>
                      </a:lnTo>
                      <a:lnTo>
                        <a:pt x="484" y="517"/>
                      </a:lnTo>
                      <a:cubicBezTo>
                        <a:pt x="369" y="517"/>
                        <a:pt x="357" y="507"/>
                        <a:pt x="377" y="438"/>
                      </a:cubicBezTo>
                      <a:lnTo>
                        <a:pt x="563" y="438"/>
                      </a:lnTo>
                      <a:cubicBezTo>
                        <a:pt x="581" y="438"/>
                        <a:pt x="599" y="422"/>
                        <a:pt x="599" y="404"/>
                      </a:cubicBezTo>
                      <a:lnTo>
                        <a:pt x="599" y="34"/>
                      </a:lnTo>
                      <a:cubicBezTo>
                        <a:pt x="599" y="17"/>
                        <a:pt x="581" y="0"/>
                        <a:pt x="563" y="0"/>
                      </a:cubicBezTo>
                      <a:close/>
                      <a:moveTo>
                        <a:pt x="553" y="47"/>
                      </a:moveTo>
                      <a:lnTo>
                        <a:pt x="553" y="392"/>
                      </a:lnTo>
                      <a:lnTo>
                        <a:pt x="47" y="392"/>
                      </a:lnTo>
                      <a:lnTo>
                        <a:pt x="47" y="47"/>
                      </a:lnTo>
                      <a:lnTo>
                        <a:pt x="554" y="46"/>
                      </a:lnTo>
                      <a:lnTo>
                        <a:pt x="553" y="47"/>
                      </a:lnTo>
                      <a:close/>
                    </a:path>
                  </a:pathLst>
                </a:custGeom>
                <a:solidFill>
                  <a:srgbClr val="FFFFFF"/>
                </a:solidFill>
                <a:ln w="0">
                  <a:no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00" name="Freeform 6"/>
                <p:cNvSpPr>
                  <a:spLocks/>
                </p:cNvSpPr>
                <p:nvPr/>
              </p:nvSpPr>
              <p:spPr bwMode="auto">
                <a:xfrm>
                  <a:off x="4144" y="1615"/>
                  <a:ext cx="106" cy="61"/>
                </a:xfrm>
                <a:custGeom>
                  <a:avLst/>
                  <a:gdLst>
                    <a:gd name="T0" fmla="*/ 106 w 106"/>
                    <a:gd name="T1" fmla="*/ 30 h 61"/>
                    <a:gd name="T2" fmla="*/ 53 w 106"/>
                    <a:gd name="T3" fmla="*/ 0 h 61"/>
                    <a:gd name="T4" fmla="*/ 0 w 106"/>
                    <a:gd name="T5" fmla="*/ 30 h 61"/>
                    <a:gd name="T6" fmla="*/ 0 w 106"/>
                    <a:gd name="T7" fmla="*/ 31 h 61"/>
                    <a:gd name="T8" fmla="*/ 53 w 106"/>
                    <a:gd name="T9" fmla="*/ 61 h 61"/>
                    <a:gd name="T10" fmla="*/ 106 w 106"/>
                    <a:gd name="T11" fmla="*/ 31 h 61"/>
                    <a:gd name="T12" fmla="*/ 106 w 106"/>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106" h="61">
                      <a:moveTo>
                        <a:pt x="106" y="30"/>
                      </a:moveTo>
                      <a:lnTo>
                        <a:pt x="53" y="0"/>
                      </a:lnTo>
                      <a:lnTo>
                        <a:pt x="0" y="30"/>
                      </a:lnTo>
                      <a:lnTo>
                        <a:pt x="0" y="31"/>
                      </a:lnTo>
                      <a:lnTo>
                        <a:pt x="53" y="61"/>
                      </a:lnTo>
                      <a:lnTo>
                        <a:pt x="106" y="31"/>
                      </a:lnTo>
                      <a:lnTo>
                        <a:pt x="106"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01" name="Freeform 7"/>
                <p:cNvSpPr>
                  <a:spLocks/>
                </p:cNvSpPr>
                <p:nvPr/>
              </p:nvSpPr>
              <p:spPr bwMode="auto">
                <a:xfrm>
                  <a:off x="4202" y="1655"/>
                  <a:ext cx="53" cy="90"/>
                </a:xfrm>
                <a:custGeom>
                  <a:avLst/>
                  <a:gdLst>
                    <a:gd name="T0" fmla="*/ 0 w 53"/>
                    <a:gd name="T1" fmla="*/ 30 h 90"/>
                    <a:gd name="T2" fmla="*/ 0 w 53"/>
                    <a:gd name="T3" fmla="*/ 90 h 90"/>
                    <a:gd name="T4" fmla="*/ 53 w 53"/>
                    <a:gd name="T5" fmla="*/ 60 h 90"/>
                    <a:gd name="T6" fmla="*/ 53 w 53"/>
                    <a:gd name="T7" fmla="*/ 0 h 90"/>
                    <a:gd name="T8" fmla="*/ 0 w 53"/>
                    <a:gd name="T9" fmla="*/ 30 h 90"/>
                  </a:gdLst>
                  <a:ahLst/>
                  <a:cxnLst>
                    <a:cxn ang="0">
                      <a:pos x="T0" y="T1"/>
                    </a:cxn>
                    <a:cxn ang="0">
                      <a:pos x="T2" y="T3"/>
                    </a:cxn>
                    <a:cxn ang="0">
                      <a:pos x="T4" y="T5"/>
                    </a:cxn>
                    <a:cxn ang="0">
                      <a:pos x="T6" y="T7"/>
                    </a:cxn>
                    <a:cxn ang="0">
                      <a:pos x="T8" y="T9"/>
                    </a:cxn>
                  </a:cxnLst>
                  <a:rect l="0" t="0" r="r" b="b"/>
                  <a:pathLst>
                    <a:path w="53" h="90">
                      <a:moveTo>
                        <a:pt x="0" y="30"/>
                      </a:moveTo>
                      <a:lnTo>
                        <a:pt x="0" y="90"/>
                      </a:lnTo>
                      <a:lnTo>
                        <a:pt x="53" y="60"/>
                      </a:lnTo>
                      <a:lnTo>
                        <a:pt x="53" y="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02" name="Freeform 8"/>
                <p:cNvSpPr>
                  <a:spLocks/>
                </p:cNvSpPr>
                <p:nvPr/>
              </p:nvSpPr>
              <p:spPr bwMode="auto">
                <a:xfrm>
                  <a:off x="4139" y="1655"/>
                  <a:ext cx="53" cy="90"/>
                </a:xfrm>
                <a:custGeom>
                  <a:avLst/>
                  <a:gdLst>
                    <a:gd name="T0" fmla="*/ 53 w 53"/>
                    <a:gd name="T1" fmla="*/ 30 h 90"/>
                    <a:gd name="T2" fmla="*/ 0 w 53"/>
                    <a:gd name="T3" fmla="*/ 0 h 90"/>
                    <a:gd name="T4" fmla="*/ 0 w 53"/>
                    <a:gd name="T5" fmla="*/ 60 h 90"/>
                    <a:gd name="T6" fmla="*/ 53 w 53"/>
                    <a:gd name="T7" fmla="*/ 90 h 90"/>
                    <a:gd name="T8" fmla="*/ 53 w 53"/>
                    <a:gd name="T9" fmla="*/ 30 h 90"/>
                  </a:gdLst>
                  <a:ahLst/>
                  <a:cxnLst>
                    <a:cxn ang="0">
                      <a:pos x="T0" y="T1"/>
                    </a:cxn>
                    <a:cxn ang="0">
                      <a:pos x="T2" y="T3"/>
                    </a:cxn>
                    <a:cxn ang="0">
                      <a:pos x="T4" y="T5"/>
                    </a:cxn>
                    <a:cxn ang="0">
                      <a:pos x="T6" y="T7"/>
                    </a:cxn>
                    <a:cxn ang="0">
                      <a:pos x="T8" y="T9"/>
                    </a:cxn>
                  </a:cxnLst>
                  <a:rect l="0" t="0" r="r" b="b"/>
                  <a:pathLst>
                    <a:path w="53" h="90">
                      <a:moveTo>
                        <a:pt x="53" y="30"/>
                      </a:moveTo>
                      <a:lnTo>
                        <a:pt x="0" y="0"/>
                      </a:lnTo>
                      <a:lnTo>
                        <a:pt x="0" y="60"/>
                      </a:lnTo>
                      <a:lnTo>
                        <a:pt x="53" y="90"/>
                      </a:lnTo>
                      <a:lnTo>
                        <a:pt x="53"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grpSp>
        </p:grpSp>
      </p:grpSp>
      <p:sp>
        <p:nvSpPr>
          <p:cNvPr id="427" name="Freeform 5"/>
          <p:cNvSpPr>
            <a:spLocks noChangeAspect="1" noEditPoints="1"/>
          </p:cNvSpPr>
          <p:nvPr/>
        </p:nvSpPr>
        <p:spPr bwMode="auto">
          <a:xfrm>
            <a:off x="7665472" y="3971662"/>
            <a:ext cx="696508" cy="53793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28" name="Freeform 5"/>
          <p:cNvSpPr>
            <a:spLocks noChangeAspect="1" noEditPoints="1"/>
          </p:cNvSpPr>
          <p:nvPr/>
        </p:nvSpPr>
        <p:spPr bwMode="auto">
          <a:xfrm>
            <a:off x="8687964" y="3971662"/>
            <a:ext cx="696508" cy="53793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29" name="Freeform 5"/>
          <p:cNvSpPr>
            <a:spLocks noChangeAspect="1" noEditPoints="1"/>
          </p:cNvSpPr>
          <p:nvPr/>
        </p:nvSpPr>
        <p:spPr bwMode="auto">
          <a:xfrm>
            <a:off x="9710456" y="3971662"/>
            <a:ext cx="696508" cy="53793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430" name="Freeform 5"/>
          <p:cNvSpPr>
            <a:spLocks noChangeAspect="1" noEditPoints="1"/>
          </p:cNvSpPr>
          <p:nvPr/>
        </p:nvSpPr>
        <p:spPr bwMode="auto">
          <a:xfrm>
            <a:off x="10732946" y="3971662"/>
            <a:ext cx="696508" cy="537935"/>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rgbClr val="FFFFFF"/>
          </a:solidFill>
          <a:ln>
            <a:noFill/>
          </a:ln>
          <a:extLst/>
        </p:spPr>
        <p:txBody>
          <a:bodyPr vert="horz" wrap="square" lIns="91427" tIns="45713" rIns="91427" bIns="45713" numCol="1" anchor="t" anchorCtr="0" compatLnSpc="1">
            <a:prstTxWarp prst="textNoShape">
              <a:avLst/>
            </a:prstTxWarp>
          </a:bodyPr>
          <a:lstStyle/>
          <a:p>
            <a:pPr marL="0" marR="0" lvl="0" indent="0" defTabSz="914224"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05050"/>
              </a:solidFill>
              <a:effectLst/>
              <a:uLnTx/>
              <a:uFillTx/>
              <a:latin typeface="Segoe UI"/>
            </a:endParaRPr>
          </a:p>
        </p:txBody>
      </p:sp>
      <p:sp>
        <p:nvSpPr>
          <p:cNvPr id="2" name="TextBox 1"/>
          <p:cNvSpPr txBox="1"/>
          <p:nvPr/>
        </p:nvSpPr>
        <p:spPr>
          <a:xfrm>
            <a:off x="11151786" y="4187308"/>
            <a:ext cx="555001" cy="402823"/>
          </a:xfrm>
          <a:prstGeom prst="rect">
            <a:avLst/>
          </a:prstGeom>
          <a:solidFill>
            <a:schemeClr val="accent2">
              <a:lumMod val="40000"/>
              <a:lumOff val="60000"/>
            </a:schemeClr>
          </a:solidFill>
        </p:spPr>
        <p:txBody>
          <a:bodyPr wrap="non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Rate</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limiters</a:t>
            </a:r>
          </a:p>
        </p:txBody>
      </p:sp>
      <p:sp>
        <p:nvSpPr>
          <p:cNvPr id="91" name="TextBox 90"/>
          <p:cNvSpPr txBox="1"/>
          <p:nvPr/>
        </p:nvSpPr>
        <p:spPr>
          <a:xfrm>
            <a:off x="10104760" y="4206092"/>
            <a:ext cx="555001" cy="402823"/>
          </a:xfrm>
          <a:prstGeom prst="rect">
            <a:avLst/>
          </a:prstGeom>
          <a:solidFill>
            <a:schemeClr val="accent2">
              <a:lumMod val="40000"/>
              <a:lumOff val="60000"/>
            </a:schemeClr>
          </a:solidFill>
        </p:spPr>
        <p:txBody>
          <a:bodyPr wrap="non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Rate</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limiters</a:t>
            </a:r>
          </a:p>
        </p:txBody>
      </p:sp>
      <p:sp>
        <p:nvSpPr>
          <p:cNvPr id="92" name="TextBox 91"/>
          <p:cNvSpPr txBox="1"/>
          <p:nvPr/>
        </p:nvSpPr>
        <p:spPr>
          <a:xfrm>
            <a:off x="9088749" y="4187308"/>
            <a:ext cx="555001" cy="402823"/>
          </a:xfrm>
          <a:prstGeom prst="rect">
            <a:avLst/>
          </a:prstGeom>
          <a:solidFill>
            <a:schemeClr val="accent2">
              <a:lumMod val="40000"/>
              <a:lumOff val="60000"/>
            </a:schemeClr>
          </a:solidFill>
        </p:spPr>
        <p:txBody>
          <a:bodyPr wrap="non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Rate</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limiters</a:t>
            </a:r>
          </a:p>
        </p:txBody>
      </p:sp>
      <p:sp>
        <p:nvSpPr>
          <p:cNvPr id="93" name="TextBox 92"/>
          <p:cNvSpPr txBox="1"/>
          <p:nvPr/>
        </p:nvSpPr>
        <p:spPr>
          <a:xfrm>
            <a:off x="8041306" y="4187308"/>
            <a:ext cx="555001" cy="402823"/>
          </a:xfrm>
          <a:prstGeom prst="rect">
            <a:avLst/>
          </a:prstGeom>
          <a:solidFill>
            <a:schemeClr val="accent2">
              <a:lumMod val="40000"/>
              <a:lumOff val="60000"/>
            </a:schemeClr>
          </a:solidFill>
        </p:spPr>
        <p:txBody>
          <a:bodyPr wrap="non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Rate</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limiters</a:t>
            </a:r>
          </a:p>
        </p:txBody>
      </p:sp>
      <p:sp>
        <p:nvSpPr>
          <p:cNvPr id="94" name="TextBox 93"/>
          <p:cNvSpPr txBox="1"/>
          <p:nvPr/>
        </p:nvSpPr>
        <p:spPr>
          <a:xfrm>
            <a:off x="11445941" y="6113147"/>
            <a:ext cx="461810" cy="402823"/>
          </a:xfrm>
          <a:prstGeom prst="rect">
            <a:avLst/>
          </a:prstGeom>
          <a:solidFill>
            <a:schemeClr val="accent2">
              <a:lumMod val="40000"/>
              <a:lumOff val="60000"/>
            </a:schemeClr>
          </a:solidFill>
        </p:spPr>
        <p:txBody>
          <a:bodyPr wrap="non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I/O</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sched</a:t>
            </a:r>
          </a:p>
        </p:txBody>
      </p:sp>
      <p:sp>
        <p:nvSpPr>
          <p:cNvPr id="95" name="TextBox 94"/>
          <p:cNvSpPr txBox="1"/>
          <p:nvPr/>
        </p:nvSpPr>
        <p:spPr>
          <a:xfrm>
            <a:off x="10398444" y="6123694"/>
            <a:ext cx="461810" cy="402823"/>
          </a:xfrm>
          <a:prstGeom prst="rect">
            <a:avLst/>
          </a:prstGeom>
          <a:solidFill>
            <a:schemeClr val="accent2">
              <a:lumMod val="40000"/>
              <a:lumOff val="60000"/>
            </a:schemeClr>
          </a:solidFill>
        </p:spPr>
        <p:txBody>
          <a:bodyPr wrap="non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I/O</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sched</a:t>
            </a:r>
          </a:p>
        </p:txBody>
      </p:sp>
      <p:sp>
        <p:nvSpPr>
          <p:cNvPr id="96" name="TextBox 95"/>
          <p:cNvSpPr txBox="1"/>
          <p:nvPr/>
        </p:nvSpPr>
        <p:spPr>
          <a:xfrm>
            <a:off x="9378550" y="6113147"/>
            <a:ext cx="461810" cy="402823"/>
          </a:xfrm>
          <a:prstGeom prst="rect">
            <a:avLst/>
          </a:prstGeom>
          <a:solidFill>
            <a:schemeClr val="accent2">
              <a:lumMod val="40000"/>
              <a:lumOff val="60000"/>
            </a:schemeClr>
          </a:solidFill>
        </p:spPr>
        <p:txBody>
          <a:bodyPr wrap="non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I/O</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sched</a:t>
            </a:r>
          </a:p>
        </p:txBody>
      </p:sp>
      <p:grpSp>
        <p:nvGrpSpPr>
          <p:cNvPr id="377" name="Group 376"/>
          <p:cNvGrpSpPr/>
          <p:nvPr/>
        </p:nvGrpSpPr>
        <p:grpSpPr>
          <a:xfrm>
            <a:off x="9803859" y="6192858"/>
            <a:ext cx="601800" cy="317265"/>
            <a:chOff x="9832859" y="6231974"/>
            <a:chExt cx="602106" cy="317426"/>
          </a:xfrm>
        </p:grpSpPr>
        <p:sp>
          <p:nvSpPr>
            <p:cNvPr id="378" name="Left-Right Arrow 377"/>
            <p:cNvSpPr/>
            <p:nvPr/>
          </p:nvSpPr>
          <p:spPr bwMode="auto">
            <a:xfrm>
              <a:off x="9832859" y="6231974"/>
              <a:ext cx="602106" cy="317426"/>
            </a:xfrm>
            <a:prstGeom prst="leftRightArrow">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379" name="Picture 2" descr="C:\Users\mitchellg\Desktop\Automated_2.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10041022" y="6290349"/>
              <a:ext cx="201123" cy="200677"/>
            </a:xfrm>
            <a:prstGeom prst="rect">
              <a:avLst/>
            </a:prstGeom>
            <a:noFill/>
          </p:spPr>
        </p:pic>
      </p:grpSp>
      <p:grpSp>
        <p:nvGrpSpPr>
          <p:cNvPr id="374" name="Group 373"/>
          <p:cNvGrpSpPr/>
          <p:nvPr/>
        </p:nvGrpSpPr>
        <p:grpSpPr>
          <a:xfrm>
            <a:off x="10817431" y="6183077"/>
            <a:ext cx="602529" cy="317265"/>
            <a:chOff x="11015313" y="6231974"/>
            <a:chExt cx="602834" cy="317426"/>
          </a:xfrm>
        </p:grpSpPr>
        <p:sp>
          <p:nvSpPr>
            <p:cNvPr id="375" name="Left-Right Arrow 374"/>
            <p:cNvSpPr/>
            <p:nvPr/>
          </p:nvSpPr>
          <p:spPr bwMode="auto">
            <a:xfrm>
              <a:off x="11015313" y="6231974"/>
              <a:ext cx="602834" cy="317426"/>
            </a:xfrm>
            <a:prstGeom prst="leftRightArrow">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marL="0" marR="0" lvl="0" indent="0" algn="ctr" defTabSz="932114"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376" name="Picture 2" descr="C:\Users\mitchellg\Desktop\Automated_2.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11223887" y="6290349"/>
              <a:ext cx="201123" cy="200677"/>
            </a:xfrm>
            <a:prstGeom prst="rect">
              <a:avLst/>
            </a:prstGeom>
            <a:noFill/>
          </p:spPr>
        </p:pic>
      </p:grpSp>
      <p:sp>
        <p:nvSpPr>
          <p:cNvPr id="97" name="TextBox 96"/>
          <p:cNvSpPr txBox="1"/>
          <p:nvPr/>
        </p:nvSpPr>
        <p:spPr>
          <a:xfrm>
            <a:off x="7213073" y="6123694"/>
            <a:ext cx="1506249" cy="402823"/>
          </a:xfrm>
          <a:prstGeom prst="rect">
            <a:avLst/>
          </a:prstGeom>
          <a:solidFill>
            <a:schemeClr val="accent2">
              <a:lumMod val="40000"/>
              <a:lumOff val="60000"/>
            </a:schemeClr>
          </a:solidFill>
        </p:spPr>
        <p:txBody>
          <a:bodyPr wrap="square" lIns="45713" tIns="45713" rIns="45713" bIns="4571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Policy</a:t>
            </a:r>
            <a:b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br>
            <a:r>
              <a:rPr kumimoji="0" lang="en-US" sz="1099" b="0" i="0" u="none" strike="noStrike" kern="0" cap="none" spc="0" normalizeH="0" baseline="0" noProof="0" dirty="0">
                <a:ln>
                  <a:noFill/>
                </a:ln>
                <a:gradFill>
                  <a:gsLst>
                    <a:gs pos="2917">
                      <a:srgbClr val="442359"/>
                    </a:gs>
                    <a:gs pos="30000">
                      <a:srgbClr val="442359"/>
                    </a:gs>
                  </a:gsLst>
                  <a:lin ang="5400000" scaled="0"/>
                </a:gradFill>
                <a:effectLst/>
                <a:uLnTx/>
                <a:uFillTx/>
                <a:latin typeface="Segoe UI"/>
              </a:rPr>
              <a:t>Manager</a:t>
            </a:r>
          </a:p>
        </p:txBody>
      </p:sp>
    </p:spTree>
    <p:extLst>
      <p:ext uri="{BB962C8B-B14F-4D97-AF65-F5344CB8AC3E}">
        <p14:creationId xmlns:p14="http://schemas.microsoft.com/office/powerpoint/2010/main" val="16238977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Storage QoS Policies</a:t>
            </a:r>
          </a:p>
        </p:txBody>
      </p:sp>
      <p:graphicFrame>
        <p:nvGraphicFramePr>
          <p:cNvPr id="8" name="Chart 7"/>
          <p:cNvGraphicFramePr/>
          <p:nvPr>
            <p:extLst/>
          </p:nvPr>
        </p:nvGraphicFramePr>
        <p:xfrm>
          <a:off x="1451876" y="3194884"/>
          <a:ext cx="4492082" cy="36570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extLst/>
          </p:nvPr>
        </p:nvGraphicFramePr>
        <p:xfrm>
          <a:off x="7303141" y="3141030"/>
          <a:ext cx="4583510" cy="3647569"/>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rot="16200000">
            <a:off x="-500077" y="4515730"/>
            <a:ext cx="3276133" cy="634440"/>
          </a:xfrm>
          <a:prstGeom prst="rect">
            <a:avLst/>
          </a:prstGeom>
          <a:solidFill>
            <a:srgbClr val="002060"/>
          </a:solidFill>
        </p:spPr>
        <p:txBody>
          <a:bodyPr wrap="square" lIns="182854" tIns="146283" rIns="182854" bIns="14628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Segoe UI"/>
              </a:rPr>
              <a:t>MaximumIOPs = 200</a:t>
            </a:r>
          </a:p>
        </p:txBody>
      </p:sp>
      <p:sp>
        <p:nvSpPr>
          <p:cNvPr id="12" name="TextBox 11"/>
          <p:cNvSpPr txBox="1"/>
          <p:nvPr/>
        </p:nvSpPr>
        <p:spPr>
          <a:xfrm rot="16200000">
            <a:off x="5378115" y="4492115"/>
            <a:ext cx="3222281" cy="627822"/>
          </a:xfrm>
          <a:prstGeom prst="rect">
            <a:avLst/>
          </a:prstGeom>
          <a:solidFill>
            <a:srgbClr val="002060"/>
          </a:solidFill>
        </p:spPr>
        <p:txBody>
          <a:bodyPr wrap="square" lIns="182854" tIns="146283" rIns="182854" bIns="146283" rtlCol="0">
            <a:spAutoFit/>
          </a:bodyPr>
          <a:lstStyle/>
          <a:p>
            <a:pPr marL="0" marR="0" lvl="0" indent="0" defTabSz="932563" eaLnBrk="1" fontAlgn="auto" latinLnBrk="0" hangingPunct="1">
              <a:lnSpc>
                <a:spcPct val="90000"/>
              </a:lnSpc>
              <a:spcBef>
                <a:spcPts val="0"/>
              </a:spcBef>
              <a:spcAft>
                <a:spcPts val="60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Segoe UI"/>
              </a:rPr>
              <a:t>MaximumIOPs = 200</a:t>
            </a:r>
          </a:p>
        </p:txBody>
      </p:sp>
      <p:sp>
        <p:nvSpPr>
          <p:cNvPr id="11" name="Rectangle 10"/>
          <p:cNvSpPr/>
          <p:nvPr/>
        </p:nvSpPr>
        <p:spPr>
          <a:xfrm>
            <a:off x="824101" y="1441914"/>
            <a:ext cx="5119858" cy="1531406"/>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Segoe UI"/>
              </a:rPr>
              <a:t>Single-Instance</a:t>
            </a:r>
            <a:endParaRPr kumimoji="0" lang="en-US" sz="1800" b="0" i="0" u="none" strike="noStrike" kern="0" cap="none" spc="0" normalizeH="0" baseline="0" noProof="0" dirty="0">
              <a:ln>
                <a:noFill/>
              </a:ln>
              <a:solidFill>
                <a:srgbClr val="FFFFFF"/>
              </a:solidFill>
              <a:effectLst/>
              <a:uLnTx/>
              <a:uFillTx/>
              <a:latin typeface="Segoe UI"/>
            </a:endParaRPr>
          </a:p>
          <a:p>
            <a:pPr marL="285695" marR="0" lvl="0" indent="-285695" defTabSz="932563"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FFFFFF"/>
                </a:solidFill>
                <a:effectLst/>
                <a:uLnTx/>
                <a:uFillTx/>
                <a:latin typeface="Segoe UI"/>
              </a:rPr>
              <a:t>Resource distributed among VMs</a:t>
            </a:r>
          </a:p>
          <a:p>
            <a:pPr marL="285695" marR="0" lvl="0" indent="-285695" defTabSz="932563"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FFFFFF"/>
                </a:solidFill>
                <a:effectLst/>
                <a:uLnTx/>
                <a:uFillTx/>
                <a:latin typeface="Segoe UI"/>
              </a:rPr>
              <a:t>Ideal for representing a clustered workload, application, or tenant</a:t>
            </a:r>
          </a:p>
        </p:txBody>
      </p:sp>
      <p:sp>
        <p:nvSpPr>
          <p:cNvPr id="13" name="Rectangle 12"/>
          <p:cNvSpPr/>
          <p:nvPr/>
        </p:nvSpPr>
        <p:spPr>
          <a:xfrm>
            <a:off x="6675367" y="1441914"/>
            <a:ext cx="5119858" cy="1531406"/>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Segoe UI"/>
              </a:rPr>
              <a:t>Multi-Instance</a:t>
            </a:r>
            <a:endParaRPr kumimoji="0" lang="en-US" sz="1800" b="0" i="0" u="none" strike="noStrike" kern="0" cap="none" spc="0" normalizeH="0" baseline="0" noProof="0" dirty="0">
              <a:ln>
                <a:noFill/>
              </a:ln>
              <a:solidFill>
                <a:srgbClr val="FFFFFF"/>
              </a:solidFill>
              <a:effectLst/>
              <a:uLnTx/>
              <a:uFillTx/>
              <a:latin typeface="Segoe UI"/>
            </a:endParaRPr>
          </a:p>
          <a:p>
            <a:pPr marL="285695" marR="0" lvl="0" indent="-285695" defTabSz="932563"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FFFFFF"/>
                </a:solidFill>
                <a:effectLst/>
                <a:uLnTx/>
                <a:uFillTx/>
                <a:latin typeface="Segoe UI"/>
              </a:rPr>
              <a:t>All VMs perform the same</a:t>
            </a:r>
          </a:p>
          <a:p>
            <a:pPr marL="285695" marR="0" lvl="0" indent="-285695" defTabSz="932563"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FFFFFF"/>
                </a:solidFill>
                <a:effectLst/>
                <a:uLnTx/>
                <a:uFillTx/>
                <a:latin typeface="Segoe UI"/>
              </a:rPr>
              <a:t>Ideal for creating per-VM performance tiers</a:t>
            </a:r>
          </a:p>
        </p:txBody>
      </p:sp>
    </p:spTree>
    <p:extLst>
      <p:ext uri="{BB962C8B-B14F-4D97-AF65-F5344CB8AC3E}">
        <p14:creationId xmlns:p14="http://schemas.microsoft.com/office/powerpoint/2010/main" val="21922603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Discrete Device Assignment – NVME Storage</a:t>
            </a:r>
          </a:p>
        </p:txBody>
      </p:sp>
      <p:sp>
        <p:nvSpPr>
          <p:cNvPr id="3" name="Text Placeholder 2"/>
          <p:cNvSpPr>
            <a:spLocks noGrp="1"/>
          </p:cNvSpPr>
          <p:nvPr>
            <p:ph type="body" sz="quarter" idx="10"/>
          </p:nvPr>
        </p:nvSpPr>
        <p:spPr>
          <a:xfrm>
            <a:off x="274638" y="1212850"/>
            <a:ext cx="10058399" cy="3323987"/>
          </a:xfrm>
        </p:spPr>
        <p:txBody>
          <a:bodyPr/>
          <a:lstStyle/>
          <a:p>
            <a:r>
              <a:rPr lang="en-US" dirty="0"/>
              <a:t>Entire device dismounted from host and assigned to a VM</a:t>
            </a:r>
          </a:p>
          <a:p>
            <a:pPr lvl="1"/>
            <a:r>
              <a:rPr lang="en-US" dirty="0"/>
              <a:t>High performance/low latency device access</a:t>
            </a:r>
          </a:p>
          <a:p>
            <a:pPr lvl="1"/>
            <a:r>
              <a:rPr lang="en-US" dirty="0"/>
              <a:t>Sophisticated end-user mgmt. model, PowerShell based mgmt. only</a:t>
            </a:r>
          </a:p>
          <a:p>
            <a:pPr lvl="1"/>
            <a:r>
              <a:rPr lang="en-US" dirty="0"/>
              <a:t>VM migration, snapshots, are not supported for VMs with DDA assignment</a:t>
            </a:r>
          </a:p>
          <a:p>
            <a:r>
              <a:rPr lang="en-US" dirty="0"/>
              <a:t>Microsoft supported </a:t>
            </a:r>
            <a:r>
              <a:rPr lang="en-US" dirty="0" err="1"/>
              <a:t>NVMe</a:t>
            </a:r>
            <a:r>
              <a:rPr lang="en-US" dirty="0"/>
              <a:t> driver</a:t>
            </a:r>
          </a:p>
          <a:p>
            <a:pPr lvl="1"/>
            <a:r>
              <a:rPr lang="en-US" dirty="0"/>
              <a:t>Integration partner supported solution</a:t>
            </a:r>
          </a:p>
        </p:txBody>
      </p:sp>
      <p:grpSp>
        <p:nvGrpSpPr>
          <p:cNvPr id="4" name="Group 3"/>
          <p:cNvGrpSpPr/>
          <p:nvPr/>
        </p:nvGrpSpPr>
        <p:grpSpPr>
          <a:xfrm>
            <a:off x="7361237" y="5021262"/>
            <a:ext cx="789559" cy="831271"/>
            <a:chOff x="8242301" y="1479550"/>
            <a:chExt cx="420688" cy="442913"/>
          </a:xfrm>
        </p:grpSpPr>
        <p:sp>
          <p:nvSpPr>
            <p:cNvPr id="5" name="Freeform 442"/>
            <p:cNvSpPr>
              <a:spLocks/>
            </p:cNvSpPr>
            <p:nvPr/>
          </p:nvSpPr>
          <p:spPr bwMode="auto">
            <a:xfrm>
              <a:off x="8540751" y="1479550"/>
              <a:ext cx="122238" cy="442913"/>
            </a:xfrm>
            <a:custGeom>
              <a:avLst/>
              <a:gdLst>
                <a:gd name="T0" fmla="*/ 27 w 35"/>
                <a:gd name="T1" fmla="*/ 96 h 128"/>
                <a:gd name="T2" fmla="*/ 27 w 35"/>
                <a:gd name="T3" fmla="*/ 32 h 128"/>
                <a:gd name="T4" fmla="*/ 35 w 35"/>
                <a:gd name="T5" fmla="*/ 17 h 128"/>
                <a:gd name="T6" fmla="*/ 24 w 35"/>
                <a:gd name="T7" fmla="*/ 0 h 128"/>
                <a:gd name="T8" fmla="*/ 24 w 35"/>
                <a:gd name="T9" fmla="*/ 20 h 128"/>
                <a:gd name="T10" fmla="*/ 11 w 35"/>
                <a:gd name="T11" fmla="*/ 20 h 128"/>
                <a:gd name="T12" fmla="*/ 11 w 35"/>
                <a:gd name="T13" fmla="*/ 0 h 128"/>
                <a:gd name="T14" fmla="*/ 0 w 35"/>
                <a:gd name="T15" fmla="*/ 17 h 128"/>
                <a:gd name="T16" fmla="*/ 8 w 35"/>
                <a:gd name="T17" fmla="*/ 32 h 128"/>
                <a:gd name="T18" fmla="*/ 8 w 35"/>
                <a:gd name="T19" fmla="*/ 96 h 128"/>
                <a:gd name="T20" fmla="*/ 0 w 35"/>
                <a:gd name="T21" fmla="*/ 111 h 128"/>
                <a:gd name="T22" fmla="*/ 11 w 35"/>
                <a:gd name="T23" fmla="*/ 128 h 128"/>
                <a:gd name="T24" fmla="*/ 11 w 35"/>
                <a:gd name="T25" fmla="*/ 108 h 128"/>
                <a:gd name="T26" fmla="*/ 24 w 35"/>
                <a:gd name="T27" fmla="*/ 108 h 128"/>
                <a:gd name="T28" fmla="*/ 24 w 35"/>
                <a:gd name="T29" fmla="*/ 128 h 128"/>
                <a:gd name="T30" fmla="*/ 35 w 35"/>
                <a:gd name="T31" fmla="*/ 111 h 128"/>
                <a:gd name="T32" fmla="*/ 27 w 35"/>
                <a:gd name="T33"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28">
                  <a:moveTo>
                    <a:pt x="27" y="96"/>
                  </a:moveTo>
                  <a:cubicBezTo>
                    <a:pt x="27" y="32"/>
                    <a:pt x="27" y="32"/>
                    <a:pt x="27" y="32"/>
                  </a:cubicBezTo>
                  <a:cubicBezTo>
                    <a:pt x="32" y="29"/>
                    <a:pt x="35" y="24"/>
                    <a:pt x="35" y="17"/>
                  </a:cubicBezTo>
                  <a:cubicBezTo>
                    <a:pt x="35" y="9"/>
                    <a:pt x="31" y="3"/>
                    <a:pt x="24" y="0"/>
                  </a:cubicBezTo>
                  <a:cubicBezTo>
                    <a:pt x="24" y="20"/>
                    <a:pt x="24" y="20"/>
                    <a:pt x="24" y="20"/>
                  </a:cubicBezTo>
                  <a:cubicBezTo>
                    <a:pt x="11" y="20"/>
                    <a:pt x="11" y="20"/>
                    <a:pt x="11" y="20"/>
                  </a:cubicBezTo>
                  <a:cubicBezTo>
                    <a:pt x="11" y="0"/>
                    <a:pt x="11" y="0"/>
                    <a:pt x="11" y="0"/>
                  </a:cubicBezTo>
                  <a:cubicBezTo>
                    <a:pt x="4" y="3"/>
                    <a:pt x="0" y="9"/>
                    <a:pt x="0" y="17"/>
                  </a:cubicBezTo>
                  <a:cubicBezTo>
                    <a:pt x="0" y="24"/>
                    <a:pt x="3" y="29"/>
                    <a:pt x="8" y="32"/>
                  </a:cubicBezTo>
                  <a:cubicBezTo>
                    <a:pt x="8" y="96"/>
                    <a:pt x="8" y="96"/>
                    <a:pt x="8" y="96"/>
                  </a:cubicBezTo>
                  <a:cubicBezTo>
                    <a:pt x="3" y="99"/>
                    <a:pt x="0" y="105"/>
                    <a:pt x="0" y="111"/>
                  </a:cubicBezTo>
                  <a:cubicBezTo>
                    <a:pt x="0" y="119"/>
                    <a:pt x="4" y="125"/>
                    <a:pt x="11" y="128"/>
                  </a:cubicBezTo>
                  <a:cubicBezTo>
                    <a:pt x="11" y="108"/>
                    <a:pt x="11" y="108"/>
                    <a:pt x="11" y="108"/>
                  </a:cubicBezTo>
                  <a:cubicBezTo>
                    <a:pt x="24" y="108"/>
                    <a:pt x="24" y="108"/>
                    <a:pt x="24" y="108"/>
                  </a:cubicBezTo>
                  <a:cubicBezTo>
                    <a:pt x="24" y="128"/>
                    <a:pt x="24" y="128"/>
                    <a:pt x="24" y="128"/>
                  </a:cubicBezTo>
                  <a:cubicBezTo>
                    <a:pt x="31" y="125"/>
                    <a:pt x="35" y="119"/>
                    <a:pt x="35" y="111"/>
                  </a:cubicBezTo>
                  <a:cubicBezTo>
                    <a:pt x="35" y="105"/>
                    <a:pt x="32" y="99"/>
                    <a:pt x="27" y="96"/>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Freeform 443"/>
            <p:cNvSpPr>
              <a:spLocks noEditPoints="1"/>
            </p:cNvSpPr>
            <p:nvPr/>
          </p:nvSpPr>
          <p:spPr bwMode="auto">
            <a:xfrm>
              <a:off x="8242301" y="1479550"/>
              <a:ext cx="125413" cy="439738"/>
            </a:xfrm>
            <a:custGeom>
              <a:avLst/>
              <a:gdLst>
                <a:gd name="T0" fmla="*/ 27 w 36"/>
                <a:gd name="T1" fmla="*/ 94 h 127"/>
                <a:gd name="T2" fmla="*/ 27 w 36"/>
                <a:gd name="T3" fmla="*/ 34 h 127"/>
                <a:gd name="T4" fmla="*/ 36 w 36"/>
                <a:gd name="T5" fmla="*/ 18 h 127"/>
                <a:gd name="T6" fmla="*/ 18 w 36"/>
                <a:gd name="T7" fmla="*/ 0 h 127"/>
                <a:gd name="T8" fmla="*/ 0 w 36"/>
                <a:gd name="T9" fmla="*/ 18 h 127"/>
                <a:gd name="T10" fmla="*/ 9 w 36"/>
                <a:gd name="T11" fmla="*/ 34 h 127"/>
                <a:gd name="T12" fmla="*/ 9 w 36"/>
                <a:gd name="T13" fmla="*/ 94 h 127"/>
                <a:gd name="T14" fmla="*/ 0 w 36"/>
                <a:gd name="T15" fmla="*/ 110 h 127"/>
                <a:gd name="T16" fmla="*/ 11 w 36"/>
                <a:gd name="T17" fmla="*/ 127 h 127"/>
                <a:gd name="T18" fmla="*/ 11 w 36"/>
                <a:gd name="T19" fmla="*/ 105 h 127"/>
                <a:gd name="T20" fmla="*/ 25 w 36"/>
                <a:gd name="T21" fmla="*/ 105 h 127"/>
                <a:gd name="T22" fmla="*/ 25 w 36"/>
                <a:gd name="T23" fmla="*/ 127 h 127"/>
                <a:gd name="T24" fmla="*/ 36 w 36"/>
                <a:gd name="T25" fmla="*/ 110 h 127"/>
                <a:gd name="T26" fmla="*/ 27 w 36"/>
                <a:gd name="T27" fmla="*/ 94 h 127"/>
                <a:gd name="T28" fmla="*/ 13 w 36"/>
                <a:gd name="T29" fmla="*/ 9 h 127"/>
                <a:gd name="T30" fmla="*/ 24 w 36"/>
                <a:gd name="T31" fmla="*/ 9 h 127"/>
                <a:gd name="T32" fmla="*/ 29 w 36"/>
                <a:gd name="T33" fmla="*/ 18 h 127"/>
                <a:gd name="T34" fmla="*/ 24 w 36"/>
                <a:gd name="T35" fmla="*/ 28 h 127"/>
                <a:gd name="T36" fmla="*/ 13 w 36"/>
                <a:gd name="T37" fmla="*/ 28 h 127"/>
                <a:gd name="T38" fmla="*/ 8 w 36"/>
                <a:gd name="T39" fmla="*/ 18 h 127"/>
                <a:gd name="T40" fmla="*/ 13 w 36"/>
                <a:gd name="T41" fmla="*/ 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127">
                  <a:moveTo>
                    <a:pt x="27" y="94"/>
                  </a:moveTo>
                  <a:cubicBezTo>
                    <a:pt x="27" y="34"/>
                    <a:pt x="27" y="34"/>
                    <a:pt x="27" y="34"/>
                  </a:cubicBezTo>
                  <a:cubicBezTo>
                    <a:pt x="33" y="31"/>
                    <a:pt x="36" y="25"/>
                    <a:pt x="36" y="18"/>
                  </a:cubicBezTo>
                  <a:cubicBezTo>
                    <a:pt x="36" y="9"/>
                    <a:pt x="28" y="0"/>
                    <a:pt x="18" y="0"/>
                  </a:cubicBezTo>
                  <a:cubicBezTo>
                    <a:pt x="8" y="0"/>
                    <a:pt x="0" y="9"/>
                    <a:pt x="0" y="18"/>
                  </a:cubicBezTo>
                  <a:cubicBezTo>
                    <a:pt x="0" y="25"/>
                    <a:pt x="4" y="31"/>
                    <a:pt x="9" y="34"/>
                  </a:cubicBezTo>
                  <a:cubicBezTo>
                    <a:pt x="9" y="94"/>
                    <a:pt x="9" y="94"/>
                    <a:pt x="9" y="94"/>
                  </a:cubicBezTo>
                  <a:cubicBezTo>
                    <a:pt x="4" y="97"/>
                    <a:pt x="0" y="103"/>
                    <a:pt x="0" y="110"/>
                  </a:cubicBezTo>
                  <a:cubicBezTo>
                    <a:pt x="0" y="117"/>
                    <a:pt x="5" y="124"/>
                    <a:pt x="11" y="127"/>
                  </a:cubicBezTo>
                  <a:cubicBezTo>
                    <a:pt x="11" y="105"/>
                    <a:pt x="11" y="105"/>
                    <a:pt x="11" y="105"/>
                  </a:cubicBezTo>
                  <a:cubicBezTo>
                    <a:pt x="25" y="105"/>
                    <a:pt x="25" y="105"/>
                    <a:pt x="25" y="105"/>
                  </a:cubicBezTo>
                  <a:cubicBezTo>
                    <a:pt x="25" y="127"/>
                    <a:pt x="25" y="127"/>
                    <a:pt x="25" y="127"/>
                  </a:cubicBezTo>
                  <a:cubicBezTo>
                    <a:pt x="32" y="124"/>
                    <a:pt x="36" y="117"/>
                    <a:pt x="36" y="110"/>
                  </a:cubicBezTo>
                  <a:cubicBezTo>
                    <a:pt x="36" y="103"/>
                    <a:pt x="33" y="97"/>
                    <a:pt x="27" y="94"/>
                  </a:cubicBezTo>
                  <a:close/>
                  <a:moveTo>
                    <a:pt x="13" y="9"/>
                  </a:moveTo>
                  <a:cubicBezTo>
                    <a:pt x="24" y="9"/>
                    <a:pt x="24" y="9"/>
                    <a:pt x="24" y="9"/>
                  </a:cubicBezTo>
                  <a:cubicBezTo>
                    <a:pt x="29" y="18"/>
                    <a:pt x="29" y="18"/>
                    <a:pt x="29" y="18"/>
                  </a:cubicBezTo>
                  <a:cubicBezTo>
                    <a:pt x="24" y="28"/>
                    <a:pt x="24" y="28"/>
                    <a:pt x="24" y="28"/>
                  </a:cubicBezTo>
                  <a:cubicBezTo>
                    <a:pt x="13" y="28"/>
                    <a:pt x="13" y="28"/>
                    <a:pt x="13" y="28"/>
                  </a:cubicBezTo>
                  <a:cubicBezTo>
                    <a:pt x="8" y="18"/>
                    <a:pt x="8" y="18"/>
                    <a:pt x="8" y="18"/>
                  </a:cubicBezTo>
                  <a:lnTo>
                    <a:pt x="13" y="9"/>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7" name="Group 6"/>
          <p:cNvGrpSpPr/>
          <p:nvPr/>
        </p:nvGrpSpPr>
        <p:grpSpPr>
          <a:xfrm>
            <a:off x="10078514" y="4870685"/>
            <a:ext cx="384651" cy="1109074"/>
            <a:chOff x="10069513" y="1289050"/>
            <a:chExt cx="285751" cy="823913"/>
          </a:xfrm>
        </p:grpSpPr>
        <p:sp>
          <p:nvSpPr>
            <p:cNvPr id="8" name="Freeform 444"/>
            <p:cNvSpPr>
              <a:spLocks/>
            </p:cNvSpPr>
            <p:nvPr/>
          </p:nvSpPr>
          <p:spPr bwMode="auto">
            <a:xfrm>
              <a:off x="10212388" y="1822450"/>
              <a:ext cx="76200" cy="290513"/>
            </a:xfrm>
            <a:custGeom>
              <a:avLst/>
              <a:gdLst>
                <a:gd name="T0" fmla="*/ 22 w 22"/>
                <a:gd name="T1" fmla="*/ 54 h 84"/>
                <a:gd name="T2" fmla="*/ 19 w 22"/>
                <a:gd name="T3" fmla="*/ 41 h 84"/>
                <a:gd name="T4" fmla="*/ 18 w 22"/>
                <a:gd name="T5" fmla="*/ 39 h 84"/>
                <a:gd name="T6" fmla="*/ 18 w 22"/>
                <a:gd name="T7" fmla="*/ 39 h 84"/>
                <a:gd name="T8" fmla="*/ 18 w 22"/>
                <a:gd name="T9" fmla="*/ 38 h 84"/>
                <a:gd name="T10" fmla="*/ 10 w 22"/>
                <a:gd name="T11" fmla="*/ 0 h 84"/>
                <a:gd name="T12" fmla="*/ 0 w 22"/>
                <a:gd name="T13" fmla="*/ 0 h 84"/>
                <a:gd name="T14" fmla="*/ 0 w 22"/>
                <a:gd name="T15" fmla="*/ 23 h 84"/>
                <a:gd name="T16" fmla="*/ 0 w 22"/>
                <a:gd name="T17" fmla="*/ 38 h 84"/>
                <a:gd name="T18" fmla="*/ 0 w 22"/>
                <a:gd name="T19" fmla="*/ 84 h 84"/>
                <a:gd name="T20" fmla="*/ 22 w 22"/>
                <a:gd name="T21"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84">
                  <a:moveTo>
                    <a:pt x="22" y="54"/>
                  </a:moveTo>
                  <a:cubicBezTo>
                    <a:pt x="22" y="50"/>
                    <a:pt x="21" y="45"/>
                    <a:pt x="19" y="41"/>
                  </a:cubicBezTo>
                  <a:cubicBezTo>
                    <a:pt x="19" y="40"/>
                    <a:pt x="18" y="40"/>
                    <a:pt x="18" y="39"/>
                  </a:cubicBezTo>
                  <a:cubicBezTo>
                    <a:pt x="18" y="39"/>
                    <a:pt x="18" y="39"/>
                    <a:pt x="18" y="39"/>
                  </a:cubicBezTo>
                  <a:cubicBezTo>
                    <a:pt x="18" y="38"/>
                    <a:pt x="18" y="38"/>
                    <a:pt x="18" y="38"/>
                  </a:cubicBezTo>
                  <a:cubicBezTo>
                    <a:pt x="10" y="25"/>
                    <a:pt x="8" y="8"/>
                    <a:pt x="10" y="0"/>
                  </a:cubicBezTo>
                  <a:cubicBezTo>
                    <a:pt x="0" y="0"/>
                    <a:pt x="0" y="0"/>
                    <a:pt x="0" y="0"/>
                  </a:cubicBezTo>
                  <a:cubicBezTo>
                    <a:pt x="0" y="23"/>
                    <a:pt x="0" y="23"/>
                    <a:pt x="0" y="23"/>
                  </a:cubicBezTo>
                  <a:cubicBezTo>
                    <a:pt x="0" y="38"/>
                    <a:pt x="0" y="38"/>
                    <a:pt x="0" y="38"/>
                  </a:cubicBezTo>
                  <a:cubicBezTo>
                    <a:pt x="0" y="84"/>
                    <a:pt x="0" y="84"/>
                    <a:pt x="0" y="84"/>
                  </a:cubicBezTo>
                  <a:cubicBezTo>
                    <a:pt x="12" y="84"/>
                    <a:pt x="22" y="66"/>
                    <a:pt x="22" y="54"/>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Freeform 445"/>
            <p:cNvSpPr>
              <a:spLocks/>
            </p:cNvSpPr>
            <p:nvPr/>
          </p:nvSpPr>
          <p:spPr bwMode="auto">
            <a:xfrm>
              <a:off x="10212388" y="2012950"/>
              <a:ext cx="41275" cy="100013"/>
            </a:xfrm>
            <a:custGeom>
              <a:avLst/>
              <a:gdLst>
                <a:gd name="T0" fmla="*/ 0 w 26"/>
                <a:gd name="T1" fmla="*/ 0 h 63"/>
                <a:gd name="T2" fmla="*/ 26 w 26"/>
                <a:gd name="T3" fmla="*/ 0 h 63"/>
                <a:gd name="T4" fmla="*/ 0 w 26"/>
                <a:gd name="T5" fmla="*/ 63 h 63"/>
                <a:gd name="T6" fmla="*/ 0 w 26"/>
                <a:gd name="T7" fmla="*/ 0 h 63"/>
              </a:gdLst>
              <a:ahLst/>
              <a:cxnLst>
                <a:cxn ang="0">
                  <a:pos x="T0" y="T1"/>
                </a:cxn>
                <a:cxn ang="0">
                  <a:pos x="T2" y="T3"/>
                </a:cxn>
                <a:cxn ang="0">
                  <a:pos x="T4" y="T5"/>
                </a:cxn>
                <a:cxn ang="0">
                  <a:pos x="T6" y="T7"/>
                </a:cxn>
              </a:cxnLst>
              <a:rect l="0" t="0" r="r" b="b"/>
              <a:pathLst>
                <a:path w="26" h="63">
                  <a:moveTo>
                    <a:pt x="0" y="0"/>
                  </a:moveTo>
                  <a:lnTo>
                    <a:pt x="26" y="0"/>
                  </a:lnTo>
                  <a:lnTo>
                    <a:pt x="0" y="63"/>
                  </a:lnTo>
                  <a:lnTo>
                    <a:pt x="0" y="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Freeform 446"/>
            <p:cNvSpPr>
              <a:spLocks/>
            </p:cNvSpPr>
            <p:nvPr/>
          </p:nvSpPr>
          <p:spPr bwMode="auto">
            <a:xfrm>
              <a:off x="10134601" y="1822450"/>
              <a:ext cx="77788" cy="290513"/>
            </a:xfrm>
            <a:custGeom>
              <a:avLst/>
              <a:gdLst>
                <a:gd name="T0" fmla="*/ 0 w 22"/>
                <a:gd name="T1" fmla="*/ 54 h 84"/>
                <a:gd name="T2" fmla="*/ 3 w 22"/>
                <a:gd name="T3" fmla="*/ 41 h 84"/>
                <a:gd name="T4" fmla="*/ 4 w 22"/>
                <a:gd name="T5" fmla="*/ 39 h 84"/>
                <a:gd name="T6" fmla="*/ 4 w 22"/>
                <a:gd name="T7" fmla="*/ 39 h 84"/>
                <a:gd name="T8" fmla="*/ 4 w 22"/>
                <a:gd name="T9" fmla="*/ 38 h 84"/>
                <a:gd name="T10" fmla="*/ 12 w 22"/>
                <a:gd name="T11" fmla="*/ 0 h 84"/>
                <a:gd name="T12" fmla="*/ 22 w 22"/>
                <a:gd name="T13" fmla="*/ 0 h 84"/>
                <a:gd name="T14" fmla="*/ 22 w 22"/>
                <a:gd name="T15" fmla="*/ 23 h 84"/>
                <a:gd name="T16" fmla="*/ 22 w 22"/>
                <a:gd name="T17" fmla="*/ 38 h 84"/>
                <a:gd name="T18" fmla="*/ 22 w 22"/>
                <a:gd name="T19" fmla="*/ 84 h 84"/>
                <a:gd name="T20" fmla="*/ 0 w 22"/>
                <a:gd name="T21"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84">
                  <a:moveTo>
                    <a:pt x="0" y="54"/>
                  </a:moveTo>
                  <a:cubicBezTo>
                    <a:pt x="0" y="50"/>
                    <a:pt x="1" y="45"/>
                    <a:pt x="3" y="41"/>
                  </a:cubicBezTo>
                  <a:cubicBezTo>
                    <a:pt x="3" y="40"/>
                    <a:pt x="3" y="40"/>
                    <a:pt x="4" y="39"/>
                  </a:cubicBezTo>
                  <a:cubicBezTo>
                    <a:pt x="4" y="39"/>
                    <a:pt x="4" y="39"/>
                    <a:pt x="4" y="39"/>
                  </a:cubicBezTo>
                  <a:cubicBezTo>
                    <a:pt x="4" y="38"/>
                    <a:pt x="4" y="38"/>
                    <a:pt x="4" y="38"/>
                  </a:cubicBezTo>
                  <a:cubicBezTo>
                    <a:pt x="12" y="25"/>
                    <a:pt x="13" y="8"/>
                    <a:pt x="12" y="0"/>
                  </a:cubicBezTo>
                  <a:cubicBezTo>
                    <a:pt x="22" y="0"/>
                    <a:pt x="22" y="0"/>
                    <a:pt x="22" y="0"/>
                  </a:cubicBezTo>
                  <a:cubicBezTo>
                    <a:pt x="22" y="23"/>
                    <a:pt x="22" y="23"/>
                    <a:pt x="22" y="23"/>
                  </a:cubicBezTo>
                  <a:cubicBezTo>
                    <a:pt x="22" y="38"/>
                    <a:pt x="22" y="38"/>
                    <a:pt x="22" y="38"/>
                  </a:cubicBezTo>
                  <a:cubicBezTo>
                    <a:pt x="22" y="84"/>
                    <a:pt x="22" y="84"/>
                    <a:pt x="22" y="84"/>
                  </a:cubicBezTo>
                  <a:cubicBezTo>
                    <a:pt x="10" y="84"/>
                    <a:pt x="0" y="66"/>
                    <a:pt x="0" y="54"/>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Freeform 447"/>
            <p:cNvSpPr>
              <a:spLocks/>
            </p:cNvSpPr>
            <p:nvPr/>
          </p:nvSpPr>
          <p:spPr bwMode="auto">
            <a:xfrm>
              <a:off x="10166351" y="2012950"/>
              <a:ext cx="46038" cy="100013"/>
            </a:xfrm>
            <a:custGeom>
              <a:avLst/>
              <a:gdLst>
                <a:gd name="T0" fmla="*/ 29 w 29"/>
                <a:gd name="T1" fmla="*/ 0 h 63"/>
                <a:gd name="T2" fmla="*/ 0 w 29"/>
                <a:gd name="T3" fmla="*/ 0 h 63"/>
                <a:gd name="T4" fmla="*/ 29 w 29"/>
                <a:gd name="T5" fmla="*/ 63 h 63"/>
                <a:gd name="T6" fmla="*/ 29 w 29"/>
                <a:gd name="T7" fmla="*/ 0 h 63"/>
              </a:gdLst>
              <a:ahLst/>
              <a:cxnLst>
                <a:cxn ang="0">
                  <a:pos x="T0" y="T1"/>
                </a:cxn>
                <a:cxn ang="0">
                  <a:pos x="T2" y="T3"/>
                </a:cxn>
                <a:cxn ang="0">
                  <a:pos x="T4" y="T5"/>
                </a:cxn>
                <a:cxn ang="0">
                  <a:pos x="T6" y="T7"/>
                </a:cxn>
              </a:cxnLst>
              <a:rect l="0" t="0" r="r" b="b"/>
              <a:pathLst>
                <a:path w="29" h="63">
                  <a:moveTo>
                    <a:pt x="29" y="0"/>
                  </a:moveTo>
                  <a:lnTo>
                    <a:pt x="0" y="0"/>
                  </a:lnTo>
                  <a:lnTo>
                    <a:pt x="29" y="63"/>
                  </a:lnTo>
                  <a:lnTo>
                    <a:pt x="29" y="0"/>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Freeform 448"/>
            <p:cNvSpPr>
              <a:spLocks/>
            </p:cNvSpPr>
            <p:nvPr/>
          </p:nvSpPr>
          <p:spPr bwMode="auto">
            <a:xfrm>
              <a:off x="10229851" y="1289050"/>
              <a:ext cx="125413" cy="436563"/>
            </a:xfrm>
            <a:custGeom>
              <a:avLst/>
              <a:gdLst>
                <a:gd name="T0" fmla="*/ 29 w 36"/>
                <a:gd name="T1" fmla="*/ 0 h 126"/>
                <a:gd name="T2" fmla="*/ 22 w 36"/>
                <a:gd name="T3" fmla="*/ 7 h 126"/>
                <a:gd name="T4" fmla="*/ 0 w 36"/>
                <a:gd name="T5" fmla="*/ 126 h 126"/>
                <a:gd name="T6" fmla="*/ 15 w 36"/>
                <a:gd name="T7" fmla="*/ 126 h 126"/>
                <a:gd name="T8" fmla="*/ 36 w 36"/>
                <a:gd name="T9" fmla="*/ 7 h 126"/>
                <a:gd name="T10" fmla="*/ 29 w 36"/>
                <a:gd name="T11" fmla="*/ 0 h 126"/>
              </a:gdLst>
              <a:ahLst/>
              <a:cxnLst>
                <a:cxn ang="0">
                  <a:pos x="T0" y="T1"/>
                </a:cxn>
                <a:cxn ang="0">
                  <a:pos x="T2" y="T3"/>
                </a:cxn>
                <a:cxn ang="0">
                  <a:pos x="T4" y="T5"/>
                </a:cxn>
                <a:cxn ang="0">
                  <a:pos x="T6" y="T7"/>
                </a:cxn>
                <a:cxn ang="0">
                  <a:pos x="T8" y="T9"/>
                </a:cxn>
                <a:cxn ang="0">
                  <a:pos x="T10" y="T11"/>
                </a:cxn>
              </a:cxnLst>
              <a:rect l="0" t="0" r="r" b="b"/>
              <a:pathLst>
                <a:path w="36" h="126">
                  <a:moveTo>
                    <a:pt x="29" y="0"/>
                  </a:moveTo>
                  <a:cubicBezTo>
                    <a:pt x="25" y="0"/>
                    <a:pt x="22" y="3"/>
                    <a:pt x="22" y="7"/>
                  </a:cubicBezTo>
                  <a:cubicBezTo>
                    <a:pt x="22" y="71"/>
                    <a:pt x="10" y="102"/>
                    <a:pt x="0" y="126"/>
                  </a:cubicBezTo>
                  <a:cubicBezTo>
                    <a:pt x="15" y="126"/>
                    <a:pt x="15" y="126"/>
                    <a:pt x="15" y="126"/>
                  </a:cubicBezTo>
                  <a:cubicBezTo>
                    <a:pt x="25" y="101"/>
                    <a:pt x="36" y="69"/>
                    <a:pt x="36" y="7"/>
                  </a:cubicBezTo>
                  <a:cubicBezTo>
                    <a:pt x="36" y="3"/>
                    <a:pt x="33" y="0"/>
                    <a:pt x="29" y="0"/>
                  </a:cubicBez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Freeform 449"/>
            <p:cNvSpPr>
              <a:spLocks/>
            </p:cNvSpPr>
            <p:nvPr/>
          </p:nvSpPr>
          <p:spPr bwMode="auto">
            <a:xfrm>
              <a:off x="10139363" y="1725613"/>
              <a:ext cx="73025" cy="173038"/>
            </a:xfrm>
            <a:custGeom>
              <a:avLst/>
              <a:gdLst>
                <a:gd name="T0" fmla="*/ 16 w 21"/>
                <a:gd name="T1" fmla="*/ 0 h 50"/>
                <a:gd name="T2" fmla="*/ 16 w 21"/>
                <a:gd name="T3" fmla="*/ 0 h 50"/>
                <a:gd name="T4" fmla="*/ 0 w 21"/>
                <a:gd name="T5" fmla="*/ 0 h 50"/>
                <a:gd name="T6" fmla="*/ 2 w 21"/>
                <a:gd name="T7" fmla="*/ 5 h 50"/>
                <a:gd name="T8" fmla="*/ 14 w 21"/>
                <a:gd name="T9" fmla="*/ 50 h 50"/>
                <a:gd name="T10" fmla="*/ 21 w 21"/>
                <a:gd name="T11" fmla="*/ 13 h 50"/>
                <a:gd name="T12" fmla="*/ 16 w 21"/>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21" h="50">
                  <a:moveTo>
                    <a:pt x="16" y="0"/>
                  </a:moveTo>
                  <a:cubicBezTo>
                    <a:pt x="16" y="0"/>
                    <a:pt x="16" y="0"/>
                    <a:pt x="16" y="0"/>
                  </a:cubicBezTo>
                  <a:cubicBezTo>
                    <a:pt x="0" y="0"/>
                    <a:pt x="0" y="0"/>
                    <a:pt x="0" y="0"/>
                  </a:cubicBezTo>
                  <a:cubicBezTo>
                    <a:pt x="1" y="2"/>
                    <a:pt x="2" y="4"/>
                    <a:pt x="2" y="5"/>
                  </a:cubicBezTo>
                  <a:cubicBezTo>
                    <a:pt x="9" y="21"/>
                    <a:pt x="14" y="33"/>
                    <a:pt x="14" y="50"/>
                  </a:cubicBezTo>
                  <a:cubicBezTo>
                    <a:pt x="14" y="36"/>
                    <a:pt x="17" y="24"/>
                    <a:pt x="21" y="13"/>
                  </a:cubicBezTo>
                  <a:cubicBezTo>
                    <a:pt x="19" y="9"/>
                    <a:pt x="18" y="4"/>
                    <a:pt x="16" y="0"/>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Freeform 450"/>
            <p:cNvSpPr>
              <a:spLocks/>
            </p:cNvSpPr>
            <p:nvPr/>
          </p:nvSpPr>
          <p:spPr bwMode="auto">
            <a:xfrm>
              <a:off x="10069513" y="1289050"/>
              <a:ext cx="125413" cy="436563"/>
            </a:xfrm>
            <a:custGeom>
              <a:avLst/>
              <a:gdLst>
                <a:gd name="T0" fmla="*/ 14 w 36"/>
                <a:gd name="T1" fmla="*/ 7 h 126"/>
                <a:gd name="T2" fmla="*/ 7 w 36"/>
                <a:gd name="T3" fmla="*/ 0 h 126"/>
                <a:gd name="T4" fmla="*/ 0 w 36"/>
                <a:gd name="T5" fmla="*/ 7 h 126"/>
                <a:gd name="T6" fmla="*/ 20 w 36"/>
                <a:gd name="T7" fmla="*/ 126 h 126"/>
                <a:gd name="T8" fmla="*/ 36 w 36"/>
                <a:gd name="T9" fmla="*/ 126 h 126"/>
                <a:gd name="T10" fmla="*/ 14 w 36"/>
                <a:gd name="T11" fmla="*/ 7 h 126"/>
              </a:gdLst>
              <a:ahLst/>
              <a:cxnLst>
                <a:cxn ang="0">
                  <a:pos x="T0" y="T1"/>
                </a:cxn>
                <a:cxn ang="0">
                  <a:pos x="T2" y="T3"/>
                </a:cxn>
                <a:cxn ang="0">
                  <a:pos x="T4" y="T5"/>
                </a:cxn>
                <a:cxn ang="0">
                  <a:pos x="T6" y="T7"/>
                </a:cxn>
                <a:cxn ang="0">
                  <a:pos x="T8" y="T9"/>
                </a:cxn>
                <a:cxn ang="0">
                  <a:pos x="T10" y="T11"/>
                </a:cxn>
              </a:cxnLst>
              <a:rect l="0" t="0" r="r" b="b"/>
              <a:pathLst>
                <a:path w="36" h="126">
                  <a:moveTo>
                    <a:pt x="14" y="7"/>
                  </a:moveTo>
                  <a:cubicBezTo>
                    <a:pt x="14" y="3"/>
                    <a:pt x="11" y="0"/>
                    <a:pt x="7" y="0"/>
                  </a:cubicBezTo>
                  <a:cubicBezTo>
                    <a:pt x="3" y="0"/>
                    <a:pt x="0" y="3"/>
                    <a:pt x="0" y="7"/>
                  </a:cubicBezTo>
                  <a:cubicBezTo>
                    <a:pt x="0" y="69"/>
                    <a:pt x="11" y="101"/>
                    <a:pt x="20" y="126"/>
                  </a:cubicBezTo>
                  <a:cubicBezTo>
                    <a:pt x="36" y="126"/>
                    <a:pt x="36" y="126"/>
                    <a:pt x="36" y="126"/>
                  </a:cubicBezTo>
                  <a:cubicBezTo>
                    <a:pt x="26" y="102"/>
                    <a:pt x="14" y="71"/>
                    <a:pt x="14" y="7"/>
                  </a:cubicBez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Freeform 451"/>
            <p:cNvSpPr>
              <a:spLocks/>
            </p:cNvSpPr>
            <p:nvPr/>
          </p:nvSpPr>
          <p:spPr bwMode="auto">
            <a:xfrm>
              <a:off x="10186988" y="1770063"/>
              <a:ext cx="49213" cy="152400"/>
            </a:xfrm>
            <a:custGeom>
              <a:avLst/>
              <a:gdLst>
                <a:gd name="T0" fmla="*/ 0 w 14"/>
                <a:gd name="T1" fmla="*/ 37 h 44"/>
                <a:gd name="T2" fmla="*/ 7 w 14"/>
                <a:gd name="T3" fmla="*/ 44 h 44"/>
                <a:gd name="T4" fmla="*/ 14 w 14"/>
                <a:gd name="T5" fmla="*/ 37 h 44"/>
                <a:gd name="T6" fmla="*/ 7 w 14"/>
                <a:gd name="T7" fmla="*/ 0 h 44"/>
                <a:gd name="T8" fmla="*/ 0 w 14"/>
                <a:gd name="T9" fmla="*/ 37 h 44"/>
              </a:gdLst>
              <a:ahLst/>
              <a:cxnLst>
                <a:cxn ang="0">
                  <a:pos x="T0" y="T1"/>
                </a:cxn>
                <a:cxn ang="0">
                  <a:pos x="T2" y="T3"/>
                </a:cxn>
                <a:cxn ang="0">
                  <a:pos x="T4" y="T5"/>
                </a:cxn>
                <a:cxn ang="0">
                  <a:pos x="T6" y="T7"/>
                </a:cxn>
                <a:cxn ang="0">
                  <a:pos x="T8" y="T9"/>
                </a:cxn>
              </a:cxnLst>
              <a:rect l="0" t="0" r="r" b="b"/>
              <a:pathLst>
                <a:path w="14" h="44">
                  <a:moveTo>
                    <a:pt x="0" y="37"/>
                  </a:moveTo>
                  <a:cubicBezTo>
                    <a:pt x="0" y="41"/>
                    <a:pt x="3" y="44"/>
                    <a:pt x="7" y="44"/>
                  </a:cubicBezTo>
                  <a:cubicBezTo>
                    <a:pt x="11" y="44"/>
                    <a:pt x="14" y="41"/>
                    <a:pt x="14" y="37"/>
                  </a:cubicBezTo>
                  <a:cubicBezTo>
                    <a:pt x="14" y="23"/>
                    <a:pt x="11" y="11"/>
                    <a:pt x="7" y="0"/>
                  </a:cubicBezTo>
                  <a:cubicBezTo>
                    <a:pt x="3" y="11"/>
                    <a:pt x="0" y="23"/>
                    <a:pt x="0" y="37"/>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452"/>
            <p:cNvSpPr>
              <a:spLocks/>
            </p:cNvSpPr>
            <p:nvPr/>
          </p:nvSpPr>
          <p:spPr bwMode="auto">
            <a:xfrm>
              <a:off x="10134601" y="1822450"/>
              <a:ext cx="69850" cy="173038"/>
            </a:xfrm>
            <a:custGeom>
              <a:avLst/>
              <a:gdLst>
                <a:gd name="T0" fmla="*/ 4 w 20"/>
                <a:gd name="T1" fmla="*/ 39 h 50"/>
                <a:gd name="T2" fmla="*/ 4 w 20"/>
                <a:gd name="T3" fmla="*/ 39 h 50"/>
                <a:gd name="T4" fmla="*/ 3 w 20"/>
                <a:gd name="T5" fmla="*/ 41 h 50"/>
                <a:gd name="T6" fmla="*/ 0 w 20"/>
                <a:gd name="T7" fmla="*/ 50 h 50"/>
                <a:gd name="T8" fmla="*/ 20 w 20"/>
                <a:gd name="T9" fmla="*/ 50 h 50"/>
                <a:gd name="T10" fmla="*/ 20 w 20"/>
                <a:gd name="T11" fmla="*/ 34 h 50"/>
                <a:gd name="T12" fmla="*/ 12 w 20"/>
                <a:gd name="T13" fmla="*/ 0 h 50"/>
                <a:gd name="T14" fmla="*/ 12 w 20"/>
                <a:gd name="T15" fmla="*/ 0 h 50"/>
                <a:gd name="T16" fmla="*/ 4 w 20"/>
                <a:gd name="T17" fmla="*/ 38 h 50"/>
                <a:gd name="T18" fmla="*/ 4 w 20"/>
                <a:gd name="T19" fmla="*/ 3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50">
                  <a:moveTo>
                    <a:pt x="4" y="39"/>
                  </a:moveTo>
                  <a:cubicBezTo>
                    <a:pt x="4" y="39"/>
                    <a:pt x="4" y="39"/>
                    <a:pt x="4" y="39"/>
                  </a:cubicBezTo>
                  <a:cubicBezTo>
                    <a:pt x="3" y="40"/>
                    <a:pt x="3" y="40"/>
                    <a:pt x="3" y="41"/>
                  </a:cubicBezTo>
                  <a:cubicBezTo>
                    <a:pt x="2" y="44"/>
                    <a:pt x="1" y="47"/>
                    <a:pt x="0" y="50"/>
                  </a:cubicBezTo>
                  <a:cubicBezTo>
                    <a:pt x="20" y="50"/>
                    <a:pt x="20" y="50"/>
                    <a:pt x="20" y="50"/>
                  </a:cubicBezTo>
                  <a:cubicBezTo>
                    <a:pt x="20" y="34"/>
                    <a:pt x="20" y="34"/>
                    <a:pt x="20" y="34"/>
                  </a:cubicBezTo>
                  <a:cubicBezTo>
                    <a:pt x="20" y="34"/>
                    <a:pt x="18" y="20"/>
                    <a:pt x="12" y="0"/>
                  </a:cubicBezTo>
                  <a:cubicBezTo>
                    <a:pt x="12" y="0"/>
                    <a:pt x="12" y="0"/>
                    <a:pt x="12" y="0"/>
                  </a:cubicBezTo>
                  <a:cubicBezTo>
                    <a:pt x="13" y="8"/>
                    <a:pt x="12" y="25"/>
                    <a:pt x="4" y="38"/>
                  </a:cubicBezTo>
                  <a:cubicBezTo>
                    <a:pt x="4" y="38"/>
                    <a:pt x="4" y="38"/>
                    <a:pt x="4" y="39"/>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Freeform 453"/>
            <p:cNvSpPr>
              <a:spLocks/>
            </p:cNvSpPr>
            <p:nvPr/>
          </p:nvSpPr>
          <p:spPr bwMode="auto">
            <a:xfrm>
              <a:off x="10166351" y="2012950"/>
              <a:ext cx="46038" cy="100013"/>
            </a:xfrm>
            <a:custGeom>
              <a:avLst/>
              <a:gdLst>
                <a:gd name="T0" fmla="*/ 29 w 29"/>
                <a:gd name="T1" fmla="*/ 0 h 63"/>
                <a:gd name="T2" fmla="*/ 0 w 29"/>
                <a:gd name="T3" fmla="*/ 0 h 63"/>
                <a:gd name="T4" fmla="*/ 29 w 29"/>
                <a:gd name="T5" fmla="*/ 63 h 63"/>
                <a:gd name="T6" fmla="*/ 29 w 29"/>
                <a:gd name="T7" fmla="*/ 0 h 63"/>
              </a:gdLst>
              <a:ahLst/>
              <a:cxnLst>
                <a:cxn ang="0">
                  <a:pos x="T0" y="T1"/>
                </a:cxn>
                <a:cxn ang="0">
                  <a:pos x="T2" y="T3"/>
                </a:cxn>
                <a:cxn ang="0">
                  <a:pos x="T4" y="T5"/>
                </a:cxn>
                <a:cxn ang="0">
                  <a:pos x="T6" y="T7"/>
                </a:cxn>
              </a:cxnLst>
              <a:rect l="0" t="0" r="r" b="b"/>
              <a:pathLst>
                <a:path w="29" h="63">
                  <a:moveTo>
                    <a:pt x="29" y="0"/>
                  </a:moveTo>
                  <a:lnTo>
                    <a:pt x="0" y="0"/>
                  </a:lnTo>
                  <a:lnTo>
                    <a:pt x="29" y="63"/>
                  </a:lnTo>
                  <a:lnTo>
                    <a:pt x="29" y="0"/>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Oval 454"/>
            <p:cNvSpPr>
              <a:spLocks noChangeArrowheads="1"/>
            </p:cNvSpPr>
            <p:nvPr/>
          </p:nvSpPr>
          <p:spPr bwMode="auto">
            <a:xfrm>
              <a:off x="10166351" y="1927225"/>
              <a:ext cx="87313" cy="85725"/>
            </a:xfrm>
            <a:prstGeom prst="ellipse">
              <a:avLst/>
            </a:pr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Freeform 455"/>
            <p:cNvSpPr>
              <a:spLocks/>
            </p:cNvSpPr>
            <p:nvPr/>
          </p:nvSpPr>
          <p:spPr bwMode="auto">
            <a:xfrm>
              <a:off x="10221913" y="1725613"/>
              <a:ext cx="60325" cy="90488"/>
            </a:xfrm>
            <a:custGeom>
              <a:avLst/>
              <a:gdLst>
                <a:gd name="T0" fmla="*/ 15 w 17"/>
                <a:gd name="T1" fmla="*/ 5 h 26"/>
                <a:gd name="T2" fmla="*/ 17 w 17"/>
                <a:gd name="T3" fmla="*/ 0 h 26"/>
                <a:gd name="T4" fmla="*/ 2 w 17"/>
                <a:gd name="T5" fmla="*/ 0 h 26"/>
                <a:gd name="T6" fmla="*/ 2 w 17"/>
                <a:gd name="T7" fmla="*/ 0 h 26"/>
                <a:gd name="T8" fmla="*/ 0 w 17"/>
                <a:gd name="T9" fmla="*/ 4 h 26"/>
                <a:gd name="T10" fmla="*/ 8 w 17"/>
                <a:gd name="T11" fmla="*/ 26 h 26"/>
                <a:gd name="T12" fmla="*/ 15 w 17"/>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17" h="26">
                  <a:moveTo>
                    <a:pt x="15" y="5"/>
                  </a:moveTo>
                  <a:cubicBezTo>
                    <a:pt x="16" y="4"/>
                    <a:pt x="17" y="2"/>
                    <a:pt x="17" y="0"/>
                  </a:cubicBezTo>
                  <a:cubicBezTo>
                    <a:pt x="2" y="0"/>
                    <a:pt x="2" y="0"/>
                    <a:pt x="2" y="0"/>
                  </a:cubicBezTo>
                  <a:cubicBezTo>
                    <a:pt x="2" y="0"/>
                    <a:pt x="2" y="0"/>
                    <a:pt x="2" y="0"/>
                  </a:cubicBezTo>
                  <a:cubicBezTo>
                    <a:pt x="1" y="1"/>
                    <a:pt x="1" y="2"/>
                    <a:pt x="0" y="4"/>
                  </a:cubicBezTo>
                  <a:cubicBezTo>
                    <a:pt x="8" y="26"/>
                    <a:pt x="8" y="26"/>
                    <a:pt x="8" y="26"/>
                  </a:cubicBezTo>
                  <a:cubicBezTo>
                    <a:pt x="10" y="19"/>
                    <a:pt x="12" y="13"/>
                    <a:pt x="15" y="5"/>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Freeform 456"/>
            <p:cNvSpPr>
              <a:spLocks/>
            </p:cNvSpPr>
            <p:nvPr/>
          </p:nvSpPr>
          <p:spPr bwMode="auto">
            <a:xfrm>
              <a:off x="10225088" y="1819275"/>
              <a:ext cx="14288" cy="79375"/>
            </a:xfrm>
            <a:custGeom>
              <a:avLst/>
              <a:gdLst>
                <a:gd name="T0" fmla="*/ 3 w 4"/>
                <a:gd name="T1" fmla="*/ 23 h 23"/>
                <a:gd name="T2" fmla="*/ 4 w 4"/>
                <a:gd name="T3" fmla="*/ 12 h 23"/>
                <a:gd name="T4" fmla="*/ 0 w 4"/>
                <a:gd name="T5" fmla="*/ 0 h 23"/>
                <a:gd name="T6" fmla="*/ 3 w 4"/>
                <a:gd name="T7" fmla="*/ 23 h 23"/>
              </a:gdLst>
              <a:ahLst/>
              <a:cxnLst>
                <a:cxn ang="0">
                  <a:pos x="T0" y="T1"/>
                </a:cxn>
                <a:cxn ang="0">
                  <a:pos x="T2" y="T3"/>
                </a:cxn>
                <a:cxn ang="0">
                  <a:pos x="T4" y="T5"/>
                </a:cxn>
                <a:cxn ang="0">
                  <a:pos x="T6" y="T7"/>
                </a:cxn>
              </a:cxnLst>
              <a:rect l="0" t="0" r="r" b="b"/>
              <a:pathLst>
                <a:path w="4" h="23">
                  <a:moveTo>
                    <a:pt x="3" y="23"/>
                  </a:moveTo>
                  <a:cubicBezTo>
                    <a:pt x="3" y="19"/>
                    <a:pt x="3" y="15"/>
                    <a:pt x="4" y="12"/>
                  </a:cubicBezTo>
                  <a:cubicBezTo>
                    <a:pt x="3" y="8"/>
                    <a:pt x="1" y="4"/>
                    <a:pt x="0" y="0"/>
                  </a:cubicBezTo>
                  <a:cubicBezTo>
                    <a:pt x="2" y="7"/>
                    <a:pt x="3" y="15"/>
                    <a:pt x="3" y="23"/>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Freeform 457"/>
            <p:cNvSpPr>
              <a:spLocks/>
            </p:cNvSpPr>
            <p:nvPr/>
          </p:nvSpPr>
          <p:spPr bwMode="auto">
            <a:xfrm>
              <a:off x="10212388" y="1770063"/>
              <a:ext cx="12700" cy="49213"/>
            </a:xfrm>
            <a:custGeom>
              <a:avLst/>
              <a:gdLst>
                <a:gd name="T0" fmla="*/ 4 w 4"/>
                <a:gd name="T1" fmla="*/ 14 h 14"/>
                <a:gd name="T2" fmla="*/ 0 w 4"/>
                <a:gd name="T3" fmla="*/ 0 h 14"/>
                <a:gd name="T4" fmla="*/ 4 w 4"/>
                <a:gd name="T5" fmla="*/ 14 h 14"/>
              </a:gdLst>
              <a:ahLst/>
              <a:cxnLst>
                <a:cxn ang="0">
                  <a:pos x="T0" y="T1"/>
                </a:cxn>
                <a:cxn ang="0">
                  <a:pos x="T2" y="T3"/>
                </a:cxn>
                <a:cxn ang="0">
                  <a:pos x="T4" y="T5"/>
                </a:cxn>
              </a:cxnLst>
              <a:rect l="0" t="0" r="r" b="b"/>
              <a:pathLst>
                <a:path w="4" h="14">
                  <a:moveTo>
                    <a:pt x="4" y="14"/>
                  </a:moveTo>
                  <a:cubicBezTo>
                    <a:pt x="3" y="9"/>
                    <a:pt x="2" y="5"/>
                    <a:pt x="0" y="0"/>
                  </a:cubicBezTo>
                  <a:cubicBezTo>
                    <a:pt x="0" y="0"/>
                    <a:pt x="2" y="6"/>
                    <a:pt x="4" y="14"/>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Freeform 458"/>
            <p:cNvSpPr>
              <a:spLocks/>
            </p:cNvSpPr>
            <p:nvPr/>
          </p:nvSpPr>
          <p:spPr bwMode="auto">
            <a:xfrm>
              <a:off x="10212388" y="1739900"/>
              <a:ext cx="38100" cy="120650"/>
            </a:xfrm>
            <a:custGeom>
              <a:avLst/>
              <a:gdLst>
                <a:gd name="T0" fmla="*/ 4 w 11"/>
                <a:gd name="T1" fmla="*/ 23 h 35"/>
                <a:gd name="T2" fmla="*/ 8 w 11"/>
                <a:gd name="T3" fmla="*/ 35 h 35"/>
                <a:gd name="T4" fmla="*/ 11 w 11"/>
                <a:gd name="T5" fmla="*/ 22 h 35"/>
                <a:gd name="T6" fmla="*/ 3 w 11"/>
                <a:gd name="T7" fmla="*/ 0 h 35"/>
                <a:gd name="T8" fmla="*/ 0 w 11"/>
                <a:gd name="T9" fmla="*/ 9 h 35"/>
                <a:gd name="T10" fmla="*/ 4 w 11"/>
                <a:gd name="T11" fmla="*/ 23 h 35"/>
              </a:gdLst>
              <a:ahLst/>
              <a:cxnLst>
                <a:cxn ang="0">
                  <a:pos x="T0" y="T1"/>
                </a:cxn>
                <a:cxn ang="0">
                  <a:pos x="T2" y="T3"/>
                </a:cxn>
                <a:cxn ang="0">
                  <a:pos x="T4" y="T5"/>
                </a:cxn>
                <a:cxn ang="0">
                  <a:pos x="T6" y="T7"/>
                </a:cxn>
                <a:cxn ang="0">
                  <a:pos x="T8" y="T9"/>
                </a:cxn>
                <a:cxn ang="0">
                  <a:pos x="T10" y="T11"/>
                </a:cxn>
              </a:cxnLst>
              <a:rect l="0" t="0" r="r" b="b"/>
              <a:pathLst>
                <a:path w="11" h="35">
                  <a:moveTo>
                    <a:pt x="4" y="23"/>
                  </a:moveTo>
                  <a:cubicBezTo>
                    <a:pt x="5" y="27"/>
                    <a:pt x="7" y="31"/>
                    <a:pt x="8" y="35"/>
                  </a:cubicBezTo>
                  <a:cubicBezTo>
                    <a:pt x="9" y="30"/>
                    <a:pt x="10" y="26"/>
                    <a:pt x="11" y="22"/>
                  </a:cubicBezTo>
                  <a:cubicBezTo>
                    <a:pt x="3" y="0"/>
                    <a:pt x="3" y="0"/>
                    <a:pt x="3" y="0"/>
                  </a:cubicBezTo>
                  <a:cubicBezTo>
                    <a:pt x="2" y="3"/>
                    <a:pt x="1" y="6"/>
                    <a:pt x="0" y="9"/>
                  </a:cubicBezTo>
                  <a:cubicBezTo>
                    <a:pt x="2" y="14"/>
                    <a:pt x="3" y="18"/>
                    <a:pt x="4" y="23"/>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23" name="Group 22"/>
          <p:cNvGrpSpPr/>
          <p:nvPr/>
        </p:nvGrpSpPr>
        <p:grpSpPr>
          <a:xfrm>
            <a:off x="8751374" y="4873001"/>
            <a:ext cx="726562" cy="1104801"/>
            <a:chOff x="9063038" y="1292225"/>
            <a:chExt cx="539751" cy="820738"/>
          </a:xfrm>
        </p:grpSpPr>
        <p:sp>
          <p:nvSpPr>
            <p:cNvPr id="24" name="Rectangle 459"/>
            <p:cNvSpPr>
              <a:spLocks noChangeArrowheads="1"/>
            </p:cNvSpPr>
            <p:nvPr/>
          </p:nvSpPr>
          <p:spPr bwMode="auto">
            <a:xfrm>
              <a:off x="9244013" y="1587500"/>
              <a:ext cx="20638" cy="4699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460"/>
            <p:cNvSpPr>
              <a:spLocks/>
            </p:cNvSpPr>
            <p:nvPr/>
          </p:nvSpPr>
          <p:spPr bwMode="auto">
            <a:xfrm>
              <a:off x="9244013" y="2057400"/>
              <a:ext cx="11113" cy="28575"/>
            </a:xfrm>
            <a:custGeom>
              <a:avLst/>
              <a:gdLst>
                <a:gd name="T0" fmla="*/ 0 w 7"/>
                <a:gd name="T1" fmla="*/ 0 h 18"/>
                <a:gd name="T2" fmla="*/ 2 w 7"/>
                <a:gd name="T3" fmla="*/ 18 h 18"/>
                <a:gd name="T4" fmla="*/ 7 w 7"/>
                <a:gd name="T5" fmla="*/ 0 h 18"/>
                <a:gd name="T6" fmla="*/ 0 w 7"/>
                <a:gd name="T7" fmla="*/ 0 h 18"/>
              </a:gdLst>
              <a:ahLst/>
              <a:cxnLst>
                <a:cxn ang="0">
                  <a:pos x="T0" y="T1"/>
                </a:cxn>
                <a:cxn ang="0">
                  <a:pos x="T2" y="T3"/>
                </a:cxn>
                <a:cxn ang="0">
                  <a:pos x="T4" y="T5"/>
                </a:cxn>
                <a:cxn ang="0">
                  <a:pos x="T6" y="T7"/>
                </a:cxn>
              </a:cxnLst>
              <a:rect l="0" t="0" r="r" b="b"/>
              <a:pathLst>
                <a:path w="7" h="18">
                  <a:moveTo>
                    <a:pt x="0" y="0"/>
                  </a:moveTo>
                  <a:lnTo>
                    <a:pt x="2" y="18"/>
                  </a:lnTo>
                  <a:lnTo>
                    <a:pt x="7"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461"/>
            <p:cNvSpPr>
              <a:spLocks/>
            </p:cNvSpPr>
            <p:nvPr/>
          </p:nvSpPr>
          <p:spPr bwMode="auto">
            <a:xfrm>
              <a:off x="9255126" y="2057400"/>
              <a:ext cx="9525" cy="28575"/>
            </a:xfrm>
            <a:custGeom>
              <a:avLst/>
              <a:gdLst>
                <a:gd name="T0" fmla="*/ 0 w 6"/>
                <a:gd name="T1" fmla="*/ 0 h 18"/>
                <a:gd name="T2" fmla="*/ 4 w 6"/>
                <a:gd name="T3" fmla="*/ 18 h 18"/>
                <a:gd name="T4" fmla="*/ 6 w 6"/>
                <a:gd name="T5" fmla="*/ 0 h 18"/>
                <a:gd name="T6" fmla="*/ 0 w 6"/>
                <a:gd name="T7" fmla="*/ 0 h 18"/>
              </a:gdLst>
              <a:ahLst/>
              <a:cxnLst>
                <a:cxn ang="0">
                  <a:pos x="T0" y="T1"/>
                </a:cxn>
                <a:cxn ang="0">
                  <a:pos x="T2" y="T3"/>
                </a:cxn>
                <a:cxn ang="0">
                  <a:pos x="T4" y="T5"/>
                </a:cxn>
                <a:cxn ang="0">
                  <a:pos x="T6" y="T7"/>
                </a:cxn>
              </a:cxnLst>
              <a:rect l="0" t="0" r="r" b="b"/>
              <a:pathLst>
                <a:path w="6" h="18">
                  <a:moveTo>
                    <a:pt x="0" y="0"/>
                  </a:moveTo>
                  <a:lnTo>
                    <a:pt x="4" y="18"/>
                  </a:lnTo>
                  <a:lnTo>
                    <a:pt x="6"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462"/>
            <p:cNvSpPr>
              <a:spLocks/>
            </p:cNvSpPr>
            <p:nvPr/>
          </p:nvSpPr>
          <p:spPr bwMode="auto">
            <a:xfrm>
              <a:off x="9247188" y="2044700"/>
              <a:ext cx="14288" cy="58738"/>
            </a:xfrm>
            <a:custGeom>
              <a:avLst/>
              <a:gdLst>
                <a:gd name="T0" fmla="*/ 7 w 9"/>
                <a:gd name="T1" fmla="*/ 37 h 37"/>
                <a:gd name="T2" fmla="*/ 9 w 9"/>
                <a:gd name="T3" fmla="*/ 26 h 37"/>
                <a:gd name="T4" fmla="*/ 5 w 9"/>
                <a:gd name="T5" fmla="*/ 0 h 37"/>
                <a:gd name="T6" fmla="*/ 0 w 9"/>
                <a:gd name="T7" fmla="*/ 26 h 37"/>
                <a:gd name="T8" fmla="*/ 3 w 9"/>
                <a:gd name="T9" fmla="*/ 37 h 37"/>
                <a:gd name="T10" fmla="*/ 7 w 9"/>
                <a:gd name="T11" fmla="*/ 37 h 37"/>
              </a:gdLst>
              <a:ahLst/>
              <a:cxnLst>
                <a:cxn ang="0">
                  <a:pos x="T0" y="T1"/>
                </a:cxn>
                <a:cxn ang="0">
                  <a:pos x="T2" y="T3"/>
                </a:cxn>
                <a:cxn ang="0">
                  <a:pos x="T4" y="T5"/>
                </a:cxn>
                <a:cxn ang="0">
                  <a:pos x="T6" y="T7"/>
                </a:cxn>
                <a:cxn ang="0">
                  <a:pos x="T8" y="T9"/>
                </a:cxn>
                <a:cxn ang="0">
                  <a:pos x="T10" y="T11"/>
                </a:cxn>
              </a:cxnLst>
              <a:rect l="0" t="0" r="r" b="b"/>
              <a:pathLst>
                <a:path w="9" h="37">
                  <a:moveTo>
                    <a:pt x="7" y="37"/>
                  </a:moveTo>
                  <a:lnTo>
                    <a:pt x="9" y="26"/>
                  </a:lnTo>
                  <a:lnTo>
                    <a:pt x="5" y="0"/>
                  </a:lnTo>
                  <a:lnTo>
                    <a:pt x="0" y="26"/>
                  </a:lnTo>
                  <a:lnTo>
                    <a:pt x="3" y="37"/>
                  </a:lnTo>
                  <a:lnTo>
                    <a:pt x="7" y="3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Rectangle 463"/>
            <p:cNvSpPr>
              <a:spLocks noChangeArrowheads="1"/>
            </p:cNvSpPr>
            <p:nvPr/>
          </p:nvSpPr>
          <p:spPr bwMode="auto">
            <a:xfrm>
              <a:off x="9244013" y="1587500"/>
              <a:ext cx="20638" cy="4699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Freeform 464"/>
            <p:cNvSpPr>
              <a:spLocks/>
            </p:cNvSpPr>
            <p:nvPr/>
          </p:nvSpPr>
          <p:spPr bwMode="auto">
            <a:xfrm>
              <a:off x="9244013" y="2057400"/>
              <a:ext cx="11113" cy="28575"/>
            </a:xfrm>
            <a:custGeom>
              <a:avLst/>
              <a:gdLst>
                <a:gd name="T0" fmla="*/ 0 w 7"/>
                <a:gd name="T1" fmla="*/ 0 h 18"/>
                <a:gd name="T2" fmla="*/ 2 w 7"/>
                <a:gd name="T3" fmla="*/ 18 h 18"/>
                <a:gd name="T4" fmla="*/ 7 w 7"/>
                <a:gd name="T5" fmla="*/ 0 h 18"/>
                <a:gd name="T6" fmla="*/ 0 w 7"/>
                <a:gd name="T7" fmla="*/ 0 h 18"/>
              </a:gdLst>
              <a:ahLst/>
              <a:cxnLst>
                <a:cxn ang="0">
                  <a:pos x="T0" y="T1"/>
                </a:cxn>
                <a:cxn ang="0">
                  <a:pos x="T2" y="T3"/>
                </a:cxn>
                <a:cxn ang="0">
                  <a:pos x="T4" y="T5"/>
                </a:cxn>
                <a:cxn ang="0">
                  <a:pos x="T6" y="T7"/>
                </a:cxn>
              </a:cxnLst>
              <a:rect l="0" t="0" r="r" b="b"/>
              <a:pathLst>
                <a:path w="7" h="18">
                  <a:moveTo>
                    <a:pt x="0" y="0"/>
                  </a:moveTo>
                  <a:lnTo>
                    <a:pt x="2" y="18"/>
                  </a:lnTo>
                  <a:lnTo>
                    <a:pt x="7"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Freeform 465"/>
            <p:cNvSpPr>
              <a:spLocks/>
            </p:cNvSpPr>
            <p:nvPr/>
          </p:nvSpPr>
          <p:spPr bwMode="auto">
            <a:xfrm>
              <a:off x="9255126" y="2057400"/>
              <a:ext cx="9525" cy="28575"/>
            </a:xfrm>
            <a:custGeom>
              <a:avLst/>
              <a:gdLst>
                <a:gd name="T0" fmla="*/ 0 w 6"/>
                <a:gd name="T1" fmla="*/ 0 h 18"/>
                <a:gd name="T2" fmla="*/ 4 w 6"/>
                <a:gd name="T3" fmla="*/ 18 h 18"/>
                <a:gd name="T4" fmla="*/ 6 w 6"/>
                <a:gd name="T5" fmla="*/ 0 h 18"/>
                <a:gd name="T6" fmla="*/ 0 w 6"/>
                <a:gd name="T7" fmla="*/ 0 h 18"/>
              </a:gdLst>
              <a:ahLst/>
              <a:cxnLst>
                <a:cxn ang="0">
                  <a:pos x="T0" y="T1"/>
                </a:cxn>
                <a:cxn ang="0">
                  <a:pos x="T2" y="T3"/>
                </a:cxn>
                <a:cxn ang="0">
                  <a:pos x="T4" y="T5"/>
                </a:cxn>
                <a:cxn ang="0">
                  <a:pos x="T6" y="T7"/>
                </a:cxn>
              </a:cxnLst>
              <a:rect l="0" t="0" r="r" b="b"/>
              <a:pathLst>
                <a:path w="6" h="18">
                  <a:moveTo>
                    <a:pt x="0" y="0"/>
                  </a:moveTo>
                  <a:lnTo>
                    <a:pt x="4" y="18"/>
                  </a:lnTo>
                  <a:lnTo>
                    <a:pt x="6"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Freeform 466"/>
            <p:cNvSpPr>
              <a:spLocks/>
            </p:cNvSpPr>
            <p:nvPr/>
          </p:nvSpPr>
          <p:spPr bwMode="auto">
            <a:xfrm>
              <a:off x="9247188" y="2044700"/>
              <a:ext cx="14288" cy="58738"/>
            </a:xfrm>
            <a:custGeom>
              <a:avLst/>
              <a:gdLst>
                <a:gd name="T0" fmla="*/ 7 w 9"/>
                <a:gd name="T1" fmla="*/ 37 h 37"/>
                <a:gd name="T2" fmla="*/ 9 w 9"/>
                <a:gd name="T3" fmla="*/ 26 h 37"/>
                <a:gd name="T4" fmla="*/ 5 w 9"/>
                <a:gd name="T5" fmla="*/ 0 h 37"/>
                <a:gd name="T6" fmla="*/ 0 w 9"/>
                <a:gd name="T7" fmla="*/ 26 h 37"/>
                <a:gd name="T8" fmla="*/ 3 w 9"/>
                <a:gd name="T9" fmla="*/ 37 h 37"/>
                <a:gd name="T10" fmla="*/ 7 w 9"/>
                <a:gd name="T11" fmla="*/ 37 h 37"/>
              </a:gdLst>
              <a:ahLst/>
              <a:cxnLst>
                <a:cxn ang="0">
                  <a:pos x="T0" y="T1"/>
                </a:cxn>
                <a:cxn ang="0">
                  <a:pos x="T2" y="T3"/>
                </a:cxn>
                <a:cxn ang="0">
                  <a:pos x="T4" y="T5"/>
                </a:cxn>
                <a:cxn ang="0">
                  <a:pos x="T6" y="T7"/>
                </a:cxn>
                <a:cxn ang="0">
                  <a:pos x="T8" y="T9"/>
                </a:cxn>
                <a:cxn ang="0">
                  <a:pos x="T10" y="T11"/>
                </a:cxn>
              </a:cxnLst>
              <a:rect l="0" t="0" r="r" b="b"/>
              <a:pathLst>
                <a:path w="9" h="37">
                  <a:moveTo>
                    <a:pt x="7" y="37"/>
                  </a:moveTo>
                  <a:lnTo>
                    <a:pt x="9" y="26"/>
                  </a:lnTo>
                  <a:lnTo>
                    <a:pt x="5" y="0"/>
                  </a:lnTo>
                  <a:lnTo>
                    <a:pt x="0" y="26"/>
                  </a:lnTo>
                  <a:lnTo>
                    <a:pt x="3" y="37"/>
                  </a:lnTo>
                  <a:lnTo>
                    <a:pt x="7" y="3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Rectangle 467"/>
            <p:cNvSpPr>
              <a:spLocks noChangeArrowheads="1"/>
            </p:cNvSpPr>
            <p:nvPr/>
          </p:nvSpPr>
          <p:spPr bwMode="auto">
            <a:xfrm>
              <a:off x="9247188" y="2036763"/>
              <a:ext cx="14288" cy="1428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Freeform 468"/>
            <p:cNvSpPr>
              <a:spLocks/>
            </p:cNvSpPr>
            <p:nvPr/>
          </p:nvSpPr>
          <p:spPr bwMode="auto">
            <a:xfrm>
              <a:off x="9212263" y="1292225"/>
              <a:ext cx="84138" cy="395288"/>
            </a:xfrm>
            <a:custGeom>
              <a:avLst/>
              <a:gdLst>
                <a:gd name="T0" fmla="*/ 0 w 24"/>
                <a:gd name="T1" fmla="*/ 29 h 114"/>
                <a:gd name="T2" fmla="*/ 0 w 24"/>
                <a:gd name="T3" fmla="*/ 114 h 114"/>
                <a:gd name="T4" fmla="*/ 24 w 24"/>
                <a:gd name="T5" fmla="*/ 114 h 114"/>
                <a:gd name="T6" fmla="*/ 24 w 24"/>
                <a:gd name="T7" fmla="*/ 29 h 114"/>
                <a:gd name="T8" fmla="*/ 20 w 24"/>
                <a:gd name="T9" fmla="*/ 22 h 114"/>
                <a:gd name="T10" fmla="*/ 24 w 24"/>
                <a:gd name="T11" fmla="*/ 14 h 114"/>
                <a:gd name="T12" fmla="*/ 24 w 24"/>
                <a:gd name="T13" fmla="*/ 10 h 114"/>
                <a:gd name="T14" fmla="*/ 14 w 24"/>
                <a:gd name="T15" fmla="*/ 0 h 114"/>
                <a:gd name="T16" fmla="*/ 10 w 24"/>
                <a:gd name="T17" fmla="*/ 0 h 114"/>
                <a:gd name="T18" fmla="*/ 0 w 24"/>
                <a:gd name="T19" fmla="*/ 10 h 114"/>
                <a:gd name="T20" fmla="*/ 0 w 24"/>
                <a:gd name="T21" fmla="*/ 14 h 114"/>
                <a:gd name="T22" fmla="*/ 5 w 24"/>
                <a:gd name="T23" fmla="*/ 22 h 114"/>
                <a:gd name="T24" fmla="*/ 0 w 24"/>
                <a:gd name="T25" fmla="*/ 2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14">
                  <a:moveTo>
                    <a:pt x="0" y="29"/>
                  </a:moveTo>
                  <a:cubicBezTo>
                    <a:pt x="0" y="114"/>
                    <a:pt x="0" y="114"/>
                    <a:pt x="0" y="114"/>
                  </a:cubicBezTo>
                  <a:cubicBezTo>
                    <a:pt x="24" y="114"/>
                    <a:pt x="24" y="114"/>
                    <a:pt x="24" y="114"/>
                  </a:cubicBezTo>
                  <a:cubicBezTo>
                    <a:pt x="24" y="29"/>
                    <a:pt x="24" y="29"/>
                    <a:pt x="24" y="29"/>
                  </a:cubicBezTo>
                  <a:cubicBezTo>
                    <a:pt x="22" y="28"/>
                    <a:pt x="20" y="25"/>
                    <a:pt x="20" y="22"/>
                  </a:cubicBezTo>
                  <a:cubicBezTo>
                    <a:pt x="20" y="18"/>
                    <a:pt x="22" y="16"/>
                    <a:pt x="24" y="14"/>
                  </a:cubicBezTo>
                  <a:cubicBezTo>
                    <a:pt x="24" y="10"/>
                    <a:pt x="24" y="10"/>
                    <a:pt x="24" y="10"/>
                  </a:cubicBezTo>
                  <a:cubicBezTo>
                    <a:pt x="24" y="4"/>
                    <a:pt x="20" y="0"/>
                    <a:pt x="14" y="0"/>
                  </a:cubicBezTo>
                  <a:cubicBezTo>
                    <a:pt x="10" y="0"/>
                    <a:pt x="10" y="0"/>
                    <a:pt x="10" y="0"/>
                  </a:cubicBezTo>
                  <a:cubicBezTo>
                    <a:pt x="4" y="0"/>
                    <a:pt x="0" y="4"/>
                    <a:pt x="0" y="10"/>
                  </a:cubicBezTo>
                  <a:cubicBezTo>
                    <a:pt x="0" y="14"/>
                    <a:pt x="0" y="14"/>
                    <a:pt x="0" y="14"/>
                  </a:cubicBezTo>
                  <a:cubicBezTo>
                    <a:pt x="3" y="16"/>
                    <a:pt x="5" y="18"/>
                    <a:pt x="5" y="22"/>
                  </a:cubicBezTo>
                  <a:cubicBezTo>
                    <a:pt x="5" y="25"/>
                    <a:pt x="3" y="28"/>
                    <a:pt x="0" y="29"/>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Freeform 469"/>
            <p:cNvSpPr>
              <a:spLocks/>
            </p:cNvSpPr>
            <p:nvPr/>
          </p:nvSpPr>
          <p:spPr bwMode="auto">
            <a:xfrm>
              <a:off x="9212263" y="1292225"/>
              <a:ext cx="84138" cy="395288"/>
            </a:xfrm>
            <a:custGeom>
              <a:avLst/>
              <a:gdLst>
                <a:gd name="T0" fmla="*/ 0 w 24"/>
                <a:gd name="T1" fmla="*/ 29 h 114"/>
                <a:gd name="T2" fmla="*/ 0 w 24"/>
                <a:gd name="T3" fmla="*/ 114 h 114"/>
                <a:gd name="T4" fmla="*/ 24 w 24"/>
                <a:gd name="T5" fmla="*/ 114 h 114"/>
                <a:gd name="T6" fmla="*/ 24 w 24"/>
                <a:gd name="T7" fmla="*/ 29 h 114"/>
                <a:gd name="T8" fmla="*/ 20 w 24"/>
                <a:gd name="T9" fmla="*/ 22 h 114"/>
                <a:gd name="T10" fmla="*/ 24 w 24"/>
                <a:gd name="T11" fmla="*/ 14 h 114"/>
                <a:gd name="T12" fmla="*/ 24 w 24"/>
                <a:gd name="T13" fmla="*/ 10 h 114"/>
                <a:gd name="T14" fmla="*/ 14 w 24"/>
                <a:gd name="T15" fmla="*/ 0 h 114"/>
                <a:gd name="T16" fmla="*/ 10 w 24"/>
                <a:gd name="T17" fmla="*/ 0 h 114"/>
                <a:gd name="T18" fmla="*/ 0 w 24"/>
                <a:gd name="T19" fmla="*/ 10 h 114"/>
                <a:gd name="T20" fmla="*/ 0 w 24"/>
                <a:gd name="T21" fmla="*/ 14 h 114"/>
                <a:gd name="T22" fmla="*/ 5 w 24"/>
                <a:gd name="T23" fmla="*/ 22 h 114"/>
                <a:gd name="T24" fmla="*/ 0 w 24"/>
                <a:gd name="T25" fmla="*/ 2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14">
                  <a:moveTo>
                    <a:pt x="0" y="29"/>
                  </a:moveTo>
                  <a:cubicBezTo>
                    <a:pt x="0" y="114"/>
                    <a:pt x="0" y="114"/>
                    <a:pt x="0" y="114"/>
                  </a:cubicBezTo>
                  <a:cubicBezTo>
                    <a:pt x="24" y="114"/>
                    <a:pt x="24" y="114"/>
                    <a:pt x="24" y="114"/>
                  </a:cubicBezTo>
                  <a:cubicBezTo>
                    <a:pt x="24" y="29"/>
                    <a:pt x="24" y="29"/>
                    <a:pt x="24" y="29"/>
                  </a:cubicBezTo>
                  <a:cubicBezTo>
                    <a:pt x="22" y="28"/>
                    <a:pt x="20" y="25"/>
                    <a:pt x="20" y="22"/>
                  </a:cubicBezTo>
                  <a:cubicBezTo>
                    <a:pt x="20" y="18"/>
                    <a:pt x="22" y="16"/>
                    <a:pt x="24" y="14"/>
                  </a:cubicBezTo>
                  <a:cubicBezTo>
                    <a:pt x="24" y="10"/>
                    <a:pt x="24" y="10"/>
                    <a:pt x="24" y="10"/>
                  </a:cubicBezTo>
                  <a:cubicBezTo>
                    <a:pt x="24" y="4"/>
                    <a:pt x="20" y="0"/>
                    <a:pt x="14" y="0"/>
                  </a:cubicBezTo>
                  <a:cubicBezTo>
                    <a:pt x="10" y="0"/>
                    <a:pt x="10" y="0"/>
                    <a:pt x="10" y="0"/>
                  </a:cubicBezTo>
                  <a:cubicBezTo>
                    <a:pt x="4" y="0"/>
                    <a:pt x="0" y="4"/>
                    <a:pt x="0" y="10"/>
                  </a:cubicBezTo>
                  <a:cubicBezTo>
                    <a:pt x="0" y="14"/>
                    <a:pt x="0" y="14"/>
                    <a:pt x="0" y="14"/>
                  </a:cubicBezTo>
                  <a:cubicBezTo>
                    <a:pt x="3" y="16"/>
                    <a:pt x="5" y="18"/>
                    <a:pt x="5" y="22"/>
                  </a:cubicBezTo>
                  <a:cubicBezTo>
                    <a:pt x="5" y="25"/>
                    <a:pt x="3" y="28"/>
                    <a:pt x="0" y="29"/>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 name="Freeform 470"/>
            <p:cNvSpPr>
              <a:spLocks/>
            </p:cNvSpPr>
            <p:nvPr/>
          </p:nvSpPr>
          <p:spPr bwMode="auto">
            <a:xfrm>
              <a:off x="9226551" y="1292225"/>
              <a:ext cx="55563" cy="52388"/>
            </a:xfrm>
            <a:custGeom>
              <a:avLst/>
              <a:gdLst>
                <a:gd name="T0" fmla="*/ 0 w 16"/>
                <a:gd name="T1" fmla="*/ 15 h 15"/>
                <a:gd name="T2" fmla="*/ 16 w 16"/>
                <a:gd name="T3" fmla="*/ 15 h 15"/>
                <a:gd name="T4" fmla="*/ 16 w 16"/>
                <a:gd name="T5" fmla="*/ 1 h 15"/>
                <a:gd name="T6" fmla="*/ 10 w 16"/>
                <a:gd name="T7" fmla="*/ 0 h 15"/>
                <a:gd name="T8" fmla="*/ 6 w 16"/>
                <a:gd name="T9" fmla="*/ 0 h 15"/>
                <a:gd name="T10" fmla="*/ 0 w 16"/>
                <a:gd name="T11" fmla="*/ 2 h 15"/>
                <a:gd name="T12" fmla="*/ 0 w 16"/>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6" h="15">
                  <a:moveTo>
                    <a:pt x="0" y="15"/>
                  </a:moveTo>
                  <a:cubicBezTo>
                    <a:pt x="16" y="15"/>
                    <a:pt x="16" y="15"/>
                    <a:pt x="16" y="15"/>
                  </a:cubicBezTo>
                  <a:cubicBezTo>
                    <a:pt x="16" y="1"/>
                    <a:pt x="16" y="1"/>
                    <a:pt x="16" y="1"/>
                  </a:cubicBezTo>
                  <a:cubicBezTo>
                    <a:pt x="14" y="0"/>
                    <a:pt x="12" y="0"/>
                    <a:pt x="10" y="0"/>
                  </a:cubicBezTo>
                  <a:cubicBezTo>
                    <a:pt x="6" y="0"/>
                    <a:pt x="6" y="0"/>
                    <a:pt x="6" y="0"/>
                  </a:cubicBezTo>
                  <a:cubicBezTo>
                    <a:pt x="4" y="0"/>
                    <a:pt x="2" y="0"/>
                    <a:pt x="0" y="2"/>
                  </a:cubicBezTo>
                  <a:lnTo>
                    <a:pt x="0" y="15"/>
                  </a:lnTo>
                  <a:close/>
                </a:path>
              </a:pathLst>
            </a:custGeom>
            <a:solidFill>
              <a:srgbClr val="798C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 name="Rectangle 471"/>
            <p:cNvSpPr>
              <a:spLocks noChangeArrowheads="1"/>
            </p:cNvSpPr>
            <p:nvPr/>
          </p:nvSpPr>
          <p:spPr bwMode="auto">
            <a:xfrm>
              <a:off x="9226551" y="1397000"/>
              <a:ext cx="55563" cy="290513"/>
            </a:xfrm>
            <a:prstGeom prst="rect">
              <a:avLst/>
            </a:prstGeom>
            <a:solidFill>
              <a:srgbClr val="798C0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 name="Rectangle 472"/>
            <p:cNvSpPr>
              <a:spLocks noChangeArrowheads="1"/>
            </p:cNvSpPr>
            <p:nvPr/>
          </p:nvSpPr>
          <p:spPr bwMode="auto">
            <a:xfrm>
              <a:off x="9247188" y="2036763"/>
              <a:ext cx="14288" cy="1428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 name="Rectangle 473"/>
            <p:cNvSpPr>
              <a:spLocks noChangeArrowheads="1"/>
            </p:cNvSpPr>
            <p:nvPr/>
          </p:nvSpPr>
          <p:spPr bwMode="auto">
            <a:xfrm>
              <a:off x="9393238" y="1587500"/>
              <a:ext cx="25400" cy="411163"/>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 name="Freeform 474"/>
            <p:cNvSpPr>
              <a:spLocks/>
            </p:cNvSpPr>
            <p:nvPr/>
          </p:nvSpPr>
          <p:spPr bwMode="auto">
            <a:xfrm>
              <a:off x="9393238" y="1998663"/>
              <a:ext cx="14288" cy="28575"/>
            </a:xfrm>
            <a:custGeom>
              <a:avLst/>
              <a:gdLst>
                <a:gd name="T0" fmla="*/ 0 w 9"/>
                <a:gd name="T1" fmla="*/ 0 h 18"/>
                <a:gd name="T2" fmla="*/ 5 w 9"/>
                <a:gd name="T3" fmla="*/ 18 h 18"/>
                <a:gd name="T4" fmla="*/ 9 w 9"/>
                <a:gd name="T5" fmla="*/ 0 h 18"/>
                <a:gd name="T6" fmla="*/ 0 w 9"/>
                <a:gd name="T7" fmla="*/ 0 h 18"/>
              </a:gdLst>
              <a:ahLst/>
              <a:cxnLst>
                <a:cxn ang="0">
                  <a:pos x="T0" y="T1"/>
                </a:cxn>
                <a:cxn ang="0">
                  <a:pos x="T2" y="T3"/>
                </a:cxn>
                <a:cxn ang="0">
                  <a:pos x="T4" y="T5"/>
                </a:cxn>
                <a:cxn ang="0">
                  <a:pos x="T6" y="T7"/>
                </a:cxn>
              </a:cxnLst>
              <a:rect l="0" t="0" r="r" b="b"/>
              <a:pathLst>
                <a:path w="9" h="18">
                  <a:moveTo>
                    <a:pt x="0" y="0"/>
                  </a:moveTo>
                  <a:lnTo>
                    <a:pt x="5" y="18"/>
                  </a:lnTo>
                  <a:lnTo>
                    <a:pt x="9"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 name="Freeform 475"/>
            <p:cNvSpPr>
              <a:spLocks/>
            </p:cNvSpPr>
            <p:nvPr/>
          </p:nvSpPr>
          <p:spPr bwMode="auto">
            <a:xfrm>
              <a:off x="9407526" y="1998663"/>
              <a:ext cx="11113" cy="28575"/>
            </a:xfrm>
            <a:custGeom>
              <a:avLst/>
              <a:gdLst>
                <a:gd name="T0" fmla="*/ 0 w 7"/>
                <a:gd name="T1" fmla="*/ 0 h 18"/>
                <a:gd name="T2" fmla="*/ 2 w 7"/>
                <a:gd name="T3" fmla="*/ 18 h 18"/>
                <a:gd name="T4" fmla="*/ 7 w 7"/>
                <a:gd name="T5" fmla="*/ 0 h 18"/>
                <a:gd name="T6" fmla="*/ 0 w 7"/>
                <a:gd name="T7" fmla="*/ 0 h 18"/>
              </a:gdLst>
              <a:ahLst/>
              <a:cxnLst>
                <a:cxn ang="0">
                  <a:pos x="T0" y="T1"/>
                </a:cxn>
                <a:cxn ang="0">
                  <a:pos x="T2" y="T3"/>
                </a:cxn>
                <a:cxn ang="0">
                  <a:pos x="T4" y="T5"/>
                </a:cxn>
                <a:cxn ang="0">
                  <a:pos x="T6" y="T7"/>
                </a:cxn>
              </a:cxnLst>
              <a:rect l="0" t="0" r="r" b="b"/>
              <a:pathLst>
                <a:path w="7" h="18">
                  <a:moveTo>
                    <a:pt x="0" y="0"/>
                  </a:moveTo>
                  <a:lnTo>
                    <a:pt x="2" y="18"/>
                  </a:lnTo>
                  <a:lnTo>
                    <a:pt x="7"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 name="Freeform 476"/>
            <p:cNvSpPr>
              <a:spLocks/>
            </p:cNvSpPr>
            <p:nvPr/>
          </p:nvSpPr>
          <p:spPr bwMode="auto">
            <a:xfrm>
              <a:off x="9401176" y="1985963"/>
              <a:ext cx="9525" cy="58738"/>
            </a:xfrm>
            <a:custGeom>
              <a:avLst/>
              <a:gdLst>
                <a:gd name="T0" fmla="*/ 4 w 6"/>
                <a:gd name="T1" fmla="*/ 37 h 37"/>
                <a:gd name="T2" fmla="*/ 6 w 6"/>
                <a:gd name="T3" fmla="*/ 26 h 37"/>
                <a:gd name="T4" fmla="*/ 4 w 6"/>
                <a:gd name="T5" fmla="*/ 0 h 37"/>
                <a:gd name="T6" fmla="*/ 0 w 6"/>
                <a:gd name="T7" fmla="*/ 26 h 37"/>
                <a:gd name="T8" fmla="*/ 2 w 6"/>
                <a:gd name="T9" fmla="*/ 37 h 37"/>
                <a:gd name="T10" fmla="*/ 4 w 6"/>
                <a:gd name="T11" fmla="*/ 37 h 37"/>
              </a:gdLst>
              <a:ahLst/>
              <a:cxnLst>
                <a:cxn ang="0">
                  <a:pos x="T0" y="T1"/>
                </a:cxn>
                <a:cxn ang="0">
                  <a:pos x="T2" y="T3"/>
                </a:cxn>
                <a:cxn ang="0">
                  <a:pos x="T4" y="T5"/>
                </a:cxn>
                <a:cxn ang="0">
                  <a:pos x="T6" y="T7"/>
                </a:cxn>
                <a:cxn ang="0">
                  <a:pos x="T8" y="T9"/>
                </a:cxn>
                <a:cxn ang="0">
                  <a:pos x="T10" y="T11"/>
                </a:cxn>
              </a:cxnLst>
              <a:rect l="0" t="0" r="r" b="b"/>
              <a:pathLst>
                <a:path w="6" h="37">
                  <a:moveTo>
                    <a:pt x="4" y="37"/>
                  </a:moveTo>
                  <a:lnTo>
                    <a:pt x="6" y="26"/>
                  </a:lnTo>
                  <a:lnTo>
                    <a:pt x="4" y="0"/>
                  </a:lnTo>
                  <a:lnTo>
                    <a:pt x="0" y="26"/>
                  </a:lnTo>
                  <a:lnTo>
                    <a:pt x="2" y="37"/>
                  </a:lnTo>
                  <a:lnTo>
                    <a:pt x="4" y="3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 name="Rectangle 477"/>
            <p:cNvSpPr>
              <a:spLocks noChangeArrowheads="1"/>
            </p:cNvSpPr>
            <p:nvPr/>
          </p:nvSpPr>
          <p:spPr bwMode="auto">
            <a:xfrm>
              <a:off x="9393238" y="1587500"/>
              <a:ext cx="25400" cy="411163"/>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 name="Freeform 478"/>
            <p:cNvSpPr>
              <a:spLocks/>
            </p:cNvSpPr>
            <p:nvPr/>
          </p:nvSpPr>
          <p:spPr bwMode="auto">
            <a:xfrm>
              <a:off x="9393238" y="1998663"/>
              <a:ext cx="14288" cy="28575"/>
            </a:xfrm>
            <a:custGeom>
              <a:avLst/>
              <a:gdLst>
                <a:gd name="T0" fmla="*/ 0 w 9"/>
                <a:gd name="T1" fmla="*/ 0 h 18"/>
                <a:gd name="T2" fmla="*/ 5 w 9"/>
                <a:gd name="T3" fmla="*/ 18 h 18"/>
                <a:gd name="T4" fmla="*/ 9 w 9"/>
                <a:gd name="T5" fmla="*/ 0 h 18"/>
                <a:gd name="T6" fmla="*/ 0 w 9"/>
                <a:gd name="T7" fmla="*/ 0 h 18"/>
              </a:gdLst>
              <a:ahLst/>
              <a:cxnLst>
                <a:cxn ang="0">
                  <a:pos x="T0" y="T1"/>
                </a:cxn>
                <a:cxn ang="0">
                  <a:pos x="T2" y="T3"/>
                </a:cxn>
                <a:cxn ang="0">
                  <a:pos x="T4" y="T5"/>
                </a:cxn>
                <a:cxn ang="0">
                  <a:pos x="T6" y="T7"/>
                </a:cxn>
              </a:cxnLst>
              <a:rect l="0" t="0" r="r" b="b"/>
              <a:pathLst>
                <a:path w="9" h="18">
                  <a:moveTo>
                    <a:pt x="0" y="0"/>
                  </a:moveTo>
                  <a:lnTo>
                    <a:pt x="5" y="18"/>
                  </a:lnTo>
                  <a:lnTo>
                    <a:pt x="9"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 name="Freeform 479"/>
            <p:cNvSpPr>
              <a:spLocks/>
            </p:cNvSpPr>
            <p:nvPr/>
          </p:nvSpPr>
          <p:spPr bwMode="auto">
            <a:xfrm>
              <a:off x="9407526" y="1998663"/>
              <a:ext cx="11113" cy="28575"/>
            </a:xfrm>
            <a:custGeom>
              <a:avLst/>
              <a:gdLst>
                <a:gd name="T0" fmla="*/ 0 w 7"/>
                <a:gd name="T1" fmla="*/ 0 h 18"/>
                <a:gd name="T2" fmla="*/ 2 w 7"/>
                <a:gd name="T3" fmla="*/ 18 h 18"/>
                <a:gd name="T4" fmla="*/ 7 w 7"/>
                <a:gd name="T5" fmla="*/ 0 h 18"/>
                <a:gd name="T6" fmla="*/ 0 w 7"/>
                <a:gd name="T7" fmla="*/ 0 h 18"/>
              </a:gdLst>
              <a:ahLst/>
              <a:cxnLst>
                <a:cxn ang="0">
                  <a:pos x="T0" y="T1"/>
                </a:cxn>
                <a:cxn ang="0">
                  <a:pos x="T2" y="T3"/>
                </a:cxn>
                <a:cxn ang="0">
                  <a:pos x="T4" y="T5"/>
                </a:cxn>
                <a:cxn ang="0">
                  <a:pos x="T6" y="T7"/>
                </a:cxn>
              </a:cxnLst>
              <a:rect l="0" t="0" r="r" b="b"/>
              <a:pathLst>
                <a:path w="7" h="18">
                  <a:moveTo>
                    <a:pt x="0" y="0"/>
                  </a:moveTo>
                  <a:lnTo>
                    <a:pt x="2" y="18"/>
                  </a:lnTo>
                  <a:lnTo>
                    <a:pt x="7"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 name="Freeform 480"/>
            <p:cNvSpPr>
              <a:spLocks/>
            </p:cNvSpPr>
            <p:nvPr/>
          </p:nvSpPr>
          <p:spPr bwMode="auto">
            <a:xfrm>
              <a:off x="9401176" y="1985963"/>
              <a:ext cx="9525" cy="58738"/>
            </a:xfrm>
            <a:custGeom>
              <a:avLst/>
              <a:gdLst>
                <a:gd name="T0" fmla="*/ 4 w 6"/>
                <a:gd name="T1" fmla="*/ 37 h 37"/>
                <a:gd name="T2" fmla="*/ 6 w 6"/>
                <a:gd name="T3" fmla="*/ 26 h 37"/>
                <a:gd name="T4" fmla="*/ 4 w 6"/>
                <a:gd name="T5" fmla="*/ 0 h 37"/>
                <a:gd name="T6" fmla="*/ 0 w 6"/>
                <a:gd name="T7" fmla="*/ 26 h 37"/>
                <a:gd name="T8" fmla="*/ 2 w 6"/>
                <a:gd name="T9" fmla="*/ 37 h 37"/>
                <a:gd name="T10" fmla="*/ 4 w 6"/>
                <a:gd name="T11" fmla="*/ 37 h 37"/>
              </a:gdLst>
              <a:ahLst/>
              <a:cxnLst>
                <a:cxn ang="0">
                  <a:pos x="T0" y="T1"/>
                </a:cxn>
                <a:cxn ang="0">
                  <a:pos x="T2" y="T3"/>
                </a:cxn>
                <a:cxn ang="0">
                  <a:pos x="T4" y="T5"/>
                </a:cxn>
                <a:cxn ang="0">
                  <a:pos x="T6" y="T7"/>
                </a:cxn>
                <a:cxn ang="0">
                  <a:pos x="T8" y="T9"/>
                </a:cxn>
                <a:cxn ang="0">
                  <a:pos x="T10" y="T11"/>
                </a:cxn>
              </a:cxnLst>
              <a:rect l="0" t="0" r="r" b="b"/>
              <a:pathLst>
                <a:path w="6" h="37">
                  <a:moveTo>
                    <a:pt x="4" y="37"/>
                  </a:moveTo>
                  <a:lnTo>
                    <a:pt x="6" y="26"/>
                  </a:lnTo>
                  <a:lnTo>
                    <a:pt x="4" y="0"/>
                  </a:lnTo>
                  <a:lnTo>
                    <a:pt x="0" y="26"/>
                  </a:lnTo>
                  <a:lnTo>
                    <a:pt x="2" y="37"/>
                  </a:lnTo>
                  <a:lnTo>
                    <a:pt x="4" y="3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 name="Rectangle 481"/>
            <p:cNvSpPr>
              <a:spLocks noChangeArrowheads="1"/>
            </p:cNvSpPr>
            <p:nvPr/>
          </p:nvSpPr>
          <p:spPr bwMode="auto">
            <a:xfrm>
              <a:off x="9398001" y="1978025"/>
              <a:ext cx="17463" cy="1428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 name="Freeform 482"/>
            <p:cNvSpPr>
              <a:spLocks/>
            </p:cNvSpPr>
            <p:nvPr/>
          </p:nvSpPr>
          <p:spPr bwMode="auto">
            <a:xfrm>
              <a:off x="9363076" y="1292225"/>
              <a:ext cx="87313" cy="357188"/>
            </a:xfrm>
            <a:custGeom>
              <a:avLst/>
              <a:gdLst>
                <a:gd name="T0" fmla="*/ 0 w 25"/>
                <a:gd name="T1" fmla="*/ 29 h 103"/>
                <a:gd name="T2" fmla="*/ 0 w 25"/>
                <a:gd name="T3" fmla="*/ 103 h 103"/>
                <a:gd name="T4" fmla="*/ 25 w 25"/>
                <a:gd name="T5" fmla="*/ 103 h 103"/>
                <a:gd name="T6" fmla="*/ 25 w 25"/>
                <a:gd name="T7" fmla="*/ 29 h 103"/>
                <a:gd name="T8" fmla="*/ 20 w 25"/>
                <a:gd name="T9" fmla="*/ 22 h 103"/>
                <a:gd name="T10" fmla="*/ 25 w 25"/>
                <a:gd name="T11" fmla="*/ 14 h 103"/>
                <a:gd name="T12" fmla="*/ 25 w 25"/>
                <a:gd name="T13" fmla="*/ 10 h 103"/>
                <a:gd name="T14" fmla="*/ 15 w 25"/>
                <a:gd name="T15" fmla="*/ 0 h 103"/>
                <a:gd name="T16" fmla="*/ 10 w 25"/>
                <a:gd name="T17" fmla="*/ 0 h 103"/>
                <a:gd name="T18" fmla="*/ 0 w 25"/>
                <a:gd name="T19" fmla="*/ 10 h 103"/>
                <a:gd name="T20" fmla="*/ 0 w 25"/>
                <a:gd name="T21" fmla="*/ 14 h 103"/>
                <a:gd name="T22" fmla="*/ 5 w 25"/>
                <a:gd name="T23" fmla="*/ 22 h 103"/>
                <a:gd name="T24" fmla="*/ 0 w 25"/>
                <a:gd name="T25" fmla="*/ 2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03">
                  <a:moveTo>
                    <a:pt x="0" y="29"/>
                  </a:moveTo>
                  <a:cubicBezTo>
                    <a:pt x="0" y="103"/>
                    <a:pt x="0" y="103"/>
                    <a:pt x="0" y="103"/>
                  </a:cubicBezTo>
                  <a:cubicBezTo>
                    <a:pt x="25" y="103"/>
                    <a:pt x="25" y="103"/>
                    <a:pt x="25" y="103"/>
                  </a:cubicBezTo>
                  <a:cubicBezTo>
                    <a:pt x="25" y="29"/>
                    <a:pt x="25" y="29"/>
                    <a:pt x="25" y="29"/>
                  </a:cubicBezTo>
                  <a:cubicBezTo>
                    <a:pt x="22" y="28"/>
                    <a:pt x="20" y="25"/>
                    <a:pt x="20" y="22"/>
                  </a:cubicBezTo>
                  <a:cubicBezTo>
                    <a:pt x="20" y="18"/>
                    <a:pt x="22" y="16"/>
                    <a:pt x="25" y="14"/>
                  </a:cubicBezTo>
                  <a:cubicBezTo>
                    <a:pt x="25" y="10"/>
                    <a:pt x="25" y="10"/>
                    <a:pt x="25" y="10"/>
                  </a:cubicBezTo>
                  <a:cubicBezTo>
                    <a:pt x="25" y="4"/>
                    <a:pt x="20" y="0"/>
                    <a:pt x="15" y="0"/>
                  </a:cubicBezTo>
                  <a:cubicBezTo>
                    <a:pt x="10" y="0"/>
                    <a:pt x="10" y="0"/>
                    <a:pt x="10" y="0"/>
                  </a:cubicBezTo>
                  <a:cubicBezTo>
                    <a:pt x="5" y="0"/>
                    <a:pt x="0" y="4"/>
                    <a:pt x="0" y="10"/>
                  </a:cubicBezTo>
                  <a:cubicBezTo>
                    <a:pt x="0" y="14"/>
                    <a:pt x="0" y="14"/>
                    <a:pt x="0" y="14"/>
                  </a:cubicBezTo>
                  <a:cubicBezTo>
                    <a:pt x="3" y="16"/>
                    <a:pt x="5" y="18"/>
                    <a:pt x="5" y="22"/>
                  </a:cubicBezTo>
                  <a:cubicBezTo>
                    <a:pt x="5" y="25"/>
                    <a:pt x="3" y="28"/>
                    <a:pt x="0" y="29"/>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 name="Freeform 483"/>
            <p:cNvSpPr>
              <a:spLocks/>
            </p:cNvSpPr>
            <p:nvPr/>
          </p:nvSpPr>
          <p:spPr bwMode="auto">
            <a:xfrm>
              <a:off x="9363076" y="1292225"/>
              <a:ext cx="87313" cy="357188"/>
            </a:xfrm>
            <a:custGeom>
              <a:avLst/>
              <a:gdLst>
                <a:gd name="T0" fmla="*/ 0 w 25"/>
                <a:gd name="T1" fmla="*/ 29 h 103"/>
                <a:gd name="T2" fmla="*/ 0 w 25"/>
                <a:gd name="T3" fmla="*/ 103 h 103"/>
                <a:gd name="T4" fmla="*/ 25 w 25"/>
                <a:gd name="T5" fmla="*/ 103 h 103"/>
                <a:gd name="T6" fmla="*/ 25 w 25"/>
                <a:gd name="T7" fmla="*/ 29 h 103"/>
                <a:gd name="T8" fmla="*/ 20 w 25"/>
                <a:gd name="T9" fmla="*/ 22 h 103"/>
                <a:gd name="T10" fmla="*/ 25 w 25"/>
                <a:gd name="T11" fmla="*/ 14 h 103"/>
                <a:gd name="T12" fmla="*/ 25 w 25"/>
                <a:gd name="T13" fmla="*/ 10 h 103"/>
                <a:gd name="T14" fmla="*/ 15 w 25"/>
                <a:gd name="T15" fmla="*/ 0 h 103"/>
                <a:gd name="T16" fmla="*/ 10 w 25"/>
                <a:gd name="T17" fmla="*/ 0 h 103"/>
                <a:gd name="T18" fmla="*/ 0 w 25"/>
                <a:gd name="T19" fmla="*/ 10 h 103"/>
                <a:gd name="T20" fmla="*/ 0 w 25"/>
                <a:gd name="T21" fmla="*/ 14 h 103"/>
                <a:gd name="T22" fmla="*/ 5 w 25"/>
                <a:gd name="T23" fmla="*/ 22 h 103"/>
                <a:gd name="T24" fmla="*/ 0 w 25"/>
                <a:gd name="T25" fmla="*/ 2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03">
                  <a:moveTo>
                    <a:pt x="0" y="29"/>
                  </a:moveTo>
                  <a:cubicBezTo>
                    <a:pt x="0" y="103"/>
                    <a:pt x="0" y="103"/>
                    <a:pt x="0" y="103"/>
                  </a:cubicBezTo>
                  <a:cubicBezTo>
                    <a:pt x="25" y="103"/>
                    <a:pt x="25" y="103"/>
                    <a:pt x="25" y="103"/>
                  </a:cubicBezTo>
                  <a:cubicBezTo>
                    <a:pt x="25" y="29"/>
                    <a:pt x="25" y="29"/>
                    <a:pt x="25" y="29"/>
                  </a:cubicBezTo>
                  <a:cubicBezTo>
                    <a:pt x="22" y="28"/>
                    <a:pt x="20" y="25"/>
                    <a:pt x="20" y="22"/>
                  </a:cubicBezTo>
                  <a:cubicBezTo>
                    <a:pt x="20" y="18"/>
                    <a:pt x="22" y="16"/>
                    <a:pt x="25" y="14"/>
                  </a:cubicBezTo>
                  <a:cubicBezTo>
                    <a:pt x="25" y="10"/>
                    <a:pt x="25" y="10"/>
                    <a:pt x="25" y="10"/>
                  </a:cubicBezTo>
                  <a:cubicBezTo>
                    <a:pt x="25" y="4"/>
                    <a:pt x="20" y="0"/>
                    <a:pt x="15" y="0"/>
                  </a:cubicBezTo>
                  <a:cubicBezTo>
                    <a:pt x="10" y="0"/>
                    <a:pt x="10" y="0"/>
                    <a:pt x="10" y="0"/>
                  </a:cubicBezTo>
                  <a:cubicBezTo>
                    <a:pt x="5" y="0"/>
                    <a:pt x="0" y="4"/>
                    <a:pt x="0" y="10"/>
                  </a:cubicBezTo>
                  <a:cubicBezTo>
                    <a:pt x="0" y="14"/>
                    <a:pt x="0" y="14"/>
                    <a:pt x="0" y="14"/>
                  </a:cubicBezTo>
                  <a:cubicBezTo>
                    <a:pt x="3" y="16"/>
                    <a:pt x="5" y="18"/>
                    <a:pt x="5" y="22"/>
                  </a:cubicBezTo>
                  <a:cubicBezTo>
                    <a:pt x="5" y="25"/>
                    <a:pt x="3" y="28"/>
                    <a:pt x="0" y="29"/>
                  </a:cubicBezTo>
                  <a:close/>
                </a:path>
              </a:pathLst>
            </a:custGeom>
            <a:solidFill>
              <a:srgbClr val="006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 name="Freeform 484"/>
            <p:cNvSpPr>
              <a:spLocks/>
            </p:cNvSpPr>
            <p:nvPr/>
          </p:nvSpPr>
          <p:spPr bwMode="auto">
            <a:xfrm>
              <a:off x="9380538" y="1292225"/>
              <a:ext cx="52388" cy="52388"/>
            </a:xfrm>
            <a:custGeom>
              <a:avLst/>
              <a:gdLst>
                <a:gd name="T0" fmla="*/ 0 w 15"/>
                <a:gd name="T1" fmla="*/ 15 h 15"/>
                <a:gd name="T2" fmla="*/ 15 w 15"/>
                <a:gd name="T3" fmla="*/ 15 h 15"/>
                <a:gd name="T4" fmla="*/ 15 w 15"/>
                <a:gd name="T5" fmla="*/ 1 h 15"/>
                <a:gd name="T6" fmla="*/ 10 w 15"/>
                <a:gd name="T7" fmla="*/ 0 h 15"/>
                <a:gd name="T8" fmla="*/ 5 w 15"/>
                <a:gd name="T9" fmla="*/ 0 h 15"/>
                <a:gd name="T10" fmla="*/ 0 w 15"/>
                <a:gd name="T11" fmla="*/ 2 h 15"/>
                <a:gd name="T12" fmla="*/ 0 w 15"/>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0" y="15"/>
                  </a:moveTo>
                  <a:cubicBezTo>
                    <a:pt x="15" y="15"/>
                    <a:pt x="15" y="15"/>
                    <a:pt x="15" y="15"/>
                  </a:cubicBezTo>
                  <a:cubicBezTo>
                    <a:pt x="15" y="1"/>
                    <a:pt x="15" y="1"/>
                    <a:pt x="15" y="1"/>
                  </a:cubicBezTo>
                  <a:cubicBezTo>
                    <a:pt x="14" y="0"/>
                    <a:pt x="12" y="0"/>
                    <a:pt x="10" y="0"/>
                  </a:cubicBezTo>
                  <a:cubicBezTo>
                    <a:pt x="5" y="0"/>
                    <a:pt x="5" y="0"/>
                    <a:pt x="5" y="0"/>
                  </a:cubicBezTo>
                  <a:cubicBezTo>
                    <a:pt x="3" y="0"/>
                    <a:pt x="1" y="0"/>
                    <a:pt x="0" y="2"/>
                  </a:cubicBezTo>
                  <a:lnTo>
                    <a:pt x="0" y="15"/>
                  </a:lnTo>
                  <a:close/>
                </a:path>
              </a:pathLst>
            </a:custGeom>
            <a:solidFill>
              <a:srgbClr val="2139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 name="Rectangle 485"/>
            <p:cNvSpPr>
              <a:spLocks noChangeArrowheads="1"/>
            </p:cNvSpPr>
            <p:nvPr/>
          </p:nvSpPr>
          <p:spPr bwMode="auto">
            <a:xfrm>
              <a:off x="9380538" y="1397000"/>
              <a:ext cx="52388" cy="252413"/>
            </a:xfrm>
            <a:prstGeom prst="rect">
              <a:avLst/>
            </a:prstGeom>
            <a:solidFill>
              <a:srgbClr val="2139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Rectangle 486"/>
            <p:cNvSpPr>
              <a:spLocks noChangeArrowheads="1"/>
            </p:cNvSpPr>
            <p:nvPr/>
          </p:nvSpPr>
          <p:spPr bwMode="auto">
            <a:xfrm>
              <a:off x="9398001" y="1978025"/>
              <a:ext cx="17463" cy="1428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 name="Rectangle 487"/>
            <p:cNvSpPr>
              <a:spLocks noChangeArrowheads="1"/>
            </p:cNvSpPr>
            <p:nvPr/>
          </p:nvSpPr>
          <p:spPr bwMode="auto">
            <a:xfrm>
              <a:off x="9547226" y="1549400"/>
              <a:ext cx="23813" cy="3810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 name="Freeform 488"/>
            <p:cNvSpPr>
              <a:spLocks/>
            </p:cNvSpPr>
            <p:nvPr/>
          </p:nvSpPr>
          <p:spPr bwMode="auto">
            <a:xfrm>
              <a:off x="9547226" y="1930400"/>
              <a:ext cx="9525" cy="26988"/>
            </a:xfrm>
            <a:custGeom>
              <a:avLst/>
              <a:gdLst>
                <a:gd name="T0" fmla="*/ 0 w 6"/>
                <a:gd name="T1" fmla="*/ 0 h 17"/>
                <a:gd name="T2" fmla="*/ 4 w 6"/>
                <a:gd name="T3" fmla="*/ 17 h 17"/>
                <a:gd name="T4" fmla="*/ 6 w 6"/>
                <a:gd name="T5" fmla="*/ 0 h 17"/>
                <a:gd name="T6" fmla="*/ 0 w 6"/>
                <a:gd name="T7" fmla="*/ 0 h 17"/>
              </a:gdLst>
              <a:ahLst/>
              <a:cxnLst>
                <a:cxn ang="0">
                  <a:pos x="T0" y="T1"/>
                </a:cxn>
                <a:cxn ang="0">
                  <a:pos x="T2" y="T3"/>
                </a:cxn>
                <a:cxn ang="0">
                  <a:pos x="T4" y="T5"/>
                </a:cxn>
                <a:cxn ang="0">
                  <a:pos x="T6" y="T7"/>
                </a:cxn>
              </a:cxnLst>
              <a:rect l="0" t="0" r="r" b="b"/>
              <a:pathLst>
                <a:path w="6" h="17">
                  <a:moveTo>
                    <a:pt x="0" y="0"/>
                  </a:moveTo>
                  <a:lnTo>
                    <a:pt x="4" y="17"/>
                  </a:lnTo>
                  <a:lnTo>
                    <a:pt x="6"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 name="Freeform 489"/>
            <p:cNvSpPr>
              <a:spLocks/>
            </p:cNvSpPr>
            <p:nvPr/>
          </p:nvSpPr>
          <p:spPr bwMode="auto">
            <a:xfrm>
              <a:off x="9556751" y="1930400"/>
              <a:ext cx="14288" cy="26988"/>
            </a:xfrm>
            <a:custGeom>
              <a:avLst/>
              <a:gdLst>
                <a:gd name="T0" fmla="*/ 0 w 9"/>
                <a:gd name="T1" fmla="*/ 0 h 17"/>
                <a:gd name="T2" fmla="*/ 5 w 9"/>
                <a:gd name="T3" fmla="*/ 17 h 17"/>
                <a:gd name="T4" fmla="*/ 9 w 9"/>
                <a:gd name="T5" fmla="*/ 0 h 17"/>
                <a:gd name="T6" fmla="*/ 0 w 9"/>
                <a:gd name="T7" fmla="*/ 0 h 17"/>
              </a:gdLst>
              <a:ahLst/>
              <a:cxnLst>
                <a:cxn ang="0">
                  <a:pos x="T0" y="T1"/>
                </a:cxn>
                <a:cxn ang="0">
                  <a:pos x="T2" y="T3"/>
                </a:cxn>
                <a:cxn ang="0">
                  <a:pos x="T4" y="T5"/>
                </a:cxn>
                <a:cxn ang="0">
                  <a:pos x="T6" y="T7"/>
                </a:cxn>
              </a:cxnLst>
              <a:rect l="0" t="0" r="r" b="b"/>
              <a:pathLst>
                <a:path w="9" h="17">
                  <a:moveTo>
                    <a:pt x="0" y="0"/>
                  </a:moveTo>
                  <a:lnTo>
                    <a:pt x="5" y="17"/>
                  </a:lnTo>
                  <a:lnTo>
                    <a:pt x="9"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Freeform 490"/>
            <p:cNvSpPr>
              <a:spLocks/>
            </p:cNvSpPr>
            <p:nvPr/>
          </p:nvSpPr>
          <p:spPr bwMode="auto">
            <a:xfrm>
              <a:off x="9553576" y="1916113"/>
              <a:ext cx="11113" cy="58738"/>
            </a:xfrm>
            <a:custGeom>
              <a:avLst/>
              <a:gdLst>
                <a:gd name="T0" fmla="*/ 5 w 7"/>
                <a:gd name="T1" fmla="*/ 37 h 37"/>
                <a:gd name="T2" fmla="*/ 7 w 7"/>
                <a:gd name="T3" fmla="*/ 26 h 37"/>
                <a:gd name="T4" fmla="*/ 2 w 7"/>
                <a:gd name="T5" fmla="*/ 0 h 37"/>
                <a:gd name="T6" fmla="*/ 0 w 7"/>
                <a:gd name="T7" fmla="*/ 26 h 37"/>
                <a:gd name="T8" fmla="*/ 2 w 7"/>
                <a:gd name="T9" fmla="*/ 37 h 37"/>
                <a:gd name="T10" fmla="*/ 5 w 7"/>
                <a:gd name="T11" fmla="*/ 37 h 37"/>
              </a:gdLst>
              <a:ahLst/>
              <a:cxnLst>
                <a:cxn ang="0">
                  <a:pos x="T0" y="T1"/>
                </a:cxn>
                <a:cxn ang="0">
                  <a:pos x="T2" y="T3"/>
                </a:cxn>
                <a:cxn ang="0">
                  <a:pos x="T4" y="T5"/>
                </a:cxn>
                <a:cxn ang="0">
                  <a:pos x="T6" y="T7"/>
                </a:cxn>
                <a:cxn ang="0">
                  <a:pos x="T8" y="T9"/>
                </a:cxn>
                <a:cxn ang="0">
                  <a:pos x="T10" y="T11"/>
                </a:cxn>
              </a:cxnLst>
              <a:rect l="0" t="0" r="r" b="b"/>
              <a:pathLst>
                <a:path w="7" h="37">
                  <a:moveTo>
                    <a:pt x="5" y="37"/>
                  </a:moveTo>
                  <a:lnTo>
                    <a:pt x="7" y="26"/>
                  </a:lnTo>
                  <a:lnTo>
                    <a:pt x="2" y="0"/>
                  </a:lnTo>
                  <a:lnTo>
                    <a:pt x="0" y="26"/>
                  </a:lnTo>
                  <a:lnTo>
                    <a:pt x="2" y="37"/>
                  </a:lnTo>
                  <a:lnTo>
                    <a:pt x="5" y="3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 name="Rectangle 491"/>
            <p:cNvSpPr>
              <a:spLocks noChangeArrowheads="1"/>
            </p:cNvSpPr>
            <p:nvPr/>
          </p:nvSpPr>
          <p:spPr bwMode="auto">
            <a:xfrm>
              <a:off x="9547226" y="1549400"/>
              <a:ext cx="23813" cy="3810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Freeform 492"/>
            <p:cNvSpPr>
              <a:spLocks/>
            </p:cNvSpPr>
            <p:nvPr/>
          </p:nvSpPr>
          <p:spPr bwMode="auto">
            <a:xfrm>
              <a:off x="9547226" y="1930400"/>
              <a:ext cx="9525" cy="26988"/>
            </a:xfrm>
            <a:custGeom>
              <a:avLst/>
              <a:gdLst>
                <a:gd name="T0" fmla="*/ 0 w 6"/>
                <a:gd name="T1" fmla="*/ 0 h 17"/>
                <a:gd name="T2" fmla="*/ 4 w 6"/>
                <a:gd name="T3" fmla="*/ 17 h 17"/>
                <a:gd name="T4" fmla="*/ 6 w 6"/>
                <a:gd name="T5" fmla="*/ 0 h 17"/>
                <a:gd name="T6" fmla="*/ 0 w 6"/>
                <a:gd name="T7" fmla="*/ 0 h 17"/>
              </a:gdLst>
              <a:ahLst/>
              <a:cxnLst>
                <a:cxn ang="0">
                  <a:pos x="T0" y="T1"/>
                </a:cxn>
                <a:cxn ang="0">
                  <a:pos x="T2" y="T3"/>
                </a:cxn>
                <a:cxn ang="0">
                  <a:pos x="T4" y="T5"/>
                </a:cxn>
                <a:cxn ang="0">
                  <a:pos x="T6" y="T7"/>
                </a:cxn>
              </a:cxnLst>
              <a:rect l="0" t="0" r="r" b="b"/>
              <a:pathLst>
                <a:path w="6" h="17">
                  <a:moveTo>
                    <a:pt x="0" y="0"/>
                  </a:moveTo>
                  <a:lnTo>
                    <a:pt x="4" y="17"/>
                  </a:lnTo>
                  <a:lnTo>
                    <a:pt x="6"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 name="Freeform 493"/>
            <p:cNvSpPr>
              <a:spLocks/>
            </p:cNvSpPr>
            <p:nvPr/>
          </p:nvSpPr>
          <p:spPr bwMode="auto">
            <a:xfrm>
              <a:off x="9556751" y="1930400"/>
              <a:ext cx="14288" cy="26988"/>
            </a:xfrm>
            <a:custGeom>
              <a:avLst/>
              <a:gdLst>
                <a:gd name="T0" fmla="*/ 0 w 9"/>
                <a:gd name="T1" fmla="*/ 0 h 17"/>
                <a:gd name="T2" fmla="*/ 5 w 9"/>
                <a:gd name="T3" fmla="*/ 17 h 17"/>
                <a:gd name="T4" fmla="*/ 9 w 9"/>
                <a:gd name="T5" fmla="*/ 0 h 17"/>
                <a:gd name="T6" fmla="*/ 0 w 9"/>
                <a:gd name="T7" fmla="*/ 0 h 17"/>
              </a:gdLst>
              <a:ahLst/>
              <a:cxnLst>
                <a:cxn ang="0">
                  <a:pos x="T0" y="T1"/>
                </a:cxn>
                <a:cxn ang="0">
                  <a:pos x="T2" y="T3"/>
                </a:cxn>
                <a:cxn ang="0">
                  <a:pos x="T4" y="T5"/>
                </a:cxn>
                <a:cxn ang="0">
                  <a:pos x="T6" y="T7"/>
                </a:cxn>
              </a:cxnLst>
              <a:rect l="0" t="0" r="r" b="b"/>
              <a:pathLst>
                <a:path w="9" h="17">
                  <a:moveTo>
                    <a:pt x="0" y="0"/>
                  </a:moveTo>
                  <a:lnTo>
                    <a:pt x="5" y="17"/>
                  </a:lnTo>
                  <a:lnTo>
                    <a:pt x="9"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Freeform 494"/>
            <p:cNvSpPr>
              <a:spLocks/>
            </p:cNvSpPr>
            <p:nvPr/>
          </p:nvSpPr>
          <p:spPr bwMode="auto">
            <a:xfrm>
              <a:off x="9553576" y="1916113"/>
              <a:ext cx="11113" cy="58738"/>
            </a:xfrm>
            <a:custGeom>
              <a:avLst/>
              <a:gdLst>
                <a:gd name="T0" fmla="*/ 5 w 7"/>
                <a:gd name="T1" fmla="*/ 37 h 37"/>
                <a:gd name="T2" fmla="*/ 7 w 7"/>
                <a:gd name="T3" fmla="*/ 26 h 37"/>
                <a:gd name="T4" fmla="*/ 2 w 7"/>
                <a:gd name="T5" fmla="*/ 0 h 37"/>
                <a:gd name="T6" fmla="*/ 0 w 7"/>
                <a:gd name="T7" fmla="*/ 26 h 37"/>
                <a:gd name="T8" fmla="*/ 2 w 7"/>
                <a:gd name="T9" fmla="*/ 37 h 37"/>
                <a:gd name="T10" fmla="*/ 5 w 7"/>
                <a:gd name="T11" fmla="*/ 37 h 37"/>
              </a:gdLst>
              <a:ahLst/>
              <a:cxnLst>
                <a:cxn ang="0">
                  <a:pos x="T0" y="T1"/>
                </a:cxn>
                <a:cxn ang="0">
                  <a:pos x="T2" y="T3"/>
                </a:cxn>
                <a:cxn ang="0">
                  <a:pos x="T4" y="T5"/>
                </a:cxn>
                <a:cxn ang="0">
                  <a:pos x="T6" y="T7"/>
                </a:cxn>
                <a:cxn ang="0">
                  <a:pos x="T8" y="T9"/>
                </a:cxn>
                <a:cxn ang="0">
                  <a:pos x="T10" y="T11"/>
                </a:cxn>
              </a:cxnLst>
              <a:rect l="0" t="0" r="r" b="b"/>
              <a:pathLst>
                <a:path w="7" h="37">
                  <a:moveTo>
                    <a:pt x="5" y="37"/>
                  </a:moveTo>
                  <a:lnTo>
                    <a:pt x="7" y="26"/>
                  </a:lnTo>
                  <a:lnTo>
                    <a:pt x="2" y="0"/>
                  </a:lnTo>
                  <a:lnTo>
                    <a:pt x="0" y="26"/>
                  </a:lnTo>
                  <a:lnTo>
                    <a:pt x="2" y="37"/>
                  </a:lnTo>
                  <a:lnTo>
                    <a:pt x="5" y="3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Rectangle 495"/>
            <p:cNvSpPr>
              <a:spLocks noChangeArrowheads="1"/>
            </p:cNvSpPr>
            <p:nvPr/>
          </p:nvSpPr>
          <p:spPr bwMode="auto">
            <a:xfrm>
              <a:off x="9550401" y="1909763"/>
              <a:ext cx="14288" cy="127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 name="Freeform 496"/>
            <p:cNvSpPr>
              <a:spLocks/>
            </p:cNvSpPr>
            <p:nvPr/>
          </p:nvSpPr>
          <p:spPr bwMode="auto">
            <a:xfrm>
              <a:off x="9515476" y="1292225"/>
              <a:ext cx="87313" cy="325438"/>
            </a:xfrm>
            <a:custGeom>
              <a:avLst/>
              <a:gdLst>
                <a:gd name="T0" fmla="*/ 0 w 25"/>
                <a:gd name="T1" fmla="*/ 29 h 94"/>
                <a:gd name="T2" fmla="*/ 0 w 25"/>
                <a:gd name="T3" fmla="*/ 94 h 94"/>
                <a:gd name="T4" fmla="*/ 25 w 25"/>
                <a:gd name="T5" fmla="*/ 94 h 94"/>
                <a:gd name="T6" fmla="*/ 25 w 25"/>
                <a:gd name="T7" fmla="*/ 29 h 94"/>
                <a:gd name="T8" fmla="*/ 20 w 25"/>
                <a:gd name="T9" fmla="*/ 22 h 94"/>
                <a:gd name="T10" fmla="*/ 25 w 25"/>
                <a:gd name="T11" fmla="*/ 14 h 94"/>
                <a:gd name="T12" fmla="*/ 25 w 25"/>
                <a:gd name="T13" fmla="*/ 10 h 94"/>
                <a:gd name="T14" fmla="*/ 15 w 25"/>
                <a:gd name="T15" fmla="*/ 0 h 94"/>
                <a:gd name="T16" fmla="*/ 10 w 25"/>
                <a:gd name="T17" fmla="*/ 0 h 94"/>
                <a:gd name="T18" fmla="*/ 0 w 25"/>
                <a:gd name="T19" fmla="*/ 10 h 94"/>
                <a:gd name="T20" fmla="*/ 0 w 25"/>
                <a:gd name="T21" fmla="*/ 14 h 94"/>
                <a:gd name="T22" fmla="*/ 5 w 25"/>
                <a:gd name="T23" fmla="*/ 22 h 94"/>
                <a:gd name="T24" fmla="*/ 0 w 25"/>
                <a:gd name="T25" fmla="*/ 2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4">
                  <a:moveTo>
                    <a:pt x="0" y="29"/>
                  </a:moveTo>
                  <a:cubicBezTo>
                    <a:pt x="0" y="94"/>
                    <a:pt x="0" y="94"/>
                    <a:pt x="0" y="94"/>
                  </a:cubicBezTo>
                  <a:cubicBezTo>
                    <a:pt x="25" y="94"/>
                    <a:pt x="25" y="94"/>
                    <a:pt x="25" y="94"/>
                  </a:cubicBezTo>
                  <a:cubicBezTo>
                    <a:pt x="25" y="29"/>
                    <a:pt x="25" y="29"/>
                    <a:pt x="25" y="29"/>
                  </a:cubicBezTo>
                  <a:cubicBezTo>
                    <a:pt x="22" y="28"/>
                    <a:pt x="20" y="25"/>
                    <a:pt x="20" y="22"/>
                  </a:cubicBezTo>
                  <a:cubicBezTo>
                    <a:pt x="20" y="18"/>
                    <a:pt x="22" y="16"/>
                    <a:pt x="25" y="14"/>
                  </a:cubicBezTo>
                  <a:cubicBezTo>
                    <a:pt x="25" y="10"/>
                    <a:pt x="25" y="10"/>
                    <a:pt x="25" y="10"/>
                  </a:cubicBezTo>
                  <a:cubicBezTo>
                    <a:pt x="25" y="4"/>
                    <a:pt x="20" y="0"/>
                    <a:pt x="15" y="0"/>
                  </a:cubicBezTo>
                  <a:cubicBezTo>
                    <a:pt x="10" y="0"/>
                    <a:pt x="10" y="0"/>
                    <a:pt x="10" y="0"/>
                  </a:cubicBezTo>
                  <a:cubicBezTo>
                    <a:pt x="5" y="0"/>
                    <a:pt x="0" y="4"/>
                    <a:pt x="0" y="10"/>
                  </a:cubicBezTo>
                  <a:cubicBezTo>
                    <a:pt x="0" y="14"/>
                    <a:pt x="0" y="14"/>
                    <a:pt x="0" y="14"/>
                  </a:cubicBezTo>
                  <a:cubicBezTo>
                    <a:pt x="3" y="16"/>
                    <a:pt x="5" y="18"/>
                    <a:pt x="5" y="22"/>
                  </a:cubicBezTo>
                  <a:cubicBezTo>
                    <a:pt x="5" y="25"/>
                    <a:pt x="3" y="28"/>
                    <a:pt x="0" y="29"/>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Freeform 497"/>
            <p:cNvSpPr>
              <a:spLocks/>
            </p:cNvSpPr>
            <p:nvPr/>
          </p:nvSpPr>
          <p:spPr bwMode="auto">
            <a:xfrm>
              <a:off x="9515476" y="1292225"/>
              <a:ext cx="87313" cy="325438"/>
            </a:xfrm>
            <a:custGeom>
              <a:avLst/>
              <a:gdLst>
                <a:gd name="T0" fmla="*/ 0 w 25"/>
                <a:gd name="T1" fmla="*/ 29 h 94"/>
                <a:gd name="T2" fmla="*/ 0 w 25"/>
                <a:gd name="T3" fmla="*/ 94 h 94"/>
                <a:gd name="T4" fmla="*/ 25 w 25"/>
                <a:gd name="T5" fmla="*/ 94 h 94"/>
                <a:gd name="T6" fmla="*/ 25 w 25"/>
                <a:gd name="T7" fmla="*/ 29 h 94"/>
                <a:gd name="T8" fmla="*/ 20 w 25"/>
                <a:gd name="T9" fmla="*/ 22 h 94"/>
                <a:gd name="T10" fmla="*/ 25 w 25"/>
                <a:gd name="T11" fmla="*/ 14 h 94"/>
                <a:gd name="T12" fmla="*/ 25 w 25"/>
                <a:gd name="T13" fmla="*/ 10 h 94"/>
                <a:gd name="T14" fmla="*/ 15 w 25"/>
                <a:gd name="T15" fmla="*/ 0 h 94"/>
                <a:gd name="T16" fmla="*/ 10 w 25"/>
                <a:gd name="T17" fmla="*/ 0 h 94"/>
                <a:gd name="T18" fmla="*/ 0 w 25"/>
                <a:gd name="T19" fmla="*/ 10 h 94"/>
                <a:gd name="T20" fmla="*/ 0 w 25"/>
                <a:gd name="T21" fmla="*/ 14 h 94"/>
                <a:gd name="T22" fmla="*/ 5 w 25"/>
                <a:gd name="T23" fmla="*/ 22 h 94"/>
                <a:gd name="T24" fmla="*/ 0 w 25"/>
                <a:gd name="T25" fmla="*/ 2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4">
                  <a:moveTo>
                    <a:pt x="0" y="29"/>
                  </a:moveTo>
                  <a:cubicBezTo>
                    <a:pt x="0" y="94"/>
                    <a:pt x="0" y="94"/>
                    <a:pt x="0" y="94"/>
                  </a:cubicBezTo>
                  <a:cubicBezTo>
                    <a:pt x="25" y="94"/>
                    <a:pt x="25" y="94"/>
                    <a:pt x="25" y="94"/>
                  </a:cubicBezTo>
                  <a:cubicBezTo>
                    <a:pt x="25" y="29"/>
                    <a:pt x="25" y="29"/>
                    <a:pt x="25" y="29"/>
                  </a:cubicBezTo>
                  <a:cubicBezTo>
                    <a:pt x="22" y="28"/>
                    <a:pt x="20" y="25"/>
                    <a:pt x="20" y="22"/>
                  </a:cubicBezTo>
                  <a:cubicBezTo>
                    <a:pt x="20" y="18"/>
                    <a:pt x="22" y="16"/>
                    <a:pt x="25" y="14"/>
                  </a:cubicBezTo>
                  <a:cubicBezTo>
                    <a:pt x="25" y="10"/>
                    <a:pt x="25" y="10"/>
                    <a:pt x="25" y="10"/>
                  </a:cubicBezTo>
                  <a:cubicBezTo>
                    <a:pt x="25" y="4"/>
                    <a:pt x="20" y="0"/>
                    <a:pt x="15" y="0"/>
                  </a:cubicBezTo>
                  <a:cubicBezTo>
                    <a:pt x="10" y="0"/>
                    <a:pt x="10" y="0"/>
                    <a:pt x="10" y="0"/>
                  </a:cubicBezTo>
                  <a:cubicBezTo>
                    <a:pt x="5" y="0"/>
                    <a:pt x="0" y="4"/>
                    <a:pt x="0" y="10"/>
                  </a:cubicBezTo>
                  <a:cubicBezTo>
                    <a:pt x="0" y="14"/>
                    <a:pt x="0" y="14"/>
                    <a:pt x="0" y="14"/>
                  </a:cubicBezTo>
                  <a:cubicBezTo>
                    <a:pt x="3" y="16"/>
                    <a:pt x="5" y="18"/>
                    <a:pt x="5" y="22"/>
                  </a:cubicBezTo>
                  <a:cubicBezTo>
                    <a:pt x="5" y="25"/>
                    <a:pt x="3" y="28"/>
                    <a:pt x="0" y="29"/>
                  </a:cubicBez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Freeform 498"/>
            <p:cNvSpPr>
              <a:spLocks/>
            </p:cNvSpPr>
            <p:nvPr/>
          </p:nvSpPr>
          <p:spPr bwMode="auto">
            <a:xfrm>
              <a:off x="9532938" y="1292225"/>
              <a:ext cx="52388" cy="52388"/>
            </a:xfrm>
            <a:custGeom>
              <a:avLst/>
              <a:gdLst>
                <a:gd name="T0" fmla="*/ 0 w 15"/>
                <a:gd name="T1" fmla="*/ 15 h 15"/>
                <a:gd name="T2" fmla="*/ 15 w 15"/>
                <a:gd name="T3" fmla="*/ 15 h 15"/>
                <a:gd name="T4" fmla="*/ 15 w 15"/>
                <a:gd name="T5" fmla="*/ 1 h 15"/>
                <a:gd name="T6" fmla="*/ 10 w 15"/>
                <a:gd name="T7" fmla="*/ 0 h 15"/>
                <a:gd name="T8" fmla="*/ 5 w 15"/>
                <a:gd name="T9" fmla="*/ 0 h 15"/>
                <a:gd name="T10" fmla="*/ 0 w 15"/>
                <a:gd name="T11" fmla="*/ 2 h 15"/>
                <a:gd name="T12" fmla="*/ 0 w 15"/>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0" y="15"/>
                  </a:moveTo>
                  <a:cubicBezTo>
                    <a:pt x="15" y="15"/>
                    <a:pt x="15" y="15"/>
                    <a:pt x="15" y="15"/>
                  </a:cubicBezTo>
                  <a:cubicBezTo>
                    <a:pt x="15" y="1"/>
                    <a:pt x="15" y="1"/>
                    <a:pt x="15" y="1"/>
                  </a:cubicBezTo>
                  <a:cubicBezTo>
                    <a:pt x="14" y="0"/>
                    <a:pt x="12" y="0"/>
                    <a:pt x="10" y="0"/>
                  </a:cubicBezTo>
                  <a:cubicBezTo>
                    <a:pt x="5" y="0"/>
                    <a:pt x="5" y="0"/>
                    <a:pt x="5" y="0"/>
                  </a:cubicBezTo>
                  <a:cubicBezTo>
                    <a:pt x="3" y="0"/>
                    <a:pt x="1" y="0"/>
                    <a:pt x="0" y="2"/>
                  </a:cubicBezTo>
                  <a:lnTo>
                    <a:pt x="0" y="15"/>
                  </a:lnTo>
                  <a:close/>
                </a:path>
              </a:pathLst>
            </a:custGeom>
            <a:solidFill>
              <a:srgbClr val="BA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Rectangle 499"/>
            <p:cNvSpPr>
              <a:spLocks noChangeArrowheads="1"/>
            </p:cNvSpPr>
            <p:nvPr/>
          </p:nvSpPr>
          <p:spPr bwMode="auto">
            <a:xfrm>
              <a:off x="9532938" y="1397000"/>
              <a:ext cx="52388" cy="220663"/>
            </a:xfrm>
            <a:prstGeom prst="rect">
              <a:avLst/>
            </a:prstGeom>
            <a:solidFill>
              <a:srgbClr val="BA0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 name="Rectangle 500"/>
            <p:cNvSpPr>
              <a:spLocks noChangeArrowheads="1"/>
            </p:cNvSpPr>
            <p:nvPr/>
          </p:nvSpPr>
          <p:spPr bwMode="auto">
            <a:xfrm>
              <a:off x="9550401" y="1909763"/>
              <a:ext cx="14288" cy="127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Rectangle 501"/>
            <p:cNvSpPr>
              <a:spLocks noChangeArrowheads="1"/>
            </p:cNvSpPr>
            <p:nvPr/>
          </p:nvSpPr>
          <p:spPr bwMode="auto">
            <a:xfrm>
              <a:off x="9094788" y="1587500"/>
              <a:ext cx="23813" cy="4699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 name="Rectangle 502"/>
            <p:cNvSpPr>
              <a:spLocks noChangeArrowheads="1"/>
            </p:cNvSpPr>
            <p:nvPr/>
          </p:nvSpPr>
          <p:spPr bwMode="auto">
            <a:xfrm>
              <a:off x="9094788" y="1587500"/>
              <a:ext cx="23813" cy="4699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 name="Rectangle 503"/>
            <p:cNvSpPr>
              <a:spLocks noChangeArrowheads="1"/>
            </p:cNvSpPr>
            <p:nvPr/>
          </p:nvSpPr>
          <p:spPr bwMode="auto">
            <a:xfrm>
              <a:off x="9097963" y="2036763"/>
              <a:ext cx="14288" cy="1428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 name="Freeform 504"/>
            <p:cNvSpPr>
              <a:spLocks/>
            </p:cNvSpPr>
            <p:nvPr/>
          </p:nvSpPr>
          <p:spPr bwMode="auto">
            <a:xfrm>
              <a:off x="9063038" y="1292225"/>
              <a:ext cx="87313" cy="395288"/>
            </a:xfrm>
            <a:custGeom>
              <a:avLst/>
              <a:gdLst>
                <a:gd name="T0" fmla="*/ 0 w 25"/>
                <a:gd name="T1" fmla="*/ 29 h 114"/>
                <a:gd name="T2" fmla="*/ 0 w 25"/>
                <a:gd name="T3" fmla="*/ 114 h 114"/>
                <a:gd name="T4" fmla="*/ 25 w 25"/>
                <a:gd name="T5" fmla="*/ 114 h 114"/>
                <a:gd name="T6" fmla="*/ 25 w 25"/>
                <a:gd name="T7" fmla="*/ 29 h 114"/>
                <a:gd name="T8" fmla="*/ 20 w 25"/>
                <a:gd name="T9" fmla="*/ 22 h 114"/>
                <a:gd name="T10" fmla="*/ 25 w 25"/>
                <a:gd name="T11" fmla="*/ 14 h 114"/>
                <a:gd name="T12" fmla="*/ 25 w 25"/>
                <a:gd name="T13" fmla="*/ 10 h 114"/>
                <a:gd name="T14" fmla="*/ 15 w 25"/>
                <a:gd name="T15" fmla="*/ 0 h 114"/>
                <a:gd name="T16" fmla="*/ 10 w 25"/>
                <a:gd name="T17" fmla="*/ 0 h 114"/>
                <a:gd name="T18" fmla="*/ 0 w 25"/>
                <a:gd name="T19" fmla="*/ 10 h 114"/>
                <a:gd name="T20" fmla="*/ 0 w 25"/>
                <a:gd name="T21" fmla="*/ 14 h 114"/>
                <a:gd name="T22" fmla="*/ 5 w 25"/>
                <a:gd name="T23" fmla="*/ 22 h 114"/>
                <a:gd name="T24" fmla="*/ 0 w 25"/>
                <a:gd name="T25" fmla="*/ 2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14">
                  <a:moveTo>
                    <a:pt x="0" y="29"/>
                  </a:moveTo>
                  <a:cubicBezTo>
                    <a:pt x="0" y="114"/>
                    <a:pt x="0" y="114"/>
                    <a:pt x="0" y="114"/>
                  </a:cubicBezTo>
                  <a:cubicBezTo>
                    <a:pt x="25" y="114"/>
                    <a:pt x="25" y="114"/>
                    <a:pt x="25" y="114"/>
                  </a:cubicBezTo>
                  <a:cubicBezTo>
                    <a:pt x="25" y="29"/>
                    <a:pt x="25" y="29"/>
                    <a:pt x="25" y="29"/>
                  </a:cubicBezTo>
                  <a:cubicBezTo>
                    <a:pt x="22" y="28"/>
                    <a:pt x="20" y="25"/>
                    <a:pt x="20" y="22"/>
                  </a:cubicBezTo>
                  <a:cubicBezTo>
                    <a:pt x="20" y="18"/>
                    <a:pt x="22" y="16"/>
                    <a:pt x="25" y="14"/>
                  </a:cubicBezTo>
                  <a:cubicBezTo>
                    <a:pt x="25" y="10"/>
                    <a:pt x="25" y="10"/>
                    <a:pt x="25" y="10"/>
                  </a:cubicBezTo>
                  <a:cubicBezTo>
                    <a:pt x="25" y="4"/>
                    <a:pt x="20" y="0"/>
                    <a:pt x="15" y="0"/>
                  </a:cubicBezTo>
                  <a:cubicBezTo>
                    <a:pt x="10" y="0"/>
                    <a:pt x="10" y="0"/>
                    <a:pt x="10" y="0"/>
                  </a:cubicBezTo>
                  <a:cubicBezTo>
                    <a:pt x="4" y="0"/>
                    <a:pt x="0" y="4"/>
                    <a:pt x="0" y="10"/>
                  </a:cubicBezTo>
                  <a:cubicBezTo>
                    <a:pt x="0" y="14"/>
                    <a:pt x="0" y="14"/>
                    <a:pt x="0" y="14"/>
                  </a:cubicBezTo>
                  <a:cubicBezTo>
                    <a:pt x="3" y="16"/>
                    <a:pt x="5" y="18"/>
                    <a:pt x="5" y="22"/>
                  </a:cubicBezTo>
                  <a:cubicBezTo>
                    <a:pt x="5" y="25"/>
                    <a:pt x="3" y="28"/>
                    <a:pt x="0" y="29"/>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 name="Freeform 505"/>
            <p:cNvSpPr>
              <a:spLocks/>
            </p:cNvSpPr>
            <p:nvPr/>
          </p:nvSpPr>
          <p:spPr bwMode="auto">
            <a:xfrm>
              <a:off x="9063038" y="1292225"/>
              <a:ext cx="87313" cy="395288"/>
            </a:xfrm>
            <a:custGeom>
              <a:avLst/>
              <a:gdLst>
                <a:gd name="T0" fmla="*/ 0 w 25"/>
                <a:gd name="T1" fmla="*/ 29 h 114"/>
                <a:gd name="T2" fmla="*/ 0 w 25"/>
                <a:gd name="T3" fmla="*/ 114 h 114"/>
                <a:gd name="T4" fmla="*/ 25 w 25"/>
                <a:gd name="T5" fmla="*/ 114 h 114"/>
                <a:gd name="T6" fmla="*/ 25 w 25"/>
                <a:gd name="T7" fmla="*/ 29 h 114"/>
                <a:gd name="T8" fmla="*/ 20 w 25"/>
                <a:gd name="T9" fmla="*/ 22 h 114"/>
                <a:gd name="T10" fmla="*/ 25 w 25"/>
                <a:gd name="T11" fmla="*/ 14 h 114"/>
                <a:gd name="T12" fmla="*/ 25 w 25"/>
                <a:gd name="T13" fmla="*/ 10 h 114"/>
                <a:gd name="T14" fmla="*/ 15 w 25"/>
                <a:gd name="T15" fmla="*/ 0 h 114"/>
                <a:gd name="T16" fmla="*/ 10 w 25"/>
                <a:gd name="T17" fmla="*/ 0 h 114"/>
                <a:gd name="T18" fmla="*/ 0 w 25"/>
                <a:gd name="T19" fmla="*/ 10 h 114"/>
                <a:gd name="T20" fmla="*/ 0 w 25"/>
                <a:gd name="T21" fmla="*/ 14 h 114"/>
                <a:gd name="T22" fmla="*/ 5 w 25"/>
                <a:gd name="T23" fmla="*/ 22 h 114"/>
                <a:gd name="T24" fmla="*/ 0 w 25"/>
                <a:gd name="T25" fmla="*/ 2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14">
                  <a:moveTo>
                    <a:pt x="0" y="29"/>
                  </a:moveTo>
                  <a:cubicBezTo>
                    <a:pt x="0" y="114"/>
                    <a:pt x="0" y="114"/>
                    <a:pt x="0" y="114"/>
                  </a:cubicBezTo>
                  <a:cubicBezTo>
                    <a:pt x="25" y="114"/>
                    <a:pt x="25" y="114"/>
                    <a:pt x="25" y="114"/>
                  </a:cubicBezTo>
                  <a:cubicBezTo>
                    <a:pt x="25" y="29"/>
                    <a:pt x="25" y="29"/>
                    <a:pt x="25" y="29"/>
                  </a:cubicBezTo>
                  <a:cubicBezTo>
                    <a:pt x="22" y="28"/>
                    <a:pt x="20" y="25"/>
                    <a:pt x="20" y="22"/>
                  </a:cubicBezTo>
                  <a:cubicBezTo>
                    <a:pt x="20" y="18"/>
                    <a:pt x="22" y="16"/>
                    <a:pt x="25" y="14"/>
                  </a:cubicBezTo>
                  <a:cubicBezTo>
                    <a:pt x="25" y="10"/>
                    <a:pt x="25" y="10"/>
                    <a:pt x="25" y="10"/>
                  </a:cubicBezTo>
                  <a:cubicBezTo>
                    <a:pt x="25" y="4"/>
                    <a:pt x="20" y="0"/>
                    <a:pt x="15" y="0"/>
                  </a:cubicBezTo>
                  <a:cubicBezTo>
                    <a:pt x="10" y="0"/>
                    <a:pt x="10" y="0"/>
                    <a:pt x="10" y="0"/>
                  </a:cubicBezTo>
                  <a:cubicBezTo>
                    <a:pt x="4" y="0"/>
                    <a:pt x="0" y="4"/>
                    <a:pt x="0" y="10"/>
                  </a:cubicBezTo>
                  <a:cubicBezTo>
                    <a:pt x="0" y="14"/>
                    <a:pt x="0" y="14"/>
                    <a:pt x="0" y="14"/>
                  </a:cubicBezTo>
                  <a:cubicBezTo>
                    <a:pt x="3" y="16"/>
                    <a:pt x="5" y="18"/>
                    <a:pt x="5" y="22"/>
                  </a:cubicBezTo>
                  <a:cubicBezTo>
                    <a:pt x="5" y="25"/>
                    <a:pt x="3" y="28"/>
                    <a:pt x="0" y="29"/>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 name="Freeform 506"/>
            <p:cNvSpPr>
              <a:spLocks/>
            </p:cNvSpPr>
            <p:nvPr/>
          </p:nvSpPr>
          <p:spPr bwMode="auto">
            <a:xfrm>
              <a:off x="9077326" y="1292225"/>
              <a:ext cx="55563" cy="52388"/>
            </a:xfrm>
            <a:custGeom>
              <a:avLst/>
              <a:gdLst>
                <a:gd name="T0" fmla="*/ 0 w 16"/>
                <a:gd name="T1" fmla="*/ 15 h 15"/>
                <a:gd name="T2" fmla="*/ 16 w 16"/>
                <a:gd name="T3" fmla="*/ 15 h 15"/>
                <a:gd name="T4" fmla="*/ 16 w 16"/>
                <a:gd name="T5" fmla="*/ 1 h 15"/>
                <a:gd name="T6" fmla="*/ 11 w 16"/>
                <a:gd name="T7" fmla="*/ 0 h 15"/>
                <a:gd name="T8" fmla="*/ 6 w 16"/>
                <a:gd name="T9" fmla="*/ 0 h 15"/>
                <a:gd name="T10" fmla="*/ 0 w 16"/>
                <a:gd name="T11" fmla="*/ 2 h 15"/>
                <a:gd name="T12" fmla="*/ 0 w 16"/>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6" h="15">
                  <a:moveTo>
                    <a:pt x="0" y="15"/>
                  </a:moveTo>
                  <a:cubicBezTo>
                    <a:pt x="16" y="15"/>
                    <a:pt x="16" y="15"/>
                    <a:pt x="16" y="15"/>
                  </a:cubicBezTo>
                  <a:cubicBezTo>
                    <a:pt x="16" y="1"/>
                    <a:pt x="16" y="1"/>
                    <a:pt x="16" y="1"/>
                  </a:cubicBezTo>
                  <a:cubicBezTo>
                    <a:pt x="14" y="0"/>
                    <a:pt x="13" y="0"/>
                    <a:pt x="11" y="0"/>
                  </a:cubicBezTo>
                  <a:cubicBezTo>
                    <a:pt x="6" y="0"/>
                    <a:pt x="6" y="0"/>
                    <a:pt x="6" y="0"/>
                  </a:cubicBezTo>
                  <a:cubicBezTo>
                    <a:pt x="4" y="0"/>
                    <a:pt x="2" y="0"/>
                    <a:pt x="0" y="2"/>
                  </a:cubicBezTo>
                  <a:lnTo>
                    <a:pt x="0" y="15"/>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 name="Rectangle 507"/>
            <p:cNvSpPr>
              <a:spLocks noChangeArrowheads="1"/>
            </p:cNvSpPr>
            <p:nvPr/>
          </p:nvSpPr>
          <p:spPr bwMode="auto">
            <a:xfrm>
              <a:off x="9077326" y="1397000"/>
              <a:ext cx="55563" cy="290513"/>
            </a:xfrm>
            <a:prstGeom prst="rect">
              <a:avLst/>
            </a:prstGeom>
            <a:solidFill>
              <a:srgbClr val="E811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 name="Freeform 508"/>
            <p:cNvSpPr>
              <a:spLocks/>
            </p:cNvSpPr>
            <p:nvPr/>
          </p:nvSpPr>
          <p:spPr bwMode="auto">
            <a:xfrm>
              <a:off x="9094788" y="2057400"/>
              <a:ext cx="23813" cy="55563"/>
            </a:xfrm>
            <a:custGeom>
              <a:avLst/>
              <a:gdLst>
                <a:gd name="T0" fmla="*/ 13 w 15"/>
                <a:gd name="T1" fmla="*/ 35 h 35"/>
                <a:gd name="T2" fmla="*/ 2 w 15"/>
                <a:gd name="T3" fmla="*/ 35 h 35"/>
                <a:gd name="T4" fmla="*/ 0 w 15"/>
                <a:gd name="T5" fmla="*/ 0 h 35"/>
                <a:gd name="T6" fmla="*/ 15 w 15"/>
                <a:gd name="T7" fmla="*/ 0 h 35"/>
                <a:gd name="T8" fmla="*/ 13 w 15"/>
                <a:gd name="T9" fmla="*/ 35 h 35"/>
              </a:gdLst>
              <a:ahLst/>
              <a:cxnLst>
                <a:cxn ang="0">
                  <a:pos x="T0" y="T1"/>
                </a:cxn>
                <a:cxn ang="0">
                  <a:pos x="T2" y="T3"/>
                </a:cxn>
                <a:cxn ang="0">
                  <a:pos x="T4" y="T5"/>
                </a:cxn>
                <a:cxn ang="0">
                  <a:pos x="T6" y="T7"/>
                </a:cxn>
                <a:cxn ang="0">
                  <a:pos x="T8" y="T9"/>
                </a:cxn>
              </a:cxnLst>
              <a:rect l="0" t="0" r="r" b="b"/>
              <a:pathLst>
                <a:path w="15" h="35">
                  <a:moveTo>
                    <a:pt x="13" y="35"/>
                  </a:moveTo>
                  <a:lnTo>
                    <a:pt x="2" y="35"/>
                  </a:lnTo>
                  <a:lnTo>
                    <a:pt x="0" y="0"/>
                  </a:lnTo>
                  <a:lnTo>
                    <a:pt x="15" y="0"/>
                  </a:lnTo>
                  <a:lnTo>
                    <a:pt x="13" y="35"/>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53049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Evolving Hyper-V Backup</a:t>
            </a:r>
            <a:br>
              <a:rPr lang="en-US" dirty="0"/>
            </a:br>
            <a:endParaRPr lang="en-US" dirty="0"/>
          </a:p>
        </p:txBody>
      </p:sp>
      <p:sp>
        <p:nvSpPr>
          <p:cNvPr id="6" name="Text Placeholder 5"/>
          <p:cNvSpPr>
            <a:spLocks noGrp="1"/>
          </p:cNvSpPr>
          <p:nvPr>
            <p:ph type="body" sz="quarter" idx="10"/>
          </p:nvPr>
        </p:nvSpPr>
        <p:spPr>
          <a:xfrm>
            <a:off x="275482" y="1212848"/>
            <a:ext cx="8838355" cy="3416320"/>
          </a:xfrm>
          <a:prstGeom prst="rect">
            <a:avLst/>
          </a:prstGeom>
        </p:spPr>
        <p:txBody>
          <a:bodyPr/>
          <a:lstStyle/>
          <a:p>
            <a:r>
              <a:rPr lang="en-US" dirty="0"/>
              <a:t>New architecture to improve reliability,</a:t>
            </a:r>
            <a:br>
              <a:rPr lang="en-US" dirty="0"/>
            </a:br>
            <a:r>
              <a:rPr lang="en-US" dirty="0"/>
              <a:t>scale and performance.</a:t>
            </a:r>
          </a:p>
          <a:p>
            <a:pPr lvl="1"/>
            <a:br>
              <a:rPr lang="en-US" dirty="0"/>
            </a:br>
            <a:r>
              <a:rPr lang="en-US" dirty="0"/>
              <a:t>Decoupling backing up virtual machines from backing up the underlying storage.</a:t>
            </a:r>
          </a:p>
          <a:p>
            <a:pPr lvl="1"/>
            <a:endParaRPr lang="en-US" dirty="0"/>
          </a:p>
          <a:p>
            <a:pPr lvl="1"/>
            <a:r>
              <a:rPr lang="en-US" dirty="0"/>
              <a:t>No longer dependent on hardware snapshots for core backup functionality, but still able to take advantage of hardware capabilities when they are present.</a:t>
            </a:r>
          </a:p>
        </p:txBody>
      </p:sp>
    </p:spTree>
    <p:extLst>
      <p:ext uri="{BB962C8B-B14F-4D97-AF65-F5344CB8AC3E}">
        <p14:creationId xmlns:p14="http://schemas.microsoft.com/office/powerpoint/2010/main" val="41144535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Built in change tracking for Backup</a:t>
            </a:r>
            <a:br>
              <a:rPr lang="en-US" dirty="0"/>
            </a:br>
            <a:endParaRPr lang="en-US" dirty="0"/>
          </a:p>
        </p:txBody>
      </p:sp>
      <p:sp>
        <p:nvSpPr>
          <p:cNvPr id="2" name="Text Placeholder 1"/>
          <p:cNvSpPr>
            <a:spLocks noGrp="1"/>
          </p:cNvSpPr>
          <p:nvPr>
            <p:ph type="body" sz="quarter" idx="10"/>
          </p:nvPr>
        </p:nvSpPr>
        <p:spPr>
          <a:xfrm>
            <a:off x="275482" y="1212849"/>
            <a:ext cx="10571402" cy="4588421"/>
          </a:xfrm>
        </p:spPr>
        <p:txBody>
          <a:bodyPr/>
          <a:lstStyle/>
          <a:p>
            <a:r>
              <a:rPr lang="en-US" dirty="0"/>
              <a:t>Most Hyper-V backup solutions today implement kernel level file system filters in order to gain efficiency.</a:t>
            </a:r>
          </a:p>
          <a:p>
            <a:pPr lvl="1"/>
            <a:br>
              <a:rPr lang="en-US" dirty="0"/>
            </a:br>
            <a:r>
              <a:rPr lang="en-US" dirty="0"/>
              <a:t>Makes it hard for backup partners to update to newer versions of Windows</a:t>
            </a:r>
          </a:p>
          <a:p>
            <a:pPr lvl="1"/>
            <a:r>
              <a:rPr lang="en-US" dirty="0"/>
              <a:t>Increases the complexity of Hyper-V deployments</a:t>
            </a:r>
          </a:p>
          <a:p>
            <a:br>
              <a:rPr lang="en-US" dirty="0"/>
            </a:br>
            <a:r>
              <a:rPr lang="en-US" dirty="0"/>
              <a:t>Efficient change tracking for backup</a:t>
            </a:r>
            <a:br>
              <a:rPr lang="en-US" dirty="0"/>
            </a:br>
            <a:r>
              <a:rPr lang="en-US" dirty="0"/>
              <a:t>is now part of the platform</a:t>
            </a:r>
          </a:p>
        </p:txBody>
      </p:sp>
    </p:spTree>
    <p:extLst>
      <p:ext uri="{BB962C8B-B14F-4D97-AF65-F5344CB8AC3E}">
        <p14:creationId xmlns:p14="http://schemas.microsoft.com/office/powerpoint/2010/main" val="3312213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883" y="1398906"/>
            <a:ext cx="12434711" cy="5595620"/>
          </a:xfrm>
          <a:prstGeom prst="rect">
            <a:avLst/>
          </a:prstGeom>
          <a:solidFill>
            <a:srgbClr val="EEEEE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eaLnBrk="1" fontAlgn="base" latinLnBrk="0" hangingPunct="1">
              <a:lnSpc>
                <a:spcPct val="90000"/>
              </a:lnSpc>
              <a:spcBef>
                <a:spcPct val="0"/>
              </a:spcBef>
              <a:spcAft>
                <a:spcPct val="0"/>
              </a:spcAft>
              <a:buClrTx/>
              <a:buSzTx/>
              <a:buFontTx/>
              <a:buNone/>
              <a:tabLst/>
              <a:defRPr/>
            </a:pPr>
            <a:endParaRPr kumimoji="0" lang="en-US" sz="2448"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 name="Title 1"/>
          <p:cNvSpPr>
            <a:spLocks noGrp="1"/>
          </p:cNvSpPr>
          <p:nvPr>
            <p:ph type="title"/>
          </p:nvPr>
        </p:nvSpPr>
        <p:spPr/>
        <p:txBody>
          <a:bodyPr/>
          <a:lstStyle/>
          <a:p>
            <a:r>
              <a:rPr lang="en-US" dirty="0"/>
              <a:t>Windows Server 2012 / 2012 R2 Hyper-V</a:t>
            </a:r>
          </a:p>
        </p:txBody>
      </p:sp>
      <p:sp>
        <p:nvSpPr>
          <p:cNvPr id="5" name="Title 1"/>
          <p:cNvSpPr txBox="1">
            <a:spLocks/>
          </p:cNvSpPr>
          <p:nvPr/>
        </p:nvSpPr>
        <p:spPr>
          <a:xfrm>
            <a:off x="12752465" y="332348"/>
            <a:ext cx="10724938" cy="1351952"/>
          </a:xfrm>
          <a:prstGeom prst="rect">
            <a:avLst/>
          </a:prstGeom>
        </p:spPr>
        <p:txBody>
          <a:bodyPr vert="horz" lIns="93260" tIns="46630" rIns="93260" bIns="4663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32597" rtl="0" eaLnBrk="1" fontAlgn="auto" latinLnBrk="0" hangingPunct="1">
              <a:lnSpc>
                <a:spcPct val="90000"/>
              </a:lnSpc>
              <a:spcBef>
                <a:spcPct val="0"/>
              </a:spcBef>
              <a:spcAft>
                <a:spcPts val="0"/>
              </a:spcAft>
              <a:buClrTx/>
              <a:buSzTx/>
              <a:buFontTx/>
              <a:buNone/>
              <a:tabLst/>
              <a:defRPr/>
            </a:pPr>
            <a:r>
              <a:rPr kumimoji="0" lang="en-US" sz="4488" b="0" i="0" u="none" strike="noStrike" kern="1200" cap="none" spc="0" normalizeH="0" baseline="0" noProof="0" dirty="0">
                <a:ln>
                  <a:noFill/>
                </a:ln>
                <a:solidFill>
                  <a:schemeClr val="tx1"/>
                </a:solidFill>
                <a:effectLst/>
                <a:uLnTx/>
                <a:uFillTx/>
                <a:latin typeface="+mj-lt"/>
                <a:ea typeface="+mj-ea"/>
                <a:cs typeface="+mj-cs"/>
              </a:rPr>
              <a:t>Windows Server 2016 Hyper-V</a:t>
            </a:r>
          </a:p>
        </p:txBody>
      </p:sp>
      <p:sp>
        <p:nvSpPr>
          <p:cNvPr id="3" name="Rectangle 2"/>
          <p:cNvSpPr/>
          <p:nvPr/>
        </p:nvSpPr>
        <p:spPr>
          <a:xfrm>
            <a:off x="270139" y="1446971"/>
            <a:ext cx="4180038" cy="5170777"/>
          </a:xfrm>
          <a:prstGeom prst="rect">
            <a:avLst/>
          </a:prstGeom>
        </p:spPr>
        <p:txBody>
          <a:bodyPr wrap="square">
            <a:spAutoFit/>
          </a:bodyPr>
          <a:lstStyle/>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High performance live migration (compression/RDMA)</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Zero downtime upgrades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Automatic VM Activation</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Live VM export</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Guest backup improvements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Enhanced </a:t>
            </a:r>
            <a:r>
              <a:rPr kumimoji="0" lang="en-US" sz="1428" b="0" i="0" u="none" strike="noStrike" kern="0" cap="none" spc="0" normalizeH="0" baseline="0" noProof="0" dirty="0" err="1">
                <a:ln>
                  <a:noFill/>
                </a:ln>
                <a:solidFill>
                  <a:srgbClr val="333333"/>
                </a:solidFill>
                <a:effectLst/>
                <a:uLnTx/>
                <a:uFillTx/>
              </a:rPr>
              <a:t>VMConnect</a:t>
            </a:r>
            <a:endParaRPr kumimoji="0" lang="en-US" sz="1428" b="0" i="0" u="none" strike="noStrike" kern="0" cap="none" spc="0" normalizeH="0" baseline="0" noProof="0" dirty="0">
              <a:ln>
                <a:noFill/>
              </a:ln>
              <a:solidFill>
                <a:srgbClr val="333333"/>
              </a:solidFill>
              <a:effectLst/>
              <a:uLnTx/>
              <a:uFillTx/>
            </a:endParaRP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Dynamic memory host balancing</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First class Linux support – Dynamic memory, file system consistent host based backup</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RemoteFX over WAN</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Generation 2 Virtual Machines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Secure boot in a VM</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User defined meta data for VHDX</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PowerShell for all Hyper-V operations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Hyper-V Metrics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Shared nothing live migration</a:t>
            </a:r>
          </a:p>
        </p:txBody>
      </p:sp>
      <p:sp>
        <p:nvSpPr>
          <p:cNvPr id="4" name="Rectangle 3"/>
          <p:cNvSpPr/>
          <p:nvPr/>
        </p:nvSpPr>
        <p:spPr>
          <a:xfrm>
            <a:off x="4226740" y="1446971"/>
            <a:ext cx="3788701" cy="4531983"/>
          </a:xfrm>
          <a:prstGeom prst="rect">
            <a:avLst/>
          </a:prstGeom>
        </p:spPr>
        <p:txBody>
          <a:bodyPr wrap="square">
            <a:spAutoFit/>
          </a:bodyPr>
          <a:lstStyle/>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High performance auto tiered storage spaces</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Write back cache with spaces</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Storage </a:t>
            </a:r>
            <a:r>
              <a:rPr kumimoji="0" lang="en-US" sz="1428" b="0" i="0" u="none" strike="noStrike" kern="0" cap="none" spc="0" normalizeH="0" baseline="0" noProof="0" dirty="0" err="1">
                <a:ln>
                  <a:noFill/>
                </a:ln>
                <a:solidFill>
                  <a:srgbClr val="333333"/>
                </a:solidFill>
                <a:effectLst/>
                <a:uLnTx/>
                <a:uFillTx/>
              </a:rPr>
              <a:t>QoS</a:t>
            </a:r>
            <a:endParaRPr kumimoji="0" lang="en-US" sz="1428" b="0" i="0" u="none" strike="noStrike" kern="0" cap="none" spc="0" normalizeH="0" baseline="0" noProof="0" dirty="0">
              <a:ln>
                <a:noFill/>
              </a:ln>
              <a:solidFill>
                <a:srgbClr val="333333"/>
              </a:solidFill>
              <a:effectLst/>
              <a:uLnTx/>
              <a:uFillTx/>
            </a:endParaRP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Shared VHDX for guest clustering</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VHDX online resize</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Storage deduplication with live VMs for VDI</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Hyper-V Recovery Manager (Microsoft Azure Site recovery)</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Azure Backup</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Inbox multi-tenant site-to-site VPN gateway for physical &amp; virtual networks</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Protected VM Networks/Virtual RSS</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Enhanced LBFO performance with NIC teaming</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Hyper-V Extensible Switch</a:t>
            </a:r>
          </a:p>
          <a:p>
            <a:pPr marL="0" marR="0" lvl="0" indent="0" defTabSz="932597"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4K Sector support</a:t>
            </a:r>
          </a:p>
        </p:txBody>
      </p:sp>
      <p:sp>
        <p:nvSpPr>
          <p:cNvPr id="6" name="Rectangle 5"/>
          <p:cNvSpPr/>
          <p:nvPr/>
        </p:nvSpPr>
        <p:spPr>
          <a:xfrm>
            <a:off x="8200019" y="1446971"/>
            <a:ext cx="4235573" cy="5288491"/>
          </a:xfrm>
          <a:prstGeom prst="rect">
            <a:avLst/>
          </a:prstGeom>
        </p:spPr>
        <p:txBody>
          <a:bodyPr wrap="square">
            <a:spAutoFit/>
          </a:bodyPr>
          <a:lstStyle/>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Hyper-V over SMB</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Hyper-V over Spaces &amp; </a:t>
            </a:r>
            <a:r>
              <a:rPr kumimoji="0" lang="en-US" sz="1428" b="0" i="0" u="none" strike="noStrike" kern="0" cap="none" spc="0" normalizeH="0" baseline="0" noProof="0" dirty="0" err="1">
                <a:ln>
                  <a:noFill/>
                </a:ln>
                <a:solidFill>
                  <a:srgbClr val="333333"/>
                </a:solidFill>
                <a:effectLst/>
                <a:uLnTx/>
                <a:uFillTx/>
              </a:rPr>
              <a:t>ReFS</a:t>
            </a:r>
            <a:endParaRPr kumimoji="0" lang="en-US" sz="1428" b="0" i="0" u="none" strike="noStrike" kern="0" cap="none" spc="0" normalizeH="0" baseline="0" noProof="0" dirty="0">
              <a:ln>
                <a:noFill/>
              </a:ln>
              <a:solidFill>
                <a:srgbClr val="333333"/>
              </a:solidFill>
              <a:effectLst/>
              <a:uLnTx/>
              <a:uFillTx/>
            </a:endParaRP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64 VP, 1 TB VMs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SR-IOV for 10+GB networking</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64TB VHDX</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Hyper-V Replica</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Network Virtualization</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USB redirection over RemoteFX </a:t>
            </a:r>
            <a:r>
              <a:rPr kumimoji="0" lang="en-US" sz="1428" b="0" i="0" u="none" strike="noStrike" kern="0" cap="none" spc="0" normalizeH="0" baseline="0" noProof="0" dirty="0" err="1">
                <a:ln>
                  <a:noFill/>
                </a:ln>
                <a:solidFill>
                  <a:srgbClr val="333333"/>
                </a:solidFill>
                <a:effectLst/>
                <a:uLnTx/>
                <a:uFillTx/>
              </a:rPr>
              <a:t>vGPU</a:t>
            </a:r>
            <a:endParaRPr kumimoji="0" lang="en-US" sz="1428" b="0" i="0" u="none" strike="noStrike" kern="0" cap="none" spc="0" normalizeH="0" baseline="0" noProof="0" dirty="0">
              <a:ln>
                <a:noFill/>
              </a:ln>
              <a:solidFill>
                <a:srgbClr val="333333"/>
              </a:solidFill>
              <a:effectLst/>
              <a:uLnTx/>
              <a:uFillTx/>
            </a:endParaRP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Hot add/remove of storage</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VHDX resiliency</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Dynamic &amp; differencing VHDX performance improvements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384 LP, 4TB physical system</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2+ Million IOPS to a single VM</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Resource Pools</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NUMA in a VM</a:t>
            </a:r>
          </a:p>
          <a:p>
            <a:pPr marL="0" marR="0" lvl="0" indent="0" defTabSz="950756" eaLnBrk="1" fontAlgn="auto" latinLnBrk="0" hangingPunct="1">
              <a:lnSpc>
                <a:spcPct val="90000"/>
              </a:lnSpc>
              <a:spcBef>
                <a:spcPts val="0"/>
              </a:spcBef>
              <a:spcAft>
                <a:spcPts val="918"/>
              </a:spcAft>
              <a:buClrTx/>
              <a:buSzTx/>
              <a:buFontTx/>
              <a:buNone/>
              <a:tabLst/>
              <a:defRPr/>
            </a:pPr>
            <a:r>
              <a:rPr kumimoji="0" lang="en-US" sz="1428" b="0" i="0" u="none" strike="noStrike" kern="0" cap="none" spc="0" normalizeH="0" baseline="0" noProof="0" dirty="0">
                <a:ln>
                  <a:noFill/>
                </a:ln>
                <a:solidFill>
                  <a:srgbClr val="333333"/>
                </a:solidFill>
                <a:effectLst/>
                <a:uLnTx/>
                <a:uFillTx/>
              </a:rPr>
              <a:t>1024 running VMs on a host</a:t>
            </a:r>
          </a:p>
        </p:txBody>
      </p:sp>
      <p:sp>
        <p:nvSpPr>
          <p:cNvPr id="12" name="Rectangle 11"/>
          <p:cNvSpPr/>
          <p:nvPr/>
        </p:nvSpPr>
        <p:spPr>
          <a:xfrm>
            <a:off x="12924961" y="1398907"/>
            <a:ext cx="3261357" cy="1662970"/>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Shielded VM support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err="1">
                <a:ln>
                  <a:noFill/>
                </a:ln>
                <a:solidFill>
                  <a:sysClr val="windowText" lastClr="000000"/>
                </a:solidFill>
                <a:effectLst/>
                <a:uLnTx/>
                <a:uFillTx/>
              </a:rPr>
              <a:t>vTPM</a:t>
            </a:r>
            <a:endParaRPr kumimoji="0" lang="en-US" sz="1428" b="0" i="0" u="none" strike="noStrike" kern="0" cap="none" spc="0" normalizeH="0" baseline="0" noProof="0" dirty="0">
              <a:ln>
                <a:noFill/>
              </a:ln>
              <a:solidFill>
                <a:sysClr val="windowText" lastClr="000000"/>
              </a:solidFill>
              <a:effectLst/>
              <a:uLnTx/>
              <a:uFillTx/>
            </a:endParaRP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Key Storage Drive for Gen 1 VM</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Guest VSM (enable Device Guard &amp; Credential Guard in a VM)</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VM Isolation</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Linux Secure Boot</a:t>
            </a:r>
          </a:p>
        </p:txBody>
      </p:sp>
      <p:sp>
        <p:nvSpPr>
          <p:cNvPr id="13" name="Rectangle 12"/>
          <p:cNvSpPr/>
          <p:nvPr/>
        </p:nvSpPr>
        <p:spPr>
          <a:xfrm>
            <a:off x="12924960" y="3078359"/>
            <a:ext cx="3232214" cy="766513"/>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Distributed Storage </a:t>
            </a:r>
            <a:r>
              <a:rPr kumimoji="0" lang="en-US" sz="1428" b="0" i="0" u="none" strike="noStrike" kern="0" cap="none" spc="0" normalizeH="0" baseline="0" noProof="0" dirty="0" err="1">
                <a:ln>
                  <a:noFill/>
                </a:ln>
                <a:solidFill>
                  <a:sysClr val="windowText" lastClr="000000"/>
                </a:solidFill>
                <a:effectLst/>
                <a:uLnTx/>
                <a:uFillTx/>
              </a:rPr>
              <a:t>QoS</a:t>
            </a:r>
            <a:endParaRPr kumimoji="0" lang="en-US" sz="1428" b="0" i="0" u="none" strike="noStrike" kern="0" cap="none" spc="0" normalizeH="0" baseline="0" noProof="0" dirty="0">
              <a:ln>
                <a:noFill/>
              </a:ln>
              <a:solidFill>
                <a:sysClr val="windowText" lastClr="000000"/>
              </a:solidFill>
              <a:effectLst/>
              <a:uLnTx/>
              <a:uFillTx/>
            </a:endParaRP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REFS Block </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REFS Fast Fixed Disk Creation </a:t>
            </a:r>
          </a:p>
        </p:txBody>
      </p:sp>
      <p:sp>
        <p:nvSpPr>
          <p:cNvPr id="14" name="Rectangle 13"/>
          <p:cNvSpPr/>
          <p:nvPr/>
        </p:nvSpPr>
        <p:spPr>
          <a:xfrm>
            <a:off x="16856627" y="1398906"/>
            <a:ext cx="2992102" cy="766513"/>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RemoteFX improvements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Discrete Device Assignment of GPU</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Headless mode support</a:t>
            </a:r>
          </a:p>
        </p:txBody>
      </p:sp>
      <p:sp>
        <p:nvSpPr>
          <p:cNvPr id="15" name="Rectangle 14"/>
          <p:cNvSpPr/>
          <p:nvPr/>
        </p:nvSpPr>
        <p:spPr>
          <a:xfrm>
            <a:off x="16856627" y="2215056"/>
            <a:ext cx="2992102" cy="766513"/>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Resilient Change Tracking (RCT)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Backup improvements (no host VSS)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Backup of Shared VHDX</a:t>
            </a:r>
          </a:p>
        </p:txBody>
      </p:sp>
      <p:sp>
        <p:nvSpPr>
          <p:cNvPr id="16" name="Rectangle 15"/>
          <p:cNvSpPr/>
          <p:nvPr/>
        </p:nvSpPr>
        <p:spPr>
          <a:xfrm>
            <a:off x="16856627" y="3078359"/>
            <a:ext cx="2992102" cy="2783540"/>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Nested virtualization</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VMCX configuration file </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Nano Server Host Support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Multi-host management (WMI)</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Hypervisor Power Management (connected standby works)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Virtual machine grouping</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IC Upgrade via Windows Update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err="1">
                <a:ln>
                  <a:noFill/>
                </a:ln>
                <a:solidFill>
                  <a:sysClr val="windowText" lastClr="000000"/>
                </a:solidFill>
                <a:effectLst/>
                <a:uLnTx/>
                <a:uFillTx/>
              </a:rPr>
              <a:t>HvSocket</a:t>
            </a:r>
            <a:r>
              <a:rPr kumimoji="0" lang="en-US" sz="1428" b="0" i="0" u="none" strike="noStrike" kern="0" cap="none" spc="0" normalizeH="0" baseline="0" noProof="0" dirty="0">
                <a:ln>
                  <a:noFill/>
                </a:ln>
                <a:solidFill>
                  <a:sysClr val="windowText" lastClr="000000"/>
                </a:solidFill>
                <a:effectLst/>
                <a:uLnTx/>
                <a:uFillTx/>
              </a:rPr>
              <a:t> (Guest-Host)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err="1">
                <a:ln>
                  <a:noFill/>
                </a:ln>
                <a:solidFill>
                  <a:sysClr val="windowText" lastClr="000000"/>
                </a:solidFill>
                <a:effectLst/>
                <a:uLnTx/>
                <a:uFillTx/>
              </a:rPr>
              <a:t>TimeSync</a:t>
            </a:r>
            <a:r>
              <a:rPr kumimoji="0" lang="en-US" sz="1428" b="0" i="0" u="none" strike="noStrike" kern="0" cap="none" spc="0" normalizeH="0" baseline="0" noProof="0" dirty="0">
                <a:ln>
                  <a:noFill/>
                </a:ln>
                <a:solidFill>
                  <a:sysClr val="windowText" lastClr="000000"/>
                </a:solidFill>
                <a:effectLst/>
                <a:uLnTx/>
                <a:uFillTx/>
              </a:rPr>
              <a:t> improvements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240 VP, 16TB Beast VMs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Support for Containers</a:t>
            </a:r>
          </a:p>
        </p:txBody>
      </p:sp>
      <p:sp>
        <p:nvSpPr>
          <p:cNvPr id="17" name="Rectangle 16"/>
          <p:cNvSpPr/>
          <p:nvPr/>
        </p:nvSpPr>
        <p:spPr>
          <a:xfrm>
            <a:off x="12924960" y="4093157"/>
            <a:ext cx="2992102" cy="3007655"/>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VM configuration version &amp; upgrade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Runtime Memory Resize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Hot / add remove of NICs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Production Checkpoints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Storage Resiliency - All Paths Down</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Online Resize for Shared VHDX</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Hot add / remove of replicated VHD</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Rolling Cluster Upgrade </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Cluster Compute Resiliency</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Cluster Node Quarantine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Device Naming of NIC</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512LP, 24TB Host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428" b="0" i="0" u="none" strike="noStrike" kern="0" cap="none" spc="0" normalizeH="0" baseline="0" noProof="0" dirty="0">
                <a:ln>
                  <a:noFill/>
                </a:ln>
                <a:solidFill>
                  <a:sysClr val="windowText" lastClr="000000"/>
                </a:solidFill>
                <a:effectLst/>
                <a:uLnTx/>
                <a:uFillTx/>
              </a:rPr>
              <a:t>Direct Device Assignment of </a:t>
            </a:r>
            <a:r>
              <a:rPr kumimoji="0" lang="en-US" sz="1428" b="0" i="0" u="none" strike="noStrike" kern="0" cap="none" spc="0" normalizeH="0" baseline="0" noProof="0" dirty="0" err="1">
                <a:ln>
                  <a:noFill/>
                </a:ln>
                <a:solidFill>
                  <a:sysClr val="windowText" lastClr="000000"/>
                </a:solidFill>
                <a:effectLst/>
                <a:uLnTx/>
                <a:uFillTx/>
              </a:rPr>
              <a:t>NVMe</a:t>
            </a:r>
            <a:endParaRPr kumimoji="0" lang="en-US" sz="1428"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975578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481" y="1213174"/>
            <a:ext cx="11885514" cy="3458918"/>
          </a:xfrm>
        </p:spPr>
        <p:txBody>
          <a:bodyPr/>
          <a:lstStyle/>
          <a:p>
            <a:r>
              <a:rPr lang="en-US" dirty="0"/>
              <a:t>Resilient File System</a:t>
            </a:r>
          </a:p>
          <a:p>
            <a:r>
              <a:rPr lang="en-US" dirty="0"/>
              <a:t>It maximizes data availability, despite errors that would historically cause data loss or downtime.</a:t>
            </a:r>
          </a:p>
          <a:p>
            <a:r>
              <a:rPr lang="en-US" dirty="0"/>
              <a:t>Taking advantage of an intelligent file system for:</a:t>
            </a:r>
          </a:p>
          <a:p>
            <a:pPr lvl="1"/>
            <a:r>
              <a:rPr lang="en-US" dirty="0"/>
              <a:t>Rapid fixed disk creation</a:t>
            </a:r>
          </a:p>
          <a:p>
            <a:pPr lvl="1"/>
            <a:r>
              <a:rPr lang="en-US" dirty="0"/>
              <a:t>Rapid disk merge operations</a:t>
            </a:r>
          </a:p>
        </p:txBody>
      </p:sp>
      <p:sp>
        <p:nvSpPr>
          <p:cNvPr id="3" name="Title 2"/>
          <p:cNvSpPr>
            <a:spLocks noGrp="1"/>
          </p:cNvSpPr>
          <p:nvPr>
            <p:ph type="title"/>
          </p:nvPr>
        </p:nvSpPr>
        <p:spPr/>
        <p:txBody>
          <a:bodyPr/>
          <a:lstStyle/>
          <a:p>
            <a:r>
              <a:rPr lang="en-US" dirty="0"/>
              <a:t>ReFS Accelerated VHDX Operations</a:t>
            </a:r>
          </a:p>
        </p:txBody>
      </p:sp>
      <p:grpSp>
        <p:nvGrpSpPr>
          <p:cNvPr id="13" name="Group 12"/>
          <p:cNvGrpSpPr/>
          <p:nvPr/>
        </p:nvGrpSpPr>
        <p:grpSpPr>
          <a:xfrm>
            <a:off x="8199437" y="4106862"/>
            <a:ext cx="2590800" cy="2209800"/>
            <a:chOff x="7246691" y="3997224"/>
            <a:chExt cx="1664101" cy="1371600"/>
          </a:xfrm>
        </p:grpSpPr>
        <p:grpSp>
          <p:nvGrpSpPr>
            <p:cNvPr id="14" name="Group 13"/>
            <p:cNvGrpSpPr/>
            <p:nvPr/>
          </p:nvGrpSpPr>
          <p:grpSpPr>
            <a:xfrm>
              <a:off x="7246691" y="3997224"/>
              <a:ext cx="844980" cy="1371600"/>
              <a:chOff x="9517150" y="4411663"/>
              <a:chExt cx="844980" cy="1371600"/>
            </a:xfrm>
          </p:grpSpPr>
          <p:pic>
            <p:nvPicPr>
              <p:cNvPr id="16" name="Picture 15"/>
              <p:cNvPicPr>
                <a:picLocks noChangeAspect="1"/>
              </p:cNvPicPr>
              <p:nvPr/>
            </p:nvPicPr>
            <p:blipFill>
              <a:blip r:embed="rId2"/>
              <a:stretch>
                <a:fillRect/>
              </a:stretch>
            </p:blipFill>
            <p:spPr>
              <a:xfrm>
                <a:off x="9517150" y="5131413"/>
                <a:ext cx="282487" cy="651850"/>
              </a:xfrm>
              <a:prstGeom prst="rect">
                <a:avLst/>
              </a:prstGeom>
            </p:spPr>
          </p:pic>
          <p:pic>
            <p:nvPicPr>
              <p:cNvPr id="17" name="Picture 16"/>
              <p:cNvPicPr>
                <a:picLocks noChangeAspect="1"/>
              </p:cNvPicPr>
              <p:nvPr/>
            </p:nvPicPr>
            <p:blipFill>
              <a:blip r:embed="rId3"/>
              <a:stretch>
                <a:fillRect/>
              </a:stretch>
            </p:blipFill>
            <p:spPr>
              <a:xfrm>
                <a:off x="9979942" y="4411663"/>
                <a:ext cx="382188" cy="1371600"/>
              </a:xfrm>
              <a:prstGeom prst="rect">
                <a:avLst/>
              </a:prstGeom>
            </p:spPr>
          </p:pic>
        </p:grpSp>
        <p:pic>
          <p:nvPicPr>
            <p:cNvPr id="15" name="Picture 14"/>
            <p:cNvPicPr>
              <a:picLocks noChangeAspect="1"/>
            </p:cNvPicPr>
            <p:nvPr/>
          </p:nvPicPr>
          <p:blipFill>
            <a:blip r:embed="rId4"/>
            <a:stretch>
              <a:fillRect/>
            </a:stretch>
          </p:blipFill>
          <p:spPr>
            <a:xfrm>
              <a:off x="8275637" y="4159982"/>
              <a:ext cx="635155" cy="1208842"/>
            </a:xfrm>
            <a:prstGeom prst="rect">
              <a:avLst/>
            </a:prstGeom>
          </p:spPr>
        </p:pic>
      </p:grpSp>
    </p:spTree>
    <p:extLst>
      <p:ext uri="{BB962C8B-B14F-4D97-AF65-F5344CB8AC3E}">
        <p14:creationId xmlns:p14="http://schemas.microsoft.com/office/powerpoint/2010/main" val="1820794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Demos</a:t>
            </a:r>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907234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3"/>
          <p:cNvSpPr>
            <a:spLocks noChangeAspect="1" noChangeArrowheads="1" noTextEdit="1"/>
          </p:cNvSpPr>
          <p:nvPr/>
        </p:nvSpPr>
        <p:spPr bwMode="auto">
          <a:xfrm>
            <a:off x="-1588" y="1588"/>
            <a:ext cx="12458701" cy="70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Rectangle 5"/>
          <p:cNvSpPr>
            <a:spLocks noChangeArrowheads="1"/>
          </p:cNvSpPr>
          <p:nvPr/>
        </p:nvSpPr>
        <p:spPr bwMode="auto">
          <a:xfrm>
            <a:off x="-1588" y="4176714"/>
            <a:ext cx="12455526" cy="2817812"/>
          </a:xfrm>
          <a:prstGeom prst="rect">
            <a:avLst/>
          </a:prstGeom>
          <a:solidFill>
            <a:srgbClr val="BCB6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Rectangle 6"/>
          <p:cNvSpPr>
            <a:spLocks noChangeArrowheads="1"/>
          </p:cNvSpPr>
          <p:nvPr/>
        </p:nvSpPr>
        <p:spPr bwMode="auto">
          <a:xfrm>
            <a:off x="-1588" y="4176713"/>
            <a:ext cx="12455526"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Rectangle 7"/>
          <p:cNvSpPr>
            <a:spLocks noChangeArrowheads="1"/>
          </p:cNvSpPr>
          <p:nvPr/>
        </p:nvSpPr>
        <p:spPr bwMode="auto">
          <a:xfrm>
            <a:off x="0" y="7938"/>
            <a:ext cx="12455526" cy="4175124"/>
          </a:xfrm>
          <a:prstGeom prst="rect">
            <a:avLst/>
          </a:prstGeom>
          <a:solidFill>
            <a:srgbClr val="DD5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Rectangle 8"/>
          <p:cNvSpPr>
            <a:spLocks noChangeArrowheads="1"/>
          </p:cNvSpPr>
          <p:nvPr/>
        </p:nvSpPr>
        <p:spPr bwMode="auto">
          <a:xfrm>
            <a:off x="-1588" y="-1587"/>
            <a:ext cx="12455526" cy="417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Freeform 9"/>
          <p:cNvSpPr>
            <a:spLocks/>
          </p:cNvSpPr>
          <p:nvPr/>
        </p:nvSpPr>
        <p:spPr bwMode="auto">
          <a:xfrm>
            <a:off x="-1588" y="4132263"/>
            <a:ext cx="12455526" cy="44450"/>
          </a:xfrm>
          <a:custGeom>
            <a:avLst/>
            <a:gdLst>
              <a:gd name="T0" fmla="*/ 2680 w 7846"/>
              <a:gd name="T1" fmla="*/ 0 h 28"/>
              <a:gd name="T2" fmla="*/ 7846 w 7846"/>
              <a:gd name="T3" fmla="*/ 0 h 28"/>
              <a:gd name="T4" fmla="*/ 7846 w 7846"/>
              <a:gd name="T5" fmla="*/ 28 h 28"/>
              <a:gd name="T6" fmla="*/ 0 w 7846"/>
              <a:gd name="T7" fmla="*/ 28 h 28"/>
              <a:gd name="T8" fmla="*/ 0 w 7846"/>
              <a:gd name="T9" fmla="*/ 0 h 28"/>
              <a:gd name="T10" fmla="*/ 2680 w 7846"/>
              <a:gd name="T11" fmla="*/ 0 h 28"/>
            </a:gdLst>
            <a:ahLst/>
            <a:cxnLst>
              <a:cxn ang="0">
                <a:pos x="T0" y="T1"/>
              </a:cxn>
              <a:cxn ang="0">
                <a:pos x="T2" y="T3"/>
              </a:cxn>
              <a:cxn ang="0">
                <a:pos x="T4" y="T5"/>
              </a:cxn>
              <a:cxn ang="0">
                <a:pos x="T6" y="T7"/>
              </a:cxn>
              <a:cxn ang="0">
                <a:pos x="T8" y="T9"/>
              </a:cxn>
              <a:cxn ang="0">
                <a:pos x="T10" y="T11"/>
              </a:cxn>
            </a:cxnLst>
            <a:rect l="0" t="0" r="r" b="b"/>
            <a:pathLst>
              <a:path w="7846" h="28">
                <a:moveTo>
                  <a:pt x="2680" y="0"/>
                </a:moveTo>
                <a:lnTo>
                  <a:pt x="7846" y="0"/>
                </a:lnTo>
                <a:lnTo>
                  <a:pt x="7846" y="28"/>
                </a:lnTo>
                <a:lnTo>
                  <a:pt x="0" y="28"/>
                </a:lnTo>
                <a:lnTo>
                  <a:pt x="0" y="0"/>
                </a:lnTo>
                <a:lnTo>
                  <a:pt x="2680"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Freeform 10"/>
          <p:cNvSpPr>
            <a:spLocks/>
          </p:cNvSpPr>
          <p:nvPr/>
        </p:nvSpPr>
        <p:spPr bwMode="auto">
          <a:xfrm>
            <a:off x="-1588" y="4132263"/>
            <a:ext cx="12455526" cy="44450"/>
          </a:xfrm>
          <a:custGeom>
            <a:avLst/>
            <a:gdLst>
              <a:gd name="T0" fmla="*/ 2680 w 7846"/>
              <a:gd name="T1" fmla="*/ 0 h 28"/>
              <a:gd name="T2" fmla="*/ 7846 w 7846"/>
              <a:gd name="T3" fmla="*/ 0 h 28"/>
              <a:gd name="T4" fmla="*/ 7846 w 7846"/>
              <a:gd name="T5" fmla="*/ 28 h 28"/>
              <a:gd name="T6" fmla="*/ 0 w 7846"/>
              <a:gd name="T7" fmla="*/ 28 h 28"/>
              <a:gd name="T8" fmla="*/ 0 w 7846"/>
              <a:gd name="T9" fmla="*/ 0 h 28"/>
              <a:gd name="T10" fmla="*/ 2680 w 7846"/>
              <a:gd name="T11" fmla="*/ 0 h 28"/>
            </a:gdLst>
            <a:ahLst/>
            <a:cxnLst>
              <a:cxn ang="0">
                <a:pos x="T0" y="T1"/>
              </a:cxn>
              <a:cxn ang="0">
                <a:pos x="T2" y="T3"/>
              </a:cxn>
              <a:cxn ang="0">
                <a:pos x="T4" y="T5"/>
              </a:cxn>
              <a:cxn ang="0">
                <a:pos x="T6" y="T7"/>
              </a:cxn>
              <a:cxn ang="0">
                <a:pos x="T8" y="T9"/>
              </a:cxn>
              <a:cxn ang="0">
                <a:pos x="T10" y="T11"/>
              </a:cxn>
            </a:cxnLst>
            <a:rect l="0" t="0" r="r" b="b"/>
            <a:pathLst>
              <a:path w="7846" h="28">
                <a:moveTo>
                  <a:pt x="2680" y="0"/>
                </a:moveTo>
                <a:lnTo>
                  <a:pt x="7846" y="0"/>
                </a:lnTo>
                <a:lnTo>
                  <a:pt x="7846" y="28"/>
                </a:lnTo>
                <a:lnTo>
                  <a:pt x="0" y="28"/>
                </a:lnTo>
                <a:lnTo>
                  <a:pt x="0" y="0"/>
                </a:lnTo>
                <a:lnTo>
                  <a:pt x="26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13" name="Group 12"/>
          <p:cNvGrpSpPr/>
          <p:nvPr/>
        </p:nvGrpSpPr>
        <p:grpSpPr>
          <a:xfrm>
            <a:off x="2003867" y="1439864"/>
            <a:ext cx="7912829" cy="5075236"/>
            <a:chOff x="4211637" y="2855913"/>
            <a:chExt cx="3873501" cy="2484438"/>
          </a:xfrm>
        </p:grpSpPr>
        <p:sp>
          <p:nvSpPr>
            <p:cNvPr id="14" name="Rectangle 11"/>
            <p:cNvSpPr>
              <a:spLocks noChangeArrowheads="1"/>
            </p:cNvSpPr>
            <p:nvPr/>
          </p:nvSpPr>
          <p:spPr bwMode="auto">
            <a:xfrm>
              <a:off x="6713538" y="3803651"/>
              <a:ext cx="763588" cy="4127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Rectangle 12"/>
            <p:cNvSpPr>
              <a:spLocks noChangeArrowheads="1"/>
            </p:cNvSpPr>
            <p:nvPr/>
          </p:nvSpPr>
          <p:spPr bwMode="auto">
            <a:xfrm>
              <a:off x="6713538" y="3803651"/>
              <a:ext cx="763588" cy="4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13"/>
            <p:cNvSpPr>
              <a:spLocks/>
            </p:cNvSpPr>
            <p:nvPr/>
          </p:nvSpPr>
          <p:spPr bwMode="auto">
            <a:xfrm>
              <a:off x="6710363" y="3803651"/>
              <a:ext cx="766763" cy="41275"/>
            </a:xfrm>
            <a:custGeom>
              <a:avLst/>
              <a:gdLst>
                <a:gd name="T0" fmla="*/ 241 w 241"/>
                <a:gd name="T1" fmla="*/ 0 h 13"/>
                <a:gd name="T2" fmla="*/ 1 w 241"/>
                <a:gd name="T3" fmla="*/ 0 h 13"/>
                <a:gd name="T4" fmla="*/ 0 w 241"/>
                <a:gd name="T5" fmla="*/ 0 h 13"/>
                <a:gd name="T6" fmla="*/ 0 w 241"/>
                <a:gd name="T7" fmla="*/ 0 h 13"/>
                <a:gd name="T8" fmla="*/ 0 w 241"/>
                <a:gd name="T9" fmla="*/ 8 h 13"/>
                <a:gd name="T10" fmla="*/ 1 w 241"/>
                <a:gd name="T11" fmla="*/ 8 h 13"/>
                <a:gd name="T12" fmla="*/ 1 w 241"/>
                <a:gd name="T13" fmla="*/ 0 h 13"/>
                <a:gd name="T14" fmla="*/ 241 w 241"/>
                <a:gd name="T15" fmla="*/ 0 h 13"/>
                <a:gd name="T16" fmla="*/ 241 w 241"/>
                <a:gd name="T17" fmla="*/ 13 h 13"/>
                <a:gd name="T18" fmla="*/ 57 w 241"/>
                <a:gd name="T19" fmla="*/ 13 h 13"/>
                <a:gd name="T20" fmla="*/ 57 w 241"/>
                <a:gd name="T21" fmla="*/ 13 h 13"/>
                <a:gd name="T22" fmla="*/ 241 w 241"/>
                <a:gd name="T23" fmla="*/ 13 h 13"/>
                <a:gd name="T24" fmla="*/ 241 w 241"/>
                <a:gd name="T25" fmla="*/ 13 h 13"/>
                <a:gd name="T26" fmla="*/ 241 w 241"/>
                <a:gd name="T27" fmla="*/ 13 h 13"/>
                <a:gd name="T28" fmla="*/ 241 w 241"/>
                <a:gd name="T29" fmla="*/ 0 h 13"/>
                <a:gd name="T30" fmla="*/ 241 w 241"/>
                <a:gd name="T31" fmla="*/ 0 h 13"/>
                <a:gd name="T32" fmla="*/ 241 w 241"/>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3">
                  <a:moveTo>
                    <a:pt x="241" y="0"/>
                  </a:moveTo>
                  <a:cubicBezTo>
                    <a:pt x="1" y="0"/>
                    <a:pt x="1" y="0"/>
                    <a:pt x="1" y="0"/>
                  </a:cubicBezTo>
                  <a:cubicBezTo>
                    <a:pt x="0" y="0"/>
                    <a:pt x="0" y="0"/>
                    <a:pt x="0" y="0"/>
                  </a:cubicBezTo>
                  <a:cubicBezTo>
                    <a:pt x="0" y="0"/>
                    <a:pt x="0" y="0"/>
                    <a:pt x="0" y="0"/>
                  </a:cubicBezTo>
                  <a:cubicBezTo>
                    <a:pt x="0" y="8"/>
                    <a:pt x="0" y="8"/>
                    <a:pt x="0" y="8"/>
                  </a:cubicBezTo>
                  <a:cubicBezTo>
                    <a:pt x="1" y="8"/>
                    <a:pt x="1" y="8"/>
                    <a:pt x="1" y="8"/>
                  </a:cubicBezTo>
                  <a:cubicBezTo>
                    <a:pt x="1" y="0"/>
                    <a:pt x="1" y="0"/>
                    <a:pt x="1" y="0"/>
                  </a:cubicBezTo>
                  <a:cubicBezTo>
                    <a:pt x="241" y="0"/>
                    <a:pt x="241" y="0"/>
                    <a:pt x="241" y="0"/>
                  </a:cubicBezTo>
                  <a:cubicBezTo>
                    <a:pt x="241" y="13"/>
                    <a:pt x="241" y="13"/>
                    <a:pt x="241" y="13"/>
                  </a:cubicBezTo>
                  <a:cubicBezTo>
                    <a:pt x="57" y="13"/>
                    <a:pt x="57" y="13"/>
                    <a:pt x="57" y="13"/>
                  </a:cubicBezTo>
                  <a:cubicBezTo>
                    <a:pt x="57" y="13"/>
                    <a:pt x="57" y="13"/>
                    <a:pt x="57" y="13"/>
                  </a:cubicBezTo>
                  <a:cubicBezTo>
                    <a:pt x="241" y="13"/>
                    <a:pt x="241" y="13"/>
                    <a:pt x="241" y="13"/>
                  </a:cubicBezTo>
                  <a:cubicBezTo>
                    <a:pt x="241" y="13"/>
                    <a:pt x="241" y="13"/>
                    <a:pt x="241" y="13"/>
                  </a:cubicBezTo>
                  <a:cubicBezTo>
                    <a:pt x="241" y="13"/>
                    <a:pt x="241" y="13"/>
                    <a:pt x="241" y="13"/>
                  </a:cubicBezTo>
                  <a:cubicBezTo>
                    <a:pt x="241" y="0"/>
                    <a:pt x="241" y="0"/>
                    <a:pt x="241" y="0"/>
                  </a:cubicBezTo>
                  <a:cubicBezTo>
                    <a:pt x="241" y="0"/>
                    <a:pt x="241" y="0"/>
                    <a:pt x="241" y="0"/>
                  </a:cubicBezTo>
                  <a:cubicBezTo>
                    <a:pt x="241" y="0"/>
                    <a:pt x="241" y="0"/>
                    <a:pt x="241" y="0"/>
                  </a:cubicBezTo>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Freeform 14"/>
            <p:cNvSpPr>
              <a:spLocks/>
            </p:cNvSpPr>
            <p:nvPr/>
          </p:nvSpPr>
          <p:spPr bwMode="auto">
            <a:xfrm>
              <a:off x="6713538" y="3803651"/>
              <a:ext cx="763588" cy="41275"/>
            </a:xfrm>
            <a:custGeom>
              <a:avLst/>
              <a:gdLst>
                <a:gd name="T0" fmla="*/ 240 w 240"/>
                <a:gd name="T1" fmla="*/ 0 h 13"/>
                <a:gd name="T2" fmla="*/ 0 w 240"/>
                <a:gd name="T3" fmla="*/ 0 h 13"/>
                <a:gd name="T4" fmla="*/ 0 w 240"/>
                <a:gd name="T5" fmla="*/ 8 h 13"/>
                <a:gd name="T6" fmla="*/ 0 w 240"/>
                <a:gd name="T7" fmla="*/ 8 h 13"/>
                <a:gd name="T8" fmla="*/ 0 w 240"/>
                <a:gd name="T9" fmla="*/ 0 h 13"/>
                <a:gd name="T10" fmla="*/ 240 w 240"/>
                <a:gd name="T11" fmla="*/ 0 h 13"/>
                <a:gd name="T12" fmla="*/ 240 w 240"/>
                <a:gd name="T13" fmla="*/ 13 h 13"/>
                <a:gd name="T14" fmla="*/ 56 w 240"/>
                <a:gd name="T15" fmla="*/ 13 h 13"/>
                <a:gd name="T16" fmla="*/ 56 w 240"/>
                <a:gd name="T17" fmla="*/ 13 h 13"/>
                <a:gd name="T18" fmla="*/ 240 w 240"/>
                <a:gd name="T19" fmla="*/ 13 h 13"/>
                <a:gd name="T20" fmla="*/ 240 w 24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13">
                  <a:moveTo>
                    <a:pt x="240" y="0"/>
                  </a:moveTo>
                  <a:cubicBezTo>
                    <a:pt x="0" y="0"/>
                    <a:pt x="0" y="0"/>
                    <a:pt x="0" y="0"/>
                  </a:cubicBezTo>
                  <a:cubicBezTo>
                    <a:pt x="0" y="8"/>
                    <a:pt x="0" y="8"/>
                    <a:pt x="0" y="8"/>
                  </a:cubicBezTo>
                  <a:cubicBezTo>
                    <a:pt x="0" y="8"/>
                    <a:pt x="0" y="8"/>
                    <a:pt x="0" y="8"/>
                  </a:cubicBezTo>
                  <a:cubicBezTo>
                    <a:pt x="0" y="0"/>
                    <a:pt x="0" y="0"/>
                    <a:pt x="0" y="0"/>
                  </a:cubicBezTo>
                  <a:cubicBezTo>
                    <a:pt x="240" y="0"/>
                    <a:pt x="240" y="0"/>
                    <a:pt x="240" y="0"/>
                  </a:cubicBezTo>
                  <a:cubicBezTo>
                    <a:pt x="240" y="13"/>
                    <a:pt x="240" y="13"/>
                    <a:pt x="240" y="13"/>
                  </a:cubicBezTo>
                  <a:cubicBezTo>
                    <a:pt x="56" y="13"/>
                    <a:pt x="56" y="13"/>
                    <a:pt x="56" y="13"/>
                  </a:cubicBezTo>
                  <a:cubicBezTo>
                    <a:pt x="56" y="13"/>
                    <a:pt x="56" y="13"/>
                    <a:pt x="56" y="13"/>
                  </a:cubicBezTo>
                  <a:cubicBezTo>
                    <a:pt x="240" y="13"/>
                    <a:pt x="240" y="13"/>
                    <a:pt x="240" y="13"/>
                  </a:cubicBezTo>
                  <a:cubicBezTo>
                    <a:pt x="240" y="0"/>
                    <a:pt x="240" y="0"/>
                    <a:pt x="240" y="0"/>
                  </a:cubicBezTo>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Rectangle 15"/>
            <p:cNvSpPr>
              <a:spLocks noChangeArrowheads="1"/>
            </p:cNvSpPr>
            <p:nvPr/>
          </p:nvSpPr>
          <p:spPr bwMode="auto">
            <a:xfrm>
              <a:off x="5575300" y="3803651"/>
              <a:ext cx="763588" cy="4127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Rectangle 16"/>
            <p:cNvSpPr>
              <a:spLocks noChangeArrowheads="1"/>
            </p:cNvSpPr>
            <p:nvPr/>
          </p:nvSpPr>
          <p:spPr bwMode="auto">
            <a:xfrm>
              <a:off x="5575300" y="3803651"/>
              <a:ext cx="763588" cy="4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Freeform 17"/>
            <p:cNvSpPr>
              <a:spLocks/>
            </p:cNvSpPr>
            <p:nvPr/>
          </p:nvSpPr>
          <p:spPr bwMode="auto">
            <a:xfrm>
              <a:off x="5575300" y="3803651"/>
              <a:ext cx="766763" cy="41275"/>
            </a:xfrm>
            <a:custGeom>
              <a:avLst/>
              <a:gdLst>
                <a:gd name="T0" fmla="*/ 240 w 241"/>
                <a:gd name="T1" fmla="*/ 0 h 13"/>
                <a:gd name="T2" fmla="*/ 0 w 241"/>
                <a:gd name="T3" fmla="*/ 0 h 13"/>
                <a:gd name="T4" fmla="*/ 0 w 241"/>
                <a:gd name="T5" fmla="*/ 0 h 13"/>
                <a:gd name="T6" fmla="*/ 0 w 241"/>
                <a:gd name="T7" fmla="*/ 0 h 13"/>
                <a:gd name="T8" fmla="*/ 0 w 241"/>
                <a:gd name="T9" fmla="*/ 13 h 13"/>
                <a:gd name="T10" fmla="*/ 0 w 241"/>
                <a:gd name="T11" fmla="*/ 13 h 13"/>
                <a:gd name="T12" fmla="*/ 0 w 241"/>
                <a:gd name="T13" fmla="*/ 13 h 13"/>
                <a:gd name="T14" fmla="*/ 185 w 241"/>
                <a:gd name="T15" fmla="*/ 13 h 13"/>
                <a:gd name="T16" fmla="*/ 185 w 241"/>
                <a:gd name="T17" fmla="*/ 13 h 13"/>
                <a:gd name="T18" fmla="*/ 0 w 241"/>
                <a:gd name="T19" fmla="*/ 13 h 13"/>
                <a:gd name="T20" fmla="*/ 0 w 241"/>
                <a:gd name="T21" fmla="*/ 13 h 13"/>
                <a:gd name="T22" fmla="*/ 0 w 241"/>
                <a:gd name="T23" fmla="*/ 13 h 13"/>
                <a:gd name="T24" fmla="*/ 0 w 241"/>
                <a:gd name="T25" fmla="*/ 0 h 13"/>
                <a:gd name="T26" fmla="*/ 240 w 241"/>
                <a:gd name="T27" fmla="*/ 0 h 13"/>
                <a:gd name="T28" fmla="*/ 240 w 241"/>
                <a:gd name="T29" fmla="*/ 8 h 13"/>
                <a:gd name="T30" fmla="*/ 241 w 241"/>
                <a:gd name="T31" fmla="*/ 8 h 13"/>
                <a:gd name="T32" fmla="*/ 241 w 241"/>
                <a:gd name="T33" fmla="*/ 0 h 13"/>
                <a:gd name="T34" fmla="*/ 240 w 241"/>
                <a:gd name="T35" fmla="*/ 0 h 13"/>
                <a:gd name="T36" fmla="*/ 240 w 241"/>
                <a:gd name="T3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3">
                  <a:moveTo>
                    <a:pt x="240" y="0"/>
                  </a:moveTo>
                  <a:cubicBezTo>
                    <a:pt x="0" y="0"/>
                    <a:pt x="0" y="0"/>
                    <a:pt x="0" y="0"/>
                  </a:cubicBezTo>
                  <a:cubicBezTo>
                    <a:pt x="0" y="0"/>
                    <a:pt x="0" y="0"/>
                    <a:pt x="0" y="0"/>
                  </a:cubicBezTo>
                  <a:cubicBezTo>
                    <a:pt x="0" y="0"/>
                    <a:pt x="0" y="0"/>
                    <a:pt x="0" y="0"/>
                  </a:cubicBezTo>
                  <a:cubicBezTo>
                    <a:pt x="0" y="13"/>
                    <a:pt x="0" y="13"/>
                    <a:pt x="0" y="13"/>
                  </a:cubicBezTo>
                  <a:cubicBezTo>
                    <a:pt x="0" y="13"/>
                    <a:pt x="0" y="13"/>
                    <a:pt x="0" y="13"/>
                  </a:cubicBezTo>
                  <a:cubicBezTo>
                    <a:pt x="0" y="13"/>
                    <a:pt x="0" y="13"/>
                    <a:pt x="0" y="13"/>
                  </a:cubicBezTo>
                  <a:cubicBezTo>
                    <a:pt x="185" y="13"/>
                    <a:pt x="185" y="13"/>
                    <a:pt x="185" y="13"/>
                  </a:cubicBezTo>
                  <a:cubicBezTo>
                    <a:pt x="185" y="13"/>
                    <a:pt x="185" y="13"/>
                    <a:pt x="185" y="13"/>
                  </a:cubicBezTo>
                  <a:cubicBezTo>
                    <a:pt x="0" y="13"/>
                    <a:pt x="0" y="13"/>
                    <a:pt x="0" y="13"/>
                  </a:cubicBezTo>
                  <a:cubicBezTo>
                    <a:pt x="0" y="13"/>
                    <a:pt x="0" y="13"/>
                    <a:pt x="0" y="13"/>
                  </a:cubicBezTo>
                  <a:cubicBezTo>
                    <a:pt x="0" y="13"/>
                    <a:pt x="0" y="13"/>
                    <a:pt x="0" y="13"/>
                  </a:cubicBezTo>
                  <a:cubicBezTo>
                    <a:pt x="0" y="0"/>
                    <a:pt x="0" y="0"/>
                    <a:pt x="0" y="0"/>
                  </a:cubicBezTo>
                  <a:cubicBezTo>
                    <a:pt x="240" y="0"/>
                    <a:pt x="240" y="0"/>
                    <a:pt x="240" y="0"/>
                  </a:cubicBezTo>
                  <a:cubicBezTo>
                    <a:pt x="240" y="8"/>
                    <a:pt x="240" y="8"/>
                    <a:pt x="240" y="8"/>
                  </a:cubicBezTo>
                  <a:cubicBezTo>
                    <a:pt x="241" y="8"/>
                    <a:pt x="241" y="8"/>
                    <a:pt x="241" y="8"/>
                  </a:cubicBezTo>
                  <a:cubicBezTo>
                    <a:pt x="241" y="0"/>
                    <a:pt x="241" y="0"/>
                    <a:pt x="241" y="0"/>
                  </a:cubicBezTo>
                  <a:cubicBezTo>
                    <a:pt x="240" y="0"/>
                    <a:pt x="240" y="0"/>
                    <a:pt x="240" y="0"/>
                  </a:cubicBezTo>
                  <a:cubicBezTo>
                    <a:pt x="240" y="0"/>
                    <a:pt x="240" y="0"/>
                    <a:pt x="240" y="0"/>
                  </a:cubicBezTo>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Freeform 18"/>
            <p:cNvSpPr>
              <a:spLocks noEditPoints="1"/>
            </p:cNvSpPr>
            <p:nvPr/>
          </p:nvSpPr>
          <p:spPr bwMode="auto">
            <a:xfrm>
              <a:off x="5575300" y="3803651"/>
              <a:ext cx="763588" cy="41275"/>
            </a:xfrm>
            <a:custGeom>
              <a:avLst/>
              <a:gdLst>
                <a:gd name="T0" fmla="*/ 0 w 240"/>
                <a:gd name="T1" fmla="*/ 13 h 13"/>
                <a:gd name="T2" fmla="*/ 0 w 240"/>
                <a:gd name="T3" fmla="*/ 13 h 13"/>
                <a:gd name="T4" fmla="*/ 240 w 240"/>
                <a:gd name="T5" fmla="*/ 0 h 13"/>
                <a:gd name="T6" fmla="*/ 0 w 240"/>
                <a:gd name="T7" fmla="*/ 0 h 13"/>
                <a:gd name="T8" fmla="*/ 0 w 240"/>
                <a:gd name="T9" fmla="*/ 13 h 13"/>
                <a:gd name="T10" fmla="*/ 0 w 240"/>
                <a:gd name="T11" fmla="*/ 13 h 13"/>
                <a:gd name="T12" fmla="*/ 0 w 240"/>
                <a:gd name="T13" fmla="*/ 13 h 13"/>
                <a:gd name="T14" fmla="*/ 185 w 240"/>
                <a:gd name="T15" fmla="*/ 13 h 13"/>
                <a:gd name="T16" fmla="*/ 185 w 240"/>
                <a:gd name="T17" fmla="*/ 13 h 13"/>
                <a:gd name="T18" fmla="*/ 0 w 240"/>
                <a:gd name="T19" fmla="*/ 13 h 13"/>
                <a:gd name="T20" fmla="*/ 0 w 240"/>
                <a:gd name="T21" fmla="*/ 0 h 13"/>
                <a:gd name="T22" fmla="*/ 240 w 240"/>
                <a:gd name="T23" fmla="*/ 0 h 13"/>
                <a:gd name="T24" fmla="*/ 240 w 240"/>
                <a:gd name="T25" fmla="*/ 8 h 13"/>
                <a:gd name="T26" fmla="*/ 240 w 240"/>
                <a:gd name="T27" fmla="*/ 8 h 13"/>
                <a:gd name="T28" fmla="*/ 240 w 240"/>
                <a:gd name="T2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13">
                  <a:moveTo>
                    <a:pt x="0" y="13"/>
                  </a:moveTo>
                  <a:cubicBezTo>
                    <a:pt x="0" y="13"/>
                    <a:pt x="0" y="13"/>
                    <a:pt x="0" y="13"/>
                  </a:cubicBezTo>
                  <a:moveTo>
                    <a:pt x="240" y="0"/>
                  </a:moveTo>
                  <a:cubicBezTo>
                    <a:pt x="0" y="0"/>
                    <a:pt x="0" y="0"/>
                    <a:pt x="0" y="0"/>
                  </a:cubicBezTo>
                  <a:cubicBezTo>
                    <a:pt x="0" y="13"/>
                    <a:pt x="0" y="13"/>
                    <a:pt x="0" y="13"/>
                  </a:cubicBezTo>
                  <a:cubicBezTo>
                    <a:pt x="0" y="13"/>
                    <a:pt x="0" y="13"/>
                    <a:pt x="0" y="13"/>
                  </a:cubicBezTo>
                  <a:cubicBezTo>
                    <a:pt x="0" y="13"/>
                    <a:pt x="0" y="13"/>
                    <a:pt x="0" y="13"/>
                  </a:cubicBezTo>
                  <a:cubicBezTo>
                    <a:pt x="185" y="13"/>
                    <a:pt x="185" y="13"/>
                    <a:pt x="185" y="13"/>
                  </a:cubicBezTo>
                  <a:cubicBezTo>
                    <a:pt x="185" y="13"/>
                    <a:pt x="185" y="13"/>
                    <a:pt x="185" y="13"/>
                  </a:cubicBezTo>
                  <a:cubicBezTo>
                    <a:pt x="0" y="13"/>
                    <a:pt x="0" y="13"/>
                    <a:pt x="0" y="13"/>
                  </a:cubicBezTo>
                  <a:cubicBezTo>
                    <a:pt x="0" y="0"/>
                    <a:pt x="0" y="0"/>
                    <a:pt x="0" y="0"/>
                  </a:cubicBezTo>
                  <a:cubicBezTo>
                    <a:pt x="240" y="0"/>
                    <a:pt x="240" y="0"/>
                    <a:pt x="240" y="0"/>
                  </a:cubicBezTo>
                  <a:cubicBezTo>
                    <a:pt x="240" y="8"/>
                    <a:pt x="240" y="8"/>
                    <a:pt x="240" y="8"/>
                  </a:cubicBezTo>
                  <a:cubicBezTo>
                    <a:pt x="240" y="8"/>
                    <a:pt x="240" y="8"/>
                    <a:pt x="240" y="8"/>
                  </a:cubicBezTo>
                  <a:cubicBezTo>
                    <a:pt x="240" y="0"/>
                    <a:pt x="240" y="0"/>
                    <a:pt x="240" y="0"/>
                  </a:cubicBezTo>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Rectangle 19"/>
            <p:cNvSpPr>
              <a:spLocks noChangeArrowheads="1"/>
            </p:cNvSpPr>
            <p:nvPr/>
          </p:nvSpPr>
          <p:spPr bwMode="auto">
            <a:xfrm>
              <a:off x="4427537" y="3803651"/>
              <a:ext cx="766763" cy="4127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Rectangle 20"/>
            <p:cNvSpPr>
              <a:spLocks noChangeArrowheads="1"/>
            </p:cNvSpPr>
            <p:nvPr/>
          </p:nvSpPr>
          <p:spPr bwMode="auto">
            <a:xfrm>
              <a:off x="4427537" y="3803651"/>
              <a:ext cx="766763" cy="4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21"/>
            <p:cNvSpPr>
              <a:spLocks noEditPoints="1"/>
            </p:cNvSpPr>
            <p:nvPr/>
          </p:nvSpPr>
          <p:spPr bwMode="auto">
            <a:xfrm>
              <a:off x="4427537" y="3803651"/>
              <a:ext cx="766763" cy="41275"/>
            </a:xfrm>
            <a:custGeom>
              <a:avLst/>
              <a:gdLst>
                <a:gd name="T0" fmla="*/ 0 w 483"/>
                <a:gd name="T1" fmla="*/ 26 h 26"/>
                <a:gd name="T2" fmla="*/ 0 w 483"/>
                <a:gd name="T3" fmla="*/ 0 h 26"/>
                <a:gd name="T4" fmla="*/ 483 w 483"/>
                <a:gd name="T5" fmla="*/ 0 h 26"/>
                <a:gd name="T6" fmla="*/ 483 w 483"/>
                <a:gd name="T7" fmla="*/ 26 h 26"/>
                <a:gd name="T8" fmla="*/ 0 w 483"/>
                <a:gd name="T9" fmla="*/ 26 h 26"/>
                <a:gd name="T10" fmla="*/ 483 w 483"/>
                <a:gd name="T11" fmla="*/ 0 h 26"/>
                <a:gd name="T12" fmla="*/ 0 w 483"/>
                <a:gd name="T13" fmla="*/ 0 h 26"/>
                <a:gd name="T14" fmla="*/ 0 w 483"/>
                <a:gd name="T15" fmla="*/ 0 h 26"/>
                <a:gd name="T16" fmla="*/ 0 w 483"/>
                <a:gd name="T17" fmla="*/ 0 h 26"/>
                <a:gd name="T18" fmla="*/ 0 w 483"/>
                <a:gd name="T19" fmla="*/ 26 h 26"/>
                <a:gd name="T20" fmla="*/ 0 w 483"/>
                <a:gd name="T21" fmla="*/ 26 h 26"/>
                <a:gd name="T22" fmla="*/ 0 w 483"/>
                <a:gd name="T23" fmla="*/ 26 h 26"/>
                <a:gd name="T24" fmla="*/ 483 w 483"/>
                <a:gd name="T25" fmla="*/ 26 h 26"/>
                <a:gd name="T26" fmla="*/ 483 w 483"/>
                <a:gd name="T27" fmla="*/ 26 h 26"/>
                <a:gd name="T28" fmla="*/ 483 w 483"/>
                <a:gd name="T29" fmla="*/ 26 h 26"/>
                <a:gd name="T30" fmla="*/ 483 w 483"/>
                <a:gd name="T31" fmla="*/ 0 h 26"/>
                <a:gd name="T32" fmla="*/ 483 w 483"/>
                <a:gd name="T33" fmla="*/ 0 h 26"/>
                <a:gd name="T34" fmla="*/ 483 w 483"/>
                <a:gd name="T3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3" h="26">
                  <a:moveTo>
                    <a:pt x="0" y="26"/>
                  </a:moveTo>
                  <a:lnTo>
                    <a:pt x="0" y="0"/>
                  </a:lnTo>
                  <a:lnTo>
                    <a:pt x="483" y="0"/>
                  </a:lnTo>
                  <a:lnTo>
                    <a:pt x="483" y="26"/>
                  </a:lnTo>
                  <a:lnTo>
                    <a:pt x="0" y="26"/>
                  </a:lnTo>
                  <a:close/>
                  <a:moveTo>
                    <a:pt x="483" y="0"/>
                  </a:moveTo>
                  <a:lnTo>
                    <a:pt x="0" y="0"/>
                  </a:lnTo>
                  <a:lnTo>
                    <a:pt x="0" y="0"/>
                  </a:lnTo>
                  <a:lnTo>
                    <a:pt x="0" y="0"/>
                  </a:lnTo>
                  <a:lnTo>
                    <a:pt x="0" y="26"/>
                  </a:lnTo>
                  <a:lnTo>
                    <a:pt x="0" y="26"/>
                  </a:lnTo>
                  <a:lnTo>
                    <a:pt x="0" y="26"/>
                  </a:lnTo>
                  <a:lnTo>
                    <a:pt x="483" y="26"/>
                  </a:lnTo>
                  <a:lnTo>
                    <a:pt x="483" y="26"/>
                  </a:lnTo>
                  <a:lnTo>
                    <a:pt x="483" y="26"/>
                  </a:lnTo>
                  <a:lnTo>
                    <a:pt x="483" y="0"/>
                  </a:lnTo>
                  <a:lnTo>
                    <a:pt x="483" y="0"/>
                  </a:lnTo>
                  <a:lnTo>
                    <a:pt x="483" y="0"/>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22"/>
            <p:cNvSpPr>
              <a:spLocks noEditPoints="1"/>
            </p:cNvSpPr>
            <p:nvPr/>
          </p:nvSpPr>
          <p:spPr bwMode="auto">
            <a:xfrm>
              <a:off x="4427537" y="3803651"/>
              <a:ext cx="766763" cy="41275"/>
            </a:xfrm>
            <a:custGeom>
              <a:avLst/>
              <a:gdLst>
                <a:gd name="T0" fmla="*/ 0 w 483"/>
                <a:gd name="T1" fmla="*/ 26 h 26"/>
                <a:gd name="T2" fmla="*/ 0 w 483"/>
                <a:gd name="T3" fmla="*/ 0 h 26"/>
                <a:gd name="T4" fmla="*/ 483 w 483"/>
                <a:gd name="T5" fmla="*/ 0 h 26"/>
                <a:gd name="T6" fmla="*/ 483 w 483"/>
                <a:gd name="T7" fmla="*/ 26 h 26"/>
                <a:gd name="T8" fmla="*/ 0 w 483"/>
                <a:gd name="T9" fmla="*/ 26 h 26"/>
                <a:gd name="T10" fmla="*/ 483 w 483"/>
                <a:gd name="T11" fmla="*/ 0 h 26"/>
                <a:gd name="T12" fmla="*/ 0 w 483"/>
                <a:gd name="T13" fmla="*/ 0 h 26"/>
                <a:gd name="T14" fmla="*/ 0 w 483"/>
                <a:gd name="T15" fmla="*/ 0 h 26"/>
                <a:gd name="T16" fmla="*/ 0 w 483"/>
                <a:gd name="T17" fmla="*/ 0 h 26"/>
                <a:gd name="T18" fmla="*/ 0 w 483"/>
                <a:gd name="T19" fmla="*/ 26 h 26"/>
                <a:gd name="T20" fmla="*/ 0 w 483"/>
                <a:gd name="T21" fmla="*/ 26 h 26"/>
                <a:gd name="T22" fmla="*/ 0 w 483"/>
                <a:gd name="T23" fmla="*/ 26 h 26"/>
                <a:gd name="T24" fmla="*/ 483 w 483"/>
                <a:gd name="T25" fmla="*/ 26 h 26"/>
                <a:gd name="T26" fmla="*/ 483 w 483"/>
                <a:gd name="T27" fmla="*/ 26 h 26"/>
                <a:gd name="T28" fmla="*/ 483 w 483"/>
                <a:gd name="T29" fmla="*/ 26 h 26"/>
                <a:gd name="T30" fmla="*/ 483 w 483"/>
                <a:gd name="T31" fmla="*/ 0 h 26"/>
                <a:gd name="T32" fmla="*/ 483 w 483"/>
                <a:gd name="T33" fmla="*/ 0 h 26"/>
                <a:gd name="T34" fmla="*/ 483 w 483"/>
                <a:gd name="T3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3" h="26">
                  <a:moveTo>
                    <a:pt x="0" y="26"/>
                  </a:moveTo>
                  <a:lnTo>
                    <a:pt x="0" y="0"/>
                  </a:lnTo>
                  <a:lnTo>
                    <a:pt x="483" y="0"/>
                  </a:lnTo>
                  <a:lnTo>
                    <a:pt x="483" y="26"/>
                  </a:lnTo>
                  <a:lnTo>
                    <a:pt x="0" y="26"/>
                  </a:lnTo>
                  <a:moveTo>
                    <a:pt x="483" y="0"/>
                  </a:moveTo>
                  <a:lnTo>
                    <a:pt x="0" y="0"/>
                  </a:lnTo>
                  <a:lnTo>
                    <a:pt x="0" y="0"/>
                  </a:lnTo>
                  <a:lnTo>
                    <a:pt x="0" y="0"/>
                  </a:lnTo>
                  <a:lnTo>
                    <a:pt x="0" y="26"/>
                  </a:lnTo>
                  <a:lnTo>
                    <a:pt x="0" y="26"/>
                  </a:lnTo>
                  <a:lnTo>
                    <a:pt x="0" y="26"/>
                  </a:lnTo>
                  <a:lnTo>
                    <a:pt x="483" y="26"/>
                  </a:lnTo>
                  <a:lnTo>
                    <a:pt x="483" y="26"/>
                  </a:lnTo>
                  <a:lnTo>
                    <a:pt x="483" y="26"/>
                  </a:lnTo>
                  <a:lnTo>
                    <a:pt x="483" y="0"/>
                  </a:lnTo>
                  <a:lnTo>
                    <a:pt x="483" y="0"/>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23"/>
            <p:cNvSpPr>
              <a:spLocks noEditPoints="1"/>
            </p:cNvSpPr>
            <p:nvPr/>
          </p:nvSpPr>
          <p:spPr bwMode="auto">
            <a:xfrm>
              <a:off x="4427537" y="3803651"/>
              <a:ext cx="766763" cy="41275"/>
            </a:xfrm>
            <a:custGeom>
              <a:avLst/>
              <a:gdLst>
                <a:gd name="T0" fmla="*/ 0 w 483"/>
                <a:gd name="T1" fmla="*/ 26 h 26"/>
                <a:gd name="T2" fmla="*/ 0 w 483"/>
                <a:gd name="T3" fmla="*/ 26 h 26"/>
                <a:gd name="T4" fmla="*/ 0 w 483"/>
                <a:gd name="T5" fmla="*/ 26 h 26"/>
                <a:gd name="T6" fmla="*/ 0 w 483"/>
                <a:gd name="T7" fmla="*/ 26 h 26"/>
                <a:gd name="T8" fmla="*/ 0 w 483"/>
                <a:gd name="T9" fmla="*/ 26 h 26"/>
                <a:gd name="T10" fmla="*/ 0 w 483"/>
                <a:gd name="T11" fmla="*/ 26 h 26"/>
                <a:gd name="T12" fmla="*/ 0 w 483"/>
                <a:gd name="T13" fmla="*/ 26 h 26"/>
                <a:gd name="T14" fmla="*/ 0 w 483"/>
                <a:gd name="T15" fmla="*/ 0 h 26"/>
                <a:gd name="T16" fmla="*/ 483 w 483"/>
                <a:gd name="T17" fmla="*/ 0 h 26"/>
                <a:gd name="T18" fmla="*/ 483 w 483"/>
                <a:gd name="T19" fmla="*/ 26 h 26"/>
                <a:gd name="T20" fmla="*/ 0 w 483"/>
                <a:gd name="T21" fmla="*/ 26 h 26"/>
                <a:gd name="T22" fmla="*/ 483 w 483"/>
                <a:gd name="T23" fmla="*/ 0 h 26"/>
                <a:gd name="T24" fmla="*/ 0 w 483"/>
                <a:gd name="T25" fmla="*/ 0 h 26"/>
                <a:gd name="T26" fmla="*/ 0 w 483"/>
                <a:gd name="T27" fmla="*/ 26 h 26"/>
                <a:gd name="T28" fmla="*/ 483 w 483"/>
                <a:gd name="T29" fmla="*/ 26 h 26"/>
                <a:gd name="T30" fmla="*/ 483 w 483"/>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3" h="26">
                  <a:moveTo>
                    <a:pt x="0" y="26"/>
                  </a:moveTo>
                  <a:lnTo>
                    <a:pt x="0" y="26"/>
                  </a:lnTo>
                  <a:lnTo>
                    <a:pt x="0" y="26"/>
                  </a:lnTo>
                  <a:lnTo>
                    <a:pt x="0" y="26"/>
                  </a:lnTo>
                  <a:close/>
                  <a:moveTo>
                    <a:pt x="0" y="26"/>
                  </a:moveTo>
                  <a:lnTo>
                    <a:pt x="0" y="26"/>
                  </a:lnTo>
                  <a:close/>
                  <a:moveTo>
                    <a:pt x="0" y="26"/>
                  </a:moveTo>
                  <a:lnTo>
                    <a:pt x="0" y="0"/>
                  </a:lnTo>
                  <a:lnTo>
                    <a:pt x="483" y="0"/>
                  </a:lnTo>
                  <a:lnTo>
                    <a:pt x="483" y="26"/>
                  </a:lnTo>
                  <a:lnTo>
                    <a:pt x="0" y="26"/>
                  </a:lnTo>
                  <a:close/>
                  <a:moveTo>
                    <a:pt x="483" y="0"/>
                  </a:moveTo>
                  <a:lnTo>
                    <a:pt x="0" y="0"/>
                  </a:lnTo>
                  <a:lnTo>
                    <a:pt x="0" y="26"/>
                  </a:lnTo>
                  <a:lnTo>
                    <a:pt x="483" y="26"/>
                  </a:lnTo>
                  <a:lnTo>
                    <a:pt x="483"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24"/>
            <p:cNvSpPr>
              <a:spLocks noEditPoints="1"/>
            </p:cNvSpPr>
            <p:nvPr/>
          </p:nvSpPr>
          <p:spPr bwMode="auto">
            <a:xfrm>
              <a:off x="4427537" y="3803651"/>
              <a:ext cx="766763" cy="41275"/>
            </a:xfrm>
            <a:custGeom>
              <a:avLst/>
              <a:gdLst>
                <a:gd name="T0" fmla="*/ 0 w 483"/>
                <a:gd name="T1" fmla="*/ 26 h 26"/>
                <a:gd name="T2" fmla="*/ 0 w 483"/>
                <a:gd name="T3" fmla="*/ 26 h 26"/>
                <a:gd name="T4" fmla="*/ 0 w 483"/>
                <a:gd name="T5" fmla="*/ 26 h 26"/>
                <a:gd name="T6" fmla="*/ 0 w 483"/>
                <a:gd name="T7" fmla="*/ 26 h 26"/>
                <a:gd name="T8" fmla="*/ 0 w 483"/>
                <a:gd name="T9" fmla="*/ 26 h 26"/>
                <a:gd name="T10" fmla="*/ 0 w 483"/>
                <a:gd name="T11" fmla="*/ 26 h 26"/>
                <a:gd name="T12" fmla="*/ 0 w 483"/>
                <a:gd name="T13" fmla="*/ 26 h 26"/>
                <a:gd name="T14" fmla="*/ 0 w 483"/>
                <a:gd name="T15" fmla="*/ 0 h 26"/>
                <a:gd name="T16" fmla="*/ 483 w 483"/>
                <a:gd name="T17" fmla="*/ 0 h 26"/>
                <a:gd name="T18" fmla="*/ 483 w 483"/>
                <a:gd name="T19" fmla="*/ 26 h 26"/>
                <a:gd name="T20" fmla="*/ 0 w 483"/>
                <a:gd name="T21" fmla="*/ 26 h 26"/>
                <a:gd name="T22" fmla="*/ 483 w 483"/>
                <a:gd name="T23" fmla="*/ 0 h 26"/>
                <a:gd name="T24" fmla="*/ 0 w 483"/>
                <a:gd name="T25" fmla="*/ 0 h 26"/>
                <a:gd name="T26" fmla="*/ 0 w 483"/>
                <a:gd name="T27" fmla="*/ 26 h 26"/>
                <a:gd name="T28" fmla="*/ 483 w 483"/>
                <a:gd name="T29" fmla="*/ 26 h 26"/>
                <a:gd name="T30" fmla="*/ 483 w 483"/>
                <a:gd name="T3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3" h="26">
                  <a:moveTo>
                    <a:pt x="0" y="26"/>
                  </a:moveTo>
                  <a:lnTo>
                    <a:pt x="0" y="26"/>
                  </a:lnTo>
                  <a:lnTo>
                    <a:pt x="0" y="26"/>
                  </a:lnTo>
                  <a:lnTo>
                    <a:pt x="0" y="26"/>
                  </a:lnTo>
                  <a:moveTo>
                    <a:pt x="0" y="26"/>
                  </a:moveTo>
                  <a:lnTo>
                    <a:pt x="0" y="26"/>
                  </a:lnTo>
                  <a:moveTo>
                    <a:pt x="0" y="26"/>
                  </a:moveTo>
                  <a:lnTo>
                    <a:pt x="0" y="0"/>
                  </a:lnTo>
                  <a:lnTo>
                    <a:pt x="483" y="0"/>
                  </a:lnTo>
                  <a:lnTo>
                    <a:pt x="483" y="26"/>
                  </a:lnTo>
                  <a:lnTo>
                    <a:pt x="0" y="26"/>
                  </a:lnTo>
                  <a:moveTo>
                    <a:pt x="483" y="0"/>
                  </a:moveTo>
                  <a:lnTo>
                    <a:pt x="0" y="0"/>
                  </a:lnTo>
                  <a:lnTo>
                    <a:pt x="0" y="26"/>
                  </a:lnTo>
                  <a:lnTo>
                    <a:pt x="483" y="26"/>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Oval 25"/>
            <p:cNvSpPr>
              <a:spLocks noChangeArrowheads="1"/>
            </p:cNvSpPr>
            <p:nvPr/>
          </p:nvSpPr>
          <p:spPr bwMode="auto">
            <a:xfrm>
              <a:off x="7645400" y="2994026"/>
              <a:ext cx="439738" cy="442913"/>
            </a:xfrm>
            <a:prstGeom prst="ellipse">
              <a:avLst/>
            </a:pr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Oval 26"/>
            <p:cNvSpPr>
              <a:spLocks noChangeArrowheads="1"/>
            </p:cNvSpPr>
            <p:nvPr/>
          </p:nvSpPr>
          <p:spPr bwMode="auto">
            <a:xfrm>
              <a:off x="7677150" y="3025776"/>
              <a:ext cx="376238" cy="379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Oval 27"/>
            <p:cNvSpPr>
              <a:spLocks noChangeArrowheads="1"/>
            </p:cNvSpPr>
            <p:nvPr/>
          </p:nvSpPr>
          <p:spPr bwMode="auto">
            <a:xfrm>
              <a:off x="7856538" y="3206751"/>
              <a:ext cx="19050" cy="190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Rectangle 28"/>
            <p:cNvSpPr>
              <a:spLocks noChangeArrowheads="1"/>
            </p:cNvSpPr>
            <p:nvPr/>
          </p:nvSpPr>
          <p:spPr bwMode="auto">
            <a:xfrm>
              <a:off x="7862888" y="3035301"/>
              <a:ext cx="6350" cy="360363"/>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Rectangle 29"/>
            <p:cNvSpPr>
              <a:spLocks noChangeArrowheads="1"/>
            </p:cNvSpPr>
            <p:nvPr/>
          </p:nvSpPr>
          <p:spPr bwMode="auto">
            <a:xfrm>
              <a:off x="7862888" y="3035301"/>
              <a:ext cx="63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Freeform 30"/>
            <p:cNvSpPr>
              <a:spLocks noEditPoints="1"/>
            </p:cNvSpPr>
            <p:nvPr/>
          </p:nvSpPr>
          <p:spPr bwMode="auto">
            <a:xfrm>
              <a:off x="7862888" y="3035301"/>
              <a:ext cx="6350" cy="360363"/>
            </a:xfrm>
            <a:custGeom>
              <a:avLst/>
              <a:gdLst>
                <a:gd name="T0" fmla="*/ 2 w 2"/>
                <a:gd name="T1" fmla="*/ 60 h 112"/>
                <a:gd name="T2" fmla="*/ 2 w 2"/>
                <a:gd name="T3" fmla="*/ 112 h 112"/>
                <a:gd name="T4" fmla="*/ 2 w 2"/>
                <a:gd name="T5" fmla="*/ 112 h 112"/>
                <a:gd name="T6" fmla="*/ 2 w 2"/>
                <a:gd name="T7" fmla="*/ 60 h 112"/>
                <a:gd name="T8" fmla="*/ 2 w 2"/>
                <a:gd name="T9" fmla="*/ 60 h 112"/>
                <a:gd name="T10" fmla="*/ 0 w 2"/>
                <a:gd name="T11" fmla="*/ 59 h 112"/>
                <a:gd name="T12" fmla="*/ 0 w 2"/>
                <a:gd name="T13" fmla="*/ 60 h 112"/>
                <a:gd name="T14" fmla="*/ 0 w 2"/>
                <a:gd name="T15" fmla="*/ 112 h 112"/>
                <a:gd name="T16" fmla="*/ 0 w 2"/>
                <a:gd name="T17" fmla="*/ 112 h 112"/>
                <a:gd name="T18" fmla="*/ 0 w 2"/>
                <a:gd name="T19" fmla="*/ 112 h 112"/>
                <a:gd name="T20" fmla="*/ 2 w 2"/>
                <a:gd name="T21" fmla="*/ 112 h 112"/>
                <a:gd name="T22" fmla="*/ 2 w 2"/>
                <a:gd name="T23" fmla="*/ 112 h 112"/>
                <a:gd name="T24" fmla="*/ 2 w 2"/>
                <a:gd name="T25" fmla="*/ 112 h 112"/>
                <a:gd name="T26" fmla="*/ 2 w 2"/>
                <a:gd name="T27" fmla="*/ 112 h 112"/>
                <a:gd name="T28" fmla="*/ 2 w 2"/>
                <a:gd name="T29" fmla="*/ 112 h 112"/>
                <a:gd name="T30" fmla="*/ 0 w 2"/>
                <a:gd name="T31" fmla="*/ 112 h 112"/>
                <a:gd name="T32" fmla="*/ 0 w 2"/>
                <a:gd name="T33" fmla="*/ 59 h 112"/>
                <a:gd name="T34" fmla="*/ 0 w 2"/>
                <a:gd name="T35" fmla="*/ 59 h 112"/>
                <a:gd name="T36" fmla="*/ 2 w 2"/>
                <a:gd name="T37" fmla="*/ 0 h 112"/>
                <a:gd name="T38" fmla="*/ 0 w 2"/>
                <a:gd name="T39" fmla="*/ 0 h 112"/>
                <a:gd name="T40" fmla="*/ 0 w 2"/>
                <a:gd name="T41" fmla="*/ 0 h 112"/>
                <a:gd name="T42" fmla="*/ 0 w 2"/>
                <a:gd name="T43" fmla="*/ 0 h 112"/>
                <a:gd name="T44" fmla="*/ 0 w 2"/>
                <a:gd name="T45" fmla="*/ 53 h 112"/>
                <a:gd name="T46" fmla="*/ 0 w 2"/>
                <a:gd name="T47" fmla="*/ 53 h 112"/>
                <a:gd name="T48" fmla="*/ 0 w 2"/>
                <a:gd name="T49" fmla="*/ 53 h 112"/>
                <a:gd name="T50" fmla="*/ 0 w 2"/>
                <a:gd name="T51" fmla="*/ 0 h 112"/>
                <a:gd name="T52" fmla="*/ 2 w 2"/>
                <a:gd name="T53" fmla="*/ 0 h 112"/>
                <a:gd name="T54" fmla="*/ 2 w 2"/>
                <a:gd name="T55" fmla="*/ 53 h 112"/>
                <a:gd name="T56" fmla="*/ 2 w 2"/>
                <a:gd name="T57" fmla="*/ 52 h 112"/>
                <a:gd name="T58" fmla="*/ 2 w 2"/>
                <a:gd name="T59" fmla="*/ 0 h 112"/>
                <a:gd name="T60" fmla="*/ 2 w 2"/>
                <a:gd name="T61" fmla="*/ 0 h 112"/>
                <a:gd name="T62" fmla="*/ 2 w 2"/>
                <a:gd name="T6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 h="112">
                  <a:moveTo>
                    <a:pt x="2" y="60"/>
                  </a:moveTo>
                  <a:cubicBezTo>
                    <a:pt x="2" y="112"/>
                    <a:pt x="2" y="112"/>
                    <a:pt x="2" y="112"/>
                  </a:cubicBezTo>
                  <a:cubicBezTo>
                    <a:pt x="2" y="112"/>
                    <a:pt x="2" y="112"/>
                    <a:pt x="2" y="112"/>
                  </a:cubicBezTo>
                  <a:cubicBezTo>
                    <a:pt x="2" y="60"/>
                    <a:pt x="2" y="60"/>
                    <a:pt x="2" y="60"/>
                  </a:cubicBezTo>
                  <a:cubicBezTo>
                    <a:pt x="2" y="60"/>
                    <a:pt x="2" y="60"/>
                    <a:pt x="2" y="60"/>
                  </a:cubicBezTo>
                  <a:moveTo>
                    <a:pt x="0" y="59"/>
                  </a:moveTo>
                  <a:cubicBezTo>
                    <a:pt x="0" y="60"/>
                    <a:pt x="0" y="60"/>
                    <a:pt x="0" y="60"/>
                  </a:cubicBezTo>
                  <a:cubicBezTo>
                    <a:pt x="0" y="112"/>
                    <a:pt x="0" y="112"/>
                    <a:pt x="0" y="112"/>
                  </a:cubicBezTo>
                  <a:cubicBezTo>
                    <a:pt x="0" y="112"/>
                    <a:pt x="0" y="112"/>
                    <a:pt x="0" y="112"/>
                  </a:cubicBezTo>
                  <a:cubicBezTo>
                    <a:pt x="0" y="112"/>
                    <a:pt x="0" y="112"/>
                    <a:pt x="0" y="112"/>
                  </a:cubicBezTo>
                  <a:cubicBezTo>
                    <a:pt x="2" y="112"/>
                    <a:pt x="2" y="112"/>
                    <a:pt x="2" y="112"/>
                  </a:cubicBezTo>
                  <a:cubicBezTo>
                    <a:pt x="2" y="112"/>
                    <a:pt x="2" y="112"/>
                    <a:pt x="2" y="112"/>
                  </a:cubicBezTo>
                  <a:cubicBezTo>
                    <a:pt x="2" y="112"/>
                    <a:pt x="2" y="112"/>
                    <a:pt x="2" y="112"/>
                  </a:cubicBezTo>
                  <a:cubicBezTo>
                    <a:pt x="2" y="112"/>
                    <a:pt x="2" y="112"/>
                    <a:pt x="2" y="112"/>
                  </a:cubicBezTo>
                  <a:cubicBezTo>
                    <a:pt x="2" y="112"/>
                    <a:pt x="2" y="112"/>
                    <a:pt x="2" y="112"/>
                  </a:cubicBezTo>
                  <a:cubicBezTo>
                    <a:pt x="0" y="112"/>
                    <a:pt x="0" y="112"/>
                    <a:pt x="0" y="112"/>
                  </a:cubicBezTo>
                  <a:cubicBezTo>
                    <a:pt x="0" y="59"/>
                    <a:pt x="0" y="59"/>
                    <a:pt x="0" y="59"/>
                  </a:cubicBezTo>
                  <a:cubicBezTo>
                    <a:pt x="0" y="59"/>
                    <a:pt x="0" y="59"/>
                    <a:pt x="0" y="59"/>
                  </a:cubicBezTo>
                  <a:moveTo>
                    <a:pt x="2" y="0"/>
                  </a:moveTo>
                  <a:cubicBezTo>
                    <a:pt x="0" y="0"/>
                    <a:pt x="0" y="0"/>
                    <a:pt x="0" y="0"/>
                  </a:cubicBezTo>
                  <a:cubicBezTo>
                    <a:pt x="0" y="0"/>
                    <a:pt x="0" y="0"/>
                    <a:pt x="0" y="0"/>
                  </a:cubicBezTo>
                  <a:cubicBezTo>
                    <a:pt x="0" y="0"/>
                    <a:pt x="0" y="0"/>
                    <a:pt x="0" y="0"/>
                  </a:cubicBezTo>
                  <a:cubicBezTo>
                    <a:pt x="0" y="53"/>
                    <a:pt x="0" y="53"/>
                    <a:pt x="0" y="53"/>
                  </a:cubicBezTo>
                  <a:cubicBezTo>
                    <a:pt x="0" y="53"/>
                    <a:pt x="0" y="53"/>
                    <a:pt x="0" y="53"/>
                  </a:cubicBezTo>
                  <a:cubicBezTo>
                    <a:pt x="0" y="53"/>
                    <a:pt x="0" y="53"/>
                    <a:pt x="0" y="53"/>
                  </a:cubicBezTo>
                  <a:cubicBezTo>
                    <a:pt x="0" y="0"/>
                    <a:pt x="0" y="0"/>
                    <a:pt x="0" y="0"/>
                  </a:cubicBezTo>
                  <a:cubicBezTo>
                    <a:pt x="2" y="0"/>
                    <a:pt x="2" y="0"/>
                    <a:pt x="2" y="0"/>
                  </a:cubicBezTo>
                  <a:cubicBezTo>
                    <a:pt x="2" y="53"/>
                    <a:pt x="2" y="53"/>
                    <a:pt x="2" y="53"/>
                  </a:cubicBezTo>
                  <a:cubicBezTo>
                    <a:pt x="2" y="52"/>
                    <a:pt x="2" y="52"/>
                    <a:pt x="2" y="52"/>
                  </a:cubicBezTo>
                  <a:cubicBezTo>
                    <a:pt x="2" y="0"/>
                    <a:pt x="2" y="0"/>
                    <a:pt x="2" y="0"/>
                  </a:cubicBezTo>
                  <a:cubicBezTo>
                    <a:pt x="2" y="0"/>
                    <a:pt x="2" y="0"/>
                    <a:pt x="2" y="0"/>
                  </a:cubicBezTo>
                  <a:cubicBezTo>
                    <a:pt x="2" y="0"/>
                    <a:pt x="2" y="0"/>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Freeform 31"/>
            <p:cNvSpPr>
              <a:spLocks noEditPoints="1"/>
            </p:cNvSpPr>
            <p:nvPr/>
          </p:nvSpPr>
          <p:spPr bwMode="auto">
            <a:xfrm>
              <a:off x="7862888" y="3206751"/>
              <a:ext cx="0" cy="19050"/>
            </a:xfrm>
            <a:custGeom>
              <a:avLst/>
              <a:gdLst>
                <a:gd name="T0" fmla="*/ 6 h 6"/>
                <a:gd name="T1" fmla="*/ 6 h 6"/>
                <a:gd name="T2" fmla="*/ 6 h 6"/>
                <a:gd name="T3" fmla="*/ 6 h 6"/>
                <a:gd name="T4" fmla="*/ 0 h 6"/>
                <a:gd name="T5" fmla="*/ 0 h 6"/>
                <a:gd name="T6" fmla="*/ 0 h 6"/>
                <a:gd name="T7" fmla="*/ 0 h 6"/>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6">
                  <a:moveTo>
                    <a:pt x="0" y="6"/>
                  </a:moveTo>
                  <a:cubicBezTo>
                    <a:pt x="0" y="6"/>
                    <a:pt x="0" y="6"/>
                    <a:pt x="0" y="6"/>
                  </a:cubicBezTo>
                  <a:cubicBezTo>
                    <a:pt x="0" y="6"/>
                    <a:pt x="0" y="6"/>
                    <a:pt x="0" y="6"/>
                  </a:cubicBezTo>
                  <a:cubicBezTo>
                    <a:pt x="0" y="6"/>
                    <a:pt x="0" y="6"/>
                    <a:pt x="0" y="6"/>
                  </a:cubicBezTo>
                  <a:moveTo>
                    <a:pt x="0" y="0"/>
                  </a:move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 name="Freeform 32"/>
            <p:cNvSpPr>
              <a:spLocks noEditPoints="1"/>
            </p:cNvSpPr>
            <p:nvPr/>
          </p:nvSpPr>
          <p:spPr bwMode="auto">
            <a:xfrm>
              <a:off x="7862888" y="3035301"/>
              <a:ext cx="6350" cy="360363"/>
            </a:xfrm>
            <a:custGeom>
              <a:avLst/>
              <a:gdLst>
                <a:gd name="T0" fmla="*/ 0 w 4"/>
                <a:gd name="T1" fmla="*/ 120 h 227"/>
                <a:gd name="T2" fmla="*/ 0 w 4"/>
                <a:gd name="T3" fmla="*/ 120 h 227"/>
                <a:gd name="T4" fmla="*/ 0 w 4"/>
                <a:gd name="T5" fmla="*/ 120 h 227"/>
                <a:gd name="T6" fmla="*/ 0 w 4"/>
                <a:gd name="T7" fmla="*/ 227 h 227"/>
                <a:gd name="T8" fmla="*/ 4 w 4"/>
                <a:gd name="T9" fmla="*/ 227 h 227"/>
                <a:gd name="T10" fmla="*/ 4 w 4"/>
                <a:gd name="T11" fmla="*/ 227 h 227"/>
                <a:gd name="T12" fmla="*/ 4 w 4"/>
                <a:gd name="T13" fmla="*/ 227 h 227"/>
                <a:gd name="T14" fmla="*/ 4 w 4"/>
                <a:gd name="T15" fmla="*/ 227 h 227"/>
                <a:gd name="T16" fmla="*/ 4 w 4"/>
                <a:gd name="T17" fmla="*/ 227 h 227"/>
                <a:gd name="T18" fmla="*/ 4 w 4"/>
                <a:gd name="T19" fmla="*/ 122 h 227"/>
                <a:gd name="T20" fmla="*/ 4 w 4"/>
                <a:gd name="T21" fmla="*/ 122 h 227"/>
                <a:gd name="T22" fmla="*/ 4 w 4"/>
                <a:gd name="T23" fmla="*/ 227 h 227"/>
                <a:gd name="T24" fmla="*/ 0 w 4"/>
                <a:gd name="T25" fmla="*/ 227 h 227"/>
                <a:gd name="T26" fmla="*/ 0 w 4"/>
                <a:gd name="T27" fmla="*/ 120 h 227"/>
                <a:gd name="T28" fmla="*/ 4 w 4"/>
                <a:gd name="T29" fmla="*/ 0 h 227"/>
                <a:gd name="T30" fmla="*/ 0 w 4"/>
                <a:gd name="T31" fmla="*/ 0 h 227"/>
                <a:gd name="T32" fmla="*/ 0 w 4"/>
                <a:gd name="T33" fmla="*/ 108 h 227"/>
                <a:gd name="T34" fmla="*/ 0 w 4"/>
                <a:gd name="T35" fmla="*/ 108 h 227"/>
                <a:gd name="T36" fmla="*/ 0 w 4"/>
                <a:gd name="T37" fmla="*/ 110 h 227"/>
                <a:gd name="T38" fmla="*/ 0 w 4"/>
                <a:gd name="T39" fmla="*/ 2 h 227"/>
                <a:gd name="T40" fmla="*/ 4 w 4"/>
                <a:gd name="T41" fmla="*/ 2 h 227"/>
                <a:gd name="T42" fmla="*/ 4 w 4"/>
                <a:gd name="T43" fmla="*/ 108 h 227"/>
                <a:gd name="T44" fmla="*/ 4 w 4"/>
                <a:gd name="T45" fmla="*/ 108 h 227"/>
                <a:gd name="T46" fmla="*/ 4 w 4"/>
                <a:gd name="T47"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 h="227">
                  <a:moveTo>
                    <a:pt x="0" y="120"/>
                  </a:moveTo>
                  <a:lnTo>
                    <a:pt x="0" y="120"/>
                  </a:lnTo>
                  <a:lnTo>
                    <a:pt x="0" y="120"/>
                  </a:lnTo>
                  <a:lnTo>
                    <a:pt x="0" y="227"/>
                  </a:lnTo>
                  <a:lnTo>
                    <a:pt x="4" y="227"/>
                  </a:lnTo>
                  <a:lnTo>
                    <a:pt x="4" y="227"/>
                  </a:lnTo>
                  <a:lnTo>
                    <a:pt x="4" y="227"/>
                  </a:lnTo>
                  <a:lnTo>
                    <a:pt x="4" y="227"/>
                  </a:lnTo>
                  <a:lnTo>
                    <a:pt x="4" y="227"/>
                  </a:lnTo>
                  <a:lnTo>
                    <a:pt x="4" y="122"/>
                  </a:lnTo>
                  <a:lnTo>
                    <a:pt x="4" y="122"/>
                  </a:lnTo>
                  <a:lnTo>
                    <a:pt x="4" y="227"/>
                  </a:lnTo>
                  <a:lnTo>
                    <a:pt x="0" y="227"/>
                  </a:lnTo>
                  <a:lnTo>
                    <a:pt x="0" y="120"/>
                  </a:lnTo>
                  <a:close/>
                  <a:moveTo>
                    <a:pt x="4" y="0"/>
                  </a:moveTo>
                  <a:lnTo>
                    <a:pt x="0" y="0"/>
                  </a:lnTo>
                  <a:lnTo>
                    <a:pt x="0" y="108"/>
                  </a:lnTo>
                  <a:lnTo>
                    <a:pt x="0" y="108"/>
                  </a:lnTo>
                  <a:lnTo>
                    <a:pt x="0" y="110"/>
                  </a:lnTo>
                  <a:lnTo>
                    <a:pt x="0" y="2"/>
                  </a:lnTo>
                  <a:lnTo>
                    <a:pt x="4" y="2"/>
                  </a:lnTo>
                  <a:lnTo>
                    <a:pt x="4" y="108"/>
                  </a:lnTo>
                  <a:lnTo>
                    <a:pt x="4" y="108"/>
                  </a:lnTo>
                  <a:lnTo>
                    <a:pt x="4"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 name="Freeform 33"/>
            <p:cNvSpPr>
              <a:spLocks noEditPoints="1"/>
            </p:cNvSpPr>
            <p:nvPr/>
          </p:nvSpPr>
          <p:spPr bwMode="auto">
            <a:xfrm>
              <a:off x="7862888" y="3035301"/>
              <a:ext cx="6350" cy="360363"/>
            </a:xfrm>
            <a:custGeom>
              <a:avLst/>
              <a:gdLst>
                <a:gd name="T0" fmla="*/ 0 w 4"/>
                <a:gd name="T1" fmla="*/ 120 h 227"/>
                <a:gd name="T2" fmla="*/ 0 w 4"/>
                <a:gd name="T3" fmla="*/ 120 h 227"/>
                <a:gd name="T4" fmla="*/ 0 w 4"/>
                <a:gd name="T5" fmla="*/ 120 h 227"/>
                <a:gd name="T6" fmla="*/ 0 w 4"/>
                <a:gd name="T7" fmla="*/ 227 h 227"/>
                <a:gd name="T8" fmla="*/ 4 w 4"/>
                <a:gd name="T9" fmla="*/ 227 h 227"/>
                <a:gd name="T10" fmla="*/ 4 w 4"/>
                <a:gd name="T11" fmla="*/ 227 h 227"/>
                <a:gd name="T12" fmla="*/ 4 w 4"/>
                <a:gd name="T13" fmla="*/ 227 h 227"/>
                <a:gd name="T14" fmla="*/ 4 w 4"/>
                <a:gd name="T15" fmla="*/ 227 h 227"/>
                <a:gd name="T16" fmla="*/ 4 w 4"/>
                <a:gd name="T17" fmla="*/ 227 h 227"/>
                <a:gd name="T18" fmla="*/ 4 w 4"/>
                <a:gd name="T19" fmla="*/ 122 h 227"/>
                <a:gd name="T20" fmla="*/ 4 w 4"/>
                <a:gd name="T21" fmla="*/ 122 h 227"/>
                <a:gd name="T22" fmla="*/ 4 w 4"/>
                <a:gd name="T23" fmla="*/ 227 h 227"/>
                <a:gd name="T24" fmla="*/ 0 w 4"/>
                <a:gd name="T25" fmla="*/ 227 h 227"/>
                <a:gd name="T26" fmla="*/ 0 w 4"/>
                <a:gd name="T27" fmla="*/ 120 h 227"/>
                <a:gd name="T28" fmla="*/ 4 w 4"/>
                <a:gd name="T29" fmla="*/ 0 h 227"/>
                <a:gd name="T30" fmla="*/ 0 w 4"/>
                <a:gd name="T31" fmla="*/ 0 h 227"/>
                <a:gd name="T32" fmla="*/ 0 w 4"/>
                <a:gd name="T33" fmla="*/ 108 h 227"/>
                <a:gd name="T34" fmla="*/ 0 w 4"/>
                <a:gd name="T35" fmla="*/ 108 h 227"/>
                <a:gd name="T36" fmla="*/ 0 w 4"/>
                <a:gd name="T37" fmla="*/ 110 h 227"/>
                <a:gd name="T38" fmla="*/ 0 w 4"/>
                <a:gd name="T39" fmla="*/ 2 h 227"/>
                <a:gd name="T40" fmla="*/ 4 w 4"/>
                <a:gd name="T41" fmla="*/ 2 h 227"/>
                <a:gd name="T42" fmla="*/ 4 w 4"/>
                <a:gd name="T43" fmla="*/ 108 h 227"/>
                <a:gd name="T44" fmla="*/ 4 w 4"/>
                <a:gd name="T45" fmla="*/ 108 h 227"/>
                <a:gd name="T46" fmla="*/ 4 w 4"/>
                <a:gd name="T47"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 h="227">
                  <a:moveTo>
                    <a:pt x="0" y="120"/>
                  </a:moveTo>
                  <a:lnTo>
                    <a:pt x="0" y="120"/>
                  </a:lnTo>
                  <a:lnTo>
                    <a:pt x="0" y="120"/>
                  </a:lnTo>
                  <a:lnTo>
                    <a:pt x="0" y="227"/>
                  </a:lnTo>
                  <a:lnTo>
                    <a:pt x="4" y="227"/>
                  </a:lnTo>
                  <a:lnTo>
                    <a:pt x="4" y="227"/>
                  </a:lnTo>
                  <a:lnTo>
                    <a:pt x="4" y="227"/>
                  </a:lnTo>
                  <a:lnTo>
                    <a:pt x="4" y="227"/>
                  </a:lnTo>
                  <a:lnTo>
                    <a:pt x="4" y="227"/>
                  </a:lnTo>
                  <a:lnTo>
                    <a:pt x="4" y="122"/>
                  </a:lnTo>
                  <a:lnTo>
                    <a:pt x="4" y="122"/>
                  </a:lnTo>
                  <a:lnTo>
                    <a:pt x="4" y="227"/>
                  </a:lnTo>
                  <a:lnTo>
                    <a:pt x="0" y="227"/>
                  </a:lnTo>
                  <a:lnTo>
                    <a:pt x="0" y="120"/>
                  </a:lnTo>
                  <a:moveTo>
                    <a:pt x="4" y="0"/>
                  </a:moveTo>
                  <a:lnTo>
                    <a:pt x="0" y="0"/>
                  </a:lnTo>
                  <a:lnTo>
                    <a:pt x="0" y="108"/>
                  </a:lnTo>
                  <a:lnTo>
                    <a:pt x="0" y="108"/>
                  </a:lnTo>
                  <a:lnTo>
                    <a:pt x="0" y="110"/>
                  </a:lnTo>
                  <a:lnTo>
                    <a:pt x="0" y="2"/>
                  </a:lnTo>
                  <a:lnTo>
                    <a:pt x="4" y="2"/>
                  </a:lnTo>
                  <a:lnTo>
                    <a:pt x="4" y="108"/>
                  </a:lnTo>
                  <a:lnTo>
                    <a:pt x="4" y="108"/>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 name="Rectangle 34"/>
            <p:cNvSpPr>
              <a:spLocks noChangeArrowheads="1"/>
            </p:cNvSpPr>
            <p:nvPr/>
          </p:nvSpPr>
          <p:spPr bwMode="auto">
            <a:xfrm>
              <a:off x="7686675" y="3216276"/>
              <a:ext cx="357188" cy="3175"/>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 name="Rectangle 35"/>
            <p:cNvSpPr>
              <a:spLocks noChangeArrowheads="1"/>
            </p:cNvSpPr>
            <p:nvPr/>
          </p:nvSpPr>
          <p:spPr bwMode="auto">
            <a:xfrm>
              <a:off x="7686675" y="3216276"/>
              <a:ext cx="3571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 name="Freeform 36"/>
            <p:cNvSpPr>
              <a:spLocks/>
            </p:cNvSpPr>
            <p:nvPr/>
          </p:nvSpPr>
          <p:spPr bwMode="auto">
            <a:xfrm>
              <a:off x="7875588" y="3213101"/>
              <a:ext cx="168275" cy="6350"/>
            </a:xfrm>
            <a:custGeom>
              <a:avLst/>
              <a:gdLst>
                <a:gd name="T0" fmla="*/ 53 w 53"/>
                <a:gd name="T1" fmla="*/ 0 h 2"/>
                <a:gd name="T2" fmla="*/ 0 w 53"/>
                <a:gd name="T3" fmla="*/ 0 h 2"/>
                <a:gd name="T4" fmla="*/ 0 w 53"/>
                <a:gd name="T5" fmla="*/ 0 h 2"/>
                <a:gd name="T6" fmla="*/ 0 w 53"/>
                <a:gd name="T7" fmla="*/ 1 h 2"/>
                <a:gd name="T8" fmla="*/ 53 w 53"/>
                <a:gd name="T9" fmla="*/ 1 h 2"/>
                <a:gd name="T10" fmla="*/ 53 w 53"/>
                <a:gd name="T11" fmla="*/ 2 h 2"/>
                <a:gd name="T12" fmla="*/ 1 w 53"/>
                <a:gd name="T13" fmla="*/ 2 h 2"/>
                <a:gd name="T14" fmla="*/ 1 w 53"/>
                <a:gd name="T15" fmla="*/ 2 h 2"/>
                <a:gd name="T16" fmla="*/ 53 w 53"/>
                <a:gd name="T17" fmla="*/ 2 h 2"/>
                <a:gd name="T18" fmla="*/ 53 w 53"/>
                <a:gd name="T19" fmla="*/ 2 h 2"/>
                <a:gd name="T20" fmla="*/ 53 w 53"/>
                <a:gd name="T21" fmla="*/ 2 h 2"/>
                <a:gd name="T22" fmla="*/ 53 w 53"/>
                <a:gd name="T23" fmla="*/ 2 h 2"/>
                <a:gd name="T24" fmla="*/ 53 w 53"/>
                <a:gd name="T25" fmla="*/ 2 h 2"/>
                <a:gd name="T26" fmla="*/ 53 w 53"/>
                <a:gd name="T27" fmla="*/ 2 h 2"/>
                <a:gd name="T28" fmla="*/ 53 w 53"/>
                <a:gd name="T29" fmla="*/ 2 h 2"/>
                <a:gd name="T30" fmla="*/ 53 w 53"/>
                <a:gd name="T31" fmla="*/ 1 h 2"/>
                <a:gd name="T32" fmla="*/ 53 w 53"/>
                <a:gd name="T33" fmla="*/ 0 h 2"/>
                <a:gd name="T34" fmla="*/ 53 w 53"/>
                <a:gd name="T3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2">
                  <a:moveTo>
                    <a:pt x="53" y="0"/>
                  </a:moveTo>
                  <a:cubicBezTo>
                    <a:pt x="0" y="0"/>
                    <a:pt x="0" y="0"/>
                    <a:pt x="0" y="0"/>
                  </a:cubicBezTo>
                  <a:cubicBezTo>
                    <a:pt x="0" y="0"/>
                    <a:pt x="0" y="0"/>
                    <a:pt x="0" y="0"/>
                  </a:cubicBezTo>
                  <a:cubicBezTo>
                    <a:pt x="0" y="1"/>
                    <a:pt x="0" y="1"/>
                    <a:pt x="0" y="1"/>
                  </a:cubicBezTo>
                  <a:cubicBezTo>
                    <a:pt x="53" y="1"/>
                    <a:pt x="53" y="1"/>
                    <a:pt x="53" y="1"/>
                  </a:cubicBezTo>
                  <a:cubicBezTo>
                    <a:pt x="53" y="2"/>
                    <a:pt x="53" y="2"/>
                    <a:pt x="53" y="2"/>
                  </a:cubicBezTo>
                  <a:cubicBezTo>
                    <a:pt x="1" y="2"/>
                    <a:pt x="1" y="2"/>
                    <a:pt x="1" y="2"/>
                  </a:cubicBezTo>
                  <a:cubicBezTo>
                    <a:pt x="1" y="2"/>
                    <a:pt x="1" y="2"/>
                    <a:pt x="1"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2"/>
                    <a:pt x="53" y="2"/>
                    <a:pt x="53" y="2"/>
                  </a:cubicBezTo>
                  <a:cubicBezTo>
                    <a:pt x="53" y="1"/>
                    <a:pt x="53" y="1"/>
                    <a:pt x="53" y="1"/>
                  </a:cubicBezTo>
                  <a:cubicBezTo>
                    <a:pt x="53" y="0"/>
                    <a:pt x="53" y="0"/>
                    <a:pt x="53" y="0"/>
                  </a:cubicBezTo>
                  <a:cubicBezTo>
                    <a:pt x="53" y="0"/>
                    <a:pt x="53" y="0"/>
                    <a:pt x="5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 name="Freeform 37"/>
            <p:cNvSpPr>
              <a:spLocks/>
            </p:cNvSpPr>
            <p:nvPr/>
          </p:nvSpPr>
          <p:spPr bwMode="auto">
            <a:xfrm>
              <a:off x="7875588" y="3213101"/>
              <a:ext cx="0" cy="3175"/>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 name="Freeform 38"/>
            <p:cNvSpPr>
              <a:spLocks/>
            </p:cNvSpPr>
            <p:nvPr/>
          </p:nvSpPr>
          <p:spPr bwMode="auto">
            <a:xfrm>
              <a:off x="7686675" y="3213101"/>
              <a:ext cx="169863" cy="6350"/>
            </a:xfrm>
            <a:custGeom>
              <a:avLst/>
              <a:gdLst>
                <a:gd name="T0" fmla="*/ 53 w 53"/>
                <a:gd name="T1" fmla="*/ 0 h 2"/>
                <a:gd name="T2" fmla="*/ 0 w 53"/>
                <a:gd name="T3" fmla="*/ 0 h 2"/>
                <a:gd name="T4" fmla="*/ 0 w 53"/>
                <a:gd name="T5" fmla="*/ 0 h 2"/>
                <a:gd name="T6" fmla="*/ 0 w 53"/>
                <a:gd name="T7" fmla="*/ 1 h 2"/>
                <a:gd name="T8" fmla="*/ 0 w 53"/>
                <a:gd name="T9" fmla="*/ 2 h 2"/>
                <a:gd name="T10" fmla="*/ 0 w 53"/>
                <a:gd name="T11" fmla="*/ 2 h 2"/>
                <a:gd name="T12" fmla="*/ 0 w 53"/>
                <a:gd name="T13" fmla="*/ 2 h 2"/>
                <a:gd name="T14" fmla="*/ 52 w 53"/>
                <a:gd name="T15" fmla="*/ 2 h 2"/>
                <a:gd name="T16" fmla="*/ 52 w 53"/>
                <a:gd name="T17" fmla="*/ 2 h 2"/>
                <a:gd name="T18" fmla="*/ 0 w 53"/>
                <a:gd name="T19" fmla="*/ 2 h 2"/>
                <a:gd name="T20" fmla="*/ 0 w 53"/>
                <a:gd name="T21" fmla="*/ 1 h 2"/>
                <a:gd name="T22" fmla="*/ 53 w 53"/>
                <a:gd name="T23" fmla="*/ 1 h 2"/>
                <a:gd name="T24" fmla="*/ 53 w 53"/>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2">
                  <a:moveTo>
                    <a:pt x="53" y="0"/>
                  </a:moveTo>
                  <a:cubicBezTo>
                    <a:pt x="0" y="0"/>
                    <a:pt x="0" y="0"/>
                    <a:pt x="0" y="0"/>
                  </a:cubicBezTo>
                  <a:cubicBezTo>
                    <a:pt x="0" y="0"/>
                    <a:pt x="0" y="0"/>
                    <a:pt x="0" y="0"/>
                  </a:cubicBezTo>
                  <a:cubicBezTo>
                    <a:pt x="0" y="1"/>
                    <a:pt x="0" y="1"/>
                    <a:pt x="0" y="1"/>
                  </a:cubicBezTo>
                  <a:cubicBezTo>
                    <a:pt x="0" y="2"/>
                    <a:pt x="0" y="2"/>
                    <a:pt x="0" y="2"/>
                  </a:cubicBezTo>
                  <a:cubicBezTo>
                    <a:pt x="0" y="2"/>
                    <a:pt x="0" y="2"/>
                    <a:pt x="0" y="2"/>
                  </a:cubicBezTo>
                  <a:cubicBezTo>
                    <a:pt x="0" y="2"/>
                    <a:pt x="0" y="2"/>
                    <a:pt x="0" y="2"/>
                  </a:cubicBezTo>
                  <a:cubicBezTo>
                    <a:pt x="52" y="2"/>
                    <a:pt x="52" y="2"/>
                    <a:pt x="52" y="2"/>
                  </a:cubicBezTo>
                  <a:cubicBezTo>
                    <a:pt x="52" y="2"/>
                    <a:pt x="52" y="2"/>
                    <a:pt x="52" y="2"/>
                  </a:cubicBezTo>
                  <a:cubicBezTo>
                    <a:pt x="0" y="2"/>
                    <a:pt x="0" y="2"/>
                    <a:pt x="0" y="2"/>
                  </a:cubicBezTo>
                  <a:cubicBezTo>
                    <a:pt x="0" y="1"/>
                    <a:pt x="0" y="1"/>
                    <a:pt x="0" y="1"/>
                  </a:cubicBezTo>
                  <a:cubicBezTo>
                    <a:pt x="53" y="1"/>
                    <a:pt x="53" y="1"/>
                    <a:pt x="53" y="1"/>
                  </a:cubicBezTo>
                  <a:cubicBezTo>
                    <a:pt x="53" y="1"/>
                    <a:pt x="53" y="0"/>
                    <a:pt x="5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 name="Freeform 39"/>
            <p:cNvSpPr>
              <a:spLocks/>
            </p:cNvSpPr>
            <p:nvPr/>
          </p:nvSpPr>
          <p:spPr bwMode="auto">
            <a:xfrm>
              <a:off x="7856538" y="3213101"/>
              <a:ext cx="0" cy="3175"/>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 name="Freeform 40"/>
            <p:cNvSpPr>
              <a:spLocks noEditPoints="1"/>
            </p:cNvSpPr>
            <p:nvPr/>
          </p:nvSpPr>
          <p:spPr bwMode="auto">
            <a:xfrm>
              <a:off x="7686675" y="3216276"/>
              <a:ext cx="357188" cy="3175"/>
            </a:xfrm>
            <a:custGeom>
              <a:avLst/>
              <a:gdLst>
                <a:gd name="T0" fmla="*/ 107 w 225"/>
                <a:gd name="T1" fmla="*/ 0 h 2"/>
                <a:gd name="T2" fmla="*/ 107 w 225"/>
                <a:gd name="T3" fmla="*/ 0 h 2"/>
                <a:gd name="T4" fmla="*/ 0 w 225"/>
                <a:gd name="T5" fmla="*/ 0 h 2"/>
                <a:gd name="T6" fmla="*/ 0 w 225"/>
                <a:gd name="T7" fmla="*/ 2 h 2"/>
                <a:gd name="T8" fmla="*/ 105 w 225"/>
                <a:gd name="T9" fmla="*/ 2 h 2"/>
                <a:gd name="T10" fmla="*/ 105 w 225"/>
                <a:gd name="T11" fmla="*/ 2 h 2"/>
                <a:gd name="T12" fmla="*/ 2 w 225"/>
                <a:gd name="T13" fmla="*/ 2 h 2"/>
                <a:gd name="T14" fmla="*/ 2 w 225"/>
                <a:gd name="T15" fmla="*/ 0 h 2"/>
                <a:gd name="T16" fmla="*/ 107 w 225"/>
                <a:gd name="T17" fmla="*/ 0 h 2"/>
                <a:gd name="T18" fmla="*/ 107 w 225"/>
                <a:gd name="T19" fmla="*/ 0 h 2"/>
                <a:gd name="T20" fmla="*/ 225 w 225"/>
                <a:gd name="T21" fmla="*/ 0 h 2"/>
                <a:gd name="T22" fmla="*/ 119 w 225"/>
                <a:gd name="T23" fmla="*/ 0 h 2"/>
                <a:gd name="T24" fmla="*/ 119 w 225"/>
                <a:gd name="T25" fmla="*/ 0 h 2"/>
                <a:gd name="T26" fmla="*/ 117 w 225"/>
                <a:gd name="T27" fmla="*/ 0 h 2"/>
                <a:gd name="T28" fmla="*/ 225 w 225"/>
                <a:gd name="T29" fmla="*/ 0 h 2"/>
                <a:gd name="T30" fmla="*/ 225 w 225"/>
                <a:gd name="T31" fmla="*/ 2 h 2"/>
                <a:gd name="T32" fmla="*/ 121 w 225"/>
                <a:gd name="T33" fmla="*/ 2 h 2"/>
                <a:gd name="T34" fmla="*/ 121 w 225"/>
                <a:gd name="T35" fmla="*/ 2 h 2"/>
                <a:gd name="T36" fmla="*/ 225 w 225"/>
                <a:gd name="T37" fmla="*/ 2 h 2"/>
                <a:gd name="T38" fmla="*/ 225 w 225"/>
                <a:gd name="T3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5" h="2">
                  <a:moveTo>
                    <a:pt x="107" y="0"/>
                  </a:moveTo>
                  <a:lnTo>
                    <a:pt x="107" y="0"/>
                  </a:lnTo>
                  <a:lnTo>
                    <a:pt x="0" y="0"/>
                  </a:lnTo>
                  <a:lnTo>
                    <a:pt x="0" y="2"/>
                  </a:lnTo>
                  <a:lnTo>
                    <a:pt x="105" y="2"/>
                  </a:lnTo>
                  <a:lnTo>
                    <a:pt x="105" y="2"/>
                  </a:lnTo>
                  <a:lnTo>
                    <a:pt x="2" y="2"/>
                  </a:lnTo>
                  <a:lnTo>
                    <a:pt x="2" y="0"/>
                  </a:lnTo>
                  <a:lnTo>
                    <a:pt x="107" y="0"/>
                  </a:lnTo>
                  <a:lnTo>
                    <a:pt x="107" y="0"/>
                  </a:lnTo>
                  <a:close/>
                  <a:moveTo>
                    <a:pt x="225" y="0"/>
                  </a:moveTo>
                  <a:lnTo>
                    <a:pt x="119" y="0"/>
                  </a:lnTo>
                  <a:lnTo>
                    <a:pt x="119" y="0"/>
                  </a:lnTo>
                  <a:lnTo>
                    <a:pt x="117" y="0"/>
                  </a:lnTo>
                  <a:lnTo>
                    <a:pt x="225" y="0"/>
                  </a:lnTo>
                  <a:lnTo>
                    <a:pt x="225" y="2"/>
                  </a:lnTo>
                  <a:lnTo>
                    <a:pt x="121" y="2"/>
                  </a:lnTo>
                  <a:lnTo>
                    <a:pt x="121" y="2"/>
                  </a:lnTo>
                  <a:lnTo>
                    <a:pt x="225" y="2"/>
                  </a:lnTo>
                  <a:lnTo>
                    <a:pt x="225"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 name="Freeform 41"/>
            <p:cNvSpPr>
              <a:spLocks noEditPoints="1"/>
            </p:cNvSpPr>
            <p:nvPr/>
          </p:nvSpPr>
          <p:spPr bwMode="auto">
            <a:xfrm>
              <a:off x="7686675" y="3216276"/>
              <a:ext cx="357188" cy="3175"/>
            </a:xfrm>
            <a:custGeom>
              <a:avLst/>
              <a:gdLst>
                <a:gd name="T0" fmla="*/ 107 w 225"/>
                <a:gd name="T1" fmla="*/ 0 h 2"/>
                <a:gd name="T2" fmla="*/ 107 w 225"/>
                <a:gd name="T3" fmla="*/ 0 h 2"/>
                <a:gd name="T4" fmla="*/ 0 w 225"/>
                <a:gd name="T5" fmla="*/ 0 h 2"/>
                <a:gd name="T6" fmla="*/ 0 w 225"/>
                <a:gd name="T7" fmla="*/ 2 h 2"/>
                <a:gd name="T8" fmla="*/ 105 w 225"/>
                <a:gd name="T9" fmla="*/ 2 h 2"/>
                <a:gd name="T10" fmla="*/ 105 w 225"/>
                <a:gd name="T11" fmla="*/ 2 h 2"/>
                <a:gd name="T12" fmla="*/ 2 w 225"/>
                <a:gd name="T13" fmla="*/ 2 h 2"/>
                <a:gd name="T14" fmla="*/ 2 w 225"/>
                <a:gd name="T15" fmla="*/ 0 h 2"/>
                <a:gd name="T16" fmla="*/ 107 w 225"/>
                <a:gd name="T17" fmla="*/ 0 h 2"/>
                <a:gd name="T18" fmla="*/ 107 w 225"/>
                <a:gd name="T19" fmla="*/ 0 h 2"/>
                <a:gd name="T20" fmla="*/ 225 w 225"/>
                <a:gd name="T21" fmla="*/ 0 h 2"/>
                <a:gd name="T22" fmla="*/ 119 w 225"/>
                <a:gd name="T23" fmla="*/ 0 h 2"/>
                <a:gd name="T24" fmla="*/ 119 w 225"/>
                <a:gd name="T25" fmla="*/ 0 h 2"/>
                <a:gd name="T26" fmla="*/ 117 w 225"/>
                <a:gd name="T27" fmla="*/ 0 h 2"/>
                <a:gd name="T28" fmla="*/ 225 w 225"/>
                <a:gd name="T29" fmla="*/ 0 h 2"/>
                <a:gd name="T30" fmla="*/ 225 w 225"/>
                <a:gd name="T31" fmla="*/ 2 h 2"/>
                <a:gd name="T32" fmla="*/ 121 w 225"/>
                <a:gd name="T33" fmla="*/ 2 h 2"/>
                <a:gd name="T34" fmla="*/ 121 w 225"/>
                <a:gd name="T35" fmla="*/ 2 h 2"/>
                <a:gd name="T36" fmla="*/ 225 w 225"/>
                <a:gd name="T37" fmla="*/ 2 h 2"/>
                <a:gd name="T38" fmla="*/ 225 w 225"/>
                <a:gd name="T3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5" h="2">
                  <a:moveTo>
                    <a:pt x="107" y="0"/>
                  </a:moveTo>
                  <a:lnTo>
                    <a:pt x="107" y="0"/>
                  </a:lnTo>
                  <a:lnTo>
                    <a:pt x="0" y="0"/>
                  </a:lnTo>
                  <a:lnTo>
                    <a:pt x="0" y="2"/>
                  </a:lnTo>
                  <a:lnTo>
                    <a:pt x="105" y="2"/>
                  </a:lnTo>
                  <a:lnTo>
                    <a:pt x="105" y="2"/>
                  </a:lnTo>
                  <a:lnTo>
                    <a:pt x="2" y="2"/>
                  </a:lnTo>
                  <a:lnTo>
                    <a:pt x="2" y="0"/>
                  </a:lnTo>
                  <a:lnTo>
                    <a:pt x="107" y="0"/>
                  </a:lnTo>
                  <a:lnTo>
                    <a:pt x="107" y="0"/>
                  </a:lnTo>
                  <a:moveTo>
                    <a:pt x="225" y="0"/>
                  </a:moveTo>
                  <a:lnTo>
                    <a:pt x="119" y="0"/>
                  </a:lnTo>
                  <a:lnTo>
                    <a:pt x="119" y="0"/>
                  </a:lnTo>
                  <a:lnTo>
                    <a:pt x="117" y="0"/>
                  </a:lnTo>
                  <a:lnTo>
                    <a:pt x="225" y="0"/>
                  </a:lnTo>
                  <a:lnTo>
                    <a:pt x="225" y="2"/>
                  </a:lnTo>
                  <a:lnTo>
                    <a:pt x="121" y="2"/>
                  </a:lnTo>
                  <a:lnTo>
                    <a:pt x="121" y="2"/>
                  </a:lnTo>
                  <a:lnTo>
                    <a:pt x="225" y="2"/>
                  </a:lnTo>
                  <a:lnTo>
                    <a:pt x="2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 name="Freeform 42"/>
            <p:cNvSpPr>
              <a:spLocks/>
            </p:cNvSpPr>
            <p:nvPr/>
          </p:nvSpPr>
          <p:spPr bwMode="auto">
            <a:xfrm>
              <a:off x="7708900" y="3125788"/>
              <a:ext cx="312738" cy="182563"/>
            </a:xfrm>
            <a:custGeom>
              <a:avLst/>
              <a:gdLst>
                <a:gd name="T0" fmla="*/ 195 w 197"/>
                <a:gd name="T1" fmla="*/ 115 h 115"/>
                <a:gd name="T2" fmla="*/ 193 w 197"/>
                <a:gd name="T3" fmla="*/ 113 h 115"/>
                <a:gd name="T4" fmla="*/ 0 w 197"/>
                <a:gd name="T5" fmla="*/ 2 h 115"/>
                <a:gd name="T6" fmla="*/ 2 w 197"/>
                <a:gd name="T7" fmla="*/ 0 h 115"/>
                <a:gd name="T8" fmla="*/ 4 w 197"/>
                <a:gd name="T9" fmla="*/ 0 h 115"/>
                <a:gd name="T10" fmla="*/ 197 w 197"/>
                <a:gd name="T11" fmla="*/ 111 h 115"/>
                <a:gd name="T12" fmla="*/ 195 w 197"/>
                <a:gd name="T13" fmla="*/ 115 h 115"/>
              </a:gdLst>
              <a:ahLst/>
              <a:cxnLst>
                <a:cxn ang="0">
                  <a:pos x="T0" y="T1"/>
                </a:cxn>
                <a:cxn ang="0">
                  <a:pos x="T2" y="T3"/>
                </a:cxn>
                <a:cxn ang="0">
                  <a:pos x="T4" y="T5"/>
                </a:cxn>
                <a:cxn ang="0">
                  <a:pos x="T6" y="T7"/>
                </a:cxn>
                <a:cxn ang="0">
                  <a:pos x="T8" y="T9"/>
                </a:cxn>
                <a:cxn ang="0">
                  <a:pos x="T10" y="T11"/>
                </a:cxn>
                <a:cxn ang="0">
                  <a:pos x="T12" y="T13"/>
                </a:cxn>
              </a:cxnLst>
              <a:rect l="0" t="0" r="r" b="b"/>
              <a:pathLst>
                <a:path w="197" h="115">
                  <a:moveTo>
                    <a:pt x="195" y="115"/>
                  </a:moveTo>
                  <a:lnTo>
                    <a:pt x="193" y="113"/>
                  </a:lnTo>
                  <a:lnTo>
                    <a:pt x="0" y="2"/>
                  </a:lnTo>
                  <a:lnTo>
                    <a:pt x="2" y="0"/>
                  </a:lnTo>
                  <a:lnTo>
                    <a:pt x="4" y="0"/>
                  </a:lnTo>
                  <a:lnTo>
                    <a:pt x="197" y="111"/>
                  </a:lnTo>
                  <a:lnTo>
                    <a:pt x="195" y="115"/>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 name="Freeform 43"/>
            <p:cNvSpPr>
              <a:spLocks/>
            </p:cNvSpPr>
            <p:nvPr/>
          </p:nvSpPr>
          <p:spPr bwMode="auto">
            <a:xfrm>
              <a:off x="7708900" y="3125788"/>
              <a:ext cx="312738" cy="182563"/>
            </a:xfrm>
            <a:custGeom>
              <a:avLst/>
              <a:gdLst>
                <a:gd name="T0" fmla="*/ 195 w 197"/>
                <a:gd name="T1" fmla="*/ 115 h 115"/>
                <a:gd name="T2" fmla="*/ 193 w 197"/>
                <a:gd name="T3" fmla="*/ 113 h 115"/>
                <a:gd name="T4" fmla="*/ 0 w 197"/>
                <a:gd name="T5" fmla="*/ 2 h 115"/>
                <a:gd name="T6" fmla="*/ 2 w 197"/>
                <a:gd name="T7" fmla="*/ 0 h 115"/>
                <a:gd name="T8" fmla="*/ 4 w 197"/>
                <a:gd name="T9" fmla="*/ 0 h 115"/>
                <a:gd name="T10" fmla="*/ 197 w 197"/>
                <a:gd name="T11" fmla="*/ 111 h 115"/>
                <a:gd name="T12" fmla="*/ 195 w 197"/>
                <a:gd name="T13" fmla="*/ 115 h 115"/>
              </a:gdLst>
              <a:ahLst/>
              <a:cxnLst>
                <a:cxn ang="0">
                  <a:pos x="T0" y="T1"/>
                </a:cxn>
                <a:cxn ang="0">
                  <a:pos x="T2" y="T3"/>
                </a:cxn>
                <a:cxn ang="0">
                  <a:pos x="T4" y="T5"/>
                </a:cxn>
                <a:cxn ang="0">
                  <a:pos x="T6" y="T7"/>
                </a:cxn>
                <a:cxn ang="0">
                  <a:pos x="T8" y="T9"/>
                </a:cxn>
                <a:cxn ang="0">
                  <a:pos x="T10" y="T11"/>
                </a:cxn>
                <a:cxn ang="0">
                  <a:pos x="T12" y="T13"/>
                </a:cxn>
              </a:cxnLst>
              <a:rect l="0" t="0" r="r" b="b"/>
              <a:pathLst>
                <a:path w="197" h="115">
                  <a:moveTo>
                    <a:pt x="195" y="115"/>
                  </a:moveTo>
                  <a:lnTo>
                    <a:pt x="193" y="113"/>
                  </a:lnTo>
                  <a:lnTo>
                    <a:pt x="0" y="2"/>
                  </a:lnTo>
                  <a:lnTo>
                    <a:pt x="2" y="0"/>
                  </a:lnTo>
                  <a:lnTo>
                    <a:pt x="4" y="0"/>
                  </a:lnTo>
                  <a:lnTo>
                    <a:pt x="197" y="111"/>
                  </a:lnTo>
                  <a:lnTo>
                    <a:pt x="195" y="1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 name="Freeform 44"/>
            <p:cNvSpPr>
              <a:spLocks/>
            </p:cNvSpPr>
            <p:nvPr/>
          </p:nvSpPr>
          <p:spPr bwMode="auto">
            <a:xfrm>
              <a:off x="7708900" y="3125788"/>
              <a:ext cx="147638" cy="87313"/>
            </a:xfrm>
            <a:custGeom>
              <a:avLst/>
              <a:gdLst>
                <a:gd name="T0" fmla="*/ 1 w 46"/>
                <a:gd name="T1" fmla="*/ 0 h 27"/>
                <a:gd name="T2" fmla="*/ 1 w 46"/>
                <a:gd name="T3" fmla="*/ 0 h 27"/>
                <a:gd name="T4" fmla="*/ 0 w 46"/>
                <a:gd name="T5" fmla="*/ 1 h 27"/>
                <a:gd name="T6" fmla="*/ 0 w 46"/>
                <a:gd name="T7" fmla="*/ 1 h 27"/>
                <a:gd name="T8" fmla="*/ 0 w 46"/>
                <a:gd name="T9" fmla="*/ 1 h 27"/>
                <a:gd name="T10" fmla="*/ 46 w 46"/>
                <a:gd name="T11" fmla="*/ 27 h 27"/>
                <a:gd name="T12" fmla="*/ 46 w 46"/>
                <a:gd name="T13" fmla="*/ 27 h 27"/>
                <a:gd name="T14" fmla="*/ 0 w 46"/>
                <a:gd name="T15" fmla="*/ 1 h 27"/>
                <a:gd name="T16" fmla="*/ 1 w 46"/>
                <a:gd name="T17" fmla="*/ 0 h 27"/>
                <a:gd name="T18" fmla="*/ 2 w 46"/>
                <a:gd name="T19" fmla="*/ 0 h 27"/>
                <a:gd name="T20" fmla="*/ 46 w 46"/>
                <a:gd name="T21" fmla="*/ 25 h 27"/>
                <a:gd name="T22" fmla="*/ 46 w 46"/>
                <a:gd name="T23" fmla="*/ 25 h 27"/>
                <a:gd name="T24" fmla="*/ 2 w 46"/>
                <a:gd name="T25" fmla="*/ 0 h 27"/>
                <a:gd name="T26" fmla="*/ 2 w 46"/>
                <a:gd name="T27" fmla="*/ 0 h 27"/>
                <a:gd name="T28" fmla="*/ 1 w 46"/>
                <a:gd name="T2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7">
                  <a:moveTo>
                    <a:pt x="1" y="0"/>
                  </a:moveTo>
                  <a:cubicBezTo>
                    <a:pt x="1" y="0"/>
                    <a:pt x="1" y="0"/>
                    <a:pt x="1" y="0"/>
                  </a:cubicBezTo>
                  <a:cubicBezTo>
                    <a:pt x="0" y="1"/>
                    <a:pt x="0" y="1"/>
                    <a:pt x="0" y="1"/>
                  </a:cubicBezTo>
                  <a:cubicBezTo>
                    <a:pt x="0" y="1"/>
                    <a:pt x="0" y="1"/>
                    <a:pt x="0" y="1"/>
                  </a:cubicBezTo>
                  <a:cubicBezTo>
                    <a:pt x="0" y="1"/>
                    <a:pt x="0" y="1"/>
                    <a:pt x="0" y="1"/>
                  </a:cubicBezTo>
                  <a:cubicBezTo>
                    <a:pt x="46" y="27"/>
                    <a:pt x="46" y="27"/>
                    <a:pt x="46" y="27"/>
                  </a:cubicBezTo>
                  <a:cubicBezTo>
                    <a:pt x="46" y="27"/>
                    <a:pt x="46" y="27"/>
                    <a:pt x="46" y="27"/>
                  </a:cubicBezTo>
                  <a:cubicBezTo>
                    <a:pt x="0" y="1"/>
                    <a:pt x="0" y="1"/>
                    <a:pt x="0" y="1"/>
                  </a:cubicBezTo>
                  <a:cubicBezTo>
                    <a:pt x="1" y="0"/>
                    <a:pt x="1" y="0"/>
                    <a:pt x="1" y="0"/>
                  </a:cubicBezTo>
                  <a:cubicBezTo>
                    <a:pt x="2" y="0"/>
                    <a:pt x="2" y="0"/>
                    <a:pt x="2" y="0"/>
                  </a:cubicBezTo>
                  <a:cubicBezTo>
                    <a:pt x="46" y="25"/>
                    <a:pt x="46" y="25"/>
                    <a:pt x="46" y="25"/>
                  </a:cubicBezTo>
                  <a:cubicBezTo>
                    <a:pt x="46" y="25"/>
                    <a:pt x="46" y="25"/>
                    <a:pt x="46" y="25"/>
                  </a:cubicBezTo>
                  <a:cubicBezTo>
                    <a:pt x="2" y="0"/>
                    <a:pt x="2" y="0"/>
                    <a:pt x="2" y="0"/>
                  </a:cubicBezTo>
                  <a:cubicBezTo>
                    <a:pt x="2" y="0"/>
                    <a:pt x="2" y="0"/>
                    <a:pt x="2"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 name="Oval 45"/>
            <p:cNvSpPr>
              <a:spLocks noChangeArrowheads="1"/>
            </p:cNvSpPr>
            <p:nvPr/>
          </p:nvSpPr>
          <p:spPr bwMode="auto">
            <a:xfrm>
              <a:off x="7856538" y="3213101"/>
              <a:ext cx="1588" cy="15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 name="Freeform 46"/>
            <p:cNvSpPr>
              <a:spLocks/>
            </p:cNvSpPr>
            <p:nvPr/>
          </p:nvSpPr>
          <p:spPr bwMode="auto">
            <a:xfrm>
              <a:off x="7856538" y="3216276"/>
              <a:ext cx="3175"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 name="Freeform 47"/>
            <p:cNvSpPr>
              <a:spLocks/>
            </p:cNvSpPr>
            <p:nvPr/>
          </p:nvSpPr>
          <p:spPr bwMode="auto">
            <a:xfrm>
              <a:off x="7856538" y="3216276"/>
              <a:ext cx="3175"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Freeform 48"/>
            <p:cNvSpPr>
              <a:spLocks/>
            </p:cNvSpPr>
            <p:nvPr/>
          </p:nvSpPr>
          <p:spPr bwMode="auto">
            <a:xfrm>
              <a:off x="7856538" y="3213101"/>
              <a:ext cx="3175" cy="3175"/>
            </a:xfrm>
            <a:custGeom>
              <a:avLst/>
              <a:gdLst>
                <a:gd name="T0" fmla="*/ 0 w 2"/>
                <a:gd name="T1" fmla="*/ 0 h 2"/>
                <a:gd name="T2" fmla="*/ 0 w 2"/>
                <a:gd name="T3" fmla="*/ 0 h 2"/>
                <a:gd name="T4" fmla="*/ 0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0" y="2"/>
                  </a:lnTo>
                  <a:lnTo>
                    <a:pt x="2"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 name="Freeform 49"/>
            <p:cNvSpPr>
              <a:spLocks/>
            </p:cNvSpPr>
            <p:nvPr/>
          </p:nvSpPr>
          <p:spPr bwMode="auto">
            <a:xfrm>
              <a:off x="7856538" y="3213101"/>
              <a:ext cx="3175" cy="3175"/>
            </a:xfrm>
            <a:custGeom>
              <a:avLst/>
              <a:gdLst>
                <a:gd name="T0" fmla="*/ 0 w 2"/>
                <a:gd name="T1" fmla="*/ 0 h 2"/>
                <a:gd name="T2" fmla="*/ 0 w 2"/>
                <a:gd name="T3" fmla="*/ 0 h 2"/>
                <a:gd name="T4" fmla="*/ 0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 name="Rectangle 50"/>
            <p:cNvSpPr>
              <a:spLocks noChangeArrowheads="1"/>
            </p:cNvSpPr>
            <p:nvPr/>
          </p:nvSpPr>
          <p:spPr bwMode="auto">
            <a:xfrm>
              <a:off x="7856538" y="3216276"/>
              <a:ext cx="3175"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 name="Rectangle 51"/>
            <p:cNvSpPr>
              <a:spLocks noChangeArrowheads="1"/>
            </p:cNvSpPr>
            <p:nvPr/>
          </p:nvSpPr>
          <p:spPr bwMode="auto">
            <a:xfrm>
              <a:off x="7856538" y="3216276"/>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Freeform 52"/>
            <p:cNvSpPr>
              <a:spLocks/>
            </p:cNvSpPr>
            <p:nvPr/>
          </p:nvSpPr>
          <p:spPr bwMode="auto">
            <a:xfrm>
              <a:off x="7872413" y="3219451"/>
              <a:ext cx="149225" cy="88900"/>
            </a:xfrm>
            <a:custGeom>
              <a:avLst/>
              <a:gdLst>
                <a:gd name="T0" fmla="*/ 2 w 47"/>
                <a:gd name="T1" fmla="*/ 0 h 28"/>
                <a:gd name="T2" fmla="*/ 2 w 47"/>
                <a:gd name="T3" fmla="*/ 0 h 28"/>
                <a:gd name="T4" fmla="*/ 47 w 47"/>
                <a:gd name="T5" fmla="*/ 26 h 28"/>
                <a:gd name="T6" fmla="*/ 46 w 47"/>
                <a:gd name="T7" fmla="*/ 28 h 28"/>
                <a:gd name="T8" fmla="*/ 45 w 47"/>
                <a:gd name="T9" fmla="*/ 27 h 28"/>
                <a:gd name="T10" fmla="*/ 0 w 47"/>
                <a:gd name="T11" fmla="*/ 1 h 28"/>
                <a:gd name="T12" fmla="*/ 0 w 47"/>
                <a:gd name="T13" fmla="*/ 2 h 28"/>
                <a:gd name="T14" fmla="*/ 0 w 47"/>
                <a:gd name="T15" fmla="*/ 2 h 28"/>
                <a:gd name="T16" fmla="*/ 45 w 47"/>
                <a:gd name="T17" fmla="*/ 27 h 28"/>
                <a:gd name="T18" fmla="*/ 45 w 47"/>
                <a:gd name="T19" fmla="*/ 27 h 28"/>
                <a:gd name="T20" fmla="*/ 46 w 47"/>
                <a:gd name="T21" fmla="*/ 28 h 28"/>
                <a:gd name="T22" fmla="*/ 46 w 47"/>
                <a:gd name="T23" fmla="*/ 28 h 28"/>
                <a:gd name="T24" fmla="*/ 46 w 47"/>
                <a:gd name="T25" fmla="*/ 28 h 28"/>
                <a:gd name="T26" fmla="*/ 47 w 47"/>
                <a:gd name="T27" fmla="*/ 26 h 28"/>
                <a:gd name="T28" fmla="*/ 47 w 47"/>
                <a:gd name="T29" fmla="*/ 26 h 28"/>
                <a:gd name="T30" fmla="*/ 2 w 47"/>
                <a:gd name="T3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28">
                  <a:moveTo>
                    <a:pt x="2" y="0"/>
                  </a:moveTo>
                  <a:cubicBezTo>
                    <a:pt x="2" y="0"/>
                    <a:pt x="2" y="0"/>
                    <a:pt x="2" y="0"/>
                  </a:cubicBezTo>
                  <a:cubicBezTo>
                    <a:pt x="47" y="26"/>
                    <a:pt x="47" y="26"/>
                    <a:pt x="47" y="26"/>
                  </a:cubicBezTo>
                  <a:cubicBezTo>
                    <a:pt x="46" y="28"/>
                    <a:pt x="46" y="28"/>
                    <a:pt x="46" y="28"/>
                  </a:cubicBezTo>
                  <a:cubicBezTo>
                    <a:pt x="45" y="27"/>
                    <a:pt x="45" y="27"/>
                    <a:pt x="45" y="27"/>
                  </a:cubicBezTo>
                  <a:cubicBezTo>
                    <a:pt x="0" y="1"/>
                    <a:pt x="0" y="1"/>
                    <a:pt x="0" y="1"/>
                  </a:cubicBezTo>
                  <a:cubicBezTo>
                    <a:pt x="0" y="1"/>
                    <a:pt x="0" y="1"/>
                    <a:pt x="0" y="2"/>
                  </a:cubicBezTo>
                  <a:cubicBezTo>
                    <a:pt x="0" y="2"/>
                    <a:pt x="0" y="2"/>
                    <a:pt x="0" y="2"/>
                  </a:cubicBezTo>
                  <a:cubicBezTo>
                    <a:pt x="45" y="27"/>
                    <a:pt x="45" y="27"/>
                    <a:pt x="45" y="27"/>
                  </a:cubicBezTo>
                  <a:cubicBezTo>
                    <a:pt x="45" y="27"/>
                    <a:pt x="45" y="27"/>
                    <a:pt x="45" y="27"/>
                  </a:cubicBezTo>
                  <a:cubicBezTo>
                    <a:pt x="46" y="28"/>
                    <a:pt x="46" y="28"/>
                    <a:pt x="46" y="28"/>
                  </a:cubicBezTo>
                  <a:cubicBezTo>
                    <a:pt x="46" y="28"/>
                    <a:pt x="46" y="28"/>
                    <a:pt x="46" y="28"/>
                  </a:cubicBezTo>
                  <a:cubicBezTo>
                    <a:pt x="46" y="28"/>
                    <a:pt x="46" y="28"/>
                    <a:pt x="46" y="28"/>
                  </a:cubicBezTo>
                  <a:cubicBezTo>
                    <a:pt x="47" y="26"/>
                    <a:pt x="47" y="26"/>
                    <a:pt x="47" y="26"/>
                  </a:cubicBezTo>
                  <a:cubicBezTo>
                    <a:pt x="47" y="26"/>
                    <a:pt x="47" y="26"/>
                    <a:pt x="47" y="26"/>
                  </a:cubicBezTo>
                  <a:cubicBezTo>
                    <a:pt x="2" y="0"/>
                    <a:pt x="2" y="0"/>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 name="Freeform 53"/>
            <p:cNvSpPr>
              <a:spLocks/>
            </p:cNvSpPr>
            <p:nvPr/>
          </p:nvSpPr>
          <p:spPr bwMode="auto">
            <a:xfrm>
              <a:off x="7872413" y="3222626"/>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Freeform 54"/>
            <p:cNvSpPr>
              <a:spLocks/>
            </p:cNvSpPr>
            <p:nvPr/>
          </p:nvSpPr>
          <p:spPr bwMode="auto">
            <a:xfrm>
              <a:off x="7872413" y="3216276"/>
              <a:ext cx="6350" cy="3175"/>
            </a:xfrm>
            <a:custGeom>
              <a:avLst/>
              <a:gdLst>
                <a:gd name="T0" fmla="*/ 0 w 4"/>
                <a:gd name="T1" fmla="*/ 0 h 2"/>
                <a:gd name="T2" fmla="*/ 0 w 4"/>
                <a:gd name="T3" fmla="*/ 0 h 2"/>
                <a:gd name="T4" fmla="*/ 2 w 4"/>
                <a:gd name="T5" fmla="*/ 2 h 2"/>
                <a:gd name="T6" fmla="*/ 4 w 4"/>
                <a:gd name="T7" fmla="*/ 2 h 2"/>
                <a:gd name="T8" fmla="*/ 0 w 4"/>
                <a:gd name="T9" fmla="*/ 0 h 2"/>
              </a:gdLst>
              <a:ahLst/>
              <a:cxnLst>
                <a:cxn ang="0">
                  <a:pos x="T0" y="T1"/>
                </a:cxn>
                <a:cxn ang="0">
                  <a:pos x="T2" y="T3"/>
                </a:cxn>
                <a:cxn ang="0">
                  <a:pos x="T4" y="T5"/>
                </a:cxn>
                <a:cxn ang="0">
                  <a:pos x="T6" y="T7"/>
                </a:cxn>
                <a:cxn ang="0">
                  <a:pos x="T8" y="T9"/>
                </a:cxn>
              </a:cxnLst>
              <a:rect l="0" t="0" r="r" b="b"/>
              <a:pathLst>
                <a:path w="4" h="2">
                  <a:moveTo>
                    <a:pt x="0" y="0"/>
                  </a:moveTo>
                  <a:lnTo>
                    <a:pt x="0" y="0"/>
                  </a:lnTo>
                  <a:lnTo>
                    <a:pt x="2" y="2"/>
                  </a:lnTo>
                  <a:lnTo>
                    <a:pt x="4" y="2"/>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 name="Freeform 55"/>
            <p:cNvSpPr>
              <a:spLocks/>
            </p:cNvSpPr>
            <p:nvPr/>
          </p:nvSpPr>
          <p:spPr bwMode="auto">
            <a:xfrm>
              <a:off x="7872413" y="3216276"/>
              <a:ext cx="6350" cy="3175"/>
            </a:xfrm>
            <a:custGeom>
              <a:avLst/>
              <a:gdLst>
                <a:gd name="T0" fmla="*/ 0 w 4"/>
                <a:gd name="T1" fmla="*/ 0 h 2"/>
                <a:gd name="T2" fmla="*/ 0 w 4"/>
                <a:gd name="T3" fmla="*/ 0 h 2"/>
                <a:gd name="T4" fmla="*/ 2 w 4"/>
                <a:gd name="T5" fmla="*/ 2 h 2"/>
                <a:gd name="T6" fmla="*/ 4 w 4"/>
                <a:gd name="T7" fmla="*/ 2 h 2"/>
                <a:gd name="T8" fmla="*/ 0 w 4"/>
                <a:gd name="T9" fmla="*/ 0 h 2"/>
              </a:gdLst>
              <a:ahLst/>
              <a:cxnLst>
                <a:cxn ang="0">
                  <a:pos x="T0" y="T1"/>
                </a:cxn>
                <a:cxn ang="0">
                  <a:pos x="T2" y="T3"/>
                </a:cxn>
                <a:cxn ang="0">
                  <a:pos x="T4" y="T5"/>
                </a:cxn>
                <a:cxn ang="0">
                  <a:pos x="T6" y="T7"/>
                </a:cxn>
                <a:cxn ang="0">
                  <a:pos x="T8" y="T9"/>
                </a:cxn>
              </a:cxnLst>
              <a:rect l="0" t="0" r="r" b="b"/>
              <a:pathLst>
                <a:path w="4" h="2">
                  <a:moveTo>
                    <a:pt x="0" y="0"/>
                  </a:moveTo>
                  <a:lnTo>
                    <a:pt x="0" y="0"/>
                  </a:lnTo>
                  <a:lnTo>
                    <a:pt x="2" y="2"/>
                  </a:lnTo>
                  <a:lnTo>
                    <a:pt x="4"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Rectangle 56"/>
            <p:cNvSpPr>
              <a:spLocks noChangeArrowheads="1"/>
            </p:cNvSpPr>
            <p:nvPr/>
          </p:nvSpPr>
          <p:spPr bwMode="auto">
            <a:xfrm>
              <a:off x="7878763" y="3219451"/>
              <a:ext cx="1588"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Rectangle 57"/>
            <p:cNvSpPr>
              <a:spLocks noChangeArrowheads="1"/>
            </p:cNvSpPr>
            <p:nvPr/>
          </p:nvSpPr>
          <p:spPr bwMode="auto">
            <a:xfrm>
              <a:off x="7878763" y="3219451"/>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 name="Freeform 58"/>
            <p:cNvSpPr>
              <a:spLocks/>
            </p:cNvSpPr>
            <p:nvPr/>
          </p:nvSpPr>
          <p:spPr bwMode="auto">
            <a:xfrm>
              <a:off x="7875588" y="3219451"/>
              <a:ext cx="3175"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Freeform 59"/>
            <p:cNvSpPr>
              <a:spLocks/>
            </p:cNvSpPr>
            <p:nvPr/>
          </p:nvSpPr>
          <p:spPr bwMode="auto">
            <a:xfrm>
              <a:off x="7875588" y="3219451"/>
              <a:ext cx="3175"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Freeform 60"/>
            <p:cNvSpPr>
              <a:spLocks noEditPoints="1"/>
            </p:cNvSpPr>
            <p:nvPr/>
          </p:nvSpPr>
          <p:spPr bwMode="auto">
            <a:xfrm>
              <a:off x="7708900" y="3125788"/>
              <a:ext cx="312738" cy="182563"/>
            </a:xfrm>
            <a:custGeom>
              <a:avLst/>
              <a:gdLst>
                <a:gd name="T0" fmla="*/ 103 w 197"/>
                <a:gd name="T1" fmla="*/ 57 h 115"/>
                <a:gd name="T2" fmla="*/ 103 w 197"/>
                <a:gd name="T3" fmla="*/ 57 h 115"/>
                <a:gd name="T4" fmla="*/ 197 w 197"/>
                <a:gd name="T5" fmla="*/ 111 h 115"/>
                <a:gd name="T6" fmla="*/ 195 w 197"/>
                <a:gd name="T7" fmla="*/ 113 h 115"/>
                <a:gd name="T8" fmla="*/ 195 w 197"/>
                <a:gd name="T9" fmla="*/ 113 h 115"/>
                <a:gd name="T10" fmla="*/ 103 w 197"/>
                <a:gd name="T11" fmla="*/ 61 h 115"/>
                <a:gd name="T12" fmla="*/ 103 w 197"/>
                <a:gd name="T13" fmla="*/ 61 h 115"/>
                <a:gd name="T14" fmla="*/ 103 w 197"/>
                <a:gd name="T15" fmla="*/ 61 h 115"/>
                <a:gd name="T16" fmla="*/ 193 w 197"/>
                <a:gd name="T17" fmla="*/ 113 h 115"/>
                <a:gd name="T18" fmla="*/ 195 w 197"/>
                <a:gd name="T19" fmla="*/ 115 h 115"/>
                <a:gd name="T20" fmla="*/ 197 w 197"/>
                <a:gd name="T21" fmla="*/ 111 h 115"/>
                <a:gd name="T22" fmla="*/ 107 w 197"/>
                <a:gd name="T23" fmla="*/ 59 h 115"/>
                <a:gd name="T24" fmla="*/ 107 w 197"/>
                <a:gd name="T25" fmla="*/ 59 h 115"/>
                <a:gd name="T26" fmla="*/ 105 w 197"/>
                <a:gd name="T27" fmla="*/ 59 h 115"/>
                <a:gd name="T28" fmla="*/ 103 w 197"/>
                <a:gd name="T29" fmla="*/ 57 h 115"/>
                <a:gd name="T30" fmla="*/ 2 w 197"/>
                <a:gd name="T31" fmla="*/ 0 h 115"/>
                <a:gd name="T32" fmla="*/ 0 w 197"/>
                <a:gd name="T33" fmla="*/ 2 h 115"/>
                <a:gd name="T34" fmla="*/ 93 w 197"/>
                <a:gd name="T35" fmla="*/ 55 h 115"/>
                <a:gd name="T36" fmla="*/ 93 w 197"/>
                <a:gd name="T37" fmla="*/ 55 h 115"/>
                <a:gd name="T38" fmla="*/ 95 w 197"/>
                <a:gd name="T39" fmla="*/ 57 h 115"/>
                <a:gd name="T40" fmla="*/ 95 w 197"/>
                <a:gd name="T41" fmla="*/ 57 h 115"/>
                <a:gd name="T42" fmla="*/ 95 w 197"/>
                <a:gd name="T43" fmla="*/ 57 h 115"/>
                <a:gd name="T44" fmla="*/ 95 w 197"/>
                <a:gd name="T45" fmla="*/ 57 h 115"/>
                <a:gd name="T46" fmla="*/ 0 w 197"/>
                <a:gd name="T47" fmla="*/ 2 h 115"/>
                <a:gd name="T48" fmla="*/ 2 w 197"/>
                <a:gd name="T49" fmla="*/ 0 h 115"/>
                <a:gd name="T50" fmla="*/ 4 w 197"/>
                <a:gd name="T51" fmla="*/ 0 h 115"/>
                <a:gd name="T52" fmla="*/ 93 w 197"/>
                <a:gd name="T53" fmla="*/ 53 h 115"/>
                <a:gd name="T54" fmla="*/ 93 w 197"/>
                <a:gd name="T55" fmla="*/ 51 h 115"/>
                <a:gd name="T56" fmla="*/ 4 w 197"/>
                <a:gd name="T57" fmla="*/ 0 h 115"/>
                <a:gd name="T58" fmla="*/ 2 w 197"/>
                <a:gd name="T59"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7" h="115">
                  <a:moveTo>
                    <a:pt x="103" y="57"/>
                  </a:moveTo>
                  <a:lnTo>
                    <a:pt x="103" y="57"/>
                  </a:lnTo>
                  <a:lnTo>
                    <a:pt x="197" y="111"/>
                  </a:lnTo>
                  <a:lnTo>
                    <a:pt x="195" y="113"/>
                  </a:lnTo>
                  <a:lnTo>
                    <a:pt x="195" y="113"/>
                  </a:lnTo>
                  <a:lnTo>
                    <a:pt x="103" y="61"/>
                  </a:lnTo>
                  <a:lnTo>
                    <a:pt x="103" y="61"/>
                  </a:lnTo>
                  <a:lnTo>
                    <a:pt x="103" y="61"/>
                  </a:lnTo>
                  <a:lnTo>
                    <a:pt x="193" y="113"/>
                  </a:lnTo>
                  <a:lnTo>
                    <a:pt x="195" y="115"/>
                  </a:lnTo>
                  <a:lnTo>
                    <a:pt x="197" y="111"/>
                  </a:lnTo>
                  <a:lnTo>
                    <a:pt x="107" y="59"/>
                  </a:lnTo>
                  <a:lnTo>
                    <a:pt x="107" y="59"/>
                  </a:lnTo>
                  <a:lnTo>
                    <a:pt x="105" y="59"/>
                  </a:lnTo>
                  <a:lnTo>
                    <a:pt x="103" y="57"/>
                  </a:lnTo>
                  <a:close/>
                  <a:moveTo>
                    <a:pt x="2" y="0"/>
                  </a:moveTo>
                  <a:lnTo>
                    <a:pt x="0" y="2"/>
                  </a:lnTo>
                  <a:lnTo>
                    <a:pt x="93" y="55"/>
                  </a:lnTo>
                  <a:lnTo>
                    <a:pt x="93" y="55"/>
                  </a:lnTo>
                  <a:lnTo>
                    <a:pt x="95" y="57"/>
                  </a:lnTo>
                  <a:lnTo>
                    <a:pt x="95" y="57"/>
                  </a:lnTo>
                  <a:lnTo>
                    <a:pt x="95" y="57"/>
                  </a:lnTo>
                  <a:lnTo>
                    <a:pt x="95" y="57"/>
                  </a:lnTo>
                  <a:lnTo>
                    <a:pt x="0" y="2"/>
                  </a:lnTo>
                  <a:lnTo>
                    <a:pt x="2" y="0"/>
                  </a:lnTo>
                  <a:lnTo>
                    <a:pt x="4" y="0"/>
                  </a:lnTo>
                  <a:lnTo>
                    <a:pt x="93" y="53"/>
                  </a:lnTo>
                  <a:lnTo>
                    <a:pt x="93" y="51"/>
                  </a:lnTo>
                  <a:lnTo>
                    <a:pt x="4"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Freeform 61"/>
            <p:cNvSpPr>
              <a:spLocks noEditPoints="1"/>
            </p:cNvSpPr>
            <p:nvPr/>
          </p:nvSpPr>
          <p:spPr bwMode="auto">
            <a:xfrm>
              <a:off x="7708900" y="3125788"/>
              <a:ext cx="312738" cy="182563"/>
            </a:xfrm>
            <a:custGeom>
              <a:avLst/>
              <a:gdLst>
                <a:gd name="T0" fmla="*/ 103 w 197"/>
                <a:gd name="T1" fmla="*/ 57 h 115"/>
                <a:gd name="T2" fmla="*/ 103 w 197"/>
                <a:gd name="T3" fmla="*/ 57 h 115"/>
                <a:gd name="T4" fmla="*/ 197 w 197"/>
                <a:gd name="T5" fmla="*/ 111 h 115"/>
                <a:gd name="T6" fmla="*/ 195 w 197"/>
                <a:gd name="T7" fmla="*/ 113 h 115"/>
                <a:gd name="T8" fmla="*/ 195 w 197"/>
                <a:gd name="T9" fmla="*/ 113 h 115"/>
                <a:gd name="T10" fmla="*/ 103 w 197"/>
                <a:gd name="T11" fmla="*/ 61 h 115"/>
                <a:gd name="T12" fmla="*/ 103 w 197"/>
                <a:gd name="T13" fmla="*/ 61 h 115"/>
                <a:gd name="T14" fmla="*/ 103 w 197"/>
                <a:gd name="T15" fmla="*/ 61 h 115"/>
                <a:gd name="T16" fmla="*/ 193 w 197"/>
                <a:gd name="T17" fmla="*/ 113 h 115"/>
                <a:gd name="T18" fmla="*/ 195 w 197"/>
                <a:gd name="T19" fmla="*/ 115 h 115"/>
                <a:gd name="T20" fmla="*/ 197 w 197"/>
                <a:gd name="T21" fmla="*/ 111 h 115"/>
                <a:gd name="T22" fmla="*/ 107 w 197"/>
                <a:gd name="T23" fmla="*/ 59 h 115"/>
                <a:gd name="T24" fmla="*/ 107 w 197"/>
                <a:gd name="T25" fmla="*/ 59 h 115"/>
                <a:gd name="T26" fmla="*/ 105 w 197"/>
                <a:gd name="T27" fmla="*/ 59 h 115"/>
                <a:gd name="T28" fmla="*/ 103 w 197"/>
                <a:gd name="T29" fmla="*/ 57 h 115"/>
                <a:gd name="T30" fmla="*/ 2 w 197"/>
                <a:gd name="T31" fmla="*/ 0 h 115"/>
                <a:gd name="T32" fmla="*/ 0 w 197"/>
                <a:gd name="T33" fmla="*/ 2 h 115"/>
                <a:gd name="T34" fmla="*/ 93 w 197"/>
                <a:gd name="T35" fmla="*/ 55 h 115"/>
                <a:gd name="T36" fmla="*/ 93 w 197"/>
                <a:gd name="T37" fmla="*/ 55 h 115"/>
                <a:gd name="T38" fmla="*/ 95 w 197"/>
                <a:gd name="T39" fmla="*/ 57 h 115"/>
                <a:gd name="T40" fmla="*/ 95 w 197"/>
                <a:gd name="T41" fmla="*/ 57 h 115"/>
                <a:gd name="T42" fmla="*/ 95 w 197"/>
                <a:gd name="T43" fmla="*/ 57 h 115"/>
                <a:gd name="T44" fmla="*/ 95 w 197"/>
                <a:gd name="T45" fmla="*/ 57 h 115"/>
                <a:gd name="T46" fmla="*/ 0 w 197"/>
                <a:gd name="T47" fmla="*/ 2 h 115"/>
                <a:gd name="T48" fmla="*/ 2 w 197"/>
                <a:gd name="T49" fmla="*/ 0 h 115"/>
                <a:gd name="T50" fmla="*/ 4 w 197"/>
                <a:gd name="T51" fmla="*/ 0 h 115"/>
                <a:gd name="T52" fmla="*/ 93 w 197"/>
                <a:gd name="T53" fmla="*/ 53 h 115"/>
                <a:gd name="T54" fmla="*/ 93 w 197"/>
                <a:gd name="T55" fmla="*/ 51 h 115"/>
                <a:gd name="T56" fmla="*/ 4 w 197"/>
                <a:gd name="T57" fmla="*/ 0 h 115"/>
                <a:gd name="T58" fmla="*/ 2 w 197"/>
                <a:gd name="T59"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7" h="115">
                  <a:moveTo>
                    <a:pt x="103" y="57"/>
                  </a:moveTo>
                  <a:lnTo>
                    <a:pt x="103" y="57"/>
                  </a:lnTo>
                  <a:lnTo>
                    <a:pt x="197" y="111"/>
                  </a:lnTo>
                  <a:lnTo>
                    <a:pt x="195" y="113"/>
                  </a:lnTo>
                  <a:lnTo>
                    <a:pt x="195" y="113"/>
                  </a:lnTo>
                  <a:lnTo>
                    <a:pt x="103" y="61"/>
                  </a:lnTo>
                  <a:lnTo>
                    <a:pt x="103" y="61"/>
                  </a:lnTo>
                  <a:lnTo>
                    <a:pt x="103" y="61"/>
                  </a:lnTo>
                  <a:lnTo>
                    <a:pt x="193" y="113"/>
                  </a:lnTo>
                  <a:lnTo>
                    <a:pt x="195" y="115"/>
                  </a:lnTo>
                  <a:lnTo>
                    <a:pt x="197" y="111"/>
                  </a:lnTo>
                  <a:lnTo>
                    <a:pt x="107" y="59"/>
                  </a:lnTo>
                  <a:lnTo>
                    <a:pt x="107" y="59"/>
                  </a:lnTo>
                  <a:lnTo>
                    <a:pt x="105" y="59"/>
                  </a:lnTo>
                  <a:lnTo>
                    <a:pt x="103" y="57"/>
                  </a:lnTo>
                  <a:moveTo>
                    <a:pt x="2" y="0"/>
                  </a:moveTo>
                  <a:lnTo>
                    <a:pt x="0" y="2"/>
                  </a:lnTo>
                  <a:lnTo>
                    <a:pt x="93" y="55"/>
                  </a:lnTo>
                  <a:lnTo>
                    <a:pt x="93" y="55"/>
                  </a:lnTo>
                  <a:lnTo>
                    <a:pt x="95" y="57"/>
                  </a:lnTo>
                  <a:lnTo>
                    <a:pt x="95" y="57"/>
                  </a:lnTo>
                  <a:lnTo>
                    <a:pt x="95" y="57"/>
                  </a:lnTo>
                  <a:lnTo>
                    <a:pt x="95" y="57"/>
                  </a:lnTo>
                  <a:lnTo>
                    <a:pt x="0" y="2"/>
                  </a:lnTo>
                  <a:lnTo>
                    <a:pt x="2" y="0"/>
                  </a:lnTo>
                  <a:lnTo>
                    <a:pt x="4" y="0"/>
                  </a:lnTo>
                  <a:lnTo>
                    <a:pt x="93" y="53"/>
                  </a:lnTo>
                  <a:lnTo>
                    <a:pt x="93" y="51"/>
                  </a:lnTo>
                  <a:lnTo>
                    <a:pt x="4"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 name="Freeform 62"/>
            <p:cNvSpPr>
              <a:spLocks/>
            </p:cNvSpPr>
            <p:nvPr/>
          </p:nvSpPr>
          <p:spPr bwMode="auto">
            <a:xfrm>
              <a:off x="7772400" y="3057526"/>
              <a:ext cx="182563" cy="315913"/>
            </a:xfrm>
            <a:custGeom>
              <a:avLst/>
              <a:gdLst>
                <a:gd name="T0" fmla="*/ 4 w 115"/>
                <a:gd name="T1" fmla="*/ 199 h 199"/>
                <a:gd name="T2" fmla="*/ 0 w 115"/>
                <a:gd name="T3" fmla="*/ 197 h 199"/>
                <a:gd name="T4" fmla="*/ 113 w 115"/>
                <a:gd name="T5" fmla="*/ 0 h 199"/>
                <a:gd name="T6" fmla="*/ 115 w 115"/>
                <a:gd name="T7" fmla="*/ 2 h 199"/>
                <a:gd name="T8" fmla="*/ 4 w 115"/>
                <a:gd name="T9" fmla="*/ 199 h 199"/>
              </a:gdLst>
              <a:ahLst/>
              <a:cxnLst>
                <a:cxn ang="0">
                  <a:pos x="T0" y="T1"/>
                </a:cxn>
                <a:cxn ang="0">
                  <a:pos x="T2" y="T3"/>
                </a:cxn>
                <a:cxn ang="0">
                  <a:pos x="T4" y="T5"/>
                </a:cxn>
                <a:cxn ang="0">
                  <a:pos x="T6" y="T7"/>
                </a:cxn>
                <a:cxn ang="0">
                  <a:pos x="T8" y="T9"/>
                </a:cxn>
              </a:cxnLst>
              <a:rect l="0" t="0" r="r" b="b"/>
              <a:pathLst>
                <a:path w="115" h="199">
                  <a:moveTo>
                    <a:pt x="4" y="199"/>
                  </a:moveTo>
                  <a:lnTo>
                    <a:pt x="0" y="197"/>
                  </a:lnTo>
                  <a:lnTo>
                    <a:pt x="113" y="0"/>
                  </a:lnTo>
                  <a:lnTo>
                    <a:pt x="115" y="2"/>
                  </a:lnTo>
                  <a:lnTo>
                    <a:pt x="4" y="199"/>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Freeform 63"/>
            <p:cNvSpPr>
              <a:spLocks/>
            </p:cNvSpPr>
            <p:nvPr/>
          </p:nvSpPr>
          <p:spPr bwMode="auto">
            <a:xfrm>
              <a:off x="7772400" y="3057526"/>
              <a:ext cx="182563" cy="315913"/>
            </a:xfrm>
            <a:custGeom>
              <a:avLst/>
              <a:gdLst>
                <a:gd name="T0" fmla="*/ 4 w 115"/>
                <a:gd name="T1" fmla="*/ 199 h 199"/>
                <a:gd name="T2" fmla="*/ 0 w 115"/>
                <a:gd name="T3" fmla="*/ 197 h 199"/>
                <a:gd name="T4" fmla="*/ 113 w 115"/>
                <a:gd name="T5" fmla="*/ 0 h 199"/>
                <a:gd name="T6" fmla="*/ 115 w 115"/>
                <a:gd name="T7" fmla="*/ 2 h 199"/>
                <a:gd name="T8" fmla="*/ 4 w 115"/>
                <a:gd name="T9" fmla="*/ 199 h 199"/>
              </a:gdLst>
              <a:ahLst/>
              <a:cxnLst>
                <a:cxn ang="0">
                  <a:pos x="T0" y="T1"/>
                </a:cxn>
                <a:cxn ang="0">
                  <a:pos x="T2" y="T3"/>
                </a:cxn>
                <a:cxn ang="0">
                  <a:pos x="T4" y="T5"/>
                </a:cxn>
                <a:cxn ang="0">
                  <a:pos x="T6" y="T7"/>
                </a:cxn>
                <a:cxn ang="0">
                  <a:pos x="T8" y="T9"/>
                </a:cxn>
              </a:cxnLst>
              <a:rect l="0" t="0" r="r" b="b"/>
              <a:pathLst>
                <a:path w="115" h="199">
                  <a:moveTo>
                    <a:pt x="4" y="199"/>
                  </a:moveTo>
                  <a:lnTo>
                    <a:pt x="0" y="197"/>
                  </a:lnTo>
                  <a:lnTo>
                    <a:pt x="113" y="0"/>
                  </a:lnTo>
                  <a:lnTo>
                    <a:pt x="115" y="2"/>
                  </a:lnTo>
                  <a:lnTo>
                    <a:pt x="4" y="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 name="Freeform 64"/>
            <p:cNvSpPr>
              <a:spLocks/>
            </p:cNvSpPr>
            <p:nvPr/>
          </p:nvSpPr>
          <p:spPr bwMode="auto">
            <a:xfrm>
              <a:off x="7869238" y="3057526"/>
              <a:ext cx="85725" cy="152400"/>
            </a:xfrm>
            <a:custGeom>
              <a:avLst/>
              <a:gdLst>
                <a:gd name="T0" fmla="*/ 52 w 54"/>
                <a:gd name="T1" fmla="*/ 0 h 96"/>
                <a:gd name="T2" fmla="*/ 52 w 54"/>
                <a:gd name="T3" fmla="*/ 0 h 96"/>
                <a:gd name="T4" fmla="*/ 0 w 54"/>
                <a:gd name="T5" fmla="*/ 92 h 96"/>
                <a:gd name="T6" fmla="*/ 0 w 54"/>
                <a:gd name="T7" fmla="*/ 94 h 96"/>
                <a:gd name="T8" fmla="*/ 52 w 54"/>
                <a:gd name="T9" fmla="*/ 0 h 96"/>
                <a:gd name="T10" fmla="*/ 54 w 54"/>
                <a:gd name="T11" fmla="*/ 2 h 96"/>
                <a:gd name="T12" fmla="*/ 2 w 54"/>
                <a:gd name="T13" fmla="*/ 96 h 96"/>
                <a:gd name="T14" fmla="*/ 4 w 54"/>
                <a:gd name="T15" fmla="*/ 94 h 96"/>
                <a:gd name="T16" fmla="*/ 54 w 54"/>
                <a:gd name="T17" fmla="*/ 2 h 96"/>
                <a:gd name="T18" fmla="*/ 54 w 54"/>
                <a:gd name="T19" fmla="*/ 2 h 96"/>
                <a:gd name="T20" fmla="*/ 52 w 54"/>
                <a:gd name="T21" fmla="*/ 0 h 96"/>
                <a:gd name="T22" fmla="*/ 52 w 54"/>
                <a:gd name="T2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96">
                  <a:moveTo>
                    <a:pt x="52" y="0"/>
                  </a:moveTo>
                  <a:lnTo>
                    <a:pt x="52" y="0"/>
                  </a:lnTo>
                  <a:lnTo>
                    <a:pt x="0" y="92"/>
                  </a:lnTo>
                  <a:lnTo>
                    <a:pt x="0" y="94"/>
                  </a:lnTo>
                  <a:lnTo>
                    <a:pt x="52" y="0"/>
                  </a:lnTo>
                  <a:lnTo>
                    <a:pt x="54" y="2"/>
                  </a:lnTo>
                  <a:lnTo>
                    <a:pt x="2" y="96"/>
                  </a:lnTo>
                  <a:lnTo>
                    <a:pt x="4" y="94"/>
                  </a:lnTo>
                  <a:lnTo>
                    <a:pt x="54" y="2"/>
                  </a:lnTo>
                  <a:lnTo>
                    <a:pt x="54" y="2"/>
                  </a:lnTo>
                  <a:lnTo>
                    <a:pt x="52" y="0"/>
                  </a:lnTo>
                  <a:lnTo>
                    <a:pt x="5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 name="Freeform 65"/>
            <p:cNvSpPr>
              <a:spLocks/>
            </p:cNvSpPr>
            <p:nvPr/>
          </p:nvSpPr>
          <p:spPr bwMode="auto">
            <a:xfrm>
              <a:off x="7869238" y="3057526"/>
              <a:ext cx="85725" cy="152400"/>
            </a:xfrm>
            <a:custGeom>
              <a:avLst/>
              <a:gdLst>
                <a:gd name="T0" fmla="*/ 52 w 54"/>
                <a:gd name="T1" fmla="*/ 0 h 96"/>
                <a:gd name="T2" fmla="*/ 52 w 54"/>
                <a:gd name="T3" fmla="*/ 0 h 96"/>
                <a:gd name="T4" fmla="*/ 0 w 54"/>
                <a:gd name="T5" fmla="*/ 92 h 96"/>
                <a:gd name="T6" fmla="*/ 0 w 54"/>
                <a:gd name="T7" fmla="*/ 94 h 96"/>
                <a:gd name="T8" fmla="*/ 52 w 54"/>
                <a:gd name="T9" fmla="*/ 0 h 96"/>
                <a:gd name="T10" fmla="*/ 54 w 54"/>
                <a:gd name="T11" fmla="*/ 2 h 96"/>
                <a:gd name="T12" fmla="*/ 2 w 54"/>
                <a:gd name="T13" fmla="*/ 96 h 96"/>
                <a:gd name="T14" fmla="*/ 4 w 54"/>
                <a:gd name="T15" fmla="*/ 94 h 96"/>
                <a:gd name="T16" fmla="*/ 54 w 54"/>
                <a:gd name="T17" fmla="*/ 2 h 96"/>
                <a:gd name="T18" fmla="*/ 54 w 54"/>
                <a:gd name="T19" fmla="*/ 2 h 96"/>
                <a:gd name="T20" fmla="*/ 52 w 54"/>
                <a:gd name="T21" fmla="*/ 0 h 96"/>
                <a:gd name="T22" fmla="*/ 52 w 54"/>
                <a:gd name="T2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96">
                  <a:moveTo>
                    <a:pt x="52" y="0"/>
                  </a:moveTo>
                  <a:lnTo>
                    <a:pt x="52" y="0"/>
                  </a:lnTo>
                  <a:lnTo>
                    <a:pt x="0" y="92"/>
                  </a:lnTo>
                  <a:lnTo>
                    <a:pt x="0" y="94"/>
                  </a:lnTo>
                  <a:lnTo>
                    <a:pt x="52" y="0"/>
                  </a:lnTo>
                  <a:lnTo>
                    <a:pt x="54" y="2"/>
                  </a:lnTo>
                  <a:lnTo>
                    <a:pt x="2" y="96"/>
                  </a:lnTo>
                  <a:lnTo>
                    <a:pt x="4" y="94"/>
                  </a:lnTo>
                  <a:lnTo>
                    <a:pt x="54" y="2"/>
                  </a:lnTo>
                  <a:lnTo>
                    <a:pt x="54" y="2"/>
                  </a:lnTo>
                  <a:lnTo>
                    <a:pt x="52" y="0"/>
                  </a:lnTo>
                  <a:lnTo>
                    <a:pt x="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 name="Freeform 66"/>
            <p:cNvSpPr>
              <a:spLocks/>
            </p:cNvSpPr>
            <p:nvPr/>
          </p:nvSpPr>
          <p:spPr bwMode="auto">
            <a:xfrm>
              <a:off x="7866063" y="3206751"/>
              <a:ext cx="3175" cy="6350"/>
            </a:xfrm>
            <a:custGeom>
              <a:avLst/>
              <a:gdLst>
                <a:gd name="T0" fmla="*/ 2 w 2"/>
                <a:gd name="T1" fmla="*/ 0 h 4"/>
                <a:gd name="T2" fmla="*/ 0 w 2"/>
                <a:gd name="T3" fmla="*/ 2 h 4"/>
                <a:gd name="T4" fmla="*/ 0 w 2"/>
                <a:gd name="T5" fmla="*/ 4 h 4"/>
                <a:gd name="T6" fmla="*/ 2 w 2"/>
                <a:gd name="T7" fmla="*/ 0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2"/>
                  </a:lnTo>
                  <a:lnTo>
                    <a:pt x="0" y="4"/>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 name="Freeform 67"/>
            <p:cNvSpPr>
              <a:spLocks/>
            </p:cNvSpPr>
            <p:nvPr/>
          </p:nvSpPr>
          <p:spPr bwMode="auto">
            <a:xfrm>
              <a:off x="7866063" y="3206751"/>
              <a:ext cx="3175" cy="6350"/>
            </a:xfrm>
            <a:custGeom>
              <a:avLst/>
              <a:gdLst>
                <a:gd name="T0" fmla="*/ 2 w 2"/>
                <a:gd name="T1" fmla="*/ 0 h 4"/>
                <a:gd name="T2" fmla="*/ 0 w 2"/>
                <a:gd name="T3" fmla="*/ 2 h 4"/>
                <a:gd name="T4" fmla="*/ 0 w 2"/>
                <a:gd name="T5" fmla="*/ 4 h 4"/>
                <a:gd name="T6" fmla="*/ 2 w 2"/>
                <a:gd name="T7" fmla="*/ 0 h 4"/>
                <a:gd name="T8" fmla="*/ 2 w 2"/>
                <a:gd name="T9" fmla="*/ 0 h 4"/>
              </a:gdLst>
              <a:ahLst/>
              <a:cxnLst>
                <a:cxn ang="0">
                  <a:pos x="T0" y="T1"/>
                </a:cxn>
                <a:cxn ang="0">
                  <a:pos x="T2" y="T3"/>
                </a:cxn>
                <a:cxn ang="0">
                  <a:pos x="T4" y="T5"/>
                </a:cxn>
                <a:cxn ang="0">
                  <a:pos x="T6" y="T7"/>
                </a:cxn>
                <a:cxn ang="0">
                  <a:pos x="T8" y="T9"/>
                </a:cxn>
              </a:cxnLst>
              <a:rect l="0" t="0" r="r" b="b"/>
              <a:pathLst>
                <a:path w="2" h="4">
                  <a:moveTo>
                    <a:pt x="2" y="0"/>
                  </a:moveTo>
                  <a:lnTo>
                    <a:pt x="0" y="2"/>
                  </a:lnTo>
                  <a:lnTo>
                    <a:pt x="0" y="4"/>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 name="Freeform 68"/>
            <p:cNvSpPr>
              <a:spLocks/>
            </p:cNvSpPr>
            <p:nvPr/>
          </p:nvSpPr>
          <p:spPr bwMode="auto">
            <a:xfrm>
              <a:off x="7869238" y="3203576"/>
              <a:ext cx="0" cy="3175"/>
            </a:xfrm>
            <a:custGeom>
              <a:avLst/>
              <a:gdLst>
                <a:gd name="T0" fmla="*/ 0 h 1"/>
                <a:gd name="T1" fmla="*/ 1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 name="Freeform 69"/>
            <p:cNvSpPr>
              <a:spLocks/>
            </p:cNvSpPr>
            <p:nvPr/>
          </p:nvSpPr>
          <p:spPr bwMode="auto">
            <a:xfrm>
              <a:off x="7869238" y="320675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 name="Freeform 70"/>
            <p:cNvSpPr>
              <a:spLocks/>
            </p:cNvSpPr>
            <p:nvPr/>
          </p:nvSpPr>
          <p:spPr bwMode="auto">
            <a:xfrm>
              <a:off x="7869238" y="320675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 name="Freeform 71"/>
            <p:cNvSpPr>
              <a:spLocks/>
            </p:cNvSpPr>
            <p:nvPr/>
          </p:nvSpPr>
          <p:spPr bwMode="auto">
            <a:xfrm>
              <a:off x="7869238" y="320675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 name="Freeform 72"/>
            <p:cNvSpPr>
              <a:spLocks/>
            </p:cNvSpPr>
            <p:nvPr/>
          </p:nvSpPr>
          <p:spPr bwMode="auto">
            <a:xfrm>
              <a:off x="7772400" y="3225801"/>
              <a:ext cx="90488" cy="147638"/>
            </a:xfrm>
            <a:custGeom>
              <a:avLst/>
              <a:gdLst>
                <a:gd name="T0" fmla="*/ 27 w 28"/>
                <a:gd name="T1" fmla="*/ 0 h 46"/>
                <a:gd name="T2" fmla="*/ 26 w 28"/>
                <a:gd name="T3" fmla="*/ 0 h 46"/>
                <a:gd name="T4" fmla="*/ 0 w 28"/>
                <a:gd name="T5" fmla="*/ 45 h 46"/>
                <a:gd name="T6" fmla="*/ 0 w 28"/>
                <a:gd name="T7" fmla="*/ 45 h 46"/>
                <a:gd name="T8" fmla="*/ 0 w 28"/>
                <a:gd name="T9" fmla="*/ 45 h 46"/>
                <a:gd name="T10" fmla="*/ 2 w 28"/>
                <a:gd name="T11" fmla="*/ 46 h 46"/>
                <a:gd name="T12" fmla="*/ 2 w 28"/>
                <a:gd name="T13" fmla="*/ 46 h 46"/>
                <a:gd name="T14" fmla="*/ 28 w 28"/>
                <a:gd name="T15" fmla="*/ 1 h 46"/>
                <a:gd name="T16" fmla="*/ 28 w 28"/>
                <a:gd name="T17" fmla="*/ 0 h 46"/>
                <a:gd name="T18" fmla="*/ 28 w 28"/>
                <a:gd name="T19" fmla="*/ 0 h 46"/>
                <a:gd name="T20" fmla="*/ 2 w 28"/>
                <a:gd name="T21" fmla="*/ 46 h 46"/>
                <a:gd name="T22" fmla="*/ 0 w 28"/>
                <a:gd name="T23" fmla="*/ 45 h 46"/>
                <a:gd name="T24" fmla="*/ 27 w 28"/>
                <a:gd name="T2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6">
                  <a:moveTo>
                    <a:pt x="27" y="0"/>
                  </a:moveTo>
                  <a:cubicBezTo>
                    <a:pt x="26" y="0"/>
                    <a:pt x="26" y="0"/>
                    <a:pt x="26" y="0"/>
                  </a:cubicBezTo>
                  <a:cubicBezTo>
                    <a:pt x="0" y="45"/>
                    <a:pt x="0" y="45"/>
                    <a:pt x="0" y="45"/>
                  </a:cubicBezTo>
                  <a:cubicBezTo>
                    <a:pt x="0" y="45"/>
                    <a:pt x="0" y="45"/>
                    <a:pt x="0" y="45"/>
                  </a:cubicBezTo>
                  <a:cubicBezTo>
                    <a:pt x="0" y="45"/>
                    <a:pt x="0" y="45"/>
                    <a:pt x="0" y="45"/>
                  </a:cubicBezTo>
                  <a:cubicBezTo>
                    <a:pt x="2" y="46"/>
                    <a:pt x="2" y="46"/>
                    <a:pt x="2" y="46"/>
                  </a:cubicBezTo>
                  <a:cubicBezTo>
                    <a:pt x="2" y="46"/>
                    <a:pt x="2" y="46"/>
                    <a:pt x="2" y="46"/>
                  </a:cubicBezTo>
                  <a:cubicBezTo>
                    <a:pt x="28" y="1"/>
                    <a:pt x="28" y="1"/>
                    <a:pt x="28" y="1"/>
                  </a:cubicBezTo>
                  <a:cubicBezTo>
                    <a:pt x="28" y="0"/>
                    <a:pt x="28" y="0"/>
                    <a:pt x="28" y="0"/>
                  </a:cubicBezTo>
                  <a:cubicBezTo>
                    <a:pt x="28" y="0"/>
                    <a:pt x="28" y="0"/>
                    <a:pt x="28" y="0"/>
                  </a:cubicBezTo>
                  <a:cubicBezTo>
                    <a:pt x="2" y="46"/>
                    <a:pt x="2" y="46"/>
                    <a:pt x="2" y="46"/>
                  </a:cubicBezTo>
                  <a:cubicBezTo>
                    <a:pt x="0" y="45"/>
                    <a:pt x="0" y="45"/>
                    <a:pt x="0" y="45"/>
                  </a:cubicBezTo>
                  <a:cubicBezTo>
                    <a:pt x="27" y="0"/>
                    <a:pt x="27" y="0"/>
                    <a:pt x="2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 name="Freeform 73"/>
            <p:cNvSpPr>
              <a:spLocks/>
            </p:cNvSpPr>
            <p:nvPr/>
          </p:nvSpPr>
          <p:spPr bwMode="auto">
            <a:xfrm>
              <a:off x="7862888" y="32258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 name="Freeform 74"/>
            <p:cNvSpPr>
              <a:spLocks/>
            </p:cNvSpPr>
            <p:nvPr/>
          </p:nvSpPr>
          <p:spPr bwMode="auto">
            <a:xfrm>
              <a:off x="7862888" y="3222626"/>
              <a:ext cx="3175" cy="3175"/>
            </a:xfrm>
            <a:custGeom>
              <a:avLst/>
              <a:gdLst>
                <a:gd name="T0" fmla="*/ 2 w 2"/>
                <a:gd name="T1" fmla="*/ 0 h 2"/>
                <a:gd name="T2" fmla="*/ 0 w 2"/>
                <a:gd name="T3" fmla="*/ 2 h 2"/>
                <a:gd name="T4" fmla="*/ 0 w 2"/>
                <a:gd name="T5" fmla="*/ 2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 name="Freeform 75"/>
            <p:cNvSpPr>
              <a:spLocks/>
            </p:cNvSpPr>
            <p:nvPr/>
          </p:nvSpPr>
          <p:spPr bwMode="auto">
            <a:xfrm>
              <a:off x="7862888" y="3222626"/>
              <a:ext cx="3175" cy="3175"/>
            </a:xfrm>
            <a:custGeom>
              <a:avLst/>
              <a:gdLst>
                <a:gd name="T0" fmla="*/ 2 w 2"/>
                <a:gd name="T1" fmla="*/ 0 h 2"/>
                <a:gd name="T2" fmla="*/ 0 w 2"/>
                <a:gd name="T3" fmla="*/ 2 h 2"/>
                <a:gd name="T4" fmla="*/ 0 w 2"/>
                <a:gd name="T5" fmla="*/ 2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 name="Freeform 76"/>
            <p:cNvSpPr>
              <a:spLocks/>
            </p:cNvSpPr>
            <p:nvPr/>
          </p:nvSpPr>
          <p:spPr bwMode="auto">
            <a:xfrm>
              <a:off x="7862888" y="3225801"/>
              <a:ext cx="0" cy="3175"/>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 name="Freeform 77"/>
            <p:cNvSpPr>
              <a:spLocks/>
            </p:cNvSpPr>
            <p:nvPr/>
          </p:nvSpPr>
          <p:spPr bwMode="auto">
            <a:xfrm>
              <a:off x="7862888" y="322580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 name="Rectangle 78"/>
            <p:cNvSpPr>
              <a:spLocks noChangeArrowheads="1"/>
            </p:cNvSpPr>
            <p:nvPr/>
          </p:nvSpPr>
          <p:spPr bwMode="auto">
            <a:xfrm>
              <a:off x="7862888" y="3225801"/>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 name="Rectangle 79"/>
            <p:cNvSpPr>
              <a:spLocks noChangeArrowheads="1"/>
            </p:cNvSpPr>
            <p:nvPr/>
          </p:nvSpPr>
          <p:spPr bwMode="auto">
            <a:xfrm>
              <a:off x="7862888" y="3225801"/>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 name="Freeform 80"/>
            <p:cNvSpPr>
              <a:spLocks noEditPoints="1"/>
            </p:cNvSpPr>
            <p:nvPr/>
          </p:nvSpPr>
          <p:spPr bwMode="auto">
            <a:xfrm>
              <a:off x="7772400" y="3057526"/>
              <a:ext cx="182563" cy="315913"/>
            </a:xfrm>
            <a:custGeom>
              <a:avLst/>
              <a:gdLst>
                <a:gd name="T0" fmla="*/ 59 w 115"/>
                <a:gd name="T1" fmla="*/ 104 h 199"/>
                <a:gd name="T2" fmla="*/ 4 w 115"/>
                <a:gd name="T3" fmla="*/ 199 h 199"/>
                <a:gd name="T4" fmla="*/ 2 w 115"/>
                <a:gd name="T5" fmla="*/ 197 h 199"/>
                <a:gd name="T6" fmla="*/ 55 w 115"/>
                <a:gd name="T7" fmla="*/ 104 h 199"/>
                <a:gd name="T8" fmla="*/ 55 w 115"/>
                <a:gd name="T9" fmla="*/ 106 h 199"/>
                <a:gd name="T10" fmla="*/ 0 w 115"/>
                <a:gd name="T11" fmla="*/ 197 h 199"/>
                <a:gd name="T12" fmla="*/ 4 w 115"/>
                <a:gd name="T13" fmla="*/ 199 h 199"/>
                <a:gd name="T14" fmla="*/ 57 w 115"/>
                <a:gd name="T15" fmla="*/ 106 h 199"/>
                <a:gd name="T16" fmla="*/ 57 w 115"/>
                <a:gd name="T17" fmla="*/ 106 h 199"/>
                <a:gd name="T18" fmla="*/ 57 w 115"/>
                <a:gd name="T19" fmla="*/ 106 h 199"/>
                <a:gd name="T20" fmla="*/ 57 w 115"/>
                <a:gd name="T21" fmla="*/ 106 h 199"/>
                <a:gd name="T22" fmla="*/ 59 w 115"/>
                <a:gd name="T23" fmla="*/ 104 h 199"/>
                <a:gd name="T24" fmla="*/ 59 w 115"/>
                <a:gd name="T25" fmla="*/ 104 h 199"/>
                <a:gd name="T26" fmla="*/ 113 w 115"/>
                <a:gd name="T27" fmla="*/ 0 h 199"/>
                <a:gd name="T28" fmla="*/ 61 w 115"/>
                <a:gd name="T29" fmla="*/ 94 h 199"/>
                <a:gd name="T30" fmla="*/ 61 w 115"/>
                <a:gd name="T31" fmla="*/ 94 h 199"/>
                <a:gd name="T32" fmla="*/ 61 w 115"/>
                <a:gd name="T33" fmla="*/ 94 h 199"/>
                <a:gd name="T34" fmla="*/ 61 w 115"/>
                <a:gd name="T35" fmla="*/ 94 h 199"/>
                <a:gd name="T36" fmla="*/ 59 w 115"/>
                <a:gd name="T37" fmla="*/ 98 h 199"/>
                <a:gd name="T38" fmla="*/ 59 w 115"/>
                <a:gd name="T39" fmla="*/ 98 h 199"/>
                <a:gd name="T40" fmla="*/ 113 w 115"/>
                <a:gd name="T41" fmla="*/ 2 h 199"/>
                <a:gd name="T42" fmla="*/ 115 w 115"/>
                <a:gd name="T43" fmla="*/ 2 h 199"/>
                <a:gd name="T44" fmla="*/ 63 w 115"/>
                <a:gd name="T45" fmla="*/ 96 h 199"/>
                <a:gd name="T46" fmla="*/ 63 w 115"/>
                <a:gd name="T47" fmla="*/ 96 h 199"/>
                <a:gd name="T48" fmla="*/ 115 w 115"/>
                <a:gd name="T49" fmla="*/ 2 h 199"/>
                <a:gd name="T50" fmla="*/ 113 w 115"/>
                <a:gd name="T5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5" h="199">
                  <a:moveTo>
                    <a:pt x="59" y="104"/>
                  </a:moveTo>
                  <a:lnTo>
                    <a:pt x="4" y="199"/>
                  </a:lnTo>
                  <a:lnTo>
                    <a:pt x="2" y="197"/>
                  </a:lnTo>
                  <a:lnTo>
                    <a:pt x="55" y="104"/>
                  </a:lnTo>
                  <a:lnTo>
                    <a:pt x="55" y="106"/>
                  </a:lnTo>
                  <a:lnTo>
                    <a:pt x="0" y="197"/>
                  </a:lnTo>
                  <a:lnTo>
                    <a:pt x="4" y="199"/>
                  </a:lnTo>
                  <a:lnTo>
                    <a:pt x="57" y="106"/>
                  </a:lnTo>
                  <a:lnTo>
                    <a:pt x="57" y="106"/>
                  </a:lnTo>
                  <a:lnTo>
                    <a:pt x="57" y="106"/>
                  </a:lnTo>
                  <a:lnTo>
                    <a:pt x="57" y="106"/>
                  </a:lnTo>
                  <a:lnTo>
                    <a:pt x="59" y="104"/>
                  </a:lnTo>
                  <a:lnTo>
                    <a:pt x="59" y="104"/>
                  </a:lnTo>
                  <a:close/>
                  <a:moveTo>
                    <a:pt x="113" y="0"/>
                  </a:moveTo>
                  <a:lnTo>
                    <a:pt x="61" y="94"/>
                  </a:lnTo>
                  <a:lnTo>
                    <a:pt x="61" y="94"/>
                  </a:lnTo>
                  <a:lnTo>
                    <a:pt x="61" y="94"/>
                  </a:lnTo>
                  <a:lnTo>
                    <a:pt x="61" y="94"/>
                  </a:lnTo>
                  <a:lnTo>
                    <a:pt x="59" y="98"/>
                  </a:lnTo>
                  <a:lnTo>
                    <a:pt x="59" y="98"/>
                  </a:lnTo>
                  <a:lnTo>
                    <a:pt x="113" y="2"/>
                  </a:lnTo>
                  <a:lnTo>
                    <a:pt x="115" y="2"/>
                  </a:lnTo>
                  <a:lnTo>
                    <a:pt x="63" y="96"/>
                  </a:lnTo>
                  <a:lnTo>
                    <a:pt x="63" y="96"/>
                  </a:lnTo>
                  <a:lnTo>
                    <a:pt x="115" y="2"/>
                  </a:lnTo>
                  <a:lnTo>
                    <a:pt x="113"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 name="Freeform 81"/>
            <p:cNvSpPr>
              <a:spLocks noEditPoints="1"/>
            </p:cNvSpPr>
            <p:nvPr/>
          </p:nvSpPr>
          <p:spPr bwMode="auto">
            <a:xfrm>
              <a:off x="7772400" y="3057526"/>
              <a:ext cx="182563" cy="315913"/>
            </a:xfrm>
            <a:custGeom>
              <a:avLst/>
              <a:gdLst>
                <a:gd name="T0" fmla="*/ 59 w 115"/>
                <a:gd name="T1" fmla="*/ 104 h 199"/>
                <a:gd name="T2" fmla="*/ 4 w 115"/>
                <a:gd name="T3" fmla="*/ 199 h 199"/>
                <a:gd name="T4" fmla="*/ 2 w 115"/>
                <a:gd name="T5" fmla="*/ 197 h 199"/>
                <a:gd name="T6" fmla="*/ 55 w 115"/>
                <a:gd name="T7" fmla="*/ 104 h 199"/>
                <a:gd name="T8" fmla="*/ 55 w 115"/>
                <a:gd name="T9" fmla="*/ 106 h 199"/>
                <a:gd name="T10" fmla="*/ 0 w 115"/>
                <a:gd name="T11" fmla="*/ 197 h 199"/>
                <a:gd name="T12" fmla="*/ 4 w 115"/>
                <a:gd name="T13" fmla="*/ 199 h 199"/>
                <a:gd name="T14" fmla="*/ 57 w 115"/>
                <a:gd name="T15" fmla="*/ 106 h 199"/>
                <a:gd name="T16" fmla="*/ 57 w 115"/>
                <a:gd name="T17" fmla="*/ 106 h 199"/>
                <a:gd name="T18" fmla="*/ 57 w 115"/>
                <a:gd name="T19" fmla="*/ 106 h 199"/>
                <a:gd name="T20" fmla="*/ 57 w 115"/>
                <a:gd name="T21" fmla="*/ 106 h 199"/>
                <a:gd name="T22" fmla="*/ 59 w 115"/>
                <a:gd name="T23" fmla="*/ 104 h 199"/>
                <a:gd name="T24" fmla="*/ 59 w 115"/>
                <a:gd name="T25" fmla="*/ 104 h 199"/>
                <a:gd name="T26" fmla="*/ 113 w 115"/>
                <a:gd name="T27" fmla="*/ 0 h 199"/>
                <a:gd name="T28" fmla="*/ 61 w 115"/>
                <a:gd name="T29" fmla="*/ 94 h 199"/>
                <a:gd name="T30" fmla="*/ 61 w 115"/>
                <a:gd name="T31" fmla="*/ 94 h 199"/>
                <a:gd name="T32" fmla="*/ 61 w 115"/>
                <a:gd name="T33" fmla="*/ 94 h 199"/>
                <a:gd name="T34" fmla="*/ 61 w 115"/>
                <a:gd name="T35" fmla="*/ 94 h 199"/>
                <a:gd name="T36" fmla="*/ 59 w 115"/>
                <a:gd name="T37" fmla="*/ 98 h 199"/>
                <a:gd name="T38" fmla="*/ 59 w 115"/>
                <a:gd name="T39" fmla="*/ 98 h 199"/>
                <a:gd name="T40" fmla="*/ 113 w 115"/>
                <a:gd name="T41" fmla="*/ 2 h 199"/>
                <a:gd name="T42" fmla="*/ 115 w 115"/>
                <a:gd name="T43" fmla="*/ 2 h 199"/>
                <a:gd name="T44" fmla="*/ 63 w 115"/>
                <a:gd name="T45" fmla="*/ 96 h 199"/>
                <a:gd name="T46" fmla="*/ 63 w 115"/>
                <a:gd name="T47" fmla="*/ 96 h 199"/>
                <a:gd name="T48" fmla="*/ 115 w 115"/>
                <a:gd name="T49" fmla="*/ 2 h 199"/>
                <a:gd name="T50" fmla="*/ 113 w 115"/>
                <a:gd name="T5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5" h="199">
                  <a:moveTo>
                    <a:pt x="59" y="104"/>
                  </a:moveTo>
                  <a:lnTo>
                    <a:pt x="4" y="199"/>
                  </a:lnTo>
                  <a:lnTo>
                    <a:pt x="2" y="197"/>
                  </a:lnTo>
                  <a:lnTo>
                    <a:pt x="55" y="104"/>
                  </a:lnTo>
                  <a:lnTo>
                    <a:pt x="55" y="106"/>
                  </a:lnTo>
                  <a:lnTo>
                    <a:pt x="0" y="197"/>
                  </a:lnTo>
                  <a:lnTo>
                    <a:pt x="4" y="199"/>
                  </a:lnTo>
                  <a:lnTo>
                    <a:pt x="57" y="106"/>
                  </a:lnTo>
                  <a:lnTo>
                    <a:pt x="57" y="106"/>
                  </a:lnTo>
                  <a:lnTo>
                    <a:pt x="57" y="106"/>
                  </a:lnTo>
                  <a:lnTo>
                    <a:pt x="57" y="106"/>
                  </a:lnTo>
                  <a:lnTo>
                    <a:pt x="59" y="104"/>
                  </a:lnTo>
                  <a:lnTo>
                    <a:pt x="59" y="104"/>
                  </a:lnTo>
                  <a:moveTo>
                    <a:pt x="113" y="0"/>
                  </a:moveTo>
                  <a:lnTo>
                    <a:pt x="61" y="94"/>
                  </a:lnTo>
                  <a:lnTo>
                    <a:pt x="61" y="94"/>
                  </a:lnTo>
                  <a:lnTo>
                    <a:pt x="61" y="94"/>
                  </a:lnTo>
                  <a:lnTo>
                    <a:pt x="61" y="94"/>
                  </a:lnTo>
                  <a:lnTo>
                    <a:pt x="59" y="98"/>
                  </a:lnTo>
                  <a:lnTo>
                    <a:pt x="59" y="98"/>
                  </a:lnTo>
                  <a:lnTo>
                    <a:pt x="113" y="2"/>
                  </a:lnTo>
                  <a:lnTo>
                    <a:pt x="115" y="2"/>
                  </a:lnTo>
                  <a:lnTo>
                    <a:pt x="63" y="96"/>
                  </a:lnTo>
                  <a:lnTo>
                    <a:pt x="63" y="96"/>
                  </a:lnTo>
                  <a:lnTo>
                    <a:pt x="115" y="2"/>
                  </a:lnTo>
                  <a:lnTo>
                    <a:pt x="1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 name="Freeform 82"/>
            <p:cNvSpPr>
              <a:spLocks/>
            </p:cNvSpPr>
            <p:nvPr/>
          </p:nvSpPr>
          <p:spPr bwMode="auto">
            <a:xfrm>
              <a:off x="7772400" y="3060701"/>
              <a:ext cx="185738" cy="312738"/>
            </a:xfrm>
            <a:custGeom>
              <a:avLst/>
              <a:gdLst>
                <a:gd name="T0" fmla="*/ 113 w 117"/>
                <a:gd name="T1" fmla="*/ 197 h 197"/>
                <a:gd name="T2" fmla="*/ 0 w 117"/>
                <a:gd name="T3" fmla="*/ 2 h 197"/>
                <a:gd name="T4" fmla="*/ 4 w 117"/>
                <a:gd name="T5" fmla="*/ 0 h 197"/>
                <a:gd name="T6" fmla="*/ 117 w 117"/>
                <a:gd name="T7" fmla="*/ 195 h 197"/>
                <a:gd name="T8" fmla="*/ 113 w 117"/>
                <a:gd name="T9" fmla="*/ 197 h 197"/>
              </a:gdLst>
              <a:ahLst/>
              <a:cxnLst>
                <a:cxn ang="0">
                  <a:pos x="T0" y="T1"/>
                </a:cxn>
                <a:cxn ang="0">
                  <a:pos x="T2" y="T3"/>
                </a:cxn>
                <a:cxn ang="0">
                  <a:pos x="T4" y="T5"/>
                </a:cxn>
                <a:cxn ang="0">
                  <a:pos x="T6" y="T7"/>
                </a:cxn>
                <a:cxn ang="0">
                  <a:pos x="T8" y="T9"/>
                </a:cxn>
              </a:cxnLst>
              <a:rect l="0" t="0" r="r" b="b"/>
              <a:pathLst>
                <a:path w="117" h="197">
                  <a:moveTo>
                    <a:pt x="113" y="197"/>
                  </a:moveTo>
                  <a:lnTo>
                    <a:pt x="0" y="2"/>
                  </a:lnTo>
                  <a:lnTo>
                    <a:pt x="4" y="0"/>
                  </a:lnTo>
                  <a:lnTo>
                    <a:pt x="117" y="195"/>
                  </a:lnTo>
                  <a:lnTo>
                    <a:pt x="113" y="197"/>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 name="Freeform 83"/>
            <p:cNvSpPr>
              <a:spLocks/>
            </p:cNvSpPr>
            <p:nvPr/>
          </p:nvSpPr>
          <p:spPr bwMode="auto">
            <a:xfrm>
              <a:off x="7772400" y="3060701"/>
              <a:ext cx="185738" cy="312738"/>
            </a:xfrm>
            <a:custGeom>
              <a:avLst/>
              <a:gdLst>
                <a:gd name="T0" fmla="*/ 113 w 117"/>
                <a:gd name="T1" fmla="*/ 197 h 197"/>
                <a:gd name="T2" fmla="*/ 0 w 117"/>
                <a:gd name="T3" fmla="*/ 2 h 197"/>
                <a:gd name="T4" fmla="*/ 4 w 117"/>
                <a:gd name="T5" fmla="*/ 0 h 197"/>
                <a:gd name="T6" fmla="*/ 117 w 117"/>
                <a:gd name="T7" fmla="*/ 195 h 197"/>
                <a:gd name="T8" fmla="*/ 113 w 117"/>
                <a:gd name="T9" fmla="*/ 197 h 197"/>
              </a:gdLst>
              <a:ahLst/>
              <a:cxnLst>
                <a:cxn ang="0">
                  <a:pos x="T0" y="T1"/>
                </a:cxn>
                <a:cxn ang="0">
                  <a:pos x="T2" y="T3"/>
                </a:cxn>
                <a:cxn ang="0">
                  <a:pos x="T4" y="T5"/>
                </a:cxn>
                <a:cxn ang="0">
                  <a:pos x="T6" y="T7"/>
                </a:cxn>
                <a:cxn ang="0">
                  <a:pos x="T8" y="T9"/>
                </a:cxn>
              </a:cxnLst>
              <a:rect l="0" t="0" r="r" b="b"/>
              <a:pathLst>
                <a:path w="117" h="197">
                  <a:moveTo>
                    <a:pt x="113" y="197"/>
                  </a:moveTo>
                  <a:lnTo>
                    <a:pt x="0" y="2"/>
                  </a:lnTo>
                  <a:lnTo>
                    <a:pt x="4" y="0"/>
                  </a:lnTo>
                  <a:lnTo>
                    <a:pt x="117" y="195"/>
                  </a:lnTo>
                  <a:lnTo>
                    <a:pt x="113" y="1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 name="Freeform 84"/>
            <p:cNvSpPr>
              <a:spLocks/>
            </p:cNvSpPr>
            <p:nvPr/>
          </p:nvSpPr>
          <p:spPr bwMode="auto">
            <a:xfrm>
              <a:off x="7772400" y="3060701"/>
              <a:ext cx="90488" cy="146050"/>
            </a:xfrm>
            <a:custGeom>
              <a:avLst/>
              <a:gdLst>
                <a:gd name="T0" fmla="*/ 2 w 28"/>
                <a:gd name="T1" fmla="*/ 0 h 45"/>
                <a:gd name="T2" fmla="*/ 2 w 28"/>
                <a:gd name="T3" fmla="*/ 0 h 45"/>
                <a:gd name="T4" fmla="*/ 0 w 28"/>
                <a:gd name="T5" fmla="*/ 0 h 45"/>
                <a:gd name="T6" fmla="*/ 0 w 28"/>
                <a:gd name="T7" fmla="*/ 1 h 45"/>
                <a:gd name="T8" fmla="*/ 26 w 28"/>
                <a:gd name="T9" fmla="*/ 45 h 45"/>
                <a:gd name="T10" fmla="*/ 26 w 28"/>
                <a:gd name="T11" fmla="*/ 45 h 45"/>
                <a:gd name="T12" fmla="*/ 0 w 28"/>
                <a:gd name="T13" fmla="*/ 1 h 45"/>
                <a:gd name="T14" fmla="*/ 2 w 28"/>
                <a:gd name="T15" fmla="*/ 0 h 45"/>
                <a:gd name="T16" fmla="*/ 28 w 28"/>
                <a:gd name="T17" fmla="*/ 45 h 45"/>
                <a:gd name="T18" fmla="*/ 28 w 28"/>
                <a:gd name="T19" fmla="*/ 45 h 45"/>
                <a:gd name="T20" fmla="*/ 28 w 28"/>
                <a:gd name="T21" fmla="*/ 45 h 45"/>
                <a:gd name="T22" fmla="*/ 2 w 28"/>
                <a:gd name="T23" fmla="*/ 0 h 45"/>
                <a:gd name="T24" fmla="*/ 2 w 28"/>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5">
                  <a:moveTo>
                    <a:pt x="2" y="0"/>
                  </a:moveTo>
                  <a:cubicBezTo>
                    <a:pt x="2" y="0"/>
                    <a:pt x="2" y="0"/>
                    <a:pt x="2" y="0"/>
                  </a:cubicBezTo>
                  <a:cubicBezTo>
                    <a:pt x="0" y="0"/>
                    <a:pt x="0" y="0"/>
                    <a:pt x="0" y="0"/>
                  </a:cubicBezTo>
                  <a:cubicBezTo>
                    <a:pt x="0" y="1"/>
                    <a:pt x="0" y="1"/>
                    <a:pt x="0" y="1"/>
                  </a:cubicBezTo>
                  <a:cubicBezTo>
                    <a:pt x="26" y="45"/>
                    <a:pt x="26" y="45"/>
                    <a:pt x="26" y="45"/>
                  </a:cubicBezTo>
                  <a:cubicBezTo>
                    <a:pt x="26" y="45"/>
                    <a:pt x="26" y="45"/>
                    <a:pt x="26" y="45"/>
                  </a:cubicBezTo>
                  <a:cubicBezTo>
                    <a:pt x="0" y="1"/>
                    <a:pt x="0" y="1"/>
                    <a:pt x="0" y="1"/>
                  </a:cubicBezTo>
                  <a:cubicBezTo>
                    <a:pt x="2" y="0"/>
                    <a:pt x="2" y="0"/>
                    <a:pt x="2" y="0"/>
                  </a:cubicBezTo>
                  <a:cubicBezTo>
                    <a:pt x="28" y="45"/>
                    <a:pt x="28" y="45"/>
                    <a:pt x="28" y="45"/>
                  </a:cubicBezTo>
                  <a:cubicBezTo>
                    <a:pt x="28" y="45"/>
                    <a:pt x="28" y="45"/>
                    <a:pt x="28" y="45"/>
                  </a:cubicBezTo>
                  <a:cubicBezTo>
                    <a:pt x="28" y="45"/>
                    <a:pt x="28" y="45"/>
                    <a:pt x="28" y="45"/>
                  </a:cubicBezTo>
                  <a:cubicBezTo>
                    <a:pt x="2" y="0"/>
                    <a:pt x="2" y="0"/>
                    <a:pt x="2" y="0"/>
                  </a:cubicBezTo>
                  <a:cubicBezTo>
                    <a:pt x="2" y="0"/>
                    <a:pt x="2" y="0"/>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 name="Freeform 85"/>
            <p:cNvSpPr>
              <a:spLocks/>
            </p:cNvSpPr>
            <p:nvPr/>
          </p:nvSpPr>
          <p:spPr bwMode="auto">
            <a:xfrm>
              <a:off x="7862888" y="320675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 name="Freeform 86"/>
            <p:cNvSpPr>
              <a:spLocks/>
            </p:cNvSpPr>
            <p:nvPr/>
          </p:nvSpPr>
          <p:spPr bwMode="auto">
            <a:xfrm>
              <a:off x="7862888" y="3209926"/>
              <a:ext cx="3175" cy="3175"/>
            </a:xfrm>
            <a:custGeom>
              <a:avLst/>
              <a:gdLst>
                <a:gd name="T0" fmla="*/ 0 w 2"/>
                <a:gd name="T1" fmla="*/ 0 h 2"/>
                <a:gd name="T2" fmla="*/ 0 w 2"/>
                <a:gd name="T3" fmla="*/ 0 h 2"/>
                <a:gd name="T4" fmla="*/ 2 w 2"/>
                <a:gd name="T5" fmla="*/ 2 h 2"/>
                <a:gd name="T6" fmla="*/ 2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2" y="2"/>
                  </a:lnTo>
                  <a:lnTo>
                    <a:pt x="2"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 name="Freeform 87"/>
            <p:cNvSpPr>
              <a:spLocks/>
            </p:cNvSpPr>
            <p:nvPr/>
          </p:nvSpPr>
          <p:spPr bwMode="auto">
            <a:xfrm>
              <a:off x="7862888" y="3209926"/>
              <a:ext cx="3175" cy="3175"/>
            </a:xfrm>
            <a:custGeom>
              <a:avLst/>
              <a:gdLst>
                <a:gd name="T0" fmla="*/ 0 w 2"/>
                <a:gd name="T1" fmla="*/ 0 h 2"/>
                <a:gd name="T2" fmla="*/ 0 w 2"/>
                <a:gd name="T3" fmla="*/ 0 h 2"/>
                <a:gd name="T4" fmla="*/ 2 w 2"/>
                <a:gd name="T5" fmla="*/ 2 h 2"/>
                <a:gd name="T6" fmla="*/ 2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 name="Freeform 88"/>
            <p:cNvSpPr>
              <a:spLocks/>
            </p:cNvSpPr>
            <p:nvPr/>
          </p:nvSpPr>
          <p:spPr bwMode="auto">
            <a:xfrm>
              <a:off x="7862888" y="320675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 name="Freeform 89"/>
            <p:cNvSpPr>
              <a:spLocks/>
            </p:cNvSpPr>
            <p:nvPr/>
          </p:nvSpPr>
          <p:spPr bwMode="auto">
            <a:xfrm>
              <a:off x="7862888" y="3206751"/>
              <a:ext cx="0" cy="3175"/>
            </a:xfrm>
            <a:custGeom>
              <a:avLst/>
              <a:gdLst>
                <a:gd name="T0" fmla="*/ 0 h 1"/>
                <a:gd name="T1" fmla="*/ 0 h 1"/>
                <a:gd name="T2" fmla="*/ 0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1"/>
                    <a:pt x="0" y="1"/>
                    <a:pt x="0" y="1"/>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Freeform 90"/>
            <p:cNvSpPr>
              <a:spLocks/>
            </p:cNvSpPr>
            <p:nvPr/>
          </p:nvSpPr>
          <p:spPr bwMode="auto">
            <a:xfrm>
              <a:off x="7862888" y="3206751"/>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Freeform 91"/>
            <p:cNvSpPr>
              <a:spLocks/>
            </p:cNvSpPr>
            <p:nvPr/>
          </p:nvSpPr>
          <p:spPr bwMode="auto">
            <a:xfrm>
              <a:off x="7862888" y="3206751"/>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Freeform 92"/>
            <p:cNvSpPr>
              <a:spLocks/>
            </p:cNvSpPr>
            <p:nvPr/>
          </p:nvSpPr>
          <p:spPr bwMode="auto">
            <a:xfrm>
              <a:off x="7856538" y="3209926"/>
              <a:ext cx="6350" cy="6350"/>
            </a:xfrm>
            <a:custGeom>
              <a:avLst/>
              <a:gdLst>
                <a:gd name="T0" fmla="*/ 0 w 4"/>
                <a:gd name="T1" fmla="*/ 0 h 4"/>
                <a:gd name="T2" fmla="*/ 2 w 4"/>
                <a:gd name="T3" fmla="*/ 4 h 4"/>
                <a:gd name="T4" fmla="*/ 4 w 4"/>
                <a:gd name="T5" fmla="*/ 4 h 4"/>
                <a:gd name="T6" fmla="*/ 2 w 4"/>
                <a:gd name="T7" fmla="*/ 0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4"/>
                  </a:lnTo>
                  <a:lnTo>
                    <a:pt x="2"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 name="Freeform 93"/>
            <p:cNvSpPr>
              <a:spLocks/>
            </p:cNvSpPr>
            <p:nvPr/>
          </p:nvSpPr>
          <p:spPr bwMode="auto">
            <a:xfrm>
              <a:off x="7856538" y="3209926"/>
              <a:ext cx="6350" cy="6350"/>
            </a:xfrm>
            <a:custGeom>
              <a:avLst/>
              <a:gdLst>
                <a:gd name="T0" fmla="*/ 0 w 4"/>
                <a:gd name="T1" fmla="*/ 0 h 4"/>
                <a:gd name="T2" fmla="*/ 2 w 4"/>
                <a:gd name="T3" fmla="*/ 4 h 4"/>
                <a:gd name="T4" fmla="*/ 4 w 4"/>
                <a:gd name="T5" fmla="*/ 4 h 4"/>
                <a:gd name="T6" fmla="*/ 2 w 4"/>
                <a:gd name="T7" fmla="*/ 0 h 4"/>
                <a:gd name="T8" fmla="*/ 0 w 4"/>
                <a:gd name="T9" fmla="*/ 0 h 4"/>
              </a:gdLst>
              <a:ahLst/>
              <a:cxnLst>
                <a:cxn ang="0">
                  <a:pos x="T0" y="T1"/>
                </a:cxn>
                <a:cxn ang="0">
                  <a:pos x="T2" y="T3"/>
                </a:cxn>
                <a:cxn ang="0">
                  <a:pos x="T4" y="T5"/>
                </a:cxn>
                <a:cxn ang="0">
                  <a:pos x="T6" y="T7"/>
                </a:cxn>
                <a:cxn ang="0">
                  <a:pos x="T8" y="T9"/>
                </a:cxn>
              </a:cxnLst>
              <a:rect l="0" t="0" r="r" b="b"/>
              <a:pathLst>
                <a:path w="4" h="4">
                  <a:moveTo>
                    <a:pt x="0" y="0"/>
                  </a:moveTo>
                  <a:lnTo>
                    <a:pt x="2" y="4"/>
                  </a:lnTo>
                  <a:lnTo>
                    <a:pt x="4" y="4"/>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Freeform 94"/>
            <p:cNvSpPr>
              <a:spLocks/>
            </p:cNvSpPr>
            <p:nvPr/>
          </p:nvSpPr>
          <p:spPr bwMode="auto">
            <a:xfrm>
              <a:off x="7856538" y="3206751"/>
              <a:ext cx="0" cy="3175"/>
            </a:xfrm>
            <a:custGeom>
              <a:avLst/>
              <a:gdLst>
                <a:gd name="T0" fmla="*/ 0 h 2"/>
                <a:gd name="T1" fmla="*/ 0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lnTo>
                    <a:pt x="0" y="0"/>
                  </a:lnTo>
                  <a:lnTo>
                    <a:pt x="0"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 name="Freeform 95"/>
            <p:cNvSpPr>
              <a:spLocks/>
            </p:cNvSpPr>
            <p:nvPr/>
          </p:nvSpPr>
          <p:spPr bwMode="auto">
            <a:xfrm>
              <a:off x="7856538" y="3206751"/>
              <a:ext cx="0" cy="3175"/>
            </a:xfrm>
            <a:custGeom>
              <a:avLst/>
              <a:gdLst>
                <a:gd name="T0" fmla="*/ 0 h 2"/>
                <a:gd name="T1" fmla="*/ 0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lnTo>
                    <a:pt x="0" y="0"/>
                  </a:ln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 name="Freeform 96"/>
            <p:cNvSpPr>
              <a:spLocks/>
            </p:cNvSpPr>
            <p:nvPr/>
          </p:nvSpPr>
          <p:spPr bwMode="auto">
            <a:xfrm>
              <a:off x="7856538" y="3206751"/>
              <a:ext cx="3175" cy="3175"/>
            </a:xfrm>
            <a:custGeom>
              <a:avLst/>
              <a:gdLst>
                <a:gd name="T0" fmla="*/ 0 w 2"/>
                <a:gd name="T1" fmla="*/ 0 h 2"/>
                <a:gd name="T2" fmla="*/ 0 w 2"/>
                <a:gd name="T3" fmla="*/ 2 h 2"/>
                <a:gd name="T4" fmla="*/ 2 w 2"/>
                <a:gd name="T5" fmla="*/ 2 h 2"/>
                <a:gd name="T6" fmla="*/ 0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2"/>
                  </a:lnTo>
                  <a:lnTo>
                    <a:pt x="0" y="2"/>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 name="Freeform 97"/>
            <p:cNvSpPr>
              <a:spLocks/>
            </p:cNvSpPr>
            <p:nvPr/>
          </p:nvSpPr>
          <p:spPr bwMode="auto">
            <a:xfrm>
              <a:off x="7856538" y="3206751"/>
              <a:ext cx="3175" cy="3175"/>
            </a:xfrm>
            <a:custGeom>
              <a:avLst/>
              <a:gdLst>
                <a:gd name="T0" fmla="*/ 0 w 2"/>
                <a:gd name="T1" fmla="*/ 0 h 2"/>
                <a:gd name="T2" fmla="*/ 0 w 2"/>
                <a:gd name="T3" fmla="*/ 2 h 2"/>
                <a:gd name="T4" fmla="*/ 2 w 2"/>
                <a:gd name="T5" fmla="*/ 2 h 2"/>
                <a:gd name="T6" fmla="*/ 0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 name="Rectangle 98"/>
            <p:cNvSpPr>
              <a:spLocks noChangeArrowheads="1"/>
            </p:cNvSpPr>
            <p:nvPr/>
          </p:nvSpPr>
          <p:spPr bwMode="auto">
            <a:xfrm>
              <a:off x="7866063" y="3213101"/>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 name="Freeform 99"/>
            <p:cNvSpPr>
              <a:spLocks/>
            </p:cNvSpPr>
            <p:nvPr/>
          </p:nvSpPr>
          <p:spPr bwMode="auto">
            <a:xfrm>
              <a:off x="7866063" y="32131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 name="Freeform 100"/>
            <p:cNvSpPr>
              <a:spLocks/>
            </p:cNvSpPr>
            <p:nvPr/>
          </p:nvSpPr>
          <p:spPr bwMode="auto">
            <a:xfrm>
              <a:off x="7866063" y="3209926"/>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 name="Freeform 101"/>
            <p:cNvSpPr>
              <a:spLocks/>
            </p:cNvSpPr>
            <p:nvPr/>
          </p:nvSpPr>
          <p:spPr bwMode="auto">
            <a:xfrm>
              <a:off x="7866063" y="3209926"/>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 name="Freeform 102"/>
            <p:cNvSpPr>
              <a:spLocks/>
            </p:cNvSpPr>
            <p:nvPr/>
          </p:nvSpPr>
          <p:spPr bwMode="auto">
            <a:xfrm>
              <a:off x="7866063" y="321310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 name="Freeform 103"/>
            <p:cNvSpPr>
              <a:spLocks/>
            </p:cNvSpPr>
            <p:nvPr/>
          </p:nvSpPr>
          <p:spPr bwMode="auto">
            <a:xfrm>
              <a:off x="7866063" y="321310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 name="Freeform 104"/>
            <p:cNvSpPr>
              <a:spLocks/>
            </p:cNvSpPr>
            <p:nvPr/>
          </p:nvSpPr>
          <p:spPr bwMode="auto">
            <a:xfrm>
              <a:off x="7869238" y="3225801"/>
              <a:ext cx="88900" cy="147638"/>
            </a:xfrm>
            <a:custGeom>
              <a:avLst/>
              <a:gdLst>
                <a:gd name="T0" fmla="*/ 1 w 28"/>
                <a:gd name="T1" fmla="*/ 0 h 46"/>
                <a:gd name="T2" fmla="*/ 1 w 28"/>
                <a:gd name="T3" fmla="*/ 0 h 46"/>
                <a:gd name="T4" fmla="*/ 28 w 28"/>
                <a:gd name="T5" fmla="*/ 45 h 46"/>
                <a:gd name="T6" fmla="*/ 26 w 28"/>
                <a:gd name="T7" fmla="*/ 46 h 46"/>
                <a:gd name="T8" fmla="*/ 0 w 28"/>
                <a:gd name="T9" fmla="*/ 1 h 46"/>
                <a:gd name="T10" fmla="*/ 0 w 28"/>
                <a:gd name="T11" fmla="*/ 1 h 46"/>
                <a:gd name="T12" fmla="*/ 26 w 28"/>
                <a:gd name="T13" fmla="*/ 46 h 46"/>
                <a:gd name="T14" fmla="*/ 26 w 28"/>
                <a:gd name="T15" fmla="*/ 46 h 46"/>
                <a:gd name="T16" fmla="*/ 28 w 28"/>
                <a:gd name="T17" fmla="*/ 45 h 46"/>
                <a:gd name="T18" fmla="*/ 28 w 28"/>
                <a:gd name="T19" fmla="*/ 45 h 46"/>
                <a:gd name="T20" fmla="*/ 28 w 28"/>
                <a:gd name="T21" fmla="*/ 45 h 46"/>
                <a:gd name="T22" fmla="*/ 1 w 28"/>
                <a:gd name="T23" fmla="*/ 0 h 46"/>
                <a:gd name="T24" fmla="*/ 1 w 28"/>
                <a:gd name="T2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6">
                  <a:moveTo>
                    <a:pt x="1" y="0"/>
                  </a:moveTo>
                  <a:cubicBezTo>
                    <a:pt x="1" y="0"/>
                    <a:pt x="1" y="0"/>
                    <a:pt x="1" y="0"/>
                  </a:cubicBezTo>
                  <a:cubicBezTo>
                    <a:pt x="28" y="45"/>
                    <a:pt x="28" y="45"/>
                    <a:pt x="28" y="45"/>
                  </a:cubicBezTo>
                  <a:cubicBezTo>
                    <a:pt x="26" y="46"/>
                    <a:pt x="26" y="46"/>
                    <a:pt x="26" y="46"/>
                  </a:cubicBezTo>
                  <a:cubicBezTo>
                    <a:pt x="0" y="1"/>
                    <a:pt x="0" y="1"/>
                    <a:pt x="0" y="1"/>
                  </a:cubicBezTo>
                  <a:cubicBezTo>
                    <a:pt x="0" y="1"/>
                    <a:pt x="0" y="1"/>
                    <a:pt x="0" y="1"/>
                  </a:cubicBezTo>
                  <a:cubicBezTo>
                    <a:pt x="26" y="46"/>
                    <a:pt x="26" y="46"/>
                    <a:pt x="26" y="46"/>
                  </a:cubicBezTo>
                  <a:cubicBezTo>
                    <a:pt x="26" y="46"/>
                    <a:pt x="26" y="46"/>
                    <a:pt x="26" y="46"/>
                  </a:cubicBezTo>
                  <a:cubicBezTo>
                    <a:pt x="28" y="45"/>
                    <a:pt x="28" y="45"/>
                    <a:pt x="28" y="45"/>
                  </a:cubicBezTo>
                  <a:cubicBezTo>
                    <a:pt x="28" y="45"/>
                    <a:pt x="28" y="45"/>
                    <a:pt x="28" y="45"/>
                  </a:cubicBezTo>
                  <a:cubicBezTo>
                    <a:pt x="28" y="45"/>
                    <a:pt x="28" y="45"/>
                    <a:pt x="28" y="45"/>
                  </a:cubicBezTo>
                  <a:cubicBezTo>
                    <a:pt x="1" y="0"/>
                    <a:pt x="1" y="0"/>
                    <a:pt x="1"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 name="Freeform 105"/>
            <p:cNvSpPr>
              <a:spLocks/>
            </p:cNvSpPr>
            <p:nvPr/>
          </p:nvSpPr>
          <p:spPr bwMode="auto">
            <a:xfrm>
              <a:off x="7872413" y="3222626"/>
              <a:ext cx="0" cy="3175"/>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 name="Freeform 106"/>
            <p:cNvSpPr>
              <a:spLocks/>
            </p:cNvSpPr>
            <p:nvPr/>
          </p:nvSpPr>
          <p:spPr bwMode="auto">
            <a:xfrm>
              <a:off x="7866063" y="3222626"/>
              <a:ext cx="3175" cy="6350"/>
            </a:xfrm>
            <a:custGeom>
              <a:avLst/>
              <a:gdLst>
                <a:gd name="T0" fmla="*/ 0 w 2"/>
                <a:gd name="T1" fmla="*/ 0 h 4"/>
                <a:gd name="T2" fmla="*/ 0 w 2"/>
                <a:gd name="T3" fmla="*/ 0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0"/>
                  </a:lnTo>
                  <a:lnTo>
                    <a:pt x="2" y="4"/>
                  </a:lnTo>
                  <a:lnTo>
                    <a:pt x="2" y="2"/>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 name="Freeform 107"/>
            <p:cNvSpPr>
              <a:spLocks/>
            </p:cNvSpPr>
            <p:nvPr/>
          </p:nvSpPr>
          <p:spPr bwMode="auto">
            <a:xfrm>
              <a:off x="7866063" y="3222626"/>
              <a:ext cx="3175" cy="6350"/>
            </a:xfrm>
            <a:custGeom>
              <a:avLst/>
              <a:gdLst>
                <a:gd name="T0" fmla="*/ 0 w 2"/>
                <a:gd name="T1" fmla="*/ 0 h 4"/>
                <a:gd name="T2" fmla="*/ 0 w 2"/>
                <a:gd name="T3" fmla="*/ 0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0"/>
                  </a:lnTo>
                  <a:lnTo>
                    <a:pt x="2" y="4"/>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 name="Freeform 108"/>
            <p:cNvSpPr>
              <a:spLocks/>
            </p:cNvSpPr>
            <p:nvPr/>
          </p:nvSpPr>
          <p:spPr bwMode="auto">
            <a:xfrm>
              <a:off x="7869238" y="3225801"/>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Freeform 109"/>
            <p:cNvSpPr>
              <a:spLocks/>
            </p:cNvSpPr>
            <p:nvPr/>
          </p:nvSpPr>
          <p:spPr bwMode="auto">
            <a:xfrm>
              <a:off x="7869238" y="3225801"/>
              <a:ext cx="0" cy="3175"/>
            </a:xfrm>
            <a:custGeom>
              <a:avLst/>
              <a:gdLst>
                <a:gd name="T0" fmla="*/ 0 h 2"/>
                <a:gd name="T1" fmla="*/ 2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 name="Rectangle 110"/>
            <p:cNvSpPr>
              <a:spLocks noChangeArrowheads="1"/>
            </p:cNvSpPr>
            <p:nvPr/>
          </p:nvSpPr>
          <p:spPr bwMode="auto">
            <a:xfrm>
              <a:off x="7869238" y="3225801"/>
              <a:ext cx="1588" cy="3175"/>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4" name="Rectangle 111"/>
            <p:cNvSpPr>
              <a:spLocks noChangeArrowheads="1"/>
            </p:cNvSpPr>
            <p:nvPr/>
          </p:nvSpPr>
          <p:spPr bwMode="auto">
            <a:xfrm>
              <a:off x="7869238" y="3225801"/>
              <a:ext cx="15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5" name="Freeform 112"/>
            <p:cNvSpPr>
              <a:spLocks/>
            </p:cNvSpPr>
            <p:nvPr/>
          </p:nvSpPr>
          <p:spPr bwMode="auto">
            <a:xfrm>
              <a:off x="7869238" y="3219451"/>
              <a:ext cx="3175" cy="3175"/>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2" y="2"/>
                  </a:lnTo>
                  <a:lnTo>
                    <a:pt x="2" y="2"/>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6" name="Freeform 113"/>
            <p:cNvSpPr>
              <a:spLocks/>
            </p:cNvSpPr>
            <p:nvPr/>
          </p:nvSpPr>
          <p:spPr bwMode="auto">
            <a:xfrm>
              <a:off x="7869238" y="3219451"/>
              <a:ext cx="3175" cy="3175"/>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2"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7" name="Freeform 114"/>
            <p:cNvSpPr>
              <a:spLocks/>
            </p:cNvSpPr>
            <p:nvPr/>
          </p:nvSpPr>
          <p:spPr bwMode="auto">
            <a:xfrm>
              <a:off x="7872413" y="32258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8" name="Freeform 115"/>
            <p:cNvSpPr>
              <a:spLocks/>
            </p:cNvSpPr>
            <p:nvPr/>
          </p:nvSpPr>
          <p:spPr bwMode="auto">
            <a:xfrm>
              <a:off x="7872413" y="3222626"/>
              <a:ext cx="0" cy="3175"/>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9" name="Rectangle 116"/>
            <p:cNvSpPr>
              <a:spLocks noChangeArrowheads="1"/>
            </p:cNvSpPr>
            <p:nvPr/>
          </p:nvSpPr>
          <p:spPr bwMode="auto">
            <a:xfrm>
              <a:off x="7872413" y="3222626"/>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0" name="Rectangle 117"/>
            <p:cNvSpPr>
              <a:spLocks noChangeArrowheads="1"/>
            </p:cNvSpPr>
            <p:nvPr/>
          </p:nvSpPr>
          <p:spPr bwMode="auto">
            <a:xfrm>
              <a:off x="7872413" y="322262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1" name="Freeform 118"/>
            <p:cNvSpPr>
              <a:spLocks/>
            </p:cNvSpPr>
            <p:nvPr/>
          </p:nvSpPr>
          <p:spPr bwMode="auto">
            <a:xfrm>
              <a:off x="7862888" y="3219451"/>
              <a:ext cx="3175" cy="3175"/>
            </a:xfrm>
            <a:custGeom>
              <a:avLst/>
              <a:gdLst>
                <a:gd name="T0" fmla="*/ 2 w 2"/>
                <a:gd name="T1" fmla="*/ 0 h 2"/>
                <a:gd name="T2" fmla="*/ 0 w 2"/>
                <a:gd name="T3" fmla="*/ 2 h 2"/>
                <a:gd name="T4" fmla="*/ 2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2" y="2"/>
                  </a:lnTo>
                  <a:lnTo>
                    <a:pt x="2" y="2"/>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2" name="Freeform 119"/>
            <p:cNvSpPr>
              <a:spLocks/>
            </p:cNvSpPr>
            <p:nvPr/>
          </p:nvSpPr>
          <p:spPr bwMode="auto">
            <a:xfrm>
              <a:off x="7862888" y="3219451"/>
              <a:ext cx="3175" cy="3175"/>
            </a:xfrm>
            <a:custGeom>
              <a:avLst/>
              <a:gdLst>
                <a:gd name="T0" fmla="*/ 2 w 2"/>
                <a:gd name="T1" fmla="*/ 0 h 2"/>
                <a:gd name="T2" fmla="*/ 0 w 2"/>
                <a:gd name="T3" fmla="*/ 2 h 2"/>
                <a:gd name="T4" fmla="*/ 2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2"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3" name="Rectangle 120"/>
            <p:cNvSpPr>
              <a:spLocks noChangeArrowheads="1"/>
            </p:cNvSpPr>
            <p:nvPr/>
          </p:nvSpPr>
          <p:spPr bwMode="auto">
            <a:xfrm>
              <a:off x="7866063" y="3222626"/>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4" name="Rectangle 121"/>
            <p:cNvSpPr>
              <a:spLocks noChangeArrowheads="1"/>
            </p:cNvSpPr>
            <p:nvPr/>
          </p:nvSpPr>
          <p:spPr bwMode="auto">
            <a:xfrm>
              <a:off x="7866063" y="322262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5" name="Rectangle 122"/>
            <p:cNvSpPr>
              <a:spLocks noChangeArrowheads="1"/>
            </p:cNvSpPr>
            <p:nvPr/>
          </p:nvSpPr>
          <p:spPr bwMode="auto">
            <a:xfrm>
              <a:off x="7866063" y="3222626"/>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6" name="Rectangle 123"/>
            <p:cNvSpPr>
              <a:spLocks noChangeArrowheads="1"/>
            </p:cNvSpPr>
            <p:nvPr/>
          </p:nvSpPr>
          <p:spPr bwMode="auto">
            <a:xfrm>
              <a:off x="7866063" y="322262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7" name="Freeform 124"/>
            <p:cNvSpPr>
              <a:spLocks noEditPoints="1"/>
            </p:cNvSpPr>
            <p:nvPr/>
          </p:nvSpPr>
          <p:spPr bwMode="auto">
            <a:xfrm>
              <a:off x="7772400" y="3060701"/>
              <a:ext cx="185738" cy="312738"/>
            </a:xfrm>
            <a:custGeom>
              <a:avLst/>
              <a:gdLst>
                <a:gd name="T0" fmla="*/ 61 w 117"/>
                <a:gd name="T1" fmla="*/ 100 h 197"/>
                <a:gd name="T2" fmla="*/ 61 w 117"/>
                <a:gd name="T3" fmla="*/ 100 h 197"/>
                <a:gd name="T4" fmla="*/ 115 w 117"/>
                <a:gd name="T5" fmla="*/ 195 h 197"/>
                <a:gd name="T6" fmla="*/ 113 w 117"/>
                <a:gd name="T7" fmla="*/ 197 h 197"/>
                <a:gd name="T8" fmla="*/ 59 w 117"/>
                <a:gd name="T9" fmla="*/ 100 h 197"/>
                <a:gd name="T10" fmla="*/ 59 w 117"/>
                <a:gd name="T11" fmla="*/ 100 h 197"/>
                <a:gd name="T12" fmla="*/ 59 w 117"/>
                <a:gd name="T13" fmla="*/ 102 h 197"/>
                <a:gd name="T14" fmla="*/ 59 w 117"/>
                <a:gd name="T15" fmla="*/ 102 h 197"/>
                <a:gd name="T16" fmla="*/ 59 w 117"/>
                <a:gd name="T17" fmla="*/ 102 h 197"/>
                <a:gd name="T18" fmla="*/ 61 w 117"/>
                <a:gd name="T19" fmla="*/ 104 h 197"/>
                <a:gd name="T20" fmla="*/ 61 w 117"/>
                <a:gd name="T21" fmla="*/ 104 h 197"/>
                <a:gd name="T22" fmla="*/ 61 w 117"/>
                <a:gd name="T23" fmla="*/ 106 h 197"/>
                <a:gd name="T24" fmla="*/ 113 w 117"/>
                <a:gd name="T25" fmla="*/ 197 h 197"/>
                <a:gd name="T26" fmla="*/ 117 w 117"/>
                <a:gd name="T27" fmla="*/ 195 h 197"/>
                <a:gd name="T28" fmla="*/ 63 w 117"/>
                <a:gd name="T29" fmla="*/ 104 h 197"/>
                <a:gd name="T30" fmla="*/ 63 w 117"/>
                <a:gd name="T31" fmla="*/ 102 h 197"/>
                <a:gd name="T32" fmla="*/ 63 w 117"/>
                <a:gd name="T33" fmla="*/ 102 h 197"/>
                <a:gd name="T34" fmla="*/ 63 w 117"/>
                <a:gd name="T35" fmla="*/ 102 h 197"/>
                <a:gd name="T36" fmla="*/ 61 w 117"/>
                <a:gd name="T37" fmla="*/ 100 h 197"/>
                <a:gd name="T38" fmla="*/ 4 w 117"/>
                <a:gd name="T39" fmla="*/ 0 h 197"/>
                <a:gd name="T40" fmla="*/ 0 w 117"/>
                <a:gd name="T41" fmla="*/ 2 h 197"/>
                <a:gd name="T42" fmla="*/ 53 w 117"/>
                <a:gd name="T43" fmla="*/ 92 h 197"/>
                <a:gd name="T44" fmla="*/ 53 w 117"/>
                <a:gd name="T45" fmla="*/ 94 h 197"/>
                <a:gd name="T46" fmla="*/ 55 w 117"/>
                <a:gd name="T47" fmla="*/ 94 h 197"/>
                <a:gd name="T48" fmla="*/ 57 w 117"/>
                <a:gd name="T49" fmla="*/ 98 h 197"/>
                <a:gd name="T50" fmla="*/ 57 w 117"/>
                <a:gd name="T51" fmla="*/ 98 h 197"/>
                <a:gd name="T52" fmla="*/ 2 w 117"/>
                <a:gd name="T53" fmla="*/ 2 h 197"/>
                <a:gd name="T54" fmla="*/ 4 w 117"/>
                <a:gd name="T55" fmla="*/ 0 h 197"/>
                <a:gd name="T56" fmla="*/ 59 w 117"/>
                <a:gd name="T57" fmla="*/ 96 h 197"/>
                <a:gd name="T58" fmla="*/ 59 w 117"/>
                <a:gd name="T59" fmla="*/ 96 h 197"/>
                <a:gd name="T60" fmla="*/ 59 w 117"/>
                <a:gd name="T61" fmla="*/ 96 h 197"/>
                <a:gd name="T62" fmla="*/ 59 w 117"/>
                <a:gd name="T63" fmla="*/ 96 h 197"/>
                <a:gd name="T64" fmla="*/ 57 w 117"/>
                <a:gd name="T65" fmla="*/ 94 h 197"/>
                <a:gd name="T66" fmla="*/ 57 w 117"/>
                <a:gd name="T67" fmla="*/ 94 h 197"/>
                <a:gd name="T68" fmla="*/ 57 w 117"/>
                <a:gd name="T69" fmla="*/ 92 h 197"/>
                <a:gd name="T70" fmla="*/ 57 w 117"/>
                <a:gd name="T71" fmla="*/ 92 h 197"/>
                <a:gd name="T72" fmla="*/ 4 w 117"/>
                <a:gd name="T73"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97">
                  <a:moveTo>
                    <a:pt x="61" y="100"/>
                  </a:moveTo>
                  <a:lnTo>
                    <a:pt x="61" y="100"/>
                  </a:lnTo>
                  <a:lnTo>
                    <a:pt x="115" y="195"/>
                  </a:lnTo>
                  <a:lnTo>
                    <a:pt x="113" y="197"/>
                  </a:lnTo>
                  <a:lnTo>
                    <a:pt x="59" y="100"/>
                  </a:lnTo>
                  <a:lnTo>
                    <a:pt x="59" y="100"/>
                  </a:lnTo>
                  <a:lnTo>
                    <a:pt x="59" y="102"/>
                  </a:lnTo>
                  <a:lnTo>
                    <a:pt x="59" y="102"/>
                  </a:lnTo>
                  <a:lnTo>
                    <a:pt x="59" y="102"/>
                  </a:lnTo>
                  <a:lnTo>
                    <a:pt x="61" y="104"/>
                  </a:lnTo>
                  <a:lnTo>
                    <a:pt x="61" y="104"/>
                  </a:lnTo>
                  <a:lnTo>
                    <a:pt x="61" y="106"/>
                  </a:lnTo>
                  <a:lnTo>
                    <a:pt x="113" y="197"/>
                  </a:lnTo>
                  <a:lnTo>
                    <a:pt x="117" y="195"/>
                  </a:lnTo>
                  <a:lnTo>
                    <a:pt x="63" y="104"/>
                  </a:lnTo>
                  <a:lnTo>
                    <a:pt x="63" y="102"/>
                  </a:lnTo>
                  <a:lnTo>
                    <a:pt x="63" y="102"/>
                  </a:lnTo>
                  <a:lnTo>
                    <a:pt x="63" y="102"/>
                  </a:lnTo>
                  <a:lnTo>
                    <a:pt x="61" y="100"/>
                  </a:lnTo>
                  <a:close/>
                  <a:moveTo>
                    <a:pt x="4" y="0"/>
                  </a:moveTo>
                  <a:lnTo>
                    <a:pt x="0" y="2"/>
                  </a:lnTo>
                  <a:lnTo>
                    <a:pt x="53" y="92"/>
                  </a:lnTo>
                  <a:lnTo>
                    <a:pt x="53" y="94"/>
                  </a:lnTo>
                  <a:lnTo>
                    <a:pt x="55" y="94"/>
                  </a:lnTo>
                  <a:lnTo>
                    <a:pt x="57" y="98"/>
                  </a:lnTo>
                  <a:lnTo>
                    <a:pt x="57" y="98"/>
                  </a:lnTo>
                  <a:lnTo>
                    <a:pt x="2" y="2"/>
                  </a:lnTo>
                  <a:lnTo>
                    <a:pt x="4" y="0"/>
                  </a:lnTo>
                  <a:lnTo>
                    <a:pt x="59" y="96"/>
                  </a:lnTo>
                  <a:lnTo>
                    <a:pt x="59" y="96"/>
                  </a:lnTo>
                  <a:lnTo>
                    <a:pt x="59" y="96"/>
                  </a:lnTo>
                  <a:lnTo>
                    <a:pt x="59" y="96"/>
                  </a:lnTo>
                  <a:lnTo>
                    <a:pt x="57" y="94"/>
                  </a:lnTo>
                  <a:lnTo>
                    <a:pt x="57" y="94"/>
                  </a:lnTo>
                  <a:lnTo>
                    <a:pt x="57" y="92"/>
                  </a:lnTo>
                  <a:lnTo>
                    <a:pt x="57" y="92"/>
                  </a:lnTo>
                  <a:lnTo>
                    <a:pt x="4"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8" name="Freeform 125"/>
            <p:cNvSpPr>
              <a:spLocks noEditPoints="1"/>
            </p:cNvSpPr>
            <p:nvPr/>
          </p:nvSpPr>
          <p:spPr bwMode="auto">
            <a:xfrm>
              <a:off x="7772400" y="3060701"/>
              <a:ext cx="185738" cy="312738"/>
            </a:xfrm>
            <a:custGeom>
              <a:avLst/>
              <a:gdLst>
                <a:gd name="T0" fmla="*/ 61 w 117"/>
                <a:gd name="T1" fmla="*/ 100 h 197"/>
                <a:gd name="T2" fmla="*/ 61 w 117"/>
                <a:gd name="T3" fmla="*/ 100 h 197"/>
                <a:gd name="T4" fmla="*/ 115 w 117"/>
                <a:gd name="T5" fmla="*/ 195 h 197"/>
                <a:gd name="T6" fmla="*/ 113 w 117"/>
                <a:gd name="T7" fmla="*/ 197 h 197"/>
                <a:gd name="T8" fmla="*/ 59 w 117"/>
                <a:gd name="T9" fmla="*/ 100 h 197"/>
                <a:gd name="T10" fmla="*/ 59 w 117"/>
                <a:gd name="T11" fmla="*/ 100 h 197"/>
                <a:gd name="T12" fmla="*/ 59 w 117"/>
                <a:gd name="T13" fmla="*/ 102 h 197"/>
                <a:gd name="T14" fmla="*/ 59 w 117"/>
                <a:gd name="T15" fmla="*/ 102 h 197"/>
                <a:gd name="T16" fmla="*/ 59 w 117"/>
                <a:gd name="T17" fmla="*/ 102 h 197"/>
                <a:gd name="T18" fmla="*/ 61 w 117"/>
                <a:gd name="T19" fmla="*/ 104 h 197"/>
                <a:gd name="T20" fmla="*/ 61 w 117"/>
                <a:gd name="T21" fmla="*/ 104 h 197"/>
                <a:gd name="T22" fmla="*/ 61 w 117"/>
                <a:gd name="T23" fmla="*/ 106 h 197"/>
                <a:gd name="T24" fmla="*/ 113 w 117"/>
                <a:gd name="T25" fmla="*/ 197 h 197"/>
                <a:gd name="T26" fmla="*/ 117 w 117"/>
                <a:gd name="T27" fmla="*/ 195 h 197"/>
                <a:gd name="T28" fmla="*/ 63 w 117"/>
                <a:gd name="T29" fmla="*/ 104 h 197"/>
                <a:gd name="T30" fmla="*/ 63 w 117"/>
                <a:gd name="T31" fmla="*/ 102 h 197"/>
                <a:gd name="T32" fmla="*/ 63 w 117"/>
                <a:gd name="T33" fmla="*/ 102 h 197"/>
                <a:gd name="T34" fmla="*/ 63 w 117"/>
                <a:gd name="T35" fmla="*/ 102 h 197"/>
                <a:gd name="T36" fmla="*/ 61 w 117"/>
                <a:gd name="T37" fmla="*/ 100 h 197"/>
                <a:gd name="T38" fmla="*/ 4 w 117"/>
                <a:gd name="T39" fmla="*/ 0 h 197"/>
                <a:gd name="T40" fmla="*/ 0 w 117"/>
                <a:gd name="T41" fmla="*/ 2 h 197"/>
                <a:gd name="T42" fmla="*/ 53 w 117"/>
                <a:gd name="T43" fmla="*/ 92 h 197"/>
                <a:gd name="T44" fmla="*/ 53 w 117"/>
                <a:gd name="T45" fmla="*/ 94 h 197"/>
                <a:gd name="T46" fmla="*/ 55 w 117"/>
                <a:gd name="T47" fmla="*/ 94 h 197"/>
                <a:gd name="T48" fmla="*/ 57 w 117"/>
                <a:gd name="T49" fmla="*/ 98 h 197"/>
                <a:gd name="T50" fmla="*/ 57 w 117"/>
                <a:gd name="T51" fmla="*/ 98 h 197"/>
                <a:gd name="T52" fmla="*/ 2 w 117"/>
                <a:gd name="T53" fmla="*/ 2 h 197"/>
                <a:gd name="T54" fmla="*/ 4 w 117"/>
                <a:gd name="T55" fmla="*/ 0 h 197"/>
                <a:gd name="T56" fmla="*/ 59 w 117"/>
                <a:gd name="T57" fmla="*/ 96 h 197"/>
                <a:gd name="T58" fmla="*/ 59 w 117"/>
                <a:gd name="T59" fmla="*/ 96 h 197"/>
                <a:gd name="T60" fmla="*/ 59 w 117"/>
                <a:gd name="T61" fmla="*/ 96 h 197"/>
                <a:gd name="T62" fmla="*/ 59 w 117"/>
                <a:gd name="T63" fmla="*/ 96 h 197"/>
                <a:gd name="T64" fmla="*/ 57 w 117"/>
                <a:gd name="T65" fmla="*/ 94 h 197"/>
                <a:gd name="T66" fmla="*/ 57 w 117"/>
                <a:gd name="T67" fmla="*/ 94 h 197"/>
                <a:gd name="T68" fmla="*/ 57 w 117"/>
                <a:gd name="T69" fmla="*/ 92 h 197"/>
                <a:gd name="T70" fmla="*/ 57 w 117"/>
                <a:gd name="T71" fmla="*/ 92 h 197"/>
                <a:gd name="T72" fmla="*/ 4 w 117"/>
                <a:gd name="T73"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97">
                  <a:moveTo>
                    <a:pt x="61" y="100"/>
                  </a:moveTo>
                  <a:lnTo>
                    <a:pt x="61" y="100"/>
                  </a:lnTo>
                  <a:lnTo>
                    <a:pt x="115" y="195"/>
                  </a:lnTo>
                  <a:lnTo>
                    <a:pt x="113" y="197"/>
                  </a:lnTo>
                  <a:lnTo>
                    <a:pt x="59" y="100"/>
                  </a:lnTo>
                  <a:lnTo>
                    <a:pt x="59" y="100"/>
                  </a:lnTo>
                  <a:lnTo>
                    <a:pt x="59" y="102"/>
                  </a:lnTo>
                  <a:lnTo>
                    <a:pt x="59" y="102"/>
                  </a:lnTo>
                  <a:lnTo>
                    <a:pt x="59" y="102"/>
                  </a:lnTo>
                  <a:lnTo>
                    <a:pt x="61" y="104"/>
                  </a:lnTo>
                  <a:lnTo>
                    <a:pt x="61" y="104"/>
                  </a:lnTo>
                  <a:lnTo>
                    <a:pt x="61" y="106"/>
                  </a:lnTo>
                  <a:lnTo>
                    <a:pt x="113" y="197"/>
                  </a:lnTo>
                  <a:lnTo>
                    <a:pt x="117" y="195"/>
                  </a:lnTo>
                  <a:lnTo>
                    <a:pt x="63" y="104"/>
                  </a:lnTo>
                  <a:lnTo>
                    <a:pt x="63" y="102"/>
                  </a:lnTo>
                  <a:lnTo>
                    <a:pt x="63" y="102"/>
                  </a:lnTo>
                  <a:lnTo>
                    <a:pt x="63" y="102"/>
                  </a:lnTo>
                  <a:lnTo>
                    <a:pt x="61" y="100"/>
                  </a:lnTo>
                  <a:moveTo>
                    <a:pt x="4" y="0"/>
                  </a:moveTo>
                  <a:lnTo>
                    <a:pt x="0" y="2"/>
                  </a:lnTo>
                  <a:lnTo>
                    <a:pt x="53" y="92"/>
                  </a:lnTo>
                  <a:lnTo>
                    <a:pt x="53" y="94"/>
                  </a:lnTo>
                  <a:lnTo>
                    <a:pt x="55" y="94"/>
                  </a:lnTo>
                  <a:lnTo>
                    <a:pt x="57" y="98"/>
                  </a:lnTo>
                  <a:lnTo>
                    <a:pt x="57" y="98"/>
                  </a:lnTo>
                  <a:lnTo>
                    <a:pt x="2" y="2"/>
                  </a:lnTo>
                  <a:lnTo>
                    <a:pt x="4" y="0"/>
                  </a:lnTo>
                  <a:lnTo>
                    <a:pt x="59" y="96"/>
                  </a:lnTo>
                  <a:lnTo>
                    <a:pt x="59" y="96"/>
                  </a:lnTo>
                  <a:lnTo>
                    <a:pt x="59" y="96"/>
                  </a:lnTo>
                  <a:lnTo>
                    <a:pt x="59" y="96"/>
                  </a:lnTo>
                  <a:lnTo>
                    <a:pt x="57" y="94"/>
                  </a:lnTo>
                  <a:lnTo>
                    <a:pt x="57" y="94"/>
                  </a:lnTo>
                  <a:lnTo>
                    <a:pt x="57" y="92"/>
                  </a:lnTo>
                  <a:lnTo>
                    <a:pt x="57" y="9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9" name="Freeform 126"/>
            <p:cNvSpPr>
              <a:spLocks/>
            </p:cNvSpPr>
            <p:nvPr/>
          </p:nvSpPr>
          <p:spPr bwMode="auto">
            <a:xfrm>
              <a:off x="7708900" y="3122613"/>
              <a:ext cx="312738" cy="185738"/>
            </a:xfrm>
            <a:custGeom>
              <a:avLst/>
              <a:gdLst>
                <a:gd name="T0" fmla="*/ 2 w 197"/>
                <a:gd name="T1" fmla="*/ 117 h 117"/>
                <a:gd name="T2" fmla="*/ 0 w 197"/>
                <a:gd name="T3" fmla="*/ 113 h 117"/>
                <a:gd name="T4" fmla="*/ 195 w 197"/>
                <a:gd name="T5" fmla="*/ 0 h 117"/>
                <a:gd name="T6" fmla="*/ 197 w 197"/>
                <a:gd name="T7" fmla="*/ 4 h 117"/>
                <a:gd name="T8" fmla="*/ 2 w 197"/>
                <a:gd name="T9" fmla="*/ 117 h 117"/>
              </a:gdLst>
              <a:ahLst/>
              <a:cxnLst>
                <a:cxn ang="0">
                  <a:pos x="T0" y="T1"/>
                </a:cxn>
                <a:cxn ang="0">
                  <a:pos x="T2" y="T3"/>
                </a:cxn>
                <a:cxn ang="0">
                  <a:pos x="T4" y="T5"/>
                </a:cxn>
                <a:cxn ang="0">
                  <a:pos x="T6" y="T7"/>
                </a:cxn>
                <a:cxn ang="0">
                  <a:pos x="T8" y="T9"/>
                </a:cxn>
              </a:cxnLst>
              <a:rect l="0" t="0" r="r" b="b"/>
              <a:pathLst>
                <a:path w="197" h="117">
                  <a:moveTo>
                    <a:pt x="2" y="117"/>
                  </a:moveTo>
                  <a:lnTo>
                    <a:pt x="0" y="113"/>
                  </a:lnTo>
                  <a:lnTo>
                    <a:pt x="195" y="0"/>
                  </a:lnTo>
                  <a:lnTo>
                    <a:pt x="197" y="4"/>
                  </a:lnTo>
                  <a:lnTo>
                    <a:pt x="2" y="117"/>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0" name="Freeform 127"/>
            <p:cNvSpPr>
              <a:spLocks/>
            </p:cNvSpPr>
            <p:nvPr/>
          </p:nvSpPr>
          <p:spPr bwMode="auto">
            <a:xfrm>
              <a:off x="7708900" y="3122613"/>
              <a:ext cx="312738" cy="185738"/>
            </a:xfrm>
            <a:custGeom>
              <a:avLst/>
              <a:gdLst>
                <a:gd name="T0" fmla="*/ 2 w 197"/>
                <a:gd name="T1" fmla="*/ 117 h 117"/>
                <a:gd name="T2" fmla="*/ 0 w 197"/>
                <a:gd name="T3" fmla="*/ 113 h 117"/>
                <a:gd name="T4" fmla="*/ 195 w 197"/>
                <a:gd name="T5" fmla="*/ 0 h 117"/>
                <a:gd name="T6" fmla="*/ 197 w 197"/>
                <a:gd name="T7" fmla="*/ 4 h 117"/>
                <a:gd name="T8" fmla="*/ 2 w 197"/>
                <a:gd name="T9" fmla="*/ 117 h 117"/>
              </a:gdLst>
              <a:ahLst/>
              <a:cxnLst>
                <a:cxn ang="0">
                  <a:pos x="T0" y="T1"/>
                </a:cxn>
                <a:cxn ang="0">
                  <a:pos x="T2" y="T3"/>
                </a:cxn>
                <a:cxn ang="0">
                  <a:pos x="T4" y="T5"/>
                </a:cxn>
                <a:cxn ang="0">
                  <a:pos x="T6" y="T7"/>
                </a:cxn>
                <a:cxn ang="0">
                  <a:pos x="T8" y="T9"/>
                </a:cxn>
              </a:cxnLst>
              <a:rect l="0" t="0" r="r" b="b"/>
              <a:pathLst>
                <a:path w="197" h="117">
                  <a:moveTo>
                    <a:pt x="2" y="117"/>
                  </a:moveTo>
                  <a:lnTo>
                    <a:pt x="0" y="113"/>
                  </a:lnTo>
                  <a:lnTo>
                    <a:pt x="195" y="0"/>
                  </a:lnTo>
                  <a:lnTo>
                    <a:pt x="197" y="4"/>
                  </a:lnTo>
                  <a:lnTo>
                    <a:pt x="2" y="11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1" name="Freeform 128"/>
            <p:cNvSpPr>
              <a:spLocks/>
            </p:cNvSpPr>
            <p:nvPr/>
          </p:nvSpPr>
          <p:spPr bwMode="auto">
            <a:xfrm>
              <a:off x="7872413" y="3122613"/>
              <a:ext cx="149225" cy="90488"/>
            </a:xfrm>
            <a:custGeom>
              <a:avLst/>
              <a:gdLst>
                <a:gd name="T0" fmla="*/ 46 w 47"/>
                <a:gd name="T1" fmla="*/ 0 h 28"/>
                <a:gd name="T2" fmla="*/ 46 w 47"/>
                <a:gd name="T3" fmla="*/ 0 h 28"/>
                <a:gd name="T4" fmla="*/ 1 w 47"/>
                <a:gd name="T5" fmla="*/ 26 h 28"/>
                <a:gd name="T6" fmla="*/ 0 w 47"/>
                <a:gd name="T7" fmla="*/ 27 h 28"/>
                <a:gd name="T8" fmla="*/ 46 w 47"/>
                <a:gd name="T9" fmla="*/ 0 h 28"/>
                <a:gd name="T10" fmla="*/ 47 w 47"/>
                <a:gd name="T11" fmla="*/ 2 h 28"/>
                <a:gd name="T12" fmla="*/ 1 w 47"/>
                <a:gd name="T13" fmla="*/ 28 h 28"/>
                <a:gd name="T14" fmla="*/ 1 w 47"/>
                <a:gd name="T15" fmla="*/ 28 h 28"/>
                <a:gd name="T16" fmla="*/ 1 w 47"/>
                <a:gd name="T17" fmla="*/ 28 h 28"/>
                <a:gd name="T18" fmla="*/ 47 w 47"/>
                <a:gd name="T19" fmla="*/ 2 h 28"/>
                <a:gd name="T20" fmla="*/ 47 w 47"/>
                <a:gd name="T21" fmla="*/ 2 h 28"/>
                <a:gd name="T22" fmla="*/ 46 w 47"/>
                <a:gd name="T23" fmla="*/ 0 h 28"/>
                <a:gd name="T24" fmla="*/ 46 w 47"/>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28">
                  <a:moveTo>
                    <a:pt x="46" y="0"/>
                  </a:moveTo>
                  <a:cubicBezTo>
                    <a:pt x="46" y="0"/>
                    <a:pt x="46" y="0"/>
                    <a:pt x="46" y="0"/>
                  </a:cubicBezTo>
                  <a:cubicBezTo>
                    <a:pt x="1" y="26"/>
                    <a:pt x="1" y="26"/>
                    <a:pt x="1" y="26"/>
                  </a:cubicBezTo>
                  <a:cubicBezTo>
                    <a:pt x="0" y="27"/>
                    <a:pt x="0" y="27"/>
                    <a:pt x="0" y="27"/>
                  </a:cubicBezTo>
                  <a:cubicBezTo>
                    <a:pt x="46" y="0"/>
                    <a:pt x="46" y="0"/>
                    <a:pt x="46" y="0"/>
                  </a:cubicBezTo>
                  <a:cubicBezTo>
                    <a:pt x="47" y="2"/>
                    <a:pt x="47" y="2"/>
                    <a:pt x="47" y="2"/>
                  </a:cubicBezTo>
                  <a:cubicBezTo>
                    <a:pt x="1" y="28"/>
                    <a:pt x="1" y="28"/>
                    <a:pt x="1" y="28"/>
                  </a:cubicBezTo>
                  <a:cubicBezTo>
                    <a:pt x="1" y="28"/>
                    <a:pt x="1" y="28"/>
                    <a:pt x="1" y="28"/>
                  </a:cubicBezTo>
                  <a:cubicBezTo>
                    <a:pt x="1" y="28"/>
                    <a:pt x="1" y="28"/>
                    <a:pt x="1" y="28"/>
                  </a:cubicBezTo>
                  <a:cubicBezTo>
                    <a:pt x="47" y="2"/>
                    <a:pt x="47" y="2"/>
                    <a:pt x="47" y="2"/>
                  </a:cubicBezTo>
                  <a:cubicBezTo>
                    <a:pt x="47" y="2"/>
                    <a:pt x="47" y="2"/>
                    <a:pt x="47" y="2"/>
                  </a:cubicBezTo>
                  <a:cubicBezTo>
                    <a:pt x="46" y="0"/>
                    <a:pt x="46" y="0"/>
                    <a:pt x="46" y="0"/>
                  </a:cubicBezTo>
                  <a:cubicBezTo>
                    <a:pt x="46" y="0"/>
                    <a:pt x="46" y="0"/>
                    <a:pt x="4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2" name="Freeform 129"/>
            <p:cNvSpPr>
              <a:spLocks/>
            </p:cNvSpPr>
            <p:nvPr/>
          </p:nvSpPr>
          <p:spPr bwMode="auto">
            <a:xfrm>
              <a:off x="7875588" y="3213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3" name="Rectangle 130"/>
            <p:cNvSpPr>
              <a:spLocks noChangeArrowheads="1"/>
            </p:cNvSpPr>
            <p:nvPr/>
          </p:nvSpPr>
          <p:spPr bwMode="auto">
            <a:xfrm>
              <a:off x="7872413" y="3216276"/>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4" name="Rectangle 131"/>
            <p:cNvSpPr>
              <a:spLocks noChangeArrowheads="1"/>
            </p:cNvSpPr>
            <p:nvPr/>
          </p:nvSpPr>
          <p:spPr bwMode="auto">
            <a:xfrm>
              <a:off x="7872413" y="321627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5" name="Freeform 132"/>
            <p:cNvSpPr>
              <a:spLocks/>
            </p:cNvSpPr>
            <p:nvPr/>
          </p:nvSpPr>
          <p:spPr bwMode="auto">
            <a:xfrm>
              <a:off x="7875588" y="3213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6" name="Freeform 133"/>
            <p:cNvSpPr>
              <a:spLocks/>
            </p:cNvSpPr>
            <p:nvPr/>
          </p:nvSpPr>
          <p:spPr bwMode="auto">
            <a:xfrm>
              <a:off x="7872413" y="3213101"/>
              <a:ext cx="3175" cy="3175"/>
            </a:xfrm>
            <a:custGeom>
              <a:avLst/>
              <a:gdLst>
                <a:gd name="T0" fmla="*/ 1 w 1"/>
                <a:gd name="T1" fmla="*/ 0 h 1"/>
                <a:gd name="T2" fmla="*/ 1 w 1"/>
                <a:gd name="T3" fmla="*/ 0 h 1"/>
                <a:gd name="T4" fmla="*/ 0 w 1"/>
                <a:gd name="T5" fmla="*/ 1 h 1"/>
                <a:gd name="T6" fmla="*/ 1 w 1"/>
                <a:gd name="T7" fmla="*/ 1 h 1"/>
                <a:gd name="T8" fmla="*/ 1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0" y="1"/>
                    <a:pt x="0" y="1"/>
                    <a:pt x="0" y="1"/>
                  </a:cubicBezTo>
                  <a:cubicBezTo>
                    <a:pt x="1" y="1"/>
                    <a:pt x="1" y="1"/>
                    <a:pt x="1" y="1"/>
                  </a:cubicBezTo>
                  <a:cubicBezTo>
                    <a:pt x="1" y="0"/>
                    <a:pt x="1" y="0"/>
                    <a:pt x="1" y="0"/>
                  </a:cubicBezTo>
                  <a:cubicBezTo>
                    <a:pt x="1" y="0"/>
                    <a:pt x="1"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7" name="Freeform 134"/>
            <p:cNvSpPr>
              <a:spLocks/>
            </p:cNvSpPr>
            <p:nvPr/>
          </p:nvSpPr>
          <p:spPr bwMode="auto">
            <a:xfrm>
              <a:off x="7872413" y="3216276"/>
              <a:ext cx="3175"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8" name="Freeform 135"/>
            <p:cNvSpPr>
              <a:spLocks/>
            </p:cNvSpPr>
            <p:nvPr/>
          </p:nvSpPr>
          <p:spPr bwMode="auto">
            <a:xfrm>
              <a:off x="7872413" y="3216276"/>
              <a:ext cx="3175"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9" name="Freeform 136"/>
            <p:cNvSpPr>
              <a:spLocks/>
            </p:cNvSpPr>
            <p:nvPr/>
          </p:nvSpPr>
          <p:spPr bwMode="auto">
            <a:xfrm>
              <a:off x="7869238" y="3216276"/>
              <a:ext cx="3175" cy="3175"/>
            </a:xfrm>
            <a:custGeom>
              <a:avLst/>
              <a:gdLst>
                <a:gd name="T0" fmla="*/ 0 w 2"/>
                <a:gd name="T1" fmla="*/ 0 h 2"/>
                <a:gd name="T2" fmla="*/ 0 w 2"/>
                <a:gd name="T3" fmla="*/ 0 h 2"/>
                <a:gd name="T4" fmla="*/ 0 w 2"/>
                <a:gd name="T5" fmla="*/ 2 h 2"/>
                <a:gd name="T6" fmla="*/ 2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0" y="2"/>
                  </a:lnTo>
                  <a:lnTo>
                    <a:pt x="2"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0" name="Freeform 137"/>
            <p:cNvSpPr>
              <a:spLocks/>
            </p:cNvSpPr>
            <p:nvPr/>
          </p:nvSpPr>
          <p:spPr bwMode="auto">
            <a:xfrm>
              <a:off x="7869238" y="3216276"/>
              <a:ext cx="3175" cy="3175"/>
            </a:xfrm>
            <a:custGeom>
              <a:avLst/>
              <a:gdLst>
                <a:gd name="T0" fmla="*/ 0 w 2"/>
                <a:gd name="T1" fmla="*/ 0 h 2"/>
                <a:gd name="T2" fmla="*/ 0 w 2"/>
                <a:gd name="T3" fmla="*/ 0 h 2"/>
                <a:gd name="T4" fmla="*/ 0 w 2"/>
                <a:gd name="T5" fmla="*/ 2 h 2"/>
                <a:gd name="T6" fmla="*/ 2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0"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1" name="Rectangle 138"/>
            <p:cNvSpPr>
              <a:spLocks noChangeArrowheads="1"/>
            </p:cNvSpPr>
            <p:nvPr/>
          </p:nvSpPr>
          <p:spPr bwMode="auto">
            <a:xfrm>
              <a:off x="7872413" y="3216276"/>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2" name="Rectangle 139"/>
            <p:cNvSpPr>
              <a:spLocks noChangeArrowheads="1"/>
            </p:cNvSpPr>
            <p:nvPr/>
          </p:nvSpPr>
          <p:spPr bwMode="auto">
            <a:xfrm>
              <a:off x="7872413" y="321627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3" name="Freeform 140"/>
            <p:cNvSpPr>
              <a:spLocks/>
            </p:cNvSpPr>
            <p:nvPr/>
          </p:nvSpPr>
          <p:spPr bwMode="auto">
            <a:xfrm>
              <a:off x="7869238" y="3216276"/>
              <a:ext cx="3175"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4" name="Freeform 141"/>
            <p:cNvSpPr>
              <a:spLocks/>
            </p:cNvSpPr>
            <p:nvPr/>
          </p:nvSpPr>
          <p:spPr bwMode="auto">
            <a:xfrm>
              <a:off x="7869238" y="3216276"/>
              <a:ext cx="3175"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5" name="Freeform 142"/>
            <p:cNvSpPr>
              <a:spLocks/>
            </p:cNvSpPr>
            <p:nvPr/>
          </p:nvSpPr>
          <p:spPr bwMode="auto">
            <a:xfrm>
              <a:off x="7866063" y="3209926"/>
              <a:ext cx="6350" cy="3175"/>
            </a:xfrm>
            <a:custGeom>
              <a:avLst/>
              <a:gdLst>
                <a:gd name="T0" fmla="*/ 4 w 4"/>
                <a:gd name="T1" fmla="*/ 0 h 2"/>
                <a:gd name="T2" fmla="*/ 0 w 4"/>
                <a:gd name="T3" fmla="*/ 2 h 2"/>
                <a:gd name="T4" fmla="*/ 0 w 4"/>
                <a:gd name="T5" fmla="*/ 2 h 2"/>
                <a:gd name="T6" fmla="*/ 4 w 4"/>
                <a:gd name="T7" fmla="*/ 0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lnTo>
                    <a:pt x="0" y="2"/>
                  </a:lnTo>
                  <a:lnTo>
                    <a:pt x="0" y="2"/>
                  </a:lnTo>
                  <a:lnTo>
                    <a:pt x="4" y="0"/>
                  </a:lnTo>
                  <a:lnTo>
                    <a:pt x="4"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6" name="Freeform 143"/>
            <p:cNvSpPr>
              <a:spLocks/>
            </p:cNvSpPr>
            <p:nvPr/>
          </p:nvSpPr>
          <p:spPr bwMode="auto">
            <a:xfrm>
              <a:off x="7866063" y="3209926"/>
              <a:ext cx="6350" cy="3175"/>
            </a:xfrm>
            <a:custGeom>
              <a:avLst/>
              <a:gdLst>
                <a:gd name="T0" fmla="*/ 4 w 4"/>
                <a:gd name="T1" fmla="*/ 0 h 2"/>
                <a:gd name="T2" fmla="*/ 0 w 4"/>
                <a:gd name="T3" fmla="*/ 2 h 2"/>
                <a:gd name="T4" fmla="*/ 0 w 4"/>
                <a:gd name="T5" fmla="*/ 2 h 2"/>
                <a:gd name="T6" fmla="*/ 4 w 4"/>
                <a:gd name="T7" fmla="*/ 0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lnTo>
                    <a:pt x="0" y="2"/>
                  </a:lnTo>
                  <a:lnTo>
                    <a:pt x="0"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7" name="Freeform 144"/>
            <p:cNvSpPr>
              <a:spLocks/>
            </p:cNvSpPr>
            <p:nvPr/>
          </p:nvSpPr>
          <p:spPr bwMode="auto">
            <a:xfrm>
              <a:off x="7872413" y="3206751"/>
              <a:ext cx="3175" cy="3175"/>
            </a:xfrm>
            <a:custGeom>
              <a:avLst/>
              <a:gdLst>
                <a:gd name="T0" fmla="*/ 1 w 1"/>
                <a:gd name="T1" fmla="*/ 0 h 1"/>
                <a:gd name="T2" fmla="*/ 0 w 1"/>
                <a:gd name="T3" fmla="*/ 1 h 1"/>
                <a:gd name="T4" fmla="*/ 0 w 1"/>
                <a:gd name="T5" fmla="*/ 1 h 1"/>
                <a:gd name="T6" fmla="*/ 0 w 1"/>
                <a:gd name="T7" fmla="*/ 1 h 1"/>
                <a:gd name="T8" fmla="*/ 0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0" y="1"/>
                    <a:pt x="0" y="1"/>
                    <a:pt x="0" y="1"/>
                  </a:cubicBezTo>
                  <a:cubicBezTo>
                    <a:pt x="0" y="1"/>
                    <a:pt x="0" y="1"/>
                    <a:pt x="0" y="1"/>
                  </a:cubicBezTo>
                  <a:cubicBezTo>
                    <a:pt x="0" y="1"/>
                    <a:pt x="0" y="1"/>
                    <a:pt x="0" y="1"/>
                  </a:cubicBezTo>
                  <a:cubicBezTo>
                    <a:pt x="0" y="1"/>
                    <a:pt x="0" y="1"/>
                    <a:pt x="0" y="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8" name="Freeform 145"/>
            <p:cNvSpPr>
              <a:spLocks/>
            </p:cNvSpPr>
            <p:nvPr/>
          </p:nvSpPr>
          <p:spPr bwMode="auto">
            <a:xfrm>
              <a:off x="7872413" y="320992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9" name="Freeform 146"/>
            <p:cNvSpPr>
              <a:spLocks/>
            </p:cNvSpPr>
            <p:nvPr/>
          </p:nvSpPr>
          <p:spPr bwMode="auto">
            <a:xfrm>
              <a:off x="7872413" y="3209926"/>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0" name="Freeform 147"/>
            <p:cNvSpPr>
              <a:spLocks/>
            </p:cNvSpPr>
            <p:nvPr/>
          </p:nvSpPr>
          <p:spPr bwMode="auto">
            <a:xfrm>
              <a:off x="7872413" y="3209926"/>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1" name="Freeform 148"/>
            <p:cNvSpPr>
              <a:spLocks/>
            </p:cNvSpPr>
            <p:nvPr/>
          </p:nvSpPr>
          <p:spPr bwMode="auto">
            <a:xfrm>
              <a:off x="7708900" y="3219451"/>
              <a:ext cx="147638" cy="88900"/>
            </a:xfrm>
            <a:custGeom>
              <a:avLst/>
              <a:gdLst>
                <a:gd name="T0" fmla="*/ 91 w 93"/>
                <a:gd name="T1" fmla="*/ 0 h 56"/>
                <a:gd name="T2" fmla="*/ 91 w 93"/>
                <a:gd name="T3" fmla="*/ 0 h 56"/>
                <a:gd name="T4" fmla="*/ 0 w 93"/>
                <a:gd name="T5" fmla="*/ 52 h 56"/>
                <a:gd name="T6" fmla="*/ 0 w 93"/>
                <a:gd name="T7" fmla="*/ 52 h 56"/>
                <a:gd name="T8" fmla="*/ 0 w 93"/>
                <a:gd name="T9" fmla="*/ 54 h 56"/>
                <a:gd name="T10" fmla="*/ 2 w 93"/>
                <a:gd name="T11" fmla="*/ 56 h 56"/>
                <a:gd name="T12" fmla="*/ 2 w 93"/>
                <a:gd name="T13" fmla="*/ 56 h 56"/>
                <a:gd name="T14" fmla="*/ 93 w 93"/>
                <a:gd name="T15" fmla="*/ 4 h 56"/>
                <a:gd name="T16" fmla="*/ 93 w 93"/>
                <a:gd name="T17" fmla="*/ 2 h 56"/>
                <a:gd name="T18" fmla="*/ 2 w 93"/>
                <a:gd name="T19" fmla="*/ 56 h 56"/>
                <a:gd name="T20" fmla="*/ 0 w 93"/>
                <a:gd name="T21" fmla="*/ 52 h 56"/>
                <a:gd name="T22" fmla="*/ 91 w 93"/>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 h="56">
                  <a:moveTo>
                    <a:pt x="91" y="0"/>
                  </a:moveTo>
                  <a:lnTo>
                    <a:pt x="91" y="0"/>
                  </a:lnTo>
                  <a:lnTo>
                    <a:pt x="0" y="52"/>
                  </a:lnTo>
                  <a:lnTo>
                    <a:pt x="0" y="52"/>
                  </a:lnTo>
                  <a:lnTo>
                    <a:pt x="0" y="54"/>
                  </a:lnTo>
                  <a:lnTo>
                    <a:pt x="2" y="56"/>
                  </a:lnTo>
                  <a:lnTo>
                    <a:pt x="2" y="56"/>
                  </a:lnTo>
                  <a:lnTo>
                    <a:pt x="93" y="4"/>
                  </a:lnTo>
                  <a:lnTo>
                    <a:pt x="93" y="2"/>
                  </a:lnTo>
                  <a:lnTo>
                    <a:pt x="2" y="56"/>
                  </a:lnTo>
                  <a:lnTo>
                    <a:pt x="0" y="52"/>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2" name="Freeform 149"/>
            <p:cNvSpPr>
              <a:spLocks/>
            </p:cNvSpPr>
            <p:nvPr/>
          </p:nvSpPr>
          <p:spPr bwMode="auto">
            <a:xfrm>
              <a:off x="7708900" y="3219451"/>
              <a:ext cx="147638" cy="88900"/>
            </a:xfrm>
            <a:custGeom>
              <a:avLst/>
              <a:gdLst>
                <a:gd name="T0" fmla="*/ 91 w 93"/>
                <a:gd name="T1" fmla="*/ 0 h 56"/>
                <a:gd name="T2" fmla="*/ 91 w 93"/>
                <a:gd name="T3" fmla="*/ 0 h 56"/>
                <a:gd name="T4" fmla="*/ 0 w 93"/>
                <a:gd name="T5" fmla="*/ 52 h 56"/>
                <a:gd name="T6" fmla="*/ 0 w 93"/>
                <a:gd name="T7" fmla="*/ 52 h 56"/>
                <a:gd name="T8" fmla="*/ 0 w 93"/>
                <a:gd name="T9" fmla="*/ 54 h 56"/>
                <a:gd name="T10" fmla="*/ 2 w 93"/>
                <a:gd name="T11" fmla="*/ 56 h 56"/>
                <a:gd name="T12" fmla="*/ 2 w 93"/>
                <a:gd name="T13" fmla="*/ 56 h 56"/>
                <a:gd name="T14" fmla="*/ 93 w 93"/>
                <a:gd name="T15" fmla="*/ 4 h 56"/>
                <a:gd name="T16" fmla="*/ 93 w 93"/>
                <a:gd name="T17" fmla="*/ 2 h 56"/>
                <a:gd name="T18" fmla="*/ 2 w 93"/>
                <a:gd name="T19" fmla="*/ 56 h 56"/>
                <a:gd name="T20" fmla="*/ 0 w 93"/>
                <a:gd name="T21" fmla="*/ 52 h 56"/>
                <a:gd name="T22" fmla="*/ 91 w 93"/>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 h="56">
                  <a:moveTo>
                    <a:pt x="91" y="0"/>
                  </a:moveTo>
                  <a:lnTo>
                    <a:pt x="91" y="0"/>
                  </a:lnTo>
                  <a:lnTo>
                    <a:pt x="0" y="52"/>
                  </a:lnTo>
                  <a:lnTo>
                    <a:pt x="0" y="52"/>
                  </a:lnTo>
                  <a:lnTo>
                    <a:pt x="0" y="54"/>
                  </a:lnTo>
                  <a:lnTo>
                    <a:pt x="2" y="56"/>
                  </a:lnTo>
                  <a:lnTo>
                    <a:pt x="2" y="56"/>
                  </a:lnTo>
                  <a:lnTo>
                    <a:pt x="93" y="4"/>
                  </a:lnTo>
                  <a:lnTo>
                    <a:pt x="93" y="2"/>
                  </a:lnTo>
                  <a:lnTo>
                    <a:pt x="2" y="56"/>
                  </a:lnTo>
                  <a:lnTo>
                    <a:pt x="0" y="52"/>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3" name="Freeform 150"/>
            <p:cNvSpPr>
              <a:spLocks/>
            </p:cNvSpPr>
            <p:nvPr/>
          </p:nvSpPr>
          <p:spPr bwMode="auto">
            <a:xfrm>
              <a:off x="7853363" y="3216276"/>
              <a:ext cx="6350" cy="3175"/>
            </a:xfrm>
            <a:custGeom>
              <a:avLst/>
              <a:gdLst>
                <a:gd name="T0" fmla="*/ 4 w 4"/>
                <a:gd name="T1" fmla="*/ 0 h 2"/>
                <a:gd name="T2" fmla="*/ 0 w 4"/>
                <a:gd name="T3" fmla="*/ 2 h 2"/>
                <a:gd name="T4" fmla="*/ 2 w 4"/>
                <a:gd name="T5" fmla="*/ 2 h 2"/>
                <a:gd name="T6" fmla="*/ 4 w 4"/>
                <a:gd name="T7" fmla="*/ 0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lnTo>
                    <a:pt x="0" y="2"/>
                  </a:lnTo>
                  <a:lnTo>
                    <a:pt x="2" y="2"/>
                  </a:lnTo>
                  <a:lnTo>
                    <a:pt x="4" y="0"/>
                  </a:lnTo>
                  <a:lnTo>
                    <a:pt x="4"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4" name="Freeform 151"/>
            <p:cNvSpPr>
              <a:spLocks/>
            </p:cNvSpPr>
            <p:nvPr/>
          </p:nvSpPr>
          <p:spPr bwMode="auto">
            <a:xfrm>
              <a:off x="7853363" y="3216276"/>
              <a:ext cx="6350" cy="3175"/>
            </a:xfrm>
            <a:custGeom>
              <a:avLst/>
              <a:gdLst>
                <a:gd name="T0" fmla="*/ 4 w 4"/>
                <a:gd name="T1" fmla="*/ 0 h 2"/>
                <a:gd name="T2" fmla="*/ 0 w 4"/>
                <a:gd name="T3" fmla="*/ 2 h 2"/>
                <a:gd name="T4" fmla="*/ 2 w 4"/>
                <a:gd name="T5" fmla="*/ 2 h 2"/>
                <a:gd name="T6" fmla="*/ 4 w 4"/>
                <a:gd name="T7" fmla="*/ 0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lnTo>
                    <a:pt x="0" y="2"/>
                  </a:lnTo>
                  <a:lnTo>
                    <a:pt x="2"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5" name="Rectangle 152"/>
            <p:cNvSpPr>
              <a:spLocks noChangeArrowheads="1"/>
            </p:cNvSpPr>
            <p:nvPr/>
          </p:nvSpPr>
          <p:spPr bwMode="auto">
            <a:xfrm>
              <a:off x="7853363" y="3219451"/>
              <a:ext cx="1588"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6" name="Rectangle 153"/>
            <p:cNvSpPr>
              <a:spLocks noChangeArrowheads="1"/>
            </p:cNvSpPr>
            <p:nvPr/>
          </p:nvSpPr>
          <p:spPr bwMode="auto">
            <a:xfrm>
              <a:off x="7853363" y="3219451"/>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7" name="Freeform 154"/>
            <p:cNvSpPr>
              <a:spLocks/>
            </p:cNvSpPr>
            <p:nvPr/>
          </p:nvSpPr>
          <p:spPr bwMode="auto">
            <a:xfrm>
              <a:off x="7853363" y="3219451"/>
              <a:ext cx="3175"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8" name="Freeform 155"/>
            <p:cNvSpPr>
              <a:spLocks/>
            </p:cNvSpPr>
            <p:nvPr/>
          </p:nvSpPr>
          <p:spPr bwMode="auto">
            <a:xfrm>
              <a:off x="7853363" y="3219451"/>
              <a:ext cx="3175"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9" name="Rectangle 156"/>
            <p:cNvSpPr>
              <a:spLocks noChangeArrowheads="1"/>
            </p:cNvSpPr>
            <p:nvPr/>
          </p:nvSpPr>
          <p:spPr bwMode="auto">
            <a:xfrm>
              <a:off x="7859713" y="3216276"/>
              <a:ext cx="3175"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0" name="Rectangle 157"/>
            <p:cNvSpPr>
              <a:spLocks noChangeArrowheads="1"/>
            </p:cNvSpPr>
            <p:nvPr/>
          </p:nvSpPr>
          <p:spPr bwMode="auto">
            <a:xfrm>
              <a:off x="7859713" y="3216276"/>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1" name="Rectangle 158"/>
            <p:cNvSpPr>
              <a:spLocks noChangeArrowheads="1"/>
            </p:cNvSpPr>
            <p:nvPr/>
          </p:nvSpPr>
          <p:spPr bwMode="auto">
            <a:xfrm>
              <a:off x="7859713" y="3216276"/>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2" name="Rectangle 159"/>
            <p:cNvSpPr>
              <a:spLocks noChangeArrowheads="1"/>
            </p:cNvSpPr>
            <p:nvPr/>
          </p:nvSpPr>
          <p:spPr bwMode="auto">
            <a:xfrm>
              <a:off x="7859713" y="3216276"/>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3" name="Freeform 160"/>
            <p:cNvSpPr>
              <a:spLocks/>
            </p:cNvSpPr>
            <p:nvPr/>
          </p:nvSpPr>
          <p:spPr bwMode="auto">
            <a:xfrm>
              <a:off x="7859713" y="3216276"/>
              <a:ext cx="3175"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4" name="Freeform 161"/>
            <p:cNvSpPr>
              <a:spLocks/>
            </p:cNvSpPr>
            <p:nvPr/>
          </p:nvSpPr>
          <p:spPr bwMode="auto">
            <a:xfrm>
              <a:off x="7859713" y="3216276"/>
              <a:ext cx="3175"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5" name="Freeform 162"/>
            <p:cNvSpPr>
              <a:spLocks/>
            </p:cNvSpPr>
            <p:nvPr/>
          </p:nvSpPr>
          <p:spPr bwMode="auto">
            <a:xfrm>
              <a:off x="7859713" y="3219451"/>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6" name="Freeform 163"/>
            <p:cNvSpPr>
              <a:spLocks/>
            </p:cNvSpPr>
            <p:nvPr/>
          </p:nvSpPr>
          <p:spPr bwMode="auto">
            <a:xfrm>
              <a:off x="7859713" y="3219451"/>
              <a:ext cx="3175" cy="3175"/>
            </a:xfrm>
            <a:custGeom>
              <a:avLst/>
              <a:gdLst>
                <a:gd name="T0" fmla="*/ 2 w 2"/>
                <a:gd name="T1" fmla="*/ 0 h 2"/>
                <a:gd name="T2" fmla="*/ 0 w 2"/>
                <a:gd name="T3" fmla="*/ 2 h 2"/>
                <a:gd name="T4" fmla="*/ 0 w 2"/>
                <a:gd name="T5" fmla="*/ 2 h 2"/>
                <a:gd name="T6" fmla="*/ 2 w 2"/>
                <a:gd name="T7" fmla="*/ 2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7" name="Freeform 164"/>
            <p:cNvSpPr>
              <a:spLocks/>
            </p:cNvSpPr>
            <p:nvPr/>
          </p:nvSpPr>
          <p:spPr bwMode="auto">
            <a:xfrm>
              <a:off x="7856538" y="3222626"/>
              <a:ext cx="3175" cy="3175"/>
            </a:xfrm>
            <a:custGeom>
              <a:avLst/>
              <a:gdLst>
                <a:gd name="T0" fmla="*/ 1 w 1"/>
                <a:gd name="T1" fmla="*/ 0 h 1"/>
                <a:gd name="T2" fmla="*/ 0 w 1"/>
                <a:gd name="T3" fmla="*/ 0 h 1"/>
                <a:gd name="T4" fmla="*/ 0 w 1"/>
                <a:gd name="T5" fmla="*/ 1 h 1"/>
                <a:gd name="T6" fmla="*/ 1 w 1"/>
                <a:gd name="T7" fmla="*/ 1 h 1"/>
                <a:gd name="T8" fmla="*/ 1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0" y="0"/>
                    <a:pt x="0" y="0"/>
                    <a:pt x="0" y="0"/>
                  </a:cubicBezTo>
                  <a:cubicBezTo>
                    <a:pt x="0" y="1"/>
                    <a:pt x="0" y="1"/>
                    <a:pt x="0" y="1"/>
                  </a:cubicBezTo>
                  <a:cubicBezTo>
                    <a:pt x="1" y="1"/>
                    <a:pt x="1" y="1"/>
                    <a:pt x="1" y="1"/>
                  </a:cubicBezTo>
                  <a:cubicBezTo>
                    <a:pt x="1" y="0"/>
                    <a:pt x="1" y="0"/>
                    <a:pt x="1"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8" name="Freeform 165"/>
            <p:cNvSpPr>
              <a:spLocks/>
            </p:cNvSpPr>
            <p:nvPr/>
          </p:nvSpPr>
          <p:spPr bwMode="auto">
            <a:xfrm>
              <a:off x="7859713" y="322262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9" name="Freeform 166"/>
            <p:cNvSpPr>
              <a:spLocks/>
            </p:cNvSpPr>
            <p:nvPr/>
          </p:nvSpPr>
          <p:spPr bwMode="auto">
            <a:xfrm>
              <a:off x="7859713" y="3222626"/>
              <a:ext cx="0" cy="3175"/>
            </a:xfrm>
            <a:custGeom>
              <a:avLst/>
              <a:gdLst>
                <a:gd name="T0" fmla="*/ 0 h 2"/>
                <a:gd name="T1" fmla="*/ 0 h 2"/>
                <a:gd name="T2" fmla="*/ 0 h 2"/>
                <a:gd name="T3" fmla="*/ 2 h 2"/>
                <a:gd name="T4" fmla="*/ 0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0"/>
                  </a:lnTo>
                  <a:lnTo>
                    <a:pt x="0" y="2"/>
                  </a:lnTo>
                  <a:lnTo>
                    <a:pt x="0"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0" name="Freeform 167"/>
            <p:cNvSpPr>
              <a:spLocks/>
            </p:cNvSpPr>
            <p:nvPr/>
          </p:nvSpPr>
          <p:spPr bwMode="auto">
            <a:xfrm>
              <a:off x="7859713" y="3222626"/>
              <a:ext cx="0" cy="3175"/>
            </a:xfrm>
            <a:custGeom>
              <a:avLst/>
              <a:gdLst>
                <a:gd name="T0" fmla="*/ 0 h 2"/>
                <a:gd name="T1" fmla="*/ 0 h 2"/>
                <a:gd name="T2" fmla="*/ 0 h 2"/>
                <a:gd name="T3" fmla="*/ 2 h 2"/>
                <a:gd name="T4" fmla="*/ 0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0"/>
                  </a:lnTo>
                  <a:lnTo>
                    <a:pt x="0" y="0"/>
                  </a:ln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1" name="Freeform 168"/>
            <p:cNvSpPr>
              <a:spLocks noEditPoints="1"/>
            </p:cNvSpPr>
            <p:nvPr/>
          </p:nvSpPr>
          <p:spPr bwMode="auto">
            <a:xfrm>
              <a:off x="7862888" y="3213101"/>
              <a:ext cx="6350" cy="6350"/>
            </a:xfrm>
            <a:custGeom>
              <a:avLst/>
              <a:gdLst>
                <a:gd name="T0" fmla="*/ 4 w 4"/>
                <a:gd name="T1" fmla="*/ 4 h 4"/>
                <a:gd name="T2" fmla="*/ 2 w 4"/>
                <a:gd name="T3" fmla="*/ 4 h 4"/>
                <a:gd name="T4" fmla="*/ 2 w 4"/>
                <a:gd name="T5" fmla="*/ 4 h 4"/>
                <a:gd name="T6" fmla="*/ 4 w 4"/>
                <a:gd name="T7" fmla="*/ 4 h 4"/>
                <a:gd name="T8" fmla="*/ 4 w 4"/>
                <a:gd name="T9" fmla="*/ 4 h 4"/>
                <a:gd name="T10" fmla="*/ 2 w 4"/>
                <a:gd name="T11" fmla="*/ 0 h 4"/>
                <a:gd name="T12" fmla="*/ 0 w 4"/>
                <a:gd name="T13" fmla="*/ 2 h 4"/>
                <a:gd name="T14" fmla="*/ 0 w 4"/>
                <a:gd name="T15" fmla="*/ 2 h 4"/>
                <a:gd name="T16" fmla="*/ 2 w 4"/>
                <a:gd name="T17" fmla="*/ 0 h 4"/>
                <a:gd name="T18" fmla="*/ 2 w 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
                  <a:moveTo>
                    <a:pt x="4" y="4"/>
                  </a:moveTo>
                  <a:lnTo>
                    <a:pt x="2" y="4"/>
                  </a:lnTo>
                  <a:lnTo>
                    <a:pt x="2" y="4"/>
                  </a:lnTo>
                  <a:lnTo>
                    <a:pt x="4" y="4"/>
                  </a:lnTo>
                  <a:lnTo>
                    <a:pt x="4" y="4"/>
                  </a:lnTo>
                  <a:close/>
                  <a:moveTo>
                    <a:pt x="2" y="0"/>
                  </a:moveTo>
                  <a:lnTo>
                    <a:pt x="0" y="2"/>
                  </a:lnTo>
                  <a:lnTo>
                    <a:pt x="0" y="2"/>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2" name="Freeform 169"/>
            <p:cNvSpPr>
              <a:spLocks noEditPoints="1"/>
            </p:cNvSpPr>
            <p:nvPr/>
          </p:nvSpPr>
          <p:spPr bwMode="auto">
            <a:xfrm>
              <a:off x="7862888" y="3213101"/>
              <a:ext cx="6350" cy="6350"/>
            </a:xfrm>
            <a:custGeom>
              <a:avLst/>
              <a:gdLst>
                <a:gd name="T0" fmla="*/ 4 w 4"/>
                <a:gd name="T1" fmla="*/ 4 h 4"/>
                <a:gd name="T2" fmla="*/ 2 w 4"/>
                <a:gd name="T3" fmla="*/ 4 h 4"/>
                <a:gd name="T4" fmla="*/ 2 w 4"/>
                <a:gd name="T5" fmla="*/ 4 h 4"/>
                <a:gd name="T6" fmla="*/ 4 w 4"/>
                <a:gd name="T7" fmla="*/ 4 h 4"/>
                <a:gd name="T8" fmla="*/ 4 w 4"/>
                <a:gd name="T9" fmla="*/ 4 h 4"/>
                <a:gd name="T10" fmla="*/ 2 w 4"/>
                <a:gd name="T11" fmla="*/ 0 h 4"/>
                <a:gd name="T12" fmla="*/ 0 w 4"/>
                <a:gd name="T13" fmla="*/ 2 h 4"/>
                <a:gd name="T14" fmla="*/ 0 w 4"/>
                <a:gd name="T15" fmla="*/ 2 h 4"/>
                <a:gd name="T16" fmla="*/ 2 w 4"/>
                <a:gd name="T17" fmla="*/ 0 h 4"/>
                <a:gd name="T18" fmla="*/ 2 w 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
                  <a:moveTo>
                    <a:pt x="4" y="4"/>
                  </a:moveTo>
                  <a:lnTo>
                    <a:pt x="2" y="4"/>
                  </a:lnTo>
                  <a:lnTo>
                    <a:pt x="2" y="4"/>
                  </a:lnTo>
                  <a:lnTo>
                    <a:pt x="4" y="4"/>
                  </a:lnTo>
                  <a:lnTo>
                    <a:pt x="4" y="4"/>
                  </a:lnTo>
                  <a:moveTo>
                    <a:pt x="2" y="0"/>
                  </a:moveTo>
                  <a:lnTo>
                    <a:pt x="0" y="2"/>
                  </a:lnTo>
                  <a:lnTo>
                    <a:pt x="0" y="2"/>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3" name="Freeform 170"/>
            <p:cNvSpPr>
              <a:spLocks/>
            </p:cNvSpPr>
            <p:nvPr/>
          </p:nvSpPr>
          <p:spPr bwMode="auto">
            <a:xfrm>
              <a:off x="7866063" y="321310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4" name="Freeform 171"/>
            <p:cNvSpPr>
              <a:spLocks/>
            </p:cNvSpPr>
            <p:nvPr/>
          </p:nvSpPr>
          <p:spPr bwMode="auto">
            <a:xfrm>
              <a:off x="7866063" y="321310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5" name="Rectangle 172"/>
            <p:cNvSpPr>
              <a:spLocks noChangeArrowheads="1"/>
            </p:cNvSpPr>
            <p:nvPr/>
          </p:nvSpPr>
          <p:spPr bwMode="auto">
            <a:xfrm>
              <a:off x="7866063" y="3213101"/>
              <a:ext cx="1588" cy="1588"/>
            </a:xfrm>
            <a:prstGeom prst="rect">
              <a:avLst/>
            </a:prstGeom>
            <a:solidFill>
              <a:srgbClr val="1B1B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6" name="Freeform 173"/>
            <p:cNvSpPr>
              <a:spLocks/>
            </p:cNvSpPr>
            <p:nvPr/>
          </p:nvSpPr>
          <p:spPr bwMode="auto">
            <a:xfrm>
              <a:off x="7866063" y="32131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7" name="Freeform 174"/>
            <p:cNvSpPr>
              <a:spLocks noEditPoints="1"/>
            </p:cNvSpPr>
            <p:nvPr/>
          </p:nvSpPr>
          <p:spPr bwMode="auto">
            <a:xfrm>
              <a:off x="7859713" y="3216276"/>
              <a:ext cx="9525" cy="3175"/>
            </a:xfrm>
            <a:custGeom>
              <a:avLst/>
              <a:gdLst>
                <a:gd name="T0" fmla="*/ 6 w 6"/>
                <a:gd name="T1" fmla="*/ 0 h 2"/>
                <a:gd name="T2" fmla="*/ 6 w 6"/>
                <a:gd name="T3" fmla="*/ 0 h 2"/>
                <a:gd name="T4" fmla="*/ 6 w 6"/>
                <a:gd name="T5" fmla="*/ 2 h 2"/>
                <a:gd name="T6" fmla="*/ 6 w 6"/>
                <a:gd name="T7" fmla="*/ 2 h 2"/>
                <a:gd name="T8" fmla="*/ 6 w 6"/>
                <a:gd name="T9" fmla="*/ 0 h 2"/>
                <a:gd name="T10" fmla="*/ 2 w 6"/>
                <a:gd name="T11" fmla="*/ 0 h 2"/>
                <a:gd name="T12" fmla="*/ 0 w 6"/>
                <a:gd name="T13" fmla="*/ 0 h 2"/>
                <a:gd name="T14" fmla="*/ 2 w 6"/>
                <a:gd name="T15" fmla="*/ 0 h 2"/>
                <a:gd name="T16" fmla="*/ 2 w 6"/>
                <a:gd name="T17" fmla="*/ 0 h 2"/>
                <a:gd name="T18" fmla="*/ 2 w 6"/>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
                  <a:moveTo>
                    <a:pt x="6" y="0"/>
                  </a:moveTo>
                  <a:lnTo>
                    <a:pt x="6" y="0"/>
                  </a:lnTo>
                  <a:lnTo>
                    <a:pt x="6" y="2"/>
                  </a:lnTo>
                  <a:lnTo>
                    <a:pt x="6" y="2"/>
                  </a:lnTo>
                  <a:lnTo>
                    <a:pt x="6" y="0"/>
                  </a:lnTo>
                  <a:close/>
                  <a:moveTo>
                    <a:pt x="2" y="0"/>
                  </a:moveTo>
                  <a:lnTo>
                    <a:pt x="0" y="0"/>
                  </a:lnTo>
                  <a:lnTo>
                    <a:pt x="2" y="0"/>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8" name="Freeform 175"/>
            <p:cNvSpPr>
              <a:spLocks noEditPoints="1"/>
            </p:cNvSpPr>
            <p:nvPr/>
          </p:nvSpPr>
          <p:spPr bwMode="auto">
            <a:xfrm>
              <a:off x="7859713" y="3216276"/>
              <a:ext cx="9525" cy="3175"/>
            </a:xfrm>
            <a:custGeom>
              <a:avLst/>
              <a:gdLst>
                <a:gd name="T0" fmla="*/ 6 w 6"/>
                <a:gd name="T1" fmla="*/ 0 h 2"/>
                <a:gd name="T2" fmla="*/ 6 w 6"/>
                <a:gd name="T3" fmla="*/ 0 h 2"/>
                <a:gd name="T4" fmla="*/ 6 w 6"/>
                <a:gd name="T5" fmla="*/ 2 h 2"/>
                <a:gd name="T6" fmla="*/ 6 w 6"/>
                <a:gd name="T7" fmla="*/ 2 h 2"/>
                <a:gd name="T8" fmla="*/ 6 w 6"/>
                <a:gd name="T9" fmla="*/ 0 h 2"/>
                <a:gd name="T10" fmla="*/ 2 w 6"/>
                <a:gd name="T11" fmla="*/ 0 h 2"/>
                <a:gd name="T12" fmla="*/ 0 w 6"/>
                <a:gd name="T13" fmla="*/ 0 h 2"/>
                <a:gd name="T14" fmla="*/ 2 w 6"/>
                <a:gd name="T15" fmla="*/ 0 h 2"/>
                <a:gd name="T16" fmla="*/ 2 w 6"/>
                <a:gd name="T17" fmla="*/ 0 h 2"/>
                <a:gd name="T18" fmla="*/ 2 w 6"/>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
                  <a:moveTo>
                    <a:pt x="6" y="0"/>
                  </a:moveTo>
                  <a:lnTo>
                    <a:pt x="6" y="0"/>
                  </a:lnTo>
                  <a:lnTo>
                    <a:pt x="6" y="2"/>
                  </a:lnTo>
                  <a:lnTo>
                    <a:pt x="6" y="2"/>
                  </a:lnTo>
                  <a:lnTo>
                    <a:pt x="6" y="0"/>
                  </a:lnTo>
                  <a:moveTo>
                    <a:pt x="2" y="0"/>
                  </a:move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9" name="Freeform 176"/>
            <p:cNvSpPr>
              <a:spLocks/>
            </p:cNvSpPr>
            <p:nvPr/>
          </p:nvSpPr>
          <p:spPr bwMode="auto">
            <a:xfrm>
              <a:off x="7862888" y="3219451"/>
              <a:ext cx="3175" cy="3175"/>
            </a:xfrm>
            <a:custGeom>
              <a:avLst/>
              <a:gdLst>
                <a:gd name="T0" fmla="*/ 2 w 2"/>
                <a:gd name="T1" fmla="*/ 0 h 2"/>
                <a:gd name="T2" fmla="*/ 0 w 2"/>
                <a:gd name="T3" fmla="*/ 0 h 2"/>
                <a:gd name="T4" fmla="*/ 0 w 2"/>
                <a:gd name="T5" fmla="*/ 2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0"/>
                  </a:lnTo>
                  <a:lnTo>
                    <a:pt x="0" y="2"/>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0" name="Freeform 177"/>
            <p:cNvSpPr>
              <a:spLocks/>
            </p:cNvSpPr>
            <p:nvPr/>
          </p:nvSpPr>
          <p:spPr bwMode="auto">
            <a:xfrm>
              <a:off x="7862888" y="3219451"/>
              <a:ext cx="3175" cy="3175"/>
            </a:xfrm>
            <a:custGeom>
              <a:avLst/>
              <a:gdLst>
                <a:gd name="T0" fmla="*/ 2 w 2"/>
                <a:gd name="T1" fmla="*/ 0 h 2"/>
                <a:gd name="T2" fmla="*/ 0 w 2"/>
                <a:gd name="T3" fmla="*/ 0 h 2"/>
                <a:gd name="T4" fmla="*/ 0 w 2"/>
                <a:gd name="T5" fmla="*/ 2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0"/>
                  </a:lnTo>
                  <a:lnTo>
                    <a:pt x="0" y="2"/>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1" name="Freeform 178"/>
            <p:cNvSpPr>
              <a:spLocks noEditPoints="1"/>
            </p:cNvSpPr>
            <p:nvPr/>
          </p:nvSpPr>
          <p:spPr bwMode="auto">
            <a:xfrm>
              <a:off x="7862888" y="3213101"/>
              <a:ext cx="6350" cy="6350"/>
            </a:xfrm>
            <a:custGeom>
              <a:avLst/>
              <a:gdLst>
                <a:gd name="T0" fmla="*/ 2 w 4"/>
                <a:gd name="T1" fmla="*/ 4 h 4"/>
                <a:gd name="T2" fmla="*/ 2 w 4"/>
                <a:gd name="T3" fmla="*/ 4 h 4"/>
                <a:gd name="T4" fmla="*/ 2 w 4"/>
                <a:gd name="T5" fmla="*/ 4 h 4"/>
                <a:gd name="T6" fmla="*/ 2 w 4"/>
                <a:gd name="T7" fmla="*/ 4 h 4"/>
                <a:gd name="T8" fmla="*/ 2 w 4"/>
                <a:gd name="T9" fmla="*/ 4 h 4"/>
                <a:gd name="T10" fmla="*/ 4 w 4"/>
                <a:gd name="T11" fmla="*/ 2 h 4"/>
                <a:gd name="T12" fmla="*/ 4 w 4"/>
                <a:gd name="T13" fmla="*/ 4 h 4"/>
                <a:gd name="T14" fmla="*/ 4 w 4"/>
                <a:gd name="T15" fmla="*/ 4 h 4"/>
                <a:gd name="T16" fmla="*/ 4 w 4"/>
                <a:gd name="T17" fmla="*/ 4 h 4"/>
                <a:gd name="T18" fmla="*/ 4 w 4"/>
                <a:gd name="T19" fmla="*/ 2 h 4"/>
                <a:gd name="T20" fmla="*/ 0 w 4"/>
                <a:gd name="T21" fmla="*/ 2 h 4"/>
                <a:gd name="T22" fmla="*/ 0 w 4"/>
                <a:gd name="T23" fmla="*/ 2 h 4"/>
                <a:gd name="T24" fmla="*/ 0 w 4"/>
                <a:gd name="T25" fmla="*/ 2 h 4"/>
                <a:gd name="T26" fmla="*/ 0 w 4"/>
                <a:gd name="T27" fmla="*/ 2 h 4"/>
                <a:gd name="T28" fmla="*/ 0 w 4"/>
                <a:gd name="T29" fmla="*/ 2 h 4"/>
                <a:gd name="T30" fmla="*/ 2 w 4"/>
                <a:gd name="T31" fmla="*/ 0 h 4"/>
                <a:gd name="T32" fmla="*/ 2 w 4"/>
                <a:gd name="T33" fmla="*/ 0 h 4"/>
                <a:gd name="T34" fmla="*/ 2 w 4"/>
                <a:gd name="T35" fmla="*/ 0 h 4"/>
                <a:gd name="T36" fmla="*/ 2 w 4"/>
                <a:gd name="T37" fmla="*/ 0 h 4"/>
                <a:gd name="T38" fmla="*/ 2 w 4"/>
                <a:gd name="T39" fmla="*/ 0 h 4"/>
                <a:gd name="T40" fmla="*/ 2 w 4"/>
                <a:gd name="T4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4">
                  <a:moveTo>
                    <a:pt x="2" y="4"/>
                  </a:moveTo>
                  <a:lnTo>
                    <a:pt x="2" y="4"/>
                  </a:lnTo>
                  <a:lnTo>
                    <a:pt x="2" y="4"/>
                  </a:lnTo>
                  <a:lnTo>
                    <a:pt x="2" y="4"/>
                  </a:lnTo>
                  <a:lnTo>
                    <a:pt x="2" y="4"/>
                  </a:lnTo>
                  <a:close/>
                  <a:moveTo>
                    <a:pt x="4" y="2"/>
                  </a:moveTo>
                  <a:lnTo>
                    <a:pt x="4" y="4"/>
                  </a:lnTo>
                  <a:lnTo>
                    <a:pt x="4" y="4"/>
                  </a:lnTo>
                  <a:lnTo>
                    <a:pt x="4" y="4"/>
                  </a:lnTo>
                  <a:lnTo>
                    <a:pt x="4" y="2"/>
                  </a:lnTo>
                  <a:close/>
                  <a:moveTo>
                    <a:pt x="0" y="2"/>
                  </a:moveTo>
                  <a:lnTo>
                    <a:pt x="0" y="2"/>
                  </a:lnTo>
                  <a:lnTo>
                    <a:pt x="0" y="2"/>
                  </a:lnTo>
                  <a:lnTo>
                    <a:pt x="0" y="2"/>
                  </a:lnTo>
                  <a:lnTo>
                    <a:pt x="0" y="2"/>
                  </a:lnTo>
                  <a:close/>
                  <a:moveTo>
                    <a:pt x="2" y="0"/>
                  </a:moveTo>
                  <a:lnTo>
                    <a:pt x="2" y="0"/>
                  </a:lnTo>
                  <a:lnTo>
                    <a:pt x="2" y="0"/>
                  </a:lnTo>
                  <a:lnTo>
                    <a:pt x="2" y="0"/>
                  </a:lnTo>
                  <a:lnTo>
                    <a:pt x="2" y="0"/>
                  </a:lnTo>
                  <a:lnTo>
                    <a:pt x="2"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2" name="Freeform 179"/>
            <p:cNvSpPr>
              <a:spLocks noEditPoints="1"/>
            </p:cNvSpPr>
            <p:nvPr/>
          </p:nvSpPr>
          <p:spPr bwMode="auto">
            <a:xfrm>
              <a:off x="7862888" y="3213101"/>
              <a:ext cx="6350" cy="6350"/>
            </a:xfrm>
            <a:custGeom>
              <a:avLst/>
              <a:gdLst>
                <a:gd name="T0" fmla="*/ 2 w 4"/>
                <a:gd name="T1" fmla="*/ 4 h 4"/>
                <a:gd name="T2" fmla="*/ 2 w 4"/>
                <a:gd name="T3" fmla="*/ 4 h 4"/>
                <a:gd name="T4" fmla="*/ 2 w 4"/>
                <a:gd name="T5" fmla="*/ 4 h 4"/>
                <a:gd name="T6" fmla="*/ 2 w 4"/>
                <a:gd name="T7" fmla="*/ 4 h 4"/>
                <a:gd name="T8" fmla="*/ 2 w 4"/>
                <a:gd name="T9" fmla="*/ 4 h 4"/>
                <a:gd name="T10" fmla="*/ 4 w 4"/>
                <a:gd name="T11" fmla="*/ 2 h 4"/>
                <a:gd name="T12" fmla="*/ 4 w 4"/>
                <a:gd name="T13" fmla="*/ 4 h 4"/>
                <a:gd name="T14" fmla="*/ 4 w 4"/>
                <a:gd name="T15" fmla="*/ 4 h 4"/>
                <a:gd name="T16" fmla="*/ 4 w 4"/>
                <a:gd name="T17" fmla="*/ 4 h 4"/>
                <a:gd name="T18" fmla="*/ 4 w 4"/>
                <a:gd name="T19" fmla="*/ 2 h 4"/>
                <a:gd name="T20" fmla="*/ 0 w 4"/>
                <a:gd name="T21" fmla="*/ 2 h 4"/>
                <a:gd name="T22" fmla="*/ 0 w 4"/>
                <a:gd name="T23" fmla="*/ 2 h 4"/>
                <a:gd name="T24" fmla="*/ 0 w 4"/>
                <a:gd name="T25" fmla="*/ 2 h 4"/>
                <a:gd name="T26" fmla="*/ 0 w 4"/>
                <a:gd name="T27" fmla="*/ 2 h 4"/>
                <a:gd name="T28" fmla="*/ 0 w 4"/>
                <a:gd name="T29" fmla="*/ 2 h 4"/>
                <a:gd name="T30" fmla="*/ 2 w 4"/>
                <a:gd name="T31" fmla="*/ 0 h 4"/>
                <a:gd name="T32" fmla="*/ 2 w 4"/>
                <a:gd name="T33" fmla="*/ 0 h 4"/>
                <a:gd name="T34" fmla="*/ 2 w 4"/>
                <a:gd name="T35" fmla="*/ 0 h 4"/>
                <a:gd name="T36" fmla="*/ 2 w 4"/>
                <a:gd name="T37" fmla="*/ 0 h 4"/>
                <a:gd name="T38" fmla="*/ 2 w 4"/>
                <a:gd name="T39" fmla="*/ 0 h 4"/>
                <a:gd name="T40" fmla="*/ 2 w 4"/>
                <a:gd name="T4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4">
                  <a:moveTo>
                    <a:pt x="2" y="4"/>
                  </a:moveTo>
                  <a:lnTo>
                    <a:pt x="2" y="4"/>
                  </a:lnTo>
                  <a:lnTo>
                    <a:pt x="2" y="4"/>
                  </a:lnTo>
                  <a:lnTo>
                    <a:pt x="2" y="4"/>
                  </a:lnTo>
                  <a:lnTo>
                    <a:pt x="2" y="4"/>
                  </a:lnTo>
                  <a:moveTo>
                    <a:pt x="4" y="2"/>
                  </a:moveTo>
                  <a:lnTo>
                    <a:pt x="4" y="4"/>
                  </a:lnTo>
                  <a:lnTo>
                    <a:pt x="4" y="4"/>
                  </a:lnTo>
                  <a:lnTo>
                    <a:pt x="4" y="4"/>
                  </a:lnTo>
                  <a:lnTo>
                    <a:pt x="4" y="2"/>
                  </a:lnTo>
                  <a:moveTo>
                    <a:pt x="0" y="2"/>
                  </a:moveTo>
                  <a:lnTo>
                    <a:pt x="0" y="2"/>
                  </a:lnTo>
                  <a:lnTo>
                    <a:pt x="0" y="2"/>
                  </a:lnTo>
                  <a:lnTo>
                    <a:pt x="0" y="2"/>
                  </a:lnTo>
                  <a:lnTo>
                    <a:pt x="0" y="2"/>
                  </a:lnTo>
                  <a:moveTo>
                    <a:pt x="2" y="0"/>
                  </a:moveTo>
                  <a:lnTo>
                    <a:pt x="2" y="0"/>
                  </a:ln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3" name="Freeform 180"/>
            <p:cNvSpPr>
              <a:spLocks noEditPoints="1"/>
            </p:cNvSpPr>
            <p:nvPr/>
          </p:nvSpPr>
          <p:spPr bwMode="auto">
            <a:xfrm>
              <a:off x="7708900" y="3122613"/>
              <a:ext cx="312738" cy="185738"/>
            </a:xfrm>
            <a:custGeom>
              <a:avLst/>
              <a:gdLst>
                <a:gd name="T0" fmla="*/ 2 w 197"/>
                <a:gd name="T1" fmla="*/ 115 h 117"/>
                <a:gd name="T2" fmla="*/ 0 w 197"/>
                <a:gd name="T3" fmla="*/ 113 h 117"/>
                <a:gd name="T4" fmla="*/ 195 w 197"/>
                <a:gd name="T5" fmla="*/ 2 h 117"/>
                <a:gd name="T6" fmla="*/ 195 w 197"/>
                <a:gd name="T7" fmla="*/ 4 h 117"/>
                <a:gd name="T8" fmla="*/ 2 w 197"/>
                <a:gd name="T9" fmla="*/ 115 h 117"/>
                <a:gd name="T10" fmla="*/ 195 w 197"/>
                <a:gd name="T11" fmla="*/ 0 h 117"/>
                <a:gd name="T12" fmla="*/ 103 w 197"/>
                <a:gd name="T13" fmla="*/ 55 h 117"/>
                <a:gd name="T14" fmla="*/ 103 w 197"/>
                <a:gd name="T15" fmla="*/ 55 h 117"/>
                <a:gd name="T16" fmla="*/ 103 w 197"/>
                <a:gd name="T17" fmla="*/ 55 h 117"/>
                <a:gd name="T18" fmla="*/ 103 w 197"/>
                <a:gd name="T19" fmla="*/ 55 h 117"/>
                <a:gd name="T20" fmla="*/ 99 w 197"/>
                <a:gd name="T21" fmla="*/ 57 h 117"/>
                <a:gd name="T22" fmla="*/ 99 w 197"/>
                <a:gd name="T23" fmla="*/ 57 h 117"/>
                <a:gd name="T24" fmla="*/ 99 w 197"/>
                <a:gd name="T25" fmla="*/ 57 h 117"/>
                <a:gd name="T26" fmla="*/ 97 w 197"/>
                <a:gd name="T27" fmla="*/ 59 h 117"/>
                <a:gd name="T28" fmla="*/ 97 w 197"/>
                <a:gd name="T29" fmla="*/ 59 h 117"/>
                <a:gd name="T30" fmla="*/ 97 w 197"/>
                <a:gd name="T31" fmla="*/ 59 h 117"/>
                <a:gd name="T32" fmla="*/ 97 w 197"/>
                <a:gd name="T33" fmla="*/ 59 h 117"/>
                <a:gd name="T34" fmla="*/ 95 w 197"/>
                <a:gd name="T35" fmla="*/ 59 h 117"/>
                <a:gd name="T36" fmla="*/ 95 w 197"/>
                <a:gd name="T37" fmla="*/ 59 h 117"/>
                <a:gd name="T38" fmla="*/ 93 w 197"/>
                <a:gd name="T39" fmla="*/ 61 h 117"/>
                <a:gd name="T40" fmla="*/ 91 w 197"/>
                <a:gd name="T41" fmla="*/ 61 h 117"/>
                <a:gd name="T42" fmla="*/ 91 w 197"/>
                <a:gd name="T43" fmla="*/ 61 h 117"/>
                <a:gd name="T44" fmla="*/ 0 w 197"/>
                <a:gd name="T45" fmla="*/ 113 h 117"/>
                <a:gd name="T46" fmla="*/ 2 w 197"/>
                <a:gd name="T47" fmla="*/ 117 h 117"/>
                <a:gd name="T48" fmla="*/ 93 w 197"/>
                <a:gd name="T49" fmla="*/ 63 h 117"/>
                <a:gd name="T50" fmla="*/ 95 w 197"/>
                <a:gd name="T51" fmla="*/ 63 h 117"/>
                <a:gd name="T52" fmla="*/ 95 w 197"/>
                <a:gd name="T53" fmla="*/ 63 h 117"/>
                <a:gd name="T54" fmla="*/ 95 w 197"/>
                <a:gd name="T55" fmla="*/ 63 h 117"/>
                <a:gd name="T56" fmla="*/ 97 w 197"/>
                <a:gd name="T57" fmla="*/ 61 h 117"/>
                <a:gd name="T58" fmla="*/ 99 w 197"/>
                <a:gd name="T59" fmla="*/ 61 h 117"/>
                <a:gd name="T60" fmla="*/ 99 w 197"/>
                <a:gd name="T61" fmla="*/ 61 h 117"/>
                <a:gd name="T62" fmla="*/ 101 w 197"/>
                <a:gd name="T63" fmla="*/ 61 h 117"/>
                <a:gd name="T64" fmla="*/ 101 w 197"/>
                <a:gd name="T65" fmla="*/ 59 h 117"/>
                <a:gd name="T66" fmla="*/ 101 w 197"/>
                <a:gd name="T67" fmla="*/ 59 h 117"/>
                <a:gd name="T68" fmla="*/ 101 w 197"/>
                <a:gd name="T69" fmla="*/ 59 h 117"/>
                <a:gd name="T70" fmla="*/ 103 w 197"/>
                <a:gd name="T71" fmla="*/ 59 h 117"/>
                <a:gd name="T72" fmla="*/ 103 w 197"/>
                <a:gd name="T73" fmla="*/ 59 h 117"/>
                <a:gd name="T74" fmla="*/ 103 w 197"/>
                <a:gd name="T75" fmla="*/ 59 h 117"/>
                <a:gd name="T76" fmla="*/ 103 w 197"/>
                <a:gd name="T77" fmla="*/ 59 h 117"/>
                <a:gd name="T78" fmla="*/ 105 w 197"/>
                <a:gd name="T79" fmla="*/ 57 h 117"/>
                <a:gd name="T80" fmla="*/ 105 w 197"/>
                <a:gd name="T81" fmla="*/ 57 h 117"/>
                <a:gd name="T82" fmla="*/ 197 w 197"/>
                <a:gd name="T83" fmla="*/ 4 h 117"/>
                <a:gd name="T84" fmla="*/ 195 w 197"/>
                <a:gd name="T8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 h="117">
                  <a:moveTo>
                    <a:pt x="2" y="115"/>
                  </a:moveTo>
                  <a:lnTo>
                    <a:pt x="0" y="113"/>
                  </a:lnTo>
                  <a:lnTo>
                    <a:pt x="195" y="2"/>
                  </a:lnTo>
                  <a:lnTo>
                    <a:pt x="195" y="4"/>
                  </a:lnTo>
                  <a:lnTo>
                    <a:pt x="2" y="115"/>
                  </a:lnTo>
                  <a:close/>
                  <a:moveTo>
                    <a:pt x="195" y="0"/>
                  </a:moveTo>
                  <a:lnTo>
                    <a:pt x="103" y="55"/>
                  </a:lnTo>
                  <a:lnTo>
                    <a:pt x="103" y="55"/>
                  </a:lnTo>
                  <a:lnTo>
                    <a:pt x="103" y="55"/>
                  </a:lnTo>
                  <a:lnTo>
                    <a:pt x="103" y="55"/>
                  </a:lnTo>
                  <a:lnTo>
                    <a:pt x="99" y="57"/>
                  </a:lnTo>
                  <a:lnTo>
                    <a:pt x="99" y="57"/>
                  </a:lnTo>
                  <a:lnTo>
                    <a:pt x="99" y="57"/>
                  </a:lnTo>
                  <a:lnTo>
                    <a:pt x="97" y="59"/>
                  </a:lnTo>
                  <a:lnTo>
                    <a:pt x="97" y="59"/>
                  </a:lnTo>
                  <a:lnTo>
                    <a:pt x="97" y="59"/>
                  </a:lnTo>
                  <a:lnTo>
                    <a:pt x="97" y="59"/>
                  </a:lnTo>
                  <a:lnTo>
                    <a:pt x="95" y="59"/>
                  </a:lnTo>
                  <a:lnTo>
                    <a:pt x="95" y="59"/>
                  </a:lnTo>
                  <a:lnTo>
                    <a:pt x="93" y="61"/>
                  </a:lnTo>
                  <a:lnTo>
                    <a:pt x="91" y="61"/>
                  </a:lnTo>
                  <a:lnTo>
                    <a:pt x="91" y="61"/>
                  </a:lnTo>
                  <a:lnTo>
                    <a:pt x="0" y="113"/>
                  </a:lnTo>
                  <a:lnTo>
                    <a:pt x="2" y="117"/>
                  </a:lnTo>
                  <a:lnTo>
                    <a:pt x="93" y="63"/>
                  </a:lnTo>
                  <a:lnTo>
                    <a:pt x="95" y="63"/>
                  </a:lnTo>
                  <a:lnTo>
                    <a:pt x="95" y="63"/>
                  </a:lnTo>
                  <a:lnTo>
                    <a:pt x="95" y="63"/>
                  </a:lnTo>
                  <a:lnTo>
                    <a:pt x="97" y="61"/>
                  </a:lnTo>
                  <a:lnTo>
                    <a:pt x="99" y="61"/>
                  </a:lnTo>
                  <a:lnTo>
                    <a:pt x="99" y="61"/>
                  </a:lnTo>
                  <a:lnTo>
                    <a:pt x="101" y="61"/>
                  </a:lnTo>
                  <a:lnTo>
                    <a:pt x="101" y="59"/>
                  </a:lnTo>
                  <a:lnTo>
                    <a:pt x="101" y="59"/>
                  </a:lnTo>
                  <a:lnTo>
                    <a:pt x="101" y="59"/>
                  </a:lnTo>
                  <a:lnTo>
                    <a:pt x="103" y="59"/>
                  </a:lnTo>
                  <a:lnTo>
                    <a:pt x="103" y="59"/>
                  </a:lnTo>
                  <a:lnTo>
                    <a:pt x="103" y="59"/>
                  </a:lnTo>
                  <a:lnTo>
                    <a:pt x="103" y="59"/>
                  </a:lnTo>
                  <a:lnTo>
                    <a:pt x="105" y="57"/>
                  </a:lnTo>
                  <a:lnTo>
                    <a:pt x="105" y="57"/>
                  </a:lnTo>
                  <a:lnTo>
                    <a:pt x="197" y="4"/>
                  </a:lnTo>
                  <a:lnTo>
                    <a:pt x="195" y="0"/>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4" name="Freeform 181"/>
            <p:cNvSpPr>
              <a:spLocks noEditPoints="1"/>
            </p:cNvSpPr>
            <p:nvPr/>
          </p:nvSpPr>
          <p:spPr bwMode="auto">
            <a:xfrm>
              <a:off x="7708900" y="3122613"/>
              <a:ext cx="312738" cy="185738"/>
            </a:xfrm>
            <a:custGeom>
              <a:avLst/>
              <a:gdLst>
                <a:gd name="T0" fmla="*/ 2 w 197"/>
                <a:gd name="T1" fmla="*/ 115 h 117"/>
                <a:gd name="T2" fmla="*/ 0 w 197"/>
                <a:gd name="T3" fmla="*/ 113 h 117"/>
                <a:gd name="T4" fmla="*/ 195 w 197"/>
                <a:gd name="T5" fmla="*/ 2 h 117"/>
                <a:gd name="T6" fmla="*/ 195 w 197"/>
                <a:gd name="T7" fmla="*/ 4 h 117"/>
                <a:gd name="T8" fmla="*/ 2 w 197"/>
                <a:gd name="T9" fmla="*/ 115 h 117"/>
                <a:gd name="T10" fmla="*/ 195 w 197"/>
                <a:gd name="T11" fmla="*/ 0 h 117"/>
                <a:gd name="T12" fmla="*/ 103 w 197"/>
                <a:gd name="T13" fmla="*/ 55 h 117"/>
                <a:gd name="T14" fmla="*/ 103 w 197"/>
                <a:gd name="T15" fmla="*/ 55 h 117"/>
                <a:gd name="T16" fmla="*/ 103 w 197"/>
                <a:gd name="T17" fmla="*/ 55 h 117"/>
                <a:gd name="T18" fmla="*/ 103 w 197"/>
                <a:gd name="T19" fmla="*/ 55 h 117"/>
                <a:gd name="T20" fmla="*/ 99 w 197"/>
                <a:gd name="T21" fmla="*/ 57 h 117"/>
                <a:gd name="T22" fmla="*/ 99 w 197"/>
                <a:gd name="T23" fmla="*/ 57 h 117"/>
                <a:gd name="T24" fmla="*/ 99 w 197"/>
                <a:gd name="T25" fmla="*/ 57 h 117"/>
                <a:gd name="T26" fmla="*/ 97 w 197"/>
                <a:gd name="T27" fmla="*/ 59 h 117"/>
                <a:gd name="T28" fmla="*/ 97 w 197"/>
                <a:gd name="T29" fmla="*/ 59 h 117"/>
                <a:gd name="T30" fmla="*/ 97 w 197"/>
                <a:gd name="T31" fmla="*/ 59 h 117"/>
                <a:gd name="T32" fmla="*/ 97 w 197"/>
                <a:gd name="T33" fmla="*/ 59 h 117"/>
                <a:gd name="T34" fmla="*/ 95 w 197"/>
                <a:gd name="T35" fmla="*/ 59 h 117"/>
                <a:gd name="T36" fmla="*/ 95 w 197"/>
                <a:gd name="T37" fmla="*/ 59 h 117"/>
                <a:gd name="T38" fmla="*/ 93 w 197"/>
                <a:gd name="T39" fmla="*/ 61 h 117"/>
                <a:gd name="T40" fmla="*/ 91 w 197"/>
                <a:gd name="T41" fmla="*/ 61 h 117"/>
                <a:gd name="T42" fmla="*/ 91 w 197"/>
                <a:gd name="T43" fmla="*/ 61 h 117"/>
                <a:gd name="T44" fmla="*/ 0 w 197"/>
                <a:gd name="T45" fmla="*/ 113 h 117"/>
                <a:gd name="T46" fmla="*/ 2 w 197"/>
                <a:gd name="T47" fmla="*/ 117 h 117"/>
                <a:gd name="T48" fmla="*/ 93 w 197"/>
                <a:gd name="T49" fmla="*/ 63 h 117"/>
                <a:gd name="T50" fmla="*/ 95 w 197"/>
                <a:gd name="T51" fmla="*/ 63 h 117"/>
                <a:gd name="T52" fmla="*/ 95 w 197"/>
                <a:gd name="T53" fmla="*/ 63 h 117"/>
                <a:gd name="T54" fmla="*/ 95 w 197"/>
                <a:gd name="T55" fmla="*/ 63 h 117"/>
                <a:gd name="T56" fmla="*/ 97 w 197"/>
                <a:gd name="T57" fmla="*/ 61 h 117"/>
                <a:gd name="T58" fmla="*/ 99 w 197"/>
                <a:gd name="T59" fmla="*/ 61 h 117"/>
                <a:gd name="T60" fmla="*/ 99 w 197"/>
                <a:gd name="T61" fmla="*/ 61 h 117"/>
                <a:gd name="T62" fmla="*/ 101 w 197"/>
                <a:gd name="T63" fmla="*/ 61 h 117"/>
                <a:gd name="T64" fmla="*/ 101 w 197"/>
                <a:gd name="T65" fmla="*/ 59 h 117"/>
                <a:gd name="T66" fmla="*/ 101 w 197"/>
                <a:gd name="T67" fmla="*/ 59 h 117"/>
                <a:gd name="T68" fmla="*/ 101 w 197"/>
                <a:gd name="T69" fmla="*/ 59 h 117"/>
                <a:gd name="T70" fmla="*/ 103 w 197"/>
                <a:gd name="T71" fmla="*/ 59 h 117"/>
                <a:gd name="T72" fmla="*/ 103 w 197"/>
                <a:gd name="T73" fmla="*/ 59 h 117"/>
                <a:gd name="T74" fmla="*/ 103 w 197"/>
                <a:gd name="T75" fmla="*/ 59 h 117"/>
                <a:gd name="T76" fmla="*/ 103 w 197"/>
                <a:gd name="T77" fmla="*/ 59 h 117"/>
                <a:gd name="T78" fmla="*/ 105 w 197"/>
                <a:gd name="T79" fmla="*/ 57 h 117"/>
                <a:gd name="T80" fmla="*/ 105 w 197"/>
                <a:gd name="T81" fmla="*/ 57 h 117"/>
                <a:gd name="T82" fmla="*/ 197 w 197"/>
                <a:gd name="T83" fmla="*/ 4 h 117"/>
                <a:gd name="T84" fmla="*/ 195 w 197"/>
                <a:gd name="T8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 h="117">
                  <a:moveTo>
                    <a:pt x="2" y="115"/>
                  </a:moveTo>
                  <a:lnTo>
                    <a:pt x="0" y="113"/>
                  </a:lnTo>
                  <a:lnTo>
                    <a:pt x="195" y="2"/>
                  </a:lnTo>
                  <a:lnTo>
                    <a:pt x="195" y="4"/>
                  </a:lnTo>
                  <a:lnTo>
                    <a:pt x="2" y="115"/>
                  </a:lnTo>
                  <a:moveTo>
                    <a:pt x="195" y="0"/>
                  </a:moveTo>
                  <a:lnTo>
                    <a:pt x="103" y="55"/>
                  </a:lnTo>
                  <a:lnTo>
                    <a:pt x="103" y="55"/>
                  </a:lnTo>
                  <a:lnTo>
                    <a:pt x="103" y="55"/>
                  </a:lnTo>
                  <a:lnTo>
                    <a:pt x="103" y="55"/>
                  </a:lnTo>
                  <a:lnTo>
                    <a:pt x="99" y="57"/>
                  </a:lnTo>
                  <a:lnTo>
                    <a:pt x="99" y="57"/>
                  </a:lnTo>
                  <a:lnTo>
                    <a:pt x="99" y="57"/>
                  </a:lnTo>
                  <a:lnTo>
                    <a:pt x="97" y="59"/>
                  </a:lnTo>
                  <a:lnTo>
                    <a:pt x="97" y="59"/>
                  </a:lnTo>
                  <a:lnTo>
                    <a:pt x="97" y="59"/>
                  </a:lnTo>
                  <a:lnTo>
                    <a:pt x="97" y="59"/>
                  </a:lnTo>
                  <a:lnTo>
                    <a:pt x="95" y="59"/>
                  </a:lnTo>
                  <a:lnTo>
                    <a:pt x="95" y="59"/>
                  </a:lnTo>
                  <a:lnTo>
                    <a:pt x="93" y="61"/>
                  </a:lnTo>
                  <a:lnTo>
                    <a:pt x="91" y="61"/>
                  </a:lnTo>
                  <a:lnTo>
                    <a:pt x="91" y="61"/>
                  </a:lnTo>
                  <a:lnTo>
                    <a:pt x="0" y="113"/>
                  </a:lnTo>
                  <a:lnTo>
                    <a:pt x="2" y="117"/>
                  </a:lnTo>
                  <a:lnTo>
                    <a:pt x="93" y="63"/>
                  </a:lnTo>
                  <a:lnTo>
                    <a:pt x="95" y="63"/>
                  </a:lnTo>
                  <a:lnTo>
                    <a:pt x="95" y="63"/>
                  </a:lnTo>
                  <a:lnTo>
                    <a:pt x="95" y="63"/>
                  </a:lnTo>
                  <a:lnTo>
                    <a:pt x="97" y="61"/>
                  </a:lnTo>
                  <a:lnTo>
                    <a:pt x="99" y="61"/>
                  </a:lnTo>
                  <a:lnTo>
                    <a:pt x="99" y="61"/>
                  </a:lnTo>
                  <a:lnTo>
                    <a:pt x="101" y="61"/>
                  </a:lnTo>
                  <a:lnTo>
                    <a:pt x="101" y="59"/>
                  </a:lnTo>
                  <a:lnTo>
                    <a:pt x="101" y="59"/>
                  </a:lnTo>
                  <a:lnTo>
                    <a:pt x="101" y="59"/>
                  </a:lnTo>
                  <a:lnTo>
                    <a:pt x="103" y="59"/>
                  </a:lnTo>
                  <a:lnTo>
                    <a:pt x="103" y="59"/>
                  </a:lnTo>
                  <a:lnTo>
                    <a:pt x="103" y="59"/>
                  </a:lnTo>
                  <a:lnTo>
                    <a:pt x="103" y="59"/>
                  </a:lnTo>
                  <a:lnTo>
                    <a:pt x="105" y="57"/>
                  </a:lnTo>
                  <a:lnTo>
                    <a:pt x="105" y="57"/>
                  </a:lnTo>
                  <a:lnTo>
                    <a:pt x="197" y="4"/>
                  </a:lnTo>
                  <a:lnTo>
                    <a:pt x="19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5" name="Oval 182"/>
            <p:cNvSpPr>
              <a:spLocks noChangeArrowheads="1"/>
            </p:cNvSpPr>
            <p:nvPr/>
          </p:nvSpPr>
          <p:spPr bwMode="auto">
            <a:xfrm>
              <a:off x="7721600" y="3071813"/>
              <a:ext cx="287338" cy="288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6" name="Oval 183"/>
            <p:cNvSpPr>
              <a:spLocks noChangeArrowheads="1"/>
            </p:cNvSpPr>
            <p:nvPr/>
          </p:nvSpPr>
          <p:spPr bwMode="auto">
            <a:xfrm>
              <a:off x="7856538" y="3206751"/>
              <a:ext cx="19050" cy="190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7" name="Freeform 184"/>
            <p:cNvSpPr>
              <a:spLocks/>
            </p:cNvSpPr>
            <p:nvPr/>
          </p:nvSpPr>
          <p:spPr bwMode="auto">
            <a:xfrm>
              <a:off x="7753350" y="3103563"/>
              <a:ext cx="115888" cy="115888"/>
            </a:xfrm>
            <a:custGeom>
              <a:avLst/>
              <a:gdLst>
                <a:gd name="T0" fmla="*/ 35 w 36"/>
                <a:gd name="T1" fmla="*/ 36 h 36"/>
                <a:gd name="T2" fmla="*/ 35 w 36"/>
                <a:gd name="T3" fmla="*/ 36 h 36"/>
                <a:gd name="T4" fmla="*/ 1 w 36"/>
                <a:gd name="T5" fmla="*/ 2 h 36"/>
                <a:gd name="T6" fmla="*/ 1 w 36"/>
                <a:gd name="T7" fmla="*/ 1 h 36"/>
                <a:gd name="T8" fmla="*/ 1 w 36"/>
                <a:gd name="T9" fmla="*/ 1 h 36"/>
                <a:gd name="T10" fmla="*/ 36 w 36"/>
                <a:gd name="T11" fmla="*/ 35 h 36"/>
                <a:gd name="T12" fmla="*/ 36 w 36"/>
                <a:gd name="T13" fmla="*/ 36 h 36"/>
                <a:gd name="T14" fmla="*/ 35 w 36"/>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6">
                  <a:moveTo>
                    <a:pt x="35" y="36"/>
                  </a:moveTo>
                  <a:cubicBezTo>
                    <a:pt x="35" y="36"/>
                    <a:pt x="35" y="36"/>
                    <a:pt x="35" y="36"/>
                  </a:cubicBezTo>
                  <a:cubicBezTo>
                    <a:pt x="1" y="2"/>
                    <a:pt x="1" y="2"/>
                    <a:pt x="1" y="2"/>
                  </a:cubicBezTo>
                  <a:cubicBezTo>
                    <a:pt x="0" y="1"/>
                    <a:pt x="0" y="1"/>
                    <a:pt x="1" y="1"/>
                  </a:cubicBezTo>
                  <a:cubicBezTo>
                    <a:pt x="1" y="0"/>
                    <a:pt x="1" y="0"/>
                    <a:pt x="1" y="1"/>
                  </a:cubicBezTo>
                  <a:cubicBezTo>
                    <a:pt x="36" y="35"/>
                    <a:pt x="36" y="35"/>
                    <a:pt x="36" y="35"/>
                  </a:cubicBezTo>
                  <a:cubicBezTo>
                    <a:pt x="36" y="36"/>
                    <a:pt x="36" y="36"/>
                    <a:pt x="36" y="36"/>
                  </a:cubicBezTo>
                  <a:cubicBezTo>
                    <a:pt x="35" y="36"/>
                    <a:pt x="35" y="36"/>
                    <a:pt x="35" y="36"/>
                  </a:cubicBezTo>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8" name="Freeform 185"/>
            <p:cNvSpPr>
              <a:spLocks/>
            </p:cNvSpPr>
            <p:nvPr/>
          </p:nvSpPr>
          <p:spPr bwMode="auto">
            <a:xfrm>
              <a:off x="7862888" y="3216276"/>
              <a:ext cx="85725" cy="3175"/>
            </a:xfrm>
            <a:custGeom>
              <a:avLst/>
              <a:gdLst>
                <a:gd name="T0" fmla="*/ 1 w 27"/>
                <a:gd name="T1" fmla="*/ 1 h 1"/>
                <a:gd name="T2" fmla="*/ 0 w 27"/>
                <a:gd name="T3" fmla="*/ 0 h 1"/>
                <a:gd name="T4" fmla="*/ 1 w 27"/>
                <a:gd name="T5" fmla="*/ 0 h 1"/>
                <a:gd name="T6" fmla="*/ 26 w 27"/>
                <a:gd name="T7" fmla="*/ 0 h 1"/>
                <a:gd name="T8" fmla="*/ 27 w 27"/>
                <a:gd name="T9" fmla="*/ 0 h 1"/>
                <a:gd name="T10" fmla="*/ 26 w 27"/>
                <a:gd name="T11" fmla="*/ 1 h 1"/>
                <a:gd name="T12" fmla="*/ 1 w 2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7" h="1">
                  <a:moveTo>
                    <a:pt x="1" y="1"/>
                  </a:moveTo>
                  <a:cubicBezTo>
                    <a:pt x="1" y="1"/>
                    <a:pt x="0" y="1"/>
                    <a:pt x="0" y="0"/>
                  </a:cubicBezTo>
                  <a:cubicBezTo>
                    <a:pt x="0" y="0"/>
                    <a:pt x="1" y="0"/>
                    <a:pt x="1" y="0"/>
                  </a:cubicBezTo>
                  <a:cubicBezTo>
                    <a:pt x="26" y="0"/>
                    <a:pt x="26" y="0"/>
                    <a:pt x="26" y="0"/>
                  </a:cubicBezTo>
                  <a:cubicBezTo>
                    <a:pt x="26" y="0"/>
                    <a:pt x="27" y="0"/>
                    <a:pt x="27" y="0"/>
                  </a:cubicBezTo>
                  <a:cubicBezTo>
                    <a:pt x="27" y="1"/>
                    <a:pt x="26" y="1"/>
                    <a:pt x="26" y="1"/>
                  </a:cubicBezTo>
                  <a:lnTo>
                    <a:pt x="1" y="1"/>
                  </a:lnTo>
                  <a:close/>
                </a:path>
              </a:pathLst>
            </a:cu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9" name="Freeform 186"/>
            <p:cNvSpPr>
              <a:spLocks/>
            </p:cNvSpPr>
            <p:nvPr/>
          </p:nvSpPr>
          <p:spPr bwMode="auto">
            <a:xfrm>
              <a:off x="7753350" y="3189288"/>
              <a:ext cx="138113" cy="138113"/>
            </a:xfrm>
            <a:custGeom>
              <a:avLst/>
              <a:gdLst>
                <a:gd name="T0" fmla="*/ 1 w 43"/>
                <a:gd name="T1" fmla="*/ 43 h 43"/>
                <a:gd name="T2" fmla="*/ 1 w 43"/>
                <a:gd name="T3" fmla="*/ 42 h 43"/>
                <a:gd name="T4" fmla="*/ 1 w 43"/>
                <a:gd name="T5" fmla="*/ 42 h 43"/>
                <a:gd name="T6" fmla="*/ 42 w 43"/>
                <a:gd name="T7" fmla="*/ 0 h 43"/>
                <a:gd name="T8" fmla="*/ 43 w 43"/>
                <a:gd name="T9" fmla="*/ 0 h 43"/>
                <a:gd name="T10" fmla="*/ 43 w 43"/>
                <a:gd name="T11" fmla="*/ 1 h 43"/>
                <a:gd name="T12" fmla="*/ 1 w 43"/>
                <a:gd name="T13" fmla="*/ 42 h 43"/>
                <a:gd name="T14" fmla="*/ 1 w 4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3">
                  <a:moveTo>
                    <a:pt x="1" y="43"/>
                  </a:moveTo>
                  <a:cubicBezTo>
                    <a:pt x="1" y="43"/>
                    <a:pt x="1" y="43"/>
                    <a:pt x="1" y="42"/>
                  </a:cubicBezTo>
                  <a:cubicBezTo>
                    <a:pt x="0" y="42"/>
                    <a:pt x="0" y="42"/>
                    <a:pt x="1" y="42"/>
                  </a:cubicBezTo>
                  <a:cubicBezTo>
                    <a:pt x="42" y="0"/>
                    <a:pt x="42" y="0"/>
                    <a:pt x="42" y="0"/>
                  </a:cubicBezTo>
                  <a:cubicBezTo>
                    <a:pt x="43" y="0"/>
                    <a:pt x="43" y="0"/>
                    <a:pt x="43" y="0"/>
                  </a:cubicBezTo>
                  <a:cubicBezTo>
                    <a:pt x="43" y="1"/>
                    <a:pt x="43" y="1"/>
                    <a:pt x="43" y="1"/>
                  </a:cubicBezTo>
                  <a:cubicBezTo>
                    <a:pt x="1" y="42"/>
                    <a:pt x="1" y="42"/>
                    <a:pt x="1" y="42"/>
                  </a:cubicBezTo>
                  <a:cubicBezTo>
                    <a:pt x="1" y="43"/>
                    <a:pt x="1" y="43"/>
                    <a:pt x="1" y="43"/>
                  </a:cubicBezTo>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0" name="Freeform 187"/>
            <p:cNvSpPr>
              <a:spLocks noEditPoints="1"/>
            </p:cNvSpPr>
            <p:nvPr/>
          </p:nvSpPr>
          <p:spPr bwMode="auto">
            <a:xfrm>
              <a:off x="4427537" y="2855913"/>
              <a:ext cx="3046413" cy="947738"/>
            </a:xfrm>
            <a:custGeom>
              <a:avLst/>
              <a:gdLst>
                <a:gd name="T0" fmla="*/ 120 w 958"/>
                <a:gd name="T1" fmla="*/ 0 h 295"/>
                <a:gd name="T2" fmla="*/ 0 w 958"/>
                <a:gd name="T3" fmla="*/ 120 h 295"/>
                <a:gd name="T4" fmla="*/ 0 w 958"/>
                <a:gd name="T5" fmla="*/ 295 h 295"/>
                <a:gd name="T6" fmla="*/ 239 w 958"/>
                <a:gd name="T7" fmla="*/ 295 h 295"/>
                <a:gd name="T8" fmla="*/ 239 w 958"/>
                <a:gd name="T9" fmla="*/ 120 h 295"/>
                <a:gd name="T10" fmla="*/ 120 w 958"/>
                <a:gd name="T11" fmla="*/ 0 h 295"/>
                <a:gd name="T12" fmla="*/ 479 w 958"/>
                <a:gd name="T13" fmla="*/ 0 h 295"/>
                <a:gd name="T14" fmla="*/ 360 w 958"/>
                <a:gd name="T15" fmla="*/ 120 h 295"/>
                <a:gd name="T16" fmla="*/ 360 w 958"/>
                <a:gd name="T17" fmla="*/ 295 h 295"/>
                <a:gd name="T18" fmla="*/ 599 w 958"/>
                <a:gd name="T19" fmla="*/ 295 h 295"/>
                <a:gd name="T20" fmla="*/ 599 w 958"/>
                <a:gd name="T21" fmla="*/ 120 h 295"/>
                <a:gd name="T22" fmla="*/ 479 w 958"/>
                <a:gd name="T23" fmla="*/ 0 h 295"/>
                <a:gd name="T24" fmla="*/ 839 w 958"/>
                <a:gd name="T25" fmla="*/ 0 h 295"/>
                <a:gd name="T26" fmla="*/ 719 w 958"/>
                <a:gd name="T27" fmla="*/ 120 h 295"/>
                <a:gd name="T28" fmla="*/ 719 w 958"/>
                <a:gd name="T29" fmla="*/ 295 h 295"/>
                <a:gd name="T30" fmla="*/ 958 w 958"/>
                <a:gd name="T31" fmla="*/ 295 h 295"/>
                <a:gd name="T32" fmla="*/ 958 w 958"/>
                <a:gd name="T33" fmla="*/ 120 h 295"/>
                <a:gd name="T34" fmla="*/ 839 w 958"/>
                <a:gd name="T35"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8" h="295">
                  <a:moveTo>
                    <a:pt x="120" y="0"/>
                  </a:moveTo>
                  <a:cubicBezTo>
                    <a:pt x="54" y="0"/>
                    <a:pt x="0" y="53"/>
                    <a:pt x="0" y="120"/>
                  </a:cubicBezTo>
                  <a:cubicBezTo>
                    <a:pt x="0" y="295"/>
                    <a:pt x="0" y="295"/>
                    <a:pt x="0" y="295"/>
                  </a:cubicBezTo>
                  <a:cubicBezTo>
                    <a:pt x="239" y="295"/>
                    <a:pt x="239" y="295"/>
                    <a:pt x="239" y="295"/>
                  </a:cubicBezTo>
                  <a:cubicBezTo>
                    <a:pt x="239" y="120"/>
                    <a:pt x="239" y="120"/>
                    <a:pt x="239" y="120"/>
                  </a:cubicBezTo>
                  <a:cubicBezTo>
                    <a:pt x="239" y="53"/>
                    <a:pt x="186" y="0"/>
                    <a:pt x="120" y="0"/>
                  </a:cubicBezTo>
                  <a:close/>
                  <a:moveTo>
                    <a:pt x="479" y="0"/>
                  </a:moveTo>
                  <a:cubicBezTo>
                    <a:pt x="413" y="0"/>
                    <a:pt x="360" y="53"/>
                    <a:pt x="360" y="120"/>
                  </a:cubicBezTo>
                  <a:cubicBezTo>
                    <a:pt x="360" y="295"/>
                    <a:pt x="360" y="295"/>
                    <a:pt x="360" y="295"/>
                  </a:cubicBezTo>
                  <a:cubicBezTo>
                    <a:pt x="599" y="295"/>
                    <a:pt x="599" y="295"/>
                    <a:pt x="599" y="295"/>
                  </a:cubicBezTo>
                  <a:cubicBezTo>
                    <a:pt x="599" y="120"/>
                    <a:pt x="599" y="120"/>
                    <a:pt x="599" y="120"/>
                  </a:cubicBezTo>
                  <a:cubicBezTo>
                    <a:pt x="599" y="53"/>
                    <a:pt x="545" y="0"/>
                    <a:pt x="479" y="0"/>
                  </a:cubicBezTo>
                  <a:close/>
                  <a:moveTo>
                    <a:pt x="839" y="0"/>
                  </a:moveTo>
                  <a:cubicBezTo>
                    <a:pt x="773" y="0"/>
                    <a:pt x="719" y="53"/>
                    <a:pt x="719" y="120"/>
                  </a:cubicBezTo>
                  <a:cubicBezTo>
                    <a:pt x="719" y="295"/>
                    <a:pt x="719" y="295"/>
                    <a:pt x="719" y="295"/>
                  </a:cubicBezTo>
                  <a:cubicBezTo>
                    <a:pt x="958" y="295"/>
                    <a:pt x="958" y="295"/>
                    <a:pt x="958" y="295"/>
                  </a:cubicBezTo>
                  <a:cubicBezTo>
                    <a:pt x="958" y="120"/>
                    <a:pt x="958" y="120"/>
                    <a:pt x="958" y="120"/>
                  </a:cubicBezTo>
                  <a:cubicBezTo>
                    <a:pt x="958" y="53"/>
                    <a:pt x="905" y="0"/>
                    <a:pt x="839" y="0"/>
                  </a:cubicBezTo>
                  <a:close/>
                </a:path>
              </a:pathLst>
            </a:custGeom>
            <a:solidFill>
              <a:srgbClr val="C3E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1" name="Freeform 188"/>
            <p:cNvSpPr>
              <a:spLocks/>
            </p:cNvSpPr>
            <p:nvPr/>
          </p:nvSpPr>
          <p:spPr bwMode="auto">
            <a:xfrm>
              <a:off x="6845300" y="3225801"/>
              <a:ext cx="628650" cy="304800"/>
            </a:xfrm>
            <a:custGeom>
              <a:avLst/>
              <a:gdLst>
                <a:gd name="T0" fmla="*/ 198 w 198"/>
                <a:gd name="T1" fmla="*/ 23 h 95"/>
                <a:gd name="T2" fmla="*/ 198 w 198"/>
                <a:gd name="T3" fmla="*/ 95 h 95"/>
                <a:gd name="T4" fmla="*/ 19 w 198"/>
                <a:gd name="T5" fmla="*/ 95 h 95"/>
                <a:gd name="T6" fmla="*/ 0 w 198"/>
                <a:gd name="T7" fmla="*/ 76 h 95"/>
                <a:gd name="T8" fmla="*/ 19 w 198"/>
                <a:gd name="T9" fmla="*/ 56 h 95"/>
                <a:gd name="T10" fmla="*/ 35 w 198"/>
                <a:gd name="T11" fmla="*/ 64 h 95"/>
                <a:gd name="T12" fmla="*/ 52 w 198"/>
                <a:gd name="T13" fmla="*/ 56 h 95"/>
                <a:gd name="T14" fmla="*/ 87 w 198"/>
                <a:gd name="T15" fmla="*/ 25 h 95"/>
                <a:gd name="T16" fmla="*/ 112 w 198"/>
                <a:gd name="T17" fmla="*/ 36 h 95"/>
                <a:gd name="T18" fmla="*/ 158 w 198"/>
                <a:gd name="T19" fmla="*/ 0 h 95"/>
                <a:gd name="T20" fmla="*/ 198 w 198"/>
                <a:gd name="T21" fmla="*/ 2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8" h="95">
                  <a:moveTo>
                    <a:pt x="198" y="23"/>
                  </a:moveTo>
                  <a:cubicBezTo>
                    <a:pt x="198" y="95"/>
                    <a:pt x="198" y="95"/>
                    <a:pt x="198" y="95"/>
                  </a:cubicBezTo>
                  <a:cubicBezTo>
                    <a:pt x="19" y="95"/>
                    <a:pt x="19" y="95"/>
                    <a:pt x="19" y="95"/>
                  </a:cubicBezTo>
                  <a:cubicBezTo>
                    <a:pt x="9" y="95"/>
                    <a:pt x="0" y="86"/>
                    <a:pt x="0" y="76"/>
                  </a:cubicBezTo>
                  <a:cubicBezTo>
                    <a:pt x="0" y="65"/>
                    <a:pt x="9" y="56"/>
                    <a:pt x="19" y="56"/>
                  </a:cubicBezTo>
                  <a:cubicBezTo>
                    <a:pt x="26" y="56"/>
                    <a:pt x="32" y="59"/>
                    <a:pt x="35" y="64"/>
                  </a:cubicBezTo>
                  <a:cubicBezTo>
                    <a:pt x="40" y="60"/>
                    <a:pt x="46" y="58"/>
                    <a:pt x="52" y="56"/>
                  </a:cubicBezTo>
                  <a:cubicBezTo>
                    <a:pt x="54" y="39"/>
                    <a:pt x="69" y="25"/>
                    <a:pt x="87" y="25"/>
                  </a:cubicBezTo>
                  <a:cubicBezTo>
                    <a:pt x="97" y="25"/>
                    <a:pt x="106" y="29"/>
                    <a:pt x="112" y="36"/>
                  </a:cubicBezTo>
                  <a:cubicBezTo>
                    <a:pt x="118" y="15"/>
                    <a:pt x="136" y="0"/>
                    <a:pt x="158" y="0"/>
                  </a:cubicBezTo>
                  <a:cubicBezTo>
                    <a:pt x="175" y="0"/>
                    <a:pt x="190" y="9"/>
                    <a:pt x="19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2" name="Freeform 189"/>
            <p:cNvSpPr>
              <a:spLocks/>
            </p:cNvSpPr>
            <p:nvPr/>
          </p:nvSpPr>
          <p:spPr bwMode="auto">
            <a:xfrm>
              <a:off x="4497387" y="3074988"/>
              <a:ext cx="452438" cy="257175"/>
            </a:xfrm>
            <a:custGeom>
              <a:avLst/>
              <a:gdLst>
                <a:gd name="T0" fmla="*/ 119 w 142"/>
                <a:gd name="T1" fmla="*/ 34 h 80"/>
                <a:gd name="T2" fmla="*/ 116 w 142"/>
                <a:gd name="T3" fmla="*/ 34 h 80"/>
                <a:gd name="T4" fmla="*/ 119 w 142"/>
                <a:gd name="T5" fmla="*/ 23 h 80"/>
                <a:gd name="T6" fmla="*/ 95 w 142"/>
                <a:gd name="T7" fmla="*/ 0 h 80"/>
                <a:gd name="T8" fmla="*/ 72 w 142"/>
                <a:gd name="T9" fmla="*/ 20 h 80"/>
                <a:gd name="T10" fmla="*/ 55 w 142"/>
                <a:gd name="T11" fmla="*/ 13 h 80"/>
                <a:gd name="T12" fmla="*/ 31 w 142"/>
                <a:gd name="T13" fmla="*/ 35 h 80"/>
                <a:gd name="T14" fmla="*/ 23 w 142"/>
                <a:gd name="T15" fmla="*/ 34 h 80"/>
                <a:gd name="T16" fmla="*/ 0 w 142"/>
                <a:gd name="T17" fmla="*/ 57 h 80"/>
                <a:gd name="T18" fmla="*/ 23 w 142"/>
                <a:gd name="T19" fmla="*/ 80 h 80"/>
                <a:gd name="T20" fmla="*/ 119 w 142"/>
                <a:gd name="T21" fmla="*/ 80 h 80"/>
                <a:gd name="T22" fmla="*/ 142 w 142"/>
                <a:gd name="T23" fmla="*/ 57 h 80"/>
                <a:gd name="T24" fmla="*/ 119 w 142"/>
                <a:gd name="T25" fmla="*/ 3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80">
                  <a:moveTo>
                    <a:pt x="119" y="34"/>
                  </a:moveTo>
                  <a:cubicBezTo>
                    <a:pt x="116" y="34"/>
                    <a:pt x="116" y="34"/>
                    <a:pt x="116" y="34"/>
                  </a:cubicBezTo>
                  <a:cubicBezTo>
                    <a:pt x="118" y="31"/>
                    <a:pt x="119" y="27"/>
                    <a:pt x="119" y="23"/>
                  </a:cubicBezTo>
                  <a:cubicBezTo>
                    <a:pt x="119" y="10"/>
                    <a:pt x="109" y="0"/>
                    <a:pt x="95" y="0"/>
                  </a:cubicBezTo>
                  <a:cubicBezTo>
                    <a:pt x="84" y="0"/>
                    <a:pt x="73" y="9"/>
                    <a:pt x="72" y="20"/>
                  </a:cubicBezTo>
                  <a:cubicBezTo>
                    <a:pt x="68" y="16"/>
                    <a:pt x="62" y="13"/>
                    <a:pt x="55" y="13"/>
                  </a:cubicBezTo>
                  <a:cubicBezTo>
                    <a:pt x="42" y="13"/>
                    <a:pt x="32" y="23"/>
                    <a:pt x="31" y="35"/>
                  </a:cubicBezTo>
                  <a:cubicBezTo>
                    <a:pt x="29" y="34"/>
                    <a:pt x="26" y="34"/>
                    <a:pt x="23" y="34"/>
                  </a:cubicBezTo>
                  <a:cubicBezTo>
                    <a:pt x="11" y="34"/>
                    <a:pt x="0" y="44"/>
                    <a:pt x="0" y="57"/>
                  </a:cubicBezTo>
                  <a:cubicBezTo>
                    <a:pt x="0" y="70"/>
                    <a:pt x="11" y="80"/>
                    <a:pt x="23" y="80"/>
                  </a:cubicBezTo>
                  <a:cubicBezTo>
                    <a:pt x="119" y="80"/>
                    <a:pt x="119" y="80"/>
                    <a:pt x="119" y="80"/>
                  </a:cubicBezTo>
                  <a:cubicBezTo>
                    <a:pt x="132" y="80"/>
                    <a:pt x="142" y="70"/>
                    <a:pt x="142" y="57"/>
                  </a:cubicBezTo>
                  <a:cubicBezTo>
                    <a:pt x="142" y="44"/>
                    <a:pt x="132" y="34"/>
                    <a:pt x="119"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3" name="Rectangle 190"/>
            <p:cNvSpPr>
              <a:spLocks noChangeArrowheads="1"/>
            </p:cNvSpPr>
            <p:nvPr/>
          </p:nvSpPr>
          <p:spPr bwMode="auto">
            <a:xfrm>
              <a:off x="4211637" y="3900488"/>
              <a:ext cx="985838" cy="382588"/>
            </a:xfrm>
            <a:prstGeom prst="rect">
              <a:avLst/>
            </a:prstGeom>
            <a:solidFill>
              <a:srgbClr val="513A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4" name="Rectangle 191"/>
            <p:cNvSpPr>
              <a:spLocks noChangeArrowheads="1"/>
            </p:cNvSpPr>
            <p:nvPr/>
          </p:nvSpPr>
          <p:spPr bwMode="auto">
            <a:xfrm>
              <a:off x="4211637" y="3900488"/>
              <a:ext cx="985838"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5" name="Freeform 192"/>
            <p:cNvSpPr>
              <a:spLocks noEditPoints="1"/>
            </p:cNvSpPr>
            <p:nvPr/>
          </p:nvSpPr>
          <p:spPr bwMode="auto">
            <a:xfrm>
              <a:off x="4211637" y="4176713"/>
              <a:ext cx="985838" cy="0"/>
            </a:xfrm>
            <a:custGeom>
              <a:avLst/>
              <a:gdLst>
                <a:gd name="T0" fmla="*/ 0 w 621"/>
                <a:gd name="T1" fmla="*/ 0 w 621"/>
                <a:gd name="T2" fmla="*/ 0 w 621"/>
                <a:gd name="T3" fmla="*/ 0 w 621"/>
                <a:gd name="T4" fmla="*/ 0 w 621"/>
                <a:gd name="T5" fmla="*/ 621 w 621"/>
                <a:gd name="T6" fmla="*/ 621 w 621"/>
                <a:gd name="T7" fmla="*/ 621 w 621"/>
                <a:gd name="T8" fmla="*/ 621 w 621"/>
                <a:gd name="T9" fmla="*/ 621 w 62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621">
                  <a:moveTo>
                    <a:pt x="0" y="0"/>
                  </a:moveTo>
                  <a:lnTo>
                    <a:pt x="0" y="0"/>
                  </a:lnTo>
                  <a:lnTo>
                    <a:pt x="0" y="0"/>
                  </a:lnTo>
                  <a:lnTo>
                    <a:pt x="0" y="0"/>
                  </a:lnTo>
                  <a:lnTo>
                    <a:pt x="0" y="0"/>
                  </a:lnTo>
                  <a:close/>
                  <a:moveTo>
                    <a:pt x="621" y="0"/>
                  </a:moveTo>
                  <a:lnTo>
                    <a:pt x="621" y="0"/>
                  </a:lnTo>
                  <a:lnTo>
                    <a:pt x="621" y="0"/>
                  </a:lnTo>
                  <a:lnTo>
                    <a:pt x="621" y="0"/>
                  </a:lnTo>
                  <a:lnTo>
                    <a:pt x="62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6" name="Freeform 193"/>
            <p:cNvSpPr>
              <a:spLocks noEditPoints="1"/>
            </p:cNvSpPr>
            <p:nvPr/>
          </p:nvSpPr>
          <p:spPr bwMode="auto">
            <a:xfrm>
              <a:off x="4211637" y="4176713"/>
              <a:ext cx="985838" cy="0"/>
            </a:xfrm>
            <a:custGeom>
              <a:avLst/>
              <a:gdLst>
                <a:gd name="T0" fmla="*/ 0 w 621"/>
                <a:gd name="T1" fmla="*/ 0 w 621"/>
                <a:gd name="T2" fmla="*/ 0 w 621"/>
                <a:gd name="T3" fmla="*/ 0 w 621"/>
                <a:gd name="T4" fmla="*/ 0 w 621"/>
                <a:gd name="T5" fmla="*/ 621 w 621"/>
                <a:gd name="T6" fmla="*/ 621 w 621"/>
                <a:gd name="T7" fmla="*/ 621 w 621"/>
                <a:gd name="T8" fmla="*/ 621 w 621"/>
                <a:gd name="T9" fmla="*/ 621 w 62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621">
                  <a:moveTo>
                    <a:pt x="0" y="0"/>
                  </a:moveTo>
                  <a:lnTo>
                    <a:pt x="0" y="0"/>
                  </a:lnTo>
                  <a:lnTo>
                    <a:pt x="0" y="0"/>
                  </a:lnTo>
                  <a:lnTo>
                    <a:pt x="0" y="0"/>
                  </a:lnTo>
                  <a:lnTo>
                    <a:pt x="0" y="0"/>
                  </a:lnTo>
                  <a:moveTo>
                    <a:pt x="621" y="0"/>
                  </a:moveTo>
                  <a:lnTo>
                    <a:pt x="621" y="0"/>
                  </a:lnTo>
                  <a:lnTo>
                    <a:pt x="621" y="0"/>
                  </a:lnTo>
                  <a:lnTo>
                    <a:pt x="621" y="0"/>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7" name="Freeform 194"/>
            <p:cNvSpPr>
              <a:spLocks/>
            </p:cNvSpPr>
            <p:nvPr/>
          </p:nvSpPr>
          <p:spPr bwMode="auto">
            <a:xfrm>
              <a:off x="4211637" y="4176713"/>
              <a:ext cx="985838" cy="106363"/>
            </a:xfrm>
            <a:custGeom>
              <a:avLst/>
              <a:gdLst>
                <a:gd name="T0" fmla="*/ 621 w 621"/>
                <a:gd name="T1" fmla="*/ 0 h 67"/>
                <a:gd name="T2" fmla="*/ 621 w 621"/>
                <a:gd name="T3" fmla="*/ 0 h 67"/>
                <a:gd name="T4" fmla="*/ 621 w 621"/>
                <a:gd name="T5" fmla="*/ 67 h 67"/>
                <a:gd name="T6" fmla="*/ 0 w 621"/>
                <a:gd name="T7" fmla="*/ 67 h 67"/>
                <a:gd name="T8" fmla="*/ 0 w 621"/>
                <a:gd name="T9" fmla="*/ 0 h 67"/>
                <a:gd name="T10" fmla="*/ 0 w 621"/>
                <a:gd name="T11" fmla="*/ 0 h 67"/>
                <a:gd name="T12" fmla="*/ 0 w 621"/>
                <a:gd name="T13" fmla="*/ 67 h 67"/>
                <a:gd name="T14" fmla="*/ 0 w 621"/>
                <a:gd name="T15" fmla="*/ 67 h 67"/>
                <a:gd name="T16" fmla="*/ 0 w 621"/>
                <a:gd name="T17" fmla="*/ 67 h 67"/>
                <a:gd name="T18" fmla="*/ 621 w 621"/>
                <a:gd name="T19" fmla="*/ 67 h 67"/>
                <a:gd name="T20" fmla="*/ 621 w 621"/>
                <a:gd name="T21" fmla="*/ 67 h 67"/>
                <a:gd name="T22" fmla="*/ 621 w 621"/>
                <a:gd name="T23" fmla="*/ 67 h 67"/>
                <a:gd name="T24" fmla="*/ 621 w 621"/>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1" h="67">
                  <a:moveTo>
                    <a:pt x="621" y="0"/>
                  </a:moveTo>
                  <a:lnTo>
                    <a:pt x="621" y="0"/>
                  </a:lnTo>
                  <a:lnTo>
                    <a:pt x="621" y="67"/>
                  </a:lnTo>
                  <a:lnTo>
                    <a:pt x="0" y="67"/>
                  </a:lnTo>
                  <a:lnTo>
                    <a:pt x="0" y="0"/>
                  </a:lnTo>
                  <a:lnTo>
                    <a:pt x="0" y="0"/>
                  </a:lnTo>
                  <a:lnTo>
                    <a:pt x="0" y="67"/>
                  </a:lnTo>
                  <a:lnTo>
                    <a:pt x="0" y="67"/>
                  </a:lnTo>
                  <a:lnTo>
                    <a:pt x="0" y="67"/>
                  </a:lnTo>
                  <a:lnTo>
                    <a:pt x="621" y="67"/>
                  </a:lnTo>
                  <a:lnTo>
                    <a:pt x="621" y="67"/>
                  </a:lnTo>
                  <a:lnTo>
                    <a:pt x="621" y="67"/>
                  </a:lnTo>
                  <a:lnTo>
                    <a:pt x="621"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8" name="Freeform 195"/>
            <p:cNvSpPr>
              <a:spLocks/>
            </p:cNvSpPr>
            <p:nvPr/>
          </p:nvSpPr>
          <p:spPr bwMode="auto">
            <a:xfrm>
              <a:off x="4211637" y="4176713"/>
              <a:ext cx="985838" cy="106363"/>
            </a:xfrm>
            <a:custGeom>
              <a:avLst/>
              <a:gdLst>
                <a:gd name="T0" fmla="*/ 621 w 621"/>
                <a:gd name="T1" fmla="*/ 0 h 67"/>
                <a:gd name="T2" fmla="*/ 621 w 621"/>
                <a:gd name="T3" fmla="*/ 0 h 67"/>
                <a:gd name="T4" fmla="*/ 621 w 621"/>
                <a:gd name="T5" fmla="*/ 67 h 67"/>
                <a:gd name="T6" fmla="*/ 0 w 621"/>
                <a:gd name="T7" fmla="*/ 67 h 67"/>
                <a:gd name="T8" fmla="*/ 0 w 621"/>
                <a:gd name="T9" fmla="*/ 0 h 67"/>
                <a:gd name="T10" fmla="*/ 0 w 621"/>
                <a:gd name="T11" fmla="*/ 0 h 67"/>
                <a:gd name="T12" fmla="*/ 0 w 621"/>
                <a:gd name="T13" fmla="*/ 67 h 67"/>
                <a:gd name="T14" fmla="*/ 0 w 621"/>
                <a:gd name="T15" fmla="*/ 67 h 67"/>
                <a:gd name="T16" fmla="*/ 0 w 621"/>
                <a:gd name="T17" fmla="*/ 67 h 67"/>
                <a:gd name="T18" fmla="*/ 621 w 621"/>
                <a:gd name="T19" fmla="*/ 67 h 67"/>
                <a:gd name="T20" fmla="*/ 621 w 621"/>
                <a:gd name="T21" fmla="*/ 67 h 67"/>
                <a:gd name="T22" fmla="*/ 621 w 621"/>
                <a:gd name="T23" fmla="*/ 67 h 67"/>
                <a:gd name="T24" fmla="*/ 621 w 621"/>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1" h="67">
                  <a:moveTo>
                    <a:pt x="621" y="0"/>
                  </a:moveTo>
                  <a:lnTo>
                    <a:pt x="621" y="0"/>
                  </a:lnTo>
                  <a:lnTo>
                    <a:pt x="621" y="67"/>
                  </a:lnTo>
                  <a:lnTo>
                    <a:pt x="0" y="67"/>
                  </a:lnTo>
                  <a:lnTo>
                    <a:pt x="0" y="0"/>
                  </a:lnTo>
                  <a:lnTo>
                    <a:pt x="0" y="0"/>
                  </a:lnTo>
                  <a:lnTo>
                    <a:pt x="0" y="67"/>
                  </a:lnTo>
                  <a:lnTo>
                    <a:pt x="0" y="67"/>
                  </a:lnTo>
                  <a:lnTo>
                    <a:pt x="0" y="67"/>
                  </a:lnTo>
                  <a:lnTo>
                    <a:pt x="621" y="67"/>
                  </a:lnTo>
                  <a:lnTo>
                    <a:pt x="621" y="67"/>
                  </a:lnTo>
                  <a:lnTo>
                    <a:pt x="621" y="67"/>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9" name="Freeform 196"/>
            <p:cNvSpPr>
              <a:spLocks noEditPoints="1"/>
            </p:cNvSpPr>
            <p:nvPr/>
          </p:nvSpPr>
          <p:spPr bwMode="auto">
            <a:xfrm>
              <a:off x="4211637" y="3900488"/>
              <a:ext cx="985838" cy="231775"/>
            </a:xfrm>
            <a:custGeom>
              <a:avLst/>
              <a:gdLst>
                <a:gd name="T0" fmla="*/ 621 w 621"/>
                <a:gd name="T1" fmla="*/ 0 h 146"/>
                <a:gd name="T2" fmla="*/ 621 w 621"/>
                <a:gd name="T3" fmla="*/ 0 h 146"/>
                <a:gd name="T4" fmla="*/ 621 w 621"/>
                <a:gd name="T5" fmla="*/ 0 h 146"/>
                <a:gd name="T6" fmla="*/ 621 w 621"/>
                <a:gd name="T7" fmla="*/ 0 h 146"/>
                <a:gd name="T8" fmla="*/ 0 w 621"/>
                <a:gd name="T9" fmla="*/ 0 h 146"/>
                <a:gd name="T10" fmla="*/ 0 w 621"/>
                <a:gd name="T11" fmla="*/ 0 h 146"/>
                <a:gd name="T12" fmla="*/ 0 w 621"/>
                <a:gd name="T13" fmla="*/ 0 h 146"/>
                <a:gd name="T14" fmla="*/ 0 w 621"/>
                <a:gd name="T15" fmla="*/ 146 h 146"/>
                <a:gd name="T16" fmla="*/ 0 w 621"/>
                <a:gd name="T17" fmla="*/ 146 h 146"/>
                <a:gd name="T18" fmla="*/ 0 w 621"/>
                <a:gd name="T19" fmla="*/ 0 h 146"/>
                <a:gd name="T20" fmla="*/ 621 w 621"/>
                <a:gd name="T21" fmla="*/ 0 h 146"/>
                <a:gd name="T22" fmla="*/ 621 w 621"/>
                <a:gd name="T23" fmla="*/ 146 h 146"/>
                <a:gd name="T24" fmla="*/ 621 w 621"/>
                <a:gd name="T25" fmla="*/ 146 h 146"/>
                <a:gd name="T26" fmla="*/ 621 w 621"/>
                <a:gd name="T27" fmla="*/ 0 h 146"/>
                <a:gd name="T28" fmla="*/ 621 w 621"/>
                <a:gd name="T29" fmla="*/ 0 h 146"/>
                <a:gd name="T30" fmla="*/ 621 w 621"/>
                <a:gd name="T3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1" h="146">
                  <a:moveTo>
                    <a:pt x="621" y="0"/>
                  </a:moveTo>
                  <a:lnTo>
                    <a:pt x="621" y="0"/>
                  </a:lnTo>
                  <a:lnTo>
                    <a:pt x="621" y="0"/>
                  </a:lnTo>
                  <a:close/>
                  <a:moveTo>
                    <a:pt x="621" y="0"/>
                  </a:moveTo>
                  <a:lnTo>
                    <a:pt x="0" y="0"/>
                  </a:lnTo>
                  <a:lnTo>
                    <a:pt x="0" y="0"/>
                  </a:lnTo>
                  <a:lnTo>
                    <a:pt x="0" y="0"/>
                  </a:lnTo>
                  <a:lnTo>
                    <a:pt x="0" y="146"/>
                  </a:lnTo>
                  <a:lnTo>
                    <a:pt x="0" y="146"/>
                  </a:lnTo>
                  <a:lnTo>
                    <a:pt x="0" y="0"/>
                  </a:lnTo>
                  <a:lnTo>
                    <a:pt x="621" y="0"/>
                  </a:lnTo>
                  <a:lnTo>
                    <a:pt x="621" y="146"/>
                  </a:lnTo>
                  <a:lnTo>
                    <a:pt x="621" y="146"/>
                  </a:lnTo>
                  <a:lnTo>
                    <a:pt x="621" y="0"/>
                  </a:lnTo>
                  <a:lnTo>
                    <a:pt x="621" y="0"/>
                  </a:lnTo>
                  <a:lnTo>
                    <a:pt x="621" y="0"/>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0" name="Freeform 197"/>
            <p:cNvSpPr>
              <a:spLocks noEditPoints="1"/>
            </p:cNvSpPr>
            <p:nvPr/>
          </p:nvSpPr>
          <p:spPr bwMode="auto">
            <a:xfrm>
              <a:off x="4211637" y="3900488"/>
              <a:ext cx="985838" cy="231775"/>
            </a:xfrm>
            <a:custGeom>
              <a:avLst/>
              <a:gdLst>
                <a:gd name="T0" fmla="*/ 621 w 621"/>
                <a:gd name="T1" fmla="*/ 0 h 146"/>
                <a:gd name="T2" fmla="*/ 621 w 621"/>
                <a:gd name="T3" fmla="*/ 0 h 146"/>
                <a:gd name="T4" fmla="*/ 621 w 621"/>
                <a:gd name="T5" fmla="*/ 0 h 146"/>
                <a:gd name="T6" fmla="*/ 621 w 621"/>
                <a:gd name="T7" fmla="*/ 0 h 146"/>
                <a:gd name="T8" fmla="*/ 0 w 621"/>
                <a:gd name="T9" fmla="*/ 0 h 146"/>
                <a:gd name="T10" fmla="*/ 0 w 621"/>
                <a:gd name="T11" fmla="*/ 0 h 146"/>
                <a:gd name="T12" fmla="*/ 0 w 621"/>
                <a:gd name="T13" fmla="*/ 0 h 146"/>
                <a:gd name="T14" fmla="*/ 0 w 621"/>
                <a:gd name="T15" fmla="*/ 146 h 146"/>
                <a:gd name="T16" fmla="*/ 0 w 621"/>
                <a:gd name="T17" fmla="*/ 146 h 146"/>
                <a:gd name="T18" fmla="*/ 0 w 621"/>
                <a:gd name="T19" fmla="*/ 0 h 146"/>
                <a:gd name="T20" fmla="*/ 621 w 621"/>
                <a:gd name="T21" fmla="*/ 0 h 146"/>
                <a:gd name="T22" fmla="*/ 621 w 621"/>
                <a:gd name="T23" fmla="*/ 146 h 146"/>
                <a:gd name="T24" fmla="*/ 621 w 621"/>
                <a:gd name="T25" fmla="*/ 146 h 146"/>
                <a:gd name="T26" fmla="*/ 621 w 621"/>
                <a:gd name="T27" fmla="*/ 0 h 146"/>
                <a:gd name="T28" fmla="*/ 621 w 621"/>
                <a:gd name="T29" fmla="*/ 0 h 146"/>
                <a:gd name="T30" fmla="*/ 621 w 621"/>
                <a:gd name="T3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1" h="146">
                  <a:moveTo>
                    <a:pt x="621" y="0"/>
                  </a:moveTo>
                  <a:lnTo>
                    <a:pt x="621" y="0"/>
                  </a:lnTo>
                  <a:lnTo>
                    <a:pt x="621" y="0"/>
                  </a:lnTo>
                  <a:moveTo>
                    <a:pt x="621" y="0"/>
                  </a:moveTo>
                  <a:lnTo>
                    <a:pt x="0" y="0"/>
                  </a:lnTo>
                  <a:lnTo>
                    <a:pt x="0" y="0"/>
                  </a:lnTo>
                  <a:lnTo>
                    <a:pt x="0" y="0"/>
                  </a:lnTo>
                  <a:lnTo>
                    <a:pt x="0" y="146"/>
                  </a:lnTo>
                  <a:lnTo>
                    <a:pt x="0" y="146"/>
                  </a:lnTo>
                  <a:lnTo>
                    <a:pt x="0" y="0"/>
                  </a:lnTo>
                  <a:lnTo>
                    <a:pt x="621" y="0"/>
                  </a:lnTo>
                  <a:lnTo>
                    <a:pt x="621" y="146"/>
                  </a:lnTo>
                  <a:lnTo>
                    <a:pt x="621" y="146"/>
                  </a:lnTo>
                  <a:lnTo>
                    <a:pt x="621" y="0"/>
                  </a:lnTo>
                  <a:lnTo>
                    <a:pt x="621" y="0"/>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1" name="Freeform 198"/>
            <p:cNvSpPr>
              <a:spLocks noEditPoints="1"/>
            </p:cNvSpPr>
            <p:nvPr/>
          </p:nvSpPr>
          <p:spPr bwMode="auto">
            <a:xfrm>
              <a:off x="4211637" y="4132263"/>
              <a:ext cx="985838" cy="44450"/>
            </a:xfrm>
            <a:custGeom>
              <a:avLst/>
              <a:gdLst>
                <a:gd name="T0" fmla="*/ 0 w 621"/>
                <a:gd name="T1" fmla="*/ 0 h 28"/>
                <a:gd name="T2" fmla="*/ 0 w 621"/>
                <a:gd name="T3" fmla="*/ 0 h 28"/>
                <a:gd name="T4" fmla="*/ 0 w 621"/>
                <a:gd name="T5" fmla="*/ 28 h 28"/>
                <a:gd name="T6" fmla="*/ 0 w 621"/>
                <a:gd name="T7" fmla="*/ 28 h 28"/>
                <a:gd name="T8" fmla="*/ 0 w 621"/>
                <a:gd name="T9" fmla="*/ 0 h 28"/>
                <a:gd name="T10" fmla="*/ 621 w 621"/>
                <a:gd name="T11" fmla="*/ 0 h 28"/>
                <a:gd name="T12" fmla="*/ 621 w 621"/>
                <a:gd name="T13" fmla="*/ 0 h 28"/>
                <a:gd name="T14" fmla="*/ 621 w 621"/>
                <a:gd name="T15" fmla="*/ 28 h 28"/>
                <a:gd name="T16" fmla="*/ 621 w 621"/>
                <a:gd name="T17" fmla="*/ 28 h 28"/>
                <a:gd name="T18" fmla="*/ 621 w 62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1" h="28">
                  <a:moveTo>
                    <a:pt x="0" y="0"/>
                  </a:moveTo>
                  <a:lnTo>
                    <a:pt x="0" y="0"/>
                  </a:lnTo>
                  <a:lnTo>
                    <a:pt x="0" y="28"/>
                  </a:lnTo>
                  <a:lnTo>
                    <a:pt x="0" y="28"/>
                  </a:lnTo>
                  <a:lnTo>
                    <a:pt x="0" y="0"/>
                  </a:lnTo>
                  <a:close/>
                  <a:moveTo>
                    <a:pt x="621" y="0"/>
                  </a:moveTo>
                  <a:lnTo>
                    <a:pt x="621" y="0"/>
                  </a:lnTo>
                  <a:lnTo>
                    <a:pt x="621" y="28"/>
                  </a:lnTo>
                  <a:lnTo>
                    <a:pt x="621" y="28"/>
                  </a:lnTo>
                  <a:lnTo>
                    <a:pt x="621"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2" name="Freeform 199"/>
            <p:cNvSpPr>
              <a:spLocks noEditPoints="1"/>
            </p:cNvSpPr>
            <p:nvPr/>
          </p:nvSpPr>
          <p:spPr bwMode="auto">
            <a:xfrm>
              <a:off x="4211637" y="4132263"/>
              <a:ext cx="985838" cy="44450"/>
            </a:xfrm>
            <a:custGeom>
              <a:avLst/>
              <a:gdLst>
                <a:gd name="T0" fmla="*/ 0 w 621"/>
                <a:gd name="T1" fmla="*/ 0 h 28"/>
                <a:gd name="T2" fmla="*/ 0 w 621"/>
                <a:gd name="T3" fmla="*/ 0 h 28"/>
                <a:gd name="T4" fmla="*/ 0 w 621"/>
                <a:gd name="T5" fmla="*/ 28 h 28"/>
                <a:gd name="T6" fmla="*/ 0 w 621"/>
                <a:gd name="T7" fmla="*/ 28 h 28"/>
                <a:gd name="T8" fmla="*/ 0 w 621"/>
                <a:gd name="T9" fmla="*/ 0 h 28"/>
                <a:gd name="T10" fmla="*/ 621 w 621"/>
                <a:gd name="T11" fmla="*/ 0 h 28"/>
                <a:gd name="T12" fmla="*/ 621 w 621"/>
                <a:gd name="T13" fmla="*/ 0 h 28"/>
                <a:gd name="T14" fmla="*/ 621 w 621"/>
                <a:gd name="T15" fmla="*/ 28 h 28"/>
                <a:gd name="T16" fmla="*/ 621 w 621"/>
                <a:gd name="T17" fmla="*/ 28 h 28"/>
                <a:gd name="T18" fmla="*/ 621 w 62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1" h="28">
                  <a:moveTo>
                    <a:pt x="0" y="0"/>
                  </a:moveTo>
                  <a:lnTo>
                    <a:pt x="0" y="0"/>
                  </a:lnTo>
                  <a:lnTo>
                    <a:pt x="0" y="28"/>
                  </a:lnTo>
                  <a:lnTo>
                    <a:pt x="0" y="28"/>
                  </a:lnTo>
                  <a:lnTo>
                    <a:pt x="0" y="0"/>
                  </a:lnTo>
                  <a:moveTo>
                    <a:pt x="621" y="0"/>
                  </a:moveTo>
                  <a:lnTo>
                    <a:pt x="621" y="0"/>
                  </a:lnTo>
                  <a:lnTo>
                    <a:pt x="621" y="28"/>
                  </a:lnTo>
                  <a:lnTo>
                    <a:pt x="621" y="28"/>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3" name="Freeform 200"/>
            <p:cNvSpPr>
              <a:spLocks noEditPoints="1"/>
            </p:cNvSpPr>
            <p:nvPr/>
          </p:nvSpPr>
          <p:spPr bwMode="auto">
            <a:xfrm>
              <a:off x="4211637" y="3900488"/>
              <a:ext cx="985838" cy="382588"/>
            </a:xfrm>
            <a:custGeom>
              <a:avLst/>
              <a:gdLst>
                <a:gd name="T0" fmla="*/ 0 w 621"/>
                <a:gd name="T1" fmla="*/ 241 h 241"/>
                <a:gd name="T2" fmla="*/ 0 w 621"/>
                <a:gd name="T3" fmla="*/ 0 h 241"/>
                <a:gd name="T4" fmla="*/ 621 w 621"/>
                <a:gd name="T5" fmla="*/ 0 h 241"/>
                <a:gd name="T6" fmla="*/ 621 w 621"/>
                <a:gd name="T7" fmla="*/ 241 h 241"/>
                <a:gd name="T8" fmla="*/ 0 w 621"/>
                <a:gd name="T9" fmla="*/ 241 h 241"/>
                <a:gd name="T10" fmla="*/ 621 w 621"/>
                <a:gd name="T11" fmla="*/ 0 h 241"/>
                <a:gd name="T12" fmla="*/ 0 w 621"/>
                <a:gd name="T13" fmla="*/ 0 h 241"/>
                <a:gd name="T14" fmla="*/ 0 w 621"/>
                <a:gd name="T15" fmla="*/ 146 h 241"/>
                <a:gd name="T16" fmla="*/ 0 w 621"/>
                <a:gd name="T17" fmla="*/ 174 h 241"/>
                <a:gd name="T18" fmla="*/ 0 w 621"/>
                <a:gd name="T19" fmla="*/ 174 h 241"/>
                <a:gd name="T20" fmla="*/ 0 w 621"/>
                <a:gd name="T21" fmla="*/ 241 h 241"/>
                <a:gd name="T22" fmla="*/ 621 w 621"/>
                <a:gd name="T23" fmla="*/ 241 h 241"/>
                <a:gd name="T24" fmla="*/ 621 w 621"/>
                <a:gd name="T25" fmla="*/ 174 h 241"/>
                <a:gd name="T26" fmla="*/ 621 w 621"/>
                <a:gd name="T27" fmla="*/ 174 h 241"/>
                <a:gd name="T28" fmla="*/ 621 w 621"/>
                <a:gd name="T29" fmla="*/ 146 h 241"/>
                <a:gd name="T30" fmla="*/ 621 w 621"/>
                <a:gd name="T3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1" h="241">
                  <a:moveTo>
                    <a:pt x="0" y="241"/>
                  </a:moveTo>
                  <a:lnTo>
                    <a:pt x="0" y="0"/>
                  </a:lnTo>
                  <a:lnTo>
                    <a:pt x="621" y="0"/>
                  </a:lnTo>
                  <a:lnTo>
                    <a:pt x="621" y="241"/>
                  </a:lnTo>
                  <a:lnTo>
                    <a:pt x="0" y="241"/>
                  </a:lnTo>
                  <a:close/>
                  <a:moveTo>
                    <a:pt x="621" y="0"/>
                  </a:moveTo>
                  <a:lnTo>
                    <a:pt x="0" y="0"/>
                  </a:lnTo>
                  <a:lnTo>
                    <a:pt x="0" y="146"/>
                  </a:lnTo>
                  <a:lnTo>
                    <a:pt x="0" y="174"/>
                  </a:lnTo>
                  <a:lnTo>
                    <a:pt x="0" y="174"/>
                  </a:lnTo>
                  <a:lnTo>
                    <a:pt x="0" y="241"/>
                  </a:lnTo>
                  <a:lnTo>
                    <a:pt x="621" y="241"/>
                  </a:lnTo>
                  <a:lnTo>
                    <a:pt x="621" y="174"/>
                  </a:lnTo>
                  <a:lnTo>
                    <a:pt x="621" y="174"/>
                  </a:lnTo>
                  <a:lnTo>
                    <a:pt x="621" y="146"/>
                  </a:lnTo>
                  <a:lnTo>
                    <a:pt x="621"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4" name="Freeform 201"/>
            <p:cNvSpPr>
              <a:spLocks noEditPoints="1"/>
            </p:cNvSpPr>
            <p:nvPr/>
          </p:nvSpPr>
          <p:spPr bwMode="auto">
            <a:xfrm>
              <a:off x="4211637" y="3900488"/>
              <a:ext cx="985838" cy="382588"/>
            </a:xfrm>
            <a:custGeom>
              <a:avLst/>
              <a:gdLst>
                <a:gd name="T0" fmla="*/ 0 w 621"/>
                <a:gd name="T1" fmla="*/ 241 h 241"/>
                <a:gd name="T2" fmla="*/ 0 w 621"/>
                <a:gd name="T3" fmla="*/ 0 h 241"/>
                <a:gd name="T4" fmla="*/ 621 w 621"/>
                <a:gd name="T5" fmla="*/ 0 h 241"/>
                <a:gd name="T6" fmla="*/ 621 w 621"/>
                <a:gd name="T7" fmla="*/ 241 h 241"/>
                <a:gd name="T8" fmla="*/ 0 w 621"/>
                <a:gd name="T9" fmla="*/ 241 h 241"/>
                <a:gd name="T10" fmla="*/ 621 w 621"/>
                <a:gd name="T11" fmla="*/ 0 h 241"/>
                <a:gd name="T12" fmla="*/ 0 w 621"/>
                <a:gd name="T13" fmla="*/ 0 h 241"/>
                <a:gd name="T14" fmla="*/ 0 w 621"/>
                <a:gd name="T15" fmla="*/ 146 h 241"/>
                <a:gd name="T16" fmla="*/ 0 w 621"/>
                <a:gd name="T17" fmla="*/ 174 h 241"/>
                <a:gd name="T18" fmla="*/ 0 w 621"/>
                <a:gd name="T19" fmla="*/ 174 h 241"/>
                <a:gd name="T20" fmla="*/ 0 w 621"/>
                <a:gd name="T21" fmla="*/ 241 h 241"/>
                <a:gd name="T22" fmla="*/ 621 w 621"/>
                <a:gd name="T23" fmla="*/ 241 h 241"/>
                <a:gd name="T24" fmla="*/ 621 w 621"/>
                <a:gd name="T25" fmla="*/ 174 h 241"/>
                <a:gd name="T26" fmla="*/ 621 w 621"/>
                <a:gd name="T27" fmla="*/ 174 h 241"/>
                <a:gd name="T28" fmla="*/ 621 w 621"/>
                <a:gd name="T29" fmla="*/ 146 h 241"/>
                <a:gd name="T30" fmla="*/ 621 w 621"/>
                <a:gd name="T3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1" h="241">
                  <a:moveTo>
                    <a:pt x="0" y="241"/>
                  </a:moveTo>
                  <a:lnTo>
                    <a:pt x="0" y="0"/>
                  </a:lnTo>
                  <a:lnTo>
                    <a:pt x="621" y="0"/>
                  </a:lnTo>
                  <a:lnTo>
                    <a:pt x="621" y="241"/>
                  </a:lnTo>
                  <a:lnTo>
                    <a:pt x="0" y="241"/>
                  </a:lnTo>
                  <a:moveTo>
                    <a:pt x="621" y="0"/>
                  </a:moveTo>
                  <a:lnTo>
                    <a:pt x="0" y="0"/>
                  </a:lnTo>
                  <a:lnTo>
                    <a:pt x="0" y="146"/>
                  </a:lnTo>
                  <a:lnTo>
                    <a:pt x="0" y="174"/>
                  </a:lnTo>
                  <a:lnTo>
                    <a:pt x="0" y="174"/>
                  </a:lnTo>
                  <a:lnTo>
                    <a:pt x="0" y="241"/>
                  </a:lnTo>
                  <a:lnTo>
                    <a:pt x="621" y="241"/>
                  </a:lnTo>
                  <a:lnTo>
                    <a:pt x="621" y="174"/>
                  </a:lnTo>
                  <a:lnTo>
                    <a:pt x="621" y="174"/>
                  </a:lnTo>
                  <a:lnTo>
                    <a:pt x="621" y="146"/>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5" name="Rectangle 202"/>
            <p:cNvSpPr>
              <a:spLocks noChangeArrowheads="1"/>
            </p:cNvSpPr>
            <p:nvPr/>
          </p:nvSpPr>
          <p:spPr bwMode="auto">
            <a:xfrm>
              <a:off x="4230687" y="3925888"/>
              <a:ext cx="935038" cy="1793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6" name="Rectangle 203"/>
            <p:cNvSpPr>
              <a:spLocks noChangeArrowheads="1"/>
            </p:cNvSpPr>
            <p:nvPr/>
          </p:nvSpPr>
          <p:spPr bwMode="auto">
            <a:xfrm>
              <a:off x="4230687" y="3925888"/>
              <a:ext cx="935038"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7" name="Freeform 204"/>
            <p:cNvSpPr>
              <a:spLocks noEditPoints="1"/>
            </p:cNvSpPr>
            <p:nvPr/>
          </p:nvSpPr>
          <p:spPr bwMode="auto">
            <a:xfrm>
              <a:off x="4230687" y="3922713"/>
              <a:ext cx="938213" cy="182563"/>
            </a:xfrm>
            <a:custGeom>
              <a:avLst/>
              <a:gdLst>
                <a:gd name="T0" fmla="*/ 0 w 591"/>
                <a:gd name="T1" fmla="*/ 2 h 115"/>
                <a:gd name="T2" fmla="*/ 589 w 591"/>
                <a:gd name="T3" fmla="*/ 115 h 115"/>
                <a:gd name="T4" fmla="*/ 583 w 591"/>
                <a:gd name="T5" fmla="*/ 115 h 115"/>
                <a:gd name="T6" fmla="*/ 551 w 591"/>
                <a:gd name="T7" fmla="*/ 115 h 115"/>
                <a:gd name="T8" fmla="*/ 549 w 591"/>
                <a:gd name="T9" fmla="*/ 115 h 115"/>
                <a:gd name="T10" fmla="*/ 545 w 591"/>
                <a:gd name="T11" fmla="*/ 115 h 115"/>
                <a:gd name="T12" fmla="*/ 513 w 591"/>
                <a:gd name="T13" fmla="*/ 115 h 115"/>
                <a:gd name="T14" fmla="*/ 513 w 591"/>
                <a:gd name="T15" fmla="*/ 115 h 115"/>
                <a:gd name="T16" fmla="*/ 505 w 591"/>
                <a:gd name="T17" fmla="*/ 115 h 115"/>
                <a:gd name="T18" fmla="*/ 475 w 591"/>
                <a:gd name="T19" fmla="*/ 115 h 115"/>
                <a:gd name="T20" fmla="*/ 473 w 591"/>
                <a:gd name="T21" fmla="*/ 115 h 115"/>
                <a:gd name="T22" fmla="*/ 423 w 591"/>
                <a:gd name="T23" fmla="*/ 115 h 115"/>
                <a:gd name="T24" fmla="*/ 391 w 591"/>
                <a:gd name="T25" fmla="*/ 115 h 115"/>
                <a:gd name="T26" fmla="*/ 391 w 591"/>
                <a:gd name="T27" fmla="*/ 115 h 115"/>
                <a:gd name="T28" fmla="*/ 385 w 591"/>
                <a:gd name="T29" fmla="*/ 115 h 115"/>
                <a:gd name="T30" fmla="*/ 351 w 591"/>
                <a:gd name="T31" fmla="*/ 115 h 115"/>
                <a:gd name="T32" fmla="*/ 351 w 591"/>
                <a:gd name="T33" fmla="*/ 115 h 115"/>
                <a:gd name="T34" fmla="*/ 347 w 591"/>
                <a:gd name="T35" fmla="*/ 115 h 115"/>
                <a:gd name="T36" fmla="*/ 313 w 591"/>
                <a:gd name="T37" fmla="*/ 115 h 115"/>
                <a:gd name="T38" fmla="*/ 313 w 591"/>
                <a:gd name="T39" fmla="*/ 115 h 115"/>
                <a:gd name="T40" fmla="*/ 307 w 591"/>
                <a:gd name="T41" fmla="*/ 115 h 115"/>
                <a:gd name="T42" fmla="*/ 274 w 591"/>
                <a:gd name="T43" fmla="*/ 115 h 115"/>
                <a:gd name="T44" fmla="*/ 274 w 591"/>
                <a:gd name="T45" fmla="*/ 115 h 115"/>
                <a:gd name="T46" fmla="*/ 268 w 591"/>
                <a:gd name="T47" fmla="*/ 115 h 115"/>
                <a:gd name="T48" fmla="*/ 236 w 591"/>
                <a:gd name="T49" fmla="*/ 115 h 115"/>
                <a:gd name="T50" fmla="*/ 236 w 591"/>
                <a:gd name="T51" fmla="*/ 115 h 115"/>
                <a:gd name="T52" fmla="*/ 232 w 591"/>
                <a:gd name="T53" fmla="*/ 115 h 115"/>
                <a:gd name="T54" fmla="*/ 198 w 591"/>
                <a:gd name="T55" fmla="*/ 115 h 115"/>
                <a:gd name="T56" fmla="*/ 198 w 591"/>
                <a:gd name="T57" fmla="*/ 115 h 115"/>
                <a:gd name="T58" fmla="*/ 192 w 591"/>
                <a:gd name="T59" fmla="*/ 115 h 115"/>
                <a:gd name="T60" fmla="*/ 160 w 591"/>
                <a:gd name="T61" fmla="*/ 115 h 115"/>
                <a:gd name="T62" fmla="*/ 160 w 591"/>
                <a:gd name="T63" fmla="*/ 115 h 115"/>
                <a:gd name="T64" fmla="*/ 154 w 591"/>
                <a:gd name="T65" fmla="*/ 115 h 115"/>
                <a:gd name="T66" fmla="*/ 122 w 591"/>
                <a:gd name="T67" fmla="*/ 115 h 115"/>
                <a:gd name="T68" fmla="*/ 122 w 591"/>
                <a:gd name="T69" fmla="*/ 115 h 115"/>
                <a:gd name="T70" fmla="*/ 116 w 591"/>
                <a:gd name="T71" fmla="*/ 115 h 115"/>
                <a:gd name="T72" fmla="*/ 84 w 591"/>
                <a:gd name="T73" fmla="*/ 115 h 115"/>
                <a:gd name="T74" fmla="*/ 84 w 591"/>
                <a:gd name="T75" fmla="*/ 115 h 115"/>
                <a:gd name="T76" fmla="*/ 78 w 591"/>
                <a:gd name="T77" fmla="*/ 115 h 115"/>
                <a:gd name="T78" fmla="*/ 46 w 591"/>
                <a:gd name="T79" fmla="*/ 115 h 115"/>
                <a:gd name="T80" fmla="*/ 46 w 591"/>
                <a:gd name="T81" fmla="*/ 115 h 115"/>
                <a:gd name="T82" fmla="*/ 40 w 591"/>
                <a:gd name="T83" fmla="*/ 115 h 115"/>
                <a:gd name="T84" fmla="*/ 8 w 591"/>
                <a:gd name="T85" fmla="*/ 115 h 115"/>
                <a:gd name="T86" fmla="*/ 6 w 591"/>
                <a:gd name="T87" fmla="*/ 115 h 115"/>
                <a:gd name="T88" fmla="*/ 589 w 591"/>
                <a:gd name="T89" fmla="*/ 0 h 115"/>
                <a:gd name="T90" fmla="*/ 0 w 591"/>
                <a:gd name="T91" fmla="*/ 0 h 115"/>
                <a:gd name="T92" fmla="*/ 0 w 591"/>
                <a:gd name="T93" fmla="*/ 115 h 115"/>
                <a:gd name="T94" fmla="*/ 0 w 591"/>
                <a:gd name="T95" fmla="*/ 115 h 115"/>
                <a:gd name="T96" fmla="*/ 589 w 591"/>
                <a:gd name="T97" fmla="*/ 115 h 115"/>
                <a:gd name="T98" fmla="*/ 591 w 591"/>
                <a:gd name="T99" fmla="*/ 2 h 115"/>
                <a:gd name="T100" fmla="*/ 589 w 591"/>
                <a:gd name="T10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91" h="115">
                  <a:moveTo>
                    <a:pt x="0" y="115"/>
                  </a:moveTo>
                  <a:lnTo>
                    <a:pt x="0" y="2"/>
                  </a:lnTo>
                  <a:lnTo>
                    <a:pt x="589" y="2"/>
                  </a:lnTo>
                  <a:lnTo>
                    <a:pt x="589" y="115"/>
                  </a:lnTo>
                  <a:lnTo>
                    <a:pt x="583" y="115"/>
                  </a:lnTo>
                  <a:lnTo>
                    <a:pt x="583" y="115"/>
                  </a:lnTo>
                  <a:lnTo>
                    <a:pt x="581" y="115"/>
                  </a:lnTo>
                  <a:lnTo>
                    <a:pt x="551" y="115"/>
                  </a:lnTo>
                  <a:lnTo>
                    <a:pt x="551" y="115"/>
                  </a:lnTo>
                  <a:lnTo>
                    <a:pt x="549" y="115"/>
                  </a:lnTo>
                  <a:lnTo>
                    <a:pt x="545" y="115"/>
                  </a:lnTo>
                  <a:lnTo>
                    <a:pt x="545" y="115"/>
                  </a:lnTo>
                  <a:lnTo>
                    <a:pt x="545" y="115"/>
                  </a:lnTo>
                  <a:lnTo>
                    <a:pt x="513" y="115"/>
                  </a:lnTo>
                  <a:lnTo>
                    <a:pt x="513" y="115"/>
                  </a:lnTo>
                  <a:lnTo>
                    <a:pt x="513" y="115"/>
                  </a:lnTo>
                  <a:lnTo>
                    <a:pt x="507" y="115"/>
                  </a:lnTo>
                  <a:lnTo>
                    <a:pt x="505" y="115"/>
                  </a:lnTo>
                  <a:lnTo>
                    <a:pt x="505" y="115"/>
                  </a:lnTo>
                  <a:lnTo>
                    <a:pt x="475" y="115"/>
                  </a:lnTo>
                  <a:lnTo>
                    <a:pt x="473" y="115"/>
                  </a:lnTo>
                  <a:lnTo>
                    <a:pt x="473" y="115"/>
                  </a:lnTo>
                  <a:lnTo>
                    <a:pt x="423" y="115"/>
                  </a:lnTo>
                  <a:lnTo>
                    <a:pt x="423" y="115"/>
                  </a:lnTo>
                  <a:lnTo>
                    <a:pt x="423" y="115"/>
                  </a:lnTo>
                  <a:lnTo>
                    <a:pt x="391" y="115"/>
                  </a:lnTo>
                  <a:lnTo>
                    <a:pt x="391" y="115"/>
                  </a:lnTo>
                  <a:lnTo>
                    <a:pt x="391" y="115"/>
                  </a:lnTo>
                  <a:lnTo>
                    <a:pt x="385" y="115"/>
                  </a:lnTo>
                  <a:lnTo>
                    <a:pt x="385" y="115"/>
                  </a:lnTo>
                  <a:lnTo>
                    <a:pt x="383" y="115"/>
                  </a:lnTo>
                  <a:lnTo>
                    <a:pt x="351" y="115"/>
                  </a:lnTo>
                  <a:lnTo>
                    <a:pt x="351" y="115"/>
                  </a:lnTo>
                  <a:lnTo>
                    <a:pt x="351" y="115"/>
                  </a:lnTo>
                  <a:lnTo>
                    <a:pt x="347" y="115"/>
                  </a:lnTo>
                  <a:lnTo>
                    <a:pt x="347" y="115"/>
                  </a:lnTo>
                  <a:lnTo>
                    <a:pt x="347" y="115"/>
                  </a:lnTo>
                  <a:lnTo>
                    <a:pt x="313" y="115"/>
                  </a:lnTo>
                  <a:lnTo>
                    <a:pt x="313" y="115"/>
                  </a:lnTo>
                  <a:lnTo>
                    <a:pt x="313" y="115"/>
                  </a:lnTo>
                  <a:lnTo>
                    <a:pt x="307" y="115"/>
                  </a:lnTo>
                  <a:lnTo>
                    <a:pt x="307" y="115"/>
                  </a:lnTo>
                  <a:lnTo>
                    <a:pt x="307" y="115"/>
                  </a:lnTo>
                  <a:lnTo>
                    <a:pt x="274" y="115"/>
                  </a:lnTo>
                  <a:lnTo>
                    <a:pt x="274" y="115"/>
                  </a:lnTo>
                  <a:lnTo>
                    <a:pt x="274" y="115"/>
                  </a:lnTo>
                  <a:lnTo>
                    <a:pt x="270" y="115"/>
                  </a:lnTo>
                  <a:lnTo>
                    <a:pt x="268" y="115"/>
                  </a:lnTo>
                  <a:lnTo>
                    <a:pt x="268" y="115"/>
                  </a:lnTo>
                  <a:lnTo>
                    <a:pt x="236" y="115"/>
                  </a:lnTo>
                  <a:lnTo>
                    <a:pt x="236" y="115"/>
                  </a:lnTo>
                  <a:lnTo>
                    <a:pt x="236" y="115"/>
                  </a:lnTo>
                  <a:lnTo>
                    <a:pt x="232" y="115"/>
                  </a:lnTo>
                  <a:lnTo>
                    <a:pt x="232" y="115"/>
                  </a:lnTo>
                  <a:lnTo>
                    <a:pt x="230" y="115"/>
                  </a:lnTo>
                  <a:lnTo>
                    <a:pt x="198" y="115"/>
                  </a:lnTo>
                  <a:lnTo>
                    <a:pt x="198" y="115"/>
                  </a:lnTo>
                  <a:lnTo>
                    <a:pt x="198" y="115"/>
                  </a:lnTo>
                  <a:lnTo>
                    <a:pt x="192" y="115"/>
                  </a:lnTo>
                  <a:lnTo>
                    <a:pt x="192" y="115"/>
                  </a:lnTo>
                  <a:lnTo>
                    <a:pt x="192" y="115"/>
                  </a:lnTo>
                  <a:lnTo>
                    <a:pt x="160" y="115"/>
                  </a:lnTo>
                  <a:lnTo>
                    <a:pt x="160" y="115"/>
                  </a:lnTo>
                  <a:lnTo>
                    <a:pt x="160" y="115"/>
                  </a:lnTo>
                  <a:lnTo>
                    <a:pt x="154" y="115"/>
                  </a:lnTo>
                  <a:lnTo>
                    <a:pt x="154" y="115"/>
                  </a:lnTo>
                  <a:lnTo>
                    <a:pt x="154" y="115"/>
                  </a:lnTo>
                  <a:lnTo>
                    <a:pt x="122" y="115"/>
                  </a:lnTo>
                  <a:lnTo>
                    <a:pt x="122" y="115"/>
                  </a:lnTo>
                  <a:lnTo>
                    <a:pt x="122" y="115"/>
                  </a:lnTo>
                  <a:lnTo>
                    <a:pt x="116" y="115"/>
                  </a:lnTo>
                  <a:lnTo>
                    <a:pt x="116" y="115"/>
                  </a:lnTo>
                  <a:lnTo>
                    <a:pt x="116" y="115"/>
                  </a:lnTo>
                  <a:lnTo>
                    <a:pt x="84" y="115"/>
                  </a:lnTo>
                  <a:lnTo>
                    <a:pt x="84" y="115"/>
                  </a:lnTo>
                  <a:lnTo>
                    <a:pt x="84" y="115"/>
                  </a:lnTo>
                  <a:lnTo>
                    <a:pt x="78" y="115"/>
                  </a:lnTo>
                  <a:lnTo>
                    <a:pt x="78" y="115"/>
                  </a:lnTo>
                  <a:lnTo>
                    <a:pt x="78" y="115"/>
                  </a:lnTo>
                  <a:lnTo>
                    <a:pt x="46" y="115"/>
                  </a:lnTo>
                  <a:lnTo>
                    <a:pt x="46" y="115"/>
                  </a:lnTo>
                  <a:lnTo>
                    <a:pt x="46" y="115"/>
                  </a:lnTo>
                  <a:lnTo>
                    <a:pt x="40" y="115"/>
                  </a:lnTo>
                  <a:lnTo>
                    <a:pt x="40" y="115"/>
                  </a:lnTo>
                  <a:lnTo>
                    <a:pt x="40" y="115"/>
                  </a:lnTo>
                  <a:lnTo>
                    <a:pt x="8" y="115"/>
                  </a:lnTo>
                  <a:lnTo>
                    <a:pt x="6" y="115"/>
                  </a:lnTo>
                  <a:lnTo>
                    <a:pt x="6" y="115"/>
                  </a:lnTo>
                  <a:lnTo>
                    <a:pt x="0" y="115"/>
                  </a:lnTo>
                  <a:close/>
                  <a:moveTo>
                    <a:pt x="589" y="0"/>
                  </a:moveTo>
                  <a:lnTo>
                    <a:pt x="0" y="0"/>
                  </a:lnTo>
                  <a:lnTo>
                    <a:pt x="0" y="0"/>
                  </a:lnTo>
                  <a:lnTo>
                    <a:pt x="0" y="2"/>
                  </a:lnTo>
                  <a:lnTo>
                    <a:pt x="0" y="115"/>
                  </a:lnTo>
                  <a:lnTo>
                    <a:pt x="0" y="115"/>
                  </a:lnTo>
                  <a:lnTo>
                    <a:pt x="0" y="115"/>
                  </a:lnTo>
                  <a:lnTo>
                    <a:pt x="589" y="115"/>
                  </a:lnTo>
                  <a:lnTo>
                    <a:pt x="589" y="115"/>
                  </a:lnTo>
                  <a:lnTo>
                    <a:pt x="591" y="115"/>
                  </a:lnTo>
                  <a:lnTo>
                    <a:pt x="591" y="2"/>
                  </a:lnTo>
                  <a:lnTo>
                    <a:pt x="589" y="0"/>
                  </a:lnTo>
                  <a:lnTo>
                    <a:pt x="589"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8" name="Freeform 206"/>
            <p:cNvSpPr>
              <a:spLocks noEditPoints="1"/>
            </p:cNvSpPr>
            <p:nvPr/>
          </p:nvSpPr>
          <p:spPr bwMode="auto">
            <a:xfrm>
              <a:off x="4230687" y="3922713"/>
              <a:ext cx="938213" cy="182563"/>
            </a:xfrm>
            <a:custGeom>
              <a:avLst/>
              <a:gdLst>
                <a:gd name="T0" fmla="*/ 0 w 591"/>
                <a:gd name="T1" fmla="*/ 2 h 115"/>
                <a:gd name="T2" fmla="*/ 589 w 591"/>
                <a:gd name="T3" fmla="*/ 115 h 115"/>
                <a:gd name="T4" fmla="*/ 583 w 591"/>
                <a:gd name="T5" fmla="*/ 115 h 115"/>
                <a:gd name="T6" fmla="*/ 551 w 591"/>
                <a:gd name="T7" fmla="*/ 115 h 115"/>
                <a:gd name="T8" fmla="*/ 549 w 591"/>
                <a:gd name="T9" fmla="*/ 115 h 115"/>
                <a:gd name="T10" fmla="*/ 545 w 591"/>
                <a:gd name="T11" fmla="*/ 115 h 115"/>
                <a:gd name="T12" fmla="*/ 513 w 591"/>
                <a:gd name="T13" fmla="*/ 115 h 115"/>
                <a:gd name="T14" fmla="*/ 513 w 591"/>
                <a:gd name="T15" fmla="*/ 115 h 115"/>
                <a:gd name="T16" fmla="*/ 505 w 591"/>
                <a:gd name="T17" fmla="*/ 115 h 115"/>
                <a:gd name="T18" fmla="*/ 475 w 591"/>
                <a:gd name="T19" fmla="*/ 115 h 115"/>
                <a:gd name="T20" fmla="*/ 473 w 591"/>
                <a:gd name="T21" fmla="*/ 115 h 115"/>
                <a:gd name="T22" fmla="*/ 423 w 591"/>
                <a:gd name="T23" fmla="*/ 115 h 115"/>
                <a:gd name="T24" fmla="*/ 391 w 591"/>
                <a:gd name="T25" fmla="*/ 115 h 115"/>
                <a:gd name="T26" fmla="*/ 391 w 591"/>
                <a:gd name="T27" fmla="*/ 115 h 115"/>
                <a:gd name="T28" fmla="*/ 385 w 591"/>
                <a:gd name="T29" fmla="*/ 115 h 115"/>
                <a:gd name="T30" fmla="*/ 351 w 591"/>
                <a:gd name="T31" fmla="*/ 115 h 115"/>
                <a:gd name="T32" fmla="*/ 351 w 591"/>
                <a:gd name="T33" fmla="*/ 115 h 115"/>
                <a:gd name="T34" fmla="*/ 347 w 591"/>
                <a:gd name="T35" fmla="*/ 115 h 115"/>
                <a:gd name="T36" fmla="*/ 313 w 591"/>
                <a:gd name="T37" fmla="*/ 115 h 115"/>
                <a:gd name="T38" fmla="*/ 313 w 591"/>
                <a:gd name="T39" fmla="*/ 115 h 115"/>
                <a:gd name="T40" fmla="*/ 307 w 591"/>
                <a:gd name="T41" fmla="*/ 115 h 115"/>
                <a:gd name="T42" fmla="*/ 274 w 591"/>
                <a:gd name="T43" fmla="*/ 115 h 115"/>
                <a:gd name="T44" fmla="*/ 274 w 591"/>
                <a:gd name="T45" fmla="*/ 115 h 115"/>
                <a:gd name="T46" fmla="*/ 268 w 591"/>
                <a:gd name="T47" fmla="*/ 115 h 115"/>
                <a:gd name="T48" fmla="*/ 236 w 591"/>
                <a:gd name="T49" fmla="*/ 115 h 115"/>
                <a:gd name="T50" fmla="*/ 236 w 591"/>
                <a:gd name="T51" fmla="*/ 115 h 115"/>
                <a:gd name="T52" fmla="*/ 232 w 591"/>
                <a:gd name="T53" fmla="*/ 115 h 115"/>
                <a:gd name="T54" fmla="*/ 198 w 591"/>
                <a:gd name="T55" fmla="*/ 115 h 115"/>
                <a:gd name="T56" fmla="*/ 198 w 591"/>
                <a:gd name="T57" fmla="*/ 115 h 115"/>
                <a:gd name="T58" fmla="*/ 192 w 591"/>
                <a:gd name="T59" fmla="*/ 115 h 115"/>
                <a:gd name="T60" fmla="*/ 160 w 591"/>
                <a:gd name="T61" fmla="*/ 115 h 115"/>
                <a:gd name="T62" fmla="*/ 160 w 591"/>
                <a:gd name="T63" fmla="*/ 115 h 115"/>
                <a:gd name="T64" fmla="*/ 154 w 591"/>
                <a:gd name="T65" fmla="*/ 115 h 115"/>
                <a:gd name="T66" fmla="*/ 122 w 591"/>
                <a:gd name="T67" fmla="*/ 115 h 115"/>
                <a:gd name="T68" fmla="*/ 122 w 591"/>
                <a:gd name="T69" fmla="*/ 115 h 115"/>
                <a:gd name="T70" fmla="*/ 116 w 591"/>
                <a:gd name="T71" fmla="*/ 115 h 115"/>
                <a:gd name="T72" fmla="*/ 84 w 591"/>
                <a:gd name="T73" fmla="*/ 115 h 115"/>
                <a:gd name="T74" fmla="*/ 84 w 591"/>
                <a:gd name="T75" fmla="*/ 115 h 115"/>
                <a:gd name="T76" fmla="*/ 78 w 591"/>
                <a:gd name="T77" fmla="*/ 115 h 115"/>
                <a:gd name="T78" fmla="*/ 46 w 591"/>
                <a:gd name="T79" fmla="*/ 115 h 115"/>
                <a:gd name="T80" fmla="*/ 46 w 591"/>
                <a:gd name="T81" fmla="*/ 115 h 115"/>
                <a:gd name="T82" fmla="*/ 40 w 591"/>
                <a:gd name="T83" fmla="*/ 115 h 115"/>
                <a:gd name="T84" fmla="*/ 8 w 591"/>
                <a:gd name="T85" fmla="*/ 115 h 115"/>
                <a:gd name="T86" fmla="*/ 6 w 591"/>
                <a:gd name="T87" fmla="*/ 115 h 115"/>
                <a:gd name="T88" fmla="*/ 589 w 591"/>
                <a:gd name="T89" fmla="*/ 0 h 115"/>
                <a:gd name="T90" fmla="*/ 0 w 591"/>
                <a:gd name="T91" fmla="*/ 0 h 115"/>
                <a:gd name="T92" fmla="*/ 0 w 591"/>
                <a:gd name="T93" fmla="*/ 115 h 115"/>
                <a:gd name="T94" fmla="*/ 0 w 591"/>
                <a:gd name="T95" fmla="*/ 115 h 115"/>
                <a:gd name="T96" fmla="*/ 589 w 591"/>
                <a:gd name="T97" fmla="*/ 115 h 115"/>
                <a:gd name="T98" fmla="*/ 591 w 591"/>
                <a:gd name="T99" fmla="*/ 2 h 115"/>
                <a:gd name="T100" fmla="*/ 589 w 591"/>
                <a:gd name="T10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91" h="115">
                  <a:moveTo>
                    <a:pt x="0" y="115"/>
                  </a:moveTo>
                  <a:lnTo>
                    <a:pt x="0" y="2"/>
                  </a:lnTo>
                  <a:lnTo>
                    <a:pt x="589" y="2"/>
                  </a:lnTo>
                  <a:lnTo>
                    <a:pt x="589" y="115"/>
                  </a:lnTo>
                  <a:lnTo>
                    <a:pt x="583" y="115"/>
                  </a:lnTo>
                  <a:lnTo>
                    <a:pt x="583" y="115"/>
                  </a:lnTo>
                  <a:lnTo>
                    <a:pt x="581" y="115"/>
                  </a:lnTo>
                  <a:lnTo>
                    <a:pt x="551" y="115"/>
                  </a:lnTo>
                  <a:lnTo>
                    <a:pt x="551" y="115"/>
                  </a:lnTo>
                  <a:lnTo>
                    <a:pt x="549" y="115"/>
                  </a:lnTo>
                  <a:lnTo>
                    <a:pt x="545" y="115"/>
                  </a:lnTo>
                  <a:lnTo>
                    <a:pt x="545" y="115"/>
                  </a:lnTo>
                  <a:lnTo>
                    <a:pt x="545" y="115"/>
                  </a:lnTo>
                  <a:lnTo>
                    <a:pt x="513" y="115"/>
                  </a:lnTo>
                  <a:lnTo>
                    <a:pt x="513" y="115"/>
                  </a:lnTo>
                  <a:lnTo>
                    <a:pt x="513" y="115"/>
                  </a:lnTo>
                  <a:lnTo>
                    <a:pt x="507" y="115"/>
                  </a:lnTo>
                  <a:lnTo>
                    <a:pt x="505" y="115"/>
                  </a:lnTo>
                  <a:lnTo>
                    <a:pt x="505" y="115"/>
                  </a:lnTo>
                  <a:lnTo>
                    <a:pt x="475" y="115"/>
                  </a:lnTo>
                  <a:lnTo>
                    <a:pt x="473" y="115"/>
                  </a:lnTo>
                  <a:lnTo>
                    <a:pt x="473" y="115"/>
                  </a:lnTo>
                  <a:lnTo>
                    <a:pt x="423" y="115"/>
                  </a:lnTo>
                  <a:lnTo>
                    <a:pt x="423" y="115"/>
                  </a:lnTo>
                  <a:lnTo>
                    <a:pt x="423" y="115"/>
                  </a:lnTo>
                  <a:lnTo>
                    <a:pt x="391" y="115"/>
                  </a:lnTo>
                  <a:lnTo>
                    <a:pt x="391" y="115"/>
                  </a:lnTo>
                  <a:lnTo>
                    <a:pt x="391" y="115"/>
                  </a:lnTo>
                  <a:lnTo>
                    <a:pt x="385" y="115"/>
                  </a:lnTo>
                  <a:lnTo>
                    <a:pt x="385" y="115"/>
                  </a:lnTo>
                  <a:lnTo>
                    <a:pt x="383" y="115"/>
                  </a:lnTo>
                  <a:lnTo>
                    <a:pt x="351" y="115"/>
                  </a:lnTo>
                  <a:lnTo>
                    <a:pt x="351" y="115"/>
                  </a:lnTo>
                  <a:lnTo>
                    <a:pt x="351" y="115"/>
                  </a:lnTo>
                  <a:lnTo>
                    <a:pt x="347" y="115"/>
                  </a:lnTo>
                  <a:lnTo>
                    <a:pt x="347" y="115"/>
                  </a:lnTo>
                  <a:lnTo>
                    <a:pt x="347" y="115"/>
                  </a:lnTo>
                  <a:lnTo>
                    <a:pt x="313" y="115"/>
                  </a:lnTo>
                  <a:lnTo>
                    <a:pt x="313" y="115"/>
                  </a:lnTo>
                  <a:lnTo>
                    <a:pt x="313" y="115"/>
                  </a:lnTo>
                  <a:lnTo>
                    <a:pt x="307" y="115"/>
                  </a:lnTo>
                  <a:lnTo>
                    <a:pt x="307" y="115"/>
                  </a:lnTo>
                  <a:lnTo>
                    <a:pt x="307" y="115"/>
                  </a:lnTo>
                  <a:lnTo>
                    <a:pt x="274" y="115"/>
                  </a:lnTo>
                  <a:lnTo>
                    <a:pt x="274" y="115"/>
                  </a:lnTo>
                  <a:lnTo>
                    <a:pt x="274" y="115"/>
                  </a:lnTo>
                  <a:lnTo>
                    <a:pt x="270" y="115"/>
                  </a:lnTo>
                  <a:lnTo>
                    <a:pt x="268" y="115"/>
                  </a:lnTo>
                  <a:lnTo>
                    <a:pt x="268" y="115"/>
                  </a:lnTo>
                  <a:lnTo>
                    <a:pt x="236" y="115"/>
                  </a:lnTo>
                  <a:lnTo>
                    <a:pt x="236" y="115"/>
                  </a:lnTo>
                  <a:lnTo>
                    <a:pt x="236" y="115"/>
                  </a:lnTo>
                  <a:lnTo>
                    <a:pt x="232" y="115"/>
                  </a:lnTo>
                  <a:lnTo>
                    <a:pt x="232" y="115"/>
                  </a:lnTo>
                  <a:lnTo>
                    <a:pt x="230" y="115"/>
                  </a:lnTo>
                  <a:lnTo>
                    <a:pt x="198" y="115"/>
                  </a:lnTo>
                  <a:lnTo>
                    <a:pt x="198" y="115"/>
                  </a:lnTo>
                  <a:lnTo>
                    <a:pt x="198" y="115"/>
                  </a:lnTo>
                  <a:lnTo>
                    <a:pt x="192" y="115"/>
                  </a:lnTo>
                  <a:lnTo>
                    <a:pt x="192" y="115"/>
                  </a:lnTo>
                  <a:lnTo>
                    <a:pt x="192" y="115"/>
                  </a:lnTo>
                  <a:lnTo>
                    <a:pt x="160" y="115"/>
                  </a:lnTo>
                  <a:lnTo>
                    <a:pt x="160" y="115"/>
                  </a:lnTo>
                  <a:lnTo>
                    <a:pt x="160" y="115"/>
                  </a:lnTo>
                  <a:lnTo>
                    <a:pt x="154" y="115"/>
                  </a:lnTo>
                  <a:lnTo>
                    <a:pt x="154" y="115"/>
                  </a:lnTo>
                  <a:lnTo>
                    <a:pt x="154" y="115"/>
                  </a:lnTo>
                  <a:lnTo>
                    <a:pt x="122" y="115"/>
                  </a:lnTo>
                  <a:lnTo>
                    <a:pt x="122" y="115"/>
                  </a:lnTo>
                  <a:lnTo>
                    <a:pt x="122" y="115"/>
                  </a:lnTo>
                  <a:lnTo>
                    <a:pt x="116" y="115"/>
                  </a:lnTo>
                  <a:lnTo>
                    <a:pt x="116" y="115"/>
                  </a:lnTo>
                  <a:lnTo>
                    <a:pt x="116" y="115"/>
                  </a:lnTo>
                  <a:lnTo>
                    <a:pt x="84" y="115"/>
                  </a:lnTo>
                  <a:lnTo>
                    <a:pt x="84" y="115"/>
                  </a:lnTo>
                  <a:lnTo>
                    <a:pt x="84" y="115"/>
                  </a:lnTo>
                  <a:lnTo>
                    <a:pt x="78" y="115"/>
                  </a:lnTo>
                  <a:lnTo>
                    <a:pt x="78" y="115"/>
                  </a:lnTo>
                  <a:lnTo>
                    <a:pt x="78" y="115"/>
                  </a:lnTo>
                  <a:lnTo>
                    <a:pt x="46" y="115"/>
                  </a:lnTo>
                  <a:lnTo>
                    <a:pt x="46" y="115"/>
                  </a:lnTo>
                  <a:lnTo>
                    <a:pt x="46" y="115"/>
                  </a:lnTo>
                  <a:lnTo>
                    <a:pt x="40" y="115"/>
                  </a:lnTo>
                  <a:lnTo>
                    <a:pt x="40" y="115"/>
                  </a:lnTo>
                  <a:lnTo>
                    <a:pt x="40" y="115"/>
                  </a:lnTo>
                  <a:lnTo>
                    <a:pt x="8" y="115"/>
                  </a:lnTo>
                  <a:lnTo>
                    <a:pt x="6" y="115"/>
                  </a:lnTo>
                  <a:lnTo>
                    <a:pt x="6" y="115"/>
                  </a:lnTo>
                  <a:lnTo>
                    <a:pt x="0" y="115"/>
                  </a:lnTo>
                  <a:moveTo>
                    <a:pt x="589" y="0"/>
                  </a:moveTo>
                  <a:lnTo>
                    <a:pt x="0" y="0"/>
                  </a:lnTo>
                  <a:lnTo>
                    <a:pt x="0" y="0"/>
                  </a:lnTo>
                  <a:lnTo>
                    <a:pt x="0" y="2"/>
                  </a:lnTo>
                  <a:lnTo>
                    <a:pt x="0" y="115"/>
                  </a:lnTo>
                  <a:lnTo>
                    <a:pt x="0" y="115"/>
                  </a:lnTo>
                  <a:lnTo>
                    <a:pt x="0" y="115"/>
                  </a:lnTo>
                  <a:lnTo>
                    <a:pt x="589" y="115"/>
                  </a:lnTo>
                  <a:lnTo>
                    <a:pt x="589" y="115"/>
                  </a:lnTo>
                  <a:lnTo>
                    <a:pt x="591" y="115"/>
                  </a:lnTo>
                  <a:lnTo>
                    <a:pt x="591" y="2"/>
                  </a:lnTo>
                  <a:lnTo>
                    <a:pt x="589" y="0"/>
                  </a:lnTo>
                  <a:lnTo>
                    <a:pt x="5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9" name="Freeform 207"/>
            <p:cNvSpPr>
              <a:spLocks noEditPoints="1"/>
            </p:cNvSpPr>
            <p:nvPr/>
          </p:nvSpPr>
          <p:spPr bwMode="auto">
            <a:xfrm>
              <a:off x="4230687" y="3925888"/>
              <a:ext cx="935038" cy="179388"/>
            </a:xfrm>
            <a:custGeom>
              <a:avLst/>
              <a:gdLst>
                <a:gd name="T0" fmla="*/ 40 w 589"/>
                <a:gd name="T1" fmla="*/ 113 h 113"/>
                <a:gd name="T2" fmla="*/ 40 w 589"/>
                <a:gd name="T3" fmla="*/ 113 h 113"/>
                <a:gd name="T4" fmla="*/ 46 w 589"/>
                <a:gd name="T5" fmla="*/ 113 h 113"/>
                <a:gd name="T6" fmla="*/ 84 w 589"/>
                <a:gd name="T7" fmla="*/ 113 h 113"/>
                <a:gd name="T8" fmla="*/ 78 w 589"/>
                <a:gd name="T9" fmla="*/ 113 h 113"/>
                <a:gd name="T10" fmla="*/ 84 w 589"/>
                <a:gd name="T11" fmla="*/ 113 h 113"/>
                <a:gd name="T12" fmla="*/ 84 w 589"/>
                <a:gd name="T13" fmla="*/ 113 h 113"/>
                <a:gd name="T14" fmla="*/ 116 w 589"/>
                <a:gd name="T15" fmla="*/ 113 h 113"/>
                <a:gd name="T16" fmla="*/ 116 w 589"/>
                <a:gd name="T17" fmla="*/ 113 h 113"/>
                <a:gd name="T18" fmla="*/ 122 w 589"/>
                <a:gd name="T19" fmla="*/ 113 h 113"/>
                <a:gd name="T20" fmla="*/ 160 w 589"/>
                <a:gd name="T21" fmla="*/ 113 h 113"/>
                <a:gd name="T22" fmla="*/ 154 w 589"/>
                <a:gd name="T23" fmla="*/ 113 h 113"/>
                <a:gd name="T24" fmla="*/ 160 w 589"/>
                <a:gd name="T25" fmla="*/ 113 h 113"/>
                <a:gd name="T26" fmla="*/ 160 w 589"/>
                <a:gd name="T27" fmla="*/ 113 h 113"/>
                <a:gd name="T28" fmla="*/ 192 w 589"/>
                <a:gd name="T29" fmla="*/ 113 h 113"/>
                <a:gd name="T30" fmla="*/ 192 w 589"/>
                <a:gd name="T31" fmla="*/ 113 h 113"/>
                <a:gd name="T32" fmla="*/ 198 w 589"/>
                <a:gd name="T33" fmla="*/ 113 h 113"/>
                <a:gd name="T34" fmla="*/ 236 w 589"/>
                <a:gd name="T35" fmla="*/ 113 h 113"/>
                <a:gd name="T36" fmla="*/ 232 w 589"/>
                <a:gd name="T37" fmla="*/ 113 h 113"/>
                <a:gd name="T38" fmla="*/ 236 w 589"/>
                <a:gd name="T39" fmla="*/ 113 h 113"/>
                <a:gd name="T40" fmla="*/ 236 w 589"/>
                <a:gd name="T41" fmla="*/ 113 h 113"/>
                <a:gd name="T42" fmla="*/ 270 w 589"/>
                <a:gd name="T43" fmla="*/ 113 h 113"/>
                <a:gd name="T44" fmla="*/ 270 w 589"/>
                <a:gd name="T45" fmla="*/ 113 h 113"/>
                <a:gd name="T46" fmla="*/ 274 w 589"/>
                <a:gd name="T47" fmla="*/ 113 h 113"/>
                <a:gd name="T48" fmla="*/ 313 w 589"/>
                <a:gd name="T49" fmla="*/ 113 h 113"/>
                <a:gd name="T50" fmla="*/ 307 w 589"/>
                <a:gd name="T51" fmla="*/ 113 h 113"/>
                <a:gd name="T52" fmla="*/ 313 w 589"/>
                <a:gd name="T53" fmla="*/ 113 h 113"/>
                <a:gd name="T54" fmla="*/ 313 w 589"/>
                <a:gd name="T55" fmla="*/ 113 h 113"/>
                <a:gd name="T56" fmla="*/ 347 w 589"/>
                <a:gd name="T57" fmla="*/ 113 h 113"/>
                <a:gd name="T58" fmla="*/ 347 w 589"/>
                <a:gd name="T59" fmla="*/ 113 h 113"/>
                <a:gd name="T60" fmla="*/ 351 w 589"/>
                <a:gd name="T61" fmla="*/ 113 h 113"/>
                <a:gd name="T62" fmla="*/ 391 w 589"/>
                <a:gd name="T63" fmla="*/ 113 h 113"/>
                <a:gd name="T64" fmla="*/ 385 w 589"/>
                <a:gd name="T65" fmla="*/ 113 h 113"/>
                <a:gd name="T66" fmla="*/ 391 w 589"/>
                <a:gd name="T67" fmla="*/ 113 h 113"/>
                <a:gd name="T68" fmla="*/ 391 w 589"/>
                <a:gd name="T69" fmla="*/ 113 h 113"/>
                <a:gd name="T70" fmla="*/ 423 w 589"/>
                <a:gd name="T71" fmla="*/ 113 h 113"/>
                <a:gd name="T72" fmla="*/ 423 w 589"/>
                <a:gd name="T73" fmla="*/ 113 h 113"/>
                <a:gd name="T74" fmla="*/ 473 w 589"/>
                <a:gd name="T75" fmla="*/ 113 h 113"/>
                <a:gd name="T76" fmla="*/ 513 w 589"/>
                <a:gd name="T77" fmla="*/ 113 h 113"/>
                <a:gd name="T78" fmla="*/ 507 w 589"/>
                <a:gd name="T79" fmla="*/ 113 h 113"/>
                <a:gd name="T80" fmla="*/ 513 w 589"/>
                <a:gd name="T81" fmla="*/ 113 h 113"/>
                <a:gd name="T82" fmla="*/ 513 w 589"/>
                <a:gd name="T83" fmla="*/ 113 h 113"/>
                <a:gd name="T84" fmla="*/ 545 w 589"/>
                <a:gd name="T85" fmla="*/ 113 h 113"/>
                <a:gd name="T86" fmla="*/ 545 w 589"/>
                <a:gd name="T87" fmla="*/ 113 h 113"/>
                <a:gd name="T88" fmla="*/ 549 w 589"/>
                <a:gd name="T89" fmla="*/ 113 h 113"/>
                <a:gd name="T90" fmla="*/ 0 w 589"/>
                <a:gd name="T91" fmla="*/ 113 h 113"/>
                <a:gd name="T92" fmla="*/ 0 w 589"/>
                <a:gd name="T93" fmla="*/ 113 h 113"/>
                <a:gd name="T94" fmla="*/ 0 w 589"/>
                <a:gd name="T95" fmla="*/ 113 h 113"/>
                <a:gd name="T96" fmla="*/ 589 w 589"/>
                <a:gd name="T97" fmla="*/ 0 h 113"/>
                <a:gd name="T98" fmla="*/ 0 w 589"/>
                <a:gd name="T99" fmla="*/ 113 h 113"/>
                <a:gd name="T100" fmla="*/ 6 w 589"/>
                <a:gd name="T101" fmla="*/ 113 h 113"/>
                <a:gd name="T102" fmla="*/ 0 w 589"/>
                <a:gd name="T103" fmla="*/ 113 h 113"/>
                <a:gd name="T104" fmla="*/ 589 w 589"/>
                <a:gd name="T105" fmla="*/ 0 h 113"/>
                <a:gd name="T106" fmla="*/ 583 w 589"/>
                <a:gd name="T107" fmla="*/ 113 h 113"/>
                <a:gd name="T108" fmla="*/ 583 w 589"/>
                <a:gd name="T109" fmla="*/ 113 h 113"/>
                <a:gd name="T110" fmla="*/ 589 w 589"/>
                <a:gd name="T11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9" h="113">
                  <a:moveTo>
                    <a:pt x="46" y="113"/>
                  </a:moveTo>
                  <a:lnTo>
                    <a:pt x="40" y="113"/>
                  </a:lnTo>
                  <a:lnTo>
                    <a:pt x="40" y="113"/>
                  </a:lnTo>
                  <a:lnTo>
                    <a:pt x="40" y="113"/>
                  </a:lnTo>
                  <a:lnTo>
                    <a:pt x="46" y="113"/>
                  </a:lnTo>
                  <a:lnTo>
                    <a:pt x="46" y="113"/>
                  </a:lnTo>
                  <a:lnTo>
                    <a:pt x="46" y="113"/>
                  </a:lnTo>
                  <a:close/>
                  <a:moveTo>
                    <a:pt x="84" y="113"/>
                  </a:moveTo>
                  <a:lnTo>
                    <a:pt x="78" y="113"/>
                  </a:lnTo>
                  <a:lnTo>
                    <a:pt x="78" y="113"/>
                  </a:lnTo>
                  <a:lnTo>
                    <a:pt x="78" y="113"/>
                  </a:lnTo>
                  <a:lnTo>
                    <a:pt x="84" y="113"/>
                  </a:lnTo>
                  <a:lnTo>
                    <a:pt x="84" y="113"/>
                  </a:lnTo>
                  <a:lnTo>
                    <a:pt x="84" y="113"/>
                  </a:lnTo>
                  <a:close/>
                  <a:moveTo>
                    <a:pt x="122" y="113"/>
                  </a:moveTo>
                  <a:lnTo>
                    <a:pt x="116" y="113"/>
                  </a:lnTo>
                  <a:lnTo>
                    <a:pt x="116" y="113"/>
                  </a:lnTo>
                  <a:lnTo>
                    <a:pt x="116" y="113"/>
                  </a:lnTo>
                  <a:lnTo>
                    <a:pt x="122" y="113"/>
                  </a:lnTo>
                  <a:lnTo>
                    <a:pt x="122" y="113"/>
                  </a:lnTo>
                  <a:lnTo>
                    <a:pt x="122" y="113"/>
                  </a:lnTo>
                  <a:close/>
                  <a:moveTo>
                    <a:pt x="160" y="113"/>
                  </a:moveTo>
                  <a:lnTo>
                    <a:pt x="154" y="113"/>
                  </a:lnTo>
                  <a:lnTo>
                    <a:pt x="154" y="113"/>
                  </a:lnTo>
                  <a:lnTo>
                    <a:pt x="154" y="113"/>
                  </a:lnTo>
                  <a:lnTo>
                    <a:pt x="160" y="113"/>
                  </a:lnTo>
                  <a:lnTo>
                    <a:pt x="160" y="113"/>
                  </a:lnTo>
                  <a:lnTo>
                    <a:pt x="160" y="113"/>
                  </a:lnTo>
                  <a:close/>
                  <a:moveTo>
                    <a:pt x="198" y="113"/>
                  </a:moveTo>
                  <a:lnTo>
                    <a:pt x="192" y="113"/>
                  </a:lnTo>
                  <a:lnTo>
                    <a:pt x="192" y="113"/>
                  </a:lnTo>
                  <a:lnTo>
                    <a:pt x="192" y="113"/>
                  </a:lnTo>
                  <a:lnTo>
                    <a:pt x="198" y="113"/>
                  </a:lnTo>
                  <a:lnTo>
                    <a:pt x="198" y="113"/>
                  </a:lnTo>
                  <a:lnTo>
                    <a:pt x="198" y="113"/>
                  </a:lnTo>
                  <a:close/>
                  <a:moveTo>
                    <a:pt x="236" y="113"/>
                  </a:moveTo>
                  <a:lnTo>
                    <a:pt x="232" y="113"/>
                  </a:lnTo>
                  <a:lnTo>
                    <a:pt x="232" y="113"/>
                  </a:lnTo>
                  <a:lnTo>
                    <a:pt x="232" y="113"/>
                  </a:lnTo>
                  <a:lnTo>
                    <a:pt x="236" y="113"/>
                  </a:lnTo>
                  <a:lnTo>
                    <a:pt x="236" y="113"/>
                  </a:lnTo>
                  <a:lnTo>
                    <a:pt x="236" y="113"/>
                  </a:lnTo>
                  <a:close/>
                  <a:moveTo>
                    <a:pt x="274" y="113"/>
                  </a:moveTo>
                  <a:lnTo>
                    <a:pt x="270" y="113"/>
                  </a:lnTo>
                  <a:lnTo>
                    <a:pt x="270" y="113"/>
                  </a:lnTo>
                  <a:lnTo>
                    <a:pt x="270" y="113"/>
                  </a:lnTo>
                  <a:lnTo>
                    <a:pt x="274" y="113"/>
                  </a:lnTo>
                  <a:lnTo>
                    <a:pt x="274" y="113"/>
                  </a:lnTo>
                  <a:lnTo>
                    <a:pt x="274" y="113"/>
                  </a:lnTo>
                  <a:close/>
                  <a:moveTo>
                    <a:pt x="313" y="113"/>
                  </a:moveTo>
                  <a:lnTo>
                    <a:pt x="307" y="113"/>
                  </a:lnTo>
                  <a:lnTo>
                    <a:pt x="307" y="113"/>
                  </a:lnTo>
                  <a:lnTo>
                    <a:pt x="307" y="113"/>
                  </a:lnTo>
                  <a:lnTo>
                    <a:pt x="313" y="113"/>
                  </a:lnTo>
                  <a:lnTo>
                    <a:pt x="313" y="113"/>
                  </a:lnTo>
                  <a:lnTo>
                    <a:pt x="313" y="113"/>
                  </a:lnTo>
                  <a:close/>
                  <a:moveTo>
                    <a:pt x="351" y="113"/>
                  </a:moveTo>
                  <a:lnTo>
                    <a:pt x="347" y="113"/>
                  </a:lnTo>
                  <a:lnTo>
                    <a:pt x="347" y="113"/>
                  </a:lnTo>
                  <a:lnTo>
                    <a:pt x="347" y="113"/>
                  </a:lnTo>
                  <a:lnTo>
                    <a:pt x="351" y="113"/>
                  </a:lnTo>
                  <a:lnTo>
                    <a:pt x="351" y="113"/>
                  </a:lnTo>
                  <a:lnTo>
                    <a:pt x="351" y="113"/>
                  </a:lnTo>
                  <a:close/>
                  <a:moveTo>
                    <a:pt x="391" y="113"/>
                  </a:moveTo>
                  <a:lnTo>
                    <a:pt x="385" y="113"/>
                  </a:lnTo>
                  <a:lnTo>
                    <a:pt x="385" y="113"/>
                  </a:lnTo>
                  <a:lnTo>
                    <a:pt x="385" y="113"/>
                  </a:lnTo>
                  <a:lnTo>
                    <a:pt x="391" y="113"/>
                  </a:lnTo>
                  <a:lnTo>
                    <a:pt x="391" y="113"/>
                  </a:lnTo>
                  <a:lnTo>
                    <a:pt x="391" y="113"/>
                  </a:lnTo>
                  <a:close/>
                  <a:moveTo>
                    <a:pt x="473" y="113"/>
                  </a:moveTo>
                  <a:lnTo>
                    <a:pt x="423" y="113"/>
                  </a:lnTo>
                  <a:lnTo>
                    <a:pt x="423" y="113"/>
                  </a:lnTo>
                  <a:lnTo>
                    <a:pt x="423" y="113"/>
                  </a:lnTo>
                  <a:lnTo>
                    <a:pt x="473" y="113"/>
                  </a:lnTo>
                  <a:lnTo>
                    <a:pt x="473" y="113"/>
                  </a:lnTo>
                  <a:lnTo>
                    <a:pt x="473" y="113"/>
                  </a:lnTo>
                  <a:close/>
                  <a:moveTo>
                    <a:pt x="513" y="113"/>
                  </a:moveTo>
                  <a:lnTo>
                    <a:pt x="507" y="113"/>
                  </a:lnTo>
                  <a:lnTo>
                    <a:pt x="507" y="113"/>
                  </a:lnTo>
                  <a:lnTo>
                    <a:pt x="507" y="113"/>
                  </a:lnTo>
                  <a:lnTo>
                    <a:pt x="513" y="113"/>
                  </a:lnTo>
                  <a:lnTo>
                    <a:pt x="513" y="113"/>
                  </a:lnTo>
                  <a:lnTo>
                    <a:pt x="513" y="113"/>
                  </a:lnTo>
                  <a:close/>
                  <a:moveTo>
                    <a:pt x="549" y="113"/>
                  </a:moveTo>
                  <a:lnTo>
                    <a:pt x="545" y="113"/>
                  </a:lnTo>
                  <a:lnTo>
                    <a:pt x="545" y="113"/>
                  </a:lnTo>
                  <a:lnTo>
                    <a:pt x="545" y="113"/>
                  </a:lnTo>
                  <a:lnTo>
                    <a:pt x="549" y="113"/>
                  </a:lnTo>
                  <a:lnTo>
                    <a:pt x="549" y="113"/>
                  </a:lnTo>
                  <a:lnTo>
                    <a:pt x="549" y="113"/>
                  </a:lnTo>
                  <a:close/>
                  <a:moveTo>
                    <a:pt x="0" y="113"/>
                  </a:moveTo>
                  <a:lnTo>
                    <a:pt x="0" y="113"/>
                  </a:lnTo>
                  <a:lnTo>
                    <a:pt x="0" y="113"/>
                  </a:lnTo>
                  <a:lnTo>
                    <a:pt x="0" y="113"/>
                  </a:lnTo>
                  <a:close/>
                  <a:moveTo>
                    <a:pt x="0" y="113"/>
                  </a:moveTo>
                  <a:lnTo>
                    <a:pt x="0" y="113"/>
                  </a:lnTo>
                  <a:close/>
                  <a:moveTo>
                    <a:pt x="589" y="0"/>
                  </a:moveTo>
                  <a:lnTo>
                    <a:pt x="0" y="0"/>
                  </a:lnTo>
                  <a:lnTo>
                    <a:pt x="0" y="113"/>
                  </a:lnTo>
                  <a:lnTo>
                    <a:pt x="6" y="113"/>
                  </a:lnTo>
                  <a:lnTo>
                    <a:pt x="6" y="113"/>
                  </a:lnTo>
                  <a:lnTo>
                    <a:pt x="6" y="113"/>
                  </a:lnTo>
                  <a:lnTo>
                    <a:pt x="0" y="113"/>
                  </a:lnTo>
                  <a:lnTo>
                    <a:pt x="0" y="0"/>
                  </a:lnTo>
                  <a:lnTo>
                    <a:pt x="589" y="0"/>
                  </a:lnTo>
                  <a:lnTo>
                    <a:pt x="589" y="113"/>
                  </a:lnTo>
                  <a:lnTo>
                    <a:pt x="583" y="113"/>
                  </a:lnTo>
                  <a:lnTo>
                    <a:pt x="583" y="113"/>
                  </a:lnTo>
                  <a:lnTo>
                    <a:pt x="583" y="113"/>
                  </a:lnTo>
                  <a:lnTo>
                    <a:pt x="589" y="113"/>
                  </a:lnTo>
                  <a:lnTo>
                    <a:pt x="58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0" name="Freeform 208"/>
            <p:cNvSpPr>
              <a:spLocks noEditPoints="1"/>
            </p:cNvSpPr>
            <p:nvPr/>
          </p:nvSpPr>
          <p:spPr bwMode="auto">
            <a:xfrm>
              <a:off x="4230687" y="3925888"/>
              <a:ext cx="935038" cy="179388"/>
            </a:xfrm>
            <a:custGeom>
              <a:avLst/>
              <a:gdLst>
                <a:gd name="T0" fmla="*/ 40 w 589"/>
                <a:gd name="T1" fmla="*/ 113 h 113"/>
                <a:gd name="T2" fmla="*/ 40 w 589"/>
                <a:gd name="T3" fmla="*/ 113 h 113"/>
                <a:gd name="T4" fmla="*/ 46 w 589"/>
                <a:gd name="T5" fmla="*/ 113 h 113"/>
                <a:gd name="T6" fmla="*/ 84 w 589"/>
                <a:gd name="T7" fmla="*/ 113 h 113"/>
                <a:gd name="T8" fmla="*/ 78 w 589"/>
                <a:gd name="T9" fmla="*/ 113 h 113"/>
                <a:gd name="T10" fmla="*/ 84 w 589"/>
                <a:gd name="T11" fmla="*/ 113 h 113"/>
                <a:gd name="T12" fmla="*/ 84 w 589"/>
                <a:gd name="T13" fmla="*/ 113 h 113"/>
                <a:gd name="T14" fmla="*/ 116 w 589"/>
                <a:gd name="T15" fmla="*/ 113 h 113"/>
                <a:gd name="T16" fmla="*/ 116 w 589"/>
                <a:gd name="T17" fmla="*/ 113 h 113"/>
                <a:gd name="T18" fmla="*/ 122 w 589"/>
                <a:gd name="T19" fmla="*/ 113 h 113"/>
                <a:gd name="T20" fmla="*/ 160 w 589"/>
                <a:gd name="T21" fmla="*/ 113 h 113"/>
                <a:gd name="T22" fmla="*/ 154 w 589"/>
                <a:gd name="T23" fmla="*/ 113 h 113"/>
                <a:gd name="T24" fmla="*/ 160 w 589"/>
                <a:gd name="T25" fmla="*/ 113 h 113"/>
                <a:gd name="T26" fmla="*/ 160 w 589"/>
                <a:gd name="T27" fmla="*/ 113 h 113"/>
                <a:gd name="T28" fmla="*/ 192 w 589"/>
                <a:gd name="T29" fmla="*/ 113 h 113"/>
                <a:gd name="T30" fmla="*/ 192 w 589"/>
                <a:gd name="T31" fmla="*/ 113 h 113"/>
                <a:gd name="T32" fmla="*/ 198 w 589"/>
                <a:gd name="T33" fmla="*/ 113 h 113"/>
                <a:gd name="T34" fmla="*/ 236 w 589"/>
                <a:gd name="T35" fmla="*/ 113 h 113"/>
                <a:gd name="T36" fmla="*/ 232 w 589"/>
                <a:gd name="T37" fmla="*/ 113 h 113"/>
                <a:gd name="T38" fmla="*/ 236 w 589"/>
                <a:gd name="T39" fmla="*/ 113 h 113"/>
                <a:gd name="T40" fmla="*/ 236 w 589"/>
                <a:gd name="T41" fmla="*/ 113 h 113"/>
                <a:gd name="T42" fmla="*/ 270 w 589"/>
                <a:gd name="T43" fmla="*/ 113 h 113"/>
                <a:gd name="T44" fmla="*/ 270 w 589"/>
                <a:gd name="T45" fmla="*/ 113 h 113"/>
                <a:gd name="T46" fmla="*/ 274 w 589"/>
                <a:gd name="T47" fmla="*/ 113 h 113"/>
                <a:gd name="T48" fmla="*/ 313 w 589"/>
                <a:gd name="T49" fmla="*/ 113 h 113"/>
                <a:gd name="T50" fmla="*/ 307 w 589"/>
                <a:gd name="T51" fmla="*/ 113 h 113"/>
                <a:gd name="T52" fmla="*/ 313 w 589"/>
                <a:gd name="T53" fmla="*/ 113 h 113"/>
                <a:gd name="T54" fmla="*/ 313 w 589"/>
                <a:gd name="T55" fmla="*/ 113 h 113"/>
                <a:gd name="T56" fmla="*/ 347 w 589"/>
                <a:gd name="T57" fmla="*/ 113 h 113"/>
                <a:gd name="T58" fmla="*/ 347 w 589"/>
                <a:gd name="T59" fmla="*/ 113 h 113"/>
                <a:gd name="T60" fmla="*/ 351 w 589"/>
                <a:gd name="T61" fmla="*/ 113 h 113"/>
                <a:gd name="T62" fmla="*/ 391 w 589"/>
                <a:gd name="T63" fmla="*/ 113 h 113"/>
                <a:gd name="T64" fmla="*/ 385 w 589"/>
                <a:gd name="T65" fmla="*/ 113 h 113"/>
                <a:gd name="T66" fmla="*/ 391 w 589"/>
                <a:gd name="T67" fmla="*/ 113 h 113"/>
                <a:gd name="T68" fmla="*/ 391 w 589"/>
                <a:gd name="T69" fmla="*/ 113 h 113"/>
                <a:gd name="T70" fmla="*/ 423 w 589"/>
                <a:gd name="T71" fmla="*/ 113 h 113"/>
                <a:gd name="T72" fmla="*/ 423 w 589"/>
                <a:gd name="T73" fmla="*/ 113 h 113"/>
                <a:gd name="T74" fmla="*/ 473 w 589"/>
                <a:gd name="T75" fmla="*/ 113 h 113"/>
                <a:gd name="T76" fmla="*/ 513 w 589"/>
                <a:gd name="T77" fmla="*/ 113 h 113"/>
                <a:gd name="T78" fmla="*/ 507 w 589"/>
                <a:gd name="T79" fmla="*/ 113 h 113"/>
                <a:gd name="T80" fmla="*/ 513 w 589"/>
                <a:gd name="T81" fmla="*/ 113 h 113"/>
                <a:gd name="T82" fmla="*/ 513 w 589"/>
                <a:gd name="T83" fmla="*/ 113 h 113"/>
                <a:gd name="T84" fmla="*/ 545 w 589"/>
                <a:gd name="T85" fmla="*/ 113 h 113"/>
                <a:gd name="T86" fmla="*/ 545 w 589"/>
                <a:gd name="T87" fmla="*/ 113 h 113"/>
                <a:gd name="T88" fmla="*/ 549 w 589"/>
                <a:gd name="T89" fmla="*/ 113 h 113"/>
                <a:gd name="T90" fmla="*/ 0 w 589"/>
                <a:gd name="T91" fmla="*/ 113 h 113"/>
                <a:gd name="T92" fmla="*/ 0 w 589"/>
                <a:gd name="T93" fmla="*/ 113 h 113"/>
                <a:gd name="T94" fmla="*/ 0 w 589"/>
                <a:gd name="T95" fmla="*/ 113 h 113"/>
                <a:gd name="T96" fmla="*/ 589 w 589"/>
                <a:gd name="T97" fmla="*/ 0 h 113"/>
                <a:gd name="T98" fmla="*/ 0 w 589"/>
                <a:gd name="T99" fmla="*/ 113 h 113"/>
                <a:gd name="T100" fmla="*/ 6 w 589"/>
                <a:gd name="T101" fmla="*/ 113 h 113"/>
                <a:gd name="T102" fmla="*/ 0 w 589"/>
                <a:gd name="T103" fmla="*/ 113 h 113"/>
                <a:gd name="T104" fmla="*/ 589 w 589"/>
                <a:gd name="T105" fmla="*/ 0 h 113"/>
                <a:gd name="T106" fmla="*/ 583 w 589"/>
                <a:gd name="T107" fmla="*/ 113 h 113"/>
                <a:gd name="T108" fmla="*/ 583 w 589"/>
                <a:gd name="T109" fmla="*/ 113 h 113"/>
                <a:gd name="T110" fmla="*/ 589 w 589"/>
                <a:gd name="T11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9" h="113">
                  <a:moveTo>
                    <a:pt x="46" y="113"/>
                  </a:moveTo>
                  <a:lnTo>
                    <a:pt x="40" y="113"/>
                  </a:lnTo>
                  <a:lnTo>
                    <a:pt x="40" y="113"/>
                  </a:lnTo>
                  <a:lnTo>
                    <a:pt x="40" y="113"/>
                  </a:lnTo>
                  <a:lnTo>
                    <a:pt x="46" y="113"/>
                  </a:lnTo>
                  <a:lnTo>
                    <a:pt x="46" y="113"/>
                  </a:lnTo>
                  <a:lnTo>
                    <a:pt x="46" y="113"/>
                  </a:lnTo>
                  <a:moveTo>
                    <a:pt x="84" y="113"/>
                  </a:moveTo>
                  <a:lnTo>
                    <a:pt x="78" y="113"/>
                  </a:lnTo>
                  <a:lnTo>
                    <a:pt x="78" y="113"/>
                  </a:lnTo>
                  <a:lnTo>
                    <a:pt x="78" y="113"/>
                  </a:lnTo>
                  <a:lnTo>
                    <a:pt x="84" y="113"/>
                  </a:lnTo>
                  <a:lnTo>
                    <a:pt x="84" y="113"/>
                  </a:lnTo>
                  <a:lnTo>
                    <a:pt x="84" y="113"/>
                  </a:lnTo>
                  <a:moveTo>
                    <a:pt x="122" y="113"/>
                  </a:moveTo>
                  <a:lnTo>
                    <a:pt x="116" y="113"/>
                  </a:lnTo>
                  <a:lnTo>
                    <a:pt x="116" y="113"/>
                  </a:lnTo>
                  <a:lnTo>
                    <a:pt x="116" y="113"/>
                  </a:lnTo>
                  <a:lnTo>
                    <a:pt x="122" y="113"/>
                  </a:lnTo>
                  <a:lnTo>
                    <a:pt x="122" y="113"/>
                  </a:lnTo>
                  <a:lnTo>
                    <a:pt x="122" y="113"/>
                  </a:lnTo>
                  <a:moveTo>
                    <a:pt x="160" y="113"/>
                  </a:moveTo>
                  <a:lnTo>
                    <a:pt x="154" y="113"/>
                  </a:lnTo>
                  <a:lnTo>
                    <a:pt x="154" y="113"/>
                  </a:lnTo>
                  <a:lnTo>
                    <a:pt x="154" y="113"/>
                  </a:lnTo>
                  <a:lnTo>
                    <a:pt x="160" y="113"/>
                  </a:lnTo>
                  <a:lnTo>
                    <a:pt x="160" y="113"/>
                  </a:lnTo>
                  <a:lnTo>
                    <a:pt x="160" y="113"/>
                  </a:lnTo>
                  <a:moveTo>
                    <a:pt x="198" y="113"/>
                  </a:moveTo>
                  <a:lnTo>
                    <a:pt x="192" y="113"/>
                  </a:lnTo>
                  <a:lnTo>
                    <a:pt x="192" y="113"/>
                  </a:lnTo>
                  <a:lnTo>
                    <a:pt x="192" y="113"/>
                  </a:lnTo>
                  <a:lnTo>
                    <a:pt x="198" y="113"/>
                  </a:lnTo>
                  <a:lnTo>
                    <a:pt x="198" y="113"/>
                  </a:lnTo>
                  <a:lnTo>
                    <a:pt x="198" y="113"/>
                  </a:lnTo>
                  <a:moveTo>
                    <a:pt x="236" y="113"/>
                  </a:moveTo>
                  <a:lnTo>
                    <a:pt x="232" y="113"/>
                  </a:lnTo>
                  <a:lnTo>
                    <a:pt x="232" y="113"/>
                  </a:lnTo>
                  <a:lnTo>
                    <a:pt x="232" y="113"/>
                  </a:lnTo>
                  <a:lnTo>
                    <a:pt x="236" y="113"/>
                  </a:lnTo>
                  <a:lnTo>
                    <a:pt x="236" y="113"/>
                  </a:lnTo>
                  <a:lnTo>
                    <a:pt x="236" y="113"/>
                  </a:lnTo>
                  <a:moveTo>
                    <a:pt x="274" y="113"/>
                  </a:moveTo>
                  <a:lnTo>
                    <a:pt x="270" y="113"/>
                  </a:lnTo>
                  <a:lnTo>
                    <a:pt x="270" y="113"/>
                  </a:lnTo>
                  <a:lnTo>
                    <a:pt x="270" y="113"/>
                  </a:lnTo>
                  <a:lnTo>
                    <a:pt x="274" y="113"/>
                  </a:lnTo>
                  <a:lnTo>
                    <a:pt x="274" y="113"/>
                  </a:lnTo>
                  <a:lnTo>
                    <a:pt x="274" y="113"/>
                  </a:lnTo>
                  <a:moveTo>
                    <a:pt x="313" y="113"/>
                  </a:moveTo>
                  <a:lnTo>
                    <a:pt x="307" y="113"/>
                  </a:lnTo>
                  <a:lnTo>
                    <a:pt x="307" y="113"/>
                  </a:lnTo>
                  <a:lnTo>
                    <a:pt x="307" y="113"/>
                  </a:lnTo>
                  <a:lnTo>
                    <a:pt x="313" y="113"/>
                  </a:lnTo>
                  <a:lnTo>
                    <a:pt x="313" y="113"/>
                  </a:lnTo>
                  <a:lnTo>
                    <a:pt x="313" y="113"/>
                  </a:lnTo>
                  <a:moveTo>
                    <a:pt x="351" y="113"/>
                  </a:moveTo>
                  <a:lnTo>
                    <a:pt x="347" y="113"/>
                  </a:lnTo>
                  <a:lnTo>
                    <a:pt x="347" y="113"/>
                  </a:lnTo>
                  <a:lnTo>
                    <a:pt x="347" y="113"/>
                  </a:lnTo>
                  <a:lnTo>
                    <a:pt x="351" y="113"/>
                  </a:lnTo>
                  <a:lnTo>
                    <a:pt x="351" y="113"/>
                  </a:lnTo>
                  <a:lnTo>
                    <a:pt x="351" y="113"/>
                  </a:lnTo>
                  <a:moveTo>
                    <a:pt x="391" y="113"/>
                  </a:moveTo>
                  <a:lnTo>
                    <a:pt x="385" y="113"/>
                  </a:lnTo>
                  <a:lnTo>
                    <a:pt x="385" y="113"/>
                  </a:lnTo>
                  <a:lnTo>
                    <a:pt x="385" y="113"/>
                  </a:lnTo>
                  <a:lnTo>
                    <a:pt x="391" y="113"/>
                  </a:lnTo>
                  <a:lnTo>
                    <a:pt x="391" y="113"/>
                  </a:lnTo>
                  <a:lnTo>
                    <a:pt x="391" y="113"/>
                  </a:lnTo>
                  <a:moveTo>
                    <a:pt x="473" y="113"/>
                  </a:moveTo>
                  <a:lnTo>
                    <a:pt x="423" y="113"/>
                  </a:lnTo>
                  <a:lnTo>
                    <a:pt x="423" y="113"/>
                  </a:lnTo>
                  <a:lnTo>
                    <a:pt x="423" y="113"/>
                  </a:lnTo>
                  <a:lnTo>
                    <a:pt x="473" y="113"/>
                  </a:lnTo>
                  <a:lnTo>
                    <a:pt x="473" y="113"/>
                  </a:lnTo>
                  <a:lnTo>
                    <a:pt x="473" y="113"/>
                  </a:lnTo>
                  <a:moveTo>
                    <a:pt x="513" y="113"/>
                  </a:moveTo>
                  <a:lnTo>
                    <a:pt x="507" y="113"/>
                  </a:lnTo>
                  <a:lnTo>
                    <a:pt x="507" y="113"/>
                  </a:lnTo>
                  <a:lnTo>
                    <a:pt x="507" y="113"/>
                  </a:lnTo>
                  <a:lnTo>
                    <a:pt x="513" y="113"/>
                  </a:lnTo>
                  <a:lnTo>
                    <a:pt x="513" y="113"/>
                  </a:lnTo>
                  <a:lnTo>
                    <a:pt x="513" y="113"/>
                  </a:lnTo>
                  <a:moveTo>
                    <a:pt x="549" y="113"/>
                  </a:moveTo>
                  <a:lnTo>
                    <a:pt x="545" y="113"/>
                  </a:lnTo>
                  <a:lnTo>
                    <a:pt x="545" y="113"/>
                  </a:lnTo>
                  <a:lnTo>
                    <a:pt x="545" y="113"/>
                  </a:lnTo>
                  <a:lnTo>
                    <a:pt x="549" y="113"/>
                  </a:lnTo>
                  <a:lnTo>
                    <a:pt x="549" y="113"/>
                  </a:lnTo>
                  <a:lnTo>
                    <a:pt x="549" y="113"/>
                  </a:lnTo>
                  <a:moveTo>
                    <a:pt x="0" y="113"/>
                  </a:moveTo>
                  <a:lnTo>
                    <a:pt x="0" y="113"/>
                  </a:lnTo>
                  <a:lnTo>
                    <a:pt x="0" y="113"/>
                  </a:lnTo>
                  <a:lnTo>
                    <a:pt x="0" y="113"/>
                  </a:lnTo>
                  <a:moveTo>
                    <a:pt x="0" y="113"/>
                  </a:moveTo>
                  <a:lnTo>
                    <a:pt x="0" y="113"/>
                  </a:lnTo>
                  <a:moveTo>
                    <a:pt x="589" y="0"/>
                  </a:moveTo>
                  <a:lnTo>
                    <a:pt x="0" y="0"/>
                  </a:lnTo>
                  <a:lnTo>
                    <a:pt x="0" y="113"/>
                  </a:lnTo>
                  <a:lnTo>
                    <a:pt x="6" y="113"/>
                  </a:lnTo>
                  <a:lnTo>
                    <a:pt x="6" y="113"/>
                  </a:lnTo>
                  <a:lnTo>
                    <a:pt x="6" y="113"/>
                  </a:lnTo>
                  <a:lnTo>
                    <a:pt x="0" y="113"/>
                  </a:lnTo>
                  <a:lnTo>
                    <a:pt x="0" y="0"/>
                  </a:lnTo>
                  <a:lnTo>
                    <a:pt x="589" y="0"/>
                  </a:lnTo>
                  <a:lnTo>
                    <a:pt x="589" y="113"/>
                  </a:lnTo>
                  <a:lnTo>
                    <a:pt x="583" y="113"/>
                  </a:lnTo>
                  <a:lnTo>
                    <a:pt x="583" y="113"/>
                  </a:lnTo>
                  <a:lnTo>
                    <a:pt x="583" y="113"/>
                  </a:lnTo>
                  <a:lnTo>
                    <a:pt x="589" y="113"/>
                  </a:lnTo>
                  <a:lnTo>
                    <a:pt x="5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1" name="Rectangle 209"/>
            <p:cNvSpPr>
              <a:spLocks noChangeArrowheads="1"/>
            </p:cNvSpPr>
            <p:nvPr/>
          </p:nvSpPr>
          <p:spPr bwMode="auto">
            <a:xfrm>
              <a:off x="4303712" y="3935413"/>
              <a:ext cx="50800" cy="16986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2" name="Rectangle 210"/>
            <p:cNvSpPr>
              <a:spLocks noChangeArrowheads="1"/>
            </p:cNvSpPr>
            <p:nvPr/>
          </p:nvSpPr>
          <p:spPr bwMode="auto">
            <a:xfrm>
              <a:off x="4303712"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3" name="Freeform 211"/>
            <p:cNvSpPr>
              <a:spLocks/>
            </p:cNvSpPr>
            <p:nvPr/>
          </p:nvSpPr>
          <p:spPr bwMode="auto">
            <a:xfrm>
              <a:off x="4303712"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2 h 109"/>
                <a:gd name="T22" fmla="*/ 32 w 32"/>
                <a:gd name="T23" fmla="*/ 0 h 109"/>
                <a:gd name="T24" fmla="*/ 32 w 32"/>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2"/>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4" name="Freeform 212"/>
            <p:cNvSpPr>
              <a:spLocks/>
            </p:cNvSpPr>
            <p:nvPr/>
          </p:nvSpPr>
          <p:spPr bwMode="auto">
            <a:xfrm>
              <a:off x="4303712"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2 h 109"/>
                <a:gd name="T22" fmla="*/ 32 w 32"/>
                <a:gd name="T23" fmla="*/ 0 h 109"/>
                <a:gd name="T24" fmla="*/ 32 w 32"/>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2"/>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5" name="Freeform 213"/>
            <p:cNvSpPr>
              <a:spLocks/>
            </p:cNvSpPr>
            <p:nvPr/>
          </p:nvSpPr>
          <p:spPr bwMode="auto">
            <a:xfrm>
              <a:off x="4303712"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6" name="Freeform 214"/>
            <p:cNvSpPr>
              <a:spLocks/>
            </p:cNvSpPr>
            <p:nvPr/>
          </p:nvSpPr>
          <p:spPr bwMode="auto">
            <a:xfrm>
              <a:off x="4303712"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7" name="Freeform 215"/>
            <p:cNvSpPr>
              <a:spLocks noEditPoints="1"/>
            </p:cNvSpPr>
            <p:nvPr/>
          </p:nvSpPr>
          <p:spPr bwMode="auto">
            <a:xfrm>
              <a:off x="4303712" y="4105276"/>
              <a:ext cx="50800" cy="0"/>
            </a:xfrm>
            <a:custGeom>
              <a:avLst/>
              <a:gdLst>
                <a:gd name="T0" fmla="*/ 32 w 32"/>
                <a:gd name="T1" fmla="*/ 32 w 32"/>
                <a:gd name="T2" fmla="*/ 0 w 32"/>
                <a:gd name="T3" fmla="*/ 0 w 32"/>
                <a:gd name="T4" fmla="*/ 0 w 32"/>
                <a:gd name="T5" fmla="*/ 0 w 32"/>
                <a:gd name="T6" fmla="*/ 32 w 32"/>
                <a:gd name="T7" fmla="*/ 32 w 32"/>
                <a:gd name="T8" fmla="*/ 32 w 32"/>
                <a:gd name="T9" fmla="*/ 32 w 32"/>
                <a:gd name="T10" fmla="*/ 0 w 32"/>
                <a:gd name="T11" fmla="*/ 0 w 32"/>
                <a:gd name="T12" fmla="*/ 32 w 32"/>
                <a:gd name="T13" fmla="*/ 32 w 32"/>
                <a:gd name="T14" fmla="*/ 32 w 32"/>
                <a:gd name="T15" fmla="*/ 32 w 32"/>
                <a:gd name="T16"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2">
                  <a:moveTo>
                    <a:pt x="32" y="0"/>
                  </a:moveTo>
                  <a:lnTo>
                    <a:pt x="32" y="0"/>
                  </a:lnTo>
                  <a:close/>
                  <a:moveTo>
                    <a:pt x="0" y="0"/>
                  </a:moveTo>
                  <a:lnTo>
                    <a:pt x="0" y="0"/>
                  </a:lnTo>
                  <a:lnTo>
                    <a:pt x="0" y="0"/>
                  </a:lnTo>
                  <a:lnTo>
                    <a:pt x="0" y="0"/>
                  </a:lnTo>
                  <a:lnTo>
                    <a:pt x="32" y="0"/>
                  </a:lnTo>
                  <a:lnTo>
                    <a:pt x="32" y="0"/>
                  </a:lnTo>
                  <a:lnTo>
                    <a:pt x="32" y="0"/>
                  </a:lnTo>
                  <a:lnTo>
                    <a:pt x="32" y="0"/>
                  </a:lnTo>
                  <a:lnTo>
                    <a:pt x="0" y="0"/>
                  </a:lnTo>
                  <a:lnTo>
                    <a:pt x="0" y="0"/>
                  </a:lnTo>
                  <a:close/>
                  <a:moveTo>
                    <a:pt x="32" y="0"/>
                  </a:moveTo>
                  <a:lnTo>
                    <a:pt x="32" y="0"/>
                  </a:lnTo>
                  <a:lnTo>
                    <a:pt x="32" y="0"/>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8" name="Freeform 216"/>
            <p:cNvSpPr>
              <a:spLocks noEditPoints="1"/>
            </p:cNvSpPr>
            <p:nvPr/>
          </p:nvSpPr>
          <p:spPr bwMode="auto">
            <a:xfrm>
              <a:off x="4303712" y="4105276"/>
              <a:ext cx="50800" cy="0"/>
            </a:xfrm>
            <a:custGeom>
              <a:avLst/>
              <a:gdLst>
                <a:gd name="T0" fmla="*/ 32 w 32"/>
                <a:gd name="T1" fmla="*/ 32 w 32"/>
                <a:gd name="T2" fmla="*/ 0 w 32"/>
                <a:gd name="T3" fmla="*/ 0 w 32"/>
                <a:gd name="T4" fmla="*/ 0 w 32"/>
                <a:gd name="T5" fmla="*/ 0 w 32"/>
                <a:gd name="T6" fmla="*/ 32 w 32"/>
                <a:gd name="T7" fmla="*/ 32 w 32"/>
                <a:gd name="T8" fmla="*/ 32 w 32"/>
                <a:gd name="T9" fmla="*/ 32 w 32"/>
                <a:gd name="T10" fmla="*/ 0 w 32"/>
                <a:gd name="T11" fmla="*/ 0 w 32"/>
                <a:gd name="T12" fmla="*/ 32 w 32"/>
                <a:gd name="T13" fmla="*/ 32 w 32"/>
                <a:gd name="T14" fmla="*/ 32 w 32"/>
                <a:gd name="T15" fmla="*/ 32 w 32"/>
                <a:gd name="T16"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2">
                  <a:moveTo>
                    <a:pt x="32" y="0"/>
                  </a:moveTo>
                  <a:lnTo>
                    <a:pt x="32" y="0"/>
                  </a:lnTo>
                  <a:moveTo>
                    <a:pt x="0" y="0"/>
                  </a:moveTo>
                  <a:lnTo>
                    <a:pt x="0" y="0"/>
                  </a:lnTo>
                  <a:lnTo>
                    <a:pt x="0" y="0"/>
                  </a:lnTo>
                  <a:lnTo>
                    <a:pt x="0" y="0"/>
                  </a:lnTo>
                  <a:lnTo>
                    <a:pt x="32" y="0"/>
                  </a:lnTo>
                  <a:lnTo>
                    <a:pt x="32" y="0"/>
                  </a:lnTo>
                  <a:lnTo>
                    <a:pt x="32" y="0"/>
                  </a:lnTo>
                  <a:lnTo>
                    <a:pt x="32" y="0"/>
                  </a:lnTo>
                  <a:lnTo>
                    <a:pt x="0" y="0"/>
                  </a:lnTo>
                  <a:lnTo>
                    <a:pt x="0" y="0"/>
                  </a:lnTo>
                  <a:moveTo>
                    <a:pt x="32" y="0"/>
                  </a:moveTo>
                  <a:lnTo>
                    <a:pt x="32"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9" name="Freeform 217"/>
            <p:cNvSpPr>
              <a:spLocks noEditPoints="1"/>
            </p:cNvSpPr>
            <p:nvPr/>
          </p:nvSpPr>
          <p:spPr bwMode="auto">
            <a:xfrm>
              <a:off x="4303712"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107"/>
                  </a:lnTo>
                  <a:lnTo>
                    <a:pt x="32" y="107"/>
                  </a:lnTo>
                  <a:lnTo>
                    <a:pt x="32" y="107"/>
                  </a:lnTo>
                  <a:lnTo>
                    <a:pt x="32" y="107"/>
                  </a:lnTo>
                  <a:lnTo>
                    <a:pt x="32"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0" name="Freeform 218"/>
            <p:cNvSpPr>
              <a:spLocks noEditPoints="1"/>
            </p:cNvSpPr>
            <p:nvPr/>
          </p:nvSpPr>
          <p:spPr bwMode="auto">
            <a:xfrm>
              <a:off x="4303712"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107"/>
                  </a:lnTo>
                  <a:lnTo>
                    <a:pt x="32"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1" name="Rectangle 219"/>
            <p:cNvSpPr>
              <a:spLocks noChangeArrowheads="1"/>
            </p:cNvSpPr>
            <p:nvPr/>
          </p:nvSpPr>
          <p:spPr bwMode="auto">
            <a:xfrm>
              <a:off x="4243387" y="3935413"/>
              <a:ext cx="50800" cy="16986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2" name="Rectangle 220"/>
            <p:cNvSpPr>
              <a:spLocks noChangeArrowheads="1"/>
            </p:cNvSpPr>
            <p:nvPr/>
          </p:nvSpPr>
          <p:spPr bwMode="auto">
            <a:xfrm>
              <a:off x="4243387"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3" name="Freeform 221"/>
            <p:cNvSpPr>
              <a:spLocks/>
            </p:cNvSpPr>
            <p:nvPr/>
          </p:nvSpPr>
          <p:spPr bwMode="auto">
            <a:xfrm>
              <a:off x="4240212" y="3932238"/>
              <a:ext cx="53975" cy="173038"/>
            </a:xfrm>
            <a:custGeom>
              <a:avLst/>
              <a:gdLst>
                <a:gd name="T0" fmla="*/ 34 w 34"/>
                <a:gd name="T1" fmla="*/ 0 h 109"/>
                <a:gd name="T2" fmla="*/ 2 w 34"/>
                <a:gd name="T3" fmla="*/ 0 h 109"/>
                <a:gd name="T4" fmla="*/ 0 w 34"/>
                <a:gd name="T5" fmla="*/ 0 h 109"/>
                <a:gd name="T6" fmla="*/ 0 w 34"/>
                <a:gd name="T7" fmla="*/ 2 h 109"/>
                <a:gd name="T8" fmla="*/ 0 w 34"/>
                <a:gd name="T9" fmla="*/ 109 h 109"/>
                <a:gd name="T10" fmla="*/ 2 w 34"/>
                <a:gd name="T11" fmla="*/ 109 h 109"/>
                <a:gd name="T12" fmla="*/ 2 w 34"/>
                <a:gd name="T13" fmla="*/ 2 h 109"/>
                <a:gd name="T14" fmla="*/ 34 w 34"/>
                <a:gd name="T15" fmla="*/ 2 h 109"/>
                <a:gd name="T16" fmla="*/ 34 w 34"/>
                <a:gd name="T17" fmla="*/ 109 h 109"/>
                <a:gd name="T18" fmla="*/ 34 w 34"/>
                <a:gd name="T19" fmla="*/ 109 h 109"/>
                <a:gd name="T20" fmla="*/ 34 w 34"/>
                <a:gd name="T21" fmla="*/ 109 h 109"/>
                <a:gd name="T22" fmla="*/ 34 w 34"/>
                <a:gd name="T23" fmla="*/ 109 h 109"/>
                <a:gd name="T24" fmla="*/ 34 w 34"/>
                <a:gd name="T25" fmla="*/ 2 h 109"/>
                <a:gd name="T26" fmla="*/ 34 w 34"/>
                <a:gd name="T27" fmla="*/ 0 h 109"/>
                <a:gd name="T28" fmla="*/ 34 w 34"/>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09">
                  <a:moveTo>
                    <a:pt x="34" y="0"/>
                  </a:moveTo>
                  <a:lnTo>
                    <a:pt x="2" y="0"/>
                  </a:lnTo>
                  <a:lnTo>
                    <a:pt x="0" y="0"/>
                  </a:lnTo>
                  <a:lnTo>
                    <a:pt x="0" y="2"/>
                  </a:lnTo>
                  <a:lnTo>
                    <a:pt x="0" y="109"/>
                  </a:lnTo>
                  <a:lnTo>
                    <a:pt x="2" y="109"/>
                  </a:lnTo>
                  <a:lnTo>
                    <a:pt x="2" y="2"/>
                  </a:lnTo>
                  <a:lnTo>
                    <a:pt x="34" y="2"/>
                  </a:lnTo>
                  <a:lnTo>
                    <a:pt x="34" y="109"/>
                  </a:lnTo>
                  <a:lnTo>
                    <a:pt x="34" y="109"/>
                  </a:lnTo>
                  <a:lnTo>
                    <a:pt x="34" y="109"/>
                  </a:lnTo>
                  <a:lnTo>
                    <a:pt x="34" y="109"/>
                  </a:lnTo>
                  <a:lnTo>
                    <a:pt x="34" y="2"/>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4" name="Freeform 222"/>
            <p:cNvSpPr>
              <a:spLocks/>
            </p:cNvSpPr>
            <p:nvPr/>
          </p:nvSpPr>
          <p:spPr bwMode="auto">
            <a:xfrm>
              <a:off x="4240212" y="3932238"/>
              <a:ext cx="53975" cy="173038"/>
            </a:xfrm>
            <a:custGeom>
              <a:avLst/>
              <a:gdLst>
                <a:gd name="T0" fmla="*/ 34 w 34"/>
                <a:gd name="T1" fmla="*/ 0 h 109"/>
                <a:gd name="T2" fmla="*/ 2 w 34"/>
                <a:gd name="T3" fmla="*/ 0 h 109"/>
                <a:gd name="T4" fmla="*/ 0 w 34"/>
                <a:gd name="T5" fmla="*/ 0 h 109"/>
                <a:gd name="T6" fmla="*/ 0 w 34"/>
                <a:gd name="T7" fmla="*/ 2 h 109"/>
                <a:gd name="T8" fmla="*/ 0 w 34"/>
                <a:gd name="T9" fmla="*/ 109 h 109"/>
                <a:gd name="T10" fmla="*/ 2 w 34"/>
                <a:gd name="T11" fmla="*/ 109 h 109"/>
                <a:gd name="T12" fmla="*/ 2 w 34"/>
                <a:gd name="T13" fmla="*/ 2 h 109"/>
                <a:gd name="T14" fmla="*/ 34 w 34"/>
                <a:gd name="T15" fmla="*/ 2 h 109"/>
                <a:gd name="T16" fmla="*/ 34 w 34"/>
                <a:gd name="T17" fmla="*/ 109 h 109"/>
                <a:gd name="T18" fmla="*/ 34 w 34"/>
                <a:gd name="T19" fmla="*/ 109 h 109"/>
                <a:gd name="T20" fmla="*/ 34 w 34"/>
                <a:gd name="T21" fmla="*/ 109 h 109"/>
                <a:gd name="T22" fmla="*/ 34 w 34"/>
                <a:gd name="T23" fmla="*/ 109 h 109"/>
                <a:gd name="T24" fmla="*/ 34 w 34"/>
                <a:gd name="T25" fmla="*/ 2 h 109"/>
                <a:gd name="T26" fmla="*/ 34 w 34"/>
                <a:gd name="T27" fmla="*/ 0 h 109"/>
                <a:gd name="T28" fmla="*/ 34 w 34"/>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09">
                  <a:moveTo>
                    <a:pt x="34" y="0"/>
                  </a:moveTo>
                  <a:lnTo>
                    <a:pt x="2" y="0"/>
                  </a:lnTo>
                  <a:lnTo>
                    <a:pt x="0" y="0"/>
                  </a:lnTo>
                  <a:lnTo>
                    <a:pt x="0" y="2"/>
                  </a:lnTo>
                  <a:lnTo>
                    <a:pt x="0" y="109"/>
                  </a:lnTo>
                  <a:lnTo>
                    <a:pt x="2" y="109"/>
                  </a:lnTo>
                  <a:lnTo>
                    <a:pt x="2" y="2"/>
                  </a:lnTo>
                  <a:lnTo>
                    <a:pt x="34" y="2"/>
                  </a:lnTo>
                  <a:lnTo>
                    <a:pt x="34" y="109"/>
                  </a:lnTo>
                  <a:lnTo>
                    <a:pt x="34" y="109"/>
                  </a:lnTo>
                  <a:lnTo>
                    <a:pt x="34" y="109"/>
                  </a:lnTo>
                  <a:lnTo>
                    <a:pt x="34" y="109"/>
                  </a:lnTo>
                  <a:lnTo>
                    <a:pt x="34" y="2"/>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5" name="Freeform 223"/>
            <p:cNvSpPr>
              <a:spLocks/>
            </p:cNvSpPr>
            <p:nvPr/>
          </p:nvSpPr>
          <p:spPr bwMode="auto">
            <a:xfrm>
              <a:off x="4240212" y="4105276"/>
              <a:ext cx="53975" cy="0"/>
            </a:xfrm>
            <a:custGeom>
              <a:avLst/>
              <a:gdLst>
                <a:gd name="T0" fmla="*/ 34 w 34"/>
                <a:gd name="T1" fmla="*/ 0 w 34"/>
                <a:gd name="T2" fmla="*/ 0 w 34"/>
                <a:gd name="T3" fmla="*/ 2 w 34"/>
                <a:gd name="T4" fmla="*/ 34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2" y="0"/>
                  </a:lnTo>
                  <a:lnTo>
                    <a:pt x="34" y="0"/>
                  </a:lnTo>
                  <a:lnTo>
                    <a:pt x="34" y="0"/>
                  </a:lnTo>
                  <a:lnTo>
                    <a:pt x="3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6" name="Freeform 224"/>
            <p:cNvSpPr>
              <a:spLocks/>
            </p:cNvSpPr>
            <p:nvPr/>
          </p:nvSpPr>
          <p:spPr bwMode="auto">
            <a:xfrm>
              <a:off x="4240212" y="4105276"/>
              <a:ext cx="53975" cy="0"/>
            </a:xfrm>
            <a:custGeom>
              <a:avLst/>
              <a:gdLst>
                <a:gd name="T0" fmla="*/ 34 w 34"/>
                <a:gd name="T1" fmla="*/ 0 w 34"/>
                <a:gd name="T2" fmla="*/ 0 w 34"/>
                <a:gd name="T3" fmla="*/ 2 w 34"/>
                <a:gd name="T4" fmla="*/ 34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2" y="0"/>
                  </a:lnTo>
                  <a:lnTo>
                    <a:pt x="34"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7" name="Freeform 225"/>
            <p:cNvSpPr>
              <a:spLocks noEditPoints="1"/>
            </p:cNvSpPr>
            <p:nvPr/>
          </p:nvSpPr>
          <p:spPr bwMode="auto">
            <a:xfrm>
              <a:off x="4240212" y="4105276"/>
              <a:ext cx="53975" cy="0"/>
            </a:xfrm>
            <a:custGeom>
              <a:avLst/>
              <a:gdLst>
                <a:gd name="T0" fmla="*/ 34 w 34"/>
                <a:gd name="T1" fmla="*/ 34 w 34"/>
                <a:gd name="T2" fmla="*/ 34 w 34"/>
                <a:gd name="T3" fmla="*/ 34 w 34"/>
                <a:gd name="T4" fmla="*/ 34 w 34"/>
                <a:gd name="T5" fmla="*/ 2 w 34"/>
                <a:gd name="T6" fmla="*/ 2 w 34"/>
                <a:gd name="T7" fmla="*/ 0 w 34"/>
                <a:gd name="T8" fmla="*/ 0 w 34"/>
                <a:gd name="T9" fmla="*/ 0 w 34"/>
                <a:gd name="T10" fmla="*/ 34 w 34"/>
                <a:gd name="T11" fmla="*/ 34 w 34"/>
                <a:gd name="T12" fmla="*/ 34 w 34"/>
                <a:gd name="T13" fmla="*/ 34 w 34"/>
                <a:gd name="T14" fmla="*/ 34 w 34"/>
                <a:gd name="T15" fmla="*/ 34 w 34"/>
                <a:gd name="T16" fmla="*/ 34 w 34"/>
                <a:gd name="T17" fmla="*/ 34 w 34"/>
                <a:gd name="T18"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4">
                  <a:moveTo>
                    <a:pt x="34" y="0"/>
                  </a:moveTo>
                  <a:lnTo>
                    <a:pt x="34" y="0"/>
                  </a:lnTo>
                  <a:close/>
                  <a:moveTo>
                    <a:pt x="34" y="0"/>
                  </a:moveTo>
                  <a:lnTo>
                    <a:pt x="34" y="0"/>
                  </a:lnTo>
                  <a:lnTo>
                    <a:pt x="34" y="0"/>
                  </a:lnTo>
                  <a:lnTo>
                    <a:pt x="2" y="0"/>
                  </a:lnTo>
                  <a:lnTo>
                    <a:pt x="2" y="0"/>
                  </a:lnTo>
                  <a:lnTo>
                    <a:pt x="0" y="0"/>
                  </a:lnTo>
                  <a:lnTo>
                    <a:pt x="0" y="0"/>
                  </a:lnTo>
                  <a:lnTo>
                    <a:pt x="0" y="0"/>
                  </a:lnTo>
                  <a:lnTo>
                    <a:pt x="34" y="0"/>
                  </a:lnTo>
                  <a:lnTo>
                    <a:pt x="34" y="0"/>
                  </a:lnTo>
                  <a:lnTo>
                    <a:pt x="34" y="0"/>
                  </a:lnTo>
                  <a:lnTo>
                    <a:pt x="34" y="0"/>
                  </a:lnTo>
                  <a:close/>
                  <a:moveTo>
                    <a:pt x="34" y="0"/>
                  </a:moveTo>
                  <a:lnTo>
                    <a:pt x="34" y="0"/>
                  </a:lnTo>
                  <a:lnTo>
                    <a:pt x="34" y="0"/>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8" name="Freeform 226"/>
            <p:cNvSpPr>
              <a:spLocks noEditPoints="1"/>
            </p:cNvSpPr>
            <p:nvPr/>
          </p:nvSpPr>
          <p:spPr bwMode="auto">
            <a:xfrm>
              <a:off x="4240212" y="4105276"/>
              <a:ext cx="53975" cy="0"/>
            </a:xfrm>
            <a:custGeom>
              <a:avLst/>
              <a:gdLst>
                <a:gd name="T0" fmla="*/ 34 w 34"/>
                <a:gd name="T1" fmla="*/ 34 w 34"/>
                <a:gd name="T2" fmla="*/ 34 w 34"/>
                <a:gd name="T3" fmla="*/ 34 w 34"/>
                <a:gd name="T4" fmla="*/ 34 w 34"/>
                <a:gd name="T5" fmla="*/ 2 w 34"/>
                <a:gd name="T6" fmla="*/ 2 w 34"/>
                <a:gd name="T7" fmla="*/ 0 w 34"/>
                <a:gd name="T8" fmla="*/ 0 w 34"/>
                <a:gd name="T9" fmla="*/ 0 w 34"/>
                <a:gd name="T10" fmla="*/ 34 w 34"/>
                <a:gd name="T11" fmla="*/ 34 w 34"/>
                <a:gd name="T12" fmla="*/ 34 w 34"/>
                <a:gd name="T13" fmla="*/ 34 w 34"/>
                <a:gd name="T14" fmla="*/ 34 w 34"/>
                <a:gd name="T15" fmla="*/ 34 w 34"/>
                <a:gd name="T16" fmla="*/ 34 w 34"/>
                <a:gd name="T17" fmla="*/ 34 w 34"/>
                <a:gd name="T18"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4">
                  <a:moveTo>
                    <a:pt x="34" y="0"/>
                  </a:moveTo>
                  <a:lnTo>
                    <a:pt x="34" y="0"/>
                  </a:lnTo>
                  <a:moveTo>
                    <a:pt x="34" y="0"/>
                  </a:moveTo>
                  <a:lnTo>
                    <a:pt x="34" y="0"/>
                  </a:lnTo>
                  <a:lnTo>
                    <a:pt x="34" y="0"/>
                  </a:lnTo>
                  <a:lnTo>
                    <a:pt x="2" y="0"/>
                  </a:lnTo>
                  <a:lnTo>
                    <a:pt x="2" y="0"/>
                  </a:lnTo>
                  <a:lnTo>
                    <a:pt x="0" y="0"/>
                  </a:lnTo>
                  <a:lnTo>
                    <a:pt x="0" y="0"/>
                  </a:lnTo>
                  <a:lnTo>
                    <a:pt x="0" y="0"/>
                  </a:lnTo>
                  <a:lnTo>
                    <a:pt x="34" y="0"/>
                  </a:lnTo>
                  <a:lnTo>
                    <a:pt x="34" y="0"/>
                  </a:lnTo>
                  <a:lnTo>
                    <a:pt x="34" y="0"/>
                  </a:lnTo>
                  <a:lnTo>
                    <a:pt x="34" y="0"/>
                  </a:lnTo>
                  <a:moveTo>
                    <a:pt x="34" y="0"/>
                  </a:moveTo>
                  <a:lnTo>
                    <a:pt x="34" y="0"/>
                  </a:lnTo>
                  <a:lnTo>
                    <a:pt x="34"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9" name="Freeform 227"/>
            <p:cNvSpPr>
              <a:spLocks noEditPoints="1"/>
            </p:cNvSpPr>
            <p:nvPr/>
          </p:nvSpPr>
          <p:spPr bwMode="auto">
            <a:xfrm>
              <a:off x="424338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0" name="Freeform 228"/>
            <p:cNvSpPr>
              <a:spLocks noEditPoints="1"/>
            </p:cNvSpPr>
            <p:nvPr/>
          </p:nvSpPr>
          <p:spPr bwMode="auto">
            <a:xfrm>
              <a:off x="424338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1" name="Rectangle 229"/>
            <p:cNvSpPr>
              <a:spLocks noChangeArrowheads="1"/>
            </p:cNvSpPr>
            <p:nvPr/>
          </p:nvSpPr>
          <p:spPr bwMode="auto">
            <a:xfrm>
              <a:off x="4364037" y="3935413"/>
              <a:ext cx="50800" cy="16986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2" name="Rectangle 230"/>
            <p:cNvSpPr>
              <a:spLocks noChangeArrowheads="1"/>
            </p:cNvSpPr>
            <p:nvPr/>
          </p:nvSpPr>
          <p:spPr bwMode="auto">
            <a:xfrm>
              <a:off x="4364037"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3" name="Freeform 231"/>
            <p:cNvSpPr>
              <a:spLocks/>
            </p:cNvSpPr>
            <p:nvPr/>
          </p:nvSpPr>
          <p:spPr bwMode="auto">
            <a:xfrm>
              <a:off x="4364037"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109 h 109"/>
                <a:gd name="T22" fmla="*/ 32 w 32"/>
                <a:gd name="T23" fmla="*/ 109 h 109"/>
                <a:gd name="T24" fmla="*/ 32 w 32"/>
                <a:gd name="T25" fmla="*/ 2 h 109"/>
                <a:gd name="T26" fmla="*/ 32 w 32"/>
                <a:gd name="T27" fmla="*/ 0 h 109"/>
                <a:gd name="T28" fmla="*/ 32 w 32"/>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109"/>
                  </a:lnTo>
                  <a:lnTo>
                    <a:pt x="32" y="109"/>
                  </a:lnTo>
                  <a:lnTo>
                    <a:pt x="32" y="2"/>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4" name="Freeform 232"/>
            <p:cNvSpPr>
              <a:spLocks/>
            </p:cNvSpPr>
            <p:nvPr/>
          </p:nvSpPr>
          <p:spPr bwMode="auto">
            <a:xfrm>
              <a:off x="4364037"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109 h 109"/>
                <a:gd name="T22" fmla="*/ 32 w 32"/>
                <a:gd name="T23" fmla="*/ 109 h 109"/>
                <a:gd name="T24" fmla="*/ 32 w 32"/>
                <a:gd name="T25" fmla="*/ 2 h 109"/>
                <a:gd name="T26" fmla="*/ 32 w 32"/>
                <a:gd name="T27" fmla="*/ 0 h 109"/>
                <a:gd name="T28" fmla="*/ 32 w 32"/>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109"/>
                  </a:lnTo>
                  <a:lnTo>
                    <a:pt x="32" y="109"/>
                  </a:lnTo>
                  <a:lnTo>
                    <a:pt x="32" y="2"/>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5" name="Freeform 233"/>
            <p:cNvSpPr>
              <a:spLocks/>
            </p:cNvSpPr>
            <p:nvPr/>
          </p:nvSpPr>
          <p:spPr bwMode="auto">
            <a:xfrm>
              <a:off x="4364037"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6" name="Freeform 234"/>
            <p:cNvSpPr>
              <a:spLocks/>
            </p:cNvSpPr>
            <p:nvPr/>
          </p:nvSpPr>
          <p:spPr bwMode="auto">
            <a:xfrm>
              <a:off x="4364037"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7" name="Freeform 235"/>
            <p:cNvSpPr>
              <a:spLocks noEditPoints="1"/>
            </p:cNvSpPr>
            <p:nvPr/>
          </p:nvSpPr>
          <p:spPr bwMode="auto">
            <a:xfrm>
              <a:off x="4364037" y="4105276"/>
              <a:ext cx="50800" cy="0"/>
            </a:xfrm>
            <a:custGeom>
              <a:avLst/>
              <a:gdLst>
                <a:gd name="T0" fmla="*/ 32 w 32"/>
                <a:gd name="T1" fmla="*/ 32 w 32"/>
                <a:gd name="T2" fmla="*/ 32 w 32"/>
                <a:gd name="T3" fmla="*/ 32 w 32"/>
                <a:gd name="T4" fmla="*/ 32 w 32"/>
                <a:gd name="T5" fmla="*/ 0 w 32"/>
                <a:gd name="T6" fmla="*/ 0 w 32"/>
                <a:gd name="T7" fmla="*/ 0 w 32"/>
                <a:gd name="T8" fmla="*/ 0 w 32"/>
                <a:gd name="T9" fmla="*/ 0 w 32"/>
                <a:gd name="T10" fmla="*/ 32 w 32"/>
                <a:gd name="T11" fmla="*/ 32 w 32"/>
                <a:gd name="T12" fmla="*/ 32 w 32"/>
                <a:gd name="T13" fmla="*/ 32 w 32"/>
                <a:gd name="T14" fmla="*/ 32 w 32"/>
                <a:gd name="T15" fmla="*/ 32 w 32"/>
                <a:gd name="T16" fmla="*/ 32 w 32"/>
                <a:gd name="T17" fmla="*/ 32 w 32"/>
                <a:gd name="T18"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2">
                  <a:moveTo>
                    <a:pt x="32" y="0"/>
                  </a:moveTo>
                  <a:lnTo>
                    <a:pt x="32" y="0"/>
                  </a:lnTo>
                  <a:close/>
                  <a:moveTo>
                    <a:pt x="32" y="0"/>
                  </a:moveTo>
                  <a:lnTo>
                    <a:pt x="32" y="0"/>
                  </a:lnTo>
                  <a:lnTo>
                    <a:pt x="32" y="0"/>
                  </a:lnTo>
                  <a:lnTo>
                    <a:pt x="0" y="0"/>
                  </a:lnTo>
                  <a:lnTo>
                    <a:pt x="0" y="0"/>
                  </a:lnTo>
                  <a:lnTo>
                    <a:pt x="0" y="0"/>
                  </a:lnTo>
                  <a:lnTo>
                    <a:pt x="0" y="0"/>
                  </a:lnTo>
                  <a:lnTo>
                    <a:pt x="0" y="0"/>
                  </a:lnTo>
                  <a:lnTo>
                    <a:pt x="32" y="0"/>
                  </a:lnTo>
                  <a:lnTo>
                    <a:pt x="32" y="0"/>
                  </a:lnTo>
                  <a:lnTo>
                    <a:pt x="32" y="0"/>
                  </a:lnTo>
                  <a:lnTo>
                    <a:pt x="32" y="0"/>
                  </a:lnTo>
                  <a:close/>
                  <a:moveTo>
                    <a:pt x="32" y="0"/>
                  </a:moveTo>
                  <a:lnTo>
                    <a:pt x="32" y="0"/>
                  </a:lnTo>
                  <a:lnTo>
                    <a:pt x="32" y="0"/>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8" name="Freeform 236"/>
            <p:cNvSpPr>
              <a:spLocks noEditPoints="1"/>
            </p:cNvSpPr>
            <p:nvPr/>
          </p:nvSpPr>
          <p:spPr bwMode="auto">
            <a:xfrm>
              <a:off x="4364037" y="4105276"/>
              <a:ext cx="50800" cy="0"/>
            </a:xfrm>
            <a:custGeom>
              <a:avLst/>
              <a:gdLst>
                <a:gd name="T0" fmla="*/ 32 w 32"/>
                <a:gd name="T1" fmla="*/ 32 w 32"/>
                <a:gd name="T2" fmla="*/ 32 w 32"/>
                <a:gd name="T3" fmla="*/ 32 w 32"/>
                <a:gd name="T4" fmla="*/ 32 w 32"/>
                <a:gd name="T5" fmla="*/ 0 w 32"/>
                <a:gd name="T6" fmla="*/ 0 w 32"/>
                <a:gd name="T7" fmla="*/ 0 w 32"/>
                <a:gd name="T8" fmla="*/ 0 w 32"/>
                <a:gd name="T9" fmla="*/ 0 w 32"/>
                <a:gd name="T10" fmla="*/ 32 w 32"/>
                <a:gd name="T11" fmla="*/ 32 w 32"/>
                <a:gd name="T12" fmla="*/ 32 w 32"/>
                <a:gd name="T13" fmla="*/ 32 w 32"/>
                <a:gd name="T14" fmla="*/ 32 w 32"/>
                <a:gd name="T15" fmla="*/ 32 w 32"/>
                <a:gd name="T16" fmla="*/ 32 w 32"/>
                <a:gd name="T17" fmla="*/ 32 w 32"/>
                <a:gd name="T18"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2">
                  <a:moveTo>
                    <a:pt x="32" y="0"/>
                  </a:moveTo>
                  <a:lnTo>
                    <a:pt x="32" y="0"/>
                  </a:lnTo>
                  <a:moveTo>
                    <a:pt x="32" y="0"/>
                  </a:moveTo>
                  <a:lnTo>
                    <a:pt x="32" y="0"/>
                  </a:lnTo>
                  <a:lnTo>
                    <a:pt x="32" y="0"/>
                  </a:lnTo>
                  <a:lnTo>
                    <a:pt x="0" y="0"/>
                  </a:lnTo>
                  <a:lnTo>
                    <a:pt x="0" y="0"/>
                  </a:lnTo>
                  <a:lnTo>
                    <a:pt x="0" y="0"/>
                  </a:lnTo>
                  <a:lnTo>
                    <a:pt x="0" y="0"/>
                  </a:lnTo>
                  <a:lnTo>
                    <a:pt x="0" y="0"/>
                  </a:lnTo>
                  <a:lnTo>
                    <a:pt x="32" y="0"/>
                  </a:lnTo>
                  <a:lnTo>
                    <a:pt x="32" y="0"/>
                  </a:lnTo>
                  <a:lnTo>
                    <a:pt x="32" y="0"/>
                  </a:lnTo>
                  <a:lnTo>
                    <a:pt x="32" y="0"/>
                  </a:lnTo>
                  <a:moveTo>
                    <a:pt x="32" y="0"/>
                  </a:moveTo>
                  <a:lnTo>
                    <a:pt x="32"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9" name="Freeform 237"/>
            <p:cNvSpPr>
              <a:spLocks noEditPoints="1"/>
            </p:cNvSpPr>
            <p:nvPr/>
          </p:nvSpPr>
          <p:spPr bwMode="auto">
            <a:xfrm>
              <a:off x="436403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0" name="Freeform 238"/>
            <p:cNvSpPr>
              <a:spLocks noEditPoints="1"/>
            </p:cNvSpPr>
            <p:nvPr/>
          </p:nvSpPr>
          <p:spPr bwMode="auto">
            <a:xfrm>
              <a:off x="436403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1" name="Rectangle 239"/>
            <p:cNvSpPr>
              <a:spLocks noChangeArrowheads="1"/>
            </p:cNvSpPr>
            <p:nvPr/>
          </p:nvSpPr>
          <p:spPr bwMode="auto">
            <a:xfrm>
              <a:off x="4545012" y="3935413"/>
              <a:ext cx="50800" cy="16986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2" name="Rectangle 240"/>
            <p:cNvSpPr>
              <a:spLocks noChangeArrowheads="1"/>
            </p:cNvSpPr>
            <p:nvPr/>
          </p:nvSpPr>
          <p:spPr bwMode="auto">
            <a:xfrm>
              <a:off x="4545012"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3" name="Freeform 241"/>
            <p:cNvSpPr>
              <a:spLocks/>
            </p:cNvSpPr>
            <p:nvPr/>
          </p:nvSpPr>
          <p:spPr bwMode="auto">
            <a:xfrm>
              <a:off x="4545012" y="3932238"/>
              <a:ext cx="53975" cy="173038"/>
            </a:xfrm>
            <a:custGeom>
              <a:avLst/>
              <a:gdLst>
                <a:gd name="T0" fmla="*/ 32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2 w 34"/>
                <a:gd name="T15" fmla="*/ 2 h 109"/>
                <a:gd name="T16" fmla="*/ 32 w 34"/>
                <a:gd name="T17" fmla="*/ 109 h 109"/>
                <a:gd name="T18" fmla="*/ 32 w 34"/>
                <a:gd name="T19" fmla="*/ 109 h 109"/>
                <a:gd name="T20" fmla="*/ 32 w 34"/>
                <a:gd name="T21" fmla="*/ 109 h 109"/>
                <a:gd name="T22" fmla="*/ 34 w 34"/>
                <a:gd name="T23" fmla="*/ 109 h 109"/>
                <a:gd name="T24" fmla="*/ 34 w 34"/>
                <a:gd name="T25" fmla="*/ 2 h 109"/>
                <a:gd name="T26" fmla="*/ 34 w 34"/>
                <a:gd name="T27" fmla="*/ 0 h 109"/>
                <a:gd name="T28" fmla="*/ 32 w 34"/>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09">
                  <a:moveTo>
                    <a:pt x="32" y="0"/>
                  </a:moveTo>
                  <a:lnTo>
                    <a:pt x="0" y="0"/>
                  </a:lnTo>
                  <a:lnTo>
                    <a:pt x="0" y="0"/>
                  </a:lnTo>
                  <a:lnTo>
                    <a:pt x="0" y="2"/>
                  </a:lnTo>
                  <a:lnTo>
                    <a:pt x="0" y="109"/>
                  </a:lnTo>
                  <a:lnTo>
                    <a:pt x="0" y="109"/>
                  </a:lnTo>
                  <a:lnTo>
                    <a:pt x="0" y="2"/>
                  </a:lnTo>
                  <a:lnTo>
                    <a:pt x="32" y="2"/>
                  </a:lnTo>
                  <a:lnTo>
                    <a:pt x="32" y="109"/>
                  </a:lnTo>
                  <a:lnTo>
                    <a:pt x="32" y="109"/>
                  </a:lnTo>
                  <a:lnTo>
                    <a:pt x="32" y="109"/>
                  </a:lnTo>
                  <a:lnTo>
                    <a:pt x="34" y="109"/>
                  </a:lnTo>
                  <a:lnTo>
                    <a:pt x="34" y="2"/>
                  </a:lnTo>
                  <a:lnTo>
                    <a:pt x="34"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4" name="Freeform 242"/>
            <p:cNvSpPr>
              <a:spLocks/>
            </p:cNvSpPr>
            <p:nvPr/>
          </p:nvSpPr>
          <p:spPr bwMode="auto">
            <a:xfrm>
              <a:off x="4545012" y="3932238"/>
              <a:ext cx="53975" cy="173038"/>
            </a:xfrm>
            <a:custGeom>
              <a:avLst/>
              <a:gdLst>
                <a:gd name="T0" fmla="*/ 32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2 w 34"/>
                <a:gd name="T15" fmla="*/ 2 h 109"/>
                <a:gd name="T16" fmla="*/ 32 w 34"/>
                <a:gd name="T17" fmla="*/ 109 h 109"/>
                <a:gd name="T18" fmla="*/ 32 w 34"/>
                <a:gd name="T19" fmla="*/ 109 h 109"/>
                <a:gd name="T20" fmla="*/ 32 w 34"/>
                <a:gd name="T21" fmla="*/ 109 h 109"/>
                <a:gd name="T22" fmla="*/ 34 w 34"/>
                <a:gd name="T23" fmla="*/ 109 h 109"/>
                <a:gd name="T24" fmla="*/ 34 w 34"/>
                <a:gd name="T25" fmla="*/ 2 h 109"/>
                <a:gd name="T26" fmla="*/ 34 w 34"/>
                <a:gd name="T27" fmla="*/ 0 h 109"/>
                <a:gd name="T28" fmla="*/ 32 w 34"/>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09">
                  <a:moveTo>
                    <a:pt x="32" y="0"/>
                  </a:moveTo>
                  <a:lnTo>
                    <a:pt x="0" y="0"/>
                  </a:lnTo>
                  <a:lnTo>
                    <a:pt x="0" y="0"/>
                  </a:lnTo>
                  <a:lnTo>
                    <a:pt x="0" y="2"/>
                  </a:lnTo>
                  <a:lnTo>
                    <a:pt x="0" y="109"/>
                  </a:lnTo>
                  <a:lnTo>
                    <a:pt x="0" y="109"/>
                  </a:lnTo>
                  <a:lnTo>
                    <a:pt x="0" y="2"/>
                  </a:lnTo>
                  <a:lnTo>
                    <a:pt x="32" y="2"/>
                  </a:lnTo>
                  <a:lnTo>
                    <a:pt x="32" y="109"/>
                  </a:lnTo>
                  <a:lnTo>
                    <a:pt x="32" y="109"/>
                  </a:lnTo>
                  <a:lnTo>
                    <a:pt x="32" y="109"/>
                  </a:lnTo>
                  <a:lnTo>
                    <a:pt x="34" y="109"/>
                  </a:lnTo>
                  <a:lnTo>
                    <a:pt x="34" y="2"/>
                  </a:lnTo>
                  <a:lnTo>
                    <a:pt x="34"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5" name="Freeform 243"/>
            <p:cNvSpPr>
              <a:spLocks/>
            </p:cNvSpPr>
            <p:nvPr/>
          </p:nvSpPr>
          <p:spPr bwMode="auto">
            <a:xfrm>
              <a:off x="4545012" y="4105276"/>
              <a:ext cx="53975" cy="0"/>
            </a:xfrm>
            <a:custGeom>
              <a:avLst/>
              <a:gdLst>
                <a:gd name="T0" fmla="*/ 34 w 34"/>
                <a:gd name="T1" fmla="*/ 0 w 34"/>
                <a:gd name="T2" fmla="*/ 0 w 34"/>
                <a:gd name="T3" fmla="*/ 0 w 34"/>
                <a:gd name="T4" fmla="*/ 32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2" y="0"/>
                  </a:lnTo>
                  <a:lnTo>
                    <a:pt x="34" y="0"/>
                  </a:lnTo>
                  <a:lnTo>
                    <a:pt x="3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6" name="Freeform 244"/>
            <p:cNvSpPr>
              <a:spLocks/>
            </p:cNvSpPr>
            <p:nvPr/>
          </p:nvSpPr>
          <p:spPr bwMode="auto">
            <a:xfrm>
              <a:off x="4545012" y="4105276"/>
              <a:ext cx="53975" cy="0"/>
            </a:xfrm>
            <a:custGeom>
              <a:avLst/>
              <a:gdLst>
                <a:gd name="T0" fmla="*/ 34 w 34"/>
                <a:gd name="T1" fmla="*/ 0 w 34"/>
                <a:gd name="T2" fmla="*/ 0 w 34"/>
                <a:gd name="T3" fmla="*/ 0 w 34"/>
                <a:gd name="T4" fmla="*/ 32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7" name="Freeform 245"/>
            <p:cNvSpPr>
              <a:spLocks noEditPoints="1"/>
            </p:cNvSpPr>
            <p:nvPr/>
          </p:nvSpPr>
          <p:spPr bwMode="auto">
            <a:xfrm>
              <a:off x="4545012" y="4105276"/>
              <a:ext cx="53975" cy="0"/>
            </a:xfrm>
            <a:custGeom>
              <a:avLst/>
              <a:gdLst>
                <a:gd name="T0" fmla="*/ 34 w 34"/>
                <a:gd name="T1" fmla="*/ 34 w 34"/>
                <a:gd name="T2" fmla="*/ 32 w 34"/>
                <a:gd name="T3" fmla="*/ 32 w 34"/>
                <a:gd name="T4" fmla="*/ 32 w 34"/>
                <a:gd name="T5" fmla="*/ 0 w 34"/>
                <a:gd name="T6" fmla="*/ 0 w 34"/>
                <a:gd name="T7" fmla="*/ 0 w 34"/>
                <a:gd name="T8" fmla="*/ 0 w 34"/>
                <a:gd name="T9" fmla="*/ 0 w 34"/>
                <a:gd name="T10" fmla="*/ 34 w 34"/>
                <a:gd name="T11" fmla="*/ 34 w 34"/>
                <a:gd name="T12" fmla="*/ 32 w 34"/>
                <a:gd name="T13" fmla="*/ 32 w 34"/>
                <a:gd name="T14" fmla="*/ 34 w 34"/>
                <a:gd name="T15" fmla="*/ 32 w 34"/>
                <a:gd name="T16" fmla="*/ 32 w 34"/>
                <a:gd name="T17" fmla="*/ 34 w 34"/>
                <a:gd name="T18"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4">
                  <a:moveTo>
                    <a:pt x="34" y="0"/>
                  </a:moveTo>
                  <a:lnTo>
                    <a:pt x="34" y="0"/>
                  </a:lnTo>
                  <a:close/>
                  <a:moveTo>
                    <a:pt x="32" y="0"/>
                  </a:moveTo>
                  <a:lnTo>
                    <a:pt x="32" y="0"/>
                  </a:lnTo>
                  <a:lnTo>
                    <a:pt x="32" y="0"/>
                  </a:lnTo>
                  <a:lnTo>
                    <a:pt x="0" y="0"/>
                  </a:lnTo>
                  <a:lnTo>
                    <a:pt x="0" y="0"/>
                  </a:lnTo>
                  <a:lnTo>
                    <a:pt x="0" y="0"/>
                  </a:lnTo>
                  <a:lnTo>
                    <a:pt x="0" y="0"/>
                  </a:lnTo>
                  <a:lnTo>
                    <a:pt x="0" y="0"/>
                  </a:lnTo>
                  <a:lnTo>
                    <a:pt x="34" y="0"/>
                  </a:lnTo>
                  <a:lnTo>
                    <a:pt x="34" y="0"/>
                  </a:lnTo>
                  <a:lnTo>
                    <a:pt x="32" y="0"/>
                  </a:lnTo>
                  <a:lnTo>
                    <a:pt x="32" y="0"/>
                  </a:lnTo>
                  <a:close/>
                  <a:moveTo>
                    <a:pt x="34" y="0"/>
                  </a:moveTo>
                  <a:lnTo>
                    <a:pt x="32" y="0"/>
                  </a:lnTo>
                  <a:lnTo>
                    <a:pt x="32" y="0"/>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8" name="Freeform 246"/>
            <p:cNvSpPr>
              <a:spLocks noEditPoints="1"/>
            </p:cNvSpPr>
            <p:nvPr/>
          </p:nvSpPr>
          <p:spPr bwMode="auto">
            <a:xfrm>
              <a:off x="4545012" y="4105276"/>
              <a:ext cx="53975" cy="0"/>
            </a:xfrm>
            <a:custGeom>
              <a:avLst/>
              <a:gdLst>
                <a:gd name="T0" fmla="*/ 34 w 34"/>
                <a:gd name="T1" fmla="*/ 34 w 34"/>
                <a:gd name="T2" fmla="*/ 32 w 34"/>
                <a:gd name="T3" fmla="*/ 32 w 34"/>
                <a:gd name="T4" fmla="*/ 32 w 34"/>
                <a:gd name="T5" fmla="*/ 0 w 34"/>
                <a:gd name="T6" fmla="*/ 0 w 34"/>
                <a:gd name="T7" fmla="*/ 0 w 34"/>
                <a:gd name="T8" fmla="*/ 0 w 34"/>
                <a:gd name="T9" fmla="*/ 0 w 34"/>
                <a:gd name="T10" fmla="*/ 34 w 34"/>
                <a:gd name="T11" fmla="*/ 34 w 34"/>
                <a:gd name="T12" fmla="*/ 32 w 34"/>
                <a:gd name="T13" fmla="*/ 32 w 34"/>
                <a:gd name="T14" fmla="*/ 34 w 34"/>
                <a:gd name="T15" fmla="*/ 32 w 34"/>
                <a:gd name="T16" fmla="*/ 32 w 34"/>
                <a:gd name="T17" fmla="*/ 34 w 34"/>
                <a:gd name="T18"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4">
                  <a:moveTo>
                    <a:pt x="34" y="0"/>
                  </a:moveTo>
                  <a:lnTo>
                    <a:pt x="34" y="0"/>
                  </a:lnTo>
                  <a:moveTo>
                    <a:pt x="32" y="0"/>
                  </a:moveTo>
                  <a:lnTo>
                    <a:pt x="32" y="0"/>
                  </a:lnTo>
                  <a:lnTo>
                    <a:pt x="32" y="0"/>
                  </a:lnTo>
                  <a:lnTo>
                    <a:pt x="0" y="0"/>
                  </a:lnTo>
                  <a:lnTo>
                    <a:pt x="0" y="0"/>
                  </a:lnTo>
                  <a:lnTo>
                    <a:pt x="0" y="0"/>
                  </a:lnTo>
                  <a:lnTo>
                    <a:pt x="0" y="0"/>
                  </a:lnTo>
                  <a:lnTo>
                    <a:pt x="0" y="0"/>
                  </a:lnTo>
                  <a:lnTo>
                    <a:pt x="34" y="0"/>
                  </a:lnTo>
                  <a:lnTo>
                    <a:pt x="34" y="0"/>
                  </a:lnTo>
                  <a:lnTo>
                    <a:pt x="32" y="0"/>
                  </a:lnTo>
                  <a:lnTo>
                    <a:pt x="32" y="0"/>
                  </a:lnTo>
                  <a:moveTo>
                    <a:pt x="34" y="0"/>
                  </a:moveTo>
                  <a:lnTo>
                    <a:pt x="32"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9" name="Freeform 247"/>
            <p:cNvSpPr>
              <a:spLocks noEditPoints="1"/>
            </p:cNvSpPr>
            <p:nvPr/>
          </p:nvSpPr>
          <p:spPr bwMode="auto">
            <a:xfrm>
              <a:off x="4545012"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0" name="Freeform 248"/>
            <p:cNvSpPr>
              <a:spLocks noEditPoints="1"/>
            </p:cNvSpPr>
            <p:nvPr/>
          </p:nvSpPr>
          <p:spPr bwMode="auto">
            <a:xfrm>
              <a:off x="4545012"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1" name="Rectangle 249"/>
            <p:cNvSpPr>
              <a:spLocks noChangeArrowheads="1"/>
            </p:cNvSpPr>
            <p:nvPr/>
          </p:nvSpPr>
          <p:spPr bwMode="auto">
            <a:xfrm>
              <a:off x="4665662" y="3935413"/>
              <a:ext cx="52388" cy="16986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2" name="Rectangle 250"/>
            <p:cNvSpPr>
              <a:spLocks noChangeArrowheads="1"/>
            </p:cNvSpPr>
            <p:nvPr/>
          </p:nvSpPr>
          <p:spPr bwMode="auto">
            <a:xfrm>
              <a:off x="4665662" y="3935413"/>
              <a:ext cx="523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3" name="Freeform 251"/>
            <p:cNvSpPr>
              <a:spLocks/>
            </p:cNvSpPr>
            <p:nvPr/>
          </p:nvSpPr>
          <p:spPr bwMode="auto">
            <a:xfrm>
              <a:off x="4665662" y="3932238"/>
              <a:ext cx="52388" cy="173038"/>
            </a:xfrm>
            <a:custGeom>
              <a:avLst/>
              <a:gdLst>
                <a:gd name="T0" fmla="*/ 33 w 33"/>
                <a:gd name="T1" fmla="*/ 0 h 109"/>
                <a:gd name="T2" fmla="*/ 0 w 33"/>
                <a:gd name="T3" fmla="*/ 0 h 109"/>
                <a:gd name="T4" fmla="*/ 0 w 33"/>
                <a:gd name="T5" fmla="*/ 0 h 109"/>
                <a:gd name="T6" fmla="*/ 0 w 33"/>
                <a:gd name="T7" fmla="*/ 2 h 109"/>
                <a:gd name="T8" fmla="*/ 0 w 33"/>
                <a:gd name="T9" fmla="*/ 109 h 109"/>
                <a:gd name="T10" fmla="*/ 0 w 33"/>
                <a:gd name="T11" fmla="*/ 109 h 109"/>
                <a:gd name="T12" fmla="*/ 0 w 33"/>
                <a:gd name="T13" fmla="*/ 2 h 109"/>
                <a:gd name="T14" fmla="*/ 33 w 33"/>
                <a:gd name="T15" fmla="*/ 2 h 109"/>
                <a:gd name="T16" fmla="*/ 33 w 33"/>
                <a:gd name="T17" fmla="*/ 109 h 109"/>
                <a:gd name="T18" fmla="*/ 33 w 33"/>
                <a:gd name="T19" fmla="*/ 109 h 109"/>
                <a:gd name="T20" fmla="*/ 33 w 33"/>
                <a:gd name="T21" fmla="*/ 109 h 109"/>
                <a:gd name="T22" fmla="*/ 33 w 33"/>
                <a:gd name="T23" fmla="*/ 109 h 109"/>
                <a:gd name="T24" fmla="*/ 33 w 33"/>
                <a:gd name="T25" fmla="*/ 2 h 109"/>
                <a:gd name="T26" fmla="*/ 33 w 33"/>
                <a:gd name="T27" fmla="*/ 0 h 109"/>
                <a:gd name="T28" fmla="*/ 33 w 33"/>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109">
                  <a:moveTo>
                    <a:pt x="33" y="0"/>
                  </a:moveTo>
                  <a:lnTo>
                    <a:pt x="0" y="0"/>
                  </a:lnTo>
                  <a:lnTo>
                    <a:pt x="0" y="0"/>
                  </a:lnTo>
                  <a:lnTo>
                    <a:pt x="0" y="2"/>
                  </a:lnTo>
                  <a:lnTo>
                    <a:pt x="0" y="109"/>
                  </a:lnTo>
                  <a:lnTo>
                    <a:pt x="0" y="109"/>
                  </a:lnTo>
                  <a:lnTo>
                    <a:pt x="0" y="2"/>
                  </a:lnTo>
                  <a:lnTo>
                    <a:pt x="33" y="2"/>
                  </a:lnTo>
                  <a:lnTo>
                    <a:pt x="33" y="109"/>
                  </a:lnTo>
                  <a:lnTo>
                    <a:pt x="33" y="109"/>
                  </a:lnTo>
                  <a:lnTo>
                    <a:pt x="33" y="109"/>
                  </a:lnTo>
                  <a:lnTo>
                    <a:pt x="33" y="109"/>
                  </a:lnTo>
                  <a:lnTo>
                    <a:pt x="33" y="2"/>
                  </a:lnTo>
                  <a:lnTo>
                    <a:pt x="33" y="0"/>
                  </a:lnTo>
                  <a:lnTo>
                    <a:pt x="3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4" name="Freeform 252"/>
            <p:cNvSpPr>
              <a:spLocks/>
            </p:cNvSpPr>
            <p:nvPr/>
          </p:nvSpPr>
          <p:spPr bwMode="auto">
            <a:xfrm>
              <a:off x="4665662" y="3932238"/>
              <a:ext cx="52388" cy="173038"/>
            </a:xfrm>
            <a:custGeom>
              <a:avLst/>
              <a:gdLst>
                <a:gd name="T0" fmla="*/ 33 w 33"/>
                <a:gd name="T1" fmla="*/ 0 h 109"/>
                <a:gd name="T2" fmla="*/ 0 w 33"/>
                <a:gd name="T3" fmla="*/ 0 h 109"/>
                <a:gd name="T4" fmla="*/ 0 w 33"/>
                <a:gd name="T5" fmla="*/ 0 h 109"/>
                <a:gd name="T6" fmla="*/ 0 w 33"/>
                <a:gd name="T7" fmla="*/ 2 h 109"/>
                <a:gd name="T8" fmla="*/ 0 w 33"/>
                <a:gd name="T9" fmla="*/ 109 h 109"/>
                <a:gd name="T10" fmla="*/ 0 w 33"/>
                <a:gd name="T11" fmla="*/ 109 h 109"/>
                <a:gd name="T12" fmla="*/ 0 w 33"/>
                <a:gd name="T13" fmla="*/ 2 h 109"/>
                <a:gd name="T14" fmla="*/ 33 w 33"/>
                <a:gd name="T15" fmla="*/ 2 h 109"/>
                <a:gd name="T16" fmla="*/ 33 w 33"/>
                <a:gd name="T17" fmla="*/ 109 h 109"/>
                <a:gd name="T18" fmla="*/ 33 w 33"/>
                <a:gd name="T19" fmla="*/ 109 h 109"/>
                <a:gd name="T20" fmla="*/ 33 w 33"/>
                <a:gd name="T21" fmla="*/ 109 h 109"/>
                <a:gd name="T22" fmla="*/ 33 w 33"/>
                <a:gd name="T23" fmla="*/ 109 h 109"/>
                <a:gd name="T24" fmla="*/ 33 w 33"/>
                <a:gd name="T25" fmla="*/ 2 h 109"/>
                <a:gd name="T26" fmla="*/ 33 w 33"/>
                <a:gd name="T27" fmla="*/ 0 h 109"/>
                <a:gd name="T28" fmla="*/ 33 w 33"/>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109">
                  <a:moveTo>
                    <a:pt x="33" y="0"/>
                  </a:moveTo>
                  <a:lnTo>
                    <a:pt x="0" y="0"/>
                  </a:lnTo>
                  <a:lnTo>
                    <a:pt x="0" y="0"/>
                  </a:lnTo>
                  <a:lnTo>
                    <a:pt x="0" y="2"/>
                  </a:lnTo>
                  <a:lnTo>
                    <a:pt x="0" y="109"/>
                  </a:lnTo>
                  <a:lnTo>
                    <a:pt x="0" y="109"/>
                  </a:lnTo>
                  <a:lnTo>
                    <a:pt x="0" y="2"/>
                  </a:lnTo>
                  <a:lnTo>
                    <a:pt x="33" y="2"/>
                  </a:lnTo>
                  <a:lnTo>
                    <a:pt x="33" y="109"/>
                  </a:lnTo>
                  <a:lnTo>
                    <a:pt x="33" y="109"/>
                  </a:lnTo>
                  <a:lnTo>
                    <a:pt x="33" y="109"/>
                  </a:lnTo>
                  <a:lnTo>
                    <a:pt x="33" y="109"/>
                  </a:lnTo>
                  <a:lnTo>
                    <a:pt x="33" y="2"/>
                  </a:lnTo>
                  <a:lnTo>
                    <a:pt x="33" y="0"/>
                  </a:lnTo>
                  <a:lnTo>
                    <a:pt x="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5" name="Freeform 253"/>
            <p:cNvSpPr>
              <a:spLocks/>
            </p:cNvSpPr>
            <p:nvPr/>
          </p:nvSpPr>
          <p:spPr bwMode="auto">
            <a:xfrm>
              <a:off x="4665662" y="4105276"/>
              <a:ext cx="52388" cy="0"/>
            </a:xfrm>
            <a:custGeom>
              <a:avLst/>
              <a:gdLst>
                <a:gd name="T0" fmla="*/ 33 w 33"/>
                <a:gd name="T1" fmla="*/ 0 w 33"/>
                <a:gd name="T2" fmla="*/ 0 w 33"/>
                <a:gd name="T3" fmla="*/ 0 w 33"/>
                <a:gd name="T4" fmla="*/ 33 w 33"/>
                <a:gd name="T5" fmla="*/ 33 w 33"/>
                <a:gd name="T6" fmla="*/ 33 w 33"/>
              </a:gdLst>
              <a:ahLst/>
              <a:cxnLst>
                <a:cxn ang="0">
                  <a:pos x="T0" y="0"/>
                </a:cxn>
                <a:cxn ang="0">
                  <a:pos x="T1" y="0"/>
                </a:cxn>
                <a:cxn ang="0">
                  <a:pos x="T2" y="0"/>
                </a:cxn>
                <a:cxn ang="0">
                  <a:pos x="T3" y="0"/>
                </a:cxn>
                <a:cxn ang="0">
                  <a:pos x="T4" y="0"/>
                </a:cxn>
                <a:cxn ang="0">
                  <a:pos x="T5" y="0"/>
                </a:cxn>
                <a:cxn ang="0">
                  <a:pos x="T6" y="0"/>
                </a:cxn>
              </a:cxnLst>
              <a:rect l="0" t="0" r="r" b="b"/>
              <a:pathLst>
                <a:path w="33">
                  <a:moveTo>
                    <a:pt x="33" y="0"/>
                  </a:moveTo>
                  <a:lnTo>
                    <a:pt x="0" y="0"/>
                  </a:lnTo>
                  <a:lnTo>
                    <a:pt x="0" y="0"/>
                  </a:lnTo>
                  <a:lnTo>
                    <a:pt x="0" y="0"/>
                  </a:lnTo>
                  <a:lnTo>
                    <a:pt x="33" y="0"/>
                  </a:lnTo>
                  <a:lnTo>
                    <a:pt x="33" y="0"/>
                  </a:lnTo>
                  <a:lnTo>
                    <a:pt x="33"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6" name="Freeform 254"/>
            <p:cNvSpPr>
              <a:spLocks/>
            </p:cNvSpPr>
            <p:nvPr/>
          </p:nvSpPr>
          <p:spPr bwMode="auto">
            <a:xfrm>
              <a:off x="4665662" y="4105276"/>
              <a:ext cx="52388" cy="0"/>
            </a:xfrm>
            <a:custGeom>
              <a:avLst/>
              <a:gdLst>
                <a:gd name="T0" fmla="*/ 33 w 33"/>
                <a:gd name="T1" fmla="*/ 0 w 33"/>
                <a:gd name="T2" fmla="*/ 0 w 33"/>
                <a:gd name="T3" fmla="*/ 0 w 33"/>
                <a:gd name="T4" fmla="*/ 33 w 33"/>
                <a:gd name="T5" fmla="*/ 33 w 33"/>
                <a:gd name="T6" fmla="*/ 33 w 33"/>
              </a:gdLst>
              <a:ahLst/>
              <a:cxnLst>
                <a:cxn ang="0">
                  <a:pos x="T0" y="0"/>
                </a:cxn>
                <a:cxn ang="0">
                  <a:pos x="T1" y="0"/>
                </a:cxn>
                <a:cxn ang="0">
                  <a:pos x="T2" y="0"/>
                </a:cxn>
                <a:cxn ang="0">
                  <a:pos x="T3" y="0"/>
                </a:cxn>
                <a:cxn ang="0">
                  <a:pos x="T4" y="0"/>
                </a:cxn>
                <a:cxn ang="0">
                  <a:pos x="T5" y="0"/>
                </a:cxn>
                <a:cxn ang="0">
                  <a:pos x="T6" y="0"/>
                </a:cxn>
              </a:cxnLst>
              <a:rect l="0" t="0" r="r" b="b"/>
              <a:pathLst>
                <a:path w="33">
                  <a:moveTo>
                    <a:pt x="33" y="0"/>
                  </a:moveTo>
                  <a:lnTo>
                    <a:pt x="0" y="0"/>
                  </a:lnTo>
                  <a:lnTo>
                    <a:pt x="0" y="0"/>
                  </a:lnTo>
                  <a:lnTo>
                    <a:pt x="0" y="0"/>
                  </a:lnTo>
                  <a:lnTo>
                    <a:pt x="33" y="0"/>
                  </a:lnTo>
                  <a:lnTo>
                    <a:pt x="33" y="0"/>
                  </a:lnTo>
                  <a:lnTo>
                    <a:pt x="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7" name="Freeform 255"/>
            <p:cNvSpPr>
              <a:spLocks noEditPoints="1"/>
            </p:cNvSpPr>
            <p:nvPr/>
          </p:nvSpPr>
          <p:spPr bwMode="auto">
            <a:xfrm>
              <a:off x="4665662" y="4105276"/>
              <a:ext cx="52388" cy="0"/>
            </a:xfrm>
            <a:custGeom>
              <a:avLst/>
              <a:gdLst>
                <a:gd name="T0" fmla="*/ 33 w 33"/>
                <a:gd name="T1" fmla="*/ 33 w 33"/>
                <a:gd name="T2" fmla="*/ 33 w 33"/>
                <a:gd name="T3" fmla="*/ 33 w 33"/>
                <a:gd name="T4" fmla="*/ 33 w 33"/>
                <a:gd name="T5" fmla="*/ 0 w 33"/>
                <a:gd name="T6" fmla="*/ 0 w 33"/>
                <a:gd name="T7" fmla="*/ 0 w 33"/>
                <a:gd name="T8" fmla="*/ 0 w 33"/>
                <a:gd name="T9" fmla="*/ 0 w 33"/>
                <a:gd name="T10" fmla="*/ 33 w 33"/>
                <a:gd name="T11" fmla="*/ 33 w 33"/>
                <a:gd name="T12" fmla="*/ 33 w 33"/>
                <a:gd name="T13" fmla="*/ 33 w 33"/>
                <a:gd name="T14" fmla="*/ 33 w 33"/>
                <a:gd name="T15" fmla="*/ 33 w 33"/>
                <a:gd name="T16" fmla="*/ 33 w 33"/>
                <a:gd name="T17" fmla="*/ 33 w 33"/>
                <a:gd name="T18" fmla="*/ 33 w 3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3">
                  <a:moveTo>
                    <a:pt x="33" y="0"/>
                  </a:moveTo>
                  <a:lnTo>
                    <a:pt x="33" y="0"/>
                  </a:lnTo>
                  <a:close/>
                  <a:moveTo>
                    <a:pt x="33" y="0"/>
                  </a:moveTo>
                  <a:lnTo>
                    <a:pt x="33" y="0"/>
                  </a:lnTo>
                  <a:lnTo>
                    <a:pt x="33" y="0"/>
                  </a:lnTo>
                  <a:lnTo>
                    <a:pt x="0" y="0"/>
                  </a:lnTo>
                  <a:lnTo>
                    <a:pt x="0" y="0"/>
                  </a:lnTo>
                  <a:lnTo>
                    <a:pt x="0" y="0"/>
                  </a:lnTo>
                  <a:lnTo>
                    <a:pt x="0" y="0"/>
                  </a:lnTo>
                  <a:lnTo>
                    <a:pt x="0" y="0"/>
                  </a:lnTo>
                  <a:lnTo>
                    <a:pt x="33" y="0"/>
                  </a:lnTo>
                  <a:lnTo>
                    <a:pt x="33" y="0"/>
                  </a:lnTo>
                  <a:lnTo>
                    <a:pt x="33" y="0"/>
                  </a:lnTo>
                  <a:lnTo>
                    <a:pt x="33" y="0"/>
                  </a:lnTo>
                  <a:close/>
                  <a:moveTo>
                    <a:pt x="33" y="0"/>
                  </a:moveTo>
                  <a:lnTo>
                    <a:pt x="33" y="0"/>
                  </a:lnTo>
                  <a:lnTo>
                    <a:pt x="33" y="0"/>
                  </a:lnTo>
                  <a:lnTo>
                    <a:pt x="33" y="0"/>
                  </a:lnTo>
                  <a:lnTo>
                    <a:pt x="3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8" name="Freeform 256"/>
            <p:cNvSpPr>
              <a:spLocks noEditPoints="1"/>
            </p:cNvSpPr>
            <p:nvPr/>
          </p:nvSpPr>
          <p:spPr bwMode="auto">
            <a:xfrm>
              <a:off x="4665662" y="4105276"/>
              <a:ext cx="52388" cy="0"/>
            </a:xfrm>
            <a:custGeom>
              <a:avLst/>
              <a:gdLst>
                <a:gd name="T0" fmla="*/ 33 w 33"/>
                <a:gd name="T1" fmla="*/ 33 w 33"/>
                <a:gd name="T2" fmla="*/ 33 w 33"/>
                <a:gd name="T3" fmla="*/ 33 w 33"/>
                <a:gd name="T4" fmla="*/ 33 w 33"/>
                <a:gd name="T5" fmla="*/ 0 w 33"/>
                <a:gd name="T6" fmla="*/ 0 w 33"/>
                <a:gd name="T7" fmla="*/ 0 w 33"/>
                <a:gd name="T8" fmla="*/ 0 w 33"/>
                <a:gd name="T9" fmla="*/ 0 w 33"/>
                <a:gd name="T10" fmla="*/ 33 w 33"/>
                <a:gd name="T11" fmla="*/ 33 w 33"/>
                <a:gd name="T12" fmla="*/ 33 w 33"/>
                <a:gd name="T13" fmla="*/ 33 w 33"/>
                <a:gd name="T14" fmla="*/ 33 w 33"/>
                <a:gd name="T15" fmla="*/ 33 w 33"/>
                <a:gd name="T16" fmla="*/ 33 w 33"/>
                <a:gd name="T17" fmla="*/ 33 w 33"/>
                <a:gd name="T18" fmla="*/ 33 w 3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3">
                  <a:moveTo>
                    <a:pt x="33" y="0"/>
                  </a:moveTo>
                  <a:lnTo>
                    <a:pt x="33" y="0"/>
                  </a:lnTo>
                  <a:moveTo>
                    <a:pt x="33" y="0"/>
                  </a:moveTo>
                  <a:lnTo>
                    <a:pt x="33" y="0"/>
                  </a:lnTo>
                  <a:lnTo>
                    <a:pt x="33" y="0"/>
                  </a:lnTo>
                  <a:lnTo>
                    <a:pt x="0" y="0"/>
                  </a:lnTo>
                  <a:lnTo>
                    <a:pt x="0" y="0"/>
                  </a:lnTo>
                  <a:lnTo>
                    <a:pt x="0" y="0"/>
                  </a:lnTo>
                  <a:lnTo>
                    <a:pt x="0" y="0"/>
                  </a:lnTo>
                  <a:lnTo>
                    <a:pt x="0" y="0"/>
                  </a:lnTo>
                  <a:lnTo>
                    <a:pt x="33" y="0"/>
                  </a:lnTo>
                  <a:lnTo>
                    <a:pt x="33" y="0"/>
                  </a:lnTo>
                  <a:lnTo>
                    <a:pt x="33" y="0"/>
                  </a:lnTo>
                  <a:lnTo>
                    <a:pt x="33" y="0"/>
                  </a:lnTo>
                  <a:moveTo>
                    <a:pt x="33" y="0"/>
                  </a:moveTo>
                  <a:lnTo>
                    <a:pt x="33" y="0"/>
                  </a:lnTo>
                  <a:lnTo>
                    <a:pt x="33" y="0"/>
                  </a:lnTo>
                  <a:lnTo>
                    <a:pt x="33" y="0"/>
                  </a:lnTo>
                  <a:lnTo>
                    <a:pt x="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9" name="Freeform 257"/>
            <p:cNvSpPr>
              <a:spLocks noEditPoints="1"/>
            </p:cNvSpPr>
            <p:nvPr/>
          </p:nvSpPr>
          <p:spPr bwMode="auto">
            <a:xfrm>
              <a:off x="4665662" y="3935413"/>
              <a:ext cx="52388" cy="169863"/>
            </a:xfrm>
            <a:custGeom>
              <a:avLst/>
              <a:gdLst>
                <a:gd name="T0" fmla="*/ 0 w 33"/>
                <a:gd name="T1" fmla="*/ 107 h 107"/>
                <a:gd name="T2" fmla="*/ 0 w 33"/>
                <a:gd name="T3" fmla="*/ 0 h 107"/>
                <a:gd name="T4" fmla="*/ 33 w 33"/>
                <a:gd name="T5" fmla="*/ 0 h 107"/>
                <a:gd name="T6" fmla="*/ 33 w 33"/>
                <a:gd name="T7" fmla="*/ 107 h 107"/>
                <a:gd name="T8" fmla="*/ 0 w 33"/>
                <a:gd name="T9" fmla="*/ 107 h 107"/>
                <a:gd name="T10" fmla="*/ 33 w 33"/>
                <a:gd name="T11" fmla="*/ 0 h 107"/>
                <a:gd name="T12" fmla="*/ 0 w 33"/>
                <a:gd name="T13" fmla="*/ 0 h 107"/>
                <a:gd name="T14" fmla="*/ 0 w 33"/>
                <a:gd name="T15" fmla="*/ 107 h 107"/>
                <a:gd name="T16" fmla="*/ 0 w 33"/>
                <a:gd name="T17" fmla="*/ 107 h 107"/>
                <a:gd name="T18" fmla="*/ 33 w 33"/>
                <a:gd name="T19" fmla="*/ 107 h 107"/>
                <a:gd name="T20" fmla="*/ 33 w 33"/>
                <a:gd name="T21" fmla="*/ 107 h 107"/>
                <a:gd name="T22" fmla="*/ 33 w 3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107">
                  <a:moveTo>
                    <a:pt x="0" y="107"/>
                  </a:moveTo>
                  <a:lnTo>
                    <a:pt x="0" y="0"/>
                  </a:lnTo>
                  <a:lnTo>
                    <a:pt x="33" y="0"/>
                  </a:lnTo>
                  <a:lnTo>
                    <a:pt x="33" y="107"/>
                  </a:lnTo>
                  <a:lnTo>
                    <a:pt x="0" y="107"/>
                  </a:lnTo>
                  <a:close/>
                  <a:moveTo>
                    <a:pt x="33" y="0"/>
                  </a:moveTo>
                  <a:lnTo>
                    <a:pt x="0" y="0"/>
                  </a:lnTo>
                  <a:lnTo>
                    <a:pt x="0" y="107"/>
                  </a:lnTo>
                  <a:lnTo>
                    <a:pt x="0" y="107"/>
                  </a:lnTo>
                  <a:lnTo>
                    <a:pt x="33" y="107"/>
                  </a:lnTo>
                  <a:lnTo>
                    <a:pt x="33" y="107"/>
                  </a:lnTo>
                  <a:lnTo>
                    <a:pt x="33"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0" name="Freeform 258"/>
            <p:cNvSpPr>
              <a:spLocks noEditPoints="1"/>
            </p:cNvSpPr>
            <p:nvPr/>
          </p:nvSpPr>
          <p:spPr bwMode="auto">
            <a:xfrm>
              <a:off x="4665662" y="3935413"/>
              <a:ext cx="52388" cy="169863"/>
            </a:xfrm>
            <a:custGeom>
              <a:avLst/>
              <a:gdLst>
                <a:gd name="T0" fmla="*/ 0 w 33"/>
                <a:gd name="T1" fmla="*/ 107 h 107"/>
                <a:gd name="T2" fmla="*/ 0 w 33"/>
                <a:gd name="T3" fmla="*/ 0 h 107"/>
                <a:gd name="T4" fmla="*/ 33 w 33"/>
                <a:gd name="T5" fmla="*/ 0 h 107"/>
                <a:gd name="T6" fmla="*/ 33 w 33"/>
                <a:gd name="T7" fmla="*/ 107 h 107"/>
                <a:gd name="T8" fmla="*/ 0 w 33"/>
                <a:gd name="T9" fmla="*/ 107 h 107"/>
                <a:gd name="T10" fmla="*/ 33 w 33"/>
                <a:gd name="T11" fmla="*/ 0 h 107"/>
                <a:gd name="T12" fmla="*/ 0 w 33"/>
                <a:gd name="T13" fmla="*/ 0 h 107"/>
                <a:gd name="T14" fmla="*/ 0 w 33"/>
                <a:gd name="T15" fmla="*/ 107 h 107"/>
                <a:gd name="T16" fmla="*/ 0 w 33"/>
                <a:gd name="T17" fmla="*/ 107 h 107"/>
                <a:gd name="T18" fmla="*/ 33 w 33"/>
                <a:gd name="T19" fmla="*/ 107 h 107"/>
                <a:gd name="T20" fmla="*/ 33 w 33"/>
                <a:gd name="T21" fmla="*/ 107 h 107"/>
                <a:gd name="T22" fmla="*/ 33 w 3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107">
                  <a:moveTo>
                    <a:pt x="0" y="107"/>
                  </a:moveTo>
                  <a:lnTo>
                    <a:pt x="0" y="0"/>
                  </a:lnTo>
                  <a:lnTo>
                    <a:pt x="33" y="0"/>
                  </a:lnTo>
                  <a:lnTo>
                    <a:pt x="33" y="107"/>
                  </a:lnTo>
                  <a:lnTo>
                    <a:pt x="0" y="107"/>
                  </a:lnTo>
                  <a:moveTo>
                    <a:pt x="33" y="0"/>
                  </a:moveTo>
                  <a:lnTo>
                    <a:pt x="0" y="0"/>
                  </a:lnTo>
                  <a:lnTo>
                    <a:pt x="0" y="107"/>
                  </a:lnTo>
                  <a:lnTo>
                    <a:pt x="0" y="107"/>
                  </a:lnTo>
                  <a:lnTo>
                    <a:pt x="33" y="107"/>
                  </a:lnTo>
                  <a:lnTo>
                    <a:pt x="33" y="107"/>
                  </a:lnTo>
                  <a:lnTo>
                    <a:pt x="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1" name="Rectangle 259"/>
            <p:cNvSpPr>
              <a:spLocks noChangeArrowheads="1"/>
            </p:cNvSpPr>
            <p:nvPr/>
          </p:nvSpPr>
          <p:spPr bwMode="auto">
            <a:xfrm>
              <a:off x="4605337" y="3935413"/>
              <a:ext cx="50800" cy="16986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2" name="Rectangle 260"/>
            <p:cNvSpPr>
              <a:spLocks noChangeArrowheads="1"/>
            </p:cNvSpPr>
            <p:nvPr/>
          </p:nvSpPr>
          <p:spPr bwMode="auto">
            <a:xfrm>
              <a:off x="4605337"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3" name="Freeform 261"/>
            <p:cNvSpPr>
              <a:spLocks/>
            </p:cNvSpPr>
            <p:nvPr/>
          </p:nvSpPr>
          <p:spPr bwMode="auto">
            <a:xfrm>
              <a:off x="4605337" y="3932238"/>
              <a:ext cx="53975" cy="173038"/>
            </a:xfrm>
            <a:custGeom>
              <a:avLst/>
              <a:gdLst>
                <a:gd name="T0" fmla="*/ 32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2 w 34"/>
                <a:gd name="T15" fmla="*/ 2 h 109"/>
                <a:gd name="T16" fmla="*/ 32 w 34"/>
                <a:gd name="T17" fmla="*/ 109 h 109"/>
                <a:gd name="T18" fmla="*/ 34 w 34"/>
                <a:gd name="T19" fmla="*/ 109 h 109"/>
                <a:gd name="T20" fmla="*/ 34 w 34"/>
                <a:gd name="T21" fmla="*/ 2 h 109"/>
                <a:gd name="T22" fmla="*/ 32 w 34"/>
                <a:gd name="T23" fmla="*/ 0 h 109"/>
                <a:gd name="T24" fmla="*/ 32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2" y="0"/>
                  </a:moveTo>
                  <a:lnTo>
                    <a:pt x="0" y="0"/>
                  </a:lnTo>
                  <a:lnTo>
                    <a:pt x="0" y="0"/>
                  </a:lnTo>
                  <a:lnTo>
                    <a:pt x="0" y="2"/>
                  </a:lnTo>
                  <a:lnTo>
                    <a:pt x="0" y="109"/>
                  </a:lnTo>
                  <a:lnTo>
                    <a:pt x="0" y="109"/>
                  </a:lnTo>
                  <a:lnTo>
                    <a:pt x="0" y="2"/>
                  </a:lnTo>
                  <a:lnTo>
                    <a:pt x="32" y="2"/>
                  </a:lnTo>
                  <a:lnTo>
                    <a:pt x="32" y="109"/>
                  </a:lnTo>
                  <a:lnTo>
                    <a:pt x="34" y="109"/>
                  </a:lnTo>
                  <a:lnTo>
                    <a:pt x="34" y="2"/>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4" name="Freeform 262"/>
            <p:cNvSpPr>
              <a:spLocks/>
            </p:cNvSpPr>
            <p:nvPr/>
          </p:nvSpPr>
          <p:spPr bwMode="auto">
            <a:xfrm>
              <a:off x="4605337" y="3932238"/>
              <a:ext cx="53975" cy="173038"/>
            </a:xfrm>
            <a:custGeom>
              <a:avLst/>
              <a:gdLst>
                <a:gd name="T0" fmla="*/ 32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2 w 34"/>
                <a:gd name="T15" fmla="*/ 2 h 109"/>
                <a:gd name="T16" fmla="*/ 32 w 34"/>
                <a:gd name="T17" fmla="*/ 109 h 109"/>
                <a:gd name="T18" fmla="*/ 34 w 34"/>
                <a:gd name="T19" fmla="*/ 109 h 109"/>
                <a:gd name="T20" fmla="*/ 34 w 34"/>
                <a:gd name="T21" fmla="*/ 2 h 109"/>
                <a:gd name="T22" fmla="*/ 32 w 34"/>
                <a:gd name="T23" fmla="*/ 0 h 109"/>
                <a:gd name="T24" fmla="*/ 32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2" y="0"/>
                  </a:moveTo>
                  <a:lnTo>
                    <a:pt x="0" y="0"/>
                  </a:lnTo>
                  <a:lnTo>
                    <a:pt x="0" y="0"/>
                  </a:lnTo>
                  <a:lnTo>
                    <a:pt x="0" y="2"/>
                  </a:lnTo>
                  <a:lnTo>
                    <a:pt x="0" y="109"/>
                  </a:lnTo>
                  <a:lnTo>
                    <a:pt x="0" y="109"/>
                  </a:lnTo>
                  <a:lnTo>
                    <a:pt x="0" y="2"/>
                  </a:lnTo>
                  <a:lnTo>
                    <a:pt x="32" y="2"/>
                  </a:lnTo>
                  <a:lnTo>
                    <a:pt x="32" y="109"/>
                  </a:lnTo>
                  <a:lnTo>
                    <a:pt x="34" y="109"/>
                  </a:lnTo>
                  <a:lnTo>
                    <a:pt x="34" y="2"/>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5" name="Freeform 263"/>
            <p:cNvSpPr>
              <a:spLocks/>
            </p:cNvSpPr>
            <p:nvPr/>
          </p:nvSpPr>
          <p:spPr bwMode="auto">
            <a:xfrm>
              <a:off x="4605337" y="4105276"/>
              <a:ext cx="53975" cy="0"/>
            </a:xfrm>
            <a:custGeom>
              <a:avLst/>
              <a:gdLst>
                <a:gd name="T0" fmla="*/ 34 w 34"/>
                <a:gd name="T1" fmla="*/ 0 w 34"/>
                <a:gd name="T2" fmla="*/ 0 w 34"/>
                <a:gd name="T3" fmla="*/ 0 w 34"/>
                <a:gd name="T4" fmla="*/ 32 w 34"/>
                <a:gd name="T5" fmla="*/ 32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2" y="0"/>
                  </a:lnTo>
                  <a:lnTo>
                    <a:pt x="32" y="0"/>
                  </a:lnTo>
                  <a:lnTo>
                    <a:pt x="3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6" name="Freeform 264"/>
            <p:cNvSpPr>
              <a:spLocks/>
            </p:cNvSpPr>
            <p:nvPr/>
          </p:nvSpPr>
          <p:spPr bwMode="auto">
            <a:xfrm>
              <a:off x="4605337" y="4105276"/>
              <a:ext cx="53975" cy="0"/>
            </a:xfrm>
            <a:custGeom>
              <a:avLst/>
              <a:gdLst>
                <a:gd name="T0" fmla="*/ 34 w 34"/>
                <a:gd name="T1" fmla="*/ 0 w 34"/>
                <a:gd name="T2" fmla="*/ 0 w 34"/>
                <a:gd name="T3" fmla="*/ 0 w 34"/>
                <a:gd name="T4" fmla="*/ 32 w 34"/>
                <a:gd name="T5" fmla="*/ 32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2" y="0"/>
                  </a:lnTo>
                  <a:lnTo>
                    <a:pt x="32"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7" name="Freeform 265"/>
            <p:cNvSpPr>
              <a:spLocks noEditPoints="1"/>
            </p:cNvSpPr>
            <p:nvPr/>
          </p:nvSpPr>
          <p:spPr bwMode="auto">
            <a:xfrm>
              <a:off x="4605337" y="4105276"/>
              <a:ext cx="53975" cy="0"/>
            </a:xfrm>
            <a:custGeom>
              <a:avLst/>
              <a:gdLst>
                <a:gd name="T0" fmla="*/ 34 w 34"/>
                <a:gd name="T1" fmla="*/ 34 w 34"/>
                <a:gd name="T2" fmla="*/ 0 w 34"/>
                <a:gd name="T3" fmla="*/ 0 w 34"/>
                <a:gd name="T4" fmla="*/ 0 w 34"/>
                <a:gd name="T5" fmla="*/ 0 w 34"/>
                <a:gd name="T6" fmla="*/ 34 w 34"/>
                <a:gd name="T7" fmla="*/ 34 w 34"/>
                <a:gd name="T8" fmla="*/ 32 w 34"/>
                <a:gd name="T9" fmla="*/ 32 w 34"/>
                <a:gd name="T10" fmla="*/ 0 w 34"/>
                <a:gd name="T11" fmla="*/ 0 w 34"/>
                <a:gd name="T12" fmla="*/ 34 w 34"/>
                <a:gd name="T13" fmla="*/ 32 w 34"/>
                <a:gd name="T14" fmla="*/ 32 w 34"/>
                <a:gd name="T15" fmla="*/ 34 w 34"/>
                <a:gd name="T16"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4">
                  <a:moveTo>
                    <a:pt x="34" y="0"/>
                  </a:moveTo>
                  <a:lnTo>
                    <a:pt x="34" y="0"/>
                  </a:lnTo>
                  <a:close/>
                  <a:moveTo>
                    <a:pt x="0" y="0"/>
                  </a:moveTo>
                  <a:lnTo>
                    <a:pt x="0" y="0"/>
                  </a:lnTo>
                  <a:lnTo>
                    <a:pt x="0" y="0"/>
                  </a:lnTo>
                  <a:lnTo>
                    <a:pt x="0" y="0"/>
                  </a:lnTo>
                  <a:lnTo>
                    <a:pt x="34" y="0"/>
                  </a:lnTo>
                  <a:lnTo>
                    <a:pt x="34" y="0"/>
                  </a:lnTo>
                  <a:lnTo>
                    <a:pt x="32" y="0"/>
                  </a:lnTo>
                  <a:lnTo>
                    <a:pt x="32" y="0"/>
                  </a:lnTo>
                  <a:lnTo>
                    <a:pt x="0" y="0"/>
                  </a:lnTo>
                  <a:lnTo>
                    <a:pt x="0" y="0"/>
                  </a:lnTo>
                  <a:close/>
                  <a:moveTo>
                    <a:pt x="34" y="0"/>
                  </a:moveTo>
                  <a:lnTo>
                    <a:pt x="32" y="0"/>
                  </a:lnTo>
                  <a:lnTo>
                    <a:pt x="32" y="0"/>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8" name="Freeform 266"/>
            <p:cNvSpPr>
              <a:spLocks noEditPoints="1"/>
            </p:cNvSpPr>
            <p:nvPr/>
          </p:nvSpPr>
          <p:spPr bwMode="auto">
            <a:xfrm>
              <a:off x="4605337" y="4105276"/>
              <a:ext cx="53975" cy="0"/>
            </a:xfrm>
            <a:custGeom>
              <a:avLst/>
              <a:gdLst>
                <a:gd name="T0" fmla="*/ 34 w 34"/>
                <a:gd name="T1" fmla="*/ 34 w 34"/>
                <a:gd name="T2" fmla="*/ 0 w 34"/>
                <a:gd name="T3" fmla="*/ 0 w 34"/>
                <a:gd name="T4" fmla="*/ 0 w 34"/>
                <a:gd name="T5" fmla="*/ 0 w 34"/>
                <a:gd name="T6" fmla="*/ 34 w 34"/>
                <a:gd name="T7" fmla="*/ 34 w 34"/>
                <a:gd name="T8" fmla="*/ 32 w 34"/>
                <a:gd name="T9" fmla="*/ 32 w 34"/>
                <a:gd name="T10" fmla="*/ 0 w 34"/>
                <a:gd name="T11" fmla="*/ 0 w 34"/>
                <a:gd name="T12" fmla="*/ 34 w 34"/>
                <a:gd name="T13" fmla="*/ 32 w 34"/>
                <a:gd name="T14" fmla="*/ 32 w 34"/>
                <a:gd name="T15" fmla="*/ 34 w 34"/>
                <a:gd name="T16"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4">
                  <a:moveTo>
                    <a:pt x="34" y="0"/>
                  </a:moveTo>
                  <a:lnTo>
                    <a:pt x="34" y="0"/>
                  </a:lnTo>
                  <a:moveTo>
                    <a:pt x="0" y="0"/>
                  </a:moveTo>
                  <a:lnTo>
                    <a:pt x="0" y="0"/>
                  </a:lnTo>
                  <a:lnTo>
                    <a:pt x="0" y="0"/>
                  </a:lnTo>
                  <a:lnTo>
                    <a:pt x="0" y="0"/>
                  </a:lnTo>
                  <a:lnTo>
                    <a:pt x="34" y="0"/>
                  </a:lnTo>
                  <a:lnTo>
                    <a:pt x="34" y="0"/>
                  </a:lnTo>
                  <a:lnTo>
                    <a:pt x="32" y="0"/>
                  </a:lnTo>
                  <a:lnTo>
                    <a:pt x="32" y="0"/>
                  </a:lnTo>
                  <a:lnTo>
                    <a:pt x="0" y="0"/>
                  </a:lnTo>
                  <a:lnTo>
                    <a:pt x="0" y="0"/>
                  </a:lnTo>
                  <a:moveTo>
                    <a:pt x="34" y="0"/>
                  </a:moveTo>
                  <a:lnTo>
                    <a:pt x="32"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9" name="Freeform 267"/>
            <p:cNvSpPr>
              <a:spLocks noEditPoints="1"/>
            </p:cNvSpPr>
            <p:nvPr/>
          </p:nvSpPr>
          <p:spPr bwMode="auto">
            <a:xfrm>
              <a:off x="460533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107"/>
                  </a:lnTo>
                  <a:lnTo>
                    <a:pt x="32" y="107"/>
                  </a:lnTo>
                  <a:lnTo>
                    <a:pt x="32" y="107"/>
                  </a:lnTo>
                  <a:lnTo>
                    <a:pt x="32" y="107"/>
                  </a:lnTo>
                  <a:lnTo>
                    <a:pt x="32"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0" name="Freeform 268"/>
            <p:cNvSpPr>
              <a:spLocks noEditPoints="1"/>
            </p:cNvSpPr>
            <p:nvPr/>
          </p:nvSpPr>
          <p:spPr bwMode="auto">
            <a:xfrm>
              <a:off x="460533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107"/>
                  </a:lnTo>
                  <a:lnTo>
                    <a:pt x="32"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1" name="Rectangle 269"/>
            <p:cNvSpPr>
              <a:spLocks noChangeArrowheads="1"/>
            </p:cNvSpPr>
            <p:nvPr/>
          </p:nvSpPr>
          <p:spPr bwMode="auto">
            <a:xfrm>
              <a:off x="4787900" y="3935413"/>
              <a:ext cx="50800" cy="16986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2" name="Rectangle 270"/>
            <p:cNvSpPr>
              <a:spLocks noChangeArrowheads="1"/>
            </p:cNvSpPr>
            <p:nvPr/>
          </p:nvSpPr>
          <p:spPr bwMode="auto">
            <a:xfrm>
              <a:off x="4787900"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3" name="Freeform 271"/>
            <p:cNvSpPr>
              <a:spLocks/>
            </p:cNvSpPr>
            <p:nvPr/>
          </p:nvSpPr>
          <p:spPr bwMode="auto">
            <a:xfrm>
              <a:off x="4787900" y="3932238"/>
              <a:ext cx="53975" cy="173038"/>
            </a:xfrm>
            <a:custGeom>
              <a:avLst/>
              <a:gdLst>
                <a:gd name="T0" fmla="*/ 32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2 w 34"/>
                <a:gd name="T15" fmla="*/ 2 h 109"/>
                <a:gd name="T16" fmla="*/ 32 w 34"/>
                <a:gd name="T17" fmla="*/ 109 h 109"/>
                <a:gd name="T18" fmla="*/ 32 w 34"/>
                <a:gd name="T19" fmla="*/ 109 h 109"/>
                <a:gd name="T20" fmla="*/ 32 w 34"/>
                <a:gd name="T21" fmla="*/ 109 h 109"/>
                <a:gd name="T22" fmla="*/ 34 w 34"/>
                <a:gd name="T23" fmla="*/ 109 h 109"/>
                <a:gd name="T24" fmla="*/ 34 w 34"/>
                <a:gd name="T25" fmla="*/ 2 h 109"/>
                <a:gd name="T26" fmla="*/ 34 w 34"/>
                <a:gd name="T27" fmla="*/ 0 h 109"/>
                <a:gd name="T28" fmla="*/ 32 w 34"/>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09">
                  <a:moveTo>
                    <a:pt x="32" y="0"/>
                  </a:moveTo>
                  <a:lnTo>
                    <a:pt x="0" y="0"/>
                  </a:lnTo>
                  <a:lnTo>
                    <a:pt x="0" y="0"/>
                  </a:lnTo>
                  <a:lnTo>
                    <a:pt x="0" y="2"/>
                  </a:lnTo>
                  <a:lnTo>
                    <a:pt x="0" y="109"/>
                  </a:lnTo>
                  <a:lnTo>
                    <a:pt x="0" y="109"/>
                  </a:lnTo>
                  <a:lnTo>
                    <a:pt x="0" y="2"/>
                  </a:lnTo>
                  <a:lnTo>
                    <a:pt x="32" y="2"/>
                  </a:lnTo>
                  <a:lnTo>
                    <a:pt x="32" y="109"/>
                  </a:lnTo>
                  <a:lnTo>
                    <a:pt x="32" y="109"/>
                  </a:lnTo>
                  <a:lnTo>
                    <a:pt x="32" y="109"/>
                  </a:lnTo>
                  <a:lnTo>
                    <a:pt x="34" y="109"/>
                  </a:lnTo>
                  <a:lnTo>
                    <a:pt x="34" y="2"/>
                  </a:lnTo>
                  <a:lnTo>
                    <a:pt x="34"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4" name="Freeform 272"/>
            <p:cNvSpPr>
              <a:spLocks/>
            </p:cNvSpPr>
            <p:nvPr/>
          </p:nvSpPr>
          <p:spPr bwMode="auto">
            <a:xfrm>
              <a:off x="4787900" y="3932238"/>
              <a:ext cx="53975" cy="173038"/>
            </a:xfrm>
            <a:custGeom>
              <a:avLst/>
              <a:gdLst>
                <a:gd name="T0" fmla="*/ 32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2 w 34"/>
                <a:gd name="T15" fmla="*/ 2 h 109"/>
                <a:gd name="T16" fmla="*/ 32 w 34"/>
                <a:gd name="T17" fmla="*/ 109 h 109"/>
                <a:gd name="T18" fmla="*/ 32 w 34"/>
                <a:gd name="T19" fmla="*/ 109 h 109"/>
                <a:gd name="T20" fmla="*/ 32 w 34"/>
                <a:gd name="T21" fmla="*/ 109 h 109"/>
                <a:gd name="T22" fmla="*/ 34 w 34"/>
                <a:gd name="T23" fmla="*/ 109 h 109"/>
                <a:gd name="T24" fmla="*/ 34 w 34"/>
                <a:gd name="T25" fmla="*/ 2 h 109"/>
                <a:gd name="T26" fmla="*/ 34 w 34"/>
                <a:gd name="T27" fmla="*/ 0 h 109"/>
                <a:gd name="T28" fmla="*/ 32 w 34"/>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109">
                  <a:moveTo>
                    <a:pt x="32" y="0"/>
                  </a:moveTo>
                  <a:lnTo>
                    <a:pt x="0" y="0"/>
                  </a:lnTo>
                  <a:lnTo>
                    <a:pt x="0" y="0"/>
                  </a:lnTo>
                  <a:lnTo>
                    <a:pt x="0" y="2"/>
                  </a:lnTo>
                  <a:lnTo>
                    <a:pt x="0" y="109"/>
                  </a:lnTo>
                  <a:lnTo>
                    <a:pt x="0" y="109"/>
                  </a:lnTo>
                  <a:lnTo>
                    <a:pt x="0" y="2"/>
                  </a:lnTo>
                  <a:lnTo>
                    <a:pt x="32" y="2"/>
                  </a:lnTo>
                  <a:lnTo>
                    <a:pt x="32" y="109"/>
                  </a:lnTo>
                  <a:lnTo>
                    <a:pt x="32" y="109"/>
                  </a:lnTo>
                  <a:lnTo>
                    <a:pt x="32" y="109"/>
                  </a:lnTo>
                  <a:lnTo>
                    <a:pt x="34" y="109"/>
                  </a:lnTo>
                  <a:lnTo>
                    <a:pt x="34" y="2"/>
                  </a:lnTo>
                  <a:lnTo>
                    <a:pt x="34"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5" name="Freeform 273"/>
            <p:cNvSpPr>
              <a:spLocks/>
            </p:cNvSpPr>
            <p:nvPr/>
          </p:nvSpPr>
          <p:spPr bwMode="auto">
            <a:xfrm>
              <a:off x="4787900" y="4105276"/>
              <a:ext cx="53975" cy="0"/>
            </a:xfrm>
            <a:custGeom>
              <a:avLst/>
              <a:gdLst>
                <a:gd name="T0" fmla="*/ 34 w 34"/>
                <a:gd name="T1" fmla="*/ 0 w 34"/>
                <a:gd name="T2" fmla="*/ 0 w 34"/>
                <a:gd name="T3" fmla="*/ 0 w 34"/>
                <a:gd name="T4" fmla="*/ 32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2" y="0"/>
                  </a:lnTo>
                  <a:lnTo>
                    <a:pt x="34" y="0"/>
                  </a:lnTo>
                  <a:lnTo>
                    <a:pt x="3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6" name="Freeform 274"/>
            <p:cNvSpPr>
              <a:spLocks/>
            </p:cNvSpPr>
            <p:nvPr/>
          </p:nvSpPr>
          <p:spPr bwMode="auto">
            <a:xfrm>
              <a:off x="4787900" y="4105276"/>
              <a:ext cx="53975" cy="0"/>
            </a:xfrm>
            <a:custGeom>
              <a:avLst/>
              <a:gdLst>
                <a:gd name="T0" fmla="*/ 34 w 34"/>
                <a:gd name="T1" fmla="*/ 0 w 34"/>
                <a:gd name="T2" fmla="*/ 0 w 34"/>
                <a:gd name="T3" fmla="*/ 0 w 34"/>
                <a:gd name="T4" fmla="*/ 32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7" name="Freeform 275"/>
            <p:cNvSpPr>
              <a:spLocks noEditPoints="1"/>
            </p:cNvSpPr>
            <p:nvPr/>
          </p:nvSpPr>
          <p:spPr bwMode="auto">
            <a:xfrm>
              <a:off x="4787900" y="4105276"/>
              <a:ext cx="53975" cy="0"/>
            </a:xfrm>
            <a:custGeom>
              <a:avLst/>
              <a:gdLst>
                <a:gd name="T0" fmla="*/ 34 w 34"/>
                <a:gd name="T1" fmla="*/ 34 w 34"/>
                <a:gd name="T2" fmla="*/ 32 w 34"/>
                <a:gd name="T3" fmla="*/ 32 w 34"/>
                <a:gd name="T4" fmla="*/ 32 w 34"/>
                <a:gd name="T5" fmla="*/ 0 w 34"/>
                <a:gd name="T6" fmla="*/ 0 w 34"/>
                <a:gd name="T7" fmla="*/ 0 w 34"/>
                <a:gd name="T8" fmla="*/ 0 w 34"/>
                <a:gd name="T9" fmla="*/ 0 w 34"/>
                <a:gd name="T10" fmla="*/ 34 w 34"/>
                <a:gd name="T11" fmla="*/ 34 w 34"/>
                <a:gd name="T12" fmla="*/ 32 w 34"/>
                <a:gd name="T13" fmla="*/ 32 w 34"/>
                <a:gd name="T14" fmla="*/ 34 w 34"/>
                <a:gd name="T15" fmla="*/ 32 w 34"/>
                <a:gd name="T16" fmla="*/ 32 w 34"/>
                <a:gd name="T17" fmla="*/ 34 w 34"/>
                <a:gd name="T18"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4">
                  <a:moveTo>
                    <a:pt x="34" y="0"/>
                  </a:moveTo>
                  <a:lnTo>
                    <a:pt x="34" y="0"/>
                  </a:lnTo>
                  <a:close/>
                  <a:moveTo>
                    <a:pt x="32" y="0"/>
                  </a:moveTo>
                  <a:lnTo>
                    <a:pt x="32" y="0"/>
                  </a:lnTo>
                  <a:lnTo>
                    <a:pt x="32" y="0"/>
                  </a:lnTo>
                  <a:lnTo>
                    <a:pt x="0" y="0"/>
                  </a:lnTo>
                  <a:lnTo>
                    <a:pt x="0" y="0"/>
                  </a:lnTo>
                  <a:lnTo>
                    <a:pt x="0" y="0"/>
                  </a:lnTo>
                  <a:lnTo>
                    <a:pt x="0" y="0"/>
                  </a:lnTo>
                  <a:lnTo>
                    <a:pt x="0" y="0"/>
                  </a:lnTo>
                  <a:lnTo>
                    <a:pt x="34" y="0"/>
                  </a:lnTo>
                  <a:lnTo>
                    <a:pt x="34" y="0"/>
                  </a:lnTo>
                  <a:lnTo>
                    <a:pt x="32" y="0"/>
                  </a:lnTo>
                  <a:lnTo>
                    <a:pt x="32" y="0"/>
                  </a:lnTo>
                  <a:close/>
                  <a:moveTo>
                    <a:pt x="34" y="0"/>
                  </a:moveTo>
                  <a:lnTo>
                    <a:pt x="32" y="0"/>
                  </a:lnTo>
                  <a:lnTo>
                    <a:pt x="32" y="0"/>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8" name="Freeform 276"/>
            <p:cNvSpPr>
              <a:spLocks noEditPoints="1"/>
            </p:cNvSpPr>
            <p:nvPr/>
          </p:nvSpPr>
          <p:spPr bwMode="auto">
            <a:xfrm>
              <a:off x="4787900" y="4105276"/>
              <a:ext cx="53975" cy="0"/>
            </a:xfrm>
            <a:custGeom>
              <a:avLst/>
              <a:gdLst>
                <a:gd name="T0" fmla="*/ 34 w 34"/>
                <a:gd name="T1" fmla="*/ 34 w 34"/>
                <a:gd name="T2" fmla="*/ 32 w 34"/>
                <a:gd name="T3" fmla="*/ 32 w 34"/>
                <a:gd name="T4" fmla="*/ 32 w 34"/>
                <a:gd name="T5" fmla="*/ 0 w 34"/>
                <a:gd name="T6" fmla="*/ 0 w 34"/>
                <a:gd name="T7" fmla="*/ 0 w 34"/>
                <a:gd name="T8" fmla="*/ 0 w 34"/>
                <a:gd name="T9" fmla="*/ 0 w 34"/>
                <a:gd name="T10" fmla="*/ 34 w 34"/>
                <a:gd name="T11" fmla="*/ 34 w 34"/>
                <a:gd name="T12" fmla="*/ 32 w 34"/>
                <a:gd name="T13" fmla="*/ 32 w 34"/>
                <a:gd name="T14" fmla="*/ 34 w 34"/>
                <a:gd name="T15" fmla="*/ 32 w 34"/>
                <a:gd name="T16" fmla="*/ 32 w 34"/>
                <a:gd name="T17" fmla="*/ 34 w 34"/>
                <a:gd name="T18"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4">
                  <a:moveTo>
                    <a:pt x="34" y="0"/>
                  </a:moveTo>
                  <a:lnTo>
                    <a:pt x="34" y="0"/>
                  </a:lnTo>
                  <a:moveTo>
                    <a:pt x="32" y="0"/>
                  </a:moveTo>
                  <a:lnTo>
                    <a:pt x="32" y="0"/>
                  </a:lnTo>
                  <a:lnTo>
                    <a:pt x="32" y="0"/>
                  </a:lnTo>
                  <a:lnTo>
                    <a:pt x="0" y="0"/>
                  </a:lnTo>
                  <a:lnTo>
                    <a:pt x="0" y="0"/>
                  </a:lnTo>
                  <a:lnTo>
                    <a:pt x="0" y="0"/>
                  </a:lnTo>
                  <a:lnTo>
                    <a:pt x="0" y="0"/>
                  </a:lnTo>
                  <a:lnTo>
                    <a:pt x="0" y="0"/>
                  </a:lnTo>
                  <a:lnTo>
                    <a:pt x="34" y="0"/>
                  </a:lnTo>
                  <a:lnTo>
                    <a:pt x="34" y="0"/>
                  </a:lnTo>
                  <a:lnTo>
                    <a:pt x="32" y="0"/>
                  </a:lnTo>
                  <a:lnTo>
                    <a:pt x="32" y="0"/>
                  </a:lnTo>
                  <a:moveTo>
                    <a:pt x="34" y="0"/>
                  </a:moveTo>
                  <a:lnTo>
                    <a:pt x="32"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9" name="Freeform 277"/>
            <p:cNvSpPr>
              <a:spLocks noEditPoints="1"/>
            </p:cNvSpPr>
            <p:nvPr/>
          </p:nvSpPr>
          <p:spPr bwMode="auto">
            <a:xfrm>
              <a:off x="4787900"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0" name="Freeform 278"/>
            <p:cNvSpPr>
              <a:spLocks noEditPoints="1"/>
            </p:cNvSpPr>
            <p:nvPr/>
          </p:nvSpPr>
          <p:spPr bwMode="auto">
            <a:xfrm>
              <a:off x="4787900"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1" name="Rectangle 279"/>
            <p:cNvSpPr>
              <a:spLocks noChangeArrowheads="1"/>
            </p:cNvSpPr>
            <p:nvPr/>
          </p:nvSpPr>
          <p:spPr bwMode="auto">
            <a:xfrm>
              <a:off x="4851400" y="3935413"/>
              <a:ext cx="50800" cy="16986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2" name="Rectangle 280"/>
            <p:cNvSpPr>
              <a:spLocks noChangeArrowheads="1"/>
            </p:cNvSpPr>
            <p:nvPr/>
          </p:nvSpPr>
          <p:spPr bwMode="auto">
            <a:xfrm>
              <a:off x="4851400"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3" name="Freeform 281"/>
            <p:cNvSpPr>
              <a:spLocks/>
            </p:cNvSpPr>
            <p:nvPr/>
          </p:nvSpPr>
          <p:spPr bwMode="auto">
            <a:xfrm>
              <a:off x="4851400"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2 h 109"/>
                <a:gd name="T22" fmla="*/ 32 w 32"/>
                <a:gd name="T23" fmla="*/ 0 h 109"/>
                <a:gd name="T24" fmla="*/ 32 w 32"/>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2"/>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4" name="Freeform 282"/>
            <p:cNvSpPr>
              <a:spLocks/>
            </p:cNvSpPr>
            <p:nvPr/>
          </p:nvSpPr>
          <p:spPr bwMode="auto">
            <a:xfrm>
              <a:off x="4851400"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2 h 109"/>
                <a:gd name="T22" fmla="*/ 32 w 32"/>
                <a:gd name="T23" fmla="*/ 0 h 109"/>
                <a:gd name="T24" fmla="*/ 32 w 32"/>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2"/>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5" name="Freeform 283"/>
            <p:cNvSpPr>
              <a:spLocks/>
            </p:cNvSpPr>
            <p:nvPr/>
          </p:nvSpPr>
          <p:spPr bwMode="auto">
            <a:xfrm>
              <a:off x="4851400"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6" name="Freeform 284"/>
            <p:cNvSpPr>
              <a:spLocks/>
            </p:cNvSpPr>
            <p:nvPr/>
          </p:nvSpPr>
          <p:spPr bwMode="auto">
            <a:xfrm>
              <a:off x="4851400"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7" name="Freeform 285"/>
            <p:cNvSpPr>
              <a:spLocks noEditPoints="1"/>
            </p:cNvSpPr>
            <p:nvPr/>
          </p:nvSpPr>
          <p:spPr bwMode="auto">
            <a:xfrm>
              <a:off x="4851400" y="4105276"/>
              <a:ext cx="50800" cy="0"/>
            </a:xfrm>
            <a:custGeom>
              <a:avLst/>
              <a:gdLst>
                <a:gd name="T0" fmla="*/ 32 w 32"/>
                <a:gd name="T1" fmla="*/ 32 w 32"/>
                <a:gd name="T2" fmla="*/ 0 w 32"/>
                <a:gd name="T3" fmla="*/ 0 w 32"/>
                <a:gd name="T4" fmla="*/ 0 w 32"/>
                <a:gd name="T5" fmla="*/ 0 w 32"/>
                <a:gd name="T6" fmla="*/ 32 w 32"/>
                <a:gd name="T7" fmla="*/ 32 w 32"/>
                <a:gd name="T8" fmla="*/ 32 w 32"/>
                <a:gd name="T9" fmla="*/ 0 w 32"/>
                <a:gd name="T10" fmla="*/ 0 w 32"/>
                <a:gd name="T11" fmla="*/ 32 w 32"/>
                <a:gd name="T12" fmla="*/ 32 w 32"/>
                <a:gd name="T13" fmla="*/ 32 w 32"/>
                <a:gd name="T14" fmla="*/ 32 w 32"/>
                <a:gd name="T15"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32">
                  <a:moveTo>
                    <a:pt x="32" y="0"/>
                  </a:moveTo>
                  <a:lnTo>
                    <a:pt x="32" y="0"/>
                  </a:lnTo>
                  <a:close/>
                  <a:moveTo>
                    <a:pt x="0" y="0"/>
                  </a:moveTo>
                  <a:lnTo>
                    <a:pt x="0" y="0"/>
                  </a:lnTo>
                  <a:lnTo>
                    <a:pt x="0" y="0"/>
                  </a:lnTo>
                  <a:lnTo>
                    <a:pt x="0" y="0"/>
                  </a:lnTo>
                  <a:lnTo>
                    <a:pt x="32" y="0"/>
                  </a:lnTo>
                  <a:lnTo>
                    <a:pt x="32" y="0"/>
                  </a:lnTo>
                  <a:lnTo>
                    <a:pt x="32" y="0"/>
                  </a:lnTo>
                  <a:lnTo>
                    <a:pt x="0" y="0"/>
                  </a:lnTo>
                  <a:lnTo>
                    <a:pt x="0" y="0"/>
                  </a:lnTo>
                  <a:close/>
                  <a:moveTo>
                    <a:pt x="32" y="0"/>
                  </a:moveTo>
                  <a:lnTo>
                    <a:pt x="32" y="0"/>
                  </a:lnTo>
                  <a:lnTo>
                    <a:pt x="32" y="0"/>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8" name="Freeform 286"/>
            <p:cNvSpPr>
              <a:spLocks noEditPoints="1"/>
            </p:cNvSpPr>
            <p:nvPr/>
          </p:nvSpPr>
          <p:spPr bwMode="auto">
            <a:xfrm>
              <a:off x="4851400" y="4105276"/>
              <a:ext cx="50800" cy="0"/>
            </a:xfrm>
            <a:custGeom>
              <a:avLst/>
              <a:gdLst>
                <a:gd name="T0" fmla="*/ 32 w 32"/>
                <a:gd name="T1" fmla="*/ 32 w 32"/>
                <a:gd name="T2" fmla="*/ 0 w 32"/>
                <a:gd name="T3" fmla="*/ 0 w 32"/>
                <a:gd name="T4" fmla="*/ 0 w 32"/>
                <a:gd name="T5" fmla="*/ 0 w 32"/>
                <a:gd name="T6" fmla="*/ 32 w 32"/>
                <a:gd name="T7" fmla="*/ 32 w 32"/>
                <a:gd name="T8" fmla="*/ 32 w 32"/>
                <a:gd name="T9" fmla="*/ 0 w 32"/>
                <a:gd name="T10" fmla="*/ 0 w 32"/>
                <a:gd name="T11" fmla="*/ 32 w 32"/>
                <a:gd name="T12" fmla="*/ 32 w 32"/>
                <a:gd name="T13" fmla="*/ 32 w 32"/>
                <a:gd name="T14" fmla="*/ 32 w 32"/>
                <a:gd name="T15"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32">
                  <a:moveTo>
                    <a:pt x="32" y="0"/>
                  </a:moveTo>
                  <a:lnTo>
                    <a:pt x="32" y="0"/>
                  </a:lnTo>
                  <a:moveTo>
                    <a:pt x="0" y="0"/>
                  </a:moveTo>
                  <a:lnTo>
                    <a:pt x="0" y="0"/>
                  </a:lnTo>
                  <a:lnTo>
                    <a:pt x="0" y="0"/>
                  </a:lnTo>
                  <a:lnTo>
                    <a:pt x="0" y="0"/>
                  </a:lnTo>
                  <a:lnTo>
                    <a:pt x="32" y="0"/>
                  </a:lnTo>
                  <a:lnTo>
                    <a:pt x="32" y="0"/>
                  </a:lnTo>
                  <a:lnTo>
                    <a:pt x="32" y="0"/>
                  </a:lnTo>
                  <a:lnTo>
                    <a:pt x="0" y="0"/>
                  </a:lnTo>
                  <a:lnTo>
                    <a:pt x="0" y="0"/>
                  </a:lnTo>
                  <a:moveTo>
                    <a:pt x="32" y="0"/>
                  </a:moveTo>
                  <a:lnTo>
                    <a:pt x="32"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9" name="Freeform 287"/>
            <p:cNvSpPr>
              <a:spLocks noEditPoints="1"/>
            </p:cNvSpPr>
            <p:nvPr/>
          </p:nvSpPr>
          <p:spPr bwMode="auto">
            <a:xfrm>
              <a:off x="4851400" y="3935413"/>
              <a:ext cx="50800" cy="169863"/>
            </a:xfrm>
            <a:custGeom>
              <a:avLst/>
              <a:gdLst>
                <a:gd name="T0" fmla="*/ 0 w 32"/>
                <a:gd name="T1" fmla="*/ 107 h 107"/>
                <a:gd name="T2" fmla="*/ 0 w 32"/>
                <a:gd name="T3" fmla="*/ 0 h 107"/>
                <a:gd name="T4" fmla="*/ 30 w 32"/>
                <a:gd name="T5" fmla="*/ 0 h 107"/>
                <a:gd name="T6" fmla="*/ 30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0" y="0"/>
                  </a:lnTo>
                  <a:lnTo>
                    <a:pt x="30" y="107"/>
                  </a:lnTo>
                  <a:lnTo>
                    <a:pt x="0" y="107"/>
                  </a:lnTo>
                  <a:close/>
                  <a:moveTo>
                    <a:pt x="32" y="0"/>
                  </a:moveTo>
                  <a:lnTo>
                    <a:pt x="0" y="0"/>
                  </a:lnTo>
                  <a:lnTo>
                    <a:pt x="0" y="107"/>
                  </a:lnTo>
                  <a:lnTo>
                    <a:pt x="0" y="107"/>
                  </a:lnTo>
                  <a:lnTo>
                    <a:pt x="32" y="107"/>
                  </a:lnTo>
                  <a:lnTo>
                    <a:pt x="32" y="107"/>
                  </a:lnTo>
                  <a:lnTo>
                    <a:pt x="32" y="107"/>
                  </a:lnTo>
                  <a:lnTo>
                    <a:pt x="32" y="107"/>
                  </a:lnTo>
                  <a:lnTo>
                    <a:pt x="32" y="107"/>
                  </a:lnTo>
                  <a:lnTo>
                    <a:pt x="32" y="107"/>
                  </a:lnTo>
                  <a:lnTo>
                    <a:pt x="32"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0" name="Freeform 288"/>
            <p:cNvSpPr>
              <a:spLocks noEditPoints="1"/>
            </p:cNvSpPr>
            <p:nvPr/>
          </p:nvSpPr>
          <p:spPr bwMode="auto">
            <a:xfrm>
              <a:off x="4851400" y="3935413"/>
              <a:ext cx="50800" cy="169863"/>
            </a:xfrm>
            <a:custGeom>
              <a:avLst/>
              <a:gdLst>
                <a:gd name="T0" fmla="*/ 0 w 32"/>
                <a:gd name="T1" fmla="*/ 107 h 107"/>
                <a:gd name="T2" fmla="*/ 0 w 32"/>
                <a:gd name="T3" fmla="*/ 0 h 107"/>
                <a:gd name="T4" fmla="*/ 30 w 32"/>
                <a:gd name="T5" fmla="*/ 0 h 107"/>
                <a:gd name="T6" fmla="*/ 30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0" y="0"/>
                  </a:lnTo>
                  <a:lnTo>
                    <a:pt x="30" y="107"/>
                  </a:lnTo>
                  <a:lnTo>
                    <a:pt x="0" y="107"/>
                  </a:lnTo>
                  <a:moveTo>
                    <a:pt x="32" y="0"/>
                  </a:moveTo>
                  <a:lnTo>
                    <a:pt x="0" y="0"/>
                  </a:lnTo>
                  <a:lnTo>
                    <a:pt x="0" y="107"/>
                  </a:lnTo>
                  <a:lnTo>
                    <a:pt x="0" y="107"/>
                  </a:lnTo>
                  <a:lnTo>
                    <a:pt x="32" y="107"/>
                  </a:lnTo>
                  <a:lnTo>
                    <a:pt x="32" y="107"/>
                  </a:lnTo>
                  <a:lnTo>
                    <a:pt x="32" y="107"/>
                  </a:lnTo>
                  <a:lnTo>
                    <a:pt x="32"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1" name="Rectangle 289"/>
            <p:cNvSpPr>
              <a:spLocks noChangeArrowheads="1"/>
            </p:cNvSpPr>
            <p:nvPr/>
          </p:nvSpPr>
          <p:spPr bwMode="auto">
            <a:xfrm>
              <a:off x="4424362" y="3935413"/>
              <a:ext cx="50800" cy="169863"/>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2" name="Rectangle 290"/>
            <p:cNvSpPr>
              <a:spLocks noChangeArrowheads="1"/>
            </p:cNvSpPr>
            <p:nvPr/>
          </p:nvSpPr>
          <p:spPr bwMode="auto">
            <a:xfrm>
              <a:off x="4424362"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3" name="Freeform 291"/>
            <p:cNvSpPr>
              <a:spLocks/>
            </p:cNvSpPr>
            <p:nvPr/>
          </p:nvSpPr>
          <p:spPr bwMode="auto">
            <a:xfrm>
              <a:off x="4424362"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109 h 109"/>
                <a:gd name="T22" fmla="*/ 32 w 32"/>
                <a:gd name="T23" fmla="*/ 109 h 109"/>
                <a:gd name="T24" fmla="*/ 32 w 32"/>
                <a:gd name="T25" fmla="*/ 2 h 109"/>
                <a:gd name="T26" fmla="*/ 32 w 32"/>
                <a:gd name="T27" fmla="*/ 0 h 109"/>
                <a:gd name="T28" fmla="*/ 32 w 32"/>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109"/>
                  </a:lnTo>
                  <a:lnTo>
                    <a:pt x="32" y="109"/>
                  </a:lnTo>
                  <a:lnTo>
                    <a:pt x="32" y="2"/>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4" name="Freeform 292"/>
            <p:cNvSpPr>
              <a:spLocks/>
            </p:cNvSpPr>
            <p:nvPr/>
          </p:nvSpPr>
          <p:spPr bwMode="auto">
            <a:xfrm>
              <a:off x="4424362"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109 h 109"/>
                <a:gd name="T22" fmla="*/ 32 w 32"/>
                <a:gd name="T23" fmla="*/ 109 h 109"/>
                <a:gd name="T24" fmla="*/ 32 w 32"/>
                <a:gd name="T25" fmla="*/ 2 h 109"/>
                <a:gd name="T26" fmla="*/ 32 w 32"/>
                <a:gd name="T27" fmla="*/ 0 h 109"/>
                <a:gd name="T28" fmla="*/ 32 w 32"/>
                <a:gd name="T2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109"/>
                  </a:lnTo>
                  <a:lnTo>
                    <a:pt x="32" y="109"/>
                  </a:lnTo>
                  <a:lnTo>
                    <a:pt x="32" y="2"/>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5" name="Freeform 293"/>
            <p:cNvSpPr>
              <a:spLocks/>
            </p:cNvSpPr>
            <p:nvPr/>
          </p:nvSpPr>
          <p:spPr bwMode="auto">
            <a:xfrm>
              <a:off x="4424362"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6" name="Freeform 294"/>
            <p:cNvSpPr>
              <a:spLocks/>
            </p:cNvSpPr>
            <p:nvPr/>
          </p:nvSpPr>
          <p:spPr bwMode="auto">
            <a:xfrm>
              <a:off x="4424362"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7" name="Freeform 295"/>
            <p:cNvSpPr>
              <a:spLocks noEditPoints="1"/>
            </p:cNvSpPr>
            <p:nvPr/>
          </p:nvSpPr>
          <p:spPr bwMode="auto">
            <a:xfrm>
              <a:off x="4424362" y="4105276"/>
              <a:ext cx="50800" cy="0"/>
            </a:xfrm>
            <a:custGeom>
              <a:avLst/>
              <a:gdLst>
                <a:gd name="T0" fmla="*/ 32 w 32"/>
                <a:gd name="T1" fmla="*/ 32 w 32"/>
                <a:gd name="T2" fmla="*/ 32 w 32"/>
                <a:gd name="T3" fmla="*/ 32 w 32"/>
                <a:gd name="T4" fmla="*/ 32 w 32"/>
                <a:gd name="T5" fmla="*/ 0 w 32"/>
                <a:gd name="T6" fmla="*/ 0 w 32"/>
                <a:gd name="T7" fmla="*/ 0 w 32"/>
                <a:gd name="T8" fmla="*/ 0 w 32"/>
                <a:gd name="T9" fmla="*/ 0 w 32"/>
                <a:gd name="T10" fmla="*/ 32 w 32"/>
                <a:gd name="T11" fmla="*/ 32 w 32"/>
                <a:gd name="T12" fmla="*/ 32 w 32"/>
                <a:gd name="T13" fmla="*/ 32 w 32"/>
                <a:gd name="T14" fmla="*/ 32 w 32"/>
                <a:gd name="T15" fmla="*/ 32 w 32"/>
                <a:gd name="T16" fmla="*/ 32 w 32"/>
                <a:gd name="T17" fmla="*/ 32 w 32"/>
                <a:gd name="T18"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2">
                  <a:moveTo>
                    <a:pt x="32" y="0"/>
                  </a:moveTo>
                  <a:lnTo>
                    <a:pt x="32" y="0"/>
                  </a:lnTo>
                  <a:close/>
                  <a:moveTo>
                    <a:pt x="32" y="0"/>
                  </a:moveTo>
                  <a:lnTo>
                    <a:pt x="32" y="0"/>
                  </a:lnTo>
                  <a:lnTo>
                    <a:pt x="32" y="0"/>
                  </a:lnTo>
                  <a:lnTo>
                    <a:pt x="0" y="0"/>
                  </a:lnTo>
                  <a:lnTo>
                    <a:pt x="0" y="0"/>
                  </a:lnTo>
                  <a:lnTo>
                    <a:pt x="0" y="0"/>
                  </a:lnTo>
                  <a:lnTo>
                    <a:pt x="0" y="0"/>
                  </a:lnTo>
                  <a:lnTo>
                    <a:pt x="0" y="0"/>
                  </a:lnTo>
                  <a:lnTo>
                    <a:pt x="32" y="0"/>
                  </a:lnTo>
                  <a:lnTo>
                    <a:pt x="32" y="0"/>
                  </a:lnTo>
                  <a:lnTo>
                    <a:pt x="32" y="0"/>
                  </a:lnTo>
                  <a:lnTo>
                    <a:pt x="32" y="0"/>
                  </a:lnTo>
                  <a:close/>
                  <a:moveTo>
                    <a:pt x="32" y="0"/>
                  </a:moveTo>
                  <a:lnTo>
                    <a:pt x="32" y="0"/>
                  </a:lnTo>
                  <a:lnTo>
                    <a:pt x="32" y="0"/>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8" name="Freeform 296"/>
            <p:cNvSpPr>
              <a:spLocks noEditPoints="1"/>
            </p:cNvSpPr>
            <p:nvPr/>
          </p:nvSpPr>
          <p:spPr bwMode="auto">
            <a:xfrm>
              <a:off x="4424362" y="4105276"/>
              <a:ext cx="50800" cy="0"/>
            </a:xfrm>
            <a:custGeom>
              <a:avLst/>
              <a:gdLst>
                <a:gd name="T0" fmla="*/ 32 w 32"/>
                <a:gd name="T1" fmla="*/ 32 w 32"/>
                <a:gd name="T2" fmla="*/ 32 w 32"/>
                <a:gd name="T3" fmla="*/ 32 w 32"/>
                <a:gd name="T4" fmla="*/ 32 w 32"/>
                <a:gd name="T5" fmla="*/ 0 w 32"/>
                <a:gd name="T6" fmla="*/ 0 w 32"/>
                <a:gd name="T7" fmla="*/ 0 w 32"/>
                <a:gd name="T8" fmla="*/ 0 w 32"/>
                <a:gd name="T9" fmla="*/ 0 w 32"/>
                <a:gd name="T10" fmla="*/ 32 w 32"/>
                <a:gd name="T11" fmla="*/ 32 w 32"/>
                <a:gd name="T12" fmla="*/ 32 w 32"/>
                <a:gd name="T13" fmla="*/ 32 w 32"/>
                <a:gd name="T14" fmla="*/ 32 w 32"/>
                <a:gd name="T15" fmla="*/ 32 w 32"/>
                <a:gd name="T16" fmla="*/ 32 w 32"/>
                <a:gd name="T17" fmla="*/ 32 w 32"/>
                <a:gd name="T18"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2">
                  <a:moveTo>
                    <a:pt x="32" y="0"/>
                  </a:moveTo>
                  <a:lnTo>
                    <a:pt x="32" y="0"/>
                  </a:lnTo>
                  <a:moveTo>
                    <a:pt x="32" y="0"/>
                  </a:moveTo>
                  <a:lnTo>
                    <a:pt x="32" y="0"/>
                  </a:lnTo>
                  <a:lnTo>
                    <a:pt x="32" y="0"/>
                  </a:lnTo>
                  <a:lnTo>
                    <a:pt x="0" y="0"/>
                  </a:lnTo>
                  <a:lnTo>
                    <a:pt x="0" y="0"/>
                  </a:lnTo>
                  <a:lnTo>
                    <a:pt x="0" y="0"/>
                  </a:lnTo>
                  <a:lnTo>
                    <a:pt x="0" y="0"/>
                  </a:lnTo>
                  <a:lnTo>
                    <a:pt x="0" y="0"/>
                  </a:lnTo>
                  <a:lnTo>
                    <a:pt x="32" y="0"/>
                  </a:lnTo>
                  <a:lnTo>
                    <a:pt x="32" y="0"/>
                  </a:lnTo>
                  <a:lnTo>
                    <a:pt x="32" y="0"/>
                  </a:lnTo>
                  <a:lnTo>
                    <a:pt x="32" y="0"/>
                  </a:lnTo>
                  <a:moveTo>
                    <a:pt x="32" y="0"/>
                  </a:moveTo>
                  <a:lnTo>
                    <a:pt x="32"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9" name="Freeform 297"/>
            <p:cNvSpPr>
              <a:spLocks noEditPoints="1"/>
            </p:cNvSpPr>
            <p:nvPr/>
          </p:nvSpPr>
          <p:spPr bwMode="auto">
            <a:xfrm>
              <a:off x="4424362"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0" name="Freeform 298"/>
            <p:cNvSpPr>
              <a:spLocks noEditPoints="1"/>
            </p:cNvSpPr>
            <p:nvPr/>
          </p:nvSpPr>
          <p:spPr bwMode="auto">
            <a:xfrm>
              <a:off x="4424362"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1" name="Rectangle 299"/>
            <p:cNvSpPr>
              <a:spLocks noChangeArrowheads="1"/>
            </p:cNvSpPr>
            <p:nvPr/>
          </p:nvSpPr>
          <p:spPr bwMode="auto">
            <a:xfrm>
              <a:off x="4484687" y="3935413"/>
              <a:ext cx="50800" cy="169863"/>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2" name="Rectangle 300"/>
            <p:cNvSpPr>
              <a:spLocks noChangeArrowheads="1"/>
            </p:cNvSpPr>
            <p:nvPr/>
          </p:nvSpPr>
          <p:spPr bwMode="auto">
            <a:xfrm>
              <a:off x="4484687"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3" name="Freeform 301"/>
            <p:cNvSpPr>
              <a:spLocks/>
            </p:cNvSpPr>
            <p:nvPr/>
          </p:nvSpPr>
          <p:spPr bwMode="auto">
            <a:xfrm>
              <a:off x="4484687"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2 h 109"/>
                <a:gd name="T22" fmla="*/ 32 w 32"/>
                <a:gd name="T23" fmla="*/ 0 h 109"/>
                <a:gd name="T24" fmla="*/ 32 w 32"/>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2"/>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4" name="Freeform 302"/>
            <p:cNvSpPr>
              <a:spLocks/>
            </p:cNvSpPr>
            <p:nvPr/>
          </p:nvSpPr>
          <p:spPr bwMode="auto">
            <a:xfrm>
              <a:off x="4484687" y="3932238"/>
              <a:ext cx="50800" cy="173038"/>
            </a:xfrm>
            <a:custGeom>
              <a:avLst/>
              <a:gdLst>
                <a:gd name="T0" fmla="*/ 32 w 32"/>
                <a:gd name="T1" fmla="*/ 0 h 109"/>
                <a:gd name="T2" fmla="*/ 0 w 32"/>
                <a:gd name="T3" fmla="*/ 0 h 109"/>
                <a:gd name="T4" fmla="*/ 0 w 32"/>
                <a:gd name="T5" fmla="*/ 0 h 109"/>
                <a:gd name="T6" fmla="*/ 0 w 32"/>
                <a:gd name="T7" fmla="*/ 2 h 109"/>
                <a:gd name="T8" fmla="*/ 0 w 32"/>
                <a:gd name="T9" fmla="*/ 109 h 109"/>
                <a:gd name="T10" fmla="*/ 0 w 32"/>
                <a:gd name="T11" fmla="*/ 109 h 109"/>
                <a:gd name="T12" fmla="*/ 0 w 32"/>
                <a:gd name="T13" fmla="*/ 2 h 109"/>
                <a:gd name="T14" fmla="*/ 32 w 32"/>
                <a:gd name="T15" fmla="*/ 2 h 109"/>
                <a:gd name="T16" fmla="*/ 32 w 32"/>
                <a:gd name="T17" fmla="*/ 109 h 109"/>
                <a:gd name="T18" fmla="*/ 32 w 32"/>
                <a:gd name="T19" fmla="*/ 109 h 109"/>
                <a:gd name="T20" fmla="*/ 32 w 32"/>
                <a:gd name="T21" fmla="*/ 2 h 109"/>
                <a:gd name="T22" fmla="*/ 32 w 32"/>
                <a:gd name="T23" fmla="*/ 0 h 109"/>
                <a:gd name="T24" fmla="*/ 32 w 32"/>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09">
                  <a:moveTo>
                    <a:pt x="32" y="0"/>
                  </a:moveTo>
                  <a:lnTo>
                    <a:pt x="0" y="0"/>
                  </a:lnTo>
                  <a:lnTo>
                    <a:pt x="0" y="0"/>
                  </a:lnTo>
                  <a:lnTo>
                    <a:pt x="0" y="2"/>
                  </a:lnTo>
                  <a:lnTo>
                    <a:pt x="0" y="109"/>
                  </a:lnTo>
                  <a:lnTo>
                    <a:pt x="0" y="109"/>
                  </a:lnTo>
                  <a:lnTo>
                    <a:pt x="0" y="2"/>
                  </a:lnTo>
                  <a:lnTo>
                    <a:pt x="32" y="2"/>
                  </a:lnTo>
                  <a:lnTo>
                    <a:pt x="32" y="109"/>
                  </a:lnTo>
                  <a:lnTo>
                    <a:pt x="32" y="109"/>
                  </a:lnTo>
                  <a:lnTo>
                    <a:pt x="32" y="2"/>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5" name="Freeform 303"/>
            <p:cNvSpPr>
              <a:spLocks/>
            </p:cNvSpPr>
            <p:nvPr/>
          </p:nvSpPr>
          <p:spPr bwMode="auto">
            <a:xfrm>
              <a:off x="4484687"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6" name="Freeform 304"/>
            <p:cNvSpPr>
              <a:spLocks/>
            </p:cNvSpPr>
            <p:nvPr/>
          </p:nvSpPr>
          <p:spPr bwMode="auto">
            <a:xfrm>
              <a:off x="4484687"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7" name="Freeform 305"/>
            <p:cNvSpPr>
              <a:spLocks noEditPoints="1"/>
            </p:cNvSpPr>
            <p:nvPr/>
          </p:nvSpPr>
          <p:spPr bwMode="auto">
            <a:xfrm>
              <a:off x="4484687" y="4105276"/>
              <a:ext cx="50800" cy="0"/>
            </a:xfrm>
            <a:custGeom>
              <a:avLst/>
              <a:gdLst>
                <a:gd name="T0" fmla="*/ 32 w 32"/>
                <a:gd name="T1" fmla="*/ 32 w 32"/>
                <a:gd name="T2" fmla="*/ 0 w 32"/>
                <a:gd name="T3" fmla="*/ 0 w 32"/>
                <a:gd name="T4" fmla="*/ 0 w 32"/>
                <a:gd name="T5" fmla="*/ 0 w 32"/>
                <a:gd name="T6" fmla="*/ 32 w 32"/>
                <a:gd name="T7" fmla="*/ 32 w 32"/>
                <a:gd name="T8" fmla="*/ 32 w 32"/>
                <a:gd name="T9" fmla="*/ 32 w 32"/>
                <a:gd name="T10" fmla="*/ 0 w 32"/>
                <a:gd name="T11" fmla="*/ 0 w 32"/>
                <a:gd name="T12" fmla="*/ 32 w 32"/>
                <a:gd name="T13" fmla="*/ 32 w 32"/>
                <a:gd name="T14" fmla="*/ 32 w 32"/>
                <a:gd name="T15" fmla="*/ 32 w 32"/>
                <a:gd name="T16"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2">
                  <a:moveTo>
                    <a:pt x="32" y="0"/>
                  </a:moveTo>
                  <a:lnTo>
                    <a:pt x="32" y="0"/>
                  </a:lnTo>
                  <a:close/>
                  <a:moveTo>
                    <a:pt x="0" y="0"/>
                  </a:moveTo>
                  <a:lnTo>
                    <a:pt x="0" y="0"/>
                  </a:lnTo>
                  <a:lnTo>
                    <a:pt x="0" y="0"/>
                  </a:lnTo>
                  <a:lnTo>
                    <a:pt x="0" y="0"/>
                  </a:lnTo>
                  <a:lnTo>
                    <a:pt x="32" y="0"/>
                  </a:lnTo>
                  <a:lnTo>
                    <a:pt x="32" y="0"/>
                  </a:lnTo>
                  <a:lnTo>
                    <a:pt x="32" y="0"/>
                  </a:lnTo>
                  <a:lnTo>
                    <a:pt x="32" y="0"/>
                  </a:lnTo>
                  <a:lnTo>
                    <a:pt x="0" y="0"/>
                  </a:lnTo>
                  <a:lnTo>
                    <a:pt x="0" y="0"/>
                  </a:lnTo>
                  <a:close/>
                  <a:moveTo>
                    <a:pt x="32" y="0"/>
                  </a:moveTo>
                  <a:lnTo>
                    <a:pt x="32" y="0"/>
                  </a:lnTo>
                  <a:lnTo>
                    <a:pt x="32" y="0"/>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8" name="Freeform 306"/>
            <p:cNvSpPr>
              <a:spLocks noEditPoints="1"/>
            </p:cNvSpPr>
            <p:nvPr/>
          </p:nvSpPr>
          <p:spPr bwMode="auto">
            <a:xfrm>
              <a:off x="4484687" y="4105276"/>
              <a:ext cx="50800" cy="0"/>
            </a:xfrm>
            <a:custGeom>
              <a:avLst/>
              <a:gdLst>
                <a:gd name="T0" fmla="*/ 32 w 32"/>
                <a:gd name="T1" fmla="*/ 32 w 32"/>
                <a:gd name="T2" fmla="*/ 0 w 32"/>
                <a:gd name="T3" fmla="*/ 0 w 32"/>
                <a:gd name="T4" fmla="*/ 0 w 32"/>
                <a:gd name="T5" fmla="*/ 0 w 32"/>
                <a:gd name="T6" fmla="*/ 32 w 32"/>
                <a:gd name="T7" fmla="*/ 32 w 32"/>
                <a:gd name="T8" fmla="*/ 32 w 32"/>
                <a:gd name="T9" fmla="*/ 32 w 32"/>
                <a:gd name="T10" fmla="*/ 0 w 32"/>
                <a:gd name="T11" fmla="*/ 0 w 32"/>
                <a:gd name="T12" fmla="*/ 32 w 32"/>
                <a:gd name="T13" fmla="*/ 32 w 32"/>
                <a:gd name="T14" fmla="*/ 32 w 32"/>
                <a:gd name="T15" fmla="*/ 32 w 32"/>
                <a:gd name="T16"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2">
                  <a:moveTo>
                    <a:pt x="32" y="0"/>
                  </a:moveTo>
                  <a:lnTo>
                    <a:pt x="32" y="0"/>
                  </a:lnTo>
                  <a:moveTo>
                    <a:pt x="0" y="0"/>
                  </a:moveTo>
                  <a:lnTo>
                    <a:pt x="0" y="0"/>
                  </a:lnTo>
                  <a:lnTo>
                    <a:pt x="0" y="0"/>
                  </a:lnTo>
                  <a:lnTo>
                    <a:pt x="0" y="0"/>
                  </a:lnTo>
                  <a:lnTo>
                    <a:pt x="32" y="0"/>
                  </a:lnTo>
                  <a:lnTo>
                    <a:pt x="32" y="0"/>
                  </a:lnTo>
                  <a:lnTo>
                    <a:pt x="32" y="0"/>
                  </a:lnTo>
                  <a:lnTo>
                    <a:pt x="32" y="0"/>
                  </a:lnTo>
                  <a:lnTo>
                    <a:pt x="0" y="0"/>
                  </a:lnTo>
                  <a:lnTo>
                    <a:pt x="0" y="0"/>
                  </a:lnTo>
                  <a:moveTo>
                    <a:pt x="32" y="0"/>
                  </a:moveTo>
                  <a:lnTo>
                    <a:pt x="32"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9" name="Freeform 307"/>
            <p:cNvSpPr>
              <a:spLocks noEditPoints="1"/>
            </p:cNvSpPr>
            <p:nvPr/>
          </p:nvSpPr>
          <p:spPr bwMode="auto">
            <a:xfrm>
              <a:off x="448468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2" y="0"/>
                  </a:lnTo>
                  <a:lnTo>
                    <a:pt x="32" y="107"/>
                  </a:lnTo>
                  <a:lnTo>
                    <a:pt x="0" y="107"/>
                  </a:lnTo>
                  <a:close/>
                  <a:moveTo>
                    <a:pt x="32" y="0"/>
                  </a:moveTo>
                  <a:lnTo>
                    <a:pt x="0" y="0"/>
                  </a:lnTo>
                  <a:lnTo>
                    <a:pt x="0" y="107"/>
                  </a:lnTo>
                  <a:lnTo>
                    <a:pt x="0" y="107"/>
                  </a:lnTo>
                  <a:lnTo>
                    <a:pt x="32" y="107"/>
                  </a:lnTo>
                  <a:lnTo>
                    <a:pt x="32" y="107"/>
                  </a:lnTo>
                  <a:lnTo>
                    <a:pt x="32" y="107"/>
                  </a:lnTo>
                  <a:lnTo>
                    <a:pt x="32" y="107"/>
                  </a:lnTo>
                  <a:lnTo>
                    <a:pt x="32" y="107"/>
                  </a:lnTo>
                  <a:lnTo>
                    <a:pt x="32" y="107"/>
                  </a:lnTo>
                  <a:lnTo>
                    <a:pt x="32"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0" name="Freeform 308"/>
            <p:cNvSpPr>
              <a:spLocks noEditPoints="1"/>
            </p:cNvSpPr>
            <p:nvPr/>
          </p:nvSpPr>
          <p:spPr bwMode="auto">
            <a:xfrm>
              <a:off x="4484687" y="3935413"/>
              <a:ext cx="50800" cy="169863"/>
            </a:xfrm>
            <a:custGeom>
              <a:avLst/>
              <a:gdLst>
                <a:gd name="T0" fmla="*/ 0 w 32"/>
                <a:gd name="T1" fmla="*/ 107 h 107"/>
                <a:gd name="T2" fmla="*/ 0 w 32"/>
                <a:gd name="T3" fmla="*/ 0 h 107"/>
                <a:gd name="T4" fmla="*/ 32 w 32"/>
                <a:gd name="T5" fmla="*/ 0 h 107"/>
                <a:gd name="T6" fmla="*/ 32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107 h 107"/>
                <a:gd name="T24" fmla="*/ 32 w 32"/>
                <a:gd name="T25" fmla="*/ 107 h 107"/>
                <a:gd name="T26" fmla="*/ 32 w 32"/>
                <a:gd name="T27" fmla="*/ 107 h 107"/>
                <a:gd name="T28" fmla="*/ 32 w 32"/>
                <a:gd name="T29" fmla="*/ 107 h 107"/>
                <a:gd name="T30" fmla="*/ 32 w 32"/>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07">
                  <a:moveTo>
                    <a:pt x="0" y="107"/>
                  </a:moveTo>
                  <a:lnTo>
                    <a:pt x="0" y="0"/>
                  </a:lnTo>
                  <a:lnTo>
                    <a:pt x="32" y="0"/>
                  </a:lnTo>
                  <a:lnTo>
                    <a:pt x="32" y="107"/>
                  </a:lnTo>
                  <a:lnTo>
                    <a:pt x="0" y="107"/>
                  </a:lnTo>
                  <a:moveTo>
                    <a:pt x="32" y="0"/>
                  </a:moveTo>
                  <a:lnTo>
                    <a:pt x="0" y="0"/>
                  </a:lnTo>
                  <a:lnTo>
                    <a:pt x="0" y="107"/>
                  </a:lnTo>
                  <a:lnTo>
                    <a:pt x="0" y="107"/>
                  </a:lnTo>
                  <a:lnTo>
                    <a:pt x="32" y="107"/>
                  </a:lnTo>
                  <a:lnTo>
                    <a:pt x="32" y="107"/>
                  </a:lnTo>
                  <a:lnTo>
                    <a:pt x="32" y="107"/>
                  </a:lnTo>
                  <a:lnTo>
                    <a:pt x="32"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1" name="Rectangle 309"/>
            <p:cNvSpPr>
              <a:spLocks noChangeArrowheads="1"/>
            </p:cNvSpPr>
            <p:nvPr/>
          </p:nvSpPr>
          <p:spPr bwMode="auto">
            <a:xfrm>
              <a:off x="4727575" y="3935413"/>
              <a:ext cx="53975" cy="169863"/>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2" name="Rectangle 310"/>
            <p:cNvSpPr>
              <a:spLocks noChangeArrowheads="1"/>
            </p:cNvSpPr>
            <p:nvPr/>
          </p:nvSpPr>
          <p:spPr bwMode="auto">
            <a:xfrm>
              <a:off x="4727575" y="3935413"/>
              <a:ext cx="5397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3" name="Freeform 311"/>
            <p:cNvSpPr>
              <a:spLocks/>
            </p:cNvSpPr>
            <p:nvPr/>
          </p:nvSpPr>
          <p:spPr bwMode="auto">
            <a:xfrm>
              <a:off x="4727575" y="3932238"/>
              <a:ext cx="53975" cy="173038"/>
            </a:xfrm>
            <a:custGeom>
              <a:avLst/>
              <a:gdLst>
                <a:gd name="T0" fmla="*/ 34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4 w 34"/>
                <a:gd name="T15" fmla="*/ 2 h 109"/>
                <a:gd name="T16" fmla="*/ 34 w 34"/>
                <a:gd name="T17" fmla="*/ 109 h 109"/>
                <a:gd name="T18" fmla="*/ 34 w 34"/>
                <a:gd name="T19" fmla="*/ 109 h 109"/>
                <a:gd name="T20" fmla="*/ 34 w 34"/>
                <a:gd name="T21" fmla="*/ 2 h 109"/>
                <a:gd name="T22" fmla="*/ 34 w 34"/>
                <a:gd name="T23" fmla="*/ 0 h 109"/>
                <a:gd name="T24" fmla="*/ 34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4" y="0"/>
                  </a:moveTo>
                  <a:lnTo>
                    <a:pt x="0" y="0"/>
                  </a:lnTo>
                  <a:lnTo>
                    <a:pt x="0" y="0"/>
                  </a:lnTo>
                  <a:lnTo>
                    <a:pt x="0" y="2"/>
                  </a:lnTo>
                  <a:lnTo>
                    <a:pt x="0" y="109"/>
                  </a:lnTo>
                  <a:lnTo>
                    <a:pt x="0" y="109"/>
                  </a:lnTo>
                  <a:lnTo>
                    <a:pt x="0" y="2"/>
                  </a:lnTo>
                  <a:lnTo>
                    <a:pt x="34" y="2"/>
                  </a:lnTo>
                  <a:lnTo>
                    <a:pt x="34" y="109"/>
                  </a:lnTo>
                  <a:lnTo>
                    <a:pt x="34" y="109"/>
                  </a:lnTo>
                  <a:lnTo>
                    <a:pt x="34" y="2"/>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4" name="Freeform 312"/>
            <p:cNvSpPr>
              <a:spLocks/>
            </p:cNvSpPr>
            <p:nvPr/>
          </p:nvSpPr>
          <p:spPr bwMode="auto">
            <a:xfrm>
              <a:off x="4727575" y="3932238"/>
              <a:ext cx="53975" cy="173038"/>
            </a:xfrm>
            <a:custGeom>
              <a:avLst/>
              <a:gdLst>
                <a:gd name="T0" fmla="*/ 34 w 34"/>
                <a:gd name="T1" fmla="*/ 0 h 109"/>
                <a:gd name="T2" fmla="*/ 0 w 34"/>
                <a:gd name="T3" fmla="*/ 0 h 109"/>
                <a:gd name="T4" fmla="*/ 0 w 34"/>
                <a:gd name="T5" fmla="*/ 0 h 109"/>
                <a:gd name="T6" fmla="*/ 0 w 34"/>
                <a:gd name="T7" fmla="*/ 2 h 109"/>
                <a:gd name="T8" fmla="*/ 0 w 34"/>
                <a:gd name="T9" fmla="*/ 109 h 109"/>
                <a:gd name="T10" fmla="*/ 0 w 34"/>
                <a:gd name="T11" fmla="*/ 109 h 109"/>
                <a:gd name="T12" fmla="*/ 0 w 34"/>
                <a:gd name="T13" fmla="*/ 2 h 109"/>
                <a:gd name="T14" fmla="*/ 34 w 34"/>
                <a:gd name="T15" fmla="*/ 2 h 109"/>
                <a:gd name="T16" fmla="*/ 34 w 34"/>
                <a:gd name="T17" fmla="*/ 109 h 109"/>
                <a:gd name="T18" fmla="*/ 34 w 34"/>
                <a:gd name="T19" fmla="*/ 109 h 109"/>
                <a:gd name="T20" fmla="*/ 34 w 34"/>
                <a:gd name="T21" fmla="*/ 2 h 109"/>
                <a:gd name="T22" fmla="*/ 34 w 34"/>
                <a:gd name="T23" fmla="*/ 0 h 109"/>
                <a:gd name="T24" fmla="*/ 34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4" y="0"/>
                  </a:moveTo>
                  <a:lnTo>
                    <a:pt x="0" y="0"/>
                  </a:lnTo>
                  <a:lnTo>
                    <a:pt x="0" y="0"/>
                  </a:lnTo>
                  <a:lnTo>
                    <a:pt x="0" y="2"/>
                  </a:lnTo>
                  <a:lnTo>
                    <a:pt x="0" y="109"/>
                  </a:lnTo>
                  <a:lnTo>
                    <a:pt x="0" y="109"/>
                  </a:lnTo>
                  <a:lnTo>
                    <a:pt x="0" y="2"/>
                  </a:lnTo>
                  <a:lnTo>
                    <a:pt x="34" y="2"/>
                  </a:lnTo>
                  <a:lnTo>
                    <a:pt x="34" y="109"/>
                  </a:lnTo>
                  <a:lnTo>
                    <a:pt x="34" y="109"/>
                  </a:lnTo>
                  <a:lnTo>
                    <a:pt x="34" y="2"/>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5" name="Freeform 313"/>
            <p:cNvSpPr>
              <a:spLocks/>
            </p:cNvSpPr>
            <p:nvPr/>
          </p:nvSpPr>
          <p:spPr bwMode="auto">
            <a:xfrm>
              <a:off x="4727575" y="4105276"/>
              <a:ext cx="53975" cy="0"/>
            </a:xfrm>
            <a:custGeom>
              <a:avLst/>
              <a:gdLst>
                <a:gd name="T0" fmla="*/ 34 w 34"/>
                <a:gd name="T1" fmla="*/ 0 w 34"/>
                <a:gd name="T2" fmla="*/ 0 w 34"/>
                <a:gd name="T3" fmla="*/ 0 w 34"/>
                <a:gd name="T4" fmla="*/ 34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4" y="0"/>
                  </a:lnTo>
                  <a:lnTo>
                    <a:pt x="34" y="0"/>
                  </a:lnTo>
                  <a:lnTo>
                    <a:pt x="3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6" name="Freeform 314"/>
            <p:cNvSpPr>
              <a:spLocks/>
            </p:cNvSpPr>
            <p:nvPr/>
          </p:nvSpPr>
          <p:spPr bwMode="auto">
            <a:xfrm>
              <a:off x="4727575" y="4105276"/>
              <a:ext cx="53975" cy="0"/>
            </a:xfrm>
            <a:custGeom>
              <a:avLst/>
              <a:gdLst>
                <a:gd name="T0" fmla="*/ 34 w 34"/>
                <a:gd name="T1" fmla="*/ 0 w 34"/>
                <a:gd name="T2" fmla="*/ 0 w 34"/>
                <a:gd name="T3" fmla="*/ 0 w 34"/>
                <a:gd name="T4" fmla="*/ 34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0" y="0"/>
                  </a:lnTo>
                  <a:lnTo>
                    <a:pt x="34"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7" name="Freeform 315"/>
            <p:cNvSpPr>
              <a:spLocks noEditPoints="1"/>
            </p:cNvSpPr>
            <p:nvPr/>
          </p:nvSpPr>
          <p:spPr bwMode="auto">
            <a:xfrm>
              <a:off x="4727575" y="4105276"/>
              <a:ext cx="53975" cy="0"/>
            </a:xfrm>
            <a:custGeom>
              <a:avLst/>
              <a:gdLst>
                <a:gd name="T0" fmla="*/ 34 w 34"/>
                <a:gd name="T1" fmla="*/ 34 w 34"/>
                <a:gd name="T2" fmla="*/ 0 w 34"/>
                <a:gd name="T3" fmla="*/ 0 w 34"/>
                <a:gd name="T4" fmla="*/ 0 w 34"/>
                <a:gd name="T5" fmla="*/ 0 w 34"/>
                <a:gd name="T6" fmla="*/ 34 w 34"/>
                <a:gd name="T7" fmla="*/ 34 w 34"/>
                <a:gd name="T8" fmla="*/ 34 w 34"/>
                <a:gd name="T9" fmla="*/ 34 w 34"/>
                <a:gd name="T10" fmla="*/ 0 w 34"/>
                <a:gd name="T11" fmla="*/ 0 w 34"/>
                <a:gd name="T12" fmla="*/ 34 w 34"/>
                <a:gd name="T13" fmla="*/ 34 w 34"/>
                <a:gd name="T14" fmla="*/ 34 w 34"/>
                <a:gd name="T15" fmla="*/ 34 w 34"/>
                <a:gd name="T16"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4">
                  <a:moveTo>
                    <a:pt x="34" y="0"/>
                  </a:moveTo>
                  <a:lnTo>
                    <a:pt x="34" y="0"/>
                  </a:lnTo>
                  <a:close/>
                  <a:moveTo>
                    <a:pt x="0" y="0"/>
                  </a:moveTo>
                  <a:lnTo>
                    <a:pt x="0" y="0"/>
                  </a:lnTo>
                  <a:lnTo>
                    <a:pt x="0" y="0"/>
                  </a:lnTo>
                  <a:lnTo>
                    <a:pt x="0" y="0"/>
                  </a:lnTo>
                  <a:lnTo>
                    <a:pt x="34" y="0"/>
                  </a:lnTo>
                  <a:lnTo>
                    <a:pt x="34" y="0"/>
                  </a:lnTo>
                  <a:lnTo>
                    <a:pt x="34" y="0"/>
                  </a:lnTo>
                  <a:lnTo>
                    <a:pt x="34" y="0"/>
                  </a:lnTo>
                  <a:lnTo>
                    <a:pt x="0" y="0"/>
                  </a:lnTo>
                  <a:lnTo>
                    <a:pt x="0" y="0"/>
                  </a:lnTo>
                  <a:close/>
                  <a:moveTo>
                    <a:pt x="34" y="0"/>
                  </a:moveTo>
                  <a:lnTo>
                    <a:pt x="34" y="0"/>
                  </a:lnTo>
                  <a:lnTo>
                    <a:pt x="34" y="0"/>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8" name="Freeform 316"/>
            <p:cNvSpPr>
              <a:spLocks noEditPoints="1"/>
            </p:cNvSpPr>
            <p:nvPr/>
          </p:nvSpPr>
          <p:spPr bwMode="auto">
            <a:xfrm>
              <a:off x="4727575" y="4105276"/>
              <a:ext cx="53975" cy="0"/>
            </a:xfrm>
            <a:custGeom>
              <a:avLst/>
              <a:gdLst>
                <a:gd name="T0" fmla="*/ 34 w 34"/>
                <a:gd name="T1" fmla="*/ 34 w 34"/>
                <a:gd name="T2" fmla="*/ 0 w 34"/>
                <a:gd name="T3" fmla="*/ 0 w 34"/>
                <a:gd name="T4" fmla="*/ 0 w 34"/>
                <a:gd name="T5" fmla="*/ 0 w 34"/>
                <a:gd name="T6" fmla="*/ 34 w 34"/>
                <a:gd name="T7" fmla="*/ 34 w 34"/>
                <a:gd name="T8" fmla="*/ 34 w 34"/>
                <a:gd name="T9" fmla="*/ 34 w 34"/>
                <a:gd name="T10" fmla="*/ 0 w 34"/>
                <a:gd name="T11" fmla="*/ 0 w 34"/>
                <a:gd name="T12" fmla="*/ 34 w 34"/>
                <a:gd name="T13" fmla="*/ 34 w 34"/>
                <a:gd name="T14" fmla="*/ 34 w 34"/>
                <a:gd name="T15" fmla="*/ 34 w 34"/>
                <a:gd name="T16"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34">
                  <a:moveTo>
                    <a:pt x="34" y="0"/>
                  </a:moveTo>
                  <a:lnTo>
                    <a:pt x="34" y="0"/>
                  </a:lnTo>
                  <a:moveTo>
                    <a:pt x="0" y="0"/>
                  </a:moveTo>
                  <a:lnTo>
                    <a:pt x="0" y="0"/>
                  </a:lnTo>
                  <a:lnTo>
                    <a:pt x="0" y="0"/>
                  </a:lnTo>
                  <a:lnTo>
                    <a:pt x="0" y="0"/>
                  </a:lnTo>
                  <a:lnTo>
                    <a:pt x="34" y="0"/>
                  </a:lnTo>
                  <a:lnTo>
                    <a:pt x="34" y="0"/>
                  </a:lnTo>
                  <a:lnTo>
                    <a:pt x="34" y="0"/>
                  </a:lnTo>
                  <a:lnTo>
                    <a:pt x="34" y="0"/>
                  </a:lnTo>
                  <a:lnTo>
                    <a:pt x="0" y="0"/>
                  </a:lnTo>
                  <a:lnTo>
                    <a:pt x="0" y="0"/>
                  </a:lnTo>
                  <a:moveTo>
                    <a:pt x="34" y="0"/>
                  </a:moveTo>
                  <a:lnTo>
                    <a:pt x="34" y="0"/>
                  </a:lnTo>
                  <a:lnTo>
                    <a:pt x="34"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9" name="Freeform 317"/>
            <p:cNvSpPr>
              <a:spLocks noEditPoints="1"/>
            </p:cNvSpPr>
            <p:nvPr/>
          </p:nvSpPr>
          <p:spPr bwMode="auto">
            <a:xfrm>
              <a:off x="4727575" y="3935413"/>
              <a:ext cx="53975" cy="169863"/>
            </a:xfrm>
            <a:custGeom>
              <a:avLst/>
              <a:gdLst>
                <a:gd name="T0" fmla="*/ 2 w 34"/>
                <a:gd name="T1" fmla="*/ 107 h 107"/>
                <a:gd name="T2" fmla="*/ 2 w 34"/>
                <a:gd name="T3" fmla="*/ 0 h 107"/>
                <a:gd name="T4" fmla="*/ 32 w 34"/>
                <a:gd name="T5" fmla="*/ 0 h 107"/>
                <a:gd name="T6" fmla="*/ 32 w 34"/>
                <a:gd name="T7" fmla="*/ 107 h 107"/>
                <a:gd name="T8" fmla="*/ 2 w 34"/>
                <a:gd name="T9" fmla="*/ 107 h 107"/>
                <a:gd name="T10" fmla="*/ 34 w 34"/>
                <a:gd name="T11" fmla="*/ 0 h 107"/>
                <a:gd name="T12" fmla="*/ 0 w 34"/>
                <a:gd name="T13" fmla="*/ 0 h 107"/>
                <a:gd name="T14" fmla="*/ 0 w 34"/>
                <a:gd name="T15" fmla="*/ 107 h 107"/>
                <a:gd name="T16" fmla="*/ 0 w 34"/>
                <a:gd name="T17" fmla="*/ 107 h 107"/>
                <a:gd name="T18" fmla="*/ 34 w 34"/>
                <a:gd name="T19" fmla="*/ 107 h 107"/>
                <a:gd name="T20" fmla="*/ 34 w 34"/>
                <a:gd name="T21" fmla="*/ 107 h 107"/>
                <a:gd name="T22" fmla="*/ 34 w 34"/>
                <a:gd name="T23" fmla="*/ 107 h 107"/>
                <a:gd name="T24" fmla="*/ 34 w 34"/>
                <a:gd name="T25" fmla="*/ 107 h 107"/>
                <a:gd name="T26" fmla="*/ 34 w 34"/>
                <a:gd name="T27" fmla="*/ 107 h 107"/>
                <a:gd name="T28" fmla="*/ 34 w 34"/>
                <a:gd name="T29" fmla="*/ 107 h 107"/>
                <a:gd name="T30" fmla="*/ 34 w 34"/>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07">
                  <a:moveTo>
                    <a:pt x="2" y="107"/>
                  </a:moveTo>
                  <a:lnTo>
                    <a:pt x="2" y="0"/>
                  </a:lnTo>
                  <a:lnTo>
                    <a:pt x="32" y="0"/>
                  </a:lnTo>
                  <a:lnTo>
                    <a:pt x="32" y="107"/>
                  </a:lnTo>
                  <a:lnTo>
                    <a:pt x="2" y="107"/>
                  </a:lnTo>
                  <a:close/>
                  <a:moveTo>
                    <a:pt x="34" y="0"/>
                  </a:moveTo>
                  <a:lnTo>
                    <a:pt x="0" y="0"/>
                  </a:lnTo>
                  <a:lnTo>
                    <a:pt x="0" y="107"/>
                  </a:lnTo>
                  <a:lnTo>
                    <a:pt x="0" y="107"/>
                  </a:lnTo>
                  <a:lnTo>
                    <a:pt x="34" y="107"/>
                  </a:lnTo>
                  <a:lnTo>
                    <a:pt x="34" y="107"/>
                  </a:lnTo>
                  <a:lnTo>
                    <a:pt x="34" y="107"/>
                  </a:lnTo>
                  <a:lnTo>
                    <a:pt x="34" y="107"/>
                  </a:lnTo>
                  <a:lnTo>
                    <a:pt x="34" y="107"/>
                  </a:lnTo>
                  <a:lnTo>
                    <a:pt x="34" y="107"/>
                  </a:lnTo>
                  <a:lnTo>
                    <a:pt x="34"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0" name="Freeform 318"/>
            <p:cNvSpPr>
              <a:spLocks noEditPoints="1"/>
            </p:cNvSpPr>
            <p:nvPr/>
          </p:nvSpPr>
          <p:spPr bwMode="auto">
            <a:xfrm>
              <a:off x="4727575" y="3935413"/>
              <a:ext cx="53975" cy="169863"/>
            </a:xfrm>
            <a:custGeom>
              <a:avLst/>
              <a:gdLst>
                <a:gd name="T0" fmla="*/ 2 w 34"/>
                <a:gd name="T1" fmla="*/ 107 h 107"/>
                <a:gd name="T2" fmla="*/ 2 w 34"/>
                <a:gd name="T3" fmla="*/ 0 h 107"/>
                <a:gd name="T4" fmla="*/ 32 w 34"/>
                <a:gd name="T5" fmla="*/ 0 h 107"/>
                <a:gd name="T6" fmla="*/ 32 w 34"/>
                <a:gd name="T7" fmla="*/ 107 h 107"/>
                <a:gd name="T8" fmla="*/ 2 w 34"/>
                <a:gd name="T9" fmla="*/ 107 h 107"/>
                <a:gd name="T10" fmla="*/ 34 w 34"/>
                <a:gd name="T11" fmla="*/ 0 h 107"/>
                <a:gd name="T12" fmla="*/ 0 w 34"/>
                <a:gd name="T13" fmla="*/ 0 h 107"/>
                <a:gd name="T14" fmla="*/ 0 w 34"/>
                <a:gd name="T15" fmla="*/ 107 h 107"/>
                <a:gd name="T16" fmla="*/ 0 w 34"/>
                <a:gd name="T17" fmla="*/ 107 h 107"/>
                <a:gd name="T18" fmla="*/ 34 w 34"/>
                <a:gd name="T19" fmla="*/ 107 h 107"/>
                <a:gd name="T20" fmla="*/ 34 w 34"/>
                <a:gd name="T21" fmla="*/ 107 h 107"/>
                <a:gd name="T22" fmla="*/ 34 w 34"/>
                <a:gd name="T23" fmla="*/ 107 h 107"/>
                <a:gd name="T24" fmla="*/ 34 w 34"/>
                <a:gd name="T25" fmla="*/ 107 h 107"/>
                <a:gd name="T26" fmla="*/ 34 w 34"/>
                <a:gd name="T27" fmla="*/ 107 h 107"/>
                <a:gd name="T28" fmla="*/ 34 w 34"/>
                <a:gd name="T29" fmla="*/ 107 h 107"/>
                <a:gd name="T30" fmla="*/ 34 w 34"/>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07">
                  <a:moveTo>
                    <a:pt x="2" y="107"/>
                  </a:moveTo>
                  <a:lnTo>
                    <a:pt x="2" y="0"/>
                  </a:lnTo>
                  <a:lnTo>
                    <a:pt x="32" y="0"/>
                  </a:lnTo>
                  <a:lnTo>
                    <a:pt x="32" y="107"/>
                  </a:lnTo>
                  <a:lnTo>
                    <a:pt x="2" y="107"/>
                  </a:lnTo>
                  <a:moveTo>
                    <a:pt x="34" y="0"/>
                  </a:moveTo>
                  <a:lnTo>
                    <a:pt x="0" y="0"/>
                  </a:lnTo>
                  <a:lnTo>
                    <a:pt x="0" y="107"/>
                  </a:lnTo>
                  <a:lnTo>
                    <a:pt x="0" y="107"/>
                  </a:lnTo>
                  <a:lnTo>
                    <a:pt x="34" y="107"/>
                  </a:lnTo>
                  <a:lnTo>
                    <a:pt x="34" y="107"/>
                  </a:lnTo>
                  <a:lnTo>
                    <a:pt x="34" y="107"/>
                  </a:lnTo>
                  <a:lnTo>
                    <a:pt x="34" y="107"/>
                  </a:lnTo>
                  <a:lnTo>
                    <a:pt x="34" y="107"/>
                  </a:lnTo>
                  <a:lnTo>
                    <a:pt x="34" y="107"/>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1" name="Rectangle 319"/>
            <p:cNvSpPr>
              <a:spLocks noChangeArrowheads="1"/>
            </p:cNvSpPr>
            <p:nvPr/>
          </p:nvSpPr>
          <p:spPr bwMode="auto">
            <a:xfrm>
              <a:off x="4984750" y="3935413"/>
              <a:ext cx="47625" cy="16986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2" name="Rectangle 320"/>
            <p:cNvSpPr>
              <a:spLocks noChangeArrowheads="1"/>
            </p:cNvSpPr>
            <p:nvPr/>
          </p:nvSpPr>
          <p:spPr bwMode="auto">
            <a:xfrm>
              <a:off x="4984750" y="3935413"/>
              <a:ext cx="476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3" name="Freeform 321"/>
            <p:cNvSpPr>
              <a:spLocks/>
            </p:cNvSpPr>
            <p:nvPr/>
          </p:nvSpPr>
          <p:spPr bwMode="auto">
            <a:xfrm>
              <a:off x="4981575" y="3932238"/>
              <a:ext cx="53975" cy="173038"/>
            </a:xfrm>
            <a:custGeom>
              <a:avLst/>
              <a:gdLst>
                <a:gd name="T0" fmla="*/ 32 w 34"/>
                <a:gd name="T1" fmla="*/ 0 h 109"/>
                <a:gd name="T2" fmla="*/ 2 w 34"/>
                <a:gd name="T3" fmla="*/ 0 h 109"/>
                <a:gd name="T4" fmla="*/ 0 w 34"/>
                <a:gd name="T5" fmla="*/ 0 h 109"/>
                <a:gd name="T6" fmla="*/ 0 w 34"/>
                <a:gd name="T7" fmla="*/ 2 h 109"/>
                <a:gd name="T8" fmla="*/ 0 w 34"/>
                <a:gd name="T9" fmla="*/ 109 h 109"/>
                <a:gd name="T10" fmla="*/ 2 w 34"/>
                <a:gd name="T11" fmla="*/ 109 h 109"/>
                <a:gd name="T12" fmla="*/ 2 w 34"/>
                <a:gd name="T13" fmla="*/ 2 h 109"/>
                <a:gd name="T14" fmla="*/ 32 w 34"/>
                <a:gd name="T15" fmla="*/ 2 h 109"/>
                <a:gd name="T16" fmla="*/ 32 w 34"/>
                <a:gd name="T17" fmla="*/ 109 h 109"/>
                <a:gd name="T18" fmla="*/ 34 w 34"/>
                <a:gd name="T19" fmla="*/ 109 h 109"/>
                <a:gd name="T20" fmla="*/ 34 w 34"/>
                <a:gd name="T21" fmla="*/ 2 h 109"/>
                <a:gd name="T22" fmla="*/ 32 w 34"/>
                <a:gd name="T23" fmla="*/ 0 h 109"/>
                <a:gd name="T24" fmla="*/ 32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2" y="0"/>
                  </a:moveTo>
                  <a:lnTo>
                    <a:pt x="2" y="0"/>
                  </a:lnTo>
                  <a:lnTo>
                    <a:pt x="0" y="0"/>
                  </a:lnTo>
                  <a:lnTo>
                    <a:pt x="0" y="2"/>
                  </a:lnTo>
                  <a:lnTo>
                    <a:pt x="0" y="109"/>
                  </a:lnTo>
                  <a:lnTo>
                    <a:pt x="2" y="109"/>
                  </a:lnTo>
                  <a:lnTo>
                    <a:pt x="2" y="2"/>
                  </a:lnTo>
                  <a:lnTo>
                    <a:pt x="32" y="2"/>
                  </a:lnTo>
                  <a:lnTo>
                    <a:pt x="32" y="109"/>
                  </a:lnTo>
                  <a:lnTo>
                    <a:pt x="34" y="109"/>
                  </a:lnTo>
                  <a:lnTo>
                    <a:pt x="34" y="2"/>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4" name="Freeform 322"/>
            <p:cNvSpPr>
              <a:spLocks/>
            </p:cNvSpPr>
            <p:nvPr/>
          </p:nvSpPr>
          <p:spPr bwMode="auto">
            <a:xfrm>
              <a:off x="4981575" y="3932238"/>
              <a:ext cx="53975" cy="173038"/>
            </a:xfrm>
            <a:custGeom>
              <a:avLst/>
              <a:gdLst>
                <a:gd name="T0" fmla="*/ 32 w 34"/>
                <a:gd name="T1" fmla="*/ 0 h 109"/>
                <a:gd name="T2" fmla="*/ 2 w 34"/>
                <a:gd name="T3" fmla="*/ 0 h 109"/>
                <a:gd name="T4" fmla="*/ 0 w 34"/>
                <a:gd name="T5" fmla="*/ 0 h 109"/>
                <a:gd name="T6" fmla="*/ 0 w 34"/>
                <a:gd name="T7" fmla="*/ 2 h 109"/>
                <a:gd name="T8" fmla="*/ 0 w 34"/>
                <a:gd name="T9" fmla="*/ 109 h 109"/>
                <a:gd name="T10" fmla="*/ 2 w 34"/>
                <a:gd name="T11" fmla="*/ 109 h 109"/>
                <a:gd name="T12" fmla="*/ 2 w 34"/>
                <a:gd name="T13" fmla="*/ 2 h 109"/>
                <a:gd name="T14" fmla="*/ 32 w 34"/>
                <a:gd name="T15" fmla="*/ 2 h 109"/>
                <a:gd name="T16" fmla="*/ 32 w 34"/>
                <a:gd name="T17" fmla="*/ 109 h 109"/>
                <a:gd name="T18" fmla="*/ 34 w 34"/>
                <a:gd name="T19" fmla="*/ 109 h 109"/>
                <a:gd name="T20" fmla="*/ 34 w 34"/>
                <a:gd name="T21" fmla="*/ 2 h 109"/>
                <a:gd name="T22" fmla="*/ 32 w 34"/>
                <a:gd name="T23" fmla="*/ 0 h 109"/>
                <a:gd name="T24" fmla="*/ 32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2" y="0"/>
                  </a:moveTo>
                  <a:lnTo>
                    <a:pt x="2" y="0"/>
                  </a:lnTo>
                  <a:lnTo>
                    <a:pt x="0" y="0"/>
                  </a:lnTo>
                  <a:lnTo>
                    <a:pt x="0" y="2"/>
                  </a:lnTo>
                  <a:lnTo>
                    <a:pt x="0" y="109"/>
                  </a:lnTo>
                  <a:lnTo>
                    <a:pt x="2" y="109"/>
                  </a:lnTo>
                  <a:lnTo>
                    <a:pt x="2" y="2"/>
                  </a:lnTo>
                  <a:lnTo>
                    <a:pt x="32" y="2"/>
                  </a:lnTo>
                  <a:lnTo>
                    <a:pt x="32" y="109"/>
                  </a:lnTo>
                  <a:lnTo>
                    <a:pt x="34" y="109"/>
                  </a:lnTo>
                  <a:lnTo>
                    <a:pt x="34" y="2"/>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5" name="Freeform 323"/>
            <p:cNvSpPr>
              <a:spLocks/>
            </p:cNvSpPr>
            <p:nvPr/>
          </p:nvSpPr>
          <p:spPr bwMode="auto">
            <a:xfrm>
              <a:off x="4981575" y="4105276"/>
              <a:ext cx="53975" cy="0"/>
            </a:xfrm>
            <a:custGeom>
              <a:avLst/>
              <a:gdLst>
                <a:gd name="T0" fmla="*/ 34 w 34"/>
                <a:gd name="T1" fmla="*/ 0 w 34"/>
                <a:gd name="T2" fmla="*/ 0 w 34"/>
                <a:gd name="T3" fmla="*/ 2 w 34"/>
                <a:gd name="T4" fmla="*/ 32 w 34"/>
                <a:gd name="T5" fmla="*/ 32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2" y="0"/>
                  </a:lnTo>
                  <a:lnTo>
                    <a:pt x="32" y="0"/>
                  </a:lnTo>
                  <a:lnTo>
                    <a:pt x="32" y="0"/>
                  </a:lnTo>
                  <a:lnTo>
                    <a:pt x="3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6" name="Freeform 324"/>
            <p:cNvSpPr>
              <a:spLocks/>
            </p:cNvSpPr>
            <p:nvPr/>
          </p:nvSpPr>
          <p:spPr bwMode="auto">
            <a:xfrm>
              <a:off x="4981575" y="4105276"/>
              <a:ext cx="53975" cy="0"/>
            </a:xfrm>
            <a:custGeom>
              <a:avLst/>
              <a:gdLst>
                <a:gd name="T0" fmla="*/ 34 w 34"/>
                <a:gd name="T1" fmla="*/ 0 w 34"/>
                <a:gd name="T2" fmla="*/ 0 w 34"/>
                <a:gd name="T3" fmla="*/ 2 w 34"/>
                <a:gd name="T4" fmla="*/ 32 w 34"/>
                <a:gd name="T5" fmla="*/ 32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0" y="0"/>
                  </a:lnTo>
                  <a:lnTo>
                    <a:pt x="2" y="0"/>
                  </a:lnTo>
                  <a:lnTo>
                    <a:pt x="32" y="0"/>
                  </a:lnTo>
                  <a:lnTo>
                    <a:pt x="32"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7" name="Freeform 325"/>
            <p:cNvSpPr>
              <a:spLocks noEditPoints="1"/>
            </p:cNvSpPr>
            <p:nvPr/>
          </p:nvSpPr>
          <p:spPr bwMode="auto">
            <a:xfrm>
              <a:off x="4981575" y="4105276"/>
              <a:ext cx="53975" cy="0"/>
            </a:xfrm>
            <a:custGeom>
              <a:avLst/>
              <a:gdLst>
                <a:gd name="T0" fmla="*/ 34 w 34"/>
                <a:gd name="T1" fmla="*/ 34 w 34"/>
                <a:gd name="T2" fmla="*/ 2 w 34"/>
                <a:gd name="T3" fmla="*/ 0 w 34"/>
                <a:gd name="T4" fmla="*/ 0 w 34"/>
                <a:gd name="T5" fmla="*/ 0 w 34"/>
                <a:gd name="T6" fmla="*/ 34 w 34"/>
                <a:gd name="T7" fmla="*/ 34 w 34"/>
                <a:gd name="T8" fmla="*/ 32 w 34"/>
                <a:gd name="T9" fmla="*/ 2 w 34"/>
                <a:gd name="T10" fmla="*/ 2 w 34"/>
                <a:gd name="T11" fmla="*/ 34 w 34"/>
                <a:gd name="T12" fmla="*/ 32 w 34"/>
                <a:gd name="T13" fmla="*/ 32 w 34"/>
                <a:gd name="T14" fmla="*/ 34 w 34"/>
                <a:gd name="T15"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34">
                  <a:moveTo>
                    <a:pt x="34" y="0"/>
                  </a:moveTo>
                  <a:lnTo>
                    <a:pt x="34" y="0"/>
                  </a:lnTo>
                  <a:close/>
                  <a:moveTo>
                    <a:pt x="2" y="0"/>
                  </a:moveTo>
                  <a:lnTo>
                    <a:pt x="0" y="0"/>
                  </a:lnTo>
                  <a:lnTo>
                    <a:pt x="0" y="0"/>
                  </a:lnTo>
                  <a:lnTo>
                    <a:pt x="0" y="0"/>
                  </a:lnTo>
                  <a:lnTo>
                    <a:pt x="34" y="0"/>
                  </a:lnTo>
                  <a:lnTo>
                    <a:pt x="34" y="0"/>
                  </a:lnTo>
                  <a:lnTo>
                    <a:pt x="32" y="0"/>
                  </a:lnTo>
                  <a:lnTo>
                    <a:pt x="2" y="0"/>
                  </a:lnTo>
                  <a:lnTo>
                    <a:pt x="2" y="0"/>
                  </a:lnTo>
                  <a:close/>
                  <a:moveTo>
                    <a:pt x="34" y="0"/>
                  </a:moveTo>
                  <a:lnTo>
                    <a:pt x="32" y="0"/>
                  </a:lnTo>
                  <a:lnTo>
                    <a:pt x="32" y="0"/>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8" name="Freeform 326"/>
            <p:cNvSpPr>
              <a:spLocks noEditPoints="1"/>
            </p:cNvSpPr>
            <p:nvPr/>
          </p:nvSpPr>
          <p:spPr bwMode="auto">
            <a:xfrm>
              <a:off x="4981575" y="4105276"/>
              <a:ext cx="53975" cy="0"/>
            </a:xfrm>
            <a:custGeom>
              <a:avLst/>
              <a:gdLst>
                <a:gd name="T0" fmla="*/ 34 w 34"/>
                <a:gd name="T1" fmla="*/ 34 w 34"/>
                <a:gd name="T2" fmla="*/ 2 w 34"/>
                <a:gd name="T3" fmla="*/ 0 w 34"/>
                <a:gd name="T4" fmla="*/ 0 w 34"/>
                <a:gd name="T5" fmla="*/ 0 w 34"/>
                <a:gd name="T6" fmla="*/ 34 w 34"/>
                <a:gd name="T7" fmla="*/ 34 w 34"/>
                <a:gd name="T8" fmla="*/ 32 w 34"/>
                <a:gd name="T9" fmla="*/ 2 w 34"/>
                <a:gd name="T10" fmla="*/ 2 w 34"/>
                <a:gd name="T11" fmla="*/ 34 w 34"/>
                <a:gd name="T12" fmla="*/ 32 w 34"/>
                <a:gd name="T13" fmla="*/ 32 w 34"/>
                <a:gd name="T14" fmla="*/ 34 w 34"/>
                <a:gd name="T15"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34">
                  <a:moveTo>
                    <a:pt x="34" y="0"/>
                  </a:moveTo>
                  <a:lnTo>
                    <a:pt x="34" y="0"/>
                  </a:lnTo>
                  <a:moveTo>
                    <a:pt x="2" y="0"/>
                  </a:moveTo>
                  <a:lnTo>
                    <a:pt x="0" y="0"/>
                  </a:lnTo>
                  <a:lnTo>
                    <a:pt x="0" y="0"/>
                  </a:lnTo>
                  <a:lnTo>
                    <a:pt x="0" y="0"/>
                  </a:lnTo>
                  <a:lnTo>
                    <a:pt x="34" y="0"/>
                  </a:lnTo>
                  <a:lnTo>
                    <a:pt x="34" y="0"/>
                  </a:lnTo>
                  <a:lnTo>
                    <a:pt x="32" y="0"/>
                  </a:lnTo>
                  <a:lnTo>
                    <a:pt x="2" y="0"/>
                  </a:lnTo>
                  <a:lnTo>
                    <a:pt x="2" y="0"/>
                  </a:lnTo>
                  <a:moveTo>
                    <a:pt x="34" y="0"/>
                  </a:moveTo>
                  <a:lnTo>
                    <a:pt x="32"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9" name="Freeform 327"/>
            <p:cNvSpPr>
              <a:spLocks noEditPoints="1"/>
            </p:cNvSpPr>
            <p:nvPr/>
          </p:nvSpPr>
          <p:spPr bwMode="auto">
            <a:xfrm>
              <a:off x="4984750" y="3935413"/>
              <a:ext cx="47625" cy="169863"/>
            </a:xfrm>
            <a:custGeom>
              <a:avLst/>
              <a:gdLst>
                <a:gd name="T0" fmla="*/ 0 w 30"/>
                <a:gd name="T1" fmla="*/ 107 h 107"/>
                <a:gd name="T2" fmla="*/ 0 w 30"/>
                <a:gd name="T3" fmla="*/ 0 h 107"/>
                <a:gd name="T4" fmla="*/ 30 w 30"/>
                <a:gd name="T5" fmla="*/ 0 h 107"/>
                <a:gd name="T6" fmla="*/ 30 w 30"/>
                <a:gd name="T7" fmla="*/ 107 h 107"/>
                <a:gd name="T8" fmla="*/ 0 w 30"/>
                <a:gd name="T9" fmla="*/ 107 h 107"/>
                <a:gd name="T10" fmla="*/ 30 w 30"/>
                <a:gd name="T11" fmla="*/ 0 h 107"/>
                <a:gd name="T12" fmla="*/ 0 w 30"/>
                <a:gd name="T13" fmla="*/ 0 h 107"/>
                <a:gd name="T14" fmla="*/ 0 w 30"/>
                <a:gd name="T15" fmla="*/ 107 h 107"/>
                <a:gd name="T16" fmla="*/ 0 w 30"/>
                <a:gd name="T17" fmla="*/ 107 h 107"/>
                <a:gd name="T18" fmla="*/ 30 w 30"/>
                <a:gd name="T19" fmla="*/ 107 h 107"/>
                <a:gd name="T20" fmla="*/ 30 w 30"/>
                <a:gd name="T21" fmla="*/ 107 h 107"/>
                <a:gd name="T22" fmla="*/ 30 w 30"/>
                <a:gd name="T23" fmla="*/ 107 h 107"/>
                <a:gd name="T24" fmla="*/ 30 w 30"/>
                <a:gd name="T25" fmla="*/ 107 h 107"/>
                <a:gd name="T26" fmla="*/ 30 w 30"/>
                <a:gd name="T27" fmla="*/ 107 h 107"/>
                <a:gd name="T28" fmla="*/ 30 w 30"/>
                <a:gd name="T29" fmla="*/ 107 h 107"/>
                <a:gd name="T30" fmla="*/ 30 w 30"/>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107">
                  <a:moveTo>
                    <a:pt x="0" y="107"/>
                  </a:moveTo>
                  <a:lnTo>
                    <a:pt x="0" y="0"/>
                  </a:lnTo>
                  <a:lnTo>
                    <a:pt x="30" y="0"/>
                  </a:lnTo>
                  <a:lnTo>
                    <a:pt x="30" y="107"/>
                  </a:lnTo>
                  <a:lnTo>
                    <a:pt x="0" y="107"/>
                  </a:lnTo>
                  <a:close/>
                  <a:moveTo>
                    <a:pt x="30" y="0"/>
                  </a:moveTo>
                  <a:lnTo>
                    <a:pt x="0" y="0"/>
                  </a:lnTo>
                  <a:lnTo>
                    <a:pt x="0" y="107"/>
                  </a:lnTo>
                  <a:lnTo>
                    <a:pt x="0" y="107"/>
                  </a:lnTo>
                  <a:lnTo>
                    <a:pt x="30" y="107"/>
                  </a:lnTo>
                  <a:lnTo>
                    <a:pt x="30" y="107"/>
                  </a:lnTo>
                  <a:lnTo>
                    <a:pt x="30" y="107"/>
                  </a:lnTo>
                  <a:lnTo>
                    <a:pt x="30" y="107"/>
                  </a:lnTo>
                  <a:lnTo>
                    <a:pt x="30" y="107"/>
                  </a:lnTo>
                  <a:lnTo>
                    <a:pt x="30" y="107"/>
                  </a:lnTo>
                  <a:lnTo>
                    <a:pt x="30" y="0"/>
                  </a:lnTo>
                  <a:close/>
                </a:path>
              </a:pathLst>
            </a:custGeom>
            <a:solidFill>
              <a:srgbClr val="FF8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0" name="Freeform 328"/>
            <p:cNvSpPr>
              <a:spLocks noEditPoints="1"/>
            </p:cNvSpPr>
            <p:nvPr/>
          </p:nvSpPr>
          <p:spPr bwMode="auto">
            <a:xfrm>
              <a:off x="4984750" y="3935413"/>
              <a:ext cx="47625" cy="169863"/>
            </a:xfrm>
            <a:custGeom>
              <a:avLst/>
              <a:gdLst>
                <a:gd name="T0" fmla="*/ 0 w 30"/>
                <a:gd name="T1" fmla="*/ 107 h 107"/>
                <a:gd name="T2" fmla="*/ 0 w 30"/>
                <a:gd name="T3" fmla="*/ 0 h 107"/>
                <a:gd name="T4" fmla="*/ 30 w 30"/>
                <a:gd name="T5" fmla="*/ 0 h 107"/>
                <a:gd name="T6" fmla="*/ 30 w 30"/>
                <a:gd name="T7" fmla="*/ 107 h 107"/>
                <a:gd name="T8" fmla="*/ 0 w 30"/>
                <a:gd name="T9" fmla="*/ 107 h 107"/>
                <a:gd name="T10" fmla="*/ 30 w 30"/>
                <a:gd name="T11" fmla="*/ 0 h 107"/>
                <a:gd name="T12" fmla="*/ 0 w 30"/>
                <a:gd name="T13" fmla="*/ 0 h 107"/>
                <a:gd name="T14" fmla="*/ 0 w 30"/>
                <a:gd name="T15" fmla="*/ 107 h 107"/>
                <a:gd name="T16" fmla="*/ 0 w 30"/>
                <a:gd name="T17" fmla="*/ 107 h 107"/>
                <a:gd name="T18" fmla="*/ 30 w 30"/>
                <a:gd name="T19" fmla="*/ 107 h 107"/>
                <a:gd name="T20" fmla="*/ 30 w 30"/>
                <a:gd name="T21" fmla="*/ 107 h 107"/>
                <a:gd name="T22" fmla="*/ 30 w 30"/>
                <a:gd name="T23" fmla="*/ 107 h 107"/>
                <a:gd name="T24" fmla="*/ 30 w 30"/>
                <a:gd name="T25" fmla="*/ 107 h 107"/>
                <a:gd name="T26" fmla="*/ 30 w 30"/>
                <a:gd name="T27" fmla="*/ 107 h 107"/>
                <a:gd name="T28" fmla="*/ 30 w 30"/>
                <a:gd name="T29" fmla="*/ 107 h 107"/>
                <a:gd name="T30" fmla="*/ 30 w 30"/>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107">
                  <a:moveTo>
                    <a:pt x="0" y="107"/>
                  </a:moveTo>
                  <a:lnTo>
                    <a:pt x="0" y="0"/>
                  </a:lnTo>
                  <a:lnTo>
                    <a:pt x="30" y="0"/>
                  </a:lnTo>
                  <a:lnTo>
                    <a:pt x="30" y="107"/>
                  </a:lnTo>
                  <a:lnTo>
                    <a:pt x="0" y="107"/>
                  </a:lnTo>
                  <a:moveTo>
                    <a:pt x="30" y="0"/>
                  </a:moveTo>
                  <a:lnTo>
                    <a:pt x="0" y="0"/>
                  </a:lnTo>
                  <a:lnTo>
                    <a:pt x="0" y="107"/>
                  </a:lnTo>
                  <a:lnTo>
                    <a:pt x="0" y="107"/>
                  </a:lnTo>
                  <a:lnTo>
                    <a:pt x="30" y="107"/>
                  </a:lnTo>
                  <a:lnTo>
                    <a:pt x="30" y="107"/>
                  </a:lnTo>
                  <a:lnTo>
                    <a:pt x="30" y="107"/>
                  </a:lnTo>
                  <a:lnTo>
                    <a:pt x="30" y="107"/>
                  </a:lnTo>
                  <a:lnTo>
                    <a:pt x="30" y="107"/>
                  </a:lnTo>
                  <a:lnTo>
                    <a:pt x="30" y="107"/>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1" name="Rectangle 329"/>
            <p:cNvSpPr>
              <a:spLocks noChangeArrowheads="1"/>
            </p:cNvSpPr>
            <p:nvPr/>
          </p:nvSpPr>
          <p:spPr bwMode="auto">
            <a:xfrm>
              <a:off x="5105400" y="3935413"/>
              <a:ext cx="47625" cy="16986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2" name="Rectangle 330"/>
            <p:cNvSpPr>
              <a:spLocks noChangeArrowheads="1"/>
            </p:cNvSpPr>
            <p:nvPr/>
          </p:nvSpPr>
          <p:spPr bwMode="auto">
            <a:xfrm>
              <a:off x="5105400" y="3935413"/>
              <a:ext cx="476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3" name="Freeform 331"/>
            <p:cNvSpPr>
              <a:spLocks/>
            </p:cNvSpPr>
            <p:nvPr/>
          </p:nvSpPr>
          <p:spPr bwMode="auto">
            <a:xfrm>
              <a:off x="5102225" y="3932238"/>
              <a:ext cx="53975" cy="173038"/>
            </a:xfrm>
            <a:custGeom>
              <a:avLst/>
              <a:gdLst>
                <a:gd name="T0" fmla="*/ 32 w 34"/>
                <a:gd name="T1" fmla="*/ 0 h 109"/>
                <a:gd name="T2" fmla="*/ 2 w 34"/>
                <a:gd name="T3" fmla="*/ 0 h 109"/>
                <a:gd name="T4" fmla="*/ 2 w 34"/>
                <a:gd name="T5" fmla="*/ 0 h 109"/>
                <a:gd name="T6" fmla="*/ 0 w 34"/>
                <a:gd name="T7" fmla="*/ 2 h 109"/>
                <a:gd name="T8" fmla="*/ 0 w 34"/>
                <a:gd name="T9" fmla="*/ 109 h 109"/>
                <a:gd name="T10" fmla="*/ 2 w 34"/>
                <a:gd name="T11" fmla="*/ 109 h 109"/>
                <a:gd name="T12" fmla="*/ 2 w 34"/>
                <a:gd name="T13" fmla="*/ 2 h 109"/>
                <a:gd name="T14" fmla="*/ 32 w 34"/>
                <a:gd name="T15" fmla="*/ 2 h 109"/>
                <a:gd name="T16" fmla="*/ 32 w 34"/>
                <a:gd name="T17" fmla="*/ 109 h 109"/>
                <a:gd name="T18" fmla="*/ 34 w 34"/>
                <a:gd name="T19" fmla="*/ 109 h 109"/>
                <a:gd name="T20" fmla="*/ 34 w 34"/>
                <a:gd name="T21" fmla="*/ 2 h 109"/>
                <a:gd name="T22" fmla="*/ 34 w 34"/>
                <a:gd name="T23" fmla="*/ 0 h 109"/>
                <a:gd name="T24" fmla="*/ 32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2" y="0"/>
                  </a:moveTo>
                  <a:lnTo>
                    <a:pt x="2" y="0"/>
                  </a:lnTo>
                  <a:lnTo>
                    <a:pt x="2" y="0"/>
                  </a:lnTo>
                  <a:lnTo>
                    <a:pt x="0" y="2"/>
                  </a:lnTo>
                  <a:lnTo>
                    <a:pt x="0" y="109"/>
                  </a:lnTo>
                  <a:lnTo>
                    <a:pt x="2" y="109"/>
                  </a:lnTo>
                  <a:lnTo>
                    <a:pt x="2" y="2"/>
                  </a:lnTo>
                  <a:lnTo>
                    <a:pt x="32" y="2"/>
                  </a:lnTo>
                  <a:lnTo>
                    <a:pt x="32" y="109"/>
                  </a:lnTo>
                  <a:lnTo>
                    <a:pt x="34" y="109"/>
                  </a:lnTo>
                  <a:lnTo>
                    <a:pt x="34" y="2"/>
                  </a:lnTo>
                  <a:lnTo>
                    <a:pt x="34"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4" name="Freeform 332"/>
            <p:cNvSpPr>
              <a:spLocks/>
            </p:cNvSpPr>
            <p:nvPr/>
          </p:nvSpPr>
          <p:spPr bwMode="auto">
            <a:xfrm>
              <a:off x="5102225" y="3932238"/>
              <a:ext cx="53975" cy="173038"/>
            </a:xfrm>
            <a:custGeom>
              <a:avLst/>
              <a:gdLst>
                <a:gd name="T0" fmla="*/ 32 w 34"/>
                <a:gd name="T1" fmla="*/ 0 h 109"/>
                <a:gd name="T2" fmla="*/ 2 w 34"/>
                <a:gd name="T3" fmla="*/ 0 h 109"/>
                <a:gd name="T4" fmla="*/ 2 w 34"/>
                <a:gd name="T5" fmla="*/ 0 h 109"/>
                <a:gd name="T6" fmla="*/ 0 w 34"/>
                <a:gd name="T7" fmla="*/ 2 h 109"/>
                <a:gd name="T8" fmla="*/ 0 w 34"/>
                <a:gd name="T9" fmla="*/ 109 h 109"/>
                <a:gd name="T10" fmla="*/ 2 w 34"/>
                <a:gd name="T11" fmla="*/ 109 h 109"/>
                <a:gd name="T12" fmla="*/ 2 w 34"/>
                <a:gd name="T13" fmla="*/ 2 h 109"/>
                <a:gd name="T14" fmla="*/ 32 w 34"/>
                <a:gd name="T15" fmla="*/ 2 h 109"/>
                <a:gd name="T16" fmla="*/ 32 w 34"/>
                <a:gd name="T17" fmla="*/ 109 h 109"/>
                <a:gd name="T18" fmla="*/ 34 w 34"/>
                <a:gd name="T19" fmla="*/ 109 h 109"/>
                <a:gd name="T20" fmla="*/ 34 w 34"/>
                <a:gd name="T21" fmla="*/ 2 h 109"/>
                <a:gd name="T22" fmla="*/ 34 w 34"/>
                <a:gd name="T23" fmla="*/ 0 h 109"/>
                <a:gd name="T24" fmla="*/ 32 w 34"/>
                <a:gd name="T2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09">
                  <a:moveTo>
                    <a:pt x="32" y="0"/>
                  </a:moveTo>
                  <a:lnTo>
                    <a:pt x="2" y="0"/>
                  </a:lnTo>
                  <a:lnTo>
                    <a:pt x="2" y="0"/>
                  </a:lnTo>
                  <a:lnTo>
                    <a:pt x="0" y="2"/>
                  </a:lnTo>
                  <a:lnTo>
                    <a:pt x="0" y="109"/>
                  </a:lnTo>
                  <a:lnTo>
                    <a:pt x="2" y="109"/>
                  </a:lnTo>
                  <a:lnTo>
                    <a:pt x="2" y="2"/>
                  </a:lnTo>
                  <a:lnTo>
                    <a:pt x="32" y="2"/>
                  </a:lnTo>
                  <a:lnTo>
                    <a:pt x="32" y="109"/>
                  </a:lnTo>
                  <a:lnTo>
                    <a:pt x="34" y="109"/>
                  </a:lnTo>
                  <a:lnTo>
                    <a:pt x="34" y="2"/>
                  </a:lnTo>
                  <a:lnTo>
                    <a:pt x="34"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5" name="Freeform 333"/>
            <p:cNvSpPr>
              <a:spLocks/>
            </p:cNvSpPr>
            <p:nvPr/>
          </p:nvSpPr>
          <p:spPr bwMode="auto">
            <a:xfrm>
              <a:off x="5102225" y="4105276"/>
              <a:ext cx="53975" cy="0"/>
            </a:xfrm>
            <a:custGeom>
              <a:avLst/>
              <a:gdLst>
                <a:gd name="T0" fmla="*/ 34 w 34"/>
                <a:gd name="T1" fmla="*/ 0 w 34"/>
                <a:gd name="T2" fmla="*/ 2 w 34"/>
                <a:gd name="T3" fmla="*/ 2 w 34"/>
                <a:gd name="T4" fmla="*/ 32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2" y="0"/>
                  </a:lnTo>
                  <a:lnTo>
                    <a:pt x="2" y="0"/>
                  </a:lnTo>
                  <a:lnTo>
                    <a:pt x="32" y="0"/>
                  </a:lnTo>
                  <a:lnTo>
                    <a:pt x="34" y="0"/>
                  </a:lnTo>
                  <a:lnTo>
                    <a:pt x="3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6" name="Freeform 334"/>
            <p:cNvSpPr>
              <a:spLocks/>
            </p:cNvSpPr>
            <p:nvPr/>
          </p:nvSpPr>
          <p:spPr bwMode="auto">
            <a:xfrm>
              <a:off x="5102225" y="4105276"/>
              <a:ext cx="53975" cy="0"/>
            </a:xfrm>
            <a:custGeom>
              <a:avLst/>
              <a:gdLst>
                <a:gd name="T0" fmla="*/ 34 w 34"/>
                <a:gd name="T1" fmla="*/ 0 w 34"/>
                <a:gd name="T2" fmla="*/ 2 w 34"/>
                <a:gd name="T3" fmla="*/ 2 w 34"/>
                <a:gd name="T4" fmla="*/ 32 w 34"/>
                <a:gd name="T5" fmla="*/ 34 w 34"/>
                <a:gd name="T6" fmla="*/ 34 w 34"/>
              </a:gdLst>
              <a:ahLst/>
              <a:cxnLst>
                <a:cxn ang="0">
                  <a:pos x="T0" y="0"/>
                </a:cxn>
                <a:cxn ang="0">
                  <a:pos x="T1" y="0"/>
                </a:cxn>
                <a:cxn ang="0">
                  <a:pos x="T2" y="0"/>
                </a:cxn>
                <a:cxn ang="0">
                  <a:pos x="T3" y="0"/>
                </a:cxn>
                <a:cxn ang="0">
                  <a:pos x="T4" y="0"/>
                </a:cxn>
                <a:cxn ang="0">
                  <a:pos x="T5" y="0"/>
                </a:cxn>
                <a:cxn ang="0">
                  <a:pos x="T6" y="0"/>
                </a:cxn>
              </a:cxnLst>
              <a:rect l="0" t="0" r="r" b="b"/>
              <a:pathLst>
                <a:path w="34">
                  <a:moveTo>
                    <a:pt x="34" y="0"/>
                  </a:moveTo>
                  <a:lnTo>
                    <a:pt x="0" y="0"/>
                  </a:lnTo>
                  <a:lnTo>
                    <a:pt x="2" y="0"/>
                  </a:lnTo>
                  <a:lnTo>
                    <a:pt x="2"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7" name="Freeform 335"/>
            <p:cNvSpPr>
              <a:spLocks noEditPoints="1"/>
            </p:cNvSpPr>
            <p:nvPr/>
          </p:nvSpPr>
          <p:spPr bwMode="auto">
            <a:xfrm>
              <a:off x="5102225" y="4105276"/>
              <a:ext cx="53975" cy="0"/>
            </a:xfrm>
            <a:custGeom>
              <a:avLst/>
              <a:gdLst>
                <a:gd name="T0" fmla="*/ 34 w 34"/>
                <a:gd name="T1" fmla="*/ 34 w 34"/>
                <a:gd name="T2" fmla="*/ 2 w 34"/>
                <a:gd name="T3" fmla="*/ 0 w 34"/>
                <a:gd name="T4" fmla="*/ 0 w 34"/>
                <a:gd name="T5" fmla="*/ 0 w 34"/>
                <a:gd name="T6" fmla="*/ 34 w 34"/>
                <a:gd name="T7" fmla="*/ 34 w 34"/>
                <a:gd name="T8" fmla="*/ 32 w 34"/>
                <a:gd name="T9" fmla="*/ 2 w 34"/>
                <a:gd name="T10" fmla="*/ 2 w 34"/>
                <a:gd name="T11" fmla="*/ 34 w 34"/>
                <a:gd name="T12" fmla="*/ 32 w 34"/>
                <a:gd name="T13" fmla="*/ 32 w 34"/>
                <a:gd name="T14" fmla="*/ 34 w 34"/>
                <a:gd name="T15"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34">
                  <a:moveTo>
                    <a:pt x="34" y="0"/>
                  </a:moveTo>
                  <a:lnTo>
                    <a:pt x="34" y="0"/>
                  </a:lnTo>
                  <a:close/>
                  <a:moveTo>
                    <a:pt x="2" y="0"/>
                  </a:moveTo>
                  <a:lnTo>
                    <a:pt x="0" y="0"/>
                  </a:lnTo>
                  <a:lnTo>
                    <a:pt x="0" y="0"/>
                  </a:lnTo>
                  <a:lnTo>
                    <a:pt x="0" y="0"/>
                  </a:lnTo>
                  <a:lnTo>
                    <a:pt x="34" y="0"/>
                  </a:lnTo>
                  <a:lnTo>
                    <a:pt x="34" y="0"/>
                  </a:lnTo>
                  <a:lnTo>
                    <a:pt x="32" y="0"/>
                  </a:lnTo>
                  <a:lnTo>
                    <a:pt x="2" y="0"/>
                  </a:lnTo>
                  <a:lnTo>
                    <a:pt x="2" y="0"/>
                  </a:lnTo>
                  <a:close/>
                  <a:moveTo>
                    <a:pt x="34" y="0"/>
                  </a:moveTo>
                  <a:lnTo>
                    <a:pt x="32" y="0"/>
                  </a:lnTo>
                  <a:lnTo>
                    <a:pt x="32" y="0"/>
                  </a:lnTo>
                  <a:lnTo>
                    <a:pt x="3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8" name="Freeform 336"/>
            <p:cNvSpPr>
              <a:spLocks noEditPoints="1"/>
            </p:cNvSpPr>
            <p:nvPr/>
          </p:nvSpPr>
          <p:spPr bwMode="auto">
            <a:xfrm>
              <a:off x="5102225" y="4105276"/>
              <a:ext cx="53975" cy="0"/>
            </a:xfrm>
            <a:custGeom>
              <a:avLst/>
              <a:gdLst>
                <a:gd name="T0" fmla="*/ 34 w 34"/>
                <a:gd name="T1" fmla="*/ 34 w 34"/>
                <a:gd name="T2" fmla="*/ 2 w 34"/>
                <a:gd name="T3" fmla="*/ 0 w 34"/>
                <a:gd name="T4" fmla="*/ 0 w 34"/>
                <a:gd name="T5" fmla="*/ 0 w 34"/>
                <a:gd name="T6" fmla="*/ 34 w 34"/>
                <a:gd name="T7" fmla="*/ 34 w 34"/>
                <a:gd name="T8" fmla="*/ 32 w 34"/>
                <a:gd name="T9" fmla="*/ 2 w 34"/>
                <a:gd name="T10" fmla="*/ 2 w 34"/>
                <a:gd name="T11" fmla="*/ 34 w 34"/>
                <a:gd name="T12" fmla="*/ 32 w 34"/>
                <a:gd name="T13" fmla="*/ 32 w 34"/>
                <a:gd name="T14" fmla="*/ 34 w 34"/>
                <a:gd name="T15" fmla="*/ 34 w 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34">
                  <a:moveTo>
                    <a:pt x="34" y="0"/>
                  </a:moveTo>
                  <a:lnTo>
                    <a:pt x="34" y="0"/>
                  </a:lnTo>
                  <a:moveTo>
                    <a:pt x="2" y="0"/>
                  </a:moveTo>
                  <a:lnTo>
                    <a:pt x="0" y="0"/>
                  </a:lnTo>
                  <a:lnTo>
                    <a:pt x="0" y="0"/>
                  </a:lnTo>
                  <a:lnTo>
                    <a:pt x="0" y="0"/>
                  </a:lnTo>
                  <a:lnTo>
                    <a:pt x="34" y="0"/>
                  </a:lnTo>
                  <a:lnTo>
                    <a:pt x="34" y="0"/>
                  </a:lnTo>
                  <a:lnTo>
                    <a:pt x="32" y="0"/>
                  </a:lnTo>
                  <a:lnTo>
                    <a:pt x="2" y="0"/>
                  </a:lnTo>
                  <a:lnTo>
                    <a:pt x="2" y="0"/>
                  </a:lnTo>
                  <a:moveTo>
                    <a:pt x="34" y="0"/>
                  </a:moveTo>
                  <a:lnTo>
                    <a:pt x="32" y="0"/>
                  </a:lnTo>
                  <a:lnTo>
                    <a:pt x="32" y="0"/>
                  </a:lnTo>
                  <a:lnTo>
                    <a:pt x="34" y="0"/>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9" name="Freeform 337"/>
            <p:cNvSpPr>
              <a:spLocks noEditPoints="1"/>
            </p:cNvSpPr>
            <p:nvPr/>
          </p:nvSpPr>
          <p:spPr bwMode="auto">
            <a:xfrm>
              <a:off x="5105400" y="3935413"/>
              <a:ext cx="47625" cy="169863"/>
            </a:xfrm>
            <a:custGeom>
              <a:avLst/>
              <a:gdLst>
                <a:gd name="T0" fmla="*/ 0 w 30"/>
                <a:gd name="T1" fmla="*/ 107 h 107"/>
                <a:gd name="T2" fmla="*/ 0 w 30"/>
                <a:gd name="T3" fmla="*/ 0 h 107"/>
                <a:gd name="T4" fmla="*/ 30 w 30"/>
                <a:gd name="T5" fmla="*/ 0 h 107"/>
                <a:gd name="T6" fmla="*/ 30 w 30"/>
                <a:gd name="T7" fmla="*/ 107 h 107"/>
                <a:gd name="T8" fmla="*/ 0 w 30"/>
                <a:gd name="T9" fmla="*/ 107 h 107"/>
                <a:gd name="T10" fmla="*/ 30 w 30"/>
                <a:gd name="T11" fmla="*/ 0 h 107"/>
                <a:gd name="T12" fmla="*/ 0 w 30"/>
                <a:gd name="T13" fmla="*/ 0 h 107"/>
                <a:gd name="T14" fmla="*/ 0 w 30"/>
                <a:gd name="T15" fmla="*/ 107 h 107"/>
                <a:gd name="T16" fmla="*/ 0 w 30"/>
                <a:gd name="T17" fmla="*/ 107 h 107"/>
                <a:gd name="T18" fmla="*/ 30 w 30"/>
                <a:gd name="T19" fmla="*/ 107 h 107"/>
                <a:gd name="T20" fmla="*/ 30 w 30"/>
                <a:gd name="T21" fmla="*/ 107 h 107"/>
                <a:gd name="T22" fmla="*/ 30 w 30"/>
                <a:gd name="T23" fmla="*/ 107 h 107"/>
                <a:gd name="T24" fmla="*/ 30 w 30"/>
                <a:gd name="T25" fmla="*/ 107 h 107"/>
                <a:gd name="T26" fmla="*/ 30 w 30"/>
                <a:gd name="T27" fmla="*/ 107 h 107"/>
                <a:gd name="T28" fmla="*/ 30 w 30"/>
                <a:gd name="T29" fmla="*/ 107 h 107"/>
                <a:gd name="T30" fmla="*/ 30 w 30"/>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107">
                  <a:moveTo>
                    <a:pt x="0" y="107"/>
                  </a:moveTo>
                  <a:lnTo>
                    <a:pt x="0" y="0"/>
                  </a:lnTo>
                  <a:lnTo>
                    <a:pt x="30" y="0"/>
                  </a:lnTo>
                  <a:lnTo>
                    <a:pt x="30" y="107"/>
                  </a:lnTo>
                  <a:lnTo>
                    <a:pt x="0" y="107"/>
                  </a:lnTo>
                  <a:close/>
                  <a:moveTo>
                    <a:pt x="30" y="0"/>
                  </a:moveTo>
                  <a:lnTo>
                    <a:pt x="0" y="0"/>
                  </a:lnTo>
                  <a:lnTo>
                    <a:pt x="0" y="107"/>
                  </a:lnTo>
                  <a:lnTo>
                    <a:pt x="0" y="107"/>
                  </a:lnTo>
                  <a:lnTo>
                    <a:pt x="30" y="107"/>
                  </a:lnTo>
                  <a:lnTo>
                    <a:pt x="30" y="107"/>
                  </a:lnTo>
                  <a:lnTo>
                    <a:pt x="30" y="107"/>
                  </a:lnTo>
                  <a:lnTo>
                    <a:pt x="30" y="107"/>
                  </a:lnTo>
                  <a:lnTo>
                    <a:pt x="30" y="107"/>
                  </a:lnTo>
                  <a:lnTo>
                    <a:pt x="30" y="107"/>
                  </a:lnTo>
                  <a:lnTo>
                    <a:pt x="30"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0" name="Freeform 338"/>
            <p:cNvSpPr>
              <a:spLocks noEditPoints="1"/>
            </p:cNvSpPr>
            <p:nvPr/>
          </p:nvSpPr>
          <p:spPr bwMode="auto">
            <a:xfrm>
              <a:off x="5105400" y="3935413"/>
              <a:ext cx="47625" cy="169863"/>
            </a:xfrm>
            <a:custGeom>
              <a:avLst/>
              <a:gdLst>
                <a:gd name="T0" fmla="*/ 0 w 30"/>
                <a:gd name="T1" fmla="*/ 107 h 107"/>
                <a:gd name="T2" fmla="*/ 0 w 30"/>
                <a:gd name="T3" fmla="*/ 0 h 107"/>
                <a:gd name="T4" fmla="*/ 30 w 30"/>
                <a:gd name="T5" fmla="*/ 0 h 107"/>
                <a:gd name="T6" fmla="*/ 30 w 30"/>
                <a:gd name="T7" fmla="*/ 107 h 107"/>
                <a:gd name="T8" fmla="*/ 0 w 30"/>
                <a:gd name="T9" fmla="*/ 107 h 107"/>
                <a:gd name="T10" fmla="*/ 30 w 30"/>
                <a:gd name="T11" fmla="*/ 0 h 107"/>
                <a:gd name="T12" fmla="*/ 0 w 30"/>
                <a:gd name="T13" fmla="*/ 0 h 107"/>
                <a:gd name="T14" fmla="*/ 0 w 30"/>
                <a:gd name="T15" fmla="*/ 107 h 107"/>
                <a:gd name="T16" fmla="*/ 0 w 30"/>
                <a:gd name="T17" fmla="*/ 107 h 107"/>
                <a:gd name="T18" fmla="*/ 30 w 30"/>
                <a:gd name="T19" fmla="*/ 107 h 107"/>
                <a:gd name="T20" fmla="*/ 30 w 30"/>
                <a:gd name="T21" fmla="*/ 107 h 107"/>
                <a:gd name="T22" fmla="*/ 30 w 30"/>
                <a:gd name="T23" fmla="*/ 107 h 107"/>
                <a:gd name="T24" fmla="*/ 30 w 30"/>
                <a:gd name="T25" fmla="*/ 107 h 107"/>
                <a:gd name="T26" fmla="*/ 30 w 30"/>
                <a:gd name="T27" fmla="*/ 107 h 107"/>
                <a:gd name="T28" fmla="*/ 30 w 30"/>
                <a:gd name="T29" fmla="*/ 107 h 107"/>
                <a:gd name="T30" fmla="*/ 30 w 30"/>
                <a:gd name="T3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107">
                  <a:moveTo>
                    <a:pt x="0" y="107"/>
                  </a:moveTo>
                  <a:lnTo>
                    <a:pt x="0" y="0"/>
                  </a:lnTo>
                  <a:lnTo>
                    <a:pt x="30" y="0"/>
                  </a:lnTo>
                  <a:lnTo>
                    <a:pt x="30" y="107"/>
                  </a:lnTo>
                  <a:lnTo>
                    <a:pt x="0" y="107"/>
                  </a:lnTo>
                  <a:moveTo>
                    <a:pt x="30" y="0"/>
                  </a:moveTo>
                  <a:lnTo>
                    <a:pt x="0" y="0"/>
                  </a:lnTo>
                  <a:lnTo>
                    <a:pt x="0" y="107"/>
                  </a:lnTo>
                  <a:lnTo>
                    <a:pt x="0" y="107"/>
                  </a:lnTo>
                  <a:lnTo>
                    <a:pt x="30" y="107"/>
                  </a:lnTo>
                  <a:lnTo>
                    <a:pt x="30" y="107"/>
                  </a:lnTo>
                  <a:lnTo>
                    <a:pt x="30" y="107"/>
                  </a:lnTo>
                  <a:lnTo>
                    <a:pt x="30" y="107"/>
                  </a:lnTo>
                  <a:lnTo>
                    <a:pt x="30" y="107"/>
                  </a:lnTo>
                  <a:lnTo>
                    <a:pt x="30" y="107"/>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1" name="Rectangle 339"/>
            <p:cNvSpPr>
              <a:spLocks noChangeArrowheads="1"/>
            </p:cNvSpPr>
            <p:nvPr/>
          </p:nvSpPr>
          <p:spPr bwMode="auto">
            <a:xfrm>
              <a:off x="5045075" y="3935413"/>
              <a:ext cx="50800" cy="169863"/>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2" name="Rectangle 340"/>
            <p:cNvSpPr>
              <a:spLocks noChangeArrowheads="1"/>
            </p:cNvSpPr>
            <p:nvPr/>
          </p:nvSpPr>
          <p:spPr bwMode="auto">
            <a:xfrm>
              <a:off x="5045075" y="3935413"/>
              <a:ext cx="50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3" name="Freeform 341"/>
            <p:cNvSpPr>
              <a:spLocks/>
            </p:cNvSpPr>
            <p:nvPr/>
          </p:nvSpPr>
          <p:spPr bwMode="auto">
            <a:xfrm>
              <a:off x="5045075" y="3935413"/>
              <a:ext cx="50800" cy="169863"/>
            </a:xfrm>
            <a:custGeom>
              <a:avLst/>
              <a:gdLst>
                <a:gd name="T0" fmla="*/ 32 w 32"/>
                <a:gd name="T1" fmla="*/ 0 h 107"/>
                <a:gd name="T2" fmla="*/ 0 w 32"/>
                <a:gd name="T3" fmla="*/ 0 h 107"/>
                <a:gd name="T4" fmla="*/ 0 w 32"/>
                <a:gd name="T5" fmla="*/ 0 h 107"/>
                <a:gd name="T6" fmla="*/ 0 w 32"/>
                <a:gd name="T7" fmla="*/ 0 h 107"/>
                <a:gd name="T8" fmla="*/ 0 w 32"/>
                <a:gd name="T9" fmla="*/ 107 h 107"/>
                <a:gd name="T10" fmla="*/ 0 w 32"/>
                <a:gd name="T11" fmla="*/ 107 h 107"/>
                <a:gd name="T12" fmla="*/ 0 w 32"/>
                <a:gd name="T13" fmla="*/ 0 h 107"/>
                <a:gd name="T14" fmla="*/ 32 w 32"/>
                <a:gd name="T15" fmla="*/ 0 h 107"/>
                <a:gd name="T16" fmla="*/ 32 w 32"/>
                <a:gd name="T17" fmla="*/ 107 h 107"/>
                <a:gd name="T18" fmla="*/ 32 w 32"/>
                <a:gd name="T19" fmla="*/ 107 h 107"/>
                <a:gd name="T20" fmla="*/ 32 w 32"/>
                <a:gd name="T21" fmla="*/ 107 h 107"/>
                <a:gd name="T22" fmla="*/ 32 w 32"/>
                <a:gd name="T23" fmla="*/ 107 h 107"/>
                <a:gd name="T24" fmla="*/ 32 w 32"/>
                <a:gd name="T25" fmla="*/ 0 h 107"/>
                <a:gd name="T26" fmla="*/ 32 w 32"/>
                <a:gd name="T27" fmla="*/ 0 h 107"/>
                <a:gd name="T28" fmla="*/ 32 w 32"/>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7">
                  <a:moveTo>
                    <a:pt x="32" y="0"/>
                  </a:moveTo>
                  <a:lnTo>
                    <a:pt x="0" y="0"/>
                  </a:lnTo>
                  <a:lnTo>
                    <a:pt x="0" y="0"/>
                  </a:lnTo>
                  <a:lnTo>
                    <a:pt x="0" y="0"/>
                  </a:lnTo>
                  <a:lnTo>
                    <a:pt x="0" y="107"/>
                  </a:lnTo>
                  <a:lnTo>
                    <a:pt x="0" y="107"/>
                  </a:lnTo>
                  <a:lnTo>
                    <a:pt x="0" y="0"/>
                  </a:lnTo>
                  <a:lnTo>
                    <a:pt x="32" y="0"/>
                  </a:lnTo>
                  <a:lnTo>
                    <a:pt x="32" y="107"/>
                  </a:lnTo>
                  <a:lnTo>
                    <a:pt x="32" y="107"/>
                  </a:lnTo>
                  <a:lnTo>
                    <a:pt x="32" y="107"/>
                  </a:lnTo>
                  <a:lnTo>
                    <a:pt x="32" y="107"/>
                  </a:lnTo>
                  <a:lnTo>
                    <a:pt x="32" y="0"/>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4" name="Freeform 342"/>
            <p:cNvSpPr>
              <a:spLocks/>
            </p:cNvSpPr>
            <p:nvPr/>
          </p:nvSpPr>
          <p:spPr bwMode="auto">
            <a:xfrm>
              <a:off x="5045075" y="3935413"/>
              <a:ext cx="50800" cy="169863"/>
            </a:xfrm>
            <a:custGeom>
              <a:avLst/>
              <a:gdLst>
                <a:gd name="T0" fmla="*/ 32 w 32"/>
                <a:gd name="T1" fmla="*/ 0 h 107"/>
                <a:gd name="T2" fmla="*/ 0 w 32"/>
                <a:gd name="T3" fmla="*/ 0 h 107"/>
                <a:gd name="T4" fmla="*/ 0 w 32"/>
                <a:gd name="T5" fmla="*/ 0 h 107"/>
                <a:gd name="T6" fmla="*/ 0 w 32"/>
                <a:gd name="T7" fmla="*/ 0 h 107"/>
                <a:gd name="T8" fmla="*/ 0 w 32"/>
                <a:gd name="T9" fmla="*/ 107 h 107"/>
                <a:gd name="T10" fmla="*/ 0 w 32"/>
                <a:gd name="T11" fmla="*/ 107 h 107"/>
                <a:gd name="T12" fmla="*/ 0 w 32"/>
                <a:gd name="T13" fmla="*/ 0 h 107"/>
                <a:gd name="T14" fmla="*/ 32 w 32"/>
                <a:gd name="T15" fmla="*/ 0 h 107"/>
                <a:gd name="T16" fmla="*/ 32 w 32"/>
                <a:gd name="T17" fmla="*/ 107 h 107"/>
                <a:gd name="T18" fmla="*/ 32 w 32"/>
                <a:gd name="T19" fmla="*/ 107 h 107"/>
                <a:gd name="T20" fmla="*/ 32 w 32"/>
                <a:gd name="T21" fmla="*/ 107 h 107"/>
                <a:gd name="T22" fmla="*/ 32 w 32"/>
                <a:gd name="T23" fmla="*/ 107 h 107"/>
                <a:gd name="T24" fmla="*/ 32 w 32"/>
                <a:gd name="T25" fmla="*/ 0 h 107"/>
                <a:gd name="T26" fmla="*/ 32 w 32"/>
                <a:gd name="T27" fmla="*/ 0 h 107"/>
                <a:gd name="T28" fmla="*/ 32 w 32"/>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07">
                  <a:moveTo>
                    <a:pt x="32" y="0"/>
                  </a:moveTo>
                  <a:lnTo>
                    <a:pt x="0" y="0"/>
                  </a:lnTo>
                  <a:lnTo>
                    <a:pt x="0" y="0"/>
                  </a:lnTo>
                  <a:lnTo>
                    <a:pt x="0" y="0"/>
                  </a:lnTo>
                  <a:lnTo>
                    <a:pt x="0" y="107"/>
                  </a:lnTo>
                  <a:lnTo>
                    <a:pt x="0" y="107"/>
                  </a:lnTo>
                  <a:lnTo>
                    <a:pt x="0" y="0"/>
                  </a:lnTo>
                  <a:lnTo>
                    <a:pt x="32" y="0"/>
                  </a:lnTo>
                  <a:lnTo>
                    <a:pt x="32" y="107"/>
                  </a:lnTo>
                  <a:lnTo>
                    <a:pt x="32" y="107"/>
                  </a:lnTo>
                  <a:lnTo>
                    <a:pt x="32" y="107"/>
                  </a:lnTo>
                  <a:lnTo>
                    <a:pt x="32" y="107"/>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5" name="Freeform 343"/>
            <p:cNvSpPr>
              <a:spLocks/>
            </p:cNvSpPr>
            <p:nvPr/>
          </p:nvSpPr>
          <p:spPr bwMode="auto">
            <a:xfrm>
              <a:off x="5045075"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6" name="Freeform 344"/>
            <p:cNvSpPr>
              <a:spLocks/>
            </p:cNvSpPr>
            <p:nvPr/>
          </p:nvSpPr>
          <p:spPr bwMode="auto">
            <a:xfrm>
              <a:off x="5045075" y="4105276"/>
              <a:ext cx="50800" cy="0"/>
            </a:xfrm>
            <a:custGeom>
              <a:avLst/>
              <a:gdLst>
                <a:gd name="T0" fmla="*/ 32 w 32"/>
                <a:gd name="T1" fmla="*/ 0 w 32"/>
                <a:gd name="T2" fmla="*/ 0 w 32"/>
                <a:gd name="T3" fmla="*/ 0 w 32"/>
                <a:gd name="T4" fmla="*/ 32 w 32"/>
                <a:gd name="T5" fmla="*/ 32 w 32"/>
                <a:gd name="T6" fmla="*/ 32 w 32"/>
              </a:gdLst>
              <a:ahLst/>
              <a:cxnLst>
                <a:cxn ang="0">
                  <a:pos x="T0" y="0"/>
                </a:cxn>
                <a:cxn ang="0">
                  <a:pos x="T1" y="0"/>
                </a:cxn>
                <a:cxn ang="0">
                  <a:pos x="T2" y="0"/>
                </a:cxn>
                <a:cxn ang="0">
                  <a:pos x="T3" y="0"/>
                </a:cxn>
                <a:cxn ang="0">
                  <a:pos x="T4" y="0"/>
                </a:cxn>
                <a:cxn ang="0">
                  <a:pos x="T5" y="0"/>
                </a:cxn>
                <a:cxn ang="0">
                  <a:pos x="T6" y="0"/>
                </a:cxn>
              </a:cxnLst>
              <a:rect l="0" t="0" r="r" b="b"/>
              <a:pathLst>
                <a:path w="32">
                  <a:moveTo>
                    <a:pt x="32" y="0"/>
                  </a:moveTo>
                  <a:lnTo>
                    <a:pt x="0" y="0"/>
                  </a:lnTo>
                  <a:lnTo>
                    <a:pt x="0" y="0"/>
                  </a:lnTo>
                  <a:lnTo>
                    <a:pt x="0"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7" name="Freeform 345"/>
            <p:cNvSpPr>
              <a:spLocks noEditPoints="1"/>
            </p:cNvSpPr>
            <p:nvPr/>
          </p:nvSpPr>
          <p:spPr bwMode="auto">
            <a:xfrm>
              <a:off x="5045075" y="4105276"/>
              <a:ext cx="50800" cy="0"/>
            </a:xfrm>
            <a:custGeom>
              <a:avLst/>
              <a:gdLst>
                <a:gd name="T0" fmla="*/ 32 w 32"/>
                <a:gd name="T1" fmla="*/ 32 w 32"/>
                <a:gd name="T2" fmla="*/ 32 w 32"/>
                <a:gd name="T3" fmla="*/ 32 w 32"/>
                <a:gd name="T4" fmla="*/ 32 w 32"/>
                <a:gd name="T5" fmla="*/ 0 w 32"/>
                <a:gd name="T6" fmla="*/ 0 w 32"/>
                <a:gd name="T7" fmla="*/ 0 w 32"/>
                <a:gd name="T8" fmla="*/ 0 w 32"/>
                <a:gd name="T9" fmla="*/ 0 w 32"/>
                <a:gd name="T10" fmla="*/ 32 w 32"/>
                <a:gd name="T11" fmla="*/ 32 w 32"/>
                <a:gd name="T12" fmla="*/ 32 w 32"/>
                <a:gd name="T13" fmla="*/ 32 w 32"/>
                <a:gd name="T14" fmla="*/ 32 w 32"/>
                <a:gd name="T15" fmla="*/ 32 w 32"/>
                <a:gd name="T16" fmla="*/ 32 w 32"/>
                <a:gd name="T17" fmla="*/ 32 w 32"/>
                <a:gd name="T18"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2">
                  <a:moveTo>
                    <a:pt x="32" y="0"/>
                  </a:moveTo>
                  <a:lnTo>
                    <a:pt x="32" y="0"/>
                  </a:lnTo>
                  <a:close/>
                  <a:moveTo>
                    <a:pt x="32" y="0"/>
                  </a:moveTo>
                  <a:lnTo>
                    <a:pt x="32" y="0"/>
                  </a:lnTo>
                  <a:lnTo>
                    <a:pt x="32" y="0"/>
                  </a:lnTo>
                  <a:lnTo>
                    <a:pt x="0" y="0"/>
                  </a:lnTo>
                  <a:lnTo>
                    <a:pt x="0" y="0"/>
                  </a:lnTo>
                  <a:lnTo>
                    <a:pt x="0" y="0"/>
                  </a:lnTo>
                  <a:lnTo>
                    <a:pt x="0" y="0"/>
                  </a:lnTo>
                  <a:lnTo>
                    <a:pt x="0" y="0"/>
                  </a:lnTo>
                  <a:lnTo>
                    <a:pt x="32" y="0"/>
                  </a:lnTo>
                  <a:lnTo>
                    <a:pt x="32" y="0"/>
                  </a:lnTo>
                  <a:lnTo>
                    <a:pt x="32" y="0"/>
                  </a:lnTo>
                  <a:lnTo>
                    <a:pt x="32" y="0"/>
                  </a:lnTo>
                  <a:close/>
                  <a:moveTo>
                    <a:pt x="32" y="0"/>
                  </a:moveTo>
                  <a:lnTo>
                    <a:pt x="32" y="0"/>
                  </a:lnTo>
                  <a:lnTo>
                    <a:pt x="32" y="0"/>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8" name="Freeform 346"/>
            <p:cNvSpPr>
              <a:spLocks noEditPoints="1"/>
            </p:cNvSpPr>
            <p:nvPr/>
          </p:nvSpPr>
          <p:spPr bwMode="auto">
            <a:xfrm>
              <a:off x="5045075" y="4105276"/>
              <a:ext cx="50800" cy="0"/>
            </a:xfrm>
            <a:custGeom>
              <a:avLst/>
              <a:gdLst>
                <a:gd name="T0" fmla="*/ 32 w 32"/>
                <a:gd name="T1" fmla="*/ 32 w 32"/>
                <a:gd name="T2" fmla="*/ 32 w 32"/>
                <a:gd name="T3" fmla="*/ 32 w 32"/>
                <a:gd name="T4" fmla="*/ 32 w 32"/>
                <a:gd name="T5" fmla="*/ 0 w 32"/>
                <a:gd name="T6" fmla="*/ 0 w 32"/>
                <a:gd name="T7" fmla="*/ 0 w 32"/>
                <a:gd name="T8" fmla="*/ 0 w 32"/>
                <a:gd name="T9" fmla="*/ 0 w 32"/>
                <a:gd name="T10" fmla="*/ 32 w 32"/>
                <a:gd name="T11" fmla="*/ 32 w 32"/>
                <a:gd name="T12" fmla="*/ 32 w 32"/>
                <a:gd name="T13" fmla="*/ 32 w 32"/>
                <a:gd name="T14" fmla="*/ 32 w 32"/>
                <a:gd name="T15" fmla="*/ 32 w 32"/>
                <a:gd name="T16" fmla="*/ 32 w 32"/>
                <a:gd name="T17" fmla="*/ 32 w 32"/>
                <a:gd name="T18" fmla="*/ 32 w 3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Lst>
              <a:rect l="0" t="0" r="r" b="b"/>
              <a:pathLst>
                <a:path w="32">
                  <a:moveTo>
                    <a:pt x="32" y="0"/>
                  </a:moveTo>
                  <a:lnTo>
                    <a:pt x="32" y="0"/>
                  </a:lnTo>
                  <a:moveTo>
                    <a:pt x="32" y="0"/>
                  </a:moveTo>
                  <a:lnTo>
                    <a:pt x="32" y="0"/>
                  </a:lnTo>
                  <a:lnTo>
                    <a:pt x="32" y="0"/>
                  </a:lnTo>
                  <a:lnTo>
                    <a:pt x="0" y="0"/>
                  </a:lnTo>
                  <a:lnTo>
                    <a:pt x="0" y="0"/>
                  </a:lnTo>
                  <a:lnTo>
                    <a:pt x="0" y="0"/>
                  </a:lnTo>
                  <a:lnTo>
                    <a:pt x="0" y="0"/>
                  </a:lnTo>
                  <a:lnTo>
                    <a:pt x="0" y="0"/>
                  </a:lnTo>
                  <a:lnTo>
                    <a:pt x="32" y="0"/>
                  </a:lnTo>
                  <a:lnTo>
                    <a:pt x="32" y="0"/>
                  </a:lnTo>
                  <a:lnTo>
                    <a:pt x="32" y="0"/>
                  </a:lnTo>
                  <a:lnTo>
                    <a:pt x="32" y="0"/>
                  </a:lnTo>
                  <a:moveTo>
                    <a:pt x="32" y="0"/>
                  </a:moveTo>
                  <a:lnTo>
                    <a:pt x="32" y="0"/>
                  </a:lnTo>
                  <a:lnTo>
                    <a:pt x="32" y="0"/>
                  </a:lnTo>
                  <a:lnTo>
                    <a:pt x="32" y="0"/>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9" name="Freeform 347"/>
            <p:cNvSpPr>
              <a:spLocks noEditPoints="1"/>
            </p:cNvSpPr>
            <p:nvPr/>
          </p:nvSpPr>
          <p:spPr bwMode="auto">
            <a:xfrm>
              <a:off x="5045075" y="3935413"/>
              <a:ext cx="50800" cy="169863"/>
            </a:xfrm>
            <a:custGeom>
              <a:avLst/>
              <a:gdLst>
                <a:gd name="T0" fmla="*/ 0 w 32"/>
                <a:gd name="T1" fmla="*/ 107 h 107"/>
                <a:gd name="T2" fmla="*/ 0 w 32"/>
                <a:gd name="T3" fmla="*/ 0 h 107"/>
                <a:gd name="T4" fmla="*/ 30 w 32"/>
                <a:gd name="T5" fmla="*/ 0 h 107"/>
                <a:gd name="T6" fmla="*/ 30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0" y="0"/>
                  </a:lnTo>
                  <a:lnTo>
                    <a:pt x="30" y="107"/>
                  </a:lnTo>
                  <a:lnTo>
                    <a:pt x="0" y="107"/>
                  </a:lnTo>
                  <a:close/>
                  <a:moveTo>
                    <a:pt x="32" y="0"/>
                  </a:moveTo>
                  <a:lnTo>
                    <a:pt x="0" y="0"/>
                  </a:lnTo>
                  <a:lnTo>
                    <a:pt x="0" y="107"/>
                  </a:lnTo>
                  <a:lnTo>
                    <a:pt x="0" y="107"/>
                  </a:lnTo>
                  <a:lnTo>
                    <a:pt x="32" y="107"/>
                  </a:lnTo>
                  <a:lnTo>
                    <a:pt x="32" y="107"/>
                  </a:lnTo>
                  <a:lnTo>
                    <a:pt x="32"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0" name="Freeform 348"/>
            <p:cNvSpPr>
              <a:spLocks noEditPoints="1"/>
            </p:cNvSpPr>
            <p:nvPr/>
          </p:nvSpPr>
          <p:spPr bwMode="auto">
            <a:xfrm>
              <a:off x="5045075" y="3935413"/>
              <a:ext cx="50800" cy="169863"/>
            </a:xfrm>
            <a:custGeom>
              <a:avLst/>
              <a:gdLst>
                <a:gd name="T0" fmla="*/ 0 w 32"/>
                <a:gd name="T1" fmla="*/ 107 h 107"/>
                <a:gd name="T2" fmla="*/ 0 w 32"/>
                <a:gd name="T3" fmla="*/ 0 h 107"/>
                <a:gd name="T4" fmla="*/ 30 w 32"/>
                <a:gd name="T5" fmla="*/ 0 h 107"/>
                <a:gd name="T6" fmla="*/ 30 w 32"/>
                <a:gd name="T7" fmla="*/ 107 h 107"/>
                <a:gd name="T8" fmla="*/ 0 w 32"/>
                <a:gd name="T9" fmla="*/ 107 h 107"/>
                <a:gd name="T10" fmla="*/ 32 w 32"/>
                <a:gd name="T11" fmla="*/ 0 h 107"/>
                <a:gd name="T12" fmla="*/ 0 w 32"/>
                <a:gd name="T13" fmla="*/ 0 h 107"/>
                <a:gd name="T14" fmla="*/ 0 w 32"/>
                <a:gd name="T15" fmla="*/ 107 h 107"/>
                <a:gd name="T16" fmla="*/ 0 w 32"/>
                <a:gd name="T17" fmla="*/ 107 h 107"/>
                <a:gd name="T18" fmla="*/ 32 w 32"/>
                <a:gd name="T19" fmla="*/ 107 h 107"/>
                <a:gd name="T20" fmla="*/ 32 w 32"/>
                <a:gd name="T21" fmla="*/ 107 h 107"/>
                <a:gd name="T22" fmla="*/ 32 w 32"/>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07">
                  <a:moveTo>
                    <a:pt x="0" y="107"/>
                  </a:moveTo>
                  <a:lnTo>
                    <a:pt x="0" y="0"/>
                  </a:lnTo>
                  <a:lnTo>
                    <a:pt x="30" y="0"/>
                  </a:lnTo>
                  <a:lnTo>
                    <a:pt x="30" y="107"/>
                  </a:lnTo>
                  <a:lnTo>
                    <a:pt x="0" y="107"/>
                  </a:lnTo>
                  <a:moveTo>
                    <a:pt x="32" y="0"/>
                  </a:moveTo>
                  <a:lnTo>
                    <a:pt x="0" y="0"/>
                  </a:lnTo>
                  <a:lnTo>
                    <a:pt x="0" y="107"/>
                  </a:lnTo>
                  <a:lnTo>
                    <a:pt x="0" y="107"/>
                  </a:lnTo>
                  <a:lnTo>
                    <a:pt x="32" y="107"/>
                  </a:lnTo>
                  <a:lnTo>
                    <a:pt x="32" y="107"/>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1" name="Freeform 349"/>
            <p:cNvSpPr>
              <a:spLocks/>
            </p:cNvSpPr>
            <p:nvPr/>
          </p:nvSpPr>
          <p:spPr bwMode="auto">
            <a:xfrm>
              <a:off x="5575300" y="5099051"/>
              <a:ext cx="1965325" cy="119063"/>
            </a:xfrm>
            <a:custGeom>
              <a:avLst/>
              <a:gdLst>
                <a:gd name="T0" fmla="*/ 599 w 618"/>
                <a:gd name="T1" fmla="*/ 0 h 37"/>
                <a:gd name="T2" fmla="*/ 19 w 618"/>
                <a:gd name="T3" fmla="*/ 0 h 37"/>
                <a:gd name="T4" fmla="*/ 0 w 618"/>
                <a:gd name="T5" fmla="*/ 18 h 37"/>
                <a:gd name="T6" fmla="*/ 19 w 618"/>
                <a:gd name="T7" fmla="*/ 37 h 37"/>
                <a:gd name="T8" fmla="*/ 599 w 618"/>
                <a:gd name="T9" fmla="*/ 37 h 37"/>
                <a:gd name="T10" fmla="*/ 618 w 618"/>
                <a:gd name="T11" fmla="*/ 18 h 37"/>
                <a:gd name="T12" fmla="*/ 599 w 61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18" h="37">
                  <a:moveTo>
                    <a:pt x="599" y="0"/>
                  </a:moveTo>
                  <a:cubicBezTo>
                    <a:pt x="19" y="0"/>
                    <a:pt x="19" y="0"/>
                    <a:pt x="19" y="0"/>
                  </a:cubicBezTo>
                  <a:cubicBezTo>
                    <a:pt x="9" y="0"/>
                    <a:pt x="0" y="8"/>
                    <a:pt x="0" y="18"/>
                  </a:cubicBezTo>
                  <a:cubicBezTo>
                    <a:pt x="0" y="29"/>
                    <a:pt x="9" y="37"/>
                    <a:pt x="19" y="37"/>
                  </a:cubicBezTo>
                  <a:cubicBezTo>
                    <a:pt x="599" y="37"/>
                    <a:pt x="599" y="37"/>
                    <a:pt x="599" y="37"/>
                  </a:cubicBezTo>
                  <a:cubicBezTo>
                    <a:pt x="610" y="37"/>
                    <a:pt x="618" y="29"/>
                    <a:pt x="618" y="18"/>
                  </a:cubicBezTo>
                  <a:cubicBezTo>
                    <a:pt x="618" y="8"/>
                    <a:pt x="610" y="0"/>
                    <a:pt x="599" y="0"/>
                  </a:cubicBezTo>
                </a:path>
              </a:pathLst>
            </a:custGeom>
            <a:solidFill>
              <a:srgbClr val="9892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2" name="Freeform 350"/>
            <p:cNvSpPr>
              <a:spLocks/>
            </p:cNvSpPr>
            <p:nvPr/>
          </p:nvSpPr>
          <p:spPr bwMode="auto">
            <a:xfrm>
              <a:off x="6532562" y="5249863"/>
              <a:ext cx="534988" cy="90488"/>
            </a:xfrm>
            <a:custGeom>
              <a:avLst/>
              <a:gdLst>
                <a:gd name="T0" fmla="*/ 154 w 168"/>
                <a:gd name="T1" fmla="*/ 0 h 28"/>
                <a:gd name="T2" fmla="*/ 15 w 168"/>
                <a:gd name="T3" fmla="*/ 0 h 28"/>
                <a:gd name="T4" fmla="*/ 0 w 168"/>
                <a:gd name="T5" fmla="*/ 14 h 28"/>
                <a:gd name="T6" fmla="*/ 15 w 168"/>
                <a:gd name="T7" fmla="*/ 28 h 28"/>
                <a:gd name="T8" fmla="*/ 154 w 168"/>
                <a:gd name="T9" fmla="*/ 28 h 28"/>
                <a:gd name="T10" fmla="*/ 168 w 168"/>
                <a:gd name="T11" fmla="*/ 14 h 28"/>
                <a:gd name="T12" fmla="*/ 154 w 16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168" h="28">
                  <a:moveTo>
                    <a:pt x="154" y="0"/>
                  </a:moveTo>
                  <a:cubicBezTo>
                    <a:pt x="15" y="0"/>
                    <a:pt x="15" y="0"/>
                    <a:pt x="15" y="0"/>
                  </a:cubicBezTo>
                  <a:cubicBezTo>
                    <a:pt x="7" y="0"/>
                    <a:pt x="0" y="6"/>
                    <a:pt x="0" y="14"/>
                  </a:cubicBezTo>
                  <a:cubicBezTo>
                    <a:pt x="0" y="21"/>
                    <a:pt x="7" y="28"/>
                    <a:pt x="15" y="28"/>
                  </a:cubicBezTo>
                  <a:cubicBezTo>
                    <a:pt x="154" y="28"/>
                    <a:pt x="154" y="28"/>
                    <a:pt x="154" y="28"/>
                  </a:cubicBezTo>
                  <a:cubicBezTo>
                    <a:pt x="162" y="28"/>
                    <a:pt x="168" y="21"/>
                    <a:pt x="168" y="14"/>
                  </a:cubicBezTo>
                  <a:cubicBezTo>
                    <a:pt x="168" y="6"/>
                    <a:pt x="162" y="0"/>
                    <a:pt x="154" y="0"/>
                  </a:cubicBezTo>
                </a:path>
              </a:pathLst>
            </a:custGeom>
            <a:solidFill>
              <a:srgbClr val="9892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3" name="Freeform 351"/>
            <p:cNvSpPr>
              <a:spLocks/>
            </p:cNvSpPr>
            <p:nvPr/>
          </p:nvSpPr>
          <p:spPr bwMode="auto">
            <a:xfrm>
              <a:off x="6240462" y="4537076"/>
              <a:ext cx="152400" cy="279400"/>
            </a:xfrm>
            <a:custGeom>
              <a:avLst/>
              <a:gdLst>
                <a:gd name="T0" fmla="*/ 25 w 48"/>
                <a:gd name="T1" fmla="*/ 87 h 87"/>
                <a:gd name="T2" fmla="*/ 0 w 48"/>
                <a:gd name="T3" fmla="*/ 87 h 87"/>
                <a:gd name="T4" fmla="*/ 0 w 48"/>
                <a:gd name="T5" fmla="*/ 85 h 87"/>
                <a:gd name="T6" fmla="*/ 25 w 48"/>
                <a:gd name="T7" fmla="*/ 85 h 87"/>
                <a:gd name="T8" fmla="*/ 46 w 48"/>
                <a:gd name="T9" fmla="*/ 64 h 87"/>
                <a:gd name="T10" fmla="*/ 46 w 48"/>
                <a:gd name="T11" fmla="*/ 0 h 87"/>
                <a:gd name="T12" fmla="*/ 48 w 48"/>
                <a:gd name="T13" fmla="*/ 0 h 87"/>
                <a:gd name="T14" fmla="*/ 48 w 48"/>
                <a:gd name="T15" fmla="*/ 64 h 87"/>
                <a:gd name="T16" fmla="*/ 25 w 48"/>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7">
                  <a:moveTo>
                    <a:pt x="25" y="87"/>
                  </a:moveTo>
                  <a:cubicBezTo>
                    <a:pt x="0" y="87"/>
                    <a:pt x="0" y="87"/>
                    <a:pt x="0" y="87"/>
                  </a:cubicBezTo>
                  <a:cubicBezTo>
                    <a:pt x="0" y="85"/>
                    <a:pt x="0" y="85"/>
                    <a:pt x="0" y="85"/>
                  </a:cubicBezTo>
                  <a:cubicBezTo>
                    <a:pt x="25" y="85"/>
                    <a:pt x="25" y="85"/>
                    <a:pt x="25" y="85"/>
                  </a:cubicBezTo>
                  <a:cubicBezTo>
                    <a:pt x="37" y="85"/>
                    <a:pt x="46" y="75"/>
                    <a:pt x="46" y="64"/>
                  </a:cubicBezTo>
                  <a:cubicBezTo>
                    <a:pt x="46" y="0"/>
                    <a:pt x="46" y="0"/>
                    <a:pt x="46" y="0"/>
                  </a:cubicBezTo>
                  <a:cubicBezTo>
                    <a:pt x="48" y="0"/>
                    <a:pt x="48" y="0"/>
                    <a:pt x="48" y="0"/>
                  </a:cubicBezTo>
                  <a:cubicBezTo>
                    <a:pt x="48" y="64"/>
                    <a:pt x="48" y="64"/>
                    <a:pt x="48" y="64"/>
                  </a:cubicBezTo>
                  <a:cubicBezTo>
                    <a:pt x="48" y="76"/>
                    <a:pt x="38" y="87"/>
                    <a:pt x="25" y="87"/>
                  </a:cubicBezTo>
                </a:path>
              </a:pathLst>
            </a:custGeom>
            <a:solidFill>
              <a:srgbClr val="1B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4" name="Freeform 352"/>
            <p:cNvSpPr>
              <a:spLocks/>
            </p:cNvSpPr>
            <p:nvPr/>
          </p:nvSpPr>
          <p:spPr bwMode="auto">
            <a:xfrm>
              <a:off x="6135687" y="4713288"/>
              <a:ext cx="177800" cy="427038"/>
            </a:xfrm>
            <a:custGeom>
              <a:avLst/>
              <a:gdLst>
                <a:gd name="T0" fmla="*/ 56 w 56"/>
                <a:gd name="T1" fmla="*/ 5 h 133"/>
                <a:gd name="T2" fmla="*/ 50 w 56"/>
                <a:gd name="T3" fmla="*/ 0 h 133"/>
                <a:gd name="T4" fmla="*/ 6 w 56"/>
                <a:gd name="T5" fmla="*/ 0 h 133"/>
                <a:gd name="T6" fmla="*/ 0 w 56"/>
                <a:gd name="T7" fmla="*/ 5 h 133"/>
                <a:gd name="T8" fmla="*/ 0 w 56"/>
                <a:gd name="T9" fmla="*/ 127 h 133"/>
                <a:gd name="T10" fmla="*/ 6 w 56"/>
                <a:gd name="T11" fmla="*/ 133 h 133"/>
                <a:gd name="T12" fmla="*/ 50 w 56"/>
                <a:gd name="T13" fmla="*/ 133 h 133"/>
                <a:gd name="T14" fmla="*/ 56 w 56"/>
                <a:gd name="T15" fmla="*/ 127 h 133"/>
                <a:gd name="T16" fmla="*/ 56 w 56"/>
                <a:gd name="T17" fmla="*/ 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33">
                  <a:moveTo>
                    <a:pt x="56" y="5"/>
                  </a:moveTo>
                  <a:cubicBezTo>
                    <a:pt x="56" y="2"/>
                    <a:pt x="54" y="0"/>
                    <a:pt x="50" y="0"/>
                  </a:cubicBezTo>
                  <a:cubicBezTo>
                    <a:pt x="6" y="0"/>
                    <a:pt x="6" y="0"/>
                    <a:pt x="6" y="0"/>
                  </a:cubicBezTo>
                  <a:cubicBezTo>
                    <a:pt x="3" y="0"/>
                    <a:pt x="0" y="2"/>
                    <a:pt x="0" y="5"/>
                  </a:cubicBezTo>
                  <a:cubicBezTo>
                    <a:pt x="0" y="127"/>
                    <a:pt x="0" y="127"/>
                    <a:pt x="0" y="127"/>
                  </a:cubicBezTo>
                  <a:cubicBezTo>
                    <a:pt x="0" y="130"/>
                    <a:pt x="3" y="133"/>
                    <a:pt x="6" y="133"/>
                  </a:cubicBezTo>
                  <a:cubicBezTo>
                    <a:pt x="50" y="133"/>
                    <a:pt x="50" y="133"/>
                    <a:pt x="50" y="133"/>
                  </a:cubicBezTo>
                  <a:cubicBezTo>
                    <a:pt x="54" y="133"/>
                    <a:pt x="56" y="130"/>
                    <a:pt x="56" y="127"/>
                  </a:cubicBezTo>
                  <a:cubicBezTo>
                    <a:pt x="56" y="5"/>
                    <a:pt x="56" y="5"/>
                    <a:pt x="56" y="5"/>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5" name="Rectangle 353"/>
            <p:cNvSpPr>
              <a:spLocks noChangeArrowheads="1"/>
            </p:cNvSpPr>
            <p:nvPr/>
          </p:nvSpPr>
          <p:spPr bwMode="auto">
            <a:xfrm>
              <a:off x="6145212" y="5080001"/>
              <a:ext cx="161925"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6" name="Rectangle 354"/>
            <p:cNvSpPr>
              <a:spLocks noChangeArrowheads="1"/>
            </p:cNvSpPr>
            <p:nvPr/>
          </p:nvSpPr>
          <p:spPr bwMode="auto">
            <a:xfrm>
              <a:off x="6145212" y="5080001"/>
              <a:ext cx="161925" cy="5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7" name="Freeform 355"/>
            <p:cNvSpPr>
              <a:spLocks/>
            </p:cNvSpPr>
            <p:nvPr/>
          </p:nvSpPr>
          <p:spPr bwMode="auto">
            <a:xfrm>
              <a:off x="6145212" y="5080001"/>
              <a:ext cx="158750" cy="0"/>
            </a:xfrm>
            <a:custGeom>
              <a:avLst/>
              <a:gdLst>
                <a:gd name="T0" fmla="*/ 100 w 100"/>
                <a:gd name="T1" fmla="*/ 0 w 100"/>
                <a:gd name="T2" fmla="*/ 0 w 100"/>
                <a:gd name="T3" fmla="*/ 4 w 100"/>
                <a:gd name="T4" fmla="*/ 6 w 100"/>
                <a:gd name="T5" fmla="*/ 6 w 100"/>
                <a:gd name="T6" fmla="*/ 6 w 100"/>
                <a:gd name="T7" fmla="*/ 14 w 100"/>
                <a:gd name="T8" fmla="*/ 14 w 100"/>
                <a:gd name="T9" fmla="*/ 14 w 100"/>
                <a:gd name="T10" fmla="*/ 14 w 100"/>
                <a:gd name="T11" fmla="*/ 22 w 100"/>
                <a:gd name="T12" fmla="*/ 22 w 100"/>
                <a:gd name="T13" fmla="*/ 22 w 100"/>
                <a:gd name="T14" fmla="*/ 24 w 100"/>
                <a:gd name="T15" fmla="*/ 30 w 100"/>
                <a:gd name="T16" fmla="*/ 30 w 100"/>
                <a:gd name="T17" fmla="*/ 32 w 100"/>
                <a:gd name="T18" fmla="*/ 32 w 100"/>
                <a:gd name="T19" fmla="*/ 40 w 100"/>
                <a:gd name="T20" fmla="*/ 40 w 100"/>
                <a:gd name="T21" fmla="*/ 40 w 100"/>
                <a:gd name="T22" fmla="*/ 40 w 100"/>
                <a:gd name="T23" fmla="*/ 48 w 100"/>
                <a:gd name="T24" fmla="*/ 48 w 100"/>
                <a:gd name="T25" fmla="*/ 48 w 100"/>
                <a:gd name="T26" fmla="*/ 48 w 100"/>
                <a:gd name="T27" fmla="*/ 56 w 100"/>
                <a:gd name="T28" fmla="*/ 56 w 100"/>
                <a:gd name="T29" fmla="*/ 58 w 100"/>
                <a:gd name="T30" fmla="*/ 58 w 100"/>
                <a:gd name="T31" fmla="*/ 64 w 100"/>
                <a:gd name="T32" fmla="*/ 66 w 100"/>
                <a:gd name="T33" fmla="*/ 66 w 100"/>
                <a:gd name="T34" fmla="*/ 66 w 100"/>
                <a:gd name="T35" fmla="*/ 74 w 100"/>
                <a:gd name="T36" fmla="*/ 74 w 100"/>
                <a:gd name="T37" fmla="*/ 74 w 100"/>
                <a:gd name="T38" fmla="*/ 74 w 100"/>
                <a:gd name="T39" fmla="*/ 82 w 100"/>
                <a:gd name="T40" fmla="*/ 82 w 100"/>
                <a:gd name="T41" fmla="*/ 82 w 100"/>
                <a:gd name="T42" fmla="*/ 84 w 100"/>
                <a:gd name="T43" fmla="*/ 90 w 100"/>
                <a:gd name="T44" fmla="*/ 90 w 100"/>
                <a:gd name="T45" fmla="*/ 92 w 100"/>
                <a:gd name="T46" fmla="*/ 92 w 100"/>
                <a:gd name="T47" fmla="*/ 100 w 100"/>
                <a:gd name="T48" fmla="*/ 100 w 100"/>
                <a:gd name="T49" fmla="*/ 100 w 100"/>
                <a:gd name="T50" fmla="*/ 100 w 10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100">
                  <a:moveTo>
                    <a:pt x="100" y="0"/>
                  </a:moveTo>
                  <a:lnTo>
                    <a:pt x="0" y="0"/>
                  </a:lnTo>
                  <a:lnTo>
                    <a:pt x="0" y="0"/>
                  </a:lnTo>
                  <a:lnTo>
                    <a:pt x="4" y="0"/>
                  </a:lnTo>
                  <a:lnTo>
                    <a:pt x="6" y="0"/>
                  </a:lnTo>
                  <a:lnTo>
                    <a:pt x="6" y="0"/>
                  </a:lnTo>
                  <a:lnTo>
                    <a:pt x="6" y="0"/>
                  </a:lnTo>
                  <a:lnTo>
                    <a:pt x="14" y="0"/>
                  </a:lnTo>
                  <a:lnTo>
                    <a:pt x="14" y="0"/>
                  </a:lnTo>
                  <a:lnTo>
                    <a:pt x="14" y="0"/>
                  </a:lnTo>
                  <a:lnTo>
                    <a:pt x="14" y="0"/>
                  </a:lnTo>
                  <a:lnTo>
                    <a:pt x="22" y="0"/>
                  </a:lnTo>
                  <a:lnTo>
                    <a:pt x="22" y="0"/>
                  </a:lnTo>
                  <a:lnTo>
                    <a:pt x="22" y="0"/>
                  </a:lnTo>
                  <a:lnTo>
                    <a:pt x="24" y="0"/>
                  </a:lnTo>
                  <a:lnTo>
                    <a:pt x="30" y="0"/>
                  </a:lnTo>
                  <a:lnTo>
                    <a:pt x="30" y="0"/>
                  </a:lnTo>
                  <a:lnTo>
                    <a:pt x="32" y="0"/>
                  </a:lnTo>
                  <a:lnTo>
                    <a:pt x="32" y="0"/>
                  </a:lnTo>
                  <a:lnTo>
                    <a:pt x="40" y="0"/>
                  </a:lnTo>
                  <a:lnTo>
                    <a:pt x="40" y="0"/>
                  </a:lnTo>
                  <a:lnTo>
                    <a:pt x="40" y="0"/>
                  </a:lnTo>
                  <a:lnTo>
                    <a:pt x="40" y="0"/>
                  </a:lnTo>
                  <a:lnTo>
                    <a:pt x="48" y="0"/>
                  </a:lnTo>
                  <a:lnTo>
                    <a:pt x="48" y="0"/>
                  </a:lnTo>
                  <a:lnTo>
                    <a:pt x="48" y="0"/>
                  </a:lnTo>
                  <a:lnTo>
                    <a:pt x="48" y="0"/>
                  </a:lnTo>
                  <a:lnTo>
                    <a:pt x="56" y="0"/>
                  </a:lnTo>
                  <a:lnTo>
                    <a:pt x="56" y="0"/>
                  </a:lnTo>
                  <a:lnTo>
                    <a:pt x="58" y="0"/>
                  </a:lnTo>
                  <a:lnTo>
                    <a:pt x="58" y="0"/>
                  </a:lnTo>
                  <a:lnTo>
                    <a:pt x="64" y="0"/>
                  </a:lnTo>
                  <a:lnTo>
                    <a:pt x="66" y="0"/>
                  </a:lnTo>
                  <a:lnTo>
                    <a:pt x="66" y="0"/>
                  </a:lnTo>
                  <a:lnTo>
                    <a:pt x="66" y="0"/>
                  </a:lnTo>
                  <a:lnTo>
                    <a:pt x="74" y="0"/>
                  </a:lnTo>
                  <a:lnTo>
                    <a:pt x="74" y="0"/>
                  </a:lnTo>
                  <a:lnTo>
                    <a:pt x="74" y="0"/>
                  </a:lnTo>
                  <a:lnTo>
                    <a:pt x="74" y="0"/>
                  </a:lnTo>
                  <a:lnTo>
                    <a:pt x="82" y="0"/>
                  </a:lnTo>
                  <a:lnTo>
                    <a:pt x="82" y="0"/>
                  </a:lnTo>
                  <a:lnTo>
                    <a:pt x="82" y="0"/>
                  </a:lnTo>
                  <a:lnTo>
                    <a:pt x="84" y="0"/>
                  </a:lnTo>
                  <a:lnTo>
                    <a:pt x="90" y="0"/>
                  </a:lnTo>
                  <a:lnTo>
                    <a:pt x="90" y="0"/>
                  </a:lnTo>
                  <a:lnTo>
                    <a:pt x="92" y="0"/>
                  </a:lnTo>
                  <a:lnTo>
                    <a:pt x="92" y="0"/>
                  </a:lnTo>
                  <a:lnTo>
                    <a:pt x="100" y="0"/>
                  </a:lnTo>
                  <a:lnTo>
                    <a:pt x="100" y="0"/>
                  </a:lnTo>
                  <a:lnTo>
                    <a:pt x="100" y="0"/>
                  </a:lnTo>
                  <a:lnTo>
                    <a:pt x="10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8" name="Freeform 356"/>
            <p:cNvSpPr>
              <a:spLocks/>
            </p:cNvSpPr>
            <p:nvPr/>
          </p:nvSpPr>
          <p:spPr bwMode="auto">
            <a:xfrm>
              <a:off x="6145212" y="5080001"/>
              <a:ext cx="158750" cy="0"/>
            </a:xfrm>
            <a:custGeom>
              <a:avLst/>
              <a:gdLst>
                <a:gd name="T0" fmla="*/ 100 w 100"/>
                <a:gd name="T1" fmla="*/ 0 w 100"/>
                <a:gd name="T2" fmla="*/ 0 w 100"/>
                <a:gd name="T3" fmla="*/ 4 w 100"/>
                <a:gd name="T4" fmla="*/ 6 w 100"/>
                <a:gd name="T5" fmla="*/ 6 w 100"/>
                <a:gd name="T6" fmla="*/ 6 w 100"/>
                <a:gd name="T7" fmla="*/ 14 w 100"/>
                <a:gd name="T8" fmla="*/ 14 w 100"/>
                <a:gd name="T9" fmla="*/ 14 w 100"/>
                <a:gd name="T10" fmla="*/ 14 w 100"/>
                <a:gd name="T11" fmla="*/ 22 w 100"/>
                <a:gd name="T12" fmla="*/ 22 w 100"/>
                <a:gd name="T13" fmla="*/ 22 w 100"/>
                <a:gd name="T14" fmla="*/ 24 w 100"/>
                <a:gd name="T15" fmla="*/ 30 w 100"/>
                <a:gd name="T16" fmla="*/ 30 w 100"/>
                <a:gd name="T17" fmla="*/ 32 w 100"/>
                <a:gd name="T18" fmla="*/ 32 w 100"/>
                <a:gd name="T19" fmla="*/ 40 w 100"/>
                <a:gd name="T20" fmla="*/ 40 w 100"/>
                <a:gd name="T21" fmla="*/ 40 w 100"/>
                <a:gd name="T22" fmla="*/ 40 w 100"/>
                <a:gd name="T23" fmla="*/ 48 w 100"/>
                <a:gd name="T24" fmla="*/ 48 w 100"/>
                <a:gd name="T25" fmla="*/ 48 w 100"/>
                <a:gd name="T26" fmla="*/ 48 w 100"/>
                <a:gd name="T27" fmla="*/ 56 w 100"/>
                <a:gd name="T28" fmla="*/ 56 w 100"/>
                <a:gd name="T29" fmla="*/ 58 w 100"/>
                <a:gd name="T30" fmla="*/ 58 w 100"/>
                <a:gd name="T31" fmla="*/ 64 w 100"/>
                <a:gd name="T32" fmla="*/ 66 w 100"/>
                <a:gd name="T33" fmla="*/ 66 w 100"/>
                <a:gd name="T34" fmla="*/ 66 w 100"/>
                <a:gd name="T35" fmla="*/ 74 w 100"/>
                <a:gd name="T36" fmla="*/ 74 w 100"/>
                <a:gd name="T37" fmla="*/ 74 w 100"/>
                <a:gd name="T38" fmla="*/ 74 w 100"/>
                <a:gd name="T39" fmla="*/ 82 w 100"/>
                <a:gd name="T40" fmla="*/ 82 w 100"/>
                <a:gd name="T41" fmla="*/ 82 w 100"/>
                <a:gd name="T42" fmla="*/ 84 w 100"/>
                <a:gd name="T43" fmla="*/ 90 w 100"/>
                <a:gd name="T44" fmla="*/ 90 w 100"/>
                <a:gd name="T45" fmla="*/ 92 w 100"/>
                <a:gd name="T46" fmla="*/ 92 w 100"/>
                <a:gd name="T47" fmla="*/ 100 w 100"/>
                <a:gd name="T48" fmla="*/ 100 w 100"/>
                <a:gd name="T49" fmla="*/ 100 w 100"/>
                <a:gd name="T50" fmla="*/ 100 w 10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Lst>
              <a:rect l="0" t="0" r="r" b="b"/>
              <a:pathLst>
                <a:path w="100">
                  <a:moveTo>
                    <a:pt x="100" y="0"/>
                  </a:moveTo>
                  <a:lnTo>
                    <a:pt x="0" y="0"/>
                  </a:lnTo>
                  <a:lnTo>
                    <a:pt x="0" y="0"/>
                  </a:lnTo>
                  <a:lnTo>
                    <a:pt x="4" y="0"/>
                  </a:lnTo>
                  <a:lnTo>
                    <a:pt x="6" y="0"/>
                  </a:lnTo>
                  <a:lnTo>
                    <a:pt x="6" y="0"/>
                  </a:lnTo>
                  <a:lnTo>
                    <a:pt x="6" y="0"/>
                  </a:lnTo>
                  <a:lnTo>
                    <a:pt x="14" y="0"/>
                  </a:lnTo>
                  <a:lnTo>
                    <a:pt x="14" y="0"/>
                  </a:lnTo>
                  <a:lnTo>
                    <a:pt x="14" y="0"/>
                  </a:lnTo>
                  <a:lnTo>
                    <a:pt x="14" y="0"/>
                  </a:lnTo>
                  <a:lnTo>
                    <a:pt x="22" y="0"/>
                  </a:lnTo>
                  <a:lnTo>
                    <a:pt x="22" y="0"/>
                  </a:lnTo>
                  <a:lnTo>
                    <a:pt x="22" y="0"/>
                  </a:lnTo>
                  <a:lnTo>
                    <a:pt x="24" y="0"/>
                  </a:lnTo>
                  <a:lnTo>
                    <a:pt x="30" y="0"/>
                  </a:lnTo>
                  <a:lnTo>
                    <a:pt x="30" y="0"/>
                  </a:lnTo>
                  <a:lnTo>
                    <a:pt x="32" y="0"/>
                  </a:lnTo>
                  <a:lnTo>
                    <a:pt x="32" y="0"/>
                  </a:lnTo>
                  <a:lnTo>
                    <a:pt x="40" y="0"/>
                  </a:lnTo>
                  <a:lnTo>
                    <a:pt x="40" y="0"/>
                  </a:lnTo>
                  <a:lnTo>
                    <a:pt x="40" y="0"/>
                  </a:lnTo>
                  <a:lnTo>
                    <a:pt x="40" y="0"/>
                  </a:lnTo>
                  <a:lnTo>
                    <a:pt x="48" y="0"/>
                  </a:lnTo>
                  <a:lnTo>
                    <a:pt x="48" y="0"/>
                  </a:lnTo>
                  <a:lnTo>
                    <a:pt x="48" y="0"/>
                  </a:lnTo>
                  <a:lnTo>
                    <a:pt x="48" y="0"/>
                  </a:lnTo>
                  <a:lnTo>
                    <a:pt x="56" y="0"/>
                  </a:lnTo>
                  <a:lnTo>
                    <a:pt x="56" y="0"/>
                  </a:lnTo>
                  <a:lnTo>
                    <a:pt x="58" y="0"/>
                  </a:lnTo>
                  <a:lnTo>
                    <a:pt x="58" y="0"/>
                  </a:lnTo>
                  <a:lnTo>
                    <a:pt x="64" y="0"/>
                  </a:lnTo>
                  <a:lnTo>
                    <a:pt x="66" y="0"/>
                  </a:lnTo>
                  <a:lnTo>
                    <a:pt x="66" y="0"/>
                  </a:lnTo>
                  <a:lnTo>
                    <a:pt x="66" y="0"/>
                  </a:lnTo>
                  <a:lnTo>
                    <a:pt x="74" y="0"/>
                  </a:lnTo>
                  <a:lnTo>
                    <a:pt x="74" y="0"/>
                  </a:lnTo>
                  <a:lnTo>
                    <a:pt x="74" y="0"/>
                  </a:lnTo>
                  <a:lnTo>
                    <a:pt x="74" y="0"/>
                  </a:lnTo>
                  <a:lnTo>
                    <a:pt x="82" y="0"/>
                  </a:lnTo>
                  <a:lnTo>
                    <a:pt x="82" y="0"/>
                  </a:lnTo>
                  <a:lnTo>
                    <a:pt x="82" y="0"/>
                  </a:lnTo>
                  <a:lnTo>
                    <a:pt x="84" y="0"/>
                  </a:lnTo>
                  <a:lnTo>
                    <a:pt x="90" y="0"/>
                  </a:lnTo>
                  <a:lnTo>
                    <a:pt x="90" y="0"/>
                  </a:lnTo>
                  <a:lnTo>
                    <a:pt x="92" y="0"/>
                  </a:lnTo>
                  <a:lnTo>
                    <a:pt x="92" y="0"/>
                  </a:lnTo>
                  <a:lnTo>
                    <a:pt x="100" y="0"/>
                  </a:lnTo>
                  <a:lnTo>
                    <a:pt x="100" y="0"/>
                  </a:lnTo>
                  <a:lnTo>
                    <a:pt x="100" y="0"/>
                  </a:lnTo>
                  <a:lnTo>
                    <a:pt x="1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9" name="Freeform 357"/>
            <p:cNvSpPr>
              <a:spLocks noEditPoints="1"/>
            </p:cNvSpPr>
            <p:nvPr/>
          </p:nvSpPr>
          <p:spPr bwMode="auto">
            <a:xfrm>
              <a:off x="6145212" y="5080001"/>
              <a:ext cx="158750" cy="0"/>
            </a:xfrm>
            <a:custGeom>
              <a:avLst/>
              <a:gdLst>
                <a:gd name="T0" fmla="*/ 4 w 100"/>
                <a:gd name="T1" fmla="*/ 0 w 100"/>
                <a:gd name="T2" fmla="*/ 0 w 100"/>
                <a:gd name="T3" fmla="*/ 4 w 100"/>
                <a:gd name="T4" fmla="*/ 4 w 100"/>
                <a:gd name="T5" fmla="*/ 14 w 100"/>
                <a:gd name="T6" fmla="*/ 6 w 100"/>
                <a:gd name="T7" fmla="*/ 6 w 100"/>
                <a:gd name="T8" fmla="*/ 12 w 100"/>
                <a:gd name="T9" fmla="*/ 14 w 100"/>
                <a:gd name="T10" fmla="*/ 22 w 100"/>
                <a:gd name="T11" fmla="*/ 14 w 100"/>
                <a:gd name="T12" fmla="*/ 14 w 100"/>
                <a:gd name="T13" fmla="*/ 22 w 100"/>
                <a:gd name="T14" fmla="*/ 22 w 100"/>
                <a:gd name="T15" fmla="*/ 30 w 100"/>
                <a:gd name="T16" fmla="*/ 24 w 100"/>
                <a:gd name="T17" fmla="*/ 24 w 100"/>
                <a:gd name="T18" fmla="*/ 30 w 100"/>
                <a:gd name="T19" fmla="*/ 30 w 100"/>
                <a:gd name="T20" fmla="*/ 40 w 100"/>
                <a:gd name="T21" fmla="*/ 32 w 100"/>
                <a:gd name="T22" fmla="*/ 32 w 100"/>
                <a:gd name="T23" fmla="*/ 38 w 100"/>
                <a:gd name="T24" fmla="*/ 40 w 100"/>
                <a:gd name="T25" fmla="*/ 48 w 100"/>
                <a:gd name="T26" fmla="*/ 40 w 100"/>
                <a:gd name="T27" fmla="*/ 42 w 100"/>
                <a:gd name="T28" fmla="*/ 46 w 100"/>
                <a:gd name="T29" fmla="*/ 48 w 100"/>
                <a:gd name="T30" fmla="*/ 56 w 100"/>
                <a:gd name="T31" fmla="*/ 48 w 100"/>
                <a:gd name="T32" fmla="*/ 50 w 100"/>
                <a:gd name="T33" fmla="*/ 56 w 100"/>
                <a:gd name="T34" fmla="*/ 56 w 100"/>
                <a:gd name="T35" fmla="*/ 64 w 100"/>
                <a:gd name="T36" fmla="*/ 58 w 100"/>
                <a:gd name="T37" fmla="*/ 58 w 100"/>
                <a:gd name="T38" fmla="*/ 64 w 100"/>
                <a:gd name="T39" fmla="*/ 64 w 100"/>
                <a:gd name="T40" fmla="*/ 74 w 100"/>
                <a:gd name="T41" fmla="*/ 66 w 100"/>
                <a:gd name="T42" fmla="*/ 66 w 100"/>
                <a:gd name="T43" fmla="*/ 72 w 100"/>
                <a:gd name="T44" fmla="*/ 74 w 100"/>
                <a:gd name="T45" fmla="*/ 82 w 100"/>
                <a:gd name="T46" fmla="*/ 74 w 100"/>
                <a:gd name="T47" fmla="*/ 74 w 100"/>
                <a:gd name="T48" fmla="*/ 82 w 100"/>
                <a:gd name="T49" fmla="*/ 82 w 100"/>
                <a:gd name="T50" fmla="*/ 90 w 100"/>
                <a:gd name="T51" fmla="*/ 84 w 100"/>
                <a:gd name="T52" fmla="*/ 84 w 100"/>
                <a:gd name="T53" fmla="*/ 90 w 100"/>
                <a:gd name="T54" fmla="*/ 90 w 100"/>
                <a:gd name="T55" fmla="*/ 100 w 100"/>
                <a:gd name="T56" fmla="*/ 92 w 100"/>
                <a:gd name="T57" fmla="*/ 92 w 100"/>
                <a:gd name="T58" fmla="*/ 98 w 100"/>
                <a:gd name="T59" fmla="*/ 100 w 10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 ang="0">
                  <a:pos x="T53" y="0"/>
                </a:cxn>
                <a:cxn ang="0">
                  <a:pos x="T54" y="0"/>
                </a:cxn>
                <a:cxn ang="0">
                  <a:pos x="T55" y="0"/>
                </a:cxn>
                <a:cxn ang="0">
                  <a:pos x="T56" y="0"/>
                </a:cxn>
                <a:cxn ang="0">
                  <a:pos x="T57" y="0"/>
                </a:cxn>
                <a:cxn ang="0">
                  <a:pos x="T58" y="0"/>
                </a:cxn>
                <a:cxn ang="0">
                  <a:pos x="T59" y="0"/>
                </a:cxn>
              </a:cxnLst>
              <a:rect l="0" t="0" r="r" b="b"/>
              <a:pathLst>
                <a:path w="100">
                  <a:moveTo>
                    <a:pt x="4" y="0"/>
                  </a:moveTo>
                  <a:lnTo>
                    <a:pt x="0" y="0"/>
                  </a:lnTo>
                  <a:lnTo>
                    <a:pt x="0" y="0"/>
                  </a:lnTo>
                  <a:lnTo>
                    <a:pt x="4" y="0"/>
                  </a:lnTo>
                  <a:lnTo>
                    <a:pt x="4" y="0"/>
                  </a:lnTo>
                  <a:close/>
                  <a:moveTo>
                    <a:pt x="14" y="0"/>
                  </a:moveTo>
                  <a:lnTo>
                    <a:pt x="6" y="0"/>
                  </a:lnTo>
                  <a:lnTo>
                    <a:pt x="6" y="0"/>
                  </a:lnTo>
                  <a:lnTo>
                    <a:pt x="12" y="0"/>
                  </a:lnTo>
                  <a:lnTo>
                    <a:pt x="14" y="0"/>
                  </a:lnTo>
                  <a:close/>
                  <a:moveTo>
                    <a:pt x="22" y="0"/>
                  </a:moveTo>
                  <a:lnTo>
                    <a:pt x="14" y="0"/>
                  </a:lnTo>
                  <a:lnTo>
                    <a:pt x="14" y="0"/>
                  </a:lnTo>
                  <a:lnTo>
                    <a:pt x="22" y="0"/>
                  </a:lnTo>
                  <a:lnTo>
                    <a:pt x="22" y="0"/>
                  </a:lnTo>
                  <a:close/>
                  <a:moveTo>
                    <a:pt x="30" y="0"/>
                  </a:moveTo>
                  <a:lnTo>
                    <a:pt x="24" y="0"/>
                  </a:lnTo>
                  <a:lnTo>
                    <a:pt x="24" y="0"/>
                  </a:lnTo>
                  <a:lnTo>
                    <a:pt x="30" y="0"/>
                  </a:lnTo>
                  <a:lnTo>
                    <a:pt x="30" y="0"/>
                  </a:lnTo>
                  <a:close/>
                  <a:moveTo>
                    <a:pt x="40" y="0"/>
                  </a:moveTo>
                  <a:lnTo>
                    <a:pt x="32" y="0"/>
                  </a:lnTo>
                  <a:lnTo>
                    <a:pt x="32" y="0"/>
                  </a:lnTo>
                  <a:lnTo>
                    <a:pt x="38" y="0"/>
                  </a:lnTo>
                  <a:lnTo>
                    <a:pt x="40" y="0"/>
                  </a:lnTo>
                  <a:close/>
                  <a:moveTo>
                    <a:pt x="48" y="0"/>
                  </a:moveTo>
                  <a:lnTo>
                    <a:pt x="40" y="0"/>
                  </a:lnTo>
                  <a:lnTo>
                    <a:pt x="42" y="0"/>
                  </a:lnTo>
                  <a:lnTo>
                    <a:pt x="46" y="0"/>
                  </a:lnTo>
                  <a:lnTo>
                    <a:pt x="48" y="0"/>
                  </a:lnTo>
                  <a:close/>
                  <a:moveTo>
                    <a:pt x="56" y="0"/>
                  </a:moveTo>
                  <a:lnTo>
                    <a:pt x="48" y="0"/>
                  </a:lnTo>
                  <a:lnTo>
                    <a:pt x="50" y="0"/>
                  </a:lnTo>
                  <a:lnTo>
                    <a:pt x="56" y="0"/>
                  </a:lnTo>
                  <a:lnTo>
                    <a:pt x="56" y="0"/>
                  </a:lnTo>
                  <a:close/>
                  <a:moveTo>
                    <a:pt x="64" y="0"/>
                  </a:moveTo>
                  <a:lnTo>
                    <a:pt x="58" y="0"/>
                  </a:lnTo>
                  <a:lnTo>
                    <a:pt x="58" y="0"/>
                  </a:lnTo>
                  <a:lnTo>
                    <a:pt x="64" y="0"/>
                  </a:lnTo>
                  <a:lnTo>
                    <a:pt x="64" y="0"/>
                  </a:lnTo>
                  <a:close/>
                  <a:moveTo>
                    <a:pt x="74" y="0"/>
                  </a:moveTo>
                  <a:lnTo>
                    <a:pt x="66" y="0"/>
                  </a:lnTo>
                  <a:lnTo>
                    <a:pt x="66" y="0"/>
                  </a:lnTo>
                  <a:lnTo>
                    <a:pt x="72" y="0"/>
                  </a:lnTo>
                  <a:lnTo>
                    <a:pt x="74" y="0"/>
                  </a:lnTo>
                  <a:close/>
                  <a:moveTo>
                    <a:pt x="82" y="0"/>
                  </a:moveTo>
                  <a:lnTo>
                    <a:pt x="74" y="0"/>
                  </a:lnTo>
                  <a:lnTo>
                    <a:pt x="74" y="0"/>
                  </a:lnTo>
                  <a:lnTo>
                    <a:pt x="82" y="0"/>
                  </a:lnTo>
                  <a:lnTo>
                    <a:pt x="82" y="0"/>
                  </a:lnTo>
                  <a:close/>
                  <a:moveTo>
                    <a:pt x="90" y="0"/>
                  </a:moveTo>
                  <a:lnTo>
                    <a:pt x="84" y="0"/>
                  </a:lnTo>
                  <a:lnTo>
                    <a:pt x="84" y="0"/>
                  </a:lnTo>
                  <a:lnTo>
                    <a:pt x="90" y="0"/>
                  </a:lnTo>
                  <a:lnTo>
                    <a:pt x="90" y="0"/>
                  </a:lnTo>
                  <a:close/>
                  <a:moveTo>
                    <a:pt x="100" y="0"/>
                  </a:moveTo>
                  <a:lnTo>
                    <a:pt x="92" y="0"/>
                  </a:lnTo>
                  <a:lnTo>
                    <a:pt x="92" y="0"/>
                  </a:lnTo>
                  <a:lnTo>
                    <a:pt x="98" y="0"/>
                  </a:lnTo>
                  <a:lnTo>
                    <a:pt x="10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0" name="Freeform 358"/>
            <p:cNvSpPr>
              <a:spLocks noEditPoints="1"/>
            </p:cNvSpPr>
            <p:nvPr/>
          </p:nvSpPr>
          <p:spPr bwMode="auto">
            <a:xfrm>
              <a:off x="6145212" y="5080001"/>
              <a:ext cx="158750" cy="0"/>
            </a:xfrm>
            <a:custGeom>
              <a:avLst/>
              <a:gdLst>
                <a:gd name="T0" fmla="*/ 4 w 100"/>
                <a:gd name="T1" fmla="*/ 0 w 100"/>
                <a:gd name="T2" fmla="*/ 0 w 100"/>
                <a:gd name="T3" fmla="*/ 4 w 100"/>
                <a:gd name="T4" fmla="*/ 4 w 100"/>
                <a:gd name="T5" fmla="*/ 14 w 100"/>
                <a:gd name="T6" fmla="*/ 6 w 100"/>
                <a:gd name="T7" fmla="*/ 6 w 100"/>
                <a:gd name="T8" fmla="*/ 12 w 100"/>
                <a:gd name="T9" fmla="*/ 14 w 100"/>
                <a:gd name="T10" fmla="*/ 22 w 100"/>
                <a:gd name="T11" fmla="*/ 14 w 100"/>
                <a:gd name="T12" fmla="*/ 14 w 100"/>
                <a:gd name="T13" fmla="*/ 22 w 100"/>
                <a:gd name="T14" fmla="*/ 22 w 100"/>
                <a:gd name="T15" fmla="*/ 30 w 100"/>
                <a:gd name="T16" fmla="*/ 24 w 100"/>
                <a:gd name="T17" fmla="*/ 24 w 100"/>
                <a:gd name="T18" fmla="*/ 30 w 100"/>
                <a:gd name="T19" fmla="*/ 30 w 100"/>
                <a:gd name="T20" fmla="*/ 40 w 100"/>
                <a:gd name="T21" fmla="*/ 32 w 100"/>
                <a:gd name="T22" fmla="*/ 32 w 100"/>
                <a:gd name="T23" fmla="*/ 38 w 100"/>
                <a:gd name="T24" fmla="*/ 40 w 100"/>
                <a:gd name="T25" fmla="*/ 48 w 100"/>
                <a:gd name="T26" fmla="*/ 40 w 100"/>
                <a:gd name="T27" fmla="*/ 42 w 100"/>
                <a:gd name="T28" fmla="*/ 46 w 100"/>
                <a:gd name="T29" fmla="*/ 48 w 100"/>
                <a:gd name="T30" fmla="*/ 56 w 100"/>
                <a:gd name="T31" fmla="*/ 48 w 100"/>
                <a:gd name="T32" fmla="*/ 50 w 100"/>
                <a:gd name="T33" fmla="*/ 56 w 100"/>
                <a:gd name="T34" fmla="*/ 56 w 100"/>
                <a:gd name="T35" fmla="*/ 64 w 100"/>
                <a:gd name="T36" fmla="*/ 58 w 100"/>
                <a:gd name="T37" fmla="*/ 58 w 100"/>
                <a:gd name="T38" fmla="*/ 64 w 100"/>
                <a:gd name="T39" fmla="*/ 64 w 100"/>
                <a:gd name="T40" fmla="*/ 74 w 100"/>
                <a:gd name="T41" fmla="*/ 66 w 100"/>
                <a:gd name="T42" fmla="*/ 66 w 100"/>
                <a:gd name="T43" fmla="*/ 72 w 100"/>
                <a:gd name="T44" fmla="*/ 74 w 100"/>
                <a:gd name="T45" fmla="*/ 82 w 100"/>
                <a:gd name="T46" fmla="*/ 74 w 100"/>
                <a:gd name="T47" fmla="*/ 74 w 100"/>
                <a:gd name="T48" fmla="*/ 82 w 100"/>
                <a:gd name="T49" fmla="*/ 82 w 100"/>
                <a:gd name="T50" fmla="*/ 90 w 100"/>
                <a:gd name="T51" fmla="*/ 84 w 100"/>
                <a:gd name="T52" fmla="*/ 84 w 100"/>
                <a:gd name="T53" fmla="*/ 90 w 100"/>
                <a:gd name="T54" fmla="*/ 90 w 100"/>
                <a:gd name="T55" fmla="*/ 100 w 100"/>
                <a:gd name="T56" fmla="*/ 92 w 100"/>
                <a:gd name="T57" fmla="*/ 92 w 100"/>
                <a:gd name="T58" fmla="*/ 98 w 100"/>
                <a:gd name="T59" fmla="*/ 100 w 10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 ang="0">
                  <a:pos x="T53" y="0"/>
                </a:cxn>
                <a:cxn ang="0">
                  <a:pos x="T54" y="0"/>
                </a:cxn>
                <a:cxn ang="0">
                  <a:pos x="T55" y="0"/>
                </a:cxn>
                <a:cxn ang="0">
                  <a:pos x="T56" y="0"/>
                </a:cxn>
                <a:cxn ang="0">
                  <a:pos x="T57" y="0"/>
                </a:cxn>
                <a:cxn ang="0">
                  <a:pos x="T58" y="0"/>
                </a:cxn>
                <a:cxn ang="0">
                  <a:pos x="T59" y="0"/>
                </a:cxn>
              </a:cxnLst>
              <a:rect l="0" t="0" r="r" b="b"/>
              <a:pathLst>
                <a:path w="100">
                  <a:moveTo>
                    <a:pt x="4" y="0"/>
                  </a:moveTo>
                  <a:lnTo>
                    <a:pt x="0" y="0"/>
                  </a:lnTo>
                  <a:lnTo>
                    <a:pt x="0" y="0"/>
                  </a:lnTo>
                  <a:lnTo>
                    <a:pt x="4" y="0"/>
                  </a:lnTo>
                  <a:lnTo>
                    <a:pt x="4" y="0"/>
                  </a:lnTo>
                  <a:moveTo>
                    <a:pt x="14" y="0"/>
                  </a:moveTo>
                  <a:lnTo>
                    <a:pt x="6" y="0"/>
                  </a:lnTo>
                  <a:lnTo>
                    <a:pt x="6" y="0"/>
                  </a:lnTo>
                  <a:lnTo>
                    <a:pt x="12" y="0"/>
                  </a:lnTo>
                  <a:lnTo>
                    <a:pt x="14" y="0"/>
                  </a:lnTo>
                  <a:moveTo>
                    <a:pt x="22" y="0"/>
                  </a:moveTo>
                  <a:lnTo>
                    <a:pt x="14" y="0"/>
                  </a:lnTo>
                  <a:lnTo>
                    <a:pt x="14" y="0"/>
                  </a:lnTo>
                  <a:lnTo>
                    <a:pt x="22" y="0"/>
                  </a:lnTo>
                  <a:lnTo>
                    <a:pt x="22" y="0"/>
                  </a:lnTo>
                  <a:moveTo>
                    <a:pt x="30" y="0"/>
                  </a:moveTo>
                  <a:lnTo>
                    <a:pt x="24" y="0"/>
                  </a:lnTo>
                  <a:lnTo>
                    <a:pt x="24" y="0"/>
                  </a:lnTo>
                  <a:lnTo>
                    <a:pt x="30" y="0"/>
                  </a:lnTo>
                  <a:lnTo>
                    <a:pt x="30" y="0"/>
                  </a:lnTo>
                  <a:moveTo>
                    <a:pt x="40" y="0"/>
                  </a:moveTo>
                  <a:lnTo>
                    <a:pt x="32" y="0"/>
                  </a:lnTo>
                  <a:lnTo>
                    <a:pt x="32" y="0"/>
                  </a:lnTo>
                  <a:lnTo>
                    <a:pt x="38" y="0"/>
                  </a:lnTo>
                  <a:lnTo>
                    <a:pt x="40" y="0"/>
                  </a:lnTo>
                  <a:moveTo>
                    <a:pt x="48" y="0"/>
                  </a:moveTo>
                  <a:lnTo>
                    <a:pt x="40" y="0"/>
                  </a:lnTo>
                  <a:lnTo>
                    <a:pt x="42" y="0"/>
                  </a:lnTo>
                  <a:lnTo>
                    <a:pt x="46" y="0"/>
                  </a:lnTo>
                  <a:lnTo>
                    <a:pt x="48" y="0"/>
                  </a:lnTo>
                  <a:moveTo>
                    <a:pt x="56" y="0"/>
                  </a:moveTo>
                  <a:lnTo>
                    <a:pt x="48" y="0"/>
                  </a:lnTo>
                  <a:lnTo>
                    <a:pt x="50" y="0"/>
                  </a:lnTo>
                  <a:lnTo>
                    <a:pt x="56" y="0"/>
                  </a:lnTo>
                  <a:lnTo>
                    <a:pt x="56" y="0"/>
                  </a:lnTo>
                  <a:moveTo>
                    <a:pt x="64" y="0"/>
                  </a:moveTo>
                  <a:lnTo>
                    <a:pt x="58" y="0"/>
                  </a:lnTo>
                  <a:lnTo>
                    <a:pt x="58" y="0"/>
                  </a:lnTo>
                  <a:lnTo>
                    <a:pt x="64" y="0"/>
                  </a:lnTo>
                  <a:lnTo>
                    <a:pt x="64" y="0"/>
                  </a:lnTo>
                  <a:moveTo>
                    <a:pt x="74" y="0"/>
                  </a:moveTo>
                  <a:lnTo>
                    <a:pt x="66" y="0"/>
                  </a:lnTo>
                  <a:lnTo>
                    <a:pt x="66" y="0"/>
                  </a:lnTo>
                  <a:lnTo>
                    <a:pt x="72" y="0"/>
                  </a:lnTo>
                  <a:lnTo>
                    <a:pt x="74" y="0"/>
                  </a:lnTo>
                  <a:moveTo>
                    <a:pt x="82" y="0"/>
                  </a:moveTo>
                  <a:lnTo>
                    <a:pt x="74" y="0"/>
                  </a:lnTo>
                  <a:lnTo>
                    <a:pt x="74" y="0"/>
                  </a:lnTo>
                  <a:lnTo>
                    <a:pt x="82" y="0"/>
                  </a:lnTo>
                  <a:lnTo>
                    <a:pt x="82" y="0"/>
                  </a:lnTo>
                  <a:moveTo>
                    <a:pt x="90" y="0"/>
                  </a:moveTo>
                  <a:lnTo>
                    <a:pt x="84" y="0"/>
                  </a:lnTo>
                  <a:lnTo>
                    <a:pt x="84" y="0"/>
                  </a:lnTo>
                  <a:lnTo>
                    <a:pt x="90" y="0"/>
                  </a:lnTo>
                  <a:lnTo>
                    <a:pt x="90" y="0"/>
                  </a:lnTo>
                  <a:moveTo>
                    <a:pt x="100" y="0"/>
                  </a:moveTo>
                  <a:lnTo>
                    <a:pt x="92" y="0"/>
                  </a:lnTo>
                  <a:lnTo>
                    <a:pt x="92" y="0"/>
                  </a:lnTo>
                  <a:lnTo>
                    <a:pt x="98" y="0"/>
                  </a:lnTo>
                  <a:lnTo>
                    <a:pt x="1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1" name="Freeform 359"/>
            <p:cNvSpPr>
              <a:spLocks noEditPoints="1"/>
            </p:cNvSpPr>
            <p:nvPr/>
          </p:nvSpPr>
          <p:spPr bwMode="auto">
            <a:xfrm>
              <a:off x="6208712" y="4938713"/>
              <a:ext cx="34925" cy="34925"/>
            </a:xfrm>
            <a:custGeom>
              <a:avLst/>
              <a:gdLst>
                <a:gd name="T0" fmla="*/ 5 w 11"/>
                <a:gd name="T1" fmla="*/ 2 h 11"/>
                <a:gd name="T2" fmla="*/ 1 w 11"/>
                <a:gd name="T3" fmla="*/ 6 h 11"/>
                <a:gd name="T4" fmla="*/ 5 w 11"/>
                <a:gd name="T5" fmla="*/ 10 h 11"/>
                <a:gd name="T6" fmla="*/ 9 w 11"/>
                <a:gd name="T7" fmla="*/ 6 h 11"/>
                <a:gd name="T8" fmla="*/ 5 w 11"/>
                <a:gd name="T9" fmla="*/ 2 h 11"/>
                <a:gd name="T10" fmla="*/ 5 w 11"/>
                <a:gd name="T11" fmla="*/ 11 h 11"/>
                <a:gd name="T12" fmla="*/ 0 w 11"/>
                <a:gd name="T13" fmla="*/ 6 h 11"/>
                <a:gd name="T14" fmla="*/ 5 w 11"/>
                <a:gd name="T15" fmla="*/ 0 h 11"/>
                <a:gd name="T16" fmla="*/ 11 w 11"/>
                <a:gd name="T17" fmla="*/ 6 h 11"/>
                <a:gd name="T18" fmla="*/ 5 w 11"/>
                <a:gd name="T1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5" y="2"/>
                  </a:moveTo>
                  <a:cubicBezTo>
                    <a:pt x="3" y="2"/>
                    <a:pt x="1" y="3"/>
                    <a:pt x="1" y="6"/>
                  </a:cubicBezTo>
                  <a:cubicBezTo>
                    <a:pt x="1" y="8"/>
                    <a:pt x="3" y="10"/>
                    <a:pt x="5" y="10"/>
                  </a:cubicBezTo>
                  <a:cubicBezTo>
                    <a:pt x="7" y="10"/>
                    <a:pt x="9" y="8"/>
                    <a:pt x="9" y="6"/>
                  </a:cubicBezTo>
                  <a:cubicBezTo>
                    <a:pt x="9" y="3"/>
                    <a:pt x="7" y="2"/>
                    <a:pt x="5" y="2"/>
                  </a:cubicBezTo>
                  <a:moveTo>
                    <a:pt x="5" y="11"/>
                  </a:moveTo>
                  <a:cubicBezTo>
                    <a:pt x="2" y="11"/>
                    <a:pt x="0" y="9"/>
                    <a:pt x="0" y="6"/>
                  </a:cubicBezTo>
                  <a:cubicBezTo>
                    <a:pt x="0" y="3"/>
                    <a:pt x="2" y="0"/>
                    <a:pt x="5" y="0"/>
                  </a:cubicBezTo>
                  <a:cubicBezTo>
                    <a:pt x="8" y="0"/>
                    <a:pt x="11" y="3"/>
                    <a:pt x="11" y="6"/>
                  </a:cubicBezTo>
                  <a:cubicBezTo>
                    <a:pt x="11" y="9"/>
                    <a:pt x="8" y="11"/>
                    <a:pt x="5" y="11"/>
                  </a:cubicBezTo>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2" name="Rectangle 360"/>
            <p:cNvSpPr>
              <a:spLocks noChangeArrowheads="1"/>
            </p:cNvSpPr>
            <p:nvPr/>
          </p:nvSpPr>
          <p:spPr bwMode="auto">
            <a:xfrm>
              <a:off x="6161087" y="4732338"/>
              <a:ext cx="412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3" name="Rectangle 361"/>
            <p:cNvSpPr>
              <a:spLocks noChangeArrowheads="1"/>
            </p:cNvSpPr>
            <p:nvPr/>
          </p:nvSpPr>
          <p:spPr bwMode="auto">
            <a:xfrm>
              <a:off x="6161087" y="4732338"/>
              <a:ext cx="41275"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4" name="Freeform 362"/>
            <p:cNvSpPr>
              <a:spLocks noEditPoints="1"/>
            </p:cNvSpPr>
            <p:nvPr/>
          </p:nvSpPr>
          <p:spPr bwMode="auto">
            <a:xfrm>
              <a:off x="6157912" y="4732338"/>
              <a:ext cx="44450" cy="6350"/>
            </a:xfrm>
            <a:custGeom>
              <a:avLst/>
              <a:gdLst>
                <a:gd name="T0" fmla="*/ 28 w 28"/>
                <a:gd name="T1" fmla="*/ 4 h 4"/>
                <a:gd name="T2" fmla="*/ 28 w 28"/>
                <a:gd name="T3" fmla="*/ 4 h 4"/>
                <a:gd name="T4" fmla="*/ 2 w 28"/>
                <a:gd name="T5" fmla="*/ 4 h 4"/>
                <a:gd name="T6" fmla="*/ 2 w 28"/>
                <a:gd name="T7" fmla="*/ 0 h 4"/>
                <a:gd name="T8" fmla="*/ 28 w 28"/>
                <a:gd name="T9" fmla="*/ 0 h 4"/>
                <a:gd name="T10" fmla="*/ 28 w 28"/>
                <a:gd name="T11" fmla="*/ 4 h 4"/>
                <a:gd name="T12" fmla="*/ 2 w 28"/>
                <a:gd name="T13" fmla="*/ 4 h 4"/>
                <a:gd name="T14" fmla="*/ 28 w 28"/>
                <a:gd name="T15" fmla="*/ 0 h 4"/>
                <a:gd name="T16" fmla="*/ 2 w 28"/>
                <a:gd name="T17" fmla="*/ 0 h 4"/>
                <a:gd name="T18" fmla="*/ 2 w 28"/>
                <a:gd name="T19" fmla="*/ 0 h 4"/>
                <a:gd name="T20" fmla="*/ 0 w 28"/>
                <a:gd name="T21" fmla="*/ 0 h 4"/>
                <a:gd name="T22" fmla="*/ 0 w 28"/>
                <a:gd name="T23" fmla="*/ 4 h 4"/>
                <a:gd name="T24" fmla="*/ 2 w 28"/>
                <a:gd name="T25" fmla="*/ 4 h 4"/>
                <a:gd name="T26" fmla="*/ 2 w 28"/>
                <a:gd name="T27" fmla="*/ 4 h 4"/>
                <a:gd name="T28" fmla="*/ 28 w 28"/>
                <a:gd name="T29" fmla="*/ 4 h 4"/>
                <a:gd name="T30" fmla="*/ 28 w 28"/>
                <a:gd name="T31" fmla="*/ 4 h 4"/>
                <a:gd name="T32" fmla="*/ 28 w 28"/>
                <a:gd name="T33" fmla="*/ 4 h 4"/>
                <a:gd name="T34" fmla="*/ 28 w 28"/>
                <a:gd name="T35" fmla="*/ 4 h 4"/>
                <a:gd name="T36" fmla="*/ 28 w 28"/>
                <a:gd name="T37" fmla="*/ 4 h 4"/>
                <a:gd name="T38" fmla="*/ 28 w 28"/>
                <a:gd name="T39" fmla="*/ 4 h 4"/>
                <a:gd name="T40" fmla="*/ 28 w 28"/>
                <a:gd name="T41" fmla="*/ 4 h 4"/>
                <a:gd name="T42" fmla="*/ 28 w 28"/>
                <a:gd name="T43" fmla="*/ 0 h 4"/>
                <a:gd name="T44" fmla="*/ 28 w 28"/>
                <a:gd name="T45" fmla="*/ 0 h 4"/>
                <a:gd name="T46" fmla="*/ 28 w 28"/>
                <a:gd name="T4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
                  <a:moveTo>
                    <a:pt x="28" y="4"/>
                  </a:moveTo>
                  <a:lnTo>
                    <a:pt x="28" y="4"/>
                  </a:lnTo>
                  <a:close/>
                  <a:moveTo>
                    <a:pt x="2" y="4"/>
                  </a:moveTo>
                  <a:lnTo>
                    <a:pt x="2" y="0"/>
                  </a:lnTo>
                  <a:lnTo>
                    <a:pt x="28" y="0"/>
                  </a:lnTo>
                  <a:lnTo>
                    <a:pt x="28" y="4"/>
                  </a:lnTo>
                  <a:lnTo>
                    <a:pt x="2" y="4"/>
                  </a:lnTo>
                  <a:close/>
                  <a:moveTo>
                    <a:pt x="28" y="0"/>
                  </a:moveTo>
                  <a:lnTo>
                    <a:pt x="2" y="0"/>
                  </a:lnTo>
                  <a:lnTo>
                    <a:pt x="2" y="0"/>
                  </a:lnTo>
                  <a:lnTo>
                    <a:pt x="0" y="0"/>
                  </a:lnTo>
                  <a:lnTo>
                    <a:pt x="0" y="4"/>
                  </a:lnTo>
                  <a:lnTo>
                    <a:pt x="2" y="4"/>
                  </a:lnTo>
                  <a:lnTo>
                    <a:pt x="2" y="4"/>
                  </a:lnTo>
                  <a:lnTo>
                    <a:pt x="28" y="4"/>
                  </a:lnTo>
                  <a:lnTo>
                    <a:pt x="28" y="4"/>
                  </a:lnTo>
                  <a:lnTo>
                    <a:pt x="28" y="4"/>
                  </a:lnTo>
                  <a:lnTo>
                    <a:pt x="28" y="4"/>
                  </a:lnTo>
                  <a:lnTo>
                    <a:pt x="28" y="4"/>
                  </a:lnTo>
                  <a:lnTo>
                    <a:pt x="28" y="4"/>
                  </a:lnTo>
                  <a:lnTo>
                    <a:pt x="28" y="4"/>
                  </a:lnTo>
                  <a:lnTo>
                    <a:pt x="28" y="0"/>
                  </a:lnTo>
                  <a:lnTo>
                    <a:pt x="28" y="0"/>
                  </a:lnTo>
                  <a:lnTo>
                    <a:pt x="28"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5" name="Freeform 363"/>
            <p:cNvSpPr>
              <a:spLocks noEditPoints="1"/>
            </p:cNvSpPr>
            <p:nvPr/>
          </p:nvSpPr>
          <p:spPr bwMode="auto">
            <a:xfrm>
              <a:off x="6157912" y="4732338"/>
              <a:ext cx="44450" cy="6350"/>
            </a:xfrm>
            <a:custGeom>
              <a:avLst/>
              <a:gdLst>
                <a:gd name="T0" fmla="*/ 28 w 28"/>
                <a:gd name="T1" fmla="*/ 4 h 4"/>
                <a:gd name="T2" fmla="*/ 28 w 28"/>
                <a:gd name="T3" fmla="*/ 4 h 4"/>
                <a:gd name="T4" fmla="*/ 2 w 28"/>
                <a:gd name="T5" fmla="*/ 4 h 4"/>
                <a:gd name="T6" fmla="*/ 2 w 28"/>
                <a:gd name="T7" fmla="*/ 0 h 4"/>
                <a:gd name="T8" fmla="*/ 28 w 28"/>
                <a:gd name="T9" fmla="*/ 0 h 4"/>
                <a:gd name="T10" fmla="*/ 28 w 28"/>
                <a:gd name="T11" fmla="*/ 4 h 4"/>
                <a:gd name="T12" fmla="*/ 2 w 28"/>
                <a:gd name="T13" fmla="*/ 4 h 4"/>
                <a:gd name="T14" fmla="*/ 28 w 28"/>
                <a:gd name="T15" fmla="*/ 0 h 4"/>
                <a:gd name="T16" fmla="*/ 2 w 28"/>
                <a:gd name="T17" fmla="*/ 0 h 4"/>
                <a:gd name="T18" fmla="*/ 2 w 28"/>
                <a:gd name="T19" fmla="*/ 0 h 4"/>
                <a:gd name="T20" fmla="*/ 0 w 28"/>
                <a:gd name="T21" fmla="*/ 0 h 4"/>
                <a:gd name="T22" fmla="*/ 0 w 28"/>
                <a:gd name="T23" fmla="*/ 4 h 4"/>
                <a:gd name="T24" fmla="*/ 2 w 28"/>
                <a:gd name="T25" fmla="*/ 4 h 4"/>
                <a:gd name="T26" fmla="*/ 2 w 28"/>
                <a:gd name="T27" fmla="*/ 4 h 4"/>
                <a:gd name="T28" fmla="*/ 28 w 28"/>
                <a:gd name="T29" fmla="*/ 4 h 4"/>
                <a:gd name="T30" fmla="*/ 28 w 28"/>
                <a:gd name="T31" fmla="*/ 4 h 4"/>
                <a:gd name="T32" fmla="*/ 28 w 28"/>
                <a:gd name="T33" fmla="*/ 4 h 4"/>
                <a:gd name="T34" fmla="*/ 28 w 28"/>
                <a:gd name="T35" fmla="*/ 4 h 4"/>
                <a:gd name="T36" fmla="*/ 28 w 28"/>
                <a:gd name="T37" fmla="*/ 4 h 4"/>
                <a:gd name="T38" fmla="*/ 28 w 28"/>
                <a:gd name="T39" fmla="*/ 4 h 4"/>
                <a:gd name="T40" fmla="*/ 28 w 28"/>
                <a:gd name="T41" fmla="*/ 4 h 4"/>
                <a:gd name="T42" fmla="*/ 28 w 28"/>
                <a:gd name="T43" fmla="*/ 0 h 4"/>
                <a:gd name="T44" fmla="*/ 28 w 28"/>
                <a:gd name="T45" fmla="*/ 0 h 4"/>
                <a:gd name="T46" fmla="*/ 28 w 28"/>
                <a:gd name="T4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
                  <a:moveTo>
                    <a:pt x="28" y="4"/>
                  </a:moveTo>
                  <a:lnTo>
                    <a:pt x="28" y="4"/>
                  </a:lnTo>
                  <a:moveTo>
                    <a:pt x="2" y="4"/>
                  </a:moveTo>
                  <a:lnTo>
                    <a:pt x="2" y="0"/>
                  </a:lnTo>
                  <a:lnTo>
                    <a:pt x="28" y="0"/>
                  </a:lnTo>
                  <a:lnTo>
                    <a:pt x="28" y="4"/>
                  </a:lnTo>
                  <a:lnTo>
                    <a:pt x="2" y="4"/>
                  </a:lnTo>
                  <a:moveTo>
                    <a:pt x="28" y="0"/>
                  </a:moveTo>
                  <a:lnTo>
                    <a:pt x="2" y="0"/>
                  </a:lnTo>
                  <a:lnTo>
                    <a:pt x="2" y="0"/>
                  </a:lnTo>
                  <a:lnTo>
                    <a:pt x="0" y="0"/>
                  </a:lnTo>
                  <a:lnTo>
                    <a:pt x="0" y="4"/>
                  </a:lnTo>
                  <a:lnTo>
                    <a:pt x="2" y="4"/>
                  </a:lnTo>
                  <a:lnTo>
                    <a:pt x="2" y="4"/>
                  </a:lnTo>
                  <a:lnTo>
                    <a:pt x="28" y="4"/>
                  </a:lnTo>
                  <a:lnTo>
                    <a:pt x="28" y="4"/>
                  </a:lnTo>
                  <a:lnTo>
                    <a:pt x="28" y="4"/>
                  </a:lnTo>
                  <a:lnTo>
                    <a:pt x="28" y="4"/>
                  </a:lnTo>
                  <a:lnTo>
                    <a:pt x="28" y="4"/>
                  </a:lnTo>
                  <a:lnTo>
                    <a:pt x="28" y="4"/>
                  </a:lnTo>
                  <a:lnTo>
                    <a:pt x="28" y="4"/>
                  </a:lnTo>
                  <a:lnTo>
                    <a:pt x="28" y="0"/>
                  </a:lnTo>
                  <a:lnTo>
                    <a:pt x="28" y="0"/>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6" name="Freeform 364"/>
            <p:cNvSpPr>
              <a:spLocks noEditPoints="1"/>
            </p:cNvSpPr>
            <p:nvPr/>
          </p:nvSpPr>
          <p:spPr bwMode="auto">
            <a:xfrm>
              <a:off x="6161087" y="4732338"/>
              <a:ext cx="41275" cy="6350"/>
            </a:xfrm>
            <a:custGeom>
              <a:avLst/>
              <a:gdLst>
                <a:gd name="T0" fmla="*/ 0 w 26"/>
                <a:gd name="T1" fmla="*/ 4 h 4"/>
                <a:gd name="T2" fmla="*/ 0 w 26"/>
                <a:gd name="T3" fmla="*/ 0 h 4"/>
                <a:gd name="T4" fmla="*/ 26 w 26"/>
                <a:gd name="T5" fmla="*/ 0 h 4"/>
                <a:gd name="T6" fmla="*/ 26 w 26"/>
                <a:gd name="T7" fmla="*/ 4 h 4"/>
                <a:gd name="T8" fmla="*/ 0 w 26"/>
                <a:gd name="T9" fmla="*/ 4 h 4"/>
                <a:gd name="T10" fmla="*/ 26 w 26"/>
                <a:gd name="T11" fmla="*/ 0 h 4"/>
                <a:gd name="T12" fmla="*/ 0 w 26"/>
                <a:gd name="T13" fmla="*/ 0 h 4"/>
                <a:gd name="T14" fmla="*/ 0 w 26"/>
                <a:gd name="T15" fmla="*/ 4 h 4"/>
                <a:gd name="T16" fmla="*/ 26 w 26"/>
                <a:gd name="T17" fmla="*/ 4 h 4"/>
                <a:gd name="T18" fmla="*/ 26 w 26"/>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4">
                  <a:moveTo>
                    <a:pt x="0" y="4"/>
                  </a:moveTo>
                  <a:lnTo>
                    <a:pt x="0" y="0"/>
                  </a:lnTo>
                  <a:lnTo>
                    <a:pt x="26" y="0"/>
                  </a:lnTo>
                  <a:lnTo>
                    <a:pt x="26" y="4"/>
                  </a:lnTo>
                  <a:lnTo>
                    <a:pt x="0" y="4"/>
                  </a:lnTo>
                  <a:close/>
                  <a:moveTo>
                    <a:pt x="26" y="0"/>
                  </a:moveTo>
                  <a:lnTo>
                    <a:pt x="0" y="0"/>
                  </a:lnTo>
                  <a:lnTo>
                    <a:pt x="0" y="4"/>
                  </a:lnTo>
                  <a:lnTo>
                    <a:pt x="26" y="4"/>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7" name="Freeform 365"/>
            <p:cNvSpPr>
              <a:spLocks noEditPoints="1"/>
            </p:cNvSpPr>
            <p:nvPr/>
          </p:nvSpPr>
          <p:spPr bwMode="auto">
            <a:xfrm>
              <a:off x="6161087" y="4732338"/>
              <a:ext cx="41275" cy="6350"/>
            </a:xfrm>
            <a:custGeom>
              <a:avLst/>
              <a:gdLst>
                <a:gd name="T0" fmla="*/ 0 w 26"/>
                <a:gd name="T1" fmla="*/ 4 h 4"/>
                <a:gd name="T2" fmla="*/ 0 w 26"/>
                <a:gd name="T3" fmla="*/ 0 h 4"/>
                <a:gd name="T4" fmla="*/ 26 w 26"/>
                <a:gd name="T5" fmla="*/ 0 h 4"/>
                <a:gd name="T6" fmla="*/ 26 w 26"/>
                <a:gd name="T7" fmla="*/ 4 h 4"/>
                <a:gd name="T8" fmla="*/ 0 w 26"/>
                <a:gd name="T9" fmla="*/ 4 h 4"/>
                <a:gd name="T10" fmla="*/ 26 w 26"/>
                <a:gd name="T11" fmla="*/ 0 h 4"/>
                <a:gd name="T12" fmla="*/ 0 w 26"/>
                <a:gd name="T13" fmla="*/ 0 h 4"/>
                <a:gd name="T14" fmla="*/ 0 w 26"/>
                <a:gd name="T15" fmla="*/ 4 h 4"/>
                <a:gd name="T16" fmla="*/ 26 w 26"/>
                <a:gd name="T17" fmla="*/ 4 h 4"/>
                <a:gd name="T18" fmla="*/ 26 w 26"/>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4">
                  <a:moveTo>
                    <a:pt x="0" y="4"/>
                  </a:moveTo>
                  <a:lnTo>
                    <a:pt x="0" y="0"/>
                  </a:lnTo>
                  <a:lnTo>
                    <a:pt x="26" y="0"/>
                  </a:lnTo>
                  <a:lnTo>
                    <a:pt x="26" y="4"/>
                  </a:lnTo>
                  <a:lnTo>
                    <a:pt x="0" y="4"/>
                  </a:lnTo>
                  <a:moveTo>
                    <a:pt x="26" y="0"/>
                  </a:moveTo>
                  <a:lnTo>
                    <a:pt x="0" y="0"/>
                  </a:lnTo>
                  <a:lnTo>
                    <a:pt x="0" y="4"/>
                  </a:lnTo>
                  <a:lnTo>
                    <a:pt x="26" y="4"/>
                  </a:lnTo>
                  <a:lnTo>
                    <a:pt x="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8" name="Rectangle 366"/>
            <p:cNvSpPr>
              <a:spLocks noChangeArrowheads="1"/>
            </p:cNvSpPr>
            <p:nvPr/>
          </p:nvSpPr>
          <p:spPr bwMode="auto">
            <a:xfrm>
              <a:off x="6208712" y="4732338"/>
              <a:ext cx="317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9" name="Rectangle 367"/>
            <p:cNvSpPr>
              <a:spLocks noChangeArrowheads="1"/>
            </p:cNvSpPr>
            <p:nvPr/>
          </p:nvSpPr>
          <p:spPr bwMode="auto">
            <a:xfrm>
              <a:off x="6208712" y="4732338"/>
              <a:ext cx="31750"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0" name="Freeform 368"/>
            <p:cNvSpPr>
              <a:spLocks noEditPoints="1"/>
            </p:cNvSpPr>
            <p:nvPr/>
          </p:nvSpPr>
          <p:spPr bwMode="auto">
            <a:xfrm>
              <a:off x="6208712" y="4732338"/>
              <a:ext cx="31750" cy="6350"/>
            </a:xfrm>
            <a:custGeom>
              <a:avLst/>
              <a:gdLst>
                <a:gd name="T0" fmla="*/ 20 w 20"/>
                <a:gd name="T1" fmla="*/ 4 h 4"/>
                <a:gd name="T2" fmla="*/ 20 w 20"/>
                <a:gd name="T3" fmla="*/ 4 h 4"/>
                <a:gd name="T4" fmla="*/ 0 w 20"/>
                <a:gd name="T5" fmla="*/ 4 h 4"/>
                <a:gd name="T6" fmla="*/ 0 w 20"/>
                <a:gd name="T7" fmla="*/ 0 h 4"/>
                <a:gd name="T8" fmla="*/ 20 w 20"/>
                <a:gd name="T9" fmla="*/ 0 h 4"/>
                <a:gd name="T10" fmla="*/ 20 w 20"/>
                <a:gd name="T11" fmla="*/ 4 h 4"/>
                <a:gd name="T12" fmla="*/ 0 w 20"/>
                <a:gd name="T13" fmla="*/ 4 h 4"/>
                <a:gd name="T14" fmla="*/ 20 w 20"/>
                <a:gd name="T15" fmla="*/ 0 h 4"/>
                <a:gd name="T16" fmla="*/ 0 w 20"/>
                <a:gd name="T17" fmla="*/ 0 h 4"/>
                <a:gd name="T18" fmla="*/ 0 w 20"/>
                <a:gd name="T19" fmla="*/ 0 h 4"/>
                <a:gd name="T20" fmla="*/ 0 w 20"/>
                <a:gd name="T21" fmla="*/ 0 h 4"/>
                <a:gd name="T22" fmla="*/ 0 w 20"/>
                <a:gd name="T23" fmla="*/ 4 h 4"/>
                <a:gd name="T24" fmla="*/ 0 w 20"/>
                <a:gd name="T25" fmla="*/ 4 h 4"/>
                <a:gd name="T26" fmla="*/ 0 w 20"/>
                <a:gd name="T27" fmla="*/ 4 h 4"/>
                <a:gd name="T28" fmla="*/ 20 w 20"/>
                <a:gd name="T29" fmla="*/ 4 h 4"/>
                <a:gd name="T30" fmla="*/ 20 w 20"/>
                <a:gd name="T31" fmla="*/ 4 h 4"/>
                <a:gd name="T32" fmla="*/ 20 w 20"/>
                <a:gd name="T33" fmla="*/ 4 h 4"/>
                <a:gd name="T34" fmla="*/ 20 w 20"/>
                <a:gd name="T35" fmla="*/ 4 h 4"/>
                <a:gd name="T36" fmla="*/ 20 w 20"/>
                <a:gd name="T37" fmla="*/ 4 h 4"/>
                <a:gd name="T38" fmla="*/ 20 w 20"/>
                <a:gd name="T39" fmla="*/ 4 h 4"/>
                <a:gd name="T40" fmla="*/ 20 w 20"/>
                <a:gd name="T41" fmla="*/ 4 h 4"/>
                <a:gd name="T42" fmla="*/ 20 w 20"/>
                <a:gd name="T43" fmla="*/ 0 h 4"/>
                <a:gd name="T44" fmla="*/ 20 w 20"/>
                <a:gd name="T45" fmla="*/ 0 h 4"/>
                <a:gd name="T46" fmla="*/ 20 w 20"/>
                <a:gd name="T4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4">
                  <a:moveTo>
                    <a:pt x="20" y="4"/>
                  </a:moveTo>
                  <a:lnTo>
                    <a:pt x="20" y="4"/>
                  </a:lnTo>
                  <a:close/>
                  <a:moveTo>
                    <a:pt x="0" y="4"/>
                  </a:moveTo>
                  <a:lnTo>
                    <a:pt x="0" y="0"/>
                  </a:lnTo>
                  <a:lnTo>
                    <a:pt x="20" y="0"/>
                  </a:lnTo>
                  <a:lnTo>
                    <a:pt x="20" y="4"/>
                  </a:lnTo>
                  <a:lnTo>
                    <a:pt x="0" y="4"/>
                  </a:lnTo>
                  <a:close/>
                  <a:moveTo>
                    <a:pt x="20" y="0"/>
                  </a:moveTo>
                  <a:lnTo>
                    <a:pt x="0" y="0"/>
                  </a:lnTo>
                  <a:lnTo>
                    <a:pt x="0" y="0"/>
                  </a:lnTo>
                  <a:lnTo>
                    <a:pt x="0" y="0"/>
                  </a:lnTo>
                  <a:lnTo>
                    <a:pt x="0" y="4"/>
                  </a:lnTo>
                  <a:lnTo>
                    <a:pt x="0" y="4"/>
                  </a:lnTo>
                  <a:lnTo>
                    <a:pt x="0" y="4"/>
                  </a:lnTo>
                  <a:lnTo>
                    <a:pt x="20" y="4"/>
                  </a:lnTo>
                  <a:lnTo>
                    <a:pt x="20" y="4"/>
                  </a:lnTo>
                  <a:lnTo>
                    <a:pt x="20" y="4"/>
                  </a:lnTo>
                  <a:lnTo>
                    <a:pt x="20" y="4"/>
                  </a:lnTo>
                  <a:lnTo>
                    <a:pt x="20" y="4"/>
                  </a:lnTo>
                  <a:lnTo>
                    <a:pt x="20" y="4"/>
                  </a:lnTo>
                  <a:lnTo>
                    <a:pt x="20" y="4"/>
                  </a:lnTo>
                  <a:lnTo>
                    <a:pt x="20" y="0"/>
                  </a:lnTo>
                  <a:lnTo>
                    <a:pt x="20" y="0"/>
                  </a:lnTo>
                  <a:lnTo>
                    <a:pt x="2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1" name="Freeform 369"/>
            <p:cNvSpPr>
              <a:spLocks noEditPoints="1"/>
            </p:cNvSpPr>
            <p:nvPr/>
          </p:nvSpPr>
          <p:spPr bwMode="auto">
            <a:xfrm>
              <a:off x="6208712" y="4732338"/>
              <a:ext cx="31750" cy="6350"/>
            </a:xfrm>
            <a:custGeom>
              <a:avLst/>
              <a:gdLst>
                <a:gd name="T0" fmla="*/ 20 w 20"/>
                <a:gd name="T1" fmla="*/ 4 h 4"/>
                <a:gd name="T2" fmla="*/ 20 w 20"/>
                <a:gd name="T3" fmla="*/ 4 h 4"/>
                <a:gd name="T4" fmla="*/ 0 w 20"/>
                <a:gd name="T5" fmla="*/ 4 h 4"/>
                <a:gd name="T6" fmla="*/ 0 w 20"/>
                <a:gd name="T7" fmla="*/ 0 h 4"/>
                <a:gd name="T8" fmla="*/ 20 w 20"/>
                <a:gd name="T9" fmla="*/ 0 h 4"/>
                <a:gd name="T10" fmla="*/ 20 w 20"/>
                <a:gd name="T11" fmla="*/ 4 h 4"/>
                <a:gd name="T12" fmla="*/ 0 w 20"/>
                <a:gd name="T13" fmla="*/ 4 h 4"/>
                <a:gd name="T14" fmla="*/ 20 w 20"/>
                <a:gd name="T15" fmla="*/ 0 h 4"/>
                <a:gd name="T16" fmla="*/ 0 w 20"/>
                <a:gd name="T17" fmla="*/ 0 h 4"/>
                <a:gd name="T18" fmla="*/ 0 w 20"/>
                <a:gd name="T19" fmla="*/ 0 h 4"/>
                <a:gd name="T20" fmla="*/ 0 w 20"/>
                <a:gd name="T21" fmla="*/ 0 h 4"/>
                <a:gd name="T22" fmla="*/ 0 w 20"/>
                <a:gd name="T23" fmla="*/ 4 h 4"/>
                <a:gd name="T24" fmla="*/ 0 w 20"/>
                <a:gd name="T25" fmla="*/ 4 h 4"/>
                <a:gd name="T26" fmla="*/ 0 w 20"/>
                <a:gd name="T27" fmla="*/ 4 h 4"/>
                <a:gd name="T28" fmla="*/ 20 w 20"/>
                <a:gd name="T29" fmla="*/ 4 h 4"/>
                <a:gd name="T30" fmla="*/ 20 w 20"/>
                <a:gd name="T31" fmla="*/ 4 h 4"/>
                <a:gd name="T32" fmla="*/ 20 w 20"/>
                <a:gd name="T33" fmla="*/ 4 h 4"/>
                <a:gd name="T34" fmla="*/ 20 w 20"/>
                <a:gd name="T35" fmla="*/ 4 h 4"/>
                <a:gd name="T36" fmla="*/ 20 w 20"/>
                <a:gd name="T37" fmla="*/ 4 h 4"/>
                <a:gd name="T38" fmla="*/ 20 w 20"/>
                <a:gd name="T39" fmla="*/ 4 h 4"/>
                <a:gd name="T40" fmla="*/ 20 w 20"/>
                <a:gd name="T41" fmla="*/ 4 h 4"/>
                <a:gd name="T42" fmla="*/ 20 w 20"/>
                <a:gd name="T43" fmla="*/ 0 h 4"/>
                <a:gd name="T44" fmla="*/ 20 w 20"/>
                <a:gd name="T45" fmla="*/ 0 h 4"/>
                <a:gd name="T46" fmla="*/ 20 w 20"/>
                <a:gd name="T4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4">
                  <a:moveTo>
                    <a:pt x="20" y="4"/>
                  </a:moveTo>
                  <a:lnTo>
                    <a:pt x="20" y="4"/>
                  </a:lnTo>
                  <a:moveTo>
                    <a:pt x="0" y="4"/>
                  </a:moveTo>
                  <a:lnTo>
                    <a:pt x="0" y="0"/>
                  </a:lnTo>
                  <a:lnTo>
                    <a:pt x="20" y="0"/>
                  </a:lnTo>
                  <a:lnTo>
                    <a:pt x="20" y="4"/>
                  </a:lnTo>
                  <a:lnTo>
                    <a:pt x="0" y="4"/>
                  </a:lnTo>
                  <a:moveTo>
                    <a:pt x="20" y="0"/>
                  </a:moveTo>
                  <a:lnTo>
                    <a:pt x="0" y="0"/>
                  </a:lnTo>
                  <a:lnTo>
                    <a:pt x="0" y="0"/>
                  </a:lnTo>
                  <a:lnTo>
                    <a:pt x="0" y="0"/>
                  </a:lnTo>
                  <a:lnTo>
                    <a:pt x="0" y="4"/>
                  </a:lnTo>
                  <a:lnTo>
                    <a:pt x="0" y="4"/>
                  </a:lnTo>
                  <a:lnTo>
                    <a:pt x="0" y="4"/>
                  </a:lnTo>
                  <a:lnTo>
                    <a:pt x="20" y="4"/>
                  </a:lnTo>
                  <a:lnTo>
                    <a:pt x="20" y="4"/>
                  </a:lnTo>
                  <a:lnTo>
                    <a:pt x="20" y="4"/>
                  </a:lnTo>
                  <a:lnTo>
                    <a:pt x="20" y="4"/>
                  </a:lnTo>
                  <a:lnTo>
                    <a:pt x="20" y="4"/>
                  </a:lnTo>
                  <a:lnTo>
                    <a:pt x="20" y="4"/>
                  </a:lnTo>
                  <a:lnTo>
                    <a:pt x="20" y="4"/>
                  </a:lnTo>
                  <a:lnTo>
                    <a:pt x="20" y="0"/>
                  </a:lnTo>
                  <a:lnTo>
                    <a:pt x="20" y="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2" name="Freeform 370"/>
            <p:cNvSpPr>
              <a:spLocks noEditPoints="1"/>
            </p:cNvSpPr>
            <p:nvPr/>
          </p:nvSpPr>
          <p:spPr bwMode="auto">
            <a:xfrm>
              <a:off x="6208712" y="4732338"/>
              <a:ext cx="31750" cy="6350"/>
            </a:xfrm>
            <a:custGeom>
              <a:avLst/>
              <a:gdLst>
                <a:gd name="T0" fmla="*/ 0 w 20"/>
                <a:gd name="T1" fmla="*/ 4 h 4"/>
                <a:gd name="T2" fmla="*/ 0 w 20"/>
                <a:gd name="T3" fmla="*/ 0 h 4"/>
                <a:gd name="T4" fmla="*/ 20 w 20"/>
                <a:gd name="T5" fmla="*/ 0 h 4"/>
                <a:gd name="T6" fmla="*/ 20 w 20"/>
                <a:gd name="T7" fmla="*/ 4 h 4"/>
                <a:gd name="T8" fmla="*/ 0 w 20"/>
                <a:gd name="T9" fmla="*/ 4 h 4"/>
                <a:gd name="T10" fmla="*/ 20 w 20"/>
                <a:gd name="T11" fmla="*/ 0 h 4"/>
                <a:gd name="T12" fmla="*/ 0 w 20"/>
                <a:gd name="T13" fmla="*/ 0 h 4"/>
                <a:gd name="T14" fmla="*/ 0 w 20"/>
                <a:gd name="T15" fmla="*/ 4 h 4"/>
                <a:gd name="T16" fmla="*/ 20 w 20"/>
                <a:gd name="T17" fmla="*/ 4 h 4"/>
                <a:gd name="T18" fmla="*/ 20 w 2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4">
                  <a:moveTo>
                    <a:pt x="0" y="4"/>
                  </a:moveTo>
                  <a:lnTo>
                    <a:pt x="0" y="0"/>
                  </a:lnTo>
                  <a:lnTo>
                    <a:pt x="20" y="0"/>
                  </a:lnTo>
                  <a:lnTo>
                    <a:pt x="20" y="4"/>
                  </a:lnTo>
                  <a:lnTo>
                    <a:pt x="0" y="4"/>
                  </a:lnTo>
                  <a:close/>
                  <a:moveTo>
                    <a:pt x="20" y="0"/>
                  </a:moveTo>
                  <a:lnTo>
                    <a:pt x="0" y="0"/>
                  </a:lnTo>
                  <a:lnTo>
                    <a:pt x="0" y="4"/>
                  </a:lnTo>
                  <a:lnTo>
                    <a:pt x="20" y="4"/>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3" name="Freeform 371"/>
            <p:cNvSpPr>
              <a:spLocks noEditPoints="1"/>
            </p:cNvSpPr>
            <p:nvPr/>
          </p:nvSpPr>
          <p:spPr bwMode="auto">
            <a:xfrm>
              <a:off x="6208712" y="4732338"/>
              <a:ext cx="31750" cy="6350"/>
            </a:xfrm>
            <a:custGeom>
              <a:avLst/>
              <a:gdLst>
                <a:gd name="T0" fmla="*/ 0 w 20"/>
                <a:gd name="T1" fmla="*/ 4 h 4"/>
                <a:gd name="T2" fmla="*/ 0 w 20"/>
                <a:gd name="T3" fmla="*/ 0 h 4"/>
                <a:gd name="T4" fmla="*/ 20 w 20"/>
                <a:gd name="T5" fmla="*/ 0 h 4"/>
                <a:gd name="T6" fmla="*/ 20 w 20"/>
                <a:gd name="T7" fmla="*/ 4 h 4"/>
                <a:gd name="T8" fmla="*/ 0 w 20"/>
                <a:gd name="T9" fmla="*/ 4 h 4"/>
                <a:gd name="T10" fmla="*/ 20 w 20"/>
                <a:gd name="T11" fmla="*/ 0 h 4"/>
                <a:gd name="T12" fmla="*/ 0 w 20"/>
                <a:gd name="T13" fmla="*/ 0 h 4"/>
                <a:gd name="T14" fmla="*/ 0 w 20"/>
                <a:gd name="T15" fmla="*/ 4 h 4"/>
                <a:gd name="T16" fmla="*/ 20 w 20"/>
                <a:gd name="T17" fmla="*/ 4 h 4"/>
                <a:gd name="T18" fmla="*/ 20 w 2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4">
                  <a:moveTo>
                    <a:pt x="0" y="4"/>
                  </a:moveTo>
                  <a:lnTo>
                    <a:pt x="0" y="0"/>
                  </a:lnTo>
                  <a:lnTo>
                    <a:pt x="20" y="0"/>
                  </a:lnTo>
                  <a:lnTo>
                    <a:pt x="20" y="4"/>
                  </a:lnTo>
                  <a:lnTo>
                    <a:pt x="0" y="4"/>
                  </a:lnTo>
                  <a:moveTo>
                    <a:pt x="20" y="0"/>
                  </a:moveTo>
                  <a:lnTo>
                    <a:pt x="0" y="0"/>
                  </a:lnTo>
                  <a:lnTo>
                    <a:pt x="0" y="4"/>
                  </a:lnTo>
                  <a:lnTo>
                    <a:pt x="20" y="4"/>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4" name="Rectangle 372"/>
            <p:cNvSpPr>
              <a:spLocks noChangeArrowheads="1"/>
            </p:cNvSpPr>
            <p:nvPr/>
          </p:nvSpPr>
          <p:spPr bwMode="auto">
            <a:xfrm>
              <a:off x="6161087" y="4745038"/>
              <a:ext cx="412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5" name="Rectangle 373"/>
            <p:cNvSpPr>
              <a:spLocks noChangeArrowheads="1"/>
            </p:cNvSpPr>
            <p:nvPr/>
          </p:nvSpPr>
          <p:spPr bwMode="auto">
            <a:xfrm>
              <a:off x="6161087" y="4745038"/>
              <a:ext cx="41275"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6" name="Freeform 374"/>
            <p:cNvSpPr>
              <a:spLocks noEditPoints="1"/>
            </p:cNvSpPr>
            <p:nvPr/>
          </p:nvSpPr>
          <p:spPr bwMode="auto">
            <a:xfrm>
              <a:off x="6157912" y="4745038"/>
              <a:ext cx="44450" cy="9525"/>
            </a:xfrm>
            <a:custGeom>
              <a:avLst/>
              <a:gdLst>
                <a:gd name="T0" fmla="*/ 28 w 28"/>
                <a:gd name="T1" fmla="*/ 4 h 6"/>
                <a:gd name="T2" fmla="*/ 28 w 28"/>
                <a:gd name="T3" fmla="*/ 4 h 6"/>
                <a:gd name="T4" fmla="*/ 28 w 28"/>
                <a:gd name="T5" fmla="*/ 0 h 6"/>
                <a:gd name="T6" fmla="*/ 2 w 28"/>
                <a:gd name="T7" fmla="*/ 0 h 6"/>
                <a:gd name="T8" fmla="*/ 0 w 28"/>
                <a:gd name="T9" fmla="*/ 0 h 6"/>
                <a:gd name="T10" fmla="*/ 0 w 28"/>
                <a:gd name="T11" fmla="*/ 0 h 6"/>
                <a:gd name="T12" fmla="*/ 0 w 28"/>
                <a:gd name="T13" fmla="*/ 4 h 6"/>
                <a:gd name="T14" fmla="*/ 0 w 28"/>
                <a:gd name="T15" fmla="*/ 6 h 6"/>
                <a:gd name="T16" fmla="*/ 2 w 28"/>
                <a:gd name="T17" fmla="*/ 6 h 6"/>
                <a:gd name="T18" fmla="*/ 28 w 28"/>
                <a:gd name="T19" fmla="*/ 6 h 6"/>
                <a:gd name="T20" fmla="*/ 28 w 28"/>
                <a:gd name="T21" fmla="*/ 6 h 6"/>
                <a:gd name="T22" fmla="*/ 28 w 28"/>
                <a:gd name="T23" fmla="*/ 4 h 6"/>
                <a:gd name="T24" fmla="*/ 28 w 28"/>
                <a:gd name="T25" fmla="*/ 4 h 6"/>
                <a:gd name="T26" fmla="*/ 28 w 28"/>
                <a:gd name="T27" fmla="*/ 4 h 6"/>
                <a:gd name="T28" fmla="*/ 2 w 28"/>
                <a:gd name="T29" fmla="*/ 4 h 6"/>
                <a:gd name="T30" fmla="*/ 2 w 28"/>
                <a:gd name="T31" fmla="*/ 0 h 6"/>
                <a:gd name="T32" fmla="*/ 28 w 28"/>
                <a:gd name="T33" fmla="*/ 0 h 6"/>
                <a:gd name="T34" fmla="*/ 28 w 28"/>
                <a:gd name="T35" fmla="*/ 4 h 6"/>
                <a:gd name="T36" fmla="*/ 28 w 28"/>
                <a:gd name="T37" fmla="*/ 4 h 6"/>
                <a:gd name="T38" fmla="*/ 28 w 28"/>
                <a:gd name="T39" fmla="*/ 0 h 6"/>
                <a:gd name="T40" fmla="*/ 28 w 28"/>
                <a:gd name="T41" fmla="*/ 0 h 6"/>
                <a:gd name="T42" fmla="*/ 28 w 28"/>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6">
                  <a:moveTo>
                    <a:pt x="28" y="4"/>
                  </a:moveTo>
                  <a:lnTo>
                    <a:pt x="28" y="4"/>
                  </a:lnTo>
                  <a:close/>
                  <a:moveTo>
                    <a:pt x="28" y="0"/>
                  </a:moveTo>
                  <a:lnTo>
                    <a:pt x="2" y="0"/>
                  </a:lnTo>
                  <a:lnTo>
                    <a:pt x="0" y="0"/>
                  </a:lnTo>
                  <a:lnTo>
                    <a:pt x="0" y="0"/>
                  </a:lnTo>
                  <a:lnTo>
                    <a:pt x="0" y="4"/>
                  </a:lnTo>
                  <a:lnTo>
                    <a:pt x="0" y="6"/>
                  </a:lnTo>
                  <a:lnTo>
                    <a:pt x="2" y="6"/>
                  </a:lnTo>
                  <a:lnTo>
                    <a:pt x="28" y="6"/>
                  </a:lnTo>
                  <a:lnTo>
                    <a:pt x="28" y="6"/>
                  </a:lnTo>
                  <a:lnTo>
                    <a:pt x="28" y="4"/>
                  </a:lnTo>
                  <a:lnTo>
                    <a:pt x="28" y="4"/>
                  </a:lnTo>
                  <a:lnTo>
                    <a:pt x="28" y="4"/>
                  </a:lnTo>
                  <a:lnTo>
                    <a:pt x="2" y="4"/>
                  </a:lnTo>
                  <a:lnTo>
                    <a:pt x="2" y="0"/>
                  </a:lnTo>
                  <a:lnTo>
                    <a:pt x="28" y="0"/>
                  </a:lnTo>
                  <a:lnTo>
                    <a:pt x="28" y="4"/>
                  </a:lnTo>
                  <a:lnTo>
                    <a:pt x="28" y="4"/>
                  </a:lnTo>
                  <a:lnTo>
                    <a:pt x="28" y="0"/>
                  </a:lnTo>
                  <a:lnTo>
                    <a:pt x="28" y="0"/>
                  </a:lnTo>
                  <a:lnTo>
                    <a:pt x="28"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7" name="Freeform 375"/>
            <p:cNvSpPr>
              <a:spLocks noEditPoints="1"/>
            </p:cNvSpPr>
            <p:nvPr/>
          </p:nvSpPr>
          <p:spPr bwMode="auto">
            <a:xfrm>
              <a:off x="6157912" y="4745038"/>
              <a:ext cx="44450" cy="9525"/>
            </a:xfrm>
            <a:custGeom>
              <a:avLst/>
              <a:gdLst>
                <a:gd name="T0" fmla="*/ 28 w 28"/>
                <a:gd name="T1" fmla="*/ 4 h 6"/>
                <a:gd name="T2" fmla="*/ 28 w 28"/>
                <a:gd name="T3" fmla="*/ 4 h 6"/>
                <a:gd name="T4" fmla="*/ 28 w 28"/>
                <a:gd name="T5" fmla="*/ 0 h 6"/>
                <a:gd name="T6" fmla="*/ 2 w 28"/>
                <a:gd name="T7" fmla="*/ 0 h 6"/>
                <a:gd name="T8" fmla="*/ 0 w 28"/>
                <a:gd name="T9" fmla="*/ 0 h 6"/>
                <a:gd name="T10" fmla="*/ 0 w 28"/>
                <a:gd name="T11" fmla="*/ 0 h 6"/>
                <a:gd name="T12" fmla="*/ 0 w 28"/>
                <a:gd name="T13" fmla="*/ 4 h 6"/>
                <a:gd name="T14" fmla="*/ 0 w 28"/>
                <a:gd name="T15" fmla="*/ 6 h 6"/>
                <a:gd name="T16" fmla="*/ 2 w 28"/>
                <a:gd name="T17" fmla="*/ 6 h 6"/>
                <a:gd name="T18" fmla="*/ 28 w 28"/>
                <a:gd name="T19" fmla="*/ 6 h 6"/>
                <a:gd name="T20" fmla="*/ 28 w 28"/>
                <a:gd name="T21" fmla="*/ 6 h 6"/>
                <a:gd name="T22" fmla="*/ 28 w 28"/>
                <a:gd name="T23" fmla="*/ 4 h 6"/>
                <a:gd name="T24" fmla="*/ 28 w 28"/>
                <a:gd name="T25" fmla="*/ 4 h 6"/>
                <a:gd name="T26" fmla="*/ 28 w 28"/>
                <a:gd name="T27" fmla="*/ 4 h 6"/>
                <a:gd name="T28" fmla="*/ 2 w 28"/>
                <a:gd name="T29" fmla="*/ 4 h 6"/>
                <a:gd name="T30" fmla="*/ 2 w 28"/>
                <a:gd name="T31" fmla="*/ 0 h 6"/>
                <a:gd name="T32" fmla="*/ 28 w 28"/>
                <a:gd name="T33" fmla="*/ 0 h 6"/>
                <a:gd name="T34" fmla="*/ 28 w 28"/>
                <a:gd name="T35" fmla="*/ 4 h 6"/>
                <a:gd name="T36" fmla="*/ 28 w 28"/>
                <a:gd name="T37" fmla="*/ 4 h 6"/>
                <a:gd name="T38" fmla="*/ 28 w 28"/>
                <a:gd name="T39" fmla="*/ 0 h 6"/>
                <a:gd name="T40" fmla="*/ 28 w 28"/>
                <a:gd name="T41" fmla="*/ 0 h 6"/>
                <a:gd name="T42" fmla="*/ 28 w 28"/>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6">
                  <a:moveTo>
                    <a:pt x="28" y="4"/>
                  </a:moveTo>
                  <a:lnTo>
                    <a:pt x="28" y="4"/>
                  </a:lnTo>
                  <a:moveTo>
                    <a:pt x="28" y="0"/>
                  </a:moveTo>
                  <a:lnTo>
                    <a:pt x="2" y="0"/>
                  </a:lnTo>
                  <a:lnTo>
                    <a:pt x="0" y="0"/>
                  </a:lnTo>
                  <a:lnTo>
                    <a:pt x="0" y="0"/>
                  </a:lnTo>
                  <a:lnTo>
                    <a:pt x="0" y="4"/>
                  </a:lnTo>
                  <a:lnTo>
                    <a:pt x="0" y="6"/>
                  </a:lnTo>
                  <a:lnTo>
                    <a:pt x="2" y="6"/>
                  </a:lnTo>
                  <a:lnTo>
                    <a:pt x="28" y="6"/>
                  </a:lnTo>
                  <a:lnTo>
                    <a:pt x="28" y="6"/>
                  </a:lnTo>
                  <a:lnTo>
                    <a:pt x="28" y="4"/>
                  </a:lnTo>
                  <a:lnTo>
                    <a:pt x="28" y="4"/>
                  </a:lnTo>
                  <a:lnTo>
                    <a:pt x="28" y="4"/>
                  </a:lnTo>
                  <a:lnTo>
                    <a:pt x="2" y="4"/>
                  </a:lnTo>
                  <a:lnTo>
                    <a:pt x="2" y="0"/>
                  </a:lnTo>
                  <a:lnTo>
                    <a:pt x="28" y="0"/>
                  </a:lnTo>
                  <a:lnTo>
                    <a:pt x="28" y="4"/>
                  </a:lnTo>
                  <a:lnTo>
                    <a:pt x="28" y="4"/>
                  </a:lnTo>
                  <a:lnTo>
                    <a:pt x="28" y="0"/>
                  </a:lnTo>
                  <a:lnTo>
                    <a:pt x="28" y="0"/>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8" name="Freeform 376"/>
            <p:cNvSpPr>
              <a:spLocks noEditPoints="1"/>
            </p:cNvSpPr>
            <p:nvPr/>
          </p:nvSpPr>
          <p:spPr bwMode="auto">
            <a:xfrm>
              <a:off x="6161087" y="4745038"/>
              <a:ext cx="41275" cy="6350"/>
            </a:xfrm>
            <a:custGeom>
              <a:avLst/>
              <a:gdLst>
                <a:gd name="T0" fmla="*/ 0 w 26"/>
                <a:gd name="T1" fmla="*/ 4 h 4"/>
                <a:gd name="T2" fmla="*/ 0 w 26"/>
                <a:gd name="T3" fmla="*/ 2 h 4"/>
                <a:gd name="T4" fmla="*/ 26 w 26"/>
                <a:gd name="T5" fmla="*/ 2 h 4"/>
                <a:gd name="T6" fmla="*/ 26 w 26"/>
                <a:gd name="T7" fmla="*/ 4 h 4"/>
                <a:gd name="T8" fmla="*/ 0 w 26"/>
                <a:gd name="T9" fmla="*/ 4 h 4"/>
                <a:gd name="T10" fmla="*/ 26 w 26"/>
                <a:gd name="T11" fmla="*/ 0 h 4"/>
                <a:gd name="T12" fmla="*/ 0 w 26"/>
                <a:gd name="T13" fmla="*/ 0 h 4"/>
                <a:gd name="T14" fmla="*/ 0 w 26"/>
                <a:gd name="T15" fmla="*/ 4 h 4"/>
                <a:gd name="T16" fmla="*/ 26 w 26"/>
                <a:gd name="T17" fmla="*/ 4 h 4"/>
                <a:gd name="T18" fmla="*/ 26 w 26"/>
                <a:gd name="T19" fmla="*/ 4 h 4"/>
                <a:gd name="T20" fmla="*/ 26 w 26"/>
                <a:gd name="T21" fmla="*/ 4 h 4"/>
                <a:gd name="T22" fmla="*/ 26 w 26"/>
                <a:gd name="T23" fmla="*/ 4 h 4"/>
                <a:gd name="T24" fmla="*/ 26 w 26"/>
                <a:gd name="T25" fmla="*/ 4 h 4"/>
                <a:gd name="T26" fmla="*/ 26 w 26"/>
                <a:gd name="T27" fmla="*/ 4 h 4"/>
                <a:gd name="T28" fmla="*/ 26 w 26"/>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4">
                  <a:moveTo>
                    <a:pt x="0" y="4"/>
                  </a:moveTo>
                  <a:lnTo>
                    <a:pt x="0" y="2"/>
                  </a:lnTo>
                  <a:lnTo>
                    <a:pt x="26" y="2"/>
                  </a:lnTo>
                  <a:lnTo>
                    <a:pt x="26" y="4"/>
                  </a:lnTo>
                  <a:lnTo>
                    <a:pt x="0" y="4"/>
                  </a:lnTo>
                  <a:close/>
                  <a:moveTo>
                    <a:pt x="26" y="0"/>
                  </a:moveTo>
                  <a:lnTo>
                    <a:pt x="0" y="0"/>
                  </a:lnTo>
                  <a:lnTo>
                    <a:pt x="0" y="4"/>
                  </a:lnTo>
                  <a:lnTo>
                    <a:pt x="26" y="4"/>
                  </a:lnTo>
                  <a:lnTo>
                    <a:pt x="26" y="4"/>
                  </a:lnTo>
                  <a:lnTo>
                    <a:pt x="26" y="4"/>
                  </a:lnTo>
                  <a:lnTo>
                    <a:pt x="26" y="4"/>
                  </a:lnTo>
                  <a:lnTo>
                    <a:pt x="26" y="4"/>
                  </a:lnTo>
                  <a:lnTo>
                    <a:pt x="26" y="4"/>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9" name="Freeform 377"/>
            <p:cNvSpPr>
              <a:spLocks noEditPoints="1"/>
            </p:cNvSpPr>
            <p:nvPr/>
          </p:nvSpPr>
          <p:spPr bwMode="auto">
            <a:xfrm>
              <a:off x="6161087" y="4745038"/>
              <a:ext cx="41275" cy="6350"/>
            </a:xfrm>
            <a:custGeom>
              <a:avLst/>
              <a:gdLst>
                <a:gd name="T0" fmla="*/ 0 w 26"/>
                <a:gd name="T1" fmla="*/ 4 h 4"/>
                <a:gd name="T2" fmla="*/ 0 w 26"/>
                <a:gd name="T3" fmla="*/ 2 h 4"/>
                <a:gd name="T4" fmla="*/ 26 w 26"/>
                <a:gd name="T5" fmla="*/ 2 h 4"/>
                <a:gd name="T6" fmla="*/ 26 w 26"/>
                <a:gd name="T7" fmla="*/ 4 h 4"/>
                <a:gd name="T8" fmla="*/ 0 w 26"/>
                <a:gd name="T9" fmla="*/ 4 h 4"/>
                <a:gd name="T10" fmla="*/ 26 w 26"/>
                <a:gd name="T11" fmla="*/ 0 h 4"/>
                <a:gd name="T12" fmla="*/ 0 w 26"/>
                <a:gd name="T13" fmla="*/ 0 h 4"/>
                <a:gd name="T14" fmla="*/ 0 w 26"/>
                <a:gd name="T15" fmla="*/ 4 h 4"/>
                <a:gd name="T16" fmla="*/ 26 w 26"/>
                <a:gd name="T17" fmla="*/ 4 h 4"/>
                <a:gd name="T18" fmla="*/ 26 w 26"/>
                <a:gd name="T19" fmla="*/ 4 h 4"/>
                <a:gd name="T20" fmla="*/ 26 w 26"/>
                <a:gd name="T21" fmla="*/ 4 h 4"/>
                <a:gd name="T22" fmla="*/ 26 w 26"/>
                <a:gd name="T23" fmla="*/ 4 h 4"/>
                <a:gd name="T24" fmla="*/ 26 w 26"/>
                <a:gd name="T25" fmla="*/ 4 h 4"/>
                <a:gd name="T26" fmla="*/ 26 w 26"/>
                <a:gd name="T27" fmla="*/ 4 h 4"/>
                <a:gd name="T28" fmla="*/ 26 w 26"/>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4">
                  <a:moveTo>
                    <a:pt x="0" y="4"/>
                  </a:moveTo>
                  <a:lnTo>
                    <a:pt x="0" y="2"/>
                  </a:lnTo>
                  <a:lnTo>
                    <a:pt x="26" y="2"/>
                  </a:lnTo>
                  <a:lnTo>
                    <a:pt x="26" y="4"/>
                  </a:lnTo>
                  <a:lnTo>
                    <a:pt x="0" y="4"/>
                  </a:lnTo>
                  <a:moveTo>
                    <a:pt x="26" y="0"/>
                  </a:moveTo>
                  <a:lnTo>
                    <a:pt x="0" y="0"/>
                  </a:lnTo>
                  <a:lnTo>
                    <a:pt x="0" y="4"/>
                  </a:lnTo>
                  <a:lnTo>
                    <a:pt x="26" y="4"/>
                  </a:lnTo>
                  <a:lnTo>
                    <a:pt x="26" y="4"/>
                  </a:lnTo>
                  <a:lnTo>
                    <a:pt x="26" y="4"/>
                  </a:lnTo>
                  <a:lnTo>
                    <a:pt x="26" y="4"/>
                  </a:lnTo>
                  <a:lnTo>
                    <a:pt x="26" y="4"/>
                  </a:lnTo>
                  <a:lnTo>
                    <a:pt x="26" y="4"/>
                  </a:lnTo>
                  <a:lnTo>
                    <a:pt x="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0" name="Rectangle 378"/>
            <p:cNvSpPr>
              <a:spLocks noChangeArrowheads="1"/>
            </p:cNvSpPr>
            <p:nvPr/>
          </p:nvSpPr>
          <p:spPr bwMode="auto">
            <a:xfrm>
              <a:off x="6208712" y="4745038"/>
              <a:ext cx="317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1" name="Rectangle 379"/>
            <p:cNvSpPr>
              <a:spLocks noChangeArrowheads="1"/>
            </p:cNvSpPr>
            <p:nvPr/>
          </p:nvSpPr>
          <p:spPr bwMode="auto">
            <a:xfrm>
              <a:off x="6208712" y="4745038"/>
              <a:ext cx="31750"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2" name="Freeform 380"/>
            <p:cNvSpPr>
              <a:spLocks noEditPoints="1"/>
            </p:cNvSpPr>
            <p:nvPr/>
          </p:nvSpPr>
          <p:spPr bwMode="auto">
            <a:xfrm>
              <a:off x="6208712" y="4745038"/>
              <a:ext cx="31750" cy="9525"/>
            </a:xfrm>
            <a:custGeom>
              <a:avLst/>
              <a:gdLst>
                <a:gd name="T0" fmla="*/ 20 w 20"/>
                <a:gd name="T1" fmla="*/ 4 h 6"/>
                <a:gd name="T2" fmla="*/ 20 w 20"/>
                <a:gd name="T3" fmla="*/ 4 h 6"/>
                <a:gd name="T4" fmla="*/ 20 w 20"/>
                <a:gd name="T5" fmla="*/ 0 h 6"/>
                <a:gd name="T6" fmla="*/ 0 w 20"/>
                <a:gd name="T7" fmla="*/ 0 h 6"/>
                <a:gd name="T8" fmla="*/ 0 w 20"/>
                <a:gd name="T9" fmla="*/ 0 h 6"/>
                <a:gd name="T10" fmla="*/ 0 w 20"/>
                <a:gd name="T11" fmla="*/ 0 h 6"/>
                <a:gd name="T12" fmla="*/ 0 w 20"/>
                <a:gd name="T13" fmla="*/ 4 h 6"/>
                <a:gd name="T14" fmla="*/ 0 w 20"/>
                <a:gd name="T15" fmla="*/ 6 h 6"/>
                <a:gd name="T16" fmla="*/ 0 w 20"/>
                <a:gd name="T17" fmla="*/ 6 h 6"/>
                <a:gd name="T18" fmla="*/ 20 w 20"/>
                <a:gd name="T19" fmla="*/ 6 h 6"/>
                <a:gd name="T20" fmla="*/ 20 w 20"/>
                <a:gd name="T21" fmla="*/ 6 h 6"/>
                <a:gd name="T22" fmla="*/ 20 w 20"/>
                <a:gd name="T23" fmla="*/ 4 h 6"/>
                <a:gd name="T24" fmla="*/ 20 w 20"/>
                <a:gd name="T25" fmla="*/ 4 h 6"/>
                <a:gd name="T26" fmla="*/ 20 w 20"/>
                <a:gd name="T27" fmla="*/ 4 h 6"/>
                <a:gd name="T28" fmla="*/ 0 w 20"/>
                <a:gd name="T29" fmla="*/ 4 h 6"/>
                <a:gd name="T30" fmla="*/ 0 w 20"/>
                <a:gd name="T31" fmla="*/ 0 h 6"/>
                <a:gd name="T32" fmla="*/ 20 w 20"/>
                <a:gd name="T33" fmla="*/ 0 h 6"/>
                <a:gd name="T34" fmla="*/ 20 w 20"/>
                <a:gd name="T35" fmla="*/ 4 h 6"/>
                <a:gd name="T36" fmla="*/ 20 w 20"/>
                <a:gd name="T37" fmla="*/ 4 h 6"/>
                <a:gd name="T38" fmla="*/ 20 w 20"/>
                <a:gd name="T39" fmla="*/ 0 h 6"/>
                <a:gd name="T40" fmla="*/ 20 w 20"/>
                <a:gd name="T41" fmla="*/ 0 h 6"/>
                <a:gd name="T42" fmla="*/ 20 w 20"/>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6">
                  <a:moveTo>
                    <a:pt x="20" y="4"/>
                  </a:moveTo>
                  <a:lnTo>
                    <a:pt x="20" y="4"/>
                  </a:lnTo>
                  <a:close/>
                  <a:moveTo>
                    <a:pt x="20" y="0"/>
                  </a:moveTo>
                  <a:lnTo>
                    <a:pt x="0" y="0"/>
                  </a:lnTo>
                  <a:lnTo>
                    <a:pt x="0" y="0"/>
                  </a:lnTo>
                  <a:lnTo>
                    <a:pt x="0" y="0"/>
                  </a:lnTo>
                  <a:lnTo>
                    <a:pt x="0" y="4"/>
                  </a:lnTo>
                  <a:lnTo>
                    <a:pt x="0" y="6"/>
                  </a:lnTo>
                  <a:lnTo>
                    <a:pt x="0" y="6"/>
                  </a:lnTo>
                  <a:lnTo>
                    <a:pt x="20" y="6"/>
                  </a:lnTo>
                  <a:lnTo>
                    <a:pt x="20" y="6"/>
                  </a:lnTo>
                  <a:lnTo>
                    <a:pt x="20" y="4"/>
                  </a:lnTo>
                  <a:lnTo>
                    <a:pt x="20" y="4"/>
                  </a:lnTo>
                  <a:lnTo>
                    <a:pt x="20" y="4"/>
                  </a:lnTo>
                  <a:lnTo>
                    <a:pt x="0" y="4"/>
                  </a:lnTo>
                  <a:lnTo>
                    <a:pt x="0" y="0"/>
                  </a:lnTo>
                  <a:lnTo>
                    <a:pt x="20" y="0"/>
                  </a:lnTo>
                  <a:lnTo>
                    <a:pt x="20" y="4"/>
                  </a:lnTo>
                  <a:lnTo>
                    <a:pt x="20" y="4"/>
                  </a:lnTo>
                  <a:lnTo>
                    <a:pt x="20" y="0"/>
                  </a:lnTo>
                  <a:lnTo>
                    <a:pt x="20" y="0"/>
                  </a:lnTo>
                  <a:lnTo>
                    <a:pt x="2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3" name="Freeform 381"/>
            <p:cNvSpPr>
              <a:spLocks noEditPoints="1"/>
            </p:cNvSpPr>
            <p:nvPr/>
          </p:nvSpPr>
          <p:spPr bwMode="auto">
            <a:xfrm>
              <a:off x="6208712" y="4745038"/>
              <a:ext cx="31750" cy="9525"/>
            </a:xfrm>
            <a:custGeom>
              <a:avLst/>
              <a:gdLst>
                <a:gd name="T0" fmla="*/ 20 w 20"/>
                <a:gd name="T1" fmla="*/ 4 h 6"/>
                <a:gd name="T2" fmla="*/ 20 w 20"/>
                <a:gd name="T3" fmla="*/ 4 h 6"/>
                <a:gd name="T4" fmla="*/ 20 w 20"/>
                <a:gd name="T5" fmla="*/ 0 h 6"/>
                <a:gd name="T6" fmla="*/ 0 w 20"/>
                <a:gd name="T7" fmla="*/ 0 h 6"/>
                <a:gd name="T8" fmla="*/ 0 w 20"/>
                <a:gd name="T9" fmla="*/ 0 h 6"/>
                <a:gd name="T10" fmla="*/ 0 w 20"/>
                <a:gd name="T11" fmla="*/ 0 h 6"/>
                <a:gd name="T12" fmla="*/ 0 w 20"/>
                <a:gd name="T13" fmla="*/ 4 h 6"/>
                <a:gd name="T14" fmla="*/ 0 w 20"/>
                <a:gd name="T15" fmla="*/ 6 h 6"/>
                <a:gd name="T16" fmla="*/ 0 w 20"/>
                <a:gd name="T17" fmla="*/ 6 h 6"/>
                <a:gd name="T18" fmla="*/ 20 w 20"/>
                <a:gd name="T19" fmla="*/ 6 h 6"/>
                <a:gd name="T20" fmla="*/ 20 w 20"/>
                <a:gd name="T21" fmla="*/ 6 h 6"/>
                <a:gd name="T22" fmla="*/ 20 w 20"/>
                <a:gd name="T23" fmla="*/ 4 h 6"/>
                <a:gd name="T24" fmla="*/ 20 w 20"/>
                <a:gd name="T25" fmla="*/ 4 h 6"/>
                <a:gd name="T26" fmla="*/ 20 w 20"/>
                <a:gd name="T27" fmla="*/ 4 h 6"/>
                <a:gd name="T28" fmla="*/ 0 w 20"/>
                <a:gd name="T29" fmla="*/ 4 h 6"/>
                <a:gd name="T30" fmla="*/ 0 w 20"/>
                <a:gd name="T31" fmla="*/ 0 h 6"/>
                <a:gd name="T32" fmla="*/ 20 w 20"/>
                <a:gd name="T33" fmla="*/ 0 h 6"/>
                <a:gd name="T34" fmla="*/ 20 w 20"/>
                <a:gd name="T35" fmla="*/ 4 h 6"/>
                <a:gd name="T36" fmla="*/ 20 w 20"/>
                <a:gd name="T37" fmla="*/ 4 h 6"/>
                <a:gd name="T38" fmla="*/ 20 w 20"/>
                <a:gd name="T39" fmla="*/ 0 h 6"/>
                <a:gd name="T40" fmla="*/ 20 w 20"/>
                <a:gd name="T41" fmla="*/ 0 h 6"/>
                <a:gd name="T42" fmla="*/ 20 w 20"/>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6">
                  <a:moveTo>
                    <a:pt x="20" y="4"/>
                  </a:moveTo>
                  <a:lnTo>
                    <a:pt x="20" y="4"/>
                  </a:lnTo>
                  <a:moveTo>
                    <a:pt x="20" y="0"/>
                  </a:moveTo>
                  <a:lnTo>
                    <a:pt x="0" y="0"/>
                  </a:lnTo>
                  <a:lnTo>
                    <a:pt x="0" y="0"/>
                  </a:lnTo>
                  <a:lnTo>
                    <a:pt x="0" y="0"/>
                  </a:lnTo>
                  <a:lnTo>
                    <a:pt x="0" y="4"/>
                  </a:lnTo>
                  <a:lnTo>
                    <a:pt x="0" y="6"/>
                  </a:lnTo>
                  <a:lnTo>
                    <a:pt x="0" y="6"/>
                  </a:lnTo>
                  <a:lnTo>
                    <a:pt x="20" y="6"/>
                  </a:lnTo>
                  <a:lnTo>
                    <a:pt x="20" y="6"/>
                  </a:lnTo>
                  <a:lnTo>
                    <a:pt x="20" y="4"/>
                  </a:lnTo>
                  <a:lnTo>
                    <a:pt x="20" y="4"/>
                  </a:lnTo>
                  <a:lnTo>
                    <a:pt x="20" y="4"/>
                  </a:lnTo>
                  <a:lnTo>
                    <a:pt x="0" y="4"/>
                  </a:lnTo>
                  <a:lnTo>
                    <a:pt x="0" y="0"/>
                  </a:lnTo>
                  <a:lnTo>
                    <a:pt x="20" y="0"/>
                  </a:lnTo>
                  <a:lnTo>
                    <a:pt x="20" y="4"/>
                  </a:lnTo>
                  <a:lnTo>
                    <a:pt x="20" y="4"/>
                  </a:lnTo>
                  <a:lnTo>
                    <a:pt x="20" y="0"/>
                  </a:lnTo>
                  <a:lnTo>
                    <a:pt x="20" y="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4" name="Freeform 382"/>
            <p:cNvSpPr>
              <a:spLocks noEditPoints="1"/>
            </p:cNvSpPr>
            <p:nvPr/>
          </p:nvSpPr>
          <p:spPr bwMode="auto">
            <a:xfrm>
              <a:off x="6208712" y="4745038"/>
              <a:ext cx="31750" cy="6350"/>
            </a:xfrm>
            <a:custGeom>
              <a:avLst/>
              <a:gdLst>
                <a:gd name="T0" fmla="*/ 0 w 20"/>
                <a:gd name="T1" fmla="*/ 4 h 4"/>
                <a:gd name="T2" fmla="*/ 0 w 20"/>
                <a:gd name="T3" fmla="*/ 2 h 4"/>
                <a:gd name="T4" fmla="*/ 20 w 20"/>
                <a:gd name="T5" fmla="*/ 2 h 4"/>
                <a:gd name="T6" fmla="*/ 20 w 20"/>
                <a:gd name="T7" fmla="*/ 4 h 4"/>
                <a:gd name="T8" fmla="*/ 0 w 20"/>
                <a:gd name="T9" fmla="*/ 4 h 4"/>
                <a:gd name="T10" fmla="*/ 20 w 20"/>
                <a:gd name="T11" fmla="*/ 0 h 4"/>
                <a:gd name="T12" fmla="*/ 0 w 20"/>
                <a:gd name="T13" fmla="*/ 0 h 4"/>
                <a:gd name="T14" fmla="*/ 0 w 20"/>
                <a:gd name="T15" fmla="*/ 4 h 4"/>
                <a:gd name="T16" fmla="*/ 20 w 20"/>
                <a:gd name="T17" fmla="*/ 4 h 4"/>
                <a:gd name="T18" fmla="*/ 20 w 20"/>
                <a:gd name="T19" fmla="*/ 4 h 4"/>
                <a:gd name="T20" fmla="*/ 20 w 20"/>
                <a:gd name="T21" fmla="*/ 4 h 4"/>
                <a:gd name="T22" fmla="*/ 20 w 20"/>
                <a:gd name="T23" fmla="*/ 4 h 4"/>
                <a:gd name="T24" fmla="*/ 20 w 20"/>
                <a:gd name="T25" fmla="*/ 4 h 4"/>
                <a:gd name="T26" fmla="*/ 20 w 20"/>
                <a:gd name="T27" fmla="*/ 4 h 4"/>
                <a:gd name="T28" fmla="*/ 20 w 20"/>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4">
                  <a:moveTo>
                    <a:pt x="0" y="4"/>
                  </a:moveTo>
                  <a:lnTo>
                    <a:pt x="0" y="2"/>
                  </a:lnTo>
                  <a:lnTo>
                    <a:pt x="20" y="2"/>
                  </a:lnTo>
                  <a:lnTo>
                    <a:pt x="20" y="4"/>
                  </a:lnTo>
                  <a:lnTo>
                    <a:pt x="0" y="4"/>
                  </a:lnTo>
                  <a:close/>
                  <a:moveTo>
                    <a:pt x="20" y="0"/>
                  </a:moveTo>
                  <a:lnTo>
                    <a:pt x="0" y="0"/>
                  </a:lnTo>
                  <a:lnTo>
                    <a:pt x="0" y="4"/>
                  </a:lnTo>
                  <a:lnTo>
                    <a:pt x="20" y="4"/>
                  </a:lnTo>
                  <a:lnTo>
                    <a:pt x="20" y="4"/>
                  </a:lnTo>
                  <a:lnTo>
                    <a:pt x="20" y="4"/>
                  </a:lnTo>
                  <a:lnTo>
                    <a:pt x="20" y="4"/>
                  </a:lnTo>
                  <a:lnTo>
                    <a:pt x="20" y="4"/>
                  </a:lnTo>
                  <a:lnTo>
                    <a:pt x="20" y="4"/>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5" name="Freeform 383"/>
            <p:cNvSpPr>
              <a:spLocks noEditPoints="1"/>
            </p:cNvSpPr>
            <p:nvPr/>
          </p:nvSpPr>
          <p:spPr bwMode="auto">
            <a:xfrm>
              <a:off x="6208712" y="4745038"/>
              <a:ext cx="31750" cy="6350"/>
            </a:xfrm>
            <a:custGeom>
              <a:avLst/>
              <a:gdLst>
                <a:gd name="T0" fmla="*/ 0 w 20"/>
                <a:gd name="T1" fmla="*/ 4 h 4"/>
                <a:gd name="T2" fmla="*/ 0 w 20"/>
                <a:gd name="T3" fmla="*/ 2 h 4"/>
                <a:gd name="T4" fmla="*/ 20 w 20"/>
                <a:gd name="T5" fmla="*/ 2 h 4"/>
                <a:gd name="T6" fmla="*/ 20 w 20"/>
                <a:gd name="T7" fmla="*/ 4 h 4"/>
                <a:gd name="T8" fmla="*/ 0 w 20"/>
                <a:gd name="T9" fmla="*/ 4 h 4"/>
                <a:gd name="T10" fmla="*/ 20 w 20"/>
                <a:gd name="T11" fmla="*/ 0 h 4"/>
                <a:gd name="T12" fmla="*/ 0 w 20"/>
                <a:gd name="T13" fmla="*/ 0 h 4"/>
                <a:gd name="T14" fmla="*/ 0 w 20"/>
                <a:gd name="T15" fmla="*/ 4 h 4"/>
                <a:gd name="T16" fmla="*/ 20 w 20"/>
                <a:gd name="T17" fmla="*/ 4 h 4"/>
                <a:gd name="T18" fmla="*/ 20 w 20"/>
                <a:gd name="T19" fmla="*/ 4 h 4"/>
                <a:gd name="T20" fmla="*/ 20 w 20"/>
                <a:gd name="T21" fmla="*/ 4 h 4"/>
                <a:gd name="T22" fmla="*/ 20 w 20"/>
                <a:gd name="T23" fmla="*/ 4 h 4"/>
                <a:gd name="T24" fmla="*/ 20 w 20"/>
                <a:gd name="T25" fmla="*/ 4 h 4"/>
                <a:gd name="T26" fmla="*/ 20 w 20"/>
                <a:gd name="T27" fmla="*/ 4 h 4"/>
                <a:gd name="T28" fmla="*/ 20 w 20"/>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4">
                  <a:moveTo>
                    <a:pt x="0" y="4"/>
                  </a:moveTo>
                  <a:lnTo>
                    <a:pt x="0" y="2"/>
                  </a:lnTo>
                  <a:lnTo>
                    <a:pt x="20" y="2"/>
                  </a:lnTo>
                  <a:lnTo>
                    <a:pt x="20" y="4"/>
                  </a:lnTo>
                  <a:lnTo>
                    <a:pt x="0" y="4"/>
                  </a:lnTo>
                  <a:moveTo>
                    <a:pt x="20" y="0"/>
                  </a:moveTo>
                  <a:lnTo>
                    <a:pt x="0" y="0"/>
                  </a:lnTo>
                  <a:lnTo>
                    <a:pt x="0" y="4"/>
                  </a:lnTo>
                  <a:lnTo>
                    <a:pt x="20" y="4"/>
                  </a:lnTo>
                  <a:lnTo>
                    <a:pt x="20" y="4"/>
                  </a:lnTo>
                  <a:lnTo>
                    <a:pt x="20" y="4"/>
                  </a:lnTo>
                  <a:lnTo>
                    <a:pt x="20" y="4"/>
                  </a:lnTo>
                  <a:lnTo>
                    <a:pt x="20" y="4"/>
                  </a:lnTo>
                  <a:lnTo>
                    <a:pt x="20" y="4"/>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6" name="Rectangle 384"/>
            <p:cNvSpPr>
              <a:spLocks noChangeArrowheads="1"/>
            </p:cNvSpPr>
            <p:nvPr/>
          </p:nvSpPr>
          <p:spPr bwMode="auto">
            <a:xfrm>
              <a:off x="6135687" y="4760913"/>
              <a:ext cx="17780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7" name="Rectangle 385"/>
            <p:cNvSpPr>
              <a:spLocks noChangeArrowheads="1"/>
            </p:cNvSpPr>
            <p:nvPr/>
          </p:nvSpPr>
          <p:spPr bwMode="auto">
            <a:xfrm>
              <a:off x="6135687" y="4760913"/>
              <a:ext cx="177800"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8" name="Freeform 386"/>
            <p:cNvSpPr>
              <a:spLocks noEditPoints="1"/>
            </p:cNvSpPr>
            <p:nvPr/>
          </p:nvSpPr>
          <p:spPr bwMode="auto">
            <a:xfrm>
              <a:off x="6135687" y="4760913"/>
              <a:ext cx="177800" cy="6350"/>
            </a:xfrm>
            <a:custGeom>
              <a:avLst/>
              <a:gdLst>
                <a:gd name="T0" fmla="*/ 112 w 112"/>
                <a:gd name="T1" fmla="*/ 4 h 4"/>
                <a:gd name="T2" fmla="*/ 112 w 112"/>
                <a:gd name="T3" fmla="*/ 4 h 4"/>
                <a:gd name="T4" fmla="*/ 112 w 112"/>
                <a:gd name="T5" fmla="*/ 4 h 4"/>
                <a:gd name="T6" fmla="*/ 112 w 112"/>
                <a:gd name="T7" fmla="*/ 4 h 4"/>
                <a:gd name="T8" fmla="*/ 112 w 112"/>
                <a:gd name="T9" fmla="*/ 4 h 4"/>
                <a:gd name="T10" fmla="*/ 112 w 112"/>
                <a:gd name="T11" fmla="*/ 0 h 4"/>
                <a:gd name="T12" fmla="*/ 112 w 112"/>
                <a:gd name="T13" fmla="*/ 4 h 4"/>
                <a:gd name="T14" fmla="*/ 112 w 112"/>
                <a:gd name="T15" fmla="*/ 4 h 4"/>
                <a:gd name="T16" fmla="*/ 112 w 112"/>
                <a:gd name="T17" fmla="*/ 0 h 4"/>
                <a:gd name="T18" fmla="*/ 112 w 112"/>
                <a:gd name="T19" fmla="*/ 0 h 4"/>
                <a:gd name="T20" fmla="*/ 112 w 112"/>
                <a:gd name="T21" fmla="*/ 0 h 4"/>
                <a:gd name="T22" fmla="*/ 0 w 112"/>
                <a:gd name="T23" fmla="*/ 0 h 4"/>
                <a:gd name="T24" fmla="*/ 0 w 112"/>
                <a:gd name="T25" fmla="*/ 0 h 4"/>
                <a:gd name="T26" fmla="*/ 0 w 112"/>
                <a:gd name="T27" fmla="*/ 0 h 4"/>
                <a:gd name="T28" fmla="*/ 0 w 112"/>
                <a:gd name="T29" fmla="*/ 4 h 4"/>
                <a:gd name="T30" fmla="*/ 0 w 112"/>
                <a:gd name="T31" fmla="*/ 4 h 4"/>
                <a:gd name="T32" fmla="*/ 0 w 112"/>
                <a:gd name="T33" fmla="*/ 4 h 4"/>
                <a:gd name="T34" fmla="*/ 0 w 112"/>
                <a:gd name="T3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4">
                  <a:moveTo>
                    <a:pt x="112" y="4"/>
                  </a:moveTo>
                  <a:lnTo>
                    <a:pt x="112" y="4"/>
                  </a:lnTo>
                  <a:lnTo>
                    <a:pt x="112" y="4"/>
                  </a:lnTo>
                  <a:lnTo>
                    <a:pt x="112" y="4"/>
                  </a:lnTo>
                  <a:lnTo>
                    <a:pt x="112" y="4"/>
                  </a:lnTo>
                  <a:close/>
                  <a:moveTo>
                    <a:pt x="112" y="0"/>
                  </a:moveTo>
                  <a:lnTo>
                    <a:pt x="112" y="4"/>
                  </a:lnTo>
                  <a:lnTo>
                    <a:pt x="112" y="4"/>
                  </a:lnTo>
                  <a:lnTo>
                    <a:pt x="112" y="0"/>
                  </a:lnTo>
                  <a:lnTo>
                    <a:pt x="112" y="0"/>
                  </a:lnTo>
                  <a:lnTo>
                    <a:pt x="112" y="0"/>
                  </a:lnTo>
                  <a:close/>
                  <a:moveTo>
                    <a:pt x="0" y="0"/>
                  </a:moveTo>
                  <a:lnTo>
                    <a:pt x="0" y="0"/>
                  </a:lnTo>
                  <a:lnTo>
                    <a:pt x="0" y="0"/>
                  </a:lnTo>
                  <a:lnTo>
                    <a:pt x="0" y="4"/>
                  </a:lnTo>
                  <a:lnTo>
                    <a:pt x="0" y="4"/>
                  </a:lnTo>
                  <a:lnTo>
                    <a:pt x="0" y="4"/>
                  </a:lnTo>
                  <a:lnTo>
                    <a:pt x="0"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9" name="Freeform 387"/>
            <p:cNvSpPr>
              <a:spLocks noEditPoints="1"/>
            </p:cNvSpPr>
            <p:nvPr/>
          </p:nvSpPr>
          <p:spPr bwMode="auto">
            <a:xfrm>
              <a:off x="6135687" y="4760913"/>
              <a:ext cx="177800" cy="6350"/>
            </a:xfrm>
            <a:custGeom>
              <a:avLst/>
              <a:gdLst>
                <a:gd name="T0" fmla="*/ 112 w 112"/>
                <a:gd name="T1" fmla="*/ 4 h 4"/>
                <a:gd name="T2" fmla="*/ 112 w 112"/>
                <a:gd name="T3" fmla="*/ 4 h 4"/>
                <a:gd name="T4" fmla="*/ 112 w 112"/>
                <a:gd name="T5" fmla="*/ 4 h 4"/>
                <a:gd name="T6" fmla="*/ 112 w 112"/>
                <a:gd name="T7" fmla="*/ 4 h 4"/>
                <a:gd name="T8" fmla="*/ 112 w 112"/>
                <a:gd name="T9" fmla="*/ 4 h 4"/>
                <a:gd name="T10" fmla="*/ 112 w 112"/>
                <a:gd name="T11" fmla="*/ 0 h 4"/>
                <a:gd name="T12" fmla="*/ 112 w 112"/>
                <a:gd name="T13" fmla="*/ 4 h 4"/>
                <a:gd name="T14" fmla="*/ 112 w 112"/>
                <a:gd name="T15" fmla="*/ 4 h 4"/>
                <a:gd name="T16" fmla="*/ 112 w 112"/>
                <a:gd name="T17" fmla="*/ 0 h 4"/>
                <a:gd name="T18" fmla="*/ 112 w 112"/>
                <a:gd name="T19" fmla="*/ 0 h 4"/>
                <a:gd name="T20" fmla="*/ 112 w 112"/>
                <a:gd name="T21" fmla="*/ 0 h 4"/>
                <a:gd name="T22" fmla="*/ 0 w 112"/>
                <a:gd name="T23" fmla="*/ 0 h 4"/>
                <a:gd name="T24" fmla="*/ 0 w 112"/>
                <a:gd name="T25" fmla="*/ 0 h 4"/>
                <a:gd name="T26" fmla="*/ 0 w 112"/>
                <a:gd name="T27" fmla="*/ 0 h 4"/>
                <a:gd name="T28" fmla="*/ 0 w 112"/>
                <a:gd name="T29" fmla="*/ 4 h 4"/>
                <a:gd name="T30" fmla="*/ 0 w 112"/>
                <a:gd name="T31" fmla="*/ 4 h 4"/>
                <a:gd name="T32" fmla="*/ 0 w 112"/>
                <a:gd name="T33" fmla="*/ 4 h 4"/>
                <a:gd name="T34" fmla="*/ 0 w 112"/>
                <a:gd name="T3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4">
                  <a:moveTo>
                    <a:pt x="112" y="4"/>
                  </a:moveTo>
                  <a:lnTo>
                    <a:pt x="112" y="4"/>
                  </a:lnTo>
                  <a:lnTo>
                    <a:pt x="112" y="4"/>
                  </a:lnTo>
                  <a:lnTo>
                    <a:pt x="112" y="4"/>
                  </a:lnTo>
                  <a:lnTo>
                    <a:pt x="112" y="4"/>
                  </a:lnTo>
                  <a:moveTo>
                    <a:pt x="112" y="0"/>
                  </a:moveTo>
                  <a:lnTo>
                    <a:pt x="112" y="4"/>
                  </a:lnTo>
                  <a:lnTo>
                    <a:pt x="112" y="4"/>
                  </a:lnTo>
                  <a:lnTo>
                    <a:pt x="112" y="0"/>
                  </a:lnTo>
                  <a:lnTo>
                    <a:pt x="112" y="0"/>
                  </a:lnTo>
                  <a:lnTo>
                    <a:pt x="112" y="0"/>
                  </a:lnTo>
                  <a:moveTo>
                    <a:pt x="0" y="0"/>
                  </a:moveTo>
                  <a:lnTo>
                    <a:pt x="0" y="0"/>
                  </a:lnTo>
                  <a:lnTo>
                    <a:pt x="0" y="0"/>
                  </a:lnTo>
                  <a:lnTo>
                    <a:pt x="0" y="4"/>
                  </a:lnTo>
                  <a:lnTo>
                    <a:pt x="0" y="4"/>
                  </a:lnTo>
                  <a:lnTo>
                    <a:pt x="0" y="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0" name="Freeform 388"/>
            <p:cNvSpPr>
              <a:spLocks noEditPoints="1"/>
            </p:cNvSpPr>
            <p:nvPr/>
          </p:nvSpPr>
          <p:spPr bwMode="auto">
            <a:xfrm>
              <a:off x="6145212" y="4760913"/>
              <a:ext cx="168275" cy="6350"/>
            </a:xfrm>
            <a:custGeom>
              <a:avLst/>
              <a:gdLst>
                <a:gd name="T0" fmla="*/ 100 w 106"/>
                <a:gd name="T1" fmla="*/ 4 h 4"/>
                <a:gd name="T2" fmla="*/ 0 w 106"/>
                <a:gd name="T3" fmla="*/ 4 h 4"/>
                <a:gd name="T4" fmla="*/ 0 w 106"/>
                <a:gd name="T5" fmla="*/ 4 h 4"/>
                <a:gd name="T6" fmla="*/ 100 w 106"/>
                <a:gd name="T7" fmla="*/ 4 h 4"/>
                <a:gd name="T8" fmla="*/ 100 w 106"/>
                <a:gd name="T9" fmla="*/ 4 h 4"/>
                <a:gd name="T10" fmla="*/ 100 w 106"/>
                <a:gd name="T11" fmla="*/ 0 h 4"/>
                <a:gd name="T12" fmla="*/ 0 w 106"/>
                <a:gd name="T13" fmla="*/ 0 h 4"/>
                <a:gd name="T14" fmla="*/ 0 w 106"/>
                <a:gd name="T15" fmla="*/ 0 h 4"/>
                <a:gd name="T16" fmla="*/ 100 w 106"/>
                <a:gd name="T17" fmla="*/ 0 h 4"/>
                <a:gd name="T18" fmla="*/ 100 w 106"/>
                <a:gd name="T19" fmla="*/ 0 h 4"/>
                <a:gd name="T20" fmla="*/ 106 w 106"/>
                <a:gd name="T21" fmla="*/ 0 h 4"/>
                <a:gd name="T22" fmla="*/ 106 w 106"/>
                <a:gd name="T23" fmla="*/ 0 h 4"/>
                <a:gd name="T24" fmla="*/ 106 w 106"/>
                <a:gd name="T25" fmla="*/ 0 h 4"/>
                <a:gd name="T26" fmla="*/ 106 w 106"/>
                <a:gd name="T27" fmla="*/ 0 h 4"/>
                <a:gd name="T28" fmla="*/ 106 w 106"/>
                <a:gd name="T29" fmla="*/ 4 h 4"/>
                <a:gd name="T30" fmla="*/ 106 w 106"/>
                <a:gd name="T31" fmla="*/ 4 h 4"/>
                <a:gd name="T32" fmla="*/ 106 w 106"/>
                <a:gd name="T33" fmla="*/ 4 h 4"/>
                <a:gd name="T34" fmla="*/ 106 w 106"/>
                <a:gd name="T35" fmla="*/ 4 h 4"/>
                <a:gd name="T36" fmla="*/ 106 w 106"/>
                <a:gd name="T37" fmla="*/ 4 h 4"/>
                <a:gd name="T38" fmla="*/ 106 w 106"/>
                <a:gd name="T39" fmla="*/ 4 h 4"/>
                <a:gd name="T40" fmla="*/ 106 w 106"/>
                <a:gd name="T41" fmla="*/ 4 h 4"/>
                <a:gd name="T42" fmla="*/ 106 w 106"/>
                <a:gd name="T43" fmla="*/ 2 h 4"/>
                <a:gd name="T44" fmla="*/ 106 w 106"/>
                <a:gd name="T45" fmla="*/ 4 h 4"/>
                <a:gd name="T46" fmla="*/ 106 w 106"/>
                <a:gd name="T47" fmla="*/ 4 h 4"/>
                <a:gd name="T48" fmla="*/ 106 w 106"/>
                <a:gd name="T49" fmla="*/ 0 h 4"/>
                <a:gd name="T50" fmla="*/ 106 w 106"/>
                <a:gd name="T5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4">
                  <a:moveTo>
                    <a:pt x="100" y="4"/>
                  </a:moveTo>
                  <a:lnTo>
                    <a:pt x="0" y="4"/>
                  </a:lnTo>
                  <a:lnTo>
                    <a:pt x="0" y="4"/>
                  </a:lnTo>
                  <a:lnTo>
                    <a:pt x="100" y="4"/>
                  </a:lnTo>
                  <a:lnTo>
                    <a:pt x="100" y="4"/>
                  </a:lnTo>
                  <a:close/>
                  <a:moveTo>
                    <a:pt x="100" y="0"/>
                  </a:moveTo>
                  <a:lnTo>
                    <a:pt x="0" y="0"/>
                  </a:lnTo>
                  <a:lnTo>
                    <a:pt x="0" y="0"/>
                  </a:lnTo>
                  <a:lnTo>
                    <a:pt x="100" y="0"/>
                  </a:lnTo>
                  <a:lnTo>
                    <a:pt x="100" y="0"/>
                  </a:lnTo>
                  <a:close/>
                  <a:moveTo>
                    <a:pt x="106" y="0"/>
                  </a:moveTo>
                  <a:lnTo>
                    <a:pt x="106" y="0"/>
                  </a:lnTo>
                  <a:lnTo>
                    <a:pt x="106" y="0"/>
                  </a:lnTo>
                  <a:lnTo>
                    <a:pt x="106" y="0"/>
                  </a:lnTo>
                  <a:lnTo>
                    <a:pt x="106" y="4"/>
                  </a:lnTo>
                  <a:lnTo>
                    <a:pt x="106" y="4"/>
                  </a:lnTo>
                  <a:lnTo>
                    <a:pt x="106" y="4"/>
                  </a:lnTo>
                  <a:lnTo>
                    <a:pt x="106" y="4"/>
                  </a:lnTo>
                  <a:lnTo>
                    <a:pt x="106" y="4"/>
                  </a:lnTo>
                  <a:lnTo>
                    <a:pt x="106" y="4"/>
                  </a:lnTo>
                  <a:lnTo>
                    <a:pt x="106" y="4"/>
                  </a:lnTo>
                  <a:lnTo>
                    <a:pt x="106" y="2"/>
                  </a:lnTo>
                  <a:lnTo>
                    <a:pt x="106" y="4"/>
                  </a:lnTo>
                  <a:lnTo>
                    <a:pt x="106" y="4"/>
                  </a:lnTo>
                  <a:lnTo>
                    <a:pt x="106" y="0"/>
                  </a:lnTo>
                  <a:lnTo>
                    <a:pt x="106"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1" name="Freeform 389"/>
            <p:cNvSpPr>
              <a:spLocks noEditPoints="1"/>
            </p:cNvSpPr>
            <p:nvPr/>
          </p:nvSpPr>
          <p:spPr bwMode="auto">
            <a:xfrm>
              <a:off x="6145212" y="4760913"/>
              <a:ext cx="168275" cy="6350"/>
            </a:xfrm>
            <a:custGeom>
              <a:avLst/>
              <a:gdLst>
                <a:gd name="T0" fmla="*/ 100 w 106"/>
                <a:gd name="T1" fmla="*/ 4 h 4"/>
                <a:gd name="T2" fmla="*/ 0 w 106"/>
                <a:gd name="T3" fmla="*/ 4 h 4"/>
                <a:gd name="T4" fmla="*/ 0 w 106"/>
                <a:gd name="T5" fmla="*/ 4 h 4"/>
                <a:gd name="T6" fmla="*/ 100 w 106"/>
                <a:gd name="T7" fmla="*/ 4 h 4"/>
                <a:gd name="T8" fmla="*/ 100 w 106"/>
                <a:gd name="T9" fmla="*/ 4 h 4"/>
                <a:gd name="T10" fmla="*/ 100 w 106"/>
                <a:gd name="T11" fmla="*/ 0 h 4"/>
                <a:gd name="T12" fmla="*/ 0 w 106"/>
                <a:gd name="T13" fmla="*/ 0 h 4"/>
                <a:gd name="T14" fmla="*/ 0 w 106"/>
                <a:gd name="T15" fmla="*/ 0 h 4"/>
                <a:gd name="T16" fmla="*/ 100 w 106"/>
                <a:gd name="T17" fmla="*/ 0 h 4"/>
                <a:gd name="T18" fmla="*/ 100 w 106"/>
                <a:gd name="T19" fmla="*/ 0 h 4"/>
                <a:gd name="T20" fmla="*/ 106 w 106"/>
                <a:gd name="T21" fmla="*/ 0 h 4"/>
                <a:gd name="T22" fmla="*/ 106 w 106"/>
                <a:gd name="T23" fmla="*/ 0 h 4"/>
                <a:gd name="T24" fmla="*/ 106 w 106"/>
                <a:gd name="T25" fmla="*/ 0 h 4"/>
                <a:gd name="T26" fmla="*/ 106 w 106"/>
                <a:gd name="T27" fmla="*/ 0 h 4"/>
                <a:gd name="T28" fmla="*/ 106 w 106"/>
                <a:gd name="T29" fmla="*/ 4 h 4"/>
                <a:gd name="T30" fmla="*/ 106 w 106"/>
                <a:gd name="T31" fmla="*/ 4 h 4"/>
                <a:gd name="T32" fmla="*/ 106 w 106"/>
                <a:gd name="T33" fmla="*/ 4 h 4"/>
                <a:gd name="T34" fmla="*/ 106 w 106"/>
                <a:gd name="T35" fmla="*/ 4 h 4"/>
                <a:gd name="T36" fmla="*/ 106 w 106"/>
                <a:gd name="T37" fmla="*/ 4 h 4"/>
                <a:gd name="T38" fmla="*/ 106 w 106"/>
                <a:gd name="T39" fmla="*/ 4 h 4"/>
                <a:gd name="T40" fmla="*/ 106 w 106"/>
                <a:gd name="T41" fmla="*/ 4 h 4"/>
                <a:gd name="T42" fmla="*/ 106 w 106"/>
                <a:gd name="T43" fmla="*/ 2 h 4"/>
                <a:gd name="T44" fmla="*/ 106 w 106"/>
                <a:gd name="T45" fmla="*/ 4 h 4"/>
                <a:gd name="T46" fmla="*/ 106 w 106"/>
                <a:gd name="T47" fmla="*/ 4 h 4"/>
                <a:gd name="T48" fmla="*/ 106 w 106"/>
                <a:gd name="T49" fmla="*/ 0 h 4"/>
                <a:gd name="T50" fmla="*/ 106 w 106"/>
                <a:gd name="T5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4">
                  <a:moveTo>
                    <a:pt x="100" y="4"/>
                  </a:moveTo>
                  <a:lnTo>
                    <a:pt x="0" y="4"/>
                  </a:lnTo>
                  <a:lnTo>
                    <a:pt x="0" y="4"/>
                  </a:lnTo>
                  <a:lnTo>
                    <a:pt x="100" y="4"/>
                  </a:lnTo>
                  <a:lnTo>
                    <a:pt x="100" y="4"/>
                  </a:lnTo>
                  <a:moveTo>
                    <a:pt x="100" y="0"/>
                  </a:moveTo>
                  <a:lnTo>
                    <a:pt x="0" y="0"/>
                  </a:lnTo>
                  <a:lnTo>
                    <a:pt x="0" y="0"/>
                  </a:lnTo>
                  <a:lnTo>
                    <a:pt x="100" y="0"/>
                  </a:lnTo>
                  <a:lnTo>
                    <a:pt x="100" y="0"/>
                  </a:lnTo>
                  <a:moveTo>
                    <a:pt x="106" y="0"/>
                  </a:moveTo>
                  <a:lnTo>
                    <a:pt x="106" y="0"/>
                  </a:lnTo>
                  <a:lnTo>
                    <a:pt x="106" y="0"/>
                  </a:lnTo>
                  <a:lnTo>
                    <a:pt x="106" y="0"/>
                  </a:lnTo>
                  <a:lnTo>
                    <a:pt x="106" y="4"/>
                  </a:lnTo>
                  <a:lnTo>
                    <a:pt x="106" y="4"/>
                  </a:lnTo>
                  <a:lnTo>
                    <a:pt x="106" y="4"/>
                  </a:lnTo>
                  <a:lnTo>
                    <a:pt x="106" y="4"/>
                  </a:lnTo>
                  <a:lnTo>
                    <a:pt x="106" y="4"/>
                  </a:lnTo>
                  <a:lnTo>
                    <a:pt x="106" y="4"/>
                  </a:lnTo>
                  <a:lnTo>
                    <a:pt x="106" y="4"/>
                  </a:lnTo>
                  <a:lnTo>
                    <a:pt x="106" y="2"/>
                  </a:lnTo>
                  <a:lnTo>
                    <a:pt x="106" y="4"/>
                  </a:lnTo>
                  <a:lnTo>
                    <a:pt x="106" y="4"/>
                  </a:lnTo>
                  <a:lnTo>
                    <a:pt x="106" y="0"/>
                  </a:lnTo>
                  <a:lnTo>
                    <a:pt x="1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2" name="Freeform 390"/>
            <p:cNvSpPr>
              <a:spLocks noEditPoints="1"/>
            </p:cNvSpPr>
            <p:nvPr/>
          </p:nvSpPr>
          <p:spPr bwMode="auto">
            <a:xfrm>
              <a:off x="6145212" y="4760913"/>
              <a:ext cx="168275" cy="6350"/>
            </a:xfrm>
            <a:custGeom>
              <a:avLst/>
              <a:gdLst>
                <a:gd name="T0" fmla="*/ 100 w 106"/>
                <a:gd name="T1" fmla="*/ 2 h 4"/>
                <a:gd name="T2" fmla="*/ 0 w 106"/>
                <a:gd name="T3" fmla="*/ 2 h 4"/>
                <a:gd name="T4" fmla="*/ 0 w 106"/>
                <a:gd name="T5" fmla="*/ 4 h 4"/>
                <a:gd name="T6" fmla="*/ 100 w 106"/>
                <a:gd name="T7" fmla="*/ 4 h 4"/>
                <a:gd name="T8" fmla="*/ 100 w 106"/>
                <a:gd name="T9" fmla="*/ 2 h 4"/>
                <a:gd name="T10" fmla="*/ 100 w 106"/>
                <a:gd name="T11" fmla="*/ 0 h 4"/>
                <a:gd name="T12" fmla="*/ 0 w 106"/>
                <a:gd name="T13" fmla="*/ 0 h 4"/>
                <a:gd name="T14" fmla="*/ 0 w 106"/>
                <a:gd name="T15" fmla="*/ 0 h 4"/>
                <a:gd name="T16" fmla="*/ 100 w 106"/>
                <a:gd name="T17" fmla="*/ 0 h 4"/>
                <a:gd name="T18" fmla="*/ 100 w 106"/>
                <a:gd name="T19" fmla="*/ 0 h 4"/>
                <a:gd name="T20" fmla="*/ 106 w 106"/>
                <a:gd name="T21" fmla="*/ 0 h 4"/>
                <a:gd name="T22" fmla="*/ 106 w 106"/>
                <a:gd name="T23" fmla="*/ 0 h 4"/>
                <a:gd name="T24" fmla="*/ 106 w 106"/>
                <a:gd name="T25" fmla="*/ 4 h 4"/>
                <a:gd name="T26" fmla="*/ 106 w 106"/>
                <a:gd name="T27" fmla="*/ 4 h 4"/>
                <a:gd name="T28" fmla="*/ 106 w 106"/>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4">
                  <a:moveTo>
                    <a:pt x="100" y="2"/>
                  </a:moveTo>
                  <a:lnTo>
                    <a:pt x="0" y="2"/>
                  </a:lnTo>
                  <a:lnTo>
                    <a:pt x="0" y="4"/>
                  </a:lnTo>
                  <a:lnTo>
                    <a:pt x="100" y="4"/>
                  </a:lnTo>
                  <a:lnTo>
                    <a:pt x="100" y="2"/>
                  </a:lnTo>
                  <a:close/>
                  <a:moveTo>
                    <a:pt x="100" y="0"/>
                  </a:moveTo>
                  <a:lnTo>
                    <a:pt x="0" y="0"/>
                  </a:lnTo>
                  <a:lnTo>
                    <a:pt x="0" y="0"/>
                  </a:lnTo>
                  <a:lnTo>
                    <a:pt x="100" y="0"/>
                  </a:lnTo>
                  <a:lnTo>
                    <a:pt x="100" y="0"/>
                  </a:lnTo>
                  <a:close/>
                  <a:moveTo>
                    <a:pt x="106" y="0"/>
                  </a:moveTo>
                  <a:lnTo>
                    <a:pt x="106" y="0"/>
                  </a:lnTo>
                  <a:lnTo>
                    <a:pt x="106" y="4"/>
                  </a:lnTo>
                  <a:lnTo>
                    <a:pt x="106" y="4"/>
                  </a:lnTo>
                  <a:lnTo>
                    <a:pt x="10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3" name="Freeform 391"/>
            <p:cNvSpPr>
              <a:spLocks noEditPoints="1"/>
            </p:cNvSpPr>
            <p:nvPr/>
          </p:nvSpPr>
          <p:spPr bwMode="auto">
            <a:xfrm>
              <a:off x="6145212" y="4760913"/>
              <a:ext cx="168275" cy="6350"/>
            </a:xfrm>
            <a:custGeom>
              <a:avLst/>
              <a:gdLst>
                <a:gd name="T0" fmla="*/ 100 w 106"/>
                <a:gd name="T1" fmla="*/ 2 h 4"/>
                <a:gd name="T2" fmla="*/ 0 w 106"/>
                <a:gd name="T3" fmla="*/ 2 h 4"/>
                <a:gd name="T4" fmla="*/ 0 w 106"/>
                <a:gd name="T5" fmla="*/ 4 h 4"/>
                <a:gd name="T6" fmla="*/ 100 w 106"/>
                <a:gd name="T7" fmla="*/ 4 h 4"/>
                <a:gd name="T8" fmla="*/ 100 w 106"/>
                <a:gd name="T9" fmla="*/ 2 h 4"/>
                <a:gd name="T10" fmla="*/ 100 w 106"/>
                <a:gd name="T11" fmla="*/ 0 h 4"/>
                <a:gd name="T12" fmla="*/ 0 w 106"/>
                <a:gd name="T13" fmla="*/ 0 h 4"/>
                <a:gd name="T14" fmla="*/ 0 w 106"/>
                <a:gd name="T15" fmla="*/ 0 h 4"/>
                <a:gd name="T16" fmla="*/ 100 w 106"/>
                <a:gd name="T17" fmla="*/ 0 h 4"/>
                <a:gd name="T18" fmla="*/ 100 w 106"/>
                <a:gd name="T19" fmla="*/ 0 h 4"/>
                <a:gd name="T20" fmla="*/ 106 w 106"/>
                <a:gd name="T21" fmla="*/ 0 h 4"/>
                <a:gd name="T22" fmla="*/ 106 w 106"/>
                <a:gd name="T23" fmla="*/ 0 h 4"/>
                <a:gd name="T24" fmla="*/ 106 w 106"/>
                <a:gd name="T25" fmla="*/ 4 h 4"/>
                <a:gd name="T26" fmla="*/ 106 w 106"/>
                <a:gd name="T27" fmla="*/ 4 h 4"/>
                <a:gd name="T28" fmla="*/ 106 w 106"/>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4">
                  <a:moveTo>
                    <a:pt x="100" y="2"/>
                  </a:moveTo>
                  <a:lnTo>
                    <a:pt x="0" y="2"/>
                  </a:lnTo>
                  <a:lnTo>
                    <a:pt x="0" y="4"/>
                  </a:lnTo>
                  <a:lnTo>
                    <a:pt x="100" y="4"/>
                  </a:lnTo>
                  <a:lnTo>
                    <a:pt x="100" y="2"/>
                  </a:lnTo>
                  <a:moveTo>
                    <a:pt x="100" y="0"/>
                  </a:moveTo>
                  <a:lnTo>
                    <a:pt x="0" y="0"/>
                  </a:lnTo>
                  <a:lnTo>
                    <a:pt x="0" y="0"/>
                  </a:lnTo>
                  <a:lnTo>
                    <a:pt x="100" y="0"/>
                  </a:lnTo>
                  <a:lnTo>
                    <a:pt x="100" y="0"/>
                  </a:lnTo>
                  <a:moveTo>
                    <a:pt x="106" y="0"/>
                  </a:moveTo>
                  <a:lnTo>
                    <a:pt x="106" y="0"/>
                  </a:lnTo>
                  <a:lnTo>
                    <a:pt x="106" y="4"/>
                  </a:lnTo>
                  <a:lnTo>
                    <a:pt x="106" y="4"/>
                  </a:lnTo>
                  <a:lnTo>
                    <a:pt x="1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4" name="Rectangle 392"/>
            <p:cNvSpPr>
              <a:spLocks noChangeArrowheads="1"/>
            </p:cNvSpPr>
            <p:nvPr/>
          </p:nvSpPr>
          <p:spPr bwMode="auto">
            <a:xfrm>
              <a:off x="6135687" y="4813301"/>
              <a:ext cx="17780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5" name="Rectangle 393"/>
            <p:cNvSpPr>
              <a:spLocks noChangeArrowheads="1"/>
            </p:cNvSpPr>
            <p:nvPr/>
          </p:nvSpPr>
          <p:spPr bwMode="auto">
            <a:xfrm>
              <a:off x="6135687" y="4813301"/>
              <a:ext cx="177800"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6" name="Freeform 394"/>
            <p:cNvSpPr>
              <a:spLocks/>
            </p:cNvSpPr>
            <p:nvPr/>
          </p:nvSpPr>
          <p:spPr bwMode="auto">
            <a:xfrm>
              <a:off x="6135687" y="4810126"/>
              <a:ext cx="0" cy="6350"/>
            </a:xfrm>
            <a:custGeom>
              <a:avLst/>
              <a:gdLst>
                <a:gd name="T0" fmla="*/ 0 h 4"/>
                <a:gd name="T1" fmla="*/ 0 h 4"/>
                <a:gd name="T2" fmla="*/ 2 h 4"/>
                <a:gd name="T3" fmla="*/ 4 h 4"/>
                <a:gd name="T4" fmla="*/ 4 h 4"/>
                <a:gd name="T5" fmla="*/ 4 h 4"/>
                <a:gd name="T6" fmla="*/ 0 h 4"/>
              </a:gdLst>
              <a:ahLst/>
              <a:cxnLst>
                <a:cxn ang="0">
                  <a:pos x="0" y="T0"/>
                </a:cxn>
                <a:cxn ang="0">
                  <a:pos x="0" y="T1"/>
                </a:cxn>
                <a:cxn ang="0">
                  <a:pos x="0" y="T2"/>
                </a:cxn>
                <a:cxn ang="0">
                  <a:pos x="0" y="T3"/>
                </a:cxn>
                <a:cxn ang="0">
                  <a:pos x="0" y="T4"/>
                </a:cxn>
                <a:cxn ang="0">
                  <a:pos x="0" y="T5"/>
                </a:cxn>
                <a:cxn ang="0">
                  <a:pos x="0" y="T6"/>
                </a:cxn>
              </a:cxnLst>
              <a:rect l="0" t="0" r="r" b="b"/>
              <a:pathLst>
                <a:path h="4">
                  <a:moveTo>
                    <a:pt x="0" y="0"/>
                  </a:moveTo>
                  <a:lnTo>
                    <a:pt x="0" y="0"/>
                  </a:lnTo>
                  <a:lnTo>
                    <a:pt x="0" y="2"/>
                  </a:lnTo>
                  <a:lnTo>
                    <a:pt x="0" y="4"/>
                  </a:lnTo>
                  <a:lnTo>
                    <a:pt x="0" y="4"/>
                  </a:lnTo>
                  <a:lnTo>
                    <a:pt x="0" y="4"/>
                  </a:lnTo>
                  <a:lnTo>
                    <a:pt x="0"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7" name="Freeform 395"/>
            <p:cNvSpPr>
              <a:spLocks/>
            </p:cNvSpPr>
            <p:nvPr/>
          </p:nvSpPr>
          <p:spPr bwMode="auto">
            <a:xfrm>
              <a:off x="6135687" y="4810126"/>
              <a:ext cx="0" cy="6350"/>
            </a:xfrm>
            <a:custGeom>
              <a:avLst/>
              <a:gdLst>
                <a:gd name="T0" fmla="*/ 0 h 4"/>
                <a:gd name="T1" fmla="*/ 0 h 4"/>
                <a:gd name="T2" fmla="*/ 2 h 4"/>
                <a:gd name="T3" fmla="*/ 4 h 4"/>
                <a:gd name="T4" fmla="*/ 4 h 4"/>
                <a:gd name="T5" fmla="*/ 4 h 4"/>
                <a:gd name="T6" fmla="*/ 0 h 4"/>
              </a:gdLst>
              <a:ahLst/>
              <a:cxnLst>
                <a:cxn ang="0">
                  <a:pos x="0" y="T0"/>
                </a:cxn>
                <a:cxn ang="0">
                  <a:pos x="0" y="T1"/>
                </a:cxn>
                <a:cxn ang="0">
                  <a:pos x="0" y="T2"/>
                </a:cxn>
                <a:cxn ang="0">
                  <a:pos x="0" y="T3"/>
                </a:cxn>
                <a:cxn ang="0">
                  <a:pos x="0" y="T4"/>
                </a:cxn>
                <a:cxn ang="0">
                  <a:pos x="0" y="T5"/>
                </a:cxn>
                <a:cxn ang="0">
                  <a:pos x="0" y="T6"/>
                </a:cxn>
              </a:cxnLst>
              <a:rect l="0" t="0" r="r" b="b"/>
              <a:pathLst>
                <a:path h="4">
                  <a:moveTo>
                    <a:pt x="0" y="0"/>
                  </a:moveTo>
                  <a:lnTo>
                    <a:pt x="0" y="0"/>
                  </a:lnTo>
                  <a:lnTo>
                    <a:pt x="0" y="2"/>
                  </a:lnTo>
                  <a:lnTo>
                    <a:pt x="0" y="4"/>
                  </a:lnTo>
                  <a:lnTo>
                    <a:pt x="0" y="4"/>
                  </a:lnTo>
                  <a:lnTo>
                    <a:pt x="0" y="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8" name="Freeform 396"/>
            <p:cNvSpPr>
              <a:spLocks noEditPoints="1"/>
            </p:cNvSpPr>
            <p:nvPr/>
          </p:nvSpPr>
          <p:spPr bwMode="auto">
            <a:xfrm>
              <a:off x="6313487" y="4810126"/>
              <a:ext cx="0" cy="6350"/>
            </a:xfrm>
            <a:custGeom>
              <a:avLst/>
              <a:gdLst>
                <a:gd name="T0" fmla="*/ 4 h 4"/>
                <a:gd name="T1" fmla="*/ 4 h 4"/>
                <a:gd name="T2" fmla="*/ 4 h 4"/>
                <a:gd name="T3" fmla="*/ 4 h 4"/>
                <a:gd name="T4" fmla="*/ 4 h 4"/>
                <a:gd name="T5" fmla="*/ 0 h 4"/>
                <a:gd name="T6" fmla="*/ 4 h 4"/>
                <a:gd name="T7" fmla="*/ 4 h 4"/>
                <a:gd name="T8" fmla="*/ 2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4"/>
                  </a:moveTo>
                  <a:lnTo>
                    <a:pt x="0" y="4"/>
                  </a:lnTo>
                  <a:lnTo>
                    <a:pt x="0" y="4"/>
                  </a:lnTo>
                  <a:lnTo>
                    <a:pt x="0" y="4"/>
                  </a:lnTo>
                  <a:lnTo>
                    <a:pt x="0" y="4"/>
                  </a:lnTo>
                  <a:close/>
                  <a:moveTo>
                    <a:pt x="0" y="0"/>
                  </a:moveTo>
                  <a:lnTo>
                    <a:pt x="0" y="4"/>
                  </a:lnTo>
                  <a:lnTo>
                    <a:pt x="0" y="4"/>
                  </a:lnTo>
                  <a:lnTo>
                    <a:pt x="0" y="2"/>
                  </a:lnTo>
                  <a:lnTo>
                    <a:pt x="0" y="0"/>
                  </a:lnTo>
                  <a:lnTo>
                    <a:pt x="0" y="0"/>
                  </a:lnTo>
                  <a:close/>
                </a:path>
              </a:pathLst>
            </a:custGeom>
            <a:solidFill>
              <a:srgbClr val="1B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9" name="Freeform 397"/>
            <p:cNvSpPr>
              <a:spLocks noEditPoints="1"/>
            </p:cNvSpPr>
            <p:nvPr/>
          </p:nvSpPr>
          <p:spPr bwMode="auto">
            <a:xfrm>
              <a:off x="6313487" y="4810126"/>
              <a:ext cx="0" cy="6350"/>
            </a:xfrm>
            <a:custGeom>
              <a:avLst/>
              <a:gdLst>
                <a:gd name="T0" fmla="*/ 4 h 4"/>
                <a:gd name="T1" fmla="*/ 4 h 4"/>
                <a:gd name="T2" fmla="*/ 4 h 4"/>
                <a:gd name="T3" fmla="*/ 4 h 4"/>
                <a:gd name="T4" fmla="*/ 4 h 4"/>
                <a:gd name="T5" fmla="*/ 0 h 4"/>
                <a:gd name="T6" fmla="*/ 4 h 4"/>
                <a:gd name="T7" fmla="*/ 4 h 4"/>
                <a:gd name="T8" fmla="*/ 2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4"/>
                  </a:moveTo>
                  <a:lnTo>
                    <a:pt x="0" y="4"/>
                  </a:lnTo>
                  <a:lnTo>
                    <a:pt x="0" y="4"/>
                  </a:lnTo>
                  <a:lnTo>
                    <a:pt x="0" y="4"/>
                  </a:lnTo>
                  <a:lnTo>
                    <a:pt x="0" y="4"/>
                  </a:lnTo>
                  <a:moveTo>
                    <a:pt x="0" y="0"/>
                  </a:moveTo>
                  <a:lnTo>
                    <a:pt x="0" y="4"/>
                  </a:lnTo>
                  <a:lnTo>
                    <a:pt x="0" y="4"/>
                  </a:ln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0" name="Freeform 398"/>
            <p:cNvSpPr>
              <a:spLocks noEditPoints="1"/>
            </p:cNvSpPr>
            <p:nvPr/>
          </p:nvSpPr>
          <p:spPr bwMode="auto">
            <a:xfrm>
              <a:off x="6145212" y="4810126"/>
              <a:ext cx="168275" cy="6350"/>
            </a:xfrm>
            <a:custGeom>
              <a:avLst/>
              <a:gdLst>
                <a:gd name="T0" fmla="*/ 100 w 106"/>
                <a:gd name="T1" fmla="*/ 4 h 4"/>
                <a:gd name="T2" fmla="*/ 0 w 106"/>
                <a:gd name="T3" fmla="*/ 4 h 4"/>
                <a:gd name="T4" fmla="*/ 0 w 106"/>
                <a:gd name="T5" fmla="*/ 4 h 4"/>
                <a:gd name="T6" fmla="*/ 100 w 106"/>
                <a:gd name="T7" fmla="*/ 4 h 4"/>
                <a:gd name="T8" fmla="*/ 100 w 106"/>
                <a:gd name="T9" fmla="*/ 4 h 4"/>
                <a:gd name="T10" fmla="*/ 100 w 106"/>
                <a:gd name="T11" fmla="*/ 0 h 4"/>
                <a:gd name="T12" fmla="*/ 0 w 106"/>
                <a:gd name="T13" fmla="*/ 0 h 4"/>
                <a:gd name="T14" fmla="*/ 0 w 106"/>
                <a:gd name="T15" fmla="*/ 2 h 4"/>
                <a:gd name="T16" fmla="*/ 100 w 106"/>
                <a:gd name="T17" fmla="*/ 2 h 4"/>
                <a:gd name="T18" fmla="*/ 100 w 106"/>
                <a:gd name="T19" fmla="*/ 0 h 4"/>
                <a:gd name="T20" fmla="*/ 106 w 106"/>
                <a:gd name="T21" fmla="*/ 0 h 4"/>
                <a:gd name="T22" fmla="*/ 106 w 106"/>
                <a:gd name="T23" fmla="*/ 0 h 4"/>
                <a:gd name="T24" fmla="*/ 106 w 106"/>
                <a:gd name="T25" fmla="*/ 2 h 4"/>
                <a:gd name="T26" fmla="*/ 106 w 106"/>
                <a:gd name="T27" fmla="*/ 2 h 4"/>
                <a:gd name="T28" fmla="*/ 106 w 106"/>
                <a:gd name="T29" fmla="*/ 4 h 4"/>
                <a:gd name="T30" fmla="*/ 106 w 106"/>
                <a:gd name="T31" fmla="*/ 4 h 4"/>
                <a:gd name="T32" fmla="*/ 106 w 106"/>
                <a:gd name="T33" fmla="*/ 4 h 4"/>
                <a:gd name="T34" fmla="*/ 106 w 106"/>
                <a:gd name="T35" fmla="*/ 4 h 4"/>
                <a:gd name="T36" fmla="*/ 106 w 106"/>
                <a:gd name="T37" fmla="*/ 4 h 4"/>
                <a:gd name="T38" fmla="*/ 106 w 106"/>
                <a:gd name="T39" fmla="*/ 4 h 4"/>
                <a:gd name="T40" fmla="*/ 106 w 106"/>
                <a:gd name="T41" fmla="*/ 4 h 4"/>
                <a:gd name="T42" fmla="*/ 106 w 106"/>
                <a:gd name="T43" fmla="*/ 4 h 4"/>
                <a:gd name="T44" fmla="*/ 106 w 106"/>
                <a:gd name="T45" fmla="*/ 4 h 4"/>
                <a:gd name="T46" fmla="*/ 106 w 106"/>
                <a:gd name="T47" fmla="*/ 4 h 4"/>
                <a:gd name="T48" fmla="*/ 106 w 106"/>
                <a:gd name="T49" fmla="*/ 0 h 4"/>
                <a:gd name="T50" fmla="*/ 106 w 106"/>
                <a:gd name="T5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4">
                  <a:moveTo>
                    <a:pt x="100" y="4"/>
                  </a:moveTo>
                  <a:lnTo>
                    <a:pt x="0" y="4"/>
                  </a:lnTo>
                  <a:lnTo>
                    <a:pt x="0" y="4"/>
                  </a:lnTo>
                  <a:lnTo>
                    <a:pt x="100" y="4"/>
                  </a:lnTo>
                  <a:lnTo>
                    <a:pt x="100" y="4"/>
                  </a:lnTo>
                  <a:close/>
                  <a:moveTo>
                    <a:pt x="100" y="0"/>
                  </a:moveTo>
                  <a:lnTo>
                    <a:pt x="0" y="0"/>
                  </a:lnTo>
                  <a:lnTo>
                    <a:pt x="0" y="2"/>
                  </a:lnTo>
                  <a:lnTo>
                    <a:pt x="100" y="2"/>
                  </a:lnTo>
                  <a:lnTo>
                    <a:pt x="100" y="0"/>
                  </a:lnTo>
                  <a:close/>
                  <a:moveTo>
                    <a:pt x="106" y="0"/>
                  </a:moveTo>
                  <a:lnTo>
                    <a:pt x="106" y="0"/>
                  </a:lnTo>
                  <a:lnTo>
                    <a:pt x="106" y="2"/>
                  </a:lnTo>
                  <a:lnTo>
                    <a:pt x="106" y="2"/>
                  </a:lnTo>
                  <a:lnTo>
                    <a:pt x="106" y="4"/>
                  </a:lnTo>
                  <a:lnTo>
                    <a:pt x="106" y="4"/>
                  </a:lnTo>
                  <a:lnTo>
                    <a:pt x="106" y="4"/>
                  </a:lnTo>
                  <a:lnTo>
                    <a:pt x="106" y="4"/>
                  </a:lnTo>
                  <a:lnTo>
                    <a:pt x="106" y="4"/>
                  </a:lnTo>
                  <a:lnTo>
                    <a:pt x="106" y="4"/>
                  </a:lnTo>
                  <a:lnTo>
                    <a:pt x="106" y="4"/>
                  </a:lnTo>
                  <a:lnTo>
                    <a:pt x="106" y="4"/>
                  </a:lnTo>
                  <a:lnTo>
                    <a:pt x="106" y="4"/>
                  </a:lnTo>
                  <a:lnTo>
                    <a:pt x="106" y="4"/>
                  </a:lnTo>
                  <a:lnTo>
                    <a:pt x="106" y="0"/>
                  </a:lnTo>
                  <a:lnTo>
                    <a:pt x="106"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1" name="Freeform 399"/>
            <p:cNvSpPr>
              <a:spLocks noEditPoints="1"/>
            </p:cNvSpPr>
            <p:nvPr/>
          </p:nvSpPr>
          <p:spPr bwMode="auto">
            <a:xfrm>
              <a:off x="6145212" y="4810126"/>
              <a:ext cx="168275" cy="6350"/>
            </a:xfrm>
            <a:custGeom>
              <a:avLst/>
              <a:gdLst>
                <a:gd name="T0" fmla="*/ 100 w 106"/>
                <a:gd name="T1" fmla="*/ 4 h 4"/>
                <a:gd name="T2" fmla="*/ 0 w 106"/>
                <a:gd name="T3" fmla="*/ 4 h 4"/>
                <a:gd name="T4" fmla="*/ 0 w 106"/>
                <a:gd name="T5" fmla="*/ 4 h 4"/>
                <a:gd name="T6" fmla="*/ 100 w 106"/>
                <a:gd name="T7" fmla="*/ 4 h 4"/>
                <a:gd name="T8" fmla="*/ 100 w 106"/>
                <a:gd name="T9" fmla="*/ 4 h 4"/>
                <a:gd name="T10" fmla="*/ 100 w 106"/>
                <a:gd name="T11" fmla="*/ 0 h 4"/>
                <a:gd name="T12" fmla="*/ 0 w 106"/>
                <a:gd name="T13" fmla="*/ 0 h 4"/>
                <a:gd name="T14" fmla="*/ 0 w 106"/>
                <a:gd name="T15" fmla="*/ 2 h 4"/>
                <a:gd name="T16" fmla="*/ 100 w 106"/>
                <a:gd name="T17" fmla="*/ 2 h 4"/>
                <a:gd name="T18" fmla="*/ 100 w 106"/>
                <a:gd name="T19" fmla="*/ 0 h 4"/>
                <a:gd name="T20" fmla="*/ 106 w 106"/>
                <a:gd name="T21" fmla="*/ 0 h 4"/>
                <a:gd name="T22" fmla="*/ 106 w 106"/>
                <a:gd name="T23" fmla="*/ 0 h 4"/>
                <a:gd name="T24" fmla="*/ 106 w 106"/>
                <a:gd name="T25" fmla="*/ 2 h 4"/>
                <a:gd name="T26" fmla="*/ 106 w 106"/>
                <a:gd name="T27" fmla="*/ 2 h 4"/>
                <a:gd name="T28" fmla="*/ 106 w 106"/>
                <a:gd name="T29" fmla="*/ 4 h 4"/>
                <a:gd name="T30" fmla="*/ 106 w 106"/>
                <a:gd name="T31" fmla="*/ 4 h 4"/>
                <a:gd name="T32" fmla="*/ 106 w 106"/>
                <a:gd name="T33" fmla="*/ 4 h 4"/>
                <a:gd name="T34" fmla="*/ 106 w 106"/>
                <a:gd name="T35" fmla="*/ 4 h 4"/>
                <a:gd name="T36" fmla="*/ 106 w 106"/>
                <a:gd name="T37" fmla="*/ 4 h 4"/>
                <a:gd name="T38" fmla="*/ 106 w 106"/>
                <a:gd name="T39" fmla="*/ 4 h 4"/>
                <a:gd name="T40" fmla="*/ 106 w 106"/>
                <a:gd name="T41" fmla="*/ 4 h 4"/>
                <a:gd name="T42" fmla="*/ 106 w 106"/>
                <a:gd name="T43" fmla="*/ 4 h 4"/>
                <a:gd name="T44" fmla="*/ 106 w 106"/>
                <a:gd name="T45" fmla="*/ 4 h 4"/>
                <a:gd name="T46" fmla="*/ 106 w 106"/>
                <a:gd name="T47" fmla="*/ 4 h 4"/>
                <a:gd name="T48" fmla="*/ 106 w 106"/>
                <a:gd name="T49" fmla="*/ 0 h 4"/>
                <a:gd name="T50" fmla="*/ 106 w 106"/>
                <a:gd name="T5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4">
                  <a:moveTo>
                    <a:pt x="100" y="4"/>
                  </a:moveTo>
                  <a:lnTo>
                    <a:pt x="0" y="4"/>
                  </a:lnTo>
                  <a:lnTo>
                    <a:pt x="0" y="4"/>
                  </a:lnTo>
                  <a:lnTo>
                    <a:pt x="100" y="4"/>
                  </a:lnTo>
                  <a:lnTo>
                    <a:pt x="100" y="4"/>
                  </a:lnTo>
                  <a:moveTo>
                    <a:pt x="100" y="0"/>
                  </a:moveTo>
                  <a:lnTo>
                    <a:pt x="0" y="0"/>
                  </a:lnTo>
                  <a:lnTo>
                    <a:pt x="0" y="2"/>
                  </a:lnTo>
                  <a:lnTo>
                    <a:pt x="100" y="2"/>
                  </a:lnTo>
                  <a:lnTo>
                    <a:pt x="100" y="0"/>
                  </a:lnTo>
                  <a:moveTo>
                    <a:pt x="106" y="0"/>
                  </a:moveTo>
                  <a:lnTo>
                    <a:pt x="106" y="0"/>
                  </a:lnTo>
                  <a:lnTo>
                    <a:pt x="106" y="2"/>
                  </a:lnTo>
                  <a:lnTo>
                    <a:pt x="106" y="2"/>
                  </a:lnTo>
                  <a:lnTo>
                    <a:pt x="106" y="4"/>
                  </a:lnTo>
                  <a:lnTo>
                    <a:pt x="106" y="4"/>
                  </a:lnTo>
                  <a:lnTo>
                    <a:pt x="106" y="4"/>
                  </a:lnTo>
                  <a:lnTo>
                    <a:pt x="106" y="4"/>
                  </a:lnTo>
                  <a:lnTo>
                    <a:pt x="106" y="4"/>
                  </a:lnTo>
                  <a:lnTo>
                    <a:pt x="106" y="4"/>
                  </a:lnTo>
                  <a:lnTo>
                    <a:pt x="106" y="4"/>
                  </a:lnTo>
                  <a:lnTo>
                    <a:pt x="106" y="4"/>
                  </a:lnTo>
                  <a:lnTo>
                    <a:pt x="106" y="4"/>
                  </a:lnTo>
                  <a:lnTo>
                    <a:pt x="106" y="4"/>
                  </a:lnTo>
                  <a:lnTo>
                    <a:pt x="106" y="0"/>
                  </a:lnTo>
                  <a:lnTo>
                    <a:pt x="1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2" name="Freeform 400"/>
            <p:cNvSpPr>
              <a:spLocks noEditPoints="1"/>
            </p:cNvSpPr>
            <p:nvPr/>
          </p:nvSpPr>
          <p:spPr bwMode="auto">
            <a:xfrm>
              <a:off x="6145212" y="4813301"/>
              <a:ext cx="168275" cy="3175"/>
            </a:xfrm>
            <a:custGeom>
              <a:avLst/>
              <a:gdLst>
                <a:gd name="T0" fmla="*/ 100 w 106"/>
                <a:gd name="T1" fmla="*/ 2 h 2"/>
                <a:gd name="T2" fmla="*/ 0 w 106"/>
                <a:gd name="T3" fmla="*/ 2 h 2"/>
                <a:gd name="T4" fmla="*/ 0 w 106"/>
                <a:gd name="T5" fmla="*/ 2 h 2"/>
                <a:gd name="T6" fmla="*/ 100 w 106"/>
                <a:gd name="T7" fmla="*/ 2 h 2"/>
                <a:gd name="T8" fmla="*/ 100 w 106"/>
                <a:gd name="T9" fmla="*/ 2 h 2"/>
                <a:gd name="T10" fmla="*/ 100 w 106"/>
                <a:gd name="T11" fmla="*/ 0 h 2"/>
                <a:gd name="T12" fmla="*/ 0 w 106"/>
                <a:gd name="T13" fmla="*/ 0 h 2"/>
                <a:gd name="T14" fmla="*/ 0 w 106"/>
                <a:gd name="T15" fmla="*/ 0 h 2"/>
                <a:gd name="T16" fmla="*/ 100 w 106"/>
                <a:gd name="T17" fmla="*/ 0 h 2"/>
                <a:gd name="T18" fmla="*/ 100 w 106"/>
                <a:gd name="T19" fmla="*/ 0 h 2"/>
                <a:gd name="T20" fmla="*/ 106 w 106"/>
                <a:gd name="T21" fmla="*/ 0 h 2"/>
                <a:gd name="T22" fmla="*/ 106 w 106"/>
                <a:gd name="T23" fmla="*/ 0 h 2"/>
                <a:gd name="T24" fmla="*/ 106 w 106"/>
                <a:gd name="T25" fmla="*/ 2 h 2"/>
                <a:gd name="T26" fmla="*/ 106 w 106"/>
                <a:gd name="T27" fmla="*/ 2 h 2"/>
                <a:gd name="T28" fmla="*/ 106 w 106"/>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2">
                  <a:moveTo>
                    <a:pt x="100" y="2"/>
                  </a:moveTo>
                  <a:lnTo>
                    <a:pt x="0" y="2"/>
                  </a:lnTo>
                  <a:lnTo>
                    <a:pt x="0" y="2"/>
                  </a:lnTo>
                  <a:lnTo>
                    <a:pt x="100" y="2"/>
                  </a:lnTo>
                  <a:lnTo>
                    <a:pt x="100" y="2"/>
                  </a:lnTo>
                  <a:close/>
                  <a:moveTo>
                    <a:pt x="100" y="0"/>
                  </a:moveTo>
                  <a:lnTo>
                    <a:pt x="0" y="0"/>
                  </a:lnTo>
                  <a:lnTo>
                    <a:pt x="0" y="0"/>
                  </a:lnTo>
                  <a:lnTo>
                    <a:pt x="100" y="0"/>
                  </a:lnTo>
                  <a:lnTo>
                    <a:pt x="100" y="0"/>
                  </a:lnTo>
                  <a:close/>
                  <a:moveTo>
                    <a:pt x="106" y="0"/>
                  </a:moveTo>
                  <a:lnTo>
                    <a:pt x="106" y="0"/>
                  </a:lnTo>
                  <a:lnTo>
                    <a:pt x="106" y="2"/>
                  </a:lnTo>
                  <a:lnTo>
                    <a:pt x="106" y="2"/>
                  </a:lnTo>
                  <a:lnTo>
                    <a:pt x="10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3" name="Freeform 401"/>
            <p:cNvSpPr>
              <a:spLocks noEditPoints="1"/>
            </p:cNvSpPr>
            <p:nvPr/>
          </p:nvSpPr>
          <p:spPr bwMode="auto">
            <a:xfrm>
              <a:off x="6145212" y="4813301"/>
              <a:ext cx="168275" cy="3175"/>
            </a:xfrm>
            <a:custGeom>
              <a:avLst/>
              <a:gdLst>
                <a:gd name="T0" fmla="*/ 100 w 106"/>
                <a:gd name="T1" fmla="*/ 2 h 2"/>
                <a:gd name="T2" fmla="*/ 0 w 106"/>
                <a:gd name="T3" fmla="*/ 2 h 2"/>
                <a:gd name="T4" fmla="*/ 0 w 106"/>
                <a:gd name="T5" fmla="*/ 2 h 2"/>
                <a:gd name="T6" fmla="*/ 100 w 106"/>
                <a:gd name="T7" fmla="*/ 2 h 2"/>
                <a:gd name="T8" fmla="*/ 100 w 106"/>
                <a:gd name="T9" fmla="*/ 2 h 2"/>
                <a:gd name="T10" fmla="*/ 100 w 106"/>
                <a:gd name="T11" fmla="*/ 0 h 2"/>
                <a:gd name="T12" fmla="*/ 0 w 106"/>
                <a:gd name="T13" fmla="*/ 0 h 2"/>
                <a:gd name="T14" fmla="*/ 0 w 106"/>
                <a:gd name="T15" fmla="*/ 0 h 2"/>
                <a:gd name="T16" fmla="*/ 100 w 106"/>
                <a:gd name="T17" fmla="*/ 0 h 2"/>
                <a:gd name="T18" fmla="*/ 100 w 106"/>
                <a:gd name="T19" fmla="*/ 0 h 2"/>
                <a:gd name="T20" fmla="*/ 106 w 106"/>
                <a:gd name="T21" fmla="*/ 0 h 2"/>
                <a:gd name="T22" fmla="*/ 106 w 106"/>
                <a:gd name="T23" fmla="*/ 0 h 2"/>
                <a:gd name="T24" fmla="*/ 106 w 106"/>
                <a:gd name="T25" fmla="*/ 2 h 2"/>
                <a:gd name="T26" fmla="*/ 106 w 106"/>
                <a:gd name="T27" fmla="*/ 2 h 2"/>
                <a:gd name="T28" fmla="*/ 106 w 106"/>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2">
                  <a:moveTo>
                    <a:pt x="100" y="2"/>
                  </a:moveTo>
                  <a:lnTo>
                    <a:pt x="0" y="2"/>
                  </a:lnTo>
                  <a:lnTo>
                    <a:pt x="0" y="2"/>
                  </a:lnTo>
                  <a:lnTo>
                    <a:pt x="100" y="2"/>
                  </a:lnTo>
                  <a:lnTo>
                    <a:pt x="100" y="2"/>
                  </a:lnTo>
                  <a:moveTo>
                    <a:pt x="100" y="0"/>
                  </a:moveTo>
                  <a:lnTo>
                    <a:pt x="0" y="0"/>
                  </a:lnTo>
                  <a:lnTo>
                    <a:pt x="0" y="0"/>
                  </a:lnTo>
                  <a:lnTo>
                    <a:pt x="100" y="0"/>
                  </a:lnTo>
                  <a:lnTo>
                    <a:pt x="100" y="0"/>
                  </a:lnTo>
                  <a:moveTo>
                    <a:pt x="106" y="0"/>
                  </a:moveTo>
                  <a:lnTo>
                    <a:pt x="106" y="0"/>
                  </a:lnTo>
                  <a:lnTo>
                    <a:pt x="106" y="2"/>
                  </a:lnTo>
                  <a:lnTo>
                    <a:pt x="106" y="2"/>
                  </a:lnTo>
                  <a:lnTo>
                    <a:pt x="1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4" name="Rectangle 402"/>
            <p:cNvSpPr>
              <a:spLocks noChangeArrowheads="1"/>
            </p:cNvSpPr>
            <p:nvPr/>
          </p:nvSpPr>
          <p:spPr bwMode="auto">
            <a:xfrm>
              <a:off x="6135687" y="4860926"/>
              <a:ext cx="17780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5" name="Rectangle 403"/>
            <p:cNvSpPr>
              <a:spLocks noChangeArrowheads="1"/>
            </p:cNvSpPr>
            <p:nvPr/>
          </p:nvSpPr>
          <p:spPr bwMode="auto">
            <a:xfrm>
              <a:off x="6135687" y="4860926"/>
              <a:ext cx="177800"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6" name="Freeform 404"/>
            <p:cNvSpPr>
              <a:spLocks noEditPoints="1"/>
            </p:cNvSpPr>
            <p:nvPr/>
          </p:nvSpPr>
          <p:spPr bwMode="auto">
            <a:xfrm>
              <a:off x="6313487" y="4857751"/>
              <a:ext cx="0" cy="6350"/>
            </a:xfrm>
            <a:custGeom>
              <a:avLst/>
              <a:gdLst>
                <a:gd name="T0" fmla="*/ 4 h 4"/>
                <a:gd name="T1" fmla="*/ 4 h 4"/>
                <a:gd name="T2" fmla="*/ 4 h 4"/>
                <a:gd name="T3" fmla="*/ 4 h 4"/>
                <a:gd name="T4" fmla="*/ 4 h 4"/>
                <a:gd name="T5" fmla="*/ 0 h 4"/>
                <a:gd name="T6" fmla="*/ 4 h 4"/>
                <a:gd name="T7" fmla="*/ 4 h 4"/>
                <a:gd name="T8" fmla="*/ 2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4"/>
                  </a:moveTo>
                  <a:lnTo>
                    <a:pt x="0" y="4"/>
                  </a:lnTo>
                  <a:lnTo>
                    <a:pt x="0" y="4"/>
                  </a:lnTo>
                  <a:lnTo>
                    <a:pt x="0" y="4"/>
                  </a:lnTo>
                  <a:lnTo>
                    <a:pt x="0" y="4"/>
                  </a:lnTo>
                  <a:close/>
                  <a:moveTo>
                    <a:pt x="0" y="0"/>
                  </a:moveTo>
                  <a:lnTo>
                    <a:pt x="0" y="4"/>
                  </a:lnTo>
                  <a:lnTo>
                    <a:pt x="0" y="4"/>
                  </a:lnTo>
                  <a:lnTo>
                    <a:pt x="0" y="2"/>
                  </a:lnTo>
                  <a:lnTo>
                    <a:pt x="0" y="0"/>
                  </a:lnTo>
                  <a:lnTo>
                    <a:pt x="0"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7" name="Freeform 405"/>
            <p:cNvSpPr>
              <a:spLocks noEditPoints="1"/>
            </p:cNvSpPr>
            <p:nvPr/>
          </p:nvSpPr>
          <p:spPr bwMode="auto">
            <a:xfrm>
              <a:off x="6313487" y="4857751"/>
              <a:ext cx="0" cy="6350"/>
            </a:xfrm>
            <a:custGeom>
              <a:avLst/>
              <a:gdLst>
                <a:gd name="T0" fmla="*/ 4 h 4"/>
                <a:gd name="T1" fmla="*/ 4 h 4"/>
                <a:gd name="T2" fmla="*/ 4 h 4"/>
                <a:gd name="T3" fmla="*/ 4 h 4"/>
                <a:gd name="T4" fmla="*/ 4 h 4"/>
                <a:gd name="T5" fmla="*/ 0 h 4"/>
                <a:gd name="T6" fmla="*/ 4 h 4"/>
                <a:gd name="T7" fmla="*/ 4 h 4"/>
                <a:gd name="T8" fmla="*/ 2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4"/>
                  </a:moveTo>
                  <a:lnTo>
                    <a:pt x="0" y="4"/>
                  </a:lnTo>
                  <a:lnTo>
                    <a:pt x="0" y="4"/>
                  </a:lnTo>
                  <a:lnTo>
                    <a:pt x="0" y="4"/>
                  </a:lnTo>
                  <a:lnTo>
                    <a:pt x="0" y="4"/>
                  </a:lnTo>
                  <a:moveTo>
                    <a:pt x="0" y="0"/>
                  </a:moveTo>
                  <a:lnTo>
                    <a:pt x="0" y="4"/>
                  </a:lnTo>
                  <a:lnTo>
                    <a:pt x="0" y="4"/>
                  </a:lnTo>
                  <a:lnTo>
                    <a:pt x="0" y="2"/>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8" name="Freeform 407"/>
            <p:cNvSpPr>
              <a:spLocks/>
            </p:cNvSpPr>
            <p:nvPr/>
          </p:nvSpPr>
          <p:spPr bwMode="auto">
            <a:xfrm>
              <a:off x="6313487" y="4857751"/>
              <a:ext cx="0" cy="6350"/>
            </a:xfrm>
            <a:custGeom>
              <a:avLst/>
              <a:gdLst>
                <a:gd name="T0" fmla="*/ 0 h 4"/>
                <a:gd name="T1" fmla="*/ 0 h 4"/>
                <a:gd name="T2" fmla="*/ 2 h 4"/>
                <a:gd name="T3" fmla="*/ 2 h 4"/>
                <a:gd name="T4" fmla="*/ 4 h 4"/>
                <a:gd name="T5" fmla="*/ 4 h 4"/>
                <a:gd name="T6" fmla="*/ 4 h 4"/>
                <a:gd name="T7" fmla="*/ 4 h 4"/>
                <a:gd name="T8" fmla="*/ 4 h 4"/>
                <a:gd name="T9" fmla="*/ 4 h 4"/>
                <a:gd name="T10" fmla="*/ 4 h 4"/>
                <a:gd name="T11" fmla="*/ 4 h 4"/>
                <a:gd name="T12" fmla="*/ 4 h 4"/>
                <a:gd name="T13" fmla="*/ 0 h 4"/>
                <a:gd name="T14"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Lst>
              <a:rect l="0" t="0" r="r" b="b"/>
              <a:pathLst>
                <a:path h="4">
                  <a:moveTo>
                    <a:pt x="0" y="0"/>
                  </a:moveTo>
                  <a:lnTo>
                    <a:pt x="0" y="0"/>
                  </a:lnTo>
                  <a:lnTo>
                    <a:pt x="0" y="2"/>
                  </a:lnTo>
                  <a:lnTo>
                    <a:pt x="0" y="2"/>
                  </a:lnTo>
                  <a:lnTo>
                    <a:pt x="0" y="4"/>
                  </a:lnTo>
                  <a:lnTo>
                    <a:pt x="0" y="4"/>
                  </a:lnTo>
                  <a:lnTo>
                    <a:pt x="0" y="4"/>
                  </a:lnTo>
                  <a:lnTo>
                    <a:pt x="0" y="4"/>
                  </a:lnTo>
                  <a:lnTo>
                    <a:pt x="0" y="4"/>
                  </a:lnTo>
                  <a:lnTo>
                    <a:pt x="0" y="4"/>
                  </a:lnTo>
                  <a:lnTo>
                    <a:pt x="0" y="4"/>
                  </a:lnTo>
                  <a:lnTo>
                    <a:pt x="0" y="4"/>
                  </a:lnTo>
                  <a:lnTo>
                    <a:pt x="0" y="4"/>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9" name="Freeform 408"/>
            <p:cNvSpPr>
              <a:spLocks/>
            </p:cNvSpPr>
            <p:nvPr/>
          </p:nvSpPr>
          <p:spPr bwMode="auto">
            <a:xfrm>
              <a:off x="6313487" y="4857751"/>
              <a:ext cx="0" cy="6350"/>
            </a:xfrm>
            <a:custGeom>
              <a:avLst/>
              <a:gdLst>
                <a:gd name="T0" fmla="*/ 0 h 4"/>
                <a:gd name="T1" fmla="*/ 0 h 4"/>
                <a:gd name="T2" fmla="*/ 2 h 4"/>
                <a:gd name="T3" fmla="*/ 2 h 4"/>
                <a:gd name="T4" fmla="*/ 4 h 4"/>
                <a:gd name="T5" fmla="*/ 4 h 4"/>
                <a:gd name="T6" fmla="*/ 4 h 4"/>
                <a:gd name="T7" fmla="*/ 4 h 4"/>
                <a:gd name="T8" fmla="*/ 4 h 4"/>
                <a:gd name="T9" fmla="*/ 4 h 4"/>
                <a:gd name="T10" fmla="*/ 4 h 4"/>
                <a:gd name="T11" fmla="*/ 4 h 4"/>
                <a:gd name="T12" fmla="*/ 4 h 4"/>
                <a:gd name="T13" fmla="*/ 0 h 4"/>
                <a:gd name="T14"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Lst>
              <a:rect l="0" t="0" r="r" b="b"/>
              <a:pathLst>
                <a:path h="4">
                  <a:moveTo>
                    <a:pt x="0" y="0"/>
                  </a:moveTo>
                  <a:lnTo>
                    <a:pt x="0" y="0"/>
                  </a:lnTo>
                  <a:lnTo>
                    <a:pt x="0" y="2"/>
                  </a:lnTo>
                  <a:lnTo>
                    <a:pt x="0" y="2"/>
                  </a:lnTo>
                  <a:lnTo>
                    <a:pt x="0" y="4"/>
                  </a:lnTo>
                  <a:lnTo>
                    <a:pt x="0" y="4"/>
                  </a:lnTo>
                  <a:lnTo>
                    <a:pt x="0" y="4"/>
                  </a:lnTo>
                  <a:lnTo>
                    <a:pt x="0" y="4"/>
                  </a:lnTo>
                  <a:lnTo>
                    <a:pt x="0" y="4"/>
                  </a:lnTo>
                  <a:lnTo>
                    <a:pt x="0" y="4"/>
                  </a:lnTo>
                  <a:lnTo>
                    <a:pt x="0" y="4"/>
                  </a:lnTo>
                  <a:lnTo>
                    <a:pt x="0" y="4"/>
                  </a:lnTo>
                  <a:lnTo>
                    <a:pt x="0" y="4"/>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0" name="Freeform 409"/>
            <p:cNvSpPr>
              <a:spLocks noEditPoints="1"/>
            </p:cNvSpPr>
            <p:nvPr/>
          </p:nvSpPr>
          <p:spPr bwMode="auto">
            <a:xfrm>
              <a:off x="6135687" y="4857751"/>
              <a:ext cx="177800" cy="6350"/>
            </a:xfrm>
            <a:custGeom>
              <a:avLst/>
              <a:gdLst>
                <a:gd name="T0" fmla="*/ 112 w 112"/>
                <a:gd name="T1" fmla="*/ 4 h 4"/>
                <a:gd name="T2" fmla="*/ 112 w 112"/>
                <a:gd name="T3" fmla="*/ 4 h 4"/>
                <a:gd name="T4" fmla="*/ 0 w 112"/>
                <a:gd name="T5" fmla="*/ 0 h 4"/>
                <a:gd name="T6" fmla="*/ 0 w 112"/>
                <a:gd name="T7" fmla="*/ 0 h 4"/>
                <a:gd name="T8" fmla="*/ 0 w 112"/>
                <a:gd name="T9" fmla="*/ 2 h 4"/>
                <a:gd name="T10" fmla="*/ 0 w 112"/>
                <a:gd name="T11" fmla="*/ 4 h 4"/>
                <a:gd name="T12" fmla="*/ 0 w 112"/>
                <a:gd name="T13" fmla="*/ 4 h 4"/>
                <a:gd name="T14" fmla="*/ 0 w 112"/>
                <a:gd name="T15" fmla="*/ 4 h 4"/>
                <a:gd name="T16" fmla="*/ 0 w 11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4">
                  <a:moveTo>
                    <a:pt x="112" y="4"/>
                  </a:moveTo>
                  <a:lnTo>
                    <a:pt x="112" y="4"/>
                  </a:lnTo>
                  <a:close/>
                  <a:moveTo>
                    <a:pt x="0" y="0"/>
                  </a:moveTo>
                  <a:lnTo>
                    <a:pt x="0" y="0"/>
                  </a:lnTo>
                  <a:lnTo>
                    <a:pt x="0" y="2"/>
                  </a:lnTo>
                  <a:lnTo>
                    <a:pt x="0" y="4"/>
                  </a:lnTo>
                  <a:lnTo>
                    <a:pt x="0" y="4"/>
                  </a:lnTo>
                  <a:lnTo>
                    <a:pt x="0" y="4"/>
                  </a:lnTo>
                  <a:lnTo>
                    <a:pt x="0"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1" name="Freeform 410"/>
            <p:cNvSpPr>
              <a:spLocks noEditPoints="1"/>
            </p:cNvSpPr>
            <p:nvPr/>
          </p:nvSpPr>
          <p:spPr bwMode="auto">
            <a:xfrm>
              <a:off x="6135687" y="4857751"/>
              <a:ext cx="177800" cy="6350"/>
            </a:xfrm>
            <a:custGeom>
              <a:avLst/>
              <a:gdLst>
                <a:gd name="T0" fmla="*/ 112 w 112"/>
                <a:gd name="T1" fmla="*/ 4 h 4"/>
                <a:gd name="T2" fmla="*/ 112 w 112"/>
                <a:gd name="T3" fmla="*/ 4 h 4"/>
                <a:gd name="T4" fmla="*/ 0 w 112"/>
                <a:gd name="T5" fmla="*/ 0 h 4"/>
                <a:gd name="T6" fmla="*/ 0 w 112"/>
                <a:gd name="T7" fmla="*/ 0 h 4"/>
                <a:gd name="T8" fmla="*/ 0 w 112"/>
                <a:gd name="T9" fmla="*/ 2 h 4"/>
                <a:gd name="T10" fmla="*/ 0 w 112"/>
                <a:gd name="T11" fmla="*/ 4 h 4"/>
                <a:gd name="T12" fmla="*/ 0 w 112"/>
                <a:gd name="T13" fmla="*/ 4 h 4"/>
                <a:gd name="T14" fmla="*/ 0 w 112"/>
                <a:gd name="T15" fmla="*/ 4 h 4"/>
                <a:gd name="T16" fmla="*/ 0 w 11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4">
                  <a:moveTo>
                    <a:pt x="112" y="4"/>
                  </a:moveTo>
                  <a:lnTo>
                    <a:pt x="112" y="4"/>
                  </a:lnTo>
                  <a:moveTo>
                    <a:pt x="0" y="0"/>
                  </a:moveTo>
                  <a:lnTo>
                    <a:pt x="0" y="0"/>
                  </a:lnTo>
                  <a:lnTo>
                    <a:pt x="0" y="2"/>
                  </a:lnTo>
                  <a:lnTo>
                    <a:pt x="0" y="4"/>
                  </a:lnTo>
                  <a:lnTo>
                    <a:pt x="0" y="4"/>
                  </a:lnTo>
                  <a:lnTo>
                    <a:pt x="0" y="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2" name="Freeform 411"/>
            <p:cNvSpPr>
              <a:spLocks noEditPoints="1"/>
            </p:cNvSpPr>
            <p:nvPr/>
          </p:nvSpPr>
          <p:spPr bwMode="auto">
            <a:xfrm>
              <a:off x="6145212" y="4857751"/>
              <a:ext cx="158750" cy="6350"/>
            </a:xfrm>
            <a:custGeom>
              <a:avLst/>
              <a:gdLst>
                <a:gd name="T0" fmla="*/ 100 w 100"/>
                <a:gd name="T1" fmla="*/ 4 h 4"/>
                <a:gd name="T2" fmla="*/ 0 w 100"/>
                <a:gd name="T3" fmla="*/ 4 h 4"/>
                <a:gd name="T4" fmla="*/ 0 w 100"/>
                <a:gd name="T5" fmla="*/ 4 h 4"/>
                <a:gd name="T6" fmla="*/ 100 w 100"/>
                <a:gd name="T7" fmla="*/ 4 h 4"/>
                <a:gd name="T8" fmla="*/ 100 w 100"/>
                <a:gd name="T9" fmla="*/ 4 h 4"/>
                <a:gd name="T10" fmla="*/ 100 w 100"/>
                <a:gd name="T11" fmla="*/ 0 h 4"/>
                <a:gd name="T12" fmla="*/ 0 w 100"/>
                <a:gd name="T13" fmla="*/ 0 h 4"/>
                <a:gd name="T14" fmla="*/ 0 w 100"/>
                <a:gd name="T15" fmla="*/ 2 h 4"/>
                <a:gd name="T16" fmla="*/ 100 w 100"/>
                <a:gd name="T17" fmla="*/ 2 h 4"/>
                <a:gd name="T18" fmla="*/ 100 w 10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4">
                  <a:moveTo>
                    <a:pt x="100" y="4"/>
                  </a:moveTo>
                  <a:lnTo>
                    <a:pt x="0" y="4"/>
                  </a:lnTo>
                  <a:lnTo>
                    <a:pt x="0" y="4"/>
                  </a:lnTo>
                  <a:lnTo>
                    <a:pt x="100" y="4"/>
                  </a:lnTo>
                  <a:lnTo>
                    <a:pt x="100" y="4"/>
                  </a:lnTo>
                  <a:close/>
                  <a:moveTo>
                    <a:pt x="100" y="0"/>
                  </a:moveTo>
                  <a:lnTo>
                    <a:pt x="0" y="0"/>
                  </a:lnTo>
                  <a:lnTo>
                    <a:pt x="0" y="2"/>
                  </a:lnTo>
                  <a:lnTo>
                    <a:pt x="100" y="2"/>
                  </a:lnTo>
                  <a:lnTo>
                    <a:pt x="10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3" name="Freeform 412"/>
            <p:cNvSpPr>
              <a:spLocks noEditPoints="1"/>
            </p:cNvSpPr>
            <p:nvPr/>
          </p:nvSpPr>
          <p:spPr bwMode="auto">
            <a:xfrm>
              <a:off x="6145212" y="4857751"/>
              <a:ext cx="158750" cy="6350"/>
            </a:xfrm>
            <a:custGeom>
              <a:avLst/>
              <a:gdLst>
                <a:gd name="T0" fmla="*/ 100 w 100"/>
                <a:gd name="T1" fmla="*/ 4 h 4"/>
                <a:gd name="T2" fmla="*/ 0 w 100"/>
                <a:gd name="T3" fmla="*/ 4 h 4"/>
                <a:gd name="T4" fmla="*/ 0 w 100"/>
                <a:gd name="T5" fmla="*/ 4 h 4"/>
                <a:gd name="T6" fmla="*/ 100 w 100"/>
                <a:gd name="T7" fmla="*/ 4 h 4"/>
                <a:gd name="T8" fmla="*/ 100 w 100"/>
                <a:gd name="T9" fmla="*/ 4 h 4"/>
                <a:gd name="T10" fmla="*/ 100 w 100"/>
                <a:gd name="T11" fmla="*/ 0 h 4"/>
                <a:gd name="T12" fmla="*/ 0 w 100"/>
                <a:gd name="T13" fmla="*/ 0 h 4"/>
                <a:gd name="T14" fmla="*/ 0 w 100"/>
                <a:gd name="T15" fmla="*/ 2 h 4"/>
                <a:gd name="T16" fmla="*/ 100 w 100"/>
                <a:gd name="T17" fmla="*/ 2 h 4"/>
                <a:gd name="T18" fmla="*/ 100 w 10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4">
                  <a:moveTo>
                    <a:pt x="100" y="4"/>
                  </a:moveTo>
                  <a:lnTo>
                    <a:pt x="0" y="4"/>
                  </a:lnTo>
                  <a:lnTo>
                    <a:pt x="0" y="4"/>
                  </a:lnTo>
                  <a:lnTo>
                    <a:pt x="100" y="4"/>
                  </a:lnTo>
                  <a:lnTo>
                    <a:pt x="100" y="4"/>
                  </a:lnTo>
                  <a:moveTo>
                    <a:pt x="100" y="0"/>
                  </a:moveTo>
                  <a:lnTo>
                    <a:pt x="0" y="0"/>
                  </a:lnTo>
                  <a:lnTo>
                    <a:pt x="0" y="2"/>
                  </a:lnTo>
                  <a:lnTo>
                    <a:pt x="100" y="2"/>
                  </a:lnTo>
                  <a:lnTo>
                    <a:pt x="1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4" name="Freeform 413"/>
            <p:cNvSpPr>
              <a:spLocks noEditPoints="1"/>
            </p:cNvSpPr>
            <p:nvPr/>
          </p:nvSpPr>
          <p:spPr bwMode="auto">
            <a:xfrm>
              <a:off x="6145212" y="4860926"/>
              <a:ext cx="168275" cy="3175"/>
            </a:xfrm>
            <a:custGeom>
              <a:avLst/>
              <a:gdLst>
                <a:gd name="T0" fmla="*/ 100 w 106"/>
                <a:gd name="T1" fmla="*/ 2 h 2"/>
                <a:gd name="T2" fmla="*/ 0 w 106"/>
                <a:gd name="T3" fmla="*/ 2 h 2"/>
                <a:gd name="T4" fmla="*/ 0 w 106"/>
                <a:gd name="T5" fmla="*/ 2 h 2"/>
                <a:gd name="T6" fmla="*/ 100 w 106"/>
                <a:gd name="T7" fmla="*/ 2 h 2"/>
                <a:gd name="T8" fmla="*/ 100 w 106"/>
                <a:gd name="T9" fmla="*/ 2 h 2"/>
                <a:gd name="T10" fmla="*/ 100 w 106"/>
                <a:gd name="T11" fmla="*/ 0 h 2"/>
                <a:gd name="T12" fmla="*/ 0 w 106"/>
                <a:gd name="T13" fmla="*/ 0 h 2"/>
                <a:gd name="T14" fmla="*/ 0 w 106"/>
                <a:gd name="T15" fmla="*/ 0 h 2"/>
                <a:gd name="T16" fmla="*/ 100 w 106"/>
                <a:gd name="T17" fmla="*/ 0 h 2"/>
                <a:gd name="T18" fmla="*/ 100 w 106"/>
                <a:gd name="T19" fmla="*/ 0 h 2"/>
                <a:gd name="T20" fmla="*/ 106 w 106"/>
                <a:gd name="T21" fmla="*/ 0 h 2"/>
                <a:gd name="T22" fmla="*/ 106 w 106"/>
                <a:gd name="T23" fmla="*/ 0 h 2"/>
                <a:gd name="T24" fmla="*/ 106 w 106"/>
                <a:gd name="T25" fmla="*/ 2 h 2"/>
                <a:gd name="T26" fmla="*/ 106 w 106"/>
                <a:gd name="T27" fmla="*/ 2 h 2"/>
                <a:gd name="T28" fmla="*/ 106 w 106"/>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2">
                  <a:moveTo>
                    <a:pt x="100" y="2"/>
                  </a:moveTo>
                  <a:lnTo>
                    <a:pt x="0" y="2"/>
                  </a:lnTo>
                  <a:lnTo>
                    <a:pt x="0" y="2"/>
                  </a:lnTo>
                  <a:lnTo>
                    <a:pt x="100" y="2"/>
                  </a:lnTo>
                  <a:lnTo>
                    <a:pt x="100" y="2"/>
                  </a:lnTo>
                  <a:close/>
                  <a:moveTo>
                    <a:pt x="100" y="0"/>
                  </a:moveTo>
                  <a:lnTo>
                    <a:pt x="0" y="0"/>
                  </a:lnTo>
                  <a:lnTo>
                    <a:pt x="0" y="0"/>
                  </a:lnTo>
                  <a:lnTo>
                    <a:pt x="100" y="0"/>
                  </a:lnTo>
                  <a:lnTo>
                    <a:pt x="100" y="0"/>
                  </a:lnTo>
                  <a:close/>
                  <a:moveTo>
                    <a:pt x="106" y="0"/>
                  </a:moveTo>
                  <a:lnTo>
                    <a:pt x="106" y="0"/>
                  </a:lnTo>
                  <a:lnTo>
                    <a:pt x="106" y="2"/>
                  </a:lnTo>
                  <a:lnTo>
                    <a:pt x="106" y="2"/>
                  </a:lnTo>
                  <a:lnTo>
                    <a:pt x="10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5" name="Freeform 414"/>
            <p:cNvSpPr>
              <a:spLocks noEditPoints="1"/>
            </p:cNvSpPr>
            <p:nvPr/>
          </p:nvSpPr>
          <p:spPr bwMode="auto">
            <a:xfrm>
              <a:off x="6145212" y="4860926"/>
              <a:ext cx="168275" cy="3175"/>
            </a:xfrm>
            <a:custGeom>
              <a:avLst/>
              <a:gdLst>
                <a:gd name="T0" fmla="*/ 100 w 106"/>
                <a:gd name="T1" fmla="*/ 2 h 2"/>
                <a:gd name="T2" fmla="*/ 0 w 106"/>
                <a:gd name="T3" fmla="*/ 2 h 2"/>
                <a:gd name="T4" fmla="*/ 0 w 106"/>
                <a:gd name="T5" fmla="*/ 2 h 2"/>
                <a:gd name="T6" fmla="*/ 100 w 106"/>
                <a:gd name="T7" fmla="*/ 2 h 2"/>
                <a:gd name="T8" fmla="*/ 100 w 106"/>
                <a:gd name="T9" fmla="*/ 2 h 2"/>
                <a:gd name="T10" fmla="*/ 100 w 106"/>
                <a:gd name="T11" fmla="*/ 0 h 2"/>
                <a:gd name="T12" fmla="*/ 0 w 106"/>
                <a:gd name="T13" fmla="*/ 0 h 2"/>
                <a:gd name="T14" fmla="*/ 0 w 106"/>
                <a:gd name="T15" fmla="*/ 0 h 2"/>
                <a:gd name="T16" fmla="*/ 100 w 106"/>
                <a:gd name="T17" fmla="*/ 0 h 2"/>
                <a:gd name="T18" fmla="*/ 100 w 106"/>
                <a:gd name="T19" fmla="*/ 0 h 2"/>
                <a:gd name="T20" fmla="*/ 106 w 106"/>
                <a:gd name="T21" fmla="*/ 0 h 2"/>
                <a:gd name="T22" fmla="*/ 106 w 106"/>
                <a:gd name="T23" fmla="*/ 0 h 2"/>
                <a:gd name="T24" fmla="*/ 106 w 106"/>
                <a:gd name="T25" fmla="*/ 2 h 2"/>
                <a:gd name="T26" fmla="*/ 106 w 106"/>
                <a:gd name="T27" fmla="*/ 2 h 2"/>
                <a:gd name="T28" fmla="*/ 106 w 106"/>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2">
                  <a:moveTo>
                    <a:pt x="100" y="2"/>
                  </a:moveTo>
                  <a:lnTo>
                    <a:pt x="0" y="2"/>
                  </a:lnTo>
                  <a:lnTo>
                    <a:pt x="0" y="2"/>
                  </a:lnTo>
                  <a:lnTo>
                    <a:pt x="100" y="2"/>
                  </a:lnTo>
                  <a:lnTo>
                    <a:pt x="100" y="2"/>
                  </a:lnTo>
                  <a:moveTo>
                    <a:pt x="100" y="0"/>
                  </a:moveTo>
                  <a:lnTo>
                    <a:pt x="0" y="0"/>
                  </a:lnTo>
                  <a:lnTo>
                    <a:pt x="0" y="0"/>
                  </a:lnTo>
                  <a:lnTo>
                    <a:pt x="100" y="0"/>
                  </a:lnTo>
                  <a:lnTo>
                    <a:pt x="100" y="0"/>
                  </a:lnTo>
                  <a:moveTo>
                    <a:pt x="106" y="0"/>
                  </a:moveTo>
                  <a:lnTo>
                    <a:pt x="106" y="0"/>
                  </a:lnTo>
                  <a:lnTo>
                    <a:pt x="106" y="2"/>
                  </a:lnTo>
                  <a:lnTo>
                    <a:pt x="106" y="2"/>
                  </a:lnTo>
                  <a:lnTo>
                    <a:pt x="1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6" name="Freeform 415"/>
            <p:cNvSpPr>
              <a:spLocks/>
            </p:cNvSpPr>
            <p:nvPr/>
          </p:nvSpPr>
          <p:spPr bwMode="auto">
            <a:xfrm>
              <a:off x="6148387"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7" name="Freeform 416"/>
            <p:cNvSpPr>
              <a:spLocks/>
            </p:cNvSpPr>
            <p:nvPr/>
          </p:nvSpPr>
          <p:spPr bwMode="auto">
            <a:xfrm>
              <a:off x="6148387"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8" name="Freeform 417"/>
            <p:cNvSpPr>
              <a:spLocks/>
            </p:cNvSpPr>
            <p:nvPr/>
          </p:nvSpPr>
          <p:spPr bwMode="auto">
            <a:xfrm>
              <a:off x="6148387" y="5080001"/>
              <a:ext cx="12700" cy="12700"/>
            </a:xfrm>
            <a:custGeom>
              <a:avLst/>
              <a:gdLst>
                <a:gd name="T0" fmla="*/ 4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8" y="2"/>
                  </a:lnTo>
                  <a:lnTo>
                    <a:pt x="8" y="6"/>
                  </a:lnTo>
                  <a:lnTo>
                    <a:pt x="4" y="8"/>
                  </a:lnTo>
                  <a:lnTo>
                    <a:pt x="0" y="6"/>
                  </a:lnTo>
                  <a:lnTo>
                    <a:pt x="0" y="2"/>
                  </a:lnTo>
                  <a:lnTo>
                    <a:pt x="2"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9" name="Freeform 418"/>
            <p:cNvSpPr>
              <a:spLocks/>
            </p:cNvSpPr>
            <p:nvPr/>
          </p:nvSpPr>
          <p:spPr bwMode="auto">
            <a:xfrm>
              <a:off x="6148387" y="5080001"/>
              <a:ext cx="12700" cy="12700"/>
            </a:xfrm>
            <a:custGeom>
              <a:avLst/>
              <a:gdLst>
                <a:gd name="T0" fmla="*/ 4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8" y="2"/>
                  </a:lnTo>
                  <a:lnTo>
                    <a:pt x="8" y="6"/>
                  </a:lnTo>
                  <a:lnTo>
                    <a:pt x="4" y="8"/>
                  </a:lnTo>
                  <a:lnTo>
                    <a:pt x="0" y="6"/>
                  </a:lnTo>
                  <a:lnTo>
                    <a:pt x="0" y="2"/>
                  </a:lnTo>
                  <a:lnTo>
                    <a:pt x="2"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0" name="Freeform 419"/>
            <p:cNvSpPr>
              <a:spLocks/>
            </p:cNvSpPr>
            <p:nvPr/>
          </p:nvSpPr>
          <p:spPr bwMode="auto">
            <a:xfrm>
              <a:off x="6151562" y="5080001"/>
              <a:ext cx="3175" cy="0"/>
            </a:xfrm>
            <a:custGeom>
              <a:avLst/>
              <a:gdLst>
                <a:gd name="T0" fmla="*/ 2 w 2"/>
                <a:gd name="T1" fmla="*/ 2 w 2"/>
                <a:gd name="T2" fmla="*/ 0 w 2"/>
                <a:gd name="T3" fmla="*/ 2 w 2"/>
                <a:gd name="T4" fmla="*/ 2 w 2"/>
                <a:gd name="T5" fmla="*/ 2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2" y="0"/>
                  </a:lnTo>
                  <a:lnTo>
                    <a:pt x="0" y="0"/>
                  </a:lnTo>
                  <a:lnTo>
                    <a:pt x="2" y="0"/>
                  </a:lnTo>
                  <a:lnTo>
                    <a:pt x="2" y="0"/>
                  </a:lnTo>
                  <a:lnTo>
                    <a:pt x="2" y="0"/>
                  </a:lnTo>
                  <a:lnTo>
                    <a:pt x="2"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1" name="Freeform 420"/>
            <p:cNvSpPr>
              <a:spLocks/>
            </p:cNvSpPr>
            <p:nvPr/>
          </p:nvSpPr>
          <p:spPr bwMode="auto">
            <a:xfrm>
              <a:off x="6151562" y="5080001"/>
              <a:ext cx="3175" cy="0"/>
            </a:xfrm>
            <a:custGeom>
              <a:avLst/>
              <a:gdLst>
                <a:gd name="T0" fmla="*/ 2 w 2"/>
                <a:gd name="T1" fmla="*/ 2 w 2"/>
                <a:gd name="T2" fmla="*/ 0 w 2"/>
                <a:gd name="T3" fmla="*/ 2 w 2"/>
                <a:gd name="T4" fmla="*/ 2 w 2"/>
                <a:gd name="T5" fmla="*/ 2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2" y="0"/>
                  </a:lnTo>
                  <a:lnTo>
                    <a:pt x="0" y="0"/>
                  </a:lnTo>
                  <a:lnTo>
                    <a:pt x="2" y="0"/>
                  </a:ln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2" name="Freeform 421"/>
            <p:cNvSpPr>
              <a:spLocks noEditPoints="1"/>
            </p:cNvSpPr>
            <p:nvPr/>
          </p:nvSpPr>
          <p:spPr bwMode="auto">
            <a:xfrm>
              <a:off x="6151562" y="5080001"/>
              <a:ext cx="3175" cy="0"/>
            </a:xfrm>
            <a:custGeom>
              <a:avLst/>
              <a:gdLst>
                <a:gd name="T0" fmla="*/ 2 w 2"/>
                <a:gd name="T1" fmla="*/ 0 w 2"/>
                <a:gd name="T2" fmla="*/ 0 w 2"/>
                <a:gd name="T3" fmla="*/ 0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0" y="0"/>
                  </a:lnTo>
                  <a:lnTo>
                    <a:pt x="0" y="0"/>
                  </a:lnTo>
                  <a:lnTo>
                    <a:pt x="0" y="0"/>
                  </a:lnTo>
                  <a:lnTo>
                    <a:pt x="2" y="0"/>
                  </a:lnTo>
                  <a:close/>
                  <a:moveTo>
                    <a:pt x="2" y="0"/>
                  </a:moveTo>
                  <a:lnTo>
                    <a:pt x="2"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3" name="Freeform 422"/>
            <p:cNvSpPr>
              <a:spLocks noEditPoints="1"/>
            </p:cNvSpPr>
            <p:nvPr/>
          </p:nvSpPr>
          <p:spPr bwMode="auto">
            <a:xfrm>
              <a:off x="6151562" y="5080001"/>
              <a:ext cx="3175" cy="0"/>
            </a:xfrm>
            <a:custGeom>
              <a:avLst/>
              <a:gdLst>
                <a:gd name="T0" fmla="*/ 2 w 2"/>
                <a:gd name="T1" fmla="*/ 0 w 2"/>
                <a:gd name="T2" fmla="*/ 0 w 2"/>
                <a:gd name="T3" fmla="*/ 0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0" y="0"/>
                  </a:lnTo>
                  <a:lnTo>
                    <a:pt x="0" y="0"/>
                  </a:lnTo>
                  <a:lnTo>
                    <a:pt x="0" y="0"/>
                  </a:lnTo>
                  <a:lnTo>
                    <a:pt x="2" y="0"/>
                  </a:lnTo>
                  <a:moveTo>
                    <a:pt x="2" y="0"/>
                  </a:move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4" name="Freeform 423"/>
            <p:cNvSpPr>
              <a:spLocks noEditPoints="1"/>
            </p:cNvSpPr>
            <p:nvPr/>
          </p:nvSpPr>
          <p:spPr bwMode="auto">
            <a:xfrm>
              <a:off x="6148387" y="50800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4 w 8"/>
                <a:gd name="T17" fmla="*/ 0 h 8"/>
                <a:gd name="T18" fmla="*/ 2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6" y="2"/>
                  </a:lnTo>
                  <a:lnTo>
                    <a:pt x="6" y="6"/>
                  </a:lnTo>
                  <a:lnTo>
                    <a:pt x="4" y="8"/>
                  </a:lnTo>
                  <a:lnTo>
                    <a:pt x="0" y="6"/>
                  </a:lnTo>
                  <a:lnTo>
                    <a:pt x="0" y="2"/>
                  </a:lnTo>
                  <a:close/>
                  <a:moveTo>
                    <a:pt x="4" y="0"/>
                  </a:moveTo>
                  <a:lnTo>
                    <a:pt x="4" y="0"/>
                  </a:lnTo>
                  <a:lnTo>
                    <a:pt x="2" y="0"/>
                  </a:lnTo>
                  <a:lnTo>
                    <a:pt x="0" y="2"/>
                  </a:lnTo>
                  <a:lnTo>
                    <a:pt x="0" y="6"/>
                  </a:lnTo>
                  <a:lnTo>
                    <a:pt x="4" y="8"/>
                  </a:lnTo>
                  <a:lnTo>
                    <a:pt x="8" y="6"/>
                  </a:lnTo>
                  <a:lnTo>
                    <a:pt x="8" y="2"/>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5" name="Freeform 424"/>
            <p:cNvSpPr>
              <a:spLocks noEditPoints="1"/>
            </p:cNvSpPr>
            <p:nvPr/>
          </p:nvSpPr>
          <p:spPr bwMode="auto">
            <a:xfrm>
              <a:off x="6148387" y="50800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4 w 8"/>
                <a:gd name="T17" fmla="*/ 0 h 8"/>
                <a:gd name="T18" fmla="*/ 2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6" y="2"/>
                  </a:lnTo>
                  <a:lnTo>
                    <a:pt x="6" y="6"/>
                  </a:lnTo>
                  <a:lnTo>
                    <a:pt x="4" y="8"/>
                  </a:lnTo>
                  <a:lnTo>
                    <a:pt x="0" y="6"/>
                  </a:lnTo>
                  <a:lnTo>
                    <a:pt x="0" y="2"/>
                  </a:lnTo>
                  <a:moveTo>
                    <a:pt x="4" y="0"/>
                  </a:moveTo>
                  <a:lnTo>
                    <a:pt x="4" y="0"/>
                  </a:lnTo>
                  <a:lnTo>
                    <a:pt x="2" y="0"/>
                  </a:lnTo>
                  <a:lnTo>
                    <a:pt x="0" y="2"/>
                  </a:lnTo>
                  <a:lnTo>
                    <a:pt x="0" y="6"/>
                  </a:lnTo>
                  <a:lnTo>
                    <a:pt x="4" y="8"/>
                  </a:lnTo>
                  <a:lnTo>
                    <a:pt x="8" y="6"/>
                  </a:lnTo>
                  <a:lnTo>
                    <a:pt x="8" y="2"/>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6" name="Freeform 425"/>
            <p:cNvSpPr>
              <a:spLocks/>
            </p:cNvSpPr>
            <p:nvPr/>
          </p:nvSpPr>
          <p:spPr bwMode="auto">
            <a:xfrm>
              <a:off x="6161087" y="50800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7" name="Freeform 426"/>
            <p:cNvSpPr>
              <a:spLocks/>
            </p:cNvSpPr>
            <p:nvPr/>
          </p:nvSpPr>
          <p:spPr bwMode="auto">
            <a:xfrm>
              <a:off x="6161087" y="50800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8" name="Freeform 427"/>
            <p:cNvSpPr>
              <a:spLocks/>
            </p:cNvSpPr>
            <p:nvPr/>
          </p:nvSpPr>
          <p:spPr bwMode="auto">
            <a:xfrm>
              <a:off x="6161087" y="5080001"/>
              <a:ext cx="12700" cy="12700"/>
            </a:xfrm>
            <a:custGeom>
              <a:avLst/>
              <a:gdLst>
                <a:gd name="T0" fmla="*/ 4 w 8"/>
                <a:gd name="T1" fmla="*/ 0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6" y="2"/>
                  </a:lnTo>
                  <a:lnTo>
                    <a:pt x="6"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9" name="Freeform 428"/>
            <p:cNvSpPr>
              <a:spLocks/>
            </p:cNvSpPr>
            <p:nvPr/>
          </p:nvSpPr>
          <p:spPr bwMode="auto">
            <a:xfrm>
              <a:off x="6161087" y="5080001"/>
              <a:ext cx="12700" cy="12700"/>
            </a:xfrm>
            <a:custGeom>
              <a:avLst/>
              <a:gdLst>
                <a:gd name="T0" fmla="*/ 4 w 8"/>
                <a:gd name="T1" fmla="*/ 0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6" y="2"/>
                  </a:lnTo>
                  <a:lnTo>
                    <a:pt x="6"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0" name="Freeform 429"/>
            <p:cNvSpPr>
              <a:spLocks/>
            </p:cNvSpPr>
            <p:nvPr/>
          </p:nvSpPr>
          <p:spPr bwMode="auto">
            <a:xfrm>
              <a:off x="6167437"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1" name="Freeform 430"/>
            <p:cNvSpPr>
              <a:spLocks/>
            </p:cNvSpPr>
            <p:nvPr/>
          </p:nvSpPr>
          <p:spPr bwMode="auto">
            <a:xfrm>
              <a:off x="6167437"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2" name="Freeform 431"/>
            <p:cNvSpPr>
              <a:spLocks noEditPoints="1"/>
            </p:cNvSpPr>
            <p:nvPr/>
          </p:nvSpPr>
          <p:spPr bwMode="auto">
            <a:xfrm>
              <a:off x="6164262" y="5080001"/>
              <a:ext cx="3175" cy="0"/>
            </a:xfrm>
            <a:custGeom>
              <a:avLst/>
              <a:gdLst>
                <a:gd name="T0" fmla="*/ 2 w 2"/>
                <a:gd name="T1" fmla="*/ 2 w 2"/>
                <a:gd name="T2" fmla="*/ 0 w 2"/>
                <a:gd name="T3" fmla="*/ 2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2" y="0"/>
                  </a:lnTo>
                  <a:lnTo>
                    <a:pt x="0" y="0"/>
                  </a:lnTo>
                  <a:lnTo>
                    <a:pt x="2" y="0"/>
                  </a:lnTo>
                  <a:lnTo>
                    <a:pt x="2" y="0"/>
                  </a:lnTo>
                  <a:close/>
                  <a:moveTo>
                    <a:pt x="2" y="0"/>
                  </a:moveTo>
                  <a:lnTo>
                    <a:pt x="2"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3" name="Freeform 432"/>
            <p:cNvSpPr>
              <a:spLocks noEditPoints="1"/>
            </p:cNvSpPr>
            <p:nvPr/>
          </p:nvSpPr>
          <p:spPr bwMode="auto">
            <a:xfrm>
              <a:off x="6164262" y="5080001"/>
              <a:ext cx="3175" cy="0"/>
            </a:xfrm>
            <a:custGeom>
              <a:avLst/>
              <a:gdLst>
                <a:gd name="T0" fmla="*/ 2 w 2"/>
                <a:gd name="T1" fmla="*/ 2 w 2"/>
                <a:gd name="T2" fmla="*/ 0 w 2"/>
                <a:gd name="T3" fmla="*/ 2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2" y="0"/>
                  </a:lnTo>
                  <a:lnTo>
                    <a:pt x="0" y="0"/>
                  </a:lnTo>
                  <a:lnTo>
                    <a:pt x="2" y="0"/>
                  </a:lnTo>
                  <a:lnTo>
                    <a:pt x="2" y="0"/>
                  </a:lnTo>
                  <a:moveTo>
                    <a:pt x="2" y="0"/>
                  </a:move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4" name="Freeform 433"/>
            <p:cNvSpPr>
              <a:spLocks noEditPoints="1"/>
            </p:cNvSpPr>
            <p:nvPr/>
          </p:nvSpPr>
          <p:spPr bwMode="auto">
            <a:xfrm>
              <a:off x="6161087" y="5080001"/>
              <a:ext cx="9525" cy="12700"/>
            </a:xfrm>
            <a:custGeom>
              <a:avLst/>
              <a:gdLst>
                <a:gd name="T0" fmla="*/ 2 w 6"/>
                <a:gd name="T1" fmla="*/ 2 h 8"/>
                <a:gd name="T2" fmla="*/ 4 w 6"/>
                <a:gd name="T3" fmla="*/ 0 h 8"/>
                <a:gd name="T4" fmla="*/ 6 w 6"/>
                <a:gd name="T5" fmla="*/ 2 h 8"/>
                <a:gd name="T6" fmla="*/ 6 w 6"/>
                <a:gd name="T7" fmla="*/ 6 h 8"/>
                <a:gd name="T8" fmla="*/ 4 w 6"/>
                <a:gd name="T9" fmla="*/ 8 h 8"/>
                <a:gd name="T10" fmla="*/ 2 w 6"/>
                <a:gd name="T11" fmla="*/ 6 h 8"/>
                <a:gd name="T12" fmla="*/ 2 w 6"/>
                <a:gd name="T13" fmla="*/ 2 h 8"/>
                <a:gd name="T14" fmla="*/ 4 w 6"/>
                <a:gd name="T15" fmla="*/ 0 h 8"/>
                <a:gd name="T16" fmla="*/ 4 w 6"/>
                <a:gd name="T17" fmla="*/ 0 h 8"/>
                <a:gd name="T18" fmla="*/ 4 w 6"/>
                <a:gd name="T19" fmla="*/ 0 h 8"/>
                <a:gd name="T20" fmla="*/ 0 w 6"/>
                <a:gd name="T21" fmla="*/ 2 h 8"/>
                <a:gd name="T22" fmla="*/ 0 w 6"/>
                <a:gd name="T23" fmla="*/ 6 h 8"/>
                <a:gd name="T24" fmla="*/ 4 w 6"/>
                <a:gd name="T25" fmla="*/ 8 h 8"/>
                <a:gd name="T26" fmla="*/ 6 w 6"/>
                <a:gd name="T27" fmla="*/ 6 h 8"/>
                <a:gd name="T28" fmla="*/ 6 w 6"/>
                <a:gd name="T29" fmla="*/ 2 h 8"/>
                <a:gd name="T30" fmla="*/ 4 w 6"/>
                <a:gd name="T31" fmla="*/ 0 h 8"/>
                <a:gd name="T32" fmla="*/ 4 w 6"/>
                <a:gd name="T33" fmla="*/ 0 h 8"/>
                <a:gd name="T34" fmla="*/ 4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2" y="2"/>
                  </a:moveTo>
                  <a:lnTo>
                    <a:pt x="4" y="0"/>
                  </a:lnTo>
                  <a:lnTo>
                    <a:pt x="6" y="2"/>
                  </a:lnTo>
                  <a:lnTo>
                    <a:pt x="6" y="6"/>
                  </a:lnTo>
                  <a:lnTo>
                    <a:pt x="4" y="8"/>
                  </a:lnTo>
                  <a:lnTo>
                    <a:pt x="2" y="6"/>
                  </a:lnTo>
                  <a:lnTo>
                    <a:pt x="2" y="2"/>
                  </a:lnTo>
                  <a:close/>
                  <a:moveTo>
                    <a:pt x="4" y="0"/>
                  </a:moveTo>
                  <a:lnTo>
                    <a:pt x="4" y="0"/>
                  </a:lnTo>
                  <a:lnTo>
                    <a:pt x="4" y="0"/>
                  </a:lnTo>
                  <a:lnTo>
                    <a:pt x="0" y="2"/>
                  </a:lnTo>
                  <a:lnTo>
                    <a:pt x="0" y="6"/>
                  </a:lnTo>
                  <a:lnTo>
                    <a:pt x="4" y="8"/>
                  </a:lnTo>
                  <a:lnTo>
                    <a:pt x="6" y="6"/>
                  </a:lnTo>
                  <a:lnTo>
                    <a:pt x="6" y="2"/>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5" name="Freeform 434"/>
            <p:cNvSpPr>
              <a:spLocks noEditPoints="1"/>
            </p:cNvSpPr>
            <p:nvPr/>
          </p:nvSpPr>
          <p:spPr bwMode="auto">
            <a:xfrm>
              <a:off x="6161087" y="5080001"/>
              <a:ext cx="9525" cy="12700"/>
            </a:xfrm>
            <a:custGeom>
              <a:avLst/>
              <a:gdLst>
                <a:gd name="T0" fmla="*/ 2 w 6"/>
                <a:gd name="T1" fmla="*/ 2 h 8"/>
                <a:gd name="T2" fmla="*/ 4 w 6"/>
                <a:gd name="T3" fmla="*/ 0 h 8"/>
                <a:gd name="T4" fmla="*/ 6 w 6"/>
                <a:gd name="T5" fmla="*/ 2 h 8"/>
                <a:gd name="T6" fmla="*/ 6 w 6"/>
                <a:gd name="T7" fmla="*/ 6 h 8"/>
                <a:gd name="T8" fmla="*/ 4 w 6"/>
                <a:gd name="T9" fmla="*/ 8 h 8"/>
                <a:gd name="T10" fmla="*/ 2 w 6"/>
                <a:gd name="T11" fmla="*/ 6 h 8"/>
                <a:gd name="T12" fmla="*/ 2 w 6"/>
                <a:gd name="T13" fmla="*/ 2 h 8"/>
                <a:gd name="T14" fmla="*/ 4 w 6"/>
                <a:gd name="T15" fmla="*/ 0 h 8"/>
                <a:gd name="T16" fmla="*/ 4 w 6"/>
                <a:gd name="T17" fmla="*/ 0 h 8"/>
                <a:gd name="T18" fmla="*/ 4 w 6"/>
                <a:gd name="T19" fmla="*/ 0 h 8"/>
                <a:gd name="T20" fmla="*/ 0 w 6"/>
                <a:gd name="T21" fmla="*/ 2 h 8"/>
                <a:gd name="T22" fmla="*/ 0 w 6"/>
                <a:gd name="T23" fmla="*/ 6 h 8"/>
                <a:gd name="T24" fmla="*/ 4 w 6"/>
                <a:gd name="T25" fmla="*/ 8 h 8"/>
                <a:gd name="T26" fmla="*/ 6 w 6"/>
                <a:gd name="T27" fmla="*/ 6 h 8"/>
                <a:gd name="T28" fmla="*/ 6 w 6"/>
                <a:gd name="T29" fmla="*/ 2 h 8"/>
                <a:gd name="T30" fmla="*/ 4 w 6"/>
                <a:gd name="T31" fmla="*/ 0 h 8"/>
                <a:gd name="T32" fmla="*/ 4 w 6"/>
                <a:gd name="T33" fmla="*/ 0 h 8"/>
                <a:gd name="T34" fmla="*/ 4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2" y="2"/>
                  </a:moveTo>
                  <a:lnTo>
                    <a:pt x="4" y="0"/>
                  </a:lnTo>
                  <a:lnTo>
                    <a:pt x="6" y="2"/>
                  </a:lnTo>
                  <a:lnTo>
                    <a:pt x="6" y="6"/>
                  </a:lnTo>
                  <a:lnTo>
                    <a:pt x="4" y="8"/>
                  </a:lnTo>
                  <a:lnTo>
                    <a:pt x="2" y="6"/>
                  </a:lnTo>
                  <a:lnTo>
                    <a:pt x="2" y="2"/>
                  </a:lnTo>
                  <a:moveTo>
                    <a:pt x="4" y="0"/>
                  </a:moveTo>
                  <a:lnTo>
                    <a:pt x="4" y="0"/>
                  </a:lnTo>
                  <a:lnTo>
                    <a:pt x="4" y="0"/>
                  </a:lnTo>
                  <a:lnTo>
                    <a:pt x="0" y="2"/>
                  </a:lnTo>
                  <a:lnTo>
                    <a:pt x="0" y="6"/>
                  </a:lnTo>
                  <a:lnTo>
                    <a:pt x="4" y="8"/>
                  </a:lnTo>
                  <a:lnTo>
                    <a:pt x="6" y="6"/>
                  </a:lnTo>
                  <a:lnTo>
                    <a:pt x="6" y="2"/>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6" name="Freeform 435"/>
            <p:cNvSpPr>
              <a:spLocks/>
            </p:cNvSpPr>
            <p:nvPr/>
          </p:nvSpPr>
          <p:spPr bwMode="auto">
            <a:xfrm>
              <a:off x="6142037"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7" name="Freeform 436"/>
            <p:cNvSpPr>
              <a:spLocks/>
            </p:cNvSpPr>
            <p:nvPr/>
          </p:nvSpPr>
          <p:spPr bwMode="auto">
            <a:xfrm>
              <a:off x="6142037"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8" name="Freeform 437"/>
            <p:cNvSpPr>
              <a:spLocks/>
            </p:cNvSpPr>
            <p:nvPr/>
          </p:nvSpPr>
          <p:spPr bwMode="auto">
            <a:xfrm>
              <a:off x="6145212" y="5092701"/>
              <a:ext cx="9525" cy="12700"/>
            </a:xfrm>
            <a:custGeom>
              <a:avLst/>
              <a:gdLst>
                <a:gd name="T0" fmla="*/ 0 w 6"/>
                <a:gd name="T1" fmla="*/ 0 h 8"/>
                <a:gd name="T2" fmla="*/ 0 w 6"/>
                <a:gd name="T3" fmla="*/ 0 h 8"/>
                <a:gd name="T4" fmla="*/ 0 w 6"/>
                <a:gd name="T5" fmla="*/ 0 h 8"/>
                <a:gd name="T6" fmla="*/ 4 w 6"/>
                <a:gd name="T7" fmla="*/ 2 h 8"/>
                <a:gd name="T8" fmla="*/ 4 w 6"/>
                <a:gd name="T9" fmla="*/ 6 h 8"/>
                <a:gd name="T10" fmla="*/ 0 w 6"/>
                <a:gd name="T11" fmla="*/ 8 h 8"/>
                <a:gd name="T12" fmla="*/ 0 w 6"/>
                <a:gd name="T13" fmla="*/ 8 h 8"/>
                <a:gd name="T14" fmla="*/ 0 w 6"/>
                <a:gd name="T15" fmla="*/ 8 h 8"/>
                <a:gd name="T16" fmla="*/ 4 w 6"/>
                <a:gd name="T17" fmla="*/ 6 h 8"/>
                <a:gd name="T18" fmla="*/ 6 w 6"/>
                <a:gd name="T19" fmla="*/ 6 h 8"/>
                <a:gd name="T20" fmla="*/ 6 w 6"/>
                <a:gd name="T21" fmla="*/ 2 h 8"/>
                <a:gd name="T22" fmla="*/ 4 w 6"/>
                <a:gd name="T23" fmla="*/ 2 h 8"/>
                <a:gd name="T24" fmla="*/ 0 w 6"/>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8">
                  <a:moveTo>
                    <a:pt x="0" y="0"/>
                  </a:moveTo>
                  <a:lnTo>
                    <a:pt x="0" y="0"/>
                  </a:lnTo>
                  <a:lnTo>
                    <a:pt x="0" y="0"/>
                  </a:lnTo>
                  <a:lnTo>
                    <a:pt x="4" y="2"/>
                  </a:lnTo>
                  <a:lnTo>
                    <a:pt x="4" y="6"/>
                  </a:lnTo>
                  <a:lnTo>
                    <a:pt x="0" y="8"/>
                  </a:lnTo>
                  <a:lnTo>
                    <a:pt x="0" y="8"/>
                  </a:lnTo>
                  <a:lnTo>
                    <a:pt x="0" y="8"/>
                  </a:lnTo>
                  <a:lnTo>
                    <a:pt x="4" y="6"/>
                  </a:lnTo>
                  <a:lnTo>
                    <a:pt x="6" y="6"/>
                  </a:lnTo>
                  <a:lnTo>
                    <a:pt x="6" y="2"/>
                  </a:lnTo>
                  <a:lnTo>
                    <a:pt x="4"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9" name="Freeform 438"/>
            <p:cNvSpPr>
              <a:spLocks/>
            </p:cNvSpPr>
            <p:nvPr/>
          </p:nvSpPr>
          <p:spPr bwMode="auto">
            <a:xfrm>
              <a:off x="6145212" y="5092701"/>
              <a:ext cx="9525" cy="12700"/>
            </a:xfrm>
            <a:custGeom>
              <a:avLst/>
              <a:gdLst>
                <a:gd name="T0" fmla="*/ 0 w 6"/>
                <a:gd name="T1" fmla="*/ 0 h 8"/>
                <a:gd name="T2" fmla="*/ 0 w 6"/>
                <a:gd name="T3" fmla="*/ 0 h 8"/>
                <a:gd name="T4" fmla="*/ 0 w 6"/>
                <a:gd name="T5" fmla="*/ 0 h 8"/>
                <a:gd name="T6" fmla="*/ 4 w 6"/>
                <a:gd name="T7" fmla="*/ 2 h 8"/>
                <a:gd name="T8" fmla="*/ 4 w 6"/>
                <a:gd name="T9" fmla="*/ 6 h 8"/>
                <a:gd name="T10" fmla="*/ 0 w 6"/>
                <a:gd name="T11" fmla="*/ 8 h 8"/>
                <a:gd name="T12" fmla="*/ 0 w 6"/>
                <a:gd name="T13" fmla="*/ 8 h 8"/>
                <a:gd name="T14" fmla="*/ 0 w 6"/>
                <a:gd name="T15" fmla="*/ 8 h 8"/>
                <a:gd name="T16" fmla="*/ 4 w 6"/>
                <a:gd name="T17" fmla="*/ 6 h 8"/>
                <a:gd name="T18" fmla="*/ 6 w 6"/>
                <a:gd name="T19" fmla="*/ 6 h 8"/>
                <a:gd name="T20" fmla="*/ 6 w 6"/>
                <a:gd name="T21" fmla="*/ 2 h 8"/>
                <a:gd name="T22" fmla="*/ 4 w 6"/>
                <a:gd name="T23" fmla="*/ 2 h 8"/>
                <a:gd name="T24" fmla="*/ 0 w 6"/>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8">
                  <a:moveTo>
                    <a:pt x="0" y="0"/>
                  </a:moveTo>
                  <a:lnTo>
                    <a:pt x="0" y="0"/>
                  </a:lnTo>
                  <a:lnTo>
                    <a:pt x="0" y="0"/>
                  </a:lnTo>
                  <a:lnTo>
                    <a:pt x="4" y="2"/>
                  </a:lnTo>
                  <a:lnTo>
                    <a:pt x="4" y="6"/>
                  </a:lnTo>
                  <a:lnTo>
                    <a:pt x="0" y="8"/>
                  </a:lnTo>
                  <a:lnTo>
                    <a:pt x="0" y="8"/>
                  </a:lnTo>
                  <a:lnTo>
                    <a:pt x="0" y="8"/>
                  </a:lnTo>
                  <a:lnTo>
                    <a:pt x="4" y="6"/>
                  </a:lnTo>
                  <a:lnTo>
                    <a:pt x="6" y="6"/>
                  </a:lnTo>
                  <a:lnTo>
                    <a:pt x="6" y="2"/>
                  </a:lnTo>
                  <a:lnTo>
                    <a:pt x="4"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0" name="Freeform 439"/>
            <p:cNvSpPr>
              <a:spLocks/>
            </p:cNvSpPr>
            <p:nvPr/>
          </p:nvSpPr>
          <p:spPr bwMode="auto">
            <a:xfrm>
              <a:off x="6145212" y="5092701"/>
              <a:ext cx="6350" cy="12700"/>
            </a:xfrm>
            <a:custGeom>
              <a:avLst/>
              <a:gdLst>
                <a:gd name="T0" fmla="*/ 0 w 4"/>
                <a:gd name="T1" fmla="*/ 0 h 8"/>
                <a:gd name="T2" fmla="*/ 0 w 4"/>
                <a:gd name="T3" fmla="*/ 0 h 8"/>
                <a:gd name="T4" fmla="*/ 0 w 4"/>
                <a:gd name="T5" fmla="*/ 0 h 8"/>
                <a:gd name="T6" fmla="*/ 4 w 4"/>
                <a:gd name="T7" fmla="*/ 2 h 8"/>
                <a:gd name="T8" fmla="*/ 4 w 4"/>
                <a:gd name="T9" fmla="*/ 6 h 8"/>
                <a:gd name="T10" fmla="*/ 0 w 4"/>
                <a:gd name="T11" fmla="*/ 8 h 8"/>
                <a:gd name="T12" fmla="*/ 0 w 4"/>
                <a:gd name="T13" fmla="*/ 8 h 8"/>
                <a:gd name="T14" fmla="*/ 0 w 4"/>
                <a:gd name="T15" fmla="*/ 8 h 8"/>
                <a:gd name="T16" fmla="*/ 4 w 4"/>
                <a:gd name="T17" fmla="*/ 6 h 8"/>
                <a:gd name="T18" fmla="*/ 4 w 4"/>
                <a:gd name="T19" fmla="*/ 2 h 8"/>
                <a:gd name="T20" fmla="*/ 0 w 4"/>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0" y="0"/>
                  </a:moveTo>
                  <a:lnTo>
                    <a:pt x="0" y="0"/>
                  </a:lnTo>
                  <a:lnTo>
                    <a:pt x="0" y="0"/>
                  </a:lnTo>
                  <a:lnTo>
                    <a:pt x="4" y="2"/>
                  </a:lnTo>
                  <a:lnTo>
                    <a:pt x="4" y="6"/>
                  </a:lnTo>
                  <a:lnTo>
                    <a:pt x="0" y="8"/>
                  </a:lnTo>
                  <a:lnTo>
                    <a:pt x="0" y="8"/>
                  </a:lnTo>
                  <a:lnTo>
                    <a:pt x="0" y="8"/>
                  </a:lnTo>
                  <a:lnTo>
                    <a:pt x="4" y="6"/>
                  </a:lnTo>
                  <a:lnTo>
                    <a:pt x="4" y="2"/>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1" name="Freeform 440"/>
            <p:cNvSpPr>
              <a:spLocks/>
            </p:cNvSpPr>
            <p:nvPr/>
          </p:nvSpPr>
          <p:spPr bwMode="auto">
            <a:xfrm>
              <a:off x="6145212" y="5092701"/>
              <a:ext cx="6350" cy="12700"/>
            </a:xfrm>
            <a:custGeom>
              <a:avLst/>
              <a:gdLst>
                <a:gd name="T0" fmla="*/ 0 w 4"/>
                <a:gd name="T1" fmla="*/ 0 h 8"/>
                <a:gd name="T2" fmla="*/ 0 w 4"/>
                <a:gd name="T3" fmla="*/ 0 h 8"/>
                <a:gd name="T4" fmla="*/ 0 w 4"/>
                <a:gd name="T5" fmla="*/ 0 h 8"/>
                <a:gd name="T6" fmla="*/ 4 w 4"/>
                <a:gd name="T7" fmla="*/ 2 h 8"/>
                <a:gd name="T8" fmla="*/ 4 w 4"/>
                <a:gd name="T9" fmla="*/ 6 h 8"/>
                <a:gd name="T10" fmla="*/ 0 w 4"/>
                <a:gd name="T11" fmla="*/ 8 h 8"/>
                <a:gd name="T12" fmla="*/ 0 w 4"/>
                <a:gd name="T13" fmla="*/ 8 h 8"/>
                <a:gd name="T14" fmla="*/ 0 w 4"/>
                <a:gd name="T15" fmla="*/ 8 h 8"/>
                <a:gd name="T16" fmla="*/ 4 w 4"/>
                <a:gd name="T17" fmla="*/ 6 h 8"/>
                <a:gd name="T18" fmla="*/ 4 w 4"/>
                <a:gd name="T19" fmla="*/ 2 h 8"/>
                <a:gd name="T20" fmla="*/ 0 w 4"/>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0" y="0"/>
                  </a:moveTo>
                  <a:lnTo>
                    <a:pt x="0" y="0"/>
                  </a:lnTo>
                  <a:lnTo>
                    <a:pt x="0" y="0"/>
                  </a:lnTo>
                  <a:lnTo>
                    <a:pt x="4" y="2"/>
                  </a:lnTo>
                  <a:lnTo>
                    <a:pt x="4" y="6"/>
                  </a:lnTo>
                  <a:lnTo>
                    <a:pt x="0" y="8"/>
                  </a:lnTo>
                  <a:lnTo>
                    <a:pt x="0" y="8"/>
                  </a:lnTo>
                  <a:lnTo>
                    <a:pt x="0" y="8"/>
                  </a:lnTo>
                  <a:lnTo>
                    <a:pt x="4" y="6"/>
                  </a:lnTo>
                  <a:lnTo>
                    <a:pt x="4"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2" name="Freeform 441"/>
            <p:cNvSpPr>
              <a:spLocks/>
            </p:cNvSpPr>
            <p:nvPr/>
          </p:nvSpPr>
          <p:spPr bwMode="auto">
            <a:xfrm>
              <a:off x="6154737"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3" name="Freeform 442"/>
            <p:cNvSpPr>
              <a:spLocks/>
            </p:cNvSpPr>
            <p:nvPr/>
          </p:nvSpPr>
          <p:spPr bwMode="auto">
            <a:xfrm>
              <a:off x="6154737"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4" name="Freeform 443"/>
            <p:cNvSpPr>
              <a:spLocks noEditPoints="1"/>
            </p:cNvSpPr>
            <p:nvPr/>
          </p:nvSpPr>
          <p:spPr bwMode="auto">
            <a:xfrm>
              <a:off x="6154737"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0 w 8"/>
                <a:gd name="T23" fmla="*/ 2 h 8"/>
                <a:gd name="T24" fmla="*/ 0 w 8"/>
                <a:gd name="T25" fmla="*/ 6 h 8"/>
                <a:gd name="T26" fmla="*/ 0 w 8"/>
                <a:gd name="T27" fmla="*/ 6 h 8"/>
                <a:gd name="T28" fmla="*/ 4 w 8"/>
                <a:gd name="T29" fmla="*/ 8 h 8"/>
                <a:gd name="T30" fmla="*/ 4 w 8"/>
                <a:gd name="T31" fmla="*/ 8 h 8"/>
                <a:gd name="T32" fmla="*/ 8 w 8"/>
                <a:gd name="T33" fmla="*/ 6 h 8"/>
                <a:gd name="T34" fmla="*/ 8 w 8"/>
                <a:gd name="T35" fmla="*/ 6 h 8"/>
                <a:gd name="T36" fmla="*/ 8 w 8"/>
                <a:gd name="T37" fmla="*/ 2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close/>
                  <a:moveTo>
                    <a:pt x="4" y="0"/>
                  </a:move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5" name="Freeform 444"/>
            <p:cNvSpPr>
              <a:spLocks noEditPoints="1"/>
            </p:cNvSpPr>
            <p:nvPr/>
          </p:nvSpPr>
          <p:spPr bwMode="auto">
            <a:xfrm>
              <a:off x="6154737"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0 w 8"/>
                <a:gd name="T23" fmla="*/ 2 h 8"/>
                <a:gd name="T24" fmla="*/ 0 w 8"/>
                <a:gd name="T25" fmla="*/ 6 h 8"/>
                <a:gd name="T26" fmla="*/ 0 w 8"/>
                <a:gd name="T27" fmla="*/ 6 h 8"/>
                <a:gd name="T28" fmla="*/ 4 w 8"/>
                <a:gd name="T29" fmla="*/ 8 h 8"/>
                <a:gd name="T30" fmla="*/ 4 w 8"/>
                <a:gd name="T31" fmla="*/ 8 h 8"/>
                <a:gd name="T32" fmla="*/ 8 w 8"/>
                <a:gd name="T33" fmla="*/ 6 h 8"/>
                <a:gd name="T34" fmla="*/ 8 w 8"/>
                <a:gd name="T35" fmla="*/ 6 h 8"/>
                <a:gd name="T36" fmla="*/ 8 w 8"/>
                <a:gd name="T37" fmla="*/ 2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moveTo>
                    <a:pt x="4" y="0"/>
                  </a:move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6" name="Freeform 445"/>
            <p:cNvSpPr>
              <a:spLocks noEditPoints="1"/>
            </p:cNvSpPr>
            <p:nvPr/>
          </p:nvSpPr>
          <p:spPr bwMode="auto">
            <a:xfrm>
              <a:off x="6154737" y="50927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4" y="0"/>
                  </a:lnTo>
                  <a:lnTo>
                    <a:pt x="6" y="2"/>
                  </a:lnTo>
                  <a:lnTo>
                    <a:pt x="6" y="6"/>
                  </a:lnTo>
                  <a:lnTo>
                    <a:pt x="4" y="8"/>
                  </a:lnTo>
                  <a:lnTo>
                    <a:pt x="0" y="6"/>
                  </a:lnTo>
                  <a:lnTo>
                    <a:pt x="0" y="2"/>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7" name="Freeform 446"/>
            <p:cNvSpPr>
              <a:spLocks noEditPoints="1"/>
            </p:cNvSpPr>
            <p:nvPr/>
          </p:nvSpPr>
          <p:spPr bwMode="auto">
            <a:xfrm>
              <a:off x="6154737" y="50927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4" y="0"/>
                  </a:lnTo>
                  <a:lnTo>
                    <a:pt x="6" y="2"/>
                  </a:lnTo>
                  <a:lnTo>
                    <a:pt x="6" y="6"/>
                  </a:lnTo>
                  <a:lnTo>
                    <a:pt x="4" y="8"/>
                  </a:lnTo>
                  <a:lnTo>
                    <a:pt x="0" y="6"/>
                  </a:lnTo>
                  <a:lnTo>
                    <a:pt x="0" y="2"/>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8" name="Freeform 447"/>
            <p:cNvSpPr>
              <a:spLocks/>
            </p:cNvSpPr>
            <p:nvPr/>
          </p:nvSpPr>
          <p:spPr bwMode="auto">
            <a:xfrm>
              <a:off x="6167437"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9" name="Freeform 448"/>
            <p:cNvSpPr>
              <a:spLocks/>
            </p:cNvSpPr>
            <p:nvPr/>
          </p:nvSpPr>
          <p:spPr bwMode="auto">
            <a:xfrm>
              <a:off x="6167437"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0" name="Freeform 449"/>
            <p:cNvSpPr>
              <a:spLocks noEditPoints="1"/>
            </p:cNvSpPr>
            <p:nvPr/>
          </p:nvSpPr>
          <p:spPr bwMode="auto">
            <a:xfrm>
              <a:off x="6167437"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6 h 8"/>
                <a:gd name="T40" fmla="*/ 8 w 8"/>
                <a:gd name="T41" fmla="*/ 2 h 8"/>
                <a:gd name="T42" fmla="*/ 8 w 8"/>
                <a:gd name="T43" fmla="*/ 2 h 8"/>
                <a:gd name="T44" fmla="*/ 8 w 8"/>
                <a:gd name="T45" fmla="*/ 2 h 8"/>
                <a:gd name="T46" fmla="*/ 8 w 8"/>
                <a:gd name="T47" fmla="*/ 2 h 8"/>
                <a:gd name="T48" fmla="*/ 8 w 8"/>
                <a:gd name="T49" fmla="*/ 2 h 8"/>
                <a:gd name="T50" fmla="*/ 4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4" y="8"/>
                  </a:moveTo>
                  <a:lnTo>
                    <a:pt x="0" y="6"/>
                  </a:lnTo>
                  <a:lnTo>
                    <a:pt x="0" y="2"/>
                  </a:lnTo>
                  <a:lnTo>
                    <a:pt x="4" y="0"/>
                  </a:lnTo>
                  <a:lnTo>
                    <a:pt x="8" y="2"/>
                  </a:lnTo>
                  <a:lnTo>
                    <a:pt x="8" y="6"/>
                  </a:lnTo>
                  <a:lnTo>
                    <a:pt x="4" y="8"/>
                  </a:lnTo>
                  <a:close/>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6"/>
                  </a:lnTo>
                  <a:lnTo>
                    <a:pt x="8" y="2"/>
                  </a:lnTo>
                  <a:lnTo>
                    <a:pt x="8" y="2"/>
                  </a:lnTo>
                  <a:lnTo>
                    <a:pt x="8" y="2"/>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1" name="Freeform 450"/>
            <p:cNvSpPr>
              <a:spLocks noEditPoints="1"/>
            </p:cNvSpPr>
            <p:nvPr/>
          </p:nvSpPr>
          <p:spPr bwMode="auto">
            <a:xfrm>
              <a:off x="6167437"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6 h 8"/>
                <a:gd name="T40" fmla="*/ 8 w 8"/>
                <a:gd name="T41" fmla="*/ 2 h 8"/>
                <a:gd name="T42" fmla="*/ 8 w 8"/>
                <a:gd name="T43" fmla="*/ 2 h 8"/>
                <a:gd name="T44" fmla="*/ 8 w 8"/>
                <a:gd name="T45" fmla="*/ 2 h 8"/>
                <a:gd name="T46" fmla="*/ 8 w 8"/>
                <a:gd name="T47" fmla="*/ 2 h 8"/>
                <a:gd name="T48" fmla="*/ 8 w 8"/>
                <a:gd name="T49" fmla="*/ 2 h 8"/>
                <a:gd name="T50" fmla="*/ 4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4" y="8"/>
                  </a:moveTo>
                  <a:lnTo>
                    <a:pt x="0" y="6"/>
                  </a:lnTo>
                  <a:lnTo>
                    <a:pt x="0" y="2"/>
                  </a:lnTo>
                  <a:lnTo>
                    <a:pt x="4" y="0"/>
                  </a:lnTo>
                  <a:lnTo>
                    <a:pt x="8" y="2"/>
                  </a:lnTo>
                  <a:lnTo>
                    <a:pt x="8" y="6"/>
                  </a:lnTo>
                  <a:lnTo>
                    <a:pt x="4" y="8"/>
                  </a:lnTo>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6"/>
                  </a:lnTo>
                  <a:lnTo>
                    <a:pt x="8" y="2"/>
                  </a:lnTo>
                  <a:lnTo>
                    <a:pt x="8" y="2"/>
                  </a:lnTo>
                  <a:lnTo>
                    <a:pt x="8" y="2"/>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2" name="Freeform 451"/>
            <p:cNvSpPr>
              <a:spLocks noEditPoints="1"/>
            </p:cNvSpPr>
            <p:nvPr/>
          </p:nvSpPr>
          <p:spPr bwMode="auto">
            <a:xfrm>
              <a:off x="6167437" y="5092701"/>
              <a:ext cx="12700" cy="12700"/>
            </a:xfrm>
            <a:custGeom>
              <a:avLst/>
              <a:gdLst>
                <a:gd name="T0" fmla="*/ 2 w 8"/>
                <a:gd name="T1" fmla="*/ 2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2"/>
                  </a:moveTo>
                  <a:lnTo>
                    <a:pt x="4" y="0"/>
                  </a:lnTo>
                  <a:lnTo>
                    <a:pt x="8" y="2"/>
                  </a:lnTo>
                  <a:lnTo>
                    <a:pt x="8" y="6"/>
                  </a:lnTo>
                  <a:lnTo>
                    <a:pt x="4" y="8"/>
                  </a:lnTo>
                  <a:lnTo>
                    <a:pt x="2" y="6"/>
                  </a:lnTo>
                  <a:lnTo>
                    <a:pt x="2" y="2"/>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3" name="Freeform 452"/>
            <p:cNvSpPr>
              <a:spLocks noEditPoints="1"/>
            </p:cNvSpPr>
            <p:nvPr/>
          </p:nvSpPr>
          <p:spPr bwMode="auto">
            <a:xfrm>
              <a:off x="6167437" y="5092701"/>
              <a:ext cx="12700" cy="12700"/>
            </a:xfrm>
            <a:custGeom>
              <a:avLst/>
              <a:gdLst>
                <a:gd name="T0" fmla="*/ 2 w 8"/>
                <a:gd name="T1" fmla="*/ 2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2"/>
                  </a:moveTo>
                  <a:lnTo>
                    <a:pt x="4" y="0"/>
                  </a:lnTo>
                  <a:lnTo>
                    <a:pt x="8" y="2"/>
                  </a:lnTo>
                  <a:lnTo>
                    <a:pt x="8" y="6"/>
                  </a:lnTo>
                  <a:lnTo>
                    <a:pt x="4" y="8"/>
                  </a:lnTo>
                  <a:lnTo>
                    <a:pt x="2" y="6"/>
                  </a:lnTo>
                  <a:lnTo>
                    <a:pt x="2" y="2"/>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4" name="Freeform 453"/>
            <p:cNvSpPr>
              <a:spLocks/>
            </p:cNvSpPr>
            <p:nvPr/>
          </p:nvSpPr>
          <p:spPr bwMode="auto">
            <a:xfrm>
              <a:off x="61769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5" name="Freeform 454"/>
            <p:cNvSpPr>
              <a:spLocks/>
            </p:cNvSpPr>
            <p:nvPr/>
          </p:nvSpPr>
          <p:spPr bwMode="auto">
            <a:xfrm>
              <a:off x="61769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6" name="Freeform 455"/>
            <p:cNvSpPr>
              <a:spLocks/>
            </p:cNvSpPr>
            <p:nvPr/>
          </p:nvSpPr>
          <p:spPr bwMode="auto">
            <a:xfrm>
              <a:off x="6173787" y="5080001"/>
              <a:ext cx="12700" cy="12700"/>
            </a:xfrm>
            <a:custGeom>
              <a:avLst/>
              <a:gdLst>
                <a:gd name="T0" fmla="*/ 6 w 8"/>
                <a:gd name="T1" fmla="*/ 0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4 w 8"/>
                <a:gd name="T17" fmla="*/ 0 h 8"/>
                <a:gd name="T18" fmla="*/ 2 w 8"/>
                <a:gd name="T19" fmla="*/ 2 h 8"/>
                <a:gd name="T20" fmla="*/ 0 w 8"/>
                <a:gd name="T21" fmla="*/ 2 h 8"/>
                <a:gd name="T22" fmla="*/ 2 w 8"/>
                <a:gd name="T23" fmla="*/ 2 h 8"/>
                <a:gd name="T24" fmla="*/ 0 w 8"/>
                <a:gd name="T25" fmla="*/ 2 h 8"/>
                <a:gd name="T26" fmla="*/ 0 w 8"/>
                <a:gd name="T27" fmla="*/ 6 h 8"/>
                <a:gd name="T28" fmla="*/ 2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6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0"/>
                  </a:moveTo>
                  <a:lnTo>
                    <a:pt x="4" y="0"/>
                  </a:lnTo>
                  <a:lnTo>
                    <a:pt x="8" y="2"/>
                  </a:lnTo>
                  <a:lnTo>
                    <a:pt x="8" y="6"/>
                  </a:lnTo>
                  <a:lnTo>
                    <a:pt x="4" y="8"/>
                  </a:lnTo>
                  <a:lnTo>
                    <a:pt x="2" y="6"/>
                  </a:lnTo>
                  <a:lnTo>
                    <a:pt x="2" y="2"/>
                  </a:lnTo>
                  <a:lnTo>
                    <a:pt x="4" y="0"/>
                  </a:lnTo>
                  <a:lnTo>
                    <a:pt x="4" y="0"/>
                  </a:lnTo>
                  <a:lnTo>
                    <a:pt x="2" y="2"/>
                  </a:lnTo>
                  <a:lnTo>
                    <a:pt x="0" y="2"/>
                  </a:lnTo>
                  <a:lnTo>
                    <a:pt x="2" y="2"/>
                  </a:lnTo>
                  <a:lnTo>
                    <a:pt x="0" y="2"/>
                  </a:lnTo>
                  <a:lnTo>
                    <a:pt x="0" y="6"/>
                  </a:lnTo>
                  <a:lnTo>
                    <a:pt x="2" y="6"/>
                  </a:lnTo>
                  <a:lnTo>
                    <a:pt x="4" y="8"/>
                  </a:lnTo>
                  <a:lnTo>
                    <a:pt x="4" y="8"/>
                  </a:lnTo>
                  <a:lnTo>
                    <a:pt x="8" y="6"/>
                  </a:lnTo>
                  <a:lnTo>
                    <a:pt x="8" y="6"/>
                  </a:lnTo>
                  <a:lnTo>
                    <a:pt x="8" y="2"/>
                  </a:lnTo>
                  <a:lnTo>
                    <a:pt x="8"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7" name="Freeform 456"/>
            <p:cNvSpPr>
              <a:spLocks/>
            </p:cNvSpPr>
            <p:nvPr/>
          </p:nvSpPr>
          <p:spPr bwMode="auto">
            <a:xfrm>
              <a:off x="6173787" y="5080001"/>
              <a:ext cx="12700" cy="12700"/>
            </a:xfrm>
            <a:custGeom>
              <a:avLst/>
              <a:gdLst>
                <a:gd name="T0" fmla="*/ 6 w 8"/>
                <a:gd name="T1" fmla="*/ 0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4 w 8"/>
                <a:gd name="T17" fmla="*/ 0 h 8"/>
                <a:gd name="T18" fmla="*/ 2 w 8"/>
                <a:gd name="T19" fmla="*/ 2 h 8"/>
                <a:gd name="T20" fmla="*/ 0 w 8"/>
                <a:gd name="T21" fmla="*/ 2 h 8"/>
                <a:gd name="T22" fmla="*/ 2 w 8"/>
                <a:gd name="T23" fmla="*/ 2 h 8"/>
                <a:gd name="T24" fmla="*/ 0 w 8"/>
                <a:gd name="T25" fmla="*/ 2 h 8"/>
                <a:gd name="T26" fmla="*/ 0 w 8"/>
                <a:gd name="T27" fmla="*/ 6 h 8"/>
                <a:gd name="T28" fmla="*/ 2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6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0"/>
                  </a:moveTo>
                  <a:lnTo>
                    <a:pt x="4" y="0"/>
                  </a:lnTo>
                  <a:lnTo>
                    <a:pt x="8" y="2"/>
                  </a:lnTo>
                  <a:lnTo>
                    <a:pt x="8" y="6"/>
                  </a:lnTo>
                  <a:lnTo>
                    <a:pt x="4" y="8"/>
                  </a:lnTo>
                  <a:lnTo>
                    <a:pt x="2" y="6"/>
                  </a:lnTo>
                  <a:lnTo>
                    <a:pt x="2" y="2"/>
                  </a:lnTo>
                  <a:lnTo>
                    <a:pt x="4" y="0"/>
                  </a:lnTo>
                  <a:lnTo>
                    <a:pt x="4" y="0"/>
                  </a:lnTo>
                  <a:lnTo>
                    <a:pt x="2" y="2"/>
                  </a:lnTo>
                  <a:lnTo>
                    <a:pt x="0" y="2"/>
                  </a:lnTo>
                  <a:lnTo>
                    <a:pt x="2" y="2"/>
                  </a:lnTo>
                  <a:lnTo>
                    <a:pt x="0" y="2"/>
                  </a:lnTo>
                  <a:lnTo>
                    <a:pt x="0" y="6"/>
                  </a:lnTo>
                  <a:lnTo>
                    <a:pt x="2" y="6"/>
                  </a:lnTo>
                  <a:lnTo>
                    <a:pt x="4" y="8"/>
                  </a:lnTo>
                  <a:lnTo>
                    <a:pt x="4" y="8"/>
                  </a:lnTo>
                  <a:lnTo>
                    <a:pt x="8" y="6"/>
                  </a:lnTo>
                  <a:lnTo>
                    <a:pt x="8" y="6"/>
                  </a:lnTo>
                  <a:lnTo>
                    <a:pt x="8" y="2"/>
                  </a:lnTo>
                  <a:lnTo>
                    <a:pt x="8"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8" name="Freeform 457"/>
            <p:cNvSpPr>
              <a:spLocks/>
            </p:cNvSpPr>
            <p:nvPr/>
          </p:nvSpPr>
          <p:spPr bwMode="auto">
            <a:xfrm>
              <a:off x="6180137" y="5080001"/>
              <a:ext cx="3175" cy="0"/>
            </a:xfrm>
            <a:custGeom>
              <a:avLst/>
              <a:gdLst>
                <a:gd name="T0" fmla="*/ 0 w 2"/>
                <a:gd name="T1" fmla="*/ 0 w 2"/>
                <a:gd name="T2" fmla="*/ 0 w 2"/>
                <a:gd name="T3" fmla="*/ 0 w 2"/>
                <a:gd name="T4" fmla="*/ 0 w 2"/>
                <a:gd name="T5" fmla="*/ 0 w 2"/>
                <a:gd name="T6" fmla="*/ 2 w 2"/>
                <a:gd name="T7" fmla="*/ 0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0" y="0"/>
                  </a:moveTo>
                  <a:lnTo>
                    <a:pt x="0" y="0"/>
                  </a:lnTo>
                  <a:lnTo>
                    <a:pt x="0" y="0"/>
                  </a:lnTo>
                  <a:lnTo>
                    <a:pt x="0" y="0"/>
                  </a:lnTo>
                  <a:lnTo>
                    <a:pt x="0" y="0"/>
                  </a:lnTo>
                  <a:lnTo>
                    <a:pt x="0" y="0"/>
                  </a:lnTo>
                  <a:lnTo>
                    <a:pt x="2"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9" name="Freeform 458"/>
            <p:cNvSpPr>
              <a:spLocks/>
            </p:cNvSpPr>
            <p:nvPr/>
          </p:nvSpPr>
          <p:spPr bwMode="auto">
            <a:xfrm>
              <a:off x="6180137" y="5080001"/>
              <a:ext cx="3175" cy="0"/>
            </a:xfrm>
            <a:custGeom>
              <a:avLst/>
              <a:gdLst>
                <a:gd name="T0" fmla="*/ 0 w 2"/>
                <a:gd name="T1" fmla="*/ 0 w 2"/>
                <a:gd name="T2" fmla="*/ 0 w 2"/>
                <a:gd name="T3" fmla="*/ 0 w 2"/>
                <a:gd name="T4" fmla="*/ 0 w 2"/>
                <a:gd name="T5" fmla="*/ 0 w 2"/>
                <a:gd name="T6" fmla="*/ 2 w 2"/>
                <a:gd name="T7" fmla="*/ 0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0" y="0"/>
                  </a:moveTo>
                  <a:lnTo>
                    <a:pt x="0" y="0"/>
                  </a:lnTo>
                  <a:lnTo>
                    <a:pt x="0" y="0"/>
                  </a:lnTo>
                  <a:lnTo>
                    <a:pt x="0" y="0"/>
                  </a:lnTo>
                  <a:lnTo>
                    <a:pt x="0"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0" name="Freeform 459"/>
            <p:cNvSpPr>
              <a:spLocks noEditPoints="1"/>
            </p:cNvSpPr>
            <p:nvPr/>
          </p:nvSpPr>
          <p:spPr bwMode="auto">
            <a:xfrm>
              <a:off x="6180137" y="5080001"/>
              <a:ext cx="3175" cy="0"/>
            </a:xfrm>
            <a:custGeom>
              <a:avLst/>
              <a:gdLst>
                <a:gd name="T0" fmla="*/ 0 w 2"/>
                <a:gd name="T1" fmla="*/ 0 w 2"/>
                <a:gd name="T2" fmla="*/ 0 w 2"/>
                <a:gd name="T3" fmla="*/ 0 w 2"/>
                <a:gd name="T4" fmla="*/ 0 w 2"/>
                <a:gd name="T5" fmla="*/ 2 w 2"/>
                <a:gd name="T6" fmla="*/ 0 w 2"/>
                <a:gd name="T7" fmla="*/ 0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close/>
                  <a:moveTo>
                    <a:pt x="2" y="0"/>
                  </a:moveTo>
                  <a:lnTo>
                    <a:pt x="0" y="0"/>
                  </a:lnTo>
                  <a:lnTo>
                    <a:pt x="0"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1" name="Freeform 460"/>
            <p:cNvSpPr>
              <a:spLocks noEditPoints="1"/>
            </p:cNvSpPr>
            <p:nvPr/>
          </p:nvSpPr>
          <p:spPr bwMode="auto">
            <a:xfrm>
              <a:off x="6180137" y="5080001"/>
              <a:ext cx="3175" cy="0"/>
            </a:xfrm>
            <a:custGeom>
              <a:avLst/>
              <a:gdLst>
                <a:gd name="T0" fmla="*/ 0 w 2"/>
                <a:gd name="T1" fmla="*/ 0 w 2"/>
                <a:gd name="T2" fmla="*/ 0 w 2"/>
                <a:gd name="T3" fmla="*/ 0 w 2"/>
                <a:gd name="T4" fmla="*/ 0 w 2"/>
                <a:gd name="T5" fmla="*/ 2 w 2"/>
                <a:gd name="T6" fmla="*/ 0 w 2"/>
                <a:gd name="T7" fmla="*/ 0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moveTo>
                    <a:pt x="2" y="0"/>
                  </a:moveTo>
                  <a:lnTo>
                    <a:pt x="0" y="0"/>
                  </a:ln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2" name="Freeform 461"/>
            <p:cNvSpPr>
              <a:spLocks noEditPoints="1"/>
            </p:cNvSpPr>
            <p:nvPr/>
          </p:nvSpPr>
          <p:spPr bwMode="auto">
            <a:xfrm>
              <a:off x="61769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2 w 6"/>
                <a:gd name="T19" fmla="*/ 0 h 8"/>
                <a:gd name="T20" fmla="*/ 0 w 6"/>
                <a:gd name="T21" fmla="*/ 2 h 8"/>
                <a:gd name="T22" fmla="*/ 0 w 6"/>
                <a:gd name="T23" fmla="*/ 6 h 8"/>
                <a:gd name="T24" fmla="*/ 2 w 6"/>
                <a:gd name="T25" fmla="*/ 8 h 8"/>
                <a:gd name="T26" fmla="*/ 6 w 6"/>
                <a:gd name="T27" fmla="*/ 6 h 8"/>
                <a:gd name="T28" fmla="*/ 6 w 6"/>
                <a:gd name="T29" fmla="*/ 2 h 8"/>
                <a:gd name="T30" fmla="*/ 2 w 6"/>
                <a:gd name="T31" fmla="*/ 0 h 8"/>
                <a:gd name="T32" fmla="*/ 2 w 6"/>
                <a:gd name="T33" fmla="*/ 0 h 8"/>
                <a:gd name="T34" fmla="*/ 2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2" y="8"/>
                  </a:lnTo>
                  <a:lnTo>
                    <a:pt x="0" y="6"/>
                  </a:lnTo>
                  <a:lnTo>
                    <a:pt x="0" y="2"/>
                  </a:lnTo>
                  <a:close/>
                  <a:moveTo>
                    <a:pt x="2" y="0"/>
                  </a:moveTo>
                  <a:lnTo>
                    <a:pt x="2" y="0"/>
                  </a:lnTo>
                  <a:lnTo>
                    <a:pt x="2" y="0"/>
                  </a:lnTo>
                  <a:lnTo>
                    <a:pt x="0" y="2"/>
                  </a:lnTo>
                  <a:lnTo>
                    <a:pt x="0" y="6"/>
                  </a:lnTo>
                  <a:lnTo>
                    <a:pt x="2" y="8"/>
                  </a:lnTo>
                  <a:lnTo>
                    <a:pt x="6" y="6"/>
                  </a:lnTo>
                  <a:lnTo>
                    <a:pt x="6" y="2"/>
                  </a:lnTo>
                  <a:lnTo>
                    <a:pt x="2" y="0"/>
                  </a:lnTo>
                  <a:lnTo>
                    <a:pt x="2"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3" name="Freeform 462"/>
            <p:cNvSpPr>
              <a:spLocks noEditPoints="1"/>
            </p:cNvSpPr>
            <p:nvPr/>
          </p:nvSpPr>
          <p:spPr bwMode="auto">
            <a:xfrm>
              <a:off x="61769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2 w 6"/>
                <a:gd name="T19" fmla="*/ 0 h 8"/>
                <a:gd name="T20" fmla="*/ 0 w 6"/>
                <a:gd name="T21" fmla="*/ 2 h 8"/>
                <a:gd name="T22" fmla="*/ 0 w 6"/>
                <a:gd name="T23" fmla="*/ 6 h 8"/>
                <a:gd name="T24" fmla="*/ 2 w 6"/>
                <a:gd name="T25" fmla="*/ 8 h 8"/>
                <a:gd name="T26" fmla="*/ 6 w 6"/>
                <a:gd name="T27" fmla="*/ 6 h 8"/>
                <a:gd name="T28" fmla="*/ 6 w 6"/>
                <a:gd name="T29" fmla="*/ 2 h 8"/>
                <a:gd name="T30" fmla="*/ 2 w 6"/>
                <a:gd name="T31" fmla="*/ 0 h 8"/>
                <a:gd name="T32" fmla="*/ 2 w 6"/>
                <a:gd name="T33" fmla="*/ 0 h 8"/>
                <a:gd name="T34" fmla="*/ 2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2" y="8"/>
                  </a:lnTo>
                  <a:lnTo>
                    <a:pt x="0" y="6"/>
                  </a:lnTo>
                  <a:lnTo>
                    <a:pt x="0" y="2"/>
                  </a:lnTo>
                  <a:moveTo>
                    <a:pt x="2" y="0"/>
                  </a:moveTo>
                  <a:lnTo>
                    <a:pt x="2" y="0"/>
                  </a:lnTo>
                  <a:lnTo>
                    <a:pt x="2" y="0"/>
                  </a:lnTo>
                  <a:lnTo>
                    <a:pt x="0" y="2"/>
                  </a:lnTo>
                  <a:lnTo>
                    <a:pt x="0" y="6"/>
                  </a:lnTo>
                  <a:lnTo>
                    <a:pt x="2" y="8"/>
                  </a:lnTo>
                  <a:lnTo>
                    <a:pt x="6" y="6"/>
                  </a:lnTo>
                  <a:lnTo>
                    <a:pt x="6" y="2"/>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4" name="Freeform 463"/>
            <p:cNvSpPr>
              <a:spLocks/>
            </p:cNvSpPr>
            <p:nvPr/>
          </p:nvSpPr>
          <p:spPr bwMode="auto">
            <a:xfrm>
              <a:off x="61896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5" name="Freeform 464"/>
            <p:cNvSpPr>
              <a:spLocks/>
            </p:cNvSpPr>
            <p:nvPr/>
          </p:nvSpPr>
          <p:spPr bwMode="auto">
            <a:xfrm>
              <a:off x="61896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6" name="Freeform 465"/>
            <p:cNvSpPr>
              <a:spLocks/>
            </p:cNvSpPr>
            <p:nvPr/>
          </p:nvSpPr>
          <p:spPr bwMode="auto">
            <a:xfrm>
              <a:off x="6189662" y="5080001"/>
              <a:ext cx="12700" cy="12700"/>
            </a:xfrm>
            <a:custGeom>
              <a:avLst/>
              <a:gdLst>
                <a:gd name="T0" fmla="*/ 4 w 8"/>
                <a:gd name="T1" fmla="*/ 0 h 8"/>
                <a:gd name="T2" fmla="*/ 4 w 8"/>
                <a:gd name="T3" fmla="*/ 0 h 8"/>
                <a:gd name="T4" fmla="*/ 6 w 8"/>
                <a:gd name="T5" fmla="*/ 2 h 8"/>
                <a:gd name="T6" fmla="*/ 6 w 8"/>
                <a:gd name="T7" fmla="*/ 6 h 8"/>
                <a:gd name="T8" fmla="*/ 2 w 8"/>
                <a:gd name="T9" fmla="*/ 8 h 8"/>
                <a:gd name="T10" fmla="*/ 0 w 8"/>
                <a:gd name="T11" fmla="*/ 6 h 8"/>
                <a:gd name="T12" fmla="*/ 0 w 8"/>
                <a:gd name="T13" fmla="*/ 2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2 w 8"/>
                <a:gd name="T31" fmla="*/ 8 h 8"/>
                <a:gd name="T32" fmla="*/ 2 w 8"/>
                <a:gd name="T33" fmla="*/ 8 h 8"/>
                <a:gd name="T34" fmla="*/ 6 w 8"/>
                <a:gd name="T35" fmla="*/ 6 h 8"/>
                <a:gd name="T36" fmla="*/ 8 w 8"/>
                <a:gd name="T37" fmla="*/ 6 h 8"/>
                <a:gd name="T38" fmla="*/ 8 w 8"/>
                <a:gd name="T39" fmla="*/ 2 h 8"/>
                <a:gd name="T40" fmla="*/ 6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6" y="2"/>
                  </a:lnTo>
                  <a:lnTo>
                    <a:pt x="6" y="6"/>
                  </a:lnTo>
                  <a:lnTo>
                    <a:pt x="2" y="8"/>
                  </a:lnTo>
                  <a:lnTo>
                    <a:pt x="0" y="6"/>
                  </a:lnTo>
                  <a:lnTo>
                    <a:pt x="0" y="2"/>
                  </a:lnTo>
                  <a:lnTo>
                    <a:pt x="2" y="0"/>
                  </a:lnTo>
                  <a:lnTo>
                    <a:pt x="2" y="0"/>
                  </a:lnTo>
                  <a:lnTo>
                    <a:pt x="0" y="2"/>
                  </a:lnTo>
                  <a:lnTo>
                    <a:pt x="0" y="2"/>
                  </a:lnTo>
                  <a:lnTo>
                    <a:pt x="0" y="2"/>
                  </a:lnTo>
                  <a:lnTo>
                    <a:pt x="0" y="2"/>
                  </a:lnTo>
                  <a:lnTo>
                    <a:pt x="0" y="6"/>
                  </a:lnTo>
                  <a:lnTo>
                    <a:pt x="0" y="6"/>
                  </a:lnTo>
                  <a:lnTo>
                    <a:pt x="2" y="8"/>
                  </a:lnTo>
                  <a:lnTo>
                    <a:pt x="2" y="8"/>
                  </a:lnTo>
                  <a:lnTo>
                    <a:pt x="6" y="6"/>
                  </a:lnTo>
                  <a:lnTo>
                    <a:pt x="8" y="6"/>
                  </a:lnTo>
                  <a:lnTo>
                    <a:pt x="8" y="2"/>
                  </a:lnTo>
                  <a:lnTo>
                    <a:pt x="6"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7" name="Freeform 466"/>
            <p:cNvSpPr>
              <a:spLocks/>
            </p:cNvSpPr>
            <p:nvPr/>
          </p:nvSpPr>
          <p:spPr bwMode="auto">
            <a:xfrm>
              <a:off x="6189662" y="5080001"/>
              <a:ext cx="12700" cy="12700"/>
            </a:xfrm>
            <a:custGeom>
              <a:avLst/>
              <a:gdLst>
                <a:gd name="T0" fmla="*/ 4 w 8"/>
                <a:gd name="T1" fmla="*/ 0 h 8"/>
                <a:gd name="T2" fmla="*/ 4 w 8"/>
                <a:gd name="T3" fmla="*/ 0 h 8"/>
                <a:gd name="T4" fmla="*/ 6 w 8"/>
                <a:gd name="T5" fmla="*/ 2 h 8"/>
                <a:gd name="T6" fmla="*/ 6 w 8"/>
                <a:gd name="T7" fmla="*/ 6 h 8"/>
                <a:gd name="T8" fmla="*/ 2 w 8"/>
                <a:gd name="T9" fmla="*/ 8 h 8"/>
                <a:gd name="T10" fmla="*/ 0 w 8"/>
                <a:gd name="T11" fmla="*/ 6 h 8"/>
                <a:gd name="T12" fmla="*/ 0 w 8"/>
                <a:gd name="T13" fmla="*/ 2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2 w 8"/>
                <a:gd name="T31" fmla="*/ 8 h 8"/>
                <a:gd name="T32" fmla="*/ 2 w 8"/>
                <a:gd name="T33" fmla="*/ 8 h 8"/>
                <a:gd name="T34" fmla="*/ 6 w 8"/>
                <a:gd name="T35" fmla="*/ 6 h 8"/>
                <a:gd name="T36" fmla="*/ 8 w 8"/>
                <a:gd name="T37" fmla="*/ 6 h 8"/>
                <a:gd name="T38" fmla="*/ 8 w 8"/>
                <a:gd name="T39" fmla="*/ 2 h 8"/>
                <a:gd name="T40" fmla="*/ 6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6" y="2"/>
                  </a:lnTo>
                  <a:lnTo>
                    <a:pt x="6" y="6"/>
                  </a:lnTo>
                  <a:lnTo>
                    <a:pt x="2" y="8"/>
                  </a:lnTo>
                  <a:lnTo>
                    <a:pt x="0" y="6"/>
                  </a:lnTo>
                  <a:lnTo>
                    <a:pt x="0" y="2"/>
                  </a:lnTo>
                  <a:lnTo>
                    <a:pt x="2" y="0"/>
                  </a:lnTo>
                  <a:lnTo>
                    <a:pt x="2" y="0"/>
                  </a:lnTo>
                  <a:lnTo>
                    <a:pt x="0" y="2"/>
                  </a:lnTo>
                  <a:lnTo>
                    <a:pt x="0" y="2"/>
                  </a:lnTo>
                  <a:lnTo>
                    <a:pt x="0" y="2"/>
                  </a:lnTo>
                  <a:lnTo>
                    <a:pt x="0" y="2"/>
                  </a:lnTo>
                  <a:lnTo>
                    <a:pt x="0" y="6"/>
                  </a:lnTo>
                  <a:lnTo>
                    <a:pt x="0" y="6"/>
                  </a:lnTo>
                  <a:lnTo>
                    <a:pt x="2" y="8"/>
                  </a:lnTo>
                  <a:lnTo>
                    <a:pt x="2" y="8"/>
                  </a:lnTo>
                  <a:lnTo>
                    <a:pt x="6" y="6"/>
                  </a:lnTo>
                  <a:lnTo>
                    <a:pt x="8" y="6"/>
                  </a:lnTo>
                  <a:lnTo>
                    <a:pt x="8"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8" name="Freeform 467"/>
            <p:cNvSpPr>
              <a:spLocks/>
            </p:cNvSpPr>
            <p:nvPr/>
          </p:nvSpPr>
          <p:spPr bwMode="auto">
            <a:xfrm>
              <a:off x="6192837" y="5080001"/>
              <a:ext cx="3175" cy="0"/>
            </a:xfrm>
            <a:custGeom>
              <a:avLst/>
              <a:gdLst>
                <a:gd name="T0" fmla="*/ 2 w 2"/>
                <a:gd name="T1" fmla="*/ 0 w 2"/>
                <a:gd name="T2" fmla="*/ 0 w 2"/>
                <a:gd name="T3" fmla="*/ 0 w 2"/>
                <a:gd name="T4" fmla="*/ 0 w 2"/>
                <a:gd name="T5" fmla="*/ 0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0" y="0"/>
                  </a:lnTo>
                  <a:lnTo>
                    <a:pt x="0" y="0"/>
                  </a:lnTo>
                  <a:lnTo>
                    <a:pt x="0" y="0"/>
                  </a:lnTo>
                  <a:lnTo>
                    <a:pt x="0" y="0"/>
                  </a:lnTo>
                  <a:lnTo>
                    <a:pt x="0" y="0"/>
                  </a:lnTo>
                  <a:lnTo>
                    <a:pt x="2"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9" name="Freeform 468"/>
            <p:cNvSpPr>
              <a:spLocks/>
            </p:cNvSpPr>
            <p:nvPr/>
          </p:nvSpPr>
          <p:spPr bwMode="auto">
            <a:xfrm>
              <a:off x="6192837" y="5080001"/>
              <a:ext cx="3175" cy="0"/>
            </a:xfrm>
            <a:custGeom>
              <a:avLst/>
              <a:gdLst>
                <a:gd name="T0" fmla="*/ 2 w 2"/>
                <a:gd name="T1" fmla="*/ 0 w 2"/>
                <a:gd name="T2" fmla="*/ 0 w 2"/>
                <a:gd name="T3" fmla="*/ 0 w 2"/>
                <a:gd name="T4" fmla="*/ 0 w 2"/>
                <a:gd name="T5" fmla="*/ 0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0" y="0"/>
                  </a:lnTo>
                  <a:lnTo>
                    <a:pt x="0" y="0"/>
                  </a:lnTo>
                  <a:lnTo>
                    <a:pt x="0" y="0"/>
                  </a:lnTo>
                  <a:lnTo>
                    <a:pt x="0" y="0"/>
                  </a:ln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0" name="Freeform 469"/>
            <p:cNvSpPr>
              <a:spLocks noEditPoints="1"/>
            </p:cNvSpPr>
            <p:nvPr/>
          </p:nvSpPr>
          <p:spPr bwMode="auto">
            <a:xfrm>
              <a:off x="6192837" y="5080001"/>
              <a:ext cx="3175" cy="0"/>
            </a:xfrm>
            <a:custGeom>
              <a:avLst/>
              <a:gdLst>
                <a:gd name="T0" fmla="*/ 0 w 2"/>
                <a:gd name="T1" fmla="*/ 0 w 2"/>
                <a:gd name="T2" fmla="*/ 0 w 2"/>
                <a:gd name="T3" fmla="*/ 0 w 2"/>
                <a:gd name="T4" fmla="*/ 0 w 2"/>
                <a:gd name="T5" fmla="*/ 2 w 2"/>
                <a:gd name="T6" fmla="*/ 0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close/>
                  <a:moveTo>
                    <a:pt x="2" y="0"/>
                  </a:moveTo>
                  <a:lnTo>
                    <a:pt x="0"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1" name="Freeform 470"/>
            <p:cNvSpPr>
              <a:spLocks noEditPoints="1"/>
            </p:cNvSpPr>
            <p:nvPr/>
          </p:nvSpPr>
          <p:spPr bwMode="auto">
            <a:xfrm>
              <a:off x="6192837" y="5080001"/>
              <a:ext cx="3175" cy="0"/>
            </a:xfrm>
            <a:custGeom>
              <a:avLst/>
              <a:gdLst>
                <a:gd name="T0" fmla="*/ 0 w 2"/>
                <a:gd name="T1" fmla="*/ 0 w 2"/>
                <a:gd name="T2" fmla="*/ 0 w 2"/>
                <a:gd name="T3" fmla="*/ 0 w 2"/>
                <a:gd name="T4" fmla="*/ 0 w 2"/>
                <a:gd name="T5" fmla="*/ 2 w 2"/>
                <a:gd name="T6" fmla="*/ 0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moveTo>
                    <a:pt x="2" y="0"/>
                  </a:move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2" name="Freeform 471"/>
            <p:cNvSpPr>
              <a:spLocks noEditPoints="1"/>
            </p:cNvSpPr>
            <p:nvPr/>
          </p:nvSpPr>
          <p:spPr bwMode="auto">
            <a:xfrm>
              <a:off x="61896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2 w 6"/>
                <a:gd name="T19" fmla="*/ 0 h 8"/>
                <a:gd name="T20" fmla="*/ 0 w 6"/>
                <a:gd name="T21" fmla="*/ 2 h 8"/>
                <a:gd name="T22" fmla="*/ 0 w 6"/>
                <a:gd name="T23" fmla="*/ 6 h 8"/>
                <a:gd name="T24" fmla="*/ 2 w 6"/>
                <a:gd name="T25" fmla="*/ 8 h 8"/>
                <a:gd name="T26" fmla="*/ 6 w 6"/>
                <a:gd name="T27" fmla="*/ 6 h 8"/>
                <a:gd name="T28" fmla="*/ 6 w 6"/>
                <a:gd name="T29" fmla="*/ 2 h 8"/>
                <a:gd name="T30" fmla="*/ 4 w 6"/>
                <a:gd name="T31" fmla="*/ 0 h 8"/>
                <a:gd name="T32" fmla="*/ 2 w 6"/>
                <a:gd name="T33" fmla="*/ 0 h 8"/>
                <a:gd name="T34" fmla="*/ 2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2" y="8"/>
                  </a:lnTo>
                  <a:lnTo>
                    <a:pt x="0" y="6"/>
                  </a:lnTo>
                  <a:lnTo>
                    <a:pt x="0" y="2"/>
                  </a:lnTo>
                  <a:close/>
                  <a:moveTo>
                    <a:pt x="2" y="0"/>
                  </a:moveTo>
                  <a:lnTo>
                    <a:pt x="2" y="0"/>
                  </a:lnTo>
                  <a:lnTo>
                    <a:pt x="2" y="0"/>
                  </a:lnTo>
                  <a:lnTo>
                    <a:pt x="0" y="2"/>
                  </a:lnTo>
                  <a:lnTo>
                    <a:pt x="0" y="6"/>
                  </a:lnTo>
                  <a:lnTo>
                    <a:pt x="2" y="8"/>
                  </a:lnTo>
                  <a:lnTo>
                    <a:pt x="6" y="6"/>
                  </a:lnTo>
                  <a:lnTo>
                    <a:pt x="6" y="2"/>
                  </a:lnTo>
                  <a:lnTo>
                    <a:pt x="4" y="0"/>
                  </a:lnTo>
                  <a:lnTo>
                    <a:pt x="2"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3" name="Freeform 472"/>
            <p:cNvSpPr>
              <a:spLocks noEditPoints="1"/>
            </p:cNvSpPr>
            <p:nvPr/>
          </p:nvSpPr>
          <p:spPr bwMode="auto">
            <a:xfrm>
              <a:off x="6189662"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2 w 6"/>
                <a:gd name="T19" fmla="*/ 0 h 8"/>
                <a:gd name="T20" fmla="*/ 0 w 6"/>
                <a:gd name="T21" fmla="*/ 2 h 8"/>
                <a:gd name="T22" fmla="*/ 0 w 6"/>
                <a:gd name="T23" fmla="*/ 6 h 8"/>
                <a:gd name="T24" fmla="*/ 2 w 6"/>
                <a:gd name="T25" fmla="*/ 8 h 8"/>
                <a:gd name="T26" fmla="*/ 6 w 6"/>
                <a:gd name="T27" fmla="*/ 6 h 8"/>
                <a:gd name="T28" fmla="*/ 6 w 6"/>
                <a:gd name="T29" fmla="*/ 2 h 8"/>
                <a:gd name="T30" fmla="*/ 4 w 6"/>
                <a:gd name="T31" fmla="*/ 0 h 8"/>
                <a:gd name="T32" fmla="*/ 2 w 6"/>
                <a:gd name="T33" fmla="*/ 0 h 8"/>
                <a:gd name="T34" fmla="*/ 2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2" y="8"/>
                  </a:lnTo>
                  <a:lnTo>
                    <a:pt x="0" y="6"/>
                  </a:lnTo>
                  <a:lnTo>
                    <a:pt x="0" y="2"/>
                  </a:lnTo>
                  <a:moveTo>
                    <a:pt x="2" y="0"/>
                  </a:moveTo>
                  <a:lnTo>
                    <a:pt x="2" y="0"/>
                  </a:lnTo>
                  <a:lnTo>
                    <a:pt x="2" y="0"/>
                  </a:lnTo>
                  <a:lnTo>
                    <a:pt x="0" y="2"/>
                  </a:lnTo>
                  <a:lnTo>
                    <a:pt x="0" y="6"/>
                  </a:lnTo>
                  <a:lnTo>
                    <a:pt x="2" y="8"/>
                  </a:lnTo>
                  <a:lnTo>
                    <a:pt x="6" y="6"/>
                  </a:lnTo>
                  <a:lnTo>
                    <a:pt x="6" y="2"/>
                  </a:lnTo>
                  <a:lnTo>
                    <a:pt x="4"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4" name="Freeform 473"/>
            <p:cNvSpPr>
              <a:spLocks/>
            </p:cNvSpPr>
            <p:nvPr/>
          </p:nvSpPr>
          <p:spPr bwMode="auto">
            <a:xfrm>
              <a:off x="6202362"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5" name="Freeform 474"/>
            <p:cNvSpPr>
              <a:spLocks/>
            </p:cNvSpPr>
            <p:nvPr/>
          </p:nvSpPr>
          <p:spPr bwMode="auto">
            <a:xfrm>
              <a:off x="6202362"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6" name="Freeform 475"/>
            <p:cNvSpPr>
              <a:spLocks/>
            </p:cNvSpPr>
            <p:nvPr/>
          </p:nvSpPr>
          <p:spPr bwMode="auto">
            <a:xfrm>
              <a:off x="6202362" y="5080001"/>
              <a:ext cx="12700" cy="12700"/>
            </a:xfrm>
            <a:custGeom>
              <a:avLst/>
              <a:gdLst>
                <a:gd name="T0" fmla="*/ 6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6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0"/>
                  </a:moveTo>
                  <a:lnTo>
                    <a:pt x="4" y="0"/>
                  </a:lnTo>
                  <a:lnTo>
                    <a:pt x="8" y="2"/>
                  </a:lnTo>
                  <a:lnTo>
                    <a:pt x="8"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7" name="Freeform 476"/>
            <p:cNvSpPr>
              <a:spLocks/>
            </p:cNvSpPr>
            <p:nvPr/>
          </p:nvSpPr>
          <p:spPr bwMode="auto">
            <a:xfrm>
              <a:off x="6202362" y="5080001"/>
              <a:ext cx="12700" cy="12700"/>
            </a:xfrm>
            <a:custGeom>
              <a:avLst/>
              <a:gdLst>
                <a:gd name="T0" fmla="*/ 6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6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0"/>
                  </a:moveTo>
                  <a:lnTo>
                    <a:pt x="4" y="0"/>
                  </a:lnTo>
                  <a:lnTo>
                    <a:pt x="8" y="2"/>
                  </a:lnTo>
                  <a:lnTo>
                    <a:pt x="8"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8" name="Freeform 477"/>
            <p:cNvSpPr>
              <a:spLocks/>
            </p:cNvSpPr>
            <p:nvPr/>
          </p:nvSpPr>
          <p:spPr bwMode="auto">
            <a:xfrm>
              <a:off x="6208712"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9" name="Freeform 478"/>
            <p:cNvSpPr>
              <a:spLocks/>
            </p:cNvSpPr>
            <p:nvPr/>
          </p:nvSpPr>
          <p:spPr bwMode="auto">
            <a:xfrm>
              <a:off x="6208712"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0" name="Freeform 479"/>
            <p:cNvSpPr>
              <a:spLocks noEditPoints="1"/>
            </p:cNvSpPr>
            <p:nvPr/>
          </p:nvSpPr>
          <p:spPr bwMode="auto">
            <a:xfrm>
              <a:off x="6205537" y="5080001"/>
              <a:ext cx="6350" cy="0"/>
            </a:xfrm>
            <a:custGeom>
              <a:avLst/>
              <a:gdLst>
                <a:gd name="T0" fmla="*/ 2 w 4"/>
                <a:gd name="T1" fmla="*/ 2 w 4"/>
                <a:gd name="T2" fmla="*/ 0 w 4"/>
                <a:gd name="T3" fmla="*/ 2 w 4"/>
                <a:gd name="T4" fmla="*/ 2 w 4"/>
                <a:gd name="T5" fmla="*/ 2 w 4"/>
                <a:gd name="T6" fmla="*/ 2 w 4"/>
                <a:gd name="T7" fmla="*/ 2 w 4"/>
                <a:gd name="T8" fmla="*/ 4 w 4"/>
                <a:gd name="T9" fmla="*/ 2 w 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4">
                  <a:moveTo>
                    <a:pt x="2" y="0"/>
                  </a:moveTo>
                  <a:lnTo>
                    <a:pt x="2" y="0"/>
                  </a:lnTo>
                  <a:lnTo>
                    <a:pt x="0" y="0"/>
                  </a:lnTo>
                  <a:lnTo>
                    <a:pt x="2" y="0"/>
                  </a:lnTo>
                  <a:lnTo>
                    <a:pt x="2" y="0"/>
                  </a:lnTo>
                  <a:close/>
                  <a:moveTo>
                    <a:pt x="2" y="0"/>
                  </a:moveTo>
                  <a:lnTo>
                    <a:pt x="2" y="0"/>
                  </a:lnTo>
                  <a:lnTo>
                    <a:pt x="2" y="0"/>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1" name="Freeform 480"/>
            <p:cNvSpPr>
              <a:spLocks noEditPoints="1"/>
            </p:cNvSpPr>
            <p:nvPr/>
          </p:nvSpPr>
          <p:spPr bwMode="auto">
            <a:xfrm>
              <a:off x="6205537" y="5080001"/>
              <a:ext cx="6350" cy="0"/>
            </a:xfrm>
            <a:custGeom>
              <a:avLst/>
              <a:gdLst>
                <a:gd name="T0" fmla="*/ 2 w 4"/>
                <a:gd name="T1" fmla="*/ 2 w 4"/>
                <a:gd name="T2" fmla="*/ 0 w 4"/>
                <a:gd name="T3" fmla="*/ 2 w 4"/>
                <a:gd name="T4" fmla="*/ 2 w 4"/>
                <a:gd name="T5" fmla="*/ 2 w 4"/>
                <a:gd name="T6" fmla="*/ 2 w 4"/>
                <a:gd name="T7" fmla="*/ 2 w 4"/>
                <a:gd name="T8" fmla="*/ 4 w 4"/>
                <a:gd name="T9" fmla="*/ 2 w 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4">
                  <a:moveTo>
                    <a:pt x="2" y="0"/>
                  </a:moveTo>
                  <a:lnTo>
                    <a:pt x="2" y="0"/>
                  </a:lnTo>
                  <a:lnTo>
                    <a:pt x="0" y="0"/>
                  </a:lnTo>
                  <a:lnTo>
                    <a:pt x="2" y="0"/>
                  </a:lnTo>
                  <a:lnTo>
                    <a:pt x="2" y="0"/>
                  </a:lnTo>
                  <a:moveTo>
                    <a:pt x="2" y="0"/>
                  </a:moveTo>
                  <a:lnTo>
                    <a:pt x="2" y="0"/>
                  </a:lnTo>
                  <a:lnTo>
                    <a:pt x="2" y="0"/>
                  </a:lnTo>
                  <a:lnTo>
                    <a:pt x="4"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2" name="Freeform 481"/>
            <p:cNvSpPr>
              <a:spLocks noEditPoints="1"/>
            </p:cNvSpPr>
            <p:nvPr/>
          </p:nvSpPr>
          <p:spPr bwMode="auto">
            <a:xfrm>
              <a:off x="6202362" y="50800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6" y="2"/>
                  </a:lnTo>
                  <a:lnTo>
                    <a:pt x="6" y="6"/>
                  </a:lnTo>
                  <a:lnTo>
                    <a:pt x="4" y="8"/>
                  </a:lnTo>
                  <a:lnTo>
                    <a:pt x="0" y="6"/>
                  </a:lnTo>
                  <a:lnTo>
                    <a:pt x="0" y="2"/>
                  </a:lnTo>
                  <a:close/>
                  <a:moveTo>
                    <a:pt x="4" y="0"/>
                  </a:moveTo>
                  <a:lnTo>
                    <a:pt x="4" y="0"/>
                  </a:lnTo>
                  <a:lnTo>
                    <a:pt x="4" y="0"/>
                  </a:lnTo>
                  <a:lnTo>
                    <a:pt x="0" y="2"/>
                  </a:lnTo>
                  <a:lnTo>
                    <a:pt x="0" y="6"/>
                  </a:lnTo>
                  <a:lnTo>
                    <a:pt x="4" y="8"/>
                  </a:lnTo>
                  <a:lnTo>
                    <a:pt x="8" y="6"/>
                  </a:lnTo>
                  <a:lnTo>
                    <a:pt x="8" y="2"/>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3" name="Freeform 482"/>
            <p:cNvSpPr>
              <a:spLocks noEditPoints="1"/>
            </p:cNvSpPr>
            <p:nvPr/>
          </p:nvSpPr>
          <p:spPr bwMode="auto">
            <a:xfrm>
              <a:off x="6202362" y="50800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6" y="2"/>
                  </a:lnTo>
                  <a:lnTo>
                    <a:pt x="6" y="6"/>
                  </a:lnTo>
                  <a:lnTo>
                    <a:pt x="4" y="8"/>
                  </a:lnTo>
                  <a:lnTo>
                    <a:pt x="0" y="6"/>
                  </a:lnTo>
                  <a:lnTo>
                    <a:pt x="0" y="2"/>
                  </a:lnTo>
                  <a:moveTo>
                    <a:pt x="4" y="0"/>
                  </a:moveTo>
                  <a:lnTo>
                    <a:pt x="4" y="0"/>
                  </a:lnTo>
                  <a:lnTo>
                    <a:pt x="4" y="0"/>
                  </a:lnTo>
                  <a:lnTo>
                    <a:pt x="0" y="2"/>
                  </a:lnTo>
                  <a:lnTo>
                    <a:pt x="0" y="6"/>
                  </a:lnTo>
                  <a:lnTo>
                    <a:pt x="4" y="8"/>
                  </a:lnTo>
                  <a:lnTo>
                    <a:pt x="8" y="6"/>
                  </a:lnTo>
                  <a:lnTo>
                    <a:pt x="8" y="2"/>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4" name="Freeform 483"/>
            <p:cNvSpPr>
              <a:spLocks/>
            </p:cNvSpPr>
            <p:nvPr/>
          </p:nvSpPr>
          <p:spPr bwMode="auto">
            <a:xfrm>
              <a:off x="6215062"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5" name="Freeform 484"/>
            <p:cNvSpPr>
              <a:spLocks/>
            </p:cNvSpPr>
            <p:nvPr/>
          </p:nvSpPr>
          <p:spPr bwMode="auto">
            <a:xfrm>
              <a:off x="6215062"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6" name="Freeform 485"/>
            <p:cNvSpPr>
              <a:spLocks/>
            </p:cNvSpPr>
            <p:nvPr/>
          </p:nvSpPr>
          <p:spPr bwMode="auto">
            <a:xfrm>
              <a:off x="6215062" y="5080001"/>
              <a:ext cx="12700" cy="12700"/>
            </a:xfrm>
            <a:custGeom>
              <a:avLst/>
              <a:gdLst>
                <a:gd name="T0" fmla="*/ 6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6 h 8"/>
                <a:gd name="T40" fmla="*/ 8 w 8"/>
                <a:gd name="T41" fmla="*/ 2 h 8"/>
                <a:gd name="T42" fmla="*/ 8 w 8"/>
                <a:gd name="T43" fmla="*/ 2 h 8"/>
                <a:gd name="T44" fmla="*/ 8 w 8"/>
                <a:gd name="T45" fmla="*/ 2 h 8"/>
                <a:gd name="T46" fmla="*/ 8 w 8"/>
                <a:gd name="T47" fmla="*/ 2 h 8"/>
                <a:gd name="T48" fmla="*/ 8 w 8"/>
                <a:gd name="T49" fmla="*/ 2 h 8"/>
                <a:gd name="T50" fmla="*/ 6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6" y="0"/>
                  </a:moveTo>
                  <a:lnTo>
                    <a:pt x="4" y="0"/>
                  </a:lnTo>
                  <a:lnTo>
                    <a:pt x="8" y="2"/>
                  </a:lnTo>
                  <a:lnTo>
                    <a:pt x="8"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6"/>
                  </a:lnTo>
                  <a:lnTo>
                    <a:pt x="8" y="2"/>
                  </a:lnTo>
                  <a:lnTo>
                    <a:pt x="8" y="2"/>
                  </a:lnTo>
                  <a:lnTo>
                    <a:pt x="8" y="2"/>
                  </a:lnTo>
                  <a:lnTo>
                    <a:pt x="8" y="2"/>
                  </a:lnTo>
                  <a:lnTo>
                    <a:pt x="8"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7" name="Freeform 486"/>
            <p:cNvSpPr>
              <a:spLocks/>
            </p:cNvSpPr>
            <p:nvPr/>
          </p:nvSpPr>
          <p:spPr bwMode="auto">
            <a:xfrm>
              <a:off x="6215062" y="5080001"/>
              <a:ext cx="12700" cy="12700"/>
            </a:xfrm>
            <a:custGeom>
              <a:avLst/>
              <a:gdLst>
                <a:gd name="T0" fmla="*/ 6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6 h 8"/>
                <a:gd name="T40" fmla="*/ 8 w 8"/>
                <a:gd name="T41" fmla="*/ 2 h 8"/>
                <a:gd name="T42" fmla="*/ 8 w 8"/>
                <a:gd name="T43" fmla="*/ 2 h 8"/>
                <a:gd name="T44" fmla="*/ 8 w 8"/>
                <a:gd name="T45" fmla="*/ 2 h 8"/>
                <a:gd name="T46" fmla="*/ 8 w 8"/>
                <a:gd name="T47" fmla="*/ 2 h 8"/>
                <a:gd name="T48" fmla="*/ 8 w 8"/>
                <a:gd name="T49" fmla="*/ 2 h 8"/>
                <a:gd name="T50" fmla="*/ 6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6" y="0"/>
                  </a:moveTo>
                  <a:lnTo>
                    <a:pt x="4" y="0"/>
                  </a:lnTo>
                  <a:lnTo>
                    <a:pt x="8" y="2"/>
                  </a:lnTo>
                  <a:lnTo>
                    <a:pt x="8"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6"/>
                  </a:lnTo>
                  <a:lnTo>
                    <a:pt x="8" y="2"/>
                  </a:lnTo>
                  <a:lnTo>
                    <a:pt x="8" y="2"/>
                  </a:lnTo>
                  <a:lnTo>
                    <a:pt x="8" y="2"/>
                  </a:lnTo>
                  <a:lnTo>
                    <a:pt x="8" y="2"/>
                  </a:lnTo>
                  <a:lnTo>
                    <a:pt x="8"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8" name="Freeform 487"/>
            <p:cNvSpPr>
              <a:spLocks/>
            </p:cNvSpPr>
            <p:nvPr/>
          </p:nvSpPr>
          <p:spPr bwMode="auto">
            <a:xfrm>
              <a:off x="6221412"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9" name="Freeform 488"/>
            <p:cNvSpPr>
              <a:spLocks/>
            </p:cNvSpPr>
            <p:nvPr/>
          </p:nvSpPr>
          <p:spPr bwMode="auto">
            <a:xfrm>
              <a:off x="6221412"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0" name="Freeform 489"/>
            <p:cNvSpPr>
              <a:spLocks noEditPoints="1"/>
            </p:cNvSpPr>
            <p:nvPr/>
          </p:nvSpPr>
          <p:spPr bwMode="auto">
            <a:xfrm>
              <a:off x="6218237" y="5080001"/>
              <a:ext cx="6350" cy="0"/>
            </a:xfrm>
            <a:custGeom>
              <a:avLst/>
              <a:gdLst>
                <a:gd name="T0" fmla="*/ 2 w 4"/>
                <a:gd name="T1" fmla="*/ 2 w 4"/>
                <a:gd name="T2" fmla="*/ 0 w 4"/>
                <a:gd name="T3" fmla="*/ 2 w 4"/>
                <a:gd name="T4" fmla="*/ 2 w 4"/>
                <a:gd name="T5" fmla="*/ 2 w 4"/>
                <a:gd name="T6" fmla="*/ 2 w 4"/>
                <a:gd name="T7" fmla="*/ 2 w 4"/>
                <a:gd name="T8" fmla="*/ 4 w 4"/>
                <a:gd name="T9" fmla="*/ 2 w 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4">
                  <a:moveTo>
                    <a:pt x="2" y="0"/>
                  </a:moveTo>
                  <a:lnTo>
                    <a:pt x="2" y="0"/>
                  </a:lnTo>
                  <a:lnTo>
                    <a:pt x="0" y="0"/>
                  </a:lnTo>
                  <a:lnTo>
                    <a:pt x="2" y="0"/>
                  </a:lnTo>
                  <a:lnTo>
                    <a:pt x="2" y="0"/>
                  </a:lnTo>
                  <a:close/>
                  <a:moveTo>
                    <a:pt x="2" y="0"/>
                  </a:moveTo>
                  <a:lnTo>
                    <a:pt x="2" y="0"/>
                  </a:lnTo>
                  <a:lnTo>
                    <a:pt x="2" y="0"/>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1" name="Freeform 490"/>
            <p:cNvSpPr>
              <a:spLocks noEditPoints="1"/>
            </p:cNvSpPr>
            <p:nvPr/>
          </p:nvSpPr>
          <p:spPr bwMode="auto">
            <a:xfrm>
              <a:off x="6218237" y="5080001"/>
              <a:ext cx="6350" cy="0"/>
            </a:xfrm>
            <a:custGeom>
              <a:avLst/>
              <a:gdLst>
                <a:gd name="T0" fmla="*/ 2 w 4"/>
                <a:gd name="T1" fmla="*/ 2 w 4"/>
                <a:gd name="T2" fmla="*/ 0 w 4"/>
                <a:gd name="T3" fmla="*/ 2 w 4"/>
                <a:gd name="T4" fmla="*/ 2 w 4"/>
                <a:gd name="T5" fmla="*/ 2 w 4"/>
                <a:gd name="T6" fmla="*/ 2 w 4"/>
                <a:gd name="T7" fmla="*/ 2 w 4"/>
                <a:gd name="T8" fmla="*/ 4 w 4"/>
                <a:gd name="T9" fmla="*/ 2 w 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4">
                  <a:moveTo>
                    <a:pt x="2" y="0"/>
                  </a:moveTo>
                  <a:lnTo>
                    <a:pt x="2" y="0"/>
                  </a:lnTo>
                  <a:lnTo>
                    <a:pt x="0" y="0"/>
                  </a:lnTo>
                  <a:lnTo>
                    <a:pt x="2" y="0"/>
                  </a:lnTo>
                  <a:lnTo>
                    <a:pt x="2" y="0"/>
                  </a:lnTo>
                  <a:moveTo>
                    <a:pt x="2" y="0"/>
                  </a:moveTo>
                  <a:lnTo>
                    <a:pt x="2" y="0"/>
                  </a:lnTo>
                  <a:lnTo>
                    <a:pt x="2" y="0"/>
                  </a:lnTo>
                  <a:lnTo>
                    <a:pt x="4"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2" name="Freeform 491"/>
            <p:cNvSpPr>
              <a:spLocks noEditPoints="1"/>
            </p:cNvSpPr>
            <p:nvPr/>
          </p:nvSpPr>
          <p:spPr bwMode="auto">
            <a:xfrm>
              <a:off x="6215062" y="5080001"/>
              <a:ext cx="12700" cy="12700"/>
            </a:xfrm>
            <a:custGeom>
              <a:avLst/>
              <a:gdLst>
                <a:gd name="T0" fmla="*/ 2 w 8"/>
                <a:gd name="T1" fmla="*/ 2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2" y="2"/>
                  </a:moveTo>
                  <a:lnTo>
                    <a:pt x="4" y="0"/>
                  </a:lnTo>
                  <a:lnTo>
                    <a:pt x="8" y="2"/>
                  </a:lnTo>
                  <a:lnTo>
                    <a:pt x="8" y="6"/>
                  </a:lnTo>
                  <a:lnTo>
                    <a:pt x="4" y="8"/>
                  </a:lnTo>
                  <a:lnTo>
                    <a:pt x="2" y="6"/>
                  </a:lnTo>
                  <a:lnTo>
                    <a:pt x="2" y="2"/>
                  </a:lnTo>
                  <a:close/>
                  <a:moveTo>
                    <a:pt x="4" y="0"/>
                  </a:moveTo>
                  <a:lnTo>
                    <a:pt x="4" y="0"/>
                  </a:lnTo>
                  <a:lnTo>
                    <a:pt x="4" y="0"/>
                  </a:lnTo>
                  <a:lnTo>
                    <a:pt x="0" y="2"/>
                  </a:lnTo>
                  <a:lnTo>
                    <a:pt x="0" y="6"/>
                  </a:lnTo>
                  <a:lnTo>
                    <a:pt x="4" y="8"/>
                  </a:lnTo>
                  <a:lnTo>
                    <a:pt x="8" y="6"/>
                  </a:lnTo>
                  <a:lnTo>
                    <a:pt x="8" y="2"/>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3" name="Freeform 492"/>
            <p:cNvSpPr>
              <a:spLocks noEditPoints="1"/>
            </p:cNvSpPr>
            <p:nvPr/>
          </p:nvSpPr>
          <p:spPr bwMode="auto">
            <a:xfrm>
              <a:off x="6215062" y="5080001"/>
              <a:ext cx="12700" cy="12700"/>
            </a:xfrm>
            <a:custGeom>
              <a:avLst/>
              <a:gdLst>
                <a:gd name="T0" fmla="*/ 2 w 8"/>
                <a:gd name="T1" fmla="*/ 2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2" y="2"/>
                  </a:moveTo>
                  <a:lnTo>
                    <a:pt x="4" y="0"/>
                  </a:lnTo>
                  <a:lnTo>
                    <a:pt x="8" y="2"/>
                  </a:lnTo>
                  <a:lnTo>
                    <a:pt x="8" y="6"/>
                  </a:lnTo>
                  <a:lnTo>
                    <a:pt x="4" y="8"/>
                  </a:lnTo>
                  <a:lnTo>
                    <a:pt x="2" y="6"/>
                  </a:lnTo>
                  <a:lnTo>
                    <a:pt x="2" y="2"/>
                  </a:lnTo>
                  <a:moveTo>
                    <a:pt x="4" y="0"/>
                  </a:moveTo>
                  <a:lnTo>
                    <a:pt x="4" y="0"/>
                  </a:lnTo>
                  <a:lnTo>
                    <a:pt x="4" y="0"/>
                  </a:lnTo>
                  <a:lnTo>
                    <a:pt x="0" y="2"/>
                  </a:lnTo>
                  <a:lnTo>
                    <a:pt x="0" y="6"/>
                  </a:lnTo>
                  <a:lnTo>
                    <a:pt x="4" y="8"/>
                  </a:lnTo>
                  <a:lnTo>
                    <a:pt x="8" y="6"/>
                  </a:lnTo>
                  <a:lnTo>
                    <a:pt x="8" y="2"/>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4" name="Freeform 493"/>
            <p:cNvSpPr>
              <a:spLocks/>
            </p:cNvSpPr>
            <p:nvPr/>
          </p:nvSpPr>
          <p:spPr bwMode="auto">
            <a:xfrm>
              <a:off x="6183312"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5" name="Freeform 494"/>
            <p:cNvSpPr>
              <a:spLocks/>
            </p:cNvSpPr>
            <p:nvPr/>
          </p:nvSpPr>
          <p:spPr bwMode="auto">
            <a:xfrm>
              <a:off x="6183312"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6" name="Freeform 495"/>
            <p:cNvSpPr>
              <a:spLocks noEditPoints="1"/>
            </p:cNvSpPr>
            <p:nvPr/>
          </p:nvSpPr>
          <p:spPr bwMode="auto">
            <a:xfrm>
              <a:off x="6180137" y="5092701"/>
              <a:ext cx="12700" cy="12700"/>
            </a:xfrm>
            <a:custGeom>
              <a:avLst/>
              <a:gdLst>
                <a:gd name="T0" fmla="*/ 4 w 8"/>
                <a:gd name="T1" fmla="*/ 8 h 8"/>
                <a:gd name="T2" fmla="*/ 2 w 8"/>
                <a:gd name="T3" fmla="*/ 6 h 8"/>
                <a:gd name="T4" fmla="*/ 2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2 w 8"/>
                <a:gd name="T23" fmla="*/ 2 h 8"/>
                <a:gd name="T24" fmla="*/ 0 w 8"/>
                <a:gd name="T25" fmla="*/ 2 h 8"/>
                <a:gd name="T26" fmla="*/ 0 w 8"/>
                <a:gd name="T27" fmla="*/ 2 h 8"/>
                <a:gd name="T28" fmla="*/ 0 w 8"/>
                <a:gd name="T29" fmla="*/ 6 h 8"/>
                <a:gd name="T30" fmla="*/ 0 w 8"/>
                <a:gd name="T31" fmla="*/ 6 h 8"/>
                <a:gd name="T32" fmla="*/ 0 w 8"/>
                <a:gd name="T33" fmla="*/ 6 h 8"/>
                <a:gd name="T34" fmla="*/ 4 w 8"/>
                <a:gd name="T35" fmla="*/ 8 h 8"/>
                <a:gd name="T36" fmla="*/ 6 w 8"/>
                <a:gd name="T37" fmla="*/ 8 h 8"/>
                <a:gd name="T38" fmla="*/ 8 w 8"/>
                <a:gd name="T39" fmla="*/ 6 h 8"/>
                <a:gd name="T40" fmla="*/ 8 w 8"/>
                <a:gd name="T41" fmla="*/ 6 h 8"/>
                <a:gd name="T42" fmla="*/ 8 w 8"/>
                <a:gd name="T43" fmla="*/ 2 h 8"/>
                <a:gd name="T44" fmla="*/ 8 w 8"/>
                <a:gd name="T45" fmla="*/ 2 h 8"/>
                <a:gd name="T46" fmla="*/ 6 w 8"/>
                <a:gd name="T47" fmla="*/ 0 h 8"/>
                <a:gd name="T48" fmla="*/ 4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4" y="8"/>
                  </a:moveTo>
                  <a:lnTo>
                    <a:pt x="2" y="6"/>
                  </a:lnTo>
                  <a:lnTo>
                    <a:pt x="2" y="2"/>
                  </a:lnTo>
                  <a:lnTo>
                    <a:pt x="4" y="0"/>
                  </a:lnTo>
                  <a:lnTo>
                    <a:pt x="8" y="2"/>
                  </a:lnTo>
                  <a:lnTo>
                    <a:pt x="8" y="6"/>
                  </a:lnTo>
                  <a:lnTo>
                    <a:pt x="4" y="8"/>
                  </a:lnTo>
                  <a:close/>
                  <a:moveTo>
                    <a:pt x="4" y="0"/>
                  </a:moveTo>
                  <a:lnTo>
                    <a:pt x="0" y="2"/>
                  </a:lnTo>
                  <a:lnTo>
                    <a:pt x="0" y="2"/>
                  </a:lnTo>
                  <a:lnTo>
                    <a:pt x="0" y="2"/>
                  </a:lnTo>
                  <a:lnTo>
                    <a:pt x="2" y="2"/>
                  </a:lnTo>
                  <a:lnTo>
                    <a:pt x="0" y="2"/>
                  </a:lnTo>
                  <a:lnTo>
                    <a:pt x="0" y="2"/>
                  </a:lnTo>
                  <a:lnTo>
                    <a:pt x="0" y="6"/>
                  </a:lnTo>
                  <a:lnTo>
                    <a:pt x="0" y="6"/>
                  </a:lnTo>
                  <a:lnTo>
                    <a:pt x="0" y="6"/>
                  </a:lnTo>
                  <a:lnTo>
                    <a:pt x="4" y="8"/>
                  </a:lnTo>
                  <a:lnTo>
                    <a:pt x="6" y="8"/>
                  </a:lnTo>
                  <a:lnTo>
                    <a:pt x="8" y="6"/>
                  </a:lnTo>
                  <a:lnTo>
                    <a:pt x="8" y="6"/>
                  </a:lnTo>
                  <a:lnTo>
                    <a:pt x="8" y="2"/>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7" name="Freeform 496"/>
            <p:cNvSpPr>
              <a:spLocks noEditPoints="1"/>
            </p:cNvSpPr>
            <p:nvPr/>
          </p:nvSpPr>
          <p:spPr bwMode="auto">
            <a:xfrm>
              <a:off x="6180137" y="5092701"/>
              <a:ext cx="12700" cy="12700"/>
            </a:xfrm>
            <a:custGeom>
              <a:avLst/>
              <a:gdLst>
                <a:gd name="T0" fmla="*/ 4 w 8"/>
                <a:gd name="T1" fmla="*/ 8 h 8"/>
                <a:gd name="T2" fmla="*/ 2 w 8"/>
                <a:gd name="T3" fmla="*/ 6 h 8"/>
                <a:gd name="T4" fmla="*/ 2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2 w 8"/>
                <a:gd name="T23" fmla="*/ 2 h 8"/>
                <a:gd name="T24" fmla="*/ 0 w 8"/>
                <a:gd name="T25" fmla="*/ 2 h 8"/>
                <a:gd name="T26" fmla="*/ 0 w 8"/>
                <a:gd name="T27" fmla="*/ 2 h 8"/>
                <a:gd name="T28" fmla="*/ 0 w 8"/>
                <a:gd name="T29" fmla="*/ 6 h 8"/>
                <a:gd name="T30" fmla="*/ 0 w 8"/>
                <a:gd name="T31" fmla="*/ 6 h 8"/>
                <a:gd name="T32" fmla="*/ 0 w 8"/>
                <a:gd name="T33" fmla="*/ 6 h 8"/>
                <a:gd name="T34" fmla="*/ 4 w 8"/>
                <a:gd name="T35" fmla="*/ 8 h 8"/>
                <a:gd name="T36" fmla="*/ 6 w 8"/>
                <a:gd name="T37" fmla="*/ 8 h 8"/>
                <a:gd name="T38" fmla="*/ 8 w 8"/>
                <a:gd name="T39" fmla="*/ 6 h 8"/>
                <a:gd name="T40" fmla="*/ 8 w 8"/>
                <a:gd name="T41" fmla="*/ 6 h 8"/>
                <a:gd name="T42" fmla="*/ 8 w 8"/>
                <a:gd name="T43" fmla="*/ 2 h 8"/>
                <a:gd name="T44" fmla="*/ 8 w 8"/>
                <a:gd name="T45" fmla="*/ 2 h 8"/>
                <a:gd name="T46" fmla="*/ 6 w 8"/>
                <a:gd name="T47" fmla="*/ 0 h 8"/>
                <a:gd name="T48" fmla="*/ 4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4" y="8"/>
                  </a:moveTo>
                  <a:lnTo>
                    <a:pt x="2" y="6"/>
                  </a:lnTo>
                  <a:lnTo>
                    <a:pt x="2" y="2"/>
                  </a:lnTo>
                  <a:lnTo>
                    <a:pt x="4" y="0"/>
                  </a:lnTo>
                  <a:lnTo>
                    <a:pt x="8" y="2"/>
                  </a:lnTo>
                  <a:lnTo>
                    <a:pt x="8" y="6"/>
                  </a:lnTo>
                  <a:lnTo>
                    <a:pt x="4" y="8"/>
                  </a:lnTo>
                  <a:moveTo>
                    <a:pt x="4" y="0"/>
                  </a:moveTo>
                  <a:lnTo>
                    <a:pt x="0" y="2"/>
                  </a:lnTo>
                  <a:lnTo>
                    <a:pt x="0" y="2"/>
                  </a:lnTo>
                  <a:lnTo>
                    <a:pt x="0" y="2"/>
                  </a:lnTo>
                  <a:lnTo>
                    <a:pt x="2" y="2"/>
                  </a:lnTo>
                  <a:lnTo>
                    <a:pt x="0" y="2"/>
                  </a:lnTo>
                  <a:lnTo>
                    <a:pt x="0" y="2"/>
                  </a:lnTo>
                  <a:lnTo>
                    <a:pt x="0" y="6"/>
                  </a:lnTo>
                  <a:lnTo>
                    <a:pt x="0" y="6"/>
                  </a:lnTo>
                  <a:lnTo>
                    <a:pt x="0" y="6"/>
                  </a:lnTo>
                  <a:lnTo>
                    <a:pt x="4" y="8"/>
                  </a:lnTo>
                  <a:lnTo>
                    <a:pt x="6" y="8"/>
                  </a:lnTo>
                  <a:lnTo>
                    <a:pt x="8" y="6"/>
                  </a:lnTo>
                  <a:lnTo>
                    <a:pt x="8" y="6"/>
                  </a:lnTo>
                  <a:lnTo>
                    <a:pt x="8" y="2"/>
                  </a:lnTo>
                  <a:lnTo>
                    <a:pt x="8" y="2"/>
                  </a:lnTo>
                  <a:lnTo>
                    <a:pt x="6"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8" name="Freeform 497"/>
            <p:cNvSpPr>
              <a:spLocks noEditPoints="1"/>
            </p:cNvSpPr>
            <p:nvPr/>
          </p:nvSpPr>
          <p:spPr bwMode="auto">
            <a:xfrm>
              <a:off x="6180137" y="5095876"/>
              <a:ext cx="0" cy="6350"/>
            </a:xfrm>
            <a:custGeom>
              <a:avLst/>
              <a:gdLst>
                <a:gd name="T0" fmla="*/ 0 h 4"/>
                <a:gd name="T1" fmla="*/ 0 h 4"/>
                <a:gd name="T2" fmla="*/ 4 h 4"/>
                <a:gd name="T3" fmla="*/ 4 h 4"/>
                <a:gd name="T4" fmla="*/ 4 h 4"/>
                <a:gd name="T5" fmla="*/ 0 h 4"/>
                <a:gd name="T6" fmla="*/ 0 h 4"/>
                <a:gd name="T7" fmla="*/ 0 h 4"/>
                <a:gd name="T8" fmla="*/ 0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0"/>
                  </a:moveTo>
                  <a:lnTo>
                    <a:pt x="0" y="0"/>
                  </a:lnTo>
                  <a:lnTo>
                    <a:pt x="0" y="4"/>
                  </a:lnTo>
                  <a:lnTo>
                    <a:pt x="0" y="4"/>
                  </a:lnTo>
                  <a:lnTo>
                    <a:pt x="0" y="4"/>
                  </a:lnTo>
                  <a:lnTo>
                    <a:pt x="0" y="0"/>
                  </a:lnTo>
                  <a:lnTo>
                    <a:pt x="0" y="0"/>
                  </a:lnTo>
                  <a:close/>
                  <a:moveTo>
                    <a:pt x="0" y="0"/>
                  </a:move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9" name="Freeform 498"/>
            <p:cNvSpPr>
              <a:spLocks noEditPoints="1"/>
            </p:cNvSpPr>
            <p:nvPr/>
          </p:nvSpPr>
          <p:spPr bwMode="auto">
            <a:xfrm>
              <a:off x="6180137" y="5095876"/>
              <a:ext cx="0" cy="6350"/>
            </a:xfrm>
            <a:custGeom>
              <a:avLst/>
              <a:gdLst>
                <a:gd name="T0" fmla="*/ 0 h 4"/>
                <a:gd name="T1" fmla="*/ 0 h 4"/>
                <a:gd name="T2" fmla="*/ 4 h 4"/>
                <a:gd name="T3" fmla="*/ 4 h 4"/>
                <a:gd name="T4" fmla="*/ 4 h 4"/>
                <a:gd name="T5" fmla="*/ 0 h 4"/>
                <a:gd name="T6" fmla="*/ 0 h 4"/>
                <a:gd name="T7" fmla="*/ 0 h 4"/>
                <a:gd name="T8" fmla="*/ 0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0"/>
                  </a:moveTo>
                  <a:lnTo>
                    <a:pt x="0" y="0"/>
                  </a:lnTo>
                  <a:lnTo>
                    <a:pt x="0" y="4"/>
                  </a:lnTo>
                  <a:lnTo>
                    <a:pt x="0" y="4"/>
                  </a:lnTo>
                  <a:lnTo>
                    <a:pt x="0" y="4"/>
                  </a:lnTo>
                  <a:lnTo>
                    <a:pt x="0" y="0"/>
                  </a:lnTo>
                  <a:lnTo>
                    <a:pt x="0" y="0"/>
                  </a:lnTo>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0" name="Freeform 499"/>
            <p:cNvSpPr>
              <a:spLocks noEditPoints="1"/>
            </p:cNvSpPr>
            <p:nvPr/>
          </p:nvSpPr>
          <p:spPr bwMode="auto">
            <a:xfrm>
              <a:off x="6183312"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0 w 6"/>
                <a:gd name="T17" fmla="*/ 2 h 8"/>
                <a:gd name="T18" fmla="*/ 0 w 6"/>
                <a:gd name="T19" fmla="*/ 6 h 8"/>
                <a:gd name="T20" fmla="*/ 2 w 6"/>
                <a:gd name="T21" fmla="*/ 8 h 8"/>
                <a:gd name="T22" fmla="*/ 6 w 6"/>
                <a:gd name="T23" fmla="*/ 6 h 8"/>
                <a:gd name="T24" fmla="*/ 6 w 6"/>
                <a:gd name="T25" fmla="*/ 2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2" y="0"/>
                  </a:lnTo>
                  <a:lnTo>
                    <a:pt x="6" y="2"/>
                  </a:lnTo>
                  <a:lnTo>
                    <a:pt x="6" y="6"/>
                  </a:lnTo>
                  <a:lnTo>
                    <a:pt x="2" y="8"/>
                  </a:lnTo>
                  <a:lnTo>
                    <a:pt x="0" y="6"/>
                  </a:lnTo>
                  <a:lnTo>
                    <a:pt x="0" y="2"/>
                  </a:lnTo>
                  <a:close/>
                  <a:moveTo>
                    <a:pt x="2" y="0"/>
                  </a:moveTo>
                  <a:lnTo>
                    <a:pt x="0" y="2"/>
                  </a:lnTo>
                  <a:lnTo>
                    <a:pt x="0" y="6"/>
                  </a:lnTo>
                  <a:lnTo>
                    <a:pt x="2" y="8"/>
                  </a:lnTo>
                  <a:lnTo>
                    <a:pt x="6" y="6"/>
                  </a:lnTo>
                  <a:lnTo>
                    <a:pt x="6" y="2"/>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1" name="Freeform 500"/>
            <p:cNvSpPr>
              <a:spLocks noEditPoints="1"/>
            </p:cNvSpPr>
            <p:nvPr/>
          </p:nvSpPr>
          <p:spPr bwMode="auto">
            <a:xfrm>
              <a:off x="6183312"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0 w 6"/>
                <a:gd name="T17" fmla="*/ 2 h 8"/>
                <a:gd name="T18" fmla="*/ 0 w 6"/>
                <a:gd name="T19" fmla="*/ 6 h 8"/>
                <a:gd name="T20" fmla="*/ 2 w 6"/>
                <a:gd name="T21" fmla="*/ 8 h 8"/>
                <a:gd name="T22" fmla="*/ 6 w 6"/>
                <a:gd name="T23" fmla="*/ 6 h 8"/>
                <a:gd name="T24" fmla="*/ 6 w 6"/>
                <a:gd name="T25" fmla="*/ 2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2" y="0"/>
                  </a:lnTo>
                  <a:lnTo>
                    <a:pt x="6" y="2"/>
                  </a:lnTo>
                  <a:lnTo>
                    <a:pt x="6" y="6"/>
                  </a:lnTo>
                  <a:lnTo>
                    <a:pt x="2" y="8"/>
                  </a:lnTo>
                  <a:lnTo>
                    <a:pt x="0" y="6"/>
                  </a:lnTo>
                  <a:lnTo>
                    <a:pt x="0" y="2"/>
                  </a:lnTo>
                  <a:moveTo>
                    <a:pt x="2" y="0"/>
                  </a:moveTo>
                  <a:lnTo>
                    <a:pt x="0" y="2"/>
                  </a:lnTo>
                  <a:lnTo>
                    <a:pt x="0" y="6"/>
                  </a:lnTo>
                  <a:lnTo>
                    <a:pt x="2" y="8"/>
                  </a:lnTo>
                  <a:lnTo>
                    <a:pt x="6" y="6"/>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2" name="Freeform 501"/>
            <p:cNvSpPr>
              <a:spLocks/>
            </p:cNvSpPr>
            <p:nvPr/>
          </p:nvSpPr>
          <p:spPr bwMode="auto">
            <a:xfrm>
              <a:off x="6196012"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3" name="Freeform 502"/>
            <p:cNvSpPr>
              <a:spLocks/>
            </p:cNvSpPr>
            <p:nvPr/>
          </p:nvSpPr>
          <p:spPr bwMode="auto">
            <a:xfrm>
              <a:off x="6196012"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4" name="Freeform 503"/>
            <p:cNvSpPr>
              <a:spLocks noEditPoints="1"/>
            </p:cNvSpPr>
            <p:nvPr/>
          </p:nvSpPr>
          <p:spPr bwMode="auto">
            <a:xfrm>
              <a:off x="6196012"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close/>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5" name="Freeform 504"/>
            <p:cNvSpPr>
              <a:spLocks noEditPoints="1"/>
            </p:cNvSpPr>
            <p:nvPr/>
          </p:nvSpPr>
          <p:spPr bwMode="auto">
            <a:xfrm>
              <a:off x="6196012"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6" name="Freeform 505"/>
            <p:cNvSpPr>
              <a:spLocks noEditPoints="1"/>
            </p:cNvSpPr>
            <p:nvPr/>
          </p:nvSpPr>
          <p:spPr bwMode="auto">
            <a:xfrm>
              <a:off x="6196012" y="50927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4" y="0"/>
                  </a:lnTo>
                  <a:lnTo>
                    <a:pt x="6" y="2"/>
                  </a:lnTo>
                  <a:lnTo>
                    <a:pt x="6" y="6"/>
                  </a:lnTo>
                  <a:lnTo>
                    <a:pt x="4" y="8"/>
                  </a:lnTo>
                  <a:lnTo>
                    <a:pt x="0" y="6"/>
                  </a:lnTo>
                  <a:lnTo>
                    <a:pt x="0" y="2"/>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7" name="Freeform 506"/>
            <p:cNvSpPr>
              <a:spLocks noEditPoints="1"/>
            </p:cNvSpPr>
            <p:nvPr/>
          </p:nvSpPr>
          <p:spPr bwMode="auto">
            <a:xfrm>
              <a:off x="6196012" y="50927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4" y="0"/>
                  </a:lnTo>
                  <a:lnTo>
                    <a:pt x="6" y="2"/>
                  </a:lnTo>
                  <a:lnTo>
                    <a:pt x="6" y="6"/>
                  </a:lnTo>
                  <a:lnTo>
                    <a:pt x="4" y="8"/>
                  </a:lnTo>
                  <a:lnTo>
                    <a:pt x="0" y="6"/>
                  </a:lnTo>
                  <a:lnTo>
                    <a:pt x="0" y="2"/>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8" name="Freeform 507"/>
            <p:cNvSpPr>
              <a:spLocks/>
            </p:cNvSpPr>
            <p:nvPr/>
          </p:nvSpPr>
          <p:spPr bwMode="auto">
            <a:xfrm>
              <a:off x="6208712"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9" name="Freeform 508"/>
            <p:cNvSpPr>
              <a:spLocks/>
            </p:cNvSpPr>
            <p:nvPr/>
          </p:nvSpPr>
          <p:spPr bwMode="auto">
            <a:xfrm>
              <a:off x="6208712"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0" name="Freeform 509"/>
            <p:cNvSpPr>
              <a:spLocks noEditPoints="1"/>
            </p:cNvSpPr>
            <p:nvPr/>
          </p:nvSpPr>
          <p:spPr bwMode="auto">
            <a:xfrm>
              <a:off x="6208712"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close/>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1" name="Freeform 510"/>
            <p:cNvSpPr>
              <a:spLocks noEditPoints="1"/>
            </p:cNvSpPr>
            <p:nvPr/>
          </p:nvSpPr>
          <p:spPr bwMode="auto">
            <a:xfrm>
              <a:off x="6208712"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2" name="Freeform 511"/>
            <p:cNvSpPr>
              <a:spLocks noEditPoints="1"/>
            </p:cNvSpPr>
            <p:nvPr/>
          </p:nvSpPr>
          <p:spPr bwMode="auto">
            <a:xfrm>
              <a:off x="6208712" y="5092701"/>
              <a:ext cx="12700" cy="12700"/>
            </a:xfrm>
            <a:custGeom>
              <a:avLst/>
              <a:gdLst>
                <a:gd name="T0" fmla="*/ 2 w 8"/>
                <a:gd name="T1" fmla="*/ 2 h 8"/>
                <a:gd name="T2" fmla="*/ 4 w 8"/>
                <a:gd name="T3" fmla="*/ 0 h 8"/>
                <a:gd name="T4" fmla="*/ 6 w 8"/>
                <a:gd name="T5" fmla="*/ 2 h 8"/>
                <a:gd name="T6" fmla="*/ 6 w 8"/>
                <a:gd name="T7" fmla="*/ 6 h 8"/>
                <a:gd name="T8" fmla="*/ 4 w 8"/>
                <a:gd name="T9" fmla="*/ 8 h 8"/>
                <a:gd name="T10" fmla="*/ 2 w 8"/>
                <a:gd name="T11" fmla="*/ 6 h 8"/>
                <a:gd name="T12" fmla="*/ 2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2"/>
                  </a:moveTo>
                  <a:lnTo>
                    <a:pt x="4" y="0"/>
                  </a:lnTo>
                  <a:lnTo>
                    <a:pt x="6" y="2"/>
                  </a:lnTo>
                  <a:lnTo>
                    <a:pt x="6" y="6"/>
                  </a:lnTo>
                  <a:lnTo>
                    <a:pt x="4" y="8"/>
                  </a:lnTo>
                  <a:lnTo>
                    <a:pt x="2" y="6"/>
                  </a:lnTo>
                  <a:lnTo>
                    <a:pt x="2" y="2"/>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3" name="Freeform 512"/>
            <p:cNvSpPr>
              <a:spLocks noEditPoints="1"/>
            </p:cNvSpPr>
            <p:nvPr/>
          </p:nvSpPr>
          <p:spPr bwMode="auto">
            <a:xfrm>
              <a:off x="6208712" y="5092701"/>
              <a:ext cx="12700" cy="12700"/>
            </a:xfrm>
            <a:custGeom>
              <a:avLst/>
              <a:gdLst>
                <a:gd name="T0" fmla="*/ 2 w 8"/>
                <a:gd name="T1" fmla="*/ 2 h 8"/>
                <a:gd name="T2" fmla="*/ 4 w 8"/>
                <a:gd name="T3" fmla="*/ 0 h 8"/>
                <a:gd name="T4" fmla="*/ 6 w 8"/>
                <a:gd name="T5" fmla="*/ 2 h 8"/>
                <a:gd name="T6" fmla="*/ 6 w 8"/>
                <a:gd name="T7" fmla="*/ 6 h 8"/>
                <a:gd name="T8" fmla="*/ 4 w 8"/>
                <a:gd name="T9" fmla="*/ 8 h 8"/>
                <a:gd name="T10" fmla="*/ 2 w 8"/>
                <a:gd name="T11" fmla="*/ 6 h 8"/>
                <a:gd name="T12" fmla="*/ 2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2"/>
                  </a:moveTo>
                  <a:lnTo>
                    <a:pt x="4" y="0"/>
                  </a:lnTo>
                  <a:lnTo>
                    <a:pt x="6" y="2"/>
                  </a:lnTo>
                  <a:lnTo>
                    <a:pt x="6" y="6"/>
                  </a:lnTo>
                  <a:lnTo>
                    <a:pt x="4" y="8"/>
                  </a:lnTo>
                  <a:lnTo>
                    <a:pt x="2" y="6"/>
                  </a:lnTo>
                  <a:lnTo>
                    <a:pt x="2" y="2"/>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4" name="Freeform 513"/>
            <p:cNvSpPr>
              <a:spLocks/>
            </p:cNvSpPr>
            <p:nvPr/>
          </p:nvSpPr>
          <p:spPr bwMode="auto">
            <a:xfrm>
              <a:off x="6224587"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5" name="Freeform 514"/>
            <p:cNvSpPr>
              <a:spLocks/>
            </p:cNvSpPr>
            <p:nvPr/>
          </p:nvSpPr>
          <p:spPr bwMode="auto">
            <a:xfrm>
              <a:off x="6224587"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6" name="Freeform 515"/>
            <p:cNvSpPr>
              <a:spLocks noEditPoints="1"/>
            </p:cNvSpPr>
            <p:nvPr/>
          </p:nvSpPr>
          <p:spPr bwMode="auto">
            <a:xfrm>
              <a:off x="6221412" y="5092701"/>
              <a:ext cx="12700" cy="12700"/>
            </a:xfrm>
            <a:custGeom>
              <a:avLst/>
              <a:gdLst>
                <a:gd name="T0" fmla="*/ 6 w 8"/>
                <a:gd name="T1" fmla="*/ 8 h 8"/>
                <a:gd name="T2" fmla="*/ 2 w 8"/>
                <a:gd name="T3" fmla="*/ 6 h 8"/>
                <a:gd name="T4" fmla="*/ 2 w 8"/>
                <a:gd name="T5" fmla="*/ 2 h 8"/>
                <a:gd name="T6" fmla="*/ 6 w 8"/>
                <a:gd name="T7" fmla="*/ 0 h 8"/>
                <a:gd name="T8" fmla="*/ 8 w 8"/>
                <a:gd name="T9" fmla="*/ 2 h 8"/>
                <a:gd name="T10" fmla="*/ 8 w 8"/>
                <a:gd name="T11" fmla="*/ 6 h 8"/>
                <a:gd name="T12" fmla="*/ 6 w 8"/>
                <a:gd name="T13" fmla="*/ 8 h 8"/>
                <a:gd name="T14" fmla="*/ 6 w 8"/>
                <a:gd name="T15" fmla="*/ 0 h 8"/>
                <a:gd name="T16" fmla="*/ 2 w 8"/>
                <a:gd name="T17" fmla="*/ 2 h 8"/>
                <a:gd name="T18" fmla="*/ 0 w 8"/>
                <a:gd name="T19" fmla="*/ 2 h 8"/>
                <a:gd name="T20" fmla="*/ 2 w 8"/>
                <a:gd name="T21" fmla="*/ 2 h 8"/>
                <a:gd name="T22" fmla="*/ 0 w 8"/>
                <a:gd name="T23" fmla="*/ 2 h 8"/>
                <a:gd name="T24" fmla="*/ 0 w 8"/>
                <a:gd name="T25" fmla="*/ 6 h 8"/>
                <a:gd name="T26" fmla="*/ 2 w 8"/>
                <a:gd name="T27" fmla="*/ 6 h 8"/>
                <a:gd name="T28" fmla="*/ 4 w 8"/>
                <a:gd name="T29" fmla="*/ 8 h 8"/>
                <a:gd name="T30" fmla="*/ 6 w 8"/>
                <a:gd name="T31" fmla="*/ 8 h 8"/>
                <a:gd name="T32" fmla="*/ 6 w 8"/>
                <a:gd name="T33" fmla="*/ 8 h 8"/>
                <a:gd name="T34" fmla="*/ 8 w 8"/>
                <a:gd name="T35" fmla="*/ 6 h 8"/>
                <a:gd name="T36" fmla="*/ 8 w 8"/>
                <a:gd name="T37" fmla="*/ 6 h 8"/>
                <a:gd name="T38" fmla="*/ 8 w 8"/>
                <a:gd name="T39" fmla="*/ 2 h 8"/>
                <a:gd name="T40" fmla="*/ 8 w 8"/>
                <a:gd name="T41" fmla="*/ 2 h 8"/>
                <a:gd name="T42" fmla="*/ 6 w 8"/>
                <a:gd name="T43" fmla="*/ 0 h 8"/>
                <a:gd name="T44" fmla="*/ 6 w 8"/>
                <a:gd name="T4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8">
                  <a:moveTo>
                    <a:pt x="6" y="8"/>
                  </a:moveTo>
                  <a:lnTo>
                    <a:pt x="2" y="6"/>
                  </a:lnTo>
                  <a:lnTo>
                    <a:pt x="2" y="2"/>
                  </a:lnTo>
                  <a:lnTo>
                    <a:pt x="6" y="0"/>
                  </a:lnTo>
                  <a:lnTo>
                    <a:pt x="8" y="2"/>
                  </a:lnTo>
                  <a:lnTo>
                    <a:pt x="8" y="6"/>
                  </a:lnTo>
                  <a:lnTo>
                    <a:pt x="6" y="8"/>
                  </a:lnTo>
                  <a:close/>
                  <a:moveTo>
                    <a:pt x="6" y="0"/>
                  </a:moveTo>
                  <a:lnTo>
                    <a:pt x="2" y="2"/>
                  </a:lnTo>
                  <a:lnTo>
                    <a:pt x="0" y="2"/>
                  </a:lnTo>
                  <a:lnTo>
                    <a:pt x="2" y="2"/>
                  </a:lnTo>
                  <a:lnTo>
                    <a:pt x="0" y="2"/>
                  </a:lnTo>
                  <a:lnTo>
                    <a:pt x="0" y="6"/>
                  </a:lnTo>
                  <a:lnTo>
                    <a:pt x="2" y="6"/>
                  </a:lnTo>
                  <a:lnTo>
                    <a:pt x="4" y="8"/>
                  </a:lnTo>
                  <a:lnTo>
                    <a:pt x="6" y="8"/>
                  </a:lnTo>
                  <a:lnTo>
                    <a:pt x="6" y="8"/>
                  </a:lnTo>
                  <a:lnTo>
                    <a:pt x="8" y="6"/>
                  </a:lnTo>
                  <a:lnTo>
                    <a:pt x="8" y="6"/>
                  </a:lnTo>
                  <a:lnTo>
                    <a:pt x="8" y="2"/>
                  </a:lnTo>
                  <a:lnTo>
                    <a:pt x="8" y="2"/>
                  </a:lnTo>
                  <a:lnTo>
                    <a:pt x="6"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7" name="Freeform 516"/>
            <p:cNvSpPr>
              <a:spLocks noEditPoints="1"/>
            </p:cNvSpPr>
            <p:nvPr/>
          </p:nvSpPr>
          <p:spPr bwMode="auto">
            <a:xfrm>
              <a:off x="6221412" y="5092701"/>
              <a:ext cx="12700" cy="12700"/>
            </a:xfrm>
            <a:custGeom>
              <a:avLst/>
              <a:gdLst>
                <a:gd name="T0" fmla="*/ 6 w 8"/>
                <a:gd name="T1" fmla="*/ 8 h 8"/>
                <a:gd name="T2" fmla="*/ 2 w 8"/>
                <a:gd name="T3" fmla="*/ 6 h 8"/>
                <a:gd name="T4" fmla="*/ 2 w 8"/>
                <a:gd name="T5" fmla="*/ 2 h 8"/>
                <a:gd name="T6" fmla="*/ 6 w 8"/>
                <a:gd name="T7" fmla="*/ 0 h 8"/>
                <a:gd name="T8" fmla="*/ 8 w 8"/>
                <a:gd name="T9" fmla="*/ 2 h 8"/>
                <a:gd name="T10" fmla="*/ 8 w 8"/>
                <a:gd name="T11" fmla="*/ 6 h 8"/>
                <a:gd name="T12" fmla="*/ 6 w 8"/>
                <a:gd name="T13" fmla="*/ 8 h 8"/>
                <a:gd name="T14" fmla="*/ 6 w 8"/>
                <a:gd name="T15" fmla="*/ 0 h 8"/>
                <a:gd name="T16" fmla="*/ 2 w 8"/>
                <a:gd name="T17" fmla="*/ 2 h 8"/>
                <a:gd name="T18" fmla="*/ 0 w 8"/>
                <a:gd name="T19" fmla="*/ 2 h 8"/>
                <a:gd name="T20" fmla="*/ 2 w 8"/>
                <a:gd name="T21" fmla="*/ 2 h 8"/>
                <a:gd name="T22" fmla="*/ 0 w 8"/>
                <a:gd name="T23" fmla="*/ 2 h 8"/>
                <a:gd name="T24" fmla="*/ 0 w 8"/>
                <a:gd name="T25" fmla="*/ 6 h 8"/>
                <a:gd name="T26" fmla="*/ 2 w 8"/>
                <a:gd name="T27" fmla="*/ 6 h 8"/>
                <a:gd name="T28" fmla="*/ 4 w 8"/>
                <a:gd name="T29" fmla="*/ 8 h 8"/>
                <a:gd name="T30" fmla="*/ 6 w 8"/>
                <a:gd name="T31" fmla="*/ 8 h 8"/>
                <a:gd name="T32" fmla="*/ 6 w 8"/>
                <a:gd name="T33" fmla="*/ 8 h 8"/>
                <a:gd name="T34" fmla="*/ 8 w 8"/>
                <a:gd name="T35" fmla="*/ 6 h 8"/>
                <a:gd name="T36" fmla="*/ 8 w 8"/>
                <a:gd name="T37" fmla="*/ 6 h 8"/>
                <a:gd name="T38" fmla="*/ 8 w 8"/>
                <a:gd name="T39" fmla="*/ 2 h 8"/>
                <a:gd name="T40" fmla="*/ 8 w 8"/>
                <a:gd name="T41" fmla="*/ 2 h 8"/>
                <a:gd name="T42" fmla="*/ 6 w 8"/>
                <a:gd name="T43" fmla="*/ 0 h 8"/>
                <a:gd name="T44" fmla="*/ 6 w 8"/>
                <a:gd name="T4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8">
                  <a:moveTo>
                    <a:pt x="6" y="8"/>
                  </a:moveTo>
                  <a:lnTo>
                    <a:pt x="2" y="6"/>
                  </a:lnTo>
                  <a:lnTo>
                    <a:pt x="2" y="2"/>
                  </a:lnTo>
                  <a:lnTo>
                    <a:pt x="6" y="0"/>
                  </a:lnTo>
                  <a:lnTo>
                    <a:pt x="8" y="2"/>
                  </a:lnTo>
                  <a:lnTo>
                    <a:pt x="8" y="6"/>
                  </a:lnTo>
                  <a:lnTo>
                    <a:pt x="6" y="8"/>
                  </a:lnTo>
                  <a:moveTo>
                    <a:pt x="6" y="0"/>
                  </a:moveTo>
                  <a:lnTo>
                    <a:pt x="2" y="2"/>
                  </a:lnTo>
                  <a:lnTo>
                    <a:pt x="0" y="2"/>
                  </a:lnTo>
                  <a:lnTo>
                    <a:pt x="2" y="2"/>
                  </a:lnTo>
                  <a:lnTo>
                    <a:pt x="0" y="2"/>
                  </a:lnTo>
                  <a:lnTo>
                    <a:pt x="0" y="6"/>
                  </a:lnTo>
                  <a:lnTo>
                    <a:pt x="2" y="6"/>
                  </a:lnTo>
                  <a:lnTo>
                    <a:pt x="4" y="8"/>
                  </a:lnTo>
                  <a:lnTo>
                    <a:pt x="6" y="8"/>
                  </a:lnTo>
                  <a:lnTo>
                    <a:pt x="6" y="8"/>
                  </a:lnTo>
                  <a:lnTo>
                    <a:pt x="8" y="6"/>
                  </a:lnTo>
                  <a:lnTo>
                    <a:pt x="8" y="6"/>
                  </a:lnTo>
                  <a:lnTo>
                    <a:pt x="8" y="2"/>
                  </a:lnTo>
                  <a:lnTo>
                    <a:pt x="8" y="2"/>
                  </a:lnTo>
                  <a:lnTo>
                    <a:pt x="6" y="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8" name="Freeform 517"/>
            <p:cNvSpPr>
              <a:spLocks noEditPoints="1"/>
            </p:cNvSpPr>
            <p:nvPr/>
          </p:nvSpPr>
          <p:spPr bwMode="auto">
            <a:xfrm>
              <a:off x="6224587"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 name="T14" fmla="*/ 4 w 6"/>
                <a:gd name="T15" fmla="*/ 0 h 8"/>
                <a:gd name="T16" fmla="*/ 0 w 6"/>
                <a:gd name="T17" fmla="*/ 2 h 8"/>
                <a:gd name="T18" fmla="*/ 0 w 6"/>
                <a:gd name="T19" fmla="*/ 6 h 8"/>
                <a:gd name="T20" fmla="*/ 4 w 6"/>
                <a:gd name="T21" fmla="*/ 8 h 8"/>
                <a:gd name="T22" fmla="*/ 6 w 6"/>
                <a:gd name="T23" fmla="*/ 6 h 8"/>
                <a:gd name="T24" fmla="*/ 6 w 6"/>
                <a:gd name="T25" fmla="*/ 2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4" y="0"/>
                  </a:lnTo>
                  <a:lnTo>
                    <a:pt x="6" y="2"/>
                  </a:lnTo>
                  <a:lnTo>
                    <a:pt x="6" y="6"/>
                  </a:lnTo>
                  <a:lnTo>
                    <a:pt x="4" y="8"/>
                  </a:lnTo>
                  <a:lnTo>
                    <a:pt x="0" y="6"/>
                  </a:lnTo>
                  <a:lnTo>
                    <a:pt x="0" y="2"/>
                  </a:lnTo>
                  <a:close/>
                  <a:moveTo>
                    <a:pt x="4" y="0"/>
                  </a:moveTo>
                  <a:lnTo>
                    <a:pt x="0" y="2"/>
                  </a:lnTo>
                  <a:lnTo>
                    <a:pt x="0" y="6"/>
                  </a:lnTo>
                  <a:lnTo>
                    <a:pt x="4" y="8"/>
                  </a:lnTo>
                  <a:lnTo>
                    <a:pt x="6" y="6"/>
                  </a:lnTo>
                  <a:lnTo>
                    <a:pt x="6"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9" name="Freeform 518"/>
            <p:cNvSpPr>
              <a:spLocks noEditPoints="1"/>
            </p:cNvSpPr>
            <p:nvPr/>
          </p:nvSpPr>
          <p:spPr bwMode="auto">
            <a:xfrm>
              <a:off x="6224587"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 name="T14" fmla="*/ 4 w 6"/>
                <a:gd name="T15" fmla="*/ 0 h 8"/>
                <a:gd name="T16" fmla="*/ 0 w 6"/>
                <a:gd name="T17" fmla="*/ 2 h 8"/>
                <a:gd name="T18" fmla="*/ 0 w 6"/>
                <a:gd name="T19" fmla="*/ 6 h 8"/>
                <a:gd name="T20" fmla="*/ 4 w 6"/>
                <a:gd name="T21" fmla="*/ 8 h 8"/>
                <a:gd name="T22" fmla="*/ 6 w 6"/>
                <a:gd name="T23" fmla="*/ 6 h 8"/>
                <a:gd name="T24" fmla="*/ 6 w 6"/>
                <a:gd name="T25" fmla="*/ 2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4" y="0"/>
                  </a:lnTo>
                  <a:lnTo>
                    <a:pt x="6" y="2"/>
                  </a:lnTo>
                  <a:lnTo>
                    <a:pt x="6" y="6"/>
                  </a:lnTo>
                  <a:lnTo>
                    <a:pt x="4" y="8"/>
                  </a:lnTo>
                  <a:lnTo>
                    <a:pt x="0" y="6"/>
                  </a:lnTo>
                  <a:lnTo>
                    <a:pt x="0" y="2"/>
                  </a:lnTo>
                  <a:moveTo>
                    <a:pt x="4" y="0"/>
                  </a:moveTo>
                  <a:lnTo>
                    <a:pt x="0" y="2"/>
                  </a:lnTo>
                  <a:lnTo>
                    <a:pt x="0" y="6"/>
                  </a:lnTo>
                  <a:lnTo>
                    <a:pt x="4" y="8"/>
                  </a:lnTo>
                  <a:lnTo>
                    <a:pt x="6" y="6"/>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0" name="Freeform 519"/>
            <p:cNvSpPr>
              <a:spLocks/>
            </p:cNvSpPr>
            <p:nvPr/>
          </p:nvSpPr>
          <p:spPr bwMode="auto">
            <a:xfrm>
              <a:off x="6148387" y="5105401"/>
              <a:ext cx="12700" cy="12700"/>
            </a:xfrm>
            <a:custGeom>
              <a:avLst/>
              <a:gdLst>
                <a:gd name="T0" fmla="*/ 0 w 8"/>
                <a:gd name="T1" fmla="*/ 0 h 8"/>
                <a:gd name="T2" fmla="*/ 4 w 8"/>
                <a:gd name="T3" fmla="*/ 0 h 8"/>
                <a:gd name="T4" fmla="*/ 8 w 8"/>
                <a:gd name="T5" fmla="*/ 0 h 8"/>
                <a:gd name="T6" fmla="*/ 8 w 8"/>
                <a:gd name="T7" fmla="*/ 6 h 8"/>
                <a:gd name="T8" fmla="*/ 4 w 8"/>
                <a:gd name="T9" fmla="*/ 8 h 8"/>
                <a:gd name="T10" fmla="*/ 0 w 8"/>
                <a:gd name="T11" fmla="*/ 6 h 8"/>
                <a:gd name="T12" fmla="*/ 0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0"/>
                  </a:moveTo>
                  <a:lnTo>
                    <a:pt x="4" y="0"/>
                  </a:lnTo>
                  <a:lnTo>
                    <a:pt x="8" y="0"/>
                  </a:lnTo>
                  <a:lnTo>
                    <a:pt x="8" y="6"/>
                  </a:lnTo>
                  <a:lnTo>
                    <a:pt x="4" y="8"/>
                  </a:lnTo>
                  <a:lnTo>
                    <a:pt x="0" y="6"/>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1" name="Freeform 520"/>
            <p:cNvSpPr>
              <a:spLocks/>
            </p:cNvSpPr>
            <p:nvPr/>
          </p:nvSpPr>
          <p:spPr bwMode="auto">
            <a:xfrm>
              <a:off x="6148387" y="5105401"/>
              <a:ext cx="12700" cy="12700"/>
            </a:xfrm>
            <a:custGeom>
              <a:avLst/>
              <a:gdLst>
                <a:gd name="T0" fmla="*/ 0 w 8"/>
                <a:gd name="T1" fmla="*/ 0 h 8"/>
                <a:gd name="T2" fmla="*/ 4 w 8"/>
                <a:gd name="T3" fmla="*/ 0 h 8"/>
                <a:gd name="T4" fmla="*/ 8 w 8"/>
                <a:gd name="T5" fmla="*/ 0 h 8"/>
                <a:gd name="T6" fmla="*/ 8 w 8"/>
                <a:gd name="T7" fmla="*/ 6 h 8"/>
                <a:gd name="T8" fmla="*/ 4 w 8"/>
                <a:gd name="T9" fmla="*/ 8 h 8"/>
                <a:gd name="T10" fmla="*/ 0 w 8"/>
                <a:gd name="T11" fmla="*/ 6 h 8"/>
                <a:gd name="T12" fmla="*/ 0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0"/>
                  </a:moveTo>
                  <a:lnTo>
                    <a:pt x="4" y="0"/>
                  </a:lnTo>
                  <a:lnTo>
                    <a:pt x="8" y="0"/>
                  </a:lnTo>
                  <a:lnTo>
                    <a:pt x="8" y="6"/>
                  </a:lnTo>
                  <a:lnTo>
                    <a:pt x="4" y="8"/>
                  </a:lnTo>
                  <a:lnTo>
                    <a:pt x="0"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2" name="Freeform 521"/>
            <p:cNvSpPr>
              <a:spLocks noEditPoints="1"/>
            </p:cNvSpPr>
            <p:nvPr/>
          </p:nvSpPr>
          <p:spPr bwMode="auto">
            <a:xfrm>
              <a:off x="6148387" y="5102226"/>
              <a:ext cx="12700" cy="15875"/>
            </a:xfrm>
            <a:custGeom>
              <a:avLst/>
              <a:gdLst>
                <a:gd name="T0" fmla="*/ 4 w 8"/>
                <a:gd name="T1" fmla="*/ 10 h 10"/>
                <a:gd name="T2" fmla="*/ 0 w 8"/>
                <a:gd name="T3" fmla="*/ 8 h 10"/>
                <a:gd name="T4" fmla="*/ 0 w 8"/>
                <a:gd name="T5" fmla="*/ 2 h 10"/>
                <a:gd name="T6" fmla="*/ 4 w 8"/>
                <a:gd name="T7" fmla="*/ 2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2"/>
                  </a:lnTo>
                  <a:lnTo>
                    <a:pt x="8" y="2"/>
                  </a:lnTo>
                  <a:lnTo>
                    <a:pt x="8" y="8"/>
                  </a:lnTo>
                  <a:lnTo>
                    <a:pt x="4" y="10"/>
                  </a:lnTo>
                  <a:close/>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3" name="Freeform 522"/>
            <p:cNvSpPr>
              <a:spLocks noEditPoints="1"/>
            </p:cNvSpPr>
            <p:nvPr/>
          </p:nvSpPr>
          <p:spPr bwMode="auto">
            <a:xfrm>
              <a:off x="6148387" y="5102226"/>
              <a:ext cx="12700" cy="15875"/>
            </a:xfrm>
            <a:custGeom>
              <a:avLst/>
              <a:gdLst>
                <a:gd name="T0" fmla="*/ 4 w 8"/>
                <a:gd name="T1" fmla="*/ 10 h 10"/>
                <a:gd name="T2" fmla="*/ 0 w 8"/>
                <a:gd name="T3" fmla="*/ 8 h 10"/>
                <a:gd name="T4" fmla="*/ 0 w 8"/>
                <a:gd name="T5" fmla="*/ 2 h 10"/>
                <a:gd name="T6" fmla="*/ 4 w 8"/>
                <a:gd name="T7" fmla="*/ 2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2"/>
                  </a:lnTo>
                  <a:lnTo>
                    <a:pt x="8" y="2"/>
                  </a:lnTo>
                  <a:lnTo>
                    <a:pt x="8" y="8"/>
                  </a:lnTo>
                  <a:lnTo>
                    <a:pt x="4" y="10"/>
                  </a:lnTo>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4" name="Freeform 523"/>
            <p:cNvSpPr>
              <a:spLocks noEditPoints="1"/>
            </p:cNvSpPr>
            <p:nvPr/>
          </p:nvSpPr>
          <p:spPr bwMode="auto">
            <a:xfrm>
              <a:off x="6148387" y="5105401"/>
              <a:ext cx="12700" cy="12700"/>
            </a:xfrm>
            <a:custGeom>
              <a:avLst/>
              <a:gdLst>
                <a:gd name="T0" fmla="*/ 0 w 8"/>
                <a:gd name="T1" fmla="*/ 0 h 8"/>
                <a:gd name="T2" fmla="*/ 4 w 8"/>
                <a:gd name="T3" fmla="*/ 0 h 8"/>
                <a:gd name="T4" fmla="*/ 6 w 8"/>
                <a:gd name="T5" fmla="*/ 0 h 8"/>
                <a:gd name="T6" fmla="*/ 6 w 8"/>
                <a:gd name="T7" fmla="*/ 4 h 8"/>
                <a:gd name="T8" fmla="*/ 4 w 8"/>
                <a:gd name="T9" fmla="*/ 8 h 8"/>
                <a:gd name="T10" fmla="*/ 0 w 8"/>
                <a:gd name="T11" fmla="*/ 4 h 8"/>
                <a:gd name="T12" fmla="*/ 0 w 8"/>
                <a:gd name="T13" fmla="*/ 0 h 8"/>
                <a:gd name="T14" fmla="*/ 4 w 8"/>
                <a:gd name="T15" fmla="*/ 0 h 8"/>
                <a:gd name="T16" fmla="*/ 0 w 8"/>
                <a:gd name="T17" fmla="*/ 0 h 8"/>
                <a:gd name="T18" fmla="*/ 0 w 8"/>
                <a:gd name="T19" fmla="*/ 6 h 8"/>
                <a:gd name="T20" fmla="*/ 4 w 8"/>
                <a:gd name="T21" fmla="*/ 8 h 8"/>
                <a:gd name="T22" fmla="*/ 8 w 8"/>
                <a:gd name="T23" fmla="*/ 6 h 8"/>
                <a:gd name="T24" fmla="*/ 8 w 8"/>
                <a:gd name="T25" fmla="*/ 0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0"/>
                  </a:moveTo>
                  <a:lnTo>
                    <a:pt x="4" y="0"/>
                  </a:lnTo>
                  <a:lnTo>
                    <a:pt x="6" y="0"/>
                  </a:lnTo>
                  <a:lnTo>
                    <a:pt x="6" y="4"/>
                  </a:lnTo>
                  <a:lnTo>
                    <a:pt x="4" y="8"/>
                  </a:lnTo>
                  <a:lnTo>
                    <a:pt x="0" y="4"/>
                  </a:lnTo>
                  <a:lnTo>
                    <a:pt x="0" y="0"/>
                  </a:lnTo>
                  <a:close/>
                  <a:moveTo>
                    <a:pt x="4" y="0"/>
                  </a:moveTo>
                  <a:lnTo>
                    <a:pt x="0" y="0"/>
                  </a:lnTo>
                  <a:lnTo>
                    <a:pt x="0" y="6"/>
                  </a:lnTo>
                  <a:lnTo>
                    <a:pt x="4" y="8"/>
                  </a:lnTo>
                  <a:lnTo>
                    <a:pt x="8" y="6"/>
                  </a:lnTo>
                  <a:lnTo>
                    <a:pt x="8"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5" name="Freeform 524"/>
            <p:cNvSpPr>
              <a:spLocks noEditPoints="1"/>
            </p:cNvSpPr>
            <p:nvPr/>
          </p:nvSpPr>
          <p:spPr bwMode="auto">
            <a:xfrm>
              <a:off x="6148387" y="5105401"/>
              <a:ext cx="12700" cy="12700"/>
            </a:xfrm>
            <a:custGeom>
              <a:avLst/>
              <a:gdLst>
                <a:gd name="T0" fmla="*/ 0 w 8"/>
                <a:gd name="T1" fmla="*/ 0 h 8"/>
                <a:gd name="T2" fmla="*/ 4 w 8"/>
                <a:gd name="T3" fmla="*/ 0 h 8"/>
                <a:gd name="T4" fmla="*/ 6 w 8"/>
                <a:gd name="T5" fmla="*/ 0 h 8"/>
                <a:gd name="T6" fmla="*/ 6 w 8"/>
                <a:gd name="T7" fmla="*/ 4 h 8"/>
                <a:gd name="T8" fmla="*/ 4 w 8"/>
                <a:gd name="T9" fmla="*/ 8 h 8"/>
                <a:gd name="T10" fmla="*/ 0 w 8"/>
                <a:gd name="T11" fmla="*/ 4 h 8"/>
                <a:gd name="T12" fmla="*/ 0 w 8"/>
                <a:gd name="T13" fmla="*/ 0 h 8"/>
                <a:gd name="T14" fmla="*/ 4 w 8"/>
                <a:gd name="T15" fmla="*/ 0 h 8"/>
                <a:gd name="T16" fmla="*/ 0 w 8"/>
                <a:gd name="T17" fmla="*/ 0 h 8"/>
                <a:gd name="T18" fmla="*/ 0 w 8"/>
                <a:gd name="T19" fmla="*/ 6 h 8"/>
                <a:gd name="T20" fmla="*/ 4 w 8"/>
                <a:gd name="T21" fmla="*/ 8 h 8"/>
                <a:gd name="T22" fmla="*/ 8 w 8"/>
                <a:gd name="T23" fmla="*/ 6 h 8"/>
                <a:gd name="T24" fmla="*/ 8 w 8"/>
                <a:gd name="T25" fmla="*/ 0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0"/>
                  </a:moveTo>
                  <a:lnTo>
                    <a:pt x="4" y="0"/>
                  </a:lnTo>
                  <a:lnTo>
                    <a:pt x="6" y="0"/>
                  </a:lnTo>
                  <a:lnTo>
                    <a:pt x="6" y="4"/>
                  </a:lnTo>
                  <a:lnTo>
                    <a:pt x="4" y="8"/>
                  </a:lnTo>
                  <a:lnTo>
                    <a:pt x="0" y="4"/>
                  </a:lnTo>
                  <a:lnTo>
                    <a:pt x="0" y="0"/>
                  </a:lnTo>
                  <a:moveTo>
                    <a:pt x="4" y="0"/>
                  </a:moveTo>
                  <a:lnTo>
                    <a:pt x="0" y="0"/>
                  </a:lnTo>
                  <a:lnTo>
                    <a:pt x="0" y="6"/>
                  </a:lnTo>
                  <a:lnTo>
                    <a:pt x="4" y="8"/>
                  </a:lnTo>
                  <a:lnTo>
                    <a:pt x="8" y="6"/>
                  </a:lnTo>
                  <a:lnTo>
                    <a:pt x="8"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6" name="Freeform 525"/>
            <p:cNvSpPr>
              <a:spLocks/>
            </p:cNvSpPr>
            <p:nvPr/>
          </p:nvSpPr>
          <p:spPr bwMode="auto">
            <a:xfrm>
              <a:off x="6161087" y="5105401"/>
              <a:ext cx="9525" cy="12700"/>
            </a:xfrm>
            <a:custGeom>
              <a:avLst/>
              <a:gdLst>
                <a:gd name="T0" fmla="*/ 0 w 6"/>
                <a:gd name="T1" fmla="*/ 0 h 8"/>
                <a:gd name="T2" fmla="*/ 4 w 6"/>
                <a:gd name="T3" fmla="*/ 0 h 8"/>
                <a:gd name="T4" fmla="*/ 6 w 6"/>
                <a:gd name="T5" fmla="*/ 0 h 8"/>
                <a:gd name="T6" fmla="*/ 6 w 6"/>
                <a:gd name="T7" fmla="*/ 6 h 8"/>
                <a:gd name="T8" fmla="*/ 4 w 6"/>
                <a:gd name="T9" fmla="*/ 8 h 8"/>
                <a:gd name="T10" fmla="*/ 0 w 6"/>
                <a:gd name="T11" fmla="*/ 6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lnTo>
                    <a:pt x="4" y="0"/>
                  </a:lnTo>
                  <a:lnTo>
                    <a:pt x="6" y="0"/>
                  </a:lnTo>
                  <a:lnTo>
                    <a:pt x="6" y="6"/>
                  </a:lnTo>
                  <a:lnTo>
                    <a:pt x="4" y="8"/>
                  </a:lnTo>
                  <a:lnTo>
                    <a:pt x="0" y="6"/>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7" name="Freeform 526"/>
            <p:cNvSpPr>
              <a:spLocks/>
            </p:cNvSpPr>
            <p:nvPr/>
          </p:nvSpPr>
          <p:spPr bwMode="auto">
            <a:xfrm>
              <a:off x="6161087" y="5105401"/>
              <a:ext cx="9525" cy="12700"/>
            </a:xfrm>
            <a:custGeom>
              <a:avLst/>
              <a:gdLst>
                <a:gd name="T0" fmla="*/ 0 w 6"/>
                <a:gd name="T1" fmla="*/ 0 h 8"/>
                <a:gd name="T2" fmla="*/ 4 w 6"/>
                <a:gd name="T3" fmla="*/ 0 h 8"/>
                <a:gd name="T4" fmla="*/ 6 w 6"/>
                <a:gd name="T5" fmla="*/ 0 h 8"/>
                <a:gd name="T6" fmla="*/ 6 w 6"/>
                <a:gd name="T7" fmla="*/ 6 h 8"/>
                <a:gd name="T8" fmla="*/ 4 w 6"/>
                <a:gd name="T9" fmla="*/ 8 h 8"/>
                <a:gd name="T10" fmla="*/ 0 w 6"/>
                <a:gd name="T11" fmla="*/ 6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lnTo>
                    <a:pt x="4" y="0"/>
                  </a:lnTo>
                  <a:lnTo>
                    <a:pt x="6" y="0"/>
                  </a:lnTo>
                  <a:lnTo>
                    <a:pt x="6" y="6"/>
                  </a:lnTo>
                  <a:lnTo>
                    <a:pt x="4" y="8"/>
                  </a:lnTo>
                  <a:lnTo>
                    <a:pt x="0"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8" name="Freeform 527"/>
            <p:cNvSpPr>
              <a:spLocks noEditPoints="1"/>
            </p:cNvSpPr>
            <p:nvPr/>
          </p:nvSpPr>
          <p:spPr bwMode="auto">
            <a:xfrm>
              <a:off x="6161087" y="5102226"/>
              <a:ext cx="12700" cy="15875"/>
            </a:xfrm>
            <a:custGeom>
              <a:avLst/>
              <a:gdLst>
                <a:gd name="T0" fmla="*/ 4 w 8"/>
                <a:gd name="T1" fmla="*/ 10 h 10"/>
                <a:gd name="T2" fmla="*/ 0 w 8"/>
                <a:gd name="T3" fmla="*/ 8 h 10"/>
                <a:gd name="T4" fmla="*/ 0 w 8"/>
                <a:gd name="T5" fmla="*/ 2 h 10"/>
                <a:gd name="T6" fmla="*/ 4 w 8"/>
                <a:gd name="T7" fmla="*/ 2 h 10"/>
                <a:gd name="T8" fmla="*/ 6 w 8"/>
                <a:gd name="T9" fmla="*/ 2 h 10"/>
                <a:gd name="T10" fmla="*/ 6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2"/>
                  </a:lnTo>
                  <a:lnTo>
                    <a:pt x="6" y="2"/>
                  </a:lnTo>
                  <a:lnTo>
                    <a:pt x="6" y="8"/>
                  </a:lnTo>
                  <a:lnTo>
                    <a:pt x="4" y="10"/>
                  </a:lnTo>
                  <a:close/>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9" name="Freeform 528"/>
            <p:cNvSpPr>
              <a:spLocks noEditPoints="1"/>
            </p:cNvSpPr>
            <p:nvPr/>
          </p:nvSpPr>
          <p:spPr bwMode="auto">
            <a:xfrm>
              <a:off x="6161087" y="5102226"/>
              <a:ext cx="12700" cy="15875"/>
            </a:xfrm>
            <a:custGeom>
              <a:avLst/>
              <a:gdLst>
                <a:gd name="T0" fmla="*/ 4 w 8"/>
                <a:gd name="T1" fmla="*/ 10 h 10"/>
                <a:gd name="T2" fmla="*/ 0 w 8"/>
                <a:gd name="T3" fmla="*/ 8 h 10"/>
                <a:gd name="T4" fmla="*/ 0 w 8"/>
                <a:gd name="T5" fmla="*/ 2 h 10"/>
                <a:gd name="T6" fmla="*/ 4 w 8"/>
                <a:gd name="T7" fmla="*/ 2 h 10"/>
                <a:gd name="T8" fmla="*/ 6 w 8"/>
                <a:gd name="T9" fmla="*/ 2 h 10"/>
                <a:gd name="T10" fmla="*/ 6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2"/>
                  </a:lnTo>
                  <a:lnTo>
                    <a:pt x="6" y="2"/>
                  </a:lnTo>
                  <a:lnTo>
                    <a:pt x="6" y="8"/>
                  </a:lnTo>
                  <a:lnTo>
                    <a:pt x="4" y="10"/>
                  </a:lnTo>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0" name="Freeform 529"/>
            <p:cNvSpPr>
              <a:spLocks noEditPoints="1"/>
            </p:cNvSpPr>
            <p:nvPr/>
          </p:nvSpPr>
          <p:spPr bwMode="auto">
            <a:xfrm>
              <a:off x="6161087" y="5105401"/>
              <a:ext cx="9525" cy="12700"/>
            </a:xfrm>
            <a:custGeom>
              <a:avLst/>
              <a:gdLst>
                <a:gd name="T0" fmla="*/ 2 w 6"/>
                <a:gd name="T1" fmla="*/ 0 h 8"/>
                <a:gd name="T2" fmla="*/ 4 w 6"/>
                <a:gd name="T3" fmla="*/ 0 h 8"/>
                <a:gd name="T4" fmla="*/ 6 w 6"/>
                <a:gd name="T5" fmla="*/ 0 h 8"/>
                <a:gd name="T6" fmla="*/ 6 w 6"/>
                <a:gd name="T7" fmla="*/ 4 h 8"/>
                <a:gd name="T8" fmla="*/ 4 w 6"/>
                <a:gd name="T9" fmla="*/ 8 h 8"/>
                <a:gd name="T10" fmla="*/ 2 w 6"/>
                <a:gd name="T11" fmla="*/ 4 h 8"/>
                <a:gd name="T12" fmla="*/ 2 w 6"/>
                <a:gd name="T13" fmla="*/ 0 h 8"/>
                <a:gd name="T14" fmla="*/ 4 w 6"/>
                <a:gd name="T15" fmla="*/ 0 h 8"/>
                <a:gd name="T16" fmla="*/ 0 w 6"/>
                <a:gd name="T17" fmla="*/ 0 h 8"/>
                <a:gd name="T18" fmla="*/ 0 w 6"/>
                <a:gd name="T19" fmla="*/ 6 h 8"/>
                <a:gd name="T20" fmla="*/ 4 w 6"/>
                <a:gd name="T21" fmla="*/ 8 h 8"/>
                <a:gd name="T22" fmla="*/ 6 w 6"/>
                <a:gd name="T23" fmla="*/ 6 h 8"/>
                <a:gd name="T24" fmla="*/ 6 w 6"/>
                <a:gd name="T25" fmla="*/ 0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2" y="0"/>
                  </a:moveTo>
                  <a:lnTo>
                    <a:pt x="4" y="0"/>
                  </a:lnTo>
                  <a:lnTo>
                    <a:pt x="6" y="0"/>
                  </a:lnTo>
                  <a:lnTo>
                    <a:pt x="6" y="4"/>
                  </a:lnTo>
                  <a:lnTo>
                    <a:pt x="4" y="8"/>
                  </a:lnTo>
                  <a:lnTo>
                    <a:pt x="2" y="4"/>
                  </a:lnTo>
                  <a:lnTo>
                    <a:pt x="2" y="0"/>
                  </a:lnTo>
                  <a:close/>
                  <a:moveTo>
                    <a:pt x="4" y="0"/>
                  </a:moveTo>
                  <a:lnTo>
                    <a:pt x="0" y="0"/>
                  </a:lnTo>
                  <a:lnTo>
                    <a:pt x="0" y="6"/>
                  </a:lnTo>
                  <a:lnTo>
                    <a:pt x="4" y="8"/>
                  </a:lnTo>
                  <a:lnTo>
                    <a:pt x="6" y="6"/>
                  </a:lnTo>
                  <a:lnTo>
                    <a:pt x="6"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1" name="Freeform 530"/>
            <p:cNvSpPr>
              <a:spLocks noEditPoints="1"/>
            </p:cNvSpPr>
            <p:nvPr/>
          </p:nvSpPr>
          <p:spPr bwMode="auto">
            <a:xfrm>
              <a:off x="6161087" y="5105401"/>
              <a:ext cx="9525" cy="12700"/>
            </a:xfrm>
            <a:custGeom>
              <a:avLst/>
              <a:gdLst>
                <a:gd name="T0" fmla="*/ 2 w 6"/>
                <a:gd name="T1" fmla="*/ 0 h 8"/>
                <a:gd name="T2" fmla="*/ 4 w 6"/>
                <a:gd name="T3" fmla="*/ 0 h 8"/>
                <a:gd name="T4" fmla="*/ 6 w 6"/>
                <a:gd name="T5" fmla="*/ 0 h 8"/>
                <a:gd name="T6" fmla="*/ 6 w 6"/>
                <a:gd name="T7" fmla="*/ 4 h 8"/>
                <a:gd name="T8" fmla="*/ 4 w 6"/>
                <a:gd name="T9" fmla="*/ 8 h 8"/>
                <a:gd name="T10" fmla="*/ 2 w 6"/>
                <a:gd name="T11" fmla="*/ 4 h 8"/>
                <a:gd name="T12" fmla="*/ 2 w 6"/>
                <a:gd name="T13" fmla="*/ 0 h 8"/>
                <a:gd name="T14" fmla="*/ 4 w 6"/>
                <a:gd name="T15" fmla="*/ 0 h 8"/>
                <a:gd name="T16" fmla="*/ 0 w 6"/>
                <a:gd name="T17" fmla="*/ 0 h 8"/>
                <a:gd name="T18" fmla="*/ 0 w 6"/>
                <a:gd name="T19" fmla="*/ 6 h 8"/>
                <a:gd name="T20" fmla="*/ 4 w 6"/>
                <a:gd name="T21" fmla="*/ 8 h 8"/>
                <a:gd name="T22" fmla="*/ 6 w 6"/>
                <a:gd name="T23" fmla="*/ 6 h 8"/>
                <a:gd name="T24" fmla="*/ 6 w 6"/>
                <a:gd name="T25" fmla="*/ 0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2" y="0"/>
                  </a:moveTo>
                  <a:lnTo>
                    <a:pt x="4" y="0"/>
                  </a:lnTo>
                  <a:lnTo>
                    <a:pt x="6" y="0"/>
                  </a:lnTo>
                  <a:lnTo>
                    <a:pt x="6" y="4"/>
                  </a:lnTo>
                  <a:lnTo>
                    <a:pt x="4" y="8"/>
                  </a:lnTo>
                  <a:lnTo>
                    <a:pt x="2" y="4"/>
                  </a:lnTo>
                  <a:lnTo>
                    <a:pt x="2" y="0"/>
                  </a:lnTo>
                  <a:moveTo>
                    <a:pt x="4" y="0"/>
                  </a:moveTo>
                  <a:lnTo>
                    <a:pt x="0" y="0"/>
                  </a:lnTo>
                  <a:lnTo>
                    <a:pt x="0" y="6"/>
                  </a:lnTo>
                  <a:lnTo>
                    <a:pt x="4" y="8"/>
                  </a:lnTo>
                  <a:lnTo>
                    <a:pt x="6" y="6"/>
                  </a:lnTo>
                  <a:lnTo>
                    <a:pt x="6"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2" name="Freeform 531"/>
            <p:cNvSpPr>
              <a:spLocks/>
            </p:cNvSpPr>
            <p:nvPr/>
          </p:nvSpPr>
          <p:spPr bwMode="auto">
            <a:xfrm>
              <a:off x="6142037" y="5114926"/>
              <a:ext cx="9525" cy="12700"/>
            </a:xfrm>
            <a:custGeom>
              <a:avLst/>
              <a:gdLst>
                <a:gd name="T0" fmla="*/ 0 w 6"/>
                <a:gd name="T1" fmla="*/ 4 h 8"/>
                <a:gd name="T2" fmla="*/ 2 w 6"/>
                <a:gd name="T3" fmla="*/ 0 h 8"/>
                <a:gd name="T4" fmla="*/ 6 w 6"/>
                <a:gd name="T5" fmla="*/ 4 h 8"/>
                <a:gd name="T6" fmla="*/ 6 w 6"/>
                <a:gd name="T7" fmla="*/ 6 h 8"/>
                <a:gd name="T8" fmla="*/ 2 w 6"/>
                <a:gd name="T9" fmla="*/ 8 h 8"/>
                <a:gd name="T10" fmla="*/ 0 w 6"/>
                <a:gd name="T11" fmla="*/ 6 h 8"/>
                <a:gd name="T12" fmla="*/ 0 w 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4"/>
                  </a:moveTo>
                  <a:lnTo>
                    <a:pt x="2" y="0"/>
                  </a:lnTo>
                  <a:lnTo>
                    <a:pt x="6" y="4"/>
                  </a:lnTo>
                  <a:lnTo>
                    <a:pt x="6" y="6"/>
                  </a:lnTo>
                  <a:lnTo>
                    <a:pt x="2" y="8"/>
                  </a:lnTo>
                  <a:lnTo>
                    <a:pt x="0" y="6"/>
                  </a:lnTo>
                  <a:lnTo>
                    <a:pt x="0"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3" name="Freeform 532"/>
            <p:cNvSpPr>
              <a:spLocks/>
            </p:cNvSpPr>
            <p:nvPr/>
          </p:nvSpPr>
          <p:spPr bwMode="auto">
            <a:xfrm>
              <a:off x="6142037" y="5114926"/>
              <a:ext cx="9525" cy="12700"/>
            </a:xfrm>
            <a:custGeom>
              <a:avLst/>
              <a:gdLst>
                <a:gd name="T0" fmla="*/ 0 w 6"/>
                <a:gd name="T1" fmla="*/ 4 h 8"/>
                <a:gd name="T2" fmla="*/ 2 w 6"/>
                <a:gd name="T3" fmla="*/ 0 h 8"/>
                <a:gd name="T4" fmla="*/ 6 w 6"/>
                <a:gd name="T5" fmla="*/ 4 h 8"/>
                <a:gd name="T6" fmla="*/ 6 w 6"/>
                <a:gd name="T7" fmla="*/ 6 h 8"/>
                <a:gd name="T8" fmla="*/ 2 w 6"/>
                <a:gd name="T9" fmla="*/ 8 h 8"/>
                <a:gd name="T10" fmla="*/ 0 w 6"/>
                <a:gd name="T11" fmla="*/ 6 h 8"/>
                <a:gd name="T12" fmla="*/ 0 w 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4"/>
                  </a:moveTo>
                  <a:lnTo>
                    <a:pt x="2" y="0"/>
                  </a:lnTo>
                  <a:lnTo>
                    <a:pt x="6" y="4"/>
                  </a:lnTo>
                  <a:lnTo>
                    <a:pt x="6" y="6"/>
                  </a:lnTo>
                  <a:lnTo>
                    <a:pt x="2" y="8"/>
                  </a:lnTo>
                  <a:lnTo>
                    <a:pt x="0" y="6"/>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4" name="Freeform 533"/>
            <p:cNvSpPr>
              <a:spLocks/>
            </p:cNvSpPr>
            <p:nvPr/>
          </p:nvSpPr>
          <p:spPr bwMode="auto">
            <a:xfrm>
              <a:off x="6145212" y="5114926"/>
              <a:ext cx="6350" cy="12700"/>
            </a:xfrm>
            <a:custGeom>
              <a:avLst/>
              <a:gdLst>
                <a:gd name="T0" fmla="*/ 0 w 2"/>
                <a:gd name="T1" fmla="*/ 0 h 4"/>
                <a:gd name="T2" fmla="*/ 0 w 2"/>
                <a:gd name="T3" fmla="*/ 0 h 4"/>
                <a:gd name="T4" fmla="*/ 0 w 2"/>
                <a:gd name="T5" fmla="*/ 0 h 4"/>
                <a:gd name="T6" fmla="*/ 2 w 2"/>
                <a:gd name="T7" fmla="*/ 2 h 4"/>
                <a:gd name="T8" fmla="*/ 2 w 2"/>
                <a:gd name="T9" fmla="*/ 3 h 4"/>
                <a:gd name="T10" fmla="*/ 1 w 2"/>
                <a:gd name="T11" fmla="*/ 4 h 4"/>
                <a:gd name="T12" fmla="*/ 2 w 2"/>
                <a:gd name="T13" fmla="*/ 4 h 4"/>
                <a:gd name="T14" fmla="*/ 2 w 2"/>
                <a:gd name="T15" fmla="*/ 4 h 4"/>
                <a:gd name="T16" fmla="*/ 2 w 2"/>
                <a:gd name="T17" fmla="*/ 3 h 4"/>
                <a:gd name="T18" fmla="*/ 2 w 2"/>
                <a:gd name="T19" fmla="*/ 2 h 4"/>
                <a:gd name="T20" fmla="*/ 2 w 2"/>
                <a:gd name="T21" fmla="*/ 1 h 4"/>
                <a:gd name="T22" fmla="*/ 0 w 2"/>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4">
                  <a:moveTo>
                    <a:pt x="0" y="0"/>
                  </a:moveTo>
                  <a:cubicBezTo>
                    <a:pt x="0" y="0"/>
                    <a:pt x="0" y="0"/>
                    <a:pt x="0" y="0"/>
                  </a:cubicBezTo>
                  <a:cubicBezTo>
                    <a:pt x="0" y="0"/>
                    <a:pt x="0" y="0"/>
                    <a:pt x="0" y="0"/>
                  </a:cubicBezTo>
                  <a:cubicBezTo>
                    <a:pt x="2" y="2"/>
                    <a:pt x="2" y="2"/>
                    <a:pt x="2" y="2"/>
                  </a:cubicBezTo>
                  <a:cubicBezTo>
                    <a:pt x="2" y="3"/>
                    <a:pt x="2" y="3"/>
                    <a:pt x="2" y="3"/>
                  </a:cubicBezTo>
                  <a:cubicBezTo>
                    <a:pt x="1" y="4"/>
                    <a:pt x="1" y="4"/>
                    <a:pt x="1" y="4"/>
                  </a:cubicBezTo>
                  <a:cubicBezTo>
                    <a:pt x="1" y="4"/>
                    <a:pt x="2" y="4"/>
                    <a:pt x="2" y="4"/>
                  </a:cubicBezTo>
                  <a:cubicBezTo>
                    <a:pt x="2" y="4"/>
                    <a:pt x="2" y="4"/>
                    <a:pt x="2" y="4"/>
                  </a:cubicBezTo>
                  <a:cubicBezTo>
                    <a:pt x="2" y="3"/>
                    <a:pt x="2" y="3"/>
                    <a:pt x="2" y="3"/>
                  </a:cubicBezTo>
                  <a:cubicBezTo>
                    <a:pt x="2" y="2"/>
                    <a:pt x="2" y="2"/>
                    <a:pt x="2" y="2"/>
                  </a:cubicBezTo>
                  <a:cubicBezTo>
                    <a:pt x="2" y="1"/>
                    <a:pt x="2" y="1"/>
                    <a:pt x="2" y="1"/>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5" name="Freeform 534"/>
            <p:cNvSpPr>
              <a:spLocks/>
            </p:cNvSpPr>
            <p:nvPr/>
          </p:nvSpPr>
          <p:spPr bwMode="auto">
            <a:xfrm>
              <a:off x="6145212" y="5114926"/>
              <a:ext cx="6350" cy="12700"/>
            </a:xfrm>
            <a:custGeom>
              <a:avLst/>
              <a:gdLst>
                <a:gd name="T0" fmla="*/ 0 w 2"/>
                <a:gd name="T1" fmla="*/ 0 h 4"/>
                <a:gd name="T2" fmla="*/ 0 w 2"/>
                <a:gd name="T3" fmla="*/ 1 h 4"/>
                <a:gd name="T4" fmla="*/ 2 w 2"/>
                <a:gd name="T5" fmla="*/ 2 h 4"/>
                <a:gd name="T6" fmla="*/ 2 w 2"/>
                <a:gd name="T7" fmla="*/ 3 h 4"/>
                <a:gd name="T8" fmla="*/ 1 w 2"/>
                <a:gd name="T9" fmla="*/ 4 h 4"/>
                <a:gd name="T10" fmla="*/ 1 w 2"/>
                <a:gd name="T11" fmla="*/ 4 h 4"/>
                <a:gd name="T12" fmla="*/ 2 w 2"/>
                <a:gd name="T13" fmla="*/ 3 h 4"/>
                <a:gd name="T14" fmla="*/ 2 w 2"/>
                <a:gd name="T15" fmla="*/ 2 h 4"/>
                <a:gd name="T16" fmla="*/ 0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0" y="0"/>
                  </a:moveTo>
                  <a:cubicBezTo>
                    <a:pt x="0" y="1"/>
                    <a:pt x="0" y="1"/>
                    <a:pt x="0" y="1"/>
                  </a:cubicBezTo>
                  <a:cubicBezTo>
                    <a:pt x="2" y="2"/>
                    <a:pt x="2" y="2"/>
                    <a:pt x="2" y="2"/>
                  </a:cubicBezTo>
                  <a:cubicBezTo>
                    <a:pt x="2" y="3"/>
                    <a:pt x="2" y="3"/>
                    <a:pt x="2" y="3"/>
                  </a:cubicBezTo>
                  <a:cubicBezTo>
                    <a:pt x="1" y="4"/>
                    <a:pt x="1" y="4"/>
                    <a:pt x="1" y="4"/>
                  </a:cubicBezTo>
                  <a:cubicBezTo>
                    <a:pt x="1" y="4"/>
                    <a:pt x="1" y="4"/>
                    <a:pt x="1" y="4"/>
                  </a:cubicBezTo>
                  <a:cubicBezTo>
                    <a:pt x="2" y="3"/>
                    <a:pt x="2" y="3"/>
                    <a:pt x="2" y="3"/>
                  </a:cubicBezTo>
                  <a:cubicBezTo>
                    <a:pt x="2" y="2"/>
                    <a:pt x="2" y="2"/>
                    <a:pt x="2" y="2"/>
                  </a:cubicBezTo>
                  <a:cubicBezTo>
                    <a:pt x="0" y="0"/>
                    <a:pt x="0" y="0"/>
                    <a:pt x="0" y="0"/>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6" name="Freeform 535"/>
            <p:cNvSpPr>
              <a:spLocks/>
            </p:cNvSpPr>
            <p:nvPr/>
          </p:nvSpPr>
          <p:spPr bwMode="auto">
            <a:xfrm>
              <a:off x="6154737"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7" name="Freeform 536"/>
            <p:cNvSpPr>
              <a:spLocks/>
            </p:cNvSpPr>
            <p:nvPr/>
          </p:nvSpPr>
          <p:spPr bwMode="auto">
            <a:xfrm>
              <a:off x="6154737"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8" name="Freeform 537"/>
            <p:cNvSpPr>
              <a:spLocks noEditPoints="1"/>
            </p:cNvSpPr>
            <p:nvPr/>
          </p:nvSpPr>
          <p:spPr bwMode="auto">
            <a:xfrm>
              <a:off x="6154737"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0 w 8"/>
                <a:gd name="T17" fmla="*/ 2 h 8"/>
                <a:gd name="T18" fmla="*/ 0 w 8"/>
                <a:gd name="T19" fmla="*/ 4 h 8"/>
                <a:gd name="T20" fmla="*/ 0 w 8"/>
                <a:gd name="T21" fmla="*/ 4 h 8"/>
                <a:gd name="T22" fmla="*/ 0 w 8"/>
                <a:gd name="T23" fmla="*/ 4 h 8"/>
                <a:gd name="T24" fmla="*/ 0 w 8"/>
                <a:gd name="T25" fmla="*/ 6 h 8"/>
                <a:gd name="T26" fmla="*/ 0 w 8"/>
                <a:gd name="T27" fmla="*/ 8 h 8"/>
                <a:gd name="T28" fmla="*/ 4 w 8"/>
                <a:gd name="T29" fmla="*/ 8 h 8"/>
                <a:gd name="T30" fmla="*/ 4 w 8"/>
                <a:gd name="T31" fmla="*/ 8 h 8"/>
                <a:gd name="T32" fmla="*/ 8 w 8"/>
                <a:gd name="T33" fmla="*/ 8 h 8"/>
                <a:gd name="T34" fmla="*/ 8 w 8"/>
                <a:gd name="T35" fmla="*/ 6 h 8"/>
                <a:gd name="T36" fmla="*/ 8 w 8"/>
                <a:gd name="T37" fmla="*/ 4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4"/>
                  </a:lnTo>
                  <a:lnTo>
                    <a:pt x="4" y="0"/>
                  </a:lnTo>
                  <a:lnTo>
                    <a:pt x="8" y="4"/>
                  </a:lnTo>
                  <a:lnTo>
                    <a:pt x="8" y="6"/>
                  </a:lnTo>
                  <a:lnTo>
                    <a:pt x="4" y="8"/>
                  </a:lnTo>
                  <a:close/>
                  <a:moveTo>
                    <a:pt x="4" y="0"/>
                  </a:moveTo>
                  <a:lnTo>
                    <a:pt x="0" y="2"/>
                  </a:lnTo>
                  <a:lnTo>
                    <a:pt x="0" y="4"/>
                  </a:lnTo>
                  <a:lnTo>
                    <a:pt x="0" y="4"/>
                  </a:lnTo>
                  <a:lnTo>
                    <a:pt x="0" y="4"/>
                  </a:lnTo>
                  <a:lnTo>
                    <a:pt x="0" y="6"/>
                  </a:lnTo>
                  <a:lnTo>
                    <a:pt x="0" y="8"/>
                  </a:lnTo>
                  <a:lnTo>
                    <a:pt x="4" y="8"/>
                  </a:lnTo>
                  <a:lnTo>
                    <a:pt x="4" y="8"/>
                  </a:lnTo>
                  <a:lnTo>
                    <a:pt x="8" y="8"/>
                  </a:lnTo>
                  <a:lnTo>
                    <a:pt x="8" y="6"/>
                  </a:lnTo>
                  <a:lnTo>
                    <a:pt x="8" y="4"/>
                  </a:lnTo>
                  <a:lnTo>
                    <a:pt x="8" y="2"/>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9" name="Freeform 538"/>
            <p:cNvSpPr>
              <a:spLocks noEditPoints="1"/>
            </p:cNvSpPr>
            <p:nvPr/>
          </p:nvSpPr>
          <p:spPr bwMode="auto">
            <a:xfrm>
              <a:off x="6154737"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0 w 8"/>
                <a:gd name="T17" fmla="*/ 2 h 8"/>
                <a:gd name="T18" fmla="*/ 0 w 8"/>
                <a:gd name="T19" fmla="*/ 4 h 8"/>
                <a:gd name="T20" fmla="*/ 0 w 8"/>
                <a:gd name="T21" fmla="*/ 4 h 8"/>
                <a:gd name="T22" fmla="*/ 0 w 8"/>
                <a:gd name="T23" fmla="*/ 4 h 8"/>
                <a:gd name="T24" fmla="*/ 0 w 8"/>
                <a:gd name="T25" fmla="*/ 6 h 8"/>
                <a:gd name="T26" fmla="*/ 0 w 8"/>
                <a:gd name="T27" fmla="*/ 8 h 8"/>
                <a:gd name="T28" fmla="*/ 4 w 8"/>
                <a:gd name="T29" fmla="*/ 8 h 8"/>
                <a:gd name="T30" fmla="*/ 4 w 8"/>
                <a:gd name="T31" fmla="*/ 8 h 8"/>
                <a:gd name="T32" fmla="*/ 8 w 8"/>
                <a:gd name="T33" fmla="*/ 8 h 8"/>
                <a:gd name="T34" fmla="*/ 8 w 8"/>
                <a:gd name="T35" fmla="*/ 6 h 8"/>
                <a:gd name="T36" fmla="*/ 8 w 8"/>
                <a:gd name="T37" fmla="*/ 4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4"/>
                  </a:lnTo>
                  <a:lnTo>
                    <a:pt x="4" y="0"/>
                  </a:lnTo>
                  <a:lnTo>
                    <a:pt x="8" y="4"/>
                  </a:lnTo>
                  <a:lnTo>
                    <a:pt x="8" y="6"/>
                  </a:lnTo>
                  <a:lnTo>
                    <a:pt x="4" y="8"/>
                  </a:lnTo>
                  <a:moveTo>
                    <a:pt x="4" y="0"/>
                  </a:moveTo>
                  <a:lnTo>
                    <a:pt x="0" y="2"/>
                  </a:lnTo>
                  <a:lnTo>
                    <a:pt x="0" y="4"/>
                  </a:lnTo>
                  <a:lnTo>
                    <a:pt x="0" y="4"/>
                  </a:lnTo>
                  <a:lnTo>
                    <a:pt x="0" y="4"/>
                  </a:lnTo>
                  <a:lnTo>
                    <a:pt x="0" y="6"/>
                  </a:lnTo>
                  <a:lnTo>
                    <a:pt x="0" y="8"/>
                  </a:lnTo>
                  <a:lnTo>
                    <a:pt x="4" y="8"/>
                  </a:lnTo>
                  <a:lnTo>
                    <a:pt x="4" y="8"/>
                  </a:lnTo>
                  <a:lnTo>
                    <a:pt x="8" y="8"/>
                  </a:lnTo>
                  <a:lnTo>
                    <a:pt x="8" y="6"/>
                  </a:lnTo>
                  <a:lnTo>
                    <a:pt x="8" y="4"/>
                  </a:lnTo>
                  <a:lnTo>
                    <a:pt x="8"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0" name="Freeform 539"/>
            <p:cNvSpPr>
              <a:spLocks noEditPoints="1"/>
            </p:cNvSpPr>
            <p:nvPr/>
          </p:nvSpPr>
          <p:spPr bwMode="auto">
            <a:xfrm>
              <a:off x="6154737" y="5114926"/>
              <a:ext cx="12700" cy="12700"/>
            </a:xfrm>
            <a:custGeom>
              <a:avLst/>
              <a:gdLst>
                <a:gd name="T0" fmla="*/ 0 w 8"/>
                <a:gd name="T1" fmla="*/ 4 h 8"/>
                <a:gd name="T2" fmla="*/ 4 w 8"/>
                <a:gd name="T3" fmla="*/ 2 h 8"/>
                <a:gd name="T4" fmla="*/ 6 w 8"/>
                <a:gd name="T5" fmla="*/ 4 h 8"/>
                <a:gd name="T6" fmla="*/ 6 w 8"/>
                <a:gd name="T7" fmla="*/ 6 h 8"/>
                <a:gd name="T8" fmla="*/ 4 w 8"/>
                <a:gd name="T9" fmla="*/ 8 h 8"/>
                <a:gd name="T10" fmla="*/ 0 w 8"/>
                <a:gd name="T11" fmla="*/ 6 h 8"/>
                <a:gd name="T12" fmla="*/ 0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lnTo>
                    <a:pt x="4" y="2"/>
                  </a:lnTo>
                  <a:lnTo>
                    <a:pt x="6" y="4"/>
                  </a:lnTo>
                  <a:lnTo>
                    <a:pt x="6" y="6"/>
                  </a:lnTo>
                  <a:lnTo>
                    <a:pt x="4" y="8"/>
                  </a:lnTo>
                  <a:lnTo>
                    <a:pt x="0" y="6"/>
                  </a:lnTo>
                  <a:lnTo>
                    <a:pt x="0" y="4"/>
                  </a:lnTo>
                  <a:close/>
                  <a:moveTo>
                    <a:pt x="4" y="0"/>
                  </a:moveTo>
                  <a:lnTo>
                    <a:pt x="0" y="4"/>
                  </a:lnTo>
                  <a:lnTo>
                    <a:pt x="0" y="6"/>
                  </a:lnTo>
                  <a:lnTo>
                    <a:pt x="4" y="8"/>
                  </a:lnTo>
                  <a:lnTo>
                    <a:pt x="8" y="6"/>
                  </a:lnTo>
                  <a:lnTo>
                    <a:pt x="8" y="4"/>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1" name="Freeform 540"/>
            <p:cNvSpPr>
              <a:spLocks noEditPoints="1"/>
            </p:cNvSpPr>
            <p:nvPr/>
          </p:nvSpPr>
          <p:spPr bwMode="auto">
            <a:xfrm>
              <a:off x="6154737" y="5114926"/>
              <a:ext cx="12700" cy="12700"/>
            </a:xfrm>
            <a:custGeom>
              <a:avLst/>
              <a:gdLst>
                <a:gd name="T0" fmla="*/ 0 w 8"/>
                <a:gd name="T1" fmla="*/ 4 h 8"/>
                <a:gd name="T2" fmla="*/ 4 w 8"/>
                <a:gd name="T3" fmla="*/ 2 h 8"/>
                <a:gd name="T4" fmla="*/ 6 w 8"/>
                <a:gd name="T5" fmla="*/ 4 h 8"/>
                <a:gd name="T6" fmla="*/ 6 w 8"/>
                <a:gd name="T7" fmla="*/ 6 h 8"/>
                <a:gd name="T8" fmla="*/ 4 w 8"/>
                <a:gd name="T9" fmla="*/ 8 h 8"/>
                <a:gd name="T10" fmla="*/ 0 w 8"/>
                <a:gd name="T11" fmla="*/ 6 h 8"/>
                <a:gd name="T12" fmla="*/ 0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lnTo>
                    <a:pt x="4" y="2"/>
                  </a:lnTo>
                  <a:lnTo>
                    <a:pt x="6" y="4"/>
                  </a:lnTo>
                  <a:lnTo>
                    <a:pt x="6" y="6"/>
                  </a:lnTo>
                  <a:lnTo>
                    <a:pt x="4" y="8"/>
                  </a:lnTo>
                  <a:lnTo>
                    <a:pt x="0" y="6"/>
                  </a:lnTo>
                  <a:lnTo>
                    <a:pt x="0" y="4"/>
                  </a:lnTo>
                  <a:moveTo>
                    <a:pt x="4" y="0"/>
                  </a:moveTo>
                  <a:lnTo>
                    <a:pt x="0" y="4"/>
                  </a:lnTo>
                  <a:lnTo>
                    <a:pt x="0" y="6"/>
                  </a:lnTo>
                  <a:lnTo>
                    <a:pt x="4" y="8"/>
                  </a:lnTo>
                  <a:lnTo>
                    <a:pt x="8" y="6"/>
                  </a:lnTo>
                  <a:lnTo>
                    <a:pt x="8"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 name="Freeform 541"/>
            <p:cNvSpPr>
              <a:spLocks/>
            </p:cNvSpPr>
            <p:nvPr/>
          </p:nvSpPr>
          <p:spPr bwMode="auto">
            <a:xfrm>
              <a:off x="6167437"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3" name="Freeform 542"/>
            <p:cNvSpPr>
              <a:spLocks/>
            </p:cNvSpPr>
            <p:nvPr/>
          </p:nvSpPr>
          <p:spPr bwMode="auto">
            <a:xfrm>
              <a:off x="6167437"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4" name="Freeform 543"/>
            <p:cNvSpPr>
              <a:spLocks noEditPoints="1"/>
            </p:cNvSpPr>
            <p:nvPr/>
          </p:nvSpPr>
          <p:spPr bwMode="auto">
            <a:xfrm>
              <a:off x="6167437"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4 w 8"/>
                <a:gd name="T17" fmla="*/ 0 h 8"/>
                <a:gd name="T18" fmla="*/ 0 w 8"/>
                <a:gd name="T19" fmla="*/ 2 h 8"/>
                <a:gd name="T20" fmla="*/ 0 w 8"/>
                <a:gd name="T21" fmla="*/ 4 h 8"/>
                <a:gd name="T22" fmla="*/ 0 w 8"/>
                <a:gd name="T23" fmla="*/ 4 h 8"/>
                <a:gd name="T24" fmla="*/ 0 w 8"/>
                <a:gd name="T25" fmla="*/ 4 h 8"/>
                <a:gd name="T26" fmla="*/ 0 w 8"/>
                <a:gd name="T27" fmla="*/ 6 h 8"/>
                <a:gd name="T28" fmla="*/ 0 w 8"/>
                <a:gd name="T29" fmla="*/ 8 h 8"/>
                <a:gd name="T30" fmla="*/ 4 w 8"/>
                <a:gd name="T31" fmla="*/ 8 h 8"/>
                <a:gd name="T32" fmla="*/ 6 w 8"/>
                <a:gd name="T33" fmla="*/ 8 h 8"/>
                <a:gd name="T34" fmla="*/ 8 w 8"/>
                <a:gd name="T35" fmla="*/ 8 h 8"/>
                <a:gd name="T36" fmla="*/ 8 w 8"/>
                <a:gd name="T37" fmla="*/ 6 h 8"/>
                <a:gd name="T38" fmla="*/ 8 w 8"/>
                <a:gd name="T39" fmla="*/ 6 h 8"/>
                <a:gd name="T40" fmla="*/ 8 w 8"/>
                <a:gd name="T41" fmla="*/ 4 h 8"/>
                <a:gd name="T42" fmla="*/ 8 w 8"/>
                <a:gd name="T43" fmla="*/ 4 h 8"/>
                <a:gd name="T44" fmla="*/ 8 w 8"/>
                <a:gd name="T45" fmla="*/ 4 h 8"/>
                <a:gd name="T46" fmla="*/ 8 w 8"/>
                <a:gd name="T47" fmla="*/ 4 h 8"/>
                <a:gd name="T48" fmla="*/ 8 w 8"/>
                <a:gd name="T49" fmla="*/ 2 h 8"/>
                <a:gd name="T50" fmla="*/ 4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4" y="8"/>
                  </a:moveTo>
                  <a:lnTo>
                    <a:pt x="0" y="6"/>
                  </a:lnTo>
                  <a:lnTo>
                    <a:pt x="0" y="4"/>
                  </a:lnTo>
                  <a:lnTo>
                    <a:pt x="4" y="0"/>
                  </a:lnTo>
                  <a:lnTo>
                    <a:pt x="8" y="4"/>
                  </a:lnTo>
                  <a:lnTo>
                    <a:pt x="8" y="6"/>
                  </a:lnTo>
                  <a:lnTo>
                    <a:pt x="4" y="8"/>
                  </a:lnTo>
                  <a:close/>
                  <a:moveTo>
                    <a:pt x="4" y="0"/>
                  </a:moveTo>
                  <a:lnTo>
                    <a:pt x="4" y="0"/>
                  </a:lnTo>
                  <a:lnTo>
                    <a:pt x="0" y="2"/>
                  </a:lnTo>
                  <a:lnTo>
                    <a:pt x="0" y="4"/>
                  </a:lnTo>
                  <a:lnTo>
                    <a:pt x="0" y="4"/>
                  </a:lnTo>
                  <a:lnTo>
                    <a:pt x="0" y="4"/>
                  </a:lnTo>
                  <a:lnTo>
                    <a:pt x="0" y="6"/>
                  </a:lnTo>
                  <a:lnTo>
                    <a:pt x="0" y="8"/>
                  </a:lnTo>
                  <a:lnTo>
                    <a:pt x="4" y="8"/>
                  </a:lnTo>
                  <a:lnTo>
                    <a:pt x="6" y="8"/>
                  </a:lnTo>
                  <a:lnTo>
                    <a:pt x="8" y="8"/>
                  </a:lnTo>
                  <a:lnTo>
                    <a:pt x="8" y="6"/>
                  </a:lnTo>
                  <a:lnTo>
                    <a:pt x="8" y="6"/>
                  </a:lnTo>
                  <a:lnTo>
                    <a:pt x="8" y="4"/>
                  </a:lnTo>
                  <a:lnTo>
                    <a:pt x="8" y="4"/>
                  </a:lnTo>
                  <a:lnTo>
                    <a:pt x="8" y="4"/>
                  </a:lnTo>
                  <a:lnTo>
                    <a:pt x="8" y="4"/>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5" name="Freeform 544"/>
            <p:cNvSpPr>
              <a:spLocks noEditPoints="1"/>
            </p:cNvSpPr>
            <p:nvPr/>
          </p:nvSpPr>
          <p:spPr bwMode="auto">
            <a:xfrm>
              <a:off x="6167437"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4 w 8"/>
                <a:gd name="T17" fmla="*/ 0 h 8"/>
                <a:gd name="T18" fmla="*/ 0 w 8"/>
                <a:gd name="T19" fmla="*/ 2 h 8"/>
                <a:gd name="T20" fmla="*/ 0 w 8"/>
                <a:gd name="T21" fmla="*/ 4 h 8"/>
                <a:gd name="T22" fmla="*/ 0 w 8"/>
                <a:gd name="T23" fmla="*/ 4 h 8"/>
                <a:gd name="T24" fmla="*/ 0 w 8"/>
                <a:gd name="T25" fmla="*/ 4 h 8"/>
                <a:gd name="T26" fmla="*/ 0 w 8"/>
                <a:gd name="T27" fmla="*/ 6 h 8"/>
                <a:gd name="T28" fmla="*/ 0 w 8"/>
                <a:gd name="T29" fmla="*/ 8 h 8"/>
                <a:gd name="T30" fmla="*/ 4 w 8"/>
                <a:gd name="T31" fmla="*/ 8 h 8"/>
                <a:gd name="T32" fmla="*/ 6 w 8"/>
                <a:gd name="T33" fmla="*/ 8 h 8"/>
                <a:gd name="T34" fmla="*/ 8 w 8"/>
                <a:gd name="T35" fmla="*/ 8 h 8"/>
                <a:gd name="T36" fmla="*/ 8 w 8"/>
                <a:gd name="T37" fmla="*/ 6 h 8"/>
                <a:gd name="T38" fmla="*/ 8 w 8"/>
                <a:gd name="T39" fmla="*/ 6 h 8"/>
                <a:gd name="T40" fmla="*/ 8 w 8"/>
                <a:gd name="T41" fmla="*/ 4 h 8"/>
                <a:gd name="T42" fmla="*/ 8 w 8"/>
                <a:gd name="T43" fmla="*/ 4 h 8"/>
                <a:gd name="T44" fmla="*/ 8 w 8"/>
                <a:gd name="T45" fmla="*/ 4 h 8"/>
                <a:gd name="T46" fmla="*/ 8 w 8"/>
                <a:gd name="T47" fmla="*/ 4 h 8"/>
                <a:gd name="T48" fmla="*/ 8 w 8"/>
                <a:gd name="T49" fmla="*/ 2 h 8"/>
                <a:gd name="T50" fmla="*/ 4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4" y="8"/>
                  </a:moveTo>
                  <a:lnTo>
                    <a:pt x="0" y="6"/>
                  </a:lnTo>
                  <a:lnTo>
                    <a:pt x="0" y="4"/>
                  </a:lnTo>
                  <a:lnTo>
                    <a:pt x="4" y="0"/>
                  </a:lnTo>
                  <a:lnTo>
                    <a:pt x="8" y="4"/>
                  </a:lnTo>
                  <a:lnTo>
                    <a:pt x="8" y="6"/>
                  </a:lnTo>
                  <a:lnTo>
                    <a:pt x="4" y="8"/>
                  </a:lnTo>
                  <a:moveTo>
                    <a:pt x="4" y="0"/>
                  </a:moveTo>
                  <a:lnTo>
                    <a:pt x="4" y="0"/>
                  </a:lnTo>
                  <a:lnTo>
                    <a:pt x="0" y="2"/>
                  </a:lnTo>
                  <a:lnTo>
                    <a:pt x="0" y="4"/>
                  </a:lnTo>
                  <a:lnTo>
                    <a:pt x="0" y="4"/>
                  </a:lnTo>
                  <a:lnTo>
                    <a:pt x="0" y="4"/>
                  </a:lnTo>
                  <a:lnTo>
                    <a:pt x="0" y="6"/>
                  </a:lnTo>
                  <a:lnTo>
                    <a:pt x="0" y="8"/>
                  </a:lnTo>
                  <a:lnTo>
                    <a:pt x="4" y="8"/>
                  </a:lnTo>
                  <a:lnTo>
                    <a:pt x="6" y="8"/>
                  </a:lnTo>
                  <a:lnTo>
                    <a:pt x="8" y="8"/>
                  </a:lnTo>
                  <a:lnTo>
                    <a:pt x="8" y="6"/>
                  </a:lnTo>
                  <a:lnTo>
                    <a:pt x="8" y="6"/>
                  </a:lnTo>
                  <a:lnTo>
                    <a:pt x="8" y="4"/>
                  </a:lnTo>
                  <a:lnTo>
                    <a:pt x="8" y="4"/>
                  </a:lnTo>
                  <a:lnTo>
                    <a:pt x="8" y="4"/>
                  </a:lnTo>
                  <a:lnTo>
                    <a:pt x="8" y="4"/>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6" name="Freeform 545"/>
            <p:cNvSpPr>
              <a:spLocks noEditPoints="1"/>
            </p:cNvSpPr>
            <p:nvPr/>
          </p:nvSpPr>
          <p:spPr bwMode="auto">
            <a:xfrm>
              <a:off x="6167437" y="5114926"/>
              <a:ext cx="12700" cy="12700"/>
            </a:xfrm>
            <a:custGeom>
              <a:avLst/>
              <a:gdLst>
                <a:gd name="T0" fmla="*/ 2 w 8"/>
                <a:gd name="T1" fmla="*/ 4 h 8"/>
                <a:gd name="T2" fmla="*/ 4 w 8"/>
                <a:gd name="T3" fmla="*/ 2 h 8"/>
                <a:gd name="T4" fmla="*/ 8 w 8"/>
                <a:gd name="T5" fmla="*/ 4 h 8"/>
                <a:gd name="T6" fmla="*/ 8 w 8"/>
                <a:gd name="T7" fmla="*/ 6 h 8"/>
                <a:gd name="T8" fmla="*/ 4 w 8"/>
                <a:gd name="T9" fmla="*/ 8 h 8"/>
                <a:gd name="T10" fmla="*/ 2 w 8"/>
                <a:gd name="T11" fmla="*/ 6 h 8"/>
                <a:gd name="T12" fmla="*/ 2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4"/>
                  </a:moveTo>
                  <a:lnTo>
                    <a:pt x="4" y="2"/>
                  </a:lnTo>
                  <a:lnTo>
                    <a:pt x="8" y="4"/>
                  </a:lnTo>
                  <a:lnTo>
                    <a:pt x="8" y="6"/>
                  </a:lnTo>
                  <a:lnTo>
                    <a:pt x="4" y="8"/>
                  </a:lnTo>
                  <a:lnTo>
                    <a:pt x="2" y="6"/>
                  </a:lnTo>
                  <a:lnTo>
                    <a:pt x="2" y="4"/>
                  </a:lnTo>
                  <a:close/>
                  <a:moveTo>
                    <a:pt x="4" y="0"/>
                  </a:moveTo>
                  <a:lnTo>
                    <a:pt x="0" y="4"/>
                  </a:lnTo>
                  <a:lnTo>
                    <a:pt x="0" y="6"/>
                  </a:lnTo>
                  <a:lnTo>
                    <a:pt x="4" y="8"/>
                  </a:lnTo>
                  <a:lnTo>
                    <a:pt x="8" y="6"/>
                  </a:lnTo>
                  <a:lnTo>
                    <a:pt x="8" y="4"/>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7" name="Freeform 546"/>
            <p:cNvSpPr>
              <a:spLocks noEditPoints="1"/>
            </p:cNvSpPr>
            <p:nvPr/>
          </p:nvSpPr>
          <p:spPr bwMode="auto">
            <a:xfrm>
              <a:off x="6167437" y="5114926"/>
              <a:ext cx="12700" cy="12700"/>
            </a:xfrm>
            <a:custGeom>
              <a:avLst/>
              <a:gdLst>
                <a:gd name="T0" fmla="*/ 2 w 8"/>
                <a:gd name="T1" fmla="*/ 4 h 8"/>
                <a:gd name="T2" fmla="*/ 4 w 8"/>
                <a:gd name="T3" fmla="*/ 2 h 8"/>
                <a:gd name="T4" fmla="*/ 8 w 8"/>
                <a:gd name="T5" fmla="*/ 4 h 8"/>
                <a:gd name="T6" fmla="*/ 8 w 8"/>
                <a:gd name="T7" fmla="*/ 6 h 8"/>
                <a:gd name="T8" fmla="*/ 4 w 8"/>
                <a:gd name="T9" fmla="*/ 8 h 8"/>
                <a:gd name="T10" fmla="*/ 2 w 8"/>
                <a:gd name="T11" fmla="*/ 6 h 8"/>
                <a:gd name="T12" fmla="*/ 2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4"/>
                  </a:moveTo>
                  <a:lnTo>
                    <a:pt x="4" y="2"/>
                  </a:lnTo>
                  <a:lnTo>
                    <a:pt x="8" y="4"/>
                  </a:lnTo>
                  <a:lnTo>
                    <a:pt x="8" y="6"/>
                  </a:lnTo>
                  <a:lnTo>
                    <a:pt x="4" y="8"/>
                  </a:lnTo>
                  <a:lnTo>
                    <a:pt x="2" y="6"/>
                  </a:lnTo>
                  <a:lnTo>
                    <a:pt x="2" y="4"/>
                  </a:lnTo>
                  <a:moveTo>
                    <a:pt x="4" y="0"/>
                  </a:moveTo>
                  <a:lnTo>
                    <a:pt x="0" y="4"/>
                  </a:lnTo>
                  <a:lnTo>
                    <a:pt x="0" y="6"/>
                  </a:lnTo>
                  <a:lnTo>
                    <a:pt x="4" y="8"/>
                  </a:lnTo>
                  <a:lnTo>
                    <a:pt x="8" y="6"/>
                  </a:lnTo>
                  <a:lnTo>
                    <a:pt x="8"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8" name="Freeform 547"/>
            <p:cNvSpPr>
              <a:spLocks/>
            </p:cNvSpPr>
            <p:nvPr/>
          </p:nvSpPr>
          <p:spPr bwMode="auto">
            <a:xfrm>
              <a:off x="6176962" y="5105401"/>
              <a:ext cx="9525" cy="12700"/>
            </a:xfrm>
            <a:custGeom>
              <a:avLst/>
              <a:gdLst>
                <a:gd name="T0" fmla="*/ 0 w 6"/>
                <a:gd name="T1" fmla="*/ 0 h 8"/>
                <a:gd name="T2" fmla="*/ 2 w 6"/>
                <a:gd name="T3" fmla="*/ 0 h 8"/>
                <a:gd name="T4" fmla="*/ 6 w 6"/>
                <a:gd name="T5" fmla="*/ 0 h 8"/>
                <a:gd name="T6" fmla="*/ 6 w 6"/>
                <a:gd name="T7" fmla="*/ 6 h 8"/>
                <a:gd name="T8" fmla="*/ 2 w 6"/>
                <a:gd name="T9" fmla="*/ 8 h 8"/>
                <a:gd name="T10" fmla="*/ 0 w 6"/>
                <a:gd name="T11" fmla="*/ 6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lnTo>
                    <a:pt x="2" y="0"/>
                  </a:lnTo>
                  <a:lnTo>
                    <a:pt x="6" y="0"/>
                  </a:lnTo>
                  <a:lnTo>
                    <a:pt x="6" y="6"/>
                  </a:lnTo>
                  <a:lnTo>
                    <a:pt x="2" y="8"/>
                  </a:lnTo>
                  <a:lnTo>
                    <a:pt x="0" y="6"/>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9" name="Freeform 548"/>
            <p:cNvSpPr>
              <a:spLocks/>
            </p:cNvSpPr>
            <p:nvPr/>
          </p:nvSpPr>
          <p:spPr bwMode="auto">
            <a:xfrm>
              <a:off x="6176962" y="5105401"/>
              <a:ext cx="9525" cy="12700"/>
            </a:xfrm>
            <a:custGeom>
              <a:avLst/>
              <a:gdLst>
                <a:gd name="T0" fmla="*/ 0 w 6"/>
                <a:gd name="T1" fmla="*/ 0 h 8"/>
                <a:gd name="T2" fmla="*/ 2 w 6"/>
                <a:gd name="T3" fmla="*/ 0 h 8"/>
                <a:gd name="T4" fmla="*/ 6 w 6"/>
                <a:gd name="T5" fmla="*/ 0 h 8"/>
                <a:gd name="T6" fmla="*/ 6 w 6"/>
                <a:gd name="T7" fmla="*/ 6 h 8"/>
                <a:gd name="T8" fmla="*/ 2 w 6"/>
                <a:gd name="T9" fmla="*/ 8 h 8"/>
                <a:gd name="T10" fmla="*/ 0 w 6"/>
                <a:gd name="T11" fmla="*/ 6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lnTo>
                    <a:pt x="2" y="0"/>
                  </a:lnTo>
                  <a:lnTo>
                    <a:pt x="6" y="0"/>
                  </a:lnTo>
                  <a:lnTo>
                    <a:pt x="6" y="6"/>
                  </a:lnTo>
                  <a:lnTo>
                    <a:pt x="2" y="8"/>
                  </a:lnTo>
                  <a:lnTo>
                    <a:pt x="0"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0" name="Freeform 549"/>
            <p:cNvSpPr>
              <a:spLocks noEditPoints="1"/>
            </p:cNvSpPr>
            <p:nvPr/>
          </p:nvSpPr>
          <p:spPr bwMode="auto">
            <a:xfrm>
              <a:off x="6173787" y="5102226"/>
              <a:ext cx="12700" cy="15875"/>
            </a:xfrm>
            <a:custGeom>
              <a:avLst/>
              <a:gdLst>
                <a:gd name="T0" fmla="*/ 4 w 8"/>
                <a:gd name="T1" fmla="*/ 10 h 10"/>
                <a:gd name="T2" fmla="*/ 2 w 8"/>
                <a:gd name="T3" fmla="*/ 8 h 10"/>
                <a:gd name="T4" fmla="*/ 2 w 8"/>
                <a:gd name="T5" fmla="*/ 2 h 10"/>
                <a:gd name="T6" fmla="*/ 4 w 8"/>
                <a:gd name="T7" fmla="*/ 2 h 10"/>
                <a:gd name="T8" fmla="*/ 8 w 8"/>
                <a:gd name="T9" fmla="*/ 2 h 10"/>
                <a:gd name="T10" fmla="*/ 8 w 8"/>
                <a:gd name="T11" fmla="*/ 8 h 10"/>
                <a:gd name="T12" fmla="*/ 4 w 8"/>
                <a:gd name="T13" fmla="*/ 10 h 10"/>
                <a:gd name="T14" fmla="*/ 4 w 8"/>
                <a:gd name="T15" fmla="*/ 0 h 10"/>
                <a:gd name="T16" fmla="*/ 4 w 8"/>
                <a:gd name="T17" fmla="*/ 0 h 10"/>
                <a:gd name="T18" fmla="*/ 2 w 8"/>
                <a:gd name="T19" fmla="*/ 2 h 10"/>
                <a:gd name="T20" fmla="*/ 0 w 8"/>
                <a:gd name="T21" fmla="*/ 2 h 10"/>
                <a:gd name="T22" fmla="*/ 2 w 8"/>
                <a:gd name="T23" fmla="*/ 2 h 10"/>
                <a:gd name="T24" fmla="*/ 0 w 8"/>
                <a:gd name="T25" fmla="*/ 2 h 10"/>
                <a:gd name="T26" fmla="*/ 0 w 8"/>
                <a:gd name="T27" fmla="*/ 8 h 10"/>
                <a:gd name="T28" fmla="*/ 2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2" y="8"/>
                  </a:lnTo>
                  <a:lnTo>
                    <a:pt x="2" y="2"/>
                  </a:lnTo>
                  <a:lnTo>
                    <a:pt x="4" y="2"/>
                  </a:lnTo>
                  <a:lnTo>
                    <a:pt x="8" y="2"/>
                  </a:lnTo>
                  <a:lnTo>
                    <a:pt x="8" y="8"/>
                  </a:lnTo>
                  <a:lnTo>
                    <a:pt x="4" y="10"/>
                  </a:lnTo>
                  <a:close/>
                  <a:moveTo>
                    <a:pt x="4" y="0"/>
                  </a:moveTo>
                  <a:lnTo>
                    <a:pt x="4" y="0"/>
                  </a:lnTo>
                  <a:lnTo>
                    <a:pt x="2" y="2"/>
                  </a:lnTo>
                  <a:lnTo>
                    <a:pt x="0" y="2"/>
                  </a:lnTo>
                  <a:lnTo>
                    <a:pt x="2" y="2"/>
                  </a:lnTo>
                  <a:lnTo>
                    <a:pt x="0" y="2"/>
                  </a:lnTo>
                  <a:lnTo>
                    <a:pt x="0" y="8"/>
                  </a:lnTo>
                  <a:lnTo>
                    <a:pt x="2" y="8"/>
                  </a:lnTo>
                  <a:lnTo>
                    <a:pt x="4" y="10"/>
                  </a:lnTo>
                  <a:lnTo>
                    <a:pt x="4" y="10"/>
                  </a:lnTo>
                  <a:lnTo>
                    <a:pt x="8" y="8"/>
                  </a:lnTo>
                  <a:lnTo>
                    <a:pt x="8" y="8"/>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1" name="Freeform 550"/>
            <p:cNvSpPr>
              <a:spLocks noEditPoints="1"/>
            </p:cNvSpPr>
            <p:nvPr/>
          </p:nvSpPr>
          <p:spPr bwMode="auto">
            <a:xfrm>
              <a:off x="6173787" y="5102226"/>
              <a:ext cx="12700" cy="15875"/>
            </a:xfrm>
            <a:custGeom>
              <a:avLst/>
              <a:gdLst>
                <a:gd name="T0" fmla="*/ 4 w 8"/>
                <a:gd name="T1" fmla="*/ 10 h 10"/>
                <a:gd name="T2" fmla="*/ 2 w 8"/>
                <a:gd name="T3" fmla="*/ 8 h 10"/>
                <a:gd name="T4" fmla="*/ 2 w 8"/>
                <a:gd name="T5" fmla="*/ 2 h 10"/>
                <a:gd name="T6" fmla="*/ 4 w 8"/>
                <a:gd name="T7" fmla="*/ 2 h 10"/>
                <a:gd name="T8" fmla="*/ 8 w 8"/>
                <a:gd name="T9" fmla="*/ 2 h 10"/>
                <a:gd name="T10" fmla="*/ 8 w 8"/>
                <a:gd name="T11" fmla="*/ 8 h 10"/>
                <a:gd name="T12" fmla="*/ 4 w 8"/>
                <a:gd name="T13" fmla="*/ 10 h 10"/>
                <a:gd name="T14" fmla="*/ 4 w 8"/>
                <a:gd name="T15" fmla="*/ 0 h 10"/>
                <a:gd name="T16" fmla="*/ 4 w 8"/>
                <a:gd name="T17" fmla="*/ 0 h 10"/>
                <a:gd name="T18" fmla="*/ 2 w 8"/>
                <a:gd name="T19" fmla="*/ 2 h 10"/>
                <a:gd name="T20" fmla="*/ 0 w 8"/>
                <a:gd name="T21" fmla="*/ 2 h 10"/>
                <a:gd name="T22" fmla="*/ 2 w 8"/>
                <a:gd name="T23" fmla="*/ 2 h 10"/>
                <a:gd name="T24" fmla="*/ 0 w 8"/>
                <a:gd name="T25" fmla="*/ 2 h 10"/>
                <a:gd name="T26" fmla="*/ 0 w 8"/>
                <a:gd name="T27" fmla="*/ 8 h 10"/>
                <a:gd name="T28" fmla="*/ 2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2" y="8"/>
                  </a:lnTo>
                  <a:lnTo>
                    <a:pt x="2" y="2"/>
                  </a:lnTo>
                  <a:lnTo>
                    <a:pt x="4" y="2"/>
                  </a:lnTo>
                  <a:lnTo>
                    <a:pt x="8" y="2"/>
                  </a:lnTo>
                  <a:lnTo>
                    <a:pt x="8" y="8"/>
                  </a:lnTo>
                  <a:lnTo>
                    <a:pt x="4" y="10"/>
                  </a:lnTo>
                  <a:moveTo>
                    <a:pt x="4" y="0"/>
                  </a:moveTo>
                  <a:lnTo>
                    <a:pt x="4" y="0"/>
                  </a:lnTo>
                  <a:lnTo>
                    <a:pt x="2" y="2"/>
                  </a:lnTo>
                  <a:lnTo>
                    <a:pt x="0" y="2"/>
                  </a:lnTo>
                  <a:lnTo>
                    <a:pt x="2" y="2"/>
                  </a:lnTo>
                  <a:lnTo>
                    <a:pt x="0" y="2"/>
                  </a:lnTo>
                  <a:lnTo>
                    <a:pt x="0" y="8"/>
                  </a:lnTo>
                  <a:lnTo>
                    <a:pt x="2" y="8"/>
                  </a:lnTo>
                  <a:lnTo>
                    <a:pt x="4" y="10"/>
                  </a:lnTo>
                  <a:lnTo>
                    <a:pt x="4" y="10"/>
                  </a:lnTo>
                  <a:lnTo>
                    <a:pt x="8" y="8"/>
                  </a:lnTo>
                  <a:lnTo>
                    <a:pt x="8" y="8"/>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2" name="Freeform 551"/>
            <p:cNvSpPr>
              <a:spLocks noEditPoints="1"/>
            </p:cNvSpPr>
            <p:nvPr/>
          </p:nvSpPr>
          <p:spPr bwMode="auto">
            <a:xfrm>
              <a:off x="6176962" y="5105401"/>
              <a:ext cx="9525" cy="12700"/>
            </a:xfrm>
            <a:custGeom>
              <a:avLst/>
              <a:gdLst>
                <a:gd name="T0" fmla="*/ 0 w 6"/>
                <a:gd name="T1" fmla="*/ 0 h 8"/>
                <a:gd name="T2" fmla="*/ 2 w 6"/>
                <a:gd name="T3" fmla="*/ 0 h 8"/>
                <a:gd name="T4" fmla="*/ 6 w 6"/>
                <a:gd name="T5" fmla="*/ 0 h 8"/>
                <a:gd name="T6" fmla="*/ 6 w 6"/>
                <a:gd name="T7" fmla="*/ 4 h 8"/>
                <a:gd name="T8" fmla="*/ 2 w 6"/>
                <a:gd name="T9" fmla="*/ 8 h 8"/>
                <a:gd name="T10" fmla="*/ 0 w 6"/>
                <a:gd name="T11" fmla="*/ 4 h 8"/>
                <a:gd name="T12" fmla="*/ 0 w 6"/>
                <a:gd name="T13" fmla="*/ 0 h 8"/>
                <a:gd name="T14" fmla="*/ 2 w 6"/>
                <a:gd name="T15" fmla="*/ 0 h 8"/>
                <a:gd name="T16" fmla="*/ 0 w 6"/>
                <a:gd name="T17" fmla="*/ 0 h 8"/>
                <a:gd name="T18" fmla="*/ 0 w 6"/>
                <a:gd name="T19" fmla="*/ 6 h 8"/>
                <a:gd name="T20" fmla="*/ 2 w 6"/>
                <a:gd name="T21" fmla="*/ 8 h 8"/>
                <a:gd name="T22" fmla="*/ 6 w 6"/>
                <a:gd name="T23" fmla="*/ 6 h 8"/>
                <a:gd name="T24" fmla="*/ 6 w 6"/>
                <a:gd name="T25" fmla="*/ 0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0"/>
                  </a:moveTo>
                  <a:lnTo>
                    <a:pt x="2" y="0"/>
                  </a:lnTo>
                  <a:lnTo>
                    <a:pt x="6" y="0"/>
                  </a:lnTo>
                  <a:lnTo>
                    <a:pt x="6" y="4"/>
                  </a:lnTo>
                  <a:lnTo>
                    <a:pt x="2" y="8"/>
                  </a:lnTo>
                  <a:lnTo>
                    <a:pt x="0" y="4"/>
                  </a:lnTo>
                  <a:lnTo>
                    <a:pt x="0" y="0"/>
                  </a:lnTo>
                  <a:close/>
                  <a:moveTo>
                    <a:pt x="2" y="0"/>
                  </a:moveTo>
                  <a:lnTo>
                    <a:pt x="0" y="0"/>
                  </a:lnTo>
                  <a:lnTo>
                    <a:pt x="0" y="6"/>
                  </a:lnTo>
                  <a:lnTo>
                    <a:pt x="2" y="8"/>
                  </a:lnTo>
                  <a:lnTo>
                    <a:pt x="6" y="6"/>
                  </a:lnTo>
                  <a:lnTo>
                    <a:pt x="6"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3" name="Freeform 552"/>
            <p:cNvSpPr>
              <a:spLocks noEditPoints="1"/>
            </p:cNvSpPr>
            <p:nvPr/>
          </p:nvSpPr>
          <p:spPr bwMode="auto">
            <a:xfrm>
              <a:off x="6176962" y="5105401"/>
              <a:ext cx="9525" cy="12700"/>
            </a:xfrm>
            <a:custGeom>
              <a:avLst/>
              <a:gdLst>
                <a:gd name="T0" fmla="*/ 0 w 6"/>
                <a:gd name="T1" fmla="*/ 0 h 8"/>
                <a:gd name="T2" fmla="*/ 2 w 6"/>
                <a:gd name="T3" fmla="*/ 0 h 8"/>
                <a:gd name="T4" fmla="*/ 6 w 6"/>
                <a:gd name="T5" fmla="*/ 0 h 8"/>
                <a:gd name="T6" fmla="*/ 6 w 6"/>
                <a:gd name="T7" fmla="*/ 4 h 8"/>
                <a:gd name="T8" fmla="*/ 2 w 6"/>
                <a:gd name="T9" fmla="*/ 8 h 8"/>
                <a:gd name="T10" fmla="*/ 0 w 6"/>
                <a:gd name="T11" fmla="*/ 4 h 8"/>
                <a:gd name="T12" fmla="*/ 0 w 6"/>
                <a:gd name="T13" fmla="*/ 0 h 8"/>
                <a:gd name="T14" fmla="*/ 2 w 6"/>
                <a:gd name="T15" fmla="*/ 0 h 8"/>
                <a:gd name="T16" fmla="*/ 0 w 6"/>
                <a:gd name="T17" fmla="*/ 0 h 8"/>
                <a:gd name="T18" fmla="*/ 0 w 6"/>
                <a:gd name="T19" fmla="*/ 6 h 8"/>
                <a:gd name="T20" fmla="*/ 2 w 6"/>
                <a:gd name="T21" fmla="*/ 8 h 8"/>
                <a:gd name="T22" fmla="*/ 6 w 6"/>
                <a:gd name="T23" fmla="*/ 6 h 8"/>
                <a:gd name="T24" fmla="*/ 6 w 6"/>
                <a:gd name="T25" fmla="*/ 0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0"/>
                  </a:moveTo>
                  <a:lnTo>
                    <a:pt x="2" y="0"/>
                  </a:lnTo>
                  <a:lnTo>
                    <a:pt x="6" y="0"/>
                  </a:lnTo>
                  <a:lnTo>
                    <a:pt x="6" y="4"/>
                  </a:lnTo>
                  <a:lnTo>
                    <a:pt x="2" y="8"/>
                  </a:lnTo>
                  <a:lnTo>
                    <a:pt x="0" y="4"/>
                  </a:lnTo>
                  <a:lnTo>
                    <a:pt x="0" y="0"/>
                  </a:lnTo>
                  <a:moveTo>
                    <a:pt x="2" y="0"/>
                  </a:moveTo>
                  <a:lnTo>
                    <a:pt x="0" y="0"/>
                  </a:lnTo>
                  <a:lnTo>
                    <a:pt x="0" y="6"/>
                  </a:lnTo>
                  <a:lnTo>
                    <a:pt x="2" y="8"/>
                  </a:lnTo>
                  <a:lnTo>
                    <a:pt x="6" y="6"/>
                  </a:lnTo>
                  <a:lnTo>
                    <a:pt x="6"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4" name="Freeform 553"/>
            <p:cNvSpPr>
              <a:spLocks/>
            </p:cNvSpPr>
            <p:nvPr/>
          </p:nvSpPr>
          <p:spPr bwMode="auto">
            <a:xfrm>
              <a:off x="6189662" y="5105401"/>
              <a:ext cx="9525" cy="12700"/>
            </a:xfrm>
            <a:custGeom>
              <a:avLst/>
              <a:gdLst>
                <a:gd name="T0" fmla="*/ 0 w 6"/>
                <a:gd name="T1" fmla="*/ 0 h 8"/>
                <a:gd name="T2" fmla="*/ 2 w 6"/>
                <a:gd name="T3" fmla="*/ 0 h 8"/>
                <a:gd name="T4" fmla="*/ 6 w 6"/>
                <a:gd name="T5" fmla="*/ 0 h 8"/>
                <a:gd name="T6" fmla="*/ 6 w 6"/>
                <a:gd name="T7" fmla="*/ 6 h 8"/>
                <a:gd name="T8" fmla="*/ 2 w 6"/>
                <a:gd name="T9" fmla="*/ 8 h 8"/>
                <a:gd name="T10" fmla="*/ 0 w 6"/>
                <a:gd name="T11" fmla="*/ 6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lnTo>
                    <a:pt x="2" y="0"/>
                  </a:lnTo>
                  <a:lnTo>
                    <a:pt x="6" y="0"/>
                  </a:lnTo>
                  <a:lnTo>
                    <a:pt x="6" y="6"/>
                  </a:lnTo>
                  <a:lnTo>
                    <a:pt x="2" y="8"/>
                  </a:lnTo>
                  <a:lnTo>
                    <a:pt x="0" y="6"/>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5" name="Freeform 554"/>
            <p:cNvSpPr>
              <a:spLocks/>
            </p:cNvSpPr>
            <p:nvPr/>
          </p:nvSpPr>
          <p:spPr bwMode="auto">
            <a:xfrm>
              <a:off x="6189662" y="5105401"/>
              <a:ext cx="9525" cy="12700"/>
            </a:xfrm>
            <a:custGeom>
              <a:avLst/>
              <a:gdLst>
                <a:gd name="T0" fmla="*/ 0 w 6"/>
                <a:gd name="T1" fmla="*/ 0 h 8"/>
                <a:gd name="T2" fmla="*/ 2 w 6"/>
                <a:gd name="T3" fmla="*/ 0 h 8"/>
                <a:gd name="T4" fmla="*/ 6 w 6"/>
                <a:gd name="T5" fmla="*/ 0 h 8"/>
                <a:gd name="T6" fmla="*/ 6 w 6"/>
                <a:gd name="T7" fmla="*/ 6 h 8"/>
                <a:gd name="T8" fmla="*/ 2 w 6"/>
                <a:gd name="T9" fmla="*/ 8 h 8"/>
                <a:gd name="T10" fmla="*/ 0 w 6"/>
                <a:gd name="T11" fmla="*/ 6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lnTo>
                    <a:pt x="2" y="0"/>
                  </a:lnTo>
                  <a:lnTo>
                    <a:pt x="6" y="0"/>
                  </a:lnTo>
                  <a:lnTo>
                    <a:pt x="6" y="6"/>
                  </a:lnTo>
                  <a:lnTo>
                    <a:pt x="2" y="8"/>
                  </a:lnTo>
                  <a:lnTo>
                    <a:pt x="0"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6" name="Freeform 555"/>
            <p:cNvSpPr>
              <a:spLocks noEditPoints="1"/>
            </p:cNvSpPr>
            <p:nvPr/>
          </p:nvSpPr>
          <p:spPr bwMode="auto">
            <a:xfrm>
              <a:off x="6189662" y="5102226"/>
              <a:ext cx="12700" cy="15875"/>
            </a:xfrm>
            <a:custGeom>
              <a:avLst/>
              <a:gdLst>
                <a:gd name="T0" fmla="*/ 2 w 8"/>
                <a:gd name="T1" fmla="*/ 10 h 10"/>
                <a:gd name="T2" fmla="*/ 0 w 8"/>
                <a:gd name="T3" fmla="*/ 8 h 10"/>
                <a:gd name="T4" fmla="*/ 0 w 8"/>
                <a:gd name="T5" fmla="*/ 2 h 10"/>
                <a:gd name="T6" fmla="*/ 2 w 8"/>
                <a:gd name="T7" fmla="*/ 2 h 10"/>
                <a:gd name="T8" fmla="*/ 6 w 8"/>
                <a:gd name="T9" fmla="*/ 2 h 10"/>
                <a:gd name="T10" fmla="*/ 6 w 8"/>
                <a:gd name="T11" fmla="*/ 8 h 10"/>
                <a:gd name="T12" fmla="*/ 2 w 8"/>
                <a:gd name="T13" fmla="*/ 10 h 10"/>
                <a:gd name="T14" fmla="*/ 2 w 8"/>
                <a:gd name="T15" fmla="*/ 0 h 10"/>
                <a:gd name="T16" fmla="*/ 2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2 w 8"/>
                <a:gd name="T31" fmla="*/ 10 h 10"/>
                <a:gd name="T32" fmla="*/ 4 w 8"/>
                <a:gd name="T33" fmla="*/ 10 h 10"/>
                <a:gd name="T34" fmla="*/ 6 w 8"/>
                <a:gd name="T35" fmla="*/ 8 h 10"/>
                <a:gd name="T36" fmla="*/ 8 w 8"/>
                <a:gd name="T37" fmla="*/ 8 h 10"/>
                <a:gd name="T38" fmla="*/ 8 w 8"/>
                <a:gd name="T39" fmla="*/ 2 h 10"/>
                <a:gd name="T40" fmla="*/ 6 w 8"/>
                <a:gd name="T41" fmla="*/ 2 h 10"/>
                <a:gd name="T42" fmla="*/ 2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2" y="10"/>
                  </a:moveTo>
                  <a:lnTo>
                    <a:pt x="0" y="8"/>
                  </a:lnTo>
                  <a:lnTo>
                    <a:pt x="0" y="2"/>
                  </a:lnTo>
                  <a:lnTo>
                    <a:pt x="2" y="2"/>
                  </a:lnTo>
                  <a:lnTo>
                    <a:pt x="6" y="2"/>
                  </a:lnTo>
                  <a:lnTo>
                    <a:pt x="6" y="8"/>
                  </a:lnTo>
                  <a:lnTo>
                    <a:pt x="2" y="10"/>
                  </a:lnTo>
                  <a:close/>
                  <a:moveTo>
                    <a:pt x="2" y="0"/>
                  </a:moveTo>
                  <a:lnTo>
                    <a:pt x="2" y="0"/>
                  </a:lnTo>
                  <a:lnTo>
                    <a:pt x="0" y="2"/>
                  </a:lnTo>
                  <a:lnTo>
                    <a:pt x="0" y="2"/>
                  </a:lnTo>
                  <a:lnTo>
                    <a:pt x="0" y="2"/>
                  </a:lnTo>
                  <a:lnTo>
                    <a:pt x="0" y="2"/>
                  </a:lnTo>
                  <a:lnTo>
                    <a:pt x="0" y="8"/>
                  </a:lnTo>
                  <a:lnTo>
                    <a:pt x="0" y="8"/>
                  </a:lnTo>
                  <a:lnTo>
                    <a:pt x="2" y="10"/>
                  </a:lnTo>
                  <a:lnTo>
                    <a:pt x="4" y="10"/>
                  </a:lnTo>
                  <a:lnTo>
                    <a:pt x="6" y="8"/>
                  </a:lnTo>
                  <a:lnTo>
                    <a:pt x="8" y="8"/>
                  </a:lnTo>
                  <a:lnTo>
                    <a:pt x="8" y="2"/>
                  </a:lnTo>
                  <a:lnTo>
                    <a:pt x="6" y="2"/>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7" name="Freeform 556"/>
            <p:cNvSpPr>
              <a:spLocks noEditPoints="1"/>
            </p:cNvSpPr>
            <p:nvPr/>
          </p:nvSpPr>
          <p:spPr bwMode="auto">
            <a:xfrm>
              <a:off x="6189662" y="5102226"/>
              <a:ext cx="12700" cy="15875"/>
            </a:xfrm>
            <a:custGeom>
              <a:avLst/>
              <a:gdLst>
                <a:gd name="T0" fmla="*/ 2 w 8"/>
                <a:gd name="T1" fmla="*/ 10 h 10"/>
                <a:gd name="T2" fmla="*/ 0 w 8"/>
                <a:gd name="T3" fmla="*/ 8 h 10"/>
                <a:gd name="T4" fmla="*/ 0 w 8"/>
                <a:gd name="T5" fmla="*/ 2 h 10"/>
                <a:gd name="T6" fmla="*/ 2 w 8"/>
                <a:gd name="T7" fmla="*/ 2 h 10"/>
                <a:gd name="T8" fmla="*/ 6 w 8"/>
                <a:gd name="T9" fmla="*/ 2 h 10"/>
                <a:gd name="T10" fmla="*/ 6 w 8"/>
                <a:gd name="T11" fmla="*/ 8 h 10"/>
                <a:gd name="T12" fmla="*/ 2 w 8"/>
                <a:gd name="T13" fmla="*/ 10 h 10"/>
                <a:gd name="T14" fmla="*/ 2 w 8"/>
                <a:gd name="T15" fmla="*/ 0 h 10"/>
                <a:gd name="T16" fmla="*/ 2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2 w 8"/>
                <a:gd name="T31" fmla="*/ 10 h 10"/>
                <a:gd name="T32" fmla="*/ 4 w 8"/>
                <a:gd name="T33" fmla="*/ 10 h 10"/>
                <a:gd name="T34" fmla="*/ 6 w 8"/>
                <a:gd name="T35" fmla="*/ 8 h 10"/>
                <a:gd name="T36" fmla="*/ 8 w 8"/>
                <a:gd name="T37" fmla="*/ 8 h 10"/>
                <a:gd name="T38" fmla="*/ 8 w 8"/>
                <a:gd name="T39" fmla="*/ 2 h 10"/>
                <a:gd name="T40" fmla="*/ 6 w 8"/>
                <a:gd name="T41" fmla="*/ 2 h 10"/>
                <a:gd name="T42" fmla="*/ 2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2" y="10"/>
                  </a:moveTo>
                  <a:lnTo>
                    <a:pt x="0" y="8"/>
                  </a:lnTo>
                  <a:lnTo>
                    <a:pt x="0" y="2"/>
                  </a:lnTo>
                  <a:lnTo>
                    <a:pt x="2" y="2"/>
                  </a:lnTo>
                  <a:lnTo>
                    <a:pt x="6" y="2"/>
                  </a:lnTo>
                  <a:lnTo>
                    <a:pt x="6" y="8"/>
                  </a:lnTo>
                  <a:lnTo>
                    <a:pt x="2" y="10"/>
                  </a:lnTo>
                  <a:moveTo>
                    <a:pt x="2" y="0"/>
                  </a:moveTo>
                  <a:lnTo>
                    <a:pt x="2" y="0"/>
                  </a:lnTo>
                  <a:lnTo>
                    <a:pt x="0" y="2"/>
                  </a:lnTo>
                  <a:lnTo>
                    <a:pt x="0" y="2"/>
                  </a:lnTo>
                  <a:lnTo>
                    <a:pt x="0" y="2"/>
                  </a:lnTo>
                  <a:lnTo>
                    <a:pt x="0" y="2"/>
                  </a:lnTo>
                  <a:lnTo>
                    <a:pt x="0" y="8"/>
                  </a:lnTo>
                  <a:lnTo>
                    <a:pt x="0" y="8"/>
                  </a:lnTo>
                  <a:lnTo>
                    <a:pt x="2" y="10"/>
                  </a:lnTo>
                  <a:lnTo>
                    <a:pt x="4" y="10"/>
                  </a:lnTo>
                  <a:lnTo>
                    <a:pt x="6" y="8"/>
                  </a:lnTo>
                  <a:lnTo>
                    <a:pt x="8" y="8"/>
                  </a:lnTo>
                  <a:lnTo>
                    <a:pt x="8" y="2"/>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8" name="Freeform 557"/>
            <p:cNvSpPr>
              <a:spLocks noEditPoints="1"/>
            </p:cNvSpPr>
            <p:nvPr/>
          </p:nvSpPr>
          <p:spPr bwMode="auto">
            <a:xfrm>
              <a:off x="6189662" y="5105401"/>
              <a:ext cx="9525" cy="12700"/>
            </a:xfrm>
            <a:custGeom>
              <a:avLst/>
              <a:gdLst>
                <a:gd name="T0" fmla="*/ 0 w 6"/>
                <a:gd name="T1" fmla="*/ 0 h 8"/>
                <a:gd name="T2" fmla="*/ 2 w 6"/>
                <a:gd name="T3" fmla="*/ 0 h 8"/>
                <a:gd name="T4" fmla="*/ 6 w 6"/>
                <a:gd name="T5" fmla="*/ 0 h 8"/>
                <a:gd name="T6" fmla="*/ 6 w 6"/>
                <a:gd name="T7" fmla="*/ 4 h 8"/>
                <a:gd name="T8" fmla="*/ 2 w 6"/>
                <a:gd name="T9" fmla="*/ 8 h 8"/>
                <a:gd name="T10" fmla="*/ 0 w 6"/>
                <a:gd name="T11" fmla="*/ 4 h 8"/>
                <a:gd name="T12" fmla="*/ 0 w 6"/>
                <a:gd name="T13" fmla="*/ 0 h 8"/>
                <a:gd name="T14" fmla="*/ 2 w 6"/>
                <a:gd name="T15" fmla="*/ 0 h 8"/>
                <a:gd name="T16" fmla="*/ 0 w 6"/>
                <a:gd name="T17" fmla="*/ 0 h 8"/>
                <a:gd name="T18" fmla="*/ 0 w 6"/>
                <a:gd name="T19" fmla="*/ 6 h 8"/>
                <a:gd name="T20" fmla="*/ 2 w 6"/>
                <a:gd name="T21" fmla="*/ 8 h 8"/>
                <a:gd name="T22" fmla="*/ 6 w 6"/>
                <a:gd name="T23" fmla="*/ 6 h 8"/>
                <a:gd name="T24" fmla="*/ 6 w 6"/>
                <a:gd name="T25" fmla="*/ 0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0"/>
                  </a:moveTo>
                  <a:lnTo>
                    <a:pt x="2" y="0"/>
                  </a:lnTo>
                  <a:lnTo>
                    <a:pt x="6" y="0"/>
                  </a:lnTo>
                  <a:lnTo>
                    <a:pt x="6" y="4"/>
                  </a:lnTo>
                  <a:lnTo>
                    <a:pt x="2" y="8"/>
                  </a:lnTo>
                  <a:lnTo>
                    <a:pt x="0" y="4"/>
                  </a:lnTo>
                  <a:lnTo>
                    <a:pt x="0" y="0"/>
                  </a:lnTo>
                  <a:close/>
                  <a:moveTo>
                    <a:pt x="2" y="0"/>
                  </a:moveTo>
                  <a:lnTo>
                    <a:pt x="0" y="0"/>
                  </a:lnTo>
                  <a:lnTo>
                    <a:pt x="0" y="6"/>
                  </a:lnTo>
                  <a:lnTo>
                    <a:pt x="2" y="8"/>
                  </a:lnTo>
                  <a:lnTo>
                    <a:pt x="6" y="6"/>
                  </a:lnTo>
                  <a:lnTo>
                    <a:pt x="6"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9" name="Freeform 558"/>
            <p:cNvSpPr>
              <a:spLocks noEditPoints="1"/>
            </p:cNvSpPr>
            <p:nvPr/>
          </p:nvSpPr>
          <p:spPr bwMode="auto">
            <a:xfrm>
              <a:off x="6189662" y="5105401"/>
              <a:ext cx="9525" cy="12700"/>
            </a:xfrm>
            <a:custGeom>
              <a:avLst/>
              <a:gdLst>
                <a:gd name="T0" fmla="*/ 0 w 6"/>
                <a:gd name="T1" fmla="*/ 0 h 8"/>
                <a:gd name="T2" fmla="*/ 2 w 6"/>
                <a:gd name="T3" fmla="*/ 0 h 8"/>
                <a:gd name="T4" fmla="*/ 6 w 6"/>
                <a:gd name="T5" fmla="*/ 0 h 8"/>
                <a:gd name="T6" fmla="*/ 6 w 6"/>
                <a:gd name="T7" fmla="*/ 4 h 8"/>
                <a:gd name="T8" fmla="*/ 2 w 6"/>
                <a:gd name="T9" fmla="*/ 8 h 8"/>
                <a:gd name="T10" fmla="*/ 0 w 6"/>
                <a:gd name="T11" fmla="*/ 4 h 8"/>
                <a:gd name="T12" fmla="*/ 0 w 6"/>
                <a:gd name="T13" fmla="*/ 0 h 8"/>
                <a:gd name="T14" fmla="*/ 2 w 6"/>
                <a:gd name="T15" fmla="*/ 0 h 8"/>
                <a:gd name="T16" fmla="*/ 0 w 6"/>
                <a:gd name="T17" fmla="*/ 0 h 8"/>
                <a:gd name="T18" fmla="*/ 0 w 6"/>
                <a:gd name="T19" fmla="*/ 6 h 8"/>
                <a:gd name="T20" fmla="*/ 2 w 6"/>
                <a:gd name="T21" fmla="*/ 8 h 8"/>
                <a:gd name="T22" fmla="*/ 6 w 6"/>
                <a:gd name="T23" fmla="*/ 6 h 8"/>
                <a:gd name="T24" fmla="*/ 6 w 6"/>
                <a:gd name="T25" fmla="*/ 0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0"/>
                  </a:moveTo>
                  <a:lnTo>
                    <a:pt x="2" y="0"/>
                  </a:lnTo>
                  <a:lnTo>
                    <a:pt x="6" y="0"/>
                  </a:lnTo>
                  <a:lnTo>
                    <a:pt x="6" y="4"/>
                  </a:lnTo>
                  <a:lnTo>
                    <a:pt x="2" y="8"/>
                  </a:lnTo>
                  <a:lnTo>
                    <a:pt x="0" y="4"/>
                  </a:lnTo>
                  <a:lnTo>
                    <a:pt x="0" y="0"/>
                  </a:lnTo>
                  <a:moveTo>
                    <a:pt x="2" y="0"/>
                  </a:moveTo>
                  <a:lnTo>
                    <a:pt x="0" y="0"/>
                  </a:lnTo>
                  <a:lnTo>
                    <a:pt x="0" y="6"/>
                  </a:lnTo>
                  <a:lnTo>
                    <a:pt x="2" y="8"/>
                  </a:lnTo>
                  <a:lnTo>
                    <a:pt x="6" y="6"/>
                  </a:lnTo>
                  <a:lnTo>
                    <a:pt x="6"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0" name="Freeform 559"/>
            <p:cNvSpPr>
              <a:spLocks/>
            </p:cNvSpPr>
            <p:nvPr/>
          </p:nvSpPr>
          <p:spPr bwMode="auto">
            <a:xfrm>
              <a:off x="6202362" y="5105401"/>
              <a:ext cx="12700" cy="12700"/>
            </a:xfrm>
            <a:custGeom>
              <a:avLst/>
              <a:gdLst>
                <a:gd name="T0" fmla="*/ 0 w 8"/>
                <a:gd name="T1" fmla="*/ 0 h 8"/>
                <a:gd name="T2" fmla="*/ 4 w 8"/>
                <a:gd name="T3" fmla="*/ 0 h 8"/>
                <a:gd name="T4" fmla="*/ 8 w 8"/>
                <a:gd name="T5" fmla="*/ 0 h 8"/>
                <a:gd name="T6" fmla="*/ 8 w 8"/>
                <a:gd name="T7" fmla="*/ 6 h 8"/>
                <a:gd name="T8" fmla="*/ 4 w 8"/>
                <a:gd name="T9" fmla="*/ 8 h 8"/>
                <a:gd name="T10" fmla="*/ 0 w 8"/>
                <a:gd name="T11" fmla="*/ 6 h 8"/>
                <a:gd name="T12" fmla="*/ 0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0"/>
                  </a:moveTo>
                  <a:lnTo>
                    <a:pt x="4" y="0"/>
                  </a:lnTo>
                  <a:lnTo>
                    <a:pt x="8" y="0"/>
                  </a:lnTo>
                  <a:lnTo>
                    <a:pt x="8" y="6"/>
                  </a:lnTo>
                  <a:lnTo>
                    <a:pt x="4" y="8"/>
                  </a:lnTo>
                  <a:lnTo>
                    <a:pt x="0" y="6"/>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1" name="Freeform 560"/>
            <p:cNvSpPr>
              <a:spLocks/>
            </p:cNvSpPr>
            <p:nvPr/>
          </p:nvSpPr>
          <p:spPr bwMode="auto">
            <a:xfrm>
              <a:off x="6202362" y="5105401"/>
              <a:ext cx="12700" cy="12700"/>
            </a:xfrm>
            <a:custGeom>
              <a:avLst/>
              <a:gdLst>
                <a:gd name="T0" fmla="*/ 0 w 8"/>
                <a:gd name="T1" fmla="*/ 0 h 8"/>
                <a:gd name="T2" fmla="*/ 4 w 8"/>
                <a:gd name="T3" fmla="*/ 0 h 8"/>
                <a:gd name="T4" fmla="*/ 8 w 8"/>
                <a:gd name="T5" fmla="*/ 0 h 8"/>
                <a:gd name="T6" fmla="*/ 8 w 8"/>
                <a:gd name="T7" fmla="*/ 6 h 8"/>
                <a:gd name="T8" fmla="*/ 4 w 8"/>
                <a:gd name="T9" fmla="*/ 8 h 8"/>
                <a:gd name="T10" fmla="*/ 0 w 8"/>
                <a:gd name="T11" fmla="*/ 6 h 8"/>
                <a:gd name="T12" fmla="*/ 0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0"/>
                  </a:moveTo>
                  <a:lnTo>
                    <a:pt x="4" y="0"/>
                  </a:lnTo>
                  <a:lnTo>
                    <a:pt x="8" y="0"/>
                  </a:lnTo>
                  <a:lnTo>
                    <a:pt x="8" y="6"/>
                  </a:lnTo>
                  <a:lnTo>
                    <a:pt x="4" y="8"/>
                  </a:lnTo>
                  <a:lnTo>
                    <a:pt x="0"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2" name="Freeform 561"/>
            <p:cNvSpPr>
              <a:spLocks noEditPoints="1"/>
            </p:cNvSpPr>
            <p:nvPr/>
          </p:nvSpPr>
          <p:spPr bwMode="auto">
            <a:xfrm>
              <a:off x="6202362" y="5102226"/>
              <a:ext cx="12700" cy="15875"/>
            </a:xfrm>
            <a:custGeom>
              <a:avLst/>
              <a:gdLst>
                <a:gd name="T0" fmla="*/ 4 w 8"/>
                <a:gd name="T1" fmla="*/ 10 h 10"/>
                <a:gd name="T2" fmla="*/ 0 w 8"/>
                <a:gd name="T3" fmla="*/ 8 h 10"/>
                <a:gd name="T4" fmla="*/ 0 w 8"/>
                <a:gd name="T5" fmla="*/ 2 h 10"/>
                <a:gd name="T6" fmla="*/ 4 w 8"/>
                <a:gd name="T7" fmla="*/ 2 h 10"/>
                <a:gd name="T8" fmla="*/ 8 w 8"/>
                <a:gd name="T9" fmla="*/ 2 h 10"/>
                <a:gd name="T10" fmla="*/ 8 w 8"/>
                <a:gd name="T11" fmla="*/ 8 h 10"/>
                <a:gd name="T12" fmla="*/ 4 w 8"/>
                <a:gd name="T13" fmla="*/ 10 h 10"/>
                <a:gd name="T14" fmla="*/ 4 w 8"/>
                <a:gd name="T15" fmla="*/ 0 h 10"/>
                <a:gd name="T16" fmla="*/ 0 w 8"/>
                <a:gd name="T17" fmla="*/ 2 h 10"/>
                <a:gd name="T18" fmla="*/ 0 w 8"/>
                <a:gd name="T19" fmla="*/ 2 h 10"/>
                <a:gd name="T20" fmla="*/ 0 w 8"/>
                <a:gd name="T21" fmla="*/ 2 h 10"/>
                <a:gd name="T22" fmla="*/ 0 w 8"/>
                <a:gd name="T23" fmla="*/ 2 h 10"/>
                <a:gd name="T24" fmla="*/ 0 w 8"/>
                <a:gd name="T25" fmla="*/ 8 h 10"/>
                <a:gd name="T26" fmla="*/ 0 w 8"/>
                <a:gd name="T27" fmla="*/ 8 h 10"/>
                <a:gd name="T28" fmla="*/ 4 w 8"/>
                <a:gd name="T29" fmla="*/ 10 h 10"/>
                <a:gd name="T30" fmla="*/ 4 w 8"/>
                <a:gd name="T31" fmla="*/ 10 h 10"/>
                <a:gd name="T32" fmla="*/ 8 w 8"/>
                <a:gd name="T33" fmla="*/ 8 h 10"/>
                <a:gd name="T34" fmla="*/ 8 w 8"/>
                <a:gd name="T35" fmla="*/ 8 h 10"/>
                <a:gd name="T36" fmla="*/ 8 w 8"/>
                <a:gd name="T37" fmla="*/ 2 h 10"/>
                <a:gd name="T38" fmla="*/ 8 w 8"/>
                <a:gd name="T39" fmla="*/ 2 h 10"/>
                <a:gd name="T40" fmla="*/ 4 w 8"/>
                <a:gd name="T41" fmla="*/ 0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2"/>
                  </a:lnTo>
                  <a:lnTo>
                    <a:pt x="8" y="2"/>
                  </a:lnTo>
                  <a:lnTo>
                    <a:pt x="8" y="8"/>
                  </a:lnTo>
                  <a:lnTo>
                    <a:pt x="4" y="10"/>
                  </a:lnTo>
                  <a:close/>
                  <a:moveTo>
                    <a:pt x="4" y="0"/>
                  </a:move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3" name="Freeform 562"/>
            <p:cNvSpPr>
              <a:spLocks noEditPoints="1"/>
            </p:cNvSpPr>
            <p:nvPr/>
          </p:nvSpPr>
          <p:spPr bwMode="auto">
            <a:xfrm>
              <a:off x="6202362" y="5102226"/>
              <a:ext cx="12700" cy="15875"/>
            </a:xfrm>
            <a:custGeom>
              <a:avLst/>
              <a:gdLst>
                <a:gd name="T0" fmla="*/ 4 w 8"/>
                <a:gd name="T1" fmla="*/ 10 h 10"/>
                <a:gd name="T2" fmla="*/ 0 w 8"/>
                <a:gd name="T3" fmla="*/ 8 h 10"/>
                <a:gd name="T4" fmla="*/ 0 w 8"/>
                <a:gd name="T5" fmla="*/ 2 h 10"/>
                <a:gd name="T6" fmla="*/ 4 w 8"/>
                <a:gd name="T7" fmla="*/ 2 h 10"/>
                <a:gd name="T8" fmla="*/ 8 w 8"/>
                <a:gd name="T9" fmla="*/ 2 h 10"/>
                <a:gd name="T10" fmla="*/ 8 w 8"/>
                <a:gd name="T11" fmla="*/ 8 h 10"/>
                <a:gd name="T12" fmla="*/ 4 w 8"/>
                <a:gd name="T13" fmla="*/ 10 h 10"/>
                <a:gd name="T14" fmla="*/ 4 w 8"/>
                <a:gd name="T15" fmla="*/ 0 h 10"/>
                <a:gd name="T16" fmla="*/ 0 w 8"/>
                <a:gd name="T17" fmla="*/ 2 h 10"/>
                <a:gd name="T18" fmla="*/ 0 w 8"/>
                <a:gd name="T19" fmla="*/ 2 h 10"/>
                <a:gd name="T20" fmla="*/ 0 w 8"/>
                <a:gd name="T21" fmla="*/ 2 h 10"/>
                <a:gd name="T22" fmla="*/ 0 w 8"/>
                <a:gd name="T23" fmla="*/ 2 h 10"/>
                <a:gd name="T24" fmla="*/ 0 w 8"/>
                <a:gd name="T25" fmla="*/ 8 h 10"/>
                <a:gd name="T26" fmla="*/ 0 w 8"/>
                <a:gd name="T27" fmla="*/ 8 h 10"/>
                <a:gd name="T28" fmla="*/ 4 w 8"/>
                <a:gd name="T29" fmla="*/ 10 h 10"/>
                <a:gd name="T30" fmla="*/ 4 w 8"/>
                <a:gd name="T31" fmla="*/ 10 h 10"/>
                <a:gd name="T32" fmla="*/ 8 w 8"/>
                <a:gd name="T33" fmla="*/ 8 h 10"/>
                <a:gd name="T34" fmla="*/ 8 w 8"/>
                <a:gd name="T35" fmla="*/ 8 h 10"/>
                <a:gd name="T36" fmla="*/ 8 w 8"/>
                <a:gd name="T37" fmla="*/ 2 h 10"/>
                <a:gd name="T38" fmla="*/ 8 w 8"/>
                <a:gd name="T39" fmla="*/ 2 h 10"/>
                <a:gd name="T40" fmla="*/ 4 w 8"/>
                <a:gd name="T41" fmla="*/ 0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2"/>
                  </a:lnTo>
                  <a:lnTo>
                    <a:pt x="8" y="2"/>
                  </a:lnTo>
                  <a:lnTo>
                    <a:pt x="8" y="8"/>
                  </a:lnTo>
                  <a:lnTo>
                    <a:pt x="4" y="10"/>
                  </a:lnTo>
                  <a:moveTo>
                    <a:pt x="4" y="0"/>
                  </a:move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4" name="Freeform 563"/>
            <p:cNvSpPr>
              <a:spLocks noEditPoints="1"/>
            </p:cNvSpPr>
            <p:nvPr/>
          </p:nvSpPr>
          <p:spPr bwMode="auto">
            <a:xfrm>
              <a:off x="6202362" y="5105401"/>
              <a:ext cx="12700" cy="12700"/>
            </a:xfrm>
            <a:custGeom>
              <a:avLst/>
              <a:gdLst>
                <a:gd name="T0" fmla="*/ 0 w 8"/>
                <a:gd name="T1" fmla="*/ 0 h 8"/>
                <a:gd name="T2" fmla="*/ 4 w 8"/>
                <a:gd name="T3" fmla="*/ 0 h 8"/>
                <a:gd name="T4" fmla="*/ 6 w 8"/>
                <a:gd name="T5" fmla="*/ 0 h 8"/>
                <a:gd name="T6" fmla="*/ 6 w 8"/>
                <a:gd name="T7" fmla="*/ 4 h 8"/>
                <a:gd name="T8" fmla="*/ 4 w 8"/>
                <a:gd name="T9" fmla="*/ 8 h 8"/>
                <a:gd name="T10" fmla="*/ 0 w 8"/>
                <a:gd name="T11" fmla="*/ 4 h 8"/>
                <a:gd name="T12" fmla="*/ 0 w 8"/>
                <a:gd name="T13" fmla="*/ 0 h 8"/>
                <a:gd name="T14" fmla="*/ 4 w 8"/>
                <a:gd name="T15" fmla="*/ 0 h 8"/>
                <a:gd name="T16" fmla="*/ 0 w 8"/>
                <a:gd name="T17" fmla="*/ 0 h 8"/>
                <a:gd name="T18" fmla="*/ 0 w 8"/>
                <a:gd name="T19" fmla="*/ 6 h 8"/>
                <a:gd name="T20" fmla="*/ 4 w 8"/>
                <a:gd name="T21" fmla="*/ 8 h 8"/>
                <a:gd name="T22" fmla="*/ 8 w 8"/>
                <a:gd name="T23" fmla="*/ 6 h 8"/>
                <a:gd name="T24" fmla="*/ 8 w 8"/>
                <a:gd name="T25" fmla="*/ 0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0"/>
                  </a:moveTo>
                  <a:lnTo>
                    <a:pt x="4" y="0"/>
                  </a:lnTo>
                  <a:lnTo>
                    <a:pt x="6" y="0"/>
                  </a:lnTo>
                  <a:lnTo>
                    <a:pt x="6" y="4"/>
                  </a:lnTo>
                  <a:lnTo>
                    <a:pt x="4" y="8"/>
                  </a:lnTo>
                  <a:lnTo>
                    <a:pt x="0" y="4"/>
                  </a:lnTo>
                  <a:lnTo>
                    <a:pt x="0" y="0"/>
                  </a:lnTo>
                  <a:close/>
                  <a:moveTo>
                    <a:pt x="4" y="0"/>
                  </a:moveTo>
                  <a:lnTo>
                    <a:pt x="0" y="0"/>
                  </a:lnTo>
                  <a:lnTo>
                    <a:pt x="0" y="6"/>
                  </a:lnTo>
                  <a:lnTo>
                    <a:pt x="4" y="8"/>
                  </a:lnTo>
                  <a:lnTo>
                    <a:pt x="8" y="6"/>
                  </a:lnTo>
                  <a:lnTo>
                    <a:pt x="8"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5" name="Freeform 564"/>
            <p:cNvSpPr>
              <a:spLocks noEditPoints="1"/>
            </p:cNvSpPr>
            <p:nvPr/>
          </p:nvSpPr>
          <p:spPr bwMode="auto">
            <a:xfrm>
              <a:off x="6202362" y="5105401"/>
              <a:ext cx="12700" cy="12700"/>
            </a:xfrm>
            <a:custGeom>
              <a:avLst/>
              <a:gdLst>
                <a:gd name="T0" fmla="*/ 0 w 8"/>
                <a:gd name="T1" fmla="*/ 0 h 8"/>
                <a:gd name="T2" fmla="*/ 4 w 8"/>
                <a:gd name="T3" fmla="*/ 0 h 8"/>
                <a:gd name="T4" fmla="*/ 6 w 8"/>
                <a:gd name="T5" fmla="*/ 0 h 8"/>
                <a:gd name="T6" fmla="*/ 6 w 8"/>
                <a:gd name="T7" fmla="*/ 4 h 8"/>
                <a:gd name="T8" fmla="*/ 4 w 8"/>
                <a:gd name="T9" fmla="*/ 8 h 8"/>
                <a:gd name="T10" fmla="*/ 0 w 8"/>
                <a:gd name="T11" fmla="*/ 4 h 8"/>
                <a:gd name="T12" fmla="*/ 0 w 8"/>
                <a:gd name="T13" fmla="*/ 0 h 8"/>
                <a:gd name="T14" fmla="*/ 4 w 8"/>
                <a:gd name="T15" fmla="*/ 0 h 8"/>
                <a:gd name="T16" fmla="*/ 0 w 8"/>
                <a:gd name="T17" fmla="*/ 0 h 8"/>
                <a:gd name="T18" fmla="*/ 0 w 8"/>
                <a:gd name="T19" fmla="*/ 6 h 8"/>
                <a:gd name="T20" fmla="*/ 4 w 8"/>
                <a:gd name="T21" fmla="*/ 8 h 8"/>
                <a:gd name="T22" fmla="*/ 8 w 8"/>
                <a:gd name="T23" fmla="*/ 6 h 8"/>
                <a:gd name="T24" fmla="*/ 8 w 8"/>
                <a:gd name="T25" fmla="*/ 0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0"/>
                  </a:moveTo>
                  <a:lnTo>
                    <a:pt x="4" y="0"/>
                  </a:lnTo>
                  <a:lnTo>
                    <a:pt x="6" y="0"/>
                  </a:lnTo>
                  <a:lnTo>
                    <a:pt x="6" y="4"/>
                  </a:lnTo>
                  <a:lnTo>
                    <a:pt x="4" y="8"/>
                  </a:lnTo>
                  <a:lnTo>
                    <a:pt x="0" y="4"/>
                  </a:lnTo>
                  <a:lnTo>
                    <a:pt x="0" y="0"/>
                  </a:lnTo>
                  <a:moveTo>
                    <a:pt x="4" y="0"/>
                  </a:moveTo>
                  <a:lnTo>
                    <a:pt x="0" y="0"/>
                  </a:lnTo>
                  <a:lnTo>
                    <a:pt x="0" y="6"/>
                  </a:lnTo>
                  <a:lnTo>
                    <a:pt x="4" y="8"/>
                  </a:lnTo>
                  <a:lnTo>
                    <a:pt x="8" y="6"/>
                  </a:lnTo>
                  <a:lnTo>
                    <a:pt x="8"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6" name="Freeform 565"/>
            <p:cNvSpPr>
              <a:spLocks/>
            </p:cNvSpPr>
            <p:nvPr/>
          </p:nvSpPr>
          <p:spPr bwMode="auto">
            <a:xfrm>
              <a:off x="6215062" y="5105401"/>
              <a:ext cx="12700" cy="12700"/>
            </a:xfrm>
            <a:custGeom>
              <a:avLst/>
              <a:gdLst>
                <a:gd name="T0" fmla="*/ 0 w 8"/>
                <a:gd name="T1" fmla="*/ 0 h 8"/>
                <a:gd name="T2" fmla="*/ 4 w 8"/>
                <a:gd name="T3" fmla="*/ 0 h 8"/>
                <a:gd name="T4" fmla="*/ 8 w 8"/>
                <a:gd name="T5" fmla="*/ 0 h 8"/>
                <a:gd name="T6" fmla="*/ 8 w 8"/>
                <a:gd name="T7" fmla="*/ 6 h 8"/>
                <a:gd name="T8" fmla="*/ 4 w 8"/>
                <a:gd name="T9" fmla="*/ 8 h 8"/>
                <a:gd name="T10" fmla="*/ 0 w 8"/>
                <a:gd name="T11" fmla="*/ 6 h 8"/>
                <a:gd name="T12" fmla="*/ 0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0"/>
                  </a:moveTo>
                  <a:lnTo>
                    <a:pt x="4" y="0"/>
                  </a:lnTo>
                  <a:lnTo>
                    <a:pt x="8" y="0"/>
                  </a:lnTo>
                  <a:lnTo>
                    <a:pt x="8" y="6"/>
                  </a:lnTo>
                  <a:lnTo>
                    <a:pt x="4" y="8"/>
                  </a:lnTo>
                  <a:lnTo>
                    <a:pt x="0" y="6"/>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7" name="Freeform 566"/>
            <p:cNvSpPr>
              <a:spLocks/>
            </p:cNvSpPr>
            <p:nvPr/>
          </p:nvSpPr>
          <p:spPr bwMode="auto">
            <a:xfrm>
              <a:off x="6215062" y="5105401"/>
              <a:ext cx="12700" cy="12700"/>
            </a:xfrm>
            <a:custGeom>
              <a:avLst/>
              <a:gdLst>
                <a:gd name="T0" fmla="*/ 0 w 8"/>
                <a:gd name="T1" fmla="*/ 0 h 8"/>
                <a:gd name="T2" fmla="*/ 4 w 8"/>
                <a:gd name="T3" fmla="*/ 0 h 8"/>
                <a:gd name="T4" fmla="*/ 8 w 8"/>
                <a:gd name="T5" fmla="*/ 0 h 8"/>
                <a:gd name="T6" fmla="*/ 8 w 8"/>
                <a:gd name="T7" fmla="*/ 6 h 8"/>
                <a:gd name="T8" fmla="*/ 4 w 8"/>
                <a:gd name="T9" fmla="*/ 8 h 8"/>
                <a:gd name="T10" fmla="*/ 0 w 8"/>
                <a:gd name="T11" fmla="*/ 6 h 8"/>
                <a:gd name="T12" fmla="*/ 0 w 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0"/>
                  </a:moveTo>
                  <a:lnTo>
                    <a:pt x="4" y="0"/>
                  </a:lnTo>
                  <a:lnTo>
                    <a:pt x="8" y="0"/>
                  </a:lnTo>
                  <a:lnTo>
                    <a:pt x="8" y="6"/>
                  </a:lnTo>
                  <a:lnTo>
                    <a:pt x="4" y="8"/>
                  </a:lnTo>
                  <a:lnTo>
                    <a:pt x="0"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8" name="Freeform 567"/>
            <p:cNvSpPr>
              <a:spLocks noEditPoints="1"/>
            </p:cNvSpPr>
            <p:nvPr/>
          </p:nvSpPr>
          <p:spPr bwMode="auto">
            <a:xfrm>
              <a:off x="6215062" y="5102226"/>
              <a:ext cx="12700" cy="15875"/>
            </a:xfrm>
            <a:custGeom>
              <a:avLst/>
              <a:gdLst>
                <a:gd name="T0" fmla="*/ 4 w 8"/>
                <a:gd name="T1" fmla="*/ 10 h 10"/>
                <a:gd name="T2" fmla="*/ 0 w 8"/>
                <a:gd name="T3" fmla="*/ 8 h 10"/>
                <a:gd name="T4" fmla="*/ 0 w 8"/>
                <a:gd name="T5" fmla="*/ 2 h 10"/>
                <a:gd name="T6" fmla="*/ 4 w 8"/>
                <a:gd name="T7" fmla="*/ 2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8 h 10"/>
                <a:gd name="T40" fmla="*/ 8 w 8"/>
                <a:gd name="T41" fmla="*/ 2 h 10"/>
                <a:gd name="T42" fmla="*/ 8 w 8"/>
                <a:gd name="T43" fmla="*/ 2 h 10"/>
                <a:gd name="T44" fmla="*/ 8 w 8"/>
                <a:gd name="T45" fmla="*/ 2 h 10"/>
                <a:gd name="T46" fmla="*/ 8 w 8"/>
                <a:gd name="T47" fmla="*/ 2 h 10"/>
                <a:gd name="T48" fmla="*/ 8 w 8"/>
                <a:gd name="T49" fmla="*/ 2 h 10"/>
                <a:gd name="T50" fmla="*/ 4 w 8"/>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10">
                  <a:moveTo>
                    <a:pt x="4" y="10"/>
                  </a:moveTo>
                  <a:lnTo>
                    <a:pt x="0" y="8"/>
                  </a:lnTo>
                  <a:lnTo>
                    <a:pt x="0" y="2"/>
                  </a:lnTo>
                  <a:lnTo>
                    <a:pt x="4" y="2"/>
                  </a:lnTo>
                  <a:lnTo>
                    <a:pt x="8" y="2"/>
                  </a:lnTo>
                  <a:lnTo>
                    <a:pt x="8" y="8"/>
                  </a:lnTo>
                  <a:lnTo>
                    <a:pt x="4" y="10"/>
                  </a:lnTo>
                  <a:close/>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8"/>
                  </a:lnTo>
                  <a:lnTo>
                    <a:pt x="8" y="2"/>
                  </a:lnTo>
                  <a:lnTo>
                    <a:pt x="8" y="2"/>
                  </a:lnTo>
                  <a:lnTo>
                    <a:pt x="8" y="2"/>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9" name="Freeform 568"/>
            <p:cNvSpPr>
              <a:spLocks noEditPoints="1"/>
            </p:cNvSpPr>
            <p:nvPr/>
          </p:nvSpPr>
          <p:spPr bwMode="auto">
            <a:xfrm>
              <a:off x="6215062" y="5102226"/>
              <a:ext cx="12700" cy="15875"/>
            </a:xfrm>
            <a:custGeom>
              <a:avLst/>
              <a:gdLst>
                <a:gd name="T0" fmla="*/ 4 w 8"/>
                <a:gd name="T1" fmla="*/ 10 h 10"/>
                <a:gd name="T2" fmla="*/ 0 w 8"/>
                <a:gd name="T3" fmla="*/ 8 h 10"/>
                <a:gd name="T4" fmla="*/ 0 w 8"/>
                <a:gd name="T5" fmla="*/ 2 h 10"/>
                <a:gd name="T6" fmla="*/ 4 w 8"/>
                <a:gd name="T7" fmla="*/ 2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8 h 10"/>
                <a:gd name="T40" fmla="*/ 8 w 8"/>
                <a:gd name="T41" fmla="*/ 2 h 10"/>
                <a:gd name="T42" fmla="*/ 8 w 8"/>
                <a:gd name="T43" fmla="*/ 2 h 10"/>
                <a:gd name="T44" fmla="*/ 8 w 8"/>
                <a:gd name="T45" fmla="*/ 2 h 10"/>
                <a:gd name="T46" fmla="*/ 8 w 8"/>
                <a:gd name="T47" fmla="*/ 2 h 10"/>
                <a:gd name="T48" fmla="*/ 8 w 8"/>
                <a:gd name="T49" fmla="*/ 2 h 10"/>
                <a:gd name="T50" fmla="*/ 4 w 8"/>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10">
                  <a:moveTo>
                    <a:pt x="4" y="10"/>
                  </a:moveTo>
                  <a:lnTo>
                    <a:pt x="0" y="8"/>
                  </a:lnTo>
                  <a:lnTo>
                    <a:pt x="0" y="2"/>
                  </a:lnTo>
                  <a:lnTo>
                    <a:pt x="4" y="2"/>
                  </a:lnTo>
                  <a:lnTo>
                    <a:pt x="8" y="2"/>
                  </a:lnTo>
                  <a:lnTo>
                    <a:pt x="8" y="8"/>
                  </a:lnTo>
                  <a:lnTo>
                    <a:pt x="4" y="10"/>
                  </a:lnTo>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8"/>
                  </a:lnTo>
                  <a:lnTo>
                    <a:pt x="8" y="2"/>
                  </a:lnTo>
                  <a:lnTo>
                    <a:pt x="8" y="2"/>
                  </a:lnTo>
                  <a:lnTo>
                    <a:pt x="8" y="2"/>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0" name="Freeform 569"/>
            <p:cNvSpPr>
              <a:spLocks noEditPoints="1"/>
            </p:cNvSpPr>
            <p:nvPr/>
          </p:nvSpPr>
          <p:spPr bwMode="auto">
            <a:xfrm>
              <a:off x="6215062" y="5105401"/>
              <a:ext cx="12700" cy="12700"/>
            </a:xfrm>
            <a:custGeom>
              <a:avLst/>
              <a:gdLst>
                <a:gd name="T0" fmla="*/ 2 w 8"/>
                <a:gd name="T1" fmla="*/ 0 h 8"/>
                <a:gd name="T2" fmla="*/ 4 w 8"/>
                <a:gd name="T3" fmla="*/ 0 h 8"/>
                <a:gd name="T4" fmla="*/ 8 w 8"/>
                <a:gd name="T5" fmla="*/ 0 h 8"/>
                <a:gd name="T6" fmla="*/ 8 w 8"/>
                <a:gd name="T7" fmla="*/ 4 h 8"/>
                <a:gd name="T8" fmla="*/ 4 w 8"/>
                <a:gd name="T9" fmla="*/ 8 h 8"/>
                <a:gd name="T10" fmla="*/ 2 w 8"/>
                <a:gd name="T11" fmla="*/ 4 h 8"/>
                <a:gd name="T12" fmla="*/ 2 w 8"/>
                <a:gd name="T13" fmla="*/ 0 h 8"/>
                <a:gd name="T14" fmla="*/ 4 w 8"/>
                <a:gd name="T15" fmla="*/ 0 h 8"/>
                <a:gd name="T16" fmla="*/ 0 w 8"/>
                <a:gd name="T17" fmla="*/ 0 h 8"/>
                <a:gd name="T18" fmla="*/ 0 w 8"/>
                <a:gd name="T19" fmla="*/ 6 h 8"/>
                <a:gd name="T20" fmla="*/ 4 w 8"/>
                <a:gd name="T21" fmla="*/ 8 h 8"/>
                <a:gd name="T22" fmla="*/ 8 w 8"/>
                <a:gd name="T23" fmla="*/ 6 h 8"/>
                <a:gd name="T24" fmla="*/ 8 w 8"/>
                <a:gd name="T25" fmla="*/ 0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0"/>
                  </a:moveTo>
                  <a:lnTo>
                    <a:pt x="4" y="0"/>
                  </a:lnTo>
                  <a:lnTo>
                    <a:pt x="8" y="0"/>
                  </a:lnTo>
                  <a:lnTo>
                    <a:pt x="8" y="4"/>
                  </a:lnTo>
                  <a:lnTo>
                    <a:pt x="4" y="8"/>
                  </a:lnTo>
                  <a:lnTo>
                    <a:pt x="2" y="4"/>
                  </a:lnTo>
                  <a:lnTo>
                    <a:pt x="2" y="0"/>
                  </a:lnTo>
                  <a:close/>
                  <a:moveTo>
                    <a:pt x="4" y="0"/>
                  </a:moveTo>
                  <a:lnTo>
                    <a:pt x="0" y="0"/>
                  </a:lnTo>
                  <a:lnTo>
                    <a:pt x="0" y="6"/>
                  </a:lnTo>
                  <a:lnTo>
                    <a:pt x="4" y="8"/>
                  </a:lnTo>
                  <a:lnTo>
                    <a:pt x="8" y="6"/>
                  </a:lnTo>
                  <a:lnTo>
                    <a:pt x="8"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1" name="Freeform 570"/>
            <p:cNvSpPr>
              <a:spLocks noEditPoints="1"/>
            </p:cNvSpPr>
            <p:nvPr/>
          </p:nvSpPr>
          <p:spPr bwMode="auto">
            <a:xfrm>
              <a:off x="6215062" y="5105401"/>
              <a:ext cx="12700" cy="12700"/>
            </a:xfrm>
            <a:custGeom>
              <a:avLst/>
              <a:gdLst>
                <a:gd name="T0" fmla="*/ 2 w 8"/>
                <a:gd name="T1" fmla="*/ 0 h 8"/>
                <a:gd name="T2" fmla="*/ 4 w 8"/>
                <a:gd name="T3" fmla="*/ 0 h 8"/>
                <a:gd name="T4" fmla="*/ 8 w 8"/>
                <a:gd name="T5" fmla="*/ 0 h 8"/>
                <a:gd name="T6" fmla="*/ 8 w 8"/>
                <a:gd name="T7" fmla="*/ 4 h 8"/>
                <a:gd name="T8" fmla="*/ 4 w 8"/>
                <a:gd name="T9" fmla="*/ 8 h 8"/>
                <a:gd name="T10" fmla="*/ 2 w 8"/>
                <a:gd name="T11" fmla="*/ 4 h 8"/>
                <a:gd name="T12" fmla="*/ 2 w 8"/>
                <a:gd name="T13" fmla="*/ 0 h 8"/>
                <a:gd name="T14" fmla="*/ 4 w 8"/>
                <a:gd name="T15" fmla="*/ 0 h 8"/>
                <a:gd name="T16" fmla="*/ 0 w 8"/>
                <a:gd name="T17" fmla="*/ 0 h 8"/>
                <a:gd name="T18" fmla="*/ 0 w 8"/>
                <a:gd name="T19" fmla="*/ 6 h 8"/>
                <a:gd name="T20" fmla="*/ 4 w 8"/>
                <a:gd name="T21" fmla="*/ 8 h 8"/>
                <a:gd name="T22" fmla="*/ 8 w 8"/>
                <a:gd name="T23" fmla="*/ 6 h 8"/>
                <a:gd name="T24" fmla="*/ 8 w 8"/>
                <a:gd name="T25" fmla="*/ 0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0"/>
                  </a:moveTo>
                  <a:lnTo>
                    <a:pt x="4" y="0"/>
                  </a:lnTo>
                  <a:lnTo>
                    <a:pt x="8" y="0"/>
                  </a:lnTo>
                  <a:lnTo>
                    <a:pt x="8" y="4"/>
                  </a:lnTo>
                  <a:lnTo>
                    <a:pt x="4" y="8"/>
                  </a:lnTo>
                  <a:lnTo>
                    <a:pt x="2" y="4"/>
                  </a:lnTo>
                  <a:lnTo>
                    <a:pt x="2" y="0"/>
                  </a:lnTo>
                  <a:moveTo>
                    <a:pt x="4" y="0"/>
                  </a:moveTo>
                  <a:lnTo>
                    <a:pt x="0" y="0"/>
                  </a:lnTo>
                  <a:lnTo>
                    <a:pt x="0" y="6"/>
                  </a:lnTo>
                  <a:lnTo>
                    <a:pt x="4" y="8"/>
                  </a:lnTo>
                  <a:lnTo>
                    <a:pt x="8" y="6"/>
                  </a:lnTo>
                  <a:lnTo>
                    <a:pt x="8"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2" name="Freeform 571"/>
            <p:cNvSpPr>
              <a:spLocks/>
            </p:cNvSpPr>
            <p:nvPr/>
          </p:nvSpPr>
          <p:spPr bwMode="auto">
            <a:xfrm>
              <a:off x="6183312" y="5114926"/>
              <a:ext cx="9525" cy="12700"/>
            </a:xfrm>
            <a:custGeom>
              <a:avLst/>
              <a:gdLst>
                <a:gd name="T0" fmla="*/ 0 w 6"/>
                <a:gd name="T1" fmla="*/ 4 h 8"/>
                <a:gd name="T2" fmla="*/ 2 w 6"/>
                <a:gd name="T3" fmla="*/ 0 h 8"/>
                <a:gd name="T4" fmla="*/ 6 w 6"/>
                <a:gd name="T5" fmla="*/ 4 h 8"/>
                <a:gd name="T6" fmla="*/ 6 w 6"/>
                <a:gd name="T7" fmla="*/ 6 h 8"/>
                <a:gd name="T8" fmla="*/ 2 w 6"/>
                <a:gd name="T9" fmla="*/ 8 h 8"/>
                <a:gd name="T10" fmla="*/ 0 w 6"/>
                <a:gd name="T11" fmla="*/ 6 h 8"/>
                <a:gd name="T12" fmla="*/ 0 w 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4"/>
                  </a:moveTo>
                  <a:lnTo>
                    <a:pt x="2" y="0"/>
                  </a:lnTo>
                  <a:lnTo>
                    <a:pt x="6" y="4"/>
                  </a:lnTo>
                  <a:lnTo>
                    <a:pt x="6" y="6"/>
                  </a:lnTo>
                  <a:lnTo>
                    <a:pt x="2" y="8"/>
                  </a:lnTo>
                  <a:lnTo>
                    <a:pt x="0" y="6"/>
                  </a:lnTo>
                  <a:lnTo>
                    <a:pt x="0"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3" name="Freeform 572"/>
            <p:cNvSpPr>
              <a:spLocks/>
            </p:cNvSpPr>
            <p:nvPr/>
          </p:nvSpPr>
          <p:spPr bwMode="auto">
            <a:xfrm>
              <a:off x="6183312" y="5114926"/>
              <a:ext cx="9525" cy="12700"/>
            </a:xfrm>
            <a:custGeom>
              <a:avLst/>
              <a:gdLst>
                <a:gd name="T0" fmla="*/ 0 w 6"/>
                <a:gd name="T1" fmla="*/ 4 h 8"/>
                <a:gd name="T2" fmla="*/ 2 w 6"/>
                <a:gd name="T3" fmla="*/ 0 h 8"/>
                <a:gd name="T4" fmla="*/ 6 w 6"/>
                <a:gd name="T5" fmla="*/ 4 h 8"/>
                <a:gd name="T6" fmla="*/ 6 w 6"/>
                <a:gd name="T7" fmla="*/ 6 h 8"/>
                <a:gd name="T8" fmla="*/ 2 w 6"/>
                <a:gd name="T9" fmla="*/ 8 h 8"/>
                <a:gd name="T10" fmla="*/ 0 w 6"/>
                <a:gd name="T11" fmla="*/ 6 h 8"/>
                <a:gd name="T12" fmla="*/ 0 w 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4"/>
                  </a:moveTo>
                  <a:lnTo>
                    <a:pt x="2" y="0"/>
                  </a:lnTo>
                  <a:lnTo>
                    <a:pt x="6" y="4"/>
                  </a:lnTo>
                  <a:lnTo>
                    <a:pt x="6" y="6"/>
                  </a:lnTo>
                  <a:lnTo>
                    <a:pt x="2" y="8"/>
                  </a:lnTo>
                  <a:lnTo>
                    <a:pt x="0" y="6"/>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4" name="Freeform 573"/>
            <p:cNvSpPr>
              <a:spLocks noEditPoints="1"/>
            </p:cNvSpPr>
            <p:nvPr/>
          </p:nvSpPr>
          <p:spPr bwMode="auto">
            <a:xfrm>
              <a:off x="6180137" y="5114926"/>
              <a:ext cx="12700" cy="12700"/>
            </a:xfrm>
            <a:custGeom>
              <a:avLst/>
              <a:gdLst>
                <a:gd name="T0" fmla="*/ 4 w 8"/>
                <a:gd name="T1" fmla="*/ 8 h 8"/>
                <a:gd name="T2" fmla="*/ 2 w 8"/>
                <a:gd name="T3" fmla="*/ 6 h 8"/>
                <a:gd name="T4" fmla="*/ 2 w 8"/>
                <a:gd name="T5" fmla="*/ 4 h 8"/>
                <a:gd name="T6" fmla="*/ 4 w 8"/>
                <a:gd name="T7" fmla="*/ 0 h 8"/>
                <a:gd name="T8" fmla="*/ 8 w 8"/>
                <a:gd name="T9" fmla="*/ 4 h 8"/>
                <a:gd name="T10" fmla="*/ 8 w 8"/>
                <a:gd name="T11" fmla="*/ 6 h 8"/>
                <a:gd name="T12" fmla="*/ 4 w 8"/>
                <a:gd name="T13" fmla="*/ 8 h 8"/>
                <a:gd name="T14" fmla="*/ 4 w 8"/>
                <a:gd name="T15" fmla="*/ 0 h 8"/>
                <a:gd name="T16" fmla="*/ 0 w 8"/>
                <a:gd name="T17" fmla="*/ 2 h 8"/>
                <a:gd name="T18" fmla="*/ 0 w 8"/>
                <a:gd name="T19" fmla="*/ 4 h 8"/>
                <a:gd name="T20" fmla="*/ 0 w 8"/>
                <a:gd name="T21" fmla="*/ 4 h 8"/>
                <a:gd name="T22" fmla="*/ 2 w 8"/>
                <a:gd name="T23" fmla="*/ 4 h 8"/>
                <a:gd name="T24" fmla="*/ 0 w 8"/>
                <a:gd name="T25" fmla="*/ 4 h 8"/>
                <a:gd name="T26" fmla="*/ 0 w 8"/>
                <a:gd name="T27" fmla="*/ 4 h 8"/>
                <a:gd name="T28" fmla="*/ 0 w 8"/>
                <a:gd name="T29" fmla="*/ 6 h 8"/>
                <a:gd name="T30" fmla="*/ 0 w 8"/>
                <a:gd name="T31" fmla="*/ 6 h 8"/>
                <a:gd name="T32" fmla="*/ 0 w 8"/>
                <a:gd name="T33" fmla="*/ 8 h 8"/>
                <a:gd name="T34" fmla="*/ 4 w 8"/>
                <a:gd name="T35" fmla="*/ 8 h 8"/>
                <a:gd name="T36" fmla="*/ 6 w 8"/>
                <a:gd name="T37" fmla="*/ 8 h 8"/>
                <a:gd name="T38" fmla="*/ 8 w 8"/>
                <a:gd name="T39" fmla="*/ 8 h 8"/>
                <a:gd name="T40" fmla="*/ 8 w 8"/>
                <a:gd name="T41" fmla="*/ 6 h 8"/>
                <a:gd name="T42" fmla="*/ 8 w 8"/>
                <a:gd name="T43" fmla="*/ 4 h 8"/>
                <a:gd name="T44" fmla="*/ 8 w 8"/>
                <a:gd name="T45" fmla="*/ 2 h 8"/>
                <a:gd name="T46" fmla="*/ 6 w 8"/>
                <a:gd name="T47" fmla="*/ 0 h 8"/>
                <a:gd name="T48" fmla="*/ 4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4" y="8"/>
                  </a:moveTo>
                  <a:lnTo>
                    <a:pt x="2" y="6"/>
                  </a:lnTo>
                  <a:lnTo>
                    <a:pt x="2" y="4"/>
                  </a:lnTo>
                  <a:lnTo>
                    <a:pt x="4" y="0"/>
                  </a:lnTo>
                  <a:lnTo>
                    <a:pt x="8" y="4"/>
                  </a:lnTo>
                  <a:lnTo>
                    <a:pt x="8" y="6"/>
                  </a:lnTo>
                  <a:lnTo>
                    <a:pt x="4" y="8"/>
                  </a:lnTo>
                  <a:close/>
                  <a:moveTo>
                    <a:pt x="4" y="0"/>
                  </a:moveTo>
                  <a:lnTo>
                    <a:pt x="0" y="2"/>
                  </a:lnTo>
                  <a:lnTo>
                    <a:pt x="0" y="4"/>
                  </a:lnTo>
                  <a:lnTo>
                    <a:pt x="0" y="4"/>
                  </a:lnTo>
                  <a:lnTo>
                    <a:pt x="2" y="4"/>
                  </a:lnTo>
                  <a:lnTo>
                    <a:pt x="0" y="4"/>
                  </a:lnTo>
                  <a:lnTo>
                    <a:pt x="0" y="4"/>
                  </a:lnTo>
                  <a:lnTo>
                    <a:pt x="0" y="6"/>
                  </a:lnTo>
                  <a:lnTo>
                    <a:pt x="0" y="6"/>
                  </a:lnTo>
                  <a:lnTo>
                    <a:pt x="0" y="8"/>
                  </a:lnTo>
                  <a:lnTo>
                    <a:pt x="4" y="8"/>
                  </a:lnTo>
                  <a:lnTo>
                    <a:pt x="6" y="8"/>
                  </a:lnTo>
                  <a:lnTo>
                    <a:pt x="8" y="8"/>
                  </a:lnTo>
                  <a:lnTo>
                    <a:pt x="8" y="6"/>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5" name="Freeform 574"/>
            <p:cNvSpPr>
              <a:spLocks noEditPoints="1"/>
            </p:cNvSpPr>
            <p:nvPr/>
          </p:nvSpPr>
          <p:spPr bwMode="auto">
            <a:xfrm>
              <a:off x="6180137" y="5114926"/>
              <a:ext cx="12700" cy="12700"/>
            </a:xfrm>
            <a:custGeom>
              <a:avLst/>
              <a:gdLst>
                <a:gd name="T0" fmla="*/ 4 w 8"/>
                <a:gd name="T1" fmla="*/ 8 h 8"/>
                <a:gd name="T2" fmla="*/ 2 w 8"/>
                <a:gd name="T3" fmla="*/ 6 h 8"/>
                <a:gd name="T4" fmla="*/ 2 w 8"/>
                <a:gd name="T5" fmla="*/ 4 h 8"/>
                <a:gd name="T6" fmla="*/ 4 w 8"/>
                <a:gd name="T7" fmla="*/ 0 h 8"/>
                <a:gd name="T8" fmla="*/ 8 w 8"/>
                <a:gd name="T9" fmla="*/ 4 h 8"/>
                <a:gd name="T10" fmla="*/ 8 w 8"/>
                <a:gd name="T11" fmla="*/ 6 h 8"/>
                <a:gd name="T12" fmla="*/ 4 w 8"/>
                <a:gd name="T13" fmla="*/ 8 h 8"/>
                <a:gd name="T14" fmla="*/ 4 w 8"/>
                <a:gd name="T15" fmla="*/ 0 h 8"/>
                <a:gd name="T16" fmla="*/ 0 w 8"/>
                <a:gd name="T17" fmla="*/ 2 h 8"/>
                <a:gd name="T18" fmla="*/ 0 w 8"/>
                <a:gd name="T19" fmla="*/ 4 h 8"/>
                <a:gd name="T20" fmla="*/ 0 w 8"/>
                <a:gd name="T21" fmla="*/ 4 h 8"/>
                <a:gd name="T22" fmla="*/ 2 w 8"/>
                <a:gd name="T23" fmla="*/ 4 h 8"/>
                <a:gd name="T24" fmla="*/ 0 w 8"/>
                <a:gd name="T25" fmla="*/ 4 h 8"/>
                <a:gd name="T26" fmla="*/ 0 w 8"/>
                <a:gd name="T27" fmla="*/ 4 h 8"/>
                <a:gd name="T28" fmla="*/ 0 w 8"/>
                <a:gd name="T29" fmla="*/ 6 h 8"/>
                <a:gd name="T30" fmla="*/ 0 w 8"/>
                <a:gd name="T31" fmla="*/ 6 h 8"/>
                <a:gd name="T32" fmla="*/ 0 w 8"/>
                <a:gd name="T33" fmla="*/ 8 h 8"/>
                <a:gd name="T34" fmla="*/ 4 w 8"/>
                <a:gd name="T35" fmla="*/ 8 h 8"/>
                <a:gd name="T36" fmla="*/ 6 w 8"/>
                <a:gd name="T37" fmla="*/ 8 h 8"/>
                <a:gd name="T38" fmla="*/ 8 w 8"/>
                <a:gd name="T39" fmla="*/ 8 h 8"/>
                <a:gd name="T40" fmla="*/ 8 w 8"/>
                <a:gd name="T41" fmla="*/ 6 h 8"/>
                <a:gd name="T42" fmla="*/ 8 w 8"/>
                <a:gd name="T43" fmla="*/ 4 h 8"/>
                <a:gd name="T44" fmla="*/ 8 w 8"/>
                <a:gd name="T45" fmla="*/ 2 h 8"/>
                <a:gd name="T46" fmla="*/ 6 w 8"/>
                <a:gd name="T47" fmla="*/ 0 h 8"/>
                <a:gd name="T48" fmla="*/ 4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4" y="8"/>
                  </a:moveTo>
                  <a:lnTo>
                    <a:pt x="2" y="6"/>
                  </a:lnTo>
                  <a:lnTo>
                    <a:pt x="2" y="4"/>
                  </a:lnTo>
                  <a:lnTo>
                    <a:pt x="4" y="0"/>
                  </a:lnTo>
                  <a:lnTo>
                    <a:pt x="8" y="4"/>
                  </a:lnTo>
                  <a:lnTo>
                    <a:pt x="8" y="6"/>
                  </a:lnTo>
                  <a:lnTo>
                    <a:pt x="4" y="8"/>
                  </a:lnTo>
                  <a:moveTo>
                    <a:pt x="4" y="0"/>
                  </a:moveTo>
                  <a:lnTo>
                    <a:pt x="0" y="2"/>
                  </a:lnTo>
                  <a:lnTo>
                    <a:pt x="0" y="4"/>
                  </a:lnTo>
                  <a:lnTo>
                    <a:pt x="0" y="4"/>
                  </a:lnTo>
                  <a:lnTo>
                    <a:pt x="2" y="4"/>
                  </a:lnTo>
                  <a:lnTo>
                    <a:pt x="0" y="4"/>
                  </a:lnTo>
                  <a:lnTo>
                    <a:pt x="0" y="4"/>
                  </a:lnTo>
                  <a:lnTo>
                    <a:pt x="0" y="6"/>
                  </a:lnTo>
                  <a:lnTo>
                    <a:pt x="0" y="6"/>
                  </a:lnTo>
                  <a:lnTo>
                    <a:pt x="0" y="8"/>
                  </a:lnTo>
                  <a:lnTo>
                    <a:pt x="4" y="8"/>
                  </a:lnTo>
                  <a:lnTo>
                    <a:pt x="6" y="8"/>
                  </a:lnTo>
                  <a:lnTo>
                    <a:pt x="8" y="8"/>
                  </a:lnTo>
                  <a:lnTo>
                    <a:pt x="8" y="6"/>
                  </a:lnTo>
                  <a:lnTo>
                    <a:pt x="8" y="4"/>
                  </a:lnTo>
                  <a:lnTo>
                    <a:pt x="8" y="2"/>
                  </a:lnTo>
                  <a:lnTo>
                    <a:pt x="6"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6" name="Freeform 575"/>
            <p:cNvSpPr>
              <a:spLocks noEditPoints="1"/>
            </p:cNvSpPr>
            <p:nvPr/>
          </p:nvSpPr>
          <p:spPr bwMode="auto">
            <a:xfrm>
              <a:off x="6180137" y="5121276"/>
              <a:ext cx="0" cy="3175"/>
            </a:xfrm>
            <a:custGeom>
              <a:avLst/>
              <a:gdLst>
                <a:gd name="T0" fmla="*/ 0 h 2"/>
                <a:gd name="T1" fmla="*/ 0 h 2"/>
                <a:gd name="T2" fmla="*/ 2 h 2"/>
                <a:gd name="T3" fmla="*/ 2 h 2"/>
                <a:gd name="T4" fmla="*/ 2 h 2"/>
                <a:gd name="T5" fmla="*/ 0 h 2"/>
                <a:gd name="T6" fmla="*/ 0 h 2"/>
                <a:gd name="T7" fmla="*/ 0 h 2"/>
                <a:gd name="T8" fmla="*/ 0 h 2"/>
                <a:gd name="T9" fmla="*/ 0 h 2"/>
                <a:gd name="T10"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2">
                  <a:moveTo>
                    <a:pt x="0" y="0"/>
                  </a:moveTo>
                  <a:lnTo>
                    <a:pt x="0" y="0"/>
                  </a:lnTo>
                  <a:lnTo>
                    <a:pt x="0" y="2"/>
                  </a:lnTo>
                  <a:lnTo>
                    <a:pt x="0" y="2"/>
                  </a:lnTo>
                  <a:lnTo>
                    <a:pt x="0" y="2"/>
                  </a:lnTo>
                  <a:lnTo>
                    <a:pt x="0" y="0"/>
                  </a:lnTo>
                  <a:lnTo>
                    <a:pt x="0" y="0"/>
                  </a:lnTo>
                  <a:close/>
                  <a:moveTo>
                    <a:pt x="0" y="0"/>
                  </a:move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7" name="Freeform 576"/>
            <p:cNvSpPr>
              <a:spLocks noEditPoints="1"/>
            </p:cNvSpPr>
            <p:nvPr/>
          </p:nvSpPr>
          <p:spPr bwMode="auto">
            <a:xfrm>
              <a:off x="6180137" y="5121276"/>
              <a:ext cx="0" cy="3175"/>
            </a:xfrm>
            <a:custGeom>
              <a:avLst/>
              <a:gdLst>
                <a:gd name="T0" fmla="*/ 0 h 2"/>
                <a:gd name="T1" fmla="*/ 0 h 2"/>
                <a:gd name="T2" fmla="*/ 2 h 2"/>
                <a:gd name="T3" fmla="*/ 2 h 2"/>
                <a:gd name="T4" fmla="*/ 2 h 2"/>
                <a:gd name="T5" fmla="*/ 0 h 2"/>
                <a:gd name="T6" fmla="*/ 0 h 2"/>
                <a:gd name="T7" fmla="*/ 0 h 2"/>
                <a:gd name="T8" fmla="*/ 0 h 2"/>
                <a:gd name="T9" fmla="*/ 0 h 2"/>
                <a:gd name="T10"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2">
                  <a:moveTo>
                    <a:pt x="0" y="0"/>
                  </a:moveTo>
                  <a:lnTo>
                    <a:pt x="0" y="0"/>
                  </a:lnTo>
                  <a:lnTo>
                    <a:pt x="0" y="2"/>
                  </a:lnTo>
                  <a:lnTo>
                    <a:pt x="0" y="2"/>
                  </a:lnTo>
                  <a:lnTo>
                    <a:pt x="0" y="2"/>
                  </a:lnTo>
                  <a:lnTo>
                    <a:pt x="0" y="0"/>
                  </a:lnTo>
                  <a:lnTo>
                    <a:pt x="0" y="0"/>
                  </a:lnTo>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8" name="Freeform 577"/>
            <p:cNvSpPr>
              <a:spLocks noEditPoints="1"/>
            </p:cNvSpPr>
            <p:nvPr/>
          </p:nvSpPr>
          <p:spPr bwMode="auto">
            <a:xfrm>
              <a:off x="6183312" y="5114926"/>
              <a:ext cx="9525" cy="12700"/>
            </a:xfrm>
            <a:custGeom>
              <a:avLst/>
              <a:gdLst>
                <a:gd name="T0" fmla="*/ 0 w 6"/>
                <a:gd name="T1" fmla="*/ 4 h 8"/>
                <a:gd name="T2" fmla="*/ 2 w 6"/>
                <a:gd name="T3" fmla="*/ 2 h 8"/>
                <a:gd name="T4" fmla="*/ 6 w 6"/>
                <a:gd name="T5" fmla="*/ 4 h 8"/>
                <a:gd name="T6" fmla="*/ 6 w 6"/>
                <a:gd name="T7" fmla="*/ 6 h 8"/>
                <a:gd name="T8" fmla="*/ 2 w 6"/>
                <a:gd name="T9" fmla="*/ 8 h 8"/>
                <a:gd name="T10" fmla="*/ 0 w 6"/>
                <a:gd name="T11" fmla="*/ 6 h 8"/>
                <a:gd name="T12" fmla="*/ 0 w 6"/>
                <a:gd name="T13" fmla="*/ 4 h 8"/>
                <a:gd name="T14" fmla="*/ 2 w 6"/>
                <a:gd name="T15" fmla="*/ 0 h 8"/>
                <a:gd name="T16" fmla="*/ 0 w 6"/>
                <a:gd name="T17" fmla="*/ 4 h 8"/>
                <a:gd name="T18" fmla="*/ 0 w 6"/>
                <a:gd name="T19" fmla="*/ 6 h 8"/>
                <a:gd name="T20" fmla="*/ 2 w 6"/>
                <a:gd name="T21" fmla="*/ 8 h 8"/>
                <a:gd name="T22" fmla="*/ 6 w 6"/>
                <a:gd name="T23" fmla="*/ 6 h 8"/>
                <a:gd name="T24" fmla="*/ 6 w 6"/>
                <a:gd name="T25" fmla="*/ 4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2" y="2"/>
                  </a:lnTo>
                  <a:lnTo>
                    <a:pt x="6" y="4"/>
                  </a:lnTo>
                  <a:lnTo>
                    <a:pt x="6" y="6"/>
                  </a:lnTo>
                  <a:lnTo>
                    <a:pt x="2" y="8"/>
                  </a:lnTo>
                  <a:lnTo>
                    <a:pt x="0" y="6"/>
                  </a:lnTo>
                  <a:lnTo>
                    <a:pt x="0" y="4"/>
                  </a:lnTo>
                  <a:close/>
                  <a:moveTo>
                    <a:pt x="2" y="0"/>
                  </a:moveTo>
                  <a:lnTo>
                    <a:pt x="0" y="4"/>
                  </a:lnTo>
                  <a:lnTo>
                    <a:pt x="0" y="6"/>
                  </a:lnTo>
                  <a:lnTo>
                    <a:pt x="2" y="8"/>
                  </a:lnTo>
                  <a:lnTo>
                    <a:pt x="6" y="6"/>
                  </a:lnTo>
                  <a:lnTo>
                    <a:pt x="6" y="4"/>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9" name="Freeform 578"/>
            <p:cNvSpPr>
              <a:spLocks noEditPoints="1"/>
            </p:cNvSpPr>
            <p:nvPr/>
          </p:nvSpPr>
          <p:spPr bwMode="auto">
            <a:xfrm>
              <a:off x="6183312" y="5114926"/>
              <a:ext cx="9525" cy="12700"/>
            </a:xfrm>
            <a:custGeom>
              <a:avLst/>
              <a:gdLst>
                <a:gd name="T0" fmla="*/ 0 w 6"/>
                <a:gd name="T1" fmla="*/ 4 h 8"/>
                <a:gd name="T2" fmla="*/ 2 w 6"/>
                <a:gd name="T3" fmla="*/ 2 h 8"/>
                <a:gd name="T4" fmla="*/ 6 w 6"/>
                <a:gd name="T5" fmla="*/ 4 h 8"/>
                <a:gd name="T6" fmla="*/ 6 w 6"/>
                <a:gd name="T7" fmla="*/ 6 h 8"/>
                <a:gd name="T8" fmla="*/ 2 w 6"/>
                <a:gd name="T9" fmla="*/ 8 h 8"/>
                <a:gd name="T10" fmla="*/ 0 w 6"/>
                <a:gd name="T11" fmla="*/ 6 h 8"/>
                <a:gd name="T12" fmla="*/ 0 w 6"/>
                <a:gd name="T13" fmla="*/ 4 h 8"/>
                <a:gd name="T14" fmla="*/ 2 w 6"/>
                <a:gd name="T15" fmla="*/ 0 h 8"/>
                <a:gd name="T16" fmla="*/ 0 w 6"/>
                <a:gd name="T17" fmla="*/ 4 h 8"/>
                <a:gd name="T18" fmla="*/ 0 w 6"/>
                <a:gd name="T19" fmla="*/ 6 h 8"/>
                <a:gd name="T20" fmla="*/ 2 w 6"/>
                <a:gd name="T21" fmla="*/ 8 h 8"/>
                <a:gd name="T22" fmla="*/ 6 w 6"/>
                <a:gd name="T23" fmla="*/ 6 h 8"/>
                <a:gd name="T24" fmla="*/ 6 w 6"/>
                <a:gd name="T25" fmla="*/ 4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2" y="2"/>
                  </a:lnTo>
                  <a:lnTo>
                    <a:pt x="6" y="4"/>
                  </a:lnTo>
                  <a:lnTo>
                    <a:pt x="6" y="6"/>
                  </a:lnTo>
                  <a:lnTo>
                    <a:pt x="2" y="8"/>
                  </a:lnTo>
                  <a:lnTo>
                    <a:pt x="0" y="6"/>
                  </a:lnTo>
                  <a:lnTo>
                    <a:pt x="0" y="4"/>
                  </a:lnTo>
                  <a:moveTo>
                    <a:pt x="2" y="0"/>
                  </a:moveTo>
                  <a:lnTo>
                    <a:pt x="0" y="4"/>
                  </a:lnTo>
                  <a:lnTo>
                    <a:pt x="0" y="6"/>
                  </a:lnTo>
                  <a:lnTo>
                    <a:pt x="2" y="8"/>
                  </a:lnTo>
                  <a:lnTo>
                    <a:pt x="6" y="6"/>
                  </a:lnTo>
                  <a:lnTo>
                    <a:pt x="6" y="4"/>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0" name="Freeform 579"/>
            <p:cNvSpPr>
              <a:spLocks/>
            </p:cNvSpPr>
            <p:nvPr/>
          </p:nvSpPr>
          <p:spPr bwMode="auto">
            <a:xfrm>
              <a:off x="6196012"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1" name="Freeform 580"/>
            <p:cNvSpPr>
              <a:spLocks/>
            </p:cNvSpPr>
            <p:nvPr/>
          </p:nvSpPr>
          <p:spPr bwMode="auto">
            <a:xfrm>
              <a:off x="6196012"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2" name="Freeform 581"/>
            <p:cNvSpPr>
              <a:spLocks noEditPoints="1"/>
            </p:cNvSpPr>
            <p:nvPr/>
          </p:nvSpPr>
          <p:spPr bwMode="auto">
            <a:xfrm>
              <a:off x="6196012"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4 w 8"/>
                <a:gd name="T17" fmla="*/ 0 h 8"/>
                <a:gd name="T18" fmla="*/ 0 w 8"/>
                <a:gd name="T19" fmla="*/ 2 h 8"/>
                <a:gd name="T20" fmla="*/ 0 w 8"/>
                <a:gd name="T21" fmla="*/ 4 h 8"/>
                <a:gd name="T22" fmla="*/ 0 w 8"/>
                <a:gd name="T23" fmla="*/ 4 h 8"/>
                <a:gd name="T24" fmla="*/ 0 w 8"/>
                <a:gd name="T25" fmla="*/ 4 h 8"/>
                <a:gd name="T26" fmla="*/ 0 w 8"/>
                <a:gd name="T27" fmla="*/ 6 h 8"/>
                <a:gd name="T28" fmla="*/ 0 w 8"/>
                <a:gd name="T29" fmla="*/ 8 h 8"/>
                <a:gd name="T30" fmla="*/ 2 w 8"/>
                <a:gd name="T31" fmla="*/ 8 h 8"/>
                <a:gd name="T32" fmla="*/ 4 w 8"/>
                <a:gd name="T33" fmla="*/ 8 h 8"/>
                <a:gd name="T34" fmla="*/ 8 w 8"/>
                <a:gd name="T35" fmla="*/ 8 h 8"/>
                <a:gd name="T36" fmla="*/ 8 w 8"/>
                <a:gd name="T37" fmla="*/ 6 h 8"/>
                <a:gd name="T38" fmla="*/ 8 w 8"/>
                <a:gd name="T39" fmla="*/ 4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4"/>
                  </a:lnTo>
                  <a:lnTo>
                    <a:pt x="4" y="0"/>
                  </a:lnTo>
                  <a:lnTo>
                    <a:pt x="8" y="4"/>
                  </a:lnTo>
                  <a:lnTo>
                    <a:pt x="8" y="6"/>
                  </a:lnTo>
                  <a:lnTo>
                    <a:pt x="4" y="8"/>
                  </a:lnTo>
                  <a:close/>
                  <a:moveTo>
                    <a:pt x="4" y="0"/>
                  </a:moveTo>
                  <a:lnTo>
                    <a:pt x="4" y="0"/>
                  </a:lnTo>
                  <a:lnTo>
                    <a:pt x="0" y="2"/>
                  </a:lnTo>
                  <a:lnTo>
                    <a:pt x="0" y="4"/>
                  </a:lnTo>
                  <a:lnTo>
                    <a:pt x="0" y="4"/>
                  </a:lnTo>
                  <a:lnTo>
                    <a:pt x="0" y="4"/>
                  </a:lnTo>
                  <a:lnTo>
                    <a:pt x="0" y="6"/>
                  </a:lnTo>
                  <a:lnTo>
                    <a:pt x="0" y="8"/>
                  </a:lnTo>
                  <a:lnTo>
                    <a:pt x="2" y="8"/>
                  </a:lnTo>
                  <a:lnTo>
                    <a:pt x="4" y="8"/>
                  </a:lnTo>
                  <a:lnTo>
                    <a:pt x="8" y="8"/>
                  </a:lnTo>
                  <a:lnTo>
                    <a:pt x="8" y="6"/>
                  </a:lnTo>
                  <a:lnTo>
                    <a:pt x="8" y="4"/>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3" name="Freeform 582"/>
            <p:cNvSpPr>
              <a:spLocks noEditPoints="1"/>
            </p:cNvSpPr>
            <p:nvPr/>
          </p:nvSpPr>
          <p:spPr bwMode="auto">
            <a:xfrm>
              <a:off x="6196012"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4 w 8"/>
                <a:gd name="T17" fmla="*/ 0 h 8"/>
                <a:gd name="T18" fmla="*/ 0 w 8"/>
                <a:gd name="T19" fmla="*/ 2 h 8"/>
                <a:gd name="T20" fmla="*/ 0 w 8"/>
                <a:gd name="T21" fmla="*/ 4 h 8"/>
                <a:gd name="T22" fmla="*/ 0 w 8"/>
                <a:gd name="T23" fmla="*/ 4 h 8"/>
                <a:gd name="T24" fmla="*/ 0 w 8"/>
                <a:gd name="T25" fmla="*/ 4 h 8"/>
                <a:gd name="T26" fmla="*/ 0 w 8"/>
                <a:gd name="T27" fmla="*/ 6 h 8"/>
                <a:gd name="T28" fmla="*/ 0 w 8"/>
                <a:gd name="T29" fmla="*/ 8 h 8"/>
                <a:gd name="T30" fmla="*/ 2 w 8"/>
                <a:gd name="T31" fmla="*/ 8 h 8"/>
                <a:gd name="T32" fmla="*/ 4 w 8"/>
                <a:gd name="T33" fmla="*/ 8 h 8"/>
                <a:gd name="T34" fmla="*/ 8 w 8"/>
                <a:gd name="T35" fmla="*/ 8 h 8"/>
                <a:gd name="T36" fmla="*/ 8 w 8"/>
                <a:gd name="T37" fmla="*/ 6 h 8"/>
                <a:gd name="T38" fmla="*/ 8 w 8"/>
                <a:gd name="T39" fmla="*/ 4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4"/>
                  </a:lnTo>
                  <a:lnTo>
                    <a:pt x="4" y="0"/>
                  </a:lnTo>
                  <a:lnTo>
                    <a:pt x="8" y="4"/>
                  </a:lnTo>
                  <a:lnTo>
                    <a:pt x="8" y="6"/>
                  </a:lnTo>
                  <a:lnTo>
                    <a:pt x="4" y="8"/>
                  </a:lnTo>
                  <a:moveTo>
                    <a:pt x="4" y="0"/>
                  </a:moveTo>
                  <a:lnTo>
                    <a:pt x="4" y="0"/>
                  </a:lnTo>
                  <a:lnTo>
                    <a:pt x="0" y="2"/>
                  </a:lnTo>
                  <a:lnTo>
                    <a:pt x="0" y="4"/>
                  </a:lnTo>
                  <a:lnTo>
                    <a:pt x="0" y="4"/>
                  </a:lnTo>
                  <a:lnTo>
                    <a:pt x="0" y="4"/>
                  </a:lnTo>
                  <a:lnTo>
                    <a:pt x="0" y="6"/>
                  </a:lnTo>
                  <a:lnTo>
                    <a:pt x="0" y="8"/>
                  </a:lnTo>
                  <a:lnTo>
                    <a:pt x="2" y="8"/>
                  </a:lnTo>
                  <a:lnTo>
                    <a:pt x="4" y="8"/>
                  </a:lnTo>
                  <a:lnTo>
                    <a:pt x="8" y="8"/>
                  </a:lnTo>
                  <a:lnTo>
                    <a:pt x="8" y="6"/>
                  </a:lnTo>
                  <a:lnTo>
                    <a:pt x="8" y="4"/>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4" name="Freeform 583"/>
            <p:cNvSpPr>
              <a:spLocks noEditPoints="1"/>
            </p:cNvSpPr>
            <p:nvPr/>
          </p:nvSpPr>
          <p:spPr bwMode="auto">
            <a:xfrm>
              <a:off x="6196012" y="5114926"/>
              <a:ext cx="12700" cy="12700"/>
            </a:xfrm>
            <a:custGeom>
              <a:avLst/>
              <a:gdLst>
                <a:gd name="T0" fmla="*/ 0 w 8"/>
                <a:gd name="T1" fmla="*/ 4 h 8"/>
                <a:gd name="T2" fmla="*/ 4 w 8"/>
                <a:gd name="T3" fmla="*/ 2 h 8"/>
                <a:gd name="T4" fmla="*/ 6 w 8"/>
                <a:gd name="T5" fmla="*/ 4 h 8"/>
                <a:gd name="T6" fmla="*/ 6 w 8"/>
                <a:gd name="T7" fmla="*/ 6 h 8"/>
                <a:gd name="T8" fmla="*/ 4 w 8"/>
                <a:gd name="T9" fmla="*/ 8 h 8"/>
                <a:gd name="T10" fmla="*/ 0 w 8"/>
                <a:gd name="T11" fmla="*/ 6 h 8"/>
                <a:gd name="T12" fmla="*/ 0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lnTo>
                    <a:pt x="4" y="2"/>
                  </a:lnTo>
                  <a:lnTo>
                    <a:pt x="6" y="4"/>
                  </a:lnTo>
                  <a:lnTo>
                    <a:pt x="6" y="6"/>
                  </a:lnTo>
                  <a:lnTo>
                    <a:pt x="4" y="8"/>
                  </a:lnTo>
                  <a:lnTo>
                    <a:pt x="0" y="6"/>
                  </a:lnTo>
                  <a:lnTo>
                    <a:pt x="0" y="4"/>
                  </a:lnTo>
                  <a:close/>
                  <a:moveTo>
                    <a:pt x="4" y="0"/>
                  </a:moveTo>
                  <a:lnTo>
                    <a:pt x="0" y="4"/>
                  </a:lnTo>
                  <a:lnTo>
                    <a:pt x="0" y="6"/>
                  </a:lnTo>
                  <a:lnTo>
                    <a:pt x="4" y="8"/>
                  </a:lnTo>
                  <a:lnTo>
                    <a:pt x="8" y="6"/>
                  </a:lnTo>
                  <a:lnTo>
                    <a:pt x="8" y="4"/>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5" name="Freeform 584"/>
            <p:cNvSpPr>
              <a:spLocks noEditPoints="1"/>
            </p:cNvSpPr>
            <p:nvPr/>
          </p:nvSpPr>
          <p:spPr bwMode="auto">
            <a:xfrm>
              <a:off x="6196012" y="5114926"/>
              <a:ext cx="12700" cy="12700"/>
            </a:xfrm>
            <a:custGeom>
              <a:avLst/>
              <a:gdLst>
                <a:gd name="T0" fmla="*/ 0 w 8"/>
                <a:gd name="T1" fmla="*/ 4 h 8"/>
                <a:gd name="T2" fmla="*/ 4 w 8"/>
                <a:gd name="T3" fmla="*/ 2 h 8"/>
                <a:gd name="T4" fmla="*/ 6 w 8"/>
                <a:gd name="T5" fmla="*/ 4 h 8"/>
                <a:gd name="T6" fmla="*/ 6 w 8"/>
                <a:gd name="T7" fmla="*/ 6 h 8"/>
                <a:gd name="T8" fmla="*/ 4 w 8"/>
                <a:gd name="T9" fmla="*/ 8 h 8"/>
                <a:gd name="T10" fmla="*/ 0 w 8"/>
                <a:gd name="T11" fmla="*/ 6 h 8"/>
                <a:gd name="T12" fmla="*/ 0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lnTo>
                    <a:pt x="4" y="2"/>
                  </a:lnTo>
                  <a:lnTo>
                    <a:pt x="6" y="4"/>
                  </a:lnTo>
                  <a:lnTo>
                    <a:pt x="6" y="6"/>
                  </a:lnTo>
                  <a:lnTo>
                    <a:pt x="4" y="8"/>
                  </a:lnTo>
                  <a:lnTo>
                    <a:pt x="0" y="6"/>
                  </a:lnTo>
                  <a:lnTo>
                    <a:pt x="0" y="4"/>
                  </a:lnTo>
                  <a:moveTo>
                    <a:pt x="4" y="0"/>
                  </a:moveTo>
                  <a:lnTo>
                    <a:pt x="0" y="4"/>
                  </a:lnTo>
                  <a:lnTo>
                    <a:pt x="0" y="6"/>
                  </a:lnTo>
                  <a:lnTo>
                    <a:pt x="4" y="8"/>
                  </a:lnTo>
                  <a:lnTo>
                    <a:pt x="8" y="6"/>
                  </a:lnTo>
                  <a:lnTo>
                    <a:pt x="8"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6" name="Freeform 585"/>
            <p:cNvSpPr>
              <a:spLocks/>
            </p:cNvSpPr>
            <p:nvPr/>
          </p:nvSpPr>
          <p:spPr bwMode="auto">
            <a:xfrm>
              <a:off x="6208712"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7" name="Freeform 586"/>
            <p:cNvSpPr>
              <a:spLocks/>
            </p:cNvSpPr>
            <p:nvPr/>
          </p:nvSpPr>
          <p:spPr bwMode="auto">
            <a:xfrm>
              <a:off x="6208712" y="5114926"/>
              <a:ext cx="12700" cy="12700"/>
            </a:xfrm>
            <a:custGeom>
              <a:avLst/>
              <a:gdLst>
                <a:gd name="T0" fmla="*/ 0 w 8"/>
                <a:gd name="T1" fmla="*/ 4 h 8"/>
                <a:gd name="T2" fmla="*/ 4 w 8"/>
                <a:gd name="T3" fmla="*/ 0 h 8"/>
                <a:gd name="T4" fmla="*/ 8 w 8"/>
                <a:gd name="T5" fmla="*/ 4 h 8"/>
                <a:gd name="T6" fmla="*/ 8 w 8"/>
                <a:gd name="T7" fmla="*/ 6 h 8"/>
                <a:gd name="T8" fmla="*/ 4 w 8"/>
                <a:gd name="T9" fmla="*/ 8 h 8"/>
                <a:gd name="T10" fmla="*/ 0 w 8"/>
                <a:gd name="T11" fmla="*/ 6 h 8"/>
                <a:gd name="T12" fmla="*/ 0 w 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4"/>
                  </a:moveTo>
                  <a:lnTo>
                    <a:pt x="4" y="0"/>
                  </a:lnTo>
                  <a:lnTo>
                    <a:pt x="8" y="4"/>
                  </a:lnTo>
                  <a:lnTo>
                    <a:pt x="8" y="6"/>
                  </a:lnTo>
                  <a:lnTo>
                    <a:pt x="4" y="8"/>
                  </a:lnTo>
                  <a:lnTo>
                    <a:pt x="0" y="6"/>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8" name="Freeform 587"/>
            <p:cNvSpPr>
              <a:spLocks noEditPoints="1"/>
            </p:cNvSpPr>
            <p:nvPr/>
          </p:nvSpPr>
          <p:spPr bwMode="auto">
            <a:xfrm>
              <a:off x="6208712"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4 w 8"/>
                <a:gd name="T17" fmla="*/ 0 h 8"/>
                <a:gd name="T18" fmla="*/ 0 w 8"/>
                <a:gd name="T19" fmla="*/ 2 h 8"/>
                <a:gd name="T20" fmla="*/ 0 w 8"/>
                <a:gd name="T21" fmla="*/ 4 h 8"/>
                <a:gd name="T22" fmla="*/ 0 w 8"/>
                <a:gd name="T23" fmla="*/ 4 h 8"/>
                <a:gd name="T24" fmla="*/ 0 w 8"/>
                <a:gd name="T25" fmla="*/ 4 h 8"/>
                <a:gd name="T26" fmla="*/ 0 w 8"/>
                <a:gd name="T27" fmla="*/ 6 h 8"/>
                <a:gd name="T28" fmla="*/ 0 w 8"/>
                <a:gd name="T29" fmla="*/ 8 h 8"/>
                <a:gd name="T30" fmla="*/ 4 w 8"/>
                <a:gd name="T31" fmla="*/ 8 h 8"/>
                <a:gd name="T32" fmla="*/ 4 w 8"/>
                <a:gd name="T33" fmla="*/ 8 h 8"/>
                <a:gd name="T34" fmla="*/ 8 w 8"/>
                <a:gd name="T35" fmla="*/ 8 h 8"/>
                <a:gd name="T36" fmla="*/ 8 w 8"/>
                <a:gd name="T37" fmla="*/ 6 h 8"/>
                <a:gd name="T38" fmla="*/ 8 w 8"/>
                <a:gd name="T39" fmla="*/ 4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4"/>
                  </a:lnTo>
                  <a:lnTo>
                    <a:pt x="4" y="0"/>
                  </a:lnTo>
                  <a:lnTo>
                    <a:pt x="8" y="4"/>
                  </a:lnTo>
                  <a:lnTo>
                    <a:pt x="8" y="6"/>
                  </a:lnTo>
                  <a:lnTo>
                    <a:pt x="4" y="8"/>
                  </a:lnTo>
                  <a:close/>
                  <a:moveTo>
                    <a:pt x="4" y="0"/>
                  </a:moveTo>
                  <a:lnTo>
                    <a:pt x="4" y="0"/>
                  </a:lnTo>
                  <a:lnTo>
                    <a:pt x="0" y="2"/>
                  </a:lnTo>
                  <a:lnTo>
                    <a:pt x="0" y="4"/>
                  </a:lnTo>
                  <a:lnTo>
                    <a:pt x="0" y="4"/>
                  </a:lnTo>
                  <a:lnTo>
                    <a:pt x="0" y="4"/>
                  </a:lnTo>
                  <a:lnTo>
                    <a:pt x="0" y="6"/>
                  </a:lnTo>
                  <a:lnTo>
                    <a:pt x="0" y="8"/>
                  </a:lnTo>
                  <a:lnTo>
                    <a:pt x="4" y="8"/>
                  </a:lnTo>
                  <a:lnTo>
                    <a:pt x="4" y="8"/>
                  </a:lnTo>
                  <a:lnTo>
                    <a:pt x="8" y="8"/>
                  </a:lnTo>
                  <a:lnTo>
                    <a:pt x="8" y="6"/>
                  </a:lnTo>
                  <a:lnTo>
                    <a:pt x="8" y="4"/>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9" name="Freeform 588"/>
            <p:cNvSpPr>
              <a:spLocks noEditPoints="1"/>
            </p:cNvSpPr>
            <p:nvPr/>
          </p:nvSpPr>
          <p:spPr bwMode="auto">
            <a:xfrm>
              <a:off x="6208712" y="5114926"/>
              <a:ext cx="12700" cy="12700"/>
            </a:xfrm>
            <a:custGeom>
              <a:avLst/>
              <a:gdLst>
                <a:gd name="T0" fmla="*/ 4 w 8"/>
                <a:gd name="T1" fmla="*/ 8 h 8"/>
                <a:gd name="T2" fmla="*/ 0 w 8"/>
                <a:gd name="T3" fmla="*/ 6 h 8"/>
                <a:gd name="T4" fmla="*/ 0 w 8"/>
                <a:gd name="T5" fmla="*/ 4 h 8"/>
                <a:gd name="T6" fmla="*/ 4 w 8"/>
                <a:gd name="T7" fmla="*/ 0 h 8"/>
                <a:gd name="T8" fmla="*/ 8 w 8"/>
                <a:gd name="T9" fmla="*/ 4 h 8"/>
                <a:gd name="T10" fmla="*/ 8 w 8"/>
                <a:gd name="T11" fmla="*/ 6 h 8"/>
                <a:gd name="T12" fmla="*/ 4 w 8"/>
                <a:gd name="T13" fmla="*/ 8 h 8"/>
                <a:gd name="T14" fmla="*/ 4 w 8"/>
                <a:gd name="T15" fmla="*/ 0 h 8"/>
                <a:gd name="T16" fmla="*/ 4 w 8"/>
                <a:gd name="T17" fmla="*/ 0 h 8"/>
                <a:gd name="T18" fmla="*/ 0 w 8"/>
                <a:gd name="T19" fmla="*/ 2 h 8"/>
                <a:gd name="T20" fmla="*/ 0 w 8"/>
                <a:gd name="T21" fmla="*/ 4 h 8"/>
                <a:gd name="T22" fmla="*/ 0 w 8"/>
                <a:gd name="T23" fmla="*/ 4 h 8"/>
                <a:gd name="T24" fmla="*/ 0 w 8"/>
                <a:gd name="T25" fmla="*/ 4 h 8"/>
                <a:gd name="T26" fmla="*/ 0 w 8"/>
                <a:gd name="T27" fmla="*/ 6 h 8"/>
                <a:gd name="T28" fmla="*/ 0 w 8"/>
                <a:gd name="T29" fmla="*/ 8 h 8"/>
                <a:gd name="T30" fmla="*/ 4 w 8"/>
                <a:gd name="T31" fmla="*/ 8 h 8"/>
                <a:gd name="T32" fmla="*/ 4 w 8"/>
                <a:gd name="T33" fmla="*/ 8 h 8"/>
                <a:gd name="T34" fmla="*/ 8 w 8"/>
                <a:gd name="T35" fmla="*/ 8 h 8"/>
                <a:gd name="T36" fmla="*/ 8 w 8"/>
                <a:gd name="T37" fmla="*/ 6 h 8"/>
                <a:gd name="T38" fmla="*/ 8 w 8"/>
                <a:gd name="T39" fmla="*/ 4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4"/>
                  </a:lnTo>
                  <a:lnTo>
                    <a:pt x="4" y="0"/>
                  </a:lnTo>
                  <a:lnTo>
                    <a:pt x="8" y="4"/>
                  </a:lnTo>
                  <a:lnTo>
                    <a:pt x="8" y="6"/>
                  </a:lnTo>
                  <a:lnTo>
                    <a:pt x="4" y="8"/>
                  </a:lnTo>
                  <a:moveTo>
                    <a:pt x="4" y="0"/>
                  </a:moveTo>
                  <a:lnTo>
                    <a:pt x="4" y="0"/>
                  </a:lnTo>
                  <a:lnTo>
                    <a:pt x="0" y="2"/>
                  </a:lnTo>
                  <a:lnTo>
                    <a:pt x="0" y="4"/>
                  </a:lnTo>
                  <a:lnTo>
                    <a:pt x="0" y="4"/>
                  </a:lnTo>
                  <a:lnTo>
                    <a:pt x="0" y="4"/>
                  </a:lnTo>
                  <a:lnTo>
                    <a:pt x="0" y="6"/>
                  </a:lnTo>
                  <a:lnTo>
                    <a:pt x="0" y="8"/>
                  </a:lnTo>
                  <a:lnTo>
                    <a:pt x="4" y="8"/>
                  </a:lnTo>
                  <a:lnTo>
                    <a:pt x="4" y="8"/>
                  </a:lnTo>
                  <a:lnTo>
                    <a:pt x="8" y="8"/>
                  </a:lnTo>
                  <a:lnTo>
                    <a:pt x="8" y="6"/>
                  </a:lnTo>
                  <a:lnTo>
                    <a:pt x="8" y="4"/>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0" name="Freeform 589"/>
            <p:cNvSpPr>
              <a:spLocks noEditPoints="1"/>
            </p:cNvSpPr>
            <p:nvPr/>
          </p:nvSpPr>
          <p:spPr bwMode="auto">
            <a:xfrm>
              <a:off x="6208712" y="5114926"/>
              <a:ext cx="12700" cy="12700"/>
            </a:xfrm>
            <a:custGeom>
              <a:avLst/>
              <a:gdLst>
                <a:gd name="T0" fmla="*/ 2 w 8"/>
                <a:gd name="T1" fmla="*/ 4 h 8"/>
                <a:gd name="T2" fmla="*/ 4 w 8"/>
                <a:gd name="T3" fmla="*/ 2 h 8"/>
                <a:gd name="T4" fmla="*/ 6 w 8"/>
                <a:gd name="T5" fmla="*/ 4 h 8"/>
                <a:gd name="T6" fmla="*/ 6 w 8"/>
                <a:gd name="T7" fmla="*/ 6 h 8"/>
                <a:gd name="T8" fmla="*/ 4 w 8"/>
                <a:gd name="T9" fmla="*/ 8 h 8"/>
                <a:gd name="T10" fmla="*/ 2 w 8"/>
                <a:gd name="T11" fmla="*/ 6 h 8"/>
                <a:gd name="T12" fmla="*/ 2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4"/>
                  </a:moveTo>
                  <a:lnTo>
                    <a:pt x="4" y="2"/>
                  </a:lnTo>
                  <a:lnTo>
                    <a:pt x="6" y="4"/>
                  </a:lnTo>
                  <a:lnTo>
                    <a:pt x="6" y="6"/>
                  </a:lnTo>
                  <a:lnTo>
                    <a:pt x="4" y="8"/>
                  </a:lnTo>
                  <a:lnTo>
                    <a:pt x="2" y="6"/>
                  </a:lnTo>
                  <a:lnTo>
                    <a:pt x="2" y="4"/>
                  </a:lnTo>
                  <a:close/>
                  <a:moveTo>
                    <a:pt x="4" y="0"/>
                  </a:moveTo>
                  <a:lnTo>
                    <a:pt x="0" y="4"/>
                  </a:lnTo>
                  <a:lnTo>
                    <a:pt x="0" y="6"/>
                  </a:lnTo>
                  <a:lnTo>
                    <a:pt x="4" y="8"/>
                  </a:lnTo>
                  <a:lnTo>
                    <a:pt x="8" y="6"/>
                  </a:lnTo>
                  <a:lnTo>
                    <a:pt x="8" y="4"/>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1" name="Freeform 590"/>
            <p:cNvSpPr>
              <a:spLocks noEditPoints="1"/>
            </p:cNvSpPr>
            <p:nvPr/>
          </p:nvSpPr>
          <p:spPr bwMode="auto">
            <a:xfrm>
              <a:off x="6208712" y="5114926"/>
              <a:ext cx="12700" cy="12700"/>
            </a:xfrm>
            <a:custGeom>
              <a:avLst/>
              <a:gdLst>
                <a:gd name="T0" fmla="*/ 2 w 8"/>
                <a:gd name="T1" fmla="*/ 4 h 8"/>
                <a:gd name="T2" fmla="*/ 4 w 8"/>
                <a:gd name="T3" fmla="*/ 2 h 8"/>
                <a:gd name="T4" fmla="*/ 6 w 8"/>
                <a:gd name="T5" fmla="*/ 4 h 8"/>
                <a:gd name="T6" fmla="*/ 6 w 8"/>
                <a:gd name="T7" fmla="*/ 6 h 8"/>
                <a:gd name="T8" fmla="*/ 4 w 8"/>
                <a:gd name="T9" fmla="*/ 8 h 8"/>
                <a:gd name="T10" fmla="*/ 2 w 8"/>
                <a:gd name="T11" fmla="*/ 6 h 8"/>
                <a:gd name="T12" fmla="*/ 2 w 8"/>
                <a:gd name="T13" fmla="*/ 4 h 8"/>
                <a:gd name="T14" fmla="*/ 4 w 8"/>
                <a:gd name="T15" fmla="*/ 0 h 8"/>
                <a:gd name="T16" fmla="*/ 0 w 8"/>
                <a:gd name="T17" fmla="*/ 4 h 8"/>
                <a:gd name="T18" fmla="*/ 0 w 8"/>
                <a:gd name="T19" fmla="*/ 6 h 8"/>
                <a:gd name="T20" fmla="*/ 4 w 8"/>
                <a:gd name="T21" fmla="*/ 8 h 8"/>
                <a:gd name="T22" fmla="*/ 8 w 8"/>
                <a:gd name="T23" fmla="*/ 6 h 8"/>
                <a:gd name="T24" fmla="*/ 8 w 8"/>
                <a:gd name="T25" fmla="*/ 4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4"/>
                  </a:moveTo>
                  <a:lnTo>
                    <a:pt x="4" y="2"/>
                  </a:lnTo>
                  <a:lnTo>
                    <a:pt x="6" y="4"/>
                  </a:lnTo>
                  <a:lnTo>
                    <a:pt x="6" y="6"/>
                  </a:lnTo>
                  <a:lnTo>
                    <a:pt x="4" y="8"/>
                  </a:lnTo>
                  <a:lnTo>
                    <a:pt x="2" y="6"/>
                  </a:lnTo>
                  <a:lnTo>
                    <a:pt x="2" y="4"/>
                  </a:lnTo>
                  <a:moveTo>
                    <a:pt x="4" y="0"/>
                  </a:moveTo>
                  <a:lnTo>
                    <a:pt x="0" y="4"/>
                  </a:lnTo>
                  <a:lnTo>
                    <a:pt x="0" y="6"/>
                  </a:lnTo>
                  <a:lnTo>
                    <a:pt x="4" y="8"/>
                  </a:lnTo>
                  <a:lnTo>
                    <a:pt x="8" y="6"/>
                  </a:lnTo>
                  <a:lnTo>
                    <a:pt x="8"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2" name="Freeform 591"/>
            <p:cNvSpPr>
              <a:spLocks/>
            </p:cNvSpPr>
            <p:nvPr/>
          </p:nvSpPr>
          <p:spPr bwMode="auto">
            <a:xfrm>
              <a:off x="6224587" y="5114926"/>
              <a:ext cx="9525" cy="12700"/>
            </a:xfrm>
            <a:custGeom>
              <a:avLst/>
              <a:gdLst>
                <a:gd name="T0" fmla="*/ 0 w 6"/>
                <a:gd name="T1" fmla="*/ 4 h 8"/>
                <a:gd name="T2" fmla="*/ 4 w 6"/>
                <a:gd name="T3" fmla="*/ 0 h 8"/>
                <a:gd name="T4" fmla="*/ 6 w 6"/>
                <a:gd name="T5" fmla="*/ 4 h 8"/>
                <a:gd name="T6" fmla="*/ 6 w 6"/>
                <a:gd name="T7" fmla="*/ 6 h 8"/>
                <a:gd name="T8" fmla="*/ 4 w 6"/>
                <a:gd name="T9" fmla="*/ 8 h 8"/>
                <a:gd name="T10" fmla="*/ 0 w 6"/>
                <a:gd name="T11" fmla="*/ 6 h 8"/>
                <a:gd name="T12" fmla="*/ 0 w 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4"/>
                  </a:moveTo>
                  <a:lnTo>
                    <a:pt x="4" y="0"/>
                  </a:lnTo>
                  <a:lnTo>
                    <a:pt x="6" y="4"/>
                  </a:lnTo>
                  <a:lnTo>
                    <a:pt x="6" y="6"/>
                  </a:lnTo>
                  <a:lnTo>
                    <a:pt x="4" y="8"/>
                  </a:lnTo>
                  <a:lnTo>
                    <a:pt x="0" y="6"/>
                  </a:lnTo>
                  <a:lnTo>
                    <a:pt x="0" y="4"/>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3" name="Freeform 592"/>
            <p:cNvSpPr>
              <a:spLocks/>
            </p:cNvSpPr>
            <p:nvPr/>
          </p:nvSpPr>
          <p:spPr bwMode="auto">
            <a:xfrm>
              <a:off x="6224587" y="5114926"/>
              <a:ext cx="9525" cy="12700"/>
            </a:xfrm>
            <a:custGeom>
              <a:avLst/>
              <a:gdLst>
                <a:gd name="T0" fmla="*/ 0 w 6"/>
                <a:gd name="T1" fmla="*/ 4 h 8"/>
                <a:gd name="T2" fmla="*/ 4 w 6"/>
                <a:gd name="T3" fmla="*/ 0 h 8"/>
                <a:gd name="T4" fmla="*/ 6 w 6"/>
                <a:gd name="T5" fmla="*/ 4 h 8"/>
                <a:gd name="T6" fmla="*/ 6 w 6"/>
                <a:gd name="T7" fmla="*/ 6 h 8"/>
                <a:gd name="T8" fmla="*/ 4 w 6"/>
                <a:gd name="T9" fmla="*/ 8 h 8"/>
                <a:gd name="T10" fmla="*/ 0 w 6"/>
                <a:gd name="T11" fmla="*/ 6 h 8"/>
                <a:gd name="T12" fmla="*/ 0 w 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4"/>
                  </a:moveTo>
                  <a:lnTo>
                    <a:pt x="4" y="0"/>
                  </a:lnTo>
                  <a:lnTo>
                    <a:pt x="6" y="4"/>
                  </a:lnTo>
                  <a:lnTo>
                    <a:pt x="6" y="6"/>
                  </a:lnTo>
                  <a:lnTo>
                    <a:pt x="4" y="8"/>
                  </a:lnTo>
                  <a:lnTo>
                    <a:pt x="0" y="6"/>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4" name="Freeform 593"/>
            <p:cNvSpPr>
              <a:spLocks noEditPoints="1"/>
            </p:cNvSpPr>
            <p:nvPr/>
          </p:nvSpPr>
          <p:spPr bwMode="auto">
            <a:xfrm>
              <a:off x="6221412" y="5114926"/>
              <a:ext cx="12700" cy="12700"/>
            </a:xfrm>
            <a:custGeom>
              <a:avLst/>
              <a:gdLst>
                <a:gd name="T0" fmla="*/ 6 w 8"/>
                <a:gd name="T1" fmla="*/ 8 h 8"/>
                <a:gd name="T2" fmla="*/ 2 w 8"/>
                <a:gd name="T3" fmla="*/ 6 h 8"/>
                <a:gd name="T4" fmla="*/ 2 w 8"/>
                <a:gd name="T5" fmla="*/ 4 h 8"/>
                <a:gd name="T6" fmla="*/ 6 w 8"/>
                <a:gd name="T7" fmla="*/ 0 h 8"/>
                <a:gd name="T8" fmla="*/ 8 w 8"/>
                <a:gd name="T9" fmla="*/ 4 h 8"/>
                <a:gd name="T10" fmla="*/ 8 w 8"/>
                <a:gd name="T11" fmla="*/ 6 h 8"/>
                <a:gd name="T12" fmla="*/ 6 w 8"/>
                <a:gd name="T13" fmla="*/ 8 h 8"/>
                <a:gd name="T14" fmla="*/ 4 w 8"/>
                <a:gd name="T15" fmla="*/ 0 h 8"/>
                <a:gd name="T16" fmla="*/ 2 w 8"/>
                <a:gd name="T17" fmla="*/ 2 h 8"/>
                <a:gd name="T18" fmla="*/ 0 w 8"/>
                <a:gd name="T19" fmla="*/ 4 h 8"/>
                <a:gd name="T20" fmla="*/ 2 w 8"/>
                <a:gd name="T21" fmla="*/ 4 h 8"/>
                <a:gd name="T22" fmla="*/ 0 w 8"/>
                <a:gd name="T23" fmla="*/ 4 h 8"/>
                <a:gd name="T24" fmla="*/ 0 w 8"/>
                <a:gd name="T25" fmla="*/ 6 h 8"/>
                <a:gd name="T26" fmla="*/ 2 w 8"/>
                <a:gd name="T27" fmla="*/ 8 h 8"/>
                <a:gd name="T28" fmla="*/ 4 w 8"/>
                <a:gd name="T29" fmla="*/ 8 h 8"/>
                <a:gd name="T30" fmla="*/ 6 w 8"/>
                <a:gd name="T31" fmla="*/ 8 h 8"/>
                <a:gd name="T32" fmla="*/ 8 w 8"/>
                <a:gd name="T33" fmla="*/ 8 h 8"/>
                <a:gd name="T34" fmla="*/ 8 w 8"/>
                <a:gd name="T35" fmla="*/ 6 h 8"/>
                <a:gd name="T36" fmla="*/ 8 w 8"/>
                <a:gd name="T37" fmla="*/ 4 h 8"/>
                <a:gd name="T38" fmla="*/ 8 w 8"/>
                <a:gd name="T39" fmla="*/ 2 h 8"/>
                <a:gd name="T40" fmla="*/ 6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8"/>
                  </a:moveTo>
                  <a:lnTo>
                    <a:pt x="2" y="6"/>
                  </a:lnTo>
                  <a:lnTo>
                    <a:pt x="2" y="4"/>
                  </a:lnTo>
                  <a:lnTo>
                    <a:pt x="6" y="0"/>
                  </a:lnTo>
                  <a:lnTo>
                    <a:pt x="8" y="4"/>
                  </a:lnTo>
                  <a:lnTo>
                    <a:pt x="8" y="6"/>
                  </a:lnTo>
                  <a:lnTo>
                    <a:pt x="6" y="8"/>
                  </a:lnTo>
                  <a:close/>
                  <a:moveTo>
                    <a:pt x="4" y="0"/>
                  </a:moveTo>
                  <a:lnTo>
                    <a:pt x="2" y="2"/>
                  </a:lnTo>
                  <a:lnTo>
                    <a:pt x="0" y="4"/>
                  </a:lnTo>
                  <a:lnTo>
                    <a:pt x="2" y="4"/>
                  </a:lnTo>
                  <a:lnTo>
                    <a:pt x="0" y="4"/>
                  </a:lnTo>
                  <a:lnTo>
                    <a:pt x="0" y="6"/>
                  </a:lnTo>
                  <a:lnTo>
                    <a:pt x="2" y="8"/>
                  </a:lnTo>
                  <a:lnTo>
                    <a:pt x="4" y="8"/>
                  </a:lnTo>
                  <a:lnTo>
                    <a:pt x="6" y="8"/>
                  </a:lnTo>
                  <a:lnTo>
                    <a:pt x="8" y="8"/>
                  </a:lnTo>
                  <a:lnTo>
                    <a:pt x="8" y="6"/>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5" name="Freeform 594"/>
            <p:cNvSpPr>
              <a:spLocks noEditPoints="1"/>
            </p:cNvSpPr>
            <p:nvPr/>
          </p:nvSpPr>
          <p:spPr bwMode="auto">
            <a:xfrm>
              <a:off x="6221412" y="5114926"/>
              <a:ext cx="12700" cy="12700"/>
            </a:xfrm>
            <a:custGeom>
              <a:avLst/>
              <a:gdLst>
                <a:gd name="T0" fmla="*/ 6 w 8"/>
                <a:gd name="T1" fmla="*/ 8 h 8"/>
                <a:gd name="T2" fmla="*/ 2 w 8"/>
                <a:gd name="T3" fmla="*/ 6 h 8"/>
                <a:gd name="T4" fmla="*/ 2 w 8"/>
                <a:gd name="T5" fmla="*/ 4 h 8"/>
                <a:gd name="T6" fmla="*/ 6 w 8"/>
                <a:gd name="T7" fmla="*/ 0 h 8"/>
                <a:gd name="T8" fmla="*/ 8 w 8"/>
                <a:gd name="T9" fmla="*/ 4 h 8"/>
                <a:gd name="T10" fmla="*/ 8 w 8"/>
                <a:gd name="T11" fmla="*/ 6 h 8"/>
                <a:gd name="T12" fmla="*/ 6 w 8"/>
                <a:gd name="T13" fmla="*/ 8 h 8"/>
                <a:gd name="T14" fmla="*/ 4 w 8"/>
                <a:gd name="T15" fmla="*/ 0 h 8"/>
                <a:gd name="T16" fmla="*/ 2 w 8"/>
                <a:gd name="T17" fmla="*/ 2 h 8"/>
                <a:gd name="T18" fmla="*/ 0 w 8"/>
                <a:gd name="T19" fmla="*/ 4 h 8"/>
                <a:gd name="T20" fmla="*/ 2 w 8"/>
                <a:gd name="T21" fmla="*/ 4 h 8"/>
                <a:gd name="T22" fmla="*/ 0 w 8"/>
                <a:gd name="T23" fmla="*/ 4 h 8"/>
                <a:gd name="T24" fmla="*/ 0 w 8"/>
                <a:gd name="T25" fmla="*/ 6 h 8"/>
                <a:gd name="T26" fmla="*/ 2 w 8"/>
                <a:gd name="T27" fmla="*/ 8 h 8"/>
                <a:gd name="T28" fmla="*/ 4 w 8"/>
                <a:gd name="T29" fmla="*/ 8 h 8"/>
                <a:gd name="T30" fmla="*/ 6 w 8"/>
                <a:gd name="T31" fmla="*/ 8 h 8"/>
                <a:gd name="T32" fmla="*/ 8 w 8"/>
                <a:gd name="T33" fmla="*/ 8 h 8"/>
                <a:gd name="T34" fmla="*/ 8 w 8"/>
                <a:gd name="T35" fmla="*/ 6 h 8"/>
                <a:gd name="T36" fmla="*/ 8 w 8"/>
                <a:gd name="T37" fmla="*/ 4 h 8"/>
                <a:gd name="T38" fmla="*/ 8 w 8"/>
                <a:gd name="T39" fmla="*/ 2 h 8"/>
                <a:gd name="T40" fmla="*/ 6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8"/>
                  </a:moveTo>
                  <a:lnTo>
                    <a:pt x="2" y="6"/>
                  </a:lnTo>
                  <a:lnTo>
                    <a:pt x="2" y="4"/>
                  </a:lnTo>
                  <a:lnTo>
                    <a:pt x="6" y="0"/>
                  </a:lnTo>
                  <a:lnTo>
                    <a:pt x="8" y="4"/>
                  </a:lnTo>
                  <a:lnTo>
                    <a:pt x="8" y="6"/>
                  </a:lnTo>
                  <a:lnTo>
                    <a:pt x="6" y="8"/>
                  </a:lnTo>
                  <a:moveTo>
                    <a:pt x="4" y="0"/>
                  </a:moveTo>
                  <a:lnTo>
                    <a:pt x="2" y="2"/>
                  </a:lnTo>
                  <a:lnTo>
                    <a:pt x="0" y="4"/>
                  </a:lnTo>
                  <a:lnTo>
                    <a:pt x="2" y="4"/>
                  </a:lnTo>
                  <a:lnTo>
                    <a:pt x="0" y="4"/>
                  </a:lnTo>
                  <a:lnTo>
                    <a:pt x="0" y="6"/>
                  </a:lnTo>
                  <a:lnTo>
                    <a:pt x="2" y="8"/>
                  </a:lnTo>
                  <a:lnTo>
                    <a:pt x="4" y="8"/>
                  </a:lnTo>
                  <a:lnTo>
                    <a:pt x="6" y="8"/>
                  </a:lnTo>
                  <a:lnTo>
                    <a:pt x="8" y="8"/>
                  </a:lnTo>
                  <a:lnTo>
                    <a:pt x="8" y="6"/>
                  </a:lnTo>
                  <a:lnTo>
                    <a:pt x="8" y="4"/>
                  </a:lnTo>
                  <a:lnTo>
                    <a:pt x="8" y="2"/>
                  </a:lnTo>
                  <a:lnTo>
                    <a:pt x="6"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6" name="Freeform 595"/>
            <p:cNvSpPr>
              <a:spLocks noEditPoints="1"/>
            </p:cNvSpPr>
            <p:nvPr/>
          </p:nvSpPr>
          <p:spPr bwMode="auto">
            <a:xfrm>
              <a:off x="6224587" y="5114926"/>
              <a:ext cx="9525" cy="12700"/>
            </a:xfrm>
            <a:custGeom>
              <a:avLst/>
              <a:gdLst>
                <a:gd name="T0" fmla="*/ 0 w 6"/>
                <a:gd name="T1" fmla="*/ 4 h 8"/>
                <a:gd name="T2" fmla="*/ 4 w 6"/>
                <a:gd name="T3" fmla="*/ 2 h 8"/>
                <a:gd name="T4" fmla="*/ 6 w 6"/>
                <a:gd name="T5" fmla="*/ 4 h 8"/>
                <a:gd name="T6" fmla="*/ 6 w 6"/>
                <a:gd name="T7" fmla="*/ 6 h 8"/>
                <a:gd name="T8" fmla="*/ 4 w 6"/>
                <a:gd name="T9" fmla="*/ 8 h 8"/>
                <a:gd name="T10" fmla="*/ 0 w 6"/>
                <a:gd name="T11" fmla="*/ 6 h 8"/>
                <a:gd name="T12" fmla="*/ 0 w 6"/>
                <a:gd name="T13" fmla="*/ 4 h 8"/>
                <a:gd name="T14" fmla="*/ 4 w 6"/>
                <a:gd name="T15" fmla="*/ 0 h 8"/>
                <a:gd name="T16" fmla="*/ 0 w 6"/>
                <a:gd name="T17" fmla="*/ 4 h 8"/>
                <a:gd name="T18" fmla="*/ 0 w 6"/>
                <a:gd name="T19" fmla="*/ 6 h 8"/>
                <a:gd name="T20" fmla="*/ 4 w 6"/>
                <a:gd name="T21" fmla="*/ 8 h 8"/>
                <a:gd name="T22" fmla="*/ 6 w 6"/>
                <a:gd name="T23" fmla="*/ 6 h 8"/>
                <a:gd name="T24" fmla="*/ 6 w 6"/>
                <a:gd name="T25" fmla="*/ 4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4" y="2"/>
                  </a:lnTo>
                  <a:lnTo>
                    <a:pt x="6" y="4"/>
                  </a:lnTo>
                  <a:lnTo>
                    <a:pt x="6" y="6"/>
                  </a:lnTo>
                  <a:lnTo>
                    <a:pt x="4" y="8"/>
                  </a:lnTo>
                  <a:lnTo>
                    <a:pt x="0" y="6"/>
                  </a:lnTo>
                  <a:lnTo>
                    <a:pt x="0" y="4"/>
                  </a:lnTo>
                  <a:close/>
                  <a:moveTo>
                    <a:pt x="4" y="0"/>
                  </a:moveTo>
                  <a:lnTo>
                    <a:pt x="0" y="4"/>
                  </a:lnTo>
                  <a:lnTo>
                    <a:pt x="0" y="6"/>
                  </a:lnTo>
                  <a:lnTo>
                    <a:pt x="4" y="8"/>
                  </a:lnTo>
                  <a:lnTo>
                    <a:pt x="6" y="6"/>
                  </a:lnTo>
                  <a:lnTo>
                    <a:pt x="6" y="4"/>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7" name="Freeform 596"/>
            <p:cNvSpPr>
              <a:spLocks noEditPoints="1"/>
            </p:cNvSpPr>
            <p:nvPr/>
          </p:nvSpPr>
          <p:spPr bwMode="auto">
            <a:xfrm>
              <a:off x="6224587" y="5114926"/>
              <a:ext cx="9525" cy="12700"/>
            </a:xfrm>
            <a:custGeom>
              <a:avLst/>
              <a:gdLst>
                <a:gd name="T0" fmla="*/ 0 w 6"/>
                <a:gd name="T1" fmla="*/ 4 h 8"/>
                <a:gd name="T2" fmla="*/ 4 w 6"/>
                <a:gd name="T3" fmla="*/ 2 h 8"/>
                <a:gd name="T4" fmla="*/ 6 w 6"/>
                <a:gd name="T5" fmla="*/ 4 h 8"/>
                <a:gd name="T6" fmla="*/ 6 w 6"/>
                <a:gd name="T7" fmla="*/ 6 h 8"/>
                <a:gd name="T8" fmla="*/ 4 w 6"/>
                <a:gd name="T9" fmla="*/ 8 h 8"/>
                <a:gd name="T10" fmla="*/ 0 w 6"/>
                <a:gd name="T11" fmla="*/ 6 h 8"/>
                <a:gd name="T12" fmla="*/ 0 w 6"/>
                <a:gd name="T13" fmla="*/ 4 h 8"/>
                <a:gd name="T14" fmla="*/ 4 w 6"/>
                <a:gd name="T15" fmla="*/ 0 h 8"/>
                <a:gd name="T16" fmla="*/ 0 w 6"/>
                <a:gd name="T17" fmla="*/ 4 h 8"/>
                <a:gd name="T18" fmla="*/ 0 w 6"/>
                <a:gd name="T19" fmla="*/ 6 h 8"/>
                <a:gd name="T20" fmla="*/ 4 w 6"/>
                <a:gd name="T21" fmla="*/ 8 h 8"/>
                <a:gd name="T22" fmla="*/ 6 w 6"/>
                <a:gd name="T23" fmla="*/ 6 h 8"/>
                <a:gd name="T24" fmla="*/ 6 w 6"/>
                <a:gd name="T25" fmla="*/ 4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4" y="2"/>
                  </a:lnTo>
                  <a:lnTo>
                    <a:pt x="6" y="4"/>
                  </a:lnTo>
                  <a:lnTo>
                    <a:pt x="6" y="6"/>
                  </a:lnTo>
                  <a:lnTo>
                    <a:pt x="4" y="8"/>
                  </a:lnTo>
                  <a:lnTo>
                    <a:pt x="0" y="6"/>
                  </a:lnTo>
                  <a:lnTo>
                    <a:pt x="0" y="4"/>
                  </a:lnTo>
                  <a:moveTo>
                    <a:pt x="4" y="0"/>
                  </a:moveTo>
                  <a:lnTo>
                    <a:pt x="0" y="4"/>
                  </a:lnTo>
                  <a:lnTo>
                    <a:pt x="0" y="6"/>
                  </a:lnTo>
                  <a:lnTo>
                    <a:pt x="4" y="8"/>
                  </a:lnTo>
                  <a:lnTo>
                    <a:pt x="6" y="6"/>
                  </a:lnTo>
                  <a:lnTo>
                    <a:pt x="6"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8" name="Freeform 597"/>
            <p:cNvSpPr>
              <a:spLocks/>
            </p:cNvSpPr>
            <p:nvPr/>
          </p:nvSpPr>
          <p:spPr bwMode="auto">
            <a:xfrm>
              <a:off x="6230937" y="50800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9" name="Freeform 598"/>
            <p:cNvSpPr>
              <a:spLocks/>
            </p:cNvSpPr>
            <p:nvPr/>
          </p:nvSpPr>
          <p:spPr bwMode="auto">
            <a:xfrm>
              <a:off x="6230937" y="50800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0" name="Freeform 599"/>
            <p:cNvSpPr>
              <a:spLocks/>
            </p:cNvSpPr>
            <p:nvPr/>
          </p:nvSpPr>
          <p:spPr bwMode="auto">
            <a:xfrm>
              <a:off x="6227762" y="5080001"/>
              <a:ext cx="12700" cy="12700"/>
            </a:xfrm>
            <a:custGeom>
              <a:avLst/>
              <a:gdLst>
                <a:gd name="T0" fmla="*/ 6 w 8"/>
                <a:gd name="T1" fmla="*/ 0 h 8"/>
                <a:gd name="T2" fmla="*/ 6 w 8"/>
                <a:gd name="T3" fmla="*/ 0 h 8"/>
                <a:gd name="T4" fmla="*/ 8 w 8"/>
                <a:gd name="T5" fmla="*/ 2 h 8"/>
                <a:gd name="T6" fmla="*/ 8 w 8"/>
                <a:gd name="T7" fmla="*/ 6 h 8"/>
                <a:gd name="T8" fmla="*/ 6 w 8"/>
                <a:gd name="T9" fmla="*/ 8 h 8"/>
                <a:gd name="T10" fmla="*/ 2 w 8"/>
                <a:gd name="T11" fmla="*/ 6 h 8"/>
                <a:gd name="T12" fmla="*/ 2 w 8"/>
                <a:gd name="T13" fmla="*/ 2 h 8"/>
                <a:gd name="T14" fmla="*/ 4 w 8"/>
                <a:gd name="T15" fmla="*/ 0 h 8"/>
                <a:gd name="T16" fmla="*/ 4 w 8"/>
                <a:gd name="T17" fmla="*/ 0 h 8"/>
                <a:gd name="T18" fmla="*/ 0 w 8"/>
                <a:gd name="T19" fmla="*/ 2 h 8"/>
                <a:gd name="T20" fmla="*/ 0 w 8"/>
                <a:gd name="T21" fmla="*/ 2 h 8"/>
                <a:gd name="T22" fmla="*/ 0 w 8"/>
                <a:gd name="T23" fmla="*/ 2 h 8"/>
                <a:gd name="T24" fmla="*/ 2 w 8"/>
                <a:gd name="T25" fmla="*/ 2 h 8"/>
                <a:gd name="T26" fmla="*/ 0 w 8"/>
                <a:gd name="T27" fmla="*/ 2 h 8"/>
                <a:gd name="T28" fmla="*/ 0 w 8"/>
                <a:gd name="T29" fmla="*/ 2 h 8"/>
                <a:gd name="T30" fmla="*/ 0 w 8"/>
                <a:gd name="T31" fmla="*/ 6 h 8"/>
                <a:gd name="T32" fmla="*/ 0 w 8"/>
                <a:gd name="T33" fmla="*/ 6 h 8"/>
                <a:gd name="T34" fmla="*/ 2 w 8"/>
                <a:gd name="T35" fmla="*/ 6 h 8"/>
                <a:gd name="T36" fmla="*/ 4 w 8"/>
                <a:gd name="T37" fmla="*/ 8 h 8"/>
                <a:gd name="T38" fmla="*/ 6 w 8"/>
                <a:gd name="T39" fmla="*/ 8 h 8"/>
                <a:gd name="T40" fmla="*/ 8 w 8"/>
                <a:gd name="T41" fmla="*/ 6 h 8"/>
                <a:gd name="T42" fmla="*/ 8 w 8"/>
                <a:gd name="T43" fmla="*/ 6 h 8"/>
                <a:gd name="T44" fmla="*/ 8 w 8"/>
                <a:gd name="T45" fmla="*/ 2 h 8"/>
                <a:gd name="T46" fmla="*/ 8 w 8"/>
                <a:gd name="T47" fmla="*/ 2 h 8"/>
                <a:gd name="T48" fmla="*/ 6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6" y="0"/>
                  </a:moveTo>
                  <a:lnTo>
                    <a:pt x="6" y="0"/>
                  </a:lnTo>
                  <a:lnTo>
                    <a:pt x="8" y="2"/>
                  </a:lnTo>
                  <a:lnTo>
                    <a:pt x="8" y="6"/>
                  </a:lnTo>
                  <a:lnTo>
                    <a:pt x="6" y="8"/>
                  </a:lnTo>
                  <a:lnTo>
                    <a:pt x="2" y="6"/>
                  </a:lnTo>
                  <a:lnTo>
                    <a:pt x="2" y="2"/>
                  </a:lnTo>
                  <a:lnTo>
                    <a:pt x="4" y="0"/>
                  </a:lnTo>
                  <a:lnTo>
                    <a:pt x="4" y="0"/>
                  </a:lnTo>
                  <a:lnTo>
                    <a:pt x="0" y="2"/>
                  </a:lnTo>
                  <a:lnTo>
                    <a:pt x="0" y="2"/>
                  </a:lnTo>
                  <a:lnTo>
                    <a:pt x="0" y="2"/>
                  </a:lnTo>
                  <a:lnTo>
                    <a:pt x="2" y="2"/>
                  </a:lnTo>
                  <a:lnTo>
                    <a:pt x="0" y="2"/>
                  </a:lnTo>
                  <a:lnTo>
                    <a:pt x="0" y="2"/>
                  </a:lnTo>
                  <a:lnTo>
                    <a:pt x="0" y="6"/>
                  </a:lnTo>
                  <a:lnTo>
                    <a:pt x="0" y="6"/>
                  </a:lnTo>
                  <a:lnTo>
                    <a:pt x="2" y="6"/>
                  </a:lnTo>
                  <a:lnTo>
                    <a:pt x="4" y="8"/>
                  </a:lnTo>
                  <a:lnTo>
                    <a:pt x="6" y="8"/>
                  </a:lnTo>
                  <a:lnTo>
                    <a:pt x="8" y="6"/>
                  </a:lnTo>
                  <a:lnTo>
                    <a:pt x="8" y="6"/>
                  </a:lnTo>
                  <a:lnTo>
                    <a:pt x="8" y="2"/>
                  </a:lnTo>
                  <a:lnTo>
                    <a:pt x="8"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1" name="Freeform 600"/>
            <p:cNvSpPr>
              <a:spLocks/>
            </p:cNvSpPr>
            <p:nvPr/>
          </p:nvSpPr>
          <p:spPr bwMode="auto">
            <a:xfrm>
              <a:off x="6227762" y="5080001"/>
              <a:ext cx="12700" cy="12700"/>
            </a:xfrm>
            <a:custGeom>
              <a:avLst/>
              <a:gdLst>
                <a:gd name="T0" fmla="*/ 6 w 8"/>
                <a:gd name="T1" fmla="*/ 0 h 8"/>
                <a:gd name="T2" fmla="*/ 6 w 8"/>
                <a:gd name="T3" fmla="*/ 0 h 8"/>
                <a:gd name="T4" fmla="*/ 8 w 8"/>
                <a:gd name="T5" fmla="*/ 2 h 8"/>
                <a:gd name="T6" fmla="*/ 8 w 8"/>
                <a:gd name="T7" fmla="*/ 6 h 8"/>
                <a:gd name="T8" fmla="*/ 6 w 8"/>
                <a:gd name="T9" fmla="*/ 8 h 8"/>
                <a:gd name="T10" fmla="*/ 2 w 8"/>
                <a:gd name="T11" fmla="*/ 6 h 8"/>
                <a:gd name="T12" fmla="*/ 2 w 8"/>
                <a:gd name="T13" fmla="*/ 2 h 8"/>
                <a:gd name="T14" fmla="*/ 4 w 8"/>
                <a:gd name="T15" fmla="*/ 0 h 8"/>
                <a:gd name="T16" fmla="*/ 4 w 8"/>
                <a:gd name="T17" fmla="*/ 0 h 8"/>
                <a:gd name="T18" fmla="*/ 0 w 8"/>
                <a:gd name="T19" fmla="*/ 2 h 8"/>
                <a:gd name="T20" fmla="*/ 0 w 8"/>
                <a:gd name="T21" fmla="*/ 2 h 8"/>
                <a:gd name="T22" fmla="*/ 0 w 8"/>
                <a:gd name="T23" fmla="*/ 2 h 8"/>
                <a:gd name="T24" fmla="*/ 2 w 8"/>
                <a:gd name="T25" fmla="*/ 2 h 8"/>
                <a:gd name="T26" fmla="*/ 0 w 8"/>
                <a:gd name="T27" fmla="*/ 2 h 8"/>
                <a:gd name="T28" fmla="*/ 0 w 8"/>
                <a:gd name="T29" fmla="*/ 2 h 8"/>
                <a:gd name="T30" fmla="*/ 0 w 8"/>
                <a:gd name="T31" fmla="*/ 6 h 8"/>
                <a:gd name="T32" fmla="*/ 0 w 8"/>
                <a:gd name="T33" fmla="*/ 6 h 8"/>
                <a:gd name="T34" fmla="*/ 2 w 8"/>
                <a:gd name="T35" fmla="*/ 6 h 8"/>
                <a:gd name="T36" fmla="*/ 4 w 8"/>
                <a:gd name="T37" fmla="*/ 8 h 8"/>
                <a:gd name="T38" fmla="*/ 6 w 8"/>
                <a:gd name="T39" fmla="*/ 8 h 8"/>
                <a:gd name="T40" fmla="*/ 8 w 8"/>
                <a:gd name="T41" fmla="*/ 6 h 8"/>
                <a:gd name="T42" fmla="*/ 8 w 8"/>
                <a:gd name="T43" fmla="*/ 6 h 8"/>
                <a:gd name="T44" fmla="*/ 8 w 8"/>
                <a:gd name="T45" fmla="*/ 2 h 8"/>
                <a:gd name="T46" fmla="*/ 8 w 8"/>
                <a:gd name="T47" fmla="*/ 2 h 8"/>
                <a:gd name="T48" fmla="*/ 6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6" y="0"/>
                  </a:moveTo>
                  <a:lnTo>
                    <a:pt x="6" y="0"/>
                  </a:lnTo>
                  <a:lnTo>
                    <a:pt x="8" y="2"/>
                  </a:lnTo>
                  <a:lnTo>
                    <a:pt x="8" y="6"/>
                  </a:lnTo>
                  <a:lnTo>
                    <a:pt x="6" y="8"/>
                  </a:lnTo>
                  <a:lnTo>
                    <a:pt x="2" y="6"/>
                  </a:lnTo>
                  <a:lnTo>
                    <a:pt x="2" y="2"/>
                  </a:lnTo>
                  <a:lnTo>
                    <a:pt x="4" y="0"/>
                  </a:lnTo>
                  <a:lnTo>
                    <a:pt x="4" y="0"/>
                  </a:lnTo>
                  <a:lnTo>
                    <a:pt x="0" y="2"/>
                  </a:lnTo>
                  <a:lnTo>
                    <a:pt x="0" y="2"/>
                  </a:lnTo>
                  <a:lnTo>
                    <a:pt x="0" y="2"/>
                  </a:lnTo>
                  <a:lnTo>
                    <a:pt x="2" y="2"/>
                  </a:lnTo>
                  <a:lnTo>
                    <a:pt x="0" y="2"/>
                  </a:lnTo>
                  <a:lnTo>
                    <a:pt x="0" y="2"/>
                  </a:lnTo>
                  <a:lnTo>
                    <a:pt x="0" y="6"/>
                  </a:lnTo>
                  <a:lnTo>
                    <a:pt x="0" y="6"/>
                  </a:lnTo>
                  <a:lnTo>
                    <a:pt x="2" y="6"/>
                  </a:lnTo>
                  <a:lnTo>
                    <a:pt x="4" y="8"/>
                  </a:lnTo>
                  <a:lnTo>
                    <a:pt x="6" y="8"/>
                  </a:lnTo>
                  <a:lnTo>
                    <a:pt x="8" y="6"/>
                  </a:lnTo>
                  <a:lnTo>
                    <a:pt x="8" y="6"/>
                  </a:lnTo>
                  <a:lnTo>
                    <a:pt x="8" y="2"/>
                  </a:lnTo>
                  <a:lnTo>
                    <a:pt x="8"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2" name="Freeform 601"/>
            <p:cNvSpPr>
              <a:spLocks/>
            </p:cNvSpPr>
            <p:nvPr/>
          </p:nvSpPr>
          <p:spPr bwMode="auto">
            <a:xfrm>
              <a:off x="6234112" y="5080001"/>
              <a:ext cx="3175" cy="0"/>
            </a:xfrm>
            <a:custGeom>
              <a:avLst/>
              <a:gdLst>
                <a:gd name="T0" fmla="*/ 0 w 2"/>
                <a:gd name="T1" fmla="*/ 0 w 2"/>
                <a:gd name="T2" fmla="*/ 0 w 2"/>
                <a:gd name="T3" fmla="*/ 2 w 2"/>
                <a:gd name="T4" fmla="*/ 2 w 2"/>
                <a:gd name="T5" fmla="*/ 2 w 2"/>
                <a:gd name="T6" fmla="*/ 2 w 2"/>
                <a:gd name="T7" fmla="*/ 0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0" y="0"/>
                  </a:moveTo>
                  <a:lnTo>
                    <a:pt x="0" y="0"/>
                  </a:lnTo>
                  <a:lnTo>
                    <a:pt x="0" y="0"/>
                  </a:lnTo>
                  <a:lnTo>
                    <a:pt x="2" y="0"/>
                  </a:lnTo>
                  <a:lnTo>
                    <a:pt x="2" y="0"/>
                  </a:lnTo>
                  <a:lnTo>
                    <a:pt x="2" y="0"/>
                  </a:lnTo>
                  <a:lnTo>
                    <a:pt x="2"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3" name="Freeform 602"/>
            <p:cNvSpPr>
              <a:spLocks/>
            </p:cNvSpPr>
            <p:nvPr/>
          </p:nvSpPr>
          <p:spPr bwMode="auto">
            <a:xfrm>
              <a:off x="6234112" y="5080001"/>
              <a:ext cx="3175" cy="0"/>
            </a:xfrm>
            <a:custGeom>
              <a:avLst/>
              <a:gdLst>
                <a:gd name="T0" fmla="*/ 0 w 2"/>
                <a:gd name="T1" fmla="*/ 0 w 2"/>
                <a:gd name="T2" fmla="*/ 0 w 2"/>
                <a:gd name="T3" fmla="*/ 2 w 2"/>
                <a:gd name="T4" fmla="*/ 2 w 2"/>
                <a:gd name="T5" fmla="*/ 2 w 2"/>
                <a:gd name="T6" fmla="*/ 2 w 2"/>
                <a:gd name="T7" fmla="*/ 0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0" y="0"/>
                  </a:moveTo>
                  <a:lnTo>
                    <a:pt x="0" y="0"/>
                  </a:lnTo>
                  <a:lnTo>
                    <a:pt x="0" y="0"/>
                  </a:lnTo>
                  <a:lnTo>
                    <a:pt x="2" y="0"/>
                  </a:lnTo>
                  <a:lnTo>
                    <a:pt x="2" y="0"/>
                  </a:lnTo>
                  <a:lnTo>
                    <a:pt x="2"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4" name="Freeform 603"/>
            <p:cNvSpPr>
              <a:spLocks noEditPoints="1"/>
            </p:cNvSpPr>
            <p:nvPr/>
          </p:nvSpPr>
          <p:spPr bwMode="auto">
            <a:xfrm>
              <a:off x="6234112" y="5080001"/>
              <a:ext cx="3175" cy="0"/>
            </a:xfrm>
            <a:custGeom>
              <a:avLst/>
              <a:gdLst>
                <a:gd name="T0" fmla="*/ 0 w 2"/>
                <a:gd name="T1" fmla="*/ 0 w 2"/>
                <a:gd name="T2" fmla="*/ 0 w 2"/>
                <a:gd name="T3" fmla="*/ 0 w 2"/>
                <a:gd name="T4" fmla="*/ 0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close/>
                  <a:moveTo>
                    <a:pt x="2" y="0"/>
                  </a:moveTo>
                  <a:lnTo>
                    <a:pt x="2"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5" name="Freeform 604"/>
            <p:cNvSpPr>
              <a:spLocks noEditPoints="1"/>
            </p:cNvSpPr>
            <p:nvPr/>
          </p:nvSpPr>
          <p:spPr bwMode="auto">
            <a:xfrm>
              <a:off x="6234112" y="5080001"/>
              <a:ext cx="3175" cy="0"/>
            </a:xfrm>
            <a:custGeom>
              <a:avLst/>
              <a:gdLst>
                <a:gd name="T0" fmla="*/ 0 w 2"/>
                <a:gd name="T1" fmla="*/ 0 w 2"/>
                <a:gd name="T2" fmla="*/ 0 w 2"/>
                <a:gd name="T3" fmla="*/ 0 w 2"/>
                <a:gd name="T4" fmla="*/ 0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moveTo>
                    <a:pt x="2" y="0"/>
                  </a:move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6" name="Freeform 605"/>
            <p:cNvSpPr>
              <a:spLocks noEditPoints="1"/>
            </p:cNvSpPr>
            <p:nvPr/>
          </p:nvSpPr>
          <p:spPr bwMode="auto">
            <a:xfrm>
              <a:off x="6227762" y="5083176"/>
              <a:ext cx="0" cy="6350"/>
            </a:xfrm>
            <a:custGeom>
              <a:avLst/>
              <a:gdLst>
                <a:gd name="T0" fmla="*/ 0 h 4"/>
                <a:gd name="T1" fmla="*/ 0 h 4"/>
                <a:gd name="T2" fmla="*/ 4 h 4"/>
                <a:gd name="T3" fmla="*/ 4 h 4"/>
                <a:gd name="T4" fmla="*/ 4 h 4"/>
                <a:gd name="T5" fmla="*/ 0 h 4"/>
                <a:gd name="T6" fmla="*/ 0 h 4"/>
                <a:gd name="T7" fmla="*/ 0 h 4"/>
                <a:gd name="T8" fmla="*/ 0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0"/>
                  </a:moveTo>
                  <a:lnTo>
                    <a:pt x="0" y="0"/>
                  </a:lnTo>
                  <a:lnTo>
                    <a:pt x="0" y="4"/>
                  </a:lnTo>
                  <a:lnTo>
                    <a:pt x="0" y="4"/>
                  </a:lnTo>
                  <a:lnTo>
                    <a:pt x="0" y="4"/>
                  </a:lnTo>
                  <a:lnTo>
                    <a:pt x="0" y="0"/>
                  </a:lnTo>
                  <a:lnTo>
                    <a:pt x="0" y="0"/>
                  </a:lnTo>
                  <a:close/>
                  <a:moveTo>
                    <a:pt x="0" y="0"/>
                  </a:move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7" name="Freeform 606"/>
            <p:cNvSpPr>
              <a:spLocks noEditPoints="1"/>
            </p:cNvSpPr>
            <p:nvPr/>
          </p:nvSpPr>
          <p:spPr bwMode="auto">
            <a:xfrm>
              <a:off x="6227762" y="5083176"/>
              <a:ext cx="0" cy="6350"/>
            </a:xfrm>
            <a:custGeom>
              <a:avLst/>
              <a:gdLst>
                <a:gd name="T0" fmla="*/ 0 h 4"/>
                <a:gd name="T1" fmla="*/ 0 h 4"/>
                <a:gd name="T2" fmla="*/ 4 h 4"/>
                <a:gd name="T3" fmla="*/ 4 h 4"/>
                <a:gd name="T4" fmla="*/ 4 h 4"/>
                <a:gd name="T5" fmla="*/ 0 h 4"/>
                <a:gd name="T6" fmla="*/ 0 h 4"/>
                <a:gd name="T7" fmla="*/ 0 h 4"/>
                <a:gd name="T8" fmla="*/ 0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0"/>
                  </a:moveTo>
                  <a:lnTo>
                    <a:pt x="0" y="0"/>
                  </a:lnTo>
                  <a:lnTo>
                    <a:pt x="0" y="4"/>
                  </a:lnTo>
                  <a:lnTo>
                    <a:pt x="0" y="4"/>
                  </a:lnTo>
                  <a:lnTo>
                    <a:pt x="0" y="4"/>
                  </a:lnTo>
                  <a:lnTo>
                    <a:pt x="0" y="0"/>
                  </a:lnTo>
                  <a:lnTo>
                    <a:pt x="0" y="0"/>
                  </a:lnTo>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8" name="Freeform 608"/>
            <p:cNvSpPr>
              <a:spLocks noEditPoints="1"/>
            </p:cNvSpPr>
            <p:nvPr/>
          </p:nvSpPr>
          <p:spPr bwMode="auto">
            <a:xfrm>
              <a:off x="6230938" y="5080001"/>
              <a:ext cx="9525" cy="12700"/>
            </a:xfrm>
            <a:custGeom>
              <a:avLst/>
              <a:gdLst>
                <a:gd name="T0" fmla="*/ 0 w 6"/>
                <a:gd name="T1" fmla="*/ 2 h 8"/>
                <a:gd name="T2" fmla="*/ 2 w 6"/>
                <a:gd name="T3" fmla="*/ 0 h 8"/>
                <a:gd name="T4" fmla="*/ 6 w 6"/>
                <a:gd name="T5" fmla="*/ 2 h 8"/>
                <a:gd name="T6" fmla="*/ 6 w 6"/>
                <a:gd name="T7" fmla="*/ 6 h 8"/>
                <a:gd name="T8" fmla="*/ 4 w 6"/>
                <a:gd name="T9" fmla="*/ 8 h 8"/>
                <a:gd name="T10" fmla="*/ 0 w 6"/>
                <a:gd name="T11" fmla="*/ 6 h 8"/>
                <a:gd name="T12" fmla="*/ 0 w 6"/>
                <a:gd name="T13" fmla="*/ 2 h 8"/>
                <a:gd name="T14" fmla="*/ 4 w 6"/>
                <a:gd name="T15" fmla="*/ 0 h 8"/>
                <a:gd name="T16" fmla="*/ 2 w 6"/>
                <a:gd name="T17" fmla="*/ 0 h 8"/>
                <a:gd name="T18" fmla="*/ 2 w 6"/>
                <a:gd name="T19" fmla="*/ 0 h 8"/>
                <a:gd name="T20" fmla="*/ 0 w 6"/>
                <a:gd name="T21" fmla="*/ 2 h 8"/>
                <a:gd name="T22" fmla="*/ 0 w 6"/>
                <a:gd name="T23" fmla="*/ 6 h 8"/>
                <a:gd name="T24" fmla="*/ 4 w 6"/>
                <a:gd name="T25" fmla="*/ 8 h 8"/>
                <a:gd name="T26" fmla="*/ 6 w 6"/>
                <a:gd name="T27" fmla="*/ 6 h 8"/>
                <a:gd name="T28" fmla="*/ 6 w 6"/>
                <a:gd name="T29" fmla="*/ 2 h 8"/>
                <a:gd name="T30" fmla="*/ 4 w 6"/>
                <a:gd name="T31" fmla="*/ 0 h 8"/>
                <a:gd name="T32" fmla="*/ 4 w 6"/>
                <a:gd name="T33" fmla="*/ 0 h 8"/>
                <a:gd name="T34" fmla="*/ 4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4" y="8"/>
                  </a:lnTo>
                  <a:lnTo>
                    <a:pt x="0" y="6"/>
                  </a:lnTo>
                  <a:lnTo>
                    <a:pt x="0" y="2"/>
                  </a:lnTo>
                  <a:close/>
                  <a:moveTo>
                    <a:pt x="4" y="0"/>
                  </a:moveTo>
                  <a:lnTo>
                    <a:pt x="2" y="0"/>
                  </a:lnTo>
                  <a:lnTo>
                    <a:pt x="2" y="0"/>
                  </a:lnTo>
                  <a:lnTo>
                    <a:pt x="0" y="2"/>
                  </a:lnTo>
                  <a:lnTo>
                    <a:pt x="0" y="6"/>
                  </a:lnTo>
                  <a:lnTo>
                    <a:pt x="4" y="8"/>
                  </a:lnTo>
                  <a:lnTo>
                    <a:pt x="6" y="6"/>
                  </a:lnTo>
                  <a:lnTo>
                    <a:pt x="6" y="2"/>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9" name="Freeform 609"/>
            <p:cNvSpPr>
              <a:spLocks noEditPoints="1"/>
            </p:cNvSpPr>
            <p:nvPr/>
          </p:nvSpPr>
          <p:spPr bwMode="auto">
            <a:xfrm>
              <a:off x="6230938" y="5080001"/>
              <a:ext cx="9525" cy="12700"/>
            </a:xfrm>
            <a:custGeom>
              <a:avLst/>
              <a:gdLst>
                <a:gd name="T0" fmla="*/ 0 w 6"/>
                <a:gd name="T1" fmla="*/ 2 h 8"/>
                <a:gd name="T2" fmla="*/ 2 w 6"/>
                <a:gd name="T3" fmla="*/ 0 h 8"/>
                <a:gd name="T4" fmla="*/ 6 w 6"/>
                <a:gd name="T5" fmla="*/ 2 h 8"/>
                <a:gd name="T6" fmla="*/ 6 w 6"/>
                <a:gd name="T7" fmla="*/ 6 h 8"/>
                <a:gd name="T8" fmla="*/ 4 w 6"/>
                <a:gd name="T9" fmla="*/ 8 h 8"/>
                <a:gd name="T10" fmla="*/ 0 w 6"/>
                <a:gd name="T11" fmla="*/ 6 h 8"/>
                <a:gd name="T12" fmla="*/ 0 w 6"/>
                <a:gd name="T13" fmla="*/ 2 h 8"/>
                <a:gd name="T14" fmla="*/ 4 w 6"/>
                <a:gd name="T15" fmla="*/ 0 h 8"/>
                <a:gd name="T16" fmla="*/ 2 w 6"/>
                <a:gd name="T17" fmla="*/ 0 h 8"/>
                <a:gd name="T18" fmla="*/ 2 w 6"/>
                <a:gd name="T19" fmla="*/ 0 h 8"/>
                <a:gd name="T20" fmla="*/ 0 w 6"/>
                <a:gd name="T21" fmla="*/ 2 h 8"/>
                <a:gd name="T22" fmla="*/ 0 w 6"/>
                <a:gd name="T23" fmla="*/ 6 h 8"/>
                <a:gd name="T24" fmla="*/ 4 w 6"/>
                <a:gd name="T25" fmla="*/ 8 h 8"/>
                <a:gd name="T26" fmla="*/ 6 w 6"/>
                <a:gd name="T27" fmla="*/ 6 h 8"/>
                <a:gd name="T28" fmla="*/ 6 w 6"/>
                <a:gd name="T29" fmla="*/ 2 h 8"/>
                <a:gd name="T30" fmla="*/ 4 w 6"/>
                <a:gd name="T31" fmla="*/ 0 h 8"/>
                <a:gd name="T32" fmla="*/ 4 w 6"/>
                <a:gd name="T33" fmla="*/ 0 h 8"/>
                <a:gd name="T34" fmla="*/ 4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4" y="8"/>
                  </a:lnTo>
                  <a:lnTo>
                    <a:pt x="0" y="6"/>
                  </a:lnTo>
                  <a:lnTo>
                    <a:pt x="0" y="2"/>
                  </a:lnTo>
                  <a:moveTo>
                    <a:pt x="4" y="0"/>
                  </a:moveTo>
                  <a:lnTo>
                    <a:pt x="2" y="0"/>
                  </a:lnTo>
                  <a:lnTo>
                    <a:pt x="2" y="0"/>
                  </a:lnTo>
                  <a:lnTo>
                    <a:pt x="0" y="2"/>
                  </a:lnTo>
                  <a:lnTo>
                    <a:pt x="0" y="6"/>
                  </a:lnTo>
                  <a:lnTo>
                    <a:pt x="4" y="8"/>
                  </a:lnTo>
                  <a:lnTo>
                    <a:pt x="6" y="6"/>
                  </a:lnTo>
                  <a:lnTo>
                    <a:pt x="6" y="2"/>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0" name="Freeform 610"/>
            <p:cNvSpPr>
              <a:spLocks/>
            </p:cNvSpPr>
            <p:nvPr/>
          </p:nvSpPr>
          <p:spPr bwMode="auto">
            <a:xfrm>
              <a:off x="62436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1" name="Freeform 611"/>
            <p:cNvSpPr>
              <a:spLocks/>
            </p:cNvSpPr>
            <p:nvPr/>
          </p:nvSpPr>
          <p:spPr bwMode="auto">
            <a:xfrm>
              <a:off x="62436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2" name="Freeform 612"/>
            <p:cNvSpPr>
              <a:spLocks/>
            </p:cNvSpPr>
            <p:nvPr/>
          </p:nvSpPr>
          <p:spPr bwMode="auto">
            <a:xfrm>
              <a:off x="6243638" y="5080001"/>
              <a:ext cx="12700" cy="12700"/>
            </a:xfrm>
            <a:custGeom>
              <a:avLst/>
              <a:gdLst>
                <a:gd name="T0" fmla="*/ 4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8" y="2"/>
                  </a:lnTo>
                  <a:lnTo>
                    <a:pt x="8" y="6"/>
                  </a:lnTo>
                  <a:lnTo>
                    <a:pt x="4" y="8"/>
                  </a:lnTo>
                  <a:lnTo>
                    <a:pt x="0" y="6"/>
                  </a:lnTo>
                  <a:lnTo>
                    <a:pt x="0" y="2"/>
                  </a:lnTo>
                  <a:lnTo>
                    <a:pt x="2"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3" name="Freeform 613"/>
            <p:cNvSpPr>
              <a:spLocks/>
            </p:cNvSpPr>
            <p:nvPr/>
          </p:nvSpPr>
          <p:spPr bwMode="auto">
            <a:xfrm>
              <a:off x="6243638" y="5080001"/>
              <a:ext cx="12700" cy="12700"/>
            </a:xfrm>
            <a:custGeom>
              <a:avLst/>
              <a:gdLst>
                <a:gd name="T0" fmla="*/ 4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8" y="2"/>
                  </a:lnTo>
                  <a:lnTo>
                    <a:pt x="8" y="6"/>
                  </a:lnTo>
                  <a:lnTo>
                    <a:pt x="4" y="8"/>
                  </a:lnTo>
                  <a:lnTo>
                    <a:pt x="0" y="6"/>
                  </a:lnTo>
                  <a:lnTo>
                    <a:pt x="0" y="2"/>
                  </a:lnTo>
                  <a:lnTo>
                    <a:pt x="2"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4" name="Freeform 614"/>
            <p:cNvSpPr>
              <a:spLocks/>
            </p:cNvSpPr>
            <p:nvPr/>
          </p:nvSpPr>
          <p:spPr bwMode="auto">
            <a:xfrm>
              <a:off x="6246813" y="5080001"/>
              <a:ext cx="3175" cy="0"/>
            </a:xfrm>
            <a:custGeom>
              <a:avLst/>
              <a:gdLst>
                <a:gd name="T0" fmla="*/ 2 w 2"/>
                <a:gd name="T1" fmla="*/ 2 w 2"/>
                <a:gd name="T2" fmla="*/ 0 w 2"/>
                <a:gd name="T3" fmla="*/ 2 w 2"/>
                <a:gd name="T4" fmla="*/ 2 w 2"/>
                <a:gd name="T5" fmla="*/ 2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2" y="0"/>
                  </a:lnTo>
                  <a:lnTo>
                    <a:pt x="0" y="0"/>
                  </a:lnTo>
                  <a:lnTo>
                    <a:pt x="2" y="0"/>
                  </a:lnTo>
                  <a:lnTo>
                    <a:pt x="2" y="0"/>
                  </a:lnTo>
                  <a:lnTo>
                    <a:pt x="2" y="0"/>
                  </a:lnTo>
                  <a:lnTo>
                    <a:pt x="2"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5" name="Freeform 615"/>
            <p:cNvSpPr>
              <a:spLocks/>
            </p:cNvSpPr>
            <p:nvPr/>
          </p:nvSpPr>
          <p:spPr bwMode="auto">
            <a:xfrm>
              <a:off x="6246813" y="5080001"/>
              <a:ext cx="3175" cy="0"/>
            </a:xfrm>
            <a:custGeom>
              <a:avLst/>
              <a:gdLst>
                <a:gd name="T0" fmla="*/ 2 w 2"/>
                <a:gd name="T1" fmla="*/ 2 w 2"/>
                <a:gd name="T2" fmla="*/ 0 w 2"/>
                <a:gd name="T3" fmla="*/ 2 w 2"/>
                <a:gd name="T4" fmla="*/ 2 w 2"/>
                <a:gd name="T5" fmla="*/ 2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2" y="0"/>
                  </a:lnTo>
                  <a:lnTo>
                    <a:pt x="0" y="0"/>
                  </a:lnTo>
                  <a:lnTo>
                    <a:pt x="2" y="0"/>
                  </a:ln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6" name="Freeform 616"/>
            <p:cNvSpPr>
              <a:spLocks noEditPoints="1"/>
            </p:cNvSpPr>
            <p:nvPr/>
          </p:nvSpPr>
          <p:spPr bwMode="auto">
            <a:xfrm>
              <a:off x="6246813" y="5080001"/>
              <a:ext cx="3175" cy="0"/>
            </a:xfrm>
            <a:custGeom>
              <a:avLst/>
              <a:gdLst>
                <a:gd name="T0" fmla="*/ 2 w 2"/>
                <a:gd name="T1" fmla="*/ 0 w 2"/>
                <a:gd name="T2" fmla="*/ 0 w 2"/>
                <a:gd name="T3" fmla="*/ 0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0" y="0"/>
                  </a:lnTo>
                  <a:lnTo>
                    <a:pt x="0" y="0"/>
                  </a:lnTo>
                  <a:lnTo>
                    <a:pt x="0" y="0"/>
                  </a:lnTo>
                  <a:lnTo>
                    <a:pt x="2" y="0"/>
                  </a:lnTo>
                  <a:close/>
                  <a:moveTo>
                    <a:pt x="2" y="0"/>
                  </a:moveTo>
                  <a:lnTo>
                    <a:pt x="2"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7" name="Freeform 617"/>
            <p:cNvSpPr>
              <a:spLocks noEditPoints="1"/>
            </p:cNvSpPr>
            <p:nvPr/>
          </p:nvSpPr>
          <p:spPr bwMode="auto">
            <a:xfrm>
              <a:off x="6246813" y="5080001"/>
              <a:ext cx="3175" cy="0"/>
            </a:xfrm>
            <a:custGeom>
              <a:avLst/>
              <a:gdLst>
                <a:gd name="T0" fmla="*/ 2 w 2"/>
                <a:gd name="T1" fmla="*/ 0 w 2"/>
                <a:gd name="T2" fmla="*/ 0 w 2"/>
                <a:gd name="T3" fmla="*/ 0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0" y="0"/>
                  </a:lnTo>
                  <a:lnTo>
                    <a:pt x="0" y="0"/>
                  </a:lnTo>
                  <a:lnTo>
                    <a:pt x="0" y="0"/>
                  </a:lnTo>
                  <a:lnTo>
                    <a:pt x="2" y="0"/>
                  </a:lnTo>
                  <a:moveTo>
                    <a:pt x="2" y="0"/>
                  </a:move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8" name="Freeform 618"/>
            <p:cNvSpPr>
              <a:spLocks noEditPoints="1"/>
            </p:cNvSpPr>
            <p:nvPr/>
          </p:nvSpPr>
          <p:spPr bwMode="auto">
            <a:xfrm>
              <a:off x="6243638" y="50800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4 w 8"/>
                <a:gd name="T17" fmla="*/ 0 h 8"/>
                <a:gd name="T18" fmla="*/ 2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6" y="2"/>
                  </a:lnTo>
                  <a:lnTo>
                    <a:pt x="6" y="6"/>
                  </a:lnTo>
                  <a:lnTo>
                    <a:pt x="4" y="8"/>
                  </a:lnTo>
                  <a:lnTo>
                    <a:pt x="0" y="6"/>
                  </a:lnTo>
                  <a:lnTo>
                    <a:pt x="0" y="2"/>
                  </a:lnTo>
                  <a:close/>
                  <a:moveTo>
                    <a:pt x="4" y="0"/>
                  </a:moveTo>
                  <a:lnTo>
                    <a:pt x="4" y="0"/>
                  </a:lnTo>
                  <a:lnTo>
                    <a:pt x="2" y="0"/>
                  </a:lnTo>
                  <a:lnTo>
                    <a:pt x="0" y="2"/>
                  </a:lnTo>
                  <a:lnTo>
                    <a:pt x="0" y="6"/>
                  </a:lnTo>
                  <a:lnTo>
                    <a:pt x="4" y="8"/>
                  </a:lnTo>
                  <a:lnTo>
                    <a:pt x="8" y="6"/>
                  </a:lnTo>
                  <a:lnTo>
                    <a:pt x="8" y="2"/>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9" name="Freeform 619"/>
            <p:cNvSpPr>
              <a:spLocks noEditPoints="1"/>
            </p:cNvSpPr>
            <p:nvPr/>
          </p:nvSpPr>
          <p:spPr bwMode="auto">
            <a:xfrm>
              <a:off x="6243638" y="50800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4 w 8"/>
                <a:gd name="T17" fmla="*/ 0 h 8"/>
                <a:gd name="T18" fmla="*/ 2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6" y="2"/>
                  </a:lnTo>
                  <a:lnTo>
                    <a:pt x="6" y="6"/>
                  </a:lnTo>
                  <a:lnTo>
                    <a:pt x="4" y="8"/>
                  </a:lnTo>
                  <a:lnTo>
                    <a:pt x="0" y="6"/>
                  </a:lnTo>
                  <a:lnTo>
                    <a:pt x="0" y="2"/>
                  </a:lnTo>
                  <a:moveTo>
                    <a:pt x="4" y="0"/>
                  </a:moveTo>
                  <a:lnTo>
                    <a:pt x="4" y="0"/>
                  </a:lnTo>
                  <a:lnTo>
                    <a:pt x="2" y="0"/>
                  </a:lnTo>
                  <a:lnTo>
                    <a:pt x="0" y="2"/>
                  </a:lnTo>
                  <a:lnTo>
                    <a:pt x="0" y="6"/>
                  </a:lnTo>
                  <a:lnTo>
                    <a:pt x="4" y="8"/>
                  </a:lnTo>
                  <a:lnTo>
                    <a:pt x="8" y="6"/>
                  </a:lnTo>
                  <a:lnTo>
                    <a:pt x="8" y="2"/>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0" name="Freeform 620"/>
            <p:cNvSpPr>
              <a:spLocks/>
            </p:cNvSpPr>
            <p:nvPr/>
          </p:nvSpPr>
          <p:spPr bwMode="auto">
            <a:xfrm>
              <a:off x="62563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1" name="Freeform 621"/>
            <p:cNvSpPr>
              <a:spLocks/>
            </p:cNvSpPr>
            <p:nvPr/>
          </p:nvSpPr>
          <p:spPr bwMode="auto">
            <a:xfrm>
              <a:off x="62563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2" name="Freeform 622"/>
            <p:cNvSpPr>
              <a:spLocks/>
            </p:cNvSpPr>
            <p:nvPr/>
          </p:nvSpPr>
          <p:spPr bwMode="auto">
            <a:xfrm>
              <a:off x="6256338" y="5080001"/>
              <a:ext cx="12700" cy="12700"/>
            </a:xfrm>
            <a:custGeom>
              <a:avLst/>
              <a:gdLst>
                <a:gd name="T0" fmla="*/ 4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8" y="2"/>
                  </a:lnTo>
                  <a:lnTo>
                    <a:pt x="8"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3" name="Freeform 623"/>
            <p:cNvSpPr>
              <a:spLocks/>
            </p:cNvSpPr>
            <p:nvPr/>
          </p:nvSpPr>
          <p:spPr bwMode="auto">
            <a:xfrm>
              <a:off x="6256338" y="5080001"/>
              <a:ext cx="12700" cy="12700"/>
            </a:xfrm>
            <a:custGeom>
              <a:avLst/>
              <a:gdLst>
                <a:gd name="T0" fmla="*/ 4 w 8"/>
                <a:gd name="T1" fmla="*/ 0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0"/>
                  </a:moveTo>
                  <a:lnTo>
                    <a:pt x="4" y="0"/>
                  </a:lnTo>
                  <a:lnTo>
                    <a:pt x="8" y="2"/>
                  </a:lnTo>
                  <a:lnTo>
                    <a:pt x="8" y="6"/>
                  </a:lnTo>
                  <a:lnTo>
                    <a:pt x="4" y="8"/>
                  </a:lnTo>
                  <a:lnTo>
                    <a:pt x="0" y="6"/>
                  </a:lnTo>
                  <a:lnTo>
                    <a:pt x="0" y="2"/>
                  </a:lnTo>
                  <a:lnTo>
                    <a:pt x="4" y="0"/>
                  </a:lnTo>
                  <a:lnTo>
                    <a:pt x="2"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4" name="Freeform 624"/>
            <p:cNvSpPr>
              <a:spLocks/>
            </p:cNvSpPr>
            <p:nvPr/>
          </p:nvSpPr>
          <p:spPr bwMode="auto">
            <a:xfrm>
              <a:off x="6262688"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5" name="Freeform 625"/>
            <p:cNvSpPr>
              <a:spLocks/>
            </p:cNvSpPr>
            <p:nvPr/>
          </p:nvSpPr>
          <p:spPr bwMode="auto">
            <a:xfrm>
              <a:off x="6262688" y="5080001"/>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6" name="Freeform 626"/>
            <p:cNvSpPr>
              <a:spLocks noEditPoints="1"/>
            </p:cNvSpPr>
            <p:nvPr/>
          </p:nvSpPr>
          <p:spPr bwMode="auto">
            <a:xfrm>
              <a:off x="6259513" y="5080001"/>
              <a:ext cx="3175" cy="0"/>
            </a:xfrm>
            <a:custGeom>
              <a:avLst/>
              <a:gdLst>
                <a:gd name="T0" fmla="*/ 2 w 2"/>
                <a:gd name="T1" fmla="*/ 2 w 2"/>
                <a:gd name="T2" fmla="*/ 0 w 2"/>
                <a:gd name="T3" fmla="*/ 2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2" y="0"/>
                  </a:lnTo>
                  <a:lnTo>
                    <a:pt x="0" y="0"/>
                  </a:lnTo>
                  <a:lnTo>
                    <a:pt x="2" y="0"/>
                  </a:lnTo>
                  <a:lnTo>
                    <a:pt x="2" y="0"/>
                  </a:lnTo>
                  <a:close/>
                  <a:moveTo>
                    <a:pt x="2" y="0"/>
                  </a:moveTo>
                  <a:lnTo>
                    <a:pt x="2"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7" name="Freeform 627"/>
            <p:cNvSpPr>
              <a:spLocks noEditPoints="1"/>
            </p:cNvSpPr>
            <p:nvPr/>
          </p:nvSpPr>
          <p:spPr bwMode="auto">
            <a:xfrm>
              <a:off x="6259513" y="5080001"/>
              <a:ext cx="3175" cy="0"/>
            </a:xfrm>
            <a:custGeom>
              <a:avLst/>
              <a:gdLst>
                <a:gd name="T0" fmla="*/ 2 w 2"/>
                <a:gd name="T1" fmla="*/ 2 w 2"/>
                <a:gd name="T2" fmla="*/ 0 w 2"/>
                <a:gd name="T3" fmla="*/ 2 w 2"/>
                <a:gd name="T4" fmla="*/ 2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2" y="0"/>
                  </a:moveTo>
                  <a:lnTo>
                    <a:pt x="2" y="0"/>
                  </a:lnTo>
                  <a:lnTo>
                    <a:pt x="0" y="0"/>
                  </a:lnTo>
                  <a:lnTo>
                    <a:pt x="2" y="0"/>
                  </a:lnTo>
                  <a:lnTo>
                    <a:pt x="2" y="0"/>
                  </a:lnTo>
                  <a:moveTo>
                    <a:pt x="2" y="0"/>
                  </a:move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8" name="Freeform 628"/>
            <p:cNvSpPr>
              <a:spLocks noEditPoints="1"/>
            </p:cNvSpPr>
            <p:nvPr/>
          </p:nvSpPr>
          <p:spPr bwMode="auto">
            <a:xfrm>
              <a:off x="6256338" y="5080001"/>
              <a:ext cx="12700" cy="12700"/>
            </a:xfrm>
            <a:custGeom>
              <a:avLst/>
              <a:gdLst>
                <a:gd name="T0" fmla="*/ 2 w 8"/>
                <a:gd name="T1" fmla="*/ 2 h 8"/>
                <a:gd name="T2" fmla="*/ 4 w 8"/>
                <a:gd name="T3" fmla="*/ 0 h 8"/>
                <a:gd name="T4" fmla="*/ 6 w 8"/>
                <a:gd name="T5" fmla="*/ 2 h 8"/>
                <a:gd name="T6" fmla="*/ 6 w 8"/>
                <a:gd name="T7" fmla="*/ 6 h 8"/>
                <a:gd name="T8" fmla="*/ 4 w 8"/>
                <a:gd name="T9" fmla="*/ 8 h 8"/>
                <a:gd name="T10" fmla="*/ 2 w 8"/>
                <a:gd name="T11" fmla="*/ 6 h 8"/>
                <a:gd name="T12" fmla="*/ 2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2" y="2"/>
                  </a:moveTo>
                  <a:lnTo>
                    <a:pt x="4" y="0"/>
                  </a:lnTo>
                  <a:lnTo>
                    <a:pt x="6" y="2"/>
                  </a:lnTo>
                  <a:lnTo>
                    <a:pt x="6" y="6"/>
                  </a:lnTo>
                  <a:lnTo>
                    <a:pt x="4" y="8"/>
                  </a:lnTo>
                  <a:lnTo>
                    <a:pt x="2" y="6"/>
                  </a:lnTo>
                  <a:lnTo>
                    <a:pt x="2" y="2"/>
                  </a:lnTo>
                  <a:close/>
                  <a:moveTo>
                    <a:pt x="4" y="0"/>
                  </a:moveTo>
                  <a:lnTo>
                    <a:pt x="4" y="0"/>
                  </a:lnTo>
                  <a:lnTo>
                    <a:pt x="4" y="0"/>
                  </a:lnTo>
                  <a:lnTo>
                    <a:pt x="0" y="2"/>
                  </a:lnTo>
                  <a:lnTo>
                    <a:pt x="0" y="6"/>
                  </a:lnTo>
                  <a:lnTo>
                    <a:pt x="4" y="8"/>
                  </a:lnTo>
                  <a:lnTo>
                    <a:pt x="8" y="6"/>
                  </a:lnTo>
                  <a:lnTo>
                    <a:pt x="8" y="2"/>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9" name="Freeform 629"/>
            <p:cNvSpPr>
              <a:spLocks noEditPoints="1"/>
            </p:cNvSpPr>
            <p:nvPr/>
          </p:nvSpPr>
          <p:spPr bwMode="auto">
            <a:xfrm>
              <a:off x="6256338" y="5080001"/>
              <a:ext cx="12700" cy="12700"/>
            </a:xfrm>
            <a:custGeom>
              <a:avLst/>
              <a:gdLst>
                <a:gd name="T0" fmla="*/ 2 w 8"/>
                <a:gd name="T1" fmla="*/ 2 h 8"/>
                <a:gd name="T2" fmla="*/ 4 w 8"/>
                <a:gd name="T3" fmla="*/ 0 h 8"/>
                <a:gd name="T4" fmla="*/ 6 w 8"/>
                <a:gd name="T5" fmla="*/ 2 h 8"/>
                <a:gd name="T6" fmla="*/ 6 w 8"/>
                <a:gd name="T7" fmla="*/ 6 h 8"/>
                <a:gd name="T8" fmla="*/ 4 w 8"/>
                <a:gd name="T9" fmla="*/ 8 h 8"/>
                <a:gd name="T10" fmla="*/ 2 w 8"/>
                <a:gd name="T11" fmla="*/ 6 h 8"/>
                <a:gd name="T12" fmla="*/ 2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4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2" y="2"/>
                  </a:moveTo>
                  <a:lnTo>
                    <a:pt x="4" y="0"/>
                  </a:lnTo>
                  <a:lnTo>
                    <a:pt x="6" y="2"/>
                  </a:lnTo>
                  <a:lnTo>
                    <a:pt x="6" y="6"/>
                  </a:lnTo>
                  <a:lnTo>
                    <a:pt x="4" y="8"/>
                  </a:lnTo>
                  <a:lnTo>
                    <a:pt x="2" y="6"/>
                  </a:lnTo>
                  <a:lnTo>
                    <a:pt x="2" y="2"/>
                  </a:lnTo>
                  <a:moveTo>
                    <a:pt x="4" y="0"/>
                  </a:moveTo>
                  <a:lnTo>
                    <a:pt x="4" y="0"/>
                  </a:lnTo>
                  <a:lnTo>
                    <a:pt x="4" y="0"/>
                  </a:lnTo>
                  <a:lnTo>
                    <a:pt x="0" y="2"/>
                  </a:lnTo>
                  <a:lnTo>
                    <a:pt x="0" y="6"/>
                  </a:lnTo>
                  <a:lnTo>
                    <a:pt x="4" y="8"/>
                  </a:lnTo>
                  <a:lnTo>
                    <a:pt x="8" y="6"/>
                  </a:lnTo>
                  <a:lnTo>
                    <a:pt x="8" y="2"/>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0" name="Freeform 630"/>
            <p:cNvSpPr>
              <a:spLocks/>
            </p:cNvSpPr>
            <p:nvPr/>
          </p:nvSpPr>
          <p:spPr bwMode="auto">
            <a:xfrm>
              <a:off x="62690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1" name="Freeform 631"/>
            <p:cNvSpPr>
              <a:spLocks/>
            </p:cNvSpPr>
            <p:nvPr/>
          </p:nvSpPr>
          <p:spPr bwMode="auto">
            <a:xfrm>
              <a:off x="62690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2" name="Freeform 632"/>
            <p:cNvSpPr>
              <a:spLocks/>
            </p:cNvSpPr>
            <p:nvPr/>
          </p:nvSpPr>
          <p:spPr bwMode="auto">
            <a:xfrm>
              <a:off x="6269038" y="5080001"/>
              <a:ext cx="12700" cy="12700"/>
            </a:xfrm>
            <a:custGeom>
              <a:avLst/>
              <a:gdLst>
                <a:gd name="T0" fmla="*/ 6 w 8"/>
                <a:gd name="T1" fmla="*/ 0 h 8"/>
                <a:gd name="T2" fmla="*/ 6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6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0"/>
                  </a:moveTo>
                  <a:lnTo>
                    <a:pt x="6" y="0"/>
                  </a:lnTo>
                  <a:lnTo>
                    <a:pt x="8" y="2"/>
                  </a:lnTo>
                  <a:lnTo>
                    <a:pt x="8" y="6"/>
                  </a:lnTo>
                  <a:lnTo>
                    <a:pt x="4" y="8"/>
                  </a:lnTo>
                  <a:lnTo>
                    <a:pt x="0" y="6"/>
                  </a:lnTo>
                  <a:lnTo>
                    <a:pt x="0" y="2"/>
                  </a:lnTo>
                  <a:lnTo>
                    <a:pt x="4" y="0"/>
                  </a:ln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3" name="Freeform 633"/>
            <p:cNvSpPr>
              <a:spLocks/>
            </p:cNvSpPr>
            <p:nvPr/>
          </p:nvSpPr>
          <p:spPr bwMode="auto">
            <a:xfrm>
              <a:off x="6269038" y="5080001"/>
              <a:ext cx="12700" cy="12700"/>
            </a:xfrm>
            <a:custGeom>
              <a:avLst/>
              <a:gdLst>
                <a:gd name="T0" fmla="*/ 6 w 8"/>
                <a:gd name="T1" fmla="*/ 0 h 8"/>
                <a:gd name="T2" fmla="*/ 6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6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0"/>
                  </a:moveTo>
                  <a:lnTo>
                    <a:pt x="6" y="0"/>
                  </a:lnTo>
                  <a:lnTo>
                    <a:pt x="8" y="2"/>
                  </a:lnTo>
                  <a:lnTo>
                    <a:pt x="8" y="6"/>
                  </a:lnTo>
                  <a:lnTo>
                    <a:pt x="4" y="8"/>
                  </a:lnTo>
                  <a:lnTo>
                    <a:pt x="0" y="6"/>
                  </a:lnTo>
                  <a:lnTo>
                    <a:pt x="0" y="2"/>
                  </a:lnTo>
                  <a:lnTo>
                    <a:pt x="4" y="0"/>
                  </a:ln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4" name="Freeform 634"/>
            <p:cNvSpPr>
              <a:spLocks/>
            </p:cNvSpPr>
            <p:nvPr/>
          </p:nvSpPr>
          <p:spPr bwMode="auto">
            <a:xfrm>
              <a:off x="6275388" y="5080001"/>
              <a:ext cx="3175" cy="0"/>
            </a:xfrm>
            <a:custGeom>
              <a:avLst/>
              <a:gdLst>
                <a:gd name="T0" fmla="*/ 0 w 2"/>
                <a:gd name="T1" fmla="*/ 0 w 2"/>
                <a:gd name="T2" fmla="*/ 0 w 2"/>
                <a:gd name="T3" fmla="*/ 0 w 2"/>
                <a:gd name="T4" fmla="*/ 0 w 2"/>
                <a:gd name="T5" fmla="*/ 0 w 2"/>
                <a:gd name="T6" fmla="*/ 2 w 2"/>
                <a:gd name="T7" fmla="*/ 0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0" y="0"/>
                  </a:moveTo>
                  <a:lnTo>
                    <a:pt x="0" y="0"/>
                  </a:lnTo>
                  <a:lnTo>
                    <a:pt x="0" y="0"/>
                  </a:lnTo>
                  <a:lnTo>
                    <a:pt x="0" y="0"/>
                  </a:lnTo>
                  <a:lnTo>
                    <a:pt x="0" y="0"/>
                  </a:lnTo>
                  <a:lnTo>
                    <a:pt x="0" y="0"/>
                  </a:lnTo>
                  <a:lnTo>
                    <a:pt x="2"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5" name="Freeform 635"/>
            <p:cNvSpPr>
              <a:spLocks/>
            </p:cNvSpPr>
            <p:nvPr/>
          </p:nvSpPr>
          <p:spPr bwMode="auto">
            <a:xfrm>
              <a:off x="6275388" y="5080001"/>
              <a:ext cx="3175" cy="0"/>
            </a:xfrm>
            <a:custGeom>
              <a:avLst/>
              <a:gdLst>
                <a:gd name="T0" fmla="*/ 0 w 2"/>
                <a:gd name="T1" fmla="*/ 0 w 2"/>
                <a:gd name="T2" fmla="*/ 0 w 2"/>
                <a:gd name="T3" fmla="*/ 0 w 2"/>
                <a:gd name="T4" fmla="*/ 0 w 2"/>
                <a:gd name="T5" fmla="*/ 0 w 2"/>
                <a:gd name="T6" fmla="*/ 2 w 2"/>
                <a:gd name="T7" fmla="*/ 0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0" y="0"/>
                  </a:moveTo>
                  <a:lnTo>
                    <a:pt x="0" y="0"/>
                  </a:lnTo>
                  <a:lnTo>
                    <a:pt x="0" y="0"/>
                  </a:lnTo>
                  <a:lnTo>
                    <a:pt x="0" y="0"/>
                  </a:lnTo>
                  <a:lnTo>
                    <a:pt x="0"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6" name="Freeform 636"/>
            <p:cNvSpPr>
              <a:spLocks noEditPoints="1"/>
            </p:cNvSpPr>
            <p:nvPr/>
          </p:nvSpPr>
          <p:spPr bwMode="auto">
            <a:xfrm>
              <a:off x="6275388" y="5080001"/>
              <a:ext cx="3175" cy="0"/>
            </a:xfrm>
            <a:custGeom>
              <a:avLst/>
              <a:gdLst>
                <a:gd name="T0" fmla="*/ 0 w 2"/>
                <a:gd name="T1" fmla="*/ 0 w 2"/>
                <a:gd name="T2" fmla="*/ 0 w 2"/>
                <a:gd name="T3" fmla="*/ 0 w 2"/>
                <a:gd name="T4" fmla="*/ 0 w 2"/>
                <a:gd name="T5" fmla="*/ 2 w 2"/>
                <a:gd name="T6" fmla="*/ 0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close/>
                  <a:moveTo>
                    <a:pt x="2" y="0"/>
                  </a:moveTo>
                  <a:lnTo>
                    <a:pt x="0"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7" name="Freeform 637"/>
            <p:cNvSpPr>
              <a:spLocks noEditPoints="1"/>
            </p:cNvSpPr>
            <p:nvPr/>
          </p:nvSpPr>
          <p:spPr bwMode="auto">
            <a:xfrm>
              <a:off x="6275388" y="5080001"/>
              <a:ext cx="3175" cy="0"/>
            </a:xfrm>
            <a:custGeom>
              <a:avLst/>
              <a:gdLst>
                <a:gd name="T0" fmla="*/ 0 w 2"/>
                <a:gd name="T1" fmla="*/ 0 w 2"/>
                <a:gd name="T2" fmla="*/ 0 w 2"/>
                <a:gd name="T3" fmla="*/ 0 w 2"/>
                <a:gd name="T4" fmla="*/ 0 w 2"/>
                <a:gd name="T5" fmla="*/ 2 w 2"/>
                <a:gd name="T6" fmla="*/ 0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moveTo>
                    <a:pt x="2" y="0"/>
                  </a:move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8" name="Freeform 638"/>
            <p:cNvSpPr>
              <a:spLocks noEditPoints="1"/>
            </p:cNvSpPr>
            <p:nvPr/>
          </p:nvSpPr>
          <p:spPr bwMode="auto">
            <a:xfrm>
              <a:off x="62690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6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8" y="2"/>
                  </a:lnTo>
                  <a:lnTo>
                    <a:pt x="8" y="6"/>
                  </a:lnTo>
                  <a:lnTo>
                    <a:pt x="4" y="8"/>
                  </a:lnTo>
                  <a:lnTo>
                    <a:pt x="0" y="6"/>
                  </a:lnTo>
                  <a:lnTo>
                    <a:pt x="0" y="2"/>
                  </a:lnTo>
                  <a:close/>
                  <a:moveTo>
                    <a:pt x="4" y="0"/>
                  </a:moveTo>
                  <a:lnTo>
                    <a:pt x="4" y="0"/>
                  </a:lnTo>
                  <a:lnTo>
                    <a:pt x="4" y="0"/>
                  </a:lnTo>
                  <a:lnTo>
                    <a:pt x="0" y="2"/>
                  </a:lnTo>
                  <a:lnTo>
                    <a:pt x="0" y="6"/>
                  </a:lnTo>
                  <a:lnTo>
                    <a:pt x="4" y="8"/>
                  </a:lnTo>
                  <a:lnTo>
                    <a:pt x="8" y="6"/>
                  </a:lnTo>
                  <a:lnTo>
                    <a:pt x="8" y="2"/>
                  </a:lnTo>
                  <a:lnTo>
                    <a:pt x="6"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9" name="Freeform 639"/>
            <p:cNvSpPr>
              <a:spLocks noEditPoints="1"/>
            </p:cNvSpPr>
            <p:nvPr/>
          </p:nvSpPr>
          <p:spPr bwMode="auto">
            <a:xfrm>
              <a:off x="6269038"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 name="T14" fmla="*/ 4 w 8"/>
                <a:gd name="T15" fmla="*/ 0 h 8"/>
                <a:gd name="T16" fmla="*/ 4 w 8"/>
                <a:gd name="T17" fmla="*/ 0 h 8"/>
                <a:gd name="T18" fmla="*/ 4 w 8"/>
                <a:gd name="T19" fmla="*/ 0 h 8"/>
                <a:gd name="T20" fmla="*/ 0 w 8"/>
                <a:gd name="T21" fmla="*/ 2 h 8"/>
                <a:gd name="T22" fmla="*/ 0 w 8"/>
                <a:gd name="T23" fmla="*/ 6 h 8"/>
                <a:gd name="T24" fmla="*/ 4 w 8"/>
                <a:gd name="T25" fmla="*/ 8 h 8"/>
                <a:gd name="T26" fmla="*/ 8 w 8"/>
                <a:gd name="T27" fmla="*/ 6 h 8"/>
                <a:gd name="T28" fmla="*/ 8 w 8"/>
                <a:gd name="T29" fmla="*/ 2 h 8"/>
                <a:gd name="T30" fmla="*/ 6 w 8"/>
                <a:gd name="T31" fmla="*/ 0 h 8"/>
                <a:gd name="T32" fmla="*/ 4 w 8"/>
                <a:gd name="T33" fmla="*/ 0 h 8"/>
                <a:gd name="T34" fmla="*/ 4 w 8"/>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8">
                  <a:moveTo>
                    <a:pt x="0" y="2"/>
                  </a:moveTo>
                  <a:lnTo>
                    <a:pt x="4" y="0"/>
                  </a:lnTo>
                  <a:lnTo>
                    <a:pt x="8" y="2"/>
                  </a:lnTo>
                  <a:lnTo>
                    <a:pt x="8" y="6"/>
                  </a:lnTo>
                  <a:lnTo>
                    <a:pt x="4" y="8"/>
                  </a:lnTo>
                  <a:lnTo>
                    <a:pt x="0" y="6"/>
                  </a:lnTo>
                  <a:lnTo>
                    <a:pt x="0" y="2"/>
                  </a:lnTo>
                  <a:moveTo>
                    <a:pt x="4" y="0"/>
                  </a:moveTo>
                  <a:lnTo>
                    <a:pt x="4" y="0"/>
                  </a:lnTo>
                  <a:lnTo>
                    <a:pt x="4" y="0"/>
                  </a:lnTo>
                  <a:lnTo>
                    <a:pt x="0" y="2"/>
                  </a:lnTo>
                  <a:lnTo>
                    <a:pt x="0" y="6"/>
                  </a:lnTo>
                  <a:lnTo>
                    <a:pt x="4" y="8"/>
                  </a:lnTo>
                  <a:lnTo>
                    <a:pt x="8" y="6"/>
                  </a:lnTo>
                  <a:lnTo>
                    <a:pt x="8" y="2"/>
                  </a:lnTo>
                  <a:lnTo>
                    <a:pt x="6"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0" name="Freeform 640"/>
            <p:cNvSpPr>
              <a:spLocks/>
            </p:cNvSpPr>
            <p:nvPr/>
          </p:nvSpPr>
          <p:spPr bwMode="auto">
            <a:xfrm>
              <a:off x="6237288"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1" name="Freeform 641"/>
            <p:cNvSpPr>
              <a:spLocks/>
            </p:cNvSpPr>
            <p:nvPr/>
          </p:nvSpPr>
          <p:spPr bwMode="auto">
            <a:xfrm>
              <a:off x="6237288"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2" name="Freeform 642"/>
            <p:cNvSpPr>
              <a:spLocks noEditPoints="1"/>
            </p:cNvSpPr>
            <p:nvPr/>
          </p:nvSpPr>
          <p:spPr bwMode="auto">
            <a:xfrm>
              <a:off x="6237288" y="5092701"/>
              <a:ext cx="9525" cy="12700"/>
            </a:xfrm>
            <a:custGeom>
              <a:avLst/>
              <a:gdLst>
                <a:gd name="T0" fmla="*/ 2 w 6"/>
                <a:gd name="T1" fmla="*/ 8 h 8"/>
                <a:gd name="T2" fmla="*/ 0 w 6"/>
                <a:gd name="T3" fmla="*/ 6 h 8"/>
                <a:gd name="T4" fmla="*/ 0 w 6"/>
                <a:gd name="T5" fmla="*/ 2 h 8"/>
                <a:gd name="T6" fmla="*/ 2 w 6"/>
                <a:gd name="T7" fmla="*/ 0 h 8"/>
                <a:gd name="T8" fmla="*/ 6 w 6"/>
                <a:gd name="T9" fmla="*/ 2 h 8"/>
                <a:gd name="T10" fmla="*/ 6 w 6"/>
                <a:gd name="T11" fmla="*/ 6 h 8"/>
                <a:gd name="T12" fmla="*/ 2 w 6"/>
                <a:gd name="T13" fmla="*/ 8 h 8"/>
                <a:gd name="T14" fmla="*/ 4 w 6"/>
                <a:gd name="T15" fmla="*/ 0 h 8"/>
                <a:gd name="T16" fmla="*/ 2 w 6"/>
                <a:gd name="T17" fmla="*/ 0 h 8"/>
                <a:gd name="T18" fmla="*/ 0 w 6"/>
                <a:gd name="T19" fmla="*/ 2 h 8"/>
                <a:gd name="T20" fmla="*/ 0 w 6"/>
                <a:gd name="T21" fmla="*/ 2 h 8"/>
                <a:gd name="T22" fmla="*/ 0 w 6"/>
                <a:gd name="T23" fmla="*/ 2 h 8"/>
                <a:gd name="T24" fmla="*/ 0 w 6"/>
                <a:gd name="T25" fmla="*/ 2 h 8"/>
                <a:gd name="T26" fmla="*/ 0 w 6"/>
                <a:gd name="T27" fmla="*/ 6 h 8"/>
                <a:gd name="T28" fmla="*/ 0 w 6"/>
                <a:gd name="T29" fmla="*/ 6 h 8"/>
                <a:gd name="T30" fmla="*/ 2 w 6"/>
                <a:gd name="T31" fmla="*/ 8 h 8"/>
                <a:gd name="T32" fmla="*/ 4 w 6"/>
                <a:gd name="T33" fmla="*/ 8 h 8"/>
                <a:gd name="T34" fmla="*/ 6 w 6"/>
                <a:gd name="T35" fmla="*/ 6 h 8"/>
                <a:gd name="T36" fmla="*/ 6 w 6"/>
                <a:gd name="T37" fmla="*/ 6 h 8"/>
                <a:gd name="T38" fmla="*/ 6 w 6"/>
                <a:gd name="T39" fmla="*/ 2 h 8"/>
                <a:gd name="T40" fmla="*/ 6 w 6"/>
                <a:gd name="T41" fmla="*/ 2 h 8"/>
                <a:gd name="T42" fmla="*/ 4 w 6"/>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8">
                  <a:moveTo>
                    <a:pt x="2" y="8"/>
                  </a:moveTo>
                  <a:lnTo>
                    <a:pt x="0" y="6"/>
                  </a:lnTo>
                  <a:lnTo>
                    <a:pt x="0" y="2"/>
                  </a:lnTo>
                  <a:lnTo>
                    <a:pt x="2" y="0"/>
                  </a:lnTo>
                  <a:lnTo>
                    <a:pt x="6" y="2"/>
                  </a:lnTo>
                  <a:lnTo>
                    <a:pt x="6" y="6"/>
                  </a:lnTo>
                  <a:lnTo>
                    <a:pt x="2" y="8"/>
                  </a:lnTo>
                  <a:close/>
                  <a:moveTo>
                    <a:pt x="4" y="0"/>
                  </a:moveTo>
                  <a:lnTo>
                    <a:pt x="2" y="0"/>
                  </a:lnTo>
                  <a:lnTo>
                    <a:pt x="0" y="2"/>
                  </a:lnTo>
                  <a:lnTo>
                    <a:pt x="0" y="2"/>
                  </a:lnTo>
                  <a:lnTo>
                    <a:pt x="0" y="2"/>
                  </a:lnTo>
                  <a:lnTo>
                    <a:pt x="0" y="2"/>
                  </a:lnTo>
                  <a:lnTo>
                    <a:pt x="0" y="6"/>
                  </a:lnTo>
                  <a:lnTo>
                    <a:pt x="0" y="6"/>
                  </a:lnTo>
                  <a:lnTo>
                    <a:pt x="2" y="8"/>
                  </a:lnTo>
                  <a:lnTo>
                    <a:pt x="4" y="8"/>
                  </a:lnTo>
                  <a:lnTo>
                    <a:pt x="6" y="6"/>
                  </a:lnTo>
                  <a:lnTo>
                    <a:pt x="6" y="6"/>
                  </a:lnTo>
                  <a:lnTo>
                    <a:pt x="6" y="2"/>
                  </a:lnTo>
                  <a:lnTo>
                    <a:pt x="6"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3" name="Freeform 643"/>
            <p:cNvSpPr>
              <a:spLocks noEditPoints="1"/>
            </p:cNvSpPr>
            <p:nvPr/>
          </p:nvSpPr>
          <p:spPr bwMode="auto">
            <a:xfrm>
              <a:off x="6237288" y="5092701"/>
              <a:ext cx="9525" cy="12700"/>
            </a:xfrm>
            <a:custGeom>
              <a:avLst/>
              <a:gdLst>
                <a:gd name="T0" fmla="*/ 2 w 6"/>
                <a:gd name="T1" fmla="*/ 8 h 8"/>
                <a:gd name="T2" fmla="*/ 0 w 6"/>
                <a:gd name="T3" fmla="*/ 6 h 8"/>
                <a:gd name="T4" fmla="*/ 0 w 6"/>
                <a:gd name="T5" fmla="*/ 2 h 8"/>
                <a:gd name="T6" fmla="*/ 2 w 6"/>
                <a:gd name="T7" fmla="*/ 0 h 8"/>
                <a:gd name="T8" fmla="*/ 6 w 6"/>
                <a:gd name="T9" fmla="*/ 2 h 8"/>
                <a:gd name="T10" fmla="*/ 6 w 6"/>
                <a:gd name="T11" fmla="*/ 6 h 8"/>
                <a:gd name="T12" fmla="*/ 2 w 6"/>
                <a:gd name="T13" fmla="*/ 8 h 8"/>
                <a:gd name="T14" fmla="*/ 4 w 6"/>
                <a:gd name="T15" fmla="*/ 0 h 8"/>
                <a:gd name="T16" fmla="*/ 2 w 6"/>
                <a:gd name="T17" fmla="*/ 0 h 8"/>
                <a:gd name="T18" fmla="*/ 0 w 6"/>
                <a:gd name="T19" fmla="*/ 2 h 8"/>
                <a:gd name="T20" fmla="*/ 0 w 6"/>
                <a:gd name="T21" fmla="*/ 2 h 8"/>
                <a:gd name="T22" fmla="*/ 0 w 6"/>
                <a:gd name="T23" fmla="*/ 2 h 8"/>
                <a:gd name="T24" fmla="*/ 0 w 6"/>
                <a:gd name="T25" fmla="*/ 2 h 8"/>
                <a:gd name="T26" fmla="*/ 0 w 6"/>
                <a:gd name="T27" fmla="*/ 6 h 8"/>
                <a:gd name="T28" fmla="*/ 0 w 6"/>
                <a:gd name="T29" fmla="*/ 6 h 8"/>
                <a:gd name="T30" fmla="*/ 2 w 6"/>
                <a:gd name="T31" fmla="*/ 8 h 8"/>
                <a:gd name="T32" fmla="*/ 4 w 6"/>
                <a:gd name="T33" fmla="*/ 8 h 8"/>
                <a:gd name="T34" fmla="*/ 6 w 6"/>
                <a:gd name="T35" fmla="*/ 6 h 8"/>
                <a:gd name="T36" fmla="*/ 6 w 6"/>
                <a:gd name="T37" fmla="*/ 6 h 8"/>
                <a:gd name="T38" fmla="*/ 6 w 6"/>
                <a:gd name="T39" fmla="*/ 2 h 8"/>
                <a:gd name="T40" fmla="*/ 6 w 6"/>
                <a:gd name="T41" fmla="*/ 2 h 8"/>
                <a:gd name="T42" fmla="*/ 4 w 6"/>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8">
                  <a:moveTo>
                    <a:pt x="2" y="8"/>
                  </a:moveTo>
                  <a:lnTo>
                    <a:pt x="0" y="6"/>
                  </a:lnTo>
                  <a:lnTo>
                    <a:pt x="0" y="2"/>
                  </a:lnTo>
                  <a:lnTo>
                    <a:pt x="2" y="0"/>
                  </a:lnTo>
                  <a:lnTo>
                    <a:pt x="6" y="2"/>
                  </a:lnTo>
                  <a:lnTo>
                    <a:pt x="6" y="6"/>
                  </a:lnTo>
                  <a:lnTo>
                    <a:pt x="2" y="8"/>
                  </a:lnTo>
                  <a:moveTo>
                    <a:pt x="4" y="0"/>
                  </a:moveTo>
                  <a:lnTo>
                    <a:pt x="2" y="0"/>
                  </a:lnTo>
                  <a:lnTo>
                    <a:pt x="0" y="2"/>
                  </a:lnTo>
                  <a:lnTo>
                    <a:pt x="0" y="2"/>
                  </a:lnTo>
                  <a:lnTo>
                    <a:pt x="0" y="2"/>
                  </a:lnTo>
                  <a:lnTo>
                    <a:pt x="0" y="2"/>
                  </a:lnTo>
                  <a:lnTo>
                    <a:pt x="0" y="6"/>
                  </a:lnTo>
                  <a:lnTo>
                    <a:pt x="0" y="6"/>
                  </a:lnTo>
                  <a:lnTo>
                    <a:pt x="2" y="8"/>
                  </a:lnTo>
                  <a:lnTo>
                    <a:pt x="4" y="8"/>
                  </a:lnTo>
                  <a:lnTo>
                    <a:pt x="6" y="6"/>
                  </a:lnTo>
                  <a:lnTo>
                    <a:pt x="6" y="6"/>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4" name="Freeform 644"/>
            <p:cNvSpPr>
              <a:spLocks noEditPoints="1"/>
            </p:cNvSpPr>
            <p:nvPr/>
          </p:nvSpPr>
          <p:spPr bwMode="auto">
            <a:xfrm>
              <a:off x="6237288"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0 w 6"/>
                <a:gd name="T17" fmla="*/ 2 h 8"/>
                <a:gd name="T18" fmla="*/ 0 w 6"/>
                <a:gd name="T19" fmla="*/ 6 h 8"/>
                <a:gd name="T20" fmla="*/ 2 w 6"/>
                <a:gd name="T21" fmla="*/ 8 h 8"/>
                <a:gd name="T22" fmla="*/ 6 w 6"/>
                <a:gd name="T23" fmla="*/ 6 h 8"/>
                <a:gd name="T24" fmla="*/ 6 w 6"/>
                <a:gd name="T25" fmla="*/ 2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2" y="0"/>
                  </a:lnTo>
                  <a:lnTo>
                    <a:pt x="6" y="2"/>
                  </a:lnTo>
                  <a:lnTo>
                    <a:pt x="6" y="6"/>
                  </a:lnTo>
                  <a:lnTo>
                    <a:pt x="2" y="8"/>
                  </a:lnTo>
                  <a:lnTo>
                    <a:pt x="0" y="6"/>
                  </a:lnTo>
                  <a:lnTo>
                    <a:pt x="0" y="2"/>
                  </a:lnTo>
                  <a:close/>
                  <a:moveTo>
                    <a:pt x="2" y="0"/>
                  </a:moveTo>
                  <a:lnTo>
                    <a:pt x="0" y="2"/>
                  </a:lnTo>
                  <a:lnTo>
                    <a:pt x="0" y="6"/>
                  </a:lnTo>
                  <a:lnTo>
                    <a:pt x="2" y="8"/>
                  </a:lnTo>
                  <a:lnTo>
                    <a:pt x="6" y="6"/>
                  </a:lnTo>
                  <a:lnTo>
                    <a:pt x="6" y="2"/>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5" name="Freeform 645"/>
            <p:cNvSpPr>
              <a:spLocks noEditPoints="1"/>
            </p:cNvSpPr>
            <p:nvPr/>
          </p:nvSpPr>
          <p:spPr bwMode="auto">
            <a:xfrm>
              <a:off x="6237288" y="50927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0 w 6"/>
                <a:gd name="T17" fmla="*/ 2 h 8"/>
                <a:gd name="T18" fmla="*/ 0 w 6"/>
                <a:gd name="T19" fmla="*/ 6 h 8"/>
                <a:gd name="T20" fmla="*/ 2 w 6"/>
                <a:gd name="T21" fmla="*/ 8 h 8"/>
                <a:gd name="T22" fmla="*/ 6 w 6"/>
                <a:gd name="T23" fmla="*/ 6 h 8"/>
                <a:gd name="T24" fmla="*/ 6 w 6"/>
                <a:gd name="T25" fmla="*/ 2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2" y="0"/>
                  </a:lnTo>
                  <a:lnTo>
                    <a:pt x="6" y="2"/>
                  </a:lnTo>
                  <a:lnTo>
                    <a:pt x="6" y="6"/>
                  </a:lnTo>
                  <a:lnTo>
                    <a:pt x="2" y="8"/>
                  </a:lnTo>
                  <a:lnTo>
                    <a:pt x="0" y="6"/>
                  </a:lnTo>
                  <a:lnTo>
                    <a:pt x="0" y="2"/>
                  </a:lnTo>
                  <a:moveTo>
                    <a:pt x="2" y="0"/>
                  </a:moveTo>
                  <a:lnTo>
                    <a:pt x="0" y="2"/>
                  </a:lnTo>
                  <a:lnTo>
                    <a:pt x="0" y="6"/>
                  </a:lnTo>
                  <a:lnTo>
                    <a:pt x="2" y="8"/>
                  </a:lnTo>
                  <a:lnTo>
                    <a:pt x="6" y="6"/>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6" name="Freeform 646"/>
            <p:cNvSpPr>
              <a:spLocks/>
            </p:cNvSpPr>
            <p:nvPr/>
          </p:nvSpPr>
          <p:spPr bwMode="auto">
            <a:xfrm>
              <a:off x="6249988"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7" name="Freeform 647"/>
            <p:cNvSpPr>
              <a:spLocks/>
            </p:cNvSpPr>
            <p:nvPr/>
          </p:nvSpPr>
          <p:spPr bwMode="auto">
            <a:xfrm>
              <a:off x="6249988"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8" name="Freeform 648"/>
            <p:cNvSpPr>
              <a:spLocks noEditPoints="1"/>
            </p:cNvSpPr>
            <p:nvPr/>
          </p:nvSpPr>
          <p:spPr bwMode="auto">
            <a:xfrm>
              <a:off x="6249988"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0 w 8"/>
                <a:gd name="T23" fmla="*/ 2 h 8"/>
                <a:gd name="T24" fmla="*/ 0 w 8"/>
                <a:gd name="T25" fmla="*/ 6 h 8"/>
                <a:gd name="T26" fmla="*/ 0 w 8"/>
                <a:gd name="T27" fmla="*/ 6 h 8"/>
                <a:gd name="T28" fmla="*/ 4 w 8"/>
                <a:gd name="T29" fmla="*/ 8 h 8"/>
                <a:gd name="T30" fmla="*/ 4 w 8"/>
                <a:gd name="T31" fmla="*/ 8 h 8"/>
                <a:gd name="T32" fmla="*/ 8 w 8"/>
                <a:gd name="T33" fmla="*/ 6 h 8"/>
                <a:gd name="T34" fmla="*/ 8 w 8"/>
                <a:gd name="T35" fmla="*/ 6 h 8"/>
                <a:gd name="T36" fmla="*/ 8 w 8"/>
                <a:gd name="T37" fmla="*/ 2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close/>
                  <a:moveTo>
                    <a:pt x="4" y="0"/>
                  </a:move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9" name="Freeform 649"/>
            <p:cNvSpPr>
              <a:spLocks noEditPoints="1"/>
            </p:cNvSpPr>
            <p:nvPr/>
          </p:nvSpPr>
          <p:spPr bwMode="auto">
            <a:xfrm>
              <a:off x="6249988"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0 w 8"/>
                <a:gd name="T23" fmla="*/ 2 h 8"/>
                <a:gd name="T24" fmla="*/ 0 w 8"/>
                <a:gd name="T25" fmla="*/ 6 h 8"/>
                <a:gd name="T26" fmla="*/ 0 w 8"/>
                <a:gd name="T27" fmla="*/ 6 h 8"/>
                <a:gd name="T28" fmla="*/ 4 w 8"/>
                <a:gd name="T29" fmla="*/ 8 h 8"/>
                <a:gd name="T30" fmla="*/ 4 w 8"/>
                <a:gd name="T31" fmla="*/ 8 h 8"/>
                <a:gd name="T32" fmla="*/ 8 w 8"/>
                <a:gd name="T33" fmla="*/ 6 h 8"/>
                <a:gd name="T34" fmla="*/ 8 w 8"/>
                <a:gd name="T35" fmla="*/ 6 h 8"/>
                <a:gd name="T36" fmla="*/ 8 w 8"/>
                <a:gd name="T37" fmla="*/ 2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moveTo>
                    <a:pt x="4" y="0"/>
                  </a:move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0" name="Freeform 650"/>
            <p:cNvSpPr>
              <a:spLocks noEditPoints="1"/>
            </p:cNvSpPr>
            <p:nvPr/>
          </p:nvSpPr>
          <p:spPr bwMode="auto">
            <a:xfrm>
              <a:off x="6249988" y="50927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4" y="0"/>
                  </a:lnTo>
                  <a:lnTo>
                    <a:pt x="6" y="2"/>
                  </a:lnTo>
                  <a:lnTo>
                    <a:pt x="6" y="6"/>
                  </a:lnTo>
                  <a:lnTo>
                    <a:pt x="4" y="8"/>
                  </a:lnTo>
                  <a:lnTo>
                    <a:pt x="0" y="6"/>
                  </a:lnTo>
                  <a:lnTo>
                    <a:pt x="0" y="2"/>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1" name="Freeform 651"/>
            <p:cNvSpPr>
              <a:spLocks noEditPoints="1"/>
            </p:cNvSpPr>
            <p:nvPr/>
          </p:nvSpPr>
          <p:spPr bwMode="auto">
            <a:xfrm>
              <a:off x="6249988" y="5092701"/>
              <a:ext cx="12700" cy="12700"/>
            </a:xfrm>
            <a:custGeom>
              <a:avLst/>
              <a:gdLst>
                <a:gd name="T0" fmla="*/ 0 w 8"/>
                <a:gd name="T1" fmla="*/ 2 h 8"/>
                <a:gd name="T2" fmla="*/ 4 w 8"/>
                <a:gd name="T3" fmla="*/ 0 h 8"/>
                <a:gd name="T4" fmla="*/ 6 w 8"/>
                <a:gd name="T5" fmla="*/ 2 h 8"/>
                <a:gd name="T6" fmla="*/ 6 w 8"/>
                <a:gd name="T7" fmla="*/ 6 h 8"/>
                <a:gd name="T8" fmla="*/ 4 w 8"/>
                <a:gd name="T9" fmla="*/ 8 h 8"/>
                <a:gd name="T10" fmla="*/ 0 w 8"/>
                <a:gd name="T11" fmla="*/ 6 h 8"/>
                <a:gd name="T12" fmla="*/ 0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4" y="0"/>
                  </a:lnTo>
                  <a:lnTo>
                    <a:pt x="6" y="2"/>
                  </a:lnTo>
                  <a:lnTo>
                    <a:pt x="6" y="6"/>
                  </a:lnTo>
                  <a:lnTo>
                    <a:pt x="4" y="8"/>
                  </a:lnTo>
                  <a:lnTo>
                    <a:pt x="0" y="6"/>
                  </a:lnTo>
                  <a:lnTo>
                    <a:pt x="0" y="2"/>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2" name="Freeform 652"/>
            <p:cNvSpPr>
              <a:spLocks/>
            </p:cNvSpPr>
            <p:nvPr/>
          </p:nvSpPr>
          <p:spPr bwMode="auto">
            <a:xfrm>
              <a:off x="6262688"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3" name="Freeform 653"/>
            <p:cNvSpPr>
              <a:spLocks/>
            </p:cNvSpPr>
            <p:nvPr/>
          </p:nvSpPr>
          <p:spPr bwMode="auto">
            <a:xfrm>
              <a:off x="6262688" y="50927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4" name="Freeform 654"/>
            <p:cNvSpPr>
              <a:spLocks noEditPoints="1"/>
            </p:cNvSpPr>
            <p:nvPr/>
          </p:nvSpPr>
          <p:spPr bwMode="auto">
            <a:xfrm>
              <a:off x="6262688"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close/>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5" name="Freeform 655"/>
            <p:cNvSpPr>
              <a:spLocks noEditPoints="1"/>
            </p:cNvSpPr>
            <p:nvPr/>
          </p:nvSpPr>
          <p:spPr bwMode="auto">
            <a:xfrm>
              <a:off x="6262688" y="5092701"/>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4 w 8"/>
                <a:gd name="T31" fmla="*/ 8 h 8"/>
                <a:gd name="T32" fmla="*/ 4 w 8"/>
                <a:gd name="T33" fmla="*/ 8 h 8"/>
                <a:gd name="T34" fmla="*/ 8 w 8"/>
                <a:gd name="T35" fmla="*/ 6 h 8"/>
                <a:gd name="T36" fmla="*/ 8 w 8"/>
                <a:gd name="T37" fmla="*/ 6 h 8"/>
                <a:gd name="T38" fmla="*/ 8 w 8"/>
                <a:gd name="T39" fmla="*/ 2 h 8"/>
                <a:gd name="T40" fmla="*/ 8 w 8"/>
                <a:gd name="T41" fmla="*/ 2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moveTo>
                    <a:pt x="4" y="0"/>
                  </a:moveTo>
                  <a:lnTo>
                    <a:pt x="4" y="0"/>
                  </a:lnTo>
                  <a:lnTo>
                    <a:pt x="0" y="2"/>
                  </a:lnTo>
                  <a:lnTo>
                    <a:pt x="0" y="2"/>
                  </a:lnTo>
                  <a:lnTo>
                    <a:pt x="0" y="2"/>
                  </a:lnTo>
                  <a:lnTo>
                    <a:pt x="0" y="2"/>
                  </a:lnTo>
                  <a:lnTo>
                    <a:pt x="0" y="6"/>
                  </a:lnTo>
                  <a:lnTo>
                    <a:pt x="0" y="6"/>
                  </a:lnTo>
                  <a:lnTo>
                    <a:pt x="4" y="8"/>
                  </a:lnTo>
                  <a:lnTo>
                    <a:pt x="4" y="8"/>
                  </a:lnTo>
                  <a:lnTo>
                    <a:pt x="8" y="6"/>
                  </a:lnTo>
                  <a:lnTo>
                    <a:pt x="8" y="6"/>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6" name="Freeform 656"/>
            <p:cNvSpPr>
              <a:spLocks noEditPoints="1"/>
            </p:cNvSpPr>
            <p:nvPr/>
          </p:nvSpPr>
          <p:spPr bwMode="auto">
            <a:xfrm>
              <a:off x="6262688" y="5092701"/>
              <a:ext cx="12700" cy="12700"/>
            </a:xfrm>
            <a:custGeom>
              <a:avLst/>
              <a:gdLst>
                <a:gd name="T0" fmla="*/ 2 w 8"/>
                <a:gd name="T1" fmla="*/ 2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2"/>
                  </a:moveTo>
                  <a:lnTo>
                    <a:pt x="4" y="0"/>
                  </a:lnTo>
                  <a:lnTo>
                    <a:pt x="8" y="2"/>
                  </a:lnTo>
                  <a:lnTo>
                    <a:pt x="8" y="6"/>
                  </a:lnTo>
                  <a:lnTo>
                    <a:pt x="4" y="8"/>
                  </a:lnTo>
                  <a:lnTo>
                    <a:pt x="2" y="6"/>
                  </a:lnTo>
                  <a:lnTo>
                    <a:pt x="2" y="2"/>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7" name="Freeform 657"/>
            <p:cNvSpPr>
              <a:spLocks noEditPoints="1"/>
            </p:cNvSpPr>
            <p:nvPr/>
          </p:nvSpPr>
          <p:spPr bwMode="auto">
            <a:xfrm>
              <a:off x="6262688" y="5092701"/>
              <a:ext cx="12700" cy="12700"/>
            </a:xfrm>
            <a:custGeom>
              <a:avLst/>
              <a:gdLst>
                <a:gd name="T0" fmla="*/ 2 w 8"/>
                <a:gd name="T1" fmla="*/ 2 h 8"/>
                <a:gd name="T2" fmla="*/ 4 w 8"/>
                <a:gd name="T3" fmla="*/ 0 h 8"/>
                <a:gd name="T4" fmla="*/ 8 w 8"/>
                <a:gd name="T5" fmla="*/ 2 h 8"/>
                <a:gd name="T6" fmla="*/ 8 w 8"/>
                <a:gd name="T7" fmla="*/ 6 h 8"/>
                <a:gd name="T8" fmla="*/ 4 w 8"/>
                <a:gd name="T9" fmla="*/ 8 h 8"/>
                <a:gd name="T10" fmla="*/ 2 w 8"/>
                <a:gd name="T11" fmla="*/ 6 h 8"/>
                <a:gd name="T12" fmla="*/ 2 w 8"/>
                <a:gd name="T13" fmla="*/ 2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2"/>
                  </a:moveTo>
                  <a:lnTo>
                    <a:pt x="4" y="0"/>
                  </a:lnTo>
                  <a:lnTo>
                    <a:pt x="8" y="2"/>
                  </a:lnTo>
                  <a:lnTo>
                    <a:pt x="8" y="6"/>
                  </a:lnTo>
                  <a:lnTo>
                    <a:pt x="4" y="8"/>
                  </a:lnTo>
                  <a:lnTo>
                    <a:pt x="2" y="6"/>
                  </a:lnTo>
                  <a:lnTo>
                    <a:pt x="2" y="2"/>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8" name="Freeform 658"/>
            <p:cNvSpPr>
              <a:spLocks/>
            </p:cNvSpPr>
            <p:nvPr/>
          </p:nvSpPr>
          <p:spPr bwMode="auto">
            <a:xfrm>
              <a:off x="6278563"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9" name="Freeform 659"/>
            <p:cNvSpPr>
              <a:spLocks/>
            </p:cNvSpPr>
            <p:nvPr/>
          </p:nvSpPr>
          <p:spPr bwMode="auto">
            <a:xfrm>
              <a:off x="6278563"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0" name="Freeform 660"/>
            <p:cNvSpPr>
              <a:spLocks noEditPoints="1"/>
            </p:cNvSpPr>
            <p:nvPr/>
          </p:nvSpPr>
          <p:spPr bwMode="auto">
            <a:xfrm>
              <a:off x="6275388" y="5092701"/>
              <a:ext cx="12700" cy="12700"/>
            </a:xfrm>
            <a:custGeom>
              <a:avLst/>
              <a:gdLst>
                <a:gd name="T0" fmla="*/ 6 w 8"/>
                <a:gd name="T1" fmla="*/ 8 h 8"/>
                <a:gd name="T2" fmla="*/ 2 w 8"/>
                <a:gd name="T3" fmla="*/ 6 h 8"/>
                <a:gd name="T4" fmla="*/ 2 w 8"/>
                <a:gd name="T5" fmla="*/ 2 h 8"/>
                <a:gd name="T6" fmla="*/ 6 w 8"/>
                <a:gd name="T7" fmla="*/ 0 h 8"/>
                <a:gd name="T8" fmla="*/ 8 w 8"/>
                <a:gd name="T9" fmla="*/ 2 h 8"/>
                <a:gd name="T10" fmla="*/ 8 w 8"/>
                <a:gd name="T11" fmla="*/ 6 h 8"/>
                <a:gd name="T12" fmla="*/ 6 w 8"/>
                <a:gd name="T13" fmla="*/ 8 h 8"/>
                <a:gd name="T14" fmla="*/ 4 w 8"/>
                <a:gd name="T15" fmla="*/ 0 h 8"/>
                <a:gd name="T16" fmla="*/ 2 w 8"/>
                <a:gd name="T17" fmla="*/ 2 h 8"/>
                <a:gd name="T18" fmla="*/ 0 w 8"/>
                <a:gd name="T19" fmla="*/ 2 h 8"/>
                <a:gd name="T20" fmla="*/ 2 w 8"/>
                <a:gd name="T21" fmla="*/ 2 h 8"/>
                <a:gd name="T22" fmla="*/ 0 w 8"/>
                <a:gd name="T23" fmla="*/ 2 h 8"/>
                <a:gd name="T24" fmla="*/ 0 w 8"/>
                <a:gd name="T25" fmla="*/ 6 h 8"/>
                <a:gd name="T26" fmla="*/ 2 w 8"/>
                <a:gd name="T27" fmla="*/ 6 h 8"/>
                <a:gd name="T28" fmla="*/ 4 w 8"/>
                <a:gd name="T29" fmla="*/ 8 h 8"/>
                <a:gd name="T30" fmla="*/ 6 w 8"/>
                <a:gd name="T31" fmla="*/ 8 h 8"/>
                <a:gd name="T32" fmla="*/ 8 w 8"/>
                <a:gd name="T33" fmla="*/ 6 h 8"/>
                <a:gd name="T34" fmla="*/ 8 w 8"/>
                <a:gd name="T35" fmla="*/ 6 h 8"/>
                <a:gd name="T36" fmla="*/ 8 w 8"/>
                <a:gd name="T37" fmla="*/ 2 h 8"/>
                <a:gd name="T38" fmla="*/ 8 w 8"/>
                <a:gd name="T39" fmla="*/ 2 h 8"/>
                <a:gd name="T40" fmla="*/ 6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8"/>
                  </a:moveTo>
                  <a:lnTo>
                    <a:pt x="2" y="6"/>
                  </a:lnTo>
                  <a:lnTo>
                    <a:pt x="2" y="2"/>
                  </a:lnTo>
                  <a:lnTo>
                    <a:pt x="6" y="0"/>
                  </a:lnTo>
                  <a:lnTo>
                    <a:pt x="8" y="2"/>
                  </a:lnTo>
                  <a:lnTo>
                    <a:pt x="8" y="6"/>
                  </a:lnTo>
                  <a:lnTo>
                    <a:pt x="6" y="8"/>
                  </a:lnTo>
                  <a:close/>
                  <a:moveTo>
                    <a:pt x="4" y="0"/>
                  </a:moveTo>
                  <a:lnTo>
                    <a:pt x="2" y="2"/>
                  </a:lnTo>
                  <a:lnTo>
                    <a:pt x="0" y="2"/>
                  </a:lnTo>
                  <a:lnTo>
                    <a:pt x="2" y="2"/>
                  </a:lnTo>
                  <a:lnTo>
                    <a:pt x="0" y="2"/>
                  </a:lnTo>
                  <a:lnTo>
                    <a:pt x="0" y="6"/>
                  </a:lnTo>
                  <a:lnTo>
                    <a:pt x="2" y="6"/>
                  </a:lnTo>
                  <a:lnTo>
                    <a:pt x="4" y="8"/>
                  </a:lnTo>
                  <a:lnTo>
                    <a:pt x="6" y="8"/>
                  </a:lnTo>
                  <a:lnTo>
                    <a:pt x="8" y="6"/>
                  </a:lnTo>
                  <a:lnTo>
                    <a:pt x="8" y="6"/>
                  </a:lnTo>
                  <a:lnTo>
                    <a:pt x="8" y="2"/>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1" name="Freeform 661"/>
            <p:cNvSpPr>
              <a:spLocks noEditPoints="1"/>
            </p:cNvSpPr>
            <p:nvPr/>
          </p:nvSpPr>
          <p:spPr bwMode="auto">
            <a:xfrm>
              <a:off x="6275388" y="5092701"/>
              <a:ext cx="12700" cy="12700"/>
            </a:xfrm>
            <a:custGeom>
              <a:avLst/>
              <a:gdLst>
                <a:gd name="T0" fmla="*/ 6 w 8"/>
                <a:gd name="T1" fmla="*/ 8 h 8"/>
                <a:gd name="T2" fmla="*/ 2 w 8"/>
                <a:gd name="T3" fmla="*/ 6 h 8"/>
                <a:gd name="T4" fmla="*/ 2 w 8"/>
                <a:gd name="T5" fmla="*/ 2 h 8"/>
                <a:gd name="T6" fmla="*/ 6 w 8"/>
                <a:gd name="T7" fmla="*/ 0 h 8"/>
                <a:gd name="T8" fmla="*/ 8 w 8"/>
                <a:gd name="T9" fmla="*/ 2 h 8"/>
                <a:gd name="T10" fmla="*/ 8 w 8"/>
                <a:gd name="T11" fmla="*/ 6 h 8"/>
                <a:gd name="T12" fmla="*/ 6 w 8"/>
                <a:gd name="T13" fmla="*/ 8 h 8"/>
                <a:gd name="T14" fmla="*/ 4 w 8"/>
                <a:gd name="T15" fmla="*/ 0 h 8"/>
                <a:gd name="T16" fmla="*/ 2 w 8"/>
                <a:gd name="T17" fmla="*/ 2 h 8"/>
                <a:gd name="T18" fmla="*/ 0 w 8"/>
                <a:gd name="T19" fmla="*/ 2 h 8"/>
                <a:gd name="T20" fmla="*/ 2 w 8"/>
                <a:gd name="T21" fmla="*/ 2 h 8"/>
                <a:gd name="T22" fmla="*/ 0 w 8"/>
                <a:gd name="T23" fmla="*/ 2 h 8"/>
                <a:gd name="T24" fmla="*/ 0 w 8"/>
                <a:gd name="T25" fmla="*/ 6 h 8"/>
                <a:gd name="T26" fmla="*/ 2 w 8"/>
                <a:gd name="T27" fmla="*/ 6 h 8"/>
                <a:gd name="T28" fmla="*/ 4 w 8"/>
                <a:gd name="T29" fmla="*/ 8 h 8"/>
                <a:gd name="T30" fmla="*/ 6 w 8"/>
                <a:gd name="T31" fmla="*/ 8 h 8"/>
                <a:gd name="T32" fmla="*/ 8 w 8"/>
                <a:gd name="T33" fmla="*/ 6 h 8"/>
                <a:gd name="T34" fmla="*/ 8 w 8"/>
                <a:gd name="T35" fmla="*/ 6 h 8"/>
                <a:gd name="T36" fmla="*/ 8 w 8"/>
                <a:gd name="T37" fmla="*/ 2 h 8"/>
                <a:gd name="T38" fmla="*/ 8 w 8"/>
                <a:gd name="T39" fmla="*/ 2 h 8"/>
                <a:gd name="T40" fmla="*/ 6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6" y="8"/>
                  </a:moveTo>
                  <a:lnTo>
                    <a:pt x="2" y="6"/>
                  </a:lnTo>
                  <a:lnTo>
                    <a:pt x="2" y="2"/>
                  </a:lnTo>
                  <a:lnTo>
                    <a:pt x="6" y="0"/>
                  </a:lnTo>
                  <a:lnTo>
                    <a:pt x="8" y="2"/>
                  </a:lnTo>
                  <a:lnTo>
                    <a:pt x="8" y="6"/>
                  </a:lnTo>
                  <a:lnTo>
                    <a:pt x="6" y="8"/>
                  </a:lnTo>
                  <a:moveTo>
                    <a:pt x="4" y="0"/>
                  </a:moveTo>
                  <a:lnTo>
                    <a:pt x="2" y="2"/>
                  </a:lnTo>
                  <a:lnTo>
                    <a:pt x="0" y="2"/>
                  </a:lnTo>
                  <a:lnTo>
                    <a:pt x="2" y="2"/>
                  </a:lnTo>
                  <a:lnTo>
                    <a:pt x="0" y="2"/>
                  </a:lnTo>
                  <a:lnTo>
                    <a:pt x="0" y="6"/>
                  </a:lnTo>
                  <a:lnTo>
                    <a:pt x="2" y="6"/>
                  </a:lnTo>
                  <a:lnTo>
                    <a:pt x="4" y="8"/>
                  </a:lnTo>
                  <a:lnTo>
                    <a:pt x="6" y="8"/>
                  </a:lnTo>
                  <a:lnTo>
                    <a:pt x="8" y="6"/>
                  </a:lnTo>
                  <a:lnTo>
                    <a:pt x="8" y="6"/>
                  </a:lnTo>
                  <a:lnTo>
                    <a:pt x="8" y="2"/>
                  </a:lnTo>
                  <a:lnTo>
                    <a:pt x="8" y="2"/>
                  </a:lnTo>
                  <a:lnTo>
                    <a:pt x="6"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2" name="Freeform 662"/>
            <p:cNvSpPr>
              <a:spLocks noEditPoints="1"/>
            </p:cNvSpPr>
            <p:nvPr/>
          </p:nvSpPr>
          <p:spPr bwMode="auto">
            <a:xfrm>
              <a:off x="6278563"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 name="T14" fmla="*/ 4 w 6"/>
                <a:gd name="T15" fmla="*/ 0 h 8"/>
                <a:gd name="T16" fmla="*/ 0 w 6"/>
                <a:gd name="T17" fmla="*/ 2 h 8"/>
                <a:gd name="T18" fmla="*/ 0 w 6"/>
                <a:gd name="T19" fmla="*/ 6 h 8"/>
                <a:gd name="T20" fmla="*/ 4 w 6"/>
                <a:gd name="T21" fmla="*/ 8 h 8"/>
                <a:gd name="T22" fmla="*/ 6 w 6"/>
                <a:gd name="T23" fmla="*/ 6 h 8"/>
                <a:gd name="T24" fmla="*/ 6 w 6"/>
                <a:gd name="T25" fmla="*/ 2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4" y="0"/>
                  </a:lnTo>
                  <a:lnTo>
                    <a:pt x="6" y="2"/>
                  </a:lnTo>
                  <a:lnTo>
                    <a:pt x="6" y="6"/>
                  </a:lnTo>
                  <a:lnTo>
                    <a:pt x="4" y="8"/>
                  </a:lnTo>
                  <a:lnTo>
                    <a:pt x="0" y="6"/>
                  </a:lnTo>
                  <a:lnTo>
                    <a:pt x="0" y="2"/>
                  </a:lnTo>
                  <a:close/>
                  <a:moveTo>
                    <a:pt x="4" y="0"/>
                  </a:moveTo>
                  <a:lnTo>
                    <a:pt x="0" y="2"/>
                  </a:lnTo>
                  <a:lnTo>
                    <a:pt x="0" y="6"/>
                  </a:lnTo>
                  <a:lnTo>
                    <a:pt x="4" y="8"/>
                  </a:lnTo>
                  <a:lnTo>
                    <a:pt x="6" y="6"/>
                  </a:lnTo>
                  <a:lnTo>
                    <a:pt x="6"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3" name="Freeform 663"/>
            <p:cNvSpPr>
              <a:spLocks noEditPoints="1"/>
            </p:cNvSpPr>
            <p:nvPr/>
          </p:nvSpPr>
          <p:spPr bwMode="auto">
            <a:xfrm>
              <a:off x="6278563" y="5092701"/>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 name="T14" fmla="*/ 4 w 6"/>
                <a:gd name="T15" fmla="*/ 0 h 8"/>
                <a:gd name="T16" fmla="*/ 0 w 6"/>
                <a:gd name="T17" fmla="*/ 2 h 8"/>
                <a:gd name="T18" fmla="*/ 0 w 6"/>
                <a:gd name="T19" fmla="*/ 6 h 8"/>
                <a:gd name="T20" fmla="*/ 4 w 6"/>
                <a:gd name="T21" fmla="*/ 8 h 8"/>
                <a:gd name="T22" fmla="*/ 6 w 6"/>
                <a:gd name="T23" fmla="*/ 6 h 8"/>
                <a:gd name="T24" fmla="*/ 6 w 6"/>
                <a:gd name="T25" fmla="*/ 2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2"/>
                  </a:moveTo>
                  <a:lnTo>
                    <a:pt x="4" y="0"/>
                  </a:lnTo>
                  <a:lnTo>
                    <a:pt x="6" y="2"/>
                  </a:lnTo>
                  <a:lnTo>
                    <a:pt x="6" y="6"/>
                  </a:lnTo>
                  <a:lnTo>
                    <a:pt x="4" y="8"/>
                  </a:lnTo>
                  <a:lnTo>
                    <a:pt x="0" y="6"/>
                  </a:lnTo>
                  <a:lnTo>
                    <a:pt x="0" y="2"/>
                  </a:lnTo>
                  <a:moveTo>
                    <a:pt x="4" y="0"/>
                  </a:moveTo>
                  <a:lnTo>
                    <a:pt x="0" y="2"/>
                  </a:lnTo>
                  <a:lnTo>
                    <a:pt x="0" y="6"/>
                  </a:lnTo>
                  <a:lnTo>
                    <a:pt x="4" y="8"/>
                  </a:lnTo>
                  <a:lnTo>
                    <a:pt x="6" y="6"/>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4" name="Freeform 664"/>
            <p:cNvSpPr>
              <a:spLocks/>
            </p:cNvSpPr>
            <p:nvPr/>
          </p:nvSpPr>
          <p:spPr bwMode="auto">
            <a:xfrm>
              <a:off x="6284913"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5" name="Freeform 665"/>
            <p:cNvSpPr>
              <a:spLocks/>
            </p:cNvSpPr>
            <p:nvPr/>
          </p:nvSpPr>
          <p:spPr bwMode="auto">
            <a:xfrm>
              <a:off x="6284913"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6" name="Freeform 666"/>
            <p:cNvSpPr>
              <a:spLocks/>
            </p:cNvSpPr>
            <p:nvPr/>
          </p:nvSpPr>
          <p:spPr bwMode="auto">
            <a:xfrm>
              <a:off x="6284913" y="5080001"/>
              <a:ext cx="9525" cy="12700"/>
            </a:xfrm>
            <a:custGeom>
              <a:avLst/>
              <a:gdLst>
                <a:gd name="T0" fmla="*/ 4 w 6"/>
                <a:gd name="T1" fmla="*/ 0 h 8"/>
                <a:gd name="T2" fmla="*/ 4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0 w 6"/>
                <a:gd name="T19" fmla="*/ 2 h 8"/>
                <a:gd name="T20" fmla="*/ 0 w 6"/>
                <a:gd name="T21" fmla="*/ 2 h 8"/>
                <a:gd name="T22" fmla="*/ 0 w 6"/>
                <a:gd name="T23" fmla="*/ 2 h 8"/>
                <a:gd name="T24" fmla="*/ 0 w 6"/>
                <a:gd name="T25" fmla="*/ 2 h 8"/>
                <a:gd name="T26" fmla="*/ 0 w 6"/>
                <a:gd name="T27" fmla="*/ 6 h 8"/>
                <a:gd name="T28" fmla="*/ 0 w 6"/>
                <a:gd name="T29" fmla="*/ 6 h 8"/>
                <a:gd name="T30" fmla="*/ 2 w 6"/>
                <a:gd name="T31" fmla="*/ 8 h 8"/>
                <a:gd name="T32" fmla="*/ 4 w 6"/>
                <a:gd name="T33" fmla="*/ 8 h 8"/>
                <a:gd name="T34" fmla="*/ 6 w 6"/>
                <a:gd name="T35" fmla="*/ 6 h 8"/>
                <a:gd name="T36" fmla="*/ 6 w 6"/>
                <a:gd name="T37" fmla="*/ 6 h 8"/>
                <a:gd name="T38" fmla="*/ 6 w 6"/>
                <a:gd name="T39" fmla="*/ 2 h 8"/>
                <a:gd name="T40" fmla="*/ 6 w 6"/>
                <a:gd name="T41" fmla="*/ 2 h 8"/>
                <a:gd name="T42" fmla="*/ 4 w 6"/>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8">
                  <a:moveTo>
                    <a:pt x="4" y="0"/>
                  </a:moveTo>
                  <a:lnTo>
                    <a:pt x="4" y="0"/>
                  </a:lnTo>
                  <a:lnTo>
                    <a:pt x="6" y="2"/>
                  </a:lnTo>
                  <a:lnTo>
                    <a:pt x="6" y="6"/>
                  </a:lnTo>
                  <a:lnTo>
                    <a:pt x="2" y="8"/>
                  </a:lnTo>
                  <a:lnTo>
                    <a:pt x="0" y="6"/>
                  </a:lnTo>
                  <a:lnTo>
                    <a:pt x="0" y="2"/>
                  </a:lnTo>
                  <a:lnTo>
                    <a:pt x="2" y="0"/>
                  </a:lnTo>
                  <a:lnTo>
                    <a:pt x="2" y="0"/>
                  </a:lnTo>
                  <a:lnTo>
                    <a:pt x="0" y="2"/>
                  </a:lnTo>
                  <a:lnTo>
                    <a:pt x="0" y="2"/>
                  </a:lnTo>
                  <a:lnTo>
                    <a:pt x="0" y="2"/>
                  </a:lnTo>
                  <a:lnTo>
                    <a:pt x="0" y="2"/>
                  </a:lnTo>
                  <a:lnTo>
                    <a:pt x="0" y="6"/>
                  </a:lnTo>
                  <a:lnTo>
                    <a:pt x="0" y="6"/>
                  </a:lnTo>
                  <a:lnTo>
                    <a:pt x="2" y="8"/>
                  </a:lnTo>
                  <a:lnTo>
                    <a:pt x="4" y="8"/>
                  </a:lnTo>
                  <a:lnTo>
                    <a:pt x="6" y="6"/>
                  </a:lnTo>
                  <a:lnTo>
                    <a:pt x="6" y="6"/>
                  </a:lnTo>
                  <a:lnTo>
                    <a:pt x="6" y="2"/>
                  </a:lnTo>
                  <a:lnTo>
                    <a:pt x="6"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7" name="Freeform 667"/>
            <p:cNvSpPr>
              <a:spLocks/>
            </p:cNvSpPr>
            <p:nvPr/>
          </p:nvSpPr>
          <p:spPr bwMode="auto">
            <a:xfrm>
              <a:off x="6284913" y="5080001"/>
              <a:ext cx="9525" cy="12700"/>
            </a:xfrm>
            <a:custGeom>
              <a:avLst/>
              <a:gdLst>
                <a:gd name="T0" fmla="*/ 4 w 6"/>
                <a:gd name="T1" fmla="*/ 0 h 8"/>
                <a:gd name="T2" fmla="*/ 4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0 w 6"/>
                <a:gd name="T19" fmla="*/ 2 h 8"/>
                <a:gd name="T20" fmla="*/ 0 w 6"/>
                <a:gd name="T21" fmla="*/ 2 h 8"/>
                <a:gd name="T22" fmla="*/ 0 w 6"/>
                <a:gd name="T23" fmla="*/ 2 h 8"/>
                <a:gd name="T24" fmla="*/ 0 w 6"/>
                <a:gd name="T25" fmla="*/ 2 h 8"/>
                <a:gd name="T26" fmla="*/ 0 w 6"/>
                <a:gd name="T27" fmla="*/ 6 h 8"/>
                <a:gd name="T28" fmla="*/ 0 w 6"/>
                <a:gd name="T29" fmla="*/ 6 h 8"/>
                <a:gd name="T30" fmla="*/ 2 w 6"/>
                <a:gd name="T31" fmla="*/ 8 h 8"/>
                <a:gd name="T32" fmla="*/ 4 w 6"/>
                <a:gd name="T33" fmla="*/ 8 h 8"/>
                <a:gd name="T34" fmla="*/ 6 w 6"/>
                <a:gd name="T35" fmla="*/ 6 h 8"/>
                <a:gd name="T36" fmla="*/ 6 w 6"/>
                <a:gd name="T37" fmla="*/ 6 h 8"/>
                <a:gd name="T38" fmla="*/ 6 w 6"/>
                <a:gd name="T39" fmla="*/ 2 h 8"/>
                <a:gd name="T40" fmla="*/ 6 w 6"/>
                <a:gd name="T41" fmla="*/ 2 h 8"/>
                <a:gd name="T42" fmla="*/ 4 w 6"/>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8">
                  <a:moveTo>
                    <a:pt x="4" y="0"/>
                  </a:moveTo>
                  <a:lnTo>
                    <a:pt x="4" y="0"/>
                  </a:lnTo>
                  <a:lnTo>
                    <a:pt x="6" y="2"/>
                  </a:lnTo>
                  <a:lnTo>
                    <a:pt x="6" y="6"/>
                  </a:lnTo>
                  <a:lnTo>
                    <a:pt x="2" y="8"/>
                  </a:lnTo>
                  <a:lnTo>
                    <a:pt x="0" y="6"/>
                  </a:lnTo>
                  <a:lnTo>
                    <a:pt x="0" y="2"/>
                  </a:lnTo>
                  <a:lnTo>
                    <a:pt x="2" y="0"/>
                  </a:lnTo>
                  <a:lnTo>
                    <a:pt x="2" y="0"/>
                  </a:lnTo>
                  <a:lnTo>
                    <a:pt x="0" y="2"/>
                  </a:lnTo>
                  <a:lnTo>
                    <a:pt x="0" y="2"/>
                  </a:lnTo>
                  <a:lnTo>
                    <a:pt x="0" y="2"/>
                  </a:lnTo>
                  <a:lnTo>
                    <a:pt x="0" y="2"/>
                  </a:lnTo>
                  <a:lnTo>
                    <a:pt x="0" y="6"/>
                  </a:lnTo>
                  <a:lnTo>
                    <a:pt x="0" y="6"/>
                  </a:lnTo>
                  <a:lnTo>
                    <a:pt x="2" y="8"/>
                  </a:lnTo>
                  <a:lnTo>
                    <a:pt x="4" y="8"/>
                  </a:lnTo>
                  <a:lnTo>
                    <a:pt x="6" y="6"/>
                  </a:lnTo>
                  <a:lnTo>
                    <a:pt x="6" y="6"/>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8" name="Freeform 668"/>
            <p:cNvSpPr>
              <a:spLocks/>
            </p:cNvSpPr>
            <p:nvPr/>
          </p:nvSpPr>
          <p:spPr bwMode="auto">
            <a:xfrm>
              <a:off x="6288088" y="5080001"/>
              <a:ext cx="3175" cy="0"/>
            </a:xfrm>
            <a:custGeom>
              <a:avLst/>
              <a:gdLst>
                <a:gd name="T0" fmla="*/ 2 w 2"/>
                <a:gd name="T1" fmla="*/ 0 w 2"/>
                <a:gd name="T2" fmla="*/ 0 w 2"/>
                <a:gd name="T3" fmla="*/ 0 w 2"/>
                <a:gd name="T4" fmla="*/ 0 w 2"/>
                <a:gd name="T5" fmla="*/ 2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0" y="0"/>
                  </a:lnTo>
                  <a:lnTo>
                    <a:pt x="0" y="0"/>
                  </a:lnTo>
                  <a:lnTo>
                    <a:pt x="0" y="0"/>
                  </a:lnTo>
                  <a:lnTo>
                    <a:pt x="0" y="0"/>
                  </a:lnTo>
                  <a:lnTo>
                    <a:pt x="2" y="0"/>
                  </a:lnTo>
                  <a:lnTo>
                    <a:pt x="2"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9" name="Freeform 669"/>
            <p:cNvSpPr>
              <a:spLocks/>
            </p:cNvSpPr>
            <p:nvPr/>
          </p:nvSpPr>
          <p:spPr bwMode="auto">
            <a:xfrm>
              <a:off x="6288088" y="5080001"/>
              <a:ext cx="3175" cy="0"/>
            </a:xfrm>
            <a:custGeom>
              <a:avLst/>
              <a:gdLst>
                <a:gd name="T0" fmla="*/ 2 w 2"/>
                <a:gd name="T1" fmla="*/ 0 w 2"/>
                <a:gd name="T2" fmla="*/ 0 w 2"/>
                <a:gd name="T3" fmla="*/ 0 w 2"/>
                <a:gd name="T4" fmla="*/ 0 w 2"/>
                <a:gd name="T5" fmla="*/ 2 w 2"/>
                <a:gd name="T6" fmla="*/ 2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0" y="0"/>
                  </a:lnTo>
                  <a:lnTo>
                    <a:pt x="0" y="0"/>
                  </a:lnTo>
                  <a:lnTo>
                    <a:pt x="0" y="0"/>
                  </a:ln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0" name="Freeform 670"/>
            <p:cNvSpPr>
              <a:spLocks noEditPoints="1"/>
            </p:cNvSpPr>
            <p:nvPr/>
          </p:nvSpPr>
          <p:spPr bwMode="auto">
            <a:xfrm>
              <a:off x="6288088" y="5080001"/>
              <a:ext cx="3175" cy="0"/>
            </a:xfrm>
            <a:custGeom>
              <a:avLst/>
              <a:gdLst>
                <a:gd name="T0" fmla="*/ 0 w 2"/>
                <a:gd name="T1" fmla="*/ 0 w 2"/>
                <a:gd name="T2" fmla="*/ 0 w 2"/>
                <a:gd name="T3" fmla="*/ 0 w 2"/>
                <a:gd name="T4" fmla="*/ 0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close/>
                  <a:moveTo>
                    <a:pt x="2" y="0"/>
                  </a:moveTo>
                  <a:lnTo>
                    <a:pt x="2" y="0"/>
                  </a:lnTo>
                  <a:lnTo>
                    <a:pt x="2"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1" name="Freeform 671"/>
            <p:cNvSpPr>
              <a:spLocks noEditPoints="1"/>
            </p:cNvSpPr>
            <p:nvPr/>
          </p:nvSpPr>
          <p:spPr bwMode="auto">
            <a:xfrm>
              <a:off x="6288088" y="5080001"/>
              <a:ext cx="3175" cy="0"/>
            </a:xfrm>
            <a:custGeom>
              <a:avLst/>
              <a:gdLst>
                <a:gd name="T0" fmla="*/ 0 w 2"/>
                <a:gd name="T1" fmla="*/ 0 w 2"/>
                <a:gd name="T2" fmla="*/ 0 w 2"/>
                <a:gd name="T3" fmla="*/ 0 w 2"/>
                <a:gd name="T4" fmla="*/ 0 w 2"/>
                <a:gd name="T5" fmla="*/ 2 w 2"/>
                <a:gd name="T6" fmla="*/ 2 w 2"/>
                <a:gd name="T7" fmla="*/ 2 w 2"/>
                <a:gd name="T8" fmla="*/ 2 w 2"/>
                <a:gd name="T9"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
                  <a:moveTo>
                    <a:pt x="0" y="0"/>
                  </a:moveTo>
                  <a:lnTo>
                    <a:pt x="0" y="0"/>
                  </a:lnTo>
                  <a:lnTo>
                    <a:pt x="0" y="0"/>
                  </a:lnTo>
                  <a:lnTo>
                    <a:pt x="0" y="0"/>
                  </a:lnTo>
                  <a:lnTo>
                    <a:pt x="0" y="0"/>
                  </a:lnTo>
                  <a:moveTo>
                    <a:pt x="2" y="0"/>
                  </a:move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2" name="Freeform 672"/>
            <p:cNvSpPr>
              <a:spLocks noEditPoints="1"/>
            </p:cNvSpPr>
            <p:nvPr/>
          </p:nvSpPr>
          <p:spPr bwMode="auto">
            <a:xfrm>
              <a:off x="6284913"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2 w 6"/>
                <a:gd name="T19" fmla="*/ 0 h 8"/>
                <a:gd name="T20" fmla="*/ 0 w 6"/>
                <a:gd name="T21" fmla="*/ 2 h 8"/>
                <a:gd name="T22" fmla="*/ 0 w 6"/>
                <a:gd name="T23" fmla="*/ 6 h 8"/>
                <a:gd name="T24" fmla="*/ 2 w 6"/>
                <a:gd name="T25" fmla="*/ 8 h 8"/>
                <a:gd name="T26" fmla="*/ 6 w 6"/>
                <a:gd name="T27" fmla="*/ 6 h 8"/>
                <a:gd name="T28" fmla="*/ 6 w 6"/>
                <a:gd name="T29" fmla="*/ 2 h 8"/>
                <a:gd name="T30" fmla="*/ 4 w 6"/>
                <a:gd name="T31" fmla="*/ 0 h 8"/>
                <a:gd name="T32" fmla="*/ 4 w 6"/>
                <a:gd name="T33" fmla="*/ 0 h 8"/>
                <a:gd name="T34" fmla="*/ 2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2" y="8"/>
                  </a:lnTo>
                  <a:lnTo>
                    <a:pt x="0" y="6"/>
                  </a:lnTo>
                  <a:lnTo>
                    <a:pt x="0" y="2"/>
                  </a:lnTo>
                  <a:close/>
                  <a:moveTo>
                    <a:pt x="2" y="0"/>
                  </a:moveTo>
                  <a:lnTo>
                    <a:pt x="2" y="0"/>
                  </a:lnTo>
                  <a:lnTo>
                    <a:pt x="2" y="0"/>
                  </a:lnTo>
                  <a:lnTo>
                    <a:pt x="0" y="2"/>
                  </a:lnTo>
                  <a:lnTo>
                    <a:pt x="0" y="6"/>
                  </a:lnTo>
                  <a:lnTo>
                    <a:pt x="2" y="8"/>
                  </a:lnTo>
                  <a:lnTo>
                    <a:pt x="6" y="6"/>
                  </a:lnTo>
                  <a:lnTo>
                    <a:pt x="6" y="2"/>
                  </a:lnTo>
                  <a:lnTo>
                    <a:pt x="4" y="0"/>
                  </a:lnTo>
                  <a:lnTo>
                    <a:pt x="4" y="0"/>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3" name="Freeform 673"/>
            <p:cNvSpPr>
              <a:spLocks noEditPoints="1"/>
            </p:cNvSpPr>
            <p:nvPr/>
          </p:nvSpPr>
          <p:spPr bwMode="auto">
            <a:xfrm>
              <a:off x="6284913" y="5080001"/>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 name="T14" fmla="*/ 2 w 6"/>
                <a:gd name="T15" fmla="*/ 0 h 8"/>
                <a:gd name="T16" fmla="*/ 2 w 6"/>
                <a:gd name="T17" fmla="*/ 0 h 8"/>
                <a:gd name="T18" fmla="*/ 2 w 6"/>
                <a:gd name="T19" fmla="*/ 0 h 8"/>
                <a:gd name="T20" fmla="*/ 0 w 6"/>
                <a:gd name="T21" fmla="*/ 2 h 8"/>
                <a:gd name="T22" fmla="*/ 0 w 6"/>
                <a:gd name="T23" fmla="*/ 6 h 8"/>
                <a:gd name="T24" fmla="*/ 2 w 6"/>
                <a:gd name="T25" fmla="*/ 8 h 8"/>
                <a:gd name="T26" fmla="*/ 6 w 6"/>
                <a:gd name="T27" fmla="*/ 6 h 8"/>
                <a:gd name="T28" fmla="*/ 6 w 6"/>
                <a:gd name="T29" fmla="*/ 2 h 8"/>
                <a:gd name="T30" fmla="*/ 4 w 6"/>
                <a:gd name="T31" fmla="*/ 0 h 8"/>
                <a:gd name="T32" fmla="*/ 4 w 6"/>
                <a:gd name="T33" fmla="*/ 0 h 8"/>
                <a:gd name="T34" fmla="*/ 2 w 6"/>
                <a:gd name="T3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0" y="2"/>
                  </a:moveTo>
                  <a:lnTo>
                    <a:pt x="2" y="0"/>
                  </a:lnTo>
                  <a:lnTo>
                    <a:pt x="6" y="2"/>
                  </a:lnTo>
                  <a:lnTo>
                    <a:pt x="6" y="6"/>
                  </a:lnTo>
                  <a:lnTo>
                    <a:pt x="2" y="8"/>
                  </a:lnTo>
                  <a:lnTo>
                    <a:pt x="0" y="6"/>
                  </a:lnTo>
                  <a:lnTo>
                    <a:pt x="0" y="2"/>
                  </a:lnTo>
                  <a:moveTo>
                    <a:pt x="2" y="0"/>
                  </a:moveTo>
                  <a:lnTo>
                    <a:pt x="2" y="0"/>
                  </a:lnTo>
                  <a:lnTo>
                    <a:pt x="2" y="0"/>
                  </a:lnTo>
                  <a:lnTo>
                    <a:pt x="0" y="2"/>
                  </a:lnTo>
                  <a:lnTo>
                    <a:pt x="0" y="6"/>
                  </a:lnTo>
                  <a:lnTo>
                    <a:pt x="2" y="8"/>
                  </a:lnTo>
                  <a:lnTo>
                    <a:pt x="6" y="6"/>
                  </a:lnTo>
                  <a:lnTo>
                    <a:pt x="6" y="2"/>
                  </a:lnTo>
                  <a:lnTo>
                    <a:pt x="4" y="0"/>
                  </a:lnTo>
                  <a:lnTo>
                    <a:pt x="4"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4" name="Freeform 674"/>
            <p:cNvSpPr>
              <a:spLocks/>
            </p:cNvSpPr>
            <p:nvPr/>
          </p:nvSpPr>
          <p:spPr bwMode="auto">
            <a:xfrm>
              <a:off x="6297613"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5" name="Freeform 675"/>
            <p:cNvSpPr>
              <a:spLocks/>
            </p:cNvSpPr>
            <p:nvPr/>
          </p:nvSpPr>
          <p:spPr bwMode="auto">
            <a:xfrm>
              <a:off x="6297613" y="5080001"/>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6" name="Freeform 676"/>
            <p:cNvSpPr>
              <a:spLocks/>
            </p:cNvSpPr>
            <p:nvPr/>
          </p:nvSpPr>
          <p:spPr bwMode="auto">
            <a:xfrm>
              <a:off x="6297613" y="5080001"/>
              <a:ext cx="6350" cy="12700"/>
            </a:xfrm>
            <a:custGeom>
              <a:avLst/>
              <a:gdLst>
                <a:gd name="T0" fmla="*/ 4 w 4"/>
                <a:gd name="T1" fmla="*/ 0 h 8"/>
                <a:gd name="T2" fmla="*/ 2 w 4"/>
                <a:gd name="T3" fmla="*/ 0 h 8"/>
                <a:gd name="T4" fmla="*/ 0 w 4"/>
                <a:gd name="T5" fmla="*/ 2 h 8"/>
                <a:gd name="T6" fmla="*/ 0 w 4"/>
                <a:gd name="T7" fmla="*/ 2 h 8"/>
                <a:gd name="T8" fmla="*/ 0 w 4"/>
                <a:gd name="T9" fmla="*/ 2 h 8"/>
                <a:gd name="T10" fmla="*/ 0 w 4"/>
                <a:gd name="T11" fmla="*/ 2 h 8"/>
                <a:gd name="T12" fmla="*/ 0 w 4"/>
                <a:gd name="T13" fmla="*/ 6 h 8"/>
                <a:gd name="T14" fmla="*/ 0 w 4"/>
                <a:gd name="T15" fmla="*/ 6 h 8"/>
                <a:gd name="T16" fmla="*/ 4 w 4"/>
                <a:gd name="T17" fmla="*/ 8 h 8"/>
                <a:gd name="T18" fmla="*/ 4 w 4"/>
                <a:gd name="T19" fmla="*/ 8 h 8"/>
                <a:gd name="T20" fmla="*/ 4 w 4"/>
                <a:gd name="T21" fmla="*/ 8 h 8"/>
                <a:gd name="T22" fmla="*/ 4 w 4"/>
                <a:gd name="T23" fmla="*/ 8 h 8"/>
                <a:gd name="T24" fmla="*/ 0 w 4"/>
                <a:gd name="T25" fmla="*/ 6 h 8"/>
                <a:gd name="T26" fmla="*/ 0 w 4"/>
                <a:gd name="T27" fmla="*/ 2 h 8"/>
                <a:gd name="T28" fmla="*/ 4 w 4"/>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8">
                  <a:moveTo>
                    <a:pt x="4" y="0"/>
                  </a:moveTo>
                  <a:lnTo>
                    <a:pt x="2" y="0"/>
                  </a:lnTo>
                  <a:lnTo>
                    <a:pt x="0" y="2"/>
                  </a:lnTo>
                  <a:lnTo>
                    <a:pt x="0" y="2"/>
                  </a:lnTo>
                  <a:lnTo>
                    <a:pt x="0" y="2"/>
                  </a:lnTo>
                  <a:lnTo>
                    <a:pt x="0" y="2"/>
                  </a:lnTo>
                  <a:lnTo>
                    <a:pt x="0" y="6"/>
                  </a:lnTo>
                  <a:lnTo>
                    <a:pt x="0" y="6"/>
                  </a:lnTo>
                  <a:lnTo>
                    <a:pt x="4" y="8"/>
                  </a:lnTo>
                  <a:lnTo>
                    <a:pt x="4" y="8"/>
                  </a:lnTo>
                  <a:lnTo>
                    <a:pt x="4" y="8"/>
                  </a:lnTo>
                  <a:lnTo>
                    <a:pt x="4" y="8"/>
                  </a:lnTo>
                  <a:lnTo>
                    <a:pt x="0" y="6"/>
                  </a:lnTo>
                  <a:lnTo>
                    <a:pt x="0"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7" name="Freeform 677"/>
            <p:cNvSpPr>
              <a:spLocks/>
            </p:cNvSpPr>
            <p:nvPr/>
          </p:nvSpPr>
          <p:spPr bwMode="auto">
            <a:xfrm>
              <a:off x="6297613" y="5080001"/>
              <a:ext cx="6350" cy="12700"/>
            </a:xfrm>
            <a:custGeom>
              <a:avLst/>
              <a:gdLst>
                <a:gd name="T0" fmla="*/ 4 w 4"/>
                <a:gd name="T1" fmla="*/ 0 h 8"/>
                <a:gd name="T2" fmla="*/ 2 w 4"/>
                <a:gd name="T3" fmla="*/ 0 h 8"/>
                <a:gd name="T4" fmla="*/ 0 w 4"/>
                <a:gd name="T5" fmla="*/ 2 h 8"/>
                <a:gd name="T6" fmla="*/ 0 w 4"/>
                <a:gd name="T7" fmla="*/ 2 h 8"/>
                <a:gd name="T8" fmla="*/ 0 w 4"/>
                <a:gd name="T9" fmla="*/ 2 h 8"/>
                <a:gd name="T10" fmla="*/ 0 w 4"/>
                <a:gd name="T11" fmla="*/ 2 h 8"/>
                <a:gd name="T12" fmla="*/ 0 w 4"/>
                <a:gd name="T13" fmla="*/ 6 h 8"/>
                <a:gd name="T14" fmla="*/ 0 w 4"/>
                <a:gd name="T15" fmla="*/ 6 h 8"/>
                <a:gd name="T16" fmla="*/ 4 w 4"/>
                <a:gd name="T17" fmla="*/ 8 h 8"/>
                <a:gd name="T18" fmla="*/ 4 w 4"/>
                <a:gd name="T19" fmla="*/ 8 h 8"/>
                <a:gd name="T20" fmla="*/ 4 w 4"/>
                <a:gd name="T21" fmla="*/ 8 h 8"/>
                <a:gd name="T22" fmla="*/ 4 w 4"/>
                <a:gd name="T23" fmla="*/ 8 h 8"/>
                <a:gd name="T24" fmla="*/ 0 w 4"/>
                <a:gd name="T25" fmla="*/ 6 h 8"/>
                <a:gd name="T26" fmla="*/ 0 w 4"/>
                <a:gd name="T27" fmla="*/ 2 h 8"/>
                <a:gd name="T28" fmla="*/ 4 w 4"/>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8">
                  <a:moveTo>
                    <a:pt x="4" y="0"/>
                  </a:moveTo>
                  <a:lnTo>
                    <a:pt x="2" y="0"/>
                  </a:lnTo>
                  <a:lnTo>
                    <a:pt x="0" y="2"/>
                  </a:lnTo>
                  <a:lnTo>
                    <a:pt x="0" y="2"/>
                  </a:lnTo>
                  <a:lnTo>
                    <a:pt x="0" y="2"/>
                  </a:lnTo>
                  <a:lnTo>
                    <a:pt x="0" y="2"/>
                  </a:lnTo>
                  <a:lnTo>
                    <a:pt x="0" y="6"/>
                  </a:lnTo>
                  <a:lnTo>
                    <a:pt x="0" y="6"/>
                  </a:lnTo>
                  <a:lnTo>
                    <a:pt x="4" y="8"/>
                  </a:lnTo>
                  <a:lnTo>
                    <a:pt x="4" y="8"/>
                  </a:lnTo>
                  <a:lnTo>
                    <a:pt x="4" y="8"/>
                  </a:lnTo>
                  <a:lnTo>
                    <a:pt x="4" y="8"/>
                  </a:lnTo>
                  <a:lnTo>
                    <a:pt x="0" y="6"/>
                  </a:lnTo>
                  <a:lnTo>
                    <a:pt x="0"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8" name="Freeform 678"/>
            <p:cNvSpPr>
              <a:spLocks/>
            </p:cNvSpPr>
            <p:nvPr/>
          </p:nvSpPr>
          <p:spPr bwMode="auto">
            <a:xfrm>
              <a:off x="6303963" y="5080001"/>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9" name="Freeform 679"/>
            <p:cNvSpPr>
              <a:spLocks/>
            </p:cNvSpPr>
            <p:nvPr/>
          </p:nvSpPr>
          <p:spPr bwMode="auto">
            <a:xfrm>
              <a:off x="6303963" y="5080001"/>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0" name="Freeform 680"/>
            <p:cNvSpPr>
              <a:spLocks/>
            </p:cNvSpPr>
            <p:nvPr/>
          </p:nvSpPr>
          <p:spPr bwMode="auto">
            <a:xfrm>
              <a:off x="6300788" y="5080001"/>
              <a:ext cx="3175" cy="0"/>
            </a:xfrm>
            <a:custGeom>
              <a:avLst/>
              <a:gdLst>
                <a:gd name="T0" fmla="*/ 2 w 2"/>
                <a:gd name="T1" fmla="*/ 2 w 2"/>
                <a:gd name="T2" fmla="*/ 0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2" y="0"/>
                  </a:lnTo>
                  <a:lnTo>
                    <a:pt x="0"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1" name="Freeform 681"/>
            <p:cNvSpPr>
              <a:spLocks/>
            </p:cNvSpPr>
            <p:nvPr/>
          </p:nvSpPr>
          <p:spPr bwMode="auto">
            <a:xfrm>
              <a:off x="6300788" y="5080001"/>
              <a:ext cx="3175" cy="0"/>
            </a:xfrm>
            <a:custGeom>
              <a:avLst/>
              <a:gdLst>
                <a:gd name="T0" fmla="*/ 2 w 2"/>
                <a:gd name="T1" fmla="*/ 2 w 2"/>
                <a:gd name="T2" fmla="*/ 0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2" y="0"/>
                  </a:ln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2" name="Freeform 682"/>
            <p:cNvSpPr>
              <a:spLocks/>
            </p:cNvSpPr>
            <p:nvPr/>
          </p:nvSpPr>
          <p:spPr bwMode="auto">
            <a:xfrm>
              <a:off x="6297613" y="5080001"/>
              <a:ext cx="6350" cy="12700"/>
            </a:xfrm>
            <a:custGeom>
              <a:avLst/>
              <a:gdLst>
                <a:gd name="T0" fmla="*/ 4 w 4"/>
                <a:gd name="T1" fmla="*/ 0 h 8"/>
                <a:gd name="T2" fmla="*/ 4 w 4"/>
                <a:gd name="T3" fmla="*/ 0 h 8"/>
                <a:gd name="T4" fmla="*/ 4 w 4"/>
                <a:gd name="T5" fmla="*/ 0 h 8"/>
                <a:gd name="T6" fmla="*/ 0 w 4"/>
                <a:gd name="T7" fmla="*/ 2 h 8"/>
                <a:gd name="T8" fmla="*/ 0 w 4"/>
                <a:gd name="T9" fmla="*/ 6 h 8"/>
                <a:gd name="T10" fmla="*/ 4 w 4"/>
                <a:gd name="T11" fmla="*/ 8 h 8"/>
                <a:gd name="T12" fmla="*/ 4 w 4"/>
                <a:gd name="T13" fmla="*/ 8 h 8"/>
                <a:gd name="T14" fmla="*/ 4 w 4"/>
                <a:gd name="T15" fmla="*/ 8 h 8"/>
                <a:gd name="T16" fmla="*/ 4 w 4"/>
                <a:gd name="T17" fmla="*/ 8 h 8"/>
                <a:gd name="T18" fmla="*/ 0 w 4"/>
                <a:gd name="T19" fmla="*/ 6 h 8"/>
                <a:gd name="T20" fmla="*/ 0 w 4"/>
                <a:gd name="T21" fmla="*/ 2 h 8"/>
                <a:gd name="T22" fmla="*/ 4 w 4"/>
                <a:gd name="T23" fmla="*/ 0 h 8"/>
                <a:gd name="T24" fmla="*/ 4 w 4"/>
                <a:gd name="T25" fmla="*/ 0 h 8"/>
                <a:gd name="T26" fmla="*/ 4 w 4"/>
                <a:gd name="T27" fmla="*/ 0 h 8"/>
                <a:gd name="T28" fmla="*/ 4 w 4"/>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8">
                  <a:moveTo>
                    <a:pt x="4" y="0"/>
                  </a:moveTo>
                  <a:lnTo>
                    <a:pt x="4" y="0"/>
                  </a:lnTo>
                  <a:lnTo>
                    <a:pt x="4" y="0"/>
                  </a:lnTo>
                  <a:lnTo>
                    <a:pt x="0" y="2"/>
                  </a:lnTo>
                  <a:lnTo>
                    <a:pt x="0" y="6"/>
                  </a:lnTo>
                  <a:lnTo>
                    <a:pt x="4" y="8"/>
                  </a:lnTo>
                  <a:lnTo>
                    <a:pt x="4" y="8"/>
                  </a:lnTo>
                  <a:lnTo>
                    <a:pt x="4" y="8"/>
                  </a:lnTo>
                  <a:lnTo>
                    <a:pt x="4" y="8"/>
                  </a:lnTo>
                  <a:lnTo>
                    <a:pt x="0" y="6"/>
                  </a:lnTo>
                  <a:lnTo>
                    <a:pt x="0" y="2"/>
                  </a:lnTo>
                  <a:lnTo>
                    <a:pt x="4" y="0"/>
                  </a:lnTo>
                  <a:lnTo>
                    <a:pt x="4" y="0"/>
                  </a:lnTo>
                  <a:lnTo>
                    <a:pt x="4" y="0"/>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3" name="Freeform 683"/>
            <p:cNvSpPr>
              <a:spLocks/>
            </p:cNvSpPr>
            <p:nvPr/>
          </p:nvSpPr>
          <p:spPr bwMode="auto">
            <a:xfrm>
              <a:off x="6297613" y="5080001"/>
              <a:ext cx="6350" cy="12700"/>
            </a:xfrm>
            <a:custGeom>
              <a:avLst/>
              <a:gdLst>
                <a:gd name="T0" fmla="*/ 4 w 4"/>
                <a:gd name="T1" fmla="*/ 0 h 8"/>
                <a:gd name="T2" fmla="*/ 4 w 4"/>
                <a:gd name="T3" fmla="*/ 0 h 8"/>
                <a:gd name="T4" fmla="*/ 4 w 4"/>
                <a:gd name="T5" fmla="*/ 0 h 8"/>
                <a:gd name="T6" fmla="*/ 0 w 4"/>
                <a:gd name="T7" fmla="*/ 2 h 8"/>
                <a:gd name="T8" fmla="*/ 0 w 4"/>
                <a:gd name="T9" fmla="*/ 6 h 8"/>
                <a:gd name="T10" fmla="*/ 4 w 4"/>
                <a:gd name="T11" fmla="*/ 8 h 8"/>
                <a:gd name="T12" fmla="*/ 4 w 4"/>
                <a:gd name="T13" fmla="*/ 8 h 8"/>
                <a:gd name="T14" fmla="*/ 4 w 4"/>
                <a:gd name="T15" fmla="*/ 8 h 8"/>
                <a:gd name="T16" fmla="*/ 4 w 4"/>
                <a:gd name="T17" fmla="*/ 8 h 8"/>
                <a:gd name="T18" fmla="*/ 0 w 4"/>
                <a:gd name="T19" fmla="*/ 6 h 8"/>
                <a:gd name="T20" fmla="*/ 0 w 4"/>
                <a:gd name="T21" fmla="*/ 2 h 8"/>
                <a:gd name="T22" fmla="*/ 4 w 4"/>
                <a:gd name="T23" fmla="*/ 0 h 8"/>
                <a:gd name="T24" fmla="*/ 4 w 4"/>
                <a:gd name="T25" fmla="*/ 0 h 8"/>
                <a:gd name="T26" fmla="*/ 4 w 4"/>
                <a:gd name="T27" fmla="*/ 0 h 8"/>
                <a:gd name="T28" fmla="*/ 4 w 4"/>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8">
                  <a:moveTo>
                    <a:pt x="4" y="0"/>
                  </a:moveTo>
                  <a:lnTo>
                    <a:pt x="4" y="0"/>
                  </a:lnTo>
                  <a:lnTo>
                    <a:pt x="4" y="0"/>
                  </a:lnTo>
                  <a:lnTo>
                    <a:pt x="0" y="2"/>
                  </a:lnTo>
                  <a:lnTo>
                    <a:pt x="0" y="6"/>
                  </a:lnTo>
                  <a:lnTo>
                    <a:pt x="4" y="8"/>
                  </a:lnTo>
                  <a:lnTo>
                    <a:pt x="4" y="8"/>
                  </a:lnTo>
                  <a:lnTo>
                    <a:pt x="4" y="8"/>
                  </a:lnTo>
                  <a:lnTo>
                    <a:pt x="4" y="8"/>
                  </a:lnTo>
                  <a:lnTo>
                    <a:pt x="0" y="6"/>
                  </a:lnTo>
                  <a:lnTo>
                    <a:pt x="0" y="2"/>
                  </a:lnTo>
                  <a:lnTo>
                    <a:pt x="4" y="0"/>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4" name="Freeform 684"/>
            <p:cNvSpPr>
              <a:spLocks/>
            </p:cNvSpPr>
            <p:nvPr/>
          </p:nvSpPr>
          <p:spPr bwMode="auto">
            <a:xfrm>
              <a:off x="6291263" y="5092701"/>
              <a:ext cx="12700" cy="12700"/>
            </a:xfrm>
            <a:custGeom>
              <a:avLst/>
              <a:gdLst>
                <a:gd name="T0" fmla="*/ 0 w 8"/>
                <a:gd name="T1" fmla="*/ 2 h 8"/>
                <a:gd name="T2" fmla="*/ 2 w 8"/>
                <a:gd name="T3" fmla="*/ 0 h 8"/>
                <a:gd name="T4" fmla="*/ 8 w 8"/>
                <a:gd name="T5" fmla="*/ 2 h 8"/>
                <a:gd name="T6" fmla="*/ 8 w 8"/>
                <a:gd name="T7" fmla="*/ 6 h 8"/>
                <a:gd name="T8" fmla="*/ 2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2" y="0"/>
                  </a:lnTo>
                  <a:lnTo>
                    <a:pt x="8" y="2"/>
                  </a:lnTo>
                  <a:lnTo>
                    <a:pt x="8"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5" name="Freeform 685"/>
            <p:cNvSpPr>
              <a:spLocks/>
            </p:cNvSpPr>
            <p:nvPr/>
          </p:nvSpPr>
          <p:spPr bwMode="auto">
            <a:xfrm>
              <a:off x="6291263" y="5092701"/>
              <a:ext cx="12700" cy="12700"/>
            </a:xfrm>
            <a:custGeom>
              <a:avLst/>
              <a:gdLst>
                <a:gd name="T0" fmla="*/ 0 w 8"/>
                <a:gd name="T1" fmla="*/ 2 h 8"/>
                <a:gd name="T2" fmla="*/ 2 w 8"/>
                <a:gd name="T3" fmla="*/ 0 h 8"/>
                <a:gd name="T4" fmla="*/ 8 w 8"/>
                <a:gd name="T5" fmla="*/ 2 h 8"/>
                <a:gd name="T6" fmla="*/ 8 w 8"/>
                <a:gd name="T7" fmla="*/ 6 h 8"/>
                <a:gd name="T8" fmla="*/ 2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2" y="0"/>
                  </a:lnTo>
                  <a:lnTo>
                    <a:pt x="8" y="2"/>
                  </a:lnTo>
                  <a:lnTo>
                    <a:pt x="8"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6" name="Freeform 686"/>
            <p:cNvSpPr>
              <a:spLocks noEditPoints="1"/>
            </p:cNvSpPr>
            <p:nvPr/>
          </p:nvSpPr>
          <p:spPr bwMode="auto">
            <a:xfrm>
              <a:off x="6291263" y="5092701"/>
              <a:ext cx="12700" cy="12700"/>
            </a:xfrm>
            <a:custGeom>
              <a:avLst/>
              <a:gdLst>
                <a:gd name="T0" fmla="*/ 2 w 8"/>
                <a:gd name="T1" fmla="*/ 8 h 8"/>
                <a:gd name="T2" fmla="*/ 0 w 8"/>
                <a:gd name="T3" fmla="*/ 6 h 8"/>
                <a:gd name="T4" fmla="*/ 0 w 8"/>
                <a:gd name="T5" fmla="*/ 2 h 8"/>
                <a:gd name="T6" fmla="*/ 2 w 8"/>
                <a:gd name="T7" fmla="*/ 0 h 8"/>
                <a:gd name="T8" fmla="*/ 8 w 8"/>
                <a:gd name="T9" fmla="*/ 2 h 8"/>
                <a:gd name="T10" fmla="*/ 8 w 8"/>
                <a:gd name="T11" fmla="*/ 6 h 8"/>
                <a:gd name="T12" fmla="*/ 2 w 8"/>
                <a:gd name="T13" fmla="*/ 8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2 w 8"/>
                <a:gd name="T31" fmla="*/ 8 h 8"/>
                <a:gd name="T32" fmla="*/ 2 w 8"/>
                <a:gd name="T33" fmla="*/ 8 h 8"/>
                <a:gd name="T34" fmla="*/ 8 w 8"/>
                <a:gd name="T35" fmla="*/ 6 h 8"/>
                <a:gd name="T36" fmla="*/ 8 w 8"/>
                <a:gd name="T37" fmla="*/ 6 h 8"/>
                <a:gd name="T38" fmla="*/ 8 w 8"/>
                <a:gd name="T39" fmla="*/ 2 h 8"/>
                <a:gd name="T40" fmla="*/ 8 w 8"/>
                <a:gd name="T41" fmla="*/ 2 h 8"/>
                <a:gd name="T42" fmla="*/ 2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2" y="8"/>
                  </a:moveTo>
                  <a:lnTo>
                    <a:pt x="0" y="6"/>
                  </a:lnTo>
                  <a:lnTo>
                    <a:pt x="0" y="2"/>
                  </a:lnTo>
                  <a:lnTo>
                    <a:pt x="2" y="0"/>
                  </a:lnTo>
                  <a:lnTo>
                    <a:pt x="8" y="2"/>
                  </a:lnTo>
                  <a:lnTo>
                    <a:pt x="8" y="6"/>
                  </a:lnTo>
                  <a:lnTo>
                    <a:pt x="2" y="8"/>
                  </a:lnTo>
                  <a:close/>
                  <a:moveTo>
                    <a:pt x="2" y="0"/>
                  </a:moveTo>
                  <a:lnTo>
                    <a:pt x="2" y="0"/>
                  </a:lnTo>
                  <a:lnTo>
                    <a:pt x="0" y="2"/>
                  </a:lnTo>
                  <a:lnTo>
                    <a:pt x="0" y="2"/>
                  </a:lnTo>
                  <a:lnTo>
                    <a:pt x="0" y="2"/>
                  </a:lnTo>
                  <a:lnTo>
                    <a:pt x="0" y="2"/>
                  </a:lnTo>
                  <a:lnTo>
                    <a:pt x="0" y="6"/>
                  </a:lnTo>
                  <a:lnTo>
                    <a:pt x="0" y="6"/>
                  </a:lnTo>
                  <a:lnTo>
                    <a:pt x="2" y="8"/>
                  </a:lnTo>
                  <a:lnTo>
                    <a:pt x="2" y="8"/>
                  </a:lnTo>
                  <a:lnTo>
                    <a:pt x="8" y="6"/>
                  </a:lnTo>
                  <a:lnTo>
                    <a:pt x="8" y="6"/>
                  </a:lnTo>
                  <a:lnTo>
                    <a:pt x="8" y="2"/>
                  </a:lnTo>
                  <a:lnTo>
                    <a:pt x="8" y="2"/>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7" name="Freeform 687"/>
            <p:cNvSpPr>
              <a:spLocks noEditPoints="1"/>
            </p:cNvSpPr>
            <p:nvPr/>
          </p:nvSpPr>
          <p:spPr bwMode="auto">
            <a:xfrm>
              <a:off x="6291263" y="5092701"/>
              <a:ext cx="12700" cy="12700"/>
            </a:xfrm>
            <a:custGeom>
              <a:avLst/>
              <a:gdLst>
                <a:gd name="T0" fmla="*/ 2 w 8"/>
                <a:gd name="T1" fmla="*/ 8 h 8"/>
                <a:gd name="T2" fmla="*/ 0 w 8"/>
                <a:gd name="T3" fmla="*/ 6 h 8"/>
                <a:gd name="T4" fmla="*/ 0 w 8"/>
                <a:gd name="T5" fmla="*/ 2 h 8"/>
                <a:gd name="T6" fmla="*/ 2 w 8"/>
                <a:gd name="T7" fmla="*/ 0 h 8"/>
                <a:gd name="T8" fmla="*/ 8 w 8"/>
                <a:gd name="T9" fmla="*/ 2 h 8"/>
                <a:gd name="T10" fmla="*/ 8 w 8"/>
                <a:gd name="T11" fmla="*/ 6 h 8"/>
                <a:gd name="T12" fmla="*/ 2 w 8"/>
                <a:gd name="T13" fmla="*/ 8 h 8"/>
                <a:gd name="T14" fmla="*/ 2 w 8"/>
                <a:gd name="T15" fmla="*/ 0 h 8"/>
                <a:gd name="T16" fmla="*/ 2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6 h 8"/>
                <a:gd name="T30" fmla="*/ 2 w 8"/>
                <a:gd name="T31" fmla="*/ 8 h 8"/>
                <a:gd name="T32" fmla="*/ 2 w 8"/>
                <a:gd name="T33" fmla="*/ 8 h 8"/>
                <a:gd name="T34" fmla="*/ 8 w 8"/>
                <a:gd name="T35" fmla="*/ 6 h 8"/>
                <a:gd name="T36" fmla="*/ 8 w 8"/>
                <a:gd name="T37" fmla="*/ 6 h 8"/>
                <a:gd name="T38" fmla="*/ 8 w 8"/>
                <a:gd name="T39" fmla="*/ 2 h 8"/>
                <a:gd name="T40" fmla="*/ 8 w 8"/>
                <a:gd name="T41" fmla="*/ 2 h 8"/>
                <a:gd name="T42" fmla="*/ 2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2" y="8"/>
                  </a:moveTo>
                  <a:lnTo>
                    <a:pt x="0" y="6"/>
                  </a:lnTo>
                  <a:lnTo>
                    <a:pt x="0" y="2"/>
                  </a:lnTo>
                  <a:lnTo>
                    <a:pt x="2" y="0"/>
                  </a:lnTo>
                  <a:lnTo>
                    <a:pt x="8" y="2"/>
                  </a:lnTo>
                  <a:lnTo>
                    <a:pt x="8" y="6"/>
                  </a:lnTo>
                  <a:lnTo>
                    <a:pt x="2" y="8"/>
                  </a:lnTo>
                  <a:moveTo>
                    <a:pt x="2" y="0"/>
                  </a:moveTo>
                  <a:lnTo>
                    <a:pt x="2" y="0"/>
                  </a:lnTo>
                  <a:lnTo>
                    <a:pt x="0" y="2"/>
                  </a:lnTo>
                  <a:lnTo>
                    <a:pt x="0" y="2"/>
                  </a:lnTo>
                  <a:lnTo>
                    <a:pt x="0" y="2"/>
                  </a:lnTo>
                  <a:lnTo>
                    <a:pt x="0" y="2"/>
                  </a:lnTo>
                  <a:lnTo>
                    <a:pt x="0" y="6"/>
                  </a:lnTo>
                  <a:lnTo>
                    <a:pt x="0" y="6"/>
                  </a:lnTo>
                  <a:lnTo>
                    <a:pt x="2" y="8"/>
                  </a:lnTo>
                  <a:lnTo>
                    <a:pt x="2" y="8"/>
                  </a:lnTo>
                  <a:lnTo>
                    <a:pt x="8" y="6"/>
                  </a:lnTo>
                  <a:lnTo>
                    <a:pt x="8" y="6"/>
                  </a:lnTo>
                  <a:lnTo>
                    <a:pt x="8" y="2"/>
                  </a:lnTo>
                  <a:lnTo>
                    <a:pt x="8"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8" name="Freeform 688"/>
            <p:cNvSpPr>
              <a:spLocks noEditPoints="1"/>
            </p:cNvSpPr>
            <p:nvPr/>
          </p:nvSpPr>
          <p:spPr bwMode="auto">
            <a:xfrm>
              <a:off x="6291263" y="5092701"/>
              <a:ext cx="12700" cy="12700"/>
            </a:xfrm>
            <a:custGeom>
              <a:avLst/>
              <a:gdLst>
                <a:gd name="T0" fmla="*/ 0 w 8"/>
                <a:gd name="T1" fmla="*/ 2 h 8"/>
                <a:gd name="T2" fmla="*/ 2 w 8"/>
                <a:gd name="T3" fmla="*/ 0 h 8"/>
                <a:gd name="T4" fmla="*/ 8 w 8"/>
                <a:gd name="T5" fmla="*/ 2 h 8"/>
                <a:gd name="T6" fmla="*/ 8 w 8"/>
                <a:gd name="T7" fmla="*/ 6 h 8"/>
                <a:gd name="T8" fmla="*/ 2 w 8"/>
                <a:gd name="T9" fmla="*/ 8 h 8"/>
                <a:gd name="T10" fmla="*/ 0 w 8"/>
                <a:gd name="T11" fmla="*/ 6 h 8"/>
                <a:gd name="T12" fmla="*/ 0 w 8"/>
                <a:gd name="T13" fmla="*/ 2 h 8"/>
                <a:gd name="T14" fmla="*/ 2 w 8"/>
                <a:gd name="T15" fmla="*/ 0 h 8"/>
                <a:gd name="T16" fmla="*/ 0 w 8"/>
                <a:gd name="T17" fmla="*/ 2 h 8"/>
                <a:gd name="T18" fmla="*/ 0 w 8"/>
                <a:gd name="T19" fmla="*/ 6 h 8"/>
                <a:gd name="T20" fmla="*/ 2 w 8"/>
                <a:gd name="T21" fmla="*/ 8 h 8"/>
                <a:gd name="T22" fmla="*/ 8 w 8"/>
                <a:gd name="T23" fmla="*/ 6 h 8"/>
                <a:gd name="T24" fmla="*/ 8 w 8"/>
                <a:gd name="T25" fmla="*/ 2 h 8"/>
                <a:gd name="T26" fmla="*/ 2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2" y="0"/>
                  </a:lnTo>
                  <a:lnTo>
                    <a:pt x="8" y="2"/>
                  </a:lnTo>
                  <a:lnTo>
                    <a:pt x="8" y="6"/>
                  </a:lnTo>
                  <a:lnTo>
                    <a:pt x="2" y="8"/>
                  </a:lnTo>
                  <a:lnTo>
                    <a:pt x="0" y="6"/>
                  </a:lnTo>
                  <a:lnTo>
                    <a:pt x="0" y="2"/>
                  </a:lnTo>
                  <a:close/>
                  <a:moveTo>
                    <a:pt x="2" y="0"/>
                  </a:moveTo>
                  <a:lnTo>
                    <a:pt x="0" y="2"/>
                  </a:lnTo>
                  <a:lnTo>
                    <a:pt x="0" y="6"/>
                  </a:lnTo>
                  <a:lnTo>
                    <a:pt x="2" y="8"/>
                  </a:lnTo>
                  <a:lnTo>
                    <a:pt x="8" y="6"/>
                  </a:lnTo>
                  <a:lnTo>
                    <a:pt x="8" y="2"/>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9" name="Freeform 689"/>
            <p:cNvSpPr>
              <a:spLocks noEditPoints="1"/>
            </p:cNvSpPr>
            <p:nvPr/>
          </p:nvSpPr>
          <p:spPr bwMode="auto">
            <a:xfrm>
              <a:off x="6291263" y="5092701"/>
              <a:ext cx="12700" cy="12700"/>
            </a:xfrm>
            <a:custGeom>
              <a:avLst/>
              <a:gdLst>
                <a:gd name="T0" fmla="*/ 0 w 8"/>
                <a:gd name="T1" fmla="*/ 2 h 8"/>
                <a:gd name="T2" fmla="*/ 2 w 8"/>
                <a:gd name="T3" fmla="*/ 0 h 8"/>
                <a:gd name="T4" fmla="*/ 8 w 8"/>
                <a:gd name="T5" fmla="*/ 2 h 8"/>
                <a:gd name="T6" fmla="*/ 8 w 8"/>
                <a:gd name="T7" fmla="*/ 6 h 8"/>
                <a:gd name="T8" fmla="*/ 2 w 8"/>
                <a:gd name="T9" fmla="*/ 8 h 8"/>
                <a:gd name="T10" fmla="*/ 0 w 8"/>
                <a:gd name="T11" fmla="*/ 6 h 8"/>
                <a:gd name="T12" fmla="*/ 0 w 8"/>
                <a:gd name="T13" fmla="*/ 2 h 8"/>
                <a:gd name="T14" fmla="*/ 2 w 8"/>
                <a:gd name="T15" fmla="*/ 0 h 8"/>
                <a:gd name="T16" fmla="*/ 0 w 8"/>
                <a:gd name="T17" fmla="*/ 2 h 8"/>
                <a:gd name="T18" fmla="*/ 0 w 8"/>
                <a:gd name="T19" fmla="*/ 6 h 8"/>
                <a:gd name="T20" fmla="*/ 2 w 8"/>
                <a:gd name="T21" fmla="*/ 8 h 8"/>
                <a:gd name="T22" fmla="*/ 8 w 8"/>
                <a:gd name="T23" fmla="*/ 6 h 8"/>
                <a:gd name="T24" fmla="*/ 8 w 8"/>
                <a:gd name="T25" fmla="*/ 2 h 8"/>
                <a:gd name="T26" fmla="*/ 2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2"/>
                  </a:moveTo>
                  <a:lnTo>
                    <a:pt x="2" y="0"/>
                  </a:lnTo>
                  <a:lnTo>
                    <a:pt x="8" y="2"/>
                  </a:lnTo>
                  <a:lnTo>
                    <a:pt x="8" y="6"/>
                  </a:lnTo>
                  <a:lnTo>
                    <a:pt x="2" y="8"/>
                  </a:lnTo>
                  <a:lnTo>
                    <a:pt x="0" y="6"/>
                  </a:lnTo>
                  <a:lnTo>
                    <a:pt x="0" y="2"/>
                  </a:lnTo>
                  <a:moveTo>
                    <a:pt x="2" y="0"/>
                  </a:moveTo>
                  <a:lnTo>
                    <a:pt x="0" y="2"/>
                  </a:lnTo>
                  <a:lnTo>
                    <a:pt x="0" y="6"/>
                  </a:lnTo>
                  <a:lnTo>
                    <a:pt x="2" y="8"/>
                  </a:lnTo>
                  <a:lnTo>
                    <a:pt x="8" y="6"/>
                  </a:lnTo>
                  <a:lnTo>
                    <a:pt x="8"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0" name="Freeform 690"/>
            <p:cNvSpPr>
              <a:spLocks/>
            </p:cNvSpPr>
            <p:nvPr/>
          </p:nvSpPr>
          <p:spPr bwMode="auto">
            <a:xfrm>
              <a:off x="6230938" y="5102226"/>
              <a:ext cx="9525" cy="15875"/>
            </a:xfrm>
            <a:custGeom>
              <a:avLst/>
              <a:gdLst>
                <a:gd name="T0" fmla="*/ 0 w 6"/>
                <a:gd name="T1" fmla="*/ 2 h 10"/>
                <a:gd name="T2" fmla="*/ 4 w 6"/>
                <a:gd name="T3" fmla="*/ 0 h 10"/>
                <a:gd name="T4" fmla="*/ 6 w 6"/>
                <a:gd name="T5" fmla="*/ 2 h 10"/>
                <a:gd name="T6" fmla="*/ 6 w 6"/>
                <a:gd name="T7" fmla="*/ 8 h 10"/>
                <a:gd name="T8" fmla="*/ 4 w 6"/>
                <a:gd name="T9" fmla="*/ 10 h 10"/>
                <a:gd name="T10" fmla="*/ 0 w 6"/>
                <a:gd name="T11" fmla="*/ 8 h 10"/>
                <a:gd name="T12" fmla="*/ 0 w 6"/>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6" h="10">
                  <a:moveTo>
                    <a:pt x="0" y="2"/>
                  </a:moveTo>
                  <a:lnTo>
                    <a:pt x="4" y="0"/>
                  </a:lnTo>
                  <a:lnTo>
                    <a:pt x="6" y="2"/>
                  </a:lnTo>
                  <a:lnTo>
                    <a:pt x="6" y="8"/>
                  </a:lnTo>
                  <a:lnTo>
                    <a:pt x="4" y="10"/>
                  </a:lnTo>
                  <a:lnTo>
                    <a:pt x="0" y="8"/>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1" name="Freeform 691"/>
            <p:cNvSpPr>
              <a:spLocks/>
            </p:cNvSpPr>
            <p:nvPr/>
          </p:nvSpPr>
          <p:spPr bwMode="auto">
            <a:xfrm>
              <a:off x="6230938" y="5102226"/>
              <a:ext cx="9525" cy="15875"/>
            </a:xfrm>
            <a:custGeom>
              <a:avLst/>
              <a:gdLst>
                <a:gd name="T0" fmla="*/ 0 w 6"/>
                <a:gd name="T1" fmla="*/ 2 h 10"/>
                <a:gd name="T2" fmla="*/ 4 w 6"/>
                <a:gd name="T3" fmla="*/ 0 h 10"/>
                <a:gd name="T4" fmla="*/ 6 w 6"/>
                <a:gd name="T5" fmla="*/ 2 h 10"/>
                <a:gd name="T6" fmla="*/ 6 w 6"/>
                <a:gd name="T7" fmla="*/ 8 h 10"/>
                <a:gd name="T8" fmla="*/ 4 w 6"/>
                <a:gd name="T9" fmla="*/ 10 h 10"/>
                <a:gd name="T10" fmla="*/ 0 w 6"/>
                <a:gd name="T11" fmla="*/ 8 h 10"/>
                <a:gd name="T12" fmla="*/ 0 w 6"/>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6" h="10">
                  <a:moveTo>
                    <a:pt x="0" y="2"/>
                  </a:moveTo>
                  <a:lnTo>
                    <a:pt x="4" y="0"/>
                  </a:lnTo>
                  <a:lnTo>
                    <a:pt x="6" y="2"/>
                  </a:lnTo>
                  <a:lnTo>
                    <a:pt x="6" y="8"/>
                  </a:lnTo>
                  <a:lnTo>
                    <a:pt x="4" y="10"/>
                  </a:lnTo>
                  <a:lnTo>
                    <a:pt x="0" y="8"/>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2" name="Freeform 692"/>
            <p:cNvSpPr>
              <a:spLocks noEditPoints="1"/>
            </p:cNvSpPr>
            <p:nvPr/>
          </p:nvSpPr>
          <p:spPr bwMode="auto">
            <a:xfrm>
              <a:off x="6227763" y="5102226"/>
              <a:ext cx="12700" cy="15875"/>
            </a:xfrm>
            <a:custGeom>
              <a:avLst/>
              <a:gdLst>
                <a:gd name="T0" fmla="*/ 6 w 8"/>
                <a:gd name="T1" fmla="*/ 10 h 10"/>
                <a:gd name="T2" fmla="*/ 2 w 8"/>
                <a:gd name="T3" fmla="*/ 8 h 10"/>
                <a:gd name="T4" fmla="*/ 2 w 8"/>
                <a:gd name="T5" fmla="*/ 2 h 10"/>
                <a:gd name="T6" fmla="*/ 6 w 8"/>
                <a:gd name="T7" fmla="*/ 0 h 10"/>
                <a:gd name="T8" fmla="*/ 8 w 8"/>
                <a:gd name="T9" fmla="*/ 2 h 10"/>
                <a:gd name="T10" fmla="*/ 8 w 8"/>
                <a:gd name="T11" fmla="*/ 8 h 10"/>
                <a:gd name="T12" fmla="*/ 6 w 8"/>
                <a:gd name="T13" fmla="*/ 10 h 10"/>
                <a:gd name="T14" fmla="*/ 4 w 8"/>
                <a:gd name="T15" fmla="*/ 0 h 10"/>
                <a:gd name="T16" fmla="*/ 2 w 8"/>
                <a:gd name="T17" fmla="*/ 2 h 10"/>
                <a:gd name="T18" fmla="*/ 2 w 8"/>
                <a:gd name="T19" fmla="*/ 2 h 10"/>
                <a:gd name="T20" fmla="*/ 2 w 8"/>
                <a:gd name="T21" fmla="*/ 2 h 10"/>
                <a:gd name="T22" fmla="*/ 2 w 8"/>
                <a:gd name="T23" fmla="*/ 2 h 10"/>
                <a:gd name="T24" fmla="*/ 0 w 8"/>
                <a:gd name="T25" fmla="*/ 2 h 10"/>
                <a:gd name="T26" fmla="*/ 0 w 8"/>
                <a:gd name="T27" fmla="*/ 2 h 10"/>
                <a:gd name="T28" fmla="*/ 2 w 8"/>
                <a:gd name="T29" fmla="*/ 2 h 10"/>
                <a:gd name="T30" fmla="*/ 0 w 8"/>
                <a:gd name="T31" fmla="*/ 2 h 10"/>
                <a:gd name="T32" fmla="*/ 0 w 8"/>
                <a:gd name="T33" fmla="*/ 2 h 10"/>
                <a:gd name="T34" fmla="*/ 0 w 8"/>
                <a:gd name="T35" fmla="*/ 8 h 10"/>
                <a:gd name="T36" fmla="*/ 0 w 8"/>
                <a:gd name="T37" fmla="*/ 8 h 10"/>
                <a:gd name="T38" fmla="*/ 0 w 8"/>
                <a:gd name="T39" fmla="*/ 8 h 10"/>
                <a:gd name="T40" fmla="*/ 4 w 8"/>
                <a:gd name="T41" fmla="*/ 10 h 10"/>
                <a:gd name="T42" fmla="*/ 6 w 8"/>
                <a:gd name="T43" fmla="*/ 10 h 10"/>
                <a:gd name="T44" fmla="*/ 8 w 8"/>
                <a:gd name="T45" fmla="*/ 8 h 10"/>
                <a:gd name="T46" fmla="*/ 8 w 8"/>
                <a:gd name="T47" fmla="*/ 8 h 10"/>
                <a:gd name="T48" fmla="*/ 8 w 8"/>
                <a:gd name="T49" fmla="*/ 2 h 10"/>
                <a:gd name="T50" fmla="*/ 8 w 8"/>
                <a:gd name="T51" fmla="*/ 2 h 10"/>
                <a:gd name="T52" fmla="*/ 6 w 8"/>
                <a:gd name="T53" fmla="*/ 0 h 10"/>
                <a:gd name="T54" fmla="*/ 4 w 8"/>
                <a:gd name="T5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0">
                  <a:moveTo>
                    <a:pt x="6" y="10"/>
                  </a:moveTo>
                  <a:lnTo>
                    <a:pt x="2" y="8"/>
                  </a:lnTo>
                  <a:lnTo>
                    <a:pt x="2" y="2"/>
                  </a:lnTo>
                  <a:lnTo>
                    <a:pt x="6" y="0"/>
                  </a:lnTo>
                  <a:lnTo>
                    <a:pt x="8" y="2"/>
                  </a:lnTo>
                  <a:lnTo>
                    <a:pt x="8" y="8"/>
                  </a:lnTo>
                  <a:lnTo>
                    <a:pt x="6" y="10"/>
                  </a:lnTo>
                  <a:close/>
                  <a:moveTo>
                    <a:pt x="4" y="0"/>
                  </a:moveTo>
                  <a:lnTo>
                    <a:pt x="2" y="2"/>
                  </a:lnTo>
                  <a:lnTo>
                    <a:pt x="2" y="2"/>
                  </a:lnTo>
                  <a:lnTo>
                    <a:pt x="2" y="2"/>
                  </a:lnTo>
                  <a:lnTo>
                    <a:pt x="2" y="2"/>
                  </a:lnTo>
                  <a:lnTo>
                    <a:pt x="0" y="2"/>
                  </a:lnTo>
                  <a:lnTo>
                    <a:pt x="0" y="2"/>
                  </a:lnTo>
                  <a:lnTo>
                    <a:pt x="2" y="2"/>
                  </a:lnTo>
                  <a:lnTo>
                    <a:pt x="0" y="2"/>
                  </a:lnTo>
                  <a:lnTo>
                    <a:pt x="0" y="2"/>
                  </a:lnTo>
                  <a:lnTo>
                    <a:pt x="0" y="8"/>
                  </a:lnTo>
                  <a:lnTo>
                    <a:pt x="0" y="8"/>
                  </a:lnTo>
                  <a:lnTo>
                    <a:pt x="0" y="8"/>
                  </a:lnTo>
                  <a:lnTo>
                    <a:pt x="4" y="10"/>
                  </a:lnTo>
                  <a:lnTo>
                    <a:pt x="6" y="10"/>
                  </a:lnTo>
                  <a:lnTo>
                    <a:pt x="8" y="8"/>
                  </a:lnTo>
                  <a:lnTo>
                    <a:pt x="8" y="8"/>
                  </a:lnTo>
                  <a:lnTo>
                    <a:pt x="8" y="2"/>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3" name="Freeform 693"/>
            <p:cNvSpPr>
              <a:spLocks noEditPoints="1"/>
            </p:cNvSpPr>
            <p:nvPr/>
          </p:nvSpPr>
          <p:spPr bwMode="auto">
            <a:xfrm>
              <a:off x="6227763" y="5102226"/>
              <a:ext cx="12700" cy="15875"/>
            </a:xfrm>
            <a:custGeom>
              <a:avLst/>
              <a:gdLst>
                <a:gd name="T0" fmla="*/ 6 w 8"/>
                <a:gd name="T1" fmla="*/ 10 h 10"/>
                <a:gd name="T2" fmla="*/ 2 w 8"/>
                <a:gd name="T3" fmla="*/ 8 h 10"/>
                <a:gd name="T4" fmla="*/ 2 w 8"/>
                <a:gd name="T5" fmla="*/ 2 h 10"/>
                <a:gd name="T6" fmla="*/ 6 w 8"/>
                <a:gd name="T7" fmla="*/ 0 h 10"/>
                <a:gd name="T8" fmla="*/ 8 w 8"/>
                <a:gd name="T9" fmla="*/ 2 h 10"/>
                <a:gd name="T10" fmla="*/ 8 w 8"/>
                <a:gd name="T11" fmla="*/ 8 h 10"/>
                <a:gd name="T12" fmla="*/ 6 w 8"/>
                <a:gd name="T13" fmla="*/ 10 h 10"/>
                <a:gd name="T14" fmla="*/ 4 w 8"/>
                <a:gd name="T15" fmla="*/ 0 h 10"/>
                <a:gd name="T16" fmla="*/ 2 w 8"/>
                <a:gd name="T17" fmla="*/ 2 h 10"/>
                <a:gd name="T18" fmla="*/ 2 w 8"/>
                <a:gd name="T19" fmla="*/ 2 h 10"/>
                <a:gd name="T20" fmla="*/ 2 w 8"/>
                <a:gd name="T21" fmla="*/ 2 h 10"/>
                <a:gd name="T22" fmla="*/ 2 w 8"/>
                <a:gd name="T23" fmla="*/ 2 h 10"/>
                <a:gd name="T24" fmla="*/ 0 w 8"/>
                <a:gd name="T25" fmla="*/ 2 h 10"/>
                <a:gd name="T26" fmla="*/ 0 w 8"/>
                <a:gd name="T27" fmla="*/ 2 h 10"/>
                <a:gd name="T28" fmla="*/ 2 w 8"/>
                <a:gd name="T29" fmla="*/ 2 h 10"/>
                <a:gd name="T30" fmla="*/ 0 w 8"/>
                <a:gd name="T31" fmla="*/ 2 h 10"/>
                <a:gd name="T32" fmla="*/ 0 w 8"/>
                <a:gd name="T33" fmla="*/ 2 h 10"/>
                <a:gd name="T34" fmla="*/ 0 w 8"/>
                <a:gd name="T35" fmla="*/ 8 h 10"/>
                <a:gd name="T36" fmla="*/ 0 w 8"/>
                <a:gd name="T37" fmla="*/ 8 h 10"/>
                <a:gd name="T38" fmla="*/ 0 w 8"/>
                <a:gd name="T39" fmla="*/ 8 h 10"/>
                <a:gd name="T40" fmla="*/ 4 w 8"/>
                <a:gd name="T41" fmla="*/ 10 h 10"/>
                <a:gd name="T42" fmla="*/ 6 w 8"/>
                <a:gd name="T43" fmla="*/ 10 h 10"/>
                <a:gd name="T44" fmla="*/ 8 w 8"/>
                <a:gd name="T45" fmla="*/ 8 h 10"/>
                <a:gd name="T46" fmla="*/ 8 w 8"/>
                <a:gd name="T47" fmla="*/ 8 h 10"/>
                <a:gd name="T48" fmla="*/ 8 w 8"/>
                <a:gd name="T49" fmla="*/ 2 h 10"/>
                <a:gd name="T50" fmla="*/ 8 w 8"/>
                <a:gd name="T51" fmla="*/ 2 h 10"/>
                <a:gd name="T52" fmla="*/ 6 w 8"/>
                <a:gd name="T53" fmla="*/ 0 h 10"/>
                <a:gd name="T54" fmla="*/ 4 w 8"/>
                <a:gd name="T5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0">
                  <a:moveTo>
                    <a:pt x="6" y="10"/>
                  </a:moveTo>
                  <a:lnTo>
                    <a:pt x="2" y="8"/>
                  </a:lnTo>
                  <a:lnTo>
                    <a:pt x="2" y="2"/>
                  </a:lnTo>
                  <a:lnTo>
                    <a:pt x="6" y="0"/>
                  </a:lnTo>
                  <a:lnTo>
                    <a:pt x="8" y="2"/>
                  </a:lnTo>
                  <a:lnTo>
                    <a:pt x="8" y="8"/>
                  </a:lnTo>
                  <a:lnTo>
                    <a:pt x="6" y="10"/>
                  </a:lnTo>
                  <a:moveTo>
                    <a:pt x="4" y="0"/>
                  </a:moveTo>
                  <a:lnTo>
                    <a:pt x="2" y="2"/>
                  </a:lnTo>
                  <a:lnTo>
                    <a:pt x="2" y="2"/>
                  </a:lnTo>
                  <a:lnTo>
                    <a:pt x="2" y="2"/>
                  </a:lnTo>
                  <a:lnTo>
                    <a:pt x="2" y="2"/>
                  </a:lnTo>
                  <a:lnTo>
                    <a:pt x="0" y="2"/>
                  </a:lnTo>
                  <a:lnTo>
                    <a:pt x="0" y="2"/>
                  </a:lnTo>
                  <a:lnTo>
                    <a:pt x="2" y="2"/>
                  </a:lnTo>
                  <a:lnTo>
                    <a:pt x="0" y="2"/>
                  </a:lnTo>
                  <a:lnTo>
                    <a:pt x="0" y="2"/>
                  </a:lnTo>
                  <a:lnTo>
                    <a:pt x="0" y="8"/>
                  </a:lnTo>
                  <a:lnTo>
                    <a:pt x="0" y="8"/>
                  </a:lnTo>
                  <a:lnTo>
                    <a:pt x="0" y="8"/>
                  </a:lnTo>
                  <a:lnTo>
                    <a:pt x="4" y="10"/>
                  </a:lnTo>
                  <a:lnTo>
                    <a:pt x="6" y="10"/>
                  </a:lnTo>
                  <a:lnTo>
                    <a:pt x="8" y="8"/>
                  </a:lnTo>
                  <a:lnTo>
                    <a:pt x="8" y="8"/>
                  </a:lnTo>
                  <a:lnTo>
                    <a:pt x="8" y="2"/>
                  </a:lnTo>
                  <a:lnTo>
                    <a:pt x="8" y="2"/>
                  </a:lnTo>
                  <a:lnTo>
                    <a:pt x="6"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4" name="Rectangle 694"/>
            <p:cNvSpPr>
              <a:spLocks noChangeArrowheads="1"/>
            </p:cNvSpPr>
            <p:nvPr/>
          </p:nvSpPr>
          <p:spPr bwMode="auto">
            <a:xfrm>
              <a:off x="6230938" y="5105401"/>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5" name="Freeform 695"/>
            <p:cNvSpPr>
              <a:spLocks/>
            </p:cNvSpPr>
            <p:nvPr/>
          </p:nvSpPr>
          <p:spPr bwMode="auto">
            <a:xfrm>
              <a:off x="6230938" y="51054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6" name="Freeform 696"/>
            <p:cNvSpPr>
              <a:spLocks noEditPoints="1"/>
            </p:cNvSpPr>
            <p:nvPr/>
          </p:nvSpPr>
          <p:spPr bwMode="auto">
            <a:xfrm>
              <a:off x="6227763" y="5105401"/>
              <a:ext cx="0" cy="9525"/>
            </a:xfrm>
            <a:custGeom>
              <a:avLst/>
              <a:gdLst>
                <a:gd name="T0" fmla="*/ 0 h 6"/>
                <a:gd name="T1" fmla="*/ 0 h 6"/>
                <a:gd name="T2" fmla="*/ 6 h 6"/>
                <a:gd name="T3" fmla="*/ 6 h 6"/>
                <a:gd name="T4" fmla="*/ 6 h 6"/>
                <a:gd name="T5" fmla="*/ 0 h 6"/>
                <a:gd name="T6" fmla="*/ 0 h 6"/>
                <a:gd name="T7" fmla="*/ 0 h 6"/>
                <a:gd name="T8" fmla="*/ 0 h 6"/>
                <a:gd name="T9" fmla="*/ 0 h 6"/>
                <a:gd name="T10" fmla="*/ 0 h 6"/>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6">
                  <a:moveTo>
                    <a:pt x="0" y="0"/>
                  </a:moveTo>
                  <a:lnTo>
                    <a:pt x="0" y="0"/>
                  </a:lnTo>
                  <a:lnTo>
                    <a:pt x="0" y="6"/>
                  </a:lnTo>
                  <a:lnTo>
                    <a:pt x="0" y="6"/>
                  </a:lnTo>
                  <a:lnTo>
                    <a:pt x="0" y="6"/>
                  </a:lnTo>
                  <a:lnTo>
                    <a:pt x="0" y="0"/>
                  </a:lnTo>
                  <a:lnTo>
                    <a:pt x="0" y="0"/>
                  </a:lnTo>
                  <a:close/>
                  <a:moveTo>
                    <a:pt x="0" y="0"/>
                  </a:move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7" name="Freeform 697"/>
            <p:cNvSpPr>
              <a:spLocks noEditPoints="1"/>
            </p:cNvSpPr>
            <p:nvPr/>
          </p:nvSpPr>
          <p:spPr bwMode="auto">
            <a:xfrm>
              <a:off x="6227763" y="5105401"/>
              <a:ext cx="0" cy="9525"/>
            </a:xfrm>
            <a:custGeom>
              <a:avLst/>
              <a:gdLst>
                <a:gd name="T0" fmla="*/ 0 h 6"/>
                <a:gd name="T1" fmla="*/ 0 h 6"/>
                <a:gd name="T2" fmla="*/ 6 h 6"/>
                <a:gd name="T3" fmla="*/ 6 h 6"/>
                <a:gd name="T4" fmla="*/ 6 h 6"/>
                <a:gd name="T5" fmla="*/ 0 h 6"/>
                <a:gd name="T6" fmla="*/ 0 h 6"/>
                <a:gd name="T7" fmla="*/ 0 h 6"/>
                <a:gd name="T8" fmla="*/ 0 h 6"/>
                <a:gd name="T9" fmla="*/ 0 h 6"/>
                <a:gd name="T10" fmla="*/ 0 h 6"/>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6">
                  <a:moveTo>
                    <a:pt x="0" y="0"/>
                  </a:moveTo>
                  <a:lnTo>
                    <a:pt x="0" y="0"/>
                  </a:lnTo>
                  <a:lnTo>
                    <a:pt x="0" y="6"/>
                  </a:lnTo>
                  <a:lnTo>
                    <a:pt x="0" y="6"/>
                  </a:lnTo>
                  <a:lnTo>
                    <a:pt x="0" y="6"/>
                  </a:lnTo>
                  <a:lnTo>
                    <a:pt x="0" y="0"/>
                  </a:lnTo>
                  <a:lnTo>
                    <a:pt x="0" y="0"/>
                  </a:lnTo>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8" name="Freeform 698"/>
            <p:cNvSpPr>
              <a:spLocks noEditPoints="1"/>
            </p:cNvSpPr>
            <p:nvPr/>
          </p:nvSpPr>
          <p:spPr bwMode="auto">
            <a:xfrm>
              <a:off x="6230938" y="5102226"/>
              <a:ext cx="9525" cy="15875"/>
            </a:xfrm>
            <a:custGeom>
              <a:avLst/>
              <a:gdLst>
                <a:gd name="T0" fmla="*/ 0 w 6"/>
                <a:gd name="T1" fmla="*/ 2 h 10"/>
                <a:gd name="T2" fmla="*/ 2 w 6"/>
                <a:gd name="T3" fmla="*/ 2 h 10"/>
                <a:gd name="T4" fmla="*/ 6 w 6"/>
                <a:gd name="T5" fmla="*/ 2 h 10"/>
                <a:gd name="T6" fmla="*/ 6 w 6"/>
                <a:gd name="T7" fmla="*/ 6 h 10"/>
                <a:gd name="T8" fmla="*/ 2 w 6"/>
                <a:gd name="T9" fmla="*/ 8 h 10"/>
                <a:gd name="T10" fmla="*/ 0 w 6"/>
                <a:gd name="T11" fmla="*/ 6 h 10"/>
                <a:gd name="T12" fmla="*/ 0 w 6"/>
                <a:gd name="T13" fmla="*/ 2 h 10"/>
                <a:gd name="T14" fmla="*/ 4 w 6"/>
                <a:gd name="T15" fmla="*/ 0 h 10"/>
                <a:gd name="T16" fmla="*/ 0 w 6"/>
                <a:gd name="T17" fmla="*/ 2 h 10"/>
                <a:gd name="T18" fmla="*/ 0 w 6"/>
                <a:gd name="T19" fmla="*/ 8 h 10"/>
                <a:gd name="T20" fmla="*/ 4 w 6"/>
                <a:gd name="T21" fmla="*/ 10 h 10"/>
                <a:gd name="T22" fmla="*/ 6 w 6"/>
                <a:gd name="T23" fmla="*/ 8 h 10"/>
                <a:gd name="T24" fmla="*/ 6 w 6"/>
                <a:gd name="T25" fmla="*/ 2 h 10"/>
                <a:gd name="T26" fmla="*/ 4 w 6"/>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10">
                  <a:moveTo>
                    <a:pt x="0" y="2"/>
                  </a:moveTo>
                  <a:lnTo>
                    <a:pt x="2" y="2"/>
                  </a:lnTo>
                  <a:lnTo>
                    <a:pt x="6" y="2"/>
                  </a:lnTo>
                  <a:lnTo>
                    <a:pt x="6" y="6"/>
                  </a:lnTo>
                  <a:lnTo>
                    <a:pt x="2" y="8"/>
                  </a:lnTo>
                  <a:lnTo>
                    <a:pt x="0" y="6"/>
                  </a:lnTo>
                  <a:lnTo>
                    <a:pt x="0" y="2"/>
                  </a:lnTo>
                  <a:close/>
                  <a:moveTo>
                    <a:pt x="4" y="0"/>
                  </a:moveTo>
                  <a:lnTo>
                    <a:pt x="0" y="2"/>
                  </a:lnTo>
                  <a:lnTo>
                    <a:pt x="0" y="8"/>
                  </a:lnTo>
                  <a:lnTo>
                    <a:pt x="4" y="10"/>
                  </a:lnTo>
                  <a:lnTo>
                    <a:pt x="6" y="8"/>
                  </a:lnTo>
                  <a:lnTo>
                    <a:pt x="6"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9" name="Freeform 699"/>
            <p:cNvSpPr>
              <a:spLocks noEditPoints="1"/>
            </p:cNvSpPr>
            <p:nvPr/>
          </p:nvSpPr>
          <p:spPr bwMode="auto">
            <a:xfrm>
              <a:off x="6230938" y="5102226"/>
              <a:ext cx="9525" cy="15875"/>
            </a:xfrm>
            <a:custGeom>
              <a:avLst/>
              <a:gdLst>
                <a:gd name="T0" fmla="*/ 0 w 6"/>
                <a:gd name="T1" fmla="*/ 2 h 10"/>
                <a:gd name="T2" fmla="*/ 2 w 6"/>
                <a:gd name="T3" fmla="*/ 2 h 10"/>
                <a:gd name="T4" fmla="*/ 6 w 6"/>
                <a:gd name="T5" fmla="*/ 2 h 10"/>
                <a:gd name="T6" fmla="*/ 6 w 6"/>
                <a:gd name="T7" fmla="*/ 6 h 10"/>
                <a:gd name="T8" fmla="*/ 2 w 6"/>
                <a:gd name="T9" fmla="*/ 8 h 10"/>
                <a:gd name="T10" fmla="*/ 0 w 6"/>
                <a:gd name="T11" fmla="*/ 6 h 10"/>
                <a:gd name="T12" fmla="*/ 0 w 6"/>
                <a:gd name="T13" fmla="*/ 2 h 10"/>
                <a:gd name="T14" fmla="*/ 4 w 6"/>
                <a:gd name="T15" fmla="*/ 0 h 10"/>
                <a:gd name="T16" fmla="*/ 0 w 6"/>
                <a:gd name="T17" fmla="*/ 2 h 10"/>
                <a:gd name="T18" fmla="*/ 0 w 6"/>
                <a:gd name="T19" fmla="*/ 8 h 10"/>
                <a:gd name="T20" fmla="*/ 4 w 6"/>
                <a:gd name="T21" fmla="*/ 10 h 10"/>
                <a:gd name="T22" fmla="*/ 6 w 6"/>
                <a:gd name="T23" fmla="*/ 8 h 10"/>
                <a:gd name="T24" fmla="*/ 6 w 6"/>
                <a:gd name="T25" fmla="*/ 2 h 10"/>
                <a:gd name="T26" fmla="*/ 4 w 6"/>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10">
                  <a:moveTo>
                    <a:pt x="0" y="2"/>
                  </a:moveTo>
                  <a:lnTo>
                    <a:pt x="2" y="2"/>
                  </a:lnTo>
                  <a:lnTo>
                    <a:pt x="6" y="2"/>
                  </a:lnTo>
                  <a:lnTo>
                    <a:pt x="6" y="6"/>
                  </a:lnTo>
                  <a:lnTo>
                    <a:pt x="2" y="8"/>
                  </a:lnTo>
                  <a:lnTo>
                    <a:pt x="0" y="6"/>
                  </a:lnTo>
                  <a:lnTo>
                    <a:pt x="0" y="2"/>
                  </a:lnTo>
                  <a:moveTo>
                    <a:pt x="4" y="0"/>
                  </a:moveTo>
                  <a:lnTo>
                    <a:pt x="0" y="2"/>
                  </a:lnTo>
                  <a:lnTo>
                    <a:pt x="0" y="8"/>
                  </a:lnTo>
                  <a:lnTo>
                    <a:pt x="4" y="10"/>
                  </a:lnTo>
                  <a:lnTo>
                    <a:pt x="6" y="8"/>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0" name="Freeform 700"/>
            <p:cNvSpPr>
              <a:spLocks/>
            </p:cNvSpPr>
            <p:nvPr/>
          </p:nvSpPr>
          <p:spPr bwMode="auto">
            <a:xfrm>
              <a:off x="6243638"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1" name="Freeform 701"/>
            <p:cNvSpPr>
              <a:spLocks/>
            </p:cNvSpPr>
            <p:nvPr/>
          </p:nvSpPr>
          <p:spPr bwMode="auto">
            <a:xfrm>
              <a:off x="6243638"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2" name="Freeform 702"/>
            <p:cNvSpPr>
              <a:spLocks noEditPoints="1"/>
            </p:cNvSpPr>
            <p:nvPr/>
          </p:nvSpPr>
          <p:spPr bwMode="auto">
            <a:xfrm>
              <a:off x="6243638" y="5102226"/>
              <a:ext cx="12700" cy="15875"/>
            </a:xfrm>
            <a:custGeom>
              <a:avLst/>
              <a:gdLst>
                <a:gd name="T0" fmla="*/ 4 w 8"/>
                <a:gd name="T1" fmla="*/ 10 h 10"/>
                <a:gd name="T2" fmla="*/ 0 w 8"/>
                <a:gd name="T3" fmla="*/ 8 h 10"/>
                <a:gd name="T4" fmla="*/ 0 w 8"/>
                <a:gd name="T5" fmla="*/ 2 h 10"/>
                <a:gd name="T6" fmla="*/ 4 w 8"/>
                <a:gd name="T7" fmla="*/ 0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0"/>
                  </a:lnTo>
                  <a:lnTo>
                    <a:pt x="8" y="2"/>
                  </a:lnTo>
                  <a:lnTo>
                    <a:pt x="8" y="8"/>
                  </a:lnTo>
                  <a:lnTo>
                    <a:pt x="4" y="10"/>
                  </a:lnTo>
                  <a:close/>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3" name="Freeform 703"/>
            <p:cNvSpPr>
              <a:spLocks noEditPoints="1"/>
            </p:cNvSpPr>
            <p:nvPr/>
          </p:nvSpPr>
          <p:spPr bwMode="auto">
            <a:xfrm>
              <a:off x="6243638" y="5102226"/>
              <a:ext cx="12700" cy="15875"/>
            </a:xfrm>
            <a:custGeom>
              <a:avLst/>
              <a:gdLst>
                <a:gd name="T0" fmla="*/ 4 w 8"/>
                <a:gd name="T1" fmla="*/ 10 h 10"/>
                <a:gd name="T2" fmla="*/ 0 w 8"/>
                <a:gd name="T3" fmla="*/ 8 h 10"/>
                <a:gd name="T4" fmla="*/ 0 w 8"/>
                <a:gd name="T5" fmla="*/ 2 h 10"/>
                <a:gd name="T6" fmla="*/ 4 w 8"/>
                <a:gd name="T7" fmla="*/ 0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0"/>
                  </a:lnTo>
                  <a:lnTo>
                    <a:pt x="8" y="2"/>
                  </a:lnTo>
                  <a:lnTo>
                    <a:pt x="8" y="8"/>
                  </a:lnTo>
                  <a:lnTo>
                    <a:pt x="4" y="10"/>
                  </a:lnTo>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4" name="Freeform 704"/>
            <p:cNvSpPr>
              <a:spLocks noEditPoints="1"/>
            </p:cNvSpPr>
            <p:nvPr/>
          </p:nvSpPr>
          <p:spPr bwMode="auto">
            <a:xfrm>
              <a:off x="6243638" y="5102226"/>
              <a:ext cx="12700" cy="15875"/>
            </a:xfrm>
            <a:custGeom>
              <a:avLst/>
              <a:gdLst>
                <a:gd name="T0" fmla="*/ 0 w 8"/>
                <a:gd name="T1" fmla="*/ 2 h 10"/>
                <a:gd name="T2" fmla="*/ 4 w 8"/>
                <a:gd name="T3" fmla="*/ 2 h 10"/>
                <a:gd name="T4" fmla="*/ 6 w 8"/>
                <a:gd name="T5" fmla="*/ 2 h 10"/>
                <a:gd name="T6" fmla="*/ 6 w 8"/>
                <a:gd name="T7" fmla="*/ 6 h 10"/>
                <a:gd name="T8" fmla="*/ 4 w 8"/>
                <a:gd name="T9" fmla="*/ 10 h 10"/>
                <a:gd name="T10" fmla="*/ 0 w 8"/>
                <a:gd name="T11" fmla="*/ 6 h 10"/>
                <a:gd name="T12" fmla="*/ 0 w 8"/>
                <a:gd name="T13" fmla="*/ 2 h 10"/>
                <a:gd name="T14" fmla="*/ 4 w 8"/>
                <a:gd name="T15" fmla="*/ 0 h 10"/>
                <a:gd name="T16" fmla="*/ 0 w 8"/>
                <a:gd name="T17" fmla="*/ 2 h 10"/>
                <a:gd name="T18" fmla="*/ 0 w 8"/>
                <a:gd name="T19" fmla="*/ 8 h 10"/>
                <a:gd name="T20" fmla="*/ 4 w 8"/>
                <a:gd name="T21" fmla="*/ 10 h 10"/>
                <a:gd name="T22" fmla="*/ 8 w 8"/>
                <a:gd name="T23" fmla="*/ 8 h 10"/>
                <a:gd name="T24" fmla="*/ 8 w 8"/>
                <a:gd name="T25" fmla="*/ 2 h 10"/>
                <a:gd name="T26" fmla="*/ 4 w 8"/>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0" y="2"/>
                  </a:moveTo>
                  <a:lnTo>
                    <a:pt x="4" y="2"/>
                  </a:lnTo>
                  <a:lnTo>
                    <a:pt x="6" y="2"/>
                  </a:lnTo>
                  <a:lnTo>
                    <a:pt x="6" y="6"/>
                  </a:lnTo>
                  <a:lnTo>
                    <a:pt x="4" y="10"/>
                  </a:lnTo>
                  <a:lnTo>
                    <a:pt x="0" y="6"/>
                  </a:lnTo>
                  <a:lnTo>
                    <a:pt x="0" y="2"/>
                  </a:lnTo>
                  <a:close/>
                  <a:moveTo>
                    <a:pt x="4" y="0"/>
                  </a:moveTo>
                  <a:lnTo>
                    <a:pt x="0" y="2"/>
                  </a:lnTo>
                  <a:lnTo>
                    <a:pt x="0" y="8"/>
                  </a:lnTo>
                  <a:lnTo>
                    <a:pt x="4" y="10"/>
                  </a:lnTo>
                  <a:lnTo>
                    <a:pt x="8" y="8"/>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5" name="Freeform 705"/>
            <p:cNvSpPr>
              <a:spLocks noEditPoints="1"/>
            </p:cNvSpPr>
            <p:nvPr/>
          </p:nvSpPr>
          <p:spPr bwMode="auto">
            <a:xfrm>
              <a:off x="6243638" y="5102226"/>
              <a:ext cx="12700" cy="15875"/>
            </a:xfrm>
            <a:custGeom>
              <a:avLst/>
              <a:gdLst>
                <a:gd name="T0" fmla="*/ 0 w 8"/>
                <a:gd name="T1" fmla="*/ 2 h 10"/>
                <a:gd name="T2" fmla="*/ 4 w 8"/>
                <a:gd name="T3" fmla="*/ 2 h 10"/>
                <a:gd name="T4" fmla="*/ 6 w 8"/>
                <a:gd name="T5" fmla="*/ 2 h 10"/>
                <a:gd name="T6" fmla="*/ 6 w 8"/>
                <a:gd name="T7" fmla="*/ 6 h 10"/>
                <a:gd name="T8" fmla="*/ 4 w 8"/>
                <a:gd name="T9" fmla="*/ 10 h 10"/>
                <a:gd name="T10" fmla="*/ 0 w 8"/>
                <a:gd name="T11" fmla="*/ 6 h 10"/>
                <a:gd name="T12" fmla="*/ 0 w 8"/>
                <a:gd name="T13" fmla="*/ 2 h 10"/>
                <a:gd name="T14" fmla="*/ 4 w 8"/>
                <a:gd name="T15" fmla="*/ 0 h 10"/>
                <a:gd name="T16" fmla="*/ 0 w 8"/>
                <a:gd name="T17" fmla="*/ 2 h 10"/>
                <a:gd name="T18" fmla="*/ 0 w 8"/>
                <a:gd name="T19" fmla="*/ 8 h 10"/>
                <a:gd name="T20" fmla="*/ 4 w 8"/>
                <a:gd name="T21" fmla="*/ 10 h 10"/>
                <a:gd name="T22" fmla="*/ 8 w 8"/>
                <a:gd name="T23" fmla="*/ 8 h 10"/>
                <a:gd name="T24" fmla="*/ 8 w 8"/>
                <a:gd name="T25" fmla="*/ 2 h 10"/>
                <a:gd name="T26" fmla="*/ 4 w 8"/>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0" y="2"/>
                  </a:moveTo>
                  <a:lnTo>
                    <a:pt x="4" y="2"/>
                  </a:lnTo>
                  <a:lnTo>
                    <a:pt x="6" y="2"/>
                  </a:lnTo>
                  <a:lnTo>
                    <a:pt x="6" y="6"/>
                  </a:lnTo>
                  <a:lnTo>
                    <a:pt x="4" y="10"/>
                  </a:lnTo>
                  <a:lnTo>
                    <a:pt x="0" y="6"/>
                  </a:lnTo>
                  <a:lnTo>
                    <a:pt x="0" y="2"/>
                  </a:lnTo>
                  <a:moveTo>
                    <a:pt x="4" y="0"/>
                  </a:moveTo>
                  <a:lnTo>
                    <a:pt x="0" y="2"/>
                  </a:lnTo>
                  <a:lnTo>
                    <a:pt x="0" y="8"/>
                  </a:lnTo>
                  <a:lnTo>
                    <a:pt x="4" y="10"/>
                  </a:lnTo>
                  <a:lnTo>
                    <a:pt x="8" y="8"/>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6" name="Freeform 706"/>
            <p:cNvSpPr>
              <a:spLocks/>
            </p:cNvSpPr>
            <p:nvPr/>
          </p:nvSpPr>
          <p:spPr bwMode="auto">
            <a:xfrm>
              <a:off x="6256338"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7" name="Freeform 707"/>
            <p:cNvSpPr>
              <a:spLocks/>
            </p:cNvSpPr>
            <p:nvPr/>
          </p:nvSpPr>
          <p:spPr bwMode="auto">
            <a:xfrm>
              <a:off x="6256338"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8" name="Freeform 708"/>
            <p:cNvSpPr>
              <a:spLocks noEditPoints="1"/>
            </p:cNvSpPr>
            <p:nvPr/>
          </p:nvSpPr>
          <p:spPr bwMode="auto">
            <a:xfrm>
              <a:off x="6256338" y="5102226"/>
              <a:ext cx="12700" cy="15875"/>
            </a:xfrm>
            <a:custGeom>
              <a:avLst/>
              <a:gdLst>
                <a:gd name="T0" fmla="*/ 4 w 8"/>
                <a:gd name="T1" fmla="*/ 10 h 10"/>
                <a:gd name="T2" fmla="*/ 0 w 8"/>
                <a:gd name="T3" fmla="*/ 8 h 10"/>
                <a:gd name="T4" fmla="*/ 0 w 8"/>
                <a:gd name="T5" fmla="*/ 2 h 10"/>
                <a:gd name="T6" fmla="*/ 4 w 8"/>
                <a:gd name="T7" fmla="*/ 0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0"/>
                  </a:lnTo>
                  <a:lnTo>
                    <a:pt x="8" y="2"/>
                  </a:lnTo>
                  <a:lnTo>
                    <a:pt x="8" y="8"/>
                  </a:lnTo>
                  <a:lnTo>
                    <a:pt x="4" y="10"/>
                  </a:lnTo>
                  <a:close/>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9" name="Freeform 709"/>
            <p:cNvSpPr>
              <a:spLocks noEditPoints="1"/>
            </p:cNvSpPr>
            <p:nvPr/>
          </p:nvSpPr>
          <p:spPr bwMode="auto">
            <a:xfrm>
              <a:off x="6256338" y="5102226"/>
              <a:ext cx="12700" cy="15875"/>
            </a:xfrm>
            <a:custGeom>
              <a:avLst/>
              <a:gdLst>
                <a:gd name="T0" fmla="*/ 4 w 8"/>
                <a:gd name="T1" fmla="*/ 10 h 10"/>
                <a:gd name="T2" fmla="*/ 0 w 8"/>
                <a:gd name="T3" fmla="*/ 8 h 10"/>
                <a:gd name="T4" fmla="*/ 0 w 8"/>
                <a:gd name="T5" fmla="*/ 2 h 10"/>
                <a:gd name="T6" fmla="*/ 4 w 8"/>
                <a:gd name="T7" fmla="*/ 0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0"/>
                  </a:lnTo>
                  <a:lnTo>
                    <a:pt x="8" y="2"/>
                  </a:lnTo>
                  <a:lnTo>
                    <a:pt x="8" y="8"/>
                  </a:lnTo>
                  <a:lnTo>
                    <a:pt x="4" y="10"/>
                  </a:lnTo>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0" name="Freeform 710"/>
            <p:cNvSpPr>
              <a:spLocks noEditPoints="1"/>
            </p:cNvSpPr>
            <p:nvPr/>
          </p:nvSpPr>
          <p:spPr bwMode="auto">
            <a:xfrm>
              <a:off x="6256338" y="5102226"/>
              <a:ext cx="12700" cy="15875"/>
            </a:xfrm>
            <a:custGeom>
              <a:avLst/>
              <a:gdLst>
                <a:gd name="T0" fmla="*/ 2 w 8"/>
                <a:gd name="T1" fmla="*/ 2 h 10"/>
                <a:gd name="T2" fmla="*/ 4 w 8"/>
                <a:gd name="T3" fmla="*/ 2 h 10"/>
                <a:gd name="T4" fmla="*/ 6 w 8"/>
                <a:gd name="T5" fmla="*/ 2 h 10"/>
                <a:gd name="T6" fmla="*/ 6 w 8"/>
                <a:gd name="T7" fmla="*/ 6 h 10"/>
                <a:gd name="T8" fmla="*/ 4 w 8"/>
                <a:gd name="T9" fmla="*/ 8 h 10"/>
                <a:gd name="T10" fmla="*/ 2 w 8"/>
                <a:gd name="T11" fmla="*/ 6 h 10"/>
                <a:gd name="T12" fmla="*/ 2 w 8"/>
                <a:gd name="T13" fmla="*/ 2 h 10"/>
                <a:gd name="T14" fmla="*/ 4 w 8"/>
                <a:gd name="T15" fmla="*/ 0 h 10"/>
                <a:gd name="T16" fmla="*/ 0 w 8"/>
                <a:gd name="T17" fmla="*/ 2 h 10"/>
                <a:gd name="T18" fmla="*/ 0 w 8"/>
                <a:gd name="T19" fmla="*/ 8 h 10"/>
                <a:gd name="T20" fmla="*/ 4 w 8"/>
                <a:gd name="T21" fmla="*/ 10 h 10"/>
                <a:gd name="T22" fmla="*/ 8 w 8"/>
                <a:gd name="T23" fmla="*/ 8 h 10"/>
                <a:gd name="T24" fmla="*/ 8 w 8"/>
                <a:gd name="T25" fmla="*/ 2 h 10"/>
                <a:gd name="T26" fmla="*/ 4 w 8"/>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2" y="2"/>
                  </a:moveTo>
                  <a:lnTo>
                    <a:pt x="4" y="2"/>
                  </a:lnTo>
                  <a:lnTo>
                    <a:pt x="6" y="2"/>
                  </a:lnTo>
                  <a:lnTo>
                    <a:pt x="6" y="6"/>
                  </a:lnTo>
                  <a:lnTo>
                    <a:pt x="4" y="8"/>
                  </a:lnTo>
                  <a:lnTo>
                    <a:pt x="2" y="6"/>
                  </a:lnTo>
                  <a:lnTo>
                    <a:pt x="2" y="2"/>
                  </a:lnTo>
                  <a:close/>
                  <a:moveTo>
                    <a:pt x="4" y="0"/>
                  </a:moveTo>
                  <a:lnTo>
                    <a:pt x="0" y="2"/>
                  </a:lnTo>
                  <a:lnTo>
                    <a:pt x="0" y="8"/>
                  </a:lnTo>
                  <a:lnTo>
                    <a:pt x="4" y="10"/>
                  </a:lnTo>
                  <a:lnTo>
                    <a:pt x="8" y="8"/>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1" name="Freeform 711"/>
            <p:cNvSpPr>
              <a:spLocks noEditPoints="1"/>
            </p:cNvSpPr>
            <p:nvPr/>
          </p:nvSpPr>
          <p:spPr bwMode="auto">
            <a:xfrm>
              <a:off x="6256338" y="5102226"/>
              <a:ext cx="12700" cy="15875"/>
            </a:xfrm>
            <a:custGeom>
              <a:avLst/>
              <a:gdLst>
                <a:gd name="T0" fmla="*/ 2 w 8"/>
                <a:gd name="T1" fmla="*/ 2 h 10"/>
                <a:gd name="T2" fmla="*/ 4 w 8"/>
                <a:gd name="T3" fmla="*/ 2 h 10"/>
                <a:gd name="T4" fmla="*/ 6 w 8"/>
                <a:gd name="T5" fmla="*/ 2 h 10"/>
                <a:gd name="T6" fmla="*/ 6 w 8"/>
                <a:gd name="T7" fmla="*/ 6 h 10"/>
                <a:gd name="T8" fmla="*/ 4 w 8"/>
                <a:gd name="T9" fmla="*/ 8 h 10"/>
                <a:gd name="T10" fmla="*/ 2 w 8"/>
                <a:gd name="T11" fmla="*/ 6 h 10"/>
                <a:gd name="T12" fmla="*/ 2 w 8"/>
                <a:gd name="T13" fmla="*/ 2 h 10"/>
                <a:gd name="T14" fmla="*/ 4 w 8"/>
                <a:gd name="T15" fmla="*/ 0 h 10"/>
                <a:gd name="T16" fmla="*/ 0 w 8"/>
                <a:gd name="T17" fmla="*/ 2 h 10"/>
                <a:gd name="T18" fmla="*/ 0 w 8"/>
                <a:gd name="T19" fmla="*/ 8 h 10"/>
                <a:gd name="T20" fmla="*/ 4 w 8"/>
                <a:gd name="T21" fmla="*/ 10 h 10"/>
                <a:gd name="T22" fmla="*/ 8 w 8"/>
                <a:gd name="T23" fmla="*/ 8 h 10"/>
                <a:gd name="T24" fmla="*/ 8 w 8"/>
                <a:gd name="T25" fmla="*/ 2 h 10"/>
                <a:gd name="T26" fmla="*/ 4 w 8"/>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2" y="2"/>
                  </a:moveTo>
                  <a:lnTo>
                    <a:pt x="4" y="2"/>
                  </a:lnTo>
                  <a:lnTo>
                    <a:pt x="6" y="2"/>
                  </a:lnTo>
                  <a:lnTo>
                    <a:pt x="6" y="6"/>
                  </a:lnTo>
                  <a:lnTo>
                    <a:pt x="4" y="8"/>
                  </a:lnTo>
                  <a:lnTo>
                    <a:pt x="2" y="6"/>
                  </a:lnTo>
                  <a:lnTo>
                    <a:pt x="2" y="2"/>
                  </a:lnTo>
                  <a:moveTo>
                    <a:pt x="4" y="0"/>
                  </a:moveTo>
                  <a:lnTo>
                    <a:pt x="0" y="2"/>
                  </a:lnTo>
                  <a:lnTo>
                    <a:pt x="0" y="8"/>
                  </a:lnTo>
                  <a:lnTo>
                    <a:pt x="4" y="10"/>
                  </a:lnTo>
                  <a:lnTo>
                    <a:pt x="8" y="8"/>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2" name="Freeform 712"/>
            <p:cNvSpPr>
              <a:spLocks/>
            </p:cNvSpPr>
            <p:nvPr/>
          </p:nvSpPr>
          <p:spPr bwMode="auto">
            <a:xfrm>
              <a:off x="6269038"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3" name="Freeform 713"/>
            <p:cNvSpPr>
              <a:spLocks/>
            </p:cNvSpPr>
            <p:nvPr/>
          </p:nvSpPr>
          <p:spPr bwMode="auto">
            <a:xfrm>
              <a:off x="6269038"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4" name="Freeform 714"/>
            <p:cNvSpPr>
              <a:spLocks noEditPoints="1"/>
            </p:cNvSpPr>
            <p:nvPr/>
          </p:nvSpPr>
          <p:spPr bwMode="auto">
            <a:xfrm>
              <a:off x="6269038" y="5102226"/>
              <a:ext cx="12700" cy="15875"/>
            </a:xfrm>
            <a:custGeom>
              <a:avLst/>
              <a:gdLst>
                <a:gd name="T0" fmla="*/ 4 w 8"/>
                <a:gd name="T1" fmla="*/ 10 h 10"/>
                <a:gd name="T2" fmla="*/ 0 w 8"/>
                <a:gd name="T3" fmla="*/ 8 h 10"/>
                <a:gd name="T4" fmla="*/ 0 w 8"/>
                <a:gd name="T5" fmla="*/ 2 h 10"/>
                <a:gd name="T6" fmla="*/ 4 w 8"/>
                <a:gd name="T7" fmla="*/ 0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0"/>
                  </a:lnTo>
                  <a:lnTo>
                    <a:pt x="8" y="2"/>
                  </a:lnTo>
                  <a:lnTo>
                    <a:pt x="8" y="8"/>
                  </a:lnTo>
                  <a:lnTo>
                    <a:pt x="4" y="10"/>
                  </a:lnTo>
                  <a:close/>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5" name="Freeform 715"/>
            <p:cNvSpPr>
              <a:spLocks noEditPoints="1"/>
            </p:cNvSpPr>
            <p:nvPr/>
          </p:nvSpPr>
          <p:spPr bwMode="auto">
            <a:xfrm>
              <a:off x="6269038" y="5102226"/>
              <a:ext cx="12700" cy="15875"/>
            </a:xfrm>
            <a:custGeom>
              <a:avLst/>
              <a:gdLst>
                <a:gd name="T0" fmla="*/ 4 w 8"/>
                <a:gd name="T1" fmla="*/ 10 h 10"/>
                <a:gd name="T2" fmla="*/ 0 w 8"/>
                <a:gd name="T3" fmla="*/ 8 h 10"/>
                <a:gd name="T4" fmla="*/ 0 w 8"/>
                <a:gd name="T5" fmla="*/ 2 h 10"/>
                <a:gd name="T6" fmla="*/ 4 w 8"/>
                <a:gd name="T7" fmla="*/ 0 h 10"/>
                <a:gd name="T8" fmla="*/ 8 w 8"/>
                <a:gd name="T9" fmla="*/ 2 h 10"/>
                <a:gd name="T10" fmla="*/ 8 w 8"/>
                <a:gd name="T11" fmla="*/ 8 h 10"/>
                <a:gd name="T12" fmla="*/ 4 w 8"/>
                <a:gd name="T13" fmla="*/ 10 h 10"/>
                <a:gd name="T14" fmla="*/ 4 w 8"/>
                <a:gd name="T15" fmla="*/ 0 h 10"/>
                <a:gd name="T16" fmla="*/ 4 w 8"/>
                <a:gd name="T17" fmla="*/ 0 h 10"/>
                <a:gd name="T18" fmla="*/ 0 w 8"/>
                <a:gd name="T19" fmla="*/ 2 h 10"/>
                <a:gd name="T20" fmla="*/ 0 w 8"/>
                <a:gd name="T21" fmla="*/ 2 h 10"/>
                <a:gd name="T22" fmla="*/ 0 w 8"/>
                <a:gd name="T23" fmla="*/ 2 h 10"/>
                <a:gd name="T24" fmla="*/ 0 w 8"/>
                <a:gd name="T25" fmla="*/ 2 h 10"/>
                <a:gd name="T26" fmla="*/ 0 w 8"/>
                <a:gd name="T27" fmla="*/ 8 h 10"/>
                <a:gd name="T28" fmla="*/ 0 w 8"/>
                <a:gd name="T29" fmla="*/ 8 h 10"/>
                <a:gd name="T30" fmla="*/ 4 w 8"/>
                <a:gd name="T31" fmla="*/ 10 h 10"/>
                <a:gd name="T32" fmla="*/ 4 w 8"/>
                <a:gd name="T33" fmla="*/ 10 h 10"/>
                <a:gd name="T34" fmla="*/ 8 w 8"/>
                <a:gd name="T35" fmla="*/ 8 h 10"/>
                <a:gd name="T36" fmla="*/ 8 w 8"/>
                <a:gd name="T37" fmla="*/ 8 h 10"/>
                <a:gd name="T38" fmla="*/ 8 w 8"/>
                <a:gd name="T39" fmla="*/ 2 h 10"/>
                <a:gd name="T40" fmla="*/ 8 w 8"/>
                <a:gd name="T41" fmla="*/ 2 h 10"/>
                <a:gd name="T42" fmla="*/ 4 w 8"/>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0">
                  <a:moveTo>
                    <a:pt x="4" y="10"/>
                  </a:moveTo>
                  <a:lnTo>
                    <a:pt x="0" y="8"/>
                  </a:lnTo>
                  <a:lnTo>
                    <a:pt x="0" y="2"/>
                  </a:lnTo>
                  <a:lnTo>
                    <a:pt x="4" y="0"/>
                  </a:lnTo>
                  <a:lnTo>
                    <a:pt x="8" y="2"/>
                  </a:lnTo>
                  <a:lnTo>
                    <a:pt x="8" y="8"/>
                  </a:lnTo>
                  <a:lnTo>
                    <a:pt x="4" y="10"/>
                  </a:lnTo>
                  <a:moveTo>
                    <a:pt x="4" y="0"/>
                  </a:moveTo>
                  <a:lnTo>
                    <a:pt x="4" y="0"/>
                  </a:lnTo>
                  <a:lnTo>
                    <a:pt x="0" y="2"/>
                  </a:lnTo>
                  <a:lnTo>
                    <a:pt x="0" y="2"/>
                  </a:lnTo>
                  <a:lnTo>
                    <a:pt x="0" y="2"/>
                  </a:lnTo>
                  <a:lnTo>
                    <a:pt x="0" y="2"/>
                  </a:lnTo>
                  <a:lnTo>
                    <a:pt x="0" y="8"/>
                  </a:lnTo>
                  <a:lnTo>
                    <a:pt x="0" y="8"/>
                  </a:lnTo>
                  <a:lnTo>
                    <a:pt x="4" y="10"/>
                  </a:lnTo>
                  <a:lnTo>
                    <a:pt x="4" y="10"/>
                  </a:lnTo>
                  <a:lnTo>
                    <a:pt x="8" y="8"/>
                  </a:lnTo>
                  <a:lnTo>
                    <a:pt x="8" y="8"/>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6" name="Freeform 716"/>
            <p:cNvSpPr>
              <a:spLocks noEditPoints="1"/>
            </p:cNvSpPr>
            <p:nvPr/>
          </p:nvSpPr>
          <p:spPr bwMode="auto">
            <a:xfrm>
              <a:off x="6269038" y="5102226"/>
              <a:ext cx="12700" cy="15875"/>
            </a:xfrm>
            <a:custGeom>
              <a:avLst/>
              <a:gdLst>
                <a:gd name="T0" fmla="*/ 0 w 8"/>
                <a:gd name="T1" fmla="*/ 2 h 10"/>
                <a:gd name="T2" fmla="*/ 4 w 8"/>
                <a:gd name="T3" fmla="*/ 2 h 10"/>
                <a:gd name="T4" fmla="*/ 8 w 8"/>
                <a:gd name="T5" fmla="*/ 2 h 10"/>
                <a:gd name="T6" fmla="*/ 8 w 8"/>
                <a:gd name="T7" fmla="*/ 6 h 10"/>
                <a:gd name="T8" fmla="*/ 4 w 8"/>
                <a:gd name="T9" fmla="*/ 10 h 10"/>
                <a:gd name="T10" fmla="*/ 0 w 8"/>
                <a:gd name="T11" fmla="*/ 6 h 10"/>
                <a:gd name="T12" fmla="*/ 0 w 8"/>
                <a:gd name="T13" fmla="*/ 2 h 10"/>
                <a:gd name="T14" fmla="*/ 4 w 8"/>
                <a:gd name="T15" fmla="*/ 0 h 10"/>
                <a:gd name="T16" fmla="*/ 0 w 8"/>
                <a:gd name="T17" fmla="*/ 2 h 10"/>
                <a:gd name="T18" fmla="*/ 0 w 8"/>
                <a:gd name="T19" fmla="*/ 8 h 10"/>
                <a:gd name="T20" fmla="*/ 4 w 8"/>
                <a:gd name="T21" fmla="*/ 10 h 10"/>
                <a:gd name="T22" fmla="*/ 8 w 8"/>
                <a:gd name="T23" fmla="*/ 8 h 10"/>
                <a:gd name="T24" fmla="*/ 8 w 8"/>
                <a:gd name="T25" fmla="*/ 2 h 10"/>
                <a:gd name="T26" fmla="*/ 4 w 8"/>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0" y="2"/>
                  </a:moveTo>
                  <a:lnTo>
                    <a:pt x="4" y="2"/>
                  </a:lnTo>
                  <a:lnTo>
                    <a:pt x="8" y="2"/>
                  </a:lnTo>
                  <a:lnTo>
                    <a:pt x="8" y="6"/>
                  </a:lnTo>
                  <a:lnTo>
                    <a:pt x="4" y="10"/>
                  </a:lnTo>
                  <a:lnTo>
                    <a:pt x="0" y="6"/>
                  </a:lnTo>
                  <a:lnTo>
                    <a:pt x="0" y="2"/>
                  </a:lnTo>
                  <a:close/>
                  <a:moveTo>
                    <a:pt x="4" y="0"/>
                  </a:moveTo>
                  <a:lnTo>
                    <a:pt x="0" y="2"/>
                  </a:lnTo>
                  <a:lnTo>
                    <a:pt x="0" y="8"/>
                  </a:lnTo>
                  <a:lnTo>
                    <a:pt x="4" y="10"/>
                  </a:lnTo>
                  <a:lnTo>
                    <a:pt x="8" y="8"/>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7" name="Freeform 717"/>
            <p:cNvSpPr>
              <a:spLocks noEditPoints="1"/>
            </p:cNvSpPr>
            <p:nvPr/>
          </p:nvSpPr>
          <p:spPr bwMode="auto">
            <a:xfrm>
              <a:off x="6269038" y="5102226"/>
              <a:ext cx="12700" cy="15875"/>
            </a:xfrm>
            <a:custGeom>
              <a:avLst/>
              <a:gdLst>
                <a:gd name="T0" fmla="*/ 0 w 8"/>
                <a:gd name="T1" fmla="*/ 2 h 10"/>
                <a:gd name="T2" fmla="*/ 4 w 8"/>
                <a:gd name="T3" fmla="*/ 2 h 10"/>
                <a:gd name="T4" fmla="*/ 8 w 8"/>
                <a:gd name="T5" fmla="*/ 2 h 10"/>
                <a:gd name="T6" fmla="*/ 8 w 8"/>
                <a:gd name="T7" fmla="*/ 6 h 10"/>
                <a:gd name="T8" fmla="*/ 4 w 8"/>
                <a:gd name="T9" fmla="*/ 10 h 10"/>
                <a:gd name="T10" fmla="*/ 0 w 8"/>
                <a:gd name="T11" fmla="*/ 6 h 10"/>
                <a:gd name="T12" fmla="*/ 0 w 8"/>
                <a:gd name="T13" fmla="*/ 2 h 10"/>
                <a:gd name="T14" fmla="*/ 4 w 8"/>
                <a:gd name="T15" fmla="*/ 0 h 10"/>
                <a:gd name="T16" fmla="*/ 0 w 8"/>
                <a:gd name="T17" fmla="*/ 2 h 10"/>
                <a:gd name="T18" fmla="*/ 0 w 8"/>
                <a:gd name="T19" fmla="*/ 8 h 10"/>
                <a:gd name="T20" fmla="*/ 4 w 8"/>
                <a:gd name="T21" fmla="*/ 10 h 10"/>
                <a:gd name="T22" fmla="*/ 8 w 8"/>
                <a:gd name="T23" fmla="*/ 8 h 10"/>
                <a:gd name="T24" fmla="*/ 8 w 8"/>
                <a:gd name="T25" fmla="*/ 2 h 10"/>
                <a:gd name="T26" fmla="*/ 4 w 8"/>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0" y="2"/>
                  </a:moveTo>
                  <a:lnTo>
                    <a:pt x="4" y="2"/>
                  </a:lnTo>
                  <a:lnTo>
                    <a:pt x="8" y="2"/>
                  </a:lnTo>
                  <a:lnTo>
                    <a:pt x="8" y="6"/>
                  </a:lnTo>
                  <a:lnTo>
                    <a:pt x="4" y="10"/>
                  </a:lnTo>
                  <a:lnTo>
                    <a:pt x="0" y="6"/>
                  </a:lnTo>
                  <a:lnTo>
                    <a:pt x="0" y="2"/>
                  </a:lnTo>
                  <a:moveTo>
                    <a:pt x="4" y="0"/>
                  </a:moveTo>
                  <a:lnTo>
                    <a:pt x="0" y="2"/>
                  </a:lnTo>
                  <a:lnTo>
                    <a:pt x="0" y="8"/>
                  </a:lnTo>
                  <a:lnTo>
                    <a:pt x="4" y="10"/>
                  </a:lnTo>
                  <a:lnTo>
                    <a:pt x="8" y="8"/>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8" name="Freeform 718"/>
            <p:cNvSpPr>
              <a:spLocks/>
            </p:cNvSpPr>
            <p:nvPr/>
          </p:nvSpPr>
          <p:spPr bwMode="auto">
            <a:xfrm>
              <a:off x="6237288" y="5114926"/>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9" name="Freeform 719"/>
            <p:cNvSpPr>
              <a:spLocks/>
            </p:cNvSpPr>
            <p:nvPr/>
          </p:nvSpPr>
          <p:spPr bwMode="auto">
            <a:xfrm>
              <a:off x="6237288" y="5114926"/>
              <a:ext cx="9525" cy="12700"/>
            </a:xfrm>
            <a:custGeom>
              <a:avLst/>
              <a:gdLst>
                <a:gd name="T0" fmla="*/ 0 w 6"/>
                <a:gd name="T1" fmla="*/ 2 h 8"/>
                <a:gd name="T2" fmla="*/ 2 w 6"/>
                <a:gd name="T3" fmla="*/ 0 h 8"/>
                <a:gd name="T4" fmla="*/ 6 w 6"/>
                <a:gd name="T5" fmla="*/ 2 h 8"/>
                <a:gd name="T6" fmla="*/ 6 w 6"/>
                <a:gd name="T7" fmla="*/ 6 h 8"/>
                <a:gd name="T8" fmla="*/ 2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2" y="0"/>
                  </a:lnTo>
                  <a:lnTo>
                    <a:pt x="6" y="2"/>
                  </a:lnTo>
                  <a:lnTo>
                    <a:pt x="6"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0" name="Freeform 720"/>
            <p:cNvSpPr>
              <a:spLocks noEditPoints="1"/>
            </p:cNvSpPr>
            <p:nvPr/>
          </p:nvSpPr>
          <p:spPr bwMode="auto">
            <a:xfrm>
              <a:off x="6237288" y="5114926"/>
              <a:ext cx="9525" cy="12700"/>
            </a:xfrm>
            <a:custGeom>
              <a:avLst/>
              <a:gdLst>
                <a:gd name="T0" fmla="*/ 2 w 6"/>
                <a:gd name="T1" fmla="*/ 8 h 8"/>
                <a:gd name="T2" fmla="*/ 0 w 6"/>
                <a:gd name="T3" fmla="*/ 6 h 8"/>
                <a:gd name="T4" fmla="*/ 0 w 6"/>
                <a:gd name="T5" fmla="*/ 2 h 8"/>
                <a:gd name="T6" fmla="*/ 2 w 6"/>
                <a:gd name="T7" fmla="*/ 0 h 8"/>
                <a:gd name="T8" fmla="*/ 6 w 6"/>
                <a:gd name="T9" fmla="*/ 2 h 8"/>
                <a:gd name="T10" fmla="*/ 6 w 6"/>
                <a:gd name="T11" fmla="*/ 6 h 8"/>
                <a:gd name="T12" fmla="*/ 2 w 6"/>
                <a:gd name="T13" fmla="*/ 8 h 8"/>
                <a:gd name="T14" fmla="*/ 4 w 6"/>
                <a:gd name="T15" fmla="*/ 0 h 8"/>
                <a:gd name="T16" fmla="*/ 2 w 6"/>
                <a:gd name="T17" fmla="*/ 0 h 8"/>
                <a:gd name="T18" fmla="*/ 0 w 6"/>
                <a:gd name="T19" fmla="*/ 2 h 8"/>
                <a:gd name="T20" fmla="*/ 0 w 6"/>
                <a:gd name="T21" fmla="*/ 2 h 8"/>
                <a:gd name="T22" fmla="*/ 0 w 6"/>
                <a:gd name="T23" fmla="*/ 2 h 8"/>
                <a:gd name="T24" fmla="*/ 0 w 6"/>
                <a:gd name="T25" fmla="*/ 2 h 8"/>
                <a:gd name="T26" fmla="*/ 0 w 6"/>
                <a:gd name="T27" fmla="*/ 6 h 8"/>
                <a:gd name="T28" fmla="*/ 0 w 6"/>
                <a:gd name="T29" fmla="*/ 8 h 8"/>
                <a:gd name="T30" fmla="*/ 2 w 6"/>
                <a:gd name="T31" fmla="*/ 8 h 8"/>
                <a:gd name="T32" fmla="*/ 4 w 6"/>
                <a:gd name="T33" fmla="*/ 8 h 8"/>
                <a:gd name="T34" fmla="*/ 6 w 6"/>
                <a:gd name="T35" fmla="*/ 8 h 8"/>
                <a:gd name="T36" fmla="*/ 6 w 6"/>
                <a:gd name="T37" fmla="*/ 6 h 8"/>
                <a:gd name="T38" fmla="*/ 6 w 6"/>
                <a:gd name="T39" fmla="*/ 2 h 8"/>
                <a:gd name="T40" fmla="*/ 6 w 6"/>
                <a:gd name="T41" fmla="*/ 2 h 8"/>
                <a:gd name="T42" fmla="*/ 4 w 6"/>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8">
                  <a:moveTo>
                    <a:pt x="2" y="8"/>
                  </a:moveTo>
                  <a:lnTo>
                    <a:pt x="0" y="6"/>
                  </a:lnTo>
                  <a:lnTo>
                    <a:pt x="0" y="2"/>
                  </a:lnTo>
                  <a:lnTo>
                    <a:pt x="2" y="0"/>
                  </a:lnTo>
                  <a:lnTo>
                    <a:pt x="6" y="2"/>
                  </a:lnTo>
                  <a:lnTo>
                    <a:pt x="6" y="6"/>
                  </a:lnTo>
                  <a:lnTo>
                    <a:pt x="2" y="8"/>
                  </a:lnTo>
                  <a:close/>
                  <a:moveTo>
                    <a:pt x="4" y="0"/>
                  </a:moveTo>
                  <a:lnTo>
                    <a:pt x="2" y="0"/>
                  </a:lnTo>
                  <a:lnTo>
                    <a:pt x="0" y="2"/>
                  </a:lnTo>
                  <a:lnTo>
                    <a:pt x="0" y="2"/>
                  </a:lnTo>
                  <a:lnTo>
                    <a:pt x="0" y="2"/>
                  </a:lnTo>
                  <a:lnTo>
                    <a:pt x="0" y="2"/>
                  </a:lnTo>
                  <a:lnTo>
                    <a:pt x="0" y="6"/>
                  </a:lnTo>
                  <a:lnTo>
                    <a:pt x="0" y="8"/>
                  </a:lnTo>
                  <a:lnTo>
                    <a:pt x="2" y="8"/>
                  </a:lnTo>
                  <a:lnTo>
                    <a:pt x="4" y="8"/>
                  </a:lnTo>
                  <a:lnTo>
                    <a:pt x="6" y="8"/>
                  </a:lnTo>
                  <a:lnTo>
                    <a:pt x="6" y="6"/>
                  </a:lnTo>
                  <a:lnTo>
                    <a:pt x="6" y="2"/>
                  </a:lnTo>
                  <a:lnTo>
                    <a:pt x="6"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1" name="Freeform 721"/>
            <p:cNvSpPr>
              <a:spLocks noEditPoints="1"/>
            </p:cNvSpPr>
            <p:nvPr/>
          </p:nvSpPr>
          <p:spPr bwMode="auto">
            <a:xfrm>
              <a:off x="6237288" y="5114926"/>
              <a:ext cx="9525" cy="12700"/>
            </a:xfrm>
            <a:custGeom>
              <a:avLst/>
              <a:gdLst>
                <a:gd name="T0" fmla="*/ 2 w 6"/>
                <a:gd name="T1" fmla="*/ 8 h 8"/>
                <a:gd name="T2" fmla="*/ 0 w 6"/>
                <a:gd name="T3" fmla="*/ 6 h 8"/>
                <a:gd name="T4" fmla="*/ 0 w 6"/>
                <a:gd name="T5" fmla="*/ 2 h 8"/>
                <a:gd name="T6" fmla="*/ 2 w 6"/>
                <a:gd name="T7" fmla="*/ 0 h 8"/>
                <a:gd name="T8" fmla="*/ 6 w 6"/>
                <a:gd name="T9" fmla="*/ 2 h 8"/>
                <a:gd name="T10" fmla="*/ 6 w 6"/>
                <a:gd name="T11" fmla="*/ 6 h 8"/>
                <a:gd name="T12" fmla="*/ 2 w 6"/>
                <a:gd name="T13" fmla="*/ 8 h 8"/>
                <a:gd name="T14" fmla="*/ 4 w 6"/>
                <a:gd name="T15" fmla="*/ 0 h 8"/>
                <a:gd name="T16" fmla="*/ 2 w 6"/>
                <a:gd name="T17" fmla="*/ 0 h 8"/>
                <a:gd name="T18" fmla="*/ 0 w 6"/>
                <a:gd name="T19" fmla="*/ 2 h 8"/>
                <a:gd name="T20" fmla="*/ 0 w 6"/>
                <a:gd name="T21" fmla="*/ 2 h 8"/>
                <a:gd name="T22" fmla="*/ 0 w 6"/>
                <a:gd name="T23" fmla="*/ 2 h 8"/>
                <a:gd name="T24" fmla="*/ 0 w 6"/>
                <a:gd name="T25" fmla="*/ 2 h 8"/>
                <a:gd name="T26" fmla="*/ 0 w 6"/>
                <a:gd name="T27" fmla="*/ 6 h 8"/>
                <a:gd name="T28" fmla="*/ 0 w 6"/>
                <a:gd name="T29" fmla="*/ 8 h 8"/>
                <a:gd name="T30" fmla="*/ 2 w 6"/>
                <a:gd name="T31" fmla="*/ 8 h 8"/>
                <a:gd name="T32" fmla="*/ 4 w 6"/>
                <a:gd name="T33" fmla="*/ 8 h 8"/>
                <a:gd name="T34" fmla="*/ 6 w 6"/>
                <a:gd name="T35" fmla="*/ 8 h 8"/>
                <a:gd name="T36" fmla="*/ 6 w 6"/>
                <a:gd name="T37" fmla="*/ 6 h 8"/>
                <a:gd name="T38" fmla="*/ 6 w 6"/>
                <a:gd name="T39" fmla="*/ 2 h 8"/>
                <a:gd name="T40" fmla="*/ 6 w 6"/>
                <a:gd name="T41" fmla="*/ 2 h 8"/>
                <a:gd name="T42" fmla="*/ 4 w 6"/>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8">
                  <a:moveTo>
                    <a:pt x="2" y="8"/>
                  </a:moveTo>
                  <a:lnTo>
                    <a:pt x="0" y="6"/>
                  </a:lnTo>
                  <a:lnTo>
                    <a:pt x="0" y="2"/>
                  </a:lnTo>
                  <a:lnTo>
                    <a:pt x="2" y="0"/>
                  </a:lnTo>
                  <a:lnTo>
                    <a:pt x="6" y="2"/>
                  </a:lnTo>
                  <a:lnTo>
                    <a:pt x="6" y="6"/>
                  </a:lnTo>
                  <a:lnTo>
                    <a:pt x="2" y="8"/>
                  </a:lnTo>
                  <a:moveTo>
                    <a:pt x="4" y="0"/>
                  </a:moveTo>
                  <a:lnTo>
                    <a:pt x="2" y="0"/>
                  </a:lnTo>
                  <a:lnTo>
                    <a:pt x="0" y="2"/>
                  </a:lnTo>
                  <a:lnTo>
                    <a:pt x="0" y="2"/>
                  </a:lnTo>
                  <a:lnTo>
                    <a:pt x="0" y="2"/>
                  </a:lnTo>
                  <a:lnTo>
                    <a:pt x="0" y="2"/>
                  </a:lnTo>
                  <a:lnTo>
                    <a:pt x="0" y="6"/>
                  </a:lnTo>
                  <a:lnTo>
                    <a:pt x="0" y="8"/>
                  </a:lnTo>
                  <a:lnTo>
                    <a:pt x="2" y="8"/>
                  </a:lnTo>
                  <a:lnTo>
                    <a:pt x="4" y="8"/>
                  </a:lnTo>
                  <a:lnTo>
                    <a:pt x="6" y="8"/>
                  </a:lnTo>
                  <a:lnTo>
                    <a:pt x="6" y="6"/>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2" name="Freeform 722"/>
            <p:cNvSpPr>
              <a:spLocks noEditPoints="1"/>
            </p:cNvSpPr>
            <p:nvPr/>
          </p:nvSpPr>
          <p:spPr bwMode="auto">
            <a:xfrm>
              <a:off x="6237288" y="5114926"/>
              <a:ext cx="9525" cy="12700"/>
            </a:xfrm>
            <a:custGeom>
              <a:avLst/>
              <a:gdLst>
                <a:gd name="T0" fmla="*/ 0 w 6"/>
                <a:gd name="T1" fmla="*/ 4 h 8"/>
                <a:gd name="T2" fmla="*/ 2 w 6"/>
                <a:gd name="T3" fmla="*/ 2 h 8"/>
                <a:gd name="T4" fmla="*/ 6 w 6"/>
                <a:gd name="T5" fmla="*/ 4 h 8"/>
                <a:gd name="T6" fmla="*/ 6 w 6"/>
                <a:gd name="T7" fmla="*/ 6 h 8"/>
                <a:gd name="T8" fmla="*/ 2 w 6"/>
                <a:gd name="T9" fmla="*/ 8 h 8"/>
                <a:gd name="T10" fmla="*/ 0 w 6"/>
                <a:gd name="T11" fmla="*/ 6 h 8"/>
                <a:gd name="T12" fmla="*/ 0 w 6"/>
                <a:gd name="T13" fmla="*/ 4 h 8"/>
                <a:gd name="T14" fmla="*/ 2 w 6"/>
                <a:gd name="T15" fmla="*/ 0 h 8"/>
                <a:gd name="T16" fmla="*/ 0 w 6"/>
                <a:gd name="T17" fmla="*/ 2 h 8"/>
                <a:gd name="T18" fmla="*/ 0 w 6"/>
                <a:gd name="T19" fmla="*/ 6 h 8"/>
                <a:gd name="T20" fmla="*/ 2 w 6"/>
                <a:gd name="T21" fmla="*/ 8 h 8"/>
                <a:gd name="T22" fmla="*/ 6 w 6"/>
                <a:gd name="T23" fmla="*/ 6 h 8"/>
                <a:gd name="T24" fmla="*/ 6 w 6"/>
                <a:gd name="T25" fmla="*/ 2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2" y="2"/>
                  </a:lnTo>
                  <a:lnTo>
                    <a:pt x="6" y="4"/>
                  </a:lnTo>
                  <a:lnTo>
                    <a:pt x="6" y="6"/>
                  </a:lnTo>
                  <a:lnTo>
                    <a:pt x="2" y="8"/>
                  </a:lnTo>
                  <a:lnTo>
                    <a:pt x="0" y="6"/>
                  </a:lnTo>
                  <a:lnTo>
                    <a:pt x="0" y="4"/>
                  </a:lnTo>
                  <a:close/>
                  <a:moveTo>
                    <a:pt x="2" y="0"/>
                  </a:moveTo>
                  <a:lnTo>
                    <a:pt x="0" y="2"/>
                  </a:lnTo>
                  <a:lnTo>
                    <a:pt x="0" y="6"/>
                  </a:lnTo>
                  <a:lnTo>
                    <a:pt x="2" y="8"/>
                  </a:lnTo>
                  <a:lnTo>
                    <a:pt x="6" y="6"/>
                  </a:lnTo>
                  <a:lnTo>
                    <a:pt x="6" y="2"/>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3" name="Freeform 723"/>
            <p:cNvSpPr>
              <a:spLocks noEditPoints="1"/>
            </p:cNvSpPr>
            <p:nvPr/>
          </p:nvSpPr>
          <p:spPr bwMode="auto">
            <a:xfrm>
              <a:off x="6237288" y="5114926"/>
              <a:ext cx="9525" cy="12700"/>
            </a:xfrm>
            <a:custGeom>
              <a:avLst/>
              <a:gdLst>
                <a:gd name="T0" fmla="*/ 0 w 6"/>
                <a:gd name="T1" fmla="*/ 4 h 8"/>
                <a:gd name="T2" fmla="*/ 2 w 6"/>
                <a:gd name="T3" fmla="*/ 2 h 8"/>
                <a:gd name="T4" fmla="*/ 6 w 6"/>
                <a:gd name="T5" fmla="*/ 4 h 8"/>
                <a:gd name="T6" fmla="*/ 6 w 6"/>
                <a:gd name="T7" fmla="*/ 6 h 8"/>
                <a:gd name="T8" fmla="*/ 2 w 6"/>
                <a:gd name="T9" fmla="*/ 8 h 8"/>
                <a:gd name="T10" fmla="*/ 0 w 6"/>
                <a:gd name="T11" fmla="*/ 6 h 8"/>
                <a:gd name="T12" fmla="*/ 0 w 6"/>
                <a:gd name="T13" fmla="*/ 4 h 8"/>
                <a:gd name="T14" fmla="*/ 2 w 6"/>
                <a:gd name="T15" fmla="*/ 0 h 8"/>
                <a:gd name="T16" fmla="*/ 0 w 6"/>
                <a:gd name="T17" fmla="*/ 2 h 8"/>
                <a:gd name="T18" fmla="*/ 0 w 6"/>
                <a:gd name="T19" fmla="*/ 6 h 8"/>
                <a:gd name="T20" fmla="*/ 2 w 6"/>
                <a:gd name="T21" fmla="*/ 8 h 8"/>
                <a:gd name="T22" fmla="*/ 6 w 6"/>
                <a:gd name="T23" fmla="*/ 6 h 8"/>
                <a:gd name="T24" fmla="*/ 6 w 6"/>
                <a:gd name="T25" fmla="*/ 2 h 8"/>
                <a:gd name="T26" fmla="*/ 2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2" y="2"/>
                  </a:lnTo>
                  <a:lnTo>
                    <a:pt x="6" y="4"/>
                  </a:lnTo>
                  <a:lnTo>
                    <a:pt x="6" y="6"/>
                  </a:lnTo>
                  <a:lnTo>
                    <a:pt x="2" y="8"/>
                  </a:lnTo>
                  <a:lnTo>
                    <a:pt x="0" y="6"/>
                  </a:lnTo>
                  <a:lnTo>
                    <a:pt x="0" y="4"/>
                  </a:lnTo>
                  <a:moveTo>
                    <a:pt x="2" y="0"/>
                  </a:moveTo>
                  <a:lnTo>
                    <a:pt x="0" y="2"/>
                  </a:lnTo>
                  <a:lnTo>
                    <a:pt x="0" y="6"/>
                  </a:lnTo>
                  <a:lnTo>
                    <a:pt x="2" y="8"/>
                  </a:lnTo>
                  <a:lnTo>
                    <a:pt x="6" y="6"/>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4" name="Freeform 724"/>
            <p:cNvSpPr>
              <a:spLocks/>
            </p:cNvSpPr>
            <p:nvPr/>
          </p:nvSpPr>
          <p:spPr bwMode="auto">
            <a:xfrm>
              <a:off x="6249988" y="5114926"/>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5" name="Freeform 725"/>
            <p:cNvSpPr>
              <a:spLocks/>
            </p:cNvSpPr>
            <p:nvPr/>
          </p:nvSpPr>
          <p:spPr bwMode="auto">
            <a:xfrm>
              <a:off x="6249988" y="5114926"/>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6" name="Freeform 726"/>
            <p:cNvSpPr>
              <a:spLocks noEditPoints="1"/>
            </p:cNvSpPr>
            <p:nvPr/>
          </p:nvSpPr>
          <p:spPr bwMode="auto">
            <a:xfrm>
              <a:off x="6249988" y="5114926"/>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0 w 8"/>
                <a:gd name="T23" fmla="*/ 2 h 8"/>
                <a:gd name="T24" fmla="*/ 0 w 8"/>
                <a:gd name="T25" fmla="*/ 6 h 8"/>
                <a:gd name="T26" fmla="*/ 0 w 8"/>
                <a:gd name="T27" fmla="*/ 8 h 8"/>
                <a:gd name="T28" fmla="*/ 4 w 8"/>
                <a:gd name="T29" fmla="*/ 8 h 8"/>
                <a:gd name="T30" fmla="*/ 4 w 8"/>
                <a:gd name="T31" fmla="*/ 8 h 8"/>
                <a:gd name="T32" fmla="*/ 8 w 8"/>
                <a:gd name="T33" fmla="*/ 8 h 8"/>
                <a:gd name="T34" fmla="*/ 8 w 8"/>
                <a:gd name="T35" fmla="*/ 6 h 8"/>
                <a:gd name="T36" fmla="*/ 8 w 8"/>
                <a:gd name="T37" fmla="*/ 2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close/>
                  <a:moveTo>
                    <a:pt x="4" y="0"/>
                  </a:moveTo>
                  <a:lnTo>
                    <a:pt x="0" y="2"/>
                  </a:lnTo>
                  <a:lnTo>
                    <a:pt x="0" y="2"/>
                  </a:lnTo>
                  <a:lnTo>
                    <a:pt x="0" y="2"/>
                  </a:lnTo>
                  <a:lnTo>
                    <a:pt x="0" y="2"/>
                  </a:lnTo>
                  <a:lnTo>
                    <a:pt x="0" y="6"/>
                  </a:lnTo>
                  <a:lnTo>
                    <a:pt x="0" y="8"/>
                  </a:lnTo>
                  <a:lnTo>
                    <a:pt x="4" y="8"/>
                  </a:lnTo>
                  <a:lnTo>
                    <a:pt x="4" y="8"/>
                  </a:lnTo>
                  <a:lnTo>
                    <a:pt x="8" y="8"/>
                  </a:lnTo>
                  <a:lnTo>
                    <a:pt x="8" y="6"/>
                  </a:lnTo>
                  <a:lnTo>
                    <a:pt x="8" y="2"/>
                  </a:lnTo>
                  <a:lnTo>
                    <a:pt x="8" y="2"/>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7" name="Freeform 727"/>
            <p:cNvSpPr>
              <a:spLocks noEditPoints="1"/>
            </p:cNvSpPr>
            <p:nvPr/>
          </p:nvSpPr>
          <p:spPr bwMode="auto">
            <a:xfrm>
              <a:off x="6249988" y="5114926"/>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0 w 8"/>
                <a:gd name="T17" fmla="*/ 2 h 8"/>
                <a:gd name="T18" fmla="*/ 0 w 8"/>
                <a:gd name="T19" fmla="*/ 2 h 8"/>
                <a:gd name="T20" fmla="*/ 0 w 8"/>
                <a:gd name="T21" fmla="*/ 2 h 8"/>
                <a:gd name="T22" fmla="*/ 0 w 8"/>
                <a:gd name="T23" fmla="*/ 2 h 8"/>
                <a:gd name="T24" fmla="*/ 0 w 8"/>
                <a:gd name="T25" fmla="*/ 6 h 8"/>
                <a:gd name="T26" fmla="*/ 0 w 8"/>
                <a:gd name="T27" fmla="*/ 8 h 8"/>
                <a:gd name="T28" fmla="*/ 4 w 8"/>
                <a:gd name="T29" fmla="*/ 8 h 8"/>
                <a:gd name="T30" fmla="*/ 4 w 8"/>
                <a:gd name="T31" fmla="*/ 8 h 8"/>
                <a:gd name="T32" fmla="*/ 8 w 8"/>
                <a:gd name="T33" fmla="*/ 8 h 8"/>
                <a:gd name="T34" fmla="*/ 8 w 8"/>
                <a:gd name="T35" fmla="*/ 6 h 8"/>
                <a:gd name="T36" fmla="*/ 8 w 8"/>
                <a:gd name="T37" fmla="*/ 2 h 8"/>
                <a:gd name="T38" fmla="*/ 8 w 8"/>
                <a:gd name="T39" fmla="*/ 2 h 8"/>
                <a:gd name="T40" fmla="*/ 4 w 8"/>
                <a:gd name="T41" fmla="*/ 0 h 8"/>
                <a:gd name="T42" fmla="*/ 4 w 8"/>
                <a:gd name="T4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8">
                  <a:moveTo>
                    <a:pt x="4" y="8"/>
                  </a:moveTo>
                  <a:lnTo>
                    <a:pt x="0" y="6"/>
                  </a:lnTo>
                  <a:lnTo>
                    <a:pt x="0" y="2"/>
                  </a:lnTo>
                  <a:lnTo>
                    <a:pt x="4" y="0"/>
                  </a:lnTo>
                  <a:lnTo>
                    <a:pt x="8" y="2"/>
                  </a:lnTo>
                  <a:lnTo>
                    <a:pt x="8" y="6"/>
                  </a:lnTo>
                  <a:lnTo>
                    <a:pt x="4" y="8"/>
                  </a:lnTo>
                  <a:moveTo>
                    <a:pt x="4" y="0"/>
                  </a:moveTo>
                  <a:lnTo>
                    <a:pt x="0" y="2"/>
                  </a:lnTo>
                  <a:lnTo>
                    <a:pt x="0" y="2"/>
                  </a:lnTo>
                  <a:lnTo>
                    <a:pt x="0" y="2"/>
                  </a:lnTo>
                  <a:lnTo>
                    <a:pt x="0" y="2"/>
                  </a:lnTo>
                  <a:lnTo>
                    <a:pt x="0" y="6"/>
                  </a:lnTo>
                  <a:lnTo>
                    <a:pt x="0" y="8"/>
                  </a:lnTo>
                  <a:lnTo>
                    <a:pt x="4" y="8"/>
                  </a:lnTo>
                  <a:lnTo>
                    <a:pt x="4" y="8"/>
                  </a:lnTo>
                  <a:lnTo>
                    <a:pt x="8" y="8"/>
                  </a:lnTo>
                  <a:lnTo>
                    <a:pt x="8" y="6"/>
                  </a:lnTo>
                  <a:lnTo>
                    <a:pt x="8" y="2"/>
                  </a:lnTo>
                  <a:lnTo>
                    <a:pt x="8"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8" name="Freeform 728"/>
            <p:cNvSpPr>
              <a:spLocks noEditPoints="1"/>
            </p:cNvSpPr>
            <p:nvPr/>
          </p:nvSpPr>
          <p:spPr bwMode="auto">
            <a:xfrm>
              <a:off x="6249988" y="5114926"/>
              <a:ext cx="12700" cy="12700"/>
            </a:xfrm>
            <a:custGeom>
              <a:avLst/>
              <a:gdLst>
                <a:gd name="T0" fmla="*/ 0 w 8"/>
                <a:gd name="T1" fmla="*/ 4 h 8"/>
                <a:gd name="T2" fmla="*/ 4 w 8"/>
                <a:gd name="T3" fmla="*/ 2 h 8"/>
                <a:gd name="T4" fmla="*/ 6 w 8"/>
                <a:gd name="T5" fmla="*/ 4 h 8"/>
                <a:gd name="T6" fmla="*/ 6 w 8"/>
                <a:gd name="T7" fmla="*/ 6 h 8"/>
                <a:gd name="T8" fmla="*/ 4 w 8"/>
                <a:gd name="T9" fmla="*/ 8 h 8"/>
                <a:gd name="T10" fmla="*/ 0 w 8"/>
                <a:gd name="T11" fmla="*/ 6 h 8"/>
                <a:gd name="T12" fmla="*/ 0 w 8"/>
                <a:gd name="T13" fmla="*/ 4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lnTo>
                    <a:pt x="4" y="2"/>
                  </a:lnTo>
                  <a:lnTo>
                    <a:pt x="6" y="4"/>
                  </a:lnTo>
                  <a:lnTo>
                    <a:pt x="6" y="6"/>
                  </a:lnTo>
                  <a:lnTo>
                    <a:pt x="4" y="8"/>
                  </a:lnTo>
                  <a:lnTo>
                    <a:pt x="0" y="6"/>
                  </a:lnTo>
                  <a:lnTo>
                    <a:pt x="0" y="4"/>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9" name="Freeform 729"/>
            <p:cNvSpPr>
              <a:spLocks noEditPoints="1"/>
            </p:cNvSpPr>
            <p:nvPr/>
          </p:nvSpPr>
          <p:spPr bwMode="auto">
            <a:xfrm>
              <a:off x="6249988" y="5114926"/>
              <a:ext cx="12700" cy="12700"/>
            </a:xfrm>
            <a:custGeom>
              <a:avLst/>
              <a:gdLst>
                <a:gd name="T0" fmla="*/ 0 w 8"/>
                <a:gd name="T1" fmla="*/ 4 h 8"/>
                <a:gd name="T2" fmla="*/ 4 w 8"/>
                <a:gd name="T3" fmla="*/ 2 h 8"/>
                <a:gd name="T4" fmla="*/ 6 w 8"/>
                <a:gd name="T5" fmla="*/ 4 h 8"/>
                <a:gd name="T6" fmla="*/ 6 w 8"/>
                <a:gd name="T7" fmla="*/ 6 h 8"/>
                <a:gd name="T8" fmla="*/ 4 w 8"/>
                <a:gd name="T9" fmla="*/ 8 h 8"/>
                <a:gd name="T10" fmla="*/ 0 w 8"/>
                <a:gd name="T11" fmla="*/ 6 h 8"/>
                <a:gd name="T12" fmla="*/ 0 w 8"/>
                <a:gd name="T13" fmla="*/ 4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lnTo>
                    <a:pt x="4" y="2"/>
                  </a:lnTo>
                  <a:lnTo>
                    <a:pt x="6" y="4"/>
                  </a:lnTo>
                  <a:lnTo>
                    <a:pt x="6" y="6"/>
                  </a:lnTo>
                  <a:lnTo>
                    <a:pt x="4" y="8"/>
                  </a:lnTo>
                  <a:lnTo>
                    <a:pt x="0" y="6"/>
                  </a:lnTo>
                  <a:lnTo>
                    <a:pt x="0" y="4"/>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0" name="Freeform 730"/>
            <p:cNvSpPr>
              <a:spLocks/>
            </p:cNvSpPr>
            <p:nvPr/>
          </p:nvSpPr>
          <p:spPr bwMode="auto">
            <a:xfrm>
              <a:off x="6262688" y="5114926"/>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1" name="Freeform 731"/>
            <p:cNvSpPr>
              <a:spLocks/>
            </p:cNvSpPr>
            <p:nvPr/>
          </p:nvSpPr>
          <p:spPr bwMode="auto">
            <a:xfrm>
              <a:off x="6262688" y="5114926"/>
              <a:ext cx="12700" cy="12700"/>
            </a:xfrm>
            <a:custGeom>
              <a:avLst/>
              <a:gdLst>
                <a:gd name="T0" fmla="*/ 0 w 8"/>
                <a:gd name="T1" fmla="*/ 2 h 8"/>
                <a:gd name="T2" fmla="*/ 4 w 8"/>
                <a:gd name="T3" fmla="*/ 0 h 8"/>
                <a:gd name="T4" fmla="*/ 8 w 8"/>
                <a:gd name="T5" fmla="*/ 2 h 8"/>
                <a:gd name="T6" fmla="*/ 8 w 8"/>
                <a:gd name="T7" fmla="*/ 6 h 8"/>
                <a:gd name="T8" fmla="*/ 4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4" y="0"/>
                  </a:lnTo>
                  <a:lnTo>
                    <a:pt x="8" y="2"/>
                  </a:lnTo>
                  <a:lnTo>
                    <a:pt x="8"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2" name="Freeform 732"/>
            <p:cNvSpPr>
              <a:spLocks noEditPoints="1"/>
            </p:cNvSpPr>
            <p:nvPr/>
          </p:nvSpPr>
          <p:spPr bwMode="auto">
            <a:xfrm>
              <a:off x="6262688" y="5114926"/>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8 h 8"/>
                <a:gd name="T30" fmla="*/ 4 w 8"/>
                <a:gd name="T31" fmla="*/ 8 h 8"/>
                <a:gd name="T32" fmla="*/ 4 w 8"/>
                <a:gd name="T33" fmla="*/ 8 h 8"/>
                <a:gd name="T34" fmla="*/ 8 w 8"/>
                <a:gd name="T35" fmla="*/ 8 h 8"/>
                <a:gd name="T36" fmla="*/ 8 w 8"/>
                <a:gd name="T37" fmla="*/ 6 h 8"/>
                <a:gd name="T38" fmla="*/ 8 w 8"/>
                <a:gd name="T39" fmla="*/ 6 h 8"/>
                <a:gd name="T40" fmla="*/ 8 w 8"/>
                <a:gd name="T41" fmla="*/ 2 h 8"/>
                <a:gd name="T42" fmla="*/ 8 w 8"/>
                <a:gd name="T43" fmla="*/ 2 h 8"/>
                <a:gd name="T44" fmla="*/ 8 w 8"/>
                <a:gd name="T45" fmla="*/ 2 h 8"/>
                <a:gd name="T46" fmla="*/ 8 w 8"/>
                <a:gd name="T47" fmla="*/ 2 h 8"/>
                <a:gd name="T48" fmla="*/ 8 w 8"/>
                <a:gd name="T49" fmla="*/ 2 h 8"/>
                <a:gd name="T50" fmla="*/ 4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4" y="8"/>
                  </a:moveTo>
                  <a:lnTo>
                    <a:pt x="0" y="6"/>
                  </a:lnTo>
                  <a:lnTo>
                    <a:pt x="0" y="2"/>
                  </a:lnTo>
                  <a:lnTo>
                    <a:pt x="4" y="0"/>
                  </a:lnTo>
                  <a:lnTo>
                    <a:pt x="8" y="2"/>
                  </a:lnTo>
                  <a:lnTo>
                    <a:pt x="8" y="6"/>
                  </a:lnTo>
                  <a:lnTo>
                    <a:pt x="4" y="8"/>
                  </a:lnTo>
                  <a:close/>
                  <a:moveTo>
                    <a:pt x="4" y="0"/>
                  </a:moveTo>
                  <a:lnTo>
                    <a:pt x="4" y="0"/>
                  </a:lnTo>
                  <a:lnTo>
                    <a:pt x="0" y="2"/>
                  </a:lnTo>
                  <a:lnTo>
                    <a:pt x="0" y="2"/>
                  </a:lnTo>
                  <a:lnTo>
                    <a:pt x="0" y="2"/>
                  </a:lnTo>
                  <a:lnTo>
                    <a:pt x="0" y="2"/>
                  </a:lnTo>
                  <a:lnTo>
                    <a:pt x="0" y="6"/>
                  </a:lnTo>
                  <a:lnTo>
                    <a:pt x="0" y="8"/>
                  </a:lnTo>
                  <a:lnTo>
                    <a:pt x="4" y="8"/>
                  </a:lnTo>
                  <a:lnTo>
                    <a:pt x="4" y="8"/>
                  </a:lnTo>
                  <a:lnTo>
                    <a:pt x="8" y="8"/>
                  </a:lnTo>
                  <a:lnTo>
                    <a:pt x="8" y="6"/>
                  </a:lnTo>
                  <a:lnTo>
                    <a:pt x="8" y="6"/>
                  </a:lnTo>
                  <a:lnTo>
                    <a:pt x="8" y="2"/>
                  </a:lnTo>
                  <a:lnTo>
                    <a:pt x="8" y="2"/>
                  </a:lnTo>
                  <a:lnTo>
                    <a:pt x="8" y="2"/>
                  </a:lnTo>
                  <a:lnTo>
                    <a:pt x="8" y="2"/>
                  </a:lnTo>
                  <a:lnTo>
                    <a:pt x="8"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3" name="Freeform 733"/>
            <p:cNvSpPr>
              <a:spLocks noEditPoints="1"/>
            </p:cNvSpPr>
            <p:nvPr/>
          </p:nvSpPr>
          <p:spPr bwMode="auto">
            <a:xfrm>
              <a:off x="6262688" y="5114926"/>
              <a:ext cx="12700" cy="12700"/>
            </a:xfrm>
            <a:custGeom>
              <a:avLst/>
              <a:gdLst>
                <a:gd name="T0" fmla="*/ 4 w 8"/>
                <a:gd name="T1" fmla="*/ 8 h 8"/>
                <a:gd name="T2" fmla="*/ 0 w 8"/>
                <a:gd name="T3" fmla="*/ 6 h 8"/>
                <a:gd name="T4" fmla="*/ 0 w 8"/>
                <a:gd name="T5" fmla="*/ 2 h 8"/>
                <a:gd name="T6" fmla="*/ 4 w 8"/>
                <a:gd name="T7" fmla="*/ 0 h 8"/>
                <a:gd name="T8" fmla="*/ 8 w 8"/>
                <a:gd name="T9" fmla="*/ 2 h 8"/>
                <a:gd name="T10" fmla="*/ 8 w 8"/>
                <a:gd name="T11" fmla="*/ 6 h 8"/>
                <a:gd name="T12" fmla="*/ 4 w 8"/>
                <a:gd name="T13" fmla="*/ 8 h 8"/>
                <a:gd name="T14" fmla="*/ 4 w 8"/>
                <a:gd name="T15" fmla="*/ 0 h 8"/>
                <a:gd name="T16" fmla="*/ 4 w 8"/>
                <a:gd name="T17" fmla="*/ 0 h 8"/>
                <a:gd name="T18" fmla="*/ 0 w 8"/>
                <a:gd name="T19" fmla="*/ 2 h 8"/>
                <a:gd name="T20" fmla="*/ 0 w 8"/>
                <a:gd name="T21" fmla="*/ 2 h 8"/>
                <a:gd name="T22" fmla="*/ 0 w 8"/>
                <a:gd name="T23" fmla="*/ 2 h 8"/>
                <a:gd name="T24" fmla="*/ 0 w 8"/>
                <a:gd name="T25" fmla="*/ 2 h 8"/>
                <a:gd name="T26" fmla="*/ 0 w 8"/>
                <a:gd name="T27" fmla="*/ 6 h 8"/>
                <a:gd name="T28" fmla="*/ 0 w 8"/>
                <a:gd name="T29" fmla="*/ 8 h 8"/>
                <a:gd name="T30" fmla="*/ 4 w 8"/>
                <a:gd name="T31" fmla="*/ 8 h 8"/>
                <a:gd name="T32" fmla="*/ 4 w 8"/>
                <a:gd name="T33" fmla="*/ 8 h 8"/>
                <a:gd name="T34" fmla="*/ 8 w 8"/>
                <a:gd name="T35" fmla="*/ 8 h 8"/>
                <a:gd name="T36" fmla="*/ 8 w 8"/>
                <a:gd name="T37" fmla="*/ 6 h 8"/>
                <a:gd name="T38" fmla="*/ 8 w 8"/>
                <a:gd name="T39" fmla="*/ 6 h 8"/>
                <a:gd name="T40" fmla="*/ 8 w 8"/>
                <a:gd name="T41" fmla="*/ 2 h 8"/>
                <a:gd name="T42" fmla="*/ 8 w 8"/>
                <a:gd name="T43" fmla="*/ 2 h 8"/>
                <a:gd name="T44" fmla="*/ 8 w 8"/>
                <a:gd name="T45" fmla="*/ 2 h 8"/>
                <a:gd name="T46" fmla="*/ 8 w 8"/>
                <a:gd name="T47" fmla="*/ 2 h 8"/>
                <a:gd name="T48" fmla="*/ 8 w 8"/>
                <a:gd name="T49" fmla="*/ 2 h 8"/>
                <a:gd name="T50" fmla="*/ 4 w 8"/>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8">
                  <a:moveTo>
                    <a:pt x="4" y="8"/>
                  </a:moveTo>
                  <a:lnTo>
                    <a:pt x="0" y="6"/>
                  </a:lnTo>
                  <a:lnTo>
                    <a:pt x="0" y="2"/>
                  </a:lnTo>
                  <a:lnTo>
                    <a:pt x="4" y="0"/>
                  </a:lnTo>
                  <a:lnTo>
                    <a:pt x="8" y="2"/>
                  </a:lnTo>
                  <a:lnTo>
                    <a:pt x="8" y="6"/>
                  </a:lnTo>
                  <a:lnTo>
                    <a:pt x="4" y="8"/>
                  </a:lnTo>
                  <a:moveTo>
                    <a:pt x="4" y="0"/>
                  </a:moveTo>
                  <a:lnTo>
                    <a:pt x="4" y="0"/>
                  </a:lnTo>
                  <a:lnTo>
                    <a:pt x="0" y="2"/>
                  </a:lnTo>
                  <a:lnTo>
                    <a:pt x="0" y="2"/>
                  </a:lnTo>
                  <a:lnTo>
                    <a:pt x="0" y="2"/>
                  </a:lnTo>
                  <a:lnTo>
                    <a:pt x="0" y="2"/>
                  </a:lnTo>
                  <a:lnTo>
                    <a:pt x="0" y="6"/>
                  </a:lnTo>
                  <a:lnTo>
                    <a:pt x="0" y="8"/>
                  </a:lnTo>
                  <a:lnTo>
                    <a:pt x="4" y="8"/>
                  </a:lnTo>
                  <a:lnTo>
                    <a:pt x="4" y="8"/>
                  </a:lnTo>
                  <a:lnTo>
                    <a:pt x="8" y="8"/>
                  </a:lnTo>
                  <a:lnTo>
                    <a:pt x="8" y="6"/>
                  </a:lnTo>
                  <a:lnTo>
                    <a:pt x="8" y="6"/>
                  </a:lnTo>
                  <a:lnTo>
                    <a:pt x="8" y="2"/>
                  </a:lnTo>
                  <a:lnTo>
                    <a:pt x="8" y="2"/>
                  </a:lnTo>
                  <a:lnTo>
                    <a:pt x="8" y="2"/>
                  </a:lnTo>
                  <a:lnTo>
                    <a:pt x="8" y="2"/>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4" name="Freeform 734"/>
            <p:cNvSpPr>
              <a:spLocks noEditPoints="1"/>
            </p:cNvSpPr>
            <p:nvPr/>
          </p:nvSpPr>
          <p:spPr bwMode="auto">
            <a:xfrm>
              <a:off x="6262688" y="5114926"/>
              <a:ext cx="12700" cy="12700"/>
            </a:xfrm>
            <a:custGeom>
              <a:avLst/>
              <a:gdLst>
                <a:gd name="T0" fmla="*/ 2 w 8"/>
                <a:gd name="T1" fmla="*/ 4 h 8"/>
                <a:gd name="T2" fmla="*/ 4 w 8"/>
                <a:gd name="T3" fmla="*/ 2 h 8"/>
                <a:gd name="T4" fmla="*/ 8 w 8"/>
                <a:gd name="T5" fmla="*/ 4 h 8"/>
                <a:gd name="T6" fmla="*/ 8 w 8"/>
                <a:gd name="T7" fmla="*/ 6 h 8"/>
                <a:gd name="T8" fmla="*/ 4 w 8"/>
                <a:gd name="T9" fmla="*/ 8 h 8"/>
                <a:gd name="T10" fmla="*/ 2 w 8"/>
                <a:gd name="T11" fmla="*/ 6 h 8"/>
                <a:gd name="T12" fmla="*/ 2 w 8"/>
                <a:gd name="T13" fmla="*/ 4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4"/>
                  </a:moveTo>
                  <a:lnTo>
                    <a:pt x="4" y="2"/>
                  </a:lnTo>
                  <a:lnTo>
                    <a:pt x="8" y="4"/>
                  </a:lnTo>
                  <a:lnTo>
                    <a:pt x="8" y="6"/>
                  </a:lnTo>
                  <a:lnTo>
                    <a:pt x="4" y="8"/>
                  </a:lnTo>
                  <a:lnTo>
                    <a:pt x="2" y="6"/>
                  </a:lnTo>
                  <a:lnTo>
                    <a:pt x="2" y="4"/>
                  </a:lnTo>
                  <a:close/>
                  <a:moveTo>
                    <a:pt x="4" y="0"/>
                  </a:moveTo>
                  <a:lnTo>
                    <a:pt x="0" y="2"/>
                  </a:lnTo>
                  <a:lnTo>
                    <a:pt x="0" y="6"/>
                  </a:lnTo>
                  <a:lnTo>
                    <a:pt x="4" y="8"/>
                  </a:lnTo>
                  <a:lnTo>
                    <a:pt x="8" y="6"/>
                  </a:lnTo>
                  <a:lnTo>
                    <a:pt x="8"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5" name="Freeform 735"/>
            <p:cNvSpPr>
              <a:spLocks noEditPoints="1"/>
            </p:cNvSpPr>
            <p:nvPr/>
          </p:nvSpPr>
          <p:spPr bwMode="auto">
            <a:xfrm>
              <a:off x="6262688" y="5114926"/>
              <a:ext cx="12700" cy="12700"/>
            </a:xfrm>
            <a:custGeom>
              <a:avLst/>
              <a:gdLst>
                <a:gd name="T0" fmla="*/ 2 w 8"/>
                <a:gd name="T1" fmla="*/ 4 h 8"/>
                <a:gd name="T2" fmla="*/ 4 w 8"/>
                <a:gd name="T3" fmla="*/ 2 h 8"/>
                <a:gd name="T4" fmla="*/ 8 w 8"/>
                <a:gd name="T5" fmla="*/ 4 h 8"/>
                <a:gd name="T6" fmla="*/ 8 w 8"/>
                <a:gd name="T7" fmla="*/ 6 h 8"/>
                <a:gd name="T8" fmla="*/ 4 w 8"/>
                <a:gd name="T9" fmla="*/ 8 h 8"/>
                <a:gd name="T10" fmla="*/ 2 w 8"/>
                <a:gd name="T11" fmla="*/ 6 h 8"/>
                <a:gd name="T12" fmla="*/ 2 w 8"/>
                <a:gd name="T13" fmla="*/ 4 h 8"/>
                <a:gd name="T14" fmla="*/ 4 w 8"/>
                <a:gd name="T15" fmla="*/ 0 h 8"/>
                <a:gd name="T16" fmla="*/ 0 w 8"/>
                <a:gd name="T17" fmla="*/ 2 h 8"/>
                <a:gd name="T18" fmla="*/ 0 w 8"/>
                <a:gd name="T19" fmla="*/ 6 h 8"/>
                <a:gd name="T20" fmla="*/ 4 w 8"/>
                <a:gd name="T21" fmla="*/ 8 h 8"/>
                <a:gd name="T22" fmla="*/ 8 w 8"/>
                <a:gd name="T23" fmla="*/ 6 h 8"/>
                <a:gd name="T24" fmla="*/ 8 w 8"/>
                <a:gd name="T25" fmla="*/ 2 h 8"/>
                <a:gd name="T26" fmla="*/ 4 w 8"/>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2" y="4"/>
                  </a:moveTo>
                  <a:lnTo>
                    <a:pt x="4" y="2"/>
                  </a:lnTo>
                  <a:lnTo>
                    <a:pt x="8" y="4"/>
                  </a:lnTo>
                  <a:lnTo>
                    <a:pt x="8" y="6"/>
                  </a:lnTo>
                  <a:lnTo>
                    <a:pt x="4" y="8"/>
                  </a:lnTo>
                  <a:lnTo>
                    <a:pt x="2" y="6"/>
                  </a:lnTo>
                  <a:lnTo>
                    <a:pt x="2" y="4"/>
                  </a:lnTo>
                  <a:moveTo>
                    <a:pt x="4" y="0"/>
                  </a:moveTo>
                  <a:lnTo>
                    <a:pt x="0" y="2"/>
                  </a:lnTo>
                  <a:lnTo>
                    <a:pt x="0" y="6"/>
                  </a:lnTo>
                  <a:lnTo>
                    <a:pt x="4" y="8"/>
                  </a:lnTo>
                  <a:lnTo>
                    <a:pt x="8" y="6"/>
                  </a:lnTo>
                  <a:lnTo>
                    <a:pt x="8"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6" name="Freeform 736"/>
            <p:cNvSpPr>
              <a:spLocks/>
            </p:cNvSpPr>
            <p:nvPr/>
          </p:nvSpPr>
          <p:spPr bwMode="auto">
            <a:xfrm>
              <a:off x="6278563" y="5114926"/>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7" name="Freeform 737"/>
            <p:cNvSpPr>
              <a:spLocks/>
            </p:cNvSpPr>
            <p:nvPr/>
          </p:nvSpPr>
          <p:spPr bwMode="auto">
            <a:xfrm>
              <a:off x="6278563" y="5114926"/>
              <a:ext cx="9525" cy="12700"/>
            </a:xfrm>
            <a:custGeom>
              <a:avLst/>
              <a:gdLst>
                <a:gd name="T0" fmla="*/ 0 w 6"/>
                <a:gd name="T1" fmla="*/ 2 h 8"/>
                <a:gd name="T2" fmla="*/ 4 w 6"/>
                <a:gd name="T3" fmla="*/ 0 h 8"/>
                <a:gd name="T4" fmla="*/ 6 w 6"/>
                <a:gd name="T5" fmla="*/ 2 h 8"/>
                <a:gd name="T6" fmla="*/ 6 w 6"/>
                <a:gd name="T7" fmla="*/ 6 h 8"/>
                <a:gd name="T8" fmla="*/ 4 w 6"/>
                <a:gd name="T9" fmla="*/ 8 h 8"/>
                <a:gd name="T10" fmla="*/ 0 w 6"/>
                <a:gd name="T11" fmla="*/ 6 h 8"/>
                <a:gd name="T12" fmla="*/ 0 w 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2"/>
                  </a:moveTo>
                  <a:lnTo>
                    <a:pt x="4" y="0"/>
                  </a:lnTo>
                  <a:lnTo>
                    <a:pt x="6" y="2"/>
                  </a:lnTo>
                  <a:lnTo>
                    <a:pt x="6" y="6"/>
                  </a:lnTo>
                  <a:lnTo>
                    <a:pt x="4"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8" name="Freeform 738"/>
            <p:cNvSpPr>
              <a:spLocks noEditPoints="1"/>
            </p:cNvSpPr>
            <p:nvPr/>
          </p:nvSpPr>
          <p:spPr bwMode="auto">
            <a:xfrm>
              <a:off x="6275388" y="5114926"/>
              <a:ext cx="12700" cy="12700"/>
            </a:xfrm>
            <a:custGeom>
              <a:avLst/>
              <a:gdLst>
                <a:gd name="T0" fmla="*/ 6 w 8"/>
                <a:gd name="T1" fmla="*/ 8 h 8"/>
                <a:gd name="T2" fmla="*/ 2 w 8"/>
                <a:gd name="T3" fmla="*/ 6 h 8"/>
                <a:gd name="T4" fmla="*/ 2 w 8"/>
                <a:gd name="T5" fmla="*/ 2 h 8"/>
                <a:gd name="T6" fmla="*/ 6 w 8"/>
                <a:gd name="T7" fmla="*/ 0 h 8"/>
                <a:gd name="T8" fmla="*/ 8 w 8"/>
                <a:gd name="T9" fmla="*/ 2 h 8"/>
                <a:gd name="T10" fmla="*/ 8 w 8"/>
                <a:gd name="T11" fmla="*/ 6 h 8"/>
                <a:gd name="T12" fmla="*/ 6 w 8"/>
                <a:gd name="T13" fmla="*/ 8 h 8"/>
                <a:gd name="T14" fmla="*/ 4 w 8"/>
                <a:gd name="T15" fmla="*/ 0 h 8"/>
                <a:gd name="T16" fmla="*/ 2 w 8"/>
                <a:gd name="T17" fmla="*/ 2 h 8"/>
                <a:gd name="T18" fmla="*/ 0 w 8"/>
                <a:gd name="T19" fmla="*/ 2 h 8"/>
                <a:gd name="T20" fmla="*/ 0 w 8"/>
                <a:gd name="T21" fmla="*/ 2 h 8"/>
                <a:gd name="T22" fmla="*/ 2 w 8"/>
                <a:gd name="T23" fmla="*/ 2 h 8"/>
                <a:gd name="T24" fmla="*/ 0 w 8"/>
                <a:gd name="T25" fmla="*/ 2 h 8"/>
                <a:gd name="T26" fmla="*/ 0 w 8"/>
                <a:gd name="T27" fmla="*/ 2 h 8"/>
                <a:gd name="T28" fmla="*/ 0 w 8"/>
                <a:gd name="T29" fmla="*/ 6 h 8"/>
                <a:gd name="T30" fmla="*/ 0 w 8"/>
                <a:gd name="T31" fmla="*/ 6 h 8"/>
                <a:gd name="T32" fmla="*/ 2 w 8"/>
                <a:gd name="T33" fmla="*/ 8 h 8"/>
                <a:gd name="T34" fmla="*/ 4 w 8"/>
                <a:gd name="T35" fmla="*/ 8 h 8"/>
                <a:gd name="T36" fmla="*/ 6 w 8"/>
                <a:gd name="T37" fmla="*/ 8 h 8"/>
                <a:gd name="T38" fmla="*/ 8 w 8"/>
                <a:gd name="T39" fmla="*/ 8 h 8"/>
                <a:gd name="T40" fmla="*/ 8 w 8"/>
                <a:gd name="T41" fmla="*/ 6 h 8"/>
                <a:gd name="T42" fmla="*/ 8 w 8"/>
                <a:gd name="T43" fmla="*/ 2 h 8"/>
                <a:gd name="T44" fmla="*/ 8 w 8"/>
                <a:gd name="T45" fmla="*/ 2 h 8"/>
                <a:gd name="T46" fmla="*/ 6 w 8"/>
                <a:gd name="T47" fmla="*/ 0 h 8"/>
                <a:gd name="T48" fmla="*/ 4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6" y="8"/>
                  </a:moveTo>
                  <a:lnTo>
                    <a:pt x="2" y="6"/>
                  </a:lnTo>
                  <a:lnTo>
                    <a:pt x="2" y="2"/>
                  </a:lnTo>
                  <a:lnTo>
                    <a:pt x="6" y="0"/>
                  </a:lnTo>
                  <a:lnTo>
                    <a:pt x="8" y="2"/>
                  </a:lnTo>
                  <a:lnTo>
                    <a:pt x="8" y="6"/>
                  </a:lnTo>
                  <a:lnTo>
                    <a:pt x="6" y="8"/>
                  </a:lnTo>
                  <a:close/>
                  <a:moveTo>
                    <a:pt x="4" y="0"/>
                  </a:moveTo>
                  <a:lnTo>
                    <a:pt x="2" y="2"/>
                  </a:lnTo>
                  <a:lnTo>
                    <a:pt x="0" y="2"/>
                  </a:lnTo>
                  <a:lnTo>
                    <a:pt x="0" y="2"/>
                  </a:lnTo>
                  <a:lnTo>
                    <a:pt x="2" y="2"/>
                  </a:lnTo>
                  <a:lnTo>
                    <a:pt x="0" y="2"/>
                  </a:lnTo>
                  <a:lnTo>
                    <a:pt x="0" y="2"/>
                  </a:lnTo>
                  <a:lnTo>
                    <a:pt x="0" y="6"/>
                  </a:lnTo>
                  <a:lnTo>
                    <a:pt x="0" y="6"/>
                  </a:lnTo>
                  <a:lnTo>
                    <a:pt x="2" y="8"/>
                  </a:lnTo>
                  <a:lnTo>
                    <a:pt x="4" y="8"/>
                  </a:lnTo>
                  <a:lnTo>
                    <a:pt x="6" y="8"/>
                  </a:lnTo>
                  <a:lnTo>
                    <a:pt x="8" y="8"/>
                  </a:lnTo>
                  <a:lnTo>
                    <a:pt x="8" y="6"/>
                  </a:lnTo>
                  <a:lnTo>
                    <a:pt x="8" y="2"/>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9" name="Freeform 739"/>
            <p:cNvSpPr>
              <a:spLocks noEditPoints="1"/>
            </p:cNvSpPr>
            <p:nvPr/>
          </p:nvSpPr>
          <p:spPr bwMode="auto">
            <a:xfrm>
              <a:off x="6275388" y="5114926"/>
              <a:ext cx="12700" cy="12700"/>
            </a:xfrm>
            <a:custGeom>
              <a:avLst/>
              <a:gdLst>
                <a:gd name="T0" fmla="*/ 6 w 8"/>
                <a:gd name="T1" fmla="*/ 8 h 8"/>
                <a:gd name="T2" fmla="*/ 2 w 8"/>
                <a:gd name="T3" fmla="*/ 6 h 8"/>
                <a:gd name="T4" fmla="*/ 2 w 8"/>
                <a:gd name="T5" fmla="*/ 2 h 8"/>
                <a:gd name="T6" fmla="*/ 6 w 8"/>
                <a:gd name="T7" fmla="*/ 0 h 8"/>
                <a:gd name="T8" fmla="*/ 8 w 8"/>
                <a:gd name="T9" fmla="*/ 2 h 8"/>
                <a:gd name="T10" fmla="*/ 8 w 8"/>
                <a:gd name="T11" fmla="*/ 6 h 8"/>
                <a:gd name="T12" fmla="*/ 6 w 8"/>
                <a:gd name="T13" fmla="*/ 8 h 8"/>
                <a:gd name="T14" fmla="*/ 4 w 8"/>
                <a:gd name="T15" fmla="*/ 0 h 8"/>
                <a:gd name="T16" fmla="*/ 2 w 8"/>
                <a:gd name="T17" fmla="*/ 2 h 8"/>
                <a:gd name="T18" fmla="*/ 0 w 8"/>
                <a:gd name="T19" fmla="*/ 2 h 8"/>
                <a:gd name="T20" fmla="*/ 0 w 8"/>
                <a:gd name="T21" fmla="*/ 2 h 8"/>
                <a:gd name="T22" fmla="*/ 2 w 8"/>
                <a:gd name="T23" fmla="*/ 2 h 8"/>
                <a:gd name="T24" fmla="*/ 0 w 8"/>
                <a:gd name="T25" fmla="*/ 2 h 8"/>
                <a:gd name="T26" fmla="*/ 0 w 8"/>
                <a:gd name="T27" fmla="*/ 2 h 8"/>
                <a:gd name="T28" fmla="*/ 0 w 8"/>
                <a:gd name="T29" fmla="*/ 6 h 8"/>
                <a:gd name="T30" fmla="*/ 0 w 8"/>
                <a:gd name="T31" fmla="*/ 6 h 8"/>
                <a:gd name="T32" fmla="*/ 2 w 8"/>
                <a:gd name="T33" fmla="*/ 8 h 8"/>
                <a:gd name="T34" fmla="*/ 4 w 8"/>
                <a:gd name="T35" fmla="*/ 8 h 8"/>
                <a:gd name="T36" fmla="*/ 6 w 8"/>
                <a:gd name="T37" fmla="*/ 8 h 8"/>
                <a:gd name="T38" fmla="*/ 8 w 8"/>
                <a:gd name="T39" fmla="*/ 8 h 8"/>
                <a:gd name="T40" fmla="*/ 8 w 8"/>
                <a:gd name="T41" fmla="*/ 6 h 8"/>
                <a:gd name="T42" fmla="*/ 8 w 8"/>
                <a:gd name="T43" fmla="*/ 2 h 8"/>
                <a:gd name="T44" fmla="*/ 8 w 8"/>
                <a:gd name="T45" fmla="*/ 2 h 8"/>
                <a:gd name="T46" fmla="*/ 6 w 8"/>
                <a:gd name="T47" fmla="*/ 0 h 8"/>
                <a:gd name="T48" fmla="*/ 4 w 8"/>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8">
                  <a:moveTo>
                    <a:pt x="6" y="8"/>
                  </a:moveTo>
                  <a:lnTo>
                    <a:pt x="2" y="6"/>
                  </a:lnTo>
                  <a:lnTo>
                    <a:pt x="2" y="2"/>
                  </a:lnTo>
                  <a:lnTo>
                    <a:pt x="6" y="0"/>
                  </a:lnTo>
                  <a:lnTo>
                    <a:pt x="8" y="2"/>
                  </a:lnTo>
                  <a:lnTo>
                    <a:pt x="8" y="6"/>
                  </a:lnTo>
                  <a:lnTo>
                    <a:pt x="6" y="8"/>
                  </a:lnTo>
                  <a:moveTo>
                    <a:pt x="4" y="0"/>
                  </a:moveTo>
                  <a:lnTo>
                    <a:pt x="2" y="2"/>
                  </a:lnTo>
                  <a:lnTo>
                    <a:pt x="0" y="2"/>
                  </a:lnTo>
                  <a:lnTo>
                    <a:pt x="0" y="2"/>
                  </a:lnTo>
                  <a:lnTo>
                    <a:pt x="2" y="2"/>
                  </a:lnTo>
                  <a:lnTo>
                    <a:pt x="0" y="2"/>
                  </a:lnTo>
                  <a:lnTo>
                    <a:pt x="0" y="2"/>
                  </a:lnTo>
                  <a:lnTo>
                    <a:pt x="0" y="6"/>
                  </a:lnTo>
                  <a:lnTo>
                    <a:pt x="0" y="6"/>
                  </a:lnTo>
                  <a:lnTo>
                    <a:pt x="2" y="8"/>
                  </a:lnTo>
                  <a:lnTo>
                    <a:pt x="4" y="8"/>
                  </a:lnTo>
                  <a:lnTo>
                    <a:pt x="6" y="8"/>
                  </a:lnTo>
                  <a:lnTo>
                    <a:pt x="8" y="8"/>
                  </a:lnTo>
                  <a:lnTo>
                    <a:pt x="8" y="6"/>
                  </a:lnTo>
                  <a:lnTo>
                    <a:pt x="8" y="2"/>
                  </a:lnTo>
                  <a:lnTo>
                    <a:pt x="8" y="2"/>
                  </a:lnTo>
                  <a:lnTo>
                    <a:pt x="6"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0" name="Freeform 740"/>
            <p:cNvSpPr>
              <a:spLocks noEditPoints="1"/>
            </p:cNvSpPr>
            <p:nvPr/>
          </p:nvSpPr>
          <p:spPr bwMode="auto">
            <a:xfrm>
              <a:off x="6275388" y="5118101"/>
              <a:ext cx="0" cy="6350"/>
            </a:xfrm>
            <a:custGeom>
              <a:avLst/>
              <a:gdLst>
                <a:gd name="T0" fmla="*/ 0 h 4"/>
                <a:gd name="T1" fmla="*/ 0 h 4"/>
                <a:gd name="T2" fmla="*/ 4 h 4"/>
                <a:gd name="T3" fmla="*/ 4 h 4"/>
                <a:gd name="T4" fmla="*/ 4 h 4"/>
                <a:gd name="T5" fmla="*/ 0 h 4"/>
                <a:gd name="T6" fmla="*/ 0 h 4"/>
                <a:gd name="T7" fmla="*/ 0 h 4"/>
                <a:gd name="T8" fmla="*/ 0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0"/>
                  </a:moveTo>
                  <a:lnTo>
                    <a:pt x="0" y="0"/>
                  </a:lnTo>
                  <a:lnTo>
                    <a:pt x="0" y="4"/>
                  </a:lnTo>
                  <a:lnTo>
                    <a:pt x="0" y="4"/>
                  </a:lnTo>
                  <a:lnTo>
                    <a:pt x="0" y="4"/>
                  </a:lnTo>
                  <a:lnTo>
                    <a:pt x="0" y="0"/>
                  </a:lnTo>
                  <a:lnTo>
                    <a:pt x="0" y="0"/>
                  </a:lnTo>
                  <a:close/>
                  <a:moveTo>
                    <a:pt x="0" y="0"/>
                  </a:move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1" name="Freeform 741"/>
            <p:cNvSpPr>
              <a:spLocks noEditPoints="1"/>
            </p:cNvSpPr>
            <p:nvPr/>
          </p:nvSpPr>
          <p:spPr bwMode="auto">
            <a:xfrm>
              <a:off x="6275388" y="5118101"/>
              <a:ext cx="0" cy="6350"/>
            </a:xfrm>
            <a:custGeom>
              <a:avLst/>
              <a:gdLst>
                <a:gd name="T0" fmla="*/ 0 h 4"/>
                <a:gd name="T1" fmla="*/ 0 h 4"/>
                <a:gd name="T2" fmla="*/ 4 h 4"/>
                <a:gd name="T3" fmla="*/ 4 h 4"/>
                <a:gd name="T4" fmla="*/ 4 h 4"/>
                <a:gd name="T5" fmla="*/ 0 h 4"/>
                <a:gd name="T6" fmla="*/ 0 h 4"/>
                <a:gd name="T7" fmla="*/ 0 h 4"/>
                <a:gd name="T8" fmla="*/ 0 h 4"/>
                <a:gd name="T9" fmla="*/ 0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0"/>
                  </a:moveTo>
                  <a:lnTo>
                    <a:pt x="0" y="0"/>
                  </a:lnTo>
                  <a:lnTo>
                    <a:pt x="0" y="4"/>
                  </a:lnTo>
                  <a:lnTo>
                    <a:pt x="0" y="4"/>
                  </a:lnTo>
                  <a:lnTo>
                    <a:pt x="0" y="4"/>
                  </a:lnTo>
                  <a:lnTo>
                    <a:pt x="0" y="0"/>
                  </a:lnTo>
                  <a:lnTo>
                    <a:pt x="0" y="0"/>
                  </a:lnTo>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2" name="Freeform 742"/>
            <p:cNvSpPr>
              <a:spLocks noEditPoints="1"/>
            </p:cNvSpPr>
            <p:nvPr/>
          </p:nvSpPr>
          <p:spPr bwMode="auto">
            <a:xfrm>
              <a:off x="6278563" y="5114926"/>
              <a:ext cx="9525" cy="12700"/>
            </a:xfrm>
            <a:custGeom>
              <a:avLst/>
              <a:gdLst>
                <a:gd name="T0" fmla="*/ 0 w 6"/>
                <a:gd name="T1" fmla="*/ 4 h 8"/>
                <a:gd name="T2" fmla="*/ 4 w 6"/>
                <a:gd name="T3" fmla="*/ 2 h 8"/>
                <a:gd name="T4" fmla="*/ 6 w 6"/>
                <a:gd name="T5" fmla="*/ 4 h 8"/>
                <a:gd name="T6" fmla="*/ 6 w 6"/>
                <a:gd name="T7" fmla="*/ 6 h 8"/>
                <a:gd name="T8" fmla="*/ 4 w 6"/>
                <a:gd name="T9" fmla="*/ 8 h 8"/>
                <a:gd name="T10" fmla="*/ 0 w 6"/>
                <a:gd name="T11" fmla="*/ 6 h 8"/>
                <a:gd name="T12" fmla="*/ 0 w 6"/>
                <a:gd name="T13" fmla="*/ 4 h 8"/>
                <a:gd name="T14" fmla="*/ 4 w 6"/>
                <a:gd name="T15" fmla="*/ 0 h 8"/>
                <a:gd name="T16" fmla="*/ 0 w 6"/>
                <a:gd name="T17" fmla="*/ 2 h 8"/>
                <a:gd name="T18" fmla="*/ 0 w 6"/>
                <a:gd name="T19" fmla="*/ 6 h 8"/>
                <a:gd name="T20" fmla="*/ 4 w 6"/>
                <a:gd name="T21" fmla="*/ 8 h 8"/>
                <a:gd name="T22" fmla="*/ 6 w 6"/>
                <a:gd name="T23" fmla="*/ 6 h 8"/>
                <a:gd name="T24" fmla="*/ 6 w 6"/>
                <a:gd name="T25" fmla="*/ 2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4" y="2"/>
                  </a:lnTo>
                  <a:lnTo>
                    <a:pt x="6" y="4"/>
                  </a:lnTo>
                  <a:lnTo>
                    <a:pt x="6" y="6"/>
                  </a:lnTo>
                  <a:lnTo>
                    <a:pt x="4" y="8"/>
                  </a:lnTo>
                  <a:lnTo>
                    <a:pt x="0" y="6"/>
                  </a:lnTo>
                  <a:lnTo>
                    <a:pt x="0" y="4"/>
                  </a:lnTo>
                  <a:close/>
                  <a:moveTo>
                    <a:pt x="4" y="0"/>
                  </a:moveTo>
                  <a:lnTo>
                    <a:pt x="0" y="2"/>
                  </a:lnTo>
                  <a:lnTo>
                    <a:pt x="0" y="6"/>
                  </a:lnTo>
                  <a:lnTo>
                    <a:pt x="4" y="8"/>
                  </a:lnTo>
                  <a:lnTo>
                    <a:pt x="6" y="6"/>
                  </a:lnTo>
                  <a:lnTo>
                    <a:pt x="6"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3" name="Freeform 743"/>
            <p:cNvSpPr>
              <a:spLocks noEditPoints="1"/>
            </p:cNvSpPr>
            <p:nvPr/>
          </p:nvSpPr>
          <p:spPr bwMode="auto">
            <a:xfrm>
              <a:off x="6278563" y="5114926"/>
              <a:ext cx="9525" cy="12700"/>
            </a:xfrm>
            <a:custGeom>
              <a:avLst/>
              <a:gdLst>
                <a:gd name="T0" fmla="*/ 0 w 6"/>
                <a:gd name="T1" fmla="*/ 4 h 8"/>
                <a:gd name="T2" fmla="*/ 4 w 6"/>
                <a:gd name="T3" fmla="*/ 2 h 8"/>
                <a:gd name="T4" fmla="*/ 6 w 6"/>
                <a:gd name="T5" fmla="*/ 4 h 8"/>
                <a:gd name="T6" fmla="*/ 6 w 6"/>
                <a:gd name="T7" fmla="*/ 6 h 8"/>
                <a:gd name="T8" fmla="*/ 4 w 6"/>
                <a:gd name="T9" fmla="*/ 8 h 8"/>
                <a:gd name="T10" fmla="*/ 0 w 6"/>
                <a:gd name="T11" fmla="*/ 6 h 8"/>
                <a:gd name="T12" fmla="*/ 0 w 6"/>
                <a:gd name="T13" fmla="*/ 4 h 8"/>
                <a:gd name="T14" fmla="*/ 4 w 6"/>
                <a:gd name="T15" fmla="*/ 0 h 8"/>
                <a:gd name="T16" fmla="*/ 0 w 6"/>
                <a:gd name="T17" fmla="*/ 2 h 8"/>
                <a:gd name="T18" fmla="*/ 0 w 6"/>
                <a:gd name="T19" fmla="*/ 6 h 8"/>
                <a:gd name="T20" fmla="*/ 4 w 6"/>
                <a:gd name="T21" fmla="*/ 8 h 8"/>
                <a:gd name="T22" fmla="*/ 6 w 6"/>
                <a:gd name="T23" fmla="*/ 6 h 8"/>
                <a:gd name="T24" fmla="*/ 6 w 6"/>
                <a:gd name="T25" fmla="*/ 2 h 8"/>
                <a:gd name="T26" fmla="*/ 4 w 6"/>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0" y="4"/>
                  </a:moveTo>
                  <a:lnTo>
                    <a:pt x="4" y="2"/>
                  </a:lnTo>
                  <a:lnTo>
                    <a:pt x="6" y="4"/>
                  </a:lnTo>
                  <a:lnTo>
                    <a:pt x="6" y="6"/>
                  </a:lnTo>
                  <a:lnTo>
                    <a:pt x="4" y="8"/>
                  </a:lnTo>
                  <a:lnTo>
                    <a:pt x="0" y="6"/>
                  </a:lnTo>
                  <a:lnTo>
                    <a:pt x="0" y="4"/>
                  </a:lnTo>
                  <a:moveTo>
                    <a:pt x="4" y="0"/>
                  </a:moveTo>
                  <a:lnTo>
                    <a:pt x="0" y="2"/>
                  </a:lnTo>
                  <a:lnTo>
                    <a:pt x="0" y="6"/>
                  </a:lnTo>
                  <a:lnTo>
                    <a:pt x="4" y="8"/>
                  </a:lnTo>
                  <a:lnTo>
                    <a:pt x="6" y="6"/>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4" name="Freeform 744"/>
            <p:cNvSpPr>
              <a:spLocks/>
            </p:cNvSpPr>
            <p:nvPr/>
          </p:nvSpPr>
          <p:spPr bwMode="auto">
            <a:xfrm>
              <a:off x="6284913" y="5102226"/>
              <a:ext cx="9525" cy="15875"/>
            </a:xfrm>
            <a:custGeom>
              <a:avLst/>
              <a:gdLst>
                <a:gd name="T0" fmla="*/ 0 w 6"/>
                <a:gd name="T1" fmla="*/ 2 h 10"/>
                <a:gd name="T2" fmla="*/ 2 w 6"/>
                <a:gd name="T3" fmla="*/ 0 h 10"/>
                <a:gd name="T4" fmla="*/ 6 w 6"/>
                <a:gd name="T5" fmla="*/ 2 h 10"/>
                <a:gd name="T6" fmla="*/ 6 w 6"/>
                <a:gd name="T7" fmla="*/ 8 h 10"/>
                <a:gd name="T8" fmla="*/ 2 w 6"/>
                <a:gd name="T9" fmla="*/ 10 h 10"/>
                <a:gd name="T10" fmla="*/ 0 w 6"/>
                <a:gd name="T11" fmla="*/ 8 h 10"/>
                <a:gd name="T12" fmla="*/ 0 w 6"/>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6" h="10">
                  <a:moveTo>
                    <a:pt x="0" y="2"/>
                  </a:moveTo>
                  <a:lnTo>
                    <a:pt x="2" y="0"/>
                  </a:lnTo>
                  <a:lnTo>
                    <a:pt x="6" y="2"/>
                  </a:lnTo>
                  <a:lnTo>
                    <a:pt x="6" y="8"/>
                  </a:lnTo>
                  <a:lnTo>
                    <a:pt x="2" y="10"/>
                  </a:lnTo>
                  <a:lnTo>
                    <a:pt x="0" y="8"/>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5" name="Freeform 745"/>
            <p:cNvSpPr>
              <a:spLocks/>
            </p:cNvSpPr>
            <p:nvPr/>
          </p:nvSpPr>
          <p:spPr bwMode="auto">
            <a:xfrm>
              <a:off x="6284913" y="5102226"/>
              <a:ext cx="9525" cy="15875"/>
            </a:xfrm>
            <a:custGeom>
              <a:avLst/>
              <a:gdLst>
                <a:gd name="T0" fmla="*/ 0 w 6"/>
                <a:gd name="T1" fmla="*/ 2 h 10"/>
                <a:gd name="T2" fmla="*/ 2 w 6"/>
                <a:gd name="T3" fmla="*/ 0 h 10"/>
                <a:gd name="T4" fmla="*/ 6 w 6"/>
                <a:gd name="T5" fmla="*/ 2 h 10"/>
                <a:gd name="T6" fmla="*/ 6 w 6"/>
                <a:gd name="T7" fmla="*/ 8 h 10"/>
                <a:gd name="T8" fmla="*/ 2 w 6"/>
                <a:gd name="T9" fmla="*/ 10 h 10"/>
                <a:gd name="T10" fmla="*/ 0 w 6"/>
                <a:gd name="T11" fmla="*/ 8 h 10"/>
                <a:gd name="T12" fmla="*/ 0 w 6"/>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6" h="10">
                  <a:moveTo>
                    <a:pt x="0" y="2"/>
                  </a:moveTo>
                  <a:lnTo>
                    <a:pt x="2" y="0"/>
                  </a:lnTo>
                  <a:lnTo>
                    <a:pt x="6" y="2"/>
                  </a:lnTo>
                  <a:lnTo>
                    <a:pt x="6" y="8"/>
                  </a:lnTo>
                  <a:lnTo>
                    <a:pt x="2" y="10"/>
                  </a:lnTo>
                  <a:lnTo>
                    <a:pt x="0" y="8"/>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6" name="Freeform 746"/>
            <p:cNvSpPr>
              <a:spLocks noEditPoints="1"/>
            </p:cNvSpPr>
            <p:nvPr/>
          </p:nvSpPr>
          <p:spPr bwMode="auto">
            <a:xfrm>
              <a:off x="6284913" y="5102226"/>
              <a:ext cx="9525" cy="15875"/>
            </a:xfrm>
            <a:custGeom>
              <a:avLst/>
              <a:gdLst>
                <a:gd name="T0" fmla="*/ 2 w 6"/>
                <a:gd name="T1" fmla="*/ 10 h 10"/>
                <a:gd name="T2" fmla="*/ 0 w 6"/>
                <a:gd name="T3" fmla="*/ 8 h 10"/>
                <a:gd name="T4" fmla="*/ 0 w 6"/>
                <a:gd name="T5" fmla="*/ 2 h 10"/>
                <a:gd name="T6" fmla="*/ 2 w 6"/>
                <a:gd name="T7" fmla="*/ 0 h 10"/>
                <a:gd name="T8" fmla="*/ 6 w 6"/>
                <a:gd name="T9" fmla="*/ 2 h 10"/>
                <a:gd name="T10" fmla="*/ 6 w 6"/>
                <a:gd name="T11" fmla="*/ 8 h 10"/>
                <a:gd name="T12" fmla="*/ 2 w 6"/>
                <a:gd name="T13" fmla="*/ 10 h 10"/>
                <a:gd name="T14" fmla="*/ 4 w 6"/>
                <a:gd name="T15" fmla="*/ 0 h 10"/>
                <a:gd name="T16" fmla="*/ 2 w 6"/>
                <a:gd name="T17" fmla="*/ 0 h 10"/>
                <a:gd name="T18" fmla="*/ 0 w 6"/>
                <a:gd name="T19" fmla="*/ 2 h 10"/>
                <a:gd name="T20" fmla="*/ 0 w 6"/>
                <a:gd name="T21" fmla="*/ 2 h 10"/>
                <a:gd name="T22" fmla="*/ 0 w 6"/>
                <a:gd name="T23" fmla="*/ 2 h 10"/>
                <a:gd name="T24" fmla="*/ 0 w 6"/>
                <a:gd name="T25" fmla="*/ 2 h 10"/>
                <a:gd name="T26" fmla="*/ 0 w 6"/>
                <a:gd name="T27" fmla="*/ 8 h 10"/>
                <a:gd name="T28" fmla="*/ 0 w 6"/>
                <a:gd name="T29" fmla="*/ 8 h 10"/>
                <a:gd name="T30" fmla="*/ 2 w 6"/>
                <a:gd name="T31" fmla="*/ 10 h 10"/>
                <a:gd name="T32" fmla="*/ 4 w 6"/>
                <a:gd name="T33" fmla="*/ 10 h 10"/>
                <a:gd name="T34" fmla="*/ 6 w 6"/>
                <a:gd name="T35" fmla="*/ 8 h 10"/>
                <a:gd name="T36" fmla="*/ 6 w 6"/>
                <a:gd name="T37" fmla="*/ 8 h 10"/>
                <a:gd name="T38" fmla="*/ 6 w 6"/>
                <a:gd name="T39" fmla="*/ 2 h 10"/>
                <a:gd name="T40" fmla="*/ 6 w 6"/>
                <a:gd name="T41" fmla="*/ 2 h 10"/>
                <a:gd name="T42" fmla="*/ 4 w 6"/>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10">
                  <a:moveTo>
                    <a:pt x="2" y="10"/>
                  </a:moveTo>
                  <a:lnTo>
                    <a:pt x="0" y="8"/>
                  </a:lnTo>
                  <a:lnTo>
                    <a:pt x="0" y="2"/>
                  </a:lnTo>
                  <a:lnTo>
                    <a:pt x="2" y="0"/>
                  </a:lnTo>
                  <a:lnTo>
                    <a:pt x="6" y="2"/>
                  </a:lnTo>
                  <a:lnTo>
                    <a:pt x="6" y="8"/>
                  </a:lnTo>
                  <a:lnTo>
                    <a:pt x="2" y="10"/>
                  </a:lnTo>
                  <a:close/>
                  <a:moveTo>
                    <a:pt x="4" y="0"/>
                  </a:moveTo>
                  <a:lnTo>
                    <a:pt x="2" y="0"/>
                  </a:lnTo>
                  <a:lnTo>
                    <a:pt x="0" y="2"/>
                  </a:lnTo>
                  <a:lnTo>
                    <a:pt x="0" y="2"/>
                  </a:lnTo>
                  <a:lnTo>
                    <a:pt x="0" y="2"/>
                  </a:lnTo>
                  <a:lnTo>
                    <a:pt x="0" y="2"/>
                  </a:lnTo>
                  <a:lnTo>
                    <a:pt x="0" y="8"/>
                  </a:lnTo>
                  <a:lnTo>
                    <a:pt x="0" y="8"/>
                  </a:lnTo>
                  <a:lnTo>
                    <a:pt x="2" y="10"/>
                  </a:lnTo>
                  <a:lnTo>
                    <a:pt x="4" y="10"/>
                  </a:lnTo>
                  <a:lnTo>
                    <a:pt x="6" y="8"/>
                  </a:lnTo>
                  <a:lnTo>
                    <a:pt x="6" y="8"/>
                  </a:lnTo>
                  <a:lnTo>
                    <a:pt x="6" y="2"/>
                  </a:lnTo>
                  <a:lnTo>
                    <a:pt x="6"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7" name="Freeform 747"/>
            <p:cNvSpPr>
              <a:spLocks noEditPoints="1"/>
            </p:cNvSpPr>
            <p:nvPr/>
          </p:nvSpPr>
          <p:spPr bwMode="auto">
            <a:xfrm>
              <a:off x="6284913" y="5102226"/>
              <a:ext cx="9525" cy="15875"/>
            </a:xfrm>
            <a:custGeom>
              <a:avLst/>
              <a:gdLst>
                <a:gd name="T0" fmla="*/ 2 w 6"/>
                <a:gd name="T1" fmla="*/ 10 h 10"/>
                <a:gd name="T2" fmla="*/ 0 w 6"/>
                <a:gd name="T3" fmla="*/ 8 h 10"/>
                <a:gd name="T4" fmla="*/ 0 w 6"/>
                <a:gd name="T5" fmla="*/ 2 h 10"/>
                <a:gd name="T6" fmla="*/ 2 w 6"/>
                <a:gd name="T7" fmla="*/ 0 h 10"/>
                <a:gd name="T8" fmla="*/ 6 w 6"/>
                <a:gd name="T9" fmla="*/ 2 h 10"/>
                <a:gd name="T10" fmla="*/ 6 w 6"/>
                <a:gd name="T11" fmla="*/ 8 h 10"/>
                <a:gd name="T12" fmla="*/ 2 w 6"/>
                <a:gd name="T13" fmla="*/ 10 h 10"/>
                <a:gd name="T14" fmla="*/ 4 w 6"/>
                <a:gd name="T15" fmla="*/ 0 h 10"/>
                <a:gd name="T16" fmla="*/ 2 w 6"/>
                <a:gd name="T17" fmla="*/ 0 h 10"/>
                <a:gd name="T18" fmla="*/ 0 w 6"/>
                <a:gd name="T19" fmla="*/ 2 h 10"/>
                <a:gd name="T20" fmla="*/ 0 w 6"/>
                <a:gd name="T21" fmla="*/ 2 h 10"/>
                <a:gd name="T22" fmla="*/ 0 w 6"/>
                <a:gd name="T23" fmla="*/ 2 h 10"/>
                <a:gd name="T24" fmla="*/ 0 w 6"/>
                <a:gd name="T25" fmla="*/ 2 h 10"/>
                <a:gd name="T26" fmla="*/ 0 w 6"/>
                <a:gd name="T27" fmla="*/ 8 h 10"/>
                <a:gd name="T28" fmla="*/ 0 w 6"/>
                <a:gd name="T29" fmla="*/ 8 h 10"/>
                <a:gd name="T30" fmla="*/ 2 w 6"/>
                <a:gd name="T31" fmla="*/ 10 h 10"/>
                <a:gd name="T32" fmla="*/ 4 w 6"/>
                <a:gd name="T33" fmla="*/ 10 h 10"/>
                <a:gd name="T34" fmla="*/ 6 w 6"/>
                <a:gd name="T35" fmla="*/ 8 h 10"/>
                <a:gd name="T36" fmla="*/ 6 w 6"/>
                <a:gd name="T37" fmla="*/ 8 h 10"/>
                <a:gd name="T38" fmla="*/ 6 w 6"/>
                <a:gd name="T39" fmla="*/ 2 h 10"/>
                <a:gd name="T40" fmla="*/ 6 w 6"/>
                <a:gd name="T41" fmla="*/ 2 h 10"/>
                <a:gd name="T42" fmla="*/ 4 w 6"/>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10">
                  <a:moveTo>
                    <a:pt x="2" y="10"/>
                  </a:moveTo>
                  <a:lnTo>
                    <a:pt x="0" y="8"/>
                  </a:lnTo>
                  <a:lnTo>
                    <a:pt x="0" y="2"/>
                  </a:lnTo>
                  <a:lnTo>
                    <a:pt x="2" y="0"/>
                  </a:lnTo>
                  <a:lnTo>
                    <a:pt x="6" y="2"/>
                  </a:lnTo>
                  <a:lnTo>
                    <a:pt x="6" y="8"/>
                  </a:lnTo>
                  <a:lnTo>
                    <a:pt x="2" y="10"/>
                  </a:lnTo>
                  <a:moveTo>
                    <a:pt x="4" y="0"/>
                  </a:moveTo>
                  <a:lnTo>
                    <a:pt x="2" y="0"/>
                  </a:lnTo>
                  <a:lnTo>
                    <a:pt x="0" y="2"/>
                  </a:lnTo>
                  <a:lnTo>
                    <a:pt x="0" y="2"/>
                  </a:lnTo>
                  <a:lnTo>
                    <a:pt x="0" y="2"/>
                  </a:lnTo>
                  <a:lnTo>
                    <a:pt x="0" y="2"/>
                  </a:lnTo>
                  <a:lnTo>
                    <a:pt x="0" y="8"/>
                  </a:lnTo>
                  <a:lnTo>
                    <a:pt x="0" y="8"/>
                  </a:lnTo>
                  <a:lnTo>
                    <a:pt x="2" y="10"/>
                  </a:lnTo>
                  <a:lnTo>
                    <a:pt x="4" y="10"/>
                  </a:lnTo>
                  <a:lnTo>
                    <a:pt x="6" y="8"/>
                  </a:lnTo>
                  <a:lnTo>
                    <a:pt x="6" y="8"/>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8" name="Freeform 748"/>
            <p:cNvSpPr>
              <a:spLocks noEditPoints="1"/>
            </p:cNvSpPr>
            <p:nvPr/>
          </p:nvSpPr>
          <p:spPr bwMode="auto">
            <a:xfrm>
              <a:off x="6284913" y="5102226"/>
              <a:ext cx="9525" cy="15875"/>
            </a:xfrm>
            <a:custGeom>
              <a:avLst/>
              <a:gdLst>
                <a:gd name="T0" fmla="*/ 0 w 6"/>
                <a:gd name="T1" fmla="*/ 2 h 10"/>
                <a:gd name="T2" fmla="*/ 2 w 6"/>
                <a:gd name="T3" fmla="*/ 2 h 10"/>
                <a:gd name="T4" fmla="*/ 6 w 6"/>
                <a:gd name="T5" fmla="*/ 2 h 10"/>
                <a:gd name="T6" fmla="*/ 6 w 6"/>
                <a:gd name="T7" fmla="*/ 6 h 10"/>
                <a:gd name="T8" fmla="*/ 2 w 6"/>
                <a:gd name="T9" fmla="*/ 8 h 10"/>
                <a:gd name="T10" fmla="*/ 0 w 6"/>
                <a:gd name="T11" fmla="*/ 6 h 10"/>
                <a:gd name="T12" fmla="*/ 0 w 6"/>
                <a:gd name="T13" fmla="*/ 2 h 10"/>
                <a:gd name="T14" fmla="*/ 2 w 6"/>
                <a:gd name="T15" fmla="*/ 0 h 10"/>
                <a:gd name="T16" fmla="*/ 0 w 6"/>
                <a:gd name="T17" fmla="*/ 2 h 10"/>
                <a:gd name="T18" fmla="*/ 0 w 6"/>
                <a:gd name="T19" fmla="*/ 8 h 10"/>
                <a:gd name="T20" fmla="*/ 2 w 6"/>
                <a:gd name="T21" fmla="*/ 10 h 10"/>
                <a:gd name="T22" fmla="*/ 6 w 6"/>
                <a:gd name="T23" fmla="*/ 8 h 10"/>
                <a:gd name="T24" fmla="*/ 6 w 6"/>
                <a:gd name="T25" fmla="*/ 2 h 10"/>
                <a:gd name="T26" fmla="*/ 2 w 6"/>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10">
                  <a:moveTo>
                    <a:pt x="0" y="2"/>
                  </a:moveTo>
                  <a:lnTo>
                    <a:pt x="2" y="2"/>
                  </a:lnTo>
                  <a:lnTo>
                    <a:pt x="6" y="2"/>
                  </a:lnTo>
                  <a:lnTo>
                    <a:pt x="6" y="6"/>
                  </a:lnTo>
                  <a:lnTo>
                    <a:pt x="2" y="8"/>
                  </a:lnTo>
                  <a:lnTo>
                    <a:pt x="0" y="6"/>
                  </a:lnTo>
                  <a:lnTo>
                    <a:pt x="0" y="2"/>
                  </a:lnTo>
                  <a:close/>
                  <a:moveTo>
                    <a:pt x="2" y="0"/>
                  </a:moveTo>
                  <a:lnTo>
                    <a:pt x="0" y="2"/>
                  </a:lnTo>
                  <a:lnTo>
                    <a:pt x="0" y="8"/>
                  </a:lnTo>
                  <a:lnTo>
                    <a:pt x="2" y="10"/>
                  </a:lnTo>
                  <a:lnTo>
                    <a:pt x="6" y="8"/>
                  </a:lnTo>
                  <a:lnTo>
                    <a:pt x="6" y="2"/>
                  </a:lnTo>
                  <a:lnTo>
                    <a:pt x="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9" name="Freeform 749"/>
            <p:cNvSpPr>
              <a:spLocks noEditPoints="1"/>
            </p:cNvSpPr>
            <p:nvPr/>
          </p:nvSpPr>
          <p:spPr bwMode="auto">
            <a:xfrm>
              <a:off x="6284913" y="5102226"/>
              <a:ext cx="9525" cy="15875"/>
            </a:xfrm>
            <a:custGeom>
              <a:avLst/>
              <a:gdLst>
                <a:gd name="T0" fmla="*/ 0 w 6"/>
                <a:gd name="T1" fmla="*/ 2 h 10"/>
                <a:gd name="T2" fmla="*/ 2 w 6"/>
                <a:gd name="T3" fmla="*/ 2 h 10"/>
                <a:gd name="T4" fmla="*/ 6 w 6"/>
                <a:gd name="T5" fmla="*/ 2 h 10"/>
                <a:gd name="T6" fmla="*/ 6 w 6"/>
                <a:gd name="T7" fmla="*/ 6 h 10"/>
                <a:gd name="T8" fmla="*/ 2 w 6"/>
                <a:gd name="T9" fmla="*/ 8 h 10"/>
                <a:gd name="T10" fmla="*/ 0 w 6"/>
                <a:gd name="T11" fmla="*/ 6 h 10"/>
                <a:gd name="T12" fmla="*/ 0 w 6"/>
                <a:gd name="T13" fmla="*/ 2 h 10"/>
                <a:gd name="T14" fmla="*/ 2 w 6"/>
                <a:gd name="T15" fmla="*/ 0 h 10"/>
                <a:gd name="T16" fmla="*/ 0 w 6"/>
                <a:gd name="T17" fmla="*/ 2 h 10"/>
                <a:gd name="T18" fmla="*/ 0 w 6"/>
                <a:gd name="T19" fmla="*/ 8 h 10"/>
                <a:gd name="T20" fmla="*/ 2 w 6"/>
                <a:gd name="T21" fmla="*/ 10 h 10"/>
                <a:gd name="T22" fmla="*/ 6 w 6"/>
                <a:gd name="T23" fmla="*/ 8 h 10"/>
                <a:gd name="T24" fmla="*/ 6 w 6"/>
                <a:gd name="T25" fmla="*/ 2 h 10"/>
                <a:gd name="T26" fmla="*/ 2 w 6"/>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10">
                  <a:moveTo>
                    <a:pt x="0" y="2"/>
                  </a:moveTo>
                  <a:lnTo>
                    <a:pt x="2" y="2"/>
                  </a:lnTo>
                  <a:lnTo>
                    <a:pt x="6" y="2"/>
                  </a:lnTo>
                  <a:lnTo>
                    <a:pt x="6" y="6"/>
                  </a:lnTo>
                  <a:lnTo>
                    <a:pt x="2" y="8"/>
                  </a:lnTo>
                  <a:lnTo>
                    <a:pt x="0" y="6"/>
                  </a:lnTo>
                  <a:lnTo>
                    <a:pt x="0" y="2"/>
                  </a:lnTo>
                  <a:moveTo>
                    <a:pt x="2" y="0"/>
                  </a:moveTo>
                  <a:lnTo>
                    <a:pt x="0" y="2"/>
                  </a:lnTo>
                  <a:lnTo>
                    <a:pt x="0" y="8"/>
                  </a:lnTo>
                  <a:lnTo>
                    <a:pt x="2" y="10"/>
                  </a:lnTo>
                  <a:lnTo>
                    <a:pt x="6" y="8"/>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0" name="Freeform 750"/>
            <p:cNvSpPr>
              <a:spLocks/>
            </p:cNvSpPr>
            <p:nvPr/>
          </p:nvSpPr>
          <p:spPr bwMode="auto">
            <a:xfrm>
              <a:off x="6297613"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1" name="Freeform 751"/>
            <p:cNvSpPr>
              <a:spLocks/>
            </p:cNvSpPr>
            <p:nvPr/>
          </p:nvSpPr>
          <p:spPr bwMode="auto">
            <a:xfrm>
              <a:off x="6297613" y="5102226"/>
              <a:ext cx="12700" cy="15875"/>
            </a:xfrm>
            <a:custGeom>
              <a:avLst/>
              <a:gdLst>
                <a:gd name="T0" fmla="*/ 0 w 8"/>
                <a:gd name="T1" fmla="*/ 2 h 10"/>
                <a:gd name="T2" fmla="*/ 4 w 8"/>
                <a:gd name="T3" fmla="*/ 0 h 10"/>
                <a:gd name="T4" fmla="*/ 8 w 8"/>
                <a:gd name="T5" fmla="*/ 2 h 10"/>
                <a:gd name="T6" fmla="*/ 8 w 8"/>
                <a:gd name="T7" fmla="*/ 8 h 10"/>
                <a:gd name="T8" fmla="*/ 4 w 8"/>
                <a:gd name="T9" fmla="*/ 10 h 10"/>
                <a:gd name="T10" fmla="*/ 0 w 8"/>
                <a:gd name="T11" fmla="*/ 8 h 10"/>
                <a:gd name="T12" fmla="*/ 0 w 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0" y="2"/>
                  </a:moveTo>
                  <a:lnTo>
                    <a:pt x="4" y="0"/>
                  </a:lnTo>
                  <a:lnTo>
                    <a:pt x="8" y="2"/>
                  </a:lnTo>
                  <a:lnTo>
                    <a:pt x="8" y="8"/>
                  </a:lnTo>
                  <a:lnTo>
                    <a:pt x="4" y="10"/>
                  </a:lnTo>
                  <a:lnTo>
                    <a:pt x="0" y="8"/>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2" name="Freeform 752"/>
            <p:cNvSpPr>
              <a:spLocks/>
            </p:cNvSpPr>
            <p:nvPr/>
          </p:nvSpPr>
          <p:spPr bwMode="auto">
            <a:xfrm>
              <a:off x="6297613" y="5102226"/>
              <a:ext cx="6350" cy="15875"/>
            </a:xfrm>
            <a:custGeom>
              <a:avLst/>
              <a:gdLst>
                <a:gd name="T0" fmla="*/ 4 w 4"/>
                <a:gd name="T1" fmla="*/ 0 h 10"/>
                <a:gd name="T2" fmla="*/ 0 w 4"/>
                <a:gd name="T3" fmla="*/ 2 h 10"/>
                <a:gd name="T4" fmla="*/ 0 w 4"/>
                <a:gd name="T5" fmla="*/ 2 h 10"/>
                <a:gd name="T6" fmla="*/ 0 w 4"/>
                <a:gd name="T7" fmla="*/ 2 h 10"/>
                <a:gd name="T8" fmla="*/ 0 w 4"/>
                <a:gd name="T9" fmla="*/ 2 h 10"/>
                <a:gd name="T10" fmla="*/ 0 w 4"/>
                <a:gd name="T11" fmla="*/ 8 h 10"/>
                <a:gd name="T12" fmla="*/ 0 w 4"/>
                <a:gd name="T13" fmla="*/ 8 h 10"/>
                <a:gd name="T14" fmla="*/ 4 w 4"/>
                <a:gd name="T15" fmla="*/ 10 h 10"/>
                <a:gd name="T16" fmla="*/ 4 w 4"/>
                <a:gd name="T17" fmla="*/ 10 h 10"/>
                <a:gd name="T18" fmla="*/ 4 w 4"/>
                <a:gd name="T19" fmla="*/ 10 h 10"/>
                <a:gd name="T20" fmla="*/ 4 w 4"/>
                <a:gd name="T21" fmla="*/ 10 h 10"/>
                <a:gd name="T22" fmla="*/ 0 w 4"/>
                <a:gd name="T23" fmla="*/ 8 h 10"/>
                <a:gd name="T24" fmla="*/ 0 w 4"/>
                <a:gd name="T25" fmla="*/ 2 h 10"/>
                <a:gd name="T26" fmla="*/ 4 w 4"/>
                <a:gd name="T27" fmla="*/ 0 h 10"/>
                <a:gd name="T28" fmla="*/ 4 w 4"/>
                <a:gd name="T29" fmla="*/ 2 h 10"/>
                <a:gd name="T30" fmla="*/ 4 w 4"/>
                <a:gd name="T31" fmla="*/ 0 h 10"/>
                <a:gd name="T32" fmla="*/ 4 w 4"/>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10">
                  <a:moveTo>
                    <a:pt x="4" y="0"/>
                  </a:moveTo>
                  <a:lnTo>
                    <a:pt x="0" y="2"/>
                  </a:lnTo>
                  <a:lnTo>
                    <a:pt x="0" y="2"/>
                  </a:lnTo>
                  <a:lnTo>
                    <a:pt x="0" y="2"/>
                  </a:lnTo>
                  <a:lnTo>
                    <a:pt x="0" y="2"/>
                  </a:lnTo>
                  <a:lnTo>
                    <a:pt x="0" y="8"/>
                  </a:lnTo>
                  <a:lnTo>
                    <a:pt x="0" y="8"/>
                  </a:lnTo>
                  <a:lnTo>
                    <a:pt x="4" y="10"/>
                  </a:lnTo>
                  <a:lnTo>
                    <a:pt x="4" y="10"/>
                  </a:lnTo>
                  <a:lnTo>
                    <a:pt x="4" y="10"/>
                  </a:lnTo>
                  <a:lnTo>
                    <a:pt x="4" y="10"/>
                  </a:lnTo>
                  <a:lnTo>
                    <a:pt x="0" y="8"/>
                  </a:lnTo>
                  <a:lnTo>
                    <a:pt x="0" y="2"/>
                  </a:lnTo>
                  <a:lnTo>
                    <a:pt x="4" y="0"/>
                  </a:lnTo>
                  <a:lnTo>
                    <a:pt x="4" y="2"/>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3" name="Freeform 753"/>
            <p:cNvSpPr>
              <a:spLocks/>
            </p:cNvSpPr>
            <p:nvPr/>
          </p:nvSpPr>
          <p:spPr bwMode="auto">
            <a:xfrm>
              <a:off x="6297613" y="5102226"/>
              <a:ext cx="6350" cy="15875"/>
            </a:xfrm>
            <a:custGeom>
              <a:avLst/>
              <a:gdLst>
                <a:gd name="T0" fmla="*/ 4 w 4"/>
                <a:gd name="T1" fmla="*/ 0 h 10"/>
                <a:gd name="T2" fmla="*/ 0 w 4"/>
                <a:gd name="T3" fmla="*/ 2 h 10"/>
                <a:gd name="T4" fmla="*/ 0 w 4"/>
                <a:gd name="T5" fmla="*/ 2 h 10"/>
                <a:gd name="T6" fmla="*/ 0 w 4"/>
                <a:gd name="T7" fmla="*/ 2 h 10"/>
                <a:gd name="T8" fmla="*/ 0 w 4"/>
                <a:gd name="T9" fmla="*/ 2 h 10"/>
                <a:gd name="T10" fmla="*/ 0 w 4"/>
                <a:gd name="T11" fmla="*/ 8 h 10"/>
                <a:gd name="T12" fmla="*/ 0 w 4"/>
                <a:gd name="T13" fmla="*/ 8 h 10"/>
                <a:gd name="T14" fmla="*/ 4 w 4"/>
                <a:gd name="T15" fmla="*/ 10 h 10"/>
                <a:gd name="T16" fmla="*/ 4 w 4"/>
                <a:gd name="T17" fmla="*/ 10 h 10"/>
                <a:gd name="T18" fmla="*/ 4 w 4"/>
                <a:gd name="T19" fmla="*/ 10 h 10"/>
                <a:gd name="T20" fmla="*/ 4 w 4"/>
                <a:gd name="T21" fmla="*/ 10 h 10"/>
                <a:gd name="T22" fmla="*/ 0 w 4"/>
                <a:gd name="T23" fmla="*/ 8 h 10"/>
                <a:gd name="T24" fmla="*/ 0 w 4"/>
                <a:gd name="T25" fmla="*/ 2 h 10"/>
                <a:gd name="T26" fmla="*/ 4 w 4"/>
                <a:gd name="T27" fmla="*/ 0 h 10"/>
                <a:gd name="T28" fmla="*/ 4 w 4"/>
                <a:gd name="T29" fmla="*/ 2 h 10"/>
                <a:gd name="T30" fmla="*/ 4 w 4"/>
                <a:gd name="T31" fmla="*/ 0 h 10"/>
                <a:gd name="T32" fmla="*/ 4 w 4"/>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10">
                  <a:moveTo>
                    <a:pt x="4" y="0"/>
                  </a:moveTo>
                  <a:lnTo>
                    <a:pt x="0" y="2"/>
                  </a:lnTo>
                  <a:lnTo>
                    <a:pt x="0" y="2"/>
                  </a:lnTo>
                  <a:lnTo>
                    <a:pt x="0" y="2"/>
                  </a:lnTo>
                  <a:lnTo>
                    <a:pt x="0" y="2"/>
                  </a:lnTo>
                  <a:lnTo>
                    <a:pt x="0" y="8"/>
                  </a:lnTo>
                  <a:lnTo>
                    <a:pt x="0" y="8"/>
                  </a:lnTo>
                  <a:lnTo>
                    <a:pt x="4" y="10"/>
                  </a:lnTo>
                  <a:lnTo>
                    <a:pt x="4" y="10"/>
                  </a:lnTo>
                  <a:lnTo>
                    <a:pt x="4" y="10"/>
                  </a:lnTo>
                  <a:lnTo>
                    <a:pt x="4" y="10"/>
                  </a:lnTo>
                  <a:lnTo>
                    <a:pt x="0" y="8"/>
                  </a:lnTo>
                  <a:lnTo>
                    <a:pt x="0" y="2"/>
                  </a:lnTo>
                  <a:lnTo>
                    <a:pt x="4" y="0"/>
                  </a:lnTo>
                  <a:lnTo>
                    <a:pt x="4" y="2"/>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4" name="Freeform 754"/>
            <p:cNvSpPr>
              <a:spLocks/>
            </p:cNvSpPr>
            <p:nvPr/>
          </p:nvSpPr>
          <p:spPr bwMode="auto">
            <a:xfrm>
              <a:off x="6297613" y="5102226"/>
              <a:ext cx="6350" cy="15875"/>
            </a:xfrm>
            <a:custGeom>
              <a:avLst/>
              <a:gdLst>
                <a:gd name="T0" fmla="*/ 4 w 4"/>
                <a:gd name="T1" fmla="*/ 0 h 10"/>
                <a:gd name="T2" fmla="*/ 0 w 4"/>
                <a:gd name="T3" fmla="*/ 2 h 10"/>
                <a:gd name="T4" fmla="*/ 0 w 4"/>
                <a:gd name="T5" fmla="*/ 8 h 10"/>
                <a:gd name="T6" fmla="*/ 4 w 4"/>
                <a:gd name="T7" fmla="*/ 10 h 10"/>
                <a:gd name="T8" fmla="*/ 4 w 4"/>
                <a:gd name="T9" fmla="*/ 10 h 10"/>
                <a:gd name="T10" fmla="*/ 4 w 4"/>
                <a:gd name="T11" fmla="*/ 8 h 10"/>
                <a:gd name="T12" fmla="*/ 4 w 4"/>
                <a:gd name="T13" fmla="*/ 8 h 10"/>
                <a:gd name="T14" fmla="*/ 0 w 4"/>
                <a:gd name="T15" fmla="*/ 6 h 10"/>
                <a:gd name="T16" fmla="*/ 0 w 4"/>
                <a:gd name="T17" fmla="*/ 2 h 10"/>
                <a:gd name="T18" fmla="*/ 4 w 4"/>
                <a:gd name="T19" fmla="*/ 2 h 10"/>
                <a:gd name="T20" fmla="*/ 4 w 4"/>
                <a:gd name="T21" fmla="*/ 2 h 10"/>
                <a:gd name="T22" fmla="*/ 4 w 4"/>
                <a:gd name="T23" fmla="*/ 2 h 10"/>
                <a:gd name="T24" fmla="*/ 4 w 4"/>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0">
                  <a:moveTo>
                    <a:pt x="4" y="0"/>
                  </a:moveTo>
                  <a:lnTo>
                    <a:pt x="0" y="2"/>
                  </a:lnTo>
                  <a:lnTo>
                    <a:pt x="0" y="8"/>
                  </a:lnTo>
                  <a:lnTo>
                    <a:pt x="4" y="10"/>
                  </a:lnTo>
                  <a:lnTo>
                    <a:pt x="4" y="10"/>
                  </a:lnTo>
                  <a:lnTo>
                    <a:pt x="4" y="8"/>
                  </a:lnTo>
                  <a:lnTo>
                    <a:pt x="4" y="8"/>
                  </a:lnTo>
                  <a:lnTo>
                    <a:pt x="0" y="6"/>
                  </a:lnTo>
                  <a:lnTo>
                    <a:pt x="0" y="2"/>
                  </a:lnTo>
                  <a:lnTo>
                    <a:pt x="4" y="2"/>
                  </a:lnTo>
                  <a:lnTo>
                    <a:pt x="4" y="2"/>
                  </a:lnTo>
                  <a:lnTo>
                    <a:pt x="4" y="2"/>
                  </a:lnTo>
                  <a:lnTo>
                    <a:pt x="4"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5" name="Freeform 755"/>
            <p:cNvSpPr>
              <a:spLocks/>
            </p:cNvSpPr>
            <p:nvPr/>
          </p:nvSpPr>
          <p:spPr bwMode="auto">
            <a:xfrm>
              <a:off x="6297613" y="5102226"/>
              <a:ext cx="6350" cy="15875"/>
            </a:xfrm>
            <a:custGeom>
              <a:avLst/>
              <a:gdLst>
                <a:gd name="T0" fmla="*/ 4 w 4"/>
                <a:gd name="T1" fmla="*/ 0 h 10"/>
                <a:gd name="T2" fmla="*/ 0 w 4"/>
                <a:gd name="T3" fmla="*/ 2 h 10"/>
                <a:gd name="T4" fmla="*/ 0 w 4"/>
                <a:gd name="T5" fmla="*/ 8 h 10"/>
                <a:gd name="T6" fmla="*/ 4 w 4"/>
                <a:gd name="T7" fmla="*/ 10 h 10"/>
                <a:gd name="T8" fmla="*/ 4 w 4"/>
                <a:gd name="T9" fmla="*/ 10 h 10"/>
                <a:gd name="T10" fmla="*/ 4 w 4"/>
                <a:gd name="T11" fmla="*/ 8 h 10"/>
                <a:gd name="T12" fmla="*/ 4 w 4"/>
                <a:gd name="T13" fmla="*/ 8 h 10"/>
                <a:gd name="T14" fmla="*/ 0 w 4"/>
                <a:gd name="T15" fmla="*/ 6 h 10"/>
                <a:gd name="T16" fmla="*/ 0 w 4"/>
                <a:gd name="T17" fmla="*/ 2 h 10"/>
                <a:gd name="T18" fmla="*/ 4 w 4"/>
                <a:gd name="T19" fmla="*/ 2 h 10"/>
                <a:gd name="T20" fmla="*/ 4 w 4"/>
                <a:gd name="T21" fmla="*/ 2 h 10"/>
                <a:gd name="T22" fmla="*/ 4 w 4"/>
                <a:gd name="T23" fmla="*/ 2 h 10"/>
                <a:gd name="T24" fmla="*/ 4 w 4"/>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0">
                  <a:moveTo>
                    <a:pt x="4" y="0"/>
                  </a:moveTo>
                  <a:lnTo>
                    <a:pt x="0" y="2"/>
                  </a:lnTo>
                  <a:lnTo>
                    <a:pt x="0" y="8"/>
                  </a:lnTo>
                  <a:lnTo>
                    <a:pt x="4" y="10"/>
                  </a:lnTo>
                  <a:lnTo>
                    <a:pt x="4" y="10"/>
                  </a:lnTo>
                  <a:lnTo>
                    <a:pt x="4" y="8"/>
                  </a:lnTo>
                  <a:lnTo>
                    <a:pt x="4" y="8"/>
                  </a:lnTo>
                  <a:lnTo>
                    <a:pt x="0" y="6"/>
                  </a:lnTo>
                  <a:lnTo>
                    <a:pt x="0" y="2"/>
                  </a:lnTo>
                  <a:lnTo>
                    <a:pt x="4" y="2"/>
                  </a:lnTo>
                  <a:lnTo>
                    <a:pt x="4" y="2"/>
                  </a:lnTo>
                  <a:lnTo>
                    <a:pt x="4"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6" name="Freeform 756"/>
            <p:cNvSpPr>
              <a:spLocks/>
            </p:cNvSpPr>
            <p:nvPr/>
          </p:nvSpPr>
          <p:spPr bwMode="auto">
            <a:xfrm>
              <a:off x="6291263" y="5114926"/>
              <a:ext cx="12700" cy="12700"/>
            </a:xfrm>
            <a:custGeom>
              <a:avLst/>
              <a:gdLst>
                <a:gd name="T0" fmla="*/ 0 w 8"/>
                <a:gd name="T1" fmla="*/ 2 h 8"/>
                <a:gd name="T2" fmla="*/ 2 w 8"/>
                <a:gd name="T3" fmla="*/ 0 h 8"/>
                <a:gd name="T4" fmla="*/ 8 w 8"/>
                <a:gd name="T5" fmla="*/ 2 h 8"/>
                <a:gd name="T6" fmla="*/ 8 w 8"/>
                <a:gd name="T7" fmla="*/ 6 h 8"/>
                <a:gd name="T8" fmla="*/ 2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2" y="0"/>
                  </a:lnTo>
                  <a:lnTo>
                    <a:pt x="8" y="2"/>
                  </a:lnTo>
                  <a:lnTo>
                    <a:pt x="8" y="6"/>
                  </a:lnTo>
                  <a:lnTo>
                    <a:pt x="2" y="8"/>
                  </a:lnTo>
                  <a:lnTo>
                    <a:pt x="0" y="6"/>
                  </a:lnTo>
                  <a:lnTo>
                    <a:pt x="0" y="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7" name="Freeform 757"/>
            <p:cNvSpPr>
              <a:spLocks/>
            </p:cNvSpPr>
            <p:nvPr/>
          </p:nvSpPr>
          <p:spPr bwMode="auto">
            <a:xfrm>
              <a:off x="6291263" y="5114926"/>
              <a:ext cx="12700" cy="12700"/>
            </a:xfrm>
            <a:custGeom>
              <a:avLst/>
              <a:gdLst>
                <a:gd name="T0" fmla="*/ 0 w 8"/>
                <a:gd name="T1" fmla="*/ 2 h 8"/>
                <a:gd name="T2" fmla="*/ 2 w 8"/>
                <a:gd name="T3" fmla="*/ 0 h 8"/>
                <a:gd name="T4" fmla="*/ 8 w 8"/>
                <a:gd name="T5" fmla="*/ 2 h 8"/>
                <a:gd name="T6" fmla="*/ 8 w 8"/>
                <a:gd name="T7" fmla="*/ 6 h 8"/>
                <a:gd name="T8" fmla="*/ 2 w 8"/>
                <a:gd name="T9" fmla="*/ 8 h 8"/>
                <a:gd name="T10" fmla="*/ 0 w 8"/>
                <a:gd name="T11" fmla="*/ 6 h 8"/>
                <a:gd name="T12" fmla="*/ 0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0" y="2"/>
                  </a:moveTo>
                  <a:lnTo>
                    <a:pt x="2" y="0"/>
                  </a:lnTo>
                  <a:lnTo>
                    <a:pt x="8" y="2"/>
                  </a:lnTo>
                  <a:lnTo>
                    <a:pt x="8" y="6"/>
                  </a:lnTo>
                  <a:lnTo>
                    <a:pt x="2" y="8"/>
                  </a:lnTo>
                  <a:lnTo>
                    <a:pt x="0" y="6"/>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8" name="Freeform 758"/>
            <p:cNvSpPr>
              <a:spLocks/>
            </p:cNvSpPr>
            <p:nvPr/>
          </p:nvSpPr>
          <p:spPr bwMode="auto">
            <a:xfrm>
              <a:off x="6291263" y="5114926"/>
              <a:ext cx="12700" cy="12700"/>
            </a:xfrm>
            <a:custGeom>
              <a:avLst/>
              <a:gdLst>
                <a:gd name="T0" fmla="*/ 1 w 4"/>
                <a:gd name="T1" fmla="*/ 0 h 4"/>
                <a:gd name="T2" fmla="*/ 1 w 4"/>
                <a:gd name="T3" fmla="*/ 0 h 4"/>
                <a:gd name="T4" fmla="*/ 0 w 4"/>
                <a:gd name="T5" fmla="*/ 1 h 4"/>
                <a:gd name="T6" fmla="*/ 0 w 4"/>
                <a:gd name="T7" fmla="*/ 1 h 4"/>
                <a:gd name="T8" fmla="*/ 0 w 4"/>
                <a:gd name="T9" fmla="*/ 1 h 4"/>
                <a:gd name="T10" fmla="*/ 0 w 4"/>
                <a:gd name="T11" fmla="*/ 1 h 4"/>
                <a:gd name="T12" fmla="*/ 0 w 4"/>
                <a:gd name="T13" fmla="*/ 3 h 4"/>
                <a:gd name="T14" fmla="*/ 0 w 4"/>
                <a:gd name="T15" fmla="*/ 4 h 4"/>
                <a:gd name="T16" fmla="*/ 1 w 4"/>
                <a:gd name="T17" fmla="*/ 4 h 4"/>
                <a:gd name="T18" fmla="*/ 1 w 4"/>
                <a:gd name="T19" fmla="*/ 4 h 4"/>
                <a:gd name="T20" fmla="*/ 2 w 4"/>
                <a:gd name="T21" fmla="*/ 4 h 4"/>
                <a:gd name="T22" fmla="*/ 3 w 4"/>
                <a:gd name="T23" fmla="*/ 4 h 4"/>
                <a:gd name="T24" fmla="*/ 4 w 4"/>
                <a:gd name="T25" fmla="*/ 3 h 4"/>
                <a:gd name="T26" fmla="*/ 1 w 4"/>
                <a:gd name="T27" fmla="*/ 4 h 4"/>
                <a:gd name="T28" fmla="*/ 0 w 4"/>
                <a:gd name="T29" fmla="*/ 3 h 4"/>
                <a:gd name="T30" fmla="*/ 0 w 4"/>
                <a:gd name="T31" fmla="*/ 1 h 4"/>
                <a:gd name="T32" fmla="*/ 1 w 4"/>
                <a:gd name="T33" fmla="*/ 0 h 4"/>
                <a:gd name="T34" fmla="*/ 4 w 4"/>
                <a:gd name="T35" fmla="*/ 1 h 4"/>
                <a:gd name="T36" fmla="*/ 4 w 4"/>
                <a:gd name="T37" fmla="*/ 3 h 4"/>
                <a:gd name="T38" fmla="*/ 4 w 4"/>
                <a:gd name="T39" fmla="*/ 3 h 4"/>
                <a:gd name="T40" fmla="*/ 4 w 4"/>
                <a:gd name="T41" fmla="*/ 1 h 4"/>
                <a:gd name="T42" fmla="*/ 4 w 4"/>
                <a:gd name="T43" fmla="*/ 1 h 4"/>
                <a:gd name="T44" fmla="*/ 1 w 4"/>
                <a:gd name="T4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 h="4">
                  <a:moveTo>
                    <a:pt x="1" y="0"/>
                  </a:move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3"/>
                    <a:pt x="0" y="3"/>
                    <a:pt x="0" y="3"/>
                  </a:cubicBezTo>
                  <a:cubicBezTo>
                    <a:pt x="0" y="4"/>
                    <a:pt x="0" y="4"/>
                    <a:pt x="0" y="4"/>
                  </a:cubicBezTo>
                  <a:cubicBezTo>
                    <a:pt x="1" y="4"/>
                    <a:pt x="1" y="4"/>
                    <a:pt x="1" y="4"/>
                  </a:cubicBezTo>
                  <a:cubicBezTo>
                    <a:pt x="1" y="4"/>
                    <a:pt x="1" y="4"/>
                    <a:pt x="1" y="4"/>
                  </a:cubicBezTo>
                  <a:cubicBezTo>
                    <a:pt x="2" y="4"/>
                    <a:pt x="2" y="4"/>
                    <a:pt x="2" y="4"/>
                  </a:cubicBezTo>
                  <a:cubicBezTo>
                    <a:pt x="3" y="4"/>
                    <a:pt x="3" y="4"/>
                    <a:pt x="3" y="4"/>
                  </a:cubicBezTo>
                  <a:cubicBezTo>
                    <a:pt x="3" y="4"/>
                    <a:pt x="3" y="4"/>
                    <a:pt x="4" y="3"/>
                  </a:cubicBezTo>
                  <a:cubicBezTo>
                    <a:pt x="1" y="4"/>
                    <a:pt x="1" y="4"/>
                    <a:pt x="1" y="4"/>
                  </a:cubicBezTo>
                  <a:cubicBezTo>
                    <a:pt x="0" y="3"/>
                    <a:pt x="0" y="3"/>
                    <a:pt x="0" y="3"/>
                  </a:cubicBezTo>
                  <a:cubicBezTo>
                    <a:pt x="0" y="1"/>
                    <a:pt x="0" y="1"/>
                    <a:pt x="0" y="1"/>
                  </a:cubicBezTo>
                  <a:cubicBezTo>
                    <a:pt x="1" y="0"/>
                    <a:pt x="1" y="0"/>
                    <a:pt x="1" y="0"/>
                  </a:cubicBezTo>
                  <a:cubicBezTo>
                    <a:pt x="4" y="1"/>
                    <a:pt x="4" y="1"/>
                    <a:pt x="4" y="1"/>
                  </a:cubicBezTo>
                  <a:cubicBezTo>
                    <a:pt x="4" y="3"/>
                    <a:pt x="4" y="3"/>
                    <a:pt x="4" y="3"/>
                  </a:cubicBezTo>
                  <a:cubicBezTo>
                    <a:pt x="4" y="3"/>
                    <a:pt x="4" y="3"/>
                    <a:pt x="4" y="3"/>
                  </a:cubicBezTo>
                  <a:cubicBezTo>
                    <a:pt x="4" y="1"/>
                    <a:pt x="4" y="1"/>
                    <a:pt x="4" y="1"/>
                  </a:cubicBezTo>
                  <a:cubicBezTo>
                    <a:pt x="4" y="1"/>
                    <a:pt x="4" y="1"/>
                    <a:pt x="4" y="1"/>
                  </a:cubicBezTo>
                  <a:cubicBezTo>
                    <a:pt x="1" y="0"/>
                    <a:pt x="1"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9" name="Freeform 759"/>
            <p:cNvSpPr>
              <a:spLocks noEditPoints="1"/>
            </p:cNvSpPr>
            <p:nvPr/>
          </p:nvSpPr>
          <p:spPr bwMode="auto">
            <a:xfrm>
              <a:off x="6291263" y="5114926"/>
              <a:ext cx="12700" cy="12700"/>
            </a:xfrm>
            <a:custGeom>
              <a:avLst/>
              <a:gdLst>
                <a:gd name="T0" fmla="*/ 0 w 4"/>
                <a:gd name="T1" fmla="*/ 2 h 4"/>
                <a:gd name="T2" fmla="*/ 1 w 4"/>
                <a:gd name="T3" fmla="*/ 1 h 4"/>
                <a:gd name="T4" fmla="*/ 4 w 4"/>
                <a:gd name="T5" fmla="*/ 2 h 4"/>
                <a:gd name="T6" fmla="*/ 4 w 4"/>
                <a:gd name="T7" fmla="*/ 3 h 4"/>
                <a:gd name="T8" fmla="*/ 1 w 4"/>
                <a:gd name="T9" fmla="*/ 4 h 4"/>
                <a:gd name="T10" fmla="*/ 0 w 4"/>
                <a:gd name="T11" fmla="*/ 3 h 4"/>
                <a:gd name="T12" fmla="*/ 0 w 4"/>
                <a:gd name="T13" fmla="*/ 2 h 4"/>
                <a:gd name="T14" fmla="*/ 1 w 4"/>
                <a:gd name="T15" fmla="*/ 0 h 4"/>
                <a:gd name="T16" fmla="*/ 0 w 4"/>
                <a:gd name="T17" fmla="*/ 1 h 4"/>
                <a:gd name="T18" fmla="*/ 0 w 4"/>
                <a:gd name="T19" fmla="*/ 3 h 4"/>
                <a:gd name="T20" fmla="*/ 1 w 4"/>
                <a:gd name="T21" fmla="*/ 4 h 4"/>
                <a:gd name="T22" fmla="*/ 4 w 4"/>
                <a:gd name="T23" fmla="*/ 3 h 4"/>
                <a:gd name="T24" fmla="*/ 4 w 4"/>
                <a:gd name="T25" fmla="*/ 3 h 4"/>
                <a:gd name="T26" fmla="*/ 4 w 4"/>
                <a:gd name="T27" fmla="*/ 1 h 4"/>
                <a:gd name="T28" fmla="*/ 1 w 4"/>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4">
                  <a:moveTo>
                    <a:pt x="0" y="2"/>
                  </a:moveTo>
                  <a:cubicBezTo>
                    <a:pt x="1" y="1"/>
                    <a:pt x="1" y="1"/>
                    <a:pt x="1" y="1"/>
                  </a:cubicBezTo>
                  <a:cubicBezTo>
                    <a:pt x="4" y="2"/>
                    <a:pt x="4" y="2"/>
                    <a:pt x="4" y="2"/>
                  </a:cubicBezTo>
                  <a:cubicBezTo>
                    <a:pt x="4" y="3"/>
                    <a:pt x="4" y="3"/>
                    <a:pt x="4" y="3"/>
                  </a:cubicBezTo>
                  <a:cubicBezTo>
                    <a:pt x="1" y="4"/>
                    <a:pt x="1" y="4"/>
                    <a:pt x="1" y="4"/>
                  </a:cubicBezTo>
                  <a:cubicBezTo>
                    <a:pt x="0" y="3"/>
                    <a:pt x="0" y="3"/>
                    <a:pt x="0" y="3"/>
                  </a:cubicBezTo>
                  <a:cubicBezTo>
                    <a:pt x="0" y="2"/>
                    <a:pt x="0" y="2"/>
                    <a:pt x="0" y="2"/>
                  </a:cubicBezTo>
                  <a:moveTo>
                    <a:pt x="1" y="0"/>
                  </a:moveTo>
                  <a:cubicBezTo>
                    <a:pt x="0" y="1"/>
                    <a:pt x="0" y="1"/>
                    <a:pt x="0" y="1"/>
                  </a:cubicBezTo>
                  <a:cubicBezTo>
                    <a:pt x="0" y="3"/>
                    <a:pt x="0" y="3"/>
                    <a:pt x="0" y="3"/>
                  </a:cubicBezTo>
                  <a:cubicBezTo>
                    <a:pt x="1" y="4"/>
                    <a:pt x="1" y="4"/>
                    <a:pt x="1" y="4"/>
                  </a:cubicBezTo>
                  <a:cubicBezTo>
                    <a:pt x="4" y="3"/>
                    <a:pt x="4" y="3"/>
                    <a:pt x="4" y="3"/>
                  </a:cubicBezTo>
                  <a:cubicBezTo>
                    <a:pt x="4" y="3"/>
                    <a:pt x="4" y="3"/>
                    <a:pt x="4" y="3"/>
                  </a:cubicBezTo>
                  <a:cubicBezTo>
                    <a:pt x="4" y="1"/>
                    <a:pt x="4" y="1"/>
                    <a:pt x="4" y="1"/>
                  </a:cubicBezTo>
                  <a:cubicBezTo>
                    <a:pt x="1" y="0"/>
                    <a:pt x="1" y="0"/>
                    <a:pt x="1" y="0"/>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0" name="Freeform 760"/>
            <p:cNvSpPr>
              <a:spLocks noEditPoints="1"/>
            </p:cNvSpPr>
            <p:nvPr/>
          </p:nvSpPr>
          <p:spPr bwMode="auto">
            <a:xfrm>
              <a:off x="6135688" y="4713288"/>
              <a:ext cx="177800" cy="427038"/>
            </a:xfrm>
            <a:custGeom>
              <a:avLst/>
              <a:gdLst>
                <a:gd name="T0" fmla="*/ 50 w 56"/>
                <a:gd name="T1" fmla="*/ 0 h 133"/>
                <a:gd name="T2" fmla="*/ 6 w 56"/>
                <a:gd name="T3" fmla="*/ 0 h 133"/>
                <a:gd name="T4" fmla="*/ 0 w 56"/>
                <a:gd name="T5" fmla="*/ 5 h 133"/>
                <a:gd name="T6" fmla="*/ 0 w 56"/>
                <a:gd name="T7" fmla="*/ 127 h 133"/>
                <a:gd name="T8" fmla="*/ 6 w 56"/>
                <a:gd name="T9" fmla="*/ 133 h 133"/>
                <a:gd name="T10" fmla="*/ 50 w 56"/>
                <a:gd name="T11" fmla="*/ 133 h 133"/>
                <a:gd name="T12" fmla="*/ 56 w 56"/>
                <a:gd name="T13" fmla="*/ 127 h 133"/>
                <a:gd name="T14" fmla="*/ 56 w 56"/>
                <a:gd name="T15" fmla="*/ 5 h 133"/>
                <a:gd name="T16" fmla="*/ 50 w 56"/>
                <a:gd name="T17" fmla="*/ 0 h 133"/>
                <a:gd name="T18" fmla="*/ 50 w 56"/>
                <a:gd name="T19" fmla="*/ 3 h 133"/>
                <a:gd name="T20" fmla="*/ 53 w 56"/>
                <a:gd name="T21" fmla="*/ 5 h 133"/>
                <a:gd name="T22" fmla="*/ 53 w 56"/>
                <a:gd name="T23" fmla="*/ 127 h 133"/>
                <a:gd name="T24" fmla="*/ 50 w 56"/>
                <a:gd name="T25" fmla="*/ 129 h 133"/>
                <a:gd name="T26" fmla="*/ 6 w 56"/>
                <a:gd name="T27" fmla="*/ 129 h 133"/>
                <a:gd name="T28" fmla="*/ 3 w 56"/>
                <a:gd name="T29" fmla="*/ 127 h 133"/>
                <a:gd name="T30" fmla="*/ 3 w 56"/>
                <a:gd name="T31" fmla="*/ 5 h 133"/>
                <a:gd name="T32" fmla="*/ 6 w 56"/>
                <a:gd name="T33" fmla="*/ 3 h 133"/>
                <a:gd name="T34" fmla="*/ 50 w 56"/>
                <a:gd name="T35" fmla="*/ 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133">
                  <a:moveTo>
                    <a:pt x="50" y="0"/>
                  </a:moveTo>
                  <a:cubicBezTo>
                    <a:pt x="6" y="0"/>
                    <a:pt x="6" y="0"/>
                    <a:pt x="6" y="0"/>
                  </a:cubicBezTo>
                  <a:cubicBezTo>
                    <a:pt x="3" y="0"/>
                    <a:pt x="0" y="2"/>
                    <a:pt x="0" y="5"/>
                  </a:cubicBezTo>
                  <a:cubicBezTo>
                    <a:pt x="0" y="127"/>
                    <a:pt x="0" y="127"/>
                    <a:pt x="0" y="127"/>
                  </a:cubicBezTo>
                  <a:cubicBezTo>
                    <a:pt x="0" y="130"/>
                    <a:pt x="3" y="133"/>
                    <a:pt x="6" y="133"/>
                  </a:cubicBezTo>
                  <a:cubicBezTo>
                    <a:pt x="50" y="133"/>
                    <a:pt x="50" y="133"/>
                    <a:pt x="50" y="133"/>
                  </a:cubicBezTo>
                  <a:cubicBezTo>
                    <a:pt x="54" y="133"/>
                    <a:pt x="56" y="130"/>
                    <a:pt x="56" y="127"/>
                  </a:cubicBezTo>
                  <a:cubicBezTo>
                    <a:pt x="56" y="5"/>
                    <a:pt x="56" y="5"/>
                    <a:pt x="56" y="5"/>
                  </a:cubicBezTo>
                  <a:cubicBezTo>
                    <a:pt x="56" y="2"/>
                    <a:pt x="54" y="0"/>
                    <a:pt x="50" y="0"/>
                  </a:cubicBezTo>
                  <a:moveTo>
                    <a:pt x="50" y="3"/>
                  </a:moveTo>
                  <a:cubicBezTo>
                    <a:pt x="52" y="3"/>
                    <a:pt x="53" y="4"/>
                    <a:pt x="53" y="5"/>
                  </a:cubicBezTo>
                  <a:cubicBezTo>
                    <a:pt x="53" y="127"/>
                    <a:pt x="53" y="127"/>
                    <a:pt x="53" y="127"/>
                  </a:cubicBezTo>
                  <a:cubicBezTo>
                    <a:pt x="53" y="128"/>
                    <a:pt x="52" y="129"/>
                    <a:pt x="50" y="129"/>
                  </a:cubicBezTo>
                  <a:cubicBezTo>
                    <a:pt x="6" y="129"/>
                    <a:pt x="6" y="129"/>
                    <a:pt x="6" y="129"/>
                  </a:cubicBezTo>
                  <a:cubicBezTo>
                    <a:pt x="5" y="129"/>
                    <a:pt x="3" y="128"/>
                    <a:pt x="3" y="127"/>
                  </a:cubicBezTo>
                  <a:cubicBezTo>
                    <a:pt x="3" y="5"/>
                    <a:pt x="3" y="5"/>
                    <a:pt x="3" y="5"/>
                  </a:cubicBezTo>
                  <a:cubicBezTo>
                    <a:pt x="3" y="4"/>
                    <a:pt x="5" y="3"/>
                    <a:pt x="6" y="3"/>
                  </a:cubicBezTo>
                  <a:cubicBezTo>
                    <a:pt x="50" y="3"/>
                    <a:pt x="50" y="3"/>
                    <a:pt x="50" y="3"/>
                  </a:cubicBezTo>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1" name="Rectangle 761"/>
            <p:cNvSpPr>
              <a:spLocks noChangeArrowheads="1"/>
            </p:cNvSpPr>
            <p:nvPr/>
          </p:nvSpPr>
          <p:spPr bwMode="auto">
            <a:xfrm>
              <a:off x="6291263" y="4826001"/>
              <a:ext cx="63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2" name="Rectangle 762"/>
            <p:cNvSpPr>
              <a:spLocks noChangeArrowheads="1"/>
            </p:cNvSpPr>
            <p:nvPr/>
          </p:nvSpPr>
          <p:spPr bwMode="auto">
            <a:xfrm>
              <a:off x="6291263" y="4826001"/>
              <a:ext cx="6350"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3" name="Freeform 763"/>
            <p:cNvSpPr>
              <a:spLocks noEditPoints="1"/>
            </p:cNvSpPr>
            <p:nvPr/>
          </p:nvSpPr>
          <p:spPr bwMode="auto">
            <a:xfrm>
              <a:off x="6288088" y="4826001"/>
              <a:ext cx="9525" cy="19050"/>
            </a:xfrm>
            <a:custGeom>
              <a:avLst/>
              <a:gdLst>
                <a:gd name="T0" fmla="*/ 2 w 6"/>
                <a:gd name="T1" fmla="*/ 12 h 12"/>
                <a:gd name="T2" fmla="*/ 2 w 6"/>
                <a:gd name="T3" fmla="*/ 0 h 12"/>
                <a:gd name="T4" fmla="*/ 6 w 6"/>
                <a:gd name="T5" fmla="*/ 0 h 12"/>
                <a:gd name="T6" fmla="*/ 6 w 6"/>
                <a:gd name="T7" fmla="*/ 12 h 12"/>
                <a:gd name="T8" fmla="*/ 2 w 6"/>
                <a:gd name="T9" fmla="*/ 12 h 12"/>
                <a:gd name="T10" fmla="*/ 6 w 6"/>
                <a:gd name="T11" fmla="*/ 0 h 12"/>
                <a:gd name="T12" fmla="*/ 2 w 6"/>
                <a:gd name="T13" fmla="*/ 0 h 12"/>
                <a:gd name="T14" fmla="*/ 0 w 6"/>
                <a:gd name="T15" fmla="*/ 0 h 12"/>
                <a:gd name="T16" fmla="*/ 0 w 6"/>
                <a:gd name="T17" fmla="*/ 0 h 12"/>
                <a:gd name="T18" fmla="*/ 0 w 6"/>
                <a:gd name="T19" fmla="*/ 12 h 12"/>
                <a:gd name="T20" fmla="*/ 0 w 6"/>
                <a:gd name="T21" fmla="*/ 12 h 12"/>
                <a:gd name="T22" fmla="*/ 2 w 6"/>
                <a:gd name="T23" fmla="*/ 12 h 12"/>
                <a:gd name="T24" fmla="*/ 6 w 6"/>
                <a:gd name="T25" fmla="*/ 12 h 12"/>
                <a:gd name="T26" fmla="*/ 6 w 6"/>
                <a:gd name="T27" fmla="*/ 12 h 12"/>
                <a:gd name="T28" fmla="*/ 6 w 6"/>
                <a:gd name="T29" fmla="*/ 12 h 12"/>
                <a:gd name="T30" fmla="*/ 6 w 6"/>
                <a:gd name="T31" fmla="*/ 0 h 12"/>
                <a:gd name="T32" fmla="*/ 6 w 6"/>
                <a:gd name="T33" fmla="*/ 0 h 12"/>
                <a:gd name="T34" fmla="*/ 6 w 6"/>
                <a:gd name="T3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12">
                  <a:moveTo>
                    <a:pt x="2" y="12"/>
                  </a:moveTo>
                  <a:lnTo>
                    <a:pt x="2" y="0"/>
                  </a:lnTo>
                  <a:lnTo>
                    <a:pt x="6" y="0"/>
                  </a:lnTo>
                  <a:lnTo>
                    <a:pt x="6" y="12"/>
                  </a:lnTo>
                  <a:lnTo>
                    <a:pt x="2" y="12"/>
                  </a:lnTo>
                  <a:close/>
                  <a:moveTo>
                    <a:pt x="6" y="0"/>
                  </a:moveTo>
                  <a:lnTo>
                    <a:pt x="2" y="0"/>
                  </a:lnTo>
                  <a:lnTo>
                    <a:pt x="0" y="0"/>
                  </a:lnTo>
                  <a:lnTo>
                    <a:pt x="0" y="0"/>
                  </a:lnTo>
                  <a:lnTo>
                    <a:pt x="0" y="12"/>
                  </a:lnTo>
                  <a:lnTo>
                    <a:pt x="0" y="12"/>
                  </a:lnTo>
                  <a:lnTo>
                    <a:pt x="2" y="12"/>
                  </a:lnTo>
                  <a:lnTo>
                    <a:pt x="6" y="12"/>
                  </a:lnTo>
                  <a:lnTo>
                    <a:pt x="6" y="12"/>
                  </a:lnTo>
                  <a:lnTo>
                    <a:pt x="6" y="12"/>
                  </a:lnTo>
                  <a:lnTo>
                    <a:pt x="6" y="0"/>
                  </a:lnTo>
                  <a:lnTo>
                    <a:pt x="6" y="0"/>
                  </a:lnTo>
                  <a:lnTo>
                    <a:pt x="6"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4" name="Freeform 764"/>
            <p:cNvSpPr>
              <a:spLocks noEditPoints="1"/>
            </p:cNvSpPr>
            <p:nvPr/>
          </p:nvSpPr>
          <p:spPr bwMode="auto">
            <a:xfrm>
              <a:off x="6288088" y="4826001"/>
              <a:ext cx="9525" cy="19050"/>
            </a:xfrm>
            <a:custGeom>
              <a:avLst/>
              <a:gdLst>
                <a:gd name="T0" fmla="*/ 2 w 6"/>
                <a:gd name="T1" fmla="*/ 12 h 12"/>
                <a:gd name="T2" fmla="*/ 2 w 6"/>
                <a:gd name="T3" fmla="*/ 0 h 12"/>
                <a:gd name="T4" fmla="*/ 6 w 6"/>
                <a:gd name="T5" fmla="*/ 0 h 12"/>
                <a:gd name="T6" fmla="*/ 6 w 6"/>
                <a:gd name="T7" fmla="*/ 12 h 12"/>
                <a:gd name="T8" fmla="*/ 2 w 6"/>
                <a:gd name="T9" fmla="*/ 12 h 12"/>
                <a:gd name="T10" fmla="*/ 6 w 6"/>
                <a:gd name="T11" fmla="*/ 0 h 12"/>
                <a:gd name="T12" fmla="*/ 2 w 6"/>
                <a:gd name="T13" fmla="*/ 0 h 12"/>
                <a:gd name="T14" fmla="*/ 0 w 6"/>
                <a:gd name="T15" fmla="*/ 0 h 12"/>
                <a:gd name="T16" fmla="*/ 0 w 6"/>
                <a:gd name="T17" fmla="*/ 0 h 12"/>
                <a:gd name="T18" fmla="*/ 0 w 6"/>
                <a:gd name="T19" fmla="*/ 12 h 12"/>
                <a:gd name="T20" fmla="*/ 0 w 6"/>
                <a:gd name="T21" fmla="*/ 12 h 12"/>
                <a:gd name="T22" fmla="*/ 2 w 6"/>
                <a:gd name="T23" fmla="*/ 12 h 12"/>
                <a:gd name="T24" fmla="*/ 6 w 6"/>
                <a:gd name="T25" fmla="*/ 12 h 12"/>
                <a:gd name="T26" fmla="*/ 6 w 6"/>
                <a:gd name="T27" fmla="*/ 12 h 12"/>
                <a:gd name="T28" fmla="*/ 6 w 6"/>
                <a:gd name="T29" fmla="*/ 12 h 12"/>
                <a:gd name="T30" fmla="*/ 6 w 6"/>
                <a:gd name="T31" fmla="*/ 0 h 12"/>
                <a:gd name="T32" fmla="*/ 6 w 6"/>
                <a:gd name="T33" fmla="*/ 0 h 12"/>
                <a:gd name="T34" fmla="*/ 6 w 6"/>
                <a:gd name="T3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12">
                  <a:moveTo>
                    <a:pt x="2" y="12"/>
                  </a:moveTo>
                  <a:lnTo>
                    <a:pt x="2" y="0"/>
                  </a:lnTo>
                  <a:lnTo>
                    <a:pt x="6" y="0"/>
                  </a:lnTo>
                  <a:lnTo>
                    <a:pt x="6" y="12"/>
                  </a:lnTo>
                  <a:lnTo>
                    <a:pt x="2" y="12"/>
                  </a:lnTo>
                  <a:moveTo>
                    <a:pt x="6" y="0"/>
                  </a:moveTo>
                  <a:lnTo>
                    <a:pt x="2" y="0"/>
                  </a:lnTo>
                  <a:lnTo>
                    <a:pt x="0" y="0"/>
                  </a:lnTo>
                  <a:lnTo>
                    <a:pt x="0" y="0"/>
                  </a:lnTo>
                  <a:lnTo>
                    <a:pt x="0" y="12"/>
                  </a:lnTo>
                  <a:lnTo>
                    <a:pt x="0" y="12"/>
                  </a:lnTo>
                  <a:lnTo>
                    <a:pt x="2" y="12"/>
                  </a:lnTo>
                  <a:lnTo>
                    <a:pt x="6" y="12"/>
                  </a:lnTo>
                  <a:lnTo>
                    <a:pt x="6" y="12"/>
                  </a:lnTo>
                  <a:lnTo>
                    <a:pt x="6" y="12"/>
                  </a:lnTo>
                  <a:lnTo>
                    <a:pt x="6" y="0"/>
                  </a:lnTo>
                  <a:lnTo>
                    <a:pt x="6" y="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5" name="Freeform 765"/>
            <p:cNvSpPr>
              <a:spLocks noEditPoints="1"/>
            </p:cNvSpPr>
            <p:nvPr/>
          </p:nvSpPr>
          <p:spPr bwMode="auto">
            <a:xfrm>
              <a:off x="6291263" y="4826001"/>
              <a:ext cx="6350" cy="19050"/>
            </a:xfrm>
            <a:custGeom>
              <a:avLst/>
              <a:gdLst>
                <a:gd name="T0" fmla="*/ 0 w 4"/>
                <a:gd name="T1" fmla="*/ 12 h 12"/>
                <a:gd name="T2" fmla="*/ 0 w 4"/>
                <a:gd name="T3" fmla="*/ 12 h 12"/>
                <a:gd name="T4" fmla="*/ 0 w 4"/>
                <a:gd name="T5" fmla="*/ 12 h 12"/>
                <a:gd name="T6" fmla="*/ 0 w 4"/>
                <a:gd name="T7" fmla="*/ 12 h 12"/>
                <a:gd name="T8" fmla="*/ 0 w 4"/>
                <a:gd name="T9" fmla="*/ 12 h 12"/>
                <a:gd name="T10" fmla="*/ 0 w 4"/>
                <a:gd name="T11" fmla="*/ 12 h 12"/>
                <a:gd name="T12" fmla="*/ 0 w 4"/>
                <a:gd name="T13" fmla="*/ 12 h 12"/>
                <a:gd name="T14" fmla="*/ 0 w 4"/>
                <a:gd name="T15" fmla="*/ 0 h 12"/>
                <a:gd name="T16" fmla="*/ 4 w 4"/>
                <a:gd name="T17" fmla="*/ 0 h 12"/>
                <a:gd name="T18" fmla="*/ 4 w 4"/>
                <a:gd name="T19" fmla="*/ 12 h 12"/>
                <a:gd name="T20" fmla="*/ 0 w 4"/>
                <a:gd name="T21" fmla="*/ 12 h 12"/>
                <a:gd name="T22" fmla="*/ 4 w 4"/>
                <a:gd name="T23" fmla="*/ 0 h 12"/>
                <a:gd name="T24" fmla="*/ 0 w 4"/>
                <a:gd name="T25" fmla="*/ 0 h 12"/>
                <a:gd name="T26" fmla="*/ 0 w 4"/>
                <a:gd name="T27" fmla="*/ 12 h 12"/>
                <a:gd name="T28" fmla="*/ 4 w 4"/>
                <a:gd name="T29" fmla="*/ 12 h 12"/>
                <a:gd name="T30" fmla="*/ 4 w 4"/>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2">
                  <a:moveTo>
                    <a:pt x="0" y="12"/>
                  </a:moveTo>
                  <a:lnTo>
                    <a:pt x="0" y="12"/>
                  </a:lnTo>
                  <a:lnTo>
                    <a:pt x="0" y="12"/>
                  </a:lnTo>
                  <a:lnTo>
                    <a:pt x="0" y="12"/>
                  </a:lnTo>
                  <a:close/>
                  <a:moveTo>
                    <a:pt x="0" y="12"/>
                  </a:moveTo>
                  <a:lnTo>
                    <a:pt x="0" y="12"/>
                  </a:lnTo>
                  <a:close/>
                  <a:moveTo>
                    <a:pt x="0" y="12"/>
                  </a:moveTo>
                  <a:lnTo>
                    <a:pt x="0" y="0"/>
                  </a:lnTo>
                  <a:lnTo>
                    <a:pt x="4" y="0"/>
                  </a:lnTo>
                  <a:lnTo>
                    <a:pt x="4" y="12"/>
                  </a:lnTo>
                  <a:lnTo>
                    <a:pt x="0" y="12"/>
                  </a:lnTo>
                  <a:close/>
                  <a:moveTo>
                    <a:pt x="4" y="0"/>
                  </a:moveTo>
                  <a:lnTo>
                    <a:pt x="0" y="0"/>
                  </a:lnTo>
                  <a:lnTo>
                    <a:pt x="0" y="12"/>
                  </a:lnTo>
                  <a:lnTo>
                    <a:pt x="4" y="1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6" name="Freeform 766"/>
            <p:cNvSpPr>
              <a:spLocks noEditPoints="1"/>
            </p:cNvSpPr>
            <p:nvPr/>
          </p:nvSpPr>
          <p:spPr bwMode="auto">
            <a:xfrm>
              <a:off x="6291263" y="4826001"/>
              <a:ext cx="6350" cy="19050"/>
            </a:xfrm>
            <a:custGeom>
              <a:avLst/>
              <a:gdLst>
                <a:gd name="T0" fmla="*/ 0 w 4"/>
                <a:gd name="T1" fmla="*/ 12 h 12"/>
                <a:gd name="T2" fmla="*/ 0 w 4"/>
                <a:gd name="T3" fmla="*/ 12 h 12"/>
                <a:gd name="T4" fmla="*/ 0 w 4"/>
                <a:gd name="T5" fmla="*/ 12 h 12"/>
                <a:gd name="T6" fmla="*/ 0 w 4"/>
                <a:gd name="T7" fmla="*/ 12 h 12"/>
                <a:gd name="T8" fmla="*/ 0 w 4"/>
                <a:gd name="T9" fmla="*/ 12 h 12"/>
                <a:gd name="T10" fmla="*/ 0 w 4"/>
                <a:gd name="T11" fmla="*/ 12 h 12"/>
                <a:gd name="T12" fmla="*/ 0 w 4"/>
                <a:gd name="T13" fmla="*/ 12 h 12"/>
                <a:gd name="T14" fmla="*/ 0 w 4"/>
                <a:gd name="T15" fmla="*/ 0 h 12"/>
                <a:gd name="T16" fmla="*/ 4 w 4"/>
                <a:gd name="T17" fmla="*/ 0 h 12"/>
                <a:gd name="T18" fmla="*/ 4 w 4"/>
                <a:gd name="T19" fmla="*/ 12 h 12"/>
                <a:gd name="T20" fmla="*/ 0 w 4"/>
                <a:gd name="T21" fmla="*/ 12 h 12"/>
                <a:gd name="T22" fmla="*/ 4 w 4"/>
                <a:gd name="T23" fmla="*/ 0 h 12"/>
                <a:gd name="T24" fmla="*/ 0 w 4"/>
                <a:gd name="T25" fmla="*/ 0 h 12"/>
                <a:gd name="T26" fmla="*/ 0 w 4"/>
                <a:gd name="T27" fmla="*/ 12 h 12"/>
                <a:gd name="T28" fmla="*/ 4 w 4"/>
                <a:gd name="T29" fmla="*/ 12 h 12"/>
                <a:gd name="T30" fmla="*/ 4 w 4"/>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12">
                  <a:moveTo>
                    <a:pt x="0" y="12"/>
                  </a:moveTo>
                  <a:lnTo>
                    <a:pt x="0" y="12"/>
                  </a:lnTo>
                  <a:lnTo>
                    <a:pt x="0" y="12"/>
                  </a:lnTo>
                  <a:lnTo>
                    <a:pt x="0" y="12"/>
                  </a:lnTo>
                  <a:moveTo>
                    <a:pt x="0" y="12"/>
                  </a:moveTo>
                  <a:lnTo>
                    <a:pt x="0" y="12"/>
                  </a:lnTo>
                  <a:moveTo>
                    <a:pt x="0" y="12"/>
                  </a:moveTo>
                  <a:lnTo>
                    <a:pt x="0" y="0"/>
                  </a:lnTo>
                  <a:lnTo>
                    <a:pt x="4" y="0"/>
                  </a:lnTo>
                  <a:lnTo>
                    <a:pt x="4" y="12"/>
                  </a:lnTo>
                  <a:lnTo>
                    <a:pt x="0" y="12"/>
                  </a:lnTo>
                  <a:moveTo>
                    <a:pt x="4" y="0"/>
                  </a:moveTo>
                  <a:lnTo>
                    <a:pt x="0" y="0"/>
                  </a:lnTo>
                  <a:lnTo>
                    <a:pt x="0" y="12"/>
                  </a:lnTo>
                  <a:lnTo>
                    <a:pt x="4" y="1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7" name="Rectangle 767"/>
            <p:cNvSpPr>
              <a:spLocks noChangeArrowheads="1"/>
            </p:cNvSpPr>
            <p:nvPr/>
          </p:nvSpPr>
          <p:spPr bwMode="auto">
            <a:xfrm>
              <a:off x="6275388" y="4826001"/>
              <a:ext cx="9525"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8" name="Rectangle 768"/>
            <p:cNvSpPr>
              <a:spLocks noChangeArrowheads="1"/>
            </p:cNvSpPr>
            <p:nvPr/>
          </p:nvSpPr>
          <p:spPr bwMode="auto">
            <a:xfrm>
              <a:off x="6275388" y="4826001"/>
              <a:ext cx="9525"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9" name="Freeform 769"/>
            <p:cNvSpPr>
              <a:spLocks noEditPoints="1"/>
            </p:cNvSpPr>
            <p:nvPr/>
          </p:nvSpPr>
          <p:spPr bwMode="auto">
            <a:xfrm>
              <a:off x="6275388" y="4826001"/>
              <a:ext cx="9525" cy="19050"/>
            </a:xfrm>
            <a:custGeom>
              <a:avLst/>
              <a:gdLst>
                <a:gd name="T0" fmla="*/ 0 w 6"/>
                <a:gd name="T1" fmla="*/ 12 h 12"/>
                <a:gd name="T2" fmla="*/ 0 w 6"/>
                <a:gd name="T3" fmla="*/ 0 h 12"/>
                <a:gd name="T4" fmla="*/ 6 w 6"/>
                <a:gd name="T5" fmla="*/ 0 h 12"/>
                <a:gd name="T6" fmla="*/ 6 w 6"/>
                <a:gd name="T7" fmla="*/ 12 h 12"/>
                <a:gd name="T8" fmla="*/ 0 w 6"/>
                <a:gd name="T9" fmla="*/ 12 h 12"/>
                <a:gd name="T10" fmla="*/ 6 w 6"/>
                <a:gd name="T11" fmla="*/ 0 h 12"/>
                <a:gd name="T12" fmla="*/ 0 w 6"/>
                <a:gd name="T13" fmla="*/ 0 h 12"/>
                <a:gd name="T14" fmla="*/ 0 w 6"/>
                <a:gd name="T15" fmla="*/ 0 h 12"/>
                <a:gd name="T16" fmla="*/ 0 w 6"/>
                <a:gd name="T17" fmla="*/ 0 h 12"/>
                <a:gd name="T18" fmla="*/ 0 w 6"/>
                <a:gd name="T19" fmla="*/ 12 h 12"/>
                <a:gd name="T20" fmla="*/ 0 w 6"/>
                <a:gd name="T21" fmla="*/ 12 h 12"/>
                <a:gd name="T22" fmla="*/ 0 w 6"/>
                <a:gd name="T23" fmla="*/ 12 h 12"/>
                <a:gd name="T24" fmla="*/ 6 w 6"/>
                <a:gd name="T25" fmla="*/ 12 h 12"/>
                <a:gd name="T26" fmla="*/ 6 w 6"/>
                <a:gd name="T27" fmla="*/ 12 h 12"/>
                <a:gd name="T28" fmla="*/ 6 w 6"/>
                <a:gd name="T29" fmla="*/ 12 h 12"/>
                <a:gd name="T30" fmla="*/ 6 w 6"/>
                <a:gd name="T31" fmla="*/ 0 h 12"/>
                <a:gd name="T32" fmla="*/ 6 w 6"/>
                <a:gd name="T33" fmla="*/ 0 h 12"/>
                <a:gd name="T34" fmla="*/ 6 w 6"/>
                <a:gd name="T3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12">
                  <a:moveTo>
                    <a:pt x="0" y="12"/>
                  </a:moveTo>
                  <a:lnTo>
                    <a:pt x="0" y="0"/>
                  </a:lnTo>
                  <a:lnTo>
                    <a:pt x="6" y="0"/>
                  </a:lnTo>
                  <a:lnTo>
                    <a:pt x="6" y="12"/>
                  </a:lnTo>
                  <a:lnTo>
                    <a:pt x="0" y="12"/>
                  </a:lnTo>
                  <a:close/>
                  <a:moveTo>
                    <a:pt x="6" y="0"/>
                  </a:moveTo>
                  <a:lnTo>
                    <a:pt x="0" y="0"/>
                  </a:lnTo>
                  <a:lnTo>
                    <a:pt x="0" y="0"/>
                  </a:lnTo>
                  <a:lnTo>
                    <a:pt x="0" y="0"/>
                  </a:lnTo>
                  <a:lnTo>
                    <a:pt x="0" y="12"/>
                  </a:lnTo>
                  <a:lnTo>
                    <a:pt x="0" y="12"/>
                  </a:lnTo>
                  <a:lnTo>
                    <a:pt x="0" y="12"/>
                  </a:lnTo>
                  <a:lnTo>
                    <a:pt x="6" y="12"/>
                  </a:lnTo>
                  <a:lnTo>
                    <a:pt x="6" y="12"/>
                  </a:lnTo>
                  <a:lnTo>
                    <a:pt x="6" y="12"/>
                  </a:lnTo>
                  <a:lnTo>
                    <a:pt x="6" y="0"/>
                  </a:lnTo>
                  <a:lnTo>
                    <a:pt x="6" y="0"/>
                  </a:lnTo>
                  <a:lnTo>
                    <a:pt x="6"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0" name="Freeform 770"/>
            <p:cNvSpPr>
              <a:spLocks noEditPoints="1"/>
            </p:cNvSpPr>
            <p:nvPr/>
          </p:nvSpPr>
          <p:spPr bwMode="auto">
            <a:xfrm>
              <a:off x="6275388" y="4826001"/>
              <a:ext cx="9525" cy="19050"/>
            </a:xfrm>
            <a:custGeom>
              <a:avLst/>
              <a:gdLst>
                <a:gd name="T0" fmla="*/ 0 w 6"/>
                <a:gd name="T1" fmla="*/ 12 h 12"/>
                <a:gd name="T2" fmla="*/ 0 w 6"/>
                <a:gd name="T3" fmla="*/ 0 h 12"/>
                <a:gd name="T4" fmla="*/ 6 w 6"/>
                <a:gd name="T5" fmla="*/ 0 h 12"/>
                <a:gd name="T6" fmla="*/ 6 w 6"/>
                <a:gd name="T7" fmla="*/ 12 h 12"/>
                <a:gd name="T8" fmla="*/ 0 w 6"/>
                <a:gd name="T9" fmla="*/ 12 h 12"/>
                <a:gd name="T10" fmla="*/ 6 w 6"/>
                <a:gd name="T11" fmla="*/ 0 h 12"/>
                <a:gd name="T12" fmla="*/ 0 w 6"/>
                <a:gd name="T13" fmla="*/ 0 h 12"/>
                <a:gd name="T14" fmla="*/ 0 w 6"/>
                <a:gd name="T15" fmla="*/ 0 h 12"/>
                <a:gd name="T16" fmla="*/ 0 w 6"/>
                <a:gd name="T17" fmla="*/ 0 h 12"/>
                <a:gd name="T18" fmla="*/ 0 w 6"/>
                <a:gd name="T19" fmla="*/ 12 h 12"/>
                <a:gd name="T20" fmla="*/ 0 w 6"/>
                <a:gd name="T21" fmla="*/ 12 h 12"/>
                <a:gd name="T22" fmla="*/ 0 w 6"/>
                <a:gd name="T23" fmla="*/ 12 h 12"/>
                <a:gd name="T24" fmla="*/ 6 w 6"/>
                <a:gd name="T25" fmla="*/ 12 h 12"/>
                <a:gd name="T26" fmla="*/ 6 w 6"/>
                <a:gd name="T27" fmla="*/ 12 h 12"/>
                <a:gd name="T28" fmla="*/ 6 w 6"/>
                <a:gd name="T29" fmla="*/ 12 h 12"/>
                <a:gd name="T30" fmla="*/ 6 w 6"/>
                <a:gd name="T31" fmla="*/ 0 h 12"/>
                <a:gd name="T32" fmla="*/ 6 w 6"/>
                <a:gd name="T33" fmla="*/ 0 h 12"/>
                <a:gd name="T34" fmla="*/ 6 w 6"/>
                <a:gd name="T3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12">
                  <a:moveTo>
                    <a:pt x="0" y="12"/>
                  </a:moveTo>
                  <a:lnTo>
                    <a:pt x="0" y="0"/>
                  </a:lnTo>
                  <a:lnTo>
                    <a:pt x="6" y="0"/>
                  </a:lnTo>
                  <a:lnTo>
                    <a:pt x="6" y="12"/>
                  </a:lnTo>
                  <a:lnTo>
                    <a:pt x="0" y="12"/>
                  </a:lnTo>
                  <a:moveTo>
                    <a:pt x="6" y="0"/>
                  </a:moveTo>
                  <a:lnTo>
                    <a:pt x="0" y="0"/>
                  </a:lnTo>
                  <a:lnTo>
                    <a:pt x="0" y="0"/>
                  </a:lnTo>
                  <a:lnTo>
                    <a:pt x="0" y="0"/>
                  </a:lnTo>
                  <a:lnTo>
                    <a:pt x="0" y="12"/>
                  </a:lnTo>
                  <a:lnTo>
                    <a:pt x="0" y="12"/>
                  </a:lnTo>
                  <a:lnTo>
                    <a:pt x="0" y="12"/>
                  </a:lnTo>
                  <a:lnTo>
                    <a:pt x="6" y="12"/>
                  </a:lnTo>
                  <a:lnTo>
                    <a:pt x="6" y="12"/>
                  </a:lnTo>
                  <a:lnTo>
                    <a:pt x="6" y="12"/>
                  </a:lnTo>
                  <a:lnTo>
                    <a:pt x="6" y="0"/>
                  </a:lnTo>
                  <a:lnTo>
                    <a:pt x="6" y="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1" name="Freeform 771"/>
            <p:cNvSpPr>
              <a:spLocks noEditPoints="1"/>
            </p:cNvSpPr>
            <p:nvPr/>
          </p:nvSpPr>
          <p:spPr bwMode="auto">
            <a:xfrm>
              <a:off x="6275388" y="4826001"/>
              <a:ext cx="9525" cy="19050"/>
            </a:xfrm>
            <a:custGeom>
              <a:avLst/>
              <a:gdLst>
                <a:gd name="T0" fmla="*/ 0 w 6"/>
                <a:gd name="T1" fmla="*/ 12 h 12"/>
                <a:gd name="T2" fmla="*/ 0 w 6"/>
                <a:gd name="T3" fmla="*/ 12 h 12"/>
                <a:gd name="T4" fmla="*/ 0 w 6"/>
                <a:gd name="T5" fmla="*/ 12 h 12"/>
                <a:gd name="T6" fmla="*/ 0 w 6"/>
                <a:gd name="T7" fmla="*/ 12 h 12"/>
                <a:gd name="T8" fmla="*/ 0 w 6"/>
                <a:gd name="T9" fmla="*/ 12 h 12"/>
                <a:gd name="T10" fmla="*/ 0 w 6"/>
                <a:gd name="T11" fmla="*/ 12 h 12"/>
                <a:gd name="T12" fmla="*/ 0 w 6"/>
                <a:gd name="T13" fmla="*/ 12 h 12"/>
                <a:gd name="T14" fmla="*/ 0 w 6"/>
                <a:gd name="T15" fmla="*/ 0 h 12"/>
                <a:gd name="T16" fmla="*/ 4 w 6"/>
                <a:gd name="T17" fmla="*/ 0 h 12"/>
                <a:gd name="T18" fmla="*/ 4 w 6"/>
                <a:gd name="T19" fmla="*/ 12 h 12"/>
                <a:gd name="T20" fmla="*/ 0 w 6"/>
                <a:gd name="T21" fmla="*/ 12 h 12"/>
                <a:gd name="T22" fmla="*/ 6 w 6"/>
                <a:gd name="T23" fmla="*/ 0 h 12"/>
                <a:gd name="T24" fmla="*/ 0 w 6"/>
                <a:gd name="T25" fmla="*/ 0 h 12"/>
                <a:gd name="T26" fmla="*/ 0 w 6"/>
                <a:gd name="T27" fmla="*/ 12 h 12"/>
                <a:gd name="T28" fmla="*/ 6 w 6"/>
                <a:gd name="T29" fmla="*/ 12 h 12"/>
                <a:gd name="T30" fmla="*/ 6 w 6"/>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0" y="12"/>
                  </a:moveTo>
                  <a:lnTo>
                    <a:pt x="0" y="12"/>
                  </a:lnTo>
                  <a:lnTo>
                    <a:pt x="0" y="12"/>
                  </a:lnTo>
                  <a:lnTo>
                    <a:pt x="0" y="12"/>
                  </a:lnTo>
                  <a:close/>
                  <a:moveTo>
                    <a:pt x="0" y="12"/>
                  </a:moveTo>
                  <a:lnTo>
                    <a:pt x="0" y="12"/>
                  </a:lnTo>
                  <a:close/>
                  <a:moveTo>
                    <a:pt x="0" y="12"/>
                  </a:moveTo>
                  <a:lnTo>
                    <a:pt x="0" y="0"/>
                  </a:lnTo>
                  <a:lnTo>
                    <a:pt x="4" y="0"/>
                  </a:lnTo>
                  <a:lnTo>
                    <a:pt x="4" y="12"/>
                  </a:lnTo>
                  <a:lnTo>
                    <a:pt x="0" y="12"/>
                  </a:lnTo>
                  <a:close/>
                  <a:moveTo>
                    <a:pt x="6" y="0"/>
                  </a:moveTo>
                  <a:lnTo>
                    <a:pt x="0" y="0"/>
                  </a:lnTo>
                  <a:lnTo>
                    <a:pt x="0" y="12"/>
                  </a:lnTo>
                  <a:lnTo>
                    <a:pt x="6" y="1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2" name="Freeform 772"/>
            <p:cNvSpPr>
              <a:spLocks noEditPoints="1"/>
            </p:cNvSpPr>
            <p:nvPr/>
          </p:nvSpPr>
          <p:spPr bwMode="auto">
            <a:xfrm>
              <a:off x="6275388" y="4826001"/>
              <a:ext cx="9525" cy="19050"/>
            </a:xfrm>
            <a:custGeom>
              <a:avLst/>
              <a:gdLst>
                <a:gd name="T0" fmla="*/ 0 w 6"/>
                <a:gd name="T1" fmla="*/ 12 h 12"/>
                <a:gd name="T2" fmla="*/ 0 w 6"/>
                <a:gd name="T3" fmla="*/ 12 h 12"/>
                <a:gd name="T4" fmla="*/ 0 w 6"/>
                <a:gd name="T5" fmla="*/ 12 h 12"/>
                <a:gd name="T6" fmla="*/ 0 w 6"/>
                <a:gd name="T7" fmla="*/ 12 h 12"/>
                <a:gd name="T8" fmla="*/ 0 w 6"/>
                <a:gd name="T9" fmla="*/ 12 h 12"/>
                <a:gd name="T10" fmla="*/ 0 w 6"/>
                <a:gd name="T11" fmla="*/ 12 h 12"/>
                <a:gd name="T12" fmla="*/ 0 w 6"/>
                <a:gd name="T13" fmla="*/ 12 h 12"/>
                <a:gd name="T14" fmla="*/ 0 w 6"/>
                <a:gd name="T15" fmla="*/ 0 h 12"/>
                <a:gd name="T16" fmla="*/ 4 w 6"/>
                <a:gd name="T17" fmla="*/ 0 h 12"/>
                <a:gd name="T18" fmla="*/ 4 w 6"/>
                <a:gd name="T19" fmla="*/ 12 h 12"/>
                <a:gd name="T20" fmla="*/ 0 w 6"/>
                <a:gd name="T21" fmla="*/ 12 h 12"/>
                <a:gd name="T22" fmla="*/ 6 w 6"/>
                <a:gd name="T23" fmla="*/ 0 h 12"/>
                <a:gd name="T24" fmla="*/ 0 w 6"/>
                <a:gd name="T25" fmla="*/ 0 h 12"/>
                <a:gd name="T26" fmla="*/ 0 w 6"/>
                <a:gd name="T27" fmla="*/ 12 h 12"/>
                <a:gd name="T28" fmla="*/ 6 w 6"/>
                <a:gd name="T29" fmla="*/ 12 h 12"/>
                <a:gd name="T30" fmla="*/ 6 w 6"/>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0" y="12"/>
                  </a:moveTo>
                  <a:lnTo>
                    <a:pt x="0" y="12"/>
                  </a:lnTo>
                  <a:lnTo>
                    <a:pt x="0" y="12"/>
                  </a:lnTo>
                  <a:lnTo>
                    <a:pt x="0" y="12"/>
                  </a:lnTo>
                  <a:moveTo>
                    <a:pt x="0" y="12"/>
                  </a:moveTo>
                  <a:lnTo>
                    <a:pt x="0" y="12"/>
                  </a:lnTo>
                  <a:moveTo>
                    <a:pt x="0" y="12"/>
                  </a:moveTo>
                  <a:lnTo>
                    <a:pt x="0" y="0"/>
                  </a:lnTo>
                  <a:lnTo>
                    <a:pt x="4" y="0"/>
                  </a:lnTo>
                  <a:lnTo>
                    <a:pt x="4" y="12"/>
                  </a:lnTo>
                  <a:lnTo>
                    <a:pt x="0" y="12"/>
                  </a:lnTo>
                  <a:moveTo>
                    <a:pt x="6" y="0"/>
                  </a:moveTo>
                  <a:lnTo>
                    <a:pt x="0" y="0"/>
                  </a:lnTo>
                  <a:lnTo>
                    <a:pt x="0" y="12"/>
                  </a:lnTo>
                  <a:lnTo>
                    <a:pt x="6" y="1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3" name="Freeform 773"/>
            <p:cNvSpPr>
              <a:spLocks/>
            </p:cNvSpPr>
            <p:nvPr/>
          </p:nvSpPr>
          <p:spPr bwMode="auto">
            <a:xfrm>
              <a:off x="5638800" y="4506913"/>
              <a:ext cx="633413" cy="636588"/>
            </a:xfrm>
            <a:custGeom>
              <a:avLst/>
              <a:gdLst>
                <a:gd name="T0" fmla="*/ 26 w 199"/>
                <a:gd name="T1" fmla="*/ 191 h 198"/>
                <a:gd name="T2" fmla="*/ 14 w 199"/>
                <a:gd name="T3" fmla="*/ 198 h 198"/>
                <a:gd name="T4" fmla="*/ 11 w 199"/>
                <a:gd name="T5" fmla="*/ 198 h 198"/>
                <a:gd name="T6" fmla="*/ 6 w 199"/>
                <a:gd name="T7" fmla="*/ 188 h 198"/>
                <a:gd name="T8" fmla="*/ 157 w 199"/>
                <a:gd name="T9" fmla="*/ 7 h 198"/>
                <a:gd name="T10" fmla="*/ 169 w 199"/>
                <a:gd name="T11" fmla="*/ 0 h 198"/>
                <a:gd name="T12" fmla="*/ 190 w 199"/>
                <a:gd name="T13" fmla="*/ 0 h 198"/>
                <a:gd name="T14" fmla="*/ 193 w 199"/>
                <a:gd name="T15" fmla="*/ 13 h 198"/>
                <a:gd name="T16" fmla="*/ 26 w 199"/>
                <a:gd name="T17" fmla="*/ 19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98">
                  <a:moveTo>
                    <a:pt x="26" y="191"/>
                  </a:moveTo>
                  <a:cubicBezTo>
                    <a:pt x="23" y="195"/>
                    <a:pt x="17" y="198"/>
                    <a:pt x="14" y="198"/>
                  </a:cubicBezTo>
                  <a:cubicBezTo>
                    <a:pt x="11" y="198"/>
                    <a:pt x="11" y="198"/>
                    <a:pt x="11" y="198"/>
                  </a:cubicBezTo>
                  <a:cubicBezTo>
                    <a:pt x="7" y="198"/>
                    <a:pt x="0" y="197"/>
                    <a:pt x="6" y="188"/>
                  </a:cubicBezTo>
                  <a:cubicBezTo>
                    <a:pt x="9" y="182"/>
                    <a:pt x="157" y="7"/>
                    <a:pt x="157" y="7"/>
                  </a:cubicBezTo>
                  <a:cubicBezTo>
                    <a:pt x="159" y="4"/>
                    <a:pt x="165" y="0"/>
                    <a:pt x="169" y="0"/>
                  </a:cubicBezTo>
                  <a:cubicBezTo>
                    <a:pt x="190" y="0"/>
                    <a:pt x="190" y="0"/>
                    <a:pt x="190" y="0"/>
                  </a:cubicBezTo>
                  <a:cubicBezTo>
                    <a:pt x="194" y="0"/>
                    <a:pt x="199" y="5"/>
                    <a:pt x="193" y="13"/>
                  </a:cubicBezTo>
                  <a:lnTo>
                    <a:pt x="26" y="19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4" name="Freeform 774"/>
            <p:cNvSpPr>
              <a:spLocks/>
            </p:cNvSpPr>
            <p:nvPr/>
          </p:nvSpPr>
          <p:spPr bwMode="auto">
            <a:xfrm>
              <a:off x="6838950" y="4506913"/>
              <a:ext cx="631825" cy="636588"/>
            </a:xfrm>
            <a:custGeom>
              <a:avLst/>
              <a:gdLst>
                <a:gd name="T0" fmla="*/ 173 w 199"/>
                <a:gd name="T1" fmla="*/ 191 h 198"/>
                <a:gd name="T2" fmla="*/ 186 w 199"/>
                <a:gd name="T3" fmla="*/ 198 h 198"/>
                <a:gd name="T4" fmla="*/ 188 w 199"/>
                <a:gd name="T5" fmla="*/ 198 h 198"/>
                <a:gd name="T6" fmla="*/ 194 w 199"/>
                <a:gd name="T7" fmla="*/ 188 h 198"/>
                <a:gd name="T8" fmla="*/ 43 w 199"/>
                <a:gd name="T9" fmla="*/ 7 h 198"/>
                <a:gd name="T10" fmla="*/ 30 w 199"/>
                <a:gd name="T11" fmla="*/ 0 h 198"/>
                <a:gd name="T12" fmla="*/ 10 w 199"/>
                <a:gd name="T13" fmla="*/ 0 h 198"/>
                <a:gd name="T14" fmla="*/ 6 w 199"/>
                <a:gd name="T15" fmla="*/ 13 h 198"/>
                <a:gd name="T16" fmla="*/ 173 w 199"/>
                <a:gd name="T17" fmla="*/ 19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98">
                  <a:moveTo>
                    <a:pt x="173" y="191"/>
                  </a:moveTo>
                  <a:cubicBezTo>
                    <a:pt x="177" y="195"/>
                    <a:pt x="182" y="198"/>
                    <a:pt x="186" y="198"/>
                  </a:cubicBezTo>
                  <a:cubicBezTo>
                    <a:pt x="188" y="198"/>
                    <a:pt x="188" y="198"/>
                    <a:pt x="188" y="198"/>
                  </a:cubicBezTo>
                  <a:cubicBezTo>
                    <a:pt x="192" y="198"/>
                    <a:pt x="199" y="197"/>
                    <a:pt x="194" y="188"/>
                  </a:cubicBezTo>
                  <a:cubicBezTo>
                    <a:pt x="191" y="182"/>
                    <a:pt x="43" y="7"/>
                    <a:pt x="43" y="7"/>
                  </a:cubicBezTo>
                  <a:cubicBezTo>
                    <a:pt x="40" y="4"/>
                    <a:pt x="35" y="0"/>
                    <a:pt x="30" y="0"/>
                  </a:cubicBezTo>
                  <a:cubicBezTo>
                    <a:pt x="10" y="0"/>
                    <a:pt x="10" y="0"/>
                    <a:pt x="10" y="0"/>
                  </a:cubicBezTo>
                  <a:cubicBezTo>
                    <a:pt x="6" y="0"/>
                    <a:pt x="0" y="5"/>
                    <a:pt x="6" y="13"/>
                  </a:cubicBezTo>
                  <a:lnTo>
                    <a:pt x="173" y="19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5" name="Freeform 775"/>
            <p:cNvSpPr>
              <a:spLocks/>
            </p:cNvSpPr>
            <p:nvPr/>
          </p:nvSpPr>
          <p:spPr bwMode="auto">
            <a:xfrm>
              <a:off x="5594350" y="4395788"/>
              <a:ext cx="1920875" cy="169863"/>
            </a:xfrm>
            <a:custGeom>
              <a:avLst/>
              <a:gdLst>
                <a:gd name="T0" fmla="*/ 604 w 604"/>
                <a:gd name="T1" fmla="*/ 0 h 53"/>
                <a:gd name="T2" fmla="*/ 0 w 604"/>
                <a:gd name="T3" fmla="*/ 0 h 53"/>
                <a:gd name="T4" fmla="*/ 0 w 604"/>
                <a:gd name="T5" fmla="*/ 7 h 53"/>
                <a:gd name="T6" fmla="*/ 302 w 604"/>
                <a:gd name="T7" fmla="*/ 53 h 53"/>
                <a:gd name="T8" fmla="*/ 604 w 604"/>
                <a:gd name="T9" fmla="*/ 6 h 53"/>
                <a:gd name="T10" fmla="*/ 604 w 604"/>
                <a:gd name="T11" fmla="*/ 0 h 53"/>
              </a:gdLst>
              <a:ahLst/>
              <a:cxnLst>
                <a:cxn ang="0">
                  <a:pos x="T0" y="T1"/>
                </a:cxn>
                <a:cxn ang="0">
                  <a:pos x="T2" y="T3"/>
                </a:cxn>
                <a:cxn ang="0">
                  <a:pos x="T4" y="T5"/>
                </a:cxn>
                <a:cxn ang="0">
                  <a:pos x="T6" y="T7"/>
                </a:cxn>
                <a:cxn ang="0">
                  <a:pos x="T8" y="T9"/>
                </a:cxn>
                <a:cxn ang="0">
                  <a:pos x="T10" y="T11"/>
                </a:cxn>
              </a:cxnLst>
              <a:rect l="0" t="0" r="r" b="b"/>
              <a:pathLst>
                <a:path w="604" h="53">
                  <a:moveTo>
                    <a:pt x="604" y="0"/>
                  </a:moveTo>
                  <a:cubicBezTo>
                    <a:pt x="0" y="0"/>
                    <a:pt x="0" y="0"/>
                    <a:pt x="0" y="0"/>
                  </a:cubicBezTo>
                  <a:cubicBezTo>
                    <a:pt x="0" y="7"/>
                    <a:pt x="0" y="7"/>
                    <a:pt x="0" y="7"/>
                  </a:cubicBezTo>
                  <a:cubicBezTo>
                    <a:pt x="50" y="34"/>
                    <a:pt x="166" y="53"/>
                    <a:pt x="302" y="53"/>
                  </a:cubicBezTo>
                  <a:cubicBezTo>
                    <a:pt x="438" y="53"/>
                    <a:pt x="555" y="34"/>
                    <a:pt x="604" y="6"/>
                  </a:cubicBezTo>
                  <a:lnTo>
                    <a:pt x="604" y="0"/>
                  </a:lnTo>
                  <a:close/>
                </a:path>
              </a:pathLst>
            </a:custGeom>
            <a:solidFill>
              <a:srgbClr val="513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6" name="Freeform 776"/>
            <p:cNvSpPr>
              <a:spLocks/>
            </p:cNvSpPr>
            <p:nvPr/>
          </p:nvSpPr>
          <p:spPr bwMode="auto">
            <a:xfrm>
              <a:off x="6745288" y="4995863"/>
              <a:ext cx="87313" cy="160338"/>
            </a:xfrm>
            <a:custGeom>
              <a:avLst/>
              <a:gdLst>
                <a:gd name="T0" fmla="*/ 0 w 55"/>
                <a:gd name="T1" fmla="*/ 101 h 101"/>
                <a:gd name="T2" fmla="*/ 55 w 55"/>
                <a:gd name="T3" fmla="*/ 101 h 101"/>
                <a:gd name="T4" fmla="*/ 49 w 55"/>
                <a:gd name="T5" fmla="*/ 0 h 101"/>
                <a:gd name="T6" fmla="*/ 6 w 55"/>
                <a:gd name="T7" fmla="*/ 0 h 101"/>
                <a:gd name="T8" fmla="*/ 0 w 55"/>
                <a:gd name="T9" fmla="*/ 101 h 101"/>
              </a:gdLst>
              <a:ahLst/>
              <a:cxnLst>
                <a:cxn ang="0">
                  <a:pos x="T0" y="T1"/>
                </a:cxn>
                <a:cxn ang="0">
                  <a:pos x="T2" y="T3"/>
                </a:cxn>
                <a:cxn ang="0">
                  <a:pos x="T4" y="T5"/>
                </a:cxn>
                <a:cxn ang="0">
                  <a:pos x="T6" y="T7"/>
                </a:cxn>
                <a:cxn ang="0">
                  <a:pos x="T8" y="T9"/>
                </a:cxn>
              </a:cxnLst>
              <a:rect l="0" t="0" r="r" b="b"/>
              <a:pathLst>
                <a:path w="55" h="101">
                  <a:moveTo>
                    <a:pt x="0" y="101"/>
                  </a:moveTo>
                  <a:lnTo>
                    <a:pt x="55" y="101"/>
                  </a:lnTo>
                  <a:lnTo>
                    <a:pt x="49" y="0"/>
                  </a:lnTo>
                  <a:lnTo>
                    <a:pt x="6" y="0"/>
                  </a:lnTo>
                  <a:lnTo>
                    <a:pt x="0"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7" name="Freeform 777"/>
            <p:cNvSpPr>
              <a:spLocks/>
            </p:cNvSpPr>
            <p:nvPr/>
          </p:nvSpPr>
          <p:spPr bwMode="auto">
            <a:xfrm>
              <a:off x="6745288" y="4995863"/>
              <a:ext cx="87313" cy="160338"/>
            </a:xfrm>
            <a:custGeom>
              <a:avLst/>
              <a:gdLst>
                <a:gd name="T0" fmla="*/ 0 w 55"/>
                <a:gd name="T1" fmla="*/ 101 h 101"/>
                <a:gd name="T2" fmla="*/ 55 w 55"/>
                <a:gd name="T3" fmla="*/ 101 h 101"/>
                <a:gd name="T4" fmla="*/ 49 w 55"/>
                <a:gd name="T5" fmla="*/ 0 h 101"/>
                <a:gd name="T6" fmla="*/ 6 w 55"/>
                <a:gd name="T7" fmla="*/ 0 h 101"/>
                <a:gd name="T8" fmla="*/ 0 w 55"/>
                <a:gd name="T9" fmla="*/ 101 h 101"/>
              </a:gdLst>
              <a:ahLst/>
              <a:cxnLst>
                <a:cxn ang="0">
                  <a:pos x="T0" y="T1"/>
                </a:cxn>
                <a:cxn ang="0">
                  <a:pos x="T2" y="T3"/>
                </a:cxn>
                <a:cxn ang="0">
                  <a:pos x="T4" y="T5"/>
                </a:cxn>
                <a:cxn ang="0">
                  <a:pos x="T6" y="T7"/>
                </a:cxn>
                <a:cxn ang="0">
                  <a:pos x="T8" y="T9"/>
                </a:cxn>
              </a:cxnLst>
              <a:rect l="0" t="0" r="r" b="b"/>
              <a:pathLst>
                <a:path w="55" h="101">
                  <a:moveTo>
                    <a:pt x="0" y="101"/>
                  </a:moveTo>
                  <a:lnTo>
                    <a:pt x="55" y="101"/>
                  </a:lnTo>
                  <a:lnTo>
                    <a:pt x="49" y="0"/>
                  </a:lnTo>
                  <a:lnTo>
                    <a:pt x="6" y="0"/>
                  </a:lnTo>
                  <a:lnTo>
                    <a:pt x="0" y="1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8" name="Freeform 778"/>
            <p:cNvSpPr>
              <a:spLocks/>
            </p:cNvSpPr>
            <p:nvPr/>
          </p:nvSpPr>
          <p:spPr bwMode="auto">
            <a:xfrm>
              <a:off x="6813550" y="4995863"/>
              <a:ext cx="15875" cy="103188"/>
            </a:xfrm>
            <a:custGeom>
              <a:avLst/>
              <a:gdLst>
                <a:gd name="T0" fmla="*/ 6 w 10"/>
                <a:gd name="T1" fmla="*/ 0 h 65"/>
                <a:gd name="T2" fmla="*/ 0 w 10"/>
                <a:gd name="T3" fmla="*/ 0 h 65"/>
                <a:gd name="T4" fmla="*/ 0 w 10"/>
                <a:gd name="T5" fmla="*/ 0 h 65"/>
                <a:gd name="T6" fmla="*/ 0 w 10"/>
                <a:gd name="T7" fmla="*/ 0 h 65"/>
                <a:gd name="T8" fmla="*/ 6 w 10"/>
                <a:gd name="T9" fmla="*/ 0 h 65"/>
                <a:gd name="T10" fmla="*/ 10 w 10"/>
                <a:gd name="T11" fmla="*/ 65 h 65"/>
                <a:gd name="T12" fmla="*/ 10 w 10"/>
                <a:gd name="T13" fmla="*/ 65 h 65"/>
                <a:gd name="T14" fmla="*/ 6 w 10"/>
                <a:gd name="T15" fmla="*/ 0 h 65"/>
                <a:gd name="T16" fmla="*/ 6 w 10"/>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5">
                  <a:moveTo>
                    <a:pt x="6" y="0"/>
                  </a:moveTo>
                  <a:lnTo>
                    <a:pt x="0" y="0"/>
                  </a:lnTo>
                  <a:lnTo>
                    <a:pt x="0" y="0"/>
                  </a:lnTo>
                  <a:lnTo>
                    <a:pt x="0" y="0"/>
                  </a:lnTo>
                  <a:lnTo>
                    <a:pt x="6" y="0"/>
                  </a:lnTo>
                  <a:lnTo>
                    <a:pt x="10" y="65"/>
                  </a:lnTo>
                  <a:lnTo>
                    <a:pt x="10" y="65"/>
                  </a:lnTo>
                  <a:lnTo>
                    <a:pt x="6" y="0"/>
                  </a:lnTo>
                  <a:lnTo>
                    <a:pt x="6"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9" name="Freeform 779"/>
            <p:cNvSpPr>
              <a:spLocks/>
            </p:cNvSpPr>
            <p:nvPr/>
          </p:nvSpPr>
          <p:spPr bwMode="auto">
            <a:xfrm>
              <a:off x="6813550" y="4995863"/>
              <a:ext cx="15875" cy="103188"/>
            </a:xfrm>
            <a:custGeom>
              <a:avLst/>
              <a:gdLst>
                <a:gd name="T0" fmla="*/ 6 w 10"/>
                <a:gd name="T1" fmla="*/ 0 h 65"/>
                <a:gd name="T2" fmla="*/ 0 w 10"/>
                <a:gd name="T3" fmla="*/ 0 h 65"/>
                <a:gd name="T4" fmla="*/ 0 w 10"/>
                <a:gd name="T5" fmla="*/ 0 h 65"/>
                <a:gd name="T6" fmla="*/ 0 w 10"/>
                <a:gd name="T7" fmla="*/ 0 h 65"/>
                <a:gd name="T8" fmla="*/ 6 w 10"/>
                <a:gd name="T9" fmla="*/ 0 h 65"/>
                <a:gd name="T10" fmla="*/ 10 w 10"/>
                <a:gd name="T11" fmla="*/ 65 h 65"/>
                <a:gd name="T12" fmla="*/ 10 w 10"/>
                <a:gd name="T13" fmla="*/ 65 h 65"/>
                <a:gd name="T14" fmla="*/ 6 w 10"/>
                <a:gd name="T15" fmla="*/ 0 h 65"/>
                <a:gd name="T16" fmla="*/ 6 w 10"/>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5">
                  <a:moveTo>
                    <a:pt x="6" y="0"/>
                  </a:moveTo>
                  <a:lnTo>
                    <a:pt x="0" y="0"/>
                  </a:lnTo>
                  <a:lnTo>
                    <a:pt x="0" y="0"/>
                  </a:lnTo>
                  <a:lnTo>
                    <a:pt x="0" y="0"/>
                  </a:lnTo>
                  <a:lnTo>
                    <a:pt x="6" y="0"/>
                  </a:lnTo>
                  <a:lnTo>
                    <a:pt x="10" y="65"/>
                  </a:lnTo>
                  <a:lnTo>
                    <a:pt x="10" y="65"/>
                  </a:lnTo>
                  <a:lnTo>
                    <a:pt x="6" y="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0" name="Rectangle 780"/>
            <p:cNvSpPr>
              <a:spLocks noChangeArrowheads="1"/>
            </p:cNvSpPr>
            <p:nvPr/>
          </p:nvSpPr>
          <p:spPr bwMode="auto">
            <a:xfrm>
              <a:off x="6829425" y="5099051"/>
              <a:ext cx="1588" cy="12700"/>
            </a:xfrm>
            <a:prstGeom prst="rect">
              <a:avLst/>
            </a:prstGeom>
            <a:solidFill>
              <a:srgbClr val="9892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1" name="Rectangle 781"/>
            <p:cNvSpPr>
              <a:spLocks noChangeArrowheads="1"/>
            </p:cNvSpPr>
            <p:nvPr/>
          </p:nvSpPr>
          <p:spPr bwMode="auto">
            <a:xfrm>
              <a:off x="6829425" y="5099051"/>
              <a:ext cx="1588"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2" name="Freeform 782"/>
            <p:cNvSpPr>
              <a:spLocks/>
            </p:cNvSpPr>
            <p:nvPr/>
          </p:nvSpPr>
          <p:spPr bwMode="auto">
            <a:xfrm>
              <a:off x="6748463" y="4995863"/>
              <a:ext cx="15875" cy="103188"/>
            </a:xfrm>
            <a:custGeom>
              <a:avLst/>
              <a:gdLst>
                <a:gd name="T0" fmla="*/ 10 w 10"/>
                <a:gd name="T1" fmla="*/ 0 h 65"/>
                <a:gd name="T2" fmla="*/ 4 w 10"/>
                <a:gd name="T3" fmla="*/ 0 h 65"/>
                <a:gd name="T4" fmla="*/ 4 w 10"/>
                <a:gd name="T5" fmla="*/ 0 h 65"/>
                <a:gd name="T6" fmla="*/ 0 w 10"/>
                <a:gd name="T7" fmla="*/ 65 h 65"/>
                <a:gd name="T8" fmla="*/ 0 w 10"/>
                <a:gd name="T9" fmla="*/ 65 h 65"/>
                <a:gd name="T10" fmla="*/ 4 w 10"/>
                <a:gd name="T11" fmla="*/ 0 h 65"/>
                <a:gd name="T12" fmla="*/ 10 w 10"/>
                <a:gd name="T13" fmla="*/ 0 h 65"/>
                <a:gd name="T14" fmla="*/ 10 w 10"/>
                <a:gd name="T15" fmla="*/ 0 h 65"/>
                <a:gd name="T16" fmla="*/ 10 w 10"/>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5">
                  <a:moveTo>
                    <a:pt x="10" y="0"/>
                  </a:moveTo>
                  <a:lnTo>
                    <a:pt x="4" y="0"/>
                  </a:lnTo>
                  <a:lnTo>
                    <a:pt x="4" y="0"/>
                  </a:lnTo>
                  <a:lnTo>
                    <a:pt x="0" y="65"/>
                  </a:lnTo>
                  <a:lnTo>
                    <a:pt x="0" y="65"/>
                  </a:lnTo>
                  <a:lnTo>
                    <a:pt x="4" y="0"/>
                  </a:lnTo>
                  <a:lnTo>
                    <a:pt x="10" y="0"/>
                  </a:lnTo>
                  <a:lnTo>
                    <a:pt x="10" y="0"/>
                  </a:lnTo>
                  <a:lnTo>
                    <a:pt x="10"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3" name="Freeform 783"/>
            <p:cNvSpPr>
              <a:spLocks/>
            </p:cNvSpPr>
            <p:nvPr/>
          </p:nvSpPr>
          <p:spPr bwMode="auto">
            <a:xfrm>
              <a:off x="6748463" y="4995863"/>
              <a:ext cx="15875" cy="103188"/>
            </a:xfrm>
            <a:custGeom>
              <a:avLst/>
              <a:gdLst>
                <a:gd name="T0" fmla="*/ 10 w 10"/>
                <a:gd name="T1" fmla="*/ 0 h 65"/>
                <a:gd name="T2" fmla="*/ 4 w 10"/>
                <a:gd name="T3" fmla="*/ 0 h 65"/>
                <a:gd name="T4" fmla="*/ 4 w 10"/>
                <a:gd name="T5" fmla="*/ 0 h 65"/>
                <a:gd name="T6" fmla="*/ 0 w 10"/>
                <a:gd name="T7" fmla="*/ 65 h 65"/>
                <a:gd name="T8" fmla="*/ 0 w 10"/>
                <a:gd name="T9" fmla="*/ 65 h 65"/>
                <a:gd name="T10" fmla="*/ 4 w 10"/>
                <a:gd name="T11" fmla="*/ 0 h 65"/>
                <a:gd name="T12" fmla="*/ 10 w 10"/>
                <a:gd name="T13" fmla="*/ 0 h 65"/>
                <a:gd name="T14" fmla="*/ 10 w 10"/>
                <a:gd name="T15" fmla="*/ 0 h 65"/>
                <a:gd name="T16" fmla="*/ 10 w 10"/>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5">
                  <a:moveTo>
                    <a:pt x="10" y="0"/>
                  </a:moveTo>
                  <a:lnTo>
                    <a:pt x="4" y="0"/>
                  </a:lnTo>
                  <a:lnTo>
                    <a:pt x="4" y="0"/>
                  </a:lnTo>
                  <a:lnTo>
                    <a:pt x="0" y="65"/>
                  </a:lnTo>
                  <a:lnTo>
                    <a:pt x="0" y="65"/>
                  </a:lnTo>
                  <a:lnTo>
                    <a:pt x="4" y="0"/>
                  </a:lnTo>
                  <a:lnTo>
                    <a:pt x="10" y="0"/>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4" name="Rectangle 784"/>
            <p:cNvSpPr>
              <a:spLocks noChangeArrowheads="1"/>
            </p:cNvSpPr>
            <p:nvPr/>
          </p:nvSpPr>
          <p:spPr bwMode="auto">
            <a:xfrm>
              <a:off x="6748463" y="5099051"/>
              <a:ext cx="1588" cy="15875"/>
            </a:xfrm>
            <a:prstGeom prst="rect">
              <a:avLst/>
            </a:prstGeom>
            <a:solidFill>
              <a:srgbClr val="9892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5" name="Rectangle 785"/>
            <p:cNvSpPr>
              <a:spLocks noChangeArrowheads="1"/>
            </p:cNvSpPr>
            <p:nvPr/>
          </p:nvSpPr>
          <p:spPr bwMode="auto">
            <a:xfrm>
              <a:off x="6748463" y="5099051"/>
              <a:ext cx="1588" cy="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6" name="Freeform 786"/>
            <p:cNvSpPr>
              <a:spLocks/>
            </p:cNvSpPr>
            <p:nvPr/>
          </p:nvSpPr>
          <p:spPr bwMode="auto">
            <a:xfrm>
              <a:off x="6748463" y="4995863"/>
              <a:ext cx="80963" cy="119063"/>
            </a:xfrm>
            <a:custGeom>
              <a:avLst/>
              <a:gdLst>
                <a:gd name="T0" fmla="*/ 47 w 51"/>
                <a:gd name="T1" fmla="*/ 0 h 75"/>
                <a:gd name="T2" fmla="*/ 41 w 51"/>
                <a:gd name="T3" fmla="*/ 0 h 75"/>
                <a:gd name="T4" fmla="*/ 41 w 51"/>
                <a:gd name="T5" fmla="*/ 0 h 75"/>
                <a:gd name="T6" fmla="*/ 39 w 51"/>
                <a:gd name="T7" fmla="*/ 2 h 75"/>
                <a:gd name="T8" fmla="*/ 10 w 51"/>
                <a:gd name="T9" fmla="*/ 2 h 75"/>
                <a:gd name="T10" fmla="*/ 10 w 51"/>
                <a:gd name="T11" fmla="*/ 0 h 75"/>
                <a:gd name="T12" fmla="*/ 10 w 51"/>
                <a:gd name="T13" fmla="*/ 0 h 75"/>
                <a:gd name="T14" fmla="*/ 4 w 51"/>
                <a:gd name="T15" fmla="*/ 0 h 75"/>
                <a:gd name="T16" fmla="*/ 0 w 51"/>
                <a:gd name="T17" fmla="*/ 65 h 75"/>
                <a:gd name="T18" fmla="*/ 0 w 51"/>
                <a:gd name="T19" fmla="*/ 75 h 75"/>
                <a:gd name="T20" fmla="*/ 0 w 51"/>
                <a:gd name="T21" fmla="*/ 75 h 75"/>
                <a:gd name="T22" fmla="*/ 6 w 51"/>
                <a:gd name="T23" fmla="*/ 2 h 75"/>
                <a:gd name="T24" fmla="*/ 47 w 51"/>
                <a:gd name="T25" fmla="*/ 2 h 75"/>
                <a:gd name="T26" fmla="*/ 51 w 51"/>
                <a:gd name="T27" fmla="*/ 73 h 75"/>
                <a:gd name="T28" fmla="*/ 51 w 51"/>
                <a:gd name="T29" fmla="*/ 73 h 75"/>
                <a:gd name="T30" fmla="*/ 51 w 51"/>
                <a:gd name="T31" fmla="*/ 65 h 75"/>
                <a:gd name="T32" fmla="*/ 47 w 51"/>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75">
                  <a:moveTo>
                    <a:pt x="47" y="0"/>
                  </a:moveTo>
                  <a:lnTo>
                    <a:pt x="41" y="0"/>
                  </a:lnTo>
                  <a:lnTo>
                    <a:pt x="41" y="0"/>
                  </a:lnTo>
                  <a:lnTo>
                    <a:pt x="39" y="2"/>
                  </a:lnTo>
                  <a:lnTo>
                    <a:pt x="10" y="2"/>
                  </a:lnTo>
                  <a:lnTo>
                    <a:pt x="10" y="0"/>
                  </a:lnTo>
                  <a:lnTo>
                    <a:pt x="10" y="0"/>
                  </a:lnTo>
                  <a:lnTo>
                    <a:pt x="4" y="0"/>
                  </a:lnTo>
                  <a:lnTo>
                    <a:pt x="0" y="65"/>
                  </a:lnTo>
                  <a:lnTo>
                    <a:pt x="0" y="75"/>
                  </a:lnTo>
                  <a:lnTo>
                    <a:pt x="0" y="75"/>
                  </a:lnTo>
                  <a:lnTo>
                    <a:pt x="6" y="2"/>
                  </a:lnTo>
                  <a:lnTo>
                    <a:pt x="47" y="2"/>
                  </a:lnTo>
                  <a:lnTo>
                    <a:pt x="51" y="73"/>
                  </a:lnTo>
                  <a:lnTo>
                    <a:pt x="51" y="73"/>
                  </a:lnTo>
                  <a:lnTo>
                    <a:pt x="51" y="65"/>
                  </a:lnTo>
                  <a:lnTo>
                    <a:pt x="4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7" name="Freeform 787"/>
            <p:cNvSpPr>
              <a:spLocks/>
            </p:cNvSpPr>
            <p:nvPr/>
          </p:nvSpPr>
          <p:spPr bwMode="auto">
            <a:xfrm>
              <a:off x="6748463" y="4995863"/>
              <a:ext cx="80963" cy="119063"/>
            </a:xfrm>
            <a:custGeom>
              <a:avLst/>
              <a:gdLst>
                <a:gd name="T0" fmla="*/ 47 w 51"/>
                <a:gd name="T1" fmla="*/ 0 h 75"/>
                <a:gd name="T2" fmla="*/ 41 w 51"/>
                <a:gd name="T3" fmla="*/ 0 h 75"/>
                <a:gd name="T4" fmla="*/ 41 w 51"/>
                <a:gd name="T5" fmla="*/ 0 h 75"/>
                <a:gd name="T6" fmla="*/ 39 w 51"/>
                <a:gd name="T7" fmla="*/ 2 h 75"/>
                <a:gd name="T8" fmla="*/ 10 w 51"/>
                <a:gd name="T9" fmla="*/ 2 h 75"/>
                <a:gd name="T10" fmla="*/ 10 w 51"/>
                <a:gd name="T11" fmla="*/ 0 h 75"/>
                <a:gd name="T12" fmla="*/ 10 w 51"/>
                <a:gd name="T13" fmla="*/ 0 h 75"/>
                <a:gd name="T14" fmla="*/ 4 w 51"/>
                <a:gd name="T15" fmla="*/ 0 h 75"/>
                <a:gd name="T16" fmla="*/ 0 w 51"/>
                <a:gd name="T17" fmla="*/ 65 h 75"/>
                <a:gd name="T18" fmla="*/ 0 w 51"/>
                <a:gd name="T19" fmla="*/ 75 h 75"/>
                <a:gd name="T20" fmla="*/ 0 w 51"/>
                <a:gd name="T21" fmla="*/ 75 h 75"/>
                <a:gd name="T22" fmla="*/ 6 w 51"/>
                <a:gd name="T23" fmla="*/ 2 h 75"/>
                <a:gd name="T24" fmla="*/ 47 w 51"/>
                <a:gd name="T25" fmla="*/ 2 h 75"/>
                <a:gd name="T26" fmla="*/ 51 w 51"/>
                <a:gd name="T27" fmla="*/ 73 h 75"/>
                <a:gd name="T28" fmla="*/ 51 w 51"/>
                <a:gd name="T29" fmla="*/ 73 h 75"/>
                <a:gd name="T30" fmla="*/ 51 w 51"/>
                <a:gd name="T31" fmla="*/ 65 h 75"/>
                <a:gd name="T32" fmla="*/ 47 w 51"/>
                <a:gd name="T3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75">
                  <a:moveTo>
                    <a:pt x="47" y="0"/>
                  </a:moveTo>
                  <a:lnTo>
                    <a:pt x="41" y="0"/>
                  </a:lnTo>
                  <a:lnTo>
                    <a:pt x="41" y="0"/>
                  </a:lnTo>
                  <a:lnTo>
                    <a:pt x="39" y="2"/>
                  </a:lnTo>
                  <a:lnTo>
                    <a:pt x="10" y="2"/>
                  </a:lnTo>
                  <a:lnTo>
                    <a:pt x="10" y="0"/>
                  </a:lnTo>
                  <a:lnTo>
                    <a:pt x="10" y="0"/>
                  </a:lnTo>
                  <a:lnTo>
                    <a:pt x="4" y="0"/>
                  </a:lnTo>
                  <a:lnTo>
                    <a:pt x="0" y="65"/>
                  </a:lnTo>
                  <a:lnTo>
                    <a:pt x="0" y="75"/>
                  </a:lnTo>
                  <a:lnTo>
                    <a:pt x="0" y="75"/>
                  </a:lnTo>
                  <a:lnTo>
                    <a:pt x="6" y="2"/>
                  </a:lnTo>
                  <a:lnTo>
                    <a:pt x="47" y="2"/>
                  </a:lnTo>
                  <a:lnTo>
                    <a:pt x="51" y="73"/>
                  </a:lnTo>
                  <a:lnTo>
                    <a:pt x="51" y="73"/>
                  </a:lnTo>
                  <a:lnTo>
                    <a:pt x="51" y="65"/>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8" name="Freeform 788"/>
            <p:cNvSpPr>
              <a:spLocks/>
            </p:cNvSpPr>
            <p:nvPr/>
          </p:nvSpPr>
          <p:spPr bwMode="auto">
            <a:xfrm>
              <a:off x="6764338" y="4929188"/>
              <a:ext cx="46038" cy="66675"/>
            </a:xfrm>
            <a:custGeom>
              <a:avLst/>
              <a:gdLst>
                <a:gd name="T0" fmla="*/ 0 w 29"/>
                <a:gd name="T1" fmla="*/ 42 h 42"/>
                <a:gd name="T2" fmla="*/ 29 w 29"/>
                <a:gd name="T3" fmla="*/ 42 h 42"/>
                <a:gd name="T4" fmla="*/ 27 w 29"/>
                <a:gd name="T5" fmla="*/ 0 h 42"/>
                <a:gd name="T6" fmla="*/ 4 w 29"/>
                <a:gd name="T7" fmla="*/ 0 h 42"/>
                <a:gd name="T8" fmla="*/ 0 w 29"/>
                <a:gd name="T9" fmla="*/ 42 h 42"/>
              </a:gdLst>
              <a:ahLst/>
              <a:cxnLst>
                <a:cxn ang="0">
                  <a:pos x="T0" y="T1"/>
                </a:cxn>
                <a:cxn ang="0">
                  <a:pos x="T2" y="T3"/>
                </a:cxn>
                <a:cxn ang="0">
                  <a:pos x="T4" y="T5"/>
                </a:cxn>
                <a:cxn ang="0">
                  <a:pos x="T6" y="T7"/>
                </a:cxn>
                <a:cxn ang="0">
                  <a:pos x="T8" y="T9"/>
                </a:cxn>
              </a:cxnLst>
              <a:rect l="0" t="0" r="r" b="b"/>
              <a:pathLst>
                <a:path w="29" h="42">
                  <a:moveTo>
                    <a:pt x="0" y="42"/>
                  </a:moveTo>
                  <a:lnTo>
                    <a:pt x="29" y="42"/>
                  </a:lnTo>
                  <a:lnTo>
                    <a:pt x="27" y="0"/>
                  </a:lnTo>
                  <a:lnTo>
                    <a:pt x="4" y="0"/>
                  </a:lnTo>
                  <a:lnTo>
                    <a:pt x="0"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9" name="Freeform 789"/>
            <p:cNvSpPr>
              <a:spLocks/>
            </p:cNvSpPr>
            <p:nvPr/>
          </p:nvSpPr>
          <p:spPr bwMode="auto">
            <a:xfrm>
              <a:off x="6764338" y="4929188"/>
              <a:ext cx="46038" cy="66675"/>
            </a:xfrm>
            <a:custGeom>
              <a:avLst/>
              <a:gdLst>
                <a:gd name="T0" fmla="*/ 0 w 29"/>
                <a:gd name="T1" fmla="*/ 42 h 42"/>
                <a:gd name="T2" fmla="*/ 29 w 29"/>
                <a:gd name="T3" fmla="*/ 42 h 42"/>
                <a:gd name="T4" fmla="*/ 27 w 29"/>
                <a:gd name="T5" fmla="*/ 0 h 42"/>
                <a:gd name="T6" fmla="*/ 4 w 29"/>
                <a:gd name="T7" fmla="*/ 0 h 42"/>
                <a:gd name="T8" fmla="*/ 0 w 29"/>
                <a:gd name="T9" fmla="*/ 42 h 42"/>
              </a:gdLst>
              <a:ahLst/>
              <a:cxnLst>
                <a:cxn ang="0">
                  <a:pos x="T0" y="T1"/>
                </a:cxn>
                <a:cxn ang="0">
                  <a:pos x="T2" y="T3"/>
                </a:cxn>
                <a:cxn ang="0">
                  <a:pos x="T4" y="T5"/>
                </a:cxn>
                <a:cxn ang="0">
                  <a:pos x="T6" y="T7"/>
                </a:cxn>
                <a:cxn ang="0">
                  <a:pos x="T8" y="T9"/>
                </a:cxn>
              </a:cxnLst>
              <a:rect l="0" t="0" r="r" b="b"/>
              <a:pathLst>
                <a:path w="29" h="42">
                  <a:moveTo>
                    <a:pt x="0" y="42"/>
                  </a:moveTo>
                  <a:lnTo>
                    <a:pt x="29" y="42"/>
                  </a:lnTo>
                  <a:lnTo>
                    <a:pt x="27" y="0"/>
                  </a:lnTo>
                  <a:lnTo>
                    <a:pt x="4" y="0"/>
                  </a:lnTo>
                  <a:lnTo>
                    <a:pt x="0" y="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0" name="Freeform 790"/>
            <p:cNvSpPr>
              <a:spLocks/>
            </p:cNvSpPr>
            <p:nvPr/>
          </p:nvSpPr>
          <p:spPr bwMode="auto">
            <a:xfrm>
              <a:off x="6764338" y="4929188"/>
              <a:ext cx="49213" cy="66675"/>
            </a:xfrm>
            <a:custGeom>
              <a:avLst/>
              <a:gdLst>
                <a:gd name="T0" fmla="*/ 27 w 31"/>
                <a:gd name="T1" fmla="*/ 0 h 42"/>
                <a:gd name="T2" fmla="*/ 4 w 31"/>
                <a:gd name="T3" fmla="*/ 0 h 42"/>
                <a:gd name="T4" fmla="*/ 2 w 31"/>
                <a:gd name="T5" fmla="*/ 0 h 42"/>
                <a:gd name="T6" fmla="*/ 0 w 31"/>
                <a:gd name="T7" fmla="*/ 42 h 42"/>
                <a:gd name="T8" fmla="*/ 0 w 31"/>
                <a:gd name="T9" fmla="*/ 42 h 42"/>
                <a:gd name="T10" fmla="*/ 4 w 31"/>
                <a:gd name="T11" fmla="*/ 0 h 42"/>
                <a:gd name="T12" fmla="*/ 27 w 31"/>
                <a:gd name="T13" fmla="*/ 0 h 42"/>
                <a:gd name="T14" fmla="*/ 29 w 31"/>
                <a:gd name="T15" fmla="*/ 42 h 42"/>
                <a:gd name="T16" fmla="*/ 31 w 31"/>
                <a:gd name="T17" fmla="*/ 42 h 42"/>
                <a:gd name="T18" fmla="*/ 27 w 31"/>
                <a:gd name="T19" fmla="*/ 0 h 42"/>
                <a:gd name="T20" fmla="*/ 27 w 31"/>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2">
                  <a:moveTo>
                    <a:pt x="27" y="0"/>
                  </a:moveTo>
                  <a:lnTo>
                    <a:pt x="4" y="0"/>
                  </a:lnTo>
                  <a:lnTo>
                    <a:pt x="2" y="0"/>
                  </a:lnTo>
                  <a:lnTo>
                    <a:pt x="0" y="42"/>
                  </a:lnTo>
                  <a:lnTo>
                    <a:pt x="0" y="42"/>
                  </a:lnTo>
                  <a:lnTo>
                    <a:pt x="4" y="0"/>
                  </a:lnTo>
                  <a:lnTo>
                    <a:pt x="27" y="0"/>
                  </a:lnTo>
                  <a:lnTo>
                    <a:pt x="29" y="42"/>
                  </a:lnTo>
                  <a:lnTo>
                    <a:pt x="31" y="42"/>
                  </a:lnTo>
                  <a:lnTo>
                    <a:pt x="27" y="0"/>
                  </a:lnTo>
                  <a:lnTo>
                    <a:pt x="27"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1" name="Freeform 791"/>
            <p:cNvSpPr>
              <a:spLocks/>
            </p:cNvSpPr>
            <p:nvPr/>
          </p:nvSpPr>
          <p:spPr bwMode="auto">
            <a:xfrm>
              <a:off x="6764338" y="4929188"/>
              <a:ext cx="49213" cy="66675"/>
            </a:xfrm>
            <a:custGeom>
              <a:avLst/>
              <a:gdLst>
                <a:gd name="T0" fmla="*/ 27 w 31"/>
                <a:gd name="T1" fmla="*/ 0 h 42"/>
                <a:gd name="T2" fmla="*/ 4 w 31"/>
                <a:gd name="T3" fmla="*/ 0 h 42"/>
                <a:gd name="T4" fmla="*/ 2 w 31"/>
                <a:gd name="T5" fmla="*/ 0 h 42"/>
                <a:gd name="T6" fmla="*/ 0 w 31"/>
                <a:gd name="T7" fmla="*/ 42 h 42"/>
                <a:gd name="T8" fmla="*/ 0 w 31"/>
                <a:gd name="T9" fmla="*/ 42 h 42"/>
                <a:gd name="T10" fmla="*/ 4 w 31"/>
                <a:gd name="T11" fmla="*/ 0 h 42"/>
                <a:gd name="T12" fmla="*/ 27 w 31"/>
                <a:gd name="T13" fmla="*/ 0 h 42"/>
                <a:gd name="T14" fmla="*/ 29 w 31"/>
                <a:gd name="T15" fmla="*/ 42 h 42"/>
                <a:gd name="T16" fmla="*/ 31 w 31"/>
                <a:gd name="T17" fmla="*/ 42 h 42"/>
                <a:gd name="T18" fmla="*/ 27 w 31"/>
                <a:gd name="T19" fmla="*/ 0 h 42"/>
                <a:gd name="T20" fmla="*/ 27 w 31"/>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2">
                  <a:moveTo>
                    <a:pt x="27" y="0"/>
                  </a:moveTo>
                  <a:lnTo>
                    <a:pt x="4" y="0"/>
                  </a:lnTo>
                  <a:lnTo>
                    <a:pt x="2" y="0"/>
                  </a:lnTo>
                  <a:lnTo>
                    <a:pt x="0" y="42"/>
                  </a:lnTo>
                  <a:lnTo>
                    <a:pt x="0" y="42"/>
                  </a:lnTo>
                  <a:lnTo>
                    <a:pt x="4" y="0"/>
                  </a:lnTo>
                  <a:lnTo>
                    <a:pt x="27" y="0"/>
                  </a:lnTo>
                  <a:lnTo>
                    <a:pt x="29" y="42"/>
                  </a:lnTo>
                  <a:lnTo>
                    <a:pt x="31" y="42"/>
                  </a:lnTo>
                  <a:lnTo>
                    <a:pt x="27" y="0"/>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2" name="Freeform 792"/>
            <p:cNvSpPr>
              <a:spLocks/>
            </p:cNvSpPr>
            <p:nvPr/>
          </p:nvSpPr>
          <p:spPr bwMode="auto">
            <a:xfrm>
              <a:off x="6764338" y="4995863"/>
              <a:ext cx="49213" cy="0"/>
            </a:xfrm>
            <a:custGeom>
              <a:avLst/>
              <a:gdLst>
                <a:gd name="T0" fmla="*/ 31 w 31"/>
                <a:gd name="T1" fmla="*/ 29 w 31"/>
                <a:gd name="T2" fmla="*/ 29 w 31"/>
                <a:gd name="T3" fmla="*/ 0 w 31"/>
                <a:gd name="T4" fmla="*/ 0 w 31"/>
                <a:gd name="T5" fmla="*/ 0 w 31"/>
                <a:gd name="T6" fmla="*/ 0 w 31"/>
                <a:gd name="T7" fmla="*/ 0 w 31"/>
                <a:gd name="T8" fmla="*/ 31 w 31"/>
                <a:gd name="T9" fmla="*/ 31 w 31"/>
                <a:gd name="T10" fmla="*/ 31 w 3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31">
                  <a:moveTo>
                    <a:pt x="31" y="0"/>
                  </a:moveTo>
                  <a:lnTo>
                    <a:pt x="29" y="0"/>
                  </a:lnTo>
                  <a:lnTo>
                    <a:pt x="29" y="0"/>
                  </a:lnTo>
                  <a:lnTo>
                    <a:pt x="0" y="0"/>
                  </a:lnTo>
                  <a:lnTo>
                    <a:pt x="0" y="0"/>
                  </a:lnTo>
                  <a:lnTo>
                    <a:pt x="0" y="0"/>
                  </a:lnTo>
                  <a:lnTo>
                    <a:pt x="0" y="0"/>
                  </a:lnTo>
                  <a:lnTo>
                    <a:pt x="0" y="0"/>
                  </a:lnTo>
                  <a:lnTo>
                    <a:pt x="31" y="0"/>
                  </a:lnTo>
                  <a:lnTo>
                    <a:pt x="31" y="0"/>
                  </a:lnTo>
                  <a:lnTo>
                    <a:pt x="31"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3" name="Freeform 793"/>
            <p:cNvSpPr>
              <a:spLocks/>
            </p:cNvSpPr>
            <p:nvPr/>
          </p:nvSpPr>
          <p:spPr bwMode="auto">
            <a:xfrm>
              <a:off x="6764338" y="4995863"/>
              <a:ext cx="49213" cy="0"/>
            </a:xfrm>
            <a:custGeom>
              <a:avLst/>
              <a:gdLst>
                <a:gd name="T0" fmla="*/ 31 w 31"/>
                <a:gd name="T1" fmla="*/ 29 w 31"/>
                <a:gd name="T2" fmla="*/ 29 w 31"/>
                <a:gd name="T3" fmla="*/ 0 w 31"/>
                <a:gd name="T4" fmla="*/ 0 w 31"/>
                <a:gd name="T5" fmla="*/ 0 w 31"/>
                <a:gd name="T6" fmla="*/ 0 w 31"/>
                <a:gd name="T7" fmla="*/ 0 w 31"/>
                <a:gd name="T8" fmla="*/ 31 w 31"/>
                <a:gd name="T9" fmla="*/ 31 w 31"/>
                <a:gd name="T10" fmla="*/ 31 w 3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31">
                  <a:moveTo>
                    <a:pt x="31" y="0"/>
                  </a:moveTo>
                  <a:lnTo>
                    <a:pt x="29" y="0"/>
                  </a:lnTo>
                  <a:lnTo>
                    <a:pt x="29" y="0"/>
                  </a:lnTo>
                  <a:lnTo>
                    <a:pt x="0" y="0"/>
                  </a:lnTo>
                  <a:lnTo>
                    <a:pt x="0" y="0"/>
                  </a:lnTo>
                  <a:lnTo>
                    <a:pt x="0" y="0"/>
                  </a:lnTo>
                  <a:lnTo>
                    <a:pt x="0" y="0"/>
                  </a:lnTo>
                  <a:lnTo>
                    <a:pt x="0" y="0"/>
                  </a:lnTo>
                  <a:lnTo>
                    <a:pt x="31" y="0"/>
                  </a:lnTo>
                  <a:lnTo>
                    <a:pt x="31" y="0"/>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4" name="Freeform 794"/>
            <p:cNvSpPr>
              <a:spLocks/>
            </p:cNvSpPr>
            <p:nvPr/>
          </p:nvSpPr>
          <p:spPr bwMode="auto">
            <a:xfrm>
              <a:off x="6764338" y="4995863"/>
              <a:ext cx="49213" cy="3175"/>
            </a:xfrm>
            <a:custGeom>
              <a:avLst/>
              <a:gdLst>
                <a:gd name="T0" fmla="*/ 31 w 31"/>
                <a:gd name="T1" fmla="*/ 0 h 2"/>
                <a:gd name="T2" fmla="*/ 0 w 31"/>
                <a:gd name="T3" fmla="*/ 0 h 2"/>
                <a:gd name="T4" fmla="*/ 0 w 31"/>
                <a:gd name="T5" fmla="*/ 0 h 2"/>
                <a:gd name="T6" fmla="*/ 0 w 31"/>
                <a:gd name="T7" fmla="*/ 2 h 2"/>
                <a:gd name="T8" fmla="*/ 29 w 31"/>
                <a:gd name="T9" fmla="*/ 2 h 2"/>
                <a:gd name="T10" fmla="*/ 31 w 31"/>
                <a:gd name="T11" fmla="*/ 0 h 2"/>
                <a:gd name="T12" fmla="*/ 31 w 3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31" y="0"/>
                  </a:moveTo>
                  <a:lnTo>
                    <a:pt x="0" y="0"/>
                  </a:lnTo>
                  <a:lnTo>
                    <a:pt x="0" y="0"/>
                  </a:lnTo>
                  <a:lnTo>
                    <a:pt x="0" y="2"/>
                  </a:lnTo>
                  <a:lnTo>
                    <a:pt x="29" y="2"/>
                  </a:lnTo>
                  <a:lnTo>
                    <a:pt x="31" y="0"/>
                  </a:lnTo>
                  <a:lnTo>
                    <a:pt x="3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5" name="Freeform 795"/>
            <p:cNvSpPr>
              <a:spLocks/>
            </p:cNvSpPr>
            <p:nvPr/>
          </p:nvSpPr>
          <p:spPr bwMode="auto">
            <a:xfrm>
              <a:off x="6764338" y="4995863"/>
              <a:ext cx="49213" cy="3175"/>
            </a:xfrm>
            <a:custGeom>
              <a:avLst/>
              <a:gdLst>
                <a:gd name="T0" fmla="*/ 31 w 31"/>
                <a:gd name="T1" fmla="*/ 0 h 2"/>
                <a:gd name="T2" fmla="*/ 0 w 31"/>
                <a:gd name="T3" fmla="*/ 0 h 2"/>
                <a:gd name="T4" fmla="*/ 0 w 31"/>
                <a:gd name="T5" fmla="*/ 0 h 2"/>
                <a:gd name="T6" fmla="*/ 0 w 31"/>
                <a:gd name="T7" fmla="*/ 2 h 2"/>
                <a:gd name="T8" fmla="*/ 29 w 31"/>
                <a:gd name="T9" fmla="*/ 2 h 2"/>
                <a:gd name="T10" fmla="*/ 31 w 31"/>
                <a:gd name="T11" fmla="*/ 0 h 2"/>
                <a:gd name="T12" fmla="*/ 31 w 3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31" y="0"/>
                  </a:moveTo>
                  <a:lnTo>
                    <a:pt x="0" y="0"/>
                  </a:lnTo>
                  <a:lnTo>
                    <a:pt x="0" y="0"/>
                  </a:lnTo>
                  <a:lnTo>
                    <a:pt x="0" y="2"/>
                  </a:lnTo>
                  <a:lnTo>
                    <a:pt x="29" y="2"/>
                  </a:lnTo>
                  <a:lnTo>
                    <a:pt x="31" y="0"/>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6" name="Freeform 796"/>
            <p:cNvSpPr>
              <a:spLocks noEditPoints="1"/>
            </p:cNvSpPr>
            <p:nvPr/>
          </p:nvSpPr>
          <p:spPr bwMode="auto">
            <a:xfrm>
              <a:off x="6764338" y="4929188"/>
              <a:ext cx="46038" cy="66675"/>
            </a:xfrm>
            <a:custGeom>
              <a:avLst/>
              <a:gdLst>
                <a:gd name="T0" fmla="*/ 0 w 29"/>
                <a:gd name="T1" fmla="*/ 42 h 42"/>
                <a:gd name="T2" fmla="*/ 4 w 29"/>
                <a:gd name="T3" fmla="*/ 0 h 42"/>
                <a:gd name="T4" fmla="*/ 27 w 29"/>
                <a:gd name="T5" fmla="*/ 0 h 42"/>
                <a:gd name="T6" fmla="*/ 29 w 29"/>
                <a:gd name="T7" fmla="*/ 42 h 42"/>
                <a:gd name="T8" fmla="*/ 0 w 29"/>
                <a:gd name="T9" fmla="*/ 42 h 42"/>
                <a:gd name="T10" fmla="*/ 27 w 29"/>
                <a:gd name="T11" fmla="*/ 0 h 42"/>
                <a:gd name="T12" fmla="*/ 4 w 29"/>
                <a:gd name="T13" fmla="*/ 0 h 42"/>
                <a:gd name="T14" fmla="*/ 0 w 29"/>
                <a:gd name="T15" fmla="*/ 42 h 42"/>
                <a:gd name="T16" fmla="*/ 0 w 29"/>
                <a:gd name="T17" fmla="*/ 42 h 42"/>
                <a:gd name="T18" fmla="*/ 29 w 29"/>
                <a:gd name="T19" fmla="*/ 42 h 42"/>
                <a:gd name="T20" fmla="*/ 29 w 29"/>
                <a:gd name="T21" fmla="*/ 42 h 42"/>
                <a:gd name="T22" fmla="*/ 27 w 29"/>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42">
                  <a:moveTo>
                    <a:pt x="0" y="42"/>
                  </a:moveTo>
                  <a:lnTo>
                    <a:pt x="4" y="0"/>
                  </a:lnTo>
                  <a:lnTo>
                    <a:pt x="27" y="0"/>
                  </a:lnTo>
                  <a:lnTo>
                    <a:pt x="29" y="42"/>
                  </a:lnTo>
                  <a:lnTo>
                    <a:pt x="0" y="42"/>
                  </a:lnTo>
                  <a:close/>
                  <a:moveTo>
                    <a:pt x="27" y="0"/>
                  </a:moveTo>
                  <a:lnTo>
                    <a:pt x="4" y="0"/>
                  </a:lnTo>
                  <a:lnTo>
                    <a:pt x="0" y="42"/>
                  </a:lnTo>
                  <a:lnTo>
                    <a:pt x="0" y="42"/>
                  </a:lnTo>
                  <a:lnTo>
                    <a:pt x="29" y="42"/>
                  </a:lnTo>
                  <a:lnTo>
                    <a:pt x="29" y="42"/>
                  </a:lnTo>
                  <a:lnTo>
                    <a:pt x="2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7" name="Freeform 797"/>
            <p:cNvSpPr>
              <a:spLocks noEditPoints="1"/>
            </p:cNvSpPr>
            <p:nvPr/>
          </p:nvSpPr>
          <p:spPr bwMode="auto">
            <a:xfrm>
              <a:off x="6764338" y="4929188"/>
              <a:ext cx="46038" cy="66675"/>
            </a:xfrm>
            <a:custGeom>
              <a:avLst/>
              <a:gdLst>
                <a:gd name="T0" fmla="*/ 0 w 29"/>
                <a:gd name="T1" fmla="*/ 42 h 42"/>
                <a:gd name="T2" fmla="*/ 4 w 29"/>
                <a:gd name="T3" fmla="*/ 0 h 42"/>
                <a:gd name="T4" fmla="*/ 27 w 29"/>
                <a:gd name="T5" fmla="*/ 0 h 42"/>
                <a:gd name="T6" fmla="*/ 29 w 29"/>
                <a:gd name="T7" fmla="*/ 42 h 42"/>
                <a:gd name="T8" fmla="*/ 0 w 29"/>
                <a:gd name="T9" fmla="*/ 42 h 42"/>
                <a:gd name="T10" fmla="*/ 27 w 29"/>
                <a:gd name="T11" fmla="*/ 0 h 42"/>
                <a:gd name="T12" fmla="*/ 4 w 29"/>
                <a:gd name="T13" fmla="*/ 0 h 42"/>
                <a:gd name="T14" fmla="*/ 0 w 29"/>
                <a:gd name="T15" fmla="*/ 42 h 42"/>
                <a:gd name="T16" fmla="*/ 0 w 29"/>
                <a:gd name="T17" fmla="*/ 42 h 42"/>
                <a:gd name="T18" fmla="*/ 29 w 29"/>
                <a:gd name="T19" fmla="*/ 42 h 42"/>
                <a:gd name="T20" fmla="*/ 29 w 29"/>
                <a:gd name="T21" fmla="*/ 42 h 42"/>
                <a:gd name="T22" fmla="*/ 27 w 29"/>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42">
                  <a:moveTo>
                    <a:pt x="0" y="42"/>
                  </a:moveTo>
                  <a:lnTo>
                    <a:pt x="4" y="0"/>
                  </a:lnTo>
                  <a:lnTo>
                    <a:pt x="27" y="0"/>
                  </a:lnTo>
                  <a:lnTo>
                    <a:pt x="29" y="42"/>
                  </a:lnTo>
                  <a:lnTo>
                    <a:pt x="0" y="42"/>
                  </a:lnTo>
                  <a:moveTo>
                    <a:pt x="27" y="0"/>
                  </a:moveTo>
                  <a:lnTo>
                    <a:pt x="4" y="0"/>
                  </a:lnTo>
                  <a:lnTo>
                    <a:pt x="0" y="42"/>
                  </a:lnTo>
                  <a:lnTo>
                    <a:pt x="0" y="42"/>
                  </a:lnTo>
                  <a:lnTo>
                    <a:pt x="29" y="42"/>
                  </a:lnTo>
                  <a:lnTo>
                    <a:pt x="29" y="42"/>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8" name="Oval 798"/>
            <p:cNvSpPr>
              <a:spLocks noChangeArrowheads="1"/>
            </p:cNvSpPr>
            <p:nvPr/>
          </p:nvSpPr>
          <p:spPr bwMode="auto">
            <a:xfrm>
              <a:off x="6962775" y="5183188"/>
              <a:ext cx="92075" cy="952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9" name="Oval 799"/>
            <p:cNvSpPr>
              <a:spLocks noChangeArrowheads="1"/>
            </p:cNvSpPr>
            <p:nvPr/>
          </p:nvSpPr>
          <p:spPr bwMode="auto">
            <a:xfrm>
              <a:off x="6526213" y="5180013"/>
              <a:ext cx="95250" cy="952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0" name="Freeform 800"/>
            <p:cNvSpPr>
              <a:spLocks/>
            </p:cNvSpPr>
            <p:nvPr/>
          </p:nvSpPr>
          <p:spPr bwMode="auto">
            <a:xfrm>
              <a:off x="6573838" y="5105401"/>
              <a:ext cx="433388" cy="68263"/>
            </a:xfrm>
            <a:custGeom>
              <a:avLst/>
              <a:gdLst>
                <a:gd name="T0" fmla="*/ 0 w 136"/>
                <a:gd name="T1" fmla="*/ 21 h 21"/>
                <a:gd name="T2" fmla="*/ 18 w 136"/>
                <a:gd name="T3" fmla="*/ 10 h 21"/>
                <a:gd name="T4" fmla="*/ 68 w 136"/>
                <a:gd name="T5" fmla="*/ 0 h 21"/>
                <a:gd name="T6" fmla="*/ 119 w 136"/>
                <a:gd name="T7" fmla="*/ 10 h 21"/>
                <a:gd name="T8" fmla="*/ 136 w 136"/>
                <a:gd name="T9" fmla="*/ 21 h 21"/>
                <a:gd name="T10" fmla="*/ 0 w 136"/>
                <a:gd name="T11" fmla="*/ 21 h 21"/>
              </a:gdLst>
              <a:ahLst/>
              <a:cxnLst>
                <a:cxn ang="0">
                  <a:pos x="T0" y="T1"/>
                </a:cxn>
                <a:cxn ang="0">
                  <a:pos x="T2" y="T3"/>
                </a:cxn>
                <a:cxn ang="0">
                  <a:pos x="T4" y="T5"/>
                </a:cxn>
                <a:cxn ang="0">
                  <a:pos x="T6" y="T7"/>
                </a:cxn>
                <a:cxn ang="0">
                  <a:pos x="T8" y="T9"/>
                </a:cxn>
                <a:cxn ang="0">
                  <a:pos x="T10" y="T11"/>
                </a:cxn>
              </a:cxnLst>
              <a:rect l="0" t="0" r="r" b="b"/>
              <a:pathLst>
                <a:path w="136" h="21">
                  <a:moveTo>
                    <a:pt x="0" y="21"/>
                  </a:moveTo>
                  <a:cubicBezTo>
                    <a:pt x="3" y="15"/>
                    <a:pt x="9" y="12"/>
                    <a:pt x="18" y="10"/>
                  </a:cubicBezTo>
                  <a:cubicBezTo>
                    <a:pt x="68" y="0"/>
                    <a:pt x="68" y="0"/>
                    <a:pt x="68" y="0"/>
                  </a:cubicBezTo>
                  <a:cubicBezTo>
                    <a:pt x="119" y="10"/>
                    <a:pt x="119" y="10"/>
                    <a:pt x="119" y="10"/>
                  </a:cubicBezTo>
                  <a:cubicBezTo>
                    <a:pt x="127" y="12"/>
                    <a:pt x="134" y="15"/>
                    <a:pt x="136" y="21"/>
                  </a:cubicBezTo>
                  <a:cubicBezTo>
                    <a:pt x="0" y="21"/>
                    <a:pt x="0" y="21"/>
                    <a:pt x="0" y="2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1" name="Rectangle 801"/>
            <p:cNvSpPr>
              <a:spLocks noChangeArrowheads="1"/>
            </p:cNvSpPr>
            <p:nvPr/>
          </p:nvSpPr>
          <p:spPr bwMode="auto">
            <a:xfrm>
              <a:off x="6962775" y="5173663"/>
              <a:ext cx="44450" cy="571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2" name="Rectangle 802"/>
            <p:cNvSpPr>
              <a:spLocks noChangeArrowheads="1"/>
            </p:cNvSpPr>
            <p:nvPr/>
          </p:nvSpPr>
          <p:spPr bwMode="auto">
            <a:xfrm>
              <a:off x="6962775" y="5173663"/>
              <a:ext cx="44450"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3" name="Freeform 803"/>
            <p:cNvSpPr>
              <a:spLocks/>
            </p:cNvSpPr>
            <p:nvPr/>
          </p:nvSpPr>
          <p:spPr bwMode="auto">
            <a:xfrm>
              <a:off x="6962775" y="5218113"/>
              <a:ext cx="0" cy="12700"/>
            </a:xfrm>
            <a:custGeom>
              <a:avLst/>
              <a:gdLst>
                <a:gd name="T0" fmla="*/ 0 h 4"/>
                <a:gd name="T1" fmla="*/ 0 h 4"/>
                <a:gd name="T2" fmla="*/ 4 h 4"/>
                <a:gd name="T3" fmla="*/ 4 h 4"/>
                <a:gd name="T4" fmla="*/ 4 h 4"/>
                <a:gd name="T5" fmla="*/ 4 h 4"/>
                <a:gd name="T6" fmla="*/ 4 h 4"/>
                <a:gd name="T7" fmla="*/ 4 h 4"/>
                <a:gd name="T8" fmla="*/ 4 h 4"/>
                <a:gd name="T9"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4">
                  <a:moveTo>
                    <a:pt x="0" y="0"/>
                  </a:moveTo>
                  <a:cubicBezTo>
                    <a:pt x="0" y="0"/>
                    <a:pt x="0" y="0"/>
                    <a:pt x="0" y="0"/>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0"/>
                    <a:pt x="0" y="0"/>
                    <a:pt x="0" y="0"/>
                  </a:cubicBezTo>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4" name="Freeform 804"/>
            <p:cNvSpPr>
              <a:spLocks/>
            </p:cNvSpPr>
            <p:nvPr/>
          </p:nvSpPr>
          <p:spPr bwMode="auto">
            <a:xfrm>
              <a:off x="6962775" y="5173663"/>
              <a:ext cx="47625" cy="44450"/>
            </a:xfrm>
            <a:custGeom>
              <a:avLst/>
              <a:gdLst>
                <a:gd name="T0" fmla="*/ 14 w 15"/>
                <a:gd name="T1" fmla="*/ 0 h 14"/>
                <a:gd name="T2" fmla="*/ 14 w 15"/>
                <a:gd name="T3" fmla="*/ 0 h 14"/>
                <a:gd name="T4" fmla="*/ 14 w 15"/>
                <a:gd name="T5" fmla="*/ 0 h 14"/>
                <a:gd name="T6" fmla="*/ 0 w 15"/>
                <a:gd name="T7" fmla="*/ 0 h 14"/>
                <a:gd name="T8" fmla="*/ 0 w 15"/>
                <a:gd name="T9" fmla="*/ 14 h 14"/>
                <a:gd name="T10" fmla="*/ 0 w 15"/>
                <a:gd name="T11" fmla="*/ 14 h 14"/>
                <a:gd name="T12" fmla="*/ 0 w 15"/>
                <a:gd name="T13" fmla="*/ 0 h 14"/>
                <a:gd name="T14" fmla="*/ 14 w 15"/>
                <a:gd name="T15" fmla="*/ 0 h 14"/>
                <a:gd name="T16" fmla="*/ 14 w 15"/>
                <a:gd name="T17" fmla="*/ 3 h 14"/>
                <a:gd name="T18" fmla="*/ 14 w 15"/>
                <a:gd name="T19" fmla="*/ 3 h 14"/>
                <a:gd name="T20" fmla="*/ 15 w 15"/>
                <a:gd name="T21" fmla="*/ 3 h 14"/>
                <a:gd name="T22" fmla="*/ 15 w 15"/>
                <a:gd name="T23" fmla="*/ 0 h 14"/>
                <a:gd name="T24" fmla="*/ 15 w 15"/>
                <a:gd name="T25" fmla="*/ 0 h 14"/>
                <a:gd name="T26" fmla="*/ 14 w 15"/>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4">
                  <a:moveTo>
                    <a:pt x="14" y="0"/>
                  </a:moveTo>
                  <a:cubicBezTo>
                    <a:pt x="14" y="0"/>
                    <a:pt x="14" y="0"/>
                    <a:pt x="14" y="0"/>
                  </a:cubicBezTo>
                  <a:cubicBezTo>
                    <a:pt x="14" y="0"/>
                    <a:pt x="14" y="0"/>
                    <a:pt x="14" y="0"/>
                  </a:cubicBezTo>
                  <a:cubicBezTo>
                    <a:pt x="0" y="0"/>
                    <a:pt x="0" y="0"/>
                    <a:pt x="0" y="0"/>
                  </a:cubicBezTo>
                  <a:cubicBezTo>
                    <a:pt x="0" y="14"/>
                    <a:pt x="0" y="14"/>
                    <a:pt x="0" y="14"/>
                  </a:cubicBezTo>
                  <a:cubicBezTo>
                    <a:pt x="0" y="14"/>
                    <a:pt x="0" y="14"/>
                    <a:pt x="0" y="14"/>
                  </a:cubicBezTo>
                  <a:cubicBezTo>
                    <a:pt x="0" y="0"/>
                    <a:pt x="0" y="0"/>
                    <a:pt x="0" y="0"/>
                  </a:cubicBezTo>
                  <a:cubicBezTo>
                    <a:pt x="14" y="0"/>
                    <a:pt x="14" y="0"/>
                    <a:pt x="14" y="0"/>
                  </a:cubicBezTo>
                  <a:cubicBezTo>
                    <a:pt x="14" y="3"/>
                    <a:pt x="14" y="3"/>
                    <a:pt x="14" y="3"/>
                  </a:cubicBezTo>
                  <a:cubicBezTo>
                    <a:pt x="14" y="3"/>
                    <a:pt x="14" y="3"/>
                    <a:pt x="14" y="3"/>
                  </a:cubicBezTo>
                  <a:cubicBezTo>
                    <a:pt x="14" y="3"/>
                    <a:pt x="15" y="3"/>
                    <a:pt x="15" y="3"/>
                  </a:cubicBezTo>
                  <a:cubicBezTo>
                    <a:pt x="15" y="0"/>
                    <a:pt x="15" y="0"/>
                    <a:pt x="15" y="0"/>
                  </a:cubicBezTo>
                  <a:cubicBezTo>
                    <a:pt x="15" y="0"/>
                    <a:pt x="15" y="0"/>
                    <a:pt x="15" y="0"/>
                  </a:cubicBezTo>
                  <a:cubicBezTo>
                    <a:pt x="14" y="0"/>
                    <a:pt x="14" y="0"/>
                    <a:pt x="14" y="0"/>
                  </a:cubicBezTo>
                </a:path>
              </a:pathLst>
            </a:custGeom>
            <a:solidFill>
              <a:srgbClr val="9892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5" name="Freeform 805"/>
            <p:cNvSpPr>
              <a:spLocks/>
            </p:cNvSpPr>
            <p:nvPr/>
          </p:nvSpPr>
          <p:spPr bwMode="auto">
            <a:xfrm>
              <a:off x="6962775" y="5183188"/>
              <a:ext cx="47625" cy="47625"/>
            </a:xfrm>
            <a:custGeom>
              <a:avLst/>
              <a:gdLst>
                <a:gd name="T0" fmla="*/ 14 w 15"/>
                <a:gd name="T1" fmla="*/ 0 h 15"/>
                <a:gd name="T2" fmla="*/ 14 w 15"/>
                <a:gd name="T3" fmla="*/ 0 h 15"/>
                <a:gd name="T4" fmla="*/ 14 w 15"/>
                <a:gd name="T5" fmla="*/ 15 h 15"/>
                <a:gd name="T6" fmla="*/ 0 w 15"/>
                <a:gd name="T7" fmla="*/ 15 h 15"/>
                <a:gd name="T8" fmla="*/ 0 w 15"/>
                <a:gd name="T9" fmla="*/ 15 h 15"/>
                <a:gd name="T10" fmla="*/ 0 w 15"/>
                <a:gd name="T11" fmla="*/ 15 h 15"/>
                <a:gd name="T12" fmla="*/ 14 w 15"/>
                <a:gd name="T13" fmla="*/ 15 h 15"/>
                <a:gd name="T14" fmla="*/ 15 w 15"/>
                <a:gd name="T15" fmla="*/ 15 h 15"/>
                <a:gd name="T16" fmla="*/ 15 w 15"/>
                <a:gd name="T17" fmla="*/ 15 h 15"/>
                <a:gd name="T18" fmla="*/ 15 w 15"/>
                <a:gd name="T19" fmla="*/ 0 h 15"/>
                <a:gd name="T20" fmla="*/ 14 w 15"/>
                <a:gd name="T2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5">
                  <a:moveTo>
                    <a:pt x="14" y="0"/>
                  </a:moveTo>
                  <a:cubicBezTo>
                    <a:pt x="14" y="0"/>
                    <a:pt x="14" y="0"/>
                    <a:pt x="14" y="0"/>
                  </a:cubicBezTo>
                  <a:cubicBezTo>
                    <a:pt x="14" y="15"/>
                    <a:pt x="14" y="15"/>
                    <a:pt x="14" y="15"/>
                  </a:cubicBezTo>
                  <a:cubicBezTo>
                    <a:pt x="0" y="15"/>
                    <a:pt x="0" y="15"/>
                    <a:pt x="0" y="15"/>
                  </a:cubicBezTo>
                  <a:cubicBezTo>
                    <a:pt x="0" y="15"/>
                    <a:pt x="0" y="15"/>
                    <a:pt x="0" y="15"/>
                  </a:cubicBezTo>
                  <a:cubicBezTo>
                    <a:pt x="0" y="15"/>
                    <a:pt x="0" y="15"/>
                    <a:pt x="0" y="15"/>
                  </a:cubicBezTo>
                  <a:cubicBezTo>
                    <a:pt x="14" y="15"/>
                    <a:pt x="14" y="15"/>
                    <a:pt x="14" y="15"/>
                  </a:cubicBezTo>
                  <a:cubicBezTo>
                    <a:pt x="15" y="15"/>
                    <a:pt x="15" y="15"/>
                    <a:pt x="15" y="15"/>
                  </a:cubicBezTo>
                  <a:cubicBezTo>
                    <a:pt x="15" y="15"/>
                    <a:pt x="15" y="15"/>
                    <a:pt x="15" y="15"/>
                  </a:cubicBezTo>
                  <a:cubicBezTo>
                    <a:pt x="15" y="0"/>
                    <a:pt x="15" y="0"/>
                    <a:pt x="15" y="0"/>
                  </a:cubicBezTo>
                  <a:cubicBezTo>
                    <a:pt x="15" y="0"/>
                    <a:pt x="14" y="0"/>
                    <a:pt x="14"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6" name="Freeform 806"/>
            <p:cNvSpPr>
              <a:spLocks noEditPoints="1"/>
            </p:cNvSpPr>
            <p:nvPr/>
          </p:nvSpPr>
          <p:spPr bwMode="auto">
            <a:xfrm>
              <a:off x="6962775" y="5173663"/>
              <a:ext cx="44450" cy="0"/>
            </a:xfrm>
            <a:custGeom>
              <a:avLst/>
              <a:gdLst>
                <a:gd name="T0" fmla="*/ 14 w 14"/>
                <a:gd name="T1" fmla="*/ 14 w 14"/>
                <a:gd name="T2" fmla="*/ 14 w 14"/>
                <a:gd name="T3" fmla="*/ 14 w 14"/>
                <a:gd name="T4" fmla="*/ 0 w 14"/>
                <a:gd name="T5" fmla="*/ 0 w 14"/>
                <a:gd name="T6" fmla="*/ 0 w 14"/>
                <a:gd name="T7" fmla="*/ 14 w 14"/>
                <a:gd name="T8" fmla="*/ 14 w 14"/>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14">
                  <a:moveTo>
                    <a:pt x="14" y="0"/>
                  </a:moveTo>
                  <a:cubicBezTo>
                    <a:pt x="14" y="0"/>
                    <a:pt x="14" y="0"/>
                    <a:pt x="14" y="0"/>
                  </a:cubicBezTo>
                  <a:cubicBezTo>
                    <a:pt x="14" y="0"/>
                    <a:pt x="14" y="0"/>
                    <a:pt x="14" y="0"/>
                  </a:cubicBezTo>
                  <a:moveTo>
                    <a:pt x="14" y="0"/>
                  </a:moveTo>
                  <a:cubicBezTo>
                    <a:pt x="0" y="0"/>
                    <a:pt x="0" y="0"/>
                    <a:pt x="0" y="0"/>
                  </a:cubicBezTo>
                  <a:cubicBezTo>
                    <a:pt x="0" y="0"/>
                    <a:pt x="0" y="0"/>
                    <a:pt x="0" y="0"/>
                  </a:cubicBezTo>
                  <a:cubicBezTo>
                    <a:pt x="0" y="0"/>
                    <a:pt x="0" y="0"/>
                    <a:pt x="0" y="0"/>
                  </a:cubicBezTo>
                  <a:cubicBezTo>
                    <a:pt x="14" y="0"/>
                    <a:pt x="14" y="0"/>
                    <a:pt x="14" y="0"/>
                  </a:cubicBezTo>
                  <a:cubicBezTo>
                    <a:pt x="14" y="0"/>
                    <a:pt x="14" y="0"/>
                    <a:pt x="14"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7" name="Freeform 807"/>
            <p:cNvSpPr>
              <a:spLocks noEditPoints="1"/>
            </p:cNvSpPr>
            <p:nvPr/>
          </p:nvSpPr>
          <p:spPr bwMode="auto">
            <a:xfrm>
              <a:off x="6962775" y="5173663"/>
              <a:ext cx="44450" cy="57150"/>
            </a:xfrm>
            <a:custGeom>
              <a:avLst/>
              <a:gdLst>
                <a:gd name="T0" fmla="*/ 0 w 28"/>
                <a:gd name="T1" fmla="*/ 36 h 36"/>
                <a:gd name="T2" fmla="*/ 0 w 28"/>
                <a:gd name="T3" fmla="*/ 2 h 36"/>
                <a:gd name="T4" fmla="*/ 28 w 28"/>
                <a:gd name="T5" fmla="*/ 2 h 36"/>
                <a:gd name="T6" fmla="*/ 28 w 28"/>
                <a:gd name="T7" fmla="*/ 36 h 36"/>
                <a:gd name="T8" fmla="*/ 0 w 28"/>
                <a:gd name="T9" fmla="*/ 36 h 36"/>
                <a:gd name="T10" fmla="*/ 28 w 28"/>
                <a:gd name="T11" fmla="*/ 0 h 36"/>
                <a:gd name="T12" fmla="*/ 0 w 28"/>
                <a:gd name="T13" fmla="*/ 0 h 36"/>
                <a:gd name="T14" fmla="*/ 0 w 28"/>
                <a:gd name="T15" fmla="*/ 28 h 36"/>
                <a:gd name="T16" fmla="*/ 0 w 28"/>
                <a:gd name="T17" fmla="*/ 36 h 36"/>
                <a:gd name="T18" fmla="*/ 0 w 28"/>
                <a:gd name="T19" fmla="*/ 36 h 36"/>
                <a:gd name="T20" fmla="*/ 28 w 28"/>
                <a:gd name="T21" fmla="*/ 36 h 36"/>
                <a:gd name="T22" fmla="*/ 28 w 28"/>
                <a:gd name="T23" fmla="*/ 6 h 36"/>
                <a:gd name="T24" fmla="*/ 28 w 2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36">
                  <a:moveTo>
                    <a:pt x="0" y="36"/>
                  </a:moveTo>
                  <a:lnTo>
                    <a:pt x="0" y="2"/>
                  </a:lnTo>
                  <a:lnTo>
                    <a:pt x="28" y="2"/>
                  </a:lnTo>
                  <a:lnTo>
                    <a:pt x="28" y="36"/>
                  </a:lnTo>
                  <a:lnTo>
                    <a:pt x="0" y="36"/>
                  </a:lnTo>
                  <a:close/>
                  <a:moveTo>
                    <a:pt x="28" y="0"/>
                  </a:moveTo>
                  <a:lnTo>
                    <a:pt x="0" y="0"/>
                  </a:lnTo>
                  <a:lnTo>
                    <a:pt x="0" y="28"/>
                  </a:lnTo>
                  <a:lnTo>
                    <a:pt x="0" y="36"/>
                  </a:lnTo>
                  <a:lnTo>
                    <a:pt x="0" y="36"/>
                  </a:lnTo>
                  <a:lnTo>
                    <a:pt x="28" y="36"/>
                  </a:lnTo>
                  <a:lnTo>
                    <a:pt x="28" y="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8" name="Freeform 809"/>
            <p:cNvSpPr>
              <a:spLocks noEditPoints="1"/>
            </p:cNvSpPr>
            <p:nvPr/>
          </p:nvSpPr>
          <p:spPr bwMode="auto">
            <a:xfrm>
              <a:off x="6962775" y="5173664"/>
              <a:ext cx="44450" cy="57150"/>
            </a:xfrm>
            <a:custGeom>
              <a:avLst/>
              <a:gdLst>
                <a:gd name="T0" fmla="*/ 0 w 28"/>
                <a:gd name="T1" fmla="*/ 36 h 36"/>
                <a:gd name="T2" fmla="*/ 0 w 28"/>
                <a:gd name="T3" fmla="*/ 2 h 36"/>
                <a:gd name="T4" fmla="*/ 28 w 28"/>
                <a:gd name="T5" fmla="*/ 2 h 36"/>
                <a:gd name="T6" fmla="*/ 28 w 28"/>
                <a:gd name="T7" fmla="*/ 36 h 36"/>
                <a:gd name="T8" fmla="*/ 0 w 28"/>
                <a:gd name="T9" fmla="*/ 36 h 36"/>
                <a:gd name="T10" fmla="*/ 28 w 28"/>
                <a:gd name="T11" fmla="*/ 0 h 36"/>
                <a:gd name="T12" fmla="*/ 0 w 28"/>
                <a:gd name="T13" fmla="*/ 0 h 36"/>
                <a:gd name="T14" fmla="*/ 0 w 28"/>
                <a:gd name="T15" fmla="*/ 28 h 36"/>
                <a:gd name="T16" fmla="*/ 0 w 28"/>
                <a:gd name="T17" fmla="*/ 36 h 36"/>
                <a:gd name="T18" fmla="*/ 0 w 28"/>
                <a:gd name="T19" fmla="*/ 36 h 36"/>
                <a:gd name="T20" fmla="*/ 28 w 28"/>
                <a:gd name="T21" fmla="*/ 36 h 36"/>
                <a:gd name="T22" fmla="*/ 28 w 28"/>
                <a:gd name="T23" fmla="*/ 6 h 36"/>
                <a:gd name="T24" fmla="*/ 28 w 2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36">
                  <a:moveTo>
                    <a:pt x="0" y="36"/>
                  </a:moveTo>
                  <a:lnTo>
                    <a:pt x="0" y="2"/>
                  </a:lnTo>
                  <a:lnTo>
                    <a:pt x="28" y="2"/>
                  </a:lnTo>
                  <a:lnTo>
                    <a:pt x="28" y="36"/>
                  </a:lnTo>
                  <a:lnTo>
                    <a:pt x="0" y="36"/>
                  </a:lnTo>
                  <a:moveTo>
                    <a:pt x="28" y="0"/>
                  </a:moveTo>
                  <a:lnTo>
                    <a:pt x="0" y="0"/>
                  </a:lnTo>
                  <a:lnTo>
                    <a:pt x="0" y="28"/>
                  </a:lnTo>
                  <a:lnTo>
                    <a:pt x="0" y="36"/>
                  </a:lnTo>
                  <a:lnTo>
                    <a:pt x="0" y="36"/>
                  </a:lnTo>
                  <a:lnTo>
                    <a:pt x="28" y="36"/>
                  </a:lnTo>
                  <a:lnTo>
                    <a:pt x="28" y="6"/>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9" name="Rectangle 810"/>
            <p:cNvSpPr>
              <a:spLocks noChangeArrowheads="1"/>
            </p:cNvSpPr>
            <p:nvPr/>
          </p:nvSpPr>
          <p:spPr bwMode="auto">
            <a:xfrm>
              <a:off x="6573837" y="5173664"/>
              <a:ext cx="47625" cy="53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0" name="Rectangle 811"/>
            <p:cNvSpPr>
              <a:spLocks noChangeArrowheads="1"/>
            </p:cNvSpPr>
            <p:nvPr/>
          </p:nvSpPr>
          <p:spPr bwMode="auto">
            <a:xfrm>
              <a:off x="6573837" y="5173664"/>
              <a:ext cx="4762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1" name="Freeform 812"/>
            <p:cNvSpPr>
              <a:spLocks/>
            </p:cNvSpPr>
            <p:nvPr/>
          </p:nvSpPr>
          <p:spPr bwMode="auto">
            <a:xfrm>
              <a:off x="6573837" y="5173664"/>
              <a:ext cx="0" cy="6350"/>
            </a:xfrm>
            <a:custGeom>
              <a:avLst/>
              <a:gdLst>
                <a:gd name="T0" fmla="*/ 0 h 2"/>
                <a:gd name="T1" fmla="*/ 0 h 2"/>
                <a:gd name="T2" fmla="*/ 0 h 2"/>
                <a:gd name="T3" fmla="*/ 0 h 2"/>
                <a:gd name="T4" fmla="*/ 0 h 2"/>
                <a:gd name="T5" fmla="*/ 0 h 2"/>
                <a:gd name="T6" fmla="*/ 2 h 2"/>
                <a:gd name="T7" fmla="*/ 2 h 2"/>
                <a:gd name="T8" fmla="*/ 0 h 2"/>
                <a:gd name="T9" fmla="*/ 0 h 2"/>
                <a:gd name="T10"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2">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2"/>
                    <a:pt x="0" y="2"/>
                    <a:pt x="0" y="2"/>
                  </a:cubicBezTo>
                  <a:cubicBezTo>
                    <a:pt x="0" y="2"/>
                    <a:pt x="0" y="2"/>
                    <a:pt x="0" y="2"/>
                  </a:cubicBezTo>
                  <a:cubicBezTo>
                    <a:pt x="0" y="0"/>
                    <a:pt x="0" y="0"/>
                    <a:pt x="0" y="0"/>
                  </a:cubicBezTo>
                  <a:cubicBezTo>
                    <a:pt x="0" y="0"/>
                    <a:pt x="0" y="0"/>
                    <a:pt x="0" y="0"/>
                  </a:cubicBezTo>
                  <a:cubicBezTo>
                    <a:pt x="0" y="0"/>
                    <a:pt x="0" y="0"/>
                    <a:pt x="0" y="0"/>
                  </a:cubicBezTo>
                </a:path>
              </a:pathLst>
            </a:custGeom>
            <a:solidFill>
              <a:srgbClr val="9892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2" name="Freeform 813"/>
            <p:cNvSpPr>
              <a:spLocks/>
            </p:cNvSpPr>
            <p:nvPr/>
          </p:nvSpPr>
          <p:spPr bwMode="auto">
            <a:xfrm>
              <a:off x="6621462" y="5218114"/>
              <a:ext cx="0" cy="9525"/>
            </a:xfrm>
            <a:custGeom>
              <a:avLst/>
              <a:gdLst>
                <a:gd name="T0" fmla="*/ 0 h 3"/>
                <a:gd name="T1" fmla="*/ 0 h 3"/>
                <a:gd name="T2" fmla="*/ 3 h 3"/>
                <a:gd name="T3" fmla="*/ 3 h 3"/>
                <a:gd name="T4" fmla="*/ 3 h 3"/>
                <a:gd name="T5" fmla="*/ 3 h 3"/>
                <a:gd name="T6" fmla="*/ 3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cubicBezTo>
                    <a:pt x="0" y="0"/>
                    <a:pt x="0" y="0"/>
                    <a:pt x="0" y="0"/>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0"/>
                    <a:pt x="0" y="0"/>
                    <a:pt x="0" y="0"/>
                  </a:cubicBezTo>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3" name="Rectangle 814"/>
            <p:cNvSpPr>
              <a:spLocks noChangeArrowheads="1"/>
            </p:cNvSpPr>
            <p:nvPr/>
          </p:nvSpPr>
          <p:spPr bwMode="auto">
            <a:xfrm>
              <a:off x="6621462" y="5173664"/>
              <a:ext cx="1588" cy="44450"/>
            </a:xfrm>
            <a:prstGeom prst="rect">
              <a:avLst/>
            </a:prstGeom>
            <a:solidFill>
              <a:srgbClr val="9892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4" name="Rectangle 815"/>
            <p:cNvSpPr>
              <a:spLocks noChangeArrowheads="1"/>
            </p:cNvSpPr>
            <p:nvPr/>
          </p:nvSpPr>
          <p:spPr bwMode="auto">
            <a:xfrm>
              <a:off x="6621462" y="5173664"/>
              <a:ext cx="1588"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5" name="Freeform 816"/>
            <p:cNvSpPr>
              <a:spLocks/>
            </p:cNvSpPr>
            <p:nvPr/>
          </p:nvSpPr>
          <p:spPr bwMode="auto">
            <a:xfrm>
              <a:off x="6573837" y="5180014"/>
              <a:ext cx="47625" cy="47625"/>
            </a:xfrm>
            <a:custGeom>
              <a:avLst/>
              <a:gdLst>
                <a:gd name="T0" fmla="*/ 0 w 15"/>
                <a:gd name="T1" fmla="*/ 0 h 15"/>
                <a:gd name="T2" fmla="*/ 0 w 15"/>
                <a:gd name="T3" fmla="*/ 0 h 15"/>
                <a:gd name="T4" fmla="*/ 0 w 15"/>
                <a:gd name="T5" fmla="*/ 15 h 15"/>
                <a:gd name="T6" fmla="*/ 0 w 15"/>
                <a:gd name="T7" fmla="*/ 15 h 15"/>
                <a:gd name="T8" fmla="*/ 0 w 15"/>
                <a:gd name="T9" fmla="*/ 15 h 15"/>
                <a:gd name="T10" fmla="*/ 15 w 15"/>
                <a:gd name="T11" fmla="*/ 15 h 15"/>
                <a:gd name="T12" fmla="*/ 15 w 15"/>
                <a:gd name="T13" fmla="*/ 15 h 15"/>
                <a:gd name="T14" fmla="*/ 15 w 15"/>
                <a:gd name="T15" fmla="*/ 15 h 15"/>
                <a:gd name="T16" fmla="*/ 15 w 15"/>
                <a:gd name="T17" fmla="*/ 15 h 15"/>
                <a:gd name="T18" fmla="*/ 15 w 15"/>
                <a:gd name="T19" fmla="*/ 15 h 15"/>
                <a:gd name="T20" fmla="*/ 0 w 15"/>
                <a:gd name="T21" fmla="*/ 15 h 15"/>
                <a:gd name="T22" fmla="*/ 0 w 15"/>
                <a:gd name="T2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5">
                  <a:moveTo>
                    <a:pt x="0" y="0"/>
                  </a:moveTo>
                  <a:cubicBezTo>
                    <a:pt x="0" y="0"/>
                    <a:pt x="0" y="0"/>
                    <a:pt x="0" y="0"/>
                  </a:cubicBezTo>
                  <a:cubicBezTo>
                    <a:pt x="0" y="15"/>
                    <a:pt x="0" y="15"/>
                    <a:pt x="0" y="15"/>
                  </a:cubicBezTo>
                  <a:cubicBezTo>
                    <a:pt x="0" y="15"/>
                    <a:pt x="0" y="15"/>
                    <a:pt x="0" y="15"/>
                  </a:cubicBezTo>
                  <a:cubicBezTo>
                    <a:pt x="0" y="15"/>
                    <a:pt x="0" y="15"/>
                    <a:pt x="0" y="15"/>
                  </a:cubicBezTo>
                  <a:cubicBezTo>
                    <a:pt x="15" y="15"/>
                    <a:pt x="15" y="15"/>
                    <a:pt x="15" y="15"/>
                  </a:cubicBezTo>
                  <a:cubicBezTo>
                    <a:pt x="15" y="15"/>
                    <a:pt x="15" y="15"/>
                    <a:pt x="15" y="15"/>
                  </a:cubicBezTo>
                  <a:cubicBezTo>
                    <a:pt x="15" y="15"/>
                    <a:pt x="15" y="15"/>
                    <a:pt x="15" y="15"/>
                  </a:cubicBezTo>
                  <a:cubicBezTo>
                    <a:pt x="15" y="15"/>
                    <a:pt x="15" y="15"/>
                    <a:pt x="15" y="15"/>
                  </a:cubicBezTo>
                  <a:cubicBezTo>
                    <a:pt x="15" y="15"/>
                    <a:pt x="15" y="15"/>
                    <a:pt x="15" y="15"/>
                  </a:cubicBezTo>
                  <a:cubicBezTo>
                    <a:pt x="0" y="15"/>
                    <a:pt x="0" y="15"/>
                    <a:pt x="0" y="15"/>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6" name="Freeform 817"/>
            <p:cNvSpPr>
              <a:spLocks/>
            </p:cNvSpPr>
            <p:nvPr/>
          </p:nvSpPr>
          <p:spPr bwMode="auto">
            <a:xfrm>
              <a:off x="6573837" y="5173664"/>
              <a:ext cx="47625" cy="0"/>
            </a:xfrm>
            <a:custGeom>
              <a:avLst/>
              <a:gdLst>
                <a:gd name="T0" fmla="*/ 15 w 15"/>
                <a:gd name="T1" fmla="*/ 0 w 15"/>
                <a:gd name="T2" fmla="*/ 0 w 15"/>
                <a:gd name="T3" fmla="*/ 15 w 15"/>
                <a:gd name="T4" fmla="*/ 15 w 15"/>
                <a:gd name="T5" fmla="*/ 15 w 15"/>
                <a:gd name="T6" fmla="*/ 15 w 15"/>
              </a:gdLst>
              <a:ahLst/>
              <a:cxnLst>
                <a:cxn ang="0">
                  <a:pos x="T0" y="0"/>
                </a:cxn>
                <a:cxn ang="0">
                  <a:pos x="T1" y="0"/>
                </a:cxn>
                <a:cxn ang="0">
                  <a:pos x="T2" y="0"/>
                </a:cxn>
                <a:cxn ang="0">
                  <a:pos x="T3" y="0"/>
                </a:cxn>
                <a:cxn ang="0">
                  <a:pos x="T4" y="0"/>
                </a:cxn>
                <a:cxn ang="0">
                  <a:pos x="T5" y="0"/>
                </a:cxn>
                <a:cxn ang="0">
                  <a:pos x="T6" y="0"/>
                </a:cxn>
              </a:cxnLst>
              <a:rect l="0" t="0" r="r" b="b"/>
              <a:pathLst>
                <a:path w="15">
                  <a:moveTo>
                    <a:pt x="15" y="0"/>
                  </a:moveTo>
                  <a:cubicBezTo>
                    <a:pt x="0" y="0"/>
                    <a:pt x="0" y="0"/>
                    <a:pt x="0" y="0"/>
                  </a:cubicBezTo>
                  <a:cubicBezTo>
                    <a:pt x="0" y="0"/>
                    <a:pt x="0" y="0"/>
                    <a:pt x="0" y="0"/>
                  </a:cubicBezTo>
                  <a:cubicBezTo>
                    <a:pt x="15" y="0"/>
                    <a:pt x="15" y="0"/>
                    <a:pt x="15" y="0"/>
                  </a:cubicBezTo>
                  <a:cubicBezTo>
                    <a:pt x="15" y="0"/>
                    <a:pt x="15" y="0"/>
                    <a:pt x="15" y="0"/>
                  </a:cubicBezTo>
                  <a:cubicBezTo>
                    <a:pt x="15" y="0"/>
                    <a:pt x="15" y="0"/>
                    <a:pt x="15" y="0"/>
                  </a:cubicBezTo>
                  <a:cubicBezTo>
                    <a:pt x="15" y="0"/>
                    <a:pt x="15" y="0"/>
                    <a:pt x="1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7" name="Freeform 818"/>
            <p:cNvSpPr>
              <a:spLocks noEditPoints="1"/>
            </p:cNvSpPr>
            <p:nvPr/>
          </p:nvSpPr>
          <p:spPr bwMode="auto">
            <a:xfrm>
              <a:off x="6573837" y="5173664"/>
              <a:ext cx="47625" cy="53975"/>
            </a:xfrm>
            <a:custGeom>
              <a:avLst/>
              <a:gdLst>
                <a:gd name="T0" fmla="*/ 2 w 30"/>
                <a:gd name="T1" fmla="*/ 2 h 34"/>
                <a:gd name="T2" fmla="*/ 30 w 30"/>
                <a:gd name="T3" fmla="*/ 2 h 34"/>
                <a:gd name="T4" fmla="*/ 30 w 30"/>
                <a:gd name="T5" fmla="*/ 34 h 34"/>
                <a:gd name="T6" fmla="*/ 2 w 30"/>
                <a:gd name="T7" fmla="*/ 34 h 34"/>
                <a:gd name="T8" fmla="*/ 2 w 30"/>
                <a:gd name="T9" fmla="*/ 2 h 34"/>
                <a:gd name="T10" fmla="*/ 30 w 30"/>
                <a:gd name="T11" fmla="*/ 0 h 34"/>
                <a:gd name="T12" fmla="*/ 0 w 30"/>
                <a:gd name="T13" fmla="*/ 0 h 34"/>
                <a:gd name="T14" fmla="*/ 0 w 30"/>
                <a:gd name="T15" fmla="*/ 0 h 34"/>
                <a:gd name="T16" fmla="*/ 0 w 30"/>
                <a:gd name="T17" fmla="*/ 4 h 34"/>
                <a:gd name="T18" fmla="*/ 0 w 30"/>
                <a:gd name="T19" fmla="*/ 34 h 34"/>
                <a:gd name="T20" fmla="*/ 30 w 30"/>
                <a:gd name="T21" fmla="*/ 34 h 34"/>
                <a:gd name="T22" fmla="*/ 30 w 30"/>
                <a:gd name="T23" fmla="*/ 34 h 34"/>
                <a:gd name="T24" fmla="*/ 30 w 30"/>
                <a:gd name="T25" fmla="*/ 28 h 34"/>
                <a:gd name="T26" fmla="*/ 30 w 30"/>
                <a:gd name="T2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4">
                  <a:moveTo>
                    <a:pt x="2" y="2"/>
                  </a:moveTo>
                  <a:lnTo>
                    <a:pt x="30" y="2"/>
                  </a:lnTo>
                  <a:lnTo>
                    <a:pt x="30" y="34"/>
                  </a:lnTo>
                  <a:lnTo>
                    <a:pt x="2" y="34"/>
                  </a:lnTo>
                  <a:lnTo>
                    <a:pt x="2" y="2"/>
                  </a:lnTo>
                  <a:close/>
                  <a:moveTo>
                    <a:pt x="30" y="0"/>
                  </a:moveTo>
                  <a:lnTo>
                    <a:pt x="0" y="0"/>
                  </a:lnTo>
                  <a:lnTo>
                    <a:pt x="0" y="0"/>
                  </a:lnTo>
                  <a:lnTo>
                    <a:pt x="0" y="4"/>
                  </a:lnTo>
                  <a:lnTo>
                    <a:pt x="0" y="34"/>
                  </a:lnTo>
                  <a:lnTo>
                    <a:pt x="30" y="34"/>
                  </a:lnTo>
                  <a:lnTo>
                    <a:pt x="30" y="34"/>
                  </a:lnTo>
                  <a:lnTo>
                    <a:pt x="30" y="28"/>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8" name="Freeform 819"/>
            <p:cNvSpPr>
              <a:spLocks noEditPoints="1"/>
            </p:cNvSpPr>
            <p:nvPr/>
          </p:nvSpPr>
          <p:spPr bwMode="auto">
            <a:xfrm>
              <a:off x="6573837" y="5173664"/>
              <a:ext cx="47625" cy="53975"/>
            </a:xfrm>
            <a:custGeom>
              <a:avLst/>
              <a:gdLst>
                <a:gd name="T0" fmla="*/ 2 w 30"/>
                <a:gd name="T1" fmla="*/ 2 h 34"/>
                <a:gd name="T2" fmla="*/ 30 w 30"/>
                <a:gd name="T3" fmla="*/ 2 h 34"/>
                <a:gd name="T4" fmla="*/ 30 w 30"/>
                <a:gd name="T5" fmla="*/ 34 h 34"/>
                <a:gd name="T6" fmla="*/ 2 w 30"/>
                <a:gd name="T7" fmla="*/ 34 h 34"/>
                <a:gd name="T8" fmla="*/ 2 w 30"/>
                <a:gd name="T9" fmla="*/ 2 h 34"/>
                <a:gd name="T10" fmla="*/ 30 w 30"/>
                <a:gd name="T11" fmla="*/ 0 h 34"/>
                <a:gd name="T12" fmla="*/ 0 w 30"/>
                <a:gd name="T13" fmla="*/ 0 h 34"/>
                <a:gd name="T14" fmla="*/ 0 w 30"/>
                <a:gd name="T15" fmla="*/ 0 h 34"/>
                <a:gd name="T16" fmla="*/ 0 w 30"/>
                <a:gd name="T17" fmla="*/ 4 h 34"/>
                <a:gd name="T18" fmla="*/ 0 w 30"/>
                <a:gd name="T19" fmla="*/ 34 h 34"/>
                <a:gd name="T20" fmla="*/ 30 w 30"/>
                <a:gd name="T21" fmla="*/ 34 h 34"/>
                <a:gd name="T22" fmla="*/ 30 w 30"/>
                <a:gd name="T23" fmla="*/ 34 h 34"/>
                <a:gd name="T24" fmla="*/ 30 w 30"/>
                <a:gd name="T25" fmla="*/ 28 h 34"/>
                <a:gd name="T26" fmla="*/ 30 w 30"/>
                <a:gd name="T2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4">
                  <a:moveTo>
                    <a:pt x="2" y="2"/>
                  </a:moveTo>
                  <a:lnTo>
                    <a:pt x="30" y="2"/>
                  </a:lnTo>
                  <a:lnTo>
                    <a:pt x="30" y="34"/>
                  </a:lnTo>
                  <a:lnTo>
                    <a:pt x="2" y="34"/>
                  </a:lnTo>
                  <a:lnTo>
                    <a:pt x="2" y="2"/>
                  </a:lnTo>
                  <a:moveTo>
                    <a:pt x="30" y="0"/>
                  </a:moveTo>
                  <a:lnTo>
                    <a:pt x="0" y="0"/>
                  </a:lnTo>
                  <a:lnTo>
                    <a:pt x="0" y="0"/>
                  </a:lnTo>
                  <a:lnTo>
                    <a:pt x="0" y="4"/>
                  </a:lnTo>
                  <a:lnTo>
                    <a:pt x="0" y="34"/>
                  </a:lnTo>
                  <a:lnTo>
                    <a:pt x="30" y="34"/>
                  </a:lnTo>
                  <a:lnTo>
                    <a:pt x="30" y="34"/>
                  </a:lnTo>
                  <a:lnTo>
                    <a:pt x="30" y="28"/>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9" name="Freeform 820"/>
            <p:cNvSpPr>
              <a:spLocks/>
            </p:cNvSpPr>
            <p:nvPr/>
          </p:nvSpPr>
          <p:spPr bwMode="auto">
            <a:xfrm>
              <a:off x="6799262" y="5183189"/>
              <a:ext cx="26988" cy="95250"/>
            </a:xfrm>
            <a:custGeom>
              <a:avLst/>
              <a:gdLst>
                <a:gd name="T0" fmla="*/ 0 w 8"/>
                <a:gd name="T1" fmla="*/ 28 h 30"/>
                <a:gd name="T2" fmla="*/ 2 w 8"/>
                <a:gd name="T3" fmla="*/ 30 h 30"/>
                <a:gd name="T4" fmla="*/ 6 w 8"/>
                <a:gd name="T5" fmla="*/ 30 h 30"/>
                <a:gd name="T6" fmla="*/ 8 w 8"/>
                <a:gd name="T7" fmla="*/ 28 h 30"/>
                <a:gd name="T8" fmla="*/ 8 w 8"/>
                <a:gd name="T9" fmla="*/ 2 h 30"/>
                <a:gd name="T10" fmla="*/ 6 w 8"/>
                <a:gd name="T11" fmla="*/ 0 h 30"/>
                <a:gd name="T12" fmla="*/ 2 w 8"/>
                <a:gd name="T13" fmla="*/ 0 h 30"/>
                <a:gd name="T14" fmla="*/ 0 w 8"/>
                <a:gd name="T15" fmla="*/ 2 h 30"/>
                <a:gd name="T16" fmla="*/ 0 w 8"/>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0">
                  <a:moveTo>
                    <a:pt x="0" y="28"/>
                  </a:moveTo>
                  <a:cubicBezTo>
                    <a:pt x="0" y="29"/>
                    <a:pt x="1" y="30"/>
                    <a:pt x="2" y="30"/>
                  </a:cubicBezTo>
                  <a:cubicBezTo>
                    <a:pt x="6" y="30"/>
                    <a:pt x="6" y="30"/>
                    <a:pt x="6" y="30"/>
                  </a:cubicBezTo>
                  <a:cubicBezTo>
                    <a:pt x="7" y="30"/>
                    <a:pt x="8" y="29"/>
                    <a:pt x="8" y="28"/>
                  </a:cubicBezTo>
                  <a:cubicBezTo>
                    <a:pt x="8" y="2"/>
                    <a:pt x="8" y="2"/>
                    <a:pt x="8" y="2"/>
                  </a:cubicBezTo>
                  <a:cubicBezTo>
                    <a:pt x="8" y="1"/>
                    <a:pt x="7" y="0"/>
                    <a:pt x="6" y="0"/>
                  </a:cubicBezTo>
                  <a:cubicBezTo>
                    <a:pt x="2" y="0"/>
                    <a:pt x="2" y="0"/>
                    <a:pt x="2" y="0"/>
                  </a:cubicBezTo>
                  <a:cubicBezTo>
                    <a:pt x="1" y="0"/>
                    <a:pt x="0" y="1"/>
                    <a:pt x="0" y="2"/>
                  </a:cubicBezTo>
                  <a:cubicBezTo>
                    <a:pt x="0" y="28"/>
                    <a:pt x="0" y="28"/>
                    <a:pt x="0"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0" name="Freeform 821"/>
            <p:cNvSpPr>
              <a:spLocks/>
            </p:cNvSpPr>
            <p:nvPr/>
          </p:nvSpPr>
          <p:spPr bwMode="auto">
            <a:xfrm>
              <a:off x="6751637" y="5183189"/>
              <a:ext cx="25400" cy="95250"/>
            </a:xfrm>
            <a:custGeom>
              <a:avLst/>
              <a:gdLst>
                <a:gd name="T0" fmla="*/ 0 w 8"/>
                <a:gd name="T1" fmla="*/ 28 h 30"/>
                <a:gd name="T2" fmla="*/ 2 w 8"/>
                <a:gd name="T3" fmla="*/ 30 h 30"/>
                <a:gd name="T4" fmla="*/ 6 w 8"/>
                <a:gd name="T5" fmla="*/ 30 h 30"/>
                <a:gd name="T6" fmla="*/ 8 w 8"/>
                <a:gd name="T7" fmla="*/ 28 h 30"/>
                <a:gd name="T8" fmla="*/ 8 w 8"/>
                <a:gd name="T9" fmla="*/ 2 h 30"/>
                <a:gd name="T10" fmla="*/ 6 w 8"/>
                <a:gd name="T11" fmla="*/ 0 h 30"/>
                <a:gd name="T12" fmla="*/ 2 w 8"/>
                <a:gd name="T13" fmla="*/ 0 h 30"/>
                <a:gd name="T14" fmla="*/ 0 w 8"/>
                <a:gd name="T15" fmla="*/ 2 h 30"/>
                <a:gd name="T16" fmla="*/ 0 w 8"/>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0">
                  <a:moveTo>
                    <a:pt x="0" y="28"/>
                  </a:moveTo>
                  <a:cubicBezTo>
                    <a:pt x="0" y="29"/>
                    <a:pt x="1" y="30"/>
                    <a:pt x="2" y="30"/>
                  </a:cubicBezTo>
                  <a:cubicBezTo>
                    <a:pt x="6" y="30"/>
                    <a:pt x="6" y="30"/>
                    <a:pt x="6" y="30"/>
                  </a:cubicBezTo>
                  <a:cubicBezTo>
                    <a:pt x="7" y="30"/>
                    <a:pt x="8" y="29"/>
                    <a:pt x="8" y="28"/>
                  </a:cubicBezTo>
                  <a:cubicBezTo>
                    <a:pt x="8" y="2"/>
                    <a:pt x="8" y="2"/>
                    <a:pt x="8" y="2"/>
                  </a:cubicBezTo>
                  <a:cubicBezTo>
                    <a:pt x="8" y="1"/>
                    <a:pt x="7" y="0"/>
                    <a:pt x="6" y="0"/>
                  </a:cubicBezTo>
                  <a:cubicBezTo>
                    <a:pt x="2" y="0"/>
                    <a:pt x="2" y="0"/>
                    <a:pt x="2" y="0"/>
                  </a:cubicBezTo>
                  <a:cubicBezTo>
                    <a:pt x="1" y="0"/>
                    <a:pt x="0" y="1"/>
                    <a:pt x="0" y="2"/>
                  </a:cubicBezTo>
                  <a:cubicBezTo>
                    <a:pt x="0" y="28"/>
                    <a:pt x="0" y="28"/>
                    <a:pt x="0"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1" name="Rectangle 822"/>
            <p:cNvSpPr>
              <a:spLocks noChangeArrowheads="1"/>
            </p:cNvSpPr>
            <p:nvPr/>
          </p:nvSpPr>
          <p:spPr bwMode="auto">
            <a:xfrm>
              <a:off x="6764337" y="5114926"/>
              <a:ext cx="49213" cy="1349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2" name="Rectangle 823"/>
            <p:cNvSpPr>
              <a:spLocks noChangeArrowheads="1"/>
            </p:cNvSpPr>
            <p:nvPr/>
          </p:nvSpPr>
          <p:spPr bwMode="auto">
            <a:xfrm>
              <a:off x="6764337" y="5114926"/>
              <a:ext cx="49213"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3" name="Freeform 824"/>
            <p:cNvSpPr>
              <a:spLocks noEditPoints="1"/>
            </p:cNvSpPr>
            <p:nvPr/>
          </p:nvSpPr>
          <p:spPr bwMode="auto">
            <a:xfrm>
              <a:off x="6764337" y="5173664"/>
              <a:ext cx="49213" cy="9525"/>
            </a:xfrm>
            <a:custGeom>
              <a:avLst/>
              <a:gdLst>
                <a:gd name="T0" fmla="*/ 0 w 31"/>
                <a:gd name="T1" fmla="*/ 0 h 6"/>
                <a:gd name="T2" fmla="*/ 0 w 31"/>
                <a:gd name="T3" fmla="*/ 0 h 6"/>
                <a:gd name="T4" fmla="*/ 0 w 31"/>
                <a:gd name="T5" fmla="*/ 6 h 6"/>
                <a:gd name="T6" fmla="*/ 0 w 31"/>
                <a:gd name="T7" fmla="*/ 6 h 6"/>
                <a:gd name="T8" fmla="*/ 0 w 31"/>
                <a:gd name="T9" fmla="*/ 0 h 6"/>
                <a:gd name="T10" fmla="*/ 31 w 31"/>
                <a:gd name="T11" fmla="*/ 0 h 6"/>
                <a:gd name="T12" fmla="*/ 31 w 31"/>
                <a:gd name="T13" fmla="*/ 0 h 6"/>
                <a:gd name="T14" fmla="*/ 31 w 31"/>
                <a:gd name="T15" fmla="*/ 6 h 6"/>
                <a:gd name="T16" fmla="*/ 31 w 31"/>
                <a:gd name="T17" fmla="*/ 6 h 6"/>
                <a:gd name="T18" fmla="*/ 31 w 31"/>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
                  <a:moveTo>
                    <a:pt x="0" y="0"/>
                  </a:moveTo>
                  <a:lnTo>
                    <a:pt x="0" y="0"/>
                  </a:lnTo>
                  <a:lnTo>
                    <a:pt x="0" y="6"/>
                  </a:lnTo>
                  <a:lnTo>
                    <a:pt x="0" y="6"/>
                  </a:lnTo>
                  <a:lnTo>
                    <a:pt x="0" y="0"/>
                  </a:lnTo>
                  <a:close/>
                  <a:moveTo>
                    <a:pt x="31" y="0"/>
                  </a:moveTo>
                  <a:lnTo>
                    <a:pt x="31" y="0"/>
                  </a:lnTo>
                  <a:lnTo>
                    <a:pt x="31" y="6"/>
                  </a:lnTo>
                  <a:lnTo>
                    <a:pt x="31" y="6"/>
                  </a:lnTo>
                  <a:lnTo>
                    <a:pt x="31" y="0"/>
                  </a:lnTo>
                  <a:close/>
                </a:path>
              </a:pathLst>
            </a:custGeom>
            <a:solidFill>
              <a:srgbClr val="9892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4" name="Freeform 825"/>
            <p:cNvSpPr>
              <a:spLocks noEditPoints="1"/>
            </p:cNvSpPr>
            <p:nvPr/>
          </p:nvSpPr>
          <p:spPr bwMode="auto">
            <a:xfrm>
              <a:off x="6764337" y="5173664"/>
              <a:ext cx="49213" cy="9525"/>
            </a:xfrm>
            <a:custGeom>
              <a:avLst/>
              <a:gdLst>
                <a:gd name="T0" fmla="*/ 0 w 31"/>
                <a:gd name="T1" fmla="*/ 0 h 6"/>
                <a:gd name="T2" fmla="*/ 0 w 31"/>
                <a:gd name="T3" fmla="*/ 0 h 6"/>
                <a:gd name="T4" fmla="*/ 0 w 31"/>
                <a:gd name="T5" fmla="*/ 6 h 6"/>
                <a:gd name="T6" fmla="*/ 0 w 31"/>
                <a:gd name="T7" fmla="*/ 6 h 6"/>
                <a:gd name="T8" fmla="*/ 0 w 31"/>
                <a:gd name="T9" fmla="*/ 0 h 6"/>
                <a:gd name="T10" fmla="*/ 31 w 31"/>
                <a:gd name="T11" fmla="*/ 0 h 6"/>
                <a:gd name="T12" fmla="*/ 31 w 31"/>
                <a:gd name="T13" fmla="*/ 0 h 6"/>
                <a:gd name="T14" fmla="*/ 31 w 31"/>
                <a:gd name="T15" fmla="*/ 6 h 6"/>
                <a:gd name="T16" fmla="*/ 31 w 31"/>
                <a:gd name="T17" fmla="*/ 6 h 6"/>
                <a:gd name="T18" fmla="*/ 31 w 31"/>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
                  <a:moveTo>
                    <a:pt x="0" y="0"/>
                  </a:moveTo>
                  <a:lnTo>
                    <a:pt x="0" y="0"/>
                  </a:lnTo>
                  <a:lnTo>
                    <a:pt x="0" y="6"/>
                  </a:lnTo>
                  <a:lnTo>
                    <a:pt x="0" y="6"/>
                  </a:lnTo>
                  <a:lnTo>
                    <a:pt x="0" y="0"/>
                  </a:lnTo>
                  <a:moveTo>
                    <a:pt x="31" y="0"/>
                  </a:moveTo>
                  <a:lnTo>
                    <a:pt x="31" y="0"/>
                  </a:lnTo>
                  <a:lnTo>
                    <a:pt x="31" y="6"/>
                  </a:lnTo>
                  <a:lnTo>
                    <a:pt x="31" y="6"/>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5" name="Freeform 826"/>
            <p:cNvSpPr>
              <a:spLocks/>
            </p:cNvSpPr>
            <p:nvPr/>
          </p:nvSpPr>
          <p:spPr bwMode="auto">
            <a:xfrm>
              <a:off x="6764337" y="5114926"/>
              <a:ext cx="49213" cy="58738"/>
            </a:xfrm>
            <a:custGeom>
              <a:avLst/>
              <a:gdLst>
                <a:gd name="T0" fmla="*/ 31 w 31"/>
                <a:gd name="T1" fmla="*/ 0 h 37"/>
                <a:gd name="T2" fmla="*/ 0 w 31"/>
                <a:gd name="T3" fmla="*/ 0 h 37"/>
                <a:gd name="T4" fmla="*/ 0 w 31"/>
                <a:gd name="T5" fmla="*/ 0 h 37"/>
                <a:gd name="T6" fmla="*/ 0 w 31"/>
                <a:gd name="T7" fmla="*/ 0 h 37"/>
                <a:gd name="T8" fmla="*/ 0 w 31"/>
                <a:gd name="T9" fmla="*/ 37 h 37"/>
                <a:gd name="T10" fmla="*/ 0 w 31"/>
                <a:gd name="T11" fmla="*/ 37 h 37"/>
                <a:gd name="T12" fmla="*/ 0 w 31"/>
                <a:gd name="T13" fmla="*/ 0 h 37"/>
                <a:gd name="T14" fmla="*/ 31 w 31"/>
                <a:gd name="T15" fmla="*/ 0 h 37"/>
                <a:gd name="T16" fmla="*/ 31 w 31"/>
                <a:gd name="T17" fmla="*/ 37 h 37"/>
                <a:gd name="T18" fmla="*/ 31 w 31"/>
                <a:gd name="T19" fmla="*/ 37 h 37"/>
                <a:gd name="T20" fmla="*/ 31 w 31"/>
                <a:gd name="T21" fmla="*/ 0 h 37"/>
                <a:gd name="T22" fmla="*/ 31 w 31"/>
                <a:gd name="T23" fmla="*/ 0 h 37"/>
                <a:gd name="T24" fmla="*/ 31 w 31"/>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7">
                  <a:moveTo>
                    <a:pt x="31" y="0"/>
                  </a:moveTo>
                  <a:lnTo>
                    <a:pt x="0" y="0"/>
                  </a:lnTo>
                  <a:lnTo>
                    <a:pt x="0" y="0"/>
                  </a:lnTo>
                  <a:lnTo>
                    <a:pt x="0" y="0"/>
                  </a:lnTo>
                  <a:lnTo>
                    <a:pt x="0" y="37"/>
                  </a:lnTo>
                  <a:lnTo>
                    <a:pt x="0" y="37"/>
                  </a:lnTo>
                  <a:lnTo>
                    <a:pt x="0" y="0"/>
                  </a:lnTo>
                  <a:lnTo>
                    <a:pt x="31" y="0"/>
                  </a:lnTo>
                  <a:lnTo>
                    <a:pt x="31" y="37"/>
                  </a:lnTo>
                  <a:lnTo>
                    <a:pt x="31" y="37"/>
                  </a:lnTo>
                  <a:lnTo>
                    <a:pt x="31" y="0"/>
                  </a:lnTo>
                  <a:lnTo>
                    <a:pt x="31" y="0"/>
                  </a:lnTo>
                  <a:lnTo>
                    <a:pt x="3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6" name="Freeform 827"/>
            <p:cNvSpPr>
              <a:spLocks/>
            </p:cNvSpPr>
            <p:nvPr/>
          </p:nvSpPr>
          <p:spPr bwMode="auto">
            <a:xfrm>
              <a:off x="6764337" y="5114926"/>
              <a:ext cx="49213" cy="58738"/>
            </a:xfrm>
            <a:custGeom>
              <a:avLst/>
              <a:gdLst>
                <a:gd name="T0" fmla="*/ 31 w 31"/>
                <a:gd name="T1" fmla="*/ 0 h 37"/>
                <a:gd name="T2" fmla="*/ 0 w 31"/>
                <a:gd name="T3" fmla="*/ 0 h 37"/>
                <a:gd name="T4" fmla="*/ 0 w 31"/>
                <a:gd name="T5" fmla="*/ 0 h 37"/>
                <a:gd name="T6" fmla="*/ 0 w 31"/>
                <a:gd name="T7" fmla="*/ 0 h 37"/>
                <a:gd name="T8" fmla="*/ 0 w 31"/>
                <a:gd name="T9" fmla="*/ 37 h 37"/>
                <a:gd name="T10" fmla="*/ 0 w 31"/>
                <a:gd name="T11" fmla="*/ 37 h 37"/>
                <a:gd name="T12" fmla="*/ 0 w 31"/>
                <a:gd name="T13" fmla="*/ 0 h 37"/>
                <a:gd name="T14" fmla="*/ 31 w 31"/>
                <a:gd name="T15" fmla="*/ 0 h 37"/>
                <a:gd name="T16" fmla="*/ 31 w 31"/>
                <a:gd name="T17" fmla="*/ 37 h 37"/>
                <a:gd name="T18" fmla="*/ 31 w 31"/>
                <a:gd name="T19" fmla="*/ 37 h 37"/>
                <a:gd name="T20" fmla="*/ 31 w 31"/>
                <a:gd name="T21" fmla="*/ 0 h 37"/>
                <a:gd name="T22" fmla="*/ 31 w 31"/>
                <a:gd name="T23" fmla="*/ 0 h 37"/>
                <a:gd name="T24" fmla="*/ 31 w 31"/>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7">
                  <a:moveTo>
                    <a:pt x="31" y="0"/>
                  </a:moveTo>
                  <a:lnTo>
                    <a:pt x="0" y="0"/>
                  </a:lnTo>
                  <a:lnTo>
                    <a:pt x="0" y="0"/>
                  </a:lnTo>
                  <a:lnTo>
                    <a:pt x="0" y="0"/>
                  </a:lnTo>
                  <a:lnTo>
                    <a:pt x="0" y="37"/>
                  </a:lnTo>
                  <a:lnTo>
                    <a:pt x="0" y="37"/>
                  </a:lnTo>
                  <a:lnTo>
                    <a:pt x="0" y="0"/>
                  </a:lnTo>
                  <a:lnTo>
                    <a:pt x="31" y="0"/>
                  </a:lnTo>
                  <a:lnTo>
                    <a:pt x="31" y="37"/>
                  </a:lnTo>
                  <a:lnTo>
                    <a:pt x="31" y="37"/>
                  </a:lnTo>
                  <a:lnTo>
                    <a:pt x="31" y="0"/>
                  </a:lnTo>
                  <a:lnTo>
                    <a:pt x="31" y="0"/>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7" name="Rectangle 828"/>
            <p:cNvSpPr>
              <a:spLocks noChangeArrowheads="1"/>
            </p:cNvSpPr>
            <p:nvPr/>
          </p:nvSpPr>
          <p:spPr bwMode="auto">
            <a:xfrm>
              <a:off x="6777037" y="5249864"/>
              <a:ext cx="22225" cy="1588"/>
            </a:xfrm>
            <a:prstGeom prst="rect">
              <a:avLst/>
            </a:prstGeom>
            <a:solidFill>
              <a:srgbClr val="BCB6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8" name="Rectangle 829"/>
            <p:cNvSpPr>
              <a:spLocks noChangeArrowheads="1"/>
            </p:cNvSpPr>
            <p:nvPr/>
          </p:nvSpPr>
          <p:spPr bwMode="auto">
            <a:xfrm>
              <a:off x="6777037" y="5249864"/>
              <a:ext cx="2222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9" name="Rectangle 830"/>
            <p:cNvSpPr>
              <a:spLocks noChangeArrowheads="1"/>
            </p:cNvSpPr>
            <p:nvPr/>
          </p:nvSpPr>
          <p:spPr bwMode="auto">
            <a:xfrm>
              <a:off x="6777037" y="5249864"/>
              <a:ext cx="22225" cy="1588"/>
            </a:xfrm>
            <a:prstGeom prst="rect">
              <a:avLst/>
            </a:prstGeom>
            <a:solidFill>
              <a:srgbClr val="9892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0" name="Rectangle 831"/>
            <p:cNvSpPr>
              <a:spLocks noChangeArrowheads="1"/>
            </p:cNvSpPr>
            <p:nvPr/>
          </p:nvSpPr>
          <p:spPr bwMode="auto">
            <a:xfrm>
              <a:off x="6777037" y="5249864"/>
              <a:ext cx="2222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1" name="Freeform 832"/>
            <p:cNvSpPr>
              <a:spLocks/>
            </p:cNvSpPr>
            <p:nvPr/>
          </p:nvSpPr>
          <p:spPr bwMode="auto">
            <a:xfrm>
              <a:off x="6799262" y="5183189"/>
              <a:ext cx="14288" cy="66675"/>
            </a:xfrm>
            <a:custGeom>
              <a:avLst/>
              <a:gdLst>
                <a:gd name="T0" fmla="*/ 9 w 9"/>
                <a:gd name="T1" fmla="*/ 0 h 42"/>
                <a:gd name="T2" fmla="*/ 9 w 9"/>
                <a:gd name="T3" fmla="*/ 0 h 42"/>
                <a:gd name="T4" fmla="*/ 9 w 9"/>
                <a:gd name="T5" fmla="*/ 42 h 42"/>
                <a:gd name="T6" fmla="*/ 0 w 9"/>
                <a:gd name="T7" fmla="*/ 42 h 42"/>
                <a:gd name="T8" fmla="*/ 0 w 9"/>
                <a:gd name="T9" fmla="*/ 42 h 42"/>
                <a:gd name="T10" fmla="*/ 0 w 9"/>
                <a:gd name="T11" fmla="*/ 42 h 42"/>
                <a:gd name="T12" fmla="*/ 9 w 9"/>
                <a:gd name="T13" fmla="*/ 42 h 42"/>
                <a:gd name="T14" fmla="*/ 9 w 9"/>
                <a:gd name="T15" fmla="*/ 42 h 42"/>
                <a:gd name="T16" fmla="*/ 9 w 9"/>
                <a:gd name="T17" fmla="*/ 42 h 42"/>
                <a:gd name="T18" fmla="*/ 9 w 9"/>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42">
                  <a:moveTo>
                    <a:pt x="9" y="0"/>
                  </a:moveTo>
                  <a:lnTo>
                    <a:pt x="9" y="0"/>
                  </a:lnTo>
                  <a:lnTo>
                    <a:pt x="9" y="42"/>
                  </a:lnTo>
                  <a:lnTo>
                    <a:pt x="0" y="42"/>
                  </a:lnTo>
                  <a:lnTo>
                    <a:pt x="0" y="42"/>
                  </a:lnTo>
                  <a:lnTo>
                    <a:pt x="0" y="42"/>
                  </a:lnTo>
                  <a:lnTo>
                    <a:pt x="9" y="42"/>
                  </a:lnTo>
                  <a:lnTo>
                    <a:pt x="9" y="42"/>
                  </a:lnTo>
                  <a:lnTo>
                    <a:pt x="9" y="4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2" name="Freeform 833"/>
            <p:cNvSpPr>
              <a:spLocks/>
            </p:cNvSpPr>
            <p:nvPr/>
          </p:nvSpPr>
          <p:spPr bwMode="auto">
            <a:xfrm>
              <a:off x="6799262" y="5183189"/>
              <a:ext cx="14288" cy="66675"/>
            </a:xfrm>
            <a:custGeom>
              <a:avLst/>
              <a:gdLst>
                <a:gd name="T0" fmla="*/ 9 w 9"/>
                <a:gd name="T1" fmla="*/ 0 h 42"/>
                <a:gd name="T2" fmla="*/ 9 w 9"/>
                <a:gd name="T3" fmla="*/ 0 h 42"/>
                <a:gd name="T4" fmla="*/ 9 w 9"/>
                <a:gd name="T5" fmla="*/ 42 h 42"/>
                <a:gd name="T6" fmla="*/ 0 w 9"/>
                <a:gd name="T7" fmla="*/ 42 h 42"/>
                <a:gd name="T8" fmla="*/ 0 w 9"/>
                <a:gd name="T9" fmla="*/ 42 h 42"/>
                <a:gd name="T10" fmla="*/ 0 w 9"/>
                <a:gd name="T11" fmla="*/ 42 h 42"/>
                <a:gd name="T12" fmla="*/ 9 w 9"/>
                <a:gd name="T13" fmla="*/ 42 h 42"/>
                <a:gd name="T14" fmla="*/ 9 w 9"/>
                <a:gd name="T15" fmla="*/ 42 h 42"/>
                <a:gd name="T16" fmla="*/ 9 w 9"/>
                <a:gd name="T17" fmla="*/ 42 h 42"/>
                <a:gd name="T18" fmla="*/ 9 w 9"/>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42">
                  <a:moveTo>
                    <a:pt x="9" y="0"/>
                  </a:moveTo>
                  <a:lnTo>
                    <a:pt x="9" y="0"/>
                  </a:lnTo>
                  <a:lnTo>
                    <a:pt x="9" y="42"/>
                  </a:lnTo>
                  <a:lnTo>
                    <a:pt x="0" y="42"/>
                  </a:lnTo>
                  <a:lnTo>
                    <a:pt x="0" y="42"/>
                  </a:lnTo>
                  <a:lnTo>
                    <a:pt x="0" y="42"/>
                  </a:lnTo>
                  <a:lnTo>
                    <a:pt x="9" y="42"/>
                  </a:lnTo>
                  <a:lnTo>
                    <a:pt x="9" y="42"/>
                  </a:lnTo>
                  <a:lnTo>
                    <a:pt x="9" y="42"/>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3" name="Freeform 834"/>
            <p:cNvSpPr>
              <a:spLocks/>
            </p:cNvSpPr>
            <p:nvPr/>
          </p:nvSpPr>
          <p:spPr bwMode="auto">
            <a:xfrm>
              <a:off x="6764337" y="5183189"/>
              <a:ext cx="12700" cy="66675"/>
            </a:xfrm>
            <a:custGeom>
              <a:avLst/>
              <a:gdLst>
                <a:gd name="T0" fmla="*/ 0 w 8"/>
                <a:gd name="T1" fmla="*/ 0 h 42"/>
                <a:gd name="T2" fmla="*/ 0 w 8"/>
                <a:gd name="T3" fmla="*/ 0 h 42"/>
                <a:gd name="T4" fmla="*/ 0 w 8"/>
                <a:gd name="T5" fmla="*/ 42 h 42"/>
                <a:gd name="T6" fmla="*/ 0 w 8"/>
                <a:gd name="T7" fmla="*/ 42 h 42"/>
                <a:gd name="T8" fmla="*/ 0 w 8"/>
                <a:gd name="T9" fmla="*/ 42 h 42"/>
                <a:gd name="T10" fmla="*/ 8 w 8"/>
                <a:gd name="T11" fmla="*/ 42 h 42"/>
                <a:gd name="T12" fmla="*/ 8 w 8"/>
                <a:gd name="T13" fmla="*/ 42 h 42"/>
                <a:gd name="T14" fmla="*/ 8 w 8"/>
                <a:gd name="T15" fmla="*/ 42 h 42"/>
                <a:gd name="T16" fmla="*/ 0 w 8"/>
                <a:gd name="T17" fmla="*/ 42 h 42"/>
                <a:gd name="T18" fmla="*/ 0 w 8"/>
                <a:gd name="T19" fmla="*/ 42 h 42"/>
                <a:gd name="T20" fmla="*/ 0 w 8"/>
                <a:gd name="T21" fmla="*/ 42 h 42"/>
                <a:gd name="T22" fmla="*/ 0 w 8"/>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42">
                  <a:moveTo>
                    <a:pt x="0" y="0"/>
                  </a:moveTo>
                  <a:lnTo>
                    <a:pt x="0" y="0"/>
                  </a:lnTo>
                  <a:lnTo>
                    <a:pt x="0" y="42"/>
                  </a:lnTo>
                  <a:lnTo>
                    <a:pt x="0" y="42"/>
                  </a:lnTo>
                  <a:lnTo>
                    <a:pt x="0" y="42"/>
                  </a:lnTo>
                  <a:lnTo>
                    <a:pt x="8" y="42"/>
                  </a:lnTo>
                  <a:lnTo>
                    <a:pt x="8" y="42"/>
                  </a:lnTo>
                  <a:lnTo>
                    <a:pt x="8" y="42"/>
                  </a:lnTo>
                  <a:lnTo>
                    <a:pt x="0" y="42"/>
                  </a:lnTo>
                  <a:lnTo>
                    <a:pt x="0" y="42"/>
                  </a:lnTo>
                  <a:lnTo>
                    <a:pt x="0" y="4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4" name="Freeform 835"/>
            <p:cNvSpPr>
              <a:spLocks/>
            </p:cNvSpPr>
            <p:nvPr/>
          </p:nvSpPr>
          <p:spPr bwMode="auto">
            <a:xfrm>
              <a:off x="6764337" y="5183189"/>
              <a:ext cx="12700" cy="66675"/>
            </a:xfrm>
            <a:custGeom>
              <a:avLst/>
              <a:gdLst>
                <a:gd name="T0" fmla="*/ 0 w 8"/>
                <a:gd name="T1" fmla="*/ 0 h 42"/>
                <a:gd name="T2" fmla="*/ 0 w 8"/>
                <a:gd name="T3" fmla="*/ 0 h 42"/>
                <a:gd name="T4" fmla="*/ 0 w 8"/>
                <a:gd name="T5" fmla="*/ 42 h 42"/>
                <a:gd name="T6" fmla="*/ 0 w 8"/>
                <a:gd name="T7" fmla="*/ 42 h 42"/>
                <a:gd name="T8" fmla="*/ 0 w 8"/>
                <a:gd name="T9" fmla="*/ 42 h 42"/>
                <a:gd name="T10" fmla="*/ 8 w 8"/>
                <a:gd name="T11" fmla="*/ 42 h 42"/>
                <a:gd name="T12" fmla="*/ 8 w 8"/>
                <a:gd name="T13" fmla="*/ 42 h 42"/>
                <a:gd name="T14" fmla="*/ 8 w 8"/>
                <a:gd name="T15" fmla="*/ 42 h 42"/>
                <a:gd name="T16" fmla="*/ 0 w 8"/>
                <a:gd name="T17" fmla="*/ 42 h 42"/>
                <a:gd name="T18" fmla="*/ 0 w 8"/>
                <a:gd name="T19" fmla="*/ 42 h 42"/>
                <a:gd name="T20" fmla="*/ 0 w 8"/>
                <a:gd name="T21" fmla="*/ 42 h 42"/>
                <a:gd name="T22" fmla="*/ 0 w 8"/>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42">
                  <a:moveTo>
                    <a:pt x="0" y="0"/>
                  </a:moveTo>
                  <a:lnTo>
                    <a:pt x="0" y="0"/>
                  </a:lnTo>
                  <a:lnTo>
                    <a:pt x="0" y="42"/>
                  </a:lnTo>
                  <a:lnTo>
                    <a:pt x="0" y="42"/>
                  </a:lnTo>
                  <a:lnTo>
                    <a:pt x="0" y="42"/>
                  </a:lnTo>
                  <a:lnTo>
                    <a:pt x="8" y="42"/>
                  </a:lnTo>
                  <a:lnTo>
                    <a:pt x="8" y="42"/>
                  </a:lnTo>
                  <a:lnTo>
                    <a:pt x="8" y="42"/>
                  </a:lnTo>
                  <a:lnTo>
                    <a:pt x="0" y="42"/>
                  </a:lnTo>
                  <a:lnTo>
                    <a:pt x="0" y="42"/>
                  </a:lnTo>
                  <a:lnTo>
                    <a:pt x="0" y="4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5" name="Freeform 836"/>
            <p:cNvSpPr>
              <a:spLocks noEditPoints="1"/>
            </p:cNvSpPr>
            <p:nvPr/>
          </p:nvSpPr>
          <p:spPr bwMode="auto">
            <a:xfrm>
              <a:off x="6764337" y="5114926"/>
              <a:ext cx="49213" cy="134938"/>
            </a:xfrm>
            <a:custGeom>
              <a:avLst/>
              <a:gdLst>
                <a:gd name="T0" fmla="*/ 0 w 31"/>
                <a:gd name="T1" fmla="*/ 85 h 85"/>
                <a:gd name="T2" fmla="*/ 0 w 31"/>
                <a:gd name="T3" fmla="*/ 85 h 85"/>
                <a:gd name="T4" fmla="*/ 0 w 31"/>
                <a:gd name="T5" fmla="*/ 83 h 85"/>
                <a:gd name="T6" fmla="*/ 0 w 31"/>
                <a:gd name="T7" fmla="*/ 0 h 85"/>
                <a:gd name="T8" fmla="*/ 31 w 31"/>
                <a:gd name="T9" fmla="*/ 0 h 85"/>
                <a:gd name="T10" fmla="*/ 31 w 31"/>
                <a:gd name="T11" fmla="*/ 83 h 85"/>
                <a:gd name="T12" fmla="*/ 0 w 31"/>
                <a:gd name="T13" fmla="*/ 83 h 85"/>
                <a:gd name="T14" fmla="*/ 31 w 31"/>
                <a:gd name="T15" fmla="*/ 0 h 85"/>
                <a:gd name="T16" fmla="*/ 0 w 31"/>
                <a:gd name="T17" fmla="*/ 0 h 85"/>
                <a:gd name="T18" fmla="*/ 0 w 31"/>
                <a:gd name="T19" fmla="*/ 37 h 85"/>
                <a:gd name="T20" fmla="*/ 0 w 31"/>
                <a:gd name="T21" fmla="*/ 43 h 85"/>
                <a:gd name="T22" fmla="*/ 0 w 31"/>
                <a:gd name="T23" fmla="*/ 85 h 85"/>
                <a:gd name="T24" fmla="*/ 0 w 31"/>
                <a:gd name="T25" fmla="*/ 85 h 85"/>
                <a:gd name="T26" fmla="*/ 0 w 31"/>
                <a:gd name="T27" fmla="*/ 85 h 85"/>
                <a:gd name="T28" fmla="*/ 8 w 31"/>
                <a:gd name="T29" fmla="*/ 85 h 85"/>
                <a:gd name="T30" fmla="*/ 22 w 31"/>
                <a:gd name="T31" fmla="*/ 85 h 85"/>
                <a:gd name="T32" fmla="*/ 31 w 31"/>
                <a:gd name="T33" fmla="*/ 85 h 85"/>
                <a:gd name="T34" fmla="*/ 31 w 31"/>
                <a:gd name="T35" fmla="*/ 43 h 85"/>
                <a:gd name="T36" fmla="*/ 31 w 31"/>
                <a:gd name="T37" fmla="*/ 37 h 85"/>
                <a:gd name="T38" fmla="*/ 31 w 31"/>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85">
                  <a:moveTo>
                    <a:pt x="0" y="85"/>
                  </a:moveTo>
                  <a:lnTo>
                    <a:pt x="0" y="85"/>
                  </a:lnTo>
                  <a:close/>
                  <a:moveTo>
                    <a:pt x="0" y="83"/>
                  </a:moveTo>
                  <a:lnTo>
                    <a:pt x="0" y="0"/>
                  </a:lnTo>
                  <a:lnTo>
                    <a:pt x="31" y="0"/>
                  </a:lnTo>
                  <a:lnTo>
                    <a:pt x="31" y="83"/>
                  </a:lnTo>
                  <a:lnTo>
                    <a:pt x="0" y="83"/>
                  </a:lnTo>
                  <a:close/>
                  <a:moveTo>
                    <a:pt x="31" y="0"/>
                  </a:moveTo>
                  <a:lnTo>
                    <a:pt x="0" y="0"/>
                  </a:lnTo>
                  <a:lnTo>
                    <a:pt x="0" y="37"/>
                  </a:lnTo>
                  <a:lnTo>
                    <a:pt x="0" y="43"/>
                  </a:lnTo>
                  <a:lnTo>
                    <a:pt x="0" y="85"/>
                  </a:lnTo>
                  <a:lnTo>
                    <a:pt x="0" y="85"/>
                  </a:lnTo>
                  <a:lnTo>
                    <a:pt x="0" y="85"/>
                  </a:lnTo>
                  <a:lnTo>
                    <a:pt x="8" y="85"/>
                  </a:lnTo>
                  <a:lnTo>
                    <a:pt x="22" y="85"/>
                  </a:lnTo>
                  <a:lnTo>
                    <a:pt x="31" y="85"/>
                  </a:lnTo>
                  <a:lnTo>
                    <a:pt x="31" y="43"/>
                  </a:lnTo>
                  <a:lnTo>
                    <a:pt x="31" y="37"/>
                  </a:lnTo>
                  <a:lnTo>
                    <a:pt x="3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6" name="Freeform 837"/>
            <p:cNvSpPr>
              <a:spLocks noEditPoints="1"/>
            </p:cNvSpPr>
            <p:nvPr/>
          </p:nvSpPr>
          <p:spPr bwMode="auto">
            <a:xfrm>
              <a:off x="6764337" y="5114926"/>
              <a:ext cx="49213" cy="134938"/>
            </a:xfrm>
            <a:custGeom>
              <a:avLst/>
              <a:gdLst>
                <a:gd name="T0" fmla="*/ 0 w 31"/>
                <a:gd name="T1" fmla="*/ 85 h 85"/>
                <a:gd name="T2" fmla="*/ 0 w 31"/>
                <a:gd name="T3" fmla="*/ 85 h 85"/>
                <a:gd name="T4" fmla="*/ 0 w 31"/>
                <a:gd name="T5" fmla="*/ 83 h 85"/>
                <a:gd name="T6" fmla="*/ 0 w 31"/>
                <a:gd name="T7" fmla="*/ 0 h 85"/>
                <a:gd name="T8" fmla="*/ 31 w 31"/>
                <a:gd name="T9" fmla="*/ 0 h 85"/>
                <a:gd name="T10" fmla="*/ 31 w 31"/>
                <a:gd name="T11" fmla="*/ 83 h 85"/>
                <a:gd name="T12" fmla="*/ 0 w 31"/>
                <a:gd name="T13" fmla="*/ 83 h 85"/>
                <a:gd name="T14" fmla="*/ 31 w 31"/>
                <a:gd name="T15" fmla="*/ 0 h 85"/>
                <a:gd name="T16" fmla="*/ 0 w 31"/>
                <a:gd name="T17" fmla="*/ 0 h 85"/>
                <a:gd name="T18" fmla="*/ 0 w 31"/>
                <a:gd name="T19" fmla="*/ 37 h 85"/>
                <a:gd name="T20" fmla="*/ 0 w 31"/>
                <a:gd name="T21" fmla="*/ 43 h 85"/>
                <a:gd name="T22" fmla="*/ 0 w 31"/>
                <a:gd name="T23" fmla="*/ 85 h 85"/>
                <a:gd name="T24" fmla="*/ 0 w 31"/>
                <a:gd name="T25" fmla="*/ 85 h 85"/>
                <a:gd name="T26" fmla="*/ 0 w 31"/>
                <a:gd name="T27" fmla="*/ 85 h 85"/>
                <a:gd name="T28" fmla="*/ 8 w 31"/>
                <a:gd name="T29" fmla="*/ 85 h 85"/>
                <a:gd name="T30" fmla="*/ 22 w 31"/>
                <a:gd name="T31" fmla="*/ 85 h 85"/>
                <a:gd name="T32" fmla="*/ 31 w 31"/>
                <a:gd name="T33" fmla="*/ 85 h 85"/>
                <a:gd name="T34" fmla="*/ 31 w 31"/>
                <a:gd name="T35" fmla="*/ 43 h 85"/>
                <a:gd name="T36" fmla="*/ 31 w 31"/>
                <a:gd name="T37" fmla="*/ 37 h 85"/>
                <a:gd name="T38" fmla="*/ 31 w 31"/>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85">
                  <a:moveTo>
                    <a:pt x="0" y="85"/>
                  </a:moveTo>
                  <a:lnTo>
                    <a:pt x="0" y="85"/>
                  </a:lnTo>
                  <a:moveTo>
                    <a:pt x="0" y="83"/>
                  </a:moveTo>
                  <a:lnTo>
                    <a:pt x="0" y="0"/>
                  </a:lnTo>
                  <a:lnTo>
                    <a:pt x="31" y="0"/>
                  </a:lnTo>
                  <a:lnTo>
                    <a:pt x="31" y="83"/>
                  </a:lnTo>
                  <a:lnTo>
                    <a:pt x="0" y="83"/>
                  </a:lnTo>
                  <a:moveTo>
                    <a:pt x="31" y="0"/>
                  </a:moveTo>
                  <a:lnTo>
                    <a:pt x="0" y="0"/>
                  </a:lnTo>
                  <a:lnTo>
                    <a:pt x="0" y="37"/>
                  </a:lnTo>
                  <a:lnTo>
                    <a:pt x="0" y="43"/>
                  </a:lnTo>
                  <a:lnTo>
                    <a:pt x="0" y="85"/>
                  </a:lnTo>
                  <a:lnTo>
                    <a:pt x="0" y="85"/>
                  </a:lnTo>
                  <a:lnTo>
                    <a:pt x="0" y="85"/>
                  </a:lnTo>
                  <a:lnTo>
                    <a:pt x="8" y="85"/>
                  </a:lnTo>
                  <a:lnTo>
                    <a:pt x="22" y="85"/>
                  </a:lnTo>
                  <a:lnTo>
                    <a:pt x="31" y="85"/>
                  </a:lnTo>
                  <a:lnTo>
                    <a:pt x="31" y="43"/>
                  </a:lnTo>
                  <a:lnTo>
                    <a:pt x="31" y="37"/>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7" name="Freeform 838"/>
            <p:cNvSpPr>
              <a:spLocks/>
            </p:cNvSpPr>
            <p:nvPr/>
          </p:nvSpPr>
          <p:spPr bwMode="auto">
            <a:xfrm>
              <a:off x="6650037" y="4899026"/>
              <a:ext cx="277813" cy="36513"/>
            </a:xfrm>
            <a:custGeom>
              <a:avLst/>
              <a:gdLst>
                <a:gd name="T0" fmla="*/ 0 w 87"/>
                <a:gd name="T1" fmla="*/ 6 h 11"/>
                <a:gd name="T2" fmla="*/ 5 w 87"/>
                <a:gd name="T3" fmla="*/ 11 h 11"/>
                <a:gd name="T4" fmla="*/ 81 w 87"/>
                <a:gd name="T5" fmla="*/ 11 h 11"/>
                <a:gd name="T6" fmla="*/ 87 w 87"/>
                <a:gd name="T7" fmla="*/ 6 h 11"/>
                <a:gd name="T8" fmla="*/ 81 w 87"/>
                <a:gd name="T9" fmla="*/ 0 h 11"/>
                <a:gd name="T10" fmla="*/ 5 w 87"/>
                <a:gd name="T11" fmla="*/ 0 h 11"/>
                <a:gd name="T12" fmla="*/ 0 w 87"/>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87" h="11">
                  <a:moveTo>
                    <a:pt x="0" y="6"/>
                  </a:moveTo>
                  <a:cubicBezTo>
                    <a:pt x="0" y="8"/>
                    <a:pt x="2" y="11"/>
                    <a:pt x="5" y="11"/>
                  </a:cubicBezTo>
                  <a:cubicBezTo>
                    <a:pt x="81" y="11"/>
                    <a:pt x="81" y="11"/>
                    <a:pt x="81" y="11"/>
                  </a:cubicBezTo>
                  <a:cubicBezTo>
                    <a:pt x="85" y="11"/>
                    <a:pt x="87" y="8"/>
                    <a:pt x="87" y="6"/>
                  </a:cubicBezTo>
                  <a:cubicBezTo>
                    <a:pt x="87" y="2"/>
                    <a:pt x="85" y="0"/>
                    <a:pt x="81" y="0"/>
                  </a:cubicBezTo>
                  <a:cubicBezTo>
                    <a:pt x="5" y="0"/>
                    <a:pt x="5" y="0"/>
                    <a:pt x="5" y="0"/>
                  </a:cubicBezTo>
                  <a:cubicBezTo>
                    <a:pt x="2" y="0"/>
                    <a:pt x="0" y="2"/>
                    <a:pt x="0" y="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8" name="Freeform 839"/>
            <p:cNvSpPr>
              <a:spLocks/>
            </p:cNvSpPr>
            <p:nvPr/>
          </p:nvSpPr>
          <p:spPr bwMode="auto">
            <a:xfrm>
              <a:off x="6523037" y="4876801"/>
              <a:ext cx="531813" cy="42863"/>
            </a:xfrm>
            <a:custGeom>
              <a:avLst/>
              <a:gdLst>
                <a:gd name="T0" fmla="*/ 167 w 167"/>
                <a:gd name="T1" fmla="*/ 0 h 13"/>
                <a:gd name="T2" fmla="*/ 167 w 167"/>
                <a:gd name="T3" fmla="*/ 0 h 13"/>
                <a:gd name="T4" fmla="*/ 154 w 167"/>
                <a:gd name="T5" fmla="*/ 13 h 13"/>
                <a:gd name="T6" fmla="*/ 12 w 167"/>
                <a:gd name="T7" fmla="*/ 13 h 13"/>
                <a:gd name="T8" fmla="*/ 0 w 167"/>
                <a:gd name="T9" fmla="*/ 0 h 13"/>
                <a:gd name="T10" fmla="*/ 167 w 167"/>
                <a:gd name="T11" fmla="*/ 0 h 13"/>
              </a:gdLst>
              <a:ahLst/>
              <a:cxnLst>
                <a:cxn ang="0">
                  <a:pos x="T0" y="T1"/>
                </a:cxn>
                <a:cxn ang="0">
                  <a:pos x="T2" y="T3"/>
                </a:cxn>
                <a:cxn ang="0">
                  <a:pos x="T4" y="T5"/>
                </a:cxn>
                <a:cxn ang="0">
                  <a:pos x="T6" y="T7"/>
                </a:cxn>
                <a:cxn ang="0">
                  <a:pos x="T8" y="T9"/>
                </a:cxn>
                <a:cxn ang="0">
                  <a:pos x="T10" y="T11"/>
                </a:cxn>
              </a:cxnLst>
              <a:rect l="0" t="0" r="r" b="b"/>
              <a:pathLst>
                <a:path w="167" h="13">
                  <a:moveTo>
                    <a:pt x="167" y="0"/>
                  </a:moveTo>
                  <a:cubicBezTo>
                    <a:pt x="167" y="0"/>
                    <a:pt x="167" y="0"/>
                    <a:pt x="167" y="0"/>
                  </a:cubicBezTo>
                  <a:cubicBezTo>
                    <a:pt x="167" y="7"/>
                    <a:pt x="161" y="13"/>
                    <a:pt x="154" y="13"/>
                  </a:cubicBezTo>
                  <a:cubicBezTo>
                    <a:pt x="12" y="13"/>
                    <a:pt x="12" y="13"/>
                    <a:pt x="12" y="13"/>
                  </a:cubicBezTo>
                  <a:cubicBezTo>
                    <a:pt x="6" y="13"/>
                    <a:pt x="0" y="7"/>
                    <a:pt x="0" y="0"/>
                  </a:cubicBezTo>
                  <a:lnTo>
                    <a:pt x="1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9" name="Freeform 840"/>
            <p:cNvSpPr>
              <a:spLocks/>
            </p:cNvSpPr>
            <p:nvPr/>
          </p:nvSpPr>
          <p:spPr bwMode="auto">
            <a:xfrm>
              <a:off x="7054850" y="4292601"/>
              <a:ext cx="41275" cy="474663"/>
            </a:xfrm>
            <a:custGeom>
              <a:avLst/>
              <a:gdLst>
                <a:gd name="T0" fmla="*/ 0 w 13"/>
                <a:gd name="T1" fmla="*/ 0 h 148"/>
                <a:gd name="T2" fmla="*/ 0 w 13"/>
                <a:gd name="T3" fmla="*/ 0 h 148"/>
                <a:gd name="T4" fmla="*/ 13 w 13"/>
                <a:gd name="T5" fmla="*/ 12 h 148"/>
                <a:gd name="T6" fmla="*/ 13 w 13"/>
                <a:gd name="T7" fmla="*/ 136 h 148"/>
                <a:gd name="T8" fmla="*/ 0 w 13"/>
                <a:gd name="T9" fmla="*/ 148 h 148"/>
                <a:gd name="T10" fmla="*/ 0 w 13"/>
                <a:gd name="T11" fmla="*/ 0 h 148"/>
              </a:gdLst>
              <a:ahLst/>
              <a:cxnLst>
                <a:cxn ang="0">
                  <a:pos x="T0" y="T1"/>
                </a:cxn>
                <a:cxn ang="0">
                  <a:pos x="T2" y="T3"/>
                </a:cxn>
                <a:cxn ang="0">
                  <a:pos x="T4" y="T5"/>
                </a:cxn>
                <a:cxn ang="0">
                  <a:pos x="T6" y="T7"/>
                </a:cxn>
                <a:cxn ang="0">
                  <a:pos x="T8" y="T9"/>
                </a:cxn>
                <a:cxn ang="0">
                  <a:pos x="T10" y="T11"/>
                </a:cxn>
              </a:cxnLst>
              <a:rect l="0" t="0" r="r" b="b"/>
              <a:pathLst>
                <a:path w="13" h="148">
                  <a:moveTo>
                    <a:pt x="0" y="0"/>
                  </a:moveTo>
                  <a:cubicBezTo>
                    <a:pt x="0" y="0"/>
                    <a:pt x="0" y="0"/>
                    <a:pt x="0" y="0"/>
                  </a:cubicBezTo>
                  <a:cubicBezTo>
                    <a:pt x="7" y="0"/>
                    <a:pt x="13" y="5"/>
                    <a:pt x="13" y="12"/>
                  </a:cubicBezTo>
                  <a:cubicBezTo>
                    <a:pt x="13" y="136"/>
                    <a:pt x="13" y="136"/>
                    <a:pt x="13" y="136"/>
                  </a:cubicBezTo>
                  <a:cubicBezTo>
                    <a:pt x="13" y="143"/>
                    <a:pt x="7" y="148"/>
                    <a:pt x="0" y="14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0" name="Freeform 841"/>
            <p:cNvSpPr>
              <a:spLocks/>
            </p:cNvSpPr>
            <p:nvPr/>
          </p:nvSpPr>
          <p:spPr bwMode="auto">
            <a:xfrm>
              <a:off x="6848475" y="4556126"/>
              <a:ext cx="276225" cy="404813"/>
            </a:xfrm>
            <a:custGeom>
              <a:avLst/>
              <a:gdLst>
                <a:gd name="T0" fmla="*/ 0 w 87"/>
                <a:gd name="T1" fmla="*/ 126 h 126"/>
                <a:gd name="T2" fmla="*/ 67 w 87"/>
                <a:gd name="T3" fmla="*/ 126 h 126"/>
                <a:gd name="T4" fmla="*/ 87 w 87"/>
                <a:gd name="T5" fmla="*/ 106 h 126"/>
                <a:gd name="T6" fmla="*/ 87 w 87"/>
                <a:gd name="T7" fmla="*/ 0 h 126"/>
                <a:gd name="T8" fmla="*/ 78 w 87"/>
                <a:gd name="T9" fmla="*/ 0 h 126"/>
                <a:gd name="T10" fmla="*/ 78 w 87"/>
                <a:gd name="T11" fmla="*/ 106 h 126"/>
                <a:gd name="T12" fmla="*/ 67 w 87"/>
                <a:gd name="T13" fmla="*/ 117 h 126"/>
                <a:gd name="T14" fmla="*/ 0 w 87"/>
                <a:gd name="T15" fmla="*/ 117 h 126"/>
                <a:gd name="T16" fmla="*/ 0 w 87"/>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26">
                  <a:moveTo>
                    <a:pt x="0" y="126"/>
                  </a:moveTo>
                  <a:cubicBezTo>
                    <a:pt x="67" y="126"/>
                    <a:pt x="67" y="126"/>
                    <a:pt x="67" y="126"/>
                  </a:cubicBezTo>
                  <a:cubicBezTo>
                    <a:pt x="78" y="126"/>
                    <a:pt x="87" y="117"/>
                    <a:pt x="87" y="106"/>
                  </a:cubicBezTo>
                  <a:cubicBezTo>
                    <a:pt x="87" y="0"/>
                    <a:pt x="87" y="0"/>
                    <a:pt x="87" y="0"/>
                  </a:cubicBezTo>
                  <a:cubicBezTo>
                    <a:pt x="78" y="0"/>
                    <a:pt x="78" y="0"/>
                    <a:pt x="78" y="0"/>
                  </a:cubicBezTo>
                  <a:cubicBezTo>
                    <a:pt x="78" y="106"/>
                    <a:pt x="78" y="106"/>
                    <a:pt x="78" y="106"/>
                  </a:cubicBezTo>
                  <a:cubicBezTo>
                    <a:pt x="78" y="112"/>
                    <a:pt x="73" y="117"/>
                    <a:pt x="67" y="117"/>
                  </a:cubicBezTo>
                  <a:cubicBezTo>
                    <a:pt x="0" y="117"/>
                    <a:pt x="0" y="117"/>
                    <a:pt x="0" y="117"/>
                  </a:cubicBezTo>
                  <a:lnTo>
                    <a:pt x="0"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1" name="Freeform 842"/>
            <p:cNvSpPr>
              <a:spLocks/>
            </p:cNvSpPr>
            <p:nvPr/>
          </p:nvSpPr>
          <p:spPr bwMode="auto">
            <a:xfrm>
              <a:off x="6848475" y="4954589"/>
              <a:ext cx="69850" cy="60325"/>
            </a:xfrm>
            <a:custGeom>
              <a:avLst/>
              <a:gdLst>
                <a:gd name="T0" fmla="*/ 22 w 22"/>
                <a:gd name="T1" fmla="*/ 0 h 19"/>
                <a:gd name="T2" fmla="*/ 22 w 22"/>
                <a:gd name="T3" fmla="*/ 11 h 19"/>
                <a:gd name="T4" fmla="*/ 13 w 22"/>
                <a:gd name="T5" fmla="*/ 19 h 19"/>
                <a:gd name="T6" fmla="*/ 9 w 22"/>
                <a:gd name="T7" fmla="*/ 19 h 19"/>
                <a:gd name="T8" fmla="*/ 0 w 22"/>
                <a:gd name="T9" fmla="*/ 11 h 19"/>
                <a:gd name="T10" fmla="*/ 0 w 22"/>
                <a:gd name="T11" fmla="*/ 0 h 19"/>
                <a:gd name="T12" fmla="*/ 22 w 2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2" h="19">
                  <a:moveTo>
                    <a:pt x="22" y="0"/>
                  </a:moveTo>
                  <a:cubicBezTo>
                    <a:pt x="22" y="11"/>
                    <a:pt x="22" y="11"/>
                    <a:pt x="22" y="11"/>
                  </a:cubicBezTo>
                  <a:cubicBezTo>
                    <a:pt x="22" y="15"/>
                    <a:pt x="18" y="19"/>
                    <a:pt x="13" y="19"/>
                  </a:cubicBezTo>
                  <a:cubicBezTo>
                    <a:pt x="9" y="19"/>
                    <a:pt x="9" y="19"/>
                    <a:pt x="9" y="19"/>
                  </a:cubicBezTo>
                  <a:cubicBezTo>
                    <a:pt x="4" y="19"/>
                    <a:pt x="0" y="15"/>
                    <a:pt x="0" y="11"/>
                  </a:cubicBezTo>
                  <a:cubicBezTo>
                    <a:pt x="0" y="0"/>
                    <a:pt x="0" y="0"/>
                    <a:pt x="0" y="0"/>
                  </a:cubicBezTo>
                  <a:lnTo>
                    <a:pt x="2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2" name="Freeform 843"/>
            <p:cNvSpPr>
              <a:spLocks/>
            </p:cNvSpPr>
            <p:nvPr/>
          </p:nvSpPr>
          <p:spPr bwMode="auto">
            <a:xfrm>
              <a:off x="7096125" y="4521201"/>
              <a:ext cx="60325" cy="69850"/>
            </a:xfrm>
            <a:custGeom>
              <a:avLst/>
              <a:gdLst>
                <a:gd name="T0" fmla="*/ 0 w 19"/>
                <a:gd name="T1" fmla="*/ 0 h 22"/>
                <a:gd name="T2" fmla="*/ 10 w 19"/>
                <a:gd name="T3" fmla="*/ 0 h 22"/>
                <a:gd name="T4" fmla="*/ 19 w 19"/>
                <a:gd name="T5" fmla="*/ 9 h 22"/>
                <a:gd name="T6" fmla="*/ 19 w 19"/>
                <a:gd name="T7" fmla="*/ 13 h 22"/>
                <a:gd name="T8" fmla="*/ 10 w 19"/>
                <a:gd name="T9" fmla="*/ 22 h 22"/>
                <a:gd name="T10" fmla="*/ 0 w 19"/>
                <a:gd name="T11" fmla="*/ 22 h 22"/>
                <a:gd name="T12" fmla="*/ 0 w 1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9" h="22">
                  <a:moveTo>
                    <a:pt x="0" y="0"/>
                  </a:moveTo>
                  <a:cubicBezTo>
                    <a:pt x="10" y="0"/>
                    <a:pt x="10" y="0"/>
                    <a:pt x="10" y="0"/>
                  </a:cubicBezTo>
                  <a:cubicBezTo>
                    <a:pt x="15" y="0"/>
                    <a:pt x="19" y="4"/>
                    <a:pt x="19" y="9"/>
                  </a:cubicBezTo>
                  <a:cubicBezTo>
                    <a:pt x="19" y="13"/>
                    <a:pt x="19" y="13"/>
                    <a:pt x="19" y="13"/>
                  </a:cubicBezTo>
                  <a:cubicBezTo>
                    <a:pt x="19" y="18"/>
                    <a:pt x="15" y="22"/>
                    <a:pt x="10" y="22"/>
                  </a:cubicBezTo>
                  <a:cubicBezTo>
                    <a:pt x="0" y="22"/>
                    <a:pt x="0" y="22"/>
                    <a:pt x="0" y="22"/>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3" name="Freeform 844"/>
            <p:cNvSpPr>
              <a:spLocks/>
            </p:cNvSpPr>
            <p:nvPr/>
          </p:nvSpPr>
          <p:spPr bwMode="auto">
            <a:xfrm>
              <a:off x="6526212" y="4813301"/>
              <a:ext cx="528638" cy="50800"/>
            </a:xfrm>
            <a:custGeom>
              <a:avLst/>
              <a:gdLst>
                <a:gd name="T0" fmla="*/ 0 w 166"/>
                <a:gd name="T1" fmla="*/ 8 h 16"/>
                <a:gd name="T2" fmla="*/ 8 w 166"/>
                <a:gd name="T3" fmla="*/ 0 h 16"/>
                <a:gd name="T4" fmla="*/ 158 w 166"/>
                <a:gd name="T5" fmla="*/ 0 h 16"/>
                <a:gd name="T6" fmla="*/ 166 w 166"/>
                <a:gd name="T7" fmla="*/ 8 h 16"/>
                <a:gd name="T8" fmla="*/ 158 w 166"/>
                <a:gd name="T9" fmla="*/ 16 h 16"/>
                <a:gd name="T10" fmla="*/ 8 w 166"/>
                <a:gd name="T11" fmla="*/ 16 h 16"/>
                <a:gd name="T12" fmla="*/ 0 w 166"/>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66" h="16">
                  <a:moveTo>
                    <a:pt x="0" y="8"/>
                  </a:moveTo>
                  <a:cubicBezTo>
                    <a:pt x="0" y="4"/>
                    <a:pt x="4" y="0"/>
                    <a:pt x="8" y="0"/>
                  </a:cubicBezTo>
                  <a:cubicBezTo>
                    <a:pt x="158" y="0"/>
                    <a:pt x="158" y="0"/>
                    <a:pt x="158" y="0"/>
                  </a:cubicBezTo>
                  <a:cubicBezTo>
                    <a:pt x="162" y="0"/>
                    <a:pt x="166" y="4"/>
                    <a:pt x="166" y="8"/>
                  </a:cubicBezTo>
                  <a:cubicBezTo>
                    <a:pt x="166" y="13"/>
                    <a:pt x="162" y="16"/>
                    <a:pt x="158" y="16"/>
                  </a:cubicBezTo>
                  <a:cubicBezTo>
                    <a:pt x="8" y="16"/>
                    <a:pt x="8" y="16"/>
                    <a:pt x="8" y="16"/>
                  </a:cubicBezTo>
                  <a:cubicBezTo>
                    <a:pt x="4" y="16"/>
                    <a:pt x="0" y="13"/>
                    <a:pt x="0" y="8"/>
                  </a:cubicBezTo>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4" name="Rectangle 845"/>
            <p:cNvSpPr>
              <a:spLocks noChangeArrowheads="1"/>
            </p:cNvSpPr>
            <p:nvPr/>
          </p:nvSpPr>
          <p:spPr bwMode="auto">
            <a:xfrm>
              <a:off x="6183312" y="3848101"/>
              <a:ext cx="690563" cy="382588"/>
            </a:xfrm>
            <a:prstGeom prst="rect">
              <a:avLst/>
            </a:prstGeom>
            <a:solidFill>
              <a:srgbClr val="F1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5" name="Rectangle 846"/>
            <p:cNvSpPr>
              <a:spLocks noChangeArrowheads="1"/>
            </p:cNvSpPr>
            <p:nvPr/>
          </p:nvSpPr>
          <p:spPr bwMode="auto">
            <a:xfrm>
              <a:off x="6183312" y="3848101"/>
              <a:ext cx="690563"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6" name="Freeform 847"/>
            <p:cNvSpPr>
              <a:spLocks noEditPoints="1"/>
            </p:cNvSpPr>
            <p:nvPr/>
          </p:nvSpPr>
          <p:spPr bwMode="auto">
            <a:xfrm>
              <a:off x="6183312" y="3848101"/>
              <a:ext cx="690563" cy="46038"/>
            </a:xfrm>
            <a:custGeom>
              <a:avLst/>
              <a:gdLst>
                <a:gd name="T0" fmla="*/ 0 w 435"/>
                <a:gd name="T1" fmla="*/ 13 h 29"/>
                <a:gd name="T2" fmla="*/ 0 w 435"/>
                <a:gd name="T3" fmla="*/ 13 h 29"/>
                <a:gd name="T4" fmla="*/ 0 w 435"/>
                <a:gd name="T5" fmla="*/ 29 h 29"/>
                <a:gd name="T6" fmla="*/ 0 w 435"/>
                <a:gd name="T7" fmla="*/ 29 h 29"/>
                <a:gd name="T8" fmla="*/ 0 w 435"/>
                <a:gd name="T9" fmla="*/ 13 h 29"/>
                <a:gd name="T10" fmla="*/ 435 w 435"/>
                <a:gd name="T11" fmla="*/ 0 h 29"/>
                <a:gd name="T12" fmla="*/ 16 w 435"/>
                <a:gd name="T13" fmla="*/ 0 h 29"/>
                <a:gd name="T14" fmla="*/ 16 w 435"/>
                <a:gd name="T15" fmla="*/ 0 h 29"/>
                <a:gd name="T16" fmla="*/ 435 w 435"/>
                <a:gd name="T17" fmla="*/ 0 h 29"/>
                <a:gd name="T18" fmla="*/ 435 w 435"/>
                <a:gd name="T19" fmla="*/ 0 h 29"/>
                <a:gd name="T20" fmla="*/ 433 w 435"/>
                <a:gd name="T21" fmla="*/ 0 h 29"/>
                <a:gd name="T22" fmla="*/ 435 w 435"/>
                <a:gd name="T23" fmla="*/ 0 h 29"/>
                <a:gd name="T24" fmla="*/ 435 w 43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5" h="29">
                  <a:moveTo>
                    <a:pt x="0" y="13"/>
                  </a:moveTo>
                  <a:lnTo>
                    <a:pt x="0" y="13"/>
                  </a:lnTo>
                  <a:lnTo>
                    <a:pt x="0" y="29"/>
                  </a:lnTo>
                  <a:lnTo>
                    <a:pt x="0" y="29"/>
                  </a:lnTo>
                  <a:lnTo>
                    <a:pt x="0" y="13"/>
                  </a:lnTo>
                  <a:close/>
                  <a:moveTo>
                    <a:pt x="435" y="0"/>
                  </a:moveTo>
                  <a:lnTo>
                    <a:pt x="16" y="0"/>
                  </a:lnTo>
                  <a:lnTo>
                    <a:pt x="16" y="0"/>
                  </a:lnTo>
                  <a:lnTo>
                    <a:pt x="435" y="0"/>
                  </a:lnTo>
                  <a:lnTo>
                    <a:pt x="435" y="0"/>
                  </a:lnTo>
                  <a:lnTo>
                    <a:pt x="433" y="0"/>
                  </a:lnTo>
                  <a:lnTo>
                    <a:pt x="435" y="0"/>
                  </a:lnTo>
                  <a:lnTo>
                    <a:pt x="435" y="0"/>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7" name="Freeform 848"/>
            <p:cNvSpPr>
              <a:spLocks noEditPoints="1"/>
            </p:cNvSpPr>
            <p:nvPr/>
          </p:nvSpPr>
          <p:spPr bwMode="auto">
            <a:xfrm>
              <a:off x="6183312" y="3848101"/>
              <a:ext cx="690563" cy="46038"/>
            </a:xfrm>
            <a:custGeom>
              <a:avLst/>
              <a:gdLst>
                <a:gd name="T0" fmla="*/ 0 w 435"/>
                <a:gd name="T1" fmla="*/ 13 h 29"/>
                <a:gd name="T2" fmla="*/ 0 w 435"/>
                <a:gd name="T3" fmla="*/ 13 h 29"/>
                <a:gd name="T4" fmla="*/ 0 w 435"/>
                <a:gd name="T5" fmla="*/ 29 h 29"/>
                <a:gd name="T6" fmla="*/ 0 w 435"/>
                <a:gd name="T7" fmla="*/ 29 h 29"/>
                <a:gd name="T8" fmla="*/ 0 w 435"/>
                <a:gd name="T9" fmla="*/ 13 h 29"/>
                <a:gd name="T10" fmla="*/ 435 w 435"/>
                <a:gd name="T11" fmla="*/ 0 h 29"/>
                <a:gd name="T12" fmla="*/ 16 w 435"/>
                <a:gd name="T13" fmla="*/ 0 h 29"/>
                <a:gd name="T14" fmla="*/ 16 w 435"/>
                <a:gd name="T15" fmla="*/ 0 h 29"/>
                <a:gd name="T16" fmla="*/ 435 w 435"/>
                <a:gd name="T17" fmla="*/ 0 h 29"/>
                <a:gd name="T18" fmla="*/ 435 w 435"/>
                <a:gd name="T19" fmla="*/ 0 h 29"/>
                <a:gd name="T20" fmla="*/ 433 w 435"/>
                <a:gd name="T21" fmla="*/ 0 h 29"/>
                <a:gd name="T22" fmla="*/ 435 w 435"/>
                <a:gd name="T23" fmla="*/ 0 h 29"/>
                <a:gd name="T24" fmla="*/ 435 w 43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5" h="29">
                  <a:moveTo>
                    <a:pt x="0" y="13"/>
                  </a:moveTo>
                  <a:lnTo>
                    <a:pt x="0" y="13"/>
                  </a:lnTo>
                  <a:lnTo>
                    <a:pt x="0" y="29"/>
                  </a:lnTo>
                  <a:lnTo>
                    <a:pt x="0" y="29"/>
                  </a:lnTo>
                  <a:lnTo>
                    <a:pt x="0" y="13"/>
                  </a:lnTo>
                  <a:moveTo>
                    <a:pt x="435" y="0"/>
                  </a:moveTo>
                  <a:lnTo>
                    <a:pt x="16" y="0"/>
                  </a:lnTo>
                  <a:lnTo>
                    <a:pt x="16" y="0"/>
                  </a:lnTo>
                  <a:lnTo>
                    <a:pt x="435" y="0"/>
                  </a:lnTo>
                  <a:lnTo>
                    <a:pt x="435" y="0"/>
                  </a:lnTo>
                  <a:lnTo>
                    <a:pt x="433" y="0"/>
                  </a:lnTo>
                  <a:lnTo>
                    <a:pt x="435" y="0"/>
                  </a:lnTo>
                  <a:lnTo>
                    <a:pt x="4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8" name="Rectangle 849"/>
            <p:cNvSpPr>
              <a:spLocks noChangeArrowheads="1"/>
            </p:cNvSpPr>
            <p:nvPr/>
          </p:nvSpPr>
          <p:spPr bwMode="auto">
            <a:xfrm>
              <a:off x="6183312" y="4176714"/>
              <a:ext cx="1588"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9" name="Rectangle 850"/>
            <p:cNvSpPr>
              <a:spLocks noChangeArrowheads="1"/>
            </p:cNvSpPr>
            <p:nvPr/>
          </p:nvSpPr>
          <p:spPr bwMode="auto">
            <a:xfrm>
              <a:off x="6183312" y="4176714"/>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0" name="Rectangle 851"/>
            <p:cNvSpPr>
              <a:spLocks noChangeArrowheads="1"/>
            </p:cNvSpPr>
            <p:nvPr/>
          </p:nvSpPr>
          <p:spPr bwMode="auto">
            <a:xfrm>
              <a:off x="6183312" y="4176714"/>
              <a:ext cx="1588" cy="25400"/>
            </a:xfrm>
            <a:prstGeom prst="rect">
              <a:avLst/>
            </a:prstGeom>
            <a:solidFill>
              <a:srgbClr val="BCB6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1" name="Rectangle 852"/>
            <p:cNvSpPr>
              <a:spLocks noChangeArrowheads="1"/>
            </p:cNvSpPr>
            <p:nvPr/>
          </p:nvSpPr>
          <p:spPr bwMode="auto">
            <a:xfrm>
              <a:off x="6183312" y="4176714"/>
              <a:ext cx="1588" cy="2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2" name="Rectangle 853"/>
            <p:cNvSpPr>
              <a:spLocks noChangeArrowheads="1"/>
            </p:cNvSpPr>
            <p:nvPr/>
          </p:nvSpPr>
          <p:spPr bwMode="auto">
            <a:xfrm>
              <a:off x="6183312" y="4073526"/>
              <a:ext cx="1588" cy="58738"/>
            </a:xfrm>
            <a:prstGeom prst="rect">
              <a:avLst/>
            </a:prstGeom>
            <a:solidFill>
              <a:srgbClr val="DD5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3" name="Rectangle 854"/>
            <p:cNvSpPr>
              <a:spLocks noChangeArrowheads="1"/>
            </p:cNvSpPr>
            <p:nvPr/>
          </p:nvSpPr>
          <p:spPr bwMode="auto">
            <a:xfrm>
              <a:off x="6183312" y="4073526"/>
              <a:ext cx="1588" cy="5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4" name="Rectangle 855"/>
            <p:cNvSpPr>
              <a:spLocks noChangeArrowheads="1"/>
            </p:cNvSpPr>
            <p:nvPr/>
          </p:nvSpPr>
          <p:spPr bwMode="auto">
            <a:xfrm>
              <a:off x="6183312" y="4132264"/>
              <a:ext cx="1588" cy="44450"/>
            </a:xfrm>
            <a:prstGeom prst="rect">
              <a:avLst/>
            </a:prstGeom>
            <a:solidFill>
              <a:srgbClr val="513A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5" name="Rectangle 856"/>
            <p:cNvSpPr>
              <a:spLocks noChangeArrowheads="1"/>
            </p:cNvSpPr>
            <p:nvPr/>
          </p:nvSpPr>
          <p:spPr bwMode="auto">
            <a:xfrm>
              <a:off x="6183312" y="4132264"/>
              <a:ext cx="1588"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6" name="Freeform 857"/>
            <p:cNvSpPr>
              <a:spLocks noEditPoints="1"/>
            </p:cNvSpPr>
            <p:nvPr/>
          </p:nvSpPr>
          <p:spPr bwMode="auto">
            <a:xfrm>
              <a:off x="6183312" y="3848101"/>
              <a:ext cx="690563" cy="354013"/>
            </a:xfrm>
            <a:custGeom>
              <a:avLst/>
              <a:gdLst>
                <a:gd name="T0" fmla="*/ 2 w 435"/>
                <a:gd name="T1" fmla="*/ 142 h 223"/>
                <a:gd name="T2" fmla="*/ 0 w 435"/>
                <a:gd name="T3" fmla="*/ 142 h 223"/>
                <a:gd name="T4" fmla="*/ 0 w 435"/>
                <a:gd name="T5" fmla="*/ 179 h 223"/>
                <a:gd name="T6" fmla="*/ 0 w 435"/>
                <a:gd name="T7" fmla="*/ 207 h 223"/>
                <a:gd name="T8" fmla="*/ 0 w 435"/>
                <a:gd name="T9" fmla="*/ 207 h 223"/>
                <a:gd name="T10" fmla="*/ 0 w 435"/>
                <a:gd name="T11" fmla="*/ 223 h 223"/>
                <a:gd name="T12" fmla="*/ 2 w 435"/>
                <a:gd name="T13" fmla="*/ 223 h 223"/>
                <a:gd name="T14" fmla="*/ 2 w 435"/>
                <a:gd name="T15" fmla="*/ 142 h 223"/>
                <a:gd name="T16" fmla="*/ 435 w 435"/>
                <a:gd name="T17" fmla="*/ 142 h 223"/>
                <a:gd name="T18" fmla="*/ 435 w 435"/>
                <a:gd name="T19" fmla="*/ 142 h 223"/>
                <a:gd name="T20" fmla="*/ 433 w 435"/>
                <a:gd name="T21" fmla="*/ 142 h 223"/>
                <a:gd name="T22" fmla="*/ 433 w 435"/>
                <a:gd name="T23" fmla="*/ 223 h 223"/>
                <a:gd name="T24" fmla="*/ 435 w 435"/>
                <a:gd name="T25" fmla="*/ 223 h 223"/>
                <a:gd name="T26" fmla="*/ 435 w 435"/>
                <a:gd name="T27" fmla="*/ 223 h 223"/>
                <a:gd name="T28" fmla="*/ 435 w 435"/>
                <a:gd name="T29" fmla="*/ 142 h 223"/>
                <a:gd name="T30" fmla="*/ 2 w 435"/>
                <a:gd name="T31" fmla="*/ 13 h 223"/>
                <a:gd name="T32" fmla="*/ 0 w 435"/>
                <a:gd name="T33" fmla="*/ 13 h 223"/>
                <a:gd name="T34" fmla="*/ 0 w 435"/>
                <a:gd name="T35" fmla="*/ 29 h 223"/>
                <a:gd name="T36" fmla="*/ 2 w 435"/>
                <a:gd name="T37" fmla="*/ 29 h 223"/>
                <a:gd name="T38" fmla="*/ 2 w 435"/>
                <a:gd name="T39" fmla="*/ 13 h 223"/>
                <a:gd name="T40" fmla="*/ 435 w 435"/>
                <a:gd name="T41" fmla="*/ 0 h 223"/>
                <a:gd name="T42" fmla="*/ 16 w 435"/>
                <a:gd name="T43" fmla="*/ 0 h 223"/>
                <a:gd name="T44" fmla="*/ 16 w 435"/>
                <a:gd name="T45" fmla="*/ 2 h 223"/>
                <a:gd name="T46" fmla="*/ 433 w 435"/>
                <a:gd name="T47" fmla="*/ 2 h 223"/>
                <a:gd name="T48" fmla="*/ 433 w 435"/>
                <a:gd name="T49" fmla="*/ 29 h 223"/>
                <a:gd name="T50" fmla="*/ 435 w 435"/>
                <a:gd name="T51" fmla="*/ 29 h 223"/>
                <a:gd name="T52" fmla="*/ 435 w 435"/>
                <a:gd name="T53" fmla="*/ 29 h 223"/>
                <a:gd name="T54" fmla="*/ 435 w 435"/>
                <a:gd name="T55"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223">
                  <a:moveTo>
                    <a:pt x="2" y="142"/>
                  </a:moveTo>
                  <a:lnTo>
                    <a:pt x="0" y="142"/>
                  </a:lnTo>
                  <a:lnTo>
                    <a:pt x="0" y="179"/>
                  </a:lnTo>
                  <a:lnTo>
                    <a:pt x="0" y="207"/>
                  </a:lnTo>
                  <a:lnTo>
                    <a:pt x="0" y="207"/>
                  </a:lnTo>
                  <a:lnTo>
                    <a:pt x="0" y="223"/>
                  </a:lnTo>
                  <a:lnTo>
                    <a:pt x="2" y="223"/>
                  </a:lnTo>
                  <a:lnTo>
                    <a:pt x="2" y="142"/>
                  </a:lnTo>
                  <a:close/>
                  <a:moveTo>
                    <a:pt x="435" y="142"/>
                  </a:moveTo>
                  <a:lnTo>
                    <a:pt x="435" y="142"/>
                  </a:lnTo>
                  <a:lnTo>
                    <a:pt x="433" y="142"/>
                  </a:lnTo>
                  <a:lnTo>
                    <a:pt x="433" y="223"/>
                  </a:lnTo>
                  <a:lnTo>
                    <a:pt x="435" y="223"/>
                  </a:lnTo>
                  <a:lnTo>
                    <a:pt x="435" y="223"/>
                  </a:lnTo>
                  <a:lnTo>
                    <a:pt x="435" y="142"/>
                  </a:lnTo>
                  <a:close/>
                  <a:moveTo>
                    <a:pt x="2" y="13"/>
                  </a:moveTo>
                  <a:lnTo>
                    <a:pt x="0" y="13"/>
                  </a:lnTo>
                  <a:lnTo>
                    <a:pt x="0" y="29"/>
                  </a:lnTo>
                  <a:lnTo>
                    <a:pt x="2" y="29"/>
                  </a:lnTo>
                  <a:lnTo>
                    <a:pt x="2" y="13"/>
                  </a:lnTo>
                  <a:close/>
                  <a:moveTo>
                    <a:pt x="435" y="0"/>
                  </a:moveTo>
                  <a:lnTo>
                    <a:pt x="16" y="0"/>
                  </a:lnTo>
                  <a:lnTo>
                    <a:pt x="16" y="2"/>
                  </a:lnTo>
                  <a:lnTo>
                    <a:pt x="433" y="2"/>
                  </a:lnTo>
                  <a:lnTo>
                    <a:pt x="433" y="29"/>
                  </a:lnTo>
                  <a:lnTo>
                    <a:pt x="435" y="29"/>
                  </a:lnTo>
                  <a:lnTo>
                    <a:pt x="435" y="29"/>
                  </a:lnTo>
                  <a:lnTo>
                    <a:pt x="435"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7" name="Freeform 858"/>
            <p:cNvSpPr>
              <a:spLocks noEditPoints="1"/>
            </p:cNvSpPr>
            <p:nvPr/>
          </p:nvSpPr>
          <p:spPr bwMode="auto">
            <a:xfrm>
              <a:off x="6183312" y="3848101"/>
              <a:ext cx="690563" cy="354013"/>
            </a:xfrm>
            <a:custGeom>
              <a:avLst/>
              <a:gdLst>
                <a:gd name="T0" fmla="*/ 2 w 435"/>
                <a:gd name="T1" fmla="*/ 142 h 223"/>
                <a:gd name="T2" fmla="*/ 0 w 435"/>
                <a:gd name="T3" fmla="*/ 142 h 223"/>
                <a:gd name="T4" fmla="*/ 0 w 435"/>
                <a:gd name="T5" fmla="*/ 179 h 223"/>
                <a:gd name="T6" fmla="*/ 0 w 435"/>
                <a:gd name="T7" fmla="*/ 207 h 223"/>
                <a:gd name="T8" fmla="*/ 0 w 435"/>
                <a:gd name="T9" fmla="*/ 207 h 223"/>
                <a:gd name="T10" fmla="*/ 0 w 435"/>
                <a:gd name="T11" fmla="*/ 223 h 223"/>
                <a:gd name="T12" fmla="*/ 2 w 435"/>
                <a:gd name="T13" fmla="*/ 223 h 223"/>
                <a:gd name="T14" fmla="*/ 2 w 435"/>
                <a:gd name="T15" fmla="*/ 142 h 223"/>
                <a:gd name="T16" fmla="*/ 435 w 435"/>
                <a:gd name="T17" fmla="*/ 142 h 223"/>
                <a:gd name="T18" fmla="*/ 435 w 435"/>
                <a:gd name="T19" fmla="*/ 142 h 223"/>
                <a:gd name="T20" fmla="*/ 433 w 435"/>
                <a:gd name="T21" fmla="*/ 142 h 223"/>
                <a:gd name="T22" fmla="*/ 433 w 435"/>
                <a:gd name="T23" fmla="*/ 223 h 223"/>
                <a:gd name="T24" fmla="*/ 435 w 435"/>
                <a:gd name="T25" fmla="*/ 223 h 223"/>
                <a:gd name="T26" fmla="*/ 435 w 435"/>
                <a:gd name="T27" fmla="*/ 223 h 223"/>
                <a:gd name="T28" fmla="*/ 435 w 435"/>
                <a:gd name="T29" fmla="*/ 142 h 223"/>
                <a:gd name="T30" fmla="*/ 2 w 435"/>
                <a:gd name="T31" fmla="*/ 13 h 223"/>
                <a:gd name="T32" fmla="*/ 0 w 435"/>
                <a:gd name="T33" fmla="*/ 13 h 223"/>
                <a:gd name="T34" fmla="*/ 0 w 435"/>
                <a:gd name="T35" fmla="*/ 29 h 223"/>
                <a:gd name="T36" fmla="*/ 2 w 435"/>
                <a:gd name="T37" fmla="*/ 29 h 223"/>
                <a:gd name="T38" fmla="*/ 2 w 435"/>
                <a:gd name="T39" fmla="*/ 13 h 223"/>
                <a:gd name="T40" fmla="*/ 435 w 435"/>
                <a:gd name="T41" fmla="*/ 0 h 223"/>
                <a:gd name="T42" fmla="*/ 16 w 435"/>
                <a:gd name="T43" fmla="*/ 0 h 223"/>
                <a:gd name="T44" fmla="*/ 16 w 435"/>
                <a:gd name="T45" fmla="*/ 2 h 223"/>
                <a:gd name="T46" fmla="*/ 433 w 435"/>
                <a:gd name="T47" fmla="*/ 2 h 223"/>
                <a:gd name="T48" fmla="*/ 433 w 435"/>
                <a:gd name="T49" fmla="*/ 29 h 223"/>
                <a:gd name="T50" fmla="*/ 435 w 435"/>
                <a:gd name="T51" fmla="*/ 29 h 223"/>
                <a:gd name="T52" fmla="*/ 435 w 435"/>
                <a:gd name="T53" fmla="*/ 29 h 223"/>
                <a:gd name="T54" fmla="*/ 435 w 435"/>
                <a:gd name="T55"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223">
                  <a:moveTo>
                    <a:pt x="2" y="142"/>
                  </a:moveTo>
                  <a:lnTo>
                    <a:pt x="0" y="142"/>
                  </a:lnTo>
                  <a:lnTo>
                    <a:pt x="0" y="179"/>
                  </a:lnTo>
                  <a:lnTo>
                    <a:pt x="0" y="207"/>
                  </a:lnTo>
                  <a:lnTo>
                    <a:pt x="0" y="207"/>
                  </a:lnTo>
                  <a:lnTo>
                    <a:pt x="0" y="223"/>
                  </a:lnTo>
                  <a:lnTo>
                    <a:pt x="2" y="223"/>
                  </a:lnTo>
                  <a:lnTo>
                    <a:pt x="2" y="142"/>
                  </a:lnTo>
                  <a:moveTo>
                    <a:pt x="435" y="142"/>
                  </a:moveTo>
                  <a:lnTo>
                    <a:pt x="435" y="142"/>
                  </a:lnTo>
                  <a:lnTo>
                    <a:pt x="433" y="142"/>
                  </a:lnTo>
                  <a:lnTo>
                    <a:pt x="433" y="223"/>
                  </a:lnTo>
                  <a:lnTo>
                    <a:pt x="435" y="223"/>
                  </a:lnTo>
                  <a:lnTo>
                    <a:pt x="435" y="223"/>
                  </a:lnTo>
                  <a:lnTo>
                    <a:pt x="435" y="142"/>
                  </a:lnTo>
                  <a:moveTo>
                    <a:pt x="2" y="13"/>
                  </a:moveTo>
                  <a:lnTo>
                    <a:pt x="0" y="13"/>
                  </a:lnTo>
                  <a:lnTo>
                    <a:pt x="0" y="29"/>
                  </a:lnTo>
                  <a:lnTo>
                    <a:pt x="2" y="29"/>
                  </a:lnTo>
                  <a:lnTo>
                    <a:pt x="2" y="13"/>
                  </a:lnTo>
                  <a:moveTo>
                    <a:pt x="435" y="0"/>
                  </a:moveTo>
                  <a:lnTo>
                    <a:pt x="16" y="0"/>
                  </a:lnTo>
                  <a:lnTo>
                    <a:pt x="16" y="2"/>
                  </a:lnTo>
                  <a:lnTo>
                    <a:pt x="433" y="2"/>
                  </a:lnTo>
                  <a:lnTo>
                    <a:pt x="433" y="29"/>
                  </a:lnTo>
                  <a:lnTo>
                    <a:pt x="435" y="29"/>
                  </a:lnTo>
                  <a:lnTo>
                    <a:pt x="435" y="29"/>
                  </a:lnTo>
                  <a:lnTo>
                    <a:pt x="4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8" name="Rectangle 859"/>
            <p:cNvSpPr>
              <a:spLocks noChangeArrowheads="1"/>
            </p:cNvSpPr>
            <p:nvPr/>
          </p:nvSpPr>
          <p:spPr bwMode="auto">
            <a:xfrm>
              <a:off x="6513512" y="4264026"/>
              <a:ext cx="31750" cy="119063"/>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9" name="Rectangle 860"/>
            <p:cNvSpPr>
              <a:spLocks noChangeArrowheads="1"/>
            </p:cNvSpPr>
            <p:nvPr/>
          </p:nvSpPr>
          <p:spPr bwMode="auto">
            <a:xfrm>
              <a:off x="6513512" y="4264026"/>
              <a:ext cx="31750" cy="11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0" name="Freeform 861"/>
            <p:cNvSpPr>
              <a:spLocks noEditPoints="1"/>
            </p:cNvSpPr>
            <p:nvPr/>
          </p:nvSpPr>
          <p:spPr bwMode="auto">
            <a:xfrm>
              <a:off x="6513512" y="4270376"/>
              <a:ext cx="31750" cy="104775"/>
            </a:xfrm>
            <a:custGeom>
              <a:avLst/>
              <a:gdLst>
                <a:gd name="T0" fmla="*/ 0 w 20"/>
                <a:gd name="T1" fmla="*/ 0 h 66"/>
                <a:gd name="T2" fmla="*/ 0 w 20"/>
                <a:gd name="T3" fmla="*/ 0 h 66"/>
                <a:gd name="T4" fmla="*/ 0 w 20"/>
                <a:gd name="T5" fmla="*/ 66 h 66"/>
                <a:gd name="T6" fmla="*/ 0 w 20"/>
                <a:gd name="T7" fmla="*/ 66 h 66"/>
                <a:gd name="T8" fmla="*/ 0 w 20"/>
                <a:gd name="T9" fmla="*/ 0 h 66"/>
                <a:gd name="T10" fmla="*/ 20 w 20"/>
                <a:gd name="T11" fmla="*/ 0 h 66"/>
                <a:gd name="T12" fmla="*/ 20 w 20"/>
                <a:gd name="T13" fmla="*/ 0 h 66"/>
                <a:gd name="T14" fmla="*/ 20 w 20"/>
                <a:gd name="T15" fmla="*/ 66 h 66"/>
                <a:gd name="T16" fmla="*/ 20 w 20"/>
                <a:gd name="T17" fmla="*/ 66 h 66"/>
                <a:gd name="T18" fmla="*/ 20 w 20"/>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66">
                  <a:moveTo>
                    <a:pt x="0" y="0"/>
                  </a:moveTo>
                  <a:lnTo>
                    <a:pt x="0" y="0"/>
                  </a:lnTo>
                  <a:lnTo>
                    <a:pt x="0" y="66"/>
                  </a:lnTo>
                  <a:lnTo>
                    <a:pt x="0" y="66"/>
                  </a:lnTo>
                  <a:lnTo>
                    <a:pt x="0" y="0"/>
                  </a:lnTo>
                  <a:close/>
                  <a:moveTo>
                    <a:pt x="20" y="0"/>
                  </a:moveTo>
                  <a:lnTo>
                    <a:pt x="20" y="0"/>
                  </a:lnTo>
                  <a:lnTo>
                    <a:pt x="20" y="66"/>
                  </a:lnTo>
                  <a:lnTo>
                    <a:pt x="20" y="66"/>
                  </a:lnTo>
                  <a:lnTo>
                    <a:pt x="20"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1" name="Freeform 862"/>
            <p:cNvSpPr>
              <a:spLocks noEditPoints="1"/>
            </p:cNvSpPr>
            <p:nvPr/>
          </p:nvSpPr>
          <p:spPr bwMode="auto">
            <a:xfrm>
              <a:off x="6513512" y="4270376"/>
              <a:ext cx="31750" cy="104775"/>
            </a:xfrm>
            <a:custGeom>
              <a:avLst/>
              <a:gdLst>
                <a:gd name="T0" fmla="*/ 0 w 20"/>
                <a:gd name="T1" fmla="*/ 0 h 66"/>
                <a:gd name="T2" fmla="*/ 0 w 20"/>
                <a:gd name="T3" fmla="*/ 0 h 66"/>
                <a:gd name="T4" fmla="*/ 0 w 20"/>
                <a:gd name="T5" fmla="*/ 66 h 66"/>
                <a:gd name="T6" fmla="*/ 0 w 20"/>
                <a:gd name="T7" fmla="*/ 66 h 66"/>
                <a:gd name="T8" fmla="*/ 0 w 20"/>
                <a:gd name="T9" fmla="*/ 0 h 66"/>
                <a:gd name="T10" fmla="*/ 20 w 20"/>
                <a:gd name="T11" fmla="*/ 0 h 66"/>
                <a:gd name="T12" fmla="*/ 20 w 20"/>
                <a:gd name="T13" fmla="*/ 0 h 66"/>
                <a:gd name="T14" fmla="*/ 20 w 20"/>
                <a:gd name="T15" fmla="*/ 66 h 66"/>
                <a:gd name="T16" fmla="*/ 20 w 20"/>
                <a:gd name="T17" fmla="*/ 66 h 66"/>
                <a:gd name="T18" fmla="*/ 20 w 20"/>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66">
                  <a:moveTo>
                    <a:pt x="0" y="0"/>
                  </a:moveTo>
                  <a:lnTo>
                    <a:pt x="0" y="0"/>
                  </a:lnTo>
                  <a:lnTo>
                    <a:pt x="0" y="66"/>
                  </a:lnTo>
                  <a:lnTo>
                    <a:pt x="0" y="66"/>
                  </a:lnTo>
                  <a:lnTo>
                    <a:pt x="0" y="0"/>
                  </a:lnTo>
                  <a:moveTo>
                    <a:pt x="20" y="0"/>
                  </a:moveTo>
                  <a:lnTo>
                    <a:pt x="20" y="0"/>
                  </a:lnTo>
                  <a:lnTo>
                    <a:pt x="20" y="66"/>
                  </a:lnTo>
                  <a:lnTo>
                    <a:pt x="20" y="6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2" name="Freeform 863"/>
            <p:cNvSpPr>
              <a:spLocks noEditPoints="1"/>
            </p:cNvSpPr>
            <p:nvPr/>
          </p:nvSpPr>
          <p:spPr bwMode="auto">
            <a:xfrm>
              <a:off x="6513512" y="4270376"/>
              <a:ext cx="31750" cy="104775"/>
            </a:xfrm>
            <a:custGeom>
              <a:avLst/>
              <a:gdLst>
                <a:gd name="T0" fmla="*/ 0 w 20"/>
                <a:gd name="T1" fmla="*/ 0 h 66"/>
                <a:gd name="T2" fmla="*/ 0 w 20"/>
                <a:gd name="T3" fmla="*/ 0 h 66"/>
                <a:gd name="T4" fmla="*/ 0 w 20"/>
                <a:gd name="T5" fmla="*/ 66 h 66"/>
                <a:gd name="T6" fmla="*/ 0 w 20"/>
                <a:gd name="T7" fmla="*/ 66 h 66"/>
                <a:gd name="T8" fmla="*/ 0 w 20"/>
                <a:gd name="T9" fmla="*/ 0 h 66"/>
                <a:gd name="T10" fmla="*/ 20 w 20"/>
                <a:gd name="T11" fmla="*/ 0 h 66"/>
                <a:gd name="T12" fmla="*/ 18 w 20"/>
                <a:gd name="T13" fmla="*/ 0 h 66"/>
                <a:gd name="T14" fmla="*/ 18 w 20"/>
                <a:gd name="T15" fmla="*/ 66 h 66"/>
                <a:gd name="T16" fmla="*/ 20 w 20"/>
                <a:gd name="T17" fmla="*/ 66 h 66"/>
                <a:gd name="T18" fmla="*/ 20 w 20"/>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66">
                  <a:moveTo>
                    <a:pt x="0" y="0"/>
                  </a:moveTo>
                  <a:lnTo>
                    <a:pt x="0" y="0"/>
                  </a:lnTo>
                  <a:lnTo>
                    <a:pt x="0" y="66"/>
                  </a:lnTo>
                  <a:lnTo>
                    <a:pt x="0" y="66"/>
                  </a:lnTo>
                  <a:lnTo>
                    <a:pt x="0" y="0"/>
                  </a:lnTo>
                  <a:close/>
                  <a:moveTo>
                    <a:pt x="20" y="0"/>
                  </a:moveTo>
                  <a:lnTo>
                    <a:pt x="18" y="0"/>
                  </a:lnTo>
                  <a:lnTo>
                    <a:pt x="18" y="66"/>
                  </a:lnTo>
                  <a:lnTo>
                    <a:pt x="20" y="66"/>
                  </a:lnTo>
                  <a:lnTo>
                    <a:pt x="20"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3" name="Freeform 864"/>
            <p:cNvSpPr>
              <a:spLocks noEditPoints="1"/>
            </p:cNvSpPr>
            <p:nvPr/>
          </p:nvSpPr>
          <p:spPr bwMode="auto">
            <a:xfrm>
              <a:off x="6513512" y="4270376"/>
              <a:ext cx="31750" cy="104775"/>
            </a:xfrm>
            <a:custGeom>
              <a:avLst/>
              <a:gdLst>
                <a:gd name="T0" fmla="*/ 0 w 20"/>
                <a:gd name="T1" fmla="*/ 0 h 66"/>
                <a:gd name="T2" fmla="*/ 0 w 20"/>
                <a:gd name="T3" fmla="*/ 0 h 66"/>
                <a:gd name="T4" fmla="*/ 0 w 20"/>
                <a:gd name="T5" fmla="*/ 66 h 66"/>
                <a:gd name="T6" fmla="*/ 0 w 20"/>
                <a:gd name="T7" fmla="*/ 66 h 66"/>
                <a:gd name="T8" fmla="*/ 0 w 20"/>
                <a:gd name="T9" fmla="*/ 0 h 66"/>
                <a:gd name="T10" fmla="*/ 20 w 20"/>
                <a:gd name="T11" fmla="*/ 0 h 66"/>
                <a:gd name="T12" fmla="*/ 18 w 20"/>
                <a:gd name="T13" fmla="*/ 0 h 66"/>
                <a:gd name="T14" fmla="*/ 18 w 20"/>
                <a:gd name="T15" fmla="*/ 66 h 66"/>
                <a:gd name="T16" fmla="*/ 20 w 20"/>
                <a:gd name="T17" fmla="*/ 66 h 66"/>
                <a:gd name="T18" fmla="*/ 20 w 20"/>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66">
                  <a:moveTo>
                    <a:pt x="0" y="0"/>
                  </a:moveTo>
                  <a:lnTo>
                    <a:pt x="0" y="0"/>
                  </a:lnTo>
                  <a:lnTo>
                    <a:pt x="0" y="66"/>
                  </a:lnTo>
                  <a:lnTo>
                    <a:pt x="0" y="66"/>
                  </a:lnTo>
                  <a:lnTo>
                    <a:pt x="0" y="0"/>
                  </a:lnTo>
                  <a:moveTo>
                    <a:pt x="20" y="0"/>
                  </a:moveTo>
                  <a:lnTo>
                    <a:pt x="18" y="0"/>
                  </a:lnTo>
                  <a:lnTo>
                    <a:pt x="18" y="66"/>
                  </a:lnTo>
                  <a:lnTo>
                    <a:pt x="20" y="66"/>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4" name="Freeform 865"/>
            <p:cNvSpPr>
              <a:spLocks noEditPoints="1"/>
            </p:cNvSpPr>
            <p:nvPr/>
          </p:nvSpPr>
          <p:spPr bwMode="auto">
            <a:xfrm>
              <a:off x="6164262" y="3829051"/>
              <a:ext cx="731838" cy="441325"/>
            </a:xfrm>
            <a:custGeom>
              <a:avLst/>
              <a:gdLst>
                <a:gd name="T0" fmla="*/ 223 w 230"/>
                <a:gd name="T1" fmla="*/ 6 h 137"/>
                <a:gd name="T2" fmla="*/ 6 w 230"/>
                <a:gd name="T3" fmla="*/ 6 h 137"/>
                <a:gd name="T4" fmla="*/ 6 w 230"/>
                <a:gd name="T5" fmla="*/ 125 h 137"/>
                <a:gd name="T6" fmla="*/ 223 w 230"/>
                <a:gd name="T7" fmla="*/ 125 h 137"/>
                <a:gd name="T8" fmla="*/ 223 w 230"/>
                <a:gd name="T9" fmla="*/ 6 h 137"/>
                <a:gd name="T10" fmla="*/ 230 w 230"/>
                <a:gd name="T11" fmla="*/ 7 h 137"/>
                <a:gd name="T12" fmla="*/ 222 w 230"/>
                <a:gd name="T13" fmla="*/ 0 h 137"/>
                <a:gd name="T14" fmla="*/ 7 w 230"/>
                <a:gd name="T15" fmla="*/ 0 h 137"/>
                <a:gd name="T16" fmla="*/ 0 w 230"/>
                <a:gd name="T17" fmla="*/ 7 h 137"/>
                <a:gd name="T18" fmla="*/ 0 w 230"/>
                <a:gd name="T19" fmla="*/ 129 h 137"/>
                <a:gd name="T20" fmla="*/ 7 w 230"/>
                <a:gd name="T21" fmla="*/ 137 h 137"/>
                <a:gd name="T22" fmla="*/ 222 w 230"/>
                <a:gd name="T23" fmla="*/ 137 h 137"/>
                <a:gd name="T24" fmla="*/ 230 w 230"/>
                <a:gd name="T25" fmla="*/ 129 h 137"/>
                <a:gd name="T26" fmla="*/ 230 w 230"/>
                <a:gd name="T27" fmla="*/ 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137">
                  <a:moveTo>
                    <a:pt x="223" y="6"/>
                  </a:moveTo>
                  <a:cubicBezTo>
                    <a:pt x="6" y="6"/>
                    <a:pt x="6" y="6"/>
                    <a:pt x="6" y="6"/>
                  </a:cubicBezTo>
                  <a:cubicBezTo>
                    <a:pt x="6" y="125"/>
                    <a:pt x="6" y="125"/>
                    <a:pt x="6" y="125"/>
                  </a:cubicBezTo>
                  <a:cubicBezTo>
                    <a:pt x="223" y="125"/>
                    <a:pt x="223" y="125"/>
                    <a:pt x="223" y="125"/>
                  </a:cubicBezTo>
                  <a:cubicBezTo>
                    <a:pt x="223" y="6"/>
                    <a:pt x="223" y="6"/>
                    <a:pt x="223" y="6"/>
                  </a:cubicBezTo>
                  <a:moveTo>
                    <a:pt x="230" y="7"/>
                  </a:moveTo>
                  <a:cubicBezTo>
                    <a:pt x="230" y="3"/>
                    <a:pt x="226" y="0"/>
                    <a:pt x="222" y="0"/>
                  </a:cubicBezTo>
                  <a:cubicBezTo>
                    <a:pt x="7" y="0"/>
                    <a:pt x="7" y="0"/>
                    <a:pt x="7" y="0"/>
                  </a:cubicBezTo>
                  <a:cubicBezTo>
                    <a:pt x="3" y="0"/>
                    <a:pt x="0" y="3"/>
                    <a:pt x="0" y="7"/>
                  </a:cubicBezTo>
                  <a:cubicBezTo>
                    <a:pt x="0" y="129"/>
                    <a:pt x="0" y="129"/>
                    <a:pt x="0" y="129"/>
                  </a:cubicBezTo>
                  <a:cubicBezTo>
                    <a:pt x="0" y="134"/>
                    <a:pt x="3" y="137"/>
                    <a:pt x="7" y="137"/>
                  </a:cubicBezTo>
                  <a:cubicBezTo>
                    <a:pt x="222" y="137"/>
                    <a:pt x="222" y="137"/>
                    <a:pt x="222" y="137"/>
                  </a:cubicBezTo>
                  <a:cubicBezTo>
                    <a:pt x="226" y="137"/>
                    <a:pt x="230" y="134"/>
                    <a:pt x="230" y="129"/>
                  </a:cubicBezTo>
                  <a:cubicBezTo>
                    <a:pt x="230" y="7"/>
                    <a:pt x="230" y="7"/>
                    <a:pt x="230" y="7"/>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5" name="Rectangle 866"/>
            <p:cNvSpPr>
              <a:spLocks noChangeArrowheads="1"/>
            </p:cNvSpPr>
            <p:nvPr/>
          </p:nvSpPr>
          <p:spPr bwMode="auto">
            <a:xfrm>
              <a:off x="6348412" y="4375151"/>
              <a:ext cx="358775" cy="1428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6" name="Rectangle 867"/>
            <p:cNvSpPr>
              <a:spLocks noChangeArrowheads="1"/>
            </p:cNvSpPr>
            <p:nvPr/>
          </p:nvSpPr>
          <p:spPr bwMode="auto">
            <a:xfrm>
              <a:off x="6348412" y="4375151"/>
              <a:ext cx="358775" cy="1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7" name="Freeform 868"/>
            <p:cNvSpPr>
              <a:spLocks noEditPoints="1"/>
            </p:cNvSpPr>
            <p:nvPr/>
          </p:nvSpPr>
          <p:spPr bwMode="auto">
            <a:xfrm>
              <a:off x="6345237" y="4375151"/>
              <a:ext cx="365125" cy="14288"/>
            </a:xfrm>
            <a:custGeom>
              <a:avLst/>
              <a:gdLst>
                <a:gd name="T0" fmla="*/ 106 w 230"/>
                <a:gd name="T1" fmla="*/ 0 h 9"/>
                <a:gd name="T2" fmla="*/ 2 w 230"/>
                <a:gd name="T3" fmla="*/ 0 h 9"/>
                <a:gd name="T4" fmla="*/ 0 w 230"/>
                <a:gd name="T5" fmla="*/ 0 h 9"/>
                <a:gd name="T6" fmla="*/ 0 w 230"/>
                <a:gd name="T7" fmla="*/ 0 h 9"/>
                <a:gd name="T8" fmla="*/ 0 w 230"/>
                <a:gd name="T9" fmla="*/ 9 h 9"/>
                <a:gd name="T10" fmla="*/ 0 w 230"/>
                <a:gd name="T11" fmla="*/ 9 h 9"/>
                <a:gd name="T12" fmla="*/ 2 w 230"/>
                <a:gd name="T13" fmla="*/ 9 h 9"/>
                <a:gd name="T14" fmla="*/ 228 w 230"/>
                <a:gd name="T15" fmla="*/ 9 h 9"/>
                <a:gd name="T16" fmla="*/ 228 w 230"/>
                <a:gd name="T17" fmla="*/ 9 h 9"/>
                <a:gd name="T18" fmla="*/ 230 w 230"/>
                <a:gd name="T19" fmla="*/ 9 h 9"/>
                <a:gd name="T20" fmla="*/ 228 w 230"/>
                <a:gd name="T21" fmla="*/ 9 h 9"/>
                <a:gd name="T22" fmla="*/ 228 w 230"/>
                <a:gd name="T23" fmla="*/ 9 h 9"/>
                <a:gd name="T24" fmla="*/ 2 w 230"/>
                <a:gd name="T25" fmla="*/ 9 h 9"/>
                <a:gd name="T26" fmla="*/ 2 w 230"/>
                <a:gd name="T27" fmla="*/ 0 h 9"/>
                <a:gd name="T28" fmla="*/ 106 w 230"/>
                <a:gd name="T29" fmla="*/ 0 h 9"/>
                <a:gd name="T30" fmla="*/ 106 w 230"/>
                <a:gd name="T31" fmla="*/ 0 h 9"/>
                <a:gd name="T32" fmla="*/ 228 w 230"/>
                <a:gd name="T33" fmla="*/ 0 h 9"/>
                <a:gd name="T34" fmla="*/ 126 w 230"/>
                <a:gd name="T35" fmla="*/ 0 h 9"/>
                <a:gd name="T36" fmla="*/ 126 w 230"/>
                <a:gd name="T37" fmla="*/ 0 h 9"/>
                <a:gd name="T38" fmla="*/ 228 w 230"/>
                <a:gd name="T39" fmla="*/ 0 h 9"/>
                <a:gd name="T40" fmla="*/ 228 w 230"/>
                <a:gd name="T41" fmla="*/ 9 h 9"/>
                <a:gd name="T42" fmla="*/ 230 w 230"/>
                <a:gd name="T43" fmla="*/ 9 h 9"/>
                <a:gd name="T44" fmla="*/ 230 w 230"/>
                <a:gd name="T45" fmla="*/ 0 h 9"/>
                <a:gd name="T46" fmla="*/ 228 w 230"/>
                <a:gd name="T47" fmla="*/ 0 h 9"/>
                <a:gd name="T48" fmla="*/ 228 w 230"/>
                <a:gd name="T4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0" h="9">
                  <a:moveTo>
                    <a:pt x="106" y="0"/>
                  </a:moveTo>
                  <a:lnTo>
                    <a:pt x="2" y="0"/>
                  </a:lnTo>
                  <a:lnTo>
                    <a:pt x="0" y="0"/>
                  </a:lnTo>
                  <a:lnTo>
                    <a:pt x="0" y="0"/>
                  </a:lnTo>
                  <a:lnTo>
                    <a:pt x="0" y="9"/>
                  </a:lnTo>
                  <a:lnTo>
                    <a:pt x="0" y="9"/>
                  </a:lnTo>
                  <a:lnTo>
                    <a:pt x="2" y="9"/>
                  </a:lnTo>
                  <a:lnTo>
                    <a:pt x="228" y="9"/>
                  </a:lnTo>
                  <a:lnTo>
                    <a:pt x="228" y="9"/>
                  </a:lnTo>
                  <a:lnTo>
                    <a:pt x="230" y="9"/>
                  </a:lnTo>
                  <a:lnTo>
                    <a:pt x="228" y="9"/>
                  </a:lnTo>
                  <a:lnTo>
                    <a:pt x="228" y="9"/>
                  </a:lnTo>
                  <a:lnTo>
                    <a:pt x="2" y="9"/>
                  </a:lnTo>
                  <a:lnTo>
                    <a:pt x="2" y="0"/>
                  </a:lnTo>
                  <a:lnTo>
                    <a:pt x="106" y="0"/>
                  </a:lnTo>
                  <a:lnTo>
                    <a:pt x="106" y="0"/>
                  </a:lnTo>
                  <a:close/>
                  <a:moveTo>
                    <a:pt x="228" y="0"/>
                  </a:moveTo>
                  <a:lnTo>
                    <a:pt x="126" y="0"/>
                  </a:lnTo>
                  <a:lnTo>
                    <a:pt x="126" y="0"/>
                  </a:lnTo>
                  <a:lnTo>
                    <a:pt x="228" y="0"/>
                  </a:lnTo>
                  <a:lnTo>
                    <a:pt x="228" y="9"/>
                  </a:lnTo>
                  <a:lnTo>
                    <a:pt x="230" y="9"/>
                  </a:lnTo>
                  <a:lnTo>
                    <a:pt x="230" y="0"/>
                  </a:lnTo>
                  <a:lnTo>
                    <a:pt x="228" y="0"/>
                  </a:lnTo>
                  <a:lnTo>
                    <a:pt x="228"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8" name="Freeform 869"/>
            <p:cNvSpPr>
              <a:spLocks noEditPoints="1"/>
            </p:cNvSpPr>
            <p:nvPr/>
          </p:nvSpPr>
          <p:spPr bwMode="auto">
            <a:xfrm>
              <a:off x="6345237" y="4375151"/>
              <a:ext cx="365125" cy="14288"/>
            </a:xfrm>
            <a:custGeom>
              <a:avLst/>
              <a:gdLst>
                <a:gd name="T0" fmla="*/ 106 w 230"/>
                <a:gd name="T1" fmla="*/ 0 h 9"/>
                <a:gd name="T2" fmla="*/ 2 w 230"/>
                <a:gd name="T3" fmla="*/ 0 h 9"/>
                <a:gd name="T4" fmla="*/ 0 w 230"/>
                <a:gd name="T5" fmla="*/ 0 h 9"/>
                <a:gd name="T6" fmla="*/ 0 w 230"/>
                <a:gd name="T7" fmla="*/ 0 h 9"/>
                <a:gd name="T8" fmla="*/ 0 w 230"/>
                <a:gd name="T9" fmla="*/ 9 h 9"/>
                <a:gd name="T10" fmla="*/ 0 w 230"/>
                <a:gd name="T11" fmla="*/ 9 h 9"/>
                <a:gd name="T12" fmla="*/ 2 w 230"/>
                <a:gd name="T13" fmla="*/ 9 h 9"/>
                <a:gd name="T14" fmla="*/ 228 w 230"/>
                <a:gd name="T15" fmla="*/ 9 h 9"/>
                <a:gd name="T16" fmla="*/ 228 w 230"/>
                <a:gd name="T17" fmla="*/ 9 h 9"/>
                <a:gd name="T18" fmla="*/ 230 w 230"/>
                <a:gd name="T19" fmla="*/ 9 h 9"/>
                <a:gd name="T20" fmla="*/ 228 w 230"/>
                <a:gd name="T21" fmla="*/ 9 h 9"/>
                <a:gd name="T22" fmla="*/ 228 w 230"/>
                <a:gd name="T23" fmla="*/ 9 h 9"/>
                <a:gd name="T24" fmla="*/ 2 w 230"/>
                <a:gd name="T25" fmla="*/ 9 h 9"/>
                <a:gd name="T26" fmla="*/ 2 w 230"/>
                <a:gd name="T27" fmla="*/ 0 h 9"/>
                <a:gd name="T28" fmla="*/ 106 w 230"/>
                <a:gd name="T29" fmla="*/ 0 h 9"/>
                <a:gd name="T30" fmla="*/ 106 w 230"/>
                <a:gd name="T31" fmla="*/ 0 h 9"/>
                <a:gd name="T32" fmla="*/ 228 w 230"/>
                <a:gd name="T33" fmla="*/ 0 h 9"/>
                <a:gd name="T34" fmla="*/ 126 w 230"/>
                <a:gd name="T35" fmla="*/ 0 h 9"/>
                <a:gd name="T36" fmla="*/ 126 w 230"/>
                <a:gd name="T37" fmla="*/ 0 h 9"/>
                <a:gd name="T38" fmla="*/ 228 w 230"/>
                <a:gd name="T39" fmla="*/ 0 h 9"/>
                <a:gd name="T40" fmla="*/ 228 w 230"/>
                <a:gd name="T41" fmla="*/ 9 h 9"/>
                <a:gd name="T42" fmla="*/ 230 w 230"/>
                <a:gd name="T43" fmla="*/ 9 h 9"/>
                <a:gd name="T44" fmla="*/ 230 w 230"/>
                <a:gd name="T45" fmla="*/ 0 h 9"/>
                <a:gd name="T46" fmla="*/ 228 w 230"/>
                <a:gd name="T47" fmla="*/ 0 h 9"/>
                <a:gd name="T48" fmla="*/ 228 w 230"/>
                <a:gd name="T4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0" h="9">
                  <a:moveTo>
                    <a:pt x="106" y="0"/>
                  </a:moveTo>
                  <a:lnTo>
                    <a:pt x="2" y="0"/>
                  </a:lnTo>
                  <a:lnTo>
                    <a:pt x="0" y="0"/>
                  </a:lnTo>
                  <a:lnTo>
                    <a:pt x="0" y="0"/>
                  </a:lnTo>
                  <a:lnTo>
                    <a:pt x="0" y="9"/>
                  </a:lnTo>
                  <a:lnTo>
                    <a:pt x="0" y="9"/>
                  </a:lnTo>
                  <a:lnTo>
                    <a:pt x="2" y="9"/>
                  </a:lnTo>
                  <a:lnTo>
                    <a:pt x="228" y="9"/>
                  </a:lnTo>
                  <a:lnTo>
                    <a:pt x="228" y="9"/>
                  </a:lnTo>
                  <a:lnTo>
                    <a:pt x="230" y="9"/>
                  </a:lnTo>
                  <a:lnTo>
                    <a:pt x="228" y="9"/>
                  </a:lnTo>
                  <a:lnTo>
                    <a:pt x="228" y="9"/>
                  </a:lnTo>
                  <a:lnTo>
                    <a:pt x="2" y="9"/>
                  </a:lnTo>
                  <a:lnTo>
                    <a:pt x="2" y="0"/>
                  </a:lnTo>
                  <a:lnTo>
                    <a:pt x="106" y="0"/>
                  </a:lnTo>
                  <a:lnTo>
                    <a:pt x="106" y="0"/>
                  </a:lnTo>
                  <a:moveTo>
                    <a:pt x="228" y="0"/>
                  </a:moveTo>
                  <a:lnTo>
                    <a:pt x="126" y="0"/>
                  </a:lnTo>
                  <a:lnTo>
                    <a:pt x="126" y="0"/>
                  </a:lnTo>
                  <a:lnTo>
                    <a:pt x="228" y="0"/>
                  </a:lnTo>
                  <a:lnTo>
                    <a:pt x="228" y="9"/>
                  </a:lnTo>
                  <a:lnTo>
                    <a:pt x="230" y="9"/>
                  </a:lnTo>
                  <a:lnTo>
                    <a:pt x="230" y="0"/>
                  </a:lnTo>
                  <a:lnTo>
                    <a:pt x="228" y="0"/>
                  </a:lnTo>
                  <a:lnTo>
                    <a:pt x="2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9" name="Rectangle 870"/>
            <p:cNvSpPr>
              <a:spLocks noChangeArrowheads="1"/>
            </p:cNvSpPr>
            <p:nvPr/>
          </p:nvSpPr>
          <p:spPr bwMode="auto">
            <a:xfrm>
              <a:off x="6513512" y="4375151"/>
              <a:ext cx="28575" cy="1588"/>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0" name="Rectangle 871"/>
            <p:cNvSpPr>
              <a:spLocks noChangeArrowheads="1"/>
            </p:cNvSpPr>
            <p:nvPr/>
          </p:nvSpPr>
          <p:spPr bwMode="auto">
            <a:xfrm>
              <a:off x="6513512" y="4375151"/>
              <a:ext cx="285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1" name="Freeform 872"/>
            <p:cNvSpPr>
              <a:spLocks noEditPoints="1"/>
            </p:cNvSpPr>
            <p:nvPr/>
          </p:nvSpPr>
          <p:spPr bwMode="auto">
            <a:xfrm>
              <a:off x="6513512" y="4375151"/>
              <a:ext cx="31750" cy="0"/>
            </a:xfrm>
            <a:custGeom>
              <a:avLst/>
              <a:gdLst>
                <a:gd name="T0" fmla="*/ 0 w 20"/>
                <a:gd name="T1" fmla="*/ 0 w 20"/>
                <a:gd name="T2" fmla="*/ 0 w 20"/>
                <a:gd name="T3" fmla="*/ 0 w 20"/>
                <a:gd name="T4" fmla="*/ 0 w 20"/>
                <a:gd name="T5" fmla="*/ 20 w 20"/>
                <a:gd name="T6" fmla="*/ 20 w 20"/>
                <a:gd name="T7" fmla="*/ 20 w 20"/>
                <a:gd name="T8" fmla="*/ 20 w 20"/>
                <a:gd name="T9" fmla="*/ 20 w 2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0">
                  <a:moveTo>
                    <a:pt x="0" y="0"/>
                  </a:moveTo>
                  <a:lnTo>
                    <a:pt x="0" y="0"/>
                  </a:lnTo>
                  <a:lnTo>
                    <a:pt x="0" y="0"/>
                  </a:lnTo>
                  <a:lnTo>
                    <a:pt x="0" y="0"/>
                  </a:lnTo>
                  <a:lnTo>
                    <a:pt x="0" y="0"/>
                  </a:lnTo>
                  <a:close/>
                  <a:moveTo>
                    <a:pt x="20" y="0"/>
                  </a:moveTo>
                  <a:lnTo>
                    <a:pt x="20" y="0"/>
                  </a:lnTo>
                  <a:lnTo>
                    <a:pt x="20" y="0"/>
                  </a:lnTo>
                  <a:lnTo>
                    <a:pt x="20" y="0"/>
                  </a:lnTo>
                  <a:lnTo>
                    <a:pt x="20" y="0"/>
                  </a:lnTo>
                  <a:close/>
                </a:path>
              </a:pathLst>
            </a:custGeom>
            <a:solidFill>
              <a:srgbClr val="BCB6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2" name="Freeform 873"/>
            <p:cNvSpPr>
              <a:spLocks noEditPoints="1"/>
            </p:cNvSpPr>
            <p:nvPr/>
          </p:nvSpPr>
          <p:spPr bwMode="auto">
            <a:xfrm>
              <a:off x="6513512" y="4375151"/>
              <a:ext cx="31750" cy="0"/>
            </a:xfrm>
            <a:custGeom>
              <a:avLst/>
              <a:gdLst>
                <a:gd name="T0" fmla="*/ 0 w 20"/>
                <a:gd name="T1" fmla="*/ 0 w 20"/>
                <a:gd name="T2" fmla="*/ 0 w 20"/>
                <a:gd name="T3" fmla="*/ 0 w 20"/>
                <a:gd name="T4" fmla="*/ 0 w 20"/>
                <a:gd name="T5" fmla="*/ 20 w 20"/>
                <a:gd name="T6" fmla="*/ 20 w 20"/>
                <a:gd name="T7" fmla="*/ 20 w 20"/>
                <a:gd name="T8" fmla="*/ 20 w 20"/>
                <a:gd name="T9" fmla="*/ 20 w 2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0">
                  <a:moveTo>
                    <a:pt x="0" y="0"/>
                  </a:moveTo>
                  <a:lnTo>
                    <a:pt x="0" y="0"/>
                  </a:lnTo>
                  <a:lnTo>
                    <a:pt x="0" y="0"/>
                  </a:lnTo>
                  <a:lnTo>
                    <a:pt x="0" y="0"/>
                  </a:lnTo>
                  <a:lnTo>
                    <a:pt x="0" y="0"/>
                  </a:lnTo>
                  <a:moveTo>
                    <a:pt x="20" y="0"/>
                  </a:moveTo>
                  <a:lnTo>
                    <a:pt x="20" y="0"/>
                  </a:lnTo>
                  <a:lnTo>
                    <a:pt x="20" y="0"/>
                  </a:lnTo>
                  <a:lnTo>
                    <a:pt x="20" y="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3" name="Freeform 874"/>
            <p:cNvSpPr>
              <a:spLocks noEditPoints="1"/>
            </p:cNvSpPr>
            <p:nvPr/>
          </p:nvSpPr>
          <p:spPr bwMode="auto">
            <a:xfrm>
              <a:off x="6513512" y="4375151"/>
              <a:ext cx="31750" cy="0"/>
            </a:xfrm>
            <a:custGeom>
              <a:avLst/>
              <a:gdLst>
                <a:gd name="T0" fmla="*/ 0 w 20"/>
                <a:gd name="T1" fmla="*/ 0 w 20"/>
                <a:gd name="T2" fmla="*/ 0 w 20"/>
                <a:gd name="T3" fmla="*/ 0 w 20"/>
                <a:gd name="T4" fmla="*/ 0 w 20"/>
                <a:gd name="T5" fmla="*/ 20 w 20"/>
                <a:gd name="T6" fmla="*/ 18 w 20"/>
                <a:gd name="T7" fmla="*/ 18 w 20"/>
                <a:gd name="T8" fmla="*/ 20 w 20"/>
                <a:gd name="T9" fmla="*/ 20 w 2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0">
                  <a:moveTo>
                    <a:pt x="0" y="0"/>
                  </a:moveTo>
                  <a:lnTo>
                    <a:pt x="0" y="0"/>
                  </a:lnTo>
                  <a:lnTo>
                    <a:pt x="0" y="0"/>
                  </a:lnTo>
                  <a:lnTo>
                    <a:pt x="0" y="0"/>
                  </a:lnTo>
                  <a:lnTo>
                    <a:pt x="0" y="0"/>
                  </a:lnTo>
                  <a:close/>
                  <a:moveTo>
                    <a:pt x="20" y="0"/>
                  </a:moveTo>
                  <a:lnTo>
                    <a:pt x="18" y="0"/>
                  </a:lnTo>
                  <a:lnTo>
                    <a:pt x="18" y="0"/>
                  </a:lnTo>
                  <a:lnTo>
                    <a:pt x="20" y="0"/>
                  </a:lnTo>
                  <a:lnTo>
                    <a:pt x="20"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4" name="Freeform 875"/>
            <p:cNvSpPr>
              <a:spLocks noEditPoints="1"/>
            </p:cNvSpPr>
            <p:nvPr/>
          </p:nvSpPr>
          <p:spPr bwMode="auto">
            <a:xfrm>
              <a:off x="6513512" y="4375151"/>
              <a:ext cx="31750" cy="0"/>
            </a:xfrm>
            <a:custGeom>
              <a:avLst/>
              <a:gdLst>
                <a:gd name="T0" fmla="*/ 0 w 20"/>
                <a:gd name="T1" fmla="*/ 0 w 20"/>
                <a:gd name="T2" fmla="*/ 0 w 20"/>
                <a:gd name="T3" fmla="*/ 0 w 20"/>
                <a:gd name="T4" fmla="*/ 0 w 20"/>
                <a:gd name="T5" fmla="*/ 20 w 20"/>
                <a:gd name="T6" fmla="*/ 18 w 20"/>
                <a:gd name="T7" fmla="*/ 18 w 20"/>
                <a:gd name="T8" fmla="*/ 20 w 20"/>
                <a:gd name="T9" fmla="*/ 20 w 2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20">
                  <a:moveTo>
                    <a:pt x="0" y="0"/>
                  </a:moveTo>
                  <a:lnTo>
                    <a:pt x="0" y="0"/>
                  </a:lnTo>
                  <a:lnTo>
                    <a:pt x="0" y="0"/>
                  </a:lnTo>
                  <a:lnTo>
                    <a:pt x="0" y="0"/>
                  </a:lnTo>
                  <a:lnTo>
                    <a:pt x="0" y="0"/>
                  </a:lnTo>
                  <a:moveTo>
                    <a:pt x="20" y="0"/>
                  </a:moveTo>
                  <a:lnTo>
                    <a:pt x="18" y="0"/>
                  </a:lnTo>
                  <a:lnTo>
                    <a:pt x="18" y="0"/>
                  </a:lnTo>
                  <a:lnTo>
                    <a:pt x="20" y="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5" name="Freeform 876"/>
            <p:cNvSpPr>
              <a:spLocks noEditPoints="1"/>
            </p:cNvSpPr>
            <p:nvPr/>
          </p:nvSpPr>
          <p:spPr bwMode="auto">
            <a:xfrm>
              <a:off x="6348412" y="4375151"/>
              <a:ext cx="358775" cy="14288"/>
            </a:xfrm>
            <a:custGeom>
              <a:avLst/>
              <a:gdLst>
                <a:gd name="T0" fmla="*/ 0 w 226"/>
                <a:gd name="T1" fmla="*/ 9 h 9"/>
                <a:gd name="T2" fmla="*/ 0 w 226"/>
                <a:gd name="T3" fmla="*/ 0 h 9"/>
                <a:gd name="T4" fmla="*/ 226 w 226"/>
                <a:gd name="T5" fmla="*/ 0 h 9"/>
                <a:gd name="T6" fmla="*/ 226 w 226"/>
                <a:gd name="T7" fmla="*/ 9 h 9"/>
                <a:gd name="T8" fmla="*/ 0 w 226"/>
                <a:gd name="T9" fmla="*/ 9 h 9"/>
                <a:gd name="T10" fmla="*/ 226 w 226"/>
                <a:gd name="T11" fmla="*/ 0 h 9"/>
                <a:gd name="T12" fmla="*/ 124 w 226"/>
                <a:gd name="T13" fmla="*/ 0 h 9"/>
                <a:gd name="T14" fmla="*/ 124 w 226"/>
                <a:gd name="T15" fmla="*/ 0 h 9"/>
                <a:gd name="T16" fmla="*/ 122 w 226"/>
                <a:gd name="T17" fmla="*/ 0 h 9"/>
                <a:gd name="T18" fmla="*/ 104 w 226"/>
                <a:gd name="T19" fmla="*/ 0 h 9"/>
                <a:gd name="T20" fmla="*/ 104 w 226"/>
                <a:gd name="T21" fmla="*/ 0 h 9"/>
                <a:gd name="T22" fmla="*/ 104 w 226"/>
                <a:gd name="T23" fmla="*/ 0 h 9"/>
                <a:gd name="T24" fmla="*/ 0 w 226"/>
                <a:gd name="T25" fmla="*/ 0 h 9"/>
                <a:gd name="T26" fmla="*/ 0 w 226"/>
                <a:gd name="T27" fmla="*/ 9 h 9"/>
                <a:gd name="T28" fmla="*/ 226 w 226"/>
                <a:gd name="T29" fmla="*/ 9 h 9"/>
                <a:gd name="T30" fmla="*/ 226 w 226"/>
                <a:gd name="T31" fmla="*/ 9 h 9"/>
                <a:gd name="T32" fmla="*/ 226 w 226"/>
                <a:gd name="T33" fmla="*/ 9 h 9"/>
                <a:gd name="T34" fmla="*/ 226 w 226"/>
                <a:gd name="T35" fmla="*/ 9 h 9"/>
                <a:gd name="T36" fmla="*/ 226 w 226"/>
                <a:gd name="T37" fmla="*/ 9 h 9"/>
                <a:gd name="T38" fmla="*/ 226 w 226"/>
                <a:gd name="T39" fmla="*/ 9 h 9"/>
                <a:gd name="T40" fmla="*/ 226 w 226"/>
                <a:gd name="T4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6" h="9">
                  <a:moveTo>
                    <a:pt x="0" y="9"/>
                  </a:moveTo>
                  <a:lnTo>
                    <a:pt x="0" y="0"/>
                  </a:lnTo>
                  <a:lnTo>
                    <a:pt x="226" y="0"/>
                  </a:lnTo>
                  <a:lnTo>
                    <a:pt x="226" y="9"/>
                  </a:lnTo>
                  <a:lnTo>
                    <a:pt x="0" y="9"/>
                  </a:lnTo>
                  <a:close/>
                  <a:moveTo>
                    <a:pt x="226" y="0"/>
                  </a:moveTo>
                  <a:lnTo>
                    <a:pt x="124" y="0"/>
                  </a:lnTo>
                  <a:lnTo>
                    <a:pt x="124" y="0"/>
                  </a:lnTo>
                  <a:lnTo>
                    <a:pt x="122" y="0"/>
                  </a:lnTo>
                  <a:lnTo>
                    <a:pt x="104" y="0"/>
                  </a:lnTo>
                  <a:lnTo>
                    <a:pt x="104" y="0"/>
                  </a:lnTo>
                  <a:lnTo>
                    <a:pt x="104" y="0"/>
                  </a:lnTo>
                  <a:lnTo>
                    <a:pt x="0" y="0"/>
                  </a:lnTo>
                  <a:lnTo>
                    <a:pt x="0" y="9"/>
                  </a:lnTo>
                  <a:lnTo>
                    <a:pt x="226" y="9"/>
                  </a:lnTo>
                  <a:lnTo>
                    <a:pt x="226" y="9"/>
                  </a:lnTo>
                  <a:lnTo>
                    <a:pt x="226" y="9"/>
                  </a:lnTo>
                  <a:lnTo>
                    <a:pt x="226" y="9"/>
                  </a:lnTo>
                  <a:lnTo>
                    <a:pt x="226" y="9"/>
                  </a:lnTo>
                  <a:lnTo>
                    <a:pt x="226" y="9"/>
                  </a:lnTo>
                  <a:lnTo>
                    <a:pt x="226"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6" name="Freeform 877"/>
            <p:cNvSpPr>
              <a:spLocks noEditPoints="1"/>
            </p:cNvSpPr>
            <p:nvPr/>
          </p:nvSpPr>
          <p:spPr bwMode="auto">
            <a:xfrm>
              <a:off x="6348412" y="4375151"/>
              <a:ext cx="358775" cy="14288"/>
            </a:xfrm>
            <a:custGeom>
              <a:avLst/>
              <a:gdLst>
                <a:gd name="T0" fmla="*/ 0 w 226"/>
                <a:gd name="T1" fmla="*/ 9 h 9"/>
                <a:gd name="T2" fmla="*/ 0 w 226"/>
                <a:gd name="T3" fmla="*/ 0 h 9"/>
                <a:gd name="T4" fmla="*/ 226 w 226"/>
                <a:gd name="T5" fmla="*/ 0 h 9"/>
                <a:gd name="T6" fmla="*/ 226 w 226"/>
                <a:gd name="T7" fmla="*/ 9 h 9"/>
                <a:gd name="T8" fmla="*/ 0 w 226"/>
                <a:gd name="T9" fmla="*/ 9 h 9"/>
                <a:gd name="T10" fmla="*/ 226 w 226"/>
                <a:gd name="T11" fmla="*/ 0 h 9"/>
                <a:gd name="T12" fmla="*/ 124 w 226"/>
                <a:gd name="T13" fmla="*/ 0 h 9"/>
                <a:gd name="T14" fmla="*/ 124 w 226"/>
                <a:gd name="T15" fmla="*/ 0 h 9"/>
                <a:gd name="T16" fmla="*/ 122 w 226"/>
                <a:gd name="T17" fmla="*/ 0 h 9"/>
                <a:gd name="T18" fmla="*/ 104 w 226"/>
                <a:gd name="T19" fmla="*/ 0 h 9"/>
                <a:gd name="T20" fmla="*/ 104 w 226"/>
                <a:gd name="T21" fmla="*/ 0 h 9"/>
                <a:gd name="T22" fmla="*/ 104 w 226"/>
                <a:gd name="T23" fmla="*/ 0 h 9"/>
                <a:gd name="T24" fmla="*/ 0 w 226"/>
                <a:gd name="T25" fmla="*/ 0 h 9"/>
                <a:gd name="T26" fmla="*/ 0 w 226"/>
                <a:gd name="T27" fmla="*/ 9 h 9"/>
                <a:gd name="T28" fmla="*/ 226 w 226"/>
                <a:gd name="T29" fmla="*/ 9 h 9"/>
                <a:gd name="T30" fmla="*/ 226 w 226"/>
                <a:gd name="T31" fmla="*/ 9 h 9"/>
                <a:gd name="T32" fmla="*/ 226 w 226"/>
                <a:gd name="T33" fmla="*/ 9 h 9"/>
                <a:gd name="T34" fmla="*/ 226 w 226"/>
                <a:gd name="T35" fmla="*/ 9 h 9"/>
                <a:gd name="T36" fmla="*/ 226 w 226"/>
                <a:gd name="T37" fmla="*/ 9 h 9"/>
                <a:gd name="T38" fmla="*/ 226 w 226"/>
                <a:gd name="T39" fmla="*/ 9 h 9"/>
                <a:gd name="T40" fmla="*/ 226 w 226"/>
                <a:gd name="T4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6" h="9">
                  <a:moveTo>
                    <a:pt x="0" y="9"/>
                  </a:moveTo>
                  <a:lnTo>
                    <a:pt x="0" y="0"/>
                  </a:lnTo>
                  <a:lnTo>
                    <a:pt x="226" y="0"/>
                  </a:lnTo>
                  <a:lnTo>
                    <a:pt x="226" y="9"/>
                  </a:lnTo>
                  <a:lnTo>
                    <a:pt x="0" y="9"/>
                  </a:lnTo>
                  <a:moveTo>
                    <a:pt x="226" y="0"/>
                  </a:moveTo>
                  <a:lnTo>
                    <a:pt x="124" y="0"/>
                  </a:lnTo>
                  <a:lnTo>
                    <a:pt x="124" y="0"/>
                  </a:lnTo>
                  <a:lnTo>
                    <a:pt x="122" y="0"/>
                  </a:lnTo>
                  <a:lnTo>
                    <a:pt x="104" y="0"/>
                  </a:lnTo>
                  <a:lnTo>
                    <a:pt x="104" y="0"/>
                  </a:lnTo>
                  <a:lnTo>
                    <a:pt x="104" y="0"/>
                  </a:lnTo>
                  <a:lnTo>
                    <a:pt x="0" y="0"/>
                  </a:lnTo>
                  <a:lnTo>
                    <a:pt x="0" y="9"/>
                  </a:lnTo>
                  <a:lnTo>
                    <a:pt x="226" y="9"/>
                  </a:lnTo>
                  <a:lnTo>
                    <a:pt x="226" y="9"/>
                  </a:lnTo>
                  <a:lnTo>
                    <a:pt x="226" y="9"/>
                  </a:lnTo>
                  <a:lnTo>
                    <a:pt x="226" y="9"/>
                  </a:lnTo>
                  <a:lnTo>
                    <a:pt x="226" y="9"/>
                  </a:lnTo>
                  <a:lnTo>
                    <a:pt x="226" y="9"/>
                  </a:lnTo>
                  <a:lnTo>
                    <a:pt x="2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7" name="Rectangle 878"/>
            <p:cNvSpPr>
              <a:spLocks noChangeArrowheads="1"/>
            </p:cNvSpPr>
            <p:nvPr/>
          </p:nvSpPr>
          <p:spPr bwMode="auto">
            <a:xfrm>
              <a:off x="6183312" y="4205289"/>
              <a:ext cx="690563" cy="25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8" name="Rectangle 879"/>
            <p:cNvSpPr>
              <a:spLocks noChangeArrowheads="1"/>
            </p:cNvSpPr>
            <p:nvPr/>
          </p:nvSpPr>
          <p:spPr bwMode="auto">
            <a:xfrm>
              <a:off x="6183312" y="4205289"/>
              <a:ext cx="690563" cy="2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9" name="Freeform 880"/>
            <p:cNvSpPr>
              <a:spLocks noEditPoints="1"/>
            </p:cNvSpPr>
            <p:nvPr/>
          </p:nvSpPr>
          <p:spPr bwMode="auto">
            <a:xfrm>
              <a:off x="6443662" y="4202114"/>
              <a:ext cx="427038" cy="3175"/>
            </a:xfrm>
            <a:custGeom>
              <a:avLst/>
              <a:gdLst>
                <a:gd name="T0" fmla="*/ 2 w 269"/>
                <a:gd name="T1" fmla="*/ 0 h 2"/>
                <a:gd name="T2" fmla="*/ 0 w 269"/>
                <a:gd name="T3" fmla="*/ 0 h 2"/>
                <a:gd name="T4" fmla="*/ 0 w 269"/>
                <a:gd name="T5" fmla="*/ 2 h 2"/>
                <a:gd name="T6" fmla="*/ 0 w 269"/>
                <a:gd name="T7" fmla="*/ 2 h 2"/>
                <a:gd name="T8" fmla="*/ 2 w 269"/>
                <a:gd name="T9" fmla="*/ 2 h 2"/>
                <a:gd name="T10" fmla="*/ 2 w 269"/>
                <a:gd name="T11" fmla="*/ 2 h 2"/>
                <a:gd name="T12" fmla="*/ 2 w 269"/>
                <a:gd name="T13" fmla="*/ 0 h 2"/>
                <a:gd name="T14" fmla="*/ 54 w 269"/>
                <a:gd name="T15" fmla="*/ 0 h 2"/>
                <a:gd name="T16" fmla="*/ 52 w 269"/>
                <a:gd name="T17" fmla="*/ 0 h 2"/>
                <a:gd name="T18" fmla="*/ 52 w 269"/>
                <a:gd name="T19" fmla="*/ 2 h 2"/>
                <a:gd name="T20" fmla="*/ 52 w 269"/>
                <a:gd name="T21" fmla="*/ 2 h 2"/>
                <a:gd name="T22" fmla="*/ 54 w 269"/>
                <a:gd name="T23" fmla="*/ 2 h 2"/>
                <a:gd name="T24" fmla="*/ 54 w 269"/>
                <a:gd name="T25" fmla="*/ 2 h 2"/>
                <a:gd name="T26" fmla="*/ 54 w 269"/>
                <a:gd name="T27" fmla="*/ 0 h 2"/>
                <a:gd name="T28" fmla="*/ 106 w 269"/>
                <a:gd name="T29" fmla="*/ 0 h 2"/>
                <a:gd name="T30" fmla="*/ 104 w 269"/>
                <a:gd name="T31" fmla="*/ 0 h 2"/>
                <a:gd name="T32" fmla="*/ 104 w 269"/>
                <a:gd name="T33" fmla="*/ 2 h 2"/>
                <a:gd name="T34" fmla="*/ 104 w 269"/>
                <a:gd name="T35" fmla="*/ 2 h 2"/>
                <a:gd name="T36" fmla="*/ 106 w 269"/>
                <a:gd name="T37" fmla="*/ 2 h 2"/>
                <a:gd name="T38" fmla="*/ 106 w 269"/>
                <a:gd name="T39" fmla="*/ 2 h 2"/>
                <a:gd name="T40" fmla="*/ 106 w 269"/>
                <a:gd name="T41" fmla="*/ 0 h 2"/>
                <a:gd name="T42" fmla="*/ 158 w 269"/>
                <a:gd name="T43" fmla="*/ 0 h 2"/>
                <a:gd name="T44" fmla="*/ 156 w 269"/>
                <a:gd name="T45" fmla="*/ 0 h 2"/>
                <a:gd name="T46" fmla="*/ 156 w 269"/>
                <a:gd name="T47" fmla="*/ 2 h 2"/>
                <a:gd name="T48" fmla="*/ 156 w 269"/>
                <a:gd name="T49" fmla="*/ 2 h 2"/>
                <a:gd name="T50" fmla="*/ 158 w 269"/>
                <a:gd name="T51" fmla="*/ 2 h 2"/>
                <a:gd name="T52" fmla="*/ 158 w 269"/>
                <a:gd name="T53" fmla="*/ 2 h 2"/>
                <a:gd name="T54" fmla="*/ 158 w 269"/>
                <a:gd name="T55" fmla="*/ 0 h 2"/>
                <a:gd name="T56" fmla="*/ 210 w 269"/>
                <a:gd name="T57" fmla="*/ 0 h 2"/>
                <a:gd name="T58" fmla="*/ 208 w 269"/>
                <a:gd name="T59" fmla="*/ 0 h 2"/>
                <a:gd name="T60" fmla="*/ 208 w 269"/>
                <a:gd name="T61" fmla="*/ 2 h 2"/>
                <a:gd name="T62" fmla="*/ 208 w 269"/>
                <a:gd name="T63" fmla="*/ 2 h 2"/>
                <a:gd name="T64" fmla="*/ 210 w 269"/>
                <a:gd name="T65" fmla="*/ 2 h 2"/>
                <a:gd name="T66" fmla="*/ 210 w 269"/>
                <a:gd name="T67" fmla="*/ 2 h 2"/>
                <a:gd name="T68" fmla="*/ 210 w 269"/>
                <a:gd name="T69" fmla="*/ 0 h 2"/>
                <a:gd name="T70" fmla="*/ 269 w 269"/>
                <a:gd name="T71" fmla="*/ 0 h 2"/>
                <a:gd name="T72" fmla="*/ 259 w 269"/>
                <a:gd name="T73" fmla="*/ 0 h 2"/>
                <a:gd name="T74" fmla="*/ 259 w 269"/>
                <a:gd name="T75" fmla="*/ 2 h 2"/>
                <a:gd name="T76" fmla="*/ 259 w 269"/>
                <a:gd name="T77" fmla="*/ 2 h 2"/>
                <a:gd name="T78" fmla="*/ 269 w 269"/>
                <a:gd name="T79" fmla="*/ 2 h 2"/>
                <a:gd name="T80" fmla="*/ 269 w 269"/>
                <a:gd name="T81" fmla="*/ 2 h 2"/>
                <a:gd name="T82" fmla="*/ 269 w 269"/>
                <a:gd name="T83" fmla="*/ 2 h 2"/>
                <a:gd name="T84" fmla="*/ 269 w 269"/>
                <a:gd name="T8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9" h="2">
                  <a:moveTo>
                    <a:pt x="2" y="0"/>
                  </a:moveTo>
                  <a:lnTo>
                    <a:pt x="0" y="0"/>
                  </a:lnTo>
                  <a:lnTo>
                    <a:pt x="0" y="2"/>
                  </a:lnTo>
                  <a:lnTo>
                    <a:pt x="0" y="2"/>
                  </a:lnTo>
                  <a:lnTo>
                    <a:pt x="2" y="2"/>
                  </a:lnTo>
                  <a:lnTo>
                    <a:pt x="2" y="2"/>
                  </a:lnTo>
                  <a:lnTo>
                    <a:pt x="2" y="0"/>
                  </a:lnTo>
                  <a:close/>
                  <a:moveTo>
                    <a:pt x="54" y="0"/>
                  </a:moveTo>
                  <a:lnTo>
                    <a:pt x="52" y="0"/>
                  </a:lnTo>
                  <a:lnTo>
                    <a:pt x="52" y="2"/>
                  </a:lnTo>
                  <a:lnTo>
                    <a:pt x="52" y="2"/>
                  </a:lnTo>
                  <a:lnTo>
                    <a:pt x="54" y="2"/>
                  </a:lnTo>
                  <a:lnTo>
                    <a:pt x="54" y="2"/>
                  </a:lnTo>
                  <a:lnTo>
                    <a:pt x="54" y="0"/>
                  </a:lnTo>
                  <a:close/>
                  <a:moveTo>
                    <a:pt x="106" y="0"/>
                  </a:moveTo>
                  <a:lnTo>
                    <a:pt x="104" y="0"/>
                  </a:lnTo>
                  <a:lnTo>
                    <a:pt x="104" y="2"/>
                  </a:lnTo>
                  <a:lnTo>
                    <a:pt x="104" y="2"/>
                  </a:lnTo>
                  <a:lnTo>
                    <a:pt x="106" y="2"/>
                  </a:lnTo>
                  <a:lnTo>
                    <a:pt x="106" y="2"/>
                  </a:lnTo>
                  <a:lnTo>
                    <a:pt x="106" y="0"/>
                  </a:lnTo>
                  <a:close/>
                  <a:moveTo>
                    <a:pt x="158" y="0"/>
                  </a:moveTo>
                  <a:lnTo>
                    <a:pt x="156" y="0"/>
                  </a:lnTo>
                  <a:lnTo>
                    <a:pt x="156" y="2"/>
                  </a:lnTo>
                  <a:lnTo>
                    <a:pt x="156" y="2"/>
                  </a:lnTo>
                  <a:lnTo>
                    <a:pt x="158" y="2"/>
                  </a:lnTo>
                  <a:lnTo>
                    <a:pt x="158" y="2"/>
                  </a:lnTo>
                  <a:lnTo>
                    <a:pt x="158" y="0"/>
                  </a:lnTo>
                  <a:close/>
                  <a:moveTo>
                    <a:pt x="210" y="0"/>
                  </a:moveTo>
                  <a:lnTo>
                    <a:pt x="208" y="0"/>
                  </a:lnTo>
                  <a:lnTo>
                    <a:pt x="208" y="2"/>
                  </a:lnTo>
                  <a:lnTo>
                    <a:pt x="208" y="2"/>
                  </a:lnTo>
                  <a:lnTo>
                    <a:pt x="210" y="2"/>
                  </a:lnTo>
                  <a:lnTo>
                    <a:pt x="210" y="2"/>
                  </a:lnTo>
                  <a:lnTo>
                    <a:pt x="210" y="0"/>
                  </a:lnTo>
                  <a:close/>
                  <a:moveTo>
                    <a:pt x="269" y="0"/>
                  </a:moveTo>
                  <a:lnTo>
                    <a:pt x="259" y="0"/>
                  </a:lnTo>
                  <a:lnTo>
                    <a:pt x="259" y="2"/>
                  </a:lnTo>
                  <a:lnTo>
                    <a:pt x="259" y="2"/>
                  </a:lnTo>
                  <a:lnTo>
                    <a:pt x="269" y="2"/>
                  </a:lnTo>
                  <a:lnTo>
                    <a:pt x="269" y="2"/>
                  </a:lnTo>
                  <a:lnTo>
                    <a:pt x="269" y="2"/>
                  </a:lnTo>
                  <a:lnTo>
                    <a:pt x="269"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0" name="Freeform 881"/>
            <p:cNvSpPr>
              <a:spLocks noEditPoints="1"/>
            </p:cNvSpPr>
            <p:nvPr/>
          </p:nvSpPr>
          <p:spPr bwMode="auto">
            <a:xfrm>
              <a:off x="6443662" y="4202114"/>
              <a:ext cx="427038" cy="3175"/>
            </a:xfrm>
            <a:custGeom>
              <a:avLst/>
              <a:gdLst>
                <a:gd name="T0" fmla="*/ 2 w 269"/>
                <a:gd name="T1" fmla="*/ 0 h 2"/>
                <a:gd name="T2" fmla="*/ 0 w 269"/>
                <a:gd name="T3" fmla="*/ 0 h 2"/>
                <a:gd name="T4" fmla="*/ 0 w 269"/>
                <a:gd name="T5" fmla="*/ 2 h 2"/>
                <a:gd name="T6" fmla="*/ 0 w 269"/>
                <a:gd name="T7" fmla="*/ 2 h 2"/>
                <a:gd name="T8" fmla="*/ 2 w 269"/>
                <a:gd name="T9" fmla="*/ 2 h 2"/>
                <a:gd name="T10" fmla="*/ 2 w 269"/>
                <a:gd name="T11" fmla="*/ 2 h 2"/>
                <a:gd name="T12" fmla="*/ 2 w 269"/>
                <a:gd name="T13" fmla="*/ 0 h 2"/>
                <a:gd name="T14" fmla="*/ 54 w 269"/>
                <a:gd name="T15" fmla="*/ 0 h 2"/>
                <a:gd name="T16" fmla="*/ 52 w 269"/>
                <a:gd name="T17" fmla="*/ 0 h 2"/>
                <a:gd name="T18" fmla="*/ 52 w 269"/>
                <a:gd name="T19" fmla="*/ 2 h 2"/>
                <a:gd name="T20" fmla="*/ 52 w 269"/>
                <a:gd name="T21" fmla="*/ 2 h 2"/>
                <a:gd name="T22" fmla="*/ 54 w 269"/>
                <a:gd name="T23" fmla="*/ 2 h 2"/>
                <a:gd name="T24" fmla="*/ 54 w 269"/>
                <a:gd name="T25" fmla="*/ 2 h 2"/>
                <a:gd name="T26" fmla="*/ 54 w 269"/>
                <a:gd name="T27" fmla="*/ 0 h 2"/>
                <a:gd name="T28" fmla="*/ 106 w 269"/>
                <a:gd name="T29" fmla="*/ 0 h 2"/>
                <a:gd name="T30" fmla="*/ 104 w 269"/>
                <a:gd name="T31" fmla="*/ 0 h 2"/>
                <a:gd name="T32" fmla="*/ 104 w 269"/>
                <a:gd name="T33" fmla="*/ 2 h 2"/>
                <a:gd name="T34" fmla="*/ 104 w 269"/>
                <a:gd name="T35" fmla="*/ 2 h 2"/>
                <a:gd name="T36" fmla="*/ 106 w 269"/>
                <a:gd name="T37" fmla="*/ 2 h 2"/>
                <a:gd name="T38" fmla="*/ 106 w 269"/>
                <a:gd name="T39" fmla="*/ 2 h 2"/>
                <a:gd name="T40" fmla="*/ 106 w 269"/>
                <a:gd name="T41" fmla="*/ 0 h 2"/>
                <a:gd name="T42" fmla="*/ 158 w 269"/>
                <a:gd name="T43" fmla="*/ 0 h 2"/>
                <a:gd name="T44" fmla="*/ 156 w 269"/>
                <a:gd name="T45" fmla="*/ 0 h 2"/>
                <a:gd name="T46" fmla="*/ 156 w 269"/>
                <a:gd name="T47" fmla="*/ 2 h 2"/>
                <a:gd name="T48" fmla="*/ 156 w 269"/>
                <a:gd name="T49" fmla="*/ 2 h 2"/>
                <a:gd name="T50" fmla="*/ 158 w 269"/>
                <a:gd name="T51" fmla="*/ 2 h 2"/>
                <a:gd name="T52" fmla="*/ 158 w 269"/>
                <a:gd name="T53" fmla="*/ 2 h 2"/>
                <a:gd name="T54" fmla="*/ 158 w 269"/>
                <a:gd name="T55" fmla="*/ 0 h 2"/>
                <a:gd name="T56" fmla="*/ 210 w 269"/>
                <a:gd name="T57" fmla="*/ 0 h 2"/>
                <a:gd name="T58" fmla="*/ 208 w 269"/>
                <a:gd name="T59" fmla="*/ 0 h 2"/>
                <a:gd name="T60" fmla="*/ 208 w 269"/>
                <a:gd name="T61" fmla="*/ 2 h 2"/>
                <a:gd name="T62" fmla="*/ 208 w 269"/>
                <a:gd name="T63" fmla="*/ 2 h 2"/>
                <a:gd name="T64" fmla="*/ 210 w 269"/>
                <a:gd name="T65" fmla="*/ 2 h 2"/>
                <a:gd name="T66" fmla="*/ 210 w 269"/>
                <a:gd name="T67" fmla="*/ 2 h 2"/>
                <a:gd name="T68" fmla="*/ 210 w 269"/>
                <a:gd name="T69" fmla="*/ 0 h 2"/>
                <a:gd name="T70" fmla="*/ 269 w 269"/>
                <a:gd name="T71" fmla="*/ 0 h 2"/>
                <a:gd name="T72" fmla="*/ 259 w 269"/>
                <a:gd name="T73" fmla="*/ 0 h 2"/>
                <a:gd name="T74" fmla="*/ 259 w 269"/>
                <a:gd name="T75" fmla="*/ 2 h 2"/>
                <a:gd name="T76" fmla="*/ 259 w 269"/>
                <a:gd name="T77" fmla="*/ 2 h 2"/>
                <a:gd name="T78" fmla="*/ 269 w 269"/>
                <a:gd name="T79" fmla="*/ 2 h 2"/>
                <a:gd name="T80" fmla="*/ 269 w 269"/>
                <a:gd name="T81" fmla="*/ 2 h 2"/>
                <a:gd name="T82" fmla="*/ 269 w 269"/>
                <a:gd name="T83" fmla="*/ 2 h 2"/>
                <a:gd name="T84" fmla="*/ 269 w 269"/>
                <a:gd name="T8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9" h="2">
                  <a:moveTo>
                    <a:pt x="2" y="0"/>
                  </a:moveTo>
                  <a:lnTo>
                    <a:pt x="0" y="0"/>
                  </a:lnTo>
                  <a:lnTo>
                    <a:pt x="0" y="2"/>
                  </a:lnTo>
                  <a:lnTo>
                    <a:pt x="0" y="2"/>
                  </a:lnTo>
                  <a:lnTo>
                    <a:pt x="2" y="2"/>
                  </a:lnTo>
                  <a:lnTo>
                    <a:pt x="2" y="2"/>
                  </a:lnTo>
                  <a:lnTo>
                    <a:pt x="2" y="0"/>
                  </a:lnTo>
                  <a:moveTo>
                    <a:pt x="54" y="0"/>
                  </a:moveTo>
                  <a:lnTo>
                    <a:pt x="52" y="0"/>
                  </a:lnTo>
                  <a:lnTo>
                    <a:pt x="52" y="2"/>
                  </a:lnTo>
                  <a:lnTo>
                    <a:pt x="52" y="2"/>
                  </a:lnTo>
                  <a:lnTo>
                    <a:pt x="54" y="2"/>
                  </a:lnTo>
                  <a:lnTo>
                    <a:pt x="54" y="2"/>
                  </a:lnTo>
                  <a:lnTo>
                    <a:pt x="54" y="0"/>
                  </a:lnTo>
                  <a:moveTo>
                    <a:pt x="106" y="0"/>
                  </a:moveTo>
                  <a:lnTo>
                    <a:pt x="104" y="0"/>
                  </a:lnTo>
                  <a:lnTo>
                    <a:pt x="104" y="2"/>
                  </a:lnTo>
                  <a:lnTo>
                    <a:pt x="104" y="2"/>
                  </a:lnTo>
                  <a:lnTo>
                    <a:pt x="106" y="2"/>
                  </a:lnTo>
                  <a:lnTo>
                    <a:pt x="106" y="2"/>
                  </a:lnTo>
                  <a:lnTo>
                    <a:pt x="106" y="0"/>
                  </a:lnTo>
                  <a:moveTo>
                    <a:pt x="158" y="0"/>
                  </a:moveTo>
                  <a:lnTo>
                    <a:pt x="156" y="0"/>
                  </a:lnTo>
                  <a:lnTo>
                    <a:pt x="156" y="2"/>
                  </a:lnTo>
                  <a:lnTo>
                    <a:pt x="156" y="2"/>
                  </a:lnTo>
                  <a:lnTo>
                    <a:pt x="158" y="2"/>
                  </a:lnTo>
                  <a:lnTo>
                    <a:pt x="158" y="2"/>
                  </a:lnTo>
                  <a:lnTo>
                    <a:pt x="158" y="0"/>
                  </a:lnTo>
                  <a:moveTo>
                    <a:pt x="210" y="0"/>
                  </a:moveTo>
                  <a:lnTo>
                    <a:pt x="208" y="0"/>
                  </a:lnTo>
                  <a:lnTo>
                    <a:pt x="208" y="2"/>
                  </a:lnTo>
                  <a:lnTo>
                    <a:pt x="208" y="2"/>
                  </a:lnTo>
                  <a:lnTo>
                    <a:pt x="210" y="2"/>
                  </a:lnTo>
                  <a:lnTo>
                    <a:pt x="210" y="2"/>
                  </a:lnTo>
                  <a:lnTo>
                    <a:pt x="210" y="0"/>
                  </a:lnTo>
                  <a:moveTo>
                    <a:pt x="269" y="0"/>
                  </a:moveTo>
                  <a:lnTo>
                    <a:pt x="259" y="0"/>
                  </a:lnTo>
                  <a:lnTo>
                    <a:pt x="259" y="2"/>
                  </a:lnTo>
                  <a:lnTo>
                    <a:pt x="259" y="2"/>
                  </a:lnTo>
                  <a:lnTo>
                    <a:pt x="269" y="2"/>
                  </a:lnTo>
                  <a:lnTo>
                    <a:pt x="269" y="2"/>
                  </a:lnTo>
                  <a:lnTo>
                    <a:pt x="269" y="2"/>
                  </a:lnTo>
                  <a:lnTo>
                    <a:pt x="2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1" name="Freeform 882"/>
            <p:cNvSpPr>
              <a:spLocks/>
            </p:cNvSpPr>
            <p:nvPr/>
          </p:nvSpPr>
          <p:spPr bwMode="auto">
            <a:xfrm>
              <a:off x="6373812" y="4202114"/>
              <a:ext cx="500063" cy="28575"/>
            </a:xfrm>
            <a:custGeom>
              <a:avLst/>
              <a:gdLst>
                <a:gd name="T0" fmla="*/ 315 w 315"/>
                <a:gd name="T1" fmla="*/ 0 h 18"/>
                <a:gd name="T2" fmla="*/ 313 w 315"/>
                <a:gd name="T3" fmla="*/ 0 h 18"/>
                <a:gd name="T4" fmla="*/ 313 w 315"/>
                <a:gd name="T5" fmla="*/ 2 h 18"/>
                <a:gd name="T6" fmla="*/ 315 w 315"/>
                <a:gd name="T7" fmla="*/ 2 h 18"/>
                <a:gd name="T8" fmla="*/ 313 w 315"/>
                <a:gd name="T9" fmla="*/ 2 h 18"/>
                <a:gd name="T10" fmla="*/ 315 w 315"/>
                <a:gd name="T11" fmla="*/ 2 h 18"/>
                <a:gd name="T12" fmla="*/ 315 w 315"/>
                <a:gd name="T13" fmla="*/ 18 h 18"/>
                <a:gd name="T14" fmla="*/ 0 w 315"/>
                <a:gd name="T15" fmla="*/ 18 h 18"/>
                <a:gd name="T16" fmla="*/ 315 w 315"/>
                <a:gd name="T17" fmla="*/ 18 h 18"/>
                <a:gd name="T18" fmla="*/ 315 w 315"/>
                <a:gd name="T19" fmla="*/ 0 h 18"/>
                <a:gd name="T20" fmla="*/ 315 w 315"/>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5" h="18">
                  <a:moveTo>
                    <a:pt x="315" y="0"/>
                  </a:moveTo>
                  <a:lnTo>
                    <a:pt x="313" y="0"/>
                  </a:lnTo>
                  <a:lnTo>
                    <a:pt x="313" y="2"/>
                  </a:lnTo>
                  <a:lnTo>
                    <a:pt x="315" y="2"/>
                  </a:lnTo>
                  <a:lnTo>
                    <a:pt x="313" y="2"/>
                  </a:lnTo>
                  <a:lnTo>
                    <a:pt x="315" y="2"/>
                  </a:lnTo>
                  <a:lnTo>
                    <a:pt x="315" y="18"/>
                  </a:lnTo>
                  <a:lnTo>
                    <a:pt x="0" y="18"/>
                  </a:lnTo>
                  <a:lnTo>
                    <a:pt x="315" y="18"/>
                  </a:lnTo>
                  <a:lnTo>
                    <a:pt x="315" y="0"/>
                  </a:lnTo>
                  <a:lnTo>
                    <a:pt x="315"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2" name="Freeform 883"/>
            <p:cNvSpPr>
              <a:spLocks/>
            </p:cNvSpPr>
            <p:nvPr/>
          </p:nvSpPr>
          <p:spPr bwMode="auto">
            <a:xfrm>
              <a:off x="6373812" y="4202114"/>
              <a:ext cx="500063" cy="28575"/>
            </a:xfrm>
            <a:custGeom>
              <a:avLst/>
              <a:gdLst>
                <a:gd name="T0" fmla="*/ 315 w 315"/>
                <a:gd name="T1" fmla="*/ 0 h 18"/>
                <a:gd name="T2" fmla="*/ 313 w 315"/>
                <a:gd name="T3" fmla="*/ 0 h 18"/>
                <a:gd name="T4" fmla="*/ 313 w 315"/>
                <a:gd name="T5" fmla="*/ 2 h 18"/>
                <a:gd name="T6" fmla="*/ 315 w 315"/>
                <a:gd name="T7" fmla="*/ 2 h 18"/>
                <a:gd name="T8" fmla="*/ 313 w 315"/>
                <a:gd name="T9" fmla="*/ 2 h 18"/>
                <a:gd name="T10" fmla="*/ 315 w 315"/>
                <a:gd name="T11" fmla="*/ 2 h 18"/>
                <a:gd name="T12" fmla="*/ 315 w 315"/>
                <a:gd name="T13" fmla="*/ 18 h 18"/>
                <a:gd name="T14" fmla="*/ 0 w 315"/>
                <a:gd name="T15" fmla="*/ 18 h 18"/>
                <a:gd name="T16" fmla="*/ 315 w 315"/>
                <a:gd name="T17" fmla="*/ 18 h 18"/>
                <a:gd name="T18" fmla="*/ 315 w 315"/>
                <a:gd name="T19" fmla="*/ 0 h 18"/>
                <a:gd name="T20" fmla="*/ 315 w 315"/>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5" h="18">
                  <a:moveTo>
                    <a:pt x="315" y="0"/>
                  </a:moveTo>
                  <a:lnTo>
                    <a:pt x="313" y="0"/>
                  </a:lnTo>
                  <a:lnTo>
                    <a:pt x="313" y="2"/>
                  </a:lnTo>
                  <a:lnTo>
                    <a:pt x="315" y="2"/>
                  </a:lnTo>
                  <a:lnTo>
                    <a:pt x="313" y="2"/>
                  </a:lnTo>
                  <a:lnTo>
                    <a:pt x="315" y="2"/>
                  </a:lnTo>
                  <a:lnTo>
                    <a:pt x="315" y="18"/>
                  </a:lnTo>
                  <a:lnTo>
                    <a:pt x="0" y="18"/>
                  </a:lnTo>
                  <a:lnTo>
                    <a:pt x="315" y="18"/>
                  </a:lnTo>
                  <a:lnTo>
                    <a:pt x="315" y="0"/>
                  </a:lnTo>
                  <a:lnTo>
                    <a:pt x="3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3" name="Freeform 884"/>
            <p:cNvSpPr>
              <a:spLocks noEditPoints="1"/>
            </p:cNvSpPr>
            <p:nvPr/>
          </p:nvSpPr>
          <p:spPr bwMode="auto">
            <a:xfrm>
              <a:off x="6183312" y="4202114"/>
              <a:ext cx="690563" cy="31750"/>
            </a:xfrm>
            <a:custGeom>
              <a:avLst/>
              <a:gdLst>
                <a:gd name="T0" fmla="*/ 0 w 435"/>
                <a:gd name="T1" fmla="*/ 2 h 20"/>
                <a:gd name="T2" fmla="*/ 0 w 435"/>
                <a:gd name="T3" fmla="*/ 2 h 20"/>
                <a:gd name="T4" fmla="*/ 0 w 435"/>
                <a:gd name="T5" fmla="*/ 18 h 20"/>
                <a:gd name="T6" fmla="*/ 0 w 435"/>
                <a:gd name="T7" fmla="*/ 20 h 20"/>
                <a:gd name="T8" fmla="*/ 0 w 435"/>
                <a:gd name="T9" fmla="*/ 18 h 20"/>
                <a:gd name="T10" fmla="*/ 0 w 435"/>
                <a:gd name="T11" fmla="*/ 2 h 20"/>
                <a:gd name="T12" fmla="*/ 435 w 435"/>
                <a:gd name="T13" fmla="*/ 0 h 20"/>
                <a:gd name="T14" fmla="*/ 435 w 435"/>
                <a:gd name="T15" fmla="*/ 18 h 20"/>
                <a:gd name="T16" fmla="*/ 120 w 435"/>
                <a:gd name="T17" fmla="*/ 18 h 20"/>
                <a:gd name="T18" fmla="*/ 118 w 435"/>
                <a:gd name="T19" fmla="*/ 20 h 20"/>
                <a:gd name="T20" fmla="*/ 118 w 435"/>
                <a:gd name="T21" fmla="*/ 20 h 20"/>
                <a:gd name="T22" fmla="*/ 0 w 435"/>
                <a:gd name="T23" fmla="*/ 20 h 20"/>
                <a:gd name="T24" fmla="*/ 0 w 435"/>
                <a:gd name="T25" fmla="*/ 20 h 20"/>
                <a:gd name="T26" fmla="*/ 0 w 435"/>
                <a:gd name="T27" fmla="*/ 20 h 20"/>
                <a:gd name="T28" fmla="*/ 435 w 435"/>
                <a:gd name="T29" fmla="*/ 20 h 20"/>
                <a:gd name="T30" fmla="*/ 435 w 435"/>
                <a:gd name="T31" fmla="*/ 20 h 20"/>
                <a:gd name="T32" fmla="*/ 435 w 435"/>
                <a:gd name="T33" fmla="*/ 18 h 20"/>
                <a:gd name="T34" fmla="*/ 435 w 435"/>
                <a:gd name="T35" fmla="*/ 2 h 20"/>
                <a:gd name="T36" fmla="*/ 435 w 435"/>
                <a:gd name="T37" fmla="*/ 0 h 20"/>
                <a:gd name="T38" fmla="*/ 435 w 435"/>
                <a:gd name="T3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35" h="20">
                  <a:moveTo>
                    <a:pt x="0" y="2"/>
                  </a:moveTo>
                  <a:lnTo>
                    <a:pt x="0" y="2"/>
                  </a:lnTo>
                  <a:lnTo>
                    <a:pt x="0" y="18"/>
                  </a:lnTo>
                  <a:lnTo>
                    <a:pt x="0" y="20"/>
                  </a:lnTo>
                  <a:lnTo>
                    <a:pt x="0" y="18"/>
                  </a:lnTo>
                  <a:lnTo>
                    <a:pt x="0" y="2"/>
                  </a:lnTo>
                  <a:close/>
                  <a:moveTo>
                    <a:pt x="435" y="0"/>
                  </a:moveTo>
                  <a:lnTo>
                    <a:pt x="435" y="18"/>
                  </a:lnTo>
                  <a:lnTo>
                    <a:pt x="120" y="18"/>
                  </a:lnTo>
                  <a:lnTo>
                    <a:pt x="118" y="20"/>
                  </a:lnTo>
                  <a:lnTo>
                    <a:pt x="118" y="20"/>
                  </a:lnTo>
                  <a:lnTo>
                    <a:pt x="0" y="20"/>
                  </a:lnTo>
                  <a:lnTo>
                    <a:pt x="0" y="20"/>
                  </a:lnTo>
                  <a:lnTo>
                    <a:pt x="0" y="20"/>
                  </a:lnTo>
                  <a:lnTo>
                    <a:pt x="435" y="20"/>
                  </a:lnTo>
                  <a:lnTo>
                    <a:pt x="435" y="20"/>
                  </a:lnTo>
                  <a:lnTo>
                    <a:pt x="435" y="18"/>
                  </a:lnTo>
                  <a:lnTo>
                    <a:pt x="435" y="2"/>
                  </a:lnTo>
                  <a:lnTo>
                    <a:pt x="435" y="0"/>
                  </a:lnTo>
                  <a:lnTo>
                    <a:pt x="435"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4" name="Freeform 885"/>
            <p:cNvSpPr>
              <a:spLocks noEditPoints="1"/>
            </p:cNvSpPr>
            <p:nvPr/>
          </p:nvSpPr>
          <p:spPr bwMode="auto">
            <a:xfrm>
              <a:off x="6183312" y="4202114"/>
              <a:ext cx="690563" cy="31750"/>
            </a:xfrm>
            <a:custGeom>
              <a:avLst/>
              <a:gdLst>
                <a:gd name="T0" fmla="*/ 0 w 435"/>
                <a:gd name="T1" fmla="*/ 2 h 20"/>
                <a:gd name="T2" fmla="*/ 0 w 435"/>
                <a:gd name="T3" fmla="*/ 2 h 20"/>
                <a:gd name="T4" fmla="*/ 0 w 435"/>
                <a:gd name="T5" fmla="*/ 18 h 20"/>
                <a:gd name="T6" fmla="*/ 0 w 435"/>
                <a:gd name="T7" fmla="*/ 20 h 20"/>
                <a:gd name="T8" fmla="*/ 0 w 435"/>
                <a:gd name="T9" fmla="*/ 18 h 20"/>
                <a:gd name="T10" fmla="*/ 0 w 435"/>
                <a:gd name="T11" fmla="*/ 2 h 20"/>
                <a:gd name="T12" fmla="*/ 435 w 435"/>
                <a:gd name="T13" fmla="*/ 0 h 20"/>
                <a:gd name="T14" fmla="*/ 435 w 435"/>
                <a:gd name="T15" fmla="*/ 18 h 20"/>
                <a:gd name="T16" fmla="*/ 120 w 435"/>
                <a:gd name="T17" fmla="*/ 18 h 20"/>
                <a:gd name="T18" fmla="*/ 118 w 435"/>
                <a:gd name="T19" fmla="*/ 20 h 20"/>
                <a:gd name="T20" fmla="*/ 118 w 435"/>
                <a:gd name="T21" fmla="*/ 20 h 20"/>
                <a:gd name="T22" fmla="*/ 0 w 435"/>
                <a:gd name="T23" fmla="*/ 20 h 20"/>
                <a:gd name="T24" fmla="*/ 0 w 435"/>
                <a:gd name="T25" fmla="*/ 20 h 20"/>
                <a:gd name="T26" fmla="*/ 0 w 435"/>
                <a:gd name="T27" fmla="*/ 20 h 20"/>
                <a:gd name="T28" fmla="*/ 435 w 435"/>
                <a:gd name="T29" fmla="*/ 20 h 20"/>
                <a:gd name="T30" fmla="*/ 435 w 435"/>
                <a:gd name="T31" fmla="*/ 20 h 20"/>
                <a:gd name="T32" fmla="*/ 435 w 435"/>
                <a:gd name="T33" fmla="*/ 18 h 20"/>
                <a:gd name="T34" fmla="*/ 435 w 435"/>
                <a:gd name="T35" fmla="*/ 2 h 20"/>
                <a:gd name="T36" fmla="*/ 435 w 435"/>
                <a:gd name="T37" fmla="*/ 0 h 20"/>
                <a:gd name="T38" fmla="*/ 435 w 435"/>
                <a:gd name="T3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35" h="20">
                  <a:moveTo>
                    <a:pt x="0" y="2"/>
                  </a:moveTo>
                  <a:lnTo>
                    <a:pt x="0" y="2"/>
                  </a:lnTo>
                  <a:lnTo>
                    <a:pt x="0" y="18"/>
                  </a:lnTo>
                  <a:lnTo>
                    <a:pt x="0" y="20"/>
                  </a:lnTo>
                  <a:lnTo>
                    <a:pt x="0" y="18"/>
                  </a:lnTo>
                  <a:lnTo>
                    <a:pt x="0" y="2"/>
                  </a:lnTo>
                  <a:moveTo>
                    <a:pt x="435" y="0"/>
                  </a:moveTo>
                  <a:lnTo>
                    <a:pt x="435" y="18"/>
                  </a:lnTo>
                  <a:lnTo>
                    <a:pt x="120" y="18"/>
                  </a:lnTo>
                  <a:lnTo>
                    <a:pt x="118" y="20"/>
                  </a:lnTo>
                  <a:lnTo>
                    <a:pt x="118" y="20"/>
                  </a:lnTo>
                  <a:lnTo>
                    <a:pt x="0" y="20"/>
                  </a:lnTo>
                  <a:lnTo>
                    <a:pt x="0" y="20"/>
                  </a:lnTo>
                  <a:lnTo>
                    <a:pt x="0" y="20"/>
                  </a:lnTo>
                  <a:lnTo>
                    <a:pt x="435" y="20"/>
                  </a:lnTo>
                  <a:lnTo>
                    <a:pt x="435" y="20"/>
                  </a:lnTo>
                  <a:lnTo>
                    <a:pt x="435" y="18"/>
                  </a:lnTo>
                  <a:lnTo>
                    <a:pt x="435" y="2"/>
                  </a:lnTo>
                  <a:lnTo>
                    <a:pt x="435" y="0"/>
                  </a:lnTo>
                  <a:lnTo>
                    <a:pt x="4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5" name="Freeform 886"/>
            <p:cNvSpPr>
              <a:spLocks/>
            </p:cNvSpPr>
            <p:nvPr/>
          </p:nvSpPr>
          <p:spPr bwMode="auto">
            <a:xfrm>
              <a:off x="6373812" y="4205289"/>
              <a:ext cx="500063" cy="25400"/>
            </a:xfrm>
            <a:custGeom>
              <a:avLst/>
              <a:gdLst>
                <a:gd name="T0" fmla="*/ 315 w 315"/>
                <a:gd name="T1" fmla="*/ 0 h 16"/>
                <a:gd name="T2" fmla="*/ 313 w 315"/>
                <a:gd name="T3" fmla="*/ 0 h 16"/>
                <a:gd name="T4" fmla="*/ 303 w 315"/>
                <a:gd name="T5" fmla="*/ 0 h 16"/>
                <a:gd name="T6" fmla="*/ 303 w 315"/>
                <a:gd name="T7" fmla="*/ 0 h 16"/>
                <a:gd name="T8" fmla="*/ 303 w 315"/>
                <a:gd name="T9" fmla="*/ 0 h 16"/>
                <a:gd name="T10" fmla="*/ 254 w 315"/>
                <a:gd name="T11" fmla="*/ 0 h 16"/>
                <a:gd name="T12" fmla="*/ 254 w 315"/>
                <a:gd name="T13" fmla="*/ 0 h 16"/>
                <a:gd name="T14" fmla="*/ 254 w 315"/>
                <a:gd name="T15" fmla="*/ 0 h 16"/>
                <a:gd name="T16" fmla="*/ 252 w 315"/>
                <a:gd name="T17" fmla="*/ 0 h 16"/>
                <a:gd name="T18" fmla="*/ 252 w 315"/>
                <a:gd name="T19" fmla="*/ 0 h 16"/>
                <a:gd name="T20" fmla="*/ 250 w 315"/>
                <a:gd name="T21" fmla="*/ 0 h 16"/>
                <a:gd name="T22" fmla="*/ 202 w 315"/>
                <a:gd name="T23" fmla="*/ 0 h 16"/>
                <a:gd name="T24" fmla="*/ 202 w 315"/>
                <a:gd name="T25" fmla="*/ 0 h 16"/>
                <a:gd name="T26" fmla="*/ 202 w 315"/>
                <a:gd name="T27" fmla="*/ 0 h 16"/>
                <a:gd name="T28" fmla="*/ 200 w 315"/>
                <a:gd name="T29" fmla="*/ 0 h 16"/>
                <a:gd name="T30" fmla="*/ 200 w 315"/>
                <a:gd name="T31" fmla="*/ 0 h 16"/>
                <a:gd name="T32" fmla="*/ 200 w 315"/>
                <a:gd name="T33" fmla="*/ 0 h 16"/>
                <a:gd name="T34" fmla="*/ 150 w 315"/>
                <a:gd name="T35" fmla="*/ 0 h 16"/>
                <a:gd name="T36" fmla="*/ 150 w 315"/>
                <a:gd name="T37" fmla="*/ 0 h 16"/>
                <a:gd name="T38" fmla="*/ 150 w 315"/>
                <a:gd name="T39" fmla="*/ 0 h 16"/>
                <a:gd name="T40" fmla="*/ 148 w 315"/>
                <a:gd name="T41" fmla="*/ 0 h 16"/>
                <a:gd name="T42" fmla="*/ 146 w 315"/>
                <a:gd name="T43" fmla="*/ 0 h 16"/>
                <a:gd name="T44" fmla="*/ 146 w 315"/>
                <a:gd name="T45" fmla="*/ 0 h 16"/>
                <a:gd name="T46" fmla="*/ 98 w 315"/>
                <a:gd name="T47" fmla="*/ 0 h 16"/>
                <a:gd name="T48" fmla="*/ 98 w 315"/>
                <a:gd name="T49" fmla="*/ 0 h 16"/>
                <a:gd name="T50" fmla="*/ 98 w 315"/>
                <a:gd name="T51" fmla="*/ 0 h 16"/>
                <a:gd name="T52" fmla="*/ 96 w 315"/>
                <a:gd name="T53" fmla="*/ 0 h 16"/>
                <a:gd name="T54" fmla="*/ 96 w 315"/>
                <a:gd name="T55" fmla="*/ 0 h 16"/>
                <a:gd name="T56" fmla="*/ 94 w 315"/>
                <a:gd name="T57" fmla="*/ 0 h 16"/>
                <a:gd name="T58" fmla="*/ 46 w 315"/>
                <a:gd name="T59" fmla="*/ 0 h 16"/>
                <a:gd name="T60" fmla="*/ 46 w 315"/>
                <a:gd name="T61" fmla="*/ 0 h 16"/>
                <a:gd name="T62" fmla="*/ 46 w 315"/>
                <a:gd name="T63" fmla="*/ 0 h 16"/>
                <a:gd name="T64" fmla="*/ 44 w 315"/>
                <a:gd name="T65" fmla="*/ 0 h 16"/>
                <a:gd name="T66" fmla="*/ 44 w 315"/>
                <a:gd name="T67" fmla="*/ 0 h 16"/>
                <a:gd name="T68" fmla="*/ 44 w 315"/>
                <a:gd name="T69" fmla="*/ 0 h 16"/>
                <a:gd name="T70" fmla="*/ 0 w 315"/>
                <a:gd name="T71" fmla="*/ 0 h 16"/>
                <a:gd name="T72" fmla="*/ 0 w 315"/>
                <a:gd name="T73" fmla="*/ 0 h 16"/>
                <a:gd name="T74" fmla="*/ 313 w 315"/>
                <a:gd name="T75" fmla="*/ 0 h 16"/>
                <a:gd name="T76" fmla="*/ 313 w 315"/>
                <a:gd name="T77" fmla="*/ 16 h 16"/>
                <a:gd name="T78" fmla="*/ 0 w 315"/>
                <a:gd name="T79" fmla="*/ 16 h 16"/>
                <a:gd name="T80" fmla="*/ 0 w 315"/>
                <a:gd name="T81" fmla="*/ 16 h 16"/>
                <a:gd name="T82" fmla="*/ 0 w 315"/>
                <a:gd name="T83" fmla="*/ 16 h 16"/>
                <a:gd name="T84" fmla="*/ 315 w 315"/>
                <a:gd name="T85" fmla="*/ 16 h 16"/>
                <a:gd name="T86" fmla="*/ 315 w 315"/>
                <a:gd name="T8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5" h="16">
                  <a:moveTo>
                    <a:pt x="315" y="0"/>
                  </a:moveTo>
                  <a:lnTo>
                    <a:pt x="313" y="0"/>
                  </a:lnTo>
                  <a:lnTo>
                    <a:pt x="303" y="0"/>
                  </a:lnTo>
                  <a:lnTo>
                    <a:pt x="303" y="0"/>
                  </a:lnTo>
                  <a:lnTo>
                    <a:pt x="303" y="0"/>
                  </a:lnTo>
                  <a:lnTo>
                    <a:pt x="254" y="0"/>
                  </a:lnTo>
                  <a:lnTo>
                    <a:pt x="254" y="0"/>
                  </a:lnTo>
                  <a:lnTo>
                    <a:pt x="254" y="0"/>
                  </a:lnTo>
                  <a:lnTo>
                    <a:pt x="252" y="0"/>
                  </a:lnTo>
                  <a:lnTo>
                    <a:pt x="252" y="0"/>
                  </a:lnTo>
                  <a:lnTo>
                    <a:pt x="250" y="0"/>
                  </a:lnTo>
                  <a:lnTo>
                    <a:pt x="202" y="0"/>
                  </a:lnTo>
                  <a:lnTo>
                    <a:pt x="202" y="0"/>
                  </a:lnTo>
                  <a:lnTo>
                    <a:pt x="202" y="0"/>
                  </a:lnTo>
                  <a:lnTo>
                    <a:pt x="200" y="0"/>
                  </a:lnTo>
                  <a:lnTo>
                    <a:pt x="200" y="0"/>
                  </a:lnTo>
                  <a:lnTo>
                    <a:pt x="200" y="0"/>
                  </a:lnTo>
                  <a:lnTo>
                    <a:pt x="150" y="0"/>
                  </a:lnTo>
                  <a:lnTo>
                    <a:pt x="150" y="0"/>
                  </a:lnTo>
                  <a:lnTo>
                    <a:pt x="150" y="0"/>
                  </a:lnTo>
                  <a:lnTo>
                    <a:pt x="148" y="0"/>
                  </a:lnTo>
                  <a:lnTo>
                    <a:pt x="146" y="0"/>
                  </a:lnTo>
                  <a:lnTo>
                    <a:pt x="146" y="0"/>
                  </a:lnTo>
                  <a:lnTo>
                    <a:pt x="98" y="0"/>
                  </a:lnTo>
                  <a:lnTo>
                    <a:pt x="98" y="0"/>
                  </a:lnTo>
                  <a:lnTo>
                    <a:pt x="98" y="0"/>
                  </a:lnTo>
                  <a:lnTo>
                    <a:pt x="96" y="0"/>
                  </a:lnTo>
                  <a:lnTo>
                    <a:pt x="96" y="0"/>
                  </a:lnTo>
                  <a:lnTo>
                    <a:pt x="94" y="0"/>
                  </a:lnTo>
                  <a:lnTo>
                    <a:pt x="46" y="0"/>
                  </a:lnTo>
                  <a:lnTo>
                    <a:pt x="46" y="0"/>
                  </a:lnTo>
                  <a:lnTo>
                    <a:pt x="46" y="0"/>
                  </a:lnTo>
                  <a:lnTo>
                    <a:pt x="44" y="0"/>
                  </a:lnTo>
                  <a:lnTo>
                    <a:pt x="44" y="0"/>
                  </a:lnTo>
                  <a:lnTo>
                    <a:pt x="44" y="0"/>
                  </a:lnTo>
                  <a:lnTo>
                    <a:pt x="0" y="0"/>
                  </a:lnTo>
                  <a:lnTo>
                    <a:pt x="0" y="0"/>
                  </a:lnTo>
                  <a:lnTo>
                    <a:pt x="313" y="0"/>
                  </a:lnTo>
                  <a:lnTo>
                    <a:pt x="313" y="16"/>
                  </a:lnTo>
                  <a:lnTo>
                    <a:pt x="0" y="16"/>
                  </a:lnTo>
                  <a:lnTo>
                    <a:pt x="0" y="16"/>
                  </a:lnTo>
                  <a:lnTo>
                    <a:pt x="0" y="16"/>
                  </a:lnTo>
                  <a:lnTo>
                    <a:pt x="315" y="16"/>
                  </a:lnTo>
                  <a:lnTo>
                    <a:pt x="3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6" name="Freeform 887"/>
            <p:cNvSpPr>
              <a:spLocks/>
            </p:cNvSpPr>
            <p:nvPr/>
          </p:nvSpPr>
          <p:spPr bwMode="auto">
            <a:xfrm>
              <a:off x="6373812" y="4205289"/>
              <a:ext cx="500063" cy="25400"/>
            </a:xfrm>
            <a:custGeom>
              <a:avLst/>
              <a:gdLst>
                <a:gd name="T0" fmla="*/ 315 w 315"/>
                <a:gd name="T1" fmla="*/ 0 h 16"/>
                <a:gd name="T2" fmla="*/ 313 w 315"/>
                <a:gd name="T3" fmla="*/ 0 h 16"/>
                <a:gd name="T4" fmla="*/ 303 w 315"/>
                <a:gd name="T5" fmla="*/ 0 h 16"/>
                <a:gd name="T6" fmla="*/ 303 w 315"/>
                <a:gd name="T7" fmla="*/ 0 h 16"/>
                <a:gd name="T8" fmla="*/ 303 w 315"/>
                <a:gd name="T9" fmla="*/ 0 h 16"/>
                <a:gd name="T10" fmla="*/ 254 w 315"/>
                <a:gd name="T11" fmla="*/ 0 h 16"/>
                <a:gd name="T12" fmla="*/ 254 w 315"/>
                <a:gd name="T13" fmla="*/ 0 h 16"/>
                <a:gd name="T14" fmla="*/ 254 w 315"/>
                <a:gd name="T15" fmla="*/ 0 h 16"/>
                <a:gd name="T16" fmla="*/ 252 w 315"/>
                <a:gd name="T17" fmla="*/ 0 h 16"/>
                <a:gd name="T18" fmla="*/ 252 w 315"/>
                <a:gd name="T19" fmla="*/ 0 h 16"/>
                <a:gd name="T20" fmla="*/ 250 w 315"/>
                <a:gd name="T21" fmla="*/ 0 h 16"/>
                <a:gd name="T22" fmla="*/ 202 w 315"/>
                <a:gd name="T23" fmla="*/ 0 h 16"/>
                <a:gd name="T24" fmla="*/ 202 w 315"/>
                <a:gd name="T25" fmla="*/ 0 h 16"/>
                <a:gd name="T26" fmla="*/ 202 w 315"/>
                <a:gd name="T27" fmla="*/ 0 h 16"/>
                <a:gd name="T28" fmla="*/ 200 w 315"/>
                <a:gd name="T29" fmla="*/ 0 h 16"/>
                <a:gd name="T30" fmla="*/ 200 w 315"/>
                <a:gd name="T31" fmla="*/ 0 h 16"/>
                <a:gd name="T32" fmla="*/ 200 w 315"/>
                <a:gd name="T33" fmla="*/ 0 h 16"/>
                <a:gd name="T34" fmla="*/ 150 w 315"/>
                <a:gd name="T35" fmla="*/ 0 h 16"/>
                <a:gd name="T36" fmla="*/ 150 w 315"/>
                <a:gd name="T37" fmla="*/ 0 h 16"/>
                <a:gd name="T38" fmla="*/ 150 w 315"/>
                <a:gd name="T39" fmla="*/ 0 h 16"/>
                <a:gd name="T40" fmla="*/ 148 w 315"/>
                <a:gd name="T41" fmla="*/ 0 h 16"/>
                <a:gd name="T42" fmla="*/ 146 w 315"/>
                <a:gd name="T43" fmla="*/ 0 h 16"/>
                <a:gd name="T44" fmla="*/ 146 w 315"/>
                <a:gd name="T45" fmla="*/ 0 h 16"/>
                <a:gd name="T46" fmla="*/ 98 w 315"/>
                <a:gd name="T47" fmla="*/ 0 h 16"/>
                <a:gd name="T48" fmla="*/ 98 w 315"/>
                <a:gd name="T49" fmla="*/ 0 h 16"/>
                <a:gd name="T50" fmla="*/ 98 w 315"/>
                <a:gd name="T51" fmla="*/ 0 h 16"/>
                <a:gd name="T52" fmla="*/ 96 w 315"/>
                <a:gd name="T53" fmla="*/ 0 h 16"/>
                <a:gd name="T54" fmla="*/ 96 w 315"/>
                <a:gd name="T55" fmla="*/ 0 h 16"/>
                <a:gd name="T56" fmla="*/ 94 w 315"/>
                <a:gd name="T57" fmla="*/ 0 h 16"/>
                <a:gd name="T58" fmla="*/ 46 w 315"/>
                <a:gd name="T59" fmla="*/ 0 h 16"/>
                <a:gd name="T60" fmla="*/ 46 w 315"/>
                <a:gd name="T61" fmla="*/ 0 h 16"/>
                <a:gd name="T62" fmla="*/ 46 w 315"/>
                <a:gd name="T63" fmla="*/ 0 h 16"/>
                <a:gd name="T64" fmla="*/ 44 w 315"/>
                <a:gd name="T65" fmla="*/ 0 h 16"/>
                <a:gd name="T66" fmla="*/ 44 w 315"/>
                <a:gd name="T67" fmla="*/ 0 h 16"/>
                <a:gd name="T68" fmla="*/ 44 w 315"/>
                <a:gd name="T69" fmla="*/ 0 h 16"/>
                <a:gd name="T70" fmla="*/ 0 w 315"/>
                <a:gd name="T71" fmla="*/ 0 h 16"/>
                <a:gd name="T72" fmla="*/ 0 w 315"/>
                <a:gd name="T73" fmla="*/ 0 h 16"/>
                <a:gd name="T74" fmla="*/ 313 w 315"/>
                <a:gd name="T75" fmla="*/ 0 h 16"/>
                <a:gd name="T76" fmla="*/ 313 w 315"/>
                <a:gd name="T77" fmla="*/ 16 h 16"/>
                <a:gd name="T78" fmla="*/ 0 w 315"/>
                <a:gd name="T79" fmla="*/ 16 h 16"/>
                <a:gd name="T80" fmla="*/ 0 w 315"/>
                <a:gd name="T81" fmla="*/ 16 h 16"/>
                <a:gd name="T82" fmla="*/ 0 w 315"/>
                <a:gd name="T83" fmla="*/ 16 h 16"/>
                <a:gd name="T84" fmla="*/ 315 w 315"/>
                <a:gd name="T85" fmla="*/ 16 h 16"/>
                <a:gd name="T86" fmla="*/ 315 w 315"/>
                <a:gd name="T8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5" h="16">
                  <a:moveTo>
                    <a:pt x="315" y="0"/>
                  </a:moveTo>
                  <a:lnTo>
                    <a:pt x="313" y="0"/>
                  </a:lnTo>
                  <a:lnTo>
                    <a:pt x="303" y="0"/>
                  </a:lnTo>
                  <a:lnTo>
                    <a:pt x="303" y="0"/>
                  </a:lnTo>
                  <a:lnTo>
                    <a:pt x="303" y="0"/>
                  </a:lnTo>
                  <a:lnTo>
                    <a:pt x="254" y="0"/>
                  </a:lnTo>
                  <a:lnTo>
                    <a:pt x="254" y="0"/>
                  </a:lnTo>
                  <a:lnTo>
                    <a:pt x="254" y="0"/>
                  </a:lnTo>
                  <a:lnTo>
                    <a:pt x="252" y="0"/>
                  </a:lnTo>
                  <a:lnTo>
                    <a:pt x="252" y="0"/>
                  </a:lnTo>
                  <a:lnTo>
                    <a:pt x="250" y="0"/>
                  </a:lnTo>
                  <a:lnTo>
                    <a:pt x="202" y="0"/>
                  </a:lnTo>
                  <a:lnTo>
                    <a:pt x="202" y="0"/>
                  </a:lnTo>
                  <a:lnTo>
                    <a:pt x="202" y="0"/>
                  </a:lnTo>
                  <a:lnTo>
                    <a:pt x="200" y="0"/>
                  </a:lnTo>
                  <a:lnTo>
                    <a:pt x="200" y="0"/>
                  </a:lnTo>
                  <a:lnTo>
                    <a:pt x="200" y="0"/>
                  </a:lnTo>
                  <a:lnTo>
                    <a:pt x="150" y="0"/>
                  </a:lnTo>
                  <a:lnTo>
                    <a:pt x="150" y="0"/>
                  </a:lnTo>
                  <a:lnTo>
                    <a:pt x="150" y="0"/>
                  </a:lnTo>
                  <a:lnTo>
                    <a:pt x="148" y="0"/>
                  </a:lnTo>
                  <a:lnTo>
                    <a:pt x="146" y="0"/>
                  </a:lnTo>
                  <a:lnTo>
                    <a:pt x="146" y="0"/>
                  </a:lnTo>
                  <a:lnTo>
                    <a:pt x="98" y="0"/>
                  </a:lnTo>
                  <a:lnTo>
                    <a:pt x="98" y="0"/>
                  </a:lnTo>
                  <a:lnTo>
                    <a:pt x="98" y="0"/>
                  </a:lnTo>
                  <a:lnTo>
                    <a:pt x="96" y="0"/>
                  </a:lnTo>
                  <a:lnTo>
                    <a:pt x="96" y="0"/>
                  </a:lnTo>
                  <a:lnTo>
                    <a:pt x="94" y="0"/>
                  </a:lnTo>
                  <a:lnTo>
                    <a:pt x="46" y="0"/>
                  </a:lnTo>
                  <a:lnTo>
                    <a:pt x="46" y="0"/>
                  </a:lnTo>
                  <a:lnTo>
                    <a:pt x="46" y="0"/>
                  </a:lnTo>
                  <a:lnTo>
                    <a:pt x="44" y="0"/>
                  </a:lnTo>
                  <a:lnTo>
                    <a:pt x="44" y="0"/>
                  </a:lnTo>
                  <a:lnTo>
                    <a:pt x="44" y="0"/>
                  </a:lnTo>
                  <a:lnTo>
                    <a:pt x="0" y="0"/>
                  </a:lnTo>
                  <a:lnTo>
                    <a:pt x="0" y="0"/>
                  </a:lnTo>
                  <a:lnTo>
                    <a:pt x="313" y="0"/>
                  </a:lnTo>
                  <a:lnTo>
                    <a:pt x="313" y="16"/>
                  </a:lnTo>
                  <a:lnTo>
                    <a:pt x="0" y="16"/>
                  </a:lnTo>
                  <a:lnTo>
                    <a:pt x="0" y="16"/>
                  </a:lnTo>
                  <a:lnTo>
                    <a:pt x="0" y="16"/>
                  </a:lnTo>
                  <a:lnTo>
                    <a:pt x="315" y="16"/>
                  </a:lnTo>
                  <a:lnTo>
                    <a:pt x="3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7" name="Rectangle 888"/>
            <p:cNvSpPr>
              <a:spLocks noChangeArrowheads="1"/>
            </p:cNvSpPr>
            <p:nvPr/>
          </p:nvSpPr>
          <p:spPr bwMode="auto">
            <a:xfrm>
              <a:off x="6183312" y="4205289"/>
              <a:ext cx="187325" cy="25400"/>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8" name="Rectangle 889"/>
            <p:cNvSpPr>
              <a:spLocks noChangeArrowheads="1"/>
            </p:cNvSpPr>
            <p:nvPr/>
          </p:nvSpPr>
          <p:spPr bwMode="auto">
            <a:xfrm>
              <a:off x="6183312" y="4205289"/>
              <a:ext cx="187325" cy="2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9" name="Freeform 890"/>
            <p:cNvSpPr>
              <a:spLocks noEditPoints="1"/>
            </p:cNvSpPr>
            <p:nvPr/>
          </p:nvSpPr>
          <p:spPr bwMode="auto">
            <a:xfrm>
              <a:off x="6186487" y="4202114"/>
              <a:ext cx="177800" cy="0"/>
            </a:xfrm>
            <a:custGeom>
              <a:avLst/>
              <a:gdLst>
                <a:gd name="T0" fmla="*/ 8 w 112"/>
                <a:gd name="T1" fmla="*/ 0 w 112"/>
                <a:gd name="T2" fmla="*/ 0 w 112"/>
                <a:gd name="T3" fmla="*/ 8 w 112"/>
                <a:gd name="T4" fmla="*/ 8 w 112"/>
                <a:gd name="T5" fmla="*/ 60 w 112"/>
                <a:gd name="T6" fmla="*/ 58 w 112"/>
                <a:gd name="T7" fmla="*/ 58 w 112"/>
                <a:gd name="T8" fmla="*/ 60 w 112"/>
                <a:gd name="T9" fmla="*/ 60 w 112"/>
                <a:gd name="T10" fmla="*/ 112 w 112"/>
                <a:gd name="T11" fmla="*/ 110 w 112"/>
                <a:gd name="T12" fmla="*/ 110 w 112"/>
                <a:gd name="T13" fmla="*/ 112 w 112"/>
                <a:gd name="T14" fmla="*/ 112 w 11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Lst>
              <a:rect l="0" t="0" r="r" b="b"/>
              <a:pathLst>
                <a:path w="112">
                  <a:moveTo>
                    <a:pt x="8" y="0"/>
                  </a:moveTo>
                  <a:lnTo>
                    <a:pt x="0" y="0"/>
                  </a:lnTo>
                  <a:lnTo>
                    <a:pt x="0" y="0"/>
                  </a:lnTo>
                  <a:lnTo>
                    <a:pt x="8" y="0"/>
                  </a:lnTo>
                  <a:lnTo>
                    <a:pt x="8" y="0"/>
                  </a:lnTo>
                  <a:close/>
                  <a:moveTo>
                    <a:pt x="60" y="0"/>
                  </a:moveTo>
                  <a:lnTo>
                    <a:pt x="58" y="0"/>
                  </a:lnTo>
                  <a:lnTo>
                    <a:pt x="58" y="0"/>
                  </a:lnTo>
                  <a:lnTo>
                    <a:pt x="60" y="0"/>
                  </a:lnTo>
                  <a:lnTo>
                    <a:pt x="60" y="0"/>
                  </a:lnTo>
                  <a:close/>
                  <a:moveTo>
                    <a:pt x="112" y="0"/>
                  </a:moveTo>
                  <a:lnTo>
                    <a:pt x="110" y="0"/>
                  </a:lnTo>
                  <a:lnTo>
                    <a:pt x="110" y="0"/>
                  </a:lnTo>
                  <a:lnTo>
                    <a:pt x="112" y="0"/>
                  </a:lnTo>
                  <a:lnTo>
                    <a:pt x="11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0" name="Freeform 891"/>
            <p:cNvSpPr>
              <a:spLocks noEditPoints="1"/>
            </p:cNvSpPr>
            <p:nvPr/>
          </p:nvSpPr>
          <p:spPr bwMode="auto">
            <a:xfrm>
              <a:off x="6186487" y="4202114"/>
              <a:ext cx="177800" cy="0"/>
            </a:xfrm>
            <a:custGeom>
              <a:avLst/>
              <a:gdLst>
                <a:gd name="T0" fmla="*/ 8 w 112"/>
                <a:gd name="T1" fmla="*/ 0 w 112"/>
                <a:gd name="T2" fmla="*/ 0 w 112"/>
                <a:gd name="T3" fmla="*/ 8 w 112"/>
                <a:gd name="T4" fmla="*/ 8 w 112"/>
                <a:gd name="T5" fmla="*/ 60 w 112"/>
                <a:gd name="T6" fmla="*/ 58 w 112"/>
                <a:gd name="T7" fmla="*/ 58 w 112"/>
                <a:gd name="T8" fmla="*/ 60 w 112"/>
                <a:gd name="T9" fmla="*/ 60 w 112"/>
                <a:gd name="T10" fmla="*/ 112 w 112"/>
                <a:gd name="T11" fmla="*/ 110 w 112"/>
                <a:gd name="T12" fmla="*/ 110 w 112"/>
                <a:gd name="T13" fmla="*/ 112 w 112"/>
                <a:gd name="T14" fmla="*/ 112 w 11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Lst>
              <a:rect l="0" t="0" r="r" b="b"/>
              <a:pathLst>
                <a:path w="112">
                  <a:moveTo>
                    <a:pt x="8" y="0"/>
                  </a:moveTo>
                  <a:lnTo>
                    <a:pt x="0" y="0"/>
                  </a:lnTo>
                  <a:lnTo>
                    <a:pt x="0" y="0"/>
                  </a:lnTo>
                  <a:lnTo>
                    <a:pt x="8" y="0"/>
                  </a:lnTo>
                  <a:lnTo>
                    <a:pt x="8" y="0"/>
                  </a:lnTo>
                  <a:moveTo>
                    <a:pt x="60" y="0"/>
                  </a:moveTo>
                  <a:lnTo>
                    <a:pt x="58" y="0"/>
                  </a:lnTo>
                  <a:lnTo>
                    <a:pt x="58" y="0"/>
                  </a:lnTo>
                  <a:lnTo>
                    <a:pt x="60" y="0"/>
                  </a:lnTo>
                  <a:lnTo>
                    <a:pt x="60" y="0"/>
                  </a:lnTo>
                  <a:moveTo>
                    <a:pt x="112" y="0"/>
                  </a:moveTo>
                  <a:lnTo>
                    <a:pt x="110" y="0"/>
                  </a:lnTo>
                  <a:lnTo>
                    <a:pt x="110" y="0"/>
                  </a:lnTo>
                  <a:lnTo>
                    <a:pt x="112" y="0"/>
                  </a:ln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1" name="Rectangle 892"/>
            <p:cNvSpPr>
              <a:spLocks noChangeArrowheads="1"/>
            </p:cNvSpPr>
            <p:nvPr/>
          </p:nvSpPr>
          <p:spPr bwMode="auto">
            <a:xfrm>
              <a:off x="6183312" y="4202114"/>
              <a:ext cx="1588" cy="1588"/>
            </a:xfrm>
            <a:prstGeom prst="rect">
              <a:avLst/>
            </a:prstGeom>
            <a:solidFill>
              <a:srgbClr val="BCB6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2" name="Rectangle 893"/>
            <p:cNvSpPr>
              <a:spLocks noChangeArrowheads="1"/>
            </p:cNvSpPr>
            <p:nvPr/>
          </p:nvSpPr>
          <p:spPr bwMode="auto">
            <a:xfrm>
              <a:off x="6183312" y="4202114"/>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3" name="Rectangle 894"/>
            <p:cNvSpPr>
              <a:spLocks noChangeArrowheads="1"/>
            </p:cNvSpPr>
            <p:nvPr/>
          </p:nvSpPr>
          <p:spPr bwMode="auto">
            <a:xfrm>
              <a:off x="6183312" y="4202114"/>
              <a:ext cx="3175" cy="1588"/>
            </a:xfrm>
            <a:prstGeom prst="rect">
              <a:avLst/>
            </a:prstGeom>
            <a:solidFill>
              <a:srgbClr val="F1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4" name="Rectangle 895"/>
            <p:cNvSpPr>
              <a:spLocks noChangeArrowheads="1"/>
            </p:cNvSpPr>
            <p:nvPr/>
          </p:nvSpPr>
          <p:spPr bwMode="auto">
            <a:xfrm>
              <a:off x="6183312" y="4202114"/>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5" name="Freeform 896"/>
            <p:cNvSpPr>
              <a:spLocks noEditPoints="1"/>
            </p:cNvSpPr>
            <p:nvPr/>
          </p:nvSpPr>
          <p:spPr bwMode="auto">
            <a:xfrm>
              <a:off x="6183312" y="4202114"/>
              <a:ext cx="0" cy="31750"/>
            </a:xfrm>
            <a:custGeom>
              <a:avLst/>
              <a:gdLst>
                <a:gd name="T0" fmla="*/ 20 h 20"/>
                <a:gd name="T1" fmla="*/ 20 h 20"/>
                <a:gd name="T2" fmla="*/ 20 h 20"/>
                <a:gd name="T3" fmla="*/ 20 h 20"/>
                <a:gd name="T4" fmla="*/ 20 h 20"/>
                <a:gd name="T5" fmla="*/ 0 h 20"/>
                <a:gd name="T6" fmla="*/ 0 h 20"/>
                <a:gd name="T7" fmla="*/ 0 h 20"/>
                <a:gd name="T8" fmla="*/ 2 h 20"/>
                <a:gd name="T9" fmla="*/ 2 h 20"/>
                <a:gd name="T10" fmla="*/ 0 h 20"/>
                <a:gd name="T11" fmla="*/ 0 h 20"/>
                <a:gd name="T12" fmla="*/ 0 h 20"/>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20">
                  <a:moveTo>
                    <a:pt x="0" y="20"/>
                  </a:moveTo>
                  <a:lnTo>
                    <a:pt x="0" y="20"/>
                  </a:lnTo>
                  <a:lnTo>
                    <a:pt x="0" y="20"/>
                  </a:lnTo>
                  <a:lnTo>
                    <a:pt x="0" y="20"/>
                  </a:lnTo>
                  <a:lnTo>
                    <a:pt x="0" y="20"/>
                  </a:lnTo>
                  <a:close/>
                  <a:moveTo>
                    <a:pt x="0" y="0"/>
                  </a:moveTo>
                  <a:lnTo>
                    <a:pt x="0" y="0"/>
                  </a:lnTo>
                  <a:lnTo>
                    <a:pt x="0" y="0"/>
                  </a:lnTo>
                  <a:lnTo>
                    <a:pt x="0" y="2"/>
                  </a:lnTo>
                  <a:lnTo>
                    <a:pt x="0" y="2"/>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6" name="Freeform 897"/>
            <p:cNvSpPr>
              <a:spLocks noEditPoints="1"/>
            </p:cNvSpPr>
            <p:nvPr/>
          </p:nvSpPr>
          <p:spPr bwMode="auto">
            <a:xfrm>
              <a:off x="6183312" y="4202114"/>
              <a:ext cx="0" cy="31750"/>
            </a:xfrm>
            <a:custGeom>
              <a:avLst/>
              <a:gdLst>
                <a:gd name="T0" fmla="*/ 20 h 20"/>
                <a:gd name="T1" fmla="*/ 20 h 20"/>
                <a:gd name="T2" fmla="*/ 20 h 20"/>
                <a:gd name="T3" fmla="*/ 20 h 20"/>
                <a:gd name="T4" fmla="*/ 20 h 20"/>
                <a:gd name="T5" fmla="*/ 0 h 20"/>
                <a:gd name="T6" fmla="*/ 0 h 20"/>
                <a:gd name="T7" fmla="*/ 0 h 20"/>
                <a:gd name="T8" fmla="*/ 2 h 20"/>
                <a:gd name="T9" fmla="*/ 2 h 20"/>
                <a:gd name="T10" fmla="*/ 0 h 20"/>
                <a:gd name="T11" fmla="*/ 0 h 20"/>
                <a:gd name="T12" fmla="*/ 0 h 20"/>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20">
                  <a:moveTo>
                    <a:pt x="0" y="20"/>
                  </a:moveTo>
                  <a:lnTo>
                    <a:pt x="0" y="20"/>
                  </a:lnTo>
                  <a:lnTo>
                    <a:pt x="0" y="20"/>
                  </a:lnTo>
                  <a:lnTo>
                    <a:pt x="0" y="20"/>
                  </a:lnTo>
                  <a:lnTo>
                    <a:pt x="0" y="20"/>
                  </a:lnTo>
                  <a:moveTo>
                    <a:pt x="0" y="0"/>
                  </a:moveTo>
                  <a:lnTo>
                    <a:pt x="0" y="0"/>
                  </a:lnTo>
                  <a:lnTo>
                    <a:pt x="0" y="0"/>
                  </a:lnTo>
                  <a:lnTo>
                    <a:pt x="0" y="2"/>
                  </a:lnTo>
                  <a:lnTo>
                    <a:pt x="0" y="2"/>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7" name="Rectangle 898"/>
            <p:cNvSpPr>
              <a:spLocks noChangeArrowheads="1"/>
            </p:cNvSpPr>
            <p:nvPr/>
          </p:nvSpPr>
          <p:spPr bwMode="auto">
            <a:xfrm>
              <a:off x="6370637" y="4205289"/>
              <a:ext cx="3175" cy="25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8" name="Rectangle 899"/>
            <p:cNvSpPr>
              <a:spLocks noChangeArrowheads="1"/>
            </p:cNvSpPr>
            <p:nvPr/>
          </p:nvSpPr>
          <p:spPr bwMode="auto">
            <a:xfrm>
              <a:off x="6370637" y="4205289"/>
              <a:ext cx="3175" cy="2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9" name="Freeform 900"/>
            <p:cNvSpPr>
              <a:spLocks noEditPoints="1"/>
            </p:cNvSpPr>
            <p:nvPr/>
          </p:nvSpPr>
          <p:spPr bwMode="auto">
            <a:xfrm>
              <a:off x="6186487" y="4202114"/>
              <a:ext cx="177800" cy="3175"/>
            </a:xfrm>
            <a:custGeom>
              <a:avLst/>
              <a:gdLst>
                <a:gd name="T0" fmla="*/ 8 w 112"/>
                <a:gd name="T1" fmla="*/ 0 h 2"/>
                <a:gd name="T2" fmla="*/ 0 w 112"/>
                <a:gd name="T3" fmla="*/ 0 h 2"/>
                <a:gd name="T4" fmla="*/ 0 w 112"/>
                <a:gd name="T5" fmla="*/ 2 h 2"/>
                <a:gd name="T6" fmla="*/ 8 w 112"/>
                <a:gd name="T7" fmla="*/ 2 h 2"/>
                <a:gd name="T8" fmla="*/ 8 w 112"/>
                <a:gd name="T9" fmla="*/ 2 h 2"/>
                <a:gd name="T10" fmla="*/ 8 w 112"/>
                <a:gd name="T11" fmla="*/ 0 h 2"/>
                <a:gd name="T12" fmla="*/ 60 w 112"/>
                <a:gd name="T13" fmla="*/ 0 h 2"/>
                <a:gd name="T14" fmla="*/ 58 w 112"/>
                <a:gd name="T15" fmla="*/ 0 h 2"/>
                <a:gd name="T16" fmla="*/ 58 w 112"/>
                <a:gd name="T17" fmla="*/ 2 h 2"/>
                <a:gd name="T18" fmla="*/ 58 w 112"/>
                <a:gd name="T19" fmla="*/ 2 h 2"/>
                <a:gd name="T20" fmla="*/ 60 w 112"/>
                <a:gd name="T21" fmla="*/ 2 h 2"/>
                <a:gd name="T22" fmla="*/ 60 w 112"/>
                <a:gd name="T23" fmla="*/ 2 h 2"/>
                <a:gd name="T24" fmla="*/ 60 w 112"/>
                <a:gd name="T25" fmla="*/ 0 h 2"/>
                <a:gd name="T26" fmla="*/ 112 w 112"/>
                <a:gd name="T27" fmla="*/ 0 h 2"/>
                <a:gd name="T28" fmla="*/ 110 w 112"/>
                <a:gd name="T29" fmla="*/ 0 h 2"/>
                <a:gd name="T30" fmla="*/ 110 w 112"/>
                <a:gd name="T31" fmla="*/ 2 h 2"/>
                <a:gd name="T32" fmla="*/ 110 w 112"/>
                <a:gd name="T33" fmla="*/ 2 h 2"/>
                <a:gd name="T34" fmla="*/ 112 w 112"/>
                <a:gd name="T35" fmla="*/ 2 h 2"/>
                <a:gd name="T36" fmla="*/ 112 w 112"/>
                <a:gd name="T37" fmla="*/ 2 h 2"/>
                <a:gd name="T38" fmla="*/ 112 w 112"/>
                <a:gd name="T3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2">
                  <a:moveTo>
                    <a:pt x="8" y="0"/>
                  </a:moveTo>
                  <a:lnTo>
                    <a:pt x="0" y="0"/>
                  </a:lnTo>
                  <a:lnTo>
                    <a:pt x="0" y="2"/>
                  </a:lnTo>
                  <a:lnTo>
                    <a:pt x="8" y="2"/>
                  </a:lnTo>
                  <a:lnTo>
                    <a:pt x="8" y="2"/>
                  </a:lnTo>
                  <a:lnTo>
                    <a:pt x="8" y="0"/>
                  </a:lnTo>
                  <a:close/>
                  <a:moveTo>
                    <a:pt x="60" y="0"/>
                  </a:moveTo>
                  <a:lnTo>
                    <a:pt x="58" y="0"/>
                  </a:lnTo>
                  <a:lnTo>
                    <a:pt x="58" y="2"/>
                  </a:lnTo>
                  <a:lnTo>
                    <a:pt x="58" y="2"/>
                  </a:lnTo>
                  <a:lnTo>
                    <a:pt x="60" y="2"/>
                  </a:lnTo>
                  <a:lnTo>
                    <a:pt x="60" y="2"/>
                  </a:lnTo>
                  <a:lnTo>
                    <a:pt x="60" y="0"/>
                  </a:lnTo>
                  <a:close/>
                  <a:moveTo>
                    <a:pt x="112" y="0"/>
                  </a:moveTo>
                  <a:lnTo>
                    <a:pt x="110" y="0"/>
                  </a:lnTo>
                  <a:lnTo>
                    <a:pt x="110" y="2"/>
                  </a:lnTo>
                  <a:lnTo>
                    <a:pt x="110" y="2"/>
                  </a:lnTo>
                  <a:lnTo>
                    <a:pt x="112" y="2"/>
                  </a:lnTo>
                  <a:lnTo>
                    <a:pt x="112" y="2"/>
                  </a:lnTo>
                  <a:lnTo>
                    <a:pt x="11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0" name="Freeform 901"/>
            <p:cNvSpPr>
              <a:spLocks noEditPoints="1"/>
            </p:cNvSpPr>
            <p:nvPr/>
          </p:nvSpPr>
          <p:spPr bwMode="auto">
            <a:xfrm>
              <a:off x="6186487" y="4202114"/>
              <a:ext cx="177800" cy="3175"/>
            </a:xfrm>
            <a:custGeom>
              <a:avLst/>
              <a:gdLst>
                <a:gd name="T0" fmla="*/ 8 w 112"/>
                <a:gd name="T1" fmla="*/ 0 h 2"/>
                <a:gd name="T2" fmla="*/ 0 w 112"/>
                <a:gd name="T3" fmla="*/ 0 h 2"/>
                <a:gd name="T4" fmla="*/ 0 w 112"/>
                <a:gd name="T5" fmla="*/ 2 h 2"/>
                <a:gd name="T6" fmla="*/ 8 w 112"/>
                <a:gd name="T7" fmla="*/ 2 h 2"/>
                <a:gd name="T8" fmla="*/ 8 w 112"/>
                <a:gd name="T9" fmla="*/ 2 h 2"/>
                <a:gd name="T10" fmla="*/ 8 w 112"/>
                <a:gd name="T11" fmla="*/ 0 h 2"/>
                <a:gd name="T12" fmla="*/ 60 w 112"/>
                <a:gd name="T13" fmla="*/ 0 h 2"/>
                <a:gd name="T14" fmla="*/ 58 w 112"/>
                <a:gd name="T15" fmla="*/ 0 h 2"/>
                <a:gd name="T16" fmla="*/ 58 w 112"/>
                <a:gd name="T17" fmla="*/ 2 h 2"/>
                <a:gd name="T18" fmla="*/ 58 w 112"/>
                <a:gd name="T19" fmla="*/ 2 h 2"/>
                <a:gd name="T20" fmla="*/ 60 w 112"/>
                <a:gd name="T21" fmla="*/ 2 h 2"/>
                <a:gd name="T22" fmla="*/ 60 w 112"/>
                <a:gd name="T23" fmla="*/ 2 h 2"/>
                <a:gd name="T24" fmla="*/ 60 w 112"/>
                <a:gd name="T25" fmla="*/ 0 h 2"/>
                <a:gd name="T26" fmla="*/ 112 w 112"/>
                <a:gd name="T27" fmla="*/ 0 h 2"/>
                <a:gd name="T28" fmla="*/ 110 w 112"/>
                <a:gd name="T29" fmla="*/ 0 h 2"/>
                <a:gd name="T30" fmla="*/ 110 w 112"/>
                <a:gd name="T31" fmla="*/ 2 h 2"/>
                <a:gd name="T32" fmla="*/ 110 w 112"/>
                <a:gd name="T33" fmla="*/ 2 h 2"/>
                <a:gd name="T34" fmla="*/ 112 w 112"/>
                <a:gd name="T35" fmla="*/ 2 h 2"/>
                <a:gd name="T36" fmla="*/ 112 w 112"/>
                <a:gd name="T37" fmla="*/ 2 h 2"/>
                <a:gd name="T38" fmla="*/ 112 w 112"/>
                <a:gd name="T3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2">
                  <a:moveTo>
                    <a:pt x="8" y="0"/>
                  </a:moveTo>
                  <a:lnTo>
                    <a:pt x="0" y="0"/>
                  </a:lnTo>
                  <a:lnTo>
                    <a:pt x="0" y="2"/>
                  </a:lnTo>
                  <a:lnTo>
                    <a:pt x="8" y="2"/>
                  </a:lnTo>
                  <a:lnTo>
                    <a:pt x="8" y="2"/>
                  </a:lnTo>
                  <a:lnTo>
                    <a:pt x="8" y="0"/>
                  </a:lnTo>
                  <a:moveTo>
                    <a:pt x="60" y="0"/>
                  </a:moveTo>
                  <a:lnTo>
                    <a:pt x="58" y="0"/>
                  </a:lnTo>
                  <a:lnTo>
                    <a:pt x="58" y="2"/>
                  </a:lnTo>
                  <a:lnTo>
                    <a:pt x="58" y="2"/>
                  </a:lnTo>
                  <a:lnTo>
                    <a:pt x="60" y="2"/>
                  </a:lnTo>
                  <a:lnTo>
                    <a:pt x="60" y="2"/>
                  </a:lnTo>
                  <a:lnTo>
                    <a:pt x="60" y="0"/>
                  </a:lnTo>
                  <a:moveTo>
                    <a:pt x="112" y="0"/>
                  </a:moveTo>
                  <a:lnTo>
                    <a:pt x="110" y="0"/>
                  </a:lnTo>
                  <a:lnTo>
                    <a:pt x="110" y="2"/>
                  </a:lnTo>
                  <a:lnTo>
                    <a:pt x="110" y="2"/>
                  </a:lnTo>
                  <a:lnTo>
                    <a:pt x="112" y="2"/>
                  </a:lnTo>
                  <a:lnTo>
                    <a:pt x="112" y="2"/>
                  </a:ln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1" name="Rectangle 902"/>
            <p:cNvSpPr>
              <a:spLocks noChangeArrowheads="1"/>
            </p:cNvSpPr>
            <p:nvPr/>
          </p:nvSpPr>
          <p:spPr bwMode="auto">
            <a:xfrm>
              <a:off x="6183312" y="4202114"/>
              <a:ext cx="1588" cy="3175"/>
            </a:xfrm>
            <a:prstGeom prst="rect">
              <a:avLst/>
            </a:prstGeom>
            <a:solidFill>
              <a:srgbClr val="BCB6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2" name="Rectangle 903"/>
            <p:cNvSpPr>
              <a:spLocks noChangeArrowheads="1"/>
            </p:cNvSpPr>
            <p:nvPr/>
          </p:nvSpPr>
          <p:spPr bwMode="auto">
            <a:xfrm>
              <a:off x="6183312" y="4202114"/>
              <a:ext cx="15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3" name="Rectangle 904"/>
            <p:cNvSpPr>
              <a:spLocks noChangeArrowheads="1"/>
            </p:cNvSpPr>
            <p:nvPr/>
          </p:nvSpPr>
          <p:spPr bwMode="auto">
            <a:xfrm>
              <a:off x="6183312" y="4202114"/>
              <a:ext cx="3175" cy="3175"/>
            </a:xfrm>
            <a:prstGeom prst="rect">
              <a:avLst/>
            </a:prstGeom>
            <a:solidFill>
              <a:srgbClr val="F1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4" name="Rectangle 905"/>
            <p:cNvSpPr>
              <a:spLocks noChangeArrowheads="1"/>
            </p:cNvSpPr>
            <p:nvPr/>
          </p:nvSpPr>
          <p:spPr bwMode="auto">
            <a:xfrm>
              <a:off x="6183312" y="4202114"/>
              <a:ext cx="31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5" name="Freeform 906"/>
            <p:cNvSpPr>
              <a:spLocks/>
            </p:cNvSpPr>
            <p:nvPr/>
          </p:nvSpPr>
          <p:spPr bwMode="auto">
            <a:xfrm>
              <a:off x="6183312" y="4202114"/>
              <a:ext cx="190500" cy="31750"/>
            </a:xfrm>
            <a:custGeom>
              <a:avLst/>
              <a:gdLst>
                <a:gd name="T0" fmla="*/ 0 w 120"/>
                <a:gd name="T1" fmla="*/ 0 h 20"/>
                <a:gd name="T2" fmla="*/ 0 w 120"/>
                <a:gd name="T3" fmla="*/ 0 h 20"/>
                <a:gd name="T4" fmla="*/ 0 w 120"/>
                <a:gd name="T5" fmla="*/ 0 h 20"/>
                <a:gd name="T6" fmla="*/ 0 w 120"/>
                <a:gd name="T7" fmla="*/ 2 h 20"/>
                <a:gd name="T8" fmla="*/ 0 w 120"/>
                <a:gd name="T9" fmla="*/ 18 h 20"/>
                <a:gd name="T10" fmla="*/ 0 w 120"/>
                <a:gd name="T11" fmla="*/ 20 h 20"/>
                <a:gd name="T12" fmla="*/ 0 w 120"/>
                <a:gd name="T13" fmla="*/ 20 h 20"/>
                <a:gd name="T14" fmla="*/ 0 w 120"/>
                <a:gd name="T15" fmla="*/ 20 h 20"/>
                <a:gd name="T16" fmla="*/ 0 w 120"/>
                <a:gd name="T17" fmla="*/ 20 h 20"/>
                <a:gd name="T18" fmla="*/ 118 w 120"/>
                <a:gd name="T19" fmla="*/ 20 h 20"/>
                <a:gd name="T20" fmla="*/ 118 w 120"/>
                <a:gd name="T21" fmla="*/ 20 h 20"/>
                <a:gd name="T22" fmla="*/ 120 w 120"/>
                <a:gd name="T23" fmla="*/ 18 h 20"/>
                <a:gd name="T24" fmla="*/ 0 w 120"/>
                <a:gd name="T25" fmla="*/ 18 h 20"/>
                <a:gd name="T26" fmla="*/ 0 w 120"/>
                <a:gd name="T27" fmla="*/ 18 h 20"/>
                <a:gd name="T28" fmla="*/ 0 w 120"/>
                <a:gd name="T29" fmla="*/ 2 h 20"/>
                <a:gd name="T30" fmla="*/ 0 w 120"/>
                <a:gd name="T31" fmla="*/ 2 h 20"/>
                <a:gd name="T32" fmla="*/ 0 w 120"/>
                <a:gd name="T3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0" h="20">
                  <a:moveTo>
                    <a:pt x="0" y="0"/>
                  </a:moveTo>
                  <a:lnTo>
                    <a:pt x="0" y="0"/>
                  </a:lnTo>
                  <a:lnTo>
                    <a:pt x="0" y="0"/>
                  </a:lnTo>
                  <a:lnTo>
                    <a:pt x="0" y="2"/>
                  </a:lnTo>
                  <a:lnTo>
                    <a:pt x="0" y="18"/>
                  </a:lnTo>
                  <a:lnTo>
                    <a:pt x="0" y="20"/>
                  </a:lnTo>
                  <a:lnTo>
                    <a:pt x="0" y="20"/>
                  </a:lnTo>
                  <a:lnTo>
                    <a:pt x="0" y="20"/>
                  </a:lnTo>
                  <a:lnTo>
                    <a:pt x="0" y="20"/>
                  </a:lnTo>
                  <a:lnTo>
                    <a:pt x="118" y="20"/>
                  </a:lnTo>
                  <a:lnTo>
                    <a:pt x="118" y="20"/>
                  </a:lnTo>
                  <a:lnTo>
                    <a:pt x="120" y="18"/>
                  </a:lnTo>
                  <a:lnTo>
                    <a:pt x="0" y="18"/>
                  </a:lnTo>
                  <a:lnTo>
                    <a:pt x="0" y="18"/>
                  </a:lnTo>
                  <a:lnTo>
                    <a:pt x="0" y="2"/>
                  </a:lnTo>
                  <a:lnTo>
                    <a:pt x="0" y="2"/>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6" name="Freeform 907"/>
            <p:cNvSpPr>
              <a:spLocks/>
            </p:cNvSpPr>
            <p:nvPr/>
          </p:nvSpPr>
          <p:spPr bwMode="auto">
            <a:xfrm>
              <a:off x="6183312" y="4202114"/>
              <a:ext cx="190500" cy="31750"/>
            </a:xfrm>
            <a:custGeom>
              <a:avLst/>
              <a:gdLst>
                <a:gd name="T0" fmla="*/ 0 w 120"/>
                <a:gd name="T1" fmla="*/ 0 h 20"/>
                <a:gd name="T2" fmla="*/ 0 w 120"/>
                <a:gd name="T3" fmla="*/ 0 h 20"/>
                <a:gd name="T4" fmla="*/ 0 w 120"/>
                <a:gd name="T5" fmla="*/ 0 h 20"/>
                <a:gd name="T6" fmla="*/ 0 w 120"/>
                <a:gd name="T7" fmla="*/ 2 h 20"/>
                <a:gd name="T8" fmla="*/ 0 w 120"/>
                <a:gd name="T9" fmla="*/ 18 h 20"/>
                <a:gd name="T10" fmla="*/ 0 w 120"/>
                <a:gd name="T11" fmla="*/ 20 h 20"/>
                <a:gd name="T12" fmla="*/ 0 w 120"/>
                <a:gd name="T13" fmla="*/ 20 h 20"/>
                <a:gd name="T14" fmla="*/ 0 w 120"/>
                <a:gd name="T15" fmla="*/ 20 h 20"/>
                <a:gd name="T16" fmla="*/ 0 w 120"/>
                <a:gd name="T17" fmla="*/ 20 h 20"/>
                <a:gd name="T18" fmla="*/ 118 w 120"/>
                <a:gd name="T19" fmla="*/ 20 h 20"/>
                <a:gd name="T20" fmla="*/ 118 w 120"/>
                <a:gd name="T21" fmla="*/ 20 h 20"/>
                <a:gd name="T22" fmla="*/ 120 w 120"/>
                <a:gd name="T23" fmla="*/ 18 h 20"/>
                <a:gd name="T24" fmla="*/ 0 w 120"/>
                <a:gd name="T25" fmla="*/ 18 h 20"/>
                <a:gd name="T26" fmla="*/ 0 w 120"/>
                <a:gd name="T27" fmla="*/ 18 h 20"/>
                <a:gd name="T28" fmla="*/ 0 w 120"/>
                <a:gd name="T29" fmla="*/ 2 h 20"/>
                <a:gd name="T30" fmla="*/ 0 w 120"/>
                <a:gd name="T31" fmla="*/ 2 h 20"/>
                <a:gd name="T32" fmla="*/ 0 w 120"/>
                <a:gd name="T3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0" h="20">
                  <a:moveTo>
                    <a:pt x="0" y="0"/>
                  </a:moveTo>
                  <a:lnTo>
                    <a:pt x="0" y="0"/>
                  </a:lnTo>
                  <a:lnTo>
                    <a:pt x="0" y="0"/>
                  </a:lnTo>
                  <a:lnTo>
                    <a:pt x="0" y="2"/>
                  </a:lnTo>
                  <a:lnTo>
                    <a:pt x="0" y="18"/>
                  </a:lnTo>
                  <a:lnTo>
                    <a:pt x="0" y="20"/>
                  </a:lnTo>
                  <a:lnTo>
                    <a:pt x="0" y="20"/>
                  </a:lnTo>
                  <a:lnTo>
                    <a:pt x="0" y="20"/>
                  </a:lnTo>
                  <a:lnTo>
                    <a:pt x="0" y="20"/>
                  </a:lnTo>
                  <a:lnTo>
                    <a:pt x="118" y="20"/>
                  </a:lnTo>
                  <a:lnTo>
                    <a:pt x="118" y="20"/>
                  </a:lnTo>
                  <a:lnTo>
                    <a:pt x="120" y="18"/>
                  </a:lnTo>
                  <a:lnTo>
                    <a:pt x="0" y="18"/>
                  </a:lnTo>
                  <a:lnTo>
                    <a:pt x="0" y="18"/>
                  </a:lnTo>
                  <a:lnTo>
                    <a:pt x="0"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7" name="Freeform 908"/>
            <p:cNvSpPr>
              <a:spLocks noEditPoints="1"/>
            </p:cNvSpPr>
            <p:nvPr/>
          </p:nvSpPr>
          <p:spPr bwMode="auto">
            <a:xfrm>
              <a:off x="6183312" y="4205289"/>
              <a:ext cx="190500" cy="25400"/>
            </a:xfrm>
            <a:custGeom>
              <a:avLst/>
              <a:gdLst>
                <a:gd name="T0" fmla="*/ 120 w 120"/>
                <a:gd name="T1" fmla="*/ 16 h 16"/>
                <a:gd name="T2" fmla="*/ 120 w 120"/>
                <a:gd name="T3" fmla="*/ 16 h 16"/>
                <a:gd name="T4" fmla="*/ 120 w 120"/>
                <a:gd name="T5" fmla="*/ 16 h 16"/>
                <a:gd name="T6" fmla="*/ 118 w 120"/>
                <a:gd name="T7" fmla="*/ 16 h 16"/>
                <a:gd name="T8" fmla="*/ 118 w 120"/>
                <a:gd name="T9" fmla="*/ 16 h 16"/>
                <a:gd name="T10" fmla="*/ 120 w 120"/>
                <a:gd name="T11" fmla="*/ 16 h 16"/>
                <a:gd name="T12" fmla="*/ 120 w 120"/>
                <a:gd name="T13" fmla="*/ 16 h 16"/>
                <a:gd name="T14" fmla="*/ 120 w 120"/>
                <a:gd name="T15" fmla="*/ 0 h 16"/>
                <a:gd name="T16" fmla="*/ 118 w 120"/>
                <a:gd name="T17" fmla="*/ 0 h 16"/>
                <a:gd name="T18" fmla="*/ 118 w 120"/>
                <a:gd name="T19" fmla="*/ 0 h 16"/>
                <a:gd name="T20" fmla="*/ 120 w 120"/>
                <a:gd name="T21" fmla="*/ 0 h 16"/>
                <a:gd name="T22" fmla="*/ 120 w 120"/>
                <a:gd name="T23" fmla="*/ 0 h 16"/>
                <a:gd name="T24" fmla="*/ 0 w 120"/>
                <a:gd name="T25" fmla="*/ 0 h 16"/>
                <a:gd name="T26" fmla="*/ 0 w 120"/>
                <a:gd name="T27" fmla="*/ 0 h 16"/>
                <a:gd name="T28" fmla="*/ 0 w 120"/>
                <a:gd name="T29" fmla="*/ 16 h 16"/>
                <a:gd name="T30" fmla="*/ 120 w 120"/>
                <a:gd name="T31" fmla="*/ 16 h 16"/>
                <a:gd name="T32" fmla="*/ 120 w 120"/>
                <a:gd name="T33" fmla="*/ 16 h 16"/>
                <a:gd name="T34" fmla="*/ 118 w 120"/>
                <a:gd name="T35" fmla="*/ 16 h 16"/>
                <a:gd name="T36" fmla="*/ 118 w 120"/>
                <a:gd name="T37" fmla="*/ 16 h 16"/>
                <a:gd name="T38" fmla="*/ 0 w 120"/>
                <a:gd name="T39" fmla="*/ 16 h 16"/>
                <a:gd name="T40" fmla="*/ 0 w 120"/>
                <a:gd name="T4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6">
                  <a:moveTo>
                    <a:pt x="120" y="16"/>
                  </a:moveTo>
                  <a:lnTo>
                    <a:pt x="120" y="16"/>
                  </a:lnTo>
                  <a:close/>
                  <a:moveTo>
                    <a:pt x="120" y="16"/>
                  </a:moveTo>
                  <a:lnTo>
                    <a:pt x="118" y="16"/>
                  </a:lnTo>
                  <a:lnTo>
                    <a:pt x="118" y="16"/>
                  </a:lnTo>
                  <a:lnTo>
                    <a:pt x="120" y="16"/>
                  </a:lnTo>
                  <a:lnTo>
                    <a:pt x="120" y="16"/>
                  </a:lnTo>
                  <a:close/>
                  <a:moveTo>
                    <a:pt x="120" y="0"/>
                  </a:moveTo>
                  <a:lnTo>
                    <a:pt x="118" y="0"/>
                  </a:lnTo>
                  <a:lnTo>
                    <a:pt x="118" y="0"/>
                  </a:lnTo>
                  <a:lnTo>
                    <a:pt x="120" y="0"/>
                  </a:lnTo>
                  <a:lnTo>
                    <a:pt x="120" y="0"/>
                  </a:lnTo>
                  <a:close/>
                  <a:moveTo>
                    <a:pt x="0" y="0"/>
                  </a:moveTo>
                  <a:lnTo>
                    <a:pt x="0" y="0"/>
                  </a:lnTo>
                  <a:lnTo>
                    <a:pt x="0" y="16"/>
                  </a:lnTo>
                  <a:lnTo>
                    <a:pt x="120" y="16"/>
                  </a:lnTo>
                  <a:lnTo>
                    <a:pt x="120" y="16"/>
                  </a:lnTo>
                  <a:lnTo>
                    <a:pt x="118" y="16"/>
                  </a:lnTo>
                  <a:lnTo>
                    <a:pt x="118" y="16"/>
                  </a:lnTo>
                  <a:lnTo>
                    <a:pt x="0" y="1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8" name="Freeform 909"/>
            <p:cNvSpPr>
              <a:spLocks noEditPoints="1"/>
            </p:cNvSpPr>
            <p:nvPr/>
          </p:nvSpPr>
          <p:spPr bwMode="auto">
            <a:xfrm>
              <a:off x="6183312" y="4205289"/>
              <a:ext cx="190500" cy="25400"/>
            </a:xfrm>
            <a:custGeom>
              <a:avLst/>
              <a:gdLst>
                <a:gd name="T0" fmla="*/ 120 w 120"/>
                <a:gd name="T1" fmla="*/ 16 h 16"/>
                <a:gd name="T2" fmla="*/ 120 w 120"/>
                <a:gd name="T3" fmla="*/ 16 h 16"/>
                <a:gd name="T4" fmla="*/ 120 w 120"/>
                <a:gd name="T5" fmla="*/ 16 h 16"/>
                <a:gd name="T6" fmla="*/ 118 w 120"/>
                <a:gd name="T7" fmla="*/ 16 h 16"/>
                <a:gd name="T8" fmla="*/ 118 w 120"/>
                <a:gd name="T9" fmla="*/ 16 h 16"/>
                <a:gd name="T10" fmla="*/ 120 w 120"/>
                <a:gd name="T11" fmla="*/ 16 h 16"/>
                <a:gd name="T12" fmla="*/ 120 w 120"/>
                <a:gd name="T13" fmla="*/ 16 h 16"/>
                <a:gd name="T14" fmla="*/ 120 w 120"/>
                <a:gd name="T15" fmla="*/ 0 h 16"/>
                <a:gd name="T16" fmla="*/ 118 w 120"/>
                <a:gd name="T17" fmla="*/ 0 h 16"/>
                <a:gd name="T18" fmla="*/ 118 w 120"/>
                <a:gd name="T19" fmla="*/ 0 h 16"/>
                <a:gd name="T20" fmla="*/ 120 w 120"/>
                <a:gd name="T21" fmla="*/ 0 h 16"/>
                <a:gd name="T22" fmla="*/ 120 w 120"/>
                <a:gd name="T23" fmla="*/ 0 h 16"/>
                <a:gd name="T24" fmla="*/ 0 w 120"/>
                <a:gd name="T25" fmla="*/ 0 h 16"/>
                <a:gd name="T26" fmla="*/ 0 w 120"/>
                <a:gd name="T27" fmla="*/ 0 h 16"/>
                <a:gd name="T28" fmla="*/ 0 w 120"/>
                <a:gd name="T29" fmla="*/ 16 h 16"/>
                <a:gd name="T30" fmla="*/ 120 w 120"/>
                <a:gd name="T31" fmla="*/ 16 h 16"/>
                <a:gd name="T32" fmla="*/ 120 w 120"/>
                <a:gd name="T33" fmla="*/ 16 h 16"/>
                <a:gd name="T34" fmla="*/ 118 w 120"/>
                <a:gd name="T35" fmla="*/ 16 h 16"/>
                <a:gd name="T36" fmla="*/ 118 w 120"/>
                <a:gd name="T37" fmla="*/ 16 h 16"/>
                <a:gd name="T38" fmla="*/ 0 w 120"/>
                <a:gd name="T39" fmla="*/ 16 h 16"/>
                <a:gd name="T40" fmla="*/ 0 w 120"/>
                <a:gd name="T4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6">
                  <a:moveTo>
                    <a:pt x="120" y="16"/>
                  </a:moveTo>
                  <a:lnTo>
                    <a:pt x="120" y="16"/>
                  </a:lnTo>
                  <a:moveTo>
                    <a:pt x="120" y="16"/>
                  </a:moveTo>
                  <a:lnTo>
                    <a:pt x="118" y="16"/>
                  </a:lnTo>
                  <a:lnTo>
                    <a:pt x="118" y="16"/>
                  </a:lnTo>
                  <a:lnTo>
                    <a:pt x="120" y="16"/>
                  </a:lnTo>
                  <a:lnTo>
                    <a:pt x="120" y="16"/>
                  </a:lnTo>
                  <a:moveTo>
                    <a:pt x="120" y="0"/>
                  </a:moveTo>
                  <a:lnTo>
                    <a:pt x="118" y="0"/>
                  </a:lnTo>
                  <a:lnTo>
                    <a:pt x="118" y="0"/>
                  </a:lnTo>
                  <a:lnTo>
                    <a:pt x="120" y="0"/>
                  </a:lnTo>
                  <a:lnTo>
                    <a:pt x="120" y="0"/>
                  </a:lnTo>
                  <a:moveTo>
                    <a:pt x="0" y="0"/>
                  </a:moveTo>
                  <a:lnTo>
                    <a:pt x="0" y="0"/>
                  </a:lnTo>
                  <a:lnTo>
                    <a:pt x="0" y="16"/>
                  </a:lnTo>
                  <a:lnTo>
                    <a:pt x="120" y="16"/>
                  </a:lnTo>
                  <a:lnTo>
                    <a:pt x="120" y="16"/>
                  </a:lnTo>
                  <a:lnTo>
                    <a:pt x="118" y="16"/>
                  </a:lnTo>
                  <a:lnTo>
                    <a:pt x="118" y="16"/>
                  </a:lnTo>
                  <a:lnTo>
                    <a:pt x="0" y="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9" name="Freeform 910"/>
            <p:cNvSpPr>
              <a:spLocks noEditPoints="1"/>
            </p:cNvSpPr>
            <p:nvPr/>
          </p:nvSpPr>
          <p:spPr bwMode="auto">
            <a:xfrm>
              <a:off x="6183312" y="4205289"/>
              <a:ext cx="187325" cy="25400"/>
            </a:xfrm>
            <a:custGeom>
              <a:avLst/>
              <a:gdLst>
                <a:gd name="T0" fmla="*/ 2 w 118"/>
                <a:gd name="T1" fmla="*/ 16 h 16"/>
                <a:gd name="T2" fmla="*/ 2 w 118"/>
                <a:gd name="T3" fmla="*/ 0 h 16"/>
                <a:gd name="T4" fmla="*/ 118 w 118"/>
                <a:gd name="T5" fmla="*/ 0 h 16"/>
                <a:gd name="T6" fmla="*/ 118 w 118"/>
                <a:gd name="T7" fmla="*/ 16 h 16"/>
                <a:gd name="T8" fmla="*/ 2 w 118"/>
                <a:gd name="T9" fmla="*/ 16 h 16"/>
                <a:gd name="T10" fmla="*/ 114 w 118"/>
                <a:gd name="T11" fmla="*/ 0 h 16"/>
                <a:gd name="T12" fmla="*/ 112 w 118"/>
                <a:gd name="T13" fmla="*/ 0 h 16"/>
                <a:gd name="T14" fmla="*/ 112 w 118"/>
                <a:gd name="T15" fmla="*/ 0 h 16"/>
                <a:gd name="T16" fmla="*/ 112 w 118"/>
                <a:gd name="T17" fmla="*/ 0 h 16"/>
                <a:gd name="T18" fmla="*/ 62 w 118"/>
                <a:gd name="T19" fmla="*/ 0 h 16"/>
                <a:gd name="T20" fmla="*/ 62 w 118"/>
                <a:gd name="T21" fmla="*/ 0 h 16"/>
                <a:gd name="T22" fmla="*/ 62 w 118"/>
                <a:gd name="T23" fmla="*/ 0 h 16"/>
                <a:gd name="T24" fmla="*/ 60 w 118"/>
                <a:gd name="T25" fmla="*/ 0 h 16"/>
                <a:gd name="T26" fmla="*/ 60 w 118"/>
                <a:gd name="T27" fmla="*/ 0 h 16"/>
                <a:gd name="T28" fmla="*/ 60 w 118"/>
                <a:gd name="T29" fmla="*/ 0 h 16"/>
                <a:gd name="T30" fmla="*/ 10 w 118"/>
                <a:gd name="T31" fmla="*/ 0 h 16"/>
                <a:gd name="T32" fmla="*/ 10 w 118"/>
                <a:gd name="T33" fmla="*/ 0 h 16"/>
                <a:gd name="T34" fmla="*/ 10 w 118"/>
                <a:gd name="T35" fmla="*/ 0 h 16"/>
                <a:gd name="T36" fmla="*/ 2 w 118"/>
                <a:gd name="T37" fmla="*/ 0 h 16"/>
                <a:gd name="T38" fmla="*/ 0 w 118"/>
                <a:gd name="T39" fmla="*/ 0 h 16"/>
                <a:gd name="T40" fmla="*/ 0 w 118"/>
                <a:gd name="T41" fmla="*/ 0 h 16"/>
                <a:gd name="T42" fmla="*/ 0 w 118"/>
                <a:gd name="T43" fmla="*/ 0 h 16"/>
                <a:gd name="T44" fmla="*/ 0 w 118"/>
                <a:gd name="T45" fmla="*/ 16 h 16"/>
                <a:gd name="T46" fmla="*/ 118 w 118"/>
                <a:gd name="T47" fmla="*/ 16 h 16"/>
                <a:gd name="T48" fmla="*/ 118 w 118"/>
                <a:gd name="T49" fmla="*/ 16 h 16"/>
                <a:gd name="T50" fmla="*/ 118 w 118"/>
                <a:gd name="T51" fmla="*/ 16 h 16"/>
                <a:gd name="T52" fmla="*/ 118 w 118"/>
                <a:gd name="T53" fmla="*/ 16 h 16"/>
                <a:gd name="T54" fmla="*/ 118 w 118"/>
                <a:gd name="T55" fmla="*/ 16 h 16"/>
                <a:gd name="T56" fmla="*/ 118 w 118"/>
                <a:gd name="T57" fmla="*/ 16 h 16"/>
                <a:gd name="T58" fmla="*/ 118 w 118"/>
                <a:gd name="T59" fmla="*/ 16 h 16"/>
                <a:gd name="T60" fmla="*/ 118 w 118"/>
                <a:gd name="T61" fmla="*/ 0 h 16"/>
                <a:gd name="T62" fmla="*/ 118 w 118"/>
                <a:gd name="T63" fmla="*/ 0 h 16"/>
                <a:gd name="T64" fmla="*/ 114 w 118"/>
                <a:gd name="T65" fmla="*/ 0 h 16"/>
                <a:gd name="T66" fmla="*/ 114 w 118"/>
                <a:gd name="T67" fmla="*/ 0 h 16"/>
                <a:gd name="T68" fmla="*/ 114 w 118"/>
                <a:gd name="T6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6">
                  <a:moveTo>
                    <a:pt x="2" y="16"/>
                  </a:moveTo>
                  <a:lnTo>
                    <a:pt x="2" y="0"/>
                  </a:lnTo>
                  <a:lnTo>
                    <a:pt x="118" y="0"/>
                  </a:lnTo>
                  <a:lnTo>
                    <a:pt x="118" y="16"/>
                  </a:lnTo>
                  <a:lnTo>
                    <a:pt x="2" y="16"/>
                  </a:lnTo>
                  <a:close/>
                  <a:moveTo>
                    <a:pt x="114" y="0"/>
                  </a:moveTo>
                  <a:lnTo>
                    <a:pt x="112" y="0"/>
                  </a:lnTo>
                  <a:lnTo>
                    <a:pt x="112" y="0"/>
                  </a:lnTo>
                  <a:lnTo>
                    <a:pt x="112" y="0"/>
                  </a:lnTo>
                  <a:lnTo>
                    <a:pt x="62" y="0"/>
                  </a:lnTo>
                  <a:lnTo>
                    <a:pt x="62" y="0"/>
                  </a:lnTo>
                  <a:lnTo>
                    <a:pt x="62" y="0"/>
                  </a:lnTo>
                  <a:lnTo>
                    <a:pt x="60" y="0"/>
                  </a:lnTo>
                  <a:lnTo>
                    <a:pt x="60" y="0"/>
                  </a:lnTo>
                  <a:lnTo>
                    <a:pt x="60" y="0"/>
                  </a:lnTo>
                  <a:lnTo>
                    <a:pt x="10" y="0"/>
                  </a:lnTo>
                  <a:lnTo>
                    <a:pt x="10" y="0"/>
                  </a:lnTo>
                  <a:lnTo>
                    <a:pt x="10" y="0"/>
                  </a:lnTo>
                  <a:lnTo>
                    <a:pt x="2" y="0"/>
                  </a:lnTo>
                  <a:lnTo>
                    <a:pt x="0" y="0"/>
                  </a:lnTo>
                  <a:lnTo>
                    <a:pt x="0" y="0"/>
                  </a:lnTo>
                  <a:lnTo>
                    <a:pt x="0" y="0"/>
                  </a:lnTo>
                  <a:lnTo>
                    <a:pt x="0" y="16"/>
                  </a:lnTo>
                  <a:lnTo>
                    <a:pt x="118" y="16"/>
                  </a:lnTo>
                  <a:lnTo>
                    <a:pt x="118" y="16"/>
                  </a:lnTo>
                  <a:lnTo>
                    <a:pt x="118" y="16"/>
                  </a:lnTo>
                  <a:lnTo>
                    <a:pt x="118" y="16"/>
                  </a:lnTo>
                  <a:lnTo>
                    <a:pt x="118" y="16"/>
                  </a:lnTo>
                  <a:lnTo>
                    <a:pt x="118" y="16"/>
                  </a:lnTo>
                  <a:lnTo>
                    <a:pt x="118" y="16"/>
                  </a:lnTo>
                  <a:lnTo>
                    <a:pt x="118" y="0"/>
                  </a:lnTo>
                  <a:lnTo>
                    <a:pt x="118" y="0"/>
                  </a:lnTo>
                  <a:lnTo>
                    <a:pt x="114" y="0"/>
                  </a:lnTo>
                  <a:lnTo>
                    <a:pt x="114" y="0"/>
                  </a:lnTo>
                  <a:lnTo>
                    <a:pt x="114" y="0"/>
                  </a:lnTo>
                  <a:close/>
                </a:path>
              </a:pathLst>
            </a:custGeom>
            <a:solidFill>
              <a:srgbClr val="4646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0" name="Freeform 911"/>
            <p:cNvSpPr>
              <a:spLocks noEditPoints="1"/>
            </p:cNvSpPr>
            <p:nvPr/>
          </p:nvSpPr>
          <p:spPr bwMode="auto">
            <a:xfrm>
              <a:off x="6183312" y="4205289"/>
              <a:ext cx="187325" cy="25400"/>
            </a:xfrm>
            <a:custGeom>
              <a:avLst/>
              <a:gdLst>
                <a:gd name="T0" fmla="*/ 2 w 118"/>
                <a:gd name="T1" fmla="*/ 16 h 16"/>
                <a:gd name="T2" fmla="*/ 2 w 118"/>
                <a:gd name="T3" fmla="*/ 0 h 16"/>
                <a:gd name="T4" fmla="*/ 118 w 118"/>
                <a:gd name="T5" fmla="*/ 0 h 16"/>
                <a:gd name="T6" fmla="*/ 118 w 118"/>
                <a:gd name="T7" fmla="*/ 16 h 16"/>
                <a:gd name="T8" fmla="*/ 2 w 118"/>
                <a:gd name="T9" fmla="*/ 16 h 16"/>
                <a:gd name="T10" fmla="*/ 114 w 118"/>
                <a:gd name="T11" fmla="*/ 0 h 16"/>
                <a:gd name="T12" fmla="*/ 112 w 118"/>
                <a:gd name="T13" fmla="*/ 0 h 16"/>
                <a:gd name="T14" fmla="*/ 112 w 118"/>
                <a:gd name="T15" fmla="*/ 0 h 16"/>
                <a:gd name="T16" fmla="*/ 112 w 118"/>
                <a:gd name="T17" fmla="*/ 0 h 16"/>
                <a:gd name="T18" fmla="*/ 62 w 118"/>
                <a:gd name="T19" fmla="*/ 0 h 16"/>
                <a:gd name="T20" fmla="*/ 62 w 118"/>
                <a:gd name="T21" fmla="*/ 0 h 16"/>
                <a:gd name="T22" fmla="*/ 62 w 118"/>
                <a:gd name="T23" fmla="*/ 0 h 16"/>
                <a:gd name="T24" fmla="*/ 60 w 118"/>
                <a:gd name="T25" fmla="*/ 0 h 16"/>
                <a:gd name="T26" fmla="*/ 60 w 118"/>
                <a:gd name="T27" fmla="*/ 0 h 16"/>
                <a:gd name="T28" fmla="*/ 60 w 118"/>
                <a:gd name="T29" fmla="*/ 0 h 16"/>
                <a:gd name="T30" fmla="*/ 10 w 118"/>
                <a:gd name="T31" fmla="*/ 0 h 16"/>
                <a:gd name="T32" fmla="*/ 10 w 118"/>
                <a:gd name="T33" fmla="*/ 0 h 16"/>
                <a:gd name="T34" fmla="*/ 10 w 118"/>
                <a:gd name="T35" fmla="*/ 0 h 16"/>
                <a:gd name="T36" fmla="*/ 2 w 118"/>
                <a:gd name="T37" fmla="*/ 0 h 16"/>
                <a:gd name="T38" fmla="*/ 0 w 118"/>
                <a:gd name="T39" fmla="*/ 0 h 16"/>
                <a:gd name="T40" fmla="*/ 0 w 118"/>
                <a:gd name="T41" fmla="*/ 0 h 16"/>
                <a:gd name="T42" fmla="*/ 0 w 118"/>
                <a:gd name="T43" fmla="*/ 0 h 16"/>
                <a:gd name="T44" fmla="*/ 0 w 118"/>
                <a:gd name="T45" fmla="*/ 16 h 16"/>
                <a:gd name="T46" fmla="*/ 118 w 118"/>
                <a:gd name="T47" fmla="*/ 16 h 16"/>
                <a:gd name="T48" fmla="*/ 118 w 118"/>
                <a:gd name="T49" fmla="*/ 16 h 16"/>
                <a:gd name="T50" fmla="*/ 118 w 118"/>
                <a:gd name="T51" fmla="*/ 16 h 16"/>
                <a:gd name="T52" fmla="*/ 118 w 118"/>
                <a:gd name="T53" fmla="*/ 16 h 16"/>
                <a:gd name="T54" fmla="*/ 118 w 118"/>
                <a:gd name="T55" fmla="*/ 16 h 16"/>
                <a:gd name="T56" fmla="*/ 118 w 118"/>
                <a:gd name="T57" fmla="*/ 16 h 16"/>
                <a:gd name="T58" fmla="*/ 118 w 118"/>
                <a:gd name="T59" fmla="*/ 16 h 16"/>
                <a:gd name="T60" fmla="*/ 118 w 118"/>
                <a:gd name="T61" fmla="*/ 0 h 16"/>
                <a:gd name="T62" fmla="*/ 118 w 118"/>
                <a:gd name="T63" fmla="*/ 0 h 16"/>
                <a:gd name="T64" fmla="*/ 114 w 118"/>
                <a:gd name="T65" fmla="*/ 0 h 16"/>
                <a:gd name="T66" fmla="*/ 114 w 118"/>
                <a:gd name="T67" fmla="*/ 0 h 16"/>
                <a:gd name="T68" fmla="*/ 114 w 118"/>
                <a:gd name="T6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6">
                  <a:moveTo>
                    <a:pt x="2" y="16"/>
                  </a:moveTo>
                  <a:lnTo>
                    <a:pt x="2" y="0"/>
                  </a:lnTo>
                  <a:lnTo>
                    <a:pt x="118" y="0"/>
                  </a:lnTo>
                  <a:lnTo>
                    <a:pt x="118" y="16"/>
                  </a:lnTo>
                  <a:lnTo>
                    <a:pt x="2" y="16"/>
                  </a:lnTo>
                  <a:moveTo>
                    <a:pt x="114" y="0"/>
                  </a:moveTo>
                  <a:lnTo>
                    <a:pt x="112" y="0"/>
                  </a:lnTo>
                  <a:lnTo>
                    <a:pt x="112" y="0"/>
                  </a:lnTo>
                  <a:lnTo>
                    <a:pt x="112" y="0"/>
                  </a:lnTo>
                  <a:lnTo>
                    <a:pt x="62" y="0"/>
                  </a:lnTo>
                  <a:lnTo>
                    <a:pt x="62" y="0"/>
                  </a:lnTo>
                  <a:lnTo>
                    <a:pt x="62" y="0"/>
                  </a:lnTo>
                  <a:lnTo>
                    <a:pt x="60" y="0"/>
                  </a:lnTo>
                  <a:lnTo>
                    <a:pt x="60" y="0"/>
                  </a:lnTo>
                  <a:lnTo>
                    <a:pt x="60" y="0"/>
                  </a:lnTo>
                  <a:lnTo>
                    <a:pt x="10" y="0"/>
                  </a:lnTo>
                  <a:lnTo>
                    <a:pt x="10" y="0"/>
                  </a:lnTo>
                  <a:lnTo>
                    <a:pt x="10" y="0"/>
                  </a:lnTo>
                  <a:lnTo>
                    <a:pt x="2" y="0"/>
                  </a:lnTo>
                  <a:lnTo>
                    <a:pt x="0" y="0"/>
                  </a:lnTo>
                  <a:lnTo>
                    <a:pt x="0" y="0"/>
                  </a:lnTo>
                  <a:lnTo>
                    <a:pt x="0" y="0"/>
                  </a:lnTo>
                  <a:lnTo>
                    <a:pt x="0" y="16"/>
                  </a:lnTo>
                  <a:lnTo>
                    <a:pt x="118" y="16"/>
                  </a:lnTo>
                  <a:lnTo>
                    <a:pt x="118" y="16"/>
                  </a:lnTo>
                  <a:lnTo>
                    <a:pt x="118" y="16"/>
                  </a:lnTo>
                  <a:lnTo>
                    <a:pt x="118" y="16"/>
                  </a:lnTo>
                  <a:lnTo>
                    <a:pt x="118" y="16"/>
                  </a:lnTo>
                  <a:lnTo>
                    <a:pt x="118" y="16"/>
                  </a:lnTo>
                  <a:lnTo>
                    <a:pt x="118" y="16"/>
                  </a:lnTo>
                  <a:lnTo>
                    <a:pt x="118" y="0"/>
                  </a:lnTo>
                  <a:lnTo>
                    <a:pt x="118" y="0"/>
                  </a:lnTo>
                  <a:lnTo>
                    <a:pt x="114" y="0"/>
                  </a:lnTo>
                  <a:lnTo>
                    <a:pt x="114" y="0"/>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1" name="Freeform 912"/>
            <p:cNvSpPr>
              <a:spLocks/>
            </p:cNvSpPr>
            <p:nvPr/>
          </p:nvSpPr>
          <p:spPr bwMode="auto">
            <a:xfrm>
              <a:off x="6199187" y="4208464"/>
              <a:ext cx="19050" cy="19050"/>
            </a:xfrm>
            <a:custGeom>
              <a:avLst/>
              <a:gdLst>
                <a:gd name="T0" fmla="*/ 12 w 12"/>
                <a:gd name="T1" fmla="*/ 0 h 12"/>
                <a:gd name="T2" fmla="*/ 0 w 12"/>
                <a:gd name="T3" fmla="*/ 2 h 12"/>
                <a:gd name="T4" fmla="*/ 0 w 12"/>
                <a:gd name="T5" fmla="*/ 10 h 12"/>
                <a:gd name="T6" fmla="*/ 12 w 12"/>
                <a:gd name="T7" fmla="*/ 12 h 12"/>
                <a:gd name="T8" fmla="*/ 12 w 12"/>
                <a:gd name="T9" fmla="*/ 0 h 12"/>
              </a:gdLst>
              <a:ahLst/>
              <a:cxnLst>
                <a:cxn ang="0">
                  <a:pos x="T0" y="T1"/>
                </a:cxn>
                <a:cxn ang="0">
                  <a:pos x="T2" y="T3"/>
                </a:cxn>
                <a:cxn ang="0">
                  <a:pos x="T4" y="T5"/>
                </a:cxn>
                <a:cxn ang="0">
                  <a:pos x="T6" y="T7"/>
                </a:cxn>
                <a:cxn ang="0">
                  <a:pos x="T8" y="T9"/>
                </a:cxn>
              </a:cxnLst>
              <a:rect l="0" t="0" r="r" b="b"/>
              <a:pathLst>
                <a:path w="12" h="12">
                  <a:moveTo>
                    <a:pt x="12" y="0"/>
                  </a:moveTo>
                  <a:lnTo>
                    <a:pt x="0" y="2"/>
                  </a:lnTo>
                  <a:lnTo>
                    <a:pt x="0" y="10"/>
                  </a:lnTo>
                  <a:lnTo>
                    <a:pt x="12" y="12"/>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2" name="Freeform 913"/>
            <p:cNvSpPr>
              <a:spLocks/>
            </p:cNvSpPr>
            <p:nvPr/>
          </p:nvSpPr>
          <p:spPr bwMode="auto">
            <a:xfrm>
              <a:off x="6199187" y="4208464"/>
              <a:ext cx="19050" cy="19050"/>
            </a:xfrm>
            <a:custGeom>
              <a:avLst/>
              <a:gdLst>
                <a:gd name="T0" fmla="*/ 12 w 12"/>
                <a:gd name="T1" fmla="*/ 0 h 12"/>
                <a:gd name="T2" fmla="*/ 0 w 12"/>
                <a:gd name="T3" fmla="*/ 2 h 12"/>
                <a:gd name="T4" fmla="*/ 0 w 12"/>
                <a:gd name="T5" fmla="*/ 10 h 12"/>
                <a:gd name="T6" fmla="*/ 12 w 12"/>
                <a:gd name="T7" fmla="*/ 12 h 12"/>
                <a:gd name="T8" fmla="*/ 12 w 12"/>
                <a:gd name="T9" fmla="*/ 0 h 12"/>
              </a:gdLst>
              <a:ahLst/>
              <a:cxnLst>
                <a:cxn ang="0">
                  <a:pos x="T0" y="T1"/>
                </a:cxn>
                <a:cxn ang="0">
                  <a:pos x="T2" y="T3"/>
                </a:cxn>
                <a:cxn ang="0">
                  <a:pos x="T4" y="T5"/>
                </a:cxn>
                <a:cxn ang="0">
                  <a:pos x="T6" y="T7"/>
                </a:cxn>
                <a:cxn ang="0">
                  <a:pos x="T8" y="T9"/>
                </a:cxn>
              </a:cxnLst>
              <a:rect l="0" t="0" r="r" b="b"/>
              <a:pathLst>
                <a:path w="12" h="12">
                  <a:moveTo>
                    <a:pt x="12" y="0"/>
                  </a:moveTo>
                  <a:lnTo>
                    <a:pt x="0" y="2"/>
                  </a:lnTo>
                  <a:lnTo>
                    <a:pt x="0" y="10"/>
                  </a:lnTo>
                  <a:lnTo>
                    <a:pt x="12" y="12"/>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3" name="Freeform 914"/>
            <p:cNvSpPr>
              <a:spLocks noEditPoints="1"/>
            </p:cNvSpPr>
            <p:nvPr/>
          </p:nvSpPr>
          <p:spPr bwMode="auto">
            <a:xfrm>
              <a:off x="6199187" y="4208464"/>
              <a:ext cx="19050" cy="19050"/>
            </a:xfrm>
            <a:custGeom>
              <a:avLst/>
              <a:gdLst>
                <a:gd name="T0" fmla="*/ 12 w 12"/>
                <a:gd name="T1" fmla="*/ 12 h 12"/>
                <a:gd name="T2" fmla="*/ 0 w 12"/>
                <a:gd name="T3" fmla="*/ 10 h 12"/>
                <a:gd name="T4" fmla="*/ 0 w 12"/>
                <a:gd name="T5" fmla="*/ 2 h 12"/>
                <a:gd name="T6" fmla="*/ 12 w 12"/>
                <a:gd name="T7" fmla="*/ 0 h 12"/>
                <a:gd name="T8" fmla="*/ 12 w 12"/>
                <a:gd name="T9" fmla="*/ 12 h 12"/>
                <a:gd name="T10" fmla="*/ 12 w 12"/>
                <a:gd name="T11" fmla="*/ 0 h 12"/>
                <a:gd name="T12" fmla="*/ 12 w 12"/>
                <a:gd name="T13" fmla="*/ 0 h 12"/>
                <a:gd name="T14" fmla="*/ 12 w 12"/>
                <a:gd name="T15" fmla="*/ 0 h 12"/>
                <a:gd name="T16" fmla="*/ 12 w 12"/>
                <a:gd name="T17" fmla="*/ 0 h 12"/>
                <a:gd name="T18" fmla="*/ 0 w 12"/>
                <a:gd name="T19" fmla="*/ 2 h 12"/>
                <a:gd name="T20" fmla="*/ 0 w 12"/>
                <a:gd name="T21" fmla="*/ 2 h 12"/>
                <a:gd name="T22" fmla="*/ 0 w 12"/>
                <a:gd name="T23" fmla="*/ 10 h 12"/>
                <a:gd name="T24" fmla="*/ 0 w 12"/>
                <a:gd name="T25" fmla="*/ 10 h 12"/>
                <a:gd name="T26" fmla="*/ 12 w 12"/>
                <a:gd name="T27" fmla="*/ 12 h 12"/>
                <a:gd name="T28" fmla="*/ 12 w 12"/>
                <a:gd name="T29" fmla="*/ 12 h 12"/>
                <a:gd name="T30" fmla="*/ 12 w 12"/>
                <a:gd name="T31" fmla="*/ 12 h 12"/>
                <a:gd name="T32" fmla="*/ 12 w 12"/>
                <a:gd name="T33" fmla="*/ 0 h 12"/>
                <a:gd name="T34" fmla="*/ 12 w 12"/>
                <a:gd name="T35" fmla="*/ 0 h 12"/>
                <a:gd name="T36" fmla="*/ 12 w 12"/>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2">
                  <a:moveTo>
                    <a:pt x="12" y="12"/>
                  </a:moveTo>
                  <a:lnTo>
                    <a:pt x="0" y="10"/>
                  </a:lnTo>
                  <a:lnTo>
                    <a:pt x="0" y="2"/>
                  </a:lnTo>
                  <a:lnTo>
                    <a:pt x="12" y="0"/>
                  </a:lnTo>
                  <a:lnTo>
                    <a:pt x="12" y="12"/>
                  </a:lnTo>
                  <a:close/>
                  <a:moveTo>
                    <a:pt x="12" y="0"/>
                  </a:moveTo>
                  <a:lnTo>
                    <a:pt x="12" y="0"/>
                  </a:lnTo>
                  <a:lnTo>
                    <a:pt x="12" y="0"/>
                  </a:lnTo>
                  <a:close/>
                  <a:moveTo>
                    <a:pt x="12" y="0"/>
                  </a:moveTo>
                  <a:lnTo>
                    <a:pt x="0" y="2"/>
                  </a:lnTo>
                  <a:lnTo>
                    <a:pt x="0" y="2"/>
                  </a:lnTo>
                  <a:lnTo>
                    <a:pt x="0" y="10"/>
                  </a:lnTo>
                  <a:lnTo>
                    <a:pt x="0" y="10"/>
                  </a:lnTo>
                  <a:lnTo>
                    <a:pt x="12" y="12"/>
                  </a:lnTo>
                  <a:lnTo>
                    <a:pt x="12" y="12"/>
                  </a:lnTo>
                  <a:lnTo>
                    <a:pt x="12" y="12"/>
                  </a:lnTo>
                  <a:lnTo>
                    <a:pt x="12" y="0"/>
                  </a:lnTo>
                  <a:lnTo>
                    <a:pt x="12" y="0"/>
                  </a:lnTo>
                  <a:lnTo>
                    <a:pt x="12" y="0"/>
                  </a:lnTo>
                  <a:close/>
                </a:path>
              </a:pathLst>
            </a:custGeom>
            <a:solidFill>
              <a:srgbClr val="4646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4" name="Freeform 915"/>
            <p:cNvSpPr>
              <a:spLocks noEditPoints="1"/>
            </p:cNvSpPr>
            <p:nvPr/>
          </p:nvSpPr>
          <p:spPr bwMode="auto">
            <a:xfrm>
              <a:off x="6199187" y="4208464"/>
              <a:ext cx="19050" cy="19050"/>
            </a:xfrm>
            <a:custGeom>
              <a:avLst/>
              <a:gdLst>
                <a:gd name="T0" fmla="*/ 12 w 12"/>
                <a:gd name="T1" fmla="*/ 12 h 12"/>
                <a:gd name="T2" fmla="*/ 0 w 12"/>
                <a:gd name="T3" fmla="*/ 10 h 12"/>
                <a:gd name="T4" fmla="*/ 0 w 12"/>
                <a:gd name="T5" fmla="*/ 2 h 12"/>
                <a:gd name="T6" fmla="*/ 12 w 12"/>
                <a:gd name="T7" fmla="*/ 0 h 12"/>
                <a:gd name="T8" fmla="*/ 12 w 12"/>
                <a:gd name="T9" fmla="*/ 12 h 12"/>
                <a:gd name="T10" fmla="*/ 12 w 12"/>
                <a:gd name="T11" fmla="*/ 0 h 12"/>
                <a:gd name="T12" fmla="*/ 12 w 12"/>
                <a:gd name="T13" fmla="*/ 0 h 12"/>
                <a:gd name="T14" fmla="*/ 12 w 12"/>
                <a:gd name="T15" fmla="*/ 0 h 12"/>
                <a:gd name="T16" fmla="*/ 12 w 12"/>
                <a:gd name="T17" fmla="*/ 0 h 12"/>
                <a:gd name="T18" fmla="*/ 0 w 12"/>
                <a:gd name="T19" fmla="*/ 2 h 12"/>
                <a:gd name="T20" fmla="*/ 0 w 12"/>
                <a:gd name="T21" fmla="*/ 2 h 12"/>
                <a:gd name="T22" fmla="*/ 0 w 12"/>
                <a:gd name="T23" fmla="*/ 10 h 12"/>
                <a:gd name="T24" fmla="*/ 0 w 12"/>
                <a:gd name="T25" fmla="*/ 10 h 12"/>
                <a:gd name="T26" fmla="*/ 12 w 12"/>
                <a:gd name="T27" fmla="*/ 12 h 12"/>
                <a:gd name="T28" fmla="*/ 12 w 12"/>
                <a:gd name="T29" fmla="*/ 12 h 12"/>
                <a:gd name="T30" fmla="*/ 12 w 12"/>
                <a:gd name="T31" fmla="*/ 12 h 12"/>
                <a:gd name="T32" fmla="*/ 12 w 12"/>
                <a:gd name="T33" fmla="*/ 0 h 12"/>
                <a:gd name="T34" fmla="*/ 12 w 12"/>
                <a:gd name="T35" fmla="*/ 0 h 12"/>
                <a:gd name="T36" fmla="*/ 12 w 12"/>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2">
                  <a:moveTo>
                    <a:pt x="12" y="12"/>
                  </a:moveTo>
                  <a:lnTo>
                    <a:pt x="0" y="10"/>
                  </a:lnTo>
                  <a:lnTo>
                    <a:pt x="0" y="2"/>
                  </a:lnTo>
                  <a:lnTo>
                    <a:pt x="12" y="0"/>
                  </a:lnTo>
                  <a:lnTo>
                    <a:pt x="12" y="12"/>
                  </a:lnTo>
                  <a:moveTo>
                    <a:pt x="12" y="0"/>
                  </a:moveTo>
                  <a:lnTo>
                    <a:pt x="12" y="0"/>
                  </a:lnTo>
                  <a:lnTo>
                    <a:pt x="12" y="0"/>
                  </a:lnTo>
                  <a:moveTo>
                    <a:pt x="12" y="0"/>
                  </a:moveTo>
                  <a:lnTo>
                    <a:pt x="0" y="2"/>
                  </a:lnTo>
                  <a:lnTo>
                    <a:pt x="0" y="2"/>
                  </a:lnTo>
                  <a:lnTo>
                    <a:pt x="0" y="10"/>
                  </a:lnTo>
                  <a:lnTo>
                    <a:pt x="0" y="10"/>
                  </a:lnTo>
                  <a:lnTo>
                    <a:pt x="12" y="12"/>
                  </a:lnTo>
                  <a:lnTo>
                    <a:pt x="12" y="12"/>
                  </a:lnTo>
                  <a:lnTo>
                    <a:pt x="12" y="12"/>
                  </a:lnTo>
                  <a:lnTo>
                    <a:pt x="12" y="0"/>
                  </a:lnTo>
                  <a:lnTo>
                    <a:pt x="12" y="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5" name="Freeform 916"/>
            <p:cNvSpPr>
              <a:spLocks noEditPoints="1"/>
            </p:cNvSpPr>
            <p:nvPr/>
          </p:nvSpPr>
          <p:spPr bwMode="auto">
            <a:xfrm>
              <a:off x="6199187" y="4208464"/>
              <a:ext cx="19050" cy="19050"/>
            </a:xfrm>
            <a:custGeom>
              <a:avLst/>
              <a:gdLst>
                <a:gd name="T0" fmla="*/ 12 w 12"/>
                <a:gd name="T1" fmla="*/ 10 h 12"/>
                <a:gd name="T2" fmla="*/ 2 w 12"/>
                <a:gd name="T3" fmla="*/ 10 h 12"/>
                <a:gd name="T4" fmla="*/ 2 w 12"/>
                <a:gd name="T5" fmla="*/ 2 h 12"/>
                <a:gd name="T6" fmla="*/ 12 w 12"/>
                <a:gd name="T7" fmla="*/ 0 h 12"/>
                <a:gd name="T8" fmla="*/ 12 w 12"/>
                <a:gd name="T9" fmla="*/ 10 h 12"/>
                <a:gd name="T10" fmla="*/ 12 w 12"/>
                <a:gd name="T11" fmla="*/ 0 h 12"/>
                <a:gd name="T12" fmla="*/ 0 w 12"/>
                <a:gd name="T13" fmla="*/ 2 h 12"/>
                <a:gd name="T14" fmla="*/ 0 w 12"/>
                <a:gd name="T15" fmla="*/ 10 h 12"/>
                <a:gd name="T16" fmla="*/ 12 w 12"/>
                <a:gd name="T17" fmla="*/ 12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10"/>
                  </a:moveTo>
                  <a:lnTo>
                    <a:pt x="2" y="10"/>
                  </a:lnTo>
                  <a:lnTo>
                    <a:pt x="2" y="2"/>
                  </a:lnTo>
                  <a:lnTo>
                    <a:pt x="12" y="0"/>
                  </a:lnTo>
                  <a:lnTo>
                    <a:pt x="12" y="10"/>
                  </a:lnTo>
                  <a:close/>
                  <a:moveTo>
                    <a:pt x="12" y="0"/>
                  </a:moveTo>
                  <a:lnTo>
                    <a:pt x="0" y="2"/>
                  </a:lnTo>
                  <a:lnTo>
                    <a:pt x="0" y="10"/>
                  </a:lnTo>
                  <a:lnTo>
                    <a:pt x="12" y="12"/>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6" name="Freeform 917"/>
            <p:cNvSpPr>
              <a:spLocks noEditPoints="1"/>
            </p:cNvSpPr>
            <p:nvPr/>
          </p:nvSpPr>
          <p:spPr bwMode="auto">
            <a:xfrm>
              <a:off x="6199187" y="4208464"/>
              <a:ext cx="19050" cy="19050"/>
            </a:xfrm>
            <a:custGeom>
              <a:avLst/>
              <a:gdLst>
                <a:gd name="T0" fmla="*/ 12 w 12"/>
                <a:gd name="T1" fmla="*/ 10 h 12"/>
                <a:gd name="T2" fmla="*/ 2 w 12"/>
                <a:gd name="T3" fmla="*/ 10 h 12"/>
                <a:gd name="T4" fmla="*/ 2 w 12"/>
                <a:gd name="T5" fmla="*/ 2 h 12"/>
                <a:gd name="T6" fmla="*/ 12 w 12"/>
                <a:gd name="T7" fmla="*/ 0 h 12"/>
                <a:gd name="T8" fmla="*/ 12 w 12"/>
                <a:gd name="T9" fmla="*/ 10 h 12"/>
                <a:gd name="T10" fmla="*/ 12 w 12"/>
                <a:gd name="T11" fmla="*/ 0 h 12"/>
                <a:gd name="T12" fmla="*/ 0 w 12"/>
                <a:gd name="T13" fmla="*/ 2 h 12"/>
                <a:gd name="T14" fmla="*/ 0 w 12"/>
                <a:gd name="T15" fmla="*/ 10 h 12"/>
                <a:gd name="T16" fmla="*/ 12 w 12"/>
                <a:gd name="T17" fmla="*/ 12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10"/>
                  </a:moveTo>
                  <a:lnTo>
                    <a:pt x="2" y="10"/>
                  </a:lnTo>
                  <a:lnTo>
                    <a:pt x="2" y="2"/>
                  </a:lnTo>
                  <a:lnTo>
                    <a:pt x="12" y="0"/>
                  </a:lnTo>
                  <a:lnTo>
                    <a:pt x="12" y="10"/>
                  </a:lnTo>
                  <a:moveTo>
                    <a:pt x="12" y="0"/>
                  </a:moveTo>
                  <a:lnTo>
                    <a:pt x="0" y="2"/>
                  </a:lnTo>
                  <a:lnTo>
                    <a:pt x="0" y="10"/>
                  </a:lnTo>
                  <a:lnTo>
                    <a:pt x="12" y="12"/>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7" name="Oval 918"/>
            <p:cNvSpPr>
              <a:spLocks noChangeArrowheads="1"/>
            </p:cNvSpPr>
            <p:nvPr/>
          </p:nvSpPr>
          <p:spPr bwMode="auto">
            <a:xfrm>
              <a:off x="6430962" y="4211639"/>
              <a:ext cx="15875" cy="15875"/>
            </a:xfrm>
            <a:prstGeom prst="ellipse">
              <a:avLst/>
            </a:prstGeom>
            <a:solidFill>
              <a:srgbClr val="0078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8" name="Oval 919"/>
            <p:cNvSpPr>
              <a:spLocks noChangeArrowheads="1"/>
            </p:cNvSpPr>
            <p:nvPr/>
          </p:nvSpPr>
          <p:spPr bwMode="auto">
            <a:xfrm>
              <a:off x="6392862" y="4211639"/>
              <a:ext cx="15875" cy="15875"/>
            </a:xfrm>
            <a:prstGeom prst="ellipse">
              <a:avLst/>
            </a:prstGeom>
            <a:solidFill>
              <a:srgbClr val="4646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9" name="Rectangle 920"/>
            <p:cNvSpPr>
              <a:spLocks noChangeArrowheads="1"/>
            </p:cNvSpPr>
            <p:nvPr/>
          </p:nvSpPr>
          <p:spPr bwMode="auto">
            <a:xfrm>
              <a:off x="6465887" y="4211639"/>
              <a:ext cx="19050" cy="15875"/>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0" name="Rectangle 921"/>
            <p:cNvSpPr>
              <a:spLocks noChangeArrowheads="1"/>
            </p:cNvSpPr>
            <p:nvPr/>
          </p:nvSpPr>
          <p:spPr bwMode="auto">
            <a:xfrm>
              <a:off x="6465887" y="4211639"/>
              <a:ext cx="19050" cy="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1" name="Freeform 922"/>
            <p:cNvSpPr>
              <a:spLocks noEditPoints="1"/>
            </p:cNvSpPr>
            <p:nvPr/>
          </p:nvSpPr>
          <p:spPr bwMode="auto">
            <a:xfrm>
              <a:off x="6465887" y="4208464"/>
              <a:ext cx="19050" cy="19050"/>
            </a:xfrm>
            <a:custGeom>
              <a:avLst/>
              <a:gdLst>
                <a:gd name="T0" fmla="*/ 12 w 12"/>
                <a:gd name="T1" fmla="*/ 12 h 12"/>
                <a:gd name="T2" fmla="*/ 12 w 12"/>
                <a:gd name="T3" fmla="*/ 12 h 12"/>
                <a:gd name="T4" fmla="*/ 12 w 12"/>
                <a:gd name="T5" fmla="*/ 0 h 12"/>
                <a:gd name="T6" fmla="*/ 0 w 12"/>
                <a:gd name="T7" fmla="*/ 0 h 12"/>
                <a:gd name="T8" fmla="*/ 0 w 12"/>
                <a:gd name="T9" fmla="*/ 0 h 12"/>
                <a:gd name="T10" fmla="*/ 0 w 12"/>
                <a:gd name="T11" fmla="*/ 2 h 12"/>
                <a:gd name="T12" fmla="*/ 0 w 12"/>
                <a:gd name="T13" fmla="*/ 12 h 12"/>
                <a:gd name="T14" fmla="*/ 0 w 12"/>
                <a:gd name="T15" fmla="*/ 12 h 12"/>
                <a:gd name="T16" fmla="*/ 0 w 12"/>
                <a:gd name="T17" fmla="*/ 12 h 12"/>
                <a:gd name="T18" fmla="*/ 12 w 12"/>
                <a:gd name="T19" fmla="*/ 12 h 12"/>
                <a:gd name="T20" fmla="*/ 12 w 12"/>
                <a:gd name="T21" fmla="*/ 12 h 12"/>
                <a:gd name="T22" fmla="*/ 12 w 12"/>
                <a:gd name="T23" fmla="*/ 12 h 12"/>
                <a:gd name="T24" fmla="*/ 12 w 12"/>
                <a:gd name="T25" fmla="*/ 12 h 12"/>
                <a:gd name="T26" fmla="*/ 12 w 12"/>
                <a:gd name="T27" fmla="*/ 12 h 12"/>
                <a:gd name="T28" fmla="*/ 0 w 12"/>
                <a:gd name="T29" fmla="*/ 12 h 12"/>
                <a:gd name="T30" fmla="*/ 0 w 12"/>
                <a:gd name="T31" fmla="*/ 2 h 12"/>
                <a:gd name="T32" fmla="*/ 12 w 12"/>
                <a:gd name="T33" fmla="*/ 2 h 12"/>
                <a:gd name="T34" fmla="*/ 12 w 12"/>
                <a:gd name="T35" fmla="*/ 12 h 12"/>
                <a:gd name="T36" fmla="*/ 12 w 12"/>
                <a:gd name="T37" fmla="*/ 12 h 12"/>
                <a:gd name="T38" fmla="*/ 12 w 12"/>
                <a:gd name="T39" fmla="*/ 2 h 12"/>
                <a:gd name="T40" fmla="*/ 12 w 12"/>
                <a:gd name="T41" fmla="*/ 0 h 12"/>
                <a:gd name="T42" fmla="*/ 12 w 12"/>
                <a:gd name="T4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12">
                  <a:moveTo>
                    <a:pt x="12" y="12"/>
                  </a:moveTo>
                  <a:lnTo>
                    <a:pt x="12" y="12"/>
                  </a:lnTo>
                  <a:close/>
                  <a:moveTo>
                    <a:pt x="12" y="0"/>
                  </a:moveTo>
                  <a:lnTo>
                    <a:pt x="0" y="0"/>
                  </a:lnTo>
                  <a:lnTo>
                    <a:pt x="0" y="0"/>
                  </a:lnTo>
                  <a:lnTo>
                    <a:pt x="0" y="2"/>
                  </a:lnTo>
                  <a:lnTo>
                    <a:pt x="0" y="12"/>
                  </a:lnTo>
                  <a:lnTo>
                    <a:pt x="0" y="12"/>
                  </a:lnTo>
                  <a:lnTo>
                    <a:pt x="0" y="12"/>
                  </a:lnTo>
                  <a:lnTo>
                    <a:pt x="12" y="12"/>
                  </a:lnTo>
                  <a:lnTo>
                    <a:pt x="12" y="12"/>
                  </a:lnTo>
                  <a:lnTo>
                    <a:pt x="12" y="12"/>
                  </a:lnTo>
                  <a:lnTo>
                    <a:pt x="12" y="12"/>
                  </a:lnTo>
                  <a:lnTo>
                    <a:pt x="12" y="12"/>
                  </a:lnTo>
                  <a:lnTo>
                    <a:pt x="0" y="12"/>
                  </a:lnTo>
                  <a:lnTo>
                    <a:pt x="0" y="2"/>
                  </a:lnTo>
                  <a:lnTo>
                    <a:pt x="12" y="2"/>
                  </a:lnTo>
                  <a:lnTo>
                    <a:pt x="12" y="12"/>
                  </a:lnTo>
                  <a:lnTo>
                    <a:pt x="12" y="12"/>
                  </a:lnTo>
                  <a:lnTo>
                    <a:pt x="12" y="2"/>
                  </a:lnTo>
                  <a:lnTo>
                    <a:pt x="12" y="0"/>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2" name="Freeform 923"/>
            <p:cNvSpPr>
              <a:spLocks noEditPoints="1"/>
            </p:cNvSpPr>
            <p:nvPr/>
          </p:nvSpPr>
          <p:spPr bwMode="auto">
            <a:xfrm>
              <a:off x="6465887" y="4208464"/>
              <a:ext cx="19050" cy="19050"/>
            </a:xfrm>
            <a:custGeom>
              <a:avLst/>
              <a:gdLst>
                <a:gd name="T0" fmla="*/ 12 w 12"/>
                <a:gd name="T1" fmla="*/ 12 h 12"/>
                <a:gd name="T2" fmla="*/ 12 w 12"/>
                <a:gd name="T3" fmla="*/ 12 h 12"/>
                <a:gd name="T4" fmla="*/ 12 w 12"/>
                <a:gd name="T5" fmla="*/ 0 h 12"/>
                <a:gd name="T6" fmla="*/ 0 w 12"/>
                <a:gd name="T7" fmla="*/ 0 h 12"/>
                <a:gd name="T8" fmla="*/ 0 w 12"/>
                <a:gd name="T9" fmla="*/ 0 h 12"/>
                <a:gd name="T10" fmla="*/ 0 w 12"/>
                <a:gd name="T11" fmla="*/ 2 h 12"/>
                <a:gd name="T12" fmla="*/ 0 w 12"/>
                <a:gd name="T13" fmla="*/ 12 h 12"/>
                <a:gd name="T14" fmla="*/ 0 w 12"/>
                <a:gd name="T15" fmla="*/ 12 h 12"/>
                <a:gd name="T16" fmla="*/ 0 w 12"/>
                <a:gd name="T17" fmla="*/ 12 h 12"/>
                <a:gd name="T18" fmla="*/ 12 w 12"/>
                <a:gd name="T19" fmla="*/ 12 h 12"/>
                <a:gd name="T20" fmla="*/ 12 w 12"/>
                <a:gd name="T21" fmla="*/ 12 h 12"/>
                <a:gd name="T22" fmla="*/ 12 w 12"/>
                <a:gd name="T23" fmla="*/ 12 h 12"/>
                <a:gd name="T24" fmla="*/ 12 w 12"/>
                <a:gd name="T25" fmla="*/ 12 h 12"/>
                <a:gd name="T26" fmla="*/ 12 w 12"/>
                <a:gd name="T27" fmla="*/ 12 h 12"/>
                <a:gd name="T28" fmla="*/ 0 w 12"/>
                <a:gd name="T29" fmla="*/ 12 h 12"/>
                <a:gd name="T30" fmla="*/ 0 w 12"/>
                <a:gd name="T31" fmla="*/ 2 h 12"/>
                <a:gd name="T32" fmla="*/ 12 w 12"/>
                <a:gd name="T33" fmla="*/ 2 h 12"/>
                <a:gd name="T34" fmla="*/ 12 w 12"/>
                <a:gd name="T35" fmla="*/ 12 h 12"/>
                <a:gd name="T36" fmla="*/ 12 w 12"/>
                <a:gd name="T37" fmla="*/ 12 h 12"/>
                <a:gd name="T38" fmla="*/ 12 w 12"/>
                <a:gd name="T39" fmla="*/ 2 h 12"/>
                <a:gd name="T40" fmla="*/ 12 w 12"/>
                <a:gd name="T41" fmla="*/ 0 h 12"/>
                <a:gd name="T42" fmla="*/ 12 w 12"/>
                <a:gd name="T4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12">
                  <a:moveTo>
                    <a:pt x="12" y="12"/>
                  </a:moveTo>
                  <a:lnTo>
                    <a:pt x="12" y="12"/>
                  </a:lnTo>
                  <a:moveTo>
                    <a:pt x="12" y="0"/>
                  </a:moveTo>
                  <a:lnTo>
                    <a:pt x="0" y="0"/>
                  </a:lnTo>
                  <a:lnTo>
                    <a:pt x="0" y="0"/>
                  </a:lnTo>
                  <a:lnTo>
                    <a:pt x="0" y="2"/>
                  </a:lnTo>
                  <a:lnTo>
                    <a:pt x="0" y="12"/>
                  </a:lnTo>
                  <a:lnTo>
                    <a:pt x="0" y="12"/>
                  </a:lnTo>
                  <a:lnTo>
                    <a:pt x="0" y="12"/>
                  </a:lnTo>
                  <a:lnTo>
                    <a:pt x="12" y="12"/>
                  </a:lnTo>
                  <a:lnTo>
                    <a:pt x="12" y="12"/>
                  </a:lnTo>
                  <a:lnTo>
                    <a:pt x="12" y="12"/>
                  </a:lnTo>
                  <a:lnTo>
                    <a:pt x="12" y="12"/>
                  </a:lnTo>
                  <a:lnTo>
                    <a:pt x="12" y="12"/>
                  </a:lnTo>
                  <a:lnTo>
                    <a:pt x="0" y="12"/>
                  </a:lnTo>
                  <a:lnTo>
                    <a:pt x="0" y="2"/>
                  </a:lnTo>
                  <a:lnTo>
                    <a:pt x="12" y="2"/>
                  </a:lnTo>
                  <a:lnTo>
                    <a:pt x="12" y="12"/>
                  </a:lnTo>
                  <a:lnTo>
                    <a:pt x="12" y="12"/>
                  </a:lnTo>
                  <a:lnTo>
                    <a:pt x="12" y="2"/>
                  </a:lnTo>
                  <a:lnTo>
                    <a:pt x="12" y="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3" name="Freeform 924"/>
            <p:cNvSpPr>
              <a:spLocks noEditPoints="1"/>
            </p:cNvSpPr>
            <p:nvPr/>
          </p:nvSpPr>
          <p:spPr bwMode="auto">
            <a:xfrm>
              <a:off x="6465887" y="4211639"/>
              <a:ext cx="19050" cy="15875"/>
            </a:xfrm>
            <a:custGeom>
              <a:avLst/>
              <a:gdLst>
                <a:gd name="T0" fmla="*/ 2 w 12"/>
                <a:gd name="T1" fmla="*/ 8 h 10"/>
                <a:gd name="T2" fmla="*/ 2 w 12"/>
                <a:gd name="T3" fmla="*/ 0 h 10"/>
                <a:gd name="T4" fmla="*/ 12 w 12"/>
                <a:gd name="T5" fmla="*/ 0 h 10"/>
                <a:gd name="T6" fmla="*/ 12 w 12"/>
                <a:gd name="T7" fmla="*/ 8 h 10"/>
                <a:gd name="T8" fmla="*/ 2 w 12"/>
                <a:gd name="T9" fmla="*/ 8 h 10"/>
                <a:gd name="T10" fmla="*/ 12 w 12"/>
                <a:gd name="T11" fmla="*/ 0 h 10"/>
                <a:gd name="T12" fmla="*/ 0 w 12"/>
                <a:gd name="T13" fmla="*/ 0 h 10"/>
                <a:gd name="T14" fmla="*/ 0 w 12"/>
                <a:gd name="T15" fmla="*/ 10 h 10"/>
                <a:gd name="T16" fmla="*/ 12 w 12"/>
                <a:gd name="T17" fmla="*/ 10 h 10"/>
                <a:gd name="T18" fmla="*/ 12 w 12"/>
                <a:gd name="T19" fmla="*/ 10 h 10"/>
                <a:gd name="T20" fmla="*/ 12 w 12"/>
                <a:gd name="T21" fmla="*/ 10 h 10"/>
                <a:gd name="T22" fmla="*/ 12 w 12"/>
                <a:gd name="T23" fmla="*/ 8 h 10"/>
                <a:gd name="T24" fmla="*/ 12 w 12"/>
                <a:gd name="T25" fmla="*/ 10 h 10"/>
                <a:gd name="T26" fmla="*/ 12 w 12"/>
                <a:gd name="T27" fmla="*/ 10 h 10"/>
                <a:gd name="T28" fmla="*/ 12 w 12"/>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0">
                  <a:moveTo>
                    <a:pt x="2" y="8"/>
                  </a:moveTo>
                  <a:lnTo>
                    <a:pt x="2" y="0"/>
                  </a:lnTo>
                  <a:lnTo>
                    <a:pt x="12" y="0"/>
                  </a:lnTo>
                  <a:lnTo>
                    <a:pt x="12" y="8"/>
                  </a:lnTo>
                  <a:lnTo>
                    <a:pt x="2" y="8"/>
                  </a:lnTo>
                  <a:close/>
                  <a:moveTo>
                    <a:pt x="12" y="0"/>
                  </a:moveTo>
                  <a:lnTo>
                    <a:pt x="0" y="0"/>
                  </a:lnTo>
                  <a:lnTo>
                    <a:pt x="0" y="10"/>
                  </a:lnTo>
                  <a:lnTo>
                    <a:pt x="12" y="10"/>
                  </a:lnTo>
                  <a:lnTo>
                    <a:pt x="12" y="10"/>
                  </a:lnTo>
                  <a:lnTo>
                    <a:pt x="12" y="10"/>
                  </a:lnTo>
                  <a:lnTo>
                    <a:pt x="12" y="8"/>
                  </a:lnTo>
                  <a:lnTo>
                    <a:pt x="12" y="10"/>
                  </a:lnTo>
                  <a:lnTo>
                    <a:pt x="12" y="10"/>
                  </a:lnTo>
                  <a:lnTo>
                    <a:pt x="12" y="0"/>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4" name="Freeform 925"/>
            <p:cNvSpPr>
              <a:spLocks noEditPoints="1"/>
            </p:cNvSpPr>
            <p:nvPr/>
          </p:nvSpPr>
          <p:spPr bwMode="auto">
            <a:xfrm>
              <a:off x="6465887" y="4211639"/>
              <a:ext cx="19050" cy="15875"/>
            </a:xfrm>
            <a:custGeom>
              <a:avLst/>
              <a:gdLst>
                <a:gd name="T0" fmla="*/ 2 w 12"/>
                <a:gd name="T1" fmla="*/ 8 h 10"/>
                <a:gd name="T2" fmla="*/ 2 w 12"/>
                <a:gd name="T3" fmla="*/ 0 h 10"/>
                <a:gd name="T4" fmla="*/ 12 w 12"/>
                <a:gd name="T5" fmla="*/ 0 h 10"/>
                <a:gd name="T6" fmla="*/ 12 w 12"/>
                <a:gd name="T7" fmla="*/ 8 h 10"/>
                <a:gd name="T8" fmla="*/ 2 w 12"/>
                <a:gd name="T9" fmla="*/ 8 h 10"/>
                <a:gd name="T10" fmla="*/ 12 w 12"/>
                <a:gd name="T11" fmla="*/ 0 h 10"/>
                <a:gd name="T12" fmla="*/ 0 w 12"/>
                <a:gd name="T13" fmla="*/ 0 h 10"/>
                <a:gd name="T14" fmla="*/ 0 w 12"/>
                <a:gd name="T15" fmla="*/ 10 h 10"/>
                <a:gd name="T16" fmla="*/ 12 w 12"/>
                <a:gd name="T17" fmla="*/ 10 h 10"/>
                <a:gd name="T18" fmla="*/ 12 w 12"/>
                <a:gd name="T19" fmla="*/ 10 h 10"/>
                <a:gd name="T20" fmla="*/ 12 w 12"/>
                <a:gd name="T21" fmla="*/ 10 h 10"/>
                <a:gd name="T22" fmla="*/ 12 w 12"/>
                <a:gd name="T23" fmla="*/ 8 h 10"/>
                <a:gd name="T24" fmla="*/ 12 w 12"/>
                <a:gd name="T25" fmla="*/ 10 h 10"/>
                <a:gd name="T26" fmla="*/ 12 w 12"/>
                <a:gd name="T27" fmla="*/ 10 h 10"/>
                <a:gd name="T28" fmla="*/ 12 w 12"/>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0">
                  <a:moveTo>
                    <a:pt x="2" y="8"/>
                  </a:moveTo>
                  <a:lnTo>
                    <a:pt x="2" y="0"/>
                  </a:lnTo>
                  <a:lnTo>
                    <a:pt x="12" y="0"/>
                  </a:lnTo>
                  <a:lnTo>
                    <a:pt x="12" y="8"/>
                  </a:lnTo>
                  <a:lnTo>
                    <a:pt x="2" y="8"/>
                  </a:lnTo>
                  <a:moveTo>
                    <a:pt x="12" y="0"/>
                  </a:moveTo>
                  <a:lnTo>
                    <a:pt x="0" y="0"/>
                  </a:lnTo>
                  <a:lnTo>
                    <a:pt x="0" y="10"/>
                  </a:lnTo>
                  <a:lnTo>
                    <a:pt x="12" y="10"/>
                  </a:lnTo>
                  <a:lnTo>
                    <a:pt x="12" y="10"/>
                  </a:lnTo>
                  <a:lnTo>
                    <a:pt x="12" y="10"/>
                  </a:lnTo>
                  <a:lnTo>
                    <a:pt x="12" y="8"/>
                  </a:lnTo>
                  <a:lnTo>
                    <a:pt x="12" y="10"/>
                  </a:lnTo>
                  <a:lnTo>
                    <a:pt x="12" y="1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5" name="Rectangle 926"/>
            <p:cNvSpPr>
              <a:spLocks noChangeArrowheads="1"/>
            </p:cNvSpPr>
            <p:nvPr/>
          </p:nvSpPr>
          <p:spPr bwMode="auto">
            <a:xfrm>
              <a:off x="6503987" y="4211639"/>
              <a:ext cx="19050"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6" name="Rectangle 927"/>
            <p:cNvSpPr>
              <a:spLocks noChangeArrowheads="1"/>
            </p:cNvSpPr>
            <p:nvPr/>
          </p:nvSpPr>
          <p:spPr bwMode="auto">
            <a:xfrm>
              <a:off x="6503987" y="4211639"/>
              <a:ext cx="19050" cy="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7" name="Freeform 928"/>
            <p:cNvSpPr>
              <a:spLocks noEditPoints="1"/>
            </p:cNvSpPr>
            <p:nvPr/>
          </p:nvSpPr>
          <p:spPr bwMode="auto">
            <a:xfrm>
              <a:off x="6503987" y="4208464"/>
              <a:ext cx="19050" cy="19050"/>
            </a:xfrm>
            <a:custGeom>
              <a:avLst/>
              <a:gdLst>
                <a:gd name="T0" fmla="*/ 12 w 12"/>
                <a:gd name="T1" fmla="*/ 12 h 12"/>
                <a:gd name="T2" fmla="*/ 12 w 12"/>
                <a:gd name="T3" fmla="*/ 12 h 12"/>
                <a:gd name="T4" fmla="*/ 12 w 12"/>
                <a:gd name="T5" fmla="*/ 0 h 12"/>
                <a:gd name="T6" fmla="*/ 0 w 12"/>
                <a:gd name="T7" fmla="*/ 0 h 12"/>
                <a:gd name="T8" fmla="*/ 0 w 12"/>
                <a:gd name="T9" fmla="*/ 0 h 12"/>
                <a:gd name="T10" fmla="*/ 0 w 12"/>
                <a:gd name="T11" fmla="*/ 2 h 12"/>
                <a:gd name="T12" fmla="*/ 0 w 12"/>
                <a:gd name="T13" fmla="*/ 12 h 12"/>
                <a:gd name="T14" fmla="*/ 0 w 12"/>
                <a:gd name="T15" fmla="*/ 12 h 12"/>
                <a:gd name="T16" fmla="*/ 0 w 12"/>
                <a:gd name="T17" fmla="*/ 12 h 12"/>
                <a:gd name="T18" fmla="*/ 12 w 12"/>
                <a:gd name="T19" fmla="*/ 12 h 12"/>
                <a:gd name="T20" fmla="*/ 12 w 12"/>
                <a:gd name="T21" fmla="*/ 12 h 12"/>
                <a:gd name="T22" fmla="*/ 12 w 12"/>
                <a:gd name="T23" fmla="*/ 12 h 12"/>
                <a:gd name="T24" fmla="*/ 12 w 12"/>
                <a:gd name="T25" fmla="*/ 12 h 12"/>
                <a:gd name="T26" fmla="*/ 12 w 12"/>
                <a:gd name="T27" fmla="*/ 12 h 12"/>
                <a:gd name="T28" fmla="*/ 0 w 12"/>
                <a:gd name="T29" fmla="*/ 12 h 12"/>
                <a:gd name="T30" fmla="*/ 0 w 12"/>
                <a:gd name="T31" fmla="*/ 2 h 12"/>
                <a:gd name="T32" fmla="*/ 12 w 12"/>
                <a:gd name="T33" fmla="*/ 2 h 12"/>
                <a:gd name="T34" fmla="*/ 12 w 12"/>
                <a:gd name="T35" fmla="*/ 12 h 12"/>
                <a:gd name="T36" fmla="*/ 12 w 12"/>
                <a:gd name="T37" fmla="*/ 12 h 12"/>
                <a:gd name="T38" fmla="*/ 12 w 12"/>
                <a:gd name="T39" fmla="*/ 2 h 12"/>
                <a:gd name="T40" fmla="*/ 12 w 12"/>
                <a:gd name="T41" fmla="*/ 0 h 12"/>
                <a:gd name="T42" fmla="*/ 12 w 12"/>
                <a:gd name="T4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12">
                  <a:moveTo>
                    <a:pt x="12" y="12"/>
                  </a:moveTo>
                  <a:lnTo>
                    <a:pt x="12" y="12"/>
                  </a:lnTo>
                  <a:close/>
                  <a:moveTo>
                    <a:pt x="12" y="0"/>
                  </a:moveTo>
                  <a:lnTo>
                    <a:pt x="0" y="0"/>
                  </a:lnTo>
                  <a:lnTo>
                    <a:pt x="0" y="0"/>
                  </a:lnTo>
                  <a:lnTo>
                    <a:pt x="0" y="2"/>
                  </a:lnTo>
                  <a:lnTo>
                    <a:pt x="0" y="12"/>
                  </a:lnTo>
                  <a:lnTo>
                    <a:pt x="0" y="12"/>
                  </a:lnTo>
                  <a:lnTo>
                    <a:pt x="0" y="12"/>
                  </a:lnTo>
                  <a:lnTo>
                    <a:pt x="12" y="12"/>
                  </a:lnTo>
                  <a:lnTo>
                    <a:pt x="12" y="12"/>
                  </a:lnTo>
                  <a:lnTo>
                    <a:pt x="12" y="12"/>
                  </a:lnTo>
                  <a:lnTo>
                    <a:pt x="12" y="12"/>
                  </a:lnTo>
                  <a:lnTo>
                    <a:pt x="12" y="12"/>
                  </a:lnTo>
                  <a:lnTo>
                    <a:pt x="0" y="12"/>
                  </a:lnTo>
                  <a:lnTo>
                    <a:pt x="0" y="2"/>
                  </a:lnTo>
                  <a:lnTo>
                    <a:pt x="12" y="2"/>
                  </a:lnTo>
                  <a:lnTo>
                    <a:pt x="12" y="12"/>
                  </a:lnTo>
                  <a:lnTo>
                    <a:pt x="12" y="12"/>
                  </a:lnTo>
                  <a:lnTo>
                    <a:pt x="12" y="2"/>
                  </a:lnTo>
                  <a:lnTo>
                    <a:pt x="12" y="0"/>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8" name="Freeform 929"/>
            <p:cNvSpPr>
              <a:spLocks noEditPoints="1"/>
            </p:cNvSpPr>
            <p:nvPr/>
          </p:nvSpPr>
          <p:spPr bwMode="auto">
            <a:xfrm>
              <a:off x="6503987" y="4208464"/>
              <a:ext cx="19050" cy="19050"/>
            </a:xfrm>
            <a:custGeom>
              <a:avLst/>
              <a:gdLst>
                <a:gd name="T0" fmla="*/ 12 w 12"/>
                <a:gd name="T1" fmla="*/ 12 h 12"/>
                <a:gd name="T2" fmla="*/ 12 w 12"/>
                <a:gd name="T3" fmla="*/ 12 h 12"/>
                <a:gd name="T4" fmla="*/ 12 w 12"/>
                <a:gd name="T5" fmla="*/ 0 h 12"/>
                <a:gd name="T6" fmla="*/ 0 w 12"/>
                <a:gd name="T7" fmla="*/ 0 h 12"/>
                <a:gd name="T8" fmla="*/ 0 w 12"/>
                <a:gd name="T9" fmla="*/ 0 h 12"/>
                <a:gd name="T10" fmla="*/ 0 w 12"/>
                <a:gd name="T11" fmla="*/ 2 h 12"/>
                <a:gd name="T12" fmla="*/ 0 w 12"/>
                <a:gd name="T13" fmla="*/ 12 h 12"/>
                <a:gd name="T14" fmla="*/ 0 w 12"/>
                <a:gd name="T15" fmla="*/ 12 h 12"/>
                <a:gd name="T16" fmla="*/ 0 w 12"/>
                <a:gd name="T17" fmla="*/ 12 h 12"/>
                <a:gd name="T18" fmla="*/ 12 w 12"/>
                <a:gd name="T19" fmla="*/ 12 h 12"/>
                <a:gd name="T20" fmla="*/ 12 w 12"/>
                <a:gd name="T21" fmla="*/ 12 h 12"/>
                <a:gd name="T22" fmla="*/ 12 w 12"/>
                <a:gd name="T23" fmla="*/ 12 h 12"/>
                <a:gd name="T24" fmla="*/ 12 w 12"/>
                <a:gd name="T25" fmla="*/ 12 h 12"/>
                <a:gd name="T26" fmla="*/ 12 w 12"/>
                <a:gd name="T27" fmla="*/ 12 h 12"/>
                <a:gd name="T28" fmla="*/ 0 w 12"/>
                <a:gd name="T29" fmla="*/ 12 h 12"/>
                <a:gd name="T30" fmla="*/ 0 w 12"/>
                <a:gd name="T31" fmla="*/ 2 h 12"/>
                <a:gd name="T32" fmla="*/ 12 w 12"/>
                <a:gd name="T33" fmla="*/ 2 h 12"/>
                <a:gd name="T34" fmla="*/ 12 w 12"/>
                <a:gd name="T35" fmla="*/ 12 h 12"/>
                <a:gd name="T36" fmla="*/ 12 w 12"/>
                <a:gd name="T37" fmla="*/ 12 h 12"/>
                <a:gd name="T38" fmla="*/ 12 w 12"/>
                <a:gd name="T39" fmla="*/ 2 h 12"/>
                <a:gd name="T40" fmla="*/ 12 w 12"/>
                <a:gd name="T41" fmla="*/ 0 h 12"/>
                <a:gd name="T42" fmla="*/ 12 w 12"/>
                <a:gd name="T4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12">
                  <a:moveTo>
                    <a:pt x="12" y="12"/>
                  </a:moveTo>
                  <a:lnTo>
                    <a:pt x="12" y="12"/>
                  </a:lnTo>
                  <a:moveTo>
                    <a:pt x="12" y="0"/>
                  </a:moveTo>
                  <a:lnTo>
                    <a:pt x="0" y="0"/>
                  </a:lnTo>
                  <a:lnTo>
                    <a:pt x="0" y="0"/>
                  </a:lnTo>
                  <a:lnTo>
                    <a:pt x="0" y="2"/>
                  </a:lnTo>
                  <a:lnTo>
                    <a:pt x="0" y="12"/>
                  </a:lnTo>
                  <a:lnTo>
                    <a:pt x="0" y="12"/>
                  </a:lnTo>
                  <a:lnTo>
                    <a:pt x="0" y="12"/>
                  </a:lnTo>
                  <a:lnTo>
                    <a:pt x="12" y="12"/>
                  </a:lnTo>
                  <a:lnTo>
                    <a:pt x="12" y="12"/>
                  </a:lnTo>
                  <a:lnTo>
                    <a:pt x="12" y="12"/>
                  </a:lnTo>
                  <a:lnTo>
                    <a:pt x="12" y="12"/>
                  </a:lnTo>
                  <a:lnTo>
                    <a:pt x="12" y="12"/>
                  </a:lnTo>
                  <a:lnTo>
                    <a:pt x="0" y="12"/>
                  </a:lnTo>
                  <a:lnTo>
                    <a:pt x="0" y="2"/>
                  </a:lnTo>
                  <a:lnTo>
                    <a:pt x="12" y="2"/>
                  </a:lnTo>
                  <a:lnTo>
                    <a:pt x="12" y="12"/>
                  </a:lnTo>
                  <a:lnTo>
                    <a:pt x="12" y="12"/>
                  </a:lnTo>
                  <a:lnTo>
                    <a:pt x="12" y="2"/>
                  </a:lnTo>
                  <a:lnTo>
                    <a:pt x="12" y="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9" name="Freeform 930"/>
            <p:cNvSpPr>
              <a:spLocks noEditPoints="1"/>
            </p:cNvSpPr>
            <p:nvPr/>
          </p:nvSpPr>
          <p:spPr bwMode="auto">
            <a:xfrm>
              <a:off x="6503987" y="4211639"/>
              <a:ext cx="19050" cy="15875"/>
            </a:xfrm>
            <a:custGeom>
              <a:avLst/>
              <a:gdLst>
                <a:gd name="T0" fmla="*/ 2 w 12"/>
                <a:gd name="T1" fmla="*/ 8 h 10"/>
                <a:gd name="T2" fmla="*/ 2 w 12"/>
                <a:gd name="T3" fmla="*/ 0 h 10"/>
                <a:gd name="T4" fmla="*/ 12 w 12"/>
                <a:gd name="T5" fmla="*/ 0 h 10"/>
                <a:gd name="T6" fmla="*/ 12 w 12"/>
                <a:gd name="T7" fmla="*/ 8 h 10"/>
                <a:gd name="T8" fmla="*/ 2 w 12"/>
                <a:gd name="T9" fmla="*/ 8 h 10"/>
                <a:gd name="T10" fmla="*/ 12 w 12"/>
                <a:gd name="T11" fmla="*/ 0 h 10"/>
                <a:gd name="T12" fmla="*/ 0 w 12"/>
                <a:gd name="T13" fmla="*/ 0 h 10"/>
                <a:gd name="T14" fmla="*/ 0 w 12"/>
                <a:gd name="T15" fmla="*/ 10 h 10"/>
                <a:gd name="T16" fmla="*/ 12 w 12"/>
                <a:gd name="T17" fmla="*/ 10 h 10"/>
                <a:gd name="T18" fmla="*/ 12 w 12"/>
                <a:gd name="T19" fmla="*/ 10 h 10"/>
                <a:gd name="T20" fmla="*/ 12 w 12"/>
                <a:gd name="T21" fmla="*/ 10 h 10"/>
                <a:gd name="T22" fmla="*/ 12 w 12"/>
                <a:gd name="T23" fmla="*/ 8 h 10"/>
                <a:gd name="T24" fmla="*/ 12 w 12"/>
                <a:gd name="T25" fmla="*/ 10 h 10"/>
                <a:gd name="T26" fmla="*/ 12 w 12"/>
                <a:gd name="T27" fmla="*/ 10 h 10"/>
                <a:gd name="T28" fmla="*/ 12 w 12"/>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0">
                  <a:moveTo>
                    <a:pt x="2" y="8"/>
                  </a:moveTo>
                  <a:lnTo>
                    <a:pt x="2" y="0"/>
                  </a:lnTo>
                  <a:lnTo>
                    <a:pt x="12" y="0"/>
                  </a:lnTo>
                  <a:lnTo>
                    <a:pt x="12" y="8"/>
                  </a:lnTo>
                  <a:lnTo>
                    <a:pt x="2" y="8"/>
                  </a:lnTo>
                  <a:close/>
                  <a:moveTo>
                    <a:pt x="12" y="0"/>
                  </a:moveTo>
                  <a:lnTo>
                    <a:pt x="0" y="0"/>
                  </a:lnTo>
                  <a:lnTo>
                    <a:pt x="0" y="10"/>
                  </a:lnTo>
                  <a:lnTo>
                    <a:pt x="12" y="10"/>
                  </a:lnTo>
                  <a:lnTo>
                    <a:pt x="12" y="10"/>
                  </a:lnTo>
                  <a:lnTo>
                    <a:pt x="12" y="10"/>
                  </a:lnTo>
                  <a:lnTo>
                    <a:pt x="12" y="8"/>
                  </a:lnTo>
                  <a:lnTo>
                    <a:pt x="12" y="10"/>
                  </a:lnTo>
                  <a:lnTo>
                    <a:pt x="12" y="10"/>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0" name="Freeform 931"/>
            <p:cNvSpPr>
              <a:spLocks noEditPoints="1"/>
            </p:cNvSpPr>
            <p:nvPr/>
          </p:nvSpPr>
          <p:spPr bwMode="auto">
            <a:xfrm>
              <a:off x="6503987" y="4211639"/>
              <a:ext cx="19050" cy="15875"/>
            </a:xfrm>
            <a:custGeom>
              <a:avLst/>
              <a:gdLst>
                <a:gd name="T0" fmla="*/ 2 w 12"/>
                <a:gd name="T1" fmla="*/ 8 h 10"/>
                <a:gd name="T2" fmla="*/ 2 w 12"/>
                <a:gd name="T3" fmla="*/ 0 h 10"/>
                <a:gd name="T4" fmla="*/ 12 w 12"/>
                <a:gd name="T5" fmla="*/ 0 h 10"/>
                <a:gd name="T6" fmla="*/ 12 w 12"/>
                <a:gd name="T7" fmla="*/ 8 h 10"/>
                <a:gd name="T8" fmla="*/ 2 w 12"/>
                <a:gd name="T9" fmla="*/ 8 h 10"/>
                <a:gd name="T10" fmla="*/ 12 w 12"/>
                <a:gd name="T11" fmla="*/ 0 h 10"/>
                <a:gd name="T12" fmla="*/ 0 w 12"/>
                <a:gd name="T13" fmla="*/ 0 h 10"/>
                <a:gd name="T14" fmla="*/ 0 w 12"/>
                <a:gd name="T15" fmla="*/ 10 h 10"/>
                <a:gd name="T16" fmla="*/ 12 w 12"/>
                <a:gd name="T17" fmla="*/ 10 h 10"/>
                <a:gd name="T18" fmla="*/ 12 w 12"/>
                <a:gd name="T19" fmla="*/ 10 h 10"/>
                <a:gd name="T20" fmla="*/ 12 w 12"/>
                <a:gd name="T21" fmla="*/ 10 h 10"/>
                <a:gd name="T22" fmla="*/ 12 w 12"/>
                <a:gd name="T23" fmla="*/ 8 h 10"/>
                <a:gd name="T24" fmla="*/ 12 w 12"/>
                <a:gd name="T25" fmla="*/ 10 h 10"/>
                <a:gd name="T26" fmla="*/ 12 w 12"/>
                <a:gd name="T27" fmla="*/ 10 h 10"/>
                <a:gd name="T28" fmla="*/ 12 w 12"/>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0">
                  <a:moveTo>
                    <a:pt x="2" y="8"/>
                  </a:moveTo>
                  <a:lnTo>
                    <a:pt x="2" y="0"/>
                  </a:lnTo>
                  <a:lnTo>
                    <a:pt x="12" y="0"/>
                  </a:lnTo>
                  <a:lnTo>
                    <a:pt x="12" y="8"/>
                  </a:lnTo>
                  <a:lnTo>
                    <a:pt x="2" y="8"/>
                  </a:lnTo>
                  <a:moveTo>
                    <a:pt x="12" y="0"/>
                  </a:moveTo>
                  <a:lnTo>
                    <a:pt x="0" y="0"/>
                  </a:lnTo>
                  <a:lnTo>
                    <a:pt x="0" y="10"/>
                  </a:lnTo>
                  <a:lnTo>
                    <a:pt x="12" y="10"/>
                  </a:lnTo>
                  <a:lnTo>
                    <a:pt x="12" y="10"/>
                  </a:lnTo>
                  <a:lnTo>
                    <a:pt x="12" y="10"/>
                  </a:lnTo>
                  <a:lnTo>
                    <a:pt x="12" y="8"/>
                  </a:lnTo>
                  <a:lnTo>
                    <a:pt x="12" y="10"/>
                  </a:lnTo>
                  <a:lnTo>
                    <a:pt x="12" y="1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1" name="Rectangle 932"/>
            <p:cNvSpPr>
              <a:spLocks noChangeArrowheads="1"/>
            </p:cNvSpPr>
            <p:nvPr/>
          </p:nvSpPr>
          <p:spPr bwMode="auto">
            <a:xfrm>
              <a:off x="6183312" y="3848101"/>
              <a:ext cx="25400" cy="20638"/>
            </a:xfrm>
            <a:prstGeom prst="rect">
              <a:avLst/>
            </a:prstGeom>
            <a:solidFill>
              <a:srgbClr val="0078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2" name="Rectangle 933"/>
            <p:cNvSpPr>
              <a:spLocks noChangeArrowheads="1"/>
            </p:cNvSpPr>
            <p:nvPr/>
          </p:nvSpPr>
          <p:spPr bwMode="auto">
            <a:xfrm>
              <a:off x="6183312" y="3848101"/>
              <a:ext cx="25400" cy="2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3" name="Freeform 934"/>
            <p:cNvSpPr>
              <a:spLocks/>
            </p:cNvSpPr>
            <p:nvPr/>
          </p:nvSpPr>
          <p:spPr bwMode="auto">
            <a:xfrm>
              <a:off x="6186487" y="3851276"/>
              <a:ext cx="22225" cy="17463"/>
            </a:xfrm>
            <a:custGeom>
              <a:avLst/>
              <a:gdLst>
                <a:gd name="T0" fmla="*/ 14 w 14"/>
                <a:gd name="T1" fmla="*/ 0 h 11"/>
                <a:gd name="T2" fmla="*/ 14 w 14"/>
                <a:gd name="T3" fmla="*/ 0 h 11"/>
                <a:gd name="T4" fmla="*/ 14 w 14"/>
                <a:gd name="T5" fmla="*/ 11 h 11"/>
                <a:gd name="T6" fmla="*/ 0 w 14"/>
                <a:gd name="T7" fmla="*/ 11 h 11"/>
                <a:gd name="T8" fmla="*/ 0 w 14"/>
                <a:gd name="T9" fmla="*/ 11 h 11"/>
                <a:gd name="T10" fmla="*/ 14 w 14"/>
                <a:gd name="T11" fmla="*/ 11 h 11"/>
                <a:gd name="T12" fmla="*/ 14 w 14"/>
                <a:gd name="T13" fmla="*/ 11 h 11"/>
                <a:gd name="T14" fmla="*/ 14 w 14"/>
                <a:gd name="T15" fmla="*/ 11 h 11"/>
                <a:gd name="T16" fmla="*/ 14 w 14"/>
                <a:gd name="T17" fmla="*/ 11 h 11"/>
                <a:gd name="T18" fmla="*/ 14 w 14"/>
                <a:gd name="T19" fmla="*/ 11 h 11"/>
                <a:gd name="T20" fmla="*/ 14 w 14"/>
                <a:gd name="T21" fmla="*/ 11 h 11"/>
                <a:gd name="T22" fmla="*/ 14 w 14"/>
                <a:gd name="T23" fmla="*/ 11 h 11"/>
                <a:gd name="T24" fmla="*/ 14 w 14"/>
                <a:gd name="T2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1">
                  <a:moveTo>
                    <a:pt x="14" y="0"/>
                  </a:moveTo>
                  <a:lnTo>
                    <a:pt x="14" y="0"/>
                  </a:lnTo>
                  <a:lnTo>
                    <a:pt x="14" y="11"/>
                  </a:lnTo>
                  <a:lnTo>
                    <a:pt x="0" y="11"/>
                  </a:lnTo>
                  <a:lnTo>
                    <a:pt x="0" y="11"/>
                  </a:lnTo>
                  <a:lnTo>
                    <a:pt x="14" y="11"/>
                  </a:lnTo>
                  <a:lnTo>
                    <a:pt x="14" y="11"/>
                  </a:lnTo>
                  <a:lnTo>
                    <a:pt x="14" y="11"/>
                  </a:lnTo>
                  <a:lnTo>
                    <a:pt x="14" y="11"/>
                  </a:lnTo>
                  <a:lnTo>
                    <a:pt x="14" y="11"/>
                  </a:lnTo>
                  <a:lnTo>
                    <a:pt x="14" y="11"/>
                  </a:lnTo>
                  <a:lnTo>
                    <a:pt x="14" y="11"/>
                  </a:lnTo>
                  <a:lnTo>
                    <a:pt x="14"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4" name="Freeform 935"/>
            <p:cNvSpPr>
              <a:spLocks/>
            </p:cNvSpPr>
            <p:nvPr/>
          </p:nvSpPr>
          <p:spPr bwMode="auto">
            <a:xfrm>
              <a:off x="6186487" y="3851276"/>
              <a:ext cx="22225" cy="17463"/>
            </a:xfrm>
            <a:custGeom>
              <a:avLst/>
              <a:gdLst>
                <a:gd name="T0" fmla="*/ 14 w 14"/>
                <a:gd name="T1" fmla="*/ 0 h 11"/>
                <a:gd name="T2" fmla="*/ 14 w 14"/>
                <a:gd name="T3" fmla="*/ 0 h 11"/>
                <a:gd name="T4" fmla="*/ 14 w 14"/>
                <a:gd name="T5" fmla="*/ 11 h 11"/>
                <a:gd name="T6" fmla="*/ 0 w 14"/>
                <a:gd name="T7" fmla="*/ 11 h 11"/>
                <a:gd name="T8" fmla="*/ 0 w 14"/>
                <a:gd name="T9" fmla="*/ 11 h 11"/>
                <a:gd name="T10" fmla="*/ 14 w 14"/>
                <a:gd name="T11" fmla="*/ 11 h 11"/>
                <a:gd name="T12" fmla="*/ 14 w 14"/>
                <a:gd name="T13" fmla="*/ 11 h 11"/>
                <a:gd name="T14" fmla="*/ 14 w 14"/>
                <a:gd name="T15" fmla="*/ 11 h 11"/>
                <a:gd name="T16" fmla="*/ 14 w 14"/>
                <a:gd name="T17" fmla="*/ 11 h 11"/>
                <a:gd name="T18" fmla="*/ 14 w 14"/>
                <a:gd name="T19" fmla="*/ 11 h 11"/>
                <a:gd name="T20" fmla="*/ 14 w 14"/>
                <a:gd name="T21" fmla="*/ 11 h 11"/>
                <a:gd name="T22" fmla="*/ 14 w 14"/>
                <a:gd name="T23" fmla="*/ 11 h 11"/>
                <a:gd name="T24" fmla="*/ 14 w 14"/>
                <a:gd name="T2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1">
                  <a:moveTo>
                    <a:pt x="14" y="0"/>
                  </a:moveTo>
                  <a:lnTo>
                    <a:pt x="14" y="0"/>
                  </a:lnTo>
                  <a:lnTo>
                    <a:pt x="14" y="11"/>
                  </a:lnTo>
                  <a:lnTo>
                    <a:pt x="0" y="11"/>
                  </a:lnTo>
                  <a:lnTo>
                    <a:pt x="0" y="11"/>
                  </a:lnTo>
                  <a:lnTo>
                    <a:pt x="14" y="11"/>
                  </a:lnTo>
                  <a:lnTo>
                    <a:pt x="14" y="11"/>
                  </a:lnTo>
                  <a:lnTo>
                    <a:pt x="14" y="11"/>
                  </a:lnTo>
                  <a:lnTo>
                    <a:pt x="14" y="11"/>
                  </a:lnTo>
                  <a:lnTo>
                    <a:pt x="14" y="11"/>
                  </a:lnTo>
                  <a:lnTo>
                    <a:pt x="14" y="11"/>
                  </a:lnTo>
                  <a:lnTo>
                    <a:pt x="14" y="11"/>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5" name="Freeform 936"/>
            <p:cNvSpPr>
              <a:spLocks noEditPoints="1"/>
            </p:cNvSpPr>
            <p:nvPr/>
          </p:nvSpPr>
          <p:spPr bwMode="auto">
            <a:xfrm>
              <a:off x="6183312" y="3848101"/>
              <a:ext cx="25400" cy="20638"/>
            </a:xfrm>
            <a:custGeom>
              <a:avLst/>
              <a:gdLst>
                <a:gd name="T0" fmla="*/ 0 w 16"/>
                <a:gd name="T1" fmla="*/ 13 h 13"/>
                <a:gd name="T2" fmla="*/ 0 w 16"/>
                <a:gd name="T3" fmla="*/ 13 h 13"/>
                <a:gd name="T4" fmla="*/ 0 w 16"/>
                <a:gd name="T5" fmla="*/ 13 h 13"/>
                <a:gd name="T6" fmla="*/ 0 w 16"/>
                <a:gd name="T7" fmla="*/ 13 h 13"/>
                <a:gd name="T8" fmla="*/ 0 w 16"/>
                <a:gd name="T9" fmla="*/ 13 h 13"/>
                <a:gd name="T10" fmla="*/ 16 w 16"/>
                <a:gd name="T11" fmla="*/ 0 h 13"/>
                <a:gd name="T12" fmla="*/ 16 w 16"/>
                <a:gd name="T13" fmla="*/ 0 h 13"/>
                <a:gd name="T14" fmla="*/ 16 w 16"/>
                <a:gd name="T15" fmla="*/ 0 h 13"/>
                <a:gd name="T16" fmla="*/ 16 w 16"/>
                <a:gd name="T17" fmla="*/ 0 h 13"/>
                <a:gd name="T18" fmla="*/ 16 w 16"/>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3">
                  <a:moveTo>
                    <a:pt x="0" y="13"/>
                  </a:moveTo>
                  <a:lnTo>
                    <a:pt x="0" y="13"/>
                  </a:lnTo>
                  <a:lnTo>
                    <a:pt x="0" y="13"/>
                  </a:lnTo>
                  <a:lnTo>
                    <a:pt x="0" y="13"/>
                  </a:lnTo>
                  <a:lnTo>
                    <a:pt x="0" y="13"/>
                  </a:lnTo>
                  <a:close/>
                  <a:moveTo>
                    <a:pt x="16" y="0"/>
                  </a:moveTo>
                  <a:lnTo>
                    <a:pt x="16" y="0"/>
                  </a:lnTo>
                  <a:lnTo>
                    <a:pt x="16" y="0"/>
                  </a:lnTo>
                  <a:lnTo>
                    <a:pt x="16" y="0"/>
                  </a:lnTo>
                  <a:lnTo>
                    <a:pt x="16" y="0"/>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6" name="Freeform 937"/>
            <p:cNvSpPr>
              <a:spLocks noEditPoints="1"/>
            </p:cNvSpPr>
            <p:nvPr/>
          </p:nvSpPr>
          <p:spPr bwMode="auto">
            <a:xfrm>
              <a:off x="6183312" y="3848101"/>
              <a:ext cx="25400" cy="20638"/>
            </a:xfrm>
            <a:custGeom>
              <a:avLst/>
              <a:gdLst>
                <a:gd name="T0" fmla="*/ 0 w 16"/>
                <a:gd name="T1" fmla="*/ 13 h 13"/>
                <a:gd name="T2" fmla="*/ 0 w 16"/>
                <a:gd name="T3" fmla="*/ 13 h 13"/>
                <a:gd name="T4" fmla="*/ 0 w 16"/>
                <a:gd name="T5" fmla="*/ 13 h 13"/>
                <a:gd name="T6" fmla="*/ 0 w 16"/>
                <a:gd name="T7" fmla="*/ 13 h 13"/>
                <a:gd name="T8" fmla="*/ 0 w 16"/>
                <a:gd name="T9" fmla="*/ 13 h 13"/>
                <a:gd name="T10" fmla="*/ 16 w 16"/>
                <a:gd name="T11" fmla="*/ 0 h 13"/>
                <a:gd name="T12" fmla="*/ 16 w 16"/>
                <a:gd name="T13" fmla="*/ 0 h 13"/>
                <a:gd name="T14" fmla="*/ 16 w 16"/>
                <a:gd name="T15" fmla="*/ 0 h 13"/>
                <a:gd name="T16" fmla="*/ 16 w 16"/>
                <a:gd name="T17" fmla="*/ 0 h 13"/>
                <a:gd name="T18" fmla="*/ 16 w 16"/>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3">
                  <a:moveTo>
                    <a:pt x="0" y="13"/>
                  </a:moveTo>
                  <a:lnTo>
                    <a:pt x="0" y="13"/>
                  </a:lnTo>
                  <a:lnTo>
                    <a:pt x="0" y="13"/>
                  </a:lnTo>
                  <a:lnTo>
                    <a:pt x="0" y="13"/>
                  </a:lnTo>
                  <a:lnTo>
                    <a:pt x="0" y="13"/>
                  </a:lnTo>
                  <a:moveTo>
                    <a:pt x="16" y="0"/>
                  </a:moveTo>
                  <a:lnTo>
                    <a:pt x="16" y="0"/>
                  </a:lnTo>
                  <a:lnTo>
                    <a:pt x="16" y="0"/>
                  </a:lnTo>
                  <a:lnTo>
                    <a:pt x="16" y="0"/>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7" name="Freeform 938"/>
            <p:cNvSpPr>
              <a:spLocks noEditPoints="1"/>
            </p:cNvSpPr>
            <p:nvPr/>
          </p:nvSpPr>
          <p:spPr bwMode="auto">
            <a:xfrm>
              <a:off x="6183312" y="3848101"/>
              <a:ext cx="25400" cy="20638"/>
            </a:xfrm>
            <a:custGeom>
              <a:avLst/>
              <a:gdLst>
                <a:gd name="T0" fmla="*/ 2 w 16"/>
                <a:gd name="T1" fmla="*/ 13 h 13"/>
                <a:gd name="T2" fmla="*/ 0 w 16"/>
                <a:gd name="T3" fmla="*/ 13 h 13"/>
                <a:gd name="T4" fmla="*/ 0 w 16"/>
                <a:gd name="T5" fmla="*/ 13 h 13"/>
                <a:gd name="T6" fmla="*/ 2 w 16"/>
                <a:gd name="T7" fmla="*/ 13 h 13"/>
                <a:gd name="T8" fmla="*/ 2 w 16"/>
                <a:gd name="T9" fmla="*/ 13 h 13"/>
                <a:gd name="T10" fmla="*/ 16 w 16"/>
                <a:gd name="T11" fmla="*/ 0 h 13"/>
                <a:gd name="T12" fmla="*/ 16 w 16"/>
                <a:gd name="T13" fmla="*/ 0 h 13"/>
                <a:gd name="T14" fmla="*/ 16 w 16"/>
                <a:gd name="T15" fmla="*/ 2 h 13"/>
                <a:gd name="T16" fmla="*/ 16 w 16"/>
                <a:gd name="T17" fmla="*/ 2 h 13"/>
                <a:gd name="T18" fmla="*/ 16 w 16"/>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3">
                  <a:moveTo>
                    <a:pt x="2" y="13"/>
                  </a:moveTo>
                  <a:lnTo>
                    <a:pt x="0" y="13"/>
                  </a:lnTo>
                  <a:lnTo>
                    <a:pt x="0" y="13"/>
                  </a:lnTo>
                  <a:lnTo>
                    <a:pt x="2" y="13"/>
                  </a:lnTo>
                  <a:lnTo>
                    <a:pt x="2" y="13"/>
                  </a:lnTo>
                  <a:close/>
                  <a:moveTo>
                    <a:pt x="16" y="0"/>
                  </a:moveTo>
                  <a:lnTo>
                    <a:pt x="16" y="0"/>
                  </a:lnTo>
                  <a:lnTo>
                    <a:pt x="16" y="2"/>
                  </a:lnTo>
                  <a:lnTo>
                    <a:pt x="16" y="2"/>
                  </a:lnTo>
                  <a:lnTo>
                    <a:pt x="16"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8" name="Freeform 939"/>
            <p:cNvSpPr>
              <a:spLocks noEditPoints="1"/>
            </p:cNvSpPr>
            <p:nvPr/>
          </p:nvSpPr>
          <p:spPr bwMode="auto">
            <a:xfrm>
              <a:off x="6183312" y="3848101"/>
              <a:ext cx="25400" cy="20638"/>
            </a:xfrm>
            <a:custGeom>
              <a:avLst/>
              <a:gdLst>
                <a:gd name="T0" fmla="*/ 2 w 16"/>
                <a:gd name="T1" fmla="*/ 13 h 13"/>
                <a:gd name="T2" fmla="*/ 0 w 16"/>
                <a:gd name="T3" fmla="*/ 13 h 13"/>
                <a:gd name="T4" fmla="*/ 0 w 16"/>
                <a:gd name="T5" fmla="*/ 13 h 13"/>
                <a:gd name="T6" fmla="*/ 2 w 16"/>
                <a:gd name="T7" fmla="*/ 13 h 13"/>
                <a:gd name="T8" fmla="*/ 2 w 16"/>
                <a:gd name="T9" fmla="*/ 13 h 13"/>
                <a:gd name="T10" fmla="*/ 16 w 16"/>
                <a:gd name="T11" fmla="*/ 0 h 13"/>
                <a:gd name="T12" fmla="*/ 16 w 16"/>
                <a:gd name="T13" fmla="*/ 0 h 13"/>
                <a:gd name="T14" fmla="*/ 16 w 16"/>
                <a:gd name="T15" fmla="*/ 2 h 13"/>
                <a:gd name="T16" fmla="*/ 16 w 16"/>
                <a:gd name="T17" fmla="*/ 2 h 13"/>
                <a:gd name="T18" fmla="*/ 16 w 16"/>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3">
                  <a:moveTo>
                    <a:pt x="2" y="13"/>
                  </a:moveTo>
                  <a:lnTo>
                    <a:pt x="0" y="13"/>
                  </a:lnTo>
                  <a:lnTo>
                    <a:pt x="0" y="13"/>
                  </a:lnTo>
                  <a:lnTo>
                    <a:pt x="2" y="13"/>
                  </a:lnTo>
                  <a:lnTo>
                    <a:pt x="2" y="13"/>
                  </a:lnTo>
                  <a:moveTo>
                    <a:pt x="16" y="0"/>
                  </a:moveTo>
                  <a:lnTo>
                    <a:pt x="16" y="0"/>
                  </a:lnTo>
                  <a:lnTo>
                    <a:pt x="16" y="2"/>
                  </a:lnTo>
                  <a:lnTo>
                    <a:pt x="16" y="2"/>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9" name="Freeform 940"/>
            <p:cNvSpPr>
              <a:spLocks/>
            </p:cNvSpPr>
            <p:nvPr/>
          </p:nvSpPr>
          <p:spPr bwMode="auto">
            <a:xfrm>
              <a:off x="6183312" y="3848101"/>
              <a:ext cx="25400" cy="20638"/>
            </a:xfrm>
            <a:custGeom>
              <a:avLst/>
              <a:gdLst>
                <a:gd name="T0" fmla="*/ 16 w 16"/>
                <a:gd name="T1" fmla="*/ 0 h 13"/>
                <a:gd name="T2" fmla="*/ 0 w 16"/>
                <a:gd name="T3" fmla="*/ 0 h 13"/>
                <a:gd name="T4" fmla="*/ 0 w 16"/>
                <a:gd name="T5" fmla="*/ 0 h 13"/>
                <a:gd name="T6" fmla="*/ 0 w 16"/>
                <a:gd name="T7" fmla="*/ 0 h 13"/>
                <a:gd name="T8" fmla="*/ 0 w 16"/>
                <a:gd name="T9" fmla="*/ 13 h 13"/>
                <a:gd name="T10" fmla="*/ 0 w 16"/>
                <a:gd name="T11" fmla="*/ 13 h 13"/>
                <a:gd name="T12" fmla="*/ 0 w 16"/>
                <a:gd name="T13" fmla="*/ 13 h 13"/>
                <a:gd name="T14" fmla="*/ 0 w 16"/>
                <a:gd name="T15" fmla="*/ 13 h 13"/>
                <a:gd name="T16" fmla="*/ 0 w 16"/>
                <a:gd name="T17" fmla="*/ 13 h 13"/>
                <a:gd name="T18" fmla="*/ 0 w 16"/>
                <a:gd name="T19" fmla="*/ 13 h 13"/>
                <a:gd name="T20" fmla="*/ 0 w 16"/>
                <a:gd name="T21" fmla="*/ 0 h 13"/>
                <a:gd name="T22" fmla="*/ 16 w 16"/>
                <a:gd name="T23" fmla="*/ 0 h 13"/>
                <a:gd name="T24" fmla="*/ 16 w 16"/>
                <a:gd name="T25" fmla="*/ 0 h 13"/>
                <a:gd name="T26" fmla="*/ 16 w 16"/>
                <a:gd name="T27" fmla="*/ 0 h 13"/>
                <a:gd name="T28" fmla="*/ 16 w 16"/>
                <a:gd name="T29" fmla="*/ 0 h 13"/>
                <a:gd name="T30" fmla="*/ 16 w 16"/>
                <a:gd name="T31" fmla="*/ 0 h 13"/>
                <a:gd name="T32" fmla="*/ 16 w 16"/>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3">
                  <a:moveTo>
                    <a:pt x="16" y="0"/>
                  </a:moveTo>
                  <a:lnTo>
                    <a:pt x="0" y="0"/>
                  </a:lnTo>
                  <a:lnTo>
                    <a:pt x="0" y="0"/>
                  </a:lnTo>
                  <a:lnTo>
                    <a:pt x="0" y="0"/>
                  </a:lnTo>
                  <a:lnTo>
                    <a:pt x="0" y="13"/>
                  </a:lnTo>
                  <a:lnTo>
                    <a:pt x="0" y="13"/>
                  </a:lnTo>
                  <a:lnTo>
                    <a:pt x="0" y="13"/>
                  </a:lnTo>
                  <a:lnTo>
                    <a:pt x="0" y="13"/>
                  </a:lnTo>
                  <a:lnTo>
                    <a:pt x="0" y="13"/>
                  </a:lnTo>
                  <a:lnTo>
                    <a:pt x="0" y="13"/>
                  </a:lnTo>
                  <a:lnTo>
                    <a:pt x="0" y="0"/>
                  </a:lnTo>
                  <a:lnTo>
                    <a:pt x="16" y="0"/>
                  </a:lnTo>
                  <a:lnTo>
                    <a:pt x="16" y="0"/>
                  </a:lnTo>
                  <a:lnTo>
                    <a:pt x="16" y="0"/>
                  </a:lnTo>
                  <a:lnTo>
                    <a:pt x="16" y="0"/>
                  </a:lnTo>
                  <a:lnTo>
                    <a:pt x="16" y="0"/>
                  </a:lnTo>
                  <a:lnTo>
                    <a:pt x="16"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0" name="Freeform 941"/>
            <p:cNvSpPr>
              <a:spLocks/>
            </p:cNvSpPr>
            <p:nvPr/>
          </p:nvSpPr>
          <p:spPr bwMode="auto">
            <a:xfrm>
              <a:off x="6183312" y="3848101"/>
              <a:ext cx="25400" cy="20638"/>
            </a:xfrm>
            <a:custGeom>
              <a:avLst/>
              <a:gdLst>
                <a:gd name="T0" fmla="*/ 16 w 16"/>
                <a:gd name="T1" fmla="*/ 0 h 13"/>
                <a:gd name="T2" fmla="*/ 0 w 16"/>
                <a:gd name="T3" fmla="*/ 0 h 13"/>
                <a:gd name="T4" fmla="*/ 0 w 16"/>
                <a:gd name="T5" fmla="*/ 0 h 13"/>
                <a:gd name="T6" fmla="*/ 0 w 16"/>
                <a:gd name="T7" fmla="*/ 0 h 13"/>
                <a:gd name="T8" fmla="*/ 0 w 16"/>
                <a:gd name="T9" fmla="*/ 13 h 13"/>
                <a:gd name="T10" fmla="*/ 0 w 16"/>
                <a:gd name="T11" fmla="*/ 13 h 13"/>
                <a:gd name="T12" fmla="*/ 0 w 16"/>
                <a:gd name="T13" fmla="*/ 13 h 13"/>
                <a:gd name="T14" fmla="*/ 0 w 16"/>
                <a:gd name="T15" fmla="*/ 13 h 13"/>
                <a:gd name="T16" fmla="*/ 0 w 16"/>
                <a:gd name="T17" fmla="*/ 13 h 13"/>
                <a:gd name="T18" fmla="*/ 0 w 16"/>
                <a:gd name="T19" fmla="*/ 13 h 13"/>
                <a:gd name="T20" fmla="*/ 0 w 16"/>
                <a:gd name="T21" fmla="*/ 0 h 13"/>
                <a:gd name="T22" fmla="*/ 16 w 16"/>
                <a:gd name="T23" fmla="*/ 0 h 13"/>
                <a:gd name="T24" fmla="*/ 16 w 16"/>
                <a:gd name="T25" fmla="*/ 0 h 13"/>
                <a:gd name="T26" fmla="*/ 16 w 16"/>
                <a:gd name="T27" fmla="*/ 0 h 13"/>
                <a:gd name="T28" fmla="*/ 16 w 16"/>
                <a:gd name="T29" fmla="*/ 0 h 13"/>
                <a:gd name="T30" fmla="*/ 16 w 16"/>
                <a:gd name="T31" fmla="*/ 0 h 13"/>
                <a:gd name="T32" fmla="*/ 16 w 16"/>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3">
                  <a:moveTo>
                    <a:pt x="16" y="0"/>
                  </a:moveTo>
                  <a:lnTo>
                    <a:pt x="0" y="0"/>
                  </a:lnTo>
                  <a:lnTo>
                    <a:pt x="0" y="0"/>
                  </a:lnTo>
                  <a:lnTo>
                    <a:pt x="0" y="0"/>
                  </a:lnTo>
                  <a:lnTo>
                    <a:pt x="0" y="13"/>
                  </a:lnTo>
                  <a:lnTo>
                    <a:pt x="0" y="13"/>
                  </a:lnTo>
                  <a:lnTo>
                    <a:pt x="0" y="13"/>
                  </a:lnTo>
                  <a:lnTo>
                    <a:pt x="0" y="13"/>
                  </a:lnTo>
                  <a:lnTo>
                    <a:pt x="0" y="13"/>
                  </a:lnTo>
                  <a:lnTo>
                    <a:pt x="0" y="13"/>
                  </a:lnTo>
                  <a:lnTo>
                    <a:pt x="0" y="0"/>
                  </a:lnTo>
                  <a:lnTo>
                    <a:pt x="16" y="0"/>
                  </a:lnTo>
                  <a:lnTo>
                    <a:pt x="16" y="0"/>
                  </a:lnTo>
                  <a:lnTo>
                    <a:pt x="16" y="0"/>
                  </a:lnTo>
                  <a:lnTo>
                    <a:pt x="16" y="0"/>
                  </a:lnTo>
                  <a:lnTo>
                    <a:pt x="16" y="0"/>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1" name="Freeform 942"/>
            <p:cNvSpPr>
              <a:spLocks noEditPoints="1"/>
            </p:cNvSpPr>
            <p:nvPr/>
          </p:nvSpPr>
          <p:spPr bwMode="auto">
            <a:xfrm>
              <a:off x="6183312" y="3848101"/>
              <a:ext cx="25400" cy="20638"/>
            </a:xfrm>
            <a:custGeom>
              <a:avLst/>
              <a:gdLst>
                <a:gd name="T0" fmla="*/ 2 w 16"/>
                <a:gd name="T1" fmla="*/ 13 h 13"/>
                <a:gd name="T2" fmla="*/ 2 w 16"/>
                <a:gd name="T3" fmla="*/ 2 h 13"/>
                <a:gd name="T4" fmla="*/ 16 w 16"/>
                <a:gd name="T5" fmla="*/ 2 h 13"/>
                <a:gd name="T6" fmla="*/ 16 w 16"/>
                <a:gd name="T7" fmla="*/ 13 h 13"/>
                <a:gd name="T8" fmla="*/ 2 w 16"/>
                <a:gd name="T9" fmla="*/ 13 h 13"/>
                <a:gd name="T10" fmla="*/ 16 w 16"/>
                <a:gd name="T11" fmla="*/ 0 h 13"/>
                <a:gd name="T12" fmla="*/ 0 w 16"/>
                <a:gd name="T13" fmla="*/ 0 h 13"/>
                <a:gd name="T14" fmla="*/ 0 w 16"/>
                <a:gd name="T15" fmla="*/ 13 h 13"/>
                <a:gd name="T16" fmla="*/ 0 w 16"/>
                <a:gd name="T17" fmla="*/ 13 h 13"/>
                <a:gd name="T18" fmla="*/ 0 w 16"/>
                <a:gd name="T19" fmla="*/ 13 h 13"/>
                <a:gd name="T20" fmla="*/ 2 w 16"/>
                <a:gd name="T21" fmla="*/ 13 h 13"/>
                <a:gd name="T22" fmla="*/ 16 w 16"/>
                <a:gd name="T23" fmla="*/ 13 h 13"/>
                <a:gd name="T24" fmla="*/ 16 w 16"/>
                <a:gd name="T25" fmla="*/ 2 h 13"/>
                <a:gd name="T26" fmla="*/ 16 w 16"/>
                <a:gd name="T27" fmla="*/ 0 h 13"/>
                <a:gd name="T28" fmla="*/ 16 w 16"/>
                <a:gd name="T29" fmla="*/ 0 h 13"/>
                <a:gd name="T30" fmla="*/ 16 w 16"/>
                <a:gd name="T3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3">
                  <a:moveTo>
                    <a:pt x="2" y="13"/>
                  </a:moveTo>
                  <a:lnTo>
                    <a:pt x="2" y="2"/>
                  </a:lnTo>
                  <a:lnTo>
                    <a:pt x="16" y="2"/>
                  </a:lnTo>
                  <a:lnTo>
                    <a:pt x="16" y="13"/>
                  </a:lnTo>
                  <a:lnTo>
                    <a:pt x="2" y="13"/>
                  </a:lnTo>
                  <a:close/>
                  <a:moveTo>
                    <a:pt x="16" y="0"/>
                  </a:moveTo>
                  <a:lnTo>
                    <a:pt x="0" y="0"/>
                  </a:lnTo>
                  <a:lnTo>
                    <a:pt x="0" y="13"/>
                  </a:lnTo>
                  <a:lnTo>
                    <a:pt x="0" y="13"/>
                  </a:lnTo>
                  <a:lnTo>
                    <a:pt x="0" y="13"/>
                  </a:lnTo>
                  <a:lnTo>
                    <a:pt x="2" y="13"/>
                  </a:lnTo>
                  <a:lnTo>
                    <a:pt x="16" y="13"/>
                  </a:lnTo>
                  <a:lnTo>
                    <a:pt x="16" y="2"/>
                  </a:lnTo>
                  <a:lnTo>
                    <a:pt x="16" y="0"/>
                  </a:lnTo>
                  <a:lnTo>
                    <a:pt x="16" y="0"/>
                  </a:lnTo>
                  <a:lnTo>
                    <a:pt x="16" y="0"/>
                  </a:lnTo>
                  <a:close/>
                </a:path>
              </a:pathLst>
            </a:custGeom>
            <a:solidFill>
              <a:srgbClr val="0078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2" name="Freeform 943"/>
            <p:cNvSpPr>
              <a:spLocks noEditPoints="1"/>
            </p:cNvSpPr>
            <p:nvPr/>
          </p:nvSpPr>
          <p:spPr bwMode="auto">
            <a:xfrm>
              <a:off x="6183312" y="3848101"/>
              <a:ext cx="25400" cy="20638"/>
            </a:xfrm>
            <a:custGeom>
              <a:avLst/>
              <a:gdLst>
                <a:gd name="T0" fmla="*/ 2 w 16"/>
                <a:gd name="T1" fmla="*/ 13 h 13"/>
                <a:gd name="T2" fmla="*/ 2 w 16"/>
                <a:gd name="T3" fmla="*/ 2 h 13"/>
                <a:gd name="T4" fmla="*/ 16 w 16"/>
                <a:gd name="T5" fmla="*/ 2 h 13"/>
                <a:gd name="T6" fmla="*/ 16 w 16"/>
                <a:gd name="T7" fmla="*/ 13 h 13"/>
                <a:gd name="T8" fmla="*/ 2 w 16"/>
                <a:gd name="T9" fmla="*/ 13 h 13"/>
                <a:gd name="T10" fmla="*/ 16 w 16"/>
                <a:gd name="T11" fmla="*/ 0 h 13"/>
                <a:gd name="T12" fmla="*/ 0 w 16"/>
                <a:gd name="T13" fmla="*/ 0 h 13"/>
                <a:gd name="T14" fmla="*/ 0 w 16"/>
                <a:gd name="T15" fmla="*/ 13 h 13"/>
                <a:gd name="T16" fmla="*/ 0 w 16"/>
                <a:gd name="T17" fmla="*/ 13 h 13"/>
                <a:gd name="T18" fmla="*/ 0 w 16"/>
                <a:gd name="T19" fmla="*/ 13 h 13"/>
                <a:gd name="T20" fmla="*/ 2 w 16"/>
                <a:gd name="T21" fmla="*/ 13 h 13"/>
                <a:gd name="T22" fmla="*/ 16 w 16"/>
                <a:gd name="T23" fmla="*/ 13 h 13"/>
                <a:gd name="T24" fmla="*/ 16 w 16"/>
                <a:gd name="T25" fmla="*/ 2 h 13"/>
                <a:gd name="T26" fmla="*/ 16 w 16"/>
                <a:gd name="T27" fmla="*/ 0 h 13"/>
                <a:gd name="T28" fmla="*/ 16 w 16"/>
                <a:gd name="T29" fmla="*/ 0 h 13"/>
                <a:gd name="T30" fmla="*/ 16 w 16"/>
                <a:gd name="T3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3">
                  <a:moveTo>
                    <a:pt x="2" y="13"/>
                  </a:moveTo>
                  <a:lnTo>
                    <a:pt x="2" y="2"/>
                  </a:lnTo>
                  <a:lnTo>
                    <a:pt x="16" y="2"/>
                  </a:lnTo>
                  <a:lnTo>
                    <a:pt x="16" y="13"/>
                  </a:lnTo>
                  <a:lnTo>
                    <a:pt x="2" y="13"/>
                  </a:lnTo>
                  <a:moveTo>
                    <a:pt x="16" y="0"/>
                  </a:moveTo>
                  <a:lnTo>
                    <a:pt x="0" y="0"/>
                  </a:lnTo>
                  <a:lnTo>
                    <a:pt x="0" y="13"/>
                  </a:lnTo>
                  <a:lnTo>
                    <a:pt x="0" y="13"/>
                  </a:lnTo>
                  <a:lnTo>
                    <a:pt x="0" y="13"/>
                  </a:lnTo>
                  <a:lnTo>
                    <a:pt x="2" y="13"/>
                  </a:lnTo>
                  <a:lnTo>
                    <a:pt x="16" y="13"/>
                  </a:lnTo>
                  <a:lnTo>
                    <a:pt x="16" y="2"/>
                  </a:lnTo>
                  <a:lnTo>
                    <a:pt x="16" y="0"/>
                  </a:lnTo>
                  <a:lnTo>
                    <a:pt x="16" y="0"/>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3" name="Rectangle 944"/>
            <p:cNvSpPr>
              <a:spLocks noChangeArrowheads="1"/>
            </p:cNvSpPr>
            <p:nvPr/>
          </p:nvSpPr>
          <p:spPr bwMode="auto">
            <a:xfrm>
              <a:off x="6183312" y="3894139"/>
              <a:ext cx="117475" cy="179388"/>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4" name="Rectangle 945"/>
            <p:cNvSpPr>
              <a:spLocks noChangeArrowheads="1"/>
            </p:cNvSpPr>
            <p:nvPr/>
          </p:nvSpPr>
          <p:spPr bwMode="auto">
            <a:xfrm>
              <a:off x="6183312" y="3894139"/>
              <a:ext cx="1174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5" name="Freeform 946"/>
            <p:cNvSpPr>
              <a:spLocks noEditPoints="1"/>
            </p:cNvSpPr>
            <p:nvPr/>
          </p:nvSpPr>
          <p:spPr bwMode="auto">
            <a:xfrm>
              <a:off x="6186487" y="3894139"/>
              <a:ext cx="114300" cy="179388"/>
            </a:xfrm>
            <a:custGeom>
              <a:avLst/>
              <a:gdLst>
                <a:gd name="T0" fmla="*/ 72 w 72"/>
                <a:gd name="T1" fmla="*/ 113 h 113"/>
                <a:gd name="T2" fmla="*/ 0 w 72"/>
                <a:gd name="T3" fmla="*/ 113 h 113"/>
                <a:gd name="T4" fmla="*/ 0 w 72"/>
                <a:gd name="T5" fmla="*/ 113 h 113"/>
                <a:gd name="T6" fmla="*/ 72 w 72"/>
                <a:gd name="T7" fmla="*/ 113 h 113"/>
                <a:gd name="T8" fmla="*/ 72 w 72"/>
                <a:gd name="T9" fmla="*/ 113 h 113"/>
                <a:gd name="T10" fmla="*/ 72 w 72"/>
                <a:gd name="T11" fmla="*/ 113 h 113"/>
                <a:gd name="T12" fmla="*/ 72 w 72"/>
                <a:gd name="T13" fmla="*/ 113 h 113"/>
                <a:gd name="T14" fmla="*/ 72 w 72"/>
                <a:gd name="T15" fmla="*/ 113 h 113"/>
                <a:gd name="T16" fmla="*/ 72 w 72"/>
                <a:gd name="T17" fmla="*/ 0 h 113"/>
                <a:gd name="T18" fmla="*/ 0 w 72"/>
                <a:gd name="T19" fmla="*/ 0 h 113"/>
                <a:gd name="T20" fmla="*/ 0 w 72"/>
                <a:gd name="T21" fmla="*/ 0 h 113"/>
                <a:gd name="T22" fmla="*/ 72 w 72"/>
                <a:gd name="T23" fmla="*/ 0 h 113"/>
                <a:gd name="T24" fmla="*/ 72 w 72"/>
                <a:gd name="T25" fmla="*/ 0 h 113"/>
                <a:gd name="T26" fmla="*/ 72 w 72"/>
                <a:gd name="T27" fmla="*/ 0 h 113"/>
                <a:gd name="T28" fmla="*/ 72 w 72"/>
                <a:gd name="T2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113">
                  <a:moveTo>
                    <a:pt x="72" y="113"/>
                  </a:moveTo>
                  <a:lnTo>
                    <a:pt x="0" y="113"/>
                  </a:lnTo>
                  <a:lnTo>
                    <a:pt x="0" y="113"/>
                  </a:lnTo>
                  <a:lnTo>
                    <a:pt x="72" y="113"/>
                  </a:lnTo>
                  <a:lnTo>
                    <a:pt x="72" y="113"/>
                  </a:lnTo>
                  <a:lnTo>
                    <a:pt x="72" y="113"/>
                  </a:lnTo>
                  <a:lnTo>
                    <a:pt x="72" y="113"/>
                  </a:lnTo>
                  <a:lnTo>
                    <a:pt x="72" y="113"/>
                  </a:lnTo>
                  <a:close/>
                  <a:moveTo>
                    <a:pt x="72" y="0"/>
                  </a:moveTo>
                  <a:lnTo>
                    <a:pt x="0" y="0"/>
                  </a:lnTo>
                  <a:lnTo>
                    <a:pt x="0" y="0"/>
                  </a:lnTo>
                  <a:lnTo>
                    <a:pt x="72" y="0"/>
                  </a:lnTo>
                  <a:lnTo>
                    <a:pt x="72" y="0"/>
                  </a:lnTo>
                  <a:lnTo>
                    <a:pt x="72" y="0"/>
                  </a:lnTo>
                  <a:lnTo>
                    <a:pt x="7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6" name="Freeform 947"/>
            <p:cNvSpPr>
              <a:spLocks noEditPoints="1"/>
            </p:cNvSpPr>
            <p:nvPr/>
          </p:nvSpPr>
          <p:spPr bwMode="auto">
            <a:xfrm>
              <a:off x="6186487" y="3894139"/>
              <a:ext cx="114300" cy="179388"/>
            </a:xfrm>
            <a:custGeom>
              <a:avLst/>
              <a:gdLst>
                <a:gd name="T0" fmla="*/ 72 w 72"/>
                <a:gd name="T1" fmla="*/ 113 h 113"/>
                <a:gd name="T2" fmla="*/ 0 w 72"/>
                <a:gd name="T3" fmla="*/ 113 h 113"/>
                <a:gd name="T4" fmla="*/ 0 w 72"/>
                <a:gd name="T5" fmla="*/ 113 h 113"/>
                <a:gd name="T6" fmla="*/ 72 w 72"/>
                <a:gd name="T7" fmla="*/ 113 h 113"/>
                <a:gd name="T8" fmla="*/ 72 w 72"/>
                <a:gd name="T9" fmla="*/ 113 h 113"/>
                <a:gd name="T10" fmla="*/ 72 w 72"/>
                <a:gd name="T11" fmla="*/ 113 h 113"/>
                <a:gd name="T12" fmla="*/ 72 w 72"/>
                <a:gd name="T13" fmla="*/ 113 h 113"/>
                <a:gd name="T14" fmla="*/ 72 w 72"/>
                <a:gd name="T15" fmla="*/ 113 h 113"/>
                <a:gd name="T16" fmla="*/ 72 w 72"/>
                <a:gd name="T17" fmla="*/ 0 h 113"/>
                <a:gd name="T18" fmla="*/ 0 w 72"/>
                <a:gd name="T19" fmla="*/ 0 h 113"/>
                <a:gd name="T20" fmla="*/ 0 w 72"/>
                <a:gd name="T21" fmla="*/ 0 h 113"/>
                <a:gd name="T22" fmla="*/ 72 w 72"/>
                <a:gd name="T23" fmla="*/ 0 h 113"/>
                <a:gd name="T24" fmla="*/ 72 w 72"/>
                <a:gd name="T25" fmla="*/ 0 h 113"/>
                <a:gd name="T26" fmla="*/ 72 w 72"/>
                <a:gd name="T27" fmla="*/ 0 h 113"/>
                <a:gd name="T28" fmla="*/ 72 w 72"/>
                <a:gd name="T2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113">
                  <a:moveTo>
                    <a:pt x="72" y="113"/>
                  </a:moveTo>
                  <a:lnTo>
                    <a:pt x="0" y="113"/>
                  </a:lnTo>
                  <a:lnTo>
                    <a:pt x="0" y="113"/>
                  </a:lnTo>
                  <a:lnTo>
                    <a:pt x="72" y="113"/>
                  </a:lnTo>
                  <a:lnTo>
                    <a:pt x="72" y="113"/>
                  </a:lnTo>
                  <a:lnTo>
                    <a:pt x="72" y="113"/>
                  </a:lnTo>
                  <a:lnTo>
                    <a:pt x="72" y="113"/>
                  </a:lnTo>
                  <a:lnTo>
                    <a:pt x="72" y="113"/>
                  </a:lnTo>
                  <a:moveTo>
                    <a:pt x="72" y="0"/>
                  </a:moveTo>
                  <a:lnTo>
                    <a:pt x="0" y="0"/>
                  </a:lnTo>
                  <a:lnTo>
                    <a:pt x="0" y="0"/>
                  </a:lnTo>
                  <a:lnTo>
                    <a:pt x="72" y="0"/>
                  </a:lnTo>
                  <a:lnTo>
                    <a:pt x="72" y="0"/>
                  </a:lnTo>
                  <a:lnTo>
                    <a:pt x="72" y="0"/>
                  </a:lnTo>
                  <a:lnTo>
                    <a:pt x="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7" name="Freeform 948"/>
            <p:cNvSpPr>
              <a:spLocks noEditPoints="1"/>
            </p:cNvSpPr>
            <p:nvPr/>
          </p:nvSpPr>
          <p:spPr bwMode="auto">
            <a:xfrm>
              <a:off x="6183312" y="3894139"/>
              <a:ext cx="0" cy="179388"/>
            </a:xfrm>
            <a:custGeom>
              <a:avLst/>
              <a:gdLst>
                <a:gd name="T0" fmla="*/ 113 h 113"/>
                <a:gd name="T1" fmla="*/ 113 h 113"/>
                <a:gd name="T2" fmla="*/ 113 h 113"/>
                <a:gd name="T3" fmla="*/ 113 h 113"/>
                <a:gd name="T4" fmla="*/ 113 h 113"/>
                <a:gd name="T5" fmla="*/ 0 h 113"/>
                <a:gd name="T6" fmla="*/ 0 h 113"/>
                <a:gd name="T7" fmla="*/ 0 h 113"/>
                <a:gd name="T8" fmla="*/ 0 h 113"/>
                <a:gd name="T9"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113">
                  <a:moveTo>
                    <a:pt x="0" y="113"/>
                  </a:moveTo>
                  <a:lnTo>
                    <a:pt x="0" y="113"/>
                  </a:lnTo>
                  <a:lnTo>
                    <a:pt x="0" y="113"/>
                  </a:lnTo>
                  <a:lnTo>
                    <a:pt x="0" y="113"/>
                  </a:lnTo>
                  <a:lnTo>
                    <a:pt x="0" y="113"/>
                  </a:lnTo>
                  <a:close/>
                  <a:moveTo>
                    <a:pt x="0" y="0"/>
                  </a:moveTo>
                  <a:lnTo>
                    <a:pt x="0" y="0"/>
                  </a:lnTo>
                  <a:lnTo>
                    <a:pt x="0" y="0"/>
                  </a:lnTo>
                  <a:lnTo>
                    <a:pt x="0" y="0"/>
                  </a:lnTo>
                  <a:lnTo>
                    <a:pt x="0" y="0"/>
                  </a:lnTo>
                  <a:close/>
                </a:path>
              </a:pathLst>
            </a:custGeom>
            <a:solidFill>
              <a:srgbClr val="DD5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8" name="Freeform 949"/>
            <p:cNvSpPr>
              <a:spLocks noEditPoints="1"/>
            </p:cNvSpPr>
            <p:nvPr/>
          </p:nvSpPr>
          <p:spPr bwMode="auto">
            <a:xfrm>
              <a:off x="6183312" y="3894139"/>
              <a:ext cx="0" cy="179388"/>
            </a:xfrm>
            <a:custGeom>
              <a:avLst/>
              <a:gdLst>
                <a:gd name="T0" fmla="*/ 113 h 113"/>
                <a:gd name="T1" fmla="*/ 113 h 113"/>
                <a:gd name="T2" fmla="*/ 113 h 113"/>
                <a:gd name="T3" fmla="*/ 113 h 113"/>
                <a:gd name="T4" fmla="*/ 113 h 113"/>
                <a:gd name="T5" fmla="*/ 0 h 113"/>
                <a:gd name="T6" fmla="*/ 0 h 113"/>
                <a:gd name="T7" fmla="*/ 0 h 113"/>
                <a:gd name="T8" fmla="*/ 0 h 113"/>
                <a:gd name="T9"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113">
                  <a:moveTo>
                    <a:pt x="0" y="113"/>
                  </a:moveTo>
                  <a:lnTo>
                    <a:pt x="0" y="113"/>
                  </a:lnTo>
                  <a:lnTo>
                    <a:pt x="0" y="113"/>
                  </a:lnTo>
                  <a:lnTo>
                    <a:pt x="0" y="113"/>
                  </a:lnTo>
                  <a:lnTo>
                    <a:pt x="0" y="113"/>
                  </a:lnTo>
                  <a:moveTo>
                    <a:pt x="0" y="0"/>
                  </a:move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9" name="Freeform 950"/>
            <p:cNvSpPr>
              <a:spLocks noEditPoints="1"/>
            </p:cNvSpPr>
            <p:nvPr/>
          </p:nvSpPr>
          <p:spPr bwMode="auto">
            <a:xfrm>
              <a:off x="6183312" y="3894139"/>
              <a:ext cx="3175" cy="179388"/>
            </a:xfrm>
            <a:custGeom>
              <a:avLst/>
              <a:gdLst>
                <a:gd name="T0" fmla="*/ 2 w 2"/>
                <a:gd name="T1" fmla="*/ 113 h 113"/>
                <a:gd name="T2" fmla="*/ 0 w 2"/>
                <a:gd name="T3" fmla="*/ 113 h 113"/>
                <a:gd name="T4" fmla="*/ 0 w 2"/>
                <a:gd name="T5" fmla="*/ 113 h 113"/>
                <a:gd name="T6" fmla="*/ 2 w 2"/>
                <a:gd name="T7" fmla="*/ 113 h 113"/>
                <a:gd name="T8" fmla="*/ 2 w 2"/>
                <a:gd name="T9" fmla="*/ 113 h 113"/>
                <a:gd name="T10" fmla="*/ 2 w 2"/>
                <a:gd name="T11" fmla="*/ 0 h 113"/>
                <a:gd name="T12" fmla="*/ 0 w 2"/>
                <a:gd name="T13" fmla="*/ 0 h 113"/>
                <a:gd name="T14" fmla="*/ 0 w 2"/>
                <a:gd name="T15" fmla="*/ 0 h 113"/>
                <a:gd name="T16" fmla="*/ 2 w 2"/>
                <a:gd name="T17" fmla="*/ 0 h 113"/>
                <a:gd name="T18" fmla="*/ 2 w 2"/>
                <a:gd name="T1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13">
                  <a:moveTo>
                    <a:pt x="2" y="113"/>
                  </a:moveTo>
                  <a:lnTo>
                    <a:pt x="0" y="113"/>
                  </a:lnTo>
                  <a:lnTo>
                    <a:pt x="0" y="113"/>
                  </a:lnTo>
                  <a:lnTo>
                    <a:pt x="2" y="113"/>
                  </a:lnTo>
                  <a:lnTo>
                    <a:pt x="2" y="113"/>
                  </a:lnTo>
                  <a:close/>
                  <a:moveTo>
                    <a:pt x="2" y="0"/>
                  </a:moveTo>
                  <a:lnTo>
                    <a:pt x="0" y="0"/>
                  </a:lnTo>
                  <a:lnTo>
                    <a:pt x="0" y="0"/>
                  </a:lnTo>
                  <a:lnTo>
                    <a:pt x="2" y="0"/>
                  </a:lnTo>
                  <a:lnTo>
                    <a:pt x="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0" name="Freeform 951"/>
            <p:cNvSpPr>
              <a:spLocks noEditPoints="1"/>
            </p:cNvSpPr>
            <p:nvPr/>
          </p:nvSpPr>
          <p:spPr bwMode="auto">
            <a:xfrm>
              <a:off x="6183312" y="3894139"/>
              <a:ext cx="3175" cy="179388"/>
            </a:xfrm>
            <a:custGeom>
              <a:avLst/>
              <a:gdLst>
                <a:gd name="T0" fmla="*/ 2 w 2"/>
                <a:gd name="T1" fmla="*/ 113 h 113"/>
                <a:gd name="T2" fmla="*/ 0 w 2"/>
                <a:gd name="T3" fmla="*/ 113 h 113"/>
                <a:gd name="T4" fmla="*/ 0 w 2"/>
                <a:gd name="T5" fmla="*/ 113 h 113"/>
                <a:gd name="T6" fmla="*/ 2 w 2"/>
                <a:gd name="T7" fmla="*/ 113 h 113"/>
                <a:gd name="T8" fmla="*/ 2 w 2"/>
                <a:gd name="T9" fmla="*/ 113 h 113"/>
                <a:gd name="T10" fmla="*/ 2 w 2"/>
                <a:gd name="T11" fmla="*/ 0 h 113"/>
                <a:gd name="T12" fmla="*/ 0 w 2"/>
                <a:gd name="T13" fmla="*/ 0 h 113"/>
                <a:gd name="T14" fmla="*/ 0 w 2"/>
                <a:gd name="T15" fmla="*/ 0 h 113"/>
                <a:gd name="T16" fmla="*/ 2 w 2"/>
                <a:gd name="T17" fmla="*/ 0 h 113"/>
                <a:gd name="T18" fmla="*/ 2 w 2"/>
                <a:gd name="T1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13">
                  <a:moveTo>
                    <a:pt x="2" y="113"/>
                  </a:moveTo>
                  <a:lnTo>
                    <a:pt x="0" y="113"/>
                  </a:lnTo>
                  <a:lnTo>
                    <a:pt x="0" y="113"/>
                  </a:lnTo>
                  <a:lnTo>
                    <a:pt x="2" y="113"/>
                  </a:lnTo>
                  <a:lnTo>
                    <a:pt x="2" y="113"/>
                  </a:lnTo>
                  <a:moveTo>
                    <a:pt x="2" y="0"/>
                  </a:moveTo>
                  <a:lnTo>
                    <a:pt x="0" y="0"/>
                  </a:lnTo>
                  <a:lnTo>
                    <a:pt x="0"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1" name="Freeform 952"/>
            <p:cNvSpPr>
              <a:spLocks/>
            </p:cNvSpPr>
            <p:nvPr/>
          </p:nvSpPr>
          <p:spPr bwMode="auto">
            <a:xfrm>
              <a:off x="6183312" y="3894139"/>
              <a:ext cx="0" cy="179388"/>
            </a:xfrm>
            <a:custGeom>
              <a:avLst/>
              <a:gdLst>
                <a:gd name="T0" fmla="*/ 0 h 113"/>
                <a:gd name="T1" fmla="*/ 0 h 113"/>
                <a:gd name="T2" fmla="*/ 0 h 113"/>
                <a:gd name="T3" fmla="*/ 0 h 113"/>
                <a:gd name="T4" fmla="*/ 113 h 113"/>
                <a:gd name="T5" fmla="*/ 113 h 113"/>
                <a:gd name="T6" fmla="*/ 113 h 113"/>
                <a:gd name="T7" fmla="*/ 113 h 113"/>
                <a:gd name="T8" fmla="*/ 113 h 113"/>
                <a:gd name="T9" fmla="*/ 113 h 113"/>
                <a:gd name="T10" fmla="*/ 0 h 113"/>
                <a:gd name="T11" fmla="*/ 0 h 113"/>
                <a:gd name="T12"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113">
                  <a:moveTo>
                    <a:pt x="0" y="0"/>
                  </a:moveTo>
                  <a:lnTo>
                    <a:pt x="0" y="0"/>
                  </a:lnTo>
                  <a:lnTo>
                    <a:pt x="0" y="0"/>
                  </a:lnTo>
                  <a:lnTo>
                    <a:pt x="0" y="0"/>
                  </a:lnTo>
                  <a:lnTo>
                    <a:pt x="0" y="113"/>
                  </a:lnTo>
                  <a:lnTo>
                    <a:pt x="0" y="113"/>
                  </a:lnTo>
                  <a:lnTo>
                    <a:pt x="0" y="113"/>
                  </a:lnTo>
                  <a:lnTo>
                    <a:pt x="0" y="113"/>
                  </a:lnTo>
                  <a:lnTo>
                    <a:pt x="0" y="113"/>
                  </a:lnTo>
                  <a:lnTo>
                    <a:pt x="0" y="113"/>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2" name="Freeform 953"/>
            <p:cNvSpPr>
              <a:spLocks/>
            </p:cNvSpPr>
            <p:nvPr/>
          </p:nvSpPr>
          <p:spPr bwMode="auto">
            <a:xfrm>
              <a:off x="6183312" y="3894139"/>
              <a:ext cx="0" cy="179388"/>
            </a:xfrm>
            <a:custGeom>
              <a:avLst/>
              <a:gdLst>
                <a:gd name="T0" fmla="*/ 0 h 113"/>
                <a:gd name="T1" fmla="*/ 0 h 113"/>
                <a:gd name="T2" fmla="*/ 0 h 113"/>
                <a:gd name="T3" fmla="*/ 0 h 113"/>
                <a:gd name="T4" fmla="*/ 113 h 113"/>
                <a:gd name="T5" fmla="*/ 113 h 113"/>
                <a:gd name="T6" fmla="*/ 113 h 113"/>
                <a:gd name="T7" fmla="*/ 113 h 113"/>
                <a:gd name="T8" fmla="*/ 113 h 113"/>
                <a:gd name="T9" fmla="*/ 113 h 113"/>
                <a:gd name="T10" fmla="*/ 0 h 113"/>
                <a:gd name="T11" fmla="*/ 0 h 113"/>
                <a:gd name="T12"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113">
                  <a:moveTo>
                    <a:pt x="0" y="0"/>
                  </a:moveTo>
                  <a:lnTo>
                    <a:pt x="0" y="0"/>
                  </a:lnTo>
                  <a:lnTo>
                    <a:pt x="0" y="0"/>
                  </a:lnTo>
                  <a:lnTo>
                    <a:pt x="0" y="0"/>
                  </a:lnTo>
                  <a:lnTo>
                    <a:pt x="0" y="113"/>
                  </a:lnTo>
                  <a:lnTo>
                    <a:pt x="0" y="113"/>
                  </a:lnTo>
                  <a:lnTo>
                    <a:pt x="0" y="113"/>
                  </a:lnTo>
                  <a:lnTo>
                    <a:pt x="0" y="113"/>
                  </a:lnTo>
                  <a:lnTo>
                    <a:pt x="0" y="113"/>
                  </a:lnTo>
                  <a:lnTo>
                    <a:pt x="0" y="113"/>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3" name="Freeform 954"/>
            <p:cNvSpPr>
              <a:spLocks/>
            </p:cNvSpPr>
            <p:nvPr/>
          </p:nvSpPr>
          <p:spPr bwMode="auto">
            <a:xfrm>
              <a:off x="6183312" y="3894139"/>
              <a:ext cx="117475" cy="179388"/>
            </a:xfrm>
            <a:custGeom>
              <a:avLst/>
              <a:gdLst>
                <a:gd name="T0" fmla="*/ 74 w 74"/>
                <a:gd name="T1" fmla="*/ 0 h 113"/>
                <a:gd name="T2" fmla="*/ 2 w 74"/>
                <a:gd name="T3" fmla="*/ 0 h 113"/>
                <a:gd name="T4" fmla="*/ 0 w 74"/>
                <a:gd name="T5" fmla="*/ 0 h 113"/>
                <a:gd name="T6" fmla="*/ 0 w 74"/>
                <a:gd name="T7" fmla="*/ 0 h 113"/>
                <a:gd name="T8" fmla="*/ 0 w 74"/>
                <a:gd name="T9" fmla="*/ 0 h 113"/>
                <a:gd name="T10" fmla="*/ 0 w 74"/>
                <a:gd name="T11" fmla="*/ 113 h 113"/>
                <a:gd name="T12" fmla="*/ 0 w 74"/>
                <a:gd name="T13" fmla="*/ 113 h 113"/>
                <a:gd name="T14" fmla="*/ 0 w 74"/>
                <a:gd name="T15" fmla="*/ 113 h 113"/>
                <a:gd name="T16" fmla="*/ 2 w 74"/>
                <a:gd name="T17" fmla="*/ 113 h 113"/>
                <a:gd name="T18" fmla="*/ 74 w 74"/>
                <a:gd name="T19" fmla="*/ 113 h 113"/>
                <a:gd name="T20" fmla="*/ 74 w 74"/>
                <a:gd name="T21" fmla="*/ 113 h 113"/>
                <a:gd name="T22" fmla="*/ 74 w 74"/>
                <a:gd name="T23" fmla="*/ 113 h 113"/>
                <a:gd name="T24" fmla="*/ 2 w 74"/>
                <a:gd name="T25" fmla="*/ 113 h 113"/>
                <a:gd name="T26" fmla="*/ 2 w 74"/>
                <a:gd name="T27" fmla="*/ 0 h 113"/>
                <a:gd name="T28" fmla="*/ 74 w 74"/>
                <a:gd name="T29" fmla="*/ 0 h 113"/>
                <a:gd name="T30" fmla="*/ 74 w 74"/>
                <a:gd name="T3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113">
                  <a:moveTo>
                    <a:pt x="74" y="0"/>
                  </a:moveTo>
                  <a:lnTo>
                    <a:pt x="2" y="0"/>
                  </a:lnTo>
                  <a:lnTo>
                    <a:pt x="0" y="0"/>
                  </a:lnTo>
                  <a:lnTo>
                    <a:pt x="0" y="0"/>
                  </a:lnTo>
                  <a:lnTo>
                    <a:pt x="0" y="0"/>
                  </a:lnTo>
                  <a:lnTo>
                    <a:pt x="0" y="113"/>
                  </a:lnTo>
                  <a:lnTo>
                    <a:pt x="0" y="113"/>
                  </a:lnTo>
                  <a:lnTo>
                    <a:pt x="0" y="113"/>
                  </a:lnTo>
                  <a:lnTo>
                    <a:pt x="2" y="113"/>
                  </a:lnTo>
                  <a:lnTo>
                    <a:pt x="74" y="113"/>
                  </a:lnTo>
                  <a:lnTo>
                    <a:pt x="74" y="113"/>
                  </a:lnTo>
                  <a:lnTo>
                    <a:pt x="74" y="113"/>
                  </a:lnTo>
                  <a:lnTo>
                    <a:pt x="2" y="113"/>
                  </a:lnTo>
                  <a:lnTo>
                    <a:pt x="2" y="0"/>
                  </a:lnTo>
                  <a:lnTo>
                    <a:pt x="74" y="0"/>
                  </a:lnTo>
                  <a:lnTo>
                    <a:pt x="74"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4" name="Freeform 955"/>
            <p:cNvSpPr>
              <a:spLocks/>
            </p:cNvSpPr>
            <p:nvPr/>
          </p:nvSpPr>
          <p:spPr bwMode="auto">
            <a:xfrm>
              <a:off x="6183312" y="3894139"/>
              <a:ext cx="117475" cy="179388"/>
            </a:xfrm>
            <a:custGeom>
              <a:avLst/>
              <a:gdLst>
                <a:gd name="T0" fmla="*/ 74 w 74"/>
                <a:gd name="T1" fmla="*/ 0 h 113"/>
                <a:gd name="T2" fmla="*/ 2 w 74"/>
                <a:gd name="T3" fmla="*/ 0 h 113"/>
                <a:gd name="T4" fmla="*/ 0 w 74"/>
                <a:gd name="T5" fmla="*/ 0 h 113"/>
                <a:gd name="T6" fmla="*/ 0 w 74"/>
                <a:gd name="T7" fmla="*/ 0 h 113"/>
                <a:gd name="T8" fmla="*/ 0 w 74"/>
                <a:gd name="T9" fmla="*/ 0 h 113"/>
                <a:gd name="T10" fmla="*/ 0 w 74"/>
                <a:gd name="T11" fmla="*/ 113 h 113"/>
                <a:gd name="T12" fmla="*/ 0 w 74"/>
                <a:gd name="T13" fmla="*/ 113 h 113"/>
                <a:gd name="T14" fmla="*/ 0 w 74"/>
                <a:gd name="T15" fmla="*/ 113 h 113"/>
                <a:gd name="T16" fmla="*/ 2 w 74"/>
                <a:gd name="T17" fmla="*/ 113 h 113"/>
                <a:gd name="T18" fmla="*/ 74 w 74"/>
                <a:gd name="T19" fmla="*/ 113 h 113"/>
                <a:gd name="T20" fmla="*/ 74 w 74"/>
                <a:gd name="T21" fmla="*/ 113 h 113"/>
                <a:gd name="T22" fmla="*/ 74 w 74"/>
                <a:gd name="T23" fmla="*/ 113 h 113"/>
                <a:gd name="T24" fmla="*/ 2 w 74"/>
                <a:gd name="T25" fmla="*/ 113 h 113"/>
                <a:gd name="T26" fmla="*/ 2 w 74"/>
                <a:gd name="T27" fmla="*/ 0 h 113"/>
                <a:gd name="T28" fmla="*/ 74 w 74"/>
                <a:gd name="T29" fmla="*/ 0 h 113"/>
                <a:gd name="T30" fmla="*/ 74 w 74"/>
                <a:gd name="T3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113">
                  <a:moveTo>
                    <a:pt x="74" y="0"/>
                  </a:moveTo>
                  <a:lnTo>
                    <a:pt x="2" y="0"/>
                  </a:lnTo>
                  <a:lnTo>
                    <a:pt x="0" y="0"/>
                  </a:lnTo>
                  <a:lnTo>
                    <a:pt x="0" y="0"/>
                  </a:lnTo>
                  <a:lnTo>
                    <a:pt x="0" y="0"/>
                  </a:lnTo>
                  <a:lnTo>
                    <a:pt x="0" y="113"/>
                  </a:lnTo>
                  <a:lnTo>
                    <a:pt x="0" y="113"/>
                  </a:lnTo>
                  <a:lnTo>
                    <a:pt x="0" y="113"/>
                  </a:lnTo>
                  <a:lnTo>
                    <a:pt x="2" y="113"/>
                  </a:lnTo>
                  <a:lnTo>
                    <a:pt x="74" y="113"/>
                  </a:lnTo>
                  <a:lnTo>
                    <a:pt x="74" y="113"/>
                  </a:lnTo>
                  <a:lnTo>
                    <a:pt x="74" y="113"/>
                  </a:lnTo>
                  <a:lnTo>
                    <a:pt x="2" y="113"/>
                  </a:lnTo>
                  <a:lnTo>
                    <a:pt x="2" y="0"/>
                  </a:lnTo>
                  <a:lnTo>
                    <a:pt x="74" y="0"/>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5" name="Rectangle 956"/>
            <p:cNvSpPr>
              <a:spLocks noChangeArrowheads="1"/>
            </p:cNvSpPr>
            <p:nvPr/>
          </p:nvSpPr>
          <p:spPr bwMode="auto">
            <a:xfrm>
              <a:off x="6754812" y="3894139"/>
              <a:ext cx="119063" cy="179388"/>
            </a:xfrm>
            <a:prstGeom prst="rect">
              <a:avLst/>
            </a:prstGeom>
            <a:solidFill>
              <a:srgbClr val="5C2D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6" name="Rectangle 957"/>
            <p:cNvSpPr>
              <a:spLocks noChangeArrowheads="1"/>
            </p:cNvSpPr>
            <p:nvPr/>
          </p:nvSpPr>
          <p:spPr bwMode="auto">
            <a:xfrm>
              <a:off x="6754812" y="3894139"/>
              <a:ext cx="119063"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7" name="Freeform 958"/>
            <p:cNvSpPr>
              <a:spLocks noEditPoints="1"/>
            </p:cNvSpPr>
            <p:nvPr/>
          </p:nvSpPr>
          <p:spPr bwMode="auto">
            <a:xfrm>
              <a:off x="6754812" y="3894139"/>
              <a:ext cx="115888" cy="179388"/>
            </a:xfrm>
            <a:custGeom>
              <a:avLst/>
              <a:gdLst>
                <a:gd name="T0" fmla="*/ 73 w 73"/>
                <a:gd name="T1" fmla="*/ 113 h 113"/>
                <a:gd name="T2" fmla="*/ 0 w 73"/>
                <a:gd name="T3" fmla="*/ 113 h 113"/>
                <a:gd name="T4" fmla="*/ 0 w 73"/>
                <a:gd name="T5" fmla="*/ 113 h 113"/>
                <a:gd name="T6" fmla="*/ 0 w 73"/>
                <a:gd name="T7" fmla="*/ 113 h 113"/>
                <a:gd name="T8" fmla="*/ 0 w 73"/>
                <a:gd name="T9" fmla="*/ 113 h 113"/>
                <a:gd name="T10" fmla="*/ 73 w 73"/>
                <a:gd name="T11" fmla="*/ 113 h 113"/>
                <a:gd name="T12" fmla="*/ 73 w 73"/>
                <a:gd name="T13" fmla="*/ 113 h 113"/>
                <a:gd name="T14" fmla="*/ 73 w 73"/>
                <a:gd name="T15" fmla="*/ 0 h 113"/>
                <a:gd name="T16" fmla="*/ 0 w 73"/>
                <a:gd name="T17" fmla="*/ 0 h 113"/>
                <a:gd name="T18" fmla="*/ 0 w 73"/>
                <a:gd name="T19" fmla="*/ 0 h 113"/>
                <a:gd name="T20" fmla="*/ 0 w 73"/>
                <a:gd name="T21" fmla="*/ 0 h 113"/>
                <a:gd name="T22" fmla="*/ 0 w 73"/>
                <a:gd name="T23" fmla="*/ 0 h 113"/>
                <a:gd name="T24" fmla="*/ 73 w 73"/>
                <a:gd name="T25" fmla="*/ 0 h 113"/>
                <a:gd name="T26" fmla="*/ 73 w 73"/>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113">
                  <a:moveTo>
                    <a:pt x="73" y="113"/>
                  </a:moveTo>
                  <a:lnTo>
                    <a:pt x="0" y="113"/>
                  </a:lnTo>
                  <a:lnTo>
                    <a:pt x="0" y="113"/>
                  </a:lnTo>
                  <a:lnTo>
                    <a:pt x="0" y="113"/>
                  </a:lnTo>
                  <a:lnTo>
                    <a:pt x="0" y="113"/>
                  </a:lnTo>
                  <a:lnTo>
                    <a:pt x="73" y="113"/>
                  </a:lnTo>
                  <a:lnTo>
                    <a:pt x="73" y="113"/>
                  </a:lnTo>
                  <a:close/>
                  <a:moveTo>
                    <a:pt x="73" y="0"/>
                  </a:moveTo>
                  <a:lnTo>
                    <a:pt x="0" y="0"/>
                  </a:lnTo>
                  <a:lnTo>
                    <a:pt x="0" y="0"/>
                  </a:lnTo>
                  <a:lnTo>
                    <a:pt x="0" y="0"/>
                  </a:lnTo>
                  <a:lnTo>
                    <a:pt x="0" y="0"/>
                  </a:lnTo>
                  <a:lnTo>
                    <a:pt x="73" y="0"/>
                  </a:lnTo>
                  <a:lnTo>
                    <a:pt x="73"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8" name="Freeform 959"/>
            <p:cNvSpPr>
              <a:spLocks noEditPoints="1"/>
            </p:cNvSpPr>
            <p:nvPr/>
          </p:nvSpPr>
          <p:spPr bwMode="auto">
            <a:xfrm>
              <a:off x="6754812" y="3894139"/>
              <a:ext cx="115888" cy="179388"/>
            </a:xfrm>
            <a:custGeom>
              <a:avLst/>
              <a:gdLst>
                <a:gd name="T0" fmla="*/ 73 w 73"/>
                <a:gd name="T1" fmla="*/ 113 h 113"/>
                <a:gd name="T2" fmla="*/ 0 w 73"/>
                <a:gd name="T3" fmla="*/ 113 h 113"/>
                <a:gd name="T4" fmla="*/ 0 w 73"/>
                <a:gd name="T5" fmla="*/ 113 h 113"/>
                <a:gd name="T6" fmla="*/ 0 w 73"/>
                <a:gd name="T7" fmla="*/ 113 h 113"/>
                <a:gd name="T8" fmla="*/ 0 w 73"/>
                <a:gd name="T9" fmla="*/ 113 h 113"/>
                <a:gd name="T10" fmla="*/ 73 w 73"/>
                <a:gd name="T11" fmla="*/ 113 h 113"/>
                <a:gd name="T12" fmla="*/ 73 w 73"/>
                <a:gd name="T13" fmla="*/ 113 h 113"/>
                <a:gd name="T14" fmla="*/ 73 w 73"/>
                <a:gd name="T15" fmla="*/ 0 h 113"/>
                <a:gd name="T16" fmla="*/ 0 w 73"/>
                <a:gd name="T17" fmla="*/ 0 h 113"/>
                <a:gd name="T18" fmla="*/ 0 w 73"/>
                <a:gd name="T19" fmla="*/ 0 h 113"/>
                <a:gd name="T20" fmla="*/ 0 w 73"/>
                <a:gd name="T21" fmla="*/ 0 h 113"/>
                <a:gd name="T22" fmla="*/ 0 w 73"/>
                <a:gd name="T23" fmla="*/ 0 h 113"/>
                <a:gd name="T24" fmla="*/ 73 w 73"/>
                <a:gd name="T25" fmla="*/ 0 h 113"/>
                <a:gd name="T26" fmla="*/ 73 w 73"/>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113">
                  <a:moveTo>
                    <a:pt x="73" y="113"/>
                  </a:moveTo>
                  <a:lnTo>
                    <a:pt x="0" y="113"/>
                  </a:lnTo>
                  <a:lnTo>
                    <a:pt x="0" y="113"/>
                  </a:lnTo>
                  <a:lnTo>
                    <a:pt x="0" y="113"/>
                  </a:lnTo>
                  <a:lnTo>
                    <a:pt x="0" y="113"/>
                  </a:lnTo>
                  <a:lnTo>
                    <a:pt x="73" y="113"/>
                  </a:lnTo>
                  <a:lnTo>
                    <a:pt x="73" y="113"/>
                  </a:lnTo>
                  <a:moveTo>
                    <a:pt x="73" y="0"/>
                  </a:moveTo>
                  <a:lnTo>
                    <a:pt x="0" y="0"/>
                  </a:lnTo>
                  <a:lnTo>
                    <a:pt x="0" y="0"/>
                  </a:lnTo>
                  <a:lnTo>
                    <a:pt x="0" y="0"/>
                  </a:lnTo>
                  <a:lnTo>
                    <a:pt x="0" y="0"/>
                  </a:lnTo>
                  <a:lnTo>
                    <a:pt x="73" y="0"/>
                  </a:lnTo>
                  <a:lnTo>
                    <a:pt x="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9" name="Freeform 960"/>
            <p:cNvSpPr>
              <a:spLocks/>
            </p:cNvSpPr>
            <p:nvPr/>
          </p:nvSpPr>
          <p:spPr bwMode="auto">
            <a:xfrm>
              <a:off x="6870700" y="3894139"/>
              <a:ext cx="3175" cy="179388"/>
            </a:xfrm>
            <a:custGeom>
              <a:avLst/>
              <a:gdLst>
                <a:gd name="T0" fmla="*/ 2 w 2"/>
                <a:gd name="T1" fmla="*/ 0 h 113"/>
                <a:gd name="T2" fmla="*/ 0 w 2"/>
                <a:gd name="T3" fmla="*/ 0 h 113"/>
                <a:gd name="T4" fmla="*/ 0 w 2"/>
                <a:gd name="T5" fmla="*/ 0 h 113"/>
                <a:gd name="T6" fmla="*/ 2 w 2"/>
                <a:gd name="T7" fmla="*/ 0 h 113"/>
                <a:gd name="T8" fmla="*/ 2 w 2"/>
                <a:gd name="T9" fmla="*/ 113 h 113"/>
                <a:gd name="T10" fmla="*/ 0 w 2"/>
                <a:gd name="T11" fmla="*/ 113 h 113"/>
                <a:gd name="T12" fmla="*/ 0 w 2"/>
                <a:gd name="T13" fmla="*/ 113 h 113"/>
                <a:gd name="T14" fmla="*/ 2 w 2"/>
                <a:gd name="T15" fmla="*/ 113 h 113"/>
                <a:gd name="T16" fmla="*/ 2 w 2"/>
                <a:gd name="T17" fmla="*/ 113 h 113"/>
                <a:gd name="T18" fmla="*/ 2 w 2"/>
                <a:gd name="T19" fmla="*/ 113 h 113"/>
                <a:gd name="T20" fmla="*/ 2 w 2"/>
                <a:gd name="T21" fmla="*/ 113 h 113"/>
                <a:gd name="T22" fmla="*/ 2 w 2"/>
                <a:gd name="T23" fmla="*/ 113 h 113"/>
                <a:gd name="T24" fmla="*/ 2 w 2"/>
                <a:gd name="T25" fmla="*/ 113 h 113"/>
                <a:gd name="T26" fmla="*/ 2 w 2"/>
                <a:gd name="T27" fmla="*/ 113 h 113"/>
                <a:gd name="T28" fmla="*/ 2 w 2"/>
                <a:gd name="T29" fmla="*/ 0 h 113"/>
                <a:gd name="T30" fmla="*/ 2 w 2"/>
                <a:gd name="T3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 h="113">
                  <a:moveTo>
                    <a:pt x="2" y="0"/>
                  </a:moveTo>
                  <a:lnTo>
                    <a:pt x="0" y="0"/>
                  </a:lnTo>
                  <a:lnTo>
                    <a:pt x="0" y="0"/>
                  </a:lnTo>
                  <a:lnTo>
                    <a:pt x="2" y="0"/>
                  </a:lnTo>
                  <a:lnTo>
                    <a:pt x="2" y="113"/>
                  </a:lnTo>
                  <a:lnTo>
                    <a:pt x="0" y="113"/>
                  </a:lnTo>
                  <a:lnTo>
                    <a:pt x="0" y="113"/>
                  </a:lnTo>
                  <a:lnTo>
                    <a:pt x="2" y="113"/>
                  </a:lnTo>
                  <a:lnTo>
                    <a:pt x="2" y="113"/>
                  </a:lnTo>
                  <a:lnTo>
                    <a:pt x="2" y="113"/>
                  </a:lnTo>
                  <a:lnTo>
                    <a:pt x="2" y="113"/>
                  </a:lnTo>
                  <a:lnTo>
                    <a:pt x="2" y="113"/>
                  </a:lnTo>
                  <a:lnTo>
                    <a:pt x="2" y="113"/>
                  </a:lnTo>
                  <a:lnTo>
                    <a:pt x="2" y="113"/>
                  </a:lnTo>
                  <a:lnTo>
                    <a:pt x="2" y="0"/>
                  </a:lnTo>
                  <a:lnTo>
                    <a:pt x="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0" name="Freeform 961"/>
            <p:cNvSpPr>
              <a:spLocks/>
            </p:cNvSpPr>
            <p:nvPr/>
          </p:nvSpPr>
          <p:spPr bwMode="auto">
            <a:xfrm>
              <a:off x="6870700" y="3894139"/>
              <a:ext cx="3175" cy="179388"/>
            </a:xfrm>
            <a:custGeom>
              <a:avLst/>
              <a:gdLst>
                <a:gd name="T0" fmla="*/ 2 w 2"/>
                <a:gd name="T1" fmla="*/ 0 h 113"/>
                <a:gd name="T2" fmla="*/ 0 w 2"/>
                <a:gd name="T3" fmla="*/ 0 h 113"/>
                <a:gd name="T4" fmla="*/ 0 w 2"/>
                <a:gd name="T5" fmla="*/ 0 h 113"/>
                <a:gd name="T6" fmla="*/ 2 w 2"/>
                <a:gd name="T7" fmla="*/ 0 h 113"/>
                <a:gd name="T8" fmla="*/ 2 w 2"/>
                <a:gd name="T9" fmla="*/ 113 h 113"/>
                <a:gd name="T10" fmla="*/ 0 w 2"/>
                <a:gd name="T11" fmla="*/ 113 h 113"/>
                <a:gd name="T12" fmla="*/ 0 w 2"/>
                <a:gd name="T13" fmla="*/ 113 h 113"/>
                <a:gd name="T14" fmla="*/ 2 w 2"/>
                <a:gd name="T15" fmla="*/ 113 h 113"/>
                <a:gd name="T16" fmla="*/ 2 w 2"/>
                <a:gd name="T17" fmla="*/ 113 h 113"/>
                <a:gd name="T18" fmla="*/ 2 w 2"/>
                <a:gd name="T19" fmla="*/ 113 h 113"/>
                <a:gd name="T20" fmla="*/ 2 w 2"/>
                <a:gd name="T21" fmla="*/ 113 h 113"/>
                <a:gd name="T22" fmla="*/ 2 w 2"/>
                <a:gd name="T23" fmla="*/ 113 h 113"/>
                <a:gd name="T24" fmla="*/ 2 w 2"/>
                <a:gd name="T25" fmla="*/ 113 h 113"/>
                <a:gd name="T26" fmla="*/ 2 w 2"/>
                <a:gd name="T27" fmla="*/ 113 h 113"/>
                <a:gd name="T28" fmla="*/ 2 w 2"/>
                <a:gd name="T29" fmla="*/ 0 h 113"/>
                <a:gd name="T30" fmla="*/ 2 w 2"/>
                <a:gd name="T3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 h="113">
                  <a:moveTo>
                    <a:pt x="2" y="0"/>
                  </a:moveTo>
                  <a:lnTo>
                    <a:pt x="0" y="0"/>
                  </a:lnTo>
                  <a:lnTo>
                    <a:pt x="0" y="0"/>
                  </a:lnTo>
                  <a:lnTo>
                    <a:pt x="2" y="0"/>
                  </a:lnTo>
                  <a:lnTo>
                    <a:pt x="2" y="113"/>
                  </a:lnTo>
                  <a:lnTo>
                    <a:pt x="0" y="113"/>
                  </a:lnTo>
                  <a:lnTo>
                    <a:pt x="0" y="113"/>
                  </a:lnTo>
                  <a:lnTo>
                    <a:pt x="2" y="113"/>
                  </a:lnTo>
                  <a:lnTo>
                    <a:pt x="2" y="113"/>
                  </a:lnTo>
                  <a:lnTo>
                    <a:pt x="2" y="113"/>
                  </a:lnTo>
                  <a:lnTo>
                    <a:pt x="2" y="113"/>
                  </a:lnTo>
                  <a:lnTo>
                    <a:pt x="2" y="113"/>
                  </a:lnTo>
                  <a:lnTo>
                    <a:pt x="2" y="113"/>
                  </a:lnTo>
                  <a:lnTo>
                    <a:pt x="2" y="113"/>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1" name="Freeform 962"/>
            <p:cNvSpPr>
              <a:spLocks noEditPoints="1"/>
            </p:cNvSpPr>
            <p:nvPr/>
          </p:nvSpPr>
          <p:spPr bwMode="auto">
            <a:xfrm>
              <a:off x="6873875" y="3894139"/>
              <a:ext cx="0" cy="179388"/>
            </a:xfrm>
            <a:custGeom>
              <a:avLst/>
              <a:gdLst>
                <a:gd name="T0" fmla="*/ 113 h 113"/>
                <a:gd name="T1" fmla="*/ 113 h 113"/>
                <a:gd name="T2" fmla="*/ 113 h 113"/>
                <a:gd name="T3" fmla="*/ 113 h 113"/>
                <a:gd name="T4" fmla="*/ 113 h 113"/>
                <a:gd name="T5" fmla="*/ 113 h 113"/>
                <a:gd name="T6" fmla="*/ 113 h 113"/>
                <a:gd name="T7" fmla="*/ 0 h 113"/>
                <a:gd name="T8" fmla="*/ 113 h 113"/>
                <a:gd name="T9" fmla="*/ 113 h 113"/>
                <a:gd name="T10" fmla="*/ 0 h 113"/>
                <a:gd name="T11" fmla="*/ 0 h 113"/>
                <a:gd name="T12"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113">
                  <a:moveTo>
                    <a:pt x="0" y="113"/>
                  </a:moveTo>
                  <a:lnTo>
                    <a:pt x="0" y="113"/>
                  </a:lnTo>
                  <a:lnTo>
                    <a:pt x="0" y="113"/>
                  </a:lnTo>
                  <a:lnTo>
                    <a:pt x="0" y="113"/>
                  </a:lnTo>
                  <a:lnTo>
                    <a:pt x="0" y="113"/>
                  </a:lnTo>
                  <a:close/>
                  <a:moveTo>
                    <a:pt x="0" y="113"/>
                  </a:moveTo>
                  <a:lnTo>
                    <a:pt x="0" y="113"/>
                  </a:lnTo>
                  <a:close/>
                  <a:moveTo>
                    <a:pt x="0" y="0"/>
                  </a:moveTo>
                  <a:lnTo>
                    <a:pt x="0" y="113"/>
                  </a:lnTo>
                  <a:lnTo>
                    <a:pt x="0" y="113"/>
                  </a:lnTo>
                  <a:lnTo>
                    <a:pt x="0" y="0"/>
                  </a:lnTo>
                  <a:lnTo>
                    <a:pt x="0" y="0"/>
                  </a:lnTo>
                  <a:lnTo>
                    <a:pt x="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2" name="Freeform 963"/>
            <p:cNvSpPr>
              <a:spLocks noEditPoints="1"/>
            </p:cNvSpPr>
            <p:nvPr/>
          </p:nvSpPr>
          <p:spPr bwMode="auto">
            <a:xfrm>
              <a:off x="6873875" y="3894139"/>
              <a:ext cx="0" cy="179388"/>
            </a:xfrm>
            <a:custGeom>
              <a:avLst/>
              <a:gdLst>
                <a:gd name="T0" fmla="*/ 113 h 113"/>
                <a:gd name="T1" fmla="*/ 113 h 113"/>
                <a:gd name="T2" fmla="*/ 113 h 113"/>
                <a:gd name="T3" fmla="*/ 113 h 113"/>
                <a:gd name="T4" fmla="*/ 113 h 113"/>
                <a:gd name="T5" fmla="*/ 113 h 113"/>
                <a:gd name="T6" fmla="*/ 113 h 113"/>
                <a:gd name="T7" fmla="*/ 0 h 113"/>
                <a:gd name="T8" fmla="*/ 113 h 113"/>
                <a:gd name="T9" fmla="*/ 113 h 113"/>
                <a:gd name="T10" fmla="*/ 0 h 113"/>
                <a:gd name="T11" fmla="*/ 0 h 113"/>
                <a:gd name="T12"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113">
                  <a:moveTo>
                    <a:pt x="0" y="113"/>
                  </a:moveTo>
                  <a:lnTo>
                    <a:pt x="0" y="113"/>
                  </a:lnTo>
                  <a:lnTo>
                    <a:pt x="0" y="113"/>
                  </a:lnTo>
                  <a:lnTo>
                    <a:pt x="0" y="113"/>
                  </a:lnTo>
                  <a:lnTo>
                    <a:pt x="0" y="113"/>
                  </a:lnTo>
                  <a:moveTo>
                    <a:pt x="0" y="113"/>
                  </a:moveTo>
                  <a:lnTo>
                    <a:pt x="0" y="113"/>
                  </a:lnTo>
                  <a:moveTo>
                    <a:pt x="0" y="0"/>
                  </a:moveTo>
                  <a:lnTo>
                    <a:pt x="0" y="113"/>
                  </a:lnTo>
                  <a:lnTo>
                    <a:pt x="0" y="113"/>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3" name="Freeform 964"/>
            <p:cNvSpPr>
              <a:spLocks noEditPoints="1"/>
            </p:cNvSpPr>
            <p:nvPr/>
          </p:nvSpPr>
          <p:spPr bwMode="auto">
            <a:xfrm>
              <a:off x="6754812" y="3894139"/>
              <a:ext cx="119063" cy="179388"/>
            </a:xfrm>
            <a:custGeom>
              <a:avLst/>
              <a:gdLst>
                <a:gd name="T0" fmla="*/ 0 w 75"/>
                <a:gd name="T1" fmla="*/ 113 h 113"/>
                <a:gd name="T2" fmla="*/ 0 w 75"/>
                <a:gd name="T3" fmla="*/ 0 h 113"/>
                <a:gd name="T4" fmla="*/ 73 w 75"/>
                <a:gd name="T5" fmla="*/ 0 h 113"/>
                <a:gd name="T6" fmla="*/ 73 w 75"/>
                <a:gd name="T7" fmla="*/ 113 h 113"/>
                <a:gd name="T8" fmla="*/ 0 w 75"/>
                <a:gd name="T9" fmla="*/ 113 h 113"/>
                <a:gd name="T10" fmla="*/ 75 w 75"/>
                <a:gd name="T11" fmla="*/ 0 h 113"/>
                <a:gd name="T12" fmla="*/ 73 w 75"/>
                <a:gd name="T13" fmla="*/ 0 h 113"/>
                <a:gd name="T14" fmla="*/ 0 w 75"/>
                <a:gd name="T15" fmla="*/ 0 h 113"/>
                <a:gd name="T16" fmla="*/ 0 w 75"/>
                <a:gd name="T17" fmla="*/ 113 h 113"/>
                <a:gd name="T18" fmla="*/ 0 w 75"/>
                <a:gd name="T19" fmla="*/ 113 h 113"/>
                <a:gd name="T20" fmla="*/ 73 w 75"/>
                <a:gd name="T21" fmla="*/ 113 h 113"/>
                <a:gd name="T22" fmla="*/ 75 w 75"/>
                <a:gd name="T23" fmla="*/ 113 h 113"/>
                <a:gd name="T24" fmla="*/ 75 w 75"/>
                <a:gd name="T2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113">
                  <a:moveTo>
                    <a:pt x="0" y="113"/>
                  </a:moveTo>
                  <a:lnTo>
                    <a:pt x="0" y="0"/>
                  </a:lnTo>
                  <a:lnTo>
                    <a:pt x="73" y="0"/>
                  </a:lnTo>
                  <a:lnTo>
                    <a:pt x="73" y="113"/>
                  </a:lnTo>
                  <a:lnTo>
                    <a:pt x="0" y="113"/>
                  </a:lnTo>
                  <a:close/>
                  <a:moveTo>
                    <a:pt x="75" y="0"/>
                  </a:moveTo>
                  <a:lnTo>
                    <a:pt x="73" y="0"/>
                  </a:lnTo>
                  <a:lnTo>
                    <a:pt x="0" y="0"/>
                  </a:lnTo>
                  <a:lnTo>
                    <a:pt x="0" y="113"/>
                  </a:lnTo>
                  <a:lnTo>
                    <a:pt x="0" y="113"/>
                  </a:lnTo>
                  <a:lnTo>
                    <a:pt x="73" y="113"/>
                  </a:lnTo>
                  <a:lnTo>
                    <a:pt x="75" y="113"/>
                  </a:lnTo>
                  <a:lnTo>
                    <a:pt x="75" y="0"/>
                  </a:lnTo>
                  <a:close/>
                </a:path>
              </a:pathLst>
            </a:custGeom>
            <a:solidFill>
              <a:srgbClr val="5C2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4" name="Freeform 965"/>
            <p:cNvSpPr>
              <a:spLocks noEditPoints="1"/>
            </p:cNvSpPr>
            <p:nvPr/>
          </p:nvSpPr>
          <p:spPr bwMode="auto">
            <a:xfrm>
              <a:off x="6754812" y="3894139"/>
              <a:ext cx="119063" cy="179388"/>
            </a:xfrm>
            <a:custGeom>
              <a:avLst/>
              <a:gdLst>
                <a:gd name="T0" fmla="*/ 0 w 75"/>
                <a:gd name="T1" fmla="*/ 113 h 113"/>
                <a:gd name="T2" fmla="*/ 0 w 75"/>
                <a:gd name="T3" fmla="*/ 0 h 113"/>
                <a:gd name="T4" fmla="*/ 73 w 75"/>
                <a:gd name="T5" fmla="*/ 0 h 113"/>
                <a:gd name="T6" fmla="*/ 73 w 75"/>
                <a:gd name="T7" fmla="*/ 113 h 113"/>
                <a:gd name="T8" fmla="*/ 0 w 75"/>
                <a:gd name="T9" fmla="*/ 113 h 113"/>
                <a:gd name="T10" fmla="*/ 75 w 75"/>
                <a:gd name="T11" fmla="*/ 0 h 113"/>
                <a:gd name="T12" fmla="*/ 73 w 75"/>
                <a:gd name="T13" fmla="*/ 0 h 113"/>
                <a:gd name="T14" fmla="*/ 0 w 75"/>
                <a:gd name="T15" fmla="*/ 0 h 113"/>
                <a:gd name="T16" fmla="*/ 0 w 75"/>
                <a:gd name="T17" fmla="*/ 113 h 113"/>
                <a:gd name="T18" fmla="*/ 0 w 75"/>
                <a:gd name="T19" fmla="*/ 113 h 113"/>
                <a:gd name="T20" fmla="*/ 73 w 75"/>
                <a:gd name="T21" fmla="*/ 113 h 113"/>
                <a:gd name="T22" fmla="*/ 75 w 75"/>
                <a:gd name="T23" fmla="*/ 113 h 113"/>
                <a:gd name="T24" fmla="*/ 75 w 75"/>
                <a:gd name="T2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113">
                  <a:moveTo>
                    <a:pt x="0" y="113"/>
                  </a:moveTo>
                  <a:lnTo>
                    <a:pt x="0" y="0"/>
                  </a:lnTo>
                  <a:lnTo>
                    <a:pt x="73" y="0"/>
                  </a:lnTo>
                  <a:lnTo>
                    <a:pt x="73" y="113"/>
                  </a:lnTo>
                  <a:lnTo>
                    <a:pt x="0" y="113"/>
                  </a:lnTo>
                  <a:moveTo>
                    <a:pt x="75" y="0"/>
                  </a:moveTo>
                  <a:lnTo>
                    <a:pt x="73" y="0"/>
                  </a:lnTo>
                  <a:lnTo>
                    <a:pt x="0" y="0"/>
                  </a:lnTo>
                  <a:lnTo>
                    <a:pt x="0" y="113"/>
                  </a:lnTo>
                  <a:lnTo>
                    <a:pt x="0" y="113"/>
                  </a:lnTo>
                  <a:lnTo>
                    <a:pt x="73" y="113"/>
                  </a:lnTo>
                  <a:lnTo>
                    <a:pt x="75" y="113"/>
                  </a:lnTo>
                  <a:lnTo>
                    <a:pt x="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5" name="Rectangle 966"/>
            <p:cNvSpPr>
              <a:spLocks noChangeArrowheads="1"/>
            </p:cNvSpPr>
            <p:nvPr/>
          </p:nvSpPr>
          <p:spPr bwMode="auto">
            <a:xfrm>
              <a:off x="6300787" y="3894139"/>
              <a:ext cx="454025" cy="179388"/>
            </a:xfrm>
            <a:prstGeom prst="rect">
              <a:avLst/>
            </a:prstGeom>
            <a:solidFill>
              <a:srgbClr val="BADB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6" name="Rectangle 967"/>
            <p:cNvSpPr>
              <a:spLocks noChangeArrowheads="1"/>
            </p:cNvSpPr>
            <p:nvPr/>
          </p:nvSpPr>
          <p:spPr bwMode="auto">
            <a:xfrm>
              <a:off x="6300787" y="3894139"/>
              <a:ext cx="45402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7" name="Freeform 968"/>
            <p:cNvSpPr>
              <a:spLocks noEditPoints="1"/>
            </p:cNvSpPr>
            <p:nvPr/>
          </p:nvSpPr>
          <p:spPr bwMode="auto">
            <a:xfrm>
              <a:off x="6300787" y="3894139"/>
              <a:ext cx="454025" cy="179388"/>
            </a:xfrm>
            <a:custGeom>
              <a:avLst/>
              <a:gdLst>
                <a:gd name="T0" fmla="*/ 284 w 286"/>
                <a:gd name="T1" fmla="*/ 113 h 113"/>
                <a:gd name="T2" fmla="*/ 2 w 286"/>
                <a:gd name="T3" fmla="*/ 113 h 113"/>
                <a:gd name="T4" fmla="*/ 2 w 286"/>
                <a:gd name="T5" fmla="*/ 113 h 113"/>
                <a:gd name="T6" fmla="*/ 0 w 286"/>
                <a:gd name="T7" fmla="*/ 113 h 113"/>
                <a:gd name="T8" fmla="*/ 0 w 286"/>
                <a:gd name="T9" fmla="*/ 113 h 113"/>
                <a:gd name="T10" fmla="*/ 286 w 286"/>
                <a:gd name="T11" fmla="*/ 113 h 113"/>
                <a:gd name="T12" fmla="*/ 284 w 286"/>
                <a:gd name="T13" fmla="*/ 113 h 113"/>
                <a:gd name="T14" fmla="*/ 284 w 286"/>
                <a:gd name="T15" fmla="*/ 113 h 113"/>
                <a:gd name="T16" fmla="*/ 286 w 286"/>
                <a:gd name="T17" fmla="*/ 0 h 113"/>
                <a:gd name="T18" fmla="*/ 0 w 286"/>
                <a:gd name="T19" fmla="*/ 0 h 113"/>
                <a:gd name="T20" fmla="*/ 0 w 286"/>
                <a:gd name="T21" fmla="*/ 0 h 113"/>
                <a:gd name="T22" fmla="*/ 0 w 286"/>
                <a:gd name="T23" fmla="*/ 0 h 113"/>
                <a:gd name="T24" fmla="*/ 0 w 286"/>
                <a:gd name="T25" fmla="*/ 0 h 113"/>
                <a:gd name="T26" fmla="*/ 2 w 286"/>
                <a:gd name="T27" fmla="*/ 0 h 113"/>
                <a:gd name="T28" fmla="*/ 284 w 286"/>
                <a:gd name="T29" fmla="*/ 0 h 113"/>
                <a:gd name="T30" fmla="*/ 284 w 286"/>
                <a:gd name="T31" fmla="*/ 0 h 113"/>
                <a:gd name="T32" fmla="*/ 286 w 286"/>
                <a:gd name="T33" fmla="*/ 0 h 113"/>
                <a:gd name="T34" fmla="*/ 286 w 286"/>
                <a:gd name="T35" fmla="*/ 0 h 113"/>
                <a:gd name="T36" fmla="*/ 286 w 286"/>
                <a:gd name="T3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6" h="113">
                  <a:moveTo>
                    <a:pt x="284" y="113"/>
                  </a:moveTo>
                  <a:lnTo>
                    <a:pt x="2" y="113"/>
                  </a:lnTo>
                  <a:lnTo>
                    <a:pt x="2" y="113"/>
                  </a:lnTo>
                  <a:lnTo>
                    <a:pt x="0" y="113"/>
                  </a:lnTo>
                  <a:lnTo>
                    <a:pt x="0" y="113"/>
                  </a:lnTo>
                  <a:lnTo>
                    <a:pt x="286" y="113"/>
                  </a:lnTo>
                  <a:lnTo>
                    <a:pt x="284" y="113"/>
                  </a:lnTo>
                  <a:lnTo>
                    <a:pt x="284" y="113"/>
                  </a:lnTo>
                  <a:close/>
                  <a:moveTo>
                    <a:pt x="286" y="0"/>
                  </a:moveTo>
                  <a:lnTo>
                    <a:pt x="0" y="0"/>
                  </a:lnTo>
                  <a:lnTo>
                    <a:pt x="0" y="0"/>
                  </a:lnTo>
                  <a:lnTo>
                    <a:pt x="0" y="0"/>
                  </a:lnTo>
                  <a:lnTo>
                    <a:pt x="0" y="0"/>
                  </a:lnTo>
                  <a:lnTo>
                    <a:pt x="2" y="0"/>
                  </a:lnTo>
                  <a:lnTo>
                    <a:pt x="284" y="0"/>
                  </a:lnTo>
                  <a:lnTo>
                    <a:pt x="284" y="0"/>
                  </a:lnTo>
                  <a:lnTo>
                    <a:pt x="286" y="0"/>
                  </a:lnTo>
                  <a:lnTo>
                    <a:pt x="286" y="0"/>
                  </a:lnTo>
                  <a:lnTo>
                    <a:pt x="286"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8" name="Freeform 969"/>
            <p:cNvSpPr>
              <a:spLocks noEditPoints="1"/>
            </p:cNvSpPr>
            <p:nvPr/>
          </p:nvSpPr>
          <p:spPr bwMode="auto">
            <a:xfrm>
              <a:off x="6300787" y="3894139"/>
              <a:ext cx="454025" cy="179388"/>
            </a:xfrm>
            <a:custGeom>
              <a:avLst/>
              <a:gdLst>
                <a:gd name="T0" fmla="*/ 284 w 286"/>
                <a:gd name="T1" fmla="*/ 113 h 113"/>
                <a:gd name="T2" fmla="*/ 2 w 286"/>
                <a:gd name="T3" fmla="*/ 113 h 113"/>
                <a:gd name="T4" fmla="*/ 2 w 286"/>
                <a:gd name="T5" fmla="*/ 113 h 113"/>
                <a:gd name="T6" fmla="*/ 0 w 286"/>
                <a:gd name="T7" fmla="*/ 113 h 113"/>
                <a:gd name="T8" fmla="*/ 0 w 286"/>
                <a:gd name="T9" fmla="*/ 113 h 113"/>
                <a:gd name="T10" fmla="*/ 286 w 286"/>
                <a:gd name="T11" fmla="*/ 113 h 113"/>
                <a:gd name="T12" fmla="*/ 284 w 286"/>
                <a:gd name="T13" fmla="*/ 113 h 113"/>
                <a:gd name="T14" fmla="*/ 284 w 286"/>
                <a:gd name="T15" fmla="*/ 113 h 113"/>
                <a:gd name="T16" fmla="*/ 286 w 286"/>
                <a:gd name="T17" fmla="*/ 0 h 113"/>
                <a:gd name="T18" fmla="*/ 0 w 286"/>
                <a:gd name="T19" fmla="*/ 0 h 113"/>
                <a:gd name="T20" fmla="*/ 0 w 286"/>
                <a:gd name="T21" fmla="*/ 0 h 113"/>
                <a:gd name="T22" fmla="*/ 0 w 286"/>
                <a:gd name="T23" fmla="*/ 0 h 113"/>
                <a:gd name="T24" fmla="*/ 0 w 286"/>
                <a:gd name="T25" fmla="*/ 0 h 113"/>
                <a:gd name="T26" fmla="*/ 2 w 286"/>
                <a:gd name="T27" fmla="*/ 0 h 113"/>
                <a:gd name="T28" fmla="*/ 284 w 286"/>
                <a:gd name="T29" fmla="*/ 0 h 113"/>
                <a:gd name="T30" fmla="*/ 284 w 286"/>
                <a:gd name="T31" fmla="*/ 0 h 113"/>
                <a:gd name="T32" fmla="*/ 286 w 286"/>
                <a:gd name="T33" fmla="*/ 0 h 113"/>
                <a:gd name="T34" fmla="*/ 286 w 286"/>
                <a:gd name="T35" fmla="*/ 0 h 113"/>
                <a:gd name="T36" fmla="*/ 286 w 286"/>
                <a:gd name="T3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6" h="113">
                  <a:moveTo>
                    <a:pt x="284" y="113"/>
                  </a:moveTo>
                  <a:lnTo>
                    <a:pt x="2" y="113"/>
                  </a:lnTo>
                  <a:lnTo>
                    <a:pt x="2" y="113"/>
                  </a:lnTo>
                  <a:lnTo>
                    <a:pt x="0" y="113"/>
                  </a:lnTo>
                  <a:lnTo>
                    <a:pt x="0" y="113"/>
                  </a:lnTo>
                  <a:lnTo>
                    <a:pt x="286" y="113"/>
                  </a:lnTo>
                  <a:lnTo>
                    <a:pt x="284" y="113"/>
                  </a:lnTo>
                  <a:lnTo>
                    <a:pt x="284" y="113"/>
                  </a:lnTo>
                  <a:moveTo>
                    <a:pt x="286" y="0"/>
                  </a:moveTo>
                  <a:lnTo>
                    <a:pt x="0" y="0"/>
                  </a:lnTo>
                  <a:lnTo>
                    <a:pt x="0" y="0"/>
                  </a:lnTo>
                  <a:lnTo>
                    <a:pt x="0" y="0"/>
                  </a:lnTo>
                  <a:lnTo>
                    <a:pt x="0" y="0"/>
                  </a:lnTo>
                  <a:lnTo>
                    <a:pt x="2" y="0"/>
                  </a:lnTo>
                  <a:lnTo>
                    <a:pt x="284" y="0"/>
                  </a:lnTo>
                  <a:lnTo>
                    <a:pt x="284" y="0"/>
                  </a:lnTo>
                  <a:lnTo>
                    <a:pt x="286" y="0"/>
                  </a:lnTo>
                  <a:lnTo>
                    <a:pt x="286" y="0"/>
                  </a:lnTo>
                  <a:lnTo>
                    <a:pt x="2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9" name="Rectangle 970"/>
            <p:cNvSpPr>
              <a:spLocks noChangeArrowheads="1"/>
            </p:cNvSpPr>
            <p:nvPr/>
          </p:nvSpPr>
          <p:spPr bwMode="auto">
            <a:xfrm>
              <a:off x="6300787" y="3894139"/>
              <a:ext cx="1588" cy="179388"/>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0" name="Rectangle 971"/>
            <p:cNvSpPr>
              <a:spLocks noChangeArrowheads="1"/>
            </p:cNvSpPr>
            <p:nvPr/>
          </p:nvSpPr>
          <p:spPr bwMode="auto">
            <a:xfrm>
              <a:off x="6300787" y="3894139"/>
              <a:ext cx="1588"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1" name="Freeform 972"/>
            <p:cNvSpPr>
              <a:spLocks noEditPoints="1"/>
            </p:cNvSpPr>
            <p:nvPr/>
          </p:nvSpPr>
          <p:spPr bwMode="auto">
            <a:xfrm>
              <a:off x="6300787" y="3894139"/>
              <a:ext cx="3175" cy="179388"/>
            </a:xfrm>
            <a:custGeom>
              <a:avLst/>
              <a:gdLst>
                <a:gd name="T0" fmla="*/ 2 w 2"/>
                <a:gd name="T1" fmla="*/ 113 h 113"/>
                <a:gd name="T2" fmla="*/ 2 w 2"/>
                <a:gd name="T3" fmla="*/ 113 h 113"/>
                <a:gd name="T4" fmla="*/ 0 w 2"/>
                <a:gd name="T5" fmla="*/ 113 h 113"/>
                <a:gd name="T6" fmla="*/ 0 w 2"/>
                <a:gd name="T7" fmla="*/ 113 h 113"/>
                <a:gd name="T8" fmla="*/ 0 w 2"/>
                <a:gd name="T9" fmla="*/ 113 h 113"/>
                <a:gd name="T10" fmla="*/ 0 w 2"/>
                <a:gd name="T11" fmla="*/ 113 h 113"/>
                <a:gd name="T12" fmla="*/ 0 w 2"/>
                <a:gd name="T13" fmla="*/ 113 h 113"/>
                <a:gd name="T14" fmla="*/ 0 w 2"/>
                <a:gd name="T15" fmla="*/ 113 h 113"/>
                <a:gd name="T16" fmla="*/ 0 w 2"/>
                <a:gd name="T17" fmla="*/ 113 h 113"/>
                <a:gd name="T18" fmla="*/ 0 w 2"/>
                <a:gd name="T19" fmla="*/ 113 h 113"/>
                <a:gd name="T20" fmla="*/ 2 w 2"/>
                <a:gd name="T21" fmla="*/ 113 h 113"/>
                <a:gd name="T22" fmla="*/ 0 w 2"/>
                <a:gd name="T23" fmla="*/ 113 h 113"/>
                <a:gd name="T24" fmla="*/ 0 w 2"/>
                <a:gd name="T25" fmla="*/ 113 h 113"/>
                <a:gd name="T26" fmla="*/ 2 w 2"/>
                <a:gd name="T27" fmla="*/ 113 h 113"/>
                <a:gd name="T28" fmla="*/ 0 w 2"/>
                <a:gd name="T29" fmla="*/ 113 h 113"/>
                <a:gd name="T30" fmla="*/ 0 w 2"/>
                <a:gd name="T31" fmla="*/ 113 h 113"/>
                <a:gd name="T32" fmla="*/ 2 w 2"/>
                <a:gd name="T33" fmla="*/ 113 h 113"/>
                <a:gd name="T34" fmla="*/ 0 w 2"/>
                <a:gd name="T35" fmla="*/ 0 h 113"/>
                <a:gd name="T36" fmla="*/ 0 w 2"/>
                <a:gd name="T37" fmla="*/ 0 h 113"/>
                <a:gd name="T38" fmla="*/ 0 w 2"/>
                <a:gd name="T39" fmla="*/ 0 h 113"/>
                <a:gd name="T40" fmla="*/ 0 w 2"/>
                <a:gd name="T41" fmla="*/ 0 h 113"/>
                <a:gd name="T42" fmla="*/ 0 w 2"/>
                <a:gd name="T43" fmla="*/ 0 h 113"/>
                <a:gd name="T44" fmla="*/ 0 w 2"/>
                <a:gd name="T45" fmla="*/ 0 h 113"/>
                <a:gd name="T46" fmla="*/ 0 w 2"/>
                <a:gd name="T47" fmla="*/ 0 h 113"/>
                <a:gd name="T48" fmla="*/ 2 w 2"/>
                <a:gd name="T49" fmla="*/ 0 h 113"/>
                <a:gd name="T50" fmla="*/ 0 w 2"/>
                <a:gd name="T51" fmla="*/ 0 h 113"/>
                <a:gd name="T52" fmla="*/ 0 w 2"/>
                <a:gd name="T5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 h="113">
                  <a:moveTo>
                    <a:pt x="2" y="113"/>
                  </a:moveTo>
                  <a:lnTo>
                    <a:pt x="2" y="113"/>
                  </a:lnTo>
                  <a:close/>
                  <a:moveTo>
                    <a:pt x="0" y="113"/>
                  </a:moveTo>
                  <a:lnTo>
                    <a:pt x="0" y="113"/>
                  </a:lnTo>
                  <a:lnTo>
                    <a:pt x="0" y="113"/>
                  </a:lnTo>
                  <a:lnTo>
                    <a:pt x="0" y="113"/>
                  </a:lnTo>
                  <a:lnTo>
                    <a:pt x="0" y="113"/>
                  </a:lnTo>
                  <a:lnTo>
                    <a:pt x="0" y="113"/>
                  </a:lnTo>
                  <a:lnTo>
                    <a:pt x="0" y="113"/>
                  </a:lnTo>
                  <a:lnTo>
                    <a:pt x="0" y="113"/>
                  </a:lnTo>
                  <a:lnTo>
                    <a:pt x="2" y="113"/>
                  </a:lnTo>
                  <a:lnTo>
                    <a:pt x="0" y="113"/>
                  </a:lnTo>
                  <a:lnTo>
                    <a:pt x="0" y="113"/>
                  </a:lnTo>
                  <a:close/>
                  <a:moveTo>
                    <a:pt x="2" y="113"/>
                  </a:moveTo>
                  <a:lnTo>
                    <a:pt x="0" y="113"/>
                  </a:lnTo>
                  <a:lnTo>
                    <a:pt x="0" y="113"/>
                  </a:lnTo>
                  <a:lnTo>
                    <a:pt x="2" y="113"/>
                  </a:lnTo>
                  <a:close/>
                  <a:moveTo>
                    <a:pt x="0" y="0"/>
                  </a:moveTo>
                  <a:lnTo>
                    <a:pt x="0" y="0"/>
                  </a:lnTo>
                  <a:lnTo>
                    <a:pt x="0" y="0"/>
                  </a:lnTo>
                  <a:lnTo>
                    <a:pt x="0" y="0"/>
                  </a:lnTo>
                  <a:lnTo>
                    <a:pt x="0" y="0"/>
                  </a:lnTo>
                  <a:lnTo>
                    <a:pt x="0" y="0"/>
                  </a:lnTo>
                  <a:lnTo>
                    <a:pt x="0" y="0"/>
                  </a:lnTo>
                  <a:lnTo>
                    <a:pt x="2" y="0"/>
                  </a:lnTo>
                  <a:lnTo>
                    <a:pt x="0" y="0"/>
                  </a:lnTo>
                  <a:lnTo>
                    <a:pt x="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2" name="Freeform 973"/>
            <p:cNvSpPr>
              <a:spLocks noEditPoints="1"/>
            </p:cNvSpPr>
            <p:nvPr/>
          </p:nvSpPr>
          <p:spPr bwMode="auto">
            <a:xfrm>
              <a:off x="6300787" y="3894139"/>
              <a:ext cx="3175" cy="179388"/>
            </a:xfrm>
            <a:custGeom>
              <a:avLst/>
              <a:gdLst>
                <a:gd name="T0" fmla="*/ 2 w 2"/>
                <a:gd name="T1" fmla="*/ 113 h 113"/>
                <a:gd name="T2" fmla="*/ 2 w 2"/>
                <a:gd name="T3" fmla="*/ 113 h 113"/>
                <a:gd name="T4" fmla="*/ 0 w 2"/>
                <a:gd name="T5" fmla="*/ 113 h 113"/>
                <a:gd name="T6" fmla="*/ 0 w 2"/>
                <a:gd name="T7" fmla="*/ 113 h 113"/>
                <a:gd name="T8" fmla="*/ 0 w 2"/>
                <a:gd name="T9" fmla="*/ 113 h 113"/>
                <a:gd name="T10" fmla="*/ 0 w 2"/>
                <a:gd name="T11" fmla="*/ 113 h 113"/>
                <a:gd name="T12" fmla="*/ 0 w 2"/>
                <a:gd name="T13" fmla="*/ 113 h 113"/>
                <a:gd name="T14" fmla="*/ 0 w 2"/>
                <a:gd name="T15" fmla="*/ 113 h 113"/>
                <a:gd name="T16" fmla="*/ 0 w 2"/>
                <a:gd name="T17" fmla="*/ 113 h 113"/>
                <a:gd name="T18" fmla="*/ 0 w 2"/>
                <a:gd name="T19" fmla="*/ 113 h 113"/>
                <a:gd name="T20" fmla="*/ 2 w 2"/>
                <a:gd name="T21" fmla="*/ 113 h 113"/>
                <a:gd name="T22" fmla="*/ 0 w 2"/>
                <a:gd name="T23" fmla="*/ 113 h 113"/>
                <a:gd name="T24" fmla="*/ 0 w 2"/>
                <a:gd name="T25" fmla="*/ 113 h 113"/>
                <a:gd name="T26" fmla="*/ 2 w 2"/>
                <a:gd name="T27" fmla="*/ 113 h 113"/>
                <a:gd name="T28" fmla="*/ 0 w 2"/>
                <a:gd name="T29" fmla="*/ 113 h 113"/>
                <a:gd name="T30" fmla="*/ 0 w 2"/>
                <a:gd name="T31" fmla="*/ 113 h 113"/>
                <a:gd name="T32" fmla="*/ 2 w 2"/>
                <a:gd name="T33" fmla="*/ 113 h 113"/>
                <a:gd name="T34" fmla="*/ 0 w 2"/>
                <a:gd name="T35" fmla="*/ 0 h 113"/>
                <a:gd name="T36" fmla="*/ 0 w 2"/>
                <a:gd name="T37" fmla="*/ 0 h 113"/>
                <a:gd name="T38" fmla="*/ 0 w 2"/>
                <a:gd name="T39" fmla="*/ 0 h 113"/>
                <a:gd name="T40" fmla="*/ 0 w 2"/>
                <a:gd name="T41" fmla="*/ 0 h 113"/>
                <a:gd name="T42" fmla="*/ 0 w 2"/>
                <a:gd name="T43" fmla="*/ 0 h 113"/>
                <a:gd name="T44" fmla="*/ 0 w 2"/>
                <a:gd name="T45" fmla="*/ 0 h 113"/>
                <a:gd name="T46" fmla="*/ 0 w 2"/>
                <a:gd name="T47" fmla="*/ 0 h 113"/>
                <a:gd name="T48" fmla="*/ 2 w 2"/>
                <a:gd name="T49" fmla="*/ 0 h 113"/>
                <a:gd name="T50" fmla="*/ 0 w 2"/>
                <a:gd name="T51" fmla="*/ 0 h 113"/>
                <a:gd name="T52" fmla="*/ 0 w 2"/>
                <a:gd name="T5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 h="113">
                  <a:moveTo>
                    <a:pt x="2" y="113"/>
                  </a:moveTo>
                  <a:lnTo>
                    <a:pt x="2" y="113"/>
                  </a:lnTo>
                  <a:moveTo>
                    <a:pt x="0" y="113"/>
                  </a:moveTo>
                  <a:lnTo>
                    <a:pt x="0" y="113"/>
                  </a:lnTo>
                  <a:lnTo>
                    <a:pt x="0" y="113"/>
                  </a:lnTo>
                  <a:lnTo>
                    <a:pt x="0" y="113"/>
                  </a:lnTo>
                  <a:lnTo>
                    <a:pt x="0" y="113"/>
                  </a:lnTo>
                  <a:lnTo>
                    <a:pt x="0" y="113"/>
                  </a:lnTo>
                  <a:lnTo>
                    <a:pt x="0" y="113"/>
                  </a:lnTo>
                  <a:lnTo>
                    <a:pt x="0" y="113"/>
                  </a:lnTo>
                  <a:lnTo>
                    <a:pt x="2" y="113"/>
                  </a:lnTo>
                  <a:lnTo>
                    <a:pt x="0" y="113"/>
                  </a:lnTo>
                  <a:lnTo>
                    <a:pt x="0" y="113"/>
                  </a:lnTo>
                  <a:moveTo>
                    <a:pt x="2" y="113"/>
                  </a:moveTo>
                  <a:lnTo>
                    <a:pt x="0" y="113"/>
                  </a:lnTo>
                  <a:lnTo>
                    <a:pt x="0" y="113"/>
                  </a:lnTo>
                  <a:lnTo>
                    <a:pt x="2" y="113"/>
                  </a:lnTo>
                  <a:moveTo>
                    <a:pt x="0" y="0"/>
                  </a:moveTo>
                  <a:lnTo>
                    <a:pt x="0" y="0"/>
                  </a:lnTo>
                  <a:lnTo>
                    <a:pt x="0" y="0"/>
                  </a:lnTo>
                  <a:lnTo>
                    <a:pt x="0" y="0"/>
                  </a:lnTo>
                  <a:lnTo>
                    <a:pt x="0" y="0"/>
                  </a:lnTo>
                  <a:lnTo>
                    <a:pt x="0" y="0"/>
                  </a:lnTo>
                  <a:lnTo>
                    <a:pt x="0" y="0"/>
                  </a:lnTo>
                  <a:lnTo>
                    <a:pt x="2"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3" name="Freeform 974"/>
            <p:cNvSpPr>
              <a:spLocks/>
            </p:cNvSpPr>
            <p:nvPr/>
          </p:nvSpPr>
          <p:spPr bwMode="auto">
            <a:xfrm>
              <a:off x="6300787" y="3894139"/>
              <a:ext cx="0" cy="179388"/>
            </a:xfrm>
            <a:custGeom>
              <a:avLst/>
              <a:gdLst>
                <a:gd name="T0" fmla="*/ 0 h 113"/>
                <a:gd name="T1" fmla="*/ 0 h 113"/>
                <a:gd name="T2" fmla="*/ 0 h 113"/>
                <a:gd name="T3" fmla="*/ 0 h 113"/>
                <a:gd name="T4" fmla="*/ 113 h 113"/>
                <a:gd name="T5" fmla="*/ 113 h 113"/>
                <a:gd name="T6" fmla="*/ 113 h 113"/>
                <a:gd name="T7" fmla="*/ 113 h 113"/>
                <a:gd name="T8" fmla="*/ 113 h 113"/>
                <a:gd name="T9" fmla="*/ 113 h 113"/>
                <a:gd name="T10"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113">
                  <a:moveTo>
                    <a:pt x="0" y="0"/>
                  </a:moveTo>
                  <a:lnTo>
                    <a:pt x="0" y="0"/>
                  </a:lnTo>
                  <a:lnTo>
                    <a:pt x="0" y="0"/>
                  </a:lnTo>
                  <a:lnTo>
                    <a:pt x="0" y="0"/>
                  </a:lnTo>
                  <a:lnTo>
                    <a:pt x="0" y="113"/>
                  </a:lnTo>
                  <a:lnTo>
                    <a:pt x="0" y="113"/>
                  </a:lnTo>
                  <a:lnTo>
                    <a:pt x="0" y="113"/>
                  </a:lnTo>
                  <a:lnTo>
                    <a:pt x="0" y="113"/>
                  </a:lnTo>
                  <a:lnTo>
                    <a:pt x="0" y="113"/>
                  </a:lnTo>
                  <a:lnTo>
                    <a:pt x="0" y="113"/>
                  </a:lnTo>
                  <a:lnTo>
                    <a:pt x="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4" name="Freeform 975"/>
            <p:cNvSpPr>
              <a:spLocks/>
            </p:cNvSpPr>
            <p:nvPr/>
          </p:nvSpPr>
          <p:spPr bwMode="auto">
            <a:xfrm>
              <a:off x="6300787" y="3894139"/>
              <a:ext cx="0" cy="179388"/>
            </a:xfrm>
            <a:custGeom>
              <a:avLst/>
              <a:gdLst>
                <a:gd name="T0" fmla="*/ 0 h 113"/>
                <a:gd name="T1" fmla="*/ 0 h 113"/>
                <a:gd name="T2" fmla="*/ 0 h 113"/>
                <a:gd name="T3" fmla="*/ 0 h 113"/>
                <a:gd name="T4" fmla="*/ 113 h 113"/>
                <a:gd name="T5" fmla="*/ 113 h 113"/>
                <a:gd name="T6" fmla="*/ 113 h 113"/>
                <a:gd name="T7" fmla="*/ 113 h 113"/>
                <a:gd name="T8" fmla="*/ 113 h 113"/>
                <a:gd name="T9" fmla="*/ 113 h 113"/>
                <a:gd name="T10"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113">
                  <a:moveTo>
                    <a:pt x="0" y="0"/>
                  </a:moveTo>
                  <a:lnTo>
                    <a:pt x="0" y="0"/>
                  </a:lnTo>
                  <a:lnTo>
                    <a:pt x="0" y="0"/>
                  </a:lnTo>
                  <a:lnTo>
                    <a:pt x="0" y="0"/>
                  </a:lnTo>
                  <a:lnTo>
                    <a:pt x="0" y="113"/>
                  </a:lnTo>
                  <a:lnTo>
                    <a:pt x="0" y="113"/>
                  </a:lnTo>
                  <a:lnTo>
                    <a:pt x="0" y="113"/>
                  </a:lnTo>
                  <a:lnTo>
                    <a:pt x="0" y="113"/>
                  </a:lnTo>
                  <a:lnTo>
                    <a:pt x="0" y="113"/>
                  </a:lnTo>
                  <a:lnTo>
                    <a:pt x="0" y="1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5" name="Freeform 976"/>
            <p:cNvSpPr>
              <a:spLocks/>
            </p:cNvSpPr>
            <p:nvPr/>
          </p:nvSpPr>
          <p:spPr bwMode="auto">
            <a:xfrm>
              <a:off x="6751637" y="3894139"/>
              <a:ext cx="3175" cy="179388"/>
            </a:xfrm>
            <a:custGeom>
              <a:avLst/>
              <a:gdLst>
                <a:gd name="T0" fmla="*/ 2 w 2"/>
                <a:gd name="T1" fmla="*/ 0 h 113"/>
                <a:gd name="T2" fmla="*/ 2 w 2"/>
                <a:gd name="T3" fmla="*/ 0 h 113"/>
                <a:gd name="T4" fmla="*/ 0 w 2"/>
                <a:gd name="T5" fmla="*/ 0 h 113"/>
                <a:gd name="T6" fmla="*/ 0 w 2"/>
                <a:gd name="T7" fmla="*/ 0 h 113"/>
                <a:gd name="T8" fmla="*/ 2 w 2"/>
                <a:gd name="T9" fmla="*/ 0 h 113"/>
                <a:gd name="T10" fmla="*/ 2 w 2"/>
                <a:gd name="T11" fmla="*/ 113 h 113"/>
                <a:gd name="T12" fmla="*/ 0 w 2"/>
                <a:gd name="T13" fmla="*/ 113 h 113"/>
                <a:gd name="T14" fmla="*/ 0 w 2"/>
                <a:gd name="T15" fmla="*/ 113 h 113"/>
                <a:gd name="T16" fmla="*/ 2 w 2"/>
                <a:gd name="T17" fmla="*/ 113 h 113"/>
                <a:gd name="T18" fmla="*/ 2 w 2"/>
                <a:gd name="T19" fmla="*/ 113 h 113"/>
                <a:gd name="T20" fmla="*/ 2 w 2"/>
                <a:gd name="T21" fmla="*/ 113 h 113"/>
                <a:gd name="T22" fmla="*/ 2 w 2"/>
                <a:gd name="T23" fmla="*/ 113 h 113"/>
                <a:gd name="T24" fmla="*/ 2 w 2"/>
                <a:gd name="T25" fmla="*/ 113 h 113"/>
                <a:gd name="T26" fmla="*/ 2 w 2"/>
                <a:gd name="T27" fmla="*/ 113 h 113"/>
                <a:gd name="T28" fmla="*/ 2 w 2"/>
                <a:gd name="T29" fmla="*/ 113 h 113"/>
                <a:gd name="T30" fmla="*/ 2 w 2"/>
                <a:gd name="T31" fmla="*/ 113 h 113"/>
                <a:gd name="T32" fmla="*/ 2 w 2"/>
                <a:gd name="T33" fmla="*/ 113 h 113"/>
                <a:gd name="T34" fmla="*/ 2 w 2"/>
                <a:gd name="T35" fmla="*/ 113 h 113"/>
                <a:gd name="T36" fmla="*/ 2 w 2"/>
                <a:gd name="T37" fmla="*/ 0 h 113"/>
                <a:gd name="T38" fmla="*/ 2 w 2"/>
                <a:gd name="T39" fmla="*/ 0 h 113"/>
                <a:gd name="T40" fmla="*/ 2 w 2"/>
                <a:gd name="T41" fmla="*/ 0 h 113"/>
                <a:gd name="T42" fmla="*/ 2 w 2"/>
                <a:gd name="T43" fmla="*/ 0 h 113"/>
                <a:gd name="T44" fmla="*/ 2 w 2"/>
                <a:gd name="T4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 h="113">
                  <a:moveTo>
                    <a:pt x="2" y="0"/>
                  </a:moveTo>
                  <a:lnTo>
                    <a:pt x="2" y="0"/>
                  </a:lnTo>
                  <a:lnTo>
                    <a:pt x="0" y="0"/>
                  </a:lnTo>
                  <a:lnTo>
                    <a:pt x="0" y="0"/>
                  </a:lnTo>
                  <a:lnTo>
                    <a:pt x="2" y="0"/>
                  </a:lnTo>
                  <a:lnTo>
                    <a:pt x="2" y="113"/>
                  </a:lnTo>
                  <a:lnTo>
                    <a:pt x="0" y="113"/>
                  </a:lnTo>
                  <a:lnTo>
                    <a:pt x="0" y="113"/>
                  </a:lnTo>
                  <a:lnTo>
                    <a:pt x="2" y="113"/>
                  </a:lnTo>
                  <a:lnTo>
                    <a:pt x="2" y="113"/>
                  </a:lnTo>
                  <a:lnTo>
                    <a:pt x="2" y="113"/>
                  </a:lnTo>
                  <a:lnTo>
                    <a:pt x="2" y="113"/>
                  </a:lnTo>
                  <a:lnTo>
                    <a:pt x="2" y="113"/>
                  </a:lnTo>
                  <a:lnTo>
                    <a:pt x="2" y="113"/>
                  </a:lnTo>
                  <a:lnTo>
                    <a:pt x="2" y="113"/>
                  </a:lnTo>
                  <a:lnTo>
                    <a:pt x="2" y="113"/>
                  </a:lnTo>
                  <a:lnTo>
                    <a:pt x="2" y="113"/>
                  </a:lnTo>
                  <a:lnTo>
                    <a:pt x="2" y="113"/>
                  </a:lnTo>
                  <a:lnTo>
                    <a:pt x="2" y="0"/>
                  </a:lnTo>
                  <a:lnTo>
                    <a:pt x="2" y="0"/>
                  </a:lnTo>
                  <a:lnTo>
                    <a:pt x="2" y="0"/>
                  </a:lnTo>
                  <a:lnTo>
                    <a:pt x="2" y="0"/>
                  </a:lnTo>
                  <a:lnTo>
                    <a:pt x="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6" name="Freeform 977"/>
            <p:cNvSpPr>
              <a:spLocks/>
            </p:cNvSpPr>
            <p:nvPr/>
          </p:nvSpPr>
          <p:spPr bwMode="auto">
            <a:xfrm>
              <a:off x="6751637" y="3894139"/>
              <a:ext cx="3175" cy="179388"/>
            </a:xfrm>
            <a:custGeom>
              <a:avLst/>
              <a:gdLst>
                <a:gd name="T0" fmla="*/ 2 w 2"/>
                <a:gd name="T1" fmla="*/ 0 h 113"/>
                <a:gd name="T2" fmla="*/ 2 w 2"/>
                <a:gd name="T3" fmla="*/ 0 h 113"/>
                <a:gd name="T4" fmla="*/ 0 w 2"/>
                <a:gd name="T5" fmla="*/ 0 h 113"/>
                <a:gd name="T6" fmla="*/ 0 w 2"/>
                <a:gd name="T7" fmla="*/ 0 h 113"/>
                <a:gd name="T8" fmla="*/ 2 w 2"/>
                <a:gd name="T9" fmla="*/ 0 h 113"/>
                <a:gd name="T10" fmla="*/ 2 w 2"/>
                <a:gd name="T11" fmla="*/ 113 h 113"/>
                <a:gd name="T12" fmla="*/ 0 w 2"/>
                <a:gd name="T13" fmla="*/ 113 h 113"/>
                <a:gd name="T14" fmla="*/ 0 w 2"/>
                <a:gd name="T15" fmla="*/ 113 h 113"/>
                <a:gd name="T16" fmla="*/ 2 w 2"/>
                <a:gd name="T17" fmla="*/ 113 h 113"/>
                <a:gd name="T18" fmla="*/ 2 w 2"/>
                <a:gd name="T19" fmla="*/ 113 h 113"/>
                <a:gd name="T20" fmla="*/ 2 w 2"/>
                <a:gd name="T21" fmla="*/ 113 h 113"/>
                <a:gd name="T22" fmla="*/ 2 w 2"/>
                <a:gd name="T23" fmla="*/ 113 h 113"/>
                <a:gd name="T24" fmla="*/ 2 w 2"/>
                <a:gd name="T25" fmla="*/ 113 h 113"/>
                <a:gd name="T26" fmla="*/ 2 w 2"/>
                <a:gd name="T27" fmla="*/ 113 h 113"/>
                <a:gd name="T28" fmla="*/ 2 w 2"/>
                <a:gd name="T29" fmla="*/ 113 h 113"/>
                <a:gd name="T30" fmla="*/ 2 w 2"/>
                <a:gd name="T31" fmla="*/ 113 h 113"/>
                <a:gd name="T32" fmla="*/ 2 w 2"/>
                <a:gd name="T33" fmla="*/ 113 h 113"/>
                <a:gd name="T34" fmla="*/ 2 w 2"/>
                <a:gd name="T35" fmla="*/ 113 h 113"/>
                <a:gd name="T36" fmla="*/ 2 w 2"/>
                <a:gd name="T37" fmla="*/ 0 h 113"/>
                <a:gd name="T38" fmla="*/ 2 w 2"/>
                <a:gd name="T39" fmla="*/ 0 h 113"/>
                <a:gd name="T40" fmla="*/ 2 w 2"/>
                <a:gd name="T41" fmla="*/ 0 h 113"/>
                <a:gd name="T42" fmla="*/ 2 w 2"/>
                <a:gd name="T43" fmla="*/ 0 h 113"/>
                <a:gd name="T44" fmla="*/ 2 w 2"/>
                <a:gd name="T4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 h="113">
                  <a:moveTo>
                    <a:pt x="2" y="0"/>
                  </a:moveTo>
                  <a:lnTo>
                    <a:pt x="2" y="0"/>
                  </a:lnTo>
                  <a:lnTo>
                    <a:pt x="0" y="0"/>
                  </a:lnTo>
                  <a:lnTo>
                    <a:pt x="0" y="0"/>
                  </a:lnTo>
                  <a:lnTo>
                    <a:pt x="2" y="0"/>
                  </a:lnTo>
                  <a:lnTo>
                    <a:pt x="2" y="113"/>
                  </a:lnTo>
                  <a:lnTo>
                    <a:pt x="0" y="113"/>
                  </a:lnTo>
                  <a:lnTo>
                    <a:pt x="0" y="113"/>
                  </a:lnTo>
                  <a:lnTo>
                    <a:pt x="2" y="113"/>
                  </a:lnTo>
                  <a:lnTo>
                    <a:pt x="2" y="113"/>
                  </a:lnTo>
                  <a:lnTo>
                    <a:pt x="2" y="113"/>
                  </a:lnTo>
                  <a:lnTo>
                    <a:pt x="2" y="113"/>
                  </a:lnTo>
                  <a:lnTo>
                    <a:pt x="2" y="113"/>
                  </a:lnTo>
                  <a:lnTo>
                    <a:pt x="2" y="113"/>
                  </a:lnTo>
                  <a:lnTo>
                    <a:pt x="2" y="113"/>
                  </a:lnTo>
                  <a:lnTo>
                    <a:pt x="2" y="113"/>
                  </a:lnTo>
                  <a:lnTo>
                    <a:pt x="2" y="113"/>
                  </a:lnTo>
                  <a:lnTo>
                    <a:pt x="2" y="113"/>
                  </a:lnTo>
                  <a:lnTo>
                    <a:pt x="2" y="0"/>
                  </a:lnTo>
                  <a:lnTo>
                    <a:pt x="2"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7" name="Freeform 978"/>
            <p:cNvSpPr>
              <a:spLocks noEditPoints="1"/>
            </p:cNvSpPr>
            <p:nvPr/>
          </p:nvSpPr>
          <p:spPr bwMode="auto">
            <a:xfrm>
              <a:off x="6754812" y="3894139"/>
              <a:ext cx="0" cy="179388"/>
            </a:xfrm>
            <a:custGeom>
              <a:avLst/>
              <a:gdLst>
                <a:gd name="T0" fmla="*/ 113 h 113"/>
                <a:gd name="T1" fmla="*/ 113 h 113"/>
                <a:gd name="T2" fmla="*/ 113 h 113"/>
                <a:gd name="T3" fmla="*/ 113 h 113"/>
                <a:gd name="T4" fmla="*/ 113 h 113"/>
                <a:gd name="T5" fmla="*/ 113 h 113"/>
                <a:gd name="T6" fmla="*/ 113 h 113"/>
                <a:gd name="T7" fmla="*/ 0 h 113"/>
                <a:gd name="T8" fmla="*/ 0 h 113"/>
                <a:gd name="T9" fmla="*/ 113 h 113"/>
                <a:gd name="T10" fmla="*/ 113 h 113"/>
                <a:gd name="T11"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Lst>
              <a:rect l="0" t="0" r="r" b="b"/>
              <a:pathLst>
                <a:path h="113">
                  <a:moveTo>
                    <a:pt x="0" y="113"/>
                  </a:moveTo>
                  <a:lnTo>
                    <a:pt x="0" y="113"/>
                  </a:lnTo>
                  <a:lnTo>
                    <a:pt x="0" y="113"/>
                  </a:lnTo>
                  <a:lnTo>
                    <a:pt x="0" y="113"/>
                  </a:lnTo>
                  <a:lnTo>
                    <a:pt x="0" y="113"/>
                  </a:lnTo>
                  <a:close/>
                  <a:moveTo>
                    <a:pt x="0" y="113"/>
                  </a:moveTo>
                  <a:lnTo>
                    <a:pt x="0" y="113"/>
                  </a:lnTo>
                  <a:close/>
                  <a:moveTo>
                    <a:pt x="0" y="0"/>
                  </a:moveTo>
                  <a:lnTo>
                    <a:pt x="0" y="0"/>
                  </a:lnTo>
                  <a:lnTo>
                    <a:pt x="0" y="113"/>
                  </a:lnTo>
                  <a:lnTo>
                    <a:pt x="0" y="113"/>
                  </a:lnTo>
                  <a:lnTo>
                    <a:pt x="0" y="0"/>
                  </a:lnTo>
                  <a:close/>
                </a:path>
              </a:pathLst>
            </a:custGeom>
            <a:solidFill>
              <a:srgbClr val="5C2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8" name="Freeform 979"/>
            <p:cNvSpPr>
              <a:spLocks noEditPoints="1"/>
            </p:cNvSpPr>
            <p:nvPr/>
          </p:nvSpPr>
          <p:spPr bwMode="auto">
            <a:xfrm>
              <a:off x="6754812" y="3894139"/>
              <a:ext cx="0" cy="179388"/>
            </a:xfrm>
            <a:custGeom>
              <a:avLst/>
              <a:gdLst>
                <a:gd name="T0" fmla="*/ 113 h 113"/>
                <a:gd name="T1" fmla="*/ 113 h 113"/>
                <a:gd name="T2" fmla="*/ 113 h 113"/>
                <a:gd name="T3" fmla="*/ 113 h 113"/>
                <a:gd name="T4" fmla="*/ 113 h 113"/>
                <a:gd name="T5" fmla="*/ 113 h 113"/>
                <a:gd name="T6" fmla="*/ 113 h 113"/>
                <a:gd name="T7" fmla="*/ 0 h 113"/>
                <a:gd name="T8" fmla="*/ 0 h 113"/>
                <a:gd name="T9" fmla="*/ 113 h 113"/>
                <a:gd name="T10" fmla="*/ 113 h 113"/>
                <a:gd name="T11" fmla="*/ 0 h 11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Lst>
              <a:rect l="0" t="0" r="r" b="b"/>
              <a:pathLst>
                <a:path h="113">
                  <a:moveTo>
                    <a:pt x="0" y="113"/>
                  </a:moveTo>
                  <a:lnTo>
                    <a:pt x="0" y="113"/>
                  </a:lnTo>
                  <a:lnTo>
                    <a:pt x="0" y="113"/>
                  </a:lnTo>
                  <a:lnTo>
                    <a:pt x="0" y="113"/>
                  </a:lnTo>
                  <a:lnTo>
                    <a:pt x="0" y="113"/>
                  </a:lnTo>
                  <a:moveTo>
                    <a:pt x="0" y="113"/>
                  </a:moveTo>
                  <a:lnTo>
                    <a:pt x="0" y="113"/>
                  </a:lnTo>
                  <a:moveTo>
                    <a:pt x="0" y="0"/>
                  </a:moveTo>
                  <a:lnTo>
                    <a:pt x="0" y="0"/>
                  </a:lnTo>
                  <a:lnTo>
                    <a:pt x="0" y="113"/>
                  </a:lnTo>
                  <a:lnTo>
                    <a:pt x="0" y="11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9" name="Freeform 980"/>
            <p:cNvSpPr>
              <a:spLocks noEditPoints="1"/>
            </p:cNvSpPr>
            <p:nvPr/>
          </p:nvSpPr>
          <p:spPr bwMode="auto">
            <a:xfrm>
              <a:off x="6300787" y="3894139"/>
              <a:ext cx="454025" cy="179388"/>
            </a:xfrm>
            <a:custGeom>
              <a:avLst/>
              <a:gdLst>
                <a:gd name="T0" fmla="*/ 2 w 286"/>
                <a:gd name="T1" fmla="*/ 113 h 113"/>
                <a:gd name="T2" fmla="*/ 2 w 286"/>
                <a:gd name="T3" fmla="*/ 0 h 113"/>
                <a:gd name="T4" fmla="*/ 284 w 286"/>
                <a:gd name="T5" fmla="*/ 0 h 113"/>
                <a:gd name="T6" fmla="*/ 284 w 286"/>
                <a:gd name="T7" fmla="*/ 113 h 113"/>
                <a:gd name="T8" fmla="*/ 2 w 286"/>
                <a:gd name="T9" fmla="*/ 113 h 113"/>
                <a:gd name="T10" fmla="*/ 286 w 286"/>
                <a:gd name="T11" fmla="*/ 0 h 113"/>
                <a:gd name="T12" fmla="*/ 284 w 286"/>
                <a:gd name="T13" fmla="*/ 0 h 113"/>
                <a:gd name="T14" fmla="*/ 2 w 286"/>
                <a:gd name="T15" fmla="*/ 0 h 113"/>
                <a:gd name="T16" fmla="*/ 0 w 286"/>
                <a:gd name="T17" fmla="*/ 0 h 113"/>
                <a:gd name="T18" fmla="*/ 0 w 286"/>
                <a:gd name="T19" fmla="*/ 113 h 113"/>
                <a:gd name="T20" fmla="*/ 2 w 286"/>
                <a:gd name="T21" fmla="*/ 113 h 113"/>
                <a:gd name="T22" fmla="*/ 284 w 286"/>
                <a:gd name="T23" fmla="*/ 113 h 113"/>
                <a:gd name="T24" fmla="*/ 286 w 286"/>
                <a:gd name="T25" fmla="*/ 113 h 113"/>
                <a:gd name="T26" fmla="*/ 286 w 286"/>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113">
                  <a:moveTo>
                    <a:pt x="2" y="113"/>
                  </a:moveTo>
                  <a:lnTo>
                    <a:pt x="2" y="0"/>
                  </a:lnTo>
                  <a:lnTo>
                    <a:pt x="284" y="0"/>
                  </a:lnTo>
                  <a:lnTo>
                    <a:pt x="284" y="113"/>
                  </a:lnTo>
                  <a:lnTo>
                    <a:pt x="2" y="113"/>
                  </a:lnTo>
                  <a:close/>
                  <a:moveTo>
                    <a:pt x="286" y="0"/>
                  </a:moveTo>
                  <a:lnTo>
                    <a:pt x="284" y="0"/>
                  </a:lnTo>
                  <a:lnTo>
                    <a:pt x="2" y="0"/>
                  </a:lnTo>
                  <a:lnTo>
                    <a:pt x="0" y="0"/>
                  </a:lnTo>
                  <a:lnTo>
                    <a:pt x="0" y="113"/>
                  </a:lnTo>
                  <a:lnTo>
                    <a:pt x="2" y="113"/>
                  </a:lnTo>
                  <a:lnTo>
                    <a:pt x="284" y="113"/>
                  </a:lnTo>
                  <a:lnTo>
                    <a:pt x="286" y="113"/>
                  </a:lnTo>
                  <a:lnTo>
                    <a:pt x="286" y="0"/>
                  </a:lnTo>
                  <a:close/>
                </a:path>
              </a:pathLst>
            </a:custGeom>
            <a:solidFill>
              <a:srgbClr val="BADB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0" name="Freeform 981"/>
            <p:cNvSpPr>
              <a:spLocks noEditPoints="1"/>
            </p:cNvSpPr>
            <p:nvPr/>
          </p:nvSpPr>
          <p:spPr bwMode="auto">
            <a:xfrm>
              <a:off x="6300787" y="3894139"/>
              <a:ext cx="454025" cy="179388"/>
            </a:xfrm>
            <a:custGeom>
              <a:avLst/>
              <a:gdLst>
                <a:gd name="T0" fmla="*/ 2 w 286"/>
                <a:gd name="T1" fmla="*/ 113 h 113"/>
                <a:gd name="T2" fmla="*/ 2 w 286"/>
                <a:gd name="T3" fmla="*/ 0 h 113"/>
                <a:gd name="T4" fmla="*/ 284 w 286"/>
                <a:gd name="T5" fmla="*/ 0 h 113"/>
                <a:gd name="T6" fmla="*/ 284 w 286"/>
                <a:gd name="T7" fmla="*/ 113 h 113"/>
                <a:gd name="T8" fmla="*/ 2 w 286"/>
                <a:gd name="T9" fmla="*/ 113 h 113"/>
                <a:gd name="T10" fmla="*/ 286 w 286"/>
                <a:gd name="T11" fmla="*/ 0 h 113"/>
                <a:gd name="T12" fmla="*/ 284 w 286"/>
                <a:gd name="T13" fmla="*/ 0 h 113"/>
                <a:gd name="T14" fmla="*/ 2 w 286"/>
                <a:gd name="T15" fmla="*/ 0 h 113"/>
                <a:gd name="T16" fmla="*/ 0 w 286"/>
                <a:gd name="T17" fmla="*/ 0 h 113"/>
                <a:gd name="T18" fmla="*/ 0 w 286"/>
                <a:gd name="T19" fmla="*/ 113 h 113"/>
                <a:gd name="T20" fmla="*/ 2 w 286"/>
                <a:gd name="T21" fmla="*/ 113 h 113"/>
                <a:gd name="T22" fmla="*/ 284 w 286"/>
                <a:gd name="T23" fmla="*/ 113 h 113"/>
                <a:gd name="T24" fmla="*/ 286 w 286"/>
                <a:gd name="T25" fmla="*/ 113 h 113"/>
                <a:gd name="T26" fmla="*/ 286 w 286"/>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113">
                  <a:moveTo>
                    <a:pt x="2" y="113"/>
                  </a:moveTo>
                  <a:lnTo>
                    <a:pt x="2" y="0"/>
                  </a:lnTo>
                  <a:lnTo>
                    <a:pt x="284" y="0"/>
                  </a:lnTo>
                  <a:lnTo>
                    <a:pt x="284" y="113"/>
                  </a:lnTo>
                  <a:lnTo>
                    <a:pt x="2" y="113"/>
                  </a:lnTo>
                  <a:moveTo>
                    <a:pt x="286" y="0"/>
                  </a:moveTo>
                  <a:lnTo>
                    <a:pt x="284" y="0"/>
                  </a:lnTo>
                  <a:lnTo>
                    <a:pt x="2" y="0"/>
                  </a:lnTo>
                  <a:lnTo>
                    <a:pt x="0" y="0"/>
                  </a:lnTo>
                  <a:lnTo>
                    <a:pt x="0" y="113"/>
                  </a:lnTo>
                  <a:lnTo>
                    <a:pt x="2" y="113"/>
                  </a:lnTo>
                  <a:lnTo>
                    <a:pt x="284" y="113"/>
                  </a:lnTo>
                  <a:lnTo>
                    <a:pt x="286" y="113"/>
                  </a:lnTo>
                  <a:lnTo>
                    <a:pt x="2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1" name="Rectangle 982"/>
            <p:cNvSpPr>
              <a:spLocks noChangeArrowheads="1"/>
            </p:cNvSpPr>
            <p:nvPr/>
          </p:nvSpPr>
          <p:spPr bwMode="auto">
            <a:xfrm>
              <a:off x="6199187" y="4157664"/>
              <a:ext cx="79375" cy="47625"/>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2" name="Rectangle 983"/>
            <p:cNvSpPr>
              <a:spLocks noChangeArrowheads="1"/>
            </p:cNvSpPr>
            <p:nvPr/>
          </p:nvSpPr>
          <p:spPr bwMode="auto">
            <a:xfrm>
              <a:off x="6199187" y="4157664"/>
              <a:ext cx="7937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3" name="Freeform 984"/>
            <p:cNvSpPr>
              <a:spLocks/>
            </p:cNvSpPr>
            <p:nvPr/>
          </p:nvSpPr>
          <p:spPr bwMode="auto">
            <a:xfrm>
              <a:off x="6199187" y="4157664"/>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0 h 28"/>
                <a:gd name="T22" fmla="*/ 50 w 50"/>
                <a:gd name="T23" fmla="*/ 0 h 28"/>
                <a:gd name="T24" fmla="*/ 50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0"/>
                  </a:lnTo>
                  <a:lnTo>
                    <a:pt x="50" y="0"/>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4" name="Freeform 985"/>
            <p:cNvSpPr>
              <a:spLocks/>
            </p:cNvSpPr>
            <p:nvPr/>
          </p:nvSpPr>
          <p:spPr bwMode="auto">
            <a:xfrm>
              <a:off x="6199187" y="4157664"/>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0 h 28"/>
                <a:gd name="T22" fmla="*/ 50 w 50"/>
                <a:gd name="T23" fmla="*/ 0 h 28"/>
                <a:gd name="T24" fmla="*/ 50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5" name="Freeform 986"/>
            <p:cNvSpPr>
              <a:spLocks noEditPoints="1"/>
            </p:cNvSpPr>
            <p:nvPr/>
          </p:nvSpPr>
          <p:spPr bwMode="auto">
            <a:xfrm>
              <a:off x="6199187" y="4202114"/>
              <a:ext cx="79375" cy="0"/>
            </a:xfrm>
            <a:custGeom>
              <a:avLst/>
              <a:gdLst>
                <a:gd name="T0" fmla="*/ 0 w 50"/>
                <a:gd name="T1" fmla="*/ 0 w 50"/>
                <a:gd name="T2" fmla="*/ 0 w 50"/>
                <a:gd name="T3" fmla="*/ 0 w 50"/>
                <a:gd name="T4" fmla="*/ 0 w 50"/>
                <a:gd name="T5" fmla="*/ 50 w 50"/>
                <a:gd name="T6" fmla="*/ 50 w 50"/>
                <a:gd name="T7" fmla="*/ 50 w 50"/>
                <a:gd name="T8" fmla="*/ 50 w 50"/>
                <a:gd name="T9" fmla="*/ 50 w 5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0">
                  <a:moveTo>
                    <a:pt x="0" y="0"/>
                  </a:moveTo>
                  <a:lnTo>
                    <a:pt x="0" y="0"/>
                  </a:lnTo>
                  <a:lnTo>
                    <a:pt x="0" y="0"/>
                  </a:lnTo>
                  <a:lnTo>
                    <a:pt x="0" y="0"/>
                  </a:lnTo>
                  <a:lnTo>
                    <a:pt x="0" y="0"/>
                  </a:lnTo>
                  <a:close/>
                  <a:moveTo>
                    <a:pt x="50" y="0"/>
                  </a:moveTo>
                  <a:lnTo>
                    <a:pt x="50" y="0"/>
                  </a:lnTo>
                  <a:lnTo>
                    <a:pt x="50" y="0"/>
                  </a:lnTo>
                  <a:lnTo>
                    <a:pt x="50" y="0"/>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6" name="Freeform 987"/>
            <p:cNvSpPr>
              <a:spLocks noEditPoints="1"/>
            </p:cNvSpPr>
            <p:nvPr/>
          </p:nvSpPr>
          <p:spPr bwMode="auto">
            <a:xfrm>
              <a:off x="6199187" y="4202114"/>
              <a:ext cx="79375" cy="0"/>
            </a:xfrm>
            <a:custGeom>
              <a:avLst/>
              <a:gdLst>
                <a:gd name="T0" fmla="*/ 0 w 50"/>
                <a:gd name="T1" fmla="*/ 0 w 50"/>
                <a:gd name="T2" fmla="*/ 0 w 50"/>
                <a:gd name="T3" fmla="*/ 0 w 50"/>
                <a:gd name="T4" fmla="*/ 0 w 50"/>
                <a:gd name="T5" fmla="*/ 50 w 50"/>
                <a:gd name="T6" fmla="*/ 50 w 50"/>
                <a:gd name="T7" fmla="*/ 50 w 50"/>
                <a:gd name="T8" fmla="*/ 50 w 50"/>
                <a:gd name="T9" fmla="*/ 50 w 5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0">
                  <a:moveTo>
                    <a:pt x="0" y="0"/>
                  </a:moveTo>
                  <a:lnTo>
                    <a:pt x="0" y="0"/>
                  </a:lnTo>
                  <a:lnTo>
                    <a:pt x="0" y="0"/>
                  </a:lnTo>
                  <a:lnTo>
                    <a:pt x="0" y="0"/>
                  </a:lnTo>
                  <a:lnTo>
                    <a:pt x="0" y="0"/>
                  </a:lnTo>
                  <a:moveTo>
                    <a:pt x="50" y="0"/>
                  </a:moveTo>
                  <a:lnTo>
                    <a:pt x="50" y="0"/>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7" name="Freeform 988"/>
            <p:cNvSpPr>
              <a:spLocks noEditPoints="1"/>
            </p:cNvSpPr>
            <p:nvPr/>
          </p:nvSpPr>
          <p:spPr bwMode="auto">
            <a:xfrm>
              <a:off x="6199187" y="4202114"/>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50 w 50"/>
                <a:gd name="T13" fmla="*/ 2 h 2"/>
                <a:gd name="T14" fmla="*/ 0 w 50"/>
                <a:gd name="T15" fmla="*/ 2 h 2"/>
                <a:gd name="T16" fmla="*/ 0 w 50"/>
                <a:gd name="T17" fmla="*/ 0 h 2"/>
                <a:gd name="T18" fmla="*/ 50 w 50"/>
                <a:gd name="T19" fmla="*/ 0 h 2"/>
                <a:gd name="T20" fmla="*/ 50 w 50"/>
                <a:gd name="T21" fmla="*/ 0 h 2"/>
                <a:gd name="T22" fmla="*/ 50 w 50"/>
                <a:gd name="T23" fmla="*/ 2 h 2"/>
                <a:gd name="T24" fmla="*/ 50 w 50"/>
                <a:gd name="T25" fmla="*/ 2 h 2"/>
                <a:gd name="T26" fmla="*/ 50 w 50"/>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2">
                  <a:moveTo>
                    <a:pt x="0" y="0"/>
                  </a:moveTo>
                  <a:lnTo>
                    <a:pt x="0" y="0"/>
                  </a:lnTo>
                  <a:lnTo>
                    <a:pt x="0" y="2"/>
                  </a:lnTo>
                  <a:lnTo>
                    <a:pt x="0" y="2"/>
                  </a:lnTo>
                  <a:lnTo>
                    <a:pt x="50" y="2"/>
                  </a:lnTo>
                  <a:lnTo>
                    <a:pt x="50" y="2"/>
                  </a:lnTo>
                  <a:lnTo>
                    <a:pt x="50" y="2"/>
                  </a:lnTo>
                  <a:lnTo>
                    <a:pt x="0" y="2"/>
                  </a:lnTo>
                  <a:lnTo>
                    <a:pt x="0" y="0"/>
                  </a:lnTo>
                  <a:close/>
                  <a:moveTo>
                    <a:pt x="50" y="0"/>
                  </a:moveTo>
                  <a:lnTo>
                    <a:pt x="50" y="0"/>
                  </a:lnTo>
                  <a:lnTo>
                    <a:pt x="50" y="2"/>
                  </a:lnTo>
                  <a:lnTo>
                    <a:pt x="50" y="2"/>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8" name="Freeform 989"/>
            <p:cNvSpPr>
              <a:spLocks noEditPoints="1"/>
            </p:cNvSpPr>
            <p:nvPr/>
          </p:nvSpPr>
          <p:spPr bwMode="auto">
            <a:xfrm>
              <a:off x="6199187" y="4202114"/>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50 w 50"/>
                <a:gd name="T13" fmla="*/ 2 h 2"/>
                <a:gd name="T14" fmla="*/ 0 w 50"/>
                <a:gd name="T15" fmla="*/ 2 h 2"/>
                <a:gd name="T16" fmla="*/ 0 w 50"/>
                <a:gd name="T17" fmla="*/ 0 h 2"/>
                <a:gd name="T18" fmla="*/ 50 w 50"/>
                <a:gd name="T19" fmla="*/ 0 h 2"/>
                <a:gd name="T20" fmla="*/ 50 w 50"/>
                <a:gd name="T21" fmla="*/ 0 h 2"/>
                <a:gd name="T22" fmla="*/ 50 w 50"/>
                <a:gd name="T23" fmla="*/ 2 h 2"/>
                <a:gd name="T24" fmla="*/ 50 w 50"/>
                <a:gd name="T25" fmla="*/ 2 h 2"/>
                <a:gd name="T26" fmla="*/ 50 w 50"/>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2">
                  <a:moveTo>
                    <a:pt x="0" y="0"/>
                  </a:moveTo>
                  <a:lnTo>
                    <a:pt x="0" y="0"/>
                  </a:lnTo>
                  <a:lnTo>
                    <a:pt x="0" y="2"/>
                  </a:lnTo>
                  <a:lnTo>
                    <a:pt x="0" y="2"/>
                  </a:lnTo>
                  <a:lnTo>
                    <a:pt x="50" y="2"/>
                  </a:lnTo>
                  <a:lnTo>
                    <a:pt x="50" y="2"/>
                  </a:lnTo>
                  <a:lnTo>
                    <a:pt x="50" y="2"/>
                  </a:lnTo>
                  <a:lnTo>
                    <a:pt x="0" y="2"/>
                  </a:lnTo>
                  <a:lnTo>
                    <a:pt x="0" y="0"/>
                  </a:lnTo>
                  <a:moveTo>
                    <a:pt x="50" y="0"/>
                  </a:moveTo>
                  <a:lnTo>
                    <a:pt x="50" y="0"/>
                  </a:lnTo>
                  <a:lnTo>
                    <a:pt x="50" y="2"/>
                  </a:lnTo>
                  <a:lnTo>
                    <a:pt x="50" y="2"/>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9" name="Freeform 990"/>
            <p:cNvSpPr>
              <a:spLocks/>
            </p:cNvSpPr>
            <p:nvPr/>
          </p:nvSpPr>
          <p:spPr bwMode="auto">
            <a:xfrm>
              <a:off x="6199187" y="4205289"/>
              <a:ext cx="79375" cy="0"/>
            </a:xfrm>
            <a:custGeom>
              <a:avLst/>
              <a:gdLst>
                <a:gd name="T0" fmla="*/ 50 w 50"/>
                <a:gd name="T1" fmla="*/ 0 w 50"/>
                <a:gd name="T2" fmla="*/ 0 w 50"/>
                <a:gd name="T3" fmla="*/ 0 w 50"/>
                <a:gd name="T4" fmla="*/ 50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50" y="0"/>
                  </a:lnTo>
                  <a:lnTo>
                    <a:pt x="50" y="0"/>
                  </a:lnTo>
                  <a:lnTo>
                    <a:pt x="50" y="0"/>
                  </a:lnTo>
                  <a:close/>
                </a:path>
              </a:pathLst>
            </a:custGeom>
            <a:solidFill>
              <a:srgbClr val="4646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0" name="Freeform 991"/>
            <p:cNvSpPr>
              <a:spLocks/>
            </p:cNvSpPr>
            <p:nvPr/>
          </p:nvSpPr>
          <p:spPr bwMode="auto">
            <a:xfrm>
              <a:off x="6199187" y="4205289"/>
              <a:ext cx="79375" cy="0"/>
            </a:xfrm>
            <a:custGeom>
              <a:avLst/>
              <a:gdLst>
                <a:gd name="T0" fmla="*/ 50 w 50"/>
                <a:gd name="T1" fmla="*/ 0 w 50"/>
                <a:gd name="T2" fmla="*/ 0 w 50"/>
                <a:gd name="T3" fmla="*/ 0 w 50"/>
                <a:gd name="T4" fmla="*/ 50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1" name="Freeform 992"/>
            <p:cNvSpPr>
              <a:spLocks noEditPoints="1"/>
            </p:cNvSpPr>
            <p:nvPr/>
          </p:nvSpPr>
          <p:spPr bwMode="auto">
            <a:xfrm>
              <a:off x="6199187" y="4157664"/>
              <a:ext cx="79375" cy="47625"/>
            </a:xfrm>
            <a:custGeom>
              <a:avLst/>
              <a:gdLst>
                <a:gd name="T0" fmla="*/ 2 w 50"/>
                <a:gd name="T1" fmla="*/ 28 h 30"/>
                <a:gd name="T2" fmla="*/ 2 w 50"/>
                <a:gd name="T3" fmla="*/ 0 h 30"/>
                <a:gd name="T4" fmla="*/ 50 w 50"/>
                <a:gd name="T5" fmla="*/ 0 h 30"/>
                <a:gd name="T6" fmla="*/ 50 w 50"/>
                <a:gd name="T7" fmla="*/ 28 h 30"/>
                <a:gd name="T8" fmla="*/ 2 w 50"/>
                <a:gd name="T9" fmla="*/ 28 h 30"/>
                <a:gd name="T10" fmla="*/ 50 w 50"/>
                <a:gd name="T11" fmla="*/ 0 h 30"/>
                <a:gd name="T12" fmla="*/ 0 w 50"/>
                <a:gd name="T13" fmla="*/ 0 h 30"/>
                <a:gd name="T14" fmla="*/ 0 w 50"/>
                <a:gd name="T15" fmla="*/ 28 h 30"/>
                <a:gd name="T16" fmla="*/ 0 w 50"/>
                <a:gd name="T17" fmla="*/ 28 h 30"/>
                <a:gd name="T18" fmla="*/ 0 w 50"/>
                <a:gd name="T19" fmla="*/ 30 h 30"/>
                <a:gd name="T20" fmla="*/ 50 w 50"/>
                <a:gd name="T21" fmla="*/ 30 h 30"/>
                <a:gd name="T22" fmla="*/ 50 w 50"/>
                <a:gd name="T23" fmla="*/ 30 h 30"/>
                <a:gd name="T24" fmla="*/ 50 w 50"/>
                <a:gd name="T25" fmla="*/ 28 h 30"/>
                <a:gd name="T26" fmla="*/ 50 w 50"/>
                <a:gd name="T27" fmla="*/ 30 h 30"/>
                <a:gd name="T28" fmla="*/ 50 w 50"/>
                <a:gd name="T29" fmla="*/ 30 h 30"/>
                <a:gd name="T30" fmla="*/ 50 w 50"/>
                <a:gd name="T31" fmla="*/ 28 h 30"/>
                <a:gd name="T32" fmla="*/ 50 w 50"/>
                <a:gd name="T33" fmla="*/ 28 h 30"/>
                <a:gd name="T34" fmla="*/ 50 w 50"/>
                <a:gd name="T3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30">
                  <a:moveTo>
                    <a:pt x="2" y="28"/>
                  </a:moveTo>
                  <a:lnTo>
                    <a:pt x="2" y="0"/>
                  </a:lnTo>
                  <a:lnTo>
                    <a:pt x="50" y="0"/>
                  </a:lnTo>
                  <a:lnTo>
                    <a:pt x="50" y="28"/>
                  </a:lnTo>
                  <a:lnTo>
                    <a:pt x="2" y="28"/>
                  </a:lnTo>
                  <a:close/>
                  <a:moveTo>
                    <a:pt x="50" y="0"/>
                  </a:moveTo>
                  <a:lnTo>
                    <a:pt x="0" y="0"/>
                  </a:lnTo>
                  <a:lnTo>
                    <a:pt x="0" y="28"/>
                  </a:lnTo>
                  <a:lnTo>
                    <a:pt x="0" y="28"/>
                  </a:lnTo>
                  <a:lnTo>
                    <a:pt x="0" y="30"/>
                  </a:lnTo>
                  <a:lnTo>
                    <a:pt x="50" y="30"/>
                  </a:lnTo>
                  <a:lnTo>
                    <a:pt x="50" y="30"/>
                  </a:lnTo>
                  <a:lnTo>
                    <a:pt x="50" y="28"/>
                  </a:lnTo>
                  <a:lnTo>
                    <a:pt x="50" y="30"/>
                  </a:lnTo>
                  <a:lnTo>
                    <a:pt x="50" y="30"/>
                  </a:lnTo>
                  <a:lnTo>
                    <a:pt x="50" y="28"/>
                  </a:lnTo>
                  <a:lnTo>
                    <a:pt x="50" y="28"/>
                  </a:lnTo>
                  <a:lnTo>
                    <a:pt x="50" y="0"/>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2" name="Freeform 993"/>
            <p:cNvSpPr>
              <a:spLocks noEditPoints="1"/>
            </p:cNvSpPr>
            <p:nvPr/>
          </p:nvSpPr>
          <p:spPr bwMode="auto">
            <a:xfrm>
              <a:off x="6199187" y="4157664"/>
              <a:ext cx="79375" cy="47625"/>
            </a:xfrm>
            <a:custGeom>
              <a:avLst/>
              <a:gdLst>
                <a:gd name="T0" fmla="*/ 2 w 50"/>
                <a:gd name="T1" fmla="*/ 28 h 30"/>
                <a:gd name="T2" fmla="*/ 2 w 50"/>
                <a:gd name="T3" fmla="*/ 0 h 30"/>
                <a:gd name="T4" fmla="*/ 50 w 50"/>
                <a:gd name="T5" fmla="*/ 0 h 30"/>
                <a:gd name="T6" fmla="*/ 50 w 50"/>
                <a:gd name="T7" fmla="*/ 28 h 30"/>
                <a:gd name="T8" fmla="*/ 2 w 50"/>
                <a:gd name="T9" fmla="*/ 28 h 30"/>
                <a:gd name="T10" fmla="*/ 50 w 50"/>
                <a:gd name="T11" fmla="*/ 0 h 30"/>
                <a:gd name="T12" fmla="*/ 0 w 50"/>
                <a:gd name="T13" fmla="*/ 0 h 30"/>
                <a:gd name="T14" fmla="*/ 0 w 50"/>
                <a:gd name="T15" fmla="*/ 28 h 30"/>
                <a:gd name="T16" fmla="*/ 0 w 50"/>
                <a:gd name="T17" fmla="*/ 28 h 30"/>
                <a:gd name="T18" fmla="*/ 0 w 50"/>
                <a:gd name="T19" fmla="*/ 30 h 30"/>
                <a:gd name="T20" fmla="*/ 50 w 50"/>
                <a:gd name="T21" fmla="*/ 30 h 30"/>
                <a:gd name="T22" fmla="*/ 50 w 50"/>
                <a:gd name="T23" fmla="*/ 30 h 30"/>
                <a:gd name="T24" fmla="*/ 50 w 50"/>
                <a:gd name="T25" fmla="*/ 28 h 30"/>
                <a:gd name="T26" fmla="*/ 50 w 50"/>
                <a:gd name="T27" fmla="*/ 30 h 30"/>
                <a:gd name="T28" fmla="*/ 50 w 50"/>
                <a:gd name="T29" fmla="*/ 30 h 30"/>
                <a:gd name="T30" fmla="*/ 50 w 50"/>
                <a:gd name="T31" fmla="*/ 28 h 30"/>
                <a:gd name="T32" fmla="*/ 50 w 50"/>
                <a:gd name="T33" fmla="*/ 28 h 30"/>
                <a:gd name="T34" fmla="*/ 50 w 50"/>
                <a:gd name="T3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30">
                  <a:moveTo>
                    <a:pt x="2" y="28"/>
                  </a:moveTo>
                  <a:lnTo>
                    <a:pt x="2" y="0"/>
                  </a:lnTo>
                  <a:lnTo>
                    <a:pt x="50" y="0"/>
                  </a:lnTo>
                  <a:lnTo>
                    <a:pt x="50" y="28"/>
                  </a:lnTo>
                  <a:lnTo>
                    <a:pt x="2" y="28"/>
                  </a:lnTo>
                  <a:moveTo>
                    <a:pt x="50" y="0"/>
                  </a:moveTo>
                  <a:lnTo>
                    <a:pt x="0" y="0"/>
                  </a:lnTo>
                  <a:lnTo>
                    <a:pt x="0" y="28"/>
                  </a:lnTo>
                  <a:lnTo>
                    <a:pt x="0" y="28"/>
                  </a:lnTo>
                  <a:lnTo>
                    <a:pt x="0" y="30"/>
                  </a:lnTo>
                  <a:lnTo>
                    <a:pt x="50" y="30"/>
                  </a:lnTo>
                  <a:lnTo>
                    <a:pt x="50" y="30"/>
                  </a:lnTo>
                  <a:lnTo>
                    <a:pt x="50" y="28"/>
                  </a:lnTo>
                  <a:lnTo>
                    <a:pt x="50" y="30"/>
                  </a:lnTo>
                  <a:lnTo>
                    <a:pt x="50" y="30"/>
                  </a:lnTo>
                  <a:lnTo>
                    <a:pt x="50" y="28"/>
                  </a:lnTo>
                  <a:lnTo>
                    <a:pt x="50" y="28"/>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3" name="Rectangle 994"/>
            <p:cNvSpPr>
              <a:spLocks noChangeArrowheads="1"/>
            </p:cNvSpPr>
            <p:nvPr/>
          </p:nvSpPr>
          <p:spPr bwMode="auto">
            <a:xfrm>
              <a:off x="6281737" y="4157664"/>
              <a:ext cx="79375" cy="47625"/>
            </a:xfrm>
            <a:prstGeom prst="rect">
              <a:avLst/>
            </a:prstGeom>
            <a:solidFill>
              <a:srgbClr val="E3E3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4" name="Rectangle 995"/>
            <p:cNvSpPr>
              <a:spLocks noChangeArrowheads="1"/>
            </p:cNvSpPr>
            <p:nvPr/>
          </p:nvSpPr>
          <p:spPr bwMode="auto">
            <a:xfrm>
              <a:off x="6281737" y="4157664"/>
              <a:ext cx="7937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5" name="Freeform 996"/>
            <p:cNvSpPr>
              <a:spLocks/>
            </p:cNvSpPr>
            <p:nvPr/>
          </p:nvSpPr>
          <p:spPr bwMode="auto">
            <a:xfrm>
              <a:off x="6281737" y="4157664"/>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0 h 28"/>
                <a:gd name="T22" fmla="*/ 50 w 50"/>
                <a:gd name="T23" fmla="*/ 0 h 28"/>
                <a:gd name="T24" fmla="*/ 50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0"/>
                  </a:lnTo>
                  <a:lnTo>
                    <a:pt x="50" y="0"/>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6" name="Freeform 997"/>
            <p:cNvSpPr>
              <a:spLocks/>
            </p:cNvSpPr>
            <p:nvPr/>
          </p:nvSpPr>
          <p:spPr bwMode="auto">
            <a:xfrm>
              <a:off x="6281737" y="4157664"/>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0 h 28"/>
                <a:gd name="T22" fmla="*/ 50 w 50"/>
                <a:gd name="T23" fmla="*/ 0 h 28"/>
                <a:gd name="T24" fmla="*/ 50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7" name="Freeform 998"/>
            <p:cNvSpPr>
              <a:spLocks noEditPoints="1"/>
            </p:cNvSpPr>
            <p:nvPr/>
          </p:nvSpPr>
          <p:spPr bwMode="auto">
            <a:xfrm>
              <a:off x="6281737" y="4202114"/>
              <a:ext cx="79375" cy="0"/>
            </a:xfrm>
            <a:custGeom>
              <a:avLst/>
              <a:gdLst>
                <a:gd name="T0" fmla="*/ 0 w 50"/>
                <a:gd name="T1" fmla="*/ 0 w 50"/>
                <a:gd name="T2" fmla="*/ 0 w 50"/>
                <a:gd name="T3" fmla="*/ 0 w 50"/>
                <a:gd name="T4" fmla="*/ 0 w 50"/>
                <a:gd name="T5" fmla="*/ 50 w 50"/>
                <a:gd name="T6" fmla="*/ 50 w 50"/>
                <a:gd name="T7" fmla="*/ 50 w 50"/>
                <a:gd name="T8" fmla="*/ 50 w 50"/>
                <a:gd name="T9" fmla="*/ 50 w 5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0">
                  <a:moveTo>
                    <a:pt x="0" y="0"/>
                  </a:moveTo>
                  <a:lnTo>
                    <a:pt x="0" y="0"/>
                  </a:lnTo>
                  <a:lnTo>
                    <a:pt x="0" y="0"/>
                  </a:lnTo>
                  <a:lnTo>
                    <a:pt x="0" y="0"/>
                  </a:lnTo>
                  <a:lnTo>
                    <a:pt x="0" y="0"/>
                  </a:lnTo>
                  <a:close/>
                  <a:moveTo>
                    <a:pt x="50" y="0"/>
                  </a:moveTo>
                  <a:lnTo>
                    <a:pt x="50" y="0"/>
                  </a:lnTo>
                  <a:lnTo>
                    <a:pt x="50" y="0"/>
                  </a:lnTo>
                  <a:lnTo>
                    <a:pt x="50" y="0"/>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8" name="Freeform 999"/>
            <p:cNvSpPr>
              <a:spLocks noEditPoints="1"/>
            </p:cNvSpPr>
            <p:nvPr/>
          </p:nvSpPr>
          <p:spPr bwMode="auto">
            <a:xfrm>
              <a:off x="6281737" y="4202114"/>
              <a:ext cx="79375" cy="0"/>
            </a:xfrm>
            <a:custGeom>
              <a:avLst/>
              <a:gdLst>
                <a:gd name="T0" fmla="*/ 0 w 50"/>
                <a:gd name="T1" fmla="*/ 0 w 50"/>
                <a:gd name="T2" fmla="*/ 0 w 50"/>
                <a:gd name="T3" fmla="*/ 0 w 50"/>
                <a:gd name="T4" fmla="*/ 0 w 50"/>
                <a:gd name="T5" fmla="*/ 50 w 50"/>
                <a:gd name="T6" fmla="*/ 50 w 50"/>
                <a:gd name="T7" fmla="*/ 50 w 50"/>
                <a:gd name="T8" fmla="*/ 50 w 50"/>
                <a:gd name="T9" fmla="*/ 50 w 5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0">
                  <a:moveTo>
                    <a:pt x="0" y="0"/>
                  </a:moveTo>
                  <a:lnTo>
                    <a:pt x="0" y="0"/>
                  </a:lnTo>
                  <a:lnTo>
                    <a:pt x="0" y="0"/>
                  </a:lnTo>
                  <a:lnTo>
                    <a:pt x="0" y="0"/>
                  </a:lnTo>
                  <a:lnTo>
                    <a:pt x="0" y="0"/>
                  </a:lnTo>
                  <a:moveTo>
                    <a:pt x="50" y="0"/>
                  </a:moveTo>
                  <a:lnTo>
                    <a:pt x="50" y="0"/>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9" name="Freeform 1000"/>
            <p:cNvSpPr>
              <a:spLocks noEditPoints="1"/>
            </p:cNvSpPr>
            <p:nvPr/>
          </p:nvSpPr>
          <p:spPr bwMode="auto">
            <a:xfrm>
              <a:off x="6281737" y="4202114"/>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50 w 50"/>
                <a:gd name="T13" fmla="*/ 2 h 2"/>
                <a:gd name="T14" fmla="*/ 50 w 50"/>
                <a:gd name="T15" fmla="*/ 2 h 2"/>
                <a:gd name="T16" fmla="*/ 0 w 50"/>
                <a:gd name="T17" fmla="*/ 2 h 2"/>
                <a:gd name="T18" fmla="*/ 0 w 50"/>
                <a:gd name="T19" fmla="*/ 0 h 2"/>
                <a:gd name="T20" fmla="*/ 50 w 50"/>
                <a:gd name="T21" fmla="*/ 0 h 2"/>
                <a:gd name="T22" fmla="*/ 50 w 50"/>
                <a:gd name="T23" fmla="*/ 0 h 2"/>
                <a:gd name="T24" fmla="*/ 50 w 50"/>
                <a:gd name="T25" fmla="*/ 2 h 2"/>
                <a:gd name="T26" fmla="*/ 50 w 50"/>
                <a:gd name="T27" fmla="*/ 2 h 2"/>
                <a:gd name="T28" fmla="*/ 50 w 50"/>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2">
                  <a:moveTo>
                    <a:pt x="0" y="0"/>
                  </a:moveTo>
                  <a:lnTo>
                    <a:pt x="0" y="0"/>
                  </a:lnTo>
                  <a:lnTo>
                    <a:pt x="0" y="2"/>
                  </a:lnTo>
                  <a:lnTo>
                    <a:pt x="0" y="2"/>
                  </a:lnTo>
                  <a:lnTo>
                    <a:pt x="50" y="2"/>
                  </a:lnTo>
                  <a:lnTo>
                    <a:pt x="50" y="2"/>
                  </a:lnTo>
                  <a:lnTo>
                    <a:pt x="50" y="2"/>
                  </a:lnTo>
                  <a:lnTo>
                    <a:pt x="50" y="2"/>
                  </a:lnTo>
                  <a:lnTo>
                    <a:pt x="0" y="2"/>
                  </a:lnTo>
                  <a:lnTo>
                    <a:pt x="0" y="0"/>
                  </a:lnTo>
                  <a:close/>
                  <a:moveTo>
                    <a:pt x="50" y="0"/>
                  </a:moveTo>
                  <a:lnTo>
                    <a:pt x="50" y="0"/>
                  </a:lnTo>
                  <a:lnTo>
                    <a:pt x="50" y="2"/>
                  </a:lnTo>
                  <a:lnTo>
                    <a:pt x="50" y="2"/>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0" name="Freeform 1001"/>
            <p:cNvSpPr>
              <a:spLocks noEditPoints="1"/>
            </p:cNvSpPr>
            <p:nvPr/>
          </p:nvSpPr>
          <p:spPr bwMode="auto">
            <a:xfrm>
              <a:off x="6281737" y="4202114"/>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50 w 50"/>
                <a:gd name="T13" fmla="*/ 2 h 2"/>
                <a:gd name="T14" fmla="*/ 50 w 50"/>
                <a:gd name="T15" fmla="*/ 2 h 2"/>
                <a:gd name="T16" fmla="*/ 0 w 50"/>
                <a:gd name="T17" fmla="*/ 2 h 2"/>
                <a:gd name="T18" fmla="*/ 0 w 50"/>
                <a:gd name="T19" fmla="*/ 0 h 2"/>
                <a:gd name="T20" fmla="*/ 50 w 50"/>
                <a:gd name="T21" fmla="*/ 0 h 2"/>
                <a:gd name="T22" fmla="*/ 50 w 50"/>
                <a:gd name="T23" fmla="*/ 0 h 2"/>
                <a:gd name="T24" fmla="*/ 50 w 50"/>
                <a:gd name="T25" fmla="*/ 2 h 2"/>
                <a:gd name="T26" fmla="*/ 50 w 50"/>
                <a:gd name="T27" fmla="*/ 2 h 2"/>
                <a:gd name="T28" fmla="*/ 50 w 50"/>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2">
                  <a:moveTo>
                    <a:pt x="0" y="0"/>
                  </a:moveTo>
                  <a:lnTo>
                    <a:pt x="0" y="0"/>
                  </a:lnTo>
                  <a:lnTo>
                    <a:pt x="0" y="2"/>
                  </a:lnTo>
                  <a:lnTo>
                    <a:pt x="0" y="2"/>
                  </a:lnTo>
                  <a:lnTo>
                    <a:pt x="50" y="2"/>
                  </a:lnTo>
                  <a:lnTo>
                    <a:pt x="50" y="2"/>
                  </a:lnTo>
                  <a:lnTo>
                    <a:pt x="50" y="2"/>
                  </a:lnTo>
                  <a:lnTo>
                    <a:pt x="50" y="2"/>
                  </a:lnTo>
                  <a:lnTo>
                    <a:pt x="0" y="2"/>
                  </a:lnTo>
                  <a:lnTo>
                    <a:pt x="0" y="0"/>
                  </a:lnTo>
                  <a:moveTo>
                    <a:pt x="50" y="0"/>
                  </a:moveTo>
                  <a:lnTo>
                    <a:pt x="50" y="0"/>
                  </a:lnTo>
                  <a:lnTo>
                    <a:pt x="50" y="2"/>
                  </a:lnTo>
                  <a:lnTo>
                    <a:pt x="50" y="2"/>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1" name="Freeform 1002"/>
            <p:cNvSpPr>
              <a:spLocks/>
            </p:cNvSpPr>
            <p:nvPr/>
          </p:nvSpPr>
          <p:spPr bwMode="auto">
            <a:xfrm>
              <a:off x="6281737" y="4205289"/>
              <a:ext cx="79375" cy="0"/>
            </a:xfrm>
            <a:custGeom>
              <a:avLst/>
              <a:gdLst>
                <a:gd name="T0" fmla="*/ 50 w 50"/>
                <a:gd name="T1" fmla="*/ 0 w 50"/>
                <a:gd name="T2" fmla="*/ 0 w 50"/>
                <a:gd name="T3" fmla="*/ 0 w 50"/>
                <a:gd name="T4" fmla="*/ 50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50" y="0"/>
                  </a:lnTo>
                  <a:lnTo>
                    <a:pt x="50" y="0"/>
                  </a:lnTo>
                  <a:lnTo>
                    <a:pt x="50" y="0"/>
                  </a:lnTo>
                  <a:close/>
                </a:path>
              </a:pathLst>
            </a:custGeom>
            <a:solidFill>
              <a:srgbClr val="4646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2" name="Freeform 1003"/>
            <p:cNvSpPr>
              <a:spLocks/>
            </p:cNvSpPr>
            <p:nvPr/>
          </p:nvSpPr>
          <p:spPr bwMode="auto">
            <a:xfrm>
              <a:off x="6281737" y="4205289"/>
              <a:ext cx="79375" cy="0"/>
            </a:xfrm>
            <a:custGeom>
              <a:avLst/>
              <a:gdLst>
                <a:gd name="T0" fmla="*/ 50 w 50"/>
                <a:gd name="T1" fmla="*/ 0 w 50"/>
                <a:gd name="T2" fmla="*/ 0 w 50"/>
                <a:gd name="T3" fmla="*/ 0 w 50"/>
                <a:gd name="T4" fmla="*/ 50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3" name="Freeform 1004"/>
            <p:cNvSpPr>
              <a:spLocks noEditPoints="1"/>
            </p:cNvSpPr>
            <p:nvPr/>
          </p:nvSpPr>
          <p:spPr bwMode="auto">
            <a:xfrm>
              <a:off x="6281737" y="4157664"/>
              <a:ext cx="79375" cy="47625"/>
            </a:xfrm>
            <a:custGeom>
              <a:avLst/>
              <a:gdLst>
                <a:gd name="T0" fmla="*/ 0 w 50"/>
                <a:gd name="T1" fmla="*/ 28 h 30"/>
                <a:gd name="T2" fmla="*/ 0 w 50"/>
                <a:gd name="T3" fmla="*/ 0 h 30"/>
                <a:gd name="T4" fmla="*/ 50 w 50"/>
                <a:gd name="T5" fmla="*/ 0 h 30"/>
                <a:gd name="T6" fmla="*/ 50 w 50"/>
                <a:gd name="T7" fmla="*/ 28 h 30"/>
                <a:gd name="T8" fmla="*/ 0 w 50"/>
                <a:gd name="T9" fmla="*/ 28 h 30"/>
                <a:gd name="T10" fmla="*/ 50 w 50"/>
                <a:gd name="T11" fmla="*/ 0 h 30"/>
                <a:gd name="T12" fmla="*/ 0 w 50"/>
                <a:gd name="T13" fmla="*/ 0 h 30"/>
                <a:gd name="T14" fmla="*/ 0 w 50"/>
                <a:gd name="T15" fmla="*/ 28 h 30"/>
                <a:gd name="T16" fmla="*/ 0 w 50"/>
                <a:gd name="T17" fmla="*/ 28 h 30"/>
                <a:gd name="T18" fmla="*/ 0 w 50"/>
                <a:gd name="T19" fmla="*/ 30 h 30"/>
                <a:gd name="T20" fmla="*/ 50 w 50"/>
                <a:gd name="T21" fmla="*/ 30 h 30"/>
                <a:gd name="T22" fmla="*/ 50 w 50"/>
                <a:gd name="T23" fmla="*/ 30 h 30"/>
                <a:gd name="T24" fmla="*/ 50 w 50"/>
                <a:gd name="T25" fmla="*/ 30 h 30"/>
                <a:gd name="T26" fmla="*/ 50 w 50"/>
                <a:gd name="T27" fmla="*/ 28 h 30"/>
                <a:gd name="T28" fmla="*/ 50 w 50"/>
                <a:gd name="T29" fmla="*/ 30 h 30"/>
                <a:gd name="T30" fmla="*/ 50 w 50"/>
                <a:gd name="T31" fmla="*/ 30 h 30"/>
                <a:gd name="T32" fmla="*/ 50 w 50"/>
                <a:gd name="T33" fmla="*/ 28 h 30"/>
                <a:gd name="T34" fmla="*/ 50 w 50"/>
                <a:gd name="T35" fmla="*/ 28 h 30"/>
                <a:gd name="T36" fmla="*/ 50 w 50"/>
                <a:gd name="T3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0">
                  <a:moveTo>
                    <a:pt x="0" y="28"/>
                  </a:moveTo>
                  <a:lnTo>
                    <a:pt x="0" y="0"/>
                  </a:lnTo>
                  <a:lnTo>
                    <a:pt x="50" y="0"/>
                  </a:lnTo>
                  <a:lnTo>
                    <a:pt x="50" y="28"/>
                  </a:lnTo>
                  <a:lnTo>
                    <a:pt x="0" y="28"/>
                  </a:lnTo>
                  <a:close/>
                  <a:moveTo>
                    <a:pt x="50" y="0"/>
                  </a:moveTo>
                  <a:lnTo>
                    <a:pt x="0" y="0"/>
                  </a:lnTo>
                  <a:lnTo>
                    <a:pt x="0" y="28"/>
                  </a:lnTo>
                  <a:lnTo>
                    <a:pt x="0" y="28"/>
                  </a:lnTo>
                  <a:lnTo>
                    <a:pt x="0" y="30"/>
                  </a:lnTo>
                  <a:lnTo>
                    <a:pt x="50" y="30"/>
                  </a:lnTo>
                  <a:lnTo>
                    <a:pt x="50" y="30"/>
                  </a:lnTo>
                  <a:lnTo>
                    <a:pt x="50" y="30"/>
                  </a:lnTo>
                  <a:lnTo>
                    <a:pt x="50" y="28"/>
                  </a:lnTo>
                  <a:lnTo>
                    <a:pt x="50" y="30"/>
                  </a:lnTo>
                  <a:lnTo>
                    <a:pt x="50" y="30"/>
                  </a:lnTo>
                  <a:lnTo>
                    <a:pt x="50" y="28"/>
                  </a:lnTo>
                  <a:lnTo>
                    <a:pt x="50" y="28"/>
                  </a:lnTo>
                  <a:lnTo>
                    <a:pt x="50" y="0"/>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4" name="Freeform 1005"/>
            <p:cNvSpPr>
              <a:spLocks noEditPoints="1"/>
            </p:cNvSpPr>
            <p:nvPr/>
          </p:nvSpPr>
          <p:spPr bwMode="auto">
            <a:xfrm>
              <a:off x="6281737" y="4157664"/>
              <a:ext cx="79375" cy="47625"/>
            </a:xfrm>
            <a:custGeom>
              <a:avLst/>
              <a:gdLst>
                <a:gd name="T0" fmla="*/ 0 w 50"/>
                <a:gd name="T1" fmla="*/ 28 h 30"/>
                <a:gd name="T2" fmla="*/ 0 w 50"/>
                <a:gd name="T3" fmla="*/ 0 h 30"/>
                <a:gd name="T4" fmla="*/ 50 w 50"/>
                <a:gd name="T5" fmla="*/ 0 h 30"/>
                <a:gd name="T6" fmla="*/ 50 w 50"/>
                <a:gd name="T7" fmla="*/ 28 h 30"/>
                <a:gd name="T8" fmla="*/ 0 w 50"/>
                <a:gd name="T9" fmla="*/ 28 h 30"/>
                <a:gd name="T10" fmla="*/ 50 w 50"/>
                <a:gd name="T11" fmla="*/ 0 h 30"/>
                <a:gd name="T12" fmla="*/ 0 w 50"/>
                <a:gd name="T13" fmla="*/ 0 h 30"/>
                <a:gd name="T14" fmla="*/ 0 w 50"/>
                <a:gd name="T15" fmla="*/ 28 h 30"/>
                <a:gd name="T16" fmla="*/ 0 w 50"/>
                <a:gd name="T17" fmla="*/ 28 h 30"/>
                <a:gd name="T18" fmla="*/ 0 w 50"/>
                <a:gd name="T19" fmla="*/ 30 h 30"/>
                <a:gd name="T20" fmla="*/ 50 w 50"/>
                <a:gd name="T21" fmla="*/ 30 h 30"/>
                <a:gd name="T22" fmla="*/ 50 w 50"/>
                <a:gd name="T23" fmla="*/ 30 h 30"/>
                <a:gd name="T24" fmla="*/ 50 w 50"/>
                <a:gd name="T25" fmla="*/ 30 h 30"/>
                <a:gd name="T26" fmla="*/ 50 w 50"/>
                <a:gd name="T27" fmla="*/ 28 h 30"/>
                <a:gd name="T28" fmla="*/ 50 w 50"/>
                <a:gd name="T29" fmla="*/ 30 h 30"/>
                <a:gd name="T30" fmla="*/ 50 w 50"/>
                <a:gd name="T31" fmla="*/ 30 h 30"/>
                <a:gd name="T32" fmla="*/ 50 w 50"/>
                <a:gd name="T33" fmla="*/ 28 h 30"/>
                <a:gd name="T34" fmla="*/ 50 w 50"/>
                <a:gd name="T35" fmla="*/ 28 h 30"/>
                <a:gd name="T36" fmla="*/ 50 w 50"/>
                <a:gd name="T3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0">
                  <a:moveTo>
                    <a:pt x="0" y="28"/>
                  </a:moveTo>
                  <a:lnTo>
                    <a:pt x="0" y="0"/>
                  </a:lnTo>
                  <a:lnTo>
                    <a:pt x="50" y="0"/>
                  </a:lnTo>
                  <a:lnTo>
                    <a:pt x="50" y="28"/>
                  </a:lnTo>
                  <a:lnTo>
                    <a:pt x="0" y="28"/>
                  </a:lnTo>
                  <a:moveTo>
                    <a:pt x="50" y="0"/>
                  </a:moveTo>
                  <a:lnTo>
                    <a:pt x="0" y="0"/>
                  </a:lnTo>
                  <a:lnTo>
                    <a:pt x="0" y="28"/>
                  </a:lnTo>
                  <a:lnTo>
                    <a:pt x="0" y="28"/>
                  </a:lnTo>
                  <a:lnTo>
                    <a:pt x="0" y="30"/>
                  </a:lnTo>
                  <a:lnTo>
                    <a:pt x="50" y="30"/>
                  </a:lnTo>
                  <a:lnTo>
                    <a:pt x="50" y="30"/>
                  </a:lnTo>
                  <a:lnTo>
                    <a:pt x="50" y="30"/>
                  </a:lnTo>
                  <a:lnTo>
                    <a:pt x="50" y="28"/>
                  </a:lnTo>
                  <a:lnTo>
                    <a:pt x="50" y="30"/>
                  </a:lnTo>
                  <a:lnTo>
                    <a:pt x="50" y="30"/>
                  </a:lnTo>
                  <a:lnTo>
                    <a:pt x="50" y="28"/>
                  </a:lnTo>
                  <a:lnTo>
                    <a:pt x="50" y="28"/>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5" name="Rectangle 1006"/>
            <p:cNvSpPr>
              <a:spLocks noChangeArrowheads="1"/>
            </p:cNvSpPr>
            <p:nvPr/>
          </p:nvSpPr>
          <p:spPr bwMode="auto">
            <a:xfrm>
              <a:off x="6364287" y="4157664"/>
              <a:ext cx="79375" cy="47625"/>
            </a:xfrm>
            <a:prstGeom prst="rect">
              <a:avLst/>
            </a:prstGeom>
            <a:solidFill>
              <a:srgbClr val="B400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6" name="Rectangle 1007"/>
            <p:cNvSpPr>
              <a:spLocks noChangeArrowheads="1"/>
            </p:cNvSpPr>
            <p:nvPr/>
          </p:nvSpPr>
          <p:spPr bwMode="auto">
            <a:xfrm>
              <a:off x="6364287" y="4157664"/>
              <a:ext cx="7937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7" name="Freeform 1008"/>
            <p:cNvSpPr>
              <a:spLocks/>
            </p:cNvSpPr>
            <p:nvPr/>
          </p:nvSpPr>
          <p:spPr bwMode="auto">
            <a:xfrm>
              <a:off x="6364287" y="4157664"/>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0 h 28"/>
                <a:gd name="T22" fmla="*/ 50 w 50"/>
                <a:gd name="T23" fmla="*/ 0 h 28"/>
                <a:gd name="T24" fmla="*/ 50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0"/>
                  </a:lnTo>
                  <a:lnTo>
                    <a:pt x="50" y="0"/>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8" name="Freeform 1010"/>
            <p:cNvSpPr>
              <a:spLocks/>
            </p:cNvSpPr>
            <p:nvPr/>
          </p:nvSpPr>
          <p:spPr bwMode="auto">
            <a:xfrm>
              <a:off x="6364288" y="4157663"/>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0 h 28"/>
                <a:gd name="T22" fmla="*/ 50 w 50"/>
                <a:gd name="T23" fmla="*/ 0 h 28"/>
                <a:gd name="T24" fmla="*/ 50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9" name="Freeform 1011"/>
            <p:cNvSpPr>
              <a:spLocks noEditPoints="1"/>
            </p:cNvSpPr>
            <p:nvPr/>
          </p:nvSpPr>
          <p:spPr bwMode="auto">
            <a:xfrm>
              <a:off x="6373813" y="4202113"/>
              <a:ext cx="69850" cy="3175"/>
            </a:xfrm>
            <a:custGeom>
              <a:avLst/>
              <a:gdLst>
                <a:gd name="T0" fmla="*/ 44 w 44"/>
                <a:gd name="T1" fmla="*/ 2 h 2"/>
                <a:gd name="T2" fmla="*/ 44 w 44"/>
                <a:gd name="T3" fmla="*/ 2 h 2"/>
                <a:gd name="T4" fmla="*/ 44 w 44"/>
                <a:gd name="T5" fmla="*/ 2 h 2"/>
                <a:gd name="T6" fmla="*/ 0 w 44"/>
                <a:gd name="T7" fmla="*/ 2 h 2"/>
                <a:gd name="T8" fmla="*/ 0 w 44"/>
                <a:gd name="T9" fmla="*/ 2 h 2"/>
                <a:gd name="T10" fmla="*/ 0 w 44"/>
                <a:gd name="T11" fmla="*/ 2 h 2"/>
                <a:gd name="T12" fmla="*/ 44 w 44"/>
                <a:gd name="T13" fmla="*/ 2 h 2"/>
                <a:gd name="T14" fmla="*/ 44 w 44"/>
                <a:gd name="T15" fmla="*/ 2 h 2"/>
                <a:gd name="T16" fmla="*/ 44 w 44"/>
                <a:gd name="T17" fmla="*/ 0 h 2"/>
                <a:gd name="T18" fmla="*/ 44 w 44"/>
                <a:gd name="T19" fmla="*/ 0 h 2"/>
                <a:gd name="T20" fmla="*/ 44 w 44"/>
                <a:gd name="T21" fmla="*/ 2 h 2"/>
                <a:gd name="T22" fmla="*/ 44 w 44"/>
                <a:gd name="T23" fmla="*/ 2 h 2"/>
                <a:gd name="T24" fmla="*/ 44 w 4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2">
                  <a:moveTo>
                    <a:pt x="44" y="2"/>
                  </a:moveTo>
                  <a:lnTo>
                    <a:pt x="44" y="2"/>
                  </a:lnTo>
                  <a:lnTo>
                    <a:pt x="44" y="2"/>
                  </a:lnTo>
                  <a:lnTo>
                    <a:pt x="0" y="2"/>
                  </a:lnTo>
                  <a:lnTo>
                    <a:pt x="0" y="2"/>
                  </a:lnTo>
                  <a:lnTo>
                    <a:pt x="0" y="2"/>
                  </a:lnTo>
                  <a:lnTo>
                    <a:pt x="44" y="2"/>
                  </a:lnTo>
                  <a:lnTo>
                    <a:pt x="44" y="2"/>
                  </a:lnTo>
                  <a:close/>
                  <a:moveTo>
                    <a:pt x="44" y="0"/>
                  </a:moveTo>
                  <a:lnTo>
                    <a:pt x="44" y="0"/>
                  </a:lnTo>
                  <a:lnTo>
                    <a:pt x="44" y="2"/>
                  </a:lnTo>
                  <a:lnTo>
                    <a:pt x="44" y="2"/>
                  </a:lnTo>
                  <a:lnTo>
                    <a:pt x="44"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0" name="Freeform 1012"/>
            <p:cNvSpPr>
              <a:spLocks noEditPoints="1"/>
            </p:cNvSpPr>
            <p:nvPr/>
          </p:nvSpPr>
          <p:spPr bwMode="auto">
            <a:xfrm>
              <a:off x="6373813" y="4202113"/>
              <a:ext cx="69850" cy="3175"/>
            </a:xfrm>
            <a:custGeom>
              <a:avLst/>
              <a:gdLst>
                <a:gd name="T0" fmla="*/ 44 w 44"/>
                <a:gd name="T1" fmla="*/ 2 h 2"/>
                <a:gd name="T2" fmla="*/ 44 w 44"/>
                <a:gd name="T3" fmla="*/ 2 h 2"/>
                <a:gd name="T4" fmla="*/ 44 w 44"/>
                <a:gd name="T5" fmla="*/ 2 h 2"/>
                <a:gd name="T6" fmla="*/ 0 w 44"/>
                <a:gd name="T7" fmla="*/ 2 h 2"/>
                <a:gd name="T8" fmla="*/ 0 w 44"/>
                <a:gd name="T9" fmla="*/ 2 h 2"/>
                <a:gd name="T10" fmla="*/ 0 w 44"/>
                <a:gd name="T11" fmla="*/ 2 h 2"/>
                <a:gd name="T12" fmla="*/ 44 w 44"/>
                <a:gd name="T13" fmla="*/ 2 h 2"/>
                <a:gd name="T14" fmla="*/ 44 w 44"/>
                <a:gd name="T15" fmla="*/ 2 h 2"/>
                <a:gd name="T16" fmla="*/ 44 w 44"/>
                <a:gd name="T17" fmla="*/ 0 h 2"/>
                <a:gd name="T18" fmla="*/ 44 w 44"/>
                <a:gd name="T19" fmla="*/ 0 h 2"/>
                <a:gd name="T20" fmla="*/ 44 w 44"/>
                <a:gd name="T21" fmla="*/ 2 h 2"/>
                <a:gd name="T22" fmla="*/ 44 w 44"/>
                <a:gd name="T23" fmla="*/ 2 h 2"/>
                <a:gd name="T24" fmla="*/ 44 w 4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2">
                  <a:moveTo>
                    <a:pt x="44" y="2"/>
                  </a:moveTo>
                  <a:lnTo>
                    <a:pt x="44" y="2"/>
                  </a:lnTo>
                  <a:lnTo>
                    <a:pt x="44" y="2"/>
                  </a:lnTo>
                  <a:lnTo>
                    <a:pt x="0" y="2"/>
                  </a:lnTo>
                  <a:lnTo>
                    <a:pt x="0" y="2"/>
                  </a:lnTo>
                  <a:lnTo>
                    <a:pt x="0" y="2"/>
                  </a:lnTo>
                  <a:lnTo>
                    <a:pt x="44" y="2"/>
                  </a:lnTo>
                  <a:lnTo>
                    <a:pt x="44" y="2"/>
                  </a:lnTo>
                  <a:moveTo>
                    <a:pt x="44" y="0"/>
                  </a:moveTo>
                  <a:lnTo>
                    <a:pt x="44" y="0"/>
                  </a:lnTo>
                  <a:lnTo>
                    <a:pt x="44" y="2"/>
                  </a:lnTo>
                  <a:lnTo>
                    <a:pt x="44" y="2"/>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1" name="Freeform 1013"/>
            <p:cNvSpPr>
              <a:spLocks/>
            </p:cNvSpPr>
            <p:nvPr/>
          </p:nvSpPr>
          <p:spPr bwMode="auto">
            <a:xfrm>
              <a:off x="6373813" y="4205288"/>
              <a:ext cx="69850" cy="0"/>
            </a:xfrm>
            <a:custGeom>
              <a:avLst/>
              <a:gdLst>
                <a:gd name="T0" fmla="*/ 44 w 44"/>
                <a:gd name="T1" fmla="*/ 0 w 44"/>
                <a:gd name="T2" fmla="*/ 0 w 44"/>
                <a:gd name="T3" fmla="*/ 44 w 44"/>
                <a:gd name="T4" fmla="*/ 44 w 44"/>
                <a:gd name="T5" fmla="*/ 44 w 44"/>
              </a:gdLst>
              <a:ahLst/>
              <a:cxnLst>
                <a:cxn ang="0">
                  <a:pos x="T0" y="0"/>
                </a:cxn>
                <a:cxn ang="0">
                  <a:pos x="T1" y="0"/>
                </a:cxn>
                <a:cxn ang="0">
                  <a:pos x="T2" y="0"/>
                </a:cxn>
                <a:cxn ang="0">
                  <a:pos x="T3" y="0"/>
                </a:cxn>
                <a:cxn ang="0">
                  <a:pos x="T4" y="0"/>
                </a:cxn>
                <a:cxn ang="0">
                  <a:pos x="T5" y="0"/>
                </a:cxn>
              </a:cxnLst>
              <a:rect l="0" t="0" r="r" b="b"/>
              <a:pathLst>
                <a:path w="44">
                  <a:moveTo>
                    <a:pt x="44" y="0"/>
                  </a:moveTo>
                  <a:lnTo>
                    <a:pt x="0" y="0"/>
                  </a:lnTo>
                  <a:lnTo>
                    <a:pt x="0" y="0"/>
                  </a:lnTo>
                  <a:lnTo>
                    <a:pt x="44" y="0"/>
                  </a:lnTo>
                  <a:lnTo>
                    <a:pt x="44" y="0"/>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2" name="Freeform 1014"/>
            <p:cNvSpPr>
              <a:spLocks/>
            </p:cNvSpPr>
            <p:nvPr/>
          </p:nvSpPr>
          <p:spPr bwMode="auto">
            <a:xfrm>
              <a:off x="6373813" y="4205288"/>
              <a:ext cx="69850" cy="0"/>
            </a:xfrm>
            <a:custGeom>
              <a:avLst/>
              <a:gdLst>
                <a:gd name="T0" fmla="*/ 44 w 44"/>
                <a:gd name="T1" fmla="*/ 0 w 44"/>
                <a:gd name="T2" fmla="*/ 0 w 44"/>
                <a:gd name="T3" fmla="*/ 44 w 44"/>
                <a:gd name="T4" fmla="*/ 44 w 44"/>
                <a:gd name="T5" fmla="*/ 44 w 44"/>
              </a:gdLst>
              <a:ahLst/>
              <a:cxnLst>
                <a:cxn ang="0">
                  <a:pos x="T0" y="0"/>
                </a:cxn>
                <a:cxn ang="0">
                  <a:pos x="T1" y="0"/>
                </a:cxn>
                <a:cxn ang="0">
                  <a:pos x="T2" y="0"/>
                </a:cxn>
                <a:cxn ang="0">
                  <a:pos x="T3" y="0"/>
                </a:cxn>
                <a:cxn ang="0">
                  <a:pos x="T4" y="0"/>
                </a:cxn>
                <a:cxn ang="0">
                  <a:pos x="T5" y="0"/>
                </a:cxn>
              </a:cxnLst>
              <a:rect l="0" t="0" r="r" b="b"/>
              <a:pathLst>
                <a:path w="44">
                  <a:moveTo>
                    <a:pt x="44" y="0"/>
                  </a:moveTo>
                  <a:lnTo>
                    <a:pt x="0" y="0"/>
                  </a:lnTo>
                  <a:lnTo>
                    <a:pt x="0" y="0"/>
                  </a:lnTo>
                  <a:lnTo>
                    <a:pt x="44" y="0"/>
                  </a:lnTo>
                  <a:lnTo>
                    <a:pt x="44" y="0"/>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3" name="Rectangle 1015"/>
            <p:cNvSpPr>
              <a:spLocks noChangeArrowheads="1"/>
            </p:cNvSpPr>
            <p:nvPr/>
          </p:nvSpPr>
          <p:spPr bwMode="auto">
            <a:xfrm>
              <a:off x="6364288" y="4202113"/>
              <a:ext cx="1588" cy="1588"/>
            </a:xfrm>
            <a:prstGeom prst="rect">
              <a:avLst/>
            </a:prstGeom>
            <a:solidFill>
              <a:srgbClr val="F1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4" name="Rectangle 1016"/>
            <p:cNvSpPr>
              <a:spLocks noChangeArrowheads="1"/>
            </p:cNvSpPr>
            <p:nvPr/>
          </p:nvSpPr>
          <p:spPr bwMode="auto">
            <a:xfrm>
              <a:off x="6364288" y="4202113"/>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5" name="Freeform 1017"/>
            <p:cNvSpPr>
              <a:spLocks/>
            </p:cNvSpPr>
            <p:nvPr/>
          </p:nvSpPr>
          <p:spPr bwMode="auto">
            <a:xfrm>
              <a:off x="6364288" y="4202113"/>
              <a:ext cx="9525" cy="3175"/>
            </a:xfrm>
            <a:custGeom>
              <a:avLst/>
              <a:gdLst>
                <a:gd name="T0" fmla="*/ 0 w 6"/>
                <a:gd name="T1" fmla="*/ 0 h 2"/>
                <a:gd name="T2" fmla="*/ 0 w 6"/>
                <a:gd name="T3" fmla="*/ 0 h 2"/>
                <a:gd name="T4" fmla="*/ 0 w 6"/>
                <a:gd name="T5" fmla="*/ 2 h 2"/>
                <a:gd name="T6" fmla="*/ 0 w 6"/>
                <a:gd name="T7" fmla="*/ 2 h 2"/>
                <a:gd name="T8" fmla="*/ 4 w 6"/>
                <a:gd name="T9" fmla="*/ 2 h 2"/>
                <a:gd name="T10" fmla="*/ 4 w 6"/>
                <a:gd name="T11" fmla="*/ 2 h 2"/>
                <a:gd name="T12" fmla="*/ 6 w 6"/>
                <a:gd name="T13" fmla="*/ 2 h 2"/>
                <a:gd name="T14" fmla="*/ 6 w 6"/>
                <a:gd name="T15" fmla="*/ 2 h 2"/>
                <a:gd name="T16" fmla="*/ 6 w 6"/>
                <a:gd name="T17" fmla="*/ 2 h 2"/>
                <a:gd name="T18" fmla="*/ 0 w 6"/>
                <a:gd name="T19" fmla="*/ 2 h 2"/>
                <a:gd name="T20" fmla="*/ 0 w 6"/>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0"/>
                  </a:moveTo>
                  <a:lnTo>
                    <a:pt x="0" y="0"/>
                  </a:lnTo>
                  <a:lnTo>
                    <a:pt x="0" y="2"/>
                  </a:lnTo>
                  <a:lnTo>
                    <a:pt x="0" y="2"/>
                  </a:lnTo>
                  <a:lnTo>
                    <a:pt x="4" y="2"/>
                  </a:lnTo>
                  <a:lnTo>
                    <a:pt x="4" y="2"/>
                  </a:lnTo>
                  <a:lnTo>
                    <a:pt x="6" y="2"/>
                  </a:lnTo>
                  <a:lnTo>
                    <a:pt x="6" y="2"/>
                  </a:lnTo>
                  <a:lnTo>
                    <a:pt x="6" y="2"/>
                  </a:lnTo>
                  <a:lnTo>
                    <a:pt x="0" y="2"/>
                  </a:lnTo>
                  <a:lnTo>
                    <a:pt x="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6" name="Freeform 1018"/>
            <p:cNvSpPr>
              <a:spLocks/>
            </p:cNvSpPr>
            <p:nvPr/>
          </p:nvSpPr>
          <p:spPr bwMode="auto">
            <a:xfrm>
              <a:off x="6364288" y="4202113"/>
              <a:ext cx="9525" cy="3175"/>
            </a:xfrm>
            <a:custGeom>
              <a:avLst/>
              <a:gdLst>
                <a:gd name="T0" fmla="*/ 0 w 6"/>
                <a:gd name="T1" fmla="*/ 0 h 2"/>
                <a:gd name="T2" fmla="*/ 0 w 6"/>
                <a:gd name="T3" fmla="*/ 0 h 2"/>
                <a:gd name="T4" fmla="*/ 0 w 6"/>
                <a:gd name="T5" fmla="*/ 2 h 2"/>
                <a:gd name="T6" fmla="*/ 0 w 6"/>
                <a:gd name="T7" fmla="*/ 2 h 2"/>
                <a:gd name="T8" fmla="*/ 4 w 6"/>
                <a:gd name="T9" fmla="*/ 2 h 2"/>
                <a:gd name="T10" fmla="*/ 4 w 6"/>
                <a:gd name="T11" fmla="*/ 2 h 2"/>
                <a:gd name="T12" fmla="*/ 6 w 6"/>
                <a:gd name="T13" fmla="*/ 2 h 2"/>
                <a:gd name="T14" fmla="*/ 6 w 6"/>
                <a:gd name="T15" fmla="*/ 2 h 2"/>
                <a:gd name="T16" fmla="*/ 6 w 6"/>
                <a:gd name="T17" fmla="*/ 2 h 2"/>
                <a:gd name="T18" fmla="*/ 0 w 6"/>
                <a:gd name="T19" fmla="*/ 2 h 2"/>
                <a:gd name="T20" fmla="*/ 0 w 6"/>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0"/>
                  </a:moveTo>
                  <a:lnTo>
                    <a:pt x="0" y="0"/>
                  </a:lnTo>
                  <a:lnTo>
                    <a:pt x="0" y="2"/>
                  </a:lnTo>
                  <a:lnTo>
                    <a:pt x="0" y="2"/>
                  </a:lnTo>
                  <a:lnTo>
                    <a:pt x="4" y="2"/>
                  </a:lnTo>
                  <a:lnTo>
                    <a:pt x="4" y="2"/>
                  </a:lnTo>
                  <a:lnTo>
                    <a:pt x="6" y="2"/>
                  </a:lnTo>
                  <a:lnTo>
                    <a:pt x="6" y="2"/>
                  </a:lnTo>
                  <a:lnTo>
                    <a:pt x="6" y="2"/>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7" name="Rectangle 1019"/>
            <p:cNvSpPr>
              <a:spLocks noChangeArrowheads="1"/>
            </p:cNvSpPr>
            <p:nvPr/>
          </p:nvSpPr>
          <p:spPr bwMode="auto">
            <a:xfrm>
              <a:off x="6370638" y="4205288"/>
              <a:ext cx="3175"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8" name="Rectangle 1020"/>
            <p:cNvSpPr>
              <a:spLocks noChangeArrowheads="1"/>
            </p:cNvSpPr>
            <p:nvPr/>
          </p:nvSpPr>
          <p:spPr bwMode="auto">
            <a:xfrm>
              <a:off x="6370638" y="4205288"/>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9" name="Freeform 1021"/>
            <p:cNvSpPr>
              <a:spLocks/>
            </p:cNvSpPr>
            <p:nvPr/>
          </p:nvSpPr>
          <p:spPr bwMode="auto">
            <a:xfrm>
              <a:off x="6364288" y="4205288"/>
              <a:ext cx="6350" cy="0"/>
            </a:xfrm>
            <a:custGeom>
              <a:avLst/>
              <a:gdLst>
                <a:gd name="T0" fmla="*/ 4 w 4"/>
                <a:gd name="T1" fmla="*/ 0 w 4"/>
                <a:gd name="T2" fmla="*/ 0 w 4"/>
                <a:gd name="T3" fmla="*/ 0 w 4"/>
                <a:gd name="T4" fmla="*/ 4 w 4"/>
                <a:gd name="T5" fmla="*/ 4 w 4"/>
                <a:gd name="T6" fmla="*/ 4 w 4"/>
              </a:gdLst>
              <a:ahLst/>
              <a:cxnLst>
                <a:cxn ang="0">
                  <a:pos x="T0" y="0"/>
                </a:cxn>
                <a:cxn ang="0">
                  <a:pos x="T1" y="0"/>
                </a:cxn>
                <a:cxn ang="0">
                  <a:pos x="T2" y="0"/>
                </a:cxn>
                <a:cxn ang="0">
                  <a:pos x="T3" y="0"/>
                </a:cxn>
                <a:cxn ang="0">
                  <a:pos x="T4" y="0"/>
                </a:cxn>
                <a:cxn ang="0">
                  <a:pos x="T5" y="0"/>
                </a:cxn>
                <a:cxn ang="0">
                  <a:pos x="T6" y="0"/>
                </a:cxn>
              </a:cxnLst>
              <a:rect l="0" t="0" r="r" b="b"/>
              <a:pathLst>
                <a:path w="4">
                  <a:moveTo>
                    <a:pt x="4" y="0"/>
                  </a:moveTo>
                  <a:lnTo>
                    <a:pt x="0" y="0"/>
                  </a:lnTo>
                  <a:lnTo>
                    <a:pt x="0" y="0"/>
                  </a:lnTo>
                  <a:lnTo>
                    <a:pt x="0" y="0"/>
                  </a:lnTo>
                  <a:lnTo>
                    <a:pt x="4" y="0"/>
                  </a:lnTo>
                  <a:lnTo>
                    <a:pt x="4" y="0"/>
                  </a:lnTo>
                  <a:lnTo>
                    <a:pt x="4" y="0"/>
                  </a:lnTo>
                  <a:close/>
                </a:path>
              </a:pathLst>
            </a:custGeom>
            <a:solidFill>
              <a:srgbClr val="4646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0" name="Freeform 1022"/>
            <p:cNvSpPr>
              <a:spLocks/>
            </p:cNvSpPr>
            <p:nvPr/>
          </p:nvSpPr>
          <p:spPr bwMode="auto">
            <a:xfrm>
              <a:off x="6364288" y="4205288"/>
              <a:ext cx="6350" cy="0"/>
            </a:xfrm>
            <a:custGeom>
              <a:avLst/>
              <a:gdLst>
                <a:gd name="T0" fmla="*/ 4 w 4"/>
                <a:gd name="T1" fmla="*/ 0 w 4"/>
                <a:gd name="T2" fmla="*/ 0 w 4"/>
                <a:gd name="T3" fmla="*/ 0 w 4"/>
                <a:gd name="T4" fmla="*/ 4 w 4"/>
                <a:gd name="T5" fmla="*/ 4 w 4"/>
                <a:gd name="T6" fmla="*/ 4 w 4"/>
              </a:gdLst>
              <a:ahLst/>
              <a:cxnLst>
                <a:cxn ang="0">
                  <a:pos x="T0" y="0"/>
                </a:cxn>
                <a:cxn ang="0">
                  <a:pos x="T1" y="0"/>
                </a:cxn>
                <a:cxn ang="0">
                  <a:pos x="T2" y="0"/>
                </a:cxn>
                <a:cxn ang="0">
                  <a:pos x="T3" y="0"/>
                </a:cxn>
                <a:cxn ang="0">
                  <a:pos x="T4" y="0"/>
                </a:cxn>
                <a:cxn ang="0">
                  <a:pos x="T5" y="0"/>
                </a:cxn>
                <a:cxn ang="0">
                  <a:pos x="T6" y="0"/>
                </a:cxn>
              </a:cxnLst>
              <a:rect l="0" t="0" r="r" b="b"/>
              <a:pathLst>
                <a:path w="4">
                  <a:moveTo>
                    <a:pt x="4" y="0"/>
                  </a:moveTo>
                  <a:lnTo>
                    <a:pt x="0" y="0"/>
                  </a:lnTo>
                  <a:lnTo>
                    <a:pt x="0" y="0"/>
                  </a:lnTo>
                  <a:lnTo>
                    <a:pt x="0" y="0"/>
                  </a:lnTo>
                  <a:lnTo>
                    <a:pt x="4" y="0"/>
                  </a:lnTo>
                  <a:lnTo>
                    <a:pt x="4" y="0"/>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1" name="Freeform 1023"/>
            <p:cNvSpPr>
              <a:spLocks noEditPoints="1"/>
            </p:cNvSpPr>
            <p:nvPr/>
          </p:nvSpPr>
          <p:spPr bwMode="auto">
            <a:xfrm>
              <a:off x="6364288" y="4157663"/>
              <a:ext cx="79375" cy="47625"/>
            </a:xfrm>
            <a:custGeom>
              <a:avLst/>
              <a:gdLst>
                <a:gd name="T0" fmla="*/ 0 w 50"/>
                <a:gd name="T1" fmla="*/ 28 h 30"/>
                <a:gd name="T2" fmla="*/ 0 w 50"/>
                <a:gd name="T3" fmla="*/ 0 h 30"/>
                <a:gd name="T4" fmla="*/ 48 w 50"/>
                <a:gd name="T5" fmla="*/ 0 h 30"/>
                <a:gd name="T6" fmla="*/ 48 w 50"/>
                <a:gd name="T7" fmla="*/ 28 h 30"/>
                <a:gd name="T8" fmla="*/ 0 w 50"/>
                <a:gd name="T9" fmla="*/ 28 h 30"/>
                <a:gd name="T10" fmla="*/ 50 w 50"/>
                <a:gd name="T11" fmla="*/ 0 h 30"/>
                <a:gd name="T12" fmla="*/ 0 w 50"/>
                <a:gd name="T13" fmla="*/ 0 h 30"/>
                <a:gd name="T14" fmla="*/ 0 w 50"/>
                <a:gd name="T15" fmla="*/ 28 h 30"/>
                <a:gd name="T16" fmla="*/ 0 w 50"/>
                <a:gd name="T17" fmla="*/ 28 h 30"/>
                <a:gd name="T18" fmla="*/ 0 w 50"/>
                <a:gd name="T19" fmla="*/ 30 h 30"/>
                <a:gd name="T20" fmla="*/ 6 w 50"/>
                <a:gd name="T21" fmla="*/ 30 h 30"/>
                <a:gd name="T22" fmla="*/ 50 w 50"/>
                <a:gd name="T23" fmla="*/ 30 h 30"/>
                <a:gd name="T24" fmla="*/ 50 w 50"/>
                <a:gd name="T25" fmla="*/ 30 h 30"/>
                <a:gd name="T26" fmla="*/ 50 w 50"/>
                <a:gd name="T27" fmla="*/ 30 h 30"/>
                <a:gd name="T28" fmla="*/ 50 w 50"/>
                <a:gd name="T29" fmla="*/ 28 h 30"/>
                <a:gd name="T30" fmla="*/ 50 w 50"/>
                <a:gd name="T31" fmla="*/ 30 h 30"/>
                <a:gd name="T32" fmla="*/ 50 w 50"/>
                <a:gd name="T33" fmla="*/ 30 h 30"/>
                <a:gd name="T34" fmla="*/ 50 w 50"/>
                <a:gd name="T35" fmla="*/ 28 h 30"/>
                <a:gd name="T36" fmla="*/ 50 w 50"/>
                <a:gd name="T3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0">
                  <a:moveTo>
                    <a:pt x="0" y="28"/>
                  </a:moveTo>
                  <a:lnTo>
                    <a:pt x="0" y="0"/>
                  </a:lnTo>
                  <a:lnTo>
                    <a:pt x="48" y="0"/>
                  </a:lnTo>
                  <a:lnTo>
                    <a:pt x="48" y="28"/>
                  </a:lnTo>
                  <a:lnTo>
                    <a:pt x="0" y="28"/>
                  </a:lnTo>
                  <a:close/>
                  <a:moveTo>
                    <a:pt x="50" y="0"/>
                  </a:moveTo>
                  <a:lnTo>
                    <a:pt x="0" y="0"/>
                  </a:lnTo>
                  <a:lnTo>
                    <a:pt x="0" y="28"/>
                  </a:lnTo>
                  <a:lnTo>
                    <a:pt x="0" y="28"/>
                  </a:lnTo>
                  <a:lnTo>
                    <a:pt x="0" y="30"/>
                  </a:lnTo>
                  <a:lnTo>
                    <a:pt x="6" y="30"/>
                  </a:lnTo>
                  <a:lnTo>
                    <a:pt x="50" y="30"/>
                  </a:lnTo>
                  <a:lnTo>
                    <a:pt x="50" y="30"/>
                  </a:lnTo>
                  <a:lnTo>
                    <a:pt x="50" y="30"/>
                  </a:lnTo>
                  <a:lnTo>
                    <a:pt x="50" y="28"/>
                  </a:lnTo>
                  <a:lnTo>
                    <a:pt x="50" y="30"/>
                  </a:lnTo>
                  <a:lnTo>
                    <a:pt x="50" y="30"/>
                  </a:lnTo>
                  <a:lnTo>
                    <a:pt x="50" y="28"/>
                  </a:lnTo>
                  <a:lnTo>
                    <a:pt x="50" y="0"/>
                  </a:lnTo>
                  <a:close/>
                </a:path>
              </a:pathLst>
            </a:custGeom>
            <a:solidFill>
              <a:srgbClr val="B400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2" name="Freeform 1024"/>
            <p:cNvSpPr>
              <a:spLocks noEditPoints="1"/>
            </p:cNvSpPr>
            <p:nvPr/>
          </p:nvSpPr>
          <p:spPr bwMode="auto">
            <a:xfrm>
              <a:off x="6364288" y="4157663"/>
              <a:ext cx="79375" cy="47625"/>
            </a:xfrm>
            <a:custGeom>
              <a:avLst/>
              <a:gdLst>
                <a:gd name="T0" fmla="*/ 0 w 50"/>
                <a:gd name="T1" fmla="*/ 28 h 30"/>
                <a:gd name="T2" fmla="*/ 0 w 50"/>
                <a:gd name="T3" fmla="*/ 0 h 30"/>
                <a:gd name="T4" fmla="*/ 48 w 50"/>
                <a:gd name="T5" fmla="*/ 0 h 30"/>
                <a:gd name="T6" fmla="*/ 48 w 50"/>
                <a:gd name="T7" fmla="*/ 28 h 30"/>
                <a:gd name="T8" fmla="*/ 0 w 50"/>
                <a:gd name="T9" fmla="*/ 28 h 30"/>
                <a:gd name="T10" fmla="*/ 50 w 50"/>
                <a:gd name="T11" fmla="*/ 0 h 30"/>
                <a:gd name="T12" fmla="*/ 0 w 50"/>
                <a:gd name="T13" fmla="*/ 0 h 30"/>
                <a:gd name="T14" fmla="*/ 0 w 50"/>
                <a:gd name="T15" fmla="*/ 28 h 30"/>
                <a:gd name="T16" fmla="*/ 0 w 50"/>
                <a:gd name="T17" fmla="*/ 28 h 30"/>
                <a:gd name="T18" fmla="*/ 0 w 50"/>
                <a:gd name="T19" fmla="*/ 30 h 30"/>
                <a:gd name="T20" fmla="*/ 6 w 50"/>
                <a:gd name="T21" fmla="*/ 30 h 30"/>
                <a:gd name="T22" fmla="*/ 50 w 50"/>
                <a:gd name="T23" fmla="*/ 30 h 30"/>
                <a:gd name="T24" fmla="*/ 50 w 50"/>
                <a:gd name="T25" fmla="*/ 30 h 30"/>
                <a:gd name="T26" fmla="*/ 50 w 50"/>
                <a:gd name="T27" fmla="*/ 30 h 30"/>
                <a:gd name="T28" fmla="*/ 50 w 50"/>
                <a:gd name="T29" fmla="*/ 28 h 30"/>
                <a:gd name="T30" fmla="*/ 50 w 50"/>
                <a:gd name="T31" fmla="*/ 30 h 30"/>
                <a:gd name="T32" fmla="*/ 50 w 50"/>
                <a:gd name="T33" fmla="*/ 30 h 30"/>
                <a:gd name="T34" fmla="*/ 50 w 50"/>
                <a:gd name="T35" fmla="*/ 28 h 30"/>
                <a:gd name="T36" fmla="*/ 50 w 50"/>
                <a:gd name="T3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0">
                  <a:moveTo>
                    <a:pt x="0" y="28"/>
                  </a:moveTo>
                  <a:lnTo>
                    <a:pt x="0" y="0"/>
                  </a:lnTo>
                  <a:lnTo>
                    <a:pt x="48" y="0"/>
                  </a:lnTo>
                  <a:lnTo>
                    <a:pt x="48" y="28"/>
                  </a:lnTo>
                  <a:lnTo>
                    <a:pt x="0" y="28"/>
                  </a:lnTo>
                  <a:moveTo>
                    <a:pt x="50" y="0"/>
                  </a:moveTo>
                  <a:lnTo>
                    <a:pt x="0" y="0"/>
                  </a:lnTo>
                  <a:lnTo>
                    <a:pt x="0" y="28"/>
                  </a:lnTo>
                  <a:lnTo>
                    <a:pt x="0" y="28"/>
                  </a:lnTo>
                  <a:lnTo>
                    <a:pt x="0" y="30"/>
                  </a:lnTo>
                  <a:lnTo>
                    <a:pt x="6" y="30"/>
                  </a:lnTo>
                  <a:lnTo>
                    <a:pt x="50" y="30"/>
                  </a:lnTo>
                  <a:lnTo>
                    <a:pt x="50" y="30"/>
                  </a:lnTo>
                  <a:lnTo>
                    <a:pt x="50" y="30"/>
                  </a:lnTo>
                  <a:lnTo>
                    <a:pt x="50" y="28"/>
                  </a:lnTo>
                  <a:lnTo>
                    <a:pt x="50" y="30"/>
                  </a:lnTo>
                  <a:lnTo>
                    <a:pt x="50" y="30"/>
                  </a:lnTo>
                  <a:lnTo>
                    <a:pt x="50" y="28"/>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3" name="Rectangle 1025"/>
            <p:cNvSpPr>
              <a:spLocks noChangeArrowheads="1"/>
            </p:cNvSpPr>
            <p:nvPr/>
          </p:nvSpPr>
          <p:spPr bwMode="auto">
            <a:xfrm>
              <a:off x="6446838" y="4157663"/>
              <a:ext cx="76200" cy="47625"/>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4" name="Rectangle 1026"/>
            <p:cNvSpPr>
              <a:spLocks noChangeArrowheads="1"/>
            </p:cNvSpPr>
            <p:nvPr/>
          </p:nvSpPr>
          <p:spPr bwMode="auto">
            <a:xfrm>
              <a:off x="6446838" y="4157663"/>
              <a:ext cx="762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5" name="Freeform 1027"/>
            <p:cNvSpPr>
              <a:spLocks/>
            </p:cNvSpPr>
            <p:nvPr/>
          </p:nvSpPr>
          <p:spPr bwMode="auto">
            <a:xfrm>
              <a:off x="6446838" y="4157663"/>
              <a:ext cx="79375" cy="44450"/>
            </a:xfrm>
            <a:custGeom>
              <a:avLst/>
              <a:gdLst>
                <a:gd name="T0" fmla="*/ 48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48 w 50"/>
                <a:gd name="T15" fmla="*/ 0 h 28"/>
                <a:gd name="T16" fmla="*/ 48 w 50"/>
                <a:gd name="T17" fmla="*/ 28 h 28"/>
                <a:gd name="T18" fmla="*/ 50 w 50"/>
                <a:gd name="T19" fmla="*/ 28 h 28"/>
                <a:gd name="T20" fmla="*/ 50 w 50"/>
                <a:gd name="T21" fmla="*/ 0 h 28"/>
                <a:gd name="T22" fmla="*/ 50 w 50"/>
                <a:gd name="T23" fmla="*/ 0 h 28"/>
                <a:gd name="T24" fmla="*/ 48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48" y="0"/>
                  </a:moveTo>
                  <a:lnTo>
                    <a:pt x="0" y="0"/>
                  </a:lnTo>
                  <a:lnTo>
                    <a:pt x="0" y="0"/>
                  </a:lnTo>
                  <a:lnTo>
                    <a:pt x="0" y="0"/>
                  </a:lnTo>
                  <a:lnTo>
                    <a:pt x="0" y="28"/>
                  </a:lnTo>
                  <a:lnTo>
                    <a:pt x="0" y="28"/>
                  </a:lnTo>
                  <a:lnTo>
                    <a:pt x="0" y="0"/>
                  </a:lnTo>
                  <a:lnTo>
                    <a:pt x="48" y="0"/>
                  </a:lnTo>
                  <a:lnTo>
                    <a:pt x="48" y="28"/>
                  </a:lnTo>
                  <a:lnTo>
                    <a:pt x="50" y="28"/>
                  </a:lnTo>
                  <a:lnTo>
                    <a:pt x="50" y="0"/>
                  </a:lnTo>
                  <a:lnTo>
                    <a:pt x="50" y="0"/>
                  </a:lnTo>
                  <a:lnTo>
                    <a:pt x="48"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6" name="Freeform 1028"/>
            <p:cNvSpPr>
              <a:spLocks/>
            </p:cNvSpPr>
            <p:nvPr/>
          </p:nvSpPr>
          <p:spPr bwMode="auto">
            <a:xfrm>
              <a:off x="6446838" y="4157663"/>
              <a:ext cx="79375" cy="44450"/>
            </a:xfrm>
            <a:custGeom>
              <a:avLst/>
              <a:gdLst>
                <a:gd name="T0" fmla="*/ 48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48 w 50"/>
                <a:gd name="T15" fmla="*/ 0 h 28"/>
                <a:gd name="T16" fmla="*/ 48 w 50"/>
                <a:gd name="T17" fmla="*/ 28 h 28"/>
                <a:gd name="T18" fmla="*/ 50 w 50"/>
                <a:gd name="T19" fmla="*/ 28 h 28"/>
                <a:gd name="T20" fmla="*/ 50 w 50"/>
                <a:gd name="T21" fmla="*/ 0 h 28"/>
                <a:gd name="T22" fmla="*/ 50 w 50"/>
                <a:gd name="T23" fmla="*/ 0 h 28"/>
                <a:gd name="T24" fmla="*/ 48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48" y="0"/>
                  </a:moveTo>
                  <a:lnTo>
                    <a:pt x="0" y="0"/>
                  </a:lnTo>
                  <a:lnTo>
                    <a:pt x="0" y="0"/>
                  </a:lnTo>
                  <a:lnTo>
                    <a:pt x="0" y="0"/>
                  </a:lnTo>
                  <a:lnTo>
                    <a:pt x="0" y="28"/>
                  </a:lnTo>
                  <a:lnTo>
                    <a:pt x="0" y="28"/>
                  </a:lnTo>
                  <a:lnTo>
                    <a:pt x="0" y="0"/>
                  </a:lnTo>
                  <a:lnTo>
                    <a:pt x="48" y="0"/>
                  </a:lnTo>
                  <a:lnTo>
                    <a:pt x="48" y="28"/>
                  </a:lnTo>
                  <a:lnTo>
                    <a:pt x="50" y="28"/>
                  </a:lnTo>
                  <a:lnTo>
                    <a:pt x="50" y="0"/>
                  </a:lnTo>
                  <a:lnTo>
                    <a:pt x="50" y="0"/>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7" name="Freeform 1029"/>
            <p:cNvSpPr>
              <a:spLocks noEditPoints="1"/>
            </p:cNvSpPr>
            <p:nvPr/>
          </p:nvSpPr>
          <p:spPr bwMode="auto">
            <a:xfrm>
              <a:off x="6446838" y="4202113"/>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48 w 50"/>
                <a:gd name="T13" fmla="*/ 2 h 2"/>
                <a:gd name="T14" fmla="*/ 0 w 50"/>
                <a:gd name="T15" fmla="*/ 2 h 2"/>
                <a:gd name="T16" fmla="*/ 0 w 50"/>
                <a:gd name="T17" fmla="*/ 0 h 2"/>
                <a:gd name="T18" fmla="*/ 50 w 50"/>
                <a:gd name="T19" fmla="*/ 0 h 2"/>
                <a:gd name="T20" fmla="*/ 48 w 50"/>
                <a:gd name="T21" fmla="*/ 0 h 2"/>
                <a:gd name="T22" fmla="*/ 48 w 50"/>
                <a:gd name="T23" fmla="*/ 2 h 2"/>
                <a:gd name="T24" fmla="*/ 50 w 50"/>
                <a:gd name="T25" fmla="*/ 2 h 2"/>
                <a:gd name="T26" fmla="*/ 50 w 50"/>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2">
                  <a:moveTo>
                    <a:pt x="0" y="0"/>
                  </a:moveTo>
                  <a:lnTo>
                    <a:pt x="0" y="0"/>
                  </a:lnTo>
                  <a:lnTo>
                    <a:pt x="0" y="2"/>
                  </a:lnTo>
                  <a:lnTo>
                    <a:pt x="0" y="2"/>
                  </a:lnTo>
                  <a:lnTo>
                    <a:pt x="50" y="2"/>
                  </a:lnTo>
                  <a:lnTo>
                    <a:pt x="50" y="2"/>
                  </a:lnTo>
                  <a:lnTo>
                    <a:pt x="48" y="2"/>
                  </a:lnTo>
                  <a:lnTo>
                    <a:pt x="0" y="2"/>
                  </a:lnTo>
                  <a:lnTo>
                    <a:pt x="0" y="0"/>
                  </a:lnTo>
                  <a:close/>
                  <a:moveTo>
                    <a:pt x="50" y="0"/>
                  </a:moveTo>
                  <a:lnTo>
                    <a:pt x="48" y="0"/>
                  </a:lnTo>
                  <a:lnTo>
                    <a:pt x="48" y="2"/>
                  </a:lnTo>
                  <a:lnTo>
                    <a:pt x="50" y="2"/>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8" name="Freeform 1030"/>
            <p:cNvSpPr>
              <a:spLocks noEditPoints="1"/>
            </p:cNvSpPr>
            <p:nvPr/>
          </p:nvSpPr>
          <p:spPr bwMode="auto">
            <a:xfrm>
              <a:off x="6446838" y="4202113"/>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48 w 50"/>
                <a:gd name="T13" fmla="*/ 2 h 2"/>
                <a:gd name="T14" fmla="*/ 0 w 50"/>
                <a:gd name="T15" fmla="*/ 2 h 2"/>
                <a:gd name="T16" fmla="*/ 0 w 50"/>
                <a:gd name="T17" fmla="*/ 0 h 2"/>
                <a:gd name="T18" fmla="*/ 50 w 50"/>
                <a:gd name="T19" fmla="*/ 0 h 2"/>
                <a:gd name="T20" fmla="*/ 48 w 50"/>
                <a:gd name="T21" fmla="*/ 0 h 2"/>
                <a:gd name="T22" fmla="*/ 48 w 50"/>
                <a:gd name="T23" fmla="*/ 2 h 2"/>
                <a:gd name="T24" fmla="*/ 50 w 50"/>
                <a:gd name="T25" fmla="*/ 2 h 2"/>
                <a:gd name="T26" fmla="*/ 50 w 50"/>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2">
                  <a:moveTo>
                    <a:pt x="0" y="0"/>
                  </a:moveTo>
                  <a:lnTo>
                    <a:pt x="0" y="0"/>
                  </a:lnTo>
                  <a:lnTo>
                    <a:pt x="0" y="2"/>
                  </a:lnTo>
                  <a:lnTo>
                    <a:pt x="0" y="2"/>
                  </a:lnTo>
                  <a:lnTo>
                    <a:pt x="50" y="2"/>
                  </a:lnTo>
                  <a:lnTo>
                    <a:pt x="50" y="2"/>
                  </a:lnTo>
                  <a:lnTo>
                    <a:pt x="48" y="2"/>
                  </a:lnTo>
                  <a:lnTo>
                    <a:pt x="0" y="2"/>
                  </a:lnTo>
                  <a:lnTo>
                    <a:pt x="0" y="0"/>
                  </a:lnTo>
                  <a:moveTo>
                    <a:pt x="50" y="0"/>
                  </a:moveTo>
                  <a:lnTo>
                    <a:pt x="48" y="0"/>
                  </a:lnTo>
                  <a:lnTo>
                    <a:pt x="48" y="2"/>
                  </a:lnTo>
                  <a:lnTo>
                    <a:pt x="50" y="2"/>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9" name="Freeform 1031"/>
            <p:cNvSpPr>
              <a:spLocks/>
            </p:cNvSpPr>
            <p:nvPr/>
          </p:nvSpPr>
          <p:spPr bwMode="auto">
            <a:xfrm>
              <a:off x="6446838" y="4205288"/>
              <a:ext cx="79375" cy="0"/>
            </a:xfrm>
            <a:custGeom>
              <a:avLst/>
              <a:gdLst>
                <a:gd name="T0" fmla="*/ 50 w 50"/>
                <a:gd name="T1" fmla="*/ 0 w 50"/>
                <a:gd name="T2" fmla="*/ 0 w 50"/>
                <a:gd name="T3" fmla="*/ 0 w 50"/>
                <a:gd name="T4" fmla="*/ 48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48" y="0"/>
                  </a:lnTo>
                  <a:lnTo>
                    <a:pt x="50" y="0"/>
                  </a:lnTo>
                  <a:lnTo>
                    <a:pt x="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0" name="Freeform 1032"/>
            <p:cNvSpPr>
              <a:spLocks/>
            </p:cNvSpPr>
            <p:nvPr/>
          </p:nvSpPr>
          <p:spPr bwMode="auto">
            <a:xfrm>
              <a:off x="6446838" y="4205288"/>
              <a:ext cx="79375" cy="0"/>
            </a:xfrm>
            <a:custGeom>
              <a:avLst/>
              <a:gdLst>
                <a:gd name="T0" fmla="*/ 50 w 50"/>
                <a:gd name="T1" fmla="*/ 0 w 50"/>
                <a:gd name="T2" fmla="*/ 0 w 50"/>
                <a:gd name="T3" fmla="*/ 0 w 50"/>
                <a:gd name="T4" fmla="*/ 48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48"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1" name="Freeform 1033"/>
            <p:cNvSpPr>
              <a:spLocks noEditPoints="1"/>
            </p:cNvSpPr>
            <p:nvPr/>
          </p:nvSpPr>
          <p:spPr bwMode="auto">
            <a:xfrm>
              <a:off x="6446838" y="4157663"/>
              <a:ext cx="76200" cy="47625"/>
            </a:xfrm>
            <a:custGeom>
              <a:avLst/>
              <a:gdLst>
                <a:gd name="T0" fmla="*/ 0 w 48"/>
                <a:gd name="T1" fmla="*/ 28 h 30"/>
                <a:gd name="T2" fmla="*/ 0 w 48"/>
                <a:gd name="T3" fmla="*/ 0 h 30"/>
                <a:gd name="T4" fmla="*/ 48 w 48"/>
                <a:gd name="T5" fmla="*/ 0 h 30"/>
                <a:gd name="T6" fmla="*/ 48 w 48"/>
                <a:gd name="T7" fmla="*/ 28 h 30"/>
                <a:gd name="T8" fmla="*/ 0 w 48"/>
                <a:gd name="T9" fmla="*/ 28 h 30"/>
                <a:gd name="T10" fmla="*/ 48 w 48"/>
                <a:gd name="T11" fmla="*/ 0 h 30"/>
                <a:gd name="T12" fmla="*/ 0 w 48"/>
                <a:gd name="T13" fmla="*/ 0 h 30"/>
                <a:gd name="T14" fmla="*/ 0 w 48"/>
                <a:gd name="T15" fmla="*/ 28 h 30"/>
                <a:gd name="T16" fmla="*/ 0 w 48"/>
                <a:gd name="T17" fmla="*/ 30 h 30"/>
                <a:gd name="T18" fmla="*/ 48 w 48"/>
                <a:gd name="T19" fmla="*/ 30 h 30"/>
                <a:gd name="T20" fmla="*/ 48 w 48"/>
                <a:gd name="T21" fmla="*/ 30 h 30"/>
                <a:gd name="T22" fmla="*/ 48 w 48"/>
                <a:gd name="T23" fmla="*/ 28 h 30"/>
                <a:gd name="T24" fmla="*/ 48 w 48"/>
                <a:gd name="T25" fmla="*/ 30 h 30"/>
                <a:gd name="T26" fmla="*/ 48 w 48"/>
                <a:gd name="T27" fmla="*/ 30 h 30"/>
                <a:gd name="T28" fmla="*/ 48 w 48"/>
                <a:gd name="T29" fmla="*/ 28 h 30"/>
                <a:gd name="T30" fmla="*/ 48 w 48"/>
                <a:gd name="T3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30">
                  <a:moveTo>
                    <a:pt x="0" y="28"/>
                  </a:moveTo>
                  <a:lnTo>
                    <a:pt x="0" y="0"/>
                  </a:lnTo>
                  <a:lnTo>
                    <a:pt x="48" y="0"/>
                  </a:lnTo>
                  <a:lnTo>
                    <a:pt x="48" y="28"/>
                  </a:lnTo>
                  <a:lnTo>
                    <a:pt x="0" y="28"/>
                  </a:lnTo>
                  <a:close/>
                  <a:moveTo>
                    <a:pt x="48" y="0"/>
                  </a:moveTo>
                  <a:lnTo>
                    <a:pt x="0" y="0"/>
                  </a:lnTo>
                  <a:lnTo>
                    <a:pt x="0" y="28"/>
                  </a:lnTo>
                  <a:lnTo>
                    <a:pt x="0" y="30"/>
                  </a:lnTo>
                  <a:lnTo>
                    <a:pt x="48" y="30"/>
                  </a:lnTo>
                  <a:lnTo>
                    <a:pt x="48" y="30"/>
                  </a:lnTo>
                  <a:lnTo>
                    <a:pt x="48" y="28"/>
                  </a:lnTo>
                  <a:lnTo>
                    <a:pt x="48" y="30"/>
                  </a:lnTo>
                  <a:lnTo>
                    <a:pt x="48" y="30"/>
                  </a:lnTo>
                  <a:lnTo>
                    <a:pt x="48" y="28"/>
                  </a:lnTo>
                  <a:lnTo>
                    <a:pt x="48" y="0"/>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2" name="Freeform 1034"/>
            <p:cNvSpPr>
              <a:spLocks noEditPoints="1"/>
            </p:cNvSpPr>
            <p:nvPr/>
          </p:nvSpPr>
          <p:spPr bwMode="auto">
            <a:xfrm>
              <a:off x="6446838" y="4157663"/>
              <a:ext cx="76200" cy="47625"/>
            </a:xfrm>
            <a:custGeom>
              <a:avLst/>
              <a:gdLst>
                <a:gd name="T0" fmla="*/ 0 w 48"/>
                <a:gd name="T1" fmla="*/ 28 h 30"/>
                <a:gd name="T2" fmla="*/ 0 w 48"/>
                <a:gd name="T3" fmla="*/ 0 h 30"/>
                <a:gd name="T4" fmla="*/ 48 w 48"/>
                <a:gd name="T5" fmla="*/ 0 h 30"/>
                <a:gd name="T6" fmla="*/ 48 w 48"/>
                <a:gd name="T7" fmla="*/ 28 h 30"/>
                <a:gd name="T8" fmla="*/ 0 w 48"/>
                <a:gd name="T9" fmla="*/ 28 h 30"/>
                <a:gd name="T10" fmla="*/ 48 w 48"/>
                <a:gd name="T11" fmla="*/ 0 h 30"/>
                <a:gd name="T12" fmla="*/ 0 w 48"/>
                <a:gd name="T13" fmla="*/ 0 h 30"/>
                <a:gd name="T14" fmla="*/ 0 w 48"/>
                <a:gd name="T15" fmla="*/ 28 h 30"/>
                <a:gd name="T16" fmla="*/ 0 w 48"/>
                <a:gd name="T17" fmla="*/ 30 h 30"/>
                <a:gd name="T18" fmla="*/ 48 w 48"/>
                <a:gd name="T19" fmla="*/ 30 h 30"/>
                <a:gd name="T20" fmla="*/ 48 w 48"/>
                <a:gd name="T21" fmla="*/ 30 h 30"/>
                <a:gd name="T22" fmla="*/ 48 w 48"/>
                <a:gd name="T23" fmla="*/ 28 h 30"/>
                <a:gd name="T24" fmla="*/ 48 w 48"/>
                <a:gd name="T25" fmla="*/ 30 h 30"/>
                <a:gd name="T26" fmla="*/ 48 w 48"/>
                <a:gd name="T27" fmla="*/ 30 h 30"/>
                <a:gd name="T28" fmla="*/ 48 w 48"/>
                <a:gd name="T29" fmla="*/ 28 h 30"/>
                <a:gd name="T30" fmla="*/ 48 w 48"/>
                <a:gd name="T3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30">
                  <a:moveTo>
                    <a:pt x="0" y="28"/>
                  </a:moveTo>
                  <a:lnTo>
                    <a:pt x="0" y="0"/>
                  </a:lnTo>
                  <a:lnTo>
                    <a:pt x="48" y="0"/>
                  </a:lnTo>
                  <a:lnTo>
                    <a:pt x="48" y="28"/>
                  </a:lnTo>
                  <a:lnTo>
                    <a:pt x="0" y="28"/>
                  </a:lnTo>
                  <a:moveTo>
                    <a:pt x="48" y="0"/>
                  </a:moveTo>
                  <a:lnTo>
                    <a:pt x="0" y="0"/>
                  </a:lnTo>
                  <a:lnTo>
                    <a:pt x="0" y="28"/>
                  </a:lnTo>
                  <a:lnTo>
                    <a:pt x="0" y="30"/>
                  </a:lnTo>
                  <a:lnTo>
                    <a:pt x="48" y="30"/>
                  </a:lnTo>
                  <a:lnTo>
                    <a:pt x="48" y="30"/>
                  </a:lnTo>
                  <a:lnTo>
                    <a:pt x="48" y="28"/>
                  </a:lnTo>
                  <a:lnTo>
                    <a:pt x="48" y="30"/>
                  </a:lnTo>
                  <a:lnTo>
                    <a:pt x="48" y="30"/>
                  </a:lnTo>
                  <a:lnTo>
                    <a:pt x="48" y="28"/>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3" name="Rectangle 1035"/>
            <p:cNvSpPr>
              <a:spLocks noChangeArrowheads="1"/>
            </p:cNvSpPr>
            <p:nvPr/>
          </p:nvSpPr>
          <p:spPr bwMode="auto">
            <a:xfrm>
              <a:off x="6529388" y="4157663"/>
              <a:ext cx="76200" cy="47625"/>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4" name="Rectangle 1036"/>
            <p:cNvSpPr>
              <a:spLocks noChangeArrowheads="1"/>
            </p:cNvSpPr>
            <p:nvPr/>
          </p:nvSpPr>
          <p:spPr bwMode="auto">
            <a:xfrm>
              <a:off x="6529388" y="4157663"/>
              <a:ext cx="762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5" name="Freeform 1037"/>
            <p:cNvSpPr>
              <a:spLocks/>
            </p:cNvSpPr>
            <p:nvPr/>
          </p:nvSpPr>
          <p:spPr bwMode="auto">
            <a:xfrm>
              <a:off x="6529388" y="4157663"/>
              <a:ext cx="79375" cy="44450"/>
            </a:xfrm>
            <a:custGeom>
              <a:avLst/>
              <a:gdLst>
                <a:gd name="T0" fmla="*/ 48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48 w 50"/>
                <a:gd name="T15" fmla="*/ 0 h 28"/>
                <a:gd name="T16" fmla="*/ 48 w 50"/>
                <a:gd name="T17" fmla="*/ 28 h 28"/>
                <a:gd name="T18" fmla="*/ 50 w 50"/>
                <a:gd name="T19" fmla="*/ 28 h 28"/>
                <a:gd name="T20" fmla="*/ 50 w 50"/>
                <a:gd name="T21" fmla="*/ 0 h 28"/>
                <a:gd name="T22" fmla="*/ 48 w 50"/>
                <a:gd name="T23" fmla="*/ 0 h 28"/>
                <a:gd name="T24" fmla="*/ 48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48" y="0"/>
                  </a:moveTo>
                  <a:lnTo>
                    <a:pt x="0" y="0"/>
                  </a:lnTo>
                  <a:lnTo>
                    <a:pt x="0" y="0"/>
                  </a:lnTo>
                  <a:lnTo>
                    <a:pt x="0" y="0"/>
                  </a:lnTo>
                  <a:lnTo>
                    <a:pt x="0" y="28"/>
                  </a:lnTo>
                  <a:lnTo>
                    <a:pt x="0" y="28"/>
                  </a:lnTo>
                  <a:lnTo>
                    <a:pt x="0" y="0"/>
                  </a:lnTo>
                  <a:lnTo>
                    <a:pt x="48" y="0"/>
                  </a:lnTo>
                  <a:lnTo>
                    <a:pt x="48" y="28"/>
                  </a:lnTo>
                  <a:lnTo>
                    <a:pt x="50" y="28"/>
                  </a:lnTo>
                  <a:lnTo>
                    <a:pt x="50" y="0"/>
                  </a:lnTo>
                  <a:lnTo>
                    <a:pt x="48" y="0"/>
                  </a:lnTo>
                  <a:lnTo>
                    <a:pt x="48"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6" name="Freeform 1038"/>
            <p:cNvSpPr>
              <a:spLocks/>
            </p:cNvSpPr>
            <p:nvPr/>
          </p:nvSpPr>
          <p:spPr bwMode="auto">
            <a:xfrm>
              <a:off x="6529388" y="4157663"/>
              <a:ext cx="79375" cy="44450"/>
            </a:xfrm>
            <a:custGeom>
              <a:avLst/>
              <a:gdLst>
                <a:gd name="T0" fmla="*/ 48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48 w 50"/>
                <a:gd name="T15" fmla="*/ 0 h 28"/>
                <a:gd name="T16" fmla="*/ 48 w 50"/>
                <a:gd name="T17" fmla="*/ 28 h 28"/>
                <a:gd name="T18" fmla="*/ 50 w 50"/>
                <a:gd name="T19" fmla="*/ 28 h 28"/>
                <a:gd name="T20" fmla="*/ 50 w 50"/>
                <a:gd name="T21" fmla="*/ 0 h 28"/>
                <a:gd name="T22" fmla="*/ 48 w 50"/>
                <a:gd name="T23" fmla="*/ 0 h 28"/>
                <a:gd name="T24" fmla="*/ 48 w 5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8">
                  <a:moveTo>
                    <a:pt x="48" y="0"/>
                  </a:moveTo>
                  <a:lnTo>
                    <a:pt x="0" y="0"/>
                  </a:lnTo>
                  <a:lnTo>
                    <a:pt x="0" y="0"/>
                  </a:lnTo>
                  <a:lnTo>
                    <a:pt x="0" y="0"/>
                  </a:lnTo>
                  <a:lnTo>
                    <a:pt x="0" y="28"/>
                  </a:lnTo>
                  <a:lnTo>
                    <a:pt x="0" y="28"/>
                  </a:lnTo>
                  <a:lnTo>
                    <a:pt x="0" y="0"/>
                  </a:lnTo>
                  <a:lnTo>
                    <a:pt x="48" y="0"/>
                  </a:lnTo>
                  <a:lnTo>
                    <a:pt x="48" y="28"/>
                  </a:lnTo>
                  <a:lnTo>
                    <a:pt x="50" y="28"/>
                  </a:lnTo>
                  <a:lnTo>
                    <a:pt x="50" y="0"/>
                  </a:lnTo>
                  <a:lnTo>
                    <a:pt x="48" y="0"/>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7" name="Freeform 1039"/>
            <p:cNvSpPr>
              <a:spLocks noEditPoints="1"/>
            </p:cNvSpPr>
            <p:nvPr/>
          </p:nvSpPr>
          <p:spPr bwMode="auto">
            <a:xfrm>
              <a:off x="6529388" y="4202113"/>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48 w 50"/>
                <a:gd name="T13" fmla="*/ 2 h 2"/>
                <a:gd name="T14" fmla="*/ 0 w 50"/>
                <a:gd name="T15" fmla="*/ 2 h 2"/>
                <a:gd name="T16" fmla="*/ 0 w 50"/>
                <a:gd name="T17" fmla="*/ 0 h 2"/>
                <a:gd name="T18" fmla="*/ 50 w 50"/>
                <a:gd name="T19" fmla="*/ 0 h 2"/>
                <a:gd name="T20" fmla="*/ 48 w 50"/>
                <a:gd name="T21" fmla="*/ 0 h 2"/>
                <a:gd name="T22" fmla="*/ 48 w 50"/>
                <a:gd name="T23" fmla="*/ 2 h 2"/>
                <a:gd name="T24" fmla="*/ 50 w 50"/>
                <a:gd name="T25" fmla="*/ 2 h 2"/>
                <a:gd name="T26" fmla="*/ 50 w 50"/>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2">
                  <a:moveTo>
                    <a:pt x="0" y="0"/>
                  </a:moveTo>
                  <a:lnTo>
                    <a:pt x="0" y="0"/>
                  </a:lnTo>
                  <a:lnTo>
                    <a:pt x="0" y="2"/>
                  </a:lnTo>
                  <a:lnTo>
                    <a:pt x="0" y="2"/>
                  </a:lnTo>
                  <a:lnTo>
                    <a:pt x="50" y="2"/>
                  </a:lnTo>
                  <a:lnTo>
                    <a:pt x="50" y="2"/>
                  </a:lnTo>
                  <a:lnTo>
                    <a:pt x="48" y="2"/>
                  </a:lnTo>
                  <a:lnTo>
                    <a:pt x="0" y="2"/>
                  </a:lnTo>
                  <a:lnTo>
                    <a:pt x="0" y="0"/>
                  </a:lnTo>
                  <a:close/>
                  <a:moveTo>
                    <a:pt x="50" y="0"/>
                  </a:moveTo>
                  <a:lnTo>
                    <a:pt x="48" y="0"/>
                  </a:lnTo>
                  <a:lnTo>
                    <a:pt x="48" y="2"/>
                  </a:lnTo>
                  <a:lnTo>
                    <a:pt x="50" y="2"/>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8" name="Freeform 1040"/>
            <p:cNvSpPr>
              <a:spLocks noEditPoints="1"/>
            </p:cNvSpPr>
            <p:nvPr/>
          </p:nvSpPr>
          <p:spPr bwMode="auto">
            <a:xfrm>
              <a:off x="6529388" y="4202113"/>
              <a:ext cx="79375" cy="3175"/>
            </a:xfrm>
            <a:custGeom>
              <a:avLst/>
              <a:gdLst>
                <a:gd name="T0" fmla="*/ 0 w 50"/>
                <a:gd name="T1" fmla="*/ 0 h 2"/>
                <a:gd name="T2" fmla="*/ 0 w 50"/>
                <a:gd name="T3" fmla="*/ 0 h 2"/>
                <a:gd name="T4" fmla="*/ 0 w 50"/>
                <a:gd name="T5" fmla="*/ 2 h 2"/>
                <a:gd name="T6" fmla="*/ 0 w 50"/>
                <a:gd name="T7" fmla="*/ 2 h 2"/>
                <a:gd name="T8" fmla="*/ 50 w 50"/>
                <a:gd name="T9" fmla="*/ 2 h 2"/>
                <a:gd name="T10" fmla="*/ 50 w 50"/>
                <a:gd name="T11" fmla="*/ 2 h 2"/>
                <a:gd name="T12" fmla="*/ 48 w 50"/>
                <a:gd name="T13" fmla="*/ 2 h 2"/>
                <a:gd name="T14" fmla="*/ 0 w 50"/>
                <a:gd name="T15" fmla="*/ 2 h 2"/>
                <a:gd name="T16" fmla="*/ 0 w 50"/>
                <a:gd name="T17" fmla="*/ 0 h 2"/>
                <a:gd name="T18" fmla="*/ 50 w 50"/>
                <a:gd name="T19" fmla="*/ 0 h 2"/>
                <a:gd name="T20" fmla="*/ 48 w 50"/>
                <a:gd name="T21" fmla="*/ 0 h 2"/>
                <a:gd name="T22" fmla="*/ 48 w 50"/>
                <a:gd name="T23" fmla="*/ 2 h 2"/>
                <a:gd name="T24" fmla="*/ 50 w 50"/>
                <a:gd name="T25" fmla="*/ 2 h 2"/>
                <a:gd name="T26" fmla="*/ 50 w 50"/>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2">
                  <a:moveTo>
                    <a:pt x="0" y="0"/>
                  </a:moveTo>
                  <a:lnTo>
                    <a:pt x="0" y="0"/>
                  </a:lnTo>
                  <a:lnTo>
                    <a:pt x="0" y="2"/>
                  </a:lnTo>
                  <a:lnTo>
                    <a:pt x="0" y="2"/>
                  </a:lnTo>
                  <a:lnTo>
                    <a:pt x="50" y="2"/>
                  </a:lnTo>
                  <a:lnTo>
                    <a:pt x="50" y="2"/>
                  </a:lnTo>
                  <a:lnTo>
                    <a:pt x="48" y="2"/>
                  </a:lnTo>
                  <a:lnTo>
                    <a:pt x="0" y="2"/>
                  </a:lnTo>
                  <a:lnTo>
                    <a:pt x="0" y="0"/>
                  </a:lnTo>
                  <a:moveTo>
                    <a:pt x="50" y="0"/>
                  </a:moveTo>
                  <a:lnTo>
                    <a:pt x="48" y="0"/>
                  </a:lnTo>
                  <a:lnTo>
                    <a:pt x="48" y="2"/>
                  </a:lnTo>
                  <a:lnTo>
                    <a:pt x="50" y="2"/>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9" name="Freeform 1041"/>
            <p:cNvSpPr>
              <a:spLocks/>
            </p:cNvSpPr>
            <p:nvPr/>
          </p:nvSpPr>
          <p:spPr bwMode="auto">
            <a:xfrm>
              <a:off x="6529388" y="4205288"/>
              <a:ext cx="79375" cy="0"/>
            </a:xfrm>
            <a:custGeom>
              <a:avLst/>
              <a:gdLst>
                <a:gd name="T0" fmla="*/ 50 w 50"/>
                <a:gd name="T1" fmla="*/ 0 w 50"/>
                <a:gd name="T2" fmla="*/ 0 w 50"/>
                <a:gd name="T3" fmla="*/ 0 w 50"/>
                <a:gd name="T4" fmla="*/ 48 w 50"/>
                <a:gd name="T5" fmla="*/ 48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48" y="0"/>
                  </a:lnTo>
                  <a:lnTo>
                    <a:pt x="48" y="0"/>
                  </a:lnTo>
                  <a:lnTo>
                    <a:pt x="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0" name="Freeform 1042"/>
            <p:cNvSpPr>
              <a:spLocks/>
            </p:cNvSpPr>
            <p:nvPr/>
          </p:nvSpPr>
          <p:spPr bwMode="auto">
            <a:xfrm>
              <a:off x="6529388" y="4205288"/>
              <a:ext cx="79375" cy="0"/>
            </a:xfrm>
            <a:custGeom>
              <a:avLst/>
              <a:gdLst>
                <a:gd name="T0" fmla="*/ 50 w 50"/>
                <a:gd name="T1" fmla="*/ 0 w 50"/>
                <a:gd name="T2" fmla="*/ 0 w 50"/>
                <a:gd name="T3" fmla="*/ 0 w 50"/>
                <a:gd name="T4" fmla="*/ 48 w 50"/>
                <a:gd name="T5" fmla="*/ 48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48" y="0"/>
                  </a:lnTo>
                  <a:lnTo>
                    <a:pt x="48"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1" name="Freeform 1043"/>
            <p:cNvSpPr>
              <a:spLocks noEditPoints="1"/>
            </p:cNvSpPr>
            <p:nvPr/>
          </p:nvSpPr>
          <p:spPr bwMode="auto">
            <a:xfrm>
              <a:off x="6529388" y="4157663"/>
              <a:ext cx="76200" cy="47625"/>
            </a:xfrm>
            <a:custGeom>
              <a:avLst/>
              <a:gdLst>
                <a:gd name="T0" fmla="*/ 0 w 48"/>
                <a:gd name="T1" fmla="*/ 28 h 30"/>
                <a:gd name="T2" fmla="*/ 0 w 48"/>
                <a:gd name="T3" fmla="*/ 0 h 30"/>
                <a:gd name="T4" fmla="*/ 48 w 48"/>
                <a:gd name="T5" fmla="*/ 0 h 30"/>
                <a:gd name="T6" fmla="*/ 48 w 48"/>
                <a:gd name="T7" fmla="*/ 28 h 30"/>
                <a:gd name="T8" fmla="*/ 0 w 48"/>
                <a:gd name="T9" fmla="*/ 28 h 30"/>
                <a:gd name="T10" fmla="*/ 48 w 48"/>
                <a:gd name="T11" fmla="*/ 0 h 30"/>
                <a:gd name="T12" fmla="*/ 0 w 48"/>
                <a:gd name="T13" fmla="*/ 0 h 30"/>
                <a:gd name="T14" fmla="*/ 0 w 48"/>
                <a:gd name="T15" fmla="*/ 28 h 30"/>
                <a:gd name="T16" fmla="*/ 0 w 48"/>
                <a:gd name="T17" fmla="*/ 30 h 30"/>
                <a:gd name="T18" fmla="*/ 48 w 48"/>
                <a:gd name="T19" fmla="*/ 30 h 30"/>
                <a:gd name="T20" fmla="*/ 48 w 48"/>
                <a:gd name="T21" fmla="*/ 30 h 30"/>
                <a:gd name="T22" fmla="*/ 48 w 48"/>
                <a:gd name="T23" fmla="*/ 28 h 30"/>
                <a:gd name="T24" fmla="*/ 48 w 48"/>
                <a:gd name="T25" fmla="*/ 30 h 30"/>
                <a:gd name="T26" fmla="*/ 48 w 48"/>
                <a:gd name="T27" fmla="*/ 30 h 30"/>
                <a:gd name="T28" fmla="*/ 48 w 48"/>
                <a:gd name="T29" fmla="*/ 28 h 30"/>
                <a:gd name="T30" fmla="*/ 48 w 48"/>
                <a:gd name="T3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30">
                  <a:moveTo>
                    <a:pt x="0" y="28"/>
                  </a:moveTo>
                  <a:lnTo>
                    <a:pt x="0" y="0"/>
                  </a:lnTo>
                  <a:lnTo>
                    <a:pt x="48" y="0"/>
                  </a:lnTo>
                  <a:lnTo>
                    <a:pt x="48" y="28"/>
                  </a:lnTo>
                  <a:lnTo>
                    <a:pt x="0" y="28"/>
                  </a:lnTo>
                  <a:close/>
                  <a:moveTo>
                    <a:pt x="48" y="0"/>
                  </a:moveTo>
                  <a:lnTo>
                    <a:pt x="0" y="0"/>
                  </a:lnTo>
                  <a:lnTo>
                    <a:pt x="0" y="28"/>
                  </a:lnTo>
                  <a:lnTo>
                    <a:pt x="0" y="30"/>
                  </a:lnTo>
                  <a:lnTo>
                    <a:pt x="48" y="30"/>
                  </a:lnTo>
                  <a:lnTo>
                    <a:pt x="48" y="30"/>
                  </a:lnTo>
                  <a:lnTo>
                    <a:pt x="48" y="28"/>
                  </a:lnTo>
                  <a:lnTo>
                    <a:pt x="48" y="30"/>
                  </a:lnTo>
                  <a:lnTo>
                    <a:pt x="48" y="30"/>
                  </a:lnTo>
                  <a:lnTo>
                    <a:pt x="48" y="28"/>
                  </a:lnTo>
                  <a:lnTo>
                    <a:pt x="48" y="0"/>
                  </a:lnTo>
                  <a:close/>
                </a:path>
              </a:pathLst>
            </a:custGeom>
            <a:solidFill>
              <a:srgbClr val="4646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2" name="Freeform 1044"/>
            <p:cNvSpPr>
              <a:spLocks noEditPoints="1"/>
            </p:cNvSpPr>
            <p:nvPr/>
          </p:nvSpPr>
          <p:spPr bwMode="auto">
            <a:xfrm>
              <a:off x="6529388" y="4157663"/>
              <a:ext cx="76200" cy="47625"/>
            </a:xfrm>
            <a:custGeom>
              <a:avLst/>
              <a:gdLst>
                <a:gd name="T0" fmla="*/ 0 w 48"/>
                <a:gd name="T1" fmla="*/ 28 h 30"/>
                <a:gd name="T2" fmla="*/ 0 w 48"/>
                <a:gd name="T3" fmla="*/ 0 h 30"/>
                <a:gd name="T4" fmla="*/ 48 w 48"/>
                <a:gd name="T5" fmla="*/ 0 h 30"/>
                <a:gd name="T6" fmla="*/ 48 w 48"/>
                <a:gd name="T7" fmla="*/ 28 h 30"/>
                <a:gd name="T8" fmla="*/ 0 w 48"/>
                <a:gd name="T9" fmla="*/ 28 h 30"/>
                <a:gd name="T10" fmla="*/ 48 w 48"/>
                <a:gd name="T11" fmla="*/ 0 h 30"/>
                <a:gd name="T12" fmla="*/ 0 w 48"/>
                <a:gd name="T13" fmla="*/ 0 h 30"/>
                <a:gd name="T14" fmla="*/ 0 w 48"/>
                <a:gd name="T15" fmla="*/ 28 h 30"/>
                <a:gd name="T16" fmla="*/ 0 w 48"/>
                <a:gd name="T17" fmla="*/ 30 h 30"/>
                <a:gd name="T18" fmla="*/ 48 w 48"/>
                <a:gd name="T19" fmla="*/ 30 h 30"/>
                <a:gd name="T20" fmla="*/ 48 w 48"/>
                <a:gd name="T21" fmla="*/ 30 h 30"/>
                <a:gd name="T22" fmla="*/ 48 w 48"/>
                <a:gd name="T23" fmla="*/ 28 h 30"/>
                <a:gd name="T24" fmla="*/ 48 w 48"/>
                <a:gd name="T25" fmla="*/ 30 h 30"/>
                <a:gd name="T26" fmla="*/ 48 w 48"/>
                <a:gd name="T27" fmla="*/ 30 h 30"/>
                <a:gd name="T28" fmla="*/ 48 w 48"/>
                <a:gd name="T29" fmla="*/ 28 h 30"/>
                <a:gd name="T30" fmla="*/ 48 w 48"/>
                <a:gd name="T3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30">
                  <a:moveTo>
                    <a:pt x="0" y="28"/>
                  </a:moveTo>
                  <a:lnTo>
                    <a:pt x="0" y="0"/>
                  </a:lnTo>
                  <a:lnTo>
                    <a:pt x="48" y="0"/>
                  </a:lnTo>
                  <a:lnTo>
                    <a:pt x="48" y="28"/>
                  </a:lnTo>
                  <a:lnTo>
                    <a:pt x="0" y="28"/>
                  </a:lnTo>
                  <a:moveTo>
                    <a:pt x="48" y="0"/>
                  </a:moveTo>
                  <a:lnTo>
                    <a:pt x="0" y="0"/>
                  </a:lnTo>
                  <a:lnTo>
                    <a:pt x="0" y="28"/>
                  </a:lnTo>
                  <a:lnTo>
                    <a:pt x="0" y="30"/>
                  </a:lnTo>
                  <a:lnTo>
                    <a:pt x="48" y="30"/>
                  </a:lnTo>
                  <a:lnTo>
                    <a:pt x="48" y="30"/>
                  </a:lnTo>
                  <a:lnTo>
                    <a:pt x="48" y="28"/>
                  </a:lnTo>
                  <a:lnTo>
                    <a:pt x="48" y="30"/>
                  </a:lnTo>
                  <a:lnTo>
                    <a:pt x="48" y="30"/>
                  </a:lnTo>
                  <a:lnTo>
                    <a:pt x="48" y="28"/>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3" name="Rectangle 1045"/>
            <p:cNvSpPr>
              <a:spLocks noChangeArrowheads="1"/>
            </p:cNvSpPr>
            <p:nvPr/>
          </p:nvSpPr>
          <p:spPr bwMode="auto">
            <a:xfrm>
              <a:off x="6611938" y="4157663"/>
              <a:ext cx="79375" cy="47625"/>
            </a:xfrm>
            <a:prstGeom prst="rect">
              <a:avLst/>
            </a:prstGeom>
            <a:solidFill>
              <a:srgbClr val="0078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4" name="Rectangle 1046"/>
            <p:cNvSpPr>
              <a:spLocks noChangeArrowheads="1"/>
            </p:cNvSpPr>
            <p:nvPr/>
          </p:nvSpPr>
          <p:spPr bwMode="auto">
            <a:xfrm>
              <a:off x="6611938" y="4157663"/>
              <a:ext cx="7937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5" name="Freeform 1047"/>
            <p:cNvSpPr>
              <a:spLocks/>
            </p:cNvSpPr>
            <p:nvPr/>
          </p:nvSpPr>
          <p:spPr bwMode="auto">
            <a:xfrm>
              <a:off x="6611938" y="4157663"/>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28 h 28"/>
                <a:gd name="T22" fmla="*/ 50 w 50"/>
                <a:gd name="T23" fmla="*/ 28 h 28"/>
                <a:gd name="T24" fmla="*/ 50 w 50"/>
                <a:gd name="T25" fmla="*/ 0 h 28"/>
                <a:gd name="T26" fmla="*/ 50 w 50"/>
                <a:gd name="T27" fmla="*/ 0 h 28"/>
                <a:gd name="T28" fmla="*/ 50 w 50"/>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28"/>
                  </a:lnTo>
                  <a:lnTo>
                    <a:pt x="50" y="28"/>
                  </a:lnTo>
                  <a:lnTo>
                    <a:pt x="50" y="0"/>
                  </a:lnTo>
                  <a:lnTo>
                    <a:pt x="50" y="0"/>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6" name="Freeform 1048"/>
            <p:cNvSpPr>
              <a:spLocks/>
            </p:cNvSpPr>
            <p:nvPr/>
          </p:nvSpPr>
          <p:spPr bwMode="auto">
            <a:xfrm>
              <a:off x="6611938" y="4157663"/>
              <a:ext cx="79375" cy="44450"/>
            </a:xfrm>
            <a:custGeom>
              <a:avLst/>
              <a:gdLst>
                <a:gd name="T0" fmla="*/ 50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50 w 50"/>
                <a:gd name="T15" fmla="*/ 0 h 28"/>
                <a:gd name="T16" fmla="*/ 50 w 50"/>
                <a:gd name="T17" fmla="*/ 28 h 28"/>
                <a:gd name="T18" fmla="*/ 50 w 50"/>
                <a:gd name="T19" fmla="*/ 28 h 28"/>
                <a:gd name="T20" fmla="*/ 50 w 50"/>
                <a:gd name="T21" fmla="*/ 28 h 28"/>
                <a:gd name="T22" fmla="*/ 50 w 50"/>
                <a:gd name="T23" fmla="*/ 28 h 28"/>
                <a:gd name="T24" fmla="*/ 50 w 50"/>
                <a:gd name="T25" fmla="*/ 0 h 28"/>
                <a:gd name="T26" fmla="*/ 50 w 50"/>
                <a:gd name="T27" fmla="*/ 0 h 28"/>
                <a:gd name="T28" fmla="*/ 50 w 50"/>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28">
                  <a:moveTo>
                    <a:pt x="50" y="0"/>
                  </a:moveTo>
                  <a:lnTo>
                    <a:pt x="0" y="0"/>
                  </a:lnTo>
                  <a:lnTo>
                    <a:pt x="0" y="0"/>
                  </a:lnTo>
                  <a:lnTo>
                    <a:pt x="0" y="0"/>
                  </a:lnTo>
                  <a:lnTo>
                    <a:pt x="0" y="28"/>
                  </a:lnTo>
                  <a:lnTo>
                    <a:pt x="0" y="28"/>
                  </a:lnTo>
                  <a:lnTo>
                    <a:pt x="0" y="0"/>
                  </a:lnTo>
                  <a:lnTo>
                    <a:pt x="50" y="0"/>
                  </a:lnTo>
                  <a:lnTo>
                    <a:pt x="50" y="28"/>
                  </a:lnTo>
                  <a:lnTo>
                    <a:pt x="50" y="28"/>
                  </a:lnTo>
                  <a:lnTo>
                    <a:pt x="50" y="28"/>
                  </a:lnTo>
                  <a:lnTo>
                    <a:pt x="50" y="28"/>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7" name="Freeform 1049"/>
            <p:cNvSpPr>
              <a:spLocks noEditPoints="1"/>
            </p:cNvSpPr>
            <p:nvPr/>
          </p:nvSpPr>
          <p:spPr bwMode="auto">
            <a:xfrm>
              <a:off x="6611938" y="4202113"/>
              <a:ext cx="79375" cy="3175"/>
            </a:xfrm>
            <a:custGeom>
              <a:avLst/>
              <a:gdLst>
                <a:gd name="T0" fmla="*/ 50 w 50"/>
                <a:gd name="T1" fmla="*/ 0 h 2"/>
                <a:gd name="T2" fmla="*/ 50 w 50"/>
                <a:gd name="T3" fmla="*/ 0 h 2"/>
                <a:gd name="T4" fmla="*/ 50 w 50"/>
                <a:gd name="T5" fmla="*/ 2 h 2"/>
                <a:gd name="T6" fmla="*/ 0 w 50"/>
                <a:gd name="T7" fmla="*/ 2 h 2"/>
                <a:gd name="T8" fmla="*/ 0 w 50"/>
                <a:gd name="T9" fmla="*/ 0 h 2"/>
                <a:gd name="T10" fmla="*/ 0 w 50"/>
                <a:gd name="T11" fmla="*/ 0 h 2"/>
                <a:gd name="T12" fmla="*/ 0 w 50"/>
                <a:gd name="T13" fmla="*/ 2 h 2"/>
                <a:gd name="T14" fmla="*/ 0 w 50"/>
                <a:gd name="T15" fmla="*/ 2 h 2"/>
                <a:gd name="T16" fmla="*/ 50 w 50"/>
                <a:gd name="T17" fmla="*/ 2 h 2"/>
                <a:gd name="T18" fmla="*/ 50 w 50"/>
                <a:gd name="T19" fmla="*/ 2 h 2"/>
                <a:gd name="T20" fmla="*/ 50 w 50"/>
                <a:gd name="T21" fmla="*/ 2 h 2"/>
                <a:gd name="T22" fmla="*/ 50 w 50"/>
                <a:gd name="T23" fmla="*/ 0 h 2"/>
                <a:gd name="T24" fmla="*/ 50 w 50"/>
                <a:gd name="T25" fmla="*/ 0 h 2"/>
                <a:gd name="T26" fmla="*/ 50 w 50"/>
                <a:gd name="T27" fmla="*/ 0 h 2"/>
                <a:gd name="T28" fmla="*/ 50 w 50"/>
                <a:gd name="T29" fmla="*/ 2 h 2"/>
                <a:gd name="T30" fmla="*/ 50 w 50"/>
                <a:gd name="T31" fmla="*/ 2 h 2"/>
                <a:gd name="T32" fmla="*/ 50 w 50"/>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2">
                  <a:moveTo>
                    <a:pt x="50" y="0"/>
                  </a:moveTo>
                  <a:lnTo>
                    <a:pt x="50" y="0"/>
                  </a:lnTo>
                  <a:lnTo>
                    <a:pt x="50" y="2"/>
                  </a:lnTo>
                  <a:lnTo>
                    <a:pt x="0" y="2"/>
                  </a:lnTo>
                  <a:lnTo>
                    <a:pt x="0" y="0"/>
                  </a:lnTo>
                  <a:lnTo>
                    <a:pt x="0" y="0"/>
                  </a:lnTo>
                  <a:lnTo>
                    <a:pt x="0" y="2"/>
                  </a:lnTo>
                  <a:lnTo>
                    <a:pt x="0" y="2"/>
                  </a:lnTo>
                  <a:lnTo>
                    <a:pt x="50" y="2"/>
                  </a:lnTo>
                  <a:lnTo>
                    <a:pt x="50" y="2"/>
                  </a:lnTo>
                  <a:lnTo>
                    <a:pt x="50" y="2"/>
                  </a:lnTo>
                  <a:lnTo>
                    <a:pt x="50" y="0"/>
                  </a:lnTo>
                  <a:close/>
                  <a:moveTo>
                    <a:pt x="50" y="0"/>
                  </a:moveTo>
                  <a:lnTo>
                    <a:pt x="50" y="0"/>
                  </a:lnTo>
                  <a:lnTo>
                    <a:pt x="50" y="2"/>
                  </a:lnTo>
                  <a:lnTo>
                    <a:pt x="50" y="2"/>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8" name="Freeform 1050"/>
            <p:cNvSpPr>
              <a:spLocks noEditPoints="1"/>
            </p:cNvSpPr>
            <p:nvPr/>
          </p:nvSpPr>
          <p:spPr bwMode="auto">
            <a:xfrm>
              <a:off x="6611938" y="4202113"/>
              <a:ext cx="79375" cy="3175"/>
            </a:xfrm>
            <a:custGeom>
              <a:avLst/>
              <a:gdLst>
                <a:gd name="T0" fmla="*/ 50 w 50"/>
                <a:gd name="T1" fmla="*/ 0 h 2"/>
                <a:gd name="T2" fmla="*/ 50 w 50"/>
                <a:gd name="T3" fmla="*/ 0 h 2"/>
                <a:gd name="T4" fmla="*/ 50 w 50"/>
                <a:gd name="T5" fmla="*/ 2 h 2"/>
                <a:gd name="T6" fmla="*/ 0 w 50"/>
                <a:gd name="T7" fmla="*/ 2 h 2"/>
                <a:gd name="T8" fmla="*/ 0 w 50"/>
                <a:gd name="T9" fmla="*/ 0 h 2"/>
                <a:gd name="T10" fmla="*/ 0 w 50"/>
                <a:gd name="T11" fmla="*/ 0 h 2"/>
                <a:gd name="T12" fmla="*/ 0 w 50"/>
                <a:gd name="T13" fmla="*/ 2 h 2"/>
                <a:gd name="T14" fmla="*/ 0 w 50"/>
                <a:gd name="T15" fmla="*/ 2 h 2"/>
                <a:gd name="T16" fmla="*/ 50 w 50"/>
                <a:gd name="T17" fmla="*/ 2 h 2"/>
                <a:gd name="T18" fmla="*/ 50 w 50"/>
                <a:gd name="T19" fmla="*/ 2 h 2"/>
                <a:gd name="T20" fmla="*/ 50 w 50"/>
                <a:gd name="T21" fmla="*/ 2 h 2"/>
                <a:gd name="T22" fmla="*/ 50 w 50"/>
                <a:gd name="T23" fmla="*/ 0 h 2"/>
                <a:gd name="T24" fmla="*/ 50 w 50"/>
                <a:gd name="T25" fmla="*/ 0 h 2"/>
                <a:gd name="T26" fmla="*/ 50 w 50"/>
                <a:gd name="T27" fmla="*/ 0 h 2"/>
                <a:gd name="T28" fmla="*/ 50 w 50"/>
                <a:gd name="T29" fmla="*/ 2 h 2"/>
                <a:gd name="T30" fmla="*/ 50 w 50"/>
                <a:gd name="T31" fmla="*/ 2 h 2"/>
                <a:gd name="T32" fmla="*/ 50 w 50"/>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2">
                  <a:moveTo>
                    <a:pt x="50" y="0"/>
                  </a:moveTo>
                  <a:lnTo>
                    <a:pt x="50" y="0"/>
                  </a:lnTo>
                  <a:lnTo>
                    <a:pt x="50" y="2"/>
                  </a:lnTo>
                  <a:lnTo>
                    <a:pt x="0" y="2"/>
                  </a:lnTo>
                  <a:lnTo>
                    <a:pt x="0" y="0"/>
                  </a:lnTo>
                  <a:lnTo>
                    <a:pt x="0" y="0"/>
                  </a:lnTo>
                  <a:lnTo>
                    <a:pt x="0" y="2"/>
                  </a:lnTo>
                  <a:lnTo>
                    <a:pt x="0" y="2"/>
                  </a:lnTo>
                  <a:lnTo>
                    <a:pt x="50" y="2"/>
                  </a:lnTo>
                  <a:lnTo>
                    <a:pt x="50" y="2"/>
                  </a:lnTo>
                  <a:lnTo>
                    <a:pt x="50" y="2"/>
                  </a:lnTo>
                  <a:lnTo>
                    <a:pt x="50" y="0"/>
                  </a:lnTo>
                  <a:moveTo>
                    <a:pt x="50" y="0"/>
                  </a:moveTo>
                  <a:lnTo>
                    <a:pt x="50" y="0"/>
                  </a:lnTo>
                  <a:lnTo>
                    <a:pt x="50" y="2"/>
                  </a:lnTo>
                  <a:lnTo>
                    <a:pt x="50" y="2"/>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9" name="Freeform 1051"/>
            <p:cNvSpPr>
              <a:spLocks/>
            </p:cNvSpPr>
            <p:nvPr/>
          </p:nvSpPr>
          <p:spPr bwMode="auto">
            <a:xfrm>
              <a:off x="6611938" y="4205288"/>
              <a:ext cx="79375" cy="0"/>
            </a:xfrm>
            <a:custGeom>
              <a:avLst/>
              <a:gdLst>
                <a:gd name="T0" fmla="*/ 50 w 50"/>
                <a:gd name="T1" fmla="*/ 0 w 50"/>
                <a:gd name="T2" fmla="*/ 0 w 50"/>
                <a:gd name="T3" fmla="*/ 0 w 50"/>
                <a:gd name="T4" fmla="*/ 50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50" y="0"/>
                  </a:lnTo>
                  <a:lnTo>
                    <a:pt x="50" y="0"/>
                  </a:lnTo>
                  <a:lnTo>
                    <a:pt x="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0" name="Freeform 1052"/>
            <p:cNvSpPr>
              <a:spLocks/>
            </p:cNvSpPr>
            <p:nvPr/>
          </p:nvSpPr>
          <p:spPr bwMode="auto">
            <a:xfrm>
              <a:off x="6611938" y="4205288"/>
              <a:ext cx="79375" cy="0"/>
            </a:xfrm>
            <a:custGeom>
              <a:avLst/>
              <a:gdLst>
                <a:gd name="T0" fmla="*/ 50 w 50"/>
                <a:gd name="T1" fmla="*/ 0 w 50"/>
                <a:gd name="T2" fmla="*/ 0 w 50"/>
                <a:gd name="T3" fmla="*/ 0 w 50"/>
                <a:gd name="T4" fmla="*/ 50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50"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1" name="Freeform 1053"/>
            <p:cNvSpPr>
              <a:spLocks noEditPoints="1"/>
            </p:cNvSpPr>
            <p:nvPr/>
          </p:nvSpPr>
          <p:spPr bwMode="auto">
            <a:xfrm>
              <a:off x="6611938" y="4157663"/>
              <a:ext cx="79375" cy="47625"/>
            </a:xfrm>
            <a:custGeom>
              <a:avLst/>
              <a:gdLst>
                <a:gd name="T0" fmla="*/ 0 w 50"/>
                <a:gd name="T1" fmla="*/ 28 h 30"/>
                <a:gd name="T2" fmla="*/ 0 w 50"/>
                <a:gd name="T3" fmla="*/ 0 h 30"/>
                <a:gd name="T4" fmla="*/ 48 w 50"/>
                <a:gd name="T5" fmla="*/ 0 h 30"/>
                <a:gd name="T6" fmla="*/ 48 w 50"/>
                <a:gd name="T7" fmla="*/ 28 h 30"/>
                <a:gd name="T8" fmla="*/ 0 w 50"/>
                <a:gd name="T9" fmla="*/ 28 h 30"/>
                <a:gd name="T10" fmla="*/ 50 w 50"/>
                <a:gd name="T11" fmla="*/ 0 h 30"/>
                <a:gd name="T12" fmla="*/ 0 w 50"/>
                <a:gd name="T13" fmla="*/ 0 h 30"/>
                <a:gd name="T14" fmla="*/ 0 w 50"/>
                <a:gd name="T15" fmla="*/ 28 h 30"/>
                <a:gd name="T16" fmla="*/ 0 w 50"/>
                <a:gd name="T17" fmla="*/ 30 h 30"/>
                <a:gd name="T18" fmla="*/ 50 w 50"/>
                <a:gd name="T19" fmla="*/ 30 h 30"/>
                <a:gd name="T20" fmla="*/ 50 w 50"/>
                <a:gd name="T21" fmla="*/ 28 h 30"/>
                <a:gd name="T22" fmla="*/ 50 w 50"/>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30">
                  <a:moveTo>
                    <a:pt x="0" y="28"/>
                  </a:moveTo>
                  <a:lnTo>
                    <a:pt x="0" y="0"/>
                  </a:lnTo>
                  <a:lnTo>
                    <a:pt x="48" y="0"/>
                  </a:lnTo>
                  <a:lnTo>
                    <a:pt x="48" y="28"/>
                  </a:lnTo>
                  <a:lnTo>
                    <a:pt x="0" y="28"/>
                  </a:lnTo>
                  <a:close/>
                  <a:moveTo>
                    <a:pt x="50" y="0"/>
                  </a:moveTo>
                  <a:lnTo>
                    <a:pt x="0" y="0"/>
                  </a:lnTo>
                  <a:lnTo>
                    <a:pt x="0" y="28"/>
                  </a:lnTo>
                  <a:lnTo>
                    <a:pt x="0" y="30"/>
                  </a:lnTo>
                  <a:lnTo>
                    <a:pt x="50" y="30"/>
                  </a:lnTo>
                  <a:lnTo>
                    <a:pt x="50" y="28"/>
                  </a:lnTo>
                  <a:lnTo>
                    <a:pt x="50" y="0"/>
                  </a:lnTo>
                  <a:close/>
                </a:path>
              </a:pathLst>
            </a:custGeom>
            <a:solidFill>
              <a:srgbClr val="0078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2" name="Freeform 1054"/>
            <p:cNvSpPr>
              <a:spLocks noEditPoints="1"/>
            </p:cNvSpPr>
            <p:nvPr/>
          </p:nvSpPr>
          <p:spPr bwMode="auto">
            <a:xfrm>
              <a:off x="6611938" y="4157663"/>
              <a:ext cx="79375" cy="47625"/>
            </a:xfrm>
            <a:custGeom>
              <a:avLst/>
              <a:gdLst>
                <a:gd name="T0" fmla="*/ 0 w 50"/>
                <a:gd name="T1" fmla="*/ 28 h 30"/>
                <a:gd name="T2" fmla="*/ 0 w 50"/>
                <a:gd name="T3" fmla="*/ 0 h 30"/>
                <a:gd name="T4" fmla="*/ 48 w 50"/>
                <a:gd name="T5" fmla="*/ 0 h 30"/>
                <a:gd name="T6" fmla="*/ 48 w 50"/>
                <a:gd name="T7" fmla="*/ 28 h 30"/>
                <a:gd name="T8" fmla="*/ 0 w 50"/>
                <a:gd name="T9" fmla="*/ 28 h 30"/>
                <a:gd name="T10" fmla="*/ 50 w 50"/>
                <a:gd name="T11" fmla="*/ 0 h 30"/>
                <a:gd name="T12" fmla="*/ 0 w 50"/>
                <a:gd name="T13" fmla="*/ 0 h 30"/>
                <a:gd name="T14" fmla="*/ 0 w 50"/>
                <a:gd name="T15" fmla="*/ 28 h 30"/>
                <a:gd name="T16" fmla="*/ 0 w 50"/>
                <a:gd name="T17" fmla="*/ 30 h 30"/>
                <a:gd name="T18" fmla="*/ 50 w 50"/>
                <a:gd name="T19" fmla="*/ 30 h 30"/>
                <a:gd name="T20" fmla="*/ 50 w 50"/>
                <a:gd name="T21" fmla="*/ 28 h 30"/>
                <a:gd name="T22" fmla="*/ 50 w 50"/>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30">
                  <a:moveTo>
                    <a:pt x="0" y="28"/>
                  </a:moveTo>
                  <a:lnTo>
                    <a:pt x="0" y="0"/>
                  </a:lnTo>
                  <a:lnTo>
                    <a:pt x="48" y="0"/>
                  </a:lnTo>
                  <a:lnTo>
                    <a:pt x="48" y="28"/>
                  </a:lnTo>
                  <a:lnTo>
                    <a:pt x="0" y="28"/>
                  </a:lnTo>
                  <a:moveTo>
                    <a:pt x="50" y="0"/>
                  </a:moveTo>
                  <a:lnTo>
                    <a:pt x="0" y="0"/>
                  </a:lnTo>
                  <a:lnTo>
                    <a:pt x="0" y="28"/>
                  </a:lnTo>
                  <a:lnTo>
                    <a:pt x="0" y="30"/>
                  </a:lnTo>
                  <a:lnTo>
                    <a:pt x="50" y="30"/>
                  </a:lnTo>
                  <a:lnTo>
                    <a:pt x="50" y="28"/>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3" name="Rectangle 1055"/>
            <p:cNvSpPr>
              <a:spLocks noChangeArrowheads="1"/>
            </p:cNvSpPr>
            <p:nvPr/>
          </p:nvSpPr>
          <p:spPr bwMode="auto">
            <a:xfrm>
              <a:off x="6694488" y="4157663"/>
              <a:ext cx="76200" cy="47625"/>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4" name="Rectangle 1056"/>
            <p:cNvSpPr>
              <a:spLocks noChangeArrowheads="1"/>
            </p:cNvSpPr>
            <p:nvPr/>
          </p:nvSpPr>
          <p:spPr bwMode="auto">
            <a:xfrm>
              <a:off x="6694488" y="4157663"/>
              <a:ext cx="762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5" name="Freeform 1057"/>
            <p:cNvSpPr>
              <a:spLocks/>
            </p:cNvSpPr>
            <p:nvPr/>
          </p:nvSpPr>
          <p:spPr bwMode="auto">
            <a:xfrm>
              <a:off x="6694488" y="4157663"/>
              <a:ext cx="79375" cy="44450"/>
            </a:xfrm>
            <a:custGeom>
              <a:avLst/>
              <a:gdLst>
                <a:gd name="T0" fmla="*/ 48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48 w 50"/>
                <a:gd name="T15" fmla="*/ 0 h 28"/>
                <a:gd name="T16" fmla="*/ 48 w 50"/>
                <a:gd name="T17" fmla="*/ 28 h 28"/>
                <a:gd name="T18" fmla="*/ 48 w 50"/>
                <a:gd name="T19" fmla="*/ 28 h 28"/>
                <a:gd name="T20" fmla="*/ 48 w 50"/>
                <a:gd name="T21" fmla="*/ 28 h 28"/>
                <a:gd name="T22" fmla="*/ 50 w 50"/>
                <a:gd name="T23" fmla="*/ 28 h 28"/>
                <a:gd name="T24" fmla="*/ 50 w 50"/>
                <a:gd name="T25" fmla="*/ 0 h 28"/>
                <a:gd name="T26" fmla="*/ 50 w 50"/>
                <a:gd name="T27" fmla="*/ 0 h 28"/>
                <a:gd name="T28" fmla="*/ 48 w 50"/>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28">
                  <a:moveTo>
                    <a:pt x="48" y="0"/>
                  </a:moveTo>
                  <a:lnTo>
                    <a:pt x="0" y="0"/>
                  </a:lnTo>
                  <a:lnTo>
                    <a:pt x="0" y="0"/>
                  </a:lnTo>
                  <a:lnTo>
                    <a:pt x="0" y="0"/>
                  </a:lnTo>
                  <a:lnTo>
                    <a:pt x="0" y="28"/>
                  </a:lnTo>
                  <a:lnTo>
                    <a:pt x="0" y="28"/>
                  </a:lnTo>
                  <a:lnTo>
                    <a:pt x="0" y="0"/>
                  </a:lnTo>
                  <a:lnTo>
                    <a:pt x="48" y="0"/>
                  </a:lnTo>
                  <a:lnTo>
                    <a:pt x="48" y="28"/>
                  </a:lnTo>
                  <a:lnTo>
                    <a:pt x="48" y="28"/>
                  </a:lnTo>
                  <a:lnTo>
                    <a:pt x="48" y="28"/>
                  </a:lnTo>
                  <a:lnTo>
                    <a:pt x="50" y="28"/>
                  </a:lnTo>
                  <a:lnTo>
                    <a:pt x="50" y="0"/>
                  </a:lnTo>
                  <a:lnTo>
                    <a:pt x="50" y="0"/>
                  </a:lnTo>
                  <a:lnTo>
                    <a:pt x="48"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6" name="Freeform 1058"/>
            <p:cNvSpPr>
              <a:spLocks/>
            </p:cNvSpPr>
            <p:nvPr/>
          </p:nvSpPr>
          <p:spPr bwMode="auto">
            <a:xfrm>
              <a:off x="6694488" y="4157663"/>
              <a:ext cx="79375" cy="44450"/>
            </a:xfrm>
            <a:custGeom>
              <a:avLst/>
              <a:gdLst>
                <a:gd name="T0" fmla="*/ 48 w 50"/>
                <a:gd name="T1" fmla="*/ 0 h 28"/>
                <a:gd name="T2" fmla="*/ 0 w 50"/>
                <a:gd name="T3" fmla="*/ 0 h 28"/>
                <a:gd name="T4" fmla="*/ 0 w 50"/>
                <a:gd name="T5" fmla="*/ 0 h 28"/>
                <a:gd name="T6" fmla="*/ 0 w 50"/>
                <a:gd name="T7" fmla="*/ 0 h 28"/>
                <a:gd name="T8" fmla="*/ 0 w 50"/>
                <a:gd name="T9" fmla="*/ 28 h 28"/>
                <a:gd name="T10" fmla="*/ 0 w 50"/>
                <a:gd name="T11" fmla="*/ 28 h 28"/>
                <a:gd name="T12" fmla="*/ 0 w 50"/>
                <a:gd name="T13" fmla="*/ 0 h 28"/>
                <a:gd name="T14" fmla="*/ 48 w 50"/>
                <a:gd name="T15" fmla="*/ 0 h 28"/>
                <a:gd name="T16" fmla="*/ 48 w 50"/>
                <a:gd name="T17" fmla="*/ 28 h 28"/>
                <a:gd name="T18" fmla="*/ 48 w 50"/>
                <a:gd name="T19" fmla="*/ 28 h 28"/>
                <a:gd name="T20" fmla="*/ 48 w 50"/>
                <a:gd name="T21" fmla="*/ 28 h 28"/>
                <a:gd name="T22" fmla="*/ 50 w 50"/>
                <a:gd name="T23" fmla="*/ 28 h 28"/>
                <a:gd name="T24" fmla="*/ 50 w 50"/>
                <a:gd name="T25" fmla="*/ 0 h 28"/>
                <a:gd name="T26" fmla="*/ 50 w 50"/>
                <a:gd name="T27" fmla="*/ 0 h 28"/>
                <a:gd name="T28" fmla="*/ 48 w 50"/>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28">
                  <a:moveTo>
                    <a:pt x="48" y="0"/>
                  </a:moveTo>
                  <a:lnTo>
                    <a:pt x="0" y="0"/>
                  </a:lnTo>
                  <a:lnTo>
                    <a:pt x="0" y="0"/>
                  </a:lnTo>
                  <a:lnTo>
                    <a:pt x="0" y="0"/>
                  </a:lnTo>
                  <a:lnTo>
                    <a:pt x="0" y="28"/>
                  </a:lnTo>
                  <a:lnTo>
                    <a:pt x="0" y="28"/>
                  </a:lnTo>
                  <a:lnTo>
                    <a:pt x="0" y="0"/>
                  </a:lnTo>
                  <a:lnTo>
                    <a:pt x="48" y="0"/>
                  </a:lnTo>
                  <a:lnTo>
                    <a:pt x="48" y="28"/>
                  </a:lnTo>
                  <a:lnTo>
                    <a:pt x="48" y="28"/>
                  </a:lnTo>
                  <a:lnTo>
                    <a:pt x="48" y="28"/>
                  </a:lnTo>
                  <a:lnTo>
                    <a:pt x="50" y="28"/>
                  </a:lnTo>
                  <a:lnTo>
                    <a:pt x="50" y="0"/>
                  </a:lnTo>
                  <a:lnTo>
                    <a:pt x="50" y="0"/>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7" name="Freeform 1059"/>
            <p:cNvSpPr>
              <a:spLocks noEditPoints="1"/>
            </p:cNvSpPr>
            <p:nvPr/>
          </p:nvSpPr>
          <p:spPr bwMode="auto">
            <a:xfrm>
              <a:off x="6694488" y="4202113"/>
              <a:ext cx="79375" cy="3175"/>
            </a:xfrm>
            <a:custGeom>
              <a:avLst/>
              <a:gdLst>
                <a:gd name="T0" fmla="*/ 48 w 50"/>
                <a:gd name="T1" fmla="*/ 0 h 2"/>
                <a:gd name="T2" fmla="*/ 48 w 50"/>
                <a:gd name="T3" fmla="*/ 0 h 2"/>
                <a:gd name="T4" fmla="*/ 48 w 50"/>
                <a:gd name="T5" fmla="*/ 2 h 2"/>
                <a:gd name="T6" fmla="*/ 0 w 50"/>
                <a:gd name="T7" fmla="*/ 2 h 2"/>
                <a:gd name="T8" fmla="*/ 0 w 50"/>
                <a:gd name="T9" fmla="*/ 0 h 2"/>
                <a:gd name="T10" fmla="*/ 0 w 50"/>
                <a:gd name="T11" fmla="*/ 0 h 2"/>
                <a:gd name="T12" fmla="*/ 0 w 50"/>
                <a:gd name="T13" fmla="*/ 2 h 2"/>
                <a:gd name="T14" fmla="*/ 0 w 50"/>
                <a:gd name="T15" fmla="*/ 2 h 2"/>
                <a:gd name="T16" fmla="*/ 50 w 50"/>
                <a:gd name="T17" fmla="*/ 2 h 2"/>
                <a:gd name="T18" fmla="*/ 50 w 50"/>
                <a:gd name="T19" fmla="*/ 2 h 2"/>
                <a:gd name="T20" fmla="*/ 48 w 50"/>
                <a:gd name="T21" fmla="*/ 2 h 2"/>
                <a:gd name="T22" fmla="*/ 48 w 50"/>
                <a:gd name="T23" fmla="*/ 0 h 2"/>
                <a:gd name="T24" fmla="*/ 50 w 50"/>
                <a:gd name="T25" fmla="*/ 0 h 2"/>
                <a:gd name="T26" fmla="*/ 48 w 50"/>
                <a:gd name="T27" fmla="*/ 0 h 2"/>
                <a:gd name="T28" fmla="*/ 48 w 50"/>
                <a:gd name="T29" fmla="*/ 2 h 2"/>
                <a:gd name="T30" fmla="*/ 50 w 50"/>
                <a:gd name="T31" fmla="*/ 2 h 2"/>
                <a:gd name="T32" fmla="*/ 50 w 50"/>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2">
                  <a:moveTo>
                    <a:pt x="48" y="0"/>
                  </a:moveTo>
                  <a:lnTo>
                    <a:pt x="48" y="0"/>
                  </a:lnTo>
                  <a:lnTo>
                    <a:pt x="48" y="2"/>
                  </a:lnTo>
                  <a:lnTo>
                    <a:pt x="0" y="2"/>
                  </a:lnTo>
                  <a:lnTo>
                    <a:pt x="0" y="0"/>
                  </a:lnTo>
                  <a:lnTo>
                    <a:pt x="0" y="0"/>
                  </a:lnTo>
                  <a:lnTo>
                    <a:pt x="0" y="2"/>
                  </a:lnTo>
                  <a:lnTo>
                    <a:pt x="0" y="2"/>
                  </a:lnTo>
                  <a:lnTo>
                    <a:pt x="50" y="2"/>
                  </a:lnTo>
                  <a:lnTo>
                    <a:pt x="50" y="2"/>
                  </a:lnTo>
                  <a:lnTo>
                    <a:pt x="48" y="2"/>
                  </a:lnTo>
                  <a:lnTo>
                    <a:pt x="48" y="0"/>
                  </a:lnTo>
                  <a:close/>
                  <a:moveTo>
                    <a:pt x="50" y="0"/>
                  </a:moveTo>
                  <a:lnTo>
                    <a:pt x="48" y="0"/>
                  </a:lnTo>
                  <a:lnTo>
                    <a:pt x="48" y="2"/>
                  </a:lnTo>
                  <a:lnTo>
                    <a:pt x="50" y="2"/>
                  </a:lnTo>
                  <a:lnTo>
                    <a:pt x="5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8" name="Freeform 1060"/>
            <p:cNvSpPr>
              <a:spLocks noEditPoints="1"/>
            </p:cNvSpPr>
            <p:nvPr/>
          </p:nvSpPr>
          <p:spPr bwMode="auto">
            <a:xfrm>
              <a:off x="6694488" y="4202113"/>
              <a:ext cx="79375" cy="3175"/>
            </a:xfrm>
            <a:custGeom>
              <a:avLst/>
              <a:gdLst>
                <a:gd name="T0" fmla="*/ 48 w 50"/>
                <a:gd name="T1" fmla="*/ 0 h 2"/>
                <a:gd name="T2" fmla="*/ 48 w 50"/>
                <a:gd name="T3" fmla="*/ 0 h 2"/>
                <a:gd name="T4" fmla="*/ 48 w 50"/>
                <a:gd name="T5" fmla="*/ 2 h 2"/>
                <a:gd name="T6" fmla="*/ 0 w 50"/>
                <a:gd name="T7" fmla="*/ 2 h 2"/>
                <a:gd name="T8" fmla="*/ 0 w 50"/>
                <a:gd name="T9" fmla="*/ 0 h 2"/>
                <a:gd name="T10" fmla="*/ 0 w 50"/>
                <a:gd name="T11" fmla="*/ 0 h 2"/>
                <a:gd name="T12" fmla="*/ 0 w 50"/>
                <a:gd name="T13" fmla="*/ 2 h 2"/>
                <a:gd name="T14" fmla="*/ 0 w 50"/>
                <a:gd name="T15" fmla="*/ 2 h 2"/>
                <a:gd name="T16" fmla="*/ 50 w 50"/>
                <a:gd name="T17" fmla="*/ 2 h 2"/>
                <a:gd name="T18" fmla="*/ 50 w 50"/>
                <a:gd name="T19" fmla="*/ 2 h 2"/>
                <a:gd name="T20" fmla="*/ 48 w 50"/>
                <a:gd name="T21" fmla="*/ 2 h 2"/>
                <a:gd name="T22" fmla="*/ 48 w 50"/>
                <a:gd name="T23" fmla="*/ 0 h 2"/>
                <a:gd name="T24" fmla="*/ 50 w 50"/>
                <a:gd name="T25" fmla="*/ 0 h 2"/>
                <a:gd name="T26" fmla="*/ 48 w 50"/>
                <a:gd name="T27" fmla="*/ 0 h 2"/>
                <a:gd name="T28" fmla="*/ 48 w 50"/>
                <a:gd name="T29" fmla="*/ 2 h 2"/>
                <a:gd name="T30" fmla="*/ 50 w 50"/>
                <a:gd name="T31" fmla="*/ 2 h 2"/>
                <a:gd name="T32" fmla="*/ 50 w 50"/>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2">
                  <a:moveTo>
                    <a:pt x="48" y="0"/>
                  </a:moveTo>
                  <a:lnTo>
                    <a:pt x="48" y="0"/>
                  </a:lnTo>
                  <a:lnTo>
                    <a:pt x="48" y="2"/>
                  </a:lnTo>
                  <a:lnTo>
                    <a:pt x="0" y="2"/>
                  </a:lnTo>
                  <a:lnTo>
                    <a:pt x="0" y="0"/>
                  </a:lnTo>
                  <a:lnTo>
                    <a:pt x="0" y="0"/>
                  </a:lnTo>
                  <a:lnTo>
                    <a:pt x="0" y="2"/>
                  </a:lnTo>
                  <a:lnTo>
                    <a:pt x="0" y="2"/>
                  </a:lnTo>
                  <a:lnTo>
                    <a:pt x="50" y="2"/>
                  </a:lnTo>
                  <a:lnTo>
                    <a:pt x="50" y="2"/>
                  </a:lnTo>
                  <a:lnTo>
                    <a:pt x="48" y="2"/>
                  </a:lnTo>
                  <a:lnTo>
                    <a:pt x="48" y="0"/>
                  </a:lnTo>
                  <a:moveTo>
                    <a:pt x="50" y="0"/>
                  </a:moveTo>
                  <a:lnTo>
                    <a:pt x="48" y="0"/>
                  </a:lnTo>
                  <a:lnTo>
                    <a:pt x="48" y="2"/>
                  </a:lnTo>
                  <a:lnTo>
                    <a:pt x="50" y="2"/>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9" name="Freeform 1061"/>
            <p:cNvSpPr>
              <a:spLocks/>
            </p:cNvSpPr>
            <p:nvPr/>
          </p:nvSpPr>
          <p:spPr bwMode="auto">
            <a:xfrm>
              <a:off x="6694488" y="4205288"/>
              <a:ext cx="79375" cy="0"/>
            </a:xfrm>
            <a:custGeom>
              <a:avLst/>
              <a:gdLst>
                <a:gd name="T0" fmla="*/ 50 w 50"/>
                <a:gd name="T1" fmla="*/ 0 w 50"/>
                <a:gd name="T2" fmla="*/ 0 w 50"/>
                <a:gd name="T3" fmla="*/ 0 w 50"/>
                <a:gd name="T4" fmla="*/ 48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48" y="0"/>
                  </a:lnTo>
                  <a:lnTo>
                    <a:pt x="50" y="0"/>
                  </a:lnTo>
                  <a:lnTo>
                    <a:pt x="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0" name="Freeform 1062"/>
            <p:cNvSpPr>
              <a:spLocks/>
            </p:cNvSpPr>
            <p:nvPr/>
          </p:nvSpPr>
          <p:spPr bwMode="auto">
            <a:xfrm>
              <a:off x="6694488" y="4205288"/>
              <a:ext cx="79375" cy="0"/>
            </a:xfrm>
            <a:custGeom>
              <a:avLst/>
              <a:gdLst>
                <a:gd name="T0" fmla="*/ 50 w 50"/>
                <a:gd name="T1" fmla="*/ 0 w 50"/>
                <a:gd name="T2" fmla="*/ 0 w 50"/>
                <a:gd name="T3" fmla="*/ 0 w 50"/>
                <a:gd name="T4" fmla="*/ 48 w 50"/>
                <a:gd name="T5" fmla="*/ 50 w 50"/>
                <a:gd name="T6" fmla="*/ 50 w 50"/>
              </a:gdLst>
              <a:ahLst/>
              <a:cxnLst>
                <a:cxn ang="0">
                  <a:pos x="T0" y="0"/>
                </a:cxn>
                <a:cxn ang="0">
                  <a:pos x="T1" y="0"/>
                </a:cxn>
                <a:cxn ang="0">
                  <a:pos x="T2" y="0"/>
                </a:cxn>
                <a:cxn ang="0">
                  <a:pos x="T3" y="0"/>
                </a:cxn>
                <a:cxn ang="0">
                  <a:pos x="T4" y="0"/>
                </a:cxn>
                <a:cxn ang="0">
                  <a:pos x="T5" y="0"/>
                </a:cxn>
                <a:cxn ang="0">
                  <a:pos x="T6" y="0"/>
                </a:cxn>
              </a:cxnLst>
              <a:rect l="0" t="0" r="r" b="b"/>
              <a:pathLst>
                <a:path w="50">
                  <a:moveTo>
                    <a:pt x="50" y="0"/>
                  </a:moveTo>
                  <a:lnTo>
                    <a:pt x="0" y="0"/>
                  </a:lnTo>
                  <a:lnTo>
                    <a:pt x="0" y="0"/>
                  </a:lnTo>
                  <a:lnTo>
                    <a:pt x="0" y="0"/>
                  </a:lnTo>
                  <a:lnTo>
                    <a:pt x="48" y="0"/>
                  </a:lnTo>
                  <a:lnTo>
                    <a:pt x="50" y="0"/>
                  </a:lnTo>
                  <a:lnTo>
                    <a:pt x="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1" name="Freeform 1063"/>
            <p:cNvSpPr>
              <a:spLocks noEditPoints="1"/>
            </p:cNvSpPr>
            <p:nvPr/>
          </p:nvSpPr>
          <p:spPr bwMode="auto">
            <a:xfrm>
              <a:off x="6694488" y="4157663"/>
              <a:ext cx="76200" cy="47625"/>
            </a:xfrm>
            <a:custGeom>
              <a:avLst/>
              <a:gdLst>
                <a:gd name="T0" fmla="*/ 0 w 48"/>
                <a:gd name="T1" fmla="*/ 28 h 30"/>
                <a:gd name="T2" fmla="*/ 0 w 48"/>
                <a:gd name="T3" fmla="*/ 0 h 30"/>
                <a:gd name="T4" fmla="*/ 48 w 48"/>
                <a:gd name="T5" fmla="*/ 0 h 30"/>
                <a:gd name="T6" fmla="*/ 48 w 48"/>
                <a:gd name="T7" fmla="*/ 28 h 30"/>
                <a:gd name="T8" fmla="*/ 0 w 48"/>
                <a:gd name="T9" fmla="*/ 28 h 30"/>
                <a:gd name="T10" fmla="*/ 48 w 48"/>
                <a:gd name="T11" fmla="*/ 0 h 30"/>
                <a:gd name="T12" fmla="*/ 0 w 48"/>
                <a:gd name="T13" fmla="*/ 0 h 30"/>
                <a:gd name="T14" fmla="*/ 0 w 48"/>
                <a:gd name="T15" fmla="*/ 28 h 30"/>
                <a:gd name="T16" fmla="*/ 0 w 48"/>
                <a:gd name="T17" fmla="*/ 30 h 30"/>
                <a:gd name="T18" fmla="*/ 48 w 48"/>
                <a:gd name="T19" fmla="*/ 30 h 30"/>
                <a:gd name="T20" fmla="*/ 48 w 48"/>
                <a:gd name="T21" fmla="*/ 28 h 30"/>
                <a:gd name="T22" fmla="*/ 48 w 48"/>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30">
                  <a:moveTo>
                    <a:pt x="0" y="28"/>
                  </a:moveTo>
                  <a:lnTo>
                    <a:pt x="0" y="0"/>
                  </a:lnTo>
                  <a:lnTo>
                    <a:pt x="48" y="0"/>
                  </a:lnTo>
                  <a:lnTo>
                    <a:pt x="48" y="28"/>
                  </a:lnTo>
                  <a:lnTo>
                    <a:pt x="0" y="28"/>
                  </a:lnTo>
                  <a:close/>
                  <a:moveTo>
                    <a:pt x="48" y="0"/>
                  </a:moveTo>
                  <a:lnTo>
                    <a:pt x="0" y="0"/>
                  </a:lnTo>
                  <a:lnTo>
                    <a:pt x="0" y="28"/>
                  </a:lnTo>
                  <a:lnTo>
                    <a:pt x="0" y="30"/>
                  </a:lnTo>
                  <a:lnTo>
                    <a:pt x="48" y="30"/>
                  </a:lnTo>
                  <a:lnTo>
                    <a:pt x="48" y="28"/>
                  </a:lnTo>
                  <a:lnTo>
                    <a:pt x="48" y="0"/>
                  </a:lnTo>
                  <a:close/>
                </a:path>
              </a:pathLst>
            </a:custGeom>
            <a:solidFill>
              <a:srgbClr val="00B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2" name="Freeform 1064"/>
            <p:cNvSpPr>
              <a:spLocks noEditPoints="1"/>
            </p:cNvSpPr>
            <p:nvPr/>
          </p:nvSpPr>
          <p:spPr bwMode="auto">
            <a:xfrm>
              <a:off x="6694488" y="4157663"/>
              <a:ext cx="76200" cy="47625"/>
            </a:xfrm>
            <a:custGeom>
              <a:avLst/>
              <a:gdLst>
                <a:gd name="T0" fmla="*/ 0 w 48"/>
                <a:gd name="T1" fmla="*/ 28 h 30"/>
                <a:gd name="T2" fmla="*/ 0 w 48"/>
                <a:gd name="T3" fmla="*/ 0 h 30"/>
                <a:gd name="T4" fmla="*/ 48 w 48"/>
                <a:gd name="T5" fmla="*/ 0 h 30"/>
                <a:gd name="T6" fmla="*/ 48 w 48"/>
                <a:gd name="T7" fmla="*/ 28 h 30"/>
                <a:gd name="T8" fmla="*/ 0 w 48"/>
                <a:gd name="T9" fmla="*/ 28 h 30"/>
                <a:gd name="T10" fmla="*/ 48 w 48"/>
                <a:gd name="T11" fmla="*/ 0 h 30"/>
                <a:gd name="T12" fmla="*/ 0 w 48"/>
                <a:gd name="T13" fmla="*/ 0 h 30"/>
                <a:gd name="T14" fmla="*/ 0 w 48"/>
                <a:gd name="T15" fmla="*/ 28 h 30"/>
                <a:gd name="T16" fmla="*/ 0 w 48"/>
                <a:gd name="T17" fmla="*/ 30 h 30"/>
                <a:gd name="T18" fmla="*/ 48 w 48"/>
                <a:gd name="T19" fmla="*/ 30 h 30"/>
                <a:gd name="T20" fmla="*/ 48 w 48"/>
                <a:gd name="T21" fmla="*/ 28 h 30"/>
                <a:gd name="T22" fmla="*/ 48 w 48"/>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30">
                  <a:moveTo>
                    <a:pt x="0" y="28"/>
                  </a:moveTo>
                  <a:lnTo>
                    <a:pt x="0" y="0"/>
                  </a:lnTo>
                  <a:lnTo>
                    <a:pt x="48" y="0"/>
                  </a:lnTo>
                  <a:lnTo>
                    <a:pt x="48" y="28"/>
                  </a:lnTo>
                  <a:lnTo>
                    <a:pt x="0" y="28"/>
                  </a:lnTo>
                  <a:moveTo>
                    <a:pt x="48" y="0"/>
                  </a:moveTo>
                  <a:lnTo>
                    <a:pt x="0" y="0"/>
                  </a:lnTo>
                  <a:lnTo>
                    <a:pt x="0" y="28"/>
                  </a:lnTo>
                  <a:lnTo>
                    <a:pt x="0" y="30"/>
                  </a:lnTo>
                  <a:lnTo>
                    <a:pt x="48" y="30"/>
                  </a:lnTo>
                  <a:lnTo>
                    <a:pt x="48" y="28"/>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3" name="Rectangle 1065"/>
            <p:cNvSpPr>
              <a:spLocks noChangeArrowheads="1"/>
            </p:cNvSpPr>
            <p:nvPr/>
          </p:nvSpPr>
          <p:spPr bwMode="auto">
            <a:xfrm>
              <a:off x="6777038" y="4157663"/>
              <a:ext cx="77788" cy="47625"/>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4" name="Rectangle 1066"/>
            <p:cNvSpPr>
              <a:spLocks noChangeArrowheads="1"/>
            </p:cNvSpPr>
            <p:nvPr/>
          </p:nvSpPr>
          <p:spPr bwMode="auto">
            <a:xfrm>
              <a:off x="6777038" y="4157663"/>
              <a:ext cx="77788"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5" name="Freeform 1067"/>
            <p:cNvSpPr>
              <a:spLocks/>
            </p:cNvSpPr>
            <p:nvPr/>
          </p:nvSpPr>
          <p:spPr bwMode="auto">
            <a:xfrm>
              <a:off x="6777038" y="4157663"/>
              <a:ext cx="77788" cy="44450"/>
            </a:xfrm>
            <a:custGeom>
              <a:avLst/>
              <a:gdLst>
                <a:gd name="T0" fmla="*/ 49 w 49"/>
                <a:gd name="T1" fmla="*/ 0 h 28"/>
                <a:gd name="T2" fmla="*/ 0 w 49"/>
                <a:gd name="T3" fmla="*/ 0 h 28"/>
                <a:gd name="T4" fmla="*/ 0 w 49"/>
                <a:gd name="T5" fmla="*/ 0 h 28"/>
                <a:gd name="T6" fmla="*/ 0 w 49"/>
                <a:gd name="T7" fmla="*/ 0 h 28"/>
                <a:gd name="T8" fmla="*/ 0 w 49"/>
                <a:gd name="T9" fmla="*/ 28 h 28"/>
                <a:gd name="T10" fmla="*/ 0 w 49"/>
                <a:gd name="T11" fmla="*/ 28 h 28"/>
                <a:gd name="T12" fmla="*/ 0 w 49"/>
                <a:gd name="T13" fmla="*/ 0 h 28"/>
                <a:gd name="T14" fmla="*/ 49 w 49"/>
                <a:gd name="T15" fmla="*/ 0 h 28"/>
                <a:gd name="T16" fmla="*/ 49 w 49"/>
                <a:gd name="T17" fmla="*/ 28 h 28"/>
                <a:gd name="T18" fmla="*/ 49 w 49"/>
                <a:gd name="T19" fmla="*/ 28 h 28"/>
                <a:gd name="T20" fmla="*/ 49 w 49"/>
                <a:gd name="T21" fmla="*/ 28 h 28"/>
                <a:gd name="T22" fmla="*/ 49 w 49"/>
                <a:gd name="T23" fmla="*/ 28 h 28"/>
                <a:gd name="T24" fmla="*/ 49 w 49"/>
                <a:gd name="T25" fmla="*/ 0 h 28"/>
                <a:gd name="T26" fmla="*/ 49 w 49"/>
                <a:gd name="T27" fmla="*/ 0 h 28"/>
                <a:gd name="T28" fmla="*/ 49 w 49"/>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28">
                  <a:moveTo>
                    <a:pt x="49" y="0"/>
                  </a:moveTo>
                  <a:lnTo>
                    <a:pt x="0" y="0"/>
                  </a:lnTo>
                  <a:lnTo>
                    <a:pt x="0" y="0"/>
                  </a:lnTo>
                  <a:lnTo>
                    <a:pt x="0" y="0"/>
                  </a:lnTo>
                  <a:lnTo>
                    <a:pt x="0" y="28"/>
                  </a:lnTo>
                  <a:lnTo>
                    <a:pt x="0" y="28"/>
                  </a:lnTo>
                  <a:lnTo>
                    <a:pt x="0" y="0"/>
                  </a:lnTo>
                  <a:lnTo>
                    <a:pt x="49" y="0"/>
                  </a:lnTo>
                  <a:lnTo>
                    <a:pt x="49" y="28"/>
                  </a:lnTo>
                  <a:lnTo>
                    <a:pt x="49" y="28"/>
                  </a:lnTo>
                  <a:lnTo>
                    <a:pt x="49" y="28"/>
                  </a:lnTo>
                  <a:lnTo>
                    <a:pt x="49" y="28"/>
                  </a:lnTo>
                  <a:lnTo>
                    <a:pt x="49" y="0"/>
                  </a:lnTo>
                  <a:lnTo>
                    <a:pt x="49" y="0"/>
                  </a:lnTo>
                  <a:lnTo>
                    <a:pt x="49"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6" name="Freeform 1068"/>
            <p:cNvSpPr>
              <a:spLocks/>
            </p:cNvSpPr>
            <p:nvPr/>
          </p:nvSpPr>
          <p:spPr bwMode="auto">
            <a:xfrm>
              <a:off x="6777038" y="4157663"/>
              <a:ext cx="77788" cy="44450"/>
            </a:xfrm>
            <a:custGeom>
              <a:avLst/>
              <a:gdLst>
                <a:gd name="T0" fmla="*/ 49 w 49"/>
                <a:gd name="T1" fmla="*/ 0 h 28"/>
                <a:gd name="T2" fmla="*/ 0 w 49"/>
                <a:gd name="T3" fmla="*/ 0 h 28"/>
                <a:gd name="T4" fmla="*/ 0 w 49"/>
                <a:gd name="T5" fmla="*/ 0 h 28"/>
                <a:gd name="T6" fmla="*/ 0 w 49"/>
                <a:gd name="T7" fmla="*/ 0 h 28"/>
                <a:gd name="T8" fmla="*/ 0 w 49"/>
                <a:gd name="T9" fmla="*/ 28 h 28"/>
                <a:gd name="T10" fmla="*/ 0 w 49"/>
                <a:gd name="T11" fmla="*/ 28 h 28"/>
                <a:gd name="T12" fmla="*/ 0 w 49"/>
                <a:gd name="T13" fmla="*/ 0 h 28"/>
                <a:gd name="T14" fmla="*/ 49 w 49"/>
                <a:gd name="T15" fmla="*/ 0 h 28"/>
                <a:gd name="T16" fmla="*/ 49 w 49"/>
                <a:gd name="T17" fmla="*/ 28 h 28"/>
                <a:gd name="T18" fmla="*/ 49 w 49"/>
                <a:gd name="T19" fmla="*/ 28 h 28"/>
                <a:gd name="T20" fmla="*/ 49 w 49"/>
                <a:gd name="T21" fmla="*/ 28 h 28"/>
                <a:gd name="T22" fmla="*/ 49 w 49"/>
                <a:gd name="T23" fmla="*/ 28 h 28"/>
                <a:gd name="T24" fmla="*/ 49 w 49"/>
                <a:gd name="T25" fmla="*/ 0 h 28"/>
                <a:gd name="T26" fmla="*/ 49 w 49"/>
                <a:gd name="T27" fmla="*/ 0 h 28"/>
                <a:gd name="T28" fmla="*/ 49 w 49"/>
                <a:gd name="T2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28">
                  <a:moveTo>
                    <a:pt x="49" y="0"/>
                  </a:moveTo>
                  <a:lnTo>
                    <a:pt x="0" y="0"/>
                  </a:lnTo>
                  <a:lnTo>
                    <a:pt x="0" y="0"/>
                  </a:lnTo>
                  <a:lnTo>
                    <a:pt x="0" y="0"/>
                  </a:lnTo>
                  <a:lnTo>
                    <a:pt x="0" y="28"/>
                  </a:lnTo>
                  <a:lnTo>
                    <a:pt x="0" y="28"/>
                  </a:lnTo>
                  <a:lnTo>
                    <a:pt x="0" y="0"/>
                  </a:lnTo>
                  <a:lnTo>
                    <a:pt x="49" y="0"/>
                  </a:lnTo>
                  <a:lnTo>
                    <a:pt x="49" y="28"/>
                  </a:lnTo>
                  <a:lnTo>
                    <a:pt x="49" y="28"/>
                  </a:lnTo>
                  <a:lnTo>
                    <a:pt x="49" y="28"/>
                  </a:lnTo>
                  <a:lnTo>
                    <a:pt x="49" y="28"/>
                  </a:lnTo>
                  <a:lnTo>
                    <a:pt x="49" y="0"/>
                  </a:lnTo>
                  <a:lnTo>
                    <a:pt x="49" y="0"/>
                  </a:ln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7" name="Freeform 1069"/>
            <p:cNvSpPr>
              <a:spLocks noEditPoints="1"/>
            </p:cNvSpPr>
            <p:nvPr/>
          </p:nvSpPr>
          <p:spPr bwMode="auto">
            <a:xfrm>
              <a:off x="6777038" y="4202113"/>
              <a:ext cx="77788" cy="3175"/>
            </a:xfrm>
            <a:custGeom>
              <a:avLst/>
              <a:gdLst>
                <a:gd name="T0" fmla="*/ 49 w 49"/>
                <a:gd name="T1" fmla="*/ 0 h 2"/>
                <a:gd name="T2" fmla="*/ 49 w 49"/>
                <a:gd name="T3" fmla="*/ 0 h 2"/>
                <a:gd name="T4" fmla="*/ 49 w 49"/>
                <a:gd name="T5" fmla="*/ 2 h 2"/>
                <a:gd name="T6" fmla="*/ 0 w 49"/>
                <a:gd name="T7" fmla="*/ 2 h 2"/>
                <a:gd name="T8" fmla="*/ 0 w 49"/>
                <a:gd name="T9" fmla="*/ 0 h 2"/>
                <a:gd name="T10" fmla="*/ 0 w 49"/>
                <a:gd name="T11" fmla="*/ 0 h 2"/>
                <a:gd name="T12" fmla="*/ 0 w 49"/>
                <a:gd name="T13" fmla="*/ 2 h 2"/>
                <a:gd name="T14" fmla="*/ 0 w 49"/>
                <a:gd name="T15" fmla="*/ 2 h 2"/>
                <a:gd name="T16" fmla="*/ 49 w 49"/>
                <a:gd name="T17" fmla="*/ 2 h 2"/>
                <a:gd name="T18" fmla="*/ 49 w 49"/>
                <a:gd name="T19" fmla="*/ 2 h 2"/>
                <a:gd name="T20" fmla="*/ 49 w 49"/>
                <a:gd name="T21" fmla="*/ 2 h 2"/>
                <a:gd name="T22" fmla="*/ 49 w 49"/>
                <a:gd name="T23" fmla="*/ 0 h 2"/>
                <a:gd name="T24" fmla="*/ 49 w 49"/>
                <a:gd name="T25" fmla="*/ 0 h 2"/>
                <a:gd name="T26" fmla="*/ 49 w 49"/>
                <a:gd name="T27" fmla="*/ 0 h 2"/>
                <a:gd name="T28" fmla="*/ 49 w 49"/>
                <a:gd name="T29" fmla="*/ 2 h 2"/>
                <a:gd name="T30" fmla="*/ 49 w 49"/>
                <a:gd name="T31" fmla="*/ 2 h 2"/>
                <a:gd name="T32" fmla="*/ 49 w 49"/>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2">
                  <a:moveTo>
                    <a:pt x="49" y="0"/>
                  </a:moveTo>
                  <a:lnTo>
                    <a:pt x="49" y="0"/>
                  </a:lnTo>
                  <a:lnTo>
                    <a:pt x="49" y="2"/>
                  </a:lnTo>
                  <a:lnTo>
                    <a:pt x="0" y="2"/>
                  </a:lnTo>
                  <a:lnTo>
                    <a:pt x="0" y="0"/>
                  </a:lnTo>
                  <a:lnTo>
                    <a:pt x="0" y="0"/>
                  </a:lnTo>
                  <a:lnTo>
                    <a:pt x="0" y="2"/>
                  </a:lnTo>
                  <a:lnTo>
                    <a:pt x="0" y="2"/>
                  </a:lnTo>
                  <a:lnTo>
                    <a:pt x="49" y="2"/>
                  </a:lnTo>
                  <a:lnTo>
                    <a:pt x="49" y="2"/>
                  </a:lnTo>
                  <a:lnTo>
                    <a:pt x="49" y="2"/>
                  </a:lnTo>
                  <a:lnTo>
                    <a:pt x="49" y="0"/>
                  </a:lnTo>
                  <a:close/>
                  <a:moveTo>
                    <a:pt x="49" y="0"/>
                  </a:moveTo>
                  <a:lnTo>
                    <a:pt x="49" y="0"/>
                  </a:lnTo>
                  <a:lnTo>
                    <a:pt x="49" y="2"/>
                  </a:lnTo>
                  <a:lnTo>
                    <a:pt x="49" y="2"/>
                  </a:lnTo>
                  <a:lnTo>
                    <a:pt x="49"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8" name="Freeform 1070"/>
            <p:cNvSpPr>
              <a:spLocks noEditPoints="1"/>
            </p:cNvSpPr>
            <p:nvPr/>
          </p:nvSpPr>
          <p:spPr bwMode="auto">
            <a:xfrm>
              <a:off x="6777038" y="4202113"/>
              <a:ext cx="77788" cy="3175"/>
            </a:xfrm>
            <a:custGeom>
              <a:avLst/>
              <a:gdLst>
                <a:gd name="T0" fmla="*/ 49 w 49"/>
                <a:gd name="T1" fmla="*/ 0 h 2"/>
                <a:gd name="T2" fmla="*/ 49 w 49"/>
                <a:gd name="T3" fmla="*/ 0 h 2"/>
                <a:gd name="T4" fmla="*/ 49 w 49"/>
                <a:gd name="T5" fmla="*/ 2 h 2"/>
                <a:gd name="T6" fmla="*/ 0 w 49"/>
                <a:gd name="T7" fmla="*/ 2 h 2"/>
                <a:gd name="T8" fmla="*/ 0 w 49"/>
                <a:gd name="T9" fmla="*/ 0 h 2"/>
                <a:gd name="T10" fmla="*/ 0 w 49"/>
                <a:gd name="T11" fmla="*/ 0 h 2"/>
                <a:gd name="T12" fmla="*/ 0 w 49"/>
                <a:gd name="T13" fmla="*/ 2 h 2"/>
                <a:gd name="T14" fmla="*/ 0 w 49"/>
                <a:gd name="T15" fmla="*/ 2 h 2"/>
                <a:gd name="T16" fmla="*/ 49 w 49"/>
                <a:gd name="T17" fmla="*/ 2 h 2"/>
                <a:gd name="T18" fmla="*/ 49 w 49"/>
                <a:gd name="T19" fmla="*/ 2 h 2"/>
                <a:gd name="T20" fmla="*/ 49 w 49"/>
                <a:gd name="T21" fmla="*/ 2 h 2"/>
                <a:gd name="T22" fmla="*/ 49 w 49"/>
                <a:gd name="T23" fmla="*/ 0 h 2"/>
                <a:gd name="T24" fmla="*/ 49 w 49"/>
                <a:gd name="T25" fmla="*/ 0 h 2"/>
                <a:gd name="T26" fmla="*/ 49 w 49"/>
                <a:gd name="T27" fmla="*/ 0 h 2"/>
                <a:gd name="T28" fmla="*/ 49 w 49"/>
                <a:gd name="T29" fmla="*/ 2 h 2"/>
                <a:gd name="T30" fmla="*/ 49 w 49"/>
                <a:gd name="T31" fmla="*/ 2 h 2"/>
                <a:gd name="T32" fmla="*/ 49 w 49"/>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2">
                  <a:moveTo>
                    <a:pt x="49" y="0"/>
                  </a:moveTo>
                  <a:lnTo>
                    <a:pt x="49" y="0"/>
                  </a:lnTo>
                  <a:lnTo>
                    <a:pt x="49" y="2"/>
                  </a:lnTo>
                  <a:lnTo>
                    <a:pt x="0" y="2"/>
                  </a:lnTo>
                  <a:lnTo>
                    <a:pt x="0" y="0"/>
                  </a:lnTo>
                  <a:lnTo>
                    <a:pt x="0" y="0"/>
                  </a:lnTo>
                  <a:lnTo>
                    <a:pt x="0" y="2"/>
                  </a:lnTo>
                  <a:lnTo>
                    <a:pt x="0" y="2"/>
                  </a:lnTo>
                  <a:lnTo>
                    <a:pt x="49" y="2"/>
                  </a:lnTo>
                  <a:lnTo>
                    <a:pt x="49" y="2"/>
                  </a:lnTo>
                  <a:lnTo>
                    <a:pt x="49" y="2"/>
                  </a:lnTo>
                  <a:lnTo>
                    <a:pt x="49" y="0"/>
                  </a:lnTo>
                  <a:moveTo>
                    <a:pt x="49" y="0"/>
                  </a:moveTo>
                  <a:lnTo>
                    <a:pt x="49" y="0"/>
                  </a:lnTo>
                  <a:lnTo>
                    <a:pt x="49" y="2"/>
                  </a:lnTo>
                  <a:lnTo>
                    <a:pt x="49" y="2"/>
                  </a:ln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9" name="Freeform 1071"/>
            <p:cNvSpPr>
              <a:spLocks/>
            </p:cNvSpPr>
            <p:nvPr/>
          </p:nvSpPr>
          <p:spPr bwMode="auto">
            <a:xfrm>
              <a:off x="6777038" y="4205288"/>
              <a:ext cx="77788" cy="0"/>
            </a:xfrm>
            <a:custGeom>
              <a:avLst/>
              <a:gdLst>
                <a:gd name="T0" fmla="*/ 49 w 49"/>
                <a:gd name="T1" fmla="*/ 0 w 49"/>
                <a:gd name="T2" fmla="*/ 0 w 49"/>
                <a:gd name="T3" fmla="*/ 0 w 49"/>
                <a:gd name="T4" fmla="*/ 49 w 49"/>
                <a:gd name="T5" fmla="*/ 49 w 49"/>
                <a:gd name="T6" fmla="*/ 49 w 49"/>
              </a:gdLst>
              <a:ahLst/>
              <a:cxnLst>
                <a:cxn ang="0">
                  <a:pos x="T0" y="0"/>
                </a:cxn>
                <a:cxn ang="0">
                  <a:pos x="T1" y="0"/>
                </a:cxn>
                <a:cxn ang="0">
                  <a:pos x="T2" y="0"/>
                </a:cxn>
                <a:cxn ang="0">
                  <a:pos x="T3" y="0"/>
                </a:cxn>
                <a:cxn ang="0">
                  <a:pos x="T4" y="0"/>
                </a:cxn>
                <a:cxn ang="0">
                  <a:pos x="T5" y="0"/>
                </a:cxn>
                <a:cxn ang="0">
                  <a:pos x="T6" y="0"/>
                </a:cxn>
              </a:cxnLst>
              <a:rect l="0" t="0" r="r" b="b"/>
              <a:pathLst>
                <a:path w="49">
                  <a:moveTo>
                    <a:pt x="49" y="0"/>
                  </a:moveTo>
                  <a:lnTo>
                    <a:pt x="0" y="0"/>
                  </a:lnTo>
                  <a:lnTo>
                    <a:pt x="0" y="0"/>
                  </a:lnTo>
                  <a:lnTo>
                    <a:pt x="0" y="0"/>
                  </a:lnTo>
                  <a:lnTo>
                    <a:pt x="49" y="0"/>
                  </a:lnTo>
                  <a:lnTo>
                    <a:pt x="49" y="0"/>
                  </a:lnTo>
                  <a:lnTo>
                    <a:pt x="4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0" name="Freeform 1072"/>
            <p:cNvSpPr>
              <a:spLocks/>
            </p:cNvSpPr>
            <p:nvPr/>
          </p:nvSpPr>
          <p:spPr bwMode="auto">
            <a:xfrm>
              <a:off x="6777038" y="4205288"/>
              <a:ext cx="77788" cy="0"/>
            </a:xfrm>
            <a:custGeom>
              <a:avLst/>
              <a:gdLst>
                <a:gd name="T0" fmla="*/ 49 w 49"/>
                <a:gd name="T1" fmla="*/ 0 w 49"/>
                <a:gd name="T2" fmla="*/ 0 w 49"/>
                <a:gd name="T3" fmla="*/ 0 w 49"/>
                <a:gd name="T4" fmla="*/ 49 w 49"/>
                <a:gd name="T5" fmla="*/ 49 w 49"/>
                <a:gd name="T6" fmla="*/ 49 w 49"/>
              </a:gdLst>
              <a:ahLst/>
              <a:cxnLst>
                <a:cxn ang="0">
                  <a:pos x="T0" y="0"/>
                </a:cxn>
                <a:cxn ang="0">
                  <a:pos x="T1" y="0"/>
                </a:cxn>
                <a:cxn ang="0">
                  <a:pos x="T2" y="0"/>
                </a:cxn>
                <a:cxn ang="0">
                  <a:pos x="T3" y="0"/>
                </a:cxn>
                <a:cxn ang="0">
                  <a:pos x="T4" y="0"/>
                </a:cxn>
                <a:cxn ang="0">
                  <a:pos x="T5" y="0"/>
                </a:cxn>
                <a:cxn ang="0">
                  <a:pos x="T6" y="0"/>
                </a:cxn>
              </a:cxnLst>
              <a:rect l="0" t="0" r="r" b="b"/>
              <a:pathLst>
                <a:path w="49">
                  <a:moveTo>
                    <a:pt x="49" y="0"/>
                  </a:moveTo>
                  <a:lnTo>
                    <a:pt x="0" y="0"/>
                  </a:lnTo>
                  <a:lnTo>
                    <a:pt x="0" y="0"/>
                  </a:lnTo>
                  <a:lnTo>
                    <a:pt x="0" y="0"/>
                  </a:lnTo>
                  <a:lnTo>
                    <a:pt x="49" y="0"/>
                  </a:lnTo>
                  <a:lnTo>
                    <a:pt x="49" y="0"/>
                  </a:ln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1" name="Freeform 1073"/>
            <p:cNvSpPr>
              <a:spLocks noEditPoints="1"/>
            </p:cNvSpPr>
            <p:nvPr/>
          </p:nvSpPr>
          <p:spPr bwMode="auto">
            <a:xfrm>
              <a:off x="6777038" y="4157663"/>
              <a:ext cx="77788" cy="47625"/>
            </a:xfrm>
            <a:custGeom>
              <a:avLst/>
              <a:gdLst>
                <a:gd name="T0" fmla="*/ 0 w 49"/>
                <a:gd name="T1" fmla="*/ 28 h 30"/>
                <a:gd name="T2" fmla="*/ 0 w 49"/>
                <a:gd name="T3" fmla="*/ 0 h 30"/>
                <a:gd name="T4" fmla="*/ 49 w 49"/>
                <a:gd name="T5" fmla="*/ 0 h 30"/>
                <a:gd name="T6" fmla="*/ 49 w 49"/>
                <a:gd name="T7" fmla="*/ 28 h 30"/>
                <a:gd name="T8" fmla="*/ 0 w 49"/>
                <a:gd name="T9" fmla="*/ 28 h 30"/>
                <a:gd name="T10" fmla="*/ 49 w 49"/>
                <a:gd name="T11" fmla="*/ 0 h 30"/>
                <a:gd name="T12" fmla="*/ 0 w 49"/>
                <a:gd name="T13" fmla="*/ 0 h 30"/>
                <a:gd name="T14" fmla="*/ 0 w 49"/>
                <a:gd name="T15" fmla="*/ 28 h 30"/>
                <a:gd name="T16" fmla="*/ 0 w 49"/>
                <a:gd name="T17" fmla="*/ 30 h 30"/>
                <a:gd name="T18" fmla="*/ 49 w 49"/>
                <a:gd name="T19" fmla="*/ 30 h 30"/>
                <a:gd name="T20" fmla="*/ 49 w 49"/>
                <a:gd name="T21" fmla="*/ 28 h 30"/>
                <a:gd name="T22" fmla="*/ 49 w 49"/>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0">
                  <a:moveTo>
                    <a:pt x="0" y="28"/>
                  </a:moveTo>
                  <a:lnTo>
                    <a:pt x="0" y="0"/>
                  </a:lnTo>
                  <a:lnTo>
                    <a:pt x="49" y="0"/>
                  </a:lnTo>
                  <a:lnTo>
                    <a:pt x="49" y="28"/>
                  </a:lnTo>
                  <a:lnTo>
                    <a:pt x="0" y="28"/>
                  </a:lnTo>
                  <a:close/>
                  <a:moveTo>
                    <a:pt x="49" y="0"/>
                  </a:moveTo>
                  <a:lnTo>
                    <a:pt x="0" y="0"/>
                  </a:lnTo>
                  <a:lnTo>
                    <a:pt x="0" y="28"/>
                  </a:lnTo>
                  <a:lnTo>
                    <a:pt x="0" y="30"/>
                  </a:lnTo>
                  <a:lnTo>
                    <a:pt x="49" y="30"/>
                  </a:lnTo>
                  <a:lnTo>
                    <a:pt x="49" y="28"/>
                  </a:lnTo>
                  <a:lnTo>
                    <a:pt x="49"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2" name="Freeform 1074"/>
            <p:cNvSpPr>
              <a:spLocks noEditPoints="1"/>
            </p:cNvSpPr>
            <p:nvPr/>
          </p:nvSpPr>
          <p:spPr bwMode="auto">
            <a:xfrm>
              <a:off x="6777038" y="4157663"/>
              <a:ext cx="77788" cy="47625"/>
            </a:xfrm>
            <a:custGeom>
              <a:avLst/>
              <a:gdLst>
                <a:gd name="T0" fmla="*/ 0 w 49"/>
                <a:gd name="T1" fmla="*/ 28 h 30"/>
                <a:gd name="T2" fmla="*/ 0 w 49"/>
                <a:gd name="T3" fmla="*/ 0 h 30"/>
                <a:gd name="T4" fmla="*/ 49 w 49"/>
                <a:gd name="T5" fmla="*/ 0 h 30"/>
                <a:gd name="T6" fmla="*/ 49 w 49"/>
                <a:gd name="T7" fmla="*/ 28 h 30"/>
                <a:gd name="T8" fmla="*/ 0 w 49"/>
                <a:gd name="T9" fmla="*/ 28 h 30"/>
                <a:gd name="T10" fmla="*/ 49 w 49"/>
                <a:gd name="T11" fmla="*/ 0 h 30"/>
                <a:gd name="T12" fmla="*/ 0 w 49"/>
                <a:gd name="T13" fmla="*/ 0 h 30"/>
                <a:gd name="T14" fmla="*/ 0 w 49"/>
                <a:gd name="T15" fmla="*/ 28 h 30"/>
                <a:gd name="T16" fmla="*/ 0 w 49"/>
                <a:gd name="T17" fmla="*/ 30 h 30"/>
                <a:gd name="T18" fmla="*/ 49 w 49"/>
                <a:gd name="T19" fmla="*/ 30 h 30"/>
                <a:gd name="T20" fmla="*/ 49 w 49"/>
                <a:gd name="T21" fmla="*/ 28 h 30"/>
                <a:gd name="T22" fmla="*/ 49 w 49"/>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0">
                  <a:moveTo>
                    <a:pt x="0" y="28"/>
                  </a:moveTo>
                  <a:lnTo>
                    <a:pt x="0" y="0"/>
                  </a:lnTo>
                  <a:lnTo>
                    <a:pt x="49" y="0"/>
                  </a:lnTo>
                  <a:lnTo>
                    <a:pt x="49" y="28"/>
                  </a:lnTo>
                  <a:lnTo>
                    <a:pt x="0" y="28"/>
                  </a:lnTo>
                  <a:moveTo>
                    <a:pt x="49" y="0"/>
                  </a:moveTo>
                  <a:lnTo>
                    <a:pt x="0" y="0"/>
                  </a:lnTo>
                  <a:lnTo>
                    <a:pt x="0" y="28"/>
                  </a:lnTo>
                  <a:lnTo>
                    <a:pt x="0" y="30"/>
                  </a:lnTo>
                  <a:lnTo>
                    <a:pt x="49" y="30"/>
                  </a:lnTo>
                  <a:lnTo>
                    <a:pt x="49" y="28"/>
                  </a:lnTo>
                  <a:lnTo>
                    <a:pt x="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3" name="Rectangle 1075"/>
            <p:cNvSpPr>
              <a:spLocks noChangeArrowheads="1"/>
            </p:cNvSpPr>
            <p:nvPr/>
          </p:nvSpPr>
          <p:spPr bwMode="auto">
            <a:xfrm>
              <a:off x="6199187" y="4138613"/>
              <a:ext cx="69850" cy="9525"/>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4" name="Rectangle 1076"/>
            <p:cNvSpPr>
              <a:spLocks noChangeArrowheads="1"/>
            </p:cNvSpPr>
            <p:nvPr/>
          </p:nvSpPr>
          <p:spPr bwMode="auto">
            <a:xfrm>
              <a:off x="6199187" y="4138613"/>
              <a:ext cx="6985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5" name="Freeform 1077"/>
            <p:cNvSpPr>
              <a:spLocks noEditPoints="1"/>
            </p:cNvSpPr>
            <p:nvPr/>
          </p:nvSpPr>
          <p:spPr bwMode="auto">
            <a:xfrm>
              <a:off x="6199187" y="4138613"/>
              <a:ext cx="69850" cy="9525"/>
            </a:xfrm>
            <a:custGeom>
              <a:avLst/>
              <a:gdLst>
                <a:gd name="T0" fmla="*/ 0 w 44"/>
                <a:gd name="T1" fmla="*/ 6 h 6"/>
                <a:gd name="T2" fmla="*/ 0 w 44"/>
                <a:gd name="T3" fmla="*/ 0 h 6"/>
                <a:gd name="T4" fmla="*/ 44 w 44"/>
                <a:gd name="T5" fmla="*/ 0 h 6"/>
                <a:gd name="T6" fmla="*/ 44 w 44"/>
                <a:gd name="T7" fmla="*/ 6 h 6"/>
                <a:gd name="T8" fmla="*/ 0 w 44"/>
                <a:gd name="T9" fmla="*/ 6 h 6"/>
                <a:gd name="T10" fmla="*/ 44 w 44"/>
                <a:gd name="T11" fmla="*/ 0 h 6"/>
                <a:gd name="T12" fmla="*/ 44 w 44"/>
                <a:gd name="T13" fmla="*/ 0 h 6"/>
                <a:gd name="T14" fmla="*/ 44 w 44"/>
                <a:gd name="T15" fmla="*/ 0 h 6"/>
                <a:gd name="T16" fmla="*/ 44 w 44"/>
                <a:gd name="T17" fmla="*/ 0 h 6"/>
                <a:gd name="T18" fmla="*/ 0 w 44"/>
                <a:gd name="T19" fmla="*/ 0 h 6"/>
                <a:gd name="T20" fmla="*/ 0 w 44"/>
                <a:gd name="T21" fmla="*/ 0 h 6"/>
                <a:gd name="T22" fmla="*/ 0 w 44"/>
                <a:gd name="T23" fmla="*/ 0 h 6"/>
                <a:gd name="T24" fmla="*/ 0 w 44"/>
                <a:gd name="T25" fmla="*/ 6 h 6"/>
                <a:gd name="T26" fmla="*/ 0 w 44"/>
                <a:gd name="T27" fmla="*/ 6 h 6"/>
                <a:gd name="T28" fmla="*/ 0 w 44"/>
                <a:gd name="T29" fmla="*/ 6 h 6"/>
                <a:gd name="T30" fmla="*/ 44 w 44"/>
                <a:gd name="T31" fmla="*/ 6 h 6"/>
                <a:gd name="T32" fmla="*/ 44 w 44"/>
                <a:gd name="T33" fmla="*/ 6 h 6"/>
                <a:gd name="T34" fmla="*/ 44 w 44"/>
                <a:gd name="T35" fmla="*/ 6 h 6"/>
                <a:gd name="T36" fmla="*/ 44 w 44"/>
                <a:gd name="T37" fmla="*/ 0 h 6"/>
                <a:gd name="T38" fmla="*/ 44 w 44"/>
                <a:gd name="T39" fmla="*/ 0 h 6"/>
                <a:gd name="T40" fmla="*/ 44 w 44"/>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6">
                  <a:moveTo>
                    <a:pt x="0" y="6"/>
                  </a:moveTo>
                  <a:lnTo>
                    <a:pt x="0" y="0"/>
                  </a:lnTo>
                  <a:lnTo>
                    <a:pt x="44" y="0"/>
                  </a:lnTo>
                  <a:lnTo>
                    <a:pt x="44" y="6"/>
                  </a:lnTo>
                  <a:lnTo>
                    <a:pt x="0" y="6"/>
                  </a:lnTo>
                  <a:close/>
                  <a:moveTo>
                    <a:pt x="44" y="0"/>
                  </a:moveTo>
                  <a:lnTo>
                    <a:pt x="44" y="0"/>
                  </a:lnTo>
                  <a:lnTo>
                    <a:pt x="44" y="0"/>
                  </a:lnTo>
                  <a:close/>
                  <a:moveTo>
                    <a:pt x="44" y="0"/>
                  </a:moveTo>
                  <a:lnTo>
                    <a:pt x="0" y="0"/>
                  </a:lnTo>
                  <a:lnTo>
                    <a:pt x="0" y="0"/>
                  </a:lnTo>
                  <a:lnTo>
                    <a:pt x="0" y="0"/>
                  </a:lnTo>
                  <a:lnTo>
                    <a:pt x="0" y="6"/>
                  </a:lnTo>
                  <a:lnTo>
                    <a:pt x="0" y="6"/>
                  </a:lnTo>
                  <a:lnTo>
                    <a:pt x="0" y="6"/>
                  </a:lnTo>
                  <a:lnTo>
                    <a:pt x="44" y="6"/>
                  </a:lnTo>
                  <a:lnTo>
                    <a:pt x="44" y="6"/>
                  </a:lnTo>
                  <a:lnTo>
                    <a:pt x="44" y="6"/>
                  </a:lnTo>
                  <a:lnTo>
                    <a:pt x="44" y="0"/>
                  </a:lnTo>
                  <a:lnTo>
                    <a:pt x="44" y="0"/>
                  </a:lnTo>
                  <a:lnTo>
                    <a:pt x="44"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6" name="Freeform 1078"/>
            <p:cNvSpPr>
              <a:spLocks noEditPoints="1"/>
            </p:cNvSpPr>
            <p:nvPr/>
          </p:nvSpPr>
          <p:spPr bwMode="auto">
            <a:xfrm>
              <a:off x="6199187" y="4138613"/>
              <a:ext cx="69850" cy="9525"/>
            </a:xfrm>
            <a:custGeom>
              <a:avLst/>
              <a:gdLst>
                <a:gd name="T0" fmla="*/ 0 w 44"/>
                <a:gd name="T1" fmla="*/ 6 h 6"/>
                <a:gd name="T2" fmla="*/ 0 w 44"/>
                <a:gd name="T3" fmla="*/ 0 h 6"/>
                <a:gd name="T4" fmla="*/ 44 w 44"/>
                <a:gd name="T5" fmla="*/ 0 h 6"/>
                <a:gd name="T6" fmla="*/ 44 w 44"/>
                <a:gd name="T7" fmla="*/ 6 h 6"/>
                <a:gd name="T8" fmla="*/ 0 w 44"/>
                <a:gd name="T9" fmla="*/ 6 h 6"/>
                <a:gd name="T10" fmla="*/ 44 w 44"/>
                <a:gd name="T11" fmla="*/ 0 h 6"/>
                <a:gd name="T12" fmla="*/ 44 w 44"/>
                <a:gd name="T13" fmla="*/ 0 h 6"/>
                <a:gd name="T14" fmla="*/ 44 w 44"/>
                <a:gd name="T15" fmla="*/ 0 h 6"/>
                <a:gd name="T16" fmla="*/ 44 w 44"/>
                <a:gd name="T17" fmla="*/ 0 h 6"/>
                <a:gd name="T18" fmla="*/ 0 w 44"/>
                <a:gd name="T19" fmla="*/ 0 h 6"/>
                <a:gd name="T20" fmla="*/ 0 w 44"/>
                <a:gd name="T21" fmla="*/ 0 h 6"/>
                <a:gd name="T22" fmla="*/ 0 w 44"/>
                <a:gd name="T23" fmla="*/ 0 h 6"/>
                <a:gd name="T24" fmla="*/ 0 w 44"/>
                <a:gd name="T25" fmla="*/ 6 h 6"/>
                <a:gd name="T26" fmla="*/ 0 w 44"/>
                <a:gd name="T27" fmla="*/ 6 h 6"/>
                <a:gd name="T28" fmla="*/ 0 w 44"/>
                <a:gd name="T29" fmla="*/ 6 h 6"/>
                <a:gd name="T30" fmla="*/ 44 w 44"/>
                <a:gd name="T31" fmla="*/ 6 h 6"/>
                <a:gd name="T32" fmla="*/ 44 w 44"/>
                <a:gd name="T33" fmla="*/ 6 h 6"/>
                <a:gd name="T34" fmla="*/ 44 w 44"/>
                <a:gd name="T35" fmla="*/ 6 h 6"/>
                <a:gd name="T36" fmla="*/ 44 w 44"/>
                <a:gd name="T37" fmla="*/ 0 h 6"/>
                <a:gd name="T38" fmla="*/ 44 w 44"/>
                <a:gd name="T39" fmla="*/ 0 h 6"/>
                <a:gd name="T40" fmla="*/ 44 w 44"/>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6">
                  <a:moveTo>
                    <a:pt x="0" y="6"/>
                  </a:moveTo>
                  <a:lnTo>
                    <a:pt x="0" y="0"/>
                  </a:lnTo>
                  <a:lnTo>
                    <a:pt x="44" y="0"/>
                  </a:lnTo>
                  <a:lnTo>
                    <a:pt x="44" y="6"/>
                  </a:lnTo>
                  <a:lnTo>
                    <a:pt x="0" y="6"/>
                  </a:lnTo>
                  <a:moveTo>
                    <a:pt x="44" y="0"/>
                  </a:moveTo>
                  <a:lnTo>
                    <a:pt x="44" y="0"/>
                  </a:lnTo>
                  <a:lnTo>
                    <a:pt x="44" y="0"/>
                  </a:lnTo>
                  <a:moveTo>
                    <a:pt x="44" y="0"/>
                  </a:moveTo>
                  <a:lnTo>
                    <a:pt x="0" y="0"/>
                  </a:lnTo>
                  <a:lnTo>
                    <a:pt x="0" y="0"/>
                  </a:lnTo>
                  <a:lnTo>
                    <a:pt x="0" y="0"/>
                  </a:lnTo>
                  <a:lnTo>
                    <a:pt x="0" y="6"/>
                  </a:lnTo>
                  <a:lnTo>
                    <a:pt x="0" y="6"/>
                  </a:lnTo>
                  <a:lnTo>
                    <a:pt x="0" y="6"/>
                  </a:lnTo>
                  <a:lnTo>
                    <a:pt x="44" y="6"/>
                  </a:lnTo>
                  <a:lnTo>
                    <a:pt x="44" y="6"/>
                  </a:lnTo>
                  <a:lnTo>
                    <a:pt x="44" y="6"/>
                  </a:lnTo>
                  <a:lnTo>
                    <a:pt x="44" y="0"/>
                  </a:lnTo>
                  <a:lnTo>
                    <a:pt x="44" y="0"/>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7" name="Freeform 1079"/>
            <p:cNvSpPr>
              <a:spLocks noEditPoints="1"/>
            </p:cNvSpPr>
            <p:nvPr/>
          </p:nvSpPr>
          <p:spPr bwMode="auto">
            <a:xfrm>
              <a:off x="6199187" y="4138613"/>
              <a:ext cx="69850" cy="9525"/>
            </a:xfrm>
            <a:custGeom>
              <a:avLst/>
              <a:gdLst>
                <a:gd name="T0" fmla="*/ 2 w 44"/>
                <a:gd name="T1" fmla="*/ 6 h 6"/>
                <a:gd name="T2" fmla="*/ 2 w 44"/>
                <a:gd name="T3" fmla="*/ 0 h 6"/>
                <a:gd name="T4" fmla="*/ 44 w 44"/>
                <a:gd name="T5" fmla="*/ 0 h 6"/>
                <a:gd name="T6" fmla="*/ 44 w 44"/>
                <a:gd name="T7" fmla="*/ 6 h 6"/>
                <a:gd name="T8" fmla="*/ 2 w 44"/>
                <a:gd name="T9" fmla="*/ 6 h 6"/>
                <a:gd name="T10" fmla="*/ 44 w 44"/>
                <a:gd name="T11" fmla="*/ 0 h 6"/>
                <a:gd name="T12" fmla="*/ 0 w 44"/>
                <a:gd name="T13" fmla="*/ 0 h 6"/>
                <a:gd name="T14" fmla="*/ 0 w 44"/>
                <a:gd name="T15" fmla="*/ 6 h 6"/>
                <a:gd name="T16" fmla="*/ 44 w 44"/>
                <a:gd name="T17" fmla="*/ 6 h 6"/>
                <a:gd name="T18" fmla="*/ 44 w 4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6">
                  <a:moveTo>
                    <a:pt x="2" y="6"/>
                  </a:moveTo>
                  <a:lnTo>
                    <a:pt x="2" y="0"/>
                  </a:lnTo>
                  <a:lnTo>
                    <a:pt x="44" y="0"/>
                  </a:lnTo>
                  <a:lnTo>
                    <a:pt x="44" y="6"/>
                  </a:lnTo>
                  <a:lnTo>
                    <a:pt x="2" y="6"/>
                  </a:lnTo>
                  <a:close/>
                  <a:moveTo>
                    <a:pt x="44" y="0"/>
                  </a:moveTo>
                  <a:lnTo>
                    <a:pt x="0" y="0"/>
                  </a:lnTo>
                  <a:lnTo>
                    <a:pt x="0" y="6"/>
                  </a:lnTo>
                  <a:lnTo>
                    <a:pt x="44" y="6"/>
                  </a:lnTo>
                  <a:lnTo>
                    <a:pt x="44" y="0"/>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8" name="Freeform 1080"/>
            <p:cNvSpPr>
              <a:spLocks noEditPoints="1"/>
            </p:cNvSpPr>
            <p:nvPr/>
          </p:nvSpPr>
          <p:spPr bwMode="auto">
            <a:xfrm>
              <a:off x="6199187" y="4138613"/>
              <a:ext cx="69850" cy="9525"/>
            </a:xfrm>
            <a:custGeom>
              <a:avLst/>
              <a:gdLst>
                <a:gd name="T0" fmla="*/ 2 w 44"/>
                <a:gd name="T1" fmla="*/ 6 h 6"/>
                <a:gd name="T2" fmla="*/ 2 w 44"/>
                <a:gd name="T3" fmla="*/ 0 h 6"/>
                <a:gd name="T4" fmla="*/ 44 w 44"/>
                <a:gd name="T5" fmla="*/ 0 h 6"/>
                <a:gd name="T6" fmla="*/ 44 w 44"/>
                <a:gd name="T7" fmla="*/ 6 h 6"/>
                <a:gd name="T8" fmla="*/ 2 w 44"/>
                <a:gd name="T9" fmla="*/ 6 h 6"/>
                <a:gd name="T10" fmla="*/ 44 w 44"/>
                <a:gd name="T11" fmla="*/ 0 h 6"/>
                <a:gd name="T12" fmla="*/ 0 w 44"/>
                <a:gd name="T13" fmla="*/ 0 h 6"/>
                <a:gd name="T14" fmla="*/ 0 w 44"/>
                <a:gd name="T15" fmla="*/ 6 h 6"/>
                <a:gd name="T16" fmla="*/ 44 w 44"/>
                <a:gd name="T17" fmla="*/ 6 h 6"/>
                <a:gd name="T18" fmla="*/ 44 w 4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6">
                  <a:moveTo>
                    <a:pt x="2" y="6"/>
                  </a:moveTo>
                  <a:lnTo>
                    <a:pt x="2" y="0"/>
                  </a:lnTo>
                  <a:lnTo>
                    <a:pt x="44" y="0"/>
                  </a:lnTo>
                  <a:lnTo>
                    <a:pt x="44" y="6"/>
                  </a:lnTo>
                  <a:lnTo>
                    <a:pt x="2" y="6"/>
                  </a:lnTo>
                  <a:moveTo>
                    <a:pt x="44" y="0"/>
                  </a:moveTo>
                  <a:lnTo>
                    <a:pt x="0" y="0"/>
                  </a:lnTo>
                  <a:lnTo>
                    <a:pt x="0" y="6"/>
                  </a:lnTo>
                  <a:lnTo>
                    <a:pt x="44" y="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9" name="Rectangle 1081"/>
            <p:cNvSpPr>
              <a:spLocks noChangeArrowheads="1"/>
            </p:cNvSpPr>
            <p:nvPr/>
          </p:nvSpPr>
          <p:spPr bwMode="auto">
            <a:xfrm>
              <a:off x="6199187" y="3878263"/>
              <a:ext cx="34925" cy="6350"/>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0" name="Rectangle 1082"/>
            <p:cNvSpPr>
              <a:spLocks noChangeArrowheads="1"/>
            </p:cNvSpPr>
            <p:nvPr/>
          </p:nvSpPr>
          <p:spPr bwMode="auto">
            <a:xfrm>
              <a:off x="6199187" y="3878263"/>
              <a:ext cx="34925"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1" name="Freeform 1083"/>
            <p:cNvSpPr>
              <a:spLocks noEditPoints="1"/>
            </p:cNvSpPr>
            <p:nvPr/>
          </p:nvSpPr>
          <p:spPr bwMode="auto">
            <a:xfrm>
              <a:off x="6199187" y="3878263"/>
              <a:ext cx="34925" cy="9525"/>
            </a:xfrm>
            <a:custGeom>
              <a:avLst/>
              <a:gdLst>
                <a:gd name="T0" fmla="*/ 22 w 22"/>
                <a:gd name="T1" fmla="*/ 0 h 6"/>
                <a:gd name="T2" fmla="*/ 22 w 22"/>
                <a:gd name="T3" fmla="*/ 0 h 6"/>
                <a:gd name="T4" fmla="*/ 22 w 22"/>
                <a:gd name="T5" fmla="*/ 0 h 6"/>
                <a:gd name="T6" fmla="*/ 0 w 22"/>
                <a:gd name="T7" fmla="*/ 4 h 6"/>
                <a:gd name="T8" fmla="*/ 0 w 22"/>
                <a:gd name="T9" fmla="*/ 0 h 6"/>
                <a:gd name="T10" fmla="*/ 22 w 22"/>
                <a:gd name="T11" fmla="*/ 0 h 6"/>
                <a:gd name="T12" fmla="*/ 22 w 22"/>
                <a:gd name="T13" fmla="*/ 4 h 6"/>
                <a:gd name="T14" fmla="*/ 0 w 22"/>
                <a:gd name="T15" fmla="*/ 4 h 6"/>
                <a:gd name="T16" fmla="*/ 22 w 22"/>
                <a:gd name="T17" fmla="*/ 0 h 6"/>
                <a:gd name="T18" fmla="*/ 0 w 22"/>
                <a:gd name="T19" fmla="*/ 0 h 6"/>
                <a:gd name="T20" fmla="*/ 0 w 22"/>
                <a:gd name="T21" fmla="*/ 0 h 6"/>
                <a:gd name="T22" fmla="*/ 0 w 22"/>
                <a:gd name="T23" fmla="*/ 0 h 6"/>
                <a:gd name="T24" fmla="*/ 0 w 22"/>
                <a:gd name="T25" fmla="*/ 4 h 6"/>
                <a:gd name="T26" fmla="*/ 0 w 22"/>
                <a:gd name="T27" fmla="*/ 6 h 6"/>
                <a:gd name="T28" fmla="*/ 0 w 22"/>
                <a:gd name="T29" fmla="*/ 6 h 6"/>
                <a:gd name="T30" fmla="*/ 22 w 22"/>
                <a:gd name="T31" fmla="*/ 6 h 6"/>
                <a:gd name="T32" fmla="*/ 22 w 22"/>
                <a:gd name="T33" fmla="*/ 6 h 6"/>
                <a:gd name="T34" fmla="*/ 22 w 22"/>
                <a:gd name="T35" fmla="*/ 4 h 6"/>
                <a:gd name="T36" fmla="*/ 22 w 22"/>
                <a:gd name="T37" fmla="*/ 0 h 6"/>
                <a:gd name="T38" fmla="*/ 22 w 22"/>
                <a:gd name="T39" fmla="*/ 0 h 6"/>
                <a:gd name="T40" fmla="*/ 22 w 2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6">
                  <a:moveTo>
                    <a:pt x="22" y="0"/>
                  </a:moveTo>
                  <a:lnTo>
                    <a:pt x="22" y="0"/>
                  </a:lnTo>
                  <a:lnTo>
                    <a:pt x="22" y="0"/>
                  </a:lnTo>
                  <a:close/>
                  <a:moveTo>
                    <a:pt x="0" y="4"/>
                  </a:moveTo>
                  <a:lnTo>
                    <a:pt x="0" y="0"/>
                  </a:lnTo>
                  <a:lnTo>
                    <a:pt x="22" y="0"/>
                  </a:lnTo>
                  <a:lnTo>
                    <a:pt x="22" y="4"/>
                  </a:lnTo>
                  <a:lnTo>
                    <a:pt x="0" y="4"/>
                  </a:lnTo>
                  <a:close/>
                  <a:moveTo>
                    <a:pt x="22" y="0"/>
                  </a:moveTo>
                  <a:lnTo>
                    <a:pt x="0" y="0"/>
                  </a:lnTo>
                  <a:lnTo>
                    <a:pt x="0" y="0"/>
                  </a:lnTo>
                  <a:lnTo>
                    <a:pt x="0" y="0"/>
                  </a:lnTo>
                  <a:lnTo>
                    <a:pt x="0" y="4"/>
                  </a:lnTo>
                  <a:lnTo>
                    <a:pt x="0" y="6"/>
                  </a:lnTo>
                  <a:lnTo>
                    <a:pt x="0" y="6"/>
                  </a:lnTo>
                  <a:lnTo>
                    <a:pt x="22" y="6"/>
                  </a:lnTo>
                  <a:lnTo>
                    <a:pt x="22" y="6"/>
                  </a:lnTo>
                  <a:lnTo>
                    <a:pt x="22" y="4"/>
                  </a:lnTo>
                  <a:lnTo>
                    <a:pt x="22" y="0"/>
                  </a:lnTo>
                  <a:lnTo>
                    <a:pt x="22" y="0"/>
                  </a:lnTo>
                  <a:lnTo>
                    <a:pt x="2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2" name="Freeform 1084"/>
            <p:cNvSpPr>
              <a:spLocks noEditPoints="1"/>
            </p:cNvSpPr>
            <p:nvPr/>
          </p:nvSpPr>
          <p:spPr bwMode="auto">
            <a:xfrm>
              <a:off x="6199187" y="3878263"/>
              <a:ext cx="34925" cy="9525"/>
            </a:xfrm>
            <a:custGeom>
              <a:avLst/>
              <a:gdLst>
                <a:gd name="T0" fmla="*/ 22 w 22"/>
                <a:gd name="T1" fmla="*/ 0 h 6"/>
                <a:gd name="T2" fmla="*/ 22 w 22"/>
                <a:gd name="T3" fmla="*/ 0 h 6"/>
                <a:gd name="T4" fmla="*/ 22 w 22"/>
                <a:gd name="T5" fmla="*/ 0 h 6"/>
                <a:gd name="T6" fmla="*/ 0 w 22"/>
                <a:gd name="T7" fmla="*/ 4 h 6"/>
                <a:gd name="T8" fmla="*/ 0 w 22"/>
                <a:gd name="T9" fmla="*/ 0 h 6"/>
                <a:gd name="T10" fmla="*/ 22 w 22"/>
                <a:gd name="T11" fmla="*/ 0 h 6"/>
                <a:gd name="T12" fmla="*/ 22 w 22"/>
                <a:gd name="T13" fmla="*/ 4 h 6"/>
                <a:gd name="T14" fmla="*/ 0 w 22"/>
                <a:gd name="T15" fmla="*/ 4 h 6"/>
                <a:gd name="T16" fmla="*/ 22 w 22"/>
                <a:gd name="T17" fmla="*/ 0 h 6"/>
                <a:gd name="T18" fmla="*/ 0 w 22"/>
                <a:gd name="T19" fmla="*/ 0 h 6"/>
                <a:gd name="T20" fmla="*/ 0 w 22"/>
                <a:gd name="T21" fmla="*/ 0 h 6"/>
                <a:gd name="T22" fmla="*/ 0 w 22"/>
                <a:gd name="T23" fmla="*/ 0 h 6"/>
                <a:gd name="T24" fmla="*/ 0 w 22"/>
                <a:gd name="T25" fmla="*/ 4 h 6"/>
                <a:gd name="T26" fmla="*/ 0 w 22"/>
                <a:gd name="T27" fmla="*/ 6 h 6"/>
                <a:gd name="T28" fmla="*/ 0 w 22"/>
                <a:gd name="T29" fmla="*/ 6 h 6"/>
                <a:gd name="T30" fmla="*/ 22 w 22"/>
                <a:gd name="T31" fmla="*/ 6 h 6"/>
                <a:gd name="T32" fmla="*/ 22 w 22"/>
                <a:gd name="T33" fmla="*/ 6 h 6"/>
                <a:gd name="T34" fmla="*/ 22 w 22"/>
                <a:gd name="T35" fmla="*/ 4 h 6"/>
                <a:gd name="T36" fmla="*/ 22 w 22"/>
                <a:gd name="T37" fmla="*/ 0 h 6"/>
                <a:gd name="T38" fmla="*/ 22 w 22"/>
                <a:gd name="T39" fmla="*/ 0 h 6"/>
                <a:gd name="T40" fmla="*/ 22 w 2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6">
                  <a:moveTo>
                    <a:pt x="22" y="0"/>
                  </a:moveTo>
                  <a:lnTo>
                    <a:pt x="22" y="0"/>
                  </a:lnTo>
                  <a:lnTo>
                    <a:pt x="22" y="0"/>
                  </a:lnTo>
                  <a:moveTo>
                    <a:pt x="0" y="4"/>
                  </a:moveTo>
                  <a:lnTo>
                    <a:pt x="0" y="0"/>
                  </a:lnTo>
                  <a:lnTo>
                    <a:pt x="22" y="0"/>
                  </a:lnTo>
                  <a:lnTo>
                    <a:pt x="22" y="4"/>
                  </a:lnTo>
                  <a:lnTo>
                    <a:pt x="0" y="4"/>
                  </a:lnTo>
                  <a:moveTo>
                    <a:pt x="22" y="0"/>
                  </a:moveTo>
                  <a:lnTo>
                    <a:pt x="0" y="0"/>
                  </a:lnTo>
                  <a:lnTo>
                    <a:pt x="0" y="0"/>
                  </a:lnTo>
                  <a:lnTo>
                    <a:pt x="0" y="0"/>
                  </a:lnTo>
                  <a:lnTo>
                    <a:pt x="0" y="4"/>
                  </a:lnTo>
                  <a:lnTo>
                    <a:pt x="0" y="6"/>
                  </a:lnTo>
                  <a:lnTo>
                    <a:pt x="0" y="6"/>
                  </a:lnTo>
                  <a:lnTo>
                    <a:pt x="22" y="6"/>
                  </a:lnTo>
                  <a:lnTo>
                    <a:pt x="22" y="6"/>
                  </a:lnTo>
                  <a:lnTo>
                    <a:pt x="22" y="4"/>
                  </a:lnTo>
                  <a:lnTo>
                    <a:pt x="22" y="0"/>
                  </a:lnTo>
                  <a:lnTo>
                    <a:pt x="22" y="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3" name="Freeform 1085"/>
            <p:cNvSpPr>
              <a:spLocks noEditPoints="1"/>
            </p:cNvSpPr>
            <p:nvPr/>
          </p:nvSpPr>
          <p:spPr bwMode="auto">
            <a:xfrm>
              <a:off x="6199187" y="3878263"/>
              <a:ext cx="34925" cy="6350"/>
            </a:xfrm>
            <a:custGeom>
              <a:avLst/>
              <a:gdLst>
                <a:gd name="T0" fmla="*/ 2 w 22"/>
                <a:gd name="T1" fmla="*/ 4 h 4"/>
                <a:gd name="T2" fmla="*/ 2 w 22"/>
                <a:gd name="T3" fmla="*/ 0 h 4"/>
                <a:gd name="T4" fmla="*/ 22 w 22"/>
                <a:gd name="T5" fmla="*/ 0 h 4"/>
                <a:gd name="T6" fmla="*/ 22 w 22"/>
                <a:gd name="T7" fmla="*/ 4 h 4"/>
                <a:gd name="T8" fmla="*/ 2 w 22"/>
                <a:gd name="T9" fmla="*/ 4 h 4"/>
                <a:gd name="T10" fmla="*/ 22 w 22"/>
                <a:gd name="T11" fmla="*/ 0 h 4"/>
                <a:gd name="T12" fmla="*/ 0 w 22"/>
                <a:gd name="T13" fmla="*/ 0 h 4"/>
                <a:gd name="T14" fmla="*/ 0 w 22"/>
                <a:gd name="T15" fmla="*/ 4 h 4"/>
                <a:gd name="T16" fmla="*/ 22 w 22"/>
                <a:gd name="T17" fmla="*/ 4 h 4"/>
                <a:gd name="T18" fmla="*/ 22 w 2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
                  <a:moveTo>
                    <a:pt x="2" y="4"/>
                  </a:moveTo>
                  <a:lnTo>
                    <a:pt x="2" y="0"/>
                  </a:lnTo>
                  <a:lnTo>
                    <a:pt x="22" y="0"/>
                  </a:lnTo>
                  <a:lnTo>
                    <a:pt x="22" y="4"/>
                  </a:lnTo>
                  <a:lnTo>
                    <a:pt x="2" y="4"/>
                  </a:lnTo>
                  <a:close/>
                  <a:moveTo>
                    <a:pt x="22" y="0"/>
                  </a:moveTo>
                  <a:lnTo>
                    <a:pt x="0" y="0"/>
                  </a:lnTo>
                  <a:lnTo>
                    <a:pt x="0" y="4"/>
                  </a:lnTo>
                  <a:lnTo>
                    <a:pt x="22" y="4"/>
                  </a:lnTo>
                  <a:lnTo>
                    <a:pt x="22" y="0"/>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4" name="Freeform 1086"/>
            <p:cNvSpPr>
              <a:spLocks noEditPoints="1"/>
            </p:cNvSpPr>
            <p:nvPr/>
          </p:nvSpPr>
          <p:spPr bwMode="auto">
            <a:xfrm>
              <a:off x="6199187" y="3878263"/>
              <a:ext cx="34925" cy="6350"/>
            </a:xfrm>
            <a:custGeom>
              <a:avLst/>
              <a:gdLst>
                <a:gd name="T0" fmla="*/ 2 w 22"/>
                <a:gd name="T1" fmla="*/ 4 h 4"/>
                <a:gd name="T2" fmla="*/ 2 w 22"/>
                <a:gd name="T3" fmla="*/ 0 h 4"/>
                <a:gd name="T4" fmla="*/ 22 w 22"/>
                <a:gd name="T5" fmla="*/ 0 h 4"/>
                <a:gd name="T6" fmla="*/ 22 w 22"/>
                <a:gd name="T7" fmla="*/ 4 h 4"/>
                <a:gd name="T8" fmla="*/ 2 w 22"/>
                <a:gd name="T9" fmla="*/ 4 h 4"/>
                <a:gd name="T10" fmla="*/ 22 w 22"/>
                <a:gd name="T11" fmla="*/ 0 h 4"/>
                <a:gd name="T12" fmla="*/ 0 w 22"/>
                <a:gd name="T13" fmla="*/ 0 h 4"/>
                <a:gd name="T14" fmla="*/ 0 w 22"/>
                <a:gd name="T15" fmla="*/ 4 h 4"/>
                <a:gd name="T16" fmla="*/ 22 w 22"/>
                <a:gd name="T17" fmla="*/ 4 h 4"/>
                <a:gd name="T18" fmla="*/ 22 w 2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
                  <a:moveTo>
                    <a:pt x="2" y="4"/>
                  </a:moveTo>
                  <a:lnTo>
                    <a:pt x="2" y="0"/>
                  </a:lnTo>
                  <a:lnTo>
                    <a:pt x="22" y="0"/>
                  </a:lnTo>
                  <a:lnTo>
                    <a:pt x="22" y="4"/>
                  </a:lnTo>
                  <a:lnTo>
                    <a:pt x="2" y="4"/>
                  </a:lnTo>
                  <a:moveTo>
                    <a:pt x="22" y="0"/>
                  </a:moveTo>
                  <a:lnTo>
                    <a:pt x="0" y="0"/>
                  </a:lnTo>
                  <a:lnTo>
                    <a:pt x="0" y="4"/>
                  </a:lnTo>
                  <a:lnTo>
                    <a:pt x="22" y="4"/>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5" name="Rectangle 1087"/>
            <p:cNvSpPr>
              <a:spLocks noChangeArrowheads="1"/>
            </p:cNvSpPr>
            <p:nvPr/>
          </p:nvSpPr>
          <p:spPr bwMode="auto">
            <a:xfrm>
              <a:off x="6249988" y="3878263"/>
              <a:ext cx="31750" cy="6350"/>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6" name="Rectangle 1088"/>
            <p:cNvSpPr>
              <a:spLocks noChangeArrowheads="1"/>
            </p:cNvSpPr>
            <p:nvPr/>
          </p:nvSpPr>
          <p:spPr bwMode="auto">
            <a:xfrm>
              <a:off x="6249988" y="3878263"/>
              <a:ext cx="31750"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7" name="Freeform 1089"/>
            <p:cNvSpPr>
              <a:spLocks noEditPoints="1"/>
            </p:cNvSpPr>
            <p:nvPr/>
          </p:nvSpPr>
          <p:spPr bwMode="auto">
            <a:xfrm>
              <a:off x="6249988" y="3878263"/>
              <a:ext cx="31750" cy="9525"/>
            </a:xfrm>
            <a:custGeom>
              <a:avLst/>
              <a:gdLst>
                <a:gd name="T0" fmla="*/ 0 w 20"/>
                <a:gd name="T1" fmla="*/ 4 h 6"/>
                <a:gd name="T2" fmla="*/ 0 w 20"/>
                <a:gd name="T3" fmla="*/ 0 h 6"/>
                <a:gd name="T4" fmla="*/ 20 w 20"/>
                <a:gd name="T5" fmla="*/ 0 h 6"/>
                <a:gd name="T6" fmla="*/ 20 w 20"/>
                <a:gd name="T7" fmla="*/ 4 h 6"/>
                <a:gd name="T8" fmla="*/ 0 w 20"/>
                <a:gd name="T9" fmla="*/ 4 h 6"/>
                <a:gd name="T10" fmla="*/ 20 w 20"/>
                <a:gd name="T11" fmla="*/ 0 h 6"/>
                <a:gd name="T12" fmla="*/ 20 w 20"/>
                <a:gd name="T13" fmla="*/ 0 h 6"/>
                <a:gd name="T14" fmla="*/ 20 w 20"/>
                <a:gd name="T15" fmla="*/ 0 h 6"/>
                <a:gd name="T16" fmla="*/ 20 w 20"/>
                <a:gd name="T17" fmla="*/ 0 h 6"/>
                <a:gd name="T18" fmla="*/ 0 w 20"/>
                <a:gd name="T19" fmla="*/ 0 h 6"/>
                <a:gd name="T20" fmla="*/ 0 w 20"/>
                <a:gd name="T21" fmla="*/ 0 h 6"/>
                <a:gd name="T22" fmla="*/ 0 w 20"/>
                <a:gd name="T23" fmla="*/ 0 h 6"/>
                <a:gd name="T24" fmla="*/ 0 w 20"/>
                <a:gd name="T25" fmla="*/ 4 h 6"/>
                <a:gd name="T26" fmla="*/ 0 w 20"/>
                <a:gd name="T27" fmla="*/ 6 h 6"/>
                <a:gd name="T28" fmla="*/ 0 w 20"/>
                <a:gd name="T29" fmla="*/ 6 h 6"/>
                <a:gd name="T30" fmla="*/ 20 w 20"/>
                <a:gd name="T31" fmla="*/ 6 h 6"/>
                <a:gd name="T32" fmla="*/ 20 w 20"/>
                <a:gd name="T33" fmla="*/ 6 h 6"/>
                <a:gd name="T34" fmla="*/ 20 w 20"/>
                <a:gd name="T35" fmla="*/ 4 h 6"/>
                <a:gd name="T36" fmla="*/ 20 w 20"/>
                <a:gd name="T37" fmla="*/ 0 h 6"/>
                <a:gd name="T38" fmla="*/ 20 w 20"/>
                <a:gd name="T39" fmla="*/ 0 h 6"/>
                <a:gd name="T40" fmla="*/ 20 w 20"/>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6">
                  <a:moveTo>
                    <a:pt x="0" y="4"/>
                  </a:moveTo>
                  <a:lnTo>
                    <a:pt x="0" y="0"/>
                  </a:lnTo>
                  <a:lnTo>
                    <a:pt x="20" y="0"/>
                  </a:lnTo>
                  <a:lnTo>
                    <a:pt x="20" y="4"/>
                  </a:lnTo>
                  <a:lnTo>
                    <a:pt x="0" y="4"/>
                  </a:lnTo>
                  <a:close/>
                  <a:moveTo>
                    <a:pt x="20" y="0"/>
                  </a:moveTo>
                  <a:lnTo>
                    <a:pt x="20" y="0"/>
                  </a:lnTo>
                  <a:lnTo>
                    <a:pt x="20" y="0"/>
                  </a:lnTo>
                  <a:close/>
                  <a:moveTo>
                    <a:pt x="20" y="0"/>
                  </a:moveTo>
                  <a:lnTo>
                    <a:pt x="0" y="0"/>
                  </a:lnTo>
                  <a:lnTo>
                    <a:pt x="0" y="0"/>
                  </a:lnTo>
                  <a:lnTo>
                    <a:pt x="0" y="0"/>
                  </a:lnTo>
                  <a:lnTo>
                    <a:pt x="0" y="4"/>
                  </a:lnTo>
                  <a:lnTo>
                    <a:pt x="0" y="6"/>
                  </a:lnTo>
                  <a:lnTo>
                    <a:pt x="0" y="6"/>
                  </a:lnTo>
                  <a:lnTo>
                    <a:pt x="20" y="6"/>
                  </a:lnTo>
                  <a:lnTo>
                    <a:pt x="20" y="6"/>
                  </a:lnTo>
                  <a:lnTo>
                    <a:pt x="20" y="4"/>
                  </a:lnTo>
                  <a:lnTo>
                    <a:pt x="20" y="0"/>
                  </a:lnTo>
                  <a:lnTo>
                    <a:pt x="20" y="0"/>
                  </a:lnTo>
                  <a:lnTo>
                    <a:pt x="2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8" name="Freeform 1090"/>
            <p:cNvSpPr>
              <a:spLocks noEditPoints="1"/>
            </p:cNvSpPr>
            <p:nvPr/>
          </p:nvSpPr>
          <p:spPr bwMode="auto">
            <a:xfrm>
              <a:off x="6249988" y="3878263"/>
              <a:ext cx="31750" cy="9525"/>
            </a:xfrm>
            <a:custGeom>
              <a:avLst/>
              <a:gdLst>
                <a:gd name="T0" fmla="*/ 0 w 20"/>
                <a:gd name="T1" fmla="*/ 4 h 6"/>
                <a:gd name="T2" fmla="*/ 0 w 20"/>
                <a:gd name="T3" fmla="*/ 0 h 6"/>
                <a:gd name="T4" fmla="*/ 20 w 20"/>
                <a:gd name="T5" fmla="*/ 0 h 6"/>
                <a:gd name="T6" fmla="*/ 20 w 20"/>
                <a:gd name="T7" fmla="*/ 4 h 6"/>
                <a:gd name="T8" fmla="*/ 0 w 20"/>
                <a:gd name="T9" fmla="*/ 4 h 6"/>
                <a:gd name="T10" fmla="*/ 20 w 20"/>
                <a:gd name="T11" fmla="*/ 0 h 6"/>
                <a:gd name="T12" fmla="*/ 20 w 20"/>
                <a:gd name="T13" fmla="*/ 0 h 6"/>
                <a:gd name="T14" fmla="*/ 20 w 20"/>
                <a:gd name="T15" fmla="*/ 0 h 6"/>
                <a:gd name="T16" fmla="*/ 20 w 20"/>
                <a:gd name="T17" fmla="*/ 0 h 6"/>
                <a:gd name="T18" fmla="*/ 0 w 20"/>
                <a:gd name="T19" fmla="*/ 0 h 6"/>
                <a:gd name="T20" fmla="*/ 0 w 20"/>
                <a:gd name="T21" fmla="*/ 0 h 6"/>
                <a:gd name="T22" fmla="*/ 0 w 20"/>
                <a:gd name="T23" fmla="*/ 0 h 6"/>
                <a:gd name="T24" fmla="*/ 0 w 20"/>
                <a:gd name="T25" fmla="*/ 4 h 6"/>
                <a:gd name="T26" fmla="*/ 0 w 20"/>
                <a:gd name="T27" fmla="*/ 6 h 6"/>
                <a:gd name="T28" fmla="*/ 0 w 20"/>
                <a:gd name="T29" fmla="*/ 6 h 6"/>
                <a:gd name="T30" fmla="*/ 20 w 20"/>
                <a:gd name="T31" fmla="*/ 6 h 6"/>
                <a:gd name="T32" fmla="*/ 20 w 20"/>
                <a:gd name="T33" fmla="*/ 6 h 6"/>
                <a:gd name="T34" fmla="*/ 20 w 20"/>
                <a:gd name="T35" fmla="*/ 4 h 6"/>
                <a:gd name="T36" fmla="*/ 20 w 20"/>
                <a:gd name="T37" fmla="*/ 0 h 6"/>
                <a:gd name="T38" fmla="*/ 20 w 20"/>
                <a:gd name="T39" fmla="*/ 0 h 6"/>
                <a:gd name="T40" fmla="*/ 20 w 20"/>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6">
                  <a:moveTo>
                    <a:pt x="0" y="4"/>
                  </a:moveTo>
                  <a:lnTo>
                    <a:pt x="0" y="0"/>
                  </a:lnTo>
                  <a:lnTo>
                    <a:pt x="20" y="0"/>
                  </a:lnTo>
                  <a:lnTo>
                    <a:pt x="20" y="4"/>
                  </a:lnTo>
                  <a:lnTo>
                    <a:pt x="0" y="4"/>
                  </a:lnTo>
                  <a:moveTo>
                    <a:pt x="20" y="0"/>
                  </a:moveTo>
                  <a:lnTo>
                    <a:pt x="20" y="0"/>
                  </a:lnTo>
                  <a:lnTo>
                    <a:pt x="20" y="0"/>
                  </a:lnTo>
                  <a:moveTo>
                    <a:pt x="20" y="0"/>
                  </a:moveTo>
                  <a:lnTo>
                    <a:pt x="0" y="0"/>
                  </a:lnTo>
                  <a:lnTo>
                    <a:pt x="0" y="0"/>
                  </a:lnTo>
                  <a:lnTo>
                    <a:pt x="0" y="0"/>
                  </a:lnTo>
                  <a:lnTo>
                    <a:pt x="0" y="4"/>
                  </a:lnTo>
                  <a:lnTo>
                    <a:pt x="0" y="6"/>
                  </a:lnTo>
                  <a:lnTo>
                    <a:pt x="0" y="6"/>
                  </a:lnTo>
                  <a:lnTo>
                    <a:pt x="20" y="6"/>
                  </a:lnTo>
                  <a:lnTo>
                    <a:pt x="20" y="6"/>
                  </a:lnTo>
                  <a:lnTo>
                    <a:pt x="20" y="4"/>
                  </a:lnTo>
                  <a:lnTo>
                    <a:pt x="20" y="0"/>
                  </a:lnTo>
                  <a:lnTo>
                    <a:pt x="20" y="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9" name="Freeform 1091"/>
            <p:cNvSpPr>
              <a:spLocks noEditPoints="1"/>
            </p:cNvSpPr>
            <p:nvPr/>
          </p:nvSpPr>
          <p:spPr bwMode="auto">
            <a:xfrm>
              <a:off x="6249988" y="3878263"/>
              <a:ext cx="31750" cy="6350"/>
            </a:xfrm>
            <a:custGeom>
              <a:avLst/>
              <a:gdLst>
                <a:gd name="T0" fmla="*/ 0 w 20"/>
                <a:gd name="T1" fmla="*/ 4 h 4"/>
                <a:gd name="T2" fmla="*/ 0 w 20"/>
                <a:gd name="T3" fmla="*/ 0 h 4"/>
                <a:gd name="T4" fmla="*/ 20 w 20"/>
                <a:gd name="T5" fmla="*/ 0 h 4"/>
                <a:gd name="T6" fmla="*/ 20 w 20"/>
                <a:gd name="T7" fmla="*/ 4 h 4"/>
                <a:gd name="T8" fmla="*/ 0 w 20"/>
                <a:gd name="T9" fmla="*/ 4 h 4"/>
                <a:gd name="T10" fmla="*/ 20 w 20"/>
                <a:gd name="T11" fmla="*/ 0 h 4"/>
                <a:gd name="T12" fmla="*/ 0 w 20"/>
                <a:gd name="T13" fmla="*/ 0 h 4"/>
                <a:gd name="T14" fmla="*/ 0 w 20"/>
                <a:gd name="T15" fmla="*/ 4 h 4"/>
                <a:gd name="T16" fmla="*/ 20 w 20"/>
                <a:gd name="T17" fmla="*/ 4 h 4"/>
                <a:gd name="T18" fmla="*/ 20 w 2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4">
                  <a:moveTo>
                    <a:pt x="0" y="4"/>
                  </a:moveTo>
                  <a:lnTo>
                    <a:pt x="0" y="0"/>
                  </a:lnTo>
                  <a:lnTo>
                    <a:pt x="20" y="0"/>
                  </a:lnTo>
                  <a:lnTo>
                    <a:pt x="20" y="4"/>
                  </a:lnTo>
                  <a:lnTo>
                    <a:pt x="0" y="4"/>
                  </a:lnTo>
                  <a:close/>
                  <a:moveTo>
                    <a:pt x="20" y="0"/>
                  </a:moveTo>
                  <a:lnTo>
                    <a:pt x="0" y="0"/>
                  </a:lnTo>
                  <a:lnTo>
                    <a:pt x="0" y="4"/>
                  </a:lnTo>
                  <a:lnTo>
                    <a:pt x="20" y="4"/>
                  </a:lnTo>
                  <a:lnTo>
                    <a:pt x="20" y="0"/>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0" name="Freeform 1092"/>
            <p:cNvSpPr>
              <a:spLocks noEditPoints="1"/>
            </p:cNvSpPr>
            <p:nvPr/>
          </p:nvSpPr>
          <p:spPr bwMode="auto">
            <a:xfrm>
              <a:off x="6249988" y="3878263"/>
              <a:ext cx="31750" cy="6350"/>
            </a:xfrm>
            <a:custGeom>
              <a:avLst/>
              <a:gdLst>
                <a:gd name="T0" fmla="*/ 0 w 20"/>
                <a:gd name="T1" fmla="*/ 4 h 4"/>
                <a:gd name="T2" fmla="*/ 0 w 20"/>
                <a:gd name="T3" fmla="*/ 0 h 4"/>
                <a:gd name="T4" fmla="*/ 20 w 20"/>
                <a:gd name="T5" fmla="*/ 0 h 4"/>
                <a:gd name="T6" fmla="*/ 20 w 20"/>
                <a:gd name="T7" fmla="*/ 4 h 4"/>
                <a:gd name="T8" fmla="*/ 0 w 20"/>
                <a:gd name="T9" fmla="*/ 4 h 4"/>
                <a:gd name="T10" fmla="*/ 20 w 20"/>
                <a:gd name="T11" fmla="*/ 0 h 4"/>
                <a:gd name="T12" fmla="*/ 0 w 20"/>
                <a:gd name="T13" fmla="*/ 0 h 4"/>
                <a:gd name="T14" fmla="*/ 0 w 20"/>
                <a:gd name="T15" fmla="*/ 4 h 4"/>
                <a:gd name="T16" fmla="*/ 20 w 20"/>
                <a:gd name="T17" fmla="*/ 4 h 4"/>
                <a:gd name="T18" fmla="*/ 20 w 20"/>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4">
                  <a:moveTo>
                    <a:pt x="0" y="4"/>
                  </a:moveTo>
                  <a:lnTo>
                    <a:pt x="0" y="0"/>
                  </a:lnTo>
                  <a:lnTo>
                    <a:pt x="20" y="0"/>
                  </a:lnTo>
                  <a:lnTo>
                    <a:pt x="20" y="4"/>
                  </a:lnTo>
                  <a:lnTo>
                    <a:pt x="0" y="4"/>
                  </a:lnTo>
                  <a:moveTo>
                    <a:pt x="20" y="0"/>
                  </a:moveTo>
                  <a:lnTo>
                    <a:pt x="0" y="0"/>
                  </a:lnTo>
                  <a:lnTo>
                    <a:pt x="0" y="4"/>
                  </a:lnTo>
                  <a:lnTo>
                    <a:pt x="20" y="4"/>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1" name="Rectangle 1093"/>
            <p:cNvSpPr>
              <a:spLocks noChangeArrowheads="1"/>
            </p:cNvSpPr>
            <p:nvPr/>
          </p:nvSpPr>
          <p:spPr bwMode="auto">
            <a:xfrm>
              <a:off x="6297613" y="3878263"/>
              <a:ext cx="34925" cy="6350"/>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2" name="Rectangle 1094"/>
            <p:cNvSpPr>
              <a:spLocks noChangeArrowheads="1"/>
            </p:cNvSpPr>
            <p:nvPr/>
          </p:nvSpPr>
          <p:spPr bwMode="auto">
            <a:xfrm>
              <a:off x="6297613" y="3878263"/>
              <a:ext cx="34925"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3" name="Freeform 1095"/>
            <p:cNvSpPr>
              <a:spLocks noEditPoints="1"/>
            </p:cNvSpPr>
            <p:nvPr/>
          </p:nvSpPr>
          <p:spPr bwMode="auto">
            <a:xfrm>
              <a:off x="6297613" y="3878263"/>
              <a:ext cx="34925" cy="9525"/>
            </a:xfrm>
            <a:custGeom>
              <a:avLst/>
              <a:gdLst>
                <a:gd name="T0" fmla="*/ 0 w 22"/>
                <a:gd name="T1" fmla="*/ 4 h 6"/>
                <a:gd name="T2" fmla="*/ 0 w 22"/>
                <a:gd name="T3" fmla="*/ 0 h 6"/>
                <a:gd name="T4" fmla="*/ 22 w 22"/>
                <a:gd name="T5" fmla="*/ 0 h 6"/>
                <a:gd name="T6" fmla="*/ 22 w 22"/>
                <a:gd name="T7" fmla="*/ 4 h 6"/>
                <a:gd name="T8" fmla="*/ 0 w 22"/>
                <a:gd name="T9" fmla="*/ 4 h 6"/>
                <a:gd name="T10" fmla="*/ 20 w 22"/>
                <a:gd name="T11" fmla="*/ 0 h 6"/>
                <a:gd name="T12" fmla="*/ 22 w 22"/>
                <a:gd name="T13" fmla="*/ 0 h 6"/>
                <a:gd name="T14" fmla="*/ 20 w 22"/>
                <a:gd name="T15" fmla="*/ 0 h 6"/>
                <a:gd name="T16" fmla="*/ 22 w 22"/>
                <a:gd name="T17" fmla="*/ 0 h 6"/>
                <a:gd name="T18" fmla="*/ 0 w 22"/>
                <a:gd name="T19" fmla="*/ 0 h 6"/>
                <a:gd name="T20" fmla="*/ 0 w 22"/>
                <a:gd name="T21" fmla="*/ 0 h 6"/>
                <a:gd name="T22" fmla="*/ 0 w 22"/>
                <a:gd name="T23" fmla="*/ 0 h 6"/>
                <a:gd name="T24" fmla="*/ 0 w 22"/>
                <a:gd name="T25" fmla="*/ 4 h 6"/>
                <a:gd name="T26" fmla="*/ 0 w 22"/>
                <a:gd name="T27" fmla="*/ 6 h 6"/>
                <a:gd name="T28" fmla="*/ 0 w 22"/>
                <a:gd name="T29" fmla="*/ 6 h 6"/>
                <a:gd name="T30" fmla="*/ 22 w 22"/>
                <a:gd name="T31" fmla="*/ 6 h 6"/>
                <a:gd name="T32" fmla="*/ 22 w 22"/>
                <a:gd name="T33" fmla="*/ 6 h 6"/>
                <a:gd name="T34" fmla="*/ 22 w 22"/>
                <a:gd name="T35" fmla="*/ 4 h 6"/>
                <a:gd name="T36" fmla="*/ 22 w 22"/>
                <a:gd name="T37" fmla="*/ 0 h 6"/>
                <a:gd name="T38" fmla="*/ 22 w 22"/>
                <a:gd name="T39" fmla="*/ 0 h 6"/>
                <a:gd name="T40" fmla="*/ 22 w 2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6">
                  <a:moveTo>
                    <a:pt x="0" y="4"/>
                  </a:moveTo>
                  <a:lnTo>
                    <a:pt x="0" y="0"/>
                  </a:lnTo>
                  <a:lnTo>
                    <a:pt x="22" y="0"/>
                  </a:lnTo>
                  <a:lnTo>
                    <a:pt x="22" y="4"/>
                  </a:lnTo>
                  <a:lnTo>
                    <a:pt x="0" y="4"/>
                  </a:lnTo>
                  <a:close/>
                  <a:moveTo>
                    <a:pt x="20" y="0"/>
                  </a:moveTo>
                  <a:lnTo>
                    <a:pt x="22" y="0"/>
                  </a:lnTo>
                  <a:lnTo>
                    <a:pt x="20" y="0"/>
                  </a:lnTo>
                  <a:close/>
                  <a:moveTo>
                    <a:pt x="22" y="0"/>
                  </a:moveTo>
                  <a:lnTo>
                    <a:pt x="0" y="0"/>
                  </a:lnTo>
                  <a:lnTo>
                    <a:pt x="0" y="0"/>
                  </a:lnTo>
                  <a:lnTo>
                    <a:pt x="0" y="0"/>
                  </a:lnTo>
                  <a:lnTo>
                    <a:pt x="0" y="4"/>
                  </a:lnTo>
                  <a:lnTo>
                    <a:pt x="0" y="6"/>
                  </a:lnTo>
                  <a:lnTo>
                    <a:pt x="0" y="6"/>
                  </a:lnTo>
                  <a:lnTo>
                    <a:pt x="22" y="6"/>
                  </a:lnTo>
                  <a:lnTo>
                    <a:pt x="22" y="6"/>
                  </a:lnTo>
                  <a:lnTo>
                    <a:pt x="22" y="4"/>
                  </a:lnTo>
                  <a:lnTo>
                    <a:pt x="22" y="0"/>
                  </a:lnTo>
                  <a:lnTo>
                    <a:pt x="22" y="0"/>
                  </a:lnTo>
                  <a:lnTo>
                    <a:pt x="2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4" name="Freeform 1096"/>
            <p:cNvSpPr>
              <a:spLocks noEditPoints="1"/>
            </p:cNvSpPr>
            <p:nvPr/>
          </p:nvSpPr>
          <p:spPr bwMode="auto">
            <a:xfrm>
              <a:off x="6297613" y="3878263"/>
              <a:ext cx="34925" cy="9525"/>
            </a:xfrm>
            <a:custGeom>
              <a:avLst/>
              <a:gdLst>
                <a:gd name="T0" fmla="*/ 0 w 22"/>
                <a:gd name="T1" fmla="*/ 4 h 6"/>
                <a:gd name="T2" fmla="*/ 0 w 22"/>
                <a:gd name="T3" fmla="*/ 0 h 6"/>
                <a:gd name="T4" fmla="*/ 22 w 22"/>
                <a:gd name="T5" fmla="*/ 0 h 6"/>
                <a:gd name="T6" fmla="*/ 22 w 22"/>
                <a:gd name="T7" fmla="*/ 4 h 6"/>
                <a:gd name="T8" fmla="*/ 0 w 22"/>
                <a:gd name="T9" fmla="*/ 4 h 6"/>
                <a:gd name="T10" fmla="*/ 20 w 22"/>
                <a:gd name="T11" fmla="*/ 0 h 6"/>
                <a:gd name="T12" fmla="*/ 22 w 22"/>
                <a:gd name="T13" fmla="*/ 0 h 6"/>
                <a:gd name="T14" fmla="*/ 20 w 22"/>
                <a:gd name="T15" fmla="*/ 0 h 6"/>
                <a:gd name="T16" fmla="*/ 22 w 22"/>
                <a:gd name="T17" fmla="*/ 0 h 6"/>
                <a:gd name="T18" fmla="*/ 0 w 22"/>
                <a:gd name="T19" fmla="*/ 0 h 6"/>
                <a:gd name="T20" fmla="*/ 0 w 22"/>
                <a:gd name="T21" fmla="*/ 0 h 6"/>
                <a:gd name="T22" fmla="*/ 0 w 22"/>
                <a:gd name="T23" fmla="*/ 0 h 6"/>
                <a:gd name="T24" fmla="*/ 0 w 22"/>
                <a:gd name="T25" fmla="*/ 4 h 6"/>
                <a:gd name="T26" fmla="*/ 0 w 22"/>
                <a:gd name="T27" fmla="*/ 6 h 6"/>
                <a:gd name="T28" fmla="*/ 0 w 22"/>
                <a:gd name="T29" fmla="*/ 6 h 6"/>
                <a:gd name="T30" fmla="*/ 22 w 22"/>
                <a:gd name="T31" fmla="*/ 6 h 6"/>
                <a:gd name="T32" fmla="*/ 22 w 22"/>
                <a:gd name="T33" fmla="*/ 6 h 6"/>
                <a:gd name="T34" fmla="*/ 22 w 22"/>
                <a:gd name="T35" fmla="*/ 4 h 6"/>
                <a:gd name="T36" fmla="*/ 22 w 22"/>
                <a:gd name="T37" fmla="*/ 0 h 6"/>
                <a:gd name="T38" fmla="*/ 22 w 22"/>
                <a:gd name="T39" fmla="*/ 0 h 6"/>
                <a:gd name="T40" fmla="*/ 22 w 2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6">
                  <a:moveTo>
                    <a:pt x="0" y="4"/>
                  </a:moveTo>
                  <a:lnTo>
                    <a:pt x="0" y="0"/>
                  </a:lnTo>
                  <a:lnTo>
                    <a:pt x="22" y="0"/>
                  </a:lnTo>
                  <a:lnTo>
                    <a:pt x="22" y="4"/>
                  </a:lnTo>
                  <a:lnTo>
                    <a:pt x="0" y="4"/>
                  </a:lnTo>
                  <a:moveTo>
                    <a:pt x="20" y="0"/>
                  </a:moveTo>
                  <a:lnTo>
                    <a:pt x="22" y="0"/>
                  </a:lnTo>
                  <a:lnTo>
                    <a:pt x="20" y="0"/>
                  </a:lnTo>
                  <a:moveTo>
                    <a:pt x="22" y="0"/>
                  </a:moveTo>
                  <a:lnTo>
                    <a:pt x="0" y="0"/>
                  </a:lnTo>
                  <a:lnTo>
                    <a:pt x="0" y="0"/>
                  </a:lnTo>
                  <a:lnTo>
                    <a:pt x="0" y="0"/>
                  </a:lnTo>
                  <a:lnTo>
                    <a:pt x="0" y="4"/>
                  </a:lnTo>
                  <a:lnTo>
                    <a:pt x="0" y="6"/>
                  </a:lnTo>
                  <a:lnTo>
                    <a:pt x="0" y="6"/>
                  </a:lnTo>
                  <a:lnTo>
                    <a:pt x="22" y="6"/>
                  </a:lnTo>
                  <a:lnTo>
                    <a:pt x="22" y="6"/>
                  </a:lnTo>
                  <a:lnTo>
                    <a:pt x="22" y="4"/>
                  </a:lnTo>
                  <a:lnTo>
                    <a:pt x="22" y="0"/>
                  </a:lnTo>
                  <a:lnTo>
                    <a:pt x="22" y="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5" name="Freeform 1097"/>
            <p:cNvSpPr>
              <a:spLocks noEditPoints="1"/>
            </p:cNvSpPr>
            <p:nvPr/>
          </p:nvSpPr>
          <p:spPr bwMode="auto">
            <a:xfrm>
              <a:off x="6297613" y="3878263"/>
              <a:ext cx="34925" cy="6350"/>
            </a:xfrm>
            <a:custGeom>
              <a:avLst/>
              <a:gdLst>
                <a:gd name="T0" fmla="*/ 0 w 22"/>
                <a:gd name="T1" fmla="*/ 4 h 4"/>
                <a:gd name="T2" fmla="*/ 0 w 22"/>
                <a:gd name="T3" fmla="*/ 0 h 4"/>
                <a:gd name="T4" fmla="*/ 20 w 22"/>
                <a:gd name="T5" fmla="*/ 0 h 4"/>
                <a:gd name="T6" fmla="*/ 20 w 22"/>
                <a:gd name="T7" fmla="*/ 4 h 4"/>
                <a:gd name="T8" fmla="*/ 0 w 22"/>
                <a:gd name="T9" fmla="*/ 4 h 4"/>
                <a:gd name="T10" fmla="*/ 22 w 22"/>
                <a:gd name="T11" fmla="*/ 0 h 4"/>
                <a:gd name="T12" fmla="*/ 0 w 22"/>
                <a:gd name="T13" fmla="*/ 0 h 4"/>
                <a:gd name="T14" fmla="*/ 0 w 22"/>
                <a:gd name="T15" fmla="*/ 4 h 4"/>
                <a:gd name="T16" fmla="*/ 22 w 22"/>
                <a:gd name="T17" fmla="*/ 4 h 4"/>
                <a:gd name="T18" fmla="*/ 22 w 2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
                  <a:moveTo>
                    <a:pt x="0" y="4"/>
                  </a:moveTo>
                  <a:lnTo>
                    <a:pt x="0" y="0"/>
                  </a:lnTo>
                  <a:lnTo>
                    <a:pt x="20" y="0"/>
                  </a:lnTo>
                  <a:lnTo>
                    <a:pt x="20" y="4"/>
                  </a:lnTo>
                  <a:lnTo>
                    <a:pt x="0" y="4"/>
                  </a:lnTo>
                  <a:close/>
                  <a:moveTo>
                    <a:pt x="22" y="0"/>
                  </a:moveTo>
                  <a:lnTo>
                    <a:pt x="0" y="0"/>
                  </a:lnTo>
                  <a:lnTo>
                    <a:pt x="0" y="4"/>
                  </a:lnTo>
                  <a:lnTo>
                    <a:pt x="22" y="4"/>
                  </a:lnTo>
                  <a:lnTo>
                    <a:pt x="22" y="0"/>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6" name="Freeform 1098"/>
            <p:cNvSpPr>
              <a:spLocks noEditPoints="1"/>
            </p:cNvSpPr>
            <p:nvPr/>
          </p:nvSpPr>
          <p:spPr bwMode="auto">
            <a:xfrm>
              <a:off x="6297613" y="3878263"/>
              <a:ext cx="34925" cy="6350"/>
            </a:xfrm>
            <a:custGeom>
              <a:avLst/>
              <a:gdLst>
                <a:gd name="T0" fmla="*/ 0 w 22"/>
                <a:gd name="T1" fmla="*/ 4 h 4"/>
                <a:gd name="T2" fmla="*/ 0 w 22"/>
                <a:gd name="T3" fmla="*/ 0 h 4"/>
                <a:gd name="T4" fmla="*/ 20 w 22"/>
                <a:gd name="T5" fmla="*/ 0 h 4"/>
                <a:gd name="T6" fmla="*/ 20 w 22"/>
                <a:gd name="T7" fmla="*/ 4 h 4"/>
                <a:gd name="T8" fmla="*/ 0 w 22"/>
                <a:gd name="T9" fmla="*/ 4 h 4"/>
                <a:gd name="T10" fmla="*/ 22 w 22"/>
                <a:gd name="T11" fmla="*/ 0 h 4"/>
                <a:gd name="T12" fmla="*/ 0 w 22"/>
                <a:gd name="T13" fmla="*/ 0 h 4"/>
                <a:gd name="T14" fmla="*/ 0 w 22"/>
                <a:gd name="T15" fmla="*/ 4 h 4"/>
                <a:gd name="T16" fmla="*/ 22 w 22"/>
                <a:gd name="T17" fmla="*/ 4 h 4"/>
                <a:gd name="T18" fmla="*/ 22 w 2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
                  <a:moveTo>
                    <a:pt x="0" y="4"/>
                  </a:moveTo>
                  <a:lnTo>
                    <a:pt x="0" y="0"/>
                  </a:lnTo>
                  <a:lnTo>
                    <a:pt x="20" y="0"/>
                  </a:lnTo>
                  <a:lnTo>
                    <a:pt x="20" y="4"/>
                  </a:lnTo>
                  <a:lnTo>
                    <a:pt x="0" y="4"/>
                  </a:lnTo>
                  <a:moveTo>
                    <a:pt x="22" y="0"/>
                  </a:moveTo>
                  <a:lnTo>
                    <a:pt x="0" y="0"/>
                  </a:lnTo>
                  <a:lnTo>
                    <a:pt x="0" y="4"/>
                  </a:lnTo>
                  <a:lnTo>
                    <a:pt x="22" y="4"/>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7" name="Rectangle 1099"/>
            <p:cNvSpPr>
              <a:spLocks noChangeArrowheads="1"/>
            </p:cNvSpPr>
            <p:nvPr/>
          </p:nvSpPr>
          <p:spPr bwMode="auto">
            <a:xfrm>
              <a:off x="6345238" y="3878263"/>
              <a:ext cx="34925" cy="6350"/>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8" name="Rectangle 1100"/>
            <p:cNvSpPr>
              <a:spLocks noChangeArrowheads="1"/>
            </p:cNvSpPr>
            <p:nvPr/>
          </p:nvSpPr>
          <p:spPr bwMode="auto">
            <a:xfrm>
              <a:off x="6345238" y="3878263"/>
              <a:ext cx="34925"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9" name="Freeform 1101"/>
            <p:cNvSpPr>
              <a:spLocks noEditPoints="1"/>
            </p:cNvSpPr>
            <p:nvPr/>
          </p:nvSpPr>
          <p:spPr bwMode="auto">
            <a:xfrm>
              <a:off x="6345238" y="3878263"/>
              <a:ext cx="34925" cy="9525"/>
            </a:xfrm>
            <a:custGeom>
              <a:avLst/>
              <a:gdLst>
                <a:gd name="T0" fmla="*/ 0 w 22"/>
                <a:gd name="T1" fmla="*/ 4 h 6"/>
                <a:gd name="T2" fmla="*/ 0 w 22"/>
                <a:gd name="T3" fmla="*/ 0 h 6"/>
                <a:gd name="T4" fmla="*/ 22 w 22"/>
                <a:gd name="T5" fmla="*/ 0 h 6"/>
                <a:gd name="T6" fmla="*/ 22 w 22"/>
                <a:gd name="T7" fmla="*/ 4 h 6"/>
                <a:gd name="T8" fmla="*/ 0 w 22"/>
                <a:gd name="T9" fmla="*/ 4 h 6"/>
                <a:gd name="T10" fmla="*/ 20 w 22"/>
                <a:gd name="T11" fmla="*/ 0 h 6"/>
                <a:gd name="T12" fmla="*/ 22 w 22"/>
                <a:gd name="T13" fmla="*/ 0 h 6"/>
                <a:gd name="T14" fmla="*/ 20 w 22"/>
                <a:gd name="T15" fmla="*/ 0 h 6"/>
                <a:gd name="T16" fmla="*/ 22 w 22"/>
                <a:gd name="T17" fmla="*/ 0 h 6"/>
                <a:gd name="T18" fmla="*/ 0 w 22"/>
                <a:gd name="T19" fmla="*/ 0 h 6"/>
                <a:gd name="T20" fmla="*/ 0 w 22"/>
                <a:gd name="T21" fmla="*/ 0 h 6"/>
                <a:gd name="T22" fmla="*/ 0 w 22"/>
                <a:gd name="T23" fmla="*/ 0 h 6"/>
                <a:gd name="T24" fmla="*/ 0 w 22"/>
                <a:gd name="T25" fmla="*/ 4 h 6"/>
                <a:gd name="T26" fmla="*/ 0 w 22"/>
                <a:gd name="T27" fmla="*/ 6 h 6"/>
                <a:gd name="T28" fmla="*/ 0 w 22"/>
                <a:gd name="T29" fmla="*/ 6 h 6"/>
                <a:gd name="T30" fmla="*/ 22 w 22"/>
                <a:gd name="T31" fmla="*/ 6 h 6"/>
                <a:gd name="T32" fmla="*/ 22 w 22"/>
                <a:gd name="T33" fmla="*/ 6 h 6"/>
                <a:gd name="T34" fmla="*/ 22 w 22"/>
                <a:gd name="T35" fmla="*/ 4 h 6"/>
                <a:gd name="T36" fmla="*/ 22 w 22"/>
                <a:gd name="T37" fmla="*/ 0 h 6"/>
                <a:gd name="T38" fmla="*/ 22 w 22"/>
                <a:gd name="T39" fmla="*/ 0 h 6"/>
                <a:gd name="T40" fmla="*/ 22 w 2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6">
                  <a:moveTo>
                    <a:pt x="0" y="4"/>
                  </a:moveTo>
                  <a:lnTo>
                    <a:pt x="0" y="0"/>
                  </a:lnTo>
                  <a:lnTo>
                    <a:pt x="22" y="0"/>
                  </a:lnTo>
                  <a:lnTo>
                    <a:pt x="22" y="4"/>
                  </a:lnTo>
                  <a:lnTo>
                    <a:pt x="0" y="4"/>
                  </a:lnTo>
                  <a:close/>
                  <a:moveTo>
                    <a:pt x="20" y="0"/>
                  </a:moveTo>
                  <a:lnTo>
                    <a:pt x="22" y="0"/>
                  </a:lnTo>
                  <a:lnTo>
                    <a:pt x="20" y="0"/>
                  </a:lnTo>
                  <a:close/>
                  <a:moveTo>
                    <a:pt x="22" y="0"/>
                  </a:moveTo>
                  <a:lnTo>
                    <a:pt x="0" y="0"/>
                  </a:lnTo>
                  <a:lnTo>
                    <a:pt x="0" y="0"/>
                  </a:lnTo>
                  <a:lnTo>
                    <a:pt x="0" y="0"/>
                  </a:lnTo>
                  <a:lnTo>
                    <a:pt x="0" y="4"/>
                  </a:lnTo>
                  <a:lnTo>
                    <a:pt x="0" y="6"/>
                  </a:lnTo>
                  <a:lnTo>
                    <a:pt x="0" y="6"/>
                  </a:lnTo>
                  <a:lnTo>
                    <a:pt x="22" y="6"/>
                  </a:lnTo>
                  <a:lnTo>
                    <a:pt x="22" y="6"/>
                  </a:lnTo>
                  <a:lnTo>
                    <a:pt x="22" y="4"/>
                  </a:lnTo>
                  <a:lnTo>
                    <a:pt x="22" y="0"/>
                  </a:lnTo>
                  <a:lnTo>
                    <a:pt x="22" y="0"/>
                  </a:lnTo>
                  <a:lnTo>
                    <a:pt x="2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0" name="Freeform 1102"/>
            <p:cNvSpPr>
              <a:spLocks noEditPoints="1"/>
            </p:cNvSpPr>
            <p:nvPr/>
          </p:nvSpPr>
          <p:spPr bwMode="auto">
            <a:xfrm>
              <a:off x="6345238" y="3878263"/>
              <a:ext cx="34925" cy="9525"/>
            </a:xfrm>
            <a:custGeom>
              <a:avLst/>
              <a:gdLst>
                <a:gd name="T0" fmla="*/ 0 w 22"/>
                <a:gd name="T1" fmla="*/ 4 h 6"/>
                <a:gd name="T2" fmla="*/ 0 w 22"/>
                <a:gd name="T3" fmla="*/ 0 h 6"/>
                <a:gd name="T4" fmla="*/ 22 w 22"/>
                <a:gd name="T5" fmla="*/ 0 h 6"/>
                <a:gd name="T6" fmla="*/ 22 w 22"/>
                <a:gd name="T7" fmla="*/ 4 h 6"/>
                <a:gd name="T8" fmla="*/ 0 w 22"/>
                <a:gd name="T9" fmla="*/ 4 h 6"/>
                <a:gd name="T10" fmla="*/ 20 w 22"/>
                <a:gd name="T11" fmla="*/ 0 h 6"/>
                <a:gd name="T12" fmla="*/ 22 w 22"/>
                <a:gd name="T13" fmla="*/ 0 h 6"/>
                <a:gd name="T14" fmla="*/ 20 w 22"/>
                <a:gd name="T15" fmla="*/ 0 h 6"/>
                <a:gd name="T16" fmla="*/ 22 w 22"/>
                <a:gd name="T17" fmla="*/ 0 h 6"/>
                <a:gd name="T18" fmla="*/ 0 w 22"/>
                <a:gd name="T19" fmla="*/ 0 h 6"/>
                <a:gd name="T20" fmla="*/ 0 w 22"/>
                <a:gd name="T21" fmla="*/ 0 h 6"/>
                <a:gd name="T22" fmla="*/ 0 w 22"/>
                <a:gd name="T23" fmla="*/ 0 h 6"/>
                <a:gd name="T24" fmla="*/ 0 w 22"/>
                <a:gd name="T25" fmla="*/ 4 h 6"/>
                <a:gd name="T26" fmla="*/ 0 w 22"/>
                <a:gd name="T27" fmla="*/ 6 h 6"/>
                <a:gd name="T28" fmla="*/ 0 w 22"/>
                <a:gd name="T29" fmla="*/ 6 h 6"/>
                <a:gd name="T30" fmla="*/ 22 w 22"/>
                <a:gd name="T31" fmla="*/ 6 h 6"/>
                <a:gd name="T32" fmla="*/ 22 w 22"/>
                <a:gd name="T33" fmla="*/ 6 h 6"/>
                <a:gd name="T34" fmla="*/ 22 w 22"/>
                <a:gd name="T35" fmla="*/ 4 h 6"/>
                <a:gd name="T36" fmla="*/ 22 w 22"/>
                <a:gd name="T37" fmla="*/ 0 h 6"/>
                <a:gd name="T38" fmla="*/ 22 w 22"/>
                <a:gd name="T39" fmla="*/ 0 h 6"/>
                <a:gd name="T40" fmla="*/ 22 w 2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6">
                  <a:moveTo>
                    <a:pt x="0" y="4"/>
                  </a:moveTo>
                  <a:lnTo>
                    <a:pt x="0" y="0"/>
                  </a:lnTo>
                  <a:lnTo>
                    <a:pt x="22" y="0"/>
                  </a:lnTo>
                  <a:lnTo>
                    <a:pt x="22" y="4"/>
                  </a:lnTo>
                  <a:lnTo>
                    <a:pt x="0" y="4"/>
                  </a:lnTo>
                  <a:moveTo>
                    <a:pt x="20" y="0"/>
                  </a:moveTo>
                  <a:lnTo>
                    <a:pt x="22" y="0"/>
                  </a:lnTo>
                  <a:lnTo>
                    <a:pt x="20" y="0"/>
                  </a:lnTo>
                  <a:moveTo>
                    <a:pt x="22" y="0"/>
                  </a:moveTo>
                  <a:lnTo>
                    <a:pt x="0" y="0"/>
                  </a:lnTo>
                  <a:lnTo>
                    <a:pt x="0" y="0"/>
                  </a:lnTo>
                  <a:lnTo>
                    <a:pt x="0" y="0"/>
                  </a:lnTo>
                  <a:lnTo>
                    <a:pt x="0" y="4"/>
                  </a:lnTo>
                  <a:lnTo>
                    <a:pt x="0" y="6"/>
                  </a:lnTo>
                  <a:lnTo>
                    <a:pt x="0" y="6"/>
                  </a:lnTo>
                  <a:lnTo>
                    <a:pt x="22" y="6"/>
                  </a:lnTo>
                  <a:lnTo>
                    <a:pt x="22" y="6"/>
                  </a:lnTo>
                  <a:lnTo>
                    <a:pt x="22" y="4"/>
                  </a:lnTo>
                  <a:lnTo>
                    <a:pt x="22" y="0"/>
                  </a:lnTo>
                  <a:lnTo>
                    <a:pt x="22" y="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1" name="Freeform 1103"/>
            <p:cNvSpPr>
              <a:spLocks noEditPoints="1"/>
            </p:cNvSpPr>
            <p:nvPr/>
          </p:nvSpPr>
          <p:spPr bwMode="auto">
            <a:xfrm>
              <a:off x="6345238" y="3878263"/>
              <a:ext cx="34925" cy="6350"/>
            </a:xfrm>
            <a:custGeom>
              <a:avLst/>
              <a:gdLst>
                <a:gd name="T0" fmla="*/ 0 w 22"/>
                <a:gd name="T1" fmla="*/ 4 h 4"/>
                <a:gd name="T2" fmla="*/ 0 w 22"/>
                <a:gd name="T3" fmla="*/ 0 h 4"/>
                <a:gd name="T4" fmla="*/ 20 w 22"/>
                <a:gd name="T5" fmla="*/ 0 h 4"/>
                <a:gd name="T6" fmla="*/ 20 w 22"/>
                <a:gd name="T7" fmla="*/ 4 h 4"/>
                <a:gd name="T8" fmla="*/ 0 w 22"/>
                <a:gd name="T9" fmla="*/ 4 h 4"/>
                <a:gd name="T10" fmla="*/ 22 w 22"/>
                <a:gd name="T11" fmla="*/ 0 h 4"/>
                <a:gd name="T12" fmla="*/ 0 w 22"/>
                <a:gd name="T13" fmla="*/ 0 h 4"/>
                <a:gd name="T14" fmla="*/ 0 w 22"/>
                <a:gd name="T15" fmla="*/ 4 h 4"/>
                <a:gd name="T16" fmla="*/ 22 w 22"/>
                <a:gd name="T17" fmla="*/ 4 h 4"/>
                <a:gd name="T18" fmla="*/ 22 w 2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
                  <a:moveTo>
                    <a:pt x="0" y="4"/>
                  </a:moveTo>
                  <a:lnTo>
                    <a:pt x="0" y="0"/>
                  </a:lnTo>
                  <a:lnTo>
                    <a:pt x="20" y="0"/>
                  </a:lnTo>
                  <a:lnTo>
                    <a:pt x="20" y="4"/>
                  </a:lnTo>
                  <a:lnTo>
                    <a:pt x="0" y="4"/>
                  </a:lnTo>
                  <a:close/>
                  <a:moveTo>
                    <a:pt x="22" y="0"/>
                  </a:moveTo>
                  <a:lnTo>
                    <a:pt x="0" y="0"/>
                  </a:lnTo>
                  <a:lnTo>
                    <a:pt x="0" y="4"/>
                  </a:lnTo>
                  <a:lnTo>
                    <a:pt x="22" y="4"/>
                  </a:lnTo>
                  <a:lnTo>
                    <a:pt x="22" y="0"/>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2" name="Freeform 1104"/>
            <p:cNvSpPr>
              <a:spLocks noEditPoints="1"/>
            </p:cNvSpPr>
            <p:nvPr/>
          </p:nvSpPr>
          <p:spPr bwMode="auto">
            <a:xfrm>
              <a:off x="6345238" y="3878263"/>
              <a:ext cx="34925" cy="6350"/>
            </a:xfrm>
            <a:custGeom>
              <a:avLst/>
              <a:gdLst>
                <a:gd name="T0" fmla="*/ 0 w 22"/>
                <a:gd name="T1" fmla="*/ 4 h 4"/>
                <a:gd name="T2" fmla="*/ 0 w 22"/>
                <a:gd name="T3" fmla="*/ 0 h 4"/>
                <a:gd name="T4" fmla="*/ 20 w 22"/>
                <a:gd name="T5" fmla="*/ 0 h 4"/>
                <a:gd name="T6" fmla="*/ 20 w 22"/>
                <a:gd name="T7" fmla="*/ 4 h 4"/>
                <a:gd name="T8" fmla="*/ 0 w 22"/>
                <a:gd name="T9" fmla="*/ 4 h 4"/>
                <a:gd name="T10" fmla="*/ 22 w 22"/>
                <a:gd name="T11" fmla="*/ 0 h 4"/>
                <a:gd name="T12" fmla="*/ 0 w 22"/>
                <a:gd name="T13" fmla="*/ 0 h 4"/>
                <a:gd name="T14" fmla="*/ 0 w 22"/>
                <a:gd name="T15" fmla="*/ 4 h 4"/>
                <a:gd name="T16" fmla="*/ 22 w 22"/>
                <a:gd name="T17" fmla="*/ 4 h 4"/>
                <a:gd name="T18" fmla="*/ 22 w 2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
                  <a:moveTo>
                    <a:pt x="0" y="4"/>
                  </a:moveTo>
                  <a:lnTo>
                    <a:pt x="0" y="0"/>
                  </a:lnTo>
                  <a:lnTo>
                    <a:pt x="20" y="0"/>
                  </a:lnTo>
                  <a:lnTo>
                    <a:pt x="20" y="4"/>
                  </a:lnTo>
                  <a:lnTo>
                    <a:pt x="0" y="4"/>
                  </a:lnTo>
                  <a:moveTo>
                    <a:pt x="22" y="0"/>
                  </a:moveTo>
                  <a:lnTo>
                    <a:pt x="0" y="0"/>
                  </a:lnTo>
                  <a:lnTo>
                    <a:pt x="0" y="4"/>
                  </a:lnTo>
                  <a:lnTo>
                    <a:pt x="22" y="4"/>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3" name="Rectangle 1105"/>
            <p:cNvSpPr>
              <a:spLocks noChangeArrowheads="1"/>
            </p:cNvSpPr>
            <p:nvPr/>
          </p:nvSpPr>
          <p:spPr bwMode="auto">
            <a:xfrm>
              <a:off x="6675438" y="3878263"/>
              <a:ext cx="179388" cy="6350"/>
            </a:xfrm>
            <a:prstGeom prst="rect">
              <a:avLst/>
            </a:prstGeom>
            <a:solidFill>
              <a:srgbClr val="E3E3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4" name="Rectangle 1106"/>
            <p:cNvSpPr>
              <a:spLocks noChangeArrowheads="1"/>
            </p:cNvSpPr>
            <p:nvPr/>
          </p:nvSpPr>
          <p:spPr bwMode="auto">
            <a:xfrm>
              <a:off x="6675438" y="3878263"/>
              <a:ext cx="179388"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5" name="Freeform 1107"/>
            <p:cNvSpPr>
              <a:spLocks noEditPoints="1"/>
            </p:cNvSpPr>
            <p:nvPr/>
          </p:nvSpPr>
          <p:spPr bwMode="auto">
            <a:xfrm>
              <a:off x="6675438" y="3878263"/>
              <a:ext cx="179388" cy="9525"/>
            </a:xfrm>
            <a:custGeom>
              <a:avLst/>
              <a:gdLst>
                <a:gd name="T0" fmla="*/ 113 w 113"/>
                <a:gd name="T1" fmla="*/ 0 h 6"/>
                <a:gd name="T2" fmla="*/ 113 w 113"/>
                <a:gd name="T3" fmla="*/ 0 h 6"/>
                <a:gd name="T4" fmla="*/ 113 w 113"/>
                <a:gd name="T5" fmla="*/ 0 h 6"/>
                <a:gd name="T6" fmla="*/ 0 w 113"/>
                <a:gd name="T7" fmla="*/ 4 h 6"/>
                <a:gd name="T8" fmla="*/ 0 w 113"/>
                <a:gd name="T9" fmla="*/ 0 h 6"/>
                <a:gd name="T10" fmla="*/ 113 w 113"/>
                <a:gd name="T11" fmla="*/ 0 h 6"/>
                <a:gd name="T12" fmla="*/ 113 w 113"/>
                <a:gd name="T13" fmla="*/ 4 h 6"/>
                <a:gd name="T14" fmla="*/ 0 w 113"/>
                <a:gd name="T15" fmla="*/ 4 h 6"/>
                <a:gd name="T16" fmla="*/ 113 w 113"/>
                <a:gd name="T17" fmla="*/ 0 h 6"/>
                <a:gd name="T18" fmla="*/ 0 w 113"/>
                <a:gd name="T19" fmla="*/ 0 h 6"/>
                <a:gd name="T20" fmla="*/ 0 w 113"/>
                <a:gd name="T21" fmla="*/ 0 h 6"/>
                <a:gd name="T22" fmla="*/ 0 w 113"/>
                <a:gd name="T23" fmla="*/ 0 h 6"/>
                <a:gd name="T24" fmla="*/ 0 w 113"/>
                <a:gd name="T25" fmla="*/ 4 h 6"/>
                <a:gd name="T26" fmla="*/ 0 w 113"/>
                <a:gd name="T27" fmla="*/ 6 h 6"/>
                <a:gd name="T28" fmla="*/ 0 w 113"/>
                <a:gd name="T29" fmla="*/ 6 h 6"/>
                <a:gd name="T30" fmla="*/ 113 w 113"/>
                <a:gd name="T31" fmla="*/ 6 h 6"/>
                <a:gd name="T32" fmla="*/ 113 w 113"/>
                <a:gd name="T33" fmla="*/ 6 h 6"/>
                <a:gd name="T34" fmla="*/ 113 w 113"/>
                <a:gd name="T35" fmla="*/ 4 h 6"/>
                <a:gd name="T36" fmla="*/ 113 w 113"/>
                <a:gd name="T37" fmla="*/ 0 h 6"/>
                <a:gd name="T38" fmla="*/ 113 w 113"/>
                <a:gd name="T39" fmla="*/ 0 h 6"/>
                <a:gd name="T40" fmla="*/ 113 w 113"/>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6">
                  <a:moveTo>
                    <a:pt x="113" y="0"/>
                  </a:moveTo>
                  <a:lnTo>
                    <a:pt x="113" y="0"/>
                  </a:lnTo>
                  <a:lnTo>
                    <a:pt x="113" y="0"/>
                  </a:lnTo>
                  <a:close/>
                  <a:moveTo>
                    <a:pt x="0" y="4"/>
                  </a:moveTo>
                  <a:lnTo>
                    <a:pt x="0" y="0"/>
                  </a:lnTo>
                  <a:lnTo>
                    <a:pt x="113" y="0"/>
                  </a:lnTo>
                  <a:lnTo>
                    <a:pt x="113" y="4"/>
                  </a:lnTo>
                  <a:lnTo>
                    <a:pt x="0" y="4"/>
                  </a:lnTo>
                  <a:close/>
                  <a:moveTo>
                    <a:pt x="113" y="0"/>
                  </a:moveTo>
                  <a:lnTo>
                    <a:pt x="0" y="0"/>
                  </a:lnTo>
                  <a:lnTo>
                    <a:pt x="0" y="0"/>
                  </a:lnTo>
                  <a:lnTo>
                    <a:pt x="0" y="0"/>
                  </a:lnTo>
                  <a:lnTo>
                    <a:pt x="0" y="4"/>
                  </a:lnTo>
                  <a:lnTo>
                    <a:pt x="0" y="6"/>
                  </a:lnTo>
                  <a:lnTo>
                    <a:pt x="0" y="6"/>
                  </a:lnTo>
                  <a:lnTo>
                    <a:pt x="113" y="6"/>
                  </a:lnTo>
                  <a:lnTo>
                    <a:pt x="113" y="6"/>
                  </a:lnTo>
                  <a:lnTo>
                    <a:pt x="113" y="4"/>
                  </a:lnTo>
                  <a:lnTo>
                    <a:pt x="113" y="0"/>
                  </a:lnTo>
                  <a:lnTo>
                    <a:pt x="113" y="0"/>
                  </a:lnTo>
                  <a:lnTo>
                    <a:pt x="113"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6" name="Freeform 1108"/>
            <p:cNvSpPr>
              <a:spLocks noEditPoints="1"/>
            </p:cNvSpPr>
            <p:nvPr/>
          </p:nvSpPr>
          <p:spPr bwMode="auto">
            <a:xfrm>
              <a:off x="6675438" y="3878263"/>
              <a:ext cx="179388" cy="9525"/>
            </a:xfrm>
            <a:custGeom>
              <a:avLst/>
              <a:gdLst>
                <a:gd name="T0" fmla="*/ 113 w 113"/>
                <a:gd name="T1" fmla="*/ 0 h 6"/>
                <a:gd name="T2" fmla="*/ 113 w 113"/>
                <a:gd name="T3" fmla="*/ 0 h 6"/>
                <a:gd name="T4" fmla="*/ 113 w 113"/>
                <a:gd name="T5" fmla="*/ 0 h 6"/>
                <a:gd name="T6" fmla="*/ 0 w 113"/>
                <a:gd name="T7" fmla="*/ 4 h 6"/>
                <a:gd name="T8" fmla="*/ 0 w 113"/>
                <a:gd name="T9" fmla="*/ 0 h 6"/>
                <a:gd name="T10" fmla="*/ 113 w 113"/>
                <a:gd name="T11" fmla="*/ 0 h 6"/>
                <a:gd name="T12" fmla="*/ 113 w 113"/>
                <a:gd name="T13" fmla="*/ 4 h 6"/>
                <a:gd name="T14" fmla="*/ 0 w 113"/>
                <a:gd name="T15" fmla="*/ 4 h 6"/>
                <a:gd name="T16" fmla="*/ 113 w 113"/>
                <a:gd name="T17" fmla="*/ 0 h 6"/>
                <a:gd name="T18" fmla="*/ 0 w 113"/>
                <a:gd name="T19" fmla="*/ 0 h 6"/>
                <a:gd name="T20" fmla="*/ 0 w 113"/>
                <a:gd name="T21" fmla="*/ 0 h 6"/>
                <a:gd name="T22" fmla="*/ 0 w 113"/>
                <a:gd name="T23" fmla="*/ 0 h 6"/>
                <a:gd name="T24" fmla="*/ 0 w 113"/>
                <a:gd name="T25" fmla="*/ 4 h 6"/>
                <a:gd name="T26" fmla="*/ 0 w 113"/>
                <a:gd name="T27" fmla="*/ 6 h 6"/>
                <a:gd name="T28" fmla="*/ 0 w 113"/>
                <a:gd name="T29" fmla="*/ 6 h 6"/>
                <a:gd name="T30" fmla="*/ 113 w 113"/>
                <a:gd name="T31" fmla="*/ 6 h 6"/>
                <a:gd name="T32" fmla="*/ 113 w 113"/>
                <a:gd name="T33" fmla="*/ 6 h 6"/>
                <a:gd name="T34" fmla="*/ 113 w 113"/>
                <a:gd name="T35" fmla="*/ 4 h 6"/>
                <a:gd name="T36" fmla="*/ 113 w 113"/>
                <a:gd name="T37" fmla="*/ 0 h 6"/>
                <a:gd name="T38" fmla="*/ 113 w 113"/>
                <a:gd name="T39" fmla="*/ 0 h 6"/>
                <a:gd name="T40" fmla="*/ 113 w 113"/>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6">
                  <a:moveTo>
                    <a:pt x="113" y="0"/>
                  </a:moveTo>
                  <a:lnTo>
                    <a:pt x="113" y="0"/>
                  </a:lnTo>
                  <a:lnTo>
                    <a:pt x="113" y="0"/>
                  </a:lnTo>
                  <a:moveTo>
                    <a:pt x="0" y="4"/>
                  </a:moveTo>
                  <a:lnTo>
                    <a:pt x="0" y="0"/>
                  </a:lnTo>
                  <a:lnTo>
                    <a:pt x="113" y="0"/>
                  </a:lnTo>
                  <a:lnTo>
                    <a:pt x="113" y="4"/>
                  </a:lnTo>
                  <a:lnTo>
                    <a:pt x="0" y="4"/>
                  </a:lnTo>
                  <a:moveTo>
                    <a:pt x="113" y="0"/>
                  </a:moveTo>
                  <a:lnTo>
                    <a:pt x="0" y="0"/>
                  </a:lnTo>
                  <a:lnTo>
                    <a:pt x="0" y="0"/>
                  </a:lnTo>
                  <a:lnTo>
                    <a:pt x="0" y="0"/>
                  </a:lnTo>
                  <a:lnTo>
                    <a:pt x="0" y="4"/>
                  </a:lnTo>
                  <a:lnTo>
                    <a:pt x="0" y="6"/>
                  </a:lnTo>
                  <a:lnTo>
                    <a:pt x="0" y="6"/>
                  </a:lnTo>
                  <a:lnTo>
                    <a:pt x="113" y="6"/>
                  </a:lnTo>
                  <a:lnTo>
                    <a:pt x="113" y="6"/>
                  </a:lnTo>
                  <a:lnTo>
                    <a:pt x="113" y="4"/>
                  </a:lnTo>
                  <a:lnTo>
                    <a:pt x="113" y="0"/>
                  </a:lnTo>
                  <a:lnTo>
                    <a:pt x="113" y="0"/>
                  </a:lnTo>
                  <a:lnTo>
                    <a:pt x="1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7" name="Freeform 1109"/>
            <p:cNvSpPr>
              <a:spLocks noEditPoints="1"/>
            </p:cNvSpPr>
            <p:nvPr/>
          </p:nvSpPr>
          <p:spPr bwMode="auto">
            <a:xfrm>
              <a:off x="6675438" y="3878263"/>
              <a:ext cx="179388" cy="6350"/>
            </a:xfrm>
            <a:custGeom>
              <a:avLst/>
              <a:gdLst>
                <a:gd name="T0" fmla="*/ 0 w 113"/>
                <a:gd name="T1" fmla="*/ 4 h 4"/>
                <a:gd name="T2" fmla="*/ 0 w 113"/>
                <a:gd name="T3" fmla="*/ 0 h 4"/>
                <a:gd name="T4" fmla="*/ 113 w 113"/>
                <a:gd name="T5" fmla="*/ 0 h 4"/>
                <a:gd name="T6" fmla="*/ 113 w 113"/>
                <a:gd name="T7" fmla="*/ 4 h 4"/>
                <a:gd name="T8" fmla="*/ 0 w 113"/>
                <a:gd name="T9" fmla="*/ 4 h 4"/>
                <a:gd name="T10" fmla="*/ 113 w 113"/>
                <a:gd name="T11" fmla="*/ 0 h 4"/>
                <a:gd name="T12" fmla="*/ 0 w 113"/>
                <a:gd name="T13" fmla="*/ 0 h 4"/>
                <a:gd name="T14" fmla="*/ 0 w 113"/>
                <a:gd name="T15" fmla="*/ 4 h 4"/>
                <a:gd name="T16" fmla="*/ 113 w 113"/>
                <a:gd name="T17" fmla="*/ 4 h 4"/>
                <a:gd name="T18" fmla="*/ 113 w 1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4">
                  <a:moveTo>
                    <a:pt x="0" y="4"/>
                  </a:moveTo>
                  <a:lnTo>
                    <a:pt x="0" y="0"/>
                  </a:lnTo>
                  <a:lnTo>
                    <a:pt x="113" y="0"/>
                  </a:lnTo>
                  <a:lnTo>
                    <a:pt x="113" y="4"/>
                  </a:lnTo>
                  <a:lnTo>
                    <a:pt x="0" y="4"/>
                  </a:lnTo>
                  <a:close/>
                  <a:moveTo>
                    <a:pt x="113" y="0"/>
                  </a:moveTo>
                  <a:lnTo>
                    <a:pt x="0" y="0"/>
                  </a:lnTo>
                  <a:lnTo>
                    <a:pt x="0" y="4"/>
                  </a:lnTo>
                  <a:lnTo>
                    <a:pt x="113" y="4"/>
                  </a:lnTo>
                  <a:lnTo>
                    <a:pt x="113" y="0"/>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8" name="Freeform 1110"/>
            <p:cNvSpPr>
              <a:spLocks noEditPoints="1"/>
            </p:cNvSpPr>
            <p:nvPr/>
          </p:nvSpPr>
          <p:spPr bwMode="auto">
            <a:xfrm>
              <a:off x="6675438" y="3878263"/>
              <a:ext cx="179388" cy="6350"/>
            </a:xfrm>
            <a:custGeom>
              <a:avLst/>
              <a:gdLst>
                <a:gd name="T0" fmla="*/ 0 w 113"/>
                <a:gd name="T1" fmla="*/ 4 h 4"/>
                <a:gd name="T2" fmla="*/ 0 w 113"/>
                <a:gd name="T3" fmla="*/ 0 h 4"/>
                <a:gd name="T4" fmla="*/ 113 w 113"/>
                <a:gd name="T5" fmla="*/ 0 h 4"/>
                <a:gd name="T6" fmla="*/ 113 w 113"/>
                <a:gd name="T7" fmla="*/ 4 h 4"/>
                <a:gd name="T8" fmla="*/ 0 w 113"/>
                <a:gd name="T9" fmla="*/ 4 h 4"/>
                <a:gd name="T10" fmla="*/ 113 w 113"/>
                <a:gd name="T11" fmla="*/ 0 h 4"/>
                <a:gd name="T12" fmla="*/ 0 w 113"/>
                <a:gd name="T13" fmla="*/ 0 h 4"/>
                <a:gd name="T14" fmla="*/ 0 w 113"/>
                <a:gd name="T15" fmla="*/ 4 h 4"/>
                <a:gd name="T16" fmla="*/ 113 w 113"/>
                <a:gd name="T17" fmla="*/ 4 h 4"/>
                <a:gd name="T18" fmla="*/ 113 w 1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4">
                  <a:moveTo>
                    <a:pt x="0" y="4"/>
                  </a:moveTo>
                  <a:lnTo>
                    <a:pt x="0" y="0"/>
                  </a:lnTo>
                  <a:lnTo>
                    <a:pt x="113" y="0"/>
                  </a:lnTo>
                  <a:lnTo>
                    <a:pt x="113" y="4"/>
                  </a:lnTo>
                  <a:lnTo>
                    <a:pt x="0" y="4"/>
                  </a:lnTo>
                  <a:moveTo>
                    <a:pt x="113" y="0"/>
                  </a:moveTo>
                  <a:lnTo>
                    <a:pt x="0" y="0"/>
                  </a:lnTo>
                  <a:lnTo>
                    <a:pt x="0" y="4"/>
                  </a:lnTo>
                  <a:lnTo>
                    <a:pt x="113" y="4"/>
                  </a:lnTo>
                  <a:lnTo>
                    <a:pt x="1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9" name="Oval 1111"/>
            <p:cNvSpPr>
              <a:spLocks noChangeArrowheads="1"/>
            </p:cNvSpPr>
            <p:nvPr/>
          </p:nvSpPr>
          <p:spPr bwMode="auto">
            <a:xfrm>
              <a:off x="6656388" y="3878263"/>
              <a:ext cx="9525" cy="6350"/>
            </a:xfrm>
            <a:prstGeom prst="ellipse">
              <a:avLst/>
            </a:prstGeom>
            <a:solidFill>
              <a:srgbClr val="0078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0" name="Rectangle 1112"/>
            <p:cNvSpPr>
              <a:spLocks noChangeArrowheads="1"/>
            </p:cNvSpPr>
            <p:nvPr/>
          </p:nvSpPr>
          <p:spPr bwMode="auto">
            <a:xfrm>
              <a:off x="6354763" y="4083051"/>
              <a:ext cx="63500" cy="9525"/>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1" name="Rectangle 1113"/>
            <p:cNvSpPr>
              <a:spLocks noChangeArrowheads="1"/>
            </p:cNvSpPr>
            <p:nvPr/>
          </p:nvSpPr>
          <p:spPr bwMode="auto">
            <a:xfrm>
              <a:off x="6354763" y="4083051"/>
              <a:ext cx="6350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2" name="Freeform 1114"/>
            <p:cNvSpPr>
              <a:spLocks noEditPoints="1"/>
            </p:cNvSpPr>
            <p:nvPr/>
          </p:nvSpPr>
          <p:spPr bwMode="auto">
            <a:xfrm>
              <a:off x="6354763" y="4083051"/>
              <a:ext cx="66675" cy="9525"/>
            </a:xfrm>
            <a:custGeom>
              <a:avLst/>
              <a:gdLst>
                <a:gd name="T0" fmla="*/ 0 w 42"/>
                <a:gd name="T1" fmla="*/ 6 h 6"/>
                <a:gd name="T2" fmla="*/ 0 w 42"/>
                <a:gd name="T3" fmla="*/ 0 h 6"/>
                <a:gd name="T4" fmla="*/ 40 w 42"/>
                <a:gd name="T5" fmla="*/ 0 h 6"/>
                <a:gd name="T6" fmla="*/ 40 w 42"/>
                <a:gd name="T7" fmla="*/ 6 h 6"/>
                <a:gd name="T8" fmla="*/ 0 w 42"/>
                <a:gd name="T9" fmla="*/ 6 h 6"/>
                <a:gd name="T10" fmla="*/ 40 w 42"/>
                <a:gd name="T11" fmla="*/ 0 h 6"/>
                <a:gd name="T12" fmla="*/ 40 w 42"/>
                <a:gd name="T13" fmla="*/ 0 h 6"/>
                <a:gd name="T14" fmla="*/ 40 w 42"/>
                <a:gd name="T15" fmla="*/ 0 h 6"/>
                <a:gd name="T16" fmla="*/ 40 w 42"/>
                <a:gd name="T17" fmla="*/ 0 h 6"/>
                <a:gd name="T18" fmla="*/ 0 w 42"/>
                <a:gd name="T19" fmla="*/ 0 h 6"/>
                <a:gd name="T20" fmla="*/ 0 w 42"/>
                <a:gd name="T21" fmla="*/ 0 h 6"/>
                <a:gd name="T22" fmla="*/ 0 w 42"/>
                <a:gd name="T23" fmla="*/ 0 h 6"/>
                <a:gd name="T24" fmla="*/ 0 w 42"/>
                <a:gd name="T25" fmla="*/ 6 h 6"/>
                <a:gd name="T26" fmla="*/ 0 w 42"/>
                <a:gd name="T27" fmla="*/ 6 h 6"/>
                <a:gd name="T28" fmla="*/ 0 w 42"/>
                <a:gd name="T29" fmla="*/ 6 h 6"/>
                <a:gd name="T30" fmla="*/ 40 w 42"/>
                <a:gd name="T31" fmla="*/ 6 h 6"/>
                <a:gd name="T32" fmla="*/ 40 w 42"/>
                <a:gd name="T33" fmla="*/ 6 h 6"/>
                <a:gd name="T34" fmla="*/ 42 w 42"/>
                <a:gd name="T35" fmla="*/ 6 h 6"/>
                <a:gd name="T36" fmla="*/ 42 w 42"/>
                <a:gd name="T37" fmla="*/ 0 h 6"/>
                <a:gd name="T38" fmla="*/ 40 w 42"/>
                <a:gd name="T39" fmla="*/ 0 h 6"/>
                <a:gd name="T40" fmla="*/ 40 w 4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6">
                  <a:moveTo>
                    <a:pt x="0" y="6"/>
                  </a:moveTo>
                  <a:lnTo>
                    <a:pt x="0" y="0"/>
                  </a:lnTo>
                  <a:lnTo>
                    <a:pt x="40" y="0"/>
                  </a:lnTo>
                  <a:lnTo>
                    <a:pt x="40" y="6"/>
                  </a:lnTo>
                  <a:lnTo>
                    <a:pt x="0" y="6"/>
                  </a:lnTo>
                  <a:close/>
                  <a:moveTo>
                    <a:pt x="40" y="0"/>
                  </a:moveTo>
                  <a:lnTo>
                    <a:pt x="40" y="0"/>
                  </a:lnTo>
                  <a:lnTo>
                    <a:pt x="40" y="0"/>
                  </a:lnTo>
                  <a:close/>
                  <a:moveTo>
                    <a:pt x="40" y="0"/>
                  </a:moveTo>
                  <a:lnTo>
                    <a:pt x="0" y="0"/>
                  </a:lnTo>
                  <a:lnTo>
                    <a:pt x="0" y="0"/>
                  </a:lnTo>
                  <a:lnTo>
                    <a:pt x="0" y="0"/>
                  </a:lnTo>
                  <a:lnTo>
                    <a:pt x="0" y="6"/>
                  </a:lnTo>
                  <a:lnTo>
                    <a:pt x="0" y="6"/>
                  </a:lnTo>
                  <a:lnTo>
                    <a:pt x="0" y="6"/>
                  </a:lnTo>
                  <a:lnTo>
                    <a:pt x="40" y="6"/>
                  </a:lnTo>
                  <a:lnTo>
                    <a:pt x="40" y="6"/>
                  </a:lnTo>
                  <a:lnTo>
                    <a:pt x="42" y="6"/>
                  </a:lnTo>
                  <a:lnTo>
                    <a:pt x="42" y="0"/>
                  </a:lnTo>
                  <a:lnTo>
                    <a:pt x="40" y="0"/>
                  </a:lnTo>
                  <a:lnTo>
                    <a:pt x="4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3" name="Freeform 1115"/>
            <p:cNvSpPr>
              <a:spLocks noEditPoints="1"/>
            </p:cNvSpPr>
            <p:nvPr/>
          </p:nvSpPr>
          <p:spPr bwMode="auto">
            <a:xfrm>
              <a:off x="6354763" y="4083051"/>
              <a:ext cx="66675" cy="9525"/>
            </a:xfrm>
            <a:custGeom>
              <a:avLst/>
              <a:gdLst>
                <a:gd name="T0" fmla="*/ 0 w 42"/>
                <a:gd name="T1" fmla="*/ 6 h 6"/>
                <a:gd name="T2" fmla="*/ 0 w 42"/>
                <a:gd name="T3" fmla="*/ 0 h 6"/>
                <a:gd name="T4" fmla="*/ 40 w 42"/>
                <a:gd name="T5" fmla="*/ 0 h 6"/>
                <a:gd name="T6" fmla="*/ 40 w 42"/>
                <a:gd name="T7" fmla="*/ 6 h 6"/>
                <a:gd name="T8" fmla="*/ 0 w 42"/>
                <a:gd name="T9" fmla="*/ 6 h 6"/>
                <a:gd name="T10" fmla="*/ 40 w 42"/>
                <a:gd name="T11" fmla="*/ 0 h 6"/>
                <a:gd name="T12" fmla="*/ 40 w 42"/>
                <a:gd name="T13" fmla="*/ 0 h 6"/>
                <a:gd name="T14" fmla="*/ 40 w 42"/>
                <a:gd name="T15" fmla="*/ 0 h 6"/>
                <a:gd name="T16" fmla="*/ 40 w 42"/>
                <a:gd name="T17" fmla="*/ 0 h 6"/>
                <a:gd name="T18" fmla="*/ 0 w 42"/>
                <a:gd name="T19" fmla="*/ 0 h 6"/>
                <a:gd name="T20" fmla="*/ 0 w 42"/>
                <a:gd name="T21" fmla="*/ 0 h 6"/>
                <a:gd name="T22" fmla="*/ 0 w 42"/>
                <a:gd name="T23" fmla="*/ 0 h 6"/>
                <a:gd name="T24" fmla="*/ 0 w 42"/>
                <a:gd name="T25" fmla="*/ 6 h 6"/>
                <a:gd name="T26" fmla="*/ 0 w 42"/>
                <a:gd name="T27" fmla="*/ 6 h 6"/>
                <a:gd name="T28" fmla="*/ 0 w 42"/>
                <a:gd name="T29" fmla="*/ 6 h 6"/>
                <a:gd name="T30" fmla="*/ 40 w 42"/>
                <a:gd name="T31" fmla="*/ 6 h 6"/>
                <a:gd name="T32" fmla="*/ 40 w 42"/>
                <a:gd name="T33" fmla="*/ 6 h 6"/>
                <a:gd name="T34" fmla="*/ 42 w 42"/>
                <a:gd name="T35" fmla="*/ 6 h 6"/>
                <a:gd name="T36" fmla="*/ 42 w 42"/>
                <a:gd name="T37" fmla="*/ 0 h 6"/>
                <a:gd name="T38" fmla="*/ 40 w 42"/>
                <a:gd name="T39" fmla="*/ 0 h 6"/>
                <a:gd name="T40" fmla="*/ 40 w 4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6">
                  <a:moveTo>
                    <a:pt x="0" y="6"/>
                  </a:moveTo>
                  <a:lnTo>
                    <a:pt x="0" y="0"/>
                  </a:lnTo>
                  <a:lnTo>
                    <a:pt x="40" y="0"/>
                  </a:lnTo>
                  <a:lnTo>
                    <a:pt x="40" y="6"/>
                  </a:lnTo>
                  <a:lnTo>
                    <a:pt x="0" y="6"/>
                  </a:lnTo>
                  <a:moveTo>
                    <a:pt x="40" y="0"/>
                  </a:moveTo>
                  <a:lnTo>
                    <a:pt x="40" y="0"/>
                  </a:lnTo>
                  <a:lnTo>
                    <a:pt x="40" y="0"/>
                  </a:lnTo>
                  <a:moveTo>
                    <a:pt x="40" y="0"/>
                  </a:moveTo>
                  <a:lnTo>
                    <a:pt x="0" y="0"/>
                  </a:lnTo>
                  <a:lnTo>
                    <a:pt x="0" y="0"/>
                  </a:lnTo>
                  <a:lnTo>
                    <a:pt x="0" y="0"/>
                  </a:lnTo>
                  <a:lnTo>
                    <a:pt x="0" y="6"/>
                  </a:lnTo>
                  <a:lnTo>
                    <a:pt x="0" y="6"/>
                  </a:lnTo>
                  <a:lnTo>
                    <a:pt x="0" y="6"/>
                  </a:lnTo>
                  <a:lnTo>
                    <a:pt x="40" y="6"/>
                  </a:lnTo>
                  <a:lnTo>
                    <a:pt x="40" y="6"/>
                  </a:lnTo>
                  <a:lnTo>
                    <a:pt x="42" y="6"/>
                  </a:lnTo>
                  <a:lnTo>
                    <a:pt x="42" y="0"/>
                  </a:lnTo>
                  <a:lnTo>
                    <a:pt x="40" y="0"/>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4" name="Freeform 1116"/>
            <p:cNvSpPr>
              <a:spLocks noEditPoints="1"/>
            </p:cNvSpPr>
            <p:nvPr/>
          </p:nvSpPr>
          <p:spPr bwMode="auto">
            <a:xfrm>
              <a:off x="6354763"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close/>
                  <a:moveTo>
                    <a:pt x="40" y="0"/>
                  </a:moveTo>
                  <a:lnTo>
                    <a:pt x="0" y="0"/>
                  </a:lnTo>
                  <a:lnTo>
                    <a:pt x="0" y="6"/>
                  </a:lnTo>
                  <a:lnTo>
                    <a:pt x="40" y="6"/>
                  </a:lnTo>
                  <a:lnTo>
                    <a:pt x="4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5" name="Freeform 1117"/>
            <p:cNvSpPr>
              <a:spLocks noEditPoints="1"/>
            </p:cNvSpPr>
            <p:nvPr/>
          </p:nvSpPr>
          <p:spPr bwMode="auto">
            <a:xfrm>
              <a:off x="6354763"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moveTo>
                    <a:pt x="40" y="0"/>
                  </a:moveTo>
                  <a:lnTo>
                    <a:pt x="0" y="0"/>
                  </a:lnTo>
                  <a:lnTo>
                    <a:pt x="0" y="6"/>
                  </a:lnTo>
                  <a:lnTo>
                    <a:pt x="40" y="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6" name="Rectangle 1118"/>
            <p:cNvSpPr>
              <a:spLocks noChangeArrowheads="1"/>
            </p:cNvSpPr>
            <p:nvPr/>
          </p:nvSpPr>
          <p:spPr bwMode="auto">
            <a:xfrm>
              <a:off x="6446838" y="4083051"/>
              <a:ext cx="63500" cy="9525"/>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7" name="Rectangle 1119"/>
            <p:cNvSpPr>
              <a:spLocks noChangeArrowheads="1"/>
            </p:cNvSpPr>
            <p:nvPr/>
          </p:nvSpPr>
          <p:spPr bwMode="auto">
            <a:xfrm>
              <a:off x="6446838" y="4083051"/>
              <a:ext cx="6350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8" name="Freeform 1120"/>
            <p:cNvSpPr>
              <a:spLocks noEditPoints="1"/>
            </p:cNvSpPr>
            <p:nvPr/>
          </p:nvSpPr>
          <p:spPr bwMode="auto">
            <a:xfrm>
              <a:off x="6446838"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40 w 40"/>
                <a:gd name="T13" fmla="*/ 0 h 6"/>
                <a:gd name="T14" fmla="*/ 40 w 40"/>
                <a:gd name="T15" fmla="*/ 0 h 6"/>
                <a:gd name="T16" fmla="*/ 40 w 40"/>
                <a:gd name="T17" fmla="*/ 0 h 6"/>
                <a:gd name="T18" fmla="*/ 0 w 40"/>
                <a:gd name="T19" fmla="*/ 0 h 6"/>
                <a:gd name="T20" fmla="*/ 0 w 40"/>
                <a:gd name="T21" fmla="*/ 0 h 6"/>
                <a:gd name="T22" fmla="*/ 0 w 40"/>
                <a:gd name="T23" fmla="*/ 0 h 6"/>
                <a:gd name="T24" fmla="*/ 0 w 40"/>
                <a:gd name="T25" fmla="*/ 6 h 6"/>
                <a:gd name="T26" fmla="*/ 0 w 40"/>
                <a:gd name="T27" fmla="*/ 6 h 6"/>
                <a:gd name="T28" fmla="*/ 0 w 40"/>
                <a:gd name="T29" fmla="*/ 6 h 6"/>
                <a:gd name="T30" fmla="*/ 40 w 40"/>
                <a:gd name="T31" fmla="*/ 6 h 6"/>
                <a:gd name="T32" fmla="*/ 40 w 40"/>
                <a:gd name="T33" fmla="*/ 6 h 6"/>
                <a:gd name="T34" fmla="*/ 40 w 40"/>
                <a:gd name="T35" fmla="*/ 6 h 6"/>
                <a:gd name="T36" fmla="*/ 40 w 40"/>
                <a:gd name="T37" fmla="*/ 0 h 6"/>
                <a:gd name="T38" fmla="*/ 40 w 40"/>
                <a:gd name="T39" fmla="*/ 0 h 6"/>
                <a:gd name="T40" fmla="*/ 40 w 40"/>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6">
                  <a:moveTo>
                    <a:pt x="0" y="6"/>
                  </a:moveTo>
                  <a:lnTo>
                    <a:pt x="0" y="0"/>
                  </a:lnTo>
                  <a:lnTo>
                    <a:pt x="40" y="0"/>
                  </a:lnTo>
                  <a:lnTo>
                    <a:pt x="40" y="6"/>
                  </a:lnTo>
                  <a:lnTo>
                    <a:pt x="0" y="6"/>
                  </a:lnTo>
                  <a:close/>
                  <a:moveTo>
                    <a:pt x="40" y="0"/>
                  </a:moveTo>
                  <a:lnTo>
                    <a:pt x="40" y="0"/>
                  </a:lnTo>
                  <a:lnTo>
                    <a:pt x="40" y="0"/>
                  </a:lnTo>
                  <a:close/>
                  <a:moveTo>
                    <a:pt x="40" y="0"/>
                  </a:moveTo>
                  <a:lnTo>
                    <a:pt x="0" y="0"/>
                  </a:lnTo>
                  <a:lnTo>
                    <a:pt x="0" y="0"/>
                  </a:lnTo>
                  <a:lnTo>
                    <a:pt x="0" y="0"/>
                  </a:lnTo>
                  <a:lnTo>
                    <a:pt x="0" y="6"/>
                  </a:lnTo>
                  <a:lnTo>
                    <a:pt x="0" y="6"/>
                  </a:lnTo>
                  <a:lnTo>
                    <a:pt x="0" y="6"/>
                  </a:lnTo>
                  <a:lnTo>
                    <a:pt x="40" y="6"/>
                  </a:lnTo>
                  <a:lnTo>
                    <a:pt x="40" y="6"/>
                  </a:lnTo>
                  <a:lnTo>
                    <a:pt x="40" y="6"/>
                  </a:lnTo>
                  <a:lnTo>
                    <a:pt x="40" y="0"/>
                  </a:lnTo>
                  <a:lnTo>
                    <a:pt x="40" y="0"/>
                  </a:lnTo>
                  <a:lnTo>
                    <a:pt x="4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9" name="Freeform 1121"/>
            <p:cNvSpPr>
              <a:spLocks noEditPoints="1"/>
            </p:cNvSpPr>
            <p:nvPr/>
          </p:nvSpPr>
          <p:spPr bwMode="auto">
            <a:xfrm>
              <a:off x="6446838"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40 w 40"/>
                <a:gd name="T13" fmla="*/ 0 h 6"/>
                <a:gd name="T14" fmla="*/ 40 w 40"/>
                <a:gd name="T15" fmla="*/ 0 h 6"/>
                <a:gd name="T16" fmla="*/ 40 w 40"/>
                <a:gd name="T17" fmla="*/ 0 h 6"/>
                <a:gd name="T18" fmla="*/ 0 w 40"/>
                <a:gd name="T19" fmla="*/ 0 h 6"/>
                <a:gd name="T20" fmla="*/ 0 w 40"/>
                <a:gd name="T21" fmla="*/ 0 h 6"/>
                <a:gd name="T22" fmla="*/ 0 w 40"/>
                <a:gd name="T23" fmla="*/ 0 h 6"/>
                <a:gd name="T24" fmla="*/ 0 w 40"/>
                <a:gd name="T25" fmla="*/ 6 h 6"/>
                <a:gd name="T26" fmla="*/ 0 w 40"/>
                <a:gd name="T27" fmla="*/ 6 h 6"/>
                <a:gd name="T28" fmla="*/ 0 w 40"/>
                <a:gd name="T29" fmla="*/ 6 h 6"/>
                <a:gd name="T30" fmla="*/ 40 w 40"/>
                <a:gd name="T31" fmla="*/ 6 h 6"/>
                <a:gd name="T32" fmla="*/ 40 w 40"/>
                <a:gd name="T33" fmla="*/ 6 h 6"/>
                <a:gd name="T34" fmla="*/ 40 w 40"/>
                <a:gd name="T35" fmla="*/ 6 h 6"/>
                <a:gd name="T36" fmla="*/ 40 w 40"/>
                <a:gd name="T37" fmla="*/ 0 h 6"/>
                <a:gd name="T38" fmla="*/ 40 w 40"/>
                <a:gd name="T39" fmla="*/ 0 h 6"/>
                <a:gd name="T40" fmla="*/ 40 w 40"/>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6">
                  <a:moveTo>
                    <a:pt x="0" y="6"/>
                  </a:moveTo>
                  <a:lnTo>
                    <a:pt x="0" y="0"/>
                  </a:lnTo>
                  <a:lnTo>
                    <a:pt x="40" y="0"/>
                  </a:lnTo>
                  <a:lnTo>
                    <a:pt x="40" y="6"/>
                  </a:lnTo>
                  <a:lnTo>
                    <a:pt x="0" y="6"/>
                  </a:lnTo>
                  <a:moveTo>
                    <a:pt x="40" y="0"/>
                  </a:moveTo>
                  <a:lnTo>
                    <a:pt x="40" y="0"/>
                  </a:lnTo>
                  <a:lnTo>
                    <a:pt x="40" y="0"/>
                  </a:lnTo>
                  <a:moveTo>
                    <a:pt x="40" y="0"/>
                  </a:moveTo>
                  <a:lnTo>
                    <a:pt x="0" y="0"/>
                  </a:lnTo>
                  <a:lnTo>
                    <a:pt x="0" y="0"/>
                  </a:lnTo>
                  <a:lnTo>
                    <a:pt x="0" y="0"/>
                  </a:lnTo>
                  <a:lnTo>
                    <a:pt x="0" y="6"/>
                  </a:lnTo>
                  <a:lnTo>
                    <a:pt x="0" y="6"/>
                  </a:lnTo>
                  <a:lnTo>
                    <a:pt x="0" y="6"/>
                  </a:lnTo>
                  <a:lnTo>
                    <a:pt x="40" y="6"/>
                  </a:lnTo>
                  <a:lnTo>
                    <a:pt x="40" y="6"/>
                  </a:lnTo>
                  <a:lnTo>
                    <a:pt x="40" y="6"/>
                  </a:lnTo>
                  <a:lnTo>
                    <a:pt x="40" y="0"/>
                  </a:lnTo>
                  <a:lnTo>
                    <a:pt x="40" y="0"/>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0" name="Freeform 1122"/>
            <p:cNvSpPr>
              <a:spLocks noEditPoints="1"/>
            </p:cNvSpPr>
            <p:nvPr/>
          </p:nvSpPr>
          <p:spPr bwMode="auto">
            <a:xfrm>
              <a:off x="6446838"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close/>
                  <a:moveTo>
                    <a:pt x="40" y="0"/>
                  </a:moveTo>
                  <a:lnTo>
                    <a:pt x="0" y="0"/>
                  </a:lnTo>
                  <a:lnTo>
                    <a:pt x="0" y="6"/>
                  </a:lnTo>
                  <a:lnTo>
                    <a:pt x="40" y="6"/>
                  </a:lnTo>
                  <a:lnTo>
                    <a:pt x="4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1" name="Freeform 1123"/>
            <p:cNvSpPr>
              <a:spLocks noEditPoints="1"/>
            </p:cNvSpPr>
            <p:nvPr/>
          </p:nvSpPr>
          <p:spPr bwMode="auto">
            <a:xfrm>
              <a:off x="6446838"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moveTo>
                    <a:pt x="40" y="0"/>
                  </a:moveTo>
                  <a:lnTo>
                    <a:pt x="0" y="0"/>
                  </a:lnTo>
                  <a:lnTo>
                    <a:pt x="0" y="6"/>
                  </a:lnTo>
                  <a:lnTo>
                    <a:pt x="40" y="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2" name="Rectangle 1124"/>
            <p:cNvSpPr>
              <a:spLocks noChangeArrowheads="1"/>
            </p:cNvSpPr>
            <p:nvPr/>
          </p:nvSpPr>
          <p:spPr bwMode="auto">
            <a:xfrm>
              <a:off x="6538913" y="4083051"/>
              <a:ext cx="63500" cy="9525"/>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3" name="Rectangle 1125"/>
            <p:cNvSpPr>
              <a:spLocks noChangeArrowheads="1"/>
            </p:cNvSpPr>
            <p:nvPr/>
          </p:nvSpPr>
          <p:spPr bwMode="auto">
            <a:xfrm>
              <a:off x="6538913" y="4083051"/>
              <a:ext cx="6350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4" name="Freeform 1126"/>
            <p:cNvSpPr>
              <a:spLocks noEditPoints="1"/>
            </p:cNvSpPr>
            <p:nvPr/>
          </p:nvSpPr>
          <p:spPr bwMode="auto">
            <a:xfrm>
              <a:off x="6538913"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40 w 40"/>
                <a:gd name="T13" fmla="*/ 0 h 6"/>
                <a:gd name="T14" fmla="*/ 40 w 40"/>
                <a:gd name="T15" fmla="*/ 0 h 6"/>
                <a:gd name="T16" fmla="*/ 40 w 40"/>
                <a:gd name="T17" fmla="*/ 0 h 6"/>
                <a:gd name="T18" fmla="*/ 0 w 40"/>
                <a:gd name="T19" fmla="*/ 0 h 6"/>
                <a:gd name="T20" fmla="*/ 0 w 40"/>
                <a:gd name="T21" fmla="*/ 0 h 6"/>
                <a:gd name="T22" fmla="*/ 0 w 40"/>
                <a:gd name="T23" fmla="*/ 0 h 6"/>
                <a:gd name="T24" fmla="*/ 0 w 40"/>
                <a:gd name="T25" fmla="*/ 6 h 6"/>
                <a:gd name="T26" fmla="*/ 0 w 40"/>
                <a:gd name="T27" fmla="*/ 6 h 6"/>
                <a:gd name="T28" fmla="*/ 0 w 40"/>
                <a:gd name="T29" fmla="*/ 6 h 6"/>
                <a:gd name="T30" fmla="*/ 40 w 40"/>
                <a:gd name="T31" fmla="*/ 6 h 6"/>
                <a:gd name="T32" fmla="*/ 40 w 40"/>
                <a:gd name="T33" fmla="*/ 6 h 6"/>
                <a:gd name="T34" fmla="*/ 40 w 40"/>
                <a:gd name="T35" fmla="*/ 6 h 6"/>
                <a:gd name="T36" fmla="*/ 40 w 40"/>
                <a:gd name="T37" fmla="*/ 0 h 6"/>
                <a:gd name="T38" fmla="*/ 40 w 40"/>
                <a:gd name="T39" fmla="*/ 0 h 6"/>
                <a:gd name="T40" fmla="*/ 40 w 40"/>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6">
                  <a:moveTo>
                    <a:pt x="0" y="6"/>
                  </a:moveTo>
                  <a:lnTo>
                    <a:pt x="0" y="0"/>
                  </a:lnTo>
                  <a:lnTo>
                    <a:pt x="40" y="0"/>
                  </a:lnTo>
                  <a:lnTo>
                    <a:pt x="40" y="6"/>
                  </a:lnTo>
                  <a:lnTo>
                    <a:pt x="0" y="6"/>
                  </a:lnTo>
                  <a:close/>
                  <a:moveTo>
                    <a:pt x="40" y="0"/>
                  </a:moveTo>
                  <a:lnTo>
                    <a:pt x="40" y="0"/>
                  </a:lnTo>
                  <a:lnTo>
                    <a:pt x="40" y="0"/>
                  </a:lnTo>
                  <a:close/>
                  <a:moveTo>
                    <a:pt x="40" y="0"/>
                  </a:moveTo>
                  <a:lnTo>
                    <a:pt x="0" y="0"/>
                  </a:lnTo>
                  <a:lnTo>
                    <a:pt x="0" y="0"/>
                  </a:lnTo>
                  <a:lnTo>
                    <a:pt x="0" y="0"/>
                  </a:lnTo>
                  <a:lnTo>
                    <a:pt x="0" y="6"/>
                  </a:lnTo>
                  <a:lnTo>
                    <a:pt x="0" y="6"/>
                  </a:lnTo>
                  <a:lnTo>
                    <a:pt x="0" y="6"/>
                  </a:lnTo>
                  <a:lnTo>
                    <a:pt x="40" y="6"/>
                  </a:lnTo>
                  <a:lnTo>
                    <a:pt x="40" y="6"/>
                  </a:lnTo>
                  <a:lnTo>
                    <a:pt x="40" y="6"/>
                  </a:lnTo>
                  <a:lnTo>
                    <a:pt x="40" y="0"/>
                  </a:lnTo>
                  <a:lnTo>
                    <a:pt x="40" y="0"/>
                  </a:lnTo>
                  <a:lnTo>
                    <a:pt x="40"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5" name="Freeform 1127"/>
            <p:cNvSpPr>
              <a:spLocks noEditPoints="1"/>
            </p:cNvSpPr>
            <p:nvPr/>
          </p:nvSpPr>
          <p:spPr bwMode="auto">
            <a:xfrm>
              <a:off x="6538913"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40 w 40"/>
                <a:gd name="T13" fmla="*/ 0 h 6"/>
                <a:gd name="T14" fmla="*/ 40 w 40"/>
                <a:gd name="T15" fmla="*/ 0 h 6"/>
                <a:gd name="T16" fmla="*/ 40 w 40"/>
                <a:gd name="T17" fmla="*/ 0 h 6"/>
                <a:gd name="T18" fmla="*/ 0 w 40"/>
                <a:gd name="T19" fmla="*/ 0 h 6"/>
                <a:gd name="T20" fmla="*/ 0 w 40"/>
                <a:gd name="T21" fmla="*/ 0 h 6"/>
                <a:gd name="T22" fmla="*/ 0 w 40"/>
                <a:gd name="T23" fmla="*/ 0 h 6"/>
                <a:gd name="T24" fmla="*/ 0 w 40"/>
                <a:gd name="T25" fmla="*/ 6 h 6"/>
                <a:gd name="T26" fmla="*/ 0 w 40"/>
                <a:gd name="T27" fmla="*/ 6 h 6"/>
                <a:gd name="T28" fmla="*/ 0 w 40"/>
                <a:gd name="T29" fmla="*/ 6 h 6"/>
                <a:gd name="T30" fmla="*/ 40 w 40"/>
                <a:gd name="T31" fmla="*/ 6 h 6"/>
                <a:gd name="T32" fmla="*/ 40 w 40"/>
                <a:gd name="T33" fmla="*/ 6 h 6"/>
                <a:gd name="T34" fmla="*/ 40 w 40"/>
                <a:gd name="T35" fmla="*/ 6 h 6"/>
                <a:gd name="T36" fmla="*/ 40 w 40"/>
                <a:gd name="T37" fmla="*/ 0 h 6"/>
                <a:gd name="T38" fmla="*/ 40 w 40"/>
                <a:gd name="T39" fmla="*/ 0 h 6"/>
                <a:gd name="T40" fmla="*/ 40 w 40"/>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6">
                  <a:moveTo>
                    <a:pt x="0" y="6"/>
                  </a:moveTo>
                  <a:lnTo>
                    <a:pt x="0" y="0"/>
                  </a:lnTo>
                  <a:lnTo>
                    <a:pt x="40" y="0"/>
                  </a:lnTo>
                  <a:lnTo>
                    <a:pt x="40" y="6"/>
                  </a:lnTo>
                  <a:lnTo>
                    <a:pt x="0" y="6"/>
                  </a:lnTo>
                  <a:moveTo>
                    <a:pt x="40" y="0"/>
                  </a:moveTo>
                  <a:lnTo>
                    <a:pt x="40" y="0"/>
                  </a:lnTo>
                  <a:lnTo>
                    <a:pt x="40" y="0"/>
                  </a:lnTo>
                  <a:moveTo>
                    <a:pt x="40" y="0"/>
                  </a:moveTo>
                  <a:lnTo>
                    <a:pt x="0" y="0"/>
                  </a:lnTo>
                  <a:lnTo>
                    <a:pt x="0" y="0"/>
                  </a:lnTo>
                  <a:lnTo>
                    <a:pt x="0" y="0"/>
                  </a:lnTo>
                  <a:lnTo>
                    <a:pt x="0" y="6"/>
                  </a:lnTo>
                  <a:lnTo>
                    <a:pt x="0" y="6"/>
                  </a:lnTo>
                  <a:lnTo>
                    <a:pt x="0" y="6"/>
                  </a:lnTo>
                  <a:lnTo>
                    <a:pt x="40" y="6"/>
                  </a:lnTo>
                  <a:lnTo>
                    <a:pt x="40" y="6"/>
                  </a:lnTo>
                  <a:lnTo>
                    <a:pt x="40" y="6"/>
                  </a:lnTo>
                  <a:lnTo>
                    <a:pt x="40" y="0"/>
                  </a:lnTo>
                  <a:lnTo>
                    <a:pt x="40" y="0"/>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6" name="Freeform 1128"/>
            <p:cNvSpPr>
              <a:spLocks noEditPoints="1"/>
            </p:cNvSpPr>
            <p:nvPr/>
          </p:nvSpPr>
          <p:spPr bwMode="auto">
            <a:xfrm>
              <a:off x="6538913"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close/>
                  <a:moveTo>
                    <a:pt x="40" y="0"/>
                  </a:moveTo>
                  <a:lnTo>
                    <a:pt x="0" y="0"/>
                  </a:lnTo>
                  <a:lnTo>
                    <a:pt x="0" y="6"/>
                  </a:lnTo>
                  <a:lnTo>
                    <a:pt x="40" y="6"/>
                  </a:lnTo>
                  <a:lnTo>
                    <a:pt x="4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7" name="Freeform 1129"/>
            <p:cNvSpPr>
              <a:spLocks noEditPoints="1"/>
            </p:cNvSpPr>
            <p:nvPr/>
          </p:nvSpPr>
          <p:spPr bwMode="auto">
            <a:xfrm>
              <a:off x="6538913"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moveTo>
                    <a:pt x="40" y="0"/>
                  </a:moveTo>
                  <a:lnTo>
                    <a:pt x="0" y="0"/>
                  </a:lnTo>
                  <a:lnTo>
                    <a:pt x="0" y="6"/>
                  </a:lnTo>
                  <a:lnTo>
                    <a:pt x="40" y="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8" name="Rectangle 1130"/>
            <p:cNvSpPr>
              <a:spLocks noChangeArrowheads="1"/>
            </p:cNvSpPr>
            <p:nvPr/>
          </p:nvSpPr>
          <p:spPr bwMode="auto">
            <a:xfrm>
              <a:off x="6630988" y="4083051"/>
              <a:ext cx="63500" cy="9525"/>
            </a:xfrm>
            <a:prstGeom prst="rect">
              <a:avLst/>
            </a:prstGeom>
            <a:solidFill>
              <a:srgbClr val="00BC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9" name="Rectangle 1131"/>
            <p:cNvSpPr>
              <a:spLocks noChangeArrowheads="1"/>
            </p:cNvSpPr>
            <p:nvPr/>
          </p:nvSpPr>
          <p:spPr bwMode="auto">
            <a:xfrm>
              <a:off x="6630988" y="4083051"/>
              <a:ext cx="63500"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0" name="Freeform 1132"/>
            <p:cNvSpPr>
              <a:spLocks noEditPoints="1"/>
            </p:cNvSpPr>
            <p:nvPr/>
          </p:nvSpPr>
          <p:spPr bwMode="auto">
            <a:xfrm>
              <a:off x="6627813" y="4083051"/>
              <a:ext cx="66675" cy="9525"/>
            </a:xfrm>
            <a:custGeom>
              <a:avLst/>
              <a:gdLst>
                <a:gd name="T0" fmla="*/ 2 w 42"/>
                <a:gd name="T1" fmla="*/ 6 h 6"/>
                <a:gd name="T2" fmla="*/ 2 w 42"/>
                <a:gd name="T3" fmla="*/ 0 h 6"/>
                <a:gd name="T4" fmla="*/ 42 w 42"/>
                <a:gd name="T5" fmla="*/ 0 h 6"/>
                <a:gd name="T6" fmla="*/ 42 w 42"/>
                <a:gd name="T7" fmla="*/ 6 h 6"/>
                <a:gd name="T8" fmla="*/ 2 w 42"/>
                <a:gd name="T9" fmla="*/ 6 h 6"/>
                <a:gd name="T10" fmla="*/ 42 w 42"/>
                <a:gd name="T11" fmla="*/ 0 h 6"/>
                <a:gd name="T12" fmla="*/ 42 w 42"/>
                <a:gd name="T13" fmla="*/ 0 h 6"/>
                <a:gd name="T14" fmla="*/ 42 w 42"/>
                <a:gd name="T15" fmla="*/ 0 h 6"/>
                <a:gd name="T16" fmla="*/ 42 w 42"/>
                <a:gd name="T17" fmla="*/ 0 h 6"/>
                <a:gd name="T18" fmla="*/ 2 w 42"/>
                <a:gd name="T19" fmla="*/ 0 h 6"/>
                <a:gd name="T20" fmla="*/ 2 w 42"/>
                <a:gd name="T21" fmla="*/ 0 h 6"/>
                <a:gd name="T22" fmla="*/ 0 w 42"/>
                <a:gd name="T23" fmla="*/ 0 h 6"/>
                <a:gd name="T24" fmla="*/ 0 w 42"/>
                <a:gd name="T25" fmla="*/ 6 h 6"/>
                <a:gd name="T26" fmla="*/ 2 w 42"/>
                <a:gd name="T27" fmla="*/ 6 h 6"/>
                <a:gd name="T28" fmla="*/ 2 w 42"/>
                <a:gd name="T29" fmla="*/ 6 h 6"/>
                <a:gd name="T30" fmla="*/ 42 w 42"/>
                <a:gd name="T31" fmla="*/ 6 h 6"/>
                <a:gd name="T32" fmla="*/ 42 w 42"/>
                <a:gd name="T33" fmla="*/ 6 h 6"/>
                <a:gd name="T34" fmla="*/ 42 w 42"/>
                <a:gd name="T35" fmla="*/ 6 h 6"/>
                <a:gd name="T36" fmla="*/ 42 w 42"/>
                <a:gd name="T37" fmla="*/ 0 h 6"/>
                <a:gd name="T38" fmla="*/ 42 w 42"/>
                <a:gd name="T39" fmla="*/ 0 h 6"/>
                <a:gd name="T40" fmla="*/ 42 w 4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6">
                  <a:moveTo>
                    <a:pt x="2" y="6"/>
                  </a:moveTo>
                  <a:lnTo>
                    <a:pt x="2" y="0"/>
                  </a:lnTo>
                  <a:lnTo>
                    <a:pt x="42" y="0"/>
                  </a:lnTo>
                  <a:lnTo>
                    <a:pt x="42" y="6"/>
                  </a:lnTo>
                  <a:lnTo>
                    <a:pt x="2" y="6"/>
                  </a:lnTo>
                  <a:close/>
                  <a:moveTo>
                    <a:pt x="42" y="0"/>
                  </a:moveTo>
                  <a:lnTo>
                    <a:pt x="42" y="0"/>
                  </a:lnTo>
                  <a:lnTo>
                    <a:pt x="42" y="0"/>
                  </a:lnTo>
                  <a:close/>
                  <a:moveTo>
                    <a:pt x="42" y="0"/>
                  </a:moveTo>
                  <a:lnTo>
                    <a:pt x="2" y="0"/>
                  </a:lnTo>
                  <a:lnTo>
                    <a:pt x="2" y="0"/>
                  </a:lnTo>
                  <a:lnTo>
                    <a:pt x="0" y="0"/>
                  </a:lnTo>
                  <a:lnTo>
                    <a:pt x="0" y="6"/>
                  </a:lnTo>
                  <a:lnTo>
                    <a:pt x="2" y="6"/>
                  </a:lnTo>
                  <a:lnTo>
                    <a:pt x="2" y="6"/>
                  </a:lnTo>
                  <a:lnTo>
                    <a:pt x="42" y="6"/>
                  </a:lnTo>
                  <a:lnTo>
                    <a:pt x="42" y="6"/>
                  </a:lnTo>
                  <a:lnTo>
                    <a:pt x="42" y="6"/>
                  </a:lnTo>
                  <a:lnTo>
                    <a:pt x="42" y="0"/>
                  </a:lnTo>
                  <a:lnTo>
                    <a:pt x="42" y="0"/>
                  </a:lnTo>
                  <a:lnTo>
                    <a:pt x="42" y="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1" name="Freeform 1133"/>
            <p:cNvSpPr>
              <a:spLocks noEditPoints="1"/>
            </p:cNvSpPr>
            <p:nvPr/>
          </p:nvSpPr>
          <p:spPr bwMode="auto">
            <a:xfrm>
              <a:off x="6627813" y="4083051"/>
              <a:ext cx="66675" cy="9525"/>
            </a:xfrm>
            <a:custGeom>
              <a:avLst/>
              <a:gdLst>
                <a:gd name="T0" fmla="*/ 2 w 42"/>
                <a:gd name="T1" fmla="*/ 6 h 6"/>
                <a:gd name="T2" fmla="*/ 2 w 42"/>
                <a:gd name="T3" fmla="*/ 0 h 6"/>
                <a:gd name="T4" fmla="*/ 42 w 42"/>
                <a:gd name="T5" fmla="*/ 0 h 6"/>
                <a:gd name="T6" fmla="*/ 42 w 42"/>
                <a:gd name="T7" fmla="*/ 6 h 6"/>
                <a:gd name="T8" fmla="*/ 2 w 42"/>
                <a:gd name="T9" fmla="*/ 6 h 6"/>
                <a:gd name="T10" fmla="*/ 42 w 42"/>
                <a:gd name="T11" fmla="*/ 0 h 6"/>
                <a:gd name="T12" fmla="*/ 42 w 42"/>
                <a:gd name="T13" fmla="*/ 0 h 6"/>
                <a:gd name="T14" fmla="*/ 42 w 42"/>
                <a:gd name="T15" fmla="*/ 0 h 6"/>
                <a:gd name="T16" fmla="*/ 42 w 42"/>
                <a:gd name="T17" fmla="*/ 0 h 6"/>
                <a:gd name="T18" fmla="*/ 2 w 42"/>
                <a:gd name="T19" fmla="*/ 0 h 6"/>
                <a:gd name="T20" fmla="*/ 2 w 42"/>
                <a:gd name="T21" fmla="*/ 0 h 6"/>
                <a:gd name="T22" fmla="*/ 0 w 42"/>
                <a:gd name="T23" fmla="*/ 0 h 6"/>
                <a:gd name="T24" fmla="*/ 0 w 42"/>
                <a:gd name="T25" fmla="*/ 6 h 6"/>
                <a:gd name="T26" fmla="*/ 2 w 42"/>
                <a:gd name="T27" fmla="*/ 6 h 6"/>
                <a:gd name="T28" fmla="*/ 2 w 42"/>
                <a:gd name="T29" fmla="*/ 6 h 6"/>
                <a:gd name="T30" fmla="*/ 42 w 42"/>
                <a:gd name="T31" fmla="*/ 6 h 6"/>
                <a:gd name="T32" fmla="*/ 42 w 42"/>
                <a:gd name="T33" fmla="*/ 6 h 6"/>
                <a:gd name="T34" fmla="*/ 42 w 42"/>
                <a:gd name="T35" fmla="*/ 6 h 6"/>
                <a:gd name="T36" fmla="*/ 42 w 42"/>
                <a:gd name="T37" fmla="*/ 0 h 6"/>
                <a:gd name="T38" fmla="*/ 42 w 42"/>
                <a:gd name="T39" fmla="*/ 0 h 6"/>
                <a:gd name="T40" fmla="*/ 42 w 42"/>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6">
                  <a:moveTo>
                    <a:pt x="2" y="6"/>
                  </a:moveTo>
                  <a:lnTo>
                    <a:pt x="2" y="0"/>
                  </a:lnTo>
                  <a:lnTo>
                    <a:pt x="42" y="0"/>
                  </a:lnTo>
                  <a:lnTo>
                    <a:pt x="42" y="6"/>
                  </a:lnTo>
                  <a:lnTo>
                    <a:pt x="2" y="6"/>
                  </a:lnTo>
                  <a:moveTo>
                    <a:pt x="42" y="0"/>
                  </a:moveTo>
                  <a:lnTo>
                    <a:pt x="42" y="0"/>
                  </a:lnTo>
                  <a:lnTo>
                    <a:pt x="42" y="0"/>
                  </a:lnTo>
                  <a:moveTo>
                    <a:pt x="42" y="0"/>
                  </a:moveTo>
                  <a:lnTo>
                    <a:pt x="2" y="0"/>
                  </a:lnTo>
                  <a:lnTo>
                    <a:pt x="2" y="0"/>
                  </a:lnTo>
                  <a:lnTo>
                    <a:pt x="0" y="0"/>
                  </a:lnTo>
                  <a:lnTo>
                    <a:pt x="0" y="6"/>
                  </a:lnTo>
                  <a:lnTo>
                    <a:pt x="2" y="6"/>
                  </a:lnTo>
                  <a:lnTo>
                    <a:pt x="2" y="6"/>
                  </a:lnTo>
                  <a:lnTo>
                    <a:pt x="42" y="6"/>
                  </a:lnTo>
                  <a:lnTo>
                    <a:pt x="42" y="6"/>
                  </a:lnTo>
                  <a:lnTo>
                    <a:pt x="42" y="6"/>
                  </a:lnTo>
                  <a:lnTo>
                    <a:pt x="42" y="0"/>
                  </a:lnTo>
                  <a:lnTo>
                    <a:pt x="42" y="0"/>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2" name="Freeform 1134"/>
            <p:cNvSpPr>
              <a:spLocks noEditPoints="1"/>
            </p:cNvSpPr>
            <p:nvPr/>
          </p:nvSpPr>
          <p:spPr bwMode="auto">
            <a:xfrm>
              <a:off x="6630988"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close/>
                  <a:moveTo>
                    <a:pt x="40" y="0"/>
                  </a:moveTo>
                  <a:lnTo>
                    <a:pt x="0" y="0"/>
                  </a:lnTo>
                  <a:lnTo>
                    <a:pt x="0" y="6"/>
                  </a:lnTo>
                  <a:lnTo>
                    <a:pt x="40" y="6"/>
                  </a:lnTo>
                  <a:lnTo>
                    <a:pt x="4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3" name="Freeform 1135"/>
            <p:cNvSpPr>
              <a:spLocks noEditPoints="1"/>
            </p:cNvSpPr>
            <p:nvPr/>
          </p:nvSpPr>
          <p:spPr bwMode="auto">
            <a:xfrm>
              <a:off x="6630988" y="4083051"/>
              <a:ext cx="63500" cy="9525"/>
            </a:xfrm>
            <a:custGeom>
              <a:avLst/>
              <a:gdLst>
                <a:gd name="T0" fmla="*/ 0 w 40"/>
                <a:gd name="T1" fmla="*/ 6 h 6"/>
                <a:gd name="T2" fmla="*/ 0 w 40"/>
                <a:gd name="T3" fmla="*/ 0 h 6"/>
                <a:gd name="T4" fmla="*/ 40 w 40"/>
                <a:gd name="T5" fmla="*/ 0 h 6"/>
                <a:gd name="T6" fmla="*/ 40 w 40"/>
                <a:gd name="T7" fmla="*/ 6 h 6"/>
                <a:gd name="T8" fmla="*/ 0 w 40"/>
                <a:gd name="T9" fmla="*/ 6 h 6"/>
                <a:gd name="T10" fmla="*/ 40 w 40"/>
                <a:gd name="T11" fmla="*/ 0 h 6"/>
                <a:gd name="T12" fmla="*/ 0 w 40"/>
                <a:gd name="T13" fmla="*/ 0 h 6"/>
                <a:gd name="T14" fmla="*/ 0 w 40"/>
                <a:gd name="T15" fmla="*/ 6 h 6"/>
                <a:gd name="T16" fmla="*/ 40 w 40"/>
                <a:gd name="T17" fmla="*/ 6 h 6"/>
                <a:gd name="T18" fmla="*/ 40 w 40"/>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
                  <a:moveTo>
                    <a:pt x="0" y="6"/>
                  </a:moveTo>
                  <a:lnTo>
                    <a:pt x="0" y="0"/>
                  </a:lnTo>
                  <a:lnTo>
                    <a:pt x="40" y="0"/>
                  </a:lnTo>
                  <a:lnTo>
                    <a:pt x="40" y="6"/>
                  </a:lnTo>
                  <a:lnTo>
                    <a:pt x="0" y="6"/>
                  </a:lnTo>
                  <a:moveTo>
                    <a:pt x="40" y="0"/>
                  </a:moveTo>
                  <a:lnTo>
                    <a:pt x="0" y="0"/>
                  </a:lnTo>
                  <a:lnTo>
                    <a:pt x="0" y="6"/>
                  </a:lnTo>
                  <a:lnTo>
                    <a:pt x="40" y="6"/>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1134" name="Title 1"/>
          <p:cNvSpPr txBox="1">
            <a:spLocks/>
          </p:cNvSpPr>
          <p:nvPr/>
        </p:nvSpPr>
        <p:spPr>
          <a:xfrm>
            <a:off x="198437" y="300611"/>
            <a:ext cx="11522075" cy="1181862"/>
          </a:xfrm>
          <a:prstGeom prst="rect">
            <a:avLst/>
          </a:prstGeom>
          <a:noFill/>
        </p:spPr>
        <p:txBody>
          <a:bodyPr vert="horz" wrap="square" lIns="146304" tIns="91440" rIns="146304" bIns="91440" rtlCol="0" anchor="t" anchorCtr="0">
            <a:spAutoFit/>
          </a:bodyPr>
          <a:lstStyle>
            <a:lvl1pPr algn="l" defTabSz="932742" rtl="0" eaLnBrk="1" latinLnBrk="0" hangingPunct="1">
              <a:lnSpc>
                <a:spcPct val="90000"/>
              </a:lnSpc>
              <a:spcBef>
                <a:spcPct val="0"/>
              </a:spcBef>
              <a:buNone/>
              <a:defRPr lang="en-US" sz="7200" b="0" kern="1200" cap="none" spc="-100" baseline="0">
                <a:ln w="3175">
                  <a:noFill/>
                </a:ln>
                <a:gradFill>
                  <a:gsLst>
                    <a:gs pos="100000">
                      <a:schemeClr val="tx1"/>
                    </a:gs>
                    <a:gs pos="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7200" b="0" i="0" u="none" strike="noStrike" kern="1200" cap="none" spc="-100" normalizeH="0" baseline="0" noProof="0" dirty="0">
                <a:ln w="3175">
                  <a:noFill/>
                </a:ln>
                <a:solidFill>
                  <a:srgbClr val="FFFFFF"/>
                </a:solidFill>
                <a:effectLst/>
                <a:uLnTx/>
                <a:uFillTx/>
                <a:latin typeface="+mj-lt"/>
                <a:ea typeface="+mn-ea"/>
                <a:cs typeface="Segoe UI" pitchFamily="34" charset="0"/>
              </a:rPr>
              <a:t>Graphics</a:t>
            </a:r>
          </a:p>
        </p:txBody>
      </p:sp>
    </p:spTree>
    <p:extLst>
      <p:ext uri="{BB962C8B-B14F-4D97-AF65-F5344CB8AC3E}">
        <p14:creationId xmlns:p14="http://schemas.microsoft.com/office/powerpoint/2010/main" val="2850808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Remote FX Improvements</a:t>
            </a:r>
          </a:p>
        </p:txBody>
      </p:sp>
      <p:sp>
        <p:nvSpPr>
          <p:cNvPr id="3" name="Text Placeholder 2"/>
          <p:cNvSpPr>
            <a:spLocks noGrp="1"/>
          </p:cNvSpPr>
          <p:nvPr>
            <p:ph type="body" sz="quarter" idx="10"/>
          </p:nvPr>
        </p:nvSpPr>
        <p:spPr/>
        <p:txBody>
          <a:bodyPr/>
          <a:lstStyle/>
          <a:p>
            <a:pPr marL="457200" indent="-457200">
              <a:buFont typeface="Arial" panose="020B0604020202020204" pitchFamily="34" charset="0"/>
              <a:buChar char="•"/>
            </a:pPr>
            <a:r>
              <a:rPr lang="en-US" sz="2800" dirty="0"/>
              <a:t>Support for Generation 2 VMs</a:t>
            </a:r>
          </a:p>
          <a:p>
            <a:pPr marL="457200" indent="-457200">
              <a:buFont typeface="Arial" panose="020B0604020202020204" pitchFamily="34" charset="0"/>
              <a:buChar char="•"/>
            </a:pPr>
            <a:r>
              <a:rPr lang="en-US" sz="2800" dirty="0"/>
              <a:t>OpenGL 4.4 and OpenCL 1.1 API support in a virtual machine</a:t>
            </a:r>
          </a:p>
          <a:p>
            <a:pPr marL="457200" indent="-457200">
              <a:buFont typeface="Arial" panose="020B0604020202020204" pitchFamily="34" charset="0"/>
              <a:buChar char="•"/>
            </a:pPr>
            <a:r>
              <a:rPr lang="en-US" sz="2800" dirty="0"/>
              <a:t>Up to 1GB* dedicated VRAM for the RemoteFX display device</a:t>
            </a:r>
          </a:p>
          <a:p>
            <a:pPr marL="457200" indent="-457200">
              <a:buFont typeface="Arial" panose="020B0604020202020204" pitchFamily="34" charset="0"/>
              <a:buChar char="•"/>
            </a:pPr>
            <a:r>
              <a:rPr lang="en-US" sz="2800" dirty="0"/>
              <a:t>Various performance improvements in transport and API implementations</a:t>
            </a:r>
          </a:p>
          <a:p>
            <a:pPr marL="457200" indent="-457200">
              <a:buFont typeface="Arial" panose="020B0604020202020204" pitchFamily="34" charset="0"/>
              <a:buChar char="•"/>
            </a:pPr>
            <a:r>
              <a:rPr lang="en-US" sz="2800" dirty="0"/>
              <a:t>Support for Windows Server 2016 personal VM</a:t>
            </a:r>
          </a:p>
          <a:p>
            <a:pPr marL="457200" indent="-457200">
              <a:buFont typeface="Arial" panose="020B0604020202020204" pitchFamily="34" charset="0"/>
              <a:buChar char="•"/>
            </a:pPr>
            <a:r>
              <a:rPr lang="en-US" sz="2800" dirty="0"/>
              <a:t>Improved graphics compression performance using the new AVC444 mode as part of the Remote Desktop Protocol (RDP)</a:t>
            </a:r>
          </a:p>
        </p:txBody>
      </p:sp>
      <p:pic>
        <p:nvPicPr>
          <p:cNvPr id="4" name="Picture 3"/>
          <p:cNvPicPr>
            <a:picLocks noChangeAspect="1"/>
          </p:cNvPicPr>
          <p:nvPr/>
        </p:nvPicPr>
        <p:blipFill>
          <a:blip r:embed="rId2"/>
          <a:stretch>
            <a:fillRect/>
          </a:stretch>
        </p:blipFill>
        <p:spPr>
          <a:xfrm>
            <a:off x="8428037" y="4940291"/>
            <a:ext cx="3101881" cy="1786375"/>
          </a:xfrm>
          <a:prstGeom prst="rect">
            <a:avLst/>
          </a:prstGeom>
        </p:spPr>
      </p:pic>
    </p:spTree>
    <p:extLst>
      <p:ext uri="{BB962C8B-B14F-4D97-AF65-F5344CB8AC3E}">
        <p14:creationId xmlns:p14="http://schemas.microsoft.com/office/powerpoint/2010/main" val="42420935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207579"/>
          </a:xfrm>
        </p:spPr>
        <p:txBody>
          <a:bodyPr/>
          <a:lstStyle/>
          <a:p>
            <a:r>
              <a:rPr lang="en-US" dirty="0"/>
              <a:t>Entire GPU Available to the Guest</a:t>
            </a:r>
          </a:p>
          <a:p>
            <a:pPr lvl="1"/>
            <a:r>
              <a:rPr lang="en-US" dirty="0"/>
              <a:t>Includes hardware encoders</a:t>
            </a:r>
          </a:p>
          <a:p>
            <a:r>
              <a:rPr lang="en-US" dirty="0"/>
              <a:t>Full IHV Driver Feature Set Available</a:t>
            </a:r>
          </a:p>
          <a:p>
            <a:pPr lvl="1"/>
            <a:r>
              <a:rPr lang="en-US" dirty="0"/>
              <a:t>DirectX, OpenGL, OpenCL, CUDA</a:t>
            </a:r>
          </a:p>
          <a:p>
            <a:r>
              <a:rPr lang="en-US" dirty="0"/>
              <a:t>Guest Support</a:t>
            </a:r>
          </a:p>
          <a:p>
            <a:pPr lvl="1"/>
            <a:r>
              <a:rPr lang="en-US" dirty="0"/>
              <a:t>Server 2012 R2</a:t>
            </a:r>
          </a:p>
          <a:p>
            <a:pPr lvl="1"/>
            <a:r>
              <a:rPr lang="en-US" dirty="0"/>
              <a:t>Server 2016</a:t>
            </a:r>
          </a:p>
          <a:p>
            <a:pPr lvl="1"/>
            <a:r>
              <a:rPr lang="en-US" dirty="0"/>
              <a:t>Windows 10</a:t>
            </a:r>
          </a:p>
          <a:p>
            <a:pPr lvl="1"/>
            <a:r>
              <a:rPr lang="en-US" dirty="0"/>
              <a:t>Linux</a:t>
            </a:r>
          </a:p>
          <a:p>
            <a:endParaRPr lang="en-US" dirty="0"/>
          </a:p>
        </p:txBody>
      </p:sp>
      <p:sp>
        <p:nvSpPr>
          <p:cNvPr id="4" name="Title 3"/>
          <p:cNvSpPr>
            <a:spLocks noGrp="1"/>
          </p:cNvSpPr>
          <p:nvPr>
            <p:ph type="title"/>
          </p:nvPr>
        </p:nvSpPr>
        <p:spPr/>
        <p:txBody>
          <a:bodyPr/>
          <a:lstStyle/>
          <a:p>
            <a:r>
              <a:rPr lang="en-US" dirty="0"/>
              <a:t>DDA Features and GPU Capabilities</a:t>
            </a:r>
          </a:p>
        </p:txBody>
      </p:sp>
      <p:grpSp>
        <p:nvGrpSpPr>
          <p:cNvPr id="3" name="Group 1"/>
          <p:cNvGrpSpPr/>
          <p:nvPr/>
        </p:nvGrpSpPr>
        <p:grpSpPr>
          <a:xfrm>
            <a:off x="5854195" y="3173258"/>
            <a:ext cx="6306800" cy="4580528"/>
            <a:chOff x="2371152" y="431548"/>
            <a:chExt cx="7877039" cy="5720966"/>
          </a:xfrm>
        </p:grpSpPr>
        <p:pic>
          <p:nvPicPr>
            <p:cNvPr id="12"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405" t="862"/>
            <a:stretch/>
          </p:blipFill>
          <p:spPr bwMode="auto">
            <a:xfrm>
              <a:off x="2371152" y="431548"/>
              <a:ext cx="7877039" cy="572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6"/>
            <p:cNvSpPr/>
            <p:nvPr/>
          </p:nvSpPr>
          <p:spPr bwMode="auto">
            <a:xfrm>
              <a:off x="2868249" y="1321002"/>
              <a:ext cx="1076955" cy="88708"/>
            </a:xfrm>
            <a:prstGeom prst="rect">
              <a:avLst/>
            </a:prstGeom>
            <a:solidFill>
              <a:schemeClr val="bg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82854" tIns="146283" rIns="182854" bIns="146283"/>
            <a:lstStyle/>
            <a:p>
              <a:pPr marL="0" marR="0" lvl="0" indent="0" algn="ctr" defTabSz="932293" eaLnBrk="1" fontAlgn="auto" latinLnBrk="0" hangingPunct="1">
                <a:lnSpc>
                  <a:spcPct val="90000"/>
                </a:lnSpc>
                <a:spcBef>
                  <a:spcPts val="0"/>
                </a:spcBef>
                <a:spcAft>
                  <a:spcPts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pic>
          <p:nvPicPr>
            <p:cNvPr id="14"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8319" y="1989430"/>
              <a:ext cx="4212885" cy="13446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cxnSp>
          <p:nvCxnSpPr>
            <p:cNvPr id="15" name="Straight Arrow Connector 8"/>
            <p:cNvCxnSpPr/>
            <p:nvPr/>
          </p:nvCxnSpPr>
          <p:spPr>
            <a:xfrm>
              <a:off x="4368075" y="2472659"/>
              <a:ext cx="1971824" cy="26923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6" name="Rectangle 9"/>
            <p:cNvSpPr/>
            <p:nvPr/>
          </p:nvSpPr>
          <p:spPr bwMode="auto">
            <a:xfrm>
              <a:off x="2868249" y="1994099"/>
              <a:ext cx="1973380" cy="613179"/>
            </a:xfrm>
            <a:prstGeom prst="rect">
              <a:avLst/>
            </a:prstGeom>
            <a:noFill/>
            <a:ln>
              <a:solidFill>
                <a:schemeClr val="tx1"/>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82854" tIns="146283" rIns="182854" bIns="146283"/>
            <a:lstStyle/>
            <a:p>
              <a:pPr marL="0" marR="0" lvl="0" indent="0" algn="ctr" defTabSz="932293" eaLnBrk="1" fontAlgn="auto" latinLnBrk="0" hangingPunct="1">
                <a:lnSpc>
                  <a:spcPct val="90000"/>
                </a:lnSpc>
                <a:spcBef>
                  <a:spcPts val="0"/>
                </a:spcBef>
                <a:spcAft>
                  <a:spcPts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grpSp>
    </p:spTree>
    <p:extLst>
      <p:ext uri="{BB962C8B-B14F-4D97-AF65-F5344CB8AC3E}">
        <p14:creationId xmlns:p14="http://schemas.microsoft.com/office/powerpoint/2010/main" val="5889510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Ability to boot a VM without and display devices</a:t>
            </a:r>
          </a:p>
          <a:p>
            <a:r>
              <a:rPr lang="en-US" dirty="0"/>
              <a:t>Reduces memory footprint of VMs</a:t>
            </a:r>
          </a:p>
          <a:p>
            <a:r>
              <a:rPr lang="en-US" dirty="0"/>
              <a:t>Simulates a headless server</a:t>
            </a:r>
          </a:p>
        </p:txBody>
      </p:sp>
      <p:sp>
        <p:nvSpPr>
          <p:cNvPr id="2" name="Title 1"/>
          <p:cNvSpPr>
            <a:spLocks noGrp="1"/>
          </p:cNvSpPr>
          <p:nvPr>
            <p:ph type="title"/>
          </p:nvPr>
        </p:nvSpPr>
        <p:spPr/>
        <p:txBody>
          <a:bodyPr/>
          <a:lstStyle/>
          <a:p>
            <a:r>
              <a:rPr lang="en-US" dirty="0"/>
              <a:t>Headless Virtual Machine</a:t>
            </a:r>
          </a:p>
        </p:txBody>
      </p:sp>
      <p:pic>
        <p:nvPicPr>
          <p:cNvPr id="4" name="Picture 3"/>
          <p:cNvPicPr>
            <a:picLocks noChangeAspect="1"/>
          </p:cNvPicPr>
          <p:nvPr/>
        </p:nvPicPr>
        <p:blipFill>
          <a:blip r:embed="rId2"/>
          <a:stretch>
            <a:fillRect/>
          </a:stretch>
        </p:blipFill>
        <p:spPr>
          <a:xfrm>
            <a:off x="8656637" y="3305731"/>
            <a:ext cx="2583525" cy="2996891"/>
          </a:xfrm>
          <a:prstGeom prst="rect">
            <a:avLst/>
          </a:prstGeom>
        </p:spPr>
      </p:pic>
    </p:spTree>
    <p:extLst>
      <p:ext uri="{BB962C8B-B14F-4D97-AF65-F5344CB8AC3E}">
        <p14:creationId xmlns:p14="http://schemas.microsoft.com/office/powerpoint/2010/main" val="20893143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p:cNvGrpSpPr>
            <a:grpSpLocks noChangeAspect="1"/>
          </p:cNvGrpSpPr>
          <p:nvPr/>
        </p:nvGrpSpPr>
        <p:grpSpPr bwMode="auto">
          <a:xfrm>
            <a:off x="0" y="0"/>
            <a:ext cx="12453938" cy="6994525"/>
            <a:chOff x="0" y="0"/>
            <a:chExt cx="7845" cy="4406"/>
          </a:xfrm>
        </p:grpSpPr>
        <p:sp>
          <p:nvSpPr>
            <p:cNvPr id="7" name="AutoShape 3"/>
            <p:cNvSpPr>
              <a:spLocks noChangeAspect="1" noChangeArrowheads="1" noTextEdit="1"/>
            </p:cNvSpPr>
            <p:nvPr/>
          </p:nvSpPr>
          <p:spPr bwMode="auto">
            <a:xfrm>
              <a:off x="0" y="0"/>
              <a:ext cx="7845" cy="4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8" name="Group 205"/>
            <p:cNvGrpSpPr>
              <a:grpSpLocks/>
            </p:cNvGrpSpPr>
            <p:nvPr/>
          </p:nvGrpSpPr>
          <p:grpSpPr bwMode="auto">
            <a:xfrm>
              <a:off x="2" y="0"/>
              <a:ext cx="7843" cy="4555"/>
              <a:chOff x="2" y="0"/>
              <a:chExt cx="7843" cy="4555"/>
            </a:xfrm>
          </p:grpSpPr>
          <p:sp>
            <p:nvSpPr>
              <p:cNvPr id="45" name="Rectangle 5"/>
              <p:cNvSpPr>
                <a:spLocks noChangeArrowheads="1"/>
              </p:cNvSpPr>
              <p:nvPr/>
            </p:nvSpPr>
            <p:spPr bwMode="auto">
              <a:xfrm>
                <a:off x="2" y="0"/>
                <a:ext cx="7843" cy="4555"/>
              </a:xfrm>
              <a:prstGeom prst="rect">
                <a:avLst/>
              </a:prstGeom>
              <a:solidFill>
                <a:srgbClr val="007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 name="Rectangle 6"/>
              <p:cNvSpPr>
                <a:spLocks noChangeArrowheads="1"/>
              </p:cNvSpPr>
              <p:nvPr/>
            </p:nvSpPr>
            <p:spPr bwMode="auto">
              <a:xfrm>
                <a:off x="2" y="0"/>
                <a:ext cx="7843" cy="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 name="Freeform 7"/>
              <p:cNvSpPr>
                <a:spLocks/>
              </p:cNvSpPr>
              <p:nvPr/>
            </p:nvSpPr>
            <p:spPr bwMode="auto">
              <a:xfrm>
                <a:off x="488" y="1022"/>
                <a:ext cx="717" cy="1964"/>
              </a:xfrm>
              <a:custGeom>
                <a:avLst/>
                <a:gdLst>
                  <a:gd name="T0" fmla="*/ 231 w 351"/>
                  <a:gd name="T1" fmla="*/ 0 h 966"/>
                  <a:gd name="T2" fmla="*/ 173 w 351"/>
                  <a:gd name="T3" fmla="*/ 326 h 966"/>
                  <a:gd name="T4" fmla="*/ 105 w 351"/>
                  <a:gd name="T5" fmla="*/ 496 h 966"/>
                  <a:gd name="T6" fmla="*/ 120 w 351"/>
                  <a:gd name="T7" fmla="*/ 189 h 966"/>
                  <a:gd name="T8" fmla="*/ 82 w 351"/>
                  <a:gd name="T9" fmla="*/ 273 h 966"/>
                  <a:gd name="T10" fmla="*/ 77 w 351"/>
                  <a:gd name="T11" fmla="*/ 260 h 966"/>
                  <a:gd name="T12" fmla="*/ 59 w 351"/>
                  <a:gd name="T13" fmla="*/ 326 h 966"/>
                  <a:gd name="T14" fmla="*/ 64 w 351"/>
                  <a:gd name="T15" fmla="*/ 292 h 966"/>
                  <a:gd name="T16" fmla="*/ 1 w 351"/>
                  <a:gd name="T17" fmla="*/ 110 h 966"/>
                  <a:gd name="T18" fmla="*/ 35 w 351"/>
                  <a:gd name="T19" fmla="*/ 187 h 966"/>
                  <a:gd name="T20" fmla="*/ 19 w 351"/>
                  <a:gd name="T21" fmla="*/ 308 h 966"/>
                  <a:gd name="T22" fmla="*/ 30 w 351"/>
                  <a:gd name="T23" fmla="*/ 473 h 966"/>
                  <a:gd name="T24" fmla="*/ 32 w 351"/>
                  <a:gd name="T25" fmla="*/ 489 h 966"/>
                  <a:gd name="T26" fmla="*/ 37 w 351"/>
                  <a:gd name="T27" fmla="*/ 525 h 966"/>
                  <a:gd name="T28" fmla="*/ 39 w 351"/>
                  <a:gd name="T29" fmla="*/ 529 h 966"/>
                  <a:gd name="T30" fmla="*/ 77 w 351"/>
                  <a:gd name="T31" fmla="*/ 637 h 966"/>
                  <a:gd name="T32" fmla="*/ 164 w 351"/>
                  <a:gd name="T33" fmla="*/ 812 h 966"/>
                  <a:gd name="T34" fmla="*/ 167 w 351"/>
                  <a:gd name="T35" fmla="*/ 963 h 966"/>
                  <a:gd name="T36" fmla="*/ 183 w 351"/>
                  <a:gd name="T37" fmla="*/ 966 h 966"/>
                  <a:gd name="T38" fmla="*/ 185 w 351"/>
                  <a:gd name="T39" fmla="*/ 963 h 966"/>
                  <a:gd name="T40" fmla="*/ 241 w 351"/>
                  <a:gd name="T41" fmla="*/ 905 h 966"/>
                  <a:gd name="T42" fmla="*/ 268 w 351"/>
                  <a:gd name="T43" fmla="*/ 691 h 966"/>
                  <a:gd name="T44" fmla="*/ 351 w 351"/>
                  <a:gd name="T45" fmla="*/ 400 h 966"/>
                  <a:gd name="T46" fmla="*/ 338 w 351"/>
                  <a:gd name="T47" fmla="*/ 398 h 966"/>
                  <a:gd name="T48" fmla="*/ 187 w 351"/>
                  <a:gd name="T49" fmla="*/ 650 h 966"/>
                  <a:gd name="T50" fmla="*/ 150 w 351"/>
                  <a:gd name="T51" fmla="*/ 600 h 966"/>
                  <a:gd name="T52" fmla="*/ 132 w 351"/>
                  <a:gd name="T53" fmla="*/ 570 h 966"/>
                  <a:gd name="T54" fmla="*/ 220 w 351"/>
                  <a:gd name="T55" fmla="*/ 381 h 966"/>
                  <a:gd name="T56" fmla="*/ 231 w 351"/>
                  <a:gd name="T57"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1" h="966">
                    <a:moveTo>
                      <a:pt x="231" y="0"/>
                    </a:moveTo>
                    <a:cubicBezTo>
                      <a:pt x="261" y="105"/>
                      <a:pt x="217" y="232"/>
                      <a:pt x="173" y="326"/>
                    </a:cubicBezTo>
                    <a:cubicBezTo>
                      <a:pt x="144" y="387"/>
                      <a:pt x="113" y="438"/>
                      <a:pt x="105" y="496"/>
                    </a:cubicBezTo>
                    <a:cubicBezTo>
                      <a:pt x="85" y="399"/>
                      <a:pt x="109" y="295"/>
                      <a:pt x="120" y="189"/>
                    </a:cubicBezTo>
                    <a:cubicBezTo>
                      <a:pt x="105" y="213"/>
                      <a:pt x="92" y="245"/>
                      <a:pt x="82" y="273"/>
                    </a:cubicBezTo>
                    <a:cubicBezTo>
                      <a:pt x="77" y="260"/>
                      <a:pt x="77" y="260"/>
                      <a:pt x="77" y="260"/>
                    </a:cubicBezTo>
                    <a:cubicBezTo>
                      <a:pt x="74" y="283"/>
                      <a:pt x="67" y="304"/>
                      <a:pt x="59" y="326"/>
                    </a:cubicBezTo>
                    <a:cubicBezTo>
                      <a:pt x="62" y="314"/>
                      <a:pt x="63" y="303"/>
                      <a:pt x="64" y="292"/>
                    </a:cubicBezTo>
                    <a:cubicBezTo>
                      <a:pt x="68" y="236"/>
                      <a:pt x="72" y="125"/>
                      <a:pt x="1" y="110"/>
                    </a:cubicBezTo>
                    <a:cubicBezTo>
                      <a:pt x="13" y="134"/>
                      <a:pt x="27" y="159"/>
                      <a:pt x="35" y="187"/>
                    </a:cubicBezTo>
                    <a:cubicBezTo>
                      <a:pt x="46" y="228"/>
                      <a:pt x="32" y="269"/>
                      <a:pt x="19" y="308"/>
                    </a:cubicBezTo>
                    <a:cubicBezTo>
                      <a:pt x="0" y="363"/>
                      <a:pt x="16" y="418"/>
                      <a:pt x="30" y="473"/>
                    </a:cubicBezTo>
                    <a:cubicBezTo>
                      <a:pt x="31" y="478"/>
                      <a:pt x="31" y="484"/>
                      <a:pt x="32" y="489"/>
                    </a:cubicBezTo>
                    <a:cubicBezTo>
                      <a:pt x="32" y="501"/>
                      <a:pt x="34" y="513"/>
                      <a:pt x="37" y="525"/>
                    </a:cubicBezTo>
                    <a:cubicBezTo>
                      <a:pt x="39" y="529"/>
                      <a:pt x="39" y="529"/>
                      <a:pt x="39" y="529"/>
                    </a:cubicBezTo>
                    <a:cubicBezTo>
                      <a:pt x="48" y="568"/>
                      <a:pt x="63" y="606"/>
                      <a:pt x="77" y="637"/>
                    </a:cubicBezTo>
                    <a:cubicBezTo>
                      <a:pt x="107" y="697"/>
                      <a:pt x="145" y="748"/>
                      <a:pt x="164" y="812"/>
                    </a:cubicBezTo>
                    <a:cubicBezTo>
                      <a:pt x="178" y="861"/>
                      <a:pt x="175" y="912"/>
                      <a:pt x="167" y="963"/>
                    </a:cubicBezTo>
                    <a:cubicBezTo>
                      <a:pt x="172" y="964"/>
                      <a:pt x="178" y="965"/>
                      <a:pt x="183" y="966"/>
                    </a:cubicBezTo>
                    <a:cubicBezTo>
                      <a:pt x="183" y="965"/>
                      <a:pt x="184" y="964"/>
                      <a:pt x="185" y="963"/>
                    </a:cubicBezTo>
                    <a:cubicBezTo>
                      <a:pt x="205" y="954"/>
                      <a:pt x="229" y="926"/>
                      <a:pt x="241" y="905"/>
                    </a:cubicBezTo>
                    <a:cubicBezTo>
                      <a:pt x="275" y="846"/>
                      <a:pt x="274" y="755"/>
                      <a:pt x="268" y="691"/>
                    </a:cubicBezTo>
                    <a:cubicBezTo>
                      <a:pt x="261" y="586"/>
                      <a:pt x="284" y="484"/>
                      <a:pt x="351" y="400"/>
                    </a:cubicBezTo>
                    <a:cubicBezTo>
                      <a:pt x="347" y="399"/>
                      <a:pt x="342" y="398"/>
                      <a:pt x="338" y="398"/>
                    </a:cubicBezTo>
                    <a:cubicBezTo>
                      <a:pt x="262" y="398"/>
                      <a:pt x="198" y="545"/>
                      <a:pt x="187" y="650"/>
                    </a:cubicBezTo>
                    <a:cubicBezTo>
                      <a:pt x="175" y="634"/>
                      <a:pt x="162" y="618"/>
                      <a:pt x="150" y="600"/>
                    </a:cubicBezTo>
                    <a:cubicBezTo>
                      <a:pt x="143" y="590"/>
                      <a:pt x="137" y="580"/>
                      <a:pt x="132" y="570"/>
                    </a:cubicBezTo>
                    <a:cubicBezTo>
                      <a:pt x="154" y="505"/>
                      <a:pt x="191" y="444"/>
                      <a:pt x="220" y="381"/>
                    </a:cubicBezTo>
                    <a:cubicBezTo>
                      <a:pt x="278" y="248"/>
                      <a:pt x="272" y="135"/>
                      <a:pt x="231" y="0"/>
                    </a:cubicBezTo>
                  </a:path>
                </a:pathLst>
              </a:custGeom>
              <a:solidFill>
                <a:srgbClr val="006C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 name="Freeform 8"/>
              <p:cNvSpPr>
                <a:spLocks/>
              </p:cNvSpPr>
              <p:nvPr/>
            </p:nvSpPr>
            <p:spPr bwMode="auto">
              <a:xfrm>
                <a:off x="1026" y="1459"/>
                <a:ext cx="700" cy="1576"/>
              </a:xfrm>
              <a:custGeom>
                <a:avLst/>
                <a:gdLst>
                  <a:gd name="T0" fmla="*/ 128 w 343"/>
                  <a:gd name="T1" fmla="*/ 0 h 775"/>
                  <a:gd name="T2" fmla="*/ 108 w 343"/>
                  <a:gd name="T3" fmla="*/ 6 h 775"/>
                  <a:gd name="T4" fmla="*/ 163 w 343"/>
                  <a:gd name="T5" fmla="*/ 111 h 775"/>
                  <a:gd name="T6" fmla="*/ 118 w 343"/>
                  <a:gd name="T7" fmla="*/ 255 h 775"/>
                  <a:gd name="T8" fmla="*/ 42 w 343"/>
                  <a:gd name="T9" fmla="*/ 417 h 775"/>
                  <a:gd name="T10" fmla="*/ 65 w 343"/>
                  <a:gd name="T11" fmla="*/ 570 h 775"/>
                  <a:gd name="T12" fmla="*/ 0 w 343"/>
                  <a:gd name="T13" fmla="*/ 766 h 775"/>
                  <a:gd name="T14" fmla="*/ 71 w 343"/>
                  <a:gd name="T15" fmla="*/ 775 h 775"/>
                  <a:gd name="T16" fmla="*/ 142 w 343"/>
                  <a:gd name="T17" fmla="*/ 677 h 775"/>
                  <a:gd name="T18" fmla="*/ 133 w 343"/>
                  <a:gd name="T19" fmla="*/ 512 h 775"/>
                  <a:gd name="T20" fmla="*/ 125 w 343"/>
                  <a:gd name="T21" fmla="*/ 422 h 775"/>
                  <a:gd name="T22" fmla="*/ 231 w 343"/>
                  <a:gd name="T23" fmla="*/ 364 h 775"/>
                  <a:gd name="T24" fmla="*/ 343 w 343"/>
                  <a:gd name="T25" fmla="*/ 190 h 775"/>
                  <a:gd name="T26" fmla="*/ 250 w 343"/>
                  <a:gd name="T27" fmla="*/ 283 h 775"/>
                  <a:gd name="T28" fmla="*/ 182 w 343"/>
                  <a:gd name="T29" fmla="*/ 315 h 775"/>
                  <a:gd name="T30" fmla="*/ 230 w 343"/>
                  <a:gd name="T31" fmla="*/ 134 h 775"/>
                  <a:gd name="T32" fmla="*/ 128 w 343"/>
                  <a:gd name="T33" fmla="*/ 0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3" h="775">
                    <a:moveTo>
                      <a:pt x="128" y="0"/>
                    </a:moveTo>
                    <a:cubicBezTo>
                      <a:pt x="121" y="0"/>
                      <a:pt x="114" y="2"/>
                      <a:pt x="108" y="6"/>
                    </a:cubicBezTo>
                    <a:cubicBezTo>
                      <a:pt x="128" y="42"/>
                      <a:pt x="159" y="56"/>
                      <a:pt x="163" y="111"/>
                    </a:cubicBezTo>
                    <a:cubicBezTo>
                      <a:pt x="167" y="174"/>
                      <a:pt x="148" y="209"/>
                      <a:pt x="118" y="255"/>
                    </a:cubicBezTo>
                    <a:cubicBezTo>
                      <a:pt x="88" y="298"/>
                      <a:pt x="54" y="357"/>
                      <a:pt x="42" y="417"/>
                    </a:cubicBezTo>
                    <a:cubicBezTo>
                      <a:pt x="31" y="480"/>
                      <a:pt x="57" y="514"/>
                      <a:pt x="65" y="570"/>
                    </a:cubicBezTo>
                    <a:cubicBezTo>
                      <a:pt x="77" y="647"/>
                      <a:pt x="34" y="704"/>
                      <a:pt x="0" y="766"/>
                    </a:cubicBezTo>
                    <a:cubicBezTo>
                      <a:pt x="22" y="769"/>
                      <a:pt x="45" y="772"/>
                      <a:pt x="71" y="775"/>
                    </a:cubicBezTo>
                    <a:cubicBezTo>
                      <a:pt x="98" y="740"/>
                      <a:pt x="128" y="705"/>
                      <a:pt x="142" y="677"/>
                    </a:cubicBezTo>
                    <a:cubicBezTo>
                      <a:pt x="169" y="624"/>
                      <a:pt x="148" y="550"/>
                      <a:pt x="133" y="512"/>
                    </a:cubicBezTo>
                    <a:cubicBezTo>
                      <a:pt x="120" y="480"/>
                      <a:pt x="118" y="451"/>
                      <a:pt x="125" y="422"/>
                    </a:cubicBezTo>
                    <a:cubicBezTo>
                      <a:pt x="154" y="396"/>
                      <a:pt x="196" y="380"/>
                      <a:pt x="231" y="364"/>
                    </a:cubicBezTo>
                    <a:cubicBezTo>
                      <a:pt x="328" y="321"/>
                      <a:pt x="341" y="282"/>
                      <a:pt x="343" y="190"/>
                    </a:cubicBezTo>
                    <a:cubicBezTo>
                      <a:pt x="338" y="241"/>
                      <a:pt x="307" y="263"/>
                      <a:pt x="250" y="283"/>
                    </a:cubicBezTo>
                    <a:cubicBezTo>
                      <a:pt x="230" y="291"/>
                      <a:pt x="206" y="301"/>
                      <a:pt x="182" y="315"/>
                    </a:cubicBezTo>
                    <a:cubicBezTo>
                      <a:pt x="213" y="264"/>
                      <a:pt x="236" y="202"/>
                      <a:pt x="230" y="134"/>
                    </a:cubicBezTo>
                    <a:cubicBezTo>
                      <a:pt x="223" y="76"/>
                      <a:pt x="174" y="0"/>
                      <a:pt x="128" y="0"/>
                    </a:cubicBezTo>
                  </a:path>
                </a:pathLst>
              </a:custGeom>
              <a:solidFill>
                <a:srgbClr val="006C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 name="Freeform 9"/>
              <p:cNvSpPr>
                <a:spLocks/>
              </p:cNvSpPr>
              <p:nvPr/>
            </p:nvSpPr>
            <p:spPr bwMode="auto">
              <a:xfrm>
                <a:off x="2" y="2892"/>
                <a:ext cx="7843" cy="1663"/>
              </a:xfrm>
              <a:custGeom>
                <a:avLst/>
                <a:gdLst>
                  <a:gd name="T0" fmla="*/ 3839 w 3839"/>
                  <a:gd name="T1" fmla="*/ 818 h 818"/>
                  <a:gd name="T2" fmla="*/ 3839 w 3839"/>
                  <a:gd name="T3" fmla="*/ 79 h 818"/>
                  <a:gd name="T4" fmla="*/ 3459 w 3839"/>
                  <a:gd name="T5" fmla="*/ 40 h 818"/>
                  <a:gd name="T6" fmla="*/ 3071 w 3839"/>
                  <a:gd name="T7" fmla="*/ 0 h 818"/>
                  <a:gd name="T8" fmla="*/ 2683 w 3839"/>
                  <a:gd name="T9" fmla="*/ 40 h 818"/>
                  <a:gd name="T10" fmla="*/ 2304 w 3839"/>
                  <a:gd name="T11" fmla="*/ 79 h 818"/>
                  <a:gd name="T12" fmla="*/ 1924 w 3839"/>
                  <a:gd name="T13" fmla="*/ 40 h 818"/>
                  <a:gd name="T14" fmla="*/ 1536 w 3839"/>
                  <a:gd name="T15" fmla="*/ 0 h 818"/>
                  <a:gd name="T16" fmla="*/ 1148 w 3839"/>
                  <a:gd name="T17" fmla="*/ 40 h 818"/>
                  <a:gd name="T18" fmla="*/ 768 w 3839"/>
                  <a:gd name="T19" fmla="*/ 79 h 818"/>
                  <a:gd name="T20" fmla="*/ 388 w 3839"/>
                  <a:gd name="T21" fmla="*/ 40 h 818"/>
                  <a:gd name="T22" fmla="*/ 0 w 3839"/>
                  <a:gd name="T23" fmla="*/ 0 h 818"/>
                  <a:gd name="T24" fmla="*/ 0 w 3839"/>
                  <a:gd name="T25" fmla="*/ 818 h 818"/>
                  <a:gd name="T26" fmla="*/ 3839 w 3839"/>
                  <a:gd name="T27" fmla="*/ 818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39" h="818">
                    <a:moveTo>
                      <a:pt x="3839" y="818"/>
                    </a:moveTo>
                    <a:cubicBezTo>
                      <a:pt x="3839" y="79"/>
                      <a:pt x="3839" y="79"/>
                      <a:pt x="3839" y="79"/>
                    </a:cubicBezTo>
                    <a:cubicBezTo>
                      <a:pt x="3649" y="79"/>
                      <a:pt x="3553" y="59"/>
                      <a:pt x="3459" y="40"/>
                    </a:cubicBezTo>
                    <a:cubicBezTo>
                      <a:pt x="3364" y="20"/>
                      <a:pt x="3265" y="0"/>
                      <a:pt x="3071" y="0"/>
                    </a:cubicBezTo>
                    <a:cubicBezTo>
                      <a:pt x="2877" y="0"/>
                      <a:pt x="2779" y="20"/>
                      <a:pt x="2683" y="40"/>
                    </a:cubicBezTo>
                    <a:cubicBezTo>
                      <a:pt x="2590" y="59"/>
                      <a:pt x="2493" y="79"/>
                      <a:pt x="2304" y="79"/>
                    </a:cubicBezTo>
                    <a:cubicBezTo>
                      <a:pt x="2114" y="79"/>
                      <a:pt x="2017" y="59"/>
                      <a:pt x="1924" y="40"/>
                    </a:cubicBezTo>
                    <a:cubicBezTo>
                      <a:pt x="1828" y="20"/>
                      <a:pt x="1730" y="0"/>
                      <a:pt x="1536" y="0"/>
                    </a:cubicBezTo>
                    <a:cubicBezTo>
                      <a:pt x="1342" y="0"/>
                      <a:pt x="1243" y="20"/>
                      <a:pt x="1148" y="40"/>
                    </a:cubicBezTo>
                    <a:cubicBezTo>
                      <a:pt x="1054" y="59"/>
                      <a:pt x="958" y="79"/>
                      <a:pt x="768" y="79"/>
                    </a:cubicBezTo>
                    <a:cubicBezTo>
                      <a:pt x="578" y="79"/>
                      <a:pt x="481" y="59"/>
                      <a:pt x="388" y="40"/>
                    </a:cubicBezTo>
                    <a:cubicBezTo>
                      <a:pt x="293" y="20"/>
                      <a:pt x="194" y="0"/>
                      <a:pt x="0" y="0"/>
                    </a:cubicBezTo>
                    <a:cubicBezTo>
                      <a:pt x="0" y="818"/>
                      <a:pt x="0" y="818"/>
                      <a:pt x="0" y="818"/>
                    </a:cubicBezTo>
                    <a:cubicBezTo>
                      <a:pt x="3839" y="818"/>
                      <a:pt x="3839" y="818"/>
                      <a:pt x="3839" y="818"/>
                    </a:cubicBezTo>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Oval 11"/>
              <p:cNvSpPr>
                <a:spLocks noChangeArrowheads="1"/>
              </p:cNvSpPr>
              <p:nvPr/>
            </p:nvSpPr>
            <p:spPr bwMode="auto">
              <a:xfrm>
                <a:off x="1784" y="931"/>
                <a:ext cx="42" cy="43"/>
              </a:xfrm>
              <a:prstGeom prst="ellipse">
                <a:avLst/>
              </a:pr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 name="Freeform 12"/>
              <p:cNvSpPr>
                <a:spLocks/>
              </p:cNvSpPr>
              <p:nvPr/>
            </p:nvSpPr>
            <p:spPr bwMode="auto">
              <a:xfrm>
                <a:off x="1708" y="866"/>
                <a:ext cx="57" cy="217"/>
              </a:xfrm>
              <a:custGeom>
                <a:avLst/>
                <a:gdLst>
                  <a:gd name="T0" fmla="*/ 10 w 28"/>
                  <a:gd name="T1" fmla="*/ 53 h 107"/>
                  <a:gd name="T2" fmla="*/ 28 w 28"/>
                  <a:gd name="T3" fmla="*/ 2 h 107"/>
                  <a:gd name="T4" fmla="*/ 17 w 28"/>
                  <a:gd name="T5" fmla="*/ 0 h 107"/>
                  <a:gd name="T6" fmla="*/ 0 w 28"/>
                  <a:gd name="T7" fmla="*/ 53 h 107"/>
                  <a:gd name="T8" fmla="*/ 17 w 28"/>
                  <a:gd name="T9" fmla="*/ 107 h 107"/>
                  <a:gd name="T10" fmla="*/ 28 w 28"/>
                  <a:gd name="T11" fmla="*/ 104 h 107"/>
                  <a:gd name="T12" fmla="*/ 10 w 28"/>
                  <a:gd name="T13" fmla="*/ 53 h 107"/>
                </a:gdLst>
                <a:ahLst/>
                <a:cxnLst>
                  <a:cxn ang="0">
                    <a:pos x="T0" y="T1"/>
                  </a:cxn>
                  <a:cxn ang="0">
                    <a:pos x="T2" y="T3"/>
                  </a:cxn>
                  <a:cxn ang="0">
                    <a:pos x="T4" y="T5"/>
                  </a:cxn>
                  <a:cxn ang="0">
                    <a:pos x="T6" y="T7"/>
                  </a:cxn>
                  <a:cxn ang="0">
                    <a:pos x="T8" y="T9"/>
                  </a:cxn>
                  <a:cxn ang="0">
                    <a:pos x="T10" y="T11"/>
                  </a:cxn>
                  <a:cxn ang="0">
                    <a:pos x="T12" y="T13"/>
                  </a:cxn>
                </a:cxnLst>
                <a:rect l="0" t="0" r="r" b="b"/>
                <a:pathLst>
                  <a:path w="28" h="107">
                    <a:moveTo>
                      <a:pt x="10" y="53"/>
                    </a:moveTo>
                    <a:cubicBezTo>
                      <a:pt x="10" y="34"/>
                      <a:pt x="17" y="16"/>
                      <a:pt x="28" y="2"/>
                    </a:cubicBezTo>
                    <a:cubicBezTo>
                      <a:pt x="24" y="1"/>
                      <a:pt x="21" y="0"/>
                      <a:pt x="17" y="0"/>
                    </a:cubicBezTo>
                    <a:cubicBezTo>
                      <a:pt x="6" y="15"/>
                      <a:pt x="0" y="33"/>
                      <a:pt x="0" y="53"/>
                    </a:cubicBezTo>
                    <a:cubicBezTo>
                      <a:pt x="0" y="73"/>
                      <a:pt x="6" y="92"/>
                      <a:pt x="17" y="107"/>
                    </a:cubicBezTo>
                    <a:cubicBezTo>
                      <a:pt x="21" y="106"/>
                      <a:pt x="24" y="105"/>
                      <a:pt x="28" y="104"/>
                    </a:cubicBezTo>
                    <a:cubicBezTo>
                      <a:pt x="17" y="90"/>
                      <a:pt x="10" y="73"/>
                      <a:pt x="10" y="53"/>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 name="Oval 14"/>
              <p:cNvSpPr>
                <a:spLocks noChangeArrowheads="1"/>
              </p:cNvSpPr>
              <p:nvPr/>
            </p:nvSpPr>
            <p:spPr bwMode="auto">
              <a:xfrm>
                <a:off x="2055" y="1276"/>
                <a:ext cx="29" cy="27"/>
              </a:xfrm>
              <a:prstGeom prst="ellipse">
                <a:avLst/>
              </a:pr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Freeform 15"/>
              <p:cNvSpPr>
                <a:spLocks/>
              </p:cNvSpPr>
              <p:nvPr/>
            </p:nvSpPr>
            <p:spPr bwMode="auto">
              <a:xfrm>
                <a:off x="2008" y="1236"/>
                <a:ext cx="37" cy="134"/>
              </a:xfrm>
              <a:custGeom>
                <a:avLst/>
                <a:gdLst>
                  <a:gd name="T0" fmla="*/ 6 w 18"/>
                  <a:gd name="T1" fmla="*/ 33 h 66"/>
                  <a:gd name="T2" fmla="*/ 18 w 18"/>
                  <a:gd name="T3" fmla="*/ 1 h 66"/>
                  <a:gd name="T4" fmla="*/ 11 w 18"/>
                  <a:gd name="T5" fmla="*/ 0 h 66"/>
                  <a:gd name="T6" fmla="*/ 0 w 18"/>
                  <a:gd name="T7" fmla="*/ 33 h 66"/>
                  <a:gd name="T8" fmla="*/ 11 w 18"/>
                  <a:gd name="T9" fmla="*/ 66 h 66"/>
                  <a:gd name="T10" fmla="*/ 18 w 18"/>
                  <a:gd name="T11" fmla="*/ 65 h 66"/>
                  <a:gd name="T12" fmla="*/ 6 w 18"/>
                  <a:gd name="T13" fmla="*/ 33 h 66"/>
                </a:gdLst>
                <a:ahLst/>
                <a:cxnLst>
                  <a:cxn ang="0">
                    <a:pos x="T0" y="T1"/>
                  </a:cxn>
                  <a:cxn ang="0">
                    <a:pos x="T2" y="T3"/>
                  </a:cxn>
                  <a:cxn ang="0">
                    <a:pos x="T4" y="T5"/>
                  </a:cxn>
                  <a:cxn ang="0">
                    <a:pos x="T6" y="T7"/>
                  </a:cxn>
                  <a:cxn ang="0">
                    <a:pos x="T8" y="T9"/>
                  </a:cxn>
                  <a:cxn ang="0">
                    <a:pos x="T10" y="T11"/>
                  </a:cxn>
                  <a:cxn ang="0">
                    <a:pos x="T12" y="T13"/>
                  </a:cxn>
                </a:cxnLst>
                <a:rect l="0" t="0" r="r" b="b"/>
                <a:pathLst>
                  <a:path w="18" h="66">
                    <a:moveTo>
                      <a:pt x="6" y="33"/>
                    </a:moveTo>
                    <a:cubicBezTo>
                      <a:pt x="6" y="21"/>
                      <a:pt x="11" y="10"/>
                      <a:pt x="18" y="1"/>
                    </a:cubicBezTo>
                    <a:cubicBezTo>
                      <a:pt x="16" y="0"/>
                      <a:pt x="13" y="0"/>
                      <a:pt x="11" y="0"/>
                    </a:cubicBezTo>
                    <a:cubicBezTo>
                      <a:pt x="4" y="9"/>
                      <a:pt x="0" y="20"/>
                      <a:pt x="0" y="33"/>
                    </a:cubicBezTo>
                    <a:cubicBezTo>
                      <a:pt x="0" y="45"/>
                      <a:pt x="4" y="57"/>
                      <a:pt x="11" y="66"/>
                    </a:cubicBezTo>
                    <a:cubicBezTo>
                      <a:pt x="13" y="66"/>
                      <a:pt x="16" y="65"/>
                      <a:pt x="18" y="65"/>
                    </a:cubicBezTo>
                    <a:cubicBezTo>
                      <a:pt x="11" y="56"/>
                      <a:pt x="6" y="45"/>
                      <a:pt x="6" y="33"/>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Oval 17"/>
              <p:cNvSpPr>
                <a:spLocks noChangeArrowheads="1"/>
              </p:cNvSpPr>
              <p:nvPr/>
            </p:nvSpPr>
            <p:spPr bwMode="auto">
              <a:xfrm>
                <a:off x="2370" y="1006"/>
                <a:ext cx="26" cy="29"/>
              </a:xfrm>
              <a:prstGeom prst="ellipse">
                <a:avLst/>
              </a:pr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 name="Freeform 18"/>
              <p:cNvSpPr>
                <a:spLocks/>
              </p:cNvSpPr>
              <p:nvPr/>
            </p:nvSpPr>
            <p:spPr bwMode="auto">
              <a:xfrm>
                <a:off x="2321" y="963"/>
                <a:ext cx="37" cy="143"/>
              </a:xfrm>
              <a:custGeom>
                <a:avLst/>
                <a:gdLst>
                  <a:gd name="T0" fmla="*/ 6 w 18"/>
                  <a:gd name="T1" fmla="*/ 35 h 70"/>
                  <a:gd name="T2" fmla="*/ 18 w 18"/>
                  <a:gd name="T3" fmla="*/ 2 h 70"/>
                  <a:gd name="T4" fmla="*/ 11 w 18"/>
                  <a:gd name="T5" fmla="*/ 0 h 70"/>
                  <a:gd name="T6" fmla="*/ 0 w 18"/>
                  <a:gd name="T7" fmla="*/ 35 h 70"/>
                  <a:gd name="T8" fmla="*/ 11 w 18"/>
                  <a:gd name="T9" fmla="*/ 70 h 70"/>
                  <a:gd name="T10" fmla="*/ 18 w 18"/>
                  <a:gd name="T11" fmla="*/ 68 h 70"/>
                  <a:gd name="T12" fmla="*/ 6 w 18"/>
                  <a:gd name="T13" fmla="*/ 35 h 70"/>
                </a:gdLst>
                <a:ahLst/>
                <a:cxnLst>
                  <a:cxn ang="0">
                    <a:pos x="T0" y="T1"/>
                  </a:cxn>
                  <a:cxn ang="0">
                    <a:pos x="T2" y="T3"/>
                  </a:cxn>
                  <a:cxn ang="0">
                    <a:pos x="T4" y="T5"/>
                  </a:cxn>
                  <a:cxn ang="0">
                    <a:pos x="T6" y="T7"/>
                  </a:cxn>
                  <a:cxn ang="0">
                    <a:pos x="T8" y="T9"/>
                  </a:cxn>
                  <a:cxn ang="0">
                    <a:pos x="T10" y="T11"/>
                  </a:cxn>
                  <a:cxn ang="0">
                    <a:pos x="T12" y="T13"/>
                  </a:cxn>
                </a:cxnLst>
                <a:rect l="0" t="0" r="r" b="b"/>
                <a:pathLst>
                  <a:path w="18" h="70">
                    <a:moveTo>
                      <a:pt x="6" y="35"/>
                    </a:moveTo>
                    <a:cubicBezTo>
                      <a:pt x="6" y="22"/>
                      <a:pt x="10" y="11"/>
                      <a:pt x="18" y="2"/>
                    </a:cubicBezTo>
                    <a:cubicBezTo>
                      <a:pt x="16" y="1"/>
                      <a:pt x="13" y="1"/>
                      <a:pt x="11" y="0"/>
                    </a:cubicBezTo>
                    <a:cubicBezTo>
                      <a:pt x="4" y="10"/>
                      <a:pt x="0" y="22"/>
                      <a:pt x="0" y="35"/>
                    </a:cubicBezTo>
                    <a:cubicBezTo>
                      <a:pt x="0" y="48"/>
                      <a:pt x="4" y="60"/>
                      <a:pt x="11" y="70"/>
                    </a:cubicBezTo>
                    <a:cubicBezTo>
                      <a:pt x="13" y="69"/>
                      <a:pt x="16" y="69"/>
                      <a:pt x="18" y="68"/>
                    </a:cubicBezTo>
                    <a:cubicBezTo>
                      <a:pt x="10" y="59"/>
                      <a:pt x="6" y="47"/>
                      <a:pt x="6" y="35"/>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Oval 19"/>
              <p:cNvSpPr>
                <a:spLocks noChangeArrowheads="1"/>
              </p:cNvSpPr>
              <p:nvPr/>
            </p:nvSpPr>
            <p:spPr bwMode="auto">
              <a:xfrm>
                <a:off x="2445" y="3569"/>
                <a:ext cx="3702" cy="195"/>
              </a:xfrm>
              <a:prstGeom prst="ellipse">
                <a:avLst/>
              </a:prstGeom>
              <a:solidFill>
                <a:srgbClr val="0016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Freeform 20"/>
              <p:cNvSpPr>
                <a:spLocks/>
              </p:cNvSpPr>
              <p:nvPr/>
            </p:nvSpPr>
            <p:spPr bwMode="auto">
              <a:xfrm>
                <a:off x="1726" y="1787"/>
                <a:ext cx="2" cy="59"/>
              </a:xfrm>
              <a:custGeom>
                <a:avLst/>
                <a:gdLst>
                  <a:gd name="T0" fmla="*/ 0 w 1"/>
                  <a:gd name="T1" fmla="*/ 0 h 29"/>
                  <a:gd name="T2" fmla="*/ 0 w 1"/>
                  <a:gd name="T3" fmla="*/ 29 h 29"/>
                  <a:gd name="T4" fmla="*/ 0 w 1"/>
                  <a:gd name="T5" fmla="*/ 0 h 29"/>
                </a:gdLst>
                <a:ahLst/>
                <a:cxnLst>
                  <a:cxn ang="0">
                    <a:pos x="T0" y="T1"/>
                  </a:cxn>
                  <a:cxn ang="0">
                    <a:pos x="T2" y="T3"/>
                  </a:cxn>
                  <a:cxn ang="0">
                    <a:pos x="T4" y="T5"/>
                  </a:cxn>
                </a:cxnLst>
                <a:rect l="0" t="0" r="r" b="b"/>
                <a:pathLst>
                  <a:path w="1" h="29">
                    <a:moveTo>
                      <a:pt x="0" y="0"/>
                    </a:moveTo>
                    <a:cubicBezTo>
                      <a:pt x="0" y="10"/>
                      <a:pt x="0" y="20"/>
                      <a:pt x="0" y="29"/>
                    </a:cubicBezTo>
                    <a:cubicBezTo>
                      <a:pt x="1" y="20"/>
                      <a:pt x="1" y="10"/>
                      <a:pt x="0" y="0"/>
                    </a:cubicBezTo>
                  </a:path>
                </a:pathLst>
              </a:custGeom>
              <a:solidFill>
                <a:srgbClr val="006C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 name="Freeform 21"/>
              <p:cNvSpPr>
                <a:spLocks/>
              </p:cNvSpPr>
              <p:nvPr/>
            </p:nvSpPr>
            <p:spPr bwMode="auto">
              <a:xfrm>
                <a:off x="1837" y="2854"/>
                <a:ext cx="75" cy="85"/>
              </a:xfrm>
              <a:custGeom>
                <a:avLst/>
                <a:gdLst>
                  <a:gd name="T0" fmla="*/ 37 w 37"/>
                  <a:gd name="T1" fmla="*/ 21 h 42"/>
                  <a:gd name="T2" fmla="*/ 9 w 37"/>
                  <a:gd name="T3" fmla="*/ 11 h 42"/>
                  <a:gd name="T4" fmla="*/ 34 w 37"/>
                  <a:gd name="T5" fmla="*/ 42 h 42"/>
                  <a:gd name="T6" fmla="*/ 37 w 37"/>
                  <a:gd name="T7" fmla="*/ 21 h 42"/>
                </a:gdLst>
                <a:ahLst/>
                <a:cxnLst>
                  <a:cxn ang="0">
                    <a:pos x="T0" y="T1"/>
                  </a:cxn>
                  <a:cxn ang="0">
                    <a:pos x="T2" y="T3"/>
                  </a:cxn>
                  <a:cxn ang="0">
                    <a:pos x="T4" y="T5"/>
                  </a:cxn>
                  <a:cxn ang="0">
                    <a:pos x="T6" y="T7"/>
                  </a:cxn>
                </a:cxnLst>
                <a:rect l="0" t="0" r="r" b="b"/>
                <a:pathLst>
                  <a:path w="37" h="42">
                    <a:moveTo>
                      <a:pt x="37" y="21"/>
                    </a:moveTo>
                    <a:cubicBezTo>
                      <a:pt x="37" y="21"/>
                      <a:pt x="17" y="22"/>
                      <a:pt x="9" y="11"/>
                    </a:cubicBezTo>
                    <a:cubicBezTo>
                      <a:pt x="0" y="0"/>
                      <a:pt x="20" y="38"/>
                      <a:pt x="34" y="42"/>
                    </a:cubicBezTo>
                    <a:cubicBezTo>
                      <a:pt x="36" y="25"/>
                      <a:pt x="37" y="21"/>
                      <a:pt x="37" y="21"/>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Freeform 22"/>
              <p:cNvSpPr>
                <a:spLocks noEditPoints="1"/>
              </p:cNvSpPr>
              <p:nvPr/>
            </p:nvSpPr>
            <p:spPr bwMode="auto">
              <a:xfrm>
                <a:off x="4754" y="1864"/>
                <a:ext cx="1015" cy="232"/>
              </a:xfrm>
              <a:custGeom>
                <a:avLst/>
                <a:gdLst>
                  <a:gd name="T0" fmla="*/ 2 w 497"/>
                  <a:gd name="T1" fmla="*/ 106 h 114"/>
                  <a:gd name="T2" fmla="*/ 15 w 497"/>
                  <a:gd name="T3" fmla="*/ 112 h 114"/>
                  <a:gd name="T4" fmla="*/ 8 w 497"/>
                  <a:gd name="T5" fmla="*/ 93 h 114"/>
                  <a:gd name="T6" fmla="*/ 39 w 497"/>
                  <a:gd name="T7" fmla="*/ 83 h 114"/>
                  <a:gd name="T8" fmla="*/ 45 w 497"/>
                  <a:gd name="T9" fmla="*/ 102 h 114"/>
                  <a:gd name="T10" fmla="*/ 39 w 497"/>
                  <a:gd name="T11" fmla="*/ 83 h 114"/>
                  <a:gd name="T12" fmla="*/ 71 w 497"/>
                  <a:gd name="T13" fmla="*/ 75 h 114"/>
                  <a:gd name="T14" fmla="*/ 75 w 497"/>
                  <a:gd name="T15" fmla="*/ 95 h 114"/>
                  <a:gd name="T16" fmla="*/ 71 w 497"/>
                  <a:gd name="T17" fmla="*/ 75 h 114"/>
                  <a:gd name="T18" fmla="*/ 95 w 497"/>
                  <a:gd name="T19" fmla="*/ 82 h 114"/>
                  <a:gd name="T20" fmla="*/ 115 w 497"/>
                  <a:gd name="T21" fmla="*/ 81 h 114"/>
                  <a:gd name="T22" fmla="*/ 104 w 497"/>
                  <a:gd name="T23" fmla="*/ 71 h 114"/>
                  <a:gd name="T24" fmla="*/ 127 w 497"/>
                  <a:gd name="T25" fmla="*/ 81 h 114"/>
                  <a:gd name="T26" fmla="*/ 147 w 497"/>
                  <a:gd name="T27" fmla="*/ 81 h 114"/>
                  <a:gd name="T28" fmla="*/ 170 w 497"/>
                  <a:gd name="T29" fmla="*/ 74 h 114"/>
                  <a:gd name="T30" fmla="*/ 167 w 497"/>
                  <a:gd name="T31" fmla="*/ 94 h 114"/>
                  <a:gd name="T32" fmla="*/ 170 w 497"/>
                  <a:gd name="T33" fmla="*/ 74 h 114"/>
                  <a:gd name="T34" fmla="*/ 202 w 497"/>
                  <a:gd name="T35" fmla="*/ 79 h 114"/>
                  <a:gd name="T36" fmla="*/ 198 w 497"/>
                  <a:gd name="T37" fmla="*/ 99 h 114"/>
                  <a:gd name="T38" fmla="*/ 202 w 497"/>
                  <a:gd name="T39" fmla="*/ 79 h 114"/>
                  <a:gd name="T40" fmla="*/ 222 w 497"/>
                  <a:gd name="T41" fmla="*/ 94 h 114"/>
                  <a:gd name="T42" fmla="*/ 241 w 497"/>
                  <a:gd name="T43" fmla="*/ 97 h 114"/>
                  <a:gd name="T44" fmla="*/ 265 w 497"/>
                  <a:gd name="T45" fmla="*/ 90 h 114"/>
                  <a:gd name="T46" fmla="*/ 262 w 497"/>
                  <a:gd name="T47" fmla="*/ 110 h 114"/>
                  <a:gd name="T48" fmla="*/ 273 w 497"/>
                  <a:gd name="T49" fmla="*/ 102 h 114"/>
                  <a:gd name="T50" fmla="*/ 265 w 497"/>
                  <a:gd name="T51" fmla="*/ 90 h 114"/>
                  <a:gd name="T52" fmla="*/ 285 w 497"/>
                  <a:gd name="T53" fmla="*/ 103 h 114"/>
                  <a:gd name="T54" fmla="*/ 305 w 497"/>
                  <a:gd name="T55" fmla="*/ 105 h 114"/>
                  <a:gd name="T56" fmla="*/ 325 w 497"/>
                  <a:gd name="T57" fmla="*/ 93 h 114"/>
                  <a:gd name="T58" fmla="*/ 328 w 497"/>
                  <a:gd name="T59" fmla="*/ 113 h 114"/>
                  <a:gd name="T60" fmla="*/ 337 w 497"/>
                  <a:gd name="T61" fmla="*/ 102 h 114"/>
                  <a:gd name="T62" fmla="*/ 325 w 497"/>
                  <a:gd name="T63" fmla="*/ 93 h 114"/>
                  <a:gd name="T64" fmla="*/ 349 w 497"/>
                  <a:gd name="T65" fmla="*/ 100 h 114"/>
                  <a:gd name="T66" fmla="*/ 368 w 497"/>
                  <a:gd name="T67" fmla="*/ 95 h 114"/>
                  <a:gd name="T68" fmla="*/ 386 w 497"/>
                  <a:gd name="T69" fmla="*/ 80 h 114"/>
                  <a:gd name="T70" fmla="*/ 392 w 497"/>
                  <a:gd name="T71" fmla="*/ 98 h 114"/>
                  <a:gd name="T72" fmla="*/ 386 w 497"/>
                  <a:gd name="T73" fmla="*/ 80 h 114"/>
                  <a:gd name="T74" fmla="*/ 410 w 497"/>
                  <a:gd name="T75" fmla="*/ 81 h 114"/>
                  <a:gd name="T76" fmla="*/ 427 w 497"/>
                  <a:gd name="T77" fmla="*/ 72 h 114"/>
                  <a:gd name="T78" fmla="*/ 440 w 497"/>
                  <a:gd name="T79" fmla="*/ 52 h 114"/>
                  <a:gd name="T80" fmla="*/ 452 w 497"/>
                  <a:gd name="T81" fmla="*/ 68 h 114"/>
                  <a:gd name="T82" fmla="*/ 440 w 497"/>
                  <a:gd name="T83" fmla="*/ 52 h 114"/>
                  <a:gd name="T84" fmla="*/ 462 w 497"/>
                  <a:gd name="T85" fmla="*/ 46 h 114"/>
                  <a:gd name="T86" fmla="*/ 475 w 497"/>
                  <a:gd name="T87" fmla="*/ 30 h 114"/>
                  <a:gd name="T88" fmla="*/ 476 w 497"/>
                  <a:gd name="T89" fmla="*/ 8 h 114"/>
                  <a:gd name="T90" fmla="*/ 495 w 497"/>
                  <a:gd name="T91" fmla="*/ 14 h 114"/>
                  <a:gd name="T92" fmla="*/ 476 w 497"/>
                  <a:gd name="T93" fmla="*/ 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7" h="114">
                    <a:moveTo>
                      <a:pt x="8" y="93"/>
                    </a:moveTo>
                    <a:cubicBezTo>
                      <a:pt x="3" y="95"/>
                      <a:pt x="0" y="101"/>
                      <a:pt x="2" y="106"/>
                    </a:cubicBezTo>
                    <a:cubicBezTo>
                      <a:pt x="4" y="112"/>
                      <a:pt x="10" y="114"/>
                      <a:pt x="15" y="112"/>
                    </a:cubicBezTo>
                    <a:cubicBezTo>
                      <a:pt x="15" y="112"/>
                      <a:pt x="15" y="112"/>
                      <a:pt x="15" y="112"/>
                    </a:cubicBezTo>
                    <a:cubicBezTo>
                      <a:pt x="20" y="110"/>
                      <a:pt x="23" y="104"/>
                      <a:pt x="21" y="99"/>
                    </a:cubicBezTo>
                    <a:cubicBezTo>
                      <a:pt x="19" y="94"/>
                      <a:pt x="13" y="91"/>
                      <a:pt x="8" y="93"/>
                    </a:cubicBezTo>
                    <a:cubicBezTo>
                      <a:pt x="8" y="93"/>
                      <a:pt x="8" y="93"/>
                      <a:pt x="8" y="93"/>
                    </a:cubicBezTo>
                    <a:moveTo>
                      <a:pt x="39" y="83"/>
                    </a:moveTo>
                    <a:cubicBezTo>
                      <a:pt x="34" y="84"/>
                      <a:pt x="31" y="90"/>
                      <a:pt x="32" y="95"/>
                    </a:cubicBezTo>
                    <a:cubicBezTo>
                      <a:pt x="34" y="100"/>
                      <a:pt x="39" y="103"/>
                      <a:pt x="45" y="102"/>
                    </a:cubicBezTo>
                    <a:cubicBezTo>
                      <a:pt x="50" y="100"/>
                      <a:pt x="53" y="95"/>
                      <a:pt x="51" y="90"/>
                    </a:cubicBezTo>
                    <a:cubicBezTo>
                      <a:pt x="50" y="84"/>
                      <a:pt x="44" y="81"/>
                      <a:pt x="39" y="83"/>
                    </a:cubicBezTo>
                    <a:cubicBezTo>
                      <a:pt x="39" y="83"/>
                      <a:pt x="39" y="83"/>
                      <a:pt x="39" y="83"/>
                    </a:cubicBezTo>
                    <a:moveTo>
                      <a:pt x="71" y="75"/>
                    </a:moveTo>
                    <a:cubicBezTo>
                      <a:pt x="66" y="76"/>
                      <a:pt x="62" y="81"/>
                      <a:pt x="63" y="87"/>
                    </a:cubicBezTo>
                    <a:cubicBezTo>
                      <a:pt x="64" y="92"/>
                      <a:pt x="69" y="96"/>
                      <a:pt x="75" y="95"/>
                    </a:cubicBezTo>
                    <a:cubicBezTo>
                      <a:pt x="80" y="94"/>
                      <a:pt x="84" y="89"/>
                      <a:pt x="83" y="84"/>
                    </a:cubicBezTo>
                    <a:cubicBezTo>
                      <a:pt x="82" y="78"/>
                      <a:pt x="77" y="74"/>
                      <a:pt x="71" y="75"/>
                    </a:cubicBezTo>
                    <a:moveTo>
                      <a:pt x="104" y="71"/>
                    </a:moveTo>
                    <a:cubicBezTo>
                      <a:pt x="99" y="72"/>
                      <a:pt x="94" y="77"/>
                      <a:pt x="95" y="82"/>
                    </a:cubicBezTo>
                    <a:cubicBezTo>
                      <a:pt x="95" y="88"/>
                      <a:pt x="100" y="92"/>
                      <a:pt x="105" y="91"/>
                    </a:cubicBezTo>
                    <a:cubicBezTo>
                      <a:pt x="111" y="91"/>
                      <a:pt x="115" y="86"/>
                      <a:pt x="115" y="81"/>
                    </a:cubicBezTo>
                    <a:cubicBezTo>
                      <a:pt x="114" y="75"/>
                      <a:pt x="110" y="71"/>
                      <a:pt x="104" y="71"/>
                    </a:cubicBezTo>
                    <a:cubicBezTo>
                      <a:pt x="104" y="71"/>
                      <a:pt x="104" y="71"/>
                      <a:pt x="104" y="71"/>
                    </a:cubicBezTo>
                    <a:moveTo>
                      <a:pt x="137" y="71"/>
                    </a:moveTo>
                    <a:cubicBezTo>
                      <a:pt x="132" y="71"/>
                      <a:pt x="127" y="75"/>
                      <a:pt x="127" y="81"/>
                    </a:cubicBezTo>
                    <a:cubicBezTo>
                      <a:pt x="127" y="86"/>
                      <a:pt x="131" y="91"/>
                      <a:pt x="136" y="91"/>
                    </a:cubicBezTo>
                    <a:cubicBezTo>
                      <a:pt x="142" y="91"/>
                      <a:pt x="146" y="87"/>
                      <a:pt x="147" y="81"/>
                    </a:cubicBezTo>
                    <a:cubicBezTo>
                      <a:pt x="147" y="76"/>
                      <a:pt x="143" y="71"/>
                      <a:pt x="137" y="71"/>
                    </a:cubicBezTo>
                    <a:moveTo>
                      <a:pt x="170" y="74"/>
                    </a:moveTo>
                    <a:cubicBezTo>
                      <a:pt x="164" y="73"/>
                      <a:pt x="159" y="77"/>
                      <a:pt x="159" y="83"/>
                    </a:cubicBezTo>
                    <a:cubicBezTo>
                      <a:pt x="158" y="88"/>
                      <a:pt x="162" y="93"/>
                      <a:pt x="167" y="94"/>
                    </a:cubicBezTo>
                    <a:cubicBezTo>
                      <a:pt x="173" y="95"/>
                      <a:pt x="178" y="91"/>
                      <a:pt x="178" y="85"/>
                    </a:cubicBezTo>
                    <a:cubicBezTo>
                      <a:pt x="179" y="80"/>
                      <a:pt x="175" y="75"/>
                      <a:pt x="170" y="74"/>
                    </a:cubicBezTo>
                    <a:cubicBezTo>
                      <a:pt x="170" y="74"/>
                      <a:pt x="170" y="74"/>
                      <a:pt x="170" y="74"/>
                    </a:cubicBezTo>
                    <a:moveTo>
                      <a:pt x="202" y="79"/>
                    </a:moveTo>
                    <a:cubicBezTo>
                      <a:pt x="197" y="78"/>
                      <a:pt x="191" y="82"/>
                      <a:pt x="190" y="87"/>
                    </a:cubicBezTo>
                    <a:cubicBezTo>
                      <a:pt x="189" y="93"/>
                      <a:pt x="193" y="98"/>
                      <a:pt x="198" y="99"/>
                    </a:cubicBezTo>
                    <a:cubicBezTo>
                      <a:pt x="204" y="100"/>
                      <a:pt x="209" y="97"/>
                      <a:pt x="210" y="91"/>
                    </a:cubicBezTo>
                    <a:cubicBezTo>
                      <a:pt x="211" y="86"/>
                      <a:pt x="208" y="81"/>
                      <a:pt x="202" y="79"/>
                    </a:cubicBezTo>
                    <a:moveTo>
                      <a:pt x="233" y="85"/>
                    </a:moveTo>
                    <a:cubicBezTo>
                      <a:pt x="228" y="84"/>
                      <a:pt x="223" y="88"/>
                      <a:pt x="222" y="94"/>
                    </a:cubicBezTo>
                    <a:cubicBezTo>
                      <a:pt x="221" y="99"/>
                      <a:pt x="224" y="104"/>
                      <a:pt x="230" y="105"/>
                    </a:cubicBezTo>
                    <a:cubicBezTo>
                      <a:pt x="235" y="106"/>
                      <a:pt x="240" y="102"/>
                      <a:pt x="241" y="97"/>
                    </a:cubicBezTo>
                    <a:cubicBezTo>
                      <a:pt x="242" y="92"/>
                      <a:pt x="239" y="86"/>
                      <a:pt x="233" y="85"/>
                    </a:cubicBezTo>
                    <a:moveTo>
                      <a:pt x="265" y="90"/>
                    </a:moveTo>
                    <a:cubicBezTo>
                      <a:pt x="259" y="90"/>
                      <a:pt x="254" y="94"/>
                      <a:pt x="253" y="99"/>
                    </a:cubicBezTo>
                    <a:cubicBezTo>
                      <a:pt x="252" y="104"/>
                      <a:pt x="256" y="110"/>
                      <a:pt x="262" y="110"/>
                    </a:cubicBezTo>
                    <a:cubicBezTo>
                      <a:pt x="262" y="110"/>
                      <a:pt x="262" y="110"/>
                      <a:pt x="262" y="110"/>
                    </a:cubicBezTo>
                    <a:cubicBezTo>
                      <a:pt x="267" y="111"/>
                      <a:pt x="272" y="107"/>
                      <a:pt x="273" y="102"/>
                    </a:cubicBezTo>
                    <a:cubicBezTo>
                      <a:pt x="274" y="96"/>
                      <a:pt x="270" y="91"/>
                      <a:pt x="265" y="90"/>
                    </a:cubicBezTo>
                    <a:cubicBezTo>
                      <a:pt x="265" y="90"/>
                      <a:pt x="265" y="90"/>
                      <a:pt x="265" y="90"/>
                    </a:cubicBezTo>
                    <a:moveTo>
                      <a:pt x="296" y="94"/>
                    </a:moveTo>
                    <a:cubicBezTo>
                      <a:pt x="290" y="94"/>
                      <a:pt x="285" y="98"/>
                      <a:pt x="285" y="103"/>
                    </a:cubicBezTo>
                    <a:cubicBezTo>
                      <a:pt x="285" y="109"/>
                      <a:pt x="289" y="114"/>
                      <a:pt x="294" y="114"/>
                    </a:cubicBezTo>
                    <a:cubicBezTo>
                      <a:pt x="300" y="114"/>
                      <a:pt x="304" y="110"/>
                      <a:pt x="305" y="105"/>
                    </a:cubicBezTo>
                    <a:cubicBezTo>
                      <a:pt x="305" y="99"/>
                      <a:pt x="301" y="94"/>
                      <a:pt x="296" y="94"/>
                    </a:cubicBezTo>
                    <a:moveTo>
                      <a:pt x="325" y="93"/>
                    </a:moveTo>
                    <a:cubicBezTo>
                      <a:pt x="320" y="94"/>
                      <a:pt x="316" y="99"/>
                      <a:pt x="317" y="105"/>
                    </a:cubicBezTo>
                    <a:cubicBezTo>
                      <a:pt x="318" y="110"/>
                      <a:pt x="323" y="114"/>
                      <a:pt x="328" y="113"/>
                    </a:cubicBezTo>
                    <a:cubicBezTo>
                      <a:pt x="328" y="113"/>
                      <a:pt x="328" y="113"/>
                      <a:pt x="328" y="113"/>
                    </a:cubicBezTo>
                    <a:cubicBezTo>
                      <a:pt x="334" y="112"/>
                      <a:pt x="337" y="107"/>
                      <a:pt x="337" y="102"/>
                    </a:cubicBezTo>
                    <a:cubicBezTo>
                      <a:pt x="336" y="96"/>
                      <a:pt x="331" y="93"/>
                      <a:pt x="325" y="93"/>
                    </a:cubicBezTo>
                    <a:cubicBezTo>
                      <a:pt x="325" y="93"/>
                      <a:pt x="325" y="93"/>
                      <a:pt x="325" y="93"/>
                    </a:cubicBezTo>
                    <a:moveTo>
                      <a:pt x="356" y="88"/>
                    </a:moveTo>
                    <a:cubicBezTo>
                      <a:pt x="351" y="89"/>
                      <a:pt x="347" y="95"/>
                      <a:pt x="349" y="100"/>
                    </a:cubicBezTo>
                    <a:cubicBezTo>
                      <a:pt x="350" y="105"/>
                      <a:pt x="355" y="109"/>
                      <a:pt x="360" y="107"/>
                    </a:cubicBezTo>
                    <a:cubicBezTo>
                      <a:pt x="366" y="106"/>
                      <a:pt x="369" y="101"/>
                      <a:pt x="368" y="95"/>
                    </a:cubicBezTo>
                    <a:cubicBezTo>
                      <a:pt x="367" y="90"/>
                      <a:pt x="361" y="87"/>
                      <a:pt x="356" y="88"/>
                    </a:cubicBezTo>
                    <a:moveTo>
                      <a:pt x="386" y="80"/>
                    </a:moveTo>
                    <a:cubicBezTo>
                      <a:pt x="381" y="81"/>
                      <a:pt x="378" y="87"/>
                      <a:pt x="380" y="92"/>
                    </a:cubicBezTo>
                    <a:cubicBezTo>
                      <a:pt x="381" y="97"/>
                      <a:pt x="387" y="100"/>
                      <a:pt x="392" y="98"/>
                    </a:cubicBezTo>
                    <a:cubicBezTo>
                      <a:pt x="398" y="97"/>
                      <a:pt x="400" y="91"/>
                      <a:pt x="398" y="86"/>
                    </a:cubicBezTo>
                    <a:cubicBezTo>
                      <a:pt x="397" y="81"/>
                      <a:pt x="391" y="78"/>
                      <a:pt x="386" y="80"/>
                    </a:cubicBezTo>
                    <a:moveTo>
                      <a:pt x="414" y="68"/>
                    </a:moveTo>
                    <a:cubicBezTo>
                      <a:pt x="409" y="70"/>
                      <a:pt x="407" y="76"/>
                      <a:pt x="410" y="81"/>
                    </a:cubicBezTo>
                    <a:cubicBezTo>
                      <a:pt x="412" y="86"/>
                      <a:pt x="418" y="88"/>
                      <a:pt x="423" y="85"/>
                    </a:cubicBezTo>
                    <a:cubicBezTo>
                      <a:pt x="428" y="83"/>
                      <a:pt x="430" y="77"/>
                      <a:pt x="427" y="72"/>
                    </a:cubicBezTo>
                    <a:cubicBezTo>
                      <a:pt x="425" y="67"/>
                      <a:pt x="419" y="65"/>
                      <a:pt x="414" y="68"/>
                    </a:cubicBezTo>
                    <a:moveTo>
                      <a:pt x="440" y="52"/>
                    </a:moveTo>
                    <a:cubicBezTo>
                      <a:pt x="435" y="55"/>
                      <a:pt x="434" y="61"/>
                      <a:pt x="438" y="66"/>
                    </a:cubicBezTo>
                    <a:cubicBezTo>
                      <a:pt x="441" y="70"/>
                      <a:pt x="447" y="71"/>
                      <a:pt x="452" y="68"/>
                    </a:cubicBezTo>
                    <a:cubicBezTo>
                      <a:pt x="456" y="64"/>
                      <a:pt x="457" y="58"/>
                      <a:pt x="454" y="54"/>
                    </a:cubicBezTo>
                    <a:cubicBezTo>
                      <a:pt x="450" y="49"/>
                      <a:pt x="444" y="48"/>
                      <a:pt x="440" y="52"/>
                    </a:cubicBezTo>
                    <a:moveTo>
                      <a:pt x="461" y="31"/>
                    </a:moveTo>
                    <a:cubicBezTo>
                      <a:pt x="458" y="36"/>
                      <a:pt x="458" y="42"/>
                      <a:pt x="462" y="46"/>
                    </a:cubicBezTo>
                    <a:cubicBezTo>
                      <a:pt x="467" y="49"/>
                      <a:pt x="473" y="49"/>
                      <a:pt x="477" y="44"/>
                    </a:cubicBezTo>
                    <a:cubicBezTo>
                      <a:pt x="480" y="40"/>
                      <a:pt x="480" y="34"/>
                      <a:pt x="475" y="30"/>
                    </a:cubicBezTo>
                    <a:cubicBezTo>
                      <a:pt x="471" y="27"/>
                      <a:pt x="465" y="27"/>
                      <a:pt x="461" y="31"/>
                    </a:cubicBezTo>
                    <a:moveTo>
                      <a:pt x="476" y="8"/>
                    </a:moveTo>
                    <a:cubicBezTo>
                      <a:pt x="474" y="13"/>
                      <a:pt x="477" y="19"/>
                      <a:pt x="483" y="20"/>
                    </a:cubicBezTo>
                    <a:cubicBezTo>
                      <a:pt x="488" y="22"/>
                      <a:pt x="494" y="19"/>
                      <a:pt x="495" y="14"/>
                    </a:cubicBezTo>
                    <a:cubicBezTo>
                      <a:pt x="497" y="9"/>
                      <a:pt x="494" y="3"/>
                      <a:pt x="489" y="1"/>
                    </a:cubicBezTo>
                    <a:cubicBezTo>
                      <a:pt x="483" y="0"/>
                      <a:pt x="478" y="2"/>
                      <a:pt x="476" y="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Freeform 23"/>
              <p:cNvSpPr>
                <a:spLocks noEditPoints="1"/>
              </p:cNvSpPr>
              <p:nvPr/>
            </p:nvSpPr>
            <p:spPr bwMode="auto">
              <a:xfrm>
                <a:off x="2860" y="2287"/>
                <a:ext cx="971" cy="514"/>
              </a:xfrm>
              <a:custGeom>
                <a:avLst/>
                <a:gdLst>
                  <a:gd name="T0" fmla="*/ 0 w 475"/>
                  <a:gd name="T1" fmla="*/ 243 h 253"/>
                  <a:gd name="T2" fmla="*/ 20 w 475"/>
                  <a:gd name="T3" fmla="*/ 241 h 253"/>
                  <a:gd name="T4" fmla="*/ 39 w 475"/>
                  <a:gd name="T5" fmla="*/ 228 h 253"/>
                  <a:gd name="T6" fmla="*/ 44 w 475"/>
                  <a:gd name="T7" fmla="*/ 247 h 253"/>
                  <a:gd name="T8" fmla="*/ 68 w 475"/>
                  <a:gd name="T9" fmla="*/ 218 h 253"/>
                  <a:gd name="T10" fmla="*/ 76 w 475"/>
                  <a:gd name="T11" fmla="*/ 237 h 253"/>
                  <a:gd name="T12" fmla="*/ 68 w 475"/>
                  <a:gd name="T13" fmla="*/ 218 h 253"/>
                  <a:gd name="T14" fmla="*/ 91 w 475"/>
                  <a:gd name="T15" fmla="*/ 217 h 253"/>
                  <a:gd name="T16" fmla="*/ 107 w 475"/>
                  <a:gd name="T17" fmla="*/ 205 h 253"/>
                  <a:gd name="T18" fmla="*/ 113 w 475"/>
                  <a:gd name="T19" fmla="*/ 182 h 253"/>
                  <a:gd name="T20" fmla="*/ 127 w 475"/>
                  <a:gd name="T21" fmla="*/ 180 h 253"/>
                  <a:gd name="T22" fmla="*/ 129 w 475"/>
                  <a:gd name="T23" fmla="*/ 157 h 253"/>
                  <a:gd name="T24" fmla="*/ 142 w 475"/>
                  <a:gd name="T25" fmla="*/ 152 h 253"/>
                  <a:gd name="T26" fmla="*/ 141 w 475"/>
                  <a:gd name="T27" fmla="*/ 128 h 253"/>
                  <a:gd name="T28" fmla="*/ 153 w 475"/>
                  <a:gd name="T29" fmla="*/ 122 h 253"/>
                  <a:gd name="T30" fmla="*/ 150 w 475"/>
                  <a:gd name="T31" fmla="*/ 98 h 253"/>
                  <a:gd name="T32" fmla="*/ 169 w 475"/>
                  <a:gd name="T33" fmla="*/ 104 h 253"/>
                  <a:gd name="T34" fmla="*/ 159 w 475"/>
                  <a:gd name="T35" fmla="*/ 67 h 253"/>
                  <a:gd name="T36" fmla="*/ 178 w 475"/>
                  <a:gd name="T37" fmla="*/ 74 h 253"/>
                  <a:gd name="T38" fmla="*/ 178 w 475"/>
                  <a:gd name="T39" fmla="*/ 36 h 253"/>
                  <a:gd name="T40" fmla="*/ 193 w 475"/>
                  <a:gd name="T41" fmla="*/ 50 h 253"/>
                  <a:gd name="T42" fmla="*/ 178 w 475"/>
                  <a:gd name="T43" fmla="*/ 36 h 253"/>
                  <a:gd name="T44" fmla="*/ 202 w 475"/>
                  <a:gd name="T45" fmla="*/ 29 h 253"/>
                  <a:gd name="T46" fmla="*/ 220 w 475"/>
                  <a:gd name="T47" fmla="*/ 20 h 253"/>
                  <a:gd name="T48" fmla="*/ 239 w 475"/>
                  <a:gd name="T49" fmla="*/ 5 h 253"/>
                  <a:gd name="T50" fmla="*/ 243 w 475"/>
                  <a:gd name="T51" fmla="*/ 24 h 253"/>
                  <a:gd name="T52" fmla="*/ 273 w 475"/>
                  <a:gd name="T53" fmla="*/ 1 h 253"/>
                  <a:gd name="T54" fmla="*/ 274 w 475"/>
                  <a:gd name="T55" fmla="*/ 21 h 253"/>
                  <a:gd name="T56" fmla="*/ 273 w 475"/>
                  <a:gd name="T57" fmla="*/ 1 h 253"/>
                  <a:gd name="T58" fmla="*/ 295 w 475"/>
                  <a:gd name="T59" fmla="*/ 11 h 253"/>
                  <a:gd name="T60" fmla="*/ 315 w 475"/>
                  <a:gd name="T61" fmla="*/ 12 h 253"/>
                  <a:gd name="T62" fmla="*/ 338 w 475"/>
                  <a:gd name="T63" fmla="*/ 6 h 253"/>
                  <a:gd name="T64" fmla="*/ 335 w 475"/>
                  <a:gd name="T65" fmla="*/ 26 h 253"/>
                  <a:gd name="T66" fmla="*/ 370 w 475"/>
                  <a:gd name="T67" fmla="*/ 10 h 253"/>
                  <a:gd name="T68" fmla="*/ 368 w 475"/>
                  <a:gd name="T69" fmla="*/ 30 h 253"/>
                  <a:gd name="T70" fmla="*/ 401 w 475"/>
                  <a:gd name="T71" fmla="*/ 12 h 253"/>
                  <a:gd name="T72" fmla="*/ 400 w 475"/>
                  <a:gd name="T73" fmla="*/ 32 h 253"/>
                  <a:gd name="T74" fmla="*/ 401 w 475"/>
                  <a:gd name="T75" fmla="*/ 12 h 253"/>
                  <a:gd name="T76" fmla="*/ 422 w 475"/>
                  <a:gd name="T77" fmla="*/ 23 h 253"/>
                  <a:gd name="T78" fmla="*/ 442 w 475"/>
                  <a:gd name="T79" fmla="*/ 23 h 253"/>
                  <a:gd name="T80" fmla="*/ 464 w 475"/>
                  <a:gd name="T81" fmla="*/ 12 h 253"/>
                  <a:gd name="T82" fmla="*/ 465 w 475"/>
                  <a:gd name="T83" fmla="*/ 3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5" h="253">
                    <a:moveTo>
                      <a:pt x="9" y="232"/>
                    </a:moveTo>
                    <a:cubicBezTo>
                      <a:pt x="9" y="232"/>
                      <a:pt x="9" y="232"/>
                      <a:pt x="9" y="232"/>
                    </a:cubicBezTo>
                    <a:cubicBezTo>
                      <a:pt x="4" y="233"/>
                      <a:pt x="0" y="237"/>
                      <a:pt x="0" y="243"/>
                    </a:cubicBezTo>
                    <a:cubicBezTo>
                      <a:pt x="0" y="248"/>
                      <a:pt x="5" y="253"/>
                      <a:pt x="11" y="252"/>
                    </a:cubicBezTo>
                    <a:cubicBezTo>
                      <a:pt x="11" y="252"/>
                      <a:pt x="11" y="252"/>
                      <a:pt x="11" y="252"/>
                    </a:cubicBezTo>
                    <a:cubicBezTo>
                      <a:pt x="16" y="252"/>
                      <a:pt x="20" y="247"/>
                      <a:pt x="20" y="241"/>
                    </a:cubicBezTo>
                    <a:cubicBezTo>
                      <a:pt x="19" y="236"/>
                      <a:pt x="15" y="232"/>
                      <a:pt x="9" y="232"/>
                    </a:cubicBezTo>
                    <a:close/>
                    <a:moveTo>
                      <a:pt x="39" y="228"/>
                    </a:moveTo>
                    <a:cubicBezTo>
                      <a:pt x="39" y="228"/>
                      <a:pt x="39" y="228"/>
                      <a:pt x="39" y="228"/>
                    </a:cubicBezTo>
                    <a:cubicBezTo>
                      <a:pt x="34" y="229"/>
                      <a:pt x="31" y="234"/>
                      <a:pt x="32" y="240"/>
                    </a:cubicBezTo>
                    <a:cubicBezTo>
                      <a:pt x="33" y="245"/>
                      <a:pt x="38" y="249"/>
                      <a:pt x="44" y="247"/>
                    </a:cubicBezTo>
                    <a:cubicBezTo>
                      <a:pt x="44" y="247"/>
                      <a:pt x="44" y="247"/>
                      <a:pt x="44" y="247"/>
                    </a:cubicBezTo>
                    <a:cubicBezTo>
                      <a:pt x="49" y="246"/>
                      <a:pt x="52" y="241"/>
                      <a:pt x="51" y="235"/>
                    </a:cubicBezTo>
                    <a:cubicBezTo>
                      <a:pt x="50" y="230"/>
                      <a:pt x="45" y="227"/>
                      <a:pt x="39" y="228"/>
                    </a:cubicBezTo>
                    <a:close/>
                    <a:moveTo>
                      <a:pt x="68" y="218"/>
                    </a:moveTo>
                    <a:cubicBezTo>
                      <a:pt x="68" y="218"/>
                      <a:pt x="68" y="218"/>
                      <a:pt x="68" y="218"/>
                    </a:cubicBezTo>
                    <a:cubicBezTo>
                      <a:pt x="63" y="221"/>
                      <a:pt x="60" y="227"/>
                      <a:pt x="63" y="232"/>
                    </a:cubicBezTo>
                    <a:cubicBezTo>
                      <a:pt x="65" y="237"/>
                      <a:pt x="71" y="239"/>
                      <a:pt x="76" y="237"/>
                    </a:cubicBezTo>
                    <a:cubicBezTo>
                      <a:pt x="76" y="237"/>
                      <a:pt x="76" y="237"/>
                      <a:pt x="76" y="237"/>
                    </a:cubicBezTo>
                    <a:cubicBezTo>
                      <a:pt x="81" y="234"/>
                      <a:pt x="83" y="228"/>
                      <a:pt x="81" y="223"/>
                    </a:cubicBezTo>
                    <a:cubicBezTo>
                      <a:pt x="79" y="218"/>
                      <a:pt x="73" y="216"/>
                      <a:pt x="68" y="218"/>
                    </a:cubicBezTo>
                    <a:close/>
                    <a:moveTo>
                      <a:pt x="93" y="203"/>
                    </a:moveTo>
                    <a:cubicBezTo>
                      <a:pt x="93" y="203"/>
                      <a:pt x="93" y="203"/>
                      <a:pt x="93" y="203"/>
                    </a:cubicBezTo>
                    <a:cubicBezTo>
                      <a:pt x="88" y="207"/>
                      <a:pt x="88" y="213"/>
                      <a:pt x="91" y="217"/>
                    </a:cubicBezTo>
                    <a:cubicBezTo>
                      <a:pt x="95" y="222"/>
                      <a:pt x="101" y="222"/>
                      <a:pt x="105" y="219"/>
                    </a:cubicBezTo>
                    <a:cubicBezTo>
                      <a:pt x="105" y="219"/>
                      <a:pt x="105" y="219"/>
                      <a:pt x="105" y="219"/>
                    </a:cubicBezTo>
                    <a:cubicBezTo>
                      <a:pt x="110" y="215"/>
                      <a:pt x="110" y="209"/>
                      <a:pt x="107" y="205"/>
                    </a:cubicBezTo>
                    <a:cubicBezTo>
                      <a:pt x="103" y="201"/>
                      <a:pt x="97" y="200"/>
                      <a:pt x="93" y="203"/>
                    </a:cubicBezTo>
                    <a:close/>
                    <a:moveTo>
                      <a:pt x="113" y="182"/>
                    </a:moveTo>
                    <a:cubicBezTo>
                      <a:pt x="113" y="182"/>
                      <a:pt x="113" y="182"/>
                      <a:pt x="113" y="182"/>
                    </a:cubicBezTo>
                    <a:cubicBezTo>
                      <a:pt x="110" y="187"/>
                      <a:pt x="111" y="193"/>
                      <a:pt x="115" y="196"/>
                    </a:cubicBezTo>
                    <a:cubicBezTo>
                      <a:pt x="120" y="200"/>
                      <a:pt x="126" y="199"/>
                      <a:pt x="129" y="194"/>
                    </a:cubicBezTo>
                    <a:cubicBezTo>
                      <a:pt x="133" y="190"/>
                      <a:pt x="132" y="184"/>
                      <a:pt x="127" y="180"/>
                    </a:cubicBezTo>
                    <a:cubicBezTo>
                      <a:pt x="123" y="177"/>
                      <a:pt x="117" y="178"/>
                      <a:pt x="113" y="182"/>
                    </a:cubicBezTo>
                    <a:close/>
                    <a:moveTo>
                      <a:pt x="129" y="157"/>
                    </a:moveTo>
                    <a:cubicBezTo>
                      <a:pt x="129" y="157"/>
                      <a:pt x="129" y="157"/>
                      <a:pt x="129" y="157"/>
                    </a:cubicBezTo>
                    <a:cubicBezTo>
                      <a:pt x="127" y="162"/>
                      <a:pt x="129" y="168"/>
                      <a:pt x="134" y="170"/>
                    </a:cubicBezTo>
                    <a:cubicBezTo>
                      <a:pt x="139" y="172"/>
                      <a:pt x="145" y="170"/>
                      <a:pt x="147" y="165"/>
                    </a:cubicBezTo>
                    <a:cubicBezTo>
                      <a:pt x="149" y="161"/>
                      <a:pt x="147" y="155"/>
                      <a:pt x="142" y="152"/>
                    </a:cubicBezTo>
                    <a:cubicBezTo>
                      <a:pt x="138" y="150"/>
                      <a:pt x="132" y="152"/>
                      <a:pt x="129" y="157"/>
                    </a:cubicBezTo>
                    <a:close/>
                    <a:moveTo>
                      <a:pt x="141" y="128"/>
                    </a:moveTo>
                    <a:cubicBezTo>
                      <a:pt x="141" y="128"/>
                      <a:pt x="141" y="128"/>
                      <a:pt x="141" y="128"/>
                    </a:cubicBezTo>
                    <a:cubicBezTo>
                      <a:pt x="139" y="133"/>
                      <a:pt x="142" y="139"/>
                      <a:pt x="147" y="141"/>
                    </a:cubicBezTo>
                    <a:cubicBezTo>
                      <a:pt x="152" y="143"/>
                      <a:pt x="158" y="140"/>
                      <a:pt x="160" y="135"/>
                    </a:cubicBezTo>
                    <a:cubicBezTo>
                      <a:pt x="161" y="130"/>
                      <a:pt x="159" y="124"/>
                      <a:pt x="153" y="122"/>
                    </a:cubicBezTo>
                    <a:cubicBezTo>
                      <a:pt x="148" y="120"/>
                      <a:pt x="143" y="123"/>
                      <a:pt x="141" y="128"/>
                    </a:cubicBezTo>
                    <a:close/>
                    <a:moveTo>
                      <a:pt x="150" y="98"/>
                    </a:moveTo>
                    <a:cubicBezTo>
                      <a:pt x="150" y="98"/>
                      <a:pt x="150" y="98"/>
                      <a:pt x="150" y="98"/>
                    </a:cubicBezTo>
                    <a:cubicBezTo>
                      <a:pt x="148" y="103"/>
                      <a:pt x="152" y="109"/>
                      <a:pt x="157" y="110"/>
                    </a:cubicBezTo>
                    <a:cubicBezTo>
                      <a:pt x="162" y="112"/>
                      <a:pt x="168" y="109"/>
                      <a:pt x="169" y="104"/>
                    </a:cubicBezTo>
                    <a:cubicBezTo>
                      <a:pt x="169" y="104"/>
                      <a:pt x="169" y="104"/>
                      <a:pt x="169" y="104"/>
                    </a:cubicBezTo>
                    <a:cubicBezTo>
                      <a:pt x="171" y="98"/>
                      <a:pt x="168" y="93"/>
                      <a:pt x="162" y="91"/>
                    </a:cubicBezTo>
                    <a:cubicBezTo>
                      <a:pt x="157" y="90"/>
                      <a:pt x="151" y="93"/>
                      <a:pt x="150" y="98"/>
                    </a:cubicBezTo>
                    <a:close/>
                    <a:moveTo>
                      <a:pt x="159" y="67"/>
                    </a:moveTo>
                    <a:cubicBezTo>
                      <a:pt x="159" y="67"/>
                      <a:pt x="159" y="67"/>
                      <a:pt x="159" y="67"/>
                    </a:cubicBezTo>
                    <a:cubicBezTo>
                      <a:pt x="157" y="72"/>
                      <a:pt x="160" y="78"/>
                      <a:pt x="165" y="79"/>
                    </a:cubicBezTo>
                    <a:cubicBezTo>
                      <a:pt x="170" y="81"/>
                      <a:pt x="176" y="79"/>
                      <a:pt x="178" y="74"/>
                    </a:cubicBezTo>
                    <a:cubicBezTo>
                      <a:pt x="180" y="69"/>
                      <a:pt x="177" y="63"/>
                      <a:pt x="172" y="61"/>
                    </a:cubicBezTo>
                    <a:cubicBezTo>
                      <a:pt x="167" y="59"/>
                      <a:pt x="161" y="61"/>
                      <a:pt x="159" y="67"/>
                    </a:cubicBezTo>
                    <a:close/>
                    <a:moveTo>
                      <a:pt x="178" y="36"/>
                    </a:moveTo>
                    <a:cubicBezTo>
                      <a:pt x="178" y="36"/>
                      <a:pt x="178" y="36"/>
                      <a:pt x="178" y="36"/>
                    </a:cubicBezTo>
                    <a:cubicBezTo>
                      <a:pt x="174" y="40"/>
                      <a:pt x="174" y="47"/>
                      <a:pt x="178" y="50"/>
                    </a:cubicBezTo>
                    <a:cubicBezTo>
                      <a:pt x="182" y="54"/>
                      <a:pt x="189" y="54"/>
                      <a:pt x="193" y="50"/>
                    </a:cubicBezTo>
                    <a:cubicBezTo>
                      <a:pt x="193" y="50"/>
                      <a:pt x="193" y="50"/>
                      <a:pt x="193" y="50"/>
                    </a:cubicBezTo>
                    <a:cubicBezTo>
                      <a:pt x="196" y="46"/>
                      <a:pt x="196" y="40"/>
                      <a:pt x="192" y="36"/>
                    </a:cubicBezTo>
                    <a:cubicBezTo>
                      <a:pt x="188" y="32"/>
                      <a:pt x="182" y="32"/>
                      <a:pt x="178" y="36"/>
                    </a:cubicBezTo>
                    <a:close/>
                    <a:moveTo>
                      <a:pt x="207" y="16"/>
                    </a:moveTo>
                    <a:cubicBezTo>
                      <a:pt x="207" y="16"/>
                      <a:pt x="207" y="16"/>
                      <a:pt x="207" y="16"/>
                    </a:cubicBezTo>
                    <a:cubicBezTo>
                      <a:pt x="202" y="18"/>
                      <a:pt x="200" y="24"/>
                      <a:pt x="202" y="29"/>
                    </a:cubicBezTo>
                    <a:cubicBezTo>
                      <a:pt x="205" y="34"/>
                      <a:pt x="211" y="36"/>
                      <a:pt x="216" y="34"/>
                    </a:cubicBezTo>
                    <a:cubicBezTo>
                      <a:pt x="216" y="34"/>
                      <a:pt x="216" y="34"/>
                      <a:pt x="216" y="34"/>
                    </a:cubicBezTo>
                    <a:cubicBezTo>
                      <a:pt x="220" y="31"/>
                      <a:pt x="223" y="25"/>
                      <a:pt x="220" y="20"/>
                    </a:cubicBezTo>
                    <a:cubicBezTo>
                      <a:pt x="218" y="15"/>
                      <a:pt x="212" y="13"/>
                      <a:pt x="207" y="16"/>
                    </a:cubicBezTo>
                    <a:close/>
                    <a:moveTo>
                      <a:pt x="239" y="5"/>
                    </a:moveTo>
                    <a:cubicBezTo>
                      <a:pt x="239" y="5"/>
                      <a:pt x="239" y="5"/>
                      <a:pt x="239" y="5"/>
                    </a:cubicBezTo>
                    <a:cubicBezTo>
                      <a:pt x="234" y="6"/>
                      <a:pt x="230" y="11"/>
                      <a:pt x="232" y="17"/>
                    </a:cubicBezTo>
                    <a:cubicBezTo>
                      <a:pt x="233" y="22"/>
                      <a:pt x="238" y="25"/>
                      <a:pt x="243" y="24"/>
                    </a:cubicBezTo>
                    <a:cubicBezTo>
                      <a:pt x="243" y="24"/>
                      <a:pt x="243" y="24"/>
                      <a:pt x="243" y="24"/>
                    </a:cubicBezTo>
                    <a:cubicBezTo>
                      <a:pt x="249" y="23"/>
                      <a:pt x="252" y="18"/>
                      <a:pt x="251" y="12"/>
                    </a:cubicBezTo>
                    <a:cubicBezTo>
                      <a:pt x="250" y="7"/>
                      <a:pt x="245" y="4"/>
                      <a:pt x="239" y="5"/>
                    </a:cubicBezTo>
                    <a:close/>
                    <a:moveTo>
                      <a:pt x="273" y="1"/>
                    </a:moveTo>
                    <a:cubicBezTo>
                      <a:pt x="273" y="1"/>
                      <a:pt x="273" y="1"/>
                      <a:pt x="273" y="1"/>
                    </a:cubicBezTo>
                    <a:cubicBezTo>
                      <a:pt x="267" y="1"/>
                      <a:pt x="263" y="6"/>
                      <a:pt x="263" y="11"/>
                    </a:cubicBezTo>
                    <a:cubicBezTo>
                      <a:pt x="263" y="17"/>
                      <a:pt x="268" y="21"/>
                      <a:pt x="274" y="21"/>
                    </a:cubicBezTo>
                    <a:cubicBezTo>
                      <a:pt x="274" y="21"/>
                      <a:pt x="274" y="21"/>
                      <a:pt x="274" y="21"/>
                    </a:cubicBezTo>
                    <a:cubicBezTo>
                      <a:pt x="279" y="20"/>
                      <a:pt x="283" y="16"/>
                      <a:pt x="283" y="10"/>
                    </a:cubicBezTo>
                    <a:cubicBezTo>
                      <a:pt x="283" y="5"/>
                      <a:pt x="278" y="0"/>
                      <a:pt x="273" y="1"/>
                    </a:cubicBezTo>
                    <a:close/>
                    <a:moveTo>
                      <a:pt x="306" y="2"/>
                    </a:moveTo>
                    <a:cubicBezTo>
                      <a:pt x="306" y="2"/>
                      <a:pt x="306" y="2"/>
                      <a:pt x="306" y="2"/>
                    </a:cubicBezTo>
                    <a:cubicBezTo>
                      <a:pt x="301" y="1"/>
                      <a:pt x="296" y="5"/>
                      <a:pt x="295" y="11"/>
                    </a:cubicBezTo>
                    <a:cubicBezTo>
                      <a:pt x="295" y="16"/>
                      <a:pt x="299" y="21"/>
                      <a:pt x="304" y="21"/>
                    </a:cubicBezTo>
                    <a:cubicBezTo>
                      <a:pt x="304" y="21"/>
                      <a:pt x="304" y="21"/>
                      <a:pt x="304" y="21"/>
                    </a:cubicBezTo>
                    <a:cubicBezTo>
                      <a:pt x="310" y="22"/>
                      <a:pt x="315" y="18"/>
                      <a:pt x="315" y="12"/>
                    </a:cubicBezTo>
                    <a:cubicBezTo>
                      <a:pt x="316" y="7"/>
                      <a:pt x="312" y="2"/>
                      <a:pt x="306" y="2"/>
                    </a:cubicBezTo>
                    <a:close/>
                    <a:moveTo>
                      <a:pt x="338" y="6"/>
                    </a:moveTo>
                    <a:cubicBezTo>
                      <a:pt x="338" y="6"/>
                      <a:pt x="338" y="6"/>
                      <a:pt x="338" y="6"/>
                    </a:cubicBezTo>
                    <a:cubicBezTo>
                      <a:pt x="333" y="6"/>
                      <a:pt x="328" y="9"/>
                      <a:pt x="327" y="15"/>
                    </a:cubicBezTo>
                    <a:cubicBezTo>
                      <a:pt x="326" y="20"/>
                      <a:pt x="330" y="25"/>
                      <a:pt x="335" y="26"/>
                    </a:cubicBezTo>
                    <a:cubicBezTo>
                      <a:pt x="335" y="26"/>
                      <a:pt x="335" y="26"/>
                      <a:pt x="335" y="26"/>
                    </a:cubicBezTo>
                    <a:cubicBezTo>
                      <a:pt x="341" y="27"/>
                      <a:pt x="346" y="23"/>
                      <a:pt x="347" y="18"/>
                    </a:cubicBezTo>
                    <a:cubicBezTo>
                      <a:pt x="347" y="12"/>
                      <a:pt x="344" y="7"/>
                      <a:pt x="338" y="6"/>
                    </a:cubicBezTo>
                    <a:close/>
                    <a:moveTo>
                      <a:pt x="370" y="10"/>
                    </a:moveTo>
                    <a:cubicBezTo>
                      <a:pt x="370" y="10"/>
                      <a:pt x="370" y="10"/>
                      <a:pt x="370" y="10"/>
                    </a:cubicBezTo>
                    <a:cubicBezTo>
                      <a:pt x="364" y="9"/>
                      <a:pt x="359" y="13"/>
                      <a:pt x="359" y="19"/>
                    </a:cubicBezTo>
                    <a:cubicBezTo>
                      <a:pt x="358" y="24"/>
                      <a:pt x="362" y="29"/>
                      <a:pt x="368" y="30"/>
                    </a:cubicBezTo>
                    <a:cubicBezTo>
                      <a:pt x="373" y="30"/>
                      <a:pt x="378" y="26"/>
                      <a:pt x="378" y="21"/>
                    </a:cubicBezTo>
                    <a:cubicBezTo>
                      <a:pt x="379" y="15"/>
                      <a:pt x="375" y="11"/>
                      <a:pt x="370" y="10"/>
                    </a:cubicBezTo>
                    <a:close/>
                    <a:moveTo>
                      <a:pt x="401" y="12"/>
                    </a:moveTo>
                    <a:cubicBezTo>
                      <a:pt x="401" y="12"/>
                      <a:pt x="401" y="12"/>
                      <a:pt x="401" y="12"/>
                    </a:cubicBezTo>
                    <a:cubicBezTo>
                      <a:pt x="395" y="12"/>
                      <a:pt x="391" y="16"/>
                      <a:pt x="390" y="22"/>
                    </a:cubicBezTo>
                    <a:cubicBezTo>
                      <a:pt x="390" y="27"/>
                      <a:pt x="394" y="32"/>
                      <a:pt x="400" y="32"/>
                    </a:cubicBezTo>
                    <a:cubicBezTo>
                      <a:pt x="400" y="32"/>
                      <a:pt x="400" y="32"/>
                      <a:pt x="400" y="32"/>
                    </a:cubicBezTo>
                    <a:cubicBezTo>
                      <a:pt x="405" y="33"/>
                      <a:pt x="410" y="28"/>
                      <a:pt x="410" y="23"/>
                    </a:cubicBezTo>
                    <a:cubicBezTo>
                      <a:pt x="411" y="17"/>
                      <a:pt x="406" y="13"/>
                      <a:pt x="401" y="12"/>
                    </a:cubicBezTo>
                    <a:close/>
                    <a:moveTo>
                      <a:pt x="432" y="13"/>
                    </a:moveTo>
                    <a:cubicBezTo>
                      <a:pt x="432" y="13"/>
                      <a:pt x="432" y="13"/>
                      <a:pt x="432" y="13"/>
                    </a:cubicBezTo>
                    <a:cubicBezTo>
                      <a:pt x="427" y="13"/>
                      <a:pt x="422" y="18"/>
                      <a:pt x="422" y="23"/>
                    </a:cubicBezTo>
                    <a:cubicBezTo>
                      <a:pt x="422" y="29"/>
                      <a:pt x="427" y="33"/>
                      <a:pt x="432" y="33"/>
                    </a:cubicBezTo>
                    <a:cubicBezTo>
                      <a:pt x="432" y="33"/>
                      <a:pt x="432" y="33"/>
                      <a:pt x="432" y="33"/>
                    </a:cubicBezTo>
                    <a:cubicBezTo>
                      <a:pt x="438" y="33"/>
                      <a:pt x="442" y="29"/>
                      <a:pt x="442" y="23"/>
                    </a:cubicBezTo>
                    <a:cubicBezTo>
                      <a:pt x="442" y="18"/>
                      <a:pt x="438" y="13"/>
                      <a:pt x="432" y="13"/>
                    </a:cubicBezTo>
                    <a:close/>
                    <a:moveTo>
                      <a:pt x="464" y="12"/>
                    </a:moveTo>
                    <a:cubicBezTo>
                      <a:pt x="464" y="12"/>
                      <a:pt x="464" y="12"/>
                      <a:pt x="464" y="12"/>
                    </a:cubicBezTo>
                    <a:cubicBezTo>
                      <a:pt x="458" y="13"/>
                      <a:pt x="454" y="17"/>
                      <a:pt x="454" y="23"/>
                    </a:cubicBezTo>
                    <a:cubicBezTo>
                      <a:pt x="455" y="29"/>
                      <a:pt x="460" y="33"/>
                      <a:pt x="465" y="32"/>
                    </a:cubicBezTo>
                    <a:cubicBezTo>
                      <a:pt x="465" y="32"/>
                      <a:pt x="465" y="32"/>
                      <a:pt x="465" y="32"/>
                    </a:cubicBezTo>
                    <a:cubicBezTo>
                      <a:pt x="471" y="32"/>
                      <a:pt x="475" y="27"/>
                      <a:pt x="474" y="22"/>
                    </a:cubicBezTo>
                    <a:cubicBezTo>
                      <a:pt x="474" y="16"/>
                      <a:pt x="469" y="12"/>
                      <a:pt x="464"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Freeform 24"/>
              <p:cNvSpPr>
                <a:spLocks noEditPoints="1"/>
              </p:cNvSpPr>
              <p:nvPr/>
            </p:nvSpPr>
            <p:spPr bwMode="auto">
              <a:xfrm>
                <a:off x="4776" y="2287"/>
                <a:ext cx="746" cy="406"/>
              </a:xfrm>
              <a:custGeom>
                <a:avLst/>
                <a:gdLst>
                  <a:gd name="T0" fmla="*/ 360 w 365"/>
                  <a:gd name="T1" fmla="*/ 196 h 200"/>
                  <a:gd name="T2" fmla="*/ 348 w 365"/>
                  <a:gd name="T3" fmla="*/ 180 h 200"/>
                  <a:gd name="T4" fmla="*/ 328 w 365"/>
                  <a:gd name="T5" fmla="*/ 165 h 200"/>
                  <a:gd name="T6" fmla="*/ 346 w 365"/>
                  <a:gd name="T7" fmla="*/ 157 h 200"/>
                  <a:gd name="T8" fmla="*/ 328 w 365"/>
                  <a:gd name="T9" fmla="*/ 165 h 200"/>
                  <a:gd name="T10" fmla="*/ 328 w 365"/>
                  <a:gd name="T11" fmla="*/ 141 h 200"/>
                  <a:gd name="T12" fmla="*/ 322 w 365"/>
                  <a:gd name="T13" fmla="*/ 122 h 200"/>
                  <a:gd name="T14" fmla="*/ 306 w 365"/>
                  <a:gd name="T15" fmla="*/ 104 h 200"/>
                  <a:gd name="T16" fmla="*/ 325 w 365"/>
                  <a:gd name="T17" fmla="*/ 98 h 200"/>
                  <a:gd name="T18" fmla="*/ 306 w 365"/>
                  <a:gd name="T19" fmla="*/ 104 h 200"/>
                  <a:gd name="T20" fmla="*/ 310 w 365"/>
                  <a:gd name="T21" fmla="*/ 79 h 200"/>
                  <a:gd name="T22" fmla="*/ 303 w 365"/>
                  <a:gd name="T23" fmla="*/ 61 h 200"/>
                  <a:gd name="T24" fmla="*/ 283 w 365"/>
                  <a:gd name="T25" fmla="*/ 50 h 200"/>
                  <a:gd name="T26" fmla="*/ 297 w 365"/>
                  <a:gd name="T27" fmla="*/ 36 h 200"/>
                  <a:gd name="T28" fmla="*/ 283 w 365"/>
                  <a:gd name="T29" fmla="*/ 50 h 200"/>
                  <a:gd name="T30" fmla="*/ 273 w 365"/>
                  <a:gd name="T31" fmla="*/ 29 h 200"/>
                  <a:gd name="T32" fmla="*/ 255 w 365"/>
                  <a:gd name="T33" fmla="*/ 20 h 200"/>
                  <a:gd name="T34" fmla="*/ 232 w 365"/>
                  <a:gd name="T35" fmla="*/ 24 h 200"/>
                  <a:gd name="T36" fmla="*/ 236 w 365"/>
                  <a:gd name="T37" fmla="*/ 5 h 200"/>
                  <a:gd name="T38" fmla="*/ 224 w 365"/>
                  <a:gd name="T39" fmla="*/ 12 h 200"/>
                  <a:gd name="T40" fmla="*/ 202 w 365"/>
                  <a:gd name="T41" fmla="*/ 21 h 200"/>
                  <a:gd name="T42" fmla="*/ 203 w 365"/>
                  <a:gd name="T43" fmla="*/ 1 h 200"/>
                  <a:gd name="T44" fmla="*/ 202 w 365"/>
                  <a:gd name="T45" fmla="*/ 21 h 200"/>
                  <a:gd name="T46" fmla="*/ 180 w 365"/>
                  <a:gd name="T47" fmla="*/ 11 h 200"/>
                  <a:gd name="T48" fmla="*/ 160 w 365"/>
                  <a:gd name="T49" fmla="*/ 12 h 200"/>
                  <a:gd name="T50" fmla="*/ 171 w 365"/>
                  <a:gd name="T51" fmla="*/ 21 h 200"/>
                  <a:gd name="T52" fmla="*/ 148 w 365"/>
                  <a:gd name="T53" fmla="*/ 15 h 200"/>
                  <a:gd name="T54" fmla="*/ 129 w 365"/>
                  <a:gd name="T55" fmla="*/ 18 h 200"/>
                  <a:gd name="T56" fmla="*/ 108 w 365"/>
                  <a:gd name="T57" fmla="*/ 30 h 200"/>
                  <a:gd name="T58" fmla="*/ 106 w 365"/>
                  <a:gd name="T59" fmla="*/ 10 h 200"/>
                  <a:gd name="T60" fmla="*/ 108 w 365"/>
                  <a:gd name="T61" fmla="*/ 30 h 200"/>
                  <a:gd name="T62" fmla="*/ 85 w 365"/>
                  <a:gd name="T63" fmla="*/ 22 h 200"/>
                  <a:gd name="T64" fmla="*/ 65 w 365"/>
                  <a:gd name="T65" fmla="*/ 23 h 200"/>
                  <a:gd name="T66" fmla="*/ 75 w 365"/>
                  <a:gd name="T67" fmla="*/ 32 h 200"/>
                  <a:gd name="T68" fmla="*/ 53 w 365"/>
                  <a:gd name="T69" fmla="*/ 23 h 200"/>
                  <a:gd name="T70" fmla="*/ 33 w 365"/>
                  <a:gd name="T71" fmla="*/ 23 h 200"/>
                  <a:gd name="T72" fmla="*/ 10 w 365"/>
                  <a:gd name="T73" fmla="*/ 32 h 200"/>
                  <a:gd name="T74" fmla="*/ 11 w 365"/>
                  <a:gd name="T75" fmla="*/ 12 h 200"/>
                  <a:gd name="T76" fmla="*/ 1 w 365"/>
                  <a:gd name="T77" fmla="*/ 2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5" h="200">
                    <a:moveTo>
                      <a:pt x="346" y="194"/>
                    </a:moveTo>
                    <a:cubicBezTo>
                      <a:pt x="349" y="199"/>
                      <a:pt x="356" y="200"/>
                      <a:pt x="360" y="196"/>
                    </a:cubicBezTo>
                    <a:cubicBezTo>
                      <a:pt x="364" y="193"/>
                      <a:pt x="365" y="187"/>
                      <a:pt x="362" y="182"/>
                    </a:cubicBezTo>
                    <a:cubicBezTo>
                      <a:pt x="358" y="178"/>
                      <a:pt x="352" y="177"/>
                      <a:pt x="348" y="180"/>
                    </a:cubicBezTo>
                    <a:cubicBezTo>
                      <a:pt x="343" y="184"/>
                      <a:pt x="343" y="190"/>
                      <a:pt x="346" y="194"/>
                    </a:cubicBezTo>
                    <a:moveTo>
                      <a:pt x="328" y="165"/>
                    </a:moveTo>
                    <a:cubicBezTo>
                      <a:pt x="331" y="170"/>
                      <a:pt x="337" y="172"/>
                      <a:pt x="342" y="170"/>
                    </a:cubicBezTo>
                    <a:cubicBezTo>
                      <a:pt x="347" y="168"/>
                      <a:pt x="349" y="162"/>
                      <a:pt x="346" y="157"/>
                    </a:cubicBezTo>
                    <a:cubicBezTo>
                      <a:pt x="344" y="152"/>
                      <a:pt x="338" y="150"/>
                      <a:pt x="333" y="152"/>
                    </a:cubicBezTo>
                    <a:cubicBezTo>
                      <a:pt x="328" y="155"/>
                      <a:pt x="326" y="161"/>
                      <a:pt x="328" y="165"/>
                    </a:cubicBezTo>
                    <a:moveTo>
                      <a:pt x="316" y="135"/>
                    </a:moveTo>
                    <a:cubicBezTo>
                      <a:pt x="317" y="140"/>
                      <a:pt x="323" y="143"/>
                      <a:pt x="328" y="141"/>
                    </a:cubicBezTo>
                    <a:cubicBezTo>
                      <a:pt x="334" y="139"/>
                      <a:pt x="336" y="133"/>
                      <a:pt x="334" y="128"/>
                    </a:cubicBezTo>
                    <a:cubicBezTo>
                      <a:pt x="333" y="123"/>
                      <a:pt x="327" y="120"/>
                      <a:pt x="322" y="122"/>
                    </a:cubicBezTo>
                    <a:cubicBezTo>
                      <a:pt x="317" y="124"/>
                      <a:pt x="314" y="129"/>
                      <a:pt x="316" y="135"/>
                    </a:cubicBezTo>
                    <a:moveTo>
                      <a:pt x="306" y="104"/>
                    </a:moveTo>
                    <a:cubicBezTo>
                      <a:pt x="308" y="109"/>
                      <a:pt x="313" y="112"/>
                      <a:pt x="318" y="110"/>
                    </a:cubicBezTo>
                    <a:cubicBezTo>
                      <a:pt x="324" y="109"/>
                      <a:pt x="327" y="103"/>
                      <a:pt x="325" y="98"/>
                    </a:cubicBezTo>
                    <a:cubicBezTo>
                      <a:pt x="324" y="93"/>
                      <a:pt x="318" y="90"/>
                      <a:pt x="313" y="91"/>
                    </a:cubicBezTo>
                    <a:cubicBezTo>
                      <a:pt x="308" y="93"/>
                      <a:pt x="305" y="98"/>
                      <a:pt x="306" y="104"/>
                    </a:cubicBezTo>
                    <a:moveTo>
                      <a:pt x="297" y="74"/>
                    </a:moveTo>
                    <a:cubicBezTo>
                      <a:pt x="299" y="79"/>
                      <a:pt x="305" y="81"/>
                      <a:pt x="310" y="79"/>
                    </a:cubicBezTo>
                    <a:cubicBezTo>
                      <a:pt x="316" y="78"/>
                      <a:pt x="318" y="72"/>
                      <a:pt x="316" y="67"/>
                    </a:cubicBezTo>
                    <a:cubicBezTo>
                      <a:pt x="314" y="61"/>
                      <a:pt x="308" y="59"/>
                      <a:pt x="303" y="61"/>
                    </a:cubicBezTo>
                    <a:cubicBezTo>
                      <a:pt x="298" y="63"/>
                      <a:pt x="295" y="69"/>
                      <a:pt x="297" y="74"/>
                    </a:cubicBezTo>
                    <a:moveTo>
                      <a:pt x="283" y="50"/>
                    </a:moveTo>
                    <a:cubicBezTo>
                      <a:pt x="287" y="54"/>
                      <a:pt x="293" y="54"/>
                      <a:pt x="297" y="50"/>
                    </a:cubicBezTo>
                    <a:cubicBezTo>
                      <a:pt x="301" y="47"/>
                      <a:pt x="301" y="40"/>
                      <a:pt x="297" y="36"/>
                    </a:cubicBezTo>
                    <a:cubicBezTo>
                      <a:pt x="293" y="32"/>
                      <a:pt x="287" y="32"/>
                      <a:pt x="283" y="36"/>
                    </a:cubicBezTo>
                    <a:cubicBezTo>
                      <a:pt x="279" y="40"/>
                      <a:pt x="279" y="46"/>
                      <a:pt x="283" y="50"/>
                    </a:cubicBezTo>
                    <a:moveTo>
                      <a:pt x="260" y="34"/>
                    </a:moveTo>
                    <a:cubicBezTo>
                      <a:pt x="265" y="36"/>
                      <a:pt x="271" y="34"/>
                      <a:pt x="273" y="29"/>
                    </a:cubicBezTo>
                    <a:cubicBezTo>
                      <a:pt x="276" y="24"/>
                      <a:pt x="273" y="18"/>
                      <a:pt x="268" y="16"/>
                    </a:cubicBezTo>
                    <a:cubicBezTo>
                      <a:pt x="264" y="13"/>
                      <a:pt x="258" y="15"/>
                      <a:pt x="255" y="20"/>
                    </a:cubicBezTo>
                    <a:cubicBezTo>
                      <a:pt x="253" y="25"/>
                      <a:pt x="255" y="31"/>
                      <a:pt x="260" y="34"/>
                    </a:cubicBezTo>
                    <a:moveTo>
                      <a:pt x="232" y="24"/>
                    </a:moveTo>
                    <a:cubicBezTo>
                      <a:pt x="237" y="25"/>
                      <a:pt x="242" y="22"/>
                      <a:pt x="244" y="17"/>
                    </a:cubicBezTo>
                    <a:cubicBezTo>
                      <a:pt x="245" y="11"/>
                      <a:pt x="241" y="6"/>
                      <a:pt x="236" y="5"/>
                    </a:cubicBezTo>
                    <a:cubicBezTo>
                      <a:pt x="236" y="5"/>
                      <a:pt x="236" y="5"/>
                      <a:pt x="236" y="5"/>
                    </a:cubicBezTo>
                    <a:cubicBezTo>
                      <a:pt x="231" y="4"/>
                      <a:pt x="225" y="7"/>
                      <a:pt x="224" y="12"/>
                    </a:cubicBezTo>
                    <a:cubicBezTo>
                      <a:pt x="223" y="18"/>
                      <a:pt x="226" y="23"/>
                      <a:pt x="232" y="24"/>
                    </a:cubicBezTo>
                    <a:moveTo>
                      <a:pt x="202" y="21"/>
                    </a:moveTo>
                    <a:cubicBezTo>
                      <a:pt x="207" y="21"/>
                      <a:pt x="212" y="17"/>
                      <a:pt x="212" y="11"/>
                    </a:cubicBezTo>
                    <a:cubicBezTo>
                      <a:pt x="212" y="6"/>
                      <a:pt x="208" y="1"/>
                      <a:pt x="203" y="1"/>
                    </a:cubicBezTo>
                    <a:cubicBezTo>
                      <a:pt x="197" y="0"/>
                      <a:pt x="192" y="5"/>
                      <a:pt x="192" y="10"/>
                    </a:cubicBezTo>
                    <a:cubicBezTo>
                      <a:pt x="192" y="16"/>
                      <a:pt x="196" y="20"/>
                      <a:pt x="202" y="21"/>
                    </a:cubicBezTo>
                    <a:moveTo>
                      <a:pt x="171" y="21"/>
                    </a:moveTo>
                    <a:cubicBezTo>
                      <a:pt x="177" y="21"/>
                      <a:pt x="181" y="16"/>
                      <a:pt x="180" y="11"/>
                    </a:cubicBezTo>
                    <a:cubicBezTo>
                      <a:pt x="180" y="5"/>
                      <a:pt x="175" y="1"/>
                      <a:pt x="169" y="2"/>
                    </a:cubicBezTo>
                    <a:cubicBezTo>
                      <a:pt x="164" y="2"/>
                      <a:pt x="160" y="7"/>
                      <a:pt x="160" y="12"/>
                    </a:cubicBezTo>
                    <a:cubicBezTo>
                      <a:pt x="161" y="18"/>
                      <a:pt x="166" y="22"/>
                      <a:pt x="171" y="21"/>
                    </a:cubicBezTo>
                    <a:cubicBezTo>
                      <a:pt x="171" y="21"/>
                      <a:pt x="171" y="21"/>
                      <a:pt x="171" y="21"/>
                    </a:cubicBezTo>
                    <a:moveTo>
                      <a:pt x="140" y="26"/>
                    </a:moveTo>
                    <a:cubicBezTo>
                      <a:pt x="145" y="25"/>
                      <a:pt x="149" y="20"/>
                      <a:pt x="148" y="15"/>
                    </a:cubicBezTo>
                    <a:cubicBezTo>
                      <a:pt x="148" y="9"/>
                      <a:pt x="143" y="6"/>
                      <a:pt x="137" y="6"/>
                    </a:cubicBezTo>
                    <a:cubicBezTo>
                      <a:pt x="132" y="7"/>
                      <a:pt x="128" y="12"/>
                      <a:pt x="129" y="18"/>
                    </a:cubicBezTo>
                    <a:cubicBezTo>
                      <a:pt x="129" y="23"/>
                      <a:pt x="134" y="27"/>
                      <a:pt x="140" y="26"/>
                    </a:cubicBezTo>
                    <a:moveTo>
                      <a:pt x="108" y="30"/>
                    </a:moveTo>
                    <a:cubicBezTo>
                      <a:pt x="113" y="29"/>
                      <a:pt x="117" y="24"/>
                      <a:pt x="117" y="19"/>
                    </a:cubicBezTo>
                    <a:cubicBezTo>
                      <a:pt x="116" y="13"/>
                      <a:pt x="111" y="9"/>
                      <a:pt x="106" y="10"/>
                    </a:cubicBezTo>
                    <a:cubicBezTo>
                      <a:pt x="100" y="11"/>
                      <a:pt x="96" y="15"/>
                      <a:pt x="97" y="21"/>
                    </a:cubicBezTo>
                    <a:cubicBezTo>
                      <a:pt x="97" y="26"/>
                      <a:pt x="102" y="30"/>
                      <a:pt x="108" y="30"/>
                    </a:cubicBezTo>
                    <a:moveTo>
                      <a:pt x="75" y="32"/>
                    </a:moveTo>
                    <a:cubicBezTo>
                      <a:pt x="81" y="32"/>
                      <a:pt x="85" y="27"/>
                      <a:pt x="85" y="22"/>
                    </a:cubicBezTo>
                    <a:cubicBezTo>
                      <a:pt x="84" y="16"/>
                      <a:pt x="80" y="12"/>
                      <a:pt x="74" y="12"/>
                    </a:cubicBezTo>
                    <a:cubicBezTo>
                      <a:pt x="69" y="13"/>
                      <a:pt x="65" y="17"/>
                      <a:pt x="65" y="23"/>
                    </a:cubicBezTo>
                    <a:cubicBezTo>
                      <a:pt x="65" y="28"/>
                      <a:pt x="70" y="33"/>
                      <a:pt x="75" y="32"/>
                    </a:cubicBezTo>
                    <a:cubicBezTo>
                      <a:pt x="75" y="32"/>
                      <a:pt x="75" y="32"/>
                      <a:pt x="75" y="32"/>
                    </a:cubicBezTo>
                    <a:moveTo>
                      <a:pt x="43" y="33"/>
                    </a:moveTo>
                    <a:cubicBezTo>
                      <a:pt x="48" y="33"/>
                      <a:pt x="53" y="29"/>
                      <a:pt x="53" y="23"/>
                    </a:cubicBezTo>
                    <a:cubicBezTo>
                      <a:pt x="53" y="18"/>
                      <a:pt x="48" y="13"/>
                      <a:pt x="43" y="13"/>
                    </a:cubicBezTo>
                    <a:cubicBezTo>
                      <a:pt x="37" y="13"/>
                      <a:pt x="33" y="18"/>
                      <a:pt x="33" y="23"/>
                    </a:cubicBezTo>
                    <a:cubicBezTo>
                      <a:pt x="33" y="29"/>
                      <a:pt x="37" y="33"/>
                      <a:pt x="43" y="33"/>
                    </a:cubicBezTo>
                    <a:moveTo>
                      <a:pt x="10" y="32"/>
                    </a:moveTo>
                    <a:cubicBezTo>
                      <a:pt x="16" y="33"/>
                      <a:pt x="20" y="29"/>
                      <a:pt x="21" y="23"/>
                    </a:cubicBezTo>
                    <a:cubicBezTo>
                      <a:pt x="21" y="17"/>
                      <a:pt x="17" y="13"/>
                      <a:pt x="11" y="12"/>
                    </a:cubicBezTo>
                    <a:cubicBezTo>
                      <a:pt x="11" y="12"/>
                      <a:pt x="11" y="12"/>
                      <a:pt x="11" y="12"/>
                    </a:cubicBezTo>
                    <a:cubicBezTo>
                      <a:pt x="6" y="12"/>
                      <a:pt x="1" y="16"/>
                      <a:pt x="1" y="22"/>
                    </a:cubicBezTo>
                    <a:cubicBezTo>
                      <a:pt x="0" y="27"/>
                      <a:pt x="5" y="32"/>
                      <a:pt x="10" y="3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 name="Freeform 25"/>
              <p:cNvSpPr>
                <a:spLocks/>
              </p:cNvSpPr>
              <p:nvPr/>
            </p:nvSpPr>
            <p:spPr bwMode="auto">
              <a:xfrm>
                <a:off x="2711" y="632"/>
                <a:ext cx="3185" cy="2724"/>
              </a:xfrm>
              <a:custGeom>
                <a:avLst/>
                <a:gdLst>
                  <a:gd name="T0" fmla="*/ 1537 w 1559"/>
                  <a:gd name="T1" fmla="*/ 956 h 1340"/>
                  <a:gd name="T2" fmla="*/ 1491 w 1559"/>
                  <a:gd name="T3" fmla="*/ 949 h 1340"/>
                  <a:gd name="T4" fmla="*/ 1439 w 1559"/>
                  <a:gd name="T5" fmla="*/ 979 h 1340"/>
                  <a:gd name="T6" fmla="*/ 1266 w 1559"/>
                  <a:gd name="T7" fmla="*/ 735 h 1340"/>
                  <a:gd name="T8" fmla="*/ 984 w 1559"/>
                  <a:gd name="T9" fmla="*/ 735 h 1340"/>
                  <a:gd name="T10" fmla="*/ 1149 w 1559"/>
                  <a:gd name="T11" fmla="*/ 688 h 1340"/>
                  <a:gd name="T12" fmla="*/ 1467 w 1559"/>
                  <a:gd name="T13" fmla="*/ 647 h 1340"/>
                  <a:gd name="T14" fmla="*/ 1491 w 1559"/>
                  <a:gd name="T15" fmla="*/ 603 h 1340"/>
                  <a:gd name="T16" fmla="*/ 1493 w 1559"/>
                  <a:gd name="T17" fmla="*/ 594 h 1340"/>
                  <a:gd name="T18" fmla="*/ 1495 w 1559"/>
                  <a:gd name="T19" fmla="*/ 588 h 1340"/>
                  <a:gd name="T20" fmla="*/ 1448 w 1559"/>
                  <a:gd name="T21" fmla="*/ 547 h 1340"/>
                  <a:gd name="T22" fmla="*/ 1039 w 1559"/>
                  <a:gd name="T23" fmla="*/ 596 h 1340"/>
                  <a:gd name="T24" fmla="*/ 949 w 1559"/>
                  <a:gd name="T25" fmla="*/ 445 h 1340"/>
                  <a:gd name="T26" fmla="*/ 771 w 1559"/>
                  <a:gd name="T27" fmla="*/ 0 h 1340"/>
                  <a:gd name="T28" fmla="*/ 594 w 1559"/>
                  <a:gd name="T29" fmla="*/ 445 h 1340"/>
                  <a:gd name="T30" fmla="*/ 506 w 1559"/>
                  <a:gd name="T31" fmla="*/ 596 h 1340"/>
                  <a:gd name="T32" fmla="*/ 96 w 1559"/>
                  <a:gd name="T33" fmla="*/ 555 h 1340"/>
                  <a:gd name="T34" fmla="*/ 159 w 1559"/>
                  <a:gd name="T35" fmla="*/ 491 h 1340"/>
                  <a:gd name="T36" fmla="*/ 142 w 1559"/>
                  <a:gd name="T37" fmla="*/ 487 h 1340"/>
                  <a:gd name="T38" fmla="*/ 130 w 1559"/>
                  <a:gd name="T39" fmla="*/ 485 h 1340"/>
                  <a:gd name="T40" fmla="*/ 117 w 1559"/>
                  <a:gd name="T41" fmla="*/ 485 h 1340"/>
                  <a:gd name="T42" fmla="*/ 106 w 1559"/>
                  <a:gd name="T43" fmla="*/ 486 h 1340"/>
                  <a:gd name="T44" fmla="*/ 50 w 1559"/>
                  <a:gd name="T45" fmla="*/ 588 h 1340"/>
                  <a:gd name="T46" fmla="*/ 52 w 1559"/>
                  <a:gd name="T47" fmla="*/ 594 h 1340"/>
                  <a:gd name="T48" fmla="*/ 54 w 1559"/>
                  <a:gd name="T49" fmla="*/ 603 h 1340"/>
                  <a:gd name="T50" fmla="*/ 78 w 1559"/>
                  <a:gd name="T51" fmla="*/ 647 h 1340"/>
                  <a:gd name="T52" fmla="*/ 396 w 1559"/>
                  <a:gd name="T53" fmla="*/ 688 h 1340"/>
                  <a:gd name="T54" fmla="*/ 558 w 1559"/>
                  <a:gd name="T55" fmla="*/ 739 h 1340"/>
                  <a:gd name="T56" fmla="*/ 292 w 1559"/>
                  <a:gd name="T57" fmla="*/ 735 h 1340"/>
                  <a:gd name="T58" fmla="*/ 120 w 1559"/>
                  <a:gd name="T59" fmla="*/ 979 h 1340"/>
                  <a:gd name="T60" fmla="*/ 50 w 1559"/>
                  <a:gd name="T61" fmla="*/ 970 h 1340"/>
                  <a:gd name="T62" fmla="*/ 70 w 1559"/>
                  <a:gd name="T63" fmla="*/ 954 h 1340"/>
                  <a:gd name="T64" fmla="*/ 17 w 1559"/>
                  <a:gd name="T65" fmla="*/ 960 h 1340"/>
                  <a:gd name="T66" fmla="*/ 10 w 1559"/>
                  <a:gd name="T67" fmla="*/ 1012 h 1340"/>
                  <a:gd name="T68" fmla="*/ 429 w 1559"/>
                  <a:gd name="T69" fmla="*/ 832 h 1340"/>
                  <a:gd name="T70" fmla="*/ 575 w 1559"/>
                  <a:gd name="T71" fmla="*/ 847 h 1340"/>
                  <a:gd name="T72" fmla="*/ 244 w 1559"/>
                  <a:gd name="T73" fmla="*/ 1123 h 1340"/>
                  <a:gd name="T74" fmla="*/ 383 w 1559"/>
                  <a:gd name="T75" fmla="*/ 1158 h 1340"/>
                  <a:gd name="T76" fmla="*/ 326 w 1559"/>
                  <a:gd name="T77" fmla="*/ 1067 h 1340"/>
                  <a:gd name="T78" fmla="*/ 636 w 1559"/>
                  <a:gd name="T79" fmla="*/ 922 h 1340"/>
                  <a:gd name="T80" fmla="*/ 554 w 1559"/>
                  <a:gd name="T81" fmla="*/ 1099 h 1340"/>
                  <a:gd name="T82" fmla="*/ 614 w 1559"/>
                  <a:gd name="T83" fmla="*/ 1291 h 1340"/>
                  <a:gd name="T84" fmla="*/ 615 w 1559"/>
                  <a:gd name="T85" fmla="*/ 1269 h 1340"/>
                  <a:gd name="T86" fmla="*/ 578 w 1559"/>
                  <a:gd name="T87" fmla="*/ 1271 h 1340"/>
                  <a:gd name="T88" fmla="*/ 625 w 1559"/>
                  <a:gd name="T89" fmla="*/ 1152 h 1340"/>
                  <a:gd name="T90" fmla="*/ 933 w 1559"/>
                  <a:gd name="T91" fmla="*/ 1152 h 1340"/>
                  <a:gd name="T92" fmla="*/ 981 w 1559"/>
                  <a:gd name="T93" fmla="*/ 1271 h 1340"/>
                  <a:gd name="T94" fmla="*/ 944 w 1559"/>
                  <a:gd name="T95" fmla="*/ 1269 h 1340"/>
                  <a:gd name="T96" fmla="*/ 945 w 1559"/>
                  <a:gd name="T97" fmla="*/ 1291 h 1340"/>
                  <a:gd name="T98" fmla="*/ 1005 w 1559"/>
                  <a:gd name="T99" fmla="*/ 1099 h 1340"/>
                  <a:gd name="T100" fmla="*/ 915 w 1559"/>
                  <a:gd name="T101" fmla="*/ 915 h 1340"/>
                  <a:gd name="T102" fmla="*/ 1233 w 1559"/>
                  <a:gd name="T103" fmla="*/ 1067 h 1340"/>
                  <a:gd name="T104" fmla="*/ 1176 w 1559"/>
                  <a:gd name="T105" fmla="*/ 1158 h 1340"/>
                  <a:gd name="T106" fmla="*/ 1315 w 1559"/>
                  <a:gd name="T107" fmla="*/ 1123 h 1340"/>
                  <a:gd name="T108" fmla="*/ 973 w 1559"/>
                  <a:gd name="T109" fmla="*/ 835 h 1340"/>
                  <a:gd name="T110" fmla="*/ 1130 w 1559"/>
                  <a:gd name="T111" fmla="*/ 832 h 1340"/>
                  <a:gd name="T112" fmla="*/ 1549 w 1559"/>
                  <a:gd name="T113" fmla="*/ 1012 h 1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59" h="1340">
                    <a:moveTo>
                      <a:pt x="1540" y="959"/>
                    </a:moveTo>
                    <a:cubicBezTo>
                      <a:pt x="1539" y="958"/>
                      <a:pt x="1539" y="958"/>
                      <a:pt x="1539" y="958"/>
                    </a:cubicBezTo>
                    <a:cubicBezTo>
                      <a:pt x="1539" y="958"/>
                      <a:pt x="1538" y="957"/>
                      <a:pt x="1537" y="956"/>
                    </a:cubicBezTo>
                    <a:cubicBezTo>
                      <a:pt x="1521" y="943"/>
                      <a:pt x="1499" y="940"/>
                      <a:pt x="1491" y="948"/>
                    </a:cubicBezTo>
                    <a:cubicBezTo>
                      <a:pt x="1491" y="949"/>
                      <a:pt x="1491" y="949"/>
                      <a:pt x="1491" y="949"/>
                    </a:cubicBezTo>
                    <a:cubicBezTo>
                      <a:pt x="1491" y="949"/>
                      <a:pt x="1491" y="949"/>
                      <a:pt x="1491" y="949"/>
                    </a:cubicBezTo>
                    <a:cubicBezTo>
                      <a:pt x="1489" y="950"/>
                      <a:pt x="1489" y="952"/>
                      <a:pt x="1489" y="954"/>
                    </a:cubicBezTo>
                    <a:cubicBezTo>
                      <a:pt x="1488" y="971"/>
                      <a:pt x="1516" y="963"/>
                      <a:pt x="1510" y="979"/>
                    </a:cubicBezTo>
                    <a:cubicBezTo>
                      <a:pt x="1499" y="1006"/>
                      <a:pt x="1456" y="991"/>
                      <a:pt x="1439" y="979"/>
                    </a:cubicBezTo>
                    <a:cubicBezTo>
                      <a:pt x="1363" y="931"/>
                      <a:pt x="1406" y="779"/>
                      <a:pt x="1319" y="745"/>
                    </a:cubicBezTo>
                    <a:cubicBezTo>
                      <a:pt x="1303" y="738"/>
                      <a:pt x="1285" y="736"/>
                      <a:pt x="1266" y="735"/>
                    </a:cubicBezTo>
                    <a:cubicBezTo>
                      <a:pt x="1266" y="735"/>
                      <a:pt x="1266" y="735"/>
                      <a:pt x="1266" y="735"/>
                    </a:cubicBezTo>
                    <a:cubicBezTo>
                      <a:pt x="1266" y="735"/>
                      <a:pt x="1266" y="735"/>
                      <a:pt x="1266" y="735"/>
                    </a:cubicBezTo>
                    <a:cubicBezTo>
                      <a:pt x="1242" y="734"/>
                      <a:pt x="1217" y="737"/>
                      <a:pt x="1193" y="740"/>
                    </a:cubicBezTo>
                    <a:cubicBezTo>
                      <a:pt x="1127" y="742"/>
                      <a:pt x="1032" y="751"/>
                      <a:pt x="984" y="735"/>
                    </a:cubicBezTo>
                    <a:cubicBezTo>
                      <a:pt x="984" y="731"/>
                      <a:pt x="983" y="726"/>
                      <a:pt x="983" y="721"/>
                    </a:cubicBezTo>
                    <a:cubicBezTo>
                      <a:pt x="996" y="715"/>
                      <a:pt x="1010" y="709"/>
                      <a:pt x="1025" y="703"/>
                    </a:cubicBezTo>
                    <a:cubicBezTo>
                      <a:pt x="1064" y="689"/>
                      <a:pt x="1107" y="686"/>
                      <a:pt x="1149" y="688"/>
                    </a:cubicBezTo>
                    <a:cubicBezTo>
                      <a:pt x="1215" y="693"/>
                      <a:pt x="1276" y="719"/>
                      <a:pt x="1340" y="708"/>
                    </a:cubicBezTo>
                    <a:cubicBezTo>
                      <a:pt x="1385" y="701"/>
                      <a:pt x="1430" y="683"/>
                      <a:pt x="1460" y="653"/>
                    </a:cubicBezTo>
                    <a:cubicBezTo>
                      <a:pt x="1462" y="652"/>
                      <a:pt x="1464" y="650"/>
                      <a:pt x="1467" y="647"/>
                    </a:cubicBezTo>
                    <a:cubicBezTo>
                      <a:pt x="1478" y="633"/>
                      <a:pt x="1485" y="619"/>
                      <a:pt x="1490" y="606"/>
                    </a:cubicBezTo>
                    <a:cubicBezTo>
                      <a:pt x="1490" y="606"/>
                      <a:pt x="1490" y="606"/>
                      <a:pt x="1490" y="606"/>
                    </a:cubicBezTo>
                    <a:cubicBezTo>
                      <a:pt x="1490" y="605"/>
                      <a:pt x="1490" y="604"/>
                      <a:pt x="1491" y="603"/>
                    </a:cubicBezTo>
                    <a:cubicBezTo>
                      <a:pt x="1491" y="603"/>
                      <a:pt x="1491" y="602"/>
                      <a:pt x="1491" y="601"/>
                    </a:cubicBezTo>
                    <a:cubicBezTo>
                      <a:pt x="1492" y="599"/>
                      <a:pt x="1492" y="598"/>
                      <a:pt x="1493" y="596"/>
                    </a:cubicBezTo>
                    <a:cubicBezTo>
                      <a:pt x="1493" y="595"/>
                      <a:pt x="1493" y="595"/>
                      <a:pt x="1493" y="594"/>
                    </a:cubicBezTo>
                    <a:cubicBezTo>
                      <a:pt x="1494" y="592"/>
                      <a:pt x="1494" y="590"/>
                      <a:pt x="1495" y="588"/>
                    </a:cubicBezTo>
                    <a:cubicBezTo>
                      <a:pt x="1495" y="588"/>
                      <a:pt x="1495" y="588"/>
                      <a:pt x="1495" y="588"/>
                    </a:cubicBezTo>
                    <a:cubicBezTo>
                      <a:pt x="1495" y="588"/>
                      <a:pt x="1495" y="588"/>
                      <a:pt x="1495" y="588"/>
                    </a:cubicBezTo>
                    <a:cubicBezTo>
                      <a:pt x="1500" y="562"/>
                      <a:pt x="1495" y="541"/>
                      <a:pt x="1494" y="535"/>
                    </a:cubicBezTo>
                    <a:cubicBezTo>
                      <a:pt x="1480" y="488"/>
                      <a:pt x="1419" y="461"/>
                      <a:pt x="1386" y="491"/>
                    </a:cubicBezTo>
                    <a:cubicBezTo>
                      <a:pt x="1364" y="513"/>
                      <a:pt x="1437" y="499"/>
                      <a:pt x="1448" y="547"/>
                    </a:cubicBezTo>
                    <a:cubicBezTo>
                      <a:pt x="1458" y="588"/>
                      <a:pt x="1405" y="635"/>
                      <a:pt x="1312" y="637"/>
                    </a:cubicBezTo>
                    <a:cubicBezTo>
                      <a:pt x="1304" y="637"/>
                      <a:pt x="1297" y="636"/>
                      <a:pt x="1290" y="634"/>
                    </a:cubicBezTo>
                    <a:cubicBezTo>
                      <a:pt x="1213" y="619"/>
                      <a:pt x="1099" y="596"/>
                      <a:pt x="1039" y="596"/>
                    </a:cubicBezTo>
                    <a:cubicBezTo>
                      <a:pt x="1005" y="596"/>
                      <a:pt x="974" y="606"/>
                      <a:pt x="953" y="615"/>
                    </a:cubicBezTo>
                    <a:cubicBezTo>
                      <a:pt x="941" y="552"/>
                      <a:pt x="937" y="504"/>
                      <a:pt x="937" y="495"/>
                    </a:cubicBezTo>
                    <a:cubicBezTo>
                      <a:pt x="937" y="471"/>
                      <a:pt x="942" y="459"/>
                      <a:pt x="949" y="445"/>
                    </a:cubicBezTo>
                    <a:cubicBezTo>
                      <a:pt x="990" y="358"/>
                      <a:pt x="1029" y="270"/>
                      <a:pt x="1006" y="170"/>
                    </a:cubicBezTo>
                    <a:cubicBezTo>
                      <a:pt x="984" y="75"/>
                      <a:pt x="882" y="0"/>
                      <a:pt x="776" y="0"/>
                    </a:cubicBezTo>
                    <a:cubicBezTo>
                      <a:pt x="774" y="0"/>
                      <a:pt x="773" y="0"/>
                      <a:pt x="771" y="0"/>
                    </a:cubicBezTo>
                    <a:cubicBezTo>
                      <a:pt x="770" y="0"/>
                      <a:pt x="769" y="0"/>
                      <a:pt x="767" y="0"/>
                    </a:cubicBezTo>
                    <a:cubicBezTo>
                      <a:pt x="661" y="0"/>
                      <a:pt x="559" y="75"/>
                      <a:pt x="537" y="170"/>
                    </a:cubicBezTo>
                    <a:cubicBezTo>
                      <a:pt x="514" y="270"/>
                      <a:pt x="553" y="358"/>
                      <a:pt x="594" y="445"/>
                    </a:cubicBezTo>
                    <a:cubicBezTo>
                      <a:pt x="600" y="459"/>
                      <a:pt x="606" y="471"/>
                      <a:pt x="606" y="495"/>
                    </a:cubicBezTo>
                    <a:cubicBezTo>
                      <a:pt x="606" y="504"/>
                      <a:pt x="602" y="552"/>
                      <a:pt x="590" y="614"/>
                    </a:cubicBezTo>
                    <a:cubicBezTo>
                      <a:pt x="569" y="606"/>
                      <a:pt x="539" y="596"/>
                      <a:pt x="506" y="596"/>
                    </a:cubicBezTo>
                    <a:cubicBezTo>
                      <a:pt x="446" y="596"/>
                      <a:pt x="332" y="619"/>
                      <a:pt x="255" y="634"/>
                    </a:cubicBezTo>
                    <a:cubicBezTo>
                      <a:pt x="248" y="636"/>
                      <a:pt x="241" y="637"/>
                      <a:pt x="233" y="637"/>
                    </a:cubicBezTo>
                    <a:cubicBezTo>
                      <a:pt x="146" y="635"/>
                      <a:pt x="94" y="594"/>
                      <a:pt x="96" y="555"/>
                    </a:cubicBezTo>
                    <a:cubicBezTo>
                      <a:pt x="96" y="553"/>
                      <a:pt x="96" y="552"/>
                      <a:pt x="96" y="551"/>
                    </a:cubicBezTo>
                    <a:cubicBezTo>
                      <a:pt x="96" y="549"/>
                      <a:pt x="97" y="548"/>
                      <a:pt x="97" y="547"/>
                    </a:cubicBezTo>
                    <a:cubicBezTo>
                      <a:pt x="108" y="499"/>
                      <a:pt x="181" y="513"/>
                      <a:pt x="159" y="491"/>
                    </a:cubicBezTo>
                    <a:cubicBezTo>
                      <a:pt x="156" y="490"/>
                      <a:pt x="153" y="489"/>
                      <a:pt x="150" y="488"/>
                    </a:cubicBezTo>
                    <a:cubicBezTo>
                      <a:pt x="149" y="488"/>
                      <a:pt x="149" y="488"/>
                      <a:pt x="148" y="488"/>
                    </a:cubicBezTo>
                    <a:cubicBezTo>
                      <a:pt x="146" y="487"/>
                      <a:pt x="144" y="487"/>
                      <a:pt x="142" y="487"/>
                    </a:cubicBezTo>
                    <a:cubicBezTo>
                      <a:pt x="141" y="486"/>
                      <a:pt x="140" y="486"/>
                      <a:pt x="138" y="486"/>
                    </a:cubicBezTo>
                    <a:cubicBezTo>
                      <a:pt x="137" y="486"/>
                      <a:pt x="135" y="486"/>
                      <a:pt x="133" y="485"/>
                    </a:cubicBezTo>
                    <a:cubicBezTo>
                      <a:pt x="132" y="485"/>
                      <a:pt x="131" y="485"/>
                      <a:pt x="130" y="485"/>
                    </a:cubicBezTo>
                    <a:cubicBezTo>
                      <a:pt x="128" y="485"/>
                      <a:pt x="127" y="485"/>
                      <a:pt x="125" y="485"/>
                    </a:cubicBezTo>
                    <a:cubicBezTo>
                      <a:pt x="124" y="485"/>
                      <a:pt x="123" y="485"/>
                      <a:pt x="122" y="485"/>
                    </a:cubicBezTo>
                    <a:cubicBezTo>
                      <a:pt x="120" y="485"/>
                      <a:pt x="119" y="485"/>
                      <a:pt x="117" y="485"/>
                    </a:cubicBezTo>
                    <a:cubicBezTo>
                      <a:pt x="116" y="485"/>
                      <a:pt x="115" y="485"/>
                      <a:pt x="114" y="485"/>
                    </a:cubicBezTo>
                    <a:cubicBezTo>
                      <a:pt x="112" y="485"/>
                      <a:pt x="111" y="485"/>
                      <a:pt x="109" y="485"/>
                    </a:cubicBezTo>
                    <a:cubicBezTo>
                      <a:pt x="108" y="485"/>
                      <a:pt x="107" y="486"/>
                      <a:pt x="106" y="486"/>
                    </a:cubicBezTo>
                    <a:cubicBezTo>
                      <a:pt x="104" y="486"/>
                      <a:pt x="101" y="487"/>
                      <a:pt x="99" y="487"/>
                    </a:cubicBezTo>
                    <a:cubicBezTo>
                      <a:pt x="76" y="493"/>
                      <a:pt x="59" y="508"/>
                      <a:pt x="51" y="535"/>
                    </a:cubicBezTo>
                    <a:cubicBezTo>
                      <a:pt x="50" y="541"/>
                      <a:pt x="45" y="562"/>
                      <a:pt x="50" y="588"/>
                    </a:cubicBezTo>
                    <a:cubicBezTo>
                      <a:pt x="50" y="588"/>
                      <a:pt x="50" y="588"/>
                      <a:pt x="50" y="588"/>
                    </a:cubicBezTo>
                    <a:cubicBezTo>
                      <a:pt x="51" y="589"/>
                      <a:pt x="51" y="589"/>
                      <a:pt x="51" y="589"/>
                    </a:cubicBezTo>
                    <a:cubicBezTo>
                      <a:pt x="51" y="591"/>
                      <a:pt x="51" y="593"/>
                      <a:pt x="52" y="594"/>
                    </a:cubicBezTo>
                    <a:cubicBezTo>
                      <a:pt x="52" y="595"/>
                      <a:pt x="52" y="596"/>
                      <a:pt x="52" y="596"/>
                    </a:cubicBezTo>
                    <a:cubicBezTo>
                      <a:pt x="53" y="598"/>
                      <a:pt x="53" y="599"/>
                      <a:pt x="54" y="601"/>
                    </a:cubicBezTo>
                    <a:cubicBezTo>
                      <a:pt x="54" y="602"/>
                      <a:pt x="54" y="603"/>
                      <a:pt x="54" y="603"/>
                    </a:cubicBezTo>
                    <a:cubicBezTo>
                      <a:pt x="55" y="604"/>
                      <a:pt x="55" y="605"/>
                      <a:pt x="55" y="606"/>
                    </a:cubicBezTo>
                    <a:cubicBezTo>
                      <a:pt x="55" y="606"/>
                      <a:pt x="55" y="606"/>
                      <a:pt x="55" y="606"/>
                    </a:cubicBezTo>
                    <a:cubicBezTo>
                      <a:pt x="60" y="619"/>
                      <a:pt x="67" y="633"/>
                      <a:pt x="78" y="647"/>
                    </a:cubicBezTo>
                    <a:cubicBezTo>
                      <a:pt x="81" y="650"/>
                      <a:pt x="83" y="652"/>
                      <a:pt x="85" y="653"/>
                    </a:cubicBezTo>
                    <a:cubicBezTo>
                      <a:pt x="115" y="683"/>
                      <a:pt x="160" y="701"/>
                      <a:pt x="205" y="708"/>
                    </a:cubicBezTo>
                    <a:cubicBezTo>
                      <a:pt x="269" y="719"/>
                      <a:pt x="330" y="693"/>
                      <a:pt x="396" y="688"/>
                    </a:cubicBezTo>
                    <a:cubicBezTo>
                      <a:pt x="438" y="686"/>
                      <a:pt x="481" y="689"/>
                      <a:pt x="520" y="703"/>
                    </a:cubicBezTo>
                    <a:cubicBezTo>
                      <a:pt x="534" y="709"/>
                      <a:pt x="547" y="715"/>
                      <a:pt x="560" y="721"/>
                    </a:cubicBezTo>
                    <a:cubicBezTo>
                      <a:pt x="559" y="727"/>
                      <a:pt x="559" y="733"/>
                      <a:pt x="558" y="739"/>
                    </a:cubicBezTo>
                    <a:cubicBezTo>
                      <a:pt x="507" y="749"/>
                      <a:pt x="425" y="742"/>
                      <a:pt x="366" y="740"/>
                    </a:cubicBezTo>
                    <a:cubicBezTo>
                      <a:pt x="342" y="737"/>
                      <a:pt x="316" y="734"/>
                      <a:pt x="293" y="735"/>
                    </a:cubicBezTo>
                    <a:cubicBezTo>
                      <a:pt x="292" y="735"/>
                      <a:pt x="292" y="735"/>
                      <a:pt x="292" y="735"/>
                    </a:cubicBezTo>
                    <a:cubicBezTo>
                      <a:pt x="292" y="735"/>
                      <a:pt x="292" y="735"/>
                      <a:pt x="292" y="735"/>
                    </a:cubicBezTo>
                    <a:cubicBezTo>
                      <a:pt x="273" y="736"/>
                      <a:pt x="255" y="738"/>
                      <a:pt x="239" y="745"/>
                    </a:cubicBezTo>
                    <a:cubicBezTo>
                      <a:pt x="153" y="779"/>
                      <a:pt x="196" y="931"/>
                      <a:pt x="120" y="979"/>
                    </a:cubicBezTo>
                    <a:cubicBezTo>
                      <a:pt x="103" y="991"/>
                      <a:pt x="60" y="1006"/>
                      <a:pt x="49" y="979"/>
                    </a:cubicBezTo>
                    <a:cubicBezTo>
                      <a:pt x="48" y="976"/>
                      <a:pt x="48" y="974"/>
                      <a:pt x="47" y="972"/>
                    </a:cubicBezTo>
                    <a:cubicBezTo>
                      <a:pt x="48" y="971"/>
                      <a:pt x="49" y="971"/>
                      <a:pt x="50" y="970"/>
                    </a:cubicBezTo>
                    <a:cubicBezTo>
                      <a:pt x="55" y="965"/>
                      <a:pt x="71" y="966"/>
                      <a:pt x="70" y="954"/>
                    </a:cubicBezTo>
                    <a:cubicBezTo>
                      <a:pt x="70" y="954"/>
                      <a:pt x="70" y="954"/>
                      <a:pt x="70" y="954"/>
                    </a:cubicBezTo>
                    <a:cubicBezTo>
                      <a:pt x="70" y="954"/>
                      <a:pt x="70" y="954"/>
                      <a:pt x="70" y="954"/>
                    </a:cubicBezTo>
                    <a:cubicBezTo>
                      <a:pt x="70" y="951"/>
                      <a:pt x="69" y="949"/>
                      <a:pt x="66" y="947"/>
                    </a:cubicBezTo>
                    <a:cubicBezTo>
                      <a:pt x="57" y="940"/>
                      <a:pt x="33" y="945"/>
                      <a:pt x="17" y="960"/>
                    </a:cubicBezTo>
                    <a:cubicBezTo>
                      <a:pt x="17" y="960"/>
                      <a:pt x="17" y="960"/>
                      <a:pt x="17" y="960"/>
                    </a:cubicBezTo>
                    <a:cubicBezTo>
                      <a:pt x="17" y="961"/>
                      <a:pt x="16" y="962"/>
                      <a:pt x="15" y="962"/>
                    </a:cubicBezTo>
                    <a:cubicBezTo>
                      <a:pt x="15" y="962"/>
                      <a:pt x="15" y="962"/>
                      <a:pt x="15" y="962"/>
                    </a:cubicBezTo>
                    <a:cubicBezTo>
                      <a:pt x="5" y="974"/>
                      <a:pt x="0" y="990"/>
                      <a:pt x="10" y="1012"/>
                    </a:cubicBezTo>
                    <a:cubicBezTo>
                      <a:pt x="36" y="1073"/>
                      <a:pt x="130" y="1073"/>
                      <a:pt x="191" y="1006"/>
                    </a:cubicBezTo>
                    <a:cubicBezTo>
                      <a:pt x="252" y="940"/>
                      <a:pt x="211" y="856"/>
                      <a:pt x="303" y="832"/>
                    </a:cubicBezTo>
                    <a:cubicBezTo>
                      <a:pt x="342" y="821"/>
                      <a:pt x="386" y="827"/>
                      <a:pt x="429" y="832"/>
                    </a:cubicBezTo>
                    <a:cubicBezTo>
                      <a:pt x="462" y="836"/>
                      <a:pt x="494" y="840"/>
                      <a:pt x="525" y="837"/>
                    </a:cubicBezTo>
                    <a:cubicBezTo>
                      <a:pt x="539" y="836"/>
                      <a:pt x="554" y="834"/>
                      <a:pt x="568" y="830"/>
                    </a:cubicBezTo>
                    <a:cubicBezTo>
                      <a:pt x="570" y="836"/>
                      <a:pt x="572" y="841"/>
                      <a:pt x="575" y="847"/>
                    </a:cubicBezTo>
                    <a:cubicBezTo>
                      <a:pt x="544" y="878"/>
                      <a:pt x="508" y="902"/>
                      <a:pt x="468" y="918"/>
                    </a:cubicBezTo>
                    <a:cubicBezTo>
                      <a:pt x="410" y="941"/>
                      <a:pt x="325" y="929"/>
                      <a:pt x="277" y="972"/>
                    </a:cubicBezTo>
                    <a:cubicBezTo>
                      <a:pt x="235" y="1009"/>
                      <a:pt x="218" y="1073"/>
                      <a:pt x="244" y="1123"/>
                    </a:cubicBezTo>
                    <a:cubicBezTo>
                      <a:pt x="257" y="1147"/>
                      <a:pt x="278" y="1165"/>
                      <a:pt x="304" y="1172"/>
                    </a:cubicBezTo>
                    <a:cubicBezTo>
                      <a:pt x="320" y="1176"/>
                      <a:pt x="363" y="1178"/>
                      <a:pt x="379" y="1162"/>
                    </a:cubicBezTo>
                    <a:cubicBezTo>
                      <a:pt x="381" y="1160"/>
                      <a:pt x="382" y="1159"/>
                      <a:pt x="383" y="1158"/>
                    </a:cubicBezTo>
                    <a:cubicBezTo>
                      <a:pt x="394" y="1145"/>
                      <a:pt x="407" y="1108"/>
                      <a:pt x="381" y="1108"/>
                    </a:cubicBezTo>
                    <a:cubicBezTo>
                      <a:pt x="367" y="1108"/>
                      <a:pt x="347" y="1122"/>
                      <a:pt x="328" y="1131"/>
                    </a:cubicBezTo>
                    <a:cubicBezTo>
                      <a:pt x="312" y="1117"/>
                      <a:pt x="318" y="1086"/>
                      <a:pt x="326" y="1067"/>
                    </a:cubicBezTo>
                    <a:cubicBezTo>
                      <a:pt x="355" y="998"/>
                      <a:pt x="396" y="999"/>
                      <a:pt x="445" y="999"/>
                    </a:cubicBezTo>
                    <a:cubicBezTo>
                      <a:pt x="470" y="999"/>
                      <a:pt x="496" y="999"/>
                      <a:pt x="524" y="991"/>
                    </a:cubicBezTo>
                    <a:cubicBezTo>
                      <a:pt x="554" y="982"/>
                      <a:pt x="595" y="956"/>
                      <a:pt x="636" y="922"/>
                    </a:cubicBezTo>
                    <a:cubicBezTo>
                      <a:pt x="641" y="926"/>
                      <a:pt x="647" y="930"/>
                      <a:pt x="652" y="933"/>
                    </a:cubicBezTo>
                    <a:cubicBezTo>
                      <a:pt x="650" y="955"/>
                      <a:pt x="644" y="974"/>
                      <a:pt x="634" y="990"/>
                    </a:cubicBezTo>
                    <a:cubicBezTo>
                      <a:pt x="606" y="1035"/>
                      <a:pt x="590" y="1062"/>
                      <a:pt x="554" y="1099"/>
                    </a:cubicBezTo>
                    <a:cubicBezTo>
                      <a:pt x="514" y="1139"/>
                      <a:pt x="477" y="1180"/>
                      <a:pt x="473" y="1241"/>
                    </a:cubicBezTo>
                    <a:cubicBezTo>
                      <a:pt x="470" y="1286"/>
                      <a:pt x="504" y="1337"/>
                      <a:pt x="556" y="1339"/>
                    </a:cubicBezTo>
                    <a:cubicBezTo>
                      <a:pt x="592" y="1340"/>
                      <a:pt x="609" y="1312"/>
                      <a:pt x="614" y="1291"/>
                    </a:cubicBezTo>
                    <a:cubicBezTo>
                      <a:pt x="614" y="1291"/>
                      <a:pt x="614" y="1291"/>
                      <a:pt x="614" y="1291"/>
                    </a:cubicBezTo>
                    <a:cubicBezTo>
                      <a:pt x="614" y="1290"/>
                      <a:pt x="614" y="1290"/>
                      <a:pt x="614" y="1290"/>
                    </a:cubicBezTo>
                    <a:cubicBezTo>
                      <a:pt x="616" y="1281"/>
                      <a:pt x="616" y="1273"/>
                      <a:pt x="615" y="1269"/>
                    </a:cubicBezTo>
                    <a:cubicBezTo>
                      <a:pt x="614" y="1268"/>
                      <a:pt x="614" y="1268"/>
                      <a:pt x="614" y="1268"/>
                    </a:cubicBezTo>
                    <a:cubicBezTo>
                      <a:pt x="611" y="1250"/>
                      <a:pt x="599" y="1235"/>
                      <a:pt x="579" y="1236"/>
                    </a:cubicBezTo>
                    <a:cubicBezTo>
                      <a:pt x="557" y="1238"/>
                      <a:pt x="575" y="1259"/>
                      <a:pt x="578" y="1271"/>
                    </a:cubicBezTo>
                    <a:cubicBezTo>
                      <a:pt x="580" y="1279"/>
                      <a:pt x="579" y="1285"/>
                      <a:pt x="576" y="1290"/>
                    </a:cubicBezTo>
                    <a:cubicBezTo>
                      <a:pt x="559" y="1291"/>
                      <a:pt x="541" y="1272"/>
                      <a:pt x="540" y="1254"/>
                    </a:cubicBezTo>
                    <a:cubicBezTo>
                      <a:pt x="541" y="1221"/>
                      <a:pt x="605" y="1173"/>
                      <a:pt x="625" y="1152"/>
                    </a:cubicBezTo>
                    <a:cubicBezTo>
                      <a:pt x="672" y="1104"/>
                      <a:pt x="737" y="1039"/>
                      <a:pt x="773" y="969"/>
                    </a:cubicBezTo>
                    <a:cubicBezTo>
                      <a:pt x="777" y="969"/>
                      <a:pt x="781" y="969"/>
                      <a:pt x="786" y="969"/>
                    </a:cubicBezTo>
                    <a:cubicBezTo>
                      <a:pt x="822" y="1038"/>
                      <a:pt x="886" y="1104"/>
                      <a:pt x="933" y="1152"/>
                    </a:cubicBezTo>
                    <a:cubicBezTo>
                      <a:pt x="954" y="1173"/>
                      <a:pt x="1018" y="1221"/>
                      <a:pt x="1019" y="1254"/>
                    </a:cubicBezTo>
                    <a:cubicBezTo>
                      <a:pt x="1018" y="1272"/>
                      <a:pt x="1000" y="1291"/>
                      <a:pt x="983" y="1290"/>
                    </a:cubicBezTo>
                    <a:cubicBezTo>
                      <a:pt x="980" y="1285"/>
                      <a:pt x="979" y="1279"/>
                      <a:pt x="981" y="1271"/>
                    </a:cubicBezTo>
                    <a:cubicBezTo>
                      <a:pt x="984" y="1259"/>
                      <a:pt x="1002" y="1238"/>
                      <a:pt x="980" y="1236"/>
                    </a:cubicBezTo>
                    <a:cubicBezTo>
                      <a:pt x="960" y="1235"/>
                      <a:pt x="948" y="1250"/>
                      <a:pt x="944" y="1268"/>
                    </a:cubicBezTo>
                    <a:cubicBezTo>
                      <a:pt x="944" y="1269"/>
                      <a:pt x="944" y="1269"/>
                      <a:pt x="944" y="1269"/>
                    </a:cubicBezTo>
                    <a:cubicBezTo>
                      <a:pt x="942" y="1273"/>
                      <a:pt x="942" y="1281"/>
                      <a:pt x="944" y="1290"/>
                    </a:cubicBezTo>
                    <a:cubicBezTo>
                      <a:pt x="945" y="1291"/>
                      <a:pt x="945" y="1291"/>
                      <a:pt x="945" y="1291"/>
                    </a:cubicBezTo>
                    <a:cubicBezTo>
                      <a:pt x="945" y="1291"/>
                      <a:pt x="945" y="1291"/>
                      <a:pt x="945" y="1291"/>
                    </a:cubicBezTo>
                    <a:cubicBezTo>
                      <a:pt x="950" y="1312"/>
                      <a:pt x="967" y="1340"/>
                      <a:pt x="1003" y="1339"/>
                    </a:cubicBezTo>
                    <a:cubicBezTo>
                      <a:pt x="1055" y="1337"/>
                      <a:pt x="1089" y="1286"/>
                      <a:pt x="1086" y="1241"/>
                    </a:cubicBezTo>
                    <a:cubicBezTo>
                      <a:pt x="1082" y="1180"/>
                      <a:pt x="1045" y="1139"/>
                      <a:pt x="1005" y="1099"/>
                    </a:cubicBezTo>
                    <a:cubicBezTo>
                      <a:pt x="969" y="1062"/>
                      <a:pt x="953" y="1035"/>
                      <a:pt x="925" y="990"/>
                    </a:cubicBezTo>
                    <a:cubicBezTo>
                      <a:pt x="914" y="972"/>
                      <a:pt x="907" y="948"/>
                      <a:pt x="906" y="922"/>
                    </a:cubicBezTo>
                    <a:cubicBezTo>
                      <a:pt x="909" y="920"/>
                      <a:pt x="912" y="918"/>
                      <a:pt x="915" y="915"/>
                    </a:cubicBezTo>
                    <a:cubicBezTo>
                      <a:pt x="959" y="953"/>
                      <a:pt x="1003" y="981"/>
                      <a:pt x="1035" y="991"/>
                    </a:cubicBezTo>
                    <a:cubicBezTo>
                      <a:pt x="1063" y="999"/>
                      <a:pt x="1089" y="999"/>
                      <a:pt x="1113" y="999"/>
                    </a:cubicBezTo>
                    <a:cubicBezTo>
                      <a:pt x="1162" y="999"/>
                      <a:pt x="1204" y="998"/>
                      <a:pt x="1233" y="1067"/>
                    </a:cubicBezTo>
                    <a:cubicBezTo>
                      <a:pt x="1240" y="1084"/>
                      <a:pt x="1246" y="1111"/>
                      <a:pt x="1235" y="1127"/>
                    </a:cubicBezTo>
                    <a:cubicBezTo>
                      <a:pt x="1213" y="1135"/>
                      <a:pt x="1203" y="1108"/>
                      <a:pt x="1177" y="1108"/>
                    </a:cubicBezTo>
                    <a:cubicBezTo>
                      <a:pt x="1152" y="1108"/>
                      <a:pt x="1164" y="1145"/>
                      <a:pt x="1176" y="1158"/>
                    </a:cubicBezTo>
                    <a:cubicBezTo>
                      <a:pt x="1177" y="1159"/>
                      <a:pt x="1178" y="1160"/>
                      <a:pt x="1180" y="1162"/>
                    </a:cubicBezTo>
                    <a:cubicBezTo>
                      <a:pt x="1196" y="1178"/>
                      <a:pt x="1239" y="1176"/>
                      <a:pt x="1255" y="1172"/>
                    </a:cubicBezTo>
                    <a:cubicBezTo>
                      <a:pt x="1281" y="1165"/>
                      <a:pt x="1302" y="1147"/>
                      <a:pt x="1315" y="1123"/>
                    </a:cubicBezTo>
                    <a:cubicBezTo>
                      <a:pt x="1341" y="1073"/>
                      <a:pt x="1324" y="1009"/>
                      <a:pt x="1282" y="972"/>
                    </a:cubicBezTo>
                    <a:cubicBezTo>
                      <a:pt x="1234" y="929"/>
                      <a:pt x="1149" y="941"/>
                      <a:pt x="1091" y="918"/>
                    </a:cubicBezTo>
                    <a:cubicBezTo>
                      <a:pt x="1046" y="900"/>
                      <a:pt x="1005" y="871"/>
                      <a:pt x="973" y="835"/>
                    </a:cubicBezTo>
                    <a:cubicBezTo>
                      <a:pt x="974" y="832"/>
                      <a:pt x="975" y="829"/>
                      <a:pt x="976" y="825"/>
                    </a:cubicBezTo>
                    <a:cubicBezTo>
                      <a:pt x="995" y="832"/>
                      <a:pt x="1015" y="836"/>
                      <a:pt x="1034" y="837"/>
                    </a:cubicBezTo>
                    <a:cubicBezTo>
                      <a:pt x="1064" y="840"/>
                      <a:pt x="1097" y="836"/>
                      <a:pt x="1130" y="832"/>
                    </a:cubicBezTo>
                    <a:cubicBezTo>
                      <a:pt x="1173" y="827"/>
                      <a:pt x="1217" y="821"/>
                      <a:pt x="1256" y="832"/>
                    </a:cubicBezTo>
                    <a:cubicBezTo>
                      <a:pt x="1348" y="856"/>
                      <a:pt x="1306" y="940"/>
                      <a:pt x="1368" y="1006"/>
                    </a:cubicBezTo>
                    <a:cubicBezTo>
                      <a:pt x="1429" y="1073"/>
                      <a:pt x="1523" y="1073"/>
                      <a:pt x="1549" y="1012"/>
                    </a:cubicBezTo>
                    <a:cubicBezTo>
                      <a:pt x="1559" y="988"/>
                      <a:pt x="1552" y="970"/>
                      <a:pt x="1540" y="959"/>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Freeform 26"/>
              <p:cNvSpPr>
                <a:spLocks noEditPoints="1"/>
              </p:cNvSpPr>
              <p:nvPr/>
            </p:nvSpPr>
            <p:spPr bwMode="auto">
              <a:xfrm>
                <a:off x="2811" y="1864"/>
                <a:ext cx="1013" cy="232"/>
              </a:xfrm>
              <a:custGeom>
                <a:avLst/>
                <a:gdLst>
                  <a:gd name="T0" fmla="*/ 481 w 496"/>
                  <a:gd name="T1" fmla="*/ 112 h 114"/>
                  <a:gd name="T2" fmla="*/ 489 w 496"/>
                  <a:gd name="T3" fmla="*/ 93 h 114"/>
                  <a:gd name="T4" fmla="*/ 476 w 496"/>
                  <a:gd name="T5" fmla="*/ 99 h 114"/>
                  <a:gd name="T6" fmla="*/ 452 w 496"/>
                  <a:gd name="T7" fmla="*/ 102 h 114"/>
                  <a:gd name="T8" fmla="*/ 464 w 496"/>
                  <a:gd name="T9" fmla="*/ 95 h 114"/>
                  <a:gd name="T10" fmla="*/ 457 w 496"/>
                  <a:gd name="T11" fmla="*/ 83 h 114"/>
                  <a:gd name="T12" fmla="*/ 452 w 496"/>
                  <a:gd name="T13" fmla="*/ 102 h 114"/>
                  <a:gd name="T14" fmla="*/ 422 w 496"/>
                  <a:gd name="T15" fmla="*/ 95 h 114"/>
                  <a:gd name="T16" fmla="*/ 425 w 496"/>
                  <a:gd name="T17" fmla="*/ 75 h 114"/>
                  <a:gd name="T18" fmla="*/ 414 w 496"/>
                  <a:gd name="T19" fmla="*/ 84 h 114"/>
                  <a:gd name="T20" fmla="*/ 391 w 496"/>
                  <a:gd name="T21" fmla="*/ 91 h 114"/>
                  <a:gd name="T22" fmla="*/ 402 w 496"/>
                  <a:gd name="T23" fmla="*/ 82 h 114"/>
                  <a:gd name="T24" fmla="*/ 392 w 496"/>
                  <a:gd name="T25" fmla="*/ 71 h 114"/>
                  <a:gd name="T26" fmla="*/ 391 w 496"/>
                  <a:gd name="T27" fmla="*/ 91 h 114"/>
                  <a:gd name="T28" fmla="*/ 360 w 496"/>
                  <a:gd name="T29" fmla="*/ 91 h 114"/>
                  <a:gd name="T30" fmla="*/ 359 w 496"/>
                  <a:gd name="T31" fmla="*/ 71 h 114"/>
                  <a:gd name="T32" fmla="*/ 350 w 496"/>
                  <a:gd name="T33" fmla="*/ 81 h 114"/>
                  <a:gd name="T34" fmla="*/ 329 w 496"/>
                  <a:gd name="T35" fmla="*/ 94 h 114"/>
                  <a:gd name="T36" fmla="*/ 338 w 496"/>
                  <a:gd name="T37" fmla="*/ 83 h 114"/>
                  <a:gd name="T38" fmla="*/ 326 w 496"/>
                  <a:gd name="T39" fmla="*/ 74 h 114"/>
                  <a:gd name="T40" fmla="*/ 329 w 496"/>
                  <a:gd name="T41" fmla="*/ 94 h 114"/>
                  <a:gd name="T42" fmla="*/ 298 w 496"/>
                  <a:gd name="T43" fmla="*/ 99 h 114"/>
                  <a:gd name="T44" fmla="*/ 294 w 496"/>
                  <a:gd name="T45" fmla="*/ 79 h 114"/>
                  <a:gd name="T46" fmla="*/ 298 w 496"/>
                  <a:gd name="T47" fmla="*/ 99 h 114"/>
                  <a:gd name="T48" fmla="*/ 267 w 496"/>
                  <a:gd name="T49" fmla="*/ 105 h 114"/>
                  <a:gd name="T50" fmla="*/ 263 w 496"/>
                  <a:gd name="T51" fmla="*/ 85 h 114"/>
                  <a:gd name="T52" fmla="*/ 255 w 496"/>
                  <a:gd name="T53" fmla="*/ 97 h 114"/>
                  <a:gd name="T54" fmla="*/ 235 w 496"/>
                  <a:gd name="T55" fmla="*/ 110 h 114"/>
                  <a:gd name="T56" fmla="*/ 243 w 496"/>
                  <a:gd name="T57" fmla="*/ 99 h 114"/>
                  <a:gd name="T58" fmla="*/ 232 w 496"/>
                  <a:gd name="T59" fmla="*/ 90 h 114"/>
                  <a:gd name="T60" fmla="*/ 235 w 496"/>
                  <a:gd name="T61" fmla="*/ 110 h 114"/>
                  <a:gd name="T62" fmla="*/ 202 w 496"/>
                  <a:gd name="T63" fmla="*/ 114 h 114"/>
                  <a:gd name="T64" fmla="*/ 201 w 496"/>
                  <a:gd name="T65" fmla="*/ 94 h 114"/>
                  <a:gd name="T66" fmla="*/ 202 w 496"/>
                  <a:gd name="T67" fmla="*/ 114 h 114"/>
                  <a:gd name="T68" fmla="*/ 168 w 496"/>
                  <a:gd name="T69" fmla="*/ 113 h 114"/>
                  <a:gd name="T70" fmla="*/ 171 w 496"/>
                  <a:gd name="T71" fmla="*/ 93 h 114"/>
                  <a:gd name="T72" fmla="*/ 160 w 496"/>
                  <a:gd name="T73" fmla="*/ 102 h 114"/>
                  <a:gd name="T74" fmla="*/ 136 w 496"/>
                  <a:gd name="T75" fmla="*/ 107 h 114"/>
                  <a:gd name="T76" fmla="*/ 148 w 496"/>
                  <a:gd name="T77" fmla="*/ 100 h 114"/>
                  <a:gd name="T78" fmla="*/ 140 w 496"/>
                  <a:gd name="T79" fmla="*/ 88 h 114"/>
                  <a:gd name="T80" fmla="*/ 136 w 496"/>
                  <a:gd name="T81" fmla="*/ 107 h 114"/>
                  <a:gd name="T82" fmla="*/ 104 w 496"/>
                  <a:gd name="T83" fmla="*/ 98 h 114"/>
                  <a:gd name="T84" fmla="*/ 111 w 496"/>
                  <a:gd name="T85" fmla="*/ 80 h 114"/>
                  <a:gd name="T86" fmla="*/ 104 w 496"/>
                  <a:gd name="T87" fmla="*/ 98 h 114"/>
                  <a:gd name="T88" fmla="*/ 73 w 496"/>
                  <a:gd name="T89" fmla="*/ 85 h 114"/>
                  <a:gd name="T90" fmla="*/ 82 w 496"/>
                  <a:gd name="T91" fmla="*/ 68 h 114"/>
                  <a:gd name="T92" fmla="*/ 69 w 496"/>
                  <a:gd name="T93" fmla="*/ 72 h 114"/>
                  <a:gd name="T94" fmla="*/ 45 w 496"/>
                  <a:gd name="T95" fmla="*/ 68 h 114"/>
                  <a:gd name="T96" fmla="*/ 59 w 496"/>
                  <a:gd name="T97" fmla="*/ 66 h 114"/>
                  <a:gd name="T98" fmla="*/ 57 w 496"/>
                  <a:gd name="T99" fmla="*/ 52 h 114"/>
                  <a:gd name="T100" fmla="*/ 45 w 496"/>
                  <a:gd name="T101" fmla="*/ 68 h 114"/>
                  <a:gd name="T102" fmla="*/ 20 w 496"/>
                  <a:gd name="T103" fmla="*/ 44 h 114"/>
                  <a:gd name="T104" fmla="*/ 35 w 496"/>
                  <a:gd name="T105" fmla="*/ 31 h 114"/>
                  <a:gd name="T106" fmla="*/ 20 w 496"/>
                  <a:gd name="T107" fmla="*/ 44 h 114"/>
                  <a:gd name="T108" fmla="*/ 1 w 496"/>
                  <a:gd name="T109" fmla="*/ 14 h 114"/>
                  <a:gd name="T110" fmla="*/ 20 w 496"/>
                  <a:gd name="T111" fmla="*/ 8 h 114"/>
                  <a:gd name="T112" fmla="*/ 8 w 496"/>
                  <a:gd name="T113" fmla="*/ 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96" h="114">
                    <a:moveTo>
                      <a:pt x="481" y="112"/>
                    </a:moveTo>
                    <a:cubicBezTo>
                      <a:pt x="481" y="112"/>
                      <a:pt x="481" y="112"/>
                      <a:pt x="481" y="112"/>
                    </a:cubicBezTo>
                    <a:cubicBezTo>
                      <a:pt x="486" y="114"/>
                      <a:pt x="492" y="112"/>
                      <a:pt x="494" y="106"/>
                    </a:cubicBezTo>
                    <a:cubicBezTo>
                      <a:pt x="496" y="101"/>
                      <a:pt x="494" y="95"/>
                      <a:pt x="489" y="93"/>
                    </a:cubicBezTo>
                    <a:cubicBezTo>
                      <a:pt x="489" y="93"/>
                      <a:pt x="489" y="93"/>
                      <a:pt x="489" y="93"/>
                    </a:cubicBezTo>
                    <a:cubicBezTo>
                      <a:pt x="483" y="91"/>
                      <a:pt x="478" y="94"/>
                      <a:pt x="476" y="99"/>
                    </a:cubicBezTo>
                    <a:cubicBezTo>
                      <a:pt x="474" y="104"/>
                      <a:pt x="476" y="110"/>
                      <a:pt x="481" y="112"/>
                    </a:cubicBezTo>
                    <a:close/>
                    <a:moveTo>
                      <a:pt x="452" y="102"/>
                    </a:moveTo>
                    <a:cubicBezTo>
                      <a:pt x="452" y="102"/>
                      <a:pt x="452" y="102"/>
                      <a:pt x="452" y="102"/>
                    </a:cubicBezTo>
                    <a:cubicBezTo>
                      <a:pt x="457" y="103"/>
                      <a:pt x="463" y="100"/>
                      <a:pt x="464" y="95"/>
                    </a:cubicBezTo>
                    <a:cubicBezTo>
                      <a:pt x="466" y="90"/>
                      <a:pt x="463" y="84"/>
                      <a:pt x="457" y="83"/>
                    </a:cubicBezTo>
                    <a:cubicBezTo>
                      <a:pt x="457" y="83"/>
                      <a:pt x="457" y="83"/>
                      <a:pt x="457" y="83"/>
                    </a:cubicBezTo>
                    <a:cubicBezTo>
                      <a:pt x="452" y="81"/>
                      <a:pt x="446" y="84"/>
                      <a:pt x="445" y="90"/>
                    </a:cubicBezTo>
                    <a:cubicBezTo>
                      <a:pt x="443" y="95"/>
                      <a:pt x="447" y="100"/>
                      <a:pt x="452" y="102"/>
                    </a:cubicBezTo>
                    <a:close/>
                    <a:moveTo>
                      <a:pt x="422" y="95"/>
                    </a:moveTo>
                    <a:cubicBezTo>
                      <a:pt x="422" y="95"/>
                      <a:pt x="422" y="95"/>
                      <a:pt x="422" y="95"/>
                    </a:cubicBezTo>
                    <a:cubicBezTo>
                      <a:pt x="427" y="96"/>
                      <a:pt x="432" y="92"/>
                      <a:pt x="433" y="87"/>
                    </a:cubicBezTo>
                    <a:cubicBezTo>
                      <a:pt x="434" y="81"/>
                      <a:pt x="431" y="76"/>
                      <a:pt x="425" y="75"/>
                    </a:cubicBezTo>
                    <a:cubicBezTo>
                      <a:pt x="425" y="75"/>
                      <a:pt x="425" y="75"/>
                      <a:pt x="425" y="75"/>
                    </a:cubicBezTo>
                    <a:cubicBezTo>
                      <a:pt x="420" y="74"/>
                      <a:pt x="415" y="78"/>
                      <a:pt x="414" y="84"/>
                    </a:cubicBezTo>
                    <a:cubicBezTo>
                      <a:pt x="413" y="89"/>
                      <a:pt x="416" y="94"/>
                      <a:pt x="422" y="95"/>
                    </a:cubicBezTo>
                    <a:close/>
                    <a:moveTo>
                      <a:pt x="391" y="91"/>
                    </a:moveTo>
                    <a:cubicBezTo>
                      <a:pt x="391" y="91"/>
                      <a:pt x="391" y="91"/>
                      <a:pt x="391" y="91"/>
                    </a:cubicBezTo>
                    <a:cubicBezTo>
                      <a:pt x="397" y="92"/>
                      <a:pt x="401" y="88"/>
                      <a:pt x="402" y="82"/>
                    </a:cubicBezTo>
                    <a:cubicBezTo>
                      <a:pt x="402" y="77"/>
                      <a:pt x="398" y="72"/>
                      <a:pt x="392" y="71"/>
                    </a:cubicBezTo>
                    <a:cubicBezTo>
                      <a:pt x="392" y="71"/>
                      <a:pt x="392" y="71"/>
                      <a:pt x="392" y="71"/>
                    </a:cubicBezTo>
                    <a:cubicBezTo>
                      <a:pt x="387" y="71"/>
                      <a:pt x="382" y="75"/>
                      <a:pt x="382" y="81"/>
                    </a:cubicBezTo>
                    <a:cubicBezTo>
                      <a:pt x="381" y="86"/>
                      <a:pt x="386" y="91"/>
                      <a:pt x="391" y="91"/>
                    </a:cubicBezTo>
                    <a:close/>
                    <a:moveTo>
                      <a:pt x="360" y="91"/>
                    </a:moveTo>
                    <a:cubicBezTo>
                      <a:pt x="360" y="91"/>
                      <a:pt x="360" y="91"/>
                      <a:pt x="360" y="91"/>
                    </a:cubicBezTo>
                    <a:cubicBezTo>
                      <a:pt x="366" y="91"/>
                      <a:pt x="370" y="86"/>
                      <a:pt x="370" y="81"/>
                    </a:cubicBezTo>
                    <a:cubicBezTo>
                      <a:pt x="369" y="75"/>
                      <a:pt x="365" y="71"/>
                      <a:pt x="359" y="71"/>
                    </a:cubicBezTo>
                    <a:cubicBezTo>
                      <a:pt x="359" y="71"/>
                      <a:pt x="359" y="71"/>
                      <a:pt x="359" y="71"/>
                    </a:cubicBezTo>
                    <a:cubicBezTo>
                      <a:pt x="354" y="71"/>
                      <a:pt x="349" y="76"/>
                      <a:pt x="350" y="81"/>
                    </a:cubicBezTo>
                    <a:cubicBezTo>
                      <a:pt x="350" y="87"/>
                      <a:pt x="355" y="91"/>
                      <a:pt x="360" y="91"/>
                    </a:cubicBezTo>
                    <a:close/>
                    <a:moveTo>
                      <a:pt x="329" y="94"/>
                    </a:moveTo>
                    <a:cubicBezTo>
                      <a:pt x="329" y="94"/>
                      <a:pt x="329" y="94"/>
                      <a:pt x="329" y="94"/>
                    </a:cubicBezTo>
                    <a:cubicBezTo>
                      <a:pt x="335" y="93"/>
                      <a:pt x="338" y="88"/>
                      <a:pt x="338" y="83"/>
                    </a:cubicBezTo>
                    <a:cubicBezTo>
                      <a:pt x="337" y="77"/>
                      <a:pt x="332" y="73"/>
                      <a:pt x="326" y="74"/>
                    </a:cubicBezTo>
                    <a:cubicBezTo>
                      <a:pt x="326" y="74"/>
                      <a:pt x="326" y="74"/>
                      <a:pt x="326" y="74"/>
                    </a:cubicBezTo>
                    <a:cubicBezTo>
                      <a:pt x="321" y="75"/>
                      <a:pt x="317" y="80"/>
                      <a:pt x="318" y="85"/>
                    </a:cubicBezTo>
                    <a:cubicBezTo>
                      <a:pt x="319" y="91"/>
                      <a:pt x="324" y="95"/>
                      <a:pt x="329" y="94"/>
                    </a:cubicBezTo>
                    <a:close/>
                    <a:moveTo>
                      <a:pt x="298" y="99"/>
                    </a:moveTo>
                    <a:cubicBezTo>
                      <a:pt x="298" y="99"/>
                      <a:pt x="298" y="99"/>
                      <a:pt x="298" y="99"/>
                    </a:cubicBezTo>
                    <a:cubicBezTo>
                      <a:pt x="304" y="98"/>
                      <a:pt x="307" y="93"/>
                      <a:pt x="306" y="87"/>
                    </a:cubicBezTo>
                    <a:cubicBezTo>
                      <a:pt x="305" y="82"/>
                      <a:pt x="300" y="78"/>
                      <a:pt x="294" y="79"/>
                    </a:cubicBezTo>
                    <a:cubicBezTo>
                      <a:pt x="289" y="81"/>
                      <a:pt x="285" y="86"/>
                      <a:pt x="286" y="91"/>
                    </a:cubicBezTo>
                    <a:cubicBezTo>
                      <a:pt x="288" y="97"/>
                      <a:pt x="293" y="100"/>
                      <a:pt x="298" y="99"/>
                    </a:cubicBezTo>
                    <a:close/>
                    <a:moveTo>
                      <a:pt x="267" y="105"/>
                    </a:moveTo>
                    <a:cubicBezTo>
                      <a:pt x="267" y="105"/>
                      <a:pt x="267" y="105"/>
                      <a:pt x="267" y="105"/>
                    </a:cubicBezTo>
                    <a:cubicBezTo>
                      <a:pt x="272" y="104"/>
                      <a:pt x="276" y="99"/>
                      <a:pt x="275" y="94"/>
                    </a:cubicBezTo>
                    <a:cubicBezTo>
                      <a:pt x="274" y="88"/>
                      <a:pt x="268" y="84"/>
                      <a:pt x="263" y="85"/>
                    </a:cubicBezTo>
                    <a:cubicBezTo>
                      <a:pt x="263" y="85"/>
                      <a:pt x="263" y="85"/>
                      <a:pt x="263" y="85"/>
                    </a:cubicBezTo>
                    <a:cubicBezTo>
                      <a:pt x="258" y="86"/>
                      <a:pt x="254" y="92"/>
                      <a:pt x="255" y="97"/>
                    </a:cubicBezTo>
                    <a:cubicBezTo>
                      <a:pt x="256" y="102"/>
                      <a:pt x="261" y="106"/>
                      <a:pt x="267" y="105"/>
                    </a:cubicBezTo>
                    <a:close/>
                    <a:moveTo>
                      <a:pt x="235" y="110"/>
                    </a:moveTo>
                    <a:cubicBezTo>
                      <a:pt x="235" y="110"/>
                      <a:pt x="235" y="110"/>
                      <a:pt x="235" y="110"/>
                    </a:cubicBezTo>
                    <a:cubicBezTo>
                      <a:pt x="240" y="110"/>
                      <a:pt x="244" y="104"/>
                      <a:pt x="243" y="99"/>
                    </a:cubicBezTo>
                    <a:cubicBezTo>
                      <a:pt x="242" y="94"/>
                      <a:pt x="237" y="90"/>
                      <a:pt x="232" y="90"/>
                    </a:cubicBezTo>
                    <a:cubicBezTo>
                      <a:pt x="232" y="90"/>
                      <a:pt x="232" y="90"/>
                      <a:pt x="232" y="90"/>
                    </a:cubicBezTo>
                    <a:cubicBezTo>
                      <a:pt x="226" y="91"/>
                      <a:pt x="223" y="96"/>
                      <a:pt x="223" y="102"/>
                    </a:cubicBezTo>
                    <a:cubicBezTo>
                      <a:pt x="224" y="107"/>
                      <a:pt x="229" y="111"/>
                      <a:pt x="235" y="110"/>
                    </a:cubicBezTo>
                    <a:close/>
                    <a:moveTo>
                      <a:pt x="202" y="114"/>
                    </a:moveTo>
                    <a:cubicBezTo>
                      <a:pt x="202" y="114"/>
                      <a:pt x="202" y="114"/>
                      <a:pt x="202" y="114"/>
                    </a:cubicBezTo>
                    <a:cubicBezTo>
                      <a:pt x="208" y="114"/>
                      <a:pt x="212" y="109"/>
                      <a:pt x="211" y="103"/>
                    </a:cubicBezTo>
                    <a:cubicBezTo>
                      <a:pt x="211" y="98"/>
                      <a:pt x="206" y="94"/>
                      <a:pt x="201" y="94"/>
                    </a:cubicBezTo>
                    <a:cubicBezTo>
                      <a:pt x="195" y="94"/>
                      <a:pt x="191" y="99"/>
                      <a:pt x="191" y="105"/>
                    </a:cubicBezTo>
                    <a:cubicBezTo>
                      <a:pt x="192" y="110"/>
                      <a:pt x="197" y="114"/>
                      <a:pt x="202" y="114"/>
                    </a:cubicBezTo>
                    <a:close/>
                    <a:moveTo>
                      <a:pt x="168" y="113"/>
                    </a:moveTo>
                    <a:cubicBezTo>
                      <a:pt x="168" y="113"/>
                      <a:pt x="168" y="113"/>
                      <a:pt x="168" y="113"/>
                    </a:cubicBezTo>
                    <a:cubicBezTo>
                      <a:pt x="174" y="114"/>
                      <a:pt x="179" y="110"/>
                      <a:pt x="179" y="105"/>
                    </a:cubicBezTo>
                    <a:cubicBezTo>
                      <a:pt x="180" y="99"/>
                      <a:pt x="176" y="94"/>
                      <a:pt x="171" y="93"/>
                    </a:cubicBezTo>
                    <a:cubicBezTo>
                      <a:pt x="171" y="93"/>
                      <a:pt x="171" y="93"/>
                      <a:pt x="171" y="93"/>
                    </a:cubicBezTo>
                    <a:cubicBezTo>
                      <a:pt x="165" y="93"/>
                      <a:pt x="160" y="96"/>
                      <a:pt x="160" y="102"/>
                    </a:cubicBezTo>
                    <a:cubicBezTo>
                      <a:pt x="159" y="107"/>
                      <a:pt x="163" y="112"/>
                      <a:pt x="168" y="113"/>
                    </a:cubicBezTo>
                    <a:close/>
                    <a:moveTo>
                      <a:pt x="136" y="107"/>
                    </a:moveTo>
                    <a:cubicBezTo>
                      <a:pt x="136" y="107"/>
                      <a:pt x="136" y="107"/>
                      <a:pt x="136" y="107"/>
                    </a:cubicBezTo>
                    <a:cubicBezTo>
                      <a:pt x="141" y="109"/>
                      <a:pt x="147" y="105"/>
                      <a:pt x="148" y="100"/>
                    </a:cubicBezTo>
                    <a:cubicBezTo>
                      <a:pt x="149" y="95"/>
                      <a:pt x="146" y="89"/>
                      <a:pt x="140" y="88"/>
                    </a:cubicBezTo>
                    <a:cubicBezTo>
                      <a:pt x="140" y="88"/>
                      <a:pt x="140" y="88"/>
                      <a:pt x="140" y="88"/>
                    </a:cubicBezTo>
                    <a:cubicBezTo>
                      <a:pt x="135" y="87"/>
                      <a:pt x="130" y="90"/>
                      <a:pt x="128" y="95"/>
                    </a:cubicBezTo>
                    <a:cubicBezTo>
                      <a:pt x="127" y="101"/>
                      <a:pt x="131" y="106"/>
                      <a:pt x="136" y="107"/>
                    </a:cubicBezTo>
                    <a:close/>
                    <a:moveTo>
                      <a:pt x="104" y="98"/>
                    </a:moveTo>
                    <a:cubicBezTo>
                      <a:pt x="104" y="98"/>
                      <a:pt x="104" y="98"/>
                      <a:pt x="104" y="98"/>
                    </a:cubicBezTo>
                    <a:cubicBezTo>
                      <a:pt x="109" y="100"/>
                      <a:pt x="115" y="97"/>
                      <a:pt x="117" y="92"/>
                    </a:cubicBezTo>
                    <a:cubicBezTo>
                      <a:pt x="119" y="87"/>
                      <a:pt x="116" y="81"/>
                      <a:pt x="111" y="80"/>
                    </a:cubicBezTo>
                    <a:cubicBezTo>
                      <a:pt x="105" y="78"/>
                      <a:pt x="100" y="81"/>
                      <a:pt x="98" y="86"/>
                    </a:cubicBezTo>
                    <a:cubicBezTo>
                      <a:pt x="96" y="91"/>
                      <a:pt x="99" y="97"/>
                      <a:pt x="104" y="98"/>
                    </a:cubicBezTo>
                    <a:close/>
                    <a:moveTo>
                      <a:pt x="73" y="85"/>
                    </a:moveTo>
                    <a:cubicBezTo>
                      <a:pt x="73" y="85"/>
                      <a:pt x="73" y="85"/>
                      <a:pt x="73" y="85"/>
                    </a:cubicBezTo>
                    <a:cubicBezTo>
                      <a:pt x="78" y="88"/>
                      <a:pt x="84" y="86"/>
                      <a:pt x="87" y="81"/>
                    </a:cubicBezTo>
                    <a:cubicBezTo>
                      <a:pt x="89" y="76"/>
                      <a:pt x="87" y="70"/>
                      <a:pt x="82" y="68"/>
                    </a:cubicBezTo>
                    <a:cubicBezTo>
                      <a:pt x="82" y="68"/>
                      <a:pt x="82" y="68"/>
                      <a:pt x="82" y="68"/>
                    </a:cubicBezTo>
                    <a:cubicBezTo>
                      <a:pt x="78" y="65"/>
                      <a:pt x="72" y="67"/>
                      <a:pt x="69" y="72"/>
                    </a:cubicBezTo>
                    <a:cubicBezTo>
                      <a:pt x="67" y="77"/>
                      <a:pt x="68" y="83"/>
                      <a:pt x="73" y="85"/>
                    </a:cubicBezTo>
                    <a:close/>
                    <a:moveTo>
                      <a:pt x="45" y="68"/>
                    </a:moveTo>
                    <a:cubicBezTo>
                      <a:pt x="45" y="68"/>
                      <a:pt x="45" y="68"/>
                      <a:pt x="45" y="68"/>
                    </a:cubicBezTo>
                    <a:cubicBezTo>
                      <a:pt x="49" y="71"/>
                      <a:pt x="55" y="70"/>
                      <a:pt x="59" y="66"/>
                    </a:cubicBezTo>
                    <a:cubicBezTo>
                      <a:pt x="62" y="61"/>
                      <a:pt x="61" y="55"/>
                      <a:pt x="57" y="52"/>
                    </a:cubicBezTo>
                    <a:cubicBezTo>
                      <a:pt x="57" y="52"/>
                      <a:pt x="57" y="52"/>
                      <a:pt x="57" y="52"/>
                    </a:cubicBezTo>
                    <a:cubicBezTo>
                      <a:pt x="52" y="48"/>
                      <a:pt x="46" y="49"/>
                      <a:pt x="43" y="54"/>
                    </a:cubicBezTo>
                    <a:cubicBezTo>
                      <a:pt x="39" y="58"/>
                      <a:pt x="40" y="64"/>
                      <a:pt x="45" y="68"/>
                    </a:cubicBezTo>
                    <a:close/>
                    <a:moveTo>
                      <a:pt x="20" y="44"/>
                    </a:moveTo>
                    <a:cubicBezTo>
                      <a:pt x="20" y="44"/>
                      <a:pt x="20" y="44"/>
                      <a:pt x="20" y="44"/>
                    </a:cubicBezTo>
                    <a:cubicBezTo>
                      <a:pt x="23" y="49"/>
                      <a:pt x="30" y="49"/>
                      <a:pt x="34" y="46"/>
                    </a:cubicBezTo>
                    <a:cubicBezTo>
                      <a:pt x="38" y="42"/>
                      <a:pt x="39" y="36"/>
                      <a:pt x="35" y="31"/>
                    </a:cubicBezTo>
                    <a:cubicBezTo>
                      <a:pt x="32" y="27"/>
                      <a:pt x="25" y="27"/>
                      <a:pt x="21" y="30"/>
                    </a:cubicBezTo>
                    <a:cubicBezTo>
                      <a:pt x="17" y="34"/>
                      <a:pt x="16" y="40"/>
                      <a:pt x="20" y="44"/>
                    </a:cubicBezTo>
                    <a:close/>
                    <a:moveTo>
                      <a:pt x="1" y="14"/>
                    </a:moveTo>
                    <a:cubicBezTo>
                      <a:pt x="1" y="14"/>
                      <a:pt x="1" y="14"/>
                      <a:pt x="1" y="14"/>
                    </a:cubicBezTo>
                    <a:cubicBezTo>
                      <a:pt x="3" y="19"/>
                      <a:pt x="8" y="22"/>
                      <a:pt x="14" y="20"/>
                    </a:cubicBezTo>
                    <a:cubicBezTo>
                      <a:pt x="19" y="19"/>
                      <a:pt x="22" y="13"/>
                      <a:pt x="20" y="8"/>
                    </a:cubicBezTo>
                    <a:cubicBezTo>
                      <a:pt x="20" y="8"/>
                      <a:pt x="20" y="8"/>
                      <a:pt x="20" y="8"/>
                    </a:cubicBezTo>
                    <a:cubicBezTo>
                      <a:pt x="19" y="2"/>
                      <a:pt x="13" y="0"/>
                      <a:pt x="8" y="1"/>
                    </a:cubicBezTo>
                    <a:cubicBezTo>
                      <a:pt x="2" y="3"/>
                      <a:pt x="0" y="9"/>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 name="Freeform 27"/>
              <p:cNvSpPr>
                <a:spLocks/>
              </p:cNvSpPr>
              <p:nvPr/>
            </p:nvSpPr>
            <p:spPr bwMode="auto">
              <a:xfrm>
                <a:off x="4439" y="2781"/>
                <a:ext cx="497" cy="575"/>
              </a:xfrm>
              <a:custGeom>
                <a:avLst/>
                <a:gdLst>
                  <a:gd name="T0" fmla="*/ 87 w 243"/>
                  <a:gd name="T1" fmla="*/ 95 h 283"/>
                  <a:gd name="T2" fmla="*/ 173 w 243"/>
                  <a:gd name="T3" fmla="*/ 197 h 283"/>
                  <a:gd name="T4" fmla="*/ 137 w 243"/>
                  <a:gd name="T5" fmla="*/ 233 h 283"/>
                  <a:gd name="T6" fmla="*/ 135 w 243"/>
                  <a:gd name="T7" fmla="*/ 214 h 283"/>
                  <a:gd name="T8" fmla="*/ 134 w 243"/>
                  <a:gd name="T9" fmla="*/ 179 h 283"/>
                  <a:gd name="T10" fmla="*/ 98 w 243"/>
                  <a:gd name="T11" fmla="*/ 211 h 283"/>
                  <a:gd name="T12" fmla="*/ 98 w 243"/>
                  <a:gd name="T13" fmla="*/ 212 h 283"/>
                  <a:gd name="T14" fmla="*/ 98 w 243"/>
                  <a:gd name="T15" fmla="*/ 233 h 283"/>
                  <a:gd name="T16" fmla="*/ 99 w 243"/>
                  <a:gd name="T17" fmla="*/ 234 h 283"/>
                  <a:gd name="T18" fmla="*/ 99 w 243"/>
                  <a:gd name="T19" fmla="*/ 234 h 283"/>
                  <a:gd name="T20" fmla="*/ 157 w 243"/>
                  <a:gd name="T21" fmla="*/ 282 h 283"/>
                  <a:gd name="T22" fmla="*/ 240 w 243"/>
                  <a:gd name="T23" fmla="*/ 184 h 283"/>
                  <a:gd name="T24" fmla="*/ 159 w 243"/>
                  <a:gd name="T25" fmla="*/ 42 h 283"/>
                  <a:gd name="T26" fmla="*/ 123 w 243"/>
                  <a:gd name="T27" fmla="*/ 0 h 283"/>
                  <a:gd name="T28" fmla="*/ 0 w 243"/>
                  <a:gd name="T29" fmla="*/ 0 h 283"/>
                  <a:gd name="T30" fmla="*/ 87 w 243"/>
                  <a:gd name="T31" fmla="*/ 9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3" h="283">
                    <a:moveTo>
                      <a:pt x="87" y="95"/>
                    </a:moveTo>
                    <a:cubicBezTo>
                      <a:pt x="108" y="116"/>
                      <a:pt x="172" y="164"/>
                      <a:pt x="173" y="197"/>
                    </a:cubicBezTo>
                    <a:cubicBezTo>
                      <a:pt x="172" y="215"/>
                      <a:pt x="154" y="234"/>
                      <a:pt x="137" y="233"/>
                    </a:cubicBezTo>
                    <a:cubicBezTo>
                      <a:pt x="134" y="228"/>
                      <a:pt x="133" y="222"/>
                      <a:pt x="135" y="214"/>
                    </a:cubicBezTo>
                    <a:cubicBezTo>
                      <a:pt x="138" y="202"/>
                      <a:pt x="156" y="181"/>
                      <a:pt x="134" y="179"/>
                    </a:cubicBezTo>
                    <a:cubicBezTo>
                      <a:pt x="114" y="178"/>
                      <a:pt x="102" y="193"/>
                      <a:pt x="98" y="211"/>
                    </a:cubicBezTo>
                    <a:cubicBezTo>
                      <a:pt x="98" y="212"/>
                      <a:pt x="98" y="212"/>
                      <a:pt x="98" y="212"/>
                    </a:cubicBezTo>
                    <a:cubicBezTo>
                      <a:pt x="96" y="216"/>
                      <a:pt x="96" y="224"/>
                      <a:pt x="98" y="233"/>
                    </a:cubicBezTo>
                    <a:cubicBezTo>
                      <a:pt x="99" y="234"/>
                      <a:pt x="99" y="234"/>
                      <a:pt x="99" y="234"/>
                    </a:cubicBezTo>
                    <a:cubicBezTo>
                      <a:pt x="99" y="234"/>
                      <a:pt x="99" y="234"/>
                      <a:pt x="99" y="234"/>
                    </a:cubicBezTo>
                    <a:cubicBezTo>
                      <a:pt x="104" y="255"/>
                      <a:pt x="121" y="283"/>
                      <a:pt x="157" y="282"/>
                    </a:cubicBezTo>
                    <a:cubicBezTo>
                      <a:pt x="209" y="280"/>
                      <a:pt x="243" y="229"/>
                      <a:pt x="240" y="184"/>
                    </a:cubicBezTo>
                    <a:cubicBezTo>
                      <a:pt x="236" y="123"/>
                      <a:pt x="199" y="82"/>
                      <a:pt x="159" y="42"/>
                    </a:cubicBezTo>
                    <a:cubicBezTo>
                      <a:pt x="145" y="27"/>
                      <a:pt x="133" y="14"/>
                      <a:pt x="123" y="0"/>
                    </a:cubicBezTo>
                    <a:cubicBezTo>
                      <a:pt x="0" y="0"/>
                      <a:pt x="0" y="0"/>
                      <a:pt x="0" y="0"/>
                    </a:cubicBezTo>
                    <a:cubicBezTo>
                      <a:pt x="29" y="36"/>
                      <a:pt x="61" y="68"/>
                      <a:pt x="87" y="95"/>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 name="Freeform 28"/>
              <p:cNvSpPr>
                <a:spLocks/>
              </p:cNvSpPr>
              <p:nvPr/>
            </p:nvSpPr>
            <p:spPr bwMode="auto">
              <a:xfrm>
                <a:off x="2803" y="1618"/>
                <a:ext cx="1058" cy="484"/>
              </a:xfrm>
              <a:custGeom>
                <a:avLst/>
                <a:gdLst>
                  <a:gd name="T0" fmla="*/ 5 w 518"/>
                  <a:gd name="T1" fmla="*/ 103 h 238"/>
                  <a:gd name="T2" fmla="*/ 6 w 518"/>
                  <a:gd name="T3" fmla="*/ 104 h 238"/>
                  <a:gd name="T4" fmla="*/ 7 w 518"/>
                  <a:gd name="T5" fmla="*/ 109 h 238"/>
                  <a:gd name="T6" fmla="*/ 7 w 518"/>
                  <a:gd name="T7" fmla="*/ 111 h 238"/>
                  <a:gd name="T8" fmla="*/ 9 w 518"/>
                  <a:gd name="T9" fmla="*/ 116 h 238"/>
                  <a:gd name="T10" fmla="*/ 9 w 518"/>
                  <a:gd name="T11" fmla="*/ 118 h 238"/>
                  <a:gd name="T12" fmla="*/ 10 w 518"/>
                  <a:gd name="T13" fmla="*/ 121 h 238"/>
                  <a:gd name="T14" fmla="*/ 10 w 518"/>
                  <a:gd name="T15" fmla="*/ 121 h 238"/>
                  <a:gd name="T16" fmla="*/ 33 w 518"/>
                  <a:gd name="T17" fmla="*/ 162 h 238"/>
                  <a:gd name="T18" fmla="*/ 40 w 518"/>
                  <a:gd name="T19" fmla="*/ 168 h 238"/>
                  <a:gd name="T20" fmla="*/ 160 w 518"/>
                  <a:gd name="T21" fmla="*/ 223 h 238"/>
                  <a:gd name="T22" fmla="*/ 351 w 518"/>
                  <a:gd name="T23" fmla="*/ 203 h 238"/>
                  <a:gd name="T24" fmla="*/ 475 w 518"/>
                  <a:gd name="T25" fmla="*/ 218 h 238"/>
                  <a:gd name="T26" fmla="*/ 515 w 518"/>
                  <a:gd name="T27" fmla="*/ 236 h 238"/>
                  <a:gd name="T28" fmla="*/ 515 w 518"/>
                  <a:gd name="T29" fmla="*/ 238 h 238"/>
                  <a:gd name="T30" fmla="*/ 518 w 518"/>
                  <a:gd name="T31" fmla="*/ 238 h 238"/>
                  <a:gd name="T32" fmla="*/ 455 w 518"/>
                  <a:gd name="T33" fmla="*/ 111 h 238"/>
                  <a:gd name="T34" fmla="*/ 210 w 518"/>
                  <a:gd name="T35" fmla="*/ 149 h 238"/>
                  <a:gd name="T36" fmla="*/ 188 w 518"/>
                  <a:gd name="T37" fmla="*/ 152 h 238"/>
                  <a:gd name="T38" fmla="*/ 51 w 518"/>
                  <a:gd name="T39" fmla="*/ 70 h 238"/>
                  <a:gd name="T40" fmla="*/ 51 w 518"/>
                  <a:gd name="T41" fmla="*/ 66 h 238"/>
                  <a:gd name="T42" fmla="*/ 52 w 518"/>
                  <a:gd name="T43" fmla="*/ 62 h 238"/>
                  <a:gd name="T44" fmla="*/ 114 w 518"/>
                  <a:gd name="T45" fmla="*/ 6 h 238"/>
                  <a:gd name="T46" fmla="*/ 105 w 518"/>
                  <a:gd name="T47" fmla="*/ 3 h 238"/>
                  <a:gd name="T48" fmla="*/ 103 w 518"/>
                  <a:gd name="T49" fmla="*/ 3 h 238"/>
                  <a:gd name="T50" fmla="*/ 97 w 518"/>
                  <a:gd name="T51" fmla="*/ 2 h 238"/>
                  <a:gd name="T52" fmla="*/ 93 w 518"/>
                  <a:gd name="T53" fmla="*/ 1 h 238"/>
                  <a:gd name="T54" fmla="*/ 88 w 518"/>
                  <a:gd name="T55" fmla="*/ 0 h 238"/>
                  <a:gd name="T56" fmla="*/ 85 w 518"/>
                  <a:gd name="T57" fmla="*/ 0 h 238"/>
                  <a:gd name="T58" fmla="*/ 80 w 518"/>
                  <a:gd name="T59" fmla="*/ 0 h 238"/>
                  <a:gd name="T60" fmla="*/ 77 w 518"/>
                  <a:gd name="T61" fmla="*/ 0 h 238"/>
                  <a:gd name="T62" fmla="*/ 72 w 518"/>
                  <a:gd name="T63" fmla="*/ 0 h 238"/>
                  <a:gd name="T64" fmla="*/ 69 w 518"/>
                  <a:gd name="T65" fmla="*/ 0 h 238"/>
                  <a:gd name="T66" fmla="*/ 64 w 518"/>
                  <a:gd name="T67" fmla="*/ 0 h 238"/>
                  <a:gd name="T68" fmla="*/ 61 w 518"/>
                  <a:gd name="T69" fmla="*/ 1 h 238"/>
                  <a:gd name="T70" fmla="*/ 54 w 518"/>
                  <a:gd name="T71" fmla="*/ 2 h 238"/>
                  <a:gd name="T72" fmla="*/ 6 w 518"/>
                  <a:gd name="T73" fmla="*/ 50 h 238"/>
                  <a:gd name="T74" fmla="*/ 5 w 518"/>
                  <a:gd name="T75" fmla="*/ 103 h 238"/>
                  <a:gd name="T76" fmla="*/ 5 w 518"/>
                  <a:gd name="T77" fmla="*/ 10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8" h="238">
                    <a:moveTo>
                      <a:pt x="5" y="103"/>
                    </a:moveTo>
                    <a:cubicBezTo>
                      <a:pt x="6" y="104"/>
                      <a:pt x="6" y="104"/>
                      <a:pt x="6" y="104"/>
                    </a:cubicBezTo>
                    <a:cubicBezTo>
                      <a:pt x="6" y="106"/>
                      <a:pt x="6" y="108"/>
                      <a:pt x="7" y="109"/>
                    </a:cubicBezTo>
                    <a:cubicBezTo>
                      <a:pt x="7" y="110"/>
                      <a:pt x="7" y="111"/>
                      <a:pt x="7" y="111"/>
                    </a:cubicBezTo>
                    <a:cubicBezTo>
                      <a:pt x="8" y="113"/>
                      <a:pt x="8" y="114"/>
                      <a:pt x="9" y="116"/>
                    </a:cubicBezTo>
                    <a:cubicBezTo>
                      <a:pt x="9" y="117"/>
                      <a:pt x="9" y="118"/>
                      <a:pt x="9" y="118"/>
                    </a:cubicBezTo>
                    <a:cubicBezTo>
                      <a:pt x="10" y="119"/>
                      <a:pt x="10" y="120"/>
                      <a:pt x="10" y="121"/>
                    </a:cubicBezTo>
                    <a:cubicBezTo>
                      <a:pt x="10" y="121"/>
                      <a:pt x="10" y="121"/>
                      <a:pt x="10" y="121"/>
                    </a:cubicBezTo>
                    <a:cubicBezTo>
                      <a:pt x="15" y="134"/>
                      <a:pt x="22" y="148"/>
                      <a:pt x="33" y="162"/>
                    </a:cubicBezTo>
                    <a:cubicBezTo>
                      <a:pt x="36" y="165"/>
                      <a:pt x="38" y="167"/>
                      <a:pt x="40" y="168"/>
                    </a:cubicBezTo>
                    <a:cubicBezTo>
                      <a:pt x="70" y="198"/>
                      <a:pt x="115" y="216"/>
                      <a:pt x="160" y="223"/>
                    </a:cubicBezTo>
                    <a:cubicBezTo>
                      <a:pt x="224" y="234"/>
                      <a:pt x="285" y="208"/>
                      <a:pt x="351" y="203"/>
                    </a:cubicBezTo>
                    <a:cubicBezTo>
                      <a:pt x="393" y="201"/>
                      <a:pt x="436" y="204"/>
                      <a:pt x="475" y="218"/>
                    </a:cubicBezTo>
                    <a:cubicBezTo>
                      <a:pt x="489" y="224"/>
                      <a:pt x="502" y="230"/>
                      <a:pt x="515" y="236"/>
                    </a:cubicBezTo>
                    <a:cubicBezTo>
                      <a:pt x="515" y="236"/>
                      <a:pt x="515" y="237"/>
                      <a:pt x="515" y="238"/>
                    </a:cubicBezTo>
                    <a:cubicBezTo>
                      <a:pt x="518" y="238"/>
                      <a:pt x="518" y="238"/>
                      <a:pt x="518" y="238"/>
                    </a:cubicBezTo>
                    <a:cubicBezTo>
                      <a:pt x="455" y="111"/>
                      <a:pt x="455" y="111"/>
                      <a:pt x="455" y="111"/>
                    </a:cubicBezTo>
                    <a:cubicBezTo>
                      <a:pt x="394" y="113"/>
                      <a:pt x="285" y="134"/>
                      <a:pt x="210" y="149"/>
                    </a:cubicBezTo>
                    <a:cubicBezTo>
                      <a:pt x="203" y="151"/>
                      <a:pt x="196" y="152"/>
                      <a:pt x="188" y="152"/>
                    </a:cubicBezTo>
                    <a:cubicBezTo>
                      <a:pt x="101" y="150"/>
                      <a:pt x="49" y="109"/>
                      <a:pt x="51" y="70"/>
                    </a:cubicBezTo>
                    <a:cubicBezTo>
                      <a:pt x="51" y="68"/>
                      <a:pt x="51" y="67"/>
                      <a:pt x="51" y="66"/>
                    </a:cubicBezTo>
                    <a:cubicBezTo>
                      <a:pt x="51" y="64"/>
                      <a:pt x="52" y="63"/>
                      <a:pt x="52" y="62"/>
                    </a:cubicBezTo>
                    <a:cubicBezTo>
                      <a:pt x="63" y="14"/>
                      <a:pt x="136" y="28"/>
                      <a:pt x="114" y="6"/>
                    </a:cubicBezTo>
                    <a:cubicBezTo>
                      <a:pt x="111" y="5"/>
                      <a:pt x="108" y="4"/>
                      <a:pt x="105" y="3"/>
                    </a:cubicBezTo>
                    <a:cubicBezTo>
                      <a:pt x="104" y="3"/>
                      <a:pt x="104" y="3"/>
                      <a:pt x="103" y="3"/>
                    </a:cubicBezTo>
                    <a:cubicBezTo>
                      <a:pt x="101" y="2"/>
                      <a:pt x="99" y="2"/>
                      <a:pt x="97" y="2"/>
                    </a:cubicBezTo>
                    <a:cubicBezTo>
                      <a:pt x="96" y="1"/>
                      <a:pt x="95" y="1"/>
                      <a:pt x="93" y="1"/>
                    </a:cubicBezTo>
                    <a:cubicBezTo>
                      <a:pt x="92" y="1"/>
                      <a:pt x="90" y="1"/>
                      <a:pt x="88" y="0"/>
                    </a:cubicBezTo>
                    <a:cubicBezTo>
                      <a:pt x="87" y="0"/>
                      <a:pt x="86" y="0"/>
                      <a:pt x="85" y="0"/>
                    </a:cubicBezTo>
                    <a:cubicBezTo>
                      <a:pt x="83" y="0"/>
                      <a:pt x="82" y="0"/>
                      <a:pt x="80" y="0"/>
                    </a:cubicBezTo>
                    <a:cubicBezTo>
                      <a:pt x="79" y="0"/>
                      <a:pt x="78" y="0"/>
                      <a:pt x="77" y="0"/>
                    </a:cubicBezTo>
                    <a:cubicBezTo>
                      <a:pt x="75" y="0"/>
                      <a:pt x="74" y="0"/>
                      <a:pt x="72" y="0"/>
                    </a:cubicBezTo>
                    <a:cubicBezTo>
                      <a:pt x="71" y="0"/>
                      <a:pt x="70" y="0"/>
                      <a:pt x="69" y="0"/>
                    </a:cubicBezTo>
                    <a:cubicBezTo>
                      <a:pt x="67" y="0"/>
                      <a:pt x="66" y="0"/>
                      <a:pt x="64" y="0"/>
                    </a:cubicBezTo>
                    <a:cubicBezTo>
                      <a:pt x="63" y="0"/>
                      <a:pt x="62" y="1"/>
                      <a:pt x="61" y="1"/>
                    </a:cubicBezTo>
                    <a:cubicBezTo>
                      <a:pt x="59" y="1"/>
                      <a:pt x="56" y="2"/>
                      <a:pt x="54" y="2"/>
                    </a:cubicBezTo>
                    <a:cubicBezTo>
                      <a:pt x="31" y="8"/>
                      <a:pt x="14" y="23"/>
                      <a:pt x="6" y="50"/>
                    </a:cubicBezTo>
                    <a:cubicBezTo>
                      <a:pt x="5" y="56"/>
                      <a:pt x="0" y="77"/>
                      <a:pt x="5" y="103"/>
                    </a:cubicBezTo>
                    <a:cubicBezTo>
                      <a:pt x="5" y="103"/>
                      <a:pt x="5" y="103"/>
                      <a:pt x="5" y="103"/>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 name="Freeform 29"/>
              <p:cNvSpPr>
                <a:spLocks/>
              </p:cNvSpPr>
              <p:nvPr/>
            </p:nvSpPr>
            <p:spPr bwMode="auto">
              <a:xfrm>
                <a:off x="2803" y="1618"/>
                <a:ext cx="562" cy="467"/>
              </a:xfrm>
              <a:custGeom>
                <a:avLst/>
                <a:gdLst>
                  <a:gd name="T0" fmla="*/ 51 w 275"/>
                  <a:gd name="T1" fmla="*/ 66 h 230"/>
                  <a:gd name="T2" fmla="*/ 52 w 275"/>
                  <a:gd name="T3" fmla="*/ 62 h 230"/>
                  <a:gd name="T4" fmla="*/ 114 w 275"/>
                  <a:gd name="T5" fmla="*/ 6 h 230"/>
                  <a:gd name="T6" fmla="*/ 105 w 275"/>
                  <a:gd name="T7" fmla="*/ 3 h 230"/>
                  <a:gd name="T8" fmla="*/ 103 w 275"/>
                  <a:gd name="T9" fmla="*/ 3 h 230"/>
                  <a:gd name="T10" fmla="*/ 97 w 275"/>
                  <a:gd name="T11" fmla="*/ 2 h 230"/>
                  <a:gd name="T12" fmla="*/ 93 w 275"/>
                  <a:gd name="T13" fmla="*/ 1 h 230"/>
                  <a:gd name="T14" fmla="*/ 88 w 275"/>
                  <a:gd name="T15" fmla="*/ 0 h 230"/>
                  <a:gd name="T16" fmla="*/ 85 w 275"/>
                  <a:gd name="T17" fmla="*/ 0 h 230"/>
                  <a:gd name="T18" fmla="*/ 80 w 275"/>
                  <a:gd name="T19" fmla="*/ 0 h 230"/>
                  <a:gd name="T20" fmla="*/ 77 w 275"/>
                  <a:gd name="T21" fmla="*/ 0 h 230"/>
                  <a:gd name="T22" fmla="*/ 72 w 275"/>
                  <a:gd name="T23" fmla="*/ 0 h 230"/>
                  <a:gd name="T24" fmla="*/ 69 w 275"/>
                  <a:gd name="T25" fmla="*/ 0 h 230"/>
                  <a:gd name="T26" fmla="*/ 64 w 275"/>
                  <a:gd name="T27" fmla="*/ 0 h 230"/>
                  <a:gd name="T28" fmla="*/ 61 w 275"/>
                  <a:gd name="T29" fmla="*/ 1 h 230"/>
                  <a:gd name="T30" fmla="*/ 54 w 275"/>
                  <a:gd name="T31" fmla="*/ 2 h 230"/>
                  <a:gd name="T32" fmla="*/ 6 w 275"/>
                  <a:gd name="T33" fmla="*/ 50 h 230"/>
                  <a:gd name="T34" fmla="*/ 5 w 275"/>
                  <a:gd name="T35" fmla="*/ 103 h 230"/>
                  <a:gd name="T36" fmla="*/ 5 w 275"/>
                  <a:gd name="T37" fmla="*/ 103 h 230"/>
                  <a:gd name="T38" fmla="*/ 6 w 275"/>
                  <a:gd name="T39" fmla="*/ 104 h 230"/>
                  <a:gd name="T40" fmla="*/ 7 w 275"/>
                  <a:gd name="T41" fmla="*/ 109 h 230"/>
                  <a:gd name="T42" fmla="*/ 7 w 275"/>
                  <a:gd name="T43" fmla="*/ 111 h 230"/>
                  <a:gd name="T44" fmla="*/ 9 w 275"/>
                  <a:gd name="T45" fmla="*/ 116 h 230"/>
                  <a:gd name="T46" fmla="*/ 9 w 275"/>
                  <a:gd name="T47" fmla="*/ 118 h 230"/>
                  <a:gd name="T48" fmla="*/ 10 w 275"/>
                  <a:gd name="T49" fmla="*/ 121 h 230"/>
                  <a:gd name="T50" fmla="*/ 10 w 275"/>
                  <a:gd name="T51" fmla="*/ 121 h 230"/>
                  <a:gd name="T52" fmla="*/ 33 w 275"/>
                  <a:gd name="T53" fmla="*/ 162 h 230"/>
                  <a:gd name="T54" fmla="*/ 40 w 275"/>
                  <a:gd name="T55" fmla="*/ 168 h 230"/>
                  <a:gd name="T56" fmla="*/ 160 w 275"/>
                  <a:gd name="T57" fmla="*/ 223 h 230"/>
                  <a:gd name="T58" fmla="*/ 275 w 275"/>
                  <a:gd name="T59" fmla="*/ 215 h 230"/>
                  <a:gd name="T60" fmla="*/ 198 w 275"/>
                  <a:gd name="T61" fmla="*/ 151 h 230"/>
                  <a:gd name="T62" fmla="*/ 188 w 275"/>
                  <a:gd name="T63" fmla="*/ 152 h 230"/>
                  <a:gd name="T64" fmla="*/ 51 w 275"/>
                  <a:gd name="T65" fmla="*/ 70 h 230"/>
                  <a:gd name="T66" fmla="*/ 51 w 275"/>
                  <a:gd name="T67" fmla="*/ 6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5" h="230">
                    <a:moveTo>
                      <a:pt x="51" y="66"/>
                    </a:moveTo>
                    <a:cubicBezTo>
                      <a:pt x="51" y="64"/>
                      <a:pt x="52" y="63"/>
                      <a:pt x="52" y="62"/>
                    </a:cubicBezTo>
                    <a:cubicBezTo>
                      <a:pt x="63" y="14"/>
                      <a:pt x="136" y="28"/>
                      <a:pt x="114" y="6"/>
                    </a:cubicBezTo>
                    <a:cubicBezTo>
                      <a:pt x="111" y="5"/>
                      <a:pt x="108" y="4"/>
                      <a:pt x="105" y="3"/>
                    </a:cubicBezTo>
                    <a:cubicBezTo>
                      <a:pt x="104" y="3"/>
                      <a:pt x="104" y="3"/>
                      <a:pt x="103" y="3"/>
                    </a:cubicBezTo>
                    <a:cubicBezTo>
                      <a:pt x="101" y="2"/>
                      <a:pt x="99" y="2"/>
                      <a:pt x="97" y="2"/>
                    </a:cubicBezTo>
                    <a:cubicBezTo>
                      <a:pt x="96" y="1"/>
                      <a:pt x="95" y="1"/>
                      <a:pt x="93" y="1"/>
                    </a:cubicBezTo>
                    <a:cubicBezTo>
                      <a:pt x="92" y="1"/>
                      <a:pt x="90" y="1"/>
                      <a:pt x="88" y="0"/>
                    </a:cubicBezTo>
                    <a:cubicBezTo>
                      <a:pt x="87" y="0"/>
                      <a:pt x="86" y="0"/>
                      <a:pt x="85" y="0"/>
                    </a:cubicBezTo>
                    <a:cubicBezTo>
                      <a:pt x="83" y="0"/>
                      <a:pt x="82" y="0"/>
                      <a:pt x="80" y="0"/>
                    </a:cubicBezTo>
                    <a:cubicBezTo>
                      <a:pt x="79" y="0"/>
                      <a:pt x="78" y="0"/>
                      <a:pt x="77" y="0"/>
                    </a:cubicBezTo>
                    <a:cubicBezTo>
                      <a:pt x="75" y="0"/>
                      <a:pt x="74" y="0"/>
                      <a:pt x="72" y="0"/>
                    </a:cubicBezTo>
                    <a:cubicBezTo>
                      <a:pt x="71" y="0"/>
                      <a:pt x="70" y="0"/>
                      <a:pt x="69" y="0"/>
                    </a:cubicBezTo>
                    <a:cubicBezTo>
                      <a:pt x="67" y="0"/>
                      <a:pt x="66" y="0"/>
                      <a:pt x="64" y="0"/>
                    </a:cubicBezTo>
                    <a:cubicBezTo>
                      <a:pt x="63" y="0"/>
                      <a:pt x="62" y="1"/>
                      <a:pt x="61" y="1"/>
                    </a:cubicBezTo>
                    <a:cubicBezTo>
                      <a:pt x="59" y="1"/>
                      <a:pt x="56" y="2"/>
                      <a:pt x="54" y="2"/>
                    </a:cubicBezTo>
                    <a:cubicBezTo>
                      <a:pt x="31" y="8"/>
                      <a:pt x="14" y="23"/>
                      <a:pt x="6" y="50"/>
                    </a:cubicBezTo>
                    <a:cubicBezTo>
                      <a:pt x="5" y="56"/>
                      <a:pt x="0" y="77"/>
                      <a:pt x="5" y="103"/>
                    </a:cubicBezTo>
                    <a:cubicBezTo>
                      <a:pt x="5" y="103"/>
                      <a:pt x="5" y="103"/>
                      <a:pt x="5" y="103"/>
                    </a:cubicBezTo>
                    <a:cubicBezTo>
                      <a:pt x="6" y="104"/>
                      <a:pt x="6" y="104"/>
                      <a:pt x="6" y="104"/>
                    </a:cubicBezTo>
                    <a:cubicBezTo>
                      <a:pt x="6" y="106"/>
                      <a:pt x="6" y="108"/>
                      <a:pt x="7" y="109"/>
                    </a:cubicBezTo>
                    <a:cubicBezTo>
                      <a:pt x="7" y="110"/>
                      <a:pt x="7" y="111"/>
                      <a:pt x="7" y="111"/>
                    </a:cubicBezTo>
                    <a:cubicBezTo>
                      <a:pt x="8" y="113"/>
                      <a:pt x="8" y="114"/>
                      <a:pt x="9" y="116"/>
                    </a:cubicBezTo>
                    <a:cubicBezTo>
                      <a:pt x="9" y="117"/>
                      <a:pt x="9" y="118"/>
                      <a:pt x="9" y="118"/>
                    </a:cubicBezTo>
                    <a:cubicBezTo>
                      <a:pt x="10" y="119"/>
                      <a:pt x="10" y="120"/>
                      <a:pt x="10" y="121"/>
                    </a:cubicBezTo>
                    <a:cubicBezTo>
                      <a:pt x="10" y="121"/>
                      <a:pt x="10" y="121"/>
                      <a:pt x="10" y="121"/>
                    </a:cubicBezTo>
                    <a:cubicBezTo>
                      <a:pt x="15" y="134"/>
                      <a:pt x="22" y="148"/>
                      <a:pt x="33" y="162"/>
                    </a:cubicBezTo>
                    <a:cubicBezTo>
                      <a:pt x="36" y="165"/>
                      <a:pt x="38" y="167"/>
                      <a:pt x="40" y="168"/>
                    </a:cubicBezTo>
                    <a:cubicBezTo>
                      <a:pt x="70" y="198"/>
                      <a:pt x="115" y="216"/>
                      <a:pt x="160" y="223"/>
                    </a:cubicBezTo>
                    <a:cubicBezTo>
                      <a:pt x="199" y="230"/>
                      <a:pt x="237" y="223"/>
                      <a:pt x="275" y="215"/>
                    </a:cubicBezTo>
                    <a:cubicBezTo>
                      <a:pt x="245" y="198"/>
                      <a:pt x="219" y="177"/>
                      <a:pt x="198" y="151"/>
                    </a:cubicBezTo>
                    <a:cubicBezTo>
                      <a:pt x="195" y="151"/>
                      <a:pt x="191" y="152"/>
                      <a:pt x="188" y="152"/>
                    </a:cubicBezTo>
                    <a:cubicBezTo>
                      <a:pt x="101" y="150"/>
                      <a:pt x="49" y="109"/>
                      <a:pt x="51" y="70"/>
                    </a:cubicBezTo>
                    <a:cubicBezTo>
                      <a:pt x="51" y="68"/>
                      <a:pt x="51" y="67"/>
                      <a:pt x="51" y="66"/>
                    </a:cubicBezTo>
                  </a:path>
                </a:pathLst>
              </a:custGeom>
              <a:solidFill>
                <a:srgbClr val="FF8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 name="Freeform 30"/>
              <p:cNvSpPr>
                <a:spLocks/>
              </p:cNvSpPr>
              <p:nvPr/>
            </p:nvSpPr>
            <p:spPr bwMode="auto">
              <a:xfrm>
                <a:off x="2803" y="1618"/>
                <a:ext cx="562" cy="467"/>
              </a:xfrm>
              <a:custGeom>
                <a:avLst/>
                <a:gdLst>
                  <a:gd name="T0" fmla="*/ 51 w 275"/>
                  <a:gd name="T1" fmla="*/ 66 h 230"/>
                  <a:gd name="T2" fmla="*/ 52 w 275"/>
                  <a:gd name="T3" fmla="*/ 62 h 230"/>
                  <a:gd name="T4" fmla="*/ 114 w 275"/>
                  <a:gd name="T5" fmla="*/ 6 h 230"/>
                  <a:gd name="T6" fmla="*/ 105 w 275"/>
                  <a:gd name="T7" fmla="*/ 3 h 230"/>
                  <a:gd name="T8" fmla="*/ 103 w 275"/>
                  <a:gd name="T9" fmla="*/ 3 h 230"/>
                  <a:gd name="T10" fmla="*/ 97 w 275"/>
                  <a:gd name="T11" fmla="*/ 2 h 230"/>
                  <a:gd name="T12" fmla="*/ 93 w 275"/>
                  <a:gd name="T13" fmla="*/ 1 h 230"/>
                  <a:gd name="T14" fmla="*/ 88 w 275"/>
                  <a:gd name="T15" fmla="*/ 0 h 230"/>
                  <a:gd name="T16" fmla="*/ 85 w 275"/>
                  <a:gd name="T17" fmla="*/ 0 h 230"/>
                  <a:gd name="T18" fmla="*/ 80 w 275"/>
                  <a:gd name="T19" fmla="*/ 0 h 230"/>
                  <a:gd name="T20" fmla="*/ 77 w 275"/>
                  <a:gd name="T21" fmla="*/ 0 h 230"/>
                  <a:gd name="T22" fmla="*/ 72 w 275"/>
                  <a:gd name="T23" fmla="*/ 0 h 230"/>
                  <a:gd name="T24" fmla="*/ 69 w 275"/>
                  <a:gd name="T25" fmla="*/ 0 h 230"/>
                  <a:gd name="T26" fmla="*/ 64 w 275"/>
                  <a:gd name="T27" fmla="*/ 0 h 230"/>
                  <a:gd name="T28" fmla="*/ 61 w 275"/>
                  <a:gd name="T29" fmla="*/ 1 h 230"/>
                  <a:gd name="T30" fmla="*/ 54 w 275"/>
                  <a:gd name="T31" fmla="*/ 2 h 230"/>
                  <a:gd name="T32" fmla="*/ 6 w 275"/>
                  <a:gd name="T33" fmla="*/ 50 h 230"/>
                  <a:gd name="T34" fmla="*/ 5 w 275"/>
                  <a:gd name="T35" fmla="*/ 103 h 230"/>
                  <a:gd name="T36" fmla="*/ 5 w 275"/>
                  <a:gd name="T37" fmla="*/ 103 h 230"/>
                  <a:gd name="T38" fmla="*/ 6 w 275"/>
                  <a:gd name="T39" fmla="*/ 104 h 230"/>
                  <a:gd name="T40" fmla="*/ 7 w 275"/>
                  <a:gd name="T41" fmla="*/ 109 h 230"/>
                  <a:gd name="T42" fmla="*/ 7 w 275"/>
                  <a:gd name="T43" fmla="*/ 111 h 230"/>
                  <a:gd name="T44" fmla="*/ 9 w 275"/>
                  <a:gd name="T45" fmla="*/ 116 h 230"/>
                  <a:gd name="T46" fmla="*/ 9 w 275"/>
                  <a:gd name="T47" fmla="*/ 118 h 230"/>
                  <a:gd name="T48" fmla="*/ 10 w 275"/>
                  <a:gd name="T49" fmla="*/ 121 h 230"/>
                  <a:gd name="T50" fmla="*/ 10 w 275"/>
                  <a:gd name="T51" fmla="*/ 121 h 230"/>
                  <a:gd name="T52" fmla="*/ 33 w 275"/>
                  <a:gd name="T53" fmla="*/ 162 h 230"/>
                  <a:gd name="T54" fmla="*/ 40 w 275"/>
                  <a:gd name="T55" fmla="*/ 168 h 230"/>
                  <a:gd name="T56" fmla="*/ 160 w 275"/>
                  <a:gd name="T57" fmla="*/ 223 h 230"/>
                  <a:gd name="T58" fmla="*/ 275 w 275"/>
                  <a:gd name="T59" fmla="*/ 215 h 230"/>
                  <a:gd name="T60" fmla="*/ 198 w 275"/>
                  <a:gd name="T61" fmla="*/ 151 h 230"/>
                  <a:gd name="T62" fmla="*/ 188 w 275"/>
                  <a:gd name="T63" fmla="*/ 152 h 230"/>
                  <a:gd name="T64" fmla="*/ 51 w 275"/>
                  <a:gd name="T65" fmla="*/ 70 h 230"/>
                  <a:gd name="T66" fmla="*/ 51 w 275"/>
                  <a:gd name="T67" fmla="*/ 6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5" h="230">
                    <a:moveTo>
                      <a:pt x="51" y="66"/>
                    </a:moveTo>
                    <a:cubicBezTo>
                      <a:pt x="51" y="64"/>
                      <a:pt x="52" y="63"/>
                      <a:pt x="52" y="62"/>
                    </a:cubicBezTo>
                    <a:cubicBezTo>
                      <a:pt x="63" y="14"/>
                      <a:pt x="136" y="28"/>
                      <a:pt x="114" y="6"/>
                    </a:cubicBezTo>
                    <a:cubicBezTo>
                      <a:pt x="111" y="5"/>
                      <a:pt x="108" y="4"/>
                      <a:pt x="105" y="3"/>
                    </a:cubicBezTo>
                    <a:cubicBezTo>
                      <a:pt x="104" y="3"/>
                      <a:pt x="104" y="3"/>
                      <a:pt x="103" y="3"/>
                    </a:cubicBezTo>
                    <a:cubicBezTo>
                      <a:pt x="101" y="2"/>
                      <a:pt x="99" y="2"/>
                      <a:pt x="97" y="2"/>
                    </a:cubicBezTo>
                    <a:cubicBezTo>
                      <a:pt x="96" y="1"/>
                      <a:pt x="95" y="1"/>
                      <a:pt x="93" y="1"/>
                    </a:cubicBezTo>
                    <a:cubicBezTo>
                      <a:pt x="92" y="1"/>
                      <a:pt x="90" y="1"/>
                      <a:pt x="88" y="0"/>
                    </a:cubicBezTo>
                    <a:cubicBezTo>
                      <a:pt x="87" y="0"/>
                      <a:pt x="86" y="0"/>
                      <a:pt x="85" y="0"/>
                    </a:cubicBezTo>
                    <a:cubicBezTo>
                      <a:pt x="83" y="0"/>
                      <a:pt x="82" y="0"/>
                      <a:pt x="80" y="0"/>
                    </a:cubicBezTo>
                    <a:cubicBezTo>
                      <a:pt x="79" y="0"/>
                      <a:pt x="78" y="0"/>
                      <a:pt x="77" y="0"/>
                    </a:cubicBezTo>
                    <a:cubicBezTo>
                      <a:pt x="75" y="0"/>
                      <a:pt x="74" y="0"/>
                      <a:pt x="72" y="0"/>
                    </a:cubicBezTo>
                    <a:cubicBezTo>
                      <a:pt x="71" y="0"/>
                      <a:pt x="70" y="0"/>
                      <a:pt x="69" y="0"/>
                    </a:cubicBezTo>
                    <a:cubicBezTo>
                      <a:pt x="67" y="0"/>
                      <a:pt x="66" y="0"/>
                      <a:pt x="64" y="0"/>
                    </a:cubicBezTo>
                    <a:cubicBezTo>
                      <a:pt x="63" y="0"/>
                      <a:pt x="62" y="1"/>
                      <a:pt x="61" y="1"/>
                    </a:cubicBezTo>
                    <a:cubicBezTo>
                      <a:pt x="59" y="1"/>
                      <a:pt x="56" y="2"/>
                      <a:pt x="54" y="2"/>
                    </a:cubicBezTo>
                    <a:cubicBezTo>
                      <a:pt x="31" y="8"/>
                      <a:pt x="14" y="23"/>
                      <a:pt x="6" y="50"/>
                    </a:cubicBezTo>
                    <a:cubicBezTo>
                      <a:pt x="5" y="56"/>
                      <a:pt x="0" y="77"/>
                      <a:pt x="5" y="103"/>
                    </a:cubicBezTo>
                    <a:cubicBezTo>
                      <a:pt x="5" y="103"/>
                      <a:pt x="5" y="103"/>
                      <a:pt x="5" y="103"/>
                    </a:cubicBezTo>
                    <a:cubicBezTo>
                      <a:pt x="6" y="104"/>
                      <a:pt x="6" y="104"/>
                      <a:pt x="6" y="104"/>
                    </a:cubicBezTo>
                    <a:cubicBezTo>
                      <a:pt x="6" y="106"/>
                      <a:pt x="6" y="108"/>
                      <a:pt x="7" y="109"/>
                    </a:cubicBezTo>
                    <a:cubicBezTo>
                      <a:pt x="7" y="110"/>
                      <a:pt x="7" y="111"/>
                      <a:pt x="7" y="111"/>
                    </a:cubicBezTo>
                    <a:cubicBezTo>
                      <a:pt x="8" y="113"/>
                      <a:pt x="8" y="114"/>
                      <a:pt x="9" y="116"/>
                    </a:cubicBezTo>
                    <a:cubicBezTo>
                      <a:pt x="9" y="117"/>
                      <a:pt x="9" y="118"/>
                      <a:pt x="9" y="118"/>
                    </a:cubicBezTo>
                    <a:cubicBezTo>
                      <a:pt x="10" y="119"/>
                      <a:pt x="10" y="120"/>
                      <a:pt x="10" y="121"/>
                    </a:cubicBezTo>
                    <a:cubicBezTo>
                      <a:pt x="10" y="121"/>
                      <a:pt x="10" y="121"/>
                      <a:pt x="10" y="121"/>
                    </a:cubicBezTo>
                    <a:cubicBezTo>
                      <a:pt x="15" y="134"/>
                      <a:pt x="22" y="148"/>
                      <a:pt x="33" y="162"/>
                    </a:cubicBezTo>
                    <a:cubicBezTo>
                      <a:pt x="36" y="165"/>
                      <a:pt x="38" y="167"/>
                      <a:pt x="40" y="168"/>
                    </a:cubicBezTo>
                    <a:cubicBezTo>
                      <a:pt x="70" y="198"/>
                      <a:pt x="115" y="216"/>
                      <a:pt x="160" y="223"/>
                    </a:cubicBezTo>
                    <a:cubicBezTo>
                      <a:pt x="199" y="230"/>
                      <a:pt x="237" y="223"/>
                      <a:pt x="275" y="215"/>
                    </a:cubicBezTo>
                    <a:cubicBezTo>
                      <a:pt x="245" y="198"/>
                      <a:pt x="219" y="177"/>
                      <a:pt x="198" y="151"/>
                    </a:cubicBezTo>
                    <a:cubicBezTo>
                      <a:pt x="195" y="151"/>
                      <a:pt x="191" y="152"/>
                      <a:pt x="188" y="152"/>
                    </a:cubicBezTo>
                    <a:cubicBezTo>
                      <a:pt x="101" y="150"/>
                      <a:pt x="49" y="109"/>
                      <a:pt x="51" y="70"/>
                    </a:cubicBezTo>
                    <a:cubicBezTo>
                      <a:pt x="51" y="68"/>
                      <a:pt x="51" y="67"/>
                      <a:pt x="51" y="66"/>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 name="Freeform 31"/>
              <p:cNvSpPr>
                <a:spLocks/>
              </p:cNvSpPr>
              <p:nvPr/>
            </p:nvSpPr>
            <p:spPr bwMode="auto">
              <a:xfrm>
                <a:off x="4640" y="155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8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 name="Freeform 32"/>
              <p:cNvSpPr>
                <a:spLocks/>
              </p:cNvSpPr>
              <p:nvPr/>
            </p:nvSpPr>
            <p:spPr bwMode="auto">
              <a:xfrm>
                <a:off x="4635" y="1567"/>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FF8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 name="Freeform 33"/>
              <p:cNvSpPr>
                <a:spLocks/>
              </p:cNvSpPr>
              <p:nvPr/>
            </p:nvSpPr>
            <p:spPr bwMode="auto">
              <a:xfrm>
                <a:off x="4625" y="161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8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 name="Freeform 34"/>
              <p:cNvSpPr>
                <a:spLocks/>
              </p:cNvSpPr>
              <p:nvPr/>
            </p:nvSpPr>
            <p:spPr bwMode="auto">
              <a:xfrm>
                <a:off x="4627" y="159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8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 name="Line 35"/>
              <p:cNvSpPr>
                <a:spLocks noChangeShapeType="1"/>
              </p:cNvSpPr>
              <p:nvPr/>
            </p:nvSpPr>
            <p:spPr bwMode="auto">
              <a:xfrm>
                <a:off x="4305" y="240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 name="Line 36"/>
              <p:cNvSpPr>
                <a:spLocks noChangeShapeType="1"/>
              </p:cNvSpPr>
              <p:nvPr/>
            </p:nvSpPr>
            <p:spPr bwMode="auto">
              <a:xfrm>
                <a:off x="4305" y="240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 name="Rectangle 37"/>
              <p:cNvSpPr>
                <a:spLocks noChangeArrowheads="1"/>
              </p:cNvSpPr>
              <p:nvPr/>
            </p:nvSpPr>
            <p:spPr bwMode="auto">
              <a:xfrm>
                <a:off x="4305" y="2598"/>
                <a:ext cx="1" cy="1"/>
              </a:xfrm>
              <a:prstGeom prst="rect">
                <a:avLst/>
              </a:prstGeom>
              <a:solidFill>
                <a:srgbClr val="FFB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 name="Freeform 38"/>
              <p:cNvSpPr>
                <a:spLocks/>
              </p:cNvSpPr>
              <p:nvPr/>
            </p:nvSpPr>
            <p:spPr bwMode="auto">
              <a:xfrm>
                <a:off x="3238" y="292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 name="Freeform 39"/>
              <p:cNvSpPr>
                <a:spLocks/>
              </p:cNvSpPr>
              <p:nvPr/>
            </p:nvSpPr>
            <p:spPr bwMode="auto">
              <a:xfrm>
                <a:off x="1837" y="2854"/>
                <a:ext cx="75" cy="85"/>
              </a:xfrm>
              <a:custGeom>
                <a:avLst/>
                <a:gdLst>
                  <a:gd name="T0" fmla="*/ 37 w 37"/>
                  <a:gd name="T1" fmla="*/ 21 h 42"/>
                  <a:gd name="T2" fmla="*/ 9 w 37"/>
                  <a:gd name="T3" fmla="*/ 11 h 42"/>
                  <a:gd name="T4" fmla="*/ 34 w 37"/>
                  <a:gd name="T5" fmla="*/ 42 h 42"/>
                  <a:gd name="T6" fmla="*/ 37 w 37"/>
                  <a:gd name="T7" fmla="*/ 21 h 42"/>
                </a:gdLst>
                <a:ahLst/>
                <a:cxnLst>
                  <a:cxn ang="0">
                    <a:pos x="T0" y="T1"/>
                  </a:cxn>
                  <a:cxn ang="0">
                    <a:pos x="T2" y="T3"/>
                  </a:cxn>
                  <a:cxn ang="0">
                    <a:pos x="T4" y="T5"/>
                  </a:cxn>
                  <a:cxn ang="0">
                    <a:pos x="T6" y="T7"/>
                  </a:cxn>
                </a:cxnLst>
                <a:rect l="0" t="0" r="r" b="b"/>
                <a:pathLst>
                  <a:path w="37" h="42">
                    <a:moveTo>
                      <a:pt x="37" y="21"/>
                    </a:moveTo>
                    <a:cubicBezTo>
                      <a:pt x="37" y="21"/>
                      <a:pt x="17" y="22"/>
                      <a:pt x="9" y="11"/>
                    </a:cubicBezTo>
                    <a:cubicBezTo>
                      <a:pt x="0" y="0"/>
                      <a:pt x="20" y="38"/>
                      <a:pt x="34" y="42"/>
                    </a:cubicBezTo>
                    <a:cubicBezTo>
                      <a:pt x="36" y="25"/>
                      <a:pt x="37" y="21"/>
                      <a:pt x="37" y="21"/>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 name="Rectangle 40"/>
              <p:cNvSpPr>
                <a:spLocks noChangeArrowheads="1"/>
              </p:cNvSpPr>
              <p:nvPr/>
            </p:nvSpPr>
            <p:spPr bwMode="auto">
              <a:xfrm>
                <a:off x="2807" y="260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 name="Freeform 41"/>
              <p:cNvSpPr>
                <a:spLocks/>
              </p:cNvSpPr>
              <p:nvPr/>
            </p:nvSpPr>
            <p:spPr bwMode="auto">
              <a:xfrm>
                <a:off x="4382" y="2860"/>
                <a:ext cx="2"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 name="Freeform 42"/>
              <p:cNvSpPr>
                <a:spLocks/>
              </p:cNvSpPr>
              <p:nvPr/>
            </p:nvSpPr>
            <p:spPr bwMode="auto">
              <a:xfrm>
                <a:off x="4382" y="2860"/>
                <a:ext cx="2"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 name="Rectangle 43"/>
              <p:cNvSpPr>
                <a:spLocks noChangeArrowheads="1"/>
              </p:cNvSpPr>
              <p:nvPr/>
            </p:nvSpPr>
            <p:spPr bwMode="auto">
              <a:xfrm>
                <a:off x="4403" y="2862"/>
                <a:ext cx="1" cy="1"/>
              </a:xfrm>
              <a:prstGeom prst="rect">
                <a:avLst/>
              </a:prstGeom>
              <a:solidFill>
                <a:srgbClr val="007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 name="Freeform 44"/>
              <p:cNvSpPr>
                <a:spLocks/>
              </p:cNvSpPr>
              <p:nvPr/>
            </p:nvSpPr>
            <p:spPr bwMode="auto">
              <a:xfrm>
                <a:off x="4384" y="2860"/>
                <a:ext cx="19" cy="2"/>
              </a:xfrm>
              <a:custGeom>
                <a:avLst/>
                <a:gdLst>
                  <a:gd name="T0" fmla="*/ 0 w 9"/>
                  <a:gd name="T1" fmla="*/ 0 h 1"/>
                  <a:gd name="T2" fmla="*/ 9 w 9"/>
                  <a:gd name="T3" fmla="*/ 1 h 1"/>
                  <a:gd name="T4" fmla="*/ 0 w 9"/>
                  <a:gd name="T5" fmla="*/ 0 h 1"/>
                </a:gdLst>
                <a:ahLst/>
                <a:cxnLst>
                  <a:cxn ang="0">
                    <a:pos x="T0" y="T1"/>
                  </a:cxn>
                  <a:cxn ang="0">
                    <a:pos x="T2" y="T3"/>
                  </a:cxn>
                  <a:cxn ang="0">
                    <a:pos x="T4" y="T5"/>
                  </a:cxn>
                </a:cxnLst>
                <a:rect l="0" t="0" r="r" b="b"/>
                <a:pathLst>
                  <a:path w="9" h="1">
                    <a:moveTo>
                      <a:pt x="0" y="0"/>
                    </a:moveTo>
                    <a:cubicBezTo>
                      <a:pt x="3" y="0"/>
                      <a:pt x="6" y="1"/>
                      <a:pt x="9" y="1"/>
                    </a:cubicBezTo>
                    <a:cubicBezTo>
                      <a:pt x="6" y="1"/>
                      <a:pt x="3" y="0"/>
                      <a:pt x="0" y="0"/>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 name="Freeform 45"/>
              <p:cNvSpPr>
                <a:spLocks/>
              </p:cNvSpPr>
              <p:nvPr/>
            </p:nvSpPr>
            <p:spPr bwMode="auto">
              <a:xfrm>
                <a:off x="4229" y="632"/>
                <a:ext cx="584" cy="1466"/>
              </a:xfrm>
              <a:custGeom>
                <a:avLst/>
                <a:gdLst>
                  <a:gd name="T0" fmla="*/ 206 w 286"/>
                  <a:gd name="T1" fmla="*/ 445 h 721"/>
                  <a:gd name="T2" fmla="*/ 263 w 286"/>
                  <a:gd name="T3" fmla="*/ 170 h 721"/>
                  <a:gd name="T4" fmla="*/ 33 w 286"/>
                  <a:gd name="T5" fmla="*/ 0 h 721"/>
                  <a:gd name="T6" fmla="*/ 28 w 286"/>
                  <a:gd name="T7" fmla="*/ 0 h 721"/>
                  <a:gd name="T8" fmla="*/ 24 w 286"/>
                  <a:gd name="T9" fmla="*/ 0 h 721"/>
                  <a:gd name="T10" fmla="*/ 0 w 286"/>
                  <a:gd name="T11" fmla="*/ 1 h 721"/>
                  <a:gd name="T12" fmla="*/ 207 w 286"/>
                  <a:gd name="T13" fmla="*/ 170 h 721"/>
                  <a:gd name="T14" fmla="*/ 149 w 286"/>
                  <a:gd name="T15" fmla="*/ 445 h 721"/>
                  <a:gd name="T16" fmla="*/ 137 w 286"/>
                  <a:gd name="T17" fmla="*/ 495 h 721"/>
                  <a:gd name="T18" fmla="*/ 154 w 286"/>
                  <a:gd name="T19" fmla="*/ 615 h 721"/>
                  <a:gd name="T20" fmla="*/ 40 w 286"/>
                  <a:gd name="T21" fmla="*/ 721 h 721"/>
                  <a:gd name="T22" fmla="*/ 97 w 286"/>
                  <a:gd name="T23" fmla="*/ 721 h 721"/>
                  <a:gd name="T24" fmla="*/ 210 w 286"/>
                  <a:gd name="T25" fmla="*/ 615 h 721"/>
                  <a:gd name="T26" fmla="*/ 194 w 286"/>
                  <a:gd name="T27" fmla="*/ 495 h 721"/>
                  <a:gd name="T28" fmla="*/ 206 w 286"/>
                  <a:gd name="T29" fmla="*/ 445 h 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 h="721">
                    <a:moveTo>
                      <a:pt x="206" y="445"/>
                    </a:moveTo>
                    <a:cubicBezTo>
                      <a:pt x="247" y="358"/>
                      <a:pt x="286" y="270"/>
                      <a:pt x="263" y="170"/>
                    </a:cubicBezTo>
                    <a:cubicBezTo>
                      <a:pt x="241" y="75"/>
                      <a:pt x="139" y="0"/>
                      <a:pt x="33" y="0"/>
                    </a:cubicBezTo>
                    <a:cubicBezTo>
                      <a:pt x="31" y="0"/>
                      <a:pt x="30" y="0"/>
                      <a:pt x="28" y="0"/>
                    </a:cubicBezTo>
                    <a:cubicBezTo>
                      <a:pt x="27" y="0"/>
                      <a:pt x="26" y="0"/>
                      <a:pt x="24" y="0"/>
                    </a:cubicBezTo>
                    <a:cubicBezTo>
                      <a:pt x="16" y="0"/>
                      <a:pt x="8" y="0"/>
                      <a:pt x="0" y="1"/>
                    </a:cubicBezTo>
                    <a:cubicBezTo>
                      <a:pt x="98" y="11"/>
                      <a:pt x="186" y="82"/>
                      <a:pt x="207" y="170"/>
                    </a:cubicBezTo>
                    <a:cubicBezTo>
                      <a:pt x="230" y="270"/>
                      <a:pt x="190" y="358"/>
                      <a:pt x="149" y="445"/>
                    </a:cubicBezTo>
                    <a:cubicBezTo>
                      <a:pt x="143" y="459"/>
                      <a:pt x="137" y="471"/>
                      <a:pt x="137" y="495"/>
                    </a:cubicBezTo>
                    <a:cubicBezTo>
                      <a:pt x="137" y="504"/>
                      <a:pt x="142" y="552"/>
                      <a:pt x="154" y="615"/>
                    </a:cubicBezTo>
                    <a:cubicBezTo>
                      <a:pt x="154" y="721"/>
                      <a:pt x="40" y="721"/>
                      <a:pt x="40" y="721"/>
                    </a:cubicBezTo>
                    <a:cubicBezTo>
                      <a:pt x="97" y="721"/>
                      <a:pt x="97" y="721"/>
                      <a:pt x="97" y="721"/>
                    </a:cubicBezTo>
                    <a:cubicBezTo>
                      <a:pt x="97" y="721"/>
                      <a:pt x="210" y="721"/>
                      <a:pt x="210" y="615"/>
                    </a:cubicBezTo>
                    <a:cubicBezTo>
                      <a:pt x="198" y="552"/>
                      <a:pt x="194" y="504"/>
                      <a:pt x="194" y="495"/>
                    </a:cubicBezTo>
                    <a:cubicBezTo>
                      <a:pt x="194" y="471"/>
                      <a:pt x="199" y="459"/>
                      <a:pt x="206" y="445"/>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 name="Freeform 46"/>
              <p:cNvSpPr>
                <a:spLocks/>
              </p:cNvSpPr>
              <p:nvPr/>
            </p:nvSpPr>
            <p:spPr bwMode="auto">
              <a:xfrm>
                <a:off x="4229" y="632"/>
                <a:ext cx="584" cy="1466"/>
              </a:xfrm>
              <a:custGeom>
                <a:avLst/>
                <a:gdLst>
                  <a:gd name="T0" fmla="*/ 206 w 286"/>
                  <a:gd name="T1" fmla="*/ 445 h 721"/>
                  <a:gd name="T2" fmla="*/ 263 w 286"/>
                  <a:gd name="T3" fmla="*/ 170 h 721"/>
                  <a:gd name="T4" fmla="*/ 33 w 286"/>
                  <a:gd name="T5" fmla="*/ 0 h 721"/>
                  <a:gd name="T6" fmla="*/ 28 w 286"/>
                  <a:gd name="T7" fmla="*/ 0 h 721"/>
                  <a:gd name="T8" fmla="*/ 24 w 286"/>
                  <a:gd name="T9" fmla="*/ 0 h 721"/>
                  <a:gd name="T10" fmla="*/ 0 w 286"/>
                  <a:gd name="T11" fmla="*/ 1 h 721"/>
                  <a:gd name="T12" fmla="*/ 207 w 286"/>
                  <a:gd name="T13" fmla="*/ 170 h 721"/>
                  <a:gd name="T14" fmla="*/ 149 w 286"/>
                  <a:gd name="T15" fmla="*/ 445 h 721"/>
                  <a:gd name="T16" fmla="*/ 137 w 286"/>
                  <a:gd name="T17" fmla="*/ 495 h 721"/>
                  <a:gd name="T18" fmla="*/ 154 w 286"/>
                  <a:gd name="T19" fmla="*/ 615 h 721"/>
                  <a:gd name="T20" fmla="*/ 40 w 286"/>
                  <a:gd name="T21" fmla="*/ 721 h 721"/>
                  <a:gd name="T22" fmla="*/ 97 w 286"/>
                  <a:gd name="T23" fmla="*/ 721 h 721"/>
                  <a:gd name="T24" fmla="*/ 210 w 286"/>
                  <a:gd name="T25" fmla="*/ 615 h 721"/>
                  <a:gd name="T26" fmla="*/ 194 w 286"/>
                  <a:gd name="T27" fmla="*/ 495 h 721"/>
                  <a:gd name="T28" fmla="*/ 206 w 286"/>
                  <a:gd name="T29" fmla="*/ 445 h 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 h="721">
                    <a:moveTo>
                      <a:pt x="206" y="445"/>
                    </a:moveTo>
                    <a:cubicBezTo>
                      <a:pt x="247" y="358"/>
                      <a:pt x="286" y="270"/>
                      <a:pt x="263" y="170"/>
                    </a:cubicBezTo>
                    <a:cubicBezTo>
                      <a:pt x="241" y="75"/>
                      <a:pt x="139" y="0"/>
                      <a:pt x="33" y="0"/>
                    </a:cubicBezTo>
                    <a:cubicBezTo>
                      <a:pt x="31" y="0"/>
                      <a:pt x="30" y="0"/>
                      <a:pt x="28" y="0"/>
                    </a:cubicBezTo>
                    <a:cubicBezTo>
                      <a:pt x="27" y="0"/>
                      <a:pt x="26" y="0"/>
                      <a:pt x="24" y="0"/>
                    </a:cubicBezTo>
                    <a:cubicBezTo>
                      <a:pt x="16" y="0"/>
                      <a:pt x="8" y="0"/>
                      <a:pt x="0" y="1"/>
                    </a:cubicBezTo>
                    <a:cubicBezTo>
                      <a:pt x="98" y="11"/>
                      <a:pt x="186" y="82"/>
                      <a:pt x="207" y="170"/>
                    </a:cubicBezTo>
                    <a:cubicBezTo>
                      <a:pt x="230" y="270"/>
                      <a:pt x="190" y="358"/>
                      <a:pt x="149" y="445"/>
                    </a:cubicBezTo>
                    <a:cubicBezTo>
                      <a:pt x="143" y="459"/>
                      <a:pt x="137" y="471"/>
                      <a:pt x="137" y="495"/>
                    </a:cubicBezTo>
                    <a:cubicBezTo>
                      <a:pt x="137" y="504"/>
                      <a:pt x="142" y="552"/>
                      <a:pt x="154" y="615"/>
                    </a:cubicBezTo>
                    <a:cubicBezTo>
                      <a:pt x="154" y="721"/>
                      <a:pt x="40" y="721"/>
                      <a:pt x="40" y="721"/>
                    </a:cubicBezTo>
                    <a:cubicBezTo>
                      <a:pt x="97" y="721"/>
                      <a:pt x="97" y="721"/>
                      <a:pt x="97" y="721"/>
                    </a:cubicBezTo>
                    <a:cubicBezTo>
                      <a:pt x="97" y="721"/>
                      <a:pt x="210" y="721"/>
                      <a:pt x="210" y="615"/>
                    </a:cubicBezTo>
                    <a:cubicBezTo>
                      <a:pt x="198" y="552"/>
                      <a:pt x="194" y="504"/>
                      <a:pt x="194" y="495"/>
                    </a:cubicBezTo>
                    <a:cubicBezTo>
                      <a:pt x="194" y="471"/>
                      <a:pt x="199" y="459"/>
                      <a:pt x="206" y="445"/>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 name="Freeform 47"/>
              <p:cNvSpPr>
                <a:spLocks/>
              </p:cNvSpPr>
              <p:nvPr/>
            </p:nvSpPr>
            <p:spPr bwMode="auto">
              <a:xfrm>
                <a:off x="4159" y="1780"/>
                <a:ext cx="256" cy="84"/>
              </a:xfrm>
              <a:custGeom>
                <a:avLst/>
                <a:gdLst>
                  <a:gd name="T0" fmla="*/ 0 w 125"/>
                  <a:gd name="T1" fmla="*/ 0 h 41"/>
                  <a:gd name="T2" fmla="*/ 63 w 125"/>
                  <a:gd name="T3" fmla="*/ 41 h 41"/>
                  <a:gd name="T4" fmla="*/ 125 w 125"/>
                  <a:gd name="T5" fmla="*/ 0 h 41"/>
                  <a:gd name="T6" fmla="*/ 0 w 125"/>
                  <a:gd name="T7" fmla="*/ 0 h 41"/>
                </a:gdLst>
                <a:ahLst/>
                <a:cxnLst>
                  <a:cxn ang="0">
                    <a:pos x="T0" y="T1"/>
                  </a:cxn>
                  <a:cxn ang="0">
                    <a:pos x="T2" y="T3"/>
                  </a:cxn>
                  <a:cxn ang="0">
                    <a:pos x="T4" y="T5"/>
                  </a:cxn>
                  <a:cxn ang="0">
                    <a:pos x="T6" y="T7"/>
                  </a:cxn>
                </a:cxnLst>
                <a:rect l="0" t="0" r="r" b="b"/>
                <a:pathLst>
                  <a:path w="125" h="41">
                    <a:moveTo>
                      <a:pt x="0" y="0"/>
                    </a:moveTo>
                    <a:cubicBezTo>
                      <a:pt x="0" y="0"/>
                      <a:pt x="14" y="41"/>
                      <a:pt x="63" y="41"/>
                    </a:cubicBezTo>
                    <a:cubicBezTo>
                      <a:pt x="111" y="41"/>
                      <a:pt x="125" y="0"/>
                      <a:pt x="125" y="0"/>
                    </a:cubicBezTo>
                    <a:cubicBezTo>
                      <a:pt x="0" y="0"/>
                      <a:pt x="0" y="0"/>
                      <a:pt x="0" y="0"/>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 name="Freeform 48"/>
              <p:cNvSpPr>
                <a:spLocks/>
              </p:cNvSpPr>
              <p:nvPr/>
            </p:nvSpPr>
            <p:spPr bwMode="auto">
              <a:xfrm>
                <a:off x="4200" y="1780"/>
                <a:ext cx="176" cy="51"/>
              </a:xfrm>
              <a:custGeom>
                <a:avLst/>
                <a:gdLst>
                  <a:gd name="T0" fmla="*/ 0 w 86"/>
                  <a:gd name="T1" fmla="*/ 0 h 25"/>
                  <a:gd name="T2" fmla="*/ 43 w 86"/>
                  <a:gd name="T3" fmla="*/ 25 h 25"/>
                  <a:gd name="T4" fmla="*/ 86 w 86"/>
                  <a:gd name="T5" fmla="*/ 0 h 25"/>
                  <a:gd name="T6" fmla="*/ 0 w 86"/>
                  <a:gd name="T7" fmla="*/ 0 h 25"/>
                </a:gdLst>
                <a:ahLst/>
                <a:cxnLst>
                  <a:cxn ang="0">
                    <a:pos x="T0" y="T1"/>
                  </a:cxn>
                  <a:cxn ang="0">
                    <a:pos x="T2" y="T3"/>
                  </a:cxn>
                  <a:cxn ang="0">
                    <a:pos x="T4" y="T5"/>
                  </a:cxn>
                  <a:cxn ang="0">
                    <a:pos x="T6" y="T7"/>
                  </a:cxn>
                </a:cxnLst>
                <a:rect l="0" t="0" r="r" b="b"/>
                <a:pathLst>
                  <a:path w="86" h="25">
                    <a:moveTo>
                      <a:pt x="0" y="0"/>
                    </a:moveTo>
                    <a:cubicBezTo>
                      <a:pt x="8" y="15"/>
                      <a:pt x="24" y="25"/>
                      <a:pt x="43" y="25"/>
                    </a:cubicBezTo>
                    <a:cubicBezTo>
                      <a:pt x="61" y="25"/>
                      <a:pt x="77" y="15"/>
                      <a:pt x="86"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 name="Freeform 49"/>
              <p:cNvSpPr>
                <a:spLocks/>
              </p:cNvSpPr>
              <p:nvPr/>
            </p:nvSpPr>
            <p:spPr bwMode="auto">
              <a:xfrm>
                <a:off x="5271" y="2618"/>
                <a:ext cx="39" cy="16"/>
              </a:xfrm>
              <a:custGeom>
                <a:avLst/>
                <a:gdLst>
                  <a:gd name="T0" fmla="*/ 19 w 19"/>
                  <a:gd name="T1" fmla="*/ 8 h 8"/>
                  <a:gd name="T2" fmla="*/ 0 w 19"/>
                  <a:gd name="T3" fmla="*/ 0 h 8"/>
                  <a:gd name="T4" fmla="*/ 1 w 19"/>
                  <a:gd name="T5" fmla="*/ 8 h 8"/>
                  <a:gd name="T6" fmla="*/ 19 w 19"/>
                  <a:gd name="T7" fmla="*/ 8 h 8"/>
                </a:gdLst>
                <a:ahLst/>
                <a:cxnLst>
                  <a:cxn ang="0">
                    <a:pos x="T0" y="T1"/>
                  </a:cxn>
                  <a:cxn ang="0">
                    <a:pos x="T2" y="T3"/>
                  </a:cxn>
                  <a:cxn ang="0">
                    <a:pos x="T4" y="T5"/>
                  </a:cxn>
                  <a:cxn ang="0">
                    <a:pos x="T6" y="T7"/>
                  </a:cxn>
                </a:cxnLst>
                <a:rect l="0" t="0" r="r" b="b"/>
                <a:pathLst>
                  <a:path w="19" h="8">
                    <a:moveTo>
                      <a:pt x="19" y="8"/>
                    </a:moveTo>
                    <a:cubicBezTo>
                      <a:pt x="13" y="4"/>
                      <a:pt x="7" y="2"/>
                      <a:pt x="0" y="0"/>
                    </a:cubicBezTo>
                    <a:cubicBezTo>
                      <a:pt x="1" y="3"/>
                      <a:pt x="1" y="5"/>
                      <a:pt x="1" y="8"/>
                    </a:cubicBezTo>
                    <a:cubicBezTo>
                      <a:pt x="7" y="7"/>
                      <a:pt x="13" y="7"/>
                      <a:pt x="19"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 name="Freeform 50"/>
              <p:cNvSpPr>
                <a:spLocks/>
              </p:cNvSpPr>
              <p:nvPr/>
            </p:nvSpPr>
            <p:spPr bwMode="auto">
              <a:xfrm>
                <a:off x="4975" y="2526"/>
                <a:ext cx="476" cy="501"/>
              </a:xfrm>
              <a:custGeom>
                <a:avLst/>
                <a:gdLst>
                  <a:gd name="T0" fmla="*/ 125 w 233"/>
                  <a:gd name="T1" fmla="*/ 135 h 246"/>
                  <a:gd name="T2" fmla="*/ 127 w 233"/>
                  <a:gd name="T3" fmla="*/ 195 h 246"/>
                  <a:gd name="T4" fmla="*/ 69 w 233"/>
                  <a:gd name="T5" fmla="*/ 176 h 246"/>
                  <a:gd name="T6" fmla="*/ 68 w 233"/>
                  <a:gd name="T7" fmla="*/ 226 h 246"/>
                  <a:gd name="T8" fmla="*/ 72 w 233"/>
                  <a:gd name="T9" fmla="*/ 230 h 246"/>
                  <a:gd name="T10" fmla="*/ 147 w 233"/>
                  <a:gd name="T11" fmla="*/ 240 h 246"/>
                  <a:gd name="T12" fmla="*/ 207 w 233"/>
                  <a:gd name="T13" fmla="*/ 191 h 246"/>
                  <a:gd name="T14" fmla="*/ 174 w 233"/>
                  <a:gd name="T15" fmla="*/ 40 h 246"/>
                  <a:gd name="T16" fmla="*/ 44 w 233"/>
                  <a:gd name="T17" fmla="*/ 0 h 246"/>
                  <a:gd name="T18" fmla="*/ 0 w 233"/>
                  <a:gd name="T19" fmla="*/ 67 h 246"/>
                  <a:gd name="T20" fmla="*/ 125 w 233"/>
                  <a:gd name="T21" fmla="*/ 135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 h="246">
                    <a:moveTo>
                      <a:pt x="125" y="135"/>
                    </a:moveTo>
                    <a:cubicBezTo>
                      <a:pt x="132" y="152"/>
                      <a:pt x="138" y="179"/>
                      <a:pt x="127" y="195"/>
                    </a:cubicBezTo>
                    <a:cubicBezTo>
                      <a:pt x="105" y="203"/>
                      <a:pt x="95" y="176"/>
                      <a:pt x="69" y="176"/>
                    </a:cubicBezTo>
                    <a:cubicBezTo>
                      <a:pt x="44" y="176"/>
                      <a:pt x="56" y="213"/>
                      <a:pt x="68" y="226"/>
                    </a:cubicBezTo>
                    <a:cubicBezTo>
                      <a:pt x="69" y="227"/>
                      <a:pt x="70" y="228"/>
                      <a:pt x="72" y="230"/>
                    </a:cubicBezTo>
                    <a:cubicBezTo>
                      <a:pt x="88" y="246"/>
                      <a:pt x="131" y="244"/>
                      <a:pt x="147" y="240"/>
                    </a:cubicBezTo>
                    <a:cubicBezTo>
                      <a:pt x="173" y="233"/>
                      <a:pt x="194" y="215"/>
                      <a:pt x="207" y="191"/>
                    </a:cubicBezTo>
                    <a:cubicBezTo>
                      <a:pt x="233" y="141"/>
                      <a:pt x="216" y="77"/>
                      <a:pt x="174" y="40"/>
                    </a:cubicBezTo>
                    <a:cubicBezTo>
                      <a:pt x="141" y="11"/>
                      <a:pt x="91" y="7"/>
                      <a:pt x="44" y="0"/>
                    </a:cubicBezTo>
                    <a:cubicBezTo>
                      <a:pt x="31" y="23"/>
                      <a:pt x="16" y="46"/>
                      <a:pt x="0" y="67"/>
                    </a:cubicBezTo>
                    <a:cubicBezTo>
                      <a:pt x="51" y="67"/>
                      <a:pt x="95" y="64"/>
                      <a:pt x="125" y="135"/>
                    </a:cubicBez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 name="Freeform 51"/>
              <p:cNvSpPr>
                <a:spLocks/>
              </p:cNvSpPr>
              <p:nvPr/>
            </p:nvSpPr>
            <p:spPr bwMode="auto">
              <a:xfrm>
                <a:off x="5238" y="1569"/>
                <a:ext cx="537" cy="514"/>
              </a:xfrm>
              <a:custGeom>
                <a:avLst/>
                <a:gdLst>
                  <a:gd name="T0" fmla="*/ 103 w 263"/>
                  <a:gd name="T1" fmla="*/ 247 h 253"/>
                  <a:gd name="T2" fmla="*/ 223 w 263"/>
                  <a:gd name="T3" fmla="*/ 192 h 253"/>
                  <a:gd name="T4" fmla="*/ 230 w 263"/>
                  <a:gd name="T5" fmla="*/ 186 h 253"/>
                  <a:gd name="T6" fmla="*/ 253 w 263"/>
                  <a:gd name="T7" fmla="*/ 145 h 253"/>
                  <a:gd name="T8" fmla="*/ 253 w 263"/>
                  <a:gd name="T9" fmla="*/ 145 h 253"/>
                  <a:gd name="T10" fmla="*/ 254 w 263"/>
                  <a:gd name="T11" fmla="*/ 142 h 253"/>
                  <a:gd name="T12" fmla="*/ 254 w 263"/>
                  <a:gd name="T13" fmla="*/ 140 h 253"/>
                  <a:gd name="T14" fmla="*/ 256 w 263"/>
                  <a:gd name="T15" fmla="*/ 135 h 253"/>
                  <a:gd name="T16" fmla="*/ 256 w 263"/>
                  <a:gd name="T17" fmla="*/ 133 h 253"/>
                  <a:gd name="T18" fmla="*/ 258 w 263"/>
                  <a:gd name="T19" fmla="*/ 127 h 253"/>
                  <a:gd name="T20" fmla="*/ 258 w 263"/>
                  <a:gd name="T21" fmla="*/ 127 h 253"/>
                  <a:gd name="T22" fmla="*/ 258 w 263"/>
                  <a:gd name="T23" fmla="*/ 127 h 253"/>
                  <a:gd name="T24" fmla="*/ 257 w 263"/>
                  <a:gd name="T25" fmla="*/ 74 h 253"/>
                  <a:gd name="T26" fmla="*/ 149 w 263"/>
                  <a:gd name="T27" fmla="*/ 30 h 253"/>
                  <a:gd name="T28" fmla="*/ 211 w 263"/>
                  <a:gd name="T29" fmla="*/ 86 h 253"/>
                  <a:gd name="T30" fmla="*/ 75 w 263"/>
                  <a:gd name="T31" fmla="*/ 176 h 253"/>
                  <a:gd name="T32" fmla="*/ 53 w 263"/>
                  <a:gd name="T33" fmla="*/ 173 h 253"/>
                  <a:gd name="T34" fmla="*/ 10 w 263"/>
                  <a:gd name="T35" fmla="*/ 165 h 253"/>
                  <a:gd name="T36" fmla="*/ 0 w 263"/>
                  <a:gd name="T37" fmla="*/ 241 h 253"/>
                  <a:gd name="T38" fmla="*/ 103 w 263"/>
                  <a:gd name="T39" fmla="*/ 24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3" h="253">
                    <a:moveTo>
                      <a:pt x="103" y="247"/>
                    </a:moveTo>
                    <a:cubicBezTo>
                      <a:pt x="148" y="240"/>
                      <a:pt x="193" y="222"/>
                      <a:pt x="223" y="192"/>
                    </a:cubicBezTo>
                    <a:cubicBezTo>
                      <a:pt x="225" y="191"/>
                      <a:pt x="227" y="189"/>
                      <a:pt x="230" y="186"/>
                    </a:cubicBezTo>
                    <a:cubicBezTo>
                      <a:pt x="241" y="172"/>
                      <a:pt x="248" y="158"/>
                      <a:pt x="253" y="145"/>
                    </a:cubicBezTo>
                    <a:cubicBezTo>
                      <a:pt x="253" y="145"/>
                      <a:pt x="253" y="145"/>
                      <a:pt x="253" y="145"/>
                    </a:cubicBezTo>
                    <a:cubicBezTo>
                      <a:pt x="253" y="144"/>
                      <a:pt x="253" y="143"/>
                      <a:pt x="254" y="142"/>
                    </a:cubicBezTo>
                    <a:cubicBezTo>
                      <a:pt x="254" y="142"/>
                      <a:pt x="254" y="141"/>
                      <a:pt x="254" y="140"/>
                    </a:cubicBezTo>
                    <a:cubicBezTo>
                      <a:pt x="255" y="138"/>
                      <a:pt x="255" y="137"/>
                      <a:pt x="256" y="135"/>
                    </a:cubicBezTo>
                    <a:cubicBezTo>
                      <a:pt x="256" y="134"/>
                      <a:pt x="256" y="134"/>
                      <a:pt x="256" y="133"/>
                    </a:cubicBezTo>
                    <a:cubicBezTo>
                      <a:pt x="257" y="131"/>
                      <a:pt x="257" y="129"/>
                      <a:pt x="258" y="127"/>
                    </a:cubicBezTo>
                    <a:cubicBezTo>
                      <a:pt x="258" y="127"/>
                      <a:pt x="258" y="127"/>
                      <a:pt x="258" y="127"/>
                    </a:cubicBezTo>
                    <a:cubicBezTo>
                      <a:pt x="258" y="127"/>
                      <a:pt x="258" y="127"/>
                      <a:pt x="258" y="127"/>
                    </a:cubicBezTo>
                    <a:cubicBezTo>
                      <a:pt x="263" y="101"/>
                      <a:pt x="258" y="80"/>
                      <a:pt x="257" y="74"/>
                    </a:cubicBezTo>
                    <a:cubicBezTo>
                      <a:pt x="243" y="27"/>
                      <a:pt x="182" y="0"/>
                      <a:pt x="149" y="30"/>
                    </a:cubicBezTo>
                    <a:cubicBezTo>
                      <a:pt x="127" y="52"/>
                      <a:pt x="200" y="38"/>
                      <a:pt x="211" y="86"/>
                    </a:cubicBezTo>
                    <a:cubicBezTo>
                      <a:pt x="221" y="127"/>
                      <a:pt x="168" y="174"/>
                      <a:pt x="75" y="176"/>
                    </a:cubicBezTo>
                    <a:cubicBezTo>
                      <a:pt x="67" y="176"/>
                      <a:pt x="60" y="175"/>
                      <a:pt x="53" y="173"/>
                    </a:cubicBezTo>
                    <a:cubicBezTo>
                      <a:pt x="39" y="170"/>
                      <a:pt x="25" y="168"/>
                      <a:pt x="10" y="165"/>
                    </a:cubicBezTo>
                    <a:cubicBezTo>
                      <a:pt x="8" y="191"/>
                      <a:pt x="5" y="216"/>
                      <a:pt x="0" y="241"/>
                    </a:cubicBezTo>
                    <a:cubicBezTo>
                      <a:pt x="34" y="248"/>
                      <a:pt x="68" y="253"/>
                      <a:pt x="103" y="247"/>
                    </a:cubicBez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 name="Freeform 52"/>
              <p:cNvSpPr>
                <a:spLocks/>
              </p:cNvSpPr>
              <p:nvPr/>
            </p:nvSpPr>
            <p:spPr bwMode="auto">
              <a:xfrm>
                <a:off x="5169" y="2126"/>
                <a:ext cx="727" cy="687"/>
              </a:xfrm>
              <a:custGeom>
                <a:avLst/>
                <a:gdLst>
                  <a:gd name="T0" fmla="*/ 337 w 356"/>
                  <a:gd name="T1" fmla="*/ 224 h 338"/>
                  <a:gd name="T2" fmla="*/ 336 w 356"/>
                  <a:gd name="T3" fmla="*/ 223 h 338"/>
                  <a:gd name="T4" fmla="*/ 334 w 356"/>
                  <a:gd name="T5" fmla="*/ 221 h 338"/>
                  <a:gd name="T6" fmla="*/ 288 w 356"/>
                  <a:gd name="T7" fmla="*/ 213 h 338"/>
                  <a:gd name="T8" fmla="*/ 288 w 356"/>
                  <a:gd name="T9" fmla="*/ 214 h 338"/>
                  <a:gd name="T10" fmla="*/ 288 w 356"/>
                  <a:gd name="T11" fmla="*/ 214 h 338"/>
                  <a:gd name="T12" fmla="*/ 286 w 356"/>
                  <a:gd name="T13" fmla="*/ 219 h 338"/>
                  <a:gd name="T14" fmla="*/ 307 w 356"/>
                  <a:gd name="T15" fmla="*/ 244 h 338"/>
                  <a:gd name="T16" fmla="*/ 236 w 356"/>
                  <a:gd name="T17" fmla="*/ 244 h 338"/>
                  <a:gd name="T18" fmla="*/ 116 w 356"/>
                  <a:gd name="T19" fmla="*/ 10 h 338"/>
                  <a:gd name="T20" fmla="*/ 63 w 356"/>
                  <a:gd name="T21" fmla="*/ 0 h 338"/>
                  <a:gd name="T22" fmla="*/ 63 w 356"/>
                  <a:gd name="T23" fmla="*/ 0 h 338"/>
                  <a:gd name="T24" fmla="*/ 63 w 356"/>
                  <a:gd name="T25" fmla="*/ 0 h 338"/>
                  <a:gd name="T26" fmla="*/ 27 w 356"/>
                  <a:gd name="T27" fmla="*/ 1 h 338"/>
                  <a:gd name="T28" fmla="*/ 0 w 356"/>
                  <a:gd name="T29" fmla="*/ 91 h 338"/>
                  <a:gd name="T30" fmla="*/ 53 w 356"/>
                  <a:gd name="T31" fmla="*/ 97 h 338"/>
                  <a:gd name="T32" fmla="*/ 165 w 356"/>
                  <a:gd name="T33" fmla="*/ 271 h 338"/>
                  <a:gd name="T34" fmla="*/ 346 w 356"/>
                  <a:gd name="T35" fmla="*/ 277 h 338"/>
                  <a:gd name="T36" fmla="*/ 337 w 356"/>
                  <a:gd name="T37" fmla="*/ 22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6" h="338">
                    <a:moveTo>
                      <a:pt x="337" y="224"/>
                    </a:moveTo>
                    <a:cubicBezTo>
                      <a:pt x="336" y="223"/>
                      <a:pt x="336" y="223"/>
                      <a:pt x="336" y="223"/>
                    </a:cubicBezTo>
                    <a:cubicBezTo>
                      <a:pt x="336" y="223"/>
                      <a:pt x="335" y="222"/>
                      <a:pt x="334" y="221"/>
                    </a:cubicBezTo>
                    <a:cubicBezTo>
                      <a:pt x="318" y="208"/>
                      <a:pt x="296" y="205"/>
                      <a:pt x="288" y="213"/>
                    </a:cubicBezTo>
                    <a:cubicBezTo>
                      <a:pt x="288" y="214"/>
                      <a:pt x="288" y="214"/>
                      <a:pt x="288" y="214"/>
                    </a:cubicBezTo>
                    <a:cubicBezTo>
                      <a:pt x="288" y="214"/>
                      <a:pt x="288" y="214"/>
                      <a:pt x="288" y="214"/>
                    </a:cubicBezTo>
                    <a:cubicBezTo>
                      <a:pt x="286" y="215"/>
                      <a:pt x="286" y="217"/>
                      <a:pt x="286" y="219"/>
                    </a:cubicBezTo>
                    <a:cubicBezTo>
                      <a:pt x="285" y="236"/>
                      <a:pt x="313" y="228"/>
                      <a:pt x="307" y="244"/>
                    </a:cubicBezTo>
                    <a:cubicBezTo>
                      <a:pt x="296" y="271"/>
                      <a:pt x="253" y="256"/>
                      <a:pt x="236" y="244"/>
                    </a:cubicBezTo>
                    <a:cubicBezTo>
                      <a:pt x="160" y="196"/>
                      <a:pt x="203" y="44"/>
                      <a:pt x="116" y="10"/>
                    </a:cubicBezTo>
                    <a:cubicBezTo>
                      <a:pt x="100" y="3"/>
                      <a:pt x="82" y="1"/>
                      <a:pt x="63" y="0"/>
                    </a:cubicBezTo>
                    <a:cubicBezTo>
                      <a:pt x="63" y="0"/>
                      <a:pt x="63" y="0"/>
                      <a:pt x="63" y="0"/>
                    </a:cubicBezTo>
                    <a:cubicBezTo>
                      <a:pt x="63" y="0"/>
                      <a:pt x="63" y="0"/>
                      <a:pt x="63" y="0"/>
                    </a:cubicBezTo>
                    <a:cubicBezTo>
                      <a:pt x="52" y="0"/>
                      <a:pt x="39" y="0"/>
                      <a:pt x="27" y="1"/>
                    </a:cubicBezTo>
                    <a:cubicBezTo>
                      <a:pt x="20" y="32"/>
                      <a:pt x="11" y="62"/>
                      <a:pt x="0" y="91"/>
                    </a:cubicBezTo>
                    <a:cubicBezTo>
                      <a:pt x="18" y="91"/>
                      <a:pt x="36" y="92"/>
                      <a:pt x="53" y="97"/>
                    </a:cubicBezTo>
                    <a:cubicBezTo>
                      <a:pt x="145" y="121"/>
                      <a:pt x="103" y="205"/>
                      <a:pt x="165" y="271"/>
                    </a:cubicBezTo>
                    <a:cubicBezTo>
                      <a:pt x="226" y="338"/>
                      <a:pt x="320" y="338"/>
                      <a:pt x="346" y="277"/>
                    </a:cubicBezTo>
                    <a:cubicBezTo>
                      <a:pt x="356" y="253"/>
                      <a:pt x="349" y="235"/>
                      <a:pt x="337" y="224"/>
                    </a:cubicBez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Freeform 53"/>
              <p:cNvSpPr>
                <a:spLocks/>
              </p:cNvSpPr>
              <p:nvPr/>
            </p:nvSpPr>
            <p:spPr bwMode="auto">
              <a:xfrm>
                <a:off x="4854" y="2606"/>
                <a:ext cx="617" cy="390"/>
              </a:xfrm>
              <a:custGeom>
                <a:avLst/>
                <a:gdLst>
                  <a:gd name="T0" fmla="*/ 247 w 302"/>
                  <a:gd name="T1" fmla="*/ 55 h 192"/>
                  <a:gd name="T2" fmla="*/ 245 w 302"/>
                  <a:gd name="T3" fmla="*/ 45 h 192"/>
                  <a:gd name="T4" fmla="*/ 183 w 302"/>
                  <a:gd name="T5" fmla="*/ 7 h 192"/>
                  <a:gd name="T6" fmla="*/ 155 w 302"/>
                  <a:gd name="T7" fmla="*/ 25 h 192"/>
                  <a:gd name="T8" fmla="*/ 93 w 302"/>
                  <a:gd name="T9" fmla="*/ 7 h 192"/>
                  <a:gd name="T10" fmla="*/ 46 w 302"/>
                  <a:gd name="T11" fmla="*/ 85 h 192"/>
                  <a:gd name="T12" fmla="*/ 45 w 302"/>
                  <a:gd name="T13" fmla="*/ 85 h 192"/>
                  <a:gd name="T14" fmla="*/ 8 w 302"/>
                  <a:gd name="T15" fmla="*/ 148 h 192"/>
                  <a:gd name="T16" fmla="*/ 70 w 302"/>
                  <a:gd name="T17" fmla="*/ 185 h 192"/>
                  <a:gd name="T18" fmla="*/ 266 w 302"/>
                  <a:gd name="T19" fmla="*/ 135 h 192"/>
                  <a:gd name="T20" fmla="*/ 296 w 302"/>
                  <a:gd name="T21" fmla="*/ 85 h 192"/>
                  <a:gd name="T22" fmla="*/ 247 w 302"/>
                  <a:gd name="T23" fmla="*/ 5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192">
                    <a:moveTo>
                      <a:pt x="247" y="55"/>
                    </a:moveTo>
                    <a:cubicBezTo>
                      <a:pt x="247" y="51"/>
                      <a:pt x="246" y="48"/>
                      <a:pt x="245" y="45"/>
                    </a:cubicBezTo>
                    <a:cubicBezTo>
                      <a:pt x="238" y="17"/>
                      <a:pt x="210" y="0"/>
                      <a:pt x="183" y="7"/>
                    </a:cubicBezTo>
                    <a:cubicBezTo>
                      <a:pt x="171" y="10"/>
                      <a:pt x="162" y="16"/>
                      <a:pt x="155" y="25"/>
                    </a:cubicBezTo>
                    <a:cubicBezTo>
                      <a:pt x="140" y="9"/>
                      <a:pt x="116" y="1"/>
                      <a:pt x="93" y="7"/>
                    </a:cubicBezTo>
                    <a:cubicBezTo>
                      <a:pt x="58" y="16"/>
                      <a:pt x="38" y="50"/>
                      <a:pt x="46" y="85"/>
                    </a:cubicBezTo>
                    <a:cubicBezTo>
                      <a:pt x="45" y="85"/>
                      <a:pt x="45" y="85"/>
                      <a:pt x="45" y="85"/>
                    </a:cubicBezTo>
                    <a:cubicBezTo>
                      <a:pt x="17" y="92"/>
                      <a:pt x="0" y="120"/>
                      <a:pt x="8" y="148"/>
                    </a:cubicBezTo>
                    <a:cubicBezTo>
                      <a:pt x="15" y="175"/>
                      <a:pt x="43" y="192"/>
                      <a:pt x="70" y="185"/>
                    </a:cubicBezTo>
                    <a:cubicBezTo>
                      <a:pt x="266" y="135"/>
                      <a:pt x="266" y="135"/>
                      <a:pt x="266" y="135"/>
                    </a:cubicBezTo>
                    <a:cubicBezTo>
                      <a:pt x="288" y="130"/>
                      <a:pt x="302" y="107"/>
                      <a:pt x="296" y="85"/>
                    </a:cubicBezTo>
                    <a:cubicBezTo>
                      <a:pt x="291" y="63"/>
                      <a:pt x="269" y="50"/>
                      <a:pt x="247"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Freeform 54"/>
              <p:cNvSpPr>
                <a:spLocks/>
              </p:cNvSpPr>
              <p:nvPr/>
            </p:nvSpPr>
            <p:spPr bwMode="auto">
              <a:xfrm>
                <a:off x="4887" y="2720"/>
                <a:ext cx="584" cy="272"/>
              </a:xfrm>
              <a:custGeom>
                <a:avLst/>
                <a:gdLst>
                  <a:gd name="T0" fmla="*/ 280 w 286"/>
                  <a:gd name="T1" fmla="*/ 29 h 134"/>
                  <a:gd name="T2" fmla="*/ 255 w 286"/>
                  <a:gd name="T3" fmla="*/ 0 h 134"/>
                  <a:gd name="T4" fmla="*/ 260 w 286"/>
                  <a:gd name="T5" fmla="*/ 12 h 134"/>
                  <a:gd name="T6" fmla="*/ 230 w 286"/>
                  <a:gd name="T7" fmla="*/ 62 h 134"/>
                  <a:gd name="T8" fmla="*/ 34 w 286"/>
                  <a:gd name="T9" fmla="*/ 112 h 134"/>
                  <a:gd name="T10" fmla="*/ 0 w 286"/>
                  <a:gd name="T11" fmla="*/ 109 h 134"/>
                  <a:gd name="T12" fmla="*/ 54 w 286"/>
                  <a:gd name="T13" fmla="*/ 129 h 134"/>
                  <a:gd name="T14" fmla="*/ 250 w 286"/>
                  <a:gd name="T15" fmla="*/ 79 h 134"/>
                  <a:gd name="T16" fmla="*/ 280 w 286"/>
                  <a:gd name="T17" fmla="*/ 2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34">
                    <a:moveTo>
                      <a:pt x="280" y="29"/>
                    </a:moveTo>
                    <a:cubicBezTo>
                      <a:pt x="277" y="15"/>
                      <a:pt x="267" y="5"/>
                      <a:pt x="255" y="0"/>
                    </a:cubicBezTo>
                    <a:cubicBezTo>
                      <a:pt x="257" y="4"/>
                      <a:pt x="259" y="8"/>
                      <a:pt x="260" y="12"/>
                    </a:cubicBezTo>
                    <a:cubicBezTo>
                      <a:pt x="265" y="34"/>
                      <a:pt x="252" y="57"/>
                      <a:pt x="230" y="62"/>
                    </a:cubicBezTo>
                    <a:cubicBezTo>
                      <a:pt x="34" y="112"/>
                      <a:pt x="34" y="112"/>
                      <a:pt x="34" y="112"/>
                    </a:cubicBezTo>
                    <a:cubicBezTo>
                      <a:pt x="22" y="115"/>
                      <a:pt x="10" y="114"/>
                      <a:pt x="0" y="109"/>
                    </a:cubicBezTo>
                    <a:cubicBezTo>
                      <a:pt x="12" y="126"/>
                      <a:pt x="33" y="134"/>
                      <a:pt x="54" y="129"/>
                    </a:cubicBezTo>
                    <a:cubicBezTo>
                      <a:pt x="250" y="79"/>
                      <a:pt x="250" y="79"/>
                      <a:pt x="250" y="79"/>
                    </a:cubicBezTo>
                    <a:cubicBezTo>
                      <a:pt x="272" y="74"/>
                      <a:pt x="286" y="51"/>
                      <a:pt x="280" y="29"/>
                    </a:cubicBezTo>
                    <a:close/>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Freeform 55"/>
              <p:cNvSpPr>
                <a:spLocks/>
              </p:cNvSpPr>
              <p:nvPr/>
            </p:nvSpPr>
            <p:spPr bwMode="auto">
              <a:xfrm>
                <a:off x="5065" y="2886"/>
                <a:ext cx="190" cy="136"/>
              </a:xfrm>
              <a:custGeom>
                <a:avLst/>
                <a:gdLst>
                  <a:gd name="T0" fmla="*/ 83 w 93"/>
                  <a:gd name="T1" fmla="*/ 18 h 67"/>
                  <a:gd name="T2" fmla="*/ 26 w 93"/>
                  <a:gd name="T3" fmla="*/ 0 h 67"/>
                  <a:gd name="T4" fmla="*/ 24 w 93"/>
                  <a:gd name="T5" fmla="*/ 49 h 67"/>
                  <a:gd name="T6" fmla="*/ 76 w 93"/>
                  <a:gd name="T7" fmla="*/ 60 h 67"/>
                  <a:gd name="T8" fmla="*/ 82 w 93"/>
                  <a:gd name="T9" fmla="*/ 36 h 67"/>
                </a:gdLst>
                <a:ahLst/>
                <a:cxnLst>
                  <a:cxn ang="0">
                    <a:pos x="T0" y="T1"/>
                  </a:cxn>
                  <a:cxn ang="0">
                    <a:pos x="T2" y="T3"/>
                  </a:cxn>
                  <a:cxn ang="0">
                    <a:pos x="T4" y="T5"/>
                  </a:cxn>
                  <a:cxn ang="0">
                    <a:pos x="T6" y="T7"/>
                  </a:cxn>
                  <a:cxn ang="0">
                    <a:pos x="T8" y="T9"/>
                  </a:cxn>
                </a:cxnLst>
                <a:rect l="0" t="0" r="r" b="b"/>
                <a:pathLst>
                  <a:path w="93" h="67">
                    <a:moveTo>
                      <a:pt x="83" y="18"/>
                    </a:moveTo>
                    <a:cubicBezTo>
                      <a:pt x="61" y="27"/>
                      <a:pt x="51" y="0"/>
                      <a:pt x="26" y="0"/>
                    </a:cubicBezTo>
                    <a:cubicBezTo>
                      <a:pt x="0" y="0"/>
                      <a:pt x="13" y="36"/>
                      <a:pt x="24" y="49"/>
                    </a:cubicBezTo>
                    <a:cubicBezTo>
                      <a:pt x="34" y="62"/>
                      <a:pt x="61" y="67"/>
                      <a:pt x="76" y="60"/>
                    </a:cubicBezTo>
                    <a:cubicBezTo>
                      <a:pt x="83" y="56"/>
                      <a:pt x="93" y="42"/>
                      <a:pt x="82" y="36"/>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 name="Freeform 56"/>
              <p:cNvSpPr>
                <a:spLocks/>
              </p:cNvSpPr>
              <p:nvPr/>
            </p:nvSpPr>
            <p:spPr bwMode="auto">
              <a:xfrm>
                <a:off x="5524" y="2374"/>
                <a:ext cx="531" cy="494"/>
              </a:xfrm>
              <a:custGeom>
                <a:avLst/>
                <a:gdLst>
                  <a:gd name="T0" fmla="*/ 226 w 260"/>
                  <a:gd name="T1" fmla="*/ 64 h 243"/>
                  <a:gd name="T2" fmla="*/ 145 w 260"/>
                  <a:gd name="T3" fmla="*/ 4 h 243"/>
                  <a:gd name="T4" fmla="*/ 97 w 260"/>
                  <a:gd name="T5" fmla="*/ 15 h 243"/>
                  <a:gd name="T6" fmla="*/ 65 w 260"/>
                  <a:gd name="T7" fmla="*/ 38 h 243"/>
                  <a:gd name="T8" fmla="*/ 64 w 260"/>
                  <a:gd name="T9" fmla="*/ 39 h 243"/>
                  <a:gd name="T10" fmla="*/ 62 w 260"/>
                  <a:gd name="T11" fmla="*/ 40 h 243"/>
                  <a:gd name="T12" fmla="*/ 29 w 260"/>
                  <a:gd name="T13" fmla="*/ 60 h 243"/>
                  <a:gd name="T14" fmla="*/ 0 w 260"/>
                  <a:gd name="T15" fmla="*/ 101 h 243"/>
                  <a:gd name="T16" fmla="*/ 25 w 260"/>
                  <a:gd name="T17" fmla="*/ 199 h 243"/>
                  <a:gd name="T18" fmla="*/ 73 w 260"/>
                  <a:gd name="T19" fmla="*/ 230 h 243"/>
                  <a:gd name="T20" fmla="*/ 80 w 260"/>
                  <a:gd name="T21" fmla="*/ 172 h 243"/>
                  <a:gd name="T22" fmla="*/ 90 w 260"/>
                  <a:gd name="T23" fmla="*/ 152 h 243"/>
                  <a:gd name="T24" fmla="*/ 122 w 260"/>
                  <a:gd name="T25" fmla="*/ 130 h 243"/>
                  <a:gd name="T26" fmla="*/ 126 w 260"/>
                  <a:gd name="T27" fmla="*/ 128 h 243"/>
                  <a:gd name="T28" fmla="*/ 158 w 260"/>
                  <a:gd name="T29" fmla="*/ 107 h 243"/>
                  <a:gd name="T30" fmla="*/ 180 w 260"/>
                  <a:gd name="T31" fmla="*/ 104 h 243"/>
                  <a:gd name="T32" fmla="*/ 237 w 260"/>
                  <a:gd name="T33" fmla="*/ 120 h 243"/>
                  <a:gd name="T34" fmla="*/ 226 w 260"/>
                  <a:gd name="T35" fmla="*/ 6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43">
                    <a:moveTo>
                      <a:pt x="226" y="64"/>
                    </a:moveTo>
                    <a:cubicBezTo>
                      <a:pt x="192" y="29"/>
                      <a:pt x="152" y="7"/>
                      <a:pt x="145" y="4"/>
                    </a:cubicBezTo>
                    <a:cubicBezTo>
                      <a:pt x="136" y="3"/>
                      <a:pt x="114" y="0"/>
                      <a:pt x="97" y="15"/>
                    </a:cubicBezTo>
                    <a:cubicBezTo>
                      <a:pt x="94" y="19"/>
                      <a:pt x="91" y="21"/>
                      <a:pt x="65" y="38"/>
                    </a:cubicBezTo>
                    <a:cubicBezTo>
                      <a:pt x="65" y="38"/>
                      <a:pt x="64" y="39"/>
                      <a:pt x="64" y="39"/>
                    </a:cubicBezTo>
                    <a:cubicBezTo>
                      <a:pt x="63" y="39"/>
                      <a:pt x="63" y="40"/>
                      <a:pt x="62" y="40"/>
                    </a:cubicBezTo>
                    <a:cubicBezTo>
                      <a:pt x="37" y="57"/>
                      <a:pt x="34" y="60"/>
                      <a:pt x="29" y="60"/>
                    </a:cubicBezTo>
                    <a:cubicBezTo>
                      <a:pt x="9" y="70"/>
                      <a:pt x="3" y="92"/>
                      <a:pt x="0" y="101"/>
                    </a:cubicBezTo>
                    <a:cubicBezTo>
                      <a:pt x="1" y="108"/>
                      <a:pt x="6" y="154"/>
                      <a:pt x="25" y="199"/>
                    </a:cubicBezTo>
                    <a:cubicBezTo>
                      <a:pt x="43" y="243"/>
                      <a:pt x="73" y="230"/>
                      <a:pt x="73" y="230"/>
                    </a:cubicBezTo>
                    <a:cubicBezTo>
                      <a:pt x="86" y="221"/>
                      <a:pt x="80" y="184"/>
                      <a:pt x="80" y="172"/>
                    </a:cubicBezTo>
                    <a:cubicBezTo>
                      <a:pt x="79" y="159"/>
                      <a:pt x="90" y="152"/>
                      <a:pt x="90" y="152"/>
                    </a:cubicBezTo>
                    <a:cubicBezTo>
                      <a:pt x="122" y="130"/>
                      <a:pt x="122" y="130"/>
                      <a:pt x="122" y="130"/>
                    </a:cubicBezTo>
                    <a:cubicBezTo>
                      <a:pt x="126" y="128"/>
                      <a:pt x="126" y="128"/>
                      <a:pt x="126" y="128"/>
                    </a:cubicBezTo>
                    <a:cubicBezTo>
                      <a:pt x="158" y="107"/>
                      <a:pt x="158" y="107"/>
                      <a:pt x="158" y="107"/>
                    </a:cubicBezTo>
                    <a:cubicBezTo>
                      <a:pt x="158" y="107"/>
                      <a:pt x="169" y="99"/>
                      <a:pt x="180" y="104"/>
                    </a:cubicBezTo>
                    <a:cubicBezTo>
                      <a:pt x="192" y="110"/>
                      <a:pt x="224" y="129"/>
                      <a:pt x="237" y="120"/>
                    </a:cubicBezTo>
                    <a:cubicBezTo>
                      <a:pt x="237" y="120"/>
                      <a:pt x="260" y="98"/>
                      <a:pt x="226" y="64"/>
                    </a:cubicBezTo>
                    <a:close/>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Freeform 57"/>
              <p:cNvSpPr>
                <a:spLocks/>
              </p:cNvSpPr>
              <p:nvPr/>
            </p:nvSpPr>
            <p:spPr bwMode="auto">
              <a:xfrm>
                <a:off x="5555" y="2535"/>
                <a:ext cx="71" cy="69"/>
              </a:xfrm>
              <a:custGeom>
                <a:avLst/>
                <a:gdLst>
                  <a:gd name="T0" fmla="*/ 30 w 35"/>
                  <a:gd name="T1" fmla="*/ 8 h 34"/>
                  <a:gd name="T2" fmla="*/ 26 w 35"/>
                  <a:gd name="T3" fmla="*/ 29 h 34"/>
                  <a:gd name="T4" fmla="*/ 5 w 35"/>
                  <a:gd name="T5" fmla="*/ 25 h 34"/>
                  <a:gd name="T6" fmla="*/ 9 w 35"/>
                  <a:gd name="T7" fmla="*/ 4 h 34"/>
                  <a:gd name="T8" fmla="*/ 30 w 35"/>
                  <a:gd name="T9" fmla="*/ 8 h 34"/>
                </a:gdLst>
                <a:ahLst/>
                <a:cxnLst>
                  <a:cxn ang="0">
                    <a:pos x="T0" y="T1"/>
                  </a:cxn>
                  <a:cxn ang="0">
                    <a:pos x="T2" y="T3"/>
                  </a:cxn>
                  <a:cxn ang="0">
                    <a:pos x="T4" y="T5"/>
                  </a:cxn>
                  <a:cxn ang="0">
                    <a:pos x="T6" y="T7"/>
                  </a:cxn>
                  <a:cxn ang="0">
                    <a:pos x="T8" y="T9"/>
                  </a:cxn>
                </a:cxnLst>
                <a:rect l="0" t="0" r="r" b="b"/>
                <a:pathLst>
                  <a:path w="35" h="34">
                    <a:moveTo>
                      <a:pt x="30" y="8"/>
                    </a:moveTo>
                    <a:cubicBezTo>
                      <a:pt x="35" y="15"/>
                      <a:pt x="33" y="25"/>
                      <a:pt x="26" y="29"/>
                    </a:cubicBezTo>
                    <a:cubicBezTo>
                      <a:pt x="19" y="34"/>
                      <a:pt x="10" y="32"/>
                      <a:pt x="5" y="25"/>
                    </a:cubicBezTo>
                    <a:cubicBezTo>
                      <a:pt x="0" y="18"/>
                      <a:pt x="2" y="9"/>
                      <a:pt x="9" y="4"/>
                    </a:cubicBezTo>
                    <a:cubicBezTo>
                      <a:pt x="16" y="0"/>
                      <a:pt x="25" y="1"/>
                      <a:pt x="30" y="8"/>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 name="Freeform 58"/>
              <p:cNvSpPr>
                <a:spLocks/>
              </p:cNvSpPr>
              <p:nvPr/>
            </p:nvSpPr>
            <p:spPr bwMode="auto">
              <a:xfrm>
                <a:off x="5735" y="2500"/>
                <a:ext cx="69" cy="69"/>
              </a:xfrm>
              <a:custGeom>
                <a:avLst/>
                <a:gdLst>
                  <a:gd name="T0" fmla="*/ 29 w 34"/>
                  <a:gd name="T1" fmla="*/ 8 h 34"/>
                  <a:gd name="T2" fmla="*/ 25 w 34"/>
                  <a:gd name="T3" fmla="*/ 29 h 34"/>
                  <a:gd name="T4" fmla="*/ 5 w 34"/>
                  <a:gd name="T5" fmla="*/ 25 h 34"/>
                  <a:gd name="T6" fmla="*/ 9 w 34"/>
                  <a:gd name="T7" fmla="*/ 4 h 34"/>
                  <a:gd name="T8" fmla="*/ 29 w 34"/>
                  <a:gd name="T9" fmla="*/ 8 h 34"/>
                </a:gdLst>
                <a:ahLst/>
                <a:cxnLst>
                  <a:cxn ang="0">
                    <a:pos x="T0" y="T1"/>
                  </a:cxn>
                  <a:cxn ang="0">
                    <a:pos x="T2" y="T3"/>
                  </a:cxn>
                  <a:cxn ang="0">
                    <a:pos x="T4" y="T5"/>
                  </a:cxn>
                  <a:cxn ang="0">
                    <a:pos x="T6" y="T7"/>
                  </a:cxn>
                  <a:cxn ang="0">
                    <a:pos x="T8" y="T9"/>
                  </a:cxn>
                </a:cxnLst>
                <a:rect l="0" t="0" r="r" b="b"/>
                <a:pathLst>
                  <a:path w="34" h="34">
                    <a:moveTo>
                      <a:pt x="29" y="8"/>
                    </a:moveTo>
                    <a:cubicBezTo>
                      <a:pt x="34" y="15"/>
                      <a:pt x="32" y="25"/>
                      <a:pt x="25" y="29"/>
                    </a:cubicBezTo>
                    <a:cubicBezTo>
                      <a:pt x="18" y="34"/>
                      <a:pt x="9" y="32"/>
                      <a:pt x="5" y="25"/>
                    </a:cubicBezTo>
                    <a:cubicBezTo>
                      <a:pt x="0" y="18"/>
                      <a:pt x="2" y="9"/>
                      <a:pt x="9" y="4"/>
                    </a:cubicBezTo>
                    <a:cubicBezTo>
                      <a:pt x="16" y="0"/>
                      <a:pt x="25" y="2"/>
                      <a:pt x="29"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 name="Freeform 59"/>
              <p:cNvSpPr>
                <a:spLocks/>
              </p:cNvSpPr>
              <p:nvPr/>
            </p:nvSpPr>
            <p:spPr bwMode="auto">
              <a:xfrm>
                <a:off x="5741" y="2407"/>
                <a:ext cx="34" cy="34"/>
              </a:xfrm>
              <a:custGeom>
                <a:avLst/>
                <a:gdLst>
                  <a:gd name="T0" fmla="*/ 12 w 17"/>
                  <a:gd name="T1" fmla="*/ 14 h 17"/>
                  <a:gd name="T2" fmla="*/ 14 w 17"/>
                  <a:gd name="T3" fmla="*/ 5 h 17"/>
                  <a:gd name="T4" fmla="*/ 5 w 17"/>
                  <a:gd name="T5" fmla="*/ 2 h 17"/>
                  <a:gd name="T6" fmla="*/ 2 w 17"/>
                  <a:gd name="T7" fmla="*/ 12 h 17"/>
                  <a:gd name="T8" fmla="*/ 12 w 17"/>
                  <a:gd name="T9" fmla="*/ 14 h 17"/>
                </a:gdLst>
                <a:ahLst/>
                <a:cxnLst>
                  <a:cxn ang="0">
                    <a:pos x="T0" y="T1"/>
                  </a:cxn>
                  <a:cxn ang="0">
                    <a:pos x="T2" y="T3"/>
                  </a:cxn>
                  <a:cxn ang="0">
                    <a:pos x="T4" y="T5"/>
                  </a:cxn>
                  <a:cxn ang="0">
                    <a:pos x="T6" y="T7"/>
                  </a:cxn>
                  <a:cxn ang="0">
                    <a:pos x="T8" y="T9"/>
                  </a:cxn>
                </a:cxnLst>
                <a:rect l="0" t="0" r="r" b="b"/>
                <a:pathLst>
                  <a:path w="17" h="17">
                    <a:moveTo>
                      <a:pt x="12" y="14"/>
                    </a:moveTo>
                    <a:cubicBezTo>
                      <a:pt x="16" y="12"/>
                      <a:pt x="17" y="8"/>
                      <a:pt x="14" y="5"/>
                    </a:cubicBezTo>
                    <a:cubicBezTo>
                      <a:pt x="12" y="1"/>
                      <a:pt x="8" y="0"/>
                      <a:pt x="5" y="2"/>
                    </a:cubicBezTo>
                    <a:cubicBezTo>
                      <a:pt x="1" y="4"/>
                      <a:pt x="0" y="9"/>
                      <a:pt x="2" y="12"/>
                    </a:cubicBezTo>
                    <a:cubicBezTo>
                      <a:pt x="4" y="16"/>
                      <a:pt x="9" y="17"/>
                      <a:pt x="12" y="14"/>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 name="Freeform 60"/>
              <p:cNvSpPr>
                <a:spLocks/>
              </p:cNvSpPr>
              <p:nvPr/>
            </p:nvSpPr>
            <p:spPr bwMode="auto">
              <a:xfrm>
                <a:off x="5775" y="2461"/>
                <a:ext cx="33" cy="33"/>
              </a:xfrm>
              <a:custGeom>
                <a:avLst/>
                <a:gdLst>
                  <a:gd name="T0" fmla="*/ 12 w 16"/>
                  <a:gd name="T1" fmla="*/ 14 h 16"/>
                  <a:gd name="T2" fmla="*/ 14 w 16"/>
                  <a:gd name="T3" fmla="*/ 4 h 16"/>
                  <a:gd name="T4" fmla="*/ 4 w 16"/>
                  <a:gd name="T5" fmla="*/ 2 h 16"/>
                  <a:gd name="T6" fmla="*/ 2 w 16"/>
                  <a:gd name="T7" fmla="*/ 12 h 16"/>
                  <a:gd name="T8" fmla="*/ 12 w 16"/>
                  <a:gd name="T9" fmla="*/ 14 h 16"/>
                </a:gdLst>
                <a:ahLst/>
                <a:cxnLst>
                  <a:cxn ang="0">
                    <a:pos x="T0" y="T1"/>
                  </a:cxn>
                  <a:cxn ang="0">
                    <a:pos x="T2" y="T3"/>
                  </a:cxn>
                  <a:cxn ang="0">
                    <a:pos x="T4" y="T5"/>
                  </a:cxn>
                  <a:cxn ang="0">
                    <a:pos x="T6" y="T7"/>
                  </a:cxn>
                  <a:cxn ang="0">
                    <a:pos x="T8" y="T9"/>
                  </a:cxn>
                </a:cxnLst>
                <a:rect l="0" t="0" r="r" b="b"/>
                <a:pathLst>
                  <a:path w="16" h="16">
                    <a:moveTo>
                      <a:pt x="12" y="14"/>
                    </a:moveTo>
                    <a:cubicBezTo>
                      <a:pt x="15" y="12"/>
                      <a:pt x="16" y="7"/>
                      <a:pt x="14" y="4"/>
                    </a:cubicBezTo>
                    <a:cubicBezTo>
                      <a:pt x="12" y="1"/>
                      <a:pt x="8" y="0"/>
                      <a:pt x="4" y="2"/>
                    </a:cubicBezTo>
                    <a:cubicBezTo>
                      <a:pt x="1" y="4"/>
                      <a:pt x="0" y="8"/>
                      <a:pt x="2" y="12"/>
                    </a:cubicBezTo>
                    <a:cubicBezTo>
                      <a:pt x="4" y="15"/>
                      <a:pt x="8" y="16"/>
                      <a:pt x="12" y="14"/>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 name="Freeform 61"/>
              <p:cNvSpPr>
                <a:spLocks/>
              </p:cNvSpPr>
              <p:nvPr/>
            </p:nvSpPr>
            <p:spPr bwMode="auto">
              <a:xfrm>
                <a:off x="5731" y="2451"/>
                <a:ext cx="34" cy="33"/>
              </a:xfrm>
              <a:custGeom>
                <a:avLst/>
                <a:gdLst>
                  <a:gd name="T0" fmla="*/ 15 w 17"/>
                  <a:gd name="T1" fmla="*/ 4 h 16"/>
                  <a:gd name="T2" fmla="*/ 5 w 17"/>
                  <a:gd name="T3" fmla="*/ 2 h 16"/>
                  <a:gd name="T4" fmla="*/ 2 w 17"/>
                  <a:gd name="T5" fmla="*/ 12 h 16"/>
                  <a:gd name="T6" fmla="*/ 12 w 17"/>
                  <a:gd name="T7" fmla="*/ 14 h 16"/>
                  <a:gd name="T8" fmla="*/ 15 w 17"/>
                  <a:gd name="T9" fmla="*/ 4 h 16"/>
                </a:gdLst>
                <a:ahLst/>
                <a:cxnLst>
                  <a:cxn ang="0">
                    <a:pos x="T0" y="T1"/>
                  </a:cxn>
                  <a:cxn ang="0">
                    <a:pos x="T2" y="T3"/>
                  </a:cxn>
                  <a:cxn ang="0">
                    <a:pos x="T4" y="T5"/>
                  </a:cxn>
                  <a:cxn ang="0">
                    <a:pos x="T6" y="T7"/>
                  </a:cxn>
                  <a:cxn ang="0">
                    <a:pos x="T8" y="T9"/>
                  </a:cxn>
                </a:cxnLst>
                <a:rect l="0" t="0" r="r" b="b"/>
                <a:pathLst>
                  <a:path w="17" h="16">
                    <a:moveTo>
                      <a:pt x="15" y="4"/>
                    </a:moveTo>
                    <a:cubicBezTo>
                      <a:pt x="12" y="1"/>
                      <a:pt x="8" y="0"/>
                      <a:pt x="5" y="2"/>
                    </a:cubicBezTo>
                    <a:cubicBezTo>
                      <a:pt x="1" y="4"/>
                      <a:pt x="0" y="8"/>
                      <a:pt x="2" y="12"/>
                    </a:cubicBezTo>
                    <a:cubicBezTo>
                      <a:pt x="5" y="15"/>
                      <a:pt x="9" y="16"/>
                      <a:pt x="12" y="14"/>
                    </a:cubicBezTo>
                    <a:cubicBezTo>
                      <a:pt x="16" y="12"/>
                      <a:pt x="17" y="7"/>
                      <a:pt x="15" y="4"/>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 name="Freeform 62"/>
              <p:cNvSpPr>
                <a:spLocks/>
              </p:cNvSpPr>
              <p:nvPr/>
            </p:nvSpPr>
            <p:spPr bwMode="auto">
              <a:xfrm>
                <a:off x="5786" y="2417"/>
                <a:ext cx="32" cy="32"/>
              </a:xfrm>
              <a:custGeom>
                <a:avLst/>
                <a:gdLst>
                  <a:gd name="T0" fmla="*/ 14 w 16"/>
                  <a:gd name="T1" fmla="*/ 5 h 16"/>
                  <a:gd name="T2" fmla="*/ 4 w 16"/>
                  <a:gd name="T3" fmla="*/ 2 h 16"/>
                  <a:gd name="T4" fmla="*/ 2 w 16"/>
                  <a:gd name="T5" fmla="*/ 12 h 16"/>
                  <a:gd name="T6" fmla="*/ 12 w 16"/>
                  <a:gd name="T7" fmla="*/ 14 h 16"/>
                  <a:gd name="T8" fmla="*/ 14 w 16"/>
                  <a:gd name="T9" fmla="*/ 5 h 16"/>
                </a:gdLst>
                <a:ahLst/>
                <a:cxnLst>
                  <a:cxn ang="0">
                    <a:pos x="T0" y="T1"/>
                  </a:cxn>
                  <a:cxn ang="0">
                    <a:pos x="T2" y="T3"/>
                  </a:cxn>
                  <a:cxn ang="0">
                    <a:pos x="T4" y="T5"/>
                  </a:cxn>
                  <a:cxn ang="0">
                    <a:pos x="T6" y="T7"/>
                  </a:cxn>
                  <a:cxn ang="0">
                    <a:pos x="T8" y="T9"/>
                  </a:cxn>
                </a:cxnLst>
                <a:rect l="0" t="0" r="r" b="b"/>
                <a:pathLst>
                  <a:path w="16" h="16">
                    <a:moveTo>
                      <a:pt x="14" y="5"/>
                    </a:moveTo>
                    <a:cubicBezTo>
                      <a:pt x="12" y="1"/>
                      <a:pt x="7" y="0"/>
                      <a:pt x="4" y="2"/>
                    </a:cubicBezTo>
                    <a:cubicBezTo>
                      <a:pt x="1" y="4"/>
                      <a:pt x="0" y="9"/>
                      <a:pt x="2" y="12"/>
                    </a:cubicBezTo>
                    <a:cubicBezTo>
                      <a:pt x="4" y="15"/>
                      <a:pt x="8" y="16"/>
                      <a:pt x="12" y="14"/>
                    </a:cubicBezTo>
                    <a:cubicBezTo>
                      <a:pt x="15" y="12"/>
                      <a:pt x="16" y="8"/>
                      <a:pt x="14" y="5"/>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 name="Freeform 63"/>
              <p:cNvSpPr>
                <a:spLocks/>
              </p:cNvSpPr>
              <p:nvPr/>
            </p:nvSpPr>
            <p:spPr bwMode="auto">
              <a:xfrm>
                <a:off x="5641" y="2567"/>
                <a:ext cx="75" cy="77"/>
              </a:xfrm>
              <a:custGeom>
                <a:avLst/>
                <a:gdLst>
                  <a:gd name="T0" fmla="*/ 32 w 37"/>
                  <a:gd name="T1" fmla="*/ 5 h 38"/>
                  <a:gd name="T2" fmla="*/ 29 w 37"/>
                  <a:gd name="T3" fmla="*/ 4 h 38"/>
                  <a:gd name="T4" fmla="*/ 22 w 37"/>
                  <a:gd name="T5" fmla="*/ 9 h 38"/>
                  <a:gd name="T6" fmla="*/ 19 w 37"/>
                  <a:gd name="T7" fmla="*/ 8 h 38"/>
                  <a:gd name="T8" fmla="*/ 15 w 37"/>
                  <a:gd name="T9" fmla="*/ 1 h 38"/>
                  <a:gd name="T10" fmla="*/ 12 w 37"/>
                  <a:gd name="T11" fmla="*/ 1 h 38"/>
                  <a:gd name="T12" fmla="*/ 4 w 37"/>
                  <a:gd name="T13" fmla="*/ 6 h 38"/>
                  <a:gd name="T14" fmla="*/ 4 w 37"/>
                  <a:gd name="T15" fmla="*/ 9 h 38"/>
                  <a:gd name="T16" fmla="*/ 8 w 37"/>
                  <a:gd name="T17" fmla="*/ 15 h 38"/>
                  <a:gd name="T18" fmla="*/ 8 w 37"/>
                  <a:gd name="T19" fmla="*/ 18 h 38"/>
                  <a:gd name="T20" fmla="*/ 1 w 37"/>
                  <a:gd name="T21" fmla="*/ 23 h 38"/>
                  <a:gd name="T22" fmla="*/ 1 w 37"/>
                  <a:gd name="T23" fmla="*/ 26 h 38"/>
                  <a:gd name="T24" fmla="*/ 6 w 37"/>
                  <a:gd name="T25" fmla="*/ 33 h 38"/>
                  <a:gd name="T26" fmla="*/ 8 w 37"/>
                  <a:gd name="T27" fmla="*/ 34 h 38"/>
                  <a:gd name="T28" fmla="*/ 15 w 37"/>
                  <a:gd name="T29" fmla="*/ 29 h 38"/>
                  <a:gd name="T30" fmla="*/ 18 w 37"/>
                  <a:gd name="T31" fmla="*/ 30 h 38"/>
                  <a:gd name="T32" fmla="*/ 22 w 37"/>
                  <a:gd name="T33" fmla="*/ 36 h 38"/>
                  <a:gd name="T34" fmla="*/ 25 w 37"/>
                  <a:gd name="T35" fmla="*/ 37 h 38"/>
                  <a:gd name="T36" fmla="*/ 33 w 37"/>
                  <a:gd name="T37" fmla="*/ 32 h 38"/>
                  <a:gd name="T38" fmla="*/ 33 w 37"/>
                  <a:gd name="T39" fmla="*/ 29 h 38"/>
                  <a:gd name="T40" fmla="*/ 29 w 37"/>
                  <a:gd name="T41" fmla="*/ 23 h 38"/>
                  <a:gd name="T42" fmla="*/ 30 w 37"/>
                  <a:gd name="T43" fmla="*/ 20 h 38"/>
                  <a:gd name="T44" fmla="*/ 36 w 37"/>
                  <a:gd name="T45" fmla="*/ 15 h 38"/>
                  <a:gd name="T46" fmla="*/ 37 w 37"/>
                  <a:gd name="T47" fmla="*/ 12 h 38"/>
                  <a:gd name="T48" fmla="*/ 32 w 37"/>
                  <a:gd name="T49"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8">
                    <a:moveTo>
                      <a:pt x="32" y="5"/>
                    </a:moveTo>
                    <a:cubicBezTo>
                      <a:pt x="31" y="4"/>
                      <a:pt x="30" y="4"/>
                      <a:pt x="29" y="4"/>
                    </a:cubicBezTo>
                    <a:cubicBezTo>
                      <a:pt x="22" y="9"/>
                      <a:pt x="22" y="9"/>
                      <a:pt x="22" y="9"/>
                    </a:cubicBezTo>
                    <a:cubicBezTo>
                      <a:pt x="21" y="9"/>
                      <a:pt x="20" y="9"/>
                      <a:pt x="19" y="8"/>
                    </a:cubicBezTo>
                    <a:cubicBezTo>
                      <a:pt x="15" y="1"/>
                      <a:pt x="15" y="1"/>
                      <a:pt x="15" y="1"/>
                    </a:cubicBezTo>
                    <a:cubicBezTo>
                      <a:pt x="14" y="0"/>
                      <a:pt x="13" y="0"/>
                      <a:pt x="12" y="1"/>
                    </a:cubicBezTo>
                    <a:cubicBezTo>
                      <a:pt x="4" y="6"/>
                      <a:pt x="4" y="6"/>
                      <a:pt x="4" y="6"/>
                    </a:cubicBezTo>
                    <a:cubicBezTo>
                      <a:pt x="3" y="7"/>
                      <a:pt x="3" y="8"/>
                      <a:pt x="4" y="9"/>
                    </a:cubicBezTo>
                    <a:cubicBezTo>
                      <a:pt x="8" y="15"/>
                      <a:pt x="8" y="15"/>
                      <a:pt x="8" y="15"/>
                    </a:cubicBezTo>
                    <a:cubicBezTo>
                      <a:pt x="9" y="16"/>
                      <a:pt x="9" y="18"/>
                      <a:pt x="8" y="18"/>
                    </a:cubicBezTo>
                    <a:cubicBezTo>
                      <a:pt x="1" y="23"/>
                      <a:pt x="1" y="23"/>
                      <a:pt x="1" y="23"/>
                    </a:cubicBezTo>
                    <a:cubicBezTo>
                      <a:pt x="0" y="23"/>
                      <a:pt x="0" y="25"/>
                      <a:pt x="1" y="26"/>
                    </a:cubicBezTo>
                    <a:cubicBezTo>
                      <a:pt x="6" y="33"/>
                      <a:pt x="6" y="33"/>
                      <a:pt x="6" y="33"/>
                    </a:cubicBezTo>
                    <a:cubicBezTo>
                      <a:pt x="6" y="34"/>
                      <a:pt x="8" y="34"/>
                      <a:pt x="8" y="34"/>
                    </a:cubicBezTo>
                    <a:cubicBezTo>
                      <a:pt x="15" y="29"/>
                      <a:pt x="15" y="29"/>
                      <a:pt x="15" y="29"/>
                    </a:cubicBezTo>
                    <a:cubicBezTo>
                      <a:pt x="16" y="29"/>
                      <a:pt x="17" y="29"/>
                      <a:pt x="18" y="30"/>
                    </a:cubicBezTo>
                    <a:cubicBezTo>
                      <a:pt x="22" y="36"/>
                      <a:pt x="22" y="36"/>
                      <a:pt x="22" y="36"/>
                    </a:cubicBezTo>
                    <a:cubicBezTo>
                      <a:pt x="23" y="37"/>
                      <a:pt x="24" y="38"/>
                      <a:pt x="25" y="37"/>
                    </a:cubicBezTo>
                    <a:cubicBezTo>
                      <a:pt x="33" y="32"/>
                      <a:pt x="33" y="32"/>
                      <a:pt x="33" y="32"/>
                    </a:cubicBezTo>
                    <a:cubicBezTo>
                      <a:pt x="34" y="31"/>
                      <a:pt x="34" y="30"/>
                      <a:pt x="33" y="29"/>
                    </a:cubicBezTo>
                    <a:cubicBezTo>
                      <a:pt x="29" y="23"/>
                      <a:pt x="29" y="23"/>
                      <a:pt x="29" y="23"/>
                    </a:cubicBezTo>
                    <a:cubicBezTo>
                      <a:pt x="28" y="22"/>
                      <a:pt x="29" y="20"/>
                      <a:pt x="30" y="20"/>
                    </a:cubicBezTo>
                    <a:cubicBezTo>
                      <a:pt x="36" y="15"/>
                      <a:pt x="36" y="15"/>
                      <a:pt x="36" y="15"/>
                    </a:cubicBezTo>
                    <a:cubicBezTo>
                      <a:pt x="37" y="15"/>
                      <a:pt x="37" y="13"/>
                      <a:pt x="37" y="12"/>
                    </a:cubicBezTo>
                    <a:lnTo>
                      <a:pt x="32" y="5"/>
                    </a:ln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 name="Freeform 64"/>
              <p:cNvSpPr>
                <a:spLocks/>
              </p:cNvSpPr>
              <p:nvPr/>
            </p:nvSpPr>
            <p:spPr bwMode="auto">
              <a:xfrm>
                <a:off x="5569" y="2394"/>
                <a:ext cx="168" cy="122"/>
              </a:xfrm>
              <a:custGeom>
                <a:avLst/>
                <a:gdLst>
                  <a:gd name="T0" fmla="*/ 82 w 82"/>
                  <a:gd name="T1" fmla="*/ 0 h 60"/>
                  <a:gd name="T2" fmla="*/ 76 w 82"/>
                  <a:gd name="T3" fmla="*/ 4 h 60"/>
                  <a:gd name="T4" fmla="*/ 69 w 82"/>
                  <a:gd name="T5" fmla="*/ 10 h 60"/>
                  <a:gd name="T6" fmla="*/ 42 w 82"/>
                  <a:gd name="T7" fmla="*/ 29 h 60"/>
                  <a:gd name="T8" fmla="*/ 14 w 82"/>
                  <a:gd name="T9" fmla="*/ 47 h 60"/>
                  <a:gd name="T10" fmla="*/ 5 w 82"/>
                  <a:gd name="T11" fmla="*/ 51 h 60"/>
                  <a:gd name="T12" fmla="*/ 0 w 82"/>
                  <a:gd name="T13" fmla="*/ 55 h 60"/>
                  <a:gd name="T14" fmla="*/ 28 w 82"/>
                  <a:gd name="T15" fmla="*/ 59 h 60"/>
                  <a:gd name="T16" fmla="*/ 75 w 82"/>
                  <a:gd name="T17" fmla="*/ 27 h 60"/>
                  <a:gd name="T18" fmla="*/ 82 w 82"/>
                  <a:gd name="T1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60">
                    <a:moveTo>
                      <a:pt x="82" y="0"/>
                    </a:moveTo>
                    <a:cubicBezTo>
                      <a:pt x="79" y="1"/>
                      <a:pt x="77" y="3"/>
                      <a:pt x="76" y="4"/>
                    </a:cubicBezTo>
                    <a:cubicBezTo>
                      <a:pt x="74" y="8"/>
                      <a:pt x="69" y="10"/>
                      <a:pt x="69" y="10"/>
                    </a:cubicBezTo>
                    <a:cubicBezTo>
                      <a:pt x="42" y="29"/>
                      <a:pt x="42" y="29"/>
                      <a:pt x="42" y="29"/>
                    </a:cubicBezTo>
                    <a:cubicBezTo>
                      <a:pt x="14" y="47"/>
                      <a:pt x="14" y="47"/>
                      <a:pt x="14" y="47"/>
                    </a:cubicBezTo>
                    <a:cubicBezTo>
                      <a:pt x="14" y="47"/>
                      <a:pt x="10" y="51"/>
                      <a:pt x="5" y="51"/>
                    </a:cubicBezTo>
                    <a:cubicBezTo>
                      <a:pt x="4" y="51"/>
                      <a:pt x="2" y="53"/>
                      <a:pt x="0" y="55"/>
                    </a:cubicBezTo>
                    <a:cubicBezTo>
                      <a:pt x="10" y="57"/>
                      <a:pt x="24" y="60"/>
                      <a:pt x="28" y="59"/>
                    </a:cubicBezTo>
                    <a:cubicBezTo>
                      <a:pt x="34" y="57"/>
                      <a:pt x="70" y="33"/>
                      <a:pt x="75" y="27"/>
                    </a:cubicBezTo>
                    <a:cubicBezTo>
                      <a:pt x="77" y="24"/>
                      <a:pt x="80" y="10"/>
                      <a:pt x="82" y="0"/>
                    </a:cubicBez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 name="Freeform 65"/>
              <p:cNvSpPr>
                <a:spLocks/>
              </p:cNvSpPr>
              <p:nvPr/>
            </p:nvSpPr>
            <p:spPr bwMode="auto">
              <a:xfrm>
                <a:off x="5661" y="2565"/>
                <a:ext cx="347" cy="277"/>
              </a:xfrm>
              <a:custGeom>
                <a:avLst/>
                <a:gdLst>
                  <a:gd name="T0" fmla="*/ 133 w 170"/>
                  <a:gd name="T1" fmla="*/ 10 h 136"/>
                  <a:gd name="T2" fmla="*/ 84 w 170"/>
                  <a:gd name="T3" fmla="*/ 11 h 136"/>
                  <a:gd name="T4" fmla="*/ 24 w 170"/>
                  <a:gd name="T5" fmla="*/ 50 h 136"/>
                  <a:gd name="T6" fmla="*/ 5 w 170"/>
                  <a:gd name="T7" fmla="*/ 96 h 136"/>
                  <a:gd name="T8" fmla="*/ 6 w 170"/>
                  <a:gd name="T9" fmla="*/ 136 h 136"/>
                  <a:gd name="T10" fmla="*/ 6 w 170"/>
                  <a:gd name="T11" fmla="*/ 136 h 136"/>
                  <a:gd name="T12" fmla="*/ 13 w 170"/>
                  <a:gd name="T13" fmla="*/ 78 h 136"/>
                  <a:gd name="T14" fmla="*/ 23 w 170"/>
                  <a:gd name="T15" fmla="*/ 58 h 136"/>
                  <a:gd name="T16" fmla="*/ 55 w 170"/>
                  <a:gd name="T17" fmla="*/ 36 h 136"/>
                  <a:gd name="T18" fmla="*/ 59 w 170"/>
                  <a:gd name="T19" fmla="*/ 34 h 136"/>
                  <a:gd name="T20" fmla="*/ 91 w 170"/>
                  <a:gd name="T21" fmla="*/ 13 h 136"/>
                  <a:gd name="T22" fmla="*/ 113 w 170"/>
                  <a:gd name="T23" fmla="*/ 10 h 136"/>
                  <a:gd name="T24" fmla="*/ 170 w 170"/>
                  <a:gd name="T25" fmla="*/ 26 h 136"/>
                  <a:gd name="T26" fmla="*/ 170 w 170"/>
                  <a:gd name="T27" fmla="*/ 26 h 136"/>
                  <a:gd name="T28" fmla="*/ 133 w 170"/>
                  <a:gd name="T29"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36">
                    <a:moveTo>
                      <a:pt x="133" y="10"/>
                    </a:moveTo>
                    <a:cubicBezTo>
                      <a:pt x="102" y="3"/>
                      <a:pt x="100" y="0"/>
                      <a:pt x="84" y="11"/>
                    </a:cubicBezTo>
                    <a:cubicBezTo>
                      <a:pt x="73" y="18"/>
                      <a:pt x="35" y="43"/>
                      <a:pt x="24" y="50"/>
                    </a:cubicBezTo>
                    <a:cubicBezTo>
                      <a:pt x="8" y="61"/>
                      <a:pt x="10" y="64"/>
                      <a:pt x="5" y="96"/>
                    </a:cubicBezTo>
                    <a:cubicBezTo>
                      <a:pt x="0" y="124"/>
                      <a:pt x="5" y="134"/>
                      <a:pt x="6" y="136"/>
                    </a:cubicBezTo>
                    <a:cubicBezTo>
                      <a:pt x="6" y="136"/>
                      <a:pt x="6" y="136"/>
                      <a:pt x="6" y="136"/>
                    </a:cubicBezTo>
                    <a:cubicBezTo>
                      <a:pt x="19" y="127"/>
                      <a:pt x="13" y="90"/>
                      <a:pt x="13" y="78"/>
                    </a:cubicBezTo>
                    <a:cubicBezTo>
                      <a:pt x="12" y="65"/>
                      <a:pt x="23" y="58"/>
                      <a:pt x="23" y="58"/>
                    </a:cubicBezTo>
                    <a:cubicBezTo>
                      <a:pt x="55" y="36"/>
                      <a:pt x="55" y="36"/>
                      <a:pt x="55" y="36"/>
                    </a:cubicBezTo>
                    <a:cubicBezTo>
                      <a:pt x="59" y="34"/>
                      <a:pt x="59" y="34"/>
                      <a:pt x="59" y="34"/>
                    </a:cubicBezTo>
                    <a:cubicBezTo>
                      <a:pt x="91" y="13"/>
                      <a:pt x="91" y="13"/>
                      <a:pt x="91" y="13"/>
                    </a:cubicBezTo>
                    <a:cubicBezTo>
                      <a:pt x="91" y="13"/>
                      <a:pt x="102" y="5"/>
                      <a:pt x="113" y="10"/>
                    </a:cubicBezTo>
                    <a:cubicBezTo>
                      <a:pt x="125" y="16"/>
                      <a:pt x="157" y="35"/>
                      <a:pt x="170" y="26"/>
                    </a:cubicBezTo>
                    <a:cubicBezTo>
                      <a:pt x="170" y="26"/>
                      <a:pt x="170" y="26"/>
                      <a:pt x="170" y="26"/>
                    </a:cubicBezTo>
                    <a:cubicBezTo>
                      <a:pt x="169" y="24"/>
                      <a:pt x="161" y="16"/>
                      <a:pt x="133" y="10"/>
                    </a:cubicBez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 name="Freeform 66"/>
              <p:cNvSpPr>
                <a:spLocks/>
              </p:cNvSpPr>
              <p:nvPr/>
            </p:nvSpPr>
            <p:spPr bwMode="auto">
              <a:xfrm>
                <a:off x="5751" y="2537"/>
                <a:ext cx="114" cy="101"/>
              </a:xfrm>
              <a:custGeom>
                <a:avLst/>
                <a:gdLst>
                  <a:gd name="T0" fmla="*/ 56 w 56"/>
                  <a:gd name="T1" fmla="*/ 25 h 50"/>
                  <a:gd name="T2" fmla="*/ 1 w 56"/>
                  <a:gd name="T3" fmla="*/ 17 h 50"/>
                  <a:gd name="T4" fmla="*/ 22 w 56"/>
                  <a:gd name="T5" fmla="*/ 42 h 50"/>
                  <a:gd name="T6" fmla="*/ 21 w 56"/>
                  <a:gd name="T7" fmla="*/ 44 h 50"/>
                  <a:gd name="T8" fmla="*/ 23 w 56"/>
                  <a:gd name="T9" fmla="*/ 42 h 50"/>
                  <a:gd name="T10" fmla="*/ 44 w 56"/>
                  <a:gd name="T11" fmla="*/ 46 h 50"/>
                  <a:gd name="T12" fmla="*/ 55 w 56"/>
                  <a:gd name="T13" fmla="*/ 25 h 50"/>
                  <a:gd name="T14" fmla="*/ 56 w 56"/>
                  <a:gd name="T15" fmla="*/ 25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50">
                    <a:moveTo>
                      <a:pt x="56" y="25"/>
                    </a:moveTo>
                    <a:cubicBezTo>
                      <a:pt x="37" y="5"/>
                      <a:pt x="2" y="0"/>
                      <a:pt x="1" y="17"/>
                    </a:cubicBezTo>
                    <a:cubicBezTo>
                      <a:pt x="0" y="34"/>
                      <a:pt x="29" y="26"/>
                      <a:pt x="22" y="42"/>
                    </a:cubicBezTo>
                    <a:cubicBezTo>
                      <a:pt x="21" y="43"/>
                      <a:pt x="21" y="43"/>
                      <a:pt x="21" y="44"/>
                    </a:cubicBezTo>
                    <a:cubicBezTo>
                      <a:pt x="22" y="43"/>
                      <a:pt x="23" y="42"/>
                      <a:pt x="23" y="42"/>
                    </a:cubicBezTo>
                    <a:cubicBezTo>
                      <a:pt x="23" y="42"/>
                      <a:pt x="36" y="50"/>
                      <a:pt x="44" y="46"/>
                    </a:cubicBezTo>
                    <a:cubicBezTo>
                      <a:pt x="49" y="43"/>
                      <a:pt x="49" y="28"/>
                      <a:pt x="55" y="25"/>
                    </a:cubicBezTo>
                    <a:lnTo>
                      <a:pt x="56" y="25"/>
                    </a:ln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 name="Freeform 67"/>
              <p:cNvSpPr>
                <a:spLocks/>
              </p:cNvSpPr>
              <p:nvPr/>
            </p:nvSpPr>
            <p:spPr bwMode="auto">
              <a:xfrm>
                <a:off x="5538" y="1823"/>
                <a:ext cx="178" cy="220"/>
              </a:xfrm>
              <a:custGeom>
                <a:avLst/>
                <a:gdLst>
                  <a:gd name="T0" fmla="*/ 67 w 87"/>
                  <a:gd name="T1" fmla="*/ 106 h 108"/>
                  <a:gd name="T2" fmla="*/ 61 w 87"/>
                  <a:gd name="T3" fmla="*/ 105 h 108"/>
                  <a:gd name="T4" fmla="*/ 1 w 87"/>
                  <a:gd name="T5" fmla="*/ 20 h 108"/>
                  <a:gd name="T6" fmla="*/ 2 w 87"/>
                  <a:gd name="T7" fmla="*/ 14 h 108"/>
                  <a:gd name="T8" fmla="*/ 20 w 87"/>
                  <a:gd name="T9" fmla="*/ 1 h 108"/>
                  <a:gd name="T10" fmla="*/ 26 w 87"/>
                  <a:gd name="T11" fmla="*/ 2 h 108"/>
                  <a:gd name="T12" fmla="*/ 86 w 87"/>
                  <a:gd name="T13" fmla="*/ 88 h 108"/>
                  <a:gd name="T14" fmla="*/ 85 w 87"/>
                  <a:gd name="T15" fmla="*/ 94 h 108"/>
                  <a:gd name="T16" fmla="*/ 67 w 87"/>
                  <a:gd name="T17" fmla="*/ 10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08">
                    <a:moveTo>
                      <a:pt x="67" y="106"/>
                    </a:moveTo>
                    <a:cubicBezTo>
                      <a:pt x="65" y="108"/>
                      <a:pt x="62" y="107"/>
                      <a:pt x="61" y="105"/>
                    </a:cubicBezTo>
                    <a:cubicBezTo>
                      <a:pt x="1" y="20"/>
                      <a:pt x="1" y="20"/>
                      <a:pt x="1" y="20"/>
                    </a:cubicBezTo>
                    <a:cubicBezTo>
                      <a:pt x="0" y="18"/>
                      <a:pt x="0" y="15"/>
                      <a:pt x="2" y="14"/>
                    </a:cubicBezTo>
                    <a:cubicBezTo>
                      <a:pt x="20" y="1"/>
                      <a:pt x="20" y="1"/>
                      <a:pt x="20" y="1"/>
                    </a:cubicBezTo>
                    <a:cubicBezTo>
                      <a:pt x="22" y="0"/>
                      <a:pt x="25" y="0"/>
                      <a:pt x="26" y="2"/>
                    </a:cubicBezTo>
                    <a:cubicBezTo>
                      <a:pt x="86" y="88"/>
                      <a:pt x="86" y="88"/>
                      <a:pt x="86" y="88"/>
                    </a:cubicBezTo>
                    <a:cubicBezTo>
                      <a:pt x="87" y="90"/>
                      <a:pt x="87" y="92"/>
                      <a:pt x="85" y="94"/>
                    </a:cubicBezTo>
                    <a:lnTo>
                      <a:pt x="67" y="1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 name="Freeform 68"/>
              <p:cNvSpPr>
                <a:spLocks/>
              </p:cNvSpPr>
              <p:nvPr/>
            </p:nvSpPr>
            <p:spPr bwMode="auto">
              <a:xfrm>
                <a:off x="5561" y="1856"/>
                <a:ext cx="133" cy="152"/>
              </a:xfrm>
              <a:custGeom>
                <a:avLst/>
                <a:gdLst>
                  <a:gd name="T0" fmla="*/ 82 w 133"/>
                  <a:gd name="T1" fmla="*/ 152 h 152"/>
                  <a:gd name="T2" fmla="*/ 0 w 133"/>
                  <a:gd name="T3" fmla="*/ 36 h 152"/>
                  <a:gd name="T4" fmla="*/ 51 w 133"/>
                  <a:gd name="T5" fmla="*/ 0 h 152"/>
                  <a:gd name="T6" fmla="*/ 133 w 133"/>
                  <a:gd name="T7" fmla="*/ 118 h 152"/>
                  <a:gd name="T8" fmla="*/ 82 w 133"/>
                  <a:gd name="T9" fmla="*/ 152 h 152"/>
                </a:gdLst>
                <a:ahLst/>
                <a:cxnLst>
                  <a:cxn ang="0">
                    <a:pos x="T0" y="T1"/>
                  </a:cxn>
                  <a:cxn ang="0">
                    <a:pos x="T2" y="T3"/>
                  </a:cxn>
                  <a:cxn ang="0">
                    <a:pos x="T4" y="T5"/>
                  </a:cxn>
                  <a:cxn ang="0">
                    <a:pos x="T6" y="T7"/>
                  </a:cxn>
                  <a:cxn ang="0">
                    <a:pos x="T8" y="T9"/>
                  </a:cxn>
                </a:cxnLst>
                <a:rect l="0" t="0" r="r" b="b"/>
                <a:pathLst>
                  <a:path w="133" h="152">
                    <a:moveTo>
                      <a:pt x="82" y="152"/>
                    </a:moveTo>
                    <a:lnTo>
                      <a:pt x="0" y="36"/>
                    </a:lnTo>
                    <a:lnTo>
                      <a:pt x="51" y="0"/>
                    </a:lnTo>
                    <a:lnTo>
                      <a:pt x="133" y="118"/>
                    </a:lnTo>
                    <a:lnTo>
                      <a:pt x="8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 name="Freeform 69"/>
              <p:cNvSpPr>
                <a:spLocks/>
              </p:cNvSpPr>
              <p:nvPr/>
            </p:nvSpPr>
            <p:spPr bwMode="auto">
              <a:xfrm>
                <a:off x="5622" y="1937"/>
                <a:ext cx="53" cy="51"/>
              </a:xfrm>
              <a:custGeom>
                <a:avLst/>
                <a:gdLst>
                  <a:gd name="T0" fmla="*/ 21 w 53"/>
                  <a:gd name="T1" fmla="*/ 51 h 51"/>
                  <a:gd name="T2" fmla="*/ 0 w 53"/>
                  <a:gd name="T3" fmla="*/ 22 h 51"/>
                  <a:gd name="T4" fmla="*/ 33 w 53"/>
                  <a:gd name="T5" fmla="*/ 0 h 51"/>
                  <a:gd name="T6" fmla="*/ 53 w 53"/>
                  <a:gd name="T7" fmla="*/ 28 h 51"/>
                  <a:gd name="T8" fmla="*/ 21 w 53"/>
                  <a:gd name="T9" fmla="*/ 51 h 51"/>
                </a:gdLst>
                <a:ahLst/>
                <a:cxnLst>
                  <a:cxn ang="0">
                    <a:pos x="T0" y="T1"/>
                  </a:cxn>
                  <a:cxn ang="0">
                    <a:pos x="T2" y="T3"/>
                  </a:cxn>
                  <a:cxn ang="0">
                    <a:pos x="T4" y="T5"/>
                  </a:cxn>
                  <a:cxn ang="0">
                    <a:pos x="T6" y="T7"/>
                  </a:cxn>
                  <a:cxn ang="0">
                    <a:pos x="T8" y="T9"/>
                  </a:cxn>
                </a:cxnLst>
                <a:rect l="0" t="0" r="r" b="b"/>
                <a:pathLst>
                  <a:path w="53" h="51">
                    <a:moveTo>
                      <a:pt x="21" y="51"/>
                    </a:moveTo>
                    <a:lnTo>
                      <a:pt x="0" y="22"/>
                    </a:lnTo>
                    <a:lnTo>
                      <a:pt x="33" y="0"/>
                    </a:lnTo>
                    <a:lnTo>
                      <a:pt x="53" y="28"/>
                    </a:lnTo>
                    <a:lnTo>
                      <a:pt x="21" y="51"/>
                    </a:ln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 name="Freeform 70"/>
              <p:cNvSpPr>
                <a:spLocks/>
              </p:cNvSpPr>
              <p:nvPr/>
            </p:nvSpPr>
            <p:spPr bwMode="auto">
              <a:xfrm>
                <a:off x="5635" y="1955"/>
                <a:ext cx="20" cy="17"/>
              </a:xfrm>
              <a:custGeom>
                <a:avLst/>
                <a:gdLst>
                  <a:gd name="T0" fmla="*/ 20 w 20"/>
                  <a:gd name="T1" fmla="*/ 8 h 17"/>
                  <a:gd name="T2" fmla="*/ 18 w 20"/>
                  <a:gd name="T3" fmla="*/ 0 h 17"/>
                  <a:gd name="T4" fmla="*/ 12 w 20"/>
                  <a:gd name="T5" fmla="*/ 4 h 17"/>
                  <a:gd name="T6" fmla="*/ 14 w 20"/>
                  <a:gd name="T7" fmla="*/ 4 h 17"/>
                  <a:gd name="T8" fmla="*/ 16 w 20"/>
                  <a:gd name="T9" fmla="*/ 4 h 17"/>
                  <a:gd name="T10" fmla="*/ 18 w 20"/>
                  <a:gd name="T11" fmla="*/ 6 h 17"/>
                  <a:gd name="T12" fmla="*/ 12 w 20"/>
                  <a:gd name="T13" fmla="*/ 8 h 17"/>
                  <a:gd name="T14" fmla="*/ 6 w 20"/>
                  <a:gd name="T15" fmla="*/ 8 h 17"/>
                  <a:gd name="T16" fmla="*/ 2 w 20"/>
                  <a:gd name="T17" fmla="*/ 4 h 17"/>
                  <a:gd name="T18" fmla="*/ 0 w 20"/>
                  <a:gd name="T19" fmla="*/ 6 h 17"/>
                  <a:gd name="T20" fmla="*/ 6 w 20"/>
                  <a:gd name="T21" fmla="*/ 10 h 17"/>
                  <a:gd name="T22" fmla="*/ 12 w 20"/>
                  <a:gd name="T23" fmla="*/ 10 h 17"/>
                  <a:gd name="T24" fmla="*/ 12 w 20"/>
                  <a:gd name="T25" fmla="*/ 15 h 17"/>
                  <a:gd name="T26" fmla="*/ 6 w 20"/>
                  <a:gd name="T27" fmla="*/ 15 h 17"/>
                  <a:gd name="T28" fmla="*/ 6 w 20"/>
                  <a:gd name="T29" fmla="*/ 17 h 17"/>
                  <a:gd name="T30" fmla="*/ 12 w 20"/>
                  <a:gd name="T31" fmla="*/ 17 h 17"/>
                  <a:gd name="T32" fmla="*/ 14 w 20"/>
                  <a:gd name="T33" fmla="*/ 10 h 17"/>
                  <a:gd name="T34" fmla="*/ 18 w 20"/>
                  <a:gd name="T35" fmla="*/ 10 h 17"/>
                  <a:gd name="T36" fmla="*/ 16 w 20"/>
                  <a:gd name="T37" fmla="*/ 12 h 17"/>
                  <a:gd name="T38" fmla="*/ 20 w 20"/>
                  <a:gd name="T39" fmla="*/ 17 h 17"/>
                  <a:gd name="T40" fmla="*/ 20 w 20"/>
                  <a:gd name="T41" fmla="*/ 15 h 17"/>
                  <a:gd name="T42" fmla="*/ 20 w 20"/>
                  <a:gd name="T43" fmla="*/ 12 h 17"/>
                  <a:gd name="T44" fmla="*/ 20 w 20"/>
                  <a:gd name="T4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20" y="8"/>
                    </a:moveTo>
                    <a:lnTo>
                      <a:pt x="18" y="0"/>
                    </a:lnTo>
                    <a:lnTo>
                      <a:pt x="12" y="4"/>
                    </a:lnTo>
                    <a:lnTo>
                      <a:pt x="14" y="4"/>
                    </a:lnTo>
                    <a:lnTo>
                      <a:pt x="16" y="4"/>
                    </a:lnTo>
                    <a:lnTo>
                      <a:pt x="18" y="6"/>
                    </a:lnTo>
                    <a:lnTo>
                      <a:pt x="12" y="8"/>
                    </a:lnTo>
                    <a:lnTo>
                      <a:pt x="6" y="8"/>
                    </a:lnTo>
                    <a:lnTo>
                      <a:pt x="2" y="4"/>
                    </a:lnTo>
                    <a:lnTo>
                      <a:pt x="0" y="6"/>
                    </a:lnTo>
                    <a:lnTo>
                      <a:pt x="6" y="10"/>
                    </a:lnTo>
                    <a:lnTo>
                      <a:pt x="12" y="10"/>
                    </a:lnTo>
                    <a:lnTo>
                      <a:pt x="12" y="15"/>
                    </a:lnTo>
                    <a:lnTo>
                      <a:pt x="6" y="15"/>
                    </a:lnTo>
                    <a:lnTo>
                      <a:pt x="6" y="17"/>
                    </a:lnTo>
                    <a:lnTo>
                      <a:pt x="12" y="17"/>
                    </a:lnTo>
                    <a:lnTo>
                      <a:pt x="14" y="10"/>
                    </a:lnTo>
                    <a:lnTo>
                      <a:pt x="18" y="10"/>
                    </a:lnTo>
                    <a:lnTo>
                      <a:pt x="16" y="12"/>
                    </a:lnTo>
                    <a:lnTo>
                      <a:pt x="20" y="17"/>
                    </a:lnTo>
                    <a:lnTo>
                      <a:pt x="20" y="15"/>
                    </a:lnTo>
                    <a:lnTo>
                      <a:pt x="20" y="12"/>
                    </a:lnTo>
                    <a:lnTo>
                      <a:pt x="20" y="8"/>
                    </a:lnTo>
                    <a:close/>
                  </a:path>
                </a:pathLst>
              </a:custGeom>
              <a:solidFill>
                <a:srgbClr val="FF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 name="Freeform 71"/>
              <p:cNvSpPr>
                <a:spLocks/>
              </p:cNvSpPr>
              <p:nvPr/>
            </p:nvSpPr>
            <p:spPr bwMode="auto">
              <a:xfrm>
                <a:off x="5657" y="1959"/>
                <a:ext cx="4" cy="4"/>
              </a:xfrm>
              <a:custGeom>
                <a:avLst/>
                <a:gdLst>
                  <a:gd name="T0" fmla="*/ 1 w 2"/>
                  <a:gd name="T1" fmla="*/ 2 h 2"/>
                  <a:gd name="T2" fmla="*/ 0 w 2"/>
                  <a:gd name="T3" fmla="*/ 1 h 2"/>
                  <a:gd name="T4" fmla="*/ 1 w 2"/>
                  <a:gd name="T5" fmla="*/ 0 h 2"/>
                  <a:gd name="T6" fmla="*/ 2 w 2"/>
                  <a:gd name="T7" fmla="*/ 0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0" y="2"/>
                      <a:pt x="0" y="1"/>
                    </a:cubicBezTo>
                    <a:cubicBezTo>
                      <a:pt x="0" y="1"/>
                      <a:pt x="0" y="0"/>
                      <a:pt x="1" y="0"/>
                    </a:cubicBezTo>
                    <a:cubicBezTo>
                      <a:pt x="1" y="0"/>
                      <a:pt x="2" y="0"/>
                      <a:pt x="2" y="0"/>
                    </a:cubicBezTo>
                    <a:cubicBezTo>
                      <a:pt x="2" y="1"/>
                      <a:pt x="2" y="2"/>
                      <a:pt x="1" y="2"/>
                    </a:cubicBezTo>
                    <a:close/>
                  </a:path>
                </a:pathLst>
              </a:custGeom>
              <a:solidFill>
                <a:srgbClr val="FF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Freeform 72"/>
              <p:cNvSpPr>
                <a:spLocks/>
              </p:cNvSpPr>
              <p:nvPr/>
            </p:nvSpPr>
            <p:spPr bwMode="auto">
              <a:xfrm>
                <a:off x="5602" y="1907"/>
                <a:ext cx="51" cy="50"/>
              </a:xfrm>
              <a:custGeom>
                <a:avLst/>
                <a:gdLst>
                  <a:gd name="T0" fmla="*/ 20 w 51"/>
                  <a:gd name="T1" fmla="*/ 50 h 50"/>
                  <a:gd name="T2" fmla="*/ 0 w 51"/>
                  <a:gd name="T3" fmla="*/ 22 h 50"/>
                  <a:gd name="T4" fmla="*/ 30 w 51"/>
                  <a:gd name="T5" fmla="*/ 0 h 50"/>
                  <a:gd name="T6" fmla="*/ 51 w 51"/>
                  <a:gd name="T7" fmla="*/ 28 h 50"/>
                  <a:gd name="T8" fmla="*/ 20 w 51"/>
                  <a:gd name="T9" fmla="*/ 50 h 50"/>
                </a:gdLst>
                <a:ahLst/>
                <a:cxnLst>
                  <a:cxn ang="0">
                    <a:pos x="T0" y="T1"/>
                  </a:cxn>
                  <a:cxn ang="0">
                    <a:pos x="T2" y="T3"/>
                  </a:cxn>
                  <a:cxn ang="0">
                    <a:pos x="T4" y="T5"/>
                  </a:cxn>
                  <a:cxn ang="0">
                    <a:pos x="T6" y="T7"/>
                  </a:cxn>
                  <a:cxn ang="0">
                    <a:pos x="T8" y="T9"/>
                  </a:cxn>
                </a:cxnLst>
                <a:rect l="0" t="0" r="r" b="b"/>
                <a:pathLst>
                  <a:path w="51" h="50">
                    <a:moveTo>
                      <a:pt x="20" y="50"/>
                    </a:moveTo>
                    <a:lnTo>
                      <a:pt x="0" y="22"/>
                    </a:lnTo>
                    <a:lnTo>
                      <a:pt x="30" y="0"/>
                    </a:lnTo>
                    <a:lnTo>
                      <a:pt x="51" y="28"/>
                    </a:lnTo>
                    <a:lnTo>
                      <a:pt x="20" y="50"/>
                    </a:ln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 name="Freeform 73"/>
              <p:cNvSpPr>
                <a:spLocks/>
              </p:cNvSpPr>
              <p:nvPr/>
            </p:nvSpPr>
            <p:spPr bwMode="auto">
              <a:xfrm>
                <a:off x="5616" y="1921"/>
                <a:ext cx="23" cy="24"/>
              </a:xfrm>
              <a:custGeom>
                <a:avLst/>
                <a:gdLst>
                  <a:gd name="T0" fmla="*/ 10 w 23"/>
                  <a:gd name="T1" fmla="*/ 0 h 24"/>
                  <a:gd name="T2" fmla="*/ 0 w 23"/>
                  <a:gd name="T3" fmla="*/ 8 h 24"/>
                  <a:gd name="T4" fmla="*/ 12 w 23"/>
                  <a:gd name="T5" fmla="*/ 24 h 24"/>
                  <a:gd name="T6" fmla="*/ 23 w 23"/>
                  <a:gd name="T7" fmla="*/ 18 h 24"/>
                  <a:gd name="T8" fmla="*/ 8 w 23"/>
                  <a:gd name="T9" fmla="*/ 14 h 24"/>
                  <a:gd name="T10" fmla="*/ 10 w 23"/>
                  <a:gd name="T11" fmla="*/ 0 h 24"/>
                </a:gdLst>
                <a:ahLst/>
                <a:cxnLst>
                  <a:cxn ang="0">
                    <a:pos x="T0" y="T1"/>
                  </a:cxn>
                  <a:cxn ang="0">
                    <a:pos x="T2" y="T3"/>
                  </a:cxn>
                  <a:cxn ang="0">
                    <a:pos x="T4" y="T5"/>
                  </a:cxn>
                  <a:cxn ang="0">
                    <a:pos x="T6" y="T7"/>
                  </a:cxn>
                  <a:cxn ang="0">
                    <a:pos x="T8" y="T9"/>
                  </a:cxn>
                  <a:cxn ang="0">
                    <a:pos x="T10" y="T11"/>
                  </a:cxn>
                </a:cxnLst>
                <a:rect l="0" t="0" r="r" b="b"/>
                <a:pathLst>
                  <a:path w="23" h="24">
                    <a:moveTo>
                      <a:pt x="10" y="0"/>
                    </a:moveTo>
                    <a:lnTo>
                      <a:pt x="0" y="8"/>
                    </a:lnTo>
                    <a:lnTo>
                      <a:pt x="12" y="24"/>
                    </a:lnTo>
                    <a:lnTo>
                      <a:pt x="23" y="18"/>
                    </a:lnTo>
                    <a:lnTo>
                      <a:pt x="8" y="14"/>
                    </a:lnTo>
                    <a:lnTo>
                      <a:pt x="10" y="0"/>
                    </a:lnTo>
                    <a:close/>
                  </a:path>
                </a:pathLst>
              </a:custGeom>
              <a:solidFill>
                <a:srgbClr val="FF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4" name="Freeform 74"/>
              <p:cNvSpPr>
                <a:spLocks/>
              </p:cNvSpPr>
              <p:nvPr/>
            </p:nvSpPr>
            <p:spPr bwMode="auto">
              <a:xfrm>
                <a:off x="5626" y="1919"/>
                <a:ext cx="15" cy="18"/>
              </a:xfrm>
              <a:custGeom>
                <a:avLst/>
                <a:gdLst>
                  <a:gd name="T0" fmla="*/ 2 w 15"/>
                  <a:gd name="T1" fmla="*/ 0 h 18"/>
                  <a:gd name="T2" fmla="*/ 0 w 15"/>
                  <a:gd name="T3" fmla="*/ 2 h 18"/>
                  <a:gd name="T4" fmla="*/ 0 w 15"/>
                  <a:gd name="T5" fmla="*/ 14 h 18"/>
                  <a:gd name="T6" fmla="*/ 13 w 15"/>
                  <a:gd name="T7" fmla="*/ 18 h 18"/>
                  <a:gd name="T8" fmla="*/ 15 w 15"/>
                  <a:gd name="T9" fmla="*/ 18 h 18"/>
                  <a:gd name="T10" fmla="*/ 2 w 15"/>
                  <a:gd name="T11" fmla="*/ 0 h 18"/>
                </a:gdLst>
                <a:ahLst/>
                <a:cxnLst>
                  <a:cxn ang="0">
                    <a:pos x="T0" y="T1"/>
                  </a:cxn>
                  <a:cxn ang="0">
                    <a:pos x="T2" y="T3"/>
                  </a:cxn>
                  <a:cxn ang="0">
                    <a:pos x="T4" y="T5"/>
                  </a:cxn>
                  <a:cxn ang="0">
                    <a:pos x="T6" y="T7"/>
                  </a:cxn>
                  <a:cxn ang="0">
                    <a:pos x="T8" y="T9"/>
                  </a:cxn>
                  <a:cxn ang="0">
                    <a:pos x="T10" y="T11"/>
                  </a:cxn>
                </a:cxnLst>
                <a:rect l="0" t="0" r="r" b="b"/>
                <a:pathLst>
                  <a:path w="15" h="18">
                    <a:moveTo>
                      <a:pt x="2" y="0"/>
                    </a:moveTo>
                    <a:lnTo>
                      <a:pt x="0" y="2"/>
                    </a:lnTo>
                    <a:lnTo>
                      <a:pt x="0" y="14"/>
                    </a:lnTo>
                    <a:lnTo>
                      <a:pt x="13" y="18"/>
                    </a:lnTo>
                    <a:lnTo>
                      <a:pt x="15" y="18"/>
                    </a:lnTo>
                    <a:lnTo>
                      <a:pt x="2" y="0"/>
                    </a:lnTo>
                    <a:close/>
                  </a:path>
                </a:pathLst>
              </a:custGeom>
              <a:solidFill>
                <a:srgbClr val="FF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5" name="Freeform 75"/>
              <p:cNvSpPr>
                <a:spLocks/>
              </p:cNvSpPr>
              <p:nvPr/>
            </p:nvSpPr>
            <p:spPr bwMode="auto">
              <a:xfrm>
                <a:off x="5579" y="1876"/>
                <a:ext cx="53" cy="51"/>
              </a:xfrm>
              <a:custGeom>
                <a:avLst/>
                <a:gdLst>
                  <a:gd name="T0" fmla="*/ 21 w 53"/>
                  <a:gd name="T1" fmla="*/ 51 h 51"/>
                  <a:gd name="T2" fmla="*/ 0 w 53"/>
                  <a:gd name="T3" fmla="*/ 22 h 51"/>
                  <a:gd name="T4" fmla="*/ 33 w 53"/>
                  <a:gd name="T5" fmla="*/ 0 h 51"/>
                  <a:gd name="T6" fmla="*/ 53 w 53"/>
                  <a:gd name="T7" fmla="*/ 28 h 51"/>
                  <a:gd name="T8" fmla="*/ 21 w 53"/>
                  <a:gd name="T9" fmla="*/ 51 h 51"/>
                </a:gdLst>
                <a:ahLst/>
                <a:cxnLst>
                  <a:cxn ang="0">
                    <a:pos x="T0" y="T1"/>
                  </a:cxn>
                  <a:cxn ang="0">
                    <a:pos x="T2" y="T3"/>
                  </a:cxn>
                  <a:cxn ang="0">
                    <a:pos x="T4" y="T5"/>
                  </a:cxn>
                  <a:cxn ang="0">
                    <a:pos x="T6" y="T7"/>
                  </a:cxn>
                  <a:cxn ang="0">
                    <a:pos x="T8" y="T9"/>
                  </a:cxn>
                </a:cxnLst>
                <a:rect l="0" t="0" r="r" b="b"/>
                <a:pathLst>
                  <a:path w="53" h="51">
                    <a:moveTo>
                      <a:pt x="21" y="51"/>
                    </a:moveTo>
                    <a:lnTo>
                      <a:pt x="0" y="22"/>
                    </a:lnTo>
                    <a:lnTo>
                      <a:pt x="33" y="0"/>
                    </a:lnTo>
                    <a:lnTo>
                      <a:pt x="53" y="28"/>
                    </a:lnTo>
                    <a:lnTo>
                      <a:pt x="21" y="51"/>
                    </a:ln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6" name="Freeform 76"/>
              <p:cNvSpPr>
                <a:spLocks/>
              </p:cNvSpPr>
              <p:nvPr/>
            </p:nvSpPr>
            <p:spPr bwMode="auto">
              <a:xfrm>
                <a:off x="5600" y="1890"/>
                <a:ext cx="18" cy="21"/>
              </a:xfrm>
              <a:custGeom>
                <a:avLst/>
                <a:gdLst>
                  <a:gd name="T0" fmla="*/ 7 w 9"/>
                  <a:gd name="T1" fmla="*/ 9 h 10"/>
                  <a:gd name="T2" fmla="*/ 8 w 9"/>
                  <a:gd name="T3" fmla="*/ 5 h 10"/>
                  <a:gd name="T4" fmla="*/ 6 w 9"/>
                  <a:gd name="T5" fmla="*/ 4 h 10"/>
                  <a:gd name="T6" fmla="*/ 5 w 9"/>
                  <a:gd name="T7" fmla="*/ 2 h 10"/>
                  <a:gd name="T8" fmla="*/ 2 w 9"/>
                  <a:gd name="T9" fmla="*/ 1 h 10"/>
                  <a:gd name="T10" fmla="*/ 0 w 9"/>
                  <a:gd name="T11" fmla="*/ 8 h 10"/>
                  <a:gd name="T12" fmla="*/ 7 w 9"/>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7" y="9"/>
                    </a:moveTo>
                    <a:cubicBezTo>
                      <a:pt x="8" y="8"/>
                      <a:pt x="9" y="6"/>
                      <a:pt x="8" y="5"/>
                    </a:cubicBezTo>
                    <a:cubicBezTo>
                      <a:pt x="7" y="4"/>
                      <a:pt x="7" y="4"/>
                      <a:pt x="6" y="4"/>
                    </a:cubicBezTo>
                    <a:cubicBezTo>
                      <a:pt x="6" y="3"/>
                      <a:pt x="6" y="3"/>
                      <a:pt x="5" y="2"/>
                    </a:cubicBezTo>
                    <a:cubicBezTo>
                      <a:pt x="4" y="0"/>
                      <a:pt x="3" y="0"/>
                      <a:pt x="2" y="1"/>
                    </a:cubicBezTo>
                    <a:cubicBezTo>
                      <a:pt x="0" y="2"/>
                      <a:pt x="0" y="6"/>
                      <a:pt x="0" y="8"/>
                    </a:cubicBezTo>
                    <a:cubicBezTo>
                      <a:pt x="2" y="9"/>
                      <a:pt x="5" y="10"/>
                      <a:pt x="7" y="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7" name="Freeform 77"/>
              <p:cNvSpPr>
                <a:spLocks/>
              </p:cNvSpPr>
              <p:nvPr/>
            </p:nvSpPr>
            <p:spPr bwMode="auto">
              <a:xfrm>
                <a:off x="3822" y="2661"/>
                <a:ext cx="963" cy="593"/>
              </a:xfrm>
              <a:custGeom>
                <a:avLst/>
                <a:gdLst>
                  <a:gd name="T0" fmla="*/ 0 w 471"/>
                  <a:gd name="T1" fmla="*/ 4 h 292"/>
                  <a:gd name="T2" fmla="*/ 4 w 471"/>
                  <a:gd name="T3" fmla="*/ 0 h 292"/>
                  <a:gd name="T4" fmla="*/ 467 w 471"/>
                  <a:gd name="T5" fmla="*/ 0 h 292"/>
                  <a:gd name="T6" fmla="*/ 471 w 471"/>
                  <a:gd name="T7" fmla="*/ 4 h 292"/>
                  <a:gd name="T8" fmla="*/ 471 w 471"/>
                  <a:gd name="T9" fmla="*/ 288 h 292"/>
                  <a:gd name="T10" fmla="*/ 467 w 471"/>
                  <a:gd name="T11" fmla="*/ 292 h 292"/>
                  <a:gd name="T12" fmla="*/ 4 w 471"/>
                  <a:gd name="T13" fmla="*/ 292 h 292"/>
                  <a:gd name="T14" fmla="*/ 0 w 471"/>
                  <a:gd name="T15" fmla="*/ 288 h 292"/>
                  <a:gd name="T16" fmla="*/ 0 w 471"/>
                  <a:gd name="T17" fmla="*/ 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1" h="292">
                    <a:moveTo>
                      <a:pt x="0" y="4"/>
                    </a:moveTo>
                    <a:cubicBezTo>
                      <a:pt x="0" y="1"/>
                      <a:pt x="2" y="0"/>
                      <a:pt x="4" y="0"/>
                    </a:cubicBezTo>
                    <a:cubicBezTo>
                      <a:pt x="467" y="0"/>
                      <a:pt x="467" y="0"/>
                      <a:pt x="467" y="0"/>
                    </a:cubicBezTo>
                    <a:cubicBezTo>
                      <a:pt x="469" y="0"/>
                      <a:pt x="471" y="1"/>
                      <a:pt x="471" y="4"/>
                    </a:cubicBezTo>
                    <a:cubicBezTo>
                      <a:pt x="471" y="288"/>
                      <a:pt x="471" y="288"/>
                      <a:pt x="471" y="288"/>
                    </a:cubicBezTo>
                    <a:cubicBezTo>
                      <a:pt x="471" y="290"/>
                      <a:pt x="469" y="292"/>
                      <a:pt x="467" y="292"/>
                    </a:cubicBezTo>
                    <a:cubicBezTo>
                      <a:pt x="4" y="292"/>
                      <a:pt x="4" y="292"/>
                      <a:pt x="4" y="292"/>
                    </a:cubicBezTo>
                    <a:cubicBezTo>
                      <a:pt x="2" y="292"/>
                      <a:pt x="0" y="290"/>
                      <a:pt x="0" y="288"/>
                    </a:cubicBezTo>
                    <a:cubicBezTo>
                      <a:pt x="0" y="4"/>
                      <a:pt x="0" y="4"/>
                      <a:pt x="0" y="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8" name="Freeform 78"/>
              <p:cNvSpPr>
                <a:spLocks/>
              </p:cNvSpPr>
              <p:nvPr/>
            </p:nvSpPr>
            <p:spPr bwMode="auto">
              <a:xfrm>
                <a:off x="3898" y="2730"/>
                <a:ext cx="811" cy="447"/>
              </a:xfrm>
              <a:custGeom>
                <a:avLst/>
                <a:gdLst>
                  <a:gd name="T0" fmla="*/ 0 w 397"/>
                  <a:gd name="T1" fmla="*/ 6 h 220"/>
                  <a:gd name="T2" fmla="*/ 5 w 397"/>
                  <a:gd name="T3" fmla="*/ 0 h 220"/>
                  <a:gd name="T4" fmla="*/ 392 w 397"/>
                  <a:gd name="T5" fmla="*/ 0 h 220"/>
                  <a:gd name="T6" fmla="*/ 397 w 397"/>
                  <a:gd name="T7" fmla="*/ 6 h 220"/>
                  <a:gd name="T8" fmla="*/ 397 w 397"/>
                  <a:gd name="T9" fmla="*/ 215 h 220"/>
                  <a:gd name="T10" fmla="*/ 392 w 397"/>
                  <a:gd name="T11" fmla="*/ 220 h 220"/>
                  <a:gd name="T12" fmla="*/ 5 w 397"/>
                  <a:gd name="T13" fmla="*/ 220 h 220"/>
                  <a:gd name="T14" fmla="*/ 0 w 397"/>
                  <a:gd name="T15" fmla="*/ 215 h 220"/>
                  <a:gd name="T16" fmla="*/ 0 w 397"/>
                  <a:gd name="T17" fmla="*/ 6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7" h="220">
                    <a:moveTo>
                      <a:pt x="0" y="6"/>
                    </a:moveTo>
                    <a:cubicBezTo>
                      <a:pt x="0" y="3"/>
                      <a:pt x="3" y="0"/>
                      <a:pt x="5" y="0"/>
                    </a:cubicBezTo>
                    <a:cubicBezTo>
                      <a:pt x="392" y="0"/>
                      <a:pt x="392" y="0"/>
                      <a:pt x="392" y="0"/>
                    </a:cubicBezTo>
                    <a:cubicBezTo>
                      <a:pt x="395" y="0"/>
                      <a:pt x="397" y="3"/>
                      <a:pt x="397" y="6"/>
                    </a:cubicBezTo>
                    <a:cubicBezTo>
                      <a:pt x="397" y="215"/>
                      <a:pt x="397" y="215"/>
                      <a:pt x="397" y="215"/>
                    </a:cubicBezTo>
                    <a:cubicBezTo>
                      <a:pt x="397" y="217"/>
                      <a:pt x="395" y="220"/>
                      <a:pt x="392" y="220"/>
                    </a:cubicBezTo>
                    <a:cubicBezTo>
                      <a:pt x="5" y="220"/>
                      <a:pt x="5" y="220"/>
                      <a:pt x="5" y="220"/>
                    </a:cubicBezTo>
                    <a:cubicBezTo>
                      <a:pt x="3" y="220"/>
                      <a:pt x="0" y="217"/>
                      <a:pt x="0" y="215"/>
                    </a:cubicBezTo>
                    <a:cubicBezTo>
                      <a:pt x="0" y="6"/>
                      <a:pt x="0" y="6"/>
                      <a:pt x="0" y="6"/>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9" name="Freeform 79"/>
              <p:cNvSpPr>
                <a:spLocks/>
              </p:cNvSpPr>
              <p:nvPr/>
            </p:nvSpPr>
            <p:spPr bwMode="auto">
              <a:xfrm>
                <a:off x="4382" y="3047"/>
                <a:ext cx="6" cy="2"/>
              </a:xfrm>
              <a:custGeom>
                <a:avLst/>
                <a:gdLst>
                  <a:gd name="T0" fmla="*/ 0 w 3"/>
                  <a:gd name="T1" fmla="*/ 1 h 1"/>
                  <a:gd name="T2" fmla="*/ 3 w 3"/>
                  <a:gd name="T3" fmla="*/ 0 h 1"/>
                  <a:gd name="T4" fmla="*/ 0 w 3"/>
                  <a:gd name="T5" fmla="*/ 1 h 1"/>
                  <a:gd name="T6" fmla="*/ 0 w 3"/>
                  <a:gd name="T7" fmla="*/ 1 h 1"/>
                </a:gdLst>
                <a:ahLst/>
                <a:cxnLst>
                  <a:cxn ang="0">
                    <a:pos x="T0" y="T1"/>
                  </a:cxn>
                  <a:cxn ang="0">
                    <a:pos x="T2" y="T3"/>
                  </a:cxn>
                  <a:cxn ang="0">
                    <a:pos x="T4" y="T5"/>
                  </a:cxn>
                  <a:cxn ang="0">
                    <a:pos x="T6" y="T7"/>
                  </a:cxn>
                </a:cxnLst>
                <a:rect l="0" t="0" r="r" b="b"/>
                <a:pathLst>
                  <a:path w="3" h="1">
                    <a:moveTo>
                      <a:pt x="0" y="1"/>
                    </a:moveTo>
                    <a:cubicBezTo>
                      <a:pt x="1" y="0"/>
                      <a:pt x="2" y="0"/>
                      <a:pt x="3" y="0"/>
                    </a:cubicBezTo>
                    <a:cubicBezTo>
                      <a:pt x="2" y="0"/>
                      <a:pt x="1" y="0"/>
                      <a:pt x="0" y="1"/>
                    </a:cubicBezTo>
                    <a:cubicBezTo>
                      <a:pt x="0" y="1"/>
                      <a:pt x="0" y="1"/>
                      <a:pt x="0" y="1"/>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0" name="Freeform 80"/>
              <p:cNvSpPr>
                <a:spLocks/>
              </p:cNvSpPr>
              <p:nvPr/>
            </p:nvSpPr>
            <p:spPr bwMode="auto">
              <a:xfrm>
                <a:off x="4399" y="3045"/>
                <a:ext cx="4"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2" y="0"/>
                      <a:pt x="2" y="0"/>
                    </a:cubicBezTo>
                    <a:cubicBezTo>
                      <a:pt x="1" y="0"/>
                      <a:pt x="1" y="0"/>
                      <a:pt x="0" y="0"/>
                    </a:cubicBezTo>
                    <a:cubicBezTo>
                      <a:pt x="1" y="0"/>
                      <a:pt x="1" y="0"/>
                      <a:pt x="2" y="0"/>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1" name="Freeform 81"/>
              <p:cNvSpPr>
                <a:spLocks/>
              </p:cNvSpPr>
              <p:nvPr/>
            </p:nvSpPr>
            <p:spPr bwMode="auto">
              <a:xfrm>
                <a:off x="4388" y="3045"/>
                <a:ext cx="11" cy="2"/>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4" y="0"/>
                      <a:pt x="2" y="1"/>
                      <a:pt x="0" y="1"/>
                    </a:cubicBezTo>
                    <a:cubicBezTo>
                      <a:pt x="2" y="1"/>
                      <a:pt x="4" y="0"/>
                      <a:pt x="5" y="0"/>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2" name="Freeform 82"/>
              <p:cNvSpPr>
                <a:spLocks/>
              </p:cNvSpPr>
              <p:nvPr/>
            </p:nvSpPr>
            <p:spPr bwMode="auto">
              <a:xfrm>
                <a:off x="4352" y="2860"/>
                <a:ext cx="51" cy="189"/>
              </a:xfrm>
              <a:custGeom>
                <a:avLst/>
                <a:gdLst>
                  <a:gd name="T0" fmla="*/ 25 w 25"/>
                  <a:gd name="T1" fmla="*/ 1 h 93"/>
                  <a:gd name="T2" fmla="*/ 25 w 25"/>
                  <a:gd name="T3" fmla="*/ 1 h 93"/>
                  <a:gd name="T4" fmla="*/ 16 w 25"/>
                  <a:gd name="T5" fmla="*/ 0 h 93"/>
                  <a:gd name="T6" fmla="*/ 15 w 25"/>
                  <a:gd name="T7" fmla="*/ 0 h 93"/>
                  <a:gd name="T8" fmla="*/ 0 w 25"/>
                  <a:gd name="T9" fmla="*/ 46 h 93"/>
                  <a:gd name="T10" fmla="*/ 15 w 25"/>
                  <a:gd name="T11" fmla="*/ 93 h 93"/>
                  <a:gd name="T12" fmla="*/ 18 w 25"/>
                  <a:gd name="T13" fmla="*/ 92 h 93"/>
                  <a:gd name="T14" fmla="*/ 23 w 25"/>
                  <a:gd name="T15" fmla="*/ 91 h 93"/>
                  <a:gd name="T16" fmla="*/ 25 w 25"/>
                  <a:gd name="T17" fmla="*/ 91 h 93"/>
                  <a:gd name="T18" fmla="*/ 9 w 25"/>
                  <a:gd name="T19" fmla="*/ 46 h 93"/>
                  <a:gd name="T20" fmla="*/ 25 w 25"/>
                  <a:gd name="T21" fmla="*/ 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93">
                    <a:moveTo>
                      <a:pt x="25" y="1"/>
                    </a:moveTo>
                    <a:cubicBezTo>
                      <a:pt x="25" y="1"/>
                      <a:pt x="25" y="1"/>
                      <a:pt x="25" y="1"/>
                    </a:cubicBezTo>
                    <a:cubicBezTo>
                      <a:pt x="22" y="1"/>
                      <a:pt x="19" y="0"/>
                      <a:pt x="16" y="0"/>
                    </a:cubicBezTo>
                    <a:cubicBezTo>
                      <a:pt x="15" y="0"/>
                      <a:pt x="15" y="0"/>
                      <a:pt x="15" y="0"/>
                    </a:cubicBezTo>
                    <a:cubicBezTo>
                      <a:pt x="6" y="13"/>
                      <a:pt x="0" y="29"/>
                      <a:pt x="0" y="46"/>
                    </a:cubicBezTo>
                    <a:cubicBezTo>
                      <a:pt x="0" y="63"/>
                      <a:pt x="6" y="79"/>
                      <a:pt x="15" y="93"/>
                    </a:cubicBezTo>
                    <a:cubicBezTo>
                      <a:pt x="16" y="92"/>
                      <a:pt x="17" y="92"/>
                      <a:pt x="18" y="92"/>
                    </a:cubicBezTo>
                    <a:cubicBezTo>
                      <a:pt x="20" y="92"/>
                      <a:pt x="22" y="91"/>
                      <a:pt x="23" y="91"/>
                    </a:cubicBezTo>
                    <a:cubicBezTo>
                      <a:pt x="24" y="91"/>
                      <a:pt x="24" y="91"/>
                      <a:pt x="25" y="91"/>
                    </a:cubicBezTo>
                    <a:cubicBezTo>
                      <a:pt x="15" y="78"/>
                      <a:pt x="9" y="63"/>
                      <a:pt x="9" y="46"/>
                    </a:cubicBezTo>
                    <a:cubicBezTo>
                      <a:pt x="9" y="29"/>
                      <a:pt x="15" y="14"/>
                      <a:pt x="25" y="1"/>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3" name="Oval 83"/>
              <p:cNvSpPr>
                <a:spLocks noChangeArrowheads="1"/>
              </p:cNvSpPr>
              <p:nvPr/>
            </p:nvSpPr>
            <p:spPr bwMode="auto">
              <a:xfrm>
                <a:off x="4868" y="1106"/>
                <a:ext cx="98" cy="97"/>
              </a:xfrm>
              <a:prstGeom prst="ellipse">
                <a:avLst/>
              </a:pr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4" name="Freeform 84"/>
              <p:cNvSpPr>
                <a:spLocks noEditPoints="1"/>
              </p:cNvSpPr>
              <p:nvPr/>
            </p:nvSpPr>
            <p:spPr bwMode="auto">
              <a:xfrm>
                <a:off x="5003" y="425"/>
                <a:ext cx="84" cy="83"/>
              </a:xfrm>
              <a:custGeom>
                <a:avLst/>
                <a:gdLst>
                  <a:gd name="T0" fmla="*/ 41 w 41"/>
                  <a:gd name="T1" fmla="*/ 20 h 41"/>
                  <a:gd name="T2" fmla="*/ 41 w 41"/>
                  <a:gd name="T3" fmla="*/ 20 h 41"/>
                  <a:gd name="T4" fmla="*/ 41 w 41"/>
                  <a:gd name="T5" fmla="*/ 20 h 41"/>
                  <a:gd name="T6" fmla="*/ 21 w 41"/>
                  <a:gd name="T7" fmla="*/ 0 h 41"/>
                  <a:gd name="T8" fmla="*/ 0 w 41"/>
                  <a:gd name="T9" fmla="*/ 20 h 41"/>
                  <a:gd name="T10" fmla="*/ 21 w 41"/>
                  <a:gd name="T11" fmla="*/ 41 h 41"/>
                  <a:gd name="T12" fmla="*/ 41 w 41"/>
                  <a:gd name="T13" fmla="*/ 20 h 41"/>
                  <a:gd name="T14" fmla="*/ 37 w 41"/>
                  <a:gd name="T15" fmla="*/ 20 h 41"/>
                  <a:gd name="T16" fmla="*/ 33 w 41"/>
                  <a:gd name="T17" fmla="*/ 20 h 41"/>
                  <a:gd name="T18" fmla="*/ 21 w 41"/>
                  <a:gd name="T19" fmla="*/ 33 h 41"/>
                  <a:gd name="T20" fmla="*/ 8 w 41"/>
                  <a:gd name="T21" fmla="*/ 20 h 41"/>
                  <a:gd name="T22" fmla="*/ 21 w 41"/>
                  <a:gd name="T23" fmla="*/ 8 h 41"/>
                  <a:gd name="T24" fmla="*/ 33 w 41"/>
                  <a:gd name="T25" fmla="*/ 20 h 41"/>
                  <a:gd name="T26" fmla="*/ 37 w 41"/>
                  <a:gd name="T27" fmla="*/ 20 h 41"/>
                  <a:gd name="T28" fmla="*/ 41 w 41"/>
                  <a:gd name="T29" fmla="*/ 20 h 41"/>
                  <a:gd name="T30" fmla="*/ 41 w 41"/>
                  <a:gd name="T31" fmla="*/ 20 h 41"/>
                  <a:gd name="T32" fmla="*/ 21 w 41"/>
                  <a:gd name="T3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41" y="20"/>
                    </a:moveTo>
                    <a:cubicBezTo>
                      <a:pt x="41" y="20"/>
                      <a:pt x="41" y="20"/>
                      <a:pt x="41" y="20"/>
                    </a:cubicBezTo>
                    <a:cubicBezTo>
                      <a:pt x="41" y="20"/>
                      <a:pt x="41" y="20"/>
                      <a:pt x="41" y="20"/>
                    </a:cubicBezTo>
                    <a:moveTo>
                      <a:pt x="21" y="0"/>
                    </a:moveTo>
                    <a:cubicBezTo>
                      <a:pt x="10" y="0"/>
                      <a:pt x="0" y="9"/>
                      <a:pt x="0" y="20"/>
                    </a:cubicBezTo>
                    <a:cubicBezTo>
                      <a:pt x="0" y="32"/>
                      <a:pt x="10" y="41"/>
                      <a:pt x="21" y="41"/>
                    </a:cubicBezTo>
                    <a:cubicBezTo>
                      <a:pt x="32" y="41"/>
                      <a:pt x="41" y="32"/>
                      <a:pt x="41" y="20"/>
                    </a:cubicBezTo>
                    <a:cubicBezTo>
                      <a:pt x="37" y="20"/>
                      <a:pt x="37" y="20"/>
                      <a:pt x="37" y="20"/>
                    </a:cubicBezTo>
                    <a:cubicBezTo>
                      <a:pt x="33" y="20"/>
                      <a:pt x="33" y="20"/>
                      <a:pt x="33" y="20"/>
                    </a:cubicBezTo>
                    <a:cubicBezTo>
                      <a:pt x="33" y="27"/>
                      <a:pt x="28" y="33"/>
                      <a:pt x="21" y="33"/>
                    </a:cubicBezTo>
                    <a:cubicBezTo>
                      <a:pt x="14" y="33"/>
                      <a:pt x="8" y="27"/>
                      <a:pt x="8" y="20"/>
                    </a:cubicBezTo>
                    <a:cubicBezTo>
                      <a:pt x="8" y="14"/>
                      <a:pt x="14" y="8"/>
                      <a:pt x="21" y="8"/>
                    </a:cubicBezTo>
                    <a:cubicBezTo>
                      <a:pt x="28" y="8"/>
                      <a:pt x="33" y="14"/>
                      <a:pt x="33" y="20"/>
                    </a:cubicBezTo>
                    <a:cubicBezTo>
                      <a:pt x="37" y="20"/>
                      <a:pt x="37" y="20"/>
                      <a:pt x="37" y="20"/>
                    </a:cubicBezTo>
                    <a:cubicBezTo>
                      <a:pt x="41" y="20"/>
                      <a:pt x="41" y="20"/>
                      <a:pt x="41" y="20"/>
                    </a:cubicBezTo>
                    <a:cubicBezTo>
                      <a:pt x="41" y="20"/>
                      <a:pt x="41" y="20"/>
                      <a:pt x="41" y="20"/>
                    </a:cubicBezTo>
                    <a:cubicBezTo>
                      <a:pt x="41" y="9"/>
                      <a:pt x="32" y="0"/>
                      <a:pt x="21"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5" name="Oval 85"/>
              <p:cNvSpPr>
                <a:spLocks noChangeArrowheads="1"/>
              </p:cNvSpPr>
              <p:nvPr/>
            </p:nvSpPr>
            <p:spPr bwMode="auto">
              <a:xfrm>
                <a:off x="4932" y="1421"/>
                <a:ext cx="67" cy="69"/>
              </a:xfrm>
              <a:prstGeom prst="ellipse">
                <a:avLst/>
              </a:pr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6" name="Oval 86"/>
              <p:cNvSpPr>
                <a:spLocks noChangeArrowheads="1"/>
              </p:cNvSpPr>
              <p:nvPr/>
            </p:nvSpPr>
            <p:spPr bwMode="auto">
              <a:xfrm>
                <a:off x="4834" y="730"/>
                <a:ext cx="69" cy="67"/>
              </a:xfrm>
              <a:prstGeom prst="ellipse">
                <a:avLst/>
              </a:pr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7" name="Freeform 87"/>
              <p:cNvSpPr>
                <a:spLocks noEditPoints="1"/>
              </p:cNvSpPr>
              <p:nvPr/>
            </p:nvSpPr>
            <p:spPr bwMode="auto">
              <a:xfrm>
                <a:off x="4989" y="866"/>
                <a:ext cx="86" cy="85"/>
              </a:xfrm>
              <a:custGeom>
                <a:avLst/>
                <a:gdLst>
                  <a:gd name="T0" fmla="*/ 42 w 42"/>
                  <a:gd name="T1" fmla="*/ 21 h 42"/>
                  <a:gd name="T2" fmla="*/ 42 w 42"/>
                  <a:gd name="T3" fmla="*/ 21 h 42"/>
                  <a:gd name="T4" fmla="*/ 42 w 42"/>
                  <a:gd name="T5" fmla="*/ 21 h 42"/>
                  <a:gd name="T6" fmla="*/ 21 w 42"/>
                  <a:gd name="T7" fmla="*/ 0 h 42"/>
                  <a:gd name="T8" fmla="*/ 0 w 42"/>
                  <a:gd name="T9" fmla="*/ 21 h 42"/>
                  <a:gd name="T10" fmla="*/ 21 w 42"/>
                  <a:gd name="T11" fmla="*/ 42 h 42"/>
                  <a:gd name="T12" fmla="*/ 42 w 42"/>
                  <a:gd name="T13" fmla="*/ 21 h 42"/>
                  <a:gd name="T14" fmla="*/ 38 w 42"/>
                  <a:gd name="T15" fmla="*/ 21 h 42"/>
                  <a:gd name="T16" fmla="*/ 34 w 42"/>
                  <a:gd name="T17" fmla="*/ 21 h 42"/>
                  <a:gd name="T18" fmla="*/ 21 w 42"/>
                  <a:gd name="T19" fmla="*/ 34 h 42"/>
                  <a:gd name="T20" fmla="*/ 8 w 42"/>
                  <a:gd name="T21" fmla="*/ 21 h 42"/>
                  <a:gd name="T22" fmla="*/ 21 w 42"/>
                  <a:gd name="T23" fmla="*/ 8 h 42"/>
                  <a:gd name="T24" fmla="*/ 34 w 42"/>
                  <a:gd name="T25" fmla="*/ 21 h 42"/>
                  <a:gd name="T26" fmla="*/ 38 w 42"/>
                  <a:gd name="T27" fmla="*/ 21 h 42"/>
                  <a:gd name="T28" fmla="*/ 42 w 42"/>
                  <a:gd name="T29" fmla="*/ 21 h 42"/>
                  <a:gd name="T30" fmla="*/ 42 w 42"/>
                  <a:gd name="T31" fmla="*/ 21 h 42"/>
                  <a:gd name="T32" fmla="*/ 21 w 42"/>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2">
                    <a:moveTo>
                      <a:pt x="42" y="21"/>
                    </a:moveTo>
                    <a:cubicBezTo>
                      <a:pt x="42" y="21"/>
                      <a:pt x="42" y="21"/>
                      <a:pt x="42" y="21"/>
                    </a:cubicBezTo>
                    <a:cubicBezTo>
                      <a:pt x="42" y="21"/>
                      <a:pt x="42" y="21"/>
                      <a:pt x="42" y="21"/>
                    </a:cubicBezTo>
                    <a:moveTo>
                      <a:pt x="21" y="0"/>
                    </a:moveTo>
                    <a:cubicBezTo>
                      <a:pt x="9" y="0"/>
                      <a:pt x="0" y="10"/>
                      <a:pt x="0" y="21"/>
                    </a:cubicBezTo>
                    <a:cubicBezTo>
                      <a:pt x="0" y="33"/>
                      <a:pt x="9" y="42"/>
                      <a:pt x="21" y="42"/>
                    </a:cubicBezTo>
                    <a:cubicBezTo>
                      <a:pt x="32" y="42"/>
                      <a:pt x="42" y="33"/>
                      <a:pt x="42" y="21"/>
                    </a:cubicBezTo>
                    <a:cubicBezTo>
                      <a:pt x="38" y="21"/>
                      <a:pt x="38" y="21"/>
                      <a:pt x="38" y="21"/>
                    </a:cubicBezTo>
                    <a:cubicBezTo>
                      <a:pt x="34" y="21"/>
                      <a:pt x="34" y="21"/>
                      <a:pt x="34" y="21"/>
                    </a:cubicBezTo>
                    <a:cubicBezTo>
                      <a:pt x="34" y="28"/>
                      <a:pt x="28" y="34"/>
                      <a:pt x="21" y="34"/>
                    </a:cubicBezTo>
                    <a:cubicBezTo>
                      <a:pt x="14" y="34"/>
                      <a:pt x="8" y="28"/>
                      <a:pt x="8" y="21"/>
                    </a:cubicBezTo>
                    <a:cubicBezTo>
                      <a:pt x="8" y="14"/>
                      <a:pt x="14" y="9"/>
                      <a:pt x="21" y="8"/>
                    </a:cubicBezTo>
                    <a:cubicBezTo>
                      <a:pt x="28" y="9"/>
                      <a:pt x="34" y="14"/>
                      <a:pt x="34" y="21"/>
                    </a:cubicBezTo>
                    <a:cubicBezTo>
                      <a:pt x="38" y="21"/>
                      <a:pt x="38" y="21"/>
                      <a:pt x="38" y="21"/>
                    </a:cubicBezTo>
                    <a:cubicBezTo>
                      <a:pt x="42" y="21"/>
                      <a:pt x="42" y="21"/>
                      <a:pt x="42" y="21"/>
                    </a:cubicBezTo>
                    <a:cubicBezTo>
                      <a:pt x="42" y="21"/>
                      <a:pt x="42" y="21"/>
                      <a:pt x="42" y="21"/>
                    </a:cubicBezTo>
                    <a:cubicBezTo>
                      <a:pt x="42" y="10"/>
                      <a:pt x="32" y="0"/>
                      <a:pt x="21"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8" name="Freeform 88"/>
              <p:cNvSpPr>
                <a:spLocks noEditPoints="1"/>
              </p:cNvSpPr>
              <p:nvPr/>
            </p:nvSpPr>
            <p:spPr bwMode="auto">
              <a:xfrm>
                <a:off x="5052" y="1230"/>
                <a:ext cx="86" cy="85"/>
              </a:xfrm>
              <a:custGeom>
                <a:avLst/>
                <a:gdLst>
                  <a:gd name="T0" fmla="*/ 42 w 42"/>
                  <a:gd name="T1" fmla="*/ 21 h 42"/>
                  <a:gd name="T2" fmla="*/ 42 w 42"/>
                  <a:gd name="T3" fmla="*/ 21 h 42"/>
                  <a:gd name="T4" fmla="*/ 42 w 42"/>
                  <a:gd name="T5" fmla="*/ 21 h 42"/>
                  <a:gd name="T6" fmla="*/ 21 w 42"/>
                  <a:gd name="T7" fmla="*/ 0 h 42"/>
                  <a:gd name="T8" fmla="*/ 0 w 42"/>
                  <a:gd name="T9" fmla="*/ 21 h 42"/>
                  <a:gd name="T10" fmla="*/ 21 w 42"/>
                  <a:gd name="T11" fmla="*/ 42 h 42"/>
                  <a:gd name="T12" fmla="*/ 42 w 42"/>
                  <a:gd name="T13" fmla="*/ 21 h 42"/>
                  <a:gd name="T14" fmla="*/ 38 w 42"/>
                  <a:gd name="T15" fmla="*/ 21 h 42"/>
                  <a:gd name="T16" fmla="*/ 34 w 42"/>
                  <a:gd name="T17" fmla="*/ 21 h 42"/>
                  <a:gd name="T18" fmla="*/ 21 w 42"/>
                  <a:gd name="T19" fmla="*/ 34 h 42"/>
                  <a:gd name="T20" fmla="*/ 8 w 42"/>
                  <a:gd name="T21" fmla="*/ 21 h 42"/>
                  <a:gd name="T22" fmla="*/ 12 w 42"/>
                  <a:gd name="T23" fmla="*/ 12 h 42"/>
                  <a:gd name="T24" fmla="*/ 21 w 42"/>
                  <a:gd name="T25" fmla="*/ 8 h 42"/>
                  <a:gd name="T26" fmla="*/ 34 w 42"/>
                  <a:gd name="T27" fmla="*/ 21 h 42"/>
                  <a:gd name="T28" fmla="*/ 38 w 42"/>
                  <a:gd name="T29" fmla="*/ 21 h 42"/>
                  <a:gd name="T30" fmla="*/ 42 w 42"/>
                  <a:gd name="T31" fmla="*/ 21 h 42"/>
                  <a:gd name="T32" fmla="*/ 42 w 42"/>
                  <a:gd name="T33" fmla="*/ 21 h 42"/>
                  <a:gd name="T34" fmla="*/ 21 w 42"/>
                  <a:gd name="T3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42">
                    <a:moveTo>
                      <a:pt x="42" y="21"/>
                    </a:moveTo>
                    <a:cubicBezTo>
                      <a:pt x="42" y="21"/>
                      <a:pt x="42" y="21"/>
                      <a:pt x="42" y="21"/>
                    </a:cubicBezTo>
                    <a:cubicBezTo>
                      <a:pt x="42" y="21"/>
                      <a:pt x="42" y="21"/>
                      <a:pt x="42" y="21"/>
                    </a:cubicBezTo>
                    <a:moveTo>
                      <a:pt x="21" y="0"/>
                    </a:moveTo>
                    <a:cubicBezTo>
                      <a:pt x="10" y="0"/>
                      <a:pt x="0" y="10"/>
                      <a:pt x="0" y="21"/>
                    </a:cubicBezTo>
                    <a:cubicBezTo>
                      <a:pt x="0" y="33"/>
                      <a:pt x="10" y="42"/>
                      <a:pt x="21" y="42"/>
                    </a:cubicBezTo>
                    <a:cubicBezTo>
                      <a:pt x="33" y="42"/>
                      <a:pt x="42" y="33"/>
                      <a:pt x="42" y="21"/>
                    </a:cubicBezTo>
                    <a:cubicBezTo>
                      <a:pt x="38" y="21"/>
                      <a:pt x="38" y="21"/>
                      <a:pt x="38" y="21"/>
                    </a:cubicBezTo>
                    <a:cubicBezTo>
                      <a:pt x="34" y="21"/>
                      <a:pt x="34" y="21"/>
                      <a:pt x="34" y="21"/>
                    </a:cubicBezTo>
                    <a:cubicBezTo>
                      <a:pt x="34" y="28"/>
                      <a:pt x="28" y="34"/>
                      <a:pt x="21" y="34"/>
                    </a:cubicBezTo>
                    <a:cubicBezTo>
                      <a:pt x="14" y="34"/>
                      <a:pt x="8" y="28"/>
                      <a:pt x="8" y="21"/>
                    </a:cubicBezTo>
                    <a:cubicBezTo>
                      <a:pt x="8" y="18"/>
                      <a:pt x="10" y="15"/>
                      <a:pt x="12" y="12"/>
                    </a:cubicBezTo>
                    <a:cubicBezTo>
                      <a:pt x="15" y="10"/>
                      <a:pt x="18" y="8"/>
                      <a:pt x="21" y="8"/>
                    </a:cubicBezTo>
                    <a:cubicBezTo>
                      <a:pt x="28" y="8"/>
                      <a:pt x="34" y="14"/>
                      <a:pt x="34" y="21"/>
                    </a:cubicBezTo>
                    <a:cubicBezTo>
                      <a:pt x="38" y="21"/>
                      <a:pt x="38" y="21"/>
                      <a:pt x="38" y="21"/>
                    </a:cubicBezTo>
                    <a:cubicBezTo>
                      <a:pt x="42" y="21"/>
                      <a:pt x="42" y="21"/>
                      <a:pt x="42" y="21"/>
                    </a:cubicBezTo>
                    <a:cubicBezTo>
                      <a:pt x="42" y="21"/>
                      <a:pt x="42" y="21"/>
                      <a:pt x="42" y="21"/>
                    </a:cubicBezTo>
                    <a:cubicBezTo>
                      <a:pt x="42" y="10"/>
                      <a:pt x="33" y="0"/>
                      <a:pt x="21"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9" name="Freeform 89"/>
              <p:cNvSpPr>
                <a:spLocks/>
              </p:cNvSpPr>
              <p:nvPr/>
            </p:nvSpPr>
            <p:spPr bwMode="auto">
              <a:xfrm>
                <a:off x="3608" y="2579"/>
                <a:ext cx="16" cy="73"/>
              </a:xfrm>
              <a:custGeom>
                <a:avLst/>
                <a:gdLst>
                  <a:gd name="T0" fmla="*/ 16 w 16"/>
                  <a:gd name="T1" fmla="*/ 0 h 73"/>
                  <a:gd name="T2" fmla="*/ 0 w 16"/>
                  <a:gd name="T3" fmla="*/ 73 h 73"/>
                  <a:gd name="T4" fmla="*/ 16 w 16"/>
                  <a:gd name="T5" fmla="*/ 0 h 73"/>
                </a:gdLst>
                <a:ahLst/>
                <a:cxnLst>
                  <a:cxn ang="0">
                    <a:pos x="T0" y="T1"/>
                  </a:cxn>
                  <a:cxn ang="0">
                    <a:pos x="T2" y="T3"/>
                  </a:cxn>
                  <a:cxn ang="0">
                    <a:pos x="T4" y="T5"/>
                  </a:cxn>
                </a:cxnLst>
                <a:rect l="0" t="0" r="r" b="b"/>
                <a:pathLst>
                  <a:path w="16" h="73">
                    <a:moveTo>
                      <a:pt x="16" y="0"/>
                    </a:moveTo>
                    <a:lnTo>
                      <a:pt x="0" y="73"/>
                    </a:lnTo>
                    <a:lnTo>
                      <a:pt x="16" y="0"/>
                    </a:lnTo>
                    <a:close/>
                  </a:path>
                </a:pathLst>
              </a:custGeom>
              <a:solidFill>
                <a:srgbClr val="F4D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0" name="Line 90"/>
              <p:cNvSpPr>
                <a:spLocks noChangeShapeType="1"/>
              </p:cNvSpPr>
              <p:nvPr/>
            </p:nvSpPr>
            <p:spPr bwMode="auto">
              <a:xfrm flipH="1">
                <a:off x="3608" y="2579"/>
                <a:ext cx="16" cy="7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1" name="Freeform 91"/>
              <p:cNvSpPr>
                <a:spLocks/>
              </p:cNvSpPr>
              <p:nvPr/>
            </p:nvSpPr>
            <p:spPr bwMode="auto">
              <a:xfrm>
                <a:off x="3606" y="2577"/>
                <a:ext cx="20" cy="78"/>
              </a:xfrm>
              <a:custGeom>
                <a:avLst/>
                <a:gdLst>
                  <a:gd name="T0" fmla="*/ 1 w 10"/>
                  <a:gd name="T1" fmla="*/ 38 h 38"/>
                  <a:gd name="T2" fmla="*/ 0 w 10"/>
                  <a:gd name="T3" fmla="*/ 37 h 38"/>
                  <a:gd name="T4" fmla="*/ 8 w 10"/>
                  <a:gd name="T5" fmla="*/ 1 h 38"/>
                  <a:gd name="T6" fmla="*/ 9 w 10"/>
                  <a:gd name="T7" fmla="*/ 0 h 38"/>
                  <a:gd name="T8" fmla="*/ 10 w 10"/>
                  <a:gd name="T9" fmla="*/ 1 h 38"/>
                  <a:gd name="T10" fmla="*/ 2 w 10"/>
                  <a:gd name="T11" fmla="*/ 37 h 38"/>
                  <a:gd name="T12" fmla="*/ 1 w 1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0" h="38">
                    <a:moveTo>
                      <a:pt x="1" y="38"/>
                    </a:moveTo>
                    <a:cubicBezTo>
                      <a:pt x="1" y="38"/>
                      <a:pt x="0" y="37"/>
                      <a:pt x="0" y="37"/>
                    </a:cubicBezTo>
                    <a:cubicBezTo>
                      <a:pt x="8" y="1"/>
                      <a:pt x="8" y="1"/>
                      <a:pt x="8" y="1"/>
                    </a:cubicBezTo>
                    <a:cubicBezTo>
                      <a:pt x="8" y="0"/>
                      <a:pt x="9" y="0"/>
                      <a:pt x="9" y="0"/>
                    </a:cubicBezTo>
                    <a:cubicBezTo>
                      <a:pt x="10" y="0"/>
                      <a:pt x="10" y="0"/>
                      <a:pt x="10" y="1"/>
                    </a:cubicBezTo>
                    <a:cubicBezTo>
                      <a:pt x="2" y="37"/>
                      <a:pt x="2" y="37"/>
                      <a:pt x="2" y="37"/>
                    </a:cubicBezTo>
                    <a:cubicBezTo>
                      <a:pt x="2" y="38"/>
                      <a:pt x="2" y="38"/>
                      <a:pt x="1" y="38"/>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2" name="Freeform 92"/>
              <p:cNvSpPr>
                <a:spLocks/>
              </p:cNvSpPr>
              <p:nvPr/>
            </p:nvSpPr>
            <p:spPr bwMode="auto">
              <a:xfrm>
                <a:off x="3594" y="2685"/>
                <a:ext cx="8" cy="39"/>
              </a:xfrm>
              <a:custGeom>
                <a:avLst/>
                <a:gdLst>
                  <a:gd name="T0" fmla="*/ 8 w 8"/>
                  <a:gd name="T1" fmla="*/ 0 h 39"/>
                  <a:gd name="T2" fmla="*/ 0 w 8"/>
                  <a:gd name="T3" fmla="*/ 39 h 39"/>
                  <a:gd name="T4" fmla="*/ 8 w 8"/>
                  <a:gd name="T5" fmla="*/ 0 h 39"/>
                </a:gdLst>
                <a:ahLst/>
                <a:cxnLst>
                  <a:cxn ang="0">
                    <a:pos x="T0" y="T1"/>
                  </a:cxn>
                  <a:cxn ang="0">
                    <a:pos x="T2" y="T3"/>
                  </a:cxn>
                  <a:cxn ang="0">
                    <a:pos x="T4" y="T5"/>
                  </a:cxn>
                </a:cxnLst>
                <a:rect l="0" t="0" r="r" b="b"/>
                <a:pathLst>
                  <a:path w="8" h="39">
                    <a:moveTo>
                      <a:pt x="8" y="0"/>
                    </a:moveTo>
                    <a:lnTo>
                      <a:pt x="0" y="39"/>
                    </a:lnTo>
                    <a:lnTo>
                      <a:pt x="8" y="0"/>
                    </a:lnTo>
                    <a:close/>
                  </a:path>
                </a:pathLst>
              </a:custGeom>
              <a:solidFill>
                <a:srgbClr val="F4D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3" name="Line 93"/>
              <p:cNvSpPr>
                <a:spLocks noChangeShapeType="1"/>
              </p:cNvSpPr>
              <p:nvPr/>
            </p:nvSpPr>
            <p:spPr bwMode="auto">
              <a:xfrm flipH="1">
                <a:off x="3594" y="2685"/>
                <a:ext cx="8" cy="3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4" name="Freeform 94"/>
              <p:cNvSpPr>
                <a:spLocks/>
              </p:cNvSpPr>
              <p:nvPr/>
            </p:nvSpPr>
            <p:spPr bwMode="auto">
              <a:xfrm>
                <a:off x="3592" y="2683"/>
                <a:ext cx="12" cy="43"/>
              </a:xfrm>
              <a:custGeom>
                <a:avLst/>
                <a:gdLst>
                  <a:gd name="T0" fmla="*/ 1 w 6"/>
                  <a:gd name="T1" fmla="*/ 21 h 21"/>
                  <a:gd name="T2" fmla="*/ 0 w 6"/>
                  <a:gd name="T3" fmla="*/ 19 h 21"/>
                  <a:gd name="T4" fmla="*/ 4 w 6"/>
                  <a:gd name="T5" fmla="*/ 1 h 21"/>
                  <a:gd name="T6" fmla="*/ 5 w 6"/>
                  <a:gd name="T7" fmla="*/ 0 h 21"/>
                  <a:gd name="T8" fmla="*/ 6 w 6"/>
                  <a:gd name="T9" fmla="*/ 2 h 21"/>
                  <a:gd name="T10" fmla="*/ 2 w 6"/>
                  <a:gd name="T11" fmla="*/ 20 h 21"/>
                  <a:gd name="T12" fmla="*/ 1 w 6"/>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1" y="21"/>
                    </a:moveTo>
                    <a:cubicBezTo>
                      <a:pt x="0" y="21"/>
                      <a:pt x="0" y="20"/>
                      <a:pt x="0" y="19"/>
                    </a:cubicBezTo>
                    <a:cubicBezTo>
                      <a:pt x="4" y="1"/>
                      <a:pt x="4" y="1"/>
                      <a:pt x="4" y="1"/>
                    </a:cubicBezTo>
                    <a:cubicBezTo>
                      <a:pt x="4" y="1"/>
                      <a:pt x="4" y="0"/>
                      <a:pt x="5" y="0"/>
                    </a:cubicBezTo>
                    <a:cubicBezTo>
                      <a:pt x="6" y="0"/>
                      <a:pt x="6" y="1"/>
                      <a:pt x="6" y="2"/>
                    </a:cubicBezTo>
                    <a:cubicBezTo>
                      <a:pt x="2" y="20"/>
                      <a:pt x="2" y="20"/>
                      <a:pt x="2" y="20"/>
                    </a:cubicBezTo>
                    <a:cubicBezTo>
                      <a:pt x="2" y="20"/>
                      <a:pt x="1" y="21"/>
                      <a:pt x="1" y="2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5" name="Freeform 95"/>
              <p:cNvSpPr>
                <a:spLocks/>
              </p:cNvSpPr>
              <p:nvPr/>
            </p:nvSpPr>
            <p:spPr bwMode="auto">
              <a:xfrm>
                <a:off x="3557" y="2856"/>
                <a:ext cx="8" cy="36"/>
              </a:xfrm>
              <a:custGeom>
                <a:avLst/>
                <a:gdLst>
                  <a:gd name="T0" fmla="*/ 8 w 8"/>
                  <a:gd name="T1" fmla="*/ 0 h 36"/>
                  <a:gd name="T2" fmla="*/ 0 w 8"/>
                  <a:gd name="T3" fmla="*/ 36 h 36"/>
                  <a:gd name="T4" fmla="*/ 8 w 8"/>
                  <a:gd name="T5" fmla="*/ 0 h 36"/>
                </a:gdLst>
                <a:ahLst/>
                <a:cxnLst>
                  <a:cxn ang="0">
                    <a:pos x="T0" y="T1"/>
                  </a:cxn>
                  <a:cxn ang="0">
                    <a:pos x="T2" y="T3"/>
                  </a:cxn>
                  <a:cxn ang="0">
                    <a:pos x="T4" y="T5"/>
                  </a:cxn>
                </a:cxnLst>
                <a:rect l="0" t="0" r="r" b="b"/>
                <a:pathLst>
                  <a:path w="8" h="36">
                    <a:moveTo>
                      <a:pt x="8" y="0"/>
                    </a:moveTo>
                    <a:lnTo>
                      <a:pt x="0" y="36"/>
                    </a:lnTo>
                    <a:lnTo>
                      <a:pt x="8" y="0"/>
                    </a:lnTo>
                    <a:close/>
                  </a:path>
                </a:pathLst>
              </a:custGeom>
              <a:solidFill>
                <a:srgbClr val="F4D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6" name="Line 96"/>
              <p:cNvSpPr>
                <a:spLocks noChangeShapeType="1"/>
              </p:cNvSpPr>
              <p:nvPr/>
            </p:nvSpPr>
            <p:spPr bwMode="auto">
              <a:xfrm flipH="1">
                <a:off x="3557" y="2856"/>
                <a:ext cx="8" cy="36"/>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7" name="Freeform 97"/>
              <p:cNvSpPr>
                <a:spLocks/>
              </p:cNvSpPr>
              <p:nvPr/>
            </p:nvSpPr>
            <p:spPr bwMode="auto">
              <a:xfrm>
                <a:off x="3555" y="2852"/>
                <a:ext cx="12" cy="42"/>
              </a:xfrm>
              <a:custGeom>
                <a:avLst/>
                <a:gdLst>
                  <a:gd name="T0" fmla="*/ 1 w 6"/>
                  <a:gd name="T1" fmla="*/ 21 h 21"/>
                  <a:gd name="T2" fmla="*/ 0 w 6"/>
                  <a:gd name="T3" fmla="*/ 20 h 21"/>
                  <a:gd name="T4" fmla="*/ 4 w 6"/>
                  <a:gd name="T5" fmla="*/ 1 h 21"/>
                  <a:gd name="T6" fmla="*/ 5 w 6"/>
                  <a:gd name="T7" fmla="*/ 1 h 21"/>
                  <a:gd name="T8" fmla="*/ 6 w 6"/>
                  <a:gd name="T9" fmla="*/ 2 h 21"/>
                  <a:gd name="T10" fmla="*/ 2 w 6"/>
                  <a:gd name="T11" fmla="*/ 20 h 21"/>
                  <a:gd name="T12" fmla="*/ 1 w 6"/>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1" y="21"/>
                    </a:moveTo>
                    <a:cubicBezTo>
                      <a:pt x="0" y="21"/>
                      <a:pt x="0" y="20"/>
                      <a:pt x="0" y="20"/>
                    </a:cubicBezTo>
                    <a:cubicBezTo>
                      <a:pt x="4" y="1"/>
                      <a:pt x="4" y="1"/>
                      <a:pt x="4" y="1"/>
                    </a:cubicBezTo>
                    <a:cubicBezTo>
                      <a:pt x="4" y="1"/>
                      <a:pt x="5" y="0"/>
                      <a:pt x="5" y="1"/>
                    </a:cubicBezTo>
                    <a:cubicBezTo>
                      <a:pt x="6" y="1"/>
                      <a:pt x="6" y="1"/>
                      <a:pt x="6" y="2"/>
                    </a:cubicBezTo>
                    <a:cubicBezTo>
                      <a:pt x="2" y="20"/>
                      <a:pt x="2" y="20"/>
                      <a:pt x="2" y="20"/>
                    </a:cubicBezTo>
                    <a:cubicBezTo>
                      <a:pt x="2" y="21"/>
                      <a:pt x="1" y="21"/>
                      <a:pt x="1" y="2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8" name="Freeform 98"/>
              <p:cNvSpPr>
                <a:spLocks/>
              </p:cNvSpPr>
              <p:nvPr/>
            </p:nvSpPr>
            <p:spPr bwMode="auto">
              <a:xfrm>
                <a:off x="3283" y="2433"/>
                <a:ext cx="360" cy="533"/>
              </a:xfrm>
              <a:custGeom>
                <a:avLst/>
                <a:gdLst>
                  <a:gd name="T0" fmla="*/ 127 w 176"/>
                  <a:gd name="T1" fmla="*/ 259 h 262"/>
                  <a:gd name="T2" fmla="*/ 123 w 176"/>
                  <a:gd name="T3" fmla="*/ 261 h 262"/>
                  <a:gd name="T4" fmla="*/ 2 w 176"/>
                  <a:gd name="T5" fmla="*/ 235 h 262"/>
                  <a:gd name="T6" fmla="*/ 0 w 176"/>
                  <a:gd name="T7" fmla="*/ 232 h 262"/>
                  <a:gd name="T8" fmla="*/ 49 w 176"/>
                  <a:gd name="T9" fmla="*/ 3 h 262"/>
                  <a:gd name="T10" fmla="*/ 52 w 176"/>
                  <a:gd name="T11" fmla="*/ 1 h 262"/>
                  <a:gd name="T12" fmla="*/ 174 w 176"/>
                  <a:gd name="T13" fmla="*/ 27 h 262"/>
                  <a:gd name="T14" fmla="*/ 176 w 176"/>
                  <a:gd name="T15" fmla="*/ 30 h 262"/>
                  <a:gd name="T16" fmla="*/ 127 w 176"/>
                  <a:gd name="T17" fmla="*/ 25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62">
                    <a:moveTo>
                      <a:pt x="127" y="259"/>
                    </a:moveTo>
                    <a:cubicBezTo>
                      <a:pt x="126" y="261"/>
                      <a:pt x="125" y="262"/>
                      <a:pt x="123" y="261"/>
                    </a:cubicBezTo>
                    <a:cubicBezTo>
                      <a:pt x="2" y="235"/>
                      <a:pt x="2" y="235"/>
                      <a:pt x="2" y="235"/>
                    </a:cubicBezTo>
                    <a:cubicBezTo>
                      <a:pt x="1" y="235"/>
                      <a:pt x="0" y="233"/>
                      <a:pt x="0" y="232"/>
                    </a:cubicBezTo>
                    <a:cubicBezTo>
                      <a:pt x="49" y="3"/>
                      <a:pt x="49" y="3"/>
                      <a:pt x="49" y="3"/>
                    </a:cubicBezTo>
                    <a:cubicBezTo>
                      <a:pt x="49" y="1"/>
                      <a:pt x="51" y="0"/>
                      <a:pt x="52" y="1"/>
                    </a:cubicBezTo>
                    <a:cubicBezTo>
                      <a:pt x="174" y="27"/>
                      <a:pt x="174" y="27"/>
                      <a:pt x="174" y="27"/>
                    </a:cubicBezTo>
                    <a:cubicBezTo>
                      <a:pt x="175" y="27"/>
                      <a:pt x="176" y="29"/>
                      <a:pt x="176" y="30"/>
                    </a:cubicBezTo>
                    <a:cubicBezTo>
                      <a:pt x="127" y="259"/>
                      <a:pt x="127" y="259"/>
                      <a:pt x="127" y="259"/>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9" name="Freeform 99"/>
              <p:cNvSpPr>
                <a:spLocks/>
              </p:cNvSpPr>
              <p:nvPr/>
            </p:nvSpPr>
            <p:spPr bwMode="auto">
              <a:xfrm>
                <a:off x="3291" y="2445"/>
                <a:ext cx="343" cy="508"/>
              </a:xfrm>
              <a:custGeom>
                <a:avLst/>
                <a:gdLst>
                  <a:gd name="T0" fmla="*/ 122 w 168"/>
                  <a:gd name="T1" fmla="*/ 243 h 250"/>
                  <a:gd name="T2" fmla="*/ 111 w 168"/>
                  <a:gd name="T3" fmla="*/ 249 h 250"/>
                  <a:gd name="T4" fmla="*/ 8 w 168"/>
                  <a:gd name="T5" fmla="*/ 227 h 250"/>
                  <a:gd name="T6" fmla="*/ 1 w 168"/>
                  <a:gd name="T7" fmla="*/ 217 h 250"/>
                  <a:gd name="T8" fmla="*/ 46 w 168"/>
                  <a:gd name="T9" fmla="*/ 7 h 250"/>
                  <a:gd name="T10" fmla="*/ 56 w 168"/>
                  <a:gd name="T11" fmla="*/ 1 h 250"/>
                  <a:gd name="T12" fmla="*/ 160 w 168"/>
                  <a:gd name="T13" fmla="*/ 23 h 250"/>
                  <a:gd name="T14" fmla="*/ 167 w 168"/>
                  <a:gd name="T15" fmla="*/ 33 h 250"/>
                  <a:gd name="T16" fmla="*/ 122 w 168"/>
                  <a:gd name="T17" fmla="*/ 24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250">
                    <a:moveTo>
                      <a:pt x="122" y="243"/>
                    </a:moveTo>
                    <a:cubicBezTo>
                      <a:pt x="121" y="247"/>
                      <a:pt x="116" y="250"/>
                      <a:pt x="111" y="249"/>
                    </a:cubicBezTo>
                    <a:cubicBezTo>
                      <a:pt x="8" y="227"/>
                      <a:pt x="8" y="227"/>
                      <a:pt x="8" y="227"/>
                    </a:cubicBezTo>
                    <a:cubicBezTo>
                      <a:pt x="3" y="226"/>
                      <a:pt x="0" y="222"/>
                      <a:pt x="1" y="217"/>
                    </a:cubicBezTo>
                    <a:cubicBezTo>
                      <a:pt x="46" y="7"/>
                      <a:pt x="46" y="7"/>
                      <a:pt x="46" y="7"/>
                    </a:cubicBezTo>
                    <a:cubicBezTo>
                      <a:pt x="47" y="3"/>
                      <a:pt x="52" y="0"/>
                      <a:pt x="56" y="1"/>
                    </a:cubicBezTo>
                    <a:cubicBezTo>
                      <a:pt x="160" y="23"/>
                      <a:pt x="160" y="23"/>
                      <a:pt x="160" y="23"/>
                    </a:cubicBezTo>
                    <a:cubicBezTo>
                      <a:pt x="165" y="24"/>
                      <a:pt x="168" y="28"/>
                      <a:pt x="167" y="33"/>
                    </a:cubicBezTo>
                    <a:cubicBezTo>
                      <a:pt x="122" y="243"/>
                      <a:pt x="122" y="243"/>
                      <a:pt x="122" y="24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0" name="Freeform 100"/>
              <p:cNvSpPr>
                <a:spLocks/>
              </p:cNvSpPr>
              <p:nvPr/>
            </p:nvSpPr>
            <p:spPr bwMode="auto">
              <a:xfrm>
                <a:off x="3330" y="2488"/>
                <a:ext cx="272" cy="392"/>
              </a:xfrm>
              <a:custGeom>
                <a:avLst/>
                <a:gdLst>
                  <a:gd name="T0" fmla="*/ 196 w 272"/>
                  <a:gd name="T1" fmla="*/ 392 h 392"/>
                  <a:gd name="T2" fmla="*/ 0 w 272"/>
                  <a:gd name="T3" fmla="*/ 349 h 392"/>
                  <a:gd name="T4" fmla="*/ 76 w 272"/>
                  <a:gd name="T5" fmla="*/ 0 h 392"/>
                  <a:gd name="T6" fmla="*/ 272 w 272"/>
                  <a:gd name="T7" fmla="*/ 43 h 392"/>
                  <a:gd name="T8" fmla="*/ 196 w 272"/>
                  <a:gd name="T9" fmla="*/ 392 h 392"/>
                </a:gdLst>
                <a:ahLst/>
                <a:cxnLst>
                  <a:cxn ang="0">
                    <a:pos x="T0" y="T1"/>
                  </a:cxn>
                  <a:cxn ang="0">
                    <a:pos x="T2" y="T3"/>
                  </a:cxn>
                  <a:cxn ang="0">
                    <a:pos x="T4" y="T5"/>
                  </a:cxn>
                  <a:cxn ang="0">
                    <a:pos x="T6" y="T7"/>
                  </a:cxn>
                  <a:cxn ang="0">
                    <a:pos x="T8" y="T9"/>
                  </a:cxn>
                </a:cxnLst>
                <a:rect l="0" t="0" r="r" b="b"/>
                <a:pathLst>
                  <a:path w="272" h="392">
                    <a:moveTo>
                      <a:pt x="196" y="392"/>
                    </a:moveTo>
                    <a:lnTo>
                      <a:pt x="0" y="349"/>
                    </a:lnTo>
                    <a:lnTo>
                      <a:pt x="76" y="0"/>
                    </a:lnTo>
                    <a:lnTo>
                      <a:pt x="272" y="43"/>
                    </a:lnTo>
                    <a:lnTo>
                      <a:pt x="196" y="392"/>
                    </a:ln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1" name="Freeform 101"/>
              <p:cNvSpPr>
                <a:spLocks/>
              </p:cNvSpPr>
              <p:nvPr/>
            </p:nvSpPr>
            <p:spPr bwMode="auto">
              <a:xfrm>
                <a:off x="3330" y="2488"/>
                <a:ext cx="272" cy="392"/>
              </a:xfrm>
              <a:custGeom>
                <a:avLst/>
                <a:gdLst>
                  <a:gd name="T0" fmla="*/ 196 w 272"/>
                  <a:gd name="T1" fmla="*/ 392 h 392"/>
                  <a:gd name="T2" fmla="*/ 0 w 272"/>
                  <a:gd name="T3" fmla="*/ 349 h 392"/>
                  <a:gd name="T4" fmla="*/ 76 w 272"/>
                  <a:gd name="T5" fmla="*/ 0 h 392"/>
                  <a:gd name="T6" fmla="*/ 272 w 272"/>
                  <a:gd name="T7" fmla="*/ 43 h 392"/>
                  <a:gd name="T8" fmla="*/ 196 w 272"/>
                  <a:gd name="T9" fmla="*/ 392 h 392"/>
                </a:gdLst>
                <a:ahLst/>
                <a:cxnLst>
                  <a:cxn ang="0">
                    <a:pos x="T0" y="T1"/>
                  </a:cxn>
                  <a:cxn ang="0">
                    <a:pos x="T2" y="T3"/>
                  </a:cxn>
                  <a:cxn ang="0">
                    <a:pos x="T4" y="T5"/>
                  </a:cxn>
                  <a:cxn ang="0">
                    <a:pos x="T6" y="T7"/>
                  </a:cxn>
                  <a:cxn ang="0">
                    <a:pos x="T8" y="T9"/>
                  </a:cxn>
                </a:cxnLst>
                <a:rect l="0" t="0" r="r" b="b"/>
                <a:pathLst>
                  <a:path w="272" h="392">
                    <a:moveTo>
                      <a:pt x="196" y="392"/>
                    </a:moveTo>
                    <a:lnTo>
                      <a:pt x="0" y="349"/>
                    </a:lnTo>
                    <a:lnTo>
                      <a:pt x="76" y="0"/>
                    </a:lnTo>
                    <a:lnTo>
                      <a:pt x="272" y="43"/>
                    </a:lnTo>
                    <a:lnTo>
                      <a:pt x="196" y="3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2" name="Freeform 102"/>
              <p:cNvSpPr>
                <a:spLocks noEditPoints="1"/>
              </p:cNvSpPr>
              <p:nvPr/>
            </p:nvSpPr>
            <p:spPr bwMode="auto">
              <a:xfrm>
                <a:off x="3502" y="2894"/>
                <a:ext cx="14" cy="11"/>
              </a:xfrm>
              <a:custGeom>
                <a:avLst/>
                <a:gdLst>
                  <a:gd name="T0" fmla="*/ 5 w 7"/>
                  <a:gd name="T1" fmla="*/ 0 h 5"/>
                  <a:gd name="T2" fmla="*/ 2 w 7"/>
                  <a:gd name="T3" fmla="*/ 2 h 5"/>
                  <a:gd name="T4" fmla="*/ 2 w 7"/>
                  <a:gd name="T5" fmla="*/ 3 h 5"/>
                  <a:gd name="T6" fmla="*/ 0 w 7"/>
                  <a:gd name="T7" fmla="*/ 5 h 5"/>
                  <a:gd name="T8" fmla="*/ 0 w 7"/>
                  <a:gd name="T9" fmla="*/ 5 h 5"/>
                  <a:gd name="T10" fmla="*/ 0 w 7"/>
                  <a:gd name="T11" fmla="*/ 5 h 5"/>
                  <a:gd name="T12" fmla="*/ 0 w 7"/>
                  <a:gd name="T13" fmla="*/ 5 h 5"/>
                  <a:gd name="T14" fmla="*/ 2 w 7"/>
                  <a:gd name="T15" fmla="*/ 4 h 5"/>
                  <a:gd name="T16" fmla="*/ 4 w 7"/>
                  <a:gd name="T17" fmla="*/ 4 h 5"/>
                  <a:gd name="T18" fmla="*/ 6 w 7"/>
                  <a:gd name="T19" fmla="*/ 3 h 5"/>
                  <a:gd name="T20" fmla="*/ 5 w 7"/>
                  <a:gd name="T21" fmla="*/ 0 h 5"/>
                  <a:gd name="T22" fmla="*/ 4 w 7"/>
                  <a:gd name="T23" fmla="*/ 4 h 5"/>
                  <a:gd name="T24" fmla="*/ 2 w 7"/>
                  <a:gd name="T25" fmla="*/ 2 h 5"/>
                  <a:gd name="T26" fmla="*/ 4 w 7"/>
                  <a:gd name="T27" fmla="*/ 0 h 5"/>
                  <a:gd name="T28" fmla="*/ 6 w 7"/>
                  <a:gd name="T29" fmla="*/ 3 h 5"/>
                  <a:gd name="T30" fmla="*/ 4 w 7"/>
                  <a:gd name="T31"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5">
                    <a:moveTo>
                      <a:pt x="5" y="0"/>
                    </a:moveTo>
                    <a:cubicBezTo>
                      <a:pt x="3" y="0"/>
                      <a:pt x="2" y="0"/>
                      <a:pt x="2" y="2"/>
                    </a:cubicBezTo>
                    <a:cubicBezTo>
                      <a:pt x="2" y="2"/>
                      <a:pt x="2" y="3"/>
                      <a:pt x="2" y="3"/>
                    </a:cubicBezTo>
                    <a:cubicBezTo>
                      <a:pt x="0" y="5"/>
                      <a:pt x="0" y="5"/>
                      <a:pt x="0" y="5"/>
                    </a:cubicBezTo>
                    <a:cubicBezTo>
                      <a:pt x="0" y="5"/>
                      <a:pt x="0" y="5"/>
                      <a:pt x="0" y="5"/>
                    </a:cubicBezTo>
                    <a:cubicBezTo>
                      <a:pt x="0" y="5"/>
                      <a:pt x="0" y="5"/>
                      <a:pt x="0" y="5"/>
                    </a:cubicBezTo>
                    <a:cubicBezTo>
                      <a:pt x="0" y="5"/>
                      <a:pt x="0" y="5"/>
                      <a:pt x="0" y="5"/>
                    </a:cubicBezTo>
                    <a:cubicBezTo>
                      <a:pt x="2" y="4"/>
                      <a:pt x="2" y="4"/>
                      <a:pt x="2" y="4"/>
                    </a:cubicBezTo>
                    <a:cubicBezTo>
                      <a:pt x="3" y="4"/>
                      <a:pt x="3" y="4"/>
                      <a:pt x="4" y="4"/>
                    </a:cubicBezTo>
                    <a:cubicBezTo>
                      <a:pt x="5" y="5"/>
                      <a:pt x="6" y="4"/>
                      <a:pt x="6" y="3"/>
                    </a:cubicBezTo>
                    <a:cubicBezTo>
                      <a:pt x="7" y="1"/>
                      <a:pt x="6" y="0"/>
                      <a:pt x="5" y="0"/>
                    </a:cubicBezTo>
                    <a:moveTo>
                      <a:pt x="4" y="4"/>
                    </a:moveTo>
                    <a:cubicBezTo>
                      <a:pt x="3" y="4"/>
                      <a:pt x="2" y="3"/>
                      <a:pt x="2" y="2"/>
                    </a:cubicBezTo>
                    <a:cubicBezTo>
                      <a:pt x="2" y="1"/>
                      <a:pt x="3" y="0"/>
                      <a:pt x="4" y="0"/>
                    </a:cubicBezTo>
                    <a:cubicBezTo>
                      <a:pt x="5" y="1"/>
                      <a:pt x="6" y="2"/>
                      <a:pt x="6" y="3"/>
                    </a:cubicBezTo>
                    <a:cubicBezTo>
                      <a:pt x="6" y="4"/>
                      <a:pt x="5" y="4"/>
                      <a:pt x="4" y="4"/>
                    </a:cubicBezTo>
                  </a:path>
                </a:pathLst>
              </a:custGeom>
              <a:solidFill>
                <a:srgbClr val="737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3" name="Freeform 103"/>
              <p:cNvSpPr>
                <a:spLocks/>
              </p:cNvSpPr>
              <p:nvPr/>
            </p:nvSpPr>
            <p:spPr bwMode="auto">
              <a:xfrm>
                <a:off x="3332" y="2858"/>
                <a:ext cx="12" cy="12"/>
              </a:xfrm>
              <a:custGeom>
                <a:avLst/>
                <a:gdLst>
                  <a:gd name="T0" fmla="*/ 12 w 12"/>
                  <a:gd name="T1" fmla="*/ 6 h 12"/>
                  <a:gd name="T2" fmla="*/ 2 w 12"/>
                  <a:gd name="T3" fmla="*/ 4 h 12"/>
                  <a:gd name="T4" fmla="*/ 8 w 12"/>
                  <a:gd name="T5" fmla="*/ 0 h 12"/>
                  <a:gd name="T6" fmla="*/ 8 w 12"/>
                  <a:gd name="T7" fmla="*/ 0 h 12"/>
                  <a:gd name="T8" fmla="*/ 8 w 12"/>
                  <a:gd name="T9" fmla="*/ 0 h 12"/>
                  <a:gd name="T10" fmla="*/ 0 w 12"/>
                  <a:gd name="T11" fmla="*/ 4 h 12"/>
                  <a:gd name="T12" fmla="*/ 0 w 12"/>
                  <a:gd name="T13" fmla="*/ 4 h 12"/>
                  <a:gd name="T14" fmla="*/ 0 w 12"/>
                  <a:gd name="T15" fmla="*/ 4 h 12"/>
                  <a:gd name="T16" fmla="*/ 6 w 12"/>
                  <a:gd name="T17" fmla="*/ 12 h 12"/>
                  <a:gd name="T18" fmla="*/ 6 w 12"/>
                  <a:gd name="T19" fmla="*/ 12 h 12"/>
                  <a:gd name="T20" fmla="*/ 6 w 12"/>
                  <a:gd name="T21" fmla="*/ 12 h 12"/>
                  <a:gd name="T22" fmla="*/ 6 w 12"/>
                  <a:gd name="T23" fmla="*/ 12 h 12"/>
                  <a:gd name="T24" fmla="*/ 2 w 12"/>
                  <a:gd name="T25" fmla="*/ 6 h 12"/>
                  <a:gd name="T26" fmla="*/ 12 w 12"/>
                  <a:gd name="T27" fmla="*/ 8 h 12"/>
                  <a:gd name="T28" fmla="*/ 12 w 12"/>
                  <a:gd name="T29" fmla="*/ 6 h 12"/>
                  <a:gd name="T30" fmla="*/ 12 w 12"/>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2">
                    <a:moveTo>
                      <a:pt x="12" y="6"/>
                    </a:moveTo>
                    <a:lnTo>
                      <a:pt x="2" y="4"/>
                    </a:lnTo>
                    <a:lnTo>
                      <a:pt x="8" y="0"/>
                    </a:lnTo>
                    <a:lnTo>
                      <a:pt x="8" y="0"/>
                    </a:lnTo>
                    <a:lnTo>
                      <a:pt x="8" y="0"/>
                    </a:lnTo>
                    <a:lnTo>
                      <a:pt x="0" y="4"/>
                    </a:lnTo>
                    <a:lnTo>
                      <a:pt x="0" y="4"/>
                    </a:lnTo>
                    <a:lnTo>
                      <a:pt x="0" y="4"/>
                    </a:lnTo>
                    <a:lnTo>
                      <a:pt x="6" y="12"/>
                    </a:lnTo>
                    <a:lnTo>
                      <a:pt x="6" y="12"/>
                    </a:lnTo>
                    <a:lnTo>
                      <a:pt x="6" y="12"/>
                    </a:lnTo>
                    <a:lnTo>
                      <a:pt x="6" y="12"/>
                    </a:lnTo>
                    <a:lnTo>
                      <a:pt x="2" y="6"/>
                    </a:lnTo>
                    <a:lnTo>
                      <a:pt x="12" y="8"/>
                    </a:lnTo>
                    <a:lnTo>
                      <a:pt x="12" y="6"/>
                    </a:lnTo>
                    <a:lnTo>
                      <a:pt x="12" y="6"/>
                    </a:lnTo>
                    <a:close/>
                  </a:path>
                </a:pathLst>
              </a:custGeom>
              <a:solidFill>
                <a:srgbClr val="737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4" name="Freeform 104"/>
              <p:cNvSpPr>
                <a:spLocks/>
              </p:cNvSpPr>
              <p:nvPr/>
            </p:nvSpPr>
            <p:spPr bwMode="auto">
              <a:xfrm>
                <a:off x="3332" y="2858"/>
                <a:ext cx="12" cy="12"/>
              </a:xfrm>
              <a:custGeom>
                <a:avLst/>
                <a:gdLst>
                  <a:gd name="T0" fmla="*/ 12 w 12"/>
                  <a:gd name="T1" fmla="*/ 6 h 12"/>
                  <a:gd name="T2" fmla="*/ 2 w 12"/>
                  <a:gd name="T3" fmla="*/ 4 h 12"/>
                  <a:gd name="T4" fmla="*/ 8 w 12"/>
                  <a:gd name="T5" fmla="*/ 0 h 12"/>
                  <a:gd name="T6" fmla="*/ 8 w 12"/>
                  <a:gd name="T7" fmla="*/ 0 h 12"/>
                  <a:gd name="T8" fmla="*/ 8 w 12"/>
                  <a:gd name="T9" fmla="*/ 0 h 12"/>
                  <a:gd name="T10" fmla="*/ 0 w 12"/>
                  <a:gd name="T11" fmla="*/ 4 h 12"/>
                  <a:gd name="T12" fmla="*/ 0 w 12"/>
                  <a:gd name="T13" fmla="*/ 4 h 12"/>
                  <a:gd name="T14" fmla="*/ 0 w 12"/>
                  <a:gd name="T15" fmla="*/ 4 h 12"/>
                  <a:gd name="T16" fmla="*/ 6 w 12"/>
                  <a:gd name="T17" fmla="*/ 12 h 12"/>
                  <a:gd name="T18" fmla="*/ 6 w 12"/>
                  <a:gd name="T19" fmla="*/ 12 h 12"/>
                  <a:gd name="T20" fmla="*/ 6 w 12"/>
                  <a:gd name="T21" fmla="*/ 12 h 12"/>
                  <a:gd name="T22" fmla="*/ 6 w 12"/>
                  <a:gd name="T23" fmla="*/ 12 h 12"/>
                  <a:gd name="T24" fmla="*/ 2 w 12"/>
                  <a:gd name="T25" fmla="*/ 6 h 12"/>
                  <a:gd name="T26" fmla="*/ 12 w 12"/>
                  <a:gd name="T27" fmla="*/ 8 h 12"/>
                  <a:gd name="T28" fmla="*/ 12 w 12"/>
                  <a:gd name="T29" fmla="*/ 6 h 12"/>
                  <a:gd name="T30" fmla="*/ 12 w 12"/>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2">
                    <a:moveTo>
                      <a:pt x="12" y="6"/>
                    </a:moveTo>
                    <a:lnTo>
                      <a:pt x="2" y="4"/>
                    </a:lnTo>
                    <a:lnTo>
                      <a:pt x="8" y="0"/>
                    </a:lnTo>
                    <a:lnTo>
                      <a:pt x="8" y="0"/>
                    </a:lnTo>
                    <a:lnTo>
                      <a:pt x="8" y="0"/>
                    </a:lnTo>
                    <a:lnTo>
                      <a:pt x="0" y="4"/>
                    </a:lnTo>
                    <a:lnTo>
                      <a:pt x="0" y="4"/>
                    </a:lnTo>
                    <a:lnTo>
                      <a:pt x="0" y="4"/>
                    </a:lnTo>
                    <a:lnTo>
                      <a:pt x="6" y="12"/>
                    </a:lnTo>
                    <a:lnTo>
                      <a:pt x="6" y="12"/>
                    </a:lnTo>
                    <a:lnTo>
                      <a:pt x="6" y="12"/>
                    </a:lnTo>
                    <a:lnTo>
                      <a:pt x="6" y="12"/>
                    </a:lnTo>
                    <a:lnTo>
                      <a:pt x="2" y="6"/>
                    </a:lnTo>
                    <a:lnTo>
                      <a:pt x="12" y="8"/>
                    </a:lnTo>
                    <a:lnTo>
                      <a:pt x="12" y="6"/>
                    </a:lnTo>
                    <a:lnTo>
                      <a:pt x="12"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5" name="Freeform 105"/>
              <p:cNvSpPr>
                <a:spLocks/>
              </p:cNvSpPr>
              <p:nvPr/>
            </p:nvSpPr>
            <p:spPr bwMode="auto">
              <a:xfrm>
                <a:off x="3416" y="2880"/>
                <a:ext cx="6" cy="6"/>
              </a:xfrm>
              <a:custGeom>
                <a:avLst/>
                <a:gdLst>
                  <a:gd name="T0" fmla="*/ 0 w 6"/>
                  <a:gd name="T1" fmla="*/ 4 h 6"/>
                  <a:gd name="T2" fmla="*/ 4 w 6"/>
                  <a:gd name="T3" fmla="*/ 6 h 6"/>
                  <a:gd name="T4" fmla="*/ 6 w 6"/>
                  <a:gd name="T5" fmla="*/ 2 h 6"/>
                  <a:gd name="T6" fmla="*/ 0 w 6"/>
                  <a:gd name="T7" fmla="*/ 0 h 6"/>
                  <a:gd name="T8" fmla="*/ 0 w 6"/>
                  <a:gd name="T9" fmla="*/ 4 h 6"/>
                </a:gdLst>
                <a:ahLst/>
                <a:cxnLst>
                  <a:cxn ang="0">
                    <a:pos x="T0" y="T1"/>
                  </a:cxn>
                  <a:cxn ang="0">
                    <a:pos x="T2" y="T3"/>
                  </a:cxn>
                  <a:cxn ang="0">
                    <a:pos x="T4" y="T5"/>
                  </a:cxn>
                  <a:cxn ang="0">
                    <a:pos x="T6" y="T7"/>
                  </a:cxn>
                  <a:cxn ang="0">
                    <a:pos x="T8" y="T9"/>
                  </a:cxn>
                </a:cxnLst>
                <a:rect l="0" t="0" r="r" b="b"/>
                <a:pathLst>
                  <a:path w="6" h="6">
                    <a:moveTo>
                      <a:pt x="0" y="4"/>
                    </a:moveTo>
                    <a:lnTo>
                      <a:pt x="4" y="6"/>
                    </a:lnTo>
                    <a:lnTo>
                      <a:pt x="6" y="2"/>
                    </a:lnTo>
                    <a:lnTo>
                      <a:pt x="0" y="0"/>
                    </a:lnTo>
                    <a:lnTo>
                      <a:pt x="0" y="4"/>
                    </a:lnTo>
                    <a:close/>
                  </a:path>
                </a:pathLst>
              </a:custGeom>
              <a:solidFill>
                <a:srgbClr val="737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6" name="Freeform 106"/>
              <p:cNvSpPr>
                <a:spLocks/>
              </p:cNvSpPr>
              <p:nvPr/>
            </p:nvSpPr>
            <p:spPr bwMode="auto">
              <a:xfrm>
                <a:off x="3416" y="2880"/>
                <a:ext cx="6" cy="6"/>
              </a:xfrm>
              <a:custGeom>
                <a:avLst/>
                <a:gdLst>
                  <a:gd name="T0" fmla="*/ 0 w 6"/>
                  <a:gd name="T1" fmla="*/ 4 h 6"/>
                  <a:gd name="T2" fmla="*/ 4 w 6"/>
                  <a:gd name="T3" fmla="*/ 6 h 6"/>
                  <a:gd name="T4" fmla="*/ 6 w 6"/>
                  <a:gd name="T5" fmla="*/ 2 h 6"/>
                  <a:gd name="T6" fmla="*/ 0 w 6"/>
                  <a:gd name="T7" fmla="*/ 0 h 6"/>
                  <a:gd name="T8" fmla="*/ 0 w 6"/>
                  <a:gd name="T9" fmla="*/ 4 h 6"/>
                </a:gdLst>
                <a:ahLst/>
                <a:cxnLst>
                  <a:cxn ang="0">
                    <a:pos x="T0" y="T1"/>
                  </a:cxn>
                  <a:cxn ang="0">
                    <a:pos x="T2" y="T3"/>
                  </a:cxn>
                  <a:cxn ang="0">
                    <a:pos x="T4" y="T5"/>
                  </a:cxn>
                  <a:cxn ang="0">
                    <a:pos x="T6" y="T7"/>
                  </a:cxn>
                  <a:cxn ang="0">
                    <a:pos x="T8" y="T9"/>
                  </a:cxn>
                </a:cxnLst>
                <a:rect l="0" t="0" r="r" b="b"/>
                <a:pathLst>
                  <a:path w="6" h="6">
                    <a:moveTo>
                      <a:pt x="0" y="4"/>
                    </a:moveTo>
                    <a:lnTo>
                      <a:pt x="4" y="6"/>
                    </a:lnTo>
                    <a:lnTo>
                      <a:pt x="6" y="2"/>
                    </a:lnTo>
                    <a:lnTo>
                      <a:pt x="0" y="0"/>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7" name="Freeform 107"/>
              <p:cNvSpPr>
                <a:spLocks/>
              </p:cNvSpPr>
              <p:nvPr/>
            </p:nvSpPr>
            <p:spPr bwMode="auto">
              <a:xfrm>
                <a:off x="3418" y="2876"/>
                <a:ext cx="4" cy="6"/>
              </a:xfrm>
              <a:custGeom>
                <a:avLst/>
                <a:gdLst>
                  <a:gd name="T0" fmla="*/ 0 w 4"/>
                  <a:gd name="T1" fmla="*/ 4 h 6"/>
                  <a:gd name="T2" fmla="*/ 4 w 4"/>
                  <a:gd name="T3" fmla="*/ 6 h 6"/>
                  <a:gd name="T4" fmla="*/ 4 w 4"/>
                  <a:gd name="T5" fmla="*/ 0 h 6"/>
                  <a:gd name="T6" fmla="*/ 0 w 4"/>
                  <a:gd name="T7" fmla="*/ 0 h 6"/>
                  <a:gd name="T8" fmla="*/ 0 w 4"/>
                  <a:gd name="T9" fmla="*/ 4 h 6"/>
                </a:gdLst>
                <a:ahLst/>
                <a:cxnLst>
                  <a:cxn ang="0">
                    <a:pos x="T0" y="T1"/>
                  </a:cxn>
                  <a:cxn ang="0">
                    <a:pos x="T2" y="T3"/>
                  </a:cxn>
                  <a:cxn ang="0">
                    <a:pos x="T4" y="T5"/>
                  </a:cxn>
                  <a:cxn ang="0">
                    <a:pos x="T6" y="T7"/>
                  </a:cxn>
                  <a:cxn ang="0">
                    <a:pos x="T8" y="T9"/>
                  </a:cxn>
                </a:cxnLst>
                <a:rect l="0" t="0" r="r" b="b"/>
                <a:pathLst>
                  <a:path w="4" h="6">
                    <a:moveTo>
                      <a:pt x="0" y="4"/>
                    </a:moveTo>
                    <a:lnTo>
                      <a:pt x="4" y="6"/>
                    </a:lnTo>
                    <a:lnTo>
                      <a:pt x="4" y="0"/>
                    </a:lnTo>
                    <a:lnTo>
                      <a:pt x="0" y="0"/>
                    </a:lnTo>
                    <a:lnTo>
                      <a:pt x="0" y="4"/>
                    </a:lnTo>
                    <a:close/>
                  </a:path>
                </a:pathLst>
              </a:custGeom>
              <a:solidFill>
                <a:srgbClr val="737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8" name="Freeform 108"/>
              <p:cNvSpPr>
                <a:spLocks/>
              </p:cNvSpPr>
              <p:nvPr/>
            </p:nvSpPr>
            <p:spPr bwMode="auto">
              <a:xfrm>
                <a:off x="3418" y="2876"/>
                <a:ext cx="4" cy="6"/>
              </a:xfrm>
              <a:custGeom>
                <a:avLst/>
                <a:gdLst>
                  <a:gd name="T0" fmla="*/ 0 w 4"/>
                  <a:gd name="T1" fmla="*/ 4 h 6"/>
                  <a:gd name="T2" fmla="*/ 4 w 4"/>
                  <a:gd name="T3" fmla="*/ 6 h 6"/>
                  <a:gd name="T4" fmla="*/ 4 w 4"/>
                  <a:gd name="T5" fmla="*/ 0 h 6"/>
                  <a:gd name="T6" fmla="*/ 0 w 4"/>
                  <a:gd name="T7" fmla="*/ 0 h 6"/>
                  <a:gd name="T8" fmla="*/ 0 w 4"/>
                  <a:gd name="T9" fmla="*/ 4 h 6"/>
                </a:gdLst>
                <a:ahLst/>
                <a:cxnLst>
                  <a:cxn ang="0">
                    <a:pos x="T0" y="T1"/>
                  </a:cxn>
                  <a:cxn ang="0">
                    <a:pos x="T2" y="T3"/>
                  </a:cxn>
                  <a:cxn ang="0">
                    <a:pos x="T4" y="T5"/>
                  </a:cxn>
                  <a:cxn ang="0">
                    <a:pos x="T6" y="T7"/>
                  </a:cxn>
                  <a:cxn ang="0">
                    <a:pos x="T8" y="T9"/>
                  </a:cxn>
                </a:cxnLst>
                <a:rect l="0" t="0" r="r" b="b"/>
                <a:pathLst>
                  <a:path w="4" h="6">
                    <a:moveTo>
                      <a:pt x="0" y="4"/>
                    </a:moveTo>
                    <a:lnTo>
                      <a:pt x="4" y="6"/>
                    </a:lnTo>
                    <a:lnTo>
                      <a:pt x="4" y="0"/>
                    </a:lnTo>
                    <a:lnTo>
                      <a:pt x="0" y="0"/>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9" name="Freeform 109"/>
              <p:cNvSpPr>
                <a:spLocks/>
              </p:cNvSpPr>
              <p:nvPr/>
            </p:nvSpPr>
            <p:spPr bwMode="auto">
              <a:xfrm>
                <a:off x="3422" y="2876"/>
                <a:ext cx="8" cy="6"/>
              </a:xfrm>
              <a:custGeom>
                <a:avLst/>
                <a:gdLst>
                  <a:gd name="T0" fmla="*/ 0 w 8"/>
                  <a:gd name="T1" fmla="*/ 6 h 6"/>
                  <a:gd name="T2" fmla="*/ 6 w 8"/>
                  <a:gd name="T3" fmla="*/ 6 h 6"/>
                  <a:gd name="T4" fmla="*/ 8 w 8"/>
                  <a:gd name="T5" fmla="*/ 0 h 6"/>
                  <a:gd name="T6" fmla="*/ 0 w 8"/>
                  <a:gd name="T7" fmla="*/ 0 h 6"/>
                  <a:gd name="T8" fmla="*/ 0 w 8"/>
                  <a:gd name="T9" fmla="*/ 6 h 6"/>
                </a:gdLst>
                <a:ahLst/>
                <a:cxnLst>
                  <a:cxn ang="0">
                    <a:pos x="T0" y="T1"/>
                  </a:cxn>
                  <a:cxn ang="0">
                    <a:pos x="T2" y="T3"/>
                  </a:cxn>
                  <a:cxn ang="0">
                    <a:pos x="T4" y="T5"/>
                  </a:cxn>
                  <a:cxn ang="0">
                    <a:pos x="T6" y="T7"/>
                  </a:cxn>
                  <a:cxn ang="0">
                    <a:pos x="T8" y="T9"/>
                  </a:cxn>
                </a:cxnLst>
                <a:rect l="0" t="0" r="r" b="b"/>
                <a:pathLst>
                  <a:path w="8" h="6">
                    <a:moveTo>
                      <a:pt x="0" y="6"/>
                    </a:moveTo>
                    <a:lnTo>
                      <a:pt x="6" y="6"/>
                    </a:lnTo>
                    <a:lnTo>
                      <a:pt x="8" y="0"/>
                    </a:lnTo>
                    <a:lnTo>
                      <a:pt x="0" y="0"/>
                    </a:lnTo>
                    <a:lnTo>
                      <a:pt x="0" y="6"/>
                    </a:lnTo>
                    <a:close/>
                  </a:path>
                </a:pathLst>
              </a:custGeom>
              <a:solidFill>
                <a:srgbClr val="737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0" name="Freeform 110"/>
              <p:cNvSpPr>
                <a:spLocks/>
              </p:cNvSpPr>
              <p:nvPr/>
            </p:nvSpPr>
            <p:spPr bwMode="auto">
              <a:xfrm>
                <a:off x="3422" y="2876"/>
                <a:ext cx="8" cy="6"/>
              </a:xfrm>
              <a:custGeom>
                <a:avLst/>
                <a:gdLst>
                  <a:gd name="T0" fmla="*/ 0 w 8"/>
                  <a:gd name="T1" fmla="*/ 6 h 6"/>
                  <a:gd name="T2" fmla="*/ 6 w 8"/>
                  <a:gd name="T3" fmla="*/ 6 h 6"/>
                  <a:gd name="T4" fmla="*/ 8 w 8"/>
                  <a:gd name="T5" fmla="*/ 0 h 6"/>
                  <a:gd name="T6" fmla="*/ 0 w 8"/>
                  <a:gd name="T7" fmla="*/ 0 h 6"/>
                  <a:gd name="T8" fmla="*/ 0 w 8"/>
                  <a:gd name="T9" fmla="*/ 6 h 6"/>
                </a:gdLst>
                <a:ahLst/>
                <a:cxnLst>
                  <a:cxn ang="0">
                    <a:pos x="T0" y="T1"/>
                  </a:cxn>
                  <a:cxn ang="0">
                    <a:pos x="T2" y="T3"/>
                  </a:cxn>
                  <a:cxn ang="0">
                    <a:pos x="T4" y="T5"/>
                  </a:cxn>
                  <a:cxn ang="0">
                    <a:pos x="T6" y="T7"/>
                  </a:cxn>
                  <a:cxn ang="0">
                    <a:pos x="T8" y="T9"/>
                  </a:cxn>
                </a:cxnLst>
                <a:rect l="0" t="0" r="r" b="b"/>
                <a:pathLst>
                  <a:path w="8" h="6">
                    <a:moveTo>
                      <a:pt x="0" y="6"/>
                    </a:moveTo>
                    <a:lnTo>
                      <a:pt x="6" y="6"/>
                    </a:lnTo>
                    <a:lnTo>
                      <a:pt x="8" y="0"/>
                    </a:lnTo>
                    <a:lnTo>
                      <a:pt x="0"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1" name="Freeform 111"/>
              <p:cNvSpPr>
                <a:spLocks/>
              </p:cNvSpPr>
              <p:nvPr/>
            </p:nvSpPr>
            <p:spPr bwMode="auto">
              <a:xfrm>
                <a:off x="3420" y="2882"/>
                <a:ext cx="8" cy="8"/>
              </a:xfrm>
              <a:custGeom>
                <a:avLst/>
                <a:gdLst>
                  <a:gd name="T0" fmla="*/ 0 w 8"/>
                  <a:gd name="T1" fmla="*/ 4 h 8"/>
                  <a:gd name="T2" fmla="*/ 8 w 8"/>
                  <a:gd name="T3" fmla="*/ 8 h 8"/>
                  <a:gd name="T4" fmla="*/ 8 w 8"/>
                  <a:gd name="T5" fmla="*/ 2 h 8"/>
                  <a:gd name="T6" fmla="*/ 2 w 8"/>
                  <a:gd name="T7" fmla="*/ 0 h 8"/>
                  <a:gd name="T8" fmla="*/ 0 w 8"/>
                  <a:gd name="T9" fmla="*/ 4 h 8"/>
                </a:gdLst>
                <a:ahLst/>
                <a:cxnLst>
                  <a:cxn ang="0">
                    <a:pos x="T0" y="T1"/>
                  </a:cxn>
                  <a:cxn ang="0">
                    <a:pos x="T2" y="T3"/>
                  </a:cxn>
                  <a:cxn ang="0">
                    <a:pos x="T4" y="T5"/>
                  </a:cxn>
                  <a:cxn ang="0">
                    <a:pos x="T6" y="T7"/>
                  </a:cxn>
                  <a:cxn ang="0">
                    <a:pos x="T8" y="T9"/>
                  </a:cxn>
                </a:cxnLst>
                <a:rect l="0" t="0" r="r" b="b"/>
                <a:pathLst>
                  <a:path w="8" h="8">
                    <a:moveTo>
                      <a:pt x="0" y="4"/>
                    </a:moveTo>
                    <a:lnTo>
                      <a:pt x="8" y="8"/>
                    </a:lnTo>
                    <a:lnTo>
                      <a:pt x="8" y="2"/>
                    </a:lnTo>
                    <a:lnTo>
                      <a:pt x="2" y="0"/>
                    </a:lnTo>
                    <a:lnTo>
                      <a:pt x="0" y="4"/>
                    </a:lnTo>
                    <a:close/>
                  </a:path>
                </a:pathLst>
              </a:custGeom>
              <a:solidFill>
                <a:srgbClr val="737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2" name="Freeform 112"/>
              <p:cNvSpPr>
                <a:spLocks/>
              </p:cNvSpPr>
              <p:nvPr/>
            </p:nvSpPr>
            <p:spPr bwMode="auto">
              <a:xfrm>
                <a:off x="3420" y="2882"/>
                <a:ext cx="8" cy="8"/>
              </a:xfrm>
              <a:custGeom>
                <a:avLst/>
                <a:gdLst>
                  <a:gd name="T0" fmla="*/ 0 w 8"/>
                  <a:gd name="T1" fmla="*/ 4 h 8"/>
                  <a:gd name="T2" fmla="*/ 8 w 8"/>
                  <a:gd name="T3" fmla="*/ 8 h 8"/>
                  <a:gd name="T4" fmla="*/ 8 w 8"/>
                  <a:gd name="T5" fmla="*/ 2 h 8"/>
                  <a:gd name="T6" fmla="*/ 2 w 8"/>
                  <a:gd name="T7" fmla="*/ 0 h 8"/>
                  <a:gd name="T8" fmla="*/ 0 w 8"/>
                  <a:gd name="T9" fmla="*/ 4 h 8"/>
                </a:gdLst>
                <a:ahLst/>
                <a:cxnLst>
                  <a:cxn ang="0">
                    <a:pos x="T0" y="T1"/>
                  </a:cxn>
                  <a:cxn ang="0">
                    <a:pos x="T2" y="T3"/>
                  </a:cxn>
                  <a:cxn ang="0">
                    <a:pos x="T4" y="T5"/>
                  </a:cxn>
                  <a:cxn ang="0">
                    <a:pos x="T6" y="T7"/>
                  </a:cxn>
                  <a:cxn ang="0">
                    <a:pos x="T8" y="T9"/>
                  </a:cxn>
                </a:cxnLst>
                <a:rect l="0" t="0" r="r" b="b"/>
                <a:pathLst>
                  <a:path w="8" h="8">
                    <a:moveTo>
                      <a:pt x="0" y="4"/>
                    </a:moveTo>
                    <a:lnTo>
                      <a:pt x="8" y="8"/>
                    </a:lnTo>
                    <a:lnTo>
                      <a:pt x="8" y="2"/>
                    </a:lnTo>
                    <a:lnTo>
                      <a:pt x="2" y="0"/>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3" name="Freeform 113"/>
              <p:cNvSpPr>
                <a:spLocks/>
              </p:cNvSpPr>
              <p:nvPr/>
            </p:nvSpPr>
            <p:spPr bwMode="auto">
              <a:xfrm>
                <a:off x="3330" y="2677"/>
                <a:ext cx="223" cy="203"/>
              </a:xfrm>
              <a:custGeom>
                <a:avLst/>
                <a:gdLst>
                  <a:gd name="T0" fmla="*/ 82 w 109"/>
                  <a:gd name="T1" fmla="*/ 16 h 100"/>
                  <a:gd name="T2" fmla="*/ 17 w 109"/>
                  <a:gd name="T3" fmla="*/ 0 h 100"/>
                  <a:gd name="T4" fmla="*/ 0 w 109"/>
                  <a:gd name="T5" fmla="*/ 79 h 100"/>
                  <a:gd name="T6" fmla="*/ 96 w 109"/>
                  <a:gd name="T7" fmla="*/ 100 h 100"/>
                  <a:gd name="T8" fmla="*/ 109 w 109"/>
                  <a:gd name="T9" fmla="*/ 39 h 100"/>
                  <a:gd name="T10" fmla="*/ 82 w 109"/>
                  <a:gd name="T11" fmla="*/ 16 h 100"/>
                </a:gdLst>
                <a:ahLst/>
                <a:cxnLst>
                  <a:cxn ang="0">
                    <a:pos x="T0" y="T1"/>
                  </a:cxn>
                  <a:cxn ang="0">
                    <a:pos x="T2" y="T3"/>
                  </a:cxn>
                  <a:cxn ang="0">
                    <a:pos x="T4" y="T5"/>
                  </a:cxn>
                  <a:cxn ang="0">
                    <a:pos x="T6" y="T7"/>
                  </a:cxn>
                  <a:cxn ang="0">
                    <a:pos x="T8" y="T9"/>
                  </a:cxn>
                  <a:cxn ang="0">
                    <a:pos x="T10" y="T11"/>
                  </a:cxn>
                </a:cxnLst>
                <a:rect l="0" t="0" r="r" b="b"/>
                <a:pathLst>
                  <a:path w="109" h="100">
                    <a:moveTo>
                      <a:pt x="82" y="16"/>
                    </a:moveTo>
                    <a:cubicBezTo>
                      <a:pt x="72" y="4"/>
                      <a:pt x="37" y="1"/>
                      <a:pt x="17" y="0"/>
                    </a:cubicBezTo>
                    <a:cubicBezTo>
                      <a:pt x="0" y="79"/>
                      <a:pt x="0" y="79"/>
                      <a:pt x="0" y="79"/>
                    </a:cubicBezTo>
                    <a:cubicBezTo>
                      <a:pt x="96" y="100"/>
                      <a:pt x="96" y="100"/>
                      <a:pt x="96" y="100"/>
                    </a:cubicBezTo>
                    <a:cubicBezTo>
                      <a:pt x="109" y="39"/>
                      <a:pt x="109" y="39"/>
                      <a:pt x="109" y="39"/>
                    </a:cubicBezTo>
                    <a:cubicBezTo>
                      <a:pt x="99" y="32"/>
                      <a:pt x="89" y="23"/>
                      <a:pt x="82" y="16"/>
                    </a:cubicBezTo>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4" name="Freeform 114"/>
              <p:cNvSpPr>
                <a:spLocks/>
              </p:cNvSpPr>
              <p:nvPr/>
            </p:nvSpPr>
            <p:spPr bwMode="auto">
              <a:xfrm>
                <a:off x="3377" y="2594"/>
                <a:ext cx="184" cy="187"/>
              </a:xfrm>
              <a:custGeom>
                <a:avLst/>
                <a:gdLst>
                  <a:gd name="T0" fmla="*/ 49 w 90"/>
                  <a:gd name="T1" fmla="*/ 3 h 92"/>
                  <a:gd name="T2" fmla="*/ 54 w 90"/>
                  <a:gd name="T3" fmla="*/ 5 h 92"/>
                  <a:gd name="T4" fmla="*/ 56 w 90"/>
                  <a:gd name="T5" fmla="*/ 26 h 92"/>
                  <a:gd name="T6" fmla="*/ 64 w 90"/>
                  <a:gd name="T7" fmla="*/ 36 h 92"/>
                  <a:gd name="T8" fmla="*/ 85 w 90"/>
                  <a:gd name="T9" fmla="*/ 41 h 92"/>
                  <a:gd name="T10" fmla="*/ 85 w 90"/>
                  <a:gd name="T11" fmla="*/ 46 h 92"/>
                  <a:gd name="T12" fmla="*/ 66 w 90"/>
                  <a:gd name="T13" fmla="*/ 54 h 92"/>
                  <a:gd name="T14" fmla="*/ 59 w 90"/>
                  <a:gd name="T15" fmla="*/ 66 h 92"/>
                  <a:gd name="T16" fmla="*/ 60 w 90"/>
                  <a:gd name="T17" fmla="*/ 87 h 92"/>
                  <a:gd name="T18" fmla="*/ 55 w 90"/>
                  <a:gd name="T19" fmla="*/ 88 h 92"/>
                  <a:gd name="T20" fmla="*/ 42 w 90"/>
                  <a:gd name="T21" fmla="*/ 72 h 92"/>
                  <a:gd name="T22" fmla="*/ 29 w 90"/>
                  <a:gd name="T23" fmla="*/ 69 h 92"/>
                  <a:gd name="T24" fmla="*/ 9 w 90"/>
                  <a:gd name="T25" fmla="*/ 77 h 92"/>
                  <a:gd name="T26" fmla="*/ 6 w 90"/>
                  <a:gd name="T27" fmla="*/ 73 h 92"/>
                  <a:gd name="T28" fmla="*/ 17 w 90"/>
                  <a:gd name="T29" fmla="*/ 55 h 92"/>
                  <a:gd name="T30" fmla="*/ 16 w 90"/>
                  <a:gd name="T31" fmla="*/ 42 h 92"/>
                  <a:gd name="T32" fmla="*/ 3 w 90"/>
                  <a:gd name="T33" fmla="*/ 26 h 92"/>
                  <a:gd name="T34" fmla="*/ 5 w 90"/>
                  <a:gd name="T35" fmla="*/ 21 h 92"/>
                  <a:gd name="T36" fmla="*/ 26 w 90"/>
                  <a:gd name="T37" fmla="*/ 26 h 92"/>
                  <a:gd name="T38" fmla="*/ 38 w 90"/>
                  <a:gd name="T39" fmla="*/ 21 h 92"/>
                  <a:gd name="T40" fmla="*/ 49 w 90"/>
                  <a:gd name="T41"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92">
                    <a:moveTo>
                      <a:pt x="49" y="3"/>
                    </a:moveTo>
                    <a:cubicBezTo>
                      <a:pt x="52" y="0"/>
                      <a:pt x="54" y="0"/>
                      <a:pt x="54" y="5"/>
                    </a:cubicBezTo>
                    <a:cubicBezTo>
                      <a:pt x="56" y="26"/>
                      <a:pt x="56" y="26"/>
                      <a:pt x="56" y="26"/>
                    </a:cubicBezTo>
                    <a:cubicBezTo>
                      <a:pt x="56" y="30"/>
                      <a:pt x="60" y="35"/>
                      <a:pt x="64" y="36"/>
                    </a:cubicBezTo>
                    <a:cubicBezTo>
                      <a:pt x="85" y="41"/>
                      <a:pt x="85" y="41"/>
                      <a:pt x="85" y="41"/>
                    </a:cubicBezTo>
                    <a:cubicBezTo>
                      <a:pt x="89" y="42"/>
                      <a:pt x="90" y="44"/>
                      <a:pt x="85" y="46"/>
                    </a:cubicBezTo>
                    <a:cubicBezTo>
                      <a:pt x="66" y="54"/>
                      <a:pt x="66" y="54"/>
                      <a:pt x="66" y="54"/>
                    </a:cubicBezTo>
                    <a:cubicBezTo>
                      <a:pt x="62" y="56"/>
                      <a:pt x="58" y="61"/>
                      <a:pt x="59" y="66"/>
                    </a:cubicBezTo>
                    <a:cubicBezTo>
                      <a:pt x="60" y="87"/>
                      <a:pt x="60" y="87"/>
                      <a:pt x="60" y="87"/>
                    </a:cubicBezTo>
                    <a:cubicBezTo>
                      <a:pt x="60" y="91"/>
                      <a:pt x="58" y="92"/>
                      <a:pt x="55" y="88"/>
                    </a:cubicBezTo>
                    <a:cubicBezTo>
                      <a:pt x="42" y="72"/>
                      <a:pt x="42" y="72"/>
                      <a:pt x="42" y="72"/>
                    </a:cubicBezTo>
                    <a:cubicBezTo>
                      <a:pt x="39" y="69"/>
                      <a:pt x="33" y="67"/>
                      <a:pt x="29" y="69"/>
                    </a:cubicBezTo>
                    <a:cubicBezTo>
                      <a:pt x="9" y="77"/>
                      <a:pt x="9" y="77"/>
                      <a:pt x="9" y="77"/>
                    </a:cubicBezTo>
                    <a:cubicBezTo>
                      <a:pt x="5" y="79"/>
                      <a:pt x="3" y="77"/>
                      <a:pt x="6" y="73"/>
                    </a:cubicBezTo>
                    <a:cubicBezTo>
                      <a:pt x="17" y="55"/>
                      <a:pt x="17" y="55"/>
                      <a:pt x="17" y="55"/>
                    </a:cubicBezTo>
                    <a:cubicBezTo>
                      <a:pt x="19" y="51"/>
                      <a:pt x="19" y="45"/>
                      <a:pt x="16" y="42"/>
                    </a:cubicBezTo>
                    <a:cubicBezTo>
                      <a:pt x="3" y="26"/>
                      <a:pt x="3" y="26"/>
                      <a:pt x="3" y="26"/>
                    </a:cubicBezTo>
                    <a:cubicBezTo>
                      <a:pt x="0" y="22"/>
                      <a:pt x="1" y="20"/>
                      <a:pt x="5" y="21"/>
                    </a:cubicBezTo>
                    <a:cubicBezTo>
                      <a:pt x="26" y="26"/>
                      <a:pt x="26" y="26"/>
                      <a:pt x="26" y="26"/>
                    </a:cubicBezTo>
                    <a:cubicBezTo>
                      <a:pt x="30" y="27"/>
                      <a:pt x="36" y="25"/>
                      <a:pt x="38" y="21"/>
                    </a:cubicBezTo>
                    <a:cubicBezTo>
                      <a:pt x="49" y="3"/>
                      <a:pt x="49" y="3"/>
                      <a:pt x="49" y="3"/>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5" name="Freeform 115"/>
              <p:cNvSpPr>
                <a:spLocks noEditPoints="1"/>
              </p:cNvSpPr>
              <p:nvPr/>
            </p:nvSpPr>
            <p:spPr bwMode="auto">
              <a:xfrm>
                <a:off x="3534" y="2953"/>
                <a:ext cx="9" cy="10"/>
              </a:xfrm>
              <a:custGeom>
                <a:avLst/>
                <a:gdLst>
                  <a:gd name="T0" fmla="*/ 1 w 4"/>
                  <a:gd name="T1" fmla="*/ 5 h 5"/>
                  <a:gd name="T2" fmla="*/ 1 w 4"/>
                  <a:gd name="T3" fmla="*/ 5 h 5"/>
                  <a:gd name="T4" fmla="*/ 1 w 4"/>
                  <a:gd name="T5" fmla="*/ 5 h 5"/>
                  <a:gd name="T6" fmla="*/ 1 w 4"/>
                  <a:gd name="T7" fmla="*/ 5 h 5"/>
                  <a:gd name="T8" fmla="*/ 0 w 4"/>
                  <a:gd name="T9" fmla="*/ 5 h 5"/>
                  <a:gd name="T10" fmla="*/ 0 w 4"/>
                  <a:gd name="T11" fmla="*/ 5 h 5"/>
                  <a:gd name="T12" fmla="*/ 0 w 4"/>
                  <a:gd name="T13" fmla="*/ 5 h 5"/>
                  <a:gd name="T14" fmla="*/ 4 w 4"/>
                  <a:gd name="T15" fmla="*/ 3 h 5"/>
                  <a:gd name="T16" fmla="*/ 1 w 4"/>
                  <a:gd name="T17" fmla="*/ 5 h 5"/>
                  <a:gd name="T18" fmla="*/ 4 w 4"/>
                  <a:gd name="T19" fmla="*/ 3 h 5"/>
                  <a:gd name="T20" fmla="*/ 4 w 4"/>
                  <a:gd name="T21" fmla="*/ 0 h 5"/>
                  <a:gd name="T22" fmla="*/ 4 w 4"/>
                  <a:gd name="T23" fmla="*/ 3 h 5"/>
                  <a:gd name="T24" fmla="*/ 4 w 4"/>
                  <a:gd name="T2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5">
                    <a:moveTo>
                      <a:pt x="1" y="5"/>
                    </a:moveTo>
                    <a:cubicBezTo>
                      <a:pt x="1" y="5"/>
                      <a:pt x="1" y="5"/>
                      <a:pt x="1" y="5"/>
                    </a:cubicBezTo>
                    <a:cubicBezTo>
                      <a:pt x="1" y="5"/>
                      <a:pt x="1" y="5"/>
                      <a:pt x="1" y="5"/>
                    </a:cubicBezTo>
                    <a:cubicBezTo>
                      <a:pt x="1" y="5"/>
                      <a:pt x="1" y="5"/>
                      <a:pt x="1" y="5"/>
                    </a:cubicBezTo>
                    <a:moveTo>
                      <a:pt x="0" y="5"/>
                    </a:moveTo>
                    <a:cubicBezTo>
                      <a:pt x="0" y="5"/>
                      <a:pt x="0" y="5"/>
                      <a:pt x="0" y="5"/>
                    </a:cubicBezTo>
                    <a:cubicBezTo>
                      <a:pt x="0" y="5"/>
                      <a:pt x="0" y="5"/>
                      <a:pt x="0" y="5"/>
                    </a:cubicBezTo>
                    <a:moveTo>
                      <a:pt x="4" y="3"/>
                    </a:moveTo>
                    <a:cubicBezTo>
                      <a:pt x="3" y="4"/>
                      <a:pt x="2" y="5"/>
                      <a:pt x="1" y="5"/>
                    </a:cubicBezTo>
                    <a:cubicBezTo>
                      <a:pt x="2" y="5"/>
                      <a:pt x="3" y="4"/>
                      <a:pt x="4" y="3"/>
                    </a:cubicBezTo>
                    <a:moveTo>
                      <a:pt x="4" y="0"/>
                    </a:moveTo>
                    <a:cubicBezTo>
                      <a:pt x="4" y="3"/>
                      <a:pt x="4" y="3"/>
                      <a:pt x="4" y="3"/>
                    </a:cubicBezTo>
                    <a:cubicBezTo>
                      <a:pt x="4" y="0"/>
                      <a:pt x="4" y="0"/>
                      <a:pt x="4"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6" name="Freeform 116"/>
              <p:cNvSpPr>
                <a:spLocks/>
              </p:cNvSpPr>
              <p:nvPr/>
            </p:nvSpPr>
            <p:spPr bwMode="auto">
              <a:xfrm>
                <a:off x="3283" y="2439"/>
                <a:ext cx="260" cy="524"/>
              </a:xfrm>
              <a:custGeom>
                <a:avLst/>
                <a:gdLst>
                  <a:gd name="T0" fmla="*/ 49 w 127"/>
                  <a:gd name="T1" fmla="*/ 0 h 258"/>
                  <a:gd name="T2" fmla="*/ 49 w 127"/>
                  <a:gd name="T3" fmla="*/ 0 h 258"/>
                  <a:gd name="T4" fmla="*/ 49 w 127"/>
                  <a:gd name="T5" fmla="*/ 0 h 258"/>
                  <a:gd name="T6" fmla="*/ 0 w 127"/>
                  <a:gd name="T7" fmla="*/ 229 h 258"/>
                  <a:gd name="T8" fmla="*/ 0 w 127"/>
                  <a:gd name="T9" fmla="*/ 229 h 258"/>
                  <a:gd name="T10" fmla="*/ 2 w 127"/>
                  <a:gd name="T11" fmla="*/ 232 h 258"/>
                  <a:gd name="T12" fmla="*/ 123 w 127"/>
                  <a:gd name="T13" fmla="*/ 258 h 258"/>
                  <a:gd name="T14" fmla="*/ 123 w 127"/>
                  <a:gd name="T15" fmla="*/ 258 h 258"/>
                  <a:gd name="T16" fmla="*/ 123 w 127"/>
                  <a:gd name="T17" fmla="*/ 258 h 258"/>
                  <a:gd name="T18" fmla="*/ 124 w 127"/>
                  <a:gd name="T19" fmla="*/ 258 h 258"/>
                  <a:gd name="T20" fmla="*/ 124 w 127"/>
                  <a:gd name="T21" fmla="*/ 258 h 258"/>
                  <a:gd name="T22" fmla="*/ 124 w 127"/>
                  <a:gd name="T23" fmla="*/ 258 h 258"/>
                  <a:gd name="T24" fmla="*/ 127 w 127"/>
                  <a:gd name="T25" fmla="*/ 256 h 258"/>
                  <a:gd name="T26" fmla="*/ 127 w 127"/>
                  <a:gd name="T27" fmla="*/ 256 h 258"/>
                  <a:gd name="T28" fmla="*/ 127 w 127"/>
                  <a:gd name="T29" fmla="*/ 256 h 258"/>
                  <a:gd name="T30" fmla="*/ 127 w 127"/>
                  <a:gd name="T31" fmla="*/ 253 h 258"/>
                  <a:gd name="T32" fmla="*/ 125 w 127"/>
                  <a:gd name="T33" fmla="*/ 247 h 258"/>
                  <a:gd name="T34" fmla="*/ 117 w 127"/>
                  <a:gd name="T35" fmla="*/ 253 h 258"/>
                  <a:gd name="T36" fmla="*/ 115 w 127"/>
                  <a:gd name="T37" fmla="*/ 252 h 258"/>
                  <a:gd name="T38" fmla="*/ 12 w 127"/>
                  <a:gd name="T39" fmla="*/ 230 h 258"/>
                  <a:gd name="T40" fmla="*/ 5 w 127"/>
                  <a:gd name="T41" fmla="*/ 220 h 258"/>
                  <a:gd name="T42" fmla="*/ 50 w 127"/>
                  <a:gd name="T43" fmla="*/ 10 h 258"/>
                  <a:gd name="T44" fmla="*/ 51 w 127"/>
                  <a:gd name="T45" fmla="*/ 7 h 258"/>
                  <a:gd name="T46" fmla="*/ 49 w 127"/>
                  <a:gd name="T4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 h="258">
                    <a:moveTo>
                      <a:pt x="49" y="0"/>
                    </a:moveTo>
                    <a:cubicBezTo>
                      <a:pt x="49" y="0"/>
                      <a:pt x="49" y="0"/>
                      <a:pt x="49" y="0"/>
                    </a:cubicBezTo>
                    <a:cubicBezTo>
                      <a:pt x="49" y="0"/>
                      <a:pt x="49" y="0"/>
                      <a:pt x="49" y="0"/>
                    </a:cubicBezTo>
                    <a:cubicBezTo>
                      <a:pt x="0" y="229"/>
                      <a:pt x="0" y="229"/>
                      <a:pt x="0" y="229"/>
                    </a:cubicBezTo>
                    <a:cubicBezTo>
                      <a:pt x="0" y="229"/>
                      <a:pt x="0" y="229"/>
                      <a:pt x="0" y="229"/>
                    </a:cubicBezTo>
                    <a:cubicBezTo>
                      <a:pt x="0" y="231"/>
                      <a:pt x="1" y="232"/>
                      <a:pt x="2" y="232"/>
                    </a:cubicBezTo>
                    <a:cubicBezTo>
                      <a:pt x="123" y="258"/>
                      <a:pt x="123" y="258"/>
                      <a:pt x="123" y="258"/>
                    </a:cubicBezTo>
                    <a:cubicBezTo>
                      <a:pt x="123" y="258"/>
                      <a:pt x="123" y="258"/>
                      <a:pt x="123" y="258"/>
                    </a:cubicBezTo>
                    <a:cubicBezTo>
                      <a:pt x="123" y="258"/>
                      <a:pt x="123" y="258"/>
                      <a:pt x="123" y="258"/>
                    </a:cubicBezTo>
                    <a:cubicBezTo>
                      <a:pt x="123" y="258"/>
                      <a:pt x="124" y="258"/>
                      <a:pt x="124" y="258"/>
                    </a:cubicBezTo>
                    <a:cubicBezTo>
                      <a:pt x="124" y="258"/>
                      <a:pt x="124" y="258"/>
                      <a:pt x="124" y="258"/>
                    </a:cubicBezTo>
                    <a:cubicBezTo>
                      <a:pt x="124" y="258"/>
                      <a:pt x="124" y="258"/>
                      <a:pt x="124" y="258"/>
                    </a:cubicBezTo>
                    <a:cubicBezTo>
                      <a:pt x="125" y="258"/>
                      <a:pt x="126" y="257"/>
                      <a:pt x="127" y="256"/>
                    </a:cubicBezTo>
                    <a:cubicBezTo>
                      <a:pt x="127" y="256"/>
                      <a:pt x="127" y="256"/>
                      <a:pt x="127" y="256"/>
                    </a:cubicBezTo>
                    <a:cubicBezTo>
                      <a:pt x="127" y="256"/>
                      <a:pt x="127" y="256"/>
                      <a:pt x="127" y="256"/>
                    </a:cubicBezTo>
                    <a:cubicBezTo>
                      <a:pt x="127" y="253"/>
                      <a:pt x="127" y="253"/>
                      <a:pt x="127" y="253"/>
                    </a:cubicBezTo>
                    <a:cubicBezTo>
                      <a:pt x="125" y="247"/>
                      <a:pt x="125" y="247"/>
                      <a:pt x="125" y="247"/>
                    </a:cubicBezTo>
                    <a:cubicBezTo>
                      <a:pt x="124" y="250"/>
                      <a:pt x="121" y="253"/>
                      <a:pt x="117" y="253"/>
                    </a:cubicBezTo>
                    <a:cubicBezTo>
                      <a:pt x="116" y="253"/>
                      <a:pt x="116" y="253"/>
                      <a:pt x="115" y="252"/>
                    </a:cubicBezTo>
                    <a:cubicBezTo>
                      <a:pt x="12" y="230"/>
                      <a:pt x="12" y="230"/>
                      <a:pt x="12" y="230"/>
                    </a:cubicBezTo>
                    <a:cubicBezTo>
                      <a:pt x="7" y="229"/>
                      <a:pt x="4" y="225"/>
                      <a:pt x="5" y="220"/>
                    </a:cubicBezTo>
                    <a:cubicBezTo>
                      <a:pt x="50" y="10"/>
                      <a:pt x="50" y="10"/>
                      <a:pt x="50" y="10"/>
                    </a:cubicBezTo>
                    <a:cubicBezTo>
                      <a:pt x="50" y="9"/>
                      <a:pt x="51" y="8"/>
                      <a:pt x="51" y="7"/>
                    </a:cubicBezTo>
                    <a:cubicBezTo>
                      <a:pt x="49" y="0"/>
                      <a:pt x="49" y="0"/>
                      <a:pt x="49"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7" name="Freeform 117"/>
              <p:cNvSpPr>
                <a:spLocks noEditPoints="1"/>
              </p:cNvSpPr>
              <p:nvPr/>
            </p:nvSpPr>
            <p:spPr bwMode="auto">
              <a:xfrm>
                <a:off x="3291" y="2453"/>
                <a:ext cx="247" cy="500"/>
              </a:xfrm>
              <a:custGeom>
                <a:avLst/>
                <a:gdLst>
                  <a:gd name="T0" fmla="*/ 105 w 121"/>
                  <a:gd name="T1" fmla="*/ 219 h 246"/>
                  <a:gd name="T2" fmla="*/ 107 w 121"/>
                  <a:gd name="T3" fmla="*/ 221 h 246"/>
                  <a:gd name="T4" fmla="*/ 107 w 121"/>
                  <a:gd name="T5" fmla="*/ 217 h 246"/>
                  <a:gd name="T6" fmla="*/ 103 w 121"/>
                  <a:gd name="T7" fmla="*/ 222 h 246"/>
                  <a:gd name="T8" fmla="*/ 103 w 121"/>
                  <a:gd name="T9" fmla="*/ 222 h 246"/>
                  <a:gd name="T10" fmla="*/ 105 w 121"/>
                  <a:gd name="T11" fmla="*/ 219 h 246"/>
                  <a:gd name="T12" fmla="*/ 108 w 121"/>
                  <a:gd name="T13" fmla="*/ 217 h 246"/>
                  <a:gd name="T14" fmla="*/ 107 w 121"/>
                  <a:gd name="T15" fmla="*/ 222 h 246"/>
                  <a:gd name="T16" fmla="*/ 105 w 121"/>
                  <a:gd name="T17" fmla="*/ 221 h 246"/>
                  <a:gd name="T18" fmla="*/ 103 w 121"/>
                  <a:gd name="T19" fmla="*/ 222 h 246"/>
                  <a:gd name="T20" fmla="*/ 63 w 121"/>
                  <a:gd name="T21" fmla="*/ 213 h 246"/>
                  <a:gd name="T22" fmla="*/ 67 w 121"/>
                  <a:gd name="T23" fmla="*/ 212 h 246"/>
                  <a:gd name="T24" fmla="*/ 63 w 121"/>
                  <a:gd name="T25" fmla="*/ 213 h 246"/>
                  <a:gd name="T26" fmla="*/ 61 w 121"/>
                  <a:gd name="T27" fmla="*/ 210 h 246"/>
                  <a:gd name="T28" fmla="*/ 63 w 121"/>
                  <a:gd name="T29" fmla="*/ 213 h 246"/>
                  <a:gd name="T30" fmla="*/ 64 w 121"/>
                  <a:gd name="T31" fmla="*/ 211 h 246"/>
                  <a:gd name="T32" fmla="*/ 68 w 121"/>
                  <a:gd name="T33" fmla="*/ 208 h 246"/>
                  <a:gd name="T34" fmla="*/ 64 w 121"/>
                  <a:gd name="T35" fmla="*/ 211 h 246"/>
                  <a:gd name="T36" fmla="*/ 62 w 121"/>
                  <a:gd name="T37" fmla="*/ 208 h 246"/>
                  <a:gd name="T38" fmla="*/ 64 w 121"/>
                  <a:gd name="T39" fmla="*/ 211 h 246"/>
                  <a:gd name="T40" fmla="*/ 23 w 121"/>
                  <a:gd name="T41" fmla="*/ 205 h 246"/>
                  <a:gd name="T42" fmla="*/ 20 w 121"/>
                  <a:gd name="T43" fmla="*/ 201 h 246"/>
                  <a:gd name="T44" fmla="*/ 24 w 121"/>
                  <a:gd name="T45" fmla="*/ 199 h 246"/>
                  <a:gd name="T46" fmla="*/ 24 w 121"/>
                  <a:gd name="T47" fmla="*/ 199 h 246"/>
                  <a:gd name="T48" fmla="*/ 26 w 121"/>
                  <a:gd name="T49" fmla="*/ 202 h 246"/>
                  <a:gd name="T50" fmla="*/ 26 w 121"/>
                  <a:gd name="T51" fmla="*/ 203 h 246"/>
                  <a:gd name="T52" fmla="*/ 23 w 121"/>
                  <a:gd name="T53" fmla="*/ 205 h 246"/>
                  <a:gd name="T54" fmla="*/ 23 w 121"/>
                  <a:gd name="T55" fmla="*/ 205 h 246"/>
                  <a:gd name="T56" fmla="*/ 46 w 121"/>
                  <a:gd name="T57" fmla="*/ 3 h 246"/>
                  <a:gd name="T58" fmla="*/ 8 w 121"/>
                  <a:gd name="T59" fmla="*/ 223 h 246"/>
                  <a:gd name="T60" fmla="*/ 113 w 121"/>
                  <a:gd name="T61" fmla="*/ 246 h 246"/>
                  <a:gd name="T62" fmla="*/ 112 w 121"/>
                  <a:gd name="T63" fmla="*/ 209 h 246"/>
                  <a:gd name="T64" fmla="*/ 36 w 121"/>
                  <a:gd name="T65" fmla="*/ 110 h 246"/>
                  <a:gd name="T66" fmla="*/ 54 w 121"/>
                  <a:gd name="T67" fmla="*/ 23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1" h="246">
                    <a:moveTo>
                      <a:pt x="107" y="217"/>
                    </a:moveTo>
                    <a:cubicBezTo>
                      <a:pt x="106" y="217"/>
                      <a:pt x="105" y="218"/>
                      <a:pt x="105" y="219"/>
                    </a:cubicBezTo>
                    <a:cubicBezTo>
                      <a:pt x="105" y="220"/>
                      <a:pt x="106" y="221"/>
                      <a:pt x="107" y="221"/>
                    </a:cubicBezTo>
                    <a:cubicBezTo>
                      <a:pt x="107" y="221"/>
                      <a:pt x="107" y="221"/>
                      <a:pt x="107" y="221"/>
                    </a:cubicBezTo>
                    <a:cubicBezTo>
                      <a:pt x="108" y="221"/>
                      <a:pt x="109" y="220"/>
                      <a:pt x="109" y="220"/>
                    </a:cubicBezTo>
                    <a:cubicBezTo>
                      <a:pt x="109" y="219"/>
                      <a:pt x="108" y="218"/>
                      <a:pt x="107" y="217"/>
                    </a:cubicBezTo>
                    <a:cubicBezTo>
                      <a:pt x="107" y="217"/>
                      <a:pt x="107" y="217"/>
                      <a:pt x="107" y="217"/>
                    </a:cubicBezTo>
                    <a:moveTo>
                      <a:pt x="103" y="222"/>
                    </a:moveTo>
                    <a:cubicBezTo>
                      <a:pt x="103" y="222"/>
                      <a:pt x="103" y="222"/>
                      <a:pt x="103" y="222"/>
                    </a:cubicBezTo>
                    <a:cubicBezTo>
                      <a:pt x="103" y="222"/>
                      <a:pt x="103" y="222"/>
                      <a:pt x="103" y="222"/>
                    </a:cubicBezTo>
                    <a:cubicBezTo>
                      <a:pt x="105" y="220"/>
                      <a:pt x="105" y="220"/>
                      <a:pt x="105" y="220"/>
                    </a:cubicBezTo>
                    <a:cubicBezTo>
                      <a:pt x="105" y="220"/>
                      <a:pt x="105" y="219"/>
                      <a:pt x="105" y="219"/>
                    </a:cubicBezTo>
                    <a:cubicBezTo>
                      <a:pt x="105" y="218"/>
                      <a:pt x="106" y="217"/>
                      <a:pt x="107" y="217"/>
                    </a:cubicBezTo>
                    <a:cubicBezTo>
                      <a:pt x="107" y="217"/>
                      <a:pt x="107" y="217"/>
                      <a:pt x="108" y="217"/>
                    </a:cubicBezTo>
                    <a:cubicBezTo>
                      <a:pt x="109" y="217"/>
                      <a:pt x="110" y="218"/>
                      <a:pt x="109" y="220"/>
                    </a:cubicBezTo>
                    <a:cubicBezTo>
                      <a:pt x="109" y="221"/>
                      <a:pt x="108" y="222"/>
                      <a:pt x="107" y="222"/>
                    </a:cubicBezTo>
                    <a:cubicBezTo>
                      <a:pt x="107" y="222"/>
                      <a:pt x="107" y="222"/>
                      <a:pt x="107" y="221"/>
                    </a:cubicBezTo>
                    <a:cubicBezTo>
                      <a:pt x="106" y="221"/>
                      <a:pt x="106" y="221"/>
                      <a:pt x="105" y="221"/>
                    </a:cubicBezTo>
                    <a:cubicBezTo>
                      <a:pt x="103" y="222"/>
                      <a:pt x="103" y="222"/>
                      <a:pt x="103" y="222"/>
                    </a:cubicBezTo>
                    <a:cubicBezTo>
                      <a:pt x="103" y="222"/>
                      <a:pt x="103" y="222"/>
                      <a:pt x="103" y="222"/>
                    </a:cubicBezTo>
                    <a:moveTo>
                      <a:pt x="67" y="215"/>
                    </a:moveTo>
                    <a:cubicBezTo>
                      <a:pt x="63" y="213"/>
                      <a:pt x="63" y="213"/>
                      <a:pt x="63" y="213"/>
                    </a:cubicBezTo>
                    <a:cubicBezTo>
                      <a:pt x="64" y="211"/>
                      <a:pt x="64" y="211"/>
                      <a:pt x="64" y="211"/>
                    </a:cubicBezTo>
                    <a:cubicBezTo>
                      <a:pt x="67" y="212"/>
                      <a:pt x="67" y="212"/>
                      <a:pt x="67" y="212"/>
                    </a:cubicBezTo>
                    <a:cubicBezTo>
                      <a:pt x="67" y="215"/>
                      <a:pt x="67" y="215"/>
                      <a:pt x="67" y="215"/>
                    </a:cubicBezTo>
                    <a:moveTo>
                      <a:pt x="63" y="213"/>
                    </a:moveTo>
                    <a:cubicBezTo>
                      <a:pt x="61" y="212"/>
                      <a:pt x="61" y="212"/>
                      <a:pt x="61" y="212"/>
                    </a:cubicBezTo>
                    <a:cubicBezTo>
                      <a:pt x="61" y="210"/>
                      <a:pt x="61" y="210"/>
                      <a:pt x="61" y="210"/>
                    </a:cubicBezTo>
                    <a:cubicBezTo>
                      <a:pt x="64" y="211"/>
                      <a:pt x="64" y="211"/>
                      <a:pt x="64" y="211"/>
                    </a:cubicBezTo>
                    <a:cubicBezTo>
                      <a:pt x="63" y="213"/>
                      <a:pt x="63" y="213"/>
                      <a:pt x="63" y="213"/>
                    </a:cubicBezTo>
                    <a:moveTo>
                      <a:pt x="67" y="211"/>
                    </a:moveTo>
                    <a:cubicBezTo>
                      <a:pt x="64" y="211"/>
                      <a:pt x="64" y="211"/>
                      <a:pt x="64" y="211"/>
                    </a:cubicBezTo>
                    <a:cubicBezTo>
                      <a:pt x="64" y="208"/>
                      <a:pt x="64" y="208"/>
                      <a:pt x="64" y="208"/>
                    </a:cubicBezTo>
                    <a:cubicBezTo>
                      <a:pt x="68" y="208"/>
                      <a:pt x="68" y="208"/>
                      <a:pt x="68" y="208"/>
                    </a:cubicBezTo>
                    <a:cubicBezTo>
                      <a:pt x="67" y="211"/>
                      <a:pt x="67" y="211"/>
                      <a:pt x="67" y="211"/>
                    </a:cubicBezTo>
                    <a:moveTo>
                      <a:pt x="64" y="211"/>
                    </a:moveTo>
                    <a:cubicBezTo>
                      <a:pt x="62" y="210"/>
                      <a:pt x="62" y="210"/>
                      <a:pt x="62" y="210"/>
                    </a:cubicBezTo>
                    <a:cubicBezTo>
                      <a:pt x="62" y="208"/>
                      <a:pt x="62" y="208"/>
                      <a:pt x="62" y="208"/>
                    </a:cubicBezTo>
                    <a:cubicBezTo>
                      <a:pt x="64" y="208"/>
                      <a:pt x="64" y="208"/>
                      <a:pt x="64" y="208"/>
                    </a:cubicBezTo>
                    <a:cubicBezTo>
                      <a:pt x="64" y="211"/>
                      <a:pt x="64" y="211"/>
                      <a:pt x="64" y="211"/>
                    </a:cubicBezTo>
                    <a:moveTo>
                      <a:pt x="23" y="205"/>
                    </a:moveTo>
                    <a:cubicBezTo>
                      <a:pt x="23" y="205"/>
                      <a:pt x="23" y="205"/>
                      <a:pt x="23" y="205"/>
                    </a:cubicBezTo>
                    <a:cubicBezTo>
                      <a:pt x="20" y="201"/>
                      <a:pt x="20" y="201"/>
                      <a:pt x="20" y="201"/>
                    </a:cubicBezTo>
                    <a:cubicBezTo>
                      <a:pt x="20" y="201"/>
                      <a:pt x="20" y="201"/>
                      <a:pt x="20" y="201"/>
                    </a:cubicBezTo>
                    <a:cubicBezTo>
                      <a:pt x="20" y="201"/>
                      <a:pt x="20" y="201"/>
                      <a:pt x="20" y="201"/>
                    </a:cubicBezTo>
                    <a:cubicBezTo>
                      <a:pt x="24" y="199"/>
                      <a:pt x="24" y="199"/>
                      <a:pt x="24" y="199"/>
                    </a:cubicBezTo>
                    <a:cubicBezTo>
                      <a:pt x="24" y="199"/>
                      <a:pt x="24" y="199"/>
                      <a:pt x="24" y="199"/>
                    </a:cubicBezTo>
                    <a:cubicBezTo>
                      <a:pt x="24" y="199"/>
                      <a:pt x="24" y="199"/>
                      <a:pt x="24" y="199"/>
                    </a:cubicBezTo>
                    <a:cubicBezTo>
                      <a:pt x="21" y="201"/>
                      <a:pt x="21" y="201"/>
                      <a:pt x="21" y="201"/>
                    </a:cubicBezTo>
                    <a:cubicBezTo>
                      <a:pt x="26" y="202"/>
                      <a:pt x="26" y="202"/>
                      <a:pt x="26" y="202"/>
                    </a:cubicBezTo>
                    <a:cubicBezTo>
                      <a:pt x="26" y="202"/>
                      <a:pt x="26" y="202"/>
                      <a:pt x="26" y="202"/>
                    </a:cubicBezTo>
                    <a:cubicBezTo>
                      <a:pt x="26" y="203"/>
                      <a:pt x="26" y="203"/>
                      <a:pt x="26" y="203"/>
                    </a:cubicBezTo>
                    <a:cubicBezTo>
                      <a:pt x="21" y="202"/>
                      <a:pt x="21" y="202"/>
                      <a:pt x="21" y="202"/>
                    </a:cubicBezTo>
                    <a:cubicBezTo>
                      <a:pt x="23" y="205"/>
                      <a:pt x="23" y="205"/>
                      <a:pt x="23" y="205"/>
                    </a:cubicBezTo>
                    <a:cubicBezTo>
                      <a:pt x="23" y="205"/>
                      <a:pt x="23" y="205"/>
                      <a:pt x="23" y="205"/>
                    </a:cubicBezTo>
                    <a:cubicBezTo>
                      <a:pt x="23" y="205"/>
                      <a:pt x="23" y="205"/>
                      <a:pt x="23" y="205"/>
                    </a:cubicBezTo>
                    <a:moveTo>
                      <a:pt x="47" y="0"/>
                    </a:moveTo>
                    <a:cubicBezTo>
                      <a:pt x="47" y="1"/>
                      <a:pt x="46" y="2"/>
                      <a:pt x="46" y="3"/>
                    </a:cubicBezTo>
                    <a:cubicBezTo>
                      <a:pt x="1" y="213"/>
                      <a:pt x="1" y="213"/>
                      <a:pt x="1" y="213"/>
                    </a:cubicBezTo>
                    <a:cubicBezTo>
                      <a:pt x="0" y="218"/>
                      <a:pt x="3" y="222"/>
                      <a:pt x="8" y="223"/>
                    </a:cubicBezTo>
                    <a:cubicBezTo>
                      <a:pt x="111" y="245"/>
                      <a:pt x="111" y="245"/>
                      <a:pt x="111" y="245"/>
                    </a:cubicBezTo>
                    <a:cubicBezTo>
                      <a:pt x="112" y="246"/>
                      <a:pt x="112" y="246"/>
                      <a:pt x="113" y="246"/>
                    </a:cubicBezTo>
                    <a:cubicBezTo>
                      <a:pt x="117" y="246"/>
                      <a:pt x="120" y="243"/>
                      <a:pt x="121" y="240"/>
                    </a:cubicBezTo>
                    <a:cubicBezTo>
                      <a:pt x="112" y="209"/>
                      <a:pt x="112" y="209"/>
                      <a:pt x="112" y="209"/>
                    </a:cubicBezTo>
                    <a:cubicBezTo>
                      <a:pt x="19" y="189"/>
                      <a:pt x="19" y="189"/>
                      <a:pt x="19" y="189"/>
                    </a:cubicBezTo>
                    <a:cubicBezTo>
                      <a:pt x="36" y="110"/>
                      <a:pt x="36" y="110"/>
                      <a:pt x="36" y="110"/>
                    </a:cubicBezTo>
                    <a:cubicBezTo>
                      <a:pt x="36" y="110"/>
                      <a:pt x="36" y="110"/>
                      <a:pt x="36" y="110"/>
                    </a:cubicBezTo>
                    <a:cubicBezTo>
                      <a:pt x="54" y="23"/>
                      <a:pt x="54" y="23"/>
                      <a:pt x="54" y="23"/>
                    </a:cubicBezTo>
                    <a:cubicBezTo>
                      <a:pt x="47" y="0"/>
                      <a:pt x="47" y="0"/>
                      <a:pt x="47" y="0"/>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8" name="Freeform 118"/>
              <p:cNvSpPr>
                <a:spLocks/>
              </p:cNvSpPr>
              <p:nvPr/>
            </p:nvSpPr>
            <p:spPr bwMode="auto">
              <a:xfrm>
                <a:off x="3365" y="2500"/>
                <a:ext cx="81" cy="181"/>
              </a:xfrm>
              <a:custGeom>
                <a:avLst/>
                <a:gdLst>
                  <a:gd name="T0" fmla="*/ 18 w 40"/>
                  <a:gd name="T1" fmla="*/ 0 h 89"/>
                  <a:gd name="T2" fmla="*/ 0 w 40"/>
                  <a:gd name="T3" fmla="*/ 87 h 89"/>
                  <a:gd name="T4" fmla="*/ 23 w 40"/>
                  <a:gd name="T5" fmla="*/ 89 h 89"/>
                  <a:gd name="T6" fmla="*/ 22 w 40"/>
                  <a:gd name="T7" fmla="*/ 88 h 89"/>
                  <a:gd name="T8" fmla="*/ 9 w 40"/>
                  <a:gd name="T9" fmla="*/ 72 h 89"/>
                  <a:gd name="T10" fmla="*/ 9 w 40"/>
                  <a:gd name="T11" fmla="*/ 67 h 89"/>
                  <a:gd name="T12" fmla="*/ 11 w 40"/>
                  <a:gd name="T13" fmla="*/ 67 h 89"/>
                  <a:gd name="T14" fmla="*/ 32 w 40"/>
                  <a:gd name="T15" fmla="*/ 72 h 89"/>
                  <a:gd name="T16" fmla="*/ 34 w 40"/>
                  <a:gd name="T17" fmla="*/ 73 h 89"/>
                  <a:gd name="T18" fmla="*/ 40 w 40"/>
                  <a:gd name="T19" fmla="*/ 71 h 89"/>
                  <a:gd name="T20" fmla="*/ 18 w 40"/>
                  <a:gd name="T2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89">
                    <a:moveTo>
                      <a:pt x="18" y="0"/>
                    </a:moveTo>
                    <a:cubicBezTo>
                      <a:pt x="0" y="87"/>
                      <a:pt x="0" y="87"/>
                      <a:pt x="0" y="87"/>
                    </a:cubicBezTo>
                    <a:cubicBezTo>
                      <a:pt x="6" y="87"/>
                      <a:pt x="14" y="88"/>
                      <a:pt x="23" y="89"/>
                    </a:cubicBezTo>
                    <a:cubicBezTo>
                      <a:pt x="23" y="89"/>
                      <a:pt x="22" y="88"/>
                      <a:pt x="22" y="88"/>
                    </a:cubicBezTo>
                    <a:cubicBezTo>
                      <a:pt x="9" y="72"/>
                      <a:pt x="9" y="72"/>
                      <a:pt x="9" y="72"/>
                    </a:cubicBezTo>
                    <a:cubicBezTo>
                      <a:pt x="6" y="69"/>
                      <a:pt x="6" y="67"/>
                      <a:pt x="9" y="67"/>
                    </a:cubicBezTo>
                    <a:cubicBezTo>
                      <a:pt x="10" y="67"/>
                      <a:pt x="10" y="67"/>
                      <a:pt x="11" y="67"/>
                    </a:cubicBezTo>
                    <a:cubicBezTo>
                      <a:pt x="32" y="72"/>
                      <a:pt x="32" y="72"/>
                      <a:pt x="32" y="72"/>
                    </a:cubicBezTo>
                    <a:cubicBezTo>
                      <a:pt x="32" y="73"/>
                      <a:pt x="33" y="73"/>
                      <a:pt x="34" y="73"/>
                    </a:cubicBezTo>
                    <a:cubicBezTo>
                      <a:pt x="36" y="73"/>
                      <a:pt x="38" y="72"/>
                      <a:pt x="40" y="71"/>
                    </a:cubicBezTo>
                    <a:cubicBezTo>
                      <a:pt x="18" y="0"/>
                      <a:pt x="18" y="0"/>
                      <a:pt x="18"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9" name="Freeform 119"/>
              <p:cNvSpPr>
                <a:spLocks noEditPoints="1"/>
              </p:cNvSpPr>
              <p:nvPr/>
            </p:nvSpPr>
            <p:spPr bwMode="auto">
              <a:xfrm>
                <a:off x="3502" y="2894"/>
                <a:ext cx="14" cy="11"/>
              </a:xfrm>
              <a:custGeom>
                <a:avLst/>
                <a:gdLst>
                  <a:gd name="T0" fmla="*/ 4 w 7"/>
                  <a:gd name="T1" fmla="*/ 4 h 5"/>
                  <a:gd name="T2" fmla="*/ 4 w 7"/>
                  <a:gd name="T3" fmla="*/ 4 h 5"/>
                  <a:gd name="T4" fmla="*/ 2 w 7"/>
                  <a:gd name="T5" fmla="*/ 2 h 5"/>
                  <a:gd name="T6" fmla="*/ 4 w 7"/>
                  <a:gd name="T7" fmla="*/ 0 h 5"/>
                  <a:gd name="T8" fmla="*/ 4 w 7"/>
                  <a:gd name="T9" fmla="*/ 0 h 5"/>
                  <a:gd name="T10" fmla="*/ 6 w 7"/>
                  <a:gd name="T11" fmla="*/ 3 h 5"/>
                  <a:gd name="T12" fmla="*/ 4 w 7"/>
                  <a:gd name="T13" fmla="*/ 4 h 5"/>
                  <a:gd name="T14" fmla="*/ 4 w 7"/>
                  <a:gd name="T15" fmla="*/ 0 h 5"/>
                  <a:gd name="T16" fmla="*/ 2 w 7"/>
                  <a:gd name="T17" fmla="*/ 2 h 5"/>
                  <a:gd name="T18" fmla="*/ 2 w 7"/>
                  <a:gd name="T19" fmla="*/ 3 h 5"/>
                  <a:gd name="T20" fmla="*/ 0 w 7"/>
                  <a:gd name="T21" fmla="*/ 5 h 5"/>
                  <a:gd name="T22" fmla="*/ 0 w 7"/>
                  <a:gd name="T23" fmla="*/ 5 h 5"/>
                  <a:gd name="T24" fmla="*/ 0 w 7"/>
                  <a:gd name="T25" fmla="*/ 5 h 5"/>
                  <a:gd name="T26" fmla="*/ 0 w 7"/>
                  <a:gd name="T27" fmla="*/ 5 h 5"/>
                  <a:gd name="T28" fmla="*/ 2 w 7"/>
                  <a:gd name="T29" fmla="*/ 4 h 5"/>
                  <a:gd name="T30" fmla="*/ 4 w 7"/>
                  <a:gd name="T31" fmla="*/ 4 h 5"/>
                  <a:gd name="T32" fmla="*/ 4 w 7"/>
                  <a:gd name="T33" fmla="*/ 5 h 5"/>
                  <a:gd name="T34" fmla="*/ 6 w 7"/>
                  <a:gd name="T35" fmla="*/ 3 h 5"/>
                  <a:gd name="T36" fmla="*/ 5 w 7"/>
                  <a:gd name="T37" fmla="*/ 0 h 5"/>
                  <a:gd name="T38" fmla="*/ 4 w 7"/>
                  <a:gd name="T3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5">
                    <a:moveTo>
                      <a:pt x="4" y="4"/>
                    </a:moveTo>
                    <a:cubicBezTo>
                      <a:pt x="4" y="4"/>
                      <a:pt x="4" y="4"/>
                      <a:pt x="4" y="4"/>
                    </a:cubicBezTo>
                    <a:cubicBezTo>
                      <a:pt x="3" y="4"/>
                      <a:pt x="2" y="3"/>
                      <a:pt x="2" y="2"/>
                    </a:cubicBezTo>
                    <a:cubicBezTo>
                      <a:pt x="2" y="1"/>
                      <a:pt x="3" y="0"/>
                      <a:pt x="4" y="0"/>
                    </a:cubicBezTo>
                    <a:cubicBezTo>
                      <a:pt x="4" y="0"/>
                      <a:pt x="4" y="0"/>
                      <a:pt x="4" y="0"/>
                    </a:cubicBezTo>
                    <a:cubicBezTo>
                      <a:pt x="5" y="1"/>
                      <a:pt x="6" y="2"/>
                      <a:pt x="6" y="3"/>
                    </a:cubicBezTo>
                    <a:cubicBezTo>
                      <a:pt x="6" y="3"/>
                      <a:pt x="5" y="4"/>
                      <a:pt x="4" y="4"/>
                    </a:cubicBezTo>
                    <a:moveTo>
                      <a:pt x="4" y="0"/>
                    </a:moveTo>
                    <a:cubicBezTo>
                      <a:pt x="3" y="0"/>
                      <a:pt x="2" y="1"/>
                      <a:pt x="2" y="2"/>
                    </a:cubicBezTo>
                    <a:cubicBezTo>
                      <a:pt x="2" y="2"/>
                      <a:pt x="2" y="3"/>
                      <a:pt x="2" y="3"/>
                    </a:cubicBezTo>
                    <a:cubicBezTo>
                      <a:pt x="0" y="5"/>
                      <a:pt x="0" y="5"/>
                      <a:pt x="0" y="5"/>
                    </a:cubicBezTo>
                    <a:cubicBezTo>
                      <a:pt x="0" y="5"/>
                      <a:pt x="0" y="5"/>
                      <a:pt x="0" y="5"/>
                    </a:cubicBezTo>
                    <a:cubicBezTo>
                      <a:pt x="0" y="5"/>
                      <a:pt x="0" y="5"/>
                      <a:pt x="0" y="5"/>
                    </a:cubicBezTo>
                    <a:cubicBezTo>
                      <a:pt x="0" y="5"/>
                      <a:pt x="0" y="5"/>
                      <a:pt x="0" y="5"/>
                    </a:cubicBezTo>
                    <a:cubicBezTo>
                      <a:pt x="2" y="4"/>
                      <a:pt x="2" y="4"/>
                      <a:pt x="2" y="4"/>
                    </a:cubicBezTo>
                    <a:cubicBezTo>
                      <a:pt x="3" y="4"/>
                      <a:pt x="3" y="4"/>
                      <a:pt x="4" y="4"/>
                    </a:cubicBezTo>
                    <a:cubicBezTo>
                      <a:pt x="4" y="5"/>
                      <a:pt x="4" y="5"/>
                      <a:pt x="4" y="5"/>
                    </a:cubicBezTo>
                    <a:cubicBezTo>
                      <a:pt x="5" y="5"/>
                      <a:pt x="6" y="4"/>
                      <a:pt x="6" y="3"/>
                    </a:cubicBezTo>
                    <a:cubicBezTo>
                      <a:pt x="7" y="1"/>
                      <a:pt x="6" y="0"/>
                      <a:pt x="5" y="0"/>
                    </a:cubicBezTo>
                    <a:cubicBezTo>
                      <a:pt x="4" y="0"/>
                      <a:pt x="4" y="0"/>
                      <a:pt x="4" y="0"/>
                    </a:cubicBezTo>
                  </a:path>
                </a:pathLst>
              </a:custGeom>
              <a:solidFill>
                <a:srgbClr val="8F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0" name="Freeform 120"/>
              <p:cNvSpPr>
                <a:spLocks/>
              </p:cNvSpPr>
              <p:nvPr/>
            </p:nvSpPr>
            <p:spPr bwMode="auto">
              <a:xfrm>
                <a:off x="3332" y="2858"/>
                <a:ext cx="12" cy="12"/>
              </a:xfrm>
              <a:custGeom>
                <a:avLst/>
                <a:gdLst>
                  <a:gd name="T0" fmla="*/ 8 w 12"/>
                  <a:gd name="T1" fmla="*/ 0 h 12"/>
                  <a:gd name="T2" fmla="*/ 0 w 12"/>
                  <a:gd name="T3" fmla="*/ 4 h 12"/>
                  <a:gd name="T4" fmla="*/ 0 w 12"/>
                  <a:gd name="T5" fmla="*/ 4 h 12"/>
                  <a:gd name="T6" fmla="*/ 0 w 12"/>
                  <a:gd name="T7" fmla="*/ 4 h 12"/>
                  <a:gd name="T8" fmla="*/ 6 w 12"/>
                  <a:gd name="T9" fmla="*/ 12 h 12"/>
                  <a:gd name="T10" fmla="*/ 6 w 12"/>
                  <a:gd name="T11" fmla="*/ 12 h 12"/>
                  <a:gd name="T12" fmla="*/ 6 w 12"/>
                  <a:gd name="T13" fmla="*/ 12 h 12"/>
                  <a:gd name="T14" fmla="*/ 6 w 12"/>
                  <a:gd name="T15" fmla="*/ 12 h 12"/>
                  <a:gd name="T16" fmla="*/ 2 w 12"/>
                  <a:gd name="T17" fmla="*/ 6 h 12"/>
                  <a:gd name="T18" fmla="*/ 12 w 12"/>
                  <a:gd name="T19" fmla="*/ 8 h 12"/>
                  <a:gd name="T20" fmla="*/ 12 w 12"/>
                  <a:gd name="T21" fmla="*/ 6 h 12"/>
                  <a:gd name="T22" fmla="*/ 12 w 12"/>
                  <a:gd name="T23" fmla="*/ 6 h 12"/>
                  <a:gd name="T24" fmla="*/ 2 w 12"/>
                  <a:gd name="T25" fmla="*/ 4 h 12"/>
                  <a:gd name="T26" fmla="*/ 8 w 12"/>
                  <a:gd name="T27" fmla="*/ 0 h 12"/>
                  <a:gd name="T28" fmla="*/ 8 w 12"/>
                  <a:gd name="T29" fmla="*/ 0 h 12"/>
                  <a:gd name="T30" fmla="*/ 8 w 12"/>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2">
                    <a:moveTo>
                      <a:pt x="8" y="0"/>
                    </a:moveTo>
                    <a:lnTo>
                      <a:pt x="0" y="4"/>
                    </a:lnTo>
                    <a:lnTo>
                      <a:pt x="0" y="4"/>
                    </a:lnTo>
                    <a:lnTo>
                      <a:pt x="0" y="4"/>
                    </a:lnTo>
                    <a:lnTo>
                      <a:pt x="6" y="12"/>
                    </a:lnTo>
                    <a:lnTo>
                      <a:pt x="6" y="12"/>
                    </a:lnTo>
                    <a:lnTo>
                      <a:pt x="6" y="12"/>
                    </a:lnTo>
                    <a:lnTo>
                      <a:pt x="6" y="12"/>
                    </a:lnTo>
                    <a:lnTo>
                      <a:pt x="2" y="6"/>
                    </a:lnTo>
                    <a:lnTo>
                      <a:pt x="12" y="8"/>
                    </a:lnTo>
                    <a:lnTo>
                      <a:pt x="12" y="6"/>
                    </a:lnTo>
                    <a:lnTo>
                      <a:pt x="12" y="6"/>
                    </a:lnTo>
                    <a:lnTo>
                      <a:pt x="2" y="4"/>
                    </a:lnTo>
                    <a:lnTo>
                      <a:pt x="8" y="0"/>
                    </a:lnTo>
                    <a:lnTo>
                      <a:pt x="8" y="0"/>
                    </a:lnTo>
                    <a:lnTo>
                      <a:pt x="8" y="0"/>
                    </a:lnTo>
                    <a:close/>
                  </a:path>
                </a:pathLst>
              </a:custGeom>
              <a:solidFill>
                <a:srgbClr val="8F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1" name="Freeform 121"/>
              <p:cNvSpPr>
                <a:spLocks/>
              </p:cNvSpPr>
              <p:nvPr/>
            </p:nvSpPr>
            <p:spPr bwMode="auto">
              <a:xfrm>
                <a:off x="3332" y="2858"/>
                <a:ext cx="12" cy="12"/>
              </a:xfrm>
              <a:custGeom>
                <a:avLst/>
                <a:gdLst>
                  <a:gd name="T0" fmla="*/ 8 w 12"/>
                  <a:gd name="T1" fmla="*/ 0 h 12"/>
                  <a:gd name="T2" fmla="*/ 0 w 12"/>
                  <a:gd name="T3" fmla="*/ 4 h 12"/>
                  <a:gd name="T4" fmla="*/ 0 w 12"/>
                  <a:gd name="T5" fmla="*/ 4 h 12"/>
                  <a:gd name="T6" fmla="*/ 0 w 12"/>
                  <a:gd name="T7" fmla="*/ 4 h 12"/>
                  <a:gd name="T8" fmla="*/ 6 w 12"/>
                  <a:gd name="T9" fmla="*/ 12 h 12"/>
                  <a:gd name="T10" fmla="*/ 6 w 12"/>
                  <a:gd name="T11" fmla="*/ 12 h 12"/>
                  <a:gd name="T12" fmla="*/ 6 w 12"/>
                  <a:gd name="T13" fmla="*/ 12 h 12"/>
                  <a:gd name="T14" fmla="*/ 6 w 12"/>
                  <a:gd name="T15" fmla="*/ 12 h 12"/>
                  <a:gd name="T16" fmla="*/ 2 w 12"/>
                  <a:gd name="T17" fmla="*/ 6 h 12"/>
                  <a:gd name="T18" fmla="*/ 12 w 12"/>
                  <a:gd name="T19" fmla="*/ 8 h 12"/>
                  <a:gd name="T20" fmla="*/ 12 w 12"/>
                  <a:gd name="T21" fmla="*/ 6 h 12"/>
                  <a:gd name="T22" fmla="*/ 12 w 12"/>
                  <a:gd name="T23" fmla="*/ 6 h 12"/>
                  <a:gd name="T24" fmla="*/ 2 w 12"/>
                  <a:gd name="T25" fmla="*/ 4 h 12"/>
                  <a:gd name="T26" fmla="*/ 8 w 12"/>
                  <a:gd name="T27" fmla="*/ 0 h 12"/>
                  <a:gd name="T28" fmla="*/ 8 w 12"/>
                  <a:gd name="T29" fmla="*/ 0 h 12"/>
                  <a:gd name="T30" fmla="*/ 8 w 12"/>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2">
                    <a:moveTo>
                      <a:pt x="8" y="0"/>
                    </a:moveTo>
                    <a:lnTo>
                      <a:pt x="0" y="4"/>
                    </a:lnTo>
                    <a:lnTo>
                      <a:pt x="0" y="4"/>
                    </a:lnTo>
                    <a:lnTo>
                      <a:pt x="0" y="4"/>
                    </a:lnTo>
                    <a:lnTo>
                      <a:pt x="6" y="12"/>
                    </a:lnTo>
                    <a:lnTo>
                      <a:pt x="6" y="12"/>
                    </a:lnTo>
                    <a:lnTo>
                      <a:pt x="6" y="12"/>
                    </a:lnTo>
                    <a:lnTo>
                      <a:pt x="6" y="12"/>
                    </a:lnTo>
                    <a:lnTo>
                      <a:pt x="2" y="6"/>
                    </a:lnTo>
                    <a:lnTo>
                      <a:pt x="12" y="8"/>
                    </a:lnTo>
                    <a:lnTo>
                      <a:pt x="12" y="6"/>
                    </a:lnTo>
                    <a:lnTo>
                      <a:pt x="12" y="6"/>
                    </a:lnTo>
                    <a:lnTo>
                      <a:pt x="2" y="4"/>
                    </a:lnTo>
                    <a:lnTo>
                      <a:pt x="8" y="0"/>
                    </a:lnTo>
                    <a:lnTo>
                      <a:pt x="8" y="0"/>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2" name="Freeform 122"/>
              <p:cNvSpPr>
                <a:spLocks/>
              </p:cNvSpPr>
              <p:nvPr/>
            </p:nvSpPr>
            <p:spPr bwMode="auto">
              <a:xfrm>
                <a:off x="3416" y="2880"/>
                <a:ext cx="6" cy="6"/>
              </a:xfrm>
              <a:custGeom>
                <a:avLst/>
                <a:gdLst>
                  <a:gd name="T0" fmla="*/ 0 w 6"/>
                  <a:gd name="T1" fmla="*/ 0 h 6"/>
                  <a:gd name="T2" fmla="*/ 0 w 6"/>
                  <a:gd name="T3" fmla="*/ 4 h 6"/>
                  <a:gd name="T4" fmla="*/ 4 w 6"/>
                  <a:gd name="T5" fmla="*/ 6 h 6"/>
                  <a:gd name="T6" fmla="*/ 6 w 6"/>
                  <a:gd name="T7" fmla="*/ 2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4"/>
                    </a:lnTo>
                    <a:lnTo>
                      <a:pt x="4" y="6"/>
                    </a:lnTo>
                    <a:lnTo>
                      <a:pt x="6" y="2"/>
                    </a:lnTo>
                    <a:lnTo>
                      <a:pt x="0" y="0"/>
                    </a:lnTo>
                    <a:close/>
                  </a:path>
                </a:pathLst>
              </a:custGeom>
              <a:solidFill>
                <a:srgbClr val="8F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3" name="Freeform 123"/>
              <p:cNvSpPr>
                <a:spLocks/>
              </p:cNvSpPr>
              <p:nvPr/>
            </p:nvSpPr>
            <p:spPr bwMode="auto">
              <a:xfrm>
                <a:off x="3416" y="2880"/>
                <a:ext cx="6" cy="6"/>
              </a:xfrm>
              <a:custGeom>
                <a:avLst/>
                <a:gdLst>
                  <a:gd name="T0" fmla="*/ 0 w 6"/>
                  <a:gd name="T1" fmla="*/ 0 h 6"/>
                  <a:gd name="T2" fmla="*/ 0 w 6"/>
                  <a:gd name="T3" fmla="*/ 4 h 6"/>
                  <a:gd name="T4" fmla="*/ 4 w 6"/>
                  <a:gd name="T5" fmla="*/ 6 h 6"/>
                  <a:gd name="T6" fmla="*/ 6 w 6"/>
                  <a:gd name="T7" fmla="*/ 2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4"/>
                    </a:lnTo>
                    <a:lnTo>
                      <a:pt x="4" y="6"/>
                    </a:lnTo>
                    <a:lnTo>
                      <a:pt x="6"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4" name="Freeform 124"/>
              <p:cNvSpPr>
                <a:spLocks/>
              </p:cNvSpPr>
              <p:nvPr/>
            </p:nvSpPr>
            <p:spPr bwMode="auto">
              <a:xfrm>
                <a:off x="3418" y="2876"/>
                <a:ext cx="4" cy="6"/>
              </a:xfrm>
              <a:custGeom>
                <a:avLst/>
                <a:gdLst>
                  <a:gd name="T0" fmla="*/ 0 w 4"/>
                  <a:gd name="T1" fmla="*/ 0 h 6"/>
                  <a:gd name="T2" fmla="*/ 0 w 4"/>
                  <a:gd name="T3" fmla="*/ 4 h 6"/>
                  <a:gd name="T4" fmla="*/ 4 w 4"/>
                  <a:gd name="T5" fmla="*/ 6 h 6"/>
                  <a:gd name="T6" fmla="*/ 4 w 4"/>
                  <a:gd name="T7" fmla="*/ 0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lnTo>
                      <a:pt x="0" y="4"/>
                    </a:lnTo>
                    <a:lnTo>
                      <a:pt x="4" y="6"/>
                    </a:lnTo>
                    <a:lnTo>
                      <a:pt x="4" y="0"/>
                    </a:lnTo>
                    <a:lnTo>
                      <a:pt x="0" y="0"/>
                    </a:lnTo>
                    <a:close/>
                  </a:path>
                </a:pathLst>
              </a:custGeom>
              <a:solidFill>
                <a:srgbClr val="8F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5" name="Freeform 125"/>
              <p:cNvSpPr>
                <a:spLocks/>
              </p:cNvSpPr>
              <p:nvPr/>
            </p:nvSpPr>
            <p:spPr bwMode="auto">
              <a:xfrm>
                <a:off x="3418" y="2876"/>
                <a:ext cx="4" cy="6"/>
              </a:xfrm>
              <a:custGeom>
                <a:avLst/>
                <a:gdLst>
                  <a:gd name="T0" fmla="*/ 0 w 4"/>
                  <a:gd name="T1" fmla="*/ 0 h 6"/>
                  <a:gd name="T2" fmla="*/ 0 w 4"/>
                  <a:gd name="T3" fmla="*/ 4 h 6"/>
                  <a:gd name="T4" fmla="*/ 4 w 4"/>
                  <a:gd name="T5" fmla="*/ 6 h 6"/>
                  <a:gd name="T6" fmla="*/ 4 w 4"/>
                  <a:gd name="T7" fmla="*/ 0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lnTo>
                      <a:pt x="0" y="4"/>
                    </a:lnTo>
                    <a:lnTo>
                      <a:pt x="4" y="6"/>
                    </a:lnTo>
                    <a:lnTo>
                      <a:pt x="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6" name="Freeform 126"/>
              <p:cNvSpPr>
                <a:spLocks/>
              </p:cNvSpPr>
              <p:nvPr/>
            </p:nvSpPr>
            <p:spPr bwMode="auto">
              <a:xfrm>
                <a:off x="3422" y="2876"/>
                <a:ext cx="8" cy="6"/>
              </a:xfrm>
              <a:custGeom>
                <a:avLst/>
                <a:gdLst>
                  <a:gd name="T0" fmla="*/ 0 w 8"/>
                  <a:gd name="T1" fmla="*/ 0 h 6"/>
                  <a:gd name="T2" fmla="*/ 0 w 8"/>
                  <a:gd name="T3" fmla="*/ 6 h 6"/>
                  <a:gd name="T4" fmla="*/ 6 w 8"/>
                  <a:gd name="T5" fmla="*/ 6 h 6"/>
                  <a:gd name="T6" fmla="*/ 8 w 8"/>
                  <a:gd name="T7" fmla="*/ 0 h 6"/>
                  <a:gd name="T8" fmla="*/ 0 w 8"/>
                  <a:gd name="T9" fmla="*/ 0 h 6"/>
                </a:gdLst>
                <a:ahLst/>
                <a:cxnLst>
                  <a:cxn ang="0">
                    <a:pos x="T0" y="T1"/>
                  </a:cxn>
                  <a:cxn ang="0">
                    <a:pos x="T2" y="T3"/>
                  </a:cxn>
                  <a:cxn ang="0">
                    <a:pos x="T4" y="T5"/>
                  </a:cxn>
                  <a:cxn ang="0">
                    <a:pos x="T6" y="T7"/>
                  </a:cxn>
                  <a:cxn ang="0">
                    <a:pos x="T8" y="T9"/>
                  </a:cxn>
                </a:cxnLst>
                <a:rect l="0" t="0" r="r" b="b"/>
                <a:pathLst>
                  <a:path w="8" h="6">
                    <a:moveTo>
                      <a:pt x="0" y="0"/>
                    </a:moveTo>
                    <a:lnTo>
                      <a:pt x="0" y="6"/>
                    </a:lnTo>
                    <a:lnTo>
                      <a:pt x="6" y="6"/>
                    </a:lnTo>
                    <a:lnTo>
                      <a:pt x="8" y="0"/>
                    </a:lnTo>
                    <a:lnTo>
                      <a:pt x="0" y="0"/>
                    </a:lnTo>
                    <a:close/>
                  </a:path>
                </a:pathLst>
              </a:custGeom>
              <a:solidFill>
                <a:srgbClr val="8F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7" name="Freeform 127"/>
              <p:cNvSpPr>
                <a:spLocks/>
              </p:cNvSpPr>
              <p:nvPr/>
            </p:nvSpPr>
            <p:spPr bwMode="auto">
              <a:xfrm>
                <a:off x="3422" y="2876"/>
                <a:ext cx="8" cy="6"/>
              </a:xfrm>
              <a:custGeom>
                <a:avLst/>
                <a:gdLst>
                  <a:gd name="T0" fmla="*/ 0 w 8"/>
                  <a:gd name="T1" fmla="*/ 0 h 6"/>
                  <a:gd name="T2" fmla="*/ 0 w 8"/>
                  <a:gd name="T3" fmla="*/ 6 h 6"/>
                  <a:gd name="T4" fmla="*/ 6 w 8"/>
                  <a:gd name="T5" fmla="*/ 6 h 6"/>
                  <a:gd name="T6" fmla="*/ 8 w 8"/>
                  <a:gd name="T7" fmla="*/ 0 h 6"/>
                  <a:gd name="T8" fmla="*/ 0 w 8"/>
                  <a:gd name="T9" fmla="*/ 0 h 6"/>
                </a:gdLst>
                <a:ahLst/>
                <a:cxnLst>
                  <a:cxn ang="0">
                    <a:pos x="T0" y="T1"/>
                  </a:cxn>
                  <a:cxn ang="0">
                    <a:pos x="T2" y="T3"/>
                  </a:cxn>
                  <a:cxn ang="0">
                    <a:pos x="T4" y="T5"/>
                  </a:cxn>
                  <a:cxn ang="0">
                    <a:pos x="T6" y="T7"/>
                  </a:cxn>
                  <a:cxn ang="0">
                    <a:pos x="T8" y="T9"/>
                  </a:cxn>
                </a:cxnLst>
                <a:rect l="0" t="0" r="r" b="b"/>
                <a:pathLst>
                  <a:path w="8" h="6">
                    <a:moveTo>
                      <a:pt x="0" y="0"/>
                    </a:moveTo>
                    <a:lnTo>
                      <a:pt x="0" y="6"/>
                    </a:lnTo>
                    <a:lnTo>
                      <a:pt x="6" y="6"/>
                    </a:lnTo>
                    <a:lnTo>
                      <a:pt x="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8" name="Freeform 128"/>
              <p:cNvSpPr>
                <a:spLocks/>
              </p:cNvSpPr>
              <p:nvPr/>
            </p:nvSpPr>
            <p:spPr bwMode="auto">
              <a:xfrm>
                <a:off x="3420" y="2882"/>
                <a:ext cx="8" cy="8"/>
              </a:xfrm>
              <a:custGeom>
                <a:avLst/>
                <a:gdLst>
                  <a:gd name="T0" fmla="*/ 2 w 8"/>
                  <a:gd name="T1" fmla="*/ 0 h 8"/>
                  <a:gd name="T2" fmla="*/ 0 w 8"/>
                  <a:gd name="T3" fmla="*/ 4 h 8"/>
                  <a:gd name="T4" fmla="*/ 8 w 8"/>
                  <a:gd name="T5" fmla="*/ 8 h 8"/>
                  <a:gd name="T6" fmla="*/ 8 w 8"/>
                  <a:gd name="T7" fmla="*/ 2 h 8"/>
                  <a:gd name="T8" fmla="*/ 2 w 8"/>
                  <a:gd name="T9" fmla="*/ 0 h 8"/>
                </a:gdLst>
                <a:ahLst/>
                <a:cxnLst>
                  <a:cxn ang="0">
                    <a:pos x="T0" y="T1"/>
                  </a:cxn>
                  <a:cxn ang="0">
                    <a:pos x="T2" y="T3"/>
                  </a:cxn>
                  <a:cxn ang="0">
                    <a:pos x="T4" y="T5"/>
                  </a:cxn>
                  <a:cxn ang="0">
                    <a:pos x="T6" y="T7"/>
                  </a:cxn>
                  <a:cxn ang="0">
                    <a:pos x="T8" y="T9"/>
                  </a:cxn>
                </a:cxnLst>
                <a:rect l="0" t="0" r="r" b="b"/>
                <a:pathLst>
                  <a:path w="8" h="8">
                    <a:moveTo>
                      <a:pt x="2" y="0"/>
                    </a:moveTo>
                    <a:lnTo>
                      <a:pt x="0" y="4"/>
                    </a:lnTo>
                    <a:lnTo>
                      <a:pt x="8" y="8"/>
                    </a:lnTo>
                    <a:lnTo>
                      <a:pt x="8" y="2"/>
                    </a:lnTo>
                    <a:lnTo>
                      <a:pt x="2" y="0"/>
                    </a:lnTo>
                    <a:close/>
                  </a:path>
                </a:pathLst>
              </a:custGeom>
              <a:solidFill>
                <a:srgbClr val="8F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9" name="Freeform 129"/>
              <p:cNvSpPr>
                <a:spLocks/>
              </p:cNvSpPr>
              <p:nvPr/>
            </p:nvSpPr>
            <p:spPr bwMode="auto">
              <a:xfrm>
                <a:off x="3420" y="2882"/>
                <a:ext cx="8" cy="8"/>
              </a:xfrm>
              <a:custGeom>
                <a:avLst/>
                <a:gdLst>
                  <a:gd name="T0" fmla="*/ 2 w 8"/>
                  <a:gd name="T1" fmla="*/ 0 h 8"/>
                  <a:gd name="T2" fmla="*/ 0 w 8"/>
                  <a:gd name="T3" fmla="*/ 4 h 8"/>
                  <a:gd name="T4" fmla="*/ 8 w 8"/>
                  <a:gd name="T5" fmla="*/ 8 h 8"/>
                  <a:gd name="T6" fmla="*/ 8 w 8"/>
                  <a:gd name="T7" fmla="*/ 2 h 8"/>
                  <a:gd name="T8" fmla="*/ 2 w 8"/>
                  <a:gd name="T9" fmla="*/ 0 h 8"/>
                </a:gdLst>
                <a:ahLst/>
                <a:cxnLst>
                  <a:cxn ang="0">
                    <a:pos x="T0" y="T1"/>
                  </a:cxn>
                  <a:cxn ang="0">
                    <a:pos x="T2" y="T3"/>
                  </a:cxn>
                  <a:cxn ang="0">
                    <a:pos x="T4" y="T5"/>
                  </a:cxn>
                  <a:cxn ang="0">
                    <a:pos x="T6" y="T7"/>
                  </a:cxn>
                  <a:cxn ang="0">
                    <a:pos x="T8" y="T9"/>
                  </a:cxn>
                </a:cxnLst>
                <a:rect l="0" t="0" r="r" b="b"/>
                <a:pathLst>
                  <a:path w="8" h="8">
                    <a:moveTo>
                      <a:pt x="2" y="0"/>
                    </a:moveTo>
                    <a:lnTo>
                      <a:pt x="0" y="4"/>
                    </a:lnTo>
                    <a:lnTo>
                      <a:pt x="8" y="8"/>
                    </a:lnTo>
                    <a:lnTo>
                      <a:pt x="8"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0" name="Freeform 130"/>
              <p:cNvSpPr>
                <a:spLocks/>
              </p:cNvSpPr>
              <p:nvPr/>
            </p:nvSpPr>
            <p:spPr bwMode="auto">
              <a:xfrm>
                <a:off x="3330" y="2677"/>
                <a:ext cx="190" cy="201"/>
              </a:xfrm>
              <a:custGeom>
                <a:avLst/>
                <a:gdLst>
                  <a:gd name="T0" fmla="*/ 17 w 93"/>
                  <a:gd name="T1" fmla="*/ 0 h 99"/>
                  <a:gd name="T2" fmla="*/ 0 w 93"/>
                  <a:gd name="T3" fmla="*/ 79 h 99"/>
                  <a:gd name="T4" fmla="*/ 93 w 93"/>
                  <a:gd name="T5" fmla="*/ 99 h 99"/>
                  <a:gd name="T6" fmla="*/ 76 w 93"/>
                  <a:gd name="T7" fmla="*/ 45 h 99"/>
                  <a:gd name="T8" fmla="*/ 65 w 93"/>
                  <a:gd name="T9" fmla="*/ 31 h 99"/>
                  <a:gd name="T10" fmla="*/ 56 w 93"/>
                  <a:gd name="T11" fmla="*/ 27 h 99"/>
                  <a:gd name="T12" fmla="*/ 52 w 93"/>
                  <a:gd name="T13" fmla="*/ 28 h 99"/>
                  <a:gd name="T14" fmla="*/ 32 w 93"/>
                  <a:gd name="T15" fmla="*/ 36 h 99"/>
                  <a:gd name="T16" fmla="*/ 29 w 93"/>
                  <a:gd name="T17" fmla="*/ 37 h 99"/>
                  <a:gd name="T18" fmla="*/ 29 w 93"/>
                  <a:gd name="T19" fmla="*/ 32 h 99"/>
                  <a:gd name="T20" fmla="*/ 40 w 93"/>
                  <a:gd name="T21" fmla="*/ 14 h 99"/>
                  <a:gd name="T22" fmla="*/ 40 w 93"/>
                  <a:gd name="T23" fmla="*/ 2 h 99"/>
                  <a:gd name="T24" fmla="*/ 17 w 93"/>
                  <a:gd name="T25" fmla="*/ 0 h 99"/>
                  <a:gd name="T26" fmla="*/ 17 w 93"/>
                  <a:gd name="T2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3" h="99">
                    <a:moveTo>
                      <a:pt x="17" y="0"/>
                    </a:moveTo>
                    <a:cubicBezTo>
                      <a:pt x="0" y="79"/>
                      <a:pt x="0" y="79"/>
                      <a:pt x="0" y="79"/>
                    </a:cubicBezTo>
                    <a:cubicBezTo>
                      <a:pt x="93" y="99"/>
                      <a:pt x="93" y="99"/>
                      <a:pt x="93" y="99"/>
                    </a:cubicBezTo>
                    <a:cubicBezTo>
                      <a:pt x="76" y="45"/>
                      <a:pt x="76" y="45"/>
                      <a:pt x="76" y="45"/>
                    </a:cubicBezTo>
                    <a:cubicBezTo>
                      <a:pt x="65" y="31"/>
                      <a:pt x="65" y="31"/>
                      <a:pt x="65" y="31"/>
                    </a:cubicBezTo>
                    <a:cubicBezTo>
                      <a:pt x="63" y="29"/>
                      <a:pt x="59" y="27"/>
                      <a:pt x="56" y="27"/>
                    </a:cubicBezTo>
                    <a:cubicBezTo>
                      <a:pt x="54" y="27"/>
                      <a:pt x="53" y="28"/>
                      <a:pt x="52" y="28"/>
                    </a:cubicBezTo>
                    <a:cubicBezTo>
                      <a:pt x="32" y="36"/>
                      <a:pt x="32" y="36"/>
                      <a:pt x="32" y="36"/>
                    </a:cubicBezTo>
                    <a:cubicBezTo>
                      <a:pt x="31" y="36"/>
                      <a:pt x="30" y="37"/>
                      <a:pt x="29" y="37"/>
                    </a:cubicBezTo>
                    <a:cubicBezTo>
                      <a:pt x="27" y="37"/>
                      <a:pt x="27" y="35"/>
                      <a:pt x="29" y="32"/>
                    </a:cubicBezTo>
                    <a:cubicBezTo>
                      <a:pt x="40" y="14"/>
                      <a:pt x="40" y="14"/>
                      <a:pt x="40" y="14"/>
                    </a:cubicBezTo>
                    <a:cubicBezTo>
                      <a:pt x="42" y="11"/>
                      <a:pt x="42" y="5"/>
                      <a:pt x="40" y="2"/>
                    </a:cubicBezTo>
                    <a:cubicBezTo>
                      <a:pt x="31" y="1"/>
                      <a:pt x="23" y="0"/>
                      <a:pt x="17" y="0"/>
                    </a:cubicBezTo>
                    <a:cubicBezTo>
                      <a:pt x="17" y="0"/>
                      <a:pt x="17" y="0"/>
                      <a:pt x="17"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1" name="Freeform 131"/>
              <p:cNvSpPr>
                <a:spLocks/>
              </p:cNvSpPr>
              <p:nvPr/>
            </p:nvSpPr>
            <p:spPr bwMode="auto">
              <a:xfrm>
                <a:off x="3377" y="2636"/>
                <a:ext cx="108" cy="132"/>
              </a:xfrm>
              <a:custGeom>
                <a:avLst/>
                <a:gdLst>
                  <a:gd name="T0" fmla="*/ 3 w 53"/>
                  <a:gd name="T1" fmla="*/ 0 h 65"/>
                  <a:gd name="T2" fmla="*/ 3 w 53"/>
                  <a:gd name="T3" fmla="*/ 5 h 65"/>
                  <a:gd name="T4" fmla="*/ 16 w 53"/>
                  <a:gd name="T5" fmla="*/ 21 h 65"/>
                  <a:gd name="T6" fmla="*/ 17 w 53"/>
                  <a:gd name="T7" fmla="*/ 22 h 65"/>
                  <a:gd name="T8" fmla="*/ 17 w 53"/>
                  <a:gd name="T9" fmla="*/ 34 h 65"/>
                  <a:gd name="T10" fmla="*/ 6 w 53"/>
                  <a:gd name="T11" fmla="*/ 52 h 65"/>
                  <a:gd name="T12" fmla="*/ 6 w 53"/>
                  <a:gd name="T13" fmla="*/ 57 h 65"/>
                  <a:gd name="T14" fmla="*/ 9 w 53"/>
                  <a:gd name="T15" fmla="*/ 56 h 65"/>
                  <a:gd name="T16" fmla="*/ 29 w 53"/>
                  <a:gd name="T17" fmla="*/ 48 h 65"/>
                  <a:gd name="T18" fmla="*/ 33 w 53"/>
                  <a:gd name="T19" fmla="*/ 47 h 65"/>
                  <a:gd name="T20" fmla="*/ 42 w 53"/>
                  <a:gd name="T21" fmla="*/ 51 h 65"/>
                  <a:gd name="T22" fmla="*/ 53 w 53"/>
                  <a:gd name="T23" fmla="*/ 65 h 65"/>
                  <a:gd name="T24" fmla="*/ 34 w 53"/>
                  <a:gd name="T25" fmla="*/ 4 h 65"/>
                  <a:gd name="T26" fmla="*/ 28 w 53"/>
                  <a:gd name="T27" fmla="*/ 6 h 65"/>
                  <a:gd name="T28" fmla="*/ 26 w 53"/>
                  <a:gd name="T29" fmla="*/ 5 h 65"/>
                  <a:gd name="T30" fmla="*/ 5 w 53"/>
                  <a:gd name="T31" fmla="*/ 0 h 65"/>
                  <a:gd name="T32" fmla="*/ 3 w 53"/>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5">
                    <a:moveTo>
                      <a:pt x="3" y="0"/>
                    </a:moveTo>
                    <a:cubicBezTo>
                      <a:pt x="0" y="0"/>
                      <a:pt x="0" y="2"/>
                      <a:pt x="3" y="5"/>
                    </a:cubicBezTo>
                    <a:cubicBezTo>
                      <a:pt x="16" y="21"/>
                      <a:pt x="16" y="21"/>
                      <a:pt x="16" y="21"/>
                    </a:cubicBezTo>
                    <a:cubicBezTo>
                      <a:pt x="16" y="21"/>
                      <a:pt x="17" y="22"/>
                      <a:pt x="17" y="22"/>
                    </a:cubicBezTo>
                    <a:cubicBezTo>
                      <a:pt x="19" y="25"/>
                      <a:pt x="19" y="31"/>
                      <a:pt x="17" y="34"/>
                    </a:cubicBezTo>
                    <a:cubicBezTo>
                      <a:pt x="6" y="52"/>
                      <a:pt x="6" y="52"/>
                      <a:pt x="6" y="52"/>
                    </a:cubicBezTo>
                    <a:cubicBezTo>
                      <a:pt x="4" y="55"/>
                      <a:pt x="4" y="57"/>
                      <a:pt x="6" y="57"/>
                    </a:cubicBezTo>
                    <a:cubicBezTo>
                      <a:pt x="7" y="57"/>
                      <a:pt x="8" y="56"/>
                      <a:pt x="9" y="56"/>
                    </a:cubicBezTo>
                    <a:cubicBezTo>
                      <a:pt x="29" y="48"/>
                      <a:pt x="29" y="48"/>
                      <a:pt x="29" y="48"/>
                    </a:cubicBezTo>
                    <a:cubicBezTo>
                      <a:pt x="30" y="48"/>
                      <a:pt x="31" y="47"/>
                      <a:pt x="33" y="47"/>
                    </a:cubicBezTo>
                    <a:cubicBezTo>
                      <a:pt x="36" y="47"/>
                      <a:pt x="40" y="49"/>
                      <a:pt x="42" y="51"/>
                    </a:cubicBezTo>
                    <a:cubicBezTo>
                      <a:pt x="53" y="65"/>
                      <a:pt x="53" y="65"/>
                      <a:pt x="53" y="65"/>
                    </a:cubicBezTo>
                    <a:cubicBezTo>
                      <a:pt x="34" y="4"/>
                      <a:pt x="34" y="4"/>
                      <a:pt x="34" y="4"/>
                    </a:cubicBezTo>
                    <a:cubicBezTo>
                      <a:pt x="32" y="5"/>
                      <a:pt x="30" y="6"/>
                      <a:pt x="28" y="6"/>
                    </a:cubicBezTo>
                    <a:cubicBezTo>
                      <a:pt x="27" y="6"/>
                      <a:pt x="26" y="6"/>
                      <a:pt x="26" y="5"/>
                    </a:cubicBezTo>
                    <a:cubicBezTo>
                      <a:pt x="5" y="0"/>
                      <a:pt x="5" y="0"/>
                      <a:pt x="5" y="0"/>
                    </a:cubicBezTo>
                    <a:cubicBezTo>
                      <a:pt x="4" y="0"/>
                      <a:pt x="4" y="0"/>
                      <a:pt x="3"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2" name="Freeform 132"/>
              <p:cNvSpPr>
                <a:spLocks/>
              </p:cNvSpPr>
              <p:nvPr/>
            </p:nvSpPr>
            <p:spPr bwMode="auto">
              <a:xfrm>
                <a:off x="4378" y="2980"/>
                <a:ext cx="117" cy="130"/>
              </a:xfrm>
              <a:custGeom>
                <a:avLst/>
                <a:gdLst>
                  <a:gd name="T0" fmla="*/ 45 w 57"/>
                  <a:gd name="T1" fmla="*/ 42 h 64"/>
                  <a:gd name="T2" fmla="*/ 54 w 57"/>
                  <a:gd name="T3" fmla="*/ 49 h 64"/>
                  <a:gd name="T4" fmla="*/ 57 w 57"/>
                  <a:gd name="T5" fmla="*/ 58 h 64"/>
                  <a:gd name="T6" fmla="*/ 49 w 57"/>
                  <a:gd name="T7" fmla="*/ 64 h 64"/>
                  <a:gd name="T8" fmla="*/ 21 w 57"/>
                  <a:gd name="T9" fmla="*/ 64 h 64"/>
                  <a:gd name="T10" fmla="*/ 0 w 57"/>
                  <a:gd name="T11" fmla="*/ 26 h 64"/>
                  <a:gd name="T12" fmla="*/ 5 w 57"/>
                  <a:gd name="T13" fmla="*/ 0 h 64"/>
                  <a:gd name="T14" fmla="*/ 45 w 57"/>
                  <a:gd name="T15" fmla="*/ 42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64">
                    <a:moveTo>
                      <a:pt x="45" y="42"/>
                    </a:moveTo>
                    <a:cubicBezTo>
                      <a:pt x="45" y="46"/>
                      <a:pt x="51" y="47"/>
                      <a:pt x="54" y="49"/>
                    </a:cubicBezTo>
                    <a:cubicBezTo>
                      <a:pt x="57" y="51"/>
                      <a:pt x="57" y="55"/>
                      <a:pt x="57" y="58"/>
                    </a:cubicBezTo>
                    <a:cubicBezTo>
                      <a:pt x="57" y="60"/>
                      <a:pt x="56" y="64"/>
                      <a:pt x="49" y="64"/>
                    </a:cubicBezTo>
                    <a:cubicBezTo>
                      <a:pt x="42" y="64"/>
                      <a:pt x="21" y="64"/>
                      <a:pt x="21" y="64"/>
                    </a:cubicBezTo>
                    <a:cubicBezTo>
                      <a:pt x="21" y="64"/>
                      <a:pt x="15" y="30"/>
                      <a:pt x="0" y="26"/>
                    </a:cubicBezTo>
                    <a:cubicBezTo>
                      <a:pt x="0" y="0"/>
                      <a:pt x="5" y="0"/>
                      <a:pt x="5" y="0"/>
                    </a:cubicBezTo>
                    <a:cubicBezTo>
                      <a:pt x="5" y="0"/>
                      <a:pt x="44" y="8"/>
                      <a:pt x="45" y="42"/>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3" name="Freeform 133"/>
              <p:cNvSpPr>
                <a:spLocks/>
              </p:cNvSpPr>
              <p:nvPr/>
            </p:nvSpPr>
            <p:spPr bwMode="auto">
              <a:xfrm>
                <a:off x="2872" y="1567"/>
                <a:ext cx="411" cy="409"/>
              </a:xfrm>
              <a:custGeom>
                <a:avLst/>
                <a:gdLst>
                  <a:gd name="T0" fmla="*/ 41 w 201"/>
                  <a:gd name="T1" fmla="*/ 3 h 201"/>
                  <a:gd name="T2" fmla="*/ 46 w 201"/>
                  <a:gd name="T3" fmla="*/ 0 h 201"/>
                  <a:gd name="T4" fmla="*/ 198 w 201"/>
                  <a:gd name="T5" fmla="*/ 41 h 201"/>
                  <a:gd name="T6" fmla="*/ 200 w 201"/>
                  <a:gd name="T7" fmla="*/ 46 h 201"/>
                  <a:gd name="T8" fmla="*/ 160 w 201"/>
                  <a:gd name="T9" fmla="*/ 197 h 201"/>
                  <a:gd name="T10" fmla="*/ 155 w 201"/>
                  <a:gd name="T11" fmla="*/ 200 h 201"/>
                  <a:gd name="T12" fmla="*/ 3 w 201"/>
                  <a:gd name="T13" fmla="*/ 159 h 201"/>
                  <a:gd name="T14" fmla="*/ 1 w 201"/>
                  <a:gd name="T15" fmla="*/ 154 h 201"/>
                  <a:gd name="T16" fmla="*/ 41 w 201"/>
                  <a:gd name="T17" fmla="*/ 3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201">
                    <a:moveTo>
                      <a:pt x="41" y="3"/>
                    </a:moveTo>
                    <a:cubicBezTo>
                      <a:pt x="42" y="1"/>
                      <a:pt x="44" y="0"/>
                      <a:pt x="46" y="0"/>
                    </a:cubicBezTo>
                    <a:cubicBezTo>
                      <a:pt x="198" y="41"/>
                      <a:pt x="198" y="41"/>
                      <a:pt x="198" y="41"/>
                    </a:cubicBezTo>
                    <a:cubicBezTo>
                      <a:pt x="200" y="42"/>
                      <a:pt x="201" y="44"/>
                      <a:pt x="200" y="46"/>
                    </a:cubicBezTo>
                    <a:cubicBezTo>
                      <a:pt x="160" y="197"/>
                      <a:pt x="160" y="197"/>
                      <a:pt x="160" y="197"/>
                    </a:cubicBezTo>
                    <a:cubicBezTo>
                      <a:pt x="159" y="199"/>
                      <a:pt x="157" y="201"/>
                      <a:pt x="155" y="200"/>
                    </a:cubicBezTo>
                    <a:cubicBezTo>
                      <a:pt x="3" y="159"/>
                      <a:pt x="3" y="159"/>
                      <a:pt x="3" y="159"/>
                    </a:cubicBezTo>
                    <a:cubicBezTo>
                      <a:pt x="1" y="158"/>
                      <a:pt x="0" y="156"/>
                      <a:pt x="1" y="154"/>
                    </a:cubicBezTo>
                    <a:cubicBezTo>
                      <a:pt x="41" y="3"/>
                      <a:pt x="41" y="3"/>
                      <a:pt x="41" y="3"/>
                    </a:cubicBezTo>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4" name="Freeform 134"/>
              <p:cNvSpPr>
                <a:spLocks/>
              </p:cNvSpPr>
              <p:nvPr/>
            </p:nvSpPr>
            <p:spPr bwMode="auto">
              <a:xfrm>
                <a:off x="3156" y="1642"/>
                <a:ext cx="127" cy="334"/>
              </a:xfrm>
              <a:custGeom>
                <a:avLst/>
                <a:gdLst>
                  <a:gd name="T0" fmla="*/ 59 w 62"/>
                  <a:gd name="T1" fmla="*/ 4 h 164"/>
                  <a:gd name="T2" fmla="*/ 43 w 62"/>
                  <a:gd name="T3" fmla="*/ 0 h 164"/>
                  <a:gd name="T4" fmla="*/ 0 w 62"/>
                  <a:gd name="T5" fmla="*/ 159 h 164"/>
                  <a:gd name="T6" fmla="*/ 16 w 62"/>
                  <a:gd name="T7" fmla="*/ 163 h 164"/>
                  <a:gd name="T8" fmla="*/ 21 w 62"/>
                  <a:gd name="T9" fmla="*/ 160 h 164"/>
                  <a:gd name="T10" fmla="*/ 61 w 62"/>
                  <a:gd name="T11" fmla="*/ 9 h 164"/>
                  <a:gd name="T12" fmla="*/ 59 w 62"/>
                  <a:gd name="T13" fmla="*/ 4 h 164"/>
                </a:gdLst>
                <a:ahLst/>
                <a:cxnLst>
                  <a:cxn ang="0">
                    <a:pos x="T0" y="T1"/>
                  </a:cxn>
                  <a:cxn ang="0">
                    <a:pos x="T2" y="T3"/>
                  </a:cxn>
                  <a:cxn ang="0">
                    <a:pos x="T4" y="T5"/>
                  </a:cxn>
                  <a:cxn ang="0">
                    <a:pos x="T6" y="T7"/>
                  </a:cxn>
                  <a:cxn ang="0">
                    <a:pos x="T8" y="T9"/>
                  </a:cxn>
                  <a:cxn ang="0">
                    <a:pos x="T10" y="T11"/>
                  </a:cxn>
                  <a:cxn ang="0">
                    <a:pos x="T12" y="T13"/>
                  </a:cxn>
                </a:cxnLst>
                <a:rect l="0" t="0" r="r" b="b"/>
                <a:pathLst>
                  <a:path w="62" h="164">
                    <a:moveTo>
                      <a:pt x="59" y="4"/>
                    </a:moveTo>
                    <a:cubicBezTo>
                      <a:pt x="43" y="0"/>
                      <a:pt x="43" y="0"/>
                      <a:pt x="43" y="0"/>
                    </a:cubicBezTo>
                    <a:cubicBezTo>
                      <a:pt x="0" y="159"/>
                      <a:pt x="0" y="159"/>
                      <a:pt x="0" y="159"/>
                    </a:cubicBezTo>
                    <a:cubicBezTo>
                      <a:pt x="16" y="163"/>
                      <a:pt x="16" y="163"/>
                      <a:pt x="16" y="163"/>
                    </a:cubicBezTo>
                    <a:cubicBezTo>
                      <a:pt x="18" y="164"/>
                      <a:pt x="20" y="162"/>
                      <a:pt x="21" y="160"/>
                    </a:cubicBezTo>
                    <a:cubicBezTo>
                      <a:pt x="61" y="9"/>
                      <a:pt x="61" y="9"/>
                      <a:pt x="61" y="9"/>
                    </a:cubicBezTo>
                    <a:cubicBezTo>
                      <a:pt x="62" y="7"/>
                      <a:pt x="61" y="5"/>
                      <a:pt x="59" y="4"/>
                    </a:cubicBezTo>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5" name="Freeform 135"/>
              <p:cNvSpPr>
                <a:spLocks/>
              </p:cNvSpPr>
              <p:nvPr/>
            </p:nvSpPr>
            <p:spPr bwMode="auto">
              <a:xfrm>
                <a:off x="2872" y="1813"/>
                <a:ext cx="346" cy="163"/>
              </a:xfrm>
              <a:custGeom>
                <a:avLst/>
                <a:gdLst>
                  <a:gd name="T0" fmla="*/ 10 w 169"/>
                  <a:gd name="T1" fmla="*/ 0 h 80"/>
                  <a:gd name="T2" fmla="*/ 1 w 169"/>
                  <a:gd name="T3" fmla="*/ 33 h 80"/>
                  <a:gd name="T4" fmla="*/ 3 w 169"/>
                  <a:gd name="T5" fmla="*/ 38 h 80"/>
                  <a:gd name="T6" fmla="*/ 155 w 169"/>
                  <a:gd name="T7" fmla="*/ 79 h 80"/>
                  <a:gd name="T8" fmla="*/ 160 w 169"/>
                  <a:gd name="T9" fmla="*/ 76 h 80"/>
                  <a:gd name="T10" fmla="*/ 169 w 169"/>
                  <a:gd name="T11" fmla="*/ 43 h 80"/>
                  <a:gd name="T12" fmla="*/ 10 w 169"/>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169" h="80">
                    <a:moveTo>
                      <a:pt x="10" y="0"/>
                    </a:moveTo>
                    <a:cubicBezTo>
                      <a:pt x="1" y="33"/>
                      <a:pt x="1" y="33"/>
                      <a:pt x="1" y="33"/>
                    </a:cubicBezTo>
                    <a:cubicBezTo>
                      <a:pt x="0" y="35"/>
                      <a:pt x="1" y="37"/>
                      <a:pt x="3" y="38"/>
                    </a:cubicBezTo>
                    <a:cubicBezTo>
                      <a:pt x="155" y="79"/>
                      <a:pt x="155" y="79"/>
                      <a:pt x="155" y="79"/>
                    </a:cubicBezTo>
                    <a:cubicBezTo>
                      <a:pt x="157" y="80"/>
                      <a:pt x="159" y="78"/>
                      <a:pt x="160" y="76"/>
                    </a:cubicBezTo>
                    <a:cubicBezTo>
                      <a:pt x="169" y="43"/>
                      <a:pt x="169" y="43"/>
                      <a:pt x="169" y="43"/>
                    </a:cubicBezTo>
                    <a:cubicBezTo>
                      <a:pt x="10" y="0"/>
                      <a:pt x="10" y="0"/>
                      <a:pt x="1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6" name="Rectangle 136"/>
              <p:cNvSpPr>
                <a:spLocks noChangeArrowheads="1"/>
              </p:cNvSpPr>
              <p:nvPr/>
            </p:nvSpPr>
            <p:spPr bwMode="auto">
              <a:xfrm>
                <a:off x="3177" y="1888"/>
                <a:ext cx="1" cy="1"/>
              </a:xfrm>
              <a:prstGeom prst="rect">
                <a:avLst/>
              </a:prstGeom>
              <a:solidFill>
                <a:srgbClr val="0016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7" name="Rectangle 137"/>
              <p:cNvSpPr>
                <a:spLocks noChangeArrowheads="1"/>
              </p:cNvSpPr>
              <p:nvPr/>
            </p:nvSpPr>
            <p:spPr bwMode="auto">
              <a:xfrm>
                <a:off x="3177" y="18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8" name="Freeform 138"/>
              <p:cNvSpPr>
                <a:spLocks noEditPoints="1"/>
              </p:cNvSpPr>
              <p:nvPr/>
            </p:nvSpPr>
            <p:spPr bwMode="auto">
              <a:xfrm>
                <a:off x="3177" y="1888"/>
                <a:ext cx="41" cy="86"/>
              </a:xfrm>
              <a:custGeom>
                <a:avLst/>
                <a:gdLst>
                  <a:gd name="T0" fmla="*/ 6 w 20"/>
                  <a:gd name="T1" fmla="*/ 42 h 42"/>
                  <a:gd name="T2" fmla="*/ 6 w 20"/>
                  <a:gd name="T3" fmla="*/ 42 h 42"/>
                  <a:gd name="T4" fmla="*/ 6 w 20"/>
                  <a:gd name="T5" fmla="*/ 42 h 42"/>
                  <a:gd name="T6" fmla="*/ 0 w 20"/>
                  <a:gd name="T7" fmla="*/ 0 h 42"/>
                  <a:gd name="T8" fmla="*/ 0 w 20"/>
                  <a:gd name="T9" fmla="*/ 0 h 42"/>
                  <a:gd name="T10" fmla="*/ 20 w 20"/>
                  <a:gd name="T11" fmla="*/ 6 h 42"/>
                  <a:gd name="T12" fmla="*/ 20 w 20"/>
                  <a:gd name="T13" fmla="*/ 6 h 42"/>
                  <a:gd name="T14" fmla="*/ 0 w 20"/>
                  <a:gd name="T15" fmla="*/ 0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42">
                    <a:moveTo>
                      <a:pt x="6" y="42"/>
                    </a:moveTo>
                    <a:cubicBezTo>
                      <a:pt x="6" y="42"/>
                      <a:pt x="6" y="42"/>
                      <a:pt x="6" y="42"/>
                    </a:cubicBezTo>
                    <a:cubicBezTo>
                      <a:pt x="6" y="42"/>
                      <a:pt x="6" y="42"/>
                      <a:pt x="6" y="42"/>
                    </a:cubicBezTo>
                    <a:moveTo>
                      <a:pt x="0" y="0"/>
                    </a:moveTo>
                    <a:cubicBezTo>
                      <a:pt x="0" y="0"/>
                      <a:pt x="0" y="0"/>
                      <a:pt x="0" y="0"/>
                    </a:cubicBezTo>
                    <a:cubicBezTo>
                      <a:pt x="20" y="6"/>
                      <a:pt x="20" y="6"/>
                      <a:pt x="20" y="6"/>
                    </a:cubicBezTo>
                    <a:cubicBezTo>
                      <a:pt x="20" y="6"/>
                      <a:pt x="20" y="6"/>
                      <a:pt x="20" y="6"/>
                    </a:cubicBezTo>
                    <a:cubicBezTo>
                      <a:pt x="0" y="0"/>
                      <a:pt x="0" y="0"/>
                      <a:pt x="0" y="0"/>
                    </a:cubicBezTo>
                  </a:path>
                </a:pathLst>
              </a:custGeom>
              <a:solidFill>
                <a:srgbClr val="001D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9" name="Freeform 139"/>
              <p:cNvSpPr>
                <a:spLocks/>
              </p:cNvSpPr>
              <p:nvPr/>
            </p:nvSpPr>
            <p:spPr bwMode="auto">
              <a:xfrm>
                <a:off x="3156" y="1888"/>
                <a:ext cx="62" cy="86"/>
              </a:xfrm>
              <a:custGeom>
                <a:avLst/>
                <a:gdLst>
                  <a:gd name="T0" fmla="*/ 10 w 30"/>
                  <a:gd name="T1" fmla="*/ 0 h 42"/>
                  <a:gd name="T2" fmla="*/ 0 w 30"/>
                  <a:gd name="T3" fmla="*/ 38 h 42"/>
                  <a:gd name="T4" fmla="*/ 16 w 30"/>
                  <a:gd name="T5" fmla="*/ 42 h 42"/>
                  <a:gd name="T6" fmla="*/ 16 w 30"/>
                  <a:gd name="T7" fmla="*/ 42 h 42"/>
                  <a:gd name="T8" fmla="*/ 16 w 30"/>
                  <a:gd name="T9" fmla="*/ 42 h 42"/>
                  <a:gd name="T10" fmla="*/ 17 w 30"/>
                  <a:gd name="T11" fmla="*/ 42 h 42"/>
                  <a:gd name="T12" fmla="*/ 21 w 30"/>
                  <a:gd name="T13" fmla="*/ 39 h 42"/>
                  <a:gd name="T14" fmla="*/ 30 w 30"/>
                  <a:gd name="T15" fmla="*/ 6 h 42"/>
                  <a:gd name="T16" fmla="*/ 10 w 30"/>
                  <a:gd name="T17" fmla="*/ 0 h 42"/>
                  <a:gd name="T18" fmla="*/ 10 w 30"/>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2">
                    <a:moveTo>
                      <a:pt x="10" y="0"/>
                    </a:moveTo>
                    <a:cubicBezTo>
                      <a:pt x="0" y="38"/>
                      <a:pt x="0" y="38"/>
                      <a:pt x="0" y="38"/>
                    </a:cubicBezTo>
                    <a:cubicBezTo>
                      <a:pt x="16" y="42"/>
                      <a:pt x="16" y="42"/>
                      <a:pt x="16" y="42"/>
                    </a:cubicBezTo>
                    <a:cubicBezTo>
                      <a:pt x="16" y="42"/>
                      <a:pt x="16" y="42"/>
                      <a:pt x="16" y="42"/>
                    </a:cubicBezTo>
                    <a:cubicBezTo>
                      <a:pt x="16" y="42"/>
                      <a:pt x="16" y="42"/>
                      <a:pt x="16" y="42"/>
                    </a:cubicBezTo>
                    <a:cubicBezTo>
                      <a:pt x="16" y="42"/>
                      <a:pt x="16" y="42"/>
                      <a:pt x="17" y="42"/>
                    </a:cubicBezTo>
                    <a:cubicBezTo>
                      <a:pt x="18" y="42"/>
                      <a:pt x="20" y="41"/>
                      <a:pt x="21" y="39"/>
                    </a:cubicBezTo>
                    <a:cubicBezTo>
                      <a:pt x="30" y="6"/>
                      <a:pt x="30" y="6"/>
                      <a:pt x="30" y="6"/>
                    </a:cubicBezTo>
                    <a:cubicBezTo>
                      <a:pt x="10" y="0"/>
                      <a:pt x="10" y="0"/>
                      <a:pt x="10" y="0"/>
                    </a:cubicBezTo>
                    <a:cubicBezTo>
                      <a:pt x="10" y="0"/>
                      <a:pt x="10" y="0"/>
                      <a:pt x="1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0" name="Freeform 140"/>
              <p:cNvSpPr>
                <a:spLocks/>
              </p:cNvSpPr>
              <p:nvPr/>
            </p:nvSpPr>
            <p:spPr bwMode="auto">
              <a:xfrm>
                <a:off x="2964" y="1624"/>
                <a:ext cx="207" cy="205"/>
              </a:xfrm>
              <a:custGeom>
                <a:avLst/>
                <a:gdLst>
                  <a:gd name="T0" fmla="*/ 89 w 101"/>
                  <a:gd name="T1" fmla="*/ 29 h 101"/>
                  <a:gd name="T2" fmla="*/ 72 w 101"/>
                  <a:gd name="T3" fmla="*/ 89 h 101"/>
                  <a:gd name="T4" fmla="*/ 12 w 101"/>
                  <a:gd name="T5" fmla="*/ 72 h 101"/>
                  <a:gd name="T6" fmla="*/ 29 w 101"/>
                  <a:gd name="T7" fmla="*/ 12 h 101"/>
                  <a:gd name="T8" fmla="*/ 89 w 101"/>
                  <a:gd name="T9" fmla="*/ 29 h 101"/>
                </a:gdLst>
                <a:ahLst/>
                <a:cxnLst>
                  <a:cxn ang="0">
                    <a:pos x="T0" y="T1"/>
                  </a:cxn>
                  <a:cxn ang="0">
                    <a:pos x="T2" y="T3"/>
                  </a:cxn>
                  <a:cxn ang="0">
                    <a:pos x="T4" y="T5"/>
                  </a:cxn>
                  <a:cxn ang="0">
                    <a:pos x="T6" y="T7"/>
                  </a:cxn>
                  <a:cxn ang="0">
                    <a:pos x="T8" y="T9"/>
                  </a:cxn>
                </a:cxnLst>
                <a:rect l="0" t="0" r="r" b="b"/>
                <a:pathLst>
                  <a:path w="101" h="101">
                    <a:moveTo>
                      <a:pt x="89" y="29"/>
                    </a:moveTo>
                    <a:cubicBezTo>
                      <a:pt x="101" y="50"/>
                      <a:pt x="94" y="77"/>
                      <a:pt x="72" y="89"/>
                    </a:cubicBezTo>
                    <a:cubicBezTo>
                      <a:pt x="51" y="101"/>
                      <a:pt x="25" y="94"/>
                      <a:pt x="12" y="72"/>
                    </a:cubicBezTo>
                    <a:cubicBezTo>
                      <a:pt x="0" y="51"/>
                      <a:pt x="8" y="25"/>
                      <a:pt x="29" y="12"/>
                    </a:cubicBezTo>
                    <a:cubicBezTo>
                      <a:pt x="50" y="0"/>
                      <a:pt x="77" y="8"/>
                      <a:pt x="89" y="2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1" name="Freeform 141"/>
              <p:cNvSpPr>
                <a:spLocks/>
              </p:cNvSpPr>
              <p:nvPr/>
            </p:nvSpPr>
            <p:spPr bwMode="auto">
              <a:xfrm>
                <a:off x="3028" y="1669"/>
                <a:ext cx="85" cy="101"/>
              </a:xfrm>
              <a:custGeom>
                <a:avLst/>
                <a:gdLst>
                  <a:gd name="T0" fmla="*/ 85 w 85"/>
                  <a:gd name="T1" fmla="*/ 71 h 101"/>
                  <a:gd name="T2" fmla="*/ 0 w 85"/>
                  <a:gd name="T3" fmla="*/ 101 h 101"/>
                  <a:gd name="T4" fmla="*/ 28 w 85"/>
                  <a:gd name="T5" fmla="*/ 0 h 101"/>
                  <a:gd name="T6" fmla="*/ 85 w 85"/>
                  <a:gd name="T7" fmla="*/ 71 h 101"/>
                </a:gdLst>
                <a:ahLst/>
                <a:cxnLst>
                  <a:cxn ang="0">
                    <a:pos x="T0" y="T1"/>
                  </a:cxn>
                  <a:cxn ang="0">
                    <a:pos x="T2" y="T3"/>
                  </a:cxn>
                  <a:cxn ang="0">
                    <a:pos x="T4" y="T5"/>
                  </a:cxn>
                  <a:cxn ang="0">
                    <a:pos x="T6" y="T7"/>
                  </a:cxn>
                </a:cxnLst>
                <a:rect l="0" t="0" r="r" b="b"/>
                <a:pathLst>
                  <a:path w="85" h="101">
                    <a:moveTo>
                      <a:pt x="85" y="71"/>
                    </a:moveTo>
                    <a:lnTo>
                      <a:pt x="0" y="101"/>
                    </a:lnTo>
                    <a:lnTo>
                      <a:pt x="28" y="0"/>
                    </a:lnTo>
                    <a:lnTo>
                      <a:pt x="85" y="71"/>
                    </a:ln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2" name="Freeform 142"/>
              <p:cNvSpPr>
                <a:spLocks/>
              </p:cNvSpPr>
              <p:nvPr/>
            </p:nvSpPr>
            <p:spPr bwMode="auto">
              <a:xfrm>
                <a:off x="3028" y="1669"/>
                <a:ext cx="85" cy="101"/>
              </a:xfrm>
              <a:custGeom>
                <a:avLst/>
                <a:gdLst>
                  <a:gd name="T0" fmla="*/ 85 w 85"/>
                  <a:gd name="T1" fmla="*/ 71 h 101"/>
                  <a:gd name="T2" fmla="*/ 0 w 85"/>
                  <a:gd name="T3" fmla="*/ 101 h 101"/>
                  <a:gd name="T4" fmla="*/ 28 w 85"/>
                  <a:gd name="T5" fmla="*/ 0 h 101"/>
                  <a:gd name="T6" fmla="*/ 85 w 85"/>
                  <a:gd name="T7" fmla="*/ 71 h 101"/>
                </a:gdLst>
                <a:ahLst/>
                <a:cxnLst>
                  <a:cxn ang="0">
                    <a:pos x="T0" y="T1"/>
                  </a:cxn>
                  <a:cxn ang="0">
                    <a:pos x="T2" y="T3"/>
                  </a:cxn>
                  <a:cxn ang="0">
                    <a:pos x="T4" y="T5"/>
                  </a:cxn>
                  <a:cxn ang="0">
                    <a:pos x="T6" y="T7"/>
                  </a:cxn>
                </a:cxnLst>
                <a:rect l="0" t="0" r="r" b="b"/>
                <a:pathLst>
                  <a:path w="85" h="101">
                    <a:moveTo>
                      <a:pt x="85" y="71"/>
                    </a:moveTo>
                    <a:lnTo>
                      <a:pt x="0" y="101"/>
                    </a:lnTo>
                    <a:lnTo>
                      <a:pt x="28" y="0"/>
                    </a:lnTo>
                    <a:lnTo>
                      <a:pt x="85" y="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3" name="Freeform 143"/>
              <p:cNvSpPr>
                <a:spLocks/>
              </p:cNvSpPr>
              <p:nvPr/>
            </p:nvSpPr>
            <p:spPr bwMode="auto">
              <a:xfrm>
                <a:off x="2911" y="1848"/>
                <a:ext cx="29" cy="28"/>
              </a:xfrm>
              <a:custGeom>
                <a:avLst/>
                <a:gdLst>
                  <a:gd name="T0" fmla="*/ 13 w 14"/>
                  <a:gd name="T1" fmla="*/ 9 h 14"/>
                  <a:gd name="T2" fmla="*/ 5 w 14"/>
                  <a:gd name="T3" fmla="*/ 13 h 14"/>
                  <a:gd name="T4" fmla="*/ 0 w 14"/>
                  <a:gd name="T5" fmla="*/ 6 h 14"/>
                  <a:gd name="T6" fmla="*/ 8 w 14"/>
                  <a:gd name="T7" fmla="*/ 1 h 14"/>
                  <a:gd name="T8" fmla="*/ 13 w 14"/>
                  <a:gd name="T9" fmla="*/ 9 h 14"/>
                </a:gdLst>
                <a:ahLst/>
                <a:cxnLst>
                  <a:cxn ang="0">
                    <a:pos x="T0" y="T1"/>
                  </a:cxn>
                  <a:cxn ang="0">
                    <a:pos x="T2" y="T3"/>
                  </a:cxn>
                  <a:cxn ang="0">
                    <a:pos x="T4" y="T5"/>
                  </a:cxn>
                  <a:cxn ang="0">
                    <a:pos x="T6" y="T7"/>
                  </a:cxn>
                  <a:cxn ang="0">
                    <a:pos x="T8" y="T9"/>
                  </a:cxn>
                </a:cxnLst>
                <a:rect l="0" t="0" r="r" b="b"/>
                <a:pathLst>
                  <a:path w="14" h="14">
                    <a:moveTo>
                      <a:pt x="13" y="9"/>
                    </a:moveTo>
                    <a:cubicBezTo>
                      <a:pt x="12" y="12"/>
                      <a:pt x="8" y="14"/>
                      <a:pt x="5" y="13"/>
                    </a:cubicBezTo>
                    <a:cubicBezTo>
                      <a:pt x="2" y="12"/>
                      <a:pt x="0" y="9"/>
                      <a:pt x="0" y="6"/>
                    </a:cubicBezTo>
                    <a:cubicBezTo>
                      <a:pt x="1" y="2"/>
                      <a:pt x="5" y="0"/>
                      <a:pt x="8" y="1"/>
                    </a:cubicBezTo>
                    <a:cubicBezTo>
                      <a:pt x="12" y="2"/>
                      <a:pt x="14" y="6"/>
                      <a:pt x="13" y="9"/>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4" name="Freeform 144"/>
              <p:cNvSpPr>
                <a:spLocks/>
              </p:cNvSpPr>
              <p:nvPr/>
            </p:nvSpPr>
            <p:spPr bwMode="auto">
              <a:xfrm>
                <a:off x="2960" y="1862"/>
                <a:ext cx="29" cy="28"/>
              </a:xfrm>
              <a:custGeom>
                <a:avLst/>
                <a:gdLst>
                  <a:gd name="T0" fmla="*/ 13 w 14"/>
                  <a:gd name="T1" fmla="*/ 8 h 14"/>
                  <a:gd name="T2" fmla="*/ 5 w 14"/>
                  <a:gd name="T3" fmla="*/ 13 h 14"/>
                  <a:gd name="T4" fmla="*/ 1 w 14"/>
                  <a:gd name="T5" fmla="*/ 5 h 14"/>
                  <a:gd name="T6" fmla="*/ 8 w 14"/>
                  <a:gd name="T7" fmla="*/ 1 h 14"/>
                  <a:gd name="T8" fmla="*/ 13 w 14"/>
                  <a:gd name="T9" fmla="*/ 8 h 14"/>
                </a:gdLst>
                <a:ahLst/>
                <a:cxnLst>
                  <a:cxn ang="0">
                    <a:pos x="T0" y="T1"/>
                  </a:cxn>
                  <a:cxn ang="0">
                    <a:pos x="T2" y="T3"/>
                  </a:cxn>
                  <a:cxn ang="0">
                    <a:pos x="T4" y="T5"/>
                  </a:cxn>
                  <a:cxn ang="0">
                    <a:pos x="T6" y="T7"/>
                  </a:cxn>
                  <a:cxn ang="0">
                    <a:pos x="T8" y="T9"/>
                  </a:cxn>
                </a:cxnLst>
                <a:rect l="0" t="0" r="r" b="b"/>
                <a:pathLst>
                  <a:path w="14" h="14">
                    <a:moveTo>
                      <a:pt x="13" y="8"/>
                    </a:moveTo>
                    <a:cubicBezTo>
                      <a:pt x="12" y="12"/>
                      <a:pt x="8" y="14"/>
                      <a:pt x="5" y="13"/>
                    </a:cubicBezTo>
                    <a:cubicBezTo>
                      <a:pt x="2" y="12"/>
                      <a:pt x="0" y="8"/>
                      <a:pt x="1" y="5"/>
                    </a:cubicBezTo>
                    <a:cubicBezTo>
                      <a:pt x="2" y="2"/>
                      <a:pt x="5" y="0"/>
                      <a:pt x="8" y="1"/>
                    </a:cubicBezTo>
                    <a:cubicBezTo>
                      <a:pt x="12" y="2"/>
                      <a:pt x="14" y="5"/>
                      <a:pt x="13" y="8"/>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5" name="Freeform 145"/>
              <p:cNvSpPr>
                <a:spLocks/>
              </p:cNvSpPr>
              <p:nvPr/>
            </p:nvSpPr>
            <p:spPr bwMode="auto">
              <a:xfrm>
                <a:off x="3009" y="1874"/>
                <a:ext cx="29" cy="28"/>
              </a:xfrm>
              <a:custGeom>
                <a:avLst/>
                <a:gdLst>
                  <a:gd name="T0" fmla="*/ 13 w 14"/>
                  <a:gd name="T1" fmla="*/ 9 h 14"/>
                  <a:gd name="T2" fmla="*/ 5 w 14"/>
                  <a:gd name="T3" fmla="*/ 13 h 14"/>
                  <a:gd name="T4" fmla="*/ 1 w 14"/>
                  <a:gd name="T5" fmla="*/ 6 h 14"/>
                  <a:gd name="T6" fmla="*/ 9 w 14"/>
                  <a:gd name="T7" fmla="*/ 1 h 14"/>
                  <a:gd name="T8" fmla="*/ 13 w 14"/>
                  <a:gd name="T9" fmla="*/ 9 h 14"/>
                </a:gdLst>
                <a:ahLst/>
                <a:cxnLst>
                  <a:cxn ang="0">
                    <a:pos x="T0" y="T1"/>
                  </a:cxn>
                  <a:cxn ang="0">
                    <a:pos x="T2" y="T3"/>
                  </a:cxn>
                  <a:cxn ang="0">
                    <a:pos x="T4" y="T5"/>
                  </a:cxn>
                  <a:cxn ang="0">
                    <a:pos x="T6" y="T7"/>
                  </a:cxn>
                  <a:cxn ang="0">
                    <a:pos x="T8" y="T9"/>
                  </a:cxn>
                </a:cxnLst>
                <a:rect l="0" t="0" r="r" b="b"/>
                <a:pathLst>
                  <a:path w="14" h="14">
                    <a:moveTo>
                      <a:pt x="13" y="9"/>
                    </a:moveTo>
                    <a:cubicBezTo>
                      <a:pt x="12" y="12"/>
                      <a:pt x="9" y="14"/>
                      <a:pt x="5" y="13"/>
                    </a:cubicBezTo>
                    <a:cubicBezTo>
                      <a:pt x="2" y="13"/>
                      <a:pt x="0" y="9"/>
                      <a:pt x="1" y="6"/>
                    </a:cubicBezTo>
                    <a:cubicBezTo>
                      <a:pt x="2" y="2"/>
                      <a:pt x="5" y="0"/>
                      <a:pt x="9" y="1"/>
                    </a:cubicBezTo>
                    <a:cubicBezTo>
                      <a:pt x="12" y="2"/>
                      <a:pt x="14" y="6"/>
                      <a:pt x="13" y="9"/>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6" name="Freeform 146"/>
              <p:cNvSpPr>
                <a:spLocks/>
              </p:cNvSpPr>
              <p:nvPr/>
            </p:nvSpPr>
            <p:spPr bwMode="auto">
              <a:xfrm>
                <a:off x="3058" y="1888"/>
                <a:ext cx="29" cy="29"/>
              </a:xfrm>
              <a:custGeom>
                <a:avLst/>
                <a:gdLst>
                  <a:gd name="T0" fmla="*/ 13 w 14"/>
                  <a:gd name="T1" fmla="*/ 9 h 14"/>
                  <a:gd name="T2" fmla="*/ 6 w 14"/>
                  <a:gd name="T3" fmla="*/ 13 h 14"/>
                  <a:gd name="T4" fmla="*/ 1 w 14"/>
                  <a:gd name="T5" fmla="*/ 5 h 14"/>
                  <a:gd name="T6" fmla="*/ 9 w 14"/>
                  <a:gd name="T7" fmla="*/ 1 h 14"/>
                  <a:gd name="T8" fmla="*/ 13 w 14"/>
                  <a:gd name="T9" fmla="*/ 9 h 14"/>
                </a:gdLst>
                <a:ahLst/>
                <a:cxnLst>
                  <a:cxn ang="0">
                    <a:pos x="T0" y="T1"/>
                  </a:cxn>
                  <a:cxn ang="0">
                    <a:pos x="T2" y="T3"/>
                  </a:cxn>
                  <a:cxn ang="0">
                    <a:pos x="T4" y="T5"/>
                  </a:cxn>
                  <a:cxn ang="0">
                    <a:pos x="T6" y="T7"/>
                  </a:cxn>
                  <a:cxn ang="0">
                    <a:pos x="T8" y="T9"/>
                  </a:cxn>
                </a:cxnLst>
                <a:rect l="0" t="0" r="r" b="b"/>
                <a:pathLst>
                  <a:path w="14" h="14">
                    <a:moveTo>
                      <a:pt x="13" y="9"/>
                    </a:moveTo>
                    <a:cubicBezTo>
                      <a:pt x="12" y="12"/>
                      <a:pt x="9" y="14"/>
                      <a:pt x="6" y="13"/>
                    </a:cubicBezTo>
                    <a:cubicBezTo>
                      <a:pt x="2" y="12"/>
                      <a:pt x="0" y="9"/>
                      <a:pt x="1" y="5"/>
                    </a:cubicBezTo>
                    <a:cubicBezTo>
                      <a:pt x="2" y="2"/>
                      <a:pt x="6" y="0"/>
                      <a:pt x="9" y="1"/>
                    </a:cubicBezTo>
                    <a:cubicBezTo>
                      <a:pt x="12" y="2"/>
                      <a:pt x="14" y="5"/>
                      <a:pt x="13" y="9"/>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7" name="Freeform 147"/>
              <p:cNvSpPr>
                <a:spLocks/>
              </p:cNvSpPr>
              <p:nvPr/>
            </p:nvSpPr>
            <p:spPr bwMode="auto">
              <a:xfrm>
                <a:off x="3107" y="1900"/>
                <a:ext cx="31" cy="29"/>
              </a:xfrm>
              <a:custGeom>
                <a:avLst/>
                <a:gdLst>
                  <a:gd name="T0" fmla="*/ 14 w 15"/>
                  <a:gd name="T1" fmla="*/ 9 h 14"/>
                  <a:gd name="T2" fmla="*/ 6 w 15"/>
                  <a:gd name="T3" fmla="*/ 14 h 14"/>
                  <a:gd name="T4" fmla="*/ 1 w 15"/>
                  <a:gd name="T5" fmla="*/ 6 h 14"/>
                  <a:gd name="T6" fmla="*/ 9 w 15"/>
                  <a:gd name="T7" fmla="*/ 1 h 14"/>
                  <a:gd name="T8" fmla="*/ 14 w 15"/>
                  <a:gd name="T9" fmla="*/ 9 h 14"/>
                </a:gdLst>
                <a:ahLst/>
                <a:cxnLst>
                  <a:cxn ang="0">
                    <a:pos x="T0" y="T1"/>
                  </a:cxn>
                  <a:cxn ang="0">
                    <a:pos x="T2" y="T3"/>
                  </a:cxn>
                  <a:cxn ang="0">
                    <a:pos x="T4" y="T5"/>
                  </a:cxn>
                  <a:cxn ang="0">
                    <a:pos x="T6" y="T7"/>
                  </a:cxn>
                  <a:cxn ang="0">
                    <a:pos x="T8" y="T9"/>
                  </a:cxn>
                </a:cxnLst>
                <a:rect l="0" t="0" r="r" b="b"/>
                <a:pathLst>
                  <a:path w="15" h="14">
                    <a:moveTo>
                      <a:pt x="14" y="9"/>
                    </a:moveTo>
                    <a:cubicBezTo>
                      <a:pt x="13" y="13"/>
                      <a:pt x="9" y="14"/>
                      <a:pt x="6" y="14"/>
                    </a:cubicBezTo>
                    <a:cubicBezTo>
                      <a:pt x="2" y="13"/>
                      <a:pt x="0" y="9"/>
                      <a:pt x="1" y="6"/>
                    </a:cubicBezTo>
                    <a:cubicBezTo>
                      <a:pt x="2" y="2"/>
                      <a:pt x="6" y="0"/>
                      <a:pt x="9" y="1"/>
                    </a:cubicBezTo>
                    <a:cubicBezTo>
                      <a:pt x="13" y="2"/>
                      <a:pt x="15" y="6"/>
                      <a:pt x="14" y="9"/>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8" name="Freeform 148"/>
              <p:cNvSpPr>
                <a:spLocks noEditPoints="1"/>
              </p:cNvSpPr>
              <p:nvPr/>
            </p:nvSpPr>
            <p:spPr bwMode="auto">
              <a:xfrm>
                <a:off x="3075" y="1738"/>
                <a:ext cx="81" cy="77"/>
              </a:xfrm>
              <a:custGeom>
                <a:avLst/>
                <a:gdLst>
                  <a:gd name="T0" fmla="*/ 40 w 40"/>
                  <a:gd name="T1" fmla="*/ 0 h 38"/>
                  <a:gd name="T2" fmla="*/ 18 w 40"/>
                  <a:gd name="T3" fmla="*/ 33 h 38"/>
                  <a:gd name="T4" fmla="*/ 0 w 40"/>
                  <a:gd name="T5" fmla="*/ 38 h 38"/>
                  <a:gd name="T6" fmla="*/ 18 w 40"/>
                  <a:gd name="T7" fmla="*/ 33 h 38"/>
                  <a:gd name="T8" fmla="*/ 40 w 40"/>
                  <a:gd name="T9" fmla="*/ 0 h 38"/>
                  <a:gd name="T10" fmla="*/ 40 w 40"/>
                  <a:gd name="T11" fmla="*/ 0 h 38"/>
                  <a:gd name="T12" fmla="*/ 40 w 40"/>
                  <a:gd name="T13" fmla="*/ 0 h 38"/>
                  <a:gd name="T14" fmla="*/ 40 w 40"/>
                  <a:gd name="T15" fmla="*/ 0 h 38"/>
                  <a:gd name="T16" fmla="*/ 40 w 40"/>
                  <a:gd name="T17" fmla="*/ 0 h 38"/>
                  <a:gd name="T18" fmla="*/ 40 w 40"/>
                  <a:gd name="T19" fmla="*/ 0 h 38"/>
                  <a:gd name="T20" fmla="*/ 40 w 40"/>
                  <a:gd name="T21" fmla="*/ 0 h 38"/>
                  <a:gd name="T22" fmla="*/ 40 w 40"/>
                  <a:gd name="T23" fmla="*/ 0 h 38"/>
                  <a:gd name="T24" fmla="*/ 40 w 40"/>
                  <a:gd name="T25" fmla="*/ 0 h 38"/>
                  <a:gd name="T26" fmla="*/ 40 w 40"/>
                  <a:gd name="T27" fmla="*/ 0 h 38"/>
                  <a:gd name="T28" fmla="*/ 40 w 40"/>
                  <a:gd name="T29" fmla="*/ 0 h 38"/>
                  <a:gd name="T30" fmla="*/ 40 w 40"/>
                  <a:gd name="T31" fmla="*/ 0 h 38"/>
                  <a:gd name="T32" fmla="*/ 40 w 40"/>
                  <a:gd name="T3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38">
                    <a:moveTo>
                      <a:pt x="40" y="0"/>
                    </a:moveTo>
                    <a:cubicBezTo>
                      <a:pt x="39" y="13"/>
                      <a:pt x="31" y="26"/>
                      <a:pt x="18" y="33"/>
                    </a:cubicBezTo>
                    <a:cubicBezTo>
                      <a:pt x="13" y="36"/>
                      <a:pt x="6" y="38"/>
                      <a:pt x="0" y="38"/>
                    </a:cubicBezTo>
                    <a:cubicBezTo>
                      <a:pt x="6" y="38"/>
                      <a:pt x="13" y="36"/>
                      <a:pt x="18" y="33"/>
                    </a:cubicBezTo>
                    <a:cubicBezTo>
                      <a:pt x="31" y="26"/>
                      <a:pt x="39" y="13"/>
                      <a:pt x="40" y="0"/>
                    </a:cubicBezTo>
                    <a:moveTo>
                      <a:pt x="40" y="0"/>
                    </a:moveTo>
                    <a:cubicBezTo>
                      <a:pt x="40" y="0"/>
                      <a:pt x="40" y="0"/>
                      <a:pt x="40" y="0"/>
                    </a:cubicBezTo>
                    <a:cubicBezTo>
                      <a:pt x="40" y="0"/>
                      <a:pt x="40" y="0"/>
                      <a:pt x="40" y="0"/>
                    </a:cubicBezTo>
                    <a:moveTo>
                      <a:pt x="40" y="0"/>
                    </a:moveTo>
                    <a:cubicBezTo>
                      <a:pt x="40" y="0"/>
                      <a:pt x="40" y="0"/>
                      <a:pt x="40" y="0"/>
                    </a:cubicBezTo>
                    <a:cubicBezTo>
                      <a:pt x="40" y="0"/>
                      <a:pt x="40" y="0"/>
                      <a:pt x="40" y="0"/>
                    </a:cubicBezTo>
                    <a:moveTo>
                      <a:pt x="40" y="0"/>
                    </a:moveTo>
                    <a:cubicBezTo>
                      <a:pt x="40" y="0"/>
                      <a:pt x="40" y="0"/>
                      <a:pt x="40" y="0"/>
                    </a:cubicBezTo>
                    <a:cubicBezTo>
                      <a:pt x="40" y="0"/>
                      <a:pt x="40" y="0"/>
                      <a:pt x="40" y="0"/>
                    </a:cubicBezTo>
                    <a:moveTo>
                      <a:pt x="40" y="0"/>
                    </a:moveTo>
                    <a:cubicBezTo>
                      <a:pt x="40" y="0"/>
                      <a:pt x="40" y="0"/>
                      <a:pt x="40" y="0"/>
                    </a:cubicBezTo>
                    <a:cubicBezTo>
                      <a:pt x="40" y="0"/>
                      <a:pt x="40" y="0"/>
                      <a:pt x="40" y="0"/>
                    </a:cubicBezTo>
                  </a:path>
                </a:pathLst>
              </a:custGeom>
              <a:solidFill>
                <a:srgbClr val="0016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9" name="Freeform 149"/>
              <p:cNvSpPr>
                <a:spLocks/>
              </p:cNvSpPr>
              <p:nvPr/>
            </p:nvSpPr>
            <p:spPr bwMode="auto">
              <a:xfrm>
                <a:off x="2991" y="1683"/>
                <a:ext cx="167" cy="134"/>
              </a:xfrm>
              <a:custGeom>
                <a:avLst/>
                <a:gdLst>
                  <a:gd name="T0" fmla="*/ 76 w 82"/>
                  <a:gd name="T1" fmla="*/ 0 h 66"/>
                  <a:gd name="T2" fmla="*/ 50 w 82"/>
                  <a:gd name="T3" fmla="*/ 15 h 66"/>
                  <a:gd name="T4" fmla="*/ 60 w 82"/>
                  <a:gd name="T5" fmla="*/ 28 h 66"/>
                  <a:gd name="T6" fmla="*/ 18 w 82"/>
                  <a:gd name="T7" fmla="*/ 43 h 66"/>
                  <a:gd name="T8" fmla="*/ 22 w 82"/>
                  <a:gd name="T9" fmla="*/ 31 h 66"/>
                  <a:gd name="T10" fmla="*/ 0 w 82"/>
                  <a:gd name="T11" fmla="*/ 44 h 66"/>
                  <a:gd name="T12" fmla="*/ 38 w 82"/>
                  <a:gd name="T13" fmla="*/ 66 h 66"/>
                  <a:gd name="T14" fmla="*/ 41 w 82"/>
                  <a:gd name="T15" fmla="*/ 65 h 66"/>
                  <a:gd name="T16" fmla="*/ 59 w 82"/>
                  <a:gd name="T17" fmla="*/ 60 h 66"/>
                  <a:gd name="T18" fmla="*/ 81 w 82"/>
                  <a:gd name="T19" fmla="*/ 27 h 66"/>
                  <a:gd name="T20" fmla="*/ 81 w 82"/>
                  <a:gd name="T21" fmla="*/ 27 h 66"/>
                  <a:gd name="T22" fmla="*/ 81 w 82"/>
                  <a:gd name="T23" fmla="*/ 27 h 66"/>
                  <a:gd name="T24" fmla="*/ 81 w 82"/>
                  <a:gd name="T25" fmla="*/ 27 h 66"/>
                  <a:gd name="T26" fmla="*/ 81 w 82"/>
                  <a:gd name="T27" fmla="*/ 27 h 66"/>
                  <a:gd name="T28" fmla="*/ 81 w 82"/>
                  <a:gd name="T29" fmla="*/ 27 h 66"/>
                  <a:gd name="T30" fmla="*/ 81 w 82"/>
                  <a:gd name="T31" fmla="*/ 27 h 66"/>
                  <a:gd name="T32" fmla="*/ 81 w 82"/>
                  <a:gd name="T33" fmla="*/ 27 h 66"/>
                  <a:gd name="T34" fmla="*/ 81 w 82"/>
                  <a:gd name="T35" fmla="*/ 27 h 66"/>
                  <a:gd name="T36" fmla="*/ 76 w 82"/>
                  <a:gd name="T3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66">
                    <a:moveTo>
                      <a:pt x="76" y="0"/>
                    </a:moveTo>
                    <a:cubicBezTo>
                      <a:pt x="50" y="15"/>
                      <a:pt x="50" y="15"/>
                      <a:pt x="50" y="15"/>
                    </a:cubicBezTo>
                    <a:cubicBezTo>
                      <a:pt x="60" y="28"/>
                      <a:pt x="60" y="28"/>
                      <a:pt x="60" y="28"/>
                    </a:cubicBezTo>
                    <a:cubicBezTo>
                      <a:pt x="18" y="43"/>
                      <a:pt x="18" y="43"/>
                      <a:pt x="18" y="43"/>
                    </a:cubicBezTo>
                    <a:cubicBezTo>
                      <a:pt x="22" y="31"/>
                      <a:pt x="22" y="31"/>
                      <a:pt x="22" y="31"/>
                    </a:cubicBezTo>
                    <a:cubicBezTo>
                      <a:pt x="0" y="44"/>
                      <a:pt x="0" y="44"/>
                      <a:pt x="0" y="44"/>
                    </a:cubicBezTo>
                    <a:cubicBezTo>
                      <a:pt x="8" y="58"/>
                      <a:pt x="22" y="66"/>
                      <a:pt x="38" y="66"/>
                    </a:cubicBezTo>
                    <a:cubicBezTo>
                      <a:pt x="39" y="66"/>
                      <a:pt x="40" y="66"/>
                      <a:pt x="41" y="65"/>
                    </a:cubicBezTo>
                    <a:cubicBezTo>
                      <a:pt x="47" y="65"/>
                      <a:pt x="54" y="63"/>
                      <a:pt x="59" y="60"/>
                    </a:cubicBezTo>
                    <a:cubicBezTo>
                      <a:pt x="72" y="53"/>
                      <a:pt x="80" y="40"/>
                      <a:pt x="81" y="27"/>
                    </a:cubicBezTo>
                    <a:cubicBezTo>
                      <a:pt x="81" y="27"/>
                      <a:pt x="81" y="27"/>
                      <a:pt x="81" y="27"/>
                    </a:cubicBezTo>
                    <a:cubicBezTo>
                      <a:pt x="81" y="27"/>
                      <a:pt x="81" y="27"/>
                      <a:pt x="81" y="27"/>
                    </a:cubicBezTo>
                    <a:cubicBezTo>
                      <a:pt x="81" y="27"/>
                      <a:pt x="81" y="27"/>
                      <a:pt x="81" y="27"/>
                    </a:cubicBezTo>
                    <a:cubicBezTo>
                      <a:pt x="81" y="27"/>
                      <a:pt x="81" y="27"/>
                      <a:pt x="81" y="27"/>
                    </a:cubicBezTo>
                    <a:cubicBezTo>
                      <a:pt x="81" y="27"/>
                      <a:pt x="81" y="27"/>
                      <a:pt x="81" y="27"/>
                    </a:cubicBezTo>
                    <a:cubicBezTo>
                      <a:pt x="81" y="27"/>
                      <a:pt x="81" y="27"/>
                      <a:pt x="81" y="27"/>
                    </a:cubicBezTo>
                    <a:cubicBezTo>
                      <a:pt x="81" y="27"/>
                      <a:pt x="81" y="27"/>
                      <a:pt x="81" y="27"/>
                    </a:cubicBezTo>
                    <a:cubicBezTo>
                      <a:pt x="81" y="27"/>
                      <a:pt x="81" y="27"/>
                      <a:pt x="81" y="27"/>
                    </a:cubicBezTo>
                    <a:cubicBezTo>
                      <a:pt x="82" y="18"/>
                      <a:pt x="81" y="8"/>
                      <a:pt x="76"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0" name="Freeform 150"/>
              <p:cNvSpPr>
                <a:spLocks/>
              </p:cNvSpPr>
              <p:nvPr/>
            </p:nvSpPr>
            <p:spPr bwMode="auto">
              <a:xfrm>
                <a:off x="3028" y="1713"/>
                <a:ext cx="85" cy="57"/>
              </a:xfrm>
              <a:custGeom>
                <a:avLst/>
                <a:gdLst>
                  <a:gd name="T0" fmla="*/ 65 w 85"/>
                  <a:gd name="T1" fmla="*/ 0 h 57"/>
                  <a:gd name="T2" fmla="*/ 8 w 85"/>
                  <a:gd name="T3" fmla="*/ 33 h 57"/>
                  <a:gd name="T4" fmla="*/ 0 w 85"/>
                  <a:gd name="T5" fmla="*/ 57 h 57"/>
                  <a:gd name="T6" fmla="*/ 85 w 85"/>
                  <a:gd name="T7" fmla="*/ 27 h 57"/>
                  <a:gd name="T8" fmla="*/ 65 w 85"/>
                  <a:gd name="T9" fmla="*/ 0 h 57"/>
                </a:gdLst>
                <a:ahLst/>
                <a:cxnLst>
                  <a:cxn ang="0">
                    <a:pos x="T0" y="T1"/>
                  </a:cxn>
                  <a:cxn ang="0">
                    <a:pos x="T2" y="T3"/>
                  </a:cxn>
                  <a:cxn ang="0">
                    <a:pos x="T4" y="T5"/>
                  </a:cxn>
                  <a:cxn ang="0">
                    <a:pos x="T6" y="T7"/>
                  </a:cxn>
                  <a:cxn ang="0">
                    <a:pos x="T8" y="T9"/>
                  </a:cxn>
                </a:cxnLst>
                <a:rect l="0" t="0" r="r" b="b"/>
                <a:pathLst>
                  <a:path w="85" h="57">
                    <a:moveTo>
                      <a:pt x="65" y="0"/>
                    </a:moveTo>
                    <a:lnTo>
                      <a:pt x="8" y="33"/>
                    </a:lnTo>
                    <a:lnTo>
                      <a:pt x="0" y="57"/>
                    </a:lnTo>
                    <a:lnTo>
                      <a:pt x="85" y="27"/>
                    </a:lnTo>
                    <a:lnTo>
                      <a:pt x="65" y="0"/>
                    </a:lnTo>
                    <a:close/>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1" name="Freeform 151"/>
              <p:cNvSpPr>
                <a:spLocks/>
              </p:cNvSpPr>
              <p:nvPr/>
            </p:nvSpPr>
            <p:spPr bwMode="auto">
              <a:xfrm>
                <a:off x="3028" y="1713"/>
                <a:ext cx="85" cy="57"/>
              </a:xfrm>
              <a:custGeom>
                <a:avLst/>
                <a:gdLst>
                  <a:gd name="T0" fmla="*/ 65 w 85"/>
                  <a:gd name="T1" fmla="*/ 0 h 57"/>
                  <a:gd name="T2" fmla="*/ 8 w 85"/>
                  <a:gd name="T3" fmla="*/ 33 h 57"/>
                  <a:gd name="T4" fmla="*/ 0 w 85"/>
                  <a:gd name="T5" fmla="*/ 57 h 57"/>
                  <a:gd name="T6" fmla="*/ 85 w 85"/>
                  <a:gd name="T7" fmla="*/ 27 h 57"/>
                  <a:gd name="T8" fmla="*/ 65 w 85"/>
                  <a:gd name="T9" fmla="*/ 0 h 57"/>
                </a:gdLst>
                <a:ahLst/>
                <a:cxnLst>
                  <a:cxn ang="0">
                    <a:pos x="T0" y="T1"/>
                  </a:cxn>
                  <a:cxn ang="0">
                    <a:pos x="T2" y="T3"/>
                  </a:cxn>
                  <a:cxn ang="0">
                    <a:pos x="T4" y="T5"/>
                  </a:cxn>
                  <a:cxn ang="0">
                    <a:pos x="T6" y="T7"/>
                  </a:cxn>
                  <a:cxn ang="0">
                    <a:pos x="T8" y="T9"/>
                  </a:cxn>
                </a:cxnLst>
                <a:rect l="0" t="0" r="r" b="b"/>
                <a:pathLst>
                  <a:path w="85" h="57">
                    <a:moveTo>
                      <a:pt x="65" y="0"/>
                    </a:moveTo>
                    <a:lnTo>
                      <a:pt x="8" y="33"/>
                    </a:lnTo>
                    <a:lnTo>
                      <a:pt x="0" y="57"/>
                    </a:lnTo>
                    <a:lnTo>
                      <a:pt x="85" y="27"/>
                    </a:lnTo>
                    <a:lnTo>
                      <a:pt x="6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2" name="Freeform 152"/>
              <p:cNvSpPr>
                <a:spLocks/>
              </p:cNvSpPr>
              <p:nvPr/>
            </p:nvSpPr>
            <p:spPr bwMode="auto">
              <a:xfrm>
                <a:off x="4409" y="2809"/>
                <a:ext cx="212" cy="201"/>
              </a:xfrm>
              <a:custGeom>
                <a:avLst/>
                <a:gdLst>
                  <a:gd name="T0" fmla="*/ 98 w 104"/>
                  <a:gd name="T1" fmla="*/ 13 h 99"/>
                  <a:gd name="T2" fmla="*/ 70 w 104"/>
                  <a:gd name="T3" fmla="*/ 1 h 99"/>
                  <a:gd name="T4" fmla="*/ 35 w 104"/>
                  <a:gd name="T5" fmla="*/ 25 h 99"/>
                  <a:gd name="T6" fmla="*/ 5 w 104"/>
                  <a:gd name="T7" fmla="*/ 80 h 99"/>
                  <a:gd name="T8" fmla="*/ 5 w 104"/>
                  <a:gd name="T9" fmla="*/ 79 h 99"/>
                  <a:gd name="T10" fmla="*/ 2 w 104"/>
                  <a:gd name="T11" fmla="*/ 89 h 99"/>
                  <a:gd name="T12" fmla="*/ 14 w 104"/>
                  <a:gd name="T13" fmla="*/ 98 h 99"/>
                  <a:gd name="T14" fmla="*/ 55 w 104"/>
                  <a:gd name="T15" fmla="*/ 87 h 99"/>
                  <a:gd name="T16" fmla="*/ 70 w 104"/>
                  <a:gd name="T17" fmla="*/ 57 h 99"/>
                  <a:gd name="T18" fmla="*/ 83 w 104"/>
                  <a:gd name="T19" fmla="*/ 45 h 99"/>
                  <a:gd name="T20" fmla="*/ 75 w 104"/>
                  <a:gd name="T21" fmla="*/ 37 h 99"/>
                  <a:gd name="T22" fmla="*/ 77 w 104"/>
                  <a:gd name="T23" fmla="*/ 34 h 99"/>
                  <a:gd name="T24" fmla="*/ 79 w 104"/>
                  <a:gd name="T25" fmla="*/ 36 h 99"/>
                  <a:gd name="T26" fmla="*/ 86 w 104"/>
                  <a:gd name="T27" fmla="*/ 42 h 99"/>
                  <a:gd name="T28" fmla="*/ 96 w 104"/>
                  <a:gd name="T29" fmla="*/ 35 h 99"/>
                  <a:gd name="T30" fmla="*/ 98 w 104"/>
                  <a:gd name="T31" fmla="*/ 1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99">
                    <a:moveTo>
                      <a:pt x="98" y="13"/>
                    </a:moveTo>
                    <a:cubicBezTo>
                      <a:pt x="92" y="4"/>
                      <a:pt x="80" y="0"/>
                      <a:pt x="70" y="1"/>
                    </a:cubicBezTo>
                    <a:cubicBezTo>
                      <a:pt x="52" y="1"/>
                      <a:pt x="42" y="9"/>
                      <a:pt x="35" y="25"/>
                    </a:cubicBezTo>
                    <a:cubicBezTo>
                      <a:pt x="30" y="37"/>
                      <a:pt x="28" y="86"/>
                      <a:pt x="5" y="80"/>
                    </a:cubicBezTo>
                    <a:cubicBezTo>
                      <a:pt x="5" y="79"/>
                      <a:pt x="5" y="79"/>
                      <a:pt x="5" y="79"/>
                    </a:cubicBezTo>
                    <a:cubicBezTo>
                      <a:pt x="0" y="81"/>
                      <a:pt x="2" y="86"/>
                      <a:pt x="2" y="89"/>
                    </a:cubicBezTo>
                    <a:cubicBezTo>
                      <a:pt x="4" y="96"/>
                      <a:pt x="7" y="98"/>
                      <a:pt x="14" y="98"/>
                    </a:cubicBezTo>
                    <a:cubicBezTo>
                      <a:pt x="28" y="99"/>
                      <a:pt x="45" y="99"/>
                      <a:pt x="55" y="87"/>
                    </a:cubicBezTo>
                    <a:cubicBezTo>
                      <a:pt x="63" y="79"/>
                      <a:pt x="63" y="66"/>
                      <a:pt x="70" y="57"/>
                    </a:cubicBezTo>
                    <a:cubicBezTo>
                      <a:pt x="74" y="52"/>
                      <a:pt x="78" y="48"/>
                      <a:pt x="83" y="45"/>
                    </a:cubicBezTo>
                    <a:cubicBezTo>
                      <a:pt x="78" y="43"/>
                      <a:pt x="76" y="39"/>
                      <a:pt x="75" y="37"/>
                    </a:cubicBezTo>
                    <a:cubicBezTo>
                      <a:pt x="75" y="36"/>
                      <a:pt x="76" y="35"/>
                      <a:pt x="77" y="34"/>
                    </a:cubicBezTo>
                    <a:cubicBezTo>
                      <a:pt x="78" y="34"/>
                      <a:pt x="79" y="35"/>
                      <a:pt x="79" y="36"/>
                    </a:cubicBezTo>
                    <a:cubicBezTo>
                      <a:pt x="79" y="36"/>
                      <a:pt x="81" y="40"/>
                      <a:pt x="86" y="42"/>
                    </a:cubicBezTo>
                    <a:cubicBezTo>
                      <a:pt x="89" y="40"/>
                      <a:pt x="92" y="37"/>
                      <a:pt x="96" y="35"/>
                    </a:cubicBezTo>
                    <a:cubicBezTo>
                      <a:pt x="104" y="29"/>
                      <a:pt x="103" y="23"/>
                      <a:pt x="98" y="13"/>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3" name="Oval 153"/>
              <p:cNvSpPr>
                <a:spLocks noChangeArrowheads="1"/>
              </p:cNvSpPr>
              <p:nvPr/>
            </p:nvSpPr>
            <p:spPr bwMode="auto">
              <a:xfrm>
                <a:off x="4527" y="2839"/>
                <a:ext cx="25" cy="25"/>
              </a:xfrm>
              <a:prstGeom prst="ellipse">
                <a:avLst/>
              </a:pr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4" name="Freeform 154"/>
              <p:cNvSpPr>
                <a:spLocks/>
              </p:cNvSpPr>
              <p:nvPr/>
            </p:nvSpPr>
            <p:spPr bwMode="auto">
              <a:xfrm>
                <a:off x="4035" y="2935"/>
                <a:ext cx="75" cy="85"/>
              </a:xfrm>
              <a:custGeom>
                <a:avLst/>
                <a:gdLst>
                  <a:gd name="T0" fmla="*/ 37 w 37"/>
                  <a:gd name="T1" fmla="*/ 21 h 42"/>
                  <a:gd name="T2" fmla="*/ 9 w 37"/>
                  <a:gd name="T3" fmla="*/ 11 h 42"/>
                  <a:gd name="T4" fmla="*/ 34 w 37"/>
                  <a:gd name="T5" fmla="*/ 42 h 42"/>
                  <a:gd name="T6" fmla="*/ 37 w 37"/>
                  <a:gd name="T7" fmla="*/ 21 h 42"/>
                </a:gdLst>
                <a:ahLst/>
                <a:cxnLst>
                  <a:cxn ang="0">
                    <a:pos x="T0" y="T1"/>
                  </a:cxn>
                  <a:cxn ang="0">
                    <a:pos x="T2" y="T3"/>
                  </a:cxn>
                  <a:cxn ang="0">
                    <a:pos x="T4" y="T5"/>
                  </a:cxn>
                  <a:cxn ang="0">
                    <a:pos x="T6" y="T7"/>
                  </a:cxn>
                </a:cxnLst>
                <a:rect l="0" t="0" r="r" b="b"/>
                <a:pathLst>
                  <a:path w="37" h="42">
                    <a:moveTo>
                      <a:pt x="37" y="21"/>
                    </a:moveTo>
                    <a:cubicBezTo>
                      <a:pt x="37" y="21"/>
                      <a:pt x="17" y="22"/>
                      <a:pt x="9" y="11"/>
                    </a:cubicBezTo>
                    <a:cubicBezTo>
                      <a:pt x="0" y="0"/>
                      <a:pt x="20" y="38"/>
                      <a:pt x="34" y="42"/>
                    </a:cubicBezTo>
                    <a:cubicBezTo>
                      <a:pt x="36" y="25"/>
                      <a:pt x="37" y="21"/>
                      <a:pt x="37" y="21"/>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5" name="Freeform 155"/>
              <p:cNvSpPr>
                <a:spLocks/>
              </p:cNvSpPr>
              <p:nvPr/>
            </p:nvSpPr>
            <p:spPr bwMode="auto">
              <a:xfrm>
                <a:off x="4074" y="2980"/>
                <a:ext cx="116" cy="130"/>
              </a:xfrm>
              <a:custGeom>
                <a:avLst/>
                <a:gdLst>
                  <a:gd name="T0" fmla="*/ 12 w 57"/>
                  <a:gd name="T1" fmla="*/ 42 h 64"/>
                  <a:gd name="T2" fmla="*/ 4 w 57"/>
                  <a:gd name="T3" fmla="*/ 49 h 64"/>
                  <a:gd name="T4" fmla="*/ 0 w 57"/>
                  <a:gd name="T5" fmla="*/ 58 h 64"/>
                  <a:gd name="T6" fmla="*/ 9 w 57"/>
                  <a:gd name="T7" fmla="*/ 64 h 64"/>
                  <a:gd name="T8" fmla="*/ 37 w 57"/>
                  <a:gd name="T9" fmla="*/ 64 h 64"/>
                  <a:gd name="T10" fmla="*/ 57 w 57"/>
                  <a:gd name="T11" fmla="*/ 26 h 64"/>
                  <a:gd name="T12" fmla="*/ 53 w 57"/>
                  <a:gd name="T13" fmla="*/ 0 h 64"/>
                  <a:gd name="T14" fmla="*/ 12 w 57"/>
                  <a:gd name="T15" fmla="*/ 42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64">
                    <a:moveTo>
                      <a:pt x="12" y="42"/>
                    </a:moveTo>
                    <a:cubicBezTo>
                      <a:pt x="12" y="46"/>
                      <a:pt x="6" y="47"/>
                      <a:pt x="4" y="49"/>
                    </a:cubicBezTo>
                    <a:cubicBezTo>
                      <a:pt x="1" y="51"/>
                      <a:pt x="0" y="55"/>
                      <a:pt x="0" y="58"/>
                    </a:cubicBezTo>
                    <a:cubicBezTo>
                      <a:pt x="0" y="60"/>
                      <a:pt x="1" y="64"/>
                      <a:pt x="9" y="64"/>
                    </a:cubicBezTo>
                    <a:cubicBezTo>
                      <a:pt x="16" y="64"/>
                      <a:pt x="37" y="64"/>
                      <a:pt x="37" y="64"/>
                    </a:cubicBezTo>
                    <a:cubicBezTo>
                      <a:pt x="37" y="64"/>
                      <a:pt x="42" y="30"/>
                      <a:pt x="57" y="26"/>
                    </a:cubicBezTo>
                    <a:cubicBezTo>
                      <a:pt x="57" y="0"/>
                      <a:pt x="53" y="0"/>
                      <a:pt x="53" y="0"/>
                    </a:cubicBezTo>
                    <a:cubicBezTo>
                      <a:pt x="53" y="0"/>
                      <a:pt x="13" y="8"/>
                      <a:pt x="12" y="42"/>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6" name="Freeform 156"/>
              <p:cNvSpPr>
                <a:spLocks/>
              </p:cNvSpPr>
              <p:nvPr/>
            </p:nvSpPr>
            <p:spPr bwMode="auto">
              <a:xfrm>
                <a:off x="4092" y="2811"/>
                <a:ext cx="398" cy="234"/>
              </a:xfrm>
              <a:custGeom>
                <a:avLst/>
                <a:gdLst>
                  <a:gd name="T0" fmla="*/ 195 w 195"/>
                  <a:gd name="T1" fmla="*/ 105 h 115"/>
                  <a:gd name="T2" fmla="*/ 98 w 195"/>
                  <a:gd name="T3" fmla="*/ 0 h 115"/>
                  <a:gd name="T4" fmla="*/ 0 w 195"/>
                  <a:gd name="T5" fmla="*/ 105 h 115"/>
                  <a:gd name="T6" fmla="*/ 98 w 195"/>
                  <a:gd name="T7" fmla="*/ 115 h 115"/>
                  <a:gd name="T8" fmla="*/ 195 w 195"/>
                  <a:gd name="T9" fmla="*/ 105 h 115"/>
                </a:gdLst>
                <a:ahLst/>
                <a:cxnLst>
                  <a:cxn ang="0">
                    <a:pos x="T0" y="T1"/>
                  </a:cxn>
                  <a:cxn ang="0">
                    <a:pos x="T2" y="T3"/>
                  </a:cxn>
                  <a:cxn ang="0">
                    <a:pos x="T4" y="T5"/>
                  </a:cxn>
                  <a:cxn ang="0">
                    <a:pos x="T6" y="T7"/>
                  </a:cxn>
                  <a:cxn ang="0">
                    <a:pos x="T8" y="T9"/>
                  </a:cxn>
                </a:cxnLst>
                <a:rect l="0" t="0" r="r" b="b"/>
                <a:pathLst>
                  <a:path w="195" h="115">
                    <a:moveTo>
                      <a:pt x="195" y="105"/>
                    </a:moveTo>
                    <a:cubicBezTo>
                      <a:pt x="179" y="55"/>
                      <a:pt x="185" y="0"/>
                      <a:pt x="98" y="0"/>
                    </a:cubicBezTo>
                    <a:cubicBezTo>
                      <a:pt x="11" y="0"/>
                      <a:pt x="17" y="55"/>
                      <a:pt x="0" y="105"/>
                    </a:cubicBezTo>
                    <a:cubicBezTo>
                      <a:pt x="0" y="105"/>
                      <a:pt x="40" y="115"/>
                      <a:pt x="98" y="115"/>
                    </a:cubicBezTo>
                    <a:cubicBezTo>
                      <a:pt x="155" y="115"/>
                      <a:pt x="195" y="105"/>
                      <a:pt x="195" y="105"/>
                    </a:cubicBezTo>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7" name="Freeform 157"/>
              <p:cNvSpPr>
                <a:spLocks/>
              </p:cNvSpPr>
              <p:nvPr/>
            </p:nvSpPr>
            <p:spPr bwMode="auto">
              <a:xfrm>
                <a:off x="4325" y="2878"/>
                <a:ext cx="123" cy="120"/>
              </a:xfrm>
              <a:custGeom>
                <a:avLst/>
                <a:gdLst>
                  <a:gd name="T0" fmla="*/ 42 w 60"/>
                  <a:gd name="T1" fmla="*/ 0 h 59"/>
                  <a:gd name="T2" fmla="*/ 21 w 60"/>
                  <a:gd name="T3" fmla="*/ 15 h 59"/>
                  <a:gd name="T4" fmla="*/ 14 w 60"/>
                  <a:gd name="T5" fmla="*/ 22 h 59"/>
                  <a:gd name="T6" fmla="*/ 7 w 60"/>
                  <a:gd name="T7" fmla="*/ 26 h 59"/>
                  <a:gd name="T8" fmla="*/ 9 w 60"/>
                  <a:gd name="T9" fmla="*/ 42 h 59"/>
                  <a:gd name="T10" fmla="*/ 23 w 60"/>
                  <a:gd name="T11" fmla="*/ 58 h 59"/>
                  <a:gd name="T12" fmla="*/ 27 w 60"/>
                  <a:gd name="T13" fmla="*/ 59 h 59"/>
                  <a:gd name="T14" fmla="*/ 36 w 60"/>
                  <a:gd name="T15" fmla="*/ 57 h 59"/>
                  <a:gd name="T16" fmla="*/ 54 w 60"/>
                  <a:gd name="T17" fmla="*/ 53 h 59"/>
                  <a:gd name="T18" fmla="*/ 59 w 60"/>
                  <a:gd name="T19" fmla="*/ 46 h 59"/>
                  <a:gd name="T20" fmla="*/ 56 w 60"/>
                  <a:gd name="T21" fmla="*/ 23 h 59"/>
                  <a:gd name="T22" fmla="*/ 55 w 60"/>
                  <a:gd name="T23" fmla="*/ 7 h 59"/>
                  <a:gd name="T24" fmla="*/ 53 w 60"/>
                  <a:gd name="T25" fmla="*/ 3 h 59"/>
                  <a:gd name="T26" fmla="*/ 45 w 60"/>
                  <a:gd name="T27" fmla="*/ 0 h 59"/>
                  <a:gd name="T28" fmla="*/ 42 w 60"/>
                  <a:gd name="T2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9">
                    <a:moveTo>
                      <a:pt x="42" y="0"/>
                    </a:moveTo>
                    <a:cubicBezTo>
                      <a:pt x="32" y="0"/>
                      <a:pt x="27" y="9"/>
                      <a:pt x="21" y="15"/>
                    </a:cubicBezTo>
                    <a:cubicBezTo>
                      <a:pt x="19" y="17"/>
                      <a:pt x="17" y="20"/>
                      <a:pt x="14" y="22"/>
                    </a:cubicBezTo>
                    <a:cubicBezTo>
                      <a:pt x="12" y="24"/>
                      <a:pt x="9" y="24"/>
                      <a:pt x="7" y="26"/>
                    </a:cubicBezTo>
                    <a:cubicBezTo>
                      <a:pt x="0" y="31"/>
                      <a:pt x="1" y="38"/>
                      <a:pt x="9" y="42"/>
                    </a:cubicBezTo>
                    <a:cubicBezTo>
                      <a:pt x="12" y="43"/>
                      <a:pt x="19" y="55"/>
                      <a:pt x="23" y="58"/>
                    </a:cubicBezTo>
                    <a:cubicBezTo>
                      <a:pt x="24" y="58"/>
                      <a:pt x="26" y="59"/>
                      <a:pt x="27" y="59"/>
                    </a:cubicBezTo>
                    <a:cubicBezTo>
                      <a:pt x="30" y="59"/>
                      <a:pt x="33" y="57"/>
                      <a:pt x="36" y="57"/>
                    </a:cubicBezTo>
                    <a:cubicBezTo>
                      <a:pt x="42" y="56"/>
                      <a:pt x="48" y="54"/>
                      <a:pt x="54" y="53"/>
                    </a:cubicBezTo>
                    <a:cubicBezTo>
                      <a:pt x="58" y="52"/>
                      <a:pt x="60" y="50"/>
                      <a:pt x="59" y="46"/>
                    </a:cubicBezTo>
                    <a:cubicBezTo>
                      <a:pt x="58" y="39"/>
                      <a:pt x="57" y="31"/>
                      <a:pt x="56" y="23"/>
                    </a:cubicBezTo>
                    <a:cubicBezTo>
                      <a:pt x="55" y="18"/>
                      <a:pt x="55" y="12"/>
                      <a:pt x="55" y="7"/>
                    </a:cubicBezTo>
                    <a:cubicBezTo>
                      <a:pt x="55" y="6"/>
                      <a:pt x="54" y="4"/>
                      <a:pt x="53" y="3"/>
                    </a:cubicBezTo>
                    <a:cubicBezTo>
                      <a:pt x="51" y="2"/>
                      <a:pt x="48" y="1"/>
                      <a:pt x="45" y="0"/>
                    </a:cubicBezTo>
                    <a:cubicBezTo>
                      <a:pt x="44" y="0"/>
                      <a:pt x="43" y="0"/>
                      <a:pt x="42"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8" name="Freeform 158"/>
              <p:cNvSpPr>
                <a:spLocks/>
              </p:cNvSpPr>
              <p:nvPr/>
            </p:nvSpPr>
            <p:spPr bwMode="auto">
              <a:xfrm>
                <a:off x="4399" y="3004"/>
                <a:ext cx="63" cy="31"/>
              </a:xfrm>
              <a:custGeom>
                <a:avLst/>
                <a:gdLst>
                  <a:gd name="T0" fmla="*/ 14 w 31"/>
                  <a:gd name="T1" fmla="*/ 0 h 15"/>
                  <a:gd name="T2" fmla="*/ 0 w 31"/>
                  <a:gd name="T3" fmla="*/ 4 h 15"/>
                  <a:gd name="T4" fmla="*/ 17 w 31"/>
                  <a:gd name="T5" fmla="*/ 15 h 15"/>
                  <a:gd name="T6" fmla="*/ 31 w 31"/>
                  <a:gd name="T7" fmla="*/ 13 h 15"/>
                  <a:gd name="T8" fmla="*/ 31 w 31"/>
                  <a:gd name="T9" fmla="*/ 9 h 15"/>
                  <a:gd name="T10" fmla="*/ 23 w 31"/>
                  <a:gd name="T11" fmla="*/ 1 h 15"/>
                  <a:gd name="T12" fmla="*/ 14 w 31"/>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31" h="15">
                    <a:moveTo>
                      <a:pt x="14" y="0"/>
                    </a:moveTo>
                    <a:cubicBezTo>
                      <a:pt x="9" y="0"/>
                      <a:pt x="4" y="1"/>
                      <a:pt x="0" y="4"/>
                    </a:cubicBezTo>
                    <a:cubicBezTo>
                      <a:pt x="17" y="15"/>
                      <a:pt x="17" y="15"/>
                      <a:pt x="17" y="15"/>
                    </a:cubicBezTo>
                    <a:cubicBezTo>
                      <a:pt x="22" y="14"/>
                      <a:pt x="27" y="13"/>
                      <a:pt x="31" y="13"/>
                    </a:cubicBezTo>
                    <a:cubicBezTo>
                      <a:pt x="31" y="12"/>
                      <a:pt x="31" y="11"/>
                      <a:pt x="31" y="9"/>
                    </a:cubicBezTo>
                    <a:cubicBezTo>
                      <a:pt x="31" y="4"/>
                      <a:pt x="28" y="2"/>
                      <a:pt x="23" y="1"/>
                    </a:cubicBezTo>
                    <a:cubicBezTo>
                      <a:pt x="20" y="0"/>
                      <a:pt x="17" y="0"/>
                      <a:pt x="14"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9" name="Freeform 159"/>
              <p:cNvSpPr>
                <a:spLocks noEditPoints="1"/>
              </p:cNvSpPr>
              <p:nvPr/>
            </p:nvSpPr>
            <p:spPr bwMode="auto">
              <a:xfrm>
                <a:off x="4288" y="2811"/>
                <a:ext cx="4" cy="0"/>
              </a:xfrm>
              <a:custGeom>
                <a:avLst/>
                <a:gdLst>
                  <a:gd name="T0" fmla="*/ 0 w 2"/>
                  <a:gd name="T1" fmla="*/ 0 w 2"/>
                  <a:gd name="T2" fmla="*/ 0 w 2"/>
                  <a:gd name="T3" fmla="*/ 1 w 2"/>
                  <a:gd name="T4" fmla="*/ 1 w 2"/>
                  <a:gd name="T5" fmla="*/ 1 w 2"/>
                  <a:gd name="T6" fmla="*/ 1 w 2"/>
                  <a:gd name="T7" fmla="*/ 1 w 2"/>
                  <a:gd name="T8" fmla="*/ 1 w 2"/>
                  <a:gd name="T9" fmla="*/ 1 w 2"/>
                  <a:gd name="T10" fmla="*/ 1 w 2"/>
                  <a:gd name="T11" fmla="*/ 1 w 2"/>
                  <a:gd name="T12" fmla="*/ 2 w 2"/>
                  <a:gd name="T13" fmla="*/ 1 w 2"/>
                  <a:gd name="T14" fmla="*/ 2 w 2"/>
                  <a:gd name="T15" fmla="*/ 2 w 2"/>
                  <a:gd name="T16"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2">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2" y="0"/>
                    </a:moveTo>
                    <a:cubicBezTo>
                      <a:pt x="2" y="0"/>
                      <a:pt x="1" y="0"/>
                      <a:pt x="1" y="0"/>
                    </a:cubicBezTo>
                    <a:cubicBezTo>
                      <a:pt x="1" y="0"/>
                      <a:pt x="2" y="0"/>
                      <a:pt x="2" y="0"/>
                    </a:cubicBezTo>
                    <a:cubicBezTo>
                      <a:pt x="2" y="0"/>
                      <a:pt x="2" y="0"/>
                      <a:pt x="2" y="0"/>
                    </a:cubicBezTo>
                    <a:cubicBezTo>
                      <a:pt x="2" y="0"/>
                      <a:pt x="2" y="0"/>
                      <a:pt x="2"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0" name="Freeform 160"/>
              <p:cNvSpPr>
                <a:spLocks/>
              </p:cNvSpPr>
              <p:nvPr/>
            </p:nvSpPr>
            <p:spPr bwMode="auto">
              <a:xfrm>
                <a:off x="4180" y="2811"/>
                <a:ext cx="133" cy="136"/>
              </a:xfrm>
              <a:custGeom>
                <a:avLst/>
                <a:gdLst>
                  <a:gd name="T0" fmla="*/ 55 w 65"/>
                  <a:gd name="T1" fmla="*/ 0 h 67"/>
                  <a:gd name="T2" fmla="*/ 54 w 65"/>
                  <a:gd name="T3" fmla="*/ 0 h 67"/>
                  <a:gd name="T4" fmla="*/ 54 w 65"/>
                  <a:gd name="T5" fmla="*/ 0 h 67"/>
                  <a:gd name="T6" fmla="*/ 54 w 65"/>
                  <a:gd name="T7" fmla="*/ 0 h 67"/>
                  <a:gd name="T8" fmla="*/ 54 w 65"/>
                  <a:gd name="T9" fmla="*/ 0 h 67"/>
                  <a:gd name="T10" fmla="*/ 54 w 65"/>
                  <a:gd name="T11" fmla="*/ 0 h 67"/>
                  <a:gd name="T12" fmla="*/ 54 w 65"/>
                  <a:gd name="T13" fmla="*/ 0 h 67"/>
                  <a:gd name="T14" fmla="*/ 54 w 65"/>
                  <a:gd name="T15" fmla="*/ 0 h 67"/>
                  <a:gd name="T16" fmla="*/ 53 w 65"/>
                  <a:gd name="T17" fmla="*/ 0 h 67"/>
                  <a:gd name="T18" fmla="*/ 53 w 65"/>
                  <a:gd name="T19" fmla="*/ 0 h 67"/>
                  <a:gd name="T20" fmla="*/ 8 w 65"/>
                  <a:gd name="T21" fmla="*/ 8 h 67"/>
                  <a:gd name="T22" fmla="*/ 3 w 65"/>
                  <a:gd name="T23" fmla="*/ 23 h 67"/>
                  <a:gd name="T24" fmla="*/ 0 w 65"/>
                  <a:gd name="T25" fmla="*/ 33 h 67"/>
                  <a:gd name="T26" fmla="*/ 54 w 65"/>
                  <a:gd name="T27" fmla="*/ 67 h 67"/>
                  <a:gd name="T28" fmla="*/ 60 w 65"/>
                  <a:gd name="T29" fmla="*/ 37 h 67"/>
                  <a:gd name="T30" fmla="*/ 54 w 65"/>
                  <a:gd name="T31" fmla="*/ 22 h 67"/>
                  <a:gd name="T32" fmla="*/ 56 w 65"/>
                  <a:gd name="T33" fmla="*/ 2 h 67"/>
                  <a:gd name="T34" fmla="*/ 56 w 65"/>
                  <a:gd name="T35" fmla="*/ 0 h 67"/>
                  <a:gd name="T36" fmla="*/ 55 w 65"/>
                  <a:gd name="T37" fmla="*/ 0 h 67"/>
                  <a:gd name="T38" fmla="*/ 55 w 65"/>
                  <a:gd name="T3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7">
                    <a:moveTo>
                      <a:pt x="55" y="0"/>
                    </a:moveTo>
                    <a:cubicBezTo>
                      <a:pt x="55"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3" y="0"/>
                    </a:cubicBezTo>
                    <a:cubicBezTo>
                      <a:pt x="53" y="0"/>
                      <a:pt x="53" y="0"/>
                      <a:pt x="53" y="0"/>
                    </a:cubicBezTo>
                    <a:cubicBezTo>
                      <a:pt x="34" y="0"/>
                      <a:pt x="20" y="3"/>
                      <a:pt x="8" y="8"/>
                    </a:cubicBezTo>
                    <a:cubicBezTo>
                      <a:pt x="6" y="13"/>
                      <a:pt x="5" y="18"/>
                      <a:pt x="3" y="23"/>
                    </a:cubicBezTo>
                    <a:cubicBezTo>
                      <a:pt x="2" y="26"/>
                      <a:pt x="1" y="30"/>
                      <a:pt x="0" y="33"/>
                    </a:cubicBezTo>
                    <a:cubicBezTo>
                      <a:pt x="54" y="67"/>
                      <a:pt x="54" y="67"/>
                      <a:pt x="54" y="67"/>
                    </a:cubicBezTo>
                    <a:cubicBezTo>
                      <a:pt x="61" y="59"/>
                      <a:pt x="65" y="46"/>
                      <a:pt x="60" y="37"/>
                    </a:cubicBezTo>
                    <a:cubicBezTo>
                      <a:pt x="57" y="33"/>
                      <a:pt x="54" y="28"/>
                      <a:pt x="54" y="22"/>
                    </a:cubicBezTo>
                    <a:cubicBezTo>
                      <a:pt x="54" y="16"/>
                      <a:pt x="55" y="9"/>
                      <a:pt x="56" y="2"/>
                    </a:cubicBezTo>
                    <a:cubicBezTo>
                      <a:pt x="56" y="1"/>
                      <a:pt x="56" y="1"/>
                      <a:pt x="56" y="0"/>
                    </a:cubicBezTo>
                    <a:cubicBezTo>
                      <a:pt x="56" y="0"/>
                      <a:pt x="55" y="0"/>
                      <a:pt x="55" y="0"/>
                    </a:cubicBezTo>
                    <a:cubicBezTo>
                      <a:pt x="55" y="0"/>
                      <a:pt x="55" y="0"/>
                      <a:pt x="55"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1" name="Freeform 161"/>
              <p:cNvSpPr>
                <a:spLocks/>
              </p:cNvSpPr>
              <p:nvPr/>
            </p:nvSpPr>
            <p:spPr bwMode="auto">
              <a:xfrm>
                <a:off x="4307" y="2811"/>
                <a:ext cx="96" cy="104"/>
              </a:xfrm>
              <a:custGeom>
                <a:avLst/>
                <a:gdLst>
                  <a:gd name="T0" fmla="*/ 0 w 47"/>
                  <a:gd name="T1" fmla="*/ 0 h 51"/>
                  <a:gd name="T2" fmla="*/ 0 w 47"/>
                  <a:gd name="T3" fmla="*/ 3 h 51"/>
                  <a:gd name="T4" fmla="*/ 8 w 47"/>
                  <a:gd name="T5" fmla="*/ 45 h 51"/>
                  <a:gd name="T6" fmla="*/ 13 w 47"/>
                  <a:gd name="T7" fmla="*/ 51 h 51"/>
                  <a:gd name="T8" fmla="*/ 18 w 47"/>
                  <a:gd name="T9" fmla="*/ 49 h 51"/>
                  <a:gd name="T10" fmla="*/ 34 w 47"/>
                  <a:gd name="T11" fmla="*/ 35 h 51"/>
                  <a:gd name="T12" fmla="*/ 39 w 47"/>
                  <a:gd name="T13" fmla="*/ 31 h 51"/>
                  <a:gd name="T14" fmla="*/ 47 w 47"/>
                  <a:gd name="T15" fmla="*/ 12 h 51"/>
                  <a:gd name="T16" fmla="*/ 0 w 47"/>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51">
                    <a:moveTo>
                      <a:pt x="0" y="0"/>
                    </a:moveTo>
                    <a:cubicBezTo>
                      <a:pt x="0" y="1"/>
                      <a:pt x="0" y="2"/>
                      <a:pt x="0" y="3"/>
                    </a:cubicBezTo>
                    <a:cubicBezTo>
                      <a:pt x="2" y="17"/>
                      <a:pt x="5" y="31"/>
                      <a:pt x="8" y="45"/>
                    </a:cubicBezTo>
                    <a:cubicBezTo>
                      <a:pt x="8" y="49"/>
                      <a:pt x="11" y="51"/>
                      <a:pt x="13" y="51"/>
                    </a:cubicBezTo>
                    <a:cubicBezTo>
                      <a:pt x="15" y="51"/>
                      <a:pt x="16" y="51"/>
                      <a:pt x="18" y="49"/>
                    </a:cubicBezTo>
                    <a:cubicBezTo>
                      <a:pt x="23" y="45"/>
                      <a:pt x="28" y="40"/>
                      <a:pt x="34" y="35"/>
                    </a:cubicBezTo>
                    <a:cubicBezTo>
                      <a:pt x="35" y="34"/>
                      <a:pt x="36" y="34"/>
                      <a:pt x="39" y="31"/>
                    </a:cubicBezTo>
                    <a:cubicBezTo>
                      <a:pt x="40" y="29"/>
                      <a:pt x="43" y="21"/>
                      <a:pt x="47" y="12"/>
                    </a:cubicBezTo>
                    <a:cubicBezTo>
                      <a:pt x="36" y="5"/>
                      <a:pt x="21" y="1"/>
                      <a:pt x="0"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2" name="Freeform 162"/>
              <p:cNvSpPr>
                <a:spLocks/>
              </p:cNvSpPr>
              <p:nvPr/>
            </p:nvSpPr>
            <p:spPr bwMode="auto">
              <a:xfrm>
                <a:off x="4472" y="2957"/>
                <a:ext cx="6" cy="23"/>
              </a:xfrm>
              <a:custGeom>
                <a:avLst/>
                <a:gdLst>
                  <a:gd name="T0" fmla="*/ 0 w 3"/>
                  <a:gd name="T1" fmla="*/ 0 h 11"/>
                  <a:gd name="T2" fmla="*/ 3 w 3"/>
                  <a:gd name="T3" fmla="*/ 11 h 11"/>
                  <a:gd name="T4" fmla="*/ 3 w 3"/>
                  <a:gd name="T5" fmla="*/ 11 h 11"/>
                  <a:gd name="T6" fmla="*/ 0 w 3"/>
                  <a:gd name="T7" fmla="*/ 0 h 11"/>
                </a:gdLst>
                <a:ahLst/>
                <a:cxnLst>
                  <a:cxn ang="0">
                    <a:pos x="T0" y="T1"/>
                  </a:cxn>
                  <a:cxn ang="0">
                    <a:pos x="T2" y="T3"/>
                  </a:cxn>
                  <a:cxn ang="0">
                    <a:pos x="T4" y="T5"/>
                  </a:cxn>
                  <a:cxn ang="0">
                    <a:pos x="T6" y="T7"/>
                  </a:cxn>
                </a:cxnLst>
                <a:rect l="0" t="0" r="r" b="b"/>
                <a:pathLst>
                  <a:path w="3" h="11">
                    <a:moveTo>
                      <a:pt x="0" y="0"/>
                    </a:moveTo>
                    <a:cubicBezTo>
                      <a:pt x="1" y="3"/>
                      <a:pt x="2" y="7"/>
                      <a:pt x="3" y="11"/>
                    </a:cubicBezTo>
                    <a:cubicBezTo>
                      <a:pt x="3" y="11"/>
                      <a:pt x="3" y="11"/>
                      <a:pt x="3" y="11"/>
                    </a:cubicBezTo>
                    <a:cubicBezTo>
                      <a:pt x="2" y="7"/>
                      <a:pt x="1" y="3"/>
                      <a:pt x="0"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3" name="Freeform 163"/>
              <p:cNvSpPr>
                <a:spLocks/>
              </p:cNvSpPr>
              <p:nvPr/>
            </p:nvSpPr>
            <p:spPr bwMode="auto">
              <a:xfrm>
                <a:off x="4452" y="2892"/>
                <a:ext cx="26" cy="90"/>
              </a:xfrm>
              <a:custGeom>
                <a:avLst/>
                <a:gdLst>
                  <a:gd name="T0" fmla="*/ 0 w 13"/>
                  <a:gd name="T1" fmla="*/ 0 h 44"/>
                  <a:gd name="T2" fmla="*/ 2 w 13"/>
                  <a:gd name="T3" fmla="*/ 15 h 44"/>
                  <a:gd name="T4" fmla="*/ 7 w 13"/>
                  <a:gd name="T5" fmla="*/ 41 h 44"/>
                  <a:gd name="T6" fmla="*/ 10 w 13"/>
                  <a:gd name="T7" fmla="*/ 44 h 44"/>
                  <a:gd name="T8" fmla="*/ 13 w 13"/>
                  <a:gd name="T9" fmla="*/ 43 h 44"/>
                  <a:gd name="T10" fmla="*/ 10 w 13"/>
                  <a:gd name="T11" fmla="*/ 32 h 44"/>
                  <a:gd name="T12" fmla="*/ 0 w 13"/>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13" h="44">
                    <a:moveTo>
                      <a:pt x="0" y="0"/>
                    </a:moveTo>
                    <a:cubicBezTo>
                      <a:pt x="1" y="7"/>
                      <a:pt x="2" y="15"/>
                      <a:pt x="2" y="15"/>
                    </a:cubicBezTo>
                    <a:cubicBezTo>
                      <a:pt x="3" y="23"/>
                      <a:pt x="1" y="34"/>
                      <a:pt x="7" y="41"/>
                    </a:cubicBezTo>
                    <a:cubicBezTo>
                      <a:pt x="7" y="42"/>
                      <a:pt x="9" y="43"/>
                      <a:pt x="10" y="44"/>
                    </a:cubicBezTo>
                    <a:cubicBezTo>
                      <a:pt x="11" y="43"/>
                      <a:pt x="12" y="43"/>
                      <a:pt x="13" y="43"/>
                    </a:cubicBezTo>
                    <a:cubicBezTo>
                      <a:pt x="12" y="39"/>
                      <a:pt x="11" y="35"/>
                      <a:pt x="10" y="32"/>
                    </a:cubicBezTo>
                    <a:cubicBezTo>
                      <a:pt x="7" y="21"/>
                      <a:pt x="5" y="10"/>
                      <a:pt x="0"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4" name="Freeform 164"/>
              <p:cNvSpPr>
                <a:spLocks/>
              </p:cNvSpPr>
              <p:nvPr/>
            </p:nvSpPr>
            <p:spPr bwMode="auto">
              <a:xfrm>
                <a:off x="4151" y="2846"/>
                <a:ext cx="21" cy="24"/>
              </a:xfrm>
              <a:custGeom>
                <a:avLst/>
                <a:gdLst>
                  <a:gd name="T0" fmla="*/ 7 w 10"/>
                  <a:gd name="T1" fmla="*/ 0 h 12"/>
                  <a:gd name="T2" fmla="*/ 0 w 10"/>
                  <a:gd name="T3" fmla="*/ 7 h 12"/>
                  <a:gd name="T4" fmla="*/ 6 w 10"/>
                  <a:gd name="T5" fmla="*/ 12 h 12"/>
                  <a:gd name="T6" fmla="*/ 10 w 10"/>
                  <a:gd name="T7" fmla="*/ 1 h 12"/>
                  <a:gd name="T8" fmla="*/ 7 w 10"/>
                  <a:gd name="T9" fmla="*/ 0 h 12"/>
                </a:gdLst>
                <a:ahLst/>
                <a:cxnLst>
                  <a:cxn ang="0">
                    <a:pos x="T0" y="T1"/>
                  </a:cxn>
                  <a:cxn ang="0">
                    <a:pos x="T2" y="T3"/>
                  </a:cxn>
                  <a:cxn ang="0">
                    <a:pos x="T4" y="T5"/>
                  </a:cxn>
                  <a:cxn ang="0">
                    <a:pos x="T6" y="T7"/>
                  </a:cxn>
                  <a:cxn ang="0">
                    <a:pos x="T8" y="T9"/>
                  </a:cxn>
                </a:cxnLst>
                <a:rect l="0" t="0" r="r" b="b"/>
                <a:pathLst>
                  <a:path w="10" h="12">
                    <a:moveTo>
                      <a:pt x="7" y="0"/>
                    </a:moveTo>
                    <a:cubicBezTo>
                      <a:pt x="4" y="2"/>
                      <a:pt x="2" y="5"/>
                      <a:pt x="0" y="7"/>
                    </a:cubicBezTo>
                    <a:cubicBezTo>
                      <a:pt x="6" y="12"/>
                      <a:pt x="6" y="12"/>
                      <a:pt x="6" y="12"/>
                    </a:cubicBezTo>
                    <a:cubicBezTo>
                      <a:pt x="7" y="8"/>
                      <a:pt x="8" y="4"/>
                      <a:pt x="10" y="1"/>
                    </a:cubicBezTo>
                    <a:cubicBezTo>
                      <a:pt x="10" y="1"/>
                      <a:pt x="8" y="0"/>
                      <a:pt x="7"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5" name="Freeform 165"/>
              <p:cNvSpPr>
                <a:spLocks/>
              </p:cNvSpPr>
              <p:nvPr/>
            </p:nvSpPr>
            <p:spPr bwMode="auto">
              <a:xfrm>
                <a:off x="4409" y="2842"/>
                <a:ext cx="26" cy="24"/>
              </a:xfrm>
              <a:custGeom>
                <a:avLst/>
                <a:gdLst>
                  <a:gd name="T0" fmla="*/ 2 w 13"/>
                  <a:gd name="T1" fmla="*/ 0 h 12"/>
                  <a:gd name="T2" fmla="*/ 1 w 13"/>
                  <a:gd name="T3" fmla="*/ 3 h 12"/>
                  <a:gd name="T4" fmla="*/ 6 w 13"/>
                  <a:gd name="T5" fmla="*/ 11 h 12"/>
                  <a:gd name="T6" fmla="*/ 13 w 13"/>
                  <a:gd name="T7" fmla="*/ 12 h 12"/>
                  <a:gd name="T8" fmla="*/ 2 w 13"/>
                  <a:gd name="T9" fmla="*/ 0 h 12"/>
                </a:gdLst>
                <a:ahLst/>
                <a:cxnLst>
                  <a:cxn ang="0">
                    <a:pos x="T0" y="T1"/>
                  </a:cxn>
                  <a:cxn ang="0">
                    <a:pos x="T2" y="T3"/>
                  </a:cxn>
                  <a:cxn ang="0">
                    <a:pos x="T4" y="T5"/>
                  </a:cxn>
                  <a:cxn ang="0">
                    <a:pos x="T6" y="T7"/>
                  </a:cxn>
                  <a:cxn ang="0">
                    <a:pos x="T8" y="T9"/>
                  </a:cxn>
                </a:cxnLst>
                <a:rect l="0" t="0" r="r" b="b"/>
                <a:pathLst>
                  <a:path w="13" h="12">
                    <a:moveTo>
                      <a:pt x="2" y="0"/>
                    </a:moveTo>
                    <a:cubicBezTo>
                      <a:pt x="2" y="1"/>
                      <a:pt x="2" y="2"/>
                      <a:pt x="1" y="3"/>
                    </a:cubicBezTo>
                    <a:cubicBezTo>
                      <a:pt x="0" y="7"/>
                      <a:pt x="1" y="11"/>
                      <a:pt x="6" y="11"/>
                    </a:cubicBezTo>
                    <a:cubicBezTo>
                      <a:pt x="8" y="12"/>
                      <a:pt x="11" y="12"/>
                      <a:pt x="13" y="12"/>
                    </a:cubicBezTo>
                    <a:cubicBezTo>
                      <a:pt x="10" y="8"/>
                      <a:pt x="7" y="4"/>
                      <a:pt x="2"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6" name="Freeform 166"/>
              <p:cNvSpPr>
                <a:spLocks/>
              </p:cNvSpPr>
              <p:nvPr/>
            </p:nvSpPr>
            <p:spPr bwMode="auto">
              <a:xfrm>
                <a:off x="2907" y="1614"/>
                <a:ext cx="174" cy="146"/>
              </a:xfrm>
              <a:custGeom>
                <a:avLst/>
                <a:gdLst>
                  <a:gd name="T0" fmla="*/ 2 w 85"/>
                  <a:gd name="T1" fmla="*/ 10 h 72"/>
                  <a:gd name="T2" fmla="*/ 0 w 85"/>
                  <a:gd name="T3" fmla="*/ 72 h 72"/>
                  <a:gd name="T4" fmla="*/ 1 w 85"/>
                  <a:gd name="T5" fmla="*/ 64 h 72"/>
                  <a:gd name="T6" fmla="*/ 63 w 85"/>
                  <a:gd name="T7" fmla="*/ 8 h 72"/>
                  <a:gd name="T8" fmla="*/ 3 w 85"/>
                  <a:gd name="T9" fmla="*/ 4 h 72"/>
                  <a:gd name="T10" fmla="*/ 2 w 85"/>
                  <a:gd name="T11" fmla="*/ 10 h 72"/>
                </a:gdLst>
                <a:ahLst/>
                <a:cxnLst>
                  <a:cxn ang="0">
                    <a:pos x="T0" y="T1"/>
                  </a:cxn>
                  <a:cxn ang="0">
                    <a:pos x="T2" y="T3"/>
                  </a:cxn>
                  <a:cxn ang="0">
                    <a:pos x="T4" y="T5"/>
                  </a:cxn>
                  <a:cxn ang="0">
                    <a:pos x="T6" y="T7"/>
                  </a:cxn>
                  <a:cxn ang="0">
                    <a:pos x="T8" y="T9"/>
                  </a:cxn>
                  <a:cxn ang="0">
                    <a:pos x="T10" y="T11"/>
                  </a:cxn>
                </a:cxnLst>
                <a:rect l="0" t="0" r="r" b="b"/>
                <a:pathLst>
                  <a:path w="85" h="72">
                    <a:moveTo>
                      <a:pt x="2" y="10"/>
                    </a:moveTo>
                    <a:cubicBezTo>
                      <a:pt x="0" y="72"/>
                      <a:pt x="0" y="72"/>
                      <a:pt x="0" y="72"/>
                    </a:cubicBezTo>
                    <a:cubicBezTo>
                      <a:pt x="0" y="69"/>
                      <a:pt x="0" y="66"/>
                      <a:pt x="1" y="64"/>
                    </a:cubicBezTo>
                    <a:cubicBezTo>
                      <a:pt x="12" y="16"/>
                      <a:pt x="85" y="30"/>
                      <a:pt x="63" y="8"/>
                    </a:cubicBezTo>
                    <a:cubicBezTo>
                      <a:pt x="42" y="1"/>
                      <a:pt x="21" y="0"/>
                      <a:pt x="3" y="4"/>
                    </a:cubicBezTo>
                    <a:cubicBezTo>
                      <a:pt x="3" y="6"/>
                      <a:pt x="2" y="8"/>
                      <a:pt x="2" y="10"/>
                    </a:cubicBez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7" name="Freeform 167"/>
              <p:cNvSpPr>
                <a:spLocks/>
              </p:cNvSpPr>
              <p:nvPr/>
            </p:nvSpPr>
            <p:spPr bwMode="auto">
              <a:xfrm>
                <a:off x="3312" y="2886"/>
                <a:ext cx="231" cy="136"/>
              </a:xfrm>
              <a:custGeom>
                <a:avLst/>
                <a:gdLst>
                  <a:gd name="T0" fmla="*/ 0 w 113"/>
                  <a:gd name="T1" fmla="*/ 32 h 67"/>
                  <a:gd name="T2" fmla="*/ 88 w 113"/>
                  <a:gd name="T3" fmla="*/ 0 h 67"/>
                  <a:gd name="T4" fmla="*/ 89 w 113"/>
                  <a:gd name="T5" fmla="*/ 49 h 67"/>
                  <a:gd name="T6" fmla="*/ 38 w 113"/>
                  <a:gd name="T7" fmla="*/ 60 h 67"/>
                  <a:gd name="T8" fmla="*/ 32 w 113"/>
                  <a:gd name="T9" fmla="*/ 36 h 67"/>
                </a:gdLst>
                <a:ahLst/>
                <a:cxnLst>
                  <a:cxn ang="0">
                    <a:pos x="T0" y="T1"/>
                  </a:cxn>
                  <a:cxn ang="0">
                    <a:pos x="T2" y="T3"/>
                  </a:cxn>
                  <a:cxn ang="0">
                    <a:pos x="T4" y="T5"/>
                  </a:cxn>
                  <a:cxn ang="0">
                    <a:pos x="T6" y="T7"/>
                  </a:cxn>
                  <a:cxn ang="0">
                    <a:pos x="T8" y="T9"/>
                  </a:cxn>
                </a:cxnLst>
                <a:rect l="0" t="0" r="r" b="b"/>
                <a:pathLst>
                  <a:path w="113" h="67">
                    <a:moveTo>
                      <a:pt x="0" y="32"/>
                    </a:moveTo>
                    <a:cubicBezTo>
                      <a:pt x="22" y="40"/>
                      <a:pt x="62" y="0"/>
                      <a:pt x="88" y="0"/>
                    </a:cubicBezTo>
                    <a:cubicBezTo>
                      <a:pt x="113" y="0"/>
                      <a:pt x="101" y="36"/>
                      <a:pt x="89" y="49"/>
                    </a:cubicBezTo>
                    <a:cubicBezTo>
                      <a:pt x="79" y="62"/>
                      <a:pt x="52" y="67"/>
                      <a:pt x="38" y="60"/>
                    </a:cubicBezTo>
                    <a:cubicBezTo>
                      <a:pt x="30" y="56"/>
                      <a:pt x="21" y="42"/>
                      <a:pt x="32" y="36"/>
                    </a:cubicBezTo>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8" name="Freeform 168"/>
              <p:cNvSpPr>
                <a:spLocks/>
              </p:cNvSpPr>
              <p:nvPr/>
            </p:nvSpPr>
            <p:spPr bwMode="auto">
              <a:xfrm>
                <a:off x="3822" y="2663"/>
                <a:ext cx="961" cy="591"/>
              </a:xfrm>
              <a:custGeom>
                <a:avLst/>
                <a:gdLst>
                  <a:gd name="T0" fmla="*/ 2 w 470"/>
                  <a:gd name="T1" fmla="*/ 0 h 291"/>
                  <a:gd name="T2" fmla="*/ 0 w 470"/>
                  <a:gd name="T3" fmla="*/ 3 h 291"/>
                  <a:gd name="T4" fmla="*/ 0 w 470"/>
                  <a:gd name="T5" fmla="*/ 3 h 291"/>
                  <a:gd name="T6" fmla="*/ 0 w 470"/>
                  <a:gd name="T7" fmla="*/ 3 h 291"/>
                  <a:gd name="T8" fmla="*/ 0 w 470"/>
                  <a:gd name="T9" fmla="*/ 3 h 291"/>
                  <a:gd name="T10" fmla="*/ 0 w 470"/>
                  <a:gd name="T11" fmla="*/ 287 h 291"/>
                  <a:gd name="T12" fmla="*/ 4 w 470"/>
                  <a:gd name="T13" fmla="*/ 291 h 291"/>
                  <a:gd name="T14" fmla="*/ 467 w 470"/>
                  <a:gd name="T15" fmla="*/ 291 h 291"/>
                  <a:gd name="T16" fmla="*/ 467 w 470"/>
                  <a:gd name="T17" fmla="*/ 291 h 291"/>
                  <a:gd name="T18" fmla="*/ 467 w 470"/>
                  <a:gd name="T19" fmla="*/ 291 h 291"/>
                  <a:gd name="T20" fmla="*/ 467 w 470"/>
                  <a:gd name="T21" fmla="*/ 291 h 291"/>
                  <a:gd name="T22" fmla="*/ 467 w 470"/>
                  <a:gd name="T23" fmla="*/ 291 h 291"/>
                  <a:gd name="T24" fmla="*/ 467 w 470"/>
                  <a:gd name="T25" fmla="*/ 291 h 291"/>
                  <a:gd name="T26" fmla="*/ 467 w 470"/>
                  <a:gd name="T27" fmla="*/ 291 h 291"/>
                  <a:gd name="T28" fmla="*/ 470 w 470"/>
                  <a:gd name="T29" fmla="*/ 288 h 291"/>
                  <a:gd name="T30" fmla="*/ 413 w 470"/>
                  <a:gd name="T31" fmla="*/ 253 h 291"/>
                  <a:gd name="T32" fmla="*/ 42 w 470"/>
                  <a:gd name="T33" fmla="*/ 253 h 291"/>
                  <a:gd name="T34" fmla="*/ 37 w 470"/>
                  <a:gd name="T35" fmla="*/ 248 h 291"/>
                  <a:gd name="T36" fmla="*/ 37 w 470"/>
                  <a:gd name="T37" fmla="*/ 39 h 291"/>
                  <a:gd name="T38" fmla="*/ 42 w 470"/>
                  <a:gd name="T39" fmla="*/ 33 h 291"/>
                  <a:gd name="T40" fmla="*/ 56 w 470"/>
                  <a:gd name="T41" fmla="*/ 33 h 291"/>
                  <a:gd name="T42" fmla="*/ 2 w 470"/>
                  <a:gd name="T43"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0" h="291">
                    <a:moveTo>
                      <a:pt x="2" y="0"/>
                    </a:moveTo>
                    <a:cubicBezTo>
                      <a:pt x="1" y="0"/>
                      <a:pt x="0" y="1"/>
                      <a:pt x="0" y="3"/>
                    </a:cubicBezTo>
                    <a:cubicBezTo>
                      <a:pt x="0" y="3"/>
                      <a:pt x="0" y="3"/>
                      <a:pt x="0" y="3"/>
                    </a:cubicBezTo>
                    <a:cubicBezTo>
                      <a:pt x="0" y="3"/>
                      <a:pt x="0" y="3"/>
                      <a:pt x="0" y="3"/>
                    </a:cubicBezTo>
                    <a:cubicBezTo>
                      <a:pt x="0" y="3"/>
                      <a:pt x="0" y="3"/>
                      <a:pt x="0" y="3"/>
                    </a:cubicBezTo>
                    <a:cubicBezTo>
                      <a:pt x="0" y="287"/>
                      <a:pt x="0" y="287"/>
                      <a:pt x="0" y="287"/>
                    </a:cubicBezTo>
                    <a:cubicBezTo>
                      <a:pt x="0" y="289"/>
                      <a:pt x="2" y="291"/>
                      <a:pt x="4" y="291"/>
                    </a:cubicBezTo>
                    <a:cubicBezTo>
                      <a:pt x="467" y="291"/>
                      <a:pt x="467" y="291"/>
                      <a:pt x="467" y="291"/>
                    </a:cubicBezTo>
                    <a:cubicBezTo>
                      <a:pt x="467" y="291"/>
                      <a:pt x="467" y="291"/>
                      <a:pt x="467" y="291"/>
                    </a:cubicBezTo>
                    <a:cubicBezTo>
                      <a:pt x="467" y="291"/>
                      <a:pt x="467" y="291"/>
                      <a:pt x="467" y="291"/>
                    </a:cubicBezTo>
                    <a:cubicBezTo>
                      <a:pt x="467" y="291"/>
                      <a:pt x="467" y="291"/>
                      <a:pt x="467" y="291"/>
                    </a:cubicBezTo>
                    <a:cubicBezTo>
                      <a:pt x="467" y="291"/>
                      <a:pt x="467" y="291"/>
                      <a:pt x="467" y="291"/>
                    </a:cubicBezTo>
                    <a:cubicBezTo>
                      <a:pt x="467" y="291"/>
                      <a:pt x="467" y="291"/>
                      <a:pt x="467" y="291"/>
                    </a:cubicBezTo>
                    <a:cubicBezTo>
                      <a:pt x="467" y="291"/>
                      <a:pt x="467" y="291"/>
                      <a:pt x="467" y="291"/>
                    </a:cubicBezTo>
                    <a:cubicBezTo>
                      <a:pt x="468" y="291"/>
                      <a:pt x="470" y="290"/>
                      <a:pt x="470" y="288"/>
                    </a:cubicBezTo>
                    <a:cubicBezTo>
                      <a:pt x="413" y="253"/>
                      <a:pt x="413" y="253"/>
                      <a:pt x="413" y="253"/>
                    </a:cubicBezTo>
                    <a:cubicBezTo>
                      <a:pt x="42" y="253"/>
                      <a:pt x="42" y="253"/>
                      <a:pt x="42" y="253"/>
                    </a:cubicBezTo>
                    <a:cubicBezTo>
                      <a:pt x="40" y="253"/>
                      <a:pt x="37" y="250"/>
                      <a:pt x="37" y="248"/>
                    </a:cubicBezTo>
                    <a:cubicBezTo>
                      <a:pt x="37" y="39"/>
                      <a:pt x="37" y="39"/>
                      <a:pt x="37" y="39"/>
                    </a:cubicBezTo>
                    <a:cubicBezTo>
                      <a:pt x="37" y="36"/>
                      <a:pt x="40" y="33"/>
                      <a:pt x="42" y="33"/>
                    </a:cubicBezTo>
                    <a:cubicBezTo>
                      <a:pt x="56" y="33"/>
                      <a:pt x="56" y="33"/>
                      <a:pt x="56" y="33"/>
                    </a:cubicBezTo>
                    <a:cubicBezTo>
                      <a:pt x="2" y="0"/>
                      <a:pt x="2" y="0"/>
                      <a:pt x="2" y="0"/>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9" name="Freeform 169"/>
              <p:cNvSpPr>
                <a:spLocks noEditPoints="1"/>
              </p:cNvSpPr>
              <p:nvPr/>
            </p:nvSpPr>
            <p:spPr bwMode="auto">
              <a:xfrm>
                <a:off x="3898" y="2730"/>
                <a:ext cx="768" cy="447"/>
              </a:xfrm>
              <a:custGeom>
                <a:avLst/>
                <a:gdLst>
                  <a:gd name="T0" fmla="*/ 240 w 376"/>
                  <a:gd name="T1" fmla="*/ 156 h 220"/>
                  <a:gd name="T2" fmla="*/ 240 w 376"/>
                  <a:gd name="T3" fmla="*/ 156 h 220"/>
                  <a:gd name="T4" fmla="*/ 240 w 376"/>
                  <a:gd name="T5" fmla="*/ 156 h 220"/>
                  <a:gd name="T6" fmla="*/ 237 w 376"/>
                  <a:gd name="T7" fmla="*/ 157 h 220"/>
                  <a:gd name="T8" fmla="*/ 237 w 376"/>
                  <a:gd name="T9" fmla="*/ 157 h 220"/>
                  <a:gd name="T10" fmla="*/ 240 w 376"/>
                  <a:gd name="T11" fmla="*/ 156 h 220"/>
                  <a:gd name="T12" fmla="*/ 19 w 376"/>
                  <a:gd name="T13" fmla="*/ 0 h 220"/>
                  <a:gd name="T14" fmla="*/ 5 w 376"/>
                  <a:gd name="T15" fmla="*/ 0 h 220"/>
                  <a:gd name="T16" fmla="*/ 0 w 376"/>
                  <a:gd name="T17" fmla="*/ 6 h 220"/>
                  <a:gd name="T18" fmla="*/ 0 w 376"/>
                  <a:gd name="T19" fmla="*/ 215 h 220"/>
                  <a:gd name="T20" fmla="*/ 5 w 376"/>
                  <a:gd name="T21" fmla="*/ 220 h 220"/>
                  <a:gd name="T22" fmla="*/ 376 w 376"/>
                  <a:gd name="T23" fmla="*/ 220 h 220"/>
                  <a:gd name="T24" fmla="*/ 280 w 376"/>
                  <a:gd name="T25" fmla="*/ 161 h 220"/>
                  <a:gd name="T26" fmla="*/ 280 w 376"/>
                  <a:gd name="T27" fmla="*/ 165 h 220"/>
                  <a:gd name="T28" fmla="*/ 289 w 376"/>
                  <a:gd name="T29" fmla="*/ 172 h 220"/>
                  <a:gd name="T30" fmla="*/ 292 w 376"/>
                  <a:gd name="T31" fmla="*/ 181 h 220"/>
                  <a:gd name="T32" fmla="*/ 284 w 376"/>
                  <a:gd name="T33" fmla="*/ 187 h 220"/>
                  <a:gd name="T34" fmla="*/ 256 w 376"/>
                  <a:gd name="T35" fmla="*/ 187 h 220"/>
                  <a:gd name="T36" fmla="*/ 244 w 376"/>
                  <a:gd name="T37" fmla="*/ 155 h 220"/>
                  <a:gd name="T38" fmla="*/ 240 w 376"/>
                  <a:gd name="T39" fmla="*/ 156 h 220"/>
                  <a:gd name="T40" fmla="*/ 244 w 376"/>
                  <a:gd name="T41" fmla="*/ 155 h 220"/>
                  <a:gd name="T42" fmla="*/ 244 w 376"/>
                  <a:gd name="T43" fmla="*/ 155 h 220"/>
                  <a:gd name="T44" fmla="*/ 240 w 376"/>
                  <a:gd name="T45" fmla="*/ 156 h 220"/>
                  <a:gd name="T46" fmla="*/ 237 w 376"/>
                  <a:gd name="T47" fmla="*/ 157 h 220"/>
                  <a:gd name="T48" fmla="*/ 235 w 376"/>
                  <a:gd name="T49" fmla="*/ 153 h 220"/>
                  <a:gd name="T50" fmla="*/ 194 w 376"/>
                  <a:gd name="T51" fmla="*/ 155 h 220"/>
                  <a:gd name="T52" fmla="*/ 194 w 376"/>
                  <a:gd name="T53" fmla="*/ 155 h 220"/>
                  <a:gd name="T54" fmla="*/ 194 w 376"/>
                  <a:gd name="T55" fmla="*/ 155 h 220"/>
                  <a:gd name="T56" fmla="*/ 194 w 376"/>
                  <a:gd name="T57" fmla="*/ 155 h 220"/>
                  <a:gd name="T58" fmla="*/ 194 w 376"/>
                  <a:gd name="T59" fmla="*/ 155 h 220"/>
                  <a:gd name="T60" fmla="*/ 194 w 376"/>
                  <a:gd name="T61" fmla="*/ 155 h 220"/>
                  <a:gd name="T62" fmla="*/ 194 w 376"/>
                  <a:gd name="T63" fmla="*/ 155 h 220"/>
                  <a:gd name="T64" fmla="*/ 193 w 376"/>
                  <a:gd name="T65" fmla="*/ 155 h 220"/>
                  <a:gd name="T66" fmla="*/ 193 w 376"/>
                  <a:gd name="T67" fmla="*/ 155 h 220"/>
                  <a:gd name="T68" fmla="*/ 193 w 376"/>
                  <a:gd name="T69" fmla="*/ 155 h 220"/>
                  <a:gd name="T70" fmla="*/ 193 w 376"/>
                  <a:gd name="T71" fmla="*/ 155 h 220"/>
                  <a:gd name="T72" fmla="*/ 193 w 376"/>
                  <a:gd name="T73" fmla="*/ 155 h 220"/>
                  <a:gd name="T74" fmla="*/ 193 w 376"/>
                  <a:gd name="T75" fmla="*/ 155 h 220"/>
                  <a:gd name="T76" fmla="*/ 192 w 376"/>
                  <a:gd name="T77" fmla="*/ 155 h 220"/>
                  <a:gd name="T78" fmla="*/ 192 w 376"/>
                  <a:gd name="T79" fmla="*/ 155 h 220"/>
                  <a:gd name="T80" fmla="*/ 138 w 376"/>
                  <a:gd name="T81" fmla="*/ 152 h 220"/>
                  <a:gd name="T82" fmla="*/ 123 w 376"/>
                  <a:gd name="T83" fmla="*/ 187 h 220"/>
                  <a:gd name="T84" fmla="*/ 95 w 376"/>
                  <a:gd name="T85" fmla="*/ 187 h 220"/>
                  <a:gd name="T86" fmla="*/ 86 w 376"/>
                  <a:gd name="T87" fmla="*/ 181 h 220"/>
                  <a:gd name="T88" fmla="*/ 90 w 376"/>
                  <a:gd name="T89" fmla="*/ 172 h 220"/>
                  <a:gd name="T90" fmla="*/ 98 w 376"/>
                  <a:gd name="T91" fmla="*/ 165 h 220"/>
                  <a:gd name="T92" fmla="*/ 103 w 376"/>
                  <a:gd name="T93" fmla="*/ 147 h 220"/>
                  <a:gd name="T94" fmla="*/ 95 w 376"/>
                  <a:gd name="T95" fmla="*/ 145 h 220"/>
                  <a:gd name="T96" fmla="*/ 96 w 376"/>
                  <a:gd name="T97" fmla="*/ 144 h 220"/>
                  <a:gd name="T98" fmla="*/ 96 w 376"/>
                  <a:gd name="T99" fmla="*/ 144 h 220"/>
                  <a:gd name="T100" fmla="*/ 97 w 376"/>
                  <a:gd name="T101" fmla="*/ 141 h 220"/>
                  <a:gd name="T102" fmla="*/ 74 w 376"/>
                  <a:gd name="T103" fmla="*/ 110 h 220"/>
                  <a:gd name="T104" fmla="*/ 76 w 376"/>
                  <a:gd name="T105" fmla="*/ 112 h 220"/>
                  <a:gd name="T106" fmla="*/ 102 w 376"/>
                  <a:gd name="T107" fmla="*/ 122 h 220"/>
                  <a:gd name="T108" fmla="*/ 102 w 376"/>
                  <a:gd name="T109" fmla="*/ 121 h 220"/>
                  <a:gd name="T110" fmla="*/ 124 w 376"/>
                  <a:gd name="T111" fmla="*/ 64 h 220"/>
                  <a:gd name="T112" fmla="*/ 19 w 376"/>
                  <a:gd name="T113"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220">
                    <a:moveTo>
                      <a:pt x="240" y="156"/>
                    </a:moveTo>
                    <a:cubicBezTo>
                      <a:pt x="240" y="156"/>
                      <a:pt x="240" y="156"/>
                      <a:pt x="240" y="156"/>
                    </a:cubicBezTo>
                    <a:cubicBezTo>
                      <a:pt x="240" y="156"/>
                      <a:pt x="240" y="156"/>
                      <a:pt x="240" y="156"/>
                    </a:cubicBezTo>
                    <a:cubicBezTo>
                      <a:pt x="239" y="156"/>
                      <a:pt x="238" y="156"/>
                      <a:pt x="237" y="157"/>
                    </a:cubicBezTo>
                    <a:cubicBezTo>
                      <a:pt x="237" y="157"/>
                      <a:pt x="237" y="157"/>
                      <a:pt x="237" y="157"/>
                    </a:cubicBezTo>
                    <a:cubicBezTo>
                      <a:pt x="238" y="156"/>
                      <a:pt x="239" y="156"/>
                      <a:pt x="240" y="156"/>
                    </a:cubicBezTo>
                    <a:moveTo>
                      <a:pt x="19" y="0"/>
                    </a:moveTo>
                    <a:cubicBezTo>
                      <a:pt x="5" y="0"/>
                      <a:pt x="5" y="0"/>
                      <a:pt x="5" y="0"/>
                    </a:cubicBezTo>
                    <a:cubicBezTo>
                      <a:pt x="3" y="0"/>
                      <a:pt x="0" y="3"/>
                      <a:pt x="0" y="6"/>
                    </a:cubicBezTo>
                    <a:cubicBezTo>
                      <a:pt x="0" y="215"/>
                      <a:pt x="0" y="215"/>
                      <a:pt x="0" y="215"/>
                    </a:cubicBezTo>
                    <a:cubicBezTo>
                      <a:pt x="0" y="217"/>
                      <a:pt x="3" y="220"/>
                      <a:pt x="5" y="220"/>
                    </a:cubicBezTo>
                    <a:cubicBezTo>
                      <a:pt x="376" y="220"/>
                      <a:pt x="376" y="220"/>
                      <a:pt x="376" y="220"/>
                    </a:cubicBezTo>
                    <a:cubicBezTo>
                      <a:pt x="280" y="161"/>
                      <a:pt x="280" y="161"/>
                      <a:pt x="280" y="161"/>
                    </a:cubicBezTo>
                    <a:cubicBezTo>
                      <a:pt x="280" y="162"/>
                      <a:pt x="280" y="163"/>
                      <a:pt x="280" y="165"/>
                    </a:cubicBezTo>
                    <a:cubicBezTo>
                      <a:pt x="280" y="169"/>
                      <a:pt x="286" y="170"/>
                      <a:pt x="289" y="172"/>
                    </a:cubicBezTo>
                    <a:cubicBezTo>
                      <a:pt x="292" y="174"/>
                      <a:pt x="292" y="178"/>
                      <a:pt x="292" y="181"/>
                    </a:cubicBezTo>
                    <a:cubicBezTo>
                      <a:pt x="292" y="183"/>
                      <a:pt x="291" y="187"/>
                      <a:pt x="284" y="187"/>
                    </a:cubicBezTo>
                    <a:cubicBezTo>
                      <a:pt x="277" y="187"/>
                      <a:pt x="256" y="187"/>
                      <a:pt x="256" y="187"/>
                    </a:cubicBezTo>
                    <a:cubicBezTo>
                      <a:pt x="256" y="187"/>
                      <a:pt x="252" y="166"/>
                      <a:pt x="244" y="155"/>
                    </a:cubicBezTo>
                    <a:cubicBezTo>
                      <a:pt x="242" y="156"/>
                      <a:pt x="241" y="156"/>
                      <a:pt x="240" y="156"/>
                    </a:cubicBezTo>
                    <a:cubicBezTo>
                      <a:pt x="241" y="156"/>
                      <a:pt x="242" y="156"/>
                      <a:pt x="244" y="155"/>
                    </a:cubicBezTo>
                    <a:cubicBezTo>
                      <a:pt x="244" y="155"/>
                      <a:pt x="244" y="155"/>
                      <a:pt x="244" y="155"/>
                    </a:cubicBezTo>
                    <a:cubicBezTo>
                      <a:pt x="242" y="156"/>
                      <a:pt x="241" y="156"/>
                      <a:pt x="240" y="156"/>
                    </a:cubicBezTo>
                    <a:cubicBezTo>
                      <a:pt x="239" y="156"/>
                      <a:pt x="238" y="156"/>
                      <a:pt x="237" y="157"/>
                    </a:cubicBezTo>
                    <a:cubicBezTo>
                      <a:pt x="236" y="155"/>
                      <a:pt x="236" y="154"/>
                      <a:pt x="235" y="153"/>
                    </a:cubicBezTo>
                    <a:cubicBezTo>
                      <a:pt x="223" y="154"/>
                      <a:pt x="209" y="155"/>
                      <a:pt x="194" y="155"/>
                    </a:cubicBezTo>
                    <a:cubicBezTo>
                      <a:pt x="194" y="155"/>
                      <a:pt x="194" y="155"/>
                      <a:pt x="194" y="155"/>
                    </a:cubicBezTo>
                    <a:cubicBezTo>
                      <a:pt x="194" y="155"/>
                      <a:pt x="194" y="155"/>
                      <a:pt x="194" y="155"/>
                    </a:cubicBezTo>
                    <a:cubicBezTo>
                      <a:pt x="194" y="155"/>
                      <a:pt x="194" y="155"/>
                      <a:pt x="194" y="155"/>
                    </a:cubicBezTo>
                    <a:cubicBezTo>
                      <a:pt x="194" y="155"/>
                      <a:pt x="194" y="155"/>
                      <a:pt x="194" y="155"/>
                    </a:cubicBezTo>
                    <a:cubicBezTo>
                      <a:pt x="194" y="155"/>
                      <a:pt x="194" y="155"/>
                      <a:pt x="194" y="155"/>
                    </a:cubicBezTo>
                    <a:cubicBezTo>
                      <a:pt x="194" y="155"/>
                      <a:pt x="194" y="155"/>
                      <a:pt x="194" y="155"/>
                    </a:cubicBezTo>
                    <a:cubicBezTo>
                      <a:pt x="194" y="155"/>
                      <a:pt x="193" y="155"/>
                      <a:pt x="193" y="155"/>
                    </a:cubicBezTo>
                    <a:cubicBezTo>
                      <a:pt x="193" y="155"/>
                      <a:pt x="193" y="155"/>
                      <a:pt x="193" y="155"/>
                    </a:cubicBezTo>
                    <a:cubicBezTo>
                      <a:pt x="193" y="155"/>
                      <a:pt x="193" y="155"/>
                      <a:pt x="193" y="155"/>
                    </a:cubicBezTo>
                    <a:cubicBezTo>
                      <a:pt x="193" y="155"/>
                      <a:pt x="193" y="155"/>
                      <a:pt x="193" y="155"/>
                    </a:cubicBezTo>
                    <a:cubicBezTo>
                      <a:pt x="193" y="155"/>
                      <a:pt x="193" y="155"/>
                      <a:pt x="193" y="155"/>
                    </a:cubicBezTo>
                    <a:cubicBezTo>
                      <a:pt x="193" y="155"/>
                      <a:pt x="193" y="155"/>
                      <a:pt x="193" y="155"/>
                    </a:cubicBezTo>
                    <a:cubicBezTo>
                      <a:pt x="192" y="155"/>
                      <a:pt x="192" y="155"/>
                      <a:pt x="192" y="155"/>
                    </a:cubicBezTo>
                    <a:cubicBezTo>
                      <a:pt x="192" y="155"/>
                      <a:pt x="192" y="155"/>
                      <a:pt x="192" y="155"/>
                    </a:cubicBezTo>
                    <a:cubicBezTo>
                      <a:pt x="172" y="155"/>
                      <a:pt x="153" y="153"/>
                      <a:pt x="138" y="152"/>
                    </a:cubicBezTo>
                    <a:cubicBezTo>
                      <a:pt x="127" y="161"/>
                      <a:pt x="123" y="187"/>
                      <a:pt x="123" y="187"/>
                    </a:cubicBezTo>
                    <a:cubicBezTo>
                      <a:pt x="123" y="187"/>
                      <a:pt x="102" y="187"/>
                      <a:pt x="95" y="187"/>
                    </a:cubicBezTo>
                    <a:cubicBezTo>
                      <a:pt x="87" y="187"/>
                      <a:pt x="86" y="183"/>
                      <a:pt x="86" y="181"/>
                    </a:cubicBezTo>
                    <a:cubicBezTo>
                      <a:pt x="86" y="178"/>
                      <a:pt x="87" y="174"/>
                      <a:pt x="90" y="172"/>
                    </a:cubicBezTo>
                    <a:cubicBezTo>
                      <a:pt x="92" y="170"/>
                      <a:pt x="98" y="169"/>
                      <a:pt x="98" y="165"/>
                    </a:cubicBezTo>
                    <a:cubicBezTo>
                      <a:pt x="99" y="158"/>
                      <a:pt x="100" y="152"/>
                      <a:pt x="103" y="147"/>
                    </a:cubicBezTo>
                    <a:cubicBezTo>
                      <a:pt x="98" y="145"/>
                      <a:pt x="95" y="145"/>
                      <a:pt x="95" y="145"/>
                    </a:cubicBezTo>
                    <a:cubicBezTo>
                      <a:pt x="96" y="144"/>
                      <a:pt x="96" y="144"/>
                      <a:pt x="96" y="144"/>
                    </a:cubicBezTo>
                    <a:cubicBezTo>
                      <a:pt x="96" y="144"/>
                      <a:pt x="96" y="144"/>
                      <a:pt x="96" y="144"/>
                    </a:cubicBezTo>
                    <a:cubicBezTo>
                      <a:pt x="96" y="143"/>
                      <a:pt x="96" y="142"/>
                      <a:pt x="97" y="141"/>
                    </a:cubicBezTo>
                    <a:cubicBezTo>
                      <a:pt x="85" y="133"/>
                      <a:pt x="72" y="110"/>
                      <a:pt x="74" y="110"/>
                    </a:cubicBezTo>
                    <a:cubicBezTo>
                      <a:pt x="74" y="110"/>
                      <a:pt x="74" y="110"/>
                      <a:pt x="76" y="112"/>
                    </a:cubicBezTo>
                    <a:cubicBezTo>
                      <a:pt x="82" y="120"/>
                      <a:pt x="96" y="122"/>
                      <a:pt x="102" y="122"/>
                    </a:cubicBezTo>
                    <a:cubicBezTo>
                      <a:pt x="102" y="122"/>
                      <a:pt x="102" y="121"/>
                      <a:pt x="102" y="121"/>
                    </a:cubicBezTo>
                    <a:cubicBezTo>
                      <a:pt x="107" y="100"/>
                      <a:pt x="111" y="79"/>
                      <a:pt x="124" y="64"/>
                    </a:cubicBezTo>
                    <a:cubicBezTo>
                      <a:pt x="19" y="0"/>
                      <a:pt x="19" y="0"/>
                      <a:pt x="19"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0" name="Freeform 170"/>
              <p:cNvSpPr>
                <a:spLocks/>
              </p:cNvSpPr>
              <p:nvPr/>
            </p:nvSpPr>
            <p:spPr bwMode="auto">
              <a:xfrm>
                <a:off x="4382" y="3047"/>
                <a:ext cx="6" cy="2"/>
              </a:xfrm>
              <a:custGeom>
                <a:avLst/>
                <a:gdLst>
                  <a:gd name="T0" fmla="*/ 3 w 3"/>
                  <a:gd name="T1" fmla="*/ 0 h 1"/>
                  <a:gd name="T2" fmla="*/ 0 w 3"/>
                  <a:gd name="T3" fmla="*/ 1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2" y="0"/>
                      <a:pt x="1" y="0"/>
                      <a:pt x="0" y="1"/>
                    </a:cubicBezTo>
                    <a:cubicBezTo>
                      <a:pt x="0" y="1"/>
                      <a:pt x="0" y="1"/>
                      <a:pt x="0" y="1"/>
                    </a:cubicBezTo>
                    <a:cubicBezTo>
                      <a:pt x="1" y="0"/>
                      <a:pt x="2" y="0"/>
                      <a:pt x="3"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1" name="Freeform 171"/>
              <p:cNvSpPr>
                <a:spLocks/>
              </p:cNvSpPr>
              <p:nvPr/>
            </p:nvSpPr>
            <p:spPr bwMode="auto">
              <a:xfrm>
                <a:off x="4388" y="3045"/>
                <a:ext cx="8" cy="2"/>
              </a:xfrm>
              <a:custGeom>
                <a:avLst/>
                <a:gdLst>
                  <a:gd name="T0" fmla="*/ 4 w 4"/>
                  <a:gd name="T1" fmla="*/ 0 h 1"/>
                  <a:gd name="T2" fmla="*/ 0 w 4"/>
                  <a:gd name="T3" fmla="*/ 1 h 1"/>
                  <a:gd name="T4" fmla="*/ 4 w 4"/>
                  <a:gd name="T5" fmla="*/ 0 h 1"/>
                  <a:gd name="T6" fmla="*/ 4 w 4"/>
                  <a:gd name="T7" fmla="*/ 0 h 1"/>
                </a:gdLst>
                <a:ahLst/>
                <a:cxnLst>
                  <a:cxn ang="0">
                    <a:pos x="T0" y="T1"/>
                  </a:cxn>
                  <a:cxn ang="0">
                    <a:pos x="T2" y="T3"/>
                  </a:cxn>
                  <a:cxn ang="0">
                    <a:pos x="T4" y="T5"/>
                  </a:cxn>
                  <a:cxn ang="0">
                    <a:pos x="T6" y="T7"/>
                  </a:cxn>
                </a:cxnLst>
                <a:rect l="0" t="0" r="r" b="b"/>
                <a:pathLst>
                  <a:path w="4" h="1">
                    <a:moveTo>
                      <a:pt x="4" y="0"/>
                    </a:moveTo>
                    <a:cubicBezTo>
                      <a:pt x="2" y="1"/>
                      <a:pt x="1" y="1"/>
                      <a:pt x="0" y="1"/>
                    </a:cubicBezTo>
                    <a:cubicBezTo>
                      <a:pt x="1" y="1"/>
                      <a:pt x="2" y="1"/>
                      <a:pt x="4" y="0"/>
                    </a:cubicBezTo>
                    <a:cubicBezTo>
                      <a:pt x="4" y="0"/>
                      <a:pt x="4" y="0"/>
                      <a:pt x="4"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2" name="Freeform 172"/>
              <p:cNvSpPr>
                <a:spLocks/>
              </p:cNvSpPr>
              <p:nvPr/>
            </p:nvSpPr>
            <p:spPr bwMode="auto">
              <a:xfrm>
                <a:off x="4378" y="3039"/>
                <a:ext cx="18" cy="10"/>
              </a:xfrm>
              <a:custGeom>
                <a:avLst/>
                <a:gdLst>
                  <a:gd name="T0" fmla="*/ 6 w 9"/>
                  <a:gd name="T1" fmla="*/ 0 h 5"/>
                  <a:gd name="T2" fmla="*/ 0 w 9"/>
                  <a:gd name="T3" fmla="*/ 1 h 5"/>
                  <a:gd name="T4" fmla="*/ 2 w 9"/>
                  <a:gd name="T5" fmla="*/ 5 h 5"/>
                  <a:gd name="T6" fmla="*/ 5 w 9"/>
                  <a:gd name="T7" fmla="*/ 4 h 5"/>
                  <a:gd name="T8" fmla="*/ 9 w 9"/>
                  <a:gd name="T9" fmla="*/ 3 h 5"/>
                  <a:gd name="T10" fmla="*/ 6 w 9"/>
                  <a:gd name="T11" fmla="*/ 0 h 5"/>
                </a:gdLst>
                <a:ahLst/>
                <a:cxnLst>
                  <a:cxn ang="0">
                    <a:pos x="T0" y="T1"/>
                  </a:cxn>
                  <a:cxn ang="0">
                    <a:pos x="T2" y="T3"/>
                  </a:cxn>
                  <a:cxn ang="0">
                    <a:pos x="T4" y="T5"/>
                  </a:cxn>
                  <a:cxn ang="0">
                    <a:pos x="T6" y="T7"/>
                  </a:cxn>
                  <a:cxn ang="0">
                    <a:pos x="T8" y="T9"/>
                  </a:cxn>
                  <a:cxn ang="0">
                    <a:pos x="T10" y="T11"/>
                  </a:cxn>
                </a:cxnLst>
                <a:rect l="0" t="0" r="r" b="b"/>
                <a:pathLst>
                  <a:path w="9" h="5">
                    <a:moveTo>
                      <a:pt x="6" y="0"/>
                    </a:moveTo>
                    <a:cubicBezTo>
                      <a:pt x="4" y="1"/>
                      <a:pt x="2" y="1"/>
                      <a:pt x="0" y="1"/>
                    </a:cubicBezTo>
                    <a:cubicBezTo>
                      <a:pt x="1" y="2"/>
                      <a:pt x="1" y="3"/>
                      <a:pt x="2" y="5"/>
                    </a:cubicBezTo>
                    <a:cubicBezTo>
                      <a:pt x="3" y="4"/>
                      <a:pt x="4" y="4"/>
                      <a:pt x="5" y="4"/>
                    </a:cubicBezTo>
                    <a:cubicBezTo>
                      <a:pt x="6" y="4"/>
                      <a:pt x="7" y="4"/>
                      <a:pt x="9" y="3"/>
                    </a:cubicBezTo>
                    <a:cubicBezTo>
                      <a:pt x="8" y="2"/>
                      <a:pt x="7" y="1"/>
                      <a:pt x="6"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3" name="Freeform 173"/>
              <p:cNvSpPr>
                <a:spLocks/>
              </p:cNvSpPr>
              <p:nvPr/>
            </p:nvSpPr>
            <p:spPr bwMode="auto">
              <a:xfrm>
                <a:off x="4390" y="3035"/>
                <a:ext cx="105" cy="75"/>
              </a:xfrm>
              <a:custGeom>
                <a:avLst/>
                <a:gdLst>
                  <a:gd name="T0" fmla="*/ 21 w 51"/>
                  <a:gd name="T1" fmla="*/ 0 h 37"/>
                  <a:gd name="T2" fmla="*/ 0 w 51"/>
                  <a:gd name="T3" fmla="*/ 2 h 37"/>
                  <a:gd name="T4" fmla="*/ 3 w 51"/>
                  <a:gd name="T5" fmla="*/ 5 h 37"/>
                  <a:gd name="T6" fmla="*/ 3 w 51"/>
                  <a:gd name="T7" fmla="*/ 5 h 37"/>
                  <a:gd name="T8" fmla="*/ 3 w 51"/>
                  <a:gd name="T9" fmla="*/ 5 h 37"/>
                  <a:gd name="T10" fmla="*/ 15 w 51"/>
                  <a:gd name="T11" fmla="*/ 37 h 37"/>
                  <a:gd name="T12" fmla="*/ 43 w 51"/>
                  <a:gd name="T13" fmla="*/ 37 h 37"/>
                  <a:gd name="T14" fmla="*/ 51 w 51"/>
                  <a:gd name="T15" fmla="*/ 31 h 37"/>
                  <a:gd name="T16" fmla="*/ 48 w 51"/>
                  <a:gd name="T17" fmla="*/ 22 h 37"/>
                  <a:gd name="T18" fmla="*/ 39 w 51"/>
                  <a:gd name="T19" fmla="*/ 15 h 37"/>
                  <a:gd name="T20" fmla="*/ 39 w 51"/>
                  <a:gd name="T21" fmla="*/ 11 h 37"/>
                  <a:gd name="T22" fmla="*/ 21 w 51"/>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37">
                    <a:moveTo>
                      <a:pt x="21" y="0"/>
                    </a:moveTo>
                    <a:cubicBezTo>
                      <a:pt x="15" y="1"/>
                      <a:pt x="8" y="2"/>
                      <a:pt x="0" y="2"/>
                    </a:cubicBezTo>
                    <a:cubicBezTo>
                      <a:pt x="1" y="3"/>
                      <a:pt x="2" y="4"/>
                      <a:pt x="3" y="5"/>
                    </a:cubicBezTo>
                    <a:cubicBezTo>
                      <a:pt x="3" y="5"/>
                      <a:pt x="3" y="5"/>
                      <a:pt x="3" y="5"/>
                    </a:cubicBezTo>
                    <a:cubicBezTo>
                      <a:pt x="3" y="5"/>
                      <a:pt x="3" y="5"/>
                      <a:pt x="3" y="5"/>
                    </a:cubicBezTo>
                    <a:cubicBezTo>
                      <a:pt x="11" y="16"/>
                      <a:pt x="15" y="37"/>
                      <a:pt x="15" y="37"/>
                    </a:cubicBezTo>
                    <a:cubicBezTo>
                      <a:pt x="15" y="37"/>
                      <a:pt x="36" y="37"/>
                      <a:pt x="43" y="37"/>
                    </a:cubicBezTo>
                    <a:cubicBezTo>
                      <a:pt x="50" y="37"/>
                      <a:pt x="51" y="33"/>
                      <a:pt x="51" y="31"/>
                    </a:cubicBezTo>
                    <a:cubicBezTo>
                      <a:pt x="51" y="28"/>
                      <a:pt x="51" y="24"/>
                      <a:pt x="48" y="22"/>
                    </a:cubicBezTo>
                    <a:cubicBezTo>
                      <a:pt x="45" y="20"/>
                      <a:pt x="39" y="19"/>
                      <a:pt x="39" y="15"/>
                    </a:cubicBezTo>
                    <a:cubicBezTo>
                      <a:pt x="39" y="13"/>
                      <a:pt x="39" y="12"/>
                      <a:pt x="39" y="11"/>
                    </a:cubicBezTo>
                    <a:cubicBezTo>
                      <a:pt x="21" y="0"/>
                      <a:pt x="21" y="0"/>
                      <a:pt x="21"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4" name="Freeform 174"/>
              <p:cNvSpPr>
                <a:spLocks/>
              </p:cNvSpPr>
              <p:nvPr/>
            </p:nvSpPr>
            <p:spPr bwMode="auto">
              <a:xfrm>
                <a:off x="4045" y="2953"/>
                <a:ext cx="61" cy="63"/>
              </a:xfrm>
              <a:custGeom>
                <a:avLst/>
                <a:gdLst>
                  <a:gd name="T0" fmla="*/ 2 w 30"/>
                  <a:gd name="T1" fmla="*/ 0 h 31"/>
                  <a:gd name="T2" fmla="*/ 25 w 30"/>
                  <a:gd name="T3" fmla="*/ 31 h 31"/>
                  <a:gd name="T4" fmla="*/ 30 w 30"/>
                  <a:gd name="T5" fmla="*/ 12 h 31"/>
                  <a:gd name="T6" fmla="*/ 4 w 30"/>
                  <a:gd name="T7" fmla="*/ 2 h 31"/>
                  <a:gd name="T8" fmla="*/ 2 w 30"/>
                  <a:gd name="T9" fmla="*/ 0 h 31"/>
                </a:gdLst>
                <a:ahLst/>
                <a:cxnLst>
                  <a:cxn ang="0">
                    <a:pos x="T0" y="T1"/>
                  </a:cxn>
                  <a:cxn ang="0">
                    <a:pos x="T2" y="T3"/>
                  </a:cxn>
                  <a:cxn ang="0">
                    <a:pos x="T4" y="T5"/>
                  </a:cxn>
                  <a:cxn ang="0">
                    <a:pos x="T6" y="T7"/>
                  </a:cxn>
                  <a:cxn ang="0">
                    <a:pos x="T8" y="T9"/>
                  </a:cxn>
                </a:cxnLst>
                <a:rect l="0" t="0" r="r" b="b"/>
                <a:pathLst>
                  <a:path w="30" h="31">
                    <a:moveTo>
                      <a:pt x="2" y="0"/>
                    </a:moveTo>
                    <a:cubicBezTo>
                      <a:pt x="0" y="0"/>
                      <a:pt x="13" y="23"/>
                      <a:pt x="25" y="31"/>
                    </a:cubicBezTo>
                    <a:cubicBezTo>
                      <a:pt x="26" y="25"/>
                      <a:pt x="28" y="18"/>
                      <a:pt x="30" y="12"/>
                    </a:cubicBezTo>
                    <a:cubicBezTo>
                      <a:pt x="24" y="12"/>
                      <a:pt x="10" y="10"/>
                      <a:pt x="4" y="2"/>
                    </a:cubicBezTo>
                    <a:cubicBezTo>
                      <a:pt x="2" y="0"/>
                      <a:pt x="2" y="0"/>
                      <a:pt x="2"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5" name="Freeform 175"/>
              <p:cNvSpPr>
                <a:spLocks/>
              </p:cNvSpPr>
              <p:nvPr/>
            </p:nvSpPr>
            <p:spPr bwMode="auto">
              <a:xfrm>
                <a:off x="4074" y="3029"/>
                <a:ext cx="106" cy="81"/>
              </a:xfrm>
              <a:custGeom>
                <a:avLst/>
                <a:gdLst>
                  <a:gd name="T0" fmla="*/ 17 w 52"/>
                  <a:gd name="T1" fmla="*/ 0 h 40"/>
                  <a:gd name="T2" fmla="*/ 12 w 52"/>
                  <a:gd name="T3" fmla="*/ 18 h 40"/>
                  <a:gd name="T4" fmla="*/ 4 w 52"/>
                  <a:gd name="T5" fmla="*/ 25 h 40"/>
                  <a:gd name="T6" fmla="*/ 0 w 52"/>
                  <a:gd name="T7" fmla="*/ 34 h 40"/>
                  <a:gd name="T8" fmla="*/ 9 w 52"/>
                  <a:gd name="T9" fmla="*/ 40 h 40"/>
                  <a:gd name="T10" fmla="*/ 37 w 52"/>
                  <a:gd name="T11" fmla="*/ 40 h 40"/>
                  <a:gd name="T12" fmla="*/ 52 w 52"/>
                  <a:gd name="T13" fmla="*/ 5 h 40"/>
                  <a:gd name="T14" fmla="*/ 17 w 52"/>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0">
                    <a:moveTo>
                      <a:pt x="17" y="0"/>
                    </a:moveTo>
                    <a:cubicBezTo>
                      <a:pt x="14" y="5"/>
                      <a:pt x="13" y="11"/>
                      <a:pt x="12" y="18"/>
                    </a:cubicBezTo>
                    <a:cubicBezTo>
                      <a:pt x="12" y="22"/>
                      <a:pt x="6" y="23"/>
                      <a:pt x="4" y="25"/>
                    </a:cubicBezTo>
                    <a:cubicBezTo>
                      <a:pt x="1" y="27"/>
                      <a:pt x="0" y="31"/>
                      <a:pt x="0" y="34"/>
                    </a:cubicBezTo>
                    <a:cubicBezTo>
                      <a:pt x="0" y="36"/>
                      <a:pt x="1" y="40"/>
                      <a:pt x="9" y="40"/>
                    </a:cubicBezTo>
                    <a:cubicBezTo>
                      <a:pt x="16" y="40"/>
                      <a:pt x="37" y="40"/>
                      <a:pt x="37" y="40"/>
                    </a:cubicBezTo>
                    <a:cubicBezTo>
                      <a:pt x="37" y="40"/>
                      <a:pt x="41" y="14"/>
                      <a:pt x="52" y="5"/>
                    </a:cubicBezTo>
                    <a:cubicBezTo>
                      <a:pt x="37" y="3"/>
                      <a:pt x="25" y="1"/>
                      <a:pt x="17"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6" name="Freeform 176"/>
              <p:cNvSpPr>
                <a:spLocks noEditPoints="1"/>
              </p:cNvSpPr>
              <p:nvPr/>
            </p:nvSpPr>
            <p:spPr bwMode="auto">
              <a:xfrm>
                <a:off x="4092" y="2860"/>
                <a:ext cx="341" cy="185"/>
              </a:xfrm>
              <a:custGeom>
                <a:avLst/>
                <a:gdLst>
                  <a:gd name="T0" fmla="*/ 98 w 167"/>
                  <a:gd name="T1" fmla="*/ 91 h 91"/>
                  <a:gd name="T2" fmla="*/ 98 w 167"/>
                  <a:gd name="T3" fmla="*/ 91 h 91"/>
                  <a:gd name="T4" fmla="*/ 98 w 167"/>
                  <a:gd name="T5" fmla="*/ 91 h 91"/>
                  <a:gd name="T6" fmla="*/ 98 w 167"/>
                  <a:gd name="T7" fmla="*/ 91 h 91"/>
                  <a:gd name="T8" fmla="*/ 98 w 167"/>
                  <a:gd name="T9" fmla="*/ 91 h 91"/>
                  <a:gd name="T10" fmla="*/ 99 w 167"/>
                  <a:gd name="T11" fmla="*/ 91 h 91"/>
                  <a:gd name="T12" fmla="*/ 99 w 167"/>
                  <a:gd name="T13" fmla="*/ 91 h 91"/>
                  <a:gd name="T14" fmla="*/ 99 w 167"/>
                  <a:gd name="T15" fmla="*/ 91 h 91"/>
                  <a:gd name="T16" fmla="*/ 99 w 167"/>
                  <a:gd name="T17" fmla="*/ 91 h 91"/>
                  <a:gd name="T18" fmla="*/ 99 w 167"/>
                  <a:gd name="T19" fmla="*/ 91 h 91"/>
                  <a:gd name="T20" fmla="*/ 36 w 167"/>
                  <a:gd name="T21" fmla="*/ 87 h 91"/>
                  <a:gd name="T22" fmla="*/ 59 w 167"/>
                  <a:gd name="T23" fmla="*/ 62 h 91"/>
                  <a:gd name="T24" fmla="*/ 72 w 167"/>
                  <a:gd name="T25" fmla="*/ 63 h 91"/>
                  <a:gd name="T26" fmla="*/ 74 w 167"/>
                  <a:gd name="T27" fmla="*/ 63 h 91"/>
                  <a:gd name="T28" fmla="*/ 74 w 167"/>
                  <a:gd name="T29" fmla="*/ 86 h 91"/>
                  <a:gd name="T30" fmla="*/ 29 w 167"/>
                  <a:gd name="T31" fmla="*/ 0 h 91"/>
                  <a:gd name="T32" fmla="*/ 8 w 167"/>
                  <a:gd name="T33" fmla="*/ 51 h 91"/>
                  <a:gd name="T34" fmla="*/ 32 w 167"/>
                  <a:gd name="T35" fmla="*/ 44 h 91"/>
                  <a:gd name="T36" fmla="*/ 34 w 167"/>
                  <a:gd name="T37" fmla="*/ 69 h 91"/>
                  <a:gd name="T38" fmla="*/ 23 w 167"/>
                  <a:gd name="T39" fmla="*/ 85 h 91"/>
                  <a:gd name="T40" fmla="*/ 1 w 167"/>
                  <a:gd name="T41" fmla="*/ 80 h 91"/>
                  <a:gd name="T42" fmla="*/ 8 w 167"/>
                  <a:gd name="T43" fmla="*/ 83 h 91"/>
                  <a:gd name="T44" fmla="*/ 97 w 167"/>
                  <a:gd name="T45" fmla="*/ 91 h 91"/>
                  <a:gd name="T46" fmla="*/ 84 w 167"/>
                  <a:gd name="T47" fmla="*/ 76 h 91"/>
                  <a:gd name="T48" fmla="*/ 105 w 167"/>
                  <a:gd name="T49" fmla="*/ 53 h 91"/>
                  <a:gd name="T50" fmla="*/ 126 w 167"/>
                  <a:gd name="T51" fmla="*/ 71 h 91"/>
                  <a:gd name="T52" fmla="*/ 99 w 167"/>
                  <a:gd name="T53" fmla="*/ 91 h 91"/>
                  <a:gd name="T54" fmla="*/ 146 w 167"/>
                  <a:gd name="T55" fmla="*/ 88 h 91"/>
                  <a:gd name="T56" fmla="*/ 167 w 167"/>
                  <a:gd name="T57" fmla="*/ 86 h 91"/>
                  <a:gd name="T58" fmla="*/ 141 w 167"/>
                  <a:gd name="T59" fmla="*/ 82 h 91"/>
                  <a:gd name="T60" fmla="*/ 97 w 167"/>
                  <a:gd name="T61" fmla="*/ 43 h 91"/>
                  <a:gd name="T62" fmla="*/ 67 w 167"/>
                  <a:gd name="T63" fmla="*/ 51 h 91"/>
                  <a:gd name="T64" fmla="*/ 40 w 167"/>
                  <a:gd name="T65" fmla="*/ 24 h 91"/>
                  <a:gd name="T66" fmla="*/ 35 w 167"/>
                  <a:gd name="T67" fmla="*/ 5 h 91"/>
                  <a:gd name="T68" fmla="*/ 22 w 167"/>
                  <a:gd name="T69" fmla="*/ 34 h 91"/>
                  <a:gd name="T70" fmla="*/ 14 w 167"/>
                  <a:gd name="T71" fmla="*/ 30 h 91"/>
                  <a:gd name="T72" fmla="*/ 29 w 167"/>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7" h="91">
                    <a:moveTo>
                      <a:pt x="97" y="91"/>
                    </a:moveTo>
                    <a:cubicBezTo>
                      <a:pt x="97" y="91"/>
                      <a:pt x="97" y="91"/>
                      <a:pt x="98" y="91"/>
                    </a:cubicBezTo>
                    <a:cubicBezTo>
                      <a:pt x="98" y="91"/>
                      <a:pt x="98" y="91"/>
                      <a:pt x="98" y="91"/>
                    </a:cubicBezTo>
                    <a:cubicBezTo>
                      <a:pt x="98" y="91"/>
                      <a:pt x="98" y="91"/>
                      <a:pt x="98" y="91"/>
                    </a:cubicBezTo>
                    <a:cubicBezTo>
                      <a:pt x="97" y="91"/>
                      <a:pt x="97" y="91"/>
                      <a:pt x="97" y="91"/>
                    </a:cubicBezTo>
                    <a:moveTo>
                      <a:pt x="98" y="91"/>
                    </a:moveTo>
                    <a:cubicBezTo>
                      <a:pt x="98" y="91"/>
                      <a:pt x="98" y="91"/>
                      <a:pt x="98" y="91"/>
                    </a:cubicBezTo>
                    <a:cubicBezTo>
                      <a:pt x="98" y="91"/>
                      <a:pt x="98" y="91"/>
                      <a:pt x="98" y="91"/>
                    </a:cubicBezTo>
                    <a:moveTo>
                      <a:pt x="98" y="91"/>
                    </a:moveTo>
                    <a:cubicBezTo>
                      <a:pt x="98" y="91"/>
                      <a:pt x="98" y="91"/>
                      <a:pt x="98" y="91"/>
                    </a:cubicBezTo>
                    <a:cubicBezTo>
                      <a:pt x="98" y="91"/>
                      <a:pt x="98" y="91"/>
                      <a:pt x="98" y="91"/>
                    </a:cubicBezTo>
                    <a:moveTo>
                      <a:pt x="99" y="91"/>
                    </a:moveTo>
                    <a:cubicBezTo>
                      <a:pt x="99" y="91"/>
                      <a:pt x="99" y="91"/>
                      <a:pt x="99" y="91"/>
                    </a:cubicBezTo>
                    <a:cubicBezTo>
                      <a:pt x="99" y="91"/>
                      <a:pt x="99" y="91"/>
                      <a:pt x="99" y="91"/>
                    </a:cubicBezTo>
                    <a:moveTo>
                      <a:pt x="99" y="91"/>
                    </a:moveTo>
                    <a:cubicBezTo>
                      <a:pt x="99" y="91"/>
                      <a:pt x="99" y="91"/>
                      <a:pt x="99" y="91"/>
                    </a:cubicBezTo>
                    <a:cubicBezTo>
                      <a:pt x="99" y="91"/>
                      <a:pt x="99" y="91"/>
                      <a:pt x="99" y="91"/>
                    </a:cubicBezTo>
                    <a:moveTo>
                      <a:pt x="99" y="91"/>
                    </a:moveTo>
                    <a:cubicBezTo>
                      <a:pt x="99" y="91"/>
                      <a:pt x="99" y="91"/>
                      <a:pt x="99" y="91"/>
                    </a:cubicBezTo>
                    <a:cubicBezTo>
                      <a:pt x="99" y="91"/>
                      <a:pt x="99" y="91"/>
                      <a:pt x="99" y="91"/>
                    </a:cubicBezTo>
                    <a:moveTo>
                      <a:pt x="74" y="90"/>
                    </a:moveTo>
                    <a:cubicBezTo>
                      <a:pt x="59" y="89"/>
                      <a:pt x="47" y="88"/>
                      <a:pt x="36" y="87"/>
                    </a:cubicBezTo>
                    <a:cubicBezTo>
                      <a:pt x="39" y="81"/>
                      <a:pt x="43" y="75"/>
                      <a:pt x="47" y="70"/>
                    </a:cubicBezTo>
                    <a:cubicBezTo>
                      <a:pt x="51" y="63"/>
                      <a:pt x="55" y="62"/>
                      <a:pt x="59" y="62"/>
                    </a:cubicBezTo>
                    <a:cubicBezTo>
                      <a:pt x="63" y="62"/>
                      <a:pt x="66" y="63"/>
                      <a:pt x="70" y="63"/>
                    </a:cubicBezTo>
                    <a:cubicBezTo>
                      <a:pt x="71" y="63"/>
                      <a:pt x="71" y="63"/>
                      <a:pt x="72" y="63"/>
                    </a:cubicBezTo>
                    <a:cubicBezTo>
                      <a:pt x="72" y="63"/>
                      <a:pt x="72" y="63"/>
                      <a:pt x="72" y="63"/>
                    </a:cubicBezTo>
                    <a:cubicBezTo>
                      <a:pt x="73" y="63"/>
                      <a:pt x="74" y="63"/>
                      <a:pt x="74" y="63"/>
                    </a:cubicBezTo>
                    <a:cubicBezTo>
                      <a:pt x="77" y="63"/>
                      <a:pt x="78" y="65"/>
                      <a:pt x="78" y="68"/>
                    </a:cubicBezTo>
                    <a:cubicBezTo>
                      <a:pt x="76" y="74"/>
                      <a:pt x="75" y="80"/>
                      <a:pt x="74" y="86"/>
                    </a:cubicBezTo>
                    <a:cubicBezTo>
                      <a:pt x="74" y="87"/>
                      <a:pt x="74" y="89"/>
                      <a:pt x="74" y="90"/>
                    </a:cubicBezTo>
                    <a:moveTo>
                      <a:pt x="29" y="0"/>
                    </a:moveTo>
                    <a:cubicBezTo>
                      <a:pt x="16" y="15"/>
                      <a:pt x="12" y="36"/>
                      <a:pt x="7" y="57"/>
                    </a:cubicBezTo>
                    <a:cubicBezTo>
                      <a:pt x="7" y="55"/>
                      <a:pt x="8" y="53"/>
                      <a:pt x="8" y="51"/>
                    </a:cubicBezTo>
                    <a:cubicBezTo>
                      <a:pt x="15" y="50"/>
                      <a:pt x="21" y="47"/>
                      <a:pt x="28" y="45"/>
                    </a:cubicBezTo>
                    <a:cubicBezTo>
                      <a:pt x="29" y="44"/>
                      <a:pt x="31" y="44"/>
                      <a:pt x="32" y="44"/>
                    </a:cubicBezTo>
                    <a:cubicBezTo>
                      <a:pt x="34" y="44"/>
                      <a:pt x="35" y="46"/>
                      <a:pt x="36" y="49"/>
                    </a:cubicBezTo>
                    <a:cubicBezTo>
                      <a:pt x="38" y="56"/>
                      <a:pt x="39" y="63"/>
                      <a:pt x="34" y="69"/>
                    </a:cubicBezTo>
                    <a:cubicBezTo>
                      <a:pt x="31" y="74"/>
                      <a:pt x="27" y="79"/>
                      <a:pt x="24" y="83"/>
                    </a:cubicBezTo>
                    <a:cubicBezTo>
                      <a:pt x="23" y="84"/>
                      <a:pt x="23" y="84"/>
                      <a:pt x="23" y="85"/>
                    </a:cubicBezTo>
                    <a:cubicBezTo>
                      <a:pt x="12" y="83"/>
                      <a:pt x="5" y="82"/>
                      <a:pt x="2" y="81"/>
                    </a:cubicBezTo>
                    <a:cubicBezTo>
                      <a:pt x="2" y="81"/>
                      <a:pt x="1" y="80"/>
                      <a:pt x="1" y="80"/>
                    </a:cubicBezTo>
                    <a:cubicBezTo>
                      <a:pt x="1" y="80"/>
                      <a:pt x="1" y="80"/>
                      <a:pt x="0" y="81"/>
                    </a:cubicBezTo>
                    <a:cubicBezTo>
                      <a:pt x="0" y="81"/>
                      <a:pt x="3" y="81"/>
                      <a:pt x="8" y="83"/>
                    </a:cubicBezTo>
                    <a:cubicBezTo>
                      <a:pt x="16" y="84"/>
                      <a:pt x="28" y="86"/>
                      <a:pt x="43" y="88"/>
                    </a:cubicBezTo>
                    <a:cubicBezTo>
                      <a:pt x="58" y="89"/>
                      <a:pt x="77" y="91"/>
                      <a:pt x="97" y="91"/>
                    </a:cubicBezTo>
                    <a:cubicBezTo>
                      <a:pt x="92" y="91"/>
                      <a:pt x="88" y="91"/>
                      <a:pt x="83" y="91"/>
                    </a:cubicBezTo>
                    <a:cubicBezTo>
                      <a:pt x="83" y="86"/>
                      <a:pt x="84" y="81"/>
                      <a:pt x="84" y="76"/>
                    </a:cubicBezTo>
                    <a:cubicBezTo>
                      <a:pt x="84" y="65"/>
                      <a:pt x="95" y="55"/>
                      <a:pt x="103" y="53"/>
                    </a:cubicBezTo>
                    <a:cubicBezTo>
                      <a:pt x="104" y="53"/>
                      <a:pt x="104" y="53"/>
                      <a:pt x="105" y="53"/>
                    </a:cubicBezTo>
                    <a:cubicBezTo>
                      <a:pt x="107" y="53"/>
                      <a:pt x="108" y="53"/>
                      <a:pt x="109" y="53"/>
                    </a:cubicBezTo>
                    <a:cubicBezTo>
                      <a:pt x="115" y="60"/>
                      <a:pt x="120" y="66"/>
                      <a:pt x="126" y="71"/>
                    </a:cubicBezTo>
                    <a:cubicBezTo>
                      <a:pt x="133" y="76"/>
                      <a:pt x="135" y="83"/>
                      <a:pt x="134" y="89"/>
                    </a:cubicBezTo>
                    <a:cubicBezTo>
                      <a:pt x="124" y="90"/>
                      <a:pt x="112" y="91"/>
                      <a:pt x="99" y="91"/>
                    </a:cubicBezTo>
                    <a:cubicBezTo>
                      <a:pt x="114" y="91"/>
                      <a:pt x="128" y="90"/>
                      <a:pt x="140" y="89"/>
                    </a:cubicBezTo>
                    <a:cubicBezTo>
                      <a:pt x="142" y="89"/>
                      <a:pt x="144" y="89"/>
                      <a:pt x="146" y="88"/>
                    </a:cubicBezTo>
                    <a:cubicBezTo>
                      <a:pt x="154" y="88"/>
                      <a:pt x="161" y="87"/>
                      <a:pt x="167" y="86"/>
                    </a:cubicBezTo>
                    <a:cubicBezTo>
                      <a:pt x="167" y="86"/>
                      <a:pt x="167" y="86"/>
                      <a:pt x="167" y="86"/>
                    </a:cubicBezTo>
                    <a:cubicBezTo>
                      <a:pt x="160" y="87"/>
                      <a:pt x="151" y="88"/>
                      <a:pt x="140" y="89"/>
                    </a:cubicBezTo>
                    <a:cubicBezTo>
                      <a:pt x="140" y="86"/>
                      <a:pt x="141" y="84"/>
                      <a:pt x="141" y="82"/>
                    </a:cubicBezTo>
                    <a:cubicBezTo>
                      <a:pt x="144" y="79"/>
                      <a:pt x="147" y="77"/>
                      <a:pt x="150" y="75"/>
                    </a:cubicBezTo>
                    <a:cubicBezTo>
                      <a:pt x="97" y="43"/>
                      <a:pt x="97" y="43"/>
                      <a:pt x="97" y="43"/>
                    </a:cubicBezTo>
                    <a:cubicBezTo>
                      <a:pt x="95" y="45"/>
                      <a:pt x="92" y="47"/>
                      <a:pt x="89" y="48"/>
                    </a:cubicBezTo>
                    <a:cubicBezTo>
                      <a:pt x="85" y="49"/>
                      <a:pt x="75" y="51"/>
                      <a:pt x="67" y="51"/>
                    </a:cubicBezTo>
                    <a:cubicBezTo>
                      <a:pt x="59" y="51"/>
                      <a:pt x="52" y="50"/>
                      <a:pt x="50" y="45"/>
                    </a:cubicBezTo>
                    <a:cubicBezTo>
                      <a:pt x="44" y="35"/>
                      <a:pt x="39" y="31"/>
                      <a:pt x="40" y="24"/>
                    </a:cubicBezTo>
                    <a:cubicBezTo>
                      <a:pt x="41" y="20"/>
                      <a:pt x="42" y="14"/>
                      <a:pt x="43" y="9"/>
                    </a:cubicBezTo>
                    <a:cubicBezTo>
                      <a:pt x="35" y="5"/>
                      <a:pt x="35" y="5"/>
                      <a:pt x="35" y="5"/>
                    </a:cubicBezTo>
                    <a:cubicBezTo>
                      <a:pt x="33" y="11"/>
                      <a:pt x="32" y="18"/>
                      <a:pt x="30" y="25"/>
                    </a:cubicBezTo>
                    <a:cubicBezTo>
                      <a:pt x="30" y="25"/>
                      <a:pt x="29" y="34"/>
                      <a:pt x="22" y="34"/>
                    </a:cubicBezTo>
                    <a:cubicBezTo>
                      <a:pt x="22" y="34"/>
                      <a:pt x="21" y="34"/>
                      <a:pt x="20" y="34"/>
                    </a:cubicBezTo>
                    <a:cubicBezTo>
                      <a:pt x="15" y="32"/>
                      <a:pt x="14" y="31"/>
                      <a:pt x="14" y="30"/>
                    </a:cubicBezTo>
                    <a:cubicBezTo>
                      <a:pt x="17" y="19"/>
                      <a:pt x="22" y="9"/>
                      <a:pt x="29" y="0"/>
                    </a:cubicBezTo>
                    <a:cubicBezTo>
                      <a:pt x="29" y="0"/>
                      <a:pt x="29" y="0"/>
                      <a:pt x="29"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7" name="Freeform 177"/>
              <p:cNvSpPr>
                <a:spLocks noEditPoints="1"/>
              </p:cNvSpPr>
              <p:nvPr/>
            </p:nvSpPr>
            <p:spPr bwMode="auto">
              <a:xfrm>
                <a:off x="4290" y="3045"/>
                <a:ext cx="4" cy="0"/>
              </a:xfrm>
              <a:custGeom>
                <a:avLst/>
                <a:gdLst>
                  <a:gd name="T0" fmla="*/ 1 w 2"/>
                  <a:gd name="T1" fmla="*/ 1 w 2"/>
                  <a:gd name="T2" fmla="*/ 1 w 2"/>
                  <a:gd name="T3" fmla="*/ 0 w 2"/>
                  <a:gd name="T4" fmla="*/ 0 w 2"/>
                  <a:gd name="T5" fmla="*/ 0 w 2"/>
                  <a:gd name="T6" fmla="*/ 1 w 2"/>
                  <a:gd name="T7" fmla="*/ 1 w 2"/>
                  <a:gd name="T8" fmla="*/ 1 w 2"/>
                  <a:gd name="T9" fmla="*/ 2 w 2"/>
                  <a:gd name="T10" fmla="*/ 1 w 2"/>
                  <a:gd name="T11" fmla="*/ 2 w 2"/>
                  <a:gd name="T12" fmla="*/ 2 w 2"/>
                  <a:gd name="T13" fmla="*/ 2 w 2"/>
                  <a:gd name="T14" fmla="*/ 2 w 2"/>
                  <a:gd name="T15" fmla="*/ 2 w 2"/>
                  <a:gd name="T16" fmla="*/ 2 w 2"/>
                  <a:gd name="T17" fmla="*/ 2 w 2"/>
                  <a:gd name="T18" fmla="*/ 2 w 2"/>
                  <a:gd name="T19" fmla="*/ 2 w 2"/>
                  <a:gd name="T20" fmla="*/ 2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Lst>
                <a:rect l="0" t="0" r="r" b="b"/>
                <a:pathLst>
                  <a:path w="2">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2" y="0"/>
                    </a:moveTo>
                    <a:cubicBezTo>
                      <a:pt x="2" y="0"/>
                      <a:pt x="1" y="0"/>
                      <a:pt x="1" y="0"/>
                    </a:cubicBezTo>
                    <a:cubicBezTo>
                      <a:pt x="1"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path>
                </a:pathLst>
              </a:custGeom>
              <a:solidFill>
                <a:srgbClr val="5CA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8" name="Freeform 178"/>
              <p:cNvSpPr>
                <a:spLocks/>
              </p:cNvSpPr>
              <p:nvPr/>
            </p:nvSpPr>
            <p:spPr bwMode="auto">
              <a:xfrm>
                <a:off x="4262" y="2968"/>
                <a:ext cx="106" cy="77"/>
              </a:xfrm>
              <a:custGeom>
                <a:avLst/>
                <a:gdLst>
                  <a:gd name="T0" fmla="*/ 22 w 52"/>
                  <a:gd name="T1" fmla="*/ 0 h 38"/>
                  <a:gd name="T2" fmla="*/ 20 w 52"/>
                  <a:gd name="T3" fmla="*/ 0 h 38"/>
                  <a:gd name="T4" fmla="*/ 1 w 52"/>
                  <a:gd name="T5" fmla="*/ 23 h 38"/>
                  <a:gd name="T6" fmla="*/ 0 w 52"/>
                  <a:gd name="T7" fmla="*/ 38 h 38"/>
                  <a:gd name="T8" fmla="*/ 14 w 52"/>
                  <a:gd name="T9" fmla="*/ 38 h 38"/>
                  <a:gd name="T10" fmla="*/ 14 w 52"/>
                  <a:gd name="T11" fmla="*/ 38 h 38"/>
                  <a:gd name="T12" fmla="*/ 15 w 52"/>
                  <a:gd name="T13" fmla="*/ 38 h 38"/>
                  <a:gd name="T14" fmla="*/ 15 w 52"/>
                  <a:gd name="T15" fmla="*/ 38 h 38"/>
                  <a:gd name="T16" fmla="*/ 15 w 52"/>
                  <a:gd name="T17" fmla="*/ 38 h 38"/>
                  <a:gd name="T18" fmla="*/ 15 w 52"/>
                  <a:gd name="T19" fmla="*/ 38 h 38"/>
                  <a:gd name="T20" fmla="*/ 15 w 52"/>
                  <a:gd name="T21" fmla="*/ 38 h 38"/>
                  <a:gd name="T22" fmla="*/ 15 w 52"/>
                  <a:gd name="T23" fmla="*/ 38 h 38"/>
                  <a:gd name="T24" fmla="*/ 16 w 52"/>
                  <a:gd name="T25" fmla="*/ 38 h 38"/>
                  <a:gd name="T26" fmla="*/ 16 w 52"/>
                  <a:gd name="T27" fmla="*/ 38 h 38"/>
                  <a:gd name="T28" fmla="*/ 16 w 52"/>
                  <a:gd name="T29" fmla="*/ 38 h 38"/>
                  <a:gd name="T30" fmla="*/ 16 w 52"/>
                  <a:gd name="T31" fmla="*/ 38 h 38"/>
                  <a:gd name="T32" fmla="*/ 16 w 52"/>
                  <a:gd name="T33" fmla="*/ 38 h 38"/>
                  <a:gd name="T34" fmla="*/ 16 w 52"/>
                  <a:gd name="T35" fmla="*/ 38 h 38"/>
                  <a:gd name="T36" fmla="*/ 16 w 52"/>
                  <a:gd name="T37" fmla="*/ 38 h 38"/>
                  <a:gd name="T38" fmla="*/ 51 w 52"/>
                  <a:gd name="T39" fmla="*/ 36 h 38"/>
                  <a:gd name="T40" fmla="*/ 43 w 52"/>
                  <a:gd name="T41" fmla="*/ 18 h 38"/>
                  <a:gd name="T42" fmla="*/ 26 w 52"/>
                  <a:gd name="T43" fmla="*/ 0 h 38"/>
                  <a:gd name="T44" fmla="*/ 22 w 52"/>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38">
                    <a:moveTo>
                      <a:pt x="22" y="0"/>
                    </a:moveTo>
                    <a:cubicBezTo>
                      <a:pt x="21" y="0"/>
                      <a:pt x="21" y="0"/>
                      <a:pt x="20" y="0"/>
                    </a:cubicBezTo>
                    <a:cubicBezTo>
                      <a:pt x="12" y="2"/>
                      <a:pt x="1" y="12"/>
                      <a:pt x="1" y="23"/>
                    </a:cubicBezTo>
                    <a:cubicBezTo>
                      <a:pt x="1" y="28"/>
                      <a:pt x="0" y="33"/>
                      <a:pt x="0" y="38"/>
                    </a:cubicBezTo>
                    <a:cubicBezTo>
                      <a:pt x="5" y="38"/>
                      <a:pt x="9" y="38"/>
                      <a:pt x="14" y="38"/>
                    </a:cubicBezTo>
                    <a:cubicBezTo>
                      <a:pt x="14" y="38"/>
                      <a:pt x="14" y="38"/>
                      <a:pt x="14" y="38"/>
                    </a:cubicBezTo>
                    <a:cubicBezTo>
                      <a:pt x="14" y="38"/>
                      <a:pt x="14"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29" y="38"/>
                      <a:pt x="41" y="37"/>
                      <a:pt x="51" y="36"/>
                    </a:cubicBezTo>
                    <a:cubicBezTo>
                      <a:pt x="52" y="30"/>
                      <a:pt x="50" y="23"/>
                      <a:pt x="43" y="18"/>
                    </a:cubicBezTo>
                    <a:cubicBezTo>
                      <a:pt x="37" y="13"/>
                      <a:pt x="32" y="7"/>
                      <a:pt x="26" y="0"/>
                    </a:cubicBezTo>
                    <a:cubicBezTo>
                      <a:pt x="25" y="0"/>
                      <a:pt x="24" y="0"/>
                      <a:pt x="22" y="0"/>
                    </a:cubicBezTo>
                  </a:path>
                </a:pathLst>
              </a:custGeom>
              <a:solidFill>
                <a:srgbClr val="5C6B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9" name="Freeform 179"/>
              <p:cNvSpPr>
                <a:spLocks noEditPoints="1"/>
              </p:cNvSpPr>
              <p:nvPr/>
            </p:nvSpPr>
            <p:spPr bwMode="auto">
              <a:xfrm>
                <a:off x="4094" y="2976"/>
                <a:ext cx="12" cy="46"/>
              </a:xfrm>
              <a:custGeom>
                <a:avLst/>
                <a:gdLst>
                  <a:gd name="T0" fmla="*/ 1 w 6"/>
                  <a:gd name="T1" fmla="*/ 20 h 23"/>
                  <a:gd name="T2" fmla="*/ 0 w 6"/>
                  <a:gd name="T3" fmla="*/ 23 h 23"/>
                  <a:gd name="T4" fmla="*/ 0 w 6"/>
                  <a:gd name="T5" fmla="*/ 23 h 23"/>
                  <a:gd name="T6" fmla="*/ 1 w 6"/>
                  <a:gd name="T7" fmla="*/ 20 h 23"/>
                  <a:gd name="T8" fmla="*/ 1 w 6"/>
                  <a:gd name="T9" fmla="*/ 20 h 23"/>
                  <a:gd name="T10" fmla="*/ 6 w 6"/>
                  <a:gd name="T11" fmla="*/ 0 h 23"/>
                  <a:gd name="T12" fmla="*/ 6 w 6"/>
                  <a:gd name="T13" fmla="*/ 1 h 23"/>
                  <a:gd name="T14" fmla="*/ 6 w 6"/>
                  <a:gd name="T15" fmla="*/ 1 h 23"/>
                  <a:gd name="T16" fmla="*/ 6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1" y="20"/>
                    </a:moveTo>
                    <a:cubicBezTo>
                      <a:pt x="0" y="21"/>
                      <a:pt x="0" y="22"/>
                      <a:pt x="0" y="23"/>
                    </a:cubicBezTo>
                    <a:cubicBezTo>
                      <a:pt x="0" y="23"/>
                      <a:pt x="0" y="23"/>
                      <a:pt x="0" y="23"/>
                    </a:cubicBezTo>
                    <a:cubicBezTo>
                      <a:pt x="0" y="22"/>
                      <a:pt x="0" y="21"/>
                      <a:pt x="1" y="20"/>
                    </a:cubicBezTo>
                    <a:cubicBezTo>
                      <a:pt x="1" y="20"/>
                      <a:pt x="1" y="20"/>
                      <a:pt x="1" y="20"/>
                    </a:cubicBezTo>
                    <a:moveTo>
                      <a:pt x="6" y="0"/>
                    </a:moveTo>
                    <a:cubicBezTo>
                      <a:pt x="6" y="0"/>
                      <a:pt x="6" y="1"/>
                      <a:pt x="6" y="1"/>
                    </a:cubicBezTo>
                    <a:cubicBezTo>
                      <a:pt x="6" y="1"/>
                      <a:pt x="6" y="1"/>
                      <a:pt x="6" y="1"/>
                    </a:cubicBezTo>
                    <a:cubicBezTo>
                      <a:pt x="6" y="1"/>
                      <a:pt x="6" y="0"/>
                      <a:pt x="6" y="0"/>
                    </a:cubicBezTo>
                  </a:path>
                </a:pathLst>
              </a:custGeom>
              <a:solidFill>
                <a:srgbClr val="5CA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0" name="Freeform 180"/>
              <p:cNvSpPr>
                <a:spLocks/>
              </p:cNvSpPr>
              <p:nvPr/>
            </p:nvSpPr>
            <p:spPr bwMode="auto">
              <a:xfrm>
                <a:off x="4096" y="2978"/>
                <a:ext cx="10" cy="38"/>
              </a:xfrm>
              <a:custGeom>
                <a:avLst/>
                <a:gdLst>
                  <a:gd name="T0" fmla="*/ 5 w 5"/>
                  <a:gd name="T1" fmla="*/ 0 h 19"/>
                  <a:gd name="T2" fmla="*/ 0 w 5"/>
                  <a:gd name="T3" fmla="*/ 19 h 19"/>
                  <a:gd name="T4" fmla="*/ 0 w 5"/>
                  <a:gd name="T5" fmla="*/ 19 h 19"/>
                  <a:gd name="T6" fmla="*/ 5 w 5"/>
                  <a:gd name="T7" fmla="*/ 0 h 19"/>
                  <a:gd name="T8" fmla="*/ 5 w 5"/>
                  <a:gd name="T9" fmla="*/ 0 h 19"/>
                </a:gdLst>
                <a:ahLst/>
                <a:cxnLst>
                  <a:cxn ang="0">
                    <a:pos x="T0" y="T1"/>
                  </a:cxn>
                  <a:cxn ang="0">
                    <a:pos x="T2" y="T3"/>
                  </a:cxn>
                  <a:cxn ang="0">
                    <a:pos x="T4" y="T5"/>
                  </a:cxn>
                  <a:cxn ang="0">
                    <a:pos x="T6" y="T7"/>
                  </a:cxn>
                  <a:cxn ang="0">
                    <a:pos x="T8" y="T9"/>
                  </a:cxn>
                </a:cxnLst>
                <a:rect l="0" t="0" r="r" b="b"/>
                <a:pathLst>
                  <a:path w="5" h="19">
                    <a:moveTo>
                      <a:pt x="5" y="0"/>
                    </a:moveTo>
                    <a:cubicBezTo>
                      <a:pt x="3" y="6"/>
                      <a:pt x="1" y="13"/>
                      <a:pt x="0" y="19"/>
                    </a:cubicBezTo>
                    <a:cubicBezTo>
                      <a:pt x="0" y="19"/>
                      <a:pt x="0" y="19"/>
                      <a:pt x="0" y="19"/>
                    </a:cubicBezTo>
                    <a:cubicBezTo>
                      <a:pt x="1" y="13"/>
                      <a:pt x="3" y="6"/>
                      <a:pt x="5" y="0"/>
                    </a:cubicBezTo>
                    <a:cubicBezTo>
                      <a:pt x="5" y="0"/>
                      <a:pt x="5" y="0"/>
                      <a:pt x="5" y="0"/>
                    </a:cubicBezTo>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1" name="Freeform 181"/>
              <p:cNvSpPr>
                <a:spLocks/>
              </p:cNvSpPr>
              <p:nvPr/>
            </p:nvSpPr>
            <p:spPr bwMode="auto">
              <a:xfrm>
                <a:off x="4094" y="2949"/>
                <a:ext cx="78" cy="84"/>
              </a:xfrm>
              <a:custGeom>
                <a:avLst/>
                <a:gdLst>
                  <a:gd name="T0" fmla="*/ 31 w 38"/>
                  <a:gd name="T1" fmla="*/ 0 h 41"/>
                  <a:gd name="T2" fmla="*/ 27 w 38"/>
                  <a:gd name="T3" fmla="*/ 1 h 41"/>
                  <a:gd name="T4" fmla="*/ 7 w 38"/>
                  <a:gd name="T5" fmla="*/ 7 h 41"/>
                  <a:gd name="T6" fmla="*/ 6 w 38"/>
                  <a:gd name="T7" fmla="*/ 13 h 41"/>
                  <a:gd name="T8" fmla="*/ 6 w 38"/>
                  <a:gd name="T9" fmla="*/ 14 h 41"/>
                  <a:gd name="T10" fmla="*/ 1 w 38"/>
                  <a:gd name="T11" fmla="*/ 33 h 41"/>
                  <a:gd name="T12" fmla="*/ 0 w 38"/>
                  <a:gd name="T13" fmla="*/ 36 h 41"/>
                  <a:gd name="T14" fmla="*/ 1 w 38"/>
                  <a:gd name="T15" fmla="*/ 37 h 41"/>
                  <a:gd name="T16" fmla="*/ 22 w 38"/>
                  <a:gd name="T17" fmla="*/ 41 h 41"/>
                  <a:gd name="T18" fmla="*/ 23 w 38"/>
                  <a:gd name="T19" fmla="*/ 39 h 41"/>
                  <a:gd name="T20" fmla="*/ 33 w 38"/>
                  <a:gd name="T21" fmla="*/ 25 h 41"/>
                  <a:gd name="T22" fmla="*/ 35 w 38"/>
                  <a:gd name="T23" fmla="*/ 5 h 41"/>
                  <a:gd name="T24" fmla="*/ 31 w 38"/>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1">
                    <a:moveTo>
                      <a:pt x="31" y="0"/>
                    </a:moveTo>
                    <a:cubicBezTo>
                      <a:pt x="30" y="0"/>
                      <a:pt x="28" y="0"/>
                      <a:pt x="27" y="1"/>
                    </a:cubicBezTo>
                    <a:cubicBezTo>
                      <a:pt x="20" y="3"/>
                      <a:pt x="14" y="6"/>
                      <a:pt x="7" y="7"/>
                    </a:cubicBezTo>
                    <a:cubicBezTo>
                      <a:pt x="7" y="9"/>
                      <a:pt x="6" y="11"/>
                      <a:pt x="6" y="13"/>
                    </a:cubicBezTo>
                    <a:cubicBezTo>
                      <a:pt x="6" y="13"/>
                      <a:pt x="6" y="14"/>
                      <a:pt x="6" y="14"/>
                    </a:cubicBezTo>
                    <a:cubicBezTo>
                      <a:pt x="4" y="20"/>
                      <a:pt x="2" y="27"/>
                      <a:pt x="1" y="33"/>
                    </a:cubicBezTo>
                    <a:cubicBezTo>
                      <a:pt x="0" y="34"/>
                      <a:pt x="0" y="35"/>
                      <a:pt x="0" y="36"/>
                    </a:cubicBezTo>
                    <a:cubicBezTo>
                      <a:pt x="0" y="36"/>
                      <a:pt x="1" y="37"/>
                      <a:pt x="1" y="37"/>
                    </a:cubicBezTo>
                    <a:cubicBezTo>
                      <a:pt x="4" y="38"/>
                      <a:pt x="11" y="39"/>
                      <a:pt x="22" y="41"/>
                    </a:cubicBezTo>
                    <a:cubicBezTo>
                      <a:pt x="22" y="40"/>
                      <a:pt x="22" y="40"/>
                      <a:pt x="23" y="39"/>
                    </a:cubicBezTo>
                    <a:cubicBezTo>
                      <a:pt x="26" y="35"/>
                      <a:pt x="30" y="30"/>
                      <a:pt x="33" y="25"/>
                    </a:cubicBezTo>
                    <a:cubicBezTo>
                      <a:pt x="38" y="19"/>
                      <a:pt x="37" y="12"/>
                      <a:pt x="35" y="5"/>
                    </a:cubicBezTo>
                    <a:cubicBezTo>
                      <a:pt x="34" y="2"/>
                      <a:pt x="33" y="0"/>
                      <a:pt x="31" y="0"/>
                    </a:cubicBezTo>
                  </a:path>
                </a:pathLst>
              </a:custGeom>
              <a:solidFill>
                <a:srgbClr val="5C6B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2" name="Freeform 182"/>
              <p:cNvSpPr>
                <a:spLocks/>
              </p:cNvSpPr>
              <p:nvPr/>
            </p:nvSpPr>
            <p:spPr bwMode="auto">
              <a:xfrm>
                <a:off x="4378" y="3012"/>
                <a:ext cx="55" cy="29"/>
              </a:xfrm>
              <a:custGeom>
                <a:avLst/>
                <a:gdLst>
                  <a:gd name="T0" fmla="*/ 10 w 27"/>
                  <a:gd name="T1" fmla="*/ 0 h 14"/>
                  <a:gd name="T2" fmla="*/ 1 w 27"/>
                  <a:gd name="T3" fmla="*/ 7 h 14"/>
                  <a:gd name="T4" fmla="*/ 0 w 27"/>
                  <a:gd name="T5" fmla="*/ 14 h 14"/>
                  <a:gd name="T6" fmla="*/ 27 w 27"/>
                  <a:gd name="T7" fmla="*/ 11 h 14"/>
                  <a:gd name="T8" fmla="*/ 10 w 27"/>
                  <a:gd name="T9" fmla="*/ 0 h 14"/>
                </a:gdLst>
                <a:ahLst/>
                <a:cxnLst>
                  <a:cxn ang="0">
                    <a:pos x="T0" y="T1"/>
                  </a:cxn>
                  <a:cxn ang="0">
                    <a:pos x="T2" y="T3"/>
                  </a:cxn>
                  <a:cxn ang="0">
                    <a:pos x="T4" y="T5"/>
                  </a:cxn>
                  <a:cxn ang="0">
                    <a:pos x="T6" y="T7"/>
                  </a:cxn>
                  <a:cxn ang="0">
                    <a:pos x="T8" y="T9"/>
                  </a:cxn>
                </a:cxnLst>
                <a:rect l="0" t="0" r="r" b="b"/>
                <a:pathLst>
                  <a:path w="27" h="14">
                    <a:moveTo>
                      <a:pt x="10" y="0"/>
                    </a:moveTo>
                    <a:cubicBezTo>
                      <a:pt x="7" y="2"/>
                      <a:pt x="4" y="4"/>
                      <a:pt x="1" y="7"/>
                    </a:cubicBezTo>
                    <a:cubicBezTo>
                      <a:pt x="1" y="9"/>
                      <a:pt x="0" y="11"/>
                      <a:pt x="0" y="14"/>
                    </a:cubicBezTo>
                    <a:cubicBezTo>
                      <a:pt x="11" y="13"/>
                      <a:pt x="20" y="12"/>
                      <a:pt x="27" y="11"/>
                    </a:cubicBezTo>
                    <a:cubicBezTo>
                      <a:pt x="10" y="0"/>
                      <a:pt x="10" y="0"/>
                      <a:pt x="10" y="0"/>
                    </a:cubicBezTo>
                  </a:path>
                </a:pathLst>
              </a:custGeom>
              <a:solidFill>
                <a:srgbClr val="5C6B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3" name="Freeform 183"/>
              <p:cNvSpPr>
                <a:spLocks/>
              </p:cNvSpPr>
              <p:nvPr/>
            </p:nvSpPr>
            <p:spPr bwMode="auto">
              <a:xfrm>
                <a:off x="4166" y="2986"/>
                <a:ext cx="85" cy="57"/>
              </a:xfrm>
              <a:custGeom>
                <a:avLst/>
                <a:gdLst>
                  <a:gd name="T0" fmla="*/ 23 w 42"/>
                  <a:gd name="T1" fmla="*/ 0 h 28"/>
                  <a:gd name="T2" fmla="*/ 11 w 42"/>
                  <a:gd name="T3" fmla="*/ 8 h 28"/>
                  <a:gd name="T4" fmla="*/ 0 w 42"/>
                  <a:gd name="T5" fmla="*/ 25 h 28"/>
                  <a:gd name="T6" fmla="*/ 38 w 42"/>
                  <a:gd name="T7" fmla="*/ 28 h 28"/>
                  <a:gd name="T8" fmla="*/ 38 w 42"/>
                  <a:gd name="T9" fmla="*/ 24 h 28"/>
                  <a:gd name="T10" fmla="*/ 42 w 42"/>
                  <a:gd name="T11" fmla="*/ 6 h 28"/>
                  <a:gd name="T12" fmla="*/ 38 w 42"/>
                  <a:gd name="T13" fmla="*/ 1 h 28"/>
                  <a:gd name="T14" fmla="*/ 36 w 42"/>
                  <a:gd name="T15" fmla="*/ 1 h 28"/>
                  <a:gd name="T16" fmla="*/ 36 w 42"/>
                  <a:gd name="T17" fmla="*/ 1 h 28"/>
                  <a:gd name="T18" fmla="*/ 34 w 42"/>
                  <a:gd name="T19" fmla="*/ 1 h 28"/>
                  <a:gd name="T20" fmla="*/ 23 w 42"/>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28">
                    <a:moveTo>
                      <a:pt x="23" y="0"/>
                    </a:moveTo>
                    <a:cubicBezTo>
                      <a:pt x="19" y="0"/>
                      <a:pt x="15" y="1"/>
                      <a:pt x="11" y="8"/>
                    </a:cubicBezTo>
                    <a:cubicBezTo>
                      <a:pt x="7" y="13"/>
                      <a:pt x="3" y="19"/>
                      <a:pt x="0" y="25"/>
                    </a:cubicBezTo>
                    <a:cubicBezTo>
                      <a:pt x="11" y="26"/>
                      <a:pt x="23" y="27"/>
                      <a:pt x="38" y="28"/>
                    </a:cubicBezTo>
                    <a:cubicBezTo>
                      <a:pt x="38" y="27"/>
                      <a:pt x="38" y="25"/>
                      <a:pt x="38" y="24"/>
                    </a:cubicBezTo>
                    <a:cubicBezTo>
                      <a:pt x="39" y="18"/>
                      <a:pt x="40" y="12"/>
                      <a:pt x="42" y="6"/>
                    </a:cubicBezTo>
                    <a:cubicBezTo>
                      <a:pt x="42" y="3"/>
                      <a:pt x="41" y="1"/>
                      <a:pt x="38" y="1"/>
                    </a:cubicBezTo>
                    <a:cubicBezTo>
                      <a:pt x="38" y="1"/>
                      <a:pt x="37" y="1"/>
                      <a:pt x="36" y="1"/>
                    </a:cubicBezTo>
                    <a:cubicBezTo>
                      <a:pt x="36" y="1"/>
                      <a:pt x="36" y="1"/>
                      <a:pt x="36" y="1"/>
                    </a:cubicBezTo>
                    <a:cubicBezTo>
                      <a:pt x="35" y="1"/>
                      <a:pt x="35" y="1"/>
                      <a:pt x="34" y="1"/>
                    </a:cubicBezTo>
                    <a:cubicBezTo>
                      <a:pt x="30" y="1"/>
                      <a:pt x="27" y="0"/>
                      <a:pt x="23" y="0"/>
                    </a:cubicBezTo>
                  </a:path>
                </a:pathLst>
              </a:custGeom>
              <a:solidFill>
                <a:srgbClr val="5C6B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4" name="Freeform 184"/>
              <p:cNvSpPr>
                <a:spLocks/>
              </p:cNvSpPr>
              <p:nvPr/>
            </p:nvSpPr>
            <p:spPr bwMode="auto">
              <a:xfrm>
                <a:off x="4172" y="2878"/>
                <a:ext cx="118" cy="85"/>
              </a:xfrm>
              <a:custGeom>
                <a:avLst/>
                <a:gdLst>
                  <a:gd name="T0" fmla="*/ 4 w 58"/>
                  <a:gd name="T1" fmla="*/ 0 h 42"/>
                  <a:gd name="T2" fmla="*/ 1 w 58"/>
                  <a:gd name="T3" fmla="*/ 15 h 42"/>
                  <a:gd name="T4" fmla="*/ 11 w 58"/>
                  <a:gd name="T5" fmla="*/ 36 h 42"/>
                  <a:gd name="T6" fmla="*/ 28 w 58"/>
                  <a:gd name="T7" fmla="*/ 42 h 42"/>
                  <a:gd name="T8" fmla="*/ 50 w 58"/>
                  <a:gd name="T9" fmla="*/ 39 h 42"/>
                  <a:gd name="T10" fmla="*/ 58 w 58"/>
                  <a:gd name="T11" fmla="*/ 34 h 42"/>
                  <a:gd name="T12" fmla="*/ 4 w 58"/>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8" h="42">
                    <a:moveTo>
                      <a:pt x="4" y="0"/>
                    </a:moveTo>
                    <a:cubicBezTo>
                      <a:pt x="3" y="5"/>
                      <a:pt x="2" y="11"/>
                      <a:pt x="1" y="15"/>
                    </a:cubicBezTo>
                    <a:cubicBezTo>
                      <a:pt x="0" y="22"/>
                      <a:pt x="5" y="26"/>
                      <a:pt x="11" y="36"/>
                    </a:cubicBezTo>
                    <a:cubicBezTo>
                      <a:pt x="13" y="41"/>
                      <a:pt x="20" y="42"/>
                      <a:pt x="28" y="42"/>
                    </a:cubicBezTo>
                    <a:cubicBezTo>
                      <a:pt x="36" y="42"/>
                      <a:pt x="46" y="40"/>
                      <a:pt x="50" y="39"/>
                    </a:cubicBezTo>
                    <a:cubicBezTo>
                      <a:pt x="53" y="38"/>
                      <a:pt x="56" y="36"/>
                      <a:pt x="58" y="34"/>
                    </a:cubicBezTo>
                    <a:cubicBezTo>
                      <a:pt x="4" y="0"/>
                      <a:pt x="4" y="0"/>
                      <a:pt x="4" y="0"/>
                    </a:cubicBezTo>
                  </a:path>
                </a:pathLst>
              </a:custGeom>
              <a:solidFill>
                <a:srgbClr val="5C6B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5" name="Freeform 185"/>
              <p:cNvSpPr>
                <a:spLocks/>
              </p:cNvSpPr>
              <p:nvPr/>
            </p:nvSpPr>
            <p:spPr bwMode="auto">
              <a:xfrm>
                <a:off x="4121" y="2860"/>
                <a:ext cx="43" cy="69"/>
              </a:xfrm>
              <a:custGeom>
                <a:avLst/>
                <a:gdLst>
                  <a:gd name="T0" fmla="*/ 15 w 21"/>
                  <a:gd name="T1" fmla="*/ 0 h 34"/>
                  <a:gd name="T2" fmla="*/ 0 w 21"/>
                  <a:gd name="T3" fmla="*/ 30 h 34"/>
                  <a:gd name="T4" fmla="*/ 6 w 21"/>
                  <a:gd name="T5" fmla="*/ 34 h 34"/>
                  <a:gd name="T6" fmla="*/ 8 w 21"/>
                  <a:gd name="T7" fmla="*/ 34 h 34"/>
                  <a:gd name="T8" fmla="*/ 16 w 21"/>
                  <a:gd name="T9" fmla="*/ 25 h 34"/>
                  <a:gd name="T10" fmla="*/ 21 w 21"/>
                  <a:gd name="T11" fmla="*/ 5 h 34"/>
                  <a:gd name="T12" fmla="*/ 15 w 21"/>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1" h="34">
                    <a:moveTo>
                      <a:pt x="15" y="0"/>
                    </a:moveTo>
                    <a:cubicBezTo>
                      <a:pt x="8" y="9"/>
                      <a:pt x="3" y="19"/>
                      <a:pt x="0" y="30"/>
                    </a:cubicBezTo>
                    <a:cubicBezTo>
                      <a:pt x="0" y="31"/>
                      <a:pt x="1" y="32"/>
                      <a:pt x="6" y="34"/>
                    </a:cubicBezTo>
                    <a:cubicBezTo>
                      <a:pt x="7" y="34"/>
                      <a:pt x="8" y="34"/>
                      <a:pt x="8" y="34"/>
                    </a:cubicBezTo>
                    <a:cubicBezTo>
                      <a:pt x="15" y="34"/>
                      <a:pt x="16" y="25"/>
                      <a:pt x="16" y="25"/>
                    </a:cubicBezTo>
                    <a:cubicBezTo>
                      <a:pt x="18" y="18"/>
                      <a:pt x="19" y="11"/>
                      <a:pt x="21" y="5"/>
                    </a:cubicBezTo>
                    <a:cubicBezTo>
                      <a:pt x="15" y="0"/>
                      <a:pt x="15" y="0"/>
                      <a:pt x="15" y="0"/>
                    </a:cubicBezTo>
                  </a:path>
                </a:pathLst>
              </a:custGeom>
              <a:solidFill>
                <a:srgbClr val="5C6B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6" name="Freeform 186"/>
              <p:cNvSpPr>
                <a:spLocks noEditPoints="1"/>
              </p:cNvSpPr>
              <p:nvPr/>
            </p:nvSpPr>
            <p:spPr bwMode="auto">
              <a:xfrm>
                <a:off x="4805" y="2043"/>
                <a:ext cx="61" cy="18"/>
              </a:xfrm>
              <a:custGeom>
                <a:avLst/>
                <a:gdLst>
                  <a:gd name="T0" fmla="*/ 0 w 30"/>
                  <a:gd name="T1" fmla="*/ 9 h 9"/>
                  <a:gd name="T2" fmla="*/ 0 w 30"/>
                  <a:gd name="T3" fmla="*/ 9 h 9"/>
                  <a:gd name="T4" fmla="*/ 0 w 30"/>
                  <a:gd name="T5" fmla="*/ 9 h 9"/>
                  <a:gd name="T6" fmla="*/ 1 w 30"/>
                  <a:gd name="T7" fmla="*/ 9 h 9"/>
                  <a:gd name="T8" fmla="*/ 0 w 30"/>
                  <a:gd name="T9" fmla="*/ 9 h 9"/>
                  <a:gd name="T10" fmla="*/ 1 w 30"/>
                  <a:gd name="T11" fmla="*/ 9 h 9"/>
                  <a:gd name="T12" fmla="*/ 1 w 30"/>
                  <a:gd name="T13" fmla="*/ 9 h 9"/>
                  <a:gd name="T14" fmla="*/ 1 w 30"/>
                  <a:gd name="T15" fmla="*/ 9 h 9"/>
                  <a:gd name="T16" fmla="*/ 1 w 30"/>
                  <a:gd name="T17" fmla="*/ 9 h 9"/>
                  <a:gd name="T18" fmla="*/ 4 w 30"/>
                  <a:gd name="T19" fmla="*/ 8 h 9"/>
                  <a:gd name="T20" fmla="*/ 4 w 30"/>
                  <a:gd name="T21" fmla="*/ 8 h 9"/>
                  <a:gd name="T22" fmla="*/ 4 w 30"/>
                  <a:gd name="T23" fmla="*/ 8 h 9"/>
                  <a:gd name="T24" fmla="*/ 4 w 30"/>
                  <a:gd name="T25" fmla="*/ 7 h 9"/>
                  <a:gd name="T26" fmla="*/ 4 w 30"/>
                  <a:gd name="T27" fmla="*/ 8 h 9"/>
                  <a:gd name="T28" fmla="*/ 4 w 30"/>
                  <a:gd name="T29" fmla="*/ 7 h 9"/>
                  <a:gd name="T30" fmla="*/ 7 w 30"/>
                  <a:gd name="T31" fmla="*/ 7 h 9"/>
                  <a:gd name="T32" fmla="*/ 4 w 30"/>
                  <a:gd name="T33" fmla="*/ 7 h 9"/>
                  <a:gd name="T34" fmla="*/ 7 w 30"/>
                  <a:gd name="T35" fmla="*/ 7 h 9"/>
                  <a:gd name="T36" fmla="*/ 7 w 30"/>
                  <a:gd name="T37" fmla="*/ 7 h 9"/>
                  <a:gd name="T38" fmla="*/ 30 w 30"/>
                  <a:gd name="T39" fmla="*/ 0 h 9"/>
                  <a:gd name="T40" fmla="*/ 26 w 30"/>
                  <a:gd name="T41" fmla="*/ 1 h 9"/>
                  <a:gd name="T42" fmla="*/ 26 w 30"/>
                  <a:gd name="T43" fmla="*/ 1 h 9"/>
                  <a:gd name="T44" fmla="*/ 30 w 30"/>
                  <a:gd name="T45" fmla="*/ 0 h 9"/>
                  <a:gd name="T46" fmla="*/ 30 w 30"/>
                  <a:gd name="T4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9">
                    <a:moveTo>
                      <a:pt x="0" y="9"/>
                    </a:moveTo>
                    <a:cubicBezTo>
                      <a:pt x="0" y="9"/>
                      <a:pt x="0" y="9"/>
                      <a:pt x="0" y="9"/>
                    </a:cubicBezTo>
                    <a:cubicBezTo>
                      <a:pt x="0" y="9"/>
                      <a:pt x="0" y="9"/>
                      <a:pt x="0" y="9"/>
                    </a:cubicBezTo>
                    <a:moveTo>
                      <a:pt x="1" y="9"/>
                    </a:moveTo>
                    <a:cubicBezTo>
                      <a:pt x="1" y="9"/>
                      <a:pt x="0" y="9"/>
                      <a:pt x="0" y="9"/>
                    </a:cubicBezTo>
                    <a:cubicBezTo>
                      <a:pt x="0" y="9"/>
                      <a:pt x="1" y="9"/>
                      <a:pt x="1" y="9"/>
                    </a:cubicBezTo>
                    <a:moveTo>
                      <a:pt x="1" y="9"/>
                    </a:moveTo>
                    <a:cubicBezTo>
                      <a:pt x="1" y="9"/>
                      <a:pt x="1" y="9"/>
                      <a:pt x="1" y="9"/>
                    </a:cubicBezTo>
                    <a:cubicBezTo>
                      <a:pt x="1" y="9"/>
                      <a:pt x="1" y="9"/>
                      <a:pt x="1" y="9"/>
                    </a:cubicBezTo>
                    <a:moveTo>
                      <a:pt x="4" y="8"/>
                    </a:moveTo>
                    <a:cubicBezTo>
                      <a:pt x="4" y="8"/>
                      <a:pt x="4" y="8"/>
                      <a:pt x="4" y="8"/>
                    </a:cubicBezTo>
                    <a:cubicBezTo>
                      <a:pt x="4" y="8"/>
                      <a:pt x="4" y="8"/>
                      <a:pt x="4" y="8"/>
                    </a:cubicBezTo>
                    <a:moveTo>
                      <a:pt x="4" y="7"/>
                    </a:moveTo>
                    <a:cubicBezTo>
                      <a:pt x="4" y="7"/>
                      <a:pt x="4" y="8"/>
                      <a:pt x="4" y="8"/>
                    </a:cubicBezTo>
                    <a:cubicBezTo>
                      <a:pt x="4" y="8"/>
                      <a:pt x="4" y="7"/>
                      <a:pt x="4" y="7"/>
                    </a:cubicBezTo>
                    <a:moveTo>
                      <a:pt x="7" y="7"/>
                    </a:moveTo>
                    <a:cubicBezTo>
                      <a:pt x="6" y="7"/>
                      <a:pt x="5" y="7"/>
                      <a:pt x="4" y="7"/>
                    </a:cubicBezTo>
                    <a:cubicBezTo>
                      <a:pt x="5" y="7"/>
                      <a:pt x="6" y="7"/>
                      <a:pt x="7" y="7"/>
                    </a:cubicBezTo>
                    <a:cubicBezTo>
                      <a:pt x="7" y="7"/>
                      <a:pt x="7" y="7"/>
                      <a:pt x="7" y="7"/>
                    </a:cubicBezTo>
                    <a:moveTo>
                      <a:pt x="30" y="0"/>
                    </a:moveTo>
                    <a:cubicBezTo>
                      <a:pt x="29" y="1"/>
                      <a:pt x="28" y="1"/>
                      <a:pt x="26" y="1"/>
                    </a:cubicBezTo>
                    <a:cubicBezTo>
                      <a:pt x="26" y="1"/>
                      <a:pt x="26" y="1"/>
                      <a:pt x="26" y="1"/>
                    </a:cubicBezTo>
                    <a:cubicBezTo>
                      <a:pt x="28" y="1"/>
                      <a:pt x="29" y="1"/>
                      <a:pt x="30" y="0"/>
                    </a:cubicBezTo>
                    <a:cubicBezTo>
                      <a:pt x="30" y="0"/>
                      <a:pt x="30" y="0"/>
                      <a:pt x="30" y="0"/>
                    </a:cubicBezTo>
                  </a:path>
                </a:pathLst>
              </a:custGeom>
              <a:solidFill>
                <a:srgbClr val="006C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7" name="Freeform 187"/>
              <p:cNvSpPr>
                <a:spLocks/>
              </p:cNvSpPr>
              <p:nvPr/>
            </p:nvSpPr>
            <p:spPr bwMode="auto">
              <a:xfrm>
                <a:off x="4819" y="2045"/>
                <a:ext cx="39" cy="12"/>
              </a:xfrm>
              <a:custGeom>
                <a:avLst/>
                <a:gdLst>
                  <a:gd name="T0" fmla="*/ 19 w 19"/>
                  <a:gd name="T1" fmla="*/ 0 h 6"/>
                  <a:gd name="T2" fmla="*/ 0 w 19"/>
                  <a:gd name="T3" fmla="*/ 6 h 6"/>
                  <a:gd name="T4" fmla="*/ 0 w 19"/>
                  <a:gd name="T5" fmla="*/ 6 h 6"/>
                  <a:gd name="T6" fmla="*/ 19 w 19"/>
                  <a:gd name="T7" fmla="*/ 0 h 6"/>
                  <a:gd name="T8" fmla="*/ 19 w 19"/>
                  <a:gd name="T9" fmla="*/ 0 h 6"/>
                </a:gdLst>
                <a:ahLst/>
                <a:cxnLst>
                  <a:cxn ang="0">
                    <a:pos x="T0" y="T1"/>
                  </a:cxn>
                  <a:cxn ang="0">
                    <a:pos x="T2" y="T3"/>
                  </a:cxn>
                  <a:cxn ang="0">
                    <a:pos x="T4" y="T5"/>
                  </a:cxn>
                  <a:cxn ang="0">
                    <a:pos x="T6" y="T7"/>
                  </a:cxn>
                  <a:cxn ang="0">
                    <a:pos x="T8" y="T9"/>
                  </a:cxn>
                </a:cxnLst>
                <a:rect l="0" t="0" r="r" b="b"/>
                <a:pathLst>
                  <a:path w="19" h="6">
                    <a:moveTo>
                      <a:pt x="19" y="0"/>
                    </a:moveTo>
                    <a:cubicBezTo>
                      <a:pt x="13" y="2"/>
                      <a:pt x="6" y="4"/>
                      <a:pt x="0" y="6"/>
                    </a:cubicBezTo>
                    <a:cubicBezTo>
                      <a:pt x="0" y="6"/>
                      <a:pt x="0" y="6"/>
                      <a:pt x="0" y="6"/>
                    </a:cubicBezTo>
                    <a:cubicBezTo>
                      <a:pt x="6" y="4"/>
                      <a:pt x="13" y="2"/>
                      <a:pt x="19" y="0"/>
                    </a:cubicBezTo>
                    <a:cubicBezTo>
                      <a:pt x="19" y="0"/>
                      <a:pt x="19" y="0"/>
                      <a:pt x="19"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8" name="Freeform 188"/>
              <p:cNvSpPr>
                <a:spLocks/>
              </p:cNvSpPr>
              <p:nvPr/>
            </p:nvSpPr>
            <p:spPr bwMode="auto">
              <a:xfrm>
                <a:off x="4658" y="1846"/>
                <a:ext cx="208" cy="252"/>
              </a:xfrm>
              <a:custGeom>
                <a:avLst/>
                <a:gdLst>
                  <a:gd name="T0" fmla="*/ 75 w 102"/>
                  <a:gd name="T1" fmla="*/ 0 h 124"/>
                  <a:gd name="T2" fmla="*/ 0 w 102"/>
                  <a:gd name="T3" fmla="*/ 18 h 124"/>
                  <a:gd name="T4" fmla="*/ 4 w 102"/>
                  <a:gd name="T5" fmla="*/ 35 h 124"/>
                  <a:gd name="T6" fmla="*/ 4 w 102"/>
                  <a:gd name="T7" fmla="*/ 35 h 124"/>
                  <a:gd name="T8" fmla="*/ 4 w 102"/>
                  <a:gd name="T9" fmla="*/ 35 h 124"/>
                  <a:gd name="T10" fmla="*/ 30 w 102"/>
                  <a:gd name="T11" fmla="*/ 124 h 124"/>
                  <a:gd name="T12" fmla="*/ 72 w 102"/>
                  <a:gd name="T13" fmla="*/ 106 h 124"/>
                  <a:gd name="T14" fmla="*/ 72 w 102"/>
                  <a:gd name="T15" fmla="*/ 106 h 124"/>
                  <a:gd name="T16" fmla="*/ 72 w 102"/>
                  <a:gd name="T17" fmla="*/ 106 h 124"/>
                  <a:gd name="T18" fmla="*/ 72 w 102"/>
                  <a:gd name="T19" fmla="*/ 106 h 124"/>
                  <a:gd name="T20" fmla="*/ 73 w 102"/>
                  <a:gd name="T21" fmla="*/ 106 h 124"/>
                  <a:gd name="T22" fmla="*/ 73 w 102"/>
                  <a:gd name="T23" fmla="*/ 106 h 124"/>
                  <a:gd name="T24" fmla="*/ 73 w 102"/>
                  <a:gd name="T25" fmla="*/ 106 h 124"/>
                  <a:gd name="T26" fmla="*/ 76 w 102"/>
                  <a:gd name="T27" fmla="*/ 105 h 124"/>
                  <a:gd name="T28" fmla="*/ 76 w 102"/>
                  <a:gd name="T29" fmla="*/ 105 h 124"/>
                  <a:gd name="T30" fmla="*/ 76 w 102"/>
                  <a:gd name="T31" fmla="*/ 105 h 124"/>
                  <a:gd name="T32" fmla="*/ 76 w 102"/>
                  <a:gd name="T33" fmla="*/ 104 h 124"/>
                  <a:gd name="T34" fmla="*/ 76 w 102"/>
                  <a:gd name="T35" fmla="*/ 104 h 124"/>
                  <a:gd name="T36" fmla="*/ 79 w 102"/>
                  <a:gd name="T37" fmla="*/ 104 h 124"/>
                  <a:gd name="T38" fmla="*/ 98 w 102"/>
                  <a:gd name="T39" fmla="*/ 98 h 124"/>
                  <a:gd name="T40" fmla="*/ 102 w 102"/>
                  <a:gd name="T41" fmla="*/ 97 h 124"/>
                  <a:gd name="T42" fmla="*/ 82 w 102"/>
                  <a:gd name="T43" fmla="*/ 35 h 124"/>
                  <a:gd name="T44" fmla="*/ 82 w 102"/>
                  <a:gd name="T45" fmla="*/ 35 h 124"/>
                  <a:gd name="T46" fmla="*/ 82 w 102"/>
                  <a:gd name="T47" fmla="*/ 35 h 124"/>
                  <a:gd name="T48" fmla="*/ 75 w 102"/>
                  <a:gd name="T4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24">
                    <a:moveTo>
                      <a:pt x="75" y="0"/>
                    </a:moveTo>
                    <a:cubicBezTo>
                      <a:pt x="45" y="2"/>
                      <a:pt x="18" y="10"/>
                      <a:pt x="0" y="18"/>
                    </a:cubicBezTo>
                    <a:cubicBezTo>
                      <a:pt x="2" y="23"/>
                      <a:pt x="3" y="29"/>
                      <a:pt x="4" y="35"/>
                    </a:cubicBezTo>
                    <a:cubicBezTo>
                      <a:pt x="4" y="35"/>
                      <a:pt x="4" y="35"/>
                      <a:pt x="4" y="35"/>
                    </a:cubicBezTo>
                    <a:cubicBezTo>
                      <a:pt x="4" y="35"/>
                      <a:pt x="4" y="35"/>
                      <a:pt x="4" y="35"/>
                    </a:cubicBezTo>
                    <a:cubicBezTo>
                      <a:pt x="16" y="64"/>
                      <a:pt x="25" y="94"/>
                      <a:pt x="30" y="124"/>
                    </a:cubicBezTo>
                    <a:cubicBezTo>
                      <a:pt x="43" y="118"/>
                      <a:pt x="57" y="112"/>
                      <a:pt x="72" y="106"/>
                    </a:cubicBezTo>
                    <a:cubicBezTo>
                      <a:pt x="72" y="106"/>
                      <a:pt x="72" y="106"/>
                      <a:pt x="72" y="106"/>
                    </a:cubicBezTo>
                    <a:cubicBezTo>
                      <a:pt x="72" y="106"/>
                      <a:pt x="72" y="106"/>
                      <a:pt x="72" y="106"/>
                    </a:cubicBezTo>
                    <a:cubicBezTo>
                      <a:pt x="72" y="106"/>
                      <a:pt x="72" y="106"/>
                      <a:pt x="72" y="106"/>
                    </a:cubicBezTo>
                    <a:cubicBezTo>
                      <a:pt x="72" y="106"/>
                      <a:pt x="73" y="106"/>
                      <a:pt x="73" y="106"/>
                    </a:cubicBezTo>
                    <a:cubicBezTo>
                      <a:pt x="73" y="106"/>
                      <a:pt x="73" y="106"/>
                      <a:pt x="73" y="106"/>
                    </a:cubicBezTo>
                    <a:cubicBezTo>
                      <a:pt x="73" y="106"/>
                      <a:pt x="73" y="106"/>
                      <a:pt x="73" y="106"/>
                    </a:cubicBezTo>
                    <a:cubicBezTo>
                      <a:pt x="74" y="105"/>
                      <a:pt x="75" y="105"/>
                      <a:pt x="76" y="105"/>
                    </a:cubicBezTo>
                    <a:cubicBezTo>
                      <a:pt x="76" y="105"/>
                      <a:pt x="76" y="105"/>
                      <a:pt x="76" y="105"/>
                    </a:cubicBezTo>
                    <a:cubicBezTo>
                      <a:pt x="76" y="105"/>
                      <a:pt x="76" y="105"/>
                      <a:pt x="76" y="105"/>
                    </a:cubicBezTo>
                    <a:cubicBezTo>
                      <a:pt x="76" y="105"/>
                      <a:pt x="76" y="104"/>
                      <a:pt x="76" y="104"/>
                    </a:cubicBezTo>
                    <a:cubicBezTo>
                      <a:pt x="76" y="104"/>
                      <a:pt x="76" y="104"/>
                      <a:pt x="76" y="104"/>
                    </a:cubicBezTo>
                    <a:cubicBezTo>
                      <a:pt x="77" y="104"/>
                      <a:pt x="78" y="104"/>
                      <a:pt x="79" y="104"/>
                    </a:cubicBezTo>
                    <a:cubicBezTo>
                      <a:pt x="85" y="102"/>
                      <a:pt x="92" y="100"/>
                      <a:pt x="98" y="98"/>
                    </a:cubicBezTo>
                    <a:cubicBezTo>
                      <a:pt x="100" y="98"/>
                      <a:pt x="101" y="98"/>
                      <a:pt x="102" y="97"/>
                    </a:cubicBezTo>
                    <a:cubicBezTo>
                      <a:pt x="97" y="76"/>
                      <a:pt x="90" y="55"/>
                      <a:pt x="82" y="35"/>
                    </a:cubicBezTo>
                    <a:cubicBezTo>
                      <a:pt x="82" y="35"/>
                      <a:pt x="82" y="35"/>
                      <a:pt x="82" y="35"/>
                    </a:cubicBezTo>
                    <a:cubicBezTo>
                      <a:pt x="82" y="35"/>
                      <a:pt x="82" y="35"/>
                      <a:pt x="82" y="35"/>
                    </a:cubicBezTo>
                    <a:cubicBezTo>
                      <a:pt x="79" y="23"/>
                      <a:pt x="77" y="11"/>
                      <a:pt x="75"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9" name="Freeform 189"/>
              <p:cNvSpPr>
                <a:spLocks noEditPoints="1"/>
              </p:cNvSpPr>
              <p:nvPr/>
            </p:nvSpPr>
            <p:spPr bwMode="auto">
              <a:xfrm>
                <a:off x="4580" y="2329"/>
                <a:ext cx="225" cy="173"/>
              </a:xfrm>
              <a:custGeom>
                <a:avLst/>
                <a:gdLst>
                  <a:gd name="T0" fmla="*/ 0 w 110"/>
                  <a:gd name="T1" fmla="*/ 81 h 85"/>
                  <a:gd name="T2" fmla="*/ 0 w 110"/>
                  <a:gd name="T3" fmla="*/ 81 h 85"/>
                  <a:gd name="T4" fmla="*/ 6 w 110"/>
                  <a:gd name="T5" fmla="*/ 85 h 85"/>
                  <a:gd name="T6" fmla="*/ 0 w 110"/>
                  <a:gd name="T7" fmla="*/ 81 h 85"/>
                  <a:gd name="T8" fmla="*/ 58 w 110"/>
                  <a:gd name="T9" fmla="*/ 0 h 85"/>
                  <a:gd name="T10" fmla="*/ 58 w 110"/>
                  <a:gd name="T11" fmla="*/ 0 h 85"/>
                  <a:gd name="T12" fmla="*/ 110 w 110"/>
                  <a:gd name="T13" fmla="*/ 47 h 85"/>
                  <a:gd name="T14" fmla="*/ 110 w 110"/>
                  <a:gd name="T15" fmla="*/ 47 h 85"/>
                  <a:gd name="T16" fmla="*/ 58 w 110"/>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85">
                    <a:moveTo>
                      <a:pt x="0" y="81"/>
                    </a:moveTo>
                    <a:cubicBezTo>
                      <a:pt x="0" y="81"/>
                      <a:pt x="0" y="81"/>
                      <a:pt x="0" y="81"/>
                    </a:cubicBezTo>
                    <a:cubicBezTo>
                      <a:pt x="2" y="82"/>
                      <a:pt x="4" y="84"/>
                      <a:pt x="6" y="85"/>
                    </a:cubicBezTo>
                    <a:cubicBezTo>
                      <a:pt x="4" y="84"/>
                      <a:pt x="2" y="82"/>
                      <a:pt x="0" y="81"/>
                    </a:cubicBezTo>
                    <a:moveTo>
                      <a:pt x="58" y="0"/>
                    </a:moveTo>
                    <a:cubicBezTo>
                      <a:pt x="58" y="0"/>
                      <a:pt x="58" y="0"/>
                      <a:pt x="58" y="0"/>
                    </a:cubicBezTo>
                    <a:cubicBezTo>
                      <a:pt x="74" y="18"/>
                      <a:pt x="91" y="33"/>
                      <a:pt x="110" y="47"/>
                    </a:cubicBezTo>
                    <a:cubicBezTo>
                      <a:pt x="110" y="47"/>
                      <a:pt x="110" y="47"/>
                      <a:pt x="110" y="47"/>
                    </a:cubicBezTo>
                    <a:cubicBezTo>
                      <a:pt x="91" y="33"/>
                      <a:pt x="74" y="18"/>
                      <a:pt x="58" y="0"/>
                    </a:cubicBezTo>
                  </a:path>
                </a:pathLst>
              </a:custGeom>
              <a:solidFill>
                <a:srgbClr val="006C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0" name="Freeform 190"/>
              <p:cNvSpPr>
                <a:spLocks/>
              </p:cNvSpPr>
              <p:nvPr/>
            </p:nvSpPr>
            <p:spPr bwMode="auto">
              <a:xfrm>
                <a:off x="4580" y="2329"/>
                <a:ext cx="225" cy="222"/>
              </a:xfrm>
              <a:custGeom>
                <a:avLst/>
                <a:gdLst>
                  <a:gd name="T0" fmla="*/ 58 w 110"/>
                  <a:gd name="T1" fmla="*/ 0 h 109"/>
                  <a:gd name="T2" fmla="*/ 0 w 110"/>
                  <a:gd name="T3" fmla="*/ 81 h 109"/>
                  <a:gd name="T4" fmla="*/ 6 w 110"/>
                  <a:gd name="T5" fmla="*/ 85 h 109"/>
                  <a:gd name="T6" fmla="*/ 35 w 110"/>
                  <a:gd name="T7" fmla="*/ 109 h 109"/>
                  <a:gd name="T8" fmla="*/ 110 w 110"/>
                  <a:gd name="T9" fmla="*/ 47 h 109"/>
                  <a:gd name="T10" fmla="*/ 58 w 110"/>
                  <a:gd name="T11" fmla="*/ 0 h 109"/>
                </a:gdLst>
                <a:ahLst/>
                <a:cxnLst>
                  <a:cxn ang="0">
                    <a:pos x="T0" y="T1"/>
                  </a:cxn>
                  <a:cxn ang="0">
                    <a:pos x="T2" y="T3"/>
                  </a:cxn>
                  <a:cxn ang="0">
                    <a:pos x="T4" y="T5"/>
                  </a:cxn>
                  <a:cxn ang="0">
                    <a:pos x="T6" y="T7"/>
                  </a:cxn>
                  <a:cxn ang="0">
                    <a:pos x="T8" y="T9"/>
                  </a:cxn>
                  <a:cxn ang="0">
                    <a:pos x="T10" y="T11"/>
                  </a:cxn>
                </a:cxnLst>
                <a:rect l="0" t="0" r="r" b="b"/>
                <a:pathLst>
                  <a:path w="110" h="109">
                    <a:moveTo>
                      <a:pt x="58" y="0"/>
                    </a:moveTo>
                    <a:cubicBezTo>
                      <a:pt x="47" y="31"/>
                      <a:pt x="26" y="58"/>
                      <a:pt x="0" y="81"/>
                    </a:cubicBezTo>
                    <a:cubicBezTo>
                      <a:pt x="2" y="82"/>
                      <a:pt x="4" y="84"/>
                      <a:pt x="6" y="85"/>
                    </a:cubicBezTo>
                    <a:cubicBezTo>
                      <a:pt x="16" y="94"/>
                      <a:pt x="26" y="102"/>
                      <a:pt x="35" y="109"/>
                    </a:cubicBezTo>
                    <a:cubicBezTo>
                      <a:pt x="65" y="94"/>
                      <a:pt x="91" y="72"/>
                      <a:pt x="110" y="47"/>
                    </a:cubicBezTo>
                    <a:cubicBezTo>
                      <a:pt x="91" y="33"/>
                      <a:pt x="74" y="18"/>
                      <a:pt x="58"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1" name="Freeform 191"/>
              <p:cNvSpPr>
                <a:spLocks noEditPoints="1"/>
              </p:cNvSpPr>
              <p:nvPr/>
            </p:nvSpPr>
            <p:spPr bwMode="auto">
              <a:xfrm>
                <a:off x="4721" y="2126"/>
                <a:ext cx="162" cy="209"/>
              </a:xfrm>
              <a:custGeom>
                <a:avLst/>
                <a:gdLst>
                  <a:gd name="T0" fmla="*/ 51 w 79"/>
                  <a:gd name="T1" fmla="*/ 103 h 103"/>
                  <a:gd name="T2" fmla="*/ 51 w 79"/>
                  <a:gd name="T3" fmla="*/ 103 h 103"/>
                  <a:gd name="T4" fmla="*/ 51 w 79"/>
                  <a:gd name="T5" fmla="*/ 103 h 103"/>
                  <a:gd name="T6" fmla="*/ 50 w 79"/>
                  <a:gd name="T7" fmla="*/ 102 h 103"/>
                  <a:gd name="T8" fmla="*/ 51 w 79"/>
                  <a:gd name="T9" fmla="*/ 102 h 103"/>
                  <a:gd name="T10" fmla="*/ 50 w 79"/>
                  <a:gd name="T11" fmla="*/ 102 h 103"/>
                  <a:gd name="T12" fmla="*/ 48 w 79"/>
                  <a:gd name="T13" fmla="*/ 102 h 103"/>
                  <a:gd name="T14" fmla="*/ 48 w 79"/>
                  <a:gd name="T15" fmla="*/ 102 h 103"/>
                  <a:gd name="T16" fmla="*/ 50 w 79"/>
                  <a:gd name="T17" fmla="*/ 102 h 103"/>
                  <a:gd name="T18" fmla="*/ 48 w 79"/>
                  <a:gd name="T19" fmla="*/ 102 h 103"/>
                  <a:gd name="T20" fmla="*/ 22 w 79"/>
                  <a:gd name="T21" fmla="*/ 98 h 103"/>
                  <a:gd name="T22" fmla="*/ 28 w 79"/>
                  <a:gd name="T23" fmla="*/ 100 h 103"/>
                  <a:gd name="T24" fmla="*/ 28 w 79"/>
                  <a:gd name="T25" fmla="*/ 100 h 103"/>
                  <a:gd name="T26" fmla="*/ 22 w 79"/>
                  <a:gd name="T27" fmla="*/ 98 h 103"/>
                  <a:gd name="T28" fmla="*/ 22 w 79"/>
                  <a:gd name="T29" fmla="*/ 98 h 103"/>
                  <a:gd name="T30" fmla="*/ 22 w 79"/>
                  <a:gd name="T31" fmla="*/ 98 h 103"/>
                  <a:gd name="T32" fmla="*/ 22 w 79"/>
                  <a:gd name="T33" fmla="*/ 98 h 103"/>
                  <a:gd name="T34" fmla="*/ 0 w 79"/>
                  <a:gd name="T35" fmla="*/ 0 h 103"/>
                  <a:gd name="T36" fmla="*/ 0 w 79"/>
                  <a:gd name="T37" fmla="*/ 0 h 103"/>
                  <a:gd name="T38" fmla="*/ 79 w 79"/>
                  <a:gd name="T39" fmla="*/ 9 h 103"/>
                  <a:gd name="T40" fmla="*/ 79 w 79"/>
                  <a:gd name="T41" fmla="*/ 9 h 103"/>
                  <a:gd name="T42" fmla="*/ 0 w 79"/>
                  <a:gd name="T4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9" h="103">
                    <a:moveTo>
                      <a:pt x="51" y="103"/>
                    </a:moveTo>
                    <a:cubicBezTo>
                      <a:pt x="51" y="103"/>
                      <a:pt x="51" y="103"/>
                      <a:pt x="51" y="103"/>
                    </a:cubicBezTo>
                    <a:cubicBezTo>
                      <a:pt x="51" y="103"/>
                      <a:pt x="51" y="103"/>
                      <a:pt x="51" y="103"/>
                    </a:cubicBezTo>
                    <a:moveTo>
                      <a:pt x="50" y="102"/>
                    </a:moveTo>
                    <a:cubicBezTo>
                      <a:pt x="50" y="102"/>
                      <a:pt x="51" y="102"/>
                      <a:pt x="51" y="102"/>
                    </a:cubicBezTo>
                    <a:cubicBezTo>
                      <a:pt x="51" y="102"/>
                      <a:pt x="50" y="102"/>
                      <a:pt x="50" y="102"/>
                    </a:cubicBezTo>
                    <a:moveTo>
                      <a:pt x="48" y="102"/>
                    </a:moveTo>
                    <a:cubicBezTo>
                      <a:pt x="48" y="102"/>
                      <a:pt x="48" y="102"/>
                      <a:pt x="48" y="102"/>
                    </a:cubicBezTo>
                    <a:cubicBezTo>
                      <a:pt x="49" y="102"/>
                      <a:pt x="49" y="102"/>
                      <a:pt x="50" y="102"/>
                    </a:cubicBezTo>
                    <a:cubicBezTo>
                      <a:pt x="49" y="102"/>
                      <a:pt x="49" y="102"/>
                      <a:pt x="48" y="102"/>
                    </a:cubicBezTo>
                    <a:moveTo>
                      <a:pt x="22" y="98"/>
                    </a:moveTo>
                    <a:cubicBezTo>
                      <a:pt x="24" y="99"/>
                      <a:pt x="26" y="99"/>
                      <a:pt x="28" y="100"/>
                    </a:cubicBezTo>
                    <a:cubicBezTo>
                      <a:pt x="28" y="100"/>
                      <a:pt x="28" y="100"/>
                      <a:pt x="28" y="100"/>
                    </a:cubicBezTo>
                    <a:cubicBezTo>
                      <a:pt x="26" y="99"/>
                      <a:pt x="24" y="99"/>
                      <a:pt x="22" y="98"/>
                    </a:cubicBezTo>
                    <a:moveTo>
                      <a:pt x="22" y="98"/>
                    </a:moveTo>
                    <a:cubicBezTo>
                      <a:pt x="22" y="98"/>
                      <a:pt x="22" y="98"/>
                      <a:pt x="22" y="98"/>
                    </a:cubicBezTo>
                    <a:cubicBezTo>
                      <a:pt x="22" y="98"/>
                      <a:pt x="22" y="98"/>
                      <a:pt x="22" y="98"/>
                    </a:cubicBezTo>
                    <a:moveTo>
                      <a:pt x="0" y="0"/>
                    </a:moveTo>
                    <a:cubicBezTo>
                      <a:pt x="0" y="0"/>
                      <a:pt x="0" y="0"/>
                      <a:pt x="0" y="0"/>
                    </a:cubicBezTo>
                    <a:cubicBezTo>
                      <a:pt x="20" y="7"/>
                      <a:pt x="48" y="9"/>
                      <a:pt x="79" y="9"/>
                    </a:cubicBezTo>
                    <a:cubicBezTo>
                      <a:pt x="79" y="9"/>
                      <a:pt x="79" y="9"/>
                      <a:pt x="79" y="9"/>
                    </a:cubicBezTo>
                    <a:cubicBezTo>
                      <a:pt x="48" y="9"/>
                      <a:pt x="20" y="7"/>
                      <a:pt x="0" y="0"/>
                    </a:cubicBezTo>
                  </a:path>
                </a:pathLst>
              </a:custGeom>
              <a:solidFill>
                <a:srgbClr val="006C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2" name="Freeform 192"/>
              <p:cNvSpPr>
                <a:spLocks/>
              </p:cNvSpPr>
              <p:nvPr/>
            </p:nvSpPr>
            <p:spPr bwMode="auto">
              <a:xfrm>
                <a:off x="4779" y="2329"/>
                <a:ext cx="40" cy="4"/>
              </a:xfrm>
              <a:custGeom>
                <a:avLst/>
                <a:gdLst>
                  <a:gd name="T0" fmla="*/ 0 w 20"/>
                  <a:gd name="T1" fmla="*/ 0 h 2"/>
                  <a:gd name="T2" fmla="*/ 0 w 20"/>
                  <a:gd name="T3" fmla="*/ 0 h 2"/>
                  <a:gd name="T4" fmla="*/ 20 w 20"/>
                  <a:gd name="T5" fmla="*/ 2 h 2"/>
                  <a:gd name="T6" fmla="*/ 20 w 20"/>
                  <a:gd name="T7" fmla="*/ 2 h 2"/>
                  <a:gd name="T8" fmla="*/ 0 w 20"/>
                  <a:gd name="T9" fmla="*/ 0 h 2"/>
                </a:gdLst>
                <a:ahLst/>
                <a:cxnLst>
                  <a:cxn ang="0">
                    <a:pos x="T0" y="T1"/>
                  </a:cxn>
                  <a:cxn ang="0">
                    <a:pos x="T2" y="T3"/>
                  </a:cxn>
                  <a:cxn ang="0">
                    <a:pos x="T4" y="T5"/>
                  </a:cxn>
                  <a:cxn ang="0">
                    <a:pos x="T6" y="T7"/>
                  </a:cxn>
                  <a:cxn ang="0">
                    <a:pos x="T8" y="T9"/>
                  </a:cxn>
                </a:cxnLst>
                <a:rect l="0" t="0" r="r" b="b"/>
                <a:pathLst>
                  <a:path w="20" h="2">
                    <a:moveTo>
                      <a:pt x="0" y="0"/>
                    </a:moveTo>
                    <a:cubicBezTo>
                      <a:pt x="0" y="0"/>
                      <a:pt x="0" y="0"/>
                      <a:pt x="0" y="0"/>
                    </a:cubicBezTo>
                    <a:cubicBezTo>
                      <a:pt x="7" y="1"/>
                      <a:pt x="13" y="2"/>
                      <a:pt x="20" y="2"/>
                    </a:cubicBezTo>
                    <a:cubicBezTo>
                      <a:pt x="20" y="2"/>
                      <a:pt x="20" y="2"/>
                      <a:pt x="20" y="2"/>
                    </a:cubicBezTo>
                    <a:cubicBezTo>
                      <a:pt x="13" y="2"/>
                      <a:pt x="7" y="1"/>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3" name="Freeform 193"/>
              <p:cNvSpPr>
                <a:spLocks/>
              </p:cNvSpPr>
              <p:nvPr/>
            </p:nvSpPr>
            <p:spPr bwMode="auto">
              <a:xfrm>
                <a:off x="4705" y="2126"/>
                <a:ext cx="180" cy="209"/>
              </a:xfrm>
              <a:custGeom>
                <a:avLst/>
                <a:gdLst>
                  <a:gd name="T0" fmla="*/ 8 w 88"/>
                  <a:gd name="T1" fmla="*/ 0 h 103"/>
                  <a:gd name="T2" fmla="*/ 3 w 88"/>
                  <a:gd name="T3" fmla="*/ 79 h 103"/>
                  <a:gd name="T4" fmla="*/ 0 w 88"/>
                  <a:gd name="T5" fmla="*/ 91 h 103"/>
                  <a:gd name="T6" fmla="*/ 30 w 88"/>
                  <a:gd name="T7" fmla="*/ 98 h 103"/>
                  <a:gd name="T8" fmla="*/ 30 w 88"/>
                  <a:gd name="T9" fmla="*/ 98 h 103"/>
                  <a:gd name="T10" fmla="*/ 30 w 88"/>
                  <a:gd name="T11" fmla="*/ 98 h 103"/>
                  <a:gd name="T12" fmla="*/ 36 w 88"/>
                  <a:gd name="T13" fmla="*/ 100 h 103"/>
                  <a:gd name="T14" fmla="*/ 56 w 88"/>
                  <a:gd name="T15" fmla="*/ 102 h 103"/>
                  <a:gd name="T16" fmla="*/ 58 w 88"/>
                  <a:gd name="T17" fmla="*/ 102 h 103"/>
                  <a:gd name="T18" fmla="*/ 58 w 88"/>
                  <a:gd name="T19" fmla="*/ 102 h 103"/>
                  <a:gd name="T20" fmla="*/ 58 w 88"/>
                  <a:gd name="T21" fmla="*/ 102 h 103"/>
                  <a:gd name="T22" fmla="*/ 59 w 88"/>
                  <a:gd name="T23" fmla="*/ 102 h 103"/>
                  <a:gd name="T24" fmla="*/ 59 w 88"/>
                  <a:gd name="T25" fmla="*/ 103 h 103"/>
                  <a:gd name="T26" fmla="*/ 59 w 88"/>
                  <a:gd name="T27" fmla="*/ 103 h 103"/>
                  <a:gd name="T28" fmla="*/ 74 w 88"/>
                  <a:gd name="T29" fmla="*/ 103 h 103"/>
                  <a:gd name="T30" fmla="*/ 81 w 88"/>
                  <a:gd name="T31" fmla="*/ 79 h 103"/>
                  <a:gd name="T32" fmla="*/ 87 w 88"/>
                  <a:gd name="T33" fmla="*/ 9 h 103"/>
                  <a:gd name="T34" fmla="*/ 8 w 88"/>
                  <a:gd name="T35"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03">
                    <a:moveTo>
                      <a:pt x="8" y="0"/>
                    </a:moveTo>
                    <a:cubicBezTo>
                      <a:pt x="11" y="26"/>
                      <a:pt x="10" y="52"/>
                      <a:pt x="3" y="79"/>
                    </a:cubicBezTo>
                    <a:cubicBezTo>
                      <a:pt x="3" y="83"/>
                      <a:pt x="2" y="87"/>
                      <a:pt x="0" y="91"/>
                    </a:cubicBezTo>
                    <a:cubicBezTo>
                      <a:pt x="10" y="94"/>
                      <a:pt x="20" y="96"/>
                      <a:pt x="30" y="98"/>
                    </a:cubicBezTo>
                    <a:cubicBezTo>
                      <a:pt x="30" y="98"/>
                      <a:pt x="30" y="98"/>
                      <a:pt x="30" y="98"/>
                    </a:cubicBezTo>
                    <a:cubicBezTo>
                      <a:pt x="30" y="98"/>
                      <a:pt x="30" y="98"/>
                      <a:pt x="30" y="98"/>
                    </a:cubicBezTo>
                    <a:cubicBezTo>
                      <a:pt x="32" y="99"/>
                      <a:pt x="34" y="99"/>
                      <a:pt x="36" y="100"/>
                    </a:cubicBezTo>
                    <a:cubicBezTo>
                      <a:pt x="43" y="101"/>
                      <a:pt x="49" y="102"/>
                      <a:pt x="56" y="102"/>
                    </a:cubicBezTo>
                    <a:cubicBezTo>
                      <a:pt x="57" y="102"/>
                      <a:pt x="57" y="102"/>
                      <a:pt x="58" y="102"/>
                    </a:cubicBezTo>
                    <a:cubicBezTo>
                      <a:pt x="58" y="102"/>
                      <a:pt x="58" y="102"/>
                      <a:pt x="58" y="102"/>
                    </a:cubicBezTo>
                    <a:cubicBezTo>
                      <a:pt x="58" y="102"/>
                      <a:pt x="58" y="102"/>
                      <a:pt x="58" y="102"/>
                    </a:cubicBezTo>
                    <a:cubicBezTo>
                      <a:pt x="58" y="102"/>
                      <a:pt x="59" y="102"/>
                      <a:pt x="59" y="102"/>
                    </a:cubicBezTo>
                    <a:cubicBezTo>
                      <a:pt x="59" y="103"/>
                      <a:pt x="59" y="103"/>
                      <a:pt x="59" y="103"/>
                    </a:cubicBezTo>
                    <a:cubicBezTo>
                      <a:pt x="59" y="103"/>
                      <a:pt x="59" y="103"/>
                      <a:pt x="59" y="103"/>
                    </a:cubicBezTo>
                    <a:cubicBezTo>
                      <a:pt x="64" y="103"/>
                      <a:pt x="69" y="103"/>
                      <a:pt x="74" y="103"/>
                    </a:cubicBezTo>
                    <a:cubicBezTo>
                      <a:pt x="77" y="96"/>
                      <a:pt x="79" y="88"/>
                      <a:pt x="81" y="79"/>
                    </a:cubicBezTo>
                    <a:cubicBezTo>
                      <a:pt x="87" y="55"/>
                      <a:pt x="88" y="32"/>
                      <a:pt x="87" y="9"/>
                    </a:cubicBezTo>
                    <a:cubicBezTo>
                      <a:pt x="56" y="9"/>
                      <a:pt x="28" y="7"/>
                      <a:pt x="8"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4" name="Freeform 194"/>
              <p:cNvSpPr>
                <a:spLocks noEditPoints="1"/>
              </p:cNvSpPr>
              <p:nvPr/>
            </p:nvSpPr>
            <p:spPr bwMode="auto">
              <a:xfrm>
                <a:off x="4278" y="632"/>
                <a:ext cx="18" cy="0"/>
              </a:xfrm>
              <a:custGeom>
                <a:avLst/>
                <a:gdLst>
                  <a:gd name="T0" fmla="*/ 1 w 9"/>
                  <a:gd name="T1" fmla="*/ 0 w 9"/>
                  <a:gd name="T2" fmla="*/ 4 w 9"/>
                  <a:gd name="T3" fmla="*/ 4 w 9"/>
                  <a:gd name="T4" fmla="*/ 1 w 9"/>
                  <a:gd name="T5" fmla="*/ 8 w 9"/>
                  <a:gd name="T6" fmla="*/ 8 w 9"/>
                  <a:gd name="T7" fmla="*/ 9 w 9"/>
                  <a:gd name="T8" fmla="*/ 9 w 9"/>
                  <a:gd name="T9" fmla="*/ 8 w 9"/>
                  <a:gd name="T10" fmla="*/ 0 w 9"/>
                  <a:gd name="T11" fmla="*/ 0 w 9"/>
                  <a:gd name="T12" fmla="*/ 0 w 9"/>
                  <a:gd name="T13" fmla="*/ 0 w 9"/>
                  <a:gd name="T14" fmla="*/ 0 w 9"/>
                  <a:gd name="T15" fmla="*/ 0 w 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9">
                    <a:moveTo>
                      <a:pt x="1" y="0"/>
                    </a:moveTo>
                    <a:cubicBezTo>
                      <a:pt x="1" y="0"/>
                      <a:pt x="0" y="0"/>
                      <a:pt x="0" y="0"/>
                    </a:cubicBezTo>
                    <a:cubicBezTo>
                      <a:pt x="2" y="0"/>
                      <a:pt x="3" y="0"/>
                      <a:pt x="4" y="0"/>
                    </a:cubicBezTo>
                    <a:cubicBezTo>
                      <a:pt x="4" y="0"/>
                      <a:pt x="4" y="0"/>
                      <a:pt x="4" y="0"/>
                    </a:cubicBezTo>
                    <a:cubicBezTo>
                      <a:pt x="3" y="0"/>
                      <a:pt x="2" y="0"/>
                      <a:pt x="1" y="0"/>
                    </a:cubicBezTo>
                    <a:moveTo>
                      <a:pt x="8" y="0"/>
                    </a:moveTo>
                    <a:cubicBezTo>
                      <a:pt x="8" y="0"/>
                      <a:pt x="8" y="0"/>
                      <a:pt x="8" y="0"/>
                    </a:cubicBezTo>
                    <a:cubicBezTo>
                      <a:pt x="8" y="0"/>
                      <a:pt x="9" y="0"/>
                      <a:pt x="9" y="0"/>
                    </a:cubicBezTo>
                    <a:cubicBezTo>
                      <a:pt x="9" y="0"/>
                      <a:pt x="9" y="0"/>
                      <a:pt x="9" y="0"/>
                    </a:cubicBezTo>
                    <a:cubicBezTo>
                      <a:pt x="9" y="0"/>
                      <a:pt x="9" y="0"/>
                      <a:pt x="8" y="0"/>
                    </a:cubicBezTo>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5" name="Freeform 195"/>
              <p:cNvSpPr>
                <a:spLocks/>
              </p:cNvSpPr>
              <p:nvPr/>
            </p:nvSpPr>
            <p:spPr bwMode="auto">
              <a:xfrm>
                <a:off x="3775" y="632"/>
                <a:ext cx="511" cy="732"/>
              </a:xfrm>
              <a:custGeom>
                <a:avLst/>
                <a:gdLst>
                  <a:gd name="T0" fmla="*/ 246 w 250"/>
                  <a:gd name="T1" fmla="*/ 0 h 360"/>
                  <a:gd name="T2" fmla="*/ 16 w 250"/>
                  <a:gd name="T3" fmla="*/ 170 h 360"/>
                  <a:gd name="T4" fmla="*/ 36 w 250"/>
                  <a:gd name="T5" fmla="*/ 360 h 360"/>
                  <a:gd name="T6" fmla="*/ 38 w 250"/>
                  <a:gd name="T7" fmla="*/ 345 h 360"/>
                  <a:gd name="T8" fmla="*/ 79 w 250"/>
                  <a:gd name="T9" fmla="*/ 323 h 360"/>
                  <a:gd name="T10" fmla="*/ 71 w 250"/>
                  <a:gd name="T11" fmla="*/ 170 h 360"/>
                  <a:gd name="T12" fmla="*/ 250 w 250"/>
                  <a:gd name="T13" fmla="*/ 6 h 360"/>
                  <a:gd name="T14" fmla="*/ 222 w 250"/>
                  <a:gd name="T15" fmla="*/ 1 h 360"/>
                  <a:gd name="T16" fmla="*/ 222 w 250"/>
                  <a:gd name="T17" fmla="*/ 1 h 360"/>
                  <a:gd name="T18" fmla="*/ 222 w 250"/>
                  <a:gd name="T19" fmla="*/ 1 h 360"/>
                  <a:gd name="T20" fmla="*/ 246 w 250"/>
                  <a:gd name="T21" fmla="*/ 0 h 360"/>
                  <a:gd name="T22" fmla="*/ 246 w 250"/>
                  <a:gd name="T23" fmla="*/ 0 h 360"/>
                  <a:gd name="T24" fmla="*/ 246 w 250"/>
                  <a:gd name="T25"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0" h="360">
                    <a:moveTo>
                      <a:pt x="246" y="0"/>
                    </a:moveTo>
                    <a:cubicBezTo>
                      <a:pt x="139" y="0"/>
                      <a:pt x="38" y="75"/>
                      <a:pt x="16" y="170"/>
                    </a:cubicBezTo>
                    <a:cubicBezTo>
                      <a:pt x="0" y="237"/>
                      <a:pt x="13" y="300"/>
                      <a:pt x="36" y="360"/>
                    </a:cubicBezTo>
                    <a:cubicBezTo>
                      <a:pt x="36" y="355"/>
                      <a:pt x="37" y="350"/>
                      <a:pt x="38" y="345"/>
                    </a:cubicBezTo>
                    <a:cubicBezTo>
                      <a:pt x="40" y="342"/>
                      <a:pt x="41" y="332"/>
                      <a:pt x="79" y="323"/>
                    </a:cubicBezTo>
                    <a:cubicBezTo>
                      <a:pt x="64" y="274"/>
                      <a:pt x="59" y="224"/>
                      <a:pt x="71" y="170"/>
                    </a:cubicBezTo>
                    <a:cubicBezTo>
                      <a:pt x="90" y="90"/>
                      <a:pt x="164" y="25"/>
                      <a:pt x="250" y="6"/>
                    </a:cubicBezTo>
                    <a:cubicBezTo>
                      <a:pt x="241" y="4"/>
                      <a:pt x="231" y="2"/>
                      <a:pt x="222" y="1"/>
                    </a:cubicBezTo>
                    <a:cubicBezTo>
                      <a:pt x="222" y="1"/>
                      <a:pt x="222" y="1"/>
                      <a:pt x="222" y="1"/>
                    </a:cubicBezTo>
                    <a:cubicBezTo>
                      <a:pt x="222" y="1"/>
                      <a:pt x="222" y="1"/>
                      <a:pt x="222" y="1"/>
                    </a:cubicBezTo>
                    <a:cubicBezTo>
                      <a:pt x="230" y="0"/>
                      <a:pt x="238" y="0"/>
                      <a:pt x="246" y="0"/>
                    </a:cubicBezTo>
                    <a:cubicBezTo>
                      <a:pt x="246" y="0"/>
                      <a:pt x="246" y="0"/>
                      <a:pt x="246" y="0"/>
                    </a:cubicBezTo>
                    <a:cubicBezTo>
                      <a:pt x="246" y="0"/>
                      <a:pt x="246" y="0"/>
                      <a:pt x="246"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6" name="Freeform 196"/>
              <p:cNvSpPr>
                <a:spLocks/>
              </p:cNvSpPr>
              <p:nvPr/>
            </p:nvSpPr>
            <p:spPr bwMode="auto">
              <a:xfrm>
                <a:off x="4229" y="632"/>
                <a:ext cx="114" cy="12"/>
              </a:xfrm>
              <a:custGeom>
                <a:avLst/>
                <a:gdLst>
                  <a:gd name="T0" fmla="*/ 33 w 56"/>
                  <a:gd name="T1" fmla="*/ 0 h 6"/>
                  <a:gd name="T2" fmla="*/ 33 w 56"/>
                  <a:gd name="T3" fmla="*/ 0 h 6"/>
                  <a:gd name="T4" fmla="*/ 33 w 56"/>
                  <a:gd name="T5" fmla="*/ 0 h 6"/>
                  <a:gd name="T6" fmla="*/ 33 w 56"/>
                  <a:gd name="T7" fmla="*/ 0 h 6"/>
                  <a:gd name="T8" fmla="*/ 32 w 56"/>
                  <a:gd name="T9" fmla="*/ 0 h 6"/>
                  <a:gd name="T10" fmla="*/ 28 w 56"/>
                  <a:gd name="T11" fmla="*/ 0 h 6"/>
                  <a:gd name="T12" fmla="*/ 28 w 56"/>
                  <a:gd name="T13" fmla="*/ 0 h 6"/>
                  <a:gd name="T14" fmla="*/ 28 w 56"/>
                  <a:gd name="T15" fmla="*/ 0 h 6"/>
                  <a:gd name="T16" fmla="*/ 24 w 56"/>
                  <a:gd name="T17" fmla="*/ 0 h 6"/>
                  <a:gd name="T18" fmla="*/ 24 w 56"/>
                  <a:gd name="T19" fmla="*/ 0 h 6"/>
                  <a:gd name="T20" fmla="*/ 24 w 56"/>
                  <a:gd name="T21" fmla="*/ 0 h 6"/>
                  <a:gd name="T22" fmla="*/ 24 w 56"/>
                  <a:gd name="T23" fmla="*/ 0 h 6"/>
                  <a:gd name="T24" fmla="*/ 24 w 56"/>
                  <a:gd name="T25" fmla="*/ 0 h 6"/>
                  <a:gd name="T26" fmla="*/ 24 w 56"/>
                  <a:gd name="T27" fmla="*/ 0 h 6"/>
                  <a:gd name="T28" fmla="*/ 0 w 56"/>
                  <a:gd name="T29" fmla="*/ 1 h 6"/>
                  <a:gd name="T30" fmla="*/ 0 w 56"/>
                  <a:gd name="T31" fmla="*/ 1 h 6"/>
                  <a:gd name="T32" fmla="*/ 28 w 56"/>
                  <a:gd name="T33" fmla="*/ 6 h 6"/>
                  <a:gd name="T34" fmla="*/ 56 w 56"/>
                  <a:gd name="T35" fmla="*/ 1 h 6"/>
                  <a:gd name="T36" fmla="*/ 33 w 56"/>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
                    <a:moveTo>
                      <a:pt x="33" y="0"/>
                    </a:moveTo>
                    <a:cubicBezTo>
                      <a:pt x="33" y="0"/>
                      <a:pt x="33" y="0"/>
                      <a:pt x="33" y="0"/>
                    </a:cubicBezTo>
                    <a:cubicBezTo>
                      <a:pt x="33" y="0"/>
                      <a:pt x="33" y="0"/>
                      <a:pt x="33" y="0"/>
                    </a:cubicBezTo>
                    <a:cubicBezTo>
                      <a:pt x="33" y="0"/>
                      <a:pt x="33" y="0"/>
                      <a:pt x="33" y="0"/>
                    </a:cubicBezTo>
                    <a:cubicBezTo>
                      <a:pt x="33" y="0"/>
                      <a:pt x="32" y="0"/>
                      <a:pt x="32" y="0"/>
                    </a:cubicBezTo>
                    <a:cubicBezTo>
                      <a:pt x="31" y="0"/>
                      <a:pt x="30" y="0"/>
                      <a:pt x="28" y="0"/>
                    </a:cubicBezTo>
                    <a:cubicBezTo>
                      <a:pt x="28" y="0"/>
                      <a:pt x="28" y="0"/>
                      <a:pt x="28" y="0"/>
                    </a:cubicBezTo>
                    <a:cubicBezTo>
                      <a:pt x="28" y="0"/>
                      <a:pt x="28" y="0"/>
                      <a:pt x="28" y="0"/>
                    </a:cubicBezTo>
                    <a:cubicBezTo>
                      <a:pt x="27" y="0"/>
                      <a:pt x="26" y="0"/>
                      <a:pt x="24" y="0"/>
                    </a:cubicBezTo>
                    <a:cubicBezTo>
                      <a:pt x="24" y="0"/>
                      <a:pt x="24" y="0"/>
                      <a:pt x="24" y="0"/>
                    </a:cubicBezTo>
                    <a:cubicBezTo>
                      <a:pt x="24" y="0"/>
                      <a:pt x="24" y="0"/>
                      <a:pt x="24" y="0"/>
                    </a:cubicBezTo>
                    <a:cubicBezTo>
                      <a:pt x="24" y="0"/>
                      <a:pt x="24" y="0"/>
                      <a:pt x="24" y="0"/>
                    </a:cubicBezTo>
                    <a:cubicBezTo>
                      <a:pt x="24" y="0"/>
                      <a:pt x="24" y="0"/>
                      <a:pt x="24" y="0"/>
                    </a:cubicBezTo>
                    <a:cubicBezTo>
                      <a:pt x="24" y="0"/>
                      <a:pt x="24" y="0"/>
                      <a:pt x="24" y="0"/>
                    </a:cubicBezTo>
                    <a:cubicBezTo>
                      <a:pt x="16" y="0"/>
                      <a:pt x="8" y="0"/>
                      <a:pt x="0" y="1"/>
                    </a:cubicBezTo>
                    <a:cubicBezTo>
                      <a:pt x="0" y="1"/>
                      <a:pt x="0" y="1"/>
                      <a:pt x="0" y="1"/>
                    </a:cubicBezTo>
                    <a:cubicBezTo>
                      <a:pt x="9" y="2"/>
                      <a:pt x="19" y="4"/>
                      <a:pt x="28" y="6"/>
                    </a:cubicBezTo>
                    <a:cubicBezTo>
                      <a:pt x="37" y="4"/>
                      <a:pt x="47" y="2"/>
                      <a:pt x="56" y="1"/>
                    </a:cubicBezTo>
                    <a:cubicBezTo>
                      <a:pt x="48" y="0"/>
                      <a:pt x="41" y="0"/>
                      <a:pt x="33"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7" name="Freeform 197"/>
              <p:cNvSpPr>
                <a:spLocks/>
              </p:cNvSpPr>
              <p:nvPr/>
            </p:nvSpPr>
            <p:spPr bwMode="auto">
              <a:xfrm>
                <a:off x="3851" y="1559"/>
                <a:ext cx="210" cy="577"/>
              </a:xfrm>
              <a:custGeom>
                <a:avLst/>
                <a:gdLst>
                  <a:gd name="T0" fmla="*/ 41 w 103"/>
                  <a:gd name="T1" fmla="*/ 0 h 284"/>
                  <a:gd name="T2" fmla="*/ 48 w 103"/>
                  <a:gd name="T3" fmla="*/ 39 h 284"/>
                  <a:gd name="T4" fmla="*/ 28 w 103"/>
                  <a:gd name="T5" fmla="*/ 176 h 284"/>
                  <a:gd name="T6" fmla="*/ 28 w 103"/>
                  <a:gd name="T7" fmla="*/ 176 h 284"/>
                  <a:gd name="T8" fmla="*/ 28 w 103"/>
                  <a:gd name="T9" fmla="*/ 176 h 284"/>
                  <a:gd name="T10" fmla="*/ 3 w 103"/>
                  <a:gd name="T11" fmla="*/ 263 h 284"/>
                  <a:gd name="T12" fmla="*/ 5 w 103"/>
                  <a:gd name="T13" fmla="*/ 267 h 284"/>
                  <a:gd name="T14" fmla="*/ 2 w 103"/>
                  <a:gd name="T15" fmla="*/ 267 h 284"/>
                  <a:gd name="T16" fmla="*/ 0 w 103"/>
                  <a:gd name="T17" fmla="*/ 284 h 284"/>
                  <a:gd name="T18" fmla="*/ 35 w 103"/>
                  <a:gd name="T19" fmla="*/ 270 h 284"/>
                  <a:gd name="T20" fmla="*/ 35 w 103"/>
                  <a:gd name="T21" fmla="*/ 270 h 284"/>
                  <a:gd name="T22" fmla="*/ 35 w 103"/>
                  <a:gd name="T23" fmla="*/ 270 h 284"/>
                  <a:gd name="T24" fmla="*/ 35 w 103"/>
                  <a:gd name="T25" fmla="*/ 270 h 284"/>
                  <a:gd name="T26" fmla="*/ 35 w 103"/>
                  <a:gd name="T27" fmla="*/ 270 h 284"/>
                  <a:gd name="T28" fmla="*/ 35 w 103"/>
                  <a:gd name="T29" fmla="*/ 270 h 284"/>
                  <a:gd name="T30" fmla="*/ 35 w 103"/>
                  <a:gd name="T31" fmla="*/ 270 h 284"/>
                  <a:gd name="T32" fmla="*/ 35 w 103"/>
                  <a:gd name="T33" fmla="*/ 270 h 284"/>
                  <a:gd name="T34" fmla="*/ 35 w 103"/>
                  <a:gd name="T35" fmla="*/ 270 h 284"/>
                  <a:gd name="T36" fmla="*/ 36 w 103"/>
                  <a:gd name="T37" fmla="*/ 270 h 284"/>
                  <a:gd name="T38" fmla="*/ 36 w 103"/>
                  <a:gd name="T39" fmla="*/ 270 h 284"/>
                  <a:gd name="T40" fmla="*/ 36 w 103"/>
                  <a:gd name="T41" fmla="*/ 270 h 284"/>
                  <a:gd name="T42" fmla="*/ 36 w 103"/>
                  <a:gd name="T43" fmla="*/ 270 h 284"/>
                  <a:gd name="T44" fmla="*/ 36 w 103"/>
                  <a:gd name="T45" fmla="*/ 270 h 284"/>
                  <a:gd name="T46" fmla="*/ 36 w 103"/>
                  <a:gd name="T47" fmla="*/ 270 h 284"/>
                  <a:gd name="T48" fmla="*/ 36 w 103"/>
                  <a:gd name="T49" fmla="*/ 270 h 284"/>
                  <a:gd name="T50" fmla="*/ 35 w 103"/>
                  <a:gd name="T51" fmla="*/ 273 h 284"/>
                  <a:gd name="T52" fmla="*/ 35 w 103"/>
                  <a:gd name="T53" fmla="*/ 273 h 284"/>
                  <a:gd name="T54" fmla="*/ 59 w 103"/>
                  <a:gd name="T55" fmla="*/ 259 h 284"/>
                  <a:gd name="T56" fmla="*/ 83 w 103"/>
                  <a:gd name="T57" fmla="*/ 176 h 284"/>
                  <a:gd name="T58" fmla="*/ 83 w 103"/>
                  <a:gd name="T59" fmla="*/ 176 h 284"/>
                  <a:gd name="T60" fmla="*/ 83 w 103"/>
                  <a:gd name="T61" fmla="*/ 176 h 284"/>
                  <a:gd name="T62" fmla="*/ 103 w 103"/>
                  <a:gd name="T63" fmla="*/ 45 h 284"/>
                  <a:gd name="T64" fmla="*/ 54 w 103"/>
                  <a:gd name="T65" fmla="*/ 20 h 284"/>
                  <a:gd name="T66" fmla="*/ 54 w 103"/>
                  <a:gd name="T67" fmla="*/ 20 h 284"/>
                  <a:gd name="T68" fmla="*/ 54 w 103"/>
                  <a:gd name="T69" fmla="*/ 20 h 284"/>
                  <a:gd name="T70" fmla="*/ 41 w 103"/>
                  <a:gd name="T7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284">
                    <a:moveTo>
                      <a:pt x="41" y="0"/>
                    </a:moveTo>
                    <a:cubicBezTo>
                      <a:pt x="45" y="10"/>
                      <a:pt x="48" y="21"/>
                      <a:pt x="48" y="39"/>
                    </a:cubicBezTo>
                    <a:cubicBezTo>
                      <a:pt x="48" y="48"/>
                      <a:pt x="43" y="105"/>
                      <a:pt x="28" y="176"/>
                    </a:cubicBezTo>
                    <a:cubicBezTo>
                      <a:pt x="28" y="176"/>
                      <a:pt x="28" y="176"/>
                      <a:pt x="28" y="176"/>
                    </a:cubicBezTo>
                    <a:cubicBezTo>
                      <a:pt x="28" y="176"/>
                      <a:pt x="28" y="176"/>
                      <a:pt x="28" y="176"/>
                    </a:cubicBezTo>
                    <a:cubicBezTo>
                      <a:pt x="17" y="204"/>
                      <a:pt x="7" y="233"/>
                      <a:pt x="3" y="263"/>
                    </a:cubicBezTo>
                    <a:cubicBezTo>
                      <a:pt x="5" y="267"/>
                      <a:pt x="5" y="267"/>
                      <a:pt x="5" y="267"/>
                    </a:cubicBezTo>
                    <a:cubicBezTo>
                      <a:pt x="2" y="267"/>
                      <a:pt x="2" y="267"/>
                      <a:pt x="2" y="267"/>
                    </a:cubicBezTo>
                    <a:cubicBezTo>
                      <a:pt x="1" y="273"/>
                      <a:pt x="1" y="278"/>
                      <a:pt x="0" y="284"/>
                    </a:cubicBezTo>
                    <a:cubicBezTo>
                      <a:pt x="15" y="281"/>
                      <a:pt x="27" y="276"/>
                      <a:pt x="35" y="270"/>
                    </a:cubicBezTo>
                    <a:cubicBezTo>
                      <a:pt x="35" y="270"/>
                      <a:pt x="35" y="270"/>
                      <a:pt x="35" y="270"/>
                    </a:cubicBezTo>
                    <a:cubicBezTo>
                      <a:pt x="35" y="270"/>
                      <a:pt x="35" y="270"/>
                      <a:pt x="35" y="270"/>
                    </a:cubicBezTo>
                    <a:cubicBezTo>
                      <a:pt x="35" y="270"/>
                      <a:pt x="35" y="270"/>
                      <a:pt x="35" y="270"/>
                    </a:cubicBezTo>
                    <a:cubicBezTo>
                      <a:pt x="35" y="270"/>
                      <a:pt x="35" y="270"/>
                      <a:pt x="35" y="270"/>
                    </a:cubicBezTo>
                    <a:cubicBezTo>
                      <a:pt x="35" y="270"/>
                      <a:pt x="35" y="270"/>
                      <a:pt x="35" y="270"/>
                    </a:cubicBezTo>
                    <a:cubicBezTo>
                      <a:pt x="35" y="270"/>
                      <a:pt x="35" y="270"/>
                      <a:pt x="35" y="270"/>
                    </a:cubicBezTo>
                    <a:cubicBezTo>
                      <a:pt x="35" y="270"/>
                      <a:pt x="35" y="270"/>
                      <a:pt x="35" y="270"/>
                    </a:cubicBezTo>
                    <a:cubicBezTo>
                      <a:pt x="35" y="270"/>
                      <a:pt x="35" y="270"/>
                      <a:pt x="35" y="270"/>
                    </a:cubicBezTo>
                    <a:cubicBezTo>
                      <a:pt x="36" y="270"/>
                      <a:pt x="36" y="270"/>
                      <a:pt x="36" y="270"/>
                    </a:cubicBezTo>
                    <a:cubicBezTo>
                      <a:pt x="36" y="270"/>
                      <a:pt x="36" y="270"/>
                      <a:pt x="36" y="270"/>
                    </a:cubicBezTo>
                    <a:cubicBezTo>
                      <a:pt x="36" y="270"/>
                      <a:pt x="36" y="270"/>
                      <a:pt x="36" y="270"/>
                    </a:cubicBezTo>
                    <a:cubicBezTo>
                      <a:pt x="36" y="270"/>
                      <a:pt x="36" y="270"/>
                      <a:pt x="36" y="270"/>
                    </a:cubicBezTo>
                    <a:cubicBezTo>
                      <a:pt x="36" y="270"/>
                      <a:pt x="36" y="270"/>
                      <a:pt x="36" y="270"/>
                    </a:cubicBezTo>
                    <a:cubicBezTo>
                      <a:pt x="36" y="270"/>
                      <a:pt x="36" y="270"/>
                      <a:pt x="36" y="270"/>
                    </a:cubicBezTo>
                    <a:cubicBezTo>
                      <a:pt x="36" y="270"/>
                      <a:pt x="36" y="270"/>
                      <a:pt x="36" y="270"/>
                    </a:cubicBezTo>
                    <a:cubicBezTo>
                      <a:pt x="36" y="271"/>
                      <a:pt x="35" y="272"/>
                      <a:pt x="35" y="273"/>
                    </a:cubicBezTo>
                    <a:cubicBezTo>
                      <a:pt x="35" y="273"/>
                      <a:pt x="35" y="273"/>
                      <a:pt x="35" y="273"/>
                    </a:cubicBezTo>
                    <a:cubicBezTo>
                      <a:pt x="59" y="259"/>
                      <a:pt x="59" y="259"/>
                      <a:pt x="59" y="259"/>
                    </a:cubicBezTo>
                    <a:cubicBezTo>
                      <a:pt x="63" y="231"/>
                      <a:pt x="72" y="203"/>
                      <a:pt x="83" y="176"/>
                    </a:cubicBezTo>
                    <a:cubicBezTo>
                      <a:pt x="83" y="176"/>
                      <a:pt x="83" y="176"/>
                      <a:pt x="83" y="176"/>
                    </a:cubicBezTo>
                    <a:cubicBezTo>
                      <a:pt x="83" y="176"/>
                      <a:pt x="83" y="176"/>
                      <a:pt x="83" y="176"/>
                    </a:cubicBezTo>
                    <a:cubicBezTo>
                      <a:pt x="96" y="115"/>
                      <a:pt x="102" y="64"/>
                      <a:pt x="103" y="45"/>
                    </a:cubicBezTo>
                    <a:cubicBezTo>
                      <a:pt x="76" y="36"/>
                      <a:pt x="58" y="25"/>
                      <a:pt x="54" y="20"/>
                    </a:cubicBezTo>
                    <a:cubicBezTo>
                      <a:pt x="54" y="20"/>
                      <a:pt x="54" y="20"/>
                      <a:pt x="54" y="20"/>
                    </a:cubicBezTo>
                    <a:cubicBezTo>
                      <a:pt x="54" y="20"/>
                      <a:pt x="54" y="20"/>
                      <a:pt x="54" y="20"/>
                    </a:cubicBezTo>
                    <a:cubicBezTo>
                      <a:pt x="49" y="14"/>
                      <a:pt x="45" y="7"/>
                      <a:pt x="41"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8" name="Freeform 198"/>
              <p:cNvSpPr>
                <a:spLocks/>
              </p:cNvSpPr>
              <p:nvPr/>
            </p:nvSpPr>
            <p:spPr bwMode="auto">
              <a:xfrm>
                <a:off x="3855" y="2094"/>
                <a:ext cx="6" cy="8"/>
              </a:xfrm>
              <a:custGeom>
                <a:avLst/>
                <a:gdLst>
                  <a:gd name="T0" fmla="*/ 1 w 3"/>
                  <a:gd name="T1" fmla="*/ 0 h 4"/>
                  <a:gd name="T2" fmla="*/ 0 w 3"/>
                  <a:gd name="T3" fmla="*/ 4 h 4"/>
                  <a:gd name="T4" fmla="*/ 3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0" y="1"/>
                      <a:pt x="0" y="3"/>
                      <a:pt x="0" y="4"/>
                    </a:cubicBezTo>
                    <a:cubicBezTo>
                      <a:pt x="3" y="4"/>
                      <a:pt x="3" y="4"/>
                      <a:pt x="3" y="4"/>
                    </a:cubicBezTo>
                    <a:cubicBezTo>
                      <a:pt x="1" y="0"/>
                      <a:pt x="1" y="0"/>
                      <a:pt x="1"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9" name="Freeform 199"/>
              <p:cNvSpPr>
                <a:spLocks/>
              </p:cNvSpPr>
              <p:nvPr/>
            </p:nvSpPr>
            <p:spPr bwMode="auto">
              <a:xfrm>
                <a:off x="4155" y="1789"/>
                <a:ext cx="262" cy="87"/>
              </a:xfrm>
              <a:custGeom>
                <a:avLst/>
                <a:gdLst>
                  <a:gd name="T0" fmla="*/ 128 w 128"/>
                  <a:gd name="T1" fmla="*/ 0 h 43"/>
                  <a:gd name="T2" fmla="*/ 125 w 128"/>
                  <a:gd name="T3" fmla="*/ 0 h 43"/>
                  <a:gd name="T4" fmla="*/ 65 w 128"/>
                  <a:gd name="T5" fmla="*/ 37 h 43"/>
                  <a:gd name="T6" fmla="*/ 4 w 128"/>
                  <a:gd name="T7" fmla="*/ 0 h 43"/>
                  <a:gd name="T8" fmla="*/ 0 w 128"/>
                  <a:gd name="T9" fmla="*/ 0 h 43"/>
                  <a:gd name="T10" fmla="*/ 64 w 128"/>
                  <a:gd name="T11" fmla="*/ 43 h 43"/>
                  <a:gd name="T12" fmla="*/ 128 w 128"/>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28" h="43">
                    <a:moveTo>
                      <a:pt x="128" y="0"/>
                    </a:moveTo>
                    <a:cubicBezTo>
                      <a:pt x="125" y="0"/>
                      <a:pt x="125" y="0"/>
                      <a:pt x="125" y="0"/>
                    </a:cubicBezTo>
                    <a:cubicBezTo>
                      <a:pt x="120" y="11"/>
                      <a:pt x="103" y="37"/>
                      <a:pt x="65" y="37"/>
                    </a:cubicBezTo>
                    <a:cubicBezTo>
                      <a:pt x="26" y="37"/>
                      <a:pt x="9" y="11"/>
                      <a:pt x="4" y="0"/>
                    </a:cubicBezTo>
                    <a:cubicBezTo>
                      <a:pt x="0" y="0"/>
                      <a:pt x="0" y="0"/>
                      <a:pt x="0" y="0"/>
                    </a:cubicBezTo>
                    <a:cubicBezTo>
                      <a:pt x="0" y="0"/>
                      <a:pt x="14" y="43"/>
                      <a:pt x="64" y="43"/>
                    </a:cubicBezTo>
                    <a:cubicBezTo>
                      <a:pt x="114" y="43"/>
                      <a:pt x="128" y="0"/>
                      <a:pt x="128"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0" name="Freeform 200"/>
              <p:cNvSpPr>
                <a:spLocks/>
              </p:cNvSpPr>
              <p:nvPr/>
            </p:nvSpPr>
            <p:spPr bwMode="auto">
              <a:xfrm>
                <a:off x="4164" y="1789"/>
                <a:ext cx="247" cy="75"/>
              </a:xfrm>
              <a:custGeom>
                <a:avLst/>
                <a:gdLst>
                  <a:gd name="T0" fmla="*/ 121 w 121"/>
                  <a:gd name="T1" fmla="*/ 0 h 37"/>
                  <a:gd name="T2" fmla="*/ 101 w 121"/>
                  <a:gd name="T3" fmla="*/ 0 h 37"/>
                  <a:gd name="T4" fmla="*/ 61 w 121"/>
                  <a:gd name="T5" fmla="*/ 21 h 37"/>
                  <a:gd name="T6" fmla="*/ 20 w 121"/>
                  <a:gd name="T7" fmla="*/ 0 h 37"/>
                  <a:gd name="T8" fmla="*/ 0 w 121"/>
                  <a:gd name="T9" fmla="*/ 0 h 37"/>
                  <a:gd name="T10" fmla="*/ 61 w 121"/>
                  <a:gd name="T11" fmla="*/ 37 h 37"/>
                  <a:gd name="T12" fmla="*/ 121 w 121"/>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21" h="37">
                    <a:moveTo>
                      <a:pt x="121" y="0"/>
                    </a:moveTo>
                    <a:cubicBezTo>
                      <a:pt x="101" y="0"/>
                      <a:pt x="101" y="0"/>
                      <a:pt x="101" y="0"/>
                    </a:cubicBezTo>
                    <a:cubicBezTo>
                      <a:pt x="92" y="13"/>
                      <a:pt x="77" y="21"/>
                      <a:pt x="61" y="21"/>
                    </a:cubicBezTo>
                    <a:cubicBezTo>
                      <a:pt x="44" y="21"/>
                      <a:pt x="29" y="13"/>
                      <a:pt x="20" y="0"/>
                    </a:cubicBezTo>
                    <a:cubicBezTo>
                      <a:pt x="0" y="0"/>
                      <a:pt x="0" y="0"/>
                      <a:pt x="0" y="0"/>
                    </a:cubicBezTo>
                    <a:cubicBezTo>
                      <a:pt x="5" y="11"/>
                      <a:pt x="22" y="37"/>
                      <a:pt x="61" y="37"/>
                    </a:cubicBezTo>
                    <a:cubicBezTo>
                      <a:pt x="99" y="37"/>
                      <a:pt x="116" y="11"/>
                      <a:pt x="121"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1" name="Freeform 201"/>
              <p:cNvSpPr>
                <a:spLocks/>
              </p:cNvSpPr>
              <p:nvPr/>
            </p:nvSpPr>
            <p:spPr bwMode="auto">
              <a:xfrm>
                <a:off x="4204" y="1789"/>
                <a:ext cx="166" cy="42"/>
              </a:xfrm>
              <a:custGeom>
                <a:avLst/>
                <a:gdLst>
                  <a:gd name="T0" fmla="*/ 81 w 81"/>
                  <a:gd name="T1" fmla="*/ 0 h 21"/>
                  <a:gd name="T2" fmla="*/ 0 w 81"/>
                  <a:gd name="T3" fmla="*/ 0 h 21"/>
                  <a:gd name="T4" fmla="*/ 41 w 81"/>
                  <a:gd name="T5" fmla="*/ 21 h 21"/>
                  <a:gd name="T6" fmla="*/ 81 w 81"/>
                  <a:gd name="T7" fmla="*/ 0 h 21"/>
                </a:gdLst>
                <a:ahLst/>
                <a:cxnLst>
                  <a:cxn ang="0">
                    <a:pos x="T0" y="T1"/>
                  </a:cxn>
                  <a:cxn ang="0">
                    <a:pos x="T2" y="T3"/>
                  </a:cxn>
                  <a:cxn ang="0">
                    <a:pos x="T4" y="T5"/>
                  </a:cxn>
                  <a:cxn ang="0">
                    <a:pos x="T6" y="T7"/>
                  </a:cxn>
                </a:cxnLst>
                <a:rect l="0" t="0" r="r" b="b"/>
                <a:pathLst>
                  <a:path w="81" h="21">
                    <a:moveTo>
                      <a:pt x="81" y="0"/>
                    </a:moveTo>
                    <a:cubicBezTo>
                      <a:pt x="0" y="0"/>
                      <a:pt x="0" y="0"/>
                      <a:pt x="0" y="0"/>
                    </a:cubicBezTo>
                    <a:cubicBezTo>
                      <a:pt x="9" y="13"/>
                      <a:pt x="24" y="21"/>
                      <a:pt x="41" y="21"/>
                    </a:cubicBezTo>
                    <a:cubicBezTo>
                      <a:pt x="57" y="21"/>
                      <a:pt x="72" y="13"/>
                      <a:pt x="81"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2" name="Freeform 202"/>
              <p:cNvSpPr>
                <a:spLocks/>
              </p:cNvSpPr>
              <p:nvPr/>
            </p:nvSpPr>
            <p:spPr bwMode="auto">
              <a:xfrm>
                <a:off x="4196" y="1789"/>
                <a:ext cx="180" cy="52"/>
              </a:xfrm>
              <a:custGeom>
                <a:avLst/>
                <a:gdLst>
                  <a:gd name="T0" fmla="*/ 0 w 88"/>
                  <a:gd name="T1" fmla="*/ 0 h 26"/>
                  <a:gd name="T2" fmla="*/ 44 w 88"/>
                  <a:gd name="T3" fmla="*/ 26 h 26"/>
                  <a:gd name="T4" fmla="*/ 88 w 88"/>
                  <a:gd name="T5" fmla="*/ 0 h 26"/>
                  <a:gd name="T6" fmla="*/ 0 w 88"/>
                  <a:gd name="T7" fmla="*/ 0 h 26"/>
                </a:gdLst>
                <a:ahLst/>
                <a:cxnLst>
                  <a:cxn ang="0">
                    <a:pos x="T0" y="T1"/>
                  </a:cxn>
                  <a:cxn ang="0">
                    <a:pos x="T2" y="T3"/>
                  </a:cxn>
                  <a:cxn ang="0">
                    <a:pos x="T4" y="T5"/>
                  </a:cxn>
                  <a:cxn ang="0">
                    <a:pos x="T6" y="T7"/>
                  </a:cxn>
                </a:cxnLst>
                <a:rect l="0" t="0" r="r" b="b"/>
                <a:pathLst>
                  <a:path w="88" h="26">
                    <a:moveTo>
                      <a:pt x="0" y="0"/>
                    </a:moveTo>
                    <a:cubicBezTo>
                      <a:pt x="9" y="16"/>
                      <a:pt x="25" y="26"/>
                      <a:pt x="44" y="26"/>
                    </a:cubicBezTo>
                    <a:cubicBezTo>
                      <a:pt x="63" y="26"/>
                      <a:pt x="79" y="16"/>
                      <a:pt x="88"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3" name="Freeform 203"/>
              <p:cNvSpPr>
                <a:spLocks/>
              </p:cNvSpPr>
              <p:nvPr/>
            </p:nvSpPr>
            <p:spPr bwMode="auto">
              <a:xfrm>
                <a:off x="3839" y="1264"/>
                <a:ext cx="895" cy="264"/>
              </a:xfrm>
              <a:custGeom>
                <a:avLst/>
                <a:gdLst>
                  <a:gd name="T0" fmla="*/ 431 w 438"/>
                  <a:gd name="T1" fmla="*/ 34 h 130"/>
                  <a:gd name="T2" fmla="*/ 219 w 438"/>
                  <a:gd name="T3" fmla="*/ 0 h 130"/>
                  <a:gd name="T4" fmla="*/ 7 w 438"/>
                  <a:gd name="T5" fmla="*/ 34 h 130"/>
                  <a:gd name="T6" fmla="*/ 9 w 438"/>
                  <a:gd name="T7" fmla="*/ 108 h 130"/>
                  <a:gd name="T8" fmla="*/ 219 w 438"/>
                  <a:gd name="T9" fmla="*/ 111 h 130"/>
                  <a:gd name="T10" fmla="*/ 429 w 438"/>
                  <a:gd name="T11" fmla="*/ 108 h 130"/>
                  <a:gd name="T12" fmla="*/ 431 w 438"/>
                  <a:gd name="T13" fmla="*/ 34 h 130"/>
                </a:gdLst>
                <a:ahLst/>
                <a:cxnLst>
                  <a:cxn ang="0">
                    <a:pos x="T0" y="T1"/>
                  </a:cxn>
                  <a:cxn ang="0">
                    <a:pos x="T2" y="T3"/>
                  </a:cxn>
                  <a:cxn ang="0">
                    <a:pos x="T4" y="T5"/>
                  </a:cxn>
                  <a:cxn ang="0">
                    <a:pos x="T6" y="T7"/>
                  </a:cxn>
                  <a:cxn ang="0">
                    <a:pos x="T8" y="T9"/>
                  </a:cxn>
                  <a:cxn ang="0">
                    <a:pos x="T10" y="T11"/>
                  </a:cxn>
                  <a:cxn ang="0">
                    <a:pos x="T12" y="T13"/>
                  </a:cxn>
                </a:cxnLst>
                <a:rect l="0" t="0" r="r" b="b"/>
                <a:pathLst>
                  <a:path w="438" h="130">
                    <a:moveTo>
                      <a:pt x="431" y="34"/>
                    </a:moveTo>
                    <a:cubicBezTo>
                      <a:pt x="427" y="29"/>
                      <a:pt x="427" y="0"/>
                      <a:pt x="219" y="0"/>
                    </a:cubicBezTo>
                    <a:cubicBezTo>
                      <a:pt x="11" y="0"/>
                      <a:pt x="11" y="29"/>
                      <a:pt x="7" y="34"/>
                    </a:cubicBezTo>
                    <a:cubicBezTo>
                      <a:pt x="0" y="69"/>
                      <a:pt x="9" y="108"/>
                      <a:pt x="9" y="108"/>
                    </a:cubicBezTo>
                    <a:cubicBezTo>
                      <a:pt x="30" y="130"/>
                      <a:pt x="219" y="111"/>
                      <a:pt x="219" y="111"/>
                    </a:cubicBezTo>
                    <a:cubicBezTo>
                      <a:pt x="219" y="111"/>
                      <a:pt x="409" y="130"/>
                      <a:pt x="429" y="108"/>
                    </a:cubicBezTo>
                    <a:cubicBezTo>
                      <a:pt x="429" y="108"/>
                      <a:pt x="438" y="69"/>
                      <a:pt x="431"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4" name="Freeform 204"/>
              <p:cNvSpPr>
                <a:spLocks/>
              </p:cNvSpPr>
              <p:nvPr/>
            </p:nvSpPr>
            <p:spPr bwMode="auto">
              <a:xfrm>
                <a:off x="3871" y="1486"/>
                <a:ext cx="66" cy="36"/>
              </a:xfrm>
              <a:custGeom>
                <a:avLst/>
                <a:gdLst>
                  <a:gd name="T0" fmla="*/ 54 w 66"/>
                  <a:gd name="T1" fmla="*/ 26 h 36"/>
                  <a:gd name="T2" fmla="*/ 54 w 66"/>
                  <a:gd name="T3" fmla="*/ 0 h 36"/>
                  <a:gd name="T4" fmla="*/ 0 w 66"/>
                  <a:gd name="T5" fmla="*/ 0 h 36"/>
                  <a:gd name="T6" fmla="*/ 0 w 66"/>
                  <a:gd name="T7" fmla="*/ 26 h 36"/>
                  <a:gd name="T8" fmla="*/ 15 w 66"/>
                  <a:gd name="T9" fmla="*/ 36 h 36"/>
                  <a:gd name="T10" fmla="*/ 49 w 66"/>
                  <a:gd name="T11" fmla="*/ 36 h 36"/>
                  <a:gd name="T12" fmla="*/ 66 w 66"/>
                  <a:gd name="T13" fmla="*/ 26 h 36"/>
                  <a:gd name="T14" fmla="*/ 54 w 66"/>
                  <a:gd name="T15" fmla="*/ 2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36">
                    <a:moveTo>
                      <a:pt x="54" y="26"/>
                    </a:moveTo>
                    <a:lnTo>
                      <a:pt x="54" y="0"/>
                    </a:lnTo>
                    <a:lnTo>
                      <a:pt x="0" y="0"/>
                    </a:lnTo>
                    <a:lnTo>
                      <a:pt x="0" y="26"/>
                    </a:lnTo>
                    <a:lnTo>
                      <a:pt x="15" y="36"/>
                    </a:lnTo>
                    <a:lnTo>
                      <a:pt x="49" y="36"/>
                    </a:lnTo>
                    <a:lnTo>
                      <a:pt x="66" y="26"/>
                    </a:lnTo>
                    <a:lnTo>
                      <a:pt x="54"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9" name="Freeform 206"/>
            <p:cNvSpPr>
              <a:spLocks/>
            </p:cNvSpPr>
            <p:nvPr/>
          </p:nvSpPr>
          <p:spPr bwMode="auto">
            <a:xfrm>
              <a:off x="3871" y="1486"/>
              <a:ext cx="66" cy="36"/>
            </a:xfrm>
            <a:custGeom>
              <a:avLst/>
              <a:gdLst>
                <a:gd name="T0" fmla="*/ 54 w 66"/>
                <a:gd name="T1" fmla="*/ 26 h 36"/>
                <a:gd name="T2" fmla="*/ 54 w 66"/>
                <a:gd name="T3" fmla="*/ 0 h 36"/>
                <a:gd name="T4" fmla="*/ 0 w 66"/>
                <a:gd name="T5" fmla="*/ 0 h 36"/>
                <a:gd name="T6" fmla="*/ 0 w 66"/>
                <a:gd name="T7" fmla="*/ 26 h 36"/>
                <a:gd name="T8" fmla="*/ 15 w 66"/>
                <a:gd name="T9" fmla="*/ 36 h 36"/>
                <a:gd name="T10" fmla="*/ 49 w 66"/>
                <a:gd name="T11" fmla="*/ 36 h 36"/>
                <a:gd name="T12" fmla="*/ 66 w 66"/>
                <a:gd name="T13" fmla="*/ 26 h 36"/>
                <a:gd name="T14" fmla="*/ 54 w 66"/>
                <a:gd name="T15" fmla="*/ 2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36">
                  <a:moveTo>
                    <a:pt x="54" y="26"/>
                  </a:moveTo>
                  <a:lnTo>
                    <a:pt x="54" y="0"/>
                  </a:lnTo>
                  <a:lnTo>
                    <a:pt x="0" y="0"/>
                  </a:lnTo>
                  <a:lnTo>
                    <a:pt x="0" y="26"/>
                  </a:lnTo>
                  <a:lnTo>
                    <a:pt x="15" y="36"/>
                  </a:lnTo>
                  <a:lnTo>
                    <a:pt x="49" y="36"/>
                  </a:lnTo>
                  <a:lnTo>
                    <a:pt x="66" y="26"/>
                  </a:lnTo>
                  <a:lnTo>
                    <a:pt x="54"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Freeform 207"/>
            <p:cNvSpPr>
              <a:spLocks/>
            </p:cNvSpPr>
            <p:nvPr/>
          </p:nvSpPr>
          <p:spPr bwMode="auto">
            <a:xfrm>
              <a:off x="4635" y="1486"/>
              <a:ext cx="66" cy="36"/>
            </a:xfrm>
            <a:custGeom>
              <a:avLst/>
              <a:gdLst>
                <a:gd name="T0" fmla="*/ 13 w 66"/>
                <a:gd name="T1" fmla="*/ 26 h 36"/>
                <a:gd name="T2" fmla="*/ 13 w 66"/>
                <a:gd name="T3" fmla="*/ 0 h 36"/>
                <a:gd name="T4" fmla="*/ 66 w 66"/>
                <a:gd name="T5" fmla="*/ 0 h 36"/>
                <a:gd name="T6" fmla="*/ 66 w 66"/>
                <a:gd name="T7" fmla="*/ 26 h 36"/>
                <a:gd name="T8" fmla="*/ 52 w 66"/>
                <a:gd name="T9" fmla="*/ 36 h 36"/>
                <a:gd name="T10" fmla="*/ 17 w 66"/>
                <a:gd name="T11" fmla="*/ 36 h 36"/>
                <a:gd name="T12" fmla="*/ 0 w 66"/>
                <a:gd name="T13" fmla="*/ 26 h 36"/>
                <a:gd name="T14" fmla="*/ 13 w 66"/>
                <a:gd name="T15" fmla="*/ 2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36">
                  <a:moveTo>
                    <a:pt x="13" y="26"/>
                  </a:moveTo>
                  <a:lnTo>
                    <a:pt x="13" y="0"/>
                  </a:lnTo>
                  <a:lnTo>
                    <a:pt x="66" y="0"/>
                  </a:lnTo>
                  <a:lnTo>
                    <a:pt x="66" y="26"/>
                  </a:lnTo>
                  <a:lnTo>
                    <a:pt x="52" y="36"/>
                  </a:lnTo>
                  <a:lnTo>
                    <a:pt x="17" y="36"/>
                  </a:lnTo>
                  <a:lnTo>
                    <a:pt x="0" y="26"/>
                  </a:lnTo>
                  <a:lnTo>
                    <a:pt x="13"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Freeform 208"/>
            <p:cNvSpPr>
              <a:spLocks/>
            </p:cNvSpPr>
            <p:nvPr/>
          </p:nvSpPr>
          <p:spPr bwMode="auto">
            <a:xfrm>
              <a:off x="3888" y="1303"/>
              <a:ext cx="797" cy="372"/>
            </a:xfrm>
            <a:custGeom>
              <a:avLst/>
              <a:gdLst>
                <a:gd name="T0" fmla="*/ 389 w 390"/>
                <a:gd name="T1" fmla="*/ 21 h 183"/>
                <a:gd name="T2" fmla="*/ 195 w 390"/>
                <a:gd name="T3" fmla="*/ 2 h 183"/>
                <a:gd name="T4" fmla="*/ 1 w 390"/>
                <a:gd name="T5" fmla="*/ 21 h 183"/>
                <a:gd name="T6" fmla="*/ 36 w 390"/>
                <a:gd name="T7" fmla="*/ 146 h 183"/>
                <a:gd name="T8" fmla="*/ 157 w 390"/>
                <a:gd name="T9" fmla="*/ 182 h 183"/>
                <a:gd name="T10" fmla="*/ 195 w 390"/>
                <a:gd name="T11" fmla="*/ 161 h 183"/>
                <a:gd name="T12" fmla="*/ 233 w 390"/>
                <a:gd name="T13" fmla="*/ 182 h 183"/>
                <a:gd name="T14" fmla="*/ 354 w 390"/>
                <a:gd name="T15" fmla="*/ 146 h 183"/>
                <a:gd name="T16" fmla="*/ 389 w 390"/>
                <a:gd name="T17" fmla="*/ 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183">
                  <a:moveTo>
                    <a:pt x="389" y="21"/>
                  </a:moveTo>
                  <a:cubicBezTo>
                    <a:pt x="340" y="0"/>
                    <a:pt x="216" y="2"/>
                    <a:pt x="195" y="2"/>
                  </a:cubicBezTo>
                  <a:cubicBezTo>
                    <a:pt x="174" y="2"/>
                    <a:pt x="50" y="0"/>
                    <a:pt x="1" y="21"/>
                  </a:cubicBezTo>
                  <a:cubicBezTo>
                    <a:pt x="0" y="45"/>
                    <a:pt x="1" y="101"/>
                    <a:pt x="36" y="146"/>
                  </a:cubicBezTo>
                  <a:cubicBezTo>
                    <a:pt x="43" y="154"/>
                    <a:pt x="91" y="183"/>
                    <a:pt x="157" y="182"/>
                  </a:cubicBezTo>
                  <a:cubicBezTo>
                    <a:pt x="173" y="182"/>
                    <a:pt x="174" y="161"/>
                    <a:pt x="195" y="161"/>
                  </a:cubicBezTo>
                  <a:cubicBezTo>
                    <a:pt x="217" y="161"/>
                    <a:pt x="217" y="182"/>
                    <a:pt x="233" y="182"/>
                  </a:cubicBezTo>
                  <a:cubicBezTo>
                    <a:pt x="299" y="183"/>
                    <a:pt x="347" y="154"/>
                    <a:pt x="354" y="146"/>
                  </a:cubicBezTo>
                  <a:cubicBezTo>
                    <a:pt x="389" y="101"/>
                    <a:pt x="390" y="45"/>
                    <a:pt x="389" y="21"/>
                  </a:cubicBezTo>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Freeform 209"/>
            <p:cNvSpPr>
              <a:spLocks/>
            </p:cNvSpPr>
            <p:nvPr/>
          </p:nvSpPr>
          <p:spPr bwMode="auto">
            <a:xfrm>
              <a:off x="4108" y="1455"/>
              <a:ext cx="68" cy="51"/>
            </a:xfrm>
            <a:custGeom>
              <a:avLst/>
              <a:gdLst>
                <a:gd name="T0" fmla="*/ 16 w 33"/>
                <a:gd name="T1" fmla="*/ 20 h 25"/>
                <a:gd name="T2" fmla="*/ 30 w 33"/>
                <a:gd name="T3" fmla="*/ 25 h 25"/>
                <a:gd name="T4" fmla="*/ 33 w 33"/>
                <a:gd name="T5" fmla="*/ 17 h 25"/>
                <a:gd name="T6" fmla="*/ 16 w 33"/>
                <a:gd name="T7" fmla="*/ 0 h 25"/>
                <a:gd name="T8" fmla="*/ 0 w 33"/>
                <a:gd name="T9" fmla="*/ 16 h 25"/>
                <a:gd name="T10" fmla="*/ 2 w 33"/>
                <a:gd name="T11" fmla="*/ 25 h 25"/>
                <a:gd name="T12" fmla="*/ 16 w 33"/>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33" h="25">
                  <a:moveTo>
                    <a:pt x="16" y="20"/>
                  </a:moveTo>
                  <a:cubicBezTo>
                    <a:pt x="22" y="20"/>
                    <a:pt x="26" y="22"/>
                    <a:pt x="30" y="25"/>
                  </a:cubicBezTo>
                  <a:cubicBezTo>
                    <a:pt x="32" y="22"/>
                    <a:pt x="33" y="20"/>
                    <a:pt x="33" y="17"/>
                  </a:cubicBezTo>
                  <a:cubicBezTo>
                    <a:pt x="33" y="7"/>
                    <a:pt x="25" y="0"/>
                    <a:pt x="16" y="0"/>
                  </a:cubicBezTo>
                  <a:cubicBezTo>
                    <a:pt x="7" y="0"/>
                    <a:pt x="0" y="7"/>
                    <a:pt x="0" y="16"/>
                  </a:cubicBezTo>
                  <a:cubicBezTo>
                    <a:pt x="0" y="19"/>
                    <a:pt x="1" y="22"/>
                    <a:pt x="2" y="25"/>
                  </a:cubicBezTo>
                  <a:cubicBezTo>
                    <a:pt x="6" y="22"/>
                    <a:pt x="11" y="20"/>
                    <a:pt x="16" y="20"/>
                  </a:cubicBezTo>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Freeform 210"/>
            <p:cNvSpPr>
              <a:spLocks/>
            </p:cNvSpPr>
            <p:nvPr/>
          </p:nvSpPr>
          <p:spPr bwMode="auto">
            <a:xfrm>
              <a:off x="4407" y="1455"/>
              <a:ext cx="65" cy="51"/>
            </a:xfrm>
            <a:custGeom>
              <a:avLst/>
              <a:gdLst>
                <a:gd name="T0" fmla="*/ 16 w 32"/>
                <a:gd name="T1" fmla="*/ 20 h 25"/>
                <a:gd name="T2" fmla="*/ 30 w 32"/>
                <a:gd name="T3" fmla="*/ 25 h 25"/>
                <a:gd name="T4" fmla="*/ 32 w 32"/>
                <a:gd name="T5" fmla="*/ 17 h 25"/>
                <a:gd name="T6" fmla="*/ 16 w 32"/>
                <a:gd name="T7" fmla="*/ 0 h 25"/>
                <a:gd name="T8" fmla="*/ 0 w 32"/>
                <a:gd name="T9" fmla="*/ 16 h 25"/>
                <a:gd name="T10" fmla="*/ 2 w 32"/>
                <a:gd name="T11" fmla="*/ 25 h 25"/>
                <a:gd name="T12" fmla="*/ 16 w 32"/>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32" h="25">
                  <a:moveTo>
                    <a:pt x="16" y="20"/>
                  </a:moveTo>
                  <a:cubicBezTo>
                    <a:pt x="21" y="20"/>
                    <a:pt x="26" y="22"/>
                    <a:pt x="30" y="25"/>
                  </a:cubicBezTo>
                  <a:cubicBezTo>
                    <a:pt x="31" y="22"/>
                    <a:pt x="32" y="20"/>
                    <a:pt x="32" y="17"/>
                  </a:cubicBezTo>
                  <a:cubicBezTo>
                    <a:pt x="32" y="7"/>
                    <a:pt x="25" y="0"/>
                    <a:pt x="16" y="0"/>
                  </a:cubicBezTo>
                  <a:cubicBezTo>
                    <a:pt x="7" y="0"/>
                    <a:pt x="0" y="7"/>
                    <a:pt x="0" y="16"/>
                  </a:cubicBezTo>
                  <a:cubicBezTo>
                    <a:pt x="0" y="19"/>
                    <a:pt x="0" y="22"/>
                    <a:pt x="2" y="25"/>
                  </a:cubicBezTo>
                  <a:cubicBezTo>
                    <a:pt x="6" y="22"/>
                    <a:pt x="11" y="20"/>
                    <a:pt x="16" y="20"/>
                  </a:cubicBezTo>
                  <a:close/>
                </a:path>
              </a:pathLst>
            </a:custGeom>
            <a:solidFill>
              <a:srgbClr val="0078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Freeform 211"/>
            <p:cNvSpPr>
              <a:spLocks/>
            </p:cNvSpPr>
            <p:nvPr/>
          </p:nvSpPr>
          <p:spPr bwMode="auto">
            <a:xfrm>
              <a:off x="3918" y="1522"/>
              <a:ext cx="17" cy="35"/>
            </a:xfrm>
            <a:custGeom>
              <a:avLst/>
              <a:gdLst>
                <a:gd name="T0" fmla="*/ 0 w 8"/>
                <a:gd name="T1" fmla="*/ 0 h 17"/>
                <a:gd name="T2" fmla="*/ 0 w 8"/>
                <a:gd name="T3" fmla="*/ 0 h 17"/>
                <a:gd name="T4" fmla="*/ 8 w 8"/>
                <a:gd name="T5" fmla="*/ 17 h 17"/>
                <a:gd name="T6" fmla="*/ 7 w 8"/>
                <a:gd name="T7" fmla="*/ 17 h 17"/>
                <a:gd name="T8" fmla="*/ 0 w 8"/>
                <a:gd name="T9" fmla="*/ 0 h 17"/>
              </a:gdLst>
              <a:ahLst/>
              <a:cxnLst>
                <a:cxn ang="0">
                  <a:pos x="T0" y="T1"/>
                </a:cxn>
                <a:cxn ang="0">
                  <a:pos x="T2" y="T3"/>
                </a:cxn>
                <a:cxn ang="0">
                  <a:pos x="T4" y="T5"/>
                </a:cxn>
                <a:cxn ang="0">
                  <a:pos x="T6" y="T7"/>
                </a:cxn>
                <a:cxn ang="0">
                  <a:pos x="T8" y="T9"/>
                </a:cxn>
              </a:cxnLst>
              <a:rect l="0" t="0" r="r" b="b"/>
              <a:pathLst>
                <a:path w="8" h="17">
                  <a:moveTo>
                    <a:pt x="0" y="0"/>
                  </a:moveTo>
                  <a:cubicBezTo>
                    <a:pt x="0" y="0"/>
                    <a:pt x="0" y="0"/>
                    <a:pt x="0" y="0"/>
                  </a:cubicBezTo>
                  <a:cubicBezTo>
                    <a:pt x="2" y="6"/>
                    <a:pt x="4" y="11"/>
                    <a:pt x="8" y="17"/>
                  </a:cubicBezTo>
                  <a:cubicBezTo>
                    <a:pt x="7" y="17"/>
                    <a:pt x="7" y="17"/>
                    <a:pt x="7" y="17"/>
                  </a:cubicBezTo>
                  <a:cubicBezTo>
                    <a:pt x="4" y="11"/>
                    <a:pt x="2" y="6"/>
                    <a:pt x="0"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Freeform 212"/>
            <p:cNvSpPr>
              <a:spLocks noEditPoints="1"/>
            </p:cNvSpPr>
            <p:nvPr/>
          </p:nvSpPr>
          <p:spPr bwMode="auto">
            <a:xfrm>
              <a:off x="3933" y="1557"/>
              <a:ext cx="327" cy="116"/>
            </a:xfrm>
            <a:custGeom>
              <a:avLst/>
              <a:gdLst>
                <a:gd name="T0" fmla="*/ 135 w 160"/>
                <a:gd name="T1" fmla="*/ 57 h 57"/>
                <a:gd name="T2" fmla="*/ 135 w 160"/>
                <a:gd name="T3" fmla="*/ 57 h 57"/>
                <a:gd name="T4" fmla="*/ 135 w 160"/>
                <a:gd name="T5" fmla="*/ 57 h 57"/>
                <a:gd name="T6" fmla="*/ 135 w 160"/>
                <a:gd name="T7" fmla="*/ 56 h 57"/>
                <a:gd name="T8" fmla="*/ 136 w 160"/>
                <a:gd name="T9" fmla="*/ 56 h 57"/>
                <a:gd name="T10" fmla="*/ 136 w 160"/>
                <a:gd name="T11" fmla="*/ 56 h 57"/>
                <a:gd name="T12" fmla="*/ 136 w 160"/>
                <a:gd name="T13" fmla="*/ 56 h 57"/>
                <a:gd name="T14" fmla="*/ 136 w 160"/>
                <a:gd name="T15" fmla="*/ 56 h 57"/>
                <a:gd name="T16" fmla="*/ 136 w 160"/>
                <a:gd name="T17" fmla="*/ 56 h 57"/>
                <a:gd name="T18" fmla="*/ 136 w 160"/>
                <a:gd name="T19" fmla="*/ 56 h 57"/>
                <a:gd name="T20" fmla="*/ 136 w 160"/>
                <a:gd name="T21" fmla="*/ 56 h 57"/>
                <a:gd name="T22" fmla="*/ 137 w 160"/>
                <a:gd name="T23" fmla="*/ 56 h 57"/>
                <a:gd name="T24" fmla="*/ 137 w 160"/>
                <a:gd name="T25" fmla="*/ 56 h 57"/>
                <a:gd name="T26" fmla="*/ 137 w 160"/>
                <a:gd name="T27" fmla="*/ 56 h 57"/>
                <a:gd name="T28" fmla="*/ 137 w 160"/>
                <a:gd name="T29" fmla="*/ 56 h 57"/>
                <a:gd name="T30" fmla="*/ 137 w 160"/>
                <a:gd name="T31" fmla="*/ 56 h 57"/>
                <a:gd name="T32" fmla="*/ 137 w 160"/>
                <a:gd name="T33" fmla="*/ 56 h 57"/>
                <a:gd name="T34" fmla="*/ 137 w 160"/>
                <a:gd name="T35" fmla="*/ 56 h 57"/>
                <a:gd name="T36" fmla="*/ 137 w 160"/>
                <a:gd name="T37" fmla="*/ 56 h 57"/>
                <a:gd name="T38" fmla="*/ 138 w 160"/>
                <a:gd name="T39" fmla="*/ 56 h 57"/>
                <a:gd name="T40" fmla="*/ 138 w 160"/>
                <a:gd name="T41" fmla="*/ 56 h 57"/>
                <a:gd name="T42" fmla="*/ 138 w 160"/>
                <a:gd name="T43" fmla="*/ 56 h 57"/>
                <a:gd name="T44" fmla="*/ 138 w 160"/>
                <a:gd name="T45" fmla="*/ 56 h 57"/>
                <a:gd name="T46" fmla="*/ 138 w 160"/>
                <a:gd name="T47" fmla="*/ 56 h 57"/>
                <a:gd name="T48" fmla="*/ 138 w 160"/>
                <a:gd name="T49" fmla="*/ 56 h 57"/>
                <a:gd name="T50" fmla="*/ 138 w 160"/>
                <a:gd name="T51" fmla="*/ 56 h 57"/>
                <a:gd name="T52" fmla="*/ 138 w 160"/>
                <a:gd name="T53" fmla="*/ 56 h 57"/>
                <a:gd name="T54" fmla="*/ 139 w 160"/>
                <a:gd name="T55" fmla="*/ 56 h 57"/>
                <a:gd name="T56" fmla="*/ 139 w 160"/>
                <a:gd name="T57" fmla="*/ 56 h 57"/>
                <a:gd name="T58" fmla="*/ 139 w 160"/>
                <a:gd name="T59" fmla="*/ 56 h 57"/>
                <a:gd name="T60" fmla="*/ 139 w 160"/>
                <a:gd name="T61" fmla="*/ 56 h 57"/>
                <a:gd name="T62" fmla="*/ 139 w 160"/>
                <a:gd name="T63" fmla="*/ 56 h 57"/>
                <a:gd name="T64" fmla="*/ 139 w 160"/>
                <a:gd name="T65" fmla="*/ 56 h 57"/>
                <a:gd name="T66" fmla="*/ 139 w 160"/>
                <a:gd name="T67" fmla="*/ 56 h 57"/>
                <a:gd name="T68" fmla="*/ 139 w 160"/>
                <a:gd name="T69" fmla="*/ 56 h 57"/>
                <a:gd name="T70" fmla="*/ 140 w 160"/>
                <a:gd name="T71" fmla="*/ 56 h 57"/>
                <a:gd name="T72" fmla="*/ 140 w 160"/>
                <a:gd name="T73" fmla="*/ 56 h 57"/>
                <a:gd name="T74" fmla="*/ 140 w 160"/>
                <a:gd name="T75" fmla="*/ 56 h 57"/>
                <a:gd name="T76" fmla="*/ 140 w 160"/>
                <a:gd name="T77" fmla="*/ 56 h 57"/>
                <a:gd name="T78" fmla="*/ 129 w 160"/>
                <a:gd name="T79" fmla="*/ 57 h 57"/>
                <a:gd name="T80" fmla="*/ 160 w 160"/>
                <a:gd name="T81" fmla="*/ 39 h 57"/>
                <a:gd name="T82" fmla="*/ 160 w 160"/>
                <a:gd name="T83" fmla="*/ 39 h 57"/>
                <a:gd name="T84" fmla="*/ 1 w 160"/>
                <a:gd name="T85"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 h="57">
                  <a:moveTo>
                    <a:pt x="135" y="57"/>
                  </a:moveTo>
                  <a:cubicBezTo>
                    <a:pt x="135" y="57"/>
                    <a:pt x="135" y="57"/>
                    <a:pt x="135" y="57"/>
                  </a:cubicBezTo>
                  <a:cubicBezTo>
                    <a:pt x="135" y="57"/>
                    <a:pt x="135" y="57"/>
                    <a:pt x="135" y="57"/>
                  </a:cubicBezTo>
                  <a:moveTo>
                    <a:pt x="135" y="57"/>
                  </a:moveTo>
                  <a:cubicBezTo>
                    <a:pt x="135" y="57"/>
                    <a:pt x="135" y="57"/>
                    <a:pt x="135" y="57"/>
                  </a:cubicBezTo>
                  <a:cubicBezTo>
                    <a:pt x="135" y="57"/>
                    <a:pt x="135" y="57"/>
                    <a:pt x="135" y="57"/>
                  </a:cubicBezTo>
                  <a:moveTo>
                    <a:pt x="135" y="57"/>
                  </a:moveTo>
                  <a:cubicBezTo>
                    <a:pt x="135" y="57"/>
                    <a:pt x="135" y="57"/>
                    <a:pt x="135" y="57"/>
                  </a:cubicBezTo>
                  <a:cubicBezTo>
                    <a:pt x="135" y="57"/>
                    <a:pt x="135" y="57"/>
                    <a:pt x="135" y="57"/>
                  </a:cubicBezTo>
                  <a:moveTo>
                    <a:pt x="135" y="56"/>
                  </a:moveTo>
                  <a:cubicBezTo>
                    <a:pt x="135" y="56"/>
                    <a:pt x="135" y="56"/>
                    <a:pt x="135" y="56"/>
                  </a:cubicBezTo>
                  <a:cubicBezTo>
                    <a:pt x="135" y="56"/>
                    <a:pt x="135" y="56"/>
                    <a:pt x="135" y="56"/>
                  </a:cubicBezTo>
                  <a:moveTo>
                    <a:pt x="136" y="56"/>
                  </a:moveTo>
                  <a:cubicBezTo>
                    <a:pt x="136" y="56"/>
                    <a:pt x="136" y="56"/>
                    <a:pt x="136" y="56"/>
                  </a:cubicBezTo>
                  <a:cubicBezTo>
                    <a:pt x="136" y="56"/>
                    <a:pt x="136" y="56"/>
                    <a:pt x="136" y="56"/>
                  </a:cubicBezTo>
                  <a:moveTo>
                    <a:pt x="136" y="56"/>
                  </a:moveTo>
                  <a:cubicBezTo>
                    <a:pt x="136" y="56"/>
                    <a:pt x="136" y="56"/>
                    <a:pt x="136" y="56"/>
                  </a:cubicBezTo>
                  <a:cubicBezTo>
                    <a:pt x="136" y="56"/>
                    <a:pt x="136" y="56"/>
                    <a:pt x="136" y="56"/>
                  </a:cubicBezTo>
                  <a:moveTo>
                    <a:pt x="136" y="56"/>
                  </a:moveTo>
                  <a:cubicBezTo>
                    <a:pt x="136" y="56"/>
                    <a:pt x="136" y="56"/>
                    <a:pt x="136" y="56"/>
                  </a:cubicBezTo>
                  <a:cubicBezTo>
                    <a:pt x="136" y="56"/>
                    <a:pt x="136" y="56"/>
                    <a:pt x="136" y="56"/>
                  </a:cubicBezTo>
                  <a:moveTo>
                    <a:pt x="136" y="56"/>
                  </a:moveTo>
                  <a:cubicBezTo>
                    <a:pt x="136" y="56"/>
                    <a:pt x="136" y="56"/>
                    <a:pt x="136" y="56"/>
                  </a:cubicBezTo>
                  <a:cubicBezTo>
                    <a:pt x="136" y="56"/>
                    <a:pt x="136" y="56"/>
                    <a:pt x="136" y="56"/>
                  </a:cubicBezTo>
                  <a:moveTo>
                    <a:pt x="136" y="56"/>
                  </a:moveTo>
                  <a:cubicBezTo>
                    <a:pt x="136" y="56"/>
                    <a:pt x="136" y="56"/>
                    <a:pt x="136" y="56"/>
                  </a:cubicBezTo>
                  <a:cubicBezTo>
                    <a:pt x="136" y="56"/>
                    <a:pt x="136" y="56"/>
                    <a:pt x="136" y="56"/>
                  </a:cubicBezTo>
                  <a:moveTo>
                    <a:pt x="136" y="56"/>
                  </a:moveTo>
                  <a:cubicBezTo>
                    <a:pt x="136" y="56"/>
                    <a:pt x="136" y="56"/>
                    <a:pt x="136" y="56"/>
                  </a:cubicBezTo>
                  <a:cubicBezTo>
                    <a:pt x="136" y="56"/>
                    <a:pt x="136" y="56"/>
                    <a:pt x="136" y="56"/>
                  </a:cubicBezTo>
                  <a:moveTo>
                    <a:pt x="136" y="56"/>
                  </a:moveTo>
                  <a:cubicBezTo>
                    <a:pt x="136" y="56"/>
                    <a:pt x="136" y="56"/>
                    <a:pt x="136" y="56"/>
                  </a:cubicBezTo>
                  <a:cubicBezTo>
                    <a:pt x="136" y="56"/>
                    <a:pt x="136" y="56"/>
                    <a:pt x="136" y="56"/>
                  </a:cubicBezTo>
                  <a:moveTo>
                    <a:pt x="137" y="56"/>
                  </a:moveTo>
                  <a:cubicBezTo>
                    <a:pt x="137" y="56"/>
                    <a:pt x="137" y="56"/>
                    <a:pt x="137" y="56"/>
                  </a:cubicBezTo>
                  <a:cubicBezTo>
                    <a:pt x="137" y="56"/>
                    <a:pt x="137" y="56"/>
                    <a:pt x="137" y="56"/>
                  </a:cubicBezTo>
                  <a:moveTo>
                    <a:pt x="137" y="56"/>
                  </a:moveTo>
                  <a:cubicBezTo>
                    <a:pt x="137" y="56"/>
                    <a:pt x="137" y="56"/>
                    <a:pt x="137" y="56"/>
                  </a:cubicBezTo>
                  <a:cubicBezTo>
                    <a:pt x="137" y="56"/>
                    <a:pt x="137" y="56"/>
                    <a:pt x="137" y="56"/>
                  </a:cubicBezTo>
                  <a:moveTo>
                    <a:pt x="137" y="56"/>
                  </a:moveTo>
                  <a:cubicBezTo>
                    <a:pt x="137" y="56"/>
                    <a:pt x="137" y="56"/>
                    <a:pt x="137" y="56"/>
                  </a:cubicBezTo>
                  <a:cubicBezTo>
                    <a:pt x="137" y="56"/>
                    <a:pt x="137" y="56"/>
                    <a:pt x="137" y="56"/>
                  </a:cubicBezTo>
                  <a:moveTo>
                    <a:pt x="137" y="56"/>
                  </a:moveTo>
                  <a:cubicBezTo>
                    <a:pt x="137" y="56"/>
                    <a:pt x="137" y="56"/>
                    <a:pt x="137" y="56"/>
                  </a:cubicBezTo>
                  <a:cubicBezTo>
                    <a:pt x="137" y="56"/>
                    <a:pt x="137" y="56"/>
                    <a:pt x="137" y="56"/>
                  </a:cubicBezTo>
                  <a:moveTo>
                    <a:pt x="137" y="56"/>
                  </a:moveTo>
                  <a:cubicBezTo>
                    <a:pt x="137" y="56"/>
                    <a:pt x="137" y="56"/>
                    <a:pt x="137" y="56"/>
                  </a:cubicBezTo>
                  <a:cubicBezTo>
                    <a:pt x="137" y="56"/>
                    <a:pt x="137" y="56"/>
                    <a:pt x="137" y="56"/>
                  </a:cubicBezTo>
                  <a:moveTo>
                    <a:pt x="137" y="56"/>
                  </a:moveTo>
                  <a:cubicBezTo>
                    <a:pt x="137" y="56"/>
                    <a:pt x="137" y="56"/>
                    <a:pt x="137" y="56"/>
                  </a:cubicBezTo>
                  <a:cubicBezTo>
                    <a:pt x="137" y="56"/>
                    <a:pt x="137" y="56"/>
                    <a:pt x="137" y="56"/>
                  </a:cubicBezTo>
                  <a:moveTo>
                    <a:pt x="137" y="56"/>
                  </a:moveTo>
                  <a:cubicBezTo>
                    <a:pt x="137" y="56"/>
                    <a:pt x="137" y="56"/>
                    <a:pt x="137" y="56"/>
                  </a:cubicBezTo>
                  <a:cubicBezTo>
                    <a:pt x="137" y="56"/>
                    <a:pt x="137" y="56"/>
                    <a:pt x="137" y="56"/>
                  </a:cubicBezTo>
                  <a:moveTo>
                    <a:pt x="137" y="56"/>
                  </a:moveTo>
                  <a:cubicBezTo>
                    <a:pt x="137" y="56"/>
                    <a:pt x="137" y="56"/>
                    <a:pt x="137" y="56"/>
                  </a:cubicBezTo>
                  <a:cubicBezTo>
                    <a:pt x="137" y="56"/>
                    <a:pt x="137" y="56"/>
                    <a:pt x="137" y="56"/>
                  </a:cubicBezTo>
                  <a:moveTo>
                    <a:pt x="138" y="56"/>
                  </a:moveTo>
                  <a:cubicBezTo>
                    <a:pt x="138" y="56"/>
                    <a:pt x="138" y="56"/>
                    <a:pt x="138" y="56"/>
                  </a:cubicBezTo>
                  <a:cubicBezTo>
                    <a:pt x="138" y="56"/>
                    <a:pt x="138" y="56"/>
                    <a:pt x="138" y="56"/>
                  </a:cubicBezTo>
                  <a:moveTo>
                    <a:pt x="138" y="56"/>
                  </a:moveTo>
                  <a:cubicBezTo>
                    <a:pt x="138" y="56"/>
                    <a:pt x="138" y="56"/>
                    <a:pt x="138" y="56"/>
                  </a:cubicBezTo>
                  <a:cubicBezTo>
                    <a:pt x="138" y="56"/>
                    <a:pt x="138" y="56"/>
                    <a:pt x="138" y="56"/>
                  </a:cubicBezTo>
                  <a:moveTo>
                    <a:pt x="138" y="56"/>
                  </a:moveTo>
                  <a:cubicBezTo>
                    <a:pt x="138" y="56"/>
                    <a:pt x="138" y="56"/>
                    <a:pt x="138" y="56"/>
                  </a:cubicBezTo>
                  <a:cubicBezTo>
                    <a:pt x="138" y="56"/>
                    <a:pt x="138" y="56"/>
                    <a:pt x="138" y="56"/>
                  </a:cubicBezTo>
                  <a:moveTo>
                    <a:pt x="138" y="56"/>
                  </a:moveTo>
                  <a:cubicBezTo>
                    <a:pt x="138" y="56"/>
                    <a:pt x="138" y="56"/>
                    <a:pt x="138" y="56"/>
                  </a:cubicBezTo>
                  <a:cubicBezTo>
                    <a:pt x="138" y="56"/>
                    <a:pt x="138" y="56"/>
                    <a:pt x="138" y="56"/>
                  </a:cubicBezTo>
                  <a:moveTo>
                    <a:pt x="138" y="56"/>
                  </a:moveTo>
                  <a:cubicBezTo>
                    <a:pt x="138" y="56"/>
                    <a:pt x="138" y="56"/>
                    <a:pt x="138" y="56"/>
                  </a:cubicBezTo>
                  <a:cubicBezTo>
                    <a:pt x="138" y="56"/>
                    <a:pt x="138" y="56"/>
                    <a:pt x="138" y="56"/>
                  </a:cubicBezTo>
                  <a:moveTo>
                    <a:pt x="138" y="56"/>
                  </a:moveTo>
                  <a:cubicBezTo>
                    <a:pt x="138" y="56"/>
                    <a:pt x="138" y="56"/>
                    <a:pt x="138" y="56"/>
                  </a:cubicBezTo>
                  <a:cubicBezTo>
                    <a:pt x="138" y="56"/>
                    <a:pt x="138" y="56"/>
                    <a:pt x="138" y="56"/>
                  </a:cubicBezTo>
                  <a:moveTo>
                    <a:pt x="138" y="56"/>
                  </a:moveTo>
                  <a:cubicBezTo>
                    <a:pt x="138" y="56"/>
                    <a:pt x="138" y="56"/>
                    <a:pt x="138" y="56"/>
                  </a:cubicBezTo>
                  <a:cubicBezTo>
                    <a:pt x="138" y="56"/>
                    <a:pt x="138" y="56"/>
                    <a:pt x="138" y="56"/>
                  </a:cubicBezTo>
                  <a:moveTo>
                    <a:pt x="138" y="56"/>
                  </a:moveTo>
                  <a:cubicBezTo>
                    <a:pt x="138" y="56"/>
                    <a:pt x="138" y="56"/>
                    <a:pt x="138" y="56"/>
                  </a:cubicBezTo>
                  <a:cubicBezTo>
                    <a:pt x="138" y="56"/>
                    <a:pt x="138" y="56"/>
                    <a:pt x="138" y="56"/>
                  </a:cubicBezTo>
                  <a:moveTo>
                    <a:pt x="139" y="56"/>
                  </a:moveTo>
                  <a:cubicBezTo>
                    <a:pt x="139" y="56"/>
                    <a:pt x="139" y="56"/>
                    <a:pt x="139" y="56"/>
                  </a:cubicBezTo>
                  <a:cubicBezTo>
                    <a:pt x="139" y="56"/>
                    <a:pt x="139" y="56"/>
                    <a:pt x="139" y="56"/>
                  </a:cubicBezTo>
                  <a:moveTo>
                    <a:pt x="139" y="56"/>
                  </a:moveTo>
                  <a:cubicBezTo>
                    <a:pt x="139" y="56"/>
                    <a:pt x="139" y="56"/>
                    <a:pt x="139" y="56"/>
                  </a:cubicBezTo>
                  <a:cubicBezTo>
                    <a:pt x="139" y="56"/>
                    <a:pt x="139" y="56"/>
                    <a:pt x="139" y="56"/>
                  </a:cubicBezTo>
                  <a:moveTo>
                    <a:pt x="139" y="56"/>
                  </a:moveTo>
                  <a:cubicBezTo>
                    <a:pt x="139" y="56"/>
                    <a:pt x="139" y="56"/>
                    <a:pt x="139" y="56"/>
                  </a:cubicBezTo>
                  <a:cubicBezTo>
                    <a:pt x="139" y="56"/>
                    <a:pt x="139" y="56"/>
                    <a:pt x="139" y="56"/>
                  </a:cubicBezTo>
                  <a:moveTo>
                    <a:pt x="139" y="56"/>
                  </a:moveTo>
                  <a:cubicBezTo>
                    <a:pt x="139" y="56"/>
                    <a:pt x="139" y="56"/>
                    <a:pt x="139" y="56"/>
                  </a:cubicBezTo>
                  <a:cubicBezTo>
                    <a:pt x="139" y="56"/>
                    <a:pt x="139" y="56"/>
                    <a:pt x="139" y="56"/>
                  </a:cubicBezTo>
                  <a:moveTo>
                    <a:pt x="139" y="56"/>
                  </a:moveTo>
                  <a:cubicBezTo>
                    <a:pt x="139" y="56"/>
                    <a:pt x="139" y="56"/>
                    <a:pt x="139" y="56"/>
                  </a:cubicBezTo>
                  <a:cubicBezTo>
                    <a:pt x="139" y="56"/>
                    <a:pt x="139" y="56"/>
                    <a:pt x="139" y="56"/>
                  </a:cubicBezTo>
                  <a:moveTo>
                    <a:pt x="139" y="56"/>
                  </a:moveTo>
                  <a:cubicBezTo>
                    <a:pt x="139" y="56"/>
                    <a:pt x="139" y="56"/>
                    <a:pt x="139" y="56"/>
                  </a:cubicBezTo>
                  <a:cubicBezTo>
                    <a:pt x="139" y="56"/>
                    <a:pt x="139" y="56"/>
                    <a:pt x="139" y="56"/>
                  </a:cubicBezTo>
                  <a:moveTo>
                    <a:pt x="139" y="56"/>
                  </a:moveTo>
                  <a:cubicBezTo>
                    <a:pt x="139" y="56"/>
                    <a:pt x="139" y="56"/>
                    <a:pt x="139" y="56"/>
                  </a:cubicBezTo>
                  <a:cubicBezTo>
                    <a:pt x="139" y="56"/>
                    <a:pt x="139" y="56"/>
                    <a:pt x="139" y="56"/>
                  </a:cubicBezTo>
                  <a:moveTo>
                    <a:pt x="139" y="56"/>
                  </a:moveTo>
                  <a:cubicBezTo>
                    <a:pt x="139" y="56"/>
                    <a:pt x="139" y="56"/>
                    <a:pt x="139" y="56"/>
                  </a:cubicBezTo>
                  <a:cubicBezTo>
                    <a:pt x="139" y="56"/>
                    <a:pt x="139" y="56"/>
                    <a:pt x="139" y="56"/>
                  </a:cubicBezTo>
                  <a:moveTo>
                    <a:pt x="140" y="56"/>
                  </a:moveTo>
                  <a:cubicBezTo>
                    <a:pt x="140" y="56"/>
                    <a:pt x="140" y="56"/>
                    <a:pt x="140" y="56"/>
                  </a:cubicBezTo>
                  <a:cubicBezTo>
                    <a:pt x="140" y="56"/>
                    <a:pt x="140" y="56"/>
                    <a:pt x="140" y="56"/>
                  </a:cubicBezTo>
                  <a:moveTo>
                    <a:pt x="140" y="56"/>
                  </a:moveTo>
                  <a:cubicBezTo>
                    <a:pt x="140" y="56"/>
                    <a:pt x="140" y="56"/>
                    <a:pt x="140" y="56"/>
                  </a:cubicBezTo>
                  <a:cubicBezTo>
                    <a:pt x="140" y="56"/>
                    <a:pt x="140" y="56"/>
                    <a:pt x="140" y="56"/>
                  </a:cubicBezTo>
                  <a:moveTo>
                    <a:pt x="140" y="56"/>
                  </a:moveTo>
                  <a:cubicBezTo>
                    <a:pt x="140" y="56"/>
                    <a:pt x="140" y="56"/>
                    <a:pt x="140" y="56"/>
                  </a:cubicBezTo>
                  <a:cubicBezTo>
                    <a:pt x="140" y="56"/>
                    <a:pt x="140" y="56"/>
                    <a:pt x="140" y="56"/>
                  </a:cubicBezTo>
                  <a:moveTo>
                    <a:pt x="140" y="56"/>
                  </a:moveTo>
                  <a:cubicBezTo>
                    <a:pt x="140" y="56"/>
                    <a:pt x="140" y="56"/>
                    <a:pt x="140" y="56"/>
                  </a:cubicBezTo>
                  <a:cubicBezTo>
                    <a:pt x="140" y="56"/>
                    <a:pt x="140" y="56"/>
                    <a:pt x="140" y="56"/>
                  </a:cubicBezTo>
                  <a:moveTo>
                    <a:pt x="63" y="46"/>
                  </a:moveTo>
                  <a:cubicBezTo>
                    <a:pt x="63" y="46"/>
                    <a:pt x="63" y="46"/>
                    <a:pt x="63" y="46"/>
                  </a:cubicBezTo>
                  <a:cubicBezTo>
                    <a:pt x="81" y="52"/>
                    <a:pt x="104" y="57"/>
                    <a:pt x="129" y="57"/>
                  </a:cubicBezTo>
                  <a:cubicBezTo>
                    <a:pt x="129" y="57"/>
                    <a:pt x="129" y="57"/>
                    <a:pt x="129" y="57"/>
                  </a:cubicBezTo>
                  <a:cubicBezTo>
                    <a:pt x="104" y="57"/>
                    <a:pt x="81" y="52"/>
                    <a:pt x="63" y="46"/>
                  </a:cubicBezTo>
                  <a:moveTo>
                    <a:pt x="160" y="39"/>
                  </a:moveTo>
                  <a:cubicBezTo>
                    <a:pt x="152" y="44"/>
                    <a:pt x="148" y="53"/>
                    <a:pt x="140" y="56"/>
                  </a:cubicBezTo>
                  <a:cubicBezTo>
                    <a:pt x="148" y="53"/>
                    <a:pt x="152" y="44"/>
                    <a:pt x="160" y="39"/>
                  </a:cubicBezTo>
                  <a:cubicBezTo>
                    <a:pt x="160" y="39"/>
                    <a:pt x="160" y="39"/>
                    <a:pt x="160" y="39"/>
                  </a:cubicBezTo>
                  <a:moveTo>
                    <a:pt x="0" y="0"/>
                  </a:moveTo>
                  <a:cubicBezTo>
                    <a:pt x="0" y="0"/>
                    <a:pt x="0" y="0"/>
                    <a:pt x="1" y="0"/>
                  </a:cubicBezTo>
                  <a:cubicBezTo>
                    <a:pt x="1" y="0"/>
                    <a:pt x="1" y="0"/>
                    <a:pt x="1" y="1"/>
                  </a:cubicBezTo>
                  <a:cubicBezTo>
                    <a:pt x="1" y="1"/>
                    <a:pt x="1" y="1"/>
                    <a:pt x="1" y="1"/>
                  </a:cubicBezTo>
                  <a:cubicBezTo>
                    <a:pt x="1" y="0"/>
                    <a:pt x="1" y="0"/>
                    <a:pt x="0"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213"/>
            <p:cNvSpPr>
              <a:spLocks noEditPoints="1"/>
            </p:cNvSpPr>
            <p:nvPr/>
          </p:nvSpPr>
          <p:spPr bwMode="auto">
            <a:xfrm>
              <a:off x="3935" y="1559"/>
              <a:ext cx="126" cy="91"/>
            </a:xfrm>
            <a:custGeom>
              <a:avLst/>
              <a:gdLst>
                <a:gd name="T0" fmla="*/ 13 w 62"/>
                <a:gd name="T1" fmla="*/ 20 h 45"/>
                <a:gd name="T2" fmla="*/ 62 w 62"/>
                <a:gd name="T3" fmla="*/ 45 h 45"/>
                <a:gd name="T4" fmla="*/ 62 w 62"/>
                <a:gd name="T5" fmla="*/ 45 h 45"/>
                <a:gd name="T6" fmla="*/ 13 w 62"/>
                <a:gd name="T7" fmla="*/ 20 h 45"/>
                <a:gd name="T8" fmla="*/ 0 w 62"/>
                <a:gd name="T9" fmla="*/ 0 h 45"/>
                <a:gd name="T10" fmla="*/ 0 w 62"/>
                <a:gd name="T11" fmla="*/ 0 h 45"/>
                <a:gd name="T12" fmla="*/ 13 w 62"/>
                <a:gd name="T13" fmla="*/ 20 h 45"/>
                <a:gd name="T14" fmla="*/ 0 w 62"/>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45">
                  <a:moveTo>
                    <a:pt x="13" y="20"/>
                  </a:moveTo>
                  <a:cubicBezTo>
                    <a:pt x="17" y="25"/>
                    <a:pt x="35" y="36"/>
                    <a:pt x="62" y="45"/>
                  </a:cubicBezTo>
                  <a:cubicBezTo>
                    <a:pt x="62" y="45"/>
                    <a:pt x="62" y="45"/>
                    <a:pt x="62" y="45"/>
                  </a:cubicBezTo>
                  <a:cubicBezTo>
                    <a:pt x="35" y="36"/>
                    <a:pt x="17" y="25"/>
                    <a:pt x="13" y="20"/>
                  </a:cubicBezTo>
                  <a:moveTo>
                    <a:pt x="0" y="0"/>
                  </a:moveTo>
                  <a:cubicBezTo>
                    <a:pt x="0" y="0"/>
                    <a:pt x="0" y="0"/>
                    <a:pt x="0" y="0"/>
                  </a:cubicBezTo>
                  <a:cubicBezTo>
                    <a:pt x="4" y="7"/>
                    <a:pt x="8" y="14"/>
                    <a:pt x="13" y="20"/>
                  </a:cubicBezTo>
                  <a:cubicBezTo>
                    <a:pt x="8" y="14"/>
                    <a:pt x="4" y="7"/>
                    <a:pt x="0" y="0"/>
                  </a:cubicBezTo>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Freeform 214"/>
            <p:cNvSpPr>
              <a:spLocks noEditPoints="1"/>
            </p:cNvSpPr>
            <p:nvPr/>
          </p:nvSpPr>
          <p:spPr bwMode="auto">
            <a:xfrm>
              <a:off x="3890" y="1319"/>
              <a:ext cx="120" cy="167"/>
            </a:xfrm>
            <a:custGeom>
              <a:avLst/>
              <a:gdLst>
                <a:gd name="T0" fmla="*/ 0 w 59"/>
                <a:gd name="T1" fmla="*/ 22 h 82"/>
                <a:gd name="T2" fmla="*/ 8 w 59"/>
                <a:gd name="T3" fmla="*/ 82 h 82"/>
                <a:gd name="T4" fmla="*/ 8 w 59"/>
                <a:gd name="T5" fmla="*/ 82 h 82"/>
                <a:gd name="T6" fmla="*/ 0 w 59"/>
                <a:gd name="T7" fmla="*/ 22 h 82"/>
                <a:gd name="T8" fmla="*/ 47 w 59"/>
                <a:gd name="T9" fmla="*/ 1 h 82"/>
                <a:gd name="T10" fmla="*/ 4 w 59"/>
                <a:gd name="T11" fmla="*/ 11 h 82"/>
                <a:gd name="T12" fmla="*/ 47 w 59"/>
                <a:gd name="T13" fmla="*/ 1 h 82"/>
                <a:gd name="T14" fmla="*/ 48 w 59"/>
                <a:gd name="T15" fmla="*/ 1 h 82"/>
                <a:gd name="T16" fmla="*/ 47 w 59"/>
                <a:gd name="T17" fmla="*/ 1 h 82"/>
                <a:gd name="T18" fmla="*/ 48 w 59"/>
                <a:gd name="T19" fmla="*/ 1 h 82"/>
                <a:gd name="T20" fmla="*/ 48 w 59"/>
                <a:gd name="T21" fmla="*/ 1 h 82"/>
                <a:gd name="T22" fmla="*/ 48 w 59"/>
                <a:gd name="T23" fmla="*/ 1 h 82"/>
                <a:gd name="T24" fmla="*/ 48 w 59"/>
                <a:gd name="T25" fmla="*/ 1 h 82"/>
                <a:gd name="T26" fmla="*/ 49 w 59"/>
                <a:gd name="T27" fmla="*/ 1 h 82"/>
                <a:gd name="T28" fmla="*/ 49 w 59"/>
                <a:gd name="T29" fmla="*/ 1 h 82"/>
                <a:gd name="T30" fmla="*/ 49 w 59"/>
                <a:gd name="T31" fmla="*/ 1 h 82"/>
                <a:gd name="T32" fmla="*/ 49 w 59"/>
                <a:gd name="T33" fmla="*/ 1 h 82"/>
                <a:gd name="T34" fmla="*/ 49 w 59"/>
                <a:gd name="T35" fmla="*/ 1 h 82"/>
                <a:gd name="T36" fmla="*/ 49 w 59"/>
                <a:gd name="T37" fmla="*/ 1 h 82"/>
                <a:gd name="T38" fmla="*/ 49 w 59"/>
                <a:gd name="T39" fmla="*/ 1 h 82"/>
                <a:gd name="T40" fmla="*/ 49 w 59"/>
                <a:gd name="T41" fmla="*/ 1 h 82"/>
                <a:gd name="T42" fmla="*/ 49 w 59"/>
                <a:gd name="T43" fmla="*/ 1 h 82"/>
                <a:gd name="T44" fmla="*/ 50 w 59"/>
                <a:gd name="T45" fmla="*/ 1 h 82"/>
                <a:gd name="T46" fmla="*/ 50 w 59"/>
                <a:gd name="T47" fmla="*/ 1 h 82"/>
                <a:gd name="T48" fmla="*/ 50 w 59"/>
                <a:gd name="T49" fmla="*/ 1 h 82"/>
                <a:gd name="T50" fmla="*/ 50 w 59"/>
                <a:gd name="T51" fmla="*/ 1 h 82"/>
                <a:gd name="T52" fmla="*/ 50 w 59"/>
                <a:gd name="T53" fmla="*/ 1 h 82"/>
                <a:gd name="T54" fmla="*/ 50 w 59"/>
                <a:gd name="T55" fmla="*/ 1 h 82"/>
                <a:gd name="T56" fmla="*/ 51 w 59"/>
                <a:gd name="T57" fmla="*/ 1 h 82"/>
                <a:gd name="T58" fmla="*/ 51 w 59"/>
                <a:gd name="T59" fmla="*/ 1 h 82"/>
                <a:gd name="T60" fmla="*/ 51 w 59"/>
                <a:gd name="T61" fmla="*/ 1 h 82"/>
                <a:gd name="T62" fmla="*/ 51 w 59"/>
                <a:gd name="T63" fmla="*/ 1 h 82"/>
                <a:gd name="T64" fmla="*/ 51 w 59"/>
                <a:gd name="T65" fmla="*/ 1 h 82"/>
                <a:gd name="T66" fmla="*/ 51 w 59"/>
                <a:gd name="T67" fmla="*/ 1 h 82"/>
                <a:gd name="T68" fmla="*/ 51 w 59"/>
                <a:gd name="T69" fmla="*/ 1 h 82"/>
                <a:gd name="T70" fmla="*/ 51 w 59"/>
                <a:gd name="T71" fmla="*/ 1 h 82"/>
                <a:gd name="T72" fmla="*/ 51 w 59"/>
                <a:gd name="T73" fmla="*/ 1 h 82"/>
                <a:gd name="T74" fmla="*/ 52 w 59"/>
                <a:gd name="T75" fmla="*/ 1 h 82"/>
                <a:gd name="T76" fmla="*/ 51 w 59"/>
                <a:gd name="T77" fmla="*/ 1 h 82"/>
                <a:gd name="T78" fmla="*/ 52 w 59"/>
                <a:gd name="T79" fmla="*/ 1 h 82"/>
                <a:gd name="T80" fmla="*/ 52 w 59"/>
                <a:gd name="T81" fmla="*/ 1 h 82"/>
                <a:gd name="T82" fmla="*/ 52 w 59"/>
                <a:gd name="T83" fmla="*/ 1 h 82"/>
                <a:gd name="T84" fmla="*/ 52 w 59"/>
                <a:gd name="T85" fmla="*/ 1 h 82"/>
                <a:gd name="T86" fmla="*/ 52 w 59"/>
                <a:gd name="T87" fmla="*/ 1 h 82"/>
                <a:gd name="T88" fmla="*/ 52 w 59"/>
                <a:gd name="T89" fmla="*/ 1 h 82"/>
                <a:gd name="T90" fmla="*/ 52 w 59"/>
                <a:gd name="T91" fmla="*/ 1 h 82"/>
                <a:gd name="T92" fmla="*/ 59 w 59"/>
                <a:gd name="T93" fmla="*/ 0 h 82"/>
                <a:gd name="T94" fmla="*/ 52 w 59"/>
                <a:gd name="T95" fmla="*/ 1 h 82"/>
                <a:gd name="T96" fmla="*/ 59 w 59"/>
                <a:gd name="T97" fmla="*/ 0 h 82"/>
                <a:gd name="T98" fmla="*/ 59 w 59"/>
                <a:gd name="T9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 h="82">
                  <a:moveTo>
                    <a:pt x="0" y="22"/>
                  </a:moveTo>
                  <a:cubicBezTo>
                    <a:pt x="0" y="37"/>
                    <a:pt x="1" y="59"/>
                    <a:pt x="8" y="82"/>
                  </a:cubicBezTo>
                  <a:cubicBezTo>
                    <a:pt x="8" y="82"/>
                    <a:pt x="8" y="82"/>
                    <a:pt x="8" y="82"/>
                  </a:cubicBezTo>
                  <a:cubicBezTo>
                    <a:pt x="1" y="59"/>
                    <a:pt x="0" y="37"/>
                    <a:pt x="0" y="22"/>
                  </a:cubicBezTo>
                  <a:moveTo>
                    <a:pt x="47" y="1"/>
                  </a:moveTo>
                  <a:cubicBezTo>
                    <a:pt x="31" y="4"/>
                    <a:pt x="15" y="7"/>
                    <a:pt x="4" y="11"/>
                  </a:cubicBezTo>
                  <a:cubicBezTo>
                    <a:pt x="15" y="7"/>
                    <a:pt x="31" y="4"/>
                    <a:pt x="47" y="1"/>
                  </a:cubicBezTo>
                  <a:moveTo>
                    <a:pt x="48" y="1"/>
                  </a:moveTo>
                  <a:cubicBezTo>
                    <a:pt x="48" y="1"/>
                    <a:pt x="48" y="1"/>
                    <a:pt x="47" y="1"/>
                  </a:cubicBezTo>
                  <a:cubicBezTo>
                    <a:pt x="48" y="1"/>
                    <a:pt x="48" y="1"/>
                    <a:pt x="48" y="1"/>
                  </a:cubicBezTo>
                  <a:moveTo>
                    <a:pt x="48" y="1"/>
                  </a:moveTo>
                  <a:cubicBezTo>
                    <a:pt x="48" y="1"/>
                    <a:pt x="48" y="1"/>
                    <a:pt x="48" y="1"/>
                  </a:cubicBezTo>
                  <a:cubicBezTo>
                    <a:pt x="48" y="1"/>
                    <a:pt x="48" y="1"/>
                    <a:pt x="48" y="1"/>
                  </a:cubicBezTo>
                  <a:moveTo>
                    <a:pt x="49" y="1"/>
                  </a:moveTo>
                  <a:cubicBezTo>
                    <a:pt x="49" y="1"/>
                    <a:pt x="49" y="1"/>
                    <a:pt x="49" y="1"/>
                  </a:cubicBezTo>
                  <a:cubicBezTo>
                    <a:pt x="49" y="1"/>
                    <a:pt x="49" y="1"/>
                    <a:pt x="49" y="1"/>
                  </a:cubicBezTo>
                  <a:moveTo>
                    <a:pt x="49" y="1"/>
                  </a:moveTo>
                  <a:cubicBezTo>
                    <a:pt x="49" y="1"/>
                    <a:pt x="49" y="1"/>
                    <a:pt x="49" y="1"/>
                  </a:cubicBezTo>
                  <a:cubicBezTo>
                    <a:pt x="49" y="1"/>
                    <a:pt x="49" y="1"/>
                    <a:pt x="49" y="1"/>
                  </a:cubicBezTo>
                  <a:moveTo>
                    <a:pt x="49" y="1"/>
                  </a:moveTo>
                  <a:cubicBezTo>
                    <a:pt x="49" y="1"/>
                    <a:pt x="49" y="1"/>
                    <a:pt x="49" y="1"/>
                  </a:cubicBezTo>
                  <a:cubicBezTo>
                    <a:pt x="49" y="1"/>
                    <a:pt x="49" y="1"/>
                    <a:pt x="49" y="1"/>
                  </a:cubicBezTo>
                  <a:moveTo>
                    <a:pt x="50" y="1"/>
                  </a:moveTo>
                  <a:cubicBezTo>
                    <a:pt x="50" y="1"/>
                    <a:pt x="50" y="1"/>
                    <a:pt x="50" y="1"/>
                  </a:cubicBezTo>
                  <a:cubicBezTo>
                    <a:pt x="50" y="1"/>
                    <a:pt x="50" y="1"/>
                    <a:pt x="50" y="1"/>
                  </a:cubicBezTo>
                  <a:moveTo>
                    <a:pt x="50" y="1"/>
                  </a:moveTo>
                  <a:cubicBezTo>
                    <a:pt x="50" y="1"/>
                    <a:pt x="50" y="1"/>
                    <a:pt x="50" y="1"/>
                  </a:cubicBezTo>
                  <a:cubicBezTo>
                    <a:pt x="50" y="1"/>
                    <a:pt x="50" y="1"/>
                    <a:pt x="50" y="1"/>
                  </a:cubicBezTo>
                  <a:moveTo>
                    <a:pt x="51" y="1"/>
                  </a:moveTo>
                  <a:cubicBezTo>
                    <a:pt x="51" y="1"/>
                    <a:pt x="51" y="1"/>
                    <a:pt x="51" y="1"/>
                  </a:cubicBezTo>
                  <a:cubicBezTo>
                    <a:pt x="51" y="1"/>
                    <a:pt x="51" y="1"/>
                    <a:pt x="51" y="1"/>
                  </a:cubicBezTo>
                  <a:moveTo>
                    <a:pt x="51" y="1"/>
                  </a:moveTo>
                  <a:cubicBezTo>
                    <a:pt x="51" y="1"/>
                    <a:pt x="51" y="1"/>
                    <a:pt x="51" y="1"/>
                  </a:cubicBezTo>
                  <a:cubicBezTo>
                    <a:pt x="51" y="1"/>
                    <a:pt x="51" y="1"/>
                    <a:pt x="51" y="1"/>
                  </a:cubicBezTo>
                  <a:moveTo>
                    <a:pt x="51" y="1"/>
                  </a:moveTo>
                  <a:cubicBezTo>
                    <a:pt x="51" y="1"/>
                    <a:pt x="51" y="1"/>
                    <a:pt x="51" y="1"/>
                  </a:cubicBezTo>
                  <a:cubicBezTo>
                    <a:pt x="51" y="1"/>
                    <a:pt x="51" y="1"/>
                    <a:pt x="51" y="1"/>
                  </a:cubicBezTo>
                  <a:moveTo>
                    <a:pt x="52" y="1"/>
                  </a:moveTo>
                  <a:cubicBezTo>
                    <a:pt x="52" y="1"/>
                    <a:pt x="52" y="1"/>
                    <a:pt x="51" y="1"/>
                  </a:cubicBezTo>
                  <a:cubicBezTo>
                    <a:pt x="52" y="1"/>
                    <a:pt x="52" y="1"/>
                    <a:pt x="52" y="1"/>
                  </a:cubicBezTo>
                  <a:moveTo>
                    <a:pt x="52" y="1"/>
                  </a:moveTo>
                  <a:cubicBezTo>
                    <a:pt x="52" y="1"/>
                    <a:pt x="52" y="1"/>
                    <a:pt x="52" y="1"/>
                  </a:cubicBezTo>
                  <a:cubicBezTo>
                    <a:pt x="52" y="1"/>
                    <a:pt x="52" y="1"/>
                    <a:pt x="52" y="1"/>
                  </a:cubicBezTo>
                  <a:moveTo>
                    <a:pt x="52" y="1"/>
                  </a:moveTo>
                  <a:cubicBezTo>
                    <a:pt x="52" y="1"/>
                    <a:pt x="52" y="1"/>
                    <a:pt x="52" y="1"/>
                  </a:cubicBezTo>
                  <a:cubicBezTo>
                    <a:pt x="52" y="1"/>
                    <a:pt x="52" y="1"/>
                    <a:pt x="52" y="1"/>
                  </a:cubicBezTo>
                  <a:moveTo>
                    <a:pt x="59" y="0"/>
                  </a:moveTo>
                  <a:cubicBezTo>
                    <a:pt x="57" y="0"/>
                    <a:pt x="55" y="0"/>
                    <a:pt x="52" y="1"/>
                  </a:cubicBezTo>
                  <a:cubicBezTo>
                    <a:pt x="55" y="0"/>
                    <a:pt x="57" y="0"/>
                    <a:pt x="59" y="0"/>
                  </a:cubicBezTo>
                  <a:cubicBezTo>
                    <a:pt x="59" y="0"/>
                    <a:pt x="59" y="0"/>
                    <a:pt x="59" y="0"/>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Freeform 215"/>
            <p:cNvSpPr>
              <a:spLocks/>
            </p:cNvSpPr>
            <p:nvPr/>
          </p:nvSpPr>
          <p:spPr bwMode="auto">
            <a:xfrm>
              <a:off x="3906" y="1486"/>
              <a:ext cx="12" cy="36"/>
            </a:xfrm>
            <a:custGeom>
              <a:avLst/>
              <a:gdLst>
                <a:gd name="T0" fmla="*/ 0 w 6"/>
                <a:gd name="T1" fmla="*/ 0 h 18"/>
                <a:gd name="T2" fmla="*/ 0 w 6"/>
                <a:gd name="T3" fmla="*/ 0 h 18"/>
                <a:gd name="T4" fmla="*/ 6 w 6"/>
                <a:gd name="T5" fmla="*/ 18 h 18"/>
                <a:gd name="T6" fmla="*/ 6 w 6"/>
                <a:gd name="T7" fmla="*/ 18 h 18"/>
                <a:gd name="T8" fmla="*/ 0 w 6"/>
                <a:gd name="T9" fmla="*/ 0 h 18"/>
              </a:gdLst>
              <a:ahLst/>
              <a:cxnLst>
                <a:cxn ang="0">
                  <a:pos x="T0" y="T1"/>
                </a:cxn>
                <a:cxn ang="0">
                  <a:pos x="T2" y="T3"/>
                </a:cxn>
                <a:cxn ang="0">
                  <a:pos x="T4" y="T5"/>
                </a:cxn>
                <a:cxn ang="0">
                  <a:pos x="T6" y="T7"/>
                </a:cxn>
                <a:cxn ang="0">
                  <a:pos x="T8" y="T9"/>
                </a:cxn>
              </a:cxnLst>
              <a:rect l="0" t="0" r="r" b="b"/>
              <a:pathLst>
                <a:path w="6" h="18">
                  <a:moveTo>
                    <a:pt x="0" y="0"/>
                  </a:moveTo>
                  <a:cubicBezTo>
                    <a:pt x="0" y="0"/>
                    <a:pt x="0" y="0"/>
                    <a:pt x="0" y="0"/>
                  </a:cubicBezTo>
                  <a:cubicBezTo>
                    <a:pt x="1" y="6"/>
                    <a:pt x="3" y="12"/>
                    <a:pt x="6" y="18"/>
                  </a:cubicBezTo>
                  <a:cubicBezTo>
                    <a:pt x="6" y="18"/>
                    <a:pt x="6" y="18"/>
                    <a:pt x="6" y="18"/>
                  </a:cubicBezTo>
                  <a:cubicBezTo>
                    <a:pt x="3" y="12"/>
                    <a:pt x="1" y="6"/>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Freeform 216"/>
            <p:cNvSpPr>
              <a:spLocks/>
            </p:cNvSpPr>
            <p:nvPr/>
          </p:nvSpPr>
          <p:spPr bwMode="auto">
            <a:xfrm>
              <a:off x="3890" y="1319"/>
              <a:ext cx="370" cy="354"/>
            </a:xfrm>
            <a:custGeom>
              <a:avLst/>
              <a:gdLst>
                <a:gd name="T0" fmla="*/ 52 w 181"/>
                <a:gd name="T1" fmla="*/ 1 h 174"/>
                <a:gd name="T2" fmla="*/ 52 w 181"/>
                <a:gd name="T3" fmla="*/ 1 h 174"/>
                <a:gd name="T4" fmla="*/ 52 w 181"/>
                <a:gd name="T5" fmla="*/ 1 h 174"/>
                <a:gd name="T6" fmla="*/ 51 w 181"/>
                <a:gd name="T7" fmla="*/ 1 h 174"/>
                <a:gd name="T8" fmla="*/ 51 w 181"/>
                <a:gd name="T9" fmla="*/ 1 h 174"/>
                <a:gd name="T10" fmla="*/ 51 w 181"/>
                <a:gd name="T11" fmla="*/ 1 h 174"/>
                <a:gd name="T12" fmla="*/ 51 w 181"/>
                <a:gd name="T13" fmla="*/ 1 h 174"/>
                <a:gd name="T14" fmla="*/ 50 w 181"/>
                <a:gd name="T15" fmla="*/ 1 h 174"/>
                <a:gd name="T16" fmla="*/ 50 w 181"/>
                <a:gd name="T17" fmla="*/ 1 h 174"/>
                <a:gd name="T18" fmla="*/ 49 w 181"/>
                <a:gd name="T19" fmla="*/ 1 h 174"/>
                <a:gd name="T20" fmla="*/ 49 w 181"/>
                <a:gd name="T21" fmla="*/ 1 h 174"/>
                <a:gd name="T22" fmla="*/ 49 w 181"/>
                <a:gd name="T23" fmla="*/ 1 h 174"/>
                <a:gd name="T24" fmla="*/ 48 w 181"/>
                <a:gd name="T25" fmla="*/ 1 h 174"/>
                <a:gd name="T26" fmla="*/ 47 w 181"/>
                <a:gd name="T27" fmla="*/ 1 h 174"/>
                <a:gd name="T28" fmla="*/ 4 w 181"/>
                <a:gd name="T29" fmla="*/ 11 h 174"/>
                <a:gd name="T30" fmla="*/ 0 w 181"/>
                <a:gd name="T31" fmla="*/ 22 h 174"/>
                <a:gd name="T32" fmla="*/ 14 w 181"/>
                <a:gd name="T33" fmla="*/ 100 h 174"/>
                <a:gd name="T34" fmla="*/ 22 w 181"/>
                <a:gd name="T35" fmla="*/ 118 h 174"/>
                <a:gd name="T36" fmla="*/ 35 w 181"/>
                <a:gd name="T37" fmla="*/ 138 h 174"/>
                <a:gd name="T38" fmla="*/ 84 w 181"/>
                <a:gd name="T39" fmla="*/ 163 h 174"/>
                <a:gd name="T40" fmla="*/ 156 w 181"/>
                <a:gd name="T41" fmla="*/ 174 h 174"/>
                <a:gd name="T42" fmla="*/ 156 w 181"/>
                <a:gd name="T43" fmla="*/ 174 h 174"/>
                <a:gd name="T44" fmla="*/ 156 w 181"/>
                <a:gd name="T45" fmla="*/ 174 h 174"/>
                <a:gd name="T46" fmla="*/ 156 w 181"/>
                <a:gd name="T47" fmla="*/ 174 h 174"/>
                <a:gd name="T48" fmla="*/ 156 w 181"/>
                <a:gd name="T49" fmla="*/ 173 h 174"/>
                <a:gd name="T50" fmla="*/ 157 w 181"/>
                <a:gd name="T51" fmla="*/ 173 h 174"/>
                <a:gd name="T52" fmla="*/ 157 w 181"/>
                <a:gd name="T53" fmla="*/ 173 h 174"/>
                <a:gd name="T54" fmla="*/ 157 w 181"/>
                <a:gd name="T55" fmla="*/ 173 h 174"/>
                <a:gd name="T56" fmla="*/ 157 w 181"/>
                <a:gd name="T57" fmla="*/ 173 h 174"/>
                <a:gd name="T58" fmla="*/ 157 w 181"/>
                <a:gd name="T59" fmla="*/ 173 h 174"/>
                <a:gd name="T60" fmla="*/ 157 w 181"/>
                <a:gd name="T61" fmla="*/ 173 h 174"/>
                <a:gd name="T62" fmla="*/ 157 w 181"/>
                <a:gd name="T63" fmla="*/ 173 h 174"/>
                <a:gd name="T64" fmla="*/ 158 w 181"/>
                <a:gd name="T65" fmla="*/ 173 h 174"/>
                <a:gd name="T66" fmla="*/ 158 w 181"/>
                <a:gd name="T67" fmla="*/ 173 h 174"/>
                <a:gd name="T68" fmla="*/ 158 w 181"/>
                <a:gd name="T69" fmla="*/ 173 h 174"/>
                <a:gd name="T70" fmla="*/ 158 w 181"/>
                <a:gd name="T71" fmla="*/ 173 h 174"/>
                <a:gd name="T72" fmla="*/ 158 w 181"/>
                <a:gd name="T73" fmla="*/ 173 h 174"/>
                <a:gd name="T74" fmla="*/ 158 w 181"/>
                <a:gd name="T75" fmla="*/ 173 h 174"/>
                <a:gd name="T76" fmla="*/ 158 w 181"/>
                <a:gd name="T77" fmla="*/ 173 h 174"/>
                <a:gd name="T78" fmla="*/ 158 w 181"/>
                <a:gd name="T79" fmla="*/ 173 h 174"/>
                <a:gd name="T80" fmla="*/ 159 w 181"/>
                <a:gd name="T81" fmla="*/ 173 h 174"/>
                <a:gd name="T82" fmla="*/ 159 w 181"/>
                <a:gd name="T83" fmla="*/ 173 h 174"/>
                <a:gd name="T84" fmla="*/ 159 w 181"/>
                <a:gd name="T85" fmla="*/ 173 h 174"/>
                <a:gd name="T86" fmla="*/ 159 w 181"/>
                <a:gd name="T87" fmla="*/ 173 h 174"/>
                <a:gd name="T88" fmla="*/ 159 w 181"/>
                <a:gd name="T89" fmla="*/ 173 h 174"/>
                <a:gd name="T90" fmla="*/ 159 w 181"/>
                <a:gd name="T91" fmla="*/ 173 h 174"/>
                <a:gd name="T92" fmla="*/ 159 w 181"/>
                <a:gd name="T93" fmla="*/ 173 h 174"/>
                <a:gd name="T94" fmla="*/ 159 w 181"/>
                <a:gd name="T95" fmla="*/ 173 h 174"/>
                <a:gd name="T96" fmla="*/ 160 w 181"/>
                <a:gd name="T97" fmla="*/ 173 h 174"/>
                <a:gd name="T98" fmla="*/ 160 w 181"/>
                <a:gd name="T99" fmla="*/ 173 h 174"/>
                <a:gd name="T100" fmla="*/ 160 w 181"/>
                <a:gd name="T101" fmla="*/ 173 h 174"/>
                <a:gd name="T102" fmla="*/ 160 w 181"/>
                <a:gd name="T103" fmla="*/ 173 h 174"/>
                <a:gd name="T104" fmla="*/ 160 w 181"/>
                <a:gd name="T105" fmla="*/ 173 h 174"/>
                <a:gd name="T106" fmla="*/ 160 w 181"/>
                <a:gd name="T107" fmla="*/ 173 h 174"/>
                <a:gd name="T108" fmla="*/ 160 w 181"/>
                <a:gd name="T109" fmla="*/ 173 h 174"/>
                <a:gd name="T110" fmla="*/ 160 w 181"/>
                <a:gd name="T111" fmla="*/ 173 h 174"/>
                <a:gd name="T112" fmla="*/ 161 w 181"/>
                <a:gd name="T113" fmla="*/ 173 h 174"/>
                <a:gd name="T114" fmla="*/ 161 w 181"/>
                <a:gd name="T115" fmla="*/ 173 h 174"/>
                <a:gd name="T116" fmla="*/ 161 w 181"/>
                <a:gd name="T117" fmla="*/ 173 h 174"/>
                <a:gd name="T118" fmla="*/ 161 w 181"/>
                <a:gd name="T119" fmla="*/ 173 h 174"/>
                <a:gd name="T120" fmla="*/ 181 w 181"/>
                <a:gd name="T121" fmla="*/ 156 h 174"/>
                <a:gd name="T122" fmla="*/ 109 w 181"/>
                <a:gd name="T123" fmla="*/ 92 h 174"/>
                <a:gd name="T124" fmla="*/ 59 w 181"/>
                <a:gd name="T12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74">
                  <a:moveTo>
                    <a:pt x="59" y="0"/>
                  </a:moveTo>
                  <a:cubicBezTo>
                    <a:pt x="57" y="0"/>
                    <a:pt x="55" y="0"/>
                    <a:pt x="52" y="1"/>
                  </a:cubicBezTo>
                  <a:cubicBezTo>
                    <a:pt x="52" y="1"/>
                    <a:pt x="52" y="1"/>
                    <a:pt x="52" y="1"/>
                  </a:cubicBezTo>
                  <a:cubicBezTo>
                    <a:pt x="52" y="1"/>
                    <a:pt x="52" y="1"/>
                    <a:pt x="52" y="1"/>
                  </a:cubicBezTo>
                  <a:cubicBezTo>
                    <a:pt x="52" y="1"/>
                    <a:pt x="52" y="1"/>
                    <a:pt x="52" y="1"/>
                  </a:cubicBezTo>
                  <a:cubicBezTo>
                    <a:pt x="52" y="1"/>
                    <a:pt x="52" y="1"/>
                    <a:pt x="52" y="1"/>
                  </a:cubicBezTo>
                  <a:cubicBezTo>
                    <a:pt x="52" y="1"/>
                    <a:pt x="52" y="1"/>
                    <a:pt x="52" y="1"/>
                  </a:cubicBezTo>
                  <a:cubicBezTo>
                    <a:pt x="52" y="1"/>
                    <a:pt x="52" y="1"/>
                    <a:pt x="51" y="1"/>
                  </a:cubicBezTo>
                  <a:cubicBezTo>
                    <a:pt x="51" y="1"/>
                    <a:pt x="51" y="1"/>
                    <a:pt x="51" y="1"/>
                  </a:cubicBezTo>
                  <a:cubicBezTo>
                    <a:pt x="51" y="1"/>
                    <a:pt x="51" y="1"/>
                    <a:pt x="51" y="1"/>
                  </a:cubicBezTo>
                  <a:cubicBezTo>
                    <a:pt x="51" y="1"/>
                    <a:pt x="51" y="1"/>
                    <a:pt x="51" y="1"/>
                  </a:cubicBezTo>
                  <a:cubicBezTo>
                    <a:pt x="51" y="1"/>
                    <a:pt x="51" y="1"/>
                    <a:pt x="51" y="1"/>
                  </a:cubicBezTo>
                  <a:cubicBezTo>
                    <a:pt x="51" y="1"/>
                    <a:pt x="51" y="1"/>
                    <a:pt x="51" y="1"/>
                  </a:cubicBezTo>
                  <a:cubicBezTo>
                    <a:pt x="51" y="1"/>
                    <a:pt x="51" y="1"/>
                    <a:pt x="51" y="1"/>
                  </a:cubicBezTo>
                  <a:cubicBezTo>
                    <a:pt x="50" y="1"/>
                    <a:pt x="50" y="1"/>
                    <a:pt x="50" y="1"/>
                  </a:cubicBezTo>
                  <a:cubicBezTo>
                    <a:pt x="50" y="1"/>
                    <a:pt x="50" y="1"/>
                    <a:pt x="50" y="1"/>
                  </a:cubicBezTo>
                  <a:cubicBezTo>
                    <a:pt x="50" y="1"/>
                    <a:pt x="50" y="1"/>
                    <a:pt x="50" y="1"/>
                  </a:cubicBezTo>
                  <a:cubicBezTo>
                    <a:pt x="50" y="1"/>
                    <a:pt x="50" y="1"/>
                    <a:pt x="50" y="1"/>
                  </a:cubicBezTo>
                  <a:cubicBezTo>
                    <a:pt x="50" y="1"/>
                    <a:pt x="50" y="1"/>
                    <a:pt x="49" y="1"/>
                  </a:cubicBezTo>
                  <a:cubicBezTo>
                    <a:pt x="49" y="1"/>
                    <a:pt x="49" y="1"/>
                    <a:pt x="49" y="1"/>
                  </a:cubicBezTo>
                  <a:cubicBezTo>
                    <a:pt x="49" y="1"/>
                    <a:pt x="49" y="1"/>
                    <a:pt x="49" y="1"/>
                  </a:cubicBezTo>
                  <a:cubicBezTo>
                    <a:pt x="49" y="1"/>
                    <a:pt x="49" y="1"/>
                    <a:pt x="49" y="1"/>
                  </a:cubicBezTo>
                  <a:cubicBezTo>
                    <a:pt x="49" y="1"/>
                    <a:pt x="49" y="1"/>
                    <a:pt x="49" y="1"/>
                  </a:cubicBezTo>
                  <a:cubicBezTo>
                    <a:pt x="49" y="1"/>
                    <a:pt x="49" y="1"/>
                    <a:pt x="49" y="1"/>
                  </a:cubicBezTo>
                  <a:cubicBezTo>
                    <a:pt x="48" y="1"/>
                    <a:pt x="48" y="1"/>
                    <a:pt x="48" y="1"/>
                  </a:cubicBezTo>
                  <a:cubicBezTo>
                    <a:pt x="48" y="1"/>
                    <a:pt x="48" y="1"/>
                    <a:pt x="48" y="1"/>
                  </a:cubicBezTo>
                  <a:cubicBezTo>
                    <a:pt x="48" y="1"/>
                    <a:pt x="48" y="1"/>
                    <a:pt x="48" y="1"/>
                  </a:cubicBezTo>
                  <a:cubicBezTo>
                    <a:pt x="48" y="1"/>
                    <a:pt x="48" y="1"/>
                    <a:pt x="47" y="1"/>
                  </a:cubicBezTo>
                  <a:cubicBezTo>
                    <a:pt x="47" y="1"/>
                    <a:pt x="47" y="1"/>
                    <a:pt x="47" y="1"/>
                  </a:cubicBezTo>
                  <a:cubicBezTo>
                    <a:pt x="31" y="4"/>
                    <a:pt x="15" y="7"/>
                    <a:pt x="4" y="11"/>
                  </a:cubicBezTo>
                  <a:cubicBezTo>
                    <a:pt x="2" y="12"/>
                    <a:pt x="1" y="12"/>
                    <a:pt x="0" y="13"/>
                  </a:cubicBezTo>
                  <a:cubicBezTo>
                    <a:pt x="0" y="15"/>
                    <a:pt x="0" y="18"/>
                    <a:pt x="0" y="22"/>
                  </a:cubicBezTo>
                  <a:cubicBezTo>
                    <a:pt x="0" y="37"/>
                    <a:pt x="1" y="59"/>
                    <a:pt x="8" y="82"/>
                  </a:cubicBezTo>
                  <a:cubicBezTo>
                    <a:pt x="9" y="88"/>
                    <a:pt x="11" y="94"/>
                    <a:pt x="14" y="100"/>
                  </a:cubicBezTo>
                  <a:cubicBezTo>
                    <a:pt x="16" y="106"/>
                    <a:pt x="18" y="111"/>
                    <a:pt x="21" y="117"/>
                  </a:cubicBezTo>
                  <a:cubicBezTo>
                    <a:pt x="22" y="117"/>
                    <a:pt x="22" y="117"/>
                    <a:pt x="22" y="118"/>
                  </a:cubicBezTo>
                  <a:cubicBezTo>
                    <a:pt x="26" y="125"/>
                    <a:pt x="30" y="132"/>
                    <a:pt x="35" y="138"/>
                  </a:cubicBezTo>
                  <a:cubicBezTo>
                    <a:pt x="35" y="138"/>
                    <a:pt x="35" y="138"/>
                    <a:pt x="35" y="138"/>
                  </a:cubicBezTo>
                  <a:cubicBezTo>
                    <a:pt x="35" y="138"/>
                    <a:pt x="35" y="138"/>
                    <a:pt x="35" y="138"/>
                  </a:cubicBezTo>
                  <a:cubicBezTo>
                    <a:pt x="39" y="143"/>
                    <a:pt x="57" y="154"/>
                    <a:pt x="84" y="163"/>
                  </a:cubicBezTo>
                  <a:cubicBezTo>
                    <a:pt x="102" y="169"/>
                    <a:pt x="125" y="174"/>
                    <a:pt x="150" y="174"/>
                  </a:cubicBezTo>
                  <a:cubicBezTo>
                    <a:pt x="152" y="174"/>
                    <a:pt x="154" y="174"/>
                    <a:pt x="156" y="174"/>
                  </a:cubicBezTo>
                  <a:cubicBezTo>
                    <a:pt x="156" y="174"/>
                    <a:pt x="156" y="174"/>
                    <a:pt x="156" y="174"/>
                  </a:cubicBezTo>
                  <a:cubicBezTo>
                    <a:pt x="156" y="174"/>
                    <a:pt x="156" y="174"/>
                    <a:pt x="156" y="174"/>
                  </a:cubicBezTo>
                  <a:cubicBezTo>
                    <a:pt x="156" y="174"/>
                    <a:pt x="156" y="174"/>
                    <a:pt x="156" y="174"/>
                  </a:cubicBezTo>
                  <a:cubicBezTo>
                    <a:pt x="156" y="174"/>
                    <a:pt x="156" y="174"/>
                    <a:pt x="156" y="174"/>
                  </a:cubicBezTo>
                  <a:cubicBezTo>
                    <a:pt x="156" y="174"/>
                    <a:pt x="156" y="174"/>
                    <a:pt x="156" y="174"/>
                  </a:cubicBezTo>
                  <a:cubicBezTo>
                    <a:pt x="156" y="174"/>
                    <a:pt x="156" y="174"/>
                    <a:pt x="156" y="174"/>
                  </a:cubicBezTo>
                  <a:cubicBezTo>
                    <a:pt x="156" y="174"/>
                    <a:pt x="156" y="174"/>
                    <a:pt x="156" y="173"/>
                  </a:cubicBezTo>
                  <a:cubicBezTo>
                    <a:pt x="156" y="173"/>
                    <a:pt x="156" y="173"/>
                    <a:pt x="156"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7" y="173"/>
                    <a:pt x="157" y="173"/>
                  </a:cubicBezTo>
                  <a:cubicBezTo>
                    <a:pt x="157"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8" y="173"/>
                    <a:pt x="158" y="173"/>
                    <a:pt x="158"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59" y="173"/>
                    <a:pt x="159" y="173"/>
                    <a:pt x="159"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0" y="173"/>
                  </a:cubicBezTo>
                  <a:cubicBezTo>
                    <a:pt x="160" y="173"/>
                    <a:pt x="160" y="173"/>
                    <a:pt x="161" y="173"/>
                  </a:cubicBezTo>
                  <a:cubicBezTo>
                    <a:pt x="161" y="173"/>
                    <a:pt x="161" y="173"/>
                    <a:pt x="161" y="173"/>
                  </a:cubicBezTo>
                  <a:cubicBezTo>
                    <a:pt x="161" y="173"/>
                    <a:pt x="161" y="173"/>
                    <a:pt x="161" y="173"/>
                  </a:cubicBezTo>
                  <a:cubicBezTo>
                    <a:pt x="161" y="173"/>
                    <a:pt x="161" y="173"/>
                    <a:pt x="161" y="173"/>
                  </a:cubicBezTo>
                  <a:cubicBezTo>
                    <a:pt x="161" y="173"/>
                    <a:pt x="161" y="173"/>
                    <a:pt x="161" y="173"/>
                  </a:cubicBezTo>
                  <a:cubicBezTo>
                    <a:pt x="161" y="173"/>
                    <a:pt x="161" y="173"/>
                    <a:pt x="161" y="173"/>
                  </a:cubicBezTo>
                  <a:cubicBezTo>
                    <a:pt x="161" y="173"/>
                    <a:pt x="161" y="173"/>
                    <a:pt x="161" y="173"/>
                  </a:cubicBezTo>
                  <a:cubicBezTo>
                    <a:pt x="161" y="173"/>
                    <a:pt x="161" y="173"/>
                    <a:pt x="161" y="173"/>
                  </a:cubicBezTo>
                  <a:cubicBezTo>
                    <a:pt x="161" y="173"/>
                    <a:pt x="161" y="173"/>
                    <a:pt x="161" y="173"/>
                  </a:cubicBezTo>
                  <a:cubicBezTo>
                    <a:pt x="169" y="170"/>
                    <a:pt x="173" y="161"/>
                    <a:pt x="181" y="156"/>
                  </a:cubicBezTo>
                  <a:cubicBezTo>
                    <a:pt x="154" y="138"/>
                    <a:pt x="130" y="116"/>
                    <a:pt x="110" y="91"/>
                  </a:cubicBezTo>
                  <a:cubicBezTo>
                    <a:pt x="110" y="91"/>
                    <a:pt x="110" y="92"/>
                    <a:pt x="109" y="92"/>
                  </a:cubicBezTo>
                  <a:cubicBezTo>
                    <a:pt x="108" y="90"/>
                    <a:pt x="108" y="89"/>
                    <a:pt x="107" y="87"/>
                  </a:cubicBezTo>
                  <a:cubicBezTo>
                    <a:pt x="87" y="61"/>
                    <a:pt x="71" y="32"/>
                    <a:pt x="59" y="0"/>
                  </a:cubicBezTo>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Freeform 217"/>
            <p:cNvSpPr>
              <a:spLocks/>
            </p:cNvSpPr>
            <p:nvPr/>
          </p:nvSpPr>
          <p:spPr bwMode="auto">
            <a:xfrm>
              <a:off x="4108" y="1496"/>
              <a:ext cx="7" cy="10"/>
            </a:xfrm>
            <a:custGeom>
              <a:avLst/>
              <a:gdLst>
                <a:gd name="T0" fmla="*/ 0 w 3"/>
                <a:gd name="T1" fmla="*/ 0 h 5"/>
                <a:gd name="T2" fmla="*/ 2 w 3"/>
                <a:gd name="T3" fmla="*/ 5 h 5"/>
                <a:gd name="T4" fmla="*/ 3 w 3"/>
                <a:gd name="T5" fmla="*/ 4 h 5"/>
                <a:gd name="T6" fmla="*/ 0 w 3"/>
                <a:gd name="T7" fmla="*/ 0 h 5"/>
              </a:gdLst>
              <a:ahLst/>
              <a:cxnLst>
                <a:cxn ang="0">
                  <a:pos x="T0" y="T1"/>
                </a:cxn>
                <a:cxn ang="0">
                  <a:pos x="T2" y="T3"/>
                </a:cxn>
                <a:cxn ang="0">
                  <a:pos x="T4" y="T5"/>
                </a:cxn>
                <a:cxn ang="0">
                  <a:pos x="T6" y="T7"/>
                </a:cxn>
              </a:cxnLst>
              <a:rect l="0" t="0" r="r" b="b"/>
              <a:pathLst>
                <a:path w="3" h="5">
                  <a:moveTo>
                    <a:pt x="0" y="0"/>
                  </a:moveTo>
                  <a:cubicBezTo>
                    <a:pt x="1" y="2"/>
                    <a:pt x="1" y="3"/>
                    <a:pt x="2" y="5"/>
                  </a:cubicBezTo>
                  <a:cubicBezTo>
                    <a:pt x="3" y="5"/>
                    <a:pt x="3" y="4"/>
                    <a:pt x="3" y="4"/>
                  </a:cubicBezTo>
                  <a:cubicBezTo>
                    <a:pt x="2" y="3"/>
                    <a:pt x="1" y="1"/>
                    <a:pt x="0"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Freeform 218"/>
            <p:cNvSpPr>
              <a:spLocks/>
            </p:cNvSpPr>
            <p:nvPr/>
          </p:nvSpPr>
          <p:spPr bwMode="auto">
            <a:xfrm>
              <a:off x="3066" y="2085"/>
              <a:ext cx="906" cy="303"/>
            </a:xfrm>
            <a:custGeom>
              <a:avLst/>
              <a:gdLst>
                <a:gd name="T0" fmla="*/ 443 w 443"/>
                <a:gd name="T1" fmla="*/ 0 h 149"/>
                <a:gd name="T2" fmla="*/ 419 w 443"/>
                <a:gd name="T3" fmla="*/ 14 h 149"/>
                <a:gd name="T4" fmla="*/ 419 w 443"/>
                <a:gd name="T5" fmla="*/ 14 h 149"/>
                <a:gd name="T6" fmla="*/ 420 w 443"/>
                <a:gd name="T7" fmla="*/ 11 h 149"/>
                <a:gd name="T8" fmla="*/ 420 w 443"/>
                <a:gd name="T9" fmla="*/ 11 h 149"/>
                <a:gd name="T10" fmla="*/ 420 w 443"/>
                <a:gd name="T11" fmla="*/ 11 h 149"/>
                <a:gd name="T12" fmla="*/ 420 w 443"/>
                <a:gd name="T13" fmla="*/ 11 h 149"/>
                <a:gd name="T14" fmla="*/ 420 w 443"/>
                <a:gd name="T15" fmla="*/ 11 h 149"/>
                <a:gd name="T16" fmla="*/ 419 w 443"/>
                <a:gd name="T17" fmla="*/ 11 h 149"/>
                <a:gd name="T18" fmla="*/ 419 w 443"/>
                <a:gd name="T19" fmla="*/ 11 h 149"/>
                <a:gd name="T20" fmla="*/ 419 w 443"/>
                <a:gd name="T21" fmla="*/ 11 h 149"/>
                <a:gd name="T22" fmla="*/ 419 w 443"/>
                <a:gd name="T23" fmla="*/ 11 h 149"/>
                <a:gd name="T24" fmla="*/ 419 w 443"/>
                <a:gd name="T25" fmla="*/ 11 h 149"/>
                <a:gd name="T26" fmla="*/ 419 w 443"/>
                <a:gd name="T27" fmla="*/ 11 h 149"/>
                <a:gd name="T28" fmla="*/ 419 w 443"/>
                <a:gd name="T29" fmla="*/ 11 h 149"/>
                <a:gd name="T30" fmla="*/ 419 w 443"/>
                <a:gd name="T31" fmla="*/ 11 h 149"/>
                <a:gd name="T32" fmla="*/ 419 w 443"/>
                <a:gd name="T33" fmla="*/ 11 h 149"/>
                <a:gd name="T34" fmla="*/ 316 w 443"/>
                <a:gd name="T35" fmla="*/ 29 h 149"/>
                <a:gd name="T36" fmla="*/ 192 w 443"/>
                <a:gd name="T37" fmla="*/ 25 h 149"/>
                <a:gd name="T38" fmla="*/ 128 w 443"/>
                <a:gd name="T39" fmla="*/ 20 h 149"/>
                <a:gd name="T40" fmla="*/ 119 w 443"/>
                <a:gd name="T41" fmla="*/ 20 h 149"/>
                <a:gd name="T42" fmla="*/ 119 w 443"/>
                <a:gd name="T43" fmla="*/ 20 h 149"/>
                <a:gd name="T44" fmla="*/ 119 w 443"/>
                <a:gd name="T45" fmla="*/ 20 h 149"/>
                <a:gd name="T46" fmla="*/ 66 w 443"/>
                <a:gd name="T47" fmla="*/ 30 h 149"/>
                <a:gd name="T48" fmla="*/ 0 w 443"/>
                <a:gd name="T49" fmla="*/ 149 h 149"/>
                <a:gd name="T50" fmla="*/ 40 w 443"/>
                <a:gd name="T51" fmla="*/ 116 h 149"/>
                <a:gd name="T52" fmla="*/ 86 w 443"/>
                <a:gd name="T53" fmla="*/ 69 h 149"/>
                <a:gd name="T54" fmla="*/ 139 w 443"/>
                <a:gd name="T55" fmla="*/ 59 h 149"/>
                <a:gd name="T56" fmla="*/ 139 w 443"/>
                <a:gd name="T57" fmla="*/ 59 h 149"/>
                <a:gd name="T58" fmla="*/ 139 w 443"/>
                <a:gd name="T59" fmla="*/ 59 h 149"/>
                <a:gd name="T60" fmla="*/ 148 w 443"/>
                <a:gd name="T61" fmla="*/ 59 h 149"/>
                <a:gd name="T62" fmla="*/ 212 w 443"/>
                <a:gd name="T63" fmla="*/ 63 h 149"/>
                <a:gd name="T64" fmla="*/ 336 w 443"/>
                <a:gd name="T65" fmla="*/ 68 h 149"/>
                <a:gd name="T66" fmla="*/ 439 w 443"/>
                <a:gd name="T67" fmla="*/ 51 h 149"/>
                <a:gd name="T68" fmla="*/ 443 w 443"/>
                <a:gd name="T6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3" h="149">
                  <a:moveTo>
                    <a:pt x="443" y="0"/>
                  </a:moveTo>
                  <a:cubicBezTo>
                    <a:pt x="419" y="14"/>
                    <a:pt x="419" y="14"/>
                    <a:pt x="419" y="14"/>
                  </a:cubicBezTo>
                  <a:cubicBezTo>
                    <a:pt x="419" y="14"/>
                    <a:pt x="419" y="14"/>
                    <a:pt x="419" y="14"/>
                  </a:cubicBezTo>
                  <a:cubicBezTo>
                    <a:pt x="419" y="13"/>
                    <a:pt x="420" y="12"/>
                    <a:pt x="420" y="11"/>
                  </a:cubicBezTo>
                  <a:cubicBezTo>
                    <a:pt x="420" y="11"/>
                    <a:pt x="420" y="11"/>
                    <a:pt x="420" y="11"/>
                  </a:cubicBezTo>
                  <a:cubicBezTo>
                    <a:pt x="420" y="11"/>
                    <a:pt x="420" y="11"/>
                    <a:pt x="420" y="11"/>
                  </a:cubicBezTo>
                  <a:cubicBezTo>
                    <a:pt x="420" y="11"/>
                    <a:pt x="420" y="11"/>
                    <a:pt x="420" y="11"/>
                  </a:cubicBezTo>
                  <a:cubicBezTo>
                    <a:pt x="420" y="11"/>
                    <a:pt x="420" y="11"/>
                    <a:pt x="420" y="11"/>
                  </a:cubicBezTo>
                  <a:cubicBezTo>
                    <a:pt x="420" y="11"/>
                    <a:pt x="420" y="11"/>
                    <a:pt x="419" y="11"/>
                  </a:cubicBezTo>
                  <a:cubicBezTo>
                    <a:pt x="419" y="11"/>
                    <a:pt x="419" y="11"/>
                    <a:pt x="419" y="11"/>
                  </a:cubicBezTo>
                  <a:cubicBezTo>
                    <a:pt x="419" y="11"/>
                    <a:pt x="419" y="11"/>
                    <a:pt x="419" y="11"/>
                  </a:cubicBezTo>
                  <a:cubicBezTo>
                    <a:pt x="419" y="11"/>
                    <a:pt x="419" y="11"/>
                    <a:pt x="419" y="11"/>
                  </a:cubicBezTo>
                  <a:cubicBezTo>
                    <a:pt x="419" y="11"/>
                    <a:pt x="419" y="11"/>
                    <a:pt x="419" y="11"/>
                  </a:cubicBezTo>
                  <a:cubicBezTo>
                    <a:pt x="419" y="11"/>
                    <a:pt x="419" y="11"/>
                    <a:pt x="419" y="11"/>
                  </a:cubicBezTo>
                  <a:cubicBezTo>
                    <a:pt x="419" y="11"/>
                    <a:pt x="419" y="11"/>
                    <a:pt x="419" y="11"/>
                  </a:cubicBezTo>
                  <a:cubicBezTo>
                    <a:pt x="419" y="11"/>
                    <a:pt x="419" y="11"/>
                    <a:pt x="419" y="11"/>
                  </a:cubicBezTo>
                  <a:cubicBezTo>
                    <a:pt x="419" y="11"/>
                    <a:pt x="419" y="11"/>
                    <a:pt x="419" y="11"/>
                  </a:cubicBezTo>
                  <a:cubicBezTo>
                    <a:pt x="400" y="26"/>
                    <a:pt x="361" y="29"/>
                    <a:pt x="316" y="29"/>
                  </a:cubicBezTo>
                  <a:cubicBezTo>
                    <a:pt x="275" y="29"/>
                    <a:pt x="229" y="26"/>
                    <a:pt x="192" y="25"/>
                  </a:cubicBezTo>
                  <a:cubicBezTo>
                    <a:pt x="171" y="22"/>
                    <a:pt x="149" y="20"/>
                    <a:pt x="128" y="20"/>
                  </a:cubicBezTo>
                  <a:cubicBezTo>
                    <a:pt x="125" y="20"/>
                    <a:pt x="122" y="20"/>
                    <a:pt x="119" y="20"/>
                  </a:cubicBezTo>
                  <a:cubicBezTo>
                    <a:pt x="119" y="20"/>
                    <a:pt x="119" y="20"/>
                    <a:pt x="119" y="20"/>
                  </a:cubicBezTo>
                  <a:cubicBezTo>
                    <a:pt x="119" y="20"/>
                    <a:pt x="119" y="20"/>
                    <a:pt x="119" y="20"/>
                  </a:cubicBezTo>
                  <a:cubicBezTo>
                    <a:pt x="100" y="21"/>
                    <a:pt x="82" y="24"/>
                    <a:pt x="66" y="30"/>
                  </a:cubicBezTo>
                  <a:cubicBezTo>
                    <a:pt x="20" y="48"/>
                    <a:pt x="10" y="98"/>
                    <a:pt x="0" y="149"/>
                  </a:cubicBezTo>
                  <a:cubicBezTo>
                    <a:pt x="40" y="116"/>
                    <a:pt x="40" y="116"/>
                    <a:pt x="40" y="116"/>
                  </a:cubicBezTo>
                  <a:cubicBezTo>
                    <a:pt x="49" y="95"/>
                    <a:pt x="63" y="78"/>
                    <a:pt x="86" y="69"/>
                  </a:cubicBezTo>
                  <a:cubicBezTo>
                    <a:pt x="102" y="62"/>
                    <a:pt x="120" y="60"/>
                    <a:pt x="139" y="59"/>
                  </a:cubicBezTo>
                  <a:cubicBezTo>
                    <a:pt x="139" y="59"/>
                    <a:pt x="139" y="59"/>
                    <a:pt x="139" y="59"/>
                  </a:cubicBezTo>
                  <a:cubicBezTo>
                    <a:pt x="139" y="59"/>
                    <a:pt x="139" y="59"/>
                    <a:pt x="139" y="59"/>
                  </a:cubicBezTo>
                  <a:cubicBezTo>
                    <a:pt x="142" y="59"/>
                    <a:pt x="145" y="59"/>
                    <a:pt x="148" y="59"/>
                  </a:cubicBezTo>
                  <a:cubicBezTo>
                    <a:pt x="170" y="59"/>
                    <a:pt x="191" y="61"/>
                    <a:pt x="212" y="63"/>
                  </a:cubicBezTo>
                  <a:cubicBezTo>
                    <a:pt x="249" y="65"/>
                    <a:pt x="295" y="68"/>
                    <a:pt x="336" y="68"/>
                  </a:cubicBezTo>
                  <a:cubicBezTo>
                    <a:pt x="380" y="68"/>
                    <a:pt x="420" y="65"/>
                    <a:pt x="439" y="51"/>
                  </a:cubicBezTo>
                  <a:cubicBezTo>
                    <a:pt x="438" y="33"/>
                    <a:pt x="440" y="17"/>
                    <a:pt x="443"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Freeform 219"/>
            <p:cNvSpPr>
              <a:spLocks noEditPoints="1"/>
            </p:cNvSpPr>
            <p:nvPr/>
          </p:nvSpPr>
          <p:spPr bwMode="auto">
            <a:xfrm>
              <a:off x="3923" y="2108"/>
              <a:ext cx="2" cy="6"/>
            </a:xfrm>
            <a:custGeom>
              <a:avLst/>
              <a:gdLst>
                <a:gd name="T0" fmla="*/ 0 w 1"/>
                <a:gd name="T1" fmla="*/ 3 h 3"/>
                <a:gd name="T2" fmla="*/ 0 w 1"/>
                <a:gd name="T3" fmla="*/ 3 h 3"/>
                <a:gd name="T4" fmla="*/ 0 w 1"/>
                <a:gd name="T5" fmla="*/ 3 h 3"/>
                <a:gd name="T6" fmla="*/ 0 w 1"/>
                <a:gd name="T7" fmla="*/ 0 h 3"/>
                <a:gd name="T8" fmla="*/ 0 w 1"/>
                <a:gd name="T9" fmla="*/ 0 h 3"/>
                <a:gd name="T10" fmla="*/ 0 w 1"/>
                <a:gd name="T11" fmla="*/ 0 h 3"/>
                <a:gd name="T12" fmla="*/ 0 w 1"/>
                <a:gd name="T13" fmla="*/ 0 h 3"/>
                <a:gd name="T14" fmla="*/ 0 w 1"/>
                <a:gd name="T15" fmla="*/ 0 h 3"/>
                <a:gd name="T16" fmla="*/ 0 w 1"/>
                <a:gd name="T17" fmla="*/ 0 h 3"/>
                <a:gd name="T18" fmla="*/ 0 w 1"/>
                <a:gd name="T19" fmla="*/ 0 h 3"/>
                <a:gd name="T20" fmla="*/ 0 w 1"/>
                <a:gd name="T21" fmla="*/ 0 h 3"/>
                <a:gd name="T22" fmla="*/ 0 w 1"/>
                <a:gd name="T23" fmla="*/ 0 h 3"/>
                <a:gd name="T24" fmla="*/ 0 w 1"/>
                <a:gd name="T25" fmla="*/ 0 h 3"/>
                <a:gd name="T26" fmla="*/ 0 w 1"/>
                <a:gd name="T27" fmla="*/ 0 h 3"/>
                <a:gd name="T28" fmla="*/ 0 w 1"/>
                <a:gd name="T29" fmla="*/ 0 h 3"/>
                <a:gd name="T30" fmla="*/ 1 w 1"/>
                <a:gd name="T31" fmla="*/ 0 h 3"/>
                <a:gd name="T32" fmla="*/ 0 w 1"/>
                <a:gd name="T33" fmla="*/ 0 h 3"/>
                <a:gd name="T34" fmla="*/ 1 w 1"/>
                <a:gd name="T35" fmla="*/ 0 h 3"/>
                <a:gd name="T36" fmla="*/ 1 w 1"/>
                <a:gd name="T37" fmla="*/ 0 h 3"/>
                <a:gd name="T38" fmla="*/ 1 w 1"/>
                <a:gd name="T39" fmla="*/ 0 h 3"/>
                <a:gd name="T40" fmla="*/ 1 w 1"/>
                <a:gd name="T41" fmla="*/ 0 h 3"/>
                <a:gd name="T42" fmla="*/ 1 w 1"/>
                <a:gd name="T43" fmla="*/ 0 h 3"/>
                <a:gd name="T44" fmla="*/ 1 w 1"/>
                <a:gd name="T45" fmla="*/ 0 h 3"/>
                <a:gd name="T46" fmla="*/ 1 w 1"/>
                <a:gd name="T47" fmla="*/ 0 h 3"/>
                <a:gd name="T48" fmla="*/ 1 w 1"/>
                <a:gd name="T4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 h="3">
                  <a:moveTo>
                    <a:pt x="0" y="3"/>
                  </a:moveTo>
                  <a:cubicBezTo>
                    <a:pt x="0" y="3"/>
                    <a:pt x="0" y="3"/>
                    <a:pt x="0" y="3"/>
                  </a:cubicBezTo>
                  <a:cubicBezTo>
                    <a:pt x="0" y="3"/>
                    <a:pt x="0" y="3"/>
                    <a:pt x="0" y="3"/>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1" y="0"/>
                  </a:moveTo>
                  <a:cubicBezTo>
                    <a:pt x="1" y="0"/>
                    <a:pt x="1" y="0"/>
                    <a:pt x="0"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Freeform 220"/>
            <p:cNvSpPr>
              <a:spLocks/>
            </p:cNvSpPr>
            <p:nvPr/>
          </p:nvSpPr>
          <p:spPr bwMode="auto">
            <a:xfrm>
              <a:off x="2840" y="2648"/>
              <a:ext cx="22" cy="4"/>
            </a:xfrm>
            <a:custGeom>
              <a:avLst/>
              <a:gdLst>
                <a:gd name="T0" fmla="*/ 0 w 11"/>
                <a:gd name="T1" fmla="*/ 0 h 2"/>
                <a:gd name="T2" fmla="*/ 11 w 11"/>
                <a:gd name="T3" fmla="*/ 2 h 2"/>
                <a:gd name="T4" fmla="*/ 0 w 11"/>
                <a:gd name="T5" fmla="*/ 0 h 2"/>
              </a:gdLst>
              <a:ahLst/>
              <a:cxnLst>
                <a:cxn ang="0">
                  <a:pos x="T0" y="T1"/>
                </a:cxn>
                <a:cxn ang="0">
                  <a:pos x="T2" y="T3"/>
                </a:cxn>
                <a:cxn ang="0">
                  <a:pos x="T4" y="T5"/>
                </a:cxn>
              </a:cxnLst>
              <a:rect l="0" t="0" r="r" b="b"/>
              <a:pathLst>
                <a:path w="11" h="2">
                  <a:moveTo>
                    <a:pt x="0" y="0"/>
                  </a:moveTo>
                  <a:cubicBezTo>
                    <a:pt x="3" y="1"/>
                    <a:pt x="7" y="2"/>
                    <a:pt x="11" y="2"/>
                  </a:cubicBezTo>
                  <a:cubicBezTo>
                    <a:pt x="8" y="2"/>
                    <a:pt x="4" y="1"/>
                    <a:pt x="0" y="0"/>
                  </a:cubicBezTo>
                </a:path>
              </a:pathLst>
            </a:custGeom>
            <a:solidFill>
              <a:srgbClr val="339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221"/>
            <p:cNvSpPr>
              <a:spLocks/>
            </p:cNvSpPr>
            <p:nvPr/>
          </p:nvSpPr>
          <p:spPr bwMode="auto">
            <a:xfrm>
              <a:off x="2801" y="2415"/>
              <a:ext cx="319" cy="317"/>
            </a:xfrm>
            <a:custGeom>
              <a:avLst/>
              <a:gdLst>
                <a:gd name="T0" fmla="*/ 156 w 156"/>
                <a:gd name="T1" fmla="*/ 0 h 156"/>
                <a:gd name="T2" fmla="*/ 128 w 156"/>
                <a:gd name="T3" fmla="*/ 23 h 156"/>
                <a:gd name="T4" fmla="*/ 124 w 156"/>
                <a:gd name="T5" fmla="*/ 18 h 156"/>
                <a:gd name="T6" fmla="*/ 76 w 156"/>
                <a:gd name="T7" fmla="*/ 102 h 156"/>
                <a:gd name="T8" fmla="*/ 46 w 156"/>
                <a:gd name="T9" fmla="*/ 115 h 156"/>
                <a:gd name="T10" fmla="*/ 46 w 156"/>
                <a:gd name="T11" fmla="*/ 116 h 156"/>
                <a:gd name="T12" fmla="*/ 43 w 156"/>
                <a:gd name="T13" fmla="*/ 116 h 156"/>
                <a:gd name="T14" fmla="*/ 34 w 156"/>
                <a:gd name="T15" fmla="*/ 117 h 156"/>
                <a:gd name="T16" fmla="*/ 32 w 156"/>
                <a:gd name="T17" fmla="*/ 117 h 156"/>
                <a:gd name="T18" fmla="*/ 30 w 156"/>
                <a:gd name="T19" fmla="*/ 117 h 156"/>
                <a:gd name="T20" fmla="*/ 19 w 156"/>
                <a:gd name="T21" fmla="*/ 115 h 156"/>
                <a:gd name="T22" fmla="*/ 19 w 156"/>
                <a:gd name="T23" fmla="*/ 115 h 156"/>
                <a:gd name="T24" fmla="*/ 4 w 156"/>
                <a:gd name="T25" fmla="*/ 113 h 156"/>
                <a:gd name="T26" fmla="*/ 1 w 156"/>
                <a:gd name="T27" fmla="*/ 114 h 156"/>
                <a:gd name="T28" fmla="*/ 54 w 156"/>
                <a:gd name="T29" fmla="*/ 156 h 156"/>
                <a:gd name="T30" fmla="*/ 96 w 156"/>
                <a:gd name="T31" fmla="*/ 141 h 156"/>
                <a:gd name="T32" fmla="*/ 156 w 156"/>
                <a:gd name="T33"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156">
                  <a:moveTo>
                    <a:pt x="156" y="0"/>
                  </a:moveTo>
                  <a:cubicBezTo>
                    <a:pt x="128" y="23"/>
                    <a:pt x="128" y="23"/>
                    <a:pt x="128" y="23"/>
                  </a:cubicBezTo>
                  <a:cubicBezTo>
                    <a:pt x="124" y="18"/>
                    <a:pt x="124" y="18"/>
                    <a:pt x="124" y="18"/>
                  </a:cubicBezTo>
                  <a:cubicBezTo>
                    <a:pt x="116" y="53"/>
                    <a:pt x="104" y="84"/>
                    <a:pt x="76" y="102"/>
                  </a:cubicBezTo>
                  <a:cubicBezTo>
                    <a:pt x="69" y="107"/>
                    <a:pt x="58" y="112"/>
                    <a:pt x="46" y="115"/>
                  </a:cubicBezTo>
                  <a:cubicBezTo>
                    <a:pt x="46" y="116"/>
                    <a:pt x="46" y="116"/>
                    <a:pt x="46" y="116"/>
                  </a:cubicBezTo>
                  <a:cubicBezTo>
                    <a:pt x="45" y="116"/>
                    <a:pt x="44" y="116"/>
                    <a:pt x="43" y="116"/>
                  </a:cubicBezTo>
                  <a:cubicBezTo>
                    <a:pt x="40" y="116"/>
                    <a:pt x="37" y="117"/>
                    <a:pt x="34" y="117"/>
                  </a:cubicBezTo>
                  <a:cubicBezTo>
                    <a:pt x="33" y="117"/>
                    <a:pt x="33" y="117"/>
                    <a:pt x="32" y="117"/>
                  </a:cubicBezTo>
                  <a:cubicBezTo>
                    <a:pt x="31" y="117"/>
                    <a:pt x="31" y="117"/>
                    <a:pt x="30" y="117"/>
                  </a:cubicBezTo>
                  <a:cubicBezTo>
                    <a:pt x="26" y="117"/>
                    <a:pt x="22" y="116"/>
                    <a:pt x="19" y="115"/>
                  </a:cubicBezTo>
                  <a:cubicBezTo>
                    <a:pt x="19" y="115"/>
                    <a:pt x="19" y="115"/>
                    <a:pt x="19" y="115"/>
                  </a:cubicBezTo>
                  <a:cubicBezTo>
                    <a:pt x="13" y="114"/>
                    <a:pt x="8" y="113"/>
                    <a:pt x="4" y="113"/>
                  </a:cubicBezTo>
                  <a:cubicBezTo>
                    <a:pt x="2" y="113"/>
                    <a:pt x="1" y="113"/>
                    <a:pt x="1" y="114"/>
                  </a:cubicBezTo>
                  <a:cubicBezTo>
                    <a:pt x="0" y="117"/>
                    <a:pt x="17" y="156"/>
                    <a:pt x="54" y="156"/>
                  </a:cubicBezTo>
                  <a:cubicBezTo>
                    <a:pt x="66" y="156"/>
                    <a:pt x="80" y="152"/>
                    <a:pt x="96" y="141"/>
                  </a:cubicBezTo>
                  <a:cubicBezTo>
                    <a:pt x="139" y="114"/>
                    <a:pt x="144" y="53"/>
                    <a:pt x="156" y="0"/>
                  </a:cubicBezTo>
                </a:path>
              </a:pathLst>
            </a:custGeom>
            <a:solidFill>
              <a:srgbClr val="FFC6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222"/>
            <p:cNvSpPr>
              <a:spLocks/>
            </p:cNvSpPr>
            <p:nvPr/>
          </p:nvSpPr>
          <p:spPr bwMode="auto">
            <a:xfrm>
              <a:off x="3163" y="2313"/>
              <a:ext cx="40" cy="45"/>
            </a:xfrm>
            <a:custGeom>
              <a:avLst/>
              <a:gdLst>
                <a:gd name="T0" fmla="*/ 22 w 40"/>
                <a:gd name="T1" fmla="*/ 45 h 45"/>
                <a:gd name="T2" fmla="*/ 0 w 40"/>
                <a:gd name="T3" fmla="*/ 16 h 45"/>
                <a:gd name="T4" fmla="*/ 16 w 40"/>
                <a:gd name="T5" fmla="*/ 0 h 45"/>
                <a:gd name="T6" fmla="*/ 40 w 40"/>
                <a:gd name="T7" fmla="*/ 29 h 45"/>
                <a:gd name="T8" fmla="*/ 22 w 40"/>
                <a:gd name="T9" fmla="*/ 45 h 45"/>
              </a:gdLst>
              <a:ahLst/>
              <a:cxnLst>
                <a:cxn ang="0">
                  <a:pos x="T0" y="T1"/>
                </a:cxn>
                <a:cxn ang="0">
                  <a:pos x="T2" y="T3"/>
                </a:cxn>
                <a:cxn ang="0">
                  <a:pos x="T4" y="T5"/>
                </a:cxn>
                <a:cxn ang="0">
                  <a:pos x="T6" y="T7"/>
                </a:cxn>
                <a:cxn ang="0">
                  <a:pos x="T8" y="T9"/>
                </a:cxn>
              </a:cxnLst>
              <a:rect l="0" t="0" r="r" b="b"/>
              <a:pathLst>
                <a:path w="40" h="45">
                  <a:moveTo>
                    <a:pt x="22" y="45"/>
                  </a:moveTo>
                  <a:lnTo>
                    <a:pt x="0" y="16"/>
                  </a:lnTo>
                  <a:lnTo>
                    <a:pt x="16" y="0"/>
                  </a:lnTo>
                  <a:lnTo>
                    <a:pt x="40" y="29"/>
                  </a:lnTo>
                  <a:lnTo>
                    <a:pt x="22"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223"/>
            <p:cNvSpPr>
              <a:spLocks/>
            </p:cNvSpPr>
            <p:nvPr/>
          </p:nvSpPr>
          <p:spPr bwMode="auto">
            <a:xfrm>
              <a:off x="3163" y="2313"/>
              <a:ext cx="40" cy="45"/>
            </a:xfrm>
            <a:custGeom>
              <a:avLst/>
              <a:gdLst>
                <a:gd name="T0" fmla="*/ 22 w 40"/>
                <a:gd name="T1" fmla="*/ 45 h 45"/>
                <a:gd name="T2" fmla="*/ 0 w 40"/>
                <a:gd name="T3" fmla="*/ 16 h 45"/>
                <a:gd name="T4" fmla="*/ 16 w 40"/>
                <a:gd name="T5" fmla="*/ 0 h 45"/>
                <a:gd name="T6" fmla="*/ 40 w 40"/>
                <a:gd name="T7" fmla="*/ 29 h 45"/>
                <a:gd name="T8" fmla="*/ 22 w 40"/>
                <a:gd name="T9" fmla="*/ 45 h 45"/>
              </a:gdLst>
              <a:ahLst/>
              <a:cxnLst>
                <a:cxn ang="0">
                  <a:pos x="T0" y="T1"/>
                </a:cxn>
                <a:cxn ang="0">
                  <a:pos x="T2" y="T3"/>
                </a:cxn>
                <a:cxn ang="0">
                  <a:pos x="T4" y="T5"/>
                </a:cxn>
                <a:cxn ang="0">
                  <a:pos x="T6" y="T7"/>
                </a:cxn>
                <a:cxn ang="0">
                  <a:pos x="T8" y="T9"/>
                </a:cxn>
              </a:cxnLst>
              <a:rect l="0" t="0" r="r" b="b"/>
              <a:pathLst>
                <a:path w="40" h="45">
                  <a:moveTo>
                    <a:pt x="22" y="45"/>
                  </a:moveTo>
                  <a:lnTo>
                    <a:pt x="0" y="16"/>
                  </a:lnTo>
                  <a:lnTo>
                    <a:pt x="16" y="0"/>
                  </a:lnTo>
                  <a:lnTo>
                    <a:pt x="40" y="29"/>
                  </a:lnTo>
                  <a:lnTo>
                    <a:pt x="22" y="4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224"/>
            <p:cNvSpPr>
              <a:spLocks/>
            </p:cNvSpPr>
            <p:nvPr/>
          </p:nvSpPr>
          <p:spPr bwMode="auto">
            <a:xfrm>
              <a:off x="3028" y="2315"/>
              <a:ext cx="163" cy="146"/>
            </a:xfrm>
            <a:custGeom>
              <a:avLst/>
              <a:gdLst>
                <a:gd name="T0" fmla="*/ 34 w 163"/>
                <a:gd name="T1" fmla="*/ 146 h 146"/>
                <a:gd name="T2" fmla="*/ 0 w 163"/>
                <a:gd name="T3" fmla="*/ 106 h 146"/>
                <a:gd name="T4" fmla="*/ 128 w 163"/>
                <a:gd name="T5" fmla="*/ 0 h 146"/>
                <a:gd name="T6" fmla="*/ 163 w 163"/>
                <a:gd name="T7" fmla="*/ 41 h 146"/>
                <a:gd name="T8" fmla="*/ 34 w 163"/>
                <a:gd name="T9" fmla="*/ 146 h 146"/>
              </a:gdLst>
              <a:ahLst/>
              <a:cxnLst>
                <a:cxn ang="0">
                  <a:pos x="T0" y="T1"/>
                </a:cxn>
                <a:cxn ang="0">
                  <a:pos x="T2" y="T3"/>
                </a:cxn>
                <a:cxn ang="0">
                  <a:pos x="T4" y="T5"/>
                </a:cxn>
                <a:cxn ang="0">
                  <a:pos x="T6" y="T7"/>
                </a:cxn>
                <a:cxn ang="0">
                  <a:pos x="T8" y="T9"/>
                </a:cxn>
              </a:cxnLst>
              <a:rect l="0" t="0" r="r" b="b"/>
              <a:pathLst>
                <a:path w="163" h="146">
                  <a:moveTo>
                    <a:pt x="34" y="146"/>
                  </a:moveTo>
                  <a:lnTo>
                    <a:pt x="0" y="106"/>
                  </a:lnTo>
                  <a:lnTo>
                    <a:pt x="128" y="0"/>
                  </a:lnTo>
                  <a:lnTo>
                    <a:pt x="163" y="41"/>
                  </a:lnTo>
                  <a:lnTo>
                    <a:pt x="34" y="146"/>
                  </a:lnTo>
                  <a:close/>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Freeform 225"/>
            <p:cNvSpPr>
              <a:spLocks/>
            </p:cNvSpPr>
            <p:nvPr/>
          </p:nvSpPr>
          <p:spPr bwMode="auto">
            <a:xfrm>
              <a:off x="3028" y="2315"/>
              <a:ext cx="163" cy="146"/>
            </a:xfrm>
            <a:custGeom>
              <a:avLst/>
              <a:gdLst>
                <a:gd name="T0" fmla="*/ 34 w 163"/>
                <a:gd name="T1" fmla="*/ 146 h 146"/>
                <a:gd name="T2" fmla="*/ 0 w 163"/>
                <a:gd name="T3" fmla="*/ 106 h 146"/>
                <a:gd name="T4" fmla="*/ 128 w 163"/>
                <a:gd name="T5" fmla="*/ 0 h 146"/>
                <a:gd name="T6" fmla="*/ 163 w 163"/>
                <a:gd name="T7" fmla="*/ 41 h 146"/>
                <a:gd name="T8" fmla="*/ 34 w 163"/>
                <a:gd name="T9" fmla="*/ 146 h 146"/>
              </a:gdLst>
              <a:ahLst/>
              <a:cxnLst>
                <a:cxn ang="0">
                  <a:pos x="T0" y="T1"/>
                </a:cxn>
                <a:cxn ang="0">
                  <a:pos x="T2" y="T3"/>
                </a:cxn>
                <a:cxn ang="0">
                  <a:pos x="T4" y="T5"/>
                </a:cxn>
                <a:cxn ang="0">
                  <a:pos x="T6" y="T7"/>
                </a:cxn>
                <a:cxn ang="0">
                  <a:pos x="T8" y="T9"/>
                </a:cxn>
              </a:cxnLst>
              <a:rect l="0" t="0" r="r" b="b"/>
              <a:pathLst>
                <a:path w="163" h="146">
                  <a:moveTo>
                    <a:pt x="34" y="146"/>
                  </a:moveTo>
                  <a:lnTo>
                    <a:pt x="0" y="106"/>
                  </a:lnTo>
                  <a:lnTo>
                    <a:pt x="128" y="0"/>
                  </a:lnTo>
                  <a:lnTo>
                    <a:pt x="163" y="41"/>
                  </a:lnTo>
                  <a:lnTo>
                    <a:pt x="34" y="1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Freeform 226"/>
            <p:cNvSpPr>
              <a:spLocks/>
            </p:cNvSpPr>
            <p:nvPr/>
          </p:nvSpPr>
          <p:spPr bwMode="auto">
            <a:xfrm>
              <a:off x="3028" y="2315"/>
              <a:ext cx="163" cy="146"/>
            </a:xfrm>
            <a:custGeom>
              <a:avLst/>
              <a:gdLst>
                <a:gd name="T0" fmla="*/ 128 w 163"/>
                <a:gd name="T1" fmla="*/ 0 h 146"/>
                <a:gd name="T2" fmla="*/ 120 w 163"/>
                <a:gd name="T3" fmla="*/ 6 h 146"/>
                <a:gd name="T4" fmla="*/ 38 w 163"/>
                <a:gd name="T5" fmla="*/ 73 h 146"/>
                <a:gd name="T6" fmla="*/ 0 w 163"/>
                <a:gd name="T7" fmla="*/ 106 h 146"/>
                <a:gd name="T8" fmla="*/ 34 w 163"/>
                <a:gd name="T9" fmla="*/ 146 h 146"/>
                <a:gd name="T10" fmla="*/ 163 w 163"/>
                <a:gd name="T11" fmla="*/ 41 h 146"/>
                <a:gd name="T12" fmla="*/ 161 w 163"/>
                <a:gd name="T13" fmla="*/ 39 h 146"/>
                <a:gd name="T14" fmla="*/ 137 w 163"/>
                <a:gd name="T15" fmla="*/ 10 h 146"/>
                <a:gd name="T16" fmla="*/ 128 w 163"/>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46">
                  <a:moveTo>
                    <a:pt x="128" y="0"/>
                  </a:moveTo>
                  <a:lnTo>
                    <a:pt x="120" y="6"/>
                  </a:lnTo>
                  <a:lnTo>
                    <a:pt x="38" y="73"/>
                  </a:lnTo>
                  <a:lnTo>
                    <a:pt x="0" y="106"/>
                  </a:lnTo>
                  <a:lnTo>
                    <a:pt x="34" y="146"/>
                  </a:lnTo>
                  <a:lnTo>
                    <a:pt x="163" y="41"/>
                  </a:lnTo>
                  <a:lnTo>
                    <a:pt x="161" y="39"/>
                  </a:lnTo>
                  <a:lnTo>
                    <a:pt x="137" y="10"/>
                  </a:lnTo>
                  <a:lnTo>
                    <a:pt x="128" y="0"/>
                  </a:lnTo>
                  <a:close/>
                </a:path>
              </a:pathLst>
            </a:custGeom>
            <a:solidFill>
              <a:srgbClr val="3346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Freeform 227"/>
            <p:cNvSpPr>
              <a:spLocks/>
            </p:cNvSpPr>
            <p:nvPr/>
          </p:nvSpPr>
          <p:spPr bwMode="auto">
            <a:xfrm>
              <a:off x="3028" y="2315"/>
              <a:ext cx="163" cy="146"/>
            </a:xfrm>
            <a:custGeom>
              <a:avLst/>
              <a:gdLst>
                <a:gd name="T0" fmla="*/ 128 w 163"/>
                <a:gd name="T1" fmla="*/ 0 h 146"/>
                <a:gd name="T2" fmla="*/ 120 w 163"/>
                <a:gd name="T3" fmla="*/ 6 h 146"/>
                <a:gd name="T4" fmla="*/ 38 w 163"/>
                <a:gd name="T5" fmla="*/ 73 h 146"/>
                <a:gd name="T6" fmla="*/ 0 w 163"/>
                <a:gd name="T7" fmla="*/ 106 h 146"/>
                <a:gd name="T8" fmla="*/ 34 w 163"/>
                <a:gd name="T9" fmla="*/ 146 h 146"/>
                <a:gd name="T10" fmla="*/ 163 w 163"/>
                <a:gd name="T11" fmla="*/ 41 h 146"/>
                <a:gd name="T12" fmla="*/ 161 w 163"/>
                <a:gd name="T13" fmla="*/ 39 h 146"/>
                <a:gd name="T14" fmla="*/ 137 w 163"/>
                <a:gd name="T15" fmla="*/ 10 h 146"/>
                <a:gd name="T16" fmla="*/ 128 w 163"/>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146">
                  <a:moveTo>
                    <a:pt x="128" y="0"/>
                  </a:moveTo>
                  <a:lnTo>
                    <a:pt x="120" y="6"/>
                  </a:lnTo>
                  <a:lnTo>
                    <a:pt x="38" y="73"/>
                  </a:lnTo>
                  <a:lnTo>
                    <a:pt x="0" y="106"/>
                  </a:lnTo>
                  <a:lnTo>
                    <a:pt x="34" y="146"/>
                  </a:lnTo>
                  <a:lnTo>
                    <a:pt x="163" y="41"/>
                  </a:lnTo>
                  <a:lnTo>
                    <a:pt x="161" y="39"/>
                  </a:lnTo>
                  <a:lnTo>
                    <a:pt x="137" y="10"/>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Freeform 228"/>
            <p:cNvSpPr>
              <a:spLocks/>
            </p:cNvSpPr>
            <p:nvPr/>
          </p:nvSpPr>
          <p:spPr bwMode="auto">
            <a:xfrm>
              <a:off x="2535" y="2801"/>
              <a:ext cx="72" cy="67"/>
            </a:xfrm>
            <a:custGeom>
              <a:avLst/>
              <a:gdLst>
                <a:gd name="T0" fmla="*/ 13 w 72"/>
                <a:gd name="T1" fmla="*/ 67 h 67"/>
                <a:gd name="T2" fmla="*/ 0 w 72"/>
                <a:gd name="T3" fmla="*/ 53 h 67"/>
                <a:gd name="T4" fmla="*/ 37 w 72"/>
                <a:gd name="T5" fmla="*/ 0 h 67"/>
                <a:gd name="T6" fmla="*/ 72 w 72"/>
                <a:gd name="T7" fmla="*/ 41 h 67"/>
                <a:gd name="T8" fmla="*/ 13 w 72"/>
                <a:gd name="T9" fmla="*/ 67 h 67"/>
              </a:gdLst>
              <a:ahLst/>
              <a:cxnLst>
                <a:cxn ang="0">
                  <a:pos x="T0" y="T1"/>
                </a:cxn>
                <a:cxn ang="0">
                  <a:pos x="T2" y="T3"/>
                </a:cxn>
                <a:cxn ang="0">
                  <a:pos x="T4" y="T5"/>
                </a:cxn>
                <a:cxn ang="0">
                  <a:pos x="T6" y="T7"/>
                </a:cxn>
                <a:cxn ang="0">
                  <a:pos x="T8" y="T9"/>
                </a:cxn>
              </a:cxnLst>
              <a:rect l="0" t="0" r="r" b="b"/>
              <a:pathLst>
                <a:path w="72" h="67">
                  <a:moveTo>
                    <a:pt x="13" y="67"/>
                  </a:moveTo>
                  <a:lnTo>
                    <a:pt x="0" y="53"/>
                  </a:lnTo>
                  <a:lnTo>
                    <a:pt x="37" y="0"/>
                  </a:lnTo>
                  <a:lnTo>
                    <a:pt x="72" y="41"/>
                  </a:lnTo>
                  <a:lnTo>
                    <a:pt x="13"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Freeform 229"/>
            <p:cNvSpPr>
              <a:spLocks/>
            </p:cNvSpPr>
            <p:nvPr/>
          </p:nvSpPr>
          <p:spPr bwMode="auto">
            <a:xfrm>
              <a:off x="2523" y="2856"/>
              <a:ext cx="23" cy="20"/>
            </a:xfrm>
            <a:custGeom>
              <a:avLst/>
              <a:gdLst>
                <a:gd name="T0" fmla="*/ 4 w 23"/>
                <a:gd name="T1" fmla="*/ 20 h 20"/>
                <a:gd name="T2" fmla="*/ 0 w 23"/>
                <a:gd name="T3" fmla="*/ 18 h 20"/>
                <a:gd name="T4" fmla="*/ 14 w 23"/>
                <a:gd name="T5" fmla="*/ 0 h 20"/>
                <a:gd name="T6" fmla="*/ 23 w 23"/>
                <a:gd name="T7" fmla="*/ 10 h 20"/>
                <a:gd name="T8" fmla="*/ 4 w 23"/>
                <a:gd name="T9" fmla="*/ 20 h 20"/>
              </a:gdLst>
              <a:ahLst/>
              <a:cxnLst>
                <a:cxn ang="0">
                  <a:pos x="T0" y="T1"/>
                </a:cxn>
                <a:cxn ang="0">
                  <a:pos x="T2" y="T3"/>
                </a:cxn>
                <a:cxn ang="0">
                  <a:pos x="T4" y="T5"/>
                </a:cxn>
                <a:cxn ang="0">
                  <a:pos x="T6" y="T7"/>
                </a:cxn>
                <a:cxn ang="0">
                  <a:pos x="T8" y="T9"/>
                </a:cxn>
              </a:cxnLst>
              <a:rect l="0" t="0" r="r" b="b"/>
              <a:pathLst>
                <a:path w="23" h="20">
                  <a:moveTo>
                    <a:pt x="4" y="20"/>
                  </a:moveTo>
                  <a:lnTo>
                    <a:pt x="0" y="18"/>
                  </a:lnTo>
                  <a:lnTo>
                    <a:pt x="14" y="0"/>
                  </a:lnTo>
                  <a:lnTo>
                    <a:pt x="23" y="10"/>
                  </a:lnTo>
                  <a:lnTo>
                    <a:pt x="4" y="20"/>
                  </a:lnTo>
                  <a:close/>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Freeform 230"/>
            <p:cNvSpPr>
              <a:spLocks/>
            </p:cNvSpPr>
            <p:nvPr/>
          </p:nvSpPr>
          <p:spPr bwMode="auto">
            <a:xfrm>
              <a:off x="2956" y="2313"/>
              <a:ext cx="186" cy="161"/>
            </a:xfrm>
            <a:custGeom>
              <a:avLst/>
              <a:gdLst>
                <a:gd name="T0" fmla="*/ 10 w 186"/>
                <a:gd name="T1" fmla="*/ 161 h 161"/>
                <a:gd name="T2" fmla="*/ 0 w 186"/>
                <a:gd name="T3" fmla="*/ 148 h 161"/>
                <a:gd name="T4" fmla="*/ 176 w 186"/>
                <a:gd name="T5" fmla="*/ 0 h 161"/>
                <a:gd name="T6" fmla="*/ 186 w 186"/>
                <a:gd name="T7" fmla="*/ 12 h 161"/>
                <a:gd name="T8" fmla="*/ 10 w 186"/>
                <a:gd name="T9" fmla="*/ 161 h 161"/>
              </a:gdLst>
              <a:ahLst/>
              <a:cxnLst>
                <a:cxn ang="0">
                  <a:pos x="T0" y="T1"/>
                </a:cxn>
                <a:cxn ang="0">
                  <a:pos x="T2" y="T3"/>
                </a:cxn>
                <a:cxn ang="0">
                  <a:pos x="T4" y="T5"/>
                </a:cxn>
                <a:cxn ang="0">
                  <a:pos x="T6" y="T7"/>
                </a:cxn>
                <a:cxn ang="0">
                  <a:pos x="T8" y="T9"/>
                </a:cxn>
              </a:cxnLst>
              <a:rect l="0" t="0" r="r" b="b"/>
              <a:pathLst>
                <a:path w="186" h="161">
                  <a:moveTo>
                    <a:pt x="10" y="161"/>
                  </a:moveTo>
                  <a:lnTo>
                    <a:pt x="0" y="148"/>
                  </a:lnTo>
                  <a:lnTo>
                    <a:pt x="176" y="0"/>
                  </a:lnTo>
                  <a:lnTo>
                    <a:pt x="186" y="12"/>
                  </a:lnTo>
                  <a:lnTo>
                    <a:pt x="10" y="1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Freeform 231"/>
            <p:cNvSpPr>
              <a:spLocks/>
            </p:cNvSpPr>
            <p:nvPr/>
          </p:nvSpPr>
          <p:spPr bwMode="auto">
            <a:xfrm>
              <a:off x="2572" y="2421"/>
              <a:ext cx="490" cy="421"/>
            </a:xfrm>
            <a:custGeom>
              <a:avLst/>
              <a:gdLst>
                <a:gd name="T0" fmla="*/ 35 w 490"/>
                <a:gd name="T1" fmla="*/ 421 h 421"/>
                <a:gd name="T2" fmla="*/ 0 w 490"/>
                <a:gd name="T3" fmla="*/ 380 h 421"/>
                <a:gd name="T4" fmla="*/ 456 w 490"/>
                <a:gd name="T5" fmla="*/ 0 h 421"/>
                <a:gd name="T6" fmla="*/ 490 w 490"/>
                <a:gd name="T7" fmla="*/ 40 h 421"/>
                <a:gd name="T8" fmla="*/ 35 w 490"/>
                <a:gd name="T9" fmla="*/ 421 h 421"/>
              </a:gdLst>
              <a:ahLst/>
              <a:cxnLst>
                <a:cxn ang="0">
                  <a:pos x="T0" y="T1"/>
                </a:cxn>
                <a:cxn ang="0">
                  <a:pos x="T2" y="T3"/>
                </a:cxn>
                <a:cxn ang="0">
                  <a:pos x="T4" y="T5"/>
                </a:cxn>
                <a:cxn ang="0">
                  <a:pos x="T6" y="T7"/>
                </a:cxn>
                <a:cxn ang="0">
                  <a:pos x="T8" y="T9"/>
                </a:cxn>
              </a:cxnLst>
              <a:rect l="0" t="0" r="r" b="b"/>
              <a:pathLst>
                <a:path w="490" h="421">
                  <a:moveTo>
                    <a:pt x="35" y="421"/>
                  </a:moveTo>
                  <a:lnTo>
                    <a:pt x="0" y="380"/>
                  </a:lnTo>
                  <a:lnTo>
                    <a:pt x="456" y="0"/>
                  </a:lnTo>
                  <a:lnTo>
                    <a:pt x="490" y="40"/>
                  </a:lnTo>
                  <a:lnTo>
                    <a:pt x="35" y="421"/>
                  </a:lnTo>
                  <a:close/>
                </a:path>
              </a:pathLst>
            </a:custGeom>
            <a:solidFill>
              <a:srgbClr val="001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 name="Freeform 232"/>
            <p:cNvSpPr>
              <a:spLocks/>
            </p:cNvSpPr>
            <p:nvPr/>
          </p:nvSpPr>
          <p:spPr bwMode="auto">
            <a:xfrm>
              <a:off x="2744" y="2537"/>
              <a:ext cx="112" cy="95"/>
            </a:xfrm>
            <a:custGeom>
              <a:avLst/>
              <a:gdLst>
                <a:gd name="T0" fmla="*/ 0 w 55"/>
                <a:gd name="T1" fmla="*/ 25 h 47"/>
                <a:gd name="T2" fmla="*/ 54 w 55"/>
                <a:gd name="T3" fmla="*/ 17 h 47"/>
                <a:gd name="T4" fmla="*/ 34 w 55"/>
                <a:gd name="T5" fmla="*/ 33 h 47"/>
                <a:gd name="T6" fmla="*/ 15 w 55"/>
                <a:gd name="T7" fmla="*/ 47 h 47"/>
                <a:gd name="T8" fmla="*/ 11 w 55"/>
                <a:gd name="T9" fmla="*/ 46 h 47"/>
                <a:gd name="T10" fmla="*/ 0 w 55"/>
                <a:gd name="T11" fmla="*/ 25 h 47"/>
              </a:gdLst>
              <a:ahLst/>
              <a:cxnLst>
                <a:cxn ang="0">
                  <a:pos x="T0" y="T1"/>
                </a:cxn>
                <a:cxn ang="0">
                  <a:pos x="T2" y="T3"/>
                </a:cxn>
                <a:cxn ang="0">
                  <a:pos x="T4" y="T5"/>
                </a:cxn>
                <a:cxn ang="0">
                  <a:pos x="T6" y="T7"/>
                </a:cxn>
                <a:cxn ang="0">
                  <a:pos x="T8" y="T9"/>
                </a:cxn>
                <a:cxn ang="0">
                  <a:pos x="T10" y="T11"/>
                </a:cxn>
              </a:cxnLst>
              <a:rect l="0" t="0" r="r" b="b"/>
              <a:pathLst>
                <a:path w="55" h="47">
                  <a:moveTo>
                    <a:pt x="0" y="25"/>
                  </a:moveTo>
                  <a:cubicBezTo>
                    <a:pt x="18" y="5"/>
                    <a:pt x="53" y="0"/>
                    <a:pt x="54" y="17"/>
                  </a:cubicBezTo>
                  <a:cubicBezTo>
                    <a:pt x="55" y="29"/>
                    <a:pt x="39" y="28"/>
                    <a:pt x="34" y="33"/>
                  </a:cubicBezTo>
                  <a:cubicBezTo>
                    <a:pt x="32" y="35"/>
                    <a:pt x="24" y="41"/>
                    <a:pt x="15" y="47"/>
                  </a:cubicBezTo>
                  <a:cubicBezTo>
                    <a:pt x="14" y="47"/>
                    <a:pt x="12" y="47"/>
                    <a:pt x="11" y="46"/>
                  </a:cubicBezTo>
                  <a:cubicBezTo>
                    <a:pt x="6" y="43"/>
                    <a:pt x="6" y="28"/>
                    <a:pt x="0" y="25"/>
                  </a:cubicBez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 name="Freeform 233"/>
            <p:cNvSpPr>
              <a:spLocks/>
            </p:cNvSpPr>
            <p:nvPr/>
          </p:nvSpPr>
          <p:spPr bwMode="auto">
            <a:xfrm>
              <a:off x="4484" y="752"/>
              <a:ext cx="49" cy="47"/>
            </a:xfrm>
            <a:custGeom>
              <a:avLst/>
              <a:gdLst>
                <a:gd name="T0" fmla="*/ 11 w 24"/>
                <a:gd name="T1" fmla="*/ 0 h 23"/>
                <a:gd name="T2" fmla="*/ 9 w 24"/>
                <a:gd name="T3" fmla="*/ 1 h 23"/>
                <a:gd name="T4" fmla="*/ 2 w 24"/>
                <a:gd name="T5" fmla="*/ 15 h 23"/>
                <a:gd name="T6" fmla="*/ 13 w 24"/>
                <a:gd name="T7" fmla="*/ 23 h 23"/>
                <a:gd name="T8" fmla="*/ 16 w 24"/>
                <a:gd name="T9" fmla="*/ 22 h 23"/>
                <a:gd name="T10" fmla="*/ 24 w 24"/>
                <a:gd name="T11" fmla="*/ 12 h 23"/>
                <a:gd name="T12" fmla="*/ 11 w 24"/>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4" h="23">
                  <a:moveTo>
                    <a:pt x="11" y="0"/>
                  </a:moveTo>
                  <a:cubicBezTo>
                    <a:pt x="10" y="1"/>
                    <a:pt x="10" y="1"/>
                    <a:pt x="9" y="1"/>
                  </a:cubicBezTo>
                  <a:cubicBezTo>
                    <a:pt x="3" y="3"/>
                    <a:pt x="0" y="9"/>
                    <a:pt x="2" y="15"/>
                  </a:cubicBezTo>
                  <a:cubicBezTo>
                    <a:pt x="3" y="20"/>
                    <a:pt x="8" y="23"/>
                    <a:pt x="13" y="23"/>
                  </a:cubicBezTo>
                  <a:cubicBezTo>
                    <a:pt x="14" y="23"/>
                    <a:pt x="15" y="23"/>
                    <a:pt x="16" y="22"/>
                  </a:cubicBezTo>
                  <a:cubicBezTo>
                    <a:pt x="21" y="21"/>
                    <a:pt x="24" y="17"/>
                    <a:pt x="24" y="12"/>
                  </a:cubicBezTo>
                  <a:cubicBezTo>
                    <a:pt x="20" y="8"/>
                    <a:pt x="15" y="4"/>
                    <a:pt x="11"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 name="Freeform 234"/>
            <p:cNvSpPr>
              <a:spLocks/>
            </p:cNvSpPr>
            <p:nvPr/>
          </p:nvSpPr>
          <p:spPr bwMode="auto">
            <a:xfrm>
              <a:off x="4507" y="752"/>
              <a:ext cx="26" cy="24"/>
            </a:xfrm>
            <a:custGeom>
              <a:avLst/>
              <a:gdLst>
                <a:gd name="T0" fmla="*/ 2 w 13"/>
                <a:gd name="T1" fmla="*/ 0 h 12"/>
                <a:gd name="T2" fmla="*/ 0 w 13"/>
                <a:gd name="T3" fmla="*/ 0 h 12"/>
                <a:gd name="T4" fmla="*/ 13 w 13"/>
                <a:gd name="T5" fmla="*/ 12 h 12"/>
                <a:gd name="T6" fmla="*/ 13 w 13"/>
                <a:gd name="T7" fmla="*/ 8 h 12"/>
                <a:gd name="T8" fmla="*/ 2 w 13"/>
                <a:gd name="T9" fmla="*/ 0 h 12"/>
              </a:gdLst>
              <a:ahLst/>
              <a:cxnLst>
                <a:cxn ang="0">
                  <a:pos x="T0" y="T1"/>
                </a:cxn>
                <a:cxn ang="0">
                  <a:pos x="T2" y="T3"/>
                </a:cxn>
                <a:cxn ang="0">
                  <a:pos x="T4" y="T5"/>
                </a:cxn>
                <a:cxn ang="0">
                  <a:pos x="T6" y="T7"/>
                </a:cxn>
                <a:cxn ang="0">
                  <a:pos x="T8" y="T9"/>
                </a:cxn>
              </a:cxnLst>
              <a:rect l="0" t="0" r="r" b="b"/>
              <a:pathLst>
                <a:path w="13" h="12">
                  <a:moveTo>
                    <a:pt x="2" y="0"/>
                  </a:moveTo>
                  <a:cubicBezTo>
                    <a:pt x="1" y="0"/>
                    <a:pt x="0" y="0"/>
                    <a:pt x="0" y="0"/>
                  </a:cubicBezTo>
                  <a:cubicBezTo>
                    <a:pt x="4" y="4"/>
                    <a:pt x="9" y="8"/>
                    <a:pt x="13" y="12"/>
                  </a:cubicBezTo>
                  <a:cubicBezTo>
                    <a:pt x="13" y="11"/>
                    <a:pt x="13" y="10"/>
                    <a:pt x="13" y="8"/>
                  </a:cubicBezTo>
                  <a:cubicBezTo>
                    <a:pt x="11" y="3"/>
                    <a:pt x="7" y="0"/>
                    <a:pt x="2"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 name="Freeform 235"/>
            <p:cNvSpPr>
              <a:spLocks/>
            </p:cNvSpPr>
            <p:nvPr/>
          </p:nvSpPr>
          <p:spPr bwMode="auto">
            <a:xfrm>
              <a:off x="4388" y="715"/>
              <a:ext cx="51" cy="47"/>
            </a:xfrm>
            <a:custGeom>
              <a:avLst/>
              <a:gdLst>
                <a:gd name="T0" fmla="*/ 13 w 25"/>
                <a:gd name="T1" fmla="*/ 0 h 23"/>
                <a:gd name="T2" fmla="*/ 9 w 25"/>
                <a:gd name="T3" fmla="*/ 1 h 23"/>
                <a:gd name="T4" fmla="*/ 2 w 25"/>
                <a:gd name="T5" fmla="*/ 15 h 23"/>
                <a:gd name="T6" fmla="*/ 13 w 25"/>
                <a:gd name="T7" fmla="*/ 23 h 23"/>
                <a:gd name="T8" fmla="*/ 16 w 25"/>
                <a:gd name="T9" fmla="*/ 22 h 23"/>
                <a:gd name="T10" fmla="*/ 23 w 25"/>
                <a:gd name="T11" fmla="*/ 8 h 23"/>
                <a:gd name="T12" fmla="*/ 13 w 25"/>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5" h="23">
                  <a:moveTo>
                    <a:pt x="13" y="0"/>
                  </a:moveTo>
                  <a:cubicBezTo>
                    <a:pt x="11" y="0"/>
                    <a:pt x="10" y="0"/>
                    <a:pt x="9" y="1"/>
                  </a:cubicBezTo>
                  <a:cubicBezTo>
                    <a:pt x="3" y="3"/>
                    <a:pt x="0" y="9"/>
                    <a:pt x="2" y="15"/>
                  </a:cubicBezTo>
                  <a:cubicBezTo>
                    <a:pt x="3" y="20"/>
                    <a:pt x="8" y="23"/>
                    <a:pt x="13" y="23"/>
                  </a:cubicBezTo>
                  <a:cubicBezTo>
                    <a:pt x="14" y="23"/>
                    <a:pt x="15" y="23"/>
                    <a:pt x="16" y="22"/>
                  </a:cubicBezTo>
                  <a:cubicBezTo>
                    <a:pt x="22" y="21"/>
                    <a:pt x="25" y="14"/>
                    <a:pt x="23" y="8"/>
                  </a:cubicBezTo>
                  <a:cubicBezTo>
                    <a:pt x="22" y="3"/>
                    <a:pt x="17" y="0"/>
                    <a:pt x="13"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 name="Freeform 236"/>
            <p:cNvSpPr>
              <a:spLocks/>
            </p:cNvSpPr>
            <p:nvPr/>
          </p:nvSpPr>
          <p:spPr bwMode="auto">
            <a:xfrm>
              <a:off x="4593" y="850"/>
              <a:ext cx="16" cy="22"/>
            </a:xfrm>
            <a:custGeom>
              <a:avLst/>
              <a:gdLst>
                <a:gd name="T0" fmla="*/ 0 w 8"/>
                <a:gd name="T1" fmla="*/ 0 h 11"/>
                <a:gd name="T2" fmla="*/ 1 w 8"/>
                <a:gd name="T3" fmla="*/ 4 h 11"/>
                <a:gd name="T4" fmla="*/ 8 w 8"/>
                <a:gd name="T5" fmla="*/ 11 h 11"/>
                <a:gd name="T6" fmla="*/ 0 w 8"/>
                <a:gd name="T7" fmla="*/ 0 h 11"/>
              </a:gdLst>
              <a:ahLst/>
              <a:cxnLst>
                <a:cxn ang="0">
                  <a:pos x="T0" y="T1"/>
                </a:cxn>
                <a:cxn ang="0">
                  <a:pos x="T2" y="T3"/>
                </a:cxn>
                <a:cxn ang="0">
                  <a:pos x="T4" y="T5"/>
                </a:cxn>
                <a:cxn ang="0">
                  <a:pos x="T6" y="T7"/>
                </a:cxn>
              </a:cxnLst>
              <a:rect l="0" t="0" r="r" b="b"/>
              <a:pathLst>
                <a:path w="8" h="11">
                  <a:moveTo>
                    <a:pt x="0" y="0"/>
                  </a:moveTo>
                  <a:cubicBezTo>
                    <a:pt x="0" y="1"/>
                    <a:pt x="0" y="3"/>
                    <a:pt x="1" y="4"/>
                  </a:cubicBezTo>
                  <a:cubicBezTo>
                    <a:pt x="2" y="8"/>
                    <a:pt x="5" y="10"/>
                    <a:pt x="8" y="11"/>
                  </a:cubicBezTo>
                  <a:cubicBezTo>
                    <a:pt x="5" y="8"/>
                    <a:pt x="3" y="4"/>
                    <a:pt x="0"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 name="Freeform 237"/>
            <p:cNvSpPr>
              <a:spLocks/>
            </p:cNvSpPr>
            <p:nvPr/>
          </p:nvSpPr>
          <p:spPr bwMode="auto">
            <a:xfrm>
              <a:off x="4593" y="829"/>
              <a:ext cx="49" cy="45"/>
            </a:xfrm>
            <a:custGeom>
              <a:avLst/>
              <a:gdLst>
                <a:gd name="T0" fmla="*/ 12 w 24"/>
                <a:gd name="T1" fmla="*/ 0 h 22"/>
                <a:gd name="T2" fmla="*/ 8 w 24"/>
                <a:gd name="T3" fmla="*/ 0 h 22"/>
                <a:gd name="T4" fmla="*/ 0 w 24"/>
                <a:gd name="T5" fmla="*/ 10 h 22"/>
                <a:gd name="T6" fmla="*/ 8 w 24"/>
                <a:gd name="T7" fmla="*/ 21 h 22"/>
                <a:gd name="T8" fmla="*/ 12 w 24"/>
                <a:gd name="T9" fmla="*/ 22 h 22"/>
                <a:gd name="T10" fmla="*/ 15 w 24"/>
                <a:gd name="T11" fmla="*/ 22 h 22"/>
                <a:gd name="T12" fmla="*/ 23 w 24"/>
                <a:gd name="T13" fmla="*/ 7 h 22"/>
                <a:gd name="T14" fmla="*/ 12 w 24"/>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2">
                  <a:moveTo>
                    <a:pt x="12" y="0"/>
                  </a:moveTo>
                  <a:cubicBezTo>
                    <a:pt x="11" y="0"/>
                    <a:pt x="9" y="0"/>
                    <a:pt x="8" y="0"/>
                  </a:cubicBezTo>
                  <a:cubicBezTo>
                    <a:pt x="4" y="1"/>
                    <a:pt x="1" y="5"/>
                    <a:pt x="0" y="10"/>
                  </a:cubicBezTo>
                  <a:cubicBezTo>
                    <a:pt x="3" y="14"/>
                    <a:pt x="5" y="18"/>
                    <a:pt x="8" y="21"/>
                  </a:cubicBezTo>
                  <a:cubicBezTo>
                    <a:pt x="9" y="22"/>
                    <a:pt x="10" y="22"/>
                    <a:pt x="12" y="22"/>
                  </a:cubicBezTo>
                  <a:cubicBezTo>
                    <a:pt x="13" y="22"/>
                    <a:pt x="14" y="22"/>
                    <a:pt x="15" y="22"/>
                  </a:cubicBezTo>
                  <a:cubicBezTo>
                    <a:pt x="21" y="20"/>
                    <a:pt x="24" y="13"/>
                    <a:pt x="23" y="7"/>
                  </a:cubicBezTo>
                  <a:cubicBezTo>
                    <a:pt x="21" y="3"/>
                    <a:pt x="17" y="0"/>
                    <a:pt x="12"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 name="Freeform 238"/>
            <p:cNvSpPr>
              <a:spLocks/>
            </p:cNvSpPr>
            <p:nvPr/>
          </p:nvSpPr>
          <p:spPr bwMode="auto">
            <a:xfrm>
              <a:off x="4497" y="845"/>
              <a:ext cx="51" cy="47"/>
            </a:xfrm>
            <a:custGeom>
              <a:avLst/>
              <a:gdLst>
                <a:gd name="T0" fmla="*/ 12 w 25"/>
                <a:gd name="T1" fmla="*/ 0 h 23"/>
                <a:gd name="T2" fmla="*/ 9 w 25"/>
                <a:gd name="T3" fmla="*/ 1 h 23"/>
                <a:gd name="T4" fmla="*/ 2 w 25"/>
                <a:gd name="T5" fmla="*/ 15 h 23"/>
                <a:gd name="T6" fmla="*/ 12 w 25"/>
                <a:gd name="T7" fmla="*/ 23 h 23"/>
                <a:gd name="T8" fmla="*/ 16 w 25"/>
                <a:gd name="T9" fmla="*/ 22 h 23"/>
                <a:gd name="T10" fmla="*/ 23 w 25"/>
                <a:gd name="T11" fmla="*/ 8 h 23"/>
                <a:gd name="T12" fmla="*/ 12 w 25"/>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5" h="23">
                  <a:moveTo>
                    <a:pt x="12" y="0"/>
                  </a:moveTo>
                  <a:cubicBezTo>
                    <a:pt x="11" y="0"/>
                    <a:pt x="10" y="0"/>
                    <a:pt x="9" y="1"/>
                  </a:cubicBezTo>
                  <a:cubicBezTo>
                    <a:pt x="3" y="2"/>
                    <a:pt x="0" y="9"/>
                    <a:pt x="2" y="15"/>
                  </a:cubicBezTo>
                  <a:cubicBezTo>
                    <a:pt x="3" y="20"/>
                    <a:pt x="8" y="23"/>
                    <a:pt x="12" y="23"/>
                  </a:cubicBezTo>
                  <a:cubicBezTo>
                    <a:pt x="13" y="23"/>
                    <a:pt x="15" y="23"/>
                    <a:pt x="16" y="22"/>
                  </a:cubicBezTo>
                  <a:cubicBezTo>
                    <a:pt x="22" y="20"/>
                    <a:pt x="25" y="14"/>
                    <a:pt x="23" y="8"/>
                  </a:cubicBezTo>
                  <a:cubicBezTo>
                    <a:pt x="22" y="3"/>
                    <a:pt x="17" y="0"/>
                    <a:pt x="12" y="0"/>
                  </a:cubicBezTo>
                </a:path>
              </a:pathLst>
            </a:custGeom>
            <a:solidFill>
              <a:srgbClr val="E5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 name="Freeform 239"/>
            <p:cNvSpPr>
              <a:spLocks noEditPoints="1"/>
            </p:cNvSpPr>
            <p:nvPr/>
          </p:nvSpPr>
          <p:spPr bwMode="auto">
            <a:xfrm>
              <a:off x="4286" y="3197"/>
              <a:ext cx="35" cy="35"/>
            </a:xfrm>
            <a:custGeom>
              <a:avLst/>
              <a:gdLst>
                <a:gd name="T0" fmla="*/ 14 w 35"/>
                <a:gd name="T1" fmla="*/ 19 h 35"/>
                <a:gd name="T2" fmla="*/ 14 w 35"/>
                <a:gd name="T3" fmla="*/ 33 h 35"/>
                <a:gd name="T4" fmla="*/ 0 w 35"/>
                <a:gd name="T5" fmla="*/ 31 h 35"/>
                <a:gd name="T6" fmla="*/ 0 w 35"/>
                <a:gd name="T7" fmla="*/ 19 h 35"/>
                <a:gd name="T8" fmla="*/ 14 w 35"/>
                <a:gd name="T9" fmla="*/ 19 h 35"/>
                <a:gd name="T10" fmla="*/ 14 w 35"/>
                <a:gd name="T11" fmla="*/ 17 h 35"/>
                <a:gd name="T12" fmla="*/ 14 w 35"/>
                <a:gd name="T13" fmla="*/ 4 h 35"/>
                <a:gd name="T14" fmla="*/ 0 w 35"/>
                <a:gd name="T15" fmla="*/ 6 h 35"/>
                <a:gd name="T16" fmla="*/ 0 w 35"/>
                <a:gd name="T17" fmla="*/ 17 h 35"/>
                <a:gd name="T18" fmla="*/ 14 w 35"/>
                <a:gd name="T19" fmla="*/ 17 h 35"/>
                <a:gd name="T20" fmla="*/ 16 w 35"/>
                <a:gd name="T21" fmla="*/ 19 h 35"/>
                <a:gd name="T22" fmla="*/ 16 w 35"/>
                <a:gd name="T23" fmla="*/ 33 h 35"/>
                <a:gd name="T24" fmla="*/ 35 w 35"/>
                <a:gd name="T25" fmla="*/ 35 h 35"/>
                <a:gd name="T26" fmla="*/ 35 w 35"/>
                <a:gd name="T27" fmla="*/ 19 h 35"/>
                <a:gd name="T28" fmla="*/ 16 w 35"/>
                <a:gd name="T29" fmla="*/ 19 h 35"/>
                <a:gd name="T30" fmla="*/ 35 w 35"/>
                <a:gd name="T31" fmla="*/ 17 h 35"/>
                <a:gd name="T32" fmla="*/ 35 w 35"/>
                <a:gd name="T33" fmla="*/ 0 h 35"/>
                <a:gd name="T34" fmla="*/ 16 w 35"/>
                <a:gd name="T35" fmla="*/ 4 h 35"/>
                <a:gd name="T36" fmla="*/ 16 w 35"/>
                <a:gd name="T37" fmla="*/ 17 h 35"/>
                <a:gd name="T38" fmla="*/ 35 w 35"/>
                <a:gd name="T3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35">
                  <a:moveTo>
                    <a:pt x="14" y="19"/>
                  </a:moveTo>
                  <a:lnTo>
                    <a:pt x="14" y="33"/>
                  </a:lnTo>
                  <a:lnTo>
                    <a:pt x="0" y="31"/>
                  </a:lnTo>
                  <a:lnTo>
                    <a:pt x="0" y="19"/>
                  </a:lnTo>
                  <a:lnTo>
                    <a:pt x="14" y="19"/>
                  </a:lnTo>
                  <a:close/>
                  <a:moveTo>
                    <a:pt x="14" y="17"/>
                  </a:moveTo>
                  <a:lnTo>
                    <a:pt x="14" y="4"/>
                  </a:lnTo>
                  <a:lnTo>
                    <a:pt x="0" y="6"/>
                  </a:lnTo>
                  <a:lnTo>
                    <a:pt x="0" y="17"/>
                  </a:lnTo>
                  <a:lnTo>
                    <a:pt x="14" y="17"/>
                  </a:lnTo>
                  <a:close/>
                  <a:moveTo>
                    <a:pt x="16" y="19"/>
                  </a:moveTo>
                  <a:lnTo>
                    <a:pt x="16" y="33"/>
                  </a:lnTo>
                  <a:lnTo>
                    <a:pt x="35" y="35"/>
                  </a:lnTo>
                  <a:lnTo>
                    <a:pt x="35" y="19"/>
                  </a:lnTo>
                  <a:lnTo>
                    <a:pt x="16" y="19"/>
                  </a:lnTo>
                  <a:close/>
                  <a:moveTo>
                    <a:pt x="35" y="17"/>
                  </a:moveTo>
                  <a:lnTo>
                    <a:pt x="35" y="0"/>
                  </a:lnTo>
                  <a:lnTo>
                    <a:pt x="16" y="4"/>
                  </a:lnTo>
                  <a:lnTo>
                    <a:pt x="16" y="17"/>
                  </a:lnTo>
                  <a:lnTo>
                    <a:pt x="35" y="1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 name="Freeform 240"/>
            <p:cNvSpPr>
              <a:spLocks/>
            </p:cNvSpPr>
            <p:nvPr/>
          </p:nvSpPr>
          <p:spPr bwMode="auto">
            <a:xfrm>
              <a:off x="4629" y="3142"/>
              <a:ext cx="129" cy="114"/>
            </a:xfrm>
            <a:custGeom>
              <a:avLst/>
              <a:gdLst>
                <a:gd name="T0" fmla="*/ 42 w 63"/>
                <a:gd name="T1" fmla="*/ 36 h 56"/>
                <a:gd name="T2" fmla="*/ 41 w 63"/>
                <a:gd name="T3" fmla="*/ 1 h 56"/>
                <a:gd name="T4" fmla="*/ 6 w 63"/>
                <a:gd name="T5" fmla="*/ 56 h 56"/>
                <a:gd name="T6" fmla="*/ 45 w 63"/>
                <a:gd name="T7" fmla="*/ 56 h 56"/>
                <a:gd name="T8" fmla="*/ 42 w 63"/>
                <a:gd name="T9" fmla="*/ 36 h 56"/>
              </a:gdLst>
              <a:ahLst/>
              <a:cxnLst>
                <a:cxn ang="0">
                  <a:pos x="T0" y="T1"/>
                </a:cxn>
                <a:cxn ang="0">
                  <a:pos x="T2" y="T3"/>
                </a:cxn>
                <a:cxn ang="0">
                  <a:pos x="T4" y="T5"/>
                </a:cxn>
                <a:cxn ang="0">
                  <a:pos x="T6" y="T7"/>
                </a:cxn>
                <a:cxn ang="0">
                  <a:pos x="T8" y="T9"/>
                </a:cxn>
              </a:cxnLst>
              <a:rect l="0" t="0" r="r" b="b"/>
              <a:pathLst>
                <a:path w="63" h="56">
                  <a:moveTo>
                    <a:pt x="42" y="36"/>
                  </a:moveTo>
                  <a:cubicBezTo>
                    <a:pt x="45" y="24"/>
                    <a:pt x="63" y="3"/>
                    <a:pt x="41" y="1"/>
                  </a:cubicBezTo>
                  <a:cubicBezTo>
                    <a:pt x="14" y="0"/>
                    <a:pt x="0" y="29"/>
                    <a:pt x="6" y="56"/>
                  </a:cubicBezTo>
                  <a:cubicBezTo>
                    <a:pt x="45" y="56"/>
                    <a:pt x="45" y="56"/>
                    <a:pt x="45" y="56"/>
                  </a:cubicBezTo>
                  <a:cubicBezTo>
                    <a:pt x="41" y="51"/>
                    <a:pt x="40" y="44"/>
                    <a:pt x="42" y="36"/>
                  </a:cubicBez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 name="Freeform 241"/>
            <p:cNvSpPr>
              <a:spLocks/>
            </p:cNvSpPr>
            <p:nvPr/>
          </p:nvSpPr>
          <p:spPr bwMode="auto">
            <a:xfrm>
              <a:off x="3849" y="3142"/>
              <a:ext cx="129" cy="114"/>
            </a:xfrm>
            <a:custGeom>
              <a:avLst/>
              <a:gdLst>
                <a:gd name="T0" fmla="*/ 21 w 63"/>
                <a:gd name="T1" fmla="*/ 36 h 56"/>
                <a:gd name="T2" fmla="*/ 22 w 63"/>
                <a:gd name="T3" fmla="*/ 1 h 56"/>
                <a:gd name="T4" fmla="*/ 57 w 63"/>
                <a:gd name="T5" fmla="*/ 56 h 56"/>
                <a:gd name="T6" fmla="*/ 18 w 63"/>
                <a:gd name="T7" fmla="*/ 56 h 56"/>
                <a:gd name="T8" fmla="*/ 21 w 63"/>
                <a:gd name="T9" fmla="*/ 36 h 56"/>
              </a:gdLst>
              <a:ahLst/>
              <a:cxnLst>
                <a:cxn ang="0">
                  <a:pos x="T0" y="T1"/>
                </a:cxn>
                <a:cxn ang="0">
                  <a:pos x="T2" y="T3"/>
                </a:cxn>
                <a:cxn ang="0">
                  <a:pos x="T4" y="T5"/>
                </a:cxn>
                <a:cxn ang="0">
                  <a:pos x="T6" y="T7"/>
                </a:cxn>
                <a:cxn ang="0">
                  <a:pos x="T8" y="T9"/>
                </a:cxn>
              </a:cxnLst>
              <a:rect l="0" t="0" r="r" b="b"/>
              <a:pathLst>
                <a:path w="63" h="56">
                  <a:moveTo>
                    <a:pt x="21" y="36"/>
                  </a:moveTo>
                  <a:cubicBezTo>
                    <a:pt x="18" y="24"/>
                    <a:pt x="0" y="3"/>
                    <a:pt x="22" y="1"/>
                  </a:cubicBezTo>
                  <a:cubicBezTo>
                    <a:pt x="49" y="0"/>
                    <a:pt x="63" y="29"/>
                    <a:pt x="57" y="56"/>
                  </a:cubicBezTo>
                  <a:cubicBezTo>
                    <a:pt x="18" y="56"/>
                    <a:pt x="18" y="56"/>
                    <a:pt x="18" y="56"/>
                  </a:cubicBezTo>
                  <a:cubicBezTo>
                    <a:pt x="21" y="51"/>
                    <a:pt x="23" y="44"/>
                    <a:pt x="21" y="36"/>
                  </a:cubicBezTo>
                  <a:close/>
                </a:path>
              </a:pathLst>
            </a:custGeom>
            <a:solidFill>
              <a:srgbClr val="FF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5" name="TextBox 4"/>
          <p:cNvSpPr txBox="1"/>
          <p:nvPr/>
        </p:nvSpPr>
        <p:spPr>
          <a:xfrm>
            <a:off x="220663" y="172355"/>
            <a:ext cx="5105400" cy="2289858"/>
          </a:xfrm>
          <a:prstGeom prst="rect">
            <a:avLst/>
          </a:prstGeom>
          <a:noFill/>
        </p:spPr>
        <p:txBody>
          <a:bodyPr wrap="square" lIns="182880" tIns="146304" rIns="182880" bIns="146304"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7200" b="0" i="0" u="none" strike="noStrike" kern="0" cap="none" spc="0" normalizeH="0" baseline="0" noProof="0" dirty="0">
                <a:ln>
                  <a:noFill/>
                </a:ln>
                <a:gradFill>
                  <a:gsLst>
                    <a:gs pos="2917">
                      <a:schemeClr val="tx1"/>
                    </a:gs>
                    <a:gs pos="30000">
                      <a:schemeClr val="tx1"/>
                    </a:gs>
                  </a:gsLst>
                  <a:lin ang="5400000" scaled="0"/>
                </a:gradFill>
                <a:effectLst/>
                <a:uLnTx/>
                <a:uFillTx/>
                <a:latin typeface="+mj-lt"/>
              </a:rPr>
              <a:t>Operational Efficiency</a:t>
            </a:r>
          </a:p>
        </p:txBody>
      </p:sp>
    </p:spTree>
    <p:extLst>
      <p:ext uri="{BB962C8B-B14F-4D97-AF65-F5344CB8AC3E}">
        <p14:creationId xmlns:p14="http://schemas.microsoft.com/office/powerpoint/2010/main" val="38683144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481" y="1213175"/>
            <a:ext cx="11352956" cy="4855816"/>
          </a:xfrm>
        </p:spPr>
        <p:txBody>
          <a:bodyPr/>
          <a:lstStyle/>
          <a:p>
            <a:r>
              <a:rPr lang="en-US" sz="3599" dirty="0"/>
              <a:t>Bridge the boundary between Hyper-V host and guest VM in a secure way to issue PS cmdlets and run scripts easily.</a:t>
            </a:r>
          </a:p>
          <a:p>
            <a:pPr lvl="1"/>
            <a:r>
              <a:rPr lang="en-US" sz="2000" dirty="0"/>
              <a:t>Currently supports Win 10/WS2016 guest on Win 10/WS2016 host</a:t>
            </a:r>
          </a:p>
          <a:p>
            <a:pPr lvl="1"/>
            <a:r>
              <a:rPr lang="en-US" sz="1999" dirty="0"/>
              <a:t>No need to configure PS Remoting</a:t>
            </a:r>
          </a:p>
          <a:p>
            <a:pPr lvl="1"/>
            <a:r>
              <a:rPr lang="en-US" sz="1999" dirty="0"/>
              <a:t>Or Network Connectivity.</a:t>
            </a:r>
          </a:p>
          <a:p>
            <a:pPr lvl="1"/>
            <a:r>
              <a:rPr lang="en-US" sz="1999" dirty="0"/>
              <a:t>Just need the guest credentials</a:t>
            </a:r>
          </a:p>
          <a:p>
            <a:pPr lvl="1"/>
            <a:r>
              <a:rPr lang="en-US" sz="1999" dirty="0"/>
              <a:t>Can only connect to particular guest from that host.</a:t>
            </a:r>
          </a:p>
          <a:p>
            <a:pPr marL="0" indent="0">
              <a:buNone/>
            </a:pPr>
            <a:endParaRPr lang="en-US" sz="2000" dirty="0"/>
          </a:p>
          <a:p>
            <a:pPr marL="0" indent="0">
              <a:buNone/>
            </a:pPr>
            <a:r>
              <a:rPr lang="en-US" sz="2400" dirty="0">
                <a:solidFill>
                  <a:srgbClr val="0000FF"/>
                </a:solidFill>
                <a:latin typeface="Lucida Console" panose="020B0609040504020204" pitchFamily="49" charset="0"/>
              </a:rPr>
              <a:t>Enter-</a:t>
            </a:r>
            <a:r>
              <a:rPr lang="en-US" sz="2400" dirty="0" err="1">
                <a:solidFill>
                  <a:srgbClr val="0000FF"/>
                </a:solidFill>
                <a:latin typeface="Lucida Console" panose="020B0609040504020204" pitchFamily="49" charset="0"/>
              </a:rPr>
              <a:t>PSSession</a:t>
            </a:r>
            <a:r>
              <a:rPr lang="en-US" sz="2400" dirty="0">
                <a:solidFill>
                  <a:prstClr val="black"/>
                </a:solidFill>
                <a:latin typeface="Lucida Console" panose="020B0609040504020204" pitchFamily="49" charset="0"/>
              </a:rPr>
              <a:t> </a:t>
            </a:r>
            <a:r>
              <a:rPr lang="en-US" sz="2400" dirty="0">
                <a:solidFill>
                  <a:srgbClr val="000080"/>
                </a:solidFill>
                <a:latin typeface="Lucida Console" panose="020B0609040504020204" pitchFamily="49" charset="0"/>
              </a:rPr>
              <a:t>-VMName</a:t>
            </a:r>
            <a:r>
              <a:rPr lang="en-US" sz="2400" dirty="0">
                <a:solidFill>
                  <a:prstClr val="black"/>
                </a:solidFill>
                <a:latin typeface="Lucida Console" panose="020B0609040504020204" pitchFamily="49" charset="0"/>
              </a:rPr>
              <a:t> </a:t>
            </a:r>
            <a:r>
              <a:rPr lang="en-US" sz="2400" dirty="0" err="1">
                <a:solidFill>
                  <a:srgbClr val="8A2BE2"/>
                </a:solidFill>
                <a:latin typeface="Lucida Console" panose="020B0609040504020204" pitchFamily="49" charset="0"/>
              </a:rPr>
              <a:t>VMName</a:t>
            </a:r>
            <a:endParaRPr lang="en-US" sz="2400" dirty="0">
              <a:solidFill>
                <a:srgbClr val="8A2BE2"/>
              </a:solidFill>
              <a:latin typeface="Lucida Console" panose="020B0609040504020204" pitchFamily="49" charset="0"/>
            </a:endParaRPr>
          </a:p>
          <a:p>
            <a:pPr marL="0" indent="0">
              <a:buNone/>
            </a:pPr>
            <a:r>
              <a:rPr lang="en-US" sz="2400" dirty="0">
                <a:solidFill>
                  <a:srgbClr val="0000FF"/>
                </a:solidFill>
                <a:latin typeface="Lucida Console" panose="020B0609040504020204" pitchFamily="49" charset="0"/>
              </a:rPr>
              <a:t>Invoke-Command</a:t>
            </a:r>
            <a:r>
              <a:rPr lang="en-US" sz="2400" dirty="0">
                <a:solidFill>
                  <a:prstClr val="black"/>
                </a:solidFill>
                <a:latin typeface="Lucida Console" panose="020B0609040504020204" pitchFamily="49" charset="0"/>
              </a:rPr>
              <a:t> </a:t>
            </a:r>
            <a:r>
              <a:rPr lang="en-US" sz="2400" dirty="0">
                <a:solidFill>
                  <a:srgbClr val="000080"/>
                </a:solidFill>
                <a:latin typeface="Lucida Console" panose="020B0609040504020204" pitchFamily="49" charset="0"/>
              </a:rPr>
              <a:t>-VMName</a:t>
            </a:r>
            <a:r>
              <a:rPr lang="en-US" sz="2400" dirty="0">
                <a:solidFill>
                  <a:prstClr val="black"/>
                </a:solidFill>
                <a:latin typeface="Lucida Console" panose="020B0609040504020204" pitchFamily="49" charset="0"/>
              </a:rPr>
              <a:t> </a:t>
            </a:r>
            <a:r>
              <a:rPr lang="en-US" sz="2400" dirty="0" err="1">
                <a:solidFill>
                  <a:srgbClr val="8A2BE2"/>
                </a:solidFill>
                <a:latin typeface="Lucida Console" panose="020B0609040504020204" pitchFamily="49" charset="0"/>
              </a:rPr>
              <a:t>VMName</a:t>
            </a:r>
            <a:r>
              <a:rPr lang="en-US" sz="2400" dirty="0">
                <a:solidFill>
                  <a:prstClr val="black"/>
                </a:solidFill>
                <a:latin typeface="Lucida Console" panose="020B0609040504020204" pitchFamily="49" charset="0"/>
              </a:rPr>
              <a:t> </a:t>
            </a:r>
            <a:r>
              <a:rPr lang="en-US" sz="2400" dirty="0">
                <a:solidFill>
                  <a:srgbClr val="000080"/>
                </a:solidFill>
                <a:latin typeface="Lucida Console" panose="020B0609040504020204" pitchFamily="49" charset="0"/>
              </a:rPr>
              <a:t>-</a:t>
            </a:r>
            <a:r>
              <a:rPr lang="en-US" sz="2400" dirty="0" err="1">
                <a:solidFill>
                  <a:srgbClr val="000080"/>
                </a:solidFill>
                <a:latin typeface="Lucida Console" panose="020B0609040504020204" pitchFamily="49" charset="0"/>
              </a:rPr>
              <a:t>ScriptBlock</a:t>
            </a:r>
            <a:r>
              <a:rPr lang="en-US" sz="2400" dirty="0">
                <a:solidFill>
                  <a:prstClr val="black"/>
                </a:solidFill>
                <a:latin typeface="Lucida Console" panose="020B0609040504020204" pitchFamily="49" charset="0"/>
              </a:rPr>
              <a:t> { </a:t>
            </a:r>
            <a:r>
              <a:rPr lang="en-US" sz="2400" dirty="0">
                <a:solidFill>
                  <a:srgbClr val="0000FF"/>
                </a:solidFill>
                <a:latin typeface="Lucida Console" panose="020B0609040504020204" pitchFamily="49" charset="0"/>
              </a:rPr>
              <a:t>Fancy Script</a:t>
            </a:r>
            <a:r>
              <a:rPr lang="en-US" sz="2400" dirty="0">
                <a:solidFill>
                  <a:prstClr val="black"/>
                </a:solidFill>
                <a:latin typeface="Lucida Console" panose="020B0609040504020204" pitchFamily="49" charset="0"/>
              </a:rPr>
              <a:t> } </a:t>
            </a:r>
          </a:p>
        </p:txBody>
      </p:sp>
      <p:sp>
        <p:nvSpPr>
          <p:cNvPr id="3" name="Title 2"/>
          <p:cNvSpPr>
            <a:spLocks noGrp="1"/>
          </p:cNvSpPr>
          <p:nvPr>
            <p:ph type="title"/>
          </p:nvPr>
        </p:nvSpPr>
        <p:spPr/>
        <p:txBody>
          <a:bodyPr/>
          <a:lstStyle/>
          <a:p>
            <a:r>
              <a:rPr lang="en-US" dirty="0"/>
              <a:t>PowerShell Direct</a:t>
            </a:r>
          </a:p>
        </p:txBody>
      </p:sp>
      <p:grpSp>
        <p:nvGrpSpPr>
          <p:cNvPr id="4" name="Group 3"/>
          <p:cNvGrpSpPr/>
          <p:nvPr/>
        </p:nvGrpSpPr>
        <p:grpSpPr>
          <a:xfrm>
            <a:off x="9875837" y="2700961"/>
            <a:ext cx="985838" cy="1880243"/>
            <a:chOff x="6276981" y="1336678"/>
            <a:chExt cx="511176" cy="957264"/>
          </a:xfrm>
        </p:grpSpPr>
        <p:sp>
          <p:nvSpPr>
            <p:cNvPr id="5" name="Freeform 588"/>
            <p:cNvSpPr>
              <a:spLocks noEditPoints="1"/>
            </p:cNvSpPr>
            <p:nvPr/>
          </p:nvSpPr>
          <p:spPr bwMode="auto">
            <a:xfrm>
              <a:off x="6457956" y="1584328"/>
              <a:ext cx="120650" cy="120650"/>
            </a:xfrm>
            <a:custGeom>
              <a:avLst/>
              <a:gdLst>
                <a:gd name="T0" fmla="*/ 8 w 35"/>
                <a:gd name="T1" fmla="*/ 9 h 35"/>
                <a:gd name="T2" fmla="*/ 8 w 35"/>
                <a:gd name="T3" fmla="*/ 11 h 35"/>
                <a:gd name="T4" fmla="*/ 5 w 35"/>
                <a:gd name="T5" fmla="*/ 13 h 35"/>
                <a:gd name="T6" fmla="*/ 1 w 35"/>
                <a:gd name="T7" fmla="*/ 14 h 35"/>
                <a:gd name="T8" fmla="*/ 1 w 35"/>
                <a:gd name="T9" fmla="*/ 18 h 35"/>
                <a:gd name="T10" fmla="*/ 6 w 35"/>
                <a:gd name="T11" fmla="*/ 20 h 35"/>
                <a:gd name="T12" fmla="*/ 6 w 35"/>
                <a:gd name="T13" fmla="*/ 24 h 35"/>
                <a:gd name="T14" fmla="*/ 3 w 35"/>
                <a:gd name="T15" fmla="*/ 27 h 35"/>
                <a:gd name="T16" fmla="*/ 6 w 35"/>
                <a:gd name="T17" fmla="*/ 30 h 35"/>
                <a:gd name="T18" fmla="*/ 11 w 35"/>
                <a:gd name="T19" fmla="*/ 28 h 35"/>
                <a:gd name="T20" fmla="*/ 13 w 35"/>
                <a:gd name="T21" fmla="*/ 31 h 35"/>
                <a:gd name="T22" fmla="*/ 14 w 35"/>
                <a:gd name="T23" fmla="*/ 35 h 35"/>
                <a:gd name="T24" fmla="*/ 18 w 35"/>
                <a:gd name="T25" fmla="*/ 34 h 35"/>
                <a:gd name="T26" fmla="*/ 20 w 35"/>
                <a:gd name="T27" fmla="*/ 30 h 35"/>
                <a:gd name="T28" fmla="*/ 22 w 35"/>
                <a:gd name="T29" fmla="*/ 29 h 35"/>
                <a:gd name="T30" fmla="*/ 24 w 35"/>
                <a:gd name="T31" fmla="*/ 30 h 35"/>
                <a:gd name="T32" fmla="*/ 27 w 35"/>
                <a:gd name="T33" fmla="*/ 32 h 35"/>
                <a:gd name="T34" fmla="*/ 30 w 35"/>
                <a:gd name="T35" fmla="*/ 29 h 35"/>
                <a:gd name="T36" fmla="*/ 28 w 35"/>
                <a:gd name="T37" fmla="*/ 25 h 35"/>
                <a:gd name="T38" fmla="*/ 29 w 35"/>
                <a:gd name="T39" fmla="*/ 23 h 35"/>
                <a:gd name="T40" fmla="*/ 30 w 35"/>
                <a:gd name="T41" fmla="*/ 22 h 35"/>
                <a:gd name="T42" fmla="*/ 35 w 35"/>
                <a:gd name="T43" fmla="*/ 21 h 35"/>
                <a:gd name="T44" fmla="*/ 34 w 35"/>
                <a:gd name="T45" fmla="*/ 18 h 35"/>
                <a:gd name="T46" fmla="*/ 30 w 35"/>
                <a:gd name="T47" fmla="*/ 15 h 35"/>
                <a:gd name="T48" fmla="*/ 29 w 35"/>
                <a:gd name="T49" fmla="*/ 14 h 35"/>
                <a:gd name="T50" fmla="*/ 30 w 35"/>
                <a:gd name="T51" fmla="*/ 12 h 35"/>
                <a:gd name="T52" fmla="*/ 32 w 35"/>
                <a:gd name="T53" fmla="*/ 8 h 35"/>
                <a:gd name="T54" fmla="*/ 29 w 35"/>
                <a:gd name="T55" fmla="*/ 6 h 35"/>
                <a:gd name="T56" fmla="*/ 24 w 35"/>
                <a:gd name="T57" fmla="*/ 8 h 35"/>
                <a:gd name="T58" fmla="*/ 23 w 35"/>
                <a:gd name="T59" fmla="*/ 7 h 35"/>
                <a:gd name="T60" fmla="*/ 22 w 35"/>
                <a:gd name="T61" fmla="*/ 5 h 35"/>
                <a:gd name="T62" fmla="*/ 21 w 35"/>
                <a:gd name="T63" fmla="*/ 1 h 35"/>
                <a:gd name="T64" fmla="*/ 18 w 35"/>
                <a:gd name="T65" fmla="*/ 1 h 35"/>
                <a:gd name="T66" fmla="*/ 15 w 35"/>
                <a:gd name="T67" fmla="*/ 6 h 35"/>
                <a:gd name="T68" fmla="*/ 14 w 35"/>
                <a:gd name="T69" fmla="*/ 6 h 35"/>
                <a:gd name="T70" fmla="*/ 12 w 35"/>
                <a:gd name="T71" fmla="*/ 6 h 35"/>
                <a:gd name="T72" fmla="*/ 8 w 35"/>
                <a:gd name="T73" fmla="*/ 3 h 35"/>
                <a:gd name="T74" fmla="*/ 6 w 35"/>
                <a:gd name="T75" fmla="*/ 6 h 35"/>
                <a:gd name="T76" fmla="*/ 22 w 35"/>
                <a:gd name="T77" fmla="*/ 23 h 35"/>
                <a:gd name="T78" fmla="*/ 14 w 35"/>
                <a:gd name="T7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 h="35">
                  <a:moveTo>
                    <a:pt x="6" y="6"/>
                  </a:moveTo>
                  <a:cubicBezTo>
                    <a:pt x="8" y="9"/>
                    <a:pt x="8" y="9"/>
                    <a:pt x="8" y="9"/>
                  </a:cubicBezTo>
                  <a:cubicBezTo>
                    <a:pt x="8" y="10"/>
                    <a:pt x="8" y="10"/>
                    <a:pt x="8" y="11"/>
                  </a:cubicBezTo>
                  <a:cubicBezTo>
                    <a:pt x="8" y="11"/>
                    <a:pt x="8" y="11"/>
                    <a:pt x="8" y="11"/>
                  </a:cubicBezTo>
                  <a:cubicBezTo>
                    <a:pt x="7" y="11"/>
                    <a:pt x="7" y="12"/>
                    <a:pt x="7" y="12"/>
                  </a:cubicBezTo>
                  <a:cubicBezTo>
                    <a:pt x="7" y="13"/>
                    <a:pt x="6" y="13"/>
                    <a:pt x="5" y="13"/>
                  </a:cubicBezTo>
                  <a:cubicBezTo>
                    <a:pt x="2" y="13"/>
                    <a:pt x="2" y="13"/>
                    <a:pt x="2" y="13"/>
                  </a:cubicBezTo>
                  <a:cubicBezTo>
                    <a:pt x="1" y="13"/>
                    <a:pt x="1" y="14"/>
                    <a:pt x="1" y="14"/>
                  </a:cubicBezTo>
                  <a:cubicBezTo>
                    <a:pt x="0" y="17"/>
                    <a:pt x="0" y="17"/>
                    <a:pt x="0" y="17"/>
                  </a:cubicBezTo>
                  <a:cubicBezTo>
                    <a:pt x="0" y="17"/>
                    <a:pt x="1" y="18"/>
                    <a:pt x="1" y="18"/>
                  </a:cubicBezTo>
                  <a:cubicBezTo>
                    <a:pt x="4" y="19"/>
                    <a:pt x="4" y="19"/>
                    <a:pt x="4" y="19"/>
                  </a:cubicBezTo>
                  <a:cubicBezTo>
                    <a:pt x="5" y="19"/>
                    <a:pt x="6" y="19"/>
                    <a:pt x="6" y="20"/>
                  </a:cubicBezTo>
                  <a:cubicBezTo>
                    <a:pt x="6" y="21"/>
                    <a:pt x="6" y="21"/>
                    <a:pt x="6" y="22"/>
                  </a:cubicBezTo>
                  <a:cubicBezTo>
                    <a:pt x="6" y="22"/>
                    <a:pt x="6" y="23"/>
                    <a:pt x="6" y="24"/>
                  </a:cubicBezTo>
                  <a:cubicBezTo>
                    <a:pt x="3" y="26"/>
                    <a:pt x="3" y="26"/>
                    <a:pt x="3" y="26"/>
                  </a:cubicBezTo>
                  <a:cubicBezTo>
                    <a:pt x="3" y="26"/>
                    <a:pt x="3" y="27"/>
                    <a:pt x="3" y="27"/>
                  </a:cubicBezTo>
                  <a:cubicBezTo>
                    <a:pt x="5" y="29"/>
                    <a:pt x="5" y="29"/>
                    <a:pt x="5" y="29"/>
                  </a:cubicBezTo>
                  <a:cubicBezTo>
                    <a:pt x="5" y="30"/>
                    <a:pt x="6" y="30"/>
                    <a:pt x="6" y="30"/>
                  </a:cubicBezTo>
                  <a:cubicBezTo>
                    <a:pt x="9" y="28"/>
                    <a:pt x="9" y="28"/>
                    <a:pt x="9" y="28"/>
                  </a:cubicBezTo>
                  <a:cubicBezTo>
                    <a:pt x="10" y="27"/>
                    <a:pt x="10" y="28"/>
                    <a:pt x="11" y="28"/>
                  </a:cubicBezTo>
                  <a:cubicBezTo>
                    <a:pt x="11" y="28"/>
                    <a:pt x="12" y="28"/>
                    <a:pt x="12" y="29"/>
                  </a:cubicBezTo>
                  <a:cubicBezTo>
                    <a:pt x="13" y="29"/>
                    <a:pt x="13" y="29"/>
                    <a:pt x="13" y="31"/>
                  </a:cubicBezTo>
                  <a:cubicBezTo>
                    <a:pt x="13" y="34"/>
                    <a:pt x="13" y="34"/>
                    <a:pt x="13" y="34"/>
                  </a:cubicBezTo>
                  <a:cubicBezTo>
                    <a:pt x="13" y="34"/>
                    <a:pt x="14" y="35"/>
                    <a:pt x="14" y="35"/>
                  </a:cubicBezTo>
                  <a:cubicBezTo>
                    <a:pt x="17" y="35"/>
                    <a:pt x="17" y="35"/>
                    <a:pt x="17" y="35"/>
                  </a:cubicBezTo>
                  <a:cubicBezTo>
                    <a:pt x="17" y="35"/>
                    <a:pt x="18" y="35"/>
                    <a:pt x="18" y="34"/>
                  </a:cubicBezTo>
                  <a:cubicBezTo>
                    <a:pt x="19" y="31"/>
                    <a:pt x="19" y="31"/>
                    <a:pt x="19" y="31"/>
                  </a:cubicBezTo>
                  <a:cubicBezTo>
                    <a:pt x="19" y="30"/>
                    <a:pt x="19" y="30"/>
                    <a:pt x="20" y="30"/>
                  </a:cubicBezTo>
                  <a:cubicBezTo>
                    <a:pt x="20" y="30"/>
                    <a:pt x="20" y="30"/>
                    <a:pt x="20" y="30"/>
                  </a:cubicBezTo>
                  <a:cubicBezTo>
                    <a:pt x="21" y="30"/>
                    <a:pt x="21" y="29"/>
                    <a:pt x="22" y="29"/>
                  </a:cubicBezTo>
                  <a:cubicBezTo>
                    <a:pt x="22" y="29"/>
                    <a:pt x="22" y="29"/>
                    <a:pt x="22" y="29"/>
                  </a:cubicBezTo>
                  <a:cubicBezTo>
                    <a:pt x="22" y="29"/>
                    <a:pt x="23" y="29"/>
                    <a:pt x="24" y="30"/>
                  </a:cubicBezTo>
                  <a:cubicBezTo>
                    <a:pt x="26" y="32"/>
                    <a:pt x="26" y="32"/>
                    <a:pt x="26" y="32"/>
                  </a:cubicBezTo>
                  <a:cubicBezTo>
                    <a:pt x="26" y="33"/>
                    <a:pt x="27" y="33"/>
                    <a:pt x="27" y="32"/>
                  </a:cubicBezTo>
                  <a:cubicBezTo>
                    <a:pt x="29" y="31"/>
                    <a:pt x="29" y="31"/>
                    <a:pt x="29" y="31"/>
                  </a:cubicBezTo>
                  <a:cubicBezTo>
                    <a:pt x="30" y="30"/>
                    <a:pt x="30" y="30"/>
                    <a:pt x="30" y="29"/>
                  </a:cubicBezTo>
                  <a:cubicBezTo>
                    <a:pt x="28" y="27"/>
                    <a:pt x="28" y="27"/>
                    <a:pt x="28" y="27"/>
                  </a:cubicBezTo>
                  <a:cubicBezTo>
                    <a:pt x="27" y="26"/>
                    <a:pt x="27" y="25"/>
                    <a:pt x="28" y="25"/>
                  </a:cubicBezTo>
                  <a:cubicBezTo>
                    <a:pt x="28" y="24"/>
                    <a:pt x="28" y="24"/>
                    <a:pt x="28" y="24"/>
                  </a:cubicBezTo>
                  <a:cubicBezTo>
                    <a:pt x="28" y="24"/>
                    <a:pt x="28" y="24"/>
                    <a:pt x="29" y="23"/>
                  </a:cubicBezTo>
                  <a:cubicBezTo>
                    <a:pt x="29" y="23"/>
                    <a:pt x="29" y="23"/>
                    <a:pt x="29" y="23"/>
                  </a:cubicBezTo>
                  <a:cubicBezTo>
                    <a:pt x="29" y="23"/>
                    <a:pt x="29" y="22"/>
                    <a:pt x="30" y="22"/>
                  </a:cubicBezTo>
                  <a:cubicBezTo>
                    <a:pt x="34" y="22"/>
                    <a:pt x="34" y="22"/>
                    <a:pt x="34" y="22"/>
                  </a:cubicBezTo>
                  <a:cubicBezTo>
                    <a:pt x="34" y="22"/>
                    <a:pt x="35" y="22"/>
                    <a:pt x="35" y="21"/>
                  </a:cubicBezTo>
                  <a:cubicBezTo>
                    <a:pt x="35" y="19"/>
                    <a:pt x="35" y="19"/>
                    <a:pt x="35" y="19"/>
                  </a:cubicBezTo>
                  <a:cubicBezTo>
                    <a:pt x="35" y="18"/>
                    <a:pt x="35" y="18"/>
                    <a:pt x="34" y="18"/>
                  </a:cubicBezTo>
                  <a:cubicBezTo>
                    <a:pt x="31" y="17"/>
                    <a:pt x="31" y="17"/>
                    <a:pt x="31" y="17"/>
                  </a:cubicBezTo>
                  <a:cubicBezTo>
                    <a:pt x="30" y="17"/>
                    <a:pt x="30" y="16"/>
                    <a:pt x="30" y="15"/>
                  </a:cubicBezTo>
                  <a:cubicBezTo>
                    <a:pt x="30" y="15"/>
                    <a:pt x="30" y="15"/>
                    <a:pt x="30" y="15"/>
                  </a:cubicBezTo>
                  <a:cubicBezTo>
                    <a:pt x="30" y="15"/>
                    <a:pt x="29" y="14"/>
                    <a:pt x="29" y="14"/>
                  </a:cubicBezTo>
                  <a:cubicBezTo>
                    <a:pt x="29" y="14"/>
                    <a:pt x="29" y="14"/>
                    <a:pt x="29" y="14"/>
                  </a:cubicBezTo>
                  <a:cubicBezTo>
                    <a:pt x="29" y="13"/>
                    <a:pt x="29" y="13"/>
                    <a:pt x="30" y="12"/>
                  </a:cubicBezTo>
                  <a:cubicBezTo>
                    <a:pt x="32" y="10"/>
                    <a:pt x="32" y="10"/>
                    <a:pt x="32" y="10"/>
                  </a:cubicBezTo>
                  <a:cubicBezTo>
                    <a:pt x="33" y="9"/>
                    <a:pt x="32" y="8"/>
                    <a:pt x="32" y="8"/>
                  </a:cubicBezTo>
                  <a:cubicBezTo>
                    <a:pt x="31" y="6"/>
                    <a:pt x="31" y="6"/>
                    <a:pt x="31" y="6"/>
                  </a:cubicBezTo>
                  <a:cubicBezTo>
                    <a:pt x="30" y="6"/>
                    <a:pt x="30" y="6"/>
                    <a:pt x="29" y="6"/>
                  </a:cubicBezTo>
                  <a:cubicBezTo>
                    <a:pt x="27" y="8"/>
                    <a:pt x="27" y="8"/>
                    <a:pt x="27" y="8"/>
                  </a:cubicBezTo>
                  <a:cubicBezTo>
                    <a:pt x="26" y="8"/>
                    <a:pt x="25" y="8"/>
                    <a:pt x="24" y="8"/>
                  </a:cubicBezTo>
                  <a:cubicBezTo>
                    <a:pt x="24" y="8"/>
                    <a:pt x="24" y="8"/>
                    <a:pt x="24" y="8"/>
                  </a:cubicBezTo>
                  <a:cubicBezTo>
                    <a:pt x="24" y="7"/>
                    <a:pt x="24" y="7"/>
                    <a:pt x="23" y="7"/>
                  </a:cubicBezTo>
                  <a:cubicBezTo>
                    <a:pt x="23" y="7"/>
                    <a:pt x="23" y="7"/>
                    <a:pt x="23" y="7"/>
                  </a:cubicBezTo>
                  <a:cubicBezTo>
                    <a:pt x="22" y="7"/>
                    <a:pt x="22" y="6"/>
                    <a:pt x="22" y="5"/>
                  </a:cubicBezTo>
                  <a:cubicBezTo>
                    <a:pt x="22" y="2"/>
                    <a:pt x="22" y="2"/>
                    <a:pt x="22" y="2"/>
                  </a:cubicBezTo>
                  <a:cubicBezTo>
                    <a:pt x="22" y="1"/>
                    <a:pt x="22" y="1"/>
                    <a:pt x="21" y="1"/>
                  </a:cubicBezTo>
                  <a:cubicBezTo>
                    <a:pt x="19" y="0"/>
                    <a:pt x="19" y="0"/>
                    <a:pt x="19" y="0"/>
                  </a:cubicBezTo>
                  <a:cubicBezTo>
                    <a:pt x="18" y="0"/>
                    <a:pt x="18" y="1"/>
                    <a:pt x="18" y="1"/>
                  </a:cubicBezTo>
                  <a:cubicBezTo>
                    <a:pt x="17" y="4"/>
                    <a:pt x="17" y="4"/>
                    <a:pt x="17" y="4"/>
                  </a:cubicBezTo>
                  <a:cubicBezTo>
                    <a:pt x="17" y="5"/>
                    <a:pt x="16" y="6"/>
                    <a:pt x="15" y="6"/>
                  </a:cubicBezTo>
                  <a:cubicBezTo>
                    <a:pt x="15" y="6"/>
                    <a:pt x="15" y="6"/>
                    <a:pt x="15" y="6"/>
                  </a:cubicBezTo>
                  <a:cubicBezTo>
                    <a:pt x="15" y="6"/>
                    <a:pt x="14" y="6"/>
                    <a:pt x="14" y="6"/>
                  </a:cubicBezTo>
                  <a:cubicBezTo>
                    <a:pt x="14" y="6"/>
                    <a:pt x="14" y="6"/>
                    <a:pt x="14" y="6"/>
                  </a:cubicBezTo>
                  <a:cubicBezTo>
                    <a:pt x="13" y="6"/>
                    <a:pt x="13" y="6"/>
                    <a:pt x="12" y="6"/>
                  </a:cubicBezTo>
                  <a:cubicBezTo>
                    <a:pt x="10" y="3"/>
                    <a:pt x="10" y="3"/>
                    <a:pt x="10" y="3"/>
                  </a:cubicBezTo>
                  <a:cubicBezTo>
                    <a:pt x="9" y="3"/>
                    <a:pt x="8" y="3"/>
                    <a:pt x="8" y="3"/>
                  </a:cubicBezTo>
                  <a:cubicBezTo>
                    <a:pt x="6" y="5"/>
                    <a:pt x="6" y="5"/>
                    <a:pt x="6" y="5"/>
                  </a:cubicBezTo>
                  <a:cubicBezTo>
                    <a:pt x="6" y="5"/>
                    <a:pt x="6" y="6"/>
                    <a:pt x="6" y="6"/>
                  </a:cubicBezTo>
                  <a:close/>
                  <a:moveTo>
                    <a:pt x="23" y="14"/>
                  </a:moveTo>
                  <a:cubicBezTo>
                    <a:pt x="25" y="17"/>
                    <a:pt x="24" y="21"/>
                    <a:pt x="22" y="23"/>
                  </a:cubicBezTo>
                  <a:cubicBezTo>
                    <a:pt x="19" y="25"/>
                    <a:pt x="15" y="24"/>
                    <a:pt x="13" y="22"/>
                  </a:cubicBezTo>
                  <a:cubicBezTo>
                    <a:pt x="11" y="19"/>
                    <a:pt x="11" y="15"/>
                    <a:pt x="14" y="13"/>
                  </a:cubicBezTo>
                  <a:cubicBezTo>
                    <a:pt x="17" y="11"/>
                    <a:pt x="21" y="11"/>
                    <a:pt x="23" y="14"/>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Freeform 589"/>
            <p:cNvSpPr>
              <a:spLocks noEditPoints="1"/>
            </p:cNvSpPr>
            <p:nvPr/>
          </p:nvSpPr>
          <p:spPr bwMode="auto">
            <a:xfrm>
              <a:off x="6372231" y="1768479"/>
              <a:ext cx="363538" cy="361951"/>
            </a:xfrm>
            <a:custGeom>
              <a:avLst/>
              <a:gdLst>
                <a:gd name="T0" fmla="*/ 95 w 106"/>
                <a:gd name="T1" fmla="*/ 42 h 106"/>
                <a:gd name="T2" fmla="*/ 101 w 106"/>
                <a:gd name="T3" fmla="*/ 30 h 106"/>
                <a:gd name="T4" fmla="*/ 88 w 106"/>
                <a:gd name="T5" fmla="*/ 26 h 106"/>
                <a:gd name="T6" fmla="*/ 89 w 106"/>
                <a:gd name="T7" fmla="*/ 14 h 106"/>
                <a:gd name="T8" fmla="*/ 75 w 106"/>
                <a:gd name="T9" fmla="*/ 15 h 106"/>
                <a:gd name="T10" fmla="*/ 71 w 106"/>
                <a:gd name="T11" fmla="*/ 3 h 106"/>
                <a:gd name="T12" fmla="*/ 59 w 106"/>
                <a:gd name="T13" fmla="*/ 10 h 106"/>
                <a:gd name="T14" fmla="*/ 51 w 106"/>
                <a:gd name="T15" fmla="*/ 0 h 106"/>
                <a:gd name="T16" fmla="*/ 42 w 106"/>
                <a:gd name="T17" fmla="*/ 11 h 106"/>
                <a:gd name="T18" fmla="*/ 31 w 106"/>
                <a:gd name="T19" fmla="*/ 5 h 106"/>
                <a:gd name="T20" fmla="*/ 27 w 106"/>
                <a:gd name="T21" fmla="*/ 18 h 106"/>
                <a:gd name="T22" fmla="*/ 14 w 106"/>
                <a:gd name="T23" fmla="*/ 17 h 106"/>
                <a:gd name="T24" fmla="*/ 16 w 106"/>
                <a:gd name="T25" fmla="*/ 31 h 106"/>
                <a:gd name="T26" fmla="*/ 4 w 106"/>
                <a:gd name="T27" fmla="*/ 35 h 106"/>
                <a:gd name="T28" fmla="*/ 10 w 106"/>
                <a:gd name="T29" fmla="*/ 47 h 106"/>
                <a:gd name="T30" fmla="*/ 0 w 106"/>
                <a:gd name="T31" fmla="*/ 55 h 106"/>
                <a:gd name="T32" fmla="*/ 11 w 106"/>
                <a:gd name="T33" fmla="*/ 64 h 106"/>
                <a:gd name="T34" fmla="*/ 5 w 106"/>
                <a:gd name="T35" fmla="*/ 75 h 106"/>
                <a:gd name="T36" fmla="*/ 19 w 106"/>
                <a:gd name="T37" fmla="*/ 79 h 106"/>
                <a:gd name="T38" fmla="*/ 18 w 106"/>
                <a:gd name="T39" fmla="*/ 92 h 106"/>
                <a:gd name="T40" fmla="*/ 31 w 106"/>
                <a:gd name="T41" fmla="*/ 90 h 106"/>
                <a:gd name="T42" fmla="*/ 35 w 106"/>
                <a:gd name="T43" fmla="*/ 103 h 106"/>
                <a:gd name="T44" fmla="*/ 47 w 106"/>
                <a:gd name="T45" fmla="*/ 96 h 106"/>
                <a:gd name="T46" fmla="*/ 56 w 106"/>
                <a:gd name="T47" fmla="*/ 106 h 106"/>
                <a:gd name="T48" fmla="*/ 64 w 106"/>
                <a:gd name="T49" fmla="*/ 95 h 106"/>
                <a:gd name="T50" fmla="*/ 76 w 106"/>
                <a:gd name="T51" fmla="*/ 101 h 106"/>
                <a:gd name="T52" fmla="*/ 80 w 106"/>
                <a:gd name="T53" fmla="*/ 87 h 106"/>
                <a:gd name="T54" fmla="*/ 93 w 106"/>
                <a:gd name="T55" fmla="*/ 88 h 106"/>
                <a:gd name="T56" fmla="*/ 91 w 106"/>
                <a:gd name="T57" fmla="*/ 75 h 106"/>
                <a:gd name="T58" fmla="*/ 103 w 106"/>
                <a:gd name="T59" fmla="*/ 71 h 106"/>
                <a:gd name="T60" fmla="*/ 96 w 106"/>
                <a:gd name="T61" fmla="*/ 59 h 106"/>
                <a:gd name="T62" fmla="*/ 106 w 106"/>
                <a:gd name="T63" fmla="*/ 50 h 106"/>
                <a:gd name="T64" fmla="*/ 82 w 106"/>
                <a:gd name="T65" fmla="*/ 63 h 106"/>
                <a:gd name="T66" fmla="*/ 82 w 106"/>
                <a:gd name="T67" fmla="*/ 43 h 106"/>
                <a:gd name="T68" fmla="*/ 86 w 106"/>
                <a:gd name="T69" fmla="*/ 61 h 106"/>
                <a:gd name="T70" fmla="*/ 65 w 106"/>
                <a:gd name="T71" fmla="*/ 43 h 106"/>
                <a:gd name="T72" fmla="*/ 70 w 106"/>
                <a:gd name="T73" fmla="*/ 24 h 106"/>
                <a:gd name="T74" fmla="*/ 45 w 106"/>
                <a:gd name="T75" fmla="*/ 20 h 106"/>
                <a:gd name="T76" fmla="*/ 63 w 106"/>
                <a:gd name="T77" fmla="*/ 24 h 106"/>
                <a:gd name="T78" fmla="*/ 43 w 106"/>
                <a:gd name="T79" fmla="*/ 24 h 106"/>
                <a:gd name="T80" fmla="*/ 53 w 106"/>
                <a:gd name="T81" fmla="*/ 61 h 106"/>
                <a:gd name="T82" fmla="*/ 62 w 106"/>
                <a:gd name="T83" fmla="*/ 53 h 106"/>
                <a:gd name="T84" fmla="*/ 44 w 106"/>
                <a:gd name="T85" fmla="*/ 40 h 106"/>
                <a:gd name="T86" fmla="*/ 24 w 106"/>
                <a:gd name="T87" fmla="*/ 35 h 106"/>
                <a:gd name="T88" fmla="*/ 20 w 106"/>
                <a:gd name="T89" fmla="*/ 61 h 106"/>
                <a:gd name="T90" fmla="*/ 24 w 106"/>
                <a:gd name="T91" fmla="*/ 42 h 106"/>
                <a:gd name="T92" fmla="*/ 24 w 106"/>
                <a:gd name="T93" fmla="*/ 62 h 106"/>
                <a:gd name="T94" fmla="*/ 25 w 106"/>
                <a:gd name="T95" fmla="*/ 66 h 106"/>
                <a:gd name="T96" fmla="*/ 40 w 106"/>
                <a:gd name="T97" fmla="*/ 80 h 106"/>
                <a:gd name="T98" fmla="*/ 24 w 106"/>
                <a:gd name="T99" fmla="*/ 69 h 106"/>
                <a:gd name="T100" fmla="*/ 44 w 106"/>
                <a:gd name="T101" fmla="*/ 85 h 106"/>
                <a:gd name="T102" fmla="*/ 55 w 106"/>
                <a:gd name="T103" fmla="*/ 68 h 106"/>
                <a:gd name="T104" fmla="*/ 70 w 106"/>
                <a:gd name="T105" fmla="*/ 82 h 106"/>
                <a:gd name="T106" fmla="*/ 65 w 106"/>
                <a:gd name="T107" fmla="*/ 62 h 106"/>
                <a:gd name="T108" fmla="*/ 77 w 106"/>
                <a:gd name="T109"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6" h="106">
                  <a:moveTo>
                    <a:pt x="104" y="48"/>
                  </a:moveTo>
                  <a:cubicBezTo>
                    <a:pt x="96" y="47"/>
                    <a:pt x="96" y="47"/>
                    <a:pt x="96" y="47"/>
                  </a:cubicBezTo>
                  <a:cubicBezTo>
                    <a:pt x="96" y="45"/>
                    <a:pt x="96" y="44"/>
                    <a:pt x="95" y="42"/>
                  </a:cubicBezTo>
                  <a:cubicBezTo>
                    <a:pt x="102" y="38"/>
                    <a:pt x="102" y="38"/>
                    <a:pt x="102" y="38"/>
                  </a:cubicBezTo>
                  <a:cubicBezTo>
                    <a:pt x="103" y="37"/>
                    <a:pt x="104" y="36"/>
                    <a:pt x="103" y="35"/>
                  </a:cubicBezTo>
                  <a:cubicBezTo>
                    <a:pt x="101" y="30"/>
                    <a:pt x="101" y="30"/>
                    <a:pt x="101" y="30"/>
                  </a:cubicBezTo>
                  <a:cubicBezTo>
                    <a:pt x="101" y="29"/>
                    <a:pt x="100" y="29"/>
                    <a:pt x="99" y="29"/>
                  </a:cubicBezTo>
                  <a:cubicBezTo>
                    <a:pt x="91" y="31"/>
                    <a:pt x="91" y="31"/>
                    <a:pt x="91" y="31"/>
                  </a:cubicBezTo>
                  <a:cubicBezTo>
                    <a:pt x="90" y="29"/>
                    <a:pt x="89" y="28"/>
                    <a:pt x="88" y="26"/>
                  </a:cubicBezTo>
                  <a:cubicBezTo>
                    <a:pt x="93" y="20"/>
                    <a:pt x="93" y="20"/>
                    <a:pt x="93" y="20"/>
                  </a:cubicBezTo>
                  <a:cubicBezTo>
                    <a:pt x="93" y="19"/>
                    <a:pt x="93" y="18"/>
                    <a:pt x="93" y="17"/>
                  </a:cubicBezTo>
                  <a:cubicBezTo>
                    <a:pt x="89" y="14"/>
                    <a:pt x="89" y="14"/>
                    <a:pt x="89" y="14"/>
                  </a:cubicBezTo>
                  <a:cubicBezTo>
                    <a:pt x="88" y="13"/>
                    <a:pt x="87" y="13"/>
                    <a:pt x="86" y="13"/>
                  </a:cubicBezTo>
                  <a:cubicBezTo>
                    <a:pt x="80" y="18"/>
                    <a:pt x="80" y="18"/>
                    <a:pt x="80" y="18"/>
                  </a:cubicBezTo>
                  <a:cubicBezTo>
                    <a:pt x="78" y="17"/>
                    <a:pt x="77" y="16"/>
                    <a:pt x="75" y="15"/>
                  </a:cubicBezTo>
                  <a:cubicBezTo>
                    <a:pt x="77" y="8"/>
                    <a:pt x="77" y="8"/>
                    <a:pt x="77" y="8"/>
                  </a:cubicBezTo>
                  <a:cubicBezTo>
                    <a:pt x="78" y="7"/>
                    <a:pt x="77" y="5"/>
                    <a:pt x="76" y="5"/>
                  </a:cubicBezTo>
                  <a:cubicBezTo>
                    <a:pt x="71" y="3"/>
                    <a:pt x="71" y="3"/>
                    <a:pt x="71" y="3"/>
                  </a:cubicBezTo>
                  <a:cubicBezTo>
                    <a:pt x="70" y="3"/>
                    <a:pt x="69" y="3"/>
                    <a:pt x="69" y="4"/>
                  </a:cubicBezTo>
                  <a:cubicBezTo>
                    <a:pt x="65" y="11"/>
                    <a:pt x="65" y="11"/>
                    <a:pt x="65" y="11"/>
                  </a:cubicBezTo>
                  <a:cubicBezTo>
                    <a:pt x="63" y="10"/>
                    <a:pt x="61" y="10"/>
                    <a:pt x="59" y="10"/>
                  </a:cubicBezTo>
                  <a:cubicBezTo>
                    <a:pt x="58" y="2"/>
                    <a:pt x="58" y="2"/>
                    <a:pt x="58" y="2"/>
                  </a:cubicBezTo>
                  <a:cubicBezTo>
                    <a:pt x="58" y="1"/>
                    <a:pt x="57" y="0"/>
                    <a:pt x="56" y="0"/>
                  </a:cubicBezTo>
                  <a:cubicBezTo>
                    <a:pt x="51" y="0"/>
                    <a:pt x="51" y="0"/>
                    <a:pt x="51" y="0"/>
                  </a:cubicBezTo>
                  <a:cubicBezTo>
                    <a:pt x="50" y="0"/>
                    <a:pt x="49" y="1"/>
                    <a:pt x="49" y="2"/>
                  </a:cubicBezTo>
                  <a:cubicBezTo>
                    <a:pt x="47" y="10"/>
                    <a:pt x="47" y="10"/>
                    <a:pt x="47" y="10"/>
                  </a:cubicBezTo>
                  <a:cubicBezTo>
                    <a:pt x="46" y="10"/>
                    <a:pt x="44" y="10"/>
                    <a:pt x="42" y="11"/>
                  </a:cubicBezTo>
                  <a:cubicBezTo>
                    <a:pt x="38" y="4"/>
                    <a:pt x="38" y="4"/>
                    <a:pt x="38" y="4"/>
                  </a:cubicBezTo>
                  <a:cubicBezTo>
                    <a:pt x="38" y="3"/>
                    <a:pt x="37" y="2"/>
                    <a:pt x="36" y="3"/>
                  </a:cubicBezTo>
                  <a:cubicBezTo>
                    <a:pt x="31" y="5"/>
                    <a:pt x="31" y="5"/>
                    <a:pt x="31" y="5"/>
                  </a:cubicBezTo>
                  <a:cubicBezTo>
                    <a:pt x="30" y="5"/>
                    <a:pt x="29" y="6"/>
                    <a:pt x="30" y="7"/>
                  </a:cubicBezTo>
                  <a:cubicBezTo>
                    <a:pt x="32" y="15"/>
                    <a:pt x="32" y="15"/>
                    <a:pt x="32" y="15"/>
                  </a:cubicBezTo>
                  <a:cubicBezTo>
                    <a:pt x="30" y="16"/>
                    <a:pt x="28" y="17"/>
                    <a:pt x="27" y="18"/>
                  </a:cubicBezTo>
                  <a:cubicBezTo>
                    <a:pt x="20" y="13"/>
                    <a:pt x="20" y="13"/>
                    <a:pt x="20" y="13"/>
                  </a:cubicBezTo>
                  <a:cubicBezTo>
                    <a:pt x="20" y="13"/>
                    <a:pt x="18" y="13"/>
                    <a:pt x="18" y="14"/>
                  </a:cubicBezTo>
                  <a:cubicBezTo>
                    <a:pt x="14" y="17"/>
                    <a:pt x="14" y="17"/>
                    <a:pt x="14" y="17"/>
                  </a:cubicBezTo>
                  <a:cubicBezTo>
                    <a:pt x="13" y="18"/>
                    <a:pt x="13" y="19"/>
                    <a:pt x="14" y="20"/>
                  </a:cubicBezTo>
                  <a:cubicBezTo>
                    <a:pt x="19" y="26"/>
                    <a:pt x="19" y="26"/>
                    <a:pt x="19" y="26"/>
                  </a:cubicBezTo>
                  <a:cubicBezTo>
                    <a:pt x="18" y="28"/>
                    <a:pt x="17" y="29"/>
                    <a:pt x="16" y="31"/>
                  </a:cubicBezTo>
                  <a:cubicBezTo>
                    <a:pt x="8" y="29"/>
                    <a:pt x="8" y="29"/>
                    <a:pt x="8" y="29"/>
                  </a:cubicBezTo>
                  <a:cubicBezTo>
                    <a:pt x="7" y="28"/>
                    <a:pt x="6" y="29"/>
                    <a:pt x="6" y="30"/>
                  </a:cubicBezTo>
                  <a:cubicBezTo>
                    <a:pt x="4" y="35"/>
                    <a:pt x="4" y="35"/>
                    <a:pt x="4" y="35"/>
                  </a:cubicBezTo>
                  <a:cubicBezTo>
                    <a:pt x="3" y="36"/>
                    <a:pt x="4" y="37"/>
                    <a:pt x="4" y="37"/>
                  </a:cubicBezTo>
                  <a:cubicBezTo>
                    <a:pt x="11" y="41"/>
                    <a:pt x="11" y="41"/>
                    <a:pt x="11" y="41"/>
                  </a:cubicBezTo>
                  <a:cubicBezTo>
                    <a:pt x="11" y="43"/>
                    <a:pt x="10" y="45"/>
                    <a:pt x="10" y="47"/>
                  </a:cubicBezTo>
                  <a:cubicBezTo>
                    <a:pt x="2" y="48"/>
                    <a:pt x="2" y="48"/>
                    <a:pt x="2" y="48"/>
                  </a:cubicBezTo>
                  <a:cubicBezTo>
                    <a:pt x="1" y="48"/>
                    <a:pt x="0" y="49"/>
                    <a:pt x="0" y="50"/>
                  </a:cubicBezTo>
                  <a:cubicBezTo>
                    <a:pt x="0" y="55"/>
                    <a:pt x="0" y="55"/>
                    <a:pt x="0" y="55"/>
                  </a:cubicBezTo>
                  <a:cubicBezTo>
                    <a:pt x="0" y="56"/>
                    <a:pt x="1" y="57"/>
                    <a:pt x="2" y="57"/>
                  </a:cubicBezTo>
                  <a:cubicBezTo>
                    <a:pt x="10" y="59"/>
                    <a:pt x="10" y="59"/>
                    <a:pt x="10" y="59"/>
                  </a:cubicBezTo>
                  <a:cubicBezTo>
                    <a:pt x="10" y="60"/>
                    <a:pt x="11" y="62"/>
                    <a:pt x="11" y="64"/>
                  </a:cubicBezTo>
                  <a:cubicBezTo>
                    <a:pt x="4" y="68"/>
                    <a:pt x="4" y="68"/>
                    <a:pt x="4" y="68"/>
                  </a:cubicBezTo>
                  <a:cubicBezTo>
                    <a:pt x="3" y="68"/>
                    <a:pt x="3" y="69"/>
                    <a:pt x="3" y="70"/>
                  </a:cubicBezTo>
                  <a:cubicBezTo>
                    <a:pt x="5" y="75"/>
                    <a:pt x="5" y="75"/>
                    <a:pt x="5" y="75"/>
                  </a:cubicBezTo>
                  <a:cubicBezTo>
                    <a:pt x="6" y="76"/>
                    <a:pt x="7" y="77"/>
                    <a:pt x="8" y="76"/>
                  </a:cubicBezTo>
                  <a:cubicBezTo>
                    <a:pt x="16" y="75"/>
                    <a:pt x="16" y="75"/>
                    <a:pt x="16" y="75"/>
                  </a:cubicBezTo>
                  <a:cubicBezTo>
                    <a:pt x="16" y="76"/>
                    <a:pt x="18" y="78"/>
                    <a:pt x="19" y="79"/>
                  </a:cubicBezTo>
                  <a:cubicBezTo>
                    <a:pt x="14" y="86"/>
                    <a:pt x="14" y="86"/>
                    <a:pt x="14" y="86"/>
                  </a:cubicBezTo>
                  <a:cubicBezTo>
                    <a:pt x="13" y="86"/>
                    <a:pt x="13" y="88"/>
                    <a:pt x="14" y="88"/>
                  </a:cubicBezTo>
                  <a:cubicBezTo>
                    <a:pt x="18" y="92"/>
                    <a:pt x="18" y="92"/>
                    <a:pt x="18" y="92"/>
                  </a:cubicBezTo>
                  <a:cubicBezTo>
                    <a:pt x="18" y="93"/>
                    <a:pt x="20" y="93"/>
                    <a:pt x="20" y="92"/>
                  </a:cubicBezTo>
                  <a:cubicBezTo>
                    <a:pt x="27" y="87"/>
                    <a:pt x="27" y="87"/>
                    <a:pt x="27" y="87"/>
                  </a:cubicBezTo>
                  <a:cubicBezTo>
                    <a:pt x="28" y="88"/>
                    <a:pt x="30" y="89"/>
                    <a:pt x="31" y="90"/>
                  </a:cubicBezTo>
                  <a:cubicBezTo>
                    <a:pt x="29" y="98"/>
                    <a:pt x="29" y="98"/>
                    <a:pt x="29" y="98"/>
                  </a:cubicBezTo>
                  <a:cubicBezTo>
                    <a:pt x="29" y="99"/>
                    <a:pt x="29" y="100"/>
                    <a:pt x="30" y="100"/>
                  </a:cubicBezTo>
                  <a:cubicBezTo>
                    <a:pt x="35" y="103"/>
                    <a:pt x="35" y="103"/>
                    <a:pt x="35" y="103"/>
                  </a:cubicBezTo>
                  <a:cubicBezTo>
                    <a:pt x="36" y="103"/>
                    <a:pt x="37" y="103"/>
                    <a:pt x="38" y="102"/>
                  </a:cubicBezTo>
                  <a:cubicBezTo>
                    <a:pt x="42" y="95"/>
                    <a:pt x="42" y="95"/>
                    <a:pt x="42" y="95"/>
                  </a:cubicBezTo>
                  <a:cubicBezTo>
                    <a:pt x="44" y="95"/>
                    <a:pt x="46" y="96"/>
                    <a:pt x="47" y="96"/>
                  </a:cubicBezTo>
                  <a:cubicBezTo>
                    <a:pt x="49" y="104"/>
                    <a:pt x="49" y="104"/>
                    <a:pt x="49" y="104"/>
                  </a:cubicBezTo>
                  <a:cubicBezTo>
                    <a:pt x="49" y="105"/>
                    <a:pt x="50" y="106"/>
                    <a:pt x="51" y="106"/>
                  </a:cubicBezTo>
                  <a:cubicBezTo>
                    <a:pt x="56" y="106"/>
                    <a:pt x="56" y="106"/>
                    <a:pt x="56" y="106"/>
                  </a:cubicBezTo>
                  <a:cubicBezTo>
                    <a:pt x="57" y="106"/>
                    <a:pt x="58" y="105"/>
                    <a:pt x="58" y="104"/>
                  </a:cubicBezTo>
                  <a:cubicBezTo>
                    <a:pt x="59" y="96"/>
                    <a:pt x="59" y="96"/>
                    <a:pt x="59" y="96"/>
                  </a:cubicBezTo>
                  <a:cubicBezTo>
                    <a:pt x="61" y="96"/>
                    <a:pt x="63" y="95"/>
                    <a:pt x="64" y="95"/>
                  </a:cubicBezTo>
                  <a:cubicBezTo>
                    <a:pt x="68" y="102"/>
                    <a:pt x="68" y="102"/>
                    <a:pt x="68" y="102"/>
                  </a:cubicBezTo>
                  <a:cubicBezTo>
                    <a:pt x="69" y="103"/>
                    <a:pt x="70" y="103"/>
                    <a:pt x="71" y="103"/>
                  </a:cubicBezTo>
                  <a:cubicBezTo>
                    <a:pt x="76" y="101"/>
                    <a:pt x="76" y="101"/>
                    <a:pt x="76" y="101"/>
                  </a:cubicBezTo>
                  <a:cubicBezTo>
                    <a:pt x="77" y="100"/>
                    <a:pt x="77" y="99"/>
                    <a:pt x="77" y="98"/>
                  </a:cubicBezTo>
                  <a:cubicBezTo>
                    <a:pt x="75" y="90"/>
                    <a:pt x="75" y="90"/>
                    <a:pt x="75" y="90"/>
                  </a:cubicBezTo>
                  <a:cubicBezTo>
                    <a:pt x="77" y="90"/>
                    <a:pt x="78" y="89"/>
                    <a:pt x="80" y="87"/>
                  </a:cubicBezTo>
                  <a:cubicBezTo>
                    <a:pt x="86" y="92"/>
                    <a:pt x="86" y="92"/>
                    <a:pt x="86" y="92"/>
                  </a:cubicBezTo>
                  <a:cubicBezTo>
                    <a:pt x="87" y="93"/>
                    <a:pt x="88" y="93"/>
                    <a:pt x="89" y="92"/>
                  </a:cubicBezTo>
                  <a:cubicBezTo>
                    <a:pt x="93" y="88"/>
                    <a:pt x="93" y="88"/>
                    <a:pt x="93" y="88"/>
                  </a:cubicBezTo>
                  <a:cubicBezTo>
                    <a:pt x="93" y="88"/>
                    <a:pt x="93" y="86"/>
                    <a:pt x="93" y="86"/>
                  </a:cubicBezTo>
                  <a:cubicBezTo>
                    <a:pt x="88" y="79"/>
                    <a:pt x="88" y="79"/>
                    <a:pt x="88" y="79"/>
                  </a:cubicBezTo>
                  <a:cubicBezTo>
                    <a:pt x="89" y="78"/>
                    <a:pt x="90" y="76"/>
                    <a:pt x="91" y="75"/>
                  </a:cubicBezTo>
                  <a:cubicBezTo>
                    <a:pt x="99" y="77"/>
                    <a:pt x="99" y="77"/>
                    <a:pt x="99" y="77"/>
                  </a:cubicBezTo>
                  <a:cubicBezTo>
                    <a:pt x="99" y="77"/>
                    <a:pt x="101" y="77"/>
                    <a:pt x="101" y="76"/>
                  </a:cubicBezTo>
                  <a:cubicBezTo>
                    <a:pt x="103" y="71"/>
                    <a:pt x="103" y="71"/>
                    <a:pt x="103" y="71"/>
                  </a:cubicBezTo>
                  <a:cubicBezTo>
                    <a:pt x="103" y="70"/>
                    <a:pt x="103" y="69"/>
                    <a:pt x="102" y="68"/>
                  </a:cubicBezTo>
                  <a:cubicBezTo>
                    <a:pt x="95" y="64"/>
                    <a:pt x="95" y="64"/>
                    <a:pt x="95" y="64"/>
                  </a:cubicBezTo>
                  <a:cubicBezTo>
                    <a:pt x="96" y="62"/>
                    <a:pt x="96" y="60"/>
                    <a:pt x="96" y="59"/>
                  </a:cubicBezTo>
                  <a:cubicBezTo>
                    <a:pt x="104" y="57"/>
                    <a:pt x="104" y="57"/>
                    <a:pt x="104" y="57"/>
                  </a:cubicBezTo>
                  <a:cubicBezTo>
                    <a:pt x="105" y="57"/>
                    <a:pt x="106" y="56"/>
                    <a:pt x="106" y="55"/>
                  </a:cubicBezTo>
                  <a:cubicBezTo>
                    <a:pt x="106" y="50"/>
                    <a:pt x="106" y="50"/>
                    <a:pt x="106" y="50"/>
                  </a:cubicBezTo>
                  <a:cubicBezTo>
                    <a:pt x="106" y="49"/>
                    <a:pt x="105" y="48"/>
                    <a:pt x="104" y="48"/>
                  </a:cubicBezTo>
                  <a:close/>
                  <a:moveTo>
                    <a:pt x="86" y="61"/>
                  </a:moveTo>
                  <a:cubicBezTo>
                    <a:pt x="85" y="63"/>
                    <a:pt x="83" y="64"/>
                    <a:pt x="82" y="63"/>
                  </a:cubicBezTo>
                  <a:cubicBezTo>
                    <a:pt x="68" y="55"/>
                    <a:pt x="68" y="55"/>
                    <a:pt x="68" y="55"/>
                  </a:cubicBezTo>
                  <a:cubicBezTo>
                    <a:pt x="67" y="54"/>
                    <a:pt x="67" y="52"/>
                    <a:pt x="68" y="51"/>
                  </a:cubicBezTo>
                  <a:cubicBezTo>
                    <a:pt x="82" y="43"/>
                    <a:pt x="82" y="43"/>
                    <a:pt x="82" y="43"/>
                  </a:cubicBezTo>
                  <a:cubicBezTo>
                    <a:pt x="83" y="42"/>
                    <a:pt x="85" y="42"/>
                    <a:pt x="86" y="44"/>
                  </a:cubicBezTo>
                  <a:cubicBezTo>
                    <a:pt x="86" y="44"/>
                    <a:pt x="87" y="49"/>
                    <a:pt x="87" y="53"/>
                  </a:cubicBezTo>
                  <a:cubicBezTo>
                    <a:pt x="87" y="57"/>
                    <a:pt x="86" y="61"/>
                    <a:pt x="86" y="61"/>
                  </a:cubicBezTo>
                  <a:close/>
                  <a:moveTo>
                    <a:pt x="82" y="36"/>
                  </a:moveTo>
                  <a:cubicBezTo>
                    <a:pt x="83" y="37"/>
                    <a:pt x="83" y="39"/>
                    <a:pt x="81" y="40"/>
                  </a:cubicBezTo>
                  <a:cubicBezTo>
                    <a:pt x="65" y="43"/>
                    <a:pt x="65" y="43"/>
                    <a:pt x="65" y="43"/>
                  </a:cubicBezTo>
                  <a:cubicBezTo>
                    <a:pt x="63" y="44"/>
                    <a:pt x="62" y="42"/>
                    <a:pt x="63" y="41"/>
                  </a:cubicBezTo>
                  <a:cubicBezTo>
                    <a:pt x="66" y="25"/>
                    <a:pt x="66" y="25"/>
                    <a:pt x="66" y="25"/>
                  </a:cubicBezTo>
                  <a:cubicBezTo>
                    <a:pt x="67" y="23"/>
                    <a:pt x="69" y="23"/>
                    <a:pt x="70" y="24"/>
                  </a:cubicBezTo>
                  <a:cubicBezTo>
                    <a:pt x="70" y="24"/>
                    <a:pt x="74" y="26"/>
                    <a:pt x="77" y="29"/>
                  </a:cubicBezTo>
                  <a:cubicBezTo>
                    <a:pt x="80" y="32"/>
                    <a:pt x="82" y="36"/>
                    <a:pt x="82" y="36"/>
                  </a:cubicBezTo>
                  <a:close/>
                  <a:moveTo>
                    <a:pt x="45" y="20"/>
                  </a:moveTo>
                  <a:cubicBezTo>
                    <a:pt x="45" y="20"/>
                    <a:pt x="49" y="19"/>
                    <a:pt x="53" y="19"/>
                  </a:cubicBezTo>
                  <a:cubicBezTo>
                    <a:pt x="57" y="19"/>
                    <a:pt x="62" y="20"/>
                    <a:pt x="62" y="20"/>
                  </a:cubicBezTo>
                  <a:cubicBezTo>
                    <a:pt x="64" y="20"/>
                    <a:pt x="64" y="22"/>
                    <a:pt x="63" y="24"/>
                  </a:cubicBezTo>
                  <a:cubicBezTo>
                    <a:pt x="55" y="37"/>
                    <a:pt x="55" y="37"/>
                    <a:pt x="55" y="37"/>
                  </a:cubicBezTo>
                  <a:cubicBezTo>
                    <a:pt x="54" y="39"/>
                    <a:pt x="52" y="39"/>
                    <a:pt x="51" y="37"/>
                  </a:cubicBezTo>
                  <a:cubicBezTo>
                    <a:pt x="43" y="24"/>
                    <a:pt x="43" y="24"/>
                    <a:pt x="43" y="24"/>
                  </a:cubicBezTo>
                  <a:cubicBezTo>
                    <a:pt x="42" y="22"/>
                    <a:pt x="43" y="20"/>
                    <a:pt x="45" y="20"/>
                  </a:cubicBezTo>
                  <a:close/>
                  <a:moveTo>
                    <a:pt x="62" y="53"/>
                  </a:moveTo>
                  <a:cubicBezTo>
                    <a:pt x="62" y="57"/>
                    <a:pt x="58" y="61"/>
                    <a:pt x="53" y="61"/>
                  </a:cubicBezTo>
                  <a:cubicBezTo>
                    <a:pt x="49" y="61"/>
                    <a:pt x="45" y="57"/>
                    <a:pt x="45" y="53"/>
                  </a:cubicBezTo>
                  <a:cubicBezTo>
                    <a:pt x="45" y="48"/>
                    <a:pt x="49" y="45"/>
                    <a:pt x="53" y="45"/>
                  </a:cubicBezTo>
                  <a:cubicBezTo>
                    <a:pt x="58" y="45"/>
                    <a:pt x="62" y="48"/>
                    <a:pt x="62" y="53"/>
                  </a:cubicBezTo>
                  <a:close/>
                  <a:moveTo>
                    <a:pt x="36" y="23"/>
                  </a:moveTo>
                  <a:cubicBezTo>
                    <a:pt x="38" y="22"/>
                    <a:pt x="40" y="23"/>
                    <a:pt x="40" y="25"/>
                  </a:cubicBezTo>
                  <a:cubicBezTo>
                    <a:pt x="44" y="40"/>
                    <a:pt x="44" y="40"/>
                    <a:pt x="44" y="40"/>
                  </a:cubicBezTo>
                  <a:cubicBezTo>
                    <a:pt x="44" y="42"/>
                    <a:pt x="43" y="43"/>
                    <a:pt x="41" y="43"/>
                  </a:cubicBezTo>
                  <a:cubicBezTo>
                    <a:pt x="26" y="39"/>
                    <a:pt x="26" y="39"/>
                    <a:pt x="26" y="39"/>
                  </a:cubicBezTo>
                  <a:cubicBezTo>
                    <a:pt x="24" y="39"/>
                    <a:pt x="23" y="37"/>
                    <a:pt x="24" y="35"/>
                  </a:cubicBezTo>
                  <a:cubicBezTo>
                    <a:pt x="24" y="35"/>
                    <a:pt x="26" y="31"/>
                    <a:pt x="29" y="28"/>
                  </a:cubicBezTo>
                  <a:cubicBezTo>
                    <a:pt x="32" y="25"/>
                    <a:pt x="36" y="23"/>
                    <a:pt x="36" y="23"/>
                  </a:cubicBezTo>
                  <a:close/>
                  <a:moveTo>
                    <a:pt x="20" y="61"/>
                  </a:moveTo>
                  <a:cubicBezTo>
                    <a:pt x="20" y="61"/>
                    <a:pt x="19" y="57"/>
                    <a:pt x="19" y="52"/>
                  </a:cubicBezTo>
                  <a:cubicBezTo>
                    <a:pt x="19" y="48"/>
                    <a:pt x="20" y="44"/>
                    <a:pt x="20" y="44"/>
                  </a:cubicBezTo>
                  <a:cubicBezTo>
                    <a:pt x="21" y="42"/>
                    <a:pt x="23" y="41"/>
                    <a:pt x="24" y="42"/>
                  </a:cubicBezTo>
                  <a:cubicBezTo>
                    <a:pt x="38" y="50"/>
                    <a:pt x="38" y="50"/>
                    <a:pt x="38" y="50"/>
                  </a:cubicBezTo>
                  <a:cubicBezTo>
                    <a:pt x="39" y="51"/>
                    <a:pt x="39" y="53"/>
                    <a:pt x="38" y="54"/>
                  </a:cubicBezTo>
                  <a:cubicBezTo>
                    <a:pt x="24" y="62"/>
                    <a:pt x="24" y="62"/>
                    <a:pt x="24" y="62"/>
                  </a:cubicBezTo>
                  <a:cubicBezTo>
                    <a:pt x="23" y="63"/>
                    <a:pt x="21" y="63"/>
                    <a:pt x="20" y="61"/>
                  </a:cubicBezTo>
                  <a:close/>
                  <a:moveTo>
                    <a:pt x="24" y="69"/>
                  </a:moveTo>
                  <a:cubicBezTo>
                    <a:pt x="23" y="68"/>
                    <a:pt x="24" y="66"/>
                    <a:pt x="25" y="66"/>
                  </a:cubicBezTo>
                  <a:cubicBezTo>
                    <a:pt x="41" y="62"/>
                    <a:pt x="41" y="62"/>
                    <a:pt x="41" y="62"/>
                  </a:cubicBezTo>
                  <a:cubicBezTo>
                    <a:pt x="43" y="61"/>
                    <a:pt x="44" y="63"/>
                    <a:pt x="43" y="65"/>
                  </a:cubicBezTo>
                  <a:cubicBezTo>
                    <a:pt x="40" y="80"/>
                    <a:pt x="40" y="80"/>
                    <a:pt x="40" y="80"/>
                  </a:cubicBezTo>
                  <a:cubicBezTo>
                    <a:pt x="39" y="82"/>
                    <a:pt x="37" y="82"/>
                    <a:pt x="36" y="82"/>
                  </a:cubicBezTo>
                  <a:cubicBezTo>
                    <a:pt x="36" y="82"/>
                    <a:pt x="32" y="79"/>
                    <a:pt x="29" y="76"/>
                  </a:cubicBezTo>
                  <a:cubicBezTo>
                    <a:pt x="26" y="73"/>
                    <a:pt x="24" y="69"/>
                    <a:pt x="24" y="69"/>
                  </a:cubicBezTo>
                  <a:close/>
                  <a:moveTo>
                    <a:pt x="61" y="85"/>
                  </a:moveTo>
                  <a:cubicBezTo>
                    <a:pt x="61" y="85"/>
                    <a:pt x="57" y="86"/>
                    <a:pt x="53" y="86"/>
                  </a:cubicBezTo>
                  <a:cubicBezTo>
                    <a:pt x="49" y="86"/>
                    <a:pt x="44" y="85"/>
                    <a:pt x="44" y="85"/>
                  </a:cubicBezTo>
                  <a:cubicBezTo>
                    <a:pt x="42" y="85"/>
                    <a:pt x="42" y="83"/>
                    <a:pt x="43" y="81"/>
                  </a:cubicBezTo>
                  <a:cubicBezTo>
                    <a:pt x="51" y="68"/>
                    <a:pt x="51" y="68"/>
                    <a:pt x="51" y="68"/>
                  </a:cubicBezTo>
                  <a:cubicBezTo>
                    <a:pt x="52" y="66"/>
                    <a:pt x="54" y="66"/>
                    <a:pt x="55" y="68"/>
                  </a:cubicBezTo>
                  <a:cubicBezTo>
                    <a:pt x="63" y="81"/>
                    <a:pt x="63" y="81"/>
                    <a:pt x="63" y="81"/>
                  </a:cubicBezTo>
                  <a:cubicBezTo>
                    <a:pt x="64" y="83"/>
                    <a:pt x="63" y="85"/>
                    <a:pt x="61" y="85"/>
                  </a:cubicBezTo>
                  <a:close/>
                  <a:moveTo>
                    <a:pt x="70" y="82"/>
                  </a:moveTo>
                  <a:cubicBezTo>
                    <a:pt x="68" y="83"/>
                    <a:pt x="66" y="82"/>
                    <a:pt x="66" y="80"/>
                  </a:cubicBezTo>
                  <a:cubicBezTo>
                    <a:pt x="62" y="65"/>
                    <a:pt x="62" y="65"/>
                    <a:pt x="62" y="65"/>
                  </a:cubicBezTo>
                  <a:cubicBezTo>
                    <a:pt x="62" y="63"/>
                    <a:pt x="63" y="62"/>
                    <a:pt x="65" y="62"/>
                  </a:cubicBezTo>
                  <a:cubicBezTo>
                    <a:pt x="80" y="66"/>
                    <a:pt x="80" y="66"/>
                    <a:pt x="80" y="66"/>
                  </a:cubicBezTo>
                  <a:cubicBezTo>
                    <a:pt x="82" y="66"/>
                    <a:pt x="83" y="68"/>
                    <a:pt x="82" y="70"/>
                  </a:cubicBezTo>
                  <a:cubicBezTo>
                    <a:pt x="82" y="70"/>
                    <a:pt x="80" y="74"/>
                    <a:pt x="77" y="77"/>
                  </a:cubicBezTo>
                  <a:cubicBezTo>
                    <a:pt x="74" y="80"/>
                    <a:pt x="70" y="82"/>
                    <a:pt x="70" y="82"/>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Freeform 590"/>
            <p:cNvSpPr>
              <a:spLocks noEditPoints="1"/>
            </p:cNvSpPr>
            <p:nvPr/>
          </p:nvSpPr>
          <p:spPr bwMode="auto">
            <a:xfrm>
              <a:off x="6483356" y="1336678"/>
              <a:ext cx="169863" cy="169863"/>
            </a:xfrm>
            <a:custGeom>
              <a:avLst/>
              <a:gdLst>
                <a:gd name="T0" fmla="*/ 49 w 50"/>
                <a:gd name="T1" fmla="*/ 31 h 50"/>
                <a:gd name="T2" fmla="*/ 42 w 50"/>
                <a:gd name="T3" fmla="*/ 27 h 50"/>
                <a:gd name="T4" fmla="*/ 42 w 50"/>
                <a:gd name="T5" fmla="*/ 27 h 50"/>
                <a:gd name="T6" fmla="*/ 42 w 50"/>
                <a:gd name="T7" fmla="*/ 22 h 50"/>
                <a:gd name="T8" fmla="*/ 42 w 50"/>
                <a:gd name="T9" fmla="*/ 22 h 50"/>
                <a:gd name="T10" fmla="*/ 48 w 50"/>
                <a:gd name="T11" fmla="*/ 17 h 50"/>
                <a:gd name="T12" fmla="*/ 49 w 50"/>
                <a:gd name="T13" fmla="*/ 14 h 50"/>
                <a:gd name="T14" fmla="*/ 46 w 50"/>
                <a:gd name="T15" fmla="*/ 13 h 50"/>
                <a:gd name="T16" fmla="*/ 38 w 50"/>
                <a:gd name="T17" fmla="*/ 14 h 50"/>
                <a:gd name="T18" fmla="*/ 38 w 50"/>
                <a:gd name="T19" fmla="*/ 14 h 50"/>
                <a:gd name="T20" fmla="*/ 35 w 50"/>
                <a:gd name="T21" fmla="*/ 12 h 50"/>
                <a:gd name="T22" fmla="*/ 35 w 50"/>
                <a:gd name="T23" fmla="*/ 11 h 50"/>
                <a:gd name="T24" fmla="*/ 35 w 50"/>
                <a:gd name="T25" fmla="*/ 4 h 50"/>
                <a:gd name="T26" fmla="*/ 34 w 50"/>
                <a:gd name="T27" fmla="*/ 1 h 50"/>
                <a:gd name="T28" fmla="*/ 31 w 50"/>
                <a:gd name="T29" fmla="*/ 2 h 50"/>
                <a:gd name="T30" fmla="*/ 26 w 50"/>
                <a:gd name="T31" fmla="*/ 9 h 50"/>
                <a:gd name="T32" fmla="*/ 26 w 50"/>
                <a:gd name="T33" fmla="*/ 9 h 50"/>
                <a:gd name="T34" fmla="*/ 22 w 50"/>
                <a:gd name="T35" fmla="*/ 9 h 50"/>
                <a:gd name="T36" fmla="*/ 22 w 50"/>
                <a:gd name="T37" fmla="*/ 9 h 50"/>
                <a:gd name="T38" fmla="*/ 17 w 50"/>
                <a:gd name="T39" fmla="*/ 3 h 50"/>
                <a:gd name="T40" fmla="*/ 14 w 50"/>
                <a:gd name="T41" fmla="*/ 2 h 50"/>
                <a:gd name="T42" fmla="*/ 12 w 50"/>
                <a:gd name="T43" fmla="*/ 5 h 50"/>
                <a:gd name="T44" fmla="*/ 14 w 50"/>
                <a:gd name="T45" fmla="*/ 13 h 50"/>
                <a:gd name="T46" fmla="*/ 14 w 50"/>
                <a:gd name="T47" fmla="*/ 13 h 50"/>
                <a:gd name="T48" fmla="*/ 11 w 50"/>
                <a:gd name="T49" fmla="*/ 16 h 50"/>
                <a:gd name="T50" fmla="*/ 11 w 50"/>
                <a:gd name="T51" fmla="*/ 16 h 50"/>
                <a:gd name="T52" fmla="*/ 3 w 50"/>
                <a:gd name="T53" fmla="*/ 15 h 50"/>
                <a:gd name="T54" fmla="*/ 1 w 50"/>
                <a:gd name="T55" fmla="*/ 17 h 50"/>
                <a:gd name="T56" fmla="*/ 2 w 50"/>
                <a:gd name="T57" fmla="*/ 20 h 50"/>
                <a:gd name="T58" fmla="*/ 8 w 50"/>
                <a:gd name="T59" fmla="*/ 24 h 50"/>
                <a:gd name="T60" fmla="*/ 9 w 50"/>
                <a:gd name="T61" fmla="*/ 29 h 50"/>
                <a:gd name="T62" fmla="*/ 3 w 50"/>
                <a:gd name="T63" fmla="*/ 33 h 50"/>
                <a:gd name="T64" fmla="*/ 2 w 50"/>
                <a:gd name="T65" fmla="*/ 37 h 50"/>
                <a:gd name="T66" fmla="*/ 5 w 50"/>
                <a:gd name="T67" fmla="*/ 38 h 50"/>
                <a:gd name="T68" fmla="*/ 12 w 50"/>
                <a:gd name="T69" fmla="*/ 36 h 50"/>
                <a:gd name="T70" fmla="*/ 16 w 50"/>
                <a:gd name="T71" fmla="*/ 39 h 50"/>
                <a:gd name="T72" fmla="*/ 15 w 50"/>
                <a:gd name="T73" fmla="*/ 47 h 50"/>
                <a:gd name="T74" fmla="*/ 17 w 50"/>
                <a:gd name="T75" fmla="*/ 50 h 50"/>
                <a:gd name="T76" fmla="*/ 20 w 50"/>
                <a:gd name="T77" fmla="*/ 49 h 50"/>
                <a:gd name="T78" fmla="*/ 24 w 50"/>
                <a:gd name="T79" fmla="*/ 42 h 50"/>
                <a:gd name="T80" fmla="*/ 28 w 50"/>
                <a:gd name="T81" fmla="*/ 42 h 50"/>
                <a:gd name="T82" fmla="*/ 33 w 50"/>
                <a:gd name="T83" fmla="*/ 48 h 50"/>
                <a:gd name="T84" fmla="*/ 37 w 50"/>
                <a:gd name="T85" fmla="*/ 49 h 50"/>
                <a:gd name="T86" fmla="*/ 38 w 50"/>
                <a:gd name="T87" fmla="*/ 46 h 50"/>
                <a:gd name="T88" fmla="*/ 36 w 50"/>
                <a:gd name="T89" fmla="*/ 38 h 50"/>
                <a:gd name="T90" fmla="*/ 39 w 50"/>
                <a:gd name="T91" fmla="*/ 35 h 50"/>
                <a:gd name="T92" fmla="*/ 47 w 50"/>
                <a:gd name="T93" fmla="*/ 36 h 50"/>
                <a:gd name="T94" fmla="*/ 50 w 50"/>
                <a:gd name="T95" fmla="*/ 34 h 50"/>
                <a:gd name="T96" fmla="*/ 49 w 50"/>
                <a:gd name="T97" fmla="*/ 31 h 50"/>
                <a:gd name="T98" fmla="*/ 22 w 50"/>
                <a:gd name="T99" fmla="*/ 36 h 50"/>
                <a:gd name="T100" fmla="*/ 15 w 50"/>
                <a:gd name="T101" fmla="*/ 22 h 50"/>
                <a:gd name="T102" fmla="*/ 29 w 50"/>
                <a:gd name="T103" fmla="*/ 15 h 50"/>
                <a:gd name="T104" fmla="*/ 35 w 50"/>
                <a:gd name="T105" fmla="*/ 29 h 50"/>
                <a:gd name="T106" fmla="*/ 22 w 50"/>
                <a:gd name="T107"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50">
                  <a:moveTo>
                    <a:pt x="49" y="31"/>
                  </a:moveTo>
                  <a:cubicBezTo>
                    <a:pt x="42" y="27"/>
                    <a:pt x="42" y="27"/>
                    <a:pt x="42" y="27"/>
                  </a:cubicBezTo>
                  <a:cubicBezTo>
                    <a:pt x="42" y="27"/>
                    <a:pt x="42" y="27"/>
                    <a:pt x="42" y="27"/>
                  </a:cubicBezTo>
                  <a:cubicBezTo>
                    <a:pt x="42" y="25"/>
                    <a:pt x="42" y="24"/>
                    <a:pt x="42" y="22"/>
                  </a:cubicBezTo>
                  <a:cubicBezTo>
                    <a:pt x="42" y="22"/>
                    <a:pt x="42" y="22"/>
                    <a:pt x="42" y="22"/>
                  </a:cubicBezTo>
                  <a:cubicBezTo>
                    <a:pt x="48" y="17"/>
                    <a:pt x="48" y="17"/>
                    <a:pt x="48" y="17"/>
                  </a:cubicBezTo>
                  <a:cubicBezTo>
                    <a:pt x="49" y="16"/>
                    <a:pt x="49" y="15"/>
                    <a:pt x="49" y="14"/>
                  </a:cubicBezTo>
                  <a:cubicBezTo>
                    <a:pt x="48" y="13"/>
                    <a:pt x="47" y="12"/>
                    <a:pt x="46" y="13"/>
                  </a:cubicBezTo>
                  <a:cubicBezTo>
                    <a:pt x="38" y="14"/>
                    <a:pt x="38" y="14"/>
                    <a:pt x="38" y="14"/>
                  </a:cubicBezTo>
                  <a:cubicBezTo>
                    <a:pt x="38" y="14"/>
                    <a:pt x="38" y="14"/>
                    <a:pt x="38" y="14"/>
                  </a:cubicBezTo>
                  <a:cubicBezTo>
                    <a:pt x="37" y="13"/>
                    <a:pt x="36" y="12"/>
                    <a:pt x="35" y="12"/>
                  </a:cubicBezTo>
                  <a:cubicBezTo>
                    <a:pt x="35" y="11"/>
                    <a:pt x="35" y="11"/>
                    <a:pt x="35" y="11"/>
                  </a:cubicBezTo>
                  <a:cubicBezTo>
                    <a:pt x="35" y="4"/>
                    <a:pt x="35" y="4"/>
                    <a:pt x="35" y="4"/>
                  </a:cubicBezTo>
                  <a:cubicBezTo>
                    <a:pt x="36" y="2"/>
                    <a:pt x="35" y="1"/>
                    <a:pt x="34" y="1"/>
                  </a:cubicBezTo>
                  <a:cubicBezTo>
                    <a:pt x="33" y="0"/>
                    <a:pt x="31" y="1"/>
                    <a:pt x="31" y="2"/>
                  </a:cubicBezTo>
                  <a:cubicBezTo>
                    <a:pt x="26" y="9"/>
                    <a:pt x="26" y="9"/>
                    <a:pt x="26" y="9"/>
                  </a:cubicBezTo>
                  <a:cubicBezTo>
                    <a:pt x="26" y="9"/>
                    <a:pt x="26" y="9"/>
                    <a:pt x="26" y="9"/>
                  </a:cubicBezTo>
                  <a:cubicBezTo>
                    <a:pt x="25" y="9"/>
                    <a:pt x="23" y="9"/>
                    <a:pt x="22" y="9"/>
                  </a:cubicBezTo>
                  <a:cubicBezTo>
                    <a:pt x="22" y="9"/>
                    <a:pt x="22" y="9"/>
                    <a:pt x="22" y="9"/>
                  </a:cubicBezTo>
                  <a:cubicBezTo>
                    <a:pt x="17" y="3"/>
                    <a:pt x="17" y="3"/>
                    <a:pt x="17" y="3"/>
                  </a:cubicBezTo>
                  <a:cubicBezTo>
                    <a:pt x="16" y="2"/>
                    <a:pt x="15" y="1"/>
                    <a:pt x="14" y="2"/>
                  </a:cubicBezTo>
                  <a:cubicBezTo>
                    <a:pt x="13" y="2"/>
                    <a:pt x="12" y="4"/>
                    <a:pt x="12" y="5"/>
                  </a:cubicBezTo>
                  <a:cubicBezTo>
                    <a:pt x="14" y="13"/>
                    <a:pt x="14" y="13"/>
                    <a:pt x="14" y="13"/>
                  </a:cubicBezTo>
                  <a:cubicBezTo>
                    <a:pt x="14" y="13"/>
                    <a:pt x="14" y="13"/>
                    <a:pt x="14" y="13"/>
                  </a:cubicBezTo>
                  <a:cubicBezTo>
                    <a:pt x="13" y="14"/>
                    <a:pt x="12" y="15"/>
                    <a:pt x="11" y="16"/>
                  </a:cubicBezTo>
                  <a:cubicBezTo>
                    <a:pt x="11" y="16"/>
                    <a:pt x="11" y="16"/>
                    <a:pt x="11" y="16"/>
                  </a:cubicBezTo>
                  <a:cubicBezTo>
                    <a:pt x="3" y="15"/>
                    <a:pt x="3" y="15"/>
                    <a:pt x="3" y="15"/>
                  </a:cubicBezTo>
                  <a:cubicBezTo>
                    <a:pt x="2" y="15"/>
                    <a:pt x="1" y="16"/>
                    <a:pt x="1" y="17"/>
                  </a:cubicBezTo>
                  <a:cubicBezTo>
                    <a:pt x="0" y="18"/>
                    <a:pt x="1" y="19"/>
                    <a:pt x="2" y="20"/>
                  </a:cubicBezTo>
                  <a:cubicBezTo>
                    <a:pt x="8" y="24"/>
                    <a:pt x="8" y="24"/>
                    <a:pt x="8" y="24"/>
                  </a:cubicBezTo>
                  <a:cubicBezTo>
                    <a:pt x="8" y="26"/>
                    <a:pt x="8" y="27"/>
                    <a:pt x="9" y="29"/>
                  </a:cubicBezTo>
                  <a:cubicBezTo>
                    <a:pt x="3" y="33"/>
                    <a:pt x="3" y="33"/>
                    <a:pt x="3" y="33"/>
                  </a:cubicBezTo>
                  <a:cubicBezTo>
                    <a:pt x="2" y="34"/>
                    <a:pt x="1" y="36"/>
                    <a:pt x="2" y="37"/>
                  </a:cubicBezTo>
                  <a:cubicBezTo>
                    <a:pt x="2" y="38"/>
                    <a:pt x="4" y="38"/>
                    <a:pt x="5" y="38"/>
                  </a:cubicBezTo>
                  <a:cubicBezTo>
                    <a:pt x="12" y="36"/>
                    <a:pt x="12" y="36"/>
                    <a:pt x="12" y="36"/>
                  </a:cubicBezTo>
                  <a:cubicBezTo>
                    <a:pt x="13" y="38"/>
                    <a:pt x="14" y="39"/>
                    <a:pt x="16" y="39"/>
                  </a:cubicBezTo>
                  <a:cubicBezTo>
                    <a:pt x="15" y="47"/>
                    <a:pt x="15" y="47"/>
                    <a:pt x="15" y="47"/>
                  </a:cubicBezTo>
                  <a:cubicBezTo>
                    <a:pt x="15" y="48"/>
                    <a:pt x="16" y="50"/>
                    <a:pt x="17" y="50"/>
                  </a:cubicBezTo>
                  <a:cubicBezTo>
                    <a:pt x="18" y="50"/>
                    <a:pt x="19" y="50"/>
                    <a:pt x="20" y="49"/>
                  </a:cubicBezTo>
                  <a:cubicBezTo>
                    <a:pt x="24" y="42"/>
                    <a:pt x="24" y="42"/>
                    <a:pt x="24" y="42"/>
                  </a:cubicBezTo>
                  <a:cubicBezTo>
                    <a:pt x="25" y="42"/>
                    <a:pt x="27" y="42"/>
                    <a:pt x="28" y="42"/>
                  </a:cubicBezTo>
                  <a:cubicBezTo>
                    <a:pt x="33" y="48"/>
                    <a:pt x="33" y="48"/>
                    <a:pt x="33" y="48"/>
                  </a:cubicBezTo>
                  <a:cubicBezTo>
                    <a:pt x="34" y="49"/>
                    <a:pt x="35" y="49"/>
                    <a:pt x="37" y="49"/>
                  </a:cubicBezTo>
                  <a:cubicBezTo>
                    <a:pt x="38" y="48"/>
                    <a:pt x="38" y="47"/>
                    <a:pt x="38" y="46"/>
                  </a:cubicBezTo>
                  <a:cubicBezTo>
                    <a:pt x="36" y="38"/>
                    <a:pt x="36" y="38"/>
                    <a:pt x="36" y="38"/>
                  </a:cubicBezTo>
                  <a:cubicBezTo>
                    <a:pt x="37" y="37"/>
                    <a:pt x="38" y="36"/>
                    <a:pt x="39" y="35"/>
                  </a:cubicBezTo>
                  <a:cubicBezTo>
                    <a:pt x="47" y="36"/>
                    <a:pt x="47" y="36"/>
                    <a:pt x="47" y="36"/>
                  </a:cubicBezTo>
                  <a:cubicBezTo>
                    <a:pt x="48" y="36"/>
                    <a:pt x="49" y="35"/>
                    <a:pt x="50" y="34"/>
                  </a:cubicBezTo>
                  <a:cubicBezTo>
                    <a:pt x="50" y="33"/>
                    <a:pt x="50" y="31"/>
                    <a:pt x="49" y="31"/>
                  </a:cubicBezTo>
                  <a:close/>
                  <a:moveTo>
                    <a:pt x="22" y="36"/>
                  </a:moveTo>
                  <a:cubicBezTo>
                    <a:pt x="16" y="34"/>
                    <a:pt x="13" y="28"/>
                    <a:pt x="15" y="22"/>
                  </a:cubicBezTo>
                  <a:cubicBezTo>
                    <a:pt x="17" y="16"/>
                    <a:pt x="23" y="13"/>
                    <a:pt x="29" y="15"/>
                  </a:cubicBezTo>
                  <a:cubicBezTo>
                    <a:pt x="34" y="17"/>
                    <a:pt x="37" y="23"/>
                    <a:pt x="35" y="29"/>
                  </a:cubicBezTo>
                  <a:cubicBezTo>
                    <a:pt x="33" y="35"/>
                    <a:pt x="27" y="38"/>
                    <a:pt x="22" y="36"/>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Freeform 591"/>
            <p:cNvSpPr>
              <a:spLocks noEditPoints="1"/>
            </p:cNvSpPr>
            <p:nvPr/>
          </p:nvSpPr>
          <p:spPr bwMode="auto">
            <a:xfrm>
              <a:off x="6276981" y="1622428"/>
              <a:ext cx="212725" cy="211138"/>
            </a:xfrm>
            <a:custGeom>
              <a:avLst/>
              <a:gdLst>
                <a:gd name="T0" fmla="*/ 60 w 62"/>
                <a:gd name="T1" fmla="*/ 35 h 62"/>
                <a:gd name="T2" fmla="*/ 62 w 62"/>
                <a:gd name="T3" fmla="*/ 31 h 62"/>
                <a:gd name="T4" fmla="*/ 58 w 62"/>
                <a:gd name="T5" fmla="*/ 27 h 62"/>
                <a:gd name="T6" fmla="*/ 54 w 62"/>
                <a:gd name="T7" fmla="*/ 26 h 62"/>
                <a:gd name="T8" fmla="*/ 51 w 62"/>
                <a:gd name="T9" fmla="*/ 17 h 62"/>
                <a:gd name="T10" fmla="*/ 54 w 62"/>
                <a:gd name="T11" fmla="*/ 13 h 62"/>
                <a:gd name="T12" fmla="*/ 53 w 62"/>
                <a:gd name="T13" fmla="*/ 9 h 62"/>
                <a:gd name="T14" fmla="*/ 47 w 62"/>
                <a:gd name="T15" fmla="*/ 9 h 62"/>
                <a:gd name="T16" fmla="*/ 44 w 62"/>
                <a:gd name="T17" fmla="*/ 11 h 62"/>
                <a:gd name="T18" fmla="*/ 36 w 62"/>
                <a:gd name="T19" fmla="*/ 7 h 62"/>
                <a:gd name="T20" fmla="*/ 35 w 62"/>
                <a:gd name="T21" fmla="*/ 3 h 62"/>
                <a:gd name="T22" fmla="*/ 31 w 62"/>
                <a:gd name="T23" fmla="*/ 0 h 62"/>
                <a:gd name="T24" fmla="*/ 27 w 62"/>
                <a:gd name="T25" fmla="*/ 4 h 62"/>
                <a:gd name="T26" fmla="*/ 26 w 62"/>
                <a:gd name="T27" fmla="*/ 9 h 62"/>
                <a:gd name="T28" fmla="*/ 17 w 62"/>
                <a:gd name="T29" fmla="*/ 11 h 62"/>
                <a:gd name="T30" fmla="*/ 13 w 62"/>
                <a:gd name="T31" fmla="*/ 9 h 62"/>
                <a:gd name="T32" fmla="*/ 9 w 62"/>
                <a:gd name="T33" fmla="*/ 10 h 62"/>
                <a:gd name="T34" fmla="*/ 9 w 62"/>
                <a:gd name="T35" fmla="*/ 15 h 62"/>
                <a:gd name="T36" fmla="*/ 11 w 62"/>
                <a:gd name="T37" fmla="*/ 19 h 62"/>
                <a:gd name="T38" fmla="*/ 7 w 62"/>
                <a:gd name="T39" fmla="*/ 27 h 62"/>
                <a:gd name="T40" fmla="*/ 3 w 62"/>
                <a:gd name="T41" fmla="*/ 28 h 62"/>
                <a:gd name="T42" fmla="*/ 0 w 62"/>
                <a:gd name="T43" fmla="*/ 32 h 62"/>
                <a:gd name="T44" fmla="*/ 4 w 62"/>
                <a:gd name="T45" fmla="*/ 35 h 62"/>
                <a:gd name="T46" fmla="*/ 8 w 62"/>
                <a:gd name="T47" fmla="*/ 37 h 62"/>
                <a:gd name="T48" fmla="*/ 11 w 62"/>
                <a:gd name="T49" fmla="*/ 45 h 62"/>
                <a:gd name="T50" fmla="*/ 9 w 62"/>
                <a:gd name="T51" fmla="*/ 49 h 62"/>
                <a:gd name="T52" fmla="*/ 10 w 62"/>
                <a:gd name="T53" fmla="*/ 53 h 62"/>
                <a:gd name="T54" fmla="*/ 15 w 62"/>
                <a:gd name="T55" fmla="*/ 53 h 62"/>
                <a:gd name="T56" fmla="*/ 18 w 62"/>
                <a:gd name="T57" fmla="*/ 51 h 62"/>
                <a:gd name="T58" fmla="*/ 27 w 62"/>
                <a:gd name="T59" fmla="*/ 56 h 62"/>
                <a:gd name="T60" fmla="*/ 28 w 62"/>
                <a:gd name="T61" fmla="*/ 60 h 62"/>
                <a:gd name="T62" fmla="*/ 32 w 62"/>
                <a:gd name="T63" fmla="*/ 62 h 62"/>
                <a:gd name="T64" fmla="*/ 35 w 62"/>
                <a:gd name="T65" fmla="*/ 58 h 62"/>
                <a:gd name="T66" fmla="*/ 36 w 62"/>
                <a:gd name="T67" fmla="*/ 55 h 62"/>
                <a:gd name="T68" fmla="*/ 45 w 62"/>
                <a:gd name="T69" fmla="*/ 52 h 62"/>
                <a:gd name="T70" fmla="*/ 49 w 62"/>
                <a:gd name="T71" fmla="*/ 54 h 62"/>
                <a:gd name="T72" fmla="*/ 53 w 62"/>
                <a:gd name="T73" fmla="*/ 53 h 62"/>
                <a:gd name="T74" fmla="*/ 53 w 62"/>
                <a:gd name="T75" fmla="*/ 48 h 62"/>
                <a:gd name="T76" fmla="*/ 51 w 62"/>
                <a:gd name="T77" fmla="*/ 44 h 62"/>
                <a:gd name="T78" fmla="*/ 56 w 62"/>
                <a:gd name="T79" fmla="*/ 36 h 62"/>
                <a:gd name="T80" fmla="*/ 45 w 62"/>
                <a:gd name="T81" fmla="*/ 18 h 62"/>
                <a:gd name="T82" fmla="*/ 38 w 62"/>
                <a:gd name="T83" fmla="*/ 25 h 62"/>
                <a:gd name="T84" fmla="*/ 45 w 62"/>
                <a:gd name="T85" fmla="*/ 18 h 62"/>
                <a:gd name="T86" fmla="*/ 34 w 62"/>
                <a:gd name="T87" fmla="*/ 29 h 62"/>
                <a:gd name="T88" fmla="*/ 28 w 62"/>
                <a:gd name="T89" fmla="*/ 35 h 62"/>
                <a:gd name="T90" fmla="*/ 25 w 62"/>
                <a:gd name="T91" fmla="*/ 25 h 62"/>
                <a:gd name="T92" fmla="*/ 18 w 62"/>
                <a:gd name="T93" fmla="*/ 18 h 62"/>
                <a:gd name="T94" fmla="*/ 25 w 62"/>
                <a:gd name="T95" fmla="*/ 25 h 62"/>
                <a:gd name="T96" fmla="*/ 18 w 62"/>
                <a:gd name="T97" fmla="*/ 38 h 62"/>
                <a:gd name="T98" fmla="*/ 25 w 62"/>
                <a:gd name="T99" fmla="*/ 45 h 62"/>
                <a:gd name="T100" fmla="*/ 38 w 62"/>
                <a:gd name="T101" fmla="*/ 38 h 62"/>
                <a:gd name="T102" fmla="*/ 45 w 62"/>
                <a:gd name="T103" fmla="*/ 45 h 62"/>
                <a:gd name="T104" fmla="*/ 38 w 62"/>
                <a:gd name="T105" fmla="*/ 3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 h="62">
                  <a:moveTo>
                    <a:pt x="58" y="35"/>
                  </a:moveTo>
                  <a:cubicBezTo>
                    <a:pt x="59" y="35"/>
                    <a:pt x="59" y="35"/>
                    <a:pt x="60" y="35"/>
                  </a:cubicBezTo>
                  <a:cubicBezTo>
                    <a:pt x="62" y="32"/>
                    <a:pt x="62" y="32"/>
                    <a:pt x="62" y="32"/>
                  </a:cubicBezTo>
                  <a:cubicBezTo>
                    <a:pt x="62" y="32"/>
                    <a:pt x="62" y="31"/>
                    <a:pt x="62" y="31"/>
                  </a:cubicBezTo>
                  <a:cubicBezTo>
                    <a:pt x="60" y="28"/>
                    <a:pt x="60" y="28"/>
                    <a:pt x="60" y="28"/>
                  </a:cubicBezTo>
                  <a:cubicBezTo>
                    <a:pt x="59" y="28"/>
                    <a:pt x="59" y="27"/>
                    <a:pt x="58" y="27"/>
                  </a:cubicBezTo>
                  <a:cubicBezTo>
                    <a:pt x="55" y="27"/>
                    <a:pt x="55" y="27"/>
                    <a:pt x="55" y="27"/>
                  </a:cubicBezTo>
                  <a:cubicBezTo>
                    <a:pt x="55" y="27"/>
                    <a:pt x="54" y="26"/>
                    <a:pt x="54" y="26"/>
                  </a:cubicBezTo>
                  <a:cubicBezTo>
                    <a:pt x="51" y="19"/>
                    <a:pt x="51" y="19"/>
                    <a:pt x="51" y="19"/>
                  </a:cubicBezTo>
                  <a:cubicBezTo>
                    <a:pt x="51" y="19"/>
                    <a:pt x="51" y="18"/>
                    <a:pt x="51" y="17"/>
                  </a:cubicBezTo>
                  <a:cubicBezTo>
                    <a:pt x="53" y="15"/>
                    <a:pt x="53" y="15"/>
                    <a:pt x="53" y="15"/>
                  </a:cubicBezTo>
                  <a:cubicBezTo>
                    <a:pt x="54" y="15"/>
                    <a:pt x="54" y="14"/>
                    <a:pt x="54" y="13"/>
                  </a:cubicBezTo>
                  <a:cubicBezTo>
                    <a:pt x="54" y="10"/>
                    <a:pt x="54" y="10"/>
                    <a:pt x="54" y="10"/>
                  </a:cubicBezTo>
                  <a:cubicBezTo>
                    <a:pt x="54" y="9"/>
                    <a:pt x="53" y="9"/>
                    <a:pt x="53" y="9"/>
                  </a:cubicBezTo>
                  <a:cubicBezTo>
                    <a:pt x="49" y="9"/>
                    <a:pt x="49" y="9"/>
                    <a:pt x="49" y="9"/>
                  </a:cubicBezTo>
                  <a:cubicBezTo>
                    <a:pt x="49" y="9"/>
                    <a:pt x="48" y="9"/>
                    <a:pt x="47" y="9"/>
                  </a:cubicBezTo>
                  <a:cubicBezTo>
                    <a:pt x="45" y="11"/>
                    <a:pt x="45" y="11"/>
                    <a:pt x="45" y="11"/>
                  </a:cubicBezTo>
                  <a:cubicBezTo>
                    <a:pt x="45" y="12"/>
                    <a:pt x="44" y="12"/>
                    <a:pt x="44" y="11"/>
                  </a:cubicBezTo>
                  <a:cubicBezTo>
                    <a:pt x="37" y="9"/>
                    <a:pt x="37" y="9"/>
                    <a:pt x="37" y="9"/>
                  </a:cubicBezTo>
                  <a:cubicBezTo>
                    <a:pt x="36" y="8"/>
                    <a:pt x="36" y="8"/>
                    <a:pt x="36" y="7"/>
                  </a:cubicBezTo>
                  <a:cubicBezTo>
                    <a:pt x="35" y="4"/>
                    <a:pt x="35" y="4"/>
                    <a:pt x="35" y="4"/>
                  </a:cubicBezTo>
                  <a:cubicBezTo>
                    <a:pt x="35" y="4"/>
                    <a:pt x="35" y="3"/>
                    <a:pt x="35" y="3"/>
                  </a:cubicBezTo>
                  <a:cubicBezTo>
                    <a:pt x="32" y="0"/>
                    <a:pt x="32" y="0"/>
                    <a:pt x="32" y="0"/>
                  </a:cubicBezTo>
                  <a:cubicBezTo>
                    <a:pt x="32" y="0"/>
                    <a:pt x="31" y="0"/>
                    <a:pt x="31" y="0"/>
                  </a:cubicBezTo>
                  <a:cubicBezTo>
                    <a:pt x="28" y="3"/>
                    <a:pt x="28" y="3"/>
                    <a:pt x="28" y="3"/>
                  </a:cubicBezTo>
                  <a:cubicBezTo>
                    <a:pt x="28" y="3"/>
                    <a:pt x="27" y="4"/>
                    <a:pt x="27" y="4"/>
                  </a:cubicBezTo>
                  <a:cubicBezTo>
                    <a:pt x="27" y="7"/>
                    <a:pt x="27" y="7"/>
                    <a:pt x="27" y="7"/>
                  </a:cubicBezTo>
                  <a:cubicBezTo>
                    <a:pt x="27" y="8"/>
                    <a:pt x="26" y="8"/>
                    <a:pt x="26" y="9"/>
                  </a:cubicBezTo>
                  <a:cubicBezTo>
                    <a:pt x="19" y="11"/>
                    <a:pt x="19" y="11"/>
                    <a:pt x="19" y="11"/>
                  </a:cubicBezTo>
                  <a:cubicBezTo>
                    <a:pt x="19" y="12"/>
                    <a:pt x="18" y="11"/>
                    <a:pt x="17" y="11"/>
                  </a:cubicBezTo>
                  <a:cubicBezTo>
                    <a:pt x="15" y="9"/>
                    <a:pt x="15" y="9"/>
                    <a:pt x="15" y="9"/>
                  </a:cubicBezTo>
                  <a:cubicBezTo>
                    <a:pt x="15" y="9"/>
                    <a:pt x="14" y="9"/>
                    <a:pt x="13" y="9"/>
                  </a:cubicBezTo>
                  <a:cubicBezTo>
                    <a:pt x="10" y="9"/>
                    <a:pt x="10" y="9"/>
                    <a:pt x="10" y="9"/>
                  </a:cubicBezTo>
                  <a:cubicBezTo>
                    <a:pt x="9" y="9"/>
                    <a:pt x="9" y="9"/>
                    <a:pt x="9" y="10"/>
                  </a:cubicBezTo>
                  <a:cubicBezTo>
                    <a:pt x="9" y="13"/>
                    <a:pt x="9" y="13"/>
                    <a:pt x="9" y="13"/>
                  </a:cubicBezTo>
                  <a:cubicBezTo>
                    <a:pt x="9" y="14"/>
                    <a:pt x="9" y="15"/>
                    <a:pt x="9" y="15"/>
                  </a:cubicBezTo>
                  <a:cubicBezTo>
                    <a:pt x="11" y="17"/>
                    <a:pt x="11" y="17"/>
                    <a:pt x="11" y="17"/>
                  </a:cubicBezTo>
                  <a:cubicBezTo>
                    <a:pt x="11" y="18"/>
                    <a:pt x="12" y="18"/>
                    <a:pt x="11" y="19"/>
                  </a:cubicBezTo>
                  <a:cubicBezTo>
                    <a:pt x="8" y="26"/>
                    <a:pt x="8" y="26"/>
                    <a:pt x="8" y="26"/>
                  </a:cubicBezTo>
                  <a:cubicBezTo>
                    <a:pt x="8" y="26"/>
                    <a:pt x="8" y="27"/>
                    <a:pt x="7" y="27"/>
                  </a:cubicBezTo>
                  <a:cubicBezTo>
                    <a:pt x="4" y="27"/>
                    <a:pt x="4" y="27"/>
                    <a:pt x="4" y="27"/>
                  </a:cubicBezTo>
                  <a:cubicBezTo>
                    <a:pt x="4" y="27"/>
                    <a:pt x="3" y="27"/>
                    <a:pt x="3" y="28"/>
                  </a:cubicBezTo>
                  <a:cubicBezTo>
                    <a:pt x="0" y="30"/>
                    <a:pt x="0" y="30"/>
                    <a:pt x="0" y="30"/>
                  </a:cubicBezTo>
                  <a:cubicBezTo>
                    <a:pt x="0" y="31"/>
                    <a:pt x="0" y="31"/>
                    <a:pt x="0" y="32"/>
                  </a:cubicBezTo>
                  <a:cubicBezTo>
                    <a:pt x="3" y="34"/>
                    <a:pt x="3" y="34"/>
                    <a:pt x="3" y="34"/>
                  </a:cubicBezTo>
                  <a:cubicBezTo>
                    <a:pt x="3" y="35"/>
                    <a:pt x="4" y="35"/>
                    <a:pt x="4" y="35"/>
                  </a:cubicBezTo>
                  <a:cubicBezTo>
                    <a:pt x="7" y="35"/>
                    <a:pt x="7" y="35"/>
                    <a:pt x="7" y="35"/>
                  </a:cubicBezTo>
                  <a:cubicBezTo>
                    <a:pt x="7" y="36"/>
                    <a:pt x="8" y="36"/>
                    <a:pt x="8" y="37"/>
                  </a:cubicBezTo>
                  <a:cubicBezTo>
                    <a:pt x="11" y="44"/>
                    <a:pt x="11" y="44"/>
                    <a:pt x="11" y="44"/>
                  </a:cubicBezTo>
                  <a:cubicBezTo>
                    <a:pt x="11" y="44"/>
                    <a:pt x="11" y="45"/>
                    <a:pt x="11" y="45"/>
                  </a:cubicBezTo>
                  <a:cubicBezTo>
                    <a:pt x="9" y="47"/>
                    <a:pt x="9" y="47"/>
                    <a:pt x="9" y="47"/>
                  </a:cubicBezTo>
                  <a:cubicBezTo>
                    <a:pt x="9" y="48"/>
                    <a:pt x="8" y="49"/>
                    <a:pt x="9" y="49"/>
                  </a:cubicBezTo>
                  <a:cubicBezTo>
                    <a:pt x="9" y="52"/>
                    <a:pt x="9" y="52"/>
                    <a:pt x="9" y="52"/>
                  </a:cubicBezTo>
                  <a:cubicBezTo>
                    <a:pt x="9" y="53"/>
                    <a:pt x="9" y="53"/>
                    <a:pt x="10" y="53"/>
                  </a:cubicBezTo>
                  <a:cubicBezTo>
                    <a:pt x="13" y="54"/>
                    <a:pt x="13" y="54"/>
                    <a:pt x="13" y="54"/>
                  </a:cubicBezTo>
                  <a:cubicBezTo>
                    <a:pt x="14" y="54"/>
                    <a:pt x="14" y="53"/>
                    <a:pt x="15" y="53"/>
                  </a:cubicBezTo>
                  <a:cubicBezTo>
                    <a:pt x="17" y="52"/>
                    <a:pt x="17" y="52"/>
                    <a:pt x="17" y="52"/>
                  </a:cubicBezTo>
                  <a:cubicBezTo>
                    <a:pt x="17" y="51"/>
                    <a:pt x="18" y="51"/>
                    <a:pt x="18" y="51"/>
                  </a:cubicBezTo>
                  <a:cubicBezTo>
                    <a:pt x="26" y="55"/>
                    <a:pt x="26" y="55"/>
                    <a:pt x="26" y="55"/>
                  </a:cubicBezTo>
                  <a:cubicBezTo>
                    <a:pt x="26" y="55"/>
                    <a:pt x="27" y="55"/>
                    <a:pt x="27" y="56"/>
                  </a:cubicBezTo>
                  <a:cubicBezTo>
                    <a:pt x="27" y="58"/>
                    <a:pt x="27" y="58"/>
                    <a:pt x="27" y="58"/>
                  </a:cubicBezTo>
                  <a:cubicBezTo>
                    <a:pt x="27" y="59"/>
                    <a:pt x="27" y="59"/>
                    <a:pt x="28" y="60"/>
                  </a:cubicBezTo>
                  <a:cubicBezTo>
                    <a:pt x="30" y="62"/>
                    <a:pt x="30" y="62"/>
                    <a:pt x="30" y="62"/>
                  </a:cubicBezTo>
                  <a:cubicBezTo>
                    <a:pt x="31" y="62"/>
                    <a:pt x="31" y="62"/>
                    <a:pt x="32" y="62"/>
                  </a:cubicBezTo>
                  <a:cubicBezTo>
                    <a:pt x="34" y="60"/>
                    <a:pt x="34" y="60"/>
                    <a:pt x="34" y="60"/>
                  </a:cubicBezTo>
                  <a:cubicBezTo>
                    <a:pt x="35" y="59"/>
                    <a:pt x="35" y="59"/>
                    <a:pt x="35" y="58"/>
                  </a:cubicBezTo>
                  <a:cubicBezTo>
                    <a:pt x="35" y="56"/>
                    <a:pt x="35" y="56"/>
                    <a:pt x="35" y="56"/>
                  </a:cubicBezTo>
                  <a:cubicBezTo>
                    <a:pt x="35" y="55"/>
                    <a:pt x="36" y="55"/>
                    <a:pt x="36" y="55"/>
                  </a:cubicBezTo>
                  <a:cubicBezTo>
                    <a:pt x="44" y="52"/>
                    <a:pt x="44" y="52"/>
                    <a:pt x="44" y="52"/>
                  </a:cubicBezTo>
                  <a:cubicBezTo>
                    <a:pt x="44" y="51"/>
                    <a:pt x="45" y="51"/>
                    <a:pt x="45" y="52"/>
                  </a:cubicBezTo>
                  <a:cubicBezTo>
                    <a:pt x="47" y="53"/>
                    <a:pt x="47" y="53"/>
                    <a:pt x="47" y="53"/>
                  </a:cubicBezTo>
                  <a:cubicBezTo>
                    <a:pt x="48" y="54"/>
                    <a:pt x="48" y="54"/>
                    <a:pt x="49" y="54"/>
                  </a:cubicBezTo>
                  <a:cubicBezTo>
                    <a:pt x="52" y="54"/>
                    <a:pt x="52" y="54"/>
                    <a:pt x="52" y="54"/>
                  </a:cubicBezTo>
                  <a:cubicBezTo>
                    <a:pt x="53" y="54"/>
                    <a:pt x="53" y="53"/>
                    <a:pt x="53" y="53"/>
                  </a:cubicBezTo>
                  <a:cubicBezTo>
                    <a:pt x="54" y="49"/>
                    <a:pt x="54" y="49"/>
                    <a:pt x="54" y="49"/>
                  </a:cubicBezTo>
                  <a:cubicBezTo>
                    <a:pt x="54" y="49"/>
                    <a:pt x="53" y="48"/>
                    <a:pt x="53" y="48"/>
                  </a:cubicBezTo>
                  <a:cubicBezTo>
                    <a:pt x="51" y="46"/>
                    <a:pt x="51" y="46"/>
                    <a:pt x="51" y="46"/>
                  </a:cubicBezTo>
                  <a:cubicBezTo>
                    <a:pt x="51" y="45"/>
                    <a:pt x="51" y="45"/>
                    <a:pt x="51" y="44"/>
                  </a:cubicBezTo>
                  <a:cubicBezTo>
                    <a:pt x="54" y="37"/>
                    <a:pt x="54" y="37"/>
                    <a:pt x="54" y="37"/>
                  </a:cubicBezTo>
                  <a:cubicBezTo>
                    <a:pt x="54" y="36"/>
                    <a:pt x="55" y="36"/>
                    <a:pt x="56" y="36"/>
                  </a:cubicBezTo>
                  <a:lnTo>
                    <a:pt x="58" y="35"/>
                  </a:lnTo>
                  <a:close/>
                  <a:moveTo>
                    <a:pt x="45" y="18"/>
                  </a:moveTo>
                  <a:cubicBezTo>
                    <a:pt x="47" y="20"/>
                    <a:pt x="47" y="23"/>
                    <a:pt x="45" y="25"/>
                  </a:cubicBezTo>
                  <a:cubicBezTo>
                    <a:pt x="43" y="27"/>
                    <a:pt x="40" y="27"/>
                    <a:pt x="38" y="25"/>
                  </a:cubicBezTo>
                  <a:cubicBezTo>
                    <a:pt x="36" y="23"/>
                    <a:pt x="36" y="20"/>
                    <a:pt x="38" y="18"/>
                  </a:cubicBezTo>
                  <a:cubicBezTo>
                    <a:pt x="40" y="16"/>
                    <a:pt x="43" y="16"/>
                    <a:pt x="45" y="18"/>
                  </a:cubicBezTo>
                  <a:close/>
                  <a:moveTo>
                    <a:pt x="28" y="29"/>
                  </a:moveTo>
                  <a:cubicBezTo>
                    <a:pt x="30" y="27"/>
                    <a:pt x="33" y="27"/>
                    <a:pt x="34" y="29"/>
                  </a:cubicBezTo>
                  <a:cubicBezTo>
                    <a:pt x="36" y="30"/>
                    <a:pt x="36" y="33"/>
                    <a:pt x="34" y="35"/>
                  </a:cubicBezTo>
                  <a:cubicBezTo>
                    <a:pt x="33" y="36"/>
                    <a:pt x="30" y="36"/>
                    <a:pt x="28" y="35"/>
                  </a:cubicBezTo>
                  <a:cubicBezTo>
                    <a:pt x="27" y="33"/>
                    <a:pt x="27" y="30"/>
                    <a:pt x="28" y="29"/>
                  </a:cubicBezTo>
                  <a:close/>
                  <a:moveTo>
                    <a:pt x="25" y="25"/>
                  </a:moveTo>
                  <a:cubicBezTo>
                    <a:pt x="23" y="27"/>
                    <a:pt x="20" y="27"/>
                    <a:pt x="18" y="25"/>
                  </a:cubicBezTo>
                  <a:cubicBezTo>
                    <a:pt x="16" y="23"/>
                    <a:pt x="16" y="20"/>
                    <a:pt x="18" y="18"/>
                  </a:cubicBezTo>
                  <a:cubicBezTo>
                    <a:pt x="20" y="16"/>
                    <a:pt x="23" y="16"/>
                    <a:pt x="25" y="18"/>
                  </a:cubicBezTo>
                  <a:cubicBezTo>
                    <a:pt x="27" y="20"/>
                    <a:pt x="27" y="23"/>
                    <a:pt x="25" y="25"/>
                  </a:cubicBezTo>
                  <a:close/>
                  <a:moveTo>
                    <a:pt x="18" y="45"/>
                  </a:moveTo>
                  <a:cubicBezTo>
                    <a:pt x="16" y="43"/>
                    <a:pt x="16" y="40"/>
                    <a:pt x="18" y="38"/>
                  </a:cubicBezTo>
                  <a:cubicBezTo>
                    <a:pt x="20" y="36"/>
                    <a:pt x="23" y="36"/>
                    <a:pt x="25" y="38"/>
                  </a:cubicBezTo>
                  <a:cubicBezTo>
                    <a:pt x="27" y="40"/>
                    <a:pt x="27" y="43"/>
                    <a:pt x="25" y="45"/>
                  </a:cubicBezTo>
                  <a:cubicBezTo>
                    <a:pt x="23" y="47"/>
                    <a:pt x="20" y="47"/>
                    <a:pt x="18" y="45"/>
                  </a:cubicBezTo>
                  <a:close/>
                  <a:moveTo>
                    <a:pt x="38" y="38"/>
                  </a:moveTo>
                  <a:cubicBezTo>
                    <a:pt x="40" y="36"/>
                    <a:pt x="43" y="36"/>
                    <a:pt x="45" y="38"/>
                  </a:cubicBezTo>
                  <a:cubicBezTo>
                    <a:pt x="47" y="40"/>
                    <a:pt x="47" y="43"/>
                    <a:pt x="45" y="45"/>
                  </a:cubicBezTo>
                  <a:cubicBezTo>
                    <a:pt x="43" y="47"/>
                    <a:pt x="40" y="47"/>
                    <a:pt x="38" y="45"/>
                  </a:cubicBezTo>
                  <a:cubicBezTo>
                    <a:pt x="36" y="43"/>
                    <a:pt x="36" y="40"/>
                    <a:pt x="38" y="38"/>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Freeform 592"/>
            <p:cNvSpPr>
              <a:spLocks noEditPoints="1"/>
            </p:cNvSpPr>
            <p:nvPr/>
          </p:nvSpPr>
          <p:spPr bwMode="auto">
            <a:xfrm>
              <a:off x="6584956" y="1492253"/>
              <a:ext cx="182563" cy="184150"/>
            </a:xfrm>
            <a:custGeom>
              <a:avLst/>
              <a:gdLst>
                <a:gd name="T0" fmla="*/ 25 w 53"/>
                <a:gd name="T1" fmla="*/ 1 h 54"/>
                <a:gd name="T2" fmla="*/ 1 w 53"/>
                <a:gd name="T3" fmla="*/ 29 h 54"/>
                <a:gd name="T4" fmla="*/ 28 w 53"/>
                <a:gd name="T5" fmla="*/ 53 h 54"/>
                <a:gd name="T6" fmla="*/ 52 w 53"/>
                <a:gd name="T7" fmla="*/ 25 h 54"/>
                <a:gd name="T8" fmla="*/ 25 w 53"/>
                <a:gd name="T9" fmla="*/ 1 h 54"/>
                <a:gd name="T10" fmla="*/ 27 w 53"/>
                <a:gd name="T11" fmla="*/ 39 h 54"/>
                <a:gd name="T12" fmla="*/ 14 w 53"/>
                <a:gd name="T13" fmla="*/ 28 h 54"/>
                <a:gd name="T14" fmla="*/ 26 w 53"/>
                <a:gd name="T15" fmla="*/ 15 h 54"/>
                <a:gd name="T16" fmla="*/ 39 w 53"/>
                <a:gd name="T17" fmla="*/ 26 h 54"/>
                <a:gd name="T18" fmla="*/ 27 w 53"/>
                <a:gd name="T19" fmla="*/ 3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5" y="1"/>
                  </a:moveTo>
                  <a:cubicBezTo>
                    <a:pt x="10" y="2"/>
                    <a:pt x="0" y="14"/>
                    <a:pt x="1" y="29"/>
                  </a:cubicBezTo>
                  <a:cubicBezTo>
                    <a:pt x="2" y="43"/>
                    <a:pt x="14" y="54"/>
                    <a:pt x="28" y="53"/>
                  </a:cubicBezTo>
                  <a:cubicBezTo>
                    <a:pt x="42" y="52"/>
                    <a:pt x="53" y="39"/>
                    <a:pt x="52" y="25"/>
                  </a:cubicBezTo>
                  <a:cubicBezTo>
                    <a:pt x="51" y="11"/>
                    <a:pt x="39" y="0"/>
                    <a:pt x="25" y="1"/>
                  </a:cubicBezTo>
                  <a:close/>
                  <a:moveTo>
                    <a:pt x="27" y="39"/>
                  </a:moveTo>
                  <a:cubicBezTo>
                    <a:pt x="20" y="40"/>
                    <a:pt x="15" y="34"/>
                    <a:pt x="14" y="28"/>
                  </a:cubicBezTo>
                  <a:cubicBezTo>
                    <a:pt x="14" y="21"/>
                    <a:pt x="19" y="15"/>
                    <a:pt x="26" y="15"/>
                  </a:cubicBezTo>
                  <a:cubicBezTo>
                    <a:pt x="32" y="14"/>
                    <a:pt x="38" y="19"/>
                    <a:pt x="39" y="26"/>
                  </a:cubicBezTo>
                  <a:cubicBezTo>
                    <a:pt x="39" y="33"/>
                    <a:pt x="34" y="39"/>
                    <a:pt x="27" y="39"/>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Freeform 593"/>
            <p:cNvSpPr>
              <a:spLocks/>
            </p:cNvSpPr>
            <p:nvPr/>
          </p:nvSpPr>
          <p:spPr bwMode="auto">
            <a:xfrm>
              <a:off x="6657981" y="1476378"/>
              <a:ext cx="30163" cy="50800"/>
            </a:xfrm>
            <a:custGeom>
              <a:avLst/>
              <a:gdLst>
                <a:gd name="T0" fmla="*/ 9 w 9"/>
                <a:gd name="T1" fmla="*/ 13 h 15"/>
                <a:gd name="T2" fmla="*/ 7 w 9"/>
                <a:gd name="T3" fmla="*/ 15 h 15"/>
                <a:gd name="T4" fmla="*/ 2 w 9"/>
                <a:gd name="T5" fmla="*/ 15 h 15"/>
                <a:gd name="T6" fmla="*/ 0 w 9"/>
                <a:gd name="T7" fmla="*/ 13 h 15"/>
                <a:gd name="T8" fmla="*/ 1 w 9"/>
                <a:gd name="T9" fmla="*/ 2 h 15"/>
                <a:gd name="T10" fmla="*/ 3 w 9"/>
                <a:gd name="T11" fmla="*/ 0 h 15"/>
                <a:gd name="T12" fmla="*/ 4 w 9"/>
                <a:gd name="T13" fmla="*/ 0 h 15"/>
                <a:gd name="T14" fmla="*/ 6 w 9"/>
                <a:gd name="T15" fmla="*/ 2 h 15"/>
                <a:gd name="T16" fmla="*/ 9 w 9"/>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5">
                  <a:moveTo>
                    <a:pt x="9" y="13"/>
                  </a:moveTo>
                  <a:cubicBezTo>
                    <a:pt x="9" y="14"/>
                    <a:pt x="8" y="15"/>
                    <a:pt x="7" y="15"/>
                  </a:cubicBezTo>
                  <a:cubicBezTo>
                    <a:pt x="2" y="15"/>
                    <a:pt x="2" y="15"/>
                    <a:pt x="2" y="15"/>
                  </a:cubicBezTo>
                  <a:cubicBezTo>
                    <a:pt x="0" y="15"/>
                    <a:pt x="0" y="15"/>
                    <a:pt x="0" y="13"/>
                  </a:cubicBezTo>
                  <a:cubicBezTo>
                    <a:pt x="1" y="2"/>
                    <a:pt x="1" y="2"/>
                    <a:pt x="1" y="2"/>
                  </a:cubicBezTo>
                  <a:cubicBezTo>
                    <a:pt x="1" y="1"/>
                    <a:pt x="2" y="0"/>
                    <a:pt x="3" y="0"/>
                  </a:cubicBezTo>
                  <a:cubicBezTo>
                    <a:pt x="4" y="0"/>
                    <a:pt x="4" y="0"/>
                    <a:pt x="4" y="0"/>
                  </a:cubicBezTo>
                  <a:cubicBezTo>
                    <a:pt x="5" y="0"/>
                    <a:pt x="6" y="1"/>
                    <a:pt x="6" y="2"/>
                  </a:cubicBezTo>
                  <a:lnTo>
                    <a:pt x="9" y="13"/>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Freeform 594"/>
            <p:cNvSpPr>
              <a:spLocks/>
            </p:cNvSpPr>
            <p:nvPr/>
          </p:nvSpPr>
          <p:spPr bwMode="auto">
            <a:xfrm>
              <a:off x="6664331" y="1639891"/>
              <a:ext cx="30163" cy="53975"/>
            </a:xfrm>
            <a:custGeom>
              <a:avLst/>
              <a:gdLst>
                <a:gd name="T0" fmla="*/ 0 w 9"/>
                <a:gd name="T1" fmla="*/ 3 h 16"/>
                <a:gd name="T2" fmla="*/ 2 w 9"/>
                <a:gd name="T3" fmla="*/ 1 h 16"/>
                <a:gd name="T4" fmla="*/ 7 w 9"/>
                <a:gd name="T5" fmla="*/ 0 h 16"/>
                <a:gd name="T6" fmla="*/ 9 w 9"/>
                <a:gd name="T7" fmla="*/ 2 h 16"/>
                <a:gd name="T8" fmla="*/ 8 w 9"/>
                <a:gd name="T9" fmla="*/ 14 h 16"/>
                <a:gd name="T10" fmla="*/ 6 w 9"/>
                <a:gd name="T11" fmla="*/ 16 h 16"/>
                <a:gd name="T12" fmla="*/ 5 w 9"/>
                <a:gd name="T13" fmla="*/ 16 h 16"/>
                <a:gd name="T14" fmla="*/ 3 w 9"/>
                <a:gd name="T15" fmla="*/ 14 h 16"/>
                <a:gd name="T16" fmla="*/ 0 w 9"/>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6">
                  <a:moveTo>
                    <a:pt x="0" y="3"/>
                  </a:moveTo>
                  <a:cubicBezTo>
                    <a:pt x="0" y="2"/>
                    <a:pt x="1" y="1"/>
                    <a:pt x="2" y="1"/>
                  </a:cubicBezTo>
                  <a:cubicBezTo>
                    <a:pt x="7" y="0"/>
                    <a:pt x="7" y="0"/>
                    <a:pt x="7" y="0"/>
                  </a:cubicBezTo>
                  <a:cubicBezTo>
                    <a:pt x="8" y="0"/>
                    <a:pt x="9" y="1"/>
                    <a:pt x="9" y="2"/>
                  </a:cubicBezTo>
                  <a:cubicBezTo>
                    <a:pt x="8" y="14"/>
                    <a:pt x="8" y="14"/>
                    <a:pt x="8" y="14"/>
                  </a:cubicBezTo>
                  <a:cubicBezTo>
                    <a:pt x="8" y="15"/>
                    <a:pt x="7" y="16"/>
                    <a:pt x="6" y="16"/>
                  </a:cubicBezTo>
                  <a:cubicBezTo>
                    <a:pt x="5" y="16"/>
                    <a:pt x="5" y="16"/>
                    <a:pt x="5" y="16"/>
                  </a:cubicBezTo>
                  <a:cubicBezTo>
                    <a:pt x="4" y="16"/>
                    <a:pt x="3" y="15"/>
                    <a:pt x="3" y="14"/>
                  </a:cubicBezTo>
                  <a:lnTo>
                    <a:pt x="0" y="3"/>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Freeform 595"/>
            <p:cNvSpPr>
              <a:spLocks/>
            </p:cNvSpPr>
            <p:nvPr/>
          </p:nvSpPr>
          <p:spPr bwMode="auto">
            <a:xfrm>
              <a:off x="6564319" y="1571628"/>
              <a:ext cx="55563" cy="33338"/>
            </a:xfrm>
            <a:custGeom>
              <a:avLst/>
              <a:gdLst>
                <a:gd name="T0" fmla="*/ 13 w 16"/>
                <a:gd name="T1" fmla="*/ 1 h 10"/>
                <a:gd name="T2" fmla="*/ 16 w 16"/>
                <a:gd name="T3" fmla="*/ 2 h 10"/>
                <a:gd name="T4" fmla="*/ 16 w 16"/>
                <a:gd name="T5" fmla="*/ 8 h 10"/>
                <a:gd name="T6" fmla="*/ 14 w 16"/>
                <a:gd name="T7" fmla="*/ 10 h 10"/>
                <a:gd name="T8" fmla="*/ 3 w 16"/>
                <a:gd name="T9" fmla="*/ 9 h 10"/>
                <a:gd name="T10" fmla="*/ 0 w 16"/>
                <a:gd name="T11" fmla="*/ 7 h 10"/>
                <a:gd name="T12" fmla="*/ 0 w 16"/>
                <a:gd name="T13" fmla="*/ 5 h 10"/>
                <a:gd name="T14" fmla="*/ 2 w 16"/>
                <a:gd name="T15" fmla="*/ 3 h 10"/>
                <a:gd name="T16" fmla="*/ 13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13" y="1"/>
                  </a:moveTo>
                  <a:cubicBezTo>
                    <a:pt x="15" y="0"/>
                    <a:pt x="16" y="1"/>
                    <a:pt x="16" y="2"/>
                  </a:cubicBezTo>
                  <a:cubicBezTo>
                    <a:pt x="16" y="8"/>
                    <a:pt x="16" y="8"/>
                    <a:pt x="16" y="8"/>
                  </a:cubicBezTo>
                  <a:cubicBezTo>
                    <a:pt x="16" y="9"/>
                    <a:pt x="15" y="10"/>
                    <a:pt x="14" y="10"/>
                  </a:cubicBezTo>
                  <a:cubicBezTo>
                    <a:pt x="3" y="9"/>
                    <a:pt x="3" y="9"/>
                    <a:pt x="3" y="9"/>
                  </a:cubicBezTo>
                  <a:cubicBezTo>
                    <a:pt x="2" y="9"/>
                    <a:pt x="1" y="8"/>
                    <a:pt x="0" y="7"/>
                  </a:cubicBezTo>
                  <a:cubicBezTo>
                    <a:pt x="0" y="5"/>
                    <a:pt x="0" y="5"/>
                    <a:pt x="0" y="5"/>
                  </a:cubicBezTo>
                  <a:cubicBezTo>
                    <a:pt x="0" y="4"/>
                    <a:pt x="1" y="3"/>
                    <a:pt x="2" y="3"/>
                  </a:cubicBezTo>
                  <a:lnTo>
                    <a:pt x="13" y="1"/>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Freeform 596"/>
            <p:cNvSpPr>
              <a:spLocks/>
            </p:cNvSpPr>
            <p:nvPr/>
          </p:nvSpPr>
          <p:spPr bwMode="auto">
            <a:xfrm>
              <a:off x="6732594" y="1565278"/>
              <a:ext cx="55563" cy="30163"/>
            </a:xfrm>
            <a:custGeom>
              <a:avLst/>
              <a:gdLst>
                <a:gd name="T0" fmla="*/ 2 w 16"/>
                <a:gd name="T1" fmla="*/ 9 h 9"/>
                <a:gd name="T2" fmla="*/ 0 w 16"/>
                <a:gd name="T3" fmla="*/ 7 h 9"/>
                <a:gd name="T4" fmla="*/ 0 w 16"/>
                <a:gd name="T5" fmla="*/ 2 h 9"/>
                <a:gd name="T6" fmla="*/ 2 w 16"/>
                <a:gd name="T7" fmla="*/ 0 h 9"/>
                <a:gd name="T8" fmla="*/ 13 w 16"/>
                <a:gd name="T9" fmla="*/ 1 h 9"/>
                <a:gd name="T10" fmla="*/ 15 w 16"/>
                <a:gd name="T11" fmla="*/ 3 h 9"/>
                <a:gd name="T12" fmla="*/ 15 w 16"/>
                <a:gd name="T13" fmla="*/ 4 h 9"/>
                <a:gd name="T14" fmla="*/ 14 w 16"/>
                <a:gd name="T15" fmla="*/ 7 h 9"/>
                <a:gd name="T16" fmla="*/ 2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2" y="9"/>
                  </a:moveTo>
                  <a:cubicBezTo>
                    <a:pt x="1" y="9"/>
                    <a:pt x="0" y="9"/>
                    <a:pt x="0" y="7"/>
                  </a:cubicBezTo>
                  <a:cubicBezTo>
                    <a:pt x="0" y="2"/>
                    <a:pt x="0" y="2"/>
                    <a:pt x="0" y="2"/>
                  </a:cubicBezTo>
                  <a:cubicBezTo>
                    <a:pt x="0" y="1"/>
                    <a:pt x="1" y="0"/>
                    <a:pt x="2" y="0"/>
                  </a:cubicBezTo>
                  <a:cubicBezTo>
                    <a:pt x="13" y="1"/>
                    <a:pt x="13" y="1"/>
                    <a:pt x="13" y="1"/>
                  </a:cubicBezTo>
                  <a:cubicBezTo>
                    <a:pt x="14" y="1"/>
                    <a:pt x="15" y="2"/>
                    <a:pt x="15" y="3"/>
                  </a:cubicBezTo>
                  <a:cubicBezTo>
                    <a:pt x="15" y="4"/>
                    <a:pt x="15" y="4"/>
                    <a:pt x="15" y="4"/>
                  </a:cubicBezTo>
                  <a:cubicBezTo>
                    <a:pt x="16" y="5"/>
                    <a:pt x="15" y="7"/>
                    <a:pt x="14" y="7"/>
                  </a:cubicBezTo>
                  <a:lnTo>
                    <a:pt x="2" y="9"/>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Freeform 597"/>
            <p:cNvSpPr>
              <a:spLocks/>
            </p:cNvSpPr>
            <p:nvPr/>
          </p:nvSpPr>
          <p:spPr bwMode="auto">
            <a:xfrm>
              <a:off x="6588131" y="1506541"/>
              <a:ext cx="52388" cy="50800"/>
            </a:xfrm>
            <a:custGeom>
              <a:avLst/>
              <a:gdLst>
                <a:gd name="T0" fmla="*/ 14 w 15"/>
                <a:gd name="T1" fmla="*/ 7 h 15"/>
                <a:gd name="T2" fmla="*/ 15 w 15"/>
                <a:gd name="T3" fmla="*/ 10 h 15"/>
                <a:gd name="T4" fmla="*/ 11 w 15"/>
                <a:gd name="T5" fmla="*/ 14 h 15"/>
                <a:gd name="T6" fmla="*/ 8 w 15"/>
                <a:gd name="T7" fmla="*/ 14 h 15"/>
                <a:gd name="T8" fmla="*/ 1 w 15"/>
                <a:gd name="T9" fmla="*/ 5 h 15"/>
                <a:gd name="T10" fmla="*/ 1 w 15"/>
                <a:gd name="T11" fmla="*/ 2 h 15"/>
                <a:gd name="T12" fmla="*/ 2 w 15"/>
                <a:gd name="T13" fmla="*/ 1 h 15"/>
                <a:gd name="T14" fmla="*/ 5 w 15"/>
                <a:gd name="T15" fmla="*/ 1 h 15"/>
                <a:gd name="T16" fmla="*/ 14 w 15"/>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14" y="7"/>
                  </a:moveTo>
                  <a:cubicBezTo>
                    <a:pt x="15" y="8"/>
                    <a:pt x="15" y="9"/>
                    <a:pt x="15" y="10"/>
                  </a:cubicBezTo>
                  <a:cubicBezTo>
                    <a:pt x="11" y="14"/>
                    <a:pt x="11" y="14"/>
                    <a:pt x="11" y="14"/>
                  </a:cubicBezTo>
                  <a:cubicBezTo>
                    <a:pt x="10" y="15"/>
                    <a:pt x="9" y="15"/>
                    <a:pt x="8" y="14"/>
                  </a:cubicBezTo>
                  <a:cubicBezTo>
                    <a:pt x="1" y="5"/>
                    <a:pt x="1" y="5"/>
                    <a:pt x="1" y="5"/>
                  </a:cubicBezTo>
                  <a:cubicBezTo>
                    <a:pt x="0" y="4"/>
                    <a:pt x="0" y="3"/>
                    <a:pt x="1" y="2"/>
                  </a:cubicBezTo>
                  <a:cubicBezTo>
                    <a:pt x="2" y="1"/>
                    <a:pt x="2" y="1"/>
                    <a:pt x="2" y="1"/>
                  </a:cubicBezTo>
                  <a:cubicBezTo>
                    <a:pt x="2" y="0"/>
                    <a:pt x="4" y="0"/>
                    <a:pt x="5" y="1"/>
                  </a:cubicBezTo>
                  <a:lnTo>
                    <a:pt x="14" y="7"/>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Freeform 598"/>
            <p:cNvSpPr>
              <a:spLocks/>
            </p:cNvSpPr>
            <p:nvPr/>
          </p:nvSpPr>
          <p:spPr bwMode="auto">
            <a:xfrm>
              <a:off x="6708782" y="1612903"/>
              <a:ext cx="53975" cy="47625"/>
            </a:xfrm>
            <a:custGeom>
              <a:avLst/>
              <a:gdLst>
                <a:gd name="T0" fmla="*/ 2 w 16"/>
                <a:gd name="T1" fmla="*/ 8 h 14"/>
                <a:gd name="T2" fmla="*/ 1 w 16"/>
                <a:gd name="T3" fmla="*/ 5 h 14"/>
                <a:gd name="T4" fmla="*/ 5 w 16"/>
                <a:gd name="T5" fmla="*/ 1 h 14"/>
                <a:gd name="T6" fmla="*/ 7 w 16"/>
                <a:gd name="T7" fmla="*/ 1 h 14"/>
                <a:gd name="T8" fmla="*/ 15 w 16"/>
                <a:gd name="T9" fmla="*/ 9 h 14"/>
                <a:gd name="T10" fmla="*/ 15 w 16"/>
                <a:gd name="T11" fmla="*/ 13 h 14"/>
                <a:gd name="T12" fmla="*/ 14 w 16"/>
                <a:gd name="T13" fmla="*/ 13 h 14"/>
                <a:gd name="T14" fmla="*/ 11 w 16"/>
                <a:gd name="T15" fmla="*/ 14 h 14"/>
                <a:gd name="T16" fmla="*/ 2 w 1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4">
                  <a:moveTo>
                    <a:pt x="2" y="8"/>
                  </a:moveTo>
                  <a:cubicBezTo>
                    <a:pt x="1" y="7"/>
                    <a:pt x="0" y="6"/>
                    <a:pt x="1" y="5"/>
                  </a:cubicBezTo>
                  <a:cubicBezTo>
                    <a:pt x="5" y="1"/>
                    <a:pt x="5" y="1"/>
                    <a:pt x="5" y="1"/>
                  </a:cubicBezTo>
                  <a:cubicBezTo>
                    <a:pt x="6" y="0"/>
                    <a:pt x="7" y="0"/>
                    <a:pt x="7" y="1"/>
                  </a:cubicBezTo>
                  <a:cubicBezTo>
                    <a:pt x="15" y="9"/>
                    <a:pt x="15" y="9"/>
                    <a:pt x="15" y="9"/>
                  </a:cubicBezTo>
                  <a:cubicBezTo>
                    <a:pt x="16" y="10"/>
                    <a:pt x="16" y="12"/>
                    <a:pt x="15" y="13"/>
                  </a:cubicBezTo>
                  <a:cubicBezTo>
                    <a:pt x="14" y="13"/>
                    <a:pt x="14" y="13"/>
                    <a:pt x="14" y="13"/>
                  </a:cubicBezTo>
                  <a:cubicBezTo>
                    <a:pt x="13" y="14"/>
                    <a:pt x="12" y="14"/>
                    <a:pt x="11" y="14"/>
                  </a:cubicBezTo>
                  <a:lnTo>
                    <a:pt x="2" y="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599"/>
            <p:cNvSpPr>
              <a:spLocks/>
            </p:cNvSpPr>
            <p:nvPr/>
          </p:nvSpPr>
          <p:spPr bwMode="auto">
            <a:xfrm>
              <a:off x="6599244" y="1619253"/>
              <a:ext cx="47625" cy="50800"/>
            </a:xfrm>
            <a:custGeom>
              <a:avLst/>
              <a:gdLst>
                <a:gd name="T0" fmla="*/ 7 w 14"/>
                <a:gd name="T1" fmla="*/ 1 h 15"/>
                <a:gd name="T2" fmla="*/ 9 w 14"/>
                <a:gd name="T3" fmla="*/ 1 h 15"/>
                <a:gd name="T4" fmla="*/ 13 w 14"/>
                <a:gd name="T5" fmla="*/ 4 h 15"/>
                <a:gd name="T6" fmla="*/ 13 w 14"/>
                <a:gd name="T7" fmla="*/ 7 h 15"/>
                <a:gd name="T8" fmla="*/ 5 w 14"/>
                <a:gd name="T9" fmla="*/ 14 h 15"/>
                <a:gd name="T10" fmla="*/ 2 w 14"/>
                <a:gd name="T11" fmla="*/ 14 h 15"/>
                <a:gd name="T12" fmla="*/ 1 w 14"/>
                <a:gd name="T13" fmla="*/ 14 h 15"/>
                <a:gd name="T14" fmla="*/ 0 w 14"/>
                <a:gd name="T15" fmla="*/ 11 h 15"/>
                <a:gd name="T16" fmla="*/ 7 w 14"/>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7" y="1"/>
                  </a:moveTo>
                  <a:cubicBezTo>
                    <a:pt x="7" y="0"/>
                    <a:pt x="9" y="0"/>
                    <a:pt x="9" y="1"/>
                  </a:cubicBezTo>
                  <a:cubicBezTo>
                    <a:pt x="13" y="4"/>
                    <a:pt x="13" y="4"/>
                    <a:pt x="13" y="4"/>
                  </a:cubicBezTo>
                  <a:cubicBezTo>
                    <a:pt x="14" y="5"/>
                    <a:pt x="14" y="6"/>
                    <a:pt x="13" y="7"/>
                  </a:cubicBezTo>
                  <a:cubicBezTo>
                    <a:pt x="5" y="14"/>
                    <a:pt x="5" y="14"/>
                    <a:pt x="5" y="14"/>
                  </a:cubicBezTo>
                  <a:cubicBezTo>
                    <a:pt x="4" y="15"/>
                    <a:pt x="3" y="15"/>
                    <a:pt x="2" y="14"/>
                  </a:cubicBezTo>
                  <a:cubicBezTo>
                    <a:pt x="1" y="14"/>
                    <a:pt x="1" y="14"/>
                    <a:pt x="1" y="14"/>
                  </a:cubicBezTo>
                  <a:cubicBezTo>
                    <a:pt x="0" y="13"/>
                    <a:pt x="0" y="11"/>
                    <a:pt x="0" y="11"/>
                  </a:cubicBezTo>
                  <a:lnTo>
                    <a:pt x="7" y="1"/>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Freeform 600"/>
            <p:cNvSpPr>
              <a:spLocks/>
            </p:cNvSpPr>
            <p:nvPr/>
          </p:nvSpPr>
          <p:spPr bwMode="auto">
            <a:xfrm>
              <a:off x="6705606" y="1500191"/>
              <a:ext cx="47625" cy="50800"/>
            </a:xfrm>
            <a:custGeom>
              <a:avLst/>
              <a:gdLst>
                <a:gd name="T0" fmla="*/ 7 w 14"/>
                <a:gd name="T1" fmla="*/ 14 h 15"/>
                <a:gd name="T2" fmla="*/ 4 w 14"/>
                <a:gd name="T3" fmla="*/ 14 h 15"/>
                <a:gd name="T4" fmla="*/ 0 w 14"/>
                <a:gd name="T5" fmla="*/ 10 h 15"/>
                <a:gd name="T6" fmla="*/ 0 w 14"/>
                <a:gd name="T7" fmla="*/ 8 h 15"/>
                <a:gd name="T8" fmla="*/ 9 w 14"/>
                <a:gd name="T9" fmla="*/ 0 h 15"/>
                <a:gd name="T10" fmla="*/ 12 w 14"/>
                <a:gd name="T11" fmla="*/ 0 h 15"/>
                <a:gd name="T12" fmla="*/ 13 w 14"/>
                <a:gd name="T13" fmla="*/ 1 h 15"/>
                <a:gd name="T14" fmla="*/ 13 w 14"/>
                <a:gd name="T15" fmla="*/ 4 h 15"/>
                <a:gd name="T16" fmla="*/ 7 w 14"/>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7" y="14"/>
                  </a:moveTo>
                  <a:cubicBezTo>
                    <a:pt x="6" y="15"/>
                    <a:pt x="5" y="15"/>
                    <a:pt x="4" y="14"/>
                  </a:cubicBezTo>
                  <a:cubicBezTo>
                    <a:pt x="0" y="10"/>
                    <a:pt x="0" y="10"/>
                    <a:pt x="0" y="10"/>
                  </a:cubicBezTo>
                  <a:cubicBezTo>
                    <a:pt x="0" y="10"/>
                    <a:pt x="0" y="9"/>
                    <a:pt x="0" y="8"/>
                  </a:cubicBezTo>
                  <a:cubicBezTo>
                    <a:pt x="9" y="0"/>
                    <a:pt x="9" y="0"/>
                    <a:pt x="9" y="0"/>
                  </a:cubicBezTo>
                  <a:cubicBezTo>
                    <a:pt x="10" y="0"/>
                    <a:pt x="11" y="0"/>
                    <a:pt x="12" y="0"/>
                  </a:cubicBezTo>
                  <a:cubicBezTo>
                    <a:pt x="13" y="1"/>
                    <a:pt x="13" y="1"/>
                    <a:pt x="13" y="1"/>
                  </a:cubicBezTo>
                  <a:cubicBezTo>
                    <a:pt x="14" y="2"/>
                    <a:pt x="14" y="3"/>
                    <a:pt x="13" y="4"/>
                  </a:cubicBezTo>
                  <a:lnTo>
                    <a:pt x="7" y="14"/>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Freeform 601"/>
            <p:cNvSpPr>
              <a:spLocks/>
            </p:cNvSpPr>
            <p:nvPr/>
          </p:nvSpPr>
          <p:spPr bwMode="auto">
            <a:xfrm>
              <a:off x="6619881" y="1482728"/>
              <a:ext cx="44450" cy="57150"/>
            </a:xfrm>
            <a:custGeom>
              <a:avLst/>
              <a:gdLst>
                <a:gd name="T0" fmla="*/ 12 w 13"/>
                <a:gd name="T1" fmla="*/ 11 h 17"/>
                <a:gd name="T2" fmla="*/ 11 w 13"/>
                <a:gd name="T3" fmla="*/ 14 h 17"/>
                <a:gd name="T4" fmla="*/ 6 w 13"/>
                <a:gd name="T5" fmla="*/ 16 h 17"/>
                <a:gd name="T6" fmla="*/ 4 w 13"/>
                <a:gd name="T7" fmla="*/ 15 h 17"/>
                <a:gd name="T8" fmla="*/ 0 w 13"/>
                <a:gd name="T9" fmla="*/ 4 h 17"/>
                <a:gd name="T10" fmla="*/ 1 w 13"/>
                <a:gd name="T11" fmla="*/ 1 h 17"/>
                <a:gd name="T12" fmla="*/ 3 w 13"/>
                <a:gd name="T13" fmla="*/ 1 h 17"/>
                <a:gd name="T14" fmla="*/ 5 w 13"/>
                <a:gd name="T15" fmla="*/ 2 h 17"/>
                <a:gd name="T16" fmla="*/ 12 w 13"/>
                <a:gd name="T1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7">
                  <a:moveTo>
                    <a:pt x="12" y="11"/>
                  </a:moveTo>
                  <a:cubicBezTo>
                    <a:pt x="13" y="12"/>
                    <a:pt x="12" y="13"/>
                    <a:pt x="11" y="14"/>
                  </a:cubicBezTo>
                  <a:cubicBezTo>
                    <a:pt x="6" y="16"/>
                    <a:pt x="6" y="16"/>
                    <a:pt x="6" y="16"/>
                  </a:cubicBezTo>
                  <a:cubicBezTo>
                    <a:pt x="5" y="17"/>
                    <a:pt x="4" y="16"/>
                    <a:pt x="4" y="15"/>
                  </a:cubicBezTo>
                  <a:cubicBezTo>
                    <a:pt x="0" y="4"/>
                    <a:pt x="0" y="4"/>
                    <a:pt x="0" y="4"/>
                  </a:cubicBezTo>
                  <a:cubicBezTo>
                    <a:pt x="0" y="3"/>
                    <a:pt x="1" y="2"/>
                    <a:pt x="1" y="1"/>
                  </a:cubicBezTo>
                  <a:cubicBezTo>
                    <a:pt x="3" y="1"/>
                    <a:pt x="3" y="1"/>
                    <a:pt x="3" y="1"/>
                  </a:cubicBezTo>
                  <a:cubicBezTo>
                    <a:pt x="4" y="0"/>
                    <a:pt x="5" y="1"/>
                    <a:pt x="5" y="2"/>
                  </a:cubicBezTo>
                  <a:lnTo>
                    <a:pt x="12" y="11"/>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Freeform 602"/>
            <p:cNvSpPr>
              <a:spLocks/>
            </p:cNvSpPr>
            <p:nvPr/>
          </p:nvSpPr>
          <p:spPr bwMode="auto">
            <a:xfrm>
              <a:off x="6688144" y="1628778"/>
              <a:ext cx="44450" cy="55563"/>
            </a:xfrm>
            <a:custGeom>
              <a:avLst/>
              <a:gdLst>
                <a:gd name="T0" fmla="*/ 1 w 13"/>
                <a:gd name="T1" fmla="*/ 6 h 16"/>
                <a:gd name="T2" fmla="*/ 1 w 13"/>
                <a:gd name="T3" fmla="*/ 3 h 16"/>
                <a:gd name="T4" fmla="*/ 6 w 13"/>
                <a:gd name="T5" fmla="*/ 1 h 16"/>
                <a:gd name="T6" fmla="*/ 9 w 13"/>
                <a:gd name="T7" fmla="*/ 2 h 16"/>
                <a:gd name="T8" fmla="*/ 13 w 13"/>
                <a:gd name="T9" fmla="*/ 12 h 16"/>
                <a:gd name="T10" fmla="*/ 11 w 13"/>
                <a:gd name="T11" fmla="*/ 15 h 16"/>
                <a:gd name="T12" fmla="*/ 10 w 13"/>
                <a:gd name="T13" fmla="*/ 16 h 16"/>
                <a:gd name="T14" fmla="*/ 7 w 13"/>
                <a:gd name="T15" fmla="*/ 15 h 16"/>
                <a:gd name="T16" fmla="*/ 1 w 13"/>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 y="6"/>
                  </a:moveTo>
                  <a:cubicBezTo>
                    <a:pt x="0" y="5"/>
                    <a:pt x="0" y="3"/>
                    <a:pt x="1" y="3"/>
                  </a:cubicBezTo>
                  <a:cubicBezTo>
                    <a:pt x="6" y="1"/>
                    <a:pt x="6" y="1"/>
                    <a:pt x="6" y="1"/>
                  </a:cubicBezTo>
                  <a:cubicBezTo>
                    <a:pt x="7" y="0"/>
                    <a:pt x="8" y="0"/>
                    <a:pt x="9" y="2"/>
                  </a:cubicBezTo>
                  <a:cubicBezTo>
                    <a:pt x="13" y="12"/>
                    <a:pt x="13" y="12"/>
                    <a:pt x="13" y="12"/>
                  </a:cubicBezTo>
                  <a:cubicBezTo>
                    <a:pt x="13" y="13"/>
                    <a:pt x="12" y="15"/>
                    <a:pt x="11" y="15"/>
                  </a:cubicBezTo>
                  <a:cubicBezTo>
                    <a:pt x="10" y="16"/>
                    <a:pt x="10" y="16"/>
                    <a:pt x="10" y="16"/>
                  </a:cubicBezTo>
                  <a:cubicBezTo>
                    <a:pt x="9" y="16"/>
                    <a:pt x="8" y="16"/>
                    <a:pt x="7" y="15"/>
                  </a:cubicBezTo>
                  <a:lnTo>
                    <a:pt x="1" y="6"/>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Freeform 603"/>
            <p:cNvSpPr>
              <a:spLocks/>
            </p:cNvSpPr>
            <p:nvPr/>
          </p:nvSpPr>
          <p:spPr bwMode="auto">
            <a:xfrm>
              <a:off x="6575431" y="1598616"/>
              <a:ext cx="53975" cy="41275"/>
            </a:xfrm>
            <a:custGeom>
              <a:avLst/>
              <a:gdLst>
                <a:gd name="T0" fmla="*/ 11 w 16"/>
                <a:gd name="T1" fmla="*/ 0 h 12"/>
                <a:gd name="T2" fmla="*/ 13 w 16"/>
                <a:gd name="T3" fmla="*/ 1 h 12"/>
                <a:gd name="T4" fmla="*/ 16 w 16"/>
                <a:gd name="T5" fmla="*/ 6 h 12"/>
                <a:gd name="T6" fmla="*/ 15 w 16"/>
                <a:gd name="T7" fmla="*/ 8 h 12"/>
                <a:gd name="T8" fmla="*/ 4 w 16"/>
                <a:gd name="T9" fmla="*/ 12 h 12"/>
                <a:gd name="T10" fmla="*/ 1 w 16"/>
                <a:gd name="T11" fmla="*/ 11 h 12"/>
                <a:gd name="T12" fmla="*/ 1 w 16"/>
                <a:gd name="T13" fmla="*/ 10 h 12"/>
                <a:gd name="T14" fmla="*/ 1 w 16"/>
                <a:gd name="T15" fmla="*/ 7 h 12"/>
                <a:gd name="T16" fmla="*/ 11 w 16"/>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2">
                  <a:moveTo>
                    <a:pt x="11" y="0"/>
                  </a:moveTo>
                  <a:cubicBezTo>
                    <a:pt x="12" y="0"/>
                    <a:pt x="13" y="0"/>
                    <a:pt x="13" y="1"/>
                  </a:cubicBezTo>
                  <a:cubicBezTo>
                    <a:pt x="16" y="6"/>
                    <a:pt x="16" y="6"/>
                    <a:pt x="16" y="6"/>
                  </a:cubicBezTo>
                  <a:cubicBezTo>
                    <a:pt x="16" y="7"/>
                    <a:pt x="16" y="8"/>
                    <a:pt x="15" y="8"/>
                  </a:cubicBezTo>
                  <a:cubicBezTo>
                    <a:pt x="4" y="12"/>
                    <a:pt x="4" y="12"/>
                    <a:pt x="4" y="12"/>
                  </a:cubicBezTo>
                  <a:cubicBezTo>
                    <a:pt x="3" y="12"/>
                    <a:pt x="2" y="12"/>
                    <a:pt x="1" y="11"/>
                  </a:cubicBezTo>
                  <a:cubicBezTo>
                    <a:pt x="1" y="10"/>
                    <a:pt x="1" y="10"/>
                    <a:pt x="1" y="10"/>
                  </a:cubicBezTo>
                  <a:cubicBezTo>
                    <a:pt x="0" y="9"/>
                    <a:pt x="0" y="7"/>
                    <a:pt x="1" y="7"/>
                  </a:cubicBezTo>
                  <a:lnTo>
                    <a:pt x="11"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Freeform 604"/>
            <p:cNvSpPr>
              <a:spLocks/>
            </p:cNvSpPr>
            <p:nvPr/>
          </p:nvSpPr>
          <p:spPr bwMode="auto">
            <a:xfrm>
              <a:off x="6723069" y="1527178"/>
              <a:ext cx="53975" cy="44450"/>
            </a:xfrm>
            <a:custGeom>
              <a:avLst/>
              <a:gdLst>
                <a:gd name="T0" fmla="*/ 5 w 16"/>
                <a:gd name="T1" fmla="*/ 12 h 13"/>
                <a:gd name="T2" fmla="*/ 3 w 16"/>
                <a:gd name="T3" fmla="*/ 12 h 13"/>
                <a:gd name="T4" fmla="*/ 0 w 16"/>
                <a:gd name="T5" fmla="*/ 7 h 13"/>
                <a:gd name="T6" fmla="*/ 1 w 16"/>
                <a:gd name="T7" fmla="*/ 4 h 13"/>
                <a:gd name="T8" fmla="*/ 12 w 16"/>
                <a:gd name="T9" fmla="*/ 1 h 13"/>
                <a:gd name="T10" fmla="*/ 15 w 16"/>
                <a:gd name="T11" fmla="*/ 2 h 13"/>
                <a:gd name="T12" fmla="*/ 15 w 16"/>
                <a:gd name="T13" fmla="*/ 3 h 13"/>
                <a:gd name="T14" fmla="*/ 15 w 16"/>
                <a:gd name="T15" fmla="*/ 6 h 13"/>
                <a:gd name="T16" fmla="*/ 5 w 16"/>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5" y="12"/>
                  </a:moveTo>
                  <a:cubicBezTo>
                    <a:pt x="4" y="13"/>
                    <a:pt x="3" y="13"/>
                    <a:pt x="3" y="12"/>
                  </a:cubicBezTo>
                  <a:cubicBezTo>
                    <a:pt x="0" y="7"/>
                    <a:pt x="0" y="7"/>
                    <a:pt x="0" y="7"/>
                  </a:cubicBezTo>
                  <a:cubicBezTo>
                    <a:pt x="0" y="6"/>
                    <a:pt x="0" y="5"/>
                    <a:pt x="1" y="4"/>
                  </a:cubicBezTo>
                  <a:cubicBezTo>
                    <a:pt x="12" y="1"/>
                    <a:pt x="12" y="1"/>
                    <a:pt x="12" y="1"/>
                  </a:cubicBezTo>
                  <a:cubicBezTo>
                    <a:pt x="13" y="0"/>
                    <a:pt x="14" y="1"/>
                    <a:pt x="15" y="2"/>
                  </a:cubicBezTo>
                  <a:cubicBezTo>
                    <a:pt x="15" y="3"/>
                    <a:pt x="15" y="3"/>
                    <a:pt x="15" y="3"/>
                  </a:cubicBezTo>
                  <a:cubicBezTo>
                    <a:pt x="16" y="4"/>
                    <a:pt x="15" y="5"/>
                    <a:pt x="15" y="6"/>
                  </a:cubicBezTo>
                  <a:lnTo>
                    <a:pt x="5" y="12"/>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Freeform 605"/>
            <p:cNvSpPr>
              <a:spLocks/>
            </p:cNvSpPr>
            <p:nvPr/>
          </p:nvSpPr>
          <p:spPr bwMode="auto">
            <a:xfrm>
              <a:off x="6567494" y="1539878"/>
              <a:ext cx="58738" cy="41275"/>
            </a:xfrm>
            <a:custGeom>
              <a:avLst/>
              <a:gdLst>
                <a:gd name="T0" fmla="*/ 15 w 17"/>
                <a:gd name="T1" fmla="*/ 3 h 12"/>
                <a:gd name="T2" fmla="*/ 16 w 17"/>
                <a:gd name="T3" fmla="*/ 5 h 12"/>
                <a:gd name="T4" fmla="*/ 15 w 17"/>
                <a:gd name="T5" fmla="*/ 10 h 12"/>
                <a:gd name="T6" fmla="*/ 12 w 17"/>
                <a:gd name="T7" fmla="*/ 11 h 12"/>
                <a:gd name="T8" fmla="*/ 2 w 17"/>
                <a:gd name="T9" fmla="*/ 6 h 12"/>
                <a:gd name="T10" fmla="*/ 1 w 17"/>
                <a:gd name="T11" fmla="*/ 3 h 12"/>
                <a:gd name="T12" fmla="*/ 1 w 17"/>
                <a:gd name="T13" fmla="*/ 2 h 12"/>
                <a:gd name="T14" fmla="*/ 4 w 17"/>
                <a:gd name="T15" fmla="*/ 1 h 12"/>
                <a:gd name="T16" fmla="*/ 15 w 17"/>
                <a:gd name="T1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2">
                  <a:moveTo>
                    <a:pt x="15" y="3"/>
                  </a:moveTo>
                  <a:cubicBezTo>
                    <a:pt x="16" y="3"/>
                    <a:pt x="17" y="4"/>
                    <a:pt x="16" y="5"/>
                  </a:cubicBezTo>
                  <a:cubicBezTo>
                    <a:pt x="15" y="10"/>
                    <a:pt x="15" y="10"/>
                    <a:pt x="15" y="10"/>
                  </a:cubicBezTo>
                  <a:cubicBezTo>
                    <a:pt x="14" y="11"/>
                    <a:pt x="13" y="12"/>
                    <a:pt x="12" y="11"/>
                  </a:cubicBezTo>
                  <a:cubicBezTo>
                    <a:pt x="2" y="6"/>
                    <a:pt x="2" y="6"/>
                    <a:pt x="2" y="6"/>
                  </a:cubicBezTo>
                  <a:cubicBezTo>
                    <a:pt x="1" y="6"/>
                    <a:pt x="0" y="4"/>
                    <a:pt x="1" y="3"/>
                  </a:cubicBezTo>
                  <a:cubicBezTo>
                    <a:pt x="1" y="2"/>
                    <a:pt x="1" y="2"/>
                    <a:pt x="1" y="2"/>
                  </a:cubicBezTo>
                  <a:cubicBezTo>
                    <a:pt x="2" y="1"/>
                    <a:pt x="3" y="0"/>
                    <a:pt x="4" y="1"/>
                  </a:cubicBezTo>
                  <a:lnTo>
                    <a:pt x="15" y="3"/>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Freeform 606"/>
            <p:cNvSpPr>
              <a:spLocks/>
            </p:cNvSpPr>
            <p:nvPr/>
          </p:nvSpPr>
          <p:spPr bwMode="auto">
            <a:xfrm>
              <a:off x="6726244" y="1589091"/>
              <a:ext cx="53975" cy="36513"/>
            </a:xfrm>
            <a:custGeom>
              <a:avLst/>
              <a:gdLst>
                <a:gd name="T0" fmla="*/ 2 w 16"/>
                <a:gd name="T1" fmla="*/ 9 h 11"/>
                <a:gd name="T2" fmla="*/ 0 w 16"/>
                <a:gd name="T3" fmla="*/ 7 h 11"/>
                <a:gd name="T4" fmla="*/ 2 w 16"/>
                <a:gd name="T5" fmla="*/ 1 h 11"/>
                <a:gd name="T6" fmla="*/ 5 w 16"/>
                <a:gd name="T7" fmla="*/ 0 h 11"/>
                <a:gd name="T8" fmla="*/ 15 w 16"/>
                <a:gd name="T9" fmla="*/ 6 h 11"/>
                <a:gd name="T10" fmla="*/ 16 w 16"/>
                <a:gd name="T11" fmla="*/ 8 h 11"/>
                <a:gd name="T12" fmla="*/ 16 w 16"/>
                <a:gd name="T13" fmla="*/ 9 h 11"/>
                <a:gd name="T14" fmla="*/ 13 w 16"/>
                <a:gd name="T15" fmla="*/ 11 h 11"/>
                <a:gd name="T16" fmla="*/ 2 w 16"/>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
                  <a:moveTo>
                    <a:pt x="2" y="9"/>
                  </a:moveTo>
                  <a:cubicBezTo>
                    <a:pt x="1" y="9"/>
                    <a:pt x="0" y="8"/>
                    <a:pt x="0" y="7"/>
                  </a:cubicBezTo>
                  <a:cubicBezTo>
                    <a:pt x="2" y="1"/>
                    <a:pt x="2" y="1"/>
                    <a:pt x="2" y="1"/>
                  </a:cubicBezTo>
                  <a:cubicBezTo>
                    <a:pt x="2" y="0"/>
                    <a:pt x="4" y="0"/>
                    <a:pt x="5" y="0"/>
                  </a:cubicBezTo>
                  <a:cubicBezTo>
                    <a:pt x="15" y="6"/>
                    <a:pt x="15" y="6"/>
                    <a:pt x="15" y="6"/>
                  </a:cubicBezTo>
                  <a:cubicBezTo>
                    <a:pt x="16" y="6"/>
                    <a:pt x="16" y="7"/>
                    <a:pt x="16" y="8"/>
                  </a:cubicBezTo>
                  <a:cubicBezTo>
                    <a:pt x="16" y="9"/>
                    <a:pt x="16" y="9"/>
                    <a:pt x="16" y="9"/>
                  </a:cubicBezTo>
                  <a:cubicBezTo>
                    <a:pt x="15" y="10"/>
                    <a:pt x="14" y="11"/>
                    <a:pt x="13" y="11"/>
                  </a:cubicBezTo>
                  <a:lnTo>
                    <a:pt x="2" y="9"/>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608"/>
            <p:cNvSpPr>
              <a:spLocks/>
            </p:cNvSpPr>
            <p:nvPr/>
          </p:nvSpPr>
          <p:spPr bwMode="auto">
            <a:xfrm>
              <a:off x="6632581" y="1631953"/>
              <a:ext cx="38100" cy="58738"/>
            </a:xfrm>
            <a:custGeom>
              <a:avLst/>
              <a:gdLst>
                <a:gd name="T0" fmla="*/ 2 w 11"/>
                <a:gd name="T1" fmla="*/ 2 h 17"/>
                <a:gd name="T2" fmla="*/ 5 w 11"/>
                <a:gd name="T3" fmla="*/ 1 h 17"/>
                <a:gd name="T4" fmla="*/ 10 w 11"/>
                <a:gd name="T5" fmla="*/ 3 h 17"/>
                <a:gd name="T6" fmla="*/ 11 w 11"/>
                <a:gd name="T7" fmla="*/ 5 h 17"/>
                <a:gd name="T8" fmla="*/ 6 w 11"/>
                <a:gd name="T9" fmla="*/ 15 h 17"/>
                <a:gd name="T10" fmla="*/ 3 w 11"/>
                <a:gd name="T11" fmla="*/ 16 h 17"/>
                <a:gd name="T12" fmla="*/ 2 w 11"/>
                <a:gd name="T13" fmla="*/ 16 h 17"/>
                <a:gd name="T14" fmla="*/ 0 w 11"/>
                <a:gd name="T15" fmla="*/ 13 h 17"/>
                <a:gd name="T16" fmla="*/ 2 w 11"/>
                <a:gd name="T1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7">
                  <a:moveTo>
                    <a:pt x="2" y="2"/>
                  </a:moveTo>
                  <a:cubicBezTo>
                    <a:pt x="3" y="1"/>
                    <a:pt x="4" y="0"/>
                    <a:pt x="5" y="1"/>
                  </a:cubicBezTo>
                  <a:cubicBezTo>
                    <a:pt x="10" y="3"/>
                    <a:pt x="10" y="3"/>
                    <a:pt x="10" y="3"/>
                  </a:cubicBezTo>
                  <a:cubicBezTo>
                    <a:pt x="11" y="3"/>
                    <a:pt x="11" y="4"/>
                    <a:pt x="11" y="5"/>
                  </a:cubicBezTo>
                  <a:cubicBezTo>
                    <a:pt x="6" y="15"/>
                    <a:pt x="6" y="15"/>
                    <a:pt x="6" y="15"/>
                  </a:cubicBezTo>
                  <a:cubicBezTo>
                    <a:pt x="5" y="16"/>
                    <a:pt x="4" y="17"/>
                    <a:pt x="3" y="16"/>
                  </a:cubicBezTo>
                  <a:cubicBezTo>
                    <a:pt x="2" y="16"/>
                    <a:pt x="2" y="16"/>
                    <a:pt x="2" y="16"/>
                  </a:cubicBezTo>
                  <a:cubicBezTo>
                    <a:pt x="1" y="16"/>
                    <a:pt x="0" y="15"/>
                    <a:pt x="0" y="13"/>
                  </a:cubicBezTo>
                  <a:lnTo>
                    <a:pt x="2" y="2"/>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609"/>
            <p:cNvSpPr>
              <a:spLocks/>
            </p:cNvSpPr>
            <p:nvPr/>
          </p:nvSpPr>
          <p:spPr bwMode="auto">
            <a:xfrm>
              <a:off x="6681794" y="1479553"/>
              <a:ext cx="36513" cy="53975"/>
            </a:xfrm>
            <a:custGeom>
              <a:avLst/>
              <a:gdLst>
                <a:gd name="T0" fmla="*/ 9 w 11"/>
                <a:gd name="T1" fmla="*/ 14 h 16"/>
                <a:gd name="T2" fmla="*/ 6 w 11"/>
                <a:gd name="T3" fmla="*/ 16 h 16"/>
                <a:gd name="T4" fmla="*/ 1 w 11"/>
                <a:gd name="T5" fmla="*/ 14 h 16"/>
                <a:gd name="T6" fmla="*/ 0 w 11"/>
                <a:gd name="T7" fmla="*/ 12 h 16"/>
                <a:gd name="T8" fmla="*/ 5 w 11"/>
                <a:gd name="T9" fmla="*/ 1 h 16"/>
                <a:gd name="T10" fmla="*/ 8 w 11"/>
                <a:gd name="T11" fmla="*/ 0 h 16"/>
                <a:gd name="T12" fmla="*/ 9 w 11"/>
                <a:gd name="T13" fmla="*/ 1 h 16"/>
                <a:gd name="T14" fmla="*/ 11 w 11"/>
                <a:gd name="T15" fmla="*/ 3 h 16"/>
                <a:gd name="T16" fmla="*/ 9 w 11"/>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6">
                  <a:moveTo>
                    <a:pt x="9" y="14"/>
                  </a:moveTo>
                  <a:cubicBezTo>
                    <a:pt x="8" y="16"/>
                    <a:pt x="7" y="16"/>
                    <a:pt x="6" y="16"/>
                  </a:cubicBezTo>
                  <a:cubicBezTo>
                    <a:pt x="1" y="14"/>
                    <a:pt x="1" y="14"/>
                    <a:pt x="1" y="14"/>
                  </a:cubicBezTo>
                  <a:cubicBezTo>
                    <a:pt x="0" y="14"/>
                    <a:pt x="0" y="13"/>
                    <a:pt x="0" y="12"/>
                  </a:cubicBezTo>
                  <a:cubicBezTo>
                    <a:pt x="5" y="1"/>
                    <a:pt x="5" y="1"/>
                    <a:pt x="5" y="1"/>
                  </a:cubicBezTo>
                  <a:cubicBezTo>
                    <a:pt x="6" y="0"/>
                    <a:pt x="7" y="0"/>
                    <a:pt x="8" y="0"/>
                  </a:cubicBezTo>
                  <a:cubicBezTo>
                    <a:pt x="9" y="1"/>
                    <a:pt x="9" y="1"/>
                    <a:pt x="9" y="1"/>
                  </a:cubicBezTo>
                  <a:cubicBezTo>
                    <a:pt x="10" y="1"/>
                    <a:pt x="11" y="2"/>
                    <a:pt x="11" y="3"/>
                  </a:cubicBezTo>
                  <a:lnTo>
                    <a:pt x="9" y="14"/>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610"/>
            <p:cNvSpPr>
              <a:spLocks/>
            </p:cNvSpPr>
            <p:nvPr/>
          </p:nvSpPr>
          <p:spPr bwMode="auto">
            <a:xfrm>
              <a:off x="6372231" y="1949454"/>
              <a:ext cx="411163" cy="344488"/>
            </a:xfrm>
            <a:custGeom>
              <a:avLst/>
              <a:gdLst>
                <a:gd name="T0" fmla="*/ 229 w 259"/>
                <a:gd name="T1" fmla="*/ 58 h 217"/>
                <a:gd name="T2" fmla="*/ 229 w 259"/>
                <a:gd name="T3" fmla="*/ 0 h 217"/>
                <a:gd name="T4" fmla="*/ 205 w 259"/>
                <a:gd name="T5" fmla="*/ 0 h 217"/>
                <a:gd name="T6" fmla="*/ 201 w 259"/>
                <a:gd name="T7" fmla="*/ 0 h 217"/>
                <a:gd name="T8" fmla="*/ 0 w 259"/>
                <a:gd name="T9" fmla="*/ 0 h 217"/>
                <a:gd name="T10" fmla="*/ 0 w 259"/>
                <a:gd name="T11" fmla="*/ 217 h 217"/>
                <a:gd name="T12" fmla="*/ 214 w 259"/>
                <a:gd name="T13" fmla="*/ 217 h 217"/>
                <a:gd name="T14" fmla="*/ 214 w 259"/>
                <a:gd name="T15" fmla="*/ 125 h 217"/>
                <a:gd name="T16" fmla="*/ 259 w 259"/>
                <a:gd name="T17" fmla="*/ 125 h 217"/>
                <a:gd name="T18" fmla="*/ 229 w 259"/>
                <a:gd name="T19" fmla="*/ 5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9" h="217">
                  <a:moveTo>
                    <a:pt x="229" y="58"/>
                  </a:moveTo>
                  <a:lnTo>
                    <a:pt x="229" y="0"/>
                  </a:lnTo>
                  <a:lnTo>
                    <a:pt x="205" y="0"/>
                  </a:lnTo>
                  <a:lnTo>
                    <a:pt x="201" y="0"/>
                  </a:lnTo>
                  <a:lnTo>
                    <a:pt x="0" y="0"/>
                  </a:lnTo>
                  <a:lnTo>
                    <a:pt x="0" y="217"/>
                  </a:lnTo>
                  <a:lnTo>
                    <a:pt x="214" y="217"/>
                  </a:lnTo>
                  <a:lnTo>
                    <a:pt x="214" y="125"/>
                  </a:lnTo>
                  <a:lnTo>
                    <a:pt x="259" y="125"/>
                  </a:lnTo>
                  <a:lnTo>
                    <a:pt x="229" y="58"/>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611"/>
            <p:cNvSpPr>
              <a:spLocks/>
            </p:cNvSpPr>
            <p:nvPr/>
          </p:nvSpPr>
          <p:spPr bwMode="auto">
            <a:xfrm>
              <a:off x="6442081" y="2020891"/>
              <a:ext cx="53975" cy="100013"/>
            </a:xfrm>
            <a:custGeom>
              <a:avLst/>
              <a:gdLst>
                <a:gd name="T0" fmla="*/ 15 w 16"/>
                <a:gd name="T1" fmla="*/ 26 h 29"/>
                <a:gd name="T2" fmla="*/ 3 w 16"/>
                <a:gd name="T3" fmla="*/ 14 h 29"/>
                <a:gd name="T4" fmla="*/ 15 w 16"/>
                <a:gd name="T5" fmla="*/ 2 h 29"/>
                <a:gd name="T6" fmla="*/ 16 w 16"/>
                <a:gd name="T7" fmla="*/ 1 h 29"/>
                <a:gd name="T8" fmla="*/ 15 w 16"/>
                <a:gd name="T9" fmla="*/ 0 h 29"/>
                <a:gd name="T10" fmla="*/ 0 w 16"/>
                <a:gd name="T11" fmla="*/ 14 h 29"/>
                <a:gd name="T12" fmla="*/ 15 w 16"/>
                <a:gd name="T13" fmla="*/ 29 h 29"/>
                <a:gd name="T14" fmla="*/ 16 w 16"/>
                <a:gd name="T15" fmla="*/ 27 h 29"/>
                <a:gd name="T16" fmla="*/ 15 w 16"/>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9">
                  <a:moveTo>
                    <a:pt x="15" y="26"/>
                  </a:moveTo>
                  <a:cubicBezTo>
                    <a:pt x="8" y="26"/>
                    <a:pt x="3" y="21"/>
                    <a:pt x="3" y="14"/>
                  </a:cubicBezTo>
                  <a:cubicBezTo>
                    <a:pt x="3" y="8"/>
                    <a:pt x="8" y="2"/>
                    <a:pt x="15" y="2"/>
                  </a:cubicBezTo>
                  <a:cubicBezTo>
                    <a:pt x="15" y="2"/>
                    <a:pt x="16" y="2"/>
                    <a:pt x="16" y="1"/>
                  </a:cubicBezTo>
                  <a:cubicBezTo>
                    <a:pt x="16" y="0"/>
                    <a:pt x="15" y="0"/>
                    <a:pt x="15" y="0"/>
                  </a:cubicBezTo>
                  <a:cubicBezTo>
                    <a:pt x="7" y="0"/>
                    <a:pt x="0" y="6"/>
                    <a:pt x="0" y="14"/>
                  </a:cubicBezTo>
                  <a:cubicBezTo>
                    <a:pt x="0" y="22"/>
                    <a:pt x="7" y="29"/>
                    <a:pt x="15" y="29"/>
                  </a:cubicBezTo>
                  <a:cubicBezTo>
                    <a:pt x="15" y="29"/>
                    <a:pt x="16" y="28"/>
                    <a:pt x="16" y="27"/>
                  </a:cubicBezTo>
                  <a:cubicBezTo>
                    <a:pt x="16" y="27"/>
                    <a:pt x="15" y="26"/>
                    <a:pt x="15"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Oval 612"/>
            <p:cNvSpPr>
              <a:spLocks noChangeArrowheads="1"/>
            </p:cNvSpPr>
            <p:nvPr/>
          </p:nvSpPr>
          <p:spPr bwMode="auto">
            <a:xfrm>
              <a:off x="6616706" y="2014541"/>
              <a:ext cx="47625" cy="476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861818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689900" cy="1551194"/>
          </a:xfrm>
        </p:spPr>
        <p:txBody>
          <a:bodyPr/>
          <a:lstStyle/>
          <a:p>
            <a:r>
              <a:rPr lang="en-US" dirty="0"/>
              <a:t>Use PowerShell Direct to create persistent sessions</a:t>
            </a:r>
          </a:p>
          <a:p>
            <a:pPr lvl="1"/>
            <a:r>
              <a:rPr lang="en-US" dirty="0"/>
              <a:t>Allows for more advanced scenarios</a:t>
            </a:r>
          </a:p>
          <a:p>
            <a:pPr lvl="1"/>
            <a:r>
              <a:rPr lang="en-US" dirty="0"/>
              <a:t>You can use tools like copy-item to move files in and out of virtual machines</a:t>
            </a:r>
          </a:p>
        </p:txBody>
      </p:sp>
      <p:sp>
        <p:nvSpPr>
          <p:cNvPr id="3" name="Title 2"/>
          <p:cNvSpPr>
            <a:spLocks noGrp="1"/>
          </p:cNvSpPr>
          <p:nvPr>
            <p:ph type="title"/>
          </p:nvPr>
        </p:nvSpPr>
        <p:spPr/>
        <p:txBody>
          <a:bodyPr/>
          <a:lstStyle/>
          <a:p>
            <a:r>
              <a:rPr lang="en-US" dirty="0"/>
              <a:t>PowerShell Direct – JEA and Sessions</a:t>
            </a:r>
          </a:p>
        </p:txBody>
      </p:sp>
      <p:pic>
        <p:nvPicPr>
          <p:cNvPr id="4" name="Picture 3"/>
          <p:cNvPicPr>
            <a:picLocks noChangeAspect="1"/>
          </p:cNvPicPr>
          <p:nvPr/>
        </p:nvPicPr>
        <p:blipFill>
          <a:blip r:embed="rId2"/>
          <a:stretch>
            <a:fillRect/>
          </a:stretch>
        </p:blipFill>
        <p:spPr>
          <a:xfrm>
            <a:off x="7742237" y="3040062"/>
            <a:ext cx="3917501" cy="2924258"/>
          </a:xfrm>
          <a:prstGeom prst="rect">
            <a:avLst/>
          </a:prstGeom>
        </p:spPr>
      </p:pic>
      <p:sp>
        <p:nvSpPr>
          <p:cNvPr id="6" name="Rectangle 5"/>
          <p:cNvSpPr/>
          <p:nvPr/>
        </p:nvSpPr>
        <p:spPr>
          <a:xfrm>
            <a:off x="350837" y="2963862"/>
            <a:ext cx="7086600" cy="2677656"/>
          </a:xfrm>
          <a:prstGeom prst="rect">
            <a:avLst/>
          </a:prstGeom>
        </p:spPr>
        <p:txBody>
          <a:bodyPr wrap="square">
            <a:spAutoFit/>
          </a:bodyPr>
          <a:lstStyle/>
          <a:p>
            <a:pPr marL="342900" marR="0" lvl="0" indent="-342900" defTabSz="914400" eaLnBrk="1" fontAlgn="auto" latinLnBrk="0" hangingPunct="1">
              <a:lnSpc>
                <a:spcPct val="90000"/>
              </a:lnSpc>
              <a:spcBef>
                <a:spcPct val="20000"/>
              </a:spcBef>
              <a:spcAft>
                <a:spcPts val="0"/>
              </a:spcAft>
              <a:buClrTx/>
              <a:buSzPct val="90000"/>
              <a:buFont typeface="Arial" pitchFamily="34" charset="0"/>
              <a:buChar char="•"/>
              <a:tabLst/>
              <a:defRPr/>
            </a:pPr>
            <a:r>
              <a:rPr kumimoji="0" lang="en-US" sz="4000" b="0" i="0" u="none" strike="noStrike" kern="0" cap="none" spc="0" normalizeH="0" baseline="0" noProof="0" dirty="0">
                <a:ln>
                  <a:noFill/>
                </a:ln>
                <a:gradFill>
                  <a:gsLst>
                    <a:gs pos="1250">
                      <a:srgbClr val="D83B01"/>
                    </a:gs>
                    <a:gs pos="99000">
                      <a:srgbClr val="D83B01"/>
                    </a:gs>
                  </a:gsLst>
                  <a:lin ang="5400000" scaled="0"/>
                </a:gradFill>
                <a:effectLst/>
                <a:uLnTx/>
                <a:uFillTx/>
                <a:latin typeface="Segoe UI Light"/>
              </a:rPr>
              <a:t>Use PowerShell Direct and JEA to solve difficult problems</a:t>
            </a:r>
          </a:p>
          <a:p>
            <a:pPr marL="584200" marR="0" lvl="1" indent="-241300" defTabSz="914400" eaLnBrk="1" fontAlgn="auto" latinLnBrk="0" hangingPunct="1">
              <a:lnSpc>
                <a:spcPct val="90000"/>
              </a:lnSpc>
              <a:spcBef>
                <a:spcPct val="20000"/>
              </a:spcBef>
              <a:spcAft>
                <a:spcPts val="0"/>
              </a:spcAft>
              <a:buClrTx/>
              <a:buSzPct val="90000"/>
              <a:buFont typeface="Arial" pitchFamily="34" charset="0"/>
              <a:buChar char="•"/>
              <a:tabLst/>
              <a:defRPr/>
            </a:pPr>
            <a:r>
              <a:rPr kumimoji="0" lang="en-US" sz="2400" b="0" i="0" u="none" strike="noStrike" kern="0" cap="none" spc="0" normalizeH="0" baseline="0" noProof="0" dirty="0">
                <a:ln>
                  <a:noFill/>
                </a:ln>
                <a:gradFill>
                  <a:gsLst>
                    <a:gs pos="1250">
                      <a:srgbClr val="505050"/>
                    </a:gs>
                    <a:gs pos="100000">
                      <a:srgbClr val="505050"/>
                    </a:gs>
                  </a:gsLst>
                  <a:lin ang="5400000" scaled="0"/>
                </a:gradFill>
                <a:effectLst/>
                <a:uLnTx/>
                <a:uFillTx/>
              </a:rPr>
              <a:t>Tenants don’t want host administrators to have full access to their systems</a:t>
            </a:r>
          </a:p>
          <a:p>
            <a:pPr marL="584200" marR="0" lvl="1" indent="-241300" defTabSz="914400" eaLnBrk="1" fontAlgn="auto" latinLnBrk="0" hangingPunct="1">
              <a:lnSpc>
                <a:spcPct val="90000"/>
              </a:lnSpc>
              <a:spcBef>
                <a:spcPct val="20000"/>
              </a:spcBef>
              <a:spcAft>
                <a:spcPts val="0"/>
              </a:spcAft>
              <a:buClrTx/>
              <a:buSzPct val="90000"/>
              <a:buFont typeface="Arial" pitchFamily="34" charset="0"/>
              <a:buChar char="•"/>
              <a:tabLst/>
              <a:defRPr/>
            </a:pPr>
            <a:r>
              <a:rPr kumimoji="0" lang="en-US" sz="2400" b="0" i="0" u="none" strike="noStrike" kern="0" cap="none" spc="0" normalizeH="0" baseline="0" noProof="0" dirty="0">
                <a:ln>
                  <a:noFill/>
                </a:ln>
                <a:gradFill>
                  <a:gsLst>
                    <a:gs pos="1250">
                      <a:srgbClr val="505050"/>
                    </a:gs>
                    <a:gs pos="100000">
                      <a:srgbClr val="505050"/>
                    </a:gs>
                  </a:gsLst>
                  <a:lin ang="5400000" scaled="0"/>
                </a:gradFill>
                <a:effectLst/>
                <a:uLnTx/>
                <a:uFillTx/>
              </a:rPr>
              <a:t>But they do expect them to help troubleshoot and support</a:t>
            </a:r>
          </a:p>
        </p:txBody>
      </p:sp>
    </p:spTree>
    <p:extLst>
      <p:ext uri="{BB962C8B-B14F-4D97-AF65-F5344CB8AC3E}">
        <p14:creationId xmlns:p14="http://schemas.microsoft.com/office/powerpoint/2010/main" val="10317071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163" y="313117"/>
            <a:ext cx="12055670" cy="898472"/>
          </a:xfrm>
        </p:spPr>
        <p:txBody>
          <a:bodyPr/>
          <a:lstStyle/>
          <a:p>
            <a:r>
              <a:rPr lang="en-US" spc="0" dirty="0"/>
              <a:t>Virtualization </a:t>
            </a:r>
            <a:r>
              <a:rPr lang="en-US" spc="0"/>
              <a:t>and </a:t>
            </a:r>
            <a:r>
              <a:rPr lang="en-US" spc="0" dirty="0"/>
              <a:t>networking</a:t>
            </a:r>
            <a:br>
              <a:rPr lang="en-US" spc="0"/>
            </a:br>
            <a:r>
              <a:rPr lang="en-US" sz="3199" spc="0">
                <a:gradFill>
                  <a:gsLst>
                    <a:gs pos="7619">
                      <a:srgbClr val="00188F"/>
                    </a:gs>
                    <a:gs pos="35000">
                      <a:srgbClr val="00188F"/>
                    </a:gs>
                  </a:gsLst>
                  <a:lin ang="5400000" scaled="0"/>
                </a:gradFill>
              </a:rPr>
              <a:t>Virtual </a:t>
            </a:r>
            <a:r>
              <a:rPr lang="en-US" sz="3199" spc="0" dirty="0">
                <a:gradFill>
                  <a:gsLst>
                    <a:gs pos="7619">
                      <a:srgbClr val="00188F"/>
                    </a:gs>
                    <a:gs pos="35000">
                      <a:srgbClr val="00188F"/>
                    </a:gs>
                  </a:gsLst>
                  <a:lin ang="5400000" scaled="0"/>
                </a:gradFill>
              </a:rPr>
              <a:t>network adaptor enhancements</a:t>
            </a:r>
            <a:endParaRPr lang="en-US" spc="0" dirty="0">
              <a:gradFill>
                <a:gsLst>
                  <a:gs pos="7619">
                    <a:srgbClr val="00188F"/>
                  </a:gs>
                  <a:gs pos="35000">
                    <a:srgbClr val="00188F"/>
                  </a:gs>
                </a:gsLst>
                <a:lin ang="5400000" scaled="0"/>
              </a:gradFill>
            </a:endParaRPr>
          </a:p>
        </p:txBody>
      </p:sp>
      <p:sp>
        <p:nvSpPr>
          <p:cNvPr id="645" name="Rectangle 644"/>
          <p:cNvSpPr/>
          <p:nvPr/>
        </p:nvSpPr>
        <p:spPr>
          <a:xfrm>
            <a:off x="275163" y="1729672"/>
            <a:ext cx="11581873" cy="3829618"/>
          </a:xfrm>
          <a:prstGeom prst="rect">
            <a:avLst/>
          </a:prstGeom>
          <a:noFill/>
          <a:ln w="12700" cap="flat" cmpd="sng" algn="ctr">
            <a:noFill/>
            <a:prstDash val="solid"/>
            <a:miter lim="800000"/>
          </a:ln>
          <a:effectLst/>
        </p:spPr>
        <p:txBody>
          <a:bodyPr lIns="182854" tIns="182854" rIns="182854" bIns="91427"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r>
              <a:rPr kumimoji="0" lang="en-US" sz="3600" b="1" i="0" u="none" strike="noStrike" kern="1200" cap="none" spc="0" normalizeH="0" baseline="0" noProof="0" dirty="0" err="1">
                <a:ln>
                  <a:noFill/>
                </a:ln>
                <a:gradFill>
                  <a:gsLst>
                    <a:gs pos="7619">
                      <a:srgbClr val="00188F"/>
                    </a:gs>
                    <a:gs pos="35000">
                      <a:srgbClr val="00188F"/>
                    </a:gs>
                  </a:gsLst>
                  <a:lin ang="5400000" scaled="0"/>
                </a:gradFill>
                <a:effectLst/>
                <a:uLnTx/>
                <a:uFillTx/>
                <a:latin typeface="Segoe UI"/>
                <a:ea typeface="+mn-ea"/>
                <a:cs typeface="Segoe UI" pitchFamily="34" charset="0"/>
              </a:rPr>
              <a:t>vNIC</a:t>
            </a:r>
            <a:r>
              <a:rPr kumimoji="0" lang="en-US" sz="3600" b="1" i="0" u="none" strike="noStrike" kern="1200" cap="none" spc="0" normalizeH="0" baseline="0" noProof="0" dirty="0">
                <a:ln>
                  <a:noFill/>
                </a:ln>
                <a:gradFill>
                  <a:gsLst>
                    <a:gs pos="7619">
                      <a:srgbClr val="00188F"/>
                    </a:gs>
                    <a:gs pos="35000">
                      <a:srgbClr val="00188F"/>
                    </a:gs>
                  </a:gsLst>
                  <a:lin ang="5400000" scaled="0"/>
                </a:gradFill>
                <a:effectLst/>
                <a:uLnTx/>
                <a:uFillTx/>
                <a:latin typeface="Segoe UI"/>
                <a:ea typeface="+mn-ea"/>
                <a:cs typeface="Segoe UI" pitchFamily="34" charset="0"/>
              </a:rPr>
              <a:t> identification: </a:t>
            </a:r>
            <a:r>
              <a:rPr kumimoji="0" lang="en-US" sz="36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New capability to name </a:t>
            </a:r>
            <a:r>
              <a:rPr kumimoji="0" lang="en-US" sz="3600" b="0" i="0" u="none" strike="noStrike" kern="1200" cap="none" spc="0" normalizeH="0" baseline="0" noProof="0" dirty="0" err="1">
                <a:ln>
                  <a:noFill/>
                </a:ln>
                <a:gradFill>
                  <a:gsLst>
                    <a:gs pos="19048">
                      <a:srgbClr val="505050"/>
                    </a:gs>
                    <a:gs pos="65000">
                      <a:srgbClr val="505050"/>
                    </a:gs>
                  </a:gsLst>
                  <a:lin ang="5400000" scaled="0"/>
                </a:gradFill>
                <a:effectLst/>
                <a:uLnTx/>
                <a:uFillTx/>
                <a:latin typeface="Segoe UI"/>
                <a:ea typeface="+mn-ea"/>
                <a:cs typeface="Segoe UI" pitchFamily="34" charset="0"/>
              </a:rPr>
              <a:t>vNIC</a:t>
            </a:r>
            <a:r>
              <a:rPr kumimoji="0" lang="en-US" sz="36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rPr>
              <a:t> in VM settings and see name inside guest operating system.</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endParaRPr kumimoji="0" lang="en-US" sz="36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endParaRPr>
          </a:p>
          <a:p>
            <a:pPr marL="0" marR="0" lvl="0" indent="0" algn="l" defTabSz="91422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FF"/>
                </a:solidFill>
                <a:effectLst/>
                <a:uLnTx/>
                <a:uFillTx/>
                <a:latin typeface="Lucida Console" panose="020B0609040504020204" pitchFamily="49" charset="0"/>
                <a:ea typeface="+mn-ea"/>
                <a:cs typeface="+mn-cs"/>
              </a:rPr>
              <a:t>Add-</a:t>
            </a:r>
            <a:r>
              <a:rPr kumimoji="0" lang="en-US" sz="2400" b="0" i="0" u="none" strike="noStrike" kern="1200" cap="none" spc="0" normalizeH="0" baseline="0" noProof="0" dirty="0" err="1">
                <a:ln>
                  <a:noFill/>
                </a:ln>
                <a:solidFill>
                  <a:srgbClr val="0000FF"/>
                </a:solidFill>
                <a:effectLst/>
                <a:uLnTx/>
                <a:uFillTx/>
                <a:latin typeface="Lucida Console" panose="020B0609040504020204" pitchFamily="49" charset="0"/>
                <a:ea typeface="+mn-ea"/>
                <a:cs typeface="+mn-cs"/>
              </a:rPr>
              <a:t>VMNetworkAdapter</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000080"/>
                </a:solidFill>
                <a:effectLst/>
                <a:uLnTx/>
                <a:uFillTx/>
                <a:latin typeface="Lucida Console" panose="020B0609040504020204" pitchFamily="49" charset="0"/>
                <a:ea typeface="+mn-ea"/>
                <a:cs typeface="+mn-cs"/>
              </a:rPr>
              <a:t>-</a:t>
            </a:r>
            <a:r>
              <a:rPr kumimoji="0" lang="en-US" sz="2400" b="0" i="0" u="none" strike="noStrike" kern="1200" cap="none" spc="0" normalizeH="0" baseline="0" noProof="0" dirty="0" err="1">
                <a:ln>
                  <a:noFill/>
                </a:ln>
                <a:solidFill>
                  <a:srgbClr val="000080"/>
                </a:solidFill>
                <a:effectLst/>
                <a:uLnTx/>
                <a:uFillTx/>
                <a:latin typeface="Lucida Console" panose="020B0609040504020204" pitchFamily="49" charset="0"/>
                <a:ea typeface="+mn-ea"/>
                <a:cs typeface="+mn-cs"/>
              </a:rPr>
              <a:t>VMName</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8B0000"/>
                </a:solidFill>
                <a:effectLst/>
                <a:uLnTx/>
                <a:uFillTx/>
                <a:latin typeface="Lucida Console" panose="020B0609040504020204" pitchFamily="49" charset="0"/>
                <a:ea typeface="+mn-ea"/>
                <a:cs typeface="+mn-cs"/>
              </a:rPr>
              <a:t>“</a:t>
            </a:r>
            <a:r>
              <a:rPr kumimoji="0" lang="en-US" sz="2400" b="0" i="0" u="none" strike="noStrike" kern="1200" cap="none" spc="0" normalizeH="0" baseline="0" noProof="0" dirty="0" err="1">
                <a:ln>
                  <a:noFill/>
                </a:ln>
                <a:solidFill>
                  <a:srgbClr val="8B0000"/>
                </a:solidFill>
                <a:effectLst/>
                <a:uLnTx/>
                <a:uFillTx/>
                <a:latin typeface="Lucida Console" panose="020B0609040504020204" pitchFamily="49" charset="0"/>
                <a:ea typeface="+mn-ea"/>
                <a:cs typeface="+mn-cs"/>
              </a:rPr>
              <a:t>TestVM</a:t>
            </a:r>
            <a:r>
              <a:rPr kumimoji="0" lang="en-US" sz="2400" b="0" i="0" u="none" strike="noStrike" kern="1200" cap="none" spc="0" normalizeH="0" baseline="0" noProof="0" dirty="0">
                <a:ln>
                  <a:noFill/>
                </a:ln>
                <a:solidFill>
                  <a:srgbClr val="8B0000"/>
                </a:solidFill>
                <a:effectLst/>
                <a:uLnTx/>
                <a:uFillTx/>
                <a:latin typeface="Lucida Console" panose="020B0609040504020204" pitchFamily="49" charset="0"/>
                <a:ea typeface="+mn-ea"/>
                <a:cs typeface="+mn-cs"/>
              </a:rPr>
              <a:t>”</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000080"/>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err="1">
                <a:ln>
                  <a:noFill/>
                </a:ln>
                <a:solidFill>
                  <a:srgbClr val="000080"/>
                </a:solidFill>
                <a:effectLst/>
                <a:uLnTx/>
                <a:uFillTx/>
                <a:latin typeface="Lucida Console" panose="020B0609040504020204" pitchFamily="49" charset="0"/>
                <a:ea typeface="+mn-ea"/>
                <a:cs typeface="+mn-cs"/>
              </a:rPr>
              <a:t>SwitchName</a:t>
            </a:r>
            <a:b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br>
            <a:r>
              <a:rPr kumimoji="0" lang="en-US" sz="2400" b="0" i="0" u="none" strike="noStrike" kern="1200" cap="none" spc="0" normalizeH="0" baseline="0" noProof="0" dirty="0">
                <a:ln>
                  <a:noFill/>
                </a:ln>
                <a:solidFill>
                  <a:srgbClr val="8B0000"/>
                </a:solidFill>
                <a:effectLst/>
                <a:uLnTx/>
                <a:uFillTx/>
                <a:latin typeface="Lucida Console" panose="020B0609040504020204" pitchFamily="49" charset="0"/>
                <a:ea typeface="+mn-ea"/>
                <a:cs typeface="+mn-cs"/>
              </a:rPr>
              <a:t>“Virtual Switch”</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000080"/>
                </a:solidFill>
                <a:effectLst/>
                <a:uLnTx/>
                <a:uFillTx/>
                <a:latin typeface="Lucida Console" panose="020B0609040504020204" pitchFamily="49" charset="0"/>
                <a:ea typeface="+mn-ea"/>
                <a:cs typeface="+mn-cs"/>
              </a:rPr>
              <a:t>-Name</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8B0000"/>
                </a:solidFill>
                <a:effectLst/>
                <a:uLnTx/>
                <a:uFillTx/>
                <a:latin typeface="Lucida Console" panose="020B0609040504020204" pitchFamily="49" charset="0"/>
                <a:ea typeface="+mn-ea"/>
                <a:cs typeface="+mn-cs"/>
              </a:rPr>
              <a:t>“</a:t>
            </a:r>
            <a:r>
              <a:rPr kumimoji="0" lang="en-US" sz="2400" b="0" i="0" u="none" strike="noStrike" kern="1200" cap="none" spc="0" normalizeH="0" baseline="0" noProof="0" dirty="0" err="1">
                <a:ln>
                  <a:noFill/>
                </a:ln>
                <a:solidFill>
                  <a:srgbClr val="8B0000"/>
                </a:solidFill>
                <a:effectLst/>
                <a:uLnTx/>
                <a:uFillTx/>
                <a:latin typeface="Lucida Console" panose="020B0609040504020204" pitchFamily="49" charset="0"/>
                <a:ea typeface="+mn-ea"/>
                <a:cs typeface="+mn-cs"/>
              </a:rPr>
              <a:t>TestNIC</a:t>
            </a:r>
            <a:r>
              <a:rPr kumimoji="0" lang="en-US" sz="2400" b="0" i="0" u="none" strike="noStrike" kern="1200" cap="none" spc="0" normalizeH="0" baseline="0" noProof="0" dirty="0">
                <a:ln>
                  <a:noFill/>
                </a:ln>
                <a:solidFill>
                  <a:srgbClr val="8B0000"/>
                </a:solidFill>
                <a:effectLst/>
                <a:uLnTx/>
                <a:uFillTx/>
                <a:latin typeface="Lucida Console" panose="020B0609040504020204" pitchFamily="49" charset="0"/>
                <a:ea typeface="+mn-ea"/>
                <a:cs typeface="+mn-cs"/>
              </a:rPr>
              <a:t>”</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000080"/>
                </a:solidFill>
                <a:effectLst/>
                <a:uLnTx/>
                <a:uFillTx/>
                <a:latin typeface="Lucida Console" panose="020B0609040504020204" pitchFamily="49" charset="0"/>
                <a:ea typeface="+mn-ea"/>
                <a:cs typeface="+mn-cs"/>
              </a:rPr>
              <a:t>-</a:t>
            </a:r>
            <a:r>
              <a:rPr kumimoji="0" lang="en-US" sz="2400" b="0" i="0" u="none" strike="noStrike" kern="1200" cap="none" spc="0" normalizeH="0" baseline="0" noProof="0" dirty="0" err="1">
                <a:ln>
                  <a:noFill/>
                </a:ln>
                <a:solidFill>
                  <a:srgbClr val="000080"/>
                </a:solidFill>
                <a:effectLst/>
                <a:uLnTx/>
                <a:uFillTx/>
                <a:latin typeface="Lucida Console" panose="020B0609040504020204" pitchFamily="49" charset="0"/>
                <a:ea typeface="+mn-ea"/>
                <a:cs typeface="+mn-cs"/>
              </a:rPr>
              <a:t>Passthru</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A9A9A9"/>
                </a:solidFill>
                <a:effectLst/>
                <a:uLnTx/>
                <a:uFillTx/>
                <a:latin typeface="Lucida Console" panose="020B0609040504020204" pitchFamily="49" charset="0"/>
                <a:ea typeface="+mn-ea"/>
                <a:cs typeface="+mn-cs"/>
              </a:rPr>
              <a:t>|</a:t>
            </a:r>
            <a:br>
              <a:rPr kumimoji="0" lang="en-US" sz="2400" b="0" i="0" u="none" strike="noStrike" kern="1200" cap="none" spc="0" normalizeH="0" baseline="0" noProof="0" dirty="0">
                <a:ln>
                  <a:noFill/>
                </a:ln>
                <a:solidFill>
                  <a:srgbClr val="A9A9A9"/>
                </a:solidFill>
                <a:effectLst/>
                <a:uLnTx/>
                <a:uFillTx/>
                <a:latin typeface="Lucida Console" panose="020B0609040504020204" pitchFamily="49" charset="0"/>
                <a:ea typeface="+mn-ea"/>
                <a:cs typeface="+mn-cs"/>
              </a:rPr>
            </a:br>
            <a:r>
              <a:rPr kumimoji="0" lang="en-US" sz="2400" b="0" i="0" u="none" strike="noStrike" kern="1200" cap="none" spc="0" normalizeH="0" baseline="0" noProof="0" dirty="0">
                <a:ln>
                  <a:noFill/>
                </a:ln>
                <a:solidFill>
                  <a:srgbClr val="0000FF"/>
                </a:solidFill>
                <a:effectLst/>
                <a:uLnTx/>
                <a:uFillTx/>
                <a:latin typeface="Lucida Console" panose="020B0609040504020204" pitchFamily="49" charset="0"/>
                <a:ea typeface="+mn-ea"/>
                <a:cs typeface="+mn-cs"/>
              </a:rPr>
              <a:t>Set-</a:t>
            </a:r>
            <a:r>
              <a:rPr kumimoji="0" lang="en-US" sz="2400" b="0" i="0" u="none" strike="noStrike" kern="1200" cap="none" spc="0" normalizeH="0" baseline="0" noProof="0" dirty="0" err="1">
                <a:ln>
                  <a:noFill/>
                </a:ln>
                <a:solidFill>
                  <a:srgbClr val="0000FF"/>
                </a:solidFill>
                <a:effectLst/>
                <a:uLnTx/>
                <a:uFillTx/>
                <a:latin typeface="Lucida Console" panose="020B0609040504020204" pitchFamily="49" charset="0"/>
                <a:ea typeface="+mn-ea"/>
                <a:cs typeface="+mn-cs"/>
              </a:rPr>
              <a:t>VMNetworkAdapter</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000080"/>
                </a:solidFill>
                <a:effectLst/>
                <a:uLnTx/>
                <a:uFillTx/>
                <a:latin typeface="Lucida Console" panose="020B0609040504020204" pitchFamily="49" charset="0"/>
                <a:ea typeface="+mn-ea"/>
                <a:cs typeface="+mn-cs"/>
              </a:rPr>
              <a:t>-</a:t>
            </a:r>
            <a:r>
              <a:rPr kumimoji="0" lang="en-US" sz="2400" b="0" i="0" u="none" strike="noStrike" kern="1200" cap="none" spc="0" normalizeH="0" baseline="0" noProof="0" dirty="0" err="1">
                <a:ln>
                  <a:noFill/>
                </a:ln>
                <a:solidFill>
                  <a:srgbClr val="000080"/>
                </a:solidFill>
                <a:effectLst/>
                <a:uLnTx/>
                <a:uFillTx/>
                <a:latin typeface="Lucida Console" panose="020B0609040504020204" pitchFamily="49" charset="0"/>
                <a:ea typeface="+mn-ea"/>
                <a:cs typeface="+mn-cs"/>
              </a:rPr>
              <a:t>DeviceNaming</a:t>
            </a:r>
            <a:r>
              <a:rPr kumimoji="0" lang="en-US" sz="2400" b="0" i="0" u="none" strike="noStrike" kern="1200" cap="none" spc="0" normalizeH="0" baseline="0" noProof="0" dirty="0">
                <a:ln>
                  <a:noFill/>
                </a:ln>
                <a:solidFill>
                  <a:prstClr val="black"/>
                </a:solidFill>
                <a:effectLst/>
                <a:uLnTx/>
                <a:uFillTx/>
                <a:latin typeface="Lucida Console" panose="020B0609040504020204" pitchFamily="49" charset="0"/>
                <a:ea typeface="+mn-ea"/>
                <a:cs typeface="+mn-cs"/>
              </a:rPr>
              <a:t> </a:t>
            </a:r>
            <a:r>
              <a:rPr kumimoji="0" lang="en-US" sz="2400" b="0" i="0" u="none" strike="noStrike" kern="1200" cap="none" spc="0" normalizeH="0" baseline="0" noProof="0" dirty="0">
                <a:ln>
                  <a:noFill/>
                </a:ln>
                <a:solidFill>
                  <a:srgbClr val="8A2BE2"/>
                </a:solidFill>
                <a:effectLst/>
                <a:uLnTx/>
                <a:uFillTx/>
                <a:latin typeface="Lucida Console" panose="020B0609040504020204" pitchFamily="49" charset="0"/>
                <a:ea typeface="+mn-ea"/>
                <a:cs typeface="+mn-cs"/>
              </a:rPr>
              <a:t>on </a:t>
            </a:r>
          </a:p>
          <a:p>
            <a:pPr marL="0" marR="0" lvl="1" indent="0" algn="l" defTabSz="471494" rtl="0" eaLnBrk="1" fontAlgn="auto" latinLnBrk="0" hangingPunct="1">
              <a:lnSpc>
                <a:spcPct val="90000"/>
              </a:lnSpc>
              <a:spcBef>
                <a:spcPts val="306"/>
              </a:spcBef>
              <a:spcAft>
                <a:spcPts val="612"/>
              </a:spcAft>
              <a:buClr>
                <a:srgbClr val="EFEFEF"/>
              </a:buClr>
              <a:buSzTx/>
              <a:buFontTx/>
              <a:buNone/>
              <a:tabLst/>
              <a:defRPr/>
            </a:pPr>
            <a:endParaRPr kumimoji="0" lang="en-US" sz="3600" b="0" i="0" u="none" strike="noStrike" kern="1200" cap="none" spc="0" normalizeH="0" baseline="0" noProof="0" dirty="0">
              <a:ln>
                <a:noFill/>
              </a:ln>
              <a:gradFill>
                <a:gsLst>
                  <a:gs pos="19048">
                    <a:srgbClr val="505050"/>
                  </a:gs>
                  <a:gs pos="65000">
                    <a:srgbClr val="505050"/>
                  </a:gs>
                </a:gsLst>
                <a:lin ang="5400000" scaled="0"/>
              </a:gradFill>
              <a:effectLst/>
              <a:uLnTx/>
              <a:uFillTx/>
              <a:latin typeface="Segoe UI"/>
              <a:ea typeface="+mn-ea"/>
              <a:cs typeface="Segoe UI" pitchFamily="34" charset="0"/>
            </a:endParaRPr>
          </a:p>
        </p:txBody>
      </p:sp>
    </p:spTree>
    <p:extLst>
      <p:ext uri="{BB962C8B-B14F-4D97-AF65-F5344CB8AC3E}">
        <p14:creationId xmlns:p14="http://schemas.microsoft.com/office/powerpoint/2010/main" val="89455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4258" y="686723"/>
            <a:ext cx="12434711" cy="6312927"/>
          </a:xfrm>
          <a:prstGeom prst="rect">
            <a:avLst/>
          </a:prstGeom>
          <a:solidFill>
            <a:srgbClr val="EEEEE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eaLnBrk="1" fontAlgn="base" latinLnBrk="0" hangingPunct="1">
              <a:lnSpc>
                <a:spcPct val="90000"/>
              </a:lnSpc>
              <a:spcBef>
                <a:spcPct val="0"/>
              </a:spcBef>
              <a:spcAft>
                <a:spcPct val="0"/>
              </a:spcAft>
              <a:buClrTx/>
              <a:buSzTx/>
              <a:buFontTx/>
              <a:buNone/>
              <a:tabLst/>
              <a:defRPr/>
            </a:pPr>
            <a:endParaRPr kumimoji="0" lang="en-US" sz="1300"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 name="Title 1"/>
          <p:cNvSpPr>
            <a:spLocks noGrp="1"/>
          </p:cNvSpPr>
          <p:nvPr>
            <p:ph type="title"/>
          </p:nvPr>
        </p:nvSpPr>
        <p:spPr>
          <a:xfrm>
            <a:off x="-11060092" y="332347"/>
            <a:ext cx="10724938" cy="1351952"/>
          </a:xfrm>
        </p:spPr>
        <p:txBody>
          <a:bodyPr/>
          <a:lstStyle/>
          <a:p>
            <a:r>
              <a:rPr lang="en-US" sz="1300" dirty="0"/>
              <a:t>Windows Server 2012 R2 Hyper-V</a:t>
            </a:r>
          </a:p>
        </p:txBody>
      </p:sp>
      <p:sp>
        <p:nvSpPr>
          <p:cNvPr id="5" name="Title 1"/>
          <p:cNvSpPr txBox="1">
            <a:spLocks/>
          </p:cNvSpPr>
          <p:nvPr/>
        </p:nvSpPr>
        <p:spPr>
          <a:xfrm>
            <a:off x="270138" y="0"/>
            <a:ext cx="10724938" cy="681599"/>
          </a:xfrm>
          <a:prstGeom prst="rect">
            <a:avLst/>
          </a:prstGeom>
        </p:spPr>
        <p:txBody>
          <a:bodyPr vert="horz" lIns="93260" tIns="46630" rIns="93260" bIns="4663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32597" rtl="0" eaLnBrk="1" fontAlgn="auto" latinLnBrk="0" hangingPunct="1">
              <a:lnSpc>
                <a:spcPct val="90000"/>
              </a:lnSpc>
              <a:spcBef>
                <a:spcPct val="0"/>
              </a:spcBef>
              <a:spcAft>
                <a:spcPts val="0"/>
              </a:spcAft>
              <a:buClrTx/>
              <a:buSzTx/>
              <a:buFontTx/>
              <a:buNone/>
              <a:tabLst/>
              <a:defRPr/>
            </a:pPr>
            <a:r>
              <a:rPr kumimoji="0" lang="en-US" sz="4488" b="0" i="0" u="none" strike="noStrike" kern="1200" cap="none" spc="0" normalizeH="0" baseline="0" noProof="0" dirty="0">
                <a:ln>
                  <a:noFill/>
                </a:ln>
                <a:solidFill>
                  <a:schemeClr val="tx1"/>
                </a:solidFill>
                <a:effectLst/>
                <a:uLnTx/>
                <a:uFillTx/>
                <a:latin typeface="+mj-lt"/>
                <a:ea typeface="+mj-ea"/>
                <a:cs typeface="+mj-cs"/>
              </a:rPr>
              <a:t>Windows Server 2016 Hyper-V</a:t>
            </a:r>
          </a:p>
        </p:txBody>
      </p:sp>
      <p:sp>
        <p:nvSpPr>
          <p:cNvPr id="3" name="Rectangle 2"/>
          <p:cNvSpPr/>
          <p:nvPr/>
        </p:nvSpPr>
        <p:spPr>
          <a:xfrm>
            <a:off x="270139" y="681598"/>
            <a:ext cx="4180038" cy="2973122"/>
          </a:xfrm>
          <a:prstGeom prst="rect">
            <a:avLst/>
          </a:prstGeom>
        </p:spPr>
        <p:txBody>
          <a:bodyPr wrap="square">
            <a:spAutoFit/>
          </a:bodyPr>
          <a:lstStyle/>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High performance live migration (compression/RDMA)</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Zero downtime upgrades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Automatic VM Activation</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Live VM export</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Guest backup improvements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Enhanced </a:t>
            </a:r>
            <a:r>
              <a:rPr kumimoji="0" lang="en-US" sz="1300" b="0" i="0" u="none" strike="noStrike" kern="0" cap="none" spc="0" normalizeH="0" baseline="0" noProof="0" dirty="0" err="1">
                <a:ln>
                  <a:noFill/>
                </a:ln>
                <a:solidFill>
                  <a:srgbClr val="333333"/>
                </a:solidFill>
                <a:effectLst/>
                <a:uLnTx/>
                <a:uFillTx/>
              </a:rPr>
              <a:t>VMConnect</a:t>
            </a:r>
            <a:endParaRPr kumimoji="0" lang="en-US" sz="1300" b="0" i="0" u="none" strike="noStrike" kern="0" cap="none" spc="0" normalizeH="0" baseline="0" noProof="0" dirty="0">
              <a:ln>
                <a:noFill/>
              </a:ln>
              <a:solidFill>
                <a:srgbClr val="333333"/>
              </a:solidFill>
              <a:effectLst/>
              <a:uLnTx/>
              <a:uFillTx/>
            </a:endParaRP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Dynamic memory host balancing</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First class Linux support – Dynamic memory, file system consistent host based backup</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RemoteFX over WAN</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Generation 2 Virtual Machines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Secure boot in a VM</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User defined meta data for VHDX</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PowerShell for all Hyper-V operations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Hyper-V Metrics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Shared nothing live migration</a:t>
            </a:r>
          </a:p>
        </p:txBody>
      </p:sp>
      <p:sp>
        <p:nvSpPr>
          <p:cNvPr id="4" name="Rectangle 3"/>
          <p:cNvSpPr/>
          <p:nvPr/>
        </p:nvSpPr>
        <p:spPr>
          <a:xfrm>
            <a:off x="4226740" y="681599"/>
            <a:ext cx="3788701" cy="2793072"/>
          </a:xfrm>
          <a:prstGeom prst="rect">
            <a:avLst/>
          </a:prstGeom>
        </p:spPr>
        <p:txBody>
          <a:bodyPr wrap="square">
            <a:spAutoFit/>
          </a:bodyPr>
          <a:lstStyle/>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High performance auto tiered storage spaces</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Write back cache with spaces</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Storage </a:t>
            </a:r>
            <a:r>
              <a:rPr kumimoji="0" lang="en-US" sz="1300" b="0" i="0" u="none" strike="noStrike" kern="0" cap="none" spc="0" normalizeH="0" baseline="0" noProof="0" dirty="0" err="1">
                <a:ln>
                  <a:noFill/>
                </a:ln>
                <a:solidFill>
                  <a:srgbClr val="333333"/>
                </a:solidFill>
                <a:effectLst/>
                <a:uLnTx/>
                <a:uFillTx/>
              </a:rPr>
              <a:t>QoS</a:t>
            </a:r>
            <a:endParaRPr kumimoji="0" lang="en-US" sz="1300" b="0" i="0" u="none" strike="noStrike" kern="0" cap="none" spc="0" normalizeH="0" baseline="0" noProof="0" dirty="0">
              <a:ln>
                <a:noFill/>
              </a:ln>
              <a:solidFill>
                <a:srgbClr val="333333"/>
              </a:solidFill>
              <a:effectLst/>
              <a:uLnTx/>
              <a:uFillTx/>
            </a:endParaRP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Shared VHDX for guest clustering</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VHDX online resize</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Storage deduplication with live VMs for VDI</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Hyper-V Recovery Manager (Microsoft Azure Site recovery)</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Azure Backup</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Inbox multi-tenant site-to-site VPN gateway for physical &amp; virtual networks</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Protected VM Networks/Virtual RSS</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Enhanced LBFO performance with NIC teaming</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Hyper-V Extensible Switch</a:t>
            </a:r>
          </a:p>
          <a:p>
            <a:pPr marL="0" marR="0" lvl="0" indent="0" defTabSz="932597"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4K Sector support</a:t>
            </a:r>
          </a:p>
        </p:txBody>
      </p:sp>
      <p:sp>
        <p:nvSpPr>
          <p:cNvPr id="6" name="Rectangle 5"/>
          <p:cNvSpPr/>
          <p:nvPr/>
        </p:nvSpPr>
        <p:spPr>
          <a:xfrm>
            <a:off x="8200019" y="681598"/>
            <a:ext cx="4235573" cy="3153171"/>
          </a:xfrm>
          <a:prstGeom prst="rect">
            <a:avLst/>
          </a:prstGeom>
        </p:spPr>
        <p:txBody>
          <a:bodyPr wrap="square">
            <a:spAutoFit/>
          </a:bodyPr>
          <a:lstStyle/>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Hyper-V over SMB</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Hyper-V over Spaces &amp; </a:t>
            </a:r>
            <a:r>
              <a:rPr kumimoji="0" lang="en-US" sz="1300" b="0" i="0" u="none" strike="noStrike" kern="0" cap="none" spc="0" normalizeH="0" baseline="0" noProof="0" dirty="0" err="1">
                <a:ln>
                  <a:noFill/>
                </a:ln>
                <a:solidFill>
                  <a:srgbClr val="333333"/>
                </a:solidFill>
                <a:effectLst/>
                <a:uLnTx/>
                <a:uFillTx/>
              </a:rPr>
              <a:t>ReFS</a:t>
            </a:r>
            <a:endParaRPr kumimoji="0" lang="en-US" sz="1300" b="0" i="0" u="none" strike="noStrike" kern="0" cap="none" spc="0" normalizeH="0" baseline="0" noProof="0" dirty="0">
              <a:ln>
                <a:noFill/>
              </a:ln>
              <a:solidFill>
                <a:srgbClr val="333333"/>
              </a:solidFill>
              <a:effectLst/>
              <a:uLnTx/>
              <a:uFillTx/>
            </a:endParaRP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64 VP, 1 TB VMs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SR-IOV for 10+GB networking</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64TB VHDX</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Hyper-V Replica</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Network Virtualization</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USB redirection over RemoteFX </a:t>
            </a:r>
            <a:r>
              <a:rPr kumimoji="0" lang="en-US" sz="1300" b="0" i="0" u="none" strike="noStrike" kern="0" cap="none" spc="0" normalizeH="0" baseline="0" noProof="0" dirty="0" err="1">
                <a:ln>
                  <a:noFill/>
                </a:ln>
                <a:solidFill>
                  <a:srgbClr val="333333"/>
                </a:solidFill>
                <a:effectLst/>
                <a:uLnTx/>
                <a:uFillTx/>
              </a:rPr>
              <a:t>vGPU</a:t>
            </a:r>
            <a:endParaRPr kumimoji="0" lang="en-US" sz="1300" b="0" i="0" u="none" strike="noStrike" kern="0" cap="none" spc="0" normalizeH="0" baseline="0" noProof="0" dirty="0">
              <a:ln>
                <a:noFill/>
              </a:ln>
              <a:solidFill>
                <a:srgbClr val="333333"/>
              </a:solidFill>
              <a:effectLst/>
              <a:uLnTx/>
              <a:uFillTx/>
            </a:endParaRP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Hot add/remove of storage</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VHDX resiliency</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Dynamic &amp; differencing VHDX performance improvements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384 LP, 4TB physical system</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2+ Million IOPS to a single VM</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Resource Pools</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NUMA in a VM</a:t>
            </a:r>
          </a:p>
          <a:p>
            <a:pPr marL="0" marR="0" lvl="0" indent="0" defTabSz="950756" eaLnBrk="1" fontAlgn="auto" latinLnBrk="0" hangingPunct="1">
              <a:lnSpc>
                <a:spcPct val="9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333333"/>
                </a:solidFill>
                <a:effectLst/>
                <a:uLnTx/>
                <a:uFillTx/>
              </a:rPr>
              <a:t>1024 running VMs on a host</a:t>
            </a:r>
          </a:p>
        </p:txBody>
      </p:sp>
      <p:sp>
        <p:nvSpPr>
          <p:cNvPr id="12" name="Rectangle 11"/>
          <p:cNvSpPr/>
          <p:nvPr/>
        </p:nvSpPr>
        <p:spPr>
          <a:xfrm>
            <a:off x="270137" y="3733797"/>
            <a:ext cx="3261357" cy="1492716"/>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Shielded VM support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err="1">
                <a:ln>
                  <a:noFill/>
                </a:ln>
                <a:solidFill>
                  <a:srgbClr val="002060"/>
                </a:solidFill>
                <a:effectLst/>
                <a:uLnTx/>
                <a:uFillTx/>
              </a:rPr>
              <a:t>vTPM</a:t>
            </a:r>
            <a:endParaRPr kumimoji="0" lang="en-US" sz="1300" b="0" i="0" u="none" strike="noStrike" kern="0" cap="none" spc="0" normalizeH="0" baseline="0" noProof="0" dirty="0">
              <a:ln>
                <a:noFill/>
              </a:ln>
              <a:solidFill>
                <a:srgbClr val="002060"/>
              </a:solidFill>
              <a:effectLst/>
              <a:uLnTx/>
              <a:uFillTx/>
            </a:endParaRP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Key Storage Drive for Gen 1 VM</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Guest VSM (enable Device Guard &amp; Credential Guard in a VM)</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VM Isolation</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Linux Secure Boot</a:t>
            </a:r>
          </a:p>
        </p:txBody>
      </p:sp>
      <p:sp>
        <p:nvSpPr>
          <p:cNvPr id="13" name="Rectangle 12"/>
          <p:cNvSpPr/>
          <p:nvPr/>
        </p:nvSpPr>
        <p:spPr>
          <a:xfrm>
            <a:off x="265925" y="5765237"/>
            <a:ext cx="3232214" cy="692497"/>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Distributed Storage </a:t>
            </a:r>
            <a:r>
              <a:rPr kumimoji="0" lang="en-US" sz="1300" b="0" i="0" u="none" strike="noStrike" kern="0" cap="none" spc="0" normalizeH="0" baseline="0" noProof="0" dirty="0" err="1">
                <a:ln>
                  <a:noFill/>
                </a:ln>
                <a:solidFill>
                  <a:srgbClr val="002060"/>
                </a:solidFill>
                <a:effectLst/>
                <a:uLnTx/>
                <a:uFillTx/>
              </a:rPr>
              <a:t>QoS</a:t>
            </a:r>
            <a:endParaRPr kumimoji="0" lang="en-US" sz="1300" b="0" i="0" u="none" strike="noStrike" kern="0" cap="none" spc="0" normalizeH="0" baseline="0" noProof="0" dirty="0">
              <a:ln>
                <a:noFill/>
              </a:ln>
              <a:solidFill>
                <a:srgbClr val="002060"/>
              </a:solidFill>
              <a:effectLst/>
              <a:uLnTx/>
              <a:uFillTx/>
            </a:endParaRP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REFS Block </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REFS Fast Fixed Disk Creation </a:t>
            </a:r>
          </a:p>
        </p:txBody>
      </p:sp>
      <p:sp>
        <p:nvSpPr>
          <p:cNvPr id="14" name="Rectangle 13"/>
          <p:cNvSpPr/>
          <p:nvPr/>
        </p:nvSpPr>
        <p:spPr>
          <a:xfrm>
            <a:off x="265924" y="5119002"/>
            <a:ext cx="2992102" cy="692497"/>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RemoteFX improvements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Discrete Device Assignment of GPU</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Headless mode support</a:t>
            </a:r>
          </a:p>
        </p:txBody>
      </p:sp>
      <p:sp>
        <p:nvSpPr>
          <p:cNvPr id="15" name="Rectangle 14"/>
          <p:cNvSpPr/>
          <p:nvPr/>
        </p:nvSpPr>
        <p:spPr>
          <a:xfrm>
            <a:off x="4226739" y="5929131"/>
            <a:ext cx="2992102" cy="692497"/>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Resilient Change Tracking (RCT)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Backup improvements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Backup of Shared VHDX</a:t>
            </a:r>
          </a:p>
        </p:txBody>
      </p:sp>
      <p:sp>
        <p:nvSpPr>
          <p:cNvPr id="16" name="Rectangle 15"/>
          <p:cNvSpPr/>
          <p:nvPr/>
        </p:nvSpPr>
        <p:spPr>
          <a:xfrm>
            <a:off x="4226739" y="3518872"/>
            <a:ext cx="2992102" cy="2492990"/>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Nested virtualization</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VMCX configuration file </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Nano Server Host Support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Multi-host management (WMI)</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Hypervisor Power Management (connected standby works)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Virtual machine grouping</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IC Upgrade via Windows Update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err="1">
                <a:ln>
                  <a:noFill/>
                </a:ln>
                <a:solidFill>
                  <a:srgbClr val="002060"/>
                </a:solidFill>
                <a:effectLst/>
                <a:uLnTx/>
                <a:uFillTx/>
              </a:rPr>
              <a:t>HvSocket</a:t>
            </a:r>
            <a:r>
              <a:rPr kumimoji="0" lang="en-US" sz="1300" b="0" i="0" u="none" strike="noStrike" kern="0" cap="none" spc="0" normalizeH="0" baseline="0" noProof="0" dirty="0">
                <a:ln>
                  <a:noFill/>
                </a:ln>
                <a:solidFill>
                  <a:srgbClr val="002060"/>
                </a:solidFill>
                <a:effectLst/>
                <a:uLnTx/>
                <a:uFillTx/>
              </a:rPr>
              <a:t> (Guest-Host)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err="1">
                <a:ln>
                  <a:noFill/>
                </a:ln>
                <a:solidFill>
                  <a:srgbClr val="002060"/>
                </a:solidFill>
                <a:effectLst/>
                <a:uLnTx/>
                <a:uFillTx/>
              </a:rPr>
              <a:t>TimeSync</a:t>
            </a:r>
            <a:r>
              <a:rPr kumimoji="0" lang="en-US" sz="1300" b="0" i="0" u="none" strike="noStrike" kern="0" cap="none" spc="0" normalizeH="0" baseline="0" noProof="0" dirty="0">
                <a:ln>
                  <a:noFill/>
                </a:ln>
                <a:solidFill>
                  <a:srgbClr val="002060"/>
                </a:solidFill>
                <a:effectLst/>
                <a:uLnTx/>
                <a:uFillTx/>
              </a:rPr>
              <a:t> improvements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240 VP, 16TB VMs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Support for Containers</a:t>
            </a:r>
          </a:p>
        </p:txBody>
      </p:sp>
      <p:sp>
        <p:nvSpPr>
          <p:cNvPr id="17" name="Rectangle 16"/>
          <p:cNvSpPr/>
          <p:nvPr/>
        </p:nvSpPr>
        <p:spPr>
          <a:xfrm>
            <a:off x="8206959" y="3810502"/>
            <a:ext cx="2992102" cy="2693045"/>
          </a:xfrm>
          <a:prstGeom prst="rect">
            <a:avLst/>
          </a:prstGeom>
        </p:spPr>
        <p:txBody>
          <a:bodyPr wrap="square">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VM configuration version &amp; upgrade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Runtime Memory Resize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Hot / add remove of NICs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Production Checkpoints</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Storage Resiliency - All Paths Down</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Online Resize for Shared VHDX</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Hot add / remove of replicated VHD</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Rolling Cluster Upgrade </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Cluster Compute Resiliency</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Cluster Node Quarantine</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Device Naming of NIC</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512LP, 24TB Host</a:t>
            </a:r>
          </a:p>
          <a:p>
            <a:pPr marL="0" marR="0" lvl="0" indent="0" defTabSz="932597"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002060"/>
                </a:solidFill>
                <a:effectLst/>
                <a:uLnTx/>
                <a:uFillTx/>
              </a:rPr>
              <a:t>Direct Device Assignment</a:t>
            </a:r>
          </a:p>
        </p:txBody>
      </p:sp>
    </p:spTree>
    <p:extLst>
      <p:ext uri="{BB962C8B-B14F-4D97-AF65-F5344CB8AC3E}">
        <p14:creationId xmlns:p14="http://schemas.microsoft.com/office/powerpoint/2010/main" val="24985327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Hyper-V Manager Improvements</a:t>
            </a:r>
          </a:p>
        </p:txBody>
      </p:sp>
      <p:sp>
        <p:nvSpPr>
          <p:cNvPr id="2" name="Text Placeholder 1"/>
          <p:cNvSpPr>
            <a:spLocks noGrp="1"/>
          </p:cNvSpPr>
          <p:nvPr>
            <p:ph type="body" sz="quarter" idx="10"/>
          </p:nvPr>
        </p:nvSpPr>
        <p:spPr/>
        <p:txBody>
          <a:bodyPr/>
          <a:lstStyle/>
          <a:p>
            <a:r>
              <a:rPr lang="en-US" dirty="0"/>
              <a:t>Multiple improvements to make it easier to remotely manage and troubleshoot Hyper-V Servers:</a:t>
            </a:r>
          </a:p>
          <a:p>
            <a:pPr marL="812534" lvl="1" indent="-571281"/>
            <a:r>
              <a:rPr lang="en-US" dirty="0"/>
              <a:t>Support for alternate credentials</a:t>
            </a:r>
          </a:p>
          <a:p>
            <a:pPr marL="812534" lvl="1" indent="-571281"/>
            <a:r>
              <a:rPr lang="en-US" dirty="0"/>
              <a:t>Connecting via IP address</a:t>
            </a:r>
          </a:p>
          <a:p>
            <a:pPr marL="812534" lvl="1" indent="-571281"/>
            <a:r>
              <a:rPr lang="en-US" dirty="0"/>
              <a:t>Connecting via </a:t>
            </a:r>
            <a:r>
              <a:rPr lang="en-US" dirty="0" err="1"/>
              <a:t>WinRM</a:t>
            </a:r>
            <a:endParaRPr lang="en-US" dirty="0"/>
          </a:p>
          <a:p>
            <a:pPr marL="812534" indent="-571281"/>
            <a:endParaRPr lang="en-US" dirty="0"/>
          </a:p>
          <a:p>
            <a:pPr marL="812534" indent="-571281"/>
            <a:r>
              <a:rPr lang="en-US" dirty="0"/>
              <a:t>Improved support for High DPI Devices</a:t>
            </a:r>
          </a:p>
        </p:txBody>
      </p:sp>
    </p:spTree>
    <p:extLst>
      <p:ext uri="{BB962C8B-B14F-4D97-AF65-F5344CB8AC3E}">
        <p14:creationId xmlns:p14="http://schemas.microsoft.com/office/powerpoint/2010/main" val="452064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Cross version management</a:t>
            </a:r>
          </a:p>
        </p:txBody>
      </p:sp>
      <p:sp>
        <p:nvSpPr>
          <p:cNvPr id="3" name="Text Placeholder 2"/>
          <p:cNvSpPr>
            <a:spLocks noGrp="1"/>
          </p:cNvSpPr>
          <p:nvPr>
            <p:ph type="body" sz="quarter" idx="10"/>
          </p:nvPr>
        </p:nvSpPr>
        <p:spPr/>
        <p:txBody>
          <a:bodyPr/>
          <a:lstStyle/>
          <a:p>
            <a:r>
              <a:rPr lang="en-US" dirty="0"/>
              <a:t>Hyper-V Manager:</a:t>
            </a:r>
          </a:p>
          <a:p>
            <a:pPr lvl="1"/>
            <a:r>
              <a:rPr lang="en-US" dirty="0"/>
              <a:t>Able to manage Windows Server 2012, 2012 R2 and 2016 from a single console</a:t>
            </a:r>
          </a:p>
          <a:p>
            <a:r>
              <a:rPr lang="en-US" dirty="0"/>
              <a:t>Hyper-V PowerShell:</a:t>
            </a:r>
          </a:p>
          <a:p>
            <a:pPr lvl="1"/>
            <a:r>
              <a:rPr lang="en-US" dirty="0"/>
              <a:t>Windows 2016 and Windows Server 2012 R2 modules included in-box (v1.1 and v2.0) </a:t>
            </a:r>
          </a:p>
        </p:txBody>
      </p:sp>
    </p:spTree>
    <p:extLst>
      <p:ext uri="{BB962C8B-B14F-4D97-AF65-F5344CB8AC3E}">
        <p14:creationId xmlns:p14="http://schemas.microsoft.com/office/powerpoint/2010/main" val="1013118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VM Servicing</a:t>
            </a:r>
          </a:p>
        </p:txBody>
      </p:sp>
      <p:sp>
        <p:nvSpPr>
          <p:cNvPr id="3" name="Text Placeholder 2"/>
          <p:cNvSpPr>
            <a:spLocks noGrp="1"/>
          </p:cNvSpPr>
          <p:nvPr>
            <p:ph type="body" sz="quarter" idx="10"/>
          </p:nvPr>
        </p:nvSpPr>
        <p:spPr>
          <a:xfrm>
            <a:off x="274638" y="1212850"/>
            <a:ext cx="11887200" cy="1754326"/>
          </a:xfrm>
        </p:spPr>
        <p:txBody>
          <a:bodyPr/>
          <a:lstStyle/>
          <a:p>
            <a:r>
              <a:rPr lang="en-US" dirty="0"/>
              <a:t>Windows 8.1 / Windows Server 2012 R2:</a:t>
            </a:r>
          </a:p>
          <a:p>
            <a:pPr lvl="1"/>
            <a:r>
              <a:rPr lang="en-US" dirty="0"/>
              <a:t>VM drivers (integration services) updated with each new host release</a:t>
            </a:r>
          </a:p>
          <a:p>
            <a:pPr lvl="1"/>
            <a:r>
              <a:rPr lang="en-US" dirty="0"/>
              <a:t>Required that VM driver version matches the host</a:t>
            </a:r>
          </a:p>
          <a:p>
            <a:pPr lvl="1"/>
            <a:r>
              <a:rPr lang="en-US" dirty="0"/>
              <a:t>Drivers shipped with host operating system</a:t>
            </a:r>
          </a:p>
        </p:txBody>
      </p:sp>
      <p:pic>
        <p:nvPicPr>
          <p:cNvPr id="4" name="Picture 3"/>
          <p:cNvPicPr>
            <a:picLocks noChangeAspect="1"/>
          </p:cNvPicPr>
          <p:nvPr/>
        </p:nvPicPr>
        <p:blipFill>
          <a:blip r:embed="rId2"/>
          <a:stretch>
            <a:fillRect/>
          </a:stretch>
        </p:blipFill>
        <p:spPr>
          <a:xfrm>
            <a:off x="7437437" y="3268662"/>
            <a:ext cx="4343400" cy="3239151"/>
          </a:xfrm>
          <a:prstGeom prst="rect">
            <a:avLst/>
          </a:prstGeom>
        </p:spPr>
      </p:pic>
      <p:sp>
        <p:nvSpPr>
          <p:cNvPr id="7" name="Rectangle 6"/>
          <p:cNvSpPr/>
          <p:nvPr/>
        </p:nvSpPr>
        <p:spPr>
          <a:xfrm>
            <a:off x="274637" y="3268662"/>
            <a:ext cx="6629399" cy="2769989"/>
          </a:xfrm>
          <a:prstGeom prst="rect">
            <a:avLst/>
          </a:prstGeom>
        </p:spPr>
        <p:txBody>
          <a:bodyPr wrap="square">
            <a:spAutoFit/>
          </a:bodyPr>
          <a:lstStyle/>
          <a:p>
            <a:pPr marL="0" marR="0" lvl="0" indent="0" defTabSz="914400" eaLnBrk="1" fontAlgn="auto" latinLnBrk="0" hangingPunct="1">
              <a:lnSpc>
                <a:spcPct val="90000"/>
              </a:lnSpc>
              <a:spcBef>
                <a:spcPct val="20000"/>
              </a:spcBef>
              <a:spcAft>
                <a:spcPts val="0"/>
              </a:spcAft>
              <a:buClrTx/>
              <a:buSzPct val="90000"/>
              <a:buFontTx/>
              <a:buNone/>
              <a:tabLst/>
              <a:defRPr/>
            </a:pPr>
            <a:r>
              <a:rPr kumimoji="0" lang="en-US" sz="4000" b="0" i="0" u="none" strike="noStrike" kern="0" cap="none" spc="0" normalizeH="0" baseline="0" noProof="0" dirty="0">
                <a:ln>
                  <a:noFill/>
                </a:ln>
                <a:gradFill>
                  <a:gsLst>
                    <a:gs pos="1250">
                      <a:srgbClr val="505050"/>
                    </a:gs>
                    <a:gs pos="99000">
                      <a:srgbClr val="505050"/>
                    </a:gs>
                  </a:gsLst>
                  <a:lin ang="5400000" scaled="0"/>
                </a:gradFill>
                <a:effectLst/>
                <a:uLnTx/>
                <a:uFillTx/>
                <a:latin typeface="Segoe UI Light"/>
              </a:rPr>
              <a:t>Windows 10 / Windows Server 2016:</a:t>
            </a:r>
          </a:p>
          <a:p>
            <a:pPr marL="0" marR="0" lvl="1" indent="0" defTabSz="914400" eaLnBrk="1" fontAlgn="auto" latinLnBrk="0" hangingPunct="1">
              <a:lnSpc>
                <a:spcPct val="90000"/>
              </a:lnSpc>
              <a:spcBef>
                <a:spcPct val="20000"/>
              </a:spcBef>
              <a:spcAft>
                <a:spcPts val="0"/>
              </a:spcAft>
              <a:buClrTx/>
              <a:buSzPct val="90000"/>
              <a:buFontTx/>
              <a:buNone/>
              <a:tabLst/>
              <a:defRPr/>
            </a:pPr>
            <a:r>
              <a:rPr kumimoji="0" lang="en-US" sz="2000" b="0" i="0" u="none" strike="noStrike" kern="0" cap="none" spc="0" normalizeH="0" baseline="0" noProof="0" dirty="0">
                <a:ln>
                  <a:noFill/>
                </a:ln>
                <a:gradFill>
                  <a:gsLst>
                    <a:gs pos="1250">
                      <a:srgbClr val="505050"/>
                    </a:gs>
                    <a:gs pos="100000">
                      <a:srgbClr val="505050"/>
                    </a:gs>
                  </a:gsLst>
                  <a:lin ang="5400000" scaled="0"/>
                </a:gradFill>
                <a:effectLst/>
                <a:uLnTx/>
                <a:uFillTx/>
              </a:rPr>
              <a:t>VM drivers (integration services) updated when needed</a:t>
            </a:r>
          </a:p>
          <a:p>
            <a:pPr marL="0" marR="0" lvl="1" indent="0" defTabSz="914400" eaLnBrk="1" fontAlgn="auto" latinLnBrk="0" hangingPunct="1">
              <a:lnSpc>
                <a:spcPct val="90000"/>
              </a:lnSpc>
              <a:spcBef>
                <a:spcPct val="20000"/>
              </a:spcBef>
              <a:spcAft>
                <a:spcPts val="0"/>
              </a:spcAft>
              <a:buClrTx/>
              <a:buSzPct val="90000"/>
              <a:buFontTx/>
              <a:buNone/>
              <a:tabLst/>
              <a:defRPr/>
            </a:pPr>
            <a:r>
              <a:rPr kumimoji="0" lang="en-US" sz="2000" b="0" i="0" u="none" strike="noStrike" kern="0" cap="none" spc="0" normalizeH="0" baseline="0" noProof="0" dirty="0">
                <a:ln>
                  <a:noFill/>
                </a:ln>
                <a:gradFill>
                  <a:gsLst>
                    <a:gs pos="1250">
                      <a:srgbClr val="505050"/>
                    </a:gs>
                    <a:gs pos="100000">
                      <a:srgbClr val="505050"/>
                    </a:gs>
                  </a:gsLst>
                  <a:lin ang="5400000" scaled="0"/>
                </a:gradFill>
                <a:effectLst/>
                <a:uLnTx/>
                <a:uFillTx/>
              </a:rPr>
              <a:t>Require latest available VM drivers for that guest operating system</a:t>
            </a:r>
          </a:p>
          <a:p>
            <a:pPr marL="0" marR="0" lvl="1" indent="0" defTabSz="914400" eaLnBrk="1" fontAlgn="auto" latinLnBrk="0" hangingPunct="1">
              <a:lnSpc>
                <a:spcPct val="90000"/>
              </a:lnSpc>
              <a:spcBef>
                <a:spcPct val="20000"/>
              </a:spcBef>
              <a:spcAft>
                <a:spcPts val="0"/>
              </a:spcAft>
              <a:buClrTx/>
              <a:buSzPct val="90000"/>
              <a:buFontTx/>
              <a:buNone/>
              <a:tabLst/>
              <a:defRPr/>
            </a:pPr>
            <a:r>
              <a:rPr kumimoji="0" lang="en-US" sz="2000" b="0" i="0" u="none" strike="noStrike" kern="0" cap="none" spc="0" normalizeH="0" baseline="0" noProof="0" dirty="0">
                <a:ln>
                  <a:noFill/>
                </a:ln>
                <a:gradFill>
                  <a:gsLst>
                    <a:gs pos="1250">
                      <a:srgbClr val="505050"/>
                    </a:gs>
                    <a:gs pos="100000">
                      <a:srgbClr val="505050"/>
                    </a:gs>
                  </a:gsLst>
                  <a:lin ang="5400000" scaled="0"/>
                </a:gradFill>
                <a:effectLst/>
                <a:uLnTx/>
                <a:uFillTx/>
              </a:rPr>
              <a:t>Drivers delivered directly to the guest operating system via Windows Update</a:t>
            </a:r>
          </a:p>
        </p:txBody>
      </p:sp>
    </p:spTree>
    <p:extLst>
      <p:ext uri="{BB962C8B-B14F-4D97-AF65-F5344CB8AC3E}">
        <p14:creationId xmlns:p14="http://schemas.microsoft.com/office/powerpoint/2010/main" val="35641811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Demos</a:t>
            </a:r>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65005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686" r="3302"/>
          <a:stretch/>
        </p:blipFill>
        <p:spPr>
          <a:xfrm>
            <a:off x="655637" y="525462"/>
            <a:ext cx="11986501" cy="6987730"/>
          </a:xfrm>
          <a:prstGeom prst="rect">
            <a:avLst/>
          </a:prstGeom>
        </p:spPr>
      </p:pic>
      <p:sp>
        <p:nvSpPr>
          <p:cNvPr id="4" name="Title 3"/>
          <p:cNvSpPr>
            <a:spLocks noGrp="1"/>
          </p:cNvSpPr>
          <p:nvPr>
            <p:ph type="title"/>
          </p:nvPr>
        </p:nvSpPr>
        <p:spPr>
          <a:xfrm>
            <a:off x="350837" y="509286"/>
            <a:ext cx="11887200" cy="1181862"/>
          </a:xfrm>
        </p:spPr>
        <p:txBody>
          <a:bodyPr/>
          <a:lstStyle/>
          <a:p>
            <a:r>
              <a:rPr lang="en-US" dirty="0"/>
              <a:t>Core Platform</a:t>
            </a:r>
          </a:p>
        </p:txBody>
      </p:sp>
    </p:spTree>
    <p:extLst>
      <p:ext uri="{BB962C8B-B14F-4D97-AF65-F5344CB8AC3E}">
        <p14:creationId xmlns:p14="http://schemas.microsoft.com/office/powerpoint/2010/main" val="928386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5482" y="1213174"/>
            <a:ext cx="9259934" cy="5210277"/>
          </a:xfrm>
        </p:spPr>
        <p:txBody>
          <a:bodyPr/>
          <a:lstStyle/>
          <a:p>
            <a:r>
              <a:rPr lang="en-US" sz="3599" b="1" dirty="0"/>
              <a:t>Nano Server</a:t>
            </a:r>
            <a:r>
              <a:rPr lang="en-US" sz="3599" dirty="0"/>
              <a:t>: A new headless, 64-bit only, deployment option for Windows Server</a:t>
            </a:r>
          </a:p>
          <a:p>
            <a:r>
              <a:rPr lang="en-US" sz="3599" dirty="0"/>
              <a:t>Deep refactoring with cloud emphasis</a:t>
            </a:r>
          </a:p>
          <a:p>
            <a:pPr lvl="1"/>
            <a:r>
              <a:rPr lang="en-US" sz="2000" dirty="0"/>
              <a:t>Cloud fabric &amp; infrastructure (clustering, storage, networking)</a:t>
            </a:r>
          </a:p>
          <a:p>
            <a:pPr lvl="1"/>
            <a:r>
              <a:rPr lang="en-US" sz="2000" dirty="0"/>
              <a:t>Born-in-the-cloud applications (PaaS v2, ASP.NET v5)</a:t>
            </a:r>
          </a:p>
          <a:p>
            <a:pPr lvl="1"/>
            <a:r>
              <a:rPr lang="en-US" sz="2000" dirty="0"/>
              <a:t>VMs &amp; Containers (Hyper-V &amp; Docker)</a:t>
            </a:r>
          </a:p>
          <a:p>
            <a:r>
              <a:rPr lang="en-US" sz="3599" dirty="0"/>
              <a:t>Extend the Server Core pattern</a:t>
            </a:r>
          </a:p>
          <a:p>
            <a:pPr lvl="1"/>
            <a:r>
              <a:rPr lang="en-US" sz="2000" dirty="0"/>
              <a:t>Roles &amp; features live outside of Nano Server</a:t>
            </a:r>
          </a:p>
          <a:p>
            <a:pPr lvl="1"/>
            <a:r>
              <a:rPr lang="en-US" sz="2000" dirty="0"/>
              <a:t>No Binaries or metadata in OS image</a:t>
            </a:r>
          </a:p>
          <a:p>
            <a:pPr lvl="1"/>
            <a:r>
              <a:rPr lang="en-US" sz="2000" dirty="0"/>
              <a:t>Standalone packages install like apps</a:t>
            </a:r>
          </a:p>
          <a:p>
            <a:pPr lvl="1"/>
            <a:r>
              <a:rPr lang="en-US" sz="2000" dirty="0"/>
              <a:t>Full driver support</a:t>
            </a:r>
          </a:p>
          <a:p>
            <a:pPr lvl="1"/>
            <a:r>
              <a:rPr lang="en-US" sz="2000" dirty="0"/>
              <a:t>Antimalware</a:t>
            </a:r>
          </a:p>
        </p:txBody>
      </p:sp>
      <p:sp>
        <p:nvSpPr>
          <p:cNvPr id="4" name="Title 3"/>
          <p:cNvSpPr>
            <a:spLocks noGrp="1"/>
          </p:cNvSpPr>
          <p:nvPr>
            <p:ph type="title"/>
          </p:nvPr>
        </p:nvSpPr>
        <p:spPr/>
        <p:txBody>
          <a:bodyPr/>
          <a:lstStyle/>
          <a:p>
            <a:r>
              <a:rPr lang="en-US" dirty="0"/>
              <a:t>Delivering the best Hyper-V Host Ever</a:t>
            </a:r>
          </a:p>
        </p:txBody>
      </p:sp>
      <p:sp>
        <p:nvSpPr>
          <p:cNvPr id="6" name="Rectangle 5"/>
          <p:cNvSpPr/>
          <p:nvPr/>
        </p:nvSpPr>
        <p:spPr bwMode="auto">
          <a:xfrm>
            <a:off x="6208743" y="5943253"/>
            <a:ext cx="1938253" cy="53616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22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Nano Server</a:t>
            </a:r>
          </a:p>
        </p:txBody>
      </p:sp>
      <p:sp>
        <p:nvSpPr>
          <p:cNvPr id="7" name="Rectangle 6"/>
          <p:cNvSpPr/>
          <p:nvPr/>
        </p:nvSpPr>
        <p:spPr bwMode="auto">
          <a:xfrm>
            <a:off x="6208744" y="5448800"/>
            <a:ext cx="457135" cy="457135"/>
          </a:xfrm>
          <a:prstGeom prst="rect">
            <a:avLst/>
          </a:prstGeom>
          <a:solidFill>
            <a:schemeClr val="accent3">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 name="Rectangle 7"/>
          <p:cNvSpPr/>
          <p:nvPr/>
        </p:nvSpPr>
        <p:spPr bwMode="auto">
          <a:xfrm>
            <a:off x="6702449" y="5453280"/>
            <a:ext cx="457135" cy="457135"/>
          </a:xfrm>
          <a:prstGeom prst="rect">
            <a:avLst/>
          </a:prstGeom>
          <a:solidFill>
            <a:schemeClr val="accent3">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Rectangle 8"/>
          <p:cNvSpPr/>
          <p:nvPr/>
        </p:nvSpPr>
        <p:spPr bwMode="auto">
          <a:xfrm>
            <a:off x="7196156" y="5453280"/>
            <a:ext cx="457135" cy="457135"/>
          </a:xfrm>
          <a:prstGeom prst="rect">
            <a:avLst/>
          </a:prstGeom>
          <a:solidFill>
            <a:schemeClr val="accent3">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Rectangle 12"/>
          <p:cNvSpPr/>
          <p:nvPr/>
        </p:nvSpPr>
        <p:spPr bwMode="auto">
          <a:xfrm>
            <a:off x="7689861" y="5448800"/>
            <a:ext cx="457135" cy="457135"/>
          </a:xfrm>
          <a:prstGeom prst="rect">
            <a:avLst/>
          </a:prstGeom>
          <a:solidFill>
            <a:schemeClr val="accent3">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 name="Rectangle 17"/>
          <p:cNvSpPr/>
          <p:nvPr/>
        </p:nvSpPr>
        <p:spPr bwMode="auto">
          <a:xfrm>
            <a:off x="8179458" y="3303064"/>
            <a:ext cx="1935259" cy="317635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Server</a:t>
            </a:r>
            <a:b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b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Core</a:t>
            </a:r>
          </a:p>
        </p:txBody>
      </p:sp>
      <p:sp>
        <p:nvSpPr>
          <p:cNvPr id="19" name="Rectangle 18"/>
          <p:cNvSpPr/>
          <p:nvPr/>
        </p:nvSpPr>
        <p:spPr bwMode="auto">
          <a:xfrm>
            <a:off x="8188788" y="2810742"/>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0" name="Rectangle 19"/>
          <p:cNvSpPr/>
          <p:nvPr/>
        </p:nvSpPr>
        <p:spPr bwMode="auto">
          <a:xfrm>
            <a:off x="8678386" y="2810742"/>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1" name="Rectangle 20"/>
          <p:cNvSpPr/>
          <p:nvPr/>
        </p:nvSpPr>
        <p:spPr bwMode="auto">
          <a:xfrm>
            <a:off x="9167985" y="2810742"/>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 name="Rectangle 21"/>
          <p:cNvSpPr/>
          <p:nvPr/>
        </p:nvSpPr>
        <p:spPr bwMode="auto">
          <a:xfrm>
            <a:off x="9657582" y="2810741"/>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 name="Rectangle 22"/>
          <p:cNvSpPr/>
          <p:nvPr/>
        </p:nvSpPr>
        <p:spPr bwMode="auto">
          <a:xfrm>
            <a:off x="10147180" y="1543003"/>
            <a:ext cx="1935259" cy="493641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Server</a:t>
            </a:r>
            <a:b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br>
            <a:r>
              <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with a Desktop Experience</a:t>
            </a:r>
          </a:p>
        </p:txBody>
      </p:sp>
      <p:sp>
        <p:nvSpPr>
          <p:cNvPr id="24" name="Rectangle 23"/>
          <p:cNvSpPr/>
          <p:nvPr/>
        </p:nvSpPr>
        <p:spPr bwMode="auto">
          <a:xfrm>
            <a:off x="10147178" y="1057878"/>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5" name="Rectangle 24"/>
          <p:cNvSpPr/>
          <p:nvPr/>
        </p:nvSpPr>
        <p:spPr bwMode="auto">
          <a:xfrm>
            <a:off x="10636778" y="1057878"/>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6" name="Rectangle 25"/>
          <p:cNvSpPr/>
          <p:nvPr/>
        </p:nvSpPr>
        <p:spPr bwMode="auto">
          <a:xfrm>
            <a:off x="11126376" y="1057878"/>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7" name="Rectangle 26"/>
          <p:cNvSpPr/>
          <p:nvPr/>
        </p:nvSpPr>
        <p:spPr bwMode="auto">
          <a:xfrm>
            <a:off x="11615973" y="1057877"/>
            <a:ext cx="457135" cy="45713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13246227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Nested Virtualization</a:t>
            </a:r>
          </a:p>
        </p:txBody>
      </p:sp>
      <p:sp>
        <p:nvSpPr>
          <p:cNvPr id="4" name="Text Placeholder 3"/>
          <p:cNvSpPr>
            <a:spLocks noGrp="1"/>
          </p:cNvSpPr>
          <p:nvPr>
            <p:ph type="body" sz="quarter" idx="10"/>
          </p:nvPr>
        </p:nvSpPr>
        <p:spPr>
          <a:xfrm>
            <a:off x="274638" y="1212850"/>
            <a:ext cx="11887200" cy="2954655"/>
          </a:xfrm>
        </p:spPr>
        <p:txBody>
          <a:bodyPr/>
          <a:lstStyle/>
          <a:p>
            <a:r>
              <a:rPr lang="en-US" dirty="0"/>
              <a:t>Run Hyper-V in Hyper-V</a:t>
            </a:r>
          </a:p>
          <a:p>
            <a:pPr marL="571500" lvl="1" indent="-571500">
              <a:buFont typeface="Arial" panose="020B0604020202020204" pitchFamily="34" charset="0"/>
              <a:buChar char="•"/>
            </a:pPr>
            <a:r>
              <a:rPr lang="en-US" sz="3600" dirty="0"/>
              <a:t>Primary motivation: support Hyper-V Containers in any cloud environment</a:t>
            </a:r>
          </a:p>
          <a:p>
            <a:pPr marL="571500" lvl="1" indent="-571500">
              <a:buFont typeface="Arial" panose="020B0604020202020204" pitchFamily="34" charset="0"/>
              <a:buChar char="•"/>
            </a:pPr>
            <a:r>
              <a:rPr lang="en-US" sz="3600" dirty="0"/>
              <a:t>Secondary benefit: fantastic for lab and training scenarios</a:t>
            </a:r>
          </a:p>
        </p:txBody>
      </p:sp>
    </p:spTree>
    <p:extLst>
      <p:ext uri="{BB962C8B-B14F-4D97-AF65-F5344CB8AC3E}">
        <p14:creationId xmlns:p14="http://schemas.microsoft.com/office/powerpoint/2010/main" val="1572932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VM Configuration Changes</a:t>
            </a:r>
          </a:p>
        </p:txBody>
      </p:sp>
      <p:sp>
        <p:nvSpPr>
          <p:cNvPr id="3" name="Text Placeholder 2"/>
          <p:cNvSpPr>
            <a:spLocks noGrp="1"/>
          </p:cNvSpPr>
          <p:nvPr>
            <p:ph type="body" sz="quarter" idx="10"/>
          </p:nvPr>
        </p:nvSpPr>
        <p:spPr/>
        <p:txBody>
          <a:bodyPr/>
          <a:lstStyle/>
          <a:p>
            <a:r>
              <a:rPr lang="en-US" dirty="0"/>
              <a:t>New virtual machine configuration file</a:t>
            </a:r>
          </a:p>
          <a:p>
            <a:pPr lvl="1"/>
            <a:r>
              <a:rPr lang="en-US" dirty="0"/>
              <a:t>Binary format for efficient performance at scale</a:t>
            </a:r>
          </a:p>
          <a:p>
            <a:pPr lvl="1"/>
            <a:r>
              <a:rPr lang="en-US" dirty="0"/>
              <a:t>Resilient logging for changes</a:t>
            </a:r>
          </a:p>
          <a:p>
            <a:r>
              <a:rPr lang="en-US" dirty="0"/>
              <a:t>New file extensions</a:t>
            </a:r>
          </a:p>
          <a:p>
            <a:pPr lvl="1"/>
            <a:r>
              <a:rPr lang="en-US" dirty="0"/>
              <a:t>.VMCX and .VMRS</a:t>
            </a:r>
          </a:p>
          <a:p>
            <a:endParaRPr lang="en-US" dirty="0"/>
          </a:p>
        </p:txBody>
      </p:sp>
      <p:grpSp>
        <p:nvGrpSpPr>
          <p:cNvPr id="22" name="Group 21"/>
          <p:cNvGrpSpPr/>
          <p:nvPr/>
        </p:nvGrpSpPr>
        <p:grpSpPr>
          <a:xfrm>
            <a:off x="10256837" y="4564062"/>
            <a:ext cx="1385888" cy="1706563"/>
            <a:chOff x="10633084" y="2852743"/>
            <a:chExt cx="623888" cy="792163"/>
          </a:xfrm>
        </p:grpSpPr>
        <p:sp>
          <p:nvSpPr>
            <p:cNvPr id="23" name="Freeform 613"/>
            <p:cNvSpPr>
              <a:spLocks/>
            </p:cNvSpPr>
            <p:nvPr/>
          </p:nvSpPr>
          <p:spPr bwMode="auto">
            <a:xfrm>
              <a:off x="10633084" y="2852743"/>
              <a:ext cx="623888" cy="692151"/>
            </a:xfrm>
            <a:custGeom>
              <a:avLst/>
              <a:gdLst>
                <a:gd name="T0" fmla="*/ 174 w 182"/>
                <a:gd name="T1" fmla="*/ 14 h 203"/>
                <a:gd name="T2" fmla="*/ 164 w 182"/>
                <a:gd name="T3" fmla="*/ 14 h 203"/>
                <a:gd name="T4" fmla="*/ 144 w 182"/>
                <a:gd name="T5" fmla="*/ 0 h 203"/>
                <a:gd name="T6" fmla="*/ 20 w 182"/>
                <a:gd name="T7" fmla="*/ 0 h 203"/>
                <a:gd name="T8" fmla="*/ 0 w 182"/>
                <a:gd name="T9" fmla="*/ 20 h 203"/>
                <a:gd name="T10" fmla="*/ 0 w 182"/>
                <a:gd name="T11" fmla="*/ 183 h 203"/>
                <a:gd name="T12" fmla="*/ 20 w 182"/>
                <a:gd name="T13" fmla="*/ 203 h 203"/>
                <a:gd name="T14" fmla="*/ 144 w 182"/>
                <a:gd name="T15" fmla="*/ 203 h 203"/>
                <a:gd name="T16" fmla="*/ 165 w 182"/>
                <a:gd name="T17" fmla="*/ 183 h 203"/>
                <a:gd name="T18" fmla="*/ 165 w 182"/>
                <a:gd name="T19" fmla="*/ 91 h 203"/>
                <a:gd name="T20" fmla="*/ 174 w 182"/>
                <a:gd name="T21" fmla="*/ 91 h 203"/>
                <a:gd name="T22" fmla="*/ 182 w 182"/>
                <a:gd name="T23" fmla="*/ 83 h 203"/>
                <a:gd name="T24" fmla="*/ 182 w 182"/>
                <a:gd name="T25" fmla="*/ 22 h 203"/>
                <a:gd name="T26" fmla="*/ 174 w 182"/>
                <a:gd name="T27" fmla="*/ 1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03">
                  <a:moveTo>
                    <a:pt x="174" y="14"/>
                  </a:moveTo>
                  <a:cubicBezTo>
                    <a:pt x="164" y="14"/>
                    <a:pt x="164" y="14"/>
                    <a:pt x="164" y="14"/>
                  </a:cubicBezTo>
                  <a:cubicBezTo>
                    <a:pt x="161" y="6"/>
                    <a:pt x="153" y="0"/>
                    <a:pt x="144" y="0"/>
                  </a:cubicBezTo>
                  <a:cubicBezTo>
                    <a:pt x="20" y="0"/>
                    <a:pt x="20" y="0"/>
                    <a:pt x="20" y="0"/>
                  </a:cubicBezTo>
                  <a:cubicBezTo>
                    <a:pt x="9" y="0"/>
                    <a:pt x="0" y="9"/>
                    <a:pt x="0" y="20"/>
                  </a:cubicBezTo>
                  <a:cubicBezTo>
                    <a:pt x="0" y="183"/>
                    <a:pt x="0" y="183"/>
                    <a:pt x="0" y="183"/>
                  </a:cubicBezTo>
                  <a:cubicBezTo>
                    <a:pt x="0" y="194"/>
                    <a:pt x="9" y="203"/>
                    <a:pt x="20" y="203"/>
                  </a:cubicBezTo>
                  <a:cubicBezTo>
                    <a:pt x="144" y="203"/>
                    <a:pt x="144" y="203"/>
                    <a:pt x="144" y="203"/>
                  </a:cubicBezTo>
                  <a:cubicBezTo>
                    <a:pt x="156" y="203"/>
                    <a:pt x="165" y="194"/>
                    <a:pt x="165" y="183"/>
                  </a:cubicBezTo>
                  <a:cubicBezTo>
                    <a:pt x="165" y="91"/>
                    <a:pt x="165" y="91"/>
                    <a:pt x="165" y="91"/>
                  </a:cubicBezTo>
                  <a:cubicBezTo>
                    <a:pt x="174" y="91"/>
                    <a:pt x="174" y="91"/>
                    <a:pt x="174" y="91"/>
                  </a:cubicBezTo>
                  <a:cubicBezTo>
                    <a:pt x="178" y="91"/>
                    <a:pt x="182" y="87"/>
                    <a:pt x="182" y="83"/>
                  </a:cubicBezTo>
                  <a:cubicBezTo>
                    <a:pt x="182" y="22"/>
                    <a:pt x="182" y="22"/>
                    <a:pt x="182" y="22"/>
                  </a:cubicBezTo>
                  <a:cubicBezTo>
                    <a:pt x="182" y="18"/>
                    <a:pt x="178" y="14"/>
                    <a:pt x="174" y="14"/>
                  </a:cubicBezTo>
                  <a:close/>
                </a:path>
              </a:pathLst>
            </a:custGeom>
            <a:solidFill>
              <a:srgbClr val="E5A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Rectangle 614"/>
            <p:cNvSpPr>
              <a:spLocks noChangeArrowheads="1"/>
            </p:cNvSpPr>
            <p:nvPr/>
          </p:nvSpPr>
          <p:spPr bwMode="auto">
            <a:xfrm>
              <a:off x="10698172" y="2908305"/>
              <a:ext cx="455613" cy="6032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615"/>
            <p:cNvSpPr>
              <a:spLocks/>
            </p:cNvSpPr>
            <p:nvPr/>
          </p:nvSpPr>
          <p:spPr bwMode="auto">
            <a:xfrm>
              <a:off x="10633084" y="2860680"/>
              <a:ext cx="479425" cy="784226"/>
            </a:xfrm>
            <a:custGeom>
              <a:avLst/>
              <a:gdLst>
                <a:gd name="T0" fmla="*/ 140 w 140"/>
                <a:gd name="T1" fmla="*/ 212 h 230"/>
                <a:gd name="T2" fmla="*/ 123 w 140"/>
                <a:gd name="T3" fmla="*/ 228 h 230"/>
                <a:gd name="T4" fmla="*/ 17 w 140"/>
                <a:gd name="T5" fmla="*/ 205 h 230"/>
                <a:gd name="T6" fmla="*/ 0 w 140"/>
                <a:gd name="T7" fmla="*/ 181 h 230"/>
                <a:gd name="T8" fmla="*/ 0 w 140"/>
                <a:gd name="T9" fmla="*/ 18 h 230"/>
                <a:gd name="T10" fmla="*/ 17 w 140"/>
                <a:gd name="T11" fmla="*/ 2 h 230"/>
                <a:gd name="T12" fmla="*/ 123 w 140"/>
                <a:gd name="T13" fmla="*/ 25 h 230"/>
                <a:gd name="T14" fmla="*/ 140 w 140"/>
                <a:gd name="T15" fmla="*/ 49 h 230"/>
                <a:gd name="T16" fmla="*/ 140 w 140"/>
                <a:gd name="T17" fmla="*/ 21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230">
                  <a:moveTo>
                    <a:pt x="140" y="212"/>
                  </a:moveTo>
                  <a:cubicBezTo>
                    <a:pt x="140" y="223"/>
                    <a:pt x="132" y="230"/>
                    <a:pt x="123" y="228"/>
                  </a:cubicBezTo>
                  <a:cubicBezTo>
                    <a:pt x="17" y="205"/>
                    <a:pt x="17" y="205"/>
                    <a:pt x="17" y="205"/>
                  </a:cubicBezTo>
                  <a:cubicBezTo>
                    <a:pt x="8" y="203"/>
                    <a:pt x="0" y="192"/>
                    <a:pt x="0" y="181"/>
                  </a:cubicBezTo>
                  <a:cubicBezTo>
                    <a:pt x="0" y="18"/>
                    <a:pt x="0" y="18"/>
                    <a:pt x="0" y="18"/>
                  </a:cubicBezTo>
                  <a:cubicBezTo>
                    <a:pt x="0" y="7"/>
                    <a:pt x="8" y="0"/>
                    <a:pt x="17" y="2"/>
                  </a:cubicBezTo>
                  <a:cubicBezTo>
                    <a:pt x="123" y="25"/>
                    <a:pt x="123" y="25"/>
                    <a:pt x="123" y="25"/>
                  </a:cubicBezTo>
                  <a:cubicBezTo>
                    <a:pt x="132" y="28"/>
                    <a:pt x="140" y="38"/>
                    <a:pt x="140" y="49"/>
                  </a:cubicBezTo>
                  <a:lnTo>
                    <a:pt x="140" y="212"/>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1323733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Hypervisor Power Management</a:t>
            </a:r>
          </a:p>
        </p:txBody>
      </p:sp>
      <p:sp>
        <p:nvSpPr>
          <p:cNvPr id="3" name="Text Placeholder 2"/>
          <p:cNvSpPr>
            <a:spLocks noGrp="1"/>
          </p:cNvSpPr>
          <p:nvPr>
            <p:ph type="body" sz="quarter" idx="10"/>
          </p:nvPr>
        </p:nvSpPr>
        <p:spPr/>
        <p:txBody>
          <a:bodyPr/>
          <a:lstStyle/>
          <a:p>
            <a:r>
              <a:rPr lang="en-US" dirty="0"/>
              <a:t>Updated hypervisor power management model to support new modes of power management.</a:t>
            </a:r>
          </a:p>
          <a:p>
            <a:r>
              <a:rPr lang="en-US" dirty="0"/>
              <a:t>Connected Standby works!</a:t>
            </a:r>
          </a:p>
        </p:txBody>
      </p:sp>
      <p:pic>
        <p:nvPicPr>
          <p:cNvPr id="4" name="Picture 3"/>
          <p:cNvPicPr>
            <a:picLocks noChangeAspect="1"/>
          </p:cNvPicPr>
          <p:nvPr/>
        </p:nvPicPr>
        <p:blipFill rotWithShape="1">
          <a:blip r:embed="rId2"/>
          <a:srcRect b="16034"/>
          <a:stretch/>
        </p:blipFill>
        <p:spPr>
          <a:xfrm>
            <a:off x="467505" y="2602139"/>
            <a:ext cx="6773768" cy="4104127"/>
          </a:xfrm>
          <a:prstGeom prst="rect">
            <a:avLst/>
          </a:prstGeom>
        </p:spPr>
      </p:pic>
      <p:pic>
        <p:nvPicPr>
          <p:cNvPr id="5" name="Picture 4"/>
          <p:cNvPicPr>
            <a:picLocks noChangeAspect="1"/>
          </p:cNvPicPr>
          <p:nvPr/>
        </p:nvPicPr>
        <p:blipFill>
          <a:blip r:embed="rId3"/>
          <a:stretch>
            <a:fillRect/>
          </a:stretch>
        </p:blipFill>
        <p:spPr>
          <a:xfrm>
            <a:off x="4976149" y="4866838"/>
            <a:ext cx="4122107" cy="952751"/>
          </a:xfrm>
          <a:prstGeom prst="rect">
            <a:avLst/>
          </a:prstGeom>
          <a:ln w="22225">
            <a:solidFill>
              <a:srgbClr val="000000"/>
            </a:solidFill>
          </a:ln>
        </p:spPr>
      </p:pic>
      <p:pic>
        <p:nvPicPr>
          <p:cNvPr id="6" name="Picture 5"/>
          <p:cNvPicPr>
            <a:picLocks noChangeAspect="1"/>
          </p:cNvPicPr>
          <p:nvPr/>
        </p:nvPicPr>
        <p:blipFill>
          <a:blip r:embed="rId4"/>
          <a:stretch>
            <a:fillRect/>
          </a:stretch>
        </p:blipFill>
        <p:spPr>
          <a:xfrm>
            <a:off x="734217" y="2700143"/>
            <a:ext cx="4118998" cy="940559"/>
          </a:xfrm>
          <a:prstGeom prst="rect">
            <a:avLst/>
          </a:prstGeom>
          <a:ln w="22225">
            <a:solidFill>
              <a:srgbClr val="000000"/>
            </a:solidFill>
          </a:ln>
        </p:spPr>
      </p:pic>
      <p:pic>
        <p:nvPicPr>
          <p:cNvPr id="7" name="Picture 6"/>
          <p:cNvPicPr>
            <a:picLocks noChangeAspect="1"/>
          </p:cNvPicPr>
          <p:nvPr/>
        </p:nvPicPr>
        <p:blipFill>
          <a:blip r:embed="rId5"/>
          <a:stretch>
            <a:fillRect/>
          </a:stretch>
        </p:blipFill>
        <p:spPr>
          <a:xfrm>
            <a:off x="4976149" y="2699785"/>
            <a:ext cx="4122107" cy="949764"/>
          </a:xfrm>
          <a:prstGeom prst="rect">
            <a:avLst/>
          </a:prstGeom>
          <a:ln w="22225">
            <a:solidFill>
              <a:srgbClr val="000000"/>
            </a:solidFill>
          </a:ln>
        </p:spPr>
      </p:pic>
      <p:pic>
        <p:nvPicPr>
          <p:cNvPr id="8" name="Picture 7"/>
          <p:cNvPicPr>
            <a:picLocks noChangeAspect="1"/>
          </p:cNvPicPr>
          <p:nvPr/>
        </p:nvPicPr>
        <p:blipFill>
          <a:blip r:embed="rId6"/>
          <a:stretch>
            <a:fillRect/>
          </a:stretch>
        </p:blipFill>
        <p:spPr>
          <a:xfrm>
            <a:off x="734217" y="3776013"/>
            <a:ext cx="4122107" cy="955756"/>
          </a:xfrm>
          <a:prstGeom prst="rect">
            <a:avLst/>
          </a:prstGeom>
          <a:ln w="22225">
            <a:solidFill>
              <a:srgbClr val="000000"/>
            </a:solidFill>
          </a:ln>
        </p:spPr>
      </p:pic>
      <p:pic>
        <p:nvPicPr>
          <p:cNvPr id="9" name="Picture 8"/>
          <p:cNvPicPr>
            <a:picLocks noChangeAspect="1"/>
          </p:cNvPicPr>
          <p:nvPr/>
        </p:nvPicPr>
        <p:blipFill>
          <a:blip r:embed="rId7"/>
          <a:stretch>
            <a:fillRect/>
          </a:stretch>
        </p:blipFill>
        <p:spPr>
          <a:xfrm>
            <a:off x="734217" y="5406583"/>
            <a:ext cx="4122107" cy="933307"/>
          </a:xfrm>
          <a:prstGeom prst="rect">
            <a:avLst/>
          </a:prstGeom>
          <a:ln w="22225">
            <a:solidFill>
              <a:srgbClr val="000000"/>
            </a:solidFill>
          </a:ln>
        </p:spPr>
      </p:pic>
      <p:pic>
        <p:nvPicPr>
          <p:cNvPr id="10" name="Picture 9"/>
          <p:cNvPicPr>
            <a:picLocks noChangeAspect="1"/>
          </p:cNvPicPr>
          <p:nvPr/>
        </p:nvPicPr>
        <p:blipFill>
          <a:blip r:embed="rId8"/>
          <a:stretch>
            <a:fillRect/>
          </a:stretch>
        </p:blipFill>
        <p:spPr>
          <a:xfrm>
            <a:off x="4976149" y="3779017"/>
            <a:ext cx="4122107" cy="952751"/>
          </a:xfrm>
          <a:prstGeom prst="rect">
            <a:avLst/>
          </a:prstGeom>
          <a:ln w="22225">
            <a:solidFill>
              <a:srgbClr val="000000"/>
            </a:solidFill>
          </a:ln>
        </p:spPr>
      </p:pic>
      <p:pic>
        <p:nvPicPr>
          <p:cNvPr id="11" name="Picture 10"/>
          <p:cNvPicPr>
            <a:picLocks noChangeAspect="1"/>
          </p:cNvPicPr>
          <p:nvPr/>
        </p:nvPicPr>
        <p:blipFill>
          <a:blip r:embed="rId9"/>
          <a:stretch>
            <a:fillRect/>
          </a:stretch>
        </p:blipFill>
        <p:spPr>
          <a:xfrm>
            <a:off x="2915095" y="3348497"/>
            <a:ext cx="4122107" cy="823125"/>
          </a:xfrm>
          <a:prstGeom prst="rect">
            <a:avLst/>
          </a:prstGeom>
          <a:ln w="22225">
            <a:solidFill>
              <a:srgbClr val="000000"/>
            </a:solidFill>
          </a:ln>
        </p:spPr>
      </p:pic>
      <p:pic>
        <p:nvPicPr>
          <p:cNvPr id="12" name="Picture 11"/>
          <p:cNvPicPr>
            <a:picLocks noChangeAspect="1"/>
          </p:cNvPicPr>
          <p:nvPr/>
        </p:nvPicPr>
        <p:blipFill>
          <a:blip r:embed="rId10"/>
          <a:stretch>
            <a:fillRect/>
          </a:stretch>
        </p:blipFill>
        <p:spPr>
          <a:xfrm>
            <a:off x="4976149" y="5919553"/>
            <a:ext cx="4122107" cy="816644"/>
          </a:xfrm>
          <a:prstGeom prst="rect">
            <a:avLst/>
          </a:prstGeom>
          <a:ln w="22225">
            <a:solidFill>
              <a:srgbClr val="000000"/>
            </a:solidFill>
          </a:ln>
        </p:spPr>
      </p:pic>
      <p:pic>
        <p:nvPicPr>
          <p:cNvPr id="13" name="Picture 12"/>
          <p:cNvPicPr>
            <a:picLocks noChangeAspect="1"/>
          </p:cNvPicPr>
          <p:nvPr/>
        </p:nvPicPr>
        <p:blipFill>
          <a:blip r:embed="rId11"/>
          <a:stretch>
            <a:fillRect/>
          </a:stretch>
        </p:blipFill>
        <p:spPr>
          <a:xfrm>
            <a:off x="2915095" y="4334474"/>
            <a:ext cx="4122107" cy="952751"/>
          </a:xfrm>
          <a:prstGeom prst="rect">
            <a:avLst/>
          </a:prstGeom>
          <a:ln w="22225">
            <a:solidFill>
              <a:srgbClr val="000000"/>
            </a:solidFill>
          </a:ln>
        </p:spPr>
      </p:pic>
    </p:spTree>
    <p:extLst>
      <p:ext uri="{BB962C8B-B14F-4D97-AF65-F5344CB8AC3E}">
        <p14:creationId xmlns:p14="http://schemas.microsoft.com/office/powerpoint/2010/main" val="821913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childTnLst>
                                </p:cTn>
                              </p:par>
                            </p:childTnLst>
                          </p:cTn>
                        </p:par>
                        <p:par>
                          <p:cTn id="15" fill="hold">
                            <p:stCondLst>
                              <p:cond delay="1000"/>
                            </p:stCondLst>
                            <p:childTnLst>
                              <p:par>
                                <p:cTn id="16" presetID="1" presetClass="entr" presetSubtype="0" fill="hold" nodeType="afterEffect">
                                  <p:stCondLst>
                                    <p:cond delay="1000"/>
                                  </p:stCondLst>
                                  <p:childTnLst>
                                    <p:set>
                                      <p:cBhvr>
                                        <p:cTn id="17" dur="1" fill="hold">
                                          <p:stCondLst>
                                            <p:cond delay="0"/>
                                          </p:stCondLst>
                                        </p:cTn>
                                        <p:tgtEl>
                                          <p:spTgt spid="8"/>
                                        </p:tgtEl>
                                        <p:attrNameLst>
                                          <p:attrName>style.visibility</p:attrName>
                                        </p:attrNameLst>
                                      </p:cBhvr>
                                      <p:to>
                                        <p:strVal val="visible"/>
                                      </p:to>
                                    </p:set>
                                  </p:childTnLst>
                                </p:cTn>
                              </p:par>
                            </p:childTnLst>
                          </p:cTn>
                        </p:par>
                        <p:par>
                          <p:cTn id="18" fill="hold">
                            <p:stCondLst>
                              <p:cond delay="2000"/>
                            </p:stCondLst>
                            <p:childTnLst>
                              <p:par>
                                <p:cTn id="19" presetID="1" presetClass="entr" presetSubtype="0" fill="hold" nodeType="afterEffect">
                                  <p:stCondLst>
                                    <p:cond delay="1000"/>
                                  </p:stCondLst>
                                  <p:childTnLst>
                                    <p:set>
                                      <p:cBhvr>
                                        <p:cTn id="20" dur="1" fill="hold">
                                          <p:stCondLst>
                                            <p:cond delay="0"/>
                                          </p:stCondLst>
                                        </p:cTn>
                                        <p:tgtEl>
                                          <p:spTgt spid="9"/>
                                        </p:tgtEl>
                                        <p:attrNameLst>
                                          <p:attrName>style.visibility</p:attrName>
                                        </p:attrNameLst>
                                      </p:cBhvr>
                                      <p:to>
                                        <p:strVal val="visible"/>
                                      </p:to>
                                    </p:set>
                                  </p:childTnLst>
                                </p:cTn>
                              </p:par>
                            </p:childTnLst>
                          </p:cTn>
                        </p:par>
                        <p:par>
                          <p:cTn id="21" fill="hold">
                            <p:stCondLst>
                              <p:cond delay="3000"/>
                            </p:stCondLst>
                            <p:childTnLst>
                              <p:par>
                                <p:cTn id="22" presetID="1" presetClass="entr" presetSubtype="0" fill="hold" nodeType="afterEffect">
                                  <p:stCondLst>
                                    <p:cond delay="1000"/>
                                  </p:stCondLst>
                                  <p:childTnLst>
                                    <p:set>
                                      <p:cBhvr>
                                        <p:cTn id="23" dur="1" fill="hold">
                                          <p:stCondLst>
                                            <p:cond delay="0"/>
                                          </p:stCondLst>
                                        </p:cTn>
                                        <p:tgtEl>
                                          <p:spTgt spid="5"/>
                                        </p:tgtEl>
                                        <p:attrNameLst>
                                          <p:attrName>style.visibility</p:attrName>
                                        </p:attrNameLst>
                                      </p:cBhvr>
                                      <p:to>
                                        <p:strVal val="visible"/>
                                      </p:to>
                                    </p:set>
                                  </p:childTnLst>
                                </p:cTn>
                              </p:par>
                            </p:childTnLst>
                          </p:cTn>
                        </p:par>
                        <p:par>
                          <p:cTn id="24" fill="hold">
                            <p:stCondLst>
                              <p:cond delay="4000"/>
                            </p:stCondLst>
                            <p:childTnLst>
                              <p:par>
                                <p:cTn id="25" presetID="1" presetClass="entr" presetSubtype="0" fill="hold" nodeType="afterEffect">
                                  <p:stCondLst>
                                    <p:cond delay="1000"/>
                                  </p:stCondLst>
                                  <p:childTnLst>
                                    <p:set>
                                      <p:cBhvr>
                                        <p:cTn id="26" dur="1" fill="hold">
                                          <p:stCondLst>
                                            <p:cond delay="0"/>
                                          </p:stCondLst>
                                        </p:cTn>
                                        <p:tgtEl>
                                          <p:spTgt spid="10"/>
                                        </p:tgtEl>
                                        <p:attrNameLst>
                                          <p:attrName>style.visibility</p:attrName>
                                        </p:attrNameLst>
                                      </p:cBhvr>
                                      <p:to>
                                        <p:strVal val="visible"/>
                                      </p:to>
                                    </p:set>
                                  </p:childTnLst>
                                </p:cTn>
                              </p:par>
                            </p:childTnLst>
                          </p:cTn>
                        </p:par>
                        <p:par>
                          <p:cTn id="27" fill="hold">
                            <p:stCondLst>
                              <p:cond delay="5000"/>
                            </p:stCondLst>
                            <p:childTnLst>
                              <p:par>
                                <p:cTn id="28" presetID="1" presetClass="entr" presetSubtype="0" fill="hold" nodeType="afterEffect">
                                  <p:stCondLst>
                                    <p:cond delay="1000"/>
                                  </p:stCondLst>
                                  <p:childTnLst>
                                    <p:set>
                                      <p:cBhvr>
                                        <p:cTn id="29" dur="1" fill="hold">
                                          <p:stCondLst>
                                            <p:cond delay="0"/>
                                          </p:stCondLst>
                                        </p:cTn>
                                        <p:tgtEl>
                                          <p:spTgt spid="12"/>
                                        </p:tgtEl>
                                        <p:attrNameLst>
                                          <p:attrName>style.visibility</p:attrName>
                                        </p:attrNameLst>
                                      </p:cBhvr>
                                      <p:to>
                                        <p:strVal val="visible"/>
                                      </p:to>
                                    </p:set>
                                  </p:childTnLst>
                                </p:cTn>
                              </p:par>
                            </p:childTnLst>
                          </p:cTn>
                        </p:par>
                        <p:par>
                          <p:cTn id="30" fill="hold">
                            <p:stCondLst>
                              <p:cond delay="6000"/>
                            </p:stCondLst>
                            <p:childTnLst>
                              <p:par>
                                <p:cTn id="31" presetID="1" presetClass="entr" presetSubtype="0" fill="hold" nodeType="afterEffect">
                                  <p:stCondLst>
                                    <p:cond delay="1000"/>
                                  </p:stCondLst>
                                  <p:childTnLst>
                                    <p:set>
                                      <p:cBhvr>
                                        <p:cTn id="32" dur="1" fill="hold">
                                          <p:stCondLst>
                                            <p:cond delay="0"/>
                                          </p:stCondLst>
                                        </p:cTn>
                                        <p:tgtEl>
                                          <p:spTgt spid="11"/>
                                        </p:tgtEl>
                                        <p:attrNameLst>
                                          <p:attrName>style.visibility</p:attrName>
                                        </p:attrNameLst>
                                      </p:cBhvr>
                                      <p:to>
                                        <p:strVal val="visible"/>
                                      </p:to>
                                    </p:set>
                                  </p:childTnLst>
                                </p:cTn>
                              </p:par>
                            </p:childTnLst>
                          </p:cTn>
                        </p:par>
                        <p:par>
                          <p:cTn id="33" fill="hold">
                            <p:stCondLst>
                              <p:cond delay="7000"/>
                            </p:stCondLst>
                            <p:childTnLst>
                              <p:par>
                                <p:cTn id="34" presetID="1" presetClass="entr" presetSubtype="0" fill="hold" nodeType="afterEffect">
                                  <p:stCondLst>
                                    <p:cond delay="1000"/>
                                  </p:stCondLst>
                                  <p:childTnLst>
                                    <p:set>
                                      <p:cBhvr>
                                        <p:cTn id="35" dur="1" fill="hold">
                                          <p:stCondLst>
                                            <p:cond delay="0"/>
                                          </p:stCondLst>
                                        </p:cTn>
                                        <p:tgtEl>
                                          <p:spTgt spid="1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4"/>
                                        </p:tgtEl>
                                      </p:cBhvr>
                                    </p:animEffect>
                                    <p:set>
                                      <p:cBhvr>
                                        <p:cTn id="40" dur="1" fill="hold">
                                          <p:stCondLst>
                                            <p:cond delay="499"/>
                                          </p:stCondLst>
                                        </p:cTn>
                                        <p:tgtEl>
                                          <p:spTgt spid="4"/>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6"/>
                                        </p:tgtEl>
                                      </p:cBhvr>
                                    </p:animEffect>
                                    <p:set>
                                      <p:cBhvr>
                                        <p:cTn id="43" dur="1" fill="hold">
                                          <p:stCondLst>
                                            <p:cond delay="499"/>
                                          </p:stCondLst>
                                        </p:cTn>
                                        <p:tgtEl>
                                          <p:spTgt spid="6"/>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8"/>
                                        </p:tgtEl>
                                      </p:cBhvr>
                                    </p:animEffect>
                                    <p:set>
                                      <p:cBhvr>
                                        <p:cTn id="49" dur="1" fill="hold">
                                          <p:stCondLst>
                                            <p:cond delay="499"/>
                                          </p:stCondLst>
                                        </p:cTn>
                                        <p:tgtEl>
                                          <p:spTgt spid="8"/>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5"/>
                                        </p:tgtEl>
                                      </p:cBhvr>
                                    </p:animEffect>
                                    <p:set>
                                      <p:cBhvr>
                                        <p:cTn id="55" dur="1" fill="hold">
                                          <p:stCondLst>
                                            <p:cond delay="499"/>
                                          </p:stCondLst>
                                        </p:cTn>
                                        <p:tgtEl>
                                          <p:spTgt spid="5"/>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10"/>
                                        </p:tgtEl>
                                      </p:cBhvr>
                                    </p:animEffect>
                                    <p:set>
                                      <p:cBhvr>
                                        <p:cTn id="58" dur="1" fill="hold">
                                          <p:stCondLst>
                                            <p:cond delay="499"/>
                                          </p:stCondLst>
                                        </p:cTn>
                                        <p:tgtEl>
                                          <p:spTgt spid="10"/>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12"/>
                                        </p:tgtEl>
                                      </p:cBhvr>
                                    </p:animEffect>
                                    <p:set>
                                      <p:cBhvr>
                                        <p:cTn id="61" dur="1" fill="hold">
                                          <p:stCondLst>
                                            <p:cond delay="499"/>
                                          </p:stCondLst>
                                        </p:cTn>
                                        <p:tgtEl>
                                          <p:spTgt spid="12"/>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1"/>
                                        </p:tgtEl>
                                      </p:cBhvr>
                                    </p:animEffect>
                                    <p:set>
                                      <p:cBhvr>
                                        <p:cTn id="64" dur="1" fill="hold">
                                          <p:stCondLst>
                                            <p:cond delay="499"/>
                                          </p:stCondLst>
                                        </p:cTn>
                                        <p:tgtEl>
                                          <p:spTgt spid="11"/>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3"/>
                                        </p:tgtEl>
                                      </p:cBhvr>
                                    </p:animEffect>
                                    <p:set>
                                      <p:cBhvr>
                                        <p:cTn id="67" dur="1" fill="hold">
                                          <p:stCondLst>
                                            <p:cond delay="499"/>
                                          </p:stCondLst>
                                        </p:cTn>
                                        <p:tgtEl>
                                          <p:spTgt spid="13"/>
                                        </p:tgtEl>
                                        <p:attrNameLst>
                                          <p:attrName>style.visibility</p:attrName>
                                        </p:attrNameLst>
                                      </p:cBhvr>
                                      <p:to>
                                        <p:strVal val="hidden"/>
                                      </p:to>
                                    </p:se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3">
                                            <p:txEl>
                                              <p:pRg st="1" end="1"/>
                                            </p:txEl>
                                          </p:spTgt>
                                        </p:tgtEl>
                                        <p:attrNameLst>
                                          <p:attrName>style.visibility</p:attrName>
                                        </p:attrNameLst>
                                      </p:cBhvr>
                                      <p:to>
                                        <p:strVal val="visible"/>
                                      </p:to>
                                    </p:set>
                                    <p:animEffect transition="in" filter="fade">
                                      <p:cBhvr>
                                        <p:cTn id="7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Hyper-V Cluster Management</a:t>
            </a:r>
            <a:br>
              <a:rPr lang="en-US" dirty="0"/>
            </a:br>
            <a:endParaRPr lang="en-US" dirty="0"/>
          </a:p>
        </p:txBody>
      </p:sp>
      <p:sp>
        <p:nvSpPr>
          <p:cNvPr id="2" name="Text Placeholder 1"/>
          <p:cNvSpPr>
            <a:spLocks noGrp="1"/>
          </p:cNvSpPr>
          <p:nvPr>
            <p:ph type="body" sz="quarter" idx="10"/>
          </p:nvPr>
        </p:nvSpPr>
        <p:spPr/>
        <p:txBody>
          <a:bodyPr/>
          <a:lstStyle/>
          <a:p>
            <a:r>
              <a:rPr lang="en-US" dirty="0"/>
              <a:t>Providing a single view of an entire Hyper-V cluster through WMI</a:t>
            </a:r>
          </a:p>
          <a:p>
            <a:pPr lvl="1"/>
            <a:r>
              <a:rPr lang="en-US" dirty="0"/>
              <a:t>“Just one big Hyper-V server”</a:t>
            </a:r>
          </a:p>
          <a:p>
            <a:pPr lvl="1"/>
            <a:br>
              <a:rPr lang="en-US" dirty="0"/>
            </a:br>
            <a:r>
              <a:rPr lang="en-US" dirty="0"/>
              <a:t>Limited functionality at this point in time:</a:t>
            </a:r>
          </a:p>
          <a:p>
            <a:pPr lvl="2"/>
            <a:r>
              <a:rPr lang="en-US" dirty="0"/>
              <a:t>- Enumerate virtual machines</a:t>
            </a:r>
          </a:p>
          <a:p>
            <a:pPr lvl="2"/>
            <a:r>
              <a:rPr lang="en-US" dirty="0"/>
              <a:t>- Receive notification of live migration events</a:t>
            </a:r>
            <a:br>
              <a:rPr lang="en-US" dirty="0"/>
            </a:br>
            <a:endParaRPr lang="en-US" dirty="0"/>
          </a:p>
          <a:p>
            <a:r>
              <a:rPr lang="en-US" dirty="0"/>
              <a:t>Root\</a:t>
            </a:r>
            <a:r>
              <a:rPr lang="en-US" dirty="0" err="1"/>
              <a:t>HyperVCluster</a:t>
            </a:r>
            <a:r>
              <a:rPr lang="en-US" dirty="0"/>
              <a:t>\v2</a:t>
            </a:r>
          </a:p>
        </p:txBody>
      </p:sp>
      <p:grpSp>
        <p:nvGrpSpPr>
          <p:cNvPr id="4" name="Group 3"/>
          <p:cNvGrpSpPr/>
          <p:nvPr/>
        </p:nvGrpSpPr>
        <p:grpSpPr>
          <a:xfrm>
            <a:off x="10104437" y="4868862"/>
            <a:ext cx="1376730" cy="1386515"/>
            <a:chOff x="263526" y="1417638"/>
            <a:chExt cx="560388" cy="568325"/>
          </a:xfrm>
        </p:grpSpPr>
        <p:sp>
          <p:nvSpPr>
            <p:cNvPr id="6" name="Freeform 389"/>
            <p:cNvSpPr>
              <a:spLocks/>
            </p:cNvSpPr>
            <p:nvPr/>
          </p:nvSpPr>
          <p:spPr bwMode="auto">
            <a:xfrm>
              <a:off x="263526" y="1739901"/>
              <a:ext cx="215900" cy="214313"/>
            </a:xfrm>
            <a:custGeom>
              <a:avLst/>
              <a:gdLst>
                <a:gd name="T0" fmla="*/ 56 w 62"/>
                <a:gd name="T1" fmla="*/ 21 h 62"/>
                <a:gd name="T2" fmla="*/ 42 w 62"/>
                <a:gd name="T3" fmla="*/ 56 h 62"/>
                <a:gd name="T4" fmla="*/ 6 w 62"/>
                <a:gd name="T5" fmla="*/ 42 h 62"/>
                <a:gd name="T6" fmla="*/ 20 w 62"/>
                <a:gd name="T7" fmla="*/ 6 h 62"/>
                <a:gd name="T8" fmla="*/ 56 w 62"/>
                <a:gd name="T9" fmla="*/ 21 h 62"/>
              </a:gdLst>
              <a:ahLst/>
              <a:cxnLst>
                <a:cxn ang="0">
                  <a:pos x="T0" y="T1"/>
                </a:cxn>
                <a:cxn ang="0">
                  <a:pos x="T2" y="T3"/>
                </a:cxn>
                <a:cxn ang="0">
                  <a:pos x="T4" y="T5"/>
                </a:cxn>
                <a:cxn ang="0">
                  <a:pos x="T6" y="T7"/>
                </a:cxn>
                <a:cxn ang="0">
                  <a:pos x="T8" y="T9"/>
                </a:cxn>
              </a:cxnLst>
              <a:rect l="0" t="0" r="r" b="b"/>
              <a:pathLst>
                <a:path w="62" h="62">
                  <a:moveTo>
                    <a:pt x="56" y="21"/>
                  </a:moveTo>
                  <a:cubicBezTo>
                    <a:pt x="62" y="34"/>
                    <a:pt x="55" y="50"/>
                    <a:pt x="42" y="56"/>
                  </a:cubicBezTo>
                  <a:cubicBezTo>
                    <a:pt x="28" y="62"/>
                    <a:pt x="12" y="56"/>
                    <a:pt x="6" y="42"/>
                  </a:cubicBezTo>
                  <a:cubicBezTo>
                    <a:pt x="0" y="28"/>
                    <a:pt x="6" y="12"/>
                    <a:pt x="20" y="6"/>
                  </a:cubicBezTo>
                  <a:cubicBezTo>
                    <a:pt x="34" y="0"/>
                    <a:pt x="50" y="7"/>
                    <a:pt x="56" y="21"/>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Line 390"/>
            <p:cNvSpPr>
              <a:spLocks noChangeShapeType="1"/>
            </p:cNvSpPr>
            <p:nvPr/>
          </p:nvSpPr>
          <p:spPr bwMode="auto">
            <a:xfrm flipH="1" flipV="1">
              <a:off x="371476" y="1846263"/>
              <a:ext cx="328613" cy="31750"/>
            </a:xfrm>
            <a:prstGeom prst="line">
              <a:avLst/>
            </a:prstGeom>
            <a:noFill/>
            <a:ln w="31750" cap="rnd">
              <a:solidFill>
                <a:srgbClr val="28282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Line 391"/>
            <p:cNvSpPr>
              <a:spLocks noChangeShapeType="1"/>
            </p:cNvSpPr>
            <p:nvPr/>
          </p:nvSpPr>
          <p:spPr bwMode="auto">
            <a:xfrm flipV="1">
              <a:off x="700089" y="1597026"/>
              <a:ext cx="15875" cy="280988"/>
            </a:xfrm>
            <a:prstGeom prst="line">
              <a:avLst/>
            </a:prstGeom>
            <a:noFill/>
            <a:ln w="31750" cap="rnd">
              <a:solidFill>
                <a:srgbClr val="28282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Freeform 392"/>
            <p:cNvSpPr>
              <a:spLocks/>
            </p:cNvSpPr>
            <p:nvPr/>
          </p:nvSpPr>
          <p:spPr bwMode="auto">
            <a:xfrm>
              <a:off x="303214" y="1417638"/>
              <a:ext cx="214313" cy="214313"/>
            </a:xfrm>
            <a:custGeom>
              <a:avLst/>
              <a:gdLst>
                <a:gd name="T0" fmla="*/ 56 w 62"/>
                <a:gd name="T1" fmla="*/ 21 h 62"/>
                <a:gd name="T2" fmla="*/ 42 w 62"/>
                <a:gd name="T3" fmla="*/ 56 h 62"/>
                <a:gd name="T4" fmla="*/ 6 w 62"/>
                <a:gd name="T5" fmla="*/ 42 h 62"/>
                <a:gd name="T6" fmla="*/ 20 w 62"/>
                <a:gd name="T7" fmla="*/ 6 h 62"/>
                <a:gd name="T8" fmla="*/ 56 w 62"/>
                <a:gd name="T9" fmla="*/ 21 h 62"/>
              </a:gdLst>
              <a:ahLst/>
              <a:cxnLst>
                <a:cxn ang="0">
                  <a:pos x="T0" y="T1"/>
                </a:cxn>
                <a:cxn ang="0">
                  <a:pos x="T2" y="T3"/>
                </a:cxn>
                <a:cxn ang="0">
                  <a:pos x="T4" y="T5"/>
                </a:cxn>
                <a:cxn ang="0">
                  <a:pos x="T6" y="T7"/>
                </a:cxn>
                <a:cxn ang="0">
                  <a:pos x="T8" y="T9"/>
                </a:cxn>
              </a:cxnLst>
              <a:rect l="0" t="0" r="r" b="b"/>
              <a:pathLst>
                <a:path w="62" h="62">
                  <a:moveTo>
                    <a:pt x="56" y="21"/>
                  </a:moveTo>
                  <a:cubicBezTo>
                    <a:pt x="62" y="34"/>
                    <a:pt x="56" y="50"/>
                    <a:pt x="42" y="56"/>
                  </a:cubicBezTo>
                  <a:cubicBezTo>
                    <a:pt x="28" y="62"/>
                    <a:pt x="12" y="56"/>
                    <a:pt x="6" y="42"/>
                  </a:cubicBezTo>
                  <a:cubicBezTo>
                    <a:pt x="0" y="28"/>
                    <a:pt x="6" y="12"/>
                    <a:pt x="20" y="6"/>
                  </a:cubicBezTo>
                  <a:cubicBezTo>
                    <a:pt x="34" y="0"/>
                    <a:pt x="50" y="7"/>
                    <a:pt x="56" y="21"/>
                  </a:cubicBez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Line 393"/>
            <p:cNvSpPr>
              <a:spLocks noChangeShapeType="1"/>
            </p:cNvSpPr>
            <p:nvPr/>
          </p:nvSpPr>
          <p:spPr bwMode="auto">
            <a:xfrm flipV="1">
              <a:off x="371476" y="1524001"/>
              <a:ext cx="39688" cy="322263"/>
            </a:xfrm>
            <a:prstGeom prst="line">
              <a:avLst/>
            </a:prstGeom>
            <a:noFill/>
            <a:ln w="31750" cap="rnd">
              <a:solidFill>
                <a:srgbClr val="28282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Line 394"/>
            <p:cNvSpPr>
              <a:spLocks noChangeShapeType="1"/>
            </p:cNvSpPr>
            <p:nvPr/>
          </p:nvSpPr>
          <p:spPr bwMode="auto">
            <a:xfrm flipV="1">
              <a:off x="371476" y="1597026"/>
              <a:ext cx="344488" cy="249238"/>
            </a:xfrm>
            <a:prstGeom prst="line">
              <a:avLst/>
            </a:prstGeom>
            <a:noFill/>
            <a:ln w="31750" cap="rnd">
              <a:solidFill>
                <a:srgbClr val="28282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Freeform 395"/>
            <p:cNvSpPr>
              <a:spLocks/>
            </p:cNvSpPr>
            <p:nvPr/>
          </p:nvSpPr>
          <p:spPr bwMode="auto">
            <a:xfrm>
              <a:off x="592139" y="1770063"/>
              <a:ext cx="214313" cy="215900"/>
            </a:xfrm>
            <a:custGeom>
              <a:avLst/>
              <a:gdLst>
                <a:gd name="T0" fmla="*/ 56 w 62"/>
                <a:gd name="T1" fmla="*/ 20 h 62"/>
                <a:gd name="T2" fmla="*/ 41 w 62"/>
                <a:gd name="T3" fmla="*/ 56 h 62"/>
                <a:gd name="T4" fmla="*/ 5 w 62"/>
                <a:gd name="T5" fmla="*/ 42 h 62"/>
                <a:gd name="T6" fmla="*/ 20 w 62"/>
                <a:gd name="T7" fmla="*/ 6 h 62"/>
                <a:gd name="T8" fmla="*/ 56 w 62"/>
                <a:gd name="T9" fmla="*/ 20 h 62"/>
              </a:gdLst>
              <a:ahLst/>
              <a:cxnLst>
                <a:cxn ang="0">
                  <a:pos x="T0" y="T1"/>
                </a:cxn>
                <a:cxn ang="0">
                  <a:pos x="T2" y="T3"/>
                </a:cxn>
                <a:cxn ang="0">
                  <a:pos x="T4" y="T5"/>
                </a:cxn>
                <a:cxn ang="0">
                  <a:pos x="T6" y="T7"/>
                </a:cxn>
                <a:cxn ang="0">
                  <a:pos x="T8" y="T9"/>
                </a:cxn>
              </a:cxnLst>
              <a:rect l="0" t="0" r="r" b="b"/>
              <a:pathLst>
                <a:path w="62" h="62">
                  <a:moveTo>
                    <a:pt x="56" y="20"/>
                  </a:moveTo>
                  <a:cubicBezTo>
                    <a:pt x="62" y="34"/>
                    <a:pt x="55" y="50"/>
                    <a:pt x="41" y="56"/>
                  </a:cubicBezTo>
                  <a:cubicBezTo>
                    <a:pt x="27" y="62"/>
                    <a:pt x="11" y="56"/>
                    <a:pt x="5" y="42"/>
                  </a:cubicBezTo>
                  <a:cubicBezTo>
                    <a:pt x="0" y="28"/>
                    <a:pt x="6" y="12"/>
                    <a:pt x="20" y="6"/>
                  </a:cubicBezTo>
                  <a:cubicBezTo>
                    <a:pt x="34" y="0"/>
                    <a:pt x="50" y="6"/>
                    <a:pt x="56" y="20"/>
                  </a:cubicBez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Line 396"/>
            <p:cNvSpPr>
              <a:spLocks noChangeShapeType="1"/>
            </p:cNvSpPr>
            <p:nvPr/>
          </p:nvSpPr>
          <p:spPr bwMode="auto">
            <a:xfrm>
              <a:off x="411164" y="1524001"/>
              <a:ext cx="198438" cy="260350"/>
            </a:xfrm>
            <a:prstGeom prst="line">
              <a:avLst/>
            </a:prstGeom>
            <a:noFill/>
            <a:ln w="31750" cap="rnd">
              <a:solidFill>
                <a:srgbClr val="28282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Freeform 397"/>
            <p:cNvSpPr>
              <a:spLocks/>
            </p:cNvSpPr>
            <p:nvPr/>
          </p:nvSpPr>
          <p:spPr bwMode="auto">
            <a:xfrm>
              <a:off x="501651" y="1676401"/>
              <a:ext cx="214313" cy="215900"/>
            </a:xfrm>
            <a:custGeom>
              <a:avLst/>
              <a:gdLst>
                <a:gd name="T0" fmla="*/ 56 w 62"/>
                <a:gd name="T1" fmla="*/ 20 h 62"/>
                <a:gd name="T2" fmla="*/ 41 w 62"/>
                <a:gd name="T3" fmla="*/ 56 h 62"/>
                <a:gd name="T4" fmla="*/ 6 w 62"/>
                <a:gd name="T5" fmla="*/ 42 h 62"/>
                <a:gd name="T6" fmla="*/ 20 w 62"/>
                <a:gd name="T7" fmla="*/ 6 h 62"/>
                <a:gd name="T8" fmla="*/ 56 w 62"/>
                <a:gd name="T9" fmla="*/ 20 h 62"/>
              </a:gdLst>
              <a:ahLst/>
              <a:cxnLst>
                <a:cxn ang="0">
                  <a:pos x="T0" y="T1"/>
                </a:cxn>
                <a:cxn ang="0">
                  <a:pos x="T2" y="T3"/>
                </a:cxn>
                <a:cxn ang="0">
                  <a:pos x="T4" y="T5"/>
                </a:cxn>
                <a:cxn ang="0">
                  <a:pos x="T6" y="T7"/>
                </a:cxn>
                <a:cxn ang="0">
                  <a:pos x="T8" y="T9"/>
                </a:cxn>
              </a:cxnLst>
              <a:rect l="0" t="0" r="r" b="b"/>
              <a:pathLst>
                <a:path w="62" h="62">
                  <a:moveTo>
                    <a:pt x="56" y="20"/>
                  </a:moveTo>
                  <a:cubicBezTo>
                    <a:pt x="62" y="34"/>
                    <a:pt x="55" y="50"/>
                    <a:pt x="41" y="56"/>
                  </a:cubicBezTo>
                  <a:cubicBezTo>
                    <a:pt x="28" y="62"/>
                    <a:pt x="11" y="55"/>
                    <a:pt x="6" y="42"/>
                  </a:cubicBezTo>
                  <a:cubicBezTo>
                    <a:pt x="0" y="28"/>
                    <a:pt x="6" y="12"/>
                    <a:pt x="20" y="6"/>
                  </a:cubicBezTo>
                  <a:cubicBezTo>
                    <a:pt x="34" y="0"/>
                    <a:pt x="50" y="6"/>
                    <a:pt x="56" y="20"/>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Line 398"/>
            <p:cNvSpPr>
              <a:spLocks noChangeShapeType="1"/>
            </p:cNvSpPr>
            <p:nvPr/>
          </p:nvSpPr>
          <p:spPr bwMode="auto">
            <a:xfrm flipH="1" flipV="1">
              <a:off x="411164" y="1524001"/>
              <a:ext cx="304800" cy="73025"/>
            </a:xfrm>
            <a:prstGeom prst="line">
              <a:avLst/>
            </a:prstGeom>
            <a:noFill/>
            <a:ln w="31750" cap="rnd">
              <a:solidFill>
                <a:srgbClr val="282828"/>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399"/>
            <p:cNvSpPr>
              <a:spLocks/>
            </p:cNvSpPr>
            <p:nvPr/>
          </p:nvSpPr>
          <p:spPr bwMode="auto">
            <a:xfrm>
              <a:off x="609601" y="1489076"/>
              <a:ext cx="214313" cy="215900"/>
            </a:xfrm>
            <a:custGeom>
              <a:avLst/>
              <a:gdLst>
                <a:gd name="T0" fmla="*/ 56 w 62"/>
                <a:gd name="T1" fmla="*/ 20 h 62"/>
                <a:gd name="T2" fmla="*/ 42 w 62"/>
                <a:gd name="T3" fmla="*/ 56 h 62"/>
                <a:gd name="T4" fmla="*/ 6 w 62"/>
                <a:gd name="T5" fmla="*/ 42 h 62"/>
                <a:gd name="T6" fmla="*/ 20 w 62"/>
                <a:gd name="T7" fmla="*/ 6 h 62"/>
                <a:gd name="T8" fmla="*/ 56 w 62"/>
                <a:gd name="T9" fmla="*/ 20 h 62"/>
              </a:gdLst>
              <a:ahLst/>
              <a:cxnLst>
                <a:cxn ang="0">
                  <a:pos x="T0" y="T1"/>
                </a:cxn>
                <a:cxn ang="0">
                  <a:pos x="T2" y="T3"/>
                </a:cxn>
                <a:cxn ang="0">
                  <a:pos x="T4" y="T5"/>
                </a:cxn>
                <a:cxn ang="0">
                  <a:pos x="T6" y="T7"/>
                </a:cxn>
                <a:cxn ang="0">
                  <a:pos x="T8" y="T9"/>
                </a:cxn>
              </a:cxnLst>
              <a:rect l="0" t="0" r="r" b="b"/>
              <a:pathLst>
                <a:path w="62" h="62">
                  <a:moveTo>
                    <a:pt x="56" y="20"/>
                  </a:moveTo>
                  <a:cubicBezTo>
                    <a:pt x="62" y="34"/>
                    <a:pt x="56" y="50"/>
                    <a:pt x="42" y="56"/>
                  </a:cubicBezTo>
                  <a:cubicBezTo>
                    <a:pt x="28" y="62"/>
                    <a:pt x="12" y="56"/>
                    <a:pt x="6" y="42"/>
                  </a:cubicBezTo>
                  <a:cubicBezTo>
                    <a:pt x="0" y="28"/>
                    <a:pt x="6" y="12"/>
                    <a:pt x="20" y="6"/>
                  </a:cubicBezTo>
                  <a:cubicBezTo>
                    <a:pt x="34" y="0"/>
                    <a:pt x="50" y="6"/>
                    <a:pt x="56" y="20"/>
                  </a:cubicBez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025505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grpSp>
        <p:nvGrpSpPr>
          <p:cNvPr id="6" name="Group 4"/>
          <p:cNvGrpSpPr>
            <a:grpSpLocks noChangeAspect="1"/>
          </p:cNvGrpSpPr>
          <p:nvPr/>
        </p:nvGrpSpPr>
        <p:grpSpPr bwMode="auto">
          <a:xfrm>
            <a:off x="-11113" y="-2953"/>
            <a:ext cx="12447588" cy="6989762"/>
            <a:chOff x="0" y="5"/>
            <a:chExt cx="7841" cy="4403"/>
          </a:xfrm>
        </p:grpSpPr>
        <p:sp>
          <p:nvSpPr>
            <p:cNvPr id="7" name="AutoShape 3"/>
            <p:cNvSpPr>
              <a:spLocks noChangeAspect="1" noChangeArrowheads="1" noTextEdit="1"/>
            </p:cNvSpPr>
            <p:nvPr/>
          </p:nvSpPr>
          <p:spPr bwMode="auto">
            <a:xfrm>
              <a:off x="1949" y="5"/>
              <a:ext cx="5892" cy="4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Rectangle 5"/>
            <p:cNvSpPr>
              <a:spLocks noChangeArrowheads="1"/>
            </p:cNvSpPr>
            <p:nvPr/>
          </p:nvSpPr>
          <p:spPr bwMode="auto">
            <a:xfrm>
              <a:off x="1947" y="7"/>
              <a:ext cx="5885" cy="4388"/>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Rectangle 6"/>
            <p:cNvSpPr>
              <a:spLocks noChangeArrowheads="1"/>
            </p:cNvSpPr>
            <p:nvPr/>
          </p:nvSpPr>
          <p:spPr bwMode="auto">
            <a:xfrm>
              <a:off x="1947" y="7"/>
              <a:ext cx="5885" cy="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Rectangle 7"/>
            <p:cNvSpPr>
              <a:spLocks noChangeArrowheads="1"/>
            </p:cNvSpPr>
            <p:nvPr/>
          </p:nvSpPr>
          <p:spPr bwMode="auto">
            <a:xfrm>
              <a:off x="0" y="12"/>
              <a:ext cx="7839" cy="4390"/>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Rectangle 8"/>
            <p:cNvSpPr>
              <a:spLocks noChangeArrowheads="1"/>
            </p:cNvSpPr>
            <p:nvPr/>
          </p:nvSpPr>
          <p:spPr bwMode="auto">
            <a:xfrm>
              <a:off x="1955" y="12"/>
              <a:ext cx="5884" cy="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p:nvSpPr>
          <p:spPr bwMode="auto">
            <a:xfrm>
              <a:off x="0" y="3782"/>
              <a:ext cx="7832" cy="626"/>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Freeform 10"/>
            <p:cNvSpPr>
              <a:spLocks/>
            </p:cNvSpPr>
            <p:nvPr/>
          </p:nvSpPr>
          <p:spPr bwMode="auto">
            <a:xfrm>
              <a:off x="4630" y="720"/>
              <a:ext cx="2623" cy="3062"/>
            </a:xfrm>
            <a:custGeom>
              <a:avLst/>
              <a:gdLst>
                <a:gd name="T0" fmla="*/ 1681 w 2623"/>
                <a:gd name="T1" fmla="*/ 0 h 3062"/>
                <a:gd name="T2" fmla="*/ 942 w 2623"/>
                <a:gd name="T3" fmla="*/ 0 h 3062"/>
                <a:gd name="T4" fmla="*/ 0 w 2623"/>
                <a:gd name="T5" fmla="*/ 3062 h 3062"/>
                <a:gd name="T6" fmla="*/ 2623 w 2623"/>
                <a:gd name="T7" fmla="*/ 3062 h 3062"/>
                <a:gd name="T8" fmla="*/ 1681 w 2623"/>
                <a:gd name="T9" fmla="*/ 0 h 3062"/>
              </a:gdLst>
              <a:ahLst/>
              <a:cxnLst>
                <a:cxn ang="0">
                  <a:pos x="T0" y="T1"/>
                </a:cxn>
                <a:cxn ang="0">
                  <a:pos x="T2" y="T3"/>
                </a:cxn>
                <a:cxn ang="0">
                  <a:pos x="T4" y="T5"/>
                </a:cxn>
                <a:cxn ang="0">
                  <a:pos x="T6" y="T7"/>
                </a:cxn>
                <a:cxn ang="0">
                  <a:pos x="T8" y="T9"/>
                </a:cxn>
              </a:cxnLst>
              <a:rect l="0" t="0" r="r" b="b"/>
              <a:pathLst>
                <a:path w="2623" h="3062">
                  <a:moveTo>
                    <a:pt x="1681" y="0"/>
                  </a:moveTo>
                  <a:lnTo>
                    <a:pt x="942" y="0"/>
                  </a:lnTo>
                  <a:lnTo>
                    <a:pt x="0" y="3062"/>
                  </a:lnTo>
                  <a:lnTo>
                    <a:pt x="2623" y="3062"/>
                  </a:lnTo>
                  <a:lnTo>
                    <a:pt x="1681" y="0"/>
                  </a:lnTo>
                  <a:close/>
                </a:path>
              </a:pathLst>
            </a:custGeom>
            <a:solidFill>
              <a:srgbClr val="40A1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Freeform 11"/>
            <p:cNvSpPr>
              <a:spLocks/>
            </p:cNvSpPr>
            <p:nvPr/>
          </p:nvSpPr>
          <p:spPr bwMode="auto">
            <a:xfrm>
              <a:off x="4630" y="3782"/>
              <a:ext cx="2623" cy="289"/>
            </a:xfrm>
            <a:custGeom>
              <a:avLst/>
              <a:gdLst>
                <a:gd name="T0" fmla="*/ 713 w 1426"/>
                <a:gd name="T1" fmla="*/ 158 h 158"/>
                <a:gd name="T2" fmla="*/ 1426 w 1426"/>
                <a:gd name="T3" fmla="*/ 0 h 158"/>
                <a:gd name="T4" fmla="*/ 0 w 1426"/>
                <a:gd name="T5" fmla="*/ 0 h 158"/>
                <a:gd name="T6" fmla="*/ 713 w 1426"/>
                <a:gd name="T7" fmla="*/ 158 h 158"/>
              </a:gdLst>
              <a:ahLst/>
              <a:cxnLst>
                <a:cxn ang="0">
                  <a:pos x="T0" y="T1"/>
                </a:cxn>
                <a:cxn ang="0">
                  <a:pos x="T2" y="T3"/>
                </a:cxn>
                <a:cxn ang="0">
                  <a:pos x="T4" y="T5"/>
                </a:cxn>
                <a:cxn ang="0">
                  <a:pos x="T6" y="T7"/>
                </a:cxn>
              </a:cxnLst>
              <a:rect l="0" t="0" r="r" b="b"/>
              <a:pathLst>
                <a:path w="1426" h="158">
                  <a:moveTo>
                    <a:pt x="713" y="158"/>
                  </a:moveTo>
                  <a:cubicBezTo>
                    <a:pt x="1107" y="158"/>
                    <a:pt x="1426" y="88"/>
                    <a:pt x="1426" y="0"/>
                  </a:cubicBezTo>
                  <a:cubicBezTo>
                    <a:pt x="0" y="0"/>
                    <a:pt x="0" y="0"/>
                    <a:pt x="0" y="0"/>
                  </a:cubicBezTo>
                  <a:cubicBezTo>
                    <a:pt x="0" y="88"/>
                    <a:pt x="319" y="158"/>
                    <a:pt x="713" y="158"/>
                  </a:cubicBez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Freeform 12"/>
            <p:cNvSpPr>
              <a:spLocks/>
            </p:cNvSpPr>
            <p:nvPr/>
          </p:nvSpPr>
          <p:spPr bwMode="auto">
            <a:xfrm>
              <a:off x="6134" y="1690"/>
              <a:ext cx="412" cy="2165"/>
            </a:xfrm>
            <a:custGeom>
              <a:avLst/>
              <a:gdLst>
                <a:gd name="T0" fmla="*/ 184 w 224"/>
                <a:gd name="T1" fmla="*/ 0 h 1184"/>
                <a:gd name="T2" fmla="*/ 0 w 224"/>
                <a:gd name="T3" fmla="*/ 0 h 1184"/>
                <a:gd name="T4" fmla="*/ 40 w 224"/>
                <a:gd name="T5" fmla="*/ 41 h 1184"/>
                <a:gd name="T6" fmla="*/ 40 w 224"/>
                <a:gd name="T7" fmla="*/ 1144 h 1184"/>
                <a:gd name="T8" fmla="*/ 0 w 224"/>
                <a:gd name="T9" fmla="*/ 1184 h 1184"/>
                <a:gd name="T10" fmla="*/ 184 w 224"/>
                <a:gd name="T11" fmla="*/ 1184 h 1184"/>
                <a:gd name="T12" fmla="*/ 224 w 224"/>
                <a:gd name="T13" fmla="*/ 1144 h 1184"/>
                <a:gd name="T14" fmla="*/ 224 w 224"/>
                <a:gd name="T15" fmla="*/ 41 h 1184"/>
                <a:gd name="T16" fmla="*/ 184 w 224"/>
                <a:gd name="T17" fmla="*/ 0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184">
                  <a:moveTo>
                    <a:pt x="184" y="0"/>
                  </a:moveTo>
                  <a:cubicBezTo>
                    <a:pt x="0" y="0"/>
                    <a:pt x="0" y="0"/>
                    <a:pt x="0" y="0"/>
                  </a:cubicBezTo>
                  <a:cubicBezTo>
                    <a:pt x="22" y="0"/>
                    <a:pt x="40" y="18"/>
                    <a:pt x="40" y="41"/>
                  </a:cubicBezTo>
                  <a:cubicBezTo>
                    <a:pt x="40" y="1144"/>
                    <a:pt x="40" y="1144"/>
                    <a:pt x="40" y="1144"/>
                  </a:cubicBezTo>
                  <a:cubicBezTo>
                    <a:pt x="40" y="1166"/>
                    <a:pt x="22" y="1184"/>
                    <a:pt x="0" y="1184"/>
                  </a:cubicBezTo>
                  <a:cubicBezTo>
                    <a:pt x="184" y="1184"/>
                    <a:pt x="184" y="1184"/>
                    <a:pt x="184" y="1184"/>
                  </a:cubicBezTo>
                  <a:cubicBezTo>
                    <a:pt x="206" y="1184"/>
                    <a:pt x="224" y="1166"/>
                    <a:pt x="224" y="1144"/>
                  </a:cubicBezTo>
                  <a:cubicBezTo>
                    <a:pt x="224" y="41"/>
                    <a:pt x="224" y="41"/>
                    <a:pt x="224" y="41"/>
                  </a:cubicBezTo>
                  <a:cubicBezTo>
                    <a:pt x="224" y="18"/>
                    <a:pt x="206" y="0"/>
                    <a:pt x="184" y="0"/>
                  </a:cubicBezTo>
                  <a:close/>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13"/>
            <p:cNvSpPr>
              <a:spLocks/>
            </p:cNvSpPr>
            <p:nvPr/>
          </p:nvSpPr>
          <p:spPr bwMode="auto">
            <a:xfrm>
              <a:off x="6134" y="1690"/>
              <a:ext cx="412" cy="2165"/>
            </a:xfrm>
            <a:custGeom>
              <a:avLst/>
              <a:gdLst>
                <a:gd name="T0" fmla="*/ 184 w 224"/>
                <a:gd name="T1" fmla="*/ 0 h 1184"/>
                <a:gd name="T2" fmla="*/ 0 w 224"/>
                <a:gd name="T3" fmla="*/ 0 h 1184"/>
                <a:gd name="T4" fmla="*/ 40 w 224"/>
                <a:gd name="T5" fmla="*/ 41 h 1184"/>
                <a:gd name="T6" fmla="*/ 40 w 224"/>
                <a:gd name="T7" fmla="*/ 1144 h 1184"/>
                <a:gd name="T8" fmla="*/ 0 w 224"/>
                <a:gd name="T9" fmla="*/ 1184 h 1184"/>
                <a:gd name="T10" fmla="*/ 184 w 224"/>
                <a:gd name="T11" fmla="*/ 1184 h 1184"/>
                <a:gd name="T12" fmla="*/ 224 w 224"/>
                <a:gd name="T13" fmla="*/ 1144 h 1184"/>
                <a:gd name="T14" fmla="*/ 224 w 224"/>
                <a:gd name="T15" fmla="*/ 41 h 1184"/>
                <a:gd name="T16" fmla="*/ 184 w 224"/>
                <a:gd name="T17" fmla="*/ 0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1184">
                  <a:moveTo>
                    <a:pt x="184" y="0"/>
                  </a:moveTo>
                  <a:cubicBezTo>
                    <a:pt x="0" y="0"/>
                    <a:pt x="0" y="0"/>
                    <a:pt x="0" y="0"/>
                  </a:cubicBezTo>
                  <a:cubicBezTo>
                    <a:pt x="22" y="0"/>
                    <a:pt x="40" y="18"/>
                    <a:pt x="40" y="41"/>
                  </a:cubicBezTo>
                  <a:cubicBezTo>
                    <a:pt x="40" y="1144"/>
                    <a:pt x="40" y="1144"/>
                    <a:pt x="40" y="1144"/>
                  </a:cubicBezTo>
                  <a:cubicBezTo>
                    <a:pt x="40" y="1166"/>
                    <a:pt x="22" y="1184"/>
                    <a:pt x="0" y="1184"/>
                  </a:cubicBezTo>
                  <a:cubicBezTo>
                    <a:pt x="184" y="1184"/>
                    <a:pt x="184" y="1184"/>
                    <a:pt x="184" y="1184"/>
                  </a:cubicBezTo>
                  <a:cubicBezTo>
                    <a:pt x="206" y="1184"/>
                    <a:pt x="224" y="1166"/>
                    <a:pt x="224" y="1144"/>
                  </a:cubicBezTo>
                  <a:cubicBezTo>
                    <a:pt x="224" y="41"/>
                    <a:pt x="224" y="41"/>
                    <a:pt x="224" y="41"/>
                  </a:cubicBezTo>
                  <a:cubicBezTo>
                    <a:pt x="224" y="18"/>
                    <a:pt x="206" y="0"/>
                    <a:pt x="184" y="0"/>
                  </a:cubicBezTo>
                  <a:close/>
                </a:path>
              </a:pathLst>
            </a:custGeom>
            <a:solidFill>
              <a:srgbClr val="003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Freeform 14"/>
            <p:cNvSpPr>
              <a:spLocks/>
            </p:cNvSpPr>
            <p:nvPr/>
          </p:nvSpPr>
          <p:spPr bwMode="auto">
            <a:xfrm>
              <a:off x="5349" y="1690"/>
              <a:ext cx="918" cy="2165"/>
            </a:xfrm>
            <a:custGeom>
              <a:avLst/>
              <a:gdLst>
                <a:gd name="T0" fmla="*/ 499 w 499"/>
                <a:gd name="T1" fmla="*/ 1144 h 1184"/>
                <a:gd name="T2" fmla="*/ 459 w 499"/>
                <a:gd name="T3" fmla="*/ 1184 h 1184"/>
                <a:gd name="T4" fmla="*/ 40 w 499"/>
                <a:gd name="T5" fmla="*/ 1184 h 1184"/>
                <a:gd name="T6" fmla="*/ 0 w 499"/>
                <a:gd name="T7" fmla="*/ 1144 h 1184"/>
                <a:gd name="T8" fmla="*/ 0 w 499"/>
                <a:gd name="T9" fmla="*/ 41 h 1184"/>
                <a:gd name="T10" fmla="*/ 40 w 499"/>
                <a:gd name="T11" fmla="*/ 0 h 1184"/>
                <a:gd name="T12" fmla="*/ 459 w 499"/>
                <a:gd name="T13" fmla="*/ 0 h 1184"/>
                <a:gd name="T14" fmla="*/ 499 w 499"/>
                <a:gd name="T15" fmla="*/ 41 h 1184"/>
                <a:gd name="T16" fmla="*/ 499 w 499"/>
                <a:gd name="T17" fmla="*/ 114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9" h="1184">
                  <a:moveTo>
                    <a:pt x="499" y="1144"/>
                  </a:moveTo>
                  <a:cubicBezTo>
                    <a:pt x="499" y="1166"/>
                    <a:pt x="481" y="1184"/>
                    <a:pt x="459" y="1184"/>
                  </a:cubicBezTo>
                  <a:cubicBezTo>
                    <a:pt x="40" y="1184"/>
                    <a:pt x="40" y="1184"/>
                    <a:pt x="40" y="1184"/>
                  </a:cubicBezTo>
                  <a:cubicBezTo>
                    <a:pt x="18" y="1184"/>
                    <a:pt x="0" y="1166"/>
                    <a:pt x="0" y="1144"/>
                  </a:cubicBezTo>
                  <a:cubicBezTo>
                    <a:pt x="0" y="41"/>
                    <a:pt x="0" y="41"/>
                    <a:pt x="0" y="41"/>
                  </a:cubicBezTo>
                  <a:cubicBezTo>
                    <a:pt x="0" y="18"/>
                    <a:pt x="18" y="0"/>
                    <a:pt x="40" y="0"/>
                  </a:cubicBezTo>
                  <a:cubicBezTo>
                    <a:pt x="459" y="0"/>
                    <a:pt x="459" y="0"/>
                    <a:pt x="459" y="0"/>
                  </a:cubicBezTo>
                  <a:cubicBezTo>
                    <a:pt x="481" y="0"/>
                    <a:pt x="499" y="18"/>
                    <a:pt x="499" y="41"/>
                  </a:cubicBezTo>
                  <a:lnTo>
                    <a:pt x="499" y="1144"/>
                  </a:lnTo>
                  <a:close/>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Freeform 15"/>
            <p:cNvSpPr>
              <a:spLocks/>
            </p:cNvSpPr>
            <p:nvPr/>
          </p:nvSpPr>
          <p:spPr bwMode="auto">
            <a:xfrm>
              <a:off x="5434" y="1809"/>
              <a:ext cx="728" cy="172"/>
            </a:xfrm>
            <a:custGeom>
              <a:avLst/>
              <a:gdLst>
                <a:gd name="T0" fmla="*/ 396 w 396"/>
                <a:gd name="T1" fmla="*/ 83 h 94"/>
                <a:gd name="T2" fmla="*/ 385 w 396"/>
                <a:gd name="T3" fmla="*/ 94 h 94"/>
                <a:gd name="T4" fmla="*/ 12 w 396"/>
                <a:gd name="T5" fmla="*/ 94 h 94"/>
                <a:gd name="T6" fmla="*/ 0 w 396"/>
                <a:gd name="T7" fmla="*/ 83 h 94"/>
                <a:gd name="T8" fmla="*/ 0 w 396"/>
                <a:gd name="T9" fmla="*/ 12 h 94"/>
                <a:gd name="T10" fmla="*/ 12 w 396"/>
                <a:gd name="T11" fmla="*/ 0 h 94"/>
                <a:gd name="T12" fmla="*/ 385 w 396"/>
                <a:gd name="T13" fmla="*/ 0 h 94"/>
                <a:gd name="T14" fmla="*/ 396 w 396"/>
                <a:gd name="T15" fmla="*/ 12 h 94"/>
                <a:gd name="T16" fmla="*/ 396 w 396"/>
                <a:gd name="T17"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3"/>
                  </a:moveTo>
                  <a:cubicBezTo>
                    <a:pt x="396" y="89"/>
                    <a:pt x="391" y="94"/>
                    <a:pt x="385" y="94"/>
                  </a:cubicBezTo>
                  <a:cubicBezTo>
                    <a:pt x="12" y="94"/>
                    <a:pt x="12" y="94"/>
                    <a:pt x="12" y="94"/>
                  </a:cubicBezTo>
                  <a:cubicBezTo>
                    <a:pt x="6" y="94"/>
                    <a:pt x="0" y="89"/>
                    <a:pt x="0" y="83"/>
                  </a:cubicBezTo>
                  <a:cubicBezTo>
                    <a:pt x="0" y="12"/>
                    <a:pt x="0" y="12"/>
                    <a:pt x="0" y="12"/>
                  </a:cubicBezTo>
                  <a:cubicBezTo>
                    <a:pt x="0" y="5"/>
                    <a:pt x="6" y="0"/>
                    <a:pt x="12" y="0"/>
                  </a:cubicBezTo>
                  <a:cubicBezTo>
                    <a:pt x="385" y="0"/>
                    <a:pt x="385" y="0"/>
                    <a:pt x="385" y="0"/>
                  </a:cubicBezTo>
                  <a:cubicBezTo>
                    <a:pt x="391" y="0"/>
                    <a:pt x="396" y="5"/>
                    <a:pt x="396" y="12"/>
                  </a:cubicBezTo>
                  <a:lnTo>
                    <a:pt x="396" y="83"/>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Oval 16"/>
            <p:cNvSpPr>
              <a:spLocks noChangeArrowheads="1"/>
            </p:cNvSpPr>
            <p:nvPr/>
          </p:nvSpPr>
          <p:spPr bwMode="auto">
            <a:xfrm>
              <a:off x="5954" y="1867"/>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Freeform 17"/>
            <p:cNvSpPr>
              <a:spLocks/>
            </p:cNvSpPr>
            <p:nvPr/>
          </p:nvSpPr>
          <p:spPr bwMode="auto">
            <a:xfrm>
              <a:off x="5434" y="2059"/>
              <a:ext cx="728" cy="172"/>
            </a:xfrm>
            <a:custGeom>
              <a:avLst/>
              <a:gdLst>
                <a:gd name="T0" fmla="*/ 396 w 396"/>
                <a:gd name="T1" fmla="*/ 83 h 94"/>
                <a:gd name="T2" fmla="*/ 385 w 396"/>
                <a:gd name="T3" fmla="*/ 94 h 94"/>
                <a:gd name="T4" fmla="*/ 12 w 396"/>
                <a:gd name="T5" fmla="*/ 94 h 94"/>
                <a:gd name="T6" fmla="*/ 0 w 396"/>
                <a:gd name="T7" fmla="*/ 83 h 94"/>
                <a:gd name="T8" fmla="*/ 0 w 396"/>
                <a:gd name="T9" fmla="*/ 12 h 94"/>
                <a:gd name="T10" fmla="*/ 12 w 396"/>
                <a:gd name="T11" fmla="*/ 0 h 94"/>
                <a:gd name="T12" fmla="*/ 385 w 396"/>
                <a:gd name="T13" fmla="*/ 0 h 94"/>
                <a:gd name="T14" fmla="*/ 396 w 396"/>
                <a:gd name="T15" fmla="*/ 12 h 94"/>
                <a:gd name="T16" fmla="*/ 396 w 396"/>
                <a:gd name="T17"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3"/>
                  </a:moveTo>
                  <a:cubicBezTo>
                    <a:pt x="396" y="89"/>
                    <a:pt x="391" y="94"/>
                    <a:pt x="385" y="94"/>
                  </a:cubicBezTo>
                  <a:cubicBezTo>
                    <a:pt x="12" y="94"/>
                    <a:pt x="12" y="94"/>
                    <a:pt x="12" y="94"/>
                  </a:cubicBezTo>
                  <a:cubicBezTo>
                    <a:pt x="6" y="94"/>
                    <a:pt x="0" y="89"/>
                    <a:pt x="0" y="83"/>
                  </a:cubicBezTo>
                  <a:cubicBezTo>
                    <a:pt x="0" y="12"/>
                    <a:pt x="0" y="12"/>
                    <a:pt x="0" y="12"/>
                  </a:cubicBezTo>
                  <a:cubicBezTo>
                    <a:pt x="0" y="5"/>
                    <a:pt x="6" y="0"/>
                    <a:pt x="12" y="0"/>
                  </a:cubicBezTo>
                  <a:cubicBezTo>
                    <a:pt x="385" y="0"/>
                    <a:pt x="385" y="0"/>
                    <a:pt x="385" y="0"/>
                  </a:cubicBezTo>
                  <a:cubicBezTo>
                    <a:pt x="391" y="0"/>
                    <a:pt x="396" y="5"/>
                    <a:pt x="396" y="12"/>
                  </a:cubicBezTo>
                  <a:lnTo>
                    <a:pt x="396" y="83"/>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Oval 18"/>
            <p:cNvSpPr>
              <a:spLocks noChangeArrowheads="1"/>
            </p:cNvSpPr>
            <p:nvPr/>
          </p:nvSpPr>
          <p:spPr bwMode="auto">
            <a:xfrm>
              <a:off x="5954" y="2118"/>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Freeform 19"/>
            <p:cNvSpPr>
              <a:spLocks/>
            </p:cNvSpPr>
            <p:nvPr/>
          </p:nvSpPr>
          <p:spPr bwMode="auto">
            <a:xfrm>
              <a:off x="5434" y="2310"/>
              <a:ext cx="728" cy="172"/>
            </a:xfrm>
            <a:custGeom>
              <a:avLst/>
              <a:gdLst>
                <a:gd name="T0" fmla="*/ 396 w 396"/>
                <a:gd name="T1" fmla="*/ 83 h 94"/>
                <a:gd name="T2" fmla="*/ 385 w 396"/>
                <a:gd name="T3" fmla="*/ 94 h 94"/>
                <a:gd name="T4" fmla="*/ 12 w 396"/>
                <a:gd name="T5" fmla="*/ 94 h 94"/>
                <a:gd name="T6" fmla="*/ 0 w 396"/>
                <a:gd name="T7" fmla="*/ 83 h 94"/>
                <a:gd name="T8" fmla="*/ 0 w 396"/>
                <a:gd name="T9" fmla="*/ 12 h 94"/>
                <a:gd name="T10" fmla="*/ 12 w 396"/>
                <a:gd name="T11" fmla="*/ 0 h 94"/>
                <a:gd name="T12" fmla="*/ 385 w 396"/>
                <a:gd name="T13" fmla="*/ 0 h 94"/>
                <a:gd name="T14" fmla="*/ 396 w 396"/>
                <a:gd name="T15" fmla="*/ 12 h 94"/>
                <a:gd name="T16" fmla="*/ 396 w 396"/>
                <a:gd name="T17"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3"/>
                  </a:moveTo>
                  <a:cubicBezTo>
                    <a:pt x="396" y="89"/>
                    <a:pt x="391" y="94"/>
                    <a:pt x="385" y="94"/>
                  </a:cubicBezTo>
                  <a:cubicBezTo>
                    <a:pt x="12" y="94"/>
                    <a:pt x="12" y="94"/>
                    <a:pt x="12" y="94"/>
                  </a:cubicBezTo>
                  <a:cubicBezTo>
                    <a:pt x="6" y="94"/>
                    <a:pt x="0" y="89"/>
                    <a:pt x="0" y="83"/>
                  </a:cubicBezTo>
                  <a:cubicBezTo>
                    <a:pt x="0" y="12"/>
                    <a:pt x="0" y="12"/>
                    <a:pt x="0" y="12"/>
                  </a:cubicBezTo>
                  <a:cubicBezTo>
                    <a:pt x="0" y="5"/>
                    <a:pt x="6" y="0"/>
                    <a:pt x="12" y="0"/>
                  </a:cubicBezTo>
                  <a:cubicBezTo>
                    <a:pt x="385" y="0"/>
                    <a:pt x="385" y="0"/>
                    <a:pt x="385" y="0"/>
                  </a:cubicBezTo>
                  <a:cubicBezTo>
                    <a:pt x="391" y="0"/>
                    <a:pt x="396" y="5"/>
                    <a:pt x="396" y="12"/>
                  </a:cubicBezTo>
                  <a:lnTo>
                    <a:pt x="396" y="83"/>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Oval 20"/>
            <p:cNvSpPr>
              <a:spLocks noChangeArrowheads="1"/>
            </p:cNvSpPr>
            <p:nvPr/>
          </p:nvSpPr>
          <p:spPr bwMode="auto">
            <a:xfrm>
              <a:off x="5954" y="2368"/>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21"/>
            <p:cNvSpPr>
              <a:spLocks/>
            </p:cNvSpPr>
            <p:nvPr/>
          </p:nvSpPr>
          <p:spPr bwMode="auto">
            <a:xfrm>
              <a:off x="5434" y="2560"/>
              <a:ext cx="728" cy="172"/>
            </a:xfrm>
            <a:custGeom>
              <a:avLst/>
              <a:gdLst>
                <a:gd name="T0" fmla="*/ 396 w 396"/>
                <a:gd name="T1" fmla="*/ 83 h 94"/>
                <a:gd name="T2" fmla="*/ 385 w 396"/>
                <a:gd name="T3" fmla="*/ 94 h 94"/>
                <a:gd name="T4" fmla="*/ 12 w 396"/>
                <a:gd name="T5" fmla="*/ 94 h 94"/>
                <a:gd name="T6" fmla="*/ 0 w 396"/>
                <a:gd name="T7" fmla="*/ 83 h 94"/>
                <a:gd name="T8" fmla="*/ 0 w 396"/>
                <a:gd name="T9" fmla="*/ 12 h 94"/>
                <a:gd name="T10" fmla="*/ 12 w 396"/>
                <a:gd name="T11" fmla="*/ 0 h 94"/>
                <a:gd name="T12" fmla="*/ 385 w 396"/>
                <a:gd name="T13" fmla="*/ 0 h 94"/>
                <a:gd name="T14" fmla="*/ 396 w 396"/>
                <a:gd name="T15" fmla="*/ 12 h 94"/>
                <a:gd name="T16" fmla="*/ 396 w 396"/>
                <a:gd name="T17"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3"/>
                  </a:moveTo>
                  <a:cubicBezTo>
                    <a:pt x="396" y="89"/>
                    <a:pt x="391" y="94"/>
                    <a:pt x="385" y="94"/>
                  </a:cubicBezTo>
                  <a:cubicBezTo>
                    <a:pt x="12" y="94"/>
                    <a:pt x="12" y="94"/>
                    <a:pt x="12" y="94"/>
                  </a:cubicBezTo>
                  <a:cubicBezTo>
                    <a:pt x="6" y="94"/>
                    <a:pt x="0" y="89"/>
                    <a:pt x="0" y="83"/>
                  </a:cubicBezTo>
                  <a:cubicBezTo>
                    <a:pt x="0" y="12"/>
                    <a:pt x="0" y="12"/>
                    <a:pt x="0" y="12"/>
                  </a:cubicBezTo>
                  <a:cubicBezTo>
                    <a:pt x="0" y="5"/>
                    <a:pt x="6" y="0"/>
                    <a:pt x="12" y="0"/>
                  </a:cubicBezTo>
                  <a:cubicBezTo>
                    <a:pt x="385" y="0"/>
                    <a:pt x="385" y="0"/>
                    <a:pt x="385" y="0"/>
                  </a:cubicBezTo>
                  <a:cubicBezTo>
                    <a:pt x="391" y="0"/>
                    <a:pt x="396" y="5"/>
                    <a:pt x="396" y="12"/>
                  </a:cubicBezTo>
                  <a:lnTo>
                    <a:pt x="396" y="83"/>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Oval 22"/>
            <p:cNvSpPr>
              <a:spLocks noChangeArrowheads="1"/>
            </p:cNvSpPr>
            <p:nvPr/>
          </p:nvSpPr>
          <p:spPr bwMode="auto">
            <a:xfrm>
              <a:off x="5954" y="2619"/>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23"/>
            <p:cNvSpPr>
              <a:spLocks/>
            </p:cNvSpPr>
            <p:nvPr/>
          </p:nvSpPr>
          <p:spPr bwMode="auto">
            <a:xfrm>
              <a:off x="5434" y="2811"/>
              <a:ext cx="728" cy="172"/>
            </a:xfrm>
            <a:custGeom>
              <a:avLst/>
              <a:gdLst>
                <a:gd name="T0" fmla="*/ 396 w 396"/>
                <a:gd name="T1" fmla="*/ 82 h 94"/>
                <a:gd name="T2" fmla="*/ 385 w 396"/>
                <a:gd name="T3" fmla="*/ 94 h 94"/>
                <a:gd name="T4" fmla="*/ 12 w 396"/>
                <a:gd name="T5" fmla="*/ 94 h 94"/>
                <a:gd name="T6" fmla="*/ 0 w 396"/>
                <a:gd name="T7" fmla="*/ 82 h 94"/>
                <a:gd name="T8" fmla="*/ 0 w 396"/>
                <a:gd name="T9" fmla="*/ 11 h 94"/>
                <a:gd name="T10" fmla="*/ 12 w 396"/>
                <a:gd name="T11" fmla="*/ 0 h 94"/>
                <a:gd name="T12" fmla="*/ 385 w 396"/>
                <a:gd name="T13" fmla="*/ 0 h 94"/>
                <a:gd name="T14" fmla="*/ 396 w 396"/>
                <a:gd name="T15" fmla="*/ 11 h 94"/>
                <a:gd name="T16" fmla="*/ 396 w 396"/>
                <a:gd name="T17"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2"/>
                  </a:moveTo>
                  <a:cubicBezTo>
                    <a:pt x="396" y="89"/>
                    <a:pt x="391" y="94"/>
                    <a:pt x="385" y="94"/>
                  </a:cubicBezTo>
                  <a:cubicBezTo>
                    <a:pt x="12" y="94"/>
                    <a:pt x="12" y="94"/>
                    <a:pt x="12" y="94"/>
                  </a:cubicBezTo>
                  <a:cubicBezTo>
                    <a:pt x="6" y="94"/>
                    <a:pt x="0" y="89"/>
                    <a:pt x="0" y="82"/>
                  </a:cubicBezTo>
                  <a:cubicBezTo>
                    <a:pt x="0" y="11"/>
                    <a:pt x="0" y="11"/>
                    <a:pt x="0" y="11"/>
                  </a:cubicBezTo>
                  <a:cubicBezTo>
                    <a:pt x="0" y="5"/>
                    <a:pt x="6" y="0"/>
                    <a:pt x="12" y="0"/>
                  </a:cubicBezTo>
                  <a:cubicBezTo>
                    <a:pt x="385" y="0"/>
                    <a:pt x="385" y="0"/>
                    <a:pt x="385" y="0"/>
                  </a:cubicBezTo>
                  <a:cubicBezTo>
                    <a:pt x="391" y="0"/>
                    <a:pt x="396" y="5"/>
                    <a:pt x="396" y="11"/>
                  </a:cubicBezTo>
                  <a:lnTo>
                    <a:pt x="396" y="8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Oval 24"/>
            <p:cNvSpPr>
              <a:spLocks noChangeArrowheads="1"/>
            </p:cNvSpPr>
            <p:nvPr/>
          </p:nvSpPr>
          <p:spPr bwMode="auto">
            <a:xfrm>
              <a:off x="5954" y="2869"/>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Freeform 25"/>
            <p:cNvSpPr>
              <a:spLocks/>
            </p:cNvSpPr>
            <p:nvPr/>
          </p:nvSpPr>
          <p:spPr bwMode="auto">
            <a:xfrm>
              <a:off x="5434" y="3062"/>
              <a:ext cx="728" cy="171"/>
            </a:xfrm>
            <a:custGeom>
              <a:avLst/>
              <a:gdLst>
                <a:gd name="T0" fmla="*/ 396 w 396"/>
                <a:gd name="T1" fmla="*/ 82 h 94"/>
                <a:gd name="T2" fmla="*/ 385 w 396"/>
                <a:gd name="T3" fmla="*/ 94 h 94"/>
                <a:gd name="T4" fmla="*/ 12 w 396"/>
                <a:gd name="T5" fmla="*/ 94 h 94"/>
                <a:gd name="T6" fmla="*/ 0 w 396"/>
                <a:gd name="T7" fmla="*/ 82 h 94"/>
                <a:gd name="T8" fmla="*/ 0 w 396"/>
                <a:gd name="T9" fmla="*/ 11 h 94"/>
                <a:gd name="T10" fmla="*/ 12 w 396"/>
                <a:gd name="T11" fmla="*/ 0 h 94"/>
                <a:gd name="T12" fmla="*/ 385 w 396"/>
                <a:gd name="T13" fmla="*/ 0 h 94"/>
                <a:gd name="T14" fmla="*/ 396 w 396"/>
                <a:gd name="T15" fmla="*/ 11 h 94"/>
                <a:gd name="T16" fmla="*/ 396 w 396"/>
                <a:gd name="T17"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2"/>
                  </a:moveTo>
                  <a:cubicBezTo>
                    <a:pt x="396" y="89"/>
                    <a:pt x="391" y="94"/>
                    <a:pt x="385" y="94"/>
                  </a:cubicBezTo>
                  <a:cubicBezTo>
                    <a:pt x="12" y="94"/>
                    <a:pt x="12" y="94"/>
                    <a:pt x="12" y="94"/>
                  </a:cubicBezTo>
                  <a:cubicBezTo>
                    <a:pt x="6" y="94"/>
                    <a:pt x="0" y="89"/>
                    <a:pt x="0" y="82"/>
                  </a:cubicBezTo>
                  <a:cubicBezTo>
                    <a:pt x="0" y="11"/>
                    <a:pt x="0" y="11"/>
                    <a:pt x="0" y="11"/>
                  </a:cubicBezTo>
                  <a:cubicBezTo>
                    <a:pt x="0" y="5"/>
                    <a:pt x="6" y="0"/>
                    <a:pt x="12" y="0"/>
                  </a:cubicBezTo>
                  <a:cubicBezTo>
                    <a:pt x="385" y="0"/>
                    <a:pt x="385" y="0"/>
                    <a:pt x="385" y="0"/>
                  </a:cubicBezTo>
                  <a:cubicBezTo>
                    <a:pt x="391" y="0"/>
                    <a:pt x="396" y="5"/>
                    <a:pt x="396" y="11"/>
                  </a:cubicBezTo>
                  <a:lnTo>
                    <a:pt x="396" y="8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Oval 26"/>
            <p:cNvSpPr>
              <a:spLocks noChangeArrowheads="1"/>
            </p:cNvSpPr>
            <p:nvPr/>
          </p:nvSpPr>
          <p:spPr bwMode="auto">
            <a:xfrm>
              <a:off x="5954" y="3120"/>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Freeform 27"/>
            <p:cNvSpPr>
              <a:spLocks/>
            </p:cNvSpPr>
            <p:nvPr/>
          </p:nvSpPr>
          <p:spPr bwMode="auto">
            <a:xfrm>
              <a:off x="5434" y="3312"/>
              <a:ext cx="728" cy="172"/>
            </a:xfrm>
            <a:custGeom>
              <a:avLst/>
              <a:gdLst>
                <a:gd name="T0" fmla="*/ 396 w 396"/>
                <a:gd name="T1" fmla="*/ 82 h 94"/>
                <a:gd name="T2" fmla="*/ 385 w 396"/>
                <a:gd name="T3" fmla="*/ 94 h 94"/>
                <a:gd name="T4" fmla="*/ 12 w 396"/>
                <a:gd name="T5" fmla="*/ 94 h 94"/>
                <a:gd name="T6" fmla="*/ 0 w 396"/>
                <a:gd name="T7" fmla="*/ 82 h 94"/>
                <a:gd name="T8" fmla="*/ 0 w 396"/>
                <a:gd name="T9" fmla="*/ 11 h 94"/>
                <a:gd name="T10" fmla="*/ 12 w 396"/>
                <a:gd name="T11" fmla="*/ 0 h 94"/>
                <a:gd name="T12" fmla="*/ 385 w 396"/>
                <a:gd name="T13" fmla="*/ 0 h 94"/>
                <a:gd name="T14" fmla="*/ 396 w 396"/>
                <a:gd name="T15" fmla="*/ 11 h 94"/>
                <a:gd name="T16" fmla="*/ 396 w 396"/>
                <a:gd name="T17"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2"/>
                  </a:moveTo>
                  <a:cubicBezTo>
                    <a:pt x="396" y="89"/>
                    <a:pt x="391" y="94"/>
                    <a:pt x="385" y="94"/>
                  </a:cubicBezTo>
                  <a:cubicBezTo>
                    <a:pt x="12" y="94"/>
                    <a:pt x="12" y="94"/>
                    <a:pt x="12" y="94"/>
                  </a:cubicBezTo>
                  <a:cubicBezTo>
                    <a:pt x="6" y="94"/>
                    <a:pt x="0" y="89"/>
                    <a:pt x="0" y="82"/>
                  </a:cubicBezTo>
                  <a:cubicBezTo>
                    <a:pt x="0" y="11"/>
                    <a:pt x="0" y="11"/>
                    <a:pt x="0" y="11"/>
                  </a:cubicBezTo>
                  <a:cubicBezTo>
                    <a:pt x="0" y="5"/>
                    <a:pt x="6" y="0"/>
                    <a:pt x="12" y="0"/>
                  </a:cubicBezTo>
                  <a:cubicBezTo>
                    <a:pt x="385" y="0"/>
                    <a:pt x="385" y="0"/>
                    <a:pt x="385" y="0"/>
                  </a:cubicBezTo>
                  <a:cubicBezTo>
                    <a:pt x="391" y="0"/>
                    <a:pt x="396" y="5"/>
                    <a:pt x="396" y="11"/>
                  </a:cubicBezTo>
                  <a:lnTo>
                    <a:pt x="396" y="8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Oval 28"/>
            <p:cNvSpPr>
              <a:spLocks noChangeArrowheads="1"/>
            </p:cNvSpPr>
            <p:nvPr/>
          </p:nvSpPr>
          <p:spPr bwMode="auto">
            <a:xfrm>
              <a:off x="5954" y="3371"/>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Freeform 29"/>
            <p:cNvSpPr>
              <a:spLocks/>
            </p:cNvSpPr>
            <p:nvPr/>
          </p:nvSpPr>
          <p:spPr bwMode="auto">
            <a:xfrm>
              <a:off x="5434" y="3563"/>
              <a:ext cx="728" cy="172"/>
            </a:xfrm>
            <a:custGeom>
              <a:avLst/>
              <a:gdLst>
                <a:gd name="T0" fmla="*/ 396 w 396"/>
                <a:gd name="T1" fmla="*/ 82 h 94"/>
                <a:gd name="T2" fmla="*/ 385 w 396"/>
                <a:gd name="T3" fmla="*/ 94 h 94"/>
                <a:gd name="T4" fmla="*/ 12 w 396"/>
                <a:gd name="T5" fmla="*/ 94 h 94"/>
                <a:gd name="T6" fmla="*/ 0 w 396"/>
                <a:gd name="T7" fmla="*/ 82 h 94"/>
                <a:gd name="T8" fmla="*/ 0 w 396"/>
                <a:gd name="T9" fmla="*/ 11 h 94"/>
                <a:gd name="T10" fmla="*/ 12 w 396"/>
                <a:gd name="T11" fmla="*/ 0 h 94"/>
                <a:gd name="T12" fmla="*/ 385 w 396"/>
                <a:gd name="T13" fmla="*/ 0 h 94"/>
                <a:gd name="T14" fmla="*/ 396 w 396"/>
                <a:gd name="T15" fmla="*/ 11 h 94"/>
                <a:gd name="T16" fmla="*/ 396 w 396"/>
                <a:gd name="T17"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94">
                  <a:moveTo>
                    <a:pt x="396" y="82"/>
                  </a:moveTo>
                  <a:cubicBezTo>
                    <a:pt x="396" y="89"/>
                    <a:pt x="391" y="94"/>
                    <a:pt x="385" y="94"/>
                  </a:cubicBezTo>
                  <a:cubicBezTo>
                    <a:pt x="12" y="94"/>
                    <a:pt x="12" y="94"/>
                    <a:pt x="12" y="94"/>
                  </a:cubicBezTo>
                  <a:cubicBezTo>
                    <a:pt x="6" y="94"/>
                    <a:pt x="0" y="89"/>
                    <a:pt x="0" y="82"/>
                  </a:cubicBezTo>
                  <a:cubicBezTo>
                    <a:pt x="0" y="11"/>
                    <a:pt x="0" y="11"/>
                    <a:pt x="0" y="11"/>
                  </a:cubicBezTo>
                  <a:cubicBezTo>
                    <a:pt x="0" y="5"/>
                    <a:pt x="6" y="0"/>
                    <a:pt x="12" y="0"/>
                  </a:cubicBezTo>
                  <a:cubicBezTo>
                    <a:pt x="385" y="0"/>
                    <a:pt x="385" y="0"/>
                    <a:pt x="385" y="0"/>
                  </a:cubicBezTo>
                  <a:cubicBezTo>
                    <a:pt x="391" y="0"/>
                    <a:pt x="396" y="5"/>
                    <a:pt x="396" y="11"/>
                  </a:cubicBezTo>
                  <a:lnTo>
                    <a:pt x="396" y="82"/>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Rectangle 30"/>
            <p:cNvSpPr>
              <a:spLocks noChangeArrowheads="1"/>
            </p:cNvSpPr>
            <p:nvPr/>
          </p:nvSpPr>
          <p:spPr bwMode="auto">
            <a:xfrm>
              <a:off x="5485" y="1845"/>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Rectangle 31"/>
            <p:cNvSpPr>
              <a:spLocks noChangeArrowheads="1"/>
            </p:cNvSpPr>
            <p:nvPr/>
          </p:nvSpPr>
          <p:spPr bwMode="auto">
            <a:xfrm>
              <a:off x="5539" y="1845"/>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 name="Rectangle 32"/>
            <p:cNvSpPr>
              <a:spLocks noChangeArrowheads="1"/>
            </p:cNvSpPr>
            <p:nvPr/>
          </p:nvSpPr>
          <p:spPr bwMode="auto">
            <a:xfrm>
              <a:off x="5592" y="1845"/>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 name="Rectangle 33"/>
            <p:cNvSpPr>
              <a:spLocks noChangeArrowheads="1"/>
            </p:cNvSpPr>
            <p:nvPr/>
          </p:nvSpPr>
          <p:spPr bwMode="auto">
            <a:xfrm>
              <a:off x="5645" y="1845"/>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7" name="Rectangle 34"/>
            <p:cNvSpPr>
              <a:spLocks noChangeArrowheads="1"/>
            </p:cNvSpPr>
            <p:nvPr/>
          </p:nvSpPr>
          <p:spPr bwMode="auto">
            <a:xfrm>
              <a:off x="5700" y="1845"/>
              <a:ext cx="34"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8" name="Rectangle 35"/>
            <p:cNvSpPr>
              <a:spLocks noChangeArrowheads="1"/>
            </p:cNvSpPr>
            <p:nvPr/>
          </p:nvSpPr>
          <p:spPr bwMode="auto">
            <a:xfrm>
              <a:off x="5485" y="2096"/>
              <a:ext cx="35" cy="100"/>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9" name="Rectangle 36"/>
            <p:cNvSpPr>
              <a:spLocks noChangeArrowheads="1"/>
            </p:cNvSpPr>
            <p:nvPr/>
          </p:nvSpPr>
          <p:spPr bwMode="auto">
            <a:xfrm>
              <a:off x="5539" y="2096"/>
              <a:ext cx="35" cy="100"/>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 name="Rectangle 37"/>
            <p:cNvSpPr>
              <a:spLocks noChangeArrowheads="1"/>
            </p:cNvSpPr>
            <p:nvPr/>
          </p:nvSpPr>
          <p:spPr bwMode="auto">
            <a:xfrm>
              <a:off x="5592" y="2096"/>
              <a:ext cx="35" cy="100"/>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1" name="Rectangle 38"/>
            <p:cNvSpPr>
              <a:spLocks noChangeArrowheads="1"/>
            </p:cNvSpPr>
            <p:nvPr/>
          </p:nvSpPr>
          <p:spPr bwMode="auto">
            <a:xfrm>
              <a:off x="5645" y="2096"/>
              <a:ext cx="35" cy="100"/>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2" name="Rectangle 39"/>
            <p:cNvSpPr>
              <a:spLocks noChangeArrowheads="1"/>
            </p:cNvSpPr>
            <p:nvPr/>
          </p:nvSpPr>
          <p:spPr bwMode="auto">
            <a:xfrm>
              <a:off x="5700" y="2096"/>
              <a:ext cx="34" cy="100"/>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 name="Rectangle 40"/>
            <p:cNvSpPr>
              <a:spLocks noChangeArrowheads="1"/>
            </p:cNvSpPr>
            <p:nvPr/>
          </p:nvSpPr>
          <p:spPr bwMode="auto">
            <a:xfrm>
              <a:off x="5485" y="234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 name="Rectangle 41"/>
            <p:cNvSpPr>
              <a:spLocks noChangeArrowheads="1"/>
            </p:cNvSpPr>
            <p:nvPr/>
          </p:nvSpPr>
          <p:spPr bwMode="auto">
            <a:xfrm>
              <a:off x="5539" y="234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 name="Rectangle 42"/>
            <p:cNvSpPr>
              <a:spLocks noChangeArrowheads="1"/>
            </p:cNvSpPr>
            <p:nvPr/>
          </p:nvSpPr>
          <p:spPr bwMode="auto">
            <a:xfrm>
              <a:off x="5592" y="234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6" name="Rectangle 43"/>
            <p:cNvSpPr>
              <a:spLocks noChangeArrowheads="1"/>
            </p:cNvSpPr>
            <p:nvPr/>
          </p:nvSpPr>
          <p:spPr bwMode="auto">
            <a:xfrm>
              <a:off x="5645" y="234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 name="Rectangle 44"/>
            <p:cNvSpPr>
              <a:spLocks noChangeArrowheads="1"/>
            </p:cNvSpPr>
            <p:nvPr/>
          </p:nvSpPr>
          <p:spPr bwMode="auto">
            <a:xfrm>
              <a:off x="5700" y="2346"/>
              <a:ext cx="34"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 name="Rectangle 45"/>
            <p:cNvSpPr>
              <a:spLocks noChangeArrowheads="1"/>
            </p:cNvSpPr>
            <p:nvPr/>
          </p:nvSpPr>
          <p:spPr bwMode="auto">
            <a:xfrm>
              <a:off x="5485" y="2597"/>
              <a:ext cx="35" cy="99"/>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 name="Rectangle 46"/>
            <p:cNvSpPr>
              <a:spLocks noChangeArrowheads="1"/>
            </p:cNvSpPr>
            <p:nvPr/>
          </p:nvSpPr>
          <p:spPr bwMode="auto">
            <a:xfrm>
              <a:off x="5539" y="2597"/>
              <a:ext cx="35" cy="99"/>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 name="Rectangle 47"/>
            <p:cNvSpPr>
              <a:spLocks noChangeArrowheads="1"/>
            </p:cNvSpPr>
            <p:nvPr/>
          </p:nvSpPr>
          <p:spPr bwMode="auto">
            <a:xfrm>
              <a:off x="5592" y="2597"/>
              <a:ext cx="35" cy="99"/>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Rectangle 48"/>
            <p:cNvSpPr>
              <a:spLocks noChangeArrowheads="1"/>
            </p:cNvSpPr>
            <p:nvPr/>
          </p:nvSpPr>
          <p:spPr bwMode="auto">
            <a:xfrm>
              <a:off x="5645" y="2597"/>
              <a:ext cx="35" cy="99"/>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 name="Rectangle 49"/>
            <p:cNvSpPr>
              <a:spLocks noChangeArrowheads="1"/>
            </p:cNvSpPr>
            <p:nvPr/>
          </p:nvSpPr>
          <p:spPr bwMode="auto">
            <a:xfrm>
              <a:off x="5700" y="2597"/>
              <a:ext cx="34" cy="99"/>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 name="Rectangle 50"/>
            <p:cNvSpPr>
              <a:spLocks noChangeArrowheads="1"/>
            </p:cNvSpPr>
            <p:nvPr/>
          </p:nvSpPr>
          <p:spPr bwMode="auto">
            <a:xfrm>
              <a:off x="5485" y="2848"/>
              <a:ext cx="35" cy="98"/>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 name="Rectangle 51"/>
            <p:cNvSpPr>
              <a:spLocks noChangeArrowheads="1"/>
            </p:cNvSpPr>
            <p:nvPr/>
          </p:nvSpPr>
          <p:spPr bwMode="auto">
            <a:xfrm>
              <a:off x="5539" y="2848"/>
              <a:ext cx="35" cy="98"/>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Rectangle 52"/>
            <p:cNvSpPr>
              <a:spLocks noChangeArrowheads="1"/>
            </p:cNvSpPr>
            <p:nvPr/>
          </p:nvSpPr>
          <p:spPr bwMode="auto">
            <a:xfrm>
              <a:off x="5592" y="2848"/>
              <a:ext cx="35" cy="98"/>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 name="Rectangle 53"/>
            <p:cNvSpPr>
              <a:spLocks noChangeArrowheads="1"/>
            </p:cNvSpPr>
            <p:nvPr/>
          </p:nvSpPr>
          <p:spPr bwMode="auto">
            <a:xfrm>
              <a:off x="5645" y="2848"/>
              <a:ext cx="35" cy="98"/>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Rectangle 54"/>
            <p:cNvSpPr>
              <a:spLocks noChangeArrowheads="1"/>
            </p:cNvSpPr>
            <p:nvPr/>
          </p:nvSpPr>
          <p:spPr bwMode="auto">
            <a:xfrm>
              <a:off x="5700" y="2848"/>
              <a:ext cx="34" cy="98"/>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 name="Rectangle 55"/>
            <p:cNvSpPr>
              <a:spLocks noChangeArrowheads="1"/>
            </p:cNvSpPr>
            <p:nvPr/>
          </p:nvSpPr>
          <p:spPr bwMode="auto">
            <a:xfrm>
              <a:off x="5485" y="309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Rectangle 56"/>
            <p:cNvSpPr>
              <a:spLocks noChangeArrowheads="1"/>
            </p:cNvSpPr>
            <p:nvPr/>
          </p:nvSpPr>
          <p:spPr bwMode="auto">
            <a:xfrm>
              <a:off x="5539" y="309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Rectangle 57"/>
            <p:cNvSpPr>
              <a:spLocks noChangeArrowheads="1"/>
            </p:cNvSpPr>
            <p:nvPr/>
          </p:nvSpPr>
          <p:spPr bwMode="auto">
            <a:xfrm>
              <a:off x="5592" y="309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 name="Rectangle 58"/>
            <p:cNvSpPr>
              <a:spLocks noChangeArrowheads="1"/>
            </p:cNvSpPr>
            <p:nvPr/>
          </p:nvSpPr>
          <p:spPr bwMode="auto">
            <a:xfrm>
              <a:off x="5645" y="3096"/>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Rectangle 59"/>
            <p:cNvSpPr>
              <a:spLocks noChangeArrowheads="1"/>
            </p:cNvSpPr>
            <p:nvPr/>
          </p:nvSpPr>
          <p:spPr bwMode="auto">
            <a:xfrm>
              <a:off x="5700" y="3096"/>
              <a:ext cx="34"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Rectangle 60"/>
            <p:cNvSpPr>
              <a:spLocks noChangeArrowheads="1"/>
            </p:cNvSpPr>
            <p:nvPr/>
          </p:nvSpPr>
          <p:spPr bwMode="auto">
            <a:xfrm>
              <a:off x="5485" y="334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Rectangle 61"/>
            <p:cNvSpPr>
              <a:spLocks noChangeArrowheads="1"/>
            </p:cNvSpPr>
            <p:nvPr/>
          </p:nvSpPr>
          <p:spPr bwMode="auto">
            <a:xfrm>
              <a:off x="5539" y="334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 name="Rectangle 62"/>
            <p:cNvSpPr>
              <a:spLocks noChangeArrowheads="1"/>
            </p:cNvSpPr>
            <p:nvPr/>
          </p:nvSpPr>
          <p:spPr bwMode="auto">
            <a:xfrm>
              <a:off x="5592" y="334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Rectangle 63"/>
            <p:cNvSpPr>
              <a:spLocks noChangeArrowheads="1"/>
            </p:cNvSpPr>
            <p:nvPr/>
          </p:nvSpPr>
          <p:spPr bwMode="auto">
            <a:xfrm>
              <a:off x="5645" y="334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 name="Rectangle 64"/>
            <p:cNvSpPr>
              <a:spLocks noChangeArrowheads="1"/>
            </p:cNvSpPr>
            <p:nvPr/>
          </p:nvSpPr>
          <p:spPr bwMode="auto">
            <a:xfrm>
              <a:off x="5700" y="3347"/>
              <a:ext cx="34"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 name="Rectangle 65"/>
            <p:cNvSpPr>
              <a:spLocks noChangeArrowheads="1"/>
            </p:cNvSpPr>
            <p:nvPr/>
          </p:nvSpPr>
          <p:spPr bwMode="auto">
            <a:xfrm>
              <a:off x="5485" y="359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 name="Rectangle 66"/>
            <p:cNvSpPr>
              <a:spLocks noChangeArrowheads="1"/>
            </p:cNvSpPr>
            <p:nvPr/>
          </p:nvSpPr>
          <p:spPr bwMode="auto">
            <a:xfrm>
              <a:off x="5539" y="359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 name="Rectangle 67"/>
            <p:cNvSpPr>
              <a:spLocks noChangeArrowheads="1"/>
            </p:cNvSpPr>
            <p:nvPr/>
          </p:nvSpPr>
          <p:spPr bwMode="auto">
            <a:xfrm>
              <a:off x="5592" y="359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 name="Rectangle 68"/>
            <p:cNvSpPr>
              <a:spLocks noChangeArrowheads="1"/>
            </p:cNvSpPr>
            <p:nvPr/>
          </p:nvSpPr>
          <p:spPr bwMode="auto">
            <a:xfrm>
              <a:off x="5645" y="3597"/>
              <a:ext cx="35"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 name="Rectangle 69"/>
            <p:cNvSpPr>
              <a:spLocks noChangeArrowheads="1"/>
            </p:cNvSpPr>
            <p:nvPr/>
          </p:nvSpPr>
          <p:spPr bwMode="auto">
            <a:xfrm>
              <a:off x="5700" y="3597"/>
              <a:ext cx="34" cy="101"/>
            </a:xfrm>
            <a:prstGeom prst="rect">
              <a:avLst/>
            </a:prstGeom>
            <a:solidFill>
              <a:srgbClr val="00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 name="Oval 70"/>
            <p:cNvSpPr>
              <a:spLocks noChangeArrowheads="1"/>
            </p:cNvSpPr>
            <p:nvPr/>
          </p:nvSpPr>
          <p:spPr bwMode="auto">
            <a:xfrm>
              <a:off x="5954" y="3621"/>
              <a:ext cx="55" cy="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 name="Oval 71"/>
            <p:cNvSpPr>
              <a:spLocks noChangeArrowheads="1"/>
            </p:cNvSpPr>
            <p:nvPr/>
          </p:nvSpPr>
          <p:spPr bwMode="auto">
            <a:xfrm>
              <a:off x="6055" y="1867"/>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 name="Oval 72"/>
            <p:cNvSpPr>
              <a:spLocks noChangeArrowheads="1"/>
            </p:cNvSpPr>
            <p:nvPr/>
          </p:nvSpPr>
          <p:spPr bwMode="auto">
            <a:xfrm>
              <a:off x="6055" y="2118"/>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 name="Oval 73"/>
            <p:cNvSpPr>
              <a:spLocks noChangeArrowheads="1"/>
            </p:cNvSpPr>
            <p:nvPr/>
          </p:nvSpPr>
          <p:spPr bwMode="auto">
            <a:xfrm>
              <a:off x="6055" y="2368"/>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 name="Oval 74"/>
            <p:cNvSpPr>
              <a:spLocks noChangeArrowheads="1"/>
            </p:cNvSpPr>
            <p:nvPr/>
          </p:nvSpPr>
          <p:spPr bwMode="auto">
            <a:xfrm>
              <a:off x="6055" y="2619"/>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 name="Oval 75"/>
            <p:cNvSpPr>
              <a:spLocks noChangeArrowheads="1"/>
            </p:cNvSpPr>
            <p:nvPr/>
          </p:nvSpPr>
          <p:spPr bwMode="auto">
            <a:xfrm>
              <a:off x="6055" y="2869"/>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 name="Oval 76"/>
            <p:cNvSpPr>
              <a:spLocks noChangeArrowheads="1"/>
            </p:cNvSpPr>
            <p:nvPr/>
          </p:nvSpPr>
          <p:spPr bwMode="auto">
            <a:xfrm>
              <a:off x="6055" y="3120"/>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 name="Oval 77"/>
            <p:cNvSpPr>
              <a:spLocks noChangeArrowheads="1"/>
            </p:cNvSpPr>
            <p:nvPr/>
          </p:nvSpPr>
          <p:spPr bwMode="auto">
            <a:xfrm>
              <a:off x="6055" y="3371"/>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 name="Oval 78"/>
            <p:cNvSpPr>
              <a:spLocks noChangeArrowheads="1"/>
            </p:cNvSpPr>
            <p:nvPr/>
          </p:nvSpPr>
          <p:spPr bwMode="auto">
            <a:xfrm>
              <a:off x="6055" y="3621"/>
              <a:ext cx="57" cy="55"/>
            </a:xfrm>
            <a:prstGeom prst="ellipse">
              <a:avLst/>
            </a:pr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 name="Freeform 79"/>
            <p:cNvSpPr>
              <a:spLocks/>
            </p:cNvSpPr>
            <p:nvPr/>
          </p:nvSpPr>
          <p:spPr bwMode="auto">
            <a:xfrm>
              <a:off x="6727" y="2580"/>
              <a:ext cx="366" cy="1286"/>
            </a:xfrm>
            <a:custGeom>
              <a:avLst/>
              <a:gdLst>
                <a:gd name="T0" fmla="*/ 0 w 199"/>
                <a:gd name="T1" fmla="*/ 703 h 703"/>
                <a:gd name="T2" fmla="*/ 199 w 199"/>
                <a:gd name="T3" fmla="*/ 703 h 703"/>
                <a:gd name="T4" fmla="*/ 117 w 199"/>
                <a:gd name="T5" fmla="*/ 668 h 703"/>
                <a:gd name="T6" fmla="*/ 117 w 199"/>
                <a:gd name="T7" fmla="*/ 103 h 703"/>
                <a:gd name="T8" fmla="*/ 144 w 199"/>
                <a:gd name="T9" fmla="*/ 103 h 703"/>
                <a:gd name="T10" fmla="*/ 152 w 199"/>
                <a:gd name="T11" fmla="*/ 95 h 703"/>
                <a:gd name="T12" fmla="*/ 144 w 199"/>
                <a:gd name="T13" fmla="*/ 87 h 703"/>
                <a:gd name="T14" fmla="*/ 117 w 199"/>
                <a:gd name="T15" fmla="*/ 87 h 703"/>
                <a:gd name="T16" fmla="*/ 117 w 199"/>
                <a:gd name="T17" fmla="*/ 67 h 703"/>
                <a:gd name="T18" fmla="*/ 136 w 199"/>
                <a:gd name="T19" fmla="*/ 36 h 703"/>
                <a:gd name="T20" fmla="*/ 100 w 199"/>
                <a:gd name="T21" fmla="*/ 0 h 703"/>
                <a:gd name="T22" fmla="*/ 64 w 199"/>
                <a:gd name="T23" fmla="*/ 36 h 703"/>
                <a:gd name="T24" fmla="*/ 83 w 199"/>
                <a:gd name="T25" fmla="*/ 67 h 703"/>
                <a:gd name="T26" fmla="*/ 83 w 199"/>
                <a:gd name="T27" fmla="*/ 87 h 703"/>
                <a:gd name="T28" fmla="*/ 56 w 199"/>
                <a:gd name="T29" fmla="*/ 87 h 703"/>
                <a:gd name="T30" fmla="*/ 48 w 199"/>
                <a:gd name="T31" fmla="*/ 95 h 703"/>
                <a:gd name="T32" fmla="*/ 56 w 199"/>
                <a:gd name="T33" fmla="*/ 103 h 703"/>
                <a:gd name="T34" fmla="*/ 83 w 199"/>
                <a:gd name="T35" fmla="*/ 103 h 703"/>
                <a:gd name="T36" fmla="*/ 83 w 199"/>
                <a:gd name="T37" fmla="*/ 668 h 703"/>
                <a:gd name="T38" fmla="*/ 0 w 199"/>
                <a:gd name="T39" fmla="*/ 703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9" h="703">
                  <a:moveTo>
                    <a:pt x="0" y="703"/>
                  </a:moveTo>
                  <a:cubicBezTo>
                    <a:pt x="199" y="703"/>
                    <a:pt x="199" y="703"/>
                    <a:pt x="199" y="703"/>
                  </a:cubicBezTo>
                  <a:cubicBezTo>
                    <a:pt x="177" y="684"/>
                    <a:pt x="148" y="672"/>
                    <a:pt x="117" y="668"/>
                  </a:cubicBezTo>
                  <a:cubicBezTo>
                    <a:pt x="117" y="103"/>
                    <a:pt x="117" y="103"/>
                    <a:pt x="117" y="103"/>
                  </a:cubicBezTo>
                  <a:cubicBezTo>
                    <a:pt x="144" y="103"/>
                    <a:pt x="144" y="103"/>
                    <a:pt x="144" y="103"/>
                  </a:cubicBezTo>
                  <a:cubicBezTo>
                    <a:pt x="148" y="103"/>
                    <a:pt x="152" y="99"/>
                    <a:pt x="152" y="95"/>
                  </a:cubicBezTo>
                  <a:cubicBezTo>
                    <a:pt x="152" y="90"/>
                    <a:pt x="148" y="87"/>
                    <a:pt x="144" y="87"/>
                  </a:cubicBezTo>
                  <a:cubicBezTo>
                    <a:pt x="117" y="87"/>
                    <a:pt x="117" y="87"/>
                    <a:pt x="117" y="87"/>
                  </a:cubicBezTo>
                  <a:cubicBezTo>
                    <a:pt x="117" y="67"/>
                    <a:pt x="117" y="67"/>
                    <a:pt x="117" y="67"/>
                  </a:cubicBezTo>
                  <a:cubicBezTo>
                    <a:pt x="128" y="61"/>
                    <a:pt x="136" y="50"/>
                    <a:pt x="136" y="36"/>
                  </a:cubicBezTo>
                  <a:cubicBezTo>
                    <a:pt x="136" y="16"/>
                    <a:pt x="120" y="0"/>
                    <a:pt x="100" y="0"/>
                  </a:cubicBezTo>
                  <a:cubicBezTo>
                    <a:pt x="80" y="0"/>
                    <a:pt x="64" y="16"/>
                    <a:pt x="64" y="36"/>
                  </a:cubicBezTo>
                  <a:cubicBezTo>
                    <a:pt x="64" y="50"/>
                    <a:pt x="72" y="61"/>
                    <a:pt x="83" y="67"/>
                  </a:cubicBezTo>
                  <a:cubicBezTo>
                    <a:pt x="83" y="87"/>
                    <a:pt x="83" y="87"/>
                    <a:pt x="83" y="87"/>
                  </a:cubicBezTo>
                  <a:cubicBezTo>
                    <a:pt x="56" y="87"/>
                    <a:pt x="56" y="87"/>
                    <a:pt x="56" y="87"/>
                  </a:cubicBezTo>
                  <a:cubicBezTo>
                    <a:pt x="52" y="87"/>
                    <a:pt x="48" y="90"/>
                    <a:pt x="48" y="95"/>
                  </a:cubicBezTo>
                  <a:cubicBezTo>
                    <a:pt x="48" y="99"/>
                    <a:pt x="52" y="103"/>
                    <a:pt x="56" y="103"/>
                  </a:cubicBezTo>
                  <a:cubicBezTo>
                    <a:pt x="83" y="103"/>
                    <a:pt x="83" y="103"/>
                    <a:pt x="83" y="103"/>
                  </a:cubicBezTo>
                  <a:cubicBezTo>
                    <a:pt x="83" y="668"/>
                    <a:pt x="83" y="668"/>
                    <a:pt x="83" y="668"/>
                  </a:cubicBezTo>
                  <a:cubicBezTo>
                    <a:pt x="52" y="672"/>
                    <a:pt x="23" y="684"/>
                    <a:pt x="0" y="7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 name="Freeform 80"/>
            <p:cNvSpPr>
              <a:spLocks/>
            </p:cNvSpPr>
            <p:nvPr/>
          </p:nvSpPr>
          <p:spPr bwMode="auto">
            <a:xfrm>
              <a:off x="6896" y="2580"/>
              <a:ext cx="81" cy="160"/>
            </a:xfrm>
            <a:custGeom>
              <a:avLst/>
              <a:gdLst>
                <a:gd name="T0" fmla="*/ 28 w 44"/>
                <a:gd name="T1" fmla="*/ 36 h 87"/>
                <a:gd name="T2" fmla="*/ 9 w 44"/>
                <a:gd name="T3" fmla="*/ 67 h 87"/>
                <a:gd name="T4" fmla="*/ 9 w 44"/>
                <a:gd name="T5" fmla="*/ 87 h 87"/>
                <a:gd name="T6" fmla="*/ 25 w 44"/>
                <a:gd name="T7" fmla="*/ 87 h 87"/>
                <a:gd name="T8" fmla="*/ 25 w 44"/>
                <a:gd name="T9" fmla="*/ 67 h 87"/>
                <a:gd name="T10" fmla="*/ 44 w 44"/>
                <a:gd name="T11" fmla="*/ 36 h 87"/>
                <a:gd name="T12" fmla="*/ 8 w 44"/>
                <a:gd name="T13" fmla="*/ 0 h 87"/>
                <a:gd name="T14" fmla="*/ 0 w 44"/>
                <a:gd name="T15" fmla="*/ 1 h 87"/>
                <a:gd name="T16" fmla="*/ 28 w 44"/>
                <a:gd name="T17" fmla="*/ 3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7">
                  <a:moveTo>
                    <a:pt x="28" y="36"/>
                  </a:moveTo>
                  <a:cubicBezTo>
                    <a:pt x="28" y="50"/>
                    <a:pt x="20" y="61"/>
                    <a:pt x="9" y="67"/>
                  </a:cubicBezTo>
                  <a:cubicBezTo>
                    <a:pt x="9" y="87"/>
                    <a:pt x="9" y="87"/>
                    <a:pt x="9" y="87"/>
                  </a:cubicBezTo>
                  <a:cubicBezTo>
                    <a:pt x="25" y="87"/>
                    <a:pt x="25" y="87"/>
                    <a:pt x="25" y="87"/>
                  </a:cubicBezTo>
                  <a:cubicBezTo>
                    <a:pt x="25" y="67"/>
                    <a:pt x="25" y="67"/>
                    <a:pt x="25" y="67"/>
                  </a:cubicBezTo>
                  <a:cubicBezTo>
                    <a:pt x="36" y="61"/>
                    <a:pt x="44" y="50"/>
                    <a:pt x="44" y="36"/>
                  </a:cubicBezTo>
                  <a:cubicBezTo>
                    <a:pt x="44" y="16"/>
                    <a:pt x="28" y="0"/>
                    <a:pt x="8" y="0"/>
                  </a:cubicBezTo>
                  <a:cubicBezTo>
                    <a:pt x="5" y="0"/>
                    <a:pt x="2" y="0"/>
                    <a:pt x="0" y="1"/>
                  </a:cubicBezTo>
                  <a:cubicBezTo>
                    <a:pt x="16" y="5"/>
                    <a:pt x="28" y="19"/>
                    <a:pt x="28" y="36"/>
                  </a:cubicBez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 name="Freeform 81"/>
            <p:cNvSpPr>
              <a:spLocks/>
            </p:cNvSpPr>
            <p:nvPr/>
          </p:nvSpPr>
          <p:spPr bwMode="auto">
            <a:xfrm>
              <a:off x="6962" y="2740"/>
              <a:ext cx="44" cy="29"/>
            </a:xfrm>
            <a:custGeom>
              <a:avLst/>
              <a:gdLst>
                <a:gd name="T0" fmla="*/ 8 w 24"/>
                <a:gd name="T1" fmla="*/ 8 h 16"/>
                <a:gd name="T2" fmla="*/ 0 w 24"/>
                <a:gd name="T3" fmla="*/ 16 h 16"/>
                <a:gd name="T4" fmla="*/ 16 w 24"/>
                <a:gd name="T5" fmla="*/ 16 h 16"/>
                <a:gd name="T6" fmla="*/ 24 w 24"/>
                <a:gd name="T7" fmla="*/ 8 h 16"/>
                <a:gd name="T8" fmla="*/ 16 w 24"/>
                <a:gd name="T9" fmla="*/ 0 h 16"/>
                <a:gd name="T10" fmla="*/ 0 w 24"/>
                <a:gd name="T11" fmla="*/ 0 h 16"/>
                <a:gd name="T12" fmla="*/ 8 w 24"/>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8" y="8"/>
                  </a:moveTo>
                  <a:cubicBezTo>
                    <a:pt x="8" y="12"/>
                    <a:pt x="4" y="16"/>
                    <a:pt x="0" y="16"/>
                  </a:cubicBezTo>
                  <a:cubicBezTo>
                    <a:pt x="16" y="16"/>
                    <a:pt x="16" y="16"/>
                    <a:pt x="16" y="16"/>
                  </a:cubicBezTo>
                  <a:cubicBezTo>
                    <a:pt x="20" y="16"/>
                    <a:pt x="24" y="12"/>
                    <a:pt x="24" y="8"/>
                  </a:cubicBezTo>
                  <a:cubicBezTo>
                    <a:pt x="24" y="3"/>
                    <a:pt x="20" y="0"/>
                    <a:pt x="16" y="0"/>
                  </a:cubicBezTo>
                  <a:cubicBezTo>
                    <a:pt x="0" y="0"/>
                    <a:pt x="0" y="0"/>
                    <a:pt x="0" y="0"/>
                  </a:cubicBezTo>
                  <a:cubicBezTo>
                    <a:pt x="4" y="0"/>
                    <a:pt x="8" y="3"/>
                    <a:pt x="8" y="8"/>
                  </a:cubicBez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 name="Freeform 82"/>
            <p:cNvSpPr>
              <a:spLocks/>
            </p:cNvSpPr>
            <p:nvPr/>
          </p:nvSpPr>
          <p:spPr bwMode="auto">
            <a:xfrm>
              <a:off x="6912" y="2769"/>
              <a:ext cx="181" cy="1097"/>
            </a:xfrm>
            <a:custGeom>
              <a:avLst/>
              <a:gdLst>
                <a:gd name="T0" fmla="*/ 16 w 98"/>
                <a:gd name="T1" fmla="*/ 565 h 600"/>
                <a:gd name="T2" fmla="*/ 16 w 98"/>
                <a:gd name="T3" fmla="*/ 0 h 600"/>
                <a:gd name="T4" fmla="*/ 0 w 98"/>
                <a:gd name="T5" fmla="*/ 0 h 600"/>
                <a:gd name="T6" fmla="*/ 0 w 98"/>
                <a:gd name="T7" fmla="*/ 565 h 600"/>
                <a:gd name="T8" fmla="*/ 82 w 98"/>
                <a:gd name="T9" fmla="*/ 600 h 600"/>
                <a:gd name="T10" fmla="*/ 98 w 98"/>
                <a:gd name="T11" fmla="*/ 600 h 600"/>
                <a:gd name="T12" fmla="*/ 16 w 98"/>
                <a:gd name="T13" fmla="*/ 565 h 600"/>
              </a:gdLst>
              <a:ahLst/>
              <a:cxnLst>
                <a:cxn ang="0">
                  <a:pos x="T0" y="T1"/>
                </a:cxn>
                <a:cxn ang="0">
                  <a:pos x="T2" y="T3"/>
                </a:cxn>
                <a:cxn ang="0">
                  <a:pos x="T4" y="T5"/>
                </a:cxn>
                <a:cxn ang="0">
                  <a:pos x="T6" y="T7"/>
                </a:cxn>
                <a:cxn ang="0">
                  <a:pos x="T8" y="T9"/>
                </a:cxn>
                <a:cxn ang="0">
                  <a:pos x="T10" y="T11"/>
                </a:cxn>
                <a:cxn ang="0">
                  <a:pos x="T12" y="T13"/>
                </a:cxn>
              </a:cxnLst>
              <a:rect l="0" t="0" r="r" b="b"/>
              <a:pathLst>
                <a:path w="98" h="600">
                  <a:moveTo>
                    <a:pt x="16" y="565"/>
                  </a:moveTo>
                  <a:cubicBezTo>
                    <a:pt x="16" y="0"/>
                    <a:pt x="16" y="0"/>
                    <a:pt x="16" y="0"/>
                  </a:cubicBezTo>
                  <a:cubicBezTo>
                    <a:pt x="0" y="0"/>
                    <a:pt x="0" y="0"/>
                    <a:pt x="0" y="0"/>
                  </a:cubicBezTo>
                  <a:cubicBezTo>
                    <a:pt x="0" y="565"/>
                    <a:pt x="0" y="565"/>
                    <a:pt x="0" y="565"/>
                  </a:cubicBezTo>
                  <a:cubicBezTo>
                    <a:pt x="31" y="569"/>
                    <a:pt x="60" y="581"/>
                    <a:pt x="82" y="600"/>
                  </a:cubicBezTo>
                  <a:cubicBezTo>
                    <a:pt x="98" y="600"/>
                    <a:pt x="98" y="600"/>
                    <a:pt x="98" y="600"/>
                  </a:cubicBezTo>
                  <a:cubicBezTo>
                    <a:pt x="76" y="581"/>
                    <a:pt x="47" y="569"/>
                    <a:pt x="16" y="565"/>
                  </a:cubicBez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 name="Freeform 83"/>
            <p:cNvSpPr>
              <a:spLocks/>
            </p:cNvSpPr>
            <p:nvPr/>
          </p:nvSpPr>
          <p:spPr bwMode="auto">
            <a:xfrm>
              <a:off x="4722" y="2580"/>
              <a:ext cx="364" cy="1286"/>
            </a:xfrm>
            <a:custGeom>
              <a:avLst/>
              <a:gdLst>
                <a:gd name="T0" fmla="*/ 198 w 198"/>
                <a:gd name="T1" fmla="*/ 703 h 703"/>
                <a:gd name="T2" fmla="*/ 0 w 198"/>
                <a:gd name="T3" fmla="*/ 703 h 703"/>
                <a:gd name="T4" fmla="*/ 82 w 198"/>
                <a:gd name="T5" fmla="*/ 668 h 703"/>
                <a:gd name="T6" fmla="*/ 82 w 198"/>
                <a:gd name="T7" fmla="*/ 103 h 703"/>
                <a:gd name="T8" fmla="*/ 55 w 198"/>
                <a:gd name="T9" fmla="*/ 103 h 703"/>
                <a:gd name="T10" fmla="*/ 47 w 198"/>
                <a:gd name="T11" fmla="*/ 95 h 703"/>
                <a:gd name="T12" fmla="*/ 55 w 198"/>
                <a:gd name="T13" fmla="*/ 87 h 703"/>
                <a:gd name="T14" fmla="*/ 82 w 198"/>
                <a:gd name="T15" fmla="*/ 87 h 703"/>
                <a:gd name="T16" fmla="*/ 82 w 198"/>
                <a:gd name="T17" fmla="*/ 67 h 703"/>
                <a:gd name="T18" fmla="*/ 63 w 198"/>
                <a:gd name="T19" fmla="*/ 36 h 703"/>
                <a:gd name="T20" fmla="*/ 99 w 198"/>
                <a:gd name="T21" fmla="*/ 0 h 703"/>
                <a:gd name="T22" fmla="*/ 135 w 198"/>
                <a:gd name="T23" fmla="*/ 36 h 703"/>
                <a:gd name="T24" fmla="*/ 116 w 198"/>
                <a:gd name="T25" fmla="*/ 67 h 703"/>
                <a:gd name="T26" fmla="*/ 116 w 198"/>
                <a:gd name="T27" fmla="*/ 87 h 703"/>
                <a:gd name="T28" fmla="*/ 143 w 198"/>
                <a:gd name="T29" fmla="*/ 87 h 703"/>
                <a:gd name="T30" fmla="*/ 151 w 198"/>
                <a:gd name="T31" fmla="*/ 95 h 703"/>
                <a:gd name="T32" fmla="*/ 143 w 198"/>
                <a:gd name="T33" fmla="*/ 103 h 703"/>
                <a:gd name="T34" fmla="*/ 116 w 198"/>
                <a:gd name="T35" fmla="*/ 103 h 703"/>
                <a:gd name="T36" fmla="*/ 116 w 198"/>
                <a:gd name="T37" fmla="*/ 668 h 703"/>
                <a:gd name="T38" fmla="*/ 198 w 198"/>
                <a:gd name="T39" fmla="*/ 703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8" h="703">
                  <a:moveTo>
                    <a:pt x="198" y="703"/>
                  </a:moveTo>
                  <a:cubicBezTo>
                    <a:pt x="0" y="703"/>
                    <a:pt x="0" y="703"/>
                    <a:pt x="0" y="703"/>
                  </a:cubicBezTo>
                  <a:cubicBezTo>
                    <a:pt x="22" y="684"/>
                    <a:pt x="51" y="672"/>
                    <a:pt x="82" y="668"/>
                  </a:cubicBezTo>
                  <a:cubicBezTo>
                    <a:pt x="82" y="103"/>
                    <a:pt x="82" y="103"/>
                    <a:pt x="82" y="103"/>
                  </a:cubicBezTo>
                  <a:cubicBezTo>
                    <a:pt x="55" y="103"/>
                    <a:pt x="55" y="103"/>
                    <a:pt x="55" y="103"/>
                  </a:cubicBezTo>
                  <a:cubicBezTo>
                    <a:pt x="51" y="103"/>
                    <a:pt x="47" y="99"/>
                    <a:pt x="47" y="95"/>
                  </a:cubicBezTo>
                  <a:cubicBezTo>
                    <a:pt x="47" y="90"/>
                    <a:pt x="51" y="87"/>
                    <a:pt x="55" y="87"/>
                  </a:cubicBezTo>
                  <a:cubicBezTo>
                    <a:pt x="82" y="87"/>
                    <a:pt x="82" y="87"/>
                    <a:pt x="82" y="87"/>
                  </a:cubicBezTo>
                  <a:cubicBezTo>
                    <a:pt x="82" y="67"/>
                    <a:pt x="82" y="67"/>
                    <a:pt x="82" y="67"/>
                  </a:cubicBezTo>
                  <a:cubicBezTo>
                    <a:pt x="71" y="61"/>
                    <a:pt x="63" y="50"/>
                    <a:pt x="63" y="36"/>
                  </a:cubicBezTo>
                  <a:cubicBezTo>
                    <a:pt x="63" y="16"/>
                    <a:pt x="79" y="0"/>
                    <a:pt x="99" y="0"/>
                  </a:cubicBezTo>
                  <a:cubicBezTo>
                    <a:pt x="119" y="0"/>
                    <a:pt x="135" y="16"/>
                    <a:pt x="135" y="36"/>
                  </a:cubicBezTo>
                  <a:cubicBezTo>
                    <a:pt x="135" y="50"/>
                    <a:pt x="127" y="61"/>
                    <a:pt x="116" y="67"/>
                  </a:cubicBezTo>
                  <a:cubicBezTo>
                    <a:pt x="116" y="87"/>
                    <a:pt x="116" y="87"/>
                    <a:pt x="116" y="87"/>
                  </a:cubicBezTo>
                  <a:cubicBezTo>
                    <a:pt x="143" y="87"/>
                    <a:pt x="143" y="87"/>
                    <a:pt x="143" y="87"/>
                  </a:cubicBezTo>
                  <a:cubicBezTo>
                    <a:pt x="147" y="87"/>
                    <a:pt x="151" y="90"/>
                    <a:pt x="151" y="95"/>
                  </a:cubicBezTo>
                  <a:cubicBezTo>
                    <a:pt x="151" y="99"/>
                    <a:pt x="147" y="103"/>
                    <a:pt x="143" y="103"/>
                  </a:cubicBezTo>
                  <a:cubicBezTo>
                    <a:pt x="116" y="103"/>
                    <a:pt x="116" y="103"/>
                    <a:pt x="116" y="103"/>
                  </a:cubicBezTo>
                  <a:cubicBezTo>
                    <a:pt x="116" y="668"/>
                    <a:pt x="116" y="668"/>
                    <a:pt x="116" y="668"/>
                  </a:cubicBezTo>
                  <a:cubicBezTo>
                    <a:pt x="147" y="672"/>
                    <a:pt x="176" y="684"/>
                    <a:pt x="198" y="7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 name="Freeform 84"/>
            <p:cNvSpPr>
              <a:spLocks/>
            </p:cNvSpPr>
            <p:nvPr/>
          </p:nvSpPr>
          <p:spPr bwMode="auto">
            <a:xfrm>
              <a:off x="4838" y="2580"/>
              <a:ext cx="81" cy="160"/>
            </a:xfrm>
            <a:custGeom>
              <a:avLst/>
              <a:gdLst>
                <a:gd name="T0" fmla="*/ 16 w 44"/>
                <a:gd name="T1" fmla="*/ 36 h 87"/>
                <a:gd name="T2" fmla="*/ 35 w 44"/>
                <a:gd name="T3" fmla="*/ 67 h 87"/>
                <a:gd name="T4" fmla="*/ 35 w 44"/>
                <a:gd name="T5" fmla="*/ 87 h 87"/>
                <a:gd name="T6" fmla="*/ 19 w 44"/>
                <a:gd name="T7" fmla="*/ 87 h 87"/>
                <a:gd name="T8" fmla="*/ 19 w 44"/>
                <a:gd name="T9" fmla="*/ 67 h 87"/>
                <a:gd name="T10" fmla="*/ 0 w 44"/>
                <a:gd name="T11" fmla="*/ 36 h 87"/>
                <a:gd name="T12" fmla="*/ 36 w 44"/>
                <a:gd name="T13" fmla="*/ 0 h 87"/>
                <a:gd name="T14" fmla="*/ 44 w 44"/>
                <a:gd name="T15" fmla="*/ 1 h 87"/>
                <a:gd name="T16" fmla="*/ 16 w 44"/>
                <a:gd name="T17" fmla="*/ 3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7">
                  <a:moveTo>
                    <a:pt x="16" y="36"/>
                  </a:moveTo>
                  <a:cubicBezTo>
                    <a:pt x="16" y="50"/>
                    <a:pt x="24" y="61"/>
                    <a:pt x="35" y="67"/>
                  </a:cubicBezTo>
                  <a:cubicBezTo>
                    <a:pt x="35" y="87"/>
                    <a:pt x="35" y="87"/>
                    <a:pt x="35" y="87"/>
                  </a:cubicBezTo>
                  <a:cubicBezTo>
                    <a:pt x="19" y="87"/>
                    <a:pt x="19" y="87"/>
                    <a:pt x="19" y="87"/>
                  </a:cubicBezTo>
                  <a:cubicBezTo>
                    <a:pt x="19" y="67"/>
                    <a:pt x="19" y="67"/>
                    <a:pt x="19" y="67"/>
                  </a:cubicBezTo>
                  <a:cubicBezTo>
                    <a:pt x="8" y="61"/>
                    <a:pt x="0" y="50"/>
                    <a:pt x="0" y="36"/>
                  </a:cubicBezTo>
                  <a:cubicBezTo>
                    <a:pt x="0" y="16"/>
                    <a:pt x="16" y="0"/>
                    <a:pt x="36" y="0"/>
                  </a:cubicBezTo>
                  <a:cubicBezTo>
                    <a:pt x="39" y="0"/>
                    <a:pt x="41" y="0"/>
                    <a:pt x="44" y="1"/>
                  </a:cubicBezTo>
                  <a:cubicBezTo>
                    <a:pt x="28" y="5"/>
                    <a:pt x="16" y="19"/>
                    <a:pt x="16" y="36"/>
                  </a:cubicBez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 name="Freeform 85"/>
            <p:cNvSpPr>
              <a:spLocks/>
            </p:cNvSpPr>
            <p:nvPr/>
          </p:nvSpPr>
          <p:spPr bwMode="auto">
            <a:xfrm>
              <a:off x="4809" y="2740"/>
              <a:ext cx="44" cy="29"/>
            </a:xfrm>
            <a:custGeom>
              <a:avLst/>
              <a:gdLst>
                <a:gd name="T0" fmla="*/ 16 w 24"/>
                <a:gd name="T1" fmla="*/ 8 h 16"/>
                <a:gd name="T2" fmla="*/ 24 w 24"/>
                <a:gd name="T3" fmla="*/ 16 h 16"/>
                <a:gd name="T4" fmla="*/ 8 w 24"/>
                <a:gd name="T5" fmla="*/ 16 h 16"/>
                <a:gd name="T6" fmla="*/ 0 w 24"/>
                <a:gd name="T7" fmla="*/ 8 h 16"/>
                <a:gd name="T8" fmla="*/ 8 w 24"/>
                <a:gd name="T9" fmla="*/ 0 h 16"/>
                <a:gd name="T10" fmla="*/ 24 w 24"/>
                <a:gd name="T11" fmla="*/ 0 h 16"/>
                <a:gd name="T12" fmla="*/ 16 w 24"/>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8"/>
                  </a:moveTo>
                  <a:cubicBezTo>
                    <a:pt x="16" y="12"/>
                    <a:pt x="20" y="16"/>
                    <a:pt x="24" y="16"/>
                  </a:cubicBezTo>
                  <a:cubicBezTo>
                    <a:pt x="8" y="16"/>
                    <a:pt x="8" y="16"/>
                    <a:pt x="8" y="16"/>
                  </a:cubicBezTo>
                  <a:cubicBezTo>
                    <a:pt x="4" y="16"/>
                    <a:pt x="0" y="12"/>
                    <a:pt x="0" y="8"/>
                  </a:cubicBezTo>
                  <a:cubicBezTo>
                    <a:pt x="0" y="3"/>
                    <a:pt x="4" y="0"/>
                    <a:pt x="8" y="0"/>
                  </a:cubicBezTo>
                  <a:cubicBezTo>
                    <a:pt x="24" y="0"/>
                    <a:pt x="24" y="0"/>
                    <a:pt x="24" y="0"/>
                  </a:cubicBezTo>
                  <a:cubicBezTo>
                    <a:pt x="20" y="0"/>
                    <a:pt x="16" y="3"/>
                    <a:pt x="16" y="8"/>
                  </a:cubicBez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 name="Freeform 86"/>
            <p:cNvSpPr>
              <a:spLocks/>
            </p:cNvSpPr>
            <p:nvPr/>
          </p:nvSpPr>
          <p:spPr bwMode="auto">
            <a:xfrm>
              <a:off x="4722" y="2769"/>
              <a:ext cx="180" cy="1097"/>
            </a:xfrm>
            <a:custGeom>
              <a:avLst/>
              <a:gdLst>
                <a:gd name="T0" fmla="*/ 82 w 98"/>
                <a:gd name="T1" fmla="*/ 565 h 600"/>
                <a:gd name="T2" fmla="*/ 82 w 98"/>
                <a:gd name="T3" fmla="*/ 0 h 600"/>
                <a:gd name="T4" fmla="*/ 98 w 98"/>
                <a:gd name="T5" fmla="*/ 0 h 600"/>
                <a:gd name="T6" fmla="*/ 98 w 98"/>
                <a:gd name="T7" fmla="*/ 565 h 600"/>
                <a:gd name="T8" fmla="*/ 16 w 98"/>
                <a:gd name="T9" fmla="*/ 600 h 600"/>
                <a:gd name="T10" fmla="*/ 0 w 98"/>
                <a:gd name="T11" fmla="*/ 600 h 600"/>
                <a:gd name="T12" fmla="*/ 82 w 98"/>
                <a:gd name="T13" fmla="*/ 565 h 600"/>
              </a:gdLst>
              <a:ahLst/>
              <a:cxnLst>
                <a:cxn ang="0">
                  <a:pos x="T0" y="T1"/>
                </a:cxn>
                <a:cxn ang="0">
                  <a:pos x="T2" y="T3"/>
                </a:cxn>
                <a:cxn ang="0">
                  <a:pos x="T4" y="T5"/>
                </a:cxn>
                <a:cxn ang="0">
                  <a:pos x="T6" y="T7"/>
                </a:cxn>
                <a:cxn ang="0">
                  <a:pos x="T8" y="T9"/>
                </a:cxn>
                <a:cxn ang="0">
                  <a:pos x="T10" y="T11"/>
                </a:cxn>
                <a:cxn ang="0">
                  <a:pos x="T12" y="T13"/>
                </a:cxn>
              </a:cxnLst>
              <a:rect l="0" t="0" r="r" b="b"/>
              <a:pathLst>
                <a:path w="98" h="600">
                  <a:moveTo>
                    <a:pt x="82" y="565"/>
                  </a:moveTo>
                  <a:cubicBezTo>
                    <a:pt x="82" y="0"/>
                    <a:pt x="82" y="0"/>
                    <a:pt x="82" y="0"/>
                  </a:cubicBezTo>
                  <a:cubicBezTo>
                    <a:pt x="98" y="0"/>
                    <a:pt x="98" y="0"/>
                    <a:pt x="98" y="0"/>
                  </a:cubicBezTo>
                  <a:cubicBezTo>
                    <a:pt x="98" y="565"/>
                    <a:pt x="98" y="565"/>
                    <a:pt x="98" y="565"/>
                  </a:cubicBezTo>
                  <a:cubicBezTo>
                    <a:pt x="67" y="569"/>
                    <a:pt x="38" y="581"/>
                    <a:pt x="16" y="600"/>
                  </a:cubicBezTo>
                  <a:cubicBezTo>
                    <a:pt x="0" y="600"/>
                    <a:pt x="0" y="600"/>
                    <a:pt x="0" y="600"/>
                  </a:cubicBezTo>
                  <a:cubicBezTo>
                    <a:pt x="22" y="581"/>
                    <a:pt x="51" y="569"/>
                    <a:pt x="82" y="565"/>
                  </a:cubicBezTo>
                  <a:close/>
                </a:path>
              </a:pathLst>
            </a:custGeom>
            <a:solidFill>
              <a:srgbClr val="C6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 name="Freeform 87"/>
            <p:cNvSpPr>
              <a:spLocks/>
            </p:cNvSpPr>
            <p:nvPr/>
          </p:nvSpPr>
          <p:spPr bwMode="auto">
            <a:xfrm>
              <a:off x="4969" y="2709"/>
              <a:ext cx="149" cy="122"/>
            </a:xfrm>
            <a:custGeom>
              <a:avLst/>
              <a:gdLst>
                <a:gd name="T0" fmla="*/ 1 w 81"/>
                <a:gd name="T1" fmla="*/ 19 h 67"/>
                <a:gd name="T2" fmla="*/ 18 w 81"/>
                <a:gd name="T3" fmla="*/ 9 h 67"/>
                <a:gd name="T4" fmla="*/ 32 w 81"/>
                <a:gd name="T5" fmla="*/ 14 h 67"/>
                <a:gd name="T6" fmla="*/ 69 w 81"/>
                <a:gd name="T7" fmla="*/ 6 h 67"/>
                <a:gd name="T8" fmla="*/ 81 w 81"/>
                <a:gd name="T9" fmla="*/ 12 h 67"/>
                <a:gd name="T10" fmla="*/ 54 w 81"/>
                <a:gd name="T11" fmla="*/ 67 h 67"/>
                <a:gd name="T12" fmla="*/ 42 w 81"/>
                <a:gd name="T13" fmla="*/ 61 h 67"/>
                <a:gd name="T14" fmla="*/ 28 w 81"/>
                <a:gd name="T15" fmla="*/ 21 h 67"/>
                <a:gd name="T16" fmla="*/ 18 w 81"/>
                <a:gd name="T17" fmla="*/ 17 h 67"/>
                <a:gd name="T18" fmla="*/ 8 w 81"/>
                <a:gd name="T19" fmla="*/ 23 h 67"/>
                <a:gd name="T20" fmla="*/ 2 w 81"/>
                <a:gd name="T21" fmla="*/ 25 h 67"/>
                <a:gd name="T22" fmla="*/ 1 w 81"/>
                <a:gd name="T23" fmla="*/ 1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67">
                  <a:moveTo>
                    <a:pt x="1" y="19"/>
                  </a:moveTo>
                  <a:cubicBezTo>
                    <a:pt x="4" y="13"/>
                    <a:pt x="11" y="9"/>
                    <a:pt x="18" y="9"/>
                  </a:cubicBezTo>
                  <a:cubicBezTo>
                    <a:pt x="24" y="9"/>
                    <a:pt x="29" y="11"/>
                    <a:pt x="32" y="14"/>
                  </a:cubicBezTo>
                  <a:cubicBezTo>
                    <a:pt x="41" y="4"/>
                    <a:pt x="56" y="0"/>
                    <a:pt x="69" y="6"/>
                  </a:cubicBezTo>
                  <a:cubicBezTo>
                    <a:pt x="81" y="12"/>
                    <a:pt x="81" y="12"/>
                    <a:pt x="81" y="12"/>
                  </a:cubicBezTo>
                  <a:cubicBezTo>
                    <a:pt x="54" y="67"/>
                    <a:pt x="54" y="67"/>
                    <a:pt x="54" y="67"/>
                  </a:cubicBezTo>
                  <a:cubicBezTo>
                    <a:pt x="42" y="61"/>
                    <a:pt x="42" y="61"/>
                    <a:pt x="42" y="61"/>
                  </a:cubicBezTo>
                  <a:cubicBezTo>
                    <a:pt x="27" y="54"/>
                    <a:pt x="21" y="36"/>
                    <a:pt x="28" y="21"/>
                  </a:cubicBezTo>
                  <a:cubicBezTo>
                    <a:pt x="26" y="18"/>
                    <a:pt x="22" y="17"/>
                    <a:pt x="18" y="17"/>
                  </a:cubicBezTo>
                  <a:cubicBezTo>
                    <a:pt x="14" y="17"/>
                    <a:pt x="10" y="19"/>
                    <a:pt x="8" y="23"/>
                  </a:cubicBezTo>
                  <a:cubicBezTo>
                    <a:pt x="7" y="25"/>
                    <a:pt x="4" y="26"/>
                    <a:pt x="2" y="25"/>
                  </a:cubicBezTo>
                  <a:cubicBezTo>
                    <a:pt x="0" y="24"/>
                    <a:pt x="0" y="21"/>
                    <a:pt x="1" y="19"/>
                  </a:cubicBezTo>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 name="Freeform 88"/>
            <p:cNvSpPr>
              <a:spLocks/>
            </p:cNvSpPr>
            <p:nvPr/>
          </p:nvSpPr>
          <p:spPr bwMode="auto">
            <a:xfrm>
              <a:off x="6699" y="2709"/>
              <a:ext cx="149" cy="122"/>
            </a:xfrm>
            <a:custGeom>
              <a:avLst/>
              <a:gdLst>
                <a:gd name="T0" fmla="*/ 80 w 81"/>
                <a:gd name="T1" fmla="*/ 19 h 67"/>
                <a:gd name="T2" fmla="*/ 62 w 81"/>
                <a:gd name="T3" fmla="*/ 9 h 67"/>
                <a:gd name="T4" fmla="*/ 48 w 81"/>
                <a:gd name="T5" fmla="*/ 14 h 67"/>
                <a:gd name="T6" fmla="*/ 11 w 81"/>
                <a:gd name="T7" fmla="*/ 6 h 67"/>
                <a:gd name="T8" fmla="*/ 0 w 81"/>
                <a:gd name="T9" fmla="*/ 12 h 67"/>
                <a:gd name="T10" fmla="*/ 27 w 81"/>
                <a:gd name="T11" fmla="*/ 67 h 67"/>
                <a:gd name="T12" fmla="*/ 38 w 81"/>
                <a:gd name="T13" fmla="*/ 61 h 67"/>
                <a:gd name="T14" fmla="*/ 53 w 81"/>
                <a:gd name="T15" fmla="*/ 21 h 67"/>
                <a:gd name="T16" fmla="*/ 62 w 81"/>
                <a:gd name="T17" fmla="*/ 17 h 67"/>
                <a:gd name="T18" fmla="*/ 73 w 81"/>
                <a:gd name="T19" fmla="*/ 23 h 67"/>
                <a:gd name="T20" fmla="*/ 78 w 81"/>
                <a:gd name="T21" fmla="*/ 25 h 67"/>
                <a:gd name="T22" fmla="*/ 80 w 81"/>
                <a:gd name="T23" fmla="*/ 1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67">
                  <a:moveTo>
                    <a:pt x="80" y="19"/>
                  </a:moveTo>
                  <a:cubicBezTo>
                    <a:pt x="76" y="13"/>
                    <a:pt x="69" y="9"/>
                    <a:pt x="62" y="9"/>
                  </a:cubicBezTo>
                  <a:cubicBezTo>
                    <a:pt x="57" y="9"/>
                    <a:pt x="52" y="11"/>
                    <a:pt x="48" y="14"/>
                  </a:cubicBezTo>
                  <a:cubicBezTo>
                    <a:pt x="39" y="4"/>
                    <a:pt x="24" y="0"/>
                    <a:pt x="11" y="6"/>
                  </a:cubicBezTo>
                  <a:cubicBezTo>
                    <a:pt x="0" y="12"/>
                    <a:pt x="0" y="12"/>
                    <a:pt x="0" y="12"/>
                  </a:cubicBezTo>
                  <a:cubicBezTo>
                    <a:pt x="27" y="67"/>
                    <a:pt x="27" y="67"/>
                    <a:pt x="27" y="67"/>
                  </a:cubicBezTo>
                  <a:cubicBezTo>
                    <a:pt x="38" y="61"/>
                    <a:pt x="38" y="61"/>
                    <a:pt x="38" y="61"/>
                  </a:cubicBezTo>
                  <a:cubicBezTo>
                    <a:pt x="53" y="54"/>
                    <a:pt x="59" y="36"/>
                    <a:pt x="53" y="21"/>
                  </a:cubicBezTo>
                  <a:cubicBezTo>
                    <a:pt x="55" y="18"/>
                    <a:pt x="58" y="17"/>
                    <a:pt x="62" y="17"/>
                  </a:cubicBezTo>
                  <a:cubicBezTo>
                    <a:pt x="66" y="17"/>
                    <a:pt x="70" y="19"/>
                    <a:pt x="73" y="23"/>
                  </a:cubicBezTo>
                  <a:cubicBezTo>
                    <a:pt x="74" y="25"/>
                    <a:pt x="76" y="26"/>
                    <a:pt x="78" y="25"/>
                  </a:cubicBezTo>
                  <a:cubicBezTo>
                    <a:pt x="80" y="24"/>
                    <a:pt x="81" y="21"/>
                    <a:pt x="80" y="19"/>
                  </a:cubicBezTo>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 name="Freeform 89"/>
            <p:cNvSpPr>
              <a:spLocks/>
            </p:cNvSpPr>
            <p:nvPr/>
          </p:nvSpPr>
          <p:spPr bwMode="auto">
            <a:xfrm>
              <a:off x="5072" y="2740"/>
              <a:ext cx="1673" cy="265"/>
            </a:xfrm>
            <a:custGeom>
              <a:avLst/>
              <a:gdLst>
                <a:gd name="T0" fmla="*/ 455 w 910"/>
                <a:gd name="T1" fmla="*/ 145 h 145"/>
                <a:gd name="T2" fmla="*/ 0 w 910"/>
                <a:gd name="T3" fmla="*/ 46 h 145"/>
                <a:gd name="T4" fmla="*/ 22 w 910"/>
                <a:gd name="T5" fmla="*/ 0 h 145"/>
                <a:gd name="T6" fmla="*/ 455 w 910"/>
                <a:gd name="T7" fmla="*/ 93 h 145"/>
                <a:gd name="T8" fmla="*/ 887 w 910"/>
                <a:gd name="T9" fmla="*/ 0 h 145"/>
                <a:gd name="T10" fmla="*/ 910 w 910"/>
                <a:gd name="T11" fmla="*/ 46 h 145"/>
                <a:gd name="T12" fmla="*/ 455 w 910"/>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910" h="145">
                  <a:moveTo>
                    <a:pt x="455" y="145"/>
                  </a:moveTo>
                  <a:cubicBezTo>
                    <a:pt x="282" y="145"/>
                    <a:pt x="138" y="114"/>
                    <a:pt x="0" y="46"/>
                  </a:cubicBezTo>
                  <a:cubicBezTo>
                    <a:pt x="22" y="0"/>
                    <a:pt x="22" y="0"/>
                    <a:pt x="22" y="0"/>
                  </a:cubicBezTo>
                  <a:cubicBezTo>
                    <a:pt x="194" y="84"/>
                    <a:pt x="351" y="93"/>
                    <a:pt x="455" y="93"/>
                  </a:cubicBezTo>
                  <a:cubicBezTo>
                    <a:pt x="670" y="93"/>
                    <a:pt x="805" y="40"/>
                    <a:pt x="887" y="0"/>
                  </a:cubicBezTo>
                  <a:cubicBezTo>
                    <a:pt x="910" y="46"/>
                    <a:pt x="910" y="46"/>
                    <a:pt x="910" y="46"/>
                  </a:cubicBezTo>
                  <a:cubicBezTo>
                    <a:pt x="772" y="114"/>
                    <a:pt x="627" y="145"/>
                    <a:pt x="455" y="145"/>
                  </a:cubicBezTo>
                </a:path>
              </a:pathLst>
            </a:custGeom>
            <a:solidFill>
              <a:srgbClr val="FFF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Freeform 90"/>
            <p:cNvSpPr>
              <a:spLocks/>
            </p:cNvSpPr>
            <p:nvPr/>
          </p:nvSpPr>
          <p:spPr bwMode="auto">
            <a:xfrm>
              <a:off x="6727" y="2749"/>
              <a:ext cx="81" cy="82"/>
            </a:xfrm>
            <a:custGeom>
              <a:avLst/>
              <a:gdLst>
                <a:gd name="T0" fmla="*/ 38 w 44"/>
                <a:gd name="T1" fmla="*/ 0 h 45"/>
                <a:gd name="T2" fmla="*/ 0 w 44"/>
                <a:gd name="T3" fmla="*/ 21 h 45"/>
                <a:gd name="T4" fmla="*/ 9 w 44"/>
                <a:gd name="T5" fmla="*/ 39 h 45"/>
                <a:gd name="T6" fmla="*/ 9 w 44"/>
                <a:gd name="T7" fmla="*/ 39 h 45"/>
                <a:gd name="T8" fmla="*/ 9 w 44"/>
                <a:gd name="T9" fmla="*/ 39 h 45"/>
                <a:gd name="T10" fmla="*/ 12 w 44"/>
                <a:gd name="T11" fmla="*/ 45 h 45"/>
                <a:gd name="T12" fmla="*/ 23 w 44"/>
                <a:gd name="T13" fmla="*/ 39 h 45"/>
                <a:gd name="T14" fmla="*/ 38 w 44"/>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5">
                  <a:moveTo>
                    <a:pt x="38" y="0"/>
                  </a:moveTo>
                  <a:cubicBezTo>
                    <a:pt x="26" y="7"/>
                    <a:pt x="13" y="14"/>
                    <a:pt x="0" y="21"/>
                  </a:cubicBezTo>
                  <a:cubicBezTo>
                    <a:pt x="9" y="39"/>
                    <a:pt x="9" y="39"/>
                    <a:pt x="9" y="39"/>
                  </a:cubicBezTo>
                  <a:cubicBezTo>
                    <a:pt x="9" y="39"/>
                    <a:pt x="9" y="39"/>
                    <a:pt x="9" y="39"/>
                  </a:cubicBezTo>
                  <a:cubicBezTo>
                    <a:pt x="9" y="39"/>
                    <a:pt x="9" y="39"/>
                    <a:pt x="9" y="39"/>
                  </a:cubicBezTo>
                  <a:cubicBezTo>
                    <a:pt x="12" y="45"/>
                    <a:pt x="12" y="45"/>
                    <a:pt x="12" y="45"/>
                  </a:cubicBezTo>
                  <a:cubicBezTo>
                    <a:pt x="23" y="39"/>
                    <a:pt x="23" y="39"/>
                    <a:pt x="23" y="39"/>
                  </a:cubicBezTo>
                  <a:cubicBezTo>
                    <a:pt x="38" y="32"/>
                    <a:pt x="44" y="15"/>
                    <a:pt x="38" y="0"/>
                  </a:cubicBezTo>
                </a:path>
              </a:pathLst>
            </a:custGeom>
            <a:solidFill>
              <a:srgbClr val="DB9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Freeform 91"/>
            <p:cNvSpPr>
              <a:spLocks/>
            </p:cNvSpPr>
            <p:nvPr/>
          </p:nvSpPr>
          <p:spPr bwMode="auto">
            <a:xfrm>
              <a:off x="5011" y="2749"/>
              <a:ext cx="79" cy="82"/>
            </a:xfrm>
            <a:custGeom>
              <a:avLst/>
              <a:gdLst>
                <a:gd name="T0" fmla="*/ 4 w 43"/>
                <a:gd name="T1" fmla="*/ 0 h 45"/>
                <a:gd name="T2" fmla="*/ 7 w 43"/>
                <a:gd name="T3" fmla="*/ 29 h 45"/>
                <a:gd name="T4" fmla="*/ 7 w 43"/>
                <a:gd name="T5" fmla="*/ 29 h 45"/>
                <a:gd name="T6" fmla="*/ 7 w 43"/>
                <a:gd name="T7" fmla="*/ 29 h 45"/>
                <a:gd name="T8" fmla="*/ 7 w 43"/>
                <a:gd name="T9" fmla="*/ 29 h 45"/>
                <a:gd name="T10" fmla="*/ 7 w 43"/>
                <a:gd name="T11" fmla="*/ 29 h 45"/>
                <a:gd name="T12" fmla="*/ 7 w 43"/>
                <a:gd name="T13" fmla="*/ 29 h 45"/>
                <a:gd name="T14" fmla="*/ 7 w 43"/>
                <a:gd name="T15" fmla="*/ 29 h 45"/>
                <a:gd name="T16" fmla="*/ 7 w 43"/>
                <a:gd name="T17" fmla="*/ 29 h 45"/>
                <a:gd name="T18" fmla="*/ 7 w 43"/>
                <a:gd name="T19" fmla="*/ 29 h 45"/>
                <a:gd name="T20" fmla="*/ 7 w 43"/>
                <a:gd name="T21" fmla="*/ 29 h 45"/>
                <a:gd name="T22" fmla="*/ 7 w 43"/>
                <a:gd name="T23" fmla="*/ 29 h 45"/>
                <a:gd name="T24" fmla="*/ 8 w 43"/>
                <a:gd name="T25" fmla="*/ 29 h 45"/>
                <a:gd name="T26" fmla="*/ 8 w 43"/>
                <a:gd name="T27" fmla="*/ 29 h 45"/>
                <a:gd name="T28" fmla="*/ 8 w 43"/>
                <a:gd name="T29" fmla="*/ 29 h 45"/>
                <a:gd name="T30" fmla="*/ 8 w 43"/>
                <a:gd name="T31" fmla="*/ 30 h 45"/>
                <a:gd name="T32" fmla="*/ 8 w 43"/>
                <a:gd name="T33" fmla="*/ 30 h 45"/>
                <a:gd name="T34" fmla="*/ 8 w 43"/>
                <a:gd name="T35" fmla="*/ 30 h 45"/>
                <a:gd name="T36" fmla="*/ 8 w 43"/>
                <a:gd name="T37" fmla="*/ 30 h 45"/>
                <a:gd name="T38" fmla="*/ 19 w 43"/>
                <a:gd name="T39" fmla="*/ 39 h 45"/>
                <a:gd name="T40" fmla="*/ 31 w 43"/>
                <a:gd name="T41" fmla="*/ 45 h 45"/>
                <a:gd name="T42" fmla="*/ 34 w 43"/>
                <a:gd name="T43" fmla="*/ 39 h 45"/>
                <a:gd name="T44" fmla="*/ 43 w 43"/>
                <a:gd name="T45" fmla="*/ 21 h 45"/>
                <a:gd name="T46" fmla="*/ 4 w 43"/>
                <a:gd name="T4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45">
                  <a:moveTo>
                    <a:pt x="4" y="0"/>
                  </a:moveTo>
                  <a:cubicBezTo>
                    <a:pt x="0" y="10"/>
                    <a:pt x="2" y="20"/>
                    <a:pt x="7" y="29"/>
                  </a:cubicBezTo>
                  <a:cubicBezTo>
                    <a:pt x="7" y="29"/>
                    <a:pt x="7" y="29"/>
                    <a:pt x="7" y="29"/>
                  </a:cubicBezTo>
                  <a:cubicBezTo>
                    <a:pt x="7" y="29"/>
                    <a:pt x="7" y="29"/>
                    <a:pt x="7" y="29"/>
                  </a:cubicBezTo>
                  <a:cubicBezTo>
                    <a:pt x="7" y="29"/>
                    <a:pt x="7" y="29"/>
                    <a:pt x="7" y="29"/>
                  </a:cubicBezTo>
                  <a:cubicBezTo>
                    <a:pt x="7" y="29"/>
                    <a:pt x="7" y="29"/>
                    <a:pt x="7" y="29"/>
                  </a:cubicBezTo>
                  <a:cubicBezTo>
                    <a:pt x="7" y="29"/>
                    <a:pt x="7" y="29"/>
                    <a:pt x="7" y="29"/>
                  </a:cubicBezTo>
                  <a:cubicBezTo>
                    <a:pt x="7" y="29"/>
                    <a:pt x="7" y="29"/>
                    <a:pt x="7" y="29"/>
                  </a:cubicBezTo>
                  <a:cubicBezTo>
                    <a:pt x="7" y="29"/>
                    <a:pt x="7" y="29"/>
                    <a:pt x="7" y="29"/>
                  </a:cubicBezTo>
                  <a:cubicBezTo>
                    <a:pt x="7" y="29"/>
                    <a:pt x="7" y="29"/>
                    <a:pt x="7" y="29"/>
                  </a:cubicBezTo>
                  <a:cubicBezTo>
                    <a:pt x="7" y="29"/>
                    <a:pt x="7" y="29"/>
                    <a:pt x="7" y="29"/>
                  </a:cubicBezTo>
                  <a:cubicBezTo>
                    <a:pt x="7" y="29"/>
                    <a:pt x="7" y="29"/>
                    <a:pt x="7" y="29"/>
                  </a:cubicBezTo>
                  <a:cubicBezTo>
                    <a:pt x="8" y="29"/>
                    <a:pt x="8" y="29"/>
                    <a:pt x="8" y="29"/>
                  </a:cubicBezTo>
                  <a:cubicBezTo>
                    <a:pt x="8" y="29"/>
                    <a:pt x="8" y="29"/>
                    <a:pt x="8" y="29"/>
                  </a:cubicBezTo>
                  <a:cubicBezTo>
                    <a:pt x="8" y="29"/>
                    <a:pt x="8" y="29"/>
                    <a:pt x="8" y="29"/>
                  </a:cubicBezTo>
                  <a:cubicBezTo>
                    <a:pt x="8" y="30"/>
                    <a:pt x="8" y="30"/>
                    <a:pt x="8" y="30"/>
                  </a:cubicBezTo>
                  <a:cubicBezTo>
                    <a:pt x="8" y="30"/>
                    <a:pt x="8" y="30"/>
                    <a:pt x="8" y="30"/>
                  </a:cubicBezTo>
                  <a:cubicBezTo>
                    <a:pt x="8" y="30"/>
                    <a:pt x="8" y="30"/>
                    <a:pt x="8" y="30"/>
                  </a:cubicBezTo>
                  <a:cubicBezTo>
                    <a:pt x="8" y="30"/>
                    <a:pt x="8" y="30"/>
                    <a:pt x="8" y="30"/>
                  </a:cubicBezTo>
                  <a:cubicBezTo>
                    <a:pt x="11" y="34"/>
                    <a:pt x="14" y="37"/>
                    <a:pt x="19" y="39"/>
                  </a:cubicBezTo>
                  <a:cubicBezTo>
                    <a:pt x="31" y="45"/>
                    <a:pt x="31" y="45"/>
                    <a:pt x="31" y="45"/>
                  </a:cubicBezTo>
                  <a:cubicBezTo>
                    <a:pt x="34" y="39"/>
                    <a:pt x="34" y="39"/>
                    <a:pt x="34" y="39"/>
                  </a:cubicBezTo>
                  <a:cubicBezTo>
                    <a:pt x="43" y="21"/>
                    <a:pt x="43" y="21"/>
                    <a:pt x="43" y="21"/>
                  </a:cubicBezTo>
                  <a:cubicBezTo>
                    <a:pt x="29" y="14"/>
                    <a:pt x="17" y="7"/>
                    <a:pt x="4" y="0"/>
                  </a:cubicBezTo>
                </a:path>
              </a:pathLst>
            </a:custGeom>
            <a:solidFill>
              <a:srgbClr val="DB9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Freeform 92"/>
            <p:cNvSpPr>
              <a:spLocks/>
            </p:cNvSpPr>
            <p:nvPr/>
          </p:nvSpPr>
          <p:spPr bwMode="auto">
            <a:xfrm>
              <a:off x="5072" y="2787"/>
              <a:ext cx="1673" cy="218"/>
            </a:xfrm>
            <a:custGeom>
              <a:avLst/>
              <a:gdLst>
                <a:gd name="T0" fmla="*/ 900 w 910"/>
                <a:gd name="T1" fmla="*/ 0 h 119"/>
                <a:gd name="T2" fmla="*/ 454 w 910"/>
                <a:gd name="T3" fmla="*/ 94 h 119"/>
                <a:gd name="T4" fmla="*/ 10 w 910"/>
                <a:gd name="T5" fmla="*/ 0 h 119"/>
                <a:gd name="T6" fmla="*/ 1 w 910"/>
                <a:gd name="T7" fmla="*/ 18 h 119"/>
                <a:gd name="T8" fmla="*/ 0 w 910"/>
                <a:gd name="T9" fmla="*/ 20 h 119"/>
                <a:gd name="T10" fmla="*/ 455 w 910"/>
                <a:gd name="T11" fmla="*/ 119 h 119"/>
                <a:gd name="T12" fmla="*/ 910 w 910"/>
                <a:gd name="T13" fmla="*/ 20 h 119"/>
                <a:gd name="T14" fmla="*/ 909 w 910"/>
                <a:gd name="T15" fmla="*/ 18 h 119"/>
                <a:gd name="T16" fmla="*/ 900 w 910"/>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0" h="119">
                  <a:moveTo>
                    <a:pt x="900" y="0"/>
                  </a:moveTo>
                  <a:cubicBezTo>
                    <a:pt x="783" y="58"/>
                    <a:pt x="626" y="94"/>
                    <a:pt x="454" y="94"/>
                  </a:cubicBezTo>
                  <a:cubicBezTo>
                    <a:pt x="283" y="94"/>
                    <a:pt x="126" y="58"/>
                    <a:pt x="10" y="0"/>
                  </a:cubicBezTo>
                  <a:cubicBezTo>
                    <a:pt x="1" y="18"/>
                    <a:pt x="1" y="18"/>
                    <a:pt x="1" y="18"/>
                  </a:cubicBezTo>
                  <a:cubicBezTo>
                    <a:pt x="0" y="20"/>
                    <a:pt x="0" y="20"/>
                    <a:pt x="0" y="20"/>
                  </a:cubicBezTo>
                  <a:cubicBezTo>
                    <a:pt x="138" y="88"/>
                    <a:pt x="282" y="119"/>
                    <a:pt x="455" y="119"/>
                  </a:cubicBezTo>
                  <a:cubicBezTo>
                    <a:pt x="627" y="119"/>
                    <a:pt x="772" y="88"/>
                    <a:pt x="910" y="20"/>
                  </a:cubicBezTo>
                  <a:cubicBezTo>
                    <a:pt x="909" y="18"/>
                    <a:pt x="909" y="18"/>
                    <a:pt x="909" y="18"/>
                  </a:cubicBezTo>
                  <a:cubicBezTo>
                    <a:pt x="900" y="0"/>
                    <a:pt x="900" y="0"/>
                    <a:pt x="900" y="0"/>
                  </a:cubicBezTo>
                </a:path>
              </a:pathLst>
            </a:custGeom>
            <a:solidFill>
              <a:srgbClr val="D6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 name="Freeform 93"/>
            <p:cNvSpPr>
              <a:spLocks/>
            </p:cNvSpPr>
            <p:nvPr/>
          </p:nvSpPr>
          <p:spPr bwMode="auto">
            <a:xfrm>
              <a:off x="6820" y="1357"/>
              <a:ext cx="102" cy="122"/>
            </a:xfrm>
            <a:custGeom>
              <a:avLst/>
              <a:gdLst>
                <a:gd name="T0" fmla="*/ 22 w 55"/>
                <a:gd name="T1" fmla="*/ 61 h 67"/>
                <a:gd name="T2" fmla="*/ 34 w 55"/>
                <a:gd name="T3" fmla="*/ 65 h 67"/>
                <a:gd name="T4" fmla="*/ 49 w 55"/>
                <a:gd name="T5" fmla="*/ 57 h 67"/>
                <a:gd name="T6" fmla="*/ 53 w 55"/>
                <a:gd name="T7" fmla="*/ 45 h 67"/>
                <a:gd name="T8" fmla="*/ 33 w 55"/>
                <a:gd name="T9" fmla="*/ 6 h 67"/>
                <a:gd name="T10" fmla="*/ 21 w 55"/>
                <a:gd name="T11" fmla="*/ 2 h 67"/>
                <a:gd name="T12" fmla="*/ 6 w 55"/>
                <a:gd name="T13" fmla="*/ 10 h 67"/>
                <a:gd name="T14" fmla="*/ 2 w 55"/>
                <a:gd name="T15" fmla="*/ 22 h 67"/>
                <a:gd name="T16" fmla="*/ 22 w 55"/>
                <a:gd name="T17" fmla="*/ 6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67">
                  <a:moveTo>
                    <a:pt x="22" y="61"/>
                  </a:moveTo>
                  <a:cubicBezTo>
                    <a:pt x="24" y="65"/>
                    <a:pt x="29" y="67"/>
                    <a:pt x="34" y="65"/>
                  </a:cubicBezTo>
                  <a:cubicBezTo>
                    <a:pt x="49" y="57"/>
                    <a:pt x="49" y="57"/>
                    <a:pt x="49" y="57"/>
                  </a:cubicBezTo>
                  <a:cubicBezTo>
                    <a:pt x="53" y="55"/>
                    <a:pt x="55" y="50"/>
                    <a:pt x="53" y="45"/>
                  </a:cubicBezTo>
                  <a:cubicBezTo>
                    <a:pt x="33" y="6"/>
                    <a:pt x="33" y="6"/>
                    <a:pt x="33" y="6"/>
                  </a:cubicBezTo>
                  <a:cubicBezTo>
                    <a:pt x="31" y="2"/>
                    <a:pt x="26" y="0"/>
                    <a:pt x="21" y="2"/>
                  </a:cubicBezTo>
                  <a:cubicBezTo>
                    <a:pt x="6" y="10"/>
                    <a:pt x="6" y="10"/>
                    <a:pt x="6" y="10"/>
                  </a:cubicBezTo>
                  <a:cubicBezTo>
                    <a:pt x="2" y="12"/>
                    <a:pt x="0" y="17"/>
                    <a:pt x="2" y="22"/>
                  </a:cubicBezTo>
                  <a:lnTo>
                    <a:pt x="22" y="61"/>
                  </a:lnTo>
                  <a:close/>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Freeform 94"/>
            <p:cNvSpPr>
              <a:spLocks/>
            </p:cNvSpPr>
            <p:nvPr/>
          </p:nvSpPr>
          <p:spPr bwMode="auto">
            <a:xfrm>
              <a:off x="7304" y="1342"/>
              <a:ext cx="460" cy="348"/>
            </a:xfrm>
            <a:custGeom>
              <a:avLst/>
              <a:gdLst>
                <a:gd name="T0" fmla="*/ 250 w 250"/>
                <a:gd name="T1" fmla="*/ 190 h 190"/>
                <a:gd name="T2" fmla="*/ 85 w 250"/>
                <a:gd name="T3" fmla="*/ 190 h 190"/>
                <a:gd name="T4" fmla="*/ 74 w 250"/>
                <a:gd name="T5" fmla="*/ 183 h 190"/>
                <a:gd name="T6" fmla="*/ 0 w 250"/>
                <a:gd name="T7" fmla="*/ 10 h 190"/>
                <a:gd name="T8" fmla="*/ 22 w 250"/>
                <a:gd name="T9" fmla="*/ 0 h 190"/>
                <a:gd name="T10" fmla="*/ 93 w 250"/>
                <a:gd name="T11" fmla="*/ 166 h 190"/>
                <a:gd name="T12" fmla="*/ 250 w 250"/>
                <a:gd name="T13" fmla="*/ 166 h 190"/>
                <a:gd name="T14" fmla="*/ 250 w 250"/>
                <a:gd name="T15" fmla="*/ 190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190">
                  <a:moveTo>
                    <a:pt x="250" y="190"/>
                  </a:moveTo>
                  <a:cubicBezTo>
                    <a:pt x="85" y="190"/>
                    <a:pt x="85" y="190"/>
                    <a:pt x="85" y="190"/>
                  </a:cubicBezTo>
                  <a:cubicBezTo>
                    <a:pt x="81" y="190"/>
                    <a:pt x="76" y="187"/>
                    <a:pt x="74" y="183"/>
                  </a:cubicBezTo>
                  <a:cubicBezTo>
                    <a:pt x="0" y="10"/>
                    <a:pt x="0" y="10"/>
                    <a:pt x="0" y="10"/>
                  </a:cubicBezTo>
                  <a:cubicBezTo>
                    <a:pt x="22" y="0"/>
                    <a:pt x="22" y="0"/>
                    <a:pt x="22" y="0"/>
                  </a:cubicBezTo>
                  <a:cubicBezTo>
                    <a:pt x="93" y="166"/>
                    <a:pt x="93" y="166"/>
                    <a:pt x="93" y="166"/>
                  </a:cubicBezTo>
                  <a:cubicBezTo>
                    <a:pt x="250" y="166"/>
                    <a:pt x="250" y="166"/>
                    <a:pt x="250" y="166"/>
                  </a:cubicBezTo>
                  <a:lnTo>
                    <a:pt x="250" y="1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 name="Oval 95"/>
            <p:cNvSpPr>
              <a:spLocks noChangeArrowheads="1"/>
            </p:cNvSpPr>
            <p:nvPr/>
          </p:nvSpPr>
          <p:spPr bwMode="auto">
            <a:xfrm>
              <a:off x="7219" y="1256"/>
              <a:ext cx="208" cy="205"/>
            </a:xfrm>
            <a:prstGeom prst="ellipse">
              <a:avLst/>
            </a:pr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 name="Oval 96"/>
            <p:cNvSpPr>
              <a:spLocks noChangeArrowheads="1"/>
            </p:cNvSpPr>
            <p:nvPr/>
          </p:nvSpPr>
          <p:spPr bwMode="auto">
            <a:xfrm>
              <a:off x="7219" y="1256"/>
              <a:ext cx="208" cy="20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 name="Freeform 97"/>
            <p:cNvSpPr>
              <a:spLocks/>
            </p:cNvSpPr>
            <p:nvPr/>
          </p:nvSpPr>
          <p:spPr bwMode="auto">
            <a:xfrm>
              <a:off x="7659" y="1598"/>
              <a:ext cx="105" cy="139"/>
            </a:xfrm>
            <a:custGeom>
              <a:avLst/>
              <a:gdLst>
                <a:gd name="T0" fmla="*/ 0 w 57"/>
                <a:gd name="T1" fmla="*/ 61 h 76"/>
                <a:gd name="T2" fmla="*/ 15 w 57"/>
                <a:gd name="T3" fmla="*/ 76 h 76"/>
                <a:gd name="T4" fmla="*/ 43 w 57"/>
                <a:gd name="T5" fmla="*/ 76 h 76"/>
                <a:gd name="T6" fmla="*/ 57 w 57"/>
                <a:gd name="T7" fmla="*/ 61 h 76"/>
                <a:gd name="T8" fmla="*/ 57 w 57"/>
                <a:gd name="T9" fmla="*/ 15 h 76"/>
                <a:gd name="T10" fmla="*/ 43 w 57"/>
                <a:gd name="T11" fmla="*/ 0 h 76"/>
                <a:gd name="T12" fmla="*/ 15 w 57"/>
                <a:gd name="T13" fmla="*/ 0 h 76"/>
                <a:gd name="T14" fmla="*/ 0 w 57"/>
                <a:gd name="T15" fmla="*/ 15 h 76"/>
                <a:gd name="T16" fmla="*/ 0 w 57"/>
                <a:gd name="T17"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6">
                  <a:moveTo>
                    <a:pt x="0" y="61"/>
                  </a:moveTo>
                  <a:cubicBezTo>
                    <a:pt x="0" y="69"/>
                    <a:pt x="7" y="76"/>
                    <a:pt x="15" y="76"/>
                  </a:cubicBezTo>
                  <a:cubicBezTo>
                    <a:pt x="43" y="76"/>
                    <a:pt x="43" y="76"/>
                    <a:pt x="43" y="76"/>
                  </a:cubicBezTo>
                  <a:cubicBezTo>
                    <a:pt x="51" y="76"/>
                    <a:pt x="57" y="69"/>
                    <a:pt x="57" y="61"/>
                  </a:cubicBezTo>
                  <a:cubicBezTo>
                    <a:pt x="57" y="15"/>
                    <a:pt x="57" y="15"/>
                    <a:pt x="57" y="15"/>
                  </a:cubicBezTo>
                  <a:cubicBezTo>
                    <a:pt x="57" y="7"/>
                    <a:pt x="51" y="0"/>
                    <a:pt x="43" y="0"/>
                  </a:cubicBezTo>
                  <a:cubicBezTo>
                    <a:pt x="15" y="0"/>
                    <a:pt x="15" y="0"/>
                    <a:pt x="15" y="0"/>
                  </a:cubicBezTo>
                  <a:cubicBezTo>
                    <a:pt x="7" y="0"/>
                    <a:pt x="0" y="7"/>
                    <a:pt x="0" y="15"/>
                  </a:cubicBezTo>
                  <a:lnTo>
                    <a:pt x="0" y="61"/>
                  </a:lnTo>
                  <a:close/>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 name="Freeform 98"/>
            <p:cNvSpPr>
              <a:spLocks/>
            </p:cNvSpPr>
            <p:nvPr/>
          </p:nvSpPr>
          <p:spPr bwMode="auto">
            <a:xfrm>
              <a:off x="7659" y="1598"/>
              <a:ext cx="105" cy="139"/>
            </a:xfrm>
            <a:custGeom>
              <a:avLst/>
              <a:gdLst>
                <a:gd name="T0" fmla="*/ 0 w 57"/>
                <a:gd name="T1" fmla="*/ 61 h 76"/>
                <a:gd name="T2" fmla="*/ 15 w 57"/>
                <a:gd name="T3" fmla="*/ 76 h 76"/>
                <a:gd name="T4" fmla="*/ 43 w 57"/>
                <a:gd name="T5" fmla="*/ 76 h 76"/>
                <a:gd name="T6" fmla="*/ 57 w 57"/>
                <a:gd name="T7" fmla="*/ 61 h 76"/>
                <a:gd name="T8" fmla="*/ 57 w 57"/>
                <a:gd name="T9" fmla="*/ 15 h 76"/>
                <a:gd name="T10" fmla="*/ 43 w 57"/>
                <a:gd name="T11" fmla="*/ 0 h 76"/>
                <a:gd name="T12" fmla="*/ 15 w 57"/>
                <a:gd name="T13" fmla="*/ 0 h 76"/>
                <a:gd name="T14" fmla="*/ 0 w 57"/>
                <a:gd name="T15" fmla="*/ 15 h 76"/>
                <a:gd name="T16" fmla="*/ 0 w 57"/>
                <a:gd name="T17"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6">
                  <a:moveTo>
                    <a:pt x="0" y="61"/>
                  </a:moveTo>
                  <a:cubicBezTo>
                    <a:pt x="0" y="69"/>
                    <a:pt x="7" y="76"/>
                    <a:pt x="15" y="76"/>
                  </a:cubicBezTo>
                  <a:cubicBezTo>
                    <a:pt x="43" y="76"/>
                    <a:pt x="43" y="76"/>
                    <a:pt x="43" y="76"/>
                  </a:cubicBezTo>
                  <a:cubicBezTo>
                    <a:pt x="51" y="76"/>
                    <a:pt x="57" y="69"/>
                    <a:pt x="57" y="61"/>
                  </a:cubicBezTo>
                  <a:cubicBezTo>
                    <a:pt x="57" y="15"/>
                    <a:pt x="57" y="15"/>
                    <a:pt x="57" y="15"/>
                  </a:cubicBezTo>
                  <a:cubicBezTo>
                    <a:pt x="57" y="7"/>
                    <a:pt x="51" y="0"/>
                    <a:pt x="43" y="0"/>
                  </a:cubicBezTo>
                  <a:cubicBezTo>
                    <a:pt x="15" y="0"/>
                    <a:pt x="15" y="0"/>
                    <a:pt x="15" y="0"/>
                  </a:cubicBezTo>
                  <a:cubicBezTo>
                    <a:pt x="7" y="0"/>
                    <a:pt x="0" y="7"/>
                    <a:pt x="0" y="15"/>
                  </a:cubicBezTo>
                  <a:lnTo>
                    <a:pt x="0" y="61"/>
                  </a:lnTo>
                  <a:close/>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2" name="Freeform 99"/>
            <p:cNvSpPr>
              <a:spLocks/>
            </p:cNvSpPr>
            <p:nvPr/>
          </p:nvSpPr>
          <p:spPr bwMode="auto">
            <a:xfrm>
              <a:off x="7659" y="1598"/>
              <a:ext cx="105" cy="139"/>
            </a:xfrm>
            <a:custGeom>
              <a:avLst/>
              <a:gdLst>
                <a:gd name="T0" fmla="*/ 0 w 57"/>
                <a:gd name="T1" fmla="*/ 61 h 76"/>
                <a:gd name="T2" fmla="*/ 15 w 57"/>
                <a:gd name="T3" fmla="*/ 76 h 76"/>
                <a:gd name="T4" fmla="*/ 43 w 57"/>
                <a:gd name="T5" fmla="*/ 76 h 76"/>
                <a:gd name="T6" fmla="*/ 57 w 57"/>
                <a:gd name="T7" fmla="*/ 61 h 76"/>
                <a:gd name="T8" fmla="*/ 57 w 57"/>
                <a:gd name="T9" fmla="*/ 15 h 76"/>
                <a:gd name="T10" fmla="*/ 43 w 57"/>
                <a:gd name="T11" fmla="*/ 0 h 76"/>
                <a:gd name="T12" fmla="*/ 15 w 57"/>
                <a:gd name="T13" fmla="*/ 0 h 76"/>
                <a:gd name="T14" fmla="*/ 0 w 57"/>
                <a:gd name="T15" fmla="*/ 15 h 76"/>
                <a:gd name="T16" fmla="*/ 0 w 57"/>
                <a:gd name="T17"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6">
                  <a:moveTo>
                    <a:pt x="0" y="61"/>
                  </a:moveTo>
                  <a:cubicBezTo>
                    <a:pt x="0" y="69"/>
                    <a:pt x="7" y="76"/>
                    <a:pt x="15" y="76"/>
                  </a:cubicBezTo>
                  <a:cubicBezTo>
                    <a:pt x="43" y="76"/>
                    <a:pt x="43" y="76"/>
                    <a:pt x="43" y="76"/>
                  </a:cubicBezTo>
                  <a:cubicBezTo>
                    <a:pt x="51" y="76"/>
                    <a:pt x="57" y="69"/>
                    <a:pt x="57" y="61"/>
                  </a:cubicBezTo>
                  <a:cubicBezTo>
                    <a:pt x="57" y="15"/>
                    <a:pt x="57" y="15"/>
                    <a:pt x="57" y="15"/>
                  </a:cubicBezTo>
                  <a:cubicBezTo>
                    <a:pt x="57" y="7"/>
                    <a:pt x="51" y="0"/>
                    <a:pt x="43" y="0"/>
                  </a:cubicBezTo>
                  <a:cubicBezTo>
                    <a:pt x="15" y="0"/>
                    <a:pt x="15" y="0"/>
                    <a:pt x="15" y="0"/>
                  </a:cubicBezTo>
                  <a:cubicBezTo>
                    <a:pt x="7" y="0"/>
                    <a:pt x="0" y="7"/>
                    <a:pt x="0" y="15"/>
                  </a:cubicBez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 name="Freeform 100"/>
            <p:cNvSpPr>
              <a:spLocks/>
            </p:cNvSpPr>
            <p:nvPr/>
          </p:nvSpPr>
          <p:spPr bwMode="auto">
            <a:xfrm>
              <a:off x="6844" y="1287"/>
              <a:ext cx="166" cy="200"/>
            </a:xfrm>
            <a:custGeom>
              <a:avLst/>
              <a:gdLst>
                <a:gd name="T0" fmla="*/ 36 w 90"/>
                <a:gd name="T1" fmla="*/ 99 h 109"/>
                <a:gd name="T2" fmla="*/ 55 w 90"/>
                <a:gd name="T3" fmla="*/ 106 h 109"/>
                <a:gd name="T4" fmla="*/ 80 w 90"/>
                <a:gd name="T5" fmla="*/ 93 h 109"/>
                <a:gd name="T6" fmla="*/ 86 w 90"/>
                <a:gd name="T7" fmla="*/ 74 h 109"/>
                <a:gd name="T8" fmla="*/ 54 w 90"/>
                <a:gd name="T9" fmla="*/ 10 h 109"/>
                <a:gd name="T10" fmla="*/ 35 w 90"/>
                <a:gd name="T11" fmla="*/ 4 h 109"/>
                <a:gd name="T12" fmla="*/ 10 w 90"/>
                <a:gd name="T13" fmla="*/ 16 h 109"/>
                <a:gd name="T14" fmla="*/ 4 w 90"/>
                <a:gd name="T15" fmla="*/ 35 h 109"/>
                <a:gd name="T16" fmla="*/ 36 w 90"/>
                <a:gd name="T17" fmla="*/ 9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09">
                  <a:moveTo>
                    <a:pt x="36" y="99"/>
                  </a:moveTo>
                  <a:cubicBezTo>
                    <a:pt x="39" y="106"/>
                    <a:pt x="48" y="109"/>
                    <a:pt x="55" y="106"/>
                  </a:cubicBezTo>
                  <a:cubicBezTo>
                    <a:pt x="80" y="93"/>
                    <a:pt x="80" y="93"/>
                    <a:pt x="80" y="93"/>
                  </a:cubicBezTo>
                  <a:cubicBezTo>
                    <a:pt x="87" y="90"/>
                    <a:pt x="90" y="81"/>
                    <a:pt x="86" y="74"/>
                  </a:cubicBezTo>
                  <a:cubicBezTo>
                    <a:pt x="54" y="10"/>
                    <a:pt x="54" y="10"/>
                    <a:pt x="54" y="10"/>
                  </a:cubicBezTo>
                  <a:cubicBezTo>
                    <a:pt x="51" y="3"/>
                    <a:pt x="42" y="0"/>
                    <a:pt x="35" y="4"/>
                  </a:cubicBezTo>
                  <a:cubicBezTo>
                    <a:pt x="10" y="16"/>
                    <a:pt x="10" y="16"/>
                    <a:pt x="10" y="16"/>
                  </a:cubicBezTo>
                  <a:cubicBezTo>
                    <a:pt x="3" y="20"/>
                    <a:pt x="0" y="28"/>
                    <a:pt x="4" y="35"/>
                  </a:cubicBezTo>
                  <a:lnTo>
                    <a:pt x="36"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 name="Freeform 101"/>
            <p:cNvSpPr>
              <a:spLocks/>
            </p:cNvSpPr>
            <p:nvPr/>
          </p:nvSpPr>
          <p:spPr bwMode="auto">
            <a:xfrm>
              <a:off x="6876" y="956"/>
              <a:ext cx="737" cy="551"/>
            </a:xfrm>
            <a:custGeom>
              <a:avLst/>
              <a:gdLst>
                <a:gd name="T0" fmla="*/ 373 w 401"/>
                <a:gd name="T1" fmla="*/ 156 h 301"/>
                <a:gd name="T2" fmla="*/ 391 w 401"/>
                <a:gd name="T3" fmla="*/ 102 h 301"/>
                <a:gd name="T4" fmla="*/ 354 w 401"/>
                <a:gd name="T5" fmla="*/ 28 h 301"/>
                <a:gd name="T6" fmla="*/ 300 w 401"/>
                <a:gd name="T7" fmla="*/ 10 h 301"/>
                <a:gd name="T8" fmla="*/ 27 w 401"/>
                <a:gd name="T9" fmla="*/ 146 h 301"/>
                <a:gd name="T10" fmla="*/ 9 w 401"/>
                <a:gd name="T11" fmla="*/ 200 h 301"/>
                <a:gd name="T12" fmla="*/ 46 w 401"/>
                <a:gd name="T13" fmla="*/ 274 h 301"/>
                <a:gd name="T14" fmla="*/ 100 w 401"/>
                <a:gd name="T15" fmla="*/ 291 h 301"/>
                <a:gd name="T16" fmla="*/ 373 w 401"/>
                <a:gd name="T17"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1" h="301">
                  <a:moveTo>
                    <a:pt x="373" y="156"/>
                  </a:moveTo>
                  <a:cubicBezTo>
                    <a:pt x="392" y="146"/>
                    <a:pt x="401" y="122"/>
                    <a:pt x="391" y="102"/>
                  </a:cubicBezTo>
                  <a:cubicBezTo>
                    <a:pt x="354" y="28"/>
                    <a:pt x="354" y="28"/>
                    <a:pt x="354" y="28"/>
                  </a:cubicBezTo>
                  <a:cubicBezTo>
                    <a:pt x="344" y="9"/>
                    <a:pt x="320" y="0"/>
                    <a:pt x="300" y="10"/>
                  </a:cubicBezTo>
                  <a:cubicBezTo>
                    <a:pt x="27" y="146"/>
                    <a:pt x="27" y="146"/>
                    <a:pt x="27" y="146"/>
                  </a:cubicBezTo>
                  <a:cubicBezTo>
                    <a:pt x="8" y="156"/>
                    <a:pt x="0" y="180"/>
                    <a:pt x="9" y="200"/>
                  </a:cubicBezTo>
                  <a:cubicBezTo>
                    <a:pt x="46" y="274"/>
                    <a:pt x="46" y="274"/>
                    <a:pt x="46" y="274"/>
                  </a:cubicBezTo>
                  <a:cubicBezTo>
                    <a:pt x="56" y="293"/>
                    <a:pt x="80" y="301"/>
                    <a:pt x="100" y="291"/>
                  </a:cubicBezTo>
                  <a:lnTo>
                    <a:pt x="373" y="156"/>
                  </a:lnTo>
                  <a:close/>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 name="Oval 102"/>
            <p:cNvSpPr>
              <a:spLocks noChangeArrowheads="1"/>
            </p:cNvSpPr>
            <p:nvPr/>
          </p:nvSpPr>
          <p:spPr bwMode="auto">
            <a:xfrm>
              <a:off x="7414" y="1617"/>
              <a:ext cx="98" cy="98"/>
            </a:xfrm>
            <a:prstGeom prst="ellipse">
              <a:avLst/>
            </a:pr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 name="Oval 103"/>
            <p:cNvSpPr>
              <a:spLocks noChangeArrowheads="1"/>
            </p:cNvSpPr>
            <p:nvPr/>
          </p:nvSpPr>
          <p:spPr bwMode="auto">
            <a:xfrm>
              <a:off x="7446" y="1648"/>
              <a:ext cx="35" cy="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 name="Freeform 104"/>
            <p:cNvSpPr>
              <a:spLocks/>
            </p:cNvSpPr>
            <p:nvPr/>
          </p:nvSpPr>
          <p:spPr bwMode="auto">
            <a:xfrm>
              <a:off x="7712" y="1543"/>
              <a:ext cx="129" cy="249"/>
            </a:xfrm>
            <a:custGeom>
              <a:avLst/>
              <a:gdLst>
                <a:gd name="T0" fmla="*/ 70 w 70"/>
                <a:gd name="T1" fmla="*/ 0 h 136"/>
                <a:gd name="T2" fmla="*/ 14 w 70"/>
                <a:gd name="T3" fmla="*/ 0 h 136"/>
                <a:gd name="T4" fmla="*/ 0 w 70"/>
                <a:gd name="T5" fmla="*/ 15 h 136"/>
                <a:gd name="T6" fmla="*/ 0 w 70"/>
                <a:gd name="T7" fmla="*/ 121 h 136"/>
                <a:gd name="T8" fmla="*/ 14 w 70"/>
                <a:gd name="T9" fmla="*/ 136 h 136"/>
                <a:gd name="T10" fmla="*/ 70 w 70"/>
                <a:gd name="T11" fmla="*/ 136 h 136"/>
                <a:gd name="T12" fmla="*/ 70 w 70"/>
                <a:gd name="T13" fmla="*/ 0 h 136"/>
              </a:gdLst>
              <a:ahLst/>
              <a:cxnLst>
                <a:cxn ang="0">
                  <a:pos x="T0" y="T1"/>
                </a:cxn>
                <a:cxn ang="0">
                  <a:pos x="T2" y="T3"/>
                </a:cxn>
                <a:cxn ang="0">
                  <a:pos x="T4" y="T5"/>
                </a:cxn>
                <a:cxn ang="0">
                  <a:pos x="T6" y="T7"/>
                </a:cxn>
                <a:cxn ang="0">
                  <a:pos x="T8" y="T9"/>
                </a:cxn>
                <a:cxn ang="0">
                  <a:pos x="T10" y="T11"/>
                </a:cxn>
                <a:cxn ang="0">
                  <a:pos x="T12" y="T13"/>
                </a:cxn>
              </a:cxnLst>
              <a:rect l="0" t="0" r="r" b="b"/>
              <a:pathLst>
                <a:path w="70" h="136">
                  <a:moveTo>
                    <a:pt x="70" y="0"/>
                  </a:moveTo>
                  <a:cubicBezTo>
                    <a:pt x="14" y="0"/>
                    <a:pt x="14" y="0"/>
                    <a:pt x="14" y="0"/>
                  </a:cubicBezTo>
                  <a:cubicBezTo>
                    <a:pt x="6" y="0"/>
                    <a:pt x="0" y="7"/>
                    <a:pt x="0" y="15"/>
                  </a:cubicBezTo>
                  <a:cubicBezTo>
                    <a:pt x="0" y="121"/>
                    <a:pt x="0" y="121"/>
                    <a:pt x="0" y="121"/>
                  </a:cubicBezTo>
                  <a:cubicBezTo>
                    <a:pt x="0" y="129"/>
                    <a:pt x="6" y="136"/>
                    <a:pt x="14" y="136"/>
                  </a:cubicBezTo>
                  <a:cubicBezTo>
                    <a:pt x="70" y="136"/>
                    <a:pt x="70" y="136"/>
                    <a:pt x="70" y="136"/>
                  </a:cubicBezTo>
                  <a:lnTo>
                    <a:pt x="70" y="0"/>
                  </a:lnTo>
                  <a:close/>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 name="Freeform 105"/>
            <p:cNvSpPr>
              <a:spLocks/>
            </p:cNvSpPr>
            <p:nvPr/>
          </p:nvSpPr>
          <p:spPr bwMode="auto">
            <a:xfrm>
              <a:off x="3657" y="3870"/>
              <a:ext cx="942" cy="110"/>
            </a:xfrm>
            <a:custGeom>
              <a:avLst/>
              <a:gdLst>
                <a:gd name="T0" fmla="*/ 482 w 512"/>
                <a:gd name="T1" fmla="*/ 60 h 60"/>
                <a:gd name="T2" fmla="*/ 30 w 512"/>
                <a:gd name="T3" fmla="*/ 60 h 60"/>
                <a:gd name="T4" fmla="*/ 0 w 512"/>
                <a:gd name="T5" fmla="*/ 30 h 60"/>
                <a:gd name="T6" fmla="*/ 30 w 512"/>
                <a:gd name="T7" fmla="*/ 0 h 60"/>
                <a:gd name="T8" fmla="*/ 482 w 512"/>
                <a:gd name="T9" fmla="*/ 0 h 60"/>
                <a:gd name="T10" fmla="*/ 512 w 512"/>
                <a:gd name="T11" fmla="*/ 30 h 60"/>
                <a:gd name="T12" fmla="*/ 482 w 512"/>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512" h="60">
                  <a:moveTo>
                    <a:pt x="482" y="60"/>
                  </a:moveTo>
                  <a:cubicBezTo>
                    <a:pt x="30" y="60"/>
                    <a:pt x="30" y="60"/>
                    <a:pt x="30" y="60"/>
                  </a:cubicBezTo>
                  <a:cubicBezTo>
                    <a:pt x="14" y="60"/>
                    <a:pt x="0" y="47"/>
                    <a:pt x="0" y="30"/>
                  </a:cubicBezTo>
                  <a:cubicBezTo>
                    <a:pt x="0" y="14"/>
                    <a:pt x="14" y="0"/>
                    <a:pt x="30" y="0"/>
                  </a:cubicBezTo>
                  <a:cubicBezTo>
                    <a:pt x="482" y="0"/>
                    <a:pt x="482" y="0"/>
                    <a:pt x="482" y="0"/>
                  </a:cubicBezTo>
                  <a:cubicBezTo>
                    <a:pt x="499" y="0"/>
                    <a:pt x="512" y="14"/>
                    <a:pt x="512" y="30"/>
                  </a:cubicBezTo>
                  <a:cubicBezTo>
                    <a:pt x="512" y="47"/>
                    <a:pt x="499" y="60"/>
                    <a:pt x="482" y="60"/>
                  </a:cubicBezTo>
                  <a:close/>
                </a:path>
              </a:pathLst>
            </a:custGeom>
            <a:solidFill>
              <a:srgbClr val="005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 name="Freeform 106"/>
            <p:cNvSpPr>
              <a:spLocks/>
            </p:cNvSpPr>
            <p:nvPr/>
          </p:nvSpPr>
          <p:spPr bwMode="auto">
            <a:xfrm>
              <a:off x="3782" y="2361"/>
              <a:ext cx="113" cy="406"/>
            </a:xfrm>
            <a:custGeom>
              <a:avLst/>
              <a:gdLst>
                <a:gd name="T0" fmla="*/ 39 w 61"/>
                <a:gd name="T1" fmla="*/ 0 h 222"/>
                <a:gd name="T2" fmla="*/ 9 w 61"/>
                <a:gd name="T3" fmla="*/ 124 h 222"/>
                <a:gd name="T4" fmla="*/ 61 w 61"/>
                <a:gd name="T5" fmla="*/ 222 h 222"/>
                <a:gd name="T6" fmla="*/ 41 w 61"/>
                <a:gd name="T7" fmla="*/ 2 h 222"/>
              </a:gdLst>
              <a:ahLst/>
              <a:cxnLst>
                <a:cxn ang="0">
                  <a:pos x="T0" y="T1"/>
                </a:cxn>
                <a:cxn ang="0">
                  <a:pos x="T2" y="T3"/>
                </a:cxn>
                <a:cxn ang="0">
                  <a:pos x="T4" y="T5"/>
                </a:cxn>
                <a:cxn ang="0">
                  <a:pos x="T6" y="T7"/>
                </a:cxn>
              </a:cxnLst>
              <a:rect l="0" t="0" r="r" b="b"/>
              <a:pathLst>
                <a:path w="61" h="222">
                  <a:moveTo>
                    <a:pt x="39" y="0"/>
                  </a:moveTo>
                  <a:cubicBezTo>
                    <a:pt x="9" y="124"/>
                    <a:pt x="9" y="124"/>
                    <a:pt x="9" y="124"/>
                  </a:cubicBezTo>
                  <a:cubicBezTo>
                    <a:pt x="0" y="160"/>
                    <a:pt x="28" y="219"/>
                    <a:pt x="61" y="222"/>
                  </a:cubicBezTo>
                  <a:cubicBezTo>
                    <a:pt x="41" y="2"/>
                    <a:pt x="41" y="2"/>
                    <a:pt x="41" y="2"/>
                  </a:cubicBezTo>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0" name="Freeform 107"/>
            <p:cNvSpPr>
              <a:spLocks/>
            </p:cNvSpPr>
            <p:nvPr/>
          </p:nvSpPr>
          <p:spPr bwMode="auto">
            <a:xfrm>
              <a:off x="3782" y="2361"/>
              <a:ext cx="113" cy="406"/>
            </a:xfrm>
            <a:custGeom>
              <a:avLst/>
              <a:gdLst>
                <a:gd name="T0" fmla="*/ 39 w 61"/>
                <a:gd name="T1" fmla="*/ 0 h 222"/>
                <a:gd name="T2" fmla="*/ 9 w 61"/>
                <a:gd name="T3" fmla="*/ 124 h 222"/>
                <a:gd name="T4" fmla="*/ 61 w 61"/>
                <a:gd name="T5" fmla="*/ 222 h 222"/>
                <a:gd name="T6" fmla="*/ 41 w 61"/>
                <a:gd name="T7" fmla="*/ 2 h 222"/>
              </a:gdLst>
              <a:ahLst/>
              <a:cxnLst>
                <a:cxn ang="0">
                  <a:pos x="T0" y="T1"/>
                </a:cxn>
                <a:cxn ang="0">
                  <a:pos x="T2" y="T3"/>
                </a:cxn>
                <a:cxn ang="0">
                  <a:pos x="T4" y="T5"/>
                </a:cxn>
                <a:cxn ang="0">
                  <a:pos x="T6" y="T7"/>
                </a:cxn>
              </a:cxnLst>
              <a:rect l="0" t="0" r="r" b="b"/>
              <a:pathLst>
                <a:path w="61" h="222">
                  <a:moveTo>
                    <a:pt x="39" y="0"/>
                  </a:moveTo>
                  <a:cubicBezTo>
                    <a:pt x="9" y="124"/>
                    <a:pt x="9" y="124"/>
                    <a:pt x="9" y="124"/>
                  </a:cubicBezTo>
                  <a:cubicBezTo>
                    <a:pt x="0" y="160"/>
                    <a:pt x="28" y="219"/>
                    <a:pt x="61" y="222"/>
                  </a:cubicBezTo>
                  <a:cubicBezTo>
                    <a:pt x="41" y="2"/>
                    <a:pt x="41" y="2"/>
                    <a:pt x="41" y="2"/>
                  </a:cubicBezTo>
                </a:path>
              </a:pathLst>
            </a:custGeom>
            <a:solidFill>
              <a:srgbClr val="003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 name="Freeform 108"/>
            <p:cNvSpPr>
              <a:spLocks/>
            </p:cNvSpPr>
            <p:nvPr/>
          </p:nvSpPr>
          <p:spPr bwMode="auto">
            <a:xfrm>
              <a:off x="4362" y="2361"/>
              <a:ext cx="112" cy="404"/>
            </a:xfrm>
            <a:custGeom>
              <a:avLst/>
              <a:gdLst>
                <a:gd name="T0" fmla="*/ 21 w 61"/>
                <a:gd name="T1" fmla="*/ 1 h 221"/>
                <a:gd name="T2" fmla="*/ 0 w 61"/>
                <a:gd name="T3" fmla="*/ 221 h 221"/>
                <a:gd name="T4" fmla="*/ 52 w 61"/>
                <a:gd name="T5" fmla="*/ 124 h 221"/>
                <a:gd name="T6" fmla="*/ 22 w 61"/>
                <a:gd name="T7" fmla="*/ 0 h 221"/>
              </a:gdLst>
              <a:ahLst/>
              <a:cxnLst>
                <a:cxn ang="0">
                  <a:pos x="T0" y="T1"/>
                </a:cxn>
                <a:cxn ang="0">
                  <a:pos x="T2" y="T3"/>
                </a:cxn>
                <a:cxn ang="0">
                  <a:pos x="T4" y="T5"/>
                </a:cxn>
                <a:cxn ang="0">
                  <a:pos x="T6" y="T7"/>
                </a:cxn>
              </a:cxnLst>
              <a:rect l="0" t="0" r="r" b="b"/>
              <a:pathLst>
                <a:path w="61" h="221">
                  <a:moveTo>
                    <a:pt x="21" y="1"/>
                  </a:moveTo>
                  <a:cubicBezTo>
                    <a:pt x="0" y="221"/>
                    <a:pt x="0" y="221"/>
                    <a:pt x="0" y="221"/>
                  </a:cubicBezTo>
                  <a:cubicBezTo>
                    <a:pt x="34" y="219"/>
                    <a:pt x="61" y="159"/>
                    <a:pt x="52" y="124"/>
                  </a:cubicBezTo>
                  <a:cubicBezTo>
                    <a:pt x="22" y="0"/>
                    <a:pt x="22" y="0"/>
                    <a:pt x="22" y="0"/>
                  </a:cubicBezTo>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Freeform 109"/>
            <p:cNvSpPr>
              <a:spLocks/>
            </p:cNvSpPr>
            <p:nvPr/>
          </p:nvSpPr>
          <p:spPr bwMode="auto">
            <a:xfrm>
              <a:off x="4362" y="2361"/>
              <a:ext cx="112" cy="404"/>
            </a:xfrm>
            <a:custGeom>
              <a:avLst/>
              <a:gdLst>
                <a:gd name="T0" fmla="*/ 21 w 61"/>
                <a:gd name="T1" fmla="*/ 1 h 221"/>
                <a:gd name="T2" fmla="*/ 0 w 61"/>
                <a:gd name="T3" fmla="*/ 221 h 221"/>
                <a:gd name="T4" fmla="*/ 52 w 61"/>
                <a:gd name="T5" fmla="*/ 124 h 221"/>
                <a:gd name="T6" fmla="*/ 22 w 61"/>
                <a:gd name="T7" fmla="*/ 0 h 221"/>
              </a:gdLst>
              <a:ahLst/>
              <a:cxnLst>
                <a:cxn ang="0">
                  <a:pos x="T0" y="T1"/>
                </a:cxn>
                <a:cxn ang="0">
                  <a:pos x="T2" y="T3"/>
                </a:cxn>
                <a:cxn ang="0">
                  <a:pos x="T4" y="T5"/>
                </a:cxn>
                <a:cxn ang="0">
                  <a:pos x="T6" y="T7"/>
                </a:cxn>
              </a:cxnLst>
              <a:rect l="0" t="0" r="r" b="b"/>
              <a:pathLst>
                <a:path w="61" h="221">
                  <a:moveTo>
                    <a:pt x="21" y="1"/>
                  </a:moveTo>
                  <a:cubicBezTo>
                    <a:pt x="0" y="221"/>
                    <a:pt x="0" y="221"/>
                    <a:pt x="0" y="221"/>
                  </a:cubicBezTo>
                  <a:cubicBezTo>
                    <a:pt x="34" y="219"/>
                    <a:pt x="61" y="159"/>
                    <a:pt x="52" y="124"/>
                  </a:cubicBezTo>
                  <a:cubicBezTo>
                    <a:pt x="22" y="0"/>
                    <a:pt x="22" y="0"/>
                    <a:pt x="22" y="0"/>
                  </a:cubicBezTo>
                </a:path>
              </a:pathLst>
            </a:custGeom>
            <a:solidFill>
              <a:srgbClr val="003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 name="Freeform 110"/>
            <p:cNvSpPr>
              <a:spLocks/>
            </p:cNvSpPr>
            <p:nvPr/>
          </p:nvSpPr>
          <p:spPr bwMode="auto">
            <a:xfrm>
              <a:off x="3854" y="2237"/>
              <a:ext cx="548" cy="671"/>
            </a:xfrm>
            <a:custGeom>
              <a:avLst/>
              <a:gdLst>
                <a:gd name="T0" fmla="*/ 271 w 298"/>
                <a:gd name="T1" fmla="*/ 367 h 367"/>
                <a:gd name="T2" fmla="*/ 27 w 298"/>
                <a:gd name="T3" fmla="*/ 367 h 367"/>
                <a:gd name="T4" fmla="*/ 0 w 298"/>
                <a:gd name="T5" fmla="*/ 70 h 367"/>
                <a:gd name="T6" fmla="*/ 83 w 298"/>
                <a:gd name="T7" fmla="*/ 1 h 367"/>
                <a:gd name="T8" fmla="*/ 215 w 298"/>
                <a:gd name="T9" fmla="*/ 0 h 367"/>
                <a:gd name="T10" fmla="*/ 298 w 298"/>
                <a:gd name="T11" fmla="*/ 69 h 367"/>
                <a:gd name="T12" fmla="*/ 271 w 298"/>
                <a:gd name="T13" fmla="*/ 367 h 367"/>
              </a:gdLst>
              <a:ahLst/>
              <a:cxnLst>
                <a:cxn ang="0">
                  <a:pos x="T0" y="T1"/>
                </a:cxn>
                <a:cxn ang="0">
                  <a:pos x="T2" y="T3"/>
                </a:cxn>
                <a:cxn ang="0">
                  <a:pos x="T4" y="T5"/>
                </a:cxn>
                <a:cxn ang="0">
                  <a:pos x="T6" y="T7"/>
                </a:cxn>
                <a:cxn ang="0">
                  <a:pos x="T8" y="T9"/>
                </a:cxn>
                <a:cxn ang="0">
                  <a:pos x="T10" y="T11"/>
                </a:cxn>
                <a:cxn ang="0">
                  <a:pos x="T12" y="T13"/>
                </a:cxn>
              </a:cxnLst>
              <a:rect l="0" t="0" r="r" b="b"/>
              <a:pathLst>
                <a:path w="298" h="367">
                  <a:moveTo>
                    <a:pt x="271" y="367"/>
                  </a:moveTo>
                  <a:cubicBezTo>
                    <a:pt x="27" y="367"/>
                    <a:pt x="27" y="367"/>
                    <a:pt x="27" y="367"/>
                  </a:cubicBezTo>
                  <a:cubicBezTo>
                    <a:pt x="0" y="70"/>
                    <a:pt x="0" y="70"/>
                    <a:pt x="0" y="70"/>
                  </a:cubicBezTo>
                  <a:cubicBezTo>
                    <a:pt x="9" y="32"/>
                    <a:pt x="44" y="1"/>
                    <a:pt x="83" y="1"/>
                  </a:cubicBezTo>
                  <a:cubicBezTo>
                    <a:pt x="215" y="0"/>
                    <a:pt x="215" y="0"/>
                    <a:pt x="215" y="0"/>
                  </a:cubicBezTo>
                  <a:cubicBezTo>
                    <a:pt x="254" y="0"/>
                    <a:pt x="289" y="31"/>
                    <a:pt x="298" y="69"/>
                  </a:cubicBezTo>
                  <a:cubicBezTo>
                    <a:pt x="271" y="367"/>
                    <a:pt x="271" y="367"/>
                    <a:pt x="271" y="367"/>
                  </a:cubicBezTo>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4" name="Freeform 111"/>
            <p:cNvSpPr>
              <a:spLocks/>
            </p:cNvSpPr>
            <p:nvPr/>
          </p:nvSpPr>
          <p:spPr bwMode="auto">
            <a:xfrm>
              <a:off x="4058" y="2237"/>
              <a:ext cx="140" cy="294"/>
            </a:xfrm>
            <a:custGeom>
              <a:avLst/>
              <a:gdLst>
                <a:gd name="T0" fmla="*/ 70 w 140"/>
                <a:gd name="T1" fmla="*/ 294 h 294"/>
                <a:gd name="T2" fmla="*/ 0 w 140"/>
                <a:gd name="T3" fmla="*/ 0 h 294"/>
                <a:gd name="T4" fmla="*/ 140 w 140"/>
                <a:gd name="T5" fmla="*/ 0 h 294"/>
                <a:gd name="T6" fmla="*/ 70 w 140"/>
                <a:gd name="T7" fmla="*/ 294 h 294"/>
              </a:gdLst>
              <a:ahLst/>
              <a:cxnLst>
                <a:cxn ang="0">
                  <a:pos x="T0" y="T1"/>
                </a:cxn>
                <a:cxn ang="0">
                  <a:pos x="T2" y="T3"/>
                </a:cxn>
                <a:cxn ang="0">
                  <a:pos x="T4" y="T5"/>
                </a:cxn>
                <a:cxn ang="0">
                  <a:pos x="T6" y="T7"/>
                </a:cxn>
              </a:cxnLst>
              <a:rect l="0" t="0" r="r" b="b"/>
              <a:pathLst>
                <a:path w="140" h="294">
                  <a:moveTo>
                    <a:pt x="70" y="294"/>
                  </a:moveTo>
                  <a:lnTo>
                    <a:pt x="0" y="0"/>
                  </a:lnTo>
                  <a:lnTo>
                    <a:pt x="140" y="0"/>
                  </a:lnTo>
                  <a:lnTo>
                    <a:pt x="70" y="2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5" name="Freeform 112"/>
            <p:cNvSpPr>
              <a:spLocks/>
            </p:cNvSpPr>
            <p:nvPr/>
          </p:nvSpPr>
          <p:spPr bwMode="auto">
            <a:xfrm>
              <a:off x="3906" y="2908"/>
              <a:ext cx="447" cy="839"/>
            </a:xfrm>
            <a:custGeom>
              <a:avLst/>
              <a:gdLst>
                <a:gd name="T0" fmla="*/ 24 w 243"/>
                <a:gd name="T1" fmla="*/ 459 h 459"/>
                <a:gd name="T2" fmla="*/ 80 w 243"/>
                <a:gd name="T3" fmla="*/ 459 h 459"/>
                <a:gd name="T4" fmla="*/ 86 w 243"/>
                <a:gd name="T5" fmla="*/ 240 h 459"/>
                <a:gd name="T6" fmla="*/ 110 w 243"/>
                <a:gd name="T7" fmla="*/ 114 h 459"/>
                <a:gd name="T8" fmla="*/ 121 w 243"/>
                <a:gd name="T9" fmla="*/ 110 h 459"/>
                <a:gd name="T10" fmla="*/ 134 w 243"/>
                <a:gd name="T11" fmla="*/ 113 h 459"/>
                <a:gd name="T12" fmla="*/ 157 w 243"/>
                <a:gd name="T13" fmla="*/ 240 h 459"/>
                <a:gd name="T14" fmla="*/ 163 w 243"/>
                <a:gd name="T15" fmla="*/ 459 h 459"/>
                <a:gd name="T16" fmla="*/ 218 w 243"/>
                <a:gd name="T17" fmla="*/ 459 h 459"/>
                <a:gd name="T18" fmla="*/ 241 w 243"/>
                <a:gd name="T19" fmla="*/ 243 h 459"/>
                <a:gd name="T20" fmla="*/ 243 w 243"/>
                <a:gd name="T21" fmla="*/ 0 h 459"/>
                <a:gd name="T22" fmla="*/ 0 w 243"/>
                <a:gd name="T23" fmla="*/ 0 h 459"/>
                <a:gd name="T24" fmla="*/ 2 w 243"/>
                <a:gd name="T25" fmla="*/ 243 h 459"/>
                <a:gd name="T26" fmla="*/ 24 w 243"/>
                <a:gd name="T27"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3" h="459">
                  <a:moveTo>
                    <a:pt x="24" y="459"/>
                  </a:moveTo>
                  <a:cubicBezTo>
                    <a:pt x="80" y="459"/>
                    <a:pt x="80" y="459"/>
                    <a:pt x="80" y="459"/>
                  </a:cubicBezTo>
                  <a:cubicBezTo>
                    <a:pt x="86" y="240"/>
                    <a:pt x="86" y="240"/>
                    <a:pt x="86" y="240"/>
                  </a:cubicBezTo>
                  <a:cubicBezTo>
                    <a:pt x="110" y="114"/>
                    <a:pt x="110" y="114"/>
                    <a:pt x="110" y="114"/>
                  </a:cubicBezTo>
                  <a:cubicBezTo>
                    <a:pt x="117" y="111"/>
                    <a:pt x="119" y="110"/>
                    <a:pt x="121" y="110"/>
                  </a:cubicBezTo>
                  <a:cubicBezTo>
                    <a:pt x="123" y="110"/>
                    <a:pt x="125" y="111"/>
                    <a:pt x="134" y="113"/>
                  </a:cubicBezTo>
                  <a:cubicBezTo>
                    <a:pt x="157" y="240"/>
                    <a:pt x="157" y="240"/>
                    <a:pt x="157" y="240"/>
                  </a:cubicBezTo>
                  <a:cubicBezTo>
                    <a:pt x="163" y="459"/>
                    <a:pt x="163" y="459"/>
                    <a:pt x="163" y="459"/>
                  </a:cubicBezTo>
                  <a:cubicBezTo>
                    <a:pt x="218" y="459"/>
                    <a:pt x="218" y="459"/>
                    <a:pt x="218" y="459"/>
                  </a:cubicBezTo>
                  <a:cubicBezTo>
                    <a:pt x="241" y="243"/>
                    <a:pt x="241" y="243"/>
                    <a:pt x="241" y="243"/>
                  </a:cubicBezTo>
                  <a:cubicBezTo>
                    <a:pt x="243" y="0"/>
                    <a:pt x="243" y="0"/>
                    <a:pt x="243" y="0"/>
                  </a:cubicBezTo>
                  <a:cubicBezTo>
                    <a:pt x="0" y="0"/>
                    <a:pt x="0" y="0"/>
                    <a:pt x="0" y="0"/>
                  </a:cubicBezTo>
                  <a:cubicBezTo>
                    <a:pt x="2" y="243"/>
                    <a:pt x="2" y="243"/>
                    <a:pt x="2" y="243"/>
                  </a:cubicBezTo>
                  <a:lnTo>
                    <a:pt x="24" y="459"/>
                  </a:lnTo>
                  <a:close/>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6" name="Freeform 113"/>
            <p:cNvSpPr>
              <a:spLocks/>
            </p:cNvSpPr>
            <p:nvPr/>
          </p:nvSpPr>
          <p:spPr bwMode="auto">
            <a:xfrm>
              <a:off x="4033" y="3109"/>
              <a:ext cx="93" cy="638"/>
            </a:xfrm>
            <a:custGeom>
              <a:avLst/>
              <a:gdLst>
                <a:gd name="T0" fmla="*/ 51 w 51"/>
                <a:gd name="T1" fmla="*/ 0 h 349"/>
                <a:gd name="T2" fmla="*/ 42 w 51"/>
                <a:gd name="T3" fmla="*/ 0 h 349"/>
                <a:gd name="T4" fmla="*/ 24 w 51"/>
                <a:gd name="T5" fmla="*/ 4 h 349"/>
                <a:gd name="T6" fmla="*/ 0 w 51"/>
                <a:gd name="T7" fmla="*/ 130 h 349"/>
                <a:gd name="T8" fmla="*/ 11 w 51"/>
                <a:gd name="T9" fmla="*/ 349 h 349"/>
                <a:gd name="T10" fmla="*/ 17 w 51"/>
                <a:gd name="T11" fmla="*/ 130 h 349"/>
                <a:gd name="T12" fmla="*/ 41 w 51"/>
                <a:gd name="T13" fmla="*/ 4 h 349"/>
                <a:gd name="T14" fmla="*/ 51 w 51"/>
                <a:gd name="T15" fmla="*/ 0 h 3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349">
                  <a:moveTo>
                    <a:pt x="51" y="0"/>
                  </a:moveTo>
                  <a:cubicBezTo>
                    <a:pt x="49" y="0"/>
                    <a:pt x="45" y="0"/>
                    <a:pt x="42" y="0"/>
                  </a:cubicBezTo>
                  <a:cubicBezTo>
                    <a:pt x="35" y="1"/>
                    <a:pt x="31" y="0"/>
                    <a:pt x="24" y="4"/>
                  </a:cubicBezTo>
                  <a:cubicBezTo>
                    <a:pt x="0" y="130"/>
                    <a:pt x="0" y="130"/>
                    <a:pt x="0" y="130"/>
                  </a:cubicBezTo>
                  <a:cubicBezTo>
                    <a:pt x="11" y="349"/>
                    <a:pt x="11" y="349"/>
                    <a:pt x="11" y="349"/>
                  </a:cubicBezTo>
                  <a:cubicBezTo>
                    <a:pt x="17" y="130"/>
                    <a:pt x="17" y="130"/>
                    <a:pt x="17" y="130"/>
                  </a:cubicBezTo>
                  <a:cubicBezTo>
                    <a:pt x="41" y="4"/>
                    <a:pt x="41" y="4"/>
                    <a:pt x="41" y="4"/>
                  </a:cubicBezTo>
                  <a:cubicBezTo>
                    <a:pt x="45" y="2"/>
                    <a:pt x="47" y="1"/>
                    <a:pt x="51" y="0"/>
                  </a:cubicBezTo>
                  <a:close/>
                </a:path>
              </a:pathLst>
            </a:custGeom>
            <a:solidFill>
              <a:srgbClr val="40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7" name="Freeform 114"/>
            <p:cNvSpPr>
              <a:spLocks/>
            </p:cNvSpPr>
            <p:nvPr/>
          </p:nvSpPr>
          <p:spPr bwMode="auto">
            <a:xfrm>
              <a:off x="4307" y="2908"/>
              <a:ext cx="46" cy="839"/>
            </a:xfrm>
            <a:custGeom>
              <a:avLst/>
              <a:gdLst>
                <a:gd name="T0" fmla="*/ 11 w 46"/>
                <a:gd name="T1" fmla="*/ 0 h 839"/>
                <a:gd name="T2" fmla="*/ 7 w 46"/>
                <a:gd name="T3" fmla="*/ 444 h 839"/>
                <a:gd name="T4" fmla="*/ 0 w 46"/>
                <a:gd name="T5" fmla="*/ 839 h 839"/>
                <a:gd name="T6" fmla="*/ 42 w 46"/>
                <a:gd name="T7" fmla="*/ 444 h 839"/>
                <a:gd name="T8" fmla="*/ 46 w 46"/>
                <a:gd name="T9" fmla="*/ 0 h 839"/>
                <a:gd name="T10" fmla="*/ 11 w 46"/>
                <a:gd name="T11" fmla="*/ 0 h 839"/>
              </a:gdLst>
              <a:ahLst/>
              <a:cxnLst>
                <a:cxn ang="0">
                  <a:pos x="T0" y="T1"/>
                </a:cxn>
                <a:cxn ang="0">
                  <a:pos x="T2" y="T3"/>
                </a:cxn>
                <a:cxn ang="0">
                  <a:pos x="T4" y="T5"/>
                </a:cxn>
                <a:cxn ang="0">
                  <a:pos x="T6" y="T7"/>
                </a:cxn>
                <a:cxn ang="0">
                  <a:pos x="T8" y="T9"/>
                </a:cxn>
                <a:cxn ang="0">
                  <a:pos x="T10" y="T11"/>
                </a:cxn>
              </a:cxnLst>
              <a:rect l="0" t="0" r="r" b="b"/>
              <a:pathLst>
                <a:path w="46" h="839">
                  <a:moveTo>
                    <a:pt x="11" y="0"/>
                  </a:moveTo>
                  <a:lnTo>
                    <a:pt x="7" y="444"/>
                  </a:lnTo>
                  <a:lnTo>
                    <a:pt x="0" y="839"/>
                  </a:lnTo>
                  <a:lnTo>
                    <a:pt x="42" y="444"/>
                  </a:lnTo>
                  <a:lnTo>
                    <a:pt x="46" y="0"/>
                  </a:lnTo>
                  <a:lnTo>
                    <a:pt x="11" y="0"/>
                  </a:lnTo>
                  <a:close/>
                </a:path>
              </a:pathLst>
            </a:custGeom>
            <a:solidFill>
              <a:srgbClr val="40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8" name="Freeform 115"/>
            <p:cNvSpPr>
              <a:spLocks/>
            </p:cNvSpPr>
            <p:nvPr/>
          </p:nvSpPr>
          <p:spPr bwMode="auto">
            <a:xfrm>
              <a:off x="4128" y="3107"/>
              <a:ext cx="96" cy="640"/>
            </a:xfrm>
            <a:custGeom>
              <a:avLst/>
              <a:gdLst>
                <a:gd name="T0" fmla="*/ 0 w 52"/>
                <a:gd name="T1" fmla="*/ 1 h 350"/>
                <a:gd name="T2" fmla="*/ 9 w 52"/>
                <a:gd name="T3" fmla="*/ 0 h 350"/>
                <a:gd name="T4" fmla="*/ 26 w 52"/>
                <a:gd name="T5" fmla="*/ 4 h 350"/>
                <a:gd name="T6" fmla="*/ 52 w 52"/>
                <a:gd name="T7" fmla="*/ 131 h 350"/>
                <a:gd name="T8" fmla="*/ 41 w 52"/>
                <a:gd name="T9" fmla="*/ 350 h 350"/>
                <a:gd name="T10" fmla="*/ 35 w 52"/>
                <a:gd name="T11" fmla="*/ 131 h 350"/>
                <a:gd name="T12" fmla="*/ 13 w 52"/>
                <a:gd name="T13" fmla="*/ 4 h 350"/>
                <a:gd name="T14" fmla="*/ 0 w 52"/>
                <a:gd name="T15" fmla="*/ 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350">
                  <a:moveTo>
                    <a:pt x="0" y="1"/>
                  </a:moveTo>
                  <a:cubicBezTo>
                    <a:pt x="3" y="1"/>
                    <a:pt x="6" y="0"/>
                    <a:pt x="9" y="0"/>
                  </a:cubicBezTo>
                  <a:cubicBezTo>
                    <a:pt x="16" y="0"/>
                    <a:pt x="20" y="1"/>
                    <a:pt x="26" y="4"/>
                  </a:cubicBezTo>
                  <a:cubicBezTo>
                    <a:pt x="52" y="131"/>
                    <a:pt x="52" y="131"/>
                    <a:pt x="52" y="131"/>
                  </a:cubicBezTo>
                  <a:cubicBezTo>
                    <a:pt x="41" y="350"/>
                    <a:pt x="41" y="350"/>
                    <a:pt x="41" y="350"/>
                  </a:cubicBezTo>
                  <a:cubicBezTo>
                    <a:pt x="35" y="131"/>
                    <a:pt x="35" y="131"/>
                    <a:pt x="35" y="131"/>
                  </a:cubicBezTo>
                  <a:cubicBezTo>
                    <a:pt x="13" y="4"/>
                    <a:pt x="13" y="4"/>
                    <a:pt x="13" y="4"/>
                  </a:cubicBezTo>
                  <a:cubicBezTo>
                    <a:pt x="8" y="2"/>
                    <a:pt x="5" y="2"/>
                    <a:pt x="0" y="1"/>
                  </a:cubicBezTo>
                  <a:close/>
                </a:path>
              </a:pathLst>
            </a:custGeom>
            <a:solidFill>
              <a:srgbClr val="003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9" name="Freeform 116"/>
            <p:cNvSpPr>
              <a:spLocks/>
            </p:cNvSpPr>
            <p:nvPr/>
          </p:nvSpPr>
          <p:spPr bwMode="auto">
            <a:xfrm>
              <a:off x="3904" y="2908"/>
              <a:ext cx="46" cy="839"/>
            </a:xfrm>
            <a:custGeom>
              <a:avLst/>
              <a:gdLst>
                <a:gd name="T0" fmla="*/ 35 w 46"/>
                <a:gd name="T1" fmla="*/ 0 h 839"/>
                <a:gd name="T2" fmla="*/ 40 w 46"/>
                <a:gd name="T3" fmla="*/ 444 h 839"/>
                <a:gd name="T4" fmla="*/ 46 w 46"/>
                <a:gd name="T5" fmla="*/ 839 h 839"/>
                <a:gd name="T6" fmla="*/ 5 w 46"/>
                <a:gd name="T7" fmla="*/ 444 h 839"/>
                <a:gd name="T8" fmla="*/ 0 w 46"/>
                <a:gd name="T9" fmla="*/ 0 h 839"/>
                <a:gd name="T10" fmla="*/ 35 w 46"/>
                <a:gd name="T11" fmla="*/ 0 h 839"/>
              </a:gdLst>
              <a:ahLst/>
              <a:cxnLst>
                <a:cxn ang="0">
                  <a:pos x="T0" y="T1"/>
                </a:cxn>
                <a:cxn ang="0">
                  <a:pos x="T2" y="T3"/>
                </a:cxn>
                <a:cxn ang="0">
                  <a:pos x="T4" y="T5"/>
                </a:cxn>
                <a:cxn ang="0">
                  <a:pos x="T6" y="T7"/>
                </a:cxn>
                <a:cxn ang="0">
                  <a:pos x="T8" y="T9"/>
                </a:cxn>
                <a:cxn ang="0">
                  <a:pos x="T10" y="T11"/>
                </a:cxn>
              </a:cxnLst>
              <a:rect l="0" t="0" r="r" b="b"/>
              <a:pathLst>
                <a:path w="46" h="839">
                  <a:moveTo>
                    <a:pt x="35" y="0"/>
                  </a:moveTo>
                  <a:lnTo>
                    <a:pt x="40" y="444"/>
                  </a:lnTo>
                  <a:lnTo>
                    <a:pt x="46" y="839"/>
                  </a:lnTo>
                  <a:lnTo>
                    <a:pt x="5" y="444"/>
                  </a:lnTo>
                  <a:lnTo>
                    <a:pt x="0" y="0"/>
                  </a:lnTo>
                  <a:lnTo>
                    <a:pt x="35" y="0"/>
                  </a:lnTo>
                  <a:close/>
                </a:path>
              </a:pathLst>
            </a:custGeom>
            <a:solidFill>
              <a:srgbClr val="003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0" name="Freeform 117"/>
            <p:cNvSpPr>
              <a:spLocks/>
            </p:cNvSpPr>
            <p:nvPr/>
          </p:nvSpPr>
          <p:spPr bwMode="auto">
            <a:xfrm>
              <a:off x="4209" y="2396"/>
              <a:ext cx="127" cy="135"/>
            </a:xfrm>
            <a:custGeom>
              <a:avLst/>
              <a:gdLst>
                <a:gd name="T0" fmla="*/ 66 w 69"/>
                <a:gd name="T1" fmla="*/ 11 h 74"/>
                <a:gd name="T2" fmla="*/ 35 w 69"/>
                <a:gd name="T3" fmla="*/ 0 h 74"/>
                <a:gd name="T4" fmla="*/ 3 w 69"/>
                <a:gd name="T5" fmla="*/ 11 h 74"/>
                <a:gd name="T6" fmla="*/ 35 w 69"/>
                <a:gd name="T7" fmla="*/ 74 h 74"/>
                <a:gd name="T8" fmla="*/ 66 w 69"/>
                <a:gd name="T9" fmla="*/ 11 h 74"/>
              </a:gdLst>
              <a:ahLst/>
              <a:cxnLst>
                <a:cxn ang="0">
                  <a:pos x="T0" y="T1"/>
                </a:cxn>
                <a:cxn ang="0">
                  <a:pos x="T2" y="T3"/>
                </a:cxn>
                <a:cxn ang="0">
                  <a:pos x="T4" y="T5"/>
                </a:cxn>
                <a:cxn ang="0">
                  <a:pos x="T6" y="T7"/>
                </a:cxn>
                <a:cxn ang="0">
                  <a:pos x="T8" y="T9"/>
                </a:cxn>
              </a:cxnLst>
              <a:rect l="0" t="0" r="r" b="b"/>
              <a:pathLst>
                <a:path w="69" h="74">
                  <a:moveTo>
                    <a:pt x="66" y="11"/>
                  </a:moveTo>
                  <a:cubicBezTo>
                    <a:pt x="40" y="10"/>
                    <a:pt x="35" y="0"/>
                    <a:pt x="35" y="0"/>
                  </a:cubicBezTo>
                  <a:cubicBezTo>
                    <a:pt x="35" y="0"/>
                    <a:pt x="30" y="10"/>
                    <a:pt x="3" y="11"/>
                  </a:cubicBezTo>
                  <a:cubicBezTo>
                    <a:pt x="3" y="11"/>
                    <a:pt x="0" y="57"/>
                    <a:pt x="35" y="74"/>
                  </a:cubicBezTo>
                  <a:cubicBezTo>
                    <a:pt x="69" y="57"/>
                    <a:pt x="66" y="11"/>
                    <a:pt x="66" y="11"/>
                  </a:cubicBezTo>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1" name="Freeform 118"/>
            <p:cNvSpPr>
              <a:spLocks noEditPoints="1"/>
            </p:cNvSpPr>
            <p:nvPr/>
          </p:nvSpPr>
          <p:spPr bwMode="auto">
            <a:xfrm>
              <a:off x="4273" y="2524"/>
              <a:ext cx="11" cy="7"/>
            </a:xfrm>
            <a:custGeom>
              <a:avLst/>
              <a:gdLst>
                <a:gd name="T0" fmla="*/ 0 w 6"/>
                <a:gd name="T1" fmla="*/ 4 h 4"/>
                <a:gd name="T2" fmla="*/ 0 w 6"/>
                <a:gd name="T3" fmla="*/ 4 h 4"/>
                <a:gd name="T4" fmla="*/ 0 w 6"/>
                <a:gd name="T5" fmla="*/ 4 h 4"/>
                <a:gd name="T6" fmla="*/ 0 w 6"/>
                <a:gd name="T7" fmla="*/ 3 h 4"/>
                <a:gd name="T8" fmla="*/ 0 w 6"/>
                <a:gd name="T9" fmla="*/ 4 h 4"/>
                <a:gd name="T10" fmla="*/ 0 w 6"/>
                <a:gd name="T11" fmla="*/ 3 h 4"/>
                <a:gd name="T12" fmla="*/ 1 w 6"/>
                <a:gd name="T13" fmla="*/ 3 h 4"/>
                <a:gd name="T14" fmla="*/ 0 w 6"/>
                <a:gd name="T15" fmla="*/ 3 h 4"/>
                <a:gd name="T16" fmla="*/ 1 w 6"/>
                <a:gd name="T17" fmla="*/ 3 h 4"/>
                <a:gd name="T18" fmla="*/ 1 w 6"/>
                <a:gd name="T19" fmla="*/ 3 h 4"/>
                <a:gd name="T20" fmla="*/ 1 w 6"/>
                <a:gd name="T21" fmla="*/ 3 h 4"/>
                <a:gd name="T22" fmla="*/ 1 w 6"/>
                <a:gd name="T23" fmla="*/ 3 h 4"/>
                <a:gd name="T24" fmla="*/ 2 w 6"/>
                <a:gd name="T25" fmla="*/ 3 h 4"/>
                <a:gd name="T26" fmla="*/ 1 w 6"/>
                <a:gd name="T27" fmla="*/ 3 h 4"/>
                <a:gd name="T28" fmla="*/ 2 w 6"/>
                <a:gd name="T29" fmla="*/ 3 h 4"/>
                <a:gd name="T30" fmla="*/ 2 w 6"/>
                <a:gd name="T31" fmla="*/ 3 h 4"/>
                <a:gd name="T32" fmla="*/ 2 w 6"/>
                <a:gd name="T33" fmla="*/ 3 h 4"/>
                <a:gd name="T34" fmla="*/ 2 w 6"/>
                <a:gd name="T35" fmla="*/ 3 h 4"/>
                <a:gd name="T36" fmla="*/ 3 w 6"/>
                <a:gd name="T37" fmla="*/ 2 h 4"/>
                <a:gd name="T38" fmla="*/ 2 w 6"/>
                <a:gd name="T39" fmla="*/ 3 h 4"/>
                <a:gd name="T40" fmla="*/ 3 w 6"/>
                <a:gd name="T41" fmla="*/ 2 h 4"/>
                <a:gd name="T42" fmla="*/ 3 w 6"/>
                <a:gd name="T43" fmla="*/ 2 h 4"/>
                <a:gd name="T44" fmla="*/ 3 w 6"/>
                <a:gd name="T45" fmla="*/ 2 h 4"/>
                <a:gd name="T46" fmla="*/ 3 w 6"/>
                <a:gd name="T47" fmla="*/ 2 h 4"/>
                <a:gd name="T48" fmla="*/ 3 w 6"/>
                <a:gd name="T49" fmla="*/ 2 h 4"/>
                <a:gd name="T50" fmla="*/ 3 w 6"/>
                <a:gd name="T51" fmla="*/ 2 h 4"/>
                <a:gd name="T52" fmla="*/ 3 w 6"/>
                <a:gd name="T53" fmla="*/ 2 h 4"/>
                <a:gd name="T54" fmla="*/ 4 w 6"/>
                <a:gd name="T55" fmla="*/ 2 h 4"/>
                <a:gd name="T56" fmla="*/ 3 w 6"/>
                <a:gd name="T57" fmla="*/ 2 h 4"/>
                <a:gd name="T58" fmla="*/ 4 w 6"/>
                <a:gd name="T59" fmla="*/ 2 h 4"/>
                <a:gd name="T60" fmla="*/ 4 w 6"/>
                <a:gd name="T61" fmla="*/ 1 h 4"/>
                <a:gd name="T62" fmla="*/ 4 w 6"/>
                <a:gd name="T63" fmla="*/ 1 h 4"/>
                <a:gd name="T64" fmla="*/ 4 w 6"/>
                <a:gd name="T65" fmla="*/ 1 h 4"/>
                <a:gd name="T66" fmla="*/ 5 w 6"/>
                <a:gd name="T67" fmla="*/ 1 h 4"/>
                <a:gd name="T68" fmla="*/ 4 w 6"/>
                <a:gd name="T69" fmla="*/ 1 h 4"/>
                <a:gd name="T70" fmla="*/ 5 w 6"/>
                <a:gd name="T71" fmla="*/ 1 h 4"/>
                <a:gd name="T72" fmla="*/ 5 w 6"/>
                <a:gd name="T73" fmla="*/ 1 h 4"/>
                <a:gd name="T74" fmla="*/ 5 w 6"/>
                <a:gd name="T75" fmla="*/ 1 h 4"/>
                <a:gd name="T76" fmla="*/ 5 w 6"/>
                <a:gd name="T77" fmla="*/ 1 h 4"/>
                <a:gd name="T78" fmla="*/ 5 w 6"/>
                <a:gd name="T79" fmla="*/ 1 h 4"/>
                <a:gd name="T80" fmla="*/ 5 w 6"/>
                <a:gd name="T81" fmla="*/ 1 h 4"/>
                <a:gd name="T82" fmla="*/ 5 w 6"/>
                <a:gd name="T83" fmla="*/ 1 h 4"/>
                <a:gd name="T84" fmla="*/ 6 w 6"/>
                <a:gd name="T85" fmla="*/ 0 h 4"/>
                <a:gd name="T86" fmla="*/ 5 w 6"/>
                <a:gd name="T87" fmla="*/ 1 h 4"/>
                <a:gd name="T88" fmla="*/ 6 w 6"/>
                <a:gd name="T89" fmla="*/ 0 h 4"/>
                <a:gd name="T90" fmla="*/ 6 w 6"/>
                <a:gd name="T91" fmla="*/ 0 h 4"/>
                <a:gd name="T92" fmla="*/ 6 w 6"/>
                <a:gd name="T93" fmla="*/ 0 h 4"/>
                <a:gd name="T94" fmla="*/ 6 w 6"/>
                <a:gd name="T9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 h="4">
                  <a:moveTo>
                    <a:pt x="0" y="4"/>
                  </a:moveTo>
                  <a:cubicBezTo>
                    <a:pt x="0" y="4"/>
                    <a:pt x="0" y="4"/>
                    <a:pt x="0" y="4"/>
                  </a:cubicBezTo>
                  <a:cubicBezTo>
                    <a:pt x="0" y="4"/>
                    <a:pt x="0" y="4"/>
                    <a:pt x="0" y="4"/>
                  </a:cubicBezTo>
                  <a:moveTo>
                    <a:pt x="0" y="3"/>
                  </a:moveTo>
                  <a:cubicBezTo>
                    <a:pt x="0" y="4"/>
                    <a:pt x="0" y="4"/>
                    <a:pt x="0" y="4"/>
                  </a:cubicBezTo>
                  <a:cubicBezTo>
                    <a:pt x="0" y="4"/>
                    <a:pt x="0" y="4"/>
                    <a:pt x="0" y="3"/>
                  </a:cubicBezTo>
                  <a:moveTo>
                    <a:pt x="1" y="3"/>
                  </a:moveTo>
                  <a:cubicBezTo>
                    <a:pt x="1" y="3"/>
                    <a:pt x="1" y="3"/>
                    <a:pt x="0" y="3"/>
                  </a:cubicBezTo>
                  <a:cubicBezTo>
                    <a:pt x="1" y="3"/>
                    <a:pt x="1" y="3"/>
                    <a:pt x="1" y="3"/>
                  </a:cubicBezTo>
                  <a:moveTo>
                    <a:pt x="1" y="3"/>
                  </a:moveTo>
                  <a:cubicBezTo>
                    <a:pt x="1" y="3"/>
                    <a:pt x="1" y="3"/>
                    <a:pt x="1" y="3"/>
                  </a:cubicBezTo>
                  <a:cubicBezTo>
                    <a:pt x="1" y="3"/>
                    <a:pt x="1" y="3"/>
                    <a:pt x="1" y="3"/>
                  </a:cubicBezTo>
                  <a:moveTo>
                    <a:pt x="2" y="3"/>
                  </a:moveTo>
                  <a:cubicBezTo>
                    <a:pt x="1" y="3"/>
                    <a:pt x="1" y="3"/>
                    <a:pt x="1" y="3"/>
                  </a:cubicBezTo>
                  <a:cubicBezTo>
                    <a:pt x="1" y="3"/>
                    <a:pt x="1" y="3"/>
                    <a:pt x="2" y="3"/>
                  </a:cubicBezTo>
                  <a:moveTo>
                    <a:pt x="2" y="3"/>
                  </a:moveTo>
                  <a:cubicBezTo>
                    <a:pt x="2" y="3"/>
                    <a:pt x="2" y="3"/>
                    <a:pt x="2" y="3"/>
                  </a:cubicBezTo>
                  <a:cubicBezTo>
                    <a:pt x="2" y="3"/>
                    <a:pt x="2" y="3"/>
                    <a:pt x="2" y="3"/>
                  </a:cubicBezTo>
                  <a:moveTo>
                    <a:pt x="3" y="2"/>
                  </a:moveTo>
                  <a:cubicBezTo>
                    <a:pt x="2" y="2"/>
                    <a:pt x="2" y="2"/>
                    <a:pt x="2" y="3"/>
                  </a:cubicBezTo>
                  <a:cubicBezTo>
                    <a:pt x="2" y="2"/>
                    <a:pt x="2" y="2"/>
                    <a:pt x="3" y="2"/>
                  </a:cubicBezTo>
                  <a:moveTo>
                    <a:pt x="3" y="2"/>
                  </a:moveTo>
                  <a:cubicBezTo>
                    <a:pt x="3" y="2"/>
                    <a:pt x="3" y="2"/>
                    <a:pt x="3" y="2"/>
                  </a:cubicBezTo>
                  <a:cubicBezTo>
                    <a:pt x="3" y="2"/>
                    <a:pt x="3" y="2"/>
                    <a:pt x="3" y="2"/>
                  </a:cubicBezTo>
                  <a:moveTo>
                    <a:pt x="3" y="2"/>
                  </a:moveTo>
                  <a:cubicBezTo>
                    <a:pt x="3" y="2"/>
                    <a:pt x="3" y="2"/>
                    <a:pt x="3" y="2"/>
                  </a:cubicBezTo>
                  <a:cubicBezTo>
                    <a:pt x="3" y="2"/>
                    <a:pt x="3" y="2"/>
                    <a:pt x="3" y="2"/>
                  </a:cubicBezTo>
                  <a:moveTo>
                    <a:pt x="4" y="2"/>
                  </a:moveTo>
                  <a:cubicBezTo>
                    <a:pt x="4" y="2"/>
                    <a:pt x="4" y="2"/>
                    <a:pt x="3" y="2"/>
                  </a:cubicBezTo>
                  <a:cubicBezTo>
                    <a:pt x="4" y="2"/>
                    <a:pt x="4" y="2"/>
                    <a:pt x="4" y="2"/>
                  </a:cubicBezTo>
                  <a:moveTo>
                    <a:pt x="4" y="1"/>
                  </a:moveTo>
                  <a:cubicBezTo>
                    <a:pt x="4" y="1"/>
                    <a:pt x="4" y="1"/>
                    <a:pt x="4" y="1"/>
                  </a:cubicBezTo>
                  <a:cubicBezTo>
                    <a:pt x="4" y="1"/>
                    <a:pt x="4" y="1"/>
                    <a:pt x="4" y="1"/>
                  </a:cubicBezTo>
                  <a:moveTo>
                    <a:pt x="5" y="1"/>
                  </a:moveTo>
                  <a:cubicBezTo>
                    <a:pt x="4" y="1"/>
                    <a:pt x="4" y="1"/>
                    <a:pt x="4" y="1"/>
                  </a:cubicBezTo>
                  <a:cubicBezTo>
                    <a:pt x="4" y="1"/>
                    <a:pt x="4" y="1"/>
                    <a:pt x="5" y="1"/>
                  </a:cubicBezTo>
                  <a:moveTo>
                    <a:pt x="5" y="1"/>
                  </a:moveTo>
                  <a:cubicBezTo>
                    <a:pt x="5" y="1"/>
                    <a:pt x="5" y="1"/>
                    <a:pt x="5" y="1"/>
                  </a:cubicBezTo>
                  <a:cubicBezTo>
                    <a:pt x="5" y="1"/>
                    <a:pt x="5" y="1"/>
                    <a:pt x="5" y="1"/>
                  </a:cubicBezTo>
                  <a:moveTo>
                    <a:pt x="5" y="1"/>
                  </a:moveTo>
                  <a:cubicBezTo>
                    <a:pt x="5" y="1"/>
                    <a:pt x="5" y="1"/>
                    <a:pt x="5" y="1"/>
                  </a:cubicBezTo>
                  <a:cubicBezTo>
                    <a:pt x="5" y="1"/>
                    <a:pt x="5" y="1"/>
                    <a:pt x="5" y="1"/>
                  </a:cubicBezTo>
                  <a:moveTo>
                    <a:pt x="6" y="0"/>
                  </a:moveTo>
                  <a:cubicBezTo>
                    <a:pt x="5" y="0"/>
                    <a:pt x="5" y="0"/>
                    <a:pt x="5" y="1"/>
                  </a:cubicBezTo>
                  <a:cubicBezTo>
                    <a:pt x="5" y="0"/>
                    <a:pt x="5" y="0"/>
                    <a:pt x="6" y="0"/>
                  </a:cubicBezTo>
                  <a:moveTo>
                    <a:pt x="6" y="0"/>
                  </a:moveTo>
                  <a:cubicBezTo>
                    <a:pt x="6" y="0"/>
                    <a:pt x="6" y="0"/>
                    <a:pt x="6" y="0"/>
                  </a:cubicBezTo>
                  <a:cubicBezTo>
                    <a:pt x="6" y="0"/>
                    <a:pt x="6" y="0"/>
                    <a:pt x="6" y="0"/>
                  </a:cubicBezTo>
                </a:path>
              </a:pathLst>
            </a:custGeom>
            <a:solidFill>
              <a:srgbClr val="336F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2" name="Freeform 119"/>
            <p:cNvSpPr>
              <a:spLocks/>
            </p:cNvSpPr>
            <p:nvPr/>
          </p:nvSpPr>
          <p:spPr bwMode="auto">
            <a:xfrm>
              <a:off x="4215" y="2416"/>
              <a:ext cx="104" cy="115"/>
            </a:xfrm>
            <a:custGeom>
              <a:avLst/>
              <a:gdLst>
                <a:gd name="T0" fmla="*/ 0 w 57"/>
                <a:gd name="T1" fmla="*/ 0 h 63"/>
                <a:gd name="T2" fmla="*/ 0 w 57"/>
                <a:gd name="T3" fmla="*/ 0 h 63"/>
                <a:gd name="T4" fmla="*/ 0 w 57"/>
                <a:gd name="T5" fmla="*/ 0 h 63"/>
                <a:gd name="T6" fmla="*/ 0 w 57"/>
                <a:gd name="T7" fmla="*/ 2 h 63"/>
                <a:gd name="T8" fmla="*/ 32 w 57"/>
                <a:gd name="T9" fmla="*/ 63 h 63"/>
                <a:gd name="T10" fmla="*/ 32 w 57"/>
                <a:gd name="T11" fmla="*/ 63 h 63"/>
                <a:gd name="T12" fmla="*/ 32 w 57"/>
                <a:gd name="T13" fmla="*/ 63 h 63"/>
                <a:gd name="T14" fmla="*/ 32 w 57"/>
                <a:gd name="T15" fmla="*/ 63 h 63"/>
                <a:gd name="T16" fmla="*/ 32 w 57"/>
                <a:gd name="T17" fmla="*/ 62 h 63"/>
                <a:gd name="T18" fmla="*/ 32 w 57"/>
                <a:gd name="T19" fmla="*/ 62 h 63"/>
                <a:gd name="T20" fmla="*/ 33 w 57"/>
                <a:gd name="T21" fmla="*/ 62 h 63"/>
                <a:gd name="T22" fmla="*/ 33 w 57"/>
                <a:gd name="T23" fmla="*/ 62 h 63"/>
                <a:gd name="T24" fmla="*/ 33 w 57"/>
                <a:gd name="T25" fmla="*/ 62 h 63"/>
                <a:gd name="T26" fmla="*/ 33 w 57"/>
                <a:gd name="T27" fmla="*/ 62 h 63"/>
                <a:gd name="T28" fmla="*/ 34 w 57"/>
                <a:gd name="T29" fmla="*/ 62 h 63"/>
                <a:gd name="T30" fmla="*/ 34 w 57"/>
                <a:gd name="T31" fmla="*/ 62 h 63"/>
                <a:gd name="T32" fmla="*/ 34 w 57"/>
                <a:gd name="T33" fmla="*/ 62 h 63"/>
                <a:gd name="T34" fmla="*/ 34 w 57"/>
                <a:gd name="T35" fmla="*/ 62 h 63"/>
                <a:gd name="T36" fmla="*/ 35 w 57"/>
                <a:gd name="T37" fmla="*/ 61 h 63"/>
                <a:gd name="T38" fmla="*/ 35 w 57"/>
                <a:gd name="T39" fmla="*/ 61 h 63"/>
                <a:gd name="T40" fmla="*/ 35 w 57"/>
                <a:gd name="T41" fmla="*/ 61 h 63"/>
                <a:gd name="T42" fmla="*/ 35 w 57"/>
                <a:gd name="T43" fmla="*/ 61 h 63"/>
                <a:gd name="T44" fmla="*/ 35 w 57"/>
                <a:gd name="T45" fmla="*/ 61 h 63"/>
                <a:gd name="T46" fmla="*/ 35 w 57"/>
                <a:gd name="T47" fmla="*/ 61 h 63"/>
                <a:gd name="T48" fmla="*/ 36 w 57"/>
                <a:gd name="T49" fmla="*/ 61 h 63"/>
                <a:gd name="T50" fmla="*/ 36 w 57"/>
                <a:gd name="T51" fmla="*/ 60 h 63"/>
                <a:gd name="T52" fmla="*/ 36 w 57"/>
                <a:gd name="T53" fmla="*/ 60 h 63"/>
                <a:gd name="T54" fmla="*/ 36 w 57"/>
                <a:gd name="T55" fmla="*/ 60 h 63"/>
                <a:gd name="T56" fmla="*/ 37 w 57"/>
                <a:gd name="T57" fmla="*/ 60 h 63"/>
                <a:gd name="T58" fmla="*/ 37 w 57"/>
                <a:gd name="T59" fmla="*/ 60 h 63"/>
                <a:gd name="T60" fmla="*/ 37 w 57"/>
                <a:gd name="T61" fmla="*/ 60 h 63"/>
                <a:gd name="T62" fmla="*/ 37 w 57"/>
                <a:gd name="T63" fmla="*/ 60 h 63"/>
                <a:gd name="T64" fmla="*/ 37 w 57"/>
                <a:gd name="T65" fmla="*/ 60 h 63"/>
                <a:gd name="T66" fmla="*/ 37 w 57"/>
                <a:gd name="T67" fmla="*/ 60 h 63"/>
                <a:gd name="T68" fmla="*/ 38 w 57"/>
                <a:gd name="T69" fmla="*/ 59 h 63"/>
                <a:gd name="T70" fmla="*/ 38 w 57"/>
                <a:gd name="T71" fmla="*/ 59 h 63"/>
                <a:gd name="T72" fmla="*/ 38 w 57"/>
                <a:gd name="T73" fmla="*/ 59 h 63"/>
                <a:gd name="T74" fmla="*/ 57 w 57"/>
                <a:gd name="T75" fmla="*/ 34 h 63"/>
                <a:gd name="T76" fmla="*/ 0 w 57"/>
                <a:gd name="T7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 h="63">
                  <a:moveTo>
                    <a:pt x="0" y="0"/>
                  </a:moveTo>
                  <a:cubicBezTo>
                    <a:pt x="0" y="0"/>
                    <a:pt x="0" y="0"/>
                    <a:pt x="0" y="0"/>
                  </a:cubicBezTo>
                  <a:cubicBezTo>
                    <a:pt x="0" y="0"/>
                    <a:pt x="0" y="0"/>
                    <a:pt x="0" y="0"/>
                  </a:cubicBezTo>
                  <a:cubicBezTo>
                    <a:pt x="0" y="0"/>
                    <a:pt x="0" y="1"/>
                    <a:pt x="0" y="2"/>
                  </a:cubicBezTo>
                  <a:cubicBezTo>
                    <a:pt x="0" y="12"/>
                    <a:pt x="2" y="48"/>
                    <a:pt x="32" y="63"/>
                  </a:cubicBezTo>
                  <a:cubicBezTo>
                    <a:pt x="32" y="63"/>
                    <a:pt x="32" y="63"/>
                    <a:pt x="32" y="63"/>
                  </a:cubicBezTo>
                  <a:cubicBezTo>
                    <a:pt x="32" y="63"/>
                    <a:pt x="32" y="63"/>
                    <a:pt x="32" y="63"/>
                  </a:cubicBezTo>
                  <a:cubicBezTo>
                    <a:pt x="32" y="63"/>
                    <a:pt x="32" y="63"/>
                    <a:pt x="32" y="63"/>
                  </a:cubicBezTo>
                  <a:cubicBezTo>
                    <a:pt x="32" y="63"/>
                    <a:pt x="32" y="63"/>
                    <a:pt x="32" y="62"/>
                  </a:cubicBezTo>
                  <a:cubicBezTo>
                    <a:pt x="32" y="62"/>
                    <a:pt x="32" y="62"/>
                    <a:pt x="32" y="62"/>
                  </a:cubicBezTo>
                  <a:cubicBezTo>
                    <a:pt x="33" y="62"/>
                    <a:pt x="33" y="62"/>
                    <a:pt x="33" y="62"/>
                  </a:cubicBezTo>
                  <a:cubicBezTo>
                    <a:pt x="33" y="62"/>
                    <a:pt x="33" y="62"/>
                    <a:pt x="33" y="62"/>
                  </a:cubicBezTo>
                  <a:cubicBezTo>
                    <a:pt x="33" y="62"/>
                    <a:pt x="33" y="62"/>
                    <a:pt x="33" y="62"/>
                  </a:cubicBezTo>
                  <a:cubicBezTo>
                    <a:pt x="33" y="62"/>
                    <a:pt x="33" y="62"/>
                    <a:pt x="33" y="62"/>
                  </a:cubicBezTo>
                  <a:cubicBezTo>
                    <a:pt x="33" y="62"/>
                    <a:pt x="33" y="62"/>
                    <a:pt x="34" y="62"/>
                  </a:cubicBezTo>
                  <a:cubicBezTo>
                    <a:pt x="34" y="62"/>
                    <a:pt x="34" y="62"/>
                    <a:pt x="34" y="62"/>
                  </a:cubicBezTo>
                  <a:cubicBezTo>
                    <a:pt x="34" y="62"/>
                    <a:pt x="34" y="62"/>
                    <a:pt x="34" y="62"/>
                  </a:cubicBezTo>
                  <a:cubicBezTo>
                    <a:pt x="34" y="62"/>
                    <a:pt x="34" y="62"/>
                    <a:pt x="34" y="62"/>
                  </a:cubicBezTo>
                  <a:cubicBezTo>
                    <a:pt x="34" y="61"/>
                    <a:pt x="34" y="61"/>
                    <a:pt x="35" y="61"/>
                  </a:cubicBezTo>
                  <a:cubicBezTo>
                    <a:pt x="35" y="61"/>
                    <a:pt x="35" y="61"/>
                    <a:pt x="35" y="61"/>
                  </a:cubicBezTo>
                  <a:cubicBezTo>
                    <a:pt x="35" y="61"/>
                    <a:pt x="35" y="61"/>
                    <a:pt x="35" y="61"/>
                  </a:cubicBezTo>
                  <a:cubicBezTo>
                    <a:pt x="35" y="61"/>
                    <a:pt x="35" y="61"/>
                    <a:pt x="35" y="61"/>
                  </a:cubicBezTo>
                  <a:cubicBezTo>
                    <a:pt x="35" y="61"/>
                    <a:pt x="35" y="61"/>
                    <a:pt x="35" y="61"/>
                  </a:cubicBezTo>
                  <a:cubicBezTo>
                    <a:pt x="35" y="61"/>
                    <a:pt x="35" y="61"/>
                    <a:pt x="35" y="61"/>
                  </a:cubicBezTo>
                  <a:cubicBezTo>
                    <a:pt x="36" y="61"/>
                    <a:pt x="36" y="61"/>
                    <a:pt x="36" y="61"/>
                  </a:cubicBezTo>
                  <a:cubicBezTo>
                    <a:pt x="36" y="61"/>
                    <a:pt x="36" y="60"/>
                    <a:pt x="36" y="60"/>
                  </a:cubicBezTo>
                  <a:cubicBezTo>
                    <a:pt x="36" y="60"/>
                    <a:pt x="36" y="60"/>
                    <a:pt x="36" y="60"/>
                  </a:cubicBezTo>
                  <a:cubicBezTo>
                    <a:pt x="36" y="60"/>
                    <a:pt x="36" y="60"/>
                    <a:pt x="36" y="60"/>
                  </a:cubicBezTo>
                  <a:cubicBezTo>
                    <a:pt x="36" y="60"/>
                    <a:pt x="36" y="60"/>
                    <a:pt x="37" y="60"/>
                  </a:cubicBezTo>
                  <a:cubicBezTo>
                    <a:pt x="37" y="60"/>
                    <a:pt x="37" y="60"/>
                    <a:pt x="37" y="60"/>
                  </a:cubicBezTo>
                  <a:cubicBezTo>
                    <a:pt x="37" y="60"/>
                    <a:pt x="37" y="60"/>
                    <a:pt x="37" y="60"/>
                  </a:cubicBezTo>
                  <a:cubicBezTo>
                    <a:pt x="37" y="60"/>
                    <a:pt x="37" y="60"/>
                    <a:pt x="37" y="60"/>
                  </a:cubicBezTo>
                  <a:cubicBezTo>
                    <a:pt x="37" y="60"/>
                    <a:pt x="37" y="60"/>
                    <a:pt x="37" y="60"/>
                  </a:cubicBezTo>
                  <a:cubicBezTo>
                    <a:pt x="37" y="60"/>
                    <a:pt x="37" y="60"/>
                    <a:pt x="37" y="60"/>
                  </a:cubicBezTo>
                  <a:cubicBezTo>
                    <a:pt x="37" y="59"/>
                    <a:pt x="37" y="59"/>
                    <a:pt x="38" y="59"/>
                  </a:cubicBezTo>
                  <a:cubicBezTo>
                    <a:pt x="38" y="59"/>
                    <a:pt x="38" y="59"/>
                    <a:pt x="38" y="59"/>
                  </a:cubicBezTo>
                  <a:cubicBezTo>
                    <a:pt x="38" y="59"/>
                    <a:pt x="38" y="59"/>
                    <a:pt x="38" y="59"/>
                  </a:cubicBezTo>
                  <a:cubicBezTo>
                    <a:pt x="47" y="53"/>
                    <a:pt x="53" y="44"/>
                    <a:pt x="57" y="34"/>
                  </a:cubicBezTo>
                  <a:cubicBezTo>
                    <a:pt x="0" y="0"/>
                    <a:pt x="0" y="0"/>
                    <a:pt x="0" y="0"/>
                  </a:cubicBezTo>
                </a:path>
              </a:pathLst>
            </a:custGeom>
            <a:solidFill>
              <a:srgbClr val="FFC7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3" name="Rectangle 120"/>
            <p:cNvSpPr>
              <a:spLocks noChangeArrowheads="1"/>
            </p:cNvSpPr>
            <p:nvPr/>
          </p:nvSpPr>
          <p:spPr bwMode="auto">
            <a:xfrm>
              <a:off x="3939" y="2908"/>
              <a:ext cx="377" cy="51"/>
            </a:xfrm>
            <a:prstGeom prst="rect">
              <a:avLst/>
            </a:prstGeom>
            <a:solidFill>
              <a:srgbClr val="002F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4" name="Freeform 121"/>
            <p:cNvSpPr>
              <a:spLocks/>
            </p:cNvSpPr>
            <p:nvPr/>
          </p:nvSpPr>
          <p:spPr bwMode="auto">
            <a:xfrm>
              <a:off x="3880" y="3890"/>
              <a:ext cx="175" cy="35"/>
            </a:xfrm>
            <a:custGeom>
              <a:avLst/>
              <a:gdLst>
                <a:gd name="T0" fmla="*/ 0 w 95"/>
                <a:gd name="T1" fmla="*/ 0 h 19"/>
                <a:gd name="T2" fmla="*/ 0 w 95"/>
                <a:gd name="T3" fmla="*/ 11 h 19"/>
                <a:gd name="T4" fmla="*/ 7 w 95"/>
                <a:gd name="T5" fmla="*/ 19 h 19"/>
                <a:gd name="T6" fmla="*/ 95 w 95"/>
                <a:gd name="T7" fmla="*/ 19 h 19"/>
                <a:gd name="T8" fmla="*/ 95 w 95"/>
                <a:gd name="T9" fmla="*/ 9 h 19"/>
                <a:gd name="T10" fmla="*/ 7 w 95"/>
                <a:gd name="T11" fmla="*/ 9 h 19"/>
                <a:gd name="T12" fmla="*/ 0 w 95"/>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95" h="19">
                  <a:moveTo>
                    <a:pt x="0" y="0"/>
                  </a:moveTo>
                  <a:cubicBezTo>
                    <a:pt x="0" y="4"/>
                    <a:pt x="0" y="7"/>
                    <a:pt x="0" y="11"/>
                  </a:cubicBezTo>
                  <a:cubicBezTo>
                    <a:pt x="0" y="19"/>
                    <a:pt x="7" y="19"/>
                    <a:pt x="7" y="19"/>
                  </a:cubicBezTo>
                  <a:cubicBezTo>
                    <a:pt x="95" y="19"/>
                    <a:pt x="95" y="19"/>
                    <a:pt x="95" y="19"/>
                  </a:cubicBezTo>
                  <a:cubicBezTo>
                    <a:pt x="95" y="9"/>
                    <a:pt x="95" y="9"/>
                    <a:pt x="95" y="9"/>
                  </a:cubicBezTo>
                  <a:cubicBezTo>
                    <a:pt x="7" y="9"/>
                    <a:pt x="7" y="9"/>
                    <a:pt x="7" y="9"/>
                  </a:cubicBezTo>
                  <a:cubicBezTo>
                    <a:pt x="7" y="9"/>
                    <a:pt x="0" y="8"/>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5" name="Freeform 122"/>
            <p:cNvSpPr>
              <a:spLocks/>
            </p:cNvSpPr>
            <p:nvPr/>
          </p:nvSpPr>
          <p:spPr bwMode="auto">
            <a:xfrm>
              <a:off x="3876" y="3667"/>
              <a:ext cx="179" cy="240"/>
            </a:xfrm>
            <a:custGeom>
              <a:avLst/>
              <a:gdLst>
                <a:gd name="T0" fmla="*/ 97 w 97"/>
                <a:gd name="T1" fmla="*/ 0 h 131"/>
                <a:gd name="T2" fmla="*/ 97 w 97"/>
                <a:gd name="T3" fmla="*/ 131 h 131"/>
                <a:gd name="T4" fmla="*/ 9 w 97"/>
                <a:gd name="T5" fmla="*/ 131 h 131"/>
                <a:gd name="T6" fmla="*/ 2 w 97"/>
                <a:gd name="T7" fmla="*/ 122 h 131"/>
                <a:gd name="T8" fmla="*/ 2 w 97"/>
                <a:gd name="T9" fmla="*/ 106 h 131"/>
                <a:gd name="T10" fmla="*/ 10 w 97"/>
                <a:gd name="T11" fmla="*/ 93 h 131"/>
                <a:gd name="T12" fmla="*/ 35 w 97"/>
                <a:gd name="T13" fmla="*/ 63 h 131"/>
                <a:gd name="T14" fmla="*/ 35 w 97"/>
                <a:gd name="T15" fmla="*/ 0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131">
                  <a:moveTo>
                    <a:pt x="97" y="0"/>
                  </a:moveTo>
                  <a:cubicBezTo>
                    <a:pt x="97" y="131"/>
                    <a:pt x="97" y="131"/>
                    <a:pt x="97" y="131"/>
                  </a:cubicBezTo>
                  <a:cubicBezTo>
                    <a:pt x="9" y="131"/>
                    <a:pt x="9" y="131"/>
                    <a:pt x="9" y="131"/>
                  </a:cubicBezTo>
                  <a:cubicBezTo>
                    <a:pt x="9" y="131"/>
                    <a:pt x="2" y="130"/>
                    <a:pt x="2" y="122"/>
                  </a:cubicBezTo>
                  <a:cubicBezTo>
                    <a:pt x="2" y="115"/>
                    <a:pt x="2" y="106"/>
                    <a:pt x="2" y="106"/>
                  </a:cubicBezTo>
                  <a:cubicBezTo>
                    <a:pt x="2" y="106"/>
                    <a:pt x="0" y="99"/>
                    <a:pt x="10" y="93"/>
                  </a:cubicBezTo>
                  <a:cubicBezTo>
                    <a:pt x="18" y="89"/>
                    <a:pt x="33" y="71"/>
                    <a:pt x="35" y="63"/>
                  </a:cubicBezTo>
                  <a:cubicBezTo>
                    <a:pt x="35" y="0"/>
                    <a:pt x="35" y="0"/>
                    <a:pt x="3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6" name="Freeform 123"/>
            <p:cNvSpPr>
              <a:spLocks/>
            </p:cNvSpPr>
            <p:nvPr/>
          </p:nvSpPr>
          <p:spPr bwMode="auto">
            <a:xfrm>
              <a:off x="3959" y="3667"/>
              <a:ext cx="96" cy="240"/>
            </a:xfrm>
            <a:custGeom>
              <a:avLst/>
              <a:gdLst>
                <a:gd name="T0" fmla="*/ 49 w 52"/>
                <a:gd name="T1" fmla="*/ 0 h 131"/>
                <a:gd name="T2" fmla="*/ 35 w 52"/>
                <a:gd name="T3" fmla="*/ 63 h 131"/>
                <a:gd name="T4" fmla="*/ 11 w 52"/>
                <a:gd name="T5" fmla="*/ 93 h 131"/>
                <a:gd name="T6" fmla="*/ 2 w 52"/>
                <a:gd name="T7" fmla="*/ 106 h 131"/>
                <a:gd name="T8" fmla="*/ 2 w 52"/>
                <a:gd name="T9" fmla="*/ 122 h 131"/>
                <a:gd name="T10" fmla="*/ 9 w 52"/>
                <a:gd name="T11" fmla="*/ 131 h 131"/>
                <a:gd name="T12" fmla="*/ 52 w 52"/>
                <a:gd name="T13" fmla="*/ 131 h 131"/>
                <a:gd name="T14" fmla="*/ 52 w 52"/>
                <a:gd name="T15" fmla="*/ 0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31">
                  <a:moveTo>
                    <a:pt x="49" y="0"/>
                  </a:moveTo>
                  <a:cubicBezTo>
                    <a:pt x="35" y="63"/>
                    <a:pt x="35" y="63"/>
                    <a:pt x="35" y="63"/>
                  </a:cubicBezTo>
                  <a:cubicBezTo>
                    <a:pt x="33" y="71"/>
                    <a:pt x="19" y="89"/>
                    <a:pt x="11" y="93"/>
                  </a:cubicBezTo>
                  <a:cubicBezTo>
                    <a:pt x="0" y="99"/>
                    <a:pt x="2" y="106"/>
                    <a:pt x="2" y="106"/>
                  </a:cubicBezTo>
                  <a:cubicBezTo>
                    <a:pt x="2" y="106"/>
                    <a:pt x="2" y="115"/>
                    <a:pt x="2" y="122"/>
                  </a:cubicBezTo>
                  <a:cubicBezTo>
                    <a:pt x="2" y="130"/>
                    <a:pt x="9" y="131"/>
                    <a:pt x="9" y="131"/>
                  </a:cubicBezTo>
                  <a:cubicBezTo>
                    <a:pt x="52" y="131"/>
                    <a:pt x="52" y="131"/>
                    <a:pt x="52" y="131"/>
                  </a:cubicBezTo>
                  <a:cubicBezTo>
                    <a:pt x="52" y="0"/>
                    <a:pt x="52" y="0"/>
                    <a:pt x="52" y="0"/>
                  </a:cubicBezTo>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7" name="Freeform 124"/>
            <p:cNvSpPr>
              <a:spLocks/>
            </p:cNvSpPr>
            <p:nvPr/>
          </p:nvSpPr>
          <p:spPr bwMode="auto">
            <a:xfrm>
              <a:off x="4202" y="3890"/>
              <a:ext cx="174" cy="35"/>
            </a:xfrm>
            <a:custGeom>
              <a:avLst/>
              <a:gdLst>
                <a:gd name="T0" fmla="*/ 95 w 95"/>
                <a:gd name="T1" fmla="*/ 0 h 19"/>
                <a:gd name="T2" fmla="*/ 95 w 95"/>
                <a:gd name="T3" fmla="*/ 11 h 19"/>
                <a:gd name="T4" fmla="*/ 88 w 95"/>
                <a:gd name="T5" fmla="*/ 19 h 19"/>
                <a:gd name="T6" fmla="*/ 0 w 95"/>
                <a:gd name="T7" fmla="*/ 19 h 19"/>
                <a:gd name="T8" fmla="*/ 0 w 95"/>
                <a:gd name="T9" fmla="*/ 9 h 19"/>
                <a:gd name="T10" fmla="*/ 88 w 95"/>
                <a:gd name="T11" fmla="*/ 9 h 19"/>
                <a:gd name="T12" fmla="*/ 95 w 95"/>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95" h="19">
                  <a:moveTo>
                    <a:pt x="95" y="0"/>
                  </a:moveTo>
                  <a:cubicBezTo>
                    <a:pt x="95" y="4"/>
                    <a:pt x="95" y="7"/>
                    <a:pt x="95" y="11"/>
                  </a:cubicBezTo>
                  <a:cubicBezTo>
                    <a:pt x="95" y="19"/>
                    <a:pt x="88" y="19"/>
                    <a:pt x="88" y="19"/>
                  </a:cubicBezTo>
                  <a:cubicBezTo>
                    <a:pt x="0" y="19"/>
                    <a:pt x="0" y="19"/>
                    <a:pt x="0" y="19"/>
                  </a:cubicBezTo>
                  <a:cubicBezTo>
                    <a:pt x="0" y="9"/>
                    <a:pt x="0" y="9"/>
                    <a:pt x="0" y="9"/>
                  </a:cubicBezTo>
                  <a:cubicBezTo>
                    <a:pt x="88" y="9"/>
                    <a:pt x="88" y="9"/>
                    <a:pt x="88" y="9"/>
                  </a:cubicBezTo>
                  <a:cubicBezTo>
                    <a:pt x="88" y="9"/>
                    <a:pt x="95" y="8"/>
                    <a:pt x="95"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8" name="Freeform 125"/>
            <p:cNvSpPr>
              <a:spLocks/>
            </p:cNvSpPr>
            <p:nvPr/>
          </p:nvSpPr>
          <p:spPr bwMode="auto">
            <a:xfrm>
              <a:off x="4202" y="3667"/>
              <a:ext cx="178" cy="240"/>
            </a:xfrm>
            <a:custGeom>
              <a:avLst/>
              <a:gdLst>
                <a:gd name="T0" fmla="*/ 0 w 97"/>
                <a:gd name="T1" fmla="*/ 0 h 131"/>
                <a:gd name="T2" fmla="*/ 0 w 97"/>
                <a:gd name="T3" fmla="*/ 131 h 131"/>
                <a:gd name="T4" fmla="*/ 88 w 97"/>
                <a:gd name="T5" fmla="*/ 131 h 131"/>
                <a:gd name="T6" fmla="*/ 95 w 97"/>
                <a:gd name="T7" fmla="*/ 122 h 131"/>
                <a:gd name="T8" fmla="*/ 95 w 97"/>
                <a:gd name="T9" fmla="*/ 106 h 131"/>
                <a:gd name="T10" fmla="*/ 87 w 97"/>
                <a:gd name="T11" fmla="*/ 93 h 131"/>
                <a:gd name="T12" fmla="*/ 62 w 97"/>
                <a:gd name="T13" fmla="*/ 63 h 131"/>
                <a:gd name="T14" fmla="*/ 62 w 97"/>
                <a:gd name="T15" fmla="*/ 0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131">
                  <a:moveTo>
                    <a:pt x="0" y="0"/>
                  </a:moveTo>
                  <a:cubicBezTo>
                    <a:pt x="0" y="131"/>
                    <a:pt x="0" y="131"/>
                    <a:pt x="0" y="131"/>
                  </a:cubicBezTo>
                  <a:cubicBezTo>
                    <a:pt x="88" y="131"/>
                    <a:pt x="88" y="131"/>
                    <a:pt x="88" y="131"/>
                  </a:cubicBezTo>
                  <a:cubicBezTo>
                    <a:pt x="88" y="131"/>
                    <a:pt x="95" y="130"/>
                    <a:pt x="95" y="122"/>
                  </a:cubicBezTo>
                  <a:cubicBezTo>
                    <a:pt x="95" y="115"/>
                    <a:pt x="95" y="106"/>
                    <a:pt x="95" y="106"/>
                  </a:cubicBezTo>
                  <a:cubicBezTo>
                    <a:pt x="95" y="106"/>
                    <a:pt x="97" y="99"/>
                    <a:pt x="87" y="93"/>
                  </a:cubicBezTo>
                  <a:cubicBezTo>
                    <a:pt x="79" y="89"/>
                    <a:pt x="64" y="71"/>
                    <a:pt x="62" y="63"/>
                  </a:cubicBezTo>
                  <a:cubicBezTo>
                    <a:pt x="62" y="0"/>
                    <a:pt x="62" y="0"/>
                    <a:pt x="62"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9" name="Freeform 126"/>
            <p:cNvSpPr>
              <a:spLocks/>
            </p:cNvSpPr>
            <p:nvPr/>
          </p:nvSpPr>
          <p:spPr bwMode="auto">
            <a:xfrm>
              <a:off x="4202" y="3890"/>
              <a:ext cx="174" cy="35"/>
            </a:xfrm>
            <a:custGeom>
              <a:avLst/>
              <a:gdLst>
                <a:gd name="T0" fmla="*/ 95 w 95"/>
                <a:gd name="T1" fmla="*/ 0 h 19"/>
                <a:gd name="T2" fmla="*/ 95 w 95"/>
                <a:gd name="T3" fmla="*/ 11 h 19"/>
                <a:gd name="T4" fmla="*/ 88 w 95"/>
                <a:gd name="T5" fmla="*/ 19 h 19"/>
                <a:gd name="T6" fmla="*/ 0 w 95"/>
                <a:gd name="T7" fmla="*/ 19 h 19"/>
                <a:gd name="T8" fmla="*/ 0 w 95"/>
                <a:gd name="T9" fmla="*/ 9 h 19"/>
                <a:gd name="T10" fmla="*/ 88 w 95"/>
                <a:gd name="T11" fmla="*/ 9 h 19"/>
                <a:gd name="T12" fmla="*/ 95 w 95"/>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95" h="19">
                  <a:moveTo>
                    <a:pt x="95" y="0"/>
                  </a:moveTo>
                  <a:cubicBezTo>
                    <a:pt x="95" y="4"/>
                    <a:pt x="95" y="7"/>
                    <a:pt x="95" y="11"/>
                  </a:cubicBezTo>
                  <a:cubicBezTo>
                    <a:pt x="95" y="19"/>
                    <a:pt x="88" y="19"/>
                    <a:pt x="88" y="19"/>
                  </a:cubicBezTo>
                  <a:cubicBezTo>
                    <a:pt x="0" y="19"/>
                    <a:pt x="0" y="19"/>
                    <a:pt x="0" y="19"/>
                  </a:cubicBezTo>
                  <a:cubicBezTo>
                    <a:pt x="0" y="9"/>
                    <a:pt x="0" y="9"/>
                    <a:pt x="0" y="9"/>
                  </a:cubicBezTo>
                  <a:cubicBezTo>
                    <a:pt x="88" y="9"/>
                    <a:pt x="88" y="9"/>
                    <a:pt x="88" y="9"/>
                  </a:cubicBezTo>
                  <a:cubicBezTo>
                    <a:pt x="88" y="9"/>
                    <a:pt x="95" y="8"/>
                    <a:pt x="95"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0" name="Freeform 127"/>
            <p:cNvSpPr>
              <a:spLocks/>
            </p:cNvSpPr>
            <p:nvPr/>
          </p:nvSpPr>
          <p:spPr bwMode="auto">
            <a:xfrm>
              <a:off x="4202" y="3667"/>
              <a:ext cx="178" cy="240"/>
            </a:xfrm>
            <a:custGeom>
              <a:avLst/>
              <a:gdLst>
                <a:gd name="T0" fmla="*/ 87 w 97"/>
                <a:gd name="T1" fmla="*/ 93 h 131"/>
                <a:gd name="T2" fmla="*/ 62 w 97"/>
                <a:gd name="T3" fmla="*/ 63 h 131"/>
                <a:gd name="T4" fmla="*/ 62 w 97"/>
                <a:gd name="T5" fmla="*/ 0 h 131"/>
                <a:gd name="T6" fmla="*/ 58 w 97"/>
                <a:gd name="T7" fmla="*/ 0 h 131"/>
                <a:gd name="T8" fmla="*/ 42 w 97"/>
                <a:gd name="T9" fmla="*/ 63 h 131"/>
                <a:gd name="T10" fmla="*/ 67 w 97"/>
                <a:gd name="T11" fmla="*/ 93 h 131"/>
                <a:gd name="T12" fmla="*/ 75 w 97"/>
                <a:gd name="T13" fmla="*/ 106 h 131"/>
                <a:gd name="T14" fmla="*/ 75 w 97"/>
                <a:gd name="T15" fmla="*/ 122 h 131"/>
                <a:gd name="T16" fmla="*/ 68 w 97"/>
                <a:gd name="T17" fmla="*/ 131 h 131"/>
                <a:gd name="T18" fmla="*/ 0 w 97"/>
                <a:gd name="T19" fmla="*/ 131 h 131"/>
                <a:gd name="T20" fmla="*/ 0 w 97"/>
                <a:gd name="T21" fmla="*/ 131 h 131"/>
                <a:gd name="T22" fmla="*/ 88 w 97"/>
                <a:gd name="T23" fmla="*/ 131 h 131"/>
                <a:gd name="T24" fmla="*/ 95 w 97"/>
                <a:gd name="T25" fmla="*/ 122 h 131"/>
                <a:gd name="T26" fmla="*/ 95 w 97"/>
                <a:gd name="T27" fmla="*/ 106 h 131"/>
                <a:gd name="T28" fmla="*/ 87 w 97"/>
                <a:gd name="T29" fmla="*/ 9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31">
                  <a:moveTo>
                    <a:pt x="87" y="93"/>
                  </a:moveTo>
                  <a:cubicBezTo>
                    <a:pt x="79" y="89"/>
                    <a:pt x="64" y="71"/>
                    <a:pt x="62" y="63"/>
                  </a:cubicBezTo>
                  <a:cubicBezTo>
                    <a:pt x="62" y="0"/>
                    <a:pt x="62" y="0"/>
                    <a:pt x="62" y="0"/>
                  </a:cubicBezTo>
                  <a:cubicBezTo>
                    <a:pt x="58" y="0"/>
                    <a:pt x="58" y="0"/>
                    <a:pt x="58" y="0"/>
                  </a:cubicBezTo>
                  <a:cubicBezTo>
                    <a:pt x="42" y="63"/>
                    <a:pt x="42" y="63"/>
                    <a:pt x="42" y="63"/>
                  </a:cubicBezTo>
                  <a:cubicBezTo>
                    <a:pt x="44" y="71"/>
                    <a:pt x="59" y="89"/>
                    <a:pt x="67" y="93"/>
                  </a:cubicBezTo>
                  <a:cubicBezTo>
                    <a:pt x="77" y="99"/>
                    <a:pt x="75" y="106"/>
                    <a:pt x="75" y="106"/>
                  </a:cubicBezTo>
                  <a:cubicBezTo>
                    <a:pt x="75" y="106"/>
                    <a:pt x="75" y="115"/>
                    <a:pt x="75" y="122"/>
                  </a:cubicBezTo>
                  <a:cubicBezTo>
                    <a:pt x="75" y="130"/>
                    <a:pt x="68" y="131"/>
                    <a:pt x="68" y="131"/>
                  </a:cubicBezTo>
                  <a:cubicBezTo>
                    <a:pt x="0" y="131"/>
                    <a:pt x="0" y="131"/>
                    <a:pt x="0" y="131"/>
                  </a:cubicBezTo>
                  <a:cubicBezTo>
                    <a:pt x="0" y="131"/>
                    <a:pt x="0" y="131"/>
                    <a:pt x="0" y="131"/>
                  </a:cubicBezTo>
                  <a:cubicBezTo>
                    <a:pt x="88" y="131"/>
                    <a:pt x="88" y="131"/>
                    <a:pt x="88" y="131"/>
                  </a:cubicBezTo>
                  <a:cubicBezTo>
                    <a:pt x="88" y="131"/>
                    <a:pt x="95" y="130"/>
                    <a:pt x="95" y="122"/>
                  </a:cubicBezTo>
                  <a:cubicBezTo>
                    <a:pt x="95" y="115"/>
                    <a:pt x="95" y="106"/>
                    <a:pt x="95" y="106"/>
                  </a:cubicBezTo>
                  <a:cubicBezTo>
                    <a:pt x="95" y="106"/>
                    <a:pt x="97" y="99"/>
                    <a:pt x="87" y="93"/>
                  </a:cubicBez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1" name="Freeform 128"/>
            <p:cNvSpPr>
              <a:spLocks/>
            </p:cNvSpPr>
            <p:nvPr/>
          </p:nvSpPr>
          <p:spPr bwMode="auto">
            <a:xfrm>
              <a:off x="4029" y="2136"/>
              <a:ext cx="198" cy="161"/>
            </a:xfrm>
            <a:custGeom>
              <a:avLst/>
              <a:gdLst>
                <a:gd name="T0" fmla="*/ 0 w 108"/>
                <a:gd name="T1" fmla="*/ 56 h 88"/>
                <a:gd name="T2" fmla="*/ 7 w 108"/>
                <a:gd name="T3" fmla="*/ 49 h 88"/>
                <a:gd name="T4" fmla="*/ 7 w 108"/>
                <a:gd name="T5" fmla="*/ 0 h 88"/>
                <a:gd name="T6" fmla="*/ 101 w 108"/>
                <a:gd name="T7" fmla="*/ 0 h 88"/>
                <a:gd name="T8" fmla="*/ 101 w 108"/>
                <a:gd name="T9" fmla="*/ 49 h 88"/>
                <a:gd name="T10" fmla="*/ 108 w 108"/>
                <a:gd name="T11" fmla="*/ 56 h 88"/>
                <a:gd name="T12" fmla="*/ 70 w 108"/>
                <a:gd name="T13" fmla="*/ 83 h 88"/>
                <a:gd name="T14" fmla="*/ 54 w 108"/>
                <a:gd name="T15" fmla="*/ 88 h 88"/>
                <a:gd name="T16" fmla="*/ 38 w 108"/>
                <a:gd name="T17" fmla="*/ 83 h 88"/>
                <a:gd name="T18" fmla="*/ 0 w 108"/>
                <a:gd name="T19" fmla="*/ 5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88">
                  <a:moveTo>
                    <a:pt x="0" y="56"/>
                  </a:moveTo>
                  <a:cubicBezTo>
                    <a:pt x="4" y="56"/>
                    <a:pt x="7" y="53"/>
                    <a:pt x="7" y="49"/>
                  </a:cubicBezTo>
                  <a:cubicBezTo>
                    <a:pt x="7" y="0"/>
                    <a:pt x="7" y="0"/>
                    <a:pt x="7" y="0"/>
                  </a:cubicBezTo>
                  <a:cubicBezTo>
                    <a:pt x="101" y="0"/>
                    <a:pt x="101" y="0"/>
                    <a:pt x="101" y="0"/>
                  </a:cubicBezTo>
                  <a:cubicBezTo>
                    <a:pt x="101" y="49"/>
                    <a:pt x="101" y="49"/>
                    <a:pt x="101" y="49"/>
                  </a:cubicBezTo>
                  <a:cubicBezTo>
                    <a:pt x="101" y="53"/>
                    <a:pt x="104" y="56"/>
                    <a:pt x="108" y="56"/>
                  </a:cubicBezTo>
                  <a:cubicBezTo>
                    <a:pt x="70" y="83"/>
                    <a:pt x="70" y="83"/>
                    <a:pt x="70" y="83"/>
                  </a:cubicBezTo>
                  <a:cubicBezTo>
                    <a:pt x="66" y="86"/>
                    <a:pt x="60" y="88"/>
                    <a:pt x="54" y="88"/>
                  </a:cubicBezTo>
                  <a:cubicBezTo>
                    <a:pt x="48" y="88"/>
                    <a:pt x="43" y="86"/>
                    <a:pt x="38" y="83"/>
                  </a:cubicBezTo>
                  <a:lnTo>
                    <a:pt x="0" y="56"/>
                  </a:lnTo>
                  <a:close/>
                </a:path>
              </a:pathLst>
            </a:custGeom>
            <a:solidFill>
              <a:srgbClr val="D0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2" name="Freeform 129"/>
            <p:cNvSpPr>
              <a:spLocks/>
            </p:cNvSpPr>
            <p:nvPr/>
          </p:nvSpPr>
          <p:spPr bwMode="auto">
            <a:xfrm>
              <a:off x="4064" y="2145"/>
              <a:ext cx="163" cy="141"/>
            </a:xfrm>
            <a:custGeom>
              <a:avLst/>
              <a:gdLst>
                <a:gd name="T0" fmla="*/ 0 w 89"/>
                <a:gd name="T1" fmla="*/ 2 h 77"/>
                <a:gd name="T2" fmla="*/ 52 w 89"/>
                <a:gd name="T3" fmla="*/ 77 h 77"/>
                <a:gd name="T4" fmla="*/ 89 w 89"/>
                <a:gd name="T5" fmla="*/ 51 h 77"/>
                <a:gd name="T6" fmla="*/ 82 w 89"/>
                <a:gd name="T7" fmla="*/ 44 h 77"/>
                <a:gd name="T8" fmla="*/ 82 w 89"/>
                <a:gd name="T9" fmla="*/ 0 h 77"/>
                <a:gd name="T10" fmla="*/ 0 w 89"/>
                <a:gd name="T11" fmla="*/ 2 h 77"/>
              </a:gdLst>
              <a:ahLst/>
              <a:cxnLst>
                <a:cxn ang="0">
                  <a:pos x="T0" y="T1"/>
                </a:cxn>
                <a:cxn ang="0">
                  <a:pos x="T2" y="T3"/>
                </a:cxn>
                <a:cxn ang="0">
                  <a:pos x="T4" y="T5"/>
                </a:cxn>
                <a:cxn ang="0">
                  <a:pos x="T6" y="T7"/>
                </a:cxn>
                <a:cxn ang="0">
                  <a:pos x="T8" y="T9"/>
                </a:cxn>
                <a:cxn ang="0">
                  <a:pos x="T10" y="T11"/>
                </a:cxn>
              </a:cxnLst>
              <a:rect l="0" t="0" r="r" b="b"/>
              <a:pathLst>
                <a:path w="89" h="77">
                  <a:moveTo>
                    <a:pt x="0" y="2"/>
                  </a:moveTo>
                  <a:cubicBezTo>
                    <a:pt x="52" y="77"/>
                    <a:pt x="52" y="77"/>
                    <a:pt x="52" y="77"/>
                  </a:cubicBezTo>
                  <a:cubicBezTo>
                    <a:pt x="89" y="51"/>
                    <a:pt x="89" y="51"/>
                    <a:pt x="89" y="51"/>
                  </a:cubicBezTo>
                  <a:cubicBezTo>
                    <a:pt x="85" y="51"/>
                    <a:pt x="82" y="48"/>
                    <a:pt x="82" y="44"/>
                  </a:cubicBezTo>
                  <a:cubicBezTo>
                    <a:pt x="82" y="0"/>
                    <a:pt x="82" y="0"/>
                    <a:pt x="82" y="0"/>
                  </a:cubicBezTo>
                  <a:lnTo>
                    <a:pt x="0" y="2"/>
                  </a:lnTo>
                  <a:close/>
                </a:path>
              </a:pathLst>
            </a:custGeom>
            <a:solidFill>
              <a:srgbClr val="A38C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3" name="Oval 130"/>
            <p:cNvSpPr>
              <a:spLocks noChangeArrowheads="1"/>
            </p:cNvSpPr>
            <p:nvPr/>
          </p:nvSpPr>
          <p:spPr bwMode="auto">
            <a:xfrm>
              <a:off x="3931" y="1993"/>
              <a:ext cx="72" cy="74"/>
            </a:xfrm>
            <a:prstGeom prst="ellipse">
              <a:avLst/>
            </a:prstGeom>
            <a:solidFill>
              <a:srgbClr val="D0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4" name="Oval 131"/>
            <p:cNvSpPr>
              <a:spLocks noChangeArrowheads="1"/>
            </p:cNvSpPr>
            <p:nvPr/>
          </p:nvSpPr>
          <p:spPr bwMode="auto">
            <a:xfrm>
              <a:off x="4253" y="1993"/>
              <a:ext cx="72" cy="74"/>
            </a:xfrm>
            <a:prstGeom prst="ellipse">
              <a:avLst/>
            </a:prstGeom>
            <a:solidFill>
              <a:srgbClr val="D0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5" name="Freeform 132"/>
            <p:cNvSpPr>
              <a:spLocks/>
            </p:cNvSpPr>
            <p:nvPr/>
          </p:nvSpPr>
          <p:spPr bwMode="auto">
            <a:xfrm>
              <a:off x="3968" y="1836"/>
              <a:ext cx="322" cy="399"/>
            </a:xfrm>
            <a:custGeom>
              <a:avLst/>
              <a:gdLst>
                <a:gd name="T0" fmla="*/ 87 w 175"/>
                <a:gd name="T1" fmla="*/ 0 h 218"/>
                <a:gd name="T2" fmla="*/ 0 w 175"/>
                <a:gd name="T3" fmla="*/ 70 h 218"/>
                <a:gd name="T4" fmla="*/ 0 w 175"/>
                <a:gd name="T5" fmla="*/ 144 h 218"/>
                <a:gd name="T6" fmla="*/ 9 w 175"/>
                <a:gd name="T7" fmla="*/ 169 h 218"/>
                <a:gd name="T8" fmla="*/ 51 w 175"/>
                <a:gd name="T9" fmla="*/ 210 h 218"/>
                <a:gd name="T10" fmla="*/ 68 w 175"/>
                <a:gd name="T11" fmla="*/ 218 h 218"/>
                <a:gd name="T12" fmla="*/ 107 w 175"/>
                <a:gd name="T13" fmla="*/ 218 h 218"/>
                <a:gd name="T14" fmla="*/ 123 w 175"/>
                <a:gd name="T15" fmla="*/ 210 h 218"/>
                <a:gd name="T16" fmla="*/ 165 w 175"/>
                <a:gd name="T17" fmla="*/ 169 h 218"/>
                <a:gd name="T18" fmla="*/ 175 w 175"/>
                <a:gd name="T19" fmla="*/ 144 h 218"/>
                <a:gd name="T20" fmla="*/ 175 w 175"/>
                <a:gd name="T21" fmla="*/ 70 h 218"/>
                <a:gd name="T22" fmla="*/ 87 w 175"/>
                <a:gd name="T23"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218">
                  <a:moveTo>
                    <a:pt x="87" y="0"/>
                  </a:moveTo>
                  <a:cubicBezTo>
                    <a:pt x="39" y="0"/>
                    <a:pt x="0" y="22"/>
                    <a:pt x="0" y="70"/>
                  </a:cubicBezTo>
                  <a:cubicBezTo>
                    <a:pt x="0" y="144"/>
                    <a:pt x="0" y="144"/>
                    <a:pt x="0" y="144"/>
                  </a:cubicBezTo>
                  <a:cubicBezTo>
                    <a:pt x="0" y="153"/>
                    <a:pt x="3" y="162"/>
                    <a:pt x="9" y="169"/>
                  </a:cubicBezTo>
                  <a:cubicBezTo>
                    <a:pt x="51" y="210"/>
                    <a:pt x="51" y="210"/>
                    <a:pt x="51" y="210"/>
                  </a:cubicBezTo>
                  <a:cubicBezTo>
                    <a:pt x="55" y="215"/>
                    <a:pt x="61" y="218"/>
                    <a:pt x="68" y="218"/>
                  </a:cubicBezTo>
                  <a:cubicBezTo>
                    <a:pt x="107" y="218"/>
                    <a:pt x="107" y="218"/>
                    <a:pt x="107" y="218"/>
                  </a:cubicBezTo>
                  <a:cubicBezTo>
                    <a:pt x="113" y="218"/>
                    <a:pt x="119" y="215"/>
                    <a:pt x="123" y="210"/>
                  </a:cubicBezTo>
                  <a:cubicBezTo>
                    <a:pt x="165" y="169"/>
                    <a:pt x="165" y="169"/>
                    <a:pt x="165" y="169"/>
                  </a:cubicBezTo>
                  <a:cubicBezTo>
                    <a:pt x="171" y="162"/>
                    <a:pt x="175" y="153"/>
                    <a:pt x="175" y="144"/>
                  </a:cubicBezTo>
                  <a:cubicBezTo>
                    <a:pt x="175" y="70"/>
                    <a:pt x="175" y="70"/>
                    <a:pt x="175" y="70"/>
                  </a:cubicBezTo>
                  <a:cubicBezTo>
                    <a:pt x="175" y="22"/>
                    <a:pt x="135" y="0"/>
                    <a:pt x="87" y="0"/>
                  </a:cubicBezTo>
                </a:path>
              </a:pathLst>
            </a:custGeom>
            <a:solidFill>
              <a:srgbClr val="D0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6" name="Freeform 133"/>
            <p:cNvSpPr>
              <a:spLocks/>
            </p:cNvSpPr>
            <p:nvPr/>
          </p:nvSpPr>
          <p:spPr bwMode="auto">
            <a:xfrm>
              <a:off x="4095" y="1968"/>
              <a:ext cx="193" cy="267"/>
            </a:xfrm>
            <a:custGeom>
              <a:avLst/>
              <a:gdLst>
                <a:gd name="T0" fmla="*/ 37 w 105"/>
                <a:gd name="T1" fmla="*/ 27 h 146"/>
                <a:gd name="T2" fmla="*/ 23 w 105"/>
                <a:gd name="T3" fmla="*/ 43 h 146"/>
                <a:gd name="T4" fmla="*/ 26 w 105"/>
                <a:gd name="T5" fmla="*/ 69 h 146"/>
                <a:gd name="T6" fmla="*/ 33 w 105"/>
                <a:gd name="T7" fmla="*/ 84 h 146"/>
                <a:gd name="T8" fmla="*/ 0 w 105"/>
                <a:gd name="T9" fmla="*/ 84 h 146"/>
                <a:gd name="T10" fmla="*/ 18 w 105"/>
                <a:gd name="T11" fmla="*/ 99 h 146"/>
                <a:gd name="T12" fmla="*/ 29 w 105"/>
                <a:gd name="T13" fmla="*/ 126 h 146"/>
                <a:gd name="T14" fmla="*/ 18 w 105"/>
                <a:gd name="T15" fmla="*/ 124 h 146"/>
                <a:gd name="T16" fmla="*/ 0 w 105"/>
                <a:gd name="T17" fmla="*/ 134 h 146"/>
                <a:gd name="T18" fmla="*/ 32 w 105"/>
                <a:gd name="T19" fmla="*/ 134 h 146"/>
                <a:gd name="T20" fmla="*/ 37 w 105"/>
                <a:gd name="T21" fmla="*/ 146 h 146"/>
                <a:gd name="T22" fmla="*/ 54 w 105"/>
                <a:gd name="T23" fmla="*/ 139 h 146"/>
                <a:gd name="T24" fmla="*/ 96 w 105"/>
                <a:gd name="T25" fmla="*/ 97 h 146"/>
                <a:gd name="T26" fmla="*/ 105 w 105"/>
                <a:gd name="T27" fmla="*/ 72 h 146"/>
                <a:gd name="T28" fmla="*/ 105 w 105"/>
                <a:gd name="T29" fmla="*/ 0 h 146"/>
                <a:gd name="T30" fmla="*/ 37 w 105"/>
                <a:gd name="T31"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 h="146">
                  <a:moveTo>
                    <a:pt x="37" y="27"/>
                  </a:moveTo>
                  <a:cubicBezTo>
                    <a:pt x="29" y="28"/>
                    <a:pt x="22" y="35"/>
                    <a:pt x="23" y="43"/>
                  </a:cubicBezTo>
                  <a:cubicBezTo>
                    <a:pt x="26" y="69"/>
                    <a:pt x="26" y="69"/>
                    <a:pt x="26" y="69"/>
                  </a:cubicBezTo>
                  <a:cubicBezTo>
                    <a:pt x="36" y="73"/>
                    <a:pt x="33" y="84"/>
                    <a:pt x="33" y="84"/>
                  </a:cubicBezTo>
                  <a:cubicBezTo>
                    <a:pt x="0" y="84"/>
                    <a:pt x="0" y="84"/>
                    <a:pt x="0" y="84"/>
                  </a:cubicBezTo>
                  <a:cubicBezTo>
                    <a:pt x="18" y="99"/>
                    <a:pt x="18" y="99"/>
                    <a:pt x="18" y="99"/>
                  </a:cubicBezTo>
                  <a:cubicBezTo>
                    <a:pt x="29" y="126"/>
                    <a:pt x="29" y="126"/>
                    <a:pt x="29" y="126"/>
                  </a:cubicBezTo>
                  <a:cubicBezTo>
                    <a:pt x="26" y="125"/>
                    <a:pt x="22" y="124"/>
                    <a:pt x="18" y="124"/>
                  </a:cubicBezTo>
                  <a:cubicBezTo>
                    <a:pt x="9" y="124"/>
                    <a:pt x="2" y="128"/>
                    <a:pt x="0" y="134"/>
                  </a:cubicBezTo>
                  <a:cubicBezTo>
                    <a:pt x="32" y="134"/>
                    <a:pt x="32" y="134"/>
                    <a:pt x="32" y="134"/>
                  </a:cubicBezTo>
                  <a:cubicBezTo>
                    <a:pt x="37" y="146"/>
                    <a:pt x="37" y="146"/>
                    <a:pt x="37" y="146"/>
                  </a:cubicBezTo>
                  <a:cubicBezTo>
                    <a:pt x="45" y="146"/>
                    <a:pt x="51" y="142"/>
                    <a:pt x="54" y="139"/>
                  </a:cubicBezTo>
                  <a:cubicBezTo>
                    <a:pt x="96" y="97"/>
                    <a:pt x="96" y="97"/>
                    <a:pt x="96" y="97"/>
                  </a:cubicBezTo>
                  <a:cubicBezTo>
                    <a:pt x="102" y="91"/>
                    <a:pt x="105" y="82"/>
                    <a:pt x="105" y="72"/>
                  </a:cubicBezTo>
                  <a:cubicBezTo>
                    <a:pt x="105" y="0"/>
                    <a:pt x="105" y="0"/>
                    <a:pt x="105" y="0"/>
                  </a:cubicBezTo>
                  <a:lnTo>
                    <a:pt x="37" y="27"/>
                  </a:lnTo>
                  <a:close/>
                </a:path>
              </a:pathLst>
            </a:custGeom>
            <a:solidFill>
              <a:srgbClr val="B89E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7" name="Freeform 134"/>
            <p:cNvSpPr>
              <a:spLocks/>
            </p:cNvSpPr>
            <p:nvPr/>
          </p:nvSpPr>
          <p:spPr bwMode="auto">
            <a:xfrm>
              <a:off x="4084" y="2165"/>
              <a:ext cx="88" cy="15"/>
            </a:xfrm>
            <a:custGeom>
              <a:avLst/>
              <a:gdLst>
                <a:gd name="T0" fmla="*/ 23 w 48"/>
                <a:gd name="T1" fmla="*/ 8 h 8"/>
                <a:gd name="T2" fmla="*/ 1 w 48"/>
                <a:gd name="T3" fmla="*/ 4 h 8"/>
                <a:gd name="T4" fmla="*/ 1 w 48"/>
                <a:gd name="T5" fmla="*/ 1 h 8"/>
                <a:gd name="T6" fmla="*/ 4 w 48"/>
                <a:gd name="T7" fmla="*/ 1 h 8"/>
                <a:gd name="T8" fmla="*/ 23 w 48"/>
                <a:gd name="T9" fmla="*/ 3 h 8"/>
                <a:gd name="T10" fmla="*/ 44 w 48"/>
                <a:gd name="T11" fmla="*/ 0 h 8"/>
                <a:gd name="T12" fmla="*/ 48 w 48"/>
                <a:gd name="T13" fmla="*/ 1 h 8"/>
                <a:gd name="T14" fmla="*/ 46 w 48"/>
                <a:gd name="T15" fmla="*/ 5 h 8"/>
                <a:gd name="T16" fmla="*/ 23 w 48"/>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
                  <a:moveTo>
                    <a:pt x="23" y="8"/>
                  </a:moveTo>
                  <a:cubicBezTo>
                    <a:pt x="7" y="8"/>
                    <a:pt x="2" y="5"/>
                    <a:pt x="1" y="4"/>
                  </a:cubicBezTo>
                  <a:cubicBezTo>
                    <a:pt x="0" y="4"/>
                    <a:pt x="0" y="2"/>
                    <a:pt x="1" y="1"/>
                  </a:cubicBezTo>
                  <a:cubicBezTo>
                    <a:pt x="2" y="0"/>
                    <a:pt x="3" y="0"/>
                    <a:pt x="4" y="1"/>
                  </a:cubicBezTo>
                  <a:cubicBezTo>
                    <a:pt x="4" y="1"/>
                    <a:pt x="9" y="3"/>
                    <a:pt x="23" y="3"/>
                  </a:cubicBezTo>
                  <a:cubicBezTo>
                    <a:pt x="38" y="3"/>
                    <a:pt x="44" y="0"/>
                    <a:pt x="44" y="0"/>
                  </a:cubicBezTo>
                  <a:cubicBezTo>
                    <a:pt x="46" y="0"/>
                    <a:pt x="47" y="0"/>
                    <a:pt x="48" y="1"/>
                  </a:cubicBezTo>
                  <a:cubicBezTo>
                    <a:pt x="48" y="3"/>
                    <a:pt x="48" y="4"/>
                    <a:pt x="46" y="5"/>
                  </a:cubicBezTo>
                  <a:cubicBezTo>
                    <a:pt x="46" y="5"/>
                    <a:pt x="39" y="8"/>
                    <a:pt x="23" y="8"/>
                  </a:cubicBezTo>
                  <a:close/>
                </a:path>
              </a:pathLst>
            </a:custGeom>
            <a:solidFill>
              <a:srgbClr val="B48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8" name="Freeform 135"/>
            <p:cNvSpPr>
              <a:spLocks/>
            </p:cNvSpPr>
            <p:nvPr/>
          </p:nvSpPr>
          <p:spPr bwMode="auto">
            <a:xfrm>
              <a:off x="4010" y="1992"/>
              <a:ext cx="238" cy="91"/>
            </a:xfrm>
            <a:custGeom>
              <a:avLst/>
              <a:gdLst>
                <a:gd name="T0" fmla="*/ 129 w 129"/>
                <a:gd name="T1" fmla="*/ 0 h 50"/>
                <a:gd name="T2" fmla="*/ 0 w 129"/>
                <a:gd name="T3" fmla="*/ 0 h 50"/>
                <a:gd name="T4" fmla="*/ 0 w 129"/>
                <a:gd name="T5" fmla="*/ 21 h 50"/>
                <a:gd name="T6" fmla="*/ 28 w 129"/>
                <a:gd name="T7" fmla="*/ 50 h 50"/>
                <a:gd name="T8" fmla="*/ 55 w 129"/>
                <a:gd name="T9" fmla="*/ 21 h 50"/>
                <a:gd name="T10" fmla="*/ 73 w 129"/>
                <a:gd name="T11" fmla="*/ 21 h 50"/>
                <a:gd name="T12" fmla="*/ 101 w 129"/>
                <a:gd name="T13" fmla="*/ 50 h 50"/>
                <a:gd name="T14" fmla="*/ 129 w 129"/>
                <a:gd name="T15" fmla="*/ 20 h 50"/>
                <a:gd name="T16" fmla="*/ 129 w 129"/>
                <a:gd name="T17" fmla="*/ 20 h 50"/>
                <a:gd name="T18" fmla="*/ 129 w 12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50">
                  <a:moveTo>
                    <a:pt x="129" y="0"/>
                  </a:moveTo>
                  <a:cubicBezTo>
                    <a:pt x="0" y="0"/>
                    <a:pt x="0" y="0"/>
                    <a:pt x="0" y="0"/>
                  </a:cubicBezTo>
                  <a:cubicBezTo>
                    <a:pt x="0" y="21"/>
                    <a:pt x="0" y="21"/>
                    <a:pt x="0" y="21"/>
                  </a:cubicBezTo>
                  <a:cubicBezTo>
                    <a:pt x="0" y="37"/>
                    <a:pt x="12" y="50"/>
                    <a:pt x="28" y="50"/>
                  </a:cubicBezTo>
                  <a:cubicBezTo>
                    <a:pt x="43" y="50"/>
                    <a:pt x="55" y="37"/>
                    <a:pt x="55" y="21"/>
                  </a:cubicBezTo>
                  <a:cubicBezTo>
                    <a:pt x="73" y="21"/>
                    <a:pt x="73" y="21"/>
                    <a:pt x="73" y="21"/>
                  </a:cubicBezTo>
                  <a:cubicBezTo>
                    <a:pt x="73" y="37"/>
                    <a:pt x="85" y="50"/>
                    <a:pt x="101" y="50"/>
                  </a:cubicBezTo>
                  <a:cubicBezTo>
                    <a:pt x="116" y="50"/>
                    <a:pt x="129" y="37"/>
                    <a:pt x="129" y="20"/>
                  </a:cubicBezTo>
                  <a:cubicBezTo>
                    <a:pt x="129" y="20"/>
                    <a:pt x="129" y="20"/>
                    <a:pt x="129" y="20"/>
                  </a:cubicBezTo>
                  <a:lnTo>
                    <a:pt x="1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9" name="Freeform 136"/>
            <p:cNvSpPr>
              <a:spLocks/>
            </p:cNvSpPr>
            <p:nvPr/>
          </p:nvSpPr>
          <p:spPr bwMode="auto">
            <a:xfrm>
              <a:off x="3959" y="1929"/>
              <a:ext cx="28" cy="136"/>
            </a:xfrm>
            <a:custGeom>
              <a:avLst/>
              <a:gdLst>
                <a:gd name="T0" fmla="*/ 0 w 15"/>
                <a:gd name="T1" fmla="*/ 0 h 74"/>
                <a:gd name="T2" fmla="*/ 0 w 15"/>
                <a:gd name="T3" fmla="*/ 66 h 74"/>
                <a:gd name="T4" fmla="*/ 0 w 15"/>
                <a:gd name="T5" fmla="*/ 67 h 74"/>
                <a:gd name="T6" fmla="*/ 7 w 15"/>
                <a:gd name="T7" fmla="*/ 74 h 74"/>
                <a:gd name="T8" fmla="*/ 15 w 15"/>
                <a:gd name="T9" fmla="*/ 67 h 74"/>
                <a:gd name="T10" fmla="*/ 15 w 15"/>
                <a:gd name="T11" fmla="*/ 0 h 74"/>
                <a:gd name="T12" fmla="*/ 0 w 1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15" h="74">
                  <a:moveTo>
                    <a:pt x="0" y="0"/>
                  </a:moveTo>
                  <a:cubicBezTo>
                    <a:pt x="0" y="66"/>
                    <a:pt x="0" y="66"/>
                    <a:pt x="0" y="66"/>
                  </a:cubicBezTo>
                  <a:cubicBezTo>
                    <a:pt x="0" y="67"/>
                    <a:pt x="0" y="67"/>
                    <a:pt x="0" y="67"/>
                  </a:cubicBezTo>
                  <a:cubicBezTo>
                    <a:pt x="0" y="71"/>
                    <a:pt x="3" y="74"/>
                    <a:pt x="7" y="74"/>
                  </a:cubicBezTo>
                  <a:cubicBezTo>
                    <a:pt x="12" y="74"/>
                    <a:pt x="15" y="71"/>
                    <a:pt x="15" y="67"/>
                  </a:cubicBezTo>
                  <a:cubicBezTo>
                    <a:pt x="15" y="0"/>
                    <a:pt x="15" y="0"/>
                    <a:pt x="15" y="0"/>
                  </a:cubicBezTo>
                  <a:cubicBezTo>
                    <a:pt x="0" y="0"/>
                    <a:pt x="0" y="0"/>
                    <a:pt x="0" y="0"/>
                  </a:cubicBezTo>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0" name="Freeform 137"/>
            <p:cNvSpPr>
              <a:spLocks/>
            </p:cNvSpPr>
            <p:nvPr/>
          </p:nvSpPr>
          <p:spPr bwMode="auto">
            <a:xfrm>
              <a:off x="4270" y="1929"/>
              <a:ext cx="27" cy="136"/>
            </a:xfrm>
            <a:custGeom>
              <a:avLst/>
              <a:gdLst>
                <a:gd name="T0" fmla="*/ 0 w 15"/>
                <a:gd name="T1" fmla="*/ 0 h 74"/>
                <a:gd name="T2" fmla="*/ 0 w 15"/>
                <a:gd name="T3" fmla="*/ 66 h 74"/>
                <a:gd name="T4" fmla="*/ 0 w 15"/>
                <a:gd name="T5" fmla="*/ 67 h 74"/>
                <a:gd name="T6" fmla="*/ 8 w 15"/>
                <a:gd name="T7" fmla="*/ 74 h 74"/>
                <a:gd name="T8" fmla="*/ 15 w 15"/>
                <a:gd name="T9" fmla="*/ 67 h 74"/>
                <a:gd name="T10" fmla="*/ 15 w 15"/>
                <a:gd name="T11" fmla="*/ 0 h 74"/>
                <a:gd name="T12" fmla="*/ 0 w 1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15" h="74">
                  <a:moveTo>
                    <a:pt x="0" y="0"/>
                  </a:moveTo>
                  <a:cubicBezTo>
                    <a:pt x="0" y="66"/>
                    <a:pt x="0" y="66"/>
                    <a:pt x="0" y="66"/>
                  </a:cubicBezTo>
                  <a:cubicBezTo>
                    <a:pt x="0" y="67"/>
                    <a:pt x="0" y="67"/>
                    <a:pt x="0" y="67"/>
                  </a:cubicBezTo>
                  <a:cubicBezTo>
                    <a:pt x="0" y="71"/>
                    <a:pt x="3" y="74"/>
                    <a:pt x="8" y="74"/>
                  </a:cubicBezTo>
                  <a:cubicBezTo>
                    <a:pt x="12" y="74"/>
                    <a:pt x="15" y="71"/>
                    <a:pt x="15" y="67"/>
                  </a:cubicBezTo>
                  <a:cubicBezTo>
                    <a:pt x="15" y="0"/>
                    <a:pt x="15" y="0"/>
                    <a:pt x="15" y="0"/>
                  </a:cubicBezTo>
                  <a:cubicBezTo>
                    <a:pt x="0" y="0"/>
                    <a:pt x="0" y="0"/>
                    <a:pt x="0" y="0"/>
                  </a:cubicBezTo>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1" name="Freeform 138"/>
            <p:cNvSpPr>
              <a:spLocks/>
            </p:cNvSpPr>
            <p:nvPr/>
          </p:nvSpPr>
          <p:spPr bwMode="auto">
            <a:xfrm>
              <a:off x="3854" y="1781"/>
              <a:ext cx="548" cy="238"/>
            </a:xfrm>
            <a:custGeom>
              <a:avLst/>
              <a:gdLst>
                <a:gd name="T0" fmla="*/ 149 w 298"/>
                <a:gd name="T1" fmla="*/ 0 h 130"/>
                <a:gd name="T2" fmla="*/ 61 w 298"/>
                <a:gd name="T3" fmla="*/ 99 h 130"/>
                <a:gd name="T4" fmla="*/ 61 w 298"/>
                <a:gd name="T5" fmla="*/ 99 h 130"/>
                <a:gd name="T6" fmla="*/ 149 w 298"/>
                <a:gd name="T7" fmla="*/ 130 h 130"/>
                <a:gd name="T8" fmla="*/ 237 w 298"/>
                <a:gd name="T9" fmla="*/ 99 h 130"/>
                <a:gd name="T10" fmla="*/ 237 w 298"/>
                <a:gd name="T11" fmla="*/ 99 h 130"/>
                <a:gd name="T12" fmla="*/ 149 w 298"/>
                <a:gd name="T13" fmla="*/ 0 h 130"/>
              </a:gdLst>
              <a:ahLst/>
              <a:cxnLst>
                <a:cxn ang="0">
                  <a:pos x="T0" y="T1"/>
                </a:cxn>
                <a:cxn ang="0">
                  <a:pos x="T2" y="T3"/>
                </a:cxn>
                <a:cxn ang="0">
                  <a:pos x="T4" y="T5"/>
                </a:cxn>
                <a:cxn ang="0">
                  <a:pos x="T6" y="T7"/>
                </a:cxn>
                <a:cxn ang="0">
                  <a:pos x="T8" y="T9"/>
                </a:cxn>
                <a:cxn ang="0">
                  <a:pos x="T10" y="T11"/>
                </a:cxn>
                <a:cxn ang="0">
                  <a:pos x="T12" y="T13"/>
                </a:cxn>
              </a:cxnLst>
              <a:rect l="0" t="0" r="r" b="b"/>
              <a:pathLst>
                <a:path w="298" h="130">
                  <a:moveTo>
                    <a:pt x="149" y="0"/>
                  </a:moveTo>
                  <a:cubicBezTo>
                    <a:pt x="0" y="0"/>
                    <a:pt x="44" y="75"/>
                    <a:pt x="61" y="99"/>
                  </a:cubicBezTo>
                  <a:cubicBezTo>
                    <a:pt x="61" y="99"/>
                    <a:pt x="61" y="99"/>
                    <a:pt x="61" y="99"/>
                  </a:cubicBezTo>
                  <a:cubicBezTo>
                    <a:pt x="61" y="109"/>
                    <a:pt x="100" y="130"/>
                    <a:pt x="149" y="130"/>
                  </a:cubicBezTo>
                  <a:cubicBezTo>
                    <a:pt x="198" y="130"/>
                    <a:pt x="237" y="108"/>
                    <a:pt x="237" y="99"/>
                  </a:cubicBezTo>
                  <a:cubicBezTo>
                    <a:pt x="237" y="99"/>
                    <a:pt x="237" y="99"/>
                    <a:pt x="237" y="99"/>
                  </a:cubicBezTo>
                  <a:cubicBezTo>
                    <a:pt x="254" y="75"/>
                    <a:pt x="298" y="0"/>
                    <a:pt x="149" y="0"/>
                  </a:cubicBezTo>
                </a:path>
              </a:pathLst>
            </a:custGeom>
            <a:solidFill>
              <a:srgbClr val="004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2" name="Freeform 139"/>
            <p:cNvSpPr>
              <a:spLocks/>
            </p:cNvSpPr>
            <p:nvPr/>
          </p:nvSpPr>
          <p:spPr bwMode="auto">
            <a:xfrm>
              <a:off x="3854" y="1781"/>
              <a:ext cx="293" cy="238"/>
            </a:xfrm>
            <a:custGeom>
              <a:avLst/>
              <a:gdLst>
                <a:gd name="T0" fmla="*/ 81 w 159"/>
                <a:gd name="T1" fmla="*/ 99 h 130"/>
                <a:gd name="T2" fmla="*/ 81 w 159"/>
                <a:gd name="T3" fmla="*/ 99 h 130"/>
                <a:gd name="T4" fmla="*/ 159 w 159"/>
                <a:gd name="T5" fmla="*/ 0 h 130"/>
                <a:gd name="T6" fmla="*/ 149 w 159"/>
                <a:gd name="T7" fmla="*/ 0 h 130"/>
                <a:gd name="T8" fmla="*/ 61 w 159"/>
                <a:gd name="T9" fmla="*/ 99 h 130"/>
                <a:gd name="T10" fmla="*/ 61 w 159"/>
                <a:gd name="T11" fmla="*/ 99 h 130"/>
                <a:gd name="T12" fmla="*/ 149 w 159"/>
                <a:gd name="T13" fmla="*/ 130 h 130"/>
                <a:gd name="T14" fmla="*/ 159 w 159"/>
                <a:gd name="T15" fmla="*/ 130 h 130"/>
                <a:gd name="T16" fmla="*/ 81 w 159"/>
                <a:gd name="T17" fmla="*/ 9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30">
                  <a:moveTo>
                    <a:pt x="81" y="99"/>
                  </a:moveTo>
                  <a:cubicBezTo>
                    <a:pt x="81" y="99"/>
                    <a:pt x="81" y="99"/>
                    <a:pt x="81" y="99"/>
                  </a:cubicBezTo>
                  <a:cubicBezTo>
                    <a:pt x="64" y="76"/>
                    <a:pt x="22" y="3"/>
                    <a:pt x="159" y="0"/>
                  </a:cubicBezTo>
                  <a:cubicBezTo>
                    <a:pt x="156" y="0"/>
                    <a:pt x="152" y="0"/>
                    <a:pt x="149" y="0"/>
                  </a:cubicBezTo>
                  <a:cubicBezTo>
                    <a:pt x="0" y="0"/>
                    <a:pt x="44" y="75"/>
                    <a:pt x="61" y="99"/>
                  </a:cubicBezTo>
                  <a:cubicBezTo>
                    <a:pt x="61" y="99"/>
                    <a:pt x="61" y="99"/>
                    <a:pt x="61" y="99"/>
                  </a:cubicBezTo>
                  <a:cubicBezTo>
                    <a:pt x="61" y="109"/>
                    <a:pt x="100" y="130"/>
                    <a:pt x="149" y="130"/>
                  </a:cubicBezTo>
                  <a:cubicBezTo>
                    <a:pt x="152" y="130"/>
                    <a:pt x="156" y="130"/>
                    <a:pt x="159" y="130"/>
                  </a:cubicBezTo>
                  <a:cubicBezTo>
                    <a:pt x="115" y="127"/>
                    <a:pt x="81" y="108"/>
                    <a:pt x="81" y="99"/>
                  </a:cubicBezTo>
                </a:path>
              </a:pathLst>
            </a:custGeom>
            <a:solidFill>
              <a:srgbClr val="003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3" name="Freeform 140"/>
            <p:cNvSpPr>
              <a:spLocks/>
            </p:cNvSpPr>
            <p:nvPr/>
          </p:nvSpPr>
          <p:spPr bwMode="auto">
            <a:xfrm>
              <a:off x="4110" y="1781"/>
              <a:ext cx="292" cy="238"/>
            </a:xfrm>
            <a:custGeom>
              <a:avLst/>
              <a:gdLst>
                <a:gd name="T0" fmla="*/ 78 w 159"/>
                <a:gd name="T1" fmla="*/ 99 h 130"/>
                <a:gd name="T2" fmla="*/ 78 w 159"/>
                <a:gd name="T3" fmla="*/ 99 h 130"/>
                <a:gd name="T4" fmla="*/ 0 w 159"/>
                <a:gd name="T5" fmla="*/ 0 h 130"/>
                <a:gd name="T6" fmla="*/ 10 w 159"/>
                <a:gd name="T7" fmla="*/ 0 h 130"/>
                <a:gd name="T8" fmla="*/ 98 w 159"/>
                <a:gd name="T9" fmla="*/ 99 h 130"/>
                <a:gd name="T10" fmla="*/ 98 w 159"/>
                <a:gd name="T11" fmla="*/ 99 h 130"/>
                <a:gd name="T12" fmla="*/ 10 w 159"/>
                <a:gd name="T13" fmla="*/ 130 h 130"/>
                <a:gd name="T14" fmla="*/ 0 w 159"/>
                <a:gd name="T15" fmla="*/ 130 h 130"/>
                <a:gd name="T16" fmla="*/ 78 w 159"/>
                <a:gd name="T17" fmla="*/ 9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30">
                  <a:moveTo>
                    <a:pt x="78" y="99"/>
                  </a:moveTo>
                  <a:cubicBezTo>
                    <a:pt x="78" y="99"/>
                    <a:pt x="78" y="99"/>
                    <a:pt x="78" y="99"/>
                  </a:cubicBezTo>
                  <a:cubicBezTo>
                    <a:pt x="95" y="76"/>
                    <a:pt x="137" y="3"/>
                    <a:pt x="0" y="0"/>
                  </a:cubicBezTo>
                  <a:cubicBezTo>
                    <a:pt x="3" y="0"/>
                    <a:pt x="7" y="0"/>
                    <a:pt x="10" y="0"/>
                  </a:cubicBezTo>
                  <a:cubicBezTo>
                    <a:pt x="159" y="0"/>
                    <a:pt x="115" y="75"/>
                    <a:pt x="98" y="99"/>
                  </a:cubicBezTo>
                  <a:cubicBezTo>
                    <a:pt x="98" y="99"/>
                    <a:pt x="98" y="99"/>
                    <a:pt x="98" y="99"/>
                  </a:cubicBezTo>
                  <a:cubicBezTo>
                    <a:pt x="98" y="109"/>
                    <a:pt x="59" y="130"/>
                    <a:pt x="10" y="130"/>
                  </a:cubicBezTo>
                  <a:cubicBezTo>
                    <a:pt x="7" y="130"/>
                    <a:pt x="3" y="130"/>
                    <a:pt x="0" y="130"/>
                  </a:cubicBezTo>
                  <a:cubicBezTo>
                    <a:pt x="44" y="127"/>
                    <a:pt x="78" y="108"/>
                    <a:pt x="78" y="99"/>
                  </a:cubicBezTo>
                </a:path>
              </a:pathLst>
            </a:custGeom>
            <a:solidFill>
              <a:srgbClr val="40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4" name="Freeform 141"/>
            <p:cNvSpPr>
              <a:spLocks/>
            </p:cNvSpPr>
            <p:nvPr/>
          </p:nvSpPr>
          <p:spPr bwMode="auto">
            <a:xfrm>
              <a:off x="3952" y="1931"/>
              <a:ext cx="353" cy="37"/>
            </a:xfrm>
            <a:custGeom>
              <a:avLst/>
              <a:gdLst>
                <a:gd name="T0" fmla="*/ 192 w 192"/>
                <a:gd name="T1" fmla="*/ 4 h 20"/>
                <a:gd name="T2" fmla="*/ 188 w 192"/>
                <a:gd name="T3" fmla="*/ 0 h 20"/>
                <a:gd name="T4" fmla="*/ 4 w 192"/>
                <a:gd name="T5" fmla="*/ 0 h 20"/>
                <a:gd name="T6" fmla="*/ 0 w 192"/>
                <a:gd name="T7" fmla="*/ 4 h 20"/>
                <a:gd name="T8" fmla="*/ 0 w 192"/>
                <a:gd name="T9" fmla="*/ 15 h 20"/>
                <a:gd name="T10" fmla="*/ 4 w 192"/>
                <a:gd name="T11" fmla="*/ 20 h 20"/>
                <a:gd name="T12" fmla="*/ 188 w 192"/>
                <a:gd name="T13" fmla="*/ 19 h 20"/>
                <a:gd name="T14" fmla="*/ 192 w 192"/>
                <a:gd name="T15" fmla="*/ 15 h 20"/>
                <a:gd name="T16" fmla="*/ 192 w 192"/>
                <a:gd name="T1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20">
                  <a:moveTo>
                    <a:pt x="192" y="4"/>
                  </a:moveTo>
                  <a:cubicBezTo>
                    <a:pt x="192" y="2"/>
                    <a:pt x="190" y="0"/>
                    <a:pt x="188" y="0"/>
                  </a:cubicBezTo>
                  <a:cubicBezTo>
                    <a:pt x="4" y="0"/>
                    <a:pt x="4" y="0"/>
                    <a:pt x="4" y="0"/>
                  </a:cubicBezTo>
                  <a:cubicBezTo>
                    <a:pt x="2" y="0"/>
                    <a:pt x="0" y="2"/>
                    <a:pt x="0" y="4"/>
                  </a:cubicBezTo>
                  <a:cubicBezTo>
                    <a:pt x="0" y="15"/>
                    <a:pt x="0" y="15"/>
                    <a:pt x="0" y="15"/>
                  </a:cubicBezTo>
                  <a:cubicBezTo>
                    <a:pt x="0" y="18"/>
                    <a:pt x="2" y="20"/>
                    <a:pt x="4" y="20"/>
                  </a:cubicBezTo>
                  <a:cubicBezTo>
                    <a:pt x="188" y="19"/>
                    <a:pt x="188" y="19"/>
                    <a:pt x="188" y="19"/>
                  </a:cubicBezTo>
                  <a:cubicBezTo>
                    <a:pt x="190" y="19"/>
                    <a:pt x="192" y="17"/>
                    <a:pt x="192" y="15"/>
                  </a:cubicBezTo>
                  <a:cubicBezTo>
                    <a:pt x="192" y="4"/>
                    <a:pt x="192" y="4"/>
                    <a:pt x="192" y="4"/>
                  </a:cubicBezTo>
                </a:path>
              </a:pathLst>
            </a:custGeom>
            <a:solidFill>
              <a:srgbClr val="008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5" name="Freeform 142"/>
            <p:cNvSpPr>
              <a:spLocks/>
            </p:cNvSpPr>
            <p:nvPr/>
          </p:nvSpPr>
          <p:spPr bwMode="auto">
            <a:xfrm>
              <a:off x="3952" y="1938"/>
              <a:ext cx="7" cy="30"/>
            </a:xfrm>
            <a:custGeom>
              <a:avLst/>
              <a:gdLst>
                <a:gd name="T0" fmla="*/ 0 w 4"/>
                <a:gd name="T1" fmla="*/ 0 h 16"/>
                <a:gd name="T2" fmla="*/ 0 w 4"/>
                <a:gd name="T3" fmla="*/ 0 h 16"/>
                <a:gd name="T4" fmla="*/ 0 w 4"/>
                <a:gd name="T5" fmla="*/ 11 h 16"/>
                <a:gd name="T6" fmla="*/ 4 w 4"/>
                <a:gd name="T7" fmla="*/ 16 h 16"/>
                <a:gd name="T8" fmla="*/ 4 w 4"/>
                <a:gd name="T9" fmla="*/ 16 h 16"/>
                <a:gd name="T10" fmla="*/ 0 w 4"/>
                <a:gd name="T11" fmla="*/ 11 h 16"/>
                <a:gd name="T12" fmla="*/ 0 w 4"/>
                <a:gd name="T13" fmla="*/ 0 h 16"/>
                <a:gd name="T14" fmla="*/ 0 w 4"/>
                <a:gd name="T15" fmla="*/ 0 h 16"/>
                <a:gd name="T16" fmla="*/ 0 w 4"/>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6">
                  <a:moveTo>
                    <a:pt x="0" y="0"/>
                  </a:moveTo>
                  <a:cubicBezTo>
                    <a:pt x="0" y="0"/>
                    <a:pt x="0" y="0"/>
                    <a:pt x="0" y="0"/>
                  </a:cubicBezTo>
                  <a:cubicBezTo>
                    <a:pt x="0" y="11"/>
                    <a:pt x="0" y="11"/>
                    <a:pt x="0" y="11"/>
                  </a:cubicBezTo>
                  <a:cubicBezTo>
                    <a:pt x="0" y="13"/>
                    <a:pt x="1" y="15"/>
                    <a:pt x="4" y="16"/>
                  </a:cubicBezTo>
                  <a:cubicBezTo>
                    <a:pt x="4" y="16"/>
                    <a:pt x="4" y="16"/>
                    <a:pt x="4" y="16"/>
                  </a:cubicBezTo>
                  <a:cubicBezTo>
                    <a:pt x="1" y="15"/>
                    <a:pt x="0" y="13"/>
                    <a:pt x="0" y="11"/>
                  </a:cubicBezTo>
                  <a:cubicBezTo>
                    <a:pt x="0" y="0"/>
                    <a:pt x="0" y="0"/>
                    <a:pt x="0" y="0"/>
                  </a:cubicBezTo>
                  <a:cubicBezTo>
                    <a:pt x="0" y="0"/>
                    <a:pt x="0" y="0"/>
                    <a:pt x="0" y="0"/>
                  </a:cubicBezTo>
                  <a:cubicBezTo>
                    <a:pt x="0" y="0"/>
                    <a:pt x="0" y="0"/>
                    <a:pt x="0" y="0"/>
                  </a:cubicBezTo>
                </a:path>
              </a:pathLst>
            </a:custGeom>
            <a:solidFill>
              <a:srgbClr val="339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6" name="Freeform 143"/>
            <p:cNvSpPr>
              <a:spLocks/>
            </p:cNvSpPr>
            <p:nvPr/>
          </p:nvSpPr>
          <p:spPr bwMode="auto">
            <a:xfrm>
              <a:off x="3959" y="1968"/>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336F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7" name="Freeform 144"/>
            <p:cNvSpPr>
              <a:spLocks/>
            </p:cNvSpPr>
            <p:nvPr/>
          </p:nvSpPr>
          <p:spPr bwMode="auto">
            <a:xfrm>
              <a:off x="3952" y="1931"/>
              <a:ext cx="33" cy="7"/>
            </a:xfrm>
            <a:custGeom>
              <a:avLst/>
              <a:gdLst>
                <a:gd name="T0" fmla="*/ 18 w 18"/>
                <a:gd name="T1" fmla="*/ 0 h 4"/>
                <a:gd name="T2" fmla="*/ 4 w 18"/>
                <a:gd name="T3" fmla="*/ 0 h 4"/>
                <a:gd name="T4" fmla="*/ 0 w 18"/>
                <a:gd name="T5" fmla="*/ 4 h 4"/>
                <a:gd name="T6" fmla="*/ 0 w 18"/>
                <a:gd name="T7" fmla="*/ 4 h 4"/>
                <a:gd name="T8" fmla="*/ 4 w 18"/>
                <a:gd name="T9" fmla="*/ 0 h 4"/>
                <a:gd name="T10" fmla="*/ 18 w 18"/>
                <a:gd name="T11" fmla="*/ 0 h 4"/>
                <a:gd name="T12" fmla="*/ 18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0"/>
                  </a:moveTo>
                  <a:cubicBezTo>
                    <a:pt x="4" y="0"/>
                    <a:pt x="4" y="0"/>
                    <a:pt x="4" y="0"/>
                  </a:cubicBezTo>
                  <a:cubicBezTo>
                    <a:pt x="2" y="0"/>
                    <a:pt x="0" y="2"/>
                    <a:pt x="0" y="4"/>
                  </a:cubicBezTo>
                  <a:cubicBezTo>
                    <a:pt x="0" y="4"/>
                    <a:pt x="0" y="4"/>
                    <a:pt x="0" y="4"/>
                  </a:cubicBezTo>
                  <a:cubicBezTo>
                    <a:pt x="0" y="2"/>
                    <a:pt x="2" y="0"/>
                    <a:pt x="4" y="0"/>
                  </a:cubicBezTo>
                  <a:cubicBezTo>
                    <a:pt x="18" y="0"/>
                    <a:pt x="18" y="0"/>
                    <a:pt x="18" y="0"/>
                  </a:cubicBezTo>
                  <a:cubicBezTo>
                    <a:pt x="18" y="0"/>
                    <a:pt x="18" y="0"/>
                    <a:pt x="18" y="0"/>
                  </a:cubicBezTo>
                </a:path>
              </a:pathLst>
            </a:custGeom>
            <a:solidFill>
              <a:srgbClr val="3364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8" name="Freeform 145"/>
            <p:cNvSpPr>
              <a:spLocks/>
            </p:cNvSpPr>
            <p:nvPr/>
          </p:nvSpPr>
          <p:spPr bwMode="auto">
            <a:xfrm>
              <a:off x="4273" y="1931"/>
              <a:ext cx="24" cy="0"/>
            </a:xfrm>
            <a:custGeom>
              <a:avLst/>
              <a:gdLst>
                <a:gd name="T0" fmla="*/ 13 w 13"/>
                <a:gd name="T1" fmla="*/ 13 w 13"/>
                <a:gd name="T2" fmla="*/ 0 w 13"/>
                <a:gd name="T3" fmla="*/ 0 w 13"/>
                <a:gd name="T4" fmla="*/ 13 w 13"/>
                <a:gd name="T5" fmla="*/ 13 w 13"/>
              </a:gdLst>
              <a:ahLst/>
              <a:cxnLst>
                <a:cxn ang="0">
                  <a:pos x="T0" y="0"/>
                </a:cxn>
                <a:cxn ang="0">
                  <a:pos x="T1" y="0"/>
                </a:cxn>
                <a:cxn ang="0">
                  <a:pos x="T2" y="0"/>
                </a:cxn>
                <a:cxn ang="0">
                  <a:pos x="T3" y="0"/>
                </a:cxn>
                <a:cxn ang="0">
                  <a:pos x="T4" y="0"/>
                </a:cxn>
                <a:cxn ang="0">
                  <a:pos x="T5" y="0"/>
                </a:cxn>
              </a:cxnLst>
              <a:rect l="0" t="0" r="r" b="b"/>
              <a:pathLst>
                <a:path w="13">
                  <a:moveTo>
                    <a:pt x="13" y="0"/>
                  </a:moveTo>
                  <a:cubicBezTo>
                    <a:pt x="13" y="0"/>
                    <a:pt x="13" y="0"/>
                    <a:pt x="13" y="0"/>
                  </a:cubicBezTo>
                  <a:cubicBezTo>
                    <a:pt x="0" y="0"/>
                    <a:pt x="0" y="0"/>
                    <a:pt x="0" y="0"/>
                  </a:cubicBezTo>
                  <a:cubicBezTo>
                    <a:pt x="0" y="0"/>
                    <a:pt x="0" y="0"/>
                    <a:pt x="0" y="0"/>
                  </a:cubicBezTo>
                  <a:cubicBezTo>
                    <a:pt x="13" y="0"/>
                    <a:pt x="13" y="0"/>
                    <a:pt x="13" y="0"/>
                  </a:cubicBezTo>
                  <a:cubicBezTo>
                    <a:pt x="13" y="0"/>
                    <a:pt x="13" y="0"/>
                    <a:pt x="13" y="0"/>
                  </a:cubicBezTo>
                </a:path>
              </a:pathLst>
            </a:custGeom>
            <a:solidFill>
              <a:srgbClr val="66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9" name="Freeform 146"/>
            <p:cNvSpPr>
              <a:spLocks/>
            </p:cNvSpPr>
            <p:nvPr/>
          </p:nvSpPr>
          <p:spPr bwMode="auto">
            <a:xfrm>
              <a:off x="3952" y="1931"/>
              <a:ext cx="353" cy="37"/>
            </a:xfrm>
            <a:custGeom>
              <a:avLst/>
              <a:gdLst>
                <a:gd name="T0" fmla="*/ 188 w 192"/>
                <a:gd name="T1" fmla="*/ 0 h 20"/>
                <a:gd name="T2" fmla="*/ 175 w 192"/>
                <a:gd name="T3" fmla="*/ 0 h 20"/>
                <a:gd name="T4" fmla="*/ 18 w 192"/>
                <a:gd name="T5" fmla="*/ 0 h 20"/>
                <a:gd name="T6" fmla="*/ 4 w 192"/>
                <a:gd name="T7" fmla="*/ 0 h 20"/>
                <a:gd name="T8" fmla="*/ 0 w 192"/>
                <a:gd name="T9" fmla="*/ 4 h 20"/>
                <a:gd name="T10" fmla="*/ 0 w 192"/>
                <a:gd name="T11" fmla="*/ 4 h 20"/>
                <a:gd name="T12" fmla="*/ 0 w 192"/>
                <a:gd name="T13" fmla="*/ 4 h 20"/>
                <a:gd name="T14" fmla="*/ 0 w 192"/>
                <a:gd name="T15" fmla="*/ 15 h 20"/>
                <a:gd name="T16" fmla="*/ 4 w 192"/>
                <a:gd name="T17" fmla="*/ 20 h 20"/>
                <a:gd name="T18" fmla="*/ 4 w 192"/>
                <a:gd name="T19" fmla="*/ 20 h 20"/>
                <a:gd name="T20" fmla="*/ 188 w 192"/>
                <a:gd name="T21" fmla="*/ 19 h 20"/>
                <a:gd name="T22" fmla="*/ 192 w 192"/>
                <a:gd name="T23" fmla="*/ 15 h 20"/>
                <a:gd name="T24" fmla="*/ 192 w 192"/>
                <a:gd name="T25" fmla="*/ 4 h 20"/>
                <a:gd name="T26" fmla="*/ 188 w 192"/>
                <a:gd name="T2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20">
                  <a:moveTo>
                    <a:pt x="188" y="0"/>
                  </a:moveTo>
                  <a:cubicBezTo>
                    <a:pt x="175" y="0"/>
                    <a:pt x="175" y="0"/>
                    <a:pt x="175" y="0"/>
                  </a:cubicBezTo>
                  <a:cubicBezTo>
                    <a:pt x="18" y="0"/>
                    <a:pt x="18" y="0"/>
                    <a:pt x="18" y="0"/>
                  </a:cubicBezTo>
                  <a:cubicBezTo>
                    <a:pt x="4" y="0"/>
                    <a:pt x="4" y="0"/>
                    <a:pt x="4" y="0"/>
                  </a:cubicBezTo>
                  <a:cubicBezTo>
                    <a:pt x="2" y="0"/>
                    <a:pt x="0" y="2"/>
                    <a:pt x="0" y="4"/>
                  </a:cubicBezTo>
                  <a:cubicBezTo>
                    <a:pt x="0" y="4"/>
                    <a:pt x="0" y="4"/>
                    <a:pt x="0" y="4"/>
                  </a:cubicBezTo>
                  <a:cubicBezTo>
                    <a:pt x="0" y="4"/>
                    <a:pt x="0" y="4"/>
                    <a:pt x="0" y="4"/>
                  </a:cubicBezTo>
                  <a:cubicBezTo>
                    <a:pt x="0" y="15"/>
                    <a:pt x="0" y="15"/>
                    <a:pt x="0" y="15"/>
                  </a:cubicBezTo>
                  <a:cubicBezTo>
                    <a:pt x="0" y="17"/>
                    <a:pt x="1" y="19"/>
                    <a:pt x="4" y="20"/>
                  </a:cubicBezTo>
                  <a:cubicBezTo>
                    <a:pt x="4" y="20"/>
                    <a:pt x="4" y="20"/>
                    <a:pt x="4" y="20"/>
                  </a:cubicBezTo>
                  <a:cubicBezTo>
                    <a:pt x="188" y="19"/>
                    <a:pt x="188" y="19"/>
                    <a:pt x="188" y="19"/>
                  </a:cubicBezTo>
                  <a:cubicBezTo>
                    <a:pt x="190" y="19"/>
                    <a:pt x="192" y="17"/>
                    <a:pt x="192" y="15"/>
                  </a:cubicBezTo>
                  <a:cubicBezTo>
                    <a:pt x="192" y="4"/>
                    <a:pt x="192" y="4"/>
                    <a:pt x="192" y="4"/>
                  </a:cubicBezTo>
                  <a:cubicBezTo>
                    <a:pt x="192" y="2"/>
                    <a:pt x="190" y="0"/>
                    <a:pt x="188" y="0"/>
                  </a:cubicBezTo>
                </a:path>
              </a:pathLst>
            </a:custGeom>
            <a:solidFill>
              <a:srgbClr val="339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0" name="Rectangle 147"/>
            <p:cNvSpPr>
              <a:spLocks noChangeArrowheads="1"/>
            </p:cNvSpPr>
            <p:nvPr/>
          </p:nvSpPr>
          <p:spPr bwMode="auto">
            <a:xfrm>
              <a:off x="4110" y="2268"/>
              <a:ext cx="37" cy="462"/>
            </a:xfrm>
            <a:prstGeom prst="rect">
              <a:avLst/>
            </a:prstGeom>
            <a:solidFill>
              <a:srgbClr val="0082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1" name="Freeform 148"/>
            <p:cNvSpPr>
              <a:spLocks/>
            </p:cNvSpPr>
            <p:nvPr/>
          </p:nvSpPr>
          <p:spPr bwMode="auto">
            <a:xfrm>
              <a:off x="4025" y="2213"/>
              <a:ext cx="206" cy="82"/>
            </a:xfrm>
            <a:custGeom>
              <a:avLst/>
              <a:gdLst>
                <a:gd name="T0" fmla="*/ 206 w 206"/>
                <a:gd name="T1" fmla="*/ 24 h 82"/>
                <a:gd name="T2" fmla="*/ 190 w 206"/>
                <a:gd name="T3" fmla="*/ 0 h 82"/>
                <a:gd name="T4" fmla="*/ 103 w 206"/>
                <a:gd name="T5" fmla="*/ 55 h 82"/>
                <a:gd name="T6" fmla="*/ 17 w 206"/>
                <a:gd name="T7" fmla="*/ 0 h 82"/>
                <a:gd name="T8" fmla="*/ 0 w 206"/>
                <a:gd name="T9" fmla="*/ 24 h 82"/>
                <a:gd name="T10" fmla="*/ 83 w 206"/>
                <a:gd name="T11" fmla="*/ 82 h 82"/>
                <a:gd name="T12" fmla="*/ 103 w 206"/>
                <a:gd name="T13" fmla="*/ 60 h 82"/>
                <a:gd name="T14" fmla="*/ 123 w 206"/>
                <a:gd name="T15" fmla="*/ 82 h 82"/>
                <a:gd name="T16" fmla="*/ 206 w 206"/>
                <a:gd name="T17" fmla="*/ 2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82">
                  <a:moveTo>
                    <a:pt x="206" y="24"/>
                  </a:moveTo>
                  <a:lnTo>
                    <a:pt x="190" y="0"/>
                  </a:lnTo>
                  <a:lnTo>
                    <a:pt x="103" y="55"/>
                  </a:lnTo>
                  <a:lnTo>
                    <a:pt x="17" y="0"/>
                  </a:lnTo>
                  <a:lnTo>
                    <a:pt x="0" y="24"/>
                  </a:lnTo>
                  <a:lnTo>
                    <a:pt x="83" y="82"/>
                  </a:lnTo>
                  <a:lnTo>
                    <a:pt x="103" y="60"/>
                  </a:lnTo>
                  <a:lnTo>
                    <a:pt x="123" y="82"/>
                  </a:lnTo>
                  <a:lnTo>
                    <a:pt x="20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152" name="Title 3"/>
          <p:cNvSpPr txBox="1">
            <a:spLocks/>
          </p:cNvSpPr>
          <p:nvPr/>
        </p:nvSpPr>
        <p:spPr>
          <a:xfrm>
            <a:off x="274639" y="1241426"/>
            <a:ext cx="5486399" cy="2012859"/>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8000" b="0" i="0" u="none" strike="noStrike" kern="1200" cap="none" spc="-102" normalizeH="0" baseline="0" noProof="0">
                <a:ln w="3175">
                  <a:noFill/>
                </a:ln>
                <a:solidFill>
                  <a:schemeClr val="bg1"/>
                </a:solidFill>
                <a:effectLst/>
                <a:uLnTx/>
                <a:uFillTx/>
                <a:latin typeface="+mj-lt"/>
                <a:ea typeface="+mn-ea"/>
                <a:cs typeface="Segoe UI" pitchFamily="34" charset="0"/>
              </a:rPr>
              <a:t>Security</a:t>
            </a:r>
          </a:p>
        </p:txBody>
      </p:sp>
    </p:spTree>
    <p:extLst>
      <p:ext uri="{BB962C8B-B14F-4D97-AF65-F5344CB8AC3E}">
        <p14:creationId xmlns:p14="http://schemas.microsoft.com/office/powerpoint/2010/main" val="2621852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Hyper-V Sockets</a:t>
            </a:r>
          </a:p>
        </p:txBody>
      </p:sp>
      <p:sp>
        <p:nvSpPr>
          <p:cNvPr id="4" name="Text Placeholder 3"/>
          <p:cNvSpPr>
            <a:spLocks noGrp="1"/>
          </p:cNvSpPr>
          <p:nvPr>
            <p:ph type="body" sz="quarter" idx="10"/>
          </p:nvPr>
        </p:nvSpPr>
        <p:spPr>
          <a:xfrm>
            <a:off x="274638" y="1212850"/>
            <a:ext cx="11887200" cy="3010055"/>
          </a:xfrm>
        </p:spPr>
        <p:txBody>
          <a:bodyPr/>
          <a:lstStyle/>
          <a:p>
            <a:r>
              <a:rPr lang="en-US" dirty="0"/>
              <a:t>Deliver a platform for developers to build something great on</a:t>
            </a:r>
          </a:p>
          <a:p>
            <a:pPr marL="571500" lvl="1" indent="-571500">
              <a:buFont typeface="Arial" panose="020B0604020202020204" pitchFamily="34" charset="0"/>
              <a:buChar char="•"/>
            </a:pPr>
            <a:r>
              <a:rPr lang="en-US" sz="3600" dirty="0"/>
              <a:t>Extends the Windows Socket API</a:t>
            </a:r>
          </a:p>
          <a:p>
            <a:pPr marL="571500" lvl="1" indent="-571500">
              <a:buFont typeface="Arial" panose="020B0604020202020204" pitchFamily="34" charset="0"/>
              <a:buChar char="•"/>
            </a:pPr>
            <a:r>
              <a:rPr lang="en-US" sz="3600" dirty="0"/>
              <a:t>Makes fast, efficient communication between the host and the guest easy and accessible</a:t>
            </a:r>
          </a:p>
        </p:txBody>
      </p:sp>
      <p:grpSp>
        <p:nvGrpSpPr>
          <p:cNvPr id="5" name="Group 4"/>
          <p:cNvGrpSpPr/>
          <p:nvPr/>
        </p:nvGrpSpPr>
        <p:grpSpPr>
          <a:xfrm>
            <a:off x="9799637" y="5097462"/>
            <a:ext cx="1898661" cy="1285973"/>
            <a:chOff x="11431597" y="4298957"/>
            <a:chExt cx="736601" cy="450851"/>
          </a:xfrm>
        </p:grpSpPr>
        <p:sp>
          <p:nvSpPr>
            <p:cNvPr id="6" name="Rectangle 35"/>
            <p:cNvSpPr>
              <a:spLocks noChangeArrowheads="1"/>
            </p:cNvSpPr>
            <p:nvPr/>
          </p:nvSpPr>
          <p:spPr bwMode="auto">
            <a:xfrm>
              <a:off x="11431597" y="4473582"/>
              <a:ext cx="153988" cy="4286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Rectangle 36"/>
            <p:cNvSpPr>
              <a:spLocks noChangeArrowheads="1"/>
            </p:cNvSpPr>
            <p:nvPr/>
          </p:nvSpPr>
          <p:spPr bwMode="auto">
            <a:xfrm>
              <a:off x="11431597" y="4537083"/>
              <a:ext cx="153988" cy="4445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Rectangle 37"/>
            <p:cNvSpPr>
              <a:spLocks noChangeArrowheads="1"/>
            </p:cNvSpPr>
            <p:nvPr/>
          </p:nvSpPr>
          <p:spPr bwMode="auto">
            <a:xfrm>
              <a:off x="11431597" y="4602170"/>
              <a:ext cx="153988" cy="444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Rectangle 38"/>
            <p:cNvSpPr>
              <a:spLocks noChangeArrowheads="1"/>
            </p:cNvSpPr>
            <p:nvPr/>
          </p:nvSpPr>
          <p:spPr bwMode="auto">
            <a:xfrm>
              <a:off x="11431597" y="4667258"/>
              <a:ext cx="153988" cy="4445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Rectangle 39"/>
            <p:cNvSpPr>
              <a:spLocks noChangeArrowheads="1"/>
            </p:cNvSpPr>
            <p:nvPr/>
          </p:nvSpPr>
          <p:spPr bwMode="auto">
            <a:xfrm>
              <a:off x="12014210" y="4352932"/>
              <a:ext cx="153988" cy="47625"/>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Rectangle 40"/>
            <p:cNvSpPr>
              <a:spLocks noChangeArrowheads="1"/>
            </p:cNvSpPr>
            <p:nvPr/>
          </p:nvSpPr>
          <p:spPr bwMode="auto">
            <a:xfrm>
              <a:off x="12014210" y="4421195"/>
              <a:ext cx="153988" cy="4445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 name="Rectangle 41"/>
            <p:cNvSpPr>
              <a:spLocks noChangeArrowheads="1"/>
            </p:cNvSpPr>
            <p:nvPr/>
          </p:nvSpPr>
          <p:spPr bwMode="auto">
            <a:xfrm>
              <a:off x="12014210" y="4637095"/>
              <a:ext cx="153988" cy="444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Rectangle 42"/>
            <p:cNvSpPr>
              <a:spLocks noChangeArrowheads="1"/>
            </p:cNvSpPr>
            <p:nvPr/>
          </p:nvSpPr>
          <p:spPr bwMode="auto">
            <a:xfrm>
              <a:off x="12014210" y="4700595"/>
              <a:ext cx="153988" cy="4445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Rectangle 43"/>
            <p:cNvSpPr>
              <a:spLocks noChangeArrowheads="1"/>
            </p:cNvSpPr>
            <p:nvPr/>
          </p:nvSpPr>
          <p:spPr bwMode="auto">
            <a:xfrm>
              <a:off x="11739573" y="4473582"/>
              <a:ext cx="153988" cy="42863"/>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Rectangle 44"/>
            <p:cNvSpPr>
              <a:spLocks noChangeArrowheads="1"/>
            </p:cNvSpPr>
            <p:nvPr/>
          </p:nvSpPr>
          <p:spPr bwMode="auto">
            <a:xfrm>
              <a:off x="11739573" y="4537083"/>
              <a:ext cx="153988" cy="44450"/>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Rectangle 45"/>
            <p:cNvSpPr>
              <a:spLocks noChangeArrowheads="1"/>
            </p:cNvSpPr>
            <p:nvPr/>
          </p:nvSpPr>
          <p:spPr bwMode="auto">
            <a:xfrm>
              <a:off x="11739573" y="4602170"/>
              <a:ext cx="153988" cy="44450"/>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Rectangle 46"/>
            <p:cNvSpPr>
              <a:spLocks noChangeArrowheads="1"/>
            </p:cNvSpPr>
            <p:nvPr/>
          </p:nvSpPr>
          <p:spPr bwMode="auto">
            <a:xfrm>
              <a:off x="11739573" y="4298957"/>
              <a:ext cx="153988" cy="4445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Rectangle 47"/>
            <p:cNvSpPr>
              <a:spLocks noChangeArrowheads="1"/>
            </p:cNvSpPr>
            <p:nvPr/>
          </p:nvSpPr>
          <p:spPr bwMode="auto">
            <a:xfrm>
              <a:off x="11739573" y="4667258"/>
              <a:ext cx="153988" cy="4445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Freeform 48"/>
            <p:cNvSpPr>
              <a:spLocks/>
            </p:cNvSpPr>
            <p:nvPr/>
          </p:nvSpPr>
          <p:spPr bwMode="auto">
            <a:xfrm>
              <a:off x="11585585" y="4340232"/>
              <a:ext cx="153988" cy="133350"/>
            </a:xfrm>
            <a:custGeom>
              <a:avLst/>
              <a:gdLst>
                <a:gd name="T0" fmla="*/ 0 w 97"/>
                <a:gd name="T1" fmla="*/ 84 h 84"/>
                <a:gd name="T2" fmla="*/ 97 w 97"/>
                <a:gd name="T3" fmla="*/ 2 h 84"/>
                <a:gd name="T4" fmla="*/ 95 w 97"/>
                <a:gd name="T5" fmla="*/ 0 h 84"/>
                <a:gd name="T6" fmla="*/ 0 w 97"/>
                <a:gd name="T7" fmla="*/ 81 h 84"/>
                <a:gd name="T8" fmla="*/ 0 w 97"/>
                <a:gd name="T9" fmla="*/ 84 h 84"/>
              </a:gdLst>
              <a:ahLst/>
              <a:cxnLst>
                <a:cxn ang="0">
                  <a:pos x="T0" y="T1"/>
                </a:cxn>
                <a:cxn ang="0">
                  <a:pos x="T2" y="T3"/>
                </a:cxn>
                <a:cxn ang="0">
                  <a:pos x="T4" y="T5"/>
                </a:cxn>
                <a:cxn ang="0">
                  <a:pos x="T6" y="T7"/>
                </a:cxn>
                <a:cxn ang="0">
                  <a:pos x="T8" y="T9"/>
                </a:cxn>
              </a:cxnLst>
              <a:rect l="0" t="0" r="r" b="b"/>
              <a:pathLst>
                <a:path w="97" h="84">
                  <a:moveTo>
                    <a:pt x="0" y="84"/>
                  </a:moveTo>
                  <a:lnTo>
                    <a:pt x="97" y="2"/>
                  </a:lnTo>
                  <a:lnTo>
                    <a:pt x="95" y="0"/>
                  </a:lnTo>
                  <a:lnTo>
                    <a:pt x="0" y="81"/>
                  </a:lnTo>
                  <a:lnTo>
                    <a:pt x="0" y="84"/>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Freeform 49"/>
            <p:cNvSpPr>
              <a:spLocks/>
            </p:cNvSpPr>
            <p:nvPr/>
          </p:nvSpPr>
          <p:spPr bwMode="auto">
            <a:xfrm>
              <a:off x="11585585" y="4340232"/>
              <a:ext cx="153988" cy="133350"/>
            </a:xfrm>
            <a:custGeom>
              <a:avLst/>
              <a:gdLst>
                <a:gd name="T0" fmla="*/ 0 w 97"/>
                <a:gd name="T1" fmla="*/ 84 h 84"/>
                <a:gd name="T2" fmla="*/ 97 w 97"/>
                <a:gd name="T3" fmla="*/ 2 h 84"/>
                <a:gd name="T4" fmla="*/ 95 w 97"/>
                <a:gd name="T5" fmla="*/ 0 h 84"/>
                <a:gd name="T6" fmla="*/ 0 w 97"/>
                <a:gd name="T7" fmla="*/ 81 h 84"/>
              </a:gdLst>
              <a:ahLst/>
              <a:cxnLst>
                <a:cxn ang="0">
                  <a:pos x="T0" y="T1"/>
                </a:cxn>
                <a:cxn ang="0">
                  <a:pos x="T2" y="T3"/>
                </a:cxn>
                <a:cxn ang="0">
                  <a:pos x="T4" y="T5"/>
                </a:cxn>
                <a:cxn ang="0">
                  <a:pos x="T6" y="T7"/>
                </a:cxn>
              </a:cxnLst>
              <a:rect l="0" t="0" r="r" b="b"/>
              <a:pathLst>
                <a:path w="97" h="84">
                  <a:moveTo>
                    <a:pt x="0" y="84"/>
                  </a:moveTo>
                  <a:lnTo>
                    <a:pt x="97" y="2"/>
                  </a:lnTo>
                  <a:lnTo>
                    <a:pt x="95" y="0"/>
                  </a:lnTo>
                  <a:lnTo>
                    <a:pt x="0" y="8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Freeform 50"/>
            <p:cNvSpPr>
              <a:spLocks/>
            </p:cNvSpPr>
            <p:nvPr/>
          </p:nvSpPr>
          <p:spPr bwMode="auto">
            <a:xfrm>
              <a:off x="11585585" y="4533908"/>
              <a:ext cx="153988" cy="50800"/>
            </a:xfrm>
            <a:custGeom>
              <a:avLst/>
              <a:gdLst>
                <a:gd name="T0" fmla="*/ 0 w 97"/>
                <a:gd name="T1" fmla="*/ 5 h 32"/>
                <a:gd name="T2" fmla="*/ 97 w 97"/>
                <a:gd name="T3" fmla="*/ 32 h 32"/>
                <a:gd name="T4" fmla="*/ 97 w 97"/>
                <a:gd name="T5" fmla="*/ 28 h 32"/>
                <a:gd name="T6" fmla="*/ 0 w 97"/>
                <a:gd name="T7" fmla="*/ 0 h 32"/>
                <a:gd name="T8" fmla="*/ 0 w 97"/>
                <a:gd name="T9" fmla="*/ 5 h 32"/>
              </a:gdLst>
              <a:ahLst/>
              <a:cxnLst>
                <a:cxn ang="0">
                  <a:pos x="T0" y="T1"/>
                </a:cxn>
                <a:cxn ang="0">
                  <a:pos x="T2" y="T3"/>
                </a:cxn>
                <a:cxn ang="0">
                  <a:pos x="T4" y="T5"/>
                </a:cxn>
                <a:cxn ang="0">
                  <a:pos x="T6" y="T7"/>
                </a:cxn>
                <a:cxn ang="0">
                  <a:pos x="T8" y="T9"/>
                </a:cxn>
              </a:cxnLst>
              <a:rect l="0" t="0" r="r" b="b"/>
              <a:pathLst>
                <a:path w="97" h="32">
                  <a:moveTo>
                    <a:pt x="0" y="5"/>
                  </a:moveTo>
                  <a:lnTo>
                    <a:pt x="97" y="32"/>
                  </a:lnTo>
                  <a:lnTo>
                    <a:pt x="97" y="28"/>
                  </a:lnTo>
                  <a:lnTo>
                    <a:pt x="0" y="0"/>
                  </a:lnTo>
                  <a:lnTo>
                    <a:pt x="0" y="5"/>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Freeform 51"/>
            <p:cNvSpPr>
              <a:spLocks/>
            </p:cNvSpPr>
            <p:nvPr/>
          </p:nvSpPr>
          <p:spPr bwMode="auto">
            <a:xfrm>
              <a:off x="11585585" y="4533908"/>
              <a:ext cx="153988" cy="50800"/>
            </a:xfrm>
            <a:custGeom>
              <a:avLst/>
              <a:gdLst>
                <a:gd name="T0" fmla="*/ 0 w 97"/>
                <a:gd name="T1" fmla="*/ 5 h 32"/>
                <a:gd name="T2" fmla="*/ 97 w 97"/>
                <a:gd name="T3" fmla="*/ 32 h 32"/>
                <a:gd name="T4" fmla="*/ 97 w 97"/>
                <a:gd name="T5" fmla="*/ 28 h 32"/>
                <a:gd name="T6" fmla="*/ 0 w 97"/>
                <a:gd name="T7" fmla="*/ 0 h 32"/>
              </a:gdLst>
              <a:ahLst/>
              <a:cxnLst>
                <a:cxn ang="0">
                  <a:pos x="T0" y="T1"/>
                </a:cxn>
                <a:cxn ang="0">
                  <a:pos x="T2" y="T3"/>
                </a:cxn>
                <a:cxn ang="0">
                  <a:pos x="T4" y="T5"/>
                </a:cxn>
                <a:cxn ang="0">
                  <a:pos x="T6" y="T7"/>
                </a:cxn>
              </a:cxnLst>
              <a:rect l="0" t="0" r="r" b="b"/>
              <a:pathLst>
                <a:path w="97" h="32">
                  <a:moveTo>
                    <a:pt x="0" y="5"/>
                  </a:moveTo>
                  <a:lnTo>
                    <a:pt x="97" y="32"/>
                  </a:lnTo>
                  <a:lnTo>
                    <a:pt x="97"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Freeform 52"/>
            <p:cNvSpPr>
              <a:spLocks/>
            </p:cNvSpPr>
            <p:nvPr/>
          </p:nvSpPr>
          <p:spPr bwMode="auto">
            <a:xfrm>
              <a:off x="11890385" y="4462470"/>
              <a:ext cx="127000" cy="74613"/>
            </a:xfrm>
            <a:custGeom>
              <a:avLst/>
              <a:gdLst>
                <a:gd name="T0" fmla="*/ 2 w 80"/>
                <a:gd name="T1" fmla="*/ 47 h 47"/>
                <a:gd name="T2" fmla="*/ 80 w 80"/>
                <a:gd name="T3" fmla="*/ 2 h 47"/>
                <a:gd name="T4" fmla="*/ 78 w 80"/>
                <a:gd name="T5" fmla="*/ 0 h 47"/>
                <a:gd name="T6" fmla="*/ 0 w 80"/>
                <a:gd name="T7" fmla="*/ 45 h 47"/>
                <a:gd name="T8" fmla="*/ 2 w 80"/>
                <a:gd name="T9" fmla="*/ 47 h 47"/>
              </a:gdLst>
              <a:ahLst/>
              <a:cxnLst>
                <a:cxn ang="0">
                  <a:pos x="T0" y="T1"/>
                </a:cxn>
                <a:cxn ang="0">
                  <a:pos x="T2" y="T3"/>
                </a:cxn>
                <a:cxn ang="0">
                  <a:pos x="T4" y="T5"/>
                </a:cxn>
                <a:cxn ang="0">
                  <a:pos x="T6" y="T7"/>
                </a:cxn>
                <a:cxn ang="0">
                  <a:pos x="T8" y="T9"/>
                </a:cxn>
              </a:cxnLst>
              <a:rect l="0" t="0" r="r" b="b"/>
              <a:pathLst>
                <a:path w="80" h="47">
                  <a:moveTo>
                    <a:pt x="2" y="47"/>
                  </a:moveTo>
                  <a:lnTo>
                    <a:pt x="80" y="2"/>
                  </a:lnTo>
                  <a:lnTo>
                    <a:pt x="78" y="0"/>
                  </a:lnTo>
                  <a:lnTo>
                    <a:pt x="0" y="45"/>
                  </a:lnTo>
                  <a:lnTo>
                    <a:pt x="2" y="47"/>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Freeform 53"/>
            <p:cNvSpPr>
              <a:spLocks/>
            </p:cNvSpPr>
            <p:nvPr/>
          </p:nvSpPr>
          <p:spPr bwMode="auto">
            <a:xfrm>
              <a:off x="11890385" y="4462470"/>
              <a:ext cx="127000" cy="74613"/>
            </a:xfrm>
            <a:custGeom>
              <a:avLst/>
              <a:gdLst>
                <a:gd name="T0" fmla="*/ 2 w 80"/>
                <a:gd name="T1" fmla="*/ 47 h 47"/>
                <a:gd name="T2" fmla="*/ 80 w 80"/>
                <a:gd name="T3" fmla="*/ 2 h 47"/>
                <a:gd name="T4" fmla="*/ 78 w 80"/>
                <a:gd name="T5" fmla="*/ 0 h 47"/>
                <a:gd name="T6" fmla="*/ 0 w 80"/>
                <a:gd name="T7" fmla="*/ 45 h 47"/>
              </a:gdLst>
              <a:ahLst/>
              <a:cxnLst>
                <a:cxn ang="0">
                  <a:pos x="T0" y="T1"/>
                </a:cxn>
                <a:cxn ang="0">
                  <a:pos x="T2" y="T3"/>
                </a:cxn>
                <a:cxn ang="0">
                  <a:pos x="T4" y="T5"/>
                </a:cxn>
                <a:cxn ang="0">
                  <a:pos x="T6" y="T7"/>
                </a:cxn>
              </a:cxnLst>
              <a:rect l="0" t="0" r="r" b="b"/>
              <a:pathLst>
                <a:path w="80" h="47">
                  <a:moveTo>
                    <a:pt x="2" y="47"/>
                  </a:moveTo>
                  <a:lnTo>
                    <a:pt x="80" y="2"/>
                  </a:lnTo>
                  <a:lnTo>
                    <a:pt x="78" y="0"/>
                  </a:lnTo>
                  <a:lnTo>
                    <a:pt x="0" y="4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Freeform 54"/>
            <p:cNvSpPr>
              <a:spLocks/>
            </p:cNvSpPr>
            <p:nvPr/>
          </p:nvSpPr>
          <p:spPr bwMode="auto">
            <a:xfrm>
              <a:off x="11890385" y="4352932"/>
              <a:ext cx="127000" cy="163513"/>
            </a:xfrm>
            <a:custGeom>
              <a:avLst/>
              <a:gdLst>
                <a:gd name="T0" fmla="*/ 2 w 80"/>
                <a:gd name="T1" fmla="*/ 103 h 103"/>
                <a:gd name="T2" fmla="*/ 80 w 80"/>
                <a:gd name="T3" fmla="*/ 3 h 103"/>
                <a:gd name="T4" fmla="*/ 78 w 80"/>
                <a:gd name="T5" fmla="*/ 0 h 103"/>
                <a:gd name="T6" fmla="*/ 0 w 80"/>
                <a:gd name="T7" fmla="*/ 101 h 103"/>
                <a:gd name="T8" fmla="*/ 2 w 80"/>
                <a:gd name="T9" fmla="*/ 103 h 103"/>
              </a:gdLst>
              <a:ahLst/>
              <a:cxnLst>
                <a:cxn ang="0">
                  <a:pos x="T0" y="T1"/>
                </a:cxn>
                <a:cxn ang="0">
                  <a:pos x="T2" y="T3"/>
                </a:cxn>
                <a:cxn ang="0">
                  <a:pos x="T4" y="T5"/>
                </a:cxn>
                <a:cxn ang="0">
                  <a:pos x="T6" y="T7"/>
                </a:cxn>
                <a:cxn ang="0">
                  <a:pos x="T8" y="T9"/>
                </a:cxn>
              </a:cxnLst>
              <a:rect l="0" t="0" r="r" b="b"/>
              <a:pathLst>
                <a:path w="80" h="103">
                  <a:moveTo>
                    <a:pt x="2" y="103"/>
                  </a:moveTo>
                  <a:lnTo>
                    <a:pt x="80" y="3"/>
                  </a:lnTo>
                  <a:lnTo>
                    <a:pt x="78" y="0"/>
                  </a:lnTo>
                  <a:lnTo>
                    <a:pt x="0" y="101"/>
                  </a:lnTo>
                  <a:lnTo>
                    <a:pt x="2" y="103"/>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Freeform 55"/>
            <p:cNvSpPr>
              <a:spLocks/>
            </p:cNvSpPr>
            <p:nvPr/>
          </p:nvSpPr>
          <p:spPr bwMode="auto">
            <a:xfrm>
              <a:off x="11890385" y="4352932"/>
              <a:ext cx="127000" cy="163513"/>
            </a:xfrm>
            <a:custGeom>
              <a:avLst/>
              <a:gdLst>
                <a:gd name="T0" fmla="*/ 2 w 80"/>
                <a:gd name="T1" fmla="*/ 103 h 103"/>
                <a:gd name="T2" fmla="*/ 80 w 80"/>
                <a:gd name="T3" fmla="*/ 3 h 103"/>
                <a:gd name="T4" fmla="*/ 78 w 80"/>
                <a:gd name="T5" fmla="*/ 0 h 103"/>
                <a:gd name="T6" fmla="*/ 0 w 80"/>
                <a:gd name="T7" fmla="*/ 101 h 103"/>
              </a:gdLst>
              <a:ahLst/>
              <a:cxnLst>
                <a:cxn ang="0">
                  <a:pos x="T0" y="T1"/>
                </a:cxn>
                <a:cxn ang="0">
                  <a:pos x="T2" y="T3"/>
                </a:cxn>
                <a:cxn ang="0">
                  <a:pos x="T4" y="T5"/>
                </a:cxn>
                <a:cxn ang="0">
                  <a:pos x="T6" y="T7"/>
                </a:cxn>
              </a:cxnLst>
              <a:rect l="0" t="0" r="r" b="b"/>
              <a:pathLst>
                <a:path w="80" h="103">
                  <a:moveTo>
                    <a:pt x="2" y="103"/>
                  </a:moveTo>
                  <a:lnTo>
                    <a:pt x="80" y="3"/>
                  </a:lnTo>
                  <a:lnTo>
                    <a:pt x="78" y="0"/>
                  </a:lnTo>
                  <a:lnTo>
                    <a:pt x="0" y="1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Freeform 56"/>
            <p:cNvSpPr>
              <a:spLocks/>
            </p:cNvSpPr>
            <p:nvPr/>
          </p:nvSpPr>
          <p:spPr bwMode="auto">
            <a:xfrm>
              <a:off x="11890385" y="4602170"/>
              <a:ext cx="127000" cy="79375"/>
            </a:xfrm>
            <a:custGeom>
              <a:avLst/>
              <a:gdLst>
                <a:gd name="T0" fmla="*/ 80 w 80"/>
                <a:gd name="T1" fmla="*/ 47 h 50"/>
                <a:gd name="T2" fmla="*/ 2 w 80"/>
                <a:gd name="T3" fmla="*/ 0 h 50"/>
                <a:gd name="T4" fmla="*/ 0 w 80"/>
                <a:gd name="T5" fmla="*/ 2 h 50"/>
                <a:gd name="T6" fmla="*/ 78 w 80"/>
                <a:gd name="T7" fmla="*/ 50 h 50"/>
                <a:gd name="T8" fmla="*/ 80 w 80"/>
                <a:gd name="T9" fmla="*/ 47 h 50"/>
              </a:gdLst>
              <a:ahLst/>
              <a:cxnLst>
                <a:cxn ang="0">
                  <a:pos x="T0" y="T1"/>
                </a:cxn>
                <a:cxn ang="0">
                  <a:pos x="T2" y="T3"/>
                </a:cxn>
                <a:cxn ang="0">
                  <a:pos x="T4" y="T5"/>
                </a:cxn>
                <a:cxn ang="0">
                  <a:pos x="T6" y="T7"/>
                </a:cxn>
                <a:cxn ang="0">
                  <a:pos x="T8" y="T9"/>
                </a:cxn>
              </a:cxnLst>
              <a:rect l="0" t="0" r="r" b="b"/>
              <a:pathLst>
                <a:path w="80" h="50">
                  <a:moveTo>
                    <a:pt x="80" y="47"/>
                  </a:moveTo>
                  <a:lnTo>
                    <a:pt x="2" y="0"/>
                  </a:lnTo>
                  <a:lnTo>
                    <a:pt x="0" y="2"/>
                  </a:lnTo>
                  <a:lnTo>
                    <a:pt x="78" y="50"/>
                  </a:lnTo>
                  <a:lnTo>
                    <a:pt x="80" y="47"/>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Freeform 57"/>
            <p:cNvSpPr>
              <a:spLocks/>
            </p:cNvSpPr>
            <p:nvPr/>
          </p:nvSpPr>
          <p:spPr bwMode="auto">
            <a:xfrm>
              <a:off x="11890385" y="4602170"/>
              <a:ext cx="127000" cy="79375"/>
            </a:xfrm>
            <a:custGeom>
              <a:avLst/>
              <a:gdLst>
                <a:gd name="T0" fmla="*/ 80 w 80"/>
                <a:gd name="T1" fmla="*/ 47 h 50"/>
                <a:gd name="T2" fmla="*/ 2 w 80"/>
                <a:gd name="T3" fmla="*/ 0 h 50"/>
                <a:gd name="T4" fmla="*/ 0 w 80"/>
                <a:gd name="T5" fmla="*/ 2 h 50"/>
                <a:gd name="T6" fmla="*/ 78 w 80"/>
                <a:gd name="T7" fmla="*/ 50 h 50"/>
              </a:gdLst>
              <a:ahLst/>
              <a:cxnLst>
                <a:cxn ang="0">
                  <a:pos x="T0" y="T1"/>
                </a:cxn>
                <a:cxn ang="0">
                  <a:pos x="T2" y="T3"/>
                </a:cxn>
                <a:cxn ang="0">
                  <a:pos x="T4" y="T5"/>
                </a:cxn>
                <a:cxn ang="0">
                  <a:pos x="T6" y="T7"/>
                </a:cxn>
              </a:cxnLst>
              <a:rect l="0" t="0" r="r" b="b"/>
              <a:pathLst>
                <a:path w="80" h="50">
                  <a:moveTo>
                    <a:pt x="80" y="47"/>
                  </a:moveTo>
                  <a:lnTo>
                    <a:pt x="2" y="0"/>
                  </a:lnTo>
                  <a:lnTo>
                    <a:pt x="0" y="2"/>
                  </a:lnTo>
                  <a:lnTo>
                    <a:pt x="78"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Freeform 58"/>
            <p:cNvSpPr>
              <a:spLocks/>
            </p:cNvSpPr>
            <p:nvPr/>
          </p:nvSpPr>
          <p:spPr bwMode="auto">
            <a:xfrm>
              <a:off x="11890385" y="4667258"/>
              <a:ext cx="127000" cy="82550"/>
            </a:xfrm>
            <a:custGeom>
              <a:avLst/>
              <a:gdLst>
                <a:gd name="T0" fmla="*/ 80 w 80"/>
                <a:gd name="T1" fmla="*/ 49 h 52"/>
                <a:gd name="T2" fmla="*/ 2 w 80"/>
                <a:gd name="T3" fmla="*/ 0 h 52"/>
                <a:gd name="T4" fmla="*/ 0 w 80"/>
                <a:gd name="T5" fmla="*/ 2 h 52"/>
                <a:gd name="T6" fmla="*/ 78 w 80"/>
                <a:gd name="T7" fmla="*/ 52 h 52"/>
                <a:gd name="T8" fmla="*/ 80 w 80"/>
                <a:gd name="T9" fmla="*/ 49 h 52"/>
              </a:gdLst>
              <a:ahLst/>
              <a:cxnLst>
                <a:cxn ang="0">
                  <a:pos x="T0" y="T1"/>
                </a:cxn>
                <a:cxn ang="0">
                  <a:pos x="T2" y="T3"/>
                </a:cxn>
                <a:cxn ang="0">
                  <a:pos x="T4" y="T5"/>
                </a:cxn>
                <a:cxn ang="0">
                  <a:pos x="T6" y="T7"/>
                </a:cxn>
                <a:cxn ang="0">
                  <a:pos x="T8" y="T9"/>
                </a:cxn>
              </a:cxnLst>
              <a:rect l="0" t="0" r="r" b="b"/>
              <a:pathLst>
                <a:path w="80" h="52">
                  <a:moveTo>
                    <a:pt x="80" y="49"/>
                  </a:moveTo>
                  <a:lnTo>
                    <a:pt x="2" y="0"/>
                  </a:lnTo>
                  <a:lnTo>
                    <a:pt x="0" y="2"/>
                  </a:lnTo>
                  <a:lnTo>
                    <a:pt x="78" y="52"/>
                  </a:lnTo>
                  <a:lnTo>
                    <a:pt x="80" y="49"/>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Freeform 59"/>
            <p:cNvSpPr>
              <a:spLocks/>
            </p:cNvSpPr>
            <p:nvPr/>
          </p:nvSpPr>
          <p:spPr bwMode="auto">
            <a:xfrm>
              <a:off x="11890385" y="4667258"/>
              <a:ext cx="127000" cy="82550"/>
            </a:xfrm>
            <a:custGeom>
              <a:avLst/>
              <a:gdLst>
                <a:gd name="T0" fmla="*/ 80 w 80"/>
                <a:gd name="T1" fmla="*/ 49 h 52"/>
                <a:gd name="T2" fmla="*/ 2 w 80"/>
                <a:gd name="T3" fmla="*/ 0 h 52"/>
                <a:gd name="T4" fmla="*/ 0 w 80"/>
                <a:gd name="T5" fmla="*/ 2 h 52"/>
                <a:gd name="T6" fmla="*/ 78 w 80"/>
                <a:gd name="T7" fmla="*/ 52 h 52"/>
              </a:gdLst>
              <a:ahLst/>
              <a:cxnLst>
                <a:cxn ang="0">
                  <a:pos x="T0" y="T1"/>
                </a:cxn>
                <a:cxn ang="0">
                  <a:pos x="T2" y="T3"/>
                </a:cxn>
                <a:cxn ang="0">
                  <a:pos x="T4" y="T5"/>
                </a:cxn>
                <a:cxn ang="0">
                  <a:pos x="T6" y="T7"/>
                </a:cxn>
              </a:cxnLst>
              <a:rect l="0" t="0" r="r" b="b"/>
              <a:pathLst>
                <a:path w="80" h="52">
                  <a:moveTo>
                    <a:pt x="80" y="49"/>
                  </a:moveTo>
                  <a:lnTo>
                    <a:pt x="2" y="0"/>
                  </a:lnTo>
                  <a:lnTo>
                    <a:pt x="0" y="2"/>
                  </a:lnTo>
                  <a:lnTo>
                    <a:pt x="78" y="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Freeform 60"/>
            <p:cNvSpPr>
              <a:spLocks/>
            </p:cNvSpPr>
            <p:nvPr/>
          </p:nvSpPr>
          <p:spPr bwMode="auto">
            <a:xfrm>
              <a:off x="11585585" y="4602170"/>
              <a:ext cx="153988" cy="47625"/>
            </a:xfrm>
            <a:custGeom>
              <a:avLst/>
              <a:gdLst>
                <a:gd name="T0" fmla="*/ 0 w 97"/>
                <a:gd name="T1" fmla="*/ 2 h 30"/>
                <a:gd name="T2" fmla="*/ 97 w 97"/>
                <a:gd name="T3" fmla="*/ 30 h 30"/>
                <a:gd name="T4" fmla="*/ 97 w 97"/>
                <a:gd name="T5" fmla="*/ 28 h 30"/>
                <a:gd name="T6" fmla="*/ 0 w 97"/>
                <a:gd name="T7" fmla="*/ 0 h 30"/>
                <a:gd name="T8" fmla="*/ 0 w 97"/>
                <a:gd name="T9" fmla="*/ 2 h 30"/>
              </a:gdLst>
              <a:ahLst/>
              <a:cxnLst>
                <a:cxn ang="0">
                  <a:pos x="T0" y="T1"/>
                </a:cxn>
                <a:cxn ang="0">
                  <a:pos x="T2" y="T3"/>
                </a:cxn>
                <a:cxn ang="0">
                  <a:pos x="T4" y="T5"/>
                </a:cxn>
                <a:cxn ang="0">
                  <a:pos x="T6" y="T7"/>
                </a:cxn>
                <a:cxn ang="0">
                  <a:pos x="T8" y="T9"/>
                </a:cxn>
              </a:cxnLst>
              <a:rect l="0" t="0" r="r" b="b"/>
              <a:pathLst>
                <a:path w="97" h="30">
                  <a:moveTo>
                    <a:pt x="0" y="2"/>
                  </a:moveTo>
                  <a:lnTo>
                    <a:pt x="97" y="30"/>
                  </a:lnTo>
                  <a:lnTo>
                    <a:pt x="97" y="28"/>
                  </a:lnTo>
                  <a:lnTo>
                    <a:pt x="0" y="0"/>
                  </a:lnTo>
                  <a:lnTo>
                    <a:pt x="0" y="2"/>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Freeform 61"/>
            <p:cNvSpPr>
              <a:spLocks/>
            </p:cNvSpPr>
            <p:nvPr/>
          </p:nvSpPr>
          <p:spPr bwMode="auto">
            <a:xfrm>
              <a:off x="11585585" y="4602170"/>
              <a:ext cx="153988" cy="47625"/>
            </a:xfrm>
            <a:custGeom>
              <a:avLst/>
              <a:gdLst>
                <a:gd name="T0" fmla="*/ 0 w 97"/>
                <a:gd name="T1" fmla="*/ 2 h 30"/>
                <a:gd name="T2" fmla="*/ 97 w 97"/>
                <a:gd name="T3" fmla="*/ 30 h 30"/>
                <a:gd name="T4" fmla="*/ 97 w 97"/>
                <a:gd name="T5" fmla="*/ 28 h 30"/>
                <a:gd name="T6" fmla="*/ 0 w 97"/>
                <a:gd name="T7" fmla="*/ 0 h 30"/>
              </a:gdLst>
              <a:ahLst/>
              <a:cxnLst>
                <a:cxn ang="0">
                  <a:pos x="T0" y="T1"/>
                </a:cxn>
                <a:cxn ang="0">
                  <a:pos x="T2" y="T3"/>
                </a:cxn>
                <a:cxn ang="0">
                  <a:pos x="T4" y="T5"/>
                </a:cxn>
                <a:cxn ang="0">
                  <a:pos x="T6" y="T7"/>
                </a:cxn>
              </a:cxnLst>
              <a:rect l="0" t="0" r="r" b="b"/>
              <a:pathLst>
                <a:path w="97" h="30">
                  <a:moveTo>
                    <a:pt x="0" y="2"/>
                  </a:moveTo>
                  <a:lnTo>
                    <a:pt x="97" y="30"/>
                  </a:lnTo>
                  <a:lnTo>
                    <a:pt x="97" y="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Freeform 62"/>
            <p:cNvSpPr>
              <a:spLocks/>
            </p:cNvSpPr>
            <p:nvPr/>
          </p:nvSpPr>
          <p:spPr bwMode="auto">
            <a:xfrm>
              <a:off x="11585585" y="4667258"/>
              <a:ext cx="153988" cy="47625"/>
            </a:xfrm>
            <a:custGeom>
              <a:avLst/>
              <a:gdLst>
                <a:gd name="T0" fmla="*/ 0 w 97"/>
                <a:gd name="T1" fmla="*/ 30 h 30"/>
                <a:gd name="T2" fmla="*/ 97 w 97"/>
                <a:gd name="T3" fmla="*/ 2 h 30"/>
                <a:gd name="T4" fmla="*/ 97 w 97"/>
                <a:gd name="T5" fmla="*/ 0 h 30"/>
                <a:gd name="T6" fmla="*/ 0 w 97"/>
                <a:gd name="T7" fmla="*/ 28 h 30"/>
                <a:gd name="T8" fmla="*/ 0 w 97"/>
                <a:gd name="T9" fmla="*/ 30 h 30"/>
              </a:gdLst>
              <a:ahLst/>
              <a:cxnLst>
                <a:cxn ang="0">
                  <a:pos x="T0" y="T1"/>
                </a:cxn>
                <a:cxn ang="0">
                  <a:pos x="T2" y="T3"/>
                </a:cxn>
                <a:cxn ang="0">
                  <a:pos x="T4" y="T5"/>
                </a:cxn>
                <a:cxn ang="0">
                  <a:pos x="T6" y="T7"/>
                </a:cxn>
                <a:cxn ang="0">
                  <a:pos x="T8" y="T9"/>
                </a:cxn>
              </a:cxnLst>
              <a:rect l="0" t="0" r="r" b="b"/>
              <a:pathLst>
                <a:path w="97" h="30">
                  <a:moveTo>
                    <a:pt x="0" y="30"/>
                  </a:moveTo>
                  <a:lnTo>
                    <a:pt x="97" y="2"/>
                  </a:lnTo>
                  <a:lnTo>
                    <a:pt x="97" y="0"/>
                  </a:lnTo>
                  <a:lnTo>
                    <a:pt x="0" y="28"/>
                  </a:lnTo>
                  <a:lnTo>
                    <a:pt x="0" y="30"/>
                  </a:ln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Freeform 63"/>
            <p:cNvSpPr>
              <a:spLocks/>
            </p:cNvSpPr>
            <p:nvPr/>
          </p:nvSpPr>
          <p:spPr bwMode="auto">
            <a:xfrm>
              <a:off x="11585585" y="4667258"/>
              <a:ext cx="153988" cy="47625"/>
            </a:xfrm>
            <a:custGeom>
              <a:avLst/>
              <a:gdLst>
                <a:gd name="T0" fmla="*/ 0 w 97"/>
                <a:gd name="T1" fmla="*/ 30 h 30"/>
                <a:gd name="T2" fmla="*/ 97 w 97"/>
                <a:gd name="T3" fmla="*/ 2 h 30"/>
                <a:gd name="T4" fmla="*/ 97 w 97"/>
                <a:gd name="T5" fmla="*/ 0 h 30"/>
                <a:gd name="T6" fmla="*/ 0 w 97"/>
                <a:gd name="T7" fmla="*/ 28 h 30"/>
              </a:gdLst>
              <a:ahLst/>
              <a:cxnLst>
                <a:cxn ang="0">
                  <a:pos x="T0" y="T1"/>
                </a:cxn>
                <a:cxn ang="0">
                  <a:pos x="T2" y="T3"/>
                </a:cxn>
                <a:cxn ang="0">
                  <a:pos x="T4" y="T5"/>
                </a:cxn>
                <a:cxn ang="0">
                  <a:pos x="T6" y="T7"/>
                </a:cxn>
              </a:cxnLst>
              <a:rect l="0" t="0" r="r" b="b"/>
              <a:pathLst>
                <a:path w="97" h="30">
                  <a:moveTo>
                    <a:pt x="0" y="30"/>
                  </a:moveTo>
                  <a:lnTo>
                    <a:pt x="97" y="2"/>
                  </a:lnTo>
                  <a:lnTo>
                    <a:pt x="97" y="0"/>
                  </a:lnTo>
                  <a:lnTo>
                    <a:pt x="0"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5" name="Rectangle 64"/>
            <p:cNvSpPr>
              <a:spLocks noChangeArrowheads="1"/>
            </p:cNvSpPr>
            <p:nvPr/>
          </p:nvSpPr>
          <p:spPr bwMode="auto">
            <a:xfrm>
              <a:off x="11585585" y="4513270"/>
              <a:ext cx="153988" cy="3175"/>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6" name="Freeform 65"/>
            <p:cNvSpPr>
              <a:spLocks/>
            </p:cNvSpPr>
            <p:nvPr/>
          </p:nvSpPr>
          <p:spPr bwMode="auto">
            <a:xfrm>
              <a:off x="11585585" y="4513270"/>
              <a:ext cx="153988" cy="3175"/>
            </a:xfrm>
            <a:custGeom>
              <a:avLst/>
              <a:gdLst>
                <a:gd name="T0" fmla="*/ 97 w 97"/>
                <a:gd name="T1" fmla="*/ 0 h 2"/>
                <a:gd name="T2" fmla="*/ 0 w 97"/>
                <a:gd name="T3" fmla="*/ 0 h 2"/>
                <a:gd name="T4" fmla="*/ 0 w 97"/>
                <a:gd name="T5" fmla="*/ 2 h 2"/>
                <a:gd name="T6" fmla="*/ 97 w 97"/>
                <a:gd name="T7" fmla="*/ 2 h 2"/>
              </a:gdLst>
              <a:ahLst/>
              <a:cxnLst>
                <a:cxn ang="0">
                  <a:pos x="T0" y="T1"/>
                </a:cxn>
                <a:cxn ang="0">
                  <a:pos x="T2" y="T3"/>
                </a:cxn>
                <a:cxn ang="0">
                  <a:pos x="T4" y="T5"/>
                </a:cxn>
                <a:cxn ang="0">
                  <a:pos x="T6" y="T7"/>
                </a:cxn>
              </a:cxnLst>
              <a:rect l="0" t="0" r="r" b="b"/>
              <a:pathLst>
                <a:path w="97" h="2">
                  <a:moveTo>
                    <a:pt x="97" y="0"/>
                  </a:moveTo>
                  <a:lnTo>
                    <a:pt x="0" y="0"/>
                  </a:lnTo>
                  <a:lnTo>
                    <a:pt x="0" y="2"/>
                  </a:lnTo>
                  <a:lnTo>
                    <a:pt x="97"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941501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5998583" y="2415702"/>
            <a:ext cx="3171967" cy="4578822"/>
          </a:xfrm>
          <a:prstGeom prst="rect">
            <a:avLst/>
          </a:prstGeom>
          <a:gradFill>
            <a:gsLst>
              <a:gs pos="89000">
                <a:srgbClr val="EEEEEE"/>
              </a:gs>
              <a:gs pos="10700">
                <a:srgbClr val="EEEEEE"/>
              </a:gs>
              <a:gs pos="0">
                <a:schemeClr val="bg1">
                  <a:lumMod val="75000"/>
                </a:schemeClr>
              </a:gs>
              <a:gs pos="100000">
                <a:schemeClr val="bg1">
                  <a:lumMod val="7500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eaLnBrk="1" fontAlgn="base" latinLnBrk="0" hangingPunct="1">
              <a:lnSpc>
                <a:spcPct val="90000"/>
              </a:lnSpc>
              <a:spcBef>
                <a:spcPct val="0"/>
              </a:spcBef>
              <a:spcAft>
                <a:spcPct val="0"/>
              </a:spcAft>
              <a:buClrTx/>
              <a:buSzTx/>
              <a:buFontTx/>
              <a:buNone/>
              <a:tabLst/>
              <a:defRPr/>
            </a:pPr>
            <a:endParaRPr kumimoji="0" lang="en-US" sz="2448"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 name="Title 1"/>
          <p:cNvSpPr>
            <a:spLocks noGrp="1"/>
          </p:cNvSpPr>
          <p:nvPr>
            <p:ph type="title"/>
          </p:nvPr>
        </p:nvSpPr>
        <p:spPr/>
        <p:txBody>
          <a:bodyPr/>
          <a:lstStyle/>
          <a:p>
            <a:r>
              <a:rPr lang="en-US" dirty="0"/>
              <a:t>Windows Server 2016 Hyper-V scale limits</a:t>
            </a:r>
          </a:p>
        </p:txBody>
      </p:sp>
      <p:graphicFrame>
        <p:nvGraphicFramePr>
          <p:cNvPr id="6" name="Table 5"/>
          <p:cNvGraphicFramePr>
            <a:graphicFrameLocks noGrp="1"/>
          </p:cNvGraphicFramePr>
          <p:nvPr>
            <p:extLst/>
          </p:nvPr>
        </p:nvGraphicFramePr>
        <p:xfrm>
          <a:off x="275481" y="1398905"/>
          <a:ext cx="11888101" cy="5064555"/>
        </p:xfrm>
        <a:graphic>
          <a:graphicData uri="http://schemas.openxmlformats.org/drawingml/2006/table">
            <a:tbl>
              <a:tblPr firstRow="1" firstCol="1" bandRow="1">
                <a:tableStyleId>{5C22544A-7EE6-4342-B048-85BDC9FD1C3A}</a:tableStyleId>
              </a:tblPr>
              <a:tblGrid>
                <a:gridCol w="2719171">
                  <a:extLst>
                    <a:ext uri="{9D8B030D-6E8A-4147-A177-3AD203B41FA5}">
                      <a16:colId xmlns:a16="http://schemas.microsoft.com/office/drawing/2014/main" val="20000"/>
                    </a:ext>
                  </a:extLst>
                </a:gridCol>
                <a:gridCol w="2990468">
                  <a:extLst>
                    <a:ext uri="{9D8B030D-6E8A-4147-A177-3AD203B41FA5}">
                      <a16:colId xmlns:a16="http://schemas.microsoft.com/office/drawing/2014/main" val="20001"/>
                    </a:ext>
                  </a:extLst>
                </a:gridCol>
                <a:gridCol w="3187994">
                  <a:extLst>
                    <a:ext uri="{9D8B030D-6E8A-4147-A177-3AD203B41FA5}">
                      <a16:colId xmlns:a16="http://schemas.microsoft.com/office/drawing/2014/main" val="20002"/>
                    </a:ext>
                  </a:extLst>
                </a:gridCol>
                <a:gridCol w="2990468">
                  <a:extLst>
                    <a:ext uri="{9D8B030D-6E8A-4147-A177-3AD203B41FA5}">
                      <a16:colId xmlns:a16="http://schemas.microsoft.com/office/drawing/2014/main" val="20003"/>
                    </a:ext>
                  </a:extLst>
                </a:gridCol>
              </a:tblGrid>
              <a:tr h="1012911">
                <a:tc>
                  <a:txBody>
                    <a:bodyPr/>
                    <a:lstStyle/>
                    <a:p>
                      <a:r>
                        <a:rPr lang="en-US" sz="1600" b="0" dirty="0">
                          <a:solidFill>
                            <a:srgbClr val="FFFFFF"/>
                          </a:solidFill>
                          <a:latin typeface="+mn-lt"/>
                        </a:rPr>
                        <a:t>Capability</a:t>
                      </a:r>
                    </a:p>
                  </a:txBody>
                  <a:tcPr marL="93260" marR="93260" marT="93260" marB="93260" anchor="ctr">
                    <a:lnL w="12700" cmpd="sng">
                      <a:noFill/>
                    </a:lnL>
                    <a:lnR w="12700" cap="flat" cmpd="sng" algn="ctr">
                      <a:no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8D7"/>
                    </a:solidFill>
                  </a:tcPr>
                </a:tc>
                <a:tc>
                  <a:txBody>
                    <a:bodyPr/>
                    <a:lstStyle/>
                    <a:p>
                      <a:pPr algn="ctr"/>
                      <a:r>
                        <a:rPr lang="en-US" sz="1500" b="0" dirty="0">
                          <a:solidFill>
                            <a:srgbClr val="FFFFFF"/>
                          </a:solidFill>
                          <a:latin typeface="+mn-lt"/>
                        </a:rPr>
                        <a:t>Windows Server 2012/2012 R2</a:t>
                      </a:r>
                      <a:r>
                        <a:rPr lang="en-US" sz="1500" b="0" baseline="0" dirty="0">
                          <a:solidFill>
                            <a:srgbClr val="FFFFFF"/>
                          </a:solidFill>
                          <a:latin typeface="+mn-lt"/>
                        </a:rPr>
                        <a:t> </a:t>
                      </a:r>
                      <a:r>
                        <a:rPr lang="en-US" sz="1500" b="0" dirty="0">
                          <a:solidFill>
                            <a:srgbClr val="FFFFFF"/>
                          </a:solidFill>
                          <a:latin typeface="+mn-lt"/>
                        </a:rPr>
                        <a:t>Standard and Datacenter</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8D7"/>
                    </a:solidFill>
                  </a:tcPr>
                </a:tc>
                <a:tc>
                  <a:txBody>
                    <a:bodyPr/>
                    <a:lstStyle/>
                    <a:p>
                      <a:pPr algn="ctr"/>
                      <a:r>
                        <a:rPr lang="en-US" sz="1500" b="0" dirty="0">
                          <a:solidFill>
                            <a:srgbClr val="FFFFFF"/>
                          </a:solidFill>
                          <a:latin typeface="+mn-lt"/>
                        </a:rPr>
                        <a:t>Windows Server 2016 </a:t>
                      </a:r>
                      <a:br>
                        <a:rPr lang="en-US" sz="1500" b="0" dirty="0">
                          <a:solidFill>
                            <a:srgbClr val="FFFFFF"/>
                          </a:solidFill>
                          <a:latin typeface="+mn-lt"/>
                        </a:rPr>
                      </a:br>
                      <a:r>
                        <a:rPr lang="en-US" sz="1500" b="0" dirty="0">
                          <a:solidFill>
                            <a:srgbClr val="FFFFFF"/>
                          </a:solidFill>
                          <a:latin typeface="+mn-lt"/>
                        </a:rPr>
                        <a:t>Standard and Datacenter</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CF2"/>
                    </a:solidFill>
                  </a:tcPr>
                </a:tc>
                <a:tc>
                  <a:txBody>
                    <a:bodyPr/>
                    <a:lstStyle/>
                    <a:p>
                      <a:pPr algn="ctr"/>
                      <a:r>
                        <a:rPr lang="fr-FR" sz="1500" b="0" dirty="0">
                          <a:solidFill>
                            <a:srgbClr val="FFFFFF"/>
                          </a:solidFill>
                          <a:latin typeface="+mn-lt"/>
                        </a:rPr>
                        <a:t>VMware </a:t>
                      </a:r>
                      <a:r>
                        <a:rPr lang="fr-FR" sz="1500" b="0" dirty="0" err="1">
                          <a:solidFill>
                            <a:srgbClr val="FFFFFF"/>
                          </a:solidFill>
                          <a:latin typeface="+mn-lt"/>
                        </a:rPr>
                        <a:t>vSphere</a:t>
                      </a:r>
                      <a:r>
                        <a:rPr lang="fr-FR" sz="1500" b="0" dirty="0">
                          <a:solidFill>
                            <a:srgbClr val="FFFFFF"/>
                          </a:solidFill>
                          <a:latin typeface="+mn-lt"/>
                        </a:rPr>
                        <a:t> 6 </a:t>
                      </a:r>
                      <a:br>
                        <a:rPr lang="fr-FR" sz="1500" b="0" dirty="0">
                          <a:solidFill>
                            <a:srgbClr val="FFFFFF"/>
                          </a:solidFill>
                          <a:latin typeface="+mn-lt"/>
                        </a:rPr>
                      </a:br>
                      <a:r>
                        <a:rPr lang="fr-FR" sz="1500" b="0" dirty="0">
                          <a:solidFill>
                            <a:srgbClr val="FFFFFF"/>
                          </a:solidFill>
                          <a:latin typeface="+mn-lt"/>
                        </a:rPr>
                        <a:t>Enterprise Plus</a:t>
                      </a:r>
                    </a:p>
                  </a:txBody>
                  <a:tcPr marL="93260" marR="93260" marT="93260" marB="93260" anchor="ctr">
                    <a:lnL w="12700" cap="flat" cmpd="sng" algn="ctr">
                      <a:noFill/>
                      <a:prstDash val="solid"/>
                      <a:round/>
                      <a:headEnd type="none" w="med" len="med"/>
                      <a:tailEnd type="none" w="med" len="med"/>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8D7"/>
                    </a:solidFill>
                  </a:tcPr>
                </a:tc>
                <a:extLst>
                  <a:ext uri="{0D108BD9-81ED-4DB2-BD59-A6C34878D82A}">
                    <a16:rowId xmlns:a16="http://schemas.microsoft.com/office/drawing/2014/main" val="10000"/>
                  </a:ext>
                </a:extLst>
              </a:tr>
              <a:tr h="1012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333333"/>
                          </a:solidFill>
                          <a:latin typeface="+mn-lt"/>
                        </a:rPr>
                        <a:t>Physical (Host) </a:t>
                      </a:r>
                      <a:br>
                        <a:rPr lang="en-US" sz="1600" b="1" dirty="0">
                          <a:solidFill>
                            <a:srgbClr val="333333"/>
                          </a:solidFill>
                          <a:latin typeface="+mn-lt"/>
                        </a:rPr>
                      </a:br>
                      <a:r>
                        <a:rPr lang="en-US" sz="1600" b="1" dirty="0">
                          <a:solidFill>
                            <a:srgbClr val="333333"/>
                          </a:solidFill>
                          <a:latin typeface="+mn-lt"/>
                        </a:rPr>
                        <a:t>Memory Support</a:t>
                      </a:r>
                    </a:p>
                  </a:txBody>
                  <a:tcPr marL="93260" marR="93260" marT="93260" marB="93260" anchor="ctr">
                    <a:lnL w="12700" cmpd="sng">
                      <a:noFill/>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kern="1200" dirty="0">
                          <a:solidFill>
                            <a:schemeClr val="dk1"/>
                          </a:solidFill>
                          <a:latin typeface="+mn-lt"/>
                          <a:ea typeface="+mn-ea"/>
                          <a:cs typeface="+mn-cs"/>
                        </a:rPr>
                        <a:t>Up to 4 TB per </a:t>
                      </a:r>
                      <a:br>
                        <a:rPr lang="en-US" sz="1500" kern="1200" dirty="0">
                          <a:solidFill>
                            <a:schemeClr val="dk1"/>
                          </a:solidFill>
                          <a:latin typeface="+mn-lt"/>
                          <a:ea typeface="+mn-ea"/>
                          <a:cs typeface="+mn-cs"/>
                        </a:rPr>
                      </a:br>
                      <a:r>
                        <a:rPr lang="en-US" sz="1500" kern="1200" dirty="0">
                          <a:solidFill>
                            <a:schemeClr val="dk1"/>
                          </a:solidFill>
                          <a:latin typeface="+mn-lt"/>
                          <a:ea typeface="+mn-ea"/>
                          <a:cs typeface="+mn-cs"/>
                        </a:rPr>
                        <a:t>physical server</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b="1" dirty="0">
                          <a:solidFill>
                            <a:srgbClr val="0078D7"/>
                          </a:solidFill>
                        </a:rPr>
                        <a:t>Up to 24 TB per </a:t>
                      </a:r>
                      <a:br>
                        <a:rPr lang="en-US" sz="1500" b="1" dirty="0">
                          <a:solidFill>
                            <a:srgbClr val="0078D7"/>
                          </a:solidFill>
                        </a:rPr>
                      </a:br>
                      <a:r>
                        <a:rPr lang="en-US" sz="1500" b="1" dirty="0">
                          <a:solidFill>
                            <a:srgbClr val="0078D7"/>
                          </a:solidFill>
                        </a:rPr>
                        <a:t>physical server </a:t>
                      </a:r>
                      <a:r>
                        <a:rPr lang="en-US" sz="1100" b="1" kern="1200" dirty="0">
                          <a:solidFill>
                            <a:srgbClr val="0078D7"/>
                          </a:solidFill>
                          <a:latin typeface="+mn-lt"/>
                          <a:ea typeface="+mn-ea"/>
                          <a:cs typeface="+mn-cs"/>
                        </a:rPr>
                        <a:t>(6x)</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kern="1200" dirty="0">
                          <a:solidFill>
                            <a:schemeClr val="dk1"/>
                          </a:solidFill>
                          <a:latin typeface="+mn-lt"/>
                          <a:ea typeface="+mn-ea"/>
                          <a:cs typeface="+mn-cs"/>
                        </a:rPr>
                        <a:t>Up to 6 TB per physical server </a:t>
                      </a:r>
                      <a:r>
                        <a:rPr lang="en-US" sz="1100" dirty="0">
                          <a:solidFill>
                            <a:schemeClr val="tx1"/>
                          </a:solidFill>
                          <a:latin typeface="+mn-lt"/>
                        </a:rPr>
                        <a:t>(12 TB for specific OEM certified platform)</a:t>
                      </a:r>
                      <a:endParaRPr lang="en-US" sz="1600" dirty="0">
                        <a:solidFill>
                          <a:schemeClr val="tx1"/>
                        </a:solidFill>
                        <a:latin typeface="+mn-lt"/>
                      </a:endParaRPr>
                    </a:p>
                  </a:txBody>
                  <a:tcPr marL="93260" marR="93260" marT="93260" marB="93260" anchor="ctr">
                    <a:lnL w="12700" cap="flat" cmpd="sng" algn="ctr">
                      <a:no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012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333333"/>
                          </a:solidFill>
                          <a:latin typeface="+mn-lt"/>
                        </a:rPr>
                        <a:t>Physical (Host) Logical Processor Support</a:t>
                      </a:r>
                    </a:p>
                  </a:txBody>
                  <a:tcPr marL="93260" marR="93260" marT="93260" marB="93260" anchor="ctr">
                    <a:lnL w="12700" cmpd="sng">
                      <a:noFill/>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kern="1200" dirty="0">
                          <a:solidFill>
                            <a:schemeClr val="dk1"/>
                          </a:solidFill>
                          <a:latin typeface="+mn-lt"/>
                          <a:ea typeface="+mn-ea"/>
                          <a:cs typeface="+mn-cs"/>
                        </a:rPr>
                        <a:t>Up to 320 LPs</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b="1" kern="1200" dirty="0">
                          <a:solidFill>
                            <a:srgbClr val="0078D7"/>
                          </a:solidFill>
                          <a:latin typeface="+mn-lt"/>
                          <a:ea typeface="+mn-ea"/>
                          <a:cs typeface="+mn-cs"/>
                        </a:rPr>
                        <a:t>Up to 512 LPs</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3576" fontAlgn="base">
                        <a:lnSpc>
                          <a:spcPct val="90000"/>
                        </a:lnSpc>
                        <a:spcBef>
                          <a:spcPct val="0"/>
                        </a:spcBef>
                        <a:spcAft>
                          <a:spcPct val="0"/>
                        </a:spcAft>
                      </a:pPr>
                      <a:r>
                        <a:rPr lang="en-US" sz="1500" kern="1200" dirty="0">
                          <a:solidFill>
                            <a:schemeClr val="dk1"/>
                          </a:solidFill>
                          <a:latin typeface="+mn-lt"/>
                          <a:ea typeface="+mn-ea"/>
                          <a:cs typeface="+mn-cs"/>
                        </a:rPr>
                        <a:t>Up to 480 LPs</a:t>
                      </a:r>
                    </a:p>
                  </a:txBody>
                  <a:tcPr marL="93260" marR="93260" marT="93260" marB="93260" anchor="ctr">
                    <a:lnL w="12700" cap="flat" cmpd="sng" algn="ctr">
                      <a:noFill/>
                      <a:prstDash val="solid"/>
                      <a:round/>
                      <a:headEnd type="none" w="med" len="med"/>
                      <a:tailEnd type="none" w="med" len="med"/>
                    </a:lnL>
                    <a:lnR w="12700" cmpd="sng">
                      <a:noFill/>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012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333333"/>
                          </a:solidFill>
                          <a:latin typeface="+mn-lt"/>
                        </a:rPr>
                        <a:t>Virtual Machine </a:t>
                      </a:r>
                      <a:br>
                        <a:rPr lang="en-US" sz="1600" b="1" dirty="0">
                          <a:solidFill>
                            <a:srgbClr val="333333"/>
                          </a:solidFill>
                          <a:latin typeface="+mn-lt"/>
                        </a:rPr>
                      </a:br>
                      <a:r>
                        <a:rPr lang="en-US" sz="1600" b="1" dirty="0">
                          <a:solidFill>
                            <a:srgbClr val="333333"/>
                          </a:solidFill>
                          <a:latin typeface="+mn-lt"/>
                        </a:rPr>
                        <a:t>Memory Support</a:t>
                      </a:r>
                    </a:p>
                  </a:txBody>
                  <a:tcPr marL="93260" marR="93260" marT="93260" marB="93260" anchor="ctr">
                    <a:lnL w="12700" cmpd="sng">
                      <a:noFill/>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kern="1200" dirty="0">
                          <a:solidFill>
                            <a:schemeClr val="dk1"/>
                          </a:solidFill>
                          <a:latin typeface="+mn-lt"/>
                          <a:ea typeface="+mn-ea"/>
                          <a:cs typeface="+mn-cs"/>
                        </a:rPr>
                        <a:t>Up to 1 TB </a:t>
                      </a:r>
                      <a:br>
                        <a:rPr lang="en-US" sz="1500" kern="1200" dirty="0">
                          <a:solidFill>
                            <a:schemeClr val="dk1"/>
                          </a:solidFill>
                          <a:latin typeface="+mn-lt"/>
                          <a:ea typeface="+mn-ea"/>
                          <a:cs typeface="+mn-cs"/>
                        </a:rPr>
                      </a:br>
                      <a:r>
                        <a:rPr lang="en-US" sz="1500" kern="1200" dirty="0">
                          <a:solidFill>
                            <a:schemeClr val="dk1"/>
                          </a:solidFill>
                          <a:latin typeface="+mn-lt"/>
                          <a:ea typeface="+mn-ea"/>
                          <a:cs typeface="+mn-cs"/>
                        </a:rPr>
                        <a:t>per VM</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b="1" kern="1200" dirty="0">
                          <a:solidFill>
                            <a:srgbClr val="0078D7"/>
                          </a:solidFill>
                          <a:latin typeface="+mn-lt"/>
                          <a:ea typeface="+mn-ea"/>
                          <a:cs typeface="+mn-cs"/>
                        </a:rPr>
                        <a:t>Up to 16 TB </a:t>
                      </a:r>
                      <a:br>
                        <a:rPr lang="en-US" sz="1500" b="1" kern="1200" dirty="0">
                          <a:solidFill>
                            <a:srgbClr val="0078D7"/>
                          </a:solidFill>
                          <a:latin typeface="+mn-lt"/>
                          <a:ea typeface="+mn-ea"/>
                          <a:cs typeface="+mn-cs"/>
                        </a:rPr>
                      </a:br>
                      <a:r>
                        <a:rPr lang="en-US" sz="1500" b="1" kern="1200" dirty="0">
                          <a:solidFill>
                            <a:srgbClr val="0078D7"/>
                          </a:solidFill>
                          <a:latin typeface="+mn-lt"/>
                          <a:ea typeface="+mn-ea"/>
                          <a:cs typeface="+mn-cs"/>
                        </a:rPr>
                        <a:t>per VM (16x)</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kern="1200" dirty="0">
                          <a:solidFill>
                            <a:schemeClr val="dk1"/>
                          </a:solidFill>
                          <a:latin typeface="+mn-lt"/>
                          <a:ea typeface="+mn-ea"/>
                          <a:cs typeface="+mn-cs"/>
                        </a:rPr>
                        <a:t>Up to 4TB </a:t>
                      </a:r>
                      <a:br>
                        <a:rPr lang="en-US" sz="1500" kern="1200" dirty="0">
                          <a:solidFill>
                            <a:schemeClr val="dk1"/>
                          </a:solidFill>
                          <a:latin typeface="+mn-lt"/>
                          <a:ea typeface="+mn-ea"/>
                          <a:cs typeface="+mn-cs"/>
                        </a:rPr>
                      </a:br>
                      <a:r>
                        <a:rPr lang="en-US" sz="1500" kern="1200" dirty="0">
                          <a:solidFill>
                            <a:schemeClr val="dk1"/>
                          </a:solidFill>
                          <a:latin typeface="+mn-lt"/>
                          <a:ea typeface="+mn-ea"/>
                          <a:cs typeface="+mn-cs"/>
                        </a:rPr>
                        <a:t>per VM</a:t>
                      </a:r>
                    </a:p>
                  </a:txBody>
                  <a:tcPr marL="93260" marR="93260" marT="93260" marB="93260" anchor="ctr">
                    <a:lnL w="12700" cap="flat" cmpd="sng" algn="ctr">
                      <a:noFill/>
                      <a:prstDash val="solid"/>
                      <a:round/>
                      <a:headEnd type="none" w="med" len="med"/>
                      <a:tailEnd type="none" w="med" len="med"/>
                    </a:lnL>
                    <a:lnR w="12700" cmpd="sng">
                      <a:noFill/>
                    </a:lnR>
                    <a:lnT w="12700" cap="flat" cmpd="sng" algn="ctr">
                      <a:solidFill>
                        <a:srgbClr val="0078D7"/>
                      </a:solidFill>
                      <a:prstDash val="solid"/>
                      <a:round/>
                      <a:headEnd type="none" w="med" len="med"/>
                      <a:tailEnd type="none" w="med" len="med"/>
                    </a:lnT>
                    <a:lnB w="12700" cap="flat" cmpd="sng" algn="ctr">
                      <a:solidFill>
                        <a:srgbClr val="0078D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012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333333"/>
                          </a:solidFill>
                          <a:latin typeface="+mn-lt"/>
                        </a:rPr>
                        <a:t>Virtual Machine Virtual Processor Support</a:t>
                      </a:r>
                    </a:p>
                  </a:txBody>
                  <a:tcPr marL="93260" marR="93260" marT="93260" marB="93260" anchor="ctr">
                    <a:lnL w="12700" cmpd="sng">
                      <a:noFill/>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kern="1200" dirty="0">
                          <a:solidFill>
                            <a:schemeClr val="dk1"/>
                          </a:solidFill>
                          <a:latin typeface="+mn-lt"/>
                          <a:ea typeface="+mn-ea"/>
                          <a:cs typeface="+mn-cs"/>
                        </a:rPr>
                        <a:t>Up to 64 </a:t>
                      </a:r>
                      <a:br>
                        <a:rPr lang="en-US" sz="1500" kern="1200" dirty="0">
                          <a:solidFill>
                            <a:schemeClr val="dk1"/>
                          </a:solidFill>
                          <a:latin typeface="+mn-lt"/>
                          <a:ea typeface="+mn-ea"/>
                          <a:cs typeface="+mn-cs"/>
                        </a:rPr>
                      </a:br>
                      <a:r>
                        <a:rPr lang="en-US" sz="1500" kern="1200" dirty="0">
                          <a:solidFill>
                            <a:schemeClr val="dk1"/>
                          </a:solidFill>
                          <a:latin typeface="+mn-lt"/>
                          <a:ea typeface="+mn-ea"/>
                          <a:cs typeface="+mn-cs"/>
                        </a:rPr>
                        <a:t>VPs per VM</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b="1" kern="1200" dirty="0">
                          <a:solidFill>
                            <a:srgbClr val="0078D7"/>
                          </a:solidFill>
                          <a:latin typeface="+mn-lt"/>
                          <a:ea typeface="+mn-ea"/>
                          <a:cs typeface="+mn-cs"/>
                        </a:rPr>
                        <a:t>Up to 240 VPs </a:t>
                      </a:r>
                      <a:br>
                        <a:rPr lang="en-US" sz="1500" b="1" kern="1200" dirty="0">
                          <a:solidFill>
                            <a:srgbClr val="0078D7"/>
                          </a:solidFill>
                          <a:latin typeface="+mn-lt"/>
                          <a:ea typeface="+mn-ea"/>
                          <a:cs typeface="+mn-cs"/>
                        </a:rPr>
                      </a:br>
                      <a:r>
                        <a:rPr lang="en-US" sz="1500" b="1" kern="1200" dirty="0">
                          <a:solidFill>
                            <a:srgbClr val="0078D7"/>
                          </a:solidFill>
                          <a:latin typeface="+mn-lt"/>
                          <a:ea typeface="+mn-ea"/>
                          <a:cs typeface="+mn-cs"/>
                        </a:rPr>
                        <a:t>per VM (3.75x)</a:t>
                      </a:r>
                    </a:p>
                  </a:txBody>
                  <a:tcPr marL="93260" marR="93260" marT="93260" marB="932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78D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500" kern="1200" dirty="0">
                          <a:solidFill>
                            <a:schemeClr val="dk1"/>
                          </a:solidFill>
                          <a:latin typeface="+mn-lt"/>
                          <a:ea typeface="+mn-ea"/>
                          <a:cs typeface="+mn-cs"/>
                        </a:rPr>
                        <a:t>Up to 128 </a:t>
                      </a:r>
                      <a:br>
                        <a:rPr lang="en-US" sz="1500" kern="1200" dirty="0">
                          <a:solidFill>
                            <a:schemeClr val="dk1"/>
                          </a:solidFill>
                          <a:latin typeface="+mn-lt"/>
                          <a:ea typeface="+mn-ea"/>
                          <a:cs typeface="+mn-cs"/>
                        </a:rPr>
                      </a:br>
                      <a:r>
                        <a:rPr lang="en-US" sz="1500" kern="1200" dirty="0">
                          <a:solidFill>
                            <a:schemeClr val="dk1"/>
                          </a:solidFill>
                          <a:latin typeface="+mn-lt"/>
                          <a:ea typeface="+mn-ea"/>
                          <a:cs typeface="+mn-cs"/>
                        </a:rPr>
                        <a:t>VPs per VM</a:t>
                      </a:r>
                    </a:p>
                  </a:txBody>
                  <a:tcPr marL="93260" marR="93260" marT="93260" marB="93260" anchor="ctr">
                    <a:lnL w="12700" cap="flat" cmpd="sng" algn="ctr">
                      <a:noFill/>
                      <a:prstDash val="solid"/>
                      <a:round/>
                      <a:headEnd type="none" w="med" len="med"/>
                      <a:tailEnd type="none" w="med" len="med"/>
                    </a:lnL>
                    <a:lnR w="12700" cmpd="sng">
                      <a:noFill/>
                    </a:lnR>
                    <a:lnT w="12700" cap="flat" cmpd="sng" algn="ctr">
                      <a:solidFill>
                        <a:srgbClr val="0078D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7" name="TextBox 6"/>
          <p:cNvSpPr txBox="1"/>
          <p:nvPr/>
        </p:nvSpPr>
        <p:spPr>
          <a:xfrm>
            <a:off x="275481" y="6619865"/>
            <a:ext cx="5036058" cy="129682"/>
          </a:xfrm>
          <a:prstGeom prst="rect">
            <a:avLst/>
          </a:prstGeom>
          <a:noFill/>
        </p:spPr>
        <p:txBody>
          <a:bodyPr wrap="square" lIns="0" tIns="0" rIns="0" bIns="0"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918" b="0" i="0" u="none" strike="noStrike" kern="0" cap="none" spc="0" normalizeH="0" baseline="0" noProof="0" dirty="0">
                <a:ln>
                  <a:noFill/>
                </a:ln>
                <a:solidFill>
                  <a:srgbClr val="505050"/>
                </a:solidFill>
                <a:effectLst/>
                <a:uLnTx/>
                <a:uFillTx/>
              </a:rPr>
              <a:t>Source: http://www.vmware.com/pdf/vsphere6/r60/vsphere-60-configuration-maximums.pdf</a:t>
            </a:r>
          </a:p>
        </p:txBody>
      </p:sp>
      <p:sp>
        <p:nvSpPr>
          <p:cNvPr id="9" name="Arrow: Pentagon 8"/>
          <p:cNvSpPr/>
          <p:nvPr/>
        </p:nvSpPr>
        <p:spPr bwMode="auto">
          <a:xfrm>
            <a:off x="5745645" y="1398904"/>
            <a:ext cx="453766" cy="1016797"/>
          </a:xfrm>
          <a:prstGeom prst="homePlate">
            <a:avLst/>
          </a:prstGeom>
          <a:gradFill>
            <a:gsLst>
              <a:gs pos="45000">
                <a:srgbClr val="0078D7">
                  <a:alpha val="0"/>
                </a:srgbClr>
              </a:gs>
              <a:gs pos="55000">
                <a:srgbClr val="0078D7"/>
              </a:gs>
            </a:gsLst>
            <a:lin ang="0" scaled="0"/>
          </a:gradFill>
          <a:ln w="31750">
            <a:gradFill>
              <a:gsLst>
                <a:gs pos="45000">
                  <a:srgbClr val="FFFFFF">
                    <a:alpha val="0"/>
                  </a:srgbClr>
                </a:gs>
                <a:gs pos="55000">
                  <a:srgbClr val="FFFFFF"/>
                </a:gs>
              </a:gsLst>
              <a:lin ang="0" scaled="0"/>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eaLnBrk="1" fontAlgn="base" latinLnBrk="0" hangingPunct="1">
              <a:lnSpc>
                <a:spcPct val="90000"/>
              </a:lnSpc>
              <a:spcBef>
                <a:spcPct val="0"/>
              </a:spcBef>
              <a:spcAft>
                <a:spcPct val="0"/>
              </a:spcAft>
              <a:buClrTx/>
              <a:buSzTx/>
              <a:buFontTx/>
              <a:buNone/>
              <a:tabLst/>
              <a:defRPr/>
            </a:pPr>
            <a:endParaRPr kumimoji="0" lang="en-US" sz="2448"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10" name="Arrow: Pentagon 9"/>
          <p:cNvSpPr/>
          <p:nvPr/>
        </p:nvSpPr>
        <p:spPr bwMode="auto">
          <a:xfrm flipH="1">
            <a:off x="8957084" y="1398904"/>
            <a:ext cx="456976" cy="1016797"/>
          </a:xfrm>
          <a:prstGeom prst="homePlate">
            <a:avLst/>
          </a:prstGeom>
          <a:gradFill>
            <a:gsLst>
              <a:gs pos="45000">
                <a:srgbClr val="0078D7">
                  <a:alpha val="0"/>
                </a:srgbClr>
              </a:gs>
              <a:gs pos="55000">
                <a:srgbClr val="0078D7"/>
              </a:gs>
            </a:gsLst>
            <a:lin ang="0" scaled="0"/>
          </a:gradFill>
          <a:ln w="31750">
            <a:gradFill>
              <a:gsLst>
                <a:gs pos="45000">
                  <a:srgbClr val="FFFFFF">
                    <a:alpha val="0"/>
                  </a:srgbClr>
                </a:gs>
                <a:gs pos="55000">
                  <a:srgbClr val="FFFFFF"/>
                </a:gs>
              </a:gsLst>
              <a:lin ang="0" scaled="0"/>
            </a:gra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marL="0" marR="0" lvl="0" indent="0" algn="ctr" defTabSz="951028" eaLnBrk="1" fontAlgn="base" latinLnBrk="0" hangingPunct="1">
              <a:lnSpc>
                <a:spcPct val="90000"/>
              </a:lnSpc>
              <a:spcBef>
                <a:spcPct val="0"/>
              </a:spcBef>
              <a:spcAft>
                <a:spcPct val="0"/>
              </a:spcAft>
              <a:buClrTx/>
              <a:buSzTx/>
              <a:buFontTx/>
              <a:buNone/>
              <a:tabLst/>
              <a:defRPr/>
            </a:pPr>
            <a:endParaRPr kumimoji="0" lang="en-US" sz="2448"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Tree>
    <p:extLst>
      <p:ext uri="{BB962C8B-B14F-4D97-AF65-F5344CB8AC3E}">
        <p14:creationId xmlns:p14="http://schemas.microsoft.com/office/powerpoint/2010/main" val="2170404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6044" y="0"/>
            <a:ext cx="12496581" cy="6994525"/>
          </a:xfrm>
          <a:prstGeom prst="rect">
            <a:avLst/>
          </a:prstGeom>
        </p:spPr>
      </p:pic>
      <p:sp>
        <p:nvSpPr>
          <p:cNvPr id="4" name="Title 3"/>
          <p:cNvSpPr>
            <a:spLocks noGrp="1"/>
          </p:cNvSpPr>
          <p:nvPr>
            <p:ph type="title"/>
          </p:nvPr>
        </p:nvSpPr>
        <p:spPr>
          <a:xfrm>
            <a:off x="122237" y="144462"/>
            <a:ext cx="11887200" cy="1181862"/>
          </a:xfrm>
        </p:spPr>
        <p:txBody>
          <a:bodyPr/>
          <a:lstStyle/>
          <a:p>
            <a:r>
              <a:rPr lang="en-US" dirty="0"/>
              <a:t>Resources</a:t>
            </a:r>
          </a:p>
        </p:txBody>
      </p:sp>
    </p:spTree>
    <p:extLst>
      <p:ext uri="{BB962C8B-B14F-4D97-AF65-F5344CB8AC3E}">
        <p14:creationId xmlns:p14="http://schemas.microsoft.com/office/powerpoint/2010/main" val="2175289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2" y="-1"/>
            <a:ext cx="5875725" cy="6994525"/>
          </a:xfrm>
          <a:prstGeom prst="rect">
            <a:avLst/>
          </a:prstGeom>
        </p:spPr>
      </p:pic>
      <p:sp>
        <p:nvSpPr>
          <p:cNvPr id="8" name="Rectangle 7"/>
          <p:cNvSpPr/>
          <p:nvPr/>
        </p:nvSpPr>
        <p:spPr bwMode="auto">
          <a:xfrm>
            <a:off x="882" y="2694188"/>
            <a:ext cx="5875725" cy="4300338"/>
          </a:xfrm>
          <a:prstGeom prst="rect">
            <a:avLst/>
          </a:prstGeom>
          <a:gradFill>
            <a:gsLst>
              <a:gs pos="91000">
                <a:srgbClr val="130E28">
                  <a:alpha val="95000"/>
                </a:srgbClr>
              </a:gs>
              <a:gs pos="7000">
                <a:srgbClr val="130E28">
                  <a:alpha val="0"/>
                </a:srgbClr>
              </a:gs>
            </a:gsLst>
            <a:lin ang="5400000" scaled="0"/>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endParaRPr kumimoji="0" lang="en-US" sz="2040" b="0" i="0" u="none" strike="noStrike" kern="0" cap="none" spc="0" normalizeH="0" baseline="0" noProof="0" dirty="0">
              <a:ln>
                <a:noFill/>
              </a:ln>
              <a:gradFill>
                <a:gsLst>
                  <a:gs pos="5439">
                    <a:srgbClr val="F8F8F8"/>
                  </a:gs>
                  <a:gs pos="10000">
                    <a:srgbClr val="F8F8F8"/>
                  </a:gs>
                </a:gsLst>
                <a:lin ang="5400000" scaled="0"/>
              </a:gradFill>
              <a:effectLst/>
              <a:uLnTx/>
              <a:uFillTx/>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4268" y="422355"/>
            <a:ext cx="3488952" cy="2009433"/>
          </a:xfrm>
          <a:prstGeom prst="rect">
            <a:avLst/>
          </a:prstGeom>
        </p:spPr>
      </p:pic>
      <p:sp>
        <p:nvSpPr>
          <p:cNvPr id="6" name="TextBox 5"/>
          <p:cNvSpPr txBox="1"/>
          <p:nvPr/>
        </p:nvSpPr>
        <p:spPr>
          <a:xfrm>
            <a:off x="457471" y="5831084"/>
            <a:ext cx="5419137" cy="820073"/>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3672" b="0" i="0" u="none" strike="noStrike" kern="0" cap="none" spc="0" normalizeH="0" baseline="0" noProof="0" dirty="0">
                <a:ln>
                  <a:noFill/>
                </a:ln>
                <a:gradFill>
                  <a:gsLst>
                    <a:gs pos="84071">
                      <a:schemeClr val="bg1"/>
                    </a:gs>
                    <a:gs pos="63000">
                      <a:schemeClr val="bg1"/>
                    </a:gs>
                  </a:gsLst>
                  <a:lin ang="5400000" scaled="0"/>
                </a:gradFill>
                <a:effectLst/>
                <a:uLnTx/>
                <a:uFillTx/>
                <a:latin typeface="+mj-lt"/>
              </a:rPr>
              <a:t>Windows Server 2016</a:t>
            </a:r>
          </a:p>
        </p:txBody>
      </p:sp>
      <p:sp>
        <p:nvSpPr>
          <p:cNvPr id="30" name="Rectangle 29"/>
          <p:cNvSpPr/>
          <p:nvPr/>
        </p:nvSpPr>
        <p:spPr>
          <a:xfrm>
            <a:off x="6715579" y="6098681"/>
            <a:ext cx="5503055" cy="670445"/>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t>Windows Server + System Center </a:t>
            </a:r>
            <a:b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br>
            <a: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t>session guide: </a:t>
            </a:r>
            <a:r>
              <a:rPr kumimoji="0" lang="en-US" sz="1836" b="0" i="0" u="none" strike="noStrike" kern="0" cap="none" spc="0" normalizeH="0" baseline="0" noProof="0" dirty="0">
                <a:ln>
                  <a:noFill/>
                </a:ln>
                <a:gradFill>
                  <a:gsLst>
                    <a:gs pos="79646">
                      <a:schemeClr val="tx2"/>
                    </a:gs>
                    <a:gs pos="56637">
                      <a:schemeClr val="tx2"/>
                    </a:gs>
                  </a:gsLst>
                  <a:lin ang="5400000" scaled="0"/>
                </a:gradFill>
                <a:effectLst/>
                <a:uLnTx/>
                <a:uFillTx/>
                <a:latin typeface="Segoe UI Semibold" panose="020B0702040204020203" pitchFamily="34" charset="0"/>
                <a:cs typeface="Segoe UI Semibold" panose="020B0702040204020203" pitchFamily="34" charset="0"/>
              </a:rPr>
              <a:t>aka.ms/WS2016Ignite</a:t>
            </a:r>
          </a:p>
        </p:txBody>
      </p:sp>
      <p:sp>
        <p:nvSpPr>
          <p:cNvPr id="16" name="TextBox 15"/>
          <p:cNvSpPr txBox="1"/>
          <p:nvPr/>
        </p:nvSpPr>
        <p:spPr>
          <a:xfrm>
            <a:off x="6319548" y="578785"/>
            <a:ext cx="5419137" cy="935302"/>
          </a:xfrm>
          <a:prstGeom prst="rect">
            <a:avLst/>
          </a:prstGeom>
          <a:noFill/>
        </p:spPr>
        <p:txBody>
          <a:bodyPr wrap="square" lIns="0"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4488" b="0" i="0" u="none" strike="noStrike" kern="0" cap="none" spc="0" normalizeH="0" baseline="0" noProof="0" dirty="0">
                <a:ln>
                  <a:noFill/>
                </a:ln>
                <a:gradFill>
                  <a:gsLst>
                    <a:gs pos="8850">
                      <a:schemeClr val="tx1"/>
                    </a:gs>
                    <a:gs pos="38000">
                      <a:schemeClr val="tx1"/>
                    </a:gs>
                  </a:gsLst>
                  <a:lin ang="5400000" scaled="0"/>
                </a:gradFill>
                <a:effectLst/>
                <a:uLnTx/>
                <a:uFillTx/>
                <a:latin typeface="+mj-lt"/>
              </a:rPr>
              <a:t>Related sessions</a:t>
            </a:r>
          </a:p>
        </p:txBody>
      </p:sp>
      <p:sp>
        <p:nvSpPr>
          <p:cNvPr id="4" name="Oval 3"/>
          <p:cNvSpPr/>
          <p:nvPr/>
        </p:nvSpPr>
        <p:spPr bwMode="auto">
          <a:xfrm>
            <a:off x="6370418" y="1683797"/>
            <a:ext cx="483679" cy="483679"/>
          </a:xfrm>
          <a:prstGeom prst="ellipse">
            <a:avLst/>
          </a:prstGeom>
          <a:noFill/>
          <a:ln w="22225">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a:ln>
                  <a:noFill/>
                </a:ln>
                <a:gradFill>
                  <a:gsLst>
                    <a:gs pos="60177">
                      <a:schemeClr val="tx2"/>
                    </a:gs>
                    <a:gs pos="43000">
                      <a:schemeClr val="tx2"/>
                    </a:gs>
                  </a:gsLst>
                  <a:lin ang="5400000" scaled="0"/>
                </a:gradFill>
                <a:effectLst/>
                <a:uLnTx/>
                <a:uFillTx/>
              </a:rPr>
              <a:t>1</a:t>
            </a:r>
          </a:p>
        </p:txBody>
      </p:sp>
      <p:sp>
        <p:nvSpPr>
          <p:cNvPr id="18" name="TextBox 17"/>
          <p:cNvSpPr txBox="1"/>
          <p:nvPr/>
        </p:nvSpPr>
        <p:spPr>
          <a:xfrm>
            <a:off x="6854098" y="1605456"/>
            <a:ext cx="5364536" cy="979483"/>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2448" b="0" i="0" u="none" strike="noStrike" kern="0" cap="none" spc="0" normalizeH="0" baseline="0" noProof="0" dirty="0">
                <a:ln>
                  <a:noFill/>
                </a:ln>
                <a:gradFill>
                  <a:gsLst>
                    <a:gs pos="8850">
                      <a:schemeClr val="tx1"/>
                    </a:gs>
                    <a:gs pos="38000">
                      <a:schemeClr val="tx1"/>
                    </a:gs>
                  </a:gsLst>
                  <a:lin ang="5400000" scaled="0"/>
                </a:gradFill>
                <a:effectLst/>
                <a:uLnTx/>
                <a:uFillTx/>
              </a:rPr>
              <a:t>BRK2169: Explore Windows Server 2016 Software Defined Datacenter</a:t>
            </a:r>
          </a:p>
        </p:txBody>
      </p:sp>
      <p:sp>
        <p:nvSpPr>
          <p:cNvPr id="19" name="Oval 18"/>
          <p:cNvSpPr/>
          <p:nvPr/>
        </p:nvSpPr>
        <p:spPr bwMode="auto">
          <a:xfrm>
            <a:off x="6370418" y="2533392"/>
            <a:ext cx="483679" cy="483679"/>
          </a:xfrm>
          <a:prstGeom prst="ellipse">
            <a:avLst/>
          </a:prstGeom>
          <a:noFill/>
          <a:ln w="22225">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a:ln>
                  <a:noFill/>
                </a:ln>
                <a:gradFill>
                  <a:gsLst>
                    <a:gs pos="60177">
                      <a:schemeClr val="tx2"/>
                    </a:gs>
                    <a:gs pos="43000">
                      <a:schemeClr val="tx2"/>
                    </a:gs>
                  </a:gsLst>
                  <a:lin ang="5400000" scaled="0"/>
                </a:gradFill>
                <a:effectLst/>
                <a:uLnTx/>
                <a:uFillTx/>
              </a:rPr>
              <a:t>2</a:t>
            </a:r>
          </a:p>
        </p:txBody>
      </p:sp>
      <p:sp>
        <p:nvSpPr>
          <p:cNvPr id="20" name="TextBox 19"/>
          <p:cNvSpPr txBox="1"/>
          <p:nvPr/>
        </p:nvSpPr>
        <p:spPr>
          <a:xfrm>
            <a:off x="6854098" y="2455051"/>
            <a:ext cx="5688739" cy="979483"/>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2448" b="0" i="0" u="none" strike="noStrike" kern="0" cap="none" spc="0" normalizeH="0" baseline="0" noProof="0" dirty="0">
                <a:ln>
                  <a:noFill/>
                </a:ln>
                <a:gradFill>
                  <a:gsLst>
                    <a:gs pos="8850">
                      <a:schemeClr val="tx1"/>
                    </a:gs>
                    <a:gs pos="38000">
                      <a:schemeClr val="tx1"/>
                    </a:gs>
                  </a:gsLst>
                  <a:lin ang="5400000" scaled="0"/>
                </a:gradFill>
                <a:effectLst/>
                <a:uLnTx/>
                <a:uFillTx/>
              </a:rPr>
              <a:t>BRK3121: Virtualize Linux and FreeBSD Workloads on Hyper-V and Azure</a:t>
            </a:r>
          </a:p>
        </p:txBody>
      </p:sp>
      <p:sp>
        <p:nvSpPr>
          <p:cNvPr id="21" name="Oval 20"/>
          <p:cNvSpPr/>
          <p:nvPr/>
        </p:nvSpPr>
        <p:spPr bwMode="auto">
          <a:xfrm>
            <a:off x="6370418" y="3382987"/>
            <a:ext cx="483679" cy="483679"/>
          </a:xfrm>
          <a:prstGeom prst="ellipse">
            <a:avLst/>
          </a:prstGeom>
          <a:noFill/>
          <a:ln w="22225">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a:ln>
                  <a:noFill/>
                </a:ln>
                <a:gradFill>
                  <a:gsLst>
                    <a:gs pos="60177">
                      <a:schemeClr val="tx2"/>
                    </a:gs>
                    <a:gs pos="43000">
                      <a:schemeClr val="tx2"/>
                    </a:gs>
                  </a:gsLst>
                  <a:lin ang="5400000" scaled="0"/>
                </a:gradFill>
                <a:effectLst/>
                <a:uLnTx/>
                <a:uFillTx/>
              </a:rPr>
              <a:t>3</a:t>
            </a:r>
          </a:p>
        </p:txBody>
      </p:sp>
      <p:sp>
        <p:nvSpPr>
          <p:cNvPr id="23" name="TextBox 22"/>
          <p:cNvSpPr txBox="1"/>
          <p:nvPr/>
        </p:nvSpPr>
        <p:spPr>
          <a:xfrm>
            <a:off x="6854098" y="3304646"/>
            <a:ext cx="5582377" cy="979483"/>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2448" b="0" i="0" u="none" strike="noStrike" kern="0" cap="none" spc="0" normalizeH="0" baseline="0" noProof="0" dirty="0">
                <a:ln>
                  <a:noFill/>
                </a:ln>
                <a:gradFill>
                  <a:gsLst>
                    <a:gs pos="8850">
                      <a:schemeClr val="tx1"/>
                    </a:gs>
                    <a:gs pos="38000">
                      <a:schemeClr val="tx1"/>
                    </a:gs>
                  </a:gsLst>
                  <a:lin ang="5400000" scaled="0"/>
                </a:gradFill>
                <a:effectLst/>
                <a:uLnTx/>
                <a:uFillTx/>
              </a:rPr>
              <a:t>BRK3124: Dive into Shielded VMs with Windows Server 2016 Hyper-V</a:t>
            </a:r>
          </a:p>
        </p:txBody>
      </p:sp>
      <p:sp>
        <p:nvSpPr>
          <p:cNvPr id="24" name="Oval 23"/>
          <p:cNvSpPr/>
          <p:nvPr/>
        </p:nvSpPr>
        <p:spPr bwMode="auto">
          <a:xfrm>
            <a:off x="6370418" y="4232583"/>
            <a:ext cx="483679" cy="483679"/>
          </a:xfrm>
          <a:prstGeom prst="ellipse">
            <a:avLst/>
          </a:prstGeom>
          <a:noFill/>
          <a:ln w="22225">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a:ln>
                  <a:noFill/>
                </a:ln>
                <a:gradFill>
                  <a:gsLst>
                    <a:gs pos="60177">
                      <a:schemeClr val="tx2"/>
                    </a:gs>
                    <a:gs pos="43000">
                      <a:schemeClr val="tx2"/>
                    </a:gs>
                  </a:gsLst>
                  <a:lin ang="5400000" scaled="0"/>
                </a:gradFill>
                <a:effectLst/>
                <a:uLnTx/>
                <a:uFillTx/>
              </a:rPr>
              <a:t>4</a:t>
            </a:r>
          </a:p>
        </p:txBody>
      </p:sp>
      <p:sp>
        <p:nvSpPr>
          <p:cNvPr id="29" name="TextBox 28"/>
          <p:cNvSpPr txBox="1"/>
          <p:nvPr/>
        </p:nvSpPr>
        <p:spPr>
          <a:xfrm>
            <a:off x="6854098" y="4154241"/>
            <a:ext cx="5364536" cy="1318550"/>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2448" b="0" i="0" u="none" strike="noStrike" kern="0" cap="none" spc="0" normalizeH="0" baseline="0" noProof="0" dirty="0">
                <a:ln>
                  <a:noFill/>
                </a:ln>
                <a:gradFill>
                  <a:gsLst>
                    <a:gs pos="8850">
                      <a:schemeClr val="tx1"/>
                    </a:gs>
                    <a:gs pos="38000">
                      <a:schemeClr val="tx1"/>
                    </a:gs>
                  </a:gsLst>
                  <a:lin ang="5400000" scaled="0"/>
                </a:gradFill>
                <a:effectLst/>
                <a:uLnTx/>
                <a:uFillTx/>
              </a:rPr>
              <a:t>BRK3146: Dive into the new world of Windows Server and Hyper-V Containers</a:t>
            </a:r>
          </a:p>
        </p:txBody>
      </p:sp>
    </p:spTree>
    <p:extLst>
      <p:ext uri="{BB962C8B-B14F-4D97-AF65-F5344CB8AC3E}">
        <p14:creationId xmlns:p14="http://schemas.microsoft.com/office/powerpoint/2010/main" val="1395452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2" y="-1"/>
            <a:ext cx="5875725" cy="6994525"/>
          </a:xfrm>
          <a:prstGeom prst="rect">
            <a:avLst/>
          </a:prstGeom>
        </p:spPr>
      </p:pic>
      <p:sp>
        <p:nvSpPr>
          <p:cNvPr id="8" name="Rectangle 7"/>
          <p:cNvSpPr/>
          <p:nvPr/>
        </p:nvSpPr>
        <p:spPr bwMode="auto">
          <a:xfrm>
            <a:off x="882" y="2694188"/>
            <a:ext cx="5875725" cy="4300338"/>
          </a:xfrm>
          <a:prstGeom prst="rect">
            <a:avLst/>
          </a:prstGeom>
          <a:gradFill>
            <a:gsLst>
              <a:gs pos="91000">
                <a:srgbClr val="130E28">
                  <a:alpha val="95000"/>
                </a:srgbClr>
              </a:gs>
              <a:gs pos="7000">
                <a:srgbClr val="130E28">
                  <a:alpha val="0"/>
                </a:srgbClr>
              </a:gs>
            </a:gsLst>
            <a:lin ang="5400000" scaled="0"/>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endParaRPr kumimoji="0" lang="en-US" sz="2040" b="0" i="0" u="none" strike="noStrike" kern="0" cap="none" spc="0" normalizeH="0" baseline="0" noProof="0" dirty="0">
              <a:ln>
                <a:noFill/>
              </a:ln>
              <a:gradFill>
                <a:gsLst>
                  <a:gs pos="5439">
                    <a:srgbClr val="F8F8F8"/>
                  </a:gs>
                  <a:gs pos="10000">
                    <a:srgbClr val="F8F8F8"/>
                  </a:gs>
                </a:gsLst>
                <a:lin ang="5400000" scaled="0"/>
              </a:gradFill>
              <a:effectLst/>
              <a:uLnTx/>
              <a:uFillTx/>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4268" y="422355"/>
            <a:ext cx="3488952" cy="2009433"/>
          </a:xfrm>
          <a:prstGeom prst="rect">
            <a:avLst/>
          </a:prstGeom>
        </p:spPr>
      </p:pic>
      <p:sp>
        <p:nvSpPr>
          <p:cNvPr id="6" name="TextBox 5"/>
          <p:cNvSpPr txBox="1"/>
          <p:nvPr/>
        </p:nvSpPr>
        <p:spPr>
          <a:xfrm>
            <a:off x="457471" y="5831084"/>
            <a:ext cx="5419137" cy="820073"/>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3672" b="0" i="0" u="none" strike="noStrike" kern="0" cap="none" spc="0" normalizeH="0" baseline="0" noProof="0" dirty="0">
                <a:ln>
                  <a:noFill/>
                </a:ln>
                <a:gradFill>
                  <a:gsLst>
                    <a:gs pos="84071">
                      <a:schemeClr val="bg1"/>
                    </a:gs>
                    <a:gs pos="63000">
                      <a:schemeClr val="bg1"/>
                    </a:gs>
                  </a:gsLst>
                  <a:lin ang="5400000" scaled="0"/>
                </a:gradFill>
                <a:effectLst/>
                <a:uLnTx/>
                <a:uFillTx/>
                <a:latin typeface="+mj-lt"/>
              </a:rPr>
              <a:t>Windows Server 2016</a:t>
            </a:r>
          </a:p>
        </p:txBody>
      </p:sp>
      <p:sp>
        <p:nvSpPr>
          <p:cNvPr id="30" name="Rectangle 29"/>
          <p:cNvSpPr/>
          <p:nvPr/>
        </p:nvSpPr>
        <p:spPr>
          <a:xfrm>
            <a:off x="6715579" y="6098681"/>
            <a:ext cx="5503055" cy="670445"/>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t>Windows Server + System Center </a:t>
            </a:r>
            <a:b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br>
            <a:r>
              <a:rPr kumimoji="0" lang="en-US" sz="1836" b="0" i="0" u="none" strike="noStrike" kern="0" cap="none" spc="0" normalizeH="0" baseline="0" noProof="0" dirty="0">
                <a:ln>
                  <a:noFill/>
                </a:ln>
                <a:gradFill>
                  <a:gsLst>
                    <a:gs pos="56637">
                      <a:schemeClr val="tx1"/>
                    </a:gs>
                    <a:gs pos="40000">
                      <a:schemeClr val="tx1"/>
                    </a:gs>
                  </a:gsLst>
                  <a:lin ang="5400000" scaled="0"/>
                </a:gradFill>
                <a:effectLst/>
                <a:uLnTx/>
                <a:uFillTx/>
              </a:rPr>
              <a:t>session guide: </a:t>
            </a:r>
            <a:r>
              <a:rPr kumimoji="0" lang="en-US" sz="1836" b="0" i="0" u="none" strike="noStrike" kern="0" cap="none" spc="0" normalizeH="0" baseline="0" noProof="0" dirty="0">
                <a:ln>
                  <a:noFill/>
                </a:ln>
                <a:gradFill>
                  <a:gsLst>
                    <a:gs pos="79646">
                      <a:schemeClr val="tx2"/>
                    </a:gs>
                    <a:gs pos="56637">
                      <a:schemeClr val="tx2"/>
                    </a:gs>
                  </a:gsLst>
                  <a:lin ang="5400000" scaled="0"/>
                </a:gradFill>
                <a:effectLst/>
                <a:uLnTx/>
                <a:uFillTx/>
                <a:latin typeface="Segoe UI Semibold" panose="020B0702040204020203" pitchFamily="34" charset="0"/>
                <a:cs typeface="Segoe UI Semibold" panose="020B0702040204020203" pitchFamily="34" charset="0"/>
              </a:rPr>
              <a:t>aka.ms/WS2016Ignite</a:t>
            </a:r>
          </a:p>
        </p:txBody>
      </p:sp>
      <p:sp>
        <p:nvSpPr>
          <p:cNvPr id="16" name="TextBox 15"/>
          <p:cNvSpPr txBox="1"/>
          <p:nvPr/>
        </p:nvSpPr>
        <p:spPr>
          <a:xfrm>
            <a:off x="6319548" y="578785"/>
            <a:ext cx="5419137" cy="935302"/>
          </a:xfrm>
          <a:prstGeom prst="rect">
            <a:avLst/>
          </a:prstGeom>
          <a:noFill/>
        </p:spPr>
        <p:txBody>
          <a:bodyPr wrap="square" lIns="0"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4488" b="0" i="0" u="none" strike="noStrike" kern="0" cap="none" spc="0" normalizeH="0" baseline="0" noProof="0" dirty="0">
                <a:ln>
                  <a:noFill/>
                </a:ln>
                <a:gradFill>
                  <a:gsLst>
                    <a:gs pos="8850">
                      <a:schemeClr val="tx1"/>
                    </a:gs>
                    <a:gs pos="38000">
                      <a:schemeClr val="tx1"/>
                    </a:gs>
                  </a:gsLst>
                  <a:lin ang="5400000" scaled="0"/>
                </a:gradFill>
                <a:effectLst/>
                <a:uLnTx/>
                <a:uFillTx/>
                <a:latin typeface="+mj-lt"/>
              </a:rPr>
              <a:t>Related sessions</a:t>
            </a:r>
          </a:p>
        </p:txBody>
      </p:sp>
      <p:sp>
        <p:nvSpPr>
          <p:cNvPr id="4" name="Oval 3"/>
          <p:cNvSpPr/>
          <p:nvPr/>
        </p:nvSpPr>
        <p:spPr bwMode="auto">
          <a:xfrm>
            <a:off x="6370418" y="1683797"/>
            <a:ext cx="483679" cy="483679"/>
          </a:xfrm>
          <a:prstGeom prst="ellipse">
            <a:avLst/>
          </a:prstGeom>
          <a:noFill/>
          <a:ln w="22225">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a:ln>
                  <a:noFill/>
                </a:ln>
                <a:gradFill>
                  <a:gsLst>
                    <a:gs pos="60177">
                      <a:schemeClr val="tx2"/>
                    </a:gs>
                    <a:gs pos="43000">
                      <a:schemeClr val="tx2"/>
                    </a:gs>
                  </a:gsLst>
                  <a:lin ang="5400000" scaled="0"/>
                </a:gradFill>
                <a:effectLst/>
                <a:uLnTx/>
                <a:uFillTx/>
              </a:rPr>
              <a:t>5</a:t>
            </a:r>
          </a:p>
        </p:txBody>
      </p:sp>
      <p:sp>
        <p:nvSpPr>
          <p:cNvPr id="18" name="TextBox 17"/>
          <p:cNvSpPr txBox="1"/>
          <p:nvPr/>
        </p:nvSpPr>
        <p:spPr>
          <a:xfrm>
            <a:off x="6854098" y="1605456"/>
            <a:ext cx="5364536" cy="1318550"/>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2448" b="0" i="0" u="none" strike="noStrike" kern="0" cap="none" spc="0" normalizeH="0" baseline="0" noProof="0" dirty="0">
                <a:ln>
                  <a:noFill/>
                </a:ln>
                <a:gradFill>
                  <a:gsLst>
                    <a:gs pos="8850">
                      <a:schemeClr val="tx1"/>
                    </a:gs>
                    <a:gs pos="38000">
                      <a:schemeClr val="tx1"/>
                    </a:gs>
                  </a:gsLst>
                  <a:lin ang="5400000" scaled="0"/>
                </a:gradFill>
                <a:effectLst/>
                <a:uLnTx/>
                <a:uFillTx/>
              </a:rPr>
              <a:t>BRK2189: Discover Hyper-Converged Infrastructure with Windows Server 2016</a:t>
            </a:r>
          </a:p>
        </p:txBody>
      </p:sp>
      <p:sp>
        <p:nvSpPr>
          <p:cNvPr id="21" name="Oval 20"/>
          <p:cNvSpPr/>
          <p:nvPr/>
        </p:nvSpPr>
        <p:spPr bwMode="auto">
          <a:xfrm>
            <a:off x="6370418" y="3019053"/>
            <a:ext cx="483679" cy="483679"/>
          </a:xfrm>
          <a:prstGeom prst="ellipse">
            <a:avLst/>
          </a:prstGeom>
          <a:noFill/>
          <a:ln w="22225">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a:ln>
                  <a:noFill/>
                </a:ln>
                <a:gradFill>
                  <a:gsLst>
                    <a:gs pos="60177">
                      <a:schemeClr val="tx2"/>
                    </a:gs>
                    <a:gs pos="43000">
                      <a:schemeClr val="tx2"/>
                    </a:gs>
                  </a:gsLst>
                  <a:lin ang="5400000" scaled="0"/>
                </a:gradFill>
                <a:effectLst/>
                <a:uLnTx/>
                <a:uFillTx/>
              </a:rPr>
              <a:t>6</a:t>
            </a:r>
          </a:p>
        </p:txBody>
      </p:sp>
      <p:sp>
        <p:nvSpPr>
          <p:cNvPr id="23" name="TextBox 22"/>
          <p:cNvSpPr txBox="1"/>
          <p:nvPr/>
        </p:nvSpPr>
        <p:spPr>
          <a:xfrm>
            <a:off x="6854098" y="2940712"/>
            <a:ext cx="5364536" cy="1318550"/>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2448" b="0" i="0" u="none" strike="noStrike" kern="0" cap="none" spc="0" normalizeH="0" baseline="0" noProof="0" dirty="0">
                <a:ln>
                  <a:noFill/>
                </a:ln>
                <a:gradFill>
                  <a:gsLst>
                    <a:gs pos="8850">
                      <a:schemeClr val="tx1"/>
                    </a:gs>
                    <a:gs pos="38000">
                      <a:schemeClr val="tx1"/>
                    </a:gs>
                  </a:gsLst>
                  <a:lin ang="5400000" scaled="0"/>
                </a:gradFill>
                <a:effectLst/>
                <a:uLnTx/>
                <a:uFillTx/>
              </a:rPr>
              <a:t>BRK3088: Discover Storage Spaces Direct, the ultimate software-defined storage for Hyper-V</a:t>
            </a:r>
          </a:p>
        </p:txBody>
      </p:sp>
      <p:sp>
        <p:nvSpPr>
          <p:cNvPr id="31" name="Oval 30"/>
          <p:cNvSpPr/>
          <p:nvPr/>
        </p:nvSpPr>
        <p:spPr bwMode="auto">
          <a:xfrm>
            <a:off x="6370418" y="4261404"/>
            <a:ext cx="483679" cy="483679"/>
          </a:xfrm>
          <a:prstGeom prst="ellipse">
            <a:avLst/>
          </a:prstGeom>
          <a:noFill/>
          <a:ln w="22225">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marL="0" marR="0" lvl="0" indent="0" algn="ctr" defTabSz="951028"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a:ln>
                  <a:noFill/>
                </a:ln>
                <a:gradFill>
                  <a:gsLst>
                    <a:gs pos="60177">
                      <a:schemeClr val="tx2"/>
                    </a:gs>
                    <a:gs pos="43000">
                      <a:schemeClr val="tx2"/>
                    </a:gs>
                  </a:gsLst>
                  <a:lin ang="5400000" scaled="0"/>
                </a:gradFill>
                <a:effectLst/>
                <a:uLnTx/>
                <a:uFillTx/>
              </a:rPr>
              <a:t>7</a:t>
            </a:r>
          </a:p>
        </p:txBody>
      </p:sp>
      <p:sp>
        <p:nvSpPr>
          <p:cNvPr id="32" name="TextBox 31"/>
          <p:cNvSpPr txBox="1"/>
          <p:nvPr/>
        </p:nvSpPr>
        <p:spPr>
          <a:xfrm>
            <a:off x="6854098" y="4183062"/>
            <a:ext cx="5364536" cy="1318550"/>
          </a:xfrm>
          <a:prstGeom prst="rect">
            <a:avLst/>
          </a:prstGeom>
          <a:noFill/>
        </p:spPr>
        <p:txBody>
          <a:bodyPr wrap="square" lIns="139891" tIns="149217" rIns="186521" bIns="149217" rtlCol="0">
            <a:spAutoFit/>
          </a:bodyPr>
          <a:lstStyle/>
          <a:p>
            <a:pPr marL="0" marR="0" lvl="0" indent="0" defTabSz="914400" eaLnBrk="1" fontAlgn="auto" latinLnBrk="0" hangingPunct="1">
              <a:lnSpc>
                <a:spcPct val="90000"/>
              </a:lnSpc>
              <a:spcBef>
                <a:spcPts val="0"/>
              </a:spcBef>
              <a:spcAft>
                <a:spcPts val="612"/>
              </a:spcAft>
              <a:buClrTx/>
              <a:buSzTx/>
              <a:buFontTx/>
              <a:buNone/>
              <a:tabLst/>
              <a:defRPr/>
            </a:pPr>
            <a:r>
              <a:rPr kumimoji="0" lang="en-US" sz="2448" b="0" i="0" u="none" strike="noStrike" kern="0" cap="none" spc="0" normalizeH="0" baseline="0" noProof="0" dirty="0">
                <a:ln>
                  <a:noFill/>
                </a:ln>
                <a:gradFill>
                  <a:gsLst>
                    <a:gs pos="8850">
                      <a:schemeClr val="tx1"/>
                    </a:gs>
                    <a:gs pos="38000">
                      <a:schemeClr val="tx1"/>
                    </a:gs>
                  </a:gsLst>
                  <a:lin ang="5400000" scaled="0"/>
                </a:gradFill>
                <a:effectLst/>
                <a:uLnTx/>
                <a:uFillTx/>
              </a:rPr>
              <a:t>BRK3085: Optimize your software-defined storage investment with Windows Server 2016</a:t>
            </a:r>
          </a:p>
        </p:txBody>
      </p:sp>
    </p:spTree>
    <p:extLst>
      <p:ext uri="{BB962C8B-B14F-4D97-AF65-F5344CB8AC3E}">
        <p14:creationId xmlns:p14="http://schemas.microsoft.com/office/powerpoint/2010/main" val="255570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431983"/>
          </a:xfrm>
        </p:spPr>
        <p:txBody>
          <a:bodyPr/>
          <a:lstStyle/>
          <a:p>
            <a:r>
              <a:rPr lang="en-US" dirty="0"/>
              <a:t>Hyper-V Documentation: </a:t>
            </a:r>
            <a:r>
              <a:rPr lang="en-US" dirty="0">
                <a:hlinkClick r:id="rId2"/>
              </a:rPr>
              <a:t>https://aka.ms/virtualization</a:t>
            </a:r>
            <a:endParaRPr lang="en-US" dirty="0"/>
          </a:p>
          <a:p>
            <a:r>
              <a:rPr lang="en-US" dirty="0"/>
              <a:t>Hyper-V 2016 Virtual Academy: </a:t>
            </a:r>
            <a:r>
              <a:rPr lang="en-US" dirty="0">
                <a:hlinkClick r:id="rId3"/>
              </a:rPr>
              <a:t>https://aka.ms/hyper-v-2016-mva</a:t>
            </a:r>
            <a:r>
              <a:rPr lang="en-US" dirty="0"/>
              <a:t> </a:t>
            </a:r>
          </a:p>
          <a:p>
            <a:r>
              <a:rPr lang="en-US" dirty="0"/>
              <a:t>Online demos and resources for this session: </a:t>
            </a:r>
            <a:r>
              <a:rPr lang="en-US" dirty="0">
                <a:hlinkClick r:id="rId4"/>
              </a:rPr>
              <a:t>https://aka.ms/hyper-v-2016-ignite</a:t>
            </a:r>
            <a:endParaRPr lang="en-US" dirty="0"/>
          </a:p>
          <a:p>
            <a:r>
              <a:rPr lang="en-US" dirty="0"/>
              <a:t>My Blog: </a:t>
            </a:r>
            <a:r>
              <a:rPr lang="en-US" dirty="0">
                <a:hlinkClick r:id="rId5"/>
              </a:rPr>
              <a:t>https://aka.ms/vpcguy</a:t>
            </a:r>
            <a:r>
              <a:rPr lang="en-US" dirty="0"/>
              <a:t> </a:t>
            </a:r>
          </a:p>
        </p:txBody>
      </p:sp>
      <p:sp>
        <p:nvSpPr>
          <p:cNvPr id="3" name="Title 2"/>
          <p:cNvSpPr>
            <a:spLocks noGrp="1"/>
          </p:cNvSpPr>
          <p:nvPr>
            <p:ph type="title"/>
          </p:nvPr>
        </p:nvSpPr>
        <p:spPr/>
        <p:txBody>
          <a:bodyPr/>
          <a:lstStyle/>
          <a:p>
            <a:r>
              <a:rPr lang="en-US" dirty="0"/>
              <a:t>Online Resources</a:t>
            </a:r>
          </a:p>
        </p:txBody>
      </p:sp>
    </p:spTree>
    <p:extLst>
      <p:ext uri="{BB962C8B-B14F-4D97-AF65-F5344CB8AC3E}">
        <p14:creationId xmlns:p14="http://schemas.microsoft.com/office/powerpoint/2010/main" val="3713122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Free IT Pro resources</a:t>
            </a:r>
            <a:br>
              <a:rPr lang="en-US" dirty="0"/>
            </a:br>
            <a:r>
              <a:rPr lang="en-US" sz="3200" spc="0" dirty="0">
                <a:gradFill>
                  <a:gsLst>
                    <a:gs pos="1250">
                      <a:schemeClr val="tx2"/>
                    </a:gs>
                    <a:gs pos="100000">
                      <a:schemeClr val="tx2"/>
                    </a:gs>
                  </a:gsLst>
                  <a:lin ang="5400000" scaled="0"/>
                </a:gradFill>
              </a:rPr>
              <a:t>To advance your career in cloud technology</a:t>
            </a:r>
          </a:p>
        </p:txBody>
      </p:sp>
      <p:sp>
        <p:nvSpPr>
          <p:cNvPr id="5" name="checks"/>
          <p:cNvSpPr/>
          <p:nvPr/>
        </p:nvSpPr>
        <p:spPr bwMode="auto">
          <a:xfrm>
            <a:off x="3147376" y="1940604"/>
            <a:ext cx="9166861" cy="3973353"/>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Cloud role mapping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Expert advice on skills needed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Self-paced curriculum by cloud role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$300 Azure credits and extended trials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err="1">
                <a:ln>
                  <a:noFill/>
                </a:ln>
                <a:gradFill>
                  <a:gsLst>
                    <a:gs pos="0">
                      <a:schemeClr val="tx1"/>
                    </a:gs>
                    <a:gs pos="100000">
                      <a:schemeClr val="tx1"/>
                    </a:gs>
                  </a:gsLst>
                  <a:lin ang="5400000" scaled="0"/>
                </a:gradFill>
                <a:effectLst/>
                <a:uLnTx/>
                <a:uFillTx/>
              </a:rPr>
              <a:t>Pluralsight</a:t>
            </a: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 3 month subscription (10 courses)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Phone support incident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Weekly short videos and insights from Microsoft’s leaders and engineers </a:t>
            </a:r>
          </a:p>
          <a:p>
            <a:pPr marL="0" marR="0" lvl="0" indent="0" defTabSz="914400" eaLnBrk="1" fontAlgn="auto" latinLnBrk="0" hangingPunct="1">
              <a:lnSpc>
                <a:spcPct val="90000"/>
              </a:lnSpc>
              <a:spcBef>
                <a:spcPts val="600"/>
              </a:spcBef>
              <a:spcAft>
                <a:spcPts val="1200"/>
              </a:spcAft>
              <a:buClrTx/>
              <a:buSzTx/>
              <a:buFontTx/>
              <a:buNone/>
              <a:tabLst/>
              <a:defRPr/>
            </a:pPr>
            <a:r>
              <a:rPr kumimoji="0" lang="en-US" sz="1800" b="0" i="0" u="none" strike="noStrike" kern="0" cap="none" spc="0" normalizeH="0" baseline="0" noProof="0" dirty="0">
                <a:ln>
                  <a:noFill/>
                </a:ln>
                <a:gradFill>
                  <a:gsLst>
                    <a:gs pos="0">
                      <a:schemeClr val="tx1"/>
                    </a:gs>
                    <a:gs pos="100000">
                      <a:schemeClr val="tx1"/>
                    </a:gs>
                  </a:gsLst>
                  <a:lin ang="5400000" scaled="0"/>
                </a:gradFill>
                <a:effectLst/>
                <a:uLnTx/>
                <a:uFillTx/>
              </a:rPr>
              <a:t>Connect with community of peers and Microsoft experts</a:t>
            </a:r>
          </a:p>
        </p:txBody>
      </p:sp>
      <p:sp>
        <p:nvSpPr>
          <p:cNvPr id="6" name="White Fade"/>
          <p:cNvSpPr/>
          <p:nvPr/>
        </p:nvSpPr>
        <p:spPr bwMode="auto">
          <a:xfrm>
            <a:off x="3017838" y="1592261"/>
            <a:ext cx="9418637" cy="5402264"/>
          </a:xfrm>
          <a:prstGeom prst="rect">
            <a:avLst/>
          </a:prstGeom>
          <a:solidFill>
            <a:schemeClr val="bg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5439">
                    <a:srgbClr val="F8F8F8"/>
                  </a:gs>
                  <a:gs pos="10000">
                    <a:srgbClr val="F8F8F8"/>
                  </a:gs>
                </a:gsLst>
                <a:lin ang="5400000" scaled="0"/>
              </a:gradFill>
              <a:effectLst/>
              <a:uLnTx/>
              <a:uFillTx/>
            </a:endParaRPr>
          </a:p>
        </p:txBody>
      </p:sp>
      <p:sp>
        <p:nvSpPr>
          <p:cNvPr id="7" name="web1"/>
          <p:cNvSpPr/>
          <p:nvPr/>
        </p:nvSpPr>
        <p:spPr bwMode="auto">
          <a:xfrm>
            <a:off x="3147376" y="1940604"/>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IT Pro Career Center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hlinkClick r:id="rId3"/>
              </a:rPr>
              <a:t>www.microsoft.com/itprocareercenter</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17" name="web2"/>
          <p:cNvSpPr/>
          <p:nvPr/>
        </p:nvSpPr>
        <p:spPr bwMode="auto">
          <a:xfrm>
            <a:off x="3147376" y="2944539"/>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IT Pro Cloud Essentials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hlinkClick r:id="rId4"/>
              </a:rPr>
              <a:t>www.microsoft.com/itprocloudessentials</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20" name="web3"/>
          <p:cNvSpPr/>
          <p:nvPr/>
        </p:nvSpPr>
        <p:spPr bwMode="auto">
          <a:xfrm>
            <a:off x="3147376" y="3946567"/>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Mechanics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sng" strike="noStrike" kern="0" cap="none" spc="0" normalizeH="0" baseline="0" noProof="0" dirty="0">
                <a:ln>
                  <a:noFill/>
                </a:ln>
                <a:solidFill>
                  <a:schemeClr val="tx1"/>
                </a:solidFill>
                <a:effectLst/>
                <a:uLnTx/>
                <a:uFillTx/>
                <a:hlinkClick r:id="rId5"/>
              </a:rPr>
              <a:t>www.microsoft.com/mechanics</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19" name="web4"/>
          <p:cNvSpPr/>
          <p:nvPr/>
        </p:nvSpPr>
        <p:spPr bwMode="auto">
          <a:xfrm>
            <a:off x="3147376" y="4953837"/>
            <a:ext cx="9016827" cy="960121"/>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Microsoft Tech Community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hlinkClick r:id="rId6"/>
              </a:rPr>
              <a:t>https://techcommunity.microsoft.com</a:t>
            </a:r>
            <a:r>
              <a:rPr kumimoji="0" lang="en-US" sz="2000" b="0" i="0" u="none" strike="noStrike" kern="0" cap="none" spc="0" normalizeH="0" baseline="0" noProof="0" dirty="0">
                <a:ln>
                  <a:noFill/>
                </a:ln>
                <a:gradFill>
                  <a:gsLst>
                    <a:gs pos="0">
                      <a:schemeClr val="tx1"/>
                    </a:gs>
                    <a:gs pos="100000">
                      <a:schemeClr val="tx1"/>
                    </a:gs>
                  </a:gsLst>
                  <a:lin ang="5400000" scaled="0"/>
                </a:gradFill>
                <a:effectLst/>
                <a:uLnTx/>
                <a:uFillTx/>
              </a:rPr>
              <a:t>  </a:t>
            </a:r>
          </a:p>
        </p:txBody>
      </p:sp>
      <p:sp>
        <p:nvSpPr>
          <p:cNvPr id="25" name="Mask"/>
          <p:cNvSpPr/>
          <p:nvPr/>
        </p:nvSpPr>
        <p:spPr bwMode="auto">
          <a:xfrm>
            <a:off x="-487361" y="1516062"/>
            <a:ext cx="3634737" cy="5486402"/>
          </a:xfrm>
          <a:prstGeom prst="rect">
            <a:avLst/>
          </a:prstGeom>
          <a:solidFill>
            <a:schemeClr val="bg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5439">
                    <a:srgbClr val="F8F8F8"/>
                  </a:gs>
                  <a:gs pos="10000">
                    <a:srgbClr val="F8F8F8"/>
                  </a:gs>
                </a:gsLst>
                <a:lin ang="5400000" scaled="0"/>
              </a:gradFill>
              <a:effectLst/>
              <a:uLnTx/>
              <a:uFillTx/>
            </a:endParaRPr>
          </a:p>
        </p:txBody>
      </p:sp>
      <p:sp>
        <p:nvSpPr>
          <p:cNvPr id="9" name="1"/>
          <p:cNvSpPr/>
          <p:nvPr/>
        </p:nvSpPr>
        <p:spPr bwMode="auto">
          <a:xfrm>
            <a:off x="274639" y="1940604"/>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Plan your </a:t>
            </a:r>
            <a:b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b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career path</a:t>
            </a:r>
          </a:p>
        </p:txBody>
      </p:sp>
      <p:sp>
        <p:nvSpPr>
          <p:cNvPr id="10" name="2"/>
          <p:cNvSpPr/>
          <p:nvPr/>
        </p:nvSpPr>
        <p:spPr bwMode="auto">
          <a:xfrm>
            <a:off x="274639" y="2944539"/>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Get started </a:t>
            </a:r>
            <a:b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b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with Azure</a:t>
            </a:r>
          </a:p>
        </p:txBody>
      </p:sp>
      <p:sp>
        <p:nvSpPr>
          <p:cNvPr id="12" name="4"/>
          <p:cNvSpPr/>
          <p:nvPr/>
        </p:nvSpPr>
        <p:spPr bwMode="auto">
          <a:xfrm>
            <a:off x="274639" y="4953837"/>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Connect with peers and experts </a:t>
            </a:r>
          </a:p>
        </p:txBody>
      </p:sp>
      <p:sp>
        <p:nvSpPr>
          <p:cNvPr id="15" name="4"/>
          <p:cNvSpPr/>
          <p:nvPr/>
        </p:nvSpPr>
        <p:spPr bwMode="auto">
          <a:xfrm>
            <a:off x="274639" y="3946567"/>
            <a:ext cx="2872737" cy="9601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t" anchorCtr="0" compatLnSpc="1">
            <a:prstTxWarp prst="textNoShape">
              <a:avLst/>
            </a:prstTxWarp>
          </a:bodyPr>
          <a:lstStyle/>
          <a:p>
            <a:pPr marL="0" marR="0" lvl="0" indent="0" defTabSz="932472" eaLnBrk="1" fontAlgn="base" latinLnBrk="0" hangingPunct="1">
              <a:lnSpc>
                <a:spcPct val="90000"/>
              </a:lnSpc>
              <a:spcBef>
                <a:spcPct val="0"/>
              </a:spcBef>
              <a:spcAft>
                <a:spcPct val="0"/>
              </a:spcAft>
              <a:buClrTx/>
              <a:buSzTx/>
              <a:buFontTx/>
              <a:buNone/>
              <a:tabLst/>
              <a:defRPr/>
            </a:pP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Demos and </a:t>
            </a:r>
            <a:b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br>
            <a:r>
              <a:rPr kumimoji="0" lang="en-US" sz="2400" b="0" i="0" u="none" strike="noStrike" kern="0" cap="none" spc="0" normalizeH="0" baseline="0" noProof="0" dirty="0">
                <a:ln>
                  <a:noFill/>
                </a:ln>
                <a:gradFill>
                  <a:gsLst>
                    <a:gs pos="5439">
                      <a:srgbClr val="F8F8F8"/>
                    </a:gs>
                    <a:gs pos="100000">
                      <a:srgbClr val="F8F8F8"/>
                    </a:gs>
                  </a:gsLst>
                  <a:lin ang="5400000" scaled="0"/>
                </a:gradFill>
                <a:effectLst/>
                <a:uLnTx/>
                <a:uFillTx/>
                <a:latin typeface="+mj-lt"/>
              </a:rPr>
              <a:t>how-to videos</a:t>
            </a:r>
          </a:p>
        </p:txBody>
      </p:sp>
    </p:spTree>
    <p:extLst>
      <p:ext uri="{BB962C8B-B14F-4D97-AF65-F5344CB8AC3E}">
        <p14:creationId xmlns:p14="http://schemas.microsoft.com/office/powerpoint/2010/main" val="21225084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path" presetSubtype="0" decel="100000" fill="hold" grpId="1" nodeType="withEffect">
                                  <p:stCondLst>
                                    <p:cond delay="0"/>
                                  </p:stCondLst>
                                  <p:childTnLst>
                                    <p:animMotion origin="layout" path="M 0.02144 1.20744E-6 L 3.66862E-6 1.20744E-6 " pathEditMode="relative" rAng="0" ptsTypes="AA">
                                      <p:cBhvr>
                                        <p:cTn id="9" dur="1000" fill="hold"/>
                                        <p:tgtEl>
                                          <p:spTgt spid="5"/>
                                        </p:tgtEl>
                                        <p:attrNameLst>
                                          <p:attrName>ppt_x</p:attrName>
                                          <p:attrName>ppt_y</p:attrName>
                                        </p:attrNameLst>
                                      </p:cBhvr>
                                      <p:rCtr x="-1072" y="0"/>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500"/>
                            </p:stCondLst>
                            <p:childTnLst>
                              <p:par>
                                <p:cTn id="16" presetID="2" presetClass="entr" presetSubtype="8" decel="7500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8" decel="75000"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8" decel="75000" fill="hold" grpId="0" nodeType="withEffect">
                                  <p:stCondLst>
                                    <p:cond delay="50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 presetClass="entr" presetSubtype="8" decel="75000" fill="hold" grpId="0" nodeType="withEffect">
                                  <p:stCondLst>
                                    <p:cond delay="75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1000" fill="hold"/>
                                        <p:tgtEl>
                                          <p:spTgt spid="19"/>
                                        </p:tgtEl>
                                        <p:attrNameLst>
                                          <p:attrName>ppt_x</p:attrName>
                                        </p:attrNameLst>
                                      </p:cBhvr>
                                      <p:tavLst>
                                        <p:tav tm="0">
                                          <p:val>
                                            <p:strVal val="0-#ppt_w/2"/>
                                          </p:val>
                                        </p:tav>
                                        <p:tav tm="100000">
                                          <p:val>
                                            <p:strVal val="#ppt_x"/>
                                          </p:val>
                                        </p:tav>
                                      </p:tavLst>
                                    </p:anim>
                                    <p:anim calcmode="lin" valueType="num">
                                      <p:cBhvr additive="base">
                                        <p:cTn id="31"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P spid="17" grpId="0" animBg="1"/>
      <p:bldP spid="20" grpId="0" animBg="1"/>
      <p:bldP spid="1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Text Placeholder 5"/>
          <p:cNvSpPr txBox="1">
            <a:spLocks/>
          </p:cNvSpPr>
          <p:nvPr/>
        </p:nvSpPr>
        <p:spPr>
          <a:xfrm>
            <a:off x="5380037" y="4640262"/>
            <a:ext cx="6858000" cy="2179058"/>
          </a:xfrm>
          <a:prstGeom prst="rect">
            <a:avLst/>
          </a:prstGeom>
        </p:spPr>
        <p:txBody>
          <a:bodyPr vert="horz" wrap="square" lIns="146304" tIns="91440" rIns="146304" bIns="91440" rtlCol="0">
            <a:spAutoFit/>
          </a:bodyPr>
          <a:lstStyle>
            <a:lvl1pPr marL="0"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0354">
                      <a:schemeClr val="tx2"/>
                    </a:gs>
                    <a:gs pos="40000">
                      <a:schemeClr val="tx2"/>
                    </a:gs>
                  </a:gsLst>
                  <a:lin ang="5400000" scaled="0"/>
                </a:gradFill>
                <a:latin typeface="+mj-lt"/>
                <a:ea typeface="+mn-ea"/>
                <a:cs typeface="+mn-cs"/>
              </a:defRPr>
            </a:lvl1pPr>
            <a:lvl2pPr marL="0" marR="0" indent="0" algn="l" defTabSz="932667" rtl="0" eaLnBrk="1" fontAlgn="auto" latinLnBrk="0" hangingPunct="1">
              <a:lnSpc>
                <a:spcPct val="90000"/>
              </a:lnSpc>
              <a:spcBef>
                <a:spcPct val="20000"/>
              </a:spcBef>
              <a:spcAft>
                <a:spcPts val="0"/>
              </a:spcAft>
              <a:buClr>
                <a:schemeClr val="tx1"/>
              </a:buClr>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582"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57163"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685745"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742">
              <a:spcBef>
                <a:spcPct val="0"/>
              </a:spcBef>
            </a:pPr>
            <a:r>
              <a:rPr lang="en-US" sz="2400" dirty="0">
                <a:gradFill>
                  <a:gsLst>
                    <a:gs pos="24779">
                      <a:srgbClr val="292929"/>
                    </a:gs>
                    <a:gs pos="52000">
                      <a:srgbClr val="292929"/>
                    </a:gs>
                  </a:gsLst>
                  <a:lin ang="5400000" scaled="1"/>
                </a:gradFill>
                <a:latin typeface="+mn-lt"/>
              </a:rPr>
              <a:t>From your PC or Tablet visit MyIgnite at </a:t>
            </a:r>
            <a:r>
              <a:rPr lang="en-US" sz="2400" dirty="0">
                <a:gradFill>
                  <a:gsLst>
                    <a:gs pos="24779">
                      <a:srgbClr val="292929"/>
                    </a:gs>
                    <a:gs pos="52000">
                      <a:srgbClr val="292929"/>
                    </a:gs>
                  </a:gsLst>
                  <a:lin ang="5400000" scaled="1"/>
                </a:gradFill>
                <a:latin typeface="+mn-lt"/>
                <a:hlinkClick r:id="rId3"/>
              </a:rPr>
              <a:t>http://myignite.microsoft.com</a:t>
            </a:r>
            <a:endParaRPr lang="en-US" sz="2400" dirty="0">
              <a:gradFill>
                <a:gsLst>
                  <a:gs pos="24779">
                    <a:srgbClr val="292929"/>
                  </a:gs>
                  <a:gs pos="52000">
                    <a:srgbClr val="292929"/>
                  </a:gs>
                </a:gsLst>
                <a:lin ang="5400000" scaled="1"/>
              </a:gradFill>
              <a:latin typeface="+mn-lt"/>
            </a:endParaRPr>
          </a:p>
          <a:p>
            <a:pPr defTabSz="932742">
              <a:spcBef>
                <a:spcPct val="0"/>
              </a:spcBef>
            </a:pPr>
            <a:endParaRPr lang="en-US" sz="2400" dirty="0">
              <a:gradFill>
                <a:gsLst>
                  <a:gs pos="24779">
                    <a:srgbClr val="292929"/>
                  </a:gs>
                  <a:gs pos="52000">
                    <a:srgbClr val="292929"/>
                  </a:gs>
                </a:gsLst>
                <a:lin ang="5400000" scaled="1"/>
              </a:gradFill>
              <a:latin typeface="+mn-lt"/>
            </a:endParaRPr>
          </a:p>
          <a:p>
            <a:pPr defTabSz="932742">
              <a:spcBef>
                <a:spcPct val="0"/>
              </a:spcBef>
            </a:pPr>
            <a:r>
              <a:rPr lang="en-US" sz="2400" dirty="0">
                <a:gradFill>
                  <a:gsLst>
                    <a:gs pos="24779">
                      <a:srgbClr val="292929"/>
                    </a:gs>
                    <a:gs pos="52000">
                      <a:srgbClr val="292929"/>
                    </a:gs>
                  </a:gsLst>
                  <a:lin ang="5400000" scaled="1"/>
                </a:gradFill>
                <a:latin typeface="+mn-lt"/>
              </a:rPr>
              <a:t>From your phone download and use the Ignite Mobile App by scanning  the QR code above or visiting </a:t>
            </a:r>
            <a:r>
              <a:rPr lang="en-US" sz="2400" dirty="0">
                <a:gradFill>
                  <a:gsLst>
                    <a:gs pos="24779">
                      <a:srgbClr val="292929"/>
                    </a:gs>
                    <a:gs pos="52000">
                      <a:srgbClr val="292929"/>
                    </a:gs>
                  </a:gsLst>
                  <a:lin ang="5400000" scaled="1"/>
                </a:gradFill>
                <a:latin typeface="+mn-lt"/>
                <a:hlinkClick r:id="rId4"/>
              </a:rPr>
              <a:t>https://aka.ms/ignite.mobileapp</a:t>
            </a:r>
            <a:r>
              <a:rPr lang="en-US" sz="2400" dirty="0">
                <a:gradFill>
                  <a:gsLst>
                    <a:gs pos="24779">
                      <a:srgbClr val="292929"/>
                    </a:gs>
                    <a:gs pos="52000">
                      <a:srgbClr val="292929"/>
                    </a:gs>
                  </a:gsLst>
                  <a:lin ang="5400000" scaled="1"/>
                </a:gradFill>
                <a:latin typeface="+mn-lt"/>
              </a:rPr>
              <a:t> </a:t>
            </a:r>
          </a:p>
        </p:txBody>
      </p:sp>
      <p:sp>
        <p:nvSpPr>
          <p:cNvPr id="11" name="Title 1"/>
          <p:cNvSpPr txBox="1">
            <a:spLocks/>
          </p:cNvSpPr>
          <p:nvPr/>
        </p:nvSpPr>
        <p:spPr>
          <a:xfrm>
            <a:off x="5380037" y="295274"/>
            <a:ext cx="6784166" cy="915989"/>
          </a:xfrm>
          <a:prstGeom prst="rect">
            <a:avLst/>
          </a:prstGeom>
        </p:spPr>
        <p:txBody>
          <a:bodyPr lIns="182880" tIns="146304" rIns="182880" bIns="146304"/>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nSpc>
                <a:spcPct val="80000"/>
              </a:lnSpc>
            </a:pPr>
            <a:r>
              <a:rPr sz="4000" dirty="0">
                <a:gradFill>
                  <a:gsLst>
                    <a:gs pos="24779">
                      <a:srgbClr val="292929"/>
                    </a:gs>
                    <a:gs pos="52000">
                      <a:srgbClr val="292929"/>
                    </a:gs>
                  </a:gsLst>
                  <a:lin ang="5400000" scaled="1"/>
                </a:gradFill>
              </a:rPr>
              <a:t>Please evaluate this session</a:t>
            </a:r>
          </a:p>
          <a:p>
            <a:pPr>
              <a:lnSpc>
                <a:spcPct val="80000"/>
              </a:lnSpc>
            </a:pPr>
            <a:r>
              <a:rPr lang="en-US" sz="3200" dirty="0">
                <a:gradFill>
                  <a:gsLst>
                    <a:gs pos="24779">
                      <a:srgbClr val="292929"/>
                    </a:gs>
                    <a:gs pos="52000">
                      <a:srgbClr val="292929"/>
                    </a:gs>
                  </a:gsLst>
                  <a:lin ang="5400000" scaled="1"/>
                </a:gradFill>
              </a:rPr>
              <a:t>Your feedback is important to us!</a:t>
            </a:r>
            <a:endParaRPr sz="3600" dirty="0">
              <a:gradFill>
                <a:gsLst>
                  <a:gs pos="24779">
                    <a:srgbClr val="292929"/>
                  </a:gs>
                  <a:gs pos="52000">
                    <a:srgbClr val="292929"/>
                  </a:gs>
                </a:gsLst>
                <a:lin ang="5400000" scaled="1"/>
              </a:gradFill>
            </a:endParaRPr>
          </a:p>
        </p:txBody>
      </p:sp>
      <p:pic>
        <p:nvPicPr>
          <p:cNvPr id="14" name="Picture 13"/>
          <p:cNvPicPr>
            <a:picLocks noChangeAspect="1"/>
          </p:cNvPicPr>
          <p:nvPr/>
        </p:nvPicPr>
        <p:blipFill rotWithShape="1">
          <a:blip r:embed="rId5"/>
          <a:srcRect l="17119" r="5881"/>
          <a:stretch/>
        </p:blipFill>
        <p:spPr>
          <a:xfrm>
            <a:off x="0" y="-1"/>
            <a:ext cx="4925696" cy="6995160"/>
          </a:xfrm>
          <a:prstGeom prst="rect">
            <a:avLst/>
          </a:prstGeom>
        </p:spPr>
      </p:pic>
      <p:pic>
        <p:nvPicPr>
          <p:cNvPr id="2" name="Picture 1"/>
          <p:cNvPicPr>
            <a:picLocks noChangeAspect="1"/>
          </p:cNvPicPr>
          <p:nvPr/>
        </p:nvPicPr>
        <p:blipFill>
          <a:blip r:embed="rId6"/>
          <a:stretch>
            <a:fillRect/>
          </a:stretch>
        </p:blipFill>
        <p:spPr>
          <a:xfrm>
            <a:off x="7118985" y="1478816"/>
            <a:ext cx="3124200" cy="3124200"/>
          </a:xfrm>
          <a:prstGeom prst="rect">
            <a:avLst/>
          </a:prstGeom>
        </p:spPr>
      </p:pic>
    </p:spTree>
    <p:extLst>
      <p:ext uri="{BB962C8B-B14F-4D97-AF65-F5344CB8AC3E}">
        <p14:creationId xmlns:p14="http://schemas.microsoft.com/office/powerpoint/2010/main" val="2986787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78665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95"/>
          <p:cNvSpPr>
            <a:spLocks/>
          </p:cNvSpPr>
          <p:nvPr/>
        </p:nvSpPr>
        <p:spPr bwMode="auto">
          <a:xfrm flipH="1">
            <a:off x="-367336" y="4157380"/>
            <a:ext cx="4047245" cy="2628363"/>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chemeClr val="bg1">
              <a:lumMod val="95000"/>
            </a:schemeClr>
          </a:solidFill>
          <a:ln>
            <a:noFill/>
          </a:ln>
          <a:extLst/>
        </p:spPr>
        <p:txBody>
          <a:bodyPr vert="horz" wrap="square" lIns="91387" tIns="45695" rIns="91387" bIns="45695" numCol="1" anchor="t" anchorCtr="0" compatLnSpc="1">
            <a:prstTxWarp prst="textNoShape">
              <a:avLst/>
            </a:prstTxWarp>
          </a:bodyPr>
          <a:lstStyle/>
          <a:p>
            <a:pPr marL="0" marR="0" lvl="0" indent="0" defTabSz="913814" eaLnBrk="1" fontAlgn="auto" latinLnBrk="0" hangingPunct="1">
              <a:lnSpc>
                <a:spcPct val="100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000000"/>
              </a:solidFill>
              <a:effectLst/>
              <a:uLnTx/>
              <a:uFillTx/>
              <a:latin typeface="Segoe UI"/>
            </a:endParaRPr>
          </a:p>
        </p:txBody>
      </p:sp>
      <p:sp>
        <p:nvSpPr>
          <p:cNvPr id="51" name="Freeform 95"/>
          <p:cNvSpPr>
            <a:spLocks/>
          </p:cNvSpPr>
          <p:nvPr/>
        </p:nvSpPr>
        <p:spPr bwMode="auto">
          <a:xfrm flipH="1">
            <a:off x="7692365" y="4186167"/>
            <a:ext cx="4732100" cy="3073125"/>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chemeClr val="bg1">
              <a:lumMod val="95000"/>
            </a:schemeClr>
          </a:solidFill>
          <a:ln>
            <a:noFill/>
          </a:ln>
          <a:extLst/>
        </p:spPr>
        <p:txBody>
          <a:bodyPr vert="horz" wrap="square" lIns="91387" tIns="45695" rIns="91387" bIns="45695" numCol="1" anchor="t" anchorCtr="0" compatLnSpc="1">
            <a:prstTxWarp prst="textNoShape">
              <a:avLst/>
            </a:prstTxWarp>
          </a:bodyPr>
          <a:lstStyle/>
          <a:p>
            <a:pPr marL="0" marR="0" lvl="0" indent="0" defTabSz="913814" eaLnBrk="1" fontAlgn="auto" latinLnBrk="0" hangingPunct="1">
              <a:lnSpc>
                <a:spcPct val="100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000000"/>
              </a:solidFill>
              <a:effectLst/>
              <a:uLnTx/>
              <a:uFillTx/>
              <a:latin typeface="Segoe UI"/>
            </a:endParaRPr>
          </a:p>
        </p:txBody>
      </p:sp>
      <p:sp>
        <p:nvSpPr>
          <p:cNvPr id="36" name="Title 7"/>
          <p:cNvSpPr txBox="1">
            <a:spLocks/>
          </p:cNvSpPr>
          <p:nvPr/>
        </p:nvSpPr>
        <p:spPr>
          <a:xfrm>
            <a:off x="267504" y="254135"/>
            <a:ext cx="11815466" cy="1054566"/>
          </a:xfrm>
          <a:prstGeom prst="rect">
            <a:avLst/>
          </a:prstGeom>
        </p:spPr>
        <p:txBody>
          <a:bodyPr/>
          <a:lstStyle>
            <a:lvl1pPr algn="l" defTabSz="914325" rtl="0" eaLnBrk="1" latinLnBrk="0" hangingPunct="1">
              <a:lnSpc>
                <a:spcPct val="90000"/>
              </a:lnSpc>
              <a:spcBef>
                <a:spcPct val="0"/>
              </a:spcBef>
              <a:buNone/>
              <a:defRPr lang="en-US" sz="3600" b="0" kern="1200" cap="none" spc="0" baseline="0" dirty="0" smtClean="0">
                <a:ln w="3175">
                  <a:noFill/>
                </a:ln>
                <a:gradFill>
                  <a:gsLst>
                    <a:gs pos="0">
                      <a:schemeClr val="tx1"/>
                    </a:gs>
                    <a:gs pos="100000">
                      <a:schemeClr val="tx1"/>
                    </a:gs>
                  </a:gsLst>
                  <a:lin ang="5400000" scaled="0"/>
                </a:gradFill>
                <a:effectLst/>
                <a:latin typeface="Segoe UI Light" pitchFamily="34" charset="0"/>
                <a:ea typeface="+mn-ea"/>
                <a:cs typeface="Arial" charset="0"/>
              </a:defRPr>
            </a:lvl1pPr>
          </a:lstStyle>
          <a:p>
            <a:pPr marL="0" marR="0" lvl="0" indent="0" algn="l" defTabSz="914150" rtl="0" eaLnBrk="1" fontAlgn="auto" latinLnBrk="0" hangingPunct="1">
              <a:lnSpc>
                <a:spcPct val="90000"/>
              </a:lnSpc>
              <a:spcBef>
                <a:spcPct val="0"/>
              </a:spcBef>
              <a:spcAft>
                <a:spcPts val="0"/>
              </a:spcAft>
              <a:buClrTx/>
              <a:buSzTx/>
              <a:buFontTx/>
              <a:buNone/>
              <a:tabLst/>
              <a:defRPr/>
            </a:pPr>
            <a:endParaRPr kumimoji="0" lang="en-US" sz="4351" b="0" i="0" u="none" strike="noStrike" kern="1200" cap="none" spc="0" normalizeH="0" baseline="0" noProof="0">
              <a:ln w="3175">
                <a:noFill/>
              </a:ln>
              <a:solidFill>
                <a:srgbClr val="3F3F3F"/>
              </a:solidFill>
              <a:effectLst/>
              <a:uLnTx/>
              <a:uFillTx/>
              <a:latin typeface="Segoe UI Light" pitchFamily="34" charset="0"/>
              <a:ea typeface="+mn-ea"/>
              <a:cs typeface="Arial" charset="0"/>
            </a:endParaRPr>
          </a:p>
        </p:txBody>
      </p:sp>
      <p:sp>
        <p:nvSpPr>
          <p:cNvPr id="7" name="Title 6"/>
          <p:cNvSpPr>
            <a:spLocks noGrp="1"/>
          </p:cNvSpPr>
          <p:nvPr>
            <p:ph type="title"/>
          </p:nvPr>
        </p:nvSpPr>
        <p:spPr/>
        <p:txBody>
          <a:bodyPr/>
          <a:lstStyle/>
          <a:p>
            <a:r>
              <a:rPr lang="en-US" sz="4799" dirty="0">
                <a:gradFill>
                  <a:gsLst>
                    <a:gs pos="2655">
                      <a:srgbClr val="505050"/>
                    </a:gs>
                    <a:gs pos="31000">
                      <a:srgbClr val="505050"/>
                    </a:gs>
                  </a:gsLst>
                  <a:lin ang="5400000" scaled="0"/>
                </a:gradFill>
              </a:rPr>
              <a:t>Evolving security threats</a:t>
            </a:r>
            <a:br>
              <a:rPr lang="en-US" sz="4799" dirty="0">
                <a:gradFill>
                  <a:gsLst>
                    <a:gs pos="2655">
                      <a:srgbClr val="505050"/>
                    </a:gs>
                    <a:gs pos="31000">
                      <a:srgbClr val="505050"/>
                    </a:gs>
                  </a:gsLst>
                  <a:lin ang="5400000" scaled="0"/>
                </a:gradFill>
              </a:rPr>
            </a:br>
            <a:r>
              <a:rPr lang="en-US" sz="3599" dirty="0">
                <a:solidFill>
                  <a:schemeClr val="tx2"/>
                </a:solidFill>
              </a:rPr>
              <a:t>Rising number of organizations suffer from breaches</a:t>
            </a:r>
            <a:endParaRPr lang="en-US" dirty="0">
              <a:solidFill>
                <a:schemeClr val="tx2"/>
              </a:solidFill>
            </a:endParaRPr>
          </a:p>
        </p:txBody>
      </p:sp>
      <p:sp>
        <p:nvSpPr>
          <p:cNvPr id="56" name="Freeform 95"/>
          <p:cNvSpPr>
            <a:spLocks/>
          </p:cNvSpPr>
          <p:nvPr/>
        </p:nvSpPr>
        <p:spPr bwMode="auto">
          <a:xfrm flipH="1">
            <a:off x="-367337" y="5245697"/>
            <a:ext cx="3990770" cy="2591690"/>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chemeClr val="bg1">
              <a:lumMod val="85000"/>
              <a:alpha val="38000"/>
            </a:schemeClr>
          </a:solidFill>
          <a:ln>
            <a:noFill/>
          </a:ln>
          <a:extLst/>
        </p:spPr>
        <p:txBody>
          <a:bodyPr vert="horz" wrap="square" lIns="91387" tIns="45695" rIns="91387" bIns="45695" numCol="1" anchor="t" anchorCtr="0" compatLnSpc="1">
            <a:prstTxWarp prst="textNoShape">
              <a:avLst/>
            </a:prstTxWarp>
          </a:bodyPr>
          <a:lstStyle/>
          <a:p>
            <a:pPr marL="0" marR="0" lvl="0" indent="0" defTabSz="913814" eaLnBrk="1" fontAlgn="auto" latinLnBrk="0" hangingPunct="1">
              <a:lnSpc>
                <a:spcPct val="100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505050"/>
              </a:solidFill>
              <a:effectLst/>
              <a:uLnTx/>
              <a:uFillTx/>
              <a:latin typeface="Segoe UI"/>
            </a:endParaRPr>
          </a:p>
        </p:txBody>
      </p:sp>
      <p:sp>
        <p:nvSpPr>
          <p:cNvPr id="79" name="Freeform 95"/>
          <p:cNvSpPr>
            <a:spLocks/>
          </p:cNvSpPr>
          <p:nvPr/>
        </p:nvSpPr>
        <p:spPr bwMode="auto">
          <a:xfrm flipH="1">
            <a:off x="8661982" y="5810356"/>
            <a:ext cx="3087147" cy="2004857"/>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chemeClr val="bg1">
              <a:lumMod val="85000"/>
              <a:alpha val="47000"/>
            </a:schemeClr>
          </a:solidFill>
          <a:ln>
            <a:noFill/>
          </a:ln>
          <a:extLst/>
        </p:spPr>
        <p:txBody>
          <a:bodyPr vert="horz" wrap="square" lIns="91387" tIns="45695" rIns="91387" bIns="45695" numCol="1" anchor="t" anchorCtr="0" compatLnSpc="1">
            <a:prstTxWarp prst="textNoShape">
              <a:avLst/>
            </a:prstTxWarp>
          </a:bodyPr>
          <a:lstStyle/>
          <a:p>
            <a:pPr marL="0" marR="0" lvl="0" indent="0" defTabSz="913814" eaLnBrk="1" fontAlgn="auto" latinLnBrk="0" hangingPunct="1">
              <a:lnSpc>
                <a:spcPct val="100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505050"/>
              </a:solidFill>
              <a:effectLst/>
              <a:uLnTx/>
              <a:uFillTx/>
              <a:latin typeface="Segoe UI"/>
            </a:endParaRPr>
          </a:p>
        </p:txBody>
      </p:sp>
      <p:sp>
        <p:nvSpPr>
          <p:cNvPr id="80" name="Freeform 95"/>
          <p:cNvSpPr>
            <a:spLocks/>
          </p:cNvSpPr>
          <p:nvPr/>
        </p:nvSpPr>
        <p:spPr bwMode="auto">
          <a:xfrm flipH="1">
            <a:off x="5751899" y="5553343"/>
            <a:ext cx="3880930" cy="2520356"/>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chemeClr val="bg1">
              <a:lumMod val="85000"/>
              <a:alpha val="28000"/>
            </a:schemeClr>
          </a:solidFill>
          <a:ln>
            <a:noFill/>
          </a:ln>
          <a:extLst/>
        </p:spPr>
        <p:txBody>
          <a:bodyPr vert="horz" wrap="square" lIns="91387" tIns="45695" rIns="91387" bIns="45695" numCol="1" anchor="t" anchorCtr="0" compatLnSpc="1">
            <a:prstTxWarp prst="textNoShape">
              <a:avLst/>
            </a:prstTxWarp>
          </a:bodyPr>
          <a:lstStyle/>
          <a:p>
            <a:pPr marL="0" marR="0" lvl="0" indent="0" defTabSz="913814" eaLnBrk="1" fontAlgn="auto" latinLnBrk="0" hangingPunct="1">
              <a:lnSpc>
                <a:spcPct val="100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505050"/>
              </a:solidFill>
              <a:effectLst/>
              <a:uLnTx/>
              <a:uFillTx/>
              <a:latin typeface="Segoe UI"/>
            </a:endParaRPr>
          </a:p>
        </p:txBody>
      </p:sp>
      <p:sp>
        <p:nvSpPr>
          <p:cNvPr id="81" name="Freeform 95"/>
          <p:cNvSpPr>
            <a:spLocks/>
          </p:cNvSpPr>
          <p:nvPr/>
        </p:nvSpPr>
        <p:spPr bwMode="auto">
          <a:xfrm flipH="1">
            <a:off x="1796390" y="5750673"/>
            <a:ext cx="4774694" cy="3100786"/>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chemeClr val="bg1">
              <a:lumMod val="85000"/>
              <a:alpha val="47000"/>
            </a:schemeClr>
          </a:solidFill>
          <a:ln>
            <a:noFill/>
          </a:ln>
          <a:extLst/>
        </p:spPr>
        <p:txBody>
          <a:bodyPr vert="horz" wrap="square" lIns="91387" tIns="45695" rIns="91387" bIns="45695" numCol="1" anchor="t" anchorCtr="0" compatLnSpc="1">
            <a:prstTxWarp prst="textNoShape">
              <a:avLst/>
            </a:prstTxWarp>
          </a:bodyPr>
          <a:lstStyle/>
          <a:p>
            <a:pPr marL="0" marR="0" lvl="0" indent="0" defTabSz="913814" eaLnBrk="1" fontAlgn="auto" latinLnBrk="0" hangingPunct="1">
              <a:lnSpc>
                <a:spcPct val="100000"/>
              </a:lnSpc>
              <a:spcBef>
                <a:spcPts val="0"/>
              </a:spcBef>
              <a:spcAft>
                <a:spcPts val="0"/>
              </a:spcAft>
              <a:buClrTx/>
              <a:buSzTx/>
              <a:buFontTx/>
              <a:buNone/>
              <a:tabLst/>
              <a:defRPr/>
            </a:pPr>
            <a:endParaRPr kumimoji="0" lang="en-US" sz="1568" b="0" i="0" u="none" strike="noStrike" kern="0" cap="none" spc="0" normalizeH="0" baseline="0" noProof="0" dirty="0">
              <a:ln>
                <a:noFill/>
              </a:ln>
              <a:solidFill>
                <a:srgbClr val="505050"/>
              </a:solidFill>
              <a:effectLst/>
              <a:uLnTx/>
              <a:uFillTx/>
              <a:latin typeface="Segoe UI"/>
            </a:endParaRPr>
          </a:p>
        </p:txBody>
      </p:sp>
      <p:grpSp>
        <p:nvGrpSpPr>
          <p:cNvPr id="9" name="Group 8"/>
          <p:cNvGrpSpPr/>
          <p:nvPr/>
        </p:nvGrpSpPr>
        <p:grpSpPr>
          <a:xfrm>
            <a:off x="9165174" y="2012275"/>
            <a:ext cx="2999293" cy="1782827"/>
            <a:chOff x="6632462" y="1718287"/>
            <a:chExt cx="2999718" cy="1783080"/>
          </a:xfrm>
        </p:grpSpPr>
        <p:sp>
          <p:nvSpPr>
            <p:cNvPr id="54" name="TextBox 53"/>
            <p:cNvSpPr txBox="1"/>
            <p:nvPr/>
          </p:nvSpPr>
          <p:spPr>
            <a:xfrm>
              <a:off x="6632462" y="1718287"/>
              <a:ext cx="2999718" cy="1783080"/>
            </a:xfrm>
            <a:prstGeom prst="rect">
              <a:avLst/>
            </a:prstGeom>
            <a:solidFill>
              <a:schemeClr val="accent1"/>
            </a:solidFill>
          </p:spPr>
          <p:txBody>
            <a:bodyPr wrap="square" lIns="182854" tIns="146283" rIns="182854" bIns="146283" rtlCol="0" anchor="t" anchorCtr="0">
              <a:no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Cybercrime costs US economy up to $140 billion annually, report says</a:t>
              </a:r>
            </a:p>
          </p:txBody>
        </p:sp>
        <p:sp>
          <p:nvSpPr>
            <p:cNvPr id="59" name="TextBox 58"/>
            <p:cNvSpPr txBox="1"/>
            <p:nvPr/>
          </p:nvSpPr>
          <p:spPr>
            <a:xfrm>
              <a:off x="6632462" y="3081234"/>
              <a:ext cx="1661352" cy="420133"/>
            </a:xfrm>
            <a:prstGeom prst="rect">
              <a:avLst/>
            </a:prstGeom>
            <a:noFill/>
          </p:spPr>
          <p:txBody>
            <a:bodyPr wrap="square" lIns="182854" tIns="146283" rIns="182854" bIns="146283" rtlCol="0" anchor="b" anchorCtr="0">
              <a:spAutoFit/>
            </a:bodyPr>
            <a:lstStyle>
              <a:defPPr>
                <a:defRPr lang="en-US"/>
              </a:defPPr>
              <a:lvl1pPr defTabSz="932446">
                <a:lnSpc>
                  <a:spcPct val="90000"/>
                </a:lnSpc>
                <a:defRPr sz="900">
                  <a:gradFill>
                    <a:gsLst>
                      <a:gs pos="9322">
                        <a:schemeClr val="bg1"/>
                      </a:gs>
                      <a:gs pos="27119">
                        <a:schemeClr val="bg1"/>
                      </a:gs>
                    </a:gsLst>
                    <a:lin ang="5400000" scaled="0"/>
                  </a:gradFill>
                  <a:cs typeface="Segoe UI Semibold" pitchFamily="34" charset="0"/>
                </a:defRPr>
              </a:lvl1p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Los Angeles Times [2014]</a:t>
              </a:r>
            </a:p>
          </p:txBody>
        </p:sp>
      </p:grpSp>
      <p:grpSp>
        <p:nvGrpSpPr>
          <p:cNvPr id="10" name="Group 9"/>
          <p:cNvGrpSpPr/>
          <p:nvPr/>
        </p:nvGrpSpPr>
        <p:grpSpPr>
          <a:xfrm>
            <a:off x="3034889" y="3831196"/>
            <a:ext cx="2443531" cy="2697097"/>
            <a:chOff x="462395" y="3596306"/>
            <a:chExt cx="2443877" cy="2697480"/>
          </a:xfrm>
        </p:grpSpPr>
        <p:sp>
          <p:nvSpPr>
            <p:cNvPr id="57" name="TextBox 56"/>
            <p:cNvSpPr txBox="1"/>
            <p:nvPr/>
          </p:nvSpPr>
          <p:spPr>
            <a:xfrm>
              <a:off x="462395" y="3596306"/>
              <a:ext cx="2443877" cy="2697480"/>
            </a:xfrm>
            <a:prstGeom prst="rect">
              <a:avLst/>
            </a:prstGeom>
            <a:solidFill>
              <a:schemeClr val="accent5"/>
            </a:solidFill>
          </p:spPr>
          <p:txBody>
            <a:bodyPr wrap="square" lIns="182854" tIns="146283" rIns="0" bIns="146283" rtlCol="0" anchor="t" anchorCtr="0">
              <a:no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1800" b="1" i="0" u="none" strike="noStrike" kern="0" cap="none" spc="-5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How hackers allegedly stole “unlimited” amounts of cash </a:t>
              </a:r>
              <a:br>
                <a:rPr kumimoji="0" lang="en-US" sz="1800" b="1" i="0" u="none" strike="noStrike" kern="0" cap="none" spc="-5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br>
              <a:r>
                <a:rPr kumimoji="0" lang="en-US" sz="1800" b="1" i="0" u="none" strike="noStrike" kern="0" cap="none" spc="-5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from banks in just </a:t>
              </a:r>
              <a:br>
                <a:rPr kumimoji="0" lang="en-US" sz="1800" b="1" i="0" u="none" strike="noStrike" kern="0" cap="none" spc="-5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br>
              <a:r>
                <a:rPr kumimoji="0" lang="en-US" sz="1800" b="1" i="0" u="none" strike="noStrike" kern="0" cap="none" spc="-5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a few hours</a:t>
              </a:r>
            </a:p>
          </p:txBody>
        </p:sp>
        <p:sp>
          <p:nvSpPr>
            <p:cNvPr id="58" name="TextBox 57"/>
            <p:cNvSpPr txBox="1"/>
            <p:nvPr/>
          </p:nvSpPr>
          <p:spPr>
            <a:xfrm>
              <a:off x="462395" y="5749021"/>
              <a:ext cx="1363194" cy="544765"/>
            </a:xfrm>
            <a:prstGeom prst="rect">
              <a:avLst/>
            </a:prstGeom>
            <a:noFill/>
          </p:spPr>
          <p:txBody>
            <a:bodyPr wrap="square" lIns="182854" tIns="146283" rIns="182854" bIns="146283" rtlCol="0" anchor="b" anchorCtr="0">
              <a:spAutoFit/>
            </a:bodyPr>
            <a:lstStyle>
              <a:defPPr>
                <a:defRPr lang="en-US"/>
              </a:defPPr>
              <a:lvl1pPr defTabSz="932446">
                <a:lnSpc>
                  <a:spcPct val="90000"/>
                </a:lnSpc>
                <a:defRPr sz="900">
                  <a:gradFill>
                    <a:gsLst>
                      <a:gs pos="9322">
                        <a:schemeClr val="bg1"/>
                      </a:gs>
                      <a:gs pos="27119">
                        <a:schemeClr val="bg1"/>
                      </a:gs>
                    </a:gsLst>
                    <a:lin ang="5400000" scaled="0"/>
                  </a:gradFill>
                  <a:cs typeface="Segoe UI Semibold" pitchFamily="34" charset="0"/>
                </a:defRPr>
              </a:lvl1p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err="1">
                  <a:ln>
                    <a:noFill/>
                  </a:ln>
                  <a:gradFill>
                    <a:gsLst>
                      <a:gs pos="9322">
                        <a:srgbClr val="FFFFFF"/>
                      </a:gs>
                      <a:gs pos="27119">
                        <a:srgbClr val="FFFFFF"/>
                      </a:gs>
                    </a:gsLst>
                    <a:lin ang="5400000" scaled="0"/>
                  </a:gradFill>
                  <a:effectLst/>
                  <a:uLnTx/>
                  <a:uFillTx/>
                  <a:latin typeface="Segoe UI"/>
                  <a:cs typeface="Segoe UI Semibold" pitchFamily="34" charset="0"/>
                </a:rPr>
                <a:t>Ars</a:t>
              </a: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 </a:t>
              </a:r>
              <a:r>
                <a:rPr kumimoji="0" lang="en-US" sz="900" b="0" i="0" u="none" strike="noStrike" kern="0" cap="none" spc="0" normalizeH="0" baseline="0" noProof="0" dirty="0" err="1">
                  <a:ln>
                    <a:noFill/>
                  </a:ln>
                  <a:gradFill>
                    <a:gsLst>
                      <a:gs pos="9322">
                        <a:srgbClr val="FFFFFF"/>
                      </a:gs>
                      <a:gs pos="27119">
                        <a:srgbClr val="FFFFFF"/>
                      </a:gs>
                    </a:gsLst>
                    <a:lin ang="5400000" scaled="0"/>
                  </a:gradFill>
                  <a:effectLst/>
                  <a:uLnTx/>
                  <a:uFillTx/>
                  <a:latin typeface="Segoe UI"/>
                  <a:cs typeface="Segoe UI Semibold" pitchFamily="34" charset="0"/>
                </a:rPr>
                <a:t>Technica</a:t>
              </a: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 </a:t>
              </a:r>
              <a:b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b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[2014]</a:t>
              </a:r>
            </a:p>
          </p:txBody>
        </p:sp>
      </p:grpSp>
      <p:grpSp>
        <p:nvGrpSpPr>
          <p:cNvPr id="11" name="Group 10"/>
          <p:cNvGrpSpPr/>
          <p:nvPr/>
        </p:nvGrpSpPr>
        <p:grpSpPr>
          <a:xfrm>
            <a:off x="5515568" y="3831196"/>
            <a:ext cx="2094644" cy="2697097"/>
            <a:chOff x="2944418" y="3610424"/>
            <a:chExt cx="2094941" cy="2697480"/>
          </a:xfrm>
        </p:grpSpPr>
        <p:sp>
          <p:nvSpPr>
            <p:cNvPr id="114" name="Rectangle 113"/>
            <p:cNvSpPr/>
            <p:nvPr/>
          </p:nvSpPr>
          <p:spPr>
            <a:xfrm>
              <a:off x="2944418" y="3610424"/>
              <a:ext cx="2094941" cy="2697480"/>
            </a:xfrm>
            <a:prstGeom prst="rect">
              <a:avLst/>
            </a:prstGeom>
            <a:solidFill>
              <a:schemeClr val="accent2"/>
            </a:solidFill>
          </p:spPr>
          <p:txBody>
            <a:bodyPr wrap="square" lIns="182854" tIns="146283" rIns="182854" bIns="146283" anchor="t" anchorCtr="0">
              <a:no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The biggest </a:t>
              </a:r>
              <a:r>
                <a:rPr kumimoji="0" lang="en-US" sz="1800" b="1" i="0" u="none" strike="noStrike" kern="0" cap="none" spc="-20" normalizeH="0" baseline="0" noProof="0" dirty="0" err="1">
                  <a:ln>
                    <a:noFill/>
                  </a:ln>
                  <a:gradFill>
                    <a:gsLst>
                      <a:gs pos="16102">
                        <a:srgbClr val="FFFFFF"/>
                      </a:gs>
                      <a:gs pos="27119">
                        <a:srgbClr val="FFFFFF"/>
                      </a:gs>
                    </a:gsLst>
                    <a:lin ang="5400000" scaled="0"/>
                  </a:gradFill>
                  <a:effectLst/>
                  <a:uLnTx/>
                  <a:uFillTx/>
                  <a:latin typeface="Segoe UI Light"/>
                  <a:cs typeface="Times New Roman" pitchFamily="18" charset="0"/>
                </a:rPr>
                <a:t>cyberthreat</a:t>
              </a: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 to companies could come from the inside</a:t>
              </a:r>
            </a:p>
          </p:txBody>
        </p:sp>
        <p:sp>
          <p:nvSpPr>
            <p:cNvPr id="62" name="TextBox 61"/>
            <p:cNvSpPr txBox="1"/>
            <p:nvPr/>
          </p:nvSpPr>
          <p:spPr>
            <a:xfrm>
              <a:off x="2944418" y="5763139"/>
              <a:ext cx="1363194" cy="544765"/>
            </a:xfrm>
            <a:prstGeom prst="rect">
              <a:avLst/>
            </a:prstGeom>
            <a:noFill/>
          </p:spPr>
          <p:txBody>
            <a:bodyPr wrap="square" lIns="182854" tIns="146283" rIns="182854" bIns="146283" rtlCol="0" anchor="b" anchorCtr="0">
              <a:spAutoFit/>
            </a:bodyPr>
            <a:lstStyle>
              <a:defPPr>
                <a:defRPr lang="en-US"/>
              </a:defPPr>
              <a:lvl1pPr defTabSz="932446">
                <a:lnSpc>
                  <a:spcPct val="90000"/>
                </a:lnSpc>
                <a:defRPr sz="900">
                  <a:gradFill>
                    <a:gsLst>
                      <a:gs pos="9322">
                        <a:schemeClr val="bg1"/>
                      </a:gs>
                      <a:gs pos="27119">
                        <a:schemeClr val="bg1"/>
                      </a:gs>
                    </a:gsLst>
                    <a:lin ang="5400000" scaled="0"/>
                  </a:gradFill>
                  <a:cs typeface="Segoe UI Semibold" pitchFamily="34" charset="0"/>
                </a:defRPr>
              </a:lvl1p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err="1">
                  <a:ln>
                    <a:noFill/>
                  </a:ln>
                  <a:gradFill>
                    <a:gsLst>
                      <a:gs pos="9322">
                        <a:srgbClr val="FFFFFF"/>
                      </a:gs>
                      <a:gs pos="27119">
                        <a:srgbClr val="FFFFFF"/>
                      </a:gs>
                    </a:gsLst>
                    <a:lin ang="5400000" scaled="0"/>
                  </a:gradFill>
                  <a:effectLst/>
                  <a:uLnTx/>
                  <a:uFillTx/>
                  <a:latin typeface="Segoe UI"/>
                  <a:cs typeface="Segoe UI Semibold" pitchFamily="34" charset="0"/>
                </a:rPr>
                <a:t>Cnet</a:t>
              </a:r>
              <a:b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b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[2015]</a:t>
              </a:r>
            </a:p>
          </p:txBody>
        </p:sp>
      </p:grpSp>
      <p:grpSp>
        <p:nvGrpSpPr>
          <p:cNvPr id="6" name="Group 5"/>
          <p:cNvGrpSpPr/>
          <p:nvPr/>
        </p:nvGrpSpPr>
        <p:grpSpPr>
          <a:xfrm>
            <a:off x="3029693" y="2012275"/>
            <a:ext cx="2702702" cy="1782827"/>
            <a:chOff x="457199" y="1718288"/>
            <a:chExt cx="2703085" cy="1783080"/>
          </a:xfrm>
        </p:grpSpPr>
        <p:sp>
          <p:nvSpPr>
            <p:cNvPr id="52" name="TextBox 51"/>
            <p:cNvSpPr txBox="1"/>
            <p:nvPr/>
          </p:nvSpPr>
          <p:spPr>
            <a:xfrm>
              <a:off x="457199" y="1718288"/>
              <a:ext cx="2703085" cy="1783080"/>
            </a:xfrm>
            <a:prstGeom prst="rect">
              <a:avLst/>
            </a:prstGeom>
            <a:solidFill>
              <a:schemeClr val="accent3"/>
            </a:solidFill>
          </p:spPr>
          <p:txBody>
            <a:bodyPr wrap="square" lIns="182854" tIns="146283" rIns="182854" bIns="146283" rtlCol="0" anchor="t" anchorCtr="0">
              <a:no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Cyberattacks on </a:t>
              </a:r>
              <a:b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b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the rise against </a:t>
              </a:r>
              <a:b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b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US corporations</a:t>
              </a:r>
            </a:p>
          </p:txBody>
        </p:sp>
        <p:sp>
          <p:nvSpPr>
            <p:cNvPr id="40" name="TextBox 39"/>
            <p:cNvSpPr txBox="1"/>
            <p:nvPr/>
          </p:nvSpPr>
          <p:spPr>
            <a:xfrm>
              <a:off x="457199" y="3081235"/>
              <a:ext cx="1544334" cy="420133"/>
            </a:xfrm>
            <a:prstGeom prst="rect">
              <a:avLst/>
            </a:prstGeom>
            <a:noFill/>
          </p:spPr>
          <p:txBody>
            <a:bodyPr wrap="square" lIns="182854" tIns="146283" rIns="182854" bIns="146283" rtlCol="0" anchor="b" anchorCtr="0">
              <a:spAutoFit/>
            </a:bodyPr>
            <a:lstStyle>
              <a:defPPr>
                <a:defRPr lang="en-US"/>
              </a:defPPr>
              <a:lvl1pPr defTabSz="932446">
                <a:lnSpc>
                  <a:spcPct val="90000"/>
                </a:lnSpc>
                <a:defRPr sz="900">
                  <a:gradFill>
                    <a:gsLst>
                      <a:gs pos="9322">
                        <a:schemeClr val="bg1"/>
                      </a:gs>
                      <a:gs pos="27119">
                        <a:schemeClr val="bg1"/>
                      </a:gs>
                    </a:gsLst>
                    <a:lin ang="5400000" scaled="0"/>
                  </a:gradFill>
                  <a:cs typeface="Segoe UI Semibold" pitchFamily="34" charset="0"/>
                </a:defRPr>
              </a:lvl1p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New York Times [2014]</a:t>
              </a:r>
            </a:p>
          </p:txBody>
        </p:sp>
      </p:grpSp>
      <p:grpSp>
        <p:nvGrpSpPr>
          <p:cNvPr id="8" name="Group 7"/>
          <p:cNvGrpSpPr/>
          <p:nvPr/>
        </p:nvGrpSpPr>
        <p:grpSpPr>
          <a:xfrm>
            <a:off x="5773815" y="2012275"/>
            <a:ext cx="3349939" cy="1782827"/>
            <a:chOff x="3220720" y="1718288"/>
            <a:chExt cx="3350414" cy="1783080"/>
          </a:xfrm>
        </p:grpSpPr>
        <p:sp>
          <p:nvSpPr>
            <p:cNvPr id="53" name="Rectangle 52"/>
            <p:cNvSpPr/>
            <p:nvPr/>
          </p:nvSpPr>
          <p:spPr>
            <a:xfrm>
              <a:off x="3220720" y="1718288"/>
              <a:ext cx="3350414" cy="1783080"/>
            </a:xfrm>
            <a:prstGeom prst="rect">
              <a:avLst/>
            </a:prstGeom>
            <a:solidFill>
              <a:schemeClr val="accent6"/>
            </a:solidFill>
          </p:spPr>
          <p:txBody>
            <a:bodyPr wrap="square" lIns="182854" tIns="146283" rIns="182854" bIns="146283" anchor="t" anchorCtr="0">
              <a:no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Espionage malware infects </a:t>
              </a:r>
              <a:b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b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rafts of governments, </a:t>
              </a:r>
              <a:b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b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industries around the world</a:t>
              </a:r>
            </a:p>
          </p:txBody>
        </p:sp>
        <p:sp>
          <p:nvSpPr>
            <p:cNvPr id="46" name="Rectangle 45"/>
            <p:cNvSpPr/>
            <p:nvPr/>
          </p:nvSpPr>
          <p:spPr>
            <a:xfrm>
              <a:off x="3220720" y="3081253"/>
              <a:ext cx="1589373" cy="420115"/>
            </a:xfrm>
            <a:prstGeom prst="rect">
              <a:avLst/>
            </a:prstGeom>
            <a:noFill/>
          </p:spPr>
          <p:txBody>
            <a:bodyPr wrap="square" lIns="182854" tIns="146283" rIns="182854" bIns="146283" rtlCol="0" anchor="b" anchorCtr="0">
              <a:sp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err="1">
                  <a:ln>
                    <a:noFill/>
                  </a:ln>
                  <a:gradFill>
                    <a:gsLst>
                      <a:gs pos="9322">
                        <a:srgbClr val="FFFFFF"/>
                      </a:gs>
                      <a:gs pos="27119">
                        <a:srgbClr val="FFFFFF"/>
                      </a:gs>
                    </a:gsLst>
                    <a:lin ang="5400000" scaled="0"/>
                  </a:gradFill>
                  <a:effectLst/>
                  <a:uLnTx/>
                  <a:uFillTx/>
                  <a:latin typeface="Segoe UI"/>
                  <a:cs typeface="Segoe UI Semibold" pitchFamily="34" charset="0"/>
                </a:rPr>
                <a:t>Ars</a:t>
              </a: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 </a:t>
              </a:r>
              <a:r>
                <a:rPr kumimoji="0" lang="en-US" sz="900" b="0" i="0" u="none" strike="noStrike" kern="0" cap="none" spc="0" normalizeH="0" baseline="0" noProof="0" dirty="0" err="1">
                  <a:ln>
                    <a:noFill/>
                  </a:ln>
                  <a:gradFill>
                    <a:gsLst>
                      <a:gs pos="9322">
                        <a:srgbClr val="FFFFFF"/>
                      </a:gs>
                      <a:gs pos="27119">
                        <a:srgbClr val="FFFFFF"/>
                      </a:gs>
                    </a:gsLst>
                    <a:lin ang="5400000" scaled="0"/>
                  </a:gradFill>
                  <a:effectLst/>
                  <a:uLnTx/>
                  <a:uFillTx/>
                  <a:latin typeface="Segoe UI"/>
                  <a:cs typeface="Segoe UI Semibold" pitchFamily="34" charset="0"/>
                </a:rPr>
                <a:t>Technica</a:t>
              </a: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 [2014]</a:t>
              </a:r>
            </a:p>
          </p:txBody>
        </p:sp>
      </p:grpSp>
      <p:grpSp>
        <p:nvGrpSpPr>
          <p:cNvPr id="16" name="Group 15"/>
          <p:cNvGrpSpPr/>
          <p:nvPr/>
        </p:nvGrpSpPr>
        <p:grpSpPr>
          <a:xfrm>
            <a:off x="9924489" y="3829452"/>
            <a:ext cx="2239978" cy="2698840"/>
            <a:chOff x="7393017" y="3610424"/>
            <a:chExt cx="2240296" cy="2699223"/>
          </a:xfrm>
        </p:grpSpPr>
        <p:sp>
          <p:nvSpPr>
            <p:cNvPr id="60" name="Cyber-espinoage - Engineering News - Text only"/>
            <p:cNvSpPr/>
            <p:nvPr/>
          </p:nvSpPr>
          <p:spPr>
            <a:xfrm>
              <a:off x="7393017" y="3610424"/>
              <a:ext cx="2240296" cy="2697480"/>
            </a:xfrm>
            <a:prstGeom prst="rect">
              <a:avLst/>
            </a:prstGeom>
            <a:solidFill>
              <a:schemeClr val="accent2">
                <a:lumMod val="50000"/>
              </a:schemeClr>
            </a:solidFill>
          </p:spPr>
          <p:txBody>
            <a:bodyPr wrap="square" lIns="182854" tIns="146283" rIns="182854" bIns="146283" anchor="t" anchorCtr="0">
              <a:noAutofit/>
            </a:bodyPr>
            <a:lstStyle/>
            <a:p>
              <a:pPr marL="0" marR="0" lvl="0" indent="0" defTabSz="932267" eaLnBrk="1" fontAlgn="auto" latinLnBrk="0" hangingPunct="1">
                <a:lnSpc>
                  <a:spcPct val="90000"/>
                </a:lnSpc>
                <a:spcBef>
                  <a:spcPts val="0"/>
                </a:spcBef>
                <a:spcAft>
                  <a:spcPts val="816"/>
                </a:spcAft>
                <a:buClrTx/>
                <a:buSzTx/>
                <a:buFontTx/>
                <a:buNone/>
                <a:tabLst/>
                <a:defRPr/>
              </a:pP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Forget carjacking, soon it will be </a:t>
              </a:r>
              <a:r>
                <a:rPr kumimoji="0" lang="en-US" sz="1800" b="1" i="0" u="none" strike="noStrike" kern="0" cap="none" spc="-20" normalizeH="0" baseline="0" noProof="0" dirty="0" err="1">
                  <a:ln>
                    <a:noFill/>
                  </a:ln>
                  <a:gradFill>
                    <a:gsLst>
                      <a:gs pos="16102">
                        <a:srgbClr val="FFFFFF"/>
                      </a:gs>
                      <a:gs pos="27119">
                        <a:srgbClr val="FFFFFF"/>
                      </a:gs>
                    </a:gsLst>
                    <a:lin ang="5400000" scaled="0"/>
                  </a:gradFill>
                  <a:effectLst/>
                  <a:uLnTx/>
                  <a:uFillTx/>
                  <a:latin typeface="Segoe UI Light"/>
                  <a:cs typeface="Times New Roman" pitchFamily="18" charset="0"/>
                </a:rPr>
                <a:t>carhacking</a:t>
              </a:r>
              <a:endPar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endParaRPr>
            </a:p>
          </p:txBody>
        </p:sp>
        <p:sp>
          <p:nvSpPr>
            <p:cNvPr id="13" name="Rectangle 12"/>
            <p:cNvSpPr/>
            <p:nvPr/>
          </p:nvSpPr>
          <p:spPr>
            <a:xfrm>
              <a:off x="7393018" y="5764882"/>
              <a:ext cx="2238870" cy="544765"/>
            </a:xfrm>
            <a:prstGeom prst="rect">
              <a:avLst/>
            </a:prstGeom>
            <a:noFill/>
          </p:spPr>
          <p:txBody>
            <a:bodyPr wrap="square" lIns="182854" tIns="146283" rIns="182854" bIns="146283" rtlCol="0" anchor="b" anchorCtr="0">
              <a:sp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The Sydney Morning </a:t>
              </a:r>
              <a:b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b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Herald [2014]</a:t>
              </a:r>
            </a:p>
          </p:txBody>
        </p:sp>
      </p:grpSp>
      <p:grpSp>
        <p:nvGrpSpPr>
          <p:cNvPr id="12" name="Group 11"/>
          <p:cNvGrpSpPr/>
          <p:nvPr/>
        </p:nvGrpSpPr>
        <p:grpSpPr>
          <a:xfrm>
            <a:off x="7647361" y="3831196"/>
            <a:ext cx="2239978" cy="2697097"/>
            <a:chOff x="5114574" y="3610424"/>
            <a:chExt cx="2240296" cy="2697480"/>
          </a:xfrm>
        </p:grpSpPr>
        <p:sp>
          <p:nvSpPr>
            <p:cNvPr id="26" name="President Broad Athority - NYT"/>
            <p:cNvSpPr/>
            <p:nvPr/>
          </p:nvSpPr>
          <p:spPr>
            <a:xfrm>
              <a:off x="5114574" y="3610424"/>
              <a:ext cx="2240296" cy="2697480"/>
            </a:xfrm>
            <a:prstGeom prst="rect">
              <a:avLst/>
            </a:prstGeom>
            <a:solidFill>
              <a:schemeClr val="accent3"/>
            </a:solidFill>
          </p:spPr>
          <p:txBody>
            <a:bodyPr wrap="square" lIns="182854" tIns="146283" rIns="182854" bIns="146283" anchor="t" anchorCtr="0">
              <a:noAutofit/>
            </a:bodyPr>
            <a:lstStyle/>
            <a:p>
              <a:pPr marL="0" marR="0" lvl="0" indent="0" defTabSz="932267" eaLnBrk="1" fontAlgn="auto" latinLnBrk="0" hangingPunct="1">
                <a:lnSpc>
                  <a:spcPct val="90000"/>
                </a:lnSpc>
                <a:spcBef>
                  <a:spcPts val="0"/>
                </a:spcBef>
                <a:spcAft>
                  <a:spcPts val="816"/>
                </a:spcAft>
                <a:buClrTx/>
                <a:buSzTx/>
                <a:buFontTx/>
                <a:buNone/>
                <a:tabLst/>
                <a:defRPr/>
              </a:pPr>
              <a:r>
                <a:rPr kumimoji="0" lang="en-US" sz="1800" b="1" i="0" u="none" strike="noStrike" kern="0" cap="none" spc="-20" normalizeH="0" baseline="0" noProof="0" dirty="0">
                  <a:ln>
                    <a:noFill/>
                  </a:ln>
                  <a:gradFill>
                    <a:gsLst>
                      <a:gs pos="16102">
                        <a:srgbClr val="FFFFFF"/>
                      </a:gs>
                      <a:gs pos="27119">
                        <a:srgbClr val="FFFFFF"/>
                      </a:gs>
                    </a:gsLst>
                    <a:lin ang="5400000" scaled="0"/>
                  </a:gradFill>
                  <a:effectLst/>
                  <a:uLnTx/>
                  <a:uFillTx/>
                  <a:latin typeface="Segoe UI Light"/>
                  <a:cs typeface="Times New Roman" pitchFamily="18" charset="0"/>
                </a:rPr>
                <a:t>Malware burrows deep into computer BIOS to escape AV</a:t>
              </a:r>
            </a:p>
          </p:txBody>
        </p:sp>
        <p:sp>
          <p:nvSpPr>
            <p:cNvPr id="14" name="Rectangle 13"/>
            <p:cNvSpPr/>
            <p:nvPr/>
          </p:nvSpPr>
          <p:spPr>
            <a:xfrm>
              <a:off x="5114574" y="5763139"/>
              <a:ext cx="1943481" cy="544765"/>
            </a:xfrm>
            <a:prstGeom prst="rect">
              <a:avLst/>
            </a:prstGeom>
            <a:noFill/>
          </p:spPr>
          <p:txBody>
            <a:bodyPr wrap="square" lIns="182854" tIns="146283" rIns="182854" bIns="146283" rtlCol="0" anchor="b" anchorCtr="0">
              <a:spAutoFit/>
            </a:bodyPr>
            <a:lstStyle/>
            <a:p>
              <a:pPr marL="0" marR="0" lvl="0" indent="0" defTabSz="932267"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The Register </a:t>
              </a:r>
              <a:b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br>
              <a:r>
                <a:rPr kumimoji="0" lang="en-US" sz="900" b="0" i="0" u="none" strike="noStrike" kern="0" cap="none" spc="0" normalizeH="0" baseline="0" noProof="0" dirty="0">
                  <a:ln>
                    <a:noFill/>
                  </a:ln>
                  <a:gradFill>
                    <a:gsLst>
                      <a:gs pos="9322">
                        <a:srgbClr val="FFFFFF"/>
                      </a:gs>
                      <a:gs pos="27119">
                        <a:srgbClr val="FFFFFF"/>
                      </a:gs>
                    </a:gsLst>
                    <a:lin ang="5400000" scaled="0"/>
                  </a:gradFill>
                  <a:effectLst/>
                  <a:uLnTx/>
                  <a:uFillTx/>
                  <a:latin typeface="Segoe UI"/>
                  <a:cs typeface="Segoe UI Semibold" pitchFamily="34" charset="0"/>
                </a:rPr>
                <a:t>[September 2014]</a:t>
              </a:r>
            </a:p>
          </p:txBody>
        </p:sp>
      </p:grpSp>
      <p:grpSp>
        <p:nvGrpSpPr>
          <p:cNvPr id="15" name="Group 14"/>
          <p:cNvGrpSpPr/>
          <p:nvPr/>
        </p:nvGrpSpPr>
        <p:grpSpPr>
          <a:xfrm>
            <a:off x="275163" y="2926544"/>
            <a:ext cx="2194249" cy="868557"/>
            <a:chOff x="-2369151" y="2926464"/>
            <a:chExt cx="2194560" cy="868680"/>
          </a:xfrm>
        </p:grpSpPr>
        <p:sp>
          <p:nvSpPr>
            <p:cNvPr id="55" name="Rectangle 54"/>
            <p:cNvSpPr/>
            <p:nvPr/>
          </p:nvSpPr>
          <p:spPr>
            <a:xfrm>
              <a:off x="-2369151" y="2926464"/>
              <a:ext cx="2194560" cy="868680"/>
            </a:xfrm>
            <a:prstGeom prst="rect">
              <a:avLst/>
            </a:prstGeom>
            <a:solidFill>
              <a:schemeClr val="bg1">
                <a:lumMod val="85000"/>
              </a:schemeClr>
            </a:solidFill>
            <a:ln w="15875">
              <a:no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39989"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t>Bigger </a:t>
              </a:r>
              <a:b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br>
              <a: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t>motivations</a:t>
              </a:r>
              <a:endParaRPr kumimoji="0" lang="en-US" sz="1199"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endParaRPr>
            </a:p>
          </p:txBody>
        </p:sp>
        <p:sp>
          <p:nvSpPr>
            <p:cNvPr id="61" name="Oval 60"/>
            <p:cNvSpPr/>
            <p:nvPr/>
          </p:nvSpPr>
          <p:spPr bwMode="auto">
            <a:xfrm>
              <a:off x="-2244637" y="3175979"/>
              <a:ext cx="369651" cy="369651"/>
            </a:xfrm>
            <a:prstGeom prst="ellipse">
              <a:avLst/>
            </a:prstGeom>
            <a:solidFill>
              <a:schemeClr val="bg1">
                <a:alpha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gradFill>
                    <a:gsLst>
                      <a:gs pos="16949">
                        <a:srgbClr val="D2D2D2"/>
                      </a:gs>
                      <a:gs pos="34746">
                        <a:srgbClr val="D2D2D2"/>
                      </a:gs>
                    </a:gsLst>
                    <a:lin ang="5400000" scaled="0"/>
                  </a:gradFill>
                  <a:effectLst/>
                  <a:uLnTx/>
                  <a:uFillTx/>
                  <a:latin typeface="Segoe UI"/>
                  <a:ea typeface="Segoe UI" pitchFamily="34" charset="0"/>
                  <a:cs typeface="Segoe UI" pitchFamily="34" charset="0"/>
                </a:rPr>
                <a:t>2</a:t>
              </a:r>
            </a:p>
          </p:txBody>
        </p:sp>
      </p:grpSp>
      <p:grpSp>
        <p:nvGrpSpPr>
          <p:cNvPr id="17" name="Group 16"/>
          <p:cNvGrpSpPr/>
          <p:nvPr/>
        </p:nvGrpSpPr>
        <p:grpSpPr>
          <a:xfrm>
            <a:off x="275163" y="2012275"/>
            <a:ext cx="2194249" cy="868557"/>
            <a:chOff x="-1982497" y="2012064"/>
            <a:chExt cx="2194560" cy="868680"/>
          </a:xfrm>
        </p:grpSpPr>
        <p:sp>
          <p:nvSpPr>
            <p:cNvPr id="63" name="Rectangle 62"/>
            <p:cNvSpPr/>
            <p:nvPr/>
          </p:nvSpPr>
          <p:spPr>
            <a:xfrm>
              <a:off x="-1982497" y="2012064"/>
              <a:ext cx="2194560" cy="868680"/>
            </a:xfrm>
            <a:prstGeom prst="rect">
              <a:avLst/>
            </a:prstGeom>
            <a:solidFill>
              <a:schemeClr val="bg1">
                <a:lumMod val="85000"/>
              </a:schemeClr>
            </a:solidFill>
            <a:ln w="15875">
              <a:no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39989"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t>Increasing </a:t>
              </a:r>
              <a:b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br>
              <a: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t>incidents</a:t>
              </a:r>
              <a:endParaRPr kumimoji="0" lang="en-US" sz="1199"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endParaRPr>
            </a:p>
          </p:txBody>
        </p:sp>
        <p:sp>
          <p:nvSpPr>
            <p:cNvPr id="64" name="Oval 63"/>
            <p:cNvSpPr/>
            <p:nvPr/>
          </p:nvSpPr>
          <p:spPr bwMode="auto">
            <a:xfrm>
              <a:off x="-1857983" y="2261579"/>
              <a:ext cx="369651" cy="369651"/>
            </a:xfrm>
            <a:prstGeom prst="ellipse">
              <a:avLst/>
            </a:prstGeom>
            <a:solidFill>
              <a:schemeClr val="bg1">
                <a:alpha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gradFill>
                    <a:gsLst>
                      <a:gs pos="16949">
                        <a:srgbClr val="D2D2D2"/>
                      </a:gs>
                      <a:gs pos="34746">
                        <a:srgbClr val="D2D2D2"/>
                      </a:gs>
                    </a:gsLst>
                    <a:lin ang="5400000" scaled="0"/>
                  </a:gradFill>
                  <a:effectLst/>
                  <a:uLnTx/>
                  <a:uFillTx/>
                  <a:latin typeface="Segoe UI"/>
                  <a:ea typeface="Segoe UI" pitchFamily="34" charset="0"/>
                  <a:cs typeface="Segoe UI" pitchFamily="34" charset="0"/>
                </a:rPr>
                <a:t>1</a:t>
              </a:r>
            </a:p>
          </p:txBody>
        </p:sp>
      </p:grpSp>
      <p:grpSp>
        <p:nvGrpSpPr>
          <p:cNvPr id="18" name="Group 17"/>
          <p:cNvGrpSpPr/>
          <p:nvPr/>
        </p:nvGrpSpPr>
        <p:grpSpPr>
          <a:xfrm>
            <a:off x="275163" y="3840815"/>
            <a:ext cx="2194249" cy="868557"/>
            <a:chOff x="-1673451" y="3840864"/>
            <a:chExt cx="2194560" cy="868680"/>
          </a:xfrm>
        </p:grpSpPr>
        <p:sp>
          <p:nvSpPr>
            <p:cNvPr id="65" name="Rectangle 64"/>
            <p:cNvSpPr/>
            <p:nvPr/>
          </p:nvSpPr>
          <p:spPr>
            <a:xfrm>
              <a:off x="-1673451" y="3840864"/>
              <a:ext cx="2194560" cy="868680"/>
            </a:xfrm>
            <a:prstGeom prst="rect">
              <a:avLst/>
            </a:prstGeom>
            <a:solidFill>
              <a:schemeClr val="bg1">
                <a:lumMod val="85000"/>
              </a:schemeClr>
            </a:solidFill>
            <a:ln w="15875">
              <a:noFill/>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639989"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t>Bigger </a:t>
              </a:r>
              <a:b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br>
              <a:r>
                <a:rPr kumimoji="0" lang="en-US" sz="2000"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rPr>
                <a:t>risk</a:t>
              </a:r>
              <a:endParaRPr kumimoji="0" lang="en-US" sz="1199" b="0" i="0" u="none" strike="noStrike" kern="0" cap="none" spc="0" normalizeH="0" baseline="0" noProof="0" dirty="0">
                <a:ln>
                  <a:noFill/>
                </a:ln>
                <a:gradFill>
                  <a:gsLst>
                    <a:gs pos="847">
                      <a:srgbClr val="505050"/>
                    </a:gs>
                    <a:gs pos="16102">
                      <a:srgbClr val="505050"/>
                    </a:gs>
                  </a:gsLst>
                  <a:lin ang="5400000" scaled="1"/>
                </a:gradFill>
                <a:effectLst/>
                <a:uLnTx/>
                <a:uFillTx/>
                <a:latin typeface="Segoe UI Light"/>
              </a:endParaRPr>
            </a:p>
          </p:txBody>
        </p:sp>
        <p:sp>
          <p:nvSpPr>
            <p:cNvPr id="66" name="Oval 65"/>
            <p:cNvSpPr/>
            <p:nvPr/>
          </p:nvSpPr>
          <p:spPr bwMode="auto">
            <a:xfrm>
              <a:off x="-1548937" y="4090379"/>
              <a:ext cx="369651" cy="369651"/>
            </a:xfrm>
            <a:prstGeom prst="ellipse">
              <a:avLst/>
            </a:prstGeom>
            <a:solidFill>
              <a:schemeClr val="bg1">
                <a:alpha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gradFill>
                    <a:gsLst>
                      <a:gs pos="16949">
                        <a:srgbClr val="D2D2D2"/>
                      </a:gs>
                      <a:gs pos="34746">
                        <a:srgbClr val="D2D2D2"/>
                      </a:gs>
                    </a:gsLst>
                    <a:lin ang="5400000" scaled="0"/>
                  </a:gradFill>
                  <a:effectLst/>
                  <a:uLnTx/>
                  <a:uFillTx/>
                  <a:latin typeface="Segoe UI"/>
                  <a:ea typeface="Segoe UI" pitchFamily="34" charset="0"/>
                  <a:cs typeface="Segoe UI" pitchFamily="34" charset="0"/>
                </a:rPr>
                <a:t>3</a:t>
              </a:r>
            </a:p>
          </p:txBody>
        </p:sp>
      </p:grpSp>
      <p:sp>
        <p:nvSpPr>
          <p:cNvPr id="67" name="Oval 66"/>
          <p:cNvSpPr/>
          <p:nvPr/>
        </p:nvSpPr>
        <p:spPr bwMode="auto">
          <a:xfrm>
            <a:off x="5214635" y="3282758"/>
            <a:ext cx="369598" cy="369598"/>
          </a:xfrm>
          <a:prstGeom prst="ellipse">
            <a:avLst/>
          </a:prstGeom>
          <a:solidFill>
            <a:schemeClr val="bg1">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1</a:t>
            </a:r>
          </a:p>
        </p:txBody>
      </p:sp>
      <p:sp>
        <p:nvSpPr>
          <p:cNvPr id="68" name="Oval 67"/>
          <p:cNvSpPr/>
          <p:nvPr/>
        </p:nvSpPr>
        <p:spPr bwMode="auto">
          <a:xfrm>
            <a:off x="8605994" y="3282758"/>
            <a:ext cx="369598" cy="369598"/>
          </a:xfrm>
          <a:prstGeom prst="ellipse">
            <a:avLst/>
          </a:prstGeom>
          <a:solidFill>
            <a:schemeClr val="bg1">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1</a:t>
            </a:r>
          </a:p>
        </p:txBody>
      </p:sp>
      <p:sp>
        <p:nvSpPr>
          <p:cNvPr id="69" name="Oval 68"/>
          <p:cNvSpPr/>
          <p:nvPr/>
        </p:nvSpPr>
        <p:spPr bwMode="auto">
          <a:xfrm>
            <a:off x="11646706" y="3282758"/>
            <a:ext cx="369598" cy="369598"/>
          </a:xfrm>
          <a:prstGeom prst="ellipse">
            <a:avLst/>
          </a:prstGeom>
          <a:solidFill>
            <a:schemeClr val="bg1">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2</a:t>
            </a:r>
          </a:p>
        </p:txBody>
      </p:sp>
      <p:sp>
        <p:nvSpPr>
          <p:cNvPr id="70" name="Oval 69"/>
          <p:cNvSpPr/>
          <p:nvPr/>
        </p:nvSpPr>
        <p:spPr bwMode="auto">
          <a:xfrm>
            <a:off x="4960660" y="6015949"/>
            <a:ext cx="369598" cy="369598"/>
          </a:xfrm>
          <a:prstGeom prst="ellipse">
            <a:avLst/>
          </a:prstGeom>
          <a:solidFill>
            <a:schemeClr val="bg1">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2</a:t>
            </a:r>
          </a:p>
        </p:txBody>
      </p:sp>
      <p:sp>
        <p:nvSpPr>
          <p:cNvPr id="71" name="Oval 70"/>
          <p:cNvSpPr/>
          <p:nvPr/>
        </p:nvSpPr>
        <p:spPr bwMode="auto">
          <a:xfrm>
            <a:off x="7092452" y="6015949"/>
            <a:ext cx="369598" cy="369598"/>
          </a:xfrm>
          <a:prstGeom prst="ellipse">
            <a:avLst/>
          </a:prstGeom>
          <a:solidFill>
            <a:schemeClr val="bg1">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3</a:t>
            </a:r>
          </a:p>
        </p:txBody>
      </p:sp>
      <p:sp>
        <p:nvSpPr>
          <p:cNvPr id="72" name="Oval 71"/>
          <p:cNvSpPr/>
          <p:nvPr/>
        </p:nvSpPr>
        <p:spPr bwMode="auto">
          <a:xfrm>
            <a:off x="9369579" y="6015949"/>
            <a:ext cx="369598" cy="369598"/>
          </a:xfrm>
          <a:prstGeom prst="ellipse">
            <a:avLst/>
          </a:prstGeom>
          <a:solidFill>
            <a:schemeClr val="bg1">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3</a:t>
            </a:r>
          </a:p>
        </p:txBody>
      </p:sp>
      <p:sp>
        <p:nvSpPr>
          <p:cNvPr id="73" name="Oval 72"/>
          <p:cNvSpPr/>
          <p:nvPr/>
        </p:nvSpPr>
        <p:spPr bwMode="auto">
          <a:xfrm>
            <a:off x="11646706" y="6015949"/>
            <a:ext cx="369598" cy="369598"/>
          </a:xfrm>
          <a:prstGeom prst="ellipse">
            <a:avLst/>
          </a:prstGeom>
          <a:solidFill>
            <a:schemeClr val="bg1">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r>
              <a:rPr kumimoji="0" lang="en-US" sz="1399" b="1"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3</a:t>
            </a:r>
          </a:p>
        </p:txBody>
      </p:sp>
    </p:spTree>
    <p:extLst>
      <p:ext uri="{BB962C8B-B14F-4D97-AF65-F5344CB8AC3E}">
        <p14:creationId xmlns:p14="http://schemas.microsoft.com/office/powerpoint/2010/main" val="4248620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3"/>
          <p:cNvGrpSpPr/>
          <p:nvPr/>
        </p:nvGrpSpPr>
        <p:grpSpPr>
          <a:xfrm>
            <a:off x="4060474" y="5129726"/>
            <a:ext cx="1697120" cy="990210"/>
            <a:chOff x="8962432" y="5221667"/>
            <a:chExt cx="2286000" cy="1174246"/>
          </a:xfrm>
        </p:grpSpPr>
        <p:sp>
          <p:nvSpPr>
            <p:cNvPr id="80" name="Rectangle 5"/>
            <p:cNvSpPr/>
            <p:nvPr/>
          </p:nvSpPr>
          <p:spPr bwMode="auto">
            <a:xfrm>
              <a:off x="8962432" y="5221667"/>
              <a:ext cx="2286000" cy="1174246"/>
            </a:xfrm>
            <a:prstGeom prst="rect">
              <a:avLst/>
            </a:prstGeom>
            <a:solidFill>
              <a:schemeClr val="accent5"/>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3360" tIns="114689" rIns="143360" bIns="114689" numCol="1" spcCol="0" rtlCol="0" fromWordArt="0" anchor="t" anchorCtr="0" forceAA="0" compatLnSpc="1">
              <a:prstTxWarp prst="textNoShape">
                <a:avLst/>
              </a:prstTxWarp>
              <a:noAutofit/>
            </a:bodyPr>
            <a:lstStyle/>
            <a:p>
              <a:pPr marL="0" marR="0" lvl="0" indent="0" defTabSz="730917" eaLnBrk="1" fontAlgn="base" latinLnBrk="0" hangingPunct="1">
                <a:lnSpc>
                  <a:spcPct val="90000"/>
                </a:lnSpc>
                <a:spcBef>
                  <a:spcPct val="0"/>
                </a:spcBef>
                <a:spcAft>
                  <a:spcPct val="0"/>
                </a:spcAft>
                <a:buClrTx/>
                <a:buSzTx/>
                <a:buFontTx/>
                <a:buNone/>
                <a:tabLst/>
                <a:defRPr/>
              </a:pPr>
              <a:r>
                <a:rPr kumimoji="0" lang="en-US" sz="1599" b="0" i="0" u="none" strike="noStrike" kern="0" cap="none" spc="-16" normalizeH="0" baseline="0" noProof="0" dirty="0">
                  <a:ln>
                    <a:noFill/>
                  </a:ln>
                  <a:gradFill>
                    <a:gsLst>
                      <a:gs pos="14407">
                        <a:srgbClr val="FFFFFF"/>
                      </a:gs>
                      <a:gs pos="30508">
                        <a:srgbClr val="FFFFFF"/>
                      </a:gs>
                    </a:gsLst>
                    <a:lin ang="5400000" scaled="0"/>
                  </a:gradFill>
                  <a:effectLst/>
                  <a:uLnTx/>
                  <a:uFillTx/>
                  <a:latin typeface="Segoe UI"/>
                  <a:ea typeface="Segoe UI" pitchFamily="34" charset="0"/>
                  <a:cs typeface="Segoe UI" pitchFamily="34" charset="0"/>
                </a:rPr>
                <a:t>Host Guardian Service</a:t>
              </a:r>
            </a:p>
          </p:txBody>
        </p:sp>
        <p:sp>
          <p:nvSpPr>
            <p:cNvPr id="92" name="Freeform 25"/>
            <p:cNvSpPr>
              <a:spLocks noChangeAspect="1" noEditPoints="1"/>
            </p:cNvSpPr>
            <p:nvPr/>
          </p:nvSpPr>
          <p:spPr bwMode="auto">
            <a:xfrm rot="16200000" flipH="1">
              <a:off x="10130502" y="5930850"/>
              <a:ext cx="331627" cy="177981"/>
            </a:xfrm>
            <a:custGeom>
              <a:avLst/>
              <a:gdLst>
                <a:gd name="T0" fmla="*/ 396 w 401"/>
                <a:gd name="T1" fmla="*/ 80 h 190"/>
                <a:gd name="T2" fmla="*/ 363 w 401"/>
                <a:gd name="T3" fmla="*/ 48 h 190"/>
                <a:gd name="T4" fmla="*/ 175 w 401"/>
                <a:gd name="T5" fmla="*/ 48 h 190"/>
                <a:gd name="T6" fmla="*/ 94 w 401"/>
                <a:gd name="T7" fmla="*/ 0 h 190"/>
                <a:gd name="T8" fmla="*/ 0 w 401"/>
                <a:gd name="T9" fmla="*/ 95 h 190"/>
                <a:gd name="T10" fmla="*/ 94 w 401"/>
                <a:gd name="T11" fmla="*/ 190 h 190"/>
                <a:gd name="T12" fmla="*/ 175 w 401"/>
                <a:gd name="T13" fmla="*/ 142 h 190"/>
                <a:gd name="T14" fmla="*/ 213 w 401"/>
                <a:gd name="T15" fmla="*/ 142 h 190"/>
                <a:gd name="T16" fmla="*/ 243 w 401"/>
                <a:gd name="T17" fmla="*/ 112 h 190"/>
                <a:gd name="T18" fmla="*/ 266 w 401"/>
                <a:gd name="T19" fmla="*/ 135 h 190"/>
                <a:gd name="T20" fmla="*/ 288 w 401"/>
                <a:gd name="T21" fmla="*/ 113 h 190"/>
                <a:gd name="T22" fmla="*/ 310 w 401"/>
                <a:gd name="T23" fmla="*/ 136 h 190"/>
                <a:gd name="T24" fmla="*/ 333 w 401"/>
                <a:gd name="T25" fmla="*/ 113 h 190"/>
                <a:gd name="T26" fmla="*/ 356 w 401"/>
                <a:gd name="T27" fmla="*/ 136 h 190"/>
                <a:gd name="T28" fmla="*/ 396 w 401"/>
                <a:gd name="T29" fmla="*/ 96 h 190"/>
                <a:gd name="T30" fmla="*/ 396 w 401"/>
                <a:gd name="T31" fmla="*/ 80 h 190"/>
                <a:gd name="T32" fmla="*/ 53 w 401"/>
                <a:gd name="T33" fmla="*/ 120 h 190"/>
                <a:gd name="T34" fmla="*/ 28 w 401"/>
                <a:gd name="T35" fmla="*/ 95 h 190"/>
                <a:gd name="T36" fmla="*/ 53 w 401"/>
                <a:gd name="T37" fmla="*/ 69 h 190"/>
                <a:gd name="T38" fmla="*/ 77 w 401"/>
                <a:gd name="T39" fmla="*/ 95 h 190"/>
                <a:gd name="T40" fmla="*/ 53 w 401"/>
                <a:gd name="T41" fmla="*/ 12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1" h="190">
                  <a:moveTo>
                    <a:pt x="396" y="80"/>
                  </a:moveTo>
                  <a:cubicBezTo>
                    <a:pt x="363" y="48"/>
                    <a:pt x="363" y="48"/>
                    <a:pt x="363" y="48"/>
                  </a:cubicBezTo>
                  <a:cubicBezTo>
                    <a:pt x="175" y="48"/>
                    <a:pt x="175" y="48"/>
                    <a:pt x="175" y="48"/>
                  </a:cubicBezTo>
                  <a:cubicBezTo>
                    <a:pt x="159" y="20"/>
                    <a:pt x="128" y="0"/>
                    <a:pt x="94" y="0"/>
                  </a:cubicBezTo>
                  <a:cubicBezTo>
                    <a:pt x="42" y="0"/>
                    <a:pt x="0" y="43"/>
                    <a:pt x="0" y="95"/>
                  </a:cubicBezTo>
                  <a:cubicBezTo>
                    <a:pt x="0" y="147"/>
                    <a:pt x="42" y="189"/>
                    <a:pt x="94" y="190"/>
                  </a:cubicBezTo>
                  <a:cubicBezTo>
                    <a:pt x="128" y="189"/>
                    <a:pt x="158" y="170"/>
                    <a:pt x="175" y="142"/>
                  </a:cubicBezTo>
                  <a:cubicBezTo>
                    <a:pt x="213" y="142"/>
                    <a:pt x="213" y="142"/>
                    <a:pt x="213" y="142"/>
                  </a:cubicBezTo>
                  <a:cubicBezTo>
                    <a:pt x="243" y="112"/>
                    <a:pt x="243" y="112"/>
                    <a:pt x="243" y="112"/>
                  </a:cubicBezTo>
                  <a:cubicBezTo>
                    <a:pt x="266" y="135"/>
                    <a:pt x="266" y="135"/>
                    <a:pt x="266" y="135"/>
                  </a:cubicBezTo>
                  <a:cubicBezTo>
                    <a:pt x="288" y="113"/>
                    <a:pt x="288" y="113"/>
                    <a:pt x="288" y="113"/>
                  </a:cubicBezTo>
                  <a:cubicBezTo>
                    <a:pt x="310" y="136"/>
                    <a:pt x="310" y="136"/>
                    <a:pt x="310" y="136"/>
                  </a:cubicBezTo>
                  <a:cubicBezTo>
                    <a:pt x="333" y="113"/>
                    <a:pt x="333" y="113"/>
                    <a:pt x="333" y="113"/>
                  </a:cubicBezTo>
                  <a:cubicBezTo>
                    <a:pt x="356" y="136"/>
                    <a:pt x="356" y="136"/>
                    <a:pt x="356" y="136"/>
                  </a:cubicBezTo>
                  <a:cubicBezTo>
                    <a:pt x="396" y="96"/>
                    <a:pt x="396" y="96"/>
                    <a:pt x="396" y="96"/>
                  </a:cubicBezTo>
                  <a:cubicBezTo>
                    <a:pt x="401" y="90"/>
                    <a:pt x="401" y="86"/>
                    <a:pt x="396" y="80"/>
                  </a:cubicBezTo>
                  <a:close/>
                  <a:moveTo>
                    <a:pt x="53" y="120"/>
                  </a:moveTo>
                  <a:cubicBezTo>
                    <a:pt x="39" y="120"/>
                    <a:pt x="28" y="108"/>
                    <a:pt x="28" y="95"/>
                  </a:cubicBezTo>
                  <a:cubicBezTo>
                    <a:pt x="28" y="81"/>
                    <a:pt x="39" y="69"/>
                    <a:pt x="53" y="69"/>
                  </a:cubicBezTo>
                  <a:cubicBezTo>
                    <a:pt x="66" y="69"/>
                    <a:pt x="77" y="81"/>
                    <a:pt x="77" y="95"/>
                  </a:cubicBezTo>
                  <a:cubicBezTo>
                    <a:pt x="77" y="108"/>
                    <a:pt x="66" y="120"/>
                    <a:pt x="53" y="12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9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90" name="Freeform 14"/>
            <p:cNvSpPr>
              <a:spLocks noChangeAspect="1" noEditPoints="1"/>
            </p:cNvSpPr>
            <p:nvPr/>
          </p:nvSpPr>
          <p:spPr bwMode="auto">
            <a:xfrm>
              <a:off x="10448330" y="5820377"/>
              <a:ext cx="568995" cy="398924"/>
            </a:xfrm>
            <a:custGeom>
              <a:avLst/>
              <a:gdLst>
                <a:gd name="T0" fmla="*/ 200 w 334"/>
                <a:gd name="T1" fmla="*/ 75 h 266"/>
                <a:gd name="T2" fmla="*/ 142 w 334"/>
                <a:gd name="T3" fmla="*/ 133 h 266"/>
                <a:gd name="T4" fmla="*/ 200 w 334"/>
                <a:gd name="T5" fmla="*/ 191 h 266"/>
                <a:gd name="T6" fmla="*/ 259 w 334"/>
                <a:gd name="T7" fmla="*/ 133 h 266"/>
                <a:gd name="T8" fmla="*/ 200 w 334"/>
                <a:gd name="T9" fmla="*/ 75 h 266"/>
                <a:gd name="T10" fmla="*/ 212 w 334"/>
                <a:gd name="T11" fmla="*/ 157 h 266"/>
                <a:gd name="T12" fmla="*/ 202 w 334"/>
                <a:gd name="T13" fmla="*/ 157 h 266"/>
                <a:gd name="T14" fmla="*/ 199 w 334"/>
                <a:gd name="T15" fmla="*/ 157 h 266"/>
                <a:gd name="T16" fmla="*/ 189 w 334"/>
                <a:gd name="T17" fmla="*/ 157 h 266"/>
                <a:gd name="T18" fmla="*/ 196 w 334"/>
                <a:gd name="T19" fmla="*/ 131 h 266"/>
                <a:gd name="T20" fmla="*/ 188 w 334"/>
                <a:gd name="T21" fmla="*/ 120 h 266"/>
                <a:gd name="T22" fmla="*/ 200 w 334"/>
                <a:gd name="T23" fmla="*/ 109 h 266"/>
                <a:gd name="T24" fmla="*/ 212 w 334"/>
                <a:gd name="T25" fmla="*/ 120 h 266"/>
                <a:gd name="T26" fmla="*/ 205 w 334"/>
                <a:gd name="T27" fmla="*/ 131 h 266"/>
                <a:gd name="T28" fmla="*/ 212 w 334"/>
                <a:gd name="T29" fmla="*/ 157 h 266"/>
                <a:gd name="T30" fmla="*/ 300 w 334"/>
                <a:gd name="T31" fmla="*/ 0 h 266"/>
                <a:gd name="T32" fmla="*/ 34 w 334"/>
                <a:gd name="T33" fmla="*/ 0 h 266"/>
                <a:gd name="T34" fmla="*/ 0 w 334"/>
                <a:gd name="T35" fmla="*/ 33 h 266"/>
                <a:gd name="T36" fmla="*/ 0 w 334"/>
                <a:gd name="T37" fmla="*/ 233 h 266"/>
                <a:gd name="T38" fmla="*/ 34 w 334"/>
                <a:gd name="T39" fmla="*/ 266 h 266"/>
                <a:gd name="T40" fmla="*/ 300 w 334"/>
                <a:gd name="T41" fmla="*/ 266 h 266"/>
                <a:gd name="T42" fmla="*/ 334 w 334"/>
                <a:gd name="T43" fmla="*/ 233 h 266"/>
                <a:gd name="T44" fmla="*/ 334 w 334"/>
                <a:gd name="T45" fmla="*/ 33 h 266"/>
                <a:gd name="T46" fmla="*/ 300 w 334"/>
                <a:gd name="T47" fmla="*/ 0 h 266"/>
                <a:gd name="T48" fmla="*/ 300 w 334"/>
                <a:gd name="T49" fmla="*/ 139 h 266"/>
                <a:gd name="T50" fmla="*/ 275 w 334"/>
                <a:gd name="T51" fmla="*/ 199 h 266"/>
                <a:gd name="T52" fmla="*/ 261 w 334"/>
                <a:gd name="T53" fmla="*/ 185 h 266"/>
                <a:gd name="T54" fmla="*/ 253 w 334"/>
                <a:gd name="T55" fmla="*/ 194 h 266"/>
                <a:gd name="T56" fmla="*/ 267 w 334"/>
                <a:gd name="T57" fmla="*/ 208 h 266"/>
                <a:gd name="T58" fmla="*/ 206 w 334"/>
                <a:gd name="T59" fmla="*/ 233 h 266"/>
                <a:gd name="T60" fmla="*/ 206 w 334"/>
                <a:gd name="T61" fmla="*/ 213 h 266"/>
                <a:gd name="T62" fmla="*/ 194 w 334"/>
                <a:gd name="T63" fmla="*/ 213 h 266"/>
                <a:gd name="T64" fmla="*/ 194 w 334"/>
                <a:gd name="T65" fmla="*/ 233 h 266"/>
                <a:gd name="T66" fmla="*/ 134 w 334"/>
                <a:gd name="T67" fmla="*/ 208 h 266"/>
                <a:gd name="T68" fmla="*/ 148 w 334"/>
                <a:gd name="T69" fmla="*/ 194 h 266"/>
                <a:gd name="T70" fmla="*/ 139 w 334"/>
                <a:gd name="T71" fmla="*/ 185 h 266"/>
                <a:gd name="T72" fmla="*/ 126 w 334"/>
                <a:gd name="T73" fmla="*/ 199 h 266"/>
                <a:gd name="T74" fmla="*/ 101 w 334"/>
                <a:gd name="T75" fmla="*/ 139 h 266"/>
                <a:gd name="T76" fmla="*/ 120 w 334"/>
                <a:gd name="T77" fmla="*/ 139 h 266"/>
                <a:gd name="T78" fmla="*/ 120 w 334"/>
                <a:gd name="T79" fmla="*/ 127 h 266"/>
                <a:gd name="T80" fmla="*/ 101 w 334"/>
                <a:gd name="T81" fmla="*/ 127 h 266"/>
                <a:gd name="T82" fmla="*/ 126 w 334"/>
                <a:gd name="T83" fmla="*/ 67 h 266"/>
                <a:gd name="T84" fmla="*/ 139 w 334"/>
                <a:gd name="T85" fmla="*/ 81 h 266"/>
                <a:gd name="T86" fmla="*/ 148 w 334"/>
                <a:gd name="T87" fmla="*/ 72 h 266"/>
                <a:gd name="T88" fmla="*/ 134 w 334"/>
                <a:gd name="T89" fmla="*/ 58 h 266"/>
                <a:gd name="T90" fmla="*/ 194 w 334"/>
                <a:gd name="T91" fmla="*/ 33 h 266"/>
                <a:gd name="T92" fmla="*/ 194 w 334"/>
                <a:gd name="T93" fmla="*/ 53 h 266"/>
                <a:gd name="T94" fmla="*/ 206 w 334"/>
                <a:gd name="T95" fmla="*/ 53 h 266"/>
                <a:gd name="T96" fmla="*/ 206 w 334"/>
                <a:gd name="T97" fmla="*/ 33 h 266"/>
                <a:gd name="T98" fmla="*/ 267 w 334"/>
                <a:gd name="T99" fmla="*/ 58 h 266"/>
                <a:gd name="T100" fmla="*/ 253 w 334"/>
                <a:gd name="T101" fmla="*/ 72 h 266"/>
                <a:gd name="T102" fmla="*/ 261 w 334"/>
                <a:gd name="T103" fmla="*/ 81 h 266"/>
                <a:gd name="T104" fmla="*/ 275 w 334"/>
                <a:gd name="T105" fmla="*/ 67 h 266"/>
                <a:gd name="T106" fmla="*/ 300 w 334"/>
                <a:gd name="T107" fmla="*/ 127 h 266"/>
                <a:gd name="T108" fmla="*/ 280 w 334"/>
                <a:gd name="T109" fmla="*/ 127 h 266"/>
                <a:gd name="T110" fmla="*/ 280 w 334"/>
                <a:gd name="T111" fmla="*/ 139 h 266"/>
                <a:gd name="T112" fmla="*/ 300 w 334"/>
                <a:gd name="T113" fmla="*/ 139 h 266"/>
                <a:gd name="T114" fmla="*/ 34 w 334"/>
                <a:gd name="T115" fmla="*/ 166 h 266"/>
                <a:gd name="T116" fmla="*/ 34 w 334"/>
                <a:gd name="T117" fmla="*/ 100 h 266"/>
                <a:gd name="T118" fmla="*/ 67 w 334"/>
                <a:gd name="T119" fmla="*/ 133 h 266"/>
                <a:gd name="T120" fmla="*/ 34 w 334"/>
                <a:gd name="T121" fmla="*/ 1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4" h="266">
                  <a:moveTo>
                    <a:pt x="200" y="75"/>
                  </a:moveTo>
                  <a:cubicBezTo>
                    <a:pt x="169" y="75"/>
                    <a:pt x="142" y="101"/>
                    <a:pt x="142" y="133"/>
                  </a:cubicBezTo>
                  <a:cubicBezTo>
                    <a:pt x="142" y="165"/>
                    <a:pt x="169" y="191"/>
                    <a:pt x="200" y="191"/>
                  </a:cubicBezTo>
                  <a:cubicBezTo>
                    <a:pt x="232" y="191"/>
                    <a:pt x="259" y="165"/>
                    <a:pt x="259" y="133"/>
                  </a:cubicBezTo>
                  <a:cubicBezTo>
                    <a:pt x="259" y="101"/>
                    <a:pt x="232" y="75"/>
                    <a:pt x="200" y="75"/>
                  </a:cubicBezTo>
                  <a:close/>
                  <a:moveTo>
                    <a:pt x="212" y="157"/>
                  </a:moveTo>
                  <a:cubicBezTo>
                    <a:pt x="212" y="157"/>
                    <a:pt x="212" y="157"/>
                    <a:pt x="202" y="157"/>
                  </a:cubicBezTo>
                  <a:cubicBezTo>
                    <a:pt x="202" y="157"/>
                    <a:pt x="202" y="157"/>
                    <a:pt x="199" y="157"/>
                  </a:cubicBezTo>
                  <a:cubicBezTo>
                    <a:pt x="199" y="157"/>
                    <a:pt x="199" y="157"/>
                    <a:pt x="189" y="157"/>
                  </a:cubicBezTo>
                  <a:cubicBezTo>
                    <a:pt x="189" y="157"/>
                    <a:pt x="189" y="157"/>
                    <a:pt x="196" y="131"/>
                  </a:cubicBezTo>
                  <a:cubicBezTo>
                    <a:pt x="192" y="130"/>
                    <a:pt x="188" y="125"/>
                    <a:pt x="188" y="120"/>
                  </a:cubicBezTo>
                  <a:cubicBezTo>
                    <a:pt x="188" y="114"/>
                    <a:pt x="194" y="109"/>
                    <a:pt x="200" y="109"/>
                  </a:cubicBezTo>
                  <a:cubicBezTo>
                    <a:pt x="207" y="109"/>
                    <a:pt x="212" y="114"/>
                    <a:pt x="212" y="120"/>
                  </a:cubicBezTo>
                  <a:cubicBezTo>
                    <a:pt x="212" y="125"/>
                    <a:pt x="209" y="130"/>
                    <a:pt x="205" y="131"/>
                  </a:cubicBezTo>
                  <a:cubicBezTo>
                    <a:pt x="205" y="131"/>
                    <a:pt x="205" y="131"/>
                    <a:pt x="212" y="157"/>
                  </a:cubicBezTo>
                  <a:close/>
                  <a:moveTo>
                    <a:pt x="300" y="0"/>
                  </a:moveTo>
                  <a:cubicBezTo>
                    <a:pt x="34" y="0"/>
                    <a:pt x="34" y="0"/>
                    <a:pt x="34" y="0"/>
                  </a:cubicBezTo>
                  <a:cubicBezTo>
                    <a:pt x="15" y="0"/>
                    <a:pt x="0" y="15"/>
                    <a:pt x="0" y="33"/>
                  </a:cubicBezTo>
                  <a:cubicBezTo>
                    <a:pt x="0" y="233"/>
                    <a:pt x="0" y="233"/>
                    <a:pt x="0" y="233"/>
                  </a:cubicBezTo>
                  <a:cubicBezTo>
                    <a:pt x="0" y="251"/>
                    <a:pt x="15" y="266"/>
                    <a:pt x="34" y="266"/>
                  </a:cubicBezTo>
                  <a:cubicBezTo>
                    <a:pt x="300" y="266"/>
                    <a:pt x="300" y="266"/>
                    <a:pt x="300" y="266"/>
                  </a:cubicBezTo>
                  <a:cubicBezTo>
                    <a:pt x="319" y="266"/>
                    <a:pt x="334" y="251"/>
                    <a:pt x="334" y="233"/>
                  </a:cubicBezTo>
                  <a:cubicBezTo>
                    <a:pt x="334" y="33"/>
                    <a:pt x="334" y="33"/>
                    <a:pt x="334" y="33"/>
                  </a:cubicBezTo>
                  <a:cubicBezTo>
                    <a:pt x="334" y="15"/>
                    <a:pt x="319" y="0"/>
                    <a:pt x="300" y="0"/>
                  </a:cubicBezTo>
                  <a:close/>
                  <a:moveTo>
                    <a:pt x="300" y="139"/>
                  </a:moveTo>
                  <a:cubicBezTo>
                    <a:pt x="299" y="162"/>
                    <a:pt x="290" y="183"/>
                    <a:pt x="275" y="199"/>
                  </a:cubicBezTo>
                  <a:cubicBezTo>
                    <a:pt x="261" y="185"/>
                    <a:pt x="261" y="185"/>
                    <a:pt x="261" y="185"/>
                  </a:cubicBezTo>
                  <a:cubicBezTo>
                    <a:pt x="253" y="194"/>
                    <a:pt x="253" y="194"/>
                    <a:pt x="253" y="194"/>
                  </a:cubicBezTo>
                  <a:cubicBezTo>
                    <a:pt x="267" y="208"/>
                    <a:pt x="267" y="208"/>
                    <a:pt x="267" y="208"/>
                  </a:cubicBezTo>
                  <a:cubicBezTo>
                    <a:pt x="250" y="222"/>
                    <a:pt x="229" y="231"/>
                    <a:pt x="206" y="233"/>
                  </a:cubicBezTo>
                  <a:cubicBezTo>
                    <a:pt x="206" y="213"/>
                    <a:pt x="206" y="213"/>
                    <a:pt x="206" y="213"/>
                  </a:cubicBezTo>
                  <a:cubicBezTo>
                    <a:pt x="194" y="213"/>
                    <a:pt x="194" y="213"/>
                    <a:pt x="194" y="213"/>
                  </a:cubicBezTo>
                  <a:cubicBezTo>
                    <a:pt x="194" y="233"/>
                    <a:pt x="194" y="233"/>
                    <a:pt x="194" y="233"/>
                  </a:cubicBezTo>
                  <a:cubicBezTo>
                    <a:pt x="171" y="231"/>
                    <a:pt x="150" y="222"/>
                    <a:pt x="134" y="208"/>
                  </a:cubicBezTo>
                  <a:cubicBezTo>
                    <a:pt x="148" y="194"/>
                    <a:pt x="148" y="194"/>
                    <a:pt x="148" y="194"/>
                  </a:cubicBezTo>
                  <a:cubicBezTo>
                    <a:pt x="139" y="185"/>
                    <a:pt x="139" y="185"/>
                    <a:pt x="139" y="185"/>
                  </a:cubicBezTo>
                  <a:cubicBezTo>
                    <a:pt x="126" y="199"/>
                    <a:pt x="126" y="199"/>
                    <a:pt x="126" y="199"/>
                  </a:cubicBezTo>
                  <a:cubicBezTo>
                    <a:pt x="111" y="183"/>
                    <a:pt x="102" y="162"/>
                    <a:pt x="101" y="139"/>
                  </a:cubicBezTo>
                  <a:cubicBezTo>
                    <a:pt x="120" y="139"/>
                    <a:pt x="120" y="139"/>
                    <a:pt x="120" y="139"/>
                  </a:cubicBezTo>
                  <a:cubicBezTo>
                    <a:pt x="120" y="127"/>
                    <a:pt x="120" y="127"/>
                    <a:pt x="120" y="127"/>
                  </a:cubicBezTo>
                  <a:cubicBezTo>
                    <a:pt x="101" y="127"/>
                    <a:pt x="101" y="127"/>
                    <a:pt x="101" y="127"/>
                  </a:cubicBezTo>
                  <a:cubicBezTo>
                    <a:pt x="102" y="104"/>
                    <a:pt x="111" y="83"/>
                    <a:pt x="126" y="67"/>
                  </a:cubicBezTo>
                  <a:cubicBezTo>
                    <a:pt x="139" y="81"/>
                    <a:pt x="139" y="81"/>
                    <a:pt x="139" y="81"/>
                  </a:cubicBezTo>
                  <a:cubicBezTo>
                    <a:pt x="148" y="72"/>
                    <a:pt x="148" y="72"/>
                    <a:pt x="148" y="72"/>
                  </a:cubicBezTo>
                  <a:cubicBezTo>
                    <a:pt x="134" y="58"/>
                    <a:pt x="134" y="58"/>
                    <a:pt x="134" y="58"/>
                  </a:cubicBezTo>
                  <a:cubicBezTo>
                    <a:pt x="150" y="44"/>
                    <a:pt x="171" y="35"/>
                    <a:pt x="194" y="33"/>
                  </a:cubicBezTo>
                  <a:cubicBezTo>
                    <a:pt x="194" y="53"/>
                    <a:pt x="194" y="53"/>
                    <a:pt x="194" y="53"/>
                  </a:cubicBezTo>
                  <a:cubicBezTo>
                    <a:pt x="206" y="53"/>
                    <a:pt x="206" y="53"/>
                    <a:pt x="206" y="53"/>
                  </a:cubicBezTo>
                  <a:cubicBezTo>
                    <a:pt x="206" y="33"/>
                    <a:pt x="206" y="33"/>
                    <a:pt x="206" y="33"/>
                  </a:cubicBezTo>
                  <a:cubicBezTo>
                    <a:pt x="229" y="35"/>
                    <a:pt x="250" y="44"/>
                    <a:pt x="267" y="58"/>
                  </a:cubicBezTo>
                  <a:cubicBezTo>
                    <a:pt x="253" y="72"/>
                    <a:pt x="253" y="72"/>
                    <a:pt x="253" y="72"/>
                  </a:cubicBezTo>
                  <a:cubicBezTo>
                    <a:pt x="261" y="81"/>
                    <a:pt x="261" y="81"/>
                    <a:pt x="261" y="81"/>
                  </a:cubicBezTo>
                  <a:cubicBezTo>
                    <a:pt x="275" y="67"/>
                    <a:pt x="275" y="67"/>
                    <a:pt x="275" y="67"/>
                  </a:cubicBezTo>
                  <a:cubicBezTo>
                    <a:pt x="290" y="83"/>
                    <a:pt x="299" y="104"/>
                    <a:pt x="300" y="127"/>
                  </a:cubicBezTo>
                  <a:cubicBezTo>
                    <a:pt x="280" y="127"/>
                    <a:pt x="280" y="127"/>
                    <a:pt x="280" y="127"/>
                  </a:cubicBezTo>
                  <a:cubicBezTo>
                    <a:pt x="280" y="139"/>
                    <a:pt x="280" y="139"/>
                    <a:pt x="280" y="139"/>
                  </a:cubicBezTo>
                  <a:lnTo>
                    <a:pt x="300" y="139"/>
                  </a:lnTo>
                  <a:close/>
                  <a:moveTo>
                    <a:pt x="34" y="166"/>
                  </a:moveTo>
                  <a:cubicBezTo>
                    <a:pt x="34" y="100"/>
                    <a:pt x="34" y="100"/>
                    <a:pt x="34" y="100"/>
                  </a:cubicBezTo>
                  <a:cubicBezTo>
                    <a:pt x="67" y="133"/>
                    <a:pt x="67" y="133"/>
                    <a:pt x="67" y="133"/>
                  </a:cubicBezTo>
                  <a:lnTo>
                    <a:pt x="34" y="166"/>
                  </a:ln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9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nvGrpSpPr>
          <p:cNvPr id="93" name="Group 19"/>
          <p:cNvGrpSpPr/>
          <p:nvPr/>
        </p:nvGrpSpPr>
        <p:grpSpPr>
          <a:xfrm>
            <a:off x="6398686" y="2168713"/>
            <a:ext cx="5762309" cy="4417827"/>
            <a:chOff x="5197642" y="2731167"/>
            <a:chExt cx="4811507" cy="3856881"/>
          </a:xfrm>
        </p:grpSpPr>
        <p:sp>
          <p:nvSpPr>
            <p:cNvPr id="94" name="Rectangle 20"/>
            <p:cNvSpPr/>
            <p:nvPr/>
          </p:nvSpPr>
          <p:spPr>
            <a:xfrm>
              <a:off x="5197642" y="5316209"/>
              <a:ext cx="4750505" cy="127183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94276" tIns="146283" rIns="182854" bIns="146283" numCol="1" spcCol="0" rtlCol="0" fromWordArt="0" anchor="b"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2400" b="1" i="0" u="none" strike="noStrike" kern="0" cap="none" spc="0" normalizeH="0" baseline="0" noProof="0" dirty="0">
                  <a:ln>
                    <a:noFill/>
                  </a:ln>
                  <a:gradFill>
                    <a:gsLst>
                      <a:gs pos="92373">
                        <a:srgbClr val="505050"/>
                      </a:gs>
                      <a:gs pos="64000">
                        <a:srgbClr val="505050"/>
                      </a:gs>
                    </a:gsLst>
                    <a:lin ang="5400000" scaled="0"/>
                  </a:gradFill>
                  <a:effectLst/>
                  <a:uLnTx/>
                  <a:uFillTx/>
                  <a:latin typeface="Segoe UI Light"/>
                </a:rPr>
                <a:t>Storage</a:t>
              </a:r>
              <a:endParaRPr kumimoji="0" lang="en-US" sz="2448" b="1" i="0" u="none" strike="noStrike" kern="0" cap="none" spc="0" normalizeH="0" baseline="0" noProof="0" dirty="0">
                <a:ln>
                  <a:noFill/>
                </a:ln>
                <a:gradFill>
                  <a:gsLst>
                    <a:gs pos="92373">
                      <a:srgbClr val="505050"/>
                    </a:gs>
                    <a:gs pos="64000">
                      <a:srgbClr val="505050"/>
                    </a:gs>
                  </a:gsLst>
                  <a:lin ang="5400000" scaled="0"/>
                </a:gradFill>
                <a:effectLst/>
                <a:uLnTx/>
                <a:uFillTx/>
                <a:latin typeface="Segoe UI Light"/>
              </a:endParaRPr>
            </a:p>
          </p:txBody>
        </p:sp>
        <p:sp>
          <p:nvSpPr>
            <p:cNvPr id="95" name="Rectangle 21"/>
            <p:cNvSpPr/>
            <p:nvPr/>
          </p:nvSpPr>
          <p:spPr bwMode="auto">
            <a:xfrm>
              <a:off x="5265536" y="5407997"/>
              <a:ext cx="1480099" cy="59382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6" name="Rectangle 22"/>
            <p:cNvSpPr/>
            <p:nvPr/>
          </p:nvSpPr>
          <p:spPr bwMode="auto">
            <a:xfrm>
              <a:off x="6779582" y="5407997"/>
              <a:ext cx="1547993" cy="59382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7" name="Rectangle 24"/>
            <p:cNvSpPr/>
            <p:nvPr/>
          </p:nvSpPr>
          <p:spPr bwMode="auto">
            <a:xfrm>
              <a:off x="8366207" y="5407997"/>
              <a:ext cx="1512875" cy="59382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8" name="Rectangle 25"/>
            <p:cNvSpPr/>
            <p:nvPr/>
          </p:nvSpPr>
          <p:spPr>
            <a:xfrm>
              <a:off x="5197642" y="4290547"/>
              <a:ext cx="3129934" cy="8579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800" b="1" i="0" u="none" strike="noStrike" kern="0" cap="none" spc="0" normalizeH="0" baseline="0" noProof="0" dirty="0">
                  <a:ln>
                    <a:noFill/>
                  </a:ln>
                  <a:gradFill>
                    <a:gsLst>
                      <a:gs pos="9322">
                        <a:srgbClr val="505050"/>
                      </a:gs>
                      <a:gs pos="21186">
                        <a:srgbClr val="505050"/>
                      </a:gs>
                    </a:gsLst>
                    <a:lin ang="5400000" scaled="1"/>
                  </a:gradFill>
                  <a:effectLst/>
                  <a:uLnTx/>
                  <a:uFillTx/>
                  <a:latin typeface="Segoe UI Light"/>
                </a:rPr>
                <a:t>HOST without TPM (generic host)</a:t>
              </a:r>
            </a:p>
          </p:txBody>
        </p:sp>
        <p:sp>
          <p:nvSpPr>
            <p:cNvPr id="100" name="Rectangle 27"/>
            <p:cNvSpPr/>
            <p:nvPr/>
          </p:nvSpPr>
          <p:spPr>
            <a:xfrm>
              <a:off x="5984312" y="5564737"/>
              <a:ext cx="678944" cy="271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7" tIns="0" rIns="0" bIns="0" numCol="1" spcCol="0" rtlCol="0" fromWordArt="0" anchor="t" anchorCtr="0" forceAA="0" compatLnSpc="1">
              <a:prstTxWarp prst="textNoShape">
                <a:avLst/>
              </a:prstTxWarp>
              <a:sp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t>Virtual </a:t>
              </a:r>
              <a:b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br>
              <a: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t>hard disk</a:t>
              </a:r>
            </a:p>
          </p:txBody>
        </p:sp>
        <p:sp>
          <p:nvSpPr>
            <p:cNvPr id="101" name="Rectangle 28"/>
            <p:cNvSpPr/>
            <p:nvPr/>
          </p:nvSpPr>
          <p:spPr>
            <a:xfrm>
              <a:off x="8363865" y="4290547"/>
              <a:ext cx="1584282" cy="8579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800" b="1" i="0" u="none" strike="noStrike" kern="0" cap="none" spc="0" normalizeH="0" baseline="0" noProof="0" dirty="0">
                  <a:ln>
                    <a:noFill/>
                  </a:ln>
                  <a:gradFill>
                    <a:gsLst>
                      <a:gs pos="9322">
                        <a:srgbClr val="505050"/>
                      </a:gs>
                      <a:gs pos="21186">
                        <a:srgbClr val="505050"/>
                      </a:gs>
                    </a:gsLst>
                    <a:lin ang="5400000" scaled="1"/>
                  </a:gradFill>
                  <a:effectLst/>
                  <a:uLnTx/>
                  <a:uFillTx/>
                  <a:latin typeface="Segoe UI Light"/>
                </a:rPr>
                <a:t>HOST with TPM</a:t>
              </a:r>
            </a:p>
          </p:txBody>
        </p:sp>
        <p:grpSp>
          <p:nvGrpSpPr>
            <p:cNvPr id="102" name="Group 29"/>
            <p:cNvGrpSpPr/>
            <p:nvPr/>
          </p:nvGrpSpPr>
          <p:grpSpPr>
            <a:xfrm>
              <a:off x="7834759" y="4802782"/>
              <a:ext cx="419957" cy="447295"/>
              <a:chOff x="1173477" y="2822066"/>
              <a:chExt cx="753172" cy="706237"/>
            </a:xfrm>
          </p:grpSpPr>
          <p:sp>
            <p:nvSpPr>
              <p:cNvPr id="203" name="Oval 107"/>
              <p:cNvSpPr/>
              <p:nvPr/>
            </p:nvSpPr>
            <p:spPr bwMode="auto">
              <a:xfrm>
                <a:off x="1173477" y="2822066"/>
                <a:ext cx="753172" cy="706237"/>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04" name="Freeform 5"/>
              <p:cNvSpPr>
                <a:spLocks noChangeAspect="1" noEditPoints="1"/>
              </p:cNvSpPr>
              <p:nvPr/>
            </p:nvSpPr>
            <p:spPr bwMode="auto">
              <a:xfrm>
                <a:off x="1349643" y="2987732"/>
                <a:ext cx="400839" cy="374904"/>
              </a:xfrm>
              <a:custGeom>
                <a:avLst/>
                <a:gdLst>
                  <a:gd name="T0" fmla="*/ 61 w 329"/>
                  <a:gd name="T1" fmla="*/ 67 h 328"/>
                  <a:gd name="T2" fmla="*/ 261 w 329"/>
                  <a:gd name="T3" fmla="*/ 266 h 328"/>
                  <a:gd name="T4" fmla="*/ 261 w 329"/>
                  <a:gd name="T5" fmla="*/ 60 h 328"/>
                  <a:gd name="T6" fmla="*/ 329 w 329"/>
                  <a:gd name="T7" fmla="*/ 109 h 328"/>
                  <a:gd name="T8" fmla="*/ 276 w 329"/>
                  <a:gd name="T9" fmla="*/ 109 h 328"/>
                  <a:gd name="T10" fmla="*/ 323 w 329"/>
                  <a:gd name="T11" fmla="*/ 123 h 328"/>
                  <a:gd name="T12" fmla="*/ 329 w 329"/>
                  <a:gd name="T13" fmla="*/ 167 h 328"/>
                  <a:gd name="T14" fmla="*/ 282 w 329"/>
                  <a:gd name="T15" fmla="*/ 153 h 328"/>
                  <a:gd name="T16" fmla="*/ 282 w 329"/>
                  <a:gd name="T17" fmla="*/ 174 h 328"/>
                  <a:gd name="T18" fmla="*/ 323 w 329"/>
                  <a:gd name="T19" fmla="*/ 224 h 328"/>
                  <a:gd name="T20" fmla="*/ 323 w 329"/>
                  <a:gd name="T21" fmla="*/ 203 h 328"/>
                  <a:gd name="T22" fmla="*/ 276 w 329"/>
                  <a:gd name="T23" fmla="*/ 217 h 328"/>
                  <a:gd name="T24" fmla="*/ 323 w 329"/>
                  <a:gd name="T25" fmla="*/ 224 h 328"/>
                  <a:gd name="T26" fmla="*/ 110 w 329"/>
                  <a:gd name="T27" fmla="*/ 0 h 328"/>
                  <a:gd name="T28" fmla="*/ 110 w 329"/>
                  <a:gd name="T29" fmla="*/ 53 h 328"/>
                  <a:gd name="T30" fmla="*/ 124 w 329"/>
                  <a:gd name="T31" fmla="*/ 6 h 328"/>
                  <a:gd name="T32" fmla="*/ 168 w 329"/>
                  <a:gd name="T33" fmla="*/ 0 h 328"/>
                  <a:gd name="T34" fmla="*/ 154 w 329"/>
                  <a:gd name="T35" fmla="*/ 47 h 328"/>
                  <a:gd name="T36" fmla="*/ 174 w 329"/>
                  <a:gd name="T37" fmla="*/ 47 h 328"/>
                  <a:gd name="T38" fmla="*/ 225 w 329"/>
                  <a:gd name="T39" fmla="*/ 6 h 328"/>
                  <a:gd name="T40" fmla="*/ 204 w 329"/>
                  <a:gd name="T41" fmla="*/ 6 h 328"/>
                  <a:gd name="T42" fmla="*/ 218 w 329"/>
                  <a:gd name="T43" fmla="*/ 53 h 328"/>
                  <a:gd name="T44" fmla="*/ 225 w 329"/>
                  <a:gd name="T45" fmla="*/ 6 h 328"/>
                  <a:gd name="T46" fmla="*/ 54 w 329"/>
                  <a:gd name="T47" fmla="*/ 109 h 328"/>
                  <a:gd name="T48" fmla="*/ 0 w 329"/>
                  <a:gd name="T49" fmla="*/ 109 h 328"/>
                  <a:gd name="T50" fmla="*/ 48 w 329"/>
                  <a:gd name="T51" fmla="*/ 123 h 328"/>
                  <a:gd name="T52" fmla="*/ 54 w 329"/>
                  <a:gd name="T53" fmla="*/ 167 h 328"/>
                  <a:gd name="T54" fmla="*/ 6 w 329"/>
                  <a:gd name="T55" fmla="*/ 153 h 328"/>
                  <a:gd name="T56" fmla="*/ 6 w 329"/>
                  <a:gd name="T57" fmla="*/ 174 h 328"/>
                  <a:gd name="T58" fmla="*/ 48 w 329"/>
                  <a:gd name="T59" fmla="*/ 224 h 328"/>
                  <a:gd name="T60" fmla="*/ 48 w 329"/>
                  <a:gd name="T61" fmla="*/ 203 h 328"/>
                  <a:gd name="T62" fmla="*/ 0 w 329"/>
                  <a:gd name="T63" fmla="*/ 217 h 328"/>
                  <a:gd name="T64" fmla="*/ 48 w 329"/>
                  <a:gd name="T65" fmla="*/ 224 h 328"/>
                  <a:gd name="T66" fmla="*/ 110 w 329"/>
                  <a:gd name="T67" fmla="*/ 274 h 328"/>
                  <a:gd name="T68" fmla="*/ 110 w 329"/>
                  <a:gd name="T69" fmla="*/ 328 h 328"/>
                  <a:gd name="T70" fmla="*/ 124 w 329"/>
                  <a:gd name="T71" fmla="*/ 280 h 328"/>
                  <a:gd name="T72" fmla="*/ 168 w 329"/>
                  <a:gd name="T73" fmla="*/ 274 h 328"/>
                  <a:gd name="T74" fmla="*/ 154 w 329"/>
                  <a:gd name="T75" fmla="*/ 321 h 328"/>
                  <a:gd name="T76" fmla="*/ 174 w 329"/>
                  <a:gd name="T77" fmla="*/ 321 h 328"/>
                  <a:gd name="T78" fmla="*/ 225 w 329"/>
                  <a:gd name="T79" fmla="*/ 280 h 328"/>
                  <a:gd name="T80" fmla="*/ 204 w 329"/>
                  <a:gd name="T81" fmla="*/ 280 h 328"/>
                  <a:gd name="T82" fmla="*/ 218 w 329"/>
                  <a:gd name="T83" fmla="*/ 328 h 328"/>
                  <a:gd name="T84" fmla="*/ 225 w 329"/>
                  <a:gd name="T85" fmla="*/ 28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9" h="328">
                    <a:moveTo>
                      <a:pt x="261" y="60"/>
                    </a:moveTo>
                    <a:cubicBezTo>
                      <a:pt x="261" y="60"/>
                      <a:pt x="261" y="60"/>
                      <a:pt x="68" y="60"/>
                    </a:cubicBezTo>
                    <a:cubicBezTo>
                      <a:pt x="64" y="60"/>
                      <a:pt x="61" y="63"/>
                      <a:pt x="61" y="67"/>
                    </a:cubicBezTo>
                    <a:cubicBezTo>
                      <a:pt x="61" y="67"/>
                      <a:pt x="61" y="67"/>
                      <a:pt x="61" y="259"/>
                    </a:cubicBezTo>
                    <a:cubicBezTo>
                      <a:pt x="61" y="263"/>
                      <a:pt x="64" y="266"/>
                      <a:pt x="68" y="266"/>
                    </a:cubicBezTo>
                    <a:cubicBezTo>
                      <a:pt x="68" y="266"/>
                      <a:pt x="68" y="266"/>
                      <a:pt x="261" y="266"/>
                    </a:cubicBezTo>
                    <a:cubicBezTo>
                      <a:pt x="265" y="266"/>
                      <a:pt x="267" y="263"/>
                      <a:pt x="267" y="259"/>
                    </a:cubicBezTo>
                    <a:cubicBezTo>
                      <a:pt x="267" y="259"/>
                      <a:pt x="267" y="259"/>
                      <a:pt x="267" y="67"/>
                    </a:cubicBezTo>
                    <a:cubicBezTo>
                      <a:pt x="267" y="63"/>
                      <a:pt x="265" y="60"/>
                      <a:pt x="261" y="60"/>
                    </a:cubicBezTo>
                    <a:close/>
                    <a:moveTo>
                      <a:pt x="323" y="123"/>
                    </a:moveTo>
                    <a:cubicBezTo>
                      <a:pt x="327" y="123"/>
                      <a:pt x="329" y="120"/>
                      <a:pt x="329" y="116"/>
                    </a:cubicBezTo>
                    <a:cubicBezTo>
                      <a:pt x="329" y="109"/>
                      <a:pt x="329" y="109"/>
                      <a:pt x="329" y="109"/>
                    </a:cubicBezTo>
                    <a:cubicBezTo>
                      <a:pt x="329" y="106"/>
                      <a:pt x="327" y="103"/>
                      <a:pt x="323" y="103"/>
                    </a:cubicBezTo>
                    <a:cubicBezTo>
                      <a:pt x="282" y="103"/>
                      <a:pt x="282" y="103"/>
                      <a:pt x="282" y="103"/>
                    </a:cubicBezTo>
                    <a:cubicBezTo>
                      <a:pt x="279" y="103"/>
                      <a:pt x="276" y="106"/>
                      <a:pt x="276" y="109"/>
                    </a:cubicBezTo>
                    <a:cubicBezTo>
                      <a:pt x="276" y="116"/>
                      <a:pt x="276" y="116"/>
                      <a:pt x="276" y="116"/>
                    </a:cubicBezTo>
                    <a:cubicBezTo>
                      <a:pt x="276" y="120"/>
                      <a:pt x="279" y="123"/>
                      <a:pt x="282" y="123"/>
                    </a:cubicBezTo>
                    <a:cubicBezTo>
                      <a:pt x="323" y="123"/>
                      <a:pt x="323" y="123"/>
                      <a:pt x="323" y="123"/>
                    </a:cubicBezTo>
                    <a:cubicBezTo>
                      <a:pt x="323" y="123"/>
                      <a:pt x="323" y="123"/>
                      <a:pt x="323" y="123"/>
                    </a:cubicBezTo>
                    <a:close/>
                    <a:moveTo>
                      <a:pt x="323" y="174"/>
                    </a:moveTo>
                    <a:cubicBezTo>
                      <a:pt x="327" y="174"/>
                      <a:pt x="329" y="171"/>
                      <a:pt x="329" y="167"/>
                    </a:cubicBezTo>
                    <a:cubicBezTo>
                      <a:pt x="329" y="160"/>
                      <a:pt x="329" y="160"/>
                      <a:pt x="329" y="160"/>
                    </a:cubicBezTo>
                    <a:cubicBezTo>
                      <a:pt x="329" y="156"/>
                      <a:pt x="327" y="153"/>
                      <a:pt x="323" y="153"/>
                    </a:cubicBezTo>
                    <a:cubicBezTo>
                      <a:pt x="282" y="153"/>
                      <a:pt x="282" y="153"/>
                      <a:pt x="282" y="153"/>
                    </a:cubicBezTo>
                    <a:cubicBezTo>
                      <a:pt x="279" y="153"/>
                      <a:pt x="276" y="156"/>
                      <a:pt x="276" y="160"/>
                    </a:cubicBezTo>
                    <a:cubicBezTo>
                      <a:pt x="276" y="167"/>
                      <a:pt x="276" y="167"/>
                      <a:pt x="276" y="167"/>
                    </a:cubicBezTo>
                    <a:cubicBezTo>
                      <a:pt x="276" y="171"/>
                      <a:pt x="279" y="174"/>
                      <a:pt x="282" y="174"/>
                    </a:cubicBezTo>
                    <a:cubicBezTo>
                      <a:pt x="323" y="174"/>
                      <a:pt x="323" y="174"/>
                      <a:pt x="323" y="174"/>
                    </a:cubicBezTo>
                    <a:cubicBezTo>
                      <a:pt x="323" y="174"/>
                      <a:pt x="323" y="174"/>
                      <a:pt x="323" y="174"/>
                    </a:cubicBezTo>
                    <a:close/>
                    <a:moveTo>
                      <a:pt x="323" y="224"/>
                    </a:moveTo>
                    <a:cubicBezTo>
                      <a:pt x="327" y="224"/>
                      <a:pt x="329" y="220"/>
                      <a:pt x="329" y="217"/>
                    </a:cubicBezTo>
                    <a:cubicBezTo>
                      <a:pt x="329" y="210"/>
                      <a:pt x="329" y="210"/>
                      <a:pt x="329" y="210"/>
                    </a:cubicBezTo>
                    <a:cubicBezTo>
                      <a:pt x="329" y="207"/>
                      <a:pt x="327" y="203"/>
                      <a:pt x="323" y="203"/>
                    </a:cubicBezTo>
                    <a:cubicBezTo>
                      <a:pt x="282" y="203"/>
                      <a:pt x="282" y="203"/>
                      <a:pt x="282" y="203"/>
                    </a:cubicBezTo>
                    <a:cubicBezTo>
                      <a:pt x="279" y="203"/>
                      <a:pt x="276" y="207"/>
                      <a:pt x="276" y="210"/>
                    </a:cubicBezTo>
                    <a:cubicBezTo>
                      <a:pt x="276" y="217"/>
                      <a:pt x="276" y="217"/>
                      <a:pt x="276" y="217"/>
                    </a:cubicBezTo>
                    <a:cubicBezTo>
                      <a:pt x="276" y="220"/>
                      <a:pt x="279" y="224"/>
                      <a:pt x="282" y="224"/>
                    </a:cubicBezTo>
                    <a:cubicBezTo>
                      <a:pt x="323" y="224"/>
                      <a:pt x="323" y="224"/>
                      <a:pt x="323" y="224"/>
                    </a:cubicBezTo>
                    <a:cubicBezTo>
                      <a:pt x="323" y="224"/>
                      <a:pt x="323" y="224"/>
                      <a:pt x="323" y="224"/>
                    </a:cubicBezTo>
                    <a:close/>
                    <a:moveTo>
                      <a:pt x="124" y="6"/>
                    </a:moveTo>
                    <a:cubicBezTo>
                      <a:pt x="124" y="3"/>
                      <a:pt x="121" y="0"/>
                      <a:pt x="117" y="0"/>
                    </a:cubicBezTo>
                    <a:cubicBezTo>
                      <a:pt x="110" y="0"/>
                      <a:pt x="110" y="0"/>
                      <a:pt x="110" y="0"/>
                    </a:cubicBezTo>
                    <a:cubicBezTo>
                      <a:pt x="107" y="0"/>
                      <a:pt x="104" y="3"/>
                      <a:pt x="104" y="6"/>
                    </a:cubicBezTo>
                    <a:cubicBezTo>
                      <a:pt x="104" y="47"/>
                      <a:pt x="104" y="47"/>
                      <a:pt x="104" y="47"/>
                    </a:cubicBezTo>
                    <a:cubicBezTo>
                      <a:pt x="104" y="51"/>
                      <a:pt x="107" y="53"/>
                      <a:pt x="110" y="53"/>
                    </a:cubicBezTo>
                    <a:cubicBezTo>
                      <a:pt x="117" y="53"/>
                      <a:pt x="117" y="53"/>
                      <a:pt x="117" y="53"/>
                    </a:cubicBezTo>
                    <a:cubicBezTo>
                      <a:pt x="121" y="53"/>
                      <a:pt x="124" y="51"/>
                      <a:pt x="124" y="47"/>
                    </a:cubicBezTo>
                    <a:cubicBezTo>
                      <a:pt x="124" y="6"/>
                      <a:pt x="124" y="6"/>
                      <a:pt x="124" y="6"/>
                    </a:cubicBezTo>
                    <a:cubicBezTo>
                      <a:pt x="124" y="6"/>
                      <a:pt x="124" y="6"/>
                      <a:pt x="124" y="6"/>
                    </a:cubicBezTo>
                    <a:close/>
                    <a:moveTo>
                      <a:pt x="174" y="6"/>
                    </a:moveTo>
                    <a:cubicBezTo>
                      <a:pt x="174" y="3"/>
                      <a:pt x="171" y="0"/>
                      <a:pt x="168" y="0"/>
                    </a:cubicBezTo>
                    <a:cubicBezTo>
                      <a:pt x="161" y="0"/>
                      <a:pt x="161" y="0"/>
                      <a:pt x="161" y="0"/>
                    </a:cubicBezTo>
                    <a:cubicBezTo>
                      <a:pt x="157" y="0"/>
                      <a:pt x="154" y="3"/>
                      <a:pt x="154" y="6"/>
                    </a:cubicBezTo>
                    <a:cubicBezTo>
                      <a:pt x="154" y="47"/>
                      <a:pt x="154" y="47"/>
                      <a:pt x="154" y="47"/>
                    </a:cubicBezTo>
                    <a:cubicBezTo>
                      <a:pt x="154" y="51"/>
                      <a:pt x="157" y="53"/>
                      <a:pt x="161" y="53"/>
                    </a:cubicBezTo>
                    <a:cubicBezTo>
                      <a:pt x="168" y="53"/>
                      <a:pt x="168" y="53"/>
                      <a:pt x="168" y="53"/>
                    </a:cubicBezTo>
                    <a:cubicBezTo>
                      <a:pt x="171" y="53"/>
                      <a:pt x="174" y="51"/>
                      <a:pt x="174" y="47"/>
                    </a:cubicBezTo>
                    <a:cubicBezTo>
                      <a:pt x="174" y="6"/>
                      <a:pt x="174" y="6"/>
                      <a:pt x="174" y="6"/>
                    </a:cubicBezTo>
                    <a:cubicBezTo>
                      <a:pt x="174" y="6"/>
                      <a:pt x="174" y="6"/>
                      <a:pt x="174" y="6"/>
                    </a:cubicBezTo>
                    <a:close/>
                    <a:moveTo>
                      <a:pt x="225" y="6"/>
                    </a:moveTo>
                    <a:cubicBezTo>
                      <a:pt x="225" y="3"/>
                      <a:pt x="222" y="0"/>
                      <a:pt x="218" y="0"/>
                    </a:cubicBezTo>
                    <a:cubicBezTo>
                      <a:pt x="211" y="0"/>
                      <a:pt x="211" y="0"/>
                      <a:pt x="211" y="0"/>
                    </a:cubicBezTo>
                    <a:cubicBezTo>
                      <a:pt x="207" y="0"/>
                      <a:pt x="204" y="3"/>
                      <a:pt x="204" y="6"/>
                    </a:cubicBezTo>
                    <a:cubicBezTo>
                      <a:pt x="204" y="47"/>
                      <a:pt x="204" y="47"/>
                      <a:pt x="204" y="47"/>
                    </a:cubicBezTo>
                    <a:cubicBezTo>
                      <a:pt x="204" y="51"/>
                      <a:pt x="207" y="53"/>
                      <a:pt x="211" y="53"/>
                    </a:cubicBezTo>
                    <a:cubicBezTo>
                      <a:pt x="218" y="53"/>
                      <a:pt x="218" y="53"/>
                      <a:pt x="218" y="53"/>
                    </a:cubicBezTo>
                    <a:cubicBezTo>
                      <a:pt x="222" y="53"/>
                      <a:pt x="225" y="51"/>
                      <a:pt x="225" y="47"/>
                    </a:cubicBezTo>
                    <a:cubicBezTo>
                      <a:pt x="225" y="6"/>
                      <a:pt x="225" y="6"/>
                      <a:pt x="225" y="6"/>
                    </a:cubicBezTo>
                    <a:cubicBezTo>
                      <a:pt x="225" y="6"/>
                      <a:pt x="225" y="6"/>
                      <a:pt x="225" y="6"/>
                    </a:cubicBezTo>
                    <a:close/>
                    <a:moveTo>
                      <a:pt x="48" y="123"/>
                    </a:moveTo>
                    <a:cubicBezTo>
                      <a:pt x="51" y="123"/>
                      <a:pt x="54" y="120"/>
                      <a:pt x="54" y="116"/>
                    </a:cubicBezTo>
                    <a:cubicBezTo>
                      <a:pt x="54" y="109"/>
                      <a:pt x="54" y="109"/>
                      <a:pt x="54" y="109"/>
                    </a:cubicBezTo>
                    <a:cubicBezTo>
                      <a:pt x="54" y="106"/>
                      <a:pt x="51" y="103"/>
                      <a:pt x="48" y="103"/>
                    </a:cubicBezTo>
                    <a:cubicBezTo>
                      <a:pt x="6" y="103"/>
                      <a:pt x="6" y="103"/>
                      <a:pt x="6" y="103"/>
                    </a:cubicBezTo>
                    <a:cubicBezTo>
                      <a:pt x="3" y="103"/>
                      <a:pt x="0" y="106"/>
                      <a:pt x="0" y="109"/>
                    </a:cubicBezTo>
                    <a:cubicBezTo>
                      <a:pt x="0" y="116"/>
                      <a:pt x="0" y="116"/>
                      <a:pt x="0" y="116"/>
                    </a:cubicBezTo>
                    <a:cubicBezTo>
                      <a:pt x="0" y="120"/>
                      <a:pt x="3" y="123"/>
                      <a:pt x="6" y="123"/>
                    </a:cubicBezTo>
                    <a:cubicBezTo>
                      <a:pt x="48" y="123"/>
                      <a:pt x="48" y="123"/>
                      <a:pt x="48" y="123"/>
                    </a:cubicBezTo>
                    <a:cubicBezTo>
                      <a:pt x="48" y="123"/>
                      <a:pt x="48" y="123"/>
                      <a:pt x="48" y="123"/>
                    </a:cubicBezTo>
                    <a:close/>
                    <a:moveTo>
                      <a:pt x="48" y="174"/>
                    </a:moveTo>
                    <a:cubicBezTo>
                      <a:pt x="51" y="174"/>
                      <a:pt x="54" y="171"/>
                      <a:pt x="54" y="167"/>
                    </a:cubicBezTo>
                    <a:cubicBezTo>
                      <a:pt x="54" y="160"/>
                      <a:pt x="54" y="160"/>
                      <a:pt x="54" y="160"/>
                    </a:cubicBezTo>
                    <a:cubicBezTo>
                      <a:pt x="54" y="156"/>
                      <a:pt x="51" y="153"/>
                      <a:pt x="48" y="153"/>
                    </a:cubicBezTo>
                    <a:cubicBezTo>
                      <a:pt x="6" y="153"/>
                      <a:pt x="6" y="153"/>
                      <a:pt x="6" y="153"/>
                    </a:cubicBezTo>
                    <a:cubicBezTo>
                      <a:pt x="3" y="153"/>
                      <a:pt x="0" y="156"/>
                      <a:pt x="0" y="160"/>
                    </a:cubicBezTo>
                    <a:cubicBezTo>
                      <a:pt x="0" y="167"/>
                      <a:pt x="0" y="167"/>
                      <a:pt x="0" y="167"/>
                    </a:cubicBezTo>
                    <a:cubicBezTo>
                      <a:pt x="0" y="171"/>
                      <a:pt x="3" y="174"/>
                      <a:pt x="6" y="174"/>
                    </a:cubicBezTo>
                    <a:cubicBezTo>
                      <a:pt x="48" y="174"/>
                      <a:pt x="48" y="174"/>
                      <a:pt x="48" y="174"/>
                    </a:cubicBezTo>
                    <a:cubicBezTo>
                      <a:pt x="48" y="174"/>
                      <a:pt x="48" y="174"/>
                      <a:pt x="48" y="174"/>
                    </a:cubicBezTo>
                    <a:close/>
                    <a:moveTo>
                      <a:pt x="48" y="224"/>
                    </a:moveTo>
                    <a:cubicBezTo>
                      <a:pt x="51" y="224"/>
                      <a:pt x="54" y="220"/>
                      <a:pt x="54" y="217"/>
                    </a:cubicBezTo>
                    <a:cubicBezTo>
                      <a:pt x="54" y="210"/>
                      <a:pt x="54" y="210"/>
                      <a:pt x="54" y="210"/>
                    </a:cubicBezTo>
                    <a:cubicBezTo>
                      <a:pt x="54" y="207"/>
                      <a:pt x="51" y="203"/>
                      <a:pt x="48" y="203"/>
                    </a:cubicBezTo>
                    <a:cubicBezTo>
                      <a:pt x="6" y="203"/>
                      <a:pt x="6" y="203"/>
                      <a:pt x="6" y="203"/>
                    </a:cubicBezTo>
                    <a:cubicBezTo>
                      <a:pt x="3" y="203"/>
                      <a:pt x="0" y="207"/>
                      <a:pt x="0" y="210"/>
                    </a:cubicBezTo>
                    <a:cubicBezTo>
                      <a:pt x="0" y="217"/>
                      <a:pt x="0" y="217"/>
                      <a:pt x="0" y="217"/>
                    </a:cubicBezTo>
                    <a:cubicBezTo>
                      <a:pt x="0" y="220"/>
                      <a:pt x="3" y="224"/>
                      <a:pt x="6" y="224"/>
                    </a:cubicBezTo>
                    <a:cubicBezTo>
                      <a:pt x="48" y="224"/>
                      <a:pt x="48" y="224"/>
                      <a:pt x="48" y="224"/>
                    </a:cubicBezTo>
                    <a:cubicBezTo>
                      <a:pt x="48" y="224"/>
                      <a:pt x="48" y="224"/>
                      <a:pt x="48" y="224"/>
                    </a:cubicBezTo>
                    <a:close/>
                    <a:moveTo>
                      <a:pt x="124" y="280"/>
                    </a:moveTo>
                    <a:cubicBezTo>
                      <a:pt x="124" y="276"/>
                      <a:pt x="121" y="274"/>
                      <a:pt x="117" y="274"/>
                    </a:cubicBezTo>
                    <a:cubicBezTo>
                      <a:pt x="110" y="274"/>
                      <a:pt x="110" y="274"/>
                      <a:pt x="110" y="274"/>
                    </a:cubicBezTo>
                    <a:cubicBezTo>
                      <a:pt x="107" y="274"/>
                      <a:pt x="104" y="276"/>
                      <a:pt x="104" y="280"/>
                    </a:cubicBezTo>
                    <a:cubicBezTo>
                      <a:pt x="104" y="321"/>
                      <a:pt x="104" y="321"/>
                      <a:pt x="104" y="321"/>
                    </a:cubicBezTo>
                    <a:cubicBezTo>
                      <a:pt x="104" y="324"/>
                      <a:pt x="107" y="328"/>
                      <a:pt x="110" y="328"/>
                    </a:cubicBezTo>
                    <a:cubicBezTo>
                      <a:pt x="117" y="328"/>
                      <a:pt x="117" y="328"/>
                      <a:pt x="117" y="328"/>
                    </a:cubicBezTo>
                    <a:cubicBezTo>
                      <a:pt x="121" y="328"/>
                      <a:pt x="124" y="324"/>
                      <a:pt x="124" y="321"/>
                    </a:cubicBezTo>
                    <a:cubicBezTo>
                      <a:pt x="124" y="280"/>
                      <a:pt x="124" y="280"/>
                      <a:pt x="124" y="280"/>
                    </a:cubicBezTo>
                    <a:cubicBezTo>
                      <a:pt x="124" y="280"/>
                      <a:pt x="124" y="280"/>
                      <a:pt x="124" y="280"/>
                    </a:cubicBezTo>
                    <a:close/>
                    <a:moveTo>
                      <a:pt x="174" y="280"/>
                    </a:moveTo>
                    <a:cubicBezTo>
                      <a:pt x="174" y="276"/>
                      <a:pt x="171" y="274"/>
                      <a:pt x="168" y="274"/>
                    </a:cubicBezTo>
                    <a:cubicBezTo>
                      <a:pt x="161" y="274"/>
                      <a:pt x="161" y="274"/>
                      <a:pt x="161" y="274"/>
                    </a:cubicBezTo>
                    <a:cubicBezTo>
                      <a:pt x="157" y="274"/>
                      <a:pt x="154" y="276"/>
                      <a:pt x="154" y="280"/>
                    </a:cubicBezTo>
                    <a:cubicBezTo>
                      <a:pt x="154" y="321"/>
                      <a:pt x="154" y="321"/>
                      <a:pt x="154" y="321"/>
                    </a:cubicBezTo>
                    <a:cubicBezTo>
                      <a:pt x="154" y="324"/>
                      <a:pt x="157" y="328"/>
                      <a:pt x="161" y="328"/>
                    </a:cubicBezTo>
                    <a:cubicBezTo>
                      <a:pt x="168" y="328"/>
                      <a:pt x="168" y="328"/>
                      <a:pt x="168" y="328"/>
                    </a:cubicBezTo>
                    <a:cubicBezTo>
                      <a:pt x="171" y="328"/>
                      <a:pt x="174" y="324"/>
                      <a:pt x="174" y="321"/>
                    </a:cubicBezTo>
                    <a:cubicBezTo>
                      <a:pt x="174" y="280"/>
                      <a:pt x="174" y="280"/>
                      <a:pt x="174" y="280"/>
                    </a:cubicBezTo>
                    <a:cubicBezTo>
                      <a:pt x="174" y="280"/>
                      <a:pt x="174" y="280"/>
                      <a:pt x="174" y="280"/>
                    </a:cubicBezTo>
                    <a:close/>
                    <a:moveTo>
                      <a:pt x="225" y="280"/>
                    </a:moveTo>
                    <a:cubicBezTo>
                      <a:pt x="225" y="276"/>
                      <a:pt x="222" y="274"/>
                      <a:pt x="218" y="274"/>
                    </a:cubicBezTo>
                    <a:cubicBezTo>
                      <a:pt x="211" y="274"/>
                      <a:pt x="211" y="274"/>
                      <a:pt x="211" y="274"/>
                    </a:cubicBezTo>
                    <a:cubicBezTo>
                      <a:pt x="207" y="274"/>
                      <a:pt x="204" y="276"/>
                      <a:pt x="204" y="280"/>
                    </a:cubicBezTo>
                    <a:cubicBezTo>
                      <a:pt x="204" y="321"/>
                      <a:pt x="204" y="321"/>
                      <a:pt x="204" y="321"/>
                    </a:cubicBezTo>
                    <a:cubicBezTo>
                      <a:pt x="204" y="324"/>
                      <a:pt x="207" y="328"/>
                      <a:pt x="211" y="328"/>
                    </a:cubicBezTo>
                    <a:cubicBezTo>
                      <a:pt x="218" y="328"/>
                      <a:pt x="218" y="328"/>
                      <a:pt x="218" y="328"/>
                    </a:cubicBezTo>
                    <a:cubicBezTo>
                      <a:pt x="222" y="328"/>
                      <a:pt x="225" y="324"/>
                      <a:pt x="225" y="321"/>
                    </a:cubicBezTo>
                    <a:cubicBezTo>
                      <a:pt x="225" y="280"/>
                      <a:pt x="225" y="280"/>
                      <a:pt x="225" y="280"/>
                    </a:cubicBezTo>
                    <a:cubicBezTo>
                      <a:pt x="225" y="280"/>
                      <a:pt x="225" y="280"/>
                      <a:pt x="225" y="28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sp>
          <p:nvSpPr>
            <p:cNvPr id="103" name="Freeform 5"/>
            <p:cNvSpPr>
              <a:spLocks noEditPoints="1"/>
            </p:cNvSpPr>
            <p:nvPr/>
          </p:nvSpPr>
          <p:spPr bwMode="auto">
            <a:xfrm>
              <a:off x="5339426" y="6164666"/>
              <a:ext cx="191824" cy="294880"/>
            </a:xfrm>
            <a:custGeom>
              <a:avLst/>
              <a:gdLst>
                <a:gd name="T0" fmla="*/ 1304 w 1461"/>
                <a:gd name="T1" fmla="*/ 119 h 1972"/>
                <a:gd name="T2" fmla="*/ 1216 w 1461"/>
                <a:gd name="T3" fmla="*/ 15 h 1972"/>
                <a:gd name="T4" fmla="*/ 277 w 1461"/>
                <a:gd name="T5" fmla="*/ 0 h 1972"/>
                <a:gd name="T6" fmla="*/ 56 w 1461"/>
                <a:gd name="T7" fmla="*/ 155 h 1972"/>
                <a:gd name="T8" fmla="*/ 157 w 1461"/>
                <a:gd name="T9" fmla="*/ 119 h 1972"/>
                <a:gd name="T10" fmla="*/ 157 w 1461"/>
                <a:gd name="T11" fmla="*/ 163 h 1972"/>
                <a:gd name="T12" fmla="*/ 0 w 1461"/>
                <a:gd name="T13" fmla="*/ 1814 h 1972"/>
                <a:gd name="T14" fmla="*/ 1304 w 1461"/>
                <a:gd name="T15" fmla="*/ 1972 h 1972"/>
                <a:gd name="T16" fmla="*/ 1461 w 1461"/>
                <a:gd name="T17" fmla="*/ 320 h 1972"/>
                <a:gd name="T18" fmla="*/ 1373 w 1461"/>
                <a:gd name="T19" fmla="*/ 1814 h 1972"/>
                <a:gd name="T20" fmla="*/ 157 w 1461"/>
                <a:gd name="T21" fmla="*/ 1884 h 1972"/>
                <a:gd name="T22" fmla="*/ 87 w 1461"/>
                <a:gd name="T23" fmla="*/ 320 h 1972"/>
                <a:gd name="T24" fmla="*/ 1304 w 1461"/>
                <a:gd name="T25" fmla="*/ 251 h 1972"/>
                <a:gd name="T26" fmla="*/ 1373 w 1461"/>
                <a:gd name="T27" fmla="*/ 1814 h 1972"/>
                <a:gd name="T28" fmla="*/ 731 w 1461"/>
                <a:gd name="T29" fmla="*/ 426 h 1972"/>
                <a:gd name="T30" fmla="*/ 379 w 1461"/>
                <a:gd name="T31" fmla="*/ 1313 h 1972"/>
                <a:gd name="T32" fmla="*/ 590 w 1461"/>
                <a:gd name="T33" fmla="*/ 1164 h 1972"/>
                <a:gd name="T34" fmla="*/ 673 w 1461"/>
                <a:gd name="T35" fmla="*/ 1345 h 1972"/>
                <a:gd name="T36" fmla="*/ 731 w 1461"/>
                <a:gd name="T37" fmla="*/ 1452 h 1972"/>
                <a:gd name="T38" fmla="*/ 731 w 1461"/>
                <a:gd name="T39" fmla="*/ 426 h 1972"/>
                <a:gd name="T40" fmla="*/ 579 w 1461"/>
                <a:gd name="T41" fmla="*/ 939 h 1972"/>
                <a:gd name="T42" fmla="*/ 883 w 1461"/>
                <a:gd name="T43" fmla="*/ 939 h 1972"/>
                <a:gd name="T44" fmla="*/ 621 w 1461"/>
                <a:gd name="T45" fmla="*/ 1214 h 1972"/>
                <a:gd name="T46" fmla="*/ 510 w 1461"/>
                <a:gd name="T47" fmla="*/ 1241 h 1972"/>
                <a:gd name="T48" fmla="*/ 245 w 1461"/>
                <a:gd name="T49" fmla="*/ 1502 h 1972"/>
                <a:gd name="T50" fmla="*/ 313 w 1461"/>
                <a:gd name="T51" fmla="*/ 1799 h 1972"/>
                <a:gd name="T52" fmla="*/ 588 w 1461"/>
                <a:gd name="T53" fmla="*/ 1433 h 1972"/>
                <a:gd name="T54" fmla="*/ 621 w 1461"/>
                <a:gd name="T55" fmla="*/ 1214 h 1972"/>
                <a:gd name="T56" fmla="*/ 275 w 1461"/>
                <a:gd name="T57" fmla="*/ 1713 h 1972"/>
                <a:gd name="T58" fmla="*/ 359 w 1461"/>
                <a:gd name="T59" fmla="*/ 1592 h 1972"/>
                <a:gd name="T60" fmla="*/ 231 w 1461"/>
                <a:gd name="T61" fmla="*/ 340 h 1972"/>
                <a:gd name="T62" fmla="*/ 136 w 1461"/>
                <a:gd name="T63" fmla="*/ 340 h 1972"/>
                <a:gd name="T64" fmla="*/ 231 w 1461"/>
                <a:gd name="T65" fmla="*/ 340 h 1972"/>
                <a:gd name="T66" fmla="*/ 1236 w 1461"/>
                <a:gd name="T67" fmla="*/ 340 h 1972"/>
                <a:gd name="T68" fmla="*/ 1331 w 1461"/>
                <a:gd name="T69" fmla="*/ 340 h 1972"/>
                <a:gd name="T70" fmla="*/ 1283 w 1461"/>
                <a:gd name="T71" fmla="*/ 1742 h 1972"/>
                <a:gd name="T72" fmla="*/ 1283 w 1461"/>
                <a:gd name="T73" fmla="*/ 1838 h 1972"/>
                <a:gd name="T74" fmla="*/ 1283 w 1461"/>
                <a:gd name="T75" fmla="*/ 174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61" h="1972">
                  <a:moveTo>
                    <a:pt x="157" y="119"/>
                  </a:moveTo>
                  <a:cubicBezTo>
                    <a:pt x="1304" y="119"/>
                    <a:pt x="1304" y="119"/>
                    <a:pt x="1304" y="119"/>
                  </a:cubicBezTo>
                  <a:cubicBezTo>
                    <a:pt x="1325" y="119"/>
                    <a:pt x="1346" y="123"/>
                    <a:pt x="1365" y="131"/>
                  </a:cubicBezTo>
                  <a:cubicBezTo>
                    <a:pt x="1216" y="15"/>
                    <a:pt x="1216" y="15"/>
                    <a:pt x="1216" y="15"/>
                  </a:cubicBezTo>
                  <a:cubicBezTo>
                    <a:pt x="1206" y="6"/>
                    <a:pt x="1187" y="0"/>
                    <a:pt x="1174" y="0"/>
                  </a:cubicBezTo>
                  <a:cubicBezTo>
                    <a:pt x="277" y="0"/>
                    <a:pt x="277" y="0"/>
                    <a:pt x="277" y="0"/>
                  </a:cubicBezTo>
                  <a:cubicBezTo>
                    <a:pt x="264" y="0"/>
                    <a:pt x="245" y="6"/>
                    <a:pt x="235" y="15"/>
                  </a:cubicBezTo>
                  <a:cubicBezTo>
                    <a:pt x="56" y="155"/>
                    <a:pt x="56" y="155"/>
                    <a:pt x="56" y="155"/>
                  </a:cubicBezTo>
                  <a:cubicBezTo>
                    <a:pt x="58" y="155"/>
                    <a:pt x="58" y="155"/>
                    <a:pt x="58" y="155"/>
                  </a:cubicBezTo>
                  <a:cubicBezTo>
                    <a:pt x="85" y="132"/>
                    <a:pt x="119" y="119"/>
                    <a:pt x="157" y="119"/>
                  </a:cubicBezTo>
                  <a:close/>
                  <a:moveTo>
                    <a:pt x="1304" y="163"/>
                  </a:moveTo>
                  <a:cubicBezTo>
                    <a:pt x="157" y="163"/>
                    <a:pt x="157" y="163"/>
                    <a:pt x="157" y="163"/>
                  </a:cubicBezTo>
                  <a:cubicBezTo>
                    <a:pt x="70" y="163"/>
                    <a:pt x="0" y="234"/>
                    <a:pt x="0" y="320"/>
                  </a:cubicBezTo>
                  <a:cubicBezTo>
                    <a:pt x="0" y="1814"/>
                    <a:pt x="0" y="1814"/>
                    <a:pt x="0" y="1814"/>
                  </a:cubicBezTo>
                  <a:cubicBezTo>
                    <a:pt x="0" y="1901"/>
                    <a:pt x="70" y="1972"/>
                    <a:pt x="157" y="1972"/>
                  </a:cubicBezTo>
                  <a:cubicBezTo>
                    <a:pt x="1304" y="1972"/>
                    <a:pt x="1304" y="1972"/>
                    <a:pt x="1304" y="1972"/>
                  </a:cubicBezTo>
                  <a:cubicBezTo>
                    <a:pt x="1391" y="1972"/>
                    <a:pt x="1461" y="1901"/>
                    <a:pt x="1461" y="1814"/>
                  </a:cubicBezTo>
                  <a:cubicBezTo>
                    <a:pt x="1461" y="320"/>
                    <a:pt x="1461" y="320"/>
                    <a:pt x="1461" y="320"/>
                  </a:cubicBezTo>
                  <a:cubicBezTo>
                    <a:pt x="1461" y="234"/>
                    <a:pt x="1391" y="163"/>
                    <a:pt x="1304" y="163"/>
                  </a:cubicBezTo>
                  <a:close/>
                  <a:moveTo>
                    <a:pt x="1373" y="1814"/>
                  </a:moveTo>
                  <a:cubicBezTo>
                    <a:pt x="1373" y="1852"/>
                    <a:pt x="1343" y="1884"/>
                    <a:pt x="1304" y="1884"/>
                  </a:cubicBezTo>
                  <a:cubicBezTo>
                    <a:pt x="157" y="1884"/>
                    <a:pt x="157" y="1884"/>
                    <a:pt x="157" y="1884"/>
                  </a:cubicBezTo>
                  <a:cubicBezTo>
                    <a:pt x="119" y="1884"/>
                    <a:pt x="87" y="1852"/>
                    <a:pt x="87" y="1814"/>
                  </a:cubicBezTo>
                  <a:cubicBezTo>
                    <a:pt x="87" y="320"/>
                    <a:pt x="87" y="320"/>
                    <a:pt x="87" y="320"/>
                  </a:cubicBezTo>
                  <a:cubicBezTo>
                    <a:pt x="87" y="282"/>
                    <a:pt x="119" y="251"/>
                    <a:pt x="157" y="251"/>
                  </a:cubicBezTo>
                  <a:cubicBezTo>
                    <a:pt x="1304" y="251"/>
                    <a:pt x="1304" y="251"/>
                    <a:pt x="1304" y="251"/>
                  </a:cubicBezTo>
                  <a:cubicBezTo>
                    <a:pt x="1343" y="251"/>
                    <a:pt x="1373" y="282"/>
                    <a:pt x="1373" y="320"/>
                  </a:cubicBezTo>
                  <a:cubicBezTo>
                    <a:pt x="1373" y="1814"/>
                    <a:pt x="1373" y="1814"/>
                    <a:pt x="1373" y="1814"/>
                  </a:cubicBezTo>
                  <a:cubicBezTo>
                    <a:pt x="1373" y="1814"/>
                    <a:pt x="1373" y="1814"/>
                    <a:pt x="1373" y="1814"/>
                  </a:cubicBezTo>
                  <a:close/>
                  <a:moveTo>
                    <a:pt x="731" y="426"/>
                  </a:moveTo>
                  <a:cubicBezTo>
                    <a:pt x="447" y="426"/>
                    <a:pt x="218" y="656"/>
                    <a:pt x="218" y="939"/>
                  </a:cubicBezTo>
                  <a:cubicBezTo>
                    <a:pt x="218" y="1087"/>
                    <a:pt x="279" y="1219"/>
                    <a:pt x="379" y="1313"/>
                  </a:cubicBezTo>
                  <a:cubicBezTo>
                    <a:pt x="481" y="1212"/>
                    <a:pt x="481" y="1212"/>
                    <a:pt x="481" y="1212"/>
                  </a:cubicBezTo>
                  <a:cubicBezTo>
                    <a:pt x="511" y="1181"/>
                    <a:pt x="552" y="1164"/>
                    <a:pt x="590" y="1164"/>
                  </a:cubicBezTo>
                  <a:cubicBezTo>
                    <a:pt x="610" y="1164"/>
                    <a:pt x="629" y="1169"/>
                    <a:pt x="645" y="1180"/>
                  </a:cubicBezTo>
                  <a:cubicBezTo>
                    <a:pt x="689" y="1210"/>
                    <a:pt x="701" y="1281"/>
                    <a:pt x="673" y="1345"/>
                  </a:cubicBezTo>
                  <a:cubicBezTo>
                    <a:pt x="629" y="1443"/>
                    <a:pt x="629" y="1443"/>
                    <a:pt x="629" y="1443"/>
                  </a:cubicBezTo>
                  <a:cubicBezTo>
                    <a:pt x="661" y="1449"/>
                    <a:pt x="696" y="1452"/>
                    <a:pt x="731" y="1452"/>
                  </a:cubicBezTo>
                  <a:cubicBezTo>
                    <a:pt x="1014" y="1452"/>
                    <a:pt x="1244" y="1223"/>
                    <a:pt x="1244" y="939"/>
                  </a:cubicBezTo>
                  <a:cubicBezTo>
                    <a:pt x="1244" y="656"/>
                    <a:pt x="1014" y="426"/>
                    <a:pt x="731" y="426"/>
                  </a:cubicBezTo>
                  <a:close/>
                  <a:moveTo>
                    <a:pt x="731" y="1091"/>
                  </a:moveTo>
                  <a:cubicBezTo>
                    <a:pt x="647" y="1091"/>
                    <a:pt x="579" y="1024"/>
                    <a:pt x="579" y="939"/>
                  </a:cubicBezTo>
                  <a:cubicBezTo>
                    <a:pt x="579" y="855"/>
                    <a:pt x="647" y="787"/>
                    <a:pt x="731" y="787"/>
                  </a:cubicBezTo>
                  <a:cubicBezTo>
                    <a:pt x="814" y="787"/>
                    <a:pt x="883" y="855"/>
                    <a:pt x="883" y="939"/>
                  </a:cubicBezTo>
                  <a:cubicBezTo>
                    <a:pt x="883" y="1024"/>
                    <a:pt x="814" y="1091"/>
                    <a:pt x="731" y="1091"/>
                  </a:cubicBezTo>
                  <a:close/>
                  <a:moveTo>
                    <a:pt x="621" y="1214"/>
                  </a:moveTo>
                  <a:cubicBezTo>
                    <a:pt x="613" y="1207"/>
                    <a:pt x="601" y="1205"/>
                    <a:pt x="590" y="1205"/>
                  </a:cubicBezTo>
                  <a:cubicBezTo>
                    <a:pt x="563" y="1205"/>
                    <a:pt x="534" y="1217"/>
                    <a:pt x="510" y="1241"/>
                  </a:cubicBezTo>
                  <a:cubicBezTo>
                    <a:pt x="410" y="1340"/>
                    <a:pt x="410" y="1340"/>
                    <a:pt x="410" y="1340"/>
                  </a:cubicBezTo>
                  <a:cubicBezTo>
                    <a:pt x="245" y="1502"/>
                    <a:pt x="245" y="1502"/>
                    <a:pt x="245" y="1502"/>
                  </a:cubicBezTo>
                  <a:cubicBezTo>
                    <a:pt x="153" y="1593"/>
                    <a:pt x="148" y="1715"/>
                    <a:pt x="233" y="1774"/>
                  </a:cubicBezTo>
                  <a:cubicBezTo>
                    <a:pt x="258" y="1791"/>
                    <a:pt x="285" y="1799"/>
                    <a:pt x="313" y="1799"/>
                  </a:cubicBezTo>
                  <a:cubicBezTo>
                    <a:pt x="379" y="1799"/>
                    <a:pt x="446" y="1751"/>
                    <a:pt x="483" y="1667"/>
                  </a:cubicBezTo>
                  <a:cubicBezTo>
                    <a:pt x="588" y="1433"/>
                    <a:pt x="588" y="1433"/>
                    <a:pt x="588" y="1433"/>
                  </a:cubicBezTo>
                  <a:cubicBezTo>
                    <a:pt x="635" y="1328"/>
                    <a:pt x="635" y="1328"/>
                    <a:pt x="635" y="1328"/>
                  </a:cubicBezTo>
                  <a:cubicBezTo>
                    <a:pt x="655" y="1283"/>
                    <a:pt x="648" y="1233"/>
                    <a:pt x="621" y="1214"/>
                  </a:cubicBezTo>
                  <a:close/>
                  <a:moveTo>
                    <a:pt x="378" y="1694"/>
                  </a:moveTo>
                  <a:cubicBezTo>
                    <a:pt x="354" y="1728"/>
                    <a:pt x="308" y="1737"/>
                    <a:pt x="275" y="1713"/>
                  </a:cubicBezTo>
                  <a:cubicBezTo>
                    <a:pt x="241" y="1690"/>
                    <a:pt x="233" y="1644"/>
                    <a:pt x="257" y="1611"/>
                  </a:cubicBezTo>
                  <a:cubicBezTo>
                    <a:pt x="280" y="1577"/>
                    <a:pt x="325" y="1569"/>
                    <a:pt x="359" y="1592"/>
                  </a:cubicBezTo>
                  <a:cubicBezTo>
                    <a:pt x="392" y="1615"/>
                    <a:pt x="400" y="1662"/>
                    <a:pt x="378" y="1694"/>
                  </a:cubicBezTo>
                  <a:close/>
                  <a:moveTo>
                    <a:pt x="231" y="340"/>
                  </a:moveTo>
                  <a:cubicBezTo>
                    <a:pt x="231" y="313"/>
                    <a:pt x="210" y="292"/>
                    <a:pt x="184" y="292"/>
                  </a:cubicBezTo>
                  <a:cubicBezTo>
                    <a:pt x="157" y="292"/>
                    <a:pt x="136" y="313"/>
                    <a:pt x="136" y="340"/>
                  </a:cubicBezTo>
                  <a:cubicBezTo>
                    <a:pt x="136" y="367"/>
                    <a:pt x="157" y="387"/>
                    <a:pt x="184" y="387"/>
                  </a:cubicBezTo>
                  <a:cubicBezTo>
                    <a:pt x="210" y="387"/>
                    <a:pt x="231" y="367"/>
                    <a:pt x="231" y="340"/>
                  </a:cubicBezTo>
                  <a:close/>
                  <a:moveTo>
                    <a:pt x="1283" y="292"/>
                  </a:moveTo>
                  <a:cubicBezTo>
                    <a:pt x="1257" y="292"/>
                    <a:pt x="1236" y="313"/>
                    <a:pt x="1236" y="340"/>
                  </a:cubicBezTo>
                  <a:cubicBezTo>
                    <a:pt x="1236" y="367"/>
                    <a:pt x="1257" y="387"/>
                    <a:pt x="1283" y="387"/>
                  </a:cubicBezTo>
                  <a:cubicBezTo>
                    <a:pt x="1310" y="387"/>
                    <a:pt x="1331" y="367"/>
                    <a:pt x="1331" y="340"/>
                  </a:cubicBezTo>
                  <a:cubicBezTo>
                    <a:pt x="1331" y="313"/>
                    <a:pt x="1310" y="292"/>
                    <a:pt x="1283" y="292"/>
                  </a:cubicBezTo>
                  <a:close/>
                  <a:moveTo>
                    <a:pt x="1283" y="1742"/>
                  </a:moveTo>
                  <a:cubicBezTo>
                    <a:pt x="1257" y="1742"/>
                    <a:pt x="1236" y="1764"/>
                    <a:pt x="1236" y="1790"/>
                  </a:cubicBezTo>
                  <a:cubicBezTo>
                    <a:pt x="1236" y="1816"/>
                    <a:pt x="1257" y="1838"/>
                    <a:pt x="1283" y="1838"/>
                  </a:cubicBezTo>
                  <a:cubicBezTo>
                    <a:pt x="1310" y="1838"/>
                    <a:pt x="1331" y="1816"/>
                    <a:pt x="1331" y="1790"/>
                  </a:cubicBezTo>
                  <a:cubicBezTo>
                    <a:pt x="1331" y="1764"/>
                    <a:pt x="1310" y="1742"/>
                    <a:pt x="1283" y="1742"/>
                  </a:cubicBezTo>
                  <a:close/>
                </a:path>
              </a:pathLst>
            </a:custGeom>
            <a:solidFill>
              <a:schemeClr val="tx1"/>
            </a:solidFill>
          </p:spPr>
          <p:txBody>
            <a:bodyPr wrap="square" lIns="146262" tIns="146262" rIns="146262" bIns="146262" rtlCol="0">
              <a:noAutofit/>
            </a:bodyPr>
            <a:lstStyle/>
            <a:p>
              <a:pPr marL="0" marR="0" lvl="0" indent="0" defTabSz="932204" eaLnBrk="1" fontAlgn="auto" latinLnBrk="0" hangingPunct="1">
                <a:lnSpc>
                  <a:spcPts val="3060"/>
                </a:lnSpc>
                <a:spcBef>
                  <a:spcPts val="300"/>
                </a:spcBef>
                <a:spcAft>
                  <a:spcPts val="0"/>
                </a:spcAft>
                <a:buClrTx/>
                <a:buSzTx/>
                <a:buFontTx/>
                <a:buNone/>
                <a:tabLst/>
                <a:defRPr/>
              </a:pPr>
              <a:endParaRPr kumimoji="0" lang="en-US" sz="1198" b="0" i="0" u="none" strike="noStrike" kern="0" cap="none" spc="0" normalizeH="0" baseline="0" noProof="0">
                <a:ln>
                  <a:noFill/>
                </a:ln>
                <a:solidFill>
                  <a:srgbClr val="FFFFFF"/>
                </a:solidFill>
                <a:effectLst/>
                <a:uLnTx/>
                <a:uFillTx/>
                <a:latin typeface="Segoe UI"/>
              </a:endParaRPr>
            </a:p>
          </p:txBody>
        </p:sp>
        <p:grpSp>
          <p:nvGrpSpPr>
            <p:cNvPr id="104" name="Group 32"/>
            <p:cNvGrpSpPr/>
            <p:nvPr/>
          </p:nvGrpSpPr>
          <p:grpSpPr>
            <a:xfrm>
              <a:off x="8444181" y="5494988"/>
              <a:ext cx="635194" cy="419850"/>
              <a:chOff x="4746892" y="5182118"/>
              <a:chExt cx="855476" cy="497811"/>
            </a:xfrm>
          </p:grpSpPr>
          <p:sp>
            <p:nvSpPr>
              <p:cNvPr id="199" name="Freeform 24"/>
              <p:cNvSpPr>
                <a:spLocks noEditPoints="1"/>
              </p:cNvSpPr>
              <p:nvPr/>
            </p:nvSpPr>
            <p:spPr bwMode="auto">
              <a:xfrm rot="5400000">
                <a:off x="4857842" y="5071168"/>
                <a:ext cx="497811" cy="719712"/>
              </a:xfrm>
              <a:custGeom>
                <a:avLst/>
                <a:gdLst>
                  <a:gd name="T0" fmla="*/ 123 w 244"/>
                  <a:gd name="T1" fmla="*/ 112 h 305"/>
                  <a:gd name="T2" fmla="*/ 123 w 244"/>
                  <a:gd name="T3" fmla="*/ 141 h 305"/>
                  <a:gd name="T4" fmla="*/ 31 w 244"/>
                  <a:gd name="T5" fmla="*/ 262 h 305"/>
                  <a:gd name="T6" fmla="*/ 56 w 244"/>
                  <a:gd name="T7" fmla="*/ 262 h 305"/>
                  <a:gd name="T8" fmla="*/ 31 w 244"/>
                  <a:gd name="T9" fmla="*/ 262 h 305"/>
                  <a:gd name="T10" fmla="*/ 8 w 244"/>
                  <a:gd name="T11" fmla="*/ 0 h 305"/>
                  <a:gd name="T12" fmla="*/ 0 w 244"/>
                  <a:gd name="T13" fmla="*/ 297 h 305"/>
                  <a:gd name="T14" fmla="*/ 236 w 244"/>
                  <a:gd name="T15" fmla="*/ 305 h 305"/>
                  <a:gd name="T16" fmla="*/ 244 w 244"/>
                  <a:gd name="T17" fmla="*/ 8 h 305"/>
                  <a:gd name="T18" fmla="*/ 10 w 244"/>
                  <a:gd name="T19" fmla="*/ 15 h 305"/>
                  <a:gd name="T20" fmla="*/ 24 w 244"/>
                  <a:gd name="T21" fmla="*/ 15 h 305"/>
                  <a:gd name="T22" fmla="*/ 10 w 244"/>
                  <a:gd name="T23" fmla="*/ 15 h 305"/>
                  <a:gd name="T24" fmla="*/ 67 w 244"/>
                  <a:gd name="T25" fmla="*/ 276 h 305"/>
                  <a:gd name="T26" fmla="*/ 15 w 244"/>
                  <a:gd name="T27" fmla="*/ 263 h 305"/>
                  <a:gd name="T28" fmla="*/ 83 w 244"/>
                  <a:gd name="T29" fmla="*/ 184 h 305"/>
                  <a:gd name="T30" fmla="*/ 107 w 244"/>
                  <a:gd name="T31" fmla="*/ 194 h 305"/>
                  <a:gd name="T32" fmla="*/ 106 w 244"/>
                  <a:gd name="T33" fmla="*/ 200 h 305"/>
                  <a:gd name="T34" fmla="*/ 67 w 244"/>
                  <a:gd name="T35" fmla="*/ 276 h 305"/>
                  <a:gd name="T36" fmla="*/ 104 w 244"/>
                  <a:gd name="T37" fmla="*/ 221 h 305"/>
                  <a:gd name="T38" fmla="*/ 114 w 244"/>
                  <a:gd name="T39" fmla="*/ 202 h 305"/>
                  <a:gd name="T40" fmla="*/ 93 w 244"/>
                  <a:gd name="T41" fmla="*/ 171 h 305"/>
                  <a:gd name="T42" fmla="*/ 57 w 244"/>
                  <a:gd name="T43" fmla="*/ 198 h 305"/>
                  <a:gd name="T44" fmla="*/ 122 w 244"/>
                  <a:gd name="T45" fmla="*/ 30 h 305"/>
                  <a:gd name="T46" fmla="*/ 122 w 244"/>
                  <a:gd name="T47" fmla="*/ 223 h 305"/>
                  <a:gd name="T48" fmla="*/ 219 w 244"/>
                  <a:gd name="T49" fmla="*/ 288 h 305"/>
                  <a:gd name="T50" fmla="*/ 234 w 244"/>
                  <a:gd name="T51" fmla="*/ 288 h 305"/>
                  <a:gd name="T52" fmla="*/ 227 w 244"/>
                  <a:gd name="T53" fmla="*/ 22 h 305"/>
                  <a:gd name="T54" fmla="*/ 227 w 244"/>
                  <a:gd name="T55" fmla="*/ 8 h 305"/>
                  <a:gd name="T56" fmla="*/ 227 w 244"/>
                  <a:gd name="T57" fmla="*/ 22 h 305"/>
                  <a:gd name="T58" fmla="*/ 168 w 244"/>
                  <a:gd name="T59" fmla="*/ 126 h 305"/>
                  <a:gd name="T60" fmla="*/ 77 w 244"/>
                  <a:gd name="T61" fmla="*/ 126 h 305"/>
                  <a:gd name="T62" fmla="*/ 123 w 244"/>
                  <a:gd name="T63" fmla="*/ 162 h 305"/>
                  <a:gd name="T64" fmla="*/ 123 w 244"/>
                  <a:gd name="T65" fmla="*/ 90 h 305"/>
                  <a:gd name="T66" fmla="*/ 123 w 244"/>
                  <a:gd name="T67" fmla="*/ 162 h 305"/>
                  <a:gd name="T68" fmla="*/ 98 w 244"/>
                  <a:gd name="T69" fmla="*/ 122 h 305"/>
                  <a:gd name="T70" fmla="*/ 98 w 244"/>
                  <a:gd name="T71" fmla="*/ 131 h 305"/>
                  <a:gd name="T72" fmla="*/ 105 w 244"/>
                  <a:gd name="T73" fmla="*/ 114 h 305"/>
                  <a:gd name="T74" fmla="*/ 110 w 244"/>
                  <a:gd name="T75" fmla="*/ 109 h 305"/>
                  <a:gd name="T76" fmla="*/ 101 w 244"/>
                  <a:gd name="T77" fmla="*/ 105 h 305"/>
                  <a:gd name="T78" fmla="*/ 105 w 244"/>
                  <a:gd name="T79" fmla="*/ 114 h 305"/>
                  <a:gd name="T80" fmla="*/ 143 w 244"/>
                  <a:gd name="T81" fmla="*/ 112 h 305"/>
                  <a:gd name="T82" fmla="*/ 143 w 244"/>
                  <a:gd name="T83" fmla="*/ 105 h 305"/>
                  <a:gd name="T84" fmla="*/ 137 w 244"/>
                  <a:gd name="T85" fmla="*/ 112 h 305"/>
                  <a:gd name="T86" fmla="*/ 117 w 244"/>
                  <a:gd name="T87" fmla="*/ 101 h 305"/>
                  <a:gd name="T88" fmla="*/ 128 w 244"/>
                  <a:gd name="T89" fmla="*/ 101 h 305"/>
                  <a:gd name="T90" fmla="*/ 117 w 244"/>
                  <a:gd name="T91" fmla="*/ 101 h 305"/>
                  <a:gd name="T92" fmla="*/ 123 w 244"/>
                  <a:gd name="T93" fmla="*/ 155 h 305"/>
                  <a:gd name="T94" fmla="*/ 123 w 244"/>
                  <a:gd name="T95" fmla="*/ 146 h 305"/>
                  <a:gd name="T96" fmla="*/ 101 w 244"/>
                  <a:gd name="T97" fmla="*/ 140 h 305"/>
                  <a:gd name="T98" fmla="*/ 110 w 244"/>
                  <a:gd name="T99" fmla="*/ 144 h 305"/>
                  <a:gd name="T100" fmla="*/ 105 w 244"/>
                  <a:gd name="T101" fmla="*/ 149 h 305"/>
                  <a:gd name="T102" fmla="*/ 101 w 244"/>
                  <a:gd name="T103" fmla="*/ 140 h 305"/>
                  <a:gd name="T104" fmla="*/ 143 w 244"/>
                  <a:gd name="T105" fmla="*/ 140 h 305"/>
                  <a:gd name="T106" fmla="*/ 143 w 244"/>
                  <a:gd name="T107" fmla="*/ 147 h 305"/>
                  <a:gd name="T108" fmla="*/ 137 w 244"/>
                  <a:gd name="T109" fmla="*/ 147 h 305"/>
                  <a:gd name="T110" fmla="*/ 142 w 244"/>
                  <a:gd name="T111" fmla="*/ 127 h 305"/>
                  <a:gd name="T112" fmla="*/ 152 w 244"/>
                  <a:gd name="T113" fmla="*/ 127 h 305"/>
                  <a:gd name="T114" fmla="*/ 142 w 244"/>
                  <a:gd name="T115" fmla="*/ 12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305">
                    <a:moveTo>
                      <a:pt x="109" y="126"/>
                    </a:moveTo>
                    <a:cubicBezTo>
                      <a:pt x="109" y="119"/>
                      <a:pt x="115" y="112"/>
                      <a:pt x="123" y="112"/>
                    </a:cubicBezTo>
                    <a:cubicBezTo>
                      <a:pt x="131" y="112"/>
                      <a:pt x="137" y="119"/>
                      <a:pt x="137" y="126"/>
                    </a:cubicBezTo>
                    <a:cubicBezTo>
                      <a:pt x="137" y="134"/>
                      <a:pt x="131" y="141"/>
                      <a:pt x="123" y="141"/>
                    </a:cubicBezTo>
                    <a:cubicBezTo>
                      <a:pt x="115" y="141"/>
                      <a:pt x="109" y="134"/>
                      <a:pt x="109" y="126"/>
                    </a:cubicBezTo>
                    <a:close/>
                    <a:moveTo>
                      <a:pt x="31" y="262"/>
                    </a:moveTo>
                    <a:cubicBezTo>
                      <a:pt x="31" y="269"/>
                      <a:pt x="36" y="274"/>
                      <a:pt x="43" y="274"/>
                    </a:cubicBezTo>
                    <a:cubicBezTo>
                      <a:pt x="50" y="274"/>
                      <a:pt x="56" y="269"/>
                      <a:pt x="56" y="262"/>
                    </a:cubicBezTo>
                    <a:cubicBezTo>
                      <a:pt x="56" y="255"/>
                      <a:pt x="50" y="249"/>
                      <a:pt x="43" y="249"/>
                    </a:cubicBezTo>
                    <a:cubicBezTo>
                      <a:pt x="36" y="249"/>
                      <a:pt x="31" y="255"/>
                      <a:pt x="31" y="262"/>
                    </a:cubicBezTo>
                    <a:close/>
                    <a:moveTo>
                      <a:pt x="236" y="0"/>
                    </a:moveTo>
                    <a:cubicBezTo>
                      <a:pt x="8" y="0"/>
                      <a:pt x="8" y="0"/>
                      <a:pt x="8" y="0"/>
                    </a:cubicBezTo>
                    <a:cubicBezTo>
                      <a:pt x="4" y="0"/>
                      <a:pt x="0" y="4"/>
                      <a:pt x="0" y="8"/>
                    </a:cubicBezTo>
                    <a:cubicBezTo>
                      <a:pt x="0" y="297"/>
                      <a:pt x="0" y="297"/>
                      <a:pt x="0" y="297"/>
                    </a:cubicBezTo>
                    <a:cubicBezTo>
                      <a:pt x="0" y="302"/>
                      <a:pt x="4" y="305"/>
                      <a:pt x="8" y="305"/>
                    </a:cubicBezTo>
                    <a:cubicBezTo>
                      <a:pt x="236" y="305"/>
                      <a:pt x="236" y="305"/>
                      <a:pt x="236" y="305"/>
                    </a:cubicBezTo>
                    <a:cubicBezTo>
                      <a:pt x="241" y="305"/>
                      <a:pt x="244" y="302"/>
                      <a:pt x="244" y="297"/>
                    </a:cubicBezTo>
                    <a:cubicBezTo>
                      <a:pt x="244" y="8"/>
                      <a:pt x="244" y="8"/>
                      <a:pt x="244" y="8"/>
                    </a:cubicBezTo>
                    <a:cubicBezTo>
                      <a:pt x="244" y="4"/>
                      <a:pt x="241" y="0"/>
                      <a:pt x="236" y="0"/>
                    </a:cubicBezTo>
                    <a:close/>
                    <a:moveTo>
                      <a:pt x="10" y="15"/>
                    </a:moveTo>
                    <a:cubicBezTo>
                      <a:pt x="10" y="11"/>
                      <a:pt x="13" y="8"/>
                      <a:pt x="17" y="8"/>
                    </a:cubicBezTo>
                    <a:cubicBezTo>
                      <a:pt x="21" y="8"/>
                      <a:pt x="24" y="11"/>
                      <a:pt x="24" y="15"/>
                    </a:cubicBezTo>
                    <a:cubicBezTo>
                      <a:pt x="24" y="19"/>
                      <a:pt x="21" y="22"/>
                      <a:pt x="17" y="22"/>
                    </a:cubicBezTo>
                    <a:cubicBezTo>
                      <a:pt x="13" y="22"/>
                      <a:pt x="10" y="19"/>
                      <a:pt x="10" y="15"/>
                    </a:cubicBezTo>
                    <a:close/>
                    <a:moveTo>
                      <a:pt x="67" y="276"/>
                    </a:moveTo>
                    <a:cubicBezTo>
                      <a:pt x="67" y="276"/>
                      <a:pt x="67" y="276"/>
                      <a:pt x="67" y="276"/>
                    </a:cubicBezTo>
                    <a:cubicBezTo>
                      <a:pt x="62" y="285"/>
                      <a:pt x="54" y="290"/>
                      <a:pt x="43" y="290"/>
                    </a:cubicBezTo>
                    <a:cubicBezTo>
                      <a:pt x="28" y="290"/>
                      <a:pt x="15" y="278"/>
                      <a:pt x="15" y="263"/>
                    </a:cubicBezTo>
                    <a:cubicBezTo>
                      <a:pt x="15" y="255"/>
                      <a:pt x="19" y="248"/>
                      <a:pt x="23" y="243"/>
                    </a:cubicBezTo>
                    <a:cubicBezTo>
                      <a:pt x="83" y="184"/>
                      <a:pt x="83" y="184"/>
                      <a:pt x="83" y="184"/>
                    </a:cubicBezTo>
                    <a:cubicBezTo>
                      <a:pt x="85" y="181"/>
                      <a:pt x="89" y="179"/>
                      <a:pt x="93" y="179"/>
                    </a:cubicBezTo>
                    <a:cubicBezTo>
                      <a:pt x="100" y="179"/>
                      <a:pt x="107" y="186"/>
                      <a:pt x="107" y="194"/>
                    </a:cubicBezTo>
                    <a:cubicBezTo>
                      <a:pt x="107" y="196"/>
                      <a:pt x="107" y="198"/>
                      <a:pt x="106" y="200"/>
                    </a:cubicBezTo>
                    <a:cubicBezTo>
                      <a:pt x="106" y="200"/>
                      <a:pt x="106" y="200"/>
                      <a:pt x="106" y="200"/>
                    </a:cubicBezTo>
                    <a:cubicBezTo>
                      <a:pt x="68" y="275"/>
                      <a:pt x="68" y="275"/>
                      <a:pt x="68" y="275"/>
                    </a:cubicBezTo>
                    <a:cubicBezTo>
                      <a:pt x="68" y="275"/>
                      <a:pt x="67" y="275"/>
                      <a:pt x="67" y="276"/>
                    </a:cubicBezTo>
                    <a:close/>
                    <a:moveTo>
                      <a:pt x="122" y="223"/>
                    </a:moveTo>
                    <a:cubicBezTo>
                      <a:pt x="116" y="223"/>
                      <a:pt x="110" y="222"/>
                      <a:pt x="104" y="221"/>
                    </a:cubicBezTo>
                    <a:cubicBezTo>
                      <a:pt x="113" y="204"/>
                      <a:pt x="113" y="204"/>
                      <a:pt x="113" y="204"/>
                    </a:cubicBezTo>
                    <a:cubicBezTo>
                      <a:pt x="113" y="203"/>
                      <a:pt x="113" y="203"/>
                      <a:pt x="114" y="202"/>
                    </a:cubicBezTo>
                    <a:cubicBezTo>
                      <a:pt x="115" y="200"/>
                      <a:pt x="115" y="197"/>
                      <a:pt x="115" y="194"/>
                    </a:cubicBezTo>
                    <a:cubicBezTo>
                      <a:pt x="115" y="181"/>
                      <a:pt x="106" y="171"/>
                      <a:pt x="93" y="171"/>
                    </a:cubicBezTo>
                    <a:cubicBezTo>
                      <a:pt x="86" y="171"/>
                      <a:pt x="81" y="173"/>
                      <a:pt x="76" y="178"/>
                    </a:cubicBezTo>
                    <a:cubicBezTo>
                      <a:pt x="57" y="198"/>
                      <a:pt x="57" y="198"/>
                      <a:pt x="57" y="198"/>
                    </a:cubicBezTo>
                    <a:cubicBezTo>
                      <a:pt x="37" y="180"/>
                      <a:pt x="25" y="155"/>
                      <a:pt x="25" y="127"/>
                    </a:cubicBezTo>
                    <a:cubicBezTo>
                      <a:pt x="25" y="74"/>
                      <a:pt x="69" y="30"/>
                      <a:pt x="122" y="30"/>
                    </a:cubicBezTo>
                    <a:cubicBezTo>
                      <a:pt x="175" y="30"/>
                      <a:pt x="218" y="74"/>
                      <a:pt x="218" y="127"/>
                    </a:cubicBezTo>
                    <a:cubicBezTo>
                      <a:pt x="218" y="180"/>
                      <a:pt x="175" y="223"/>
                      <a:pt x="122" y="223"/>
                    </a:cubicBezTo>
                    <a:close/>
                    <a:moveTo>
                      <a:pt x="227" y="295"/>
                    </a:moveTo>
                    <a:cubicBezTo>
                      <a:pt x="223" y="295"/>
                      <a:pt x="219" y="292"/>
                      <a:pt x="219" y="288"/>
                    </a:cubicBezTo>
                    <a:cubicBezTo>
                      <a:pt x="219" y="285"/>
                      <a:pt x="223" y="282"/>
                      <a:pt x="227" y="282"/>
                    </a:cubicBezTo>
                    <a:cubicBezTo>
                      <a:pt x="230" y="282"/>
                      <a:pt x="234" y="285"/>
                      <a:pt x="234" y="288"/>
                    </a:cubicBezTo>
                    <a:cubicBezTo>
                      <a:pt x="234" y="292"/>
                      <a:pt x="230" y="295"/>
                      <a:pt x="227" y="295"/>
                    </a:cubicBezTo>
                    <a:close/>
                    <a:moveTo>
                      <a:pt x="227" y="22"/>
                    </a:moveTo>
                    <a:cubicBezTo>
                      <a:pt x="223" y="22"/>
                      <a:pt x="219" y="19"/>
                      <a:pt x="219" y="15"/>
                    </a:cubicBezTo>
                    <a:cubicBezTo>
                      <a:pt x="219" y="11"/>
                      <a:pt x="223" y="8"/>
                      <a:pt x="227" y="8"/>
                    </a:cubicBezTo>
                    <a:cubicBezTo>
                      <a:pt x="230" y="8"/>
                      <a:pt x="234" y="11"/>
                      <a:pt x="234" y="15"/>
                    </a:cubicBezTo>
                    <a:cubicBezTo>
                      <a:pt x="234" y="19"/>
                      <a:pt x="230" y="22"/>
                      <a:pt x="227" y="22"/>
                    </a:cubicBezTo>
                    <a:close/>
                    <a:moveTo>
                      <a:pt x="122" y="82"/>
                    </a:moveTo>
                    <a:cubicBezTo>
                      <a:pt x="147" y="82"/>
                      <a:pt x="168" y="101"/>
                      <a:pt x="168" y="126"/>
                    </a:cubicBezTo>
                    <a:cubicBezTo>
                      <a:pt x="168" y="151"/>
                      <a:pt x="147" y="171"/>
                      <a:pt x="122" y="171"/>
                    </a:cubicBezTo>
                    <a:cubicBezTo>
                      <a:pt x="97" y="171"/>
                      <a:pt x="77" y="151"/>
                      <a:pt x="77" y="126"/>
                    </a:cubicBezTo>
                    <a:cubicBezTo>
                      <a:pt x="77" y="101"/>
                      <a:pt x="97" y="82"/>
                      <a:pt x="122" y="82"/>
                    </a:cubicBezTo>
                    <a:close/>
                    <a:moveTo>
                      <a:pt x="123" y="162"/>
                    </a:moveTo>
                    <a:cubicBezTo>
                      <a:pt x="143" y="162"/>
                      <a:pt x="159" y="146"/>
                      <a:pt x="159" y="126"/>
                    </a:cubicBezTo>
                    <a:cubicBezTo>
                      <a:pt x="159" y="107"/>
                      <a:pt x="143" y="90"/>
                      <a:pt x="123" y="90"/>
                    </a:cubicBezTo>
                    <a:cubicBezTo>
                      <a:pt x="102" y="90"/>
                      <a:pt x="86" y="107"/>
                      <a:pt x="86" y="126"/>
                    </a:cubicBezTo>
                    <a:cubicBezTo>
                      <a:pt x="86" y="146"/>
                      <a:pt x="102" y="162"/>
                      <a:pt x="123" y="162"/>
                    </a:cubicBezTo>
                    <a:close/>
                    <a:moveTo>
                      <a:pt x="93" y="126"/>
                    </a:moveTo>
                    <a:cubicBezTo>
                      <a:pt x="93" y="124"/>
                      <a:pt x="95" y="122"/>
                      <a:pt x="98" y="122"/>
                    </a:cubicBezTo>
                    <a:cubicBezTo>
                      <a:pt x="100" y="122"/>
                      <a:pt x="102" y="124"/>
                      <a:pt x="102" y="126"/>
                    </a:cubicBezTo>
                    <a:cubicBezTo>
                      <a:pt x="102" y="129"/>
                      <a:pt x="100" y="131"/>
                      <a:pt x="98" y="131"/>
                    </a:cubicBezTo>
                    <a:cubicBezTo>
                      <a:pt x="95" y="131"/>
                      <a:pt x="93" y="129"/>
                      <a:pt x="93" y="126"/>
                    </a:cubicBezTo>
                    <a:close/>
                    <a:moveTo>
                      <a:pt x="105" y="114"/>
                    </a:moveTo>
                    <a:cubicBezTo>
                      <a:pt x="107" y="114"/>
                      <a:pt x="108" y="113"/>
                      <a:pt x="109" y="112"/>
                    </a:cubicBezTo>
                    <a:cubicBezTo>
                      <a:pt x="110" y="111"/>
                      <a:pt x="110" y="110"/>
                      <a:pt x="110" y="109"/>
                    </a:cubicBezTo>
                    <a:cubicBezTo>
                      <a:pt x="110" y="107"/>
                      <a:pt x="110" y="106"/>
                      <a:pt x="109" y="105"/>
                    </a:cubicBezTo>
                    <a:cubicBezTo>
                      <a:pt x="107" y="103"/>
                      <a:pt x="103" y="103"/>
                      <a:pt x="101" y="105"/>
                    </a:cubicBezTo>
                    <a:cubicBezTo>
                      <a:pt x="99" y="107"/>
                      <a:pt x="99" y="110"/>
                      <a:pt x="101" y="112"/>
                    </a:cubicBezTo>
                    <a:cubicBezTo>
                      <a:pt x="103" y="113"/>
                      <a:pt x="104" y="114"/>
                      <a:pt x="105" y="114"/>
                    </a:cubicBezTo>
                    <a:moveTo>
                      <a:pt x="140" y="114"/>
                    </a:moveTo>
                    <a:cubicBezTo>
                      <a:pt x="141" y="114"/>
                      <a:pt x="142" y="113"/>
                      <a:pt x="143" y="112"/>
                    </a:cubicBezTo>
                    <a:cubicBezTo>
                      <a:pt x="144" y="111"/>
                      <a:pt x="144" y="110"/>
                      <a:pt x="144" y="109"/>
                    </a:cubicBezTo>
                    <a:cubicBezTo>
                      <a:pt x="144" y="107"/>
                      <a:pt x="144" y="106"/>
                      <a:pt x="143" y="105"/>
                    </a:cubicBezTo>
                    <a:cubicBezTo>
                      <a:pt x="141" y="103"/>
                      <a:pt x="138" y="103"/>
                      <a:pt x="137" y="105"/>
                    </a:cubicBezTo>
                    <a:cubicBezTo>
                      <a:pt x="135" y="107"/>
                      <a:pt x="135" y="110"/>
                      <a:pt x="137" y="112"/>
                    </a:cubicBezTo>
                    <a:cubicBezTo>
                      <a:pt x="137" y="113"/>
                      <a:pt x="139" y="114"/>
                      <a:pt x="140" y="114"/>
                    </a:cubicBezTo>
                    <a:moveTo>
                      <a:pt x="117" y="101"/>
                    </a:moveTo>
                    <a:cubicBezTo>
                      <a:pt x="117" y="104"/>
                      <a:pt x="119" y="107"/>
                      <a:pt x="123" y="107"/>
                    </a:cubicBezTo>
                    <a:cubicBezTo>
                      <a:pt x="126" y="107"/>
                      <a:pt x="128" y="104"/>
                      <a:pt x="128" y="101"/>
                    </a:cubicBezTo>
                    <a:cubicBezTo>
                      <a:pt x="128" y="98"/>
                      <a:pt x="126" y="96"/>
                      <a:pt x="123" y="96"/>
                    </a:cubicBezTo>
                    <a:cubicBezTo>
                      <a:pt x="119" y="96"/>
                      <a:pt x="117" y="98"/>
                      <a:pt x="117" y="101"/>
                    </a:cubicBezTo>
                    <a:close/>
                    <a:moveTo>
                      <a:pt x="117" y="151"/>
                    </a:moveTo>
                    <a:cubicBezTo>
                      <a:pt x="117" y="153"/>
                      <a:pt x="119" y="155"/>
                      <a:pt x="123" y="155"/>
                    </a:cubicBezTo>
                    <a:cubicBezTo>
                      <a:pt x="126" y="155"/>
                      <a:pt x="128" y="153"/>
                      <a:pt x="128" y="151"/>
                    </a:cubicBezTo>
                    <a:cubicBezTo>
                      <a:pt x="128" y="148"/>
                      <a:pt x="126" y="146"/>
                      <a:pt x="123" y="146"/>
                    </a:cubicBezTo>
                    <a:cubicBezTo>
                      <a:pt x="119" y="146"/>
                      <a:pt x="117" y="148"/>
                      <a:pt x="117" y="151"/>
                    </a:cubicBezTo>
                    <a:close/>
                    <a:moveTo>
                      <a:pt x="101" y="140"/>
                    </a:moveTo>
                    <a:cubicBezTo>
                      <a:pt x="103" y="138"/>
                      <a:pt x="107" y="138"/>
                      <a:pt x="109" y="140"/>
                    </a:cubicBezTo>
                    <a:cubicBezTo>
                      <a:pt x="110" y="141"/>
                      <a:pt x="110" y="142"/>
                      <a:pt x="110" y="144"/>
                    </a:cubicBezTo>
                    <a:cubicBezTo>
                      <a:pt x="110" y="145"/>
                      <a:pt x="110" y="146"/>
                      <a:pt x="109" y="147"/>
                    </a:cubicBezTo>
                    <a:cubicBezTo>
                      <a:pt x="108" y="148"/>
                      <a:pt x="107" y="149"/>
                      <a:pt x="105" y="149"/>
                    </a:cubicBezTo>
                    <a:cubicBezTo>
                      <a:pt x="104" y="149"/>
                      <a:pt x="103" y="148"/>
                      <a:pt x="101" y="147"/>
                    </a:cubicBezTo>
                    <a:cubicBezTo>
                      <a:pt x="99" y="145"/>
                      <a:pt x="99" y="142"/>
                      <a:pt x="101" y="140"/>
                    </a:cubicBezTo>
                    <a:moveTo>
                      <a:pt x="137" y="140"/>
                    </a:moveTo>
                    <a:cubicBezTo>
                      <a:pt x="138" y="138"/>
                      <a:pt x="141" y="138"/>
                      <a:pt x="143" y="140"/>
                    </a:cubicBezTo>
                    <a:cubicBezTo>
                      <a:pt x="144" y="141"/>
                      <a:pt x="144" y="142"/>
                      <a:pt x="144" y="144"/>
                    </a:cubicBezTo>
                    <a:cubicBezTo>
                      <a:pt x="144" y="145"/>
                      <a:pt x="144" y="146"/>
                      <a:pt x="143" y="147"/>
                    </a:cubicBezTo>
                    <a:cubicBezTo>
                      <a:pt x="142" y="148"/>
                      <a:pt x="141" y="149"/>
                      <a:pt x="140" y="149"/>
                    </a:cubicBezTo>
                    <a:cubicBezTo>
                      <a:pt x="139" y="149"/>
                      <a:pt x="138" y="148"/>
                      <a:pt x="137" y="147"/>
                    </a:cubicBezTo>
                    <a:cubicBezTo>
                      <a:pt x="135" y="145"/>
                      <a:pt x="135" y="142"/>
                      <a:pt x="137" y="140"/>
                    </a:cubicBezTo>
                    <a:moveTo>
                      <a:pt x="142" y="127"/>
                    </a:moveTo>
                    <a:cubicBezTo>
                      <a:pt x="142" y="124"/>
                      <a:pt x="144" y="122"/>
                      <a:pt x="147" y="122"/>
                    </a:cubicBezTo>
                    <a:cubicBezTo>
                      <a:pt x="150" y="122"/>
                      <a:pt x="152" y="124"/>
                      <a:pt x="152" y="127"/>
                    </a:cubicBezTo>
                    <a:cubicBezTo>
                      <a:pt x="152" y="129"/>
                      <a:pt x="150" y="132"/>
                      <a:pt x="147" y="132"/>
                    </a:cubicBezTo>
                    <a:cubicBezTo>
                      <a:pt x="144" y="132"/>
                      <a:pt x="142" y="129"/>
                      <a:pt x="142" y="127"/>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200" name="Group 104"/>
              <p:cNvGrpSpPr>
                <a:grpSpLocks noChangeAspect="1"/>
              </p:cNvGrpSpPr>
              <p:nvPr/>
            </p:nvGrpSpPr>
            <p:grpSpPr>
              <a:xfrm rot="16200000" flipH="1">
                <a:off x="5311161" y="5326658"/>
                <a:ext cx="373690" cy="208724"/>
                <a:chOff x="8418513" y="4566523"/>
                <a:chExt cx="1706562" cy="953199"/>
              </a:xfrm>
            </p:grpSpPr>
            <p:sp>
              <p:nvSpPr>
                <p:cNvPr id="201" name="Freeform 24"/>
                <p:cNvSpPr>
                  <a:spLocks noChangeAspect="1"/>
                </p:cNvSpPr>
                <p:nvPr/>
              </p:nvSpPr>
              <p:spPr bwMode="auto">
                <a:xfrm>
                  <a:off x="8418513" y="4566523"/>
                  <a:ext cx="1706562" cy="953199"/>
                </a:xfrm>
                <a:custGeom>
                  <a:avLst/>
                  <a:gdLst>
                    <a:gd name="T0" fmla="*/ 437 w 452"/>
                    <a:gd name="T1" fmla="*/ 88 h 238"/>
                    <a:gd name="T2" fmla="*/ 404 w 452"/>
                    <a:gd name="T3" fmla="*/ 55 h 238"/>
                    <a:gd name="T4" fmla="*/ 397 w 452"/>
                    <a:gd name="T5" fmla="*/ 48 h 238"/>
                    <a:gd name="T6" fmla="*/ 387 w 452"/>
                    <a:gd name="T7" fmla="*/ 48 h 238"/>
                    <a:gd name="T8" fmla="*/ 212 w 452"/>
                    <a:gd name="T9" fmla="*/ 48 h 238"/>
                    <a:gd name="T10" fmla="*/ 118 w 452"/>
                    <a:gd name="T11" fmla="*/ 0 h 238"/>
                    <a:gd name="T12" fmla="*/ 118 w 452"/>
                    <a:gd name="T13" fmla="*/ 0 h 238"/>
                    <a:gd name="T14" fmla="*/ 118 w 452"/>
                    <a:gd name="T15" fmla="*/ 0 h 238"/>
                    <a:gd name="T16" fmla="*/ 118 w 452"/>
                    <a:gd name="T17" fmla="*/ 0 h 238"/>
                    <a:gd name="T18" fmla="*/ 0 w 452"/>
                    <a:gd name="T19" fmla="*/ 119 h 238"/>
                    <a:gd name="T20" fmla="*/ 118 w 452"/>
                    <a:gd name="T21" fmla="*/ 238 h 238"/>
                    <a:gd name="T22" fmla="*/ 212 w 452"/>
                    <a:gd name="T23" fmla="*/ 190 h 238"/>
                    <a:gd name="T24" fmla="*/ 237 w 452"/>
                    <a:gd name="T25" fmla="*/ 190 h 238"/>
                    <a:gd name="T26" fmla="*/ 246 w 452"/>
                    <a:gd name="T27" fmla="*/ 190 h 238"/>
                    <a:gd name="T28" fmla="*/ 254 w 452"/>
                    <a:gd name="T29" fmla="*/ 183 h 238"/>
                    <a:gd name="T30" fmla="*/ 267 w 452"/>
                    <a:gd name="T31" fmla="*/ 170 h 238"/>
                    <a:gd name="T32" fmla="*/ 273 w 452"/>
                    <a:gd name="T33" fmla="*/ 176 h 238"/>
                    <a:gd name="T34" fmla="*/ 290 w 452"/>
                    <a:gd name="T35" fmla="*/ 193 h 238"/>
                    <a:gd name="T36" fmla="*/ 307 w 452"/>
                    <a:gd name="T37" fmla="*/ 176 h 238"/>
                    <a:gd name="T38" fmla="*/ 312 w 452"/>
                    <a:gd name="T39" fmla="*/ 171 h 238"/>
                    <a:gd name="T40" fmla="*/ 317 w 452"/>
                    <a:gd name="T41" fmla="*/ 177 h 238"/>
                    <a:gd name="T42" fmla="*/ 334 w 452"/>
                    <a:gd name="T43" fmla="*/ 194 h 238"/>
                    <a:gd name="T44" fmla="*/ 351 w 452"/>
                    <a:gd name="T45" fmla="*/ 177 h 238"/>
                    <a:gd name="T46" fmla="*/ 357 w 452"/>
                    <a:gd name="T47" fmla="*/ 171 h 238"/>
                    <a:gd name="T48" fmla="*/ 363 w 452"/>
                    <a:gd name="T49" fmla="*/ 177 h 238"/>
                    <a:gd name="T50" fmla="*/ 380 w 452"/>
                    <a:gd name="T51" fmla="*/ 194 h 238"/>
                    <a:gd name="T52" fmla="*/ 397 w 452"/>
                    <a:gd name="T53" fmla="*/ 177 h 238"/>
                    <a:gd name="T54" fmla="*/ 437 w 452"/>
                    <a:gd name="T55" fmla="*/ 137 h 238"/>
                    <a:gd name="T56" fmla="*/ 437 w 452"/>
                    <a:gd name="T57" fmla="*/ 137 h 238"/>
                    <a:gd name="T58" fmla="*/ 437 w 452"/>
                    <a:gd name="T59" fmla="*/ 137 h 238"/>
                    <a:gd name="T60" fmla="*/ 437 w 452"/>
                    <a:gd name="T61" fmla="*/ 8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2" h="238">
                      <a:moveTo>
                        <a:pt x="437" y="88"/>
                      </a:moveTo>
                      <a:cubicBezTo>
                        <a:pt x="404" y="55"/>
                        <a:pt x="404" y="55"/>
                        <a:pt x="404" y="55"/>
                      </a:cubicBezTo>
                      <a:cubicBezTo>
                        <a:pt x="397" y="48"/>
                        <a:pt x="397" y="48"/>
                        <a:pt x="397" y="48"/>
                      </a:cubicBezTo>
                      <a:cubicBezTo>
                        <a:pt x="387" y="48"/>
                        <a:pt x="387" y="48"/>
                        <a:pt x="387" y="48"/>
                      </a:cubicBezTo>
                      <a:cubicBezTo>
                        <a:pt x="212" y="48"/>
                        <a:pt x="212" y="48"/>
                        <a:pt x="212" y="48"/>
                      </a:cubicBezTo>
                      <a:cubicBezTo>
                        <a:pt x="190" y="18"/>
                        <a:pt x="155" y="0"/>
                        <a:pt x="118" y="0"/>
                      </a:cubicBezTo>
                      <a:cubicBezTo>
                        <a:pt x="118" y="0"/>
                        <a:pt x="118" y="0"/>
                        <a:pt x="118" y="0"/>
                      </a:cubicBezTo>
                      <a:cubicBezTo>
                        <a:pt x="118" y="0"/>
                        <a:pt x="118" y="0"/>
                        <a:pt x="118" y="0"/>
                      </a:cubicBezTo>
                      <a:cubicBezTo>
                        <a:pt x="118" y="0"/>
                        <a:pt x="118" y="0"/>
                        <a:pt x="118" y="0"/>
                      </a:cubicBezTo>
                      <a:cubicBezTo>
                        <a:pt x="53" y="0"/>
                        <a:pt x="0" y="54"/>
                        <a:pt x="0" y="119"/>
                      </a:cubicBezTo>
                      <a:cubicBezTo>
                        <a:pt x="0" y="184"/>
                        <a:pt x="53" y="237"/>
                        <a:pt x="118" y="238"/>
                      </a:cubicBezTo>
                      <a:cubicBezTo>
                        <a:pt x="155" y="237"/>
                        <a:pt x="190" y="220"/>
                        <a:pt x="212" y="190"/>
                      </a:cubicBezTo>
                      <a:cubicBezTo>
                        <a:pt x="237" y="190"/>
                        <a:pt x="237" y="190"/>
                        <a:pt x="237" y="190"/>
                      </a:cubicBezTo>
                      <a:cubicBezTo>
                        <a:pt x="246" y="190"/>
                        <a:pt x="246" y="190"/>
                        <a:pt x="246" y="190"/>
                      </a:cubicBezTo>
                      <a:cubicBezTo>
                        <a:pt x="254" y="183"/>
                        <a:pt x="254" y="183"/>
                        <a:pt x="254" y="183"/>
                      </a:cubicBezTo>
                      <a:cubicBezTo>
                        <a:pt x="267" y="170"/>
                        <a:pt x="267" y="170"/>
                        <a:pt x="267" y="170"/>
                      </a:cubicBezTo>
                      <a:cubicBezTo>
                        <a:pt x="273" y="176"/>
                        <a:pt x="273" y="176"/>
                        <a:pt x="273" y="176"/>
                      </a:cubicBezTo>
                      <a:cubicBezTo>
                        <a:pt x="290" y="193"/>
                        <a:pt x="290" y="193"/>
                        <a:pt x="290" y="193"/>
                      </a:cubicBezTo>
                      <a:cubicBezTo>
                        <a:pt x="307" y="176"/>
                        <a:pt x="307" y="176"/>
                        <a:pt x="307" y="176"/>
                      </a:cubicBezTo>
                      <a:cubicBezTo>
                        <a:pt x="312" y="171"/>
                        <a:pt x="312" y="171"/>
                        <a:pt x="312" y="171"/>
                      </a:cubicBezTo>
                      <a:cubicBezTo>
                        <a:pt x="317" y="177"/>
                        <a:pt x="317" y="177"/>
                        <a:pt x="317" y="177"/>
                      </a:cubicBezTo>
                      <a:cubicBezTo>
                        <a:pt x="334" y="194"/>
                        <a:pt x="334" y="194"/>
                        <a:pt x="334" y="194"/>
                      </a:cubicBezTo>
                      <a:cubicBezTo>
                        <a:pt x="351" y="177"/>
                        <a:pt x="351" y="177"/>
                        <a:pt x="351" y="177"/>
                      </a:cubicBezTo>
                      <a:cubicBezTo>
                        <a:pt x="357" y="171"/>
                        <a:pt x="357" y="171"/>
                        <a:pt x="357" y="171"/>
                      </a:cubicBezTo>
                      <a:cubicBezTo>
                        <a:pt x="363" y="177"/>
                        <a:pt x="363" y="177"/>
                        <a:pt x="363" y="177"/>
                      </a:cubicBezTo>
                      <a:cubicBezTo>
                        <a:pt x="380" y="194"/>
                        <a:pt x="380" y="194"/>
                        <a:pt x="380" y="194"/>
                      </a:cubicBezTo>
                      <a:cubicBezTo>
                        <a:pt x="397" y="177"/>
                        <a:pt x="397" y="177"/>
                        <a:pt x="397" y="177"/>
                      </a:cubicBezTo>
                      <a:cubicBezTo>
                        <a:pt x="437" y="137"/>
                        <a:pt x="437" y="137"/>
                        <a:pt x="437" y="137"/>
                      </a:cubicBezTo>
                      <a:cubicBezTo>
                        <a:pt x="437" y="137"/>
                        <a:pt x="437" y="137"/>
                        <a:pt x="437" y="137"/>
                      </a:cubicBezTo>
                      <a:cubicBezTo>
                        <a:pt x="437" y="137"/>
                        <a:pt x="437" y="137"/>
                        <a:pt x="437" y="137"/>
                      </a:cubicBezTo>
                      <a:cubicBezTo>
                        <a:pt x="452" y="122"/>
                        <a:pt x="452" y="103"/>
                        <a:pt x="437" y="88"/>
                      </a:cubicBezTo>
                      <a:close/>
                    </a:path>
                  </a:pathLst>
                </a:cu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02" name="Freeform 25"/>
                <p:cNvSpPr>
                  <a:spLocks noChangeAspect="1" noEditPoints="1"/>
                </p:cNvSpPr>
                <p:nvPr/>
              </p:nvSpPr>
              <p:spPr bwMode="auto">
                <a:xfrm>
                  <a:off x="8509001" y="4657013"/>
                  <a:ext cx="1514474" cy="762215"/>
                </a:xfrm>
                <a:custGeom>
                  <a:avLst/>
                  <a:gdLst>
                    <a:gd name="T0" fmla="*/ 396 w 401"/>
                    <a:gd name="T1" fmla="*/ 80 h 190"/>
                    <a:gd name="T2" fmla="*/ 363 w 401"/>
                    <a:gd name="T3" fmla="*/ 48 h 190"/>
                    <a:gd name="T4" fmla="*/ 175 w 401"/>
                    <a:gd name="T5" fmla="*/ 48 h 190"/>
                    <a:gd name="T6" fmla="*/ 94 w 401"/>
                    <a:gd name="T7" fmla="*/ 0 h 190"/>
                    <a:gd name="T8" fmla="*/ 0 w 401"/>
                    <a:gd name="T9" fmla="*/ 95 h 190"/>
                    <a:gd name="T10" fmla="*/ 94 w 401"/>
                    <a:gd name="T11" fmla="*/ 190 h 190"/>
                    <a:gd name="T12" fmla="*/ 175 w 401"/>
                    <a:gd name="T13" fmla="*/ 142 h 190"/>
                    <a:gd name="T14" fmla="*/ 213 w 401"/>
                    <a:gd name="T15" fmla="*/ 142 h 190"/>
                    <a:gd name="T16" fmla="*/ 243 w 401"/>
                    <a:gd name="T17" fmla="*/ 112 h 190"/>
                    <a:gd name="T18" fmla="*/ 266 w 401"/>
                    <a:gd name="T19" fmla="*/ 135 h 190"/>
                    <a:gd name="T20" fmla="*/ 288 w 401"/>
                    <a:gd name="T21" fmla="*/ 113 h 190"/>
                    <a:gd name="T22" fmla="*/ 310 w 401"/>
                    <a:gd name="T23" fmla="*/ 136 h 190"/>
                    <a:gd name="T24" fmla="*/ 333 w 401"/>
                    <a:gd name="T25" fmla="*/ 113 h 190"/>
                    <a:gd name="T26" fmla="*/ 356 w 401"/>
                    <a:gd name="T27" fmla="*/ 136 h 190"/>
                    <a:gd name="T28" fmla="*/ 396 w 401"/>
                    <a:gd name="T29" fmla="*/ 96 h 190"/>
                    <a:gd name="T30" fmla="*/ 396 w 401"/>
                    <a:gd name="T31" fmla="*/ 80 h 190"/>
                    <a:gd name="T32" fmla="*/ 53 w 401"/>
                    <a:gd name="T33" fmla="*/ 120 h 190"/>
                    <a:gd name="T34" fmla="*/ 28 w 401"/>
                    <a:gd name="T35" fmla="*/ 95 h 190"/>
                    <a:gd name="T36" fmla="*/ 53 w 401"/>
                    <a:gd name="T37" fmla="*/ 69 h 190"/>
                    <a:gd name="T38" fmla="*/ 77 w 401"/>
                    <a:gd name="T39" fmla="*/ 95 h 190"/>
                    <a:gd name="T40" fmla="*/ 53 w 401"/>
                    <a:gd name="T41" fmla="*/ 12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1" h="190">
                      <a:moveTo>
                        <a:pt x="396" y="80"/>
                      </a:moveTo>
                      <a:cubicBezTo>
                        <a:pt x="363" y="48"/>
                        <a:pt x="363" y="48"/>
                        <a:pt x="363" y="48"/>
                      </a:cubicBezTo>
                      <a:cubicBezTo>
                        <a:pt x="175" y="48"/>
                        <a:pt x="175" y="48"/>
                        <a:pt x="175" y="48"/>
                      </a:cubicBezTo>
                      <a:cubicBezTo>
                        <a:pt x="159" y="20"/>
                        <a:pt x="128" y="0"/>
                        <a:pt x="94" y="0"/>
                      </a:cubicBezTo>
                      <a:cubicBezTo>
                        <a:pt x="42" y="0"/>
                        <a:pt x="0" y="43"/>
                        <a:pt x="0" y="95"/>
                      </a:cubicBezTo>
                      <a:cubicBezTo>
                        <a:pt x="0" y="147"/>
                        <a:pt x="42" y="189"/>
                        <a:pt x="94" y="190"/>
                      </a:cubicBezTo>
                      <a:cubicBezTo>
                        <a:pt x="128" y="189"/>
                        <a:pt x="158" y="170"/>
                        <a:pt x="175" y="142"/>
                      </a:cubicBezTo>
                      <a:cubicBezTo>
                        <a:pt x="213" y="142"/>
                        <a:pt x="213" y="142"/>
                        <a:pt x="213" y="142"/>
                      </a:cubicBezTo>
                      <a:cubicBezTo>
                        <a:pt x="243" y="112"/>
                        <a:pt x="243" y="112"/>
                        <a:pt x="243" y="112"/>
                      </a:cubicBezTo>
                      <a:cubicBezTo>
                        <a:pt x="266" y="135"/>
                        <a:pt x="266" y="135"/>
                        <a:pt x="266" y="135"/>
                      </a:cubicBezTo>
                      <a:cubicBezTo>
                        <a:pt x="288" y="113"/>
                        <a:pt x="288" y="113"/>
                        <a:pt x="288" y="113"/>
                      </a:cubicBezTo>
                      <a:cubicBezTo>
                        <a:pt x="310" y="136"/>
                        <a:pt x="310" y="136"/>
                        <a:pt x="310" y="136"/>
                      </a:cubicBezTo>
                      <a:cubicBezTo>
                        <a:pt x="333" y="113"/>
                        <a:pt x="333" y="113"/>
                        <a:pt x="333" y="113"/>
                      </a:cubicBezTo>
                      <a:cubicBezTo>
                        <a:pt x="356" y="136"/>
                        <a:pt x="356" y="136"/>
                        <a:pt x="356" y="136"/>
                      </a:cubicBezTo>
                      <a:cubicBezTo>
                        <a:pt x="396" y="96"/>
                        <a:pt x="396" y="96"/>
                        <a:pt x="396" y="96"/>
                      </a:cubicBezTo>
                      <a:cubicBezTo>
                        <a:pt x="401" y="90"/>
                        <a:pt x="401" y="86"/>
                        <a:pt x="396" y="80"/>
                      </a:cubicBezTo>
                      <a:close/>
                      <a:moveTo>
                        <a:pt x="53" y="120"/>
                      </a:moveTo>
                      <a:cubicBezTo>
                        <a:pt x="39" y="120"/>
                        <a:pt x="28" y="108"/>
                        <a:pt x="28" y="95"/>
                      </a:cubicBezTo>
                      <a:cubicBezTo>
                        <a:pt x="28" y="81"/>
                        <a:pt x="39" y="69"/>
                        <a:pt x="53" y="69"/>
                      </a:cubicBezTo>
                      <a:cubicBezTo>
                        <a:pt x="66" y="69"/>
                        <a:pt x="77" y="81"/>
                        <a:pt x="77" y="95"/>
                      </a:cubicBezTo>
                      <a:cubicBezTo>
                        <a:pt x="77" y="108"/>
                        <a:pt x="66" y="120"/>
                        <a:pt x="53" y="12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05" name="Rectangle 33"/>
            <p:cNvSpPr/>
            <p:nvPr/>
          </p:nvSpPr>
          <p:spPr>
            <a:xfrm>
              <a:off x="7498360" y="5564737"/>
              <a:ext cx="678944" cy="271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7" tIns="0" rIns="0" bIns="0" numCol="1" spcCol="0" rtlCol="0" fromWordArt="0" anchor="t" anchorCtr="0" forceAA="0" compatLnSpc="1">
              <a:prstTxWarp prst="textNoShape">
                <a:avLst/>
              </a:prstTxWarp>
              <a:sp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t>Virtual </a:t>
              </a:r>
              <a:b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br>
              <a: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t>hard disk</a:t>
              </a:r>
            </a:p>
          </p:txBody>
        </p:sp>
        <p:sp>
          <p:nvSpPr>
            <p:cNvPr id="106" name="Rectangle 34"/>
            <p:cNvSpPr/>
            <p:nvPr/>
          </p:nvSpPr>
          <p:spPr>
            <a:xfrm>
              <a:off x="9084982" y="5564737"/>
              <a:ext cx="678944" cy="271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7" tIns="0" rIns="0" bIns="0" numCol="1" spcCol="0" rtlCol="0" fromWordArt="0" anchor="t" anchorCtr="0" forceAA="0" compatLnSpc="1">
              <a:prstTxWarp prst="textNoShape">
                <a:avLst/>
              </a:prstTxWarp>
              <a:sp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t>Virtual </a:t>
              </a:r>
              <a:b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br>
              <a:r>
                <a:rPr kumimoji="0" lang="en-US" sz="1099" b="0" i="0" u="none" strike="noStrike" kern="0" cap="none" spc="0" normalizeH="0" baseline="0" noProof="0" dirty="0">
                  <a:ln>
                    <a:noFill/>
                  </a:ln>
                  <a:gradFill>
                    <a:gsLst>
                      <a:gs pos="48305">
                        <a:srgbClr val="FFFFFF"/>
                      </a:gs>
                      <a:gs pos="37000">
                        <a:srgbClr val="FFFFFF"/>
                      </a:gs>
                    </a:gsLst>
                    <a:lin ang="5400000" scaled="1"/>
                  </a:gradFill>
                  <a:effectLst/>
                  <a:uLnTx/>
                  <a:uFillTx/>
                  <a:latin typeface="Segoe UI"/>
                </a:rPr>
                <a:t>hard disk</a:t>
              </a:r>
            </a:p>
          </p:txBody>
        </p:sp>
        <p:grpSp>
          <p:nvGrpSpPr>
            <p:cNvPr id="107" name="Group 35"/>
            <p:cNvGrpSpPr/>
            <p:nvPr/>
          </p:nvGrpSpPr>
          <p:grpSpPr>
            <a:xfrm>
              <a:off x="6857563" y="5494989"/>
              <a:ext cx="635190" cy="419850"/>
              <a:chOff x="2610036" y="5182119"/>
              <a:chExt cx="855469" cy="497811"/>
            </a:xfrm>
          </p:grpSpPr>
          <p:sp>
            <p:nvSpPr>
              <p:cNvPr id="195" name="Freeform 24"/>
              <p:cNvSpPr>
                <a:spLocks noEditPoints="1"/>
              </p:cNvSpPr>
              <p:nvPr/>
            </p:nvSpPr>
            <p:spPr bwMode="auto">
              <a:xfrm rot="5400000">
                <a:off x="2720987" y="5071168"/>
                <a:ext cx="497811" cy="719713"/>
              </a:xfrm>
              <a:custGeom>
                <a:avLst/>
                <a:gdLst>
                  <a:gd name="T0" fmla="*/ 123 w 244"/>
                  <a:gd name="T1" fmla="*/ 112 h 305"/>
                  <a:gd name="T2" fmla="*/ 123 w 244"/>
                  <a:gd name="T3" fmla="*/ 141 h 305"/>
                  <a:gd name="T4" fmla="*/ 31 w 244"/>
                  <a:gd name="T5" fmla="*/ 262 h 305"/>
                  <a:gd name="T6" fmla="*/ 56 w 244"/>
                  <a:gd name="T7" fmla="*/ 262 h 305"/>
                  <a:gd name="T8" fmla="*/ 31 w 244"/>
                  <a:gd name="T9" fmla="*/ 262 h 305"/>
                  <a:gd name="T10" fmla="*/ 8 w 244"/>
                  <a:gd name="T11" fmla="*/ 0 h 305"/>
                  <a:gd name="T12" fmla="*/ 0 w 244"/>
                  <a:gd name="T13" fmla="*/ 297 h 305"/>
                  <a:gd name="T14" fmla="*/ 236 w 244"/>
                  <a:gd name="T15" fmla="*/ 305 h 305"/>
                  <a:gd name="T16" fmla="*/ 244 w 244"/>
                  <a:gd name="T17" fmla="*/ 8 h 305"/>
                  <a:gd name="T18" fmla="*/ 10 w 244"/>
                  <a:gd name="T19" fmla="*/ 15 h 305"/>
                  <a:gd name="T20" fmla="*/ 24 w 244"/>
                  <a:gd name="T21" fmla="*/ 15 h 305"/>
                  <a:gd name="T22" fmla="*/ 10 w 244"/>
                  <a:gd name="T23" fmla="*/ 15 h 305"/>
                  <a:gd name="T24" fmla="*/ 67 w 244"/>
                  <a:gd name="T25" fmla="*/ 276 h 305"/>
                  <a:gd name="T26" fmla="*/ 15 w 244"/>
                  <a:gd name="T27" fmla="*/ 263 h 305"/>
                  <a:gd name="T28" fmla="*/ 83 w 244"/>
                  <a:gd name="T29" fmla="*/ 184 h 305"/>
                  <a:gd name="T30" fmla="*/ 107 w 244"/>
                  <a:gd name="T31" fmla="*/ 194 h 305"/>
                  <a:gd name="T32" fmla="*/ 106 w 244"/>
                  <a:gd name="T33" fmla="*/ 200 h 305"/>
                  <a:gd name="T34" fmla="*/ 67 w 244"/>
                  <a:gd name="T35" fmla="*/ 276 h 305"/>
                  <a:gd name="T36" fmla="*/ 104 w 244"/>
                  <a:gd name="T37" fmla="*/ 221 h 305"/>
                  <a:gd name="T38" fmla="*/ 114 w 244"/>
                  <a:gd name="T39" fmla="*/ 202 h 305"/>
                  <a:gd name="T40" fmla="*/ 93 w 244"/>
                  <a:gd name="T41" fmla="*/ 171 h 305"/>
                  <a:gd name="T42" fmla="*/ 57 w 244"/>
                  <a:gd name="T43" fmla="*/ 198 h 305"/>
                  <a:gd name="T44" fmla="*/ 122 w 244"/>
                  <a:gd name="T45" fmla="*/ 30 h 305"/>
                  <a:gd name="T46" fmla="*/ 122 w 244"/>
                  <a:gd name="T47" fmla="*/ 223 h 305"/>
                  <a:gd name="T48" fmla="*/ 219 w 244"/>
                  <a:gd name="T49" fmla="*/ 288 h 305"/>
                  <a:gd name="T50" fmla="*/ 234 w 244"/>
                  <a:gd name="T51" fmla="*/ 288 h 305"/>
                  <a:gd name="T52" fmla="*/ 227 w 244"/>
                  <a:gd name="T53" fmla="*/ 22 h 305"/>
                  <a:gd name="T54" fmla="*/ 227 w 244"/>
                  <a:gd name="T55" fmla="*/ 8 h 305"/>
                  <a:gd name="T56" fmla="*/ 227 w 244"/>
                  <a:gd name="T57" fmla="*/ 22 h 305"/>
                  <a:gd name="T58" fmla="*/ 168 w 244"/>
                  <a:gd name="T59" fmla="*/ 126 h 305"/>
                  <a:gd name="T60" fmla="*/ 77 w 244"/>
                  <a:gd name="T61" fmla="*/ 126 h 305"/>
                  <a:gd name="T62" fmla="*/ 123 w 244"/>
                  <a:gd name="T63" fmla="*/ 162 h 305"/>
                  <a:gd name="T64" fmla="*/ 123 w 244"/>
                  <a:gd name="T65" fmla="*/ 90 h 305"/>
                  <a:gd name="T66" fmla="*/ 123 w 244"/>
                  <a:gd name="T67" fmla="*/ 162 h 305"/>
                  <a:gd name="T68" fmla="*/ 98 w 244"/>
                  <a:gd name="T69" fmla="*/ 122 h 305"/>
                  <a:gd name="T70" fmla="*/ 98 w 244"/>
                  <a:gd name="T71" fmla="*/ 131 h 305"/>
                  <a:gd name="T72" fmla="*/ 105 w 244"/>
                  <a:gd name="T73" fmla="*/ 114 h 305"/>
                  <a:gd name="T74" fmla="*/ 110 w 244"/>
                  <a:gd name="T75" fmla="*/ 109 h 305"/>
                  <a:gd name="T76" fmla="*/ 101 w 244"/>
                  <a:gd name="T77" fmla="*/ 105 h 305"/>
                  <a:gd name="T78" fmla="*/ 105 w 244"/>
                  <a:gd name="T79" fmla="*/ 114 h 305"/>
                  <a:gd name="T80" fmla="*/ 143 w 244"/>
                  <a:gd name="T81" fmla="*/ 112 h 305"/>
                  <a:gd name="T82" fmla="*/ 143 w 244"/>
                  <a:gd name="T83" fmla="*/ 105 h 305"/>
                  <a:gd name="T84" fmla="*/ 137 w 244"/>
                  <a:gd name="T85" fmla="*/ 112 h 305"/>
                  <a:gd name="T86" fmla="*/ 117 w 244"/>
                  <a:gd name="T87" fmla="*/ 101 h 305"/>
                  <a:gd name="T88" fmla="*/ 128 w 244"/>
                  <a:gd name="T89" fmla="*/ 101 h 305"/>
                  <a:gd name="T90" fmla="*/ 117 w 244"/>
                  <a:gd name="T91" fmla="*/ 101 h 305"/>
                  <a:gd name="T92" fmla="*/ 123 w 244"/>
                  <a:gd name="T93" fmla="*/ 155 h 305"/>
                  <a:gd name="T94" fmla="*/ 123 w 244"/>
                  <a:gd name="T95" fmla="*/ 146 h 305"/>
                  <a:gd name="T96" fmla="*/ 101 w 244"/>
                  <a:gd name="T97" fmla="*/ 140 h 305"/>
                  <a:gd name="T98" fmla="*/ 110 w 244"/>
                  <a:gd name="T99" fmla="*/ 144 h 305"/>
                  <a:gd name="T100" fmla="*/ 105 w 244"/>
                  <a:gd name="T101" fmla="*/ 149 h 305"/>
                  <a:gd name="T102" fmla="*/ 101 w 244"/>
                  <a:gd name="T103" fmla="*/ 140 h 305"/>
                  <a:gd name="T104" fmla="*/ 143 w 244"/>
                  <a:gd name="T105" fmla="*/ 140 h 305"/>
                  <a:gd name="T106" fmla="*/ 143 w 244"/>
                  <a:gd name="T107" fmla="*/ 147 h 305"/>
                  <a:gd name="T108" fmla="*/ 137 w 244"/>
                  <a:gd name="T109" fmla="*/ 147 h 305"/>
                  <a:gd name="T110" fmla="*/ 142 w 244"/>
                  <a:gd name="T111" fmla="*/ 127 h 305"/>
                  <a:gd name="T112" fmla="*/ 152 w 244"/>
                  <a:gd name="T113" fmla="*/ 127 h 305"/>
                  <a:gd name="T114" fmla="*/ 142 w 244"/>
                  <a:gd name="T115" fmla="*/ 12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305">
                    <a:moveTo>
                      <a:pt x="109" y="126"/>
                    </a:moveTo>
                    <a:cubicBezTo>
                      <a:pt x="109" y="119"/>
                      <a:pt x="115" y="112"/>
                      <a:pt x="123" y="112"/>
                    </a:cubicBezTo>
                    <a:cubicBezTo>
                      <a:pt x="131" y="112"/>
                      <a:pt x="137" y="119"/>
                      <a:pt x="137" y="126"/>
                    </a:cubicBezTo>
                    <a:cubicBezTo>
                      <a:pt x="137" y="134"/>
                      <a:pt x="131" y="141"/>
                      <a:pt x="123" y="141"/>
                    </a:cubicBezTo>
                    <a:cubicBezTo>
                      <a:pt x="115" y="141"/>
                      <a:pt x="109" y="134"/>
                      <a:pt x="109" y="126"/>
                    </a:cubicBezTo>
                    <a:close/>
                    <a:moveTo>
                      <a:pt x="31" y="262"/>
                    </a:moveTo>
                    <a:cubicBezTo>
                      <a:pt x="31" y="269"/>
                      <a:pt x="36" y="274"/>
                      <a:pt x="43" y="274"/>
                    </a:cubicBezTo>
                    <a:cubicBezTo>
                      <a:pt x="50" y="274"/>
                      <a:pt x="56" y="269"/>
                      <a:pt x="56" y="262"/>
                    </a:cubicBezTo>
                    <a:cubicBezTo>
                      <a:pt x="56" y="255"/>
                      <a:pt x="50" y="249"/>
                      <a:pt x="43" y="249"/>
                    </a:cubicBezTo>
                    <a:cubicBezTo>
                      <a:pt x="36" y="249"/>
                      <a:pt x="31" y="255"/>
                      <a:pt x="31" y="262"/>
                    </a:cubicBezTo>
                    <a:close/>
                    <a:moveTo>
                      <a:pt x="236" y="0"/>
                    </a:moveTo>
                    <a:cubicBezTo>
                      <a:pt x="8" y="0"/>
                      <a:pt x="8" y="0"/>
                      <a:pt x="8" y="0"/>
                    </a:cubicBezTo>
                    <a:cubicBezTo>
                      <a:pt x="4" y="0"/>
                      <a:pt x="0" y="4"/>
                      <a:pt x="0" y="8"/>
                    </a:cubicBezTo>
                    <a:cubicBezTo>
                      <a:pt x="0" y="297"/>
                      <a:pt x="0" y="297"/>
                      <a:pt x="0" y="297"/>
                    </a:cubicBezTo>
                    <a:cubicBezTo>
                      <a:pt x="0" y="302"/>
                      <a:pt x="4" y="305"/>
                      <a:pt x="8" y="305"/>
                    </a:cubicBezTo>
                    <a:cubicBezTo>
                      <a:pt x="236" y="305"/>
                      <a:pt x="236" y="305"/>
                      <a:pt x="236" y="305"/>
                    </a:cubicBezTo>
                    <a:cubicBezTo>
                      <a:pt x="241" y="305"/>
                      <a:pt x="244" y="302"/>
                      <a:pt x="244" y="297"/>
                    </a:cubicBezTo>
                    <a:cubicBezTo>
                      <a:pt x="244" y="8"/>
                      <a:pt x="244" y="8"/>
                      <a:pt x="244" y="8"/>
                    </a:cubicBezTo>
                    <a:cubicBezTo>
                      <a:pt x="244" y="4"/>
                      <a:pt x="241" y="0"/>
                      <a:pt x="236" y="0"/>
                    </a:cubicBezTo>
                    <a:close/>
                    <a:moveTo>
                      <a:pt x="10" y="15"/>
                    </a:moveTo>
                    <a:cubicBezTo>
                      <a:pt x="10" y="11"/>
                      <a:pt x="13" y="8"/>
                      <a:pt x="17" y="8"/>
                    </a:cubicBezTo>
                    <a:cubicBezTo>
                      <a:pt x="21" y="8"/>
                      <a:pt x="24" y="11"/>
                      <a:pt x="24" y="15"/>
                    </a:cubicBezTo>
                    <a:cubicBezTo>
                      <a:pt x="24" y="19"/>
                      <a:pt x="21" y="22"/>
                      <a:pt x="17" y="22"/>
                    </a:cubicBezTo>
                    <a:cubicBezTo>
                      <a:pt x="13" y="22"/>
                      <a:pt x="10" y="19"/>
                      <a:pt x="10" y="15"/>
                    </a:cubicBezTo>
                    <a:close/>
                    <a:moveTo>
                      <a:pt x="67" y="276"/>
                    </a:moveTo>
                    <a:cubicBezTo>
                      <a:pt x="67" y="276"/>
                      <a:pt x="67" y="276"/>
                      <a:pt x="67" y="276"/>
                    </a:cubicBezTo>
                    <a:cubicBezTo>
                      <a:pt x="62" y="285"/>
                      <a:pt x="54" y="290"/>
                      <a:pt x="43" y="290"/>
                    </a:cubicBezTo>
                    <a:cubicBezTo>
                      <a:pt x="28" y="290"/>
                      <a:pt x="15" y="278"/>
                      <a:pt x="15" y="263"/>
                    </a:cubicBezTo>
                    <a:cubicBezTo>
                      <a:pt x="15" y="255"/>
                      <a:pt x="19" y="248"/>
                      <a:pt x="23" y="243"/>
                    </a:cubicBezTo>
                    <a:cubicBezTo>
                      <a:pt x="83" y="184"/>
                      <a:pt x="83" y="184"/>
                      <a:pt x="83" y="184"/>
                    </a:cubicBezTo>
                    <a:cubicBezTo>
                      <a:pt x="85" y="181"/>
                      <a:pt x="89" y="179"/>
                      <a:pt x="93" y="179"/>
                    </a:cubicBezTo>
                    <a:cubicBezTo>
                      <a:pt x="100" y="179"/>
                      <a:pt x="107" y="186"/>
                      <a:pt x="107" y="194"/>
                    </a:cubicBezTo>
                    <a:cubicBezTo>
                      <a:pt x="107" y="196"/>
                      <a:pt x="107" y="198"/>
                      <a:pt x="106" y="200"/>
                    </a:cubicBezTo>
                    <a:cubicBezTo>
                      <a:pt x="106" y="200"/>
                      <a:pt x="106" y="200"/>
                      <a:pt x="106" y="200"/>
                    </a:cubicBezTo>
                    <a:cubicBezTo>
                      <a:pt x="68" y="275"/>
                      <a:pt x="68" y="275"/>
                      <a:pt x="68" y="275"/>
                    </a:cubicBezTo>
                    <a:cubicBezTo>
                      <a:pt x="68" y="275"/>
                      <a:pt x="67" y="275"/>
                      <a:pt x="67" y="276"/>
                    </a:cubicBezTo>
                    <a:close/>
                    <a:moveTo>
                      <a:pt x="122" y="223"/>
                    </a:moveTo>
                    <a:cubicBezTo>
                      <a:pt x="116" y="223"/>
                      <a:pt x="110" y="222"/>
                      <a:pt x="104" y="221"/>
                    </a:cubicBezTo>
                    <a:cubicBezTo>
                      <a:pt x="113" y="204"/>
                      <a:pt x="113" y="204"/>
                      <a:pt x="113" y="204"/>
                    </a:cubicBezTo>
                    <a:cubicBezTo>
                      <a:pt x="113" y="203"/>
                      <a:pt x="113" y="203"/>
                      <a:pt x="114" y="202"/>
                    </a:cubicBezTo>
                    <a:cubicBezTo>
                      <a:pt x="115" y="200"/>
                      <a:pt x="115" y="197"/>
                      <a:pt x="115" y="194"/>
                    </a:cubicBezTo>
                    <a:cubicBezTo>
                      <a:pt x="115" y="181"/>
                      <a:pt x="106" y="171"/>
                      <a:pt x="93" y="171"/>
                    </a:cubicBezTo>
                    <a:cubicBezTo>
                      <a:pt x="86" y="171"/>
                      <a:pt x="81" y="173"/>
                      <a:pt x="76" y="178"/>
                    </a:cubicBezTo>
                    <a:cubicBezTo>
                      <a:pt x="57" y="198"/>
                      <a:pt x="57" y="198"/>
                      <a:pt x="57" y="198"/>
                    </a:cubicBezTo>
                    <a:cubicBezTo>
                      <a:pt x="37" y="180"/>
                      <a:pt x="25" y="155"/>
                      <a:pt x="25" y="127"/>
                    </a:cubicBezTo>
                    <a:cubicBezTo>
                      <a:pt x="25" y="74"/>
                      <a:pt x="69" y="30"/>
                      <a:pt x="122" y="30"/>
                    </a:cubicBezTo>
                    <a:cubicBezTo>
                      <a:pt x="175" y="30"/>
                      <a:pt x="218" y="74"/>
                      <a:pt x="218" y="127"/>
                    </a:cubicBezTo>
                    <a:cubicBezTo>
                      <a:pt x="218" y="180"/>
                      <a:pt x="175" y="223"/>
                      <a:pt x="122" y="223"/>
                    </a:cubicBezTo>
                    <a:close/>
                    <a:moveTo>
                      <a:pt x="227" y="295"/>
                    </a:moveTo>
                    <a:cubicBezTo>
                      <a:pt x="223" y="295"/>
                      <a:pt x="219" y="292"/>
                      <a:pt x="219" y="288"/>
                    </a:cubicBezTo>
                    <a:cubicBezTo>
                      <a:pt x="219" y="285"/>
                      <a:pt x="223" y="282"/>
                      <a:pt x="227" y="282"/>
                    </a:cubicBezTo>
                    <a:cubicBezTo>
                      <a:pt x="230" y="282"/>
                      <a:pt x="234" y="285"/>
                      <a:pt x="234" y="288"/>
                    </a:cubicBezTo>
                    <a:cubicBezTo>
                      <a:pt x="234" y="292"/>
                      <a:pt x="230" y="295"/>
                      <a:pt x="227" y="295"/>
                    </a:cubicBezTo>
                    <a:close/>
                    <a:moveTo>
                      <a:pt x="227" y="22"/>
                    </a:moveTo>
                    <a:cubicBezTo>
                      <a:pt x="223" y="22"/>
                      <a:pt x="219" y="19"/>
                      <a:pt x="219" y="15"/>
                    </a:cubicBezTo>
                    <a:cubicBezTo>
                      <a:pt x="219" y="11"/>
                      <a:pt x="223" y="8"/>
                      <a:pt x="227" y="8"/>
                    </a:cubicBezTo>
                    <a:cubicBezTo>
                      <a:pt x="230" y="8"/>
                      <a:pt x="234" y="11"/>
                      <a:pt x="234" y="15"/>
                    </a:cubicBezTo>
                    <a:cubicBezTo>
                      <a:pt x="234" y="19"/>
                      <a:pt x="230" y="22"/>
                      <a:pt x="227" y="22"/>
                    </a:cubicBezTo>
                    <a:close/>
                    <a:moveTo>
                      <a:pt x="122" y="82"/>
                    </a:moveTo>
                    <a:cubicBezTo>
                      <a:pt x="147" y="82"/>
                      <a:pt x="168" y="101"/>
                      <a:pt x="168" y="126"/>
                    </a:cubicBezTo>
                    <a:cubicBezTo>
                      <a:pt x="168" y="151"/>
                      <a:pt x="147" y="171"/>
                      <a:pt x="122" y="171"/>
                    </a:cubicBezTo>
                    <a:cubicBezTo>
                      <a:pt x="97" y="171"/>
                      <a:pt x="77" y="151"/>
                      <a:pt x="77" y="126"/>
                    </a:cubicBezTo>
                    <a:cubicBezTo>
                      <a:pt x="77" y="101"/>
                      <a:pt x="97" y="82"/>
                      <a:pt x="122" y="82"/>
                    </a:cubicBezTo>
                    <a:close/>
                    <a:moveTo>
                      <a:pt x="123" y="162"/>
                    </a:moveTo>
                    <a:cubicBezTo>
                      <a:pt x="143" y="162"/>
                      <a:pt x="159" y="146"/>
                      <a:pt x="159" y="126"/>
                    </a:cubicBezTo>
                    <a:cubicBezTo>
                      <a:pt x="159" y="107"/>
                      <a:pt x="143" y="90"/>
                      <a:pt x="123" y="90"/>
                    </a:cubicBezTo>
                    <a:cubicBezTo>
                      <a:pt x="102" y="90"/>
                      <a:pt x="86" y="107"/>
                      <a:pt x="86" y="126"/>
                    </a:cubicBezTo>
                    <a:cubicBezTo>
                      <a:pt x="86" y="146"/>
                      <a:pt x="102" y="162"/>
                      <a:pt x="123" y="162"/>
                    </a:cubicBezTo>
                    <a:close/>
                    <a:moveTo>
                      <a:pt x="93" y="126"/>
                    </a:moveTo>
                    <a:cubicBezTo>
                      <a:pt x="93" y="124"/>
                      <a:pt x="95" y="122"/>
                      <a:pt x="98" y="122"/>
                    </a:cubicBezTo>
                    <a:cubicBezTo>
                      <a:pt x="100" y="122"/>
                      <a:pt x="102" y="124"/>
                      <a:pt x="102" y="126"/>
                    </a:cubicBezTo>
                    <a:cubicBezTo>
                      <a:pt x="102" y="129"/>
                      <a:pt x="100" y="131"/>
                      <a:pt x="98" y="131"/>
                    </a:cubicBezTo>
                    <a:cubicBezTo>
                      <a:pt x="95" y="131"/>
                      <a:pt x="93" y="129"/>
                      <a:pt x="93" y="126"/>
                    </a:cubicBezTo>
                    <a:close/>
                    <a:moveTo>
                      <a:pt x="105" y="114"/>
                    </a:moveTo>
                    <a:cubicBezTo>
                      <a:pt x="107" y="114"/>
                      <a:pt x="108" y="113"/>
                      <a:pt x="109" y="112"/>
                    </a:cubicBezTo>
                    <a:cubicBezTo>
                      <a:pt x="110" y="111"/>
                      <a:pt x="110" y="110"/>
                      <a:pt x="110" y="109"/>
                    </a:cubicBezTo>
                    <a:cubicBezTo>
                      <a:pt x="110" y="107"/>
                      <a:pt x="110" y="106"/>
                      <a:pt x="109" y="105"/>
                    </a:cubicBezTo>
                    <a:cubicBezTo>
                      <a:pt x="107" y="103"/>
                      <a:pt x="103" y="103"/>
                      <a:pt x="101" y="105"/>
                    </a:cubicBezTo>
                    <a:cubicBezTo>
                      <a:pt x="99" y="107"/>
                      <a:pt x="99" y="110"/>
                      <a:pt x="101" y="112"/>
                    </a:cubicBezTo>
                    <a:cubicBezTo>
                      <a:pt x="103" y="113"/>
                      <a:pt x="104" y="114"/>
                      <a:pt x="105" y="114"/>
                    </a:cubicBezTo>
                    <a:moveTo>
                      <a:pt x="140" y="114"/>
                    </a:moveTo>
                    <a:cubicBezTo>
                      <a:pt x="141" y="114"/>
                      <a:pt x="142" y="113"/>
                      <a:pt x="143" y="112"/>
                    </a:cubicBezTo>
                    <a:cubicBezTo>
                      <a:pt x="144" y="111"/>
                      <a:pt x="144" y="110"/>
                      <a:pt x="144" y="109"/>
                    </a:cubicBezTo>
                    <a:cubicBezTo>
                      <a:pt x="144" y="107"/>
                      <a:pt x="144" y="106"/>
                      <a:pt x="143" y="105"/>
                    </a:cubicBezTo>
                    <a:cubicBezTo>
                      <a:pt x="141" y="103"/>
                      <a:pt x="138" y="103"/>
                      <a:pt x="137" y="105"/>
                    </a:cubicBezTo>
                    <a:cubicBezTo>
                      <a:pt x="135" y="107"/>
                      <a:pt x="135" y="110"/>
                      <a:pt x="137" y="112"/>
                    </a:cubicBezTo>
                    <a:cubicBezTo>
                      <a:pt x="137" y="113"/>
                      <a:pt x="139" y="114"/>
                      <a:pt x="140" y="114"/>
                    </a:cubicBezTo>
                    <a:moveTo>
                      <a:pt x="117" y="101"/>
                    </a:moveTo>
                    <a:cubicBezTo>
                      <a:pt x="117" y="104"/>
                      <a:pt x="119" y="107"/>
                      <a:pt x="123" y="107"/>
                    </a:cubicBezTo>
                    <a:cubicBezTo>
                      <a:pt x="126" y="107"/>
                      <a:pt x="128" y="104"/>
                      <a:pt x="128" y="101"/>
                    </a:cubicBezTo>
                    <a:cubicBezTo>
                      <a:pt x="128" y="98"/>
                      <a:pt x="126" y="96"/>
                      <a:pt x="123" y="96"/>
                    </a:cubicBezTo>
                    <a:cubicBezTo>
                      <a:pt x="119" y="96"/>
                      <a:pt x="117" y="98"/>
                      <a:pt x="117" y="101"/>
                    </a:cubicBezTo>
                    <a:close/>
                    <a:moveTo>
                      <a:pt x="117" y="151"/>
                    </a:moveTo>
                    <a:cubicBezTo>
                      <a:pt x="117" y="153"/>
                      <a:pt x="119" y="155"/>
                      <a:pt x="123" y="155"/>
                    </a:cubicBezTo>
                    <a:cubicBezTo>
                      <a:pt x="126" y="155"/>
                      <a:pt x="128" y="153"/>
                      <a:pt x="128" y="151"/>
                    </a:cubicBezTo>
                    <a:cubicBezTo>
                      <a:pt x="128" y="148"/>
                      <a:pt x="126" y="146"/>
                      <a:pt x="123" y="146"/>
                    </a:cubicBezTo>
                    <a:cubicBezTo>
                      <a:pt x="119" y="146"/>
                      <a:pt x="117" y="148"/>
                      <a:pt x="117" y="151"/>
                    </a:cubicBezTo>
                    <a:close/>
                    <a:moveTo>
                      <a:pt x="101" y="140"/>
                    </a:moveTo>
                    <a:cubicBezTo>
                      <a:pt x="103" y="138"/>
                      <a:pt x="107" y="138"/>
                      <a:pt x="109" y="140"/>
                    </a:cubicBezTo>
                    <a:cubicBezTo>
                      <a:pt x="110" y="141"/>
                      <a:pt x="110" y="142"/>
                      <a:pt x="110" y="144"/>
                    </a:cubicBezTo>
                    <a:cubicBezTo>
                      <a:pt x="110" y="145"/>
                      <a:pt x="110" y="146"/>
                      <a:pt x="109" y="147"/>
                    </a:cubicBezTo>
                    <a:cubicBezTo>
                      <a:pt x="108" y="148"/>
                      <a:pt x="107" y="149"/>
                      <a:pt x="105" y="149"/>
                    </a:cubicBezTo>
                    <a:cubicBezTo>
                      <a:pt x="104" y="149"/>
                      <a:pt x="103" y="148"/>
                      <a:pt x="101" y="147"/>
                    </a:cubicBezTo>
                    <a:cubicBezTo>
                      <a:pt x="99" y="145"/>
                      <a:pt x="99" y="142"/>
                      <a:pt x="101" y="140"/>
                    </a:cubicBezTo>
                    <a:moveTo>
                      <a:pt x="137" y="140"/>
                    </a:moveTo>
                    <a:cubicBezTo>
                      <a:pt x="138" y="138"/>
                      <a:pt x="141" y="138"/>
                      <a:pt x="143" y="140"/>
                    </a:cubicBezTo>
                    <a:cubicBezTo>
                      <a:pt x="144" y="141"/>
                      <a:pt x="144" y="142"/>
                      <a:pt x="144" y="144"/>
                    </a:cubicBezTo>
                    <a:cubicBezTo>
                      <a:pt x="144" y="145"/>
                      <a:pt x="144" y="146"/>
                      <a:pt x="143" y="147"/>
                    </a:cubicBezTo>
                    <a:cubicBezTo>
                      <a:pt x="142" y="148"/>
                      <a:pt x="141" y="149"/>
                      <a:pt x="140" y="149"/>
                    </a:cubicBezTo>
                    <a:cubicBezTo>
                      <a:pt x="139" y="149"/>
                      <a:pt x="138" y="148"/>
                      <a:pt x="137" y="147"/>
                    </a:cubicBezTo>
                    <a:cubicBezTo>
                      <a:pt x="135" y="145"/>
                      <a:pt x="135" y="142"/>
                      <a:pt x="137" y="140"/>
                    </a:cubicBezTo>
                    <a:moveTo>
                      <a:pt x="142" y="127"/>
                    </a:moveTo>
                    <a:cubicBezTo>
                      <a:pt x="142" y="124"/>
                      <a:pt x="144" y="122"/>
                      <a:pt x="147" y="122"/>
                    </a:cubicBezTo>
                    <a:cubicBezTo>
                      <a:pt x="150" y="122"/>
                      <a:pt x="152" y="124"/>
                      <a:pt x="152" y="127"/>
                    </a:cubicBezTo>
                    <a:cubicBezTo>
                      <a:pt x="152" y="129"/>
                      <a:pt x="150" y="132"/>
                      <a:pt x="147" y="132"/>
                    </a:cubicBezTo>
                    <a:cubicBezTo>
                      <a:pt x="144" y="132"/>
                      <a:pt x="142" y="129"/>
                      <a:pt x="142" y="127"/>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196" name="Group 100"/>
              <p:cNvGrpSpPr>
                <a:grpSpLocks noChangeAspect="1"/>
              </p:cNvGrpSpPr>
              <p:nvPr/>
            </p:nvGrpSpPr>
            <p:grpSpPr>
              <a:xfrm rot="16200000" flipH="1">
                <a:off x="3174299" y="5326660"/>
                <a:ext cx="373690" cy="208722"/>
                <a:chOff x="8418509" y="4566518"/>
                <a:chExt cx="1706562" cy="953189"/>
              </a:xfrm>
            </p:grpSpPr>
            <p:sp>
              <p:nvSpPr>
                <p:cNvPr id="197" name="Freeform 24"/>
                <p:cNvSpPr>
                  <a:spLocks noChangeAspect="1"/>
                </p:cNvSpPr>
                <p:nvPr/>
              </p:nvSpPr>
              <p:spPr bwMode="auto">
                <a:xfrm>
                  <a:off x="8418509" y="4566518"/>
                  <a:ext cx="1706562" cy="953189"/>
                </a:xfrm>
                <a:custGeom>
                  <a:avLst/>
                  <a:gdLst>
                    <a:gd name="T0" fmla="*/ 437 w 452"/>
                    <a:gd name="T1" fmla="*/ 88 h 238"/>
                    <a:gd name="T2" fmla="*/ 404 w 452"/>
                    <a:gd name="T3" fmla="*/ 55 h 238"/>
                    <a:gd name="T4" fmla="*/ 397 w 452"/>
                    <a:gd name="T5" fmla="*/ 48 h 238"/>
                    <a:gd name="T6" fmla="*/ 387 w 452"/>
                    <a:gd name="T7" fmla="*/ 48 h 238"/>
                    <a:gd name="T8" fmla="*/ 212 w 452"/>
                    <a:gd name="T9" fmla="*/ 48 h 238"/>
                    <a:gd name="T10" fmla="*/ 118 w 452"/>
                    <a:gd name="T11" fmla="*/ 0 h 238"/>
                    <a:gd name="T12" fmla="*/ 118 w 452"/>
                    <a:gd name="T13" fmla="*/ 0 h 238"/>
                    <a:gd name="T14" fmla="*/ 118 w 452"/>
                    <a:gd name="T15" fmla="*/ 0 h 238"/>
                    <a:gd name="T16" fmla="*/ 118 w 452"/>
                    <a:gd name="T17" fmla="*/ 0 h 238"/>
                    <a:gd name="T18" fmla="*/ 0 w 452"/>
                    <a:gd name="T19" fmla="*/ 119 h 238"/>
                    <a:gd name="T20" fmla="*/ 118 w 452"/>
                    <a:gd name="T21" fmla="*/ 238 h 238"/>
                    <a:gd name="T22" fmla="*/ 212 w 452"/>
                    <a:gd name="T23" fmla="*/ 190 h 238"/>
                    <a:gd name="T24" fmla="*/ 237 w 452"/>
                    <a:gd name="T25" fmla="*/ 190 h 238"/>
                    <a:gd name="T26" fmla="*/ 246 w 452"/>
                    <a:gd name="T27" fmla="*/ 190 h 238"/>
                    <a:gd name="T28" fmla="*/ 254 w 452"/>
                    <a:gd name="T29" fmla="*/ 183 h 238"/>
                    <a:gd name="T30" fmla="*/ 267 w 452"/>
                    <a:gd name="T31" fmla="*/ 170 h 238"/>
                    <a:gd name="T32" fmla="*/ 273 w 452"/>
                    <a:gd name="T33" fmla="*/ 176 h 238"/>
                    <a:gd name="T34" fmla="*/ 290 w 452"/>
                    <a:gd name="T35" fmla="*/ 193 h 238"/>
                    <a:gd name="T36" fmla="*/ 307 w 452"/>
                    <a:gd name="T37" fmla="*/ 176 h 238"/>
                    <a:gd name="T38" fmla="*/ 312 w 452"/>
                    <a:gd name="T39" fmla="*/ 171 h 238"/>
                    <a:gd name="T40" fmla="*/ 317 w 452"/>
                    <a:gd name="T41" fmla="*/ 177 h 238"/>
                    <a:gd name="T42" fmla="*/ 334 w 452"/>
                    <a:gd name="T43" fmla="*/ 194 h 238"/>
                    <a:gd name="T44" fmla="*/ 351 w 452"/>
                    <a:gd name="T45" fmla="*/ 177 h 238"/>
                    <a:gd name="T46" fmla="*/ 357 w 452"/>
                    <a:gd name="T47" fmla="*/ 171 h 238"/>
                    <a:gd name="T48" fmla="*/ 363 w 452"/>
                    <a:gd name="T49" fmla="*/ 177 h 238"/>
                    <a:gd name="T50" fmla="*/ 380 w 452"/>
                    <a:gd name="T51" fmla="*/ 194 h 238"/>
                    <a:gd name="T52" fmla="*/ 397 w 452"/>
                    <a:gd name="T53" fmla="*/ 177 h 238"/>
                    <a:gd name="T54" fmla="*/ 437 w 452"/>
                    <a:gd name="T55" fmla="*/ 137 h 238"/>
                    <a:gd name="T56" fmla="*/ 437 w 452"/>
                    <a:gd name="T57" fmla="*/ 137 h 238"/>
                    <a:gd name="T58" fmla="*/ 437 w 452"/>
                    <a:gd name="T59" fmla="*/ 137 h 238"/>
                    <a:gd name="T60" fmla="*/ 437 w 452"/>
                    <a:gd name="T61" fmla="*/ 8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2" h="238">
                      <a:moveTo>
                        <a:pt x="437" y="88"/>
                      </a:moveTo>
                      <a:cubicBezTo>
                        <a:pt x="404" y="55"/>
                        <a:pt x="404" y="55"/>
                        <a:pt x="404" y="55"/>
                      </a:cubicBezTo>
                      <a:cubicBezTo>
                        <a:pt x="397" y="48"/>
                        <a:pt x="397" y="48"/>
                        <a:pt x="397" y="48"/>
                      </a:cubicBezTo>
                      <a:cubicBezTo>
                        <a:pt x="387" y="48"/>
                        <a:pt x="387" y="48"/>
                        <a:pt x="387" y="48"/>
                      </a:cubicBezTo>
                      <a:cubicBezTo>
                        <a:pt x="212" y="48"/>
                        <a:pt x="212" y="48"/>
                        <a:pt x="212" y="48"/>
                      </a:cubicBezTo>
                      <a:cubicBezTo>
                        <a:pt x="190" y="18"/>
                        <a:pt x="155" y="0"/>
                        <a:pt x="118" y="0"/>
                      </a:cubicBezTo>
                      <a:cubicBezTo>
                        <a:pt x="118" y="0"/>
                        <a:pt x="118" y="0"/>
                        <a:pt x="118" y="0"/>
                      </a:cubicBezTo>
                      <a:cubicBezTo>
                        <a:pt x="118" y="0"/>
                        <a:pt x="118" y="0"/>
                        <a:pt x="118" y="0"/>
                      </a:cubicBezTo>
                      <a:cubicBezTo>
                        <a:pt x="118" y="0"/>
                        <a:pt x="118" y="0"/>
                        <a:pt x="118" y="0"/>
                      </a:cubicBezTo>
                      <a:cubicBezTo>
                        <a:pt x="53" y="0"/>
                        <a:pt x="0" y="54"/>
                        <a:pt x="0" y="119"/>
                      </a:cubicBezTo>
                      <a:cubicBezTo>
                        <a:pt x="0" y="184"/>
                        <a:pt x="53" y="237"/>
                        <a:pt x="118" y="238"/>
                      </a:cubicBezTo>
                      <a:cubicBezTo>
                        <a:pt x="155" y="237"/>
                        <a:pt x="190" y="220"/>
                        <a:pt x="212" y="190"/>
                      </a:cubicBezTo>
                      <a:cubicBezTo>
                        <a:pt x="237" y="190"/>
                        <a:pt x="237" y="190"/>
                        <a:pt x="237" y="190"/>
                      </a:cubicBezTo>
                      <a:cubicBezTo>
                        <a:pt x="246" y="190"/>
                        <a:pt x="246" y="190"/>
                        <a:pt x="246" y="190"/>
                      </a:cubicBezTo>
                      <a:cubicBezTo>
                        <a:pt x="254" y="183"/>
                        <a:pt x="254" y="183"/>
                        <a:pt x="254" y="183"/>
                      </a:cubicBezTo>
                      <a:cubicBezTo>
                        <a:pt x="267" y="170"/>
                        <a:pt x="267" y="170"/>
                        <a:pt x="267" y="170"/>
                      </a:cubicBezTo>
                      <a:cubicBezTo>
                        <a:pt x="273" y="176"/>
                        <a:pt x="273" y="176"/>
                        <a:pt x="273" y="176"/>
                      </a:cubicBezTo>
                      <a:cubicBezTo>
                        <a:pt x="290" y="193"/>
                        <a:pt x="290" y="193"/>
                        <a:pt x="290" y="193"/>
                      </a:cubicBezTo>
                      <a:cubicBezTo>
                        <a:pt x="307" y="176"/>
                        <a:pt x="307" y="176"/>
                        <a:pt x="307" y="176"/>
                      </a:cubicBezTo>
                      <a:cubicBezTo>
                        <a:pt x="312" y="171"/>
                        <a:pt x="312" y="171"/>
                        <a:pt x="312" y="171"/>
                      </a:cubicBezTo>
                      <a:cubicBezTo>
                        <a:pt x="317" y="177"/>
                        <a:pt x="317" y="177"/>
                        <a:pt x="317" y="177"/>
                      </a:cubicBezTo>
                      <a:cubicBezTo>
                        <a:pt x="334" y="194"/>
                        <a:pt x="334" y="194"/>
                        <a:pt x="334" y="194"/>
                      </a:cubicBezTo>
                      <a:cubicBezTo>
                        <a:pt x="351" y="177"/>
                        <a:pt x="351" y="177"/>
                        <a:pt x="351" y="177"/>
                      </a:cubicBezTo>
                      <a:cubicBezTo>
                        <a:pt x="357" y="171"/>
                        <a:pt x="357" y="171"/>
                        <a:pt x="357" y="171"/>
                      </a:cubicBezTo>
                      <a:cubicBezTo>
                        <a:pt x="363" y="177"/>
                        <a:pt x="363" y="177"/>
                        <a:pt x="363" y="177"/>
                      </a:cubicBezTo>
                      <a:cubicBezTo>
                        <a:pt x="380" y="194"/>
                        <a:pt x="380" y="194"/>
                        <a:pt x="380" y="194"/>
                      </a:cubicBezTo>
                      <a:cubicBezTo>
                        <a:pt x="397" y="177"/>
                        <a:pt x="397" y="177"/>
                        <a:pt x="397" y="177"/>
                      </a:cubicBezTo>
                      <a:cubicBezTo>
                        <a:pt x="437" y="137"/>
                        <a:pt x="437" y="137"/>
                        <a:pt x="437" y="137"/>
                      </a:cubicBezTo>
                      <a:cubicBezTo>
                        <a:pt x="437" y="137"/>
                        <a:pt x="437" y="137"/>
                        <a:pt x="437" y="137"/>
                      </a:cubicBezTo>
                      <a:cubicBezTo>
                        <a:pt x="437" y="137"/>
                        <a:pt x="437" y="137"/>
                        <a:pt x="437" y="137"/>
                      </a:cubicBezTo>
                      <a:cubicBezTo>
                        <a:pt x="452" y="122"/>
                        <a:pt x="452" y="103"/>
                        <a:pt x="437" y="88"/>
                      </a:cubicBezTo>
                      <a:close/>
                    </a:path>
                  </a:pathLst>
                </a:cu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8" name="Freeform 25"/>
                <p:cNvSpPr>
                  <a:spLocks noChangeAspect="1" noEditPoints="1"/>
                </p:cNvSpPr>
                <p:nvPr/>
              </p:nvSpPr>
              <p:spPr bwMode="auto">
                <a:xfrm>
                  <a:off x="8508990" y="4657000"/>
                  <a:ext cx="1514474" cy="762211"/>
                </a:xfrm>
                <a:custGeom>
                  <a:avLst/>
                  <a:gdLst>
                    <a:gd name="T0" fmla="*/ 396 w 401"/>
                    <a:gd name="T1" fmla="*/ 80 h 190"/>
                    <a:gd name="T2" fmla="*/ 363 w 401"/>
                    <a:gd name="T3" fmla="*/ 48 h 190"/>
                    <a:gd name="T4" fmla="*/ 175 w 401"/>
                    <a:gd name="T5" fmla="*/ 48 h 190"/>
                    <a:gd name="T6" fmla="*/ 94 w 401"/>
                    <a:gd name="T7" fmla="*/ 0 h 190"/>
                    <a:gd name="T8" fmla="*/ 0 w 401"/>
                    <a:gd name="T9" fmla="*/ 95 h 190"/>
                    <a:gd name="T10" fmla="*/ 94 w 401"/>
                    <a:gd name="T11" fmla="*/ 190 h 190"/>
                    <a:gd name="T12" fmla="*/ 175 w 401"/>
                    <a:gd name="T13" fmla="*/ 142 h 190"/>
                    <a:gd name="T14" fmla="*/ 213 w 401"/>
                    <a:gd name="T15" fmla="*/ 142 h 190"/>
                    <a:gd name="T16" fmla="*/ 243 w 401"/>
                    <a:gd name="T17" fmla="*/ 112 h 190"/>
                    <a:gd name="T18" fmla="*/ 266 w 401"/>
                    <a:gd name="T19" fmla="*/ 135 h 190"/>
                    <a:gd name="T20" fmla="*/ 288 w 401"/>
                    <a:gd name="T21" fmla="*/ 113 h 190"/>
                    <a:gd name="T22" fmla="*/ 310 w 401"/>
                    <a:gd name="T23" fmla="*/ 136 h 190"/>
                    <a:gd name="T24" fmla="*/ 333 w 401"/>
                    <a:gd name="T25" fmla="*/ 113 h 190"/>
                    <a:gd name="T26" fmla="*/ 356 w 401"/>
                    <a:gd name="T27" fmla="*/ 136 h 190"/>
                    <a:gd name="T28" fmla="*/ 396 w 401"/>
                    <a:gd name="T29" fmla="*/ 96 h 190"/>
                    <a:gd name="T30" fmla="*/ 396 w 401"/>
                    <a:gd name="T31" fmla="*/ 80 h 190"/>
                    <a:gd name="T32" fmla="*/ 53 w 401"/>
                    <a:gd name="T33" fmla="*/ 120 h 190"/>
                    <a:gd name="T34" fmla="*/ 28 w 401"/>
                    <a:gd name="T35" fmla="*/ 95 h 190"/>
                    <a:gd name="T36" fmla="*/ 53 w 401"/>
                    <a:gd name="T37" fmla="*/ 69 h 190"/>
                    <a:gd name="T38" fmla="*/ 77 w 401"/>
                    <a:gd name="T39" fmla="*/ 95 h 190"/>
                    <a:gd name="T40" fmla="*/ 53 w 401"/>
                    <a:gd name="T41" fmla="*/ 12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1" h="190">
                      <a:moveTo>
                        <a:pt x="396" y="80"/>
                      </a:moveTo>
                      <a:cubicBezTo>
                        <a:pt x="363" y="48"/>
                        <a:pt x="363" y="48"/>
                        <a:pt x="363" y="48"/>
                      </a:cubicBezTo>
                      <a:cubicBezTo>
                        <a:pt x="175" y="48"/>
                        <a:pt x="175" y="48"/>
                        <a:pt x="175" y="48"/>
                      </a:cubicBezTo>
                      <a:cubicBezTo>
                        <a:pt x="159" y="20"/>
                        <a:pt x="128" y="0"/>
                        <a:pt x="94" y="0"/>
                      </a:cubicBezTo>
                      <a:cubicBezTo>
                        <a:pt x="42" y="0"/>
                        <a:pt x="0" y="43"/>
                        <a:pt x="0" y="95"/>
                      </a:cubicBezTo>
                      <a:cubicBezTo>
                        <a:pt x="0" y="147"/>
                        <a:pt x="42" y="189"/>
                        <a:pt x="94" y="190"/>
                      </a:cubicBezTo>
                      <a:cubicBezTo>
                        <a:pt x="128" y="189"/>
                        <a:pt x="158" y="170"/>
                        <a:pt x="175" y="142"/>
                      </a:cubicBezTo>
                      <a:cubicBezTo>
                        <a:pt x="213" y="142"/>
                        <a:pt x="213" y="142"/>
                        <a:pt x="213" y="142"/>
                      </a:cubicBezTo>
                      <a:cubicBezTo>
                        <a:pt x="243" y="112"/>
                        <a:pt x="243" y="112"/>
                        <a:pt x="243" y="112"/>
                      </a:cubicBezTo>
                      <a:cubicBezTo>
                        <a:pt x="266" y="135"/>
                        <a:pt x="266" y="135"/>
                        <a:pt x="266" y="135"/>
                      </a:cubicBezTo>
                      <a:cubicBezTo>
                        <a:pt x="288" y="113"/>
                        <a:pt x="288" y="113"/>
                        <a:pt x="288" y="113"/>
                      </a:cubicBezTo>
                      <a:cubicBezTo>
                        <a:pt x="310" y="136"/>
                        <a:pt x="310" y="136"/>
                        <a:pt x="310" y="136"/>
                      </a:cubicBezTo>
                      <a:cubicBezTo>
                        <a:pt x="333" y="113"/>
                        <a:pt x="333" y="113"/>
                        <a:pt x="333" y="113"/>
                      </a:cubicBezTo>
                      <a:cubicBezTo>
                        <a:pt x="356" y="136"/>
                        <a:pt x="356" y="136"/>
                        <a:pt x="356" y="136"/>
                      </a:cubicBezTo>
                      <a:cubicBezTo>
                        <a:pt x="396" y="96"/>
                        <a:pt x="396" y="96"/>
                        <a:pt x="396" y="96"/>
                      </a:cubicBezTo>
                      <a:cubicBezTo>
                        <a:pt x="401" y="90"/>
                        <a:pt x="401" y="86"/>
                        <a:pt x="396" y="80"/>
                      </a:cubicBezTo>
                      <a:close/>
                      <a:moveTo>
                        <a:pt x="53" y="120"/>
                      </a:moveTo>
                      <a:cubicBezTo>
                        <a:pt x="39" y="120"/>
                        <a:pt x="28" y="108"/>
                        <a:pt x="28" y="95"/>
                      </a:cubicBezTo>
                      <a:cubicBezTo>
                        <a:pt x="28" y="81"/>
                        <a:pt x="39" y="69"/>
                        <a:pt x="53" y="69"/>
                      </a:cubicBezTo>
                      <a:cubicBezTo>
                        <a:pt x="66" y="69"/>
                        <a:pt x="77" y="81"/>
                        <a:pt x="77" y="95"/>
                      </a:cubicBezTo>
                      <a:cubicBezTo>
                        <a:pt x="77" y="108"/>
                        <a:pt x="66" y="120"/>
                        <a:pt x="53" y="12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08" name="Group 36"/>
            <p:cNvGrpSpPr/>
            <p:nvPr/>
          </p:nvGrpSpPr>
          <p:grpSpPr>
            <a:xfrm>
              <a:off x="5343512" y="5494989"/>
              <a:ext cx="635190" cy="419850"/>
              <a:chOff x="479484" y="5182119"/>
              <a:chExt cx="855469" cy="497811"/>
            </a:xfrm>
          </p:grpSpPr>
          <p:sp>
            <p:nvSpPr>
              <p:cNvPr id="191" name="Freeform 24"/>
              <p:cNvSpPr>
                <a:spLocks noEditPoints="1"/>
              </p:cNvSpPr>
              <p:nvPr/>
            </p:nvSpPr>
            <p:spPr bwMode="auto">
              <a:xfrm rot="5400000">
                <a:off x="590435" y="5071168"/>
                <a:ext cx="497811" cy="719713"/>
              </a:xfrm>
              <a:custGeom>
                <a:avLst/>
                <a:gdLst>
                  <a:gd name="T0" fmla="*/ 123 w 244"/>
                  <a:gd name="T1" fmla="*/ 112 h 305"/>
                  <a:gd name="T2" fmla="*/ 123 w 244"/>
                  <a:gd name="T3" fmla="*/ 141 h 305"/>
                  <a:gd name="T4" fmla="*/ 31 w 244"/>
                  <a:gd name="T5" fmla="*/ 262 h 305"/>
                  <a:gd name="T6" fmla="*/ 56 w 244"/>
                  <a:gd name="T7" fmla="*/ 262 h 305"/>
                  <a:gd name="T8" fmla="*/ 31 w 244"/>
                  <a:gd name="T9" fmla="*/ 262 h 305"/>
                  <a:gd name="T10" fmla="*/ 8 w 244"/>
                  <a:gd name="T11" fmla="*/ 0 h 305"/>
                  <a:gd name="T12" fmla="*/ 0 w 244"/>
                  <a:gd name="T13" fmla="*/ 297 h 305"/>
                  <a:gd name="T14" fmla="*/ 236 w 244"/>
                  <a:gd name="T15" fmla="*/ 305 h 305"/>
                  <a:gd name="T16" fmla="*/ 244 w 244"/>
                  <a:gd name="T17" fmla="*/ 8 h 305"/>
                  <a:gd name="T18" fmla="*/ 10 w 244"/>
                  <a:gd name="T19" fmla="*/ 15 h 305"/>
                  <a:gd name="T20" fmla="*/ 24 w 244"/>
                  <a:gd name="T21" fmla="*/ 15 h 305"/>
                  <a:gd name="T22" fmla="*/ 10 w 244"/>
                  <a:gd name="T23" fmla="*/ 15 h 305"/>
                  <a:gd name="T24" fmla="*/ 67 w 244"/>
                  <a:gd name="T25" fmla="*/ 276 h 305"/>
                  <a:gd name="T26" fmla="*/ 15 w 244"/>
                  <a:gd name="T27" fmla="*/ 263 h 305"/>
                  <a:gd name="T28" fmla="*/ 83 w 244"/>
                  <a:gd name="T29" fmla="*/ 184 h 305"/>
                  <a:gd name="T30" fmla="*/ 107 w 244"/>
                  <a:gd name="T31" fmla="*/ 194 h 305"/>
                  <a:gd name="T32" fmla="*/ 106 w 244"/>
                  <a:gd name="T33" fmla="*/ 200 h 305"/>
                  <a:gd name="T34" fmla="*/ 67 w 244"/>
                  <a:gd name="T35" fmla="*/ 276 h 305"/>
                  <a:gd name="T36" fmla="*/ 104 w 244"/>
                  <a:gd name="T37" fmla="*/ 221 h 305"/>
                  <a:gd name="T38" fmla="*/ 114 w 244"/>
                  <a:gd name="T39" fmla="*/ 202 h 305"/>
                  <a:gd name="T40" fmla="*/ 93 w 244"/>
                  <a:gd name="T41" fmla="*/ 171 h 305"/>
                  <a:gd name="T42" fmla="*/ 57 w 244"/>
                  <a:gd name="T43" fmla="*/ 198 h 305"/>
                  <a:gd name="T44" fmla="*/ 122 w 244"/>
                  <a:gd name="T45" fmla="*/ 30 h 305"/>
                  <a:gd name="T46" fmla="*/ 122 w 244"/>
                  <a:gd name="T47" fmla="*/ 223 h 305"/>
                  <a:gd name="T48" fmla="*/ 219 w 244"/>
                  <a:gd name="T49" fmla="*/ 288 h 305"/>
                  <a:gd name="T50" fmla="*/ 234 w 244"/>
                  <a:gd name="T51" fmla="*/ 288 h 305"/>
                  <a:gd name="T52" fmla="*/ 227 w 244"/>
                  <a:gd name="T53" fmla="*/ 22 h 305"/>
                  <a:gd name="T54" fmla="*/ 227 w 244"/>
                  <a:gd name="T55" fmla="*/ 8 h 305"/>
                  <a:gd name="T56" fmla="*/ 227 w 244"/>
                  <a:gd name="T57" fmla="*/ 22 h 305"/>
                  <a:gd name="T58" fmla="*/ 168 w 244"/>
                  <a:gd name="T59" fmla="*/ 126 h 305"/>
                  <a:gd name="T60" fmla="*/ 77 w 244"/>
                  <a:gd name="T61" fmla="*/ 126 h 305"/>
                  <a:gd name="T62" fmla="*/ 123 w 244"/>
                  <a:gd name="T63" fmla="*/ 162 h 305"/>
                  <a:gd name="T64" fmla="*/ 123 w 244"/>
                  <a:gd name="T65" fmla="*/ 90 h 305"/>
                  <a:gd name="T66" fmla="*/ 123 w 244"/>
                  <a:gd name="T67" fmla="*/ 162 h 305"/>
                  <a:gd name="T68" fmla="*/ 98 w 244"/>
                  <a:gd name="T69" fmla="*/ 122 h 305"/>
                  <a:gd name="T70" fmla="*/ 98 w 244"/>
                  <a:gd name="T71" fmla="*/ 131 h 305"/>
                  <a:gd name="T72" fmla="*/ 105 w 244"/>
                  <a:gd name="T73" fmla="*/ 114 h 305"/>
                  <a:gd name="T74" fmla="*/ 110 w 244"/>
                  <a:gd name="T75" fmla="*/ 109 h 305"/>
                  <a:gd name="T76" fmla="*/ 101 w 244"/>
                  <a:gd name="T77" fmla="*/ 105 h 305"/>
                  <a:gd name="T78" fmla="*/ 105 w 244"/>
                  <a:gd name="T79" fmla="*/ 114 h 305"/>
                  <a:gd name="T80" fmla="*/ 143 w 244"/>
                  <a:gd name="T81" fmla="*/ 112 h 305"/>
                  <a:gd name="T82" fmla="*/ 143 w 244"/>
                  <a:gd name="T83" fmla="*/ 105 h 305"/>
                  <a:gd name="T84" fmla="*/ 137 w 244"/>
                  <a:gd name="T85" fmla="*/ 112 h 305"/>
                  <a:gd name="T86" fmla="*/ 117 w 244"/>
                  <a:gd name="T87" fmla="*/ 101 h 305"/>
                  <a:gd name="T88" fmla="*/ 128 w 244"/>
                  <a:gd name="T89" fmla="*/ 101 h 305"/>
                  <a:gd name="T90" fmla="*/ 117 w 244"/>
                  <a:gd name="T91" fmla="*/ 101 h 305"/>
                  <a:gd name="T92" fmla="*/ 123 w 244"/>
                  <a:gd name="T93" fmla="*/ 155 h 305"/>
                  <a:gd name="T94" fmla="*/ 123 w 244"/>
                  <a:gd name="T95" fmla="*/ 146 h 305"/>
                  <a:gd name="T96" fmla="*/ 101 w 244"/>
                  <a:gd name="T97" fmla="*/ 140 h 305"/>
                  <a:gd name="T98" fmla="*/ 110 w 244"/>
                  <a:gd name="T99" fmla="*/ 144 h 305"/>
                  <a:gd name="T100" fmla="*/ 105 w 244"/>
                  <a:gd name="T101" fmla="*/ 149 h 305"/>
                  <a:gd name="T102" fmla="*/ 101 w 244"/>
                  <a:gd name="T103" fmla="*/ 140 h 305"/>
                  <a:gd name="T104" fmla="*/ 143 w 244"/>
                  <a:gd name="T105" fmla="*/ 140 h 305"/>
                  <a:gd name="T106" fmla="*/ 143 w 244"/>
                  <a:gd name="T107" fmla="*/ 147 h 305"/>
                  <a:gd name="T108" fmla="*/ 137 w 244"/>
                  <a:gd name="T109" fmla="*/ 147 h 305"/>
                  <a:gd name="T110" fmla="*/ 142 w 244"/>
                  <a:gd name="T111" fmla="*/ 127 h 305"/>
                  <a:gd name="T112" fmla="*/ 152 w 244"/>
                  <a:gd name="T113" fmla="*/ 127 h 305"/>
                  <a:gd name="T114" fmla="*/ 142 w 244"/>
                  <a:gd name="T115" fmla="*/ 12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305">
                    <a:moveTo>
                      <a:pt x="109" y="126"/>
                    </a:moveTo>
                    <a:cubicBezTo>
                      <a:pt x="109" y="119"/>
                      <a:pt x="115" y="112"/>
                      <a:pt x="123" y="112"/>
                    </a:cubicBezTo>
                    <a:cubicBezTo>
                      <a:pt x="131" y="112"/>
                      <a:pt x="137" y="119"/>
                      <a:pt x="137" y="126"/>
                    </a:cubicBezTo>
                    <a:cubicBezTo>
                      <a:pt x="137" y="134"/>
                      <a:pt x="131" y="141"/>
                      <a:pt x="123" y="141"/>
                    </a:cubicBezTo>
                    <a:cubicBezTo>
                      <a:pt x="115" y="141"/>
                      <a:pt x="109" y="134"/>
                      <a:pt x="109" y="126"/>
                    </a:cubicBezTo>
                    <a:close/>
                    <a:moveTo>
                      <a:pt x="31" y="262"/>
                    </a:moveTo>
                    <a:cubicBezTo>
                      <a:pt x="31" y="269"/>
                      <a:pt x="36" y="274"/>
                      <a:pt x="43" y="274"/>
                    </a:cubicBezTo>
                    <a:cubicBezTo>
                      <a:pt x="50" y="274"/>
                      <a:pt x="56" y="269"/>
                      <a:pt x="56" y="262"/>
                    </a:cubicBezTo>
                    <a:cubicBezTo>
                      <a:pt x="56" y="255"/>
                      <a:pt x="50" y="249"/>
                      <a:pt x="43" y="249"/>
                    </a:cubicBezTo>
                    <a:cubicBezTo>
                      <a:pt x="36" y="249"/>
                      <a:pt x="31" y="255"/>
                      <a:pt x="31" y="262"/>
                    </a:cubicBezTo>
                    <a:close/>
                    <a:moveTo>
                      <a:pt x="236" y="0"/>
                    </a:moveTo>
                    <a:cubicBezTo>
                      <a:pt x="8" y="0"/>
                      <a:pt x="8" y="0"/>
                      <a:pt x="8" y="0"/>
                    </a:cubicBezTo>
                    <a:cubicBezTo>
                      <a:pt x="4" y="0"/>
                      <a:pt x="0" y="4"/>
                      <a:pt x="0" y="8"/>
                    </a:cubicBezTo>
                    <a:cubicBezTo>
                      <a:pt x="0" y="297"/>
                      <a:pt x="0" y="297"/>
                      <a:pt x="0" y="297"/>
                    </a:cubicBezTo>
                    <a:cubicBezTo>
                      <a:pt x="0" y="302"/>
                      <a:pt x="4" y="305"/>
                      <a:pt x="8" y="305"/>
                    </a:cubicBezTo>
                    <a:cubicBezTo>
                      <a:pt x="236" y="305"/>
                      <a:pt x="236" y="305"/>
                      <a:pt x="236" y="305"/>
                    </a:cubicBezTo>
                    <a:cubicBezTo>
                      <a:pt x="241" y="305"/>
                      <a:pt x="244" y="302"/>
                      <a:pt x="244" y="297"/>
                    </a:cubicBezTo>
                    <a:cubicBezTo>
                      <a:pt x="244" y="8"/>
                      <a:pt x="244" y="8"/>
                      <a:pt x="244" y="8"/>
                    </a:cubicBezTo>
                    <a:cubicBezTo>
                      <a:pt x="244" y="4"/>
                      <a:pt x="241" y="0"/>
                      <a:pt x="236" y="0"/>
                    </a:cubicBezTo>
                    <a:close/>
                    <a:moveTo>
                      <a:pt x="10" y="15"/>
                    </a:moveTo>
                    <a:cubicBezTo>
                      <a:pt x="10" y="11"/>
                      <a:pt x="13" y="8"/>
                      <a:pt x="17" y="8"/>
                    </a:cubicBezTo>
                    <a:cubicBezTo>
                      <a:pt x="21" y="8"/>
                      <a:pt x="24" y="11"/>
                      <a:pt x="24" y="15"/>
                    </a:cubicBezTo>
                    <a:cubicBezTo>
                      <a:pt x="24" y="19"/>
                      <a:pt x="21" y="22"/>
                      <a:pt x="17" y="22"/>
                    </a:cubicBezTo>
                    <a:cubicBezTo>
                      <a:pt x="13" y="22"/>
                      <a:pt x="10" y="19"/>
                      <a:pt x="10" y="15"/>
                    </a:cubicBezTo>
                    <a:close/>
                    <a:moveTo>
                      <a:pt x="67" y="276"/>
                    </a:moveTo>
                    <a:cubicBezTo>
                      <a:pt x="67" y="276"/>
                      <a:pt x="67" y="276"/>
                      <a:pt x="67" y="276"/>
                    </a:cubicBezTo>
                    <a:cubicBezTo>
                      <a:pt x="62" y="285"/>
                      <a:pt x="54" y="290"/>
                      <a:pt x="43" y="290"/>
                    </a:cubicBezTo>
                    <a:cubicBezTo>
                      <a:pt x="28" y="290"/>
                      <a:pt x="15" y="278"/>
                      <a:pt x="15" y="263"/>
                    </a:cubicBezTo>
                    <a:cubicBezTo>
                      <a:pt x="15" y="255"/>
                      <a:pt x="19" y="248"/>
                      <a:pt x="23" y="243"/>
                    </a:cubicBezTo>
                    <a:cubicBezTo>
                      <a:pt x="83" y="184"/>
                      <a:pt x="83" y="184"/>
                      <a:pt x="83" y="184"/>
                    </a:cubicBezTo>
                    <a:cubicBezTo>
                      <a:pt x="85" y="181"/>
                      <a:pt x="89" y="179"/>
                      <a:pt x="93" y="179"/>
                    </a:cubicBezTo>
                    <a:cubicBezTo>
                      <a:pt x="100" y="179"/>
                      <a:pt x="107" y="186"/>
                      <a:pt x="107" y="194"/>
                    </a:cubicBezTo>
                    <a:cubicBezTo>
                      <a:pt x="107" y="196"/>
                      <a:pt x="107" y="198"/>
                      <a:pt x="106" y="200"/>
                    </a:cubicBezTo>
                    <a:cubicBezTo>
                      <a:pt x="106" y="200"/>
                      <a:pt x="106" y="200"/>
                      <a:pt x="106" y="200"/>
                    </a:cubicBezTo>
                    <a:cubicBezTo>
                      <a:pt x="68" y="275"/>
                      <a:pt x="68" y="275"/>
                      <a:pt x="68" y="275"/>
                    </a:cubicBezTo>
                    <a:cubicBezTo>
                      <a:pt x="68" y="275"/>
                      <a:pt x="67" y="275"/>
                      <a:pt x="67" y="276"/>
                    </a:cubicBezTo>
                    <a:close/>
                    <a:moveTo>
                      <a:pt x="122" y="223"/>
                    </a:moveTo>
                    <a:cubicBezTo>
                      <a:pt x="116" y="223"/>
                      <a:pt x="110" y="222"/>
                      <a:pt x="104" y="221"/>
                    </a:cubicBezTo>
                    <a:cubicBezTo>
                      <a:pt x="113" y="204"/>
                      <a:pt x="113" y="204"/>
                      <a:pt x="113" y="204"/>
                    </a:cubicBezTo>
                    <a:cubicBezTo>
                      <a:pt x="113" y="203"/>
                      <a:pt x="113" y="203"/>
                      <a:pt x="114" y="202"/>
                    </a:cubicBezTo>
                    <a:cubicBezTo>
                      <a:pt x="115" y="200"/>
                      <a:pt x="115" y="197"/>
                      <a:pt x="115" y="194"/>
                    </a:cubicBezTo>
                    <a:cubicBezTo>
                      <a:pt x="115" y="181"/>
                      <a:pt x="106" y="171"/>
                      <a:pt x="93" y="171"/>
                    </a:cubicBezTo>
                    <a:cubicBezTo>
                      <a:pt x="86" y="171"/>
                      <a:pt x="81" y="173"/>
                      <a:pt x="76" y="178"/>
                    </a:cubicBezTo>
                    <a:cubicBezTo>
                      <a:pt x="57" y="198"/>
                      <a:pt x="57" y="198"/>
                      <a:pt x="57" y="198"/>
                    </a:cubicBezTo>
                    <a:cubicBezTo>
                      <a:pt x="37" y="180"/>
                      <a:pt x="25" y="155"/>
                      <a:pt x="25" y="127"/>
                    </a:cubicBezTo>
                    <a:cubicBezTo>
                      <a:pt x="25" y="74"/>
                      <a:pt x="69" y="30"/>
                      <a:pt x="122" y="30"/>
                    </a:cubicBezTo>
                    <a:cubicBezTo>
                      <a:pt x="175" y="30"/>
                      <a:pt x="218" y="74"/>
                      <a:pt x="218" y="127"/>
                    </a:cubicBezTo>
                    <a:cubicBezTo>
                      <a:pt x="218" y="180"/>
                      <a:pt x="175" y="223"/>
                      <a:pt x="122" y="223"/>
                    </a:cubicBezTo>
                    <a:close/>
                    <a:moveTo>
                      <a:pt x="227" y="295"/>
                    </a:moveTo>
                    <a:cubicBezTo>
                      <a:pt x="223" y="295"/>
                      <a:pt x="219" y="292"/>
                      <a:pt x="219" y="288"/>
                    </a:cubicBezTo>
                    <a:cubicBezTo>
                      <a:pt x="219" y="285"/>
                      <a:pt x="223" y="282"/>
                      <a:pt x="227" y="282"/>
                    </a:cubicBezTo>
                    <a:cubicBezTo>
                      <a:pt x="230" y="282"/>
                      <a:pt x="234" y="285"/>
                      <a:pt x="234" y="288"/>
                    </a:cubicBezTo>
                    <a:cubicBezTo>
                      <a:pt x="234" y="292"/>
                      <a:pt x="230" y="295"/>
                      <a:pt x="227" y="295"/>
                    </a:cubicBezTo>
                    <a:close/>
                    <a:moveTo>
                      <a:pt x="227" y="22"/>
                    </a:moveTo>
                    <a:cubicBezTo>
                      <a:pt x="223" y="22"/>
                      <a:pt x="219" y="19"/>
                      <a:pt x="219" y="15"/>
                    </a:cubicBezTo>
                    <a:cubicBezTo>
                      <a:pt x="219" y="11"/>
                      <a:pt x="223" y="8"/>
                      <a:pt x="227" y="8"/>
                    </a:cubicBezTo>
                    <a:cubicBezTo>
                      <a:pt x="230" y="8"/>
                      <a:pt x="234" y="11"/>
                      <a:pt x="234" y="15"/>
                    </a:cubicBezTo>
                    <a:cubicBezTo>
                      <a:pt x="234" y="19"/>
                      <a:pt x="230" y="22"/>
                      <a:pt x="227" y="22"/>
                    </a:cubicBezTo>
                    <a:close/>
                    <a:moveTo>
                      <a:pt x="122" y="82"/>
                    </a:moveTo>
                    <a:cubicBezTo>
                      <a:pt x="147" y="82"/>
                      <a:pt x="168" y="101"/>
                      <a:pt x="168" y="126"/>
                    </a:cubicBezTo>
                    <a:cubicBezTo>
                      <a:pt x="168" y="151"/>
                      <a:pt x="147" y="171"/>
                      <a:pt x="122" y="171"/>
                    </a:cubicBezTo>
                    <a:cubicBezTo>
                      <a:pt x="97" y="171"/>
                      <a:pt x="77" y="151"/>
                      <a:pt x="77" y="126"/>
                    </a:cubicBezTo>
                    <a:cubicBezTo>
                      <a:pt x="77" y="101"/>
                      <a:pt x="97" y="82"/>
                      <a:pt x="122" y="82"/>
                    </a:cubicBezTo>
                    <a:close/>
                    <a:moveTo>
                      <a:pt x="123" y="162"/>
                    </a:moveTo>
                    <a:cubicBezTo>
                      <a:pt x="143" y="162"/>
                      <a:pt x="159" y="146"/>
                      <a:pt x="159" y="126"/>
                    </a:cubicBezTo>
                    <a:cubicBezTo>
                      <a:pt x="159" y="107"/>
                      <a:pt x="143" y="90"/>
                      <a:pt x="123" y="90"/>
                    </a:cubicBezTo>
                    <a:cubicBezTo>
                      <a:pt x="102" y="90"/>
                      <a:pt x="86" y="107"/>
                      <a:pt x="86" y="126"/>
                    </a:cubicBezTo>
                    <a:cubicBezTo>
                      <a:pt x="86" y="146"/>
                      <a:pt x="102" y="162"/>
                      <a:pt x="123" y="162"/>
                    </a:cubicBezTo>
                    <a:close/>
                    <a:moveTo>
                      <a:pt x="93" y="126"/>
                    </a:moveTo>
                    <a:cubicBezTo>
                      <a:pt x="93" y="124"/>
                      <a:pt x="95" y="122"/>
                      <a:pt x="98" y="122"/>
                    </a:cubicBezTo>
                    <a:cubicBezTo>
                      <a:pt x="100" y="122"/>
                      <a:pt x="102" y="124"/>
                      <a:pt x="102" y="126"/>
                    </a:cubicBezTo>
                    <a:cubicBezTo>
                      <a:pt x="102" y="129"/>
                      <a:pt x="100" y="131"/>
                      <a:pt x="98" y="131"/>
                    </a:cubicBezTo>
                    <a:cubicBezTo>
                      <a:pt x="95" y="131"/>
                      <a:pt x="93" y="129"/>
                      <a:pt x="93" y="126"/>
                    </a:cubicBezTo>
                    <a:close/>
                    <a:moveTo>
                      <a:pt x="105" y="114"/>
                    </a:moveTo>
                    <a:cubicBezTo>
                      <a:pt x="107" y="114"/>
                      <a:pt x="108" y="113"/>
                      <a:pt x="109" y="112"/>
                    </a:cubicBezTo>
                    <a:cubicBezTo>
                      <a:pt x="110" y="111"/>
                      <a:pt x="110" y="110"/>
                      <a:pt x="110" y="109"/>
                    </a:cubicBezTo>
                    <a:cubicBezTo>
                      <a:pt x="110" y="107"/>
                      <a:pt x="110" y="106"/>
                      <a:pt x="109" y="105"/>
                    </a:cubicBezTo>
                    <a:cubicBezTo>
                      <a:pt x="107" y="103"/>
                      <a:pt x="103" y="103"/>
                      <a:pt x="101" y="105"/>
                    </a:cubicBezTo>
                    <a:cubicBezTo>
                      <a:pt x="99" y="107"/>
                      <a:pt x="99" y="110"/>
                      <a:pt x="101" y="112"/>
                    </a:cubicBezTo>
                    <a:cubicBezTo>
                      <a:pt x="103" y="113"/>
                      <a:pt x="104" y="114"/>
                      <a:pt x="105" y="114"/>
                    </a:cubicBezTo>
                    <a:moveTo>
                      <a:pt x="140" y="114"/>
                    </a:moveTo>
                    <a:cubicBezTo>
                      <a:pt x="141" y="114"/>
                      <a:pt x="142" y="113"/>
                      <a:pt x="143" y="112"/>
                    </a:cubicBezTo>
                    <a:cubicBezTo>
                      <a:pt x="144" y="111"/>
                      <a:pt x="144" y="110"/>
                      <a:pt x="144" y="109"/>
                    </a:cubicBezTo>
                    <a:cubicBezTo>
                      <a:pt x="144" y="107"/>
                      <a:pt x="144" y="106"/>
                      <a:pt x="143" y="105"/>
                    </a:cubicBezTo>
                    <a:cubicBezTo>
                      <a:pt x="141" y="103"/>
                      <a:pt x="138" y="103"/>
                      <a:pt x="137" y="105"/>
                    </a:cubicBezTo>
                    <a:cubicBezTo>
                      <a:pt x="135" y="107"/>
                      <a:pt x="135" y="110"/>
                      <a:pt x="137" y="112"/>
                    </a:cubicBezTo>
                    <a:cubicBezTo>
                      <a:pt x="137" y="113"/>
                      <a:pt x="139" y="114"/>
                      <a:pt x="140" y="114"/>
                    </a:cubicBezTo>
                    <a:moveTo>
                      <a:pt x="117" y="101"/>
                    </a:moveTo>
                    <a:cubicBezTo>
                      <a:pt x="117" y="104"/>
                      <a:pt x="119" y="107"/>
                      <a:pt x="123" y="107"/>
                    </a:cubicBezTo>
                    <a:cubicBezTo>
                      <a:pt x="126" y="107"/>
                      <a:pt x="128" y="104"/>
                      <a:pt x="128" y="101"/>
                    </a:cubicBezTo>
                    <a:cubicBezTo>
                      <a:pt x="128" y="98"/>
                      <a:pt x="126" y="96"/>
                      <a:pt x="123" y="96"/>
                    </a:cubicBezTo>
                    <a:cubicBezTo>
                      <a:pt x="119" y="96"/>
                      <a:pt x="117" y="98"/>
                      <a:pt x="117" y="101"/>
                    </a:cubicBezTo>
                    <a:close/>
                    <a:moveTo>
                      <a:pt x="117" y="151"/>
                    </a:moveTo>
                    <a:cubicBezTo>
                      <a:pt x="117" y="153"/>
                      <a:pt x="119" y="155"/>
                      <a:pt x="123" y="155"/>
                    </a:cubicBezTo>
                    <a:cubicBezTo>
                      <a:pt x="126" y="155"/>
                      <a:pt x="128" y="153"/>
                      <a:pt x="128" y="151"/>
                    </a:cubicBezTo>
                    <a:cubicBezTo>
                      <a:pt x="128" y="148"/>
                      <a:pt x="126" y="146"/>
                      <a:pt x="123" y="146"/>
                    </a:cubicBezTo>
                    <a:cubicBezTo>
                      <a:pt x="119" y="146"/>
                      <a:pt x="117" y="148"/>
                      <a:pt x="117" y="151"/>
                    </a:cubicBezTo>
                    <a:close/>
                    <a:moveTo>
                      <a:pt x="101" y="140"/>
                    </a:moveTo>
                    <a:cubicBezTo>
                      <a:pt x="103" y="138"/>
                      <a:pt x="107" y="138"/>
                      <a:pt x="109" y="140"/>
                    </a:cubicBezTo>
                    <a:cubicBezTo>
                      <a:pt x="110" y="141"/>
                      <a:pt x="110" y="142"/>
                      <a:pt x="110" y="144"/>
                    </a:cubicBezTo>
                    <a:cubicBezTo>
                      <a:pt x="110" y="145"/>
                      <a:pt x="110" y="146"/>
                      <a:pt x="109" y="147"/>
                    </a:cubicBezTo>
                    <a:cubicBezTo>
                      <a:pt x="108" y="148"/>
                      <a:pt x="107" y="149"/>
                      <a:pt x="105" y="149"/>
                    </a:cubicBezTo>
                    <a:cubicBezTo>
                      <a:pt x="104" y="149"/>
                      <a:pt x="103" y="148"/>
                      <a:pt x="101" y="147"/>
                    </a:cubicBezTo>
                    <a:cubicBezTo>
                      <a:pt x="99" y="145"/>
                      <a:pt x="99" y="142"/>
                      <a:pt x="101" y="140"/>
                    </a:cubicBezTo>
                    <a:moveTo>
                      <a:pt x="137" y="140"/>
                    </a:moveTo>
                    <a:cubicBezTo>
                      <a:pt x="138" y="138"/>
                      <a:pt x="141" y="138"/>
                      <a:pt x="143" y="140"/>
                    </a:cubicBezTo>
                    <a:cubicBezTo>
                      <a:pt x="144" y="141"/>
                      <a:pt x="144" y="142"/>
                      <a:pt x="144" y="144"/>
                    </a:cubicBezTo>
                    <a:cubicBezTo>
                      <a:pt x="144" y="145"/>
                      <a:pt x="144" y="146"/>
                      <a:pt x="143" y="147"/>
                    </a:cubicBezTo>
                    <a:cubicBezTo>
                      <a:pt x="142" y="148"/>
                      <a:pt x="141" y="149"/>
                      <a:pt x="140" y="149"/>
                    </a:cubicBezTo>
                    <a:cubicBezTo>
                      <a:pt x="139" y="149"/>
                      <a:pt x="138" y="148"/>
                      <a:pt x="137" y="147"/>
                    </a:cubicBezTo>
                    <a:cubicBezTo>
                      <a:pt x="135" y="145"/>
                      <a:pt x="135" y="142"/>
                      <a:pt x="137" y="140"/>
                    </a:cubicBezTo>
                    <a:moveTo>
                      <a:pt x="142" y="127"/>
                    </a:moveTo>
                    <a:cubicBezTo>
                      <a:pt x="142" y="124"/>
                      <a:pt x="144" y="122"/>
                      <a:pt x="147" y="122"/>
                    </a:cubicBezTo>
                    <a:cubicBezTo>
                      <a:pt x="150" y="122"/>
                      <a:pt x="152" y="124"/>
                      <a:pt x="152" y="127"/>
                    </a:cubicBezTo>
                    <a:cubicBezTo>
                      <a:pt x="152" y="129"/>
                      <a:pt x="150" y="132"/>
                      <a:pt x="147" y="132"/>
                    </a:cubicBezTo>
                    <a:cubicBezTo>
                      <a:pt x="144" y="132"/>
                      <a:pt x="142" y="129"/>
                      <a:pt x="142" y="127"/>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192" name="Group 95"/>
              <p:cNvGrpSpPr>
                <a:grpSpLocks noChangeAspect="1"/>
              </p:cNvGrpSpPr>
              <p:nvPr/>
            </p:nvGrpSpPr>
            <p:grpSpPr>
              <a:xfrm rot="16200000" flipH="1">
                <a:off x="1043747" y="5326660"/>
                <a:ext cx="373690" cy="208722"/>
                <a:chOff x="8418509" y="4566518"/>
                <a:chExt cx="1706562" cy="953189"/>
              </a:xfrm>
            </p:grpSpPr>
            <p:sp>
              <p:nvSpPr>
                <p:cNvPr id="193" name="Freeform 24"/>
                <p:cNvSpPr>
                  <a:spLocks noChangeAspect="1"/>
                </p:cNvSpPr>
                <p:nvPr/>
              </p:nvSpPr>
              <p:spPr bwMode="auto">
                <a:xfrm>
                  <a:off x="8418509" y="4566518"/>
                  <a:ext cx="1706562" cy="953189"/>
                </a:xfrm>
                <a:custGeom>
                  <a:avLst/>
                  <a:gdLst>
                    <a:gd name="T0" fmla="*/ 437 w 452"/>
                    <a:gd name="T1" fmla="*/ 88 h 238"/>
                    <a:gd name="T2" fmla="*/ 404 w 452"/>
                    <a:gd name="T3" fmla="*/ 55 h 238"/>
                    <a:gd name="T4" fmla="*/ 397 w 452"/>
                    <a:gd name="T5" fmla="*/ 48 h 238"/>
                    <a:gd name="T6" fmla="*/ 387 w 452"/>
                    <a:gd name="T7" fmla="*/ 48 h 238"/>
                    <a:gd name="T8" fmla="*/ 212 w 452"/>
                    <a:gd name="T9" fmla="*/ 48 h 238"/>
                    <a:gd name="T10" fmla="*/ 118 w 452"/>
                    <a:gd name="T11" fmla="*/ 0 h 238"/>
                    <a:gd name="T12" fmla="*/ 118 w 452"/>
                    <a:gd name="T13" fmla="*/ 0 h 238"/>
                    <a:gd name="T14" fmla="*/ 118 w 452"/>
                    <a:gd name="T15" fmla="*/ 0 h 238"/>
                    <a:gd name="T16" fmla="*/ 118 w 452"/>
                    <a:gd name="T17" fmla="*/ 0 h 238"/>
                    <a:gd name="T18" fmla="*/ 0 w 452"/>
                    <a:gd name="T19" fmla="*/ 119 h 238"/>
                    <a:gd name="T20" fmla="*/ 118 w 452"/>
                    <a:gd name="T21" fmla="*/ 238 h 238"/>
                    <a:gd name="T22" fmla="*/ 212 w 452"/>
                    <a:gd name="T23" fmla="*/ 190 h 238"/>
                    <a:gd name="T24" fmla="*/ 237 w 452"/>
                    <a:gd name="T25" fmla="*/ 190 h 238"/>
                    <a:gd name="T26" fmla="*/ 246 w 452"/>
                    <a:gd name="T27" fmla="*/ 190 h 238"/>
                    <a:gd name="T28" fmla="*/ 254 w 452"/>
                    <a:gd name="T29" fmla="*/ 183 h 238"/>
                    <a:gd name="T30" fmla="*/ 267 w 452"/>
                    <a:gd name="T31" fmla="*/ 170 h 238"/>
                    <a:gd name="T32" fmla="*/ 273 w 452"/>
                    <a:gd name="T33" fmla="*/ 176 h 238"/>
                    <a:gd name="T34" fmla="*/ 290 w 452"/>
                    <a:gd name="T35" fmla="*/ 193 h 238"/>
                    <a:gd name="T36" fmla="*/ 307 w 452"/>
                    <a:gd name="T37" fmla="*/ 176 h 238"/>
                    <a:gd name="T38" fmla="*/ 312 w 452"/>
                    <a:gd name="T39" fmla="*/ 171 h 238"/>
                    <a:gd name="T40" fmla="*/ 317 w 452"/>
                    <a:gd name="T41" fmla="*/ 177 h 238"/>
                    <a:gd name="T42" fmla="*/ 334 w 452"/>
                    <a:gd name="T43" fmla="*/ 194 h 238"/>
                    <a:gd name="T44" fmla="*/ 351 w 452"/>
                    <a:gd name="T45" fmla="*/ 177 h 238"/>
                    <a:gd name="T46" fmla="*/ 357 w 452"/>
                    <a:gd name="T47" fmla="*/ 171 h 238"/>
                    <a:gd name="T48" fmla="*/ 363 w 452"/>
                    <a:gd name="T49" fmla="*/ 177 h 238"/>
                    <a:gd name="T50" fmla="*/ 380 w 452"/>
                    <a:gd name="T51" fmla="*/ 194 h 238"/>
                    <a:gd name="T52" fmla="*/ 397 w 452"/>
                    <a:gd name="T53" fmla="*/ 177 h 238"/>
                    <a:gd name="T54" fmla="*/ 437 w 452"/>
                    <a:gd name="T55" fmla="*/ 137 h 238"/>
                    <a:gd name="T56" fmla="*/ 437 w 452"/>
                    <a:gd name="T57" fmla="*/ 137 h 238"/>
                    <a:gd name="T58" fmla="*/ 437 w 452"/>
                    <a:gd name="T59" fmla="*/ 137 h 238"/>
                    <a:gd name="T60" fmla="*/ 437 w 452"/>
                    <a:gd name="T61" fmla="*/ 8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2" h="238">
                      <a:moveTo>
                        <a:pt x="437" y="88"/>
                      </a:moveTo>
                      <a:cubicBezTo>
                        <a:pt x="404" y="55"/>
                        <a:pt x="404" y="55"/>
                        <a:pt x="404" y="55"/>
                      </a:cubicBezTo>
                      <a:cubicBezTo>
                        <a:pt x="397" y="48"/>
                        <a:pt x="397" y="48"/>
                        <a:pt x="397" y="48"/>
                      </a:cubicBezTo>
                      <a:cubicBezTo>
                        <a:pt x="387" y="48"/>
                        <a:pt x="387" y="48"/>
                        <a:pt x="387" y="48"/>
                      </a:cubicBezTo>
                      <a:cubicBezTo>
                        <a:pt x="212" y="48"/>
                        <a:pt x="212" y="48"/>
                        <a:pt x="212" y="48"/>
                      </a:cubicBezTo>
                      <a:cubicBezTo>
                        <a:pt x="190" y="18"/>
                        <a:pt x="155" y="0"/>
                        <a:pt x="118" y="0"/>
                      </a:cubicBezTo>
                      <a:cubicBezTo>
                        <a:pt x="118" y="0"/>
                        <a:pt x="118" y="0"/>
                        <a:pt x="118" y="0"/>
                      </a:cubicBezTo>
                      <a:cubicBezTo>
                        <a:pt x="118" y="0"/>
                        <a:pt x="118" y="0"/>
                        <a:pt x="118" y="0"/>
                      </a:cubicBezTo>
                      <a:cubicBezTo>
                        <a:pt x="118" y="0"/>
                        <a:pt x="118" y="0"/>
                        <a:pt x="118" y="0"/>
                      </a:cubicBezTo>
                      <a:cubicBezTo>
                        <a:pt x="53" y="0"/>
                        <a:pt x="0" y="54"/>
                        <a:pt x="0" y="119"/>
                      </a:cubicBezTo>
                      <a:cubicBezTo>
                        <a:pt x="0" y="184"/>
                        <a:pt x="53" y="237"/>
                        <a:pt x="118" y="238"/>
                      </a:cubicBezTo>
                      <a:cubicBezTo>
                        <a:pt x="155" y="237"/>
                        <a:pt x="190" y="220"/>
                        <a:pt x="212" y="190"/>
                      </a:cubicBezTo>
                      <a:cubicBezTo>
                        <a:pt x="237" y="190"/>
                        <a:pt x="237" y="190"/>
                        <a:pt x="237" y="190"/>
                      </a:cubicBezTo>
                      <a:cubicBezTo>
                        <a:pt x="246" y="190"/>
                        <a:pt x="246" y="190"/>
                        <a:pt x="246" y="190"/>
                      </a:cubicBezTo>
                      <a:cubicBezTo>
                        <a:pt x="254" y="183"/>
                        <a:pt x="254" y="183"/>
                        <a:pt x="254" y="183"/>
                      </a:cubicBezTo>
                      <a:cubicBezTo>
                        <a:pt x="267" y="170"/>
                        <a:pt x="267" y="170"/>
                        <a:pt x="267" y="170"/>
                      </a:cubicBezTo>
                      <a:cubicBezTo>
                        <a:pt x="273" y="176"/>
                        <a:pt x="273" y="176"/>
                        <a:pt x="273" y="176"/>
                      </a:cubicBezTo>
                      <a:cubicBezTo>
                        <a:pt x="290" y="193"/>
                        <a:pt x="290" y="193"/>
                        <a:pt x="290" y="193"/>
                      </a:cubicBezTo>
                      <a:cubicBezTo>
                        <a:pt x="307" y="176"/>
                        <a:pt x="307" y="176"/>
                        <a:pt x="307" y="176"/>
                      </a:cubicBezTo>
                      <a:cubicBezTo>
                        <a:pt x="312" y="171"/>
                        <a:pt x="312" y="171"/>
                        <a:pt x="312" y="171"/>
                      </a:cubicBezTo>
                      <a:cubicBezTo>
                        <a:pt x="317" y="177"/>
                        <a:pt x="317" y="177"/>
                        <a:pt x="317" y="177"/>
                      </a:cubicBezTo>
                      <a:cubicBezTo>
                        <a:pt x="334" y="194"/>
                        <a:pt x="334" y="194"/>
                        <a:pt x="334" y="194"/>
                      </a:cubicBezTo>
                      <a:cubicBezTo>
                        <a:pt x="351" y="177"/>
                        <a:pt x="351" y="177"/>
                        <a:pt x="351" y="177"/>
                      </a:cubicBezTo>
                      <a:cubicBezTo>
                        <a:pt x="357" y="171"/>
                        <a:pt x="357" y="171"/>
                        <a:pt x="357" y="171"/>
                      </a:cubicBezTo>
                      <a:cubicBezTo>
                        <a:pt x="363" y="177"/>
                        <a:pt x="363" y="177"/>
                        <a:pt x="363" y="177"/>
                      </a:cubicBezTo>
                      <a:cubicBezTo>
                        <a:pt x="380" y="194"/>
                        <a:pt x="380" y="194"/>
                        <a:pt x="380" y="194"/>
                      </a:cubicBezTo>
                      <a:cubicBezTo>
                        <a:pt x="397" y="177"/>
                        <a:pt x="397" y="177"/>
                        <a:pt x="397" y="177"/>
                      </a:cubicBezTo>
                      <a:cubicBezTo>
                        <a:pt x="437" y="137"/>
                        <a:pt x="437" y="137"/>
                        <a:pt x="437" y="137"/>
                      </a:cubicBezTo>
                      <a:cubicBezTo>
                        <a:pt x="437" y="137"/>
                        <a:pt x="437" y="137"/>
                        <a:pt x="437" y="137"/>
                      </a:cubicBezTo>
                      <a:cubicBezTo>
                        <a:pt x="437" y="137"/>
                        <a:pt x="437" y="137"/>
                        <a:pt x="437" y="137"/>
                      </a:cubicBezTo>
                      <a:cubicBezTo>
                        <a:pt x="452" y="122"/>
                        <a:pt x="452" y="103"/>
                        <a:pt x="437" y="88"/>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4" name="Freeform 25"/>
                <p:cNvSpPr>
                  <a:spLocks noChangeAspect="1" noEditPoints="1"/>
                </p:cNvSpPr>
                <p:nvPr/>
              </p:nvSpPr>
              <p:spPr bwMode="auto">
                <a:xfrm>
                  <a:off x="8508990" y="4657016"/>
                  <a:ext cx="1514474" cy="762211"/>
                </a:xfrm>
                <a:custGeom>
                  <a:avLst/>
                  <a:gdLst>
                    <a:gd name="T0" fmla="*/ 396 w 401"/>
                    <a:gd name="T1" fmla="*/ 80 h 190"/>
                    <a:gd name="T2" fmla="*/ 363 w 401"/>
                    <a:gd name="T3" fmla="*/ 48 h 190"/>
                    <a:gd name="T4" fmla="*/ 175 w 401"/>
                    <a:gd name="T5" fmla="*/ 48 h 190"/>
                    <a:gd name="T6" fmla="*/ 94 w 401"/>
                    <a:gd name="T7" fmla="*/ 0 h 190"/>
                    <a:gd name="T8" fmla="*/ 0 w 401"/>
                    <a:gd name="T9" fmla="*/ 95 h 190"/>
                    <a:gd name="T10" fmla="*/ 94 w 401"/>
                    <a:gd name="T11" fmla="*/ 190 h 190"/>
                    <a:gd name="T12" fmla="*/ 175 w 401"/>
                    <a:gd name="T13" fmla="*/ 142 h 190"/>
                    <a:gd name="T14" fmla="*/ 213 w 401"/>
                    <a:gd name="T15" fmla="*/ 142 h 190"/>
                    <a:gd name="T16" fmla="*/ 243 w 401"/>
                    <a:gd name="T17" fmla="*/ 112 h 190"/>
                    <a:gd name="T18" fmla="*/ 266 w 401"/>
                    <a:gd name="T19" fmla="*/ 135 h 190"/>
                    <a:gd name="T20" fmla="*/ 288 w 401"/>
                    <a:gd name="T21" fmla="*/ 113 h 190"/>
                    <a:gd name="T22" fmla="*/ 310 w 401"/>
                    <a:gd name="T23" fmla="*/ 136 h 190"/>
                    <a:gd name="T24" fmla="*/ 333 w 401"/>
                    <a:gd name="T25" fmla="*/ 113 h 190"/>
                    <a:gd name="T26" fmla="*/ 356 w 401"/>
                    <a:gd name="T27" fmla="*/ 136 h 190"/>
                    <a:gd name="T28" fmla="*/ 396 w 401"/>
                    <a:gd name="T29" fmla="*/ 96 h 190"/>
                    <a:gd name="T30" fmla="*/ 396 w 401"/>
                    <a:gd name="T31" fmla="*/ 80 h 190"/>
                    <a:gd name="T32" fmla="*/ 53 w 401"/>
                    <a:gd name="T33" fmla="*/ 120 h 190"/>
                    <a:gd name="T34" fmla="*/ 28 w 401"/>
                    <a:gd name="T35" fmla="*/ 95 h 190"/>
                    <a:gd name="T36" fmla="*/ 53 w 401"/>
                    <a:gd name="T37" fmla="*/ 69 h 190"/>
                    <a:gd name="T38" fmla="*/ 77 w 401"/>
                    <a:gd name="T39" fmla="*/ 95 h 190"/>
                    <a:gd name="T40" fmla="*/ 53 w 401"/>
                    <a:gd name="T41" fmla="*/ 12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1" h="190">
                      <a:moveTo>
                        <a:pt x="396" y="80"/>
                      </a:moveTo>
                      <a:cubicBezTo>
                        <a:pt x="363" y="48"/>
                        <a:pt x="363" y="48"/>
                        <a:pt x="363" y="48"/>
                      </a:cubicBezTo>
                      <a:cubicBezTo>
                        <a:pt x="175" y="48"/>
                        <a:pt x="175" y="48"/>
                        <a:pt x="175" y="48"/>
                      </a:cubicBezTo>
                      <a:cubicBezTo>
                        <a:pt x="159" y="20"/>
                        <a:pt x="128" y="0"/>
                        <a:pt x="94" y="0"/>
                      </a:cubicBezTo>
                      <a:cubicBezTo>
                        <a:pt x="42" y="0"/>
                        <a:pt x="0" y="43"/>
                        <a:pt x="0" y="95"/>
                      </a:cubicBezTo>
                      <a:cubicBezTo>
                        <a:pt x="0" y="147"/>
                        <a:pt x="42" y="189"/>
                        <a:pt x="94" y="190"/>
                      </a:cubicBezTo>
                      <a:cubicBezTo>
                        <a:pt x="128" y="189"/>
                        <a:pt x="158" y="170"/>
                        <a:pt x="175" y="142"/>
                      </a:cubicBezTo>
                      <a:cubicBezTo>
                        <a:pt x="213" y="142"/>
                        <a:pt x="213" y="142"/>
                        <a:pt x="213" y="142"/>
                      </a:cubicBezTo>
                      <a:cubicBezTo>
                        <a:pt x="243" y="112"/>
                        <a:pt x="243" y="112"/>
                        <a:pt x="243" y="112"/>
                      </a:cubicBezTo>
                      <a:cubicBezTo>
                        <a:pt x="266" y="135"/>
                        <a:pt x="266" y="135"/>
                        <a:pt x="266" y="135"/>
                      </a:cubicBezTo>
                      <a:cubicBezTo>
                        <a:pt x="288" y="113"/>
                        <a:pt x="288" y="113"/>
                        <a:pt x="288" y="113"/>
                      </a:cubicBezTo>
                      <a:cubicBezTo>
                        <a:pt x="310" y="136"/>
                        <a:pt x="310" y="136"/>
                        <a:pt x="310" y="136"/>
                      </a:cubicBezTo>
                      <a:cubicBezTo>
                        <a:pt x="333" y="113"/>
                        <a:pt x="333" y="113"/>
                        <a:pt x="333" y="113"/>
                      </a:cubicBezTo>
                      <a:cubicBezTo>
                        <a:pt x="356" y="136"/>
                        <a:pt x="356" y="136"/>
                        <a:pt x="356" y="136"/>
                      </a:cubicBezTo>
                      <a:cubicBezTo>
                        <a:pt x="396" y="96"/>
                        <a:pt x="396" y="96"/>
                        <a:pt x="396" y="96"/>
                      </a:cubicBezTo>
                      <a:cubicBezTo>
                        <a:pt x="401" y="90"/>
                        <a:pt x="401" y="86"/>
                        <a:pt x="396" y="80"/>
                      </a:cubicBezTo>
                      <a:close/>
                      <a:moveTo>
                        <a:pt x="53" y="120"/>
                      </a:moveTo>
                      <a:cubicBezTo>
                        <a:pt x="39" y="120"/>
                        <a:pt x="28" y="108"/>
                        <a:pt x="28" y="95"/>
                      </a:cubicBezTo>
                      <a:cubicBezTo>
                        <a:pt x="28" y="81"/>
                        <a:pt x="39" y="69"/>
                        <a:pt x="53" y="69"/>
                      </a:cubicBezTo>
                      <a:cubicBezTo>
                        <a:pt x="66" y="69"/>
                        <a:pt x="77" y="81"/>
                        <a:pt x="77" y="95"/>
                      </a:cubicBezTo>
                      <a:cubicBezTo>
                        <a:pt x="77" y="108"/>
                        <a:pt x="66" y="120"/>
                        <a:pt x="53" y="12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09" name="Freeform 5"/>
            <p:cNvSpPr>
              <a:spLocks noChangeAspect="1" noEditPoints="1"/>
            </p:cNvSpPr>
            <p:nvPr/>
          </p:nvSpPr>
          <p:spPr bwMode="auto">
            <a:xfrm>
              <a:off x="5342482" y="4802627"/>
              <a:ext cx="305365" cy="249157"/>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130" name="Group 39"/>
            <p:cNvGrpSpPr/>
            <p:nvPr/>
          </p:nvGrpSpPr>
          <p:grpSpPr>
            <a:xfrm>
              <a:off x="9455331" y="4802782"/>
              <a:ext cx="419957" cy="447295"/>
              <a:chOff x="1173477" y="2822066"/>
              <a:chExt cx="753172" cy="706237"/>
            </a:xfrm>
          </p:grpSpPr>
          <p:sp>
            <p:nvSpPr>
              <p:cNvPr id="189" name="Oval 92"/>
              <p:cNvSpPr/>
              <p:nvPr/>
            </p:nvSpPr>
            <p:spPr bwMode="auto">
              <a:xfrm>
                <a:off x="1173477" y="2822066"/>
                <a:ext cx="753172" cy="706237"/>
              </a:xfrm>
              <a:prstGeom prst="ellipse">
                <a:avLst/>
              </a:prstGeom>
              <a:solidFill>
                <a:schemeClr val="accent2"/>
              </a:solidFill>
              <a:ln>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90" name="Freeform 5"/>
              <p:cNvSpPr>
                <a:spLocks noChangeAspect="1" noEditPoints="1"/>
              </p:cNvSpPr>
              <p:nvPr/>
            </p:nvSpPr>
            <p:spPr bwMode="auto">
              <a:xfrm>
                <a:off x="1349643" y="2987732"/>
                <a:ext cx="400839" cy="374904"/>
              </a:xfrm>
              <a:custGeom>
                <a:avLst/>
                <a:gdLst>
                  <a:gd name="T0" fmla="*/ 61 w 329"/>
                  <a:gd name="T1" fmla="*/ 67 h 328"/>
                  <a:gd name="T2" fmla="*/ 261 w 329"/>
                  <a:gd name="T3" fmla="*/ 266 h 328"/>
                  <a:gd name="T4" fmla="*/ 261 w 329"/>
                  <a:gd name="T5" fmla="*/ 60 h 328"/>
                  <a:gd name="T6" fmla="*/ 329 w 329"/>
                  <a:gd name="T7" fmla="*/ 109 h 328"/>
                  <a:gd name="T8" fmla="*/ 276 w 329"/>
                  <a:gd name="T9" fmla="*/ 109 h 328"/>
                  <a:gd name="T10" fmla="*/ 323 w 329"/>
                  <a:gd name="T11" fmla="*/ 123 h 328"/>
                  <a:gd name="T12" fmla="*/ 329 w 329"/>
                  <a:gd name="T13" fmla="*/ 167 h 328"/>
                  <a:gd name="T14" fmla="*/ 282 w 329"/>
                  <a:gd name="T15" fmla="*/ 153 h 328"/>
                  <a:gd name="T16" fmla="*/ 282 w 329"/>
                  <a:gd name="T17" fmla="*/ 174 h 328"/>
                  <a:gd name="T18" fmla="*/ 323 w 329"/>
                  <a:gd name="T19" fmla="*/ 224 h 328"/>
                  <a:gd name="T20" fmla="*/ 323 w 329"/>
                  <a:gd name="T21" fmla="*/ 203 h 328"/>
                  <a:gd name="T22" fmla="*/ 276 w 329"/>
                  <a:gd name="T23" fmla="*/ 217 h 328"/>
                  <a:gd name="T24" fmla="*/ 323 w 329"/>
                  <a:gd name="T25" fmla="*/ 224 h 328"/>
                  <a:gd name="T26" fmla="*/ 110 w 329"/>
                  <a:gd name="T27" fmla="*/ 0 h 328"/>
                  <a:gd name="T28" fmla="*/ 110 w 329"/>
                  <a:gd name="T29" fmla="*/ 53 h 328"/>
                  <a:gd name="T30" fmla="*/ 124 w 329"/>
                  <a:gd name="T31" fmla="*/ 6 h 328"/>
                  <a:gd name="T32" fmla="*/ 168 w 329"/>
                  <a:gd name="T33" fmla="*/ 0 h 328"/>
                  <a:gd name="T34" fmla="*/ 154 w 329"/>
                  <a:gd name="T35" fmla="*/ 47 h 328"/>
                  <a:gd name="T36" fmla="*/ 174 w 329"/>
                  <a:gd name="T37" fmla="*/ 47 h 328"/>
                  <a:gd name="T38" fmla="*/ 225 w 329"/>
                  <a:gd name="T39" fmla="*/ 6 h 328"/>
                  <a:gd name="T40" fmla="*/ 204 w 329"/>
                  <a:gd name="T41" fmla="*/ 6 h 328"/>
                  <a:gd name="T42" fmla="*/ 218 w 329"/>
                  <a:gd name="T43" fmla="*/ 53 h 328"/>
                  <a:gd name="T44" fmla="*/ 225 w 329"/>
                  <a:gd name="T45" fmla="*/ 6 h 328"/>
                  <a:gd name="T46" fmla="*/ 54 w 329"/>
                  <a:gd name="T47" fmla="*/ 109 h 328"/>
                  <a:gd name="T48" fmla="*/ 0 w 329"/>
                  <a:gd name="T49" fmla="*/ 109 h 328"/>
                  <a:gd name="T50" fmla="*/ 48 w 329"/>
                  <a:gd name="T51" fmla="*/ 123 h 328"/>
                  <a:gd name="T52" fmla="*/ 54 w 329"/>
                  <a:gd name="T53" fmla="*/ 167 h 328"/>
                  <a:gd name="T54" fmla="*/ 6 w 329"/>
                  <a:gd name="T55" fmla="*/ 153 h 328"/>
                  <a:gd name="T56" fmla="*/ 6 w 329"/>
                  <a:gd name="T57" fmla="*/ 174 h 328"/>
                  <a:gd name="T58" fmla="*/ 48 w 329"/>
                  <a:gd name="T59" fmla="*/ 224 h 328"/>
                  <a:gd name="T60" fmla="*/ 48 w 329"/>
                  <a:gd name="T61" fmla="*/ 203 h 328"/>
                  <a:gd name="T62" fmla="*/ 0 w 329"/>
                  <a:gd name="T63" fmla="*/ 217 h 328"/>
                  <a:gd name="T64" fmla="*/ 48 w 329"/>
                  <a:gd name="T65" fmla="*/ 224 h 328"/>
                  <a:gd name="T66" fmla="*/ 110 w 329"/>
                  <a:gd name="T67" fmla="*/ 274 h 328"/>
                  <a:gd name="T68" fmla="*/ 110 w 329"/>
                  <a:gd name="T69" fmla="*/ 328 h 328"/>
                  <a:gd name="T70" fmla="*/ 124 w 329"/>
                  <a:gd name="T71" fmla="*/ 280 h 328"/>
                  <a:gd name="T72" fmla="*/ 168 w 329"/>
                  <a:gd name="T73" fmla="*/ 274 h 328"/>
                  <a:gd name="T74" fmla="*/ 154 w 329"/>
                  <a:gd name="T75" fmla="*/ 321 h 328"/>
                  <a:gd name="T76" fmla="*/ 174 w 329"/>
                  <a:gd name="T77" fmla="*/ 321 h 328"/>
                  <a:gd name="T78" fmla="*/ 225 w 329"/>
                  <a:gd name="T79" fmla="*/ 280 h 328"/>
                  <a:gd name="T80" fmla="*/ 204 w 329"/>
                  <a:gd name="T81" fmla="*/ 280 h 328"/>
                  <a:gd name="T82" fmla="*/ 218 w 329"/>
                  <a:gd name="T83" fmla="*/ 328 h 328"/>
                  <a:gd name="T84" fmla="*/ 225 w 329"/>
                  <a:gd name="T85" fmla="*/ 28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9" h="328">
                    <a:moveTo>
                      <a:pt x="261" y="60"/>
                    </a:moveTo>
                    <a:cubicBezTo>
                      <a:pt x="261" y="60"/>
                      <a:pt x="261" y="60"/>
                      <a:pt x="68" y="60"/>
                    </a:cubicBezTo>
                    <a:cubicBezTo>
                      <a:pt x="64" y="60"/>
                      <a:pt x="61" y="63"/>
                      <a:pt x="61" y="67"/>
                    </a:cubicBezTo>
                    <a:cubicBezTo>
                      <a:pt x="61" y="67"/>
                      <a:pt x="61" y="67"/>
                      <a:pt x="61" y="259"/>
                    </a:cubicBezTo>
                    <a:cubicBezTo>
                      <a:pt x="61" y="263"/>
                      <a:pt x="64" y="266"/>
                      <a:pt x="68" y="266"/>
                    </a:cubicBezTo>
                    <a:cubicBezTo>
                      <a:pt x="68" y="266"/>
                      <a:pt x="68" y="266"/>
                      <a:pt x="261" y="266"/>
                    </a:cubicBezTo>
                    <a:cubicBezTo>
                      <a:pt x="265" y="266"/>
                      <a:pt x="267" y="263"/>
                      <a:pt x="267" y="259"/>
                    </a:cubicBezTo>
                    <a:cubicBezTo>
                      <a:pt x="267" y="259"/>
                      <a:pt x="267" y="259"/>
                      <a:pt x="267" y="67"/>
                    </a:cubicBezTo>
                    <a:cubicBezTo>
                      <a:pt x="267" y="63"/>
                      <a:pt x="265" y="60"/>
                      <a:pt x="261" y="60"/>
                    </a:cubicBezTo>
                    <a:close/>
                    <a:moveTo>
                      <a:pt x="323" y="123"/>
                    </a:moveTo>
                    <a:cubicBezTo>
                      <a:pt x="327" y="123"/>
                      <a:pt x="329" y="120"/>
                      <a:pt x="329" y="116"/>
                    </a:cubicBezTo>
                    <a:cubicBezTo>
                      <a:pt x="329" y="109"/>
                      <a:pt x="329" y="109"/>
                      <a:pt x="329" y="109"/>
                    </a:cubicBezTo>
                    <a:cubicBezTo>
                      <a:pt x="329" y="106"/>
                      <a:pt x="327" y="103"/>
                      <a:pt x="323" y="103"/>
                    </a:cubicBezTo>
                    <a:cubicBezTo>
                      <a:pt x="282" y="103"/>
                      <a:pt x="282" y="103"/>
                      <a:pt x="282" y="103"/>
                    </a:cubicBezTo>
                    <a:cubicBezTo>
                      <a:pt x="279" y="103"/>
                      <a:pt x="276" y="106"/>
                      <a:pt x="276" y="109"/>
                    </a:cubicBezTo>
                    <a:cubicBezTo>
                      <a:pt x="276" y="116"/>
                      <a:pt x="276" y="116"/>
                      <a:pt x="276" y="116"/>
                    </a:cubicBezTo>
                    <a:cubicBezTo>
                      <a:pt x="276" y="120"/>
                      <a:pt x="279" y="123"/>
                      <a:pt x="282" y="123"/>
                    </a:cubicBezTo>
                    <a:cubicBezTo>
                      <a:pt x="323" y="123"/>
                      <a:pt x="323" y="123"/>
                      <a:pt x="323" y="123"/>
                    </a:cubicBezTo>
                    <a:cubicBezTo>
                      <a:pt x="323" y="123"/>
                      <a:pt x="323" y="123"/>
                      <a:pt x="323" y="123"/>
                    </a:cubicBezTo>
                    <a:close/>
                    <a:moveTo>
                      <a:pt x="323" y="174"/>
                    </a:moveTo>
                    <a:cubicBezTo>
                      <a:pt x="327" y="174"/>
                      <a:pt x="329" y="171"/>
                      <a:pt x="329" y="167"/>
                    </a:cubicBezTo>
                    <a:cubicBezTo>
                      <a:pt x="329" y="160"/>
                      <a:pt x="329" y="160"/>
                      <a:pt x="329" y="160"/>
                    </a:cubicBezTo>
                    <a:cubicBezTo>
                      <a:pt x="329" y="156"/>
                      <a:pt x="327" y="153"/>
                      <a:pt x="323" y="153"/>
                    </a:cubicBezTo>
                    <a:cubicBezTo>
                      <a:pt x="282" y="153"/>
                      <a:pt x="282" y="153"/>
                      <a:pt x="282" y="153"/>
                    </a:cubicBezTo>
                    <a:cubicBezTo>
                      <a:pt x="279" y="153"/>
                      <a:pt x="276" y="156"/>
                      <a:pt x="276" y="160"/>
                    </a:cubicBezTo>
                    <a:cubicBezTo>
                      <a:pt x="276" y="167"/>
                      <a:pt x="276" y="167"/>
                      <a:pt x="276" y="167"/>
                    </a:cubicBezTo>
                    <a:cubicBezTo>
                      <a:pt x="276" y="171"/>
                      <a:pt x="279" y="174"/>
                      <a:pt x="282" y="174"/>
                    </a:cubicBezTo>
                    <a:cubicBezTo>
                      <a:pt x="323" y="174"/>
                      <a:pt x="323" y="174"/>
                      <a:pt x="323" y="174"/>
                    </a:cubicBezTo>
                    <a:cubicBezTo>
                      <a:pt x="323" y="174"/>
                      <a:pt x="323" y="174"/>
                      <a:pt x="323" y="174"/>
                    </a:cubicBezTo>
                    <a:close/>
                    <a:moveTo>
                      <a:pt x="323" y="224"/>
                    </a:moveTo>
                    <a:cubicBezTo>
                      <a:pt x="327" y="224"/>
                      <a:pt x="329" y="220"/>
                      <a:pt x="329" y="217"/>
                    </a:cubicBezTo>
                    <a:cubicBezTo>
                      <a:pt x="329" y="210"/>
                      <a:pt x="329" y="210"/>
                      <a:pt x="329" y="210"/>
                    </a:cubicBezTo>
                    <a:cubicBezTo>
                      <a:pt x="329" y="207"/>
                      <a:pt x="327" y="203"/>
                      <a:pt x="323" y="203"/>
                    </a:cubicBezTo>
                    <a:cubicBezTo>
                      <a:pt x="282" y="203"/>
                      <a:pt x="282" y="203"/>
                      <a:pt x="282" y="203"/>
                    </a:cubicBezTo>
                    <a:cubicBezTo>
                      <a:pt x="279" y="203"/>
                      <a:pt x="276" y="207"/>
                      <a:pt x="276" y="210"/>
                    </a:cubicBezTo>
                    <a:cubicBezTo>
                      <a:pt x="276" y="217"/>
                      <a:pt x="276" y="217"/>
                      <a:pt x="276" y="217"/>
                    </a:cubicBezTo>
                    <a:cubicBezTo>
                      <a:pt x="276" y="220"/>
                      <a:pt x="279" y="224"/>
                      <a:pt x="282" y="224"/>
                    </a:cubicBezTo>
                    <a:cubicBezTo>
                      <a:pt x="323" y="224"/>
                      <a:pt x="323" y="224"/>
                      <a:pt x="323" y="224"/>
                    </a:cubicBezTo>
                    <a:cubicBezTo>
                      <a:pt x="323" y="224"/>
                      <a:pt x="323" y="224"/>
                      <a:pt x="323" y="224"/>
                    </a:cubicBezTo>
                    <a:close/>
                    <a:moveTo>
                      <a:pt x="124" y="6"/>
                    </a:moveTo>
                    <a:cubicBezTo>
                      <a:pt x="124" y="3"/>
                      <a:pt x="121" y="0"/>
                      <a:pt x="117" y="0"/>
                    </a:cubicBezTo>
                    <a:cubicBezTo>
                      <a:pt x="110" y="0"/>
                      <a:pt x="110" y="0"/>
                      <a:pt x="110" y="0"/>
                    </a:cubicBezTo>
                    <a:cubicBezTo>
                      <a:pt x="107" y="0"/>
                      <a:pt x="104" y="3"/>
                      <a:pt x="104" y="6"/>
                    </a:cubicBezTo>
                    <a:cubicBezTo>
                      <a:pt x="104" y="47"/>
                      <a:pt x="104" y="47"/>
                      <a:pt x="104" y="47"/>
                    </a:cubicBezTo>
                    <a:cubicBezTo>
                      <a:pt x="104" y="51"/>
                      <a:pt x="107" y="53"/>
                      <a:pt x="110" y="53"/>
                    </a:cubicBezTo>
                    <a:cubicBezTo>
                      <a:pt x="117" y="53"/>
                      <a:pt x="117" y="53"/>
                      <a:pt x="117" y="53"/>
                    </a:cubicBezTo>
                    <a:cubicBezTo>
                      <a:pt x="121" y="53"/>
                      <a:pt x="124" y="51"/>
                      <a:pt x="124" y="47"/>
                    </a:cubicBezTo>
                    <a:cubicBezTo>
                      <a:pt x="124" y="6"/>
                      <a:pt x="124" y="6"/>
                      <a:pt x="124" y="6"/>
                    </a:cubicBezTo>
                    <a:cubicBezTo>
                      <a:pt x="124" y="6"/>
                      <a:pt x="124" y="6"/>
                      <a:pt x="124" y="6"/>
                    </a:cubicBezTo>
                    <a:close/>
                    <a:moveTo>
                      <a:pt x="174" y="6"/>
                    </a:moveTo>
                    <a:cubicBezTo>
                      <a:pt x="174" y="3"/>
                      <a:pt x="171" y="0"/>
                      <a:pt x="168" y="0"/>
                    </a:cubicBezTo>
                    <a:cubicBezTo>
                      <a:pt x="161" y="0"/>
                      <a:pt x="161" y="0"/>
                      <a:pt x="161" y="0"/>
                    </a:cubicBezTo>
                    <a:cubicBezTo>
                      <a:pt x="157" y="0"/>
                      <a:pt x="154" y="3"/>
                      <a:pt x="154" y="6"/>
                    </a:cubicBezTo>
                    <a:cubicBezTo>
                      <a:pt x="154" y="47"/>
                      <a:pt x="154" y="47"/>
                      <a:pt x="154" y="47"/>
                    </a:cubicBezTo>
                    <a:cubicBezTo>
                      <a:pt x="154" y="51"/>
                      <a:pt x="157" y="53"/>
                      <a:pt x="161" y="53"/>
                    </a:cubicBezTo>
                    <a:cubicBezTo>
                      <a:pt x="168" y="53"/>
                      <a:pt x="168" y="53"/>
                      <a:pt x="168" y="53"/>
                    </a:cubicBezTo>
                    <a:cubicBezTo>
                      <a:pt x="171" y="53"/>
                      <a:pt x="174" y="51"/>
                      <a:pt x="174" y="47"/>
                    </a:cubicBezTo>
                    <a:cubicBezTo>
                      <a:pt x="174" y="6"/>
                      <a:pt x="174" y="6"/>
                      <a:pt x="174" y="6"/>
                    </a:cubicBezTo>
                    <a:cubicBezTo>
                      <a:pt x="174" y="6"/>
                      <a:pt x="174" y="6"/>
                      <a:pt x="174" y="6"/>
                    </a:cubicBezTo>
                    <a:close/>
                    <a:moveTo>
                      <a:pt x="225" y="6"/>
                    </a:moveTo>
                    <a:cubicBezTo>
                      <a:pt x="225" y="3"/>
                      <a:pt x="222" y="0"/>
                      <a:pt x="218" y="0"/>
                    </a:cubicBezTo>
                    <a:cubicBezTo>
                      <a:pt x="211" y="0"/>
                      <a:pt x="211" y="0"/>
                      <a:pt x="211" y="0"/>
                    </a:cubicBezTo>
                    <a:cubicBezTo>
                      <a:pt x="207" y="0"/>
                      <a:pt x="204" y="3"/>
                      <a:pt x="204" y="6"/>
                    </a:cubicBezTo>
                    <a:cubicBezTo>
                      <a:pt x="204" y="47"/>
                      <a:pt x="204" y="47"/>
                      <a:pt x="204" y="47"/>
                    </a:cubicBezTo>
                    <a:cubicBezTo>
                      <a:pt x="204" y="51"/>
                      <a:pt x="207" y="53"/>
                      <a:pt x="211" y="53"/>
                    </a:cubicBezTo>
                    <a:cubicBezTo>
                      <a:pt x="218" y="53"/>
                      <a:pt x="218" y="53"/>
                      <a:pt x="218" y="53"/>
                    </a:cubicBezTo>
                    <a:cubicBezTo>
                      <a:pt x="222" y="53"/>
                      <a:pt x="225" y="51"/>
                      <a:pt x="225" y="47"/>
                    </a:cubicBezTo>
                    <a:cubicBezTo>
                      <a:pt x="225" y="6"/>
                      <a:pt x="225" y="6"/>
                      <a:pt x="225" y="6"/>
                    </a:cubicBezTo>
                    <a:cubicBezTo>
                      <a:pt x="225" y="6"/>
                      <a:pt x="225" y="6"/>
                      <a:pt x="225" y="6"/>
                    </a:cubicBezTo>
                    <a:close/>
                    <a:moveTo>
                      <a:pt x="48" y="123"/>
                    </a:moveTo>
                    <a:cubicBezTo>
                      <a:pt x="51" y="123"/>
                      <a:pt x="54" y="120"/>
                      <a:pt x="54" y="116"/>
                    </a:cubicBezTo>
                    <a:cubicBezTo>
                      <a:pt x="54" y="109"/>
                      <a:pt x="54" y="109"/>
                      <a:pt x="54" y="109"/>
                    </a:cubicBezTo>
                    <a:cubicBezTo>
                      <a:pt x="54" y="106"/>
                      <a:pt x="51" y="103"/>
                      <a:pt x="48" y="103"/>
                    </a:cubicBezTo>
                    <a:cubicBezTo>
                      <a:pt x="6" y="103"/>
                      <a:pt x="6" y="103"/>
                      <a:pt x="6" y="103"/>
                    </a:cubicBezTo>
                    <a:cubicBezTo>
                      <a:pt x="3" y="103"/>
                      <a:pt x="0" y="106"/>
                      <a:pt x="0" y="109"/>
                    </a:cubicBezTo>
                    <a:cubicBezTo>
                      <a:pt x="0" y="116"/>
                      <a:pt x="0" y="116"/>
                      <a:pt x="0" y="116"/>
                    </a:cubicBezTo>
                    <a:cubicBezTo>
                      <a:pt x="0" y="120"/>
                      <a:pt x="3" y="123"/>
                      <a:pt x="6" y="123"/>
                    </a:cubicBezTo>
                    <a:cubicBezTo>
                      <a:pt x="48" y="123"/>
                      <a:pt x="48" y="123"/>
                      <a:pt x="48" y="123"/>
                    </a:cubicBezTo>
                    <a:cubicBezTo>
                      <a:pt x="48" y="123"/>
                      <a:pt x="48" y="123"/>
                      <a:pt x="48" y="123"/>
                    </a:cubicBezTo>
                    <a:close/>
                    <a:moveTo>
                      <a:pt x="48" y="174"/>
                    </a:moveTo>
                    <a:cubicBezTo>
                      <a:pt x="51" y="174"/>
                      <a:pt x="54" y="171"/>
                      <a:pt x="54" y="167"/>
                    </a:cubicBezTo>
                    <a:cubicBezTo>
                      <a:pt x="54" y="160"/>
                      <a:pt x="54" y="160"/>
                      <a:pt x="54" y="160"/>
                    </a:cubicBezTo>
                    <a:cubicBezTo>
                      <a:pt x="54" y="156"/>
                      <a:pt x="51" y="153"/>
                      <a:pt x="48" y="153"/>
                    </a:cubicBezTo>
                    <a:cubicBezTo>
                      <a:pt x="6" y="153"/>
                      <a:pt x="6" y="153"/>
                      <a:pt x="6" y="153"/>
                    </a:cubicBezTo>
                    <a:cubicBezTo>
                      <a:pt x="3" y="153"/>
                      <a:pt x="0" y="156"/>
                      <a:pt x="0" y="160"/>
                    </a:cubicBezTo>
                    <a:cubicBezTo>
                      <a:pt x="0" y="167"/>
                      <a:pt x="0" y="167"/>
                      <a:pt x="0" y="167"/>
                    </a:cubicBezTo>
                    <a:cubicBezTo>
                      <a:pt x="0" y="171"/>
                      <a:pt x="3" y="174"/>
                      <a:pt x="6" y="174"/>
                    </a:cubicBezTo>
                    <a:cubicBezTo>
                      <a:pt x="48" y="174"/>
                      <a:pt x="48" y="174"/>
                      <a:pt x="48" y="174"/>
                    </a:cubicBezTo>
                    <a:cubicBezTo>
                      <a:pt x="48" y="174"/>
                      <a:pt x="48" y="174"/>
                      <a:pt x="48" y="174"/>
                    </a:cubicBezTo>
                    <a:close/>
                    <a:moveTo>
                      <a:pt x="48" y="224"/>
                    </a:moveTo>
                    <a:cubicBezTo>
                      <a:pt x="51" y="224"/>
                      <a:pt x="54" y="220"/>
                      <a:pt x="54" y="217"/>
                    </a:cubicBezTo>
                    <a:cubicBezTo>
                      <a:pt x="54" y="210"/>
                      <a:pt x="54" y="210"/>
                      <a:pt x="54" y="210"/>
                    </a:cubicBezTo>
                    <a:cubicBezTo>
                      <a:pt x="54" y="207"/>
                      <a:pt x="51" y="203"/>
                      <a:pt x="48" y="203"/>
                    </a:cubicBezTo>
                    <a:cubicBezTo>
                      <a:pt x="6" y="203"/>
                      <a:pt x="6" y="203"/>
                      <a:pt x="6" y="203"/>
                    </a:cubicBezTo>
                    <a:cubicBezTo>
                      <a:pt x="3" y="203"/>
                      <a:pt x="0" y="207"/>
                      <a:pt x="0" y="210"/>
                    </a:cubicBezTo>
                    <a:cubicBezTo>
                      <a:pt x="0" y="217"/>
                      <a:pt x="0" y="217"/>
                      <a:pt x="0" y="217"/>
                    </a:cubicBezTo>
                    <a:cubicBezTo>
                      <a:pt x="0" y="220"/>
                      <a:pt x="3" y="224"/>
                      <a:pt x="6" y="224"/>
                    </a:cubicBezTo>
                    <a:cubicBezTo>
                      <a:pt x="48" y="224"/>
                      <a:pt x="48" y="224"/>
                      <a:pt x="48" y="224"/>
                    </a:cubicBezTo>
                    <a:cubicBezTo>
                      <a:pt x="48" y="224"/>
                      <a:pt x="48" y="224"/>
                      <a:pt x="48" y="224"/>
                    </a:cubicBezTo>
                    <a:close/>
                    <a:moveTo>
                      <a:pt x="124" y="280"/>
                    </a:moveTo>
                    <a:cubicBezTo>
                      <a:pt x="124" y="276"/>
                      <a:pt x="121" y="274"/>
                      <a:pt x="117" y="274"/>
                    </a:cubicBezTo>
                    <a:cubicBezTo>
                      <a:pt x="110" y="274"/>
                      <a:pt x="110" y="274"/>
                      <a:pt x="110" y="274"/>
                    </a:cubicBezTo>
                    <a:cubicBezTo>
                      <a:pt x="107" y="274"/>
                      <a:pt x="104" y="276"/>
                      <a:pt x="104" y="280"/>
                    </a:cubicBezTo>
                    <a:cubicBezTo>
                      <a:pt x="104" y="321"/>
                      <a:pt x="104" y="321"/>
                      <a:pt x="104" y="321"/>
                    </a:cubicBezTo>
                    <a:cubicBezTo>
                      <a:pt x="104" y="324"/>
                      <a:pt x="107" y="328"/>
                      <a:pt x="110" y="328"/>
                    </a:cubicBezTo>
                    <a:cubicBezTo>
                      <a:pt x="117" y="328"/>
                      <a:pt x="117" y="328"/>
                      <a:pt x="117" y="328"/>
                    </a:cubicBezTo>
                    <a:cubicBezTo>
                      <a:pt x="121" y="328"/>
                      <a:pt x="124" y="324"/>
                      <a:pt x="124" y="321"/>
                    </a:cubicBezTo>
                    <a:cubicBezTo>
                      <a:pt x="124" y="280"/>
                      <a:pt x="124" y="280"/>
                      <a:pt x="124" y="280"/>
                    </a:cubicBezTo>
                    <a:cubicBezTo>
                      <a:pt x="124" y="280"/>
                      <a:pt x="124" y="280"/>
                      <a:pt x="124" y="280"/>
                    </a:cubicBezTo>
                    <a:close/>
                    <a:moveTo>
                      <a:pt x="174" y="280"/>
                    </a:moveTo>
                    <a:cubicBezTo>
                      <a:pt x="174" y="276"/>
                      <a:pt x="171" y="274"/>
                      <a:pt x="168" y="274"/>
                    </a:cubicBezTo>
                    <a:cubicBezTo>
                      <a:pt x="161" y="274"/>
                      <a:pt x="161" y="274"/>
                      <a:pt x="161" y="274"/>
                    </a:cubicBezTo>
                    <a:cubicBezTo>
                      <a:pt x="157" y="274"/>
                      <a:pt x="154" y="276"/>
                      <a:pt x="154" y="280"/>
                    </a:cubicBezTo>
                    <a:cubicBezTo>
                      <a:pt x="154" y="321"/>
                      <a:pt x="154" y="321"/>
                      <a:pt x="154" y="321"/>
                    </a:cubicBezTo>
                    <a:cubicBezTo>
                      <a:pt x="154" y="324"/>
                      <a:pt x="157" y="328"/>
                      <a:pt x="161" y="328"/>
                    </a:cubicBezTo>
                    <a:cubicBezTo>
                      <a:pt x="168" y="328"/>
                      <a:pt x="168" y="328"/>
                      <a:pt x="168" y="328"/>
                    </a:cubicBezTo>
                    <a:cubicBezTo>
                      <a:pt x="171" y="328"/>
                      <a:pt x="174" y="324"/>
                      <a:pt x="174" y="321"/>
                    </a:cubicBezTo>
                    <a:cubicBezTo>
                      <a:pt x="174" y="280"/>
                      <a:pt x="174" y="280"/>
                      <a:pt x="174" y="280"/>
                    </a:cubicBezTo>
                    <a:cubicBezTo>
                      <a:pt x="174" y="280"/>
                      <a:pt x="174" y="280"/>
                      <a:pt x="174" y="280"/>
                    </a:cubicBezTo>
                    <a:close/>
                    <a:moveTo>
                      <a:pt x="225" y="280"/>
                    </a:moveTo>
                    <a:cubicBezTo>
                      <a:pt x="225" y="276"/>
                      <a:pt x="222" y="274"/>
                      <a:pt x="218" y="274"/>
                    </a:cubicBezTo>
                    <a:cubicBezTo>
                      <a:pt x="211" y="274"/>
                      <a:pt x="211" y="274"/>
                      <a:pt x="211" y="274"/>
                    </a:cubicBezTo>
                    <a:cubicBezTo>
                      <a:pt x="207" y="274"/>
                      <a:pt x="204" y="276"/>
                      <a:pt x="204" y="280"/>
                    </a:cubicBezTo>
                    <a:cubicBezTo>
                      <a:pt x="204" y="321"/>
                      <a:pt x="204" y="321"/>
                      <a:pt x="204" y="321"/>
                    </a:cubicBezTo>
                    <a:cubicBezTo>
                      <a:pt x="204" y="324"/>
                      <a:pt x="207" y="328"/>
                      <a:pt x="211" y="328"/>
                    </a:cubicBezTo>
                    <a:cubicBezTo>
                      <a:pt x="218" y="328"/>
                      <a:pt x="218" y="328"/>
                      <a:pt x="218" y="328"/>
                    </a:cubicBezTo>
                    <a:cubicBezTo>
                      <a:pt x="222" y="328"/>
                      <a:pt x="225" y="324"/>
                      <a:pt x="225" y="321"/>
                    </a:cubicBezTo>
                    <a:cubicBezTo>
                      <a:pt x="225" y="280"/>
                      <a:pt x="225" y="280"/>
                      <a:pt x="225" y="280"/>
                    </a:cubicBezTo>
                    <a:cubicBezTo>
                      <a:pt x="225" y="280"/>
                      <a:pt x="225" y="280"/>
                      <a:pt x="225" y="280"/>
                    </a:cubicBezTo>
                    <a:close/>
                  </a:path>
                </a:pathLst>
              </a:custGeom>
              <a:noFill/>
              <a:ln w="3175">
                <a:solidFill>
                  <a:schemeClr val="bg1"/>
                </a:solidFill>
                <a:prstDash val="lgDash"/>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sp>
          <p:nvSpPr>
            <p:cNvPr id="131" name="Freeform 5"/>
            <p:cNvSpPr>
              <a:spLocks noChangeAspect="1" noEditPoints="1"/>
            </p:cNvSpPr>
            <p:nvPr/>
          </p:nvSpPr>
          <p:spPr bwMode="auto">
            <a:xfrm>
              <a:off x="8506236" y="4802627"/>
              <a:ext cx="305365" cy="249157"/>
            </a:xfrm>
            <a:custGeom>
              <a:avLst/>
              <a:gdLst>
                <a:gd name="T0" fmla="*/ 1 w 187"/>
                <a:gd name="T1" fmla="*/ 102 h 143"/>
                <a:gd name="T2" fmla="*/ 6 w 187"/>
                <a:gd name="T3" fmla="*/ 84 h 143"/>
                <a:gd name="T4" fmla="*/ 21 w 187"/>
                <a:gd name="T5" fmla="*/ 32 h 143"/>
                <a:gd name="T6" fmla="*/ 29 w 187"/>
                <a:gd name="T7" fmla="*/ 1 h 143"/>
                <a:gd name="T8" fmla="*/ 31 w 187"/>
                <a:gd name="T9" fmla="*/ 0 h 143"/>
                <a:gd name="T10" fmla="*/ 36 w 187"/>
                <a:gd name="T11" fmla="*/ 0 h 143"/>
                <a:gd name="T12" fmla="*/ 86 w 187"/>
                <a:gd name="T13" fmla="*/ 0 h 143"/>
                <a:gd name="T14" fmla="*/ 114 w 187"/>
                <a:gd name="T15" fmla="*/ 0 h 143"/>
                <a:gd name="T16" fmla="*/ 156 w 187"/>
                <a:gd name="T17" fmla="*/ 0 h 143"/>
                <a:gd name="T18" fmla="*/ 157 w 187"/>
                <a:gd name="T19" fmla="*/ 0 h 143"/>
                <a:gd name="T20" fmla="*/ 158 w 187"/>
                <a:gd name="T21" fmla="*/ 1 h 143"/>
                <a:gd name="T22" fmla="*/ 163 w 187"/>
                <a:gd name="T23" fmla="*/ 20 h 143"/>
                <a:gd name="T24" fmla="*/ 178 w 187"/>
                <a:gd name="T25" fmla="*/ 72 h 143"/>
                <a:gd name="T26" fmla="*/ 186 w 187"/>
                <a:gd name="T27" fmla="*/ 102 h 143"/>
                <a:gd name="T28" fmla="*/ 184 w 187"/>
                <a:gd name="T29" fmla="*/ 105 h 143"/>
                <a:gd name="T30" fmla="*/ 163 w 187"/>
                <a:gd name="T31" fmla="*/ 105 h 143"/>
                <a:gd name="T32" fmla="*/ 109 w 187"/>
                <a:gd name="T33" fmla="*/ 105 h 143"/>
                <a:gd name="T34" fmla="*/ 88 w 187"/>
                <a:gd name="T35" fmla="*/ 105 h 143"/>
                <a:gd name="T36" fmla="*/ 38 w 187"/>
                <a:gd name="T37" fmla="*/ 105 h 143"/>
                <a:gd name="T38" fmla="*/ 3 w 187"/>
                <a:gd name="T39" fmla="*/ 105 h 143"/>
                <a:gd name="T40" fmla="*/ 1 w 187"/>
                <a:gd name="T41" fmla="*/ 102 h 143"/>
                <a:gd name="T42" fmla="*/ 186 w 187"/>
                <a:gd name="T43" fmla="*/ 112 h 143"/>
                <a:gd name="T44" fmla="*/ 186 w 187"/>
                <a:gd name="T45" fmla="*/ 141 h 143"/>
                <a:gd name="T46" fmla="*/ 186 w 187"/>
                <a:gd name="T47" fmla="*/ 142 h 143"/>
                <a:gd name="T48" fmla="*/ 184 w 187"/>
                <a:gd name="T49" fmla="*/ 143 h 143"/>
                <a:gd name="T50" fmla="*/ 172 w 187"/>
                <a:gd name="T51" fmla="*/ 143 h 143"/>
                <a:gd name="T52" fmla="*/ 128 w 187"/>
                <a:gd name="T53" fmla="*/ 143 h 143"/>
                <a:gd name="T54" fmla="*/ 72 w 187"/>
                <a:gd name="T55" fmla="*/ 143 h 143"/>
                <a:gd name="T56" fmla="*/ 24 w 187"/>
                <a:gd name="T57" fmla="*/ 143 h 143"/>
                <a:gd name="T58" fmla="*/ 3 w 187"/>
                <a:gd name="T59" fmla="*/ 143 h 143"/>
                <a:gd name="T60" fmla="*/ 1 w 187"/>
                <a:gd name="T61" fmla="*/ 141 h 143"/>
                <a:gd name="T62" fmla="*/ 1 w 187"/>
                <a:gd name="T63" fmla="*/ 112 h 143"/>
                <a:gd name="T64" fmla="*/ 3 w 187"/>
                <a:gd name="T65" fmla="*/ 110 h 143"/>
                <a:gd name="T66" fmla="*/ 15 w 187"/>
                <a:gd name="T67" fmla="*/ 110 h 143"/>
                <a:gd name="T68" fmla="*/ 59 w 187"/>
                <a:gd name="T69" fmla="*/ 110 h 143"/>
                <a:gd name="T70" fmla="*/ 115 w 187"/>
                <a:gd name="T71" fmla="*/ 110 h 143"/>
                <a:gd name="T72" fmla="*/ 164 w 187"/>
                <a:gd name="T73" fmla="*/ 110 h 143"/>
                <a:gd name="T74" fmla="*/ 184 w 187"/>
                <a:gd name="T75" fmla="*/ 110 h 143"/>
                <a:gd name="T76" fmla="*/ 186 w 187"/>
                <a:gd name="T77" fmla="*/ 112 h 143"/>
                <a:gd name="T78" fmla="*/ 25 w 187"/>
                <a:gd name="T79" fmla="*/ 126 h 143"/>
                <a:gd name="T80" fmla="*/ 19 w 187"/>
                <a:gd name="T81" fmla="*/ 120 h 143"/>
                <a:gd name="T82" fmla="*/ 13 w 187"/>
                <a:gd name="T83" fmla="*/ 126 h 143"/>
                <a:gd name="T84" fmla="*/ 19 w 187"/>
                <a:gd name="T85" fmla="*/ 132 h 143"/>
                <a:gd name="T86" fmla="*/ 25 w 187"/>
                <a:gd name="T87" fmla="*/ 126 h 143"/>
                <a:gd name="T88" fmla="*/ 152 w 187"/>
                <a:gd name="T89" fmla="*/ 126 h 143"/>
                <a:gd name="T90" fmla="*/ 149 w 187"/>
                <a:gd name="T91" fmla="*/ 123 h 143"/>
                <a:gd name="T92" fmla="*/ 38 w 187"/>
                <a:gd name="T93" fmla="*/ 123 h 143"/>
                <a:gd name="T94" fmla="*/ 35 w 187"/>
                <a:gd name="T95" fmla="*/ 126 h 143"/>
                <a:gd name="T96" fmla="*/ 38 w 187"/>
                <a:gd name="T97" fmla="*/ 129 h 143"/>
                <a:gd name="T98" fmla="*/ 149 w 187"/>
                <a:gd name="T99" fmla="*/ 129 h 143"/>
                <a:gd name="T100" fmla="*/ 152 w 187"/>
                <a:gd name="T101" fmla="*/ 126 h 143"/>
                <a:gd name="T102" fmla="*/ 174 w 187"/>
                <a:gd name="T103" fmla="*/ 126 h 143"/>
                <a:gd name="T104" fmla="*/ 168 w 187"/>
                <a:gd name="T105" fmla="*/ 120 h 143"/>
                <a:gd name="T106" fmla="*/ 162 w 187"/>
                <a:gd name="T107" fmla="*/ 126 h 143"/>
                <a:gd name="T108" fmla="*/ 168 w 187"/>
                <a:gd name="T109" fmla="*/ 132 h 143"/>
                <a:gd name="T110" fmla="*/ 174 w 187"/>
                <a:gd name="T11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7" h="143">
                  <a:moveTo>
                    <a:pt x="1" y="102"/>
                  </a:moveTo>
                  <a:cubicBezTo>
                    <a:pt x="3" y="96"/>
                    <a:pt x="5" y="90"/>
                    <a:pt x="6" y="84"/>
                  </a:cubicBezTo>
                  <a:cubicBezTo>
                    <a:pt x="11" y="66"/>
                    <a:pt x="16" y="49"/>
                    <a:pt x="21" y="32"/>
                  </a:cubicBezTo>
                  <a:cubicBezTo>
                    <a:pt x="24" y="22"/>
                    <a:pt x="26" y="12"/>
                    <a:pt x="29" y="1"/>
                  </a:cubicBezTo>
                  <a:cubicBezTo>
                    <a:pt x="30" y="0"/>
                    <a:pt x="31" y="0"/>
                    <a:pt x="31" y="0"/>
                  </a:cubicBezTo>
                  <a:cubicBezTo>
                    <a:pt x="33" y="0"/>
                    <a:pt x="34" y="0"/>
                    <a:pt x="36" y="0"/>
                  </a:cubicBezTo>
                  <a:cubicBezTo>
                    <a:pt x="53" y="0"/>
                    <a:pt x="70" y="0"/>
                    <a:pt x="86" y="0"/>
                  </a:cubicBezTo>
                  <a:cubicBezTo>
                    <a:pt x="95" y="0"/>
                    <a:pt x="105" y="0"/>
                    <a:pt x="114" y="0"/>
                  </a:cubicBezTo>
                  <a:cubicBezTo>
                    <a:pt x="128" y="0"/>
                    <a:pt x="142" y="0"/>
                    <a:pt x="156" y="0"/>
                  </a:cubicBezTo>
                  <a:cubicBezTo>
                    <a:pt x="157" y="0"/>
                    <a:pt x="157" y="0"/>
                    <a:pt x="157" y="0"/>
                  </a:cubicBezTo>
                  <a:cubicBezTo>
                    <a:pt x="158" y="0"/>
                    <a:pt x="158" y="1"/>
                    <a:pt x="158" y="1"/>
                  </a:cubicBezTo>
                  <a:cubicBezTo>
                    <a:pt x="159" y="8"/>
                    <a:pt x="161" y="14"/>
                    <a:pt x="163" y="20"/>
                  </a:cubicBezTo>
                  <a:cubicBezTo>
                    <a:pt x="168" y="38"/>
                    <a:pt x="173" y="55"/>
                    <a:pt x="178" y="72"/>
                  </a:cubicBezTo>
                  <a:cubicBezTo>
                    <a:pt x="181" y="83"/>
                    <a:pt x="183" y="92"/>
                    <a:pt x="186" y="102"/>
                  </a:cubicBezTo>
                  <a:cubicBezTo>
                    <a:pt x="187" y="104"/>
                    <a:pt x="185" y="105"/>
                    <a:pt x="184" y="105"/>
                  </a:cubicBezTo>
                  <a:cubicBezTo>
                    <a:pt x="177" y="105"/>
                    <a:pt x="170" y="105"/>
                    <a:pt x="163" y="105"/>
                  </a:cubicBezTo>
                  <a:cubicBezTo>
                    <a:pt x="145" y="105"/>
                    <a:pt x="126" y="105"/>
                    <a:pt x="109" y="105"/>
                  </a:cubicBezTo>
                  <a:cubicBezTo>
                    <a:pt x="101" y="105"/>
                    <a:pt x="95" y="105"/>
                    <a:pt x="88" y="105"/>
                  </a:cubicBezTo>
                  <a:cubicBezTo>
                    <a:pt x="71" y="105"/>
                    <a:pt x="54" y="105"/>
                    <a:pt x="38" y="105"/>
                  </a:cubicBezTo>
                  <a:cubicBezTo>
                    <a:pt x="26" y="105"/>
                    <a:pt x="14" y="105"/>
                    <a:pt x="3" y="105"/>
                  </a:cubicBezTo>
                  <a:cubicBezTo>
                    <a:pt x="2" y="105"/>
                    <a:pt x="0" y="104"/>
                    <a:pt x="1" y="102"/>
                  </a:cubicBezTo>
                  <a:close/>
                  <a:moveTo>
                    <a:pt x="186" y="112"/>
                  </a:moveTo>
                  <a:cubicBezTo>
                    <a:pt x="186" y="122"/>
                    <a:pt x="186" y="131"/>
                    <a:pt x="186" y="141"/>
                  </a:cubicBezTo>
                  <a:cubicBezTo>
                    <a:pt x="186" y="141"/>
                    <a:pt x="186" y="142"/>
                    <a:pt x="186" y="142"/>
                  </a:cubicBezTo>
                  <a:cubicBezTo>
                    <a:pt x="185" y="143"/>
                    <a:pt x="185" y="143"/>
                    <a:pt x="184" y="143"/>
                  </a:cubicBezTo>
                  <a:cubicBezTo>
                    <a:pt x="180" y="143"/>
                    <a:pt x="176" y="143"/>
                    <a:pt x="172" y="143"/>
                  </a:cubicBezTo>
                  <a:cubicBezTo>
                    <a:pt x="158" y="143"/>
                    <a:pt x="143" y="143"/>
                    <a:pt x="128" y="143"/>
                  </a:cubicBezTo>
                  <a:cubicBezTo>
                    <a:pt x="109" y="143"/>
                    <a:pt x="91" y="143"/>
                    <a:pt x="72" y="143"/>
                  </a:cubicBezTo>
                  <a:cubicBezTo>
                    <a:pt x="56" y="143"/>
                    <a:pt x="40" y="143"/>
                    <a:pt x="24" y="143"/>
                  </a:cubicBezTo>
                  <a:cubicBezTo>
                    <a:pt x="17" y="143"/>
                    <a:pt x="10" y="143"/>
                    <a:pt x="3" y="143"/>
                  </a:cubicBezTo>
                  <a:cubicBezTo>
                    <a:pt x="2" y="143"/>
                    <a:pt x="1" y="142"/>
                    <a:pt x="1" y="141"/>
                  </a:cubicBezTo>
                  <a:cubicBezTo>
                    <a:pt x="1" y="131"/>
                    <a:pt x="1" y="122"/>
                    <a:pt x="1" y="112"/>
                  </a:cubicBezTo>
                  <a:cubicBezTo>
                    <a:pt x="1" y="110"/>
                    <a:pt x="2" y="110"/>
                    <a:pt x="3" y="110"/>
                  </a:cubicBezTo>
                  <a:cubicBezTo>
                    <a:pt x="7" y="110"/>
                    <a:pt x="11" y="110"/>
                    <a:pt x="15" y="110"/>
                  </a:cubicBezTo>
                  <a:cubicBezTo>
                    <a:pt x="30" y="110"/>
                    <a:pt x="44" y="110"/>
                    <a:pt x="59" y="110"/>
                  </a:cubicBezTo>
                  <a:cubicBezTo>
                    <a:pt x="78" y="110"/>
                    <a:pt x="96" y="110"/>
                    <a:pt x="115" y="110"/>
                  </a:cubicBezTo>
                  <a:cubicBezTo>
                    <a:pt x="131" y="110"/>
                    <a:pt x="147" y="110"/>
                    <a:pt x="164" y="110"/>
                  </a:cubicBezTo>
                  <a:cubicBezTo>
                    <a:pt x="170" y="110"/>
                    <a:pt x="177" y="110"/>
                    <a:pt x="184" y="110"/>
                  </a:cubicBezTo>
                  <a:cubicBezTo>
                    <a:pt x="185" y="110"/>
                    <a:pt x="186" y="110"/>
                    <a:pt x="186" y="112"/>
                  </a:cubicBezTo>
                  <a:close/>
                  <a:moveTo>
                    <a:pt x="25" y="126"/>
                  </a:moveTo>
                  <a:cubicBezTo>
                    <a:pt x="25" y="123"/>
                    <a:pt x="22" y="120"/>
                    <a:pt x="19" y="120"/>
                  </a:cubicBezTo>
                  <a:cubicBezTo>
                    <a:pt x="16" y="120"/>
                    <a:pt x="13" y="123"/>
                    <a:pt x="13" y="126"/>
                  </a:cubicBezTo>
                  <a:cubicBezTo>
                    <a:pt x="13" y="130"/>
                    <a:pt x="16" y="132"/>
                    <a:pt x="19" y="132"/>
                  </a:cubicBezTo>
                  <a:cubicBezTo>
                    <a:pt x="22" y="132"/>
                    <a:pt x="25" y="130"/>
                    <a:pt x="25" y="126"/>
                  </a:cubicBezTo>
                  <a:close/>
                  <a:moveTo>
                    <a:pt x="152" y="126"/>
                  </a:moveTo>
                  <a:cubicBezTo>
                    <a:pt x="152" y="125"/>
                    <a:pt x="151" y="123"/>
                    <a:pt x="149" y="123"/>
                  </a:cubicBezTo>
                  <a:cubicBezTo>
                    <a:pt x="38" y="123"/>
                    <a:pt x="38" y="123"/>
                    <a:pt x="38" y="123"/>
                  </a:cubicBezTo>
                  <a:cubicBezTo>
                    <a:pt x="37" y="123"/>
                    <a:pt x="35" y="125"/>
                    <a:pt x="35" y="126"/>
                  </a:cubicBezTo>
                  <a:cubicBezTo>
                    <a:pt x="35" y="128"/>
                    <a:pt x="37" y="129"/>
                    <a:pt x="38" y="129"/>
                  </a:cubicBezTo>
                  <a:cubicBezTo>
                    <a:pt x="149" y="129"/>
                    <a:pt x="149" y="129"/>
                    <a:pt x="149" y="129"/>
                  </a:cubicBezTo>
                  <a:cubicBezTo>
                    <a:pt x="151" y="129"/>
                    <a:pt x="152" y="128"/>
                    <a:pt x="152" y="126"/>
                  </a:cubicBezTo>
                  <a:close/>
                  <a:moveTo>
                    <a:pt x="174" y="126"/>
                  </a:moveTo>
                  <a:cubicBezTo>
                    <a:pt x="174" y="123"/>
                    <a:pt x="172" y="120"/>
                    <a:pt x="168" y="120"/>
                  </a:cubicBezTo>
                  <a:cubicBezTo>
                    <a:pt x="165" y="120"/>
                    <a:pt x="162" y="123"/>
                    <a:pt x="162" y="126"/>
                  </a:cubicBezTo>
                  <a:cubicBezTo>
                    <a:pt x="162" y="130"/>
                    <a:pt x="165" y="132"/>
                    <a:pt x="168" y="132"/>
                  </a:cubicBezTo>
                  <a:cubicBezTo>
                    <a:pt x="172" y="132"/>
                    <a:pt x="174" y="130"/>
                    <a:pt x="174" y="126"/>
                  </a:cubicBezTo>
                  <a:close/>
                </a:path>
              </a:pathLst>
            </a:custGeom>
            <a:solidFill>
              <a:schemeClr val="tx1"/>
            </a:solidFill>
            <a:ln>
              <a:noFill/>
            </a:ln>
            <a:extLst/>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cxnSp>
          <p:nvCxnSpPr>
            <p:cNvPr id="135" name="Straight Arrow Connector 42"/>
            <p:cNvCxnSpPr>
              <a:stCxn id="158" idx="2"/>
              <a:endCxn id="98" idx="0"/>
            </p:cNvCxnSpPr>
            <p:nvPr/>
          </p:nvCxnSpPr>
          <p:spPr>
            <a:xfrm>
              <a:off x="5971639" y="3803423"/>
              <a:ext cx="790970" cy="487123"/>
            </a:xfrm>
            <a:prstGeom prst="straightConnector1">
              <a:avLst/>
            </a:prstGeom>
            <a:ln w="25400">
              <a:solidFill>
                <a:schemeClr val="bg2">
                  <a:lumMod val="9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cxnSp>
          <p:nvCxnSpPr>
            <p:cNvPr id="136" name="Straight Arrow Connector 43"/>
            <p:cNvCxnSpPr>
              <a:stCxn id="159" idx="2"/>
              <a:endCxn id="98" idx="0"/>
            </p:cNvCxnSpPr>
            <p:nvPr/>
          </p:nvCxnSpPr>
          <p:spPr>
            <a:xfrm flipH="1">
              <a:off x="6762609" y="3803423"/>
              <a:ext cx="793312" cy="487123"/>
            </a:xfrm>
            <a:prstGeom prst="straightConnector1">
              <a:avLst/>
            </a:prstGeom>
            <a:ln w="25400">
              <a:solidFill>
                <a:schemeClr val="bg2">
                  <a:lumMod val="9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cxnSp>
          <p:nvCxnSpPr>
            <p:cNvPr id="148" name="Straight Arrow Connector 44"/>
            <p:cNvCxnSpPr>
              <a:stCxn id="160" idx="2"/>
              <a:endCxn id="101" idx="0"/>
            </p:cNvCxnSpPr>
            <p:nvPr/>
          </p:nvCxnSpPr>
          <p:spPr>
            <a:xfrm flipH="1">
              <a:off x="9156006" y="3803423"/>
              <a:ext cx="1170" cy="487123"/>
            </a:xfrm>
            <a:prstGeom prst="straightConnector1">
              <a:avLst/>
            </a:prstGeom>
            <a:ln w="25400">
              <a:solidFill>
                <a:schemeClr val="bg2">
                  <a:lumMod val="9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158" name="Rectangle 46"/>
            <p:cNvSpPr/>
            <p:nvPr/>
          </p:nvSpPr>
          <p:spPr>
            <a:xfrm>
              <a:off x="5197642" y="2731167"/>
              <a:ext cx="1547993" cy="10722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399" b="0" i="0" u="none" strike="noStrike" kern="0" cap="none" spc="0" normalizeH="0" baseline="0" noProof="0" dirty="0">
                  <a:ln>
                    <a:noFill/>
                  </a:ln>
                  <a:gradFill>
                    <a:gsLst>
                      <a:gs pos="21186">
                        <a:srgbClr val="FFFFFF"/>
                      </a:gs>
                      <a:gs pos="32000">
                        <a:srgbClr val="FFFFFF"/>
                      </a:gs>
                    </a:gsLst>
                    <a:lin ang="5400000" scaled="1"/>
                  </a:gradFill>
                  <a:effectLst/>
                  <a:uLnTx/>
                  <a:uFillTx/>
                  <a:latin typeface="Segoe UI"/>
                </a:rPr>
                <a:t>Shielded Virtual Machines</a:t>
              </a:r>
            </a:p>
          </p:txBody>
        </p:sp>
        <p:sp>
          <p:nvSpPr>
            <p:cNvPr id="159" name="Rectangle 47"/>
            <p:cNvSpPr/>
            <p:nvPr/>
          </p:nvSpPr>
          <p:spPr>
            <a:xfrm>
              <a:off x="6781924" y="2731167"/>
              <a:ext cx="1547993" cy="10722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399" b="0" i="0" u="none" strike="noStrike" kern="0" cap="none" spc="0" normalizeH="0" baseline="0" noProof="0" dirty="0">
                  <a:ln>
                    <a:noFill/>
                  </a:ln>
                  <a:gradFill>
                    <a:gsLst>
                      <a:gs pos="21186">
                        <a:srgbClr val="FFFFFF"/>
                      </a:gs>
                      <a:gs pos="32000">
                        <a:srgbClr val="FFFFFF"/>
                      </a:gs>
                    </a:gsLst>
                    <a:lin ang="5400000" scaled="1"/>
                  </a:gradFill>
                  <a:effectLst/>
                  <a:uLnTx/>
                  <a:uFillTx/>
                  <a:latin typeface="Segoe UI"/>
                </a:rPr>
                <a:t>Shielded Virtual Machines</a:t>
              </a:r>
            </a:p>
          </p:txBody>
        </p:sp>
        <p:sp>
          <p:nvSpPr>
            <p:cNvPr id="160" name="Rectangle 48"/>
            <p:cNvSpPr/>
            <p:nvPr/>
          </p:nvSpPr>
          <p:spPr>
            <a:xfrm>
              <a:off x="8366207" y="2731167"/>
              <a:ext cx="1581940" cy="10722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defTabSz="932563" eaLnBrk="1" fontAlgn="auto" latinLnBrk="0" hangingPunct="1">
                <a:lnSpc>
                  <a:spcPct val="90000"/>
                </a:lnSpc>
                <a:spcBef>
                  <a:spcPts val="0"/>
                </a:spcBef>
                <a:spcAft>
                  <a:spcPts val="0"/>
                </a:spcAft>
                <a:buClrTx/>
                <a:buSzTx/>
                <a:buFontTx/>
                <a:buNone/>
                <a:tabLst/>
                <a:defRPr/>
              </a:pPr>
              <a:r>
                <a:rPr kumimoji="0" lang="en-US" sz="1399" b="0" i="0" u="none" strike="noStrike" kern="0" cap="none" spc="0" normalizeH="0" baseline="0" noProof="0" dirty="0">
                  <a:ln>
                    <a:noFill/>
                  </a:ln>
                  <a:gradFill>
                    <a:gsLst>
                      <a:gs pos="21186">
                        <a:srgbClr val="FFFFFF"/>
                      </a:gs>
                      <a:gs pos="32000">
                        <a:srgbClr val="FFFFFF"/>
                      </a:gs>
                    </a:gsLst>
                    <a:lin ang="5400000" scaled="1"/>
                  </a:gradFill>
                  <a:effectLst/>
                  <a:uLnTx/>
                  <a:uFillTx/>
                  <a:latin typeface="Segoe UI"/>
                </a:rPr>
                <a:t>Shielded Virtual Machines</a:t>
              </a:r>
            </a:p>
          </p:txBody>
        </p:sp>
        <p:grpSp>
          <p:nvGrpSpPr>
            <p:cNvPr id="162" name="Group 49"/>
            <p:cNvGrpSpPr/>
            <p:nvPr/>
          </p:nvGrpSpPr>
          <p:grpSpPr>
            <a:xfrm>
              <a:off x="9442661" y="3457463"/>
              <a:ext cx="455742" cy="447509"/>
              <a:chOff x="6489287" y="2661536"/>
              <a:chExt cx="816955" cy="706237"/>
            </a:xfrm>
          </p:grpSpPr>
          <p:grpSp>
            <p:nvGrpSpPr>
              <p:cNvPr id="183" name="Group 78"/>
              <p:cNvGrpSpPr/>
              <p:nvPr/>
            </p:nvGrpSpPr>
            <p:grpSpPr>
              <a:xfrm>
                <a:off x="6489287" y="2661536"/>
                <a:ext cx="745404" cy="706237"/>
                <a:chOff x="1150761" y="2822066"/>
                <a:chExt cx="745404" cy="706237"/>
              </a:xfrm>
            </p:grpSpPr>
            <p:sp>
              <p:nvSpPr>
                <p:cNvPr id="187" name="Oval 90"/>
                <p:cNvSpPr/>
                <p:nvPr/>
              </p:nvSpPr>
              <p:spPr bwMode="auto">
                <a:xfrm>
                  <a:off x="1150761" y="2822066"/>
                  <a:ext cx="745404" cy="706237"/>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8" name="Freeform 5"/>
                <p:cNvSpPr>
                  <a:spLocks noChangeAspect="1" noEditPoints="1"/>
                </p:cNvSpPr>
                <p:nvPr/>
              </p:nvSpPr>
              <p:spPr bwMode="auto">
                <a:xfrm>
                  <a:off x="1317907" y="2985538"/>
                  <a:ext cx="396707" cy="374903"/>
                </a:xfrm>
                <a:custGeom>
                  <a:avLst/>
                  <a:gdLst>
                    <a:gd name="T0" fmla="*/ 61 w 329"/>
                    <a:gd name="T1" fmla="*/ 67 h 328"/>
                    <a:gd name="T2" fmla="*/ 261 w 329"/>
                    <a:gd name="T3" fmla="*/ 266 h 328"/>
                    <a:gd name="T4" fmla="*/ 261 w 329"/>
                    <a:gd name="T5" fmla="*/ 60 h 328"/>
                    <a:gd name="T6" fmla="*/ 329 w 329"/>
                    <a:gd name="T7" fmla="*/ 109 h 328"/>
                    <a:gd name="T8" fmla="*/ 276 w 329"/>
                    <a:gd name="T9" fmla="*/ 109 h 328"/>
                    <a:gd name="T10" fmla="*/ 323 w 329"/>
                    <a:gd name="T11" fmla="*/ 123 h 328"/>
                    <a:gd name="T12" fmla="*/ 329 w 329"/>
                    <a:gd name="T13" fmla="*/ 167 h 328"/>
                    <a:gd name="T14" fmla="*/ 282 w 329"/>
                    <a:gd name="T15" fmla="*/ 153 h 328"/>
                    <a:gd name="T16" fmla="*/ 282 w 329"/>
                    <a:gd name="T17" fmla="*/ 174 h 328"/>
                    <a:gd name="T18" fmla="*/ 323 w 329"/>
                    <a:gd name="T19" fmla="*/ 224 h 328"/>
                    <a:gd name="T20" fmla="*/ 323 w 329"/>
                    <a:gd name="T21" fmla="*/ 203 h 328"/>
                    <a:gd name="T22" fmla="*/ 276 w 329"/>
                    <a:gd name="T23" fmla="*/ 217 h 328"/>
                    <a:gd name="T24" fmla="*/ 323 w 329"/>
                    <a:gd name="T25" fmla="*/ 224 h 328"/>
                    <a:gd name="T26" fmla="*/ 110 w 329"/>
                    <a:gd name="T27" fmla="*/ 0 h 328"/>
                    <a:gd name="T28" fmla="*/ 110 w 329"/>
                    <a:gd name="T29" fmla="*/ 53 h 328"/>
                    <a:gd name="T30" fmla="*/ 124 w 329"/>
                    <a:gd name="T31" fmla="*/ 6 h 328"/>
                    <a:gd name="T32" fmla="*/ 168 w 329"/>
                    <a:gd name="T33" fmla="*/ 0 h 328"/>
                    <a:gd name="T34" fmla="*/ 154 w 329"/>
                    <a:gd name="T35" fmla="*/ 47 h 328"/>
                    <a:gd name="T36" fmla="*/ 174 w 329"/>
                    <a:gd name="T37" fmla="*/ 47 h 328"/>
                    <a:gd name="T38" fmla="*/ 225 w 329"/>
                    <a:gd name="T39" fmla="*/ 6 h 328"/>
                    <a:gd name="T40" fmla="*/ 204 w 329"/>
                    <a:gd name="T41" fmla="*/ 6 h 328"/>
                    <a:gd name="T42" fmla="*/ 218 w 329"/>
                    <a:gd name="T43" fmla="*/ 53 h 328"/>
                    <a:gd name="T44" fmla="*/ 225 w 329"/>
                    <a:gd name="T45" fmla="*/ 6 h 328"/>
                    <a:gd name="T46" fmla="*/ 54 w 329"/>
                    <a:gd name="T47" fmla="*/ 109 h 328"/>
                    <a:gd name="T48" fmla="*/ 0 w 329"/>
                    <a:gd name="T49" fmla="*/ 109 h 328"/>
                    <a:gd name="T50" fmla="*/ 48 w 329"/>
                    <a:gd name="T51" fmla="*/ 123 h 328"/>
                    <a:gd name="T52" fmla="*/ 54 w 329"/>
                    <a:gd name="T53" fmla="*/ 167 h 328"/>
                    <a:gd name="T54" fmla="*/ 6 w 329"/>
                    <a:gd name="T55" fmla="*/ 153 h 328"/>
                    <a:gd name="T56" fmla="*/ 6 w 329"/>
                    <a:gd name="T57" fmla="*/ 174 h 328"/>
                    <a:gd name="T58" fmla="*/ 48 w 329"/>
                    <a:gd name="T59" fmla="*/ 224 h 328"/>
                    <a:gd name="T60" fmla="*/ 48 w 329"/>
                    <a:gd name="T61" fmla="*/ 203 h 328"/>
                    <a:gd name="T62" fmla="*/ 0 w 329"/>
                    <a:gd name="T63" fmla="*/ 217 h 328"/>
                    <a:gd name="T64" fmla="*/ 48 w 329"/>
                    <a:gd name="T65" fmla="*/ 224 h 328"/>
                    <a:gd name="T66" fmla="*/ 110 w 329"/>
                    <a:gd name="T67" fmla="*/ 274 h 328"/>
                    <a:gd name="T68" fmla="*/ 110 w 329"/>
                    <a:gd name="T69" fmla="*/ 328 h 328"/>
                    <a:gd name="T70" fmla="*/ 124 w 329"/>
                    <a:gd name="T71" fmla="*/ 280 h 328"/>
                    <a:gd name="T72" fmla="*/ 168 w 329"/>
                    <a:gd name="T73" fmla="*/ 274 h 328"/>
                    <a:gd name="T74" fmla="*/ 154 w 329"/>
                    <a:gd name="T75" fmla="*/ 321 h 328"/>
                    <a:gd name="T76" fmla="*/ 174 w 329"/>
                    <a:gd name="T77" fmla="*/ 321 h 328"/>
                    <a:gd name="T78" fmla="*/ 225 w 329"/>
                    <a:gd name="T79" fmla="*/ 280 h 328"/>
                    <a:gd name="T80" fmla="*/ 204 w 329"/>
                    <a:gd name="T81" fmla="*/ 280 h 328"/>
                    <a:gd name="T82" fmla="*/ 218 w 329"/>
                    <a:gd name="T83" fmla="*/ 328 h 328"/>
                    <a:gd name="T84" fmla="*/ 225 w 329"/>
                    <a:gd name="T85" fmla="*/ 28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9" h="328">
                      <a:moveTo>
                        <a:pt x="261" y="60"/>
                      </a:moveTo>
                      <a:cubicBezTo>
                        <a:pt x="261" y="60"/>
                        <a:pt x="261" y="60"/>
                        <a:pt x="68" y="60"/>
                      </a:cubicBezTo>
                      <a:cubicBezTo>
                        <a:pt x="64" y="60"/>
                        <a:pt x="61" y="63"/>
                        <a:pt x="61" y="67"/>
                      </a:cubicBezTo>
                      <a:cubicBezTo>
                        <a:pt x="61" y="67"/>
                        <a:pt x="61" y="67"/>
                        <a:pt x="61" y="259"/>
                      </a:cubicBezTo>
                      <a:cubicBezTo>
                        <a:pt x="61" y="263"/>
                        <a:pt x="64" y="266"/>
                        <a:pt x="68" y="266"/>
                      </a:cubicBezTo>
                      <a:cubicBezTo>
                        <a:pt x="68" y="266"/>
                        <a:pt x="68" y="266"/>
                        <a:pt x="261" y="266"/>
                      </a:cubicBezTo>
                      <a:cubicBezTo>
                        <a:pt x="265" y="266"/>
                        <a:pt x="267" y="263"/>
                        <a:pt x="267" y="259"/>
                      </a:cubicBezTo>
                      <a:cubicBezTo>
                        <a:pt x="267" y="259"/>
                        <a:pt x="267" y="259"/>
                        <a:pt x="267" y="67"/>
                      </a:cubicBezTo>
                      <a:cubicBezTo>
                        <a:pt x="267" y="63"/>
                        <a:pt x="265" y="60"/>
                        <a:pt x="261" y="60"/>
                      </a:cubicBezTo>
                      <a:close/>
                      <a:moveTo>
                        <a:pt x="323" y="123"/>
                      </a:moveTo>
                      <a:cubicBezTo>
                        <a:pt x="327" y="123"/>
                        <a:pt x="329" y="120"/>
                        <a:pt x="329" y="116"/>
                      </a:cubicBezTo>
                      <a:cubicBezTo>
                        <a:pt x="329" y="109"/>
                        <a:pt x="329" y="109"/>
                        <a:pt x="329" y="109"/>
                      </a:cubicBezTo>
                      <a:cubicBezTo>
                        <a:pt x="329" y="106"/>
                        <a:pt x="327" y="103"/>
                        <a:pt x="323" y="103"/>
                      </a:cubicBezTo>
                      <a:cubicBezTo>
                        <a:pt x="282" y="103"/>
                        <a:pt x="282" y="103"/>
                        <a:pt x="282" y="103"/>
                      </a:cubicBezTo>
                      <a:cubicBezTo>
                        <a:pt x="279" y="103"/>
                        <a:pt x="276" y="106"/>
                        <a:pt x="276" y="109"/>
                      </a:cubicBezTo>
                      <a:cubicBezTo>
                        <a:pt x="276" y="116"/>
                        <a:pt x="276" y="116"/>
                        <a:pt x="276" y="116"/>
                      </a:cubicBezTo>
                      <a:cubicBezTo>
                        <a:pt x="276" y="120"/>
                        <a:pt x="279" y="123"/>
                        <a:pt x="282" y="123"/>
                      </a:cubicBezTo>
                      <a:cubicBezTo>
                        <a:pt x="323" y="123"/>
                        <a:pt x="323" y="123"/>
                        <a:pt x="323" y="123"/>
                      </a:cubicBezTo>
                      <a:cubicBezTo>
                        <a:pt x="323" y="123"/>
                        <a:pt x="323" y="123"/>
                        <a:pt x="323" y="123"/>
                      </a:cubicBezTo>
                      <a:close/>
                      <a:moveTo>
                        <a:pt x="323" y="174"/>
                      </a:moveTo>
                      <a:cubicBezTo>
                        <a:pt x="327" y="174"/>
                        <a:pt x="329" y="171"/>
                        <a:pt x="329" y="167"/>
                      </a:cubicBezTo>
                      <a:cubicBezTo>
                        <a:pt x="329" y="160"/>
                        <a:pt x="329" y="160"/>
                        <a:pt x="329" y="160"/>
                      </a:cubicBezTo>
                      <a:cubicBezTo>
                        <a:pt x="329" y="156"/>
                        <a:pt x="327" y="153"/>
                        <a:pt x="323" y="153"/>
                      </a:cubicBezTo>
                      <a:cubicBezTo>
                        <a:pt x="282" y="153"/>
                        <a:pt x="282" y="153"/>
                        <a:pt x="282" y="153"/>
                      </a:cubicBezTo>
                      <a:cubicBezTo>
                        <a:pt x="279" y="153"/>
                        <a:pt x="276" y="156"/>
                        <a:pt x="276" y="160"/>
                      </a:cubicBezTo>
                      <a:cubicBezTo>
                        <a:pt x="276" y="167"/>
                        <a:pt x="276" y="167"/>
                        <a:pt x="276" y="167"/>
                      </a:cubicBezTo>
                      <a:cubicBezTo>
                        <a:pt x="276" y="171"/>
                        <a:pt x="279" y="174"/>
                        <a:pt x="282" y="174"/>
                      </a:cubicBezTo>
                      <a:cubicBezTo>
                        <a:pt x="323" y="174"/>
                        <a:pt x="323" y="174"/>
                        <a:pt x="323" y="174"/>
                      </a:cubicBezTo>
                      <a:cubicBezTo>
                        <a:pt x="323" y="174"/>
                        <a:pt x="323" y="174"/>
                        <a:pt x="323" y="174"/>
                      </a:cubicBezTo>
                      <a:close/>
                      <a:moveTo>
                        <a:pt x="323" y="224"/>
                      </a:moveTo>
                      <a:cubicBezTo>
                        <a:pt x="327" y="224"/>
                        <a:pt x="329" y="220"/>
                        <a:pt x="329" y="217"/>
                      </a:cubicBezTo>
                      <a:cubicBezTo>
                        <a:pt x="329" y="210"/>
                        <a:pt x="329" y="210"/>
                        <a:pt x="329" y="210"/>
                      </a:cubicBezTo>
                      <a:cubicBezTo>
                        <a:pt x="329" y="207"/>
                        <a:pt x="327" y="203"/>
                        <a:pt x="323" y="203"/>
                      </a:cubicBezTo>
                      <a:cubicBezTo>
                        <a:pt x="282" y="203"/>
                        <a:pt x="282" y="203"/>
                        <a:pt x="282" y="203"/>
                      </a:cubicBezTo>
                      <a:cubicBezTo>
                        <a:pt x="279" y="203"/>
                        <a:pt x="276" y="207"/>
                        <a:pt x="276" y="210"/>
                      </a:cubicBezTo>
                      <a:cubicBezTo>
                        <a:pt x="276" y="217"/>
                        <a:pt x="276" y="217"/>
                        <a:pt x="276" y="217"/>
                      </a:cubicBezTo>
                      <a:cubicBezTo>
                        <a:pt x="276" y="220"/>
                        <a:pt x="279" y="224"/>
                        <a:pt x="282" y="224"/>
                      </a:cubicBezTo>
                      <a:cubicBezTo>
                        <a:pt x="323" y="224"/>
                        <a:pt x="323" y="224"/>
                        <a:pt x="323" y="224"/>
                      </a:cubicBezTo>
                      <a:cubicBezTo>
                        <a:pt x="323" y="224"/>
                        <a:pt x="323" y="224"/>
                        <a:pt x="323" y="224"/>
                      </a:cubicBezTo>
                      <a:close/>
                      <a:moveTo>
                        <a:pt x="124" y="6"/>
                      </a:moveTo>
                      <a:cubicBezTo>
                        <a:pt x="124" y="3"/>
                        <a:pt x="121" y="0"/>
                        <a:pt x="117" y="0"/>
                      </a:cubicBezTo>
                      <a:cubicBezTo>
                        <a:pt x="110" y="0"/>
                        <a:pt x="110" y="0"/>
                        <a:pt x="110" y="0"/>
                      </a:cubicBezTo>
                      <a:cubicBezTo>
                        <a:pt x="107" y="0"/>
                        <a:pt x="104" y="3"/>
                        <a:pt x="104" y="6"/>
                      </a:cubicBezTo>
                      <a:cubicBezTo>
                        <a:pt x="104" y="47"/>
                        <a:pt x="104" y="47"/>
                        <a:pt x="104" y="47"/>
                      </a:cubicBezTo>
                      <a:cubicBezTo>
                        <a:pt x="104" y="51"/>
                        <a:pt x="107" y="53"/>
                        <a:pt x="110" y="53"/>
                      </a:cubicBezTo>
                      <a:cubicBezTo>
                        <a:pt x="117" y="53"/>
                        <a:pt x="117" y="53"/>
                        <a:pt x="117" y="53"/>
                      </a:cubicBezTo>
                      <a:cubicBezTo>
                        <a:pt x="121" y="53"/>
                        <a:pt x="124" y="51"/>
                        <a:pt x="124" y="47"/>
                      </a:cubicBezTo>
                      <a:cubicBezTo>
                        <a:pt x="124" y="6"/>
                        <a:pt x="124" y="6"/>
                        <a:pt x="124" y="6"/>
                      </a:cubicBezTo>
                      <a:cubicBezTo>
                        <a:pt x="124" y="6"/>
                        <a:pt x="124" y="6"/>
                        <a:pt x="124" y="6"/>
                      </a:cubicBezTo>
                      <a:close/>
                      <a:moveTo>
                        <a:pt x="174" y="6"/>
                      </a:moveTo>
                      <a:cubicBezTo>
                        <a:pt x="174" y="3"/>
                        <a:pt x="171" y="0"/>
                        <a:pt x="168" y="0"/>
                      </a:cubicBezTo>
                      <a:cubicBezTo>
                        <a:pt x="161" y="0"/>
                        <a:pt x="161" y="0"/>
                        <a:pt x="161" y="0"/>
                      </a:cubicBezTo>
                      <a:cubicBezTo>
                        <a:pt x="157" y="0"/>
                        <a:pt x="154" y="3"/>
                        <a:pt x="154" y="6"/>
                      </a:cubicBezTo>
                      <a:cubicBezTo>
                        <a:pt x="154" y="47"/>
                        <a:pt x="154" y="47"/>
                        <a:pt x="154" y="47"/>
                      </a:cubicBezTo>
                      <a:cubicBezTo>
                        <a:pt x="154" y="51"/>
                        <a:pt x="157" y="53"/>
                        <a:pt x="161" y="53"/>
                      </a:cubicBezTo>
                      <a:cubicBezTo>
                        <a:pt x="168" y="53"/>
                        <a:pt x="168" y="53"/>
                        <a:pt x="168" y="53"/>
                      </a:cubicBezTo>
                      <a:cubicBezTo>
                        <a:pt x="171" y="53"/>
                        <a:pt x="174" y="51"/>
                        <a:pt x="174" y="47"/>
                      </a:cubicBezTo>
                      <a:cubicBezTo>
                        <a:pt x="174" y="6"/>
                        <a:pt x="174" y="6"/>
                        <a:pt x="174" y="6"/>
                      </a:cubicBezTo>
                      <a:cubicBezTo>
                        <a:pt x="174" y="6"/>
                        <a:pt x="174" y="6"/>
                        <a:pt x="174" y="6"/>
                      </a:cubicBezTo>
                      <a:close/>
                      <a:moveTo>
                        <a:pt x="225" y="6"/>
                      </a:moveTo>
                      <a:cubicBezTo>
                        <a:pt x="225" y="3"/>
                        <a:pt x="222" y="0"/>
                        <a:pt x="218" y="0"/>
                      </a:cubicBezTo>
                      <a:cubicBezTo>
                        <a:pt x="211" y="0"/>
                        <a:pt x="211" y="0"/>
                        <a:pt x="211" y="0"/>
                      </a:cubicBezTo>
                      <a:cubicBezTo>
                        <a:pt x="207" y="0"/>
                        <a:pt x="204" y="3"/>
                        <a:pt x="204" y="6"/>
                      </a:cubicBezTo>
                      <a:cubicBezTo>
                        <a:pt x="204" y="47"/>
                        <a:pt x="204" y="47"/>
                        <a:pt x="204" y="47"/>
                      </a:cubicBezTo>
                      <a:cubicBezTo>
                        <a:pt x="204" y="51"/>
                        <a:pt x="207" y="53"/>
                        <a:pt x="211" y="53"/>
                      </a:cubicBezTo>
                      <a:cubicBezTo>
                        <a:pt x="218" y="53"/>
                        <a:pt x="218" y="53"/>
                        <a:pt x="218" y="53"/>
                      </a:cubicBezTo>
                      <a:cubicBezTo>
                        <a:pt x="222" y="53"/>
                        <a:pt x="225" y="51"/>
                        <a:pt x="225" y="47"/>
                      </a:cubicBezTo>
                      <a:cubicBezTo>
                        <a:pt x="225" y="6"/>
                        <a:pt x="225" y="6"/>
                        <a:pt x="225" y="6"/>
                      </a:cubicBezTo>
                      <a:cubicBezTo>
                        <a:pt x="225" y="6"/>
                        <a:pt x="225" y="6"/>
                        <a:pt x="225" y="6"/>
                      </a:cubicBezTo>
                      <a:close/>
                      <a:moveTo>
                        <a:pt x="48" y="123"/>
                      </a:moveTo>
                      <a:cubicBezTo>
                        <a:pt x="51" y="123"/>
                        <a:pt x="54" y="120"/>
                        <a:pt x="54" y="116"/>
                      </a:cubicBezTo>
                      <a:cubicBezTo>
                        <a:pt x="54" y="109"/>
                        <a:pt x="54" y="109"/>
                        <a:pt x="54" y="109"/>
                      </a:cubicBezTo>
                      <a:cubicBezTo>
                        <a:pt x="54" y="106"/>
                        <a:pt x="51" y="103"/>
                        <a:pt x="48" y="103"/>
                      </a:cubicBezTo>
                      <a:cubicBezTo>
                        <a:pt x="6" y="103"/>
                        <a:pt x="6" y="103"/>
                        <a:pt x="6" y="103"/>
                      </a:cubicBezTo>
                      <a:cubicBezTo>
                        <a:pt x="3" y="103"/>
                        <a:pt x="0" y="106"/>
                        <a:pt x="0" y="109"/>
                      </a:cubicBezTo>
                      <a:cubicBezTo>
                        <a:pt x="0" y="116"/>
                        <a:pt x="0" y="116"/>
                        <a:pt x="0" y="116"/>
                      </a:cubicBezTo>
                      <a:cubicBezTo>
                        <a:pt x="0" y="120"/>
                        <a:pt x="3" y="123"/>
                        <a:pt x="6" y="123"/>
                      </a:cubicBezTo>
                      <a:cubicBezTo>
                        <a:pt x="48" y="123"/>
                        <a:pt x="48" y="123"/>
                        <a:pt x="48" y="123"/>
                      </a:cubicBezTo>
                      <a:cubicBezTo>
                        <a:pt x="48" y="123"/>
                        <a:pt x="48" y="123"/>
                        <a:pt x="48" y="123"/>
                      </a:cubicBezTo>
                      <a:close/>
                      <a:moveTo>
                        <a:pt x="48" y="174"/>
                      </a:moveTo>
                      <a:cubicBezTo>
                        <a:pt x="51" y="174"/>
                        <a:pt x="54" y="171"/>
                        <a:pt x="54" y="167"/>
                      </a:cubicBezTo>
                      <a:cubicBezTo>
                        <a:pt x="54" y="160"/>
                        <a:pt x="54" y="160"/>
                        <a:pt x="54" y="160"/>
                      </a:cubicBezTo>
                      <a:cubicBezTo>
                        <a:pt x="54" y="156"/>
                        <a:pt x="51" y="153"/>
                        <a:pt x="48" y="153"/>
                      </a:cubicBezTo>
                      <a:cubicBezTo>
                        <a:pt x="6" y="153"/>
                        <a:pt x="6" y="153"/>
                        <a:pt x="6" y="153"/>
                      </a:cubicBezTo>
                      <a:cubicBezTo>
                        <a:pt x="3" y="153"/>
                        <a:pt x="0" y="156"/>
                        <a:pt x="0" y="160"/>
                      </a:cubicBezTo>
                      <a:cubicBezTo>
                        <a:pt x="0" y="167"/>
                        <a:pt x="0" y="167"/>
                        <a:pt x="0" y="167"/>
                      </a:cubicBezTo>
                      <a:cubicBezTo>
                        <a:pt x="0" y="171"/>
                        <a:pt x="3" y="174"/>
                        <a:pt x="6" y="174"/>
                      </a:cubicBezTo>
                      <a:cubicBezTo>
                        <a:pt x="48" y="174"/>
                        <a:pt x="48" y="174"/>
                        <a:pt x="48" y="174"/>
                      </a:cubicBezTo>
                      <a:cubicBezTo>
                        <a:pt x="48" y="174"/>
                        <a:pt x="48" y="174"/>
                        <a:pt x="48" y="174"/>
                      </a:cubicBezTo>
                      <a:close/>
                      <a:moveTo>
                        <a:pt x="48" y="224"/>
                      </a:moveTo>
                      <a:cubicBezTo>
                        <a:pt x="51" y="224"/>
                        <a:pt x="54" y="220"/>
                        <a:pt x="54" y="217"/>
                      </a:cubicBezTo>
                      <a:cubicBezTo>
                        <a:pt x="54" y="210"/>
                        <a:pt x="54" y="210"/>
                        <a:pt x="54" y="210"/>
                      </a:cubicBezTo>
                      <a:cubicBezTo>
                        <a:pt x="54" y="207"/>
                        <a:pt x="51" y="203"/>
                        <a:pt x="48" y="203"/>
                      </a:cubicBezTo>
                      <a:cubicBezTo>
                        <a:pt x="6" y="203"/>
                        <a:pt x="6" y="203"/>
                        <a:pt x="6" y="203"/>
                      </a:cubicBezTo>
                      <a:cubicBezTo>
                        <a:pt x="3" y="203"/>
                        <a:pt x="0" y="207"/>
                        <a:pt x="0" y="210"/>
                      </a:cubicBezTo>
                      <a:cubicBezTo>
                        <a:pt x="0" y="217"/>
                        <a:pt x="0" y="217"/>
                        <a:pt x="0" y="217"/>
                      </a:cubicBezTo>
                      <a:cubicBezTo>
                        <a:pt x="0" y="220"/>
                        <a:pt x="3" y="224"/>
                        <a:pt x="6" y="224"/>
                      </a:cubicBezTo>
                      <a:cubicBezTo>
                        <a:pt x="48" y="224"/>
                        <a:pt x="48" y="224"/>
                        <a:pt x="48" y="224"/>
                      </a:cubicBezTo>
                      <a:cubicBezTo>
                        <a:pt x="48" y="224"/>
                        <a:pt x="48" y="224"/>
                        <a:pt x="48" y="224"/>
                      </a:cubicBezTo>
                      <a:close/>
                      <a:moveTo>
                        <a:pt x="124" y="280"/>
                      </a:moveTo>
                      <a:cubicBezTo>
                        <a:pt x="124" y="276"/>
                        <a:pt x="121" y="274"/>
                        <a:pt x="117" y="274"/>
                      </a:cubicBezTo>
                      <a:cubicBezTo>
                        <a:pt x="110" y="274"/>
                        <a:pt x="110" y="274"/>
                        <a:pt x="110" y="274"/>
                      </a:cubicBezTo>
                      <a:cubicBezTo>
                        <a:pt x="107" y="274"/>
                        <a:pt x="104" y="276"/>
                        <a:pt x="104" y="280"/>
                      </a:cubicBezTo>
                      <a:cubicBezTo>
                        <a:pt x="104" y="321"/>
                        <a:pt x="104" y="321"/>
                        <a:pt x="104" y="321"/>
                      </a:cubicBezTo>
                      <a:cubicBezTo>
                        <a:pt x="104" y="324"/>
                        <a:pt x="107" y="328"/>
                        <a:pt x="110" y="328"/>
                      </a:cubicBezTo>
                      <a:cubicBezTo>
                        <a:pt x="117" y="328"/>
                        <a:pt x="117" y="328"/>
                        <a:pt x="117" y="328"/>
                      </a:cubicBezTo>
                      <a:cubicBezTo>
                        <a:pt x="121" y="328"/>
                        <a:pt x="124" y="324"/>
                        <a:pt x="124" y="321"/>
                      </a:cubicBezTo>
                      <a:cubicBezTo>
                        <a:pt x="124" y="280"/>
                        <a:pt x="124" y="280"/>
                        <a:pt x="124" y="280"/>
                      </a:cubicBezTo>
                      <a:cubicBezTo>
                        <a:pt x="124" y="280"/>
                        <a:pt x="124" y="280"/>
                        <a:pt x="124" y="280"/>
                      </a:cubicBezTo>
                      <a:close/>
                      <a:moveTo>
                        <a:pt x="174" y="280"/>
                      </a:moveTo>
                      <a:cubicBezTo>
                        <a:pt x="174" y="276"/>
                        <a:pt x="171" y="274"/>
                        <a:pt x="168" y="274"/>
                      </a:cubicBezTo>
                      <a:cubicBezTo>
                        <a:pt x="161" y="274"/>
                        <a:pt x="161" y="274"/>
                        <a:pt x="161" y="274"/>
                      </a:cubicBezTo>
                      <a:cubicBezTo>
                        <a:pt x="157" y="274"/>
                        <a:pt x="154" y="276"/>
                        <a:pt x="154" y="280"/>
                      </a:cubicBezTo>
                      <a:cubicBezTo>
                        <a:pt x="154" y="321"/>
                        <a:pt x="154" y="321"/>
                        <a:pt x="154" y="321"/>
                      </a:cubicBezTo>
                      <a:cubicBezTo>
                        <a:pt x="154" y="324"/>
                        <a:pt x="157" y="328"/>
                        <a:pt x="161" y="328"/>
                      </a:cubicBezTo>
                      <a:cubicBezTo>
                        <a:pt x="168" y="328"/>
                        <a:pt x="168" y="328"/>
                        <a:pt x="168" y="328"/>
                      </a:cubicBezTo>
                      <a:cubicBezTo>
                        <a:pt x="171" y="328"/>
                        <a:pt x="174" y="324"/>
                        <a:pt x="174" y="321"/>
                      </a:cubicBezTo>
                      <a:cubicBezTo>
                        <a:pt x="174" y="280"/>
                        <a:pt x="174" y="280"/>
                        <a:pt x="174" y="280"/>
                      </a:cubicBezTo>
                      <a:cubicBezTo>
                        <a:pt x="174" y="280"/>
                        <a:pt x="174" y="280"/>
                        <a:pt x="174" y="280"/>
                      </a:cubicBezTo>
                      <a:close/>
                      <a:moveTo>
                        <a:pt x="225" y="280"/>
                      </a:moveTo>
                      <a:cubicBezTo>
                        <a:pt x="225" y="276"/>
                        <a:pt x="222" y="274"/>
                        <a:pt x="218" y="274"/>
                      </a:cubicBezTo>
                      <a:cubicBezTo>
                        <a:pt x="211" y="274"/>
                        <a:pt x="211" y="274"/>
                        <a:pt x="211" y="274"/>
                      </a:cubicBezTo>
                      <a:cubicBezTo>
                        <a:pt x="207" y="274"/>
                        <a:pt x="204" y="276"/>
                        <a:pt x="204" y="280"/>
                      </a:cubicBezTo>
                      <a:cubicBezTo>
                        <a:pt x="204" y="321"/>
                        <a:pt x="204" y="321"/>
                        <a:pt x="204" y="321"/>
                      </a:cubicBezTo>
                      <a:cubicBezTo>
                        <a:pt x="204" y="324"/>
                        <a:pt x="207" y="328"/>
                        <a:pt x="211" y="328"/>
                      </a:cubicBezTo>
                      <a:cubicBezTo>
                        <a:pt x="218" y="328"/>
                        <a:pt x="218" y="328"/>
                        <a:pt x="218" y="328"/>
                      </a:cubicBezTo>
                      <a:cubicBezTo>
                        <a:pt x="222" y="328"/>
                        <a:pt x="225" y="324"/>
                        <a:pt x="225" y="321"/>
                      </a:cubicBezTo>
                      <a:cubicBezTo>
                        <a:pt x="225" y="280"/>
                        <a:pt x="225" y="280"/>
                        <a:pt x="225" y="280"/>
                      </a:cubicBezTo>
                      <a:cubicBezTo>
                        <a:pt x="225" y="280"/>
                        <a:pt x="225" y="280"/>
                        <a:pt x="225" y="28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nvGrpSpPr>
              <p:cNvPr id="184" name="Group 79"/>
              <p:cNvGrpSpPr>
                <a:grpSpLocks noChangeAspect="1"/>
              </p:cNvGrpSpPr>
              <p:nvPr/>
            </p:nvGrpSpPr>
            <p:grpSpPr>
              <a:xfrm rot="16200000" flipH="1">
                <a:off x="6918618" y="2912927"/>
                <a:ext cx="497382" cy="277866"/>
                <a:chOff x="8418518" y="4019375"/>
                <a:chExt cx="1706562" cy="953383"/>
              </a:xfrm>
            </p:grpSpPr>
            <p:sp>
              <p:nvSpPr>
                <p:cNvPr id="185" name="Freeform 24"/>
                <p:cNvSpPr>
                  <a:spLocks noChangeAspect="1"/>
                </p:cNvSpPr>
                <p:nvPr/>
              </p:nvSpPr>
              <p:spPr bwMode="auto">
                <a:xfrm>
                  <a:off x="8418518" y="4019375"/>
                  <a:ext cx="1706562" cy="953383"/>
                </a:xfrm>
                <a:custGeom>
                  <a:avLst/>
                  <a:gdLst>
                    <a:gd name="T0" fmla="*/ 437 w 452"/>
                    <a:gd name="T1" fmla="*/ 88 h 238"/>
                    <a:gd name="T2" fmla="*/ 404 w 452"/>
                    <a:gd name="T3" fmla="*/ 55 h 238"/>
                    <a:gd name="T4" fmla="*/ 397 w 452"/>
                    <a:gd name="T5" fmla="*/ 48 h 238"/>
                    <a:gd name="T6" fmla="*/ 387 w 452"/>
                    <a:gd name="T7" fmla="*/ 48 h 238"/>
                    <a:gd name="T8" fmla="*/ 212 w 452"/>
                    <a:gd name="T9" fmla="*/ 48 h 238"/>
                    <a:gd name="T10" fmla="*/ 118 w 452"/>
                    <a:gd name="T11" fmla="*/ 0 h 238"/>
                    <a:gd name="T12" fmla="*/ 118 w 452"/>
                    <a:gd name="T13" fmla="*/ 0 h 238"/>
                    <a:gd name="T14" fmla="*/ 118 w 452"/>
                    <a:gd name="T15" fmla="*/ 0 h 238"/>
                    <a:gd name="T16" fmla="*/ 118 w 452"/>
                    <a:gd name="T17" fmla="*/ 0 h 238"/>
                    <a:gd name="T18" fmla="*/ 0 w 452"/>
                    <a:gd name="T19" fmla="*/ 119 h 238"/>
                    <a:gd name="T20" fmla="*/ 118 w 452"/>
                    <a:gd name="T21" fmla="*/ 238 h 238"/>
                    <a:gd name="T22" fmla="*/ 212 w 452"/>
                    <a:gd name="T23" fmla="*/ 190 h 238"/>
                    <a:gd name="T24" fmla="*/ 237 w 452"/>
                    <a:gd name="T25" fmla="*/ 190 h 238"/>
                    <a:gd name="T26" fmla="*/ 246 w 452"/>
                    <a:gd name="T27" fmla="*/ 190 h 238"/>
                    <a:gd name="T28" fmla="*/ 254 w 452"/>
                    <a:gd name="T29" fmla="*/ 183 h 238"/>
                    <a:gd name="T30" fmla="*/ 267 w 452"/>
                    <a:gd name="T31" fmla="*/ 170 h 238"/>
                    <a:gd name="T32" fmla="*/ 273 w 452"/>
                    <a:gd name="T33" fmla="*/ 176 h 238"/>
                    <a:gd name="T34" fmla="*/ 290 w 452"/>
                    <a:gd name="T35" fmla="*/ 193 h 238"/>
                    <a:gd name="T36" fmla="*/ 307 w 452"/>
                    <a:gd name="T37" fmla="*/ 176 h 238"/>
                    <a:gd name="T38" fmla="*/ 312 w 452"/>
                    <a:gd name="T39" fmla="*/ 171 h 238"/>
                    <a:gd name="T40" fmla="*/ 317 w 452"/>
                    <a:gd name="T41" fmla="*/ 177 h 238"/>
                    <a:gd name="T42" fmla="*/ 334 w 452"/>
                    <a:gd name="T43" fmla="*/ 194 h 238"/>
                    <a:gd name="T44" fmla="*/ 351 w 452"/>
                    <a:gd name="T45" fmla="*/ 177 h 238"/>
                    <a:gd name="T46" fmla="*/ 357 w 452"/>
                    <a:gd name="T47" fmla="*/ 171 h 238"/>
                    <a:gd name="T48" fmla="*/ 363 w 452"/>
                    <a:gd name="T49" fmla="*/ 177 h 238"/>
                    <a:gd name="T50" fmla="*/ 380 w 452"/>
                    <a:gd name="T51" fmla="*/ 194 h 238"/>
                    <a:gd name="T52" fmla="*/ 397 w 452"/>
                    <a:gd name="T53" fmla="*/ 177 h 238"/>
                    <a:gd name="T54" fmla="*/ 437 w 452"/>
                    <a:gd name="T55" fmla="*/ 137 h 238"/>
                    <a:gd name="T56" fmla="*/ 437 w 452"/>
                    <a:gd name="T57" fmla="*/ 137 h 238"/>
                    <a:gd name="T58" fmla="*/ 437 w 452"/>
                    <a:gd name="T59" fmla="*/ 137 h 238"/>
                    <a:gd name="T60" fmla="*/ 437 w 452"/>
                    <a:gd name="T61" fmla="*/ 8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2" h="238">
                      <a:moveTo>
                        <a:pt x="437" y="88"/>
                      </a:moveTo>
                      <a:cubicBezTo>
                        <a:pt x="404" y="55"/>
                        <a:pt x="404" y="55"/>
                        <a:pt x="404" y="55"/>
                      </a:cubicBezTo>
                      <a:cubicBezTo>
                        <a:pt x="397" y="48"/>
                        <a:pt x="397" y="48"/>
                        <a:pt x="397" y="48"/>
                      </a:cubicBezTo>
                      <a:cubicBezTo>
                        <a:pt x="387" y="48"/>
                        <a:pt x="387" y="48"/>
                        <a:pt x="387" y="48"/>
                      </a:cubicBezTo>
                      <a:cubicBezTo>
                        <a:pt x="212" y="48"/>
                        <a:pt x="212" y="48"/>
                        <a:pt x="212" y="48"/>
                      </a:cubicBezTo>
                      <a:cubicBezTo>
                        <a:pt x="190" y="18"/>
                        <a:pt x="155" y="0"/>
                        <a:pt x="118" y="0"/>
                      </a:cubicBezTo>
                      <a:cubicBezTo>
                        <a:pt x="118" y="0"/>
                        <a:pt x="118" y="0"/>
                        <a:pt x="118" y="0"/>
                      </a:cubicBezTo>
                      <a:cubicBezTo>
                        <a:pt x="118" y="0"/>
                        <a:pt x="118" y="0"/>
                        <a:pt x="118" y="0"/>
                      </a:cubicBezTo>
                      <a:cubicBezTo>
                        <a:pt x="118" y="0"/>
                        <a:pt x="118" y="0"/>
                        <a:pt x="118" y="0"/>
                      </a:cubicBezTo>
                      <a:cubicBezTo>
                        <a:pt x="53" y="0"/>
                        <a:pt x="0" y="54"/>
                        <a:pt x="0" y="119"/>
                      </a:cubicBezTo>
                      <a:cubicBezTo>
                        <a:pt x="0" y="184"/>
                        <a:pt x="53" y="237"/>
                        <a:pt x="118" y="238"/>
                      </a:cubicBezTo>
                      <a:cubicBezTo>
                        <a:pt x="155" y="237"/>
                        <a:pt x="190" y="220"/>
                        <a:pt x="212" y="190"/>
                      </a:cubicBezTo>
                      <a:cubicBezTo>
                        <a:pt x="237" y="190"/>
                        <a:pt x="237" y="190"/>
                        <a:pt x="237" y="190"/>
                      </a:cubicBezTo>
                      <a:cubicBezTo>
                        <a:pt x="246" y="190"/>
                        <a:pt x="246" y="190"/>
                        <a:pt x="246" y="190"/>
                      </a:cubicBezTo>
                      <a:cubicBezTo>
                        <a:pt x="254" y="183"/>
                        <a:pt x="254" y="183"/>
                        <a:pt x="254" y="183"/>
                      </a:cubicBezTo>
                      <a:cubicBezTo>
                        <a:pt x="267" y="170"/>
                        <a:pt x="267" y="170"/>
                        <a:pt x="267" y="170"/>
                      </a:cubicBezTo>
                      <a:cubicBezTo>
                        <a:pt x="273" y="176"/>
                        <a:pt x="273" y="176"/>
                        <a:pt x="273" y="176"/>
                      </a:cubicBezTo>
                      <a:cubicBezTo>
                        <a:pt x="290" y="193"/>
                        <a:pt x="290" y="193"/>
                        <a:pt x="290" y="193"/>
                      </a:cubicBezTo>
                      <a:cubicBezTo>
                        <a:pt x="307" y="176"/>
                        <a:pt x="307" y="176"/>
                        <a:pt x="307" y="176"/>
                      </a:cubicBezTo>
                      <a:cubicBezTo>
                        <a:pt x="312" y="171"/>
                        <a:pt x="312" y="171"/>
                        <a:pt x="312" y="171"/>
                      </a:cubicBezTo>
                      <a:cubicBezTo>
                        <a:pt x="317" y="177"/>
                        <a:pt x="317" y="177"/>
                        <a:pt x="317" y="177"/>
                      </a:cubicBezTo>
                      <a:cubicBezTo>
                        <a:pt x="334" y="194"/>
                        <a:pt x="334" y="194"/>
                        <a:pt x="334" y="194"/>
                      </a:cubicBezTo>
                      <a:cubicBezTo>
                        <a:pt x="351" y="177"/>
                        <a:pt x="351" y="177"/>
                        <a:pt x="351" y="177"/>
                      </a:cubicBezTo>
                      <a:cubicBezTo>
                        <a:pt x="357" y="171"/>
                        <a:pt x="357" y="171"/>
                        <a:pt x="357" y="171"/>
                      </a:cubicBezTo>
                      <a:cubicBezTo>
                        <a:pt x="363" y="177"/>
                        <a:pt x="363" y="177"/>
                        <a:pt x="363" y="177"/>
                      </a:cubicBezTo>
                      <a:cubicBezTo>
                        <a:pt x="380" y="194"/>
                        <a:pt x="380" y="194"/>
                        <a:pt x="380" y="194"/>
                      </a:cubicBezTo>
                      <a:cubicBezTo>
                        <a:pt x="397" y="177"/>
                        <a:pt x="397" y="177"/>
                        <a:pt x="397" y="177"/>
                      </a:cubicBezTo>
                      <a:cubicBezTo>
                        <a:pt x="437" y="137"/>
                        <a:pt x="437" y="137"/>
                        <a:pt x="437" y="137"/>
                      </a:cubicBezTo>
                      <a:cubicBezTo>
                        <a:pt x="437" y="137"/>
                        <a:pt x="437" y="137"/>
                        <a:pt x="437" y="137"/>
                      </a:cubicBezTo>
                      <a:cubicBezTo>
                        <a:pt x="437" y="137"/>
                        <a:pt x="437" y="137"/>
                        <a:pt x="437" y="137"/>
                      </a:cubicBezTo>
                      <a:cubicBezTo>
                        <a:pt x="452" y="122"/>
                        <a:pt x="452" y="103"/>
                        <a:pt x="437" y="88"/>
                      </a:cubicBez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6" name="Freeform 25"/>
                <p:cNvSpPr>
                  <a:spLocks noChangeAspect="1" noEditPoints="1"/>
                </p:cNvSpPr>
                <p:nvPr/>
              </p:nvSpPr>
              <p:spPr bwMode="auto">
                <a:xfrm>
                  <a:off x="8508999" y="4109862"/>
                  <a:ext cx="1514474" cy="762375"/>
                </a:xfrm>
                <a:custGeom>
                  <a:avLst/>
                  <a:gdLst>
                    <a:gd name="T0" fmla="*/ 396 w 401"/>
                    <a:gd name="T1" fmla="*/ 80 h 190"/>
                    <a:gd name="T2" fmla="*/ 363 w 401"/>
                    <a:gd name="T3" fmla="*/ 48 h 190"/>
                    <a:gd name="T4" fmla="*/ 175 w 401"/>
                    <a:gd name="T5" fmla="*/ 48 h 190"/>
                    <a:gd name="T6" fmla="*/ 94 w 401"/>
                    <a:gd name="T7" fmla="*/ 0 h 190"/>
                    <a:gd name="T8" fmla="*/ 0 w 401"/>
                    <a:gd name="T9" fmla="*/ 95 h 190"/>
                    <a:gd name="T10" fmla="*/ 94 w 401"/>
                    <a:gd name="T11" fmla="*/ 190 h 190"/>
                    <a:gd name="T12" fmla="*/ 175 w 401"/>
                    <a:gd name="T13" fmla="*/ 142 h 190"/>
                    <a:gd name="T14" fmla="*/ 213 w 401"/>
                    <a:gd name="T15" fmla="*/ 142 h 190"/>
                    <a:gd name="T16" fmla="*/ 243 w 401"/>
                    <a:gd name="T17" fmla="*/ 112 h 190"/>
                    <a:gd name="T18" fmla="*/ 266 w 401"/>
                    <a:gd name="T19" fmla="*/ 135 h 190"/>
                    <a:gd name="T20" fmla="*/ 288 w 401"/>
                    <a:gd name="T21" fmla="*/ 113 h 190"/>
                    <a:gd name="T22" fmla="*/ 310 w 401"/>
                    <a:gd name="T23" fmla="*/ 136 h 190"/>
                    <a:gd name="T24" fmla="*/ 333 w 401"/>
                    <a:gd name="T25" fmla="*/ 113 h 190"/>
                    <a:gd name="T26" fmla="*/ 356 w 401"/>
                    <a:gd name="T27" fmla="*/ 136 h 190"/>
                    <a:gd name="T28" fmla="*/ 396 w 401"/>
                    <a:gd name="T29" fmla="*/ 96 h 190"/>
                    <a:gd name="T30" fmla="*/ 396 w 401"/>
                    <a:gd name="T31" fmla="*/ 80 h 190"/>
                    <a:gd name="T32" fmla="*/ 53 w 401"/>
                    <a:gd name="T33" fmla="*/ 120 h 190"/>
                    <a:gd name="T34" fmla="*/ 28 w 401"/>
                    <a:gd name="T35" fmla="*/ 95 h 190"/>
                    <a:gd name="T36" fmla="*/ 53 w 401"/>
                    <a:gd name="T37" fmla="*/ 69 h 190"/>
                    <a:gd name="T38" fmla="*/ 77 w 401"/>
                    <a:gd name="T39" fmla="*/ 95 h 190"/>
                    <a:gd name="T40" fmla="*/ 53 w 401"/>
                    <a:gd name="T41" fmla="*/ 12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1" h="190">
                      <a:moveTo>
                        <a:pt x="396" y="80"/>
                      </a:moveTo>
                      <a:cubicBezTo>
                        <a:pt x="363" y="48"/>
                        <a:pt x="363" y="48"/>
                        <a:pt x="363" y="48"/>
                      </a:cubicBezTo>
                      <a:cubicBezTo>
                        <a:pt x="175" y="48"/>
                        <a:pt x="175" y="48"/>
                        <a:pt x="175" y="48"/>
                      </a:cubicBezTo>
                      <a:cubicBezTo>
                        <a:pt x="159" y="20"/>
                        <a:pt x="128" y="0"/>
                        <a:pt x="94" y="0"/>
                      </a:cubicBezTo>
                      <a:cubicBezTo>
                        <a:pt x="42" y="0"/>
                        <a:pt x="0" y="43"/>
                        <a:pt x="0" y="95"/>
                      </a:cubicBezTo>
                      <a:cubicBezTo>
                        <a:pt x="0" y="147"/>
                        <a:pt x="42" y="189"/>
                        <a:pt x="94" y="190"/>
                      </a:cubicBezTo>
                      <a:cubicBezTo>
                        <a:pt x="128" y="189"/>
                        <a:pt x="158" y="170"/>
                        <a:pt x="175" y="142"/>
                      </a:cubicBezTo>
                      <a:cubicBezTo>
                        <a:pt x="213" y="142"/>
                        <a:pt x="213" y="142"/>
                        <a:pt x="213" y="142"/>
                      </a:cubicBezTo>
                      <a:cubicBezTo>
                        <a:pt x="243" y="112"/>
                        <a:pt x="243" y="112"/>
                        <a:pt x="243" y="112"/>
                      </a:cubicBezTo>
                      <a:cubicBezTo>
                        <a:pt x="266" y="135"/>
                        <a:pt x="266" y="135"/>
                        <a:pt x="266" y="135"/>
                      </a:cubicBezTo>
                      <a:cubicBezTo>
                        <a:pt x="288" y="113"/>
                        <a:pt x="288" y="113"/>
                        <a:pt x="288" y="113"/>
                      </a:cubicBezTo>
                      <a:cubicBezTo>
                        <a:pt x="310" y="136"/>
                        <a:pt x="310" y="136"/>
                        <a:pt x="310" y="136"/>
                      </a:cubicBezTo>
                      <a:cubicBezTo>
                        <a:pt x="333" y="113"/>
                        <a:pt x="333" y="113"/>
                        <a:pt x="333" y="113"/>
                      </a:cubicBezTo>
                      <a:cubicBezTo>
                        <a:pt x="356" y="136"/>
                        <a:pt x="356" y="136"/>
                        <a:pt x="356" y="136"/>
                      </a:cubicBezTo>
                      <a:cubicBezTo>
                        <a:pt x="396" y="96"/>
                        <a:pt x="396" y="96"/>
                        <a:pt x="396" y="96"/>
                      </a:cubicBezTo>
                      <a:cubicBezTo>
                        <a:pt x="401" y="90"/>
                        <a:pt x="401" y="86"/>
                        <a:pt x="396" y="80"/>
                      </a:cubicBezTo>
                      <a:close/>
                      <a:moveTo>
                        <a:pt x="53" y="120"/>
                      </a:moveTo>
                      <a:cubicBezTo>
                        <a:pt x="39" y="120"/>
                        <a:pt x="28" y="108"/>
                        <a:pt x="28" y="95"/>
                      </a:cubicBezTo>
                      <a:cubicBezTo>
                        <a:pt x="28" y="81"/>
                        <a:pt x="39" y="69"/>
                        <a:pt x="53" y="69"/>
                      </a:cubicBezTo>
                      <a:cubicBezTo>
                        <a:pt x="66" y="69"/>
                        <a:pt x="77" y="81"/>
                        <a:pt x="77" y="95"/>
                      </a:cubicBezTo>
                      <a:cubicBezTo>
                        <a:pt x="77" y="108"/>
                        <a:pt x="66" y="120"/>
                        <a:pt x="53" y="12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64" name="Freeform 35"/>
            <p:cNvSpPr>
              <a:spLocks noChangeAspect="1" noEditPoints="1"/>
            </p:cNvSpPr>
            <p:nvPr/>
          </p:nvSpPr>
          <p:spPr bwMode="auto">
            <a:xfrm>
              <a:off x="8511048" y="3257928"/>
              <a:ext cx="419877" cy="401539"/>
            </a:xfrm>
            <a:custGeom>
              <a:avLst/>
              <a:gdLst>
                <a:gd name="T0" fmla="*/ 160 w 170"/>
                <a:gd name="T1" fmla="*/ 0 h 156"/>
                <a:gd name="T2" fmla="*/ 9 w 170"/>
                <a:gd name="T3" fmla="*/ 0 h 156"/>
                <a:gd name="T4" fmla="*/ 0 w 170"/>
                <a:gd name="T5" fmla="*/ 9 h 156"/>
                <a:gd name="T6" fmla="*/ 0 w 170"/>
                <a:gd name="T7" fmla="*/ 114 h 156"/>
                <a:gd name="T8" fmla="*/ 9 w 170"/>
                <a:gd name="T9" fmla="*/ 123 h 156"/>
                <a:gd name="T10" fmla="*/ 61 w 170"/>
                <a:gd name="T11" fmla="*/ 123 h 156"/>
                <a:gd name="T12" fmla="*/ 26 w 170"/>
                <a:gd name="T13" fmla="*/ 146 h 156"/>
                <a:gd name="T14" fmla="*/ 26 w 170"/>
                <a:gd name="T15" fmla="*/ 156 h 156"/>
                <a:gd name="T16" fmla="*/ 137 w 170"/>
                <a:gd name="T17" fmla="*/ 156 h 156"/>
                <a:gd name="T18" fmla="*/ 137 w 170"/>
                <a:gd name="T19" fmla="*/ 146 h 156"/>
                <a:gd name="T20" fmla="*/ 107 w 170"/>
                <a:gd name="T21" fmla="*/ 123 h 156"/>
                <a:gd name="T22" fmla="*/ 160 w 170"/>
                <a:gd name="T23" fmla="*/ 123 h 156"/>
                <a:gd name="T24" fmla="*/ 170 w 170"/>
                <a:gd name="T25" fmla="*/ 114 h 156"/>
                <a:gd name="T26" fmla="*/ 170 w 170"/>
                <a:gd name="T27" fmla="*/ 9 h 156"/>
                <a:gd name="T28" fmla="*/ 160 w 170"/>
                <a:gd name="T29" fmla="*/ 0 h 156"/>
                <a:gd name="T30" fmla="*/ 157 w 170"/>
                <a:gd name="T31" fmla="*/ 13 h 156"/>
                <a:gd name="T32" fmla="*/ 157 w 170"/>
                <a:gd name="T33" fmla="*/ 110 h 156"/>
                <a:gd name="T34" fmla="*/ 13 w 170"/>
                <a:gd name="T35" fmla="*/ 110 h 156"/>
                <a:gd name="T36" fmla="*/ 13 w 170"/>
                <a:gd name="T37" fmla="*/ 13 h 156"/>
                <a:gd name="T38" fmla="*/ 157 w 170"/>
                <a:gd name="T39" fmla="*/ 13 h 156"/>
                <a:gd name="T40" fmla="*/ 157 w 170"/>
                <a:gd name="T41" fmla="*/ 13 h 156"/>
                <a:gd name="T42" fmla="*/ 157 w 170"/>
                <a:gd name="T43" fmla="*/ 13 h 156"/>
                <a:gd name="T44" fmla="*/ 109 w 170"/>
                <a:gd name="T45" fmla="*/ 43 h 156"/>
                <a:gd name="T46" fmla="*/ 109 w 170"/>
                <a:gd name="T47" fmla="*/ 43 h 156"/>
                <a:gd name="T48" fmla="*/ 109 w 170"/>
                <a:gd name="T49" fmla="*/ 44 h 156"/>
                <a:gd name="T50" fmla="*/ 83 w 170"/>
                <a:gd name="T51" fmla="*/ 59 h 156"/>
                <a:gd name="T52" fmla="*/ 57 w 170"/>
                <a:gd name="T53" fmla="*/ 44 h 156"/>
                <a:gd name="T54" fmla="*/ 57 w 170"/>
                <a:gd name="T55" fmla="*/ 43 h 156"/>
                <a:gd name="T56" fmla="*/ 83 w 170"/>
                <a:gd name="T57" fmla="*/ 28 h 156"/>
                <a:gd name="T58" fmla="*/ 109 w 170"/>
                <a:gd name="T59" fmla="*/ 43 h 156"/>
                <a:gd name="T60" fmla="*/ 85 w 170"/>
                <a:gd name="T61" fmla="*/ 63 h 156"/>
                <a:gd name="T62" fmla="*/ 85 w 170"/>
                <a:gd name="T63" fmla="*/ 63 h 156"/>
                <a:gd name="T64" fmla="*/ 112 w 170"/>
                <a:gd name="T65" fmla="*/ 48 h 156"/>
                <a:gd name="T66" fmla="*/ 112 w 170"/>
                <a:gd name="T67" fmla="*/ 78 h 156"/>
                <a:gd name="T68" fmla="*/ 85 w 170"/>
                <a:gd name="T69" fmla="*/ 93 h 156"/>
                <a:gd name="T70" fmla="*/ 85 w 170"/>
                <a:gd name="T71" fmla="*/ 63 h 156"/>
                <a:gd name="T72" fmla="*/ 81 w 170"/>
                <a:gd name="T73" fmla="*/ 63 h 156"/>
                <a:gd name="T74" fmla="*/ 81 w 170"/>
                <a:gd name="T75" fmla="*/ 63 h 156"/>
                <a:gd name="T76" fmla="*/ 81 w 170"/>
                <a:gd name="T77" fmla="*/ 93 h 156"/>
                <a:gd name="T78" fmla="*/ 54 w 170"/>
                <a:gd name="T79" fmla="*/ 78 h 156"/>
                <a:gd name="T80" fmla="*/ 54 w 170"/>
                <a:gd name="T81" fmla="*/ 48 h 156"/>
                <a:gd name="T82" fmla="*/ 81 w 170"/>
                <a:gd name="T83" fmla="*/ 6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156">
                  <a:moveTo>
                    <a:pt x="160" y="0"/>
                  </a:moveTo>
                  <a:cubicBezTo>
                    <a:pt x="9" y="0"/>
                    <a:pt x="9" y="0"/>
                    <a:pt x="9" y="0"/>
                  </a:cubicBezTo>
                  <a:cubicBezTo>
                    <a:pt x="4" y="0"/>
                    <a:pt x="0" y="5"/>
                    <a:pt x="0" y="9"/>
                  </a:cubicBezTo>
                  <a:cubicBezTo>
                    <a:pt x="0" y="114"/>
                    <a:pt x="0" y="114"/>
                    <a:pt x="0" y="114"/>
                  </a:cubicBezTo>
                  <a:cubicBezTo>
                    <a:pt x="0" y="119"/>
                    <a:pt x="4" y="123"/>
                    <a:pt x="9" y="123"/>
                  </a:cubicBezTo>
                  <a:cubicBezTo>
                    <a:pt x="61" y="123"/>
                    <a:pt x="61" y="123"/>
                    <a:pt x="61" y="123"/>
                  </a:cubicBezTo>
                  <a:cubicBezTo>
                    <a:pt x="66" y="143"/>
                    <a:pt x="59" y="146"/>
                    <a:pt x="26" y="146"/>
                  </a:cubicBezTo>
                  <a:cubicBezTo>
                    <a:pt x="26" y="156"/>
                    <a:pt x="26" y="156"/>
                    <a:pt x="26" y="156"/>
                  </a:cubicBezTo>
                  <a:cubicBezTo>
                    <a:pt x="137" y="156"/>
                    <a:pt x="137" y="156"/>
                    <a:pt x="137" y="156"/>
                  </a:cubicBezTo>
                  <a:cubicBezTo>
                    <a:pt x="137" y="146"/>
                    <a:pt x="137" y="146"/>
                    <a:pt x="137" y="146"/>
                  </a:cubicBezTo>
                  <a:cubicBezTo>
                    <a:pt x="105" y="146"/>
                    <a:pt x="101" y="143"/>
                    <a:pt x="107" y="123"/>
                  </a:cubicBezTo>
                  <a:cubicBezTo>
                    <a:pt x="160" y="123"/>
                    <a:pt x="160" y="123"/>
                    <a:pt x="160" y="123"/>
                  </a:cubicBezTo>
                  <a:cubicBezTo>
                    <a:pt x="165" y="123"/>
                    <a:pt x="170" y="119"/>
                    <a:pt x="170" y="114"/>
                  </a:cubicBezTo>
                  <a:cubicBezTo>
                    <a:pt x="170" y="9"/>
                    <a:pt x="170" y="9"/>
                    <a:pt x="170" y="9"/>
                  </a:cubicBezTo>
                  <a:cubicBezTo>
                    <a:pt x="170" y="5"/>
                    <a:pt x="165" y="0"/>
                    <a:pt x="160" y="0"/>
                  </a:cubicBezTo>
                  <a:close/>
                  <a:moveTo>
                    <a:pt x="157" y="13"/>
                  </a:moveTo>
                  <a:cubicBezTo>
                    <a:pt x="157" y="110"/>
                    <a:pt x="157" y="110"/>
                    <a:pt x="157" y="110"/>
                  </a:cubicBezTo>
                  <a:cubicBezTo>
                    <a:pt x="13" y="110"/>
                    <a:pt x="13" y="110"/>
                    <a:pt x="13" y="110"/>
                  </a:cubicBezTo>
                  <a:cubicBezTo>
                    <a:pt x="13" y="13"/>
                    <a:pt x="13" y="13"/>
                    <a:pt x="13" y="13"/>
                  </a:cubicBezTo>
                  <a:cubicBezTo>
                    <a:pt x="157" y="13"/>
                    <a:pt x="157" y="13"/>
                    <a:pt x="157" y="13"/>
                  </a:cubicBezTo>
                  <a:cubicBezTo>
                    <a:pt x="157" y="13"/>
                    <a:pt x="157" y="13"/>
                    <a:pt x="157" y="13"/>
                  </a:cubicBezTo>
                  <a:cubicBezTo>
                    <a:pt x="157" y="13"/>
                    <a:pt x="157" y="13"/>
                    <a:pt x="157" y="13"/>
                  </a:cubicBezTo>
                  <a:close/>
                  <a:moveTo>
                    <a:pt x="109" y="43"/>
                  </a:moveTo>
                  <a:cubicBezTo>
                    <a:pt x="109" y="43"/>
                    <a:pt x="109" y="43"/>
                    <a:pt x="109" y="43"/>
                  </a:cubicBezTo>
                  <a:cubicBezTo>
                    <a:pt x="109" y="44"/>
                    <a:pt x="109" y="44"/>
                    <a:pt x="109" y="44"/>
                  </a:cubicBezTo>
                  <a:cubicBezTo>
                    <a:pt x="83" y="59"/>
                    <a:pt x="83" y="59"/>
                    <a:pt x="83" y="59"/>
                  </a:cubicBezTo>
                  <a:cubicBezTo>
                    <a:pt x="57" y="44"/>
                    <a:pt x="57" y="44"/>
                    <a:pt x="57" y="44"/>
                  </a:cubicBezTo>
                  <a:cubicBezTo>
                    <a:pt x="57" y="43"/>
                    <a:pt x="57" y="43"/>
                    <a:pt x="57" y="43"/>
                  </a:cubicBezTo>
                  <a:cubicBezTo>
                    <a:pt x="83" y="28"/>
                    <a:pt x="83" y="28"/>
                    <a:pt x="83" y="28"/>
                  </a:cubicBezTo>
                  <a:cubicBezTo>
                    <a:pt x="109" y="43"/>
                    <a:pt x="109" y="43"/>
                    <a:pt x="109" y="43"/>
                  </a:cubicBezTo>
                  <a:close/>
                  <a:moveTo>
                    <a:pt x="85" y="63"/>
                  </a:moveTo>
                  <a:cubicBezTo>
                    <a:pt x="85" y="63"/>
                    <a:pt x="85" y="63"/>
                    <a:pt x="85" y="63"/>
                  </a:cubicBezTo>
                  <a:cubicBezTo>
                    <a:pt x="112" y="48"/>
                    <a:pt x="112" y="48"/>
                    <a:pt x="112" y="48"/>
                  </a:cubicBezTo>
                  <a:cubicBezTo>
                    <a:pt x="112" y="78"/>
                    <a:pt x="112" y="78"/>
                    <a:pt x="112" y="78"/>
                  </a:cubicBezTo>
                  <a:cubicBezTo>
                    <a:pt x="85" y="93"/>
                    <a:pt x="85" y="93"/>
                    <a:pt x="85" y="93"/>
                  </a:cubicBezTo>
                  <a:cubicBezTo>
                    <a:pt x="85" y="63"/>
                    <a:pt x="85" y="63"/>
                    <a:pt x="85" y="63"/>
                  </a:cubicBezTo>
                  <a:close/>
                  <a:moveTo>
                    <a:pt x="81" y="63"/>
                  </a:moveTo>
                  <a:cubicBezTo>
                    <a:pt x="81" y="63"/>
                    <a:pt x="81" y="63"/>
                    <a:pt x="81" y="63"/>
                  </a:cubicBezTo>
                  <a:cubicBezTo>
                    <a:pt x="81" y="93"/>
                    <a:pt x="81" y="93"/>
                    <a:pt x="81" y="93"/>
                  </a:cubicBezTo>
                  <a:cubicBezTo>
                    <a:pt x="54" y="78"/>
                    <a:pt x="54" y="78"/>
                    <a:pt x="54" y="78"/>
                  </a:cubicBezTo>
                  <a:cubicBezTo>
                    <a:pt x="54" y="48"/>
                    <a:pt x="54" y="48"/>
                    <a:pt x="54" y="48"/>
                  </a:cubicBezTo>
                  <a:cubicBezTo>
                    <a:pt x="81" y="63"/>
                    <a:pt x="81" y="63"/>
                    <a:pt x="81" y="63"/>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65" name="Freeform 35"/>
            <p:cNvSpPr>
              <a:spLocks noChangeAspect="1" noEditPoints="1"/>
            </p:cNvSpPr>
            <p:nvPr/>
          </p:nvSpPr>
          <p:spPr bwMode="auto">
            <a:xfrm>
              <a:off x="6924423" y="3257928"/>
              <a:ext cx="419877" cy="401539"/>
            </a:xfrm>
            <a:custGeom>
              <a:avLst/>
              <a:gdLst>
                <a:gd name="T0" fmla="*/ 160 w 170"/>
                <a:gd name="T1" fmla="*/ 0 h 156"/>
                <a:gd name="T2" fmla="*/ 9 w 170"/>
                <a:gd name="T3" fmla="*/ 0 h 156"/>
                <a:gd name="T4" fmla="*/ 0 w 170"/>
                <a:gd name="T5" fmla="*/ 9 h 156"/>
                <a:gd name="T6" fmla="*/ 0 w 170"/>
                <a:gd name="T7" fmla="*/ 114 h 156"/>
                <a:gd name="T8" fmla="*/ 9 w 170"/>
                <a:gd name="T9" fmla="*/ 123 h 156"/>
                <a:gd name="T10" fmla="*/ 61 w 170"/>
                <a:gd name="T11" fmla="*/ 123 h 156"/>
                <a:gd name="T12" fmla="*/ 26 w 170"/>
                <a:gd name="T13" fmla="*/ 146 h 156"/>
                <a:gd name="T14" fmla="*/ 26 w 170"/>
                <a:gd name="T15" fmla="*/ 156 h 156"/>
                <a:gd name="T16" fmla="*/ 137 w 170"/>
                <a:gd name="T17" fmla="*/ 156 h 156"/>
                <a:gd name="T18" fmla="*/ 137 w 170"/>
                <a:gd name="T19" fmla="*/ 146 h 156"/>
                <a:gd name="T20" fmla="*/ 107 w 170"/>
                <a:gd name="T21" fmla="*/ 123 h 156"/>
                <a:gd name="T22" fmla="*/ 160 w 170"/>
                <a:gd name="T23" fmla="*/ 123 h 156"/>
                <a:gd name="T24" fmla="*/ 170 w 170"/>
                <a:gd name="T25" fmla="*/ 114 h 156"/>
                <a:gd name="T26" fmla="*/ 170 w 170"/>
                <a:gd name="T27" fmla="*/ 9 h 156"/>
                <a:gd name="T28" fmla="*/ 160 w 170"/>
                <a:gd name="T29" fmla="*/ 0 h 156"/>
                <a:gd name="T30" fmla="*/ 157 w 170"/>
                <a:gd name="T31" fmla="*/ 13 h 156"/>
                <a:gd name="T32" fmla="*/ 157 w 170"/>
                <a:gd name="T33" fmla="*/ 110 h 156"/>
                <a:gd name="T34" fmla="*/ 13 w 170"/>
                <a:gd name="T35" fmla="*/ 110 h 156"/>
                <a:gd name="T36" fmla="*/ 13 w 170"/>
                <a:gd name="T37" fmla="*/ 13 h 156"/>
                <a:gd name="T38" fmla="*/ 157 w 170"/>
                <a:gd name="T39" fmla="*/ 13 h 156"/>
                <a:gd name="T40" fmla="*/ 157 w 170"/>
                <a:gd name="T41" fmla="*/ 13 h 156"/>
                <a:gd name="T42" fmla="*/ 157 w 170"/>
                <a:gd name="T43" fmla="*/ 13 h 156"/>
                <a:gd name="T44" fmla="*/ 109 w 170"/>
                <a:gd name="T45" fmla="*/ 43 h 156"/>
                <a:gd name="T46" fmla="*/ 109 w 170"/>
                <a:gd name="T47" fmla="*/ 43 h 156"/>
                <a:gd name="T48" fmla="*/ 109 w 170"/>
                <a:gd name="T49" fmla="*/ 44 h 156"/>
                <a:gd name="T50" fmla="*/ 83 w 170"/>
                <a:gd name="T51" fmla="*/ 59 h 156"/>
                <a:gd name="T52" fmla="*/ 57 w 170"/>
                <a:gd name="T53" fmla="*/ 44 h 156"/>
                <a:gd name="T54" fmla="*/ 57 w 170"/>
                <a:gd name="T55" fmla="*/ 43 h 156"/>
                <a:gd name="T56" fmla="*/ 83 w 170"/>
                <a:gd name="T57" fmla="*/ 28 h 156"/>
                <a:gd name="T58" fmla="*/ 109 w 170"/>
                <a:gd name="T59" fmla="*/ 43 h 156"/>
                <a:gd name="T60" fmla="*/ 85 w 170"/>
                <a:gd name="T61" fmla="*/ 63 h 156"/>
                <a:gd name="T62" fmla="*/ 85 w 170"/>
                <a:gd name="T63" fmla="*/ 63 h 156"/>
                <a:gd name="T64" fmla="*/ 112 w 170"/>
                <a:gd name="T65" fmla="*/ 48 h 156"/>
                <a:gd name="T66" fmla="*/ 112 w 170"/>
                <a:gd name="T67" fmla="*/ 78 h 156"/>
                <a:gd name="T68" fmla="*/ 85 w 170"/>
                <a:gd name="T69" fmla="*/ 93 h 156"/>
                <a:gd name="T70" fmla="*/ 85 w 170"/>
                <a:gd name="T71" fmla="*/ 63 h 156"/>
                <a:gd name="T72" fmla="*/ 81 w 170"/>
                <a:gd name="T73" fmla="*/ 63 h 156"/>
                <a:gd name="T74" fmla="*/ 81 w 170"/>
                <a:gd name="T75" fmla="*/ 63 h 156"/>
                <a:gd name="T76" fmla="*/ 81 w 170"/>
                <a:gd name="T77" fmla="*/ 93 h 156"/>
                <a:gd name="T78" fmla="*/ 54 w 170"/>
                <a:gd name="T79" fmla="*/ 78 h 156"/>
                <a:gd name="T80" fmla="*/ 54 w 170"/>
                <a:gd name="T81" fmla="*/ 48 h 156"/>
                <a:gd name="T82" fmla="*/ 81 w 170"/>
                <a:gd name="T83" fmla="*/ 6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156">
                  <a:moveTo>
                    <a:pt x="160" y="0"/>
                  </a:moveTo>
                  <a:cubicBezTo>
                    <a:pt x="9" y="0"/>
                    <a:pt x="9" y="0"/>
                    <a:pt x="9" y="0"/>
                  </a:cubicBezTo>
                  <a:cubicBezTo>
                    <a:pt x="4" y="0"/>
                    <a:pt x="0" y="5"/>
                    <a:pt x="0" y="9"/>
                  </a:cubicBezTo>
                  <a:cubicBezTo>
                    <a:pt x="0" y="114"/>
                    <a:pt x="0" y="114"/>
                    <a:pt x="0" y="114"/>
                  </a:cubicBezTo>
                  <a:cubicBezTo>
                    <a:pt x="0" y="119"/>
                    <a:pt x="4" y="123"/>
                    <a:pt x="9" y="123"/>
                  </a:cubicBezTo>
                  <a:cubicBezTo>
                    <a:pt x="61" y="123"/>
                    <a:pt x="61" y="123"/>
                    <a:pt x="61" y="123"/>
                  </a:cubicBezTo>
                  <a:cubicBezTo>
                    <a:pt x="66" y="143"/>
                    <a:pt x="59" y="146"/>
                    <a:pt x="26" y="146"/>
                  </a:cubicBezTo>
                  <a:cubicBezTo>
                    <a:pt x="26" y="156"/>
                    <a:pt x="26" y="156"/>
                    <a:pt x="26" y="156"/>
                  </a:cubicBezTo>
                  <a:cubicBezTo>
                    <a:pt x="137" y="156"/>
                    <a:pt x="137" y="156"/>
                    <a:pt x="137" y="156"/>
                  </a:cubicBezTo>
                  <a:cubicBezTo>
                    <a:pt x="137" y="146"/>
                    <a:pt x="137" y="146"/>
                    <a:pt x="137" y="146"/>
                  </a:cubicBezTo>
                  <a:cubicBezTo>
                    <a:pt x="105" y="146"/>
                    <a:pt x="101" y="143"/>
                    <a:pt x="107" y="123"/>
                  </a:cubicBezTo>
                  <a:cubicBezTo>
                    <a:pt x="160" y="123"/>
                    <a:pt x="160" y="123"/>
                    <a:pt x="160" y="123"/>
                  </a:cubicBezTo>
                  <a:cubicBezTo>
                    <a:pt x="165" y="123"/>
                    <a:pt x="170" y="119"/>
                    <a:pt x="170" y="114"/>
                  </a:cubicBezTo>
                  <a:cubicBezTo>
                    <a:pt x="170" y="9"/>
                    <a:pt x="170" y="9"/>
                    <a:pt x="170" y="9"/>
                  </a:cubicBezTo>
                  <a:cubicBezTo>
                    <a:pt x="170" y="5"/>
                    <a:pt x="165" y="0"/>
                    <a:pt x="160" y="0"/>
                  </a:cubicBezTo>
                  <a:close/>
                  <a:moveTo>
                    <a:pt x="157" y="13"/>
                  </a:moveTo>
                  <a:cubicBezTo>
                    <a:pt x="157" y="110"/>
                    <a:pt x="157" y="110"/>
                    <a:pt x="157" y="110"/>
                  </a:cubicBezTo>
                  <a:cubicBezTo>
                    <a:pt x="13" y="110"/>
                    <a:pt x="13" y="110"/>
                    <a:pt x="13" y="110"/>
                  </a:cubicBezTo>
                  <a:cubicBezTo>
                    <a:pt x="13" y="13"/>
                    <a:pt x="13" y="13"/>
                    <a:pt x="13" y="13"/>
                  </a:cubicBezTo>
                  <a:cubicBezTo>
                    <a:pt x="157" y="13"/>
                    <a:pt x="157" y="13"/>
                    <a:pt x="157" y="13"/>
                  </a:cubicBezTo>
                  <a:cubicBezTo>
                    <a:pt x="157" y="13"/>
                    <a:pt x="157" y="13"/>
                    <a:pt x="157" y="13"/>
                  </a:cubicBezTo>
                  <a:cubicBezTo>
                    <a:pt x="157" y="13"/>
                    <a:pt x="157" y="13"/>
                    <a:pt x="157" y="13"/>
                  </a:cubicBezTo>
                  <a:close/>
                  <a:moveTo>
                    <a:pt x="109" y="43"/>
                  </a:moveTo>
                  <a:cubicBezTo>
                    <a:pt x="109" y="43"/>
                    <a:pt x="109" y="43"/>
                    <a:pt x="109" y="43"/>
                  </a:cubicBezTo>
                  <a:cubicBezTo>
                    <a:pt x="109" y="44"/>
                    <a:pt x="109" y="44"/>
                    <a:pt x="109" y="44"/>
                  </a:cubicBezTo>
                  <a:cubicBezTo>
                    <a:pt x="83" y="59"/>
                    <a:pt x="83" y="59"/>
                    <a:pt x="83" y="59"/>
                  </a:cubicBezTo>
                  <a:cubicBezTo>
                    <a:pt x="57" y="44"/>
                    <a:pt x="57" y="44"/>
                    <a:pt x="57" y="44"/>
                  </a:cubicBezTo>
                  <a:cubicBezTo>
                    <a:pt x="57" y="43"/>
                    <a:pt x="57" y="43"/>
                    <a:pt x="57" y="43"/>
                  </a:cubicBezTo>
                  <a:cubicBezTo>
                    <a:pt x="83" y="28"/>
                    <a:pt x="83" y="28"/>
                    <a:pt x="83" y="28"/>
                  </a:cubicBezTo>
                  <a:cubicBezTo>
                    <a:pt x="109" y="43"/>
                    <a:pt x="109" y="43"/>
                    <a:pt x="109" y="43"/>
                  </a:cubicBezTo>
                  <a:close/>
                  <a:moveTo>
                    <a:pt x="85" y="63"/>
                  </a:moveTo>
                  <a:cubicBezTo>
                    <a:pt x="85" y="63"/>
                    <a:pt x="85" y="63"/>
                    <a:pt x="85" y="63"/>
                  </a:cubicBezTo>
                  <a:cubicBezTo>
                    <a:pt x="112" y="48"/>
                    <a:pt x="112" y="48"/>
                    <a:pt x="112" y="48"/>
                  </a:cubicBezTo>
                  <a:cubicBezTo>
                    <a:pt x="112" y="78"/>
                    <a:pt x="112" y="78"/>
                    <a:pt x="112" y="78"/>
                  </a:cubicBezTo>
                  <a:cubicBezTo>
                    <a:pt x="85" y="93"/>
                    <a:pt x="85" y="93"/>
                    <a:pt x="85" y="93"/>
                  </a:cubicBezTo>
                  <a:cubicBezTo>
                    <a:pt x="85" y="63"/>
                    <a:pt x="85" y="63"/>
                    <a:pt x="85" y="63"/>
                  </a:cubicBezTo>
                  <a:close/>
                  <a:moveTo>
                    <a:pt x="81" y="63"/>
                  </a:moveTo>
                  <a:cubicBezTo>
                    <a:pt x="81" y="63"/>
                    <a:pt x="81" y="63"/>
                    <a:pt x="81" y="63"/>
                  </a:cubicBezTo>
                  <a:cubicBezTo>
                    <a:pt x="81" y="93"/>
                    <a:pt x="81" y="93"/>
                    <a:pt x="81" y="93"/>
                  </a:cubicBezTo>
                  <a:cubicBezTo>
                    <a:pt x="54" y="78"/>
                    <a:pt x="54" y="78"/>
                    <a:pt x="54" y="78"/>
                  </a:cubicBezTo>
                  <a:cubicBezTo>
                    <a:pt x="54" y="48"/>
                    <a:pt x="54" y="48"/>
                    <a:pt x="54" y="48"/>
                  </a:cubicBezTo>
                  <a:cubicBezTo>
                    <a:pt x="81" y="63"/>
                    <a:pt x="81" y="63"/>
                    <a:pt x="81" y="63"/>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sp>
          <p:nvSpPr>
            <p:cNvPr id="166" name="Freeform 35"/>
            <p:cNvSpPr>
              <a:spLocks noChangeAspect="1" noEditPoints="1"/>
            </p:cNvSpPr>
            <p:nvPr/>
          </p:nvSpPr>
          <p:spPr bwMode="auto">
            <a:xfrm>
              <a:off x="5342483" y="3257928"/>
              <a:ext cx="419877" cy="401539"/>
            </a:xfrm>
            <a:custGeom>
              <a:avLst/>
              <a:gdLst>
                <a:gd name="T0" fmla="*/ 160 w 170"/>
                <a:gd name="T1" fmla="*/ 0 h 156"/>
                <a:gd name="T2" fmla="*/ 9 w 170"/>
                <a:gd name="T3" fmla="*/ 0 h 156"/>
                <a:gd name="T4" fmla="*/ 0 w 170"/>
                <a:gd name="T5" fmla="*/ 9 h 156"/>
                <a:gd name="T6" fmla="*/ 0 w 170"/>
                <a:gd name="T7" fmla="*/ 114 h 156"/>
                <a:gd name="T8" fmla="*/ 9 w 170"/>
                <a:gd name="T9" fmla="*/ 123 h 156"/>
                <a:gd name="T10" fmla="*/ 61 w 170"/>
                <a:gd name="T11" fmla="*/ 123 h 156"/>
                <a:gd name="T12" fmla="*/ 26 w 170"/>
                <a:gd name="T13" fmla="*/ 146 h 156"/>
                <a:gd name="T14" fmla="*/ 26 w 170"/>
                <a:gd name="T15" fmla="*/ 156 h 156"/>
                <a:gd name="T16" fmla="*/ 137 w 170"/>
                <a:gd name="T17" fmla="*/ 156 h 156"/>
                <a:gd name="T18" fmla="*/ 137 w 170"/>
                <a:gd name="T19" fmla="*/ 146 h 156"/>
                <a:gd name="T20" fmla="*/ 107 w 170"/>
                <a:gd name="T21" fmla="*/ 123 h 156"/>
                <a:gd name="T22" fmla="*/ 160 w 170"/>
                <a:gd name="T23" fmla="*/ 123 h 156"/>
                <a:gd name="T24" fmla="*/ 170 w 170"/>
                <a:gd name="T25" fmla="*/ 114 h 156"/>
                <a:gd name="T26" fmla="*/ 170 w 170"/>
                <a:gd name="T27" fmla="*/ 9 h 156"/>
                <a:gd name="T28" fmla="*/ 160 w 170"/>
                <a:gd name="T29" fmla="*/ 0 h 156"/>
                <a:gd name="T30" fmla="*/ 157 w 170"/>
                <a:gd name="T31" fmla="*/ 13 h 156"/>
                <a:gd name="T32" fmla="*/ 157 w 170"/>
                <a:gd name="T33" fmla="*/ 110 h 156"/>
                <a:gd name="T34" fmla="*/ 13 w 170"/>
                <a:gd name="T35" fmla="*/ 110 h 156"/>
                <a:gd name="T36" fmla="*/ 13 w 170"/>
                <a:gd name="T37" fmla="*/ 13 h 156"/>
                <a:gd name="T38" fmla="*/ 157 w 170"/>
                <a:gd name="T39" fmla="*/ 13 h 156"/>
                <a:gd name="T40" fmla="*/ 157 w 170"/>
                <a:gd name="T41" fmla="*/ 13 h 156"/>
                <a:gd name="T42" fmla="*/ 157 w 170"/>
                <a:gd name="T43" fmla="*/ 13 h 156"/>
                <a:gd name="T44" fmla="*/ 109 w 170"/>
                <a:gd name="T45" fmla="*/ 43 h 156"/>
                <a:gd name="T46" fmla="*/ 109 w 170"/>
                <a:gd name="T47" fmla="*/ 43 h 156"/>
                <a:gd name="T48" fmla="*/ 109 w 170"/>
                <a:gd name="T49" fmla="*/ 44 h 156"/>
                <a:gd name="T50" fmla="*/ 83 w 170"/>
                <a:gd name="T51" fmla="*/ 59 h 156"/>
                <a:gd name="T52" fmla="*/ 57 w 170"/>
                <a:gd name="T53" fmla="*/ 44 h 156"/>
                <a:gd name="T54" fmla="*/ 57 w 170"/>
                <a:gd name="T55" fmla="*/ 43 h 156"/>
                <a:gd name="T56" fmla="*/ 83 w 170"/>
                <a:gd name="T57" fmla="*/ 28 h 156"/>
                <a:gd name="T58" fmla="*/ 109 w 170"/>
                <a:gd name="T59" fmla="*/ 43 h 156"/>
                <a:gd name="T60" fmla="*/ 85 w 170"/>
                <a:gd name="T61" fmla="*/ 63 h 156"/>
                <a:gd name="T62" fmla="*/ 85 w 170"/>
                <a:gd name="T63" fmla="*/ 63 h 156"/>
                <a:gd name="T64" fmla="*/ 112 w 170"/>
                <a:gd name="T65" fmla="*/ 48 h 156"/>
                <a:gd name="T66" fmla="*/ 112 w 170"/>
                <a:gd name="T67" fmla="*/ 78 h 156"/>
                <a:gd name="T68" fmla="*/ 85 w 170"/>
                <a:gd name="T69" fmla="*/ 93 h 156"/>
                <a:gd name="T70" fmla="*/ 85 w 170"/>
                <a:gd name="T71" fmla="*/ 63 h 156"/>
                <a:gd name="T72" fmla="*/ 81 w 170"/>
                <a:gd name="T73" fmla="*/ 63 h 156"/>
                <a:gd name="T74" fmla="*/ 81 w 170"/>
                <a:gd name="T75" fmla="*/ 63 h 156"/>
                <a:gd name="T76" fmla="*/ 81 w 170"/>
                <a:gd name="T77" fmla="*/ 93 h 156"/>
                <a:gd name="T78" fmla="*/ 54 w 170"/>
                <a:gd name="T79" fmla="*/ 78 h 156"/>
                <a:gd name="T80" fmla="*/ 54 w 170"/>
                <a:gd name="T81" fmla="*/ 48 h 156"/>
                <a:gd name="T82" fmla="*/ 81 w 170"/>
                <a:gd name="T83" fmla="*/ 6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156">
                  <a:moveTo>
                    <a:pt x="160" y="0"/>
                  </a:moveTo>
                  <a:cubicBezTo>
                    <a:pt x="9" y="0"/>
                    <a:pt x="9" y="0"/>
                    <a:pt x="9" y="0"/>
                  </a:cubicBezTo>
                  <a:cubicBezTo>
                    <a:pt x="4" y="0"/>
                    <a:pt x="0" y="5"/>
                    <a:pt x="0" y="9"/>
                  </a:cubicBezTo>
                  <a:cubicBezTo>
                    <a:pt x="0" y="114"/>
                    <a:pt x="0" y="114"/>
                    <a:pt x="0" y="114"/>
                  </a:cubicBezTo>
                  <a:cubicBezTo>
                    <a:pt x="0" y="119"/>
                    <a:pt x="4" y="123"/>
                    <a:pt x="9" y="123"/>
                  </a:cubicBezTo>
                  <a:cubicBezTo>
                    <a:pt x="61" y="123"/>
                    <a:pt x="61" y="123"/>
                    <a:pt x="61" y="123"/>
                  </a:cubicBezTo>
                  <a:cubicBezTo>
                    <a:pt x="66" y="143"/>
                    <a:pt x="59" y="146"/>
                    <a:pt x="26" y="146"/>
                  </a:cubicBezTo>
                  <a:cubicBezTo>
                    <a:pt x="26" y="156"/>
                    <a:pt x="26" y="156"/>
                    <a:pt x="26" y="156"/>
                  </a:cubicBezTo>
                  <a:cubicBezTo>
                    <a:pt x="137" y="156"/>
                    <a:pt x="137" y="156"/>
                    <a:pt x="137" y="156"/>
                  </a:cubicBezTo>
                  <a:cubicBezTo>
                    <a:pt x="137" y="146"/>
                    <a:pt x="137" y="146"/>
                    <a:pt x="137" y="146"/>
                  </a:cubicBezTo>
                  <a:cubicBezTo>
                    <a:pt x="105" y="146"/>
                    <a:pt x="101" y="143"/>
                    <a:pt x="107" y="123"/>
                  </a:cubicBezTo>
                  <a:cubicBezTo>
                    <a:pt x="160" y="123"/>
                    <a:pt x="160" y="123"/>
                    <a:pt x="160" y="123"/>
                  </a:cubicBezTo>
                  <a:cubicBezTo>
                    <a:pt x="165" y="123"/>
                    <a:pt x="170" y="119"/>
                    <a:pt x="170" y="114"/>
                  </a:cubicBezTo>
                  <a:cubicBezTo>
                    <a:pt x="170" y="9"/>
                    <a:pt x="170" y="9"/>
                    <a:pt x="170" y="9"/>
                  </a:cubicBezTo>
                  <a:cubicBezTo>
                    <a:pt x="170" y="5"/>
                    <a:pt x="165" y="0"/>
                    <a:pt x="160" y="0"/>
                  </a:cubicBezTo>
                  <a:close/>
                  <a:moveTo>
                    <a:pt x="157" y="13"/>
                  </a:moveTo>
                  <a:cubicBezTo>
                    <a:pt x="157" y="110"/>
                    <a:pt x="157" y="110"/>
                    <a:pt x="157" y="110"/>
                  </a:cubicBezTo>
                  <a:cubicBezTo>
                    <a:pt x="13" y="110"/>
                    <a:pt x="13" y="110"/>
                    <a:pt x="13" y="110"/>
                  </a:cubicBezTo>
                  <a:cubicBezTo>
                    <a:pt x="13" y="13"/>
                    <a:pt x="13" y="13"/>
                    <a:pt x="13" y="13"/>
                  </a:cubicBezTo>
                  <a:cubicBezTo>
                    <a:pt x="157" y="13"/>
                    <a:pt x="157" y="13"/>
                    <a:pt x="157" y="13"/>
                  </a:cubicBezTo>
                  <a:cubicBezTo>
                    <a:pt x="157" y="13"/>
                    <a:pt x="157" y="13"/>
                    <a:pt x="157" y="13"/>
                  </a:cubicBezTo>
                  <a:cubicBezTo>
                    <a:pt x="157" y="13"/>
                    <a:pt x="157" y="13"/>
                    <a:pt x="157" y="13"/>
                  </a:cubicBezTo>
                  <a:close/>
                  <a:moveTo>
                    <a:pt x="109" y="43"/>
                  </a:moveTo>
                  <a:cubicBezTo>
                    <a:pt x="109" y="43"/>
                    <a:pt x="109" y="43"/>
                    <a:pt x="109" y="43"/>
                  </a:cubicBezTo>
                  <a:cubicBezTo>
                    <a:pt x="109" y="44"/>
                    <a:pt x="109" y="44"/>
                    <a:pt x="109" y="44"/>
                  </a:cubicBezTo>
                  <a:cubicBezTo>
                    <a:pt x="83" y="59"/>
                    <a:pt x="83" y="59"/>
                    <a:pt x="83" y="59"/>
                  </a:cubicBezTo>
                  <a:cubicBezTo>
                    <a:pt x="57" y="44"/>
                    <a:pt x="57" y="44"/>
                    <a:pt x="57" y="44"/>
                  </a:cubicBezTo>
                  <a:cubicBezTo>
                    <a:pt x="57" y="43"/>
                    <a:pt x="57" y="43"/>
                    <a:pt x="57" y="43"/>
                  </a:cubicBezTo>
                  <a:cubicBezTo>
                    <a:pt x="83" y="28"/>
                    <a:pt x="83" y="28"/>
                    <a:pt x="83" y="28"/>
                  </a:cubicBezTo>
                  <a:cubicBezTo>
                    <a:pt x="109" y="43"/>
                    <a:pt x="109" y="43"/>
                    <a:pt x="109" y="43"/>
                  </a:cubicBezTo>
                  <a:close/>
                  <a:moveTo>
                    <a:pt x="85" y="63"/>
                  </a:moveTo>
                  <a:cubicBezTo>
                    <a:pt x="85" y="63"/>
                    <a:pt x="85" y="63"/>
                    <a:pt x="85" y="63"/>
                  </a:cubicBezTo>
                  <a:cubicBezTo>
                    <a:pt x="112" y="48"/>
                    <a:pt x="112" y="48"/>
                    <a:pt x="112" y="48"/>
                  </a:cubicBezTo>
                  <a:cubicBezTo>
                    <a:pt x="112" y="78"/>
                    <a:pt x="112" y="78"/>
                    <a:pt x="112" y="78"/>
                  </a:cubicBezTo>
                  <a:cubicBezTo>
                    <a:pt x="85" y="93"/>
                    <a:pt x="85" y="93"/>
                    <a:pt x="85" y="93"/>
                  </a:cubicBezTo>
                  <a:cubicBezTo>
                    <a:pt x="85" y="63"/>
                    <a:pt x="85" y="63"/>
                    <a:pt x="85" y="63"/>
                  </a:cubicBezTo>
                  <a:close/>
                  <a:moveTo>
                    <a:pt x="81" y="63"/>
                  </a:moveTo>
                  <a:cubicBezTo>
                    <a:pt x="81" y="63"/>
                    <a:pt x="81" y="63"/>
                    <a:pt x="81" y="63"/>
                  </a:cubicBezTo>
                  <a:cubicBezTo>
                    <a:pt x="81" y="93"/>
                    <a:pt x="81" y="93"/>
                    <a:pt x="81" y="93"/>
                  </a:cubicBezTo>
                  <a:cubicBezTo>
                    <a:pt x="54" y="78"/>
                    <a:pt x="54" y="78"/>
                    <a:pt x="54" y="78"/>
                  </a:cubicBezTo>
                  <a:cubicBezTo>
                    <a:pt x="54" y="48"/>
                    <a:pt x="54" y="48"/>
                    <a:pt x="54" y="48"/>
                  </a:cubicBezTo>
                  <a:cubicBezTo>
                    <a:pt x="81" y="63"/>
                    <a:pt x="81" y="63"/>
                    <a:pt x="81" y="63"/>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nvGrpSpPr>
            <p:cNvPr id="167" name="Group 55"/>
            <p:cNvGrpSpPr/>
            <p:nvPr/>
          </p:nvGrpSpPr>
          <p:grpSpPr>
            <a:xfrm>
              <a:off x="7822087" y="3457463"/>
              <a:ext cx="455739" cy="447509"/>
              <a:chOff x="6489287" y="2661536"/>
              <a:chExt cx="816950" cy="706237"/>
            </a:xfrm>
          </p:grpSpPr>
          <p:grpSp>
            <p:nvGrpSpPr>
              <p:cNvPr id="177" name="Group 69"/>
              <p:cNvGrpSpPr/>
              <p:nvPr/>
            </p:nvGrpSpPr>
            <p:grpSpPr>
              <a:xfrm>
                <a:off x="6489287" y="2661536"/>
                <a:ext cx="745404" cy="706237"/>
                <a:chOff x="1150761" y="2822066"/>
                <a:chExt cx="745404" cy="706237"/>
              </a:xfrm>
            </p:grpSpPr>
            <p:sp>
              <p:nvSpPr>
                <p:cNvPr id="181" name="Oval 76"/>
                <p:cNvSpPr/>
                <p:nvPr/>
              </p:nvSpPr>
              <p:spPr bwMode="auto">
                <a:xfrm>
                  <a:off x="1150761" y="2822066"/>
                  <a:ext cx="745404" cy="706237"/>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2" name="Freeform 5"/>
                <p:cNvSpPr>
                  <a:spLocks noChangeAspect="1" noEditPoints="1"/>
                </p:cNvSpPr>
                <p:nvPr/>
              </p:nvSpPr>
              <p:spPr bwMode="auto">
                <a:xfrm>
                  <a:off x="1317906" y="2985538"/>
                  <a:ext cx="396707" cy="374903"/>
                </a:xfrm>
                <a:custGeom>
                  <a:avLst/>
                  <a:gdLst>
                    <a:gd name="T0" fmla="*/ 61 w 329"/>
                    <a:gd name="T1" fmla="*/ 67 h 328"/>
                    <a:gd name="T2" fmla="*/ 261 w 329"/>
                    <a:gd name="T3" fmla="*/ 266 h 328"/>
                    <a:gd name="T4" fmla="*/ 261 w 329"/>
                    <a:gd name="T5" fmla="*/ 60 h 328"/>
                    <a:gd name="T6" fmla="*/ 329 w 329"/>
                    <a:gd name="T7" fmla="*/ 109 h 328"/>
                    <a:gd name="T8" fmla="*/ 276 w 329"/>
                    <a:gd name="T9" fmla="*/ 109 h 328"/>
                    <a:gd name="T10" fmla="*/ 323 w 329"/>
                    <a:gd name="T11" fmla="*/ 123 h 328"/>
                    <a:gd name="T12" fmla="*/ 329 w 329"/>
                    <a:gd name="T13" fmla="*/ 167 h 328"/>
                    <a:gd name="T14" fmla="*/ 282 w 329"/>
                    <a:gd name="T15" fmla="*/ 153 h 328"/>
                    <a:gd name="T16" fmla="*/ 282 w 329"/>
                    <a:gd name="T17" fmla="*/ 174 h 328"/>
                    <a:gd name="T18" fmla="*/ 323 w 329"/>
                    <a:gd name="T19" fmla="*/ 224 h 328"/>
                    <a:gd name="T20" fmla="*/ 323 w 329"/>
                    <a:gd name="T21" fmla="*/ 203 h 328"/>
                    <a:gd name="T22" fmla="*/ 276 w 329"/>
                    <a:gd name="T23" fmla="*/ 217 h 328"/>
                    <a:gd name="T24" fmla="*/ 323 w 329"/>
                    <a:gd name="T25" fmla="*/ 224 h 328"/>
                    <a:gd name="T26" fmla="*/ 110 w 329"/>
                    <a:gd name="T27" fmla="*/ 0 h 328"/>
                    <a:gd name="T28" fmla="*/ 110 w 329"/>
                    <a:gd name="T29" fmla="*/ 53 h 328"/>
                    <a:gd name="T30" fmla="*/ 124 w 329"/>
                    <a:gd name="T31" fmla="*/ 6 h 328"/>
                    <a:gd name="T32" fmla="*/ 168 w 329"/>
                    <a:gd name="T33" fmla="*/ 0 h 328"/>
                    <a:gd name="T34" fmla="*/ 154 w 329"/>
                    <a:gd name="T35" fmla="*/ 47 h 328"/>
                    <a:gd name="T36" fmla="*/ 174 w 329"/>
                    <a:gd name="T37" fmla="*/ 47 h 328"/>
                    <a:gd name="T38" fmla="*/ 225 w 329"/>
                    <a:gd name="T39" fmla="*/ 6 h 328"/>
                    <a:gd name="T40" fmla="*/ 204 w 329"/>
                    <a:gd name="T41" fmla="*/ 6 h 328"/>
                    <a:gd name="T42" fmla="*/ 218 w 329"/>
                    <a:gd name="T43" fmla="*/ 53 h 328"/>
                    <a:gd name="T44" fmla="*/ 225 w 329"/>
                    <a:gd name="T45" fmla="*/ 6 h 328"/>
                    <a:gd name="T46" fmla="*/ 54 w 329"/>
                    <a:gd name="T47" fmla="*/ 109 h 328"/>
                    <a:gd name="T48" fmla="*/ 0 w 329"/>
                    <a:gd name="T49" fmla="*/ 109 h 328"/>
                    <a:gd name="T50" fmla="*/ 48 w 329"/>
                    <a:gd name="T51" fmla="*/ 123 h 328"/>
                    <a:gd name="T52" fmla="*/ 54 w 329"/>
                    <a:gd name="T53" fmla="*/ 167 h 328"/>
                    <a:gd name="T54" fmla="*/ 6 w 329"/>
                    <a:gd name="T55" fmla="*/ 153 h 328"/>
                    <a:gd name="T56" fmla="*/ 6 w 329"/>
                    <a:gd name="T57" fmla="*/ 174 h 328"/>
                    <a:gd name="T58" fmla="*/ 48 w 329"/>
                    <a:gd name="T59" fmla="*/ 224 h 328"/>
                    <a:gd name="T60" fmla="*/ 48 w 329"/>
                    <a:gd name="T61" fmla="*/ 203 h 328"/>
                    <a:gd name="T62" fmla="*/ 0 w 329"/>
                    <a:gd name="T63" fmla="*/ 217 h 328"/>
                    <a:gd name="T64" fmla="*/ 48 w 329"/>
                    <a:gd name="T65" fmla="*/ 224 h 328"/>
                    <a:gd name="T66" fmla="*/ 110 w 329"/>
                    <a:gd name="T67" fmla="*/ 274 h 328"/>
                    <a:gd name="T68" fmla="*/ 110 w 329"/>
                    <a:gd name="T69" fmla="*/ 328 h 328"/>
                    <a:gd name="T70" fmla="*/ 124 w 329"/>
                    <a:gd name="T71" fmla="*/ 280 h 328"/>
                    <a:gd name="T72" fmla="*/ 168 w 329"/>
                    <a:gd name="T73" fmla="*/ 274 h 328"/>
                    <a:gd name="T74" fmla="*/ 154 w 329"/>
                    <a:gd name="T75" fmla="*/ 321 h 328"/>
                    <a:gd name="T76" fmla="*/ 174 w 329"/>
                    <a:gd name="T77" fmla="*/ 321 h 328"/>
                    <a:gd name="T78" fmla="*/ 225 w 329"/>
                    <a:gd name="T79" fmla="*/ 280 h 328"/>
                    <a:gd name="T80" fmla="*/ 204 w 329"/>
                    <a:gd name="T81" fmla="*/ 280 h 328"/>
                    <a:gd name="T82" fmla="*/ 218 w 329"/>
                    <a:gd name="T83" fmla="*/ 328 h 328"/>
                    <a:gd name="T84" fmla="*/ 225 w 329"/>
                    <a:gd name="T85" fmla="*/ 28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9" h="328">
                      <a:moveTo>
                        <a:pt x="261" y="60"/>
                      </a:moveTo>
                      <a:cubicBezTo>
                        <a:pt x="261" y="60"/>
                        <a:pt x="261" y="60"/>
                        <a:pt x="68" y="60"/>
                      </a:cubicBezTo>
                      <a:cubicBezTo>
                        <a:pt x="64" y="60"/>
                        <a:pt x="61" y="63"/>
                        <a:pt x="61" y="67"/>
                      </a:cubicBezTo>
                      <a:cubicBezTo>
                        <a:pt x="61" y="67"/>
                        <a:pt x="61" y="67"/>
                        <a:pt x="61" y="259"/>
                      </a:cubicBezTo>
                      <a:cubicBezTo>
                        <a:pt x="61" y="263"/>
                        <a:pt x="64" y="266"/>
                        <a:pt x="68" y="266"/>
                      </a:cubicBezTo>
                      <a:cubicBezTo>
                        <a:pt x="68" y="266"/>
                        <a:pt x="68" y="266"/>
                        <a:pt x="261" y="266"/>
                      </a:cubicBezTo>
                      <a:cubicBezTo>
                        <a:pt x="265" y="266"/>
                        <a:pt x="267" y="263"/>
                        <a:pt x="267" y="259"/>
                      </a:cubicBezTo>
                      <a:cubicBezTo>
                        <a:pt x="267" y="259"/>
                        <a:pt x="267" y="259"/>
                        <a:pt x="267" y="67"/>
                      </a:cubicBezTo>
                      <a:cubicBezTo>
                        <a:pt x="267" y="63"/>
                        <a:pt x="265" y="60"/>
                        <a:pt x="261" y="60"/>
                      </a:cubicBezTo>
                      <a:close/>
                      <a:moveTo>
                        <a:pt x="323" y="123"/>
                      </a:moveTo>
                      <a:cubicBezTo>
                        <a:pt x="327" y="123"/>
                        <a:pt x="329" y="120"/>
                        <a:pt x="329" y="116"/>
                      </a:cubicBezTo>
                      <a:cubicBezTo>
                        <a:pt x="329" y="109"/>
                        <a:pt x="329" y="109"/>
                        <a:pt x="329" y="109"/>
                      </a:cubicBezTo>
                      <a:cubicBezTo>
                        <a:pt x="329" y="106"/>
                        <a:pt x="327" y="103"/>
                        <a:pt x="323" y="103"/>
                      </a:cubicBezTo>
                      <a:cubicBezTo>
                        <a:pt x="282" y="103"/>
                        <a:pt x="282" y="103"/>
                        <a:pt x="282" y="103"/>
                      </a:cubicBezTo>
                      <a:cubicBezTo>
                        <a:pt x="279" y="103"/>
                        <a:pt x="276" y="106"/>
                        <a:pt x="276" y="109"/>
                      </a:cubicBezTo>
                      <a:cubicBezTo>
                        <a:pt x="276" y="116"/>
                        <a:pt x="276" y="116"/>
                        <a:pt x="276" y="116"/>
                      </a:cubicBezTo>
                      <a:cubicBezTo>
                        <a:pt x="276" y="120"/>
                        <a:pt x="279" y="123"/>
                        <a:pt x="282" y="123"/>
                      </a:cubicBezTo>
                      <a:cubicBezTo>
                        <a:pt x="323" y="123"/>
                        <a:pt x="323" y="123"/>
                        <a:pt x="323" y="123"/>
                      </a:cubicBezTo>
                      <a:cubicBezTo>
                        <a:pt x="323" y="123"/>
                        <a:pt x="323" y="123"/>
                        <a:pt x="323" y="123"/>
                      </a:cubicBezTo>
                      <a:close/>
                      <a:moveTo>
                        <a:pt x="323" y="174"/>
                      </a:moveTo>
                      <a:cubicBezTo>
                        <a:pt x="327" y="174"/>
                        <a:pt x="329" y="171"/>
                        <a:pt x="329" y="167"/>
                      </a:cubicBezTo>
                      <a:cubicBezTo>
                        <a:pt x="329" y="160"/>
                        <a:pt x="329" y="160"/>
                        <a:pt x="329" y="160"/>
                      </a:cubicBezTo>
                      <a:cubicBezTo>
                        <a:pt x="329" y="156"/>
                        <a:pt x="327" y="153"/>
                        <a:pt x="323" y="153"/>
                      </a:cubicBezTo>
                      <a:cubicBezTo>
                        <a:pt x="282" y="153"/>
                        <a:pt x="282" y="153"/>
                        <a:pt x="282" y="153"/>
                      </a:cubicBezTo>
                      <a:cubicBezTo>
                        <a:pt x="279" y="153"/>
                        <a:pt x="276" y="156"/>
                        <a:pt x="276" y="160"/>
                      </a:cubicBezTo>
                      <a:cubicBezTo>
                        <a:pt x="276" y="167"/>
                        <a:pt x="276" y="167"/>
                        <a:pt x="276" y="167"/>
                      </a:cubicBezTo>
                      <a:cubicBezTo>
                        <a:pt x="276" y="171"/>
                        <a:pt x="279" y="174"/>
                        <a:pt x="282" y="174"/>
                      </a:cubicBezTo>
                      <a:cubicBezTo>
                        <a:pt x="323" y="174"/>
                        <a:pt x="323" y="174"/>
                        <a:pt x="323" y="174"/>
                      </a:cubicBezTo>
                      <a:cubicBezTo>
                        <a:pt x="323" y="174"/>
                        <a:pt x="323" y="174"/>
                        <a:pt x="323" y="174"/>
                      </a:cubicBezTo>
                      <a:close/>
                      <a:moveTo>
                        <a:pt x="323" y="224"/>
                      </a:moveTo>
                      <a:cubicBezTo>
                        <a:pt x="327" y="224"/>
                        <a:pt x="329" y="220"/>
                        <a:pt x="329" y="217"/>
                      </a:cubicBezTo>
                      <a:cubicBezTo>
                        <a:pt x="329" y="210"/>
                        <a:pt x="329" y="210"/>
                        <a:pt x="329" y="210"/>
                      </a:cubicBezTo>
                      <a:cubicBezTo>
                        <a:pt x="329" y="207"/>
                        <a:pt x="327" y="203"/>
                        <a:pt x="323" y="203"/>
                      </a:cubicBezTo>
                      <a:cubicBezTo>
                        <a:pt x="282" y="203"/>
                        <a:pt x="282" y="203"/>
                        <a:pt x="282" y="203"/>
                      </a:cubicBezTo>
                      <a:cubicBezTo>
                        <a:pt x="279" y="203"/>
                        <a:pt x="276" y="207"/>
                        <a:pt x="276" y="210"/>
                      </a:cubicBezTo>
                      <a:cubicBezTo>
                        <a:pt x="276" y="217"/>
                        <a:pt x="276" y="217"/>
                        <a:pt x="276" y="217"/>
                      </a:cubicBezTo>
                      <a:cubicBezTo>
                        <a:pt x="276" y="220"/>
                        <a:pt x="279" y="224"/>
                        <a:pt x="282" y="224"/>
                      </a:cubicBezTo>
                      <a:cubicBezTo>
                        <a:pt x="323" y="224"/>
                        <a:pt x="323" y="224"/>
                        <a:pt x="323" y="224"/>
                      </a:cubicBezTo>
                      <a:cubicBezTo>
                        <a:pt x="323" y="224"/>
                        <a:pt x="323" y="224"/>
                        <a:pt x="323" y="224"/>
                      </a:cubicBezTo>
                      <a:close/>
                      <a:moveTo>
                        <a:pt x="124" y="6"/>
                      </a:moveTo>
                      <a:cubicBezTo>
                        <a:pt x="124" y="3"/>
                        <a:pt x="121" y="0"/>
                        <a:pt x="117" y="0"/>
                      </a:cubicBezTo>
                      <a:cubicBezTo>
                        <a:pt x="110" y="0"/>
                        <a:pt x="110" y="0"/>
                        <a:pt x="110" y="0"/>
                      </a:cubicBezTo>
                      <a:cubicBezTo>
                        <a:pt x="107" y="0"/>
                        <a:pt x="104" y="3"/>
                        <a:pt x="104" y="6"/>
                      </a:cubicBezTo>
                      <a:cubicBezTo>
                        <a:pt x="104" y="47"/>
                        <a:pt x="104" y="47"/>
                        <a:pt x="104" y="47"/>
                      </a:cubicBezTo>
                      <a:cubicBezTo>
                        <a:pt x="104" y="51"/>
                        <a:pt x="107" y="53"/>
                        <a:pt x="110" y="53"/>
                      </a:cubicBezTo>
                      <a:cubicBezTo>
                        <a:pt x="117" y="53"/>
                        <a:pt x="117" y="53"/>
                        <a:pt x="117" y="53"/>
                      </a:cubicBezTo>
                      <a:cubicBezTo>
                        <a:pt x="121" y="53"/>
                        <a:pt x="124" y="51"/>
                        <a:pt x="124" y="47"/>
                      </a:cubicBezTo>
                      <a:cubicBezTo>
                        <a:pt x="124" y="6"/>
                        <a:pt x="124" y="6"/>
                        <a:pt x="124" y="6"/>
                      </a:cubicBezTo>
                      <a:cubicBezTo>
                        <a:pt x="124" y="6"/>
                        <a:pt x="124" y="6"/>
                        <a:pt x="124" y="6"/>
                      </a:cubicBezTo>
                      <a:close/>
                      <a:moveTo>
                        <a:pt x="174" y="6"/>
                      </a:moveTo>
                      <a:cubicBezTo>
                        <a:pt x="174" y="3"/>
                        <a:pt x="171" y="0"/>
                        <a:pt x="168" y="0"/>
                      </a:cubicBezTo>
                      <a:cubicBezTo>
                        <a:pt x="161" y="0"/>
                        <a:pt x="161" y="0"/>
                        <a:pt x="161" y="0"/>
                      </a:cubicBezTo>
                      <a:cubicBezTo>
                        <a:pt x="157" y="0"/>
                        <a:pt x="154" y="3"/>
                        <a:pt x="154" y="6"/>
                      </a:cubicBezTo>
                      <a:cubicBezTo>
                        <a:pt x="154" y="47"/>
                        <a:pt x="154" y="47"/>
                        <a:pt x="154" y="47"/>
                      </a:cubicBezTo>
                      <a:cubicBezTo>
                        <a:pt x="154" y="51"/>
                        <a:pt x="157" y="53"/>
                        <a:pt x="161" y="53"/>
                      </a:cubicBezTo>
                      <a:cubicBezTo>
                        <a:pt x="168" y="53"/>
                        <a:pt x="168" y="53"/>
                        <a:pt x="168" y="53"/>
                      </a:cubicBezTo>
                      <a:cubicBezTo>
                        <a:pt x="171" y="53"/>
                        <a:pt x="174" y="51"/>
                        <a:pt x="174" y="47"/>
                      </a:cubicBezTo>
                      <a:cubicBezTo>
                        <a:pt x="174" y="6"/>
                        <a:pt x="174" y="6"/>
                        <a:pt x="174" y="6"/>
                      </a:cubicBezTo>
                      <a:cubicBezTo>
                        <a:pt x="174" y="6"/>
                        <a:pt x="174" y="6"/>
                        <a:pt x="174" y="6"/>
                      </a:cubicBezTo>
                      <a:close/>
                      <a:moveTo>
                        <a:pt x="225" y="6"/>
                      </a:moveTo>
                      <a:cubicBezTo>
                        <a:pt x="225" y="3"/>
                        <a:pt x="222" y="0"/>
                        <a:pt x="218" y="0"/>
                      </a:cubicBezTo>
                      <a:cubicBezTo>
                        <a:pt x="211" y="0"/>
                        <a:pt x="211" y="0"/>
                        <a:pt x="211" y="0"/>
                      </a:cubicBezTo>
                      <a:cubicBezTo>
                        <a:pt x="207" y="0"/>
                        <a:pt x="204" y="3"/>
                        <a:pt x="204" y="6"/>
                      </a:cubicBezTo>
                      <a:cubicBezTo>
                        <a:pt x="204" y="47"/>
                        <a:pt x="204" y="47"/>
                        <a:pt x="204" y="47"/>
                      </a:cubicBezTo>
                      <a:cubicBezTo>
                        <a:pt x="204" y="51"/>
                        <a:pt x="207" y="53"/>
                        <a:pt x="211" y="53"/>
                      </a:cubicBezTo>
                      <a:cubicBezTo>
                        <a:pt x="218" y="53"/>
                        <a:pt x="218" y="53"/>
                        <a:pt x="218" y="53"/>
                      </a:cubicBezTo>
                      <a:cubicBezTo>
                        <a:pt x="222" y="53"/>
                        <a:pt x="225" y="51"/>
                        <a:pt x="225" y="47"/>
                      </a:cubicBezTo>
                      <a:cubicBezTo>
                        <a:pt x="225" y="6"/>
                        <a:pt x="225" y="6"/>
                        <a:pt x="225" y="6"/>
                      </a:cubicBezTo>
                      <a:cubicBezTo>
                        <a:pt x="225" y="6"/>
                        <a:pt x="225" y="6"/>
                        <a:pt x="225" y="6"/>
                      </a:cubicBezTo>
                      <a:close/>
                      <a:moveTo>
                        <a:pt x="48" y="123"/>
                      </a:moveTo>
                      <a:cubicBezTo>
                        <a:pt x="51" y="123"/>
                        <a:pt x="54" y="120"/>
                        <a:pt x="54" y="116"/>
                      </a:cubicBezTo>
                      <a:cubicBezTo>
                        <a:pt x="54" y="109"/>
                        <a:pt x="54" y="109"/>
                        <a:pt x="54" y="109"/>
                      </a:cubicBezTo>
                      <a:cubicBezTo>
                        <a:pt x="54" y="106"/>
                        <a:pt x="51" y="103"/>
                        <a:pt x="48" y="103"/>
                      </a:cubicBezTo>
                      <a:cubicBezTo>
                        <a:pt x="6" y="103"/>
                        <a:pt x="6" y="103"/>
                        <a:pt x="6" y="103"/>
                      </a:cubicBezTo>
                      <a:cubicBezTo>
                        <a:pt x="3" y="103"/>
                        <a:pt x="0" y="106"/>
                        <a:pt x="0" y="109"/>
                      </a:cubicBezTo>
                      <a:cubicBezTo>
                        <a:pt x="0" y="116"/>
                        <a:pt x="0" y="116"/>
                        <a:pt x="0" y="116"/>
                      </a:cubicBezTo>
                      <a:cubicBezTo>
                        <a:pt x="0" y="120"/>
                        <a:pt x="3" y="123"/>
                        <a:pt x="6" y="123"/>
                      </a:cubicBezTo>
                      <a:cubicBezTo>
                        <a:pt x="48" y="123"/>
                        <a:pt x="48" y="123"/>
                        <a:pt x="48" y="123"/>
                      </a:cubicBezTo>
                      <a:cubicBezTo>
                        <a:pt x="48" y="123"/>
                        <a:pt x="48" y="123"/>
                        <a:pt x="48" y="123"/>
                      </a:cubicBezTo>
                      <a:close/>
                      <a:moveTo>
                        <a:pt x="48" y="174"/>
                      </a:moveTo>
                      <a:cubicBezTo>
                        <a:pt x="51" y="174"/>
                        <a:pt x="54" y="171"/>
                        <a:pt x="54" y="167"/>
                      </a:cubicBezTo>
                      <a:cubicBezTo>
                        <a:pt x="54" y="160"/>
                        <a:pt x="54" y="160"/>
                        <a:pt x="54" y="160"/>
                      </a:cubicBezTo>
                      <a:cubicBezTo>
                        <a:pt x="54" y="156"/>
                        <a:pt x="51" y="153"/>
                        <a:pt x="48" y="153"/>
                      </a:cubicBezTo>
                      <a:cubicBezTo>
                        <a:pt x="6" y="153"/>
                        <a:pt x="6" y="153"/>
                        <a:pt x="6" y="153"/>
                      </a:cubicBezTo>
                      <a:cubicBezTo>
                        <a:pt x="3" y="153"/>
                        <a:pt x="0" y="156"/>
                        <a:pt x="0" y="160"/>
                      </a:cubicBezTo>
                      <a:cubicBezTo>
                        <a:pt x="0" y="167"/>
                        <a:pt x="0" y="167"/>
                        <a:pt x="0" y="167"/>
                      </a:cubicBezTo>
                      <a:cubicBezTo>
                        <a:pt x="0" y="171"/>
                        <a:pt x="3" y="174"/>
                        <a:pt x="6" y="174"/>
                      </a:cubicBezTo>
                      <a:cubicBezTo>
                        <a:pt x="48" y="174"/>
                        <a:pt x="48" y="174"/>
                        <a:pt x="48" y="174"/>
                      </a:cubicBezTo>
                      <a:cubicBezTo>
                        <a:pt x="48" y="174"/>
                        <a:pt x="48" y="174"/>
                        <a:pt x="48" y="174"/>
                      </a:cubicBezTo>
                      <a:close/>
                      <a:moveTo>
                        <a:pt x="48" y="224"/>
                      </a:moveTo>
                      <a:cubicBezTo>
                        <a:pt x="51" y="224"/>
                        <a:pt x="54" y="220"/>
                        <a:pt x="54" y="217"/>
                      </a:cubicBezTo>
                      <a:cubicBezTo>
                        <a:pt x="54" y="210"/>
                        <a:pt x="54" y="210"/>
                        <a:pt x="54" y="210"/>
                      </a:cubicBezTo>
                      <a:cubicBezTo>
                        <a:pt x="54" y="207"/>
                        <a:pt x="51" y="203"/>
                        <a:pt x="48" y="203"/>
                      </a:cubicBezTo>
                      <a:cubicBezTo>
                        <a:pt x="6" y="203"/>
                        <a:pt x="6" y="203"/>
                        <a:pt x="6" y="203"/>
                      </a:cubicBezTo>
                      <a:cubicBezTo>
                        <a:pt x="3" y="203"/>
                        <a:pt x="0" y="207"/>
                        <a:pt x="0" y="210"/>
                      </a:cubicBezTo>
                      <a:cubicBezTo>
                        <a:pt x="0" y="217"/>
                        <a:pt x="0" y="217"/>
                        <a:pt x="0" y="217"/>
                      </a:cubicBezTo>
                      <a:cubicBezTo>
                        <a:pt x="0" y="220"/>
                        <a:pt x="3" y="224"/>
                        <a:pt x="6" y="224"/>
                      </a:cubicBezTo>
                      <a:cubicBezTo>
                        <a:pt x="48" y="224"/>
                        <a:pt x="48" y="224"/>
                        <a:pt x="48" y="224"/>
                      </a:cubicBezTo>
                      <a:cubicBezTo>
                        <a:pt x="48" y="224"/>
                        <a:pt x="48" y="224"/>
                        <a:pt x="48" y="224"/>
                      </a:cubicBezTo>
                      <a:close/>
                      <a:moveTo>
                        <a:pt x="124" y="280"/>
                      </a:moveTo>
                      <a:cubicBezTo>
                        <a:pt x="124" y="276"/>
                        <a:pt x="121" y="274"/>
                        <a:pt x="117" y="274"/>
                      </a:cubicBezTo>
                      <a:cubicBezTo>
                        <a:pt x="110" y="274"/>
                        <a:pt x="110" y="274"/>
                        <a:pt x="110" y="274"/>
                      </a:cubicBezTo>
                      <a:cubicBezTo>
                        <a:pt x="107" y="274"/>
                        <a:pt x="104" y="276"/>
                        <a:pt x="104" y="280"/>
                      </a:cubicBezTo>
                      <a:cubicBezTo>
                        <a:pt x="104" y="321"/>
                        <a:pt x="104" y="321"/>
                        <a:pt x="104" y="321"/>
                      </a:cubicBezTo>
                      <a:cubicBezTo>
                        <a:pt x="104" y="324"/>
                        <a:pt x="107" y="328"/>
                        <a:pt x="110" y="328"/>
                      </a:cubicBezTo>
                      <a:cubicBezTo>
                        <a:pt x="117" y="328"/>
                        <a:pt x="117" y="328"/>
                        <a:pt x="117" y="328"/>
                      </a:cubicBezTo>
                      <a:cubicBezTo>
                        <a:pt x="121" y="328"/>
                        <a:pt x="124" y="324"/>
                        <a:pt x="124" y="321"/>
                      </a:cubicBezTo>
                      <a:cubicBezTo>
                        <a:pt x="124" y="280"/>
                        <a:pt x="124" y="280"/>
                        <a:pt x="124" y="280"/>
                      </a:cubicBezTo>
                      <a:cubicBezTo>
                        <a:pt x="124" y="280"/>
                        <a:pt x="124" y="280"/>
                        <a:pt x="124" y="280"/>
                      </a:cubicBezTo>
                      <a:close/>
                      <a:moveTo>
                        <a:pt x="174" y="280"/>
                      </a:moveTo>
                      <a:cubicBezTo>
                        <a:pt x="174" y="276"/>
                        <a:pt x="171" y="274"/>
                        <a:pt x="168" y="274"/>
                      </a:cubicBezTo>
                      <a:cubicBezTo>
                        <a:pt x="161" y="274"/>
                        <a:pt x="161" y="274"/>
                        <a:pt x="161" y="274"/>
                      </a:cubicBezTo>
                      <a:cubicBezTo>
                        <a:pt x="157" y="274"/>
                        <a:pt x="154" y="276"/>
                        <a:pt x="154" y="280"/>
                      </a:cubicBezTo>
                      <a:cubicBezTo>
                        <a:pt x="154" y="321"/>
                        <a:pt x="154" y="321"/>
                        <a:pt x="154" y="321"/>
                      </a:cubicBezTo>
                      <a:cubicBezTo>
                        <a:pt x="154" y="324"/>
                        <a:pt x="157" y="328"/>
                        <a:pt x="161" y="328"/>
                      </a:cubicBezTo>
                      <a:cubicBezTo>
                        <a:pt x="168" y="328"/>
                        <a:pt x="168" y="328"/>
                        <a:pt x="168" y="328"/>
                      </a:cubicBezTo>
                      <a:cubicBezTo>
                        <a:pt x="171" y="328"/>
                        <a:pt x="174" y="324"/>
                        <a:pt x="174" y="321"/>
                      </a:cubicBezTo>
                      <a:cubicBezTo>
                        <a:pt x="174" y="280"/>
                        <a:pt x="174" y="280"/>
                        <a:pt x="174" y="280"/>
                      </a:cubicBezTo>
                      <a:cubicBezTo>
                        <a:pt x="174" y="280"/>
                        <a:pt x="174" y="280"/>
                        <a:pt x="174" y="280"/>
                      </a:cubicBezTo>
                      <a:close/>
                      <a:moveTo>
                        <a:pt x="225" y="280"/>
                      </a:moveTo>
                      <a:cubicBezTo>
                        <a:pt x="225" y="276"/>
                        <a:pt x="222" y="274"/>
                        <a:pt x="218" y="274"/>
                      </a:cubicBezTo>
                      <a:cubicBezTo>
                        <a:pt x="211" y="274"/>
                        <a:pt x="211" y="274"/>
                        <a:pt x="211" y="274"/>
                      </a:cubicBezTo>
                      <a:cubicBezTo>
                        <a:pt x="207" y="274"/>
                        <a:pt x="204" y="276"/>
                        <a:pt x="204" y="280"/>
                      </a:cubicBezTo>
                      <a:cubicBezTo>
                        <a:pt x="204" y="321"/>
                        <a:pt x="204" y="321"/>
                        <a:pt x="204" y="321"/>
                      </a:cubicBezTo>
                      <a:cubicBezTo>
                        <a:pt x="204" y="324"/>
                        <a:pt x="207" y="328"/>
                        <a:pt x="211" y="328"/>
                      </a:cubicBezTo>
                      <a:cubicBezTo>
                        <a:pt x="218" y="328"/>
                        <a:pt x="218" y="328"/>
                        <a:pt x="218" y="328"/>
                      </a:cubicBezTo>
                      <a:cubicBezTo>
                        <a:pt x="222" y="328"/>
                        <a:pt x="225" y="324"/>
                        <a:pt x="225" y="321"/>
                      </a:cubicBezTo>
                      <a:cubicBezTo>
                        <a:pt x="225" y="280"/>
                        <a:pt x="225" y="280"/>
                        <a:pt x="225" y="280"/>
                      </a:cubicBezTo>
                      <a:cubicBezTo>
                        <a:pt x="225" y="280"/>
                        <a:pt x="225" y="280"/>
                        <a:pt x="225" y="28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nvGrpSpPr>
              <p:cNvPr id="178" name="Group 70"/>
              <p:cNvGrpSpPr>
                <a:grpSpLocks noChangeAspect="1"/>
              </p:cNvGrpSpPr>
              <p:nvPr/>
            </p:nvGrpSpPr>
            <p:grpSpPr>
              <a:xfrm rot="16200000" flipH="1">
                <a:off x="6918613" y="2912926"/>
                <a:ext cx="497382" cy="277867"/>
                <a:chOff x="8418515" y="4019368"/>
                <a:chExt cx="1706562" cy="953389"/>
              </a:xfrm>
            </p:grpSpPr>
            <p:sp>
              <p:nvSpPr>
                <p:cNvPr id="179" name="Freeform 24"/>
                <p:cNvSpPr>
                  <a:spLocks noChangeAspect="1"/>
                </p:cNvSpPr>
                <p:nvPr/>
              </p:nvSpPr>
              <p:spPr bwMode="auto">
                <a:xfrm>
                  <a:off x="8418515" y="4019368"/>
                  <a:ext cx="1706562" cy="953389"/>
                </a:xfrm>
                <a:custGeom>
                  <a:avLst/>
                  <a:gdLst>
                    <a:gd name="T0" fmla="*/ 437 w 452"/>
                    <a:gd name="T1" fmla="*/ 88 h 238"/>
                    <a:gd name="T2" fmla="*/ 404 w 452"/>
                    <a:gd name="T3" fmla="*/ 55 h 238"/>
                    <a:gd name="T4" fmla="*/ 397 w 452"/>
                    <a:gd name="T5" fmla="*/ 48 h 238"/>
                    <a:gd name="T6" fmla="*/ 387 w 452"/>
                    <a:gd name="T7" fmla="*/ 48 h 238"/>
                    <a:gd name="T8" fmla="*/ 212 w 452"/>
                    <a:gd name="T9" fmla="*/ 48 h 238"/>
                    <a:gd name="T10" fmla="*/ 118 w 452"/>
                    <a:gd name="T11" fmla="*/ 0 h 238"/>
                    <a:gd name="T12" fmla="*/ 118 w 452"/>
                    <a:gd name="T13" fmla="*/ 0 h 238"/>
                    <a:gd name="T14" fmla="*/ 118 w 452"/>
                    <a:gd name="T15" fmla="*/ 0 h 238"/>
                    <a:gd name="T16" fmla="*/ 118 w 452"/>
                    <a:gd name="T17" fmla="*/ 0 h 238"/>
                    <a:gd name="T18" fmla="*/ 0 w 452"/>
                    <a:gd name="T19" fmla="*/ 119 h 238"/>
                    <a:gd name="T20" fmla="*/ 118 w 452"/>
                    <a:gd name="T21" fmla="*/ 238 h 238"/>
                    <a:gd name="T22" fmla="*/ 212 w 452"/>
                    <a:gd name="T23" fmla="*/ 190 h 238"/>
                    <a:gd name="T24" fmla="*/ 237 w 452"/>
                    <a:gd name="T25" fmla="*/ 190 h 238"/>
                    <a:gd name="T26" fmla="*/ 246 w 452"/>
                    <a:gd name="T27" fmla="*/ 190 h 238"/>
                    <a:gd name="T28" fmla="*/ 254 w 452"/>
                    <a:gd name="T29" fmla="*/ 183 h 238"/>
                    <a:gd name="T30" fmla="*/ 267 w 452"/>
                    <a:gd name="T31" fmla="*/ 170 h 238"/>
                    <a:gd name="T32" fmla="*/ 273 w 452"/>
                    <a:gd name="T33" fmla="*/ 176 h 238"/>
                    <a:gd name="T34" fmla="*/ 290 w 452"/>
                    <a:gd name="T35" fmla="*/ 193 h 238"/>
                    <a:gd name="T36" fmla="*/ 307 w 452"/>
                    <a:gd name="T37" fmla="*/ 176 h 238"/>
                    <a:gd name="T38" fmla="*/ 312 w 452"/>
                    <a:gd name="T39" fmla="*/ 171 h 238"/>
                    <a:gd name="T40" fmla="*/ 317 w 452"/>
                    <a:gd name="T41" fmla="*/ 177 h 238"/>
                    <a:gd name="T42" fmla="*/ 334 w 452"/>
                    <a:gd name="T43" fmla="*/ 194 h 238"/>
                    <a:gd name="T44" fmla="*/ 351 w 452"/>
                    <a:gd name="T45" fmla="*/ 177 h 238"/>
                    <a:gd name="T46" fmla="*/ 357 w 452"/>
                    <a:gd name="T47" fmla="*/ 171 h 238"/>
                    <a:gd name="T48" fmla="*/ 363 w 452"/>
                    <a:gd name="T49" fmla="*/ 177 h 238"/>
                    <a:gd name="T50" fmla="*/ 380 w 452"/>
                    <a:gd name="T51" fmla="*/ 194 h 238"/>
                    <a:gd name="T52" fmla="*/ 397 w 452"/>
                    <a:gd name="T53" fmla="*/ 177 h 238"/>
                    <a:gd name="T54" fmla="*/ 437 w 452"/>
                    <a:gd name="T55" fmla="*/ 137 h 238"/>
                    <a:gd name="T56" fmla="*/ 437 w 452"/>
                    <a:gd name="T57" fmla="*/ 137 h 238"/>
                    <a:gd name="T58" fmla="*/ 437 w 452"/>
                    <a:gd name="T59" fmla="*/ 137 h 238"/>
                    <a:gd name="T60" fmla="*/ 437 w 452"/>
                    <a:gd name="T61" fmla="*/ 8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2" h="238">
                      <a:moveTo>
                        <a:pt x="437" y="88"/>
                      </a:moveTo>
                      <a:cubicBezTo>
                        <a:pt x="404" y="55"/>
                        <a:pt x="404" y="55"/>
                        <a:pt x="404" y="55"/>
                      </a:cubicBezTo>
                      <a:cubicBezTo>
                        <a:pt x="397" y="48"/>
                        <a:pt x="397" y="48"/>
                        <a:pt x="397" y="48"/>
                      </a:cubicBezTo>
                      <a:cubicBezTo>
                        <a:pt x="387" y="48"/>
                        <a:pt x="387" y="48"/>
                        <a:pt x="387" y="48"/>
                      </a:cubicBezTo>
                      <a:cubicBezTo>
                        <a:pt x="212" y="48"/>
                        <a:pt x="212" y="48"/>
                        <a:pt x="212" y="48"/>
                      </a:cubicBezTo>
                      <a:cubicBezTo>
                        <a:pt x="190" y="18"/>
                        <a:pt x="155" y="0"/>
                        <a:pt x="118" y="0"/>
                      </a:cubicBezTo>
                      <a:cubicBezTo>
                        <a:pt x="118" y="0"/>
                        <a:pt x="118" y="0"/>
                        <a:pt x="118" y="0"/>
                      </a:cubicBezTo>
                      <a:cubicBezTo>
                        <a:pt x="118" y="0"/>
                        <a:pt x="118" y="0"/>
                        <a:pt x="118" y="0"/>
                      </a:cubicBezTo>
                      <a:cubicBezTo>
                        <a:pt x="118" y="0"/>
                        <a:pt x="118" y="0"/>
                        <a:pt x="118" y="0"/>
                      </a:cubicBezTo>
                      <a:cubicBezTo>
                        <a:pt x="53" y="0"/>
                        <a:pt x="0" y="54"/>
                        <a:pt x="0" y="119"/>
                      </a:cubicBezTo>
                      <a:cubicBezTo>
                        <a:pt x="0" y="184"/>
                        <a:pt x="53" y="237"/>
                        <a:pt x="118" y="238"/>
                      </a:cubicBezTo>
                      <a:cubicBezTo>
                        <a:pt x="155" y="237"/>
                        <a:pt x="190" y="220"/>
                        <a:pt x="212" y="190"/>
                      </a:cubicBezTo>
                      <a:cubicBezTo>
                        <a:pt x="237" y="190"/>
                        <a:pt x="237" y="190"/>
                        <a:pt x="237" y="190"/>
                      </a:cubicBezTo>
                      <a:cubicBezTo>
                        <a:pt x="246" y="190"/>
                        <a:pt x="246" y="190"/>
                        <a:pt x="246" y="190"/>
                      </a:cubicBezTo>
                      <a:cubicBezTo>
                        <a:pt x="254" y="183"/>
                        <a:pt x="254" y="183"/>
                        <a:pt x="254" y="183"/>
                      </a:cubicBezTo>
                      <a:cubicBezTo>
                        <a:pt x="267" y="170"/>
                        <a:pt x="267" y="170"/>
                        <a:pt x="267" y="170"/>
                      </a:cubicBezTo>
                      <a:cubicBezTo>
                        <a:pt x="273" y="176"/>
                        <a:pt x="273" y="176"/>
                        <a:pt x="273" y="176"/>
                      </a:cubicBezTo>
                      <a:cubicBezTo>
                        <a:pt x="290" y="193"/>
                        <a:pt x="290" y="193"/>
                        <a:pt x="290" y="193"/>
                      </a:cubicBezTo>
                      <a:cubicBezTo>
                        <a:pt x="307" y="176"/>
                        <a:pt x="307" y="176"/>
                        <a:pt x="307" y="176"/>
                      </a:cubicBezTo>
                      <a:cubicBezTo>
                        <a:pt x="312" y="171"/>
                        <a:pt x="312" y="171"/>
                        <a:pt x="312" y="171"/>
                      </a:cubicBezTo>
                      <a:cubicBezTo>
                        <a:pt x="317" y="177"/>
                        <a:pt x="317" y="177"/>
                        <a:pt x="317" y="177"/>
                      </a:cubicBezTo>
                      <a:cubicBezTo>
                        <a:pt x="334" y="194"/>
                        <a:pt x="334" y="194"/>
                        <a:pt x="334" y="194"/>
                      </a:cubicBezTo>
                      <a:cubicBezTo>
                        <a:pt x="351" y="177"/>
                        <a:pt x="351" y="177"/>
                        <a:pt x="351" y="177"/>
                      </a:cubicBezTo>
                      <a:cubicBezTo>
                        <a:pt x="357" y="171"/>
                        <a:pt x="357" y="171"/>
                        <a:pt x="357" y="171"/>
                      </a:cubicBezTo>
                      <a:cubicBezTo>
                        <a:pt x="363" y="177"/>
                        <a:pt x="363" y="177"/>
                        <a:pt x="363" y="177"/>
                      </a:cubicBezTo>
                      <a:cubicBezTo>
                        <a:pt x="380" y="194"/>
                        <a:pt x="380" y="194"/>
                        <a:pt x="380" y="194"/>
                      </a:cubicBezTo>
                      <a:cubicBezTo>
                        <a:pt x="397" y="177"/>
                        <a:pt x="397" y="177"/>
                        <a:pt x="397" y="177"/>
                      </a:cubicBezTo>
                      <a:cubicBezTo>
                        <a:pt x="437" y="137"/>
                        <a:pt x="437" y="137"/>
                        <a:pt x="437" y="137"/>
                      </a:cubicBezTo>
                      <a:cubicBezTo>
                        <a:pt x="437" y="137"/>
                        <a:pt x="437" y="137"/>
                        <a:pt x="437" y="137"/>
                      </a:cubicBezTo>
                      <a:cubicBezTo>
                        <a:pt x="437" y="137"/>
                        <a:pt x="437" y="137"/>
                        <a:pt x="437" y="137"/>
                      </a:cubicBezTo>
                      <a:cubicBezTo>
                        <a:pt x="452" y="122"/>
                        <a:pt x="452" y="103"/>
                        <a:pt x="437" y="88"/>
                      </a:cubicBez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80" name="Freeform 25"/>
                <p:cNvSpPr>
                  <a:spLocks noChangeAspect="1" noEditPoints="1"/>
                </p:cNvSpPr>
                <p:nvPr/>
              </p:nvSpPr>
              <p:spPr bwMode="auto">
                <a:xfrm>
                  <a:off x="8509000" y="4109882"/>
                  <a:ext cx="1514474" cy="762379"/>
                </a:xfrm>
                <a:custGeom>
                  <a:avLst/>
                  <a:gdLst>
                    <a:gd name="T0" fmla="*/ 396 w 401"/>
                    <a:gd name="T1" fmla="*/ 80 h 190"/>
                    <a:gd name="T2" fmla="*/ 363 w 401"/>
                    <a:gd name="T3" fmla="*/ 48 h 190"/>
                    <a:gd name="T4" fmla="*/ 175 w 401"/>
                    <a:gd name="T5" fmla="*/ 48 h 190"/>
                    <a:gd name="T6" fmla="*/ 94 w 401"/>
                    <a:gd name="T7" fmla="*/ 0 h 190"/>
                    <a:gd name="T8" fmla="*/ 0 w 401"/>
                    <a:gd name="T9" fmla="*/ 95 h 190"/>
                    <a:gd name="T10" fmla="*/ 94 w 401"/>
                    <a:gd name="T11" fmla="*/ 190 h 190"/>
                    <a:gd name="T12" fmla="*/ 175 w 401"/>
                    <a:gd name="T13" fmla="*/ 142 h 190"/>
                    <a:gd name="T14" fmla="*/ 213 w 401"/>
                    <a:gd name="T15" fmla="*/ 142 h 190"/>
                    <a:gd name="T16" fmla="*/ 243 w 401"/>
                    <a:gd name="T17" fmla="*/ 112 h 190"/>
                    <a:gd name="T18" fmla="*/ 266 w 401"/>
                    <a:gd name="T19" fmla="*/ 135 h 190"/>
                    <a:gd name="T20" fmla="*/ 288 w 401"/>
                    <a:gd name="T21" fmla="*/ 113 h 190"/>
                    <a:gd name="T22" fmla="*/ 310 w 401"/>
                    <a:gd name="T23" fmla="*/ 136 h 190"/>
                    <a:gd name="T24" fmla="*/ 333 w 401"/>
                    <a:gd name="T25" fmla="*/ 113 h 190"/>
                    <a:gd name="T26" fmla="*/ 356 w 401"/>
                    <a:gd name="T27" fmla="*/ 136 h 190"/>
                    <a:gd name="T28" fmla="*/ 396 w 401"/>
                    <a:gd name="T29" fmla="*/ 96 h 190"/>
                    <a:gd name="T30" fmla="*/ 396 w 401"/>
                    <a:gd name="T31" fmla="*/ 80 h 190"/>
                    <a:gd name="T32" fmla="*/ 53 w 401"/>
                    <a:gd name="T33" fmla="*/ 120 h 190"/>
                    <a:gd name="T34" fmla="*/ 28 w 401"/>
                    <a:gd name="T35" fmla="*/ 95 h 190"/>
                    <a:gd name="T36" fmla="*/ 53 w 401"/>
                    <a:gd name="T37" fmla="*/ 69 h 190"/>
                    <a:gd name="T38" fmla="*/ 77 w 401"/>
                    <a:gd name="T39" fmla="*/ 95 h 190"/>
                    <a:gd name="T40" fmla="*/ 53 w 401"/>
                    <a:gd name="T41" fmla="*/ 12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1" h="190">
                      <a:moveTo>
                        <a:pt x="396" y="80"/>
                      </a:moveTo>
                      <a:cubicBezTo>
                        <a:pt x="363" y="48"/>
                        <a:pt x="363" y="48"/>
                        <a:pt x="363" y="48"/>
                      </a:cubicBezTo>
                      <a:cubicBezTo>
                        <a:pt x="175" y="48"/>
                        <a:pt x="175" y="48"/>
                        <a:pt x="175" y="48"/>
                      </a:cubicBezTo>
                      <a:cubicBezTo>
                        <a:pt x="159" y="20"/>
                        <a:pt x="128" y="0"/>
                        <a:pt x="94" y="0"/>
                      </a:cubicBezTo>
                      <a:cubicBezTo>
                        <a:pt x="42" y="0"/>
                        <a:pt x="0" y="43"/>
                        <a:pt x="0" y="95"/>
                      </a:cubicBezTo>
                      <a:cubicBezTo>
                        <a:pt x="0" y="147"/>
                        <a:pt x="42" y="189"/>
                        <a:pt x="94" y="190"/>
                      </a:cubicBezTo>
                      <a:cubicBezTo>
                        <a:pt x="128" y="189"/>
                        <a:pt x="158" y="170"/>
                        <a:pt x="175" y="142"/>
                      </a:cubicBezTo>
                      <a:cubicBezTo>
                        <a:pt x="213" y="142"/>
                        <a:pt x="213" y="142"/>
                        <a:pt x="213" y="142"/>
                      </a:cubicBezTo>
                      <a:cubicBezTo>
                        <a:pt x="243" y="112"/>
                        <a:pt x="243" y="112"/>
                        <a:pt x="243" y="112"/>
                      </a:cubicBezTo>
                      <a:cubicBezTo>
                        <a:pt x="266" y="135"/>
                        <a:pt x="266" y="135"/>
                        <a:pt x="266" y="135"/>
                      </a:cubicBezTo>
                      <a:cubicBezTo>
                        <a:pt x="288" y="113"/>
                        <a:pt x="288" y="113"/>
                        <a:pt x="288" y="113"/>
                      </a:cubicBezTo>
                      <a:cubicBezTo>
                        <a:pt x="310" y="136"/>
                        <a:pt x="310" y="136"/>
                        <a:pt x="310" y="136"/>
                      </a:cubicBezTo>
                      <a:cubicBezTo>
                        <a:pt x="333" y="113"/>
                        <a:pt x="333" y="113"/>
                        <a:pt x="333" y="113"/>
                      </a:cubicBezTo>
                      <a:cubicBezTo>
                        <a:pt x="356" y="136"/>
                        <a:pt x="356" y="136"/>
                        <a:pt x="356" y="136"/>
                      </a:cubicBezTo>
                      <a:cubicBezTo>
                        <a:pt x="396" y="96"/>
                        <a:pt x="396" y="96"/>
                        <a:pt x="396" y="96"/>
                      </a:cubicBezTo>
                      <a:cubicBezTo>
                        <a:pt x="401" y="90"/>
                        <a:pt x="401" y="86"/>
                        <a:pt x="396" y="80"/>
                      </a:cubicBezTo>
                      <a:close/>
                      <a:moveTo>
                        <a:pt x="53" y="120"/>
                      </a:moveTo>
                      <a:cubicBezTo>
                        <a:pt x="39" y="120"/>
                        <a:pt x="28" y="108"/>
                        <a:pt x="28" y="95"/>
                      </a:cubicBezTo>
                      <a:cubicBezTo>
                        <a:pt x="28" y="81"/>
                        <a:pt x="39" y="69"/>
                        <a:pt x="53" y="69"/>
                      </a:cubicBezTo>
                      <a:cubicBezTo>
                        <a:pt x="66" y="69"/>
                        <a:pt x="77" y="81"/>
                        <a:pt x="77" y="95"/>
                      </a:cubicBezTo>
                      <a:cubicBezTo>
                        <a:pt x="77" y="108"/>
                        <a:pt x="66" y="120"/>
                        <a:pt x="53" y="12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grpSp>
          <p:nvGrpSpPr>
            <p:cNvPr id="168" name="Group 58"/>
            <p:cNvGrpSpPr/>
            <p:nvPr/>
          </p:nvGrpSpPr>
          <p:grpSpPr>
            <a:xfrm>
              <a:off x="6240146" y="3457463"/>
              <a:ext cx="455740" cy="447509"/>
              <a:chOff x="6489287" y="2661536"/>
              <a:chExt cx="816952" cy="706237"/>
            </a:xfrm>
          </p:grpSpPr>
          <p:grpSp>
            <p:nvGrpSpPr>
              <p:cNvPr id="170" name="Group 60"/>
              <p:cNvGrpSpPr/>
              <p:nvPr/>
            </p:nvGrpSpPr>
            <p:grpSpPr>
              <a:xfrm>
                <a:off x="6489287" y="2661536"/>
                <a:ext cx="745404" cy="706237"/>
                <a:chOff x="1150761" y="2822066"/>
                <a:chExt cx="745404" cy="706237"/>
              </a:xfrm>
            </p:grpSpPr>
            <p:sp>
              <p:nvSpPr>
                <p:cNvPr id="175" name="Oval 64"/>
                <p:cNvSpPr/>
                <p:nvPr/>
              </p:nvSpPr>
              <p:spPr bwMode="auto">
                <a:xfrm>
                  <a:off x="1150761" y="2822066"/>
                  <a:ext cx="745404" cy="706237"/>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6" name="Freeform 5"/>
                <p:cNvSpPr>
                  <a:spLocks noChangeAspect="1" noEditPoints="1"/>
                </p:cNvSpPr>
                <p:nvPr/>
              </p:nvSpPr>
              <p:spPr bwMode="auto">
                <a:xfrm>
                  <a:off x="1317907" y="2985538"/>
                  <a:ext cx="396707" cy="374903"/>
                </a:xfrm>
                <a:custGeom>
                  <a:avLst/>
                  <a:gdLst>
                    <a:gd name="T0" fmla="*/ 61 w 329"/>
                    <a:gd name="T1" fmla="*/ 67 h 328"/>
                    <a:gd name="T2" fmla="*/ 261 w 329"/>
                    <a:gd name="T3" fmla="*/ 266 h 328"/>
                    <a:gd name="T4" fmla="*/ 261 w 329"/>
                    <a:gd name="T5" fmla="*/ 60 h 328"/>
                    <a:gd name="T6" fmla="*/ 329 w 329"/>
                    <a:gd name="T7" fmla="*/ 109 h 328"/>
                    <a:gd name="T8" fmla="*/ 276 w 329"/>
                    <a:gd name="T9" fmla="*/ 109 h 328"/>
                    <a:gd name="T10" fmla="*/ 323 w 329"/>
                    <a:gd name="T11" fmla="*/ 123 h 328"/>
                    <a:gd name="T12" fmla="*/ 329 w 329"/>
                    <a:gd name="T13" fmla="*/ 167 h 328"/>
                    <a:gd name="T14" fmla="*/ 282 w 329"/>
                    <a:gd name="T15" fmla="*/ 153 h 328"/>
                    <a:gd name="T16" fmla="*/ 282 w 329"/>
                    <a:gd name="T17" fmla="*/ 174 h 328"/>
                    <a:gd name="T18" fmla="*/ 323 w 329"/>
                    <a:gd name="T19" fmla="*/ 224 h 328"/>
                    <a:gd name="T20" fmla="*/ 323 w 329"/>
                    <a:gd name="T21" fmla="*/ 203 h 328"/>
                    <a:gd name="T22" fmla="*/ 276 w 329"/>
                    <a:gd name="T23" fmla="*/ 217 h 328"/>
                    <a:gd name="T24" fmla="*/ 323 w 329"/>
                    <a:gd name="T25" fmla="*/ 224 h 328"/>
                    <a:gd name="T26" fmla="*/ 110 w 329"/>
                    <a:gd name="T27" fmla="*/ 0 h 328"/>
                    <a:gd name="T28" fmla="*/ 110 w 329"/>
                    <a:gd name="T29" fmla="*/ 53 h 328"/>
                    <a:gd name="T30" fmla="*/ 124 w 329"/>
                    <a:gd name="T31" fmla="*/ 6 h 328"/>
                    <a:gd name="T32" fmla="*/ 168 w 329"/>
                    <a:gd name="T33" fmla="*/ 0 h 328"/>
                    <a:gd name="T34" fmla="*/ 154 w 329"/>
                    <a:gd name="T35" fmla="*/ 47 h 328"/>
                    <a:gd name="T36" fmla="*/ 174 w 329"/>
                    <a:gd name="T37" fmla="*/ 47 h 328"/>
                    <a:gd name="T38" fmla="*/ 225 w 329"/>
                    <a:gd name="T39" fmla="*/ 6 h 328"/>
                    <a:gd name="T40" fmla="*/ 204 w 329"/>
                    <a:gd name="T41" fmla="*/ 6 h 328"/>
                    <a:gd name="T42" fmla="*/ 218 w 329"/>
                    <a:gd name="T43" fmla="*/ 53 h 328"/>
                    <a:gd name="T44" fmla="*/ 225 w 329"/>
                    <a:gd name="T45" fmla="*/ 6 h 328"/>
                    <a:gd name="T46" fmla="*/ 54 w 329"/>
                    <a:gd name="T47" fmla="*/ 109 h 328"/>
                    <a:gd name="T48" fmla="*/ 0 w 329"/>
                    <a:gd name="T49" fmla="*/ 109 h 328"/>
                    <a:gd name="T50" fmla="*/ 48 w 329"/>
                    <a:gd name="T51" fmla="*/ 123 h 328"/>
                    <a:gd name="T52" fmla="*/ 54 w 329"/>
                    <a:gd name="T53" fmla="*/ 167 h 328"/>
                    <a:gd name="T54" fmla="*/ 6 w 329"/>
                    <a:gd name="T55" fmla="*/ 153 h 328"/>
                    <a:gd name="T56" fmla="*/ 6 w 329"/>
                    <a:gd name="T57" fmla="*/ 174 h 328"/>
                    <a:gd name="T58" fmla="*/ 48 w 329"/>
                    <a:gd name="T59" fmla="*/ 224 h 328"/>
                    <a:gd name="T60" fmla="*/ 48 w 329"/>
                    <a:gd name="T61" fmla="*/ 203 h 328"/>
                    <a:gd name="T62" fmla="*/ 0 w 329"/>
                    <a:gd name="T63" fmla="*/ 217 h 328"/>
                    <a:gd name="T64" fmla="*/ 48 w 329"/>
                    <a:gd name="T65" fmla="*/ 224 h 328"/>
                    <a:gd name="T66" fmla="*/ 110 w 329"/>
                    <a:gd name="T67" fmla="*/ 274 h 328"/>
                    <a:gd name="T68" fmla="*/ 110 w 329"/>
                    <a:gd name="T69" fmla="*/ 328 h 328"/>
                    <a:gd name="T70" fmla="*/ 124 w 329"/>
                    <a:gd name="T71" fmla="*/ 280 h 328"/>
                    <a:gd name="T72" fmla="*/ 168 w 329"/>
                    <a:gd name="T73" fmla="*/ 274 h 328"/>
                    <a:gd name="T74" fmla="*/ 154 w 329"/>
                    <a:gd name="T75" fmla="*/ 321 h 328"/>
                    <a:gd name="T76" fmla="*/ 174 w 329"/>
                    <a:gd name="T77" fmla="*/ 321 h 328"/>
                    <a:gd name="T78" fmla="*/ 225 w 329"/>
                    <a:gd name="T79" fmla="*/ 280 h 328"/>
                    <a:gd name="T80" fmla="*/ 204 w 329"/>
                    <a:gd name="T81" fmla="*/ 280 h 328"/>
                    <a:gd name="T82" fmla="*/ 218 w 329"/>
                    <a:gd name="T83" fmla="*/ 328 h 328"/>
                    <a:gd name="T84" fmla="*/ 225 w 329"/>
                    <a:gd name="T85" fmla="*/ 28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9" h="328">
                      <a:moveTo>
                        <a:pt x="261" y="60"/>
                      </a:moveTo>
                      <a:cubicBezTo>
                        <a:pt x="261" y="60"/>
                        <a:pt x="261" y="60"/>
                        <a:pt x="68" y="60"/>
                      </a:cubicBezTo>
                      <a:cubicBezTo>
                        <a:pt x="64" y="60"/>
                        <a:pt x="61" y="63"/>
                        <a:pt x="61" y="67"/>
                      </a:cubicBezTo>
                      <a:cubicBezTo>
                        <a:pt x="61" y="67"/>
                        <a:pt x="61" y="67"/>
                        <a:pt x="61" y="259"/>
                      </a:cubicBezTo>
                      <a:cubicBezTo>
                        <a:pt x="61" y="263"/>
                        <a:pt x="64" y="266"/>
                        <a:pt x="68" y="266"/>
                      </a:cubicBezTo>
                      <a:cubicBezTo>
                        <a:pt x="68" y="266"/>
                        <a:pt x="68" y="266"/>
                        <a:pt x="261" y="266"/>
                      </a:cubicBezTo>
                      <a:cubicBezTo>
                        <a:pt x="265" y="266"/>
                        <a:pt x="267" y="263"/>
                        <a:pt x="267" y="259"/>
                      </a:cubicBezTo>
                      <a:cubicBezTo>
                        <a:pt x="267" y="259"/>
                        <a:pt x="267" y="259"/>
                        <a:pt x="267" y="67"/>
                      </a:cubicBezTo>
                      <a:cubicBezTo>
                        <a:pt x="267" y="63"/>
                        <a:pt x="265" y="60"/>
                        <a:pt x="261" y="60"/>
                      </a:cubicBezTo>
                      <a:close/>
                      <a:moveTo>
                        <a:pt x="323" y="123"/>
                      </a:moveTo>
                      <a:cubicBezTo>
                        <a:pt x="327" y="123"/>
                        <a:pt x="329" y="120"/>
                        <a:pt x="329" y="116"/>
                      </a:cubicBezTo>
                      <a:cubicBezTo>
                        <a:pt x="329" y="109"/>
                        <a:pt x="329" y="109"/>
                        <a:pt x="329" y="109"/>
                      </a:cubicBezTo>
                      <a:cubicBezTo>
                        <a:pt x="329" y="106"/>
                        <a:pt x="327" y="103"/>
                        <a:pt x="323" y="103"/>
                      </a:cubicBezTo>
                      <a:cubicBezTo>
                        <a:pt x="282" y="103"/>
                        <a:pt x="282" y="103"/>
                        <a:pt x="282" y="103"/>
                      </a:cubicBezTo>
                      <a:cubicBezTo>
                        <a:pt x="279" y="103"/>
                        <a:pt x="276" y="106"/>
                        <a:pt x="276" y="109"/>
                      </a:cubicBezTo>
                      <a:cubicBezTo>
                        <a:pt x="276" y="116"/>
                        <a:pt x="276" y="116"/>
                        <a:pt x="276" y="116"/>
                      </a:cubicBezTo>
                      <a:cubicBezTo>
                        <a:pt x="276" y="120"/>
                        <a:pt x="279" y="123"/>
                        <a:pt x="282" y="123"/>
                      </a:cubicBezTo>
                      <a:cubicBezTo>
                        <a:pt x="323" y="123"/>
                        <a:pt x="323" y="123"/>
                        <a:pt x="323" y="123"/>
                      </a:cubicBezTo>
                      <a:cubicBezTo>
                        <a:pt x="323" y="123"/>
                        <a:pt x="323" y="123"/>
                        <a:pt x="323" y="123"/>
                      </a:cubicBezTo>
                      <a:close/>
                      <a:moveTo>
                        <a:pt x="323" y="174"/>
                      </a:moveTo>
                      <a:cubicBezTo>
                        <a:pt x="327" y="174"/>
                        <a:pt x="329" y="171"/>
                        <a:pt x="329" y="167"/>
                      </a:cubicBezTo>
                      <a:cubicBezTo>
                        <a:pt x="329" y="160"/>
                        <a:pt x="329" y="160"/>
                        <a:pt x="329" y="160"/>
                      </a:cubicBezTo>
                      <a:cubicBezTo>
                        <a:pt x="329" y="156"/>
                        <a:pt x="327" y="153"/>
                        <a:pt x="323" y="153"/>
                      </a:cubicBezTo>
                      <a:cubicBezTo>
                        <a:pt x="282" y="153"/>
                        <a:pt x="282" y="153"/>
                        <a:pt x="282" y="153"/>
                      </a:cubicBezTo>
                      <a:cubicBezTo>
                        <a:pt x="279" y="153"/>
                        <a:pt x="276" y="156"/>
                        <a:pt x="276" y="160"/>
                      </a:cubicBezTo>
                      <a:cubicBezTo>
                        <a:pt x="276" y="167"/>
                        <a:pt x="276" y="167"/>
                        <a:pt x="276" y="167"/>
                      </a:cubicBezTo>
                      <a:cubicBezTo>
                        <a:pt x="276" y="171"/>
                        <a:pt x="279" y="174"/>
                        <a:pt x="282" y="174"/>
                      </a:cubicBezTo>
                      <a:cubicBezTo>
                        <a:pt x="323" y="174"/>
                        <a:pt x="323" y="174"/>
                        <a:pt x="323" y="174"/>
                      </a:cubicBezTo>
                      <a:cubicBezTo>
                        <a:pt x="323" y="174"/>
                        <a:pt x="323" y="174"/>
                        <a:pt x="323" y="174"/>
                      </a:cubicBezTo>
                      <a:close/>
                      <a:moveTo>
                        <a:pt x="323" y="224"/>
                      </a:moveTo>
                      <a:cubicBezTo>
                        <a:pt x="327" y="224"/>
                        <a:pt x="329" y="220"/>
                        <a:pt x="329" y="217"/>
                      </a:cubicBezTo>
                      <a:cubicBezTo>
                        <a:pt x="329" y="210"/>
                        <a:pt x="329" y="210"/>
                        <a:pt x="329" y="210"/>
                      </a:cubicBezTo>
                      <a:cubicBezTo>
                        <a:pt x="329" y="207"/>
                        <a:pt x="327" y="203"/>
                        <a:pt x="323" y="203"/>
                      </a:cubicBezTo>
                      <a:cubicBezTo>
                        <a:pt x="282" y="203"/>
                        <a:pt x="282" y="203"/>
                        <a:pt x="282" y="203"/>
                      </a:cubicBezTo>
                      <a:cubicBezTo>
                        <a:pt x="279" y="203"/>
                        <a:pt x="276" y="207"/>
                        <a:pt x="276" y="210"/>
                      </a:cubicBezTo>
                      <a:cubicBezTo>
                        <a:pt x="276" y="217"/>
                        <a:pt x="276" y="217"/>
                        <a:pt x="276" y="217"/>
                      </a:cubicBezTo>
                      <a:cubicBezTo>
                        <a:pt x="276" y="220"/>
                        <a:pt x="279" y="224"/>
                        <a:pt x="282" y="224"/>
                      </a:cubicBezTo>
                      <a:cubicBezTo>
                        <a:pt x="323" y="224"/>
                        <a:pt x="323" y="224"/>
                        <a:pt x="323" y="224"/>
                      </a:cubicBezTo>
                      <a:cubicBezTo>
                        <a:pt x="323" y="224"/>
                        <a:pt x="323" y="224"/>
                        <a:pt x="323" y="224"/>
                      </a:cubicBezTo>
                      <a:close/>
                      <a:moveTo>
                        <a:pt x="124" y="6"/>
                      </a:moveTo>
                      <a:cubicBezTo>
                        <a:pt x="124" y="3"/>
                        <a:pt x="121" y="0"/>
                        <a:pt x="117" y="0"/>
                      </a:cubicBezTo>
                      <a:cubicBezTo>
                        <a:pt x="110" y="0"/>
                        <a:pt x="110" y="0"/>
                        <a:pt x="110" y="0"/>
                      </a:cubicBezTo>
                      <a:cubicBezTo>
                        <a:pt x="107" y="0"/>
                        <a:pt x="104" y="3"/>
                        <a:pt x="104" y="6"/>
                      </a:cubicBezTo>
                      <a:cubicBezTo>
                        <a:pt x="104" y="47"/>
                        <a:pt x="104" y="47"/>
                        <a:pt x="104" y="47"/>
                      </a:cubicBezTo>
                      <a:cubicBezTo>
                        <a:pt x="104" y="51"/>
                        <a:pt x="107" y="53"/>
                        <a:pt x="110" y="53"/>
                      </a:cubicBezTo>
                      <a:cubicBezTo>
                        <a:pt x="117" y="53"/>
                        <a:pt x="117" y="53"/>
                        <a:pt x="117" y="53"/>
                      </a:cubicBezTo>
                      <a:cubicBezTo>
                        <a:pt x="121" y="53"/>
                        <a:pt x="124" y="51"/>
                        <a:pt x="124" y="47"/>
                      </a:cubicBezTo>
                      <a:cubicBezTo>
                        <a:pt x="124" y="6"/>
                        <a:pt x="124" y="6"/>
                        <a:pt x="124" y="6"/>
                      </a:cubicBezTo>
                      <a:cubicBezTo>
                        <a:pt x="124" y="6"/>
                        <a:pt x="124" y="6"/>
                        <a:pt x="124" y="6"/>
                      </a:cubicBezTo>
                      <a:close/>
                      <a:moveTo>
                        <a:pt x="174" y="6"/>
                      </a:moveTo>
                      <a:cubicBezTo>
                        <a:pt x="174" y="3"/>
                        <a:pt x="171" y="0"/>
                        <a:pt x="168" y="0"/>
                      </a:cubicBezTo>
                      <a:cubicBezTo>
                        <a:pt x="161" y="0"/>
                        <a:pt x="161" y="0"/>
                        <a:pt x="161" y="0"/>
                      </a:cubicBezTo>
                      <a:cubicBezTo>
                        <a:pt x="157" y="0"/>
                        <a:pt x="154" y="3"/>
                        <a:pt x="154" y="6"/>
                      </a:cubicBezTo>
                      <a:cubicBezTo>
                        <a:pt x="154" y="47"/>
                        <a:pt x="154" y="47"/>
                        <a:pt x="154" y="47"/>
                      </a:cubicBezTo>
                      <a:cubicBezTo>
                        <a:pt x="154" y="51"/>
                        <a:pt x="157" y="53"/>
                        <a:pt x="161" y="53"/>
                      </a:cubicBezTo>
                      <a:cubicBezTo>
                        <a:pt x="168" y="53"/>
                        <a:pt x="168" y="53"/>
                        <a:pt x="168" y="53"/>
                      </a:cubicBezTo>
                      <a:cubicBezTo>
                        <a:pt x="171" y="53"/>
                        <a:pt x="174" y="51"/>
                        <a:pt x="174" y="47"/>
                      </a:cubicBezTo>
                      <a:cubicBezTo>
                        <a:pt x="174" y="6"/>
                        <a:pt x="174" y="6"/>
                        <a:pt x="174" y="6"/>
                      </a:cubicBezTo>
                      <a:cubicBezTo>
                        <a:pt x="174" y="6"/>
                        <a:pt x="174" y="6"/>
                        <a:pt x="174" y="6"/>
                      </a:cubicBezTo>
                      <a:close/>
                      <a:moveTo>
                        <a:pt x="225" y="6"/>
                      </a:moveTo>
                      <a:cubicBezTo>
                        <a:pt x="225" y="3"/>
                        <a:pt x="222" y="0"/>
                        <a:pt x="218" y="0"/>
                      </a:cubicBezTo>
                      <a:cubicBezTo>
                        <a:pt x="211" y="0"/>
                        <a:pt x="211" y="0"/>
                        <a:pt x="211" y="0"/>
                      </a:cubicBezTo>
                      <a:cubicBezTo>
                        <a:pt x="207" y="0"/>
                        <a:pt x="204" y="3"/>
                        <a:pt x="204" y="6"/>
                      </a:cubicBezTo>
                      <a:cubicBezTo>
                        <a:pt x="204" y="47"/>
                        <a:pt x="204" y="47"/>
                        <a:pt x="204" y="47"/>
                      </a:cubicBezTo>
                      <a:cubicBezTo>
                        <a:pt x="204" y="51"/>
                        <a:pt x="207" y="53"/>
                        <a:pt x="211" y="53"/>
                      </a:cubicBezTo>
                      <a:cubicBezTo>
                        <a:pt x="218" y="53"/>
                        <a:pt x="218" y="53"/>
                        <a:pt x="218" y="53"/>
                      </a:cubicBezTo>
                      <a:cubicBezTo>
                        <a:pt x="222" y="53"/>
                        <a:pt x="225" y="51"/>
                        <a:pt x="225" y="47"/>
                      </a:cubicBezTo>
                      <a:cubicBezTo>
                        <a:pt x="225" y="6"/>
                        <a:pt x="225" y="6"/>
                        <a:pt x="225" y="6"/>
                      </a:cubicBezTo>
                      <a:cubicBezTo>
                        <a:pt x="225" y="6"/>
                        <a:pt x="225" y="6"/>
                        <a:pt x="225" y="6"/>
                      </a:cubicBezTo>
                      <a:close/>
                      <a:moveTo>
                        <a:pt x="48" y="123"/>
                      </a:moveTo>
                      <a:cubicBezTo>
                        <a:pt x="51" y="123"/>
                        <a:pt x="54" y="120"/>
                        <a:pt x="54" y="116"/>
                      </a:cubicBezTo>
                      <a:cubicBezTo>
                        <a:pt x="54" y="109"/>
                        <a:pt x="54" y="109"/>
                        <a:pt x="54" y="109"/>
                      </a:cubicBezTo>
                      <a:cubicBezTo>
                        <a:pt x="54" y="106"/>
                        <a:pt x="51" y="103"/>
                        <a:pt x="48" y="103"/>
                      </a:cubicBezTo>
                      <a:cubicBezTo>
                        <a:pt x="6" y="103"/>
                        <a:pt x="6" y="103"/>
                        <a:pt x="6" y="103"/>
                      </a:cubicBezTo>
                      <a:cubicBezTo>
                        <a:pt x="3" y="103"/>
                        <a:pt x="0" y="106"/>
                        <a:pt x="0" y="109"/>
                      </a:cubicBezTo>
                      <a:cubicBezTo>
                        <a:pt x="0" y="116"/>
                        <a:pt x="0" y="116"/>
                        <a:pt x="0" y="116"/>
                      </a:cubicBezTo>
                      <a:cubicBezTo>
                        <a:pt x="0" y="120"/>
                        <a:pt x="3" y="123"/>
                        <a:pt x="6" y="123"/>
                      </a:cubicBezTo>
                      <a:cubicBezTo>
                        <a:pt x="48" y="123"/>
                        <a:pt x="48" y="123"/>
                        <a:pt x="48" y="123"/>
                      </a:cubicBezTo>
                      <a:cubicBezTo>
                        <a:pt x="48" y="123"/>
                        <a:pt x="48" y="123"/>
                        <a:pt x="48" y="123"/>
                      </a:cubicBezTo>
                      <a:close/>
                      <a:moveTo>
                        <a:pt x="48" y="174"/>
                      </a:moveTo>
                      <a:cubicBezTo>
                        <a:pt x="51" y="174"/>
                        <a:pt x="54" y="171"/>
                        <a:pt x="54" y="167"/>
                      </a:cubicBezTo>
                      <a:cubicBezTo>
                        <a:pt x="54" y="160"/>
                        <a:pt x="54" y="160"/>
                        <a:pt x="54" y="160"/>
                      </a:cubicBezTo>
                      <a:cubicBezTo>
                        <a:pt x="54" y="156"/>
                        <a:pt x="51" y="153"/>
                        <a:pt x="48" y="153"/>
                      </a:cubicBezTo>
                      <a:cubicBezTo>
                        <a:pt x="6" y="153"/>
                        <a:pt x="6" y="153"/>
                        <a:pt x="6" y="153"/>
                      </a:cubicBezTo>
                      <a:cubicBezTo>
                        <a:pt x="3" y="153"/>
                        <a:pt x="0" y="156"/>
                        <a:pt x="0" y="160"/>
                      </a:cubicBezTo>
                      <a:cubicBezTo>
                        <a:pt x="0" y="167"/>
                        <a:pt x="0" y="167"/>
                        <a:pt x="0" y="167"/>
                      </a:cubicBezTo>
                      <a:cubicBezTo>
                        <a:pt x="0" y="171"/>
                        <a:pt x="3" y="174"/>
                        <a:pt x="6" y="174"/>
                      </a:cubicBezTo>
                      <a:cubicBezTo>
                        <a:pt x="48" y="174"/>
                        <a:pt x="48" y="174"/>
                        <a:pt x="48" y="174"/>
                      </a:cubicBezTo>
                      <a:cubicBezTo>
                        <a:pt x="48" y="174"/>
                        <a:pt x="48" y="174"/>
                        <a:pt x="48" y="174"/>
                      </a:cubicBezTo>
                      <a:close/>
                      <a:moveTo>
                        <a:pt x="48" y="224"/>
                      </a:moveTo>
                      <a:cubicBezTo>
                        <a:pt x="51" y="224"/>
                        <a:pt x="54" y="220"/>
                        <a:pt x="54" y="217"/>
                      </a:cubicBezTo>
                      <a:cubicBezTo>
                        <a:pt x="54" y="210"/>
                        <a:pt x="54" y="210"/>
                        <a:pt x="54" y="210"/>
                      </a:cubicBezTo>
                      <a:cubicBezTo>
                        <a:pt x="54" y="207"/>
                        <a:pt x="51" y="203"/>
                        <a:pt x="48" y="203"/>
                      </a:cubicBezTo>
                      <a:cubicBezTo>
                        <a:pt x="6" y="203"/>
                        <a:pt x="6" y="203"/>
                        <a:pt x="6" y="203"/>
                      </a:cubicBezTo>
                      <a:cubicBezTo>
                        <a:pt x="3" y="203"/>
                        <a:pt x="0" y="207"/>
                        <a:pt x="0" y="210"/>
                      </a:cubicBezTo>
                      <a:cubicBezTo>
                        <a:pt x="0" y="217"/>
                        <a:pt x="0" y="217"/>
                        <a:pt x="0" y="217"/>
                      </a:cubicBezTo>
                      <a:cubicBezTo>
                        <a:pt x="0" y="220"/>
                        <a:pt x="3" y="224"/>
                        <a:pt x="6" y="224"/>
                      </a:cubicBezTo>
                      <a:cubicBezTo>
                        <a:pt x="48" y="224"/>
                        <a:pt x="48" y="224"/>
                        <a:pt x="48" y="224"/>
                      </a:cubicBezTo>
                      <a:cubicBezTo>
                        <a:pt x="48" y="224"/>
                        <a:pt x="48" y="224"/>
                        <a:pt x="48" y="224"/>
                      </a:cubicBezTo>
                      <a:close/>
                      <a:moveTo>
                        <a:pt x="124" y="280"/>
                      </a:moveTo>
                      <a:cubicBezTo>
                        <a:pt x="124" y="276"/>
                        <a:pt x="121" y="274"/>
                        <a:pt x="117" y="274"/>
                      </a:cubicBezTo>
                      <a:cubicBezTo>
                        <a:pt x="110" y="274"/>
                        <a:pt x="110" y="274"/>
                        <a:pt x="110" y="274"/>
                      </a:cubicBezTo>
                      <a:cubicBezTo>
                        <a:pt x="107" y="274"/>
                        <a:pt x="104" y="276"/>
                        <a:pt x="104" y="280"/>
                      </a:cubicBezTo>
                      <a:cubicBezTo>
                        <a:pt x="104" y="321"/>
                        <a:pt x="104" y="321"/>
                        <a:pt x="104" y="321"/>
                      </a:cubicBezTo>
                      <a:cubicBezTo>
                        <a:pt x="104" y="324"/>
                        <a:pt x="107" y="328"/>
                        <a:pt x="110" y="328"/>
                      </a:cubicBezTo>
                      <a:cubicBezTo>
                        <a:pt x="117" y="328"/>
                        <a:pt x="117" y="328"/>
                        <a:pt x="117" y="328"/>
                      </a:cubicBezTo>
                      <a:cubicBezTo>
                        <a:pt x="121" y="328"/>
                        <a:pt x="124" y="324"/>
                        <a:pt x="124" y="321"/>
                      </a:cubicBezTo>
                      <a:cubicBezTo>
                        <a:pt x="124" y="280"/>
                        <a:pt x="124" y="280"/>
                        <a:pt x="124" y="280"/>
                      </a:cubicBezTo>
                      <a:cubicBezTo>
                        <a:pt x="124" y="280"/>
                        <a:pt x="124" y="280"/>
                        <a:pt x="124" y="280"/>
                      </a:cubicBezTo>
                      <a:close/>
                      <a:moveTo>
                        <a:pt x="174" y="280"/>
                      </a:moveTo>
                      <a:cubicBezTo>
                        <a:pt x="174" y="276"/>
                        <a:pt x="171" y="274"/>
                        <a:pt x="168" y="274"/>
                      </a:cubicBezTo>
                      <a:cubicBezTo>
                        <a:pt x="161" y="274"/>
                        <a:pt x="161" y="274"/>
                        <a:pt x="161" y="274"/>
                      </a:cubicBezTo>
                      <a:cubicBezTo>
                        <a:pt x="157" y="274"/>
                        <a:pt x="154" y="276"/>
                        <a:pt x="154" y="280"/>
                      </a:cubicBezTo>
                      <a:cubicBezTo>
                        <a:pt x="154" y="321"/>
                        <a:pt x="154" y="321"/>
                        <a:pt x="154" y="321"/>
                      </a:cubicBezTo>
                      <a:cubicBezTo>
                        <a:pt x="154" y="324"/>
                        <a:pt x="157" y="328"/>
                        <a:pt x="161" y="328"/>
                      </a:cubicBezTo>
                      <a:cubicBezTo>
                        <a:pt x="168" y="328"/>
                        <a:pt x="168" y="328"/>
                        <a:pt x="168" y="328"/>
                      </a:cubicBezTo>
                      <a:cubicBezTo>
                        <a:pt x="171" y="328"/>
                        <a:pt x="174" y="324"/>
                        <a:pt x="174" y="321"/>
                      </a:cubicBezTo>
                      <a:cubicBezTo>
                        <a:pt x="174" y="280"/>
                        <a:pt x="174" y="280"/>
                        <a:pt x="174" y="280"/>
                      </a:cubicBezTo>
                      <a:cubicBezTo>
                        <a:pt x="174" y="280"/>
                        <a:pt x="174" y="280"/>
                        <a:pt x="174" y="280"/>
                      </a:cubicBezTo>
                      <a:close/>
                      <a:moveTo>
                        <a:pt x="225" y="280"/>
                      </a:moveTo>
                      <a:cubicBezTo>
                        <a:pt x="225" y="276"/>
                        <a:pt x="222" y="274"/>
                        <a:pt x="218" y="274"/>
                      </a:cubicBezTo>
                      <a:cubicBezTo>
                        <a:pt x="211" y="274"/>
                        <a:pt x="211" y="274"/>
                        <a:pt x="211" y="274"/>
                      </a:cubicBezTo>
                      <a:cubicBezTo>
                        <a:pt x="207" y="274"/>
                        <a:pt x="204" y="276"/>
                        <a:pt x="204" y="280"/>
                      </a:cubicBezTo>
                      <a:cubicBezTo>
                        <a:pt x="204" y="321"/>
                        <a:pt x="204" y="321"/>
                        <a:pt x="204" y="321"/>
                      </a:cubicBezTo>
                      <a:cubicBezTo>
                        <a:pt x="204" y="324"/>
                        <a:pt x="207" y="328"/>
                        <a:pt x="211" y="328"/>
                      </a:cubicBezTo>
                      <a:cubicBezTo>
                        <a:pt x="218" y="328"/>
                        <a:pt x="218" y="328"/>
                        <a:pt x="218" y="328"/>
                      </a:cubicBezTo>
                      <a:cubicBezTo>
                        <a:pt x="222" y="328"/>
                        <a:pt x="225" y="324"/>
                        <a:pt x="225" y="321"/>
                      </a:cubicBezTo>
                      <a:cubicBezTo>
                        <a:pt x="225" y="280"/>
                        <a:pt x="225" y="280"/>
                        <a:pt x="225" y="280"/>
                      </a:cubicBezTo>
                      <a:cubicBezTo>
                        <a:pt x="225" y="280"/>
                        <a:pt x="225" y="280"/>
                        <a:pt x="225" y="28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nvGrpSpPr>
              <p:cNvPr id="171" name="Group 61"/>
              <p:cNvGrpSpPr>
                <a:grpSpLocks noChangeAspect="1"/>
              </p:cNvGrpSpPr>
              <p:nvPr/>
            </p:nvGrpSpPr>
            <p:grpSpPr>
              <a:xfrm rot="16200000" flipH="1">
                <a:off x="6918615" y="2912926"/>
                <a:ext cx="497382" cy="277867"/>
                <a:chOff x="8418515" y="4019373"/>
                <a:chExt cx="1706562" cy="953389"/>
              </a:xfrm>
            </p:grpSpPr>
            <p:sp>
              <p:nvSpPr>
                <p:cNvPr id="172" name="Freeform 24"/>
                <p:cNvSpPr>
                  <a:spLocks noChangeAspect="1"/>
                </p:cNvSpPr>
                <p:nvPr/>
              </p:nvSpPr>
              <p:spPr bwMode="auto">
                <a:xfrm>
                  <a:off x="8418515" y="4019373"/>
                  <a:ext cx="1706562" cy="953389"/>
                </a:xfrm>
                <a:custGeom>
                  <a:avLst/>
                  <a:gdLst>
                    <a:gd name="T0" fmla="*/ 437 w 452"/>
                    <a:gd name="T1" fmla="*/ 88 h 238"/>
                    <a:gd name="T2" fmla="*/ 404 w 452"/>
                    <a:gd name="T3" fmla="*/ 55 h 238"/>
                    <a:gd name="T4" fmla="*/ 397 w 452"/>
                    <a:gd name="T5" fmla="*/ 48 h 238"/>
                    <a:gd name="T6" fmla="*/ 387 w 452"/>
                    <a:gd name="T7" fmla="*/ 48 h 238"/>
                    <a:gd name="T8" fmla="*/ 212 w 452"/>
                    <a:gd name="T9" fmla="*/ 48 h 238"/>
                    <a:gd name="T10" fmla="*/ 118 w 452"/>
                    <a:gd name="T11" fmla="*/ 0 h 238"/>
                    <a:gd name="T12" fmla="*/ 118 w 452"/>
                    <a:gd name="T13" fmla="*/ 0 h 238"/>
                    <a:gd name="T14" fmla="*/ 118 w 452"/>
                    <a:gd name="T15" fmla="*/ 0 h 238"/>
                    <a:gd name="T16" fmla="*/ 118 w 452"/>
                    <a:gd name="T17" fmla="*/ 0 h 238"/>
                    <a:gd name="T18" fmla="*/ 0 w 452"/>
                    <a:gd name="T19" fmla="*/ 119 h 238"/>
                    <a:gd name="T20" fmla="*/ 118 w 452"/>
                    <a:gd name="T21" fmla="*/ 238 h 238"/>
                    <a:gd name="T22" fmla="*/ 212 w 452"/>
                    <a:gd name="T23" fmla="*/ 190 h 238"/>
                    <a:gd name="T24" fmla="*/ 237 w 452"/>
                    <a:gd name="T25" fmla="*/ 190 h 238"/>
                    <a:gd name="T26" fmla="*/ 246 w 452"/>
                    <a:gd name="T27" fmla="*/ 190 h 238"/>
                    <a:gd name="T28" fmla="*/ 254 w 452"/>
                    <a:gd name="T29" fmla="*/ 183 h 238"/>
                    <a:gd name="T30" fmla="*/ 267 w 452"/>
                    <a:gd name="T31" fmla="*/ 170 h 238"/>
                    <a:gd name="T32" fmla="*/ 273 w 452"/>
                    <a:gd name="T33" fmla="*/ 176 h 238"/>
                    <a:gd name="T34" fmla="*/ 290 w 452"/>
                    <a:gd name="T35" fmla="*/ 193 h 238"/>
                    <a:gd name="T36" fmla="*/ 307 w 452"/>
                    <a:gd name="T37" fmla="*/ 176 h 238"/>
                    <a:gd name="T38" fmla="*/ 312 w 452"/>
                    <a:gd name="T39" fmla="*/ 171 h 238"/>
                    <a:gd name="T40" fmla="*/ 317 w 452"/>
                    <a:gd name="T41" fmla="*/ 177 h 238"/>
                    <a:gd name="T42" fmla="*/ 334 w 452"/>
                    <a:gd name="T43" fmla="*/ 194 h 238"/>
                    <a:gd name="T44" fmla="*/ 351 w 452"/>
                    <a:gd name="T45" fmla="*/ 177 h 238"/>
                    <a:gd name="T46" fmla="*/ 357 w 452"/>
                    <a:gd name="T47" fmla="*/ 171 h 238"/>
                    <a:gd name="T48" fmla="*/ 363 w 452"/>
                    <a:gd name="T49" fmla="*/ 177 h 238"/>
                    <a:gd name="T50" fmla="*/ 380 w 452"/>
                    <a:gd name="T51" fmla="*/ 194 h 238"/>
                    <a:gd name="T52" fmla="*/ 397 w 452"/>
                    <a:gd name="T53" fmla="*/ 177 h 238"/>
                    <a:gd name="T54" fmla="*/ 437 w 452"/>
                    <a:gd name="T55" fmla="*/ 137 h 238"/>
                    <a:gd name="T56" fmla="*/ 437 w 452"/>
                    <a:gd name="T57" fmla="*/ 137 h 238"/>
                    <a:gd name="T58" fmla="*/ 437 w 452"/>
                    <a:gd name="T59" fmla="*/ 137 h 238"/>
                    <a:gd name="T60" fmla="*/ 437 w 452"/>
                    <a:gd name="T61" fmla="*/ 8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2" h="238">
                      <a:moveTo>
                        <a:pt x="437" y="88"/>
                      </a:moveTo>
                      <a:cubicBezTo>
                        <a:pt x="404" y="55"/>
                        <a:pt x="404" y="55"/>
                        <a:pt x="404" y="55"/>
                      </a:cubicBezTo>
                      <a:cubicBezTo>
                        <a:pt x="397" y="48"/>
                        <a:pt x="397" y="48"/>
                        <a:pt x="397" y="48"/>
                      </a:cubicBezTo>
                      <a:cubicBezTo>
                        <a:pt x="387" y="48"/>
                        <a:pt x="387" y="48"/>
                        <a:pt x="387" y="48"/>
                      </a:cubicBezTo>
                      <a:cubicBezTo>
                        <a:pt x="212" y="48"/>
                        <a:pt x="212" y="48"/>
                        <a:pt x="212" y="48"/>
                      </a:cubicBezTo>
                      <a:cubicBezTo>
                        <a:pt x="190" y="18"/>
                        <a:pt x="155" y="0"/>
                        <a:pt x="118" y="0"/>
                      </a:cubicBezTo>
                      <a:cubicBezTo>
                        <a:pt x="118" y="0"/>
                        <a:pt x="118" y="0"/>
                        <a:pt x="118" y="0"/>
                      </a:cubicBezTo>
                      <a:cubicBezTo>
                        <a:pt x="118" y="0"/>
                        <a:pt x="118" y="0"/>
                        <a:pt x="118" y="0"/>
                      </a:cubicBezTo>
                      <a:cubicBezTo>
                        <a:pt x="118" y="0"/>
                        <a:pt x="118" y="0"/>
                        <a:pt x="118" y="0"/>
                      </a:cubicBezTo>
                      <a:cubicBezTo>
                        <a:pt x="53" y="0"/>
                        <a:pt x="0" y="54"/>
                        <a:pt x="0" y="119"/>
                      </a:cubicBezTo>
                      <a:cubicBezTo>
                        <a:pt x="0" y="184"/>
                        <a:pt x="53" y="237"/>
                        <a:pt x="118" y="238"/>
                      </a:cubicBezTo>
                      <a:cubicBezTo>
                        <a:pt x="155" y="237"/>
                        <a:pt x="190" y="220"/>
                        <a:pt x="212" y="190"/>
                      </a:cubicBezTo>
                      <a:cubicBezTo>
                        <a:pt x="237" y="190"/>
                        <a:pt x="237" y="190"/>
                        <a:pt x="237" y="190"/>
                      </a:cubicBezTo>
                      <a:cubicBezTo>
                        <a:pt x="246" y="190"/>
                        <a:pt x="246" y="190"/>
                        <a:pt x="246" y="190"/>
                      </a:cubicBezTo>
                      <a:cubicBezTo>
                        <a:pt x="254" y="183"/>
                        <a:pt x="254" y="183"/>
                        <a:pt x="254" y="183"/>
                      </a:cubicBezTo>
                      <a:cubicBezTo>
                        <a:pt x="267" y="170"/>
                        <a:pt x="267" y="170"/>
                        <a:pt x="267" y="170"/>
                      </a:cubicBezTo>
                      <a:cubicBezTo>
                        <a:pt x="273" y="176"/>
                        <a:pt x="273" y="176"/>
                        <a:pt x="273" y="176"/>
                      </a:cubicBezTo>
                      <a:cubicBezTo>
                        <a:pt x="290" y="193"/>
                        <a:pt x="290" y="193"/>
                        <a:pt x="290" y="193"/>
                      </a:cubicBezTo>
                      <a:cubicBezTo>
                        <a:pt x="307" y="176"/>
                        <a:pt x="307" y="176"/>
                        <a:pt x="307" y="176"/>
                      </a:cubicBezTo>
                      <a:cubicBezTo>
                        <a:pt x="312" y="171"/>
                        <a:pt x="312" y="171"/>
                        <a:pt x="312" y="171"/>
                      </a:cubicBezTo>
                      <a:cubicBezTo>
                        <a:pt x="317" y="177"/>
                        <a:pt x="317" y="177"/>
                        <a:pt x="317" y="177"/>
                      </a:cubicBezTo>
                      <a:cubicBezTo>
                        <a:pt x="334" y="194"/>
                        <a:pt x="334" y="194"/>
                        <a:pt x="334" y="194"/>
                      </a:cubicBezTo>
                      <a:cubicBezTo>
                        <a:pt x="351" y="177"/>
                        <a:pt x="351" y="177"/>
                        <a:pt x="351" y="177"/>
                      </a:cubicBezTo>
                      <a:cubicBezTo>
                        <a:pt x="357" y="171"/>
                        <a:pt x="357" y="171"/>
                        <a:pt x="357" y="171"/>
                      </a:cubicBezTo>
                      <a:cubicBezTo>
                        <a:pt x="363" y="177"/>
                        <a:pt x="363" y="177"/>
                        <a:pt x="363" y="177"/>
                      </a:cubicBezTo>
                      <a:cubicBezTo>
                        <a:pt x="380" y="194"/>
                        <a:pt x="380" y="194"/>
                        <a:pt x="380" y="194"/>
                      </a:cubicBezTo>
                      <a:cubicBezTo>
                        <a:pt x="397" y="177"/>
                        <a:pt x="397" y="177"/>
                        <a:pt x="397" y="177"/>
                      </a:cubicBezTo>
                      <a:cubicBezTo>
                        <a:pt x="437" y="137"/>
                        <a:pt x="437" y="137"/>
                        <a:pt x="437" y="137"/>
                      </a:cubicBezTo>
                      <a:cubicBezTo>
                        <a:pt x="437" y="137"/>
                        <a:pt x="437" y="137"/>
                        <a:pt x="437" y="137"/>
                      </a:cubicBezTo>
                      <a:cubicBezTo>
                        <a:pt x="437" y="137"/>
                        <a:pt x="437" y="137"/>
                        <a:pt x="437" y="137"/>
                      </a:cubicBezTo>
                      <a:cubicBezTo>
                        <a:pt x="452" y="122"/>
                        <a:pt x="452" y="103"/>
                        <a:pt x="437" y="88"/>
                      </a:cubicBez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4" name="Freeform 25"/>
                <p:cNvSpPr>
                  <a:spLocks noChangeAspect="1" noEditPoints="1"/>
                </p:cNvSpPr>
                <p:nvPr/>
              </p:nvSpPr>
              <p:spPr bwMode="auto">
                <a:xfrm>
                  <a:off x="8509000" y="4109892"/>
                  <a:ext cx="1514474" cy="762379"/>
                </a:xfrm>
                <a:custGeom>
                  <a:avLst/>
                  <a:gdLst>
                    <a:gd name="T0" fmla="*/ 396 w 401"/>
                    <a:gd name="T1" fmla="*/ 80 h 190"/>
                    <a:gd name="T2" fmla="*/ 363 w 401"/>
                    <a:gd name="T3" fmla="*/ 48 h 190"/>
                    <a:gd name="T4" fmla="*/ 175 w 401"/>
                    <a:gd name="T5" fmla="*/ 48 h 190"/>
                    <a:gd name="T6" fmla="*/ 94 w 401"/>
                    <a:gd name="T7" fmla="*/ 0 h 190"/>
                    <a:gd name="T8" fmla="*/ 0 w 401"/>
                    <a:gd name="T9" fmla="*/ 95 h 190"/>
                    <a:gd name="T10" fmla="*/ 94 w 401"/>
                    <a:gd name="T11" fmla="*/ 190 h 190"/>
                    <a:gd name="T12" fmla="*/ 175 w 401"/>
                    <a:gd name="T13" fmla="*/ 142 h 190"/>
                    <a:gd name="T14" fmla="*/ 213 w 401"/>
                    <a:gd name="T15" fmla="*/ 142 h 190"/>
                    <a:gd name="T16" fmla="*/ 243 w 401"/>
                    <a:gd name="T17" fmla="*/ 112 h 190"/>
                    <a:gd name="T18" fmla="*/ 266 w 401"/>
                    <a:gd name="T19" fmla="*/ 135 h 190"/>
                    <a:gd name="T20" fmla="*/ 288 w 401"/>
                    <a:gd name="T21" fmla="*/ 113 h 190"/>
                    <a:gd name="T22" fmla="*/ 310 w 401"/>
                    <a:gd name="T23" fmla="*/ 136 h 190"/>
                    <a:gd name="T24" fmla="*/ 333 w 401"/>
                    <a:gd name="T25" fmla="*/ 113 h 190"/>
                    <a:gd name="T26" fmla="*/ 356 w 401"/>
                    <a:gd name="T27" fmla="*/ 136 h 190"/>
                    <a:gd name="T28" fmla="*/ 396 w 401"/>
                    <a:gd name="T29" fmla="*/ 96 h 190"/>
                    <a:gd name="T30" fmla="*/ 396 w 401"/>
                    <a:gd name="T31" fmla="*/ 80 h 190"/>
                    <a:gd name="T32" fmla="*/ 53 w 401"/>
                    <a:gd name="T33" fmla="*/ 120 h 190"/>
                    <a:gd name="T34" fmla="*/ 28 w 401"/>
                    <a:gd name="T35" fmla="*/ 95 h 190"/>
                    <a:gd name="T36" fmla="*/ 53 w 401"/>
                    <a:gd name="T37" fmla="*/ 69 h 190"/>
                    <a:gd name="T38" fmla="*/ 77 w 401"/>
                    <a:gd name="T39" fmla="*/ 95 h 190"/>
                    <a:gd name="T40" fmla="*/ 53 w 401"/>
                    <a:gd name="T41" fmla="*/ 12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1" h="190">
                      <a:moveTo>
                        <a:pt x="396" y="80"/>
                      </a:moveTo>
                      <a:cubicBezTo>
                        <a:pt x="363" y="48"/>
                        <a:pt x="363" y="48"/>
                        <a:pt x="363" y="48"/>
                      </a:cubicBezTo>
                      <a:cubicBezTo>
                        <a:pt x="175" y="48"/>
                        <a:pt x="175" y="48"/>
                        <a:pt x="175" y="48"/>
                      </a:cubicBezTo>
                      <a:cubicBezTo>
                        <a:pt x="159" y="20"/>
                        <a:pt x="128" y="0"/>
                        <a:pt x="94" y="0"/>
                      </a:cubicBezTo>
                      <a:cubicBezTo>
                        <a:pt x="42" y="0"/>
                        <a:pt x="0" y="43"/>
                        <a:pt x="0" y="95"/>
                      </a:cubicBezTo>
                      <a:cubicBezTo>
                        <a:pt x="0" y="147"/>
                        <a:pt x="42" y="189"/>
                        <a:pt x="94" y="190"/>
                      </a:cubicBezTo>
                      <a:cubicBezTo>
                        <a:pt x="128" y="189"/>
                        <a:pt x="158" y="170"/>
                        <a:pt x="175" y="142"/>
                      </a:cubicBezTo>
                      <a:cubicBezTo>
                        <a:pt x="213" y="142"/>
                        <a:pt x="213" y="142"/>
                        <a:pt x="213" y="142"/>
                      </a:cubicBezTo>
                      <a:cubicBezTo>
                        <a:pt x="243" y="112"/>
                        <a:pt x="243" y="112"/>
                        <a:pt x="243" y="112"/>
                      </a:cubicBezTo>
                      <a:cubicBezTo>
                        <a:pt x="266" y="135"/>
                        <a:pt x="266" y="135"/>
                        <a:pt x="266" y="135"/>
                      </a:cubicBezTo>
                      <a:cubicBezTo>
                        <a:pt x="288" y="113"/>
                        <a:pt x="288" y="113"/>
                        <a:pt x="288" y="113"/>
                      </a:cubicBezTo>
                      <a:cubicBezTo>
                        <a:pt x="310" y="136"/>
                        <a:pt x="310" y="136"/>
                        <a:pt x="310" y="136"/>
                      </a:cubicBezTo>
                      <a:cubicBezTo>
                        <a:pt x="333" y="113"/>
                        <a:pt x="333" y="113"/>
                        <a:pt x="333" y="113"/>
                      </a:cubicBezTo>
                      <a:cubicBezTo>
                        <a:pt x="356" y="136"/>
                        <a:pt x="356" y="136"/>
                        <a:pt x="356" y="136"/>
                      </a:cubicBezTo>
                      <a:cubicBezTo>
                        <a:pt x="396" y="96"/>
                        <a:pt x="396" y="96"/>
                        <a:pt x="396" y="96"/>
                      </a:cubicBezTo>
                      <a:cubicBezTo>
                        <a:pt x="401" y="90"/>
                        <a:pt x="401" y="86"/>
                        <a:pt x="396" y="80"/>
                      </a:cubicBezTo>
                      <a:close/>
                      <a:moveTo>
                        <a:pt x="53" y="120"/>
                      </a:moveTo>
                      <a:cubicBezTo>
                        <a:pt x="39" y="120"/>
                        <a:pt x="28" y="108"/>
                        <a:pt x="28" y="95"/>
                      </a:cubicBezTo>
                      <a:cubicBezTo>
                        <a:pt x="28" y="81"/>
                        <a:pt x="39" y="69"/>
                        <a:pt x="53" y="69"/>
                      </a:cubicBezTo>
                      <a:cubicBezTo>
                        <a:pt x="66" y="69"/>
                        <a:pt x="77" y="81"/>
                        <a:pt x="77" y="95"/>
                      </a:cubicBezTo>
                      <a:cubicBezTo>
                        <a:pt x="77" y="108"/>
                        <a:pt x="66" y="120"/>
                        <a:pt x="53" y="120"/>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marL="0" marR="0" lvl="0" indent="0" defTabSz="932563"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a:endParaRPr>
                </a:p>
              </p:txBody>
            </p:sp>
          </p:grpSp>
        </p:grpSp>
        <p:sp>
          <p:nvSpPr>
            <p:cNvPr id="169" name="Rounded Rectangle 59"/>
            <p:cNvSpPr/>
            <p:nvPr/>
          </p:nvSpPr>
          <p:spPr bwMode="auto">
            <a:xfrm>
              <a:off x="6139166" y="3378566"/>
              <a:ext cx="3869983" cy="616958"/>
            </a:xfrm>
            <a:prstGeom prst="roundRect">
              <a:avLst>
                <a:gd name="adj" fmla="val 26235"/>
              </a:avLst>
            </a:prstGeom>
            <a:noFill/>
            <a:ln w="38100">
              <a:solidFill>
                <a:schemeClr val="accent2"/>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marL="0" marR="0" lvl="0" indent="0" algn="ctr" defTabSz="932293"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05" name="Title 12"/>
          <p:cNvSpPr txBox="1">
            <a:spLocks/>
          </p:cNvSpPr>
          <p:nvPr/>
        </p:nvSpPr>
        <p:spPr>
          <a:xfrm>
            <a:off x="275163" y="297352"/>
            <a:ext cx="10057292" cy="917444"/>
          </a:xfrm>
          <a:prstGeom prst="rect">
            <a:avLst/>
          </a:prstGeom>
        </p:spPr>
        <p:txBody>
          <a:bodyPr vert="horz" wrap="square" lIns="146283" tIns="91427" rIns="146283" bIns="91427" rtlCol="0" anchor="t">
            <a:noAutofit/>
          </a:bodyPr>
          <a:lstStyle>
            <a:lvl1pPr algn="l" defTabSz="932742" rtl="0" eaLnBrk="1" latinLnBrk="0" hangingPunct="1">
              <a:lnSpc>
                <a:spcPct val="90000"/>
              </a:lnSpc>
              <a:spcBef>
                <a:spcPct val="0"/>
              </a:spcBef>
              <a:buNone/>
              <a:defRPr lang="en-US" sz="5400" b="0" kern="1200" cap="none" spc="-102" baseline="0">
                <a:ln w="3175">
                  <a:noFill/>
                </a:ln>
                <a:gradFill>
                  <a:gsLst>
                    <a:gs pos="2655">
                      <a:schemeClr val="tx1"/>
                    </a:gs>
                    <a:gs pos="31000">
                      <a:schemeClr val="tx1"/>
                    </a:gs>
                  </a:gsLst>
                  <a:lin ang="5400000" scaled="0"/>
                </a:gradFill>
                <a:effectLst/>
                <a:latin typeface="+mj-lt"/>
                <a:ea typeface="+mn-ea"/>
                <a:cs typeface="Segoe UI" pitchFamily="34" charset="0"/>
              </a:defRPr>
            </a:lvl1pPr>
          </a:lstStyle>
          <a:p>
            <a:pPr marL="0" marR="0" lvl="0" indent="0" algn="l" defTabSz="932563" rtl="0" eaLnBrk="1" fontAlgn="auto" latinLnBrk="0" hangingPunct="1">
              <a:lnSpc>
                <a:spcPct val="90000"/>
              </a:lnSpc>
              <a:spcBef>
                <a:spcPct val="0"/>
              </a:spcBef>
              <a:spcAft>
                <a:spcPts val="0"/>
              </a:spcAft>
              <a:buClrTx/>
              <a:buSzTx/>
              <a:buFontTx/>
              <a:buNone/>
              <a:tabLst/>
              <a:defRPr/>
            </a:pPr>
            <a:r>
              <a:rPr kumimoji="0" lang="en-US" sz="4799" b="0" i="0" u="none" strike="noStrike" kern="1200" cap="none" spc="-102" normalizeH="0" baseline="0" noProof="0" dirty="0">
                <a:ln w="3175">
                  <a:noFill/>
                </a:ln>
                <a:gradFill>
                  <a:gsLst>
                    <a:gs pos="2655">
                      <a:srgbClr val="505050"/>
                    </a:gs>
                    <a:gs pos="31000">
                      <a:srgbClr val="505050"/>
                    </a:gs>
                  </a:gsLst>
                  <a:lin ang="5400000" scaled="0"/>
                </a:gradFill>
                <a:effectLst/>
                <a:uLnTx/>
                <a:uFillTx/>
                <a:latin typeface="Segoe UI Light"/>
                <a:ea typeface="+mn-ea"/>
                <a:cs typeface="Segoe UI" pitchFamily="34" charset="0"/>
              </a:rPr>
              <a:t>Protect virtual machines</a:t>
            </a:r>
            <a:br>
              <a:rPr kumimoji="0" lang="en-US" sz="4799" b="0" i="0" u="none" strike="noStrike" kern="1200" cap="none" spc="-102" normalizeH="0" baseline="0" noProof="0" dirty="0">
                <a:ln w="3175">
                  <a:noFill/>
                </a:ln>
                <a:gradFill>
                  <a:gsLst>
                    <a:gs pos="2655">
                      <a:srgbClr val="505050"/>
                    </a:gs>
                    <a:gs pos="31000">
                      <a:srgbClr val="505050"/>
                    </a:gs>
                  </a:gsLst>
                  <a:lin ang="5400000" scaled="0"/>
                </a:gradFill>
                <a:effectLst/>
                <a:uLnTx/>
                <a:uFillTx/>
                <a:latin typeface="Segoe UI Light"/>
                <a:ea typeface="+mn-ea"/>
                <a:cs typeface="Segoe UI" pitchFamily="34" charset="0"/>
              </a:rPr>
            </a:br>
            <a:r>
              <a:rPr kumimoji="0" lang="en-US" sz="3199" b="0" i="0" u="none" strike="noStrike" kern="1200" cap="none" spc="-102" normalizeH="0" baseline="0" noProof="0" dirty="0">
                <a:ln w="3175">
                  <a:noFill/>
                </a:ln>
                <a:solidFill>
                  <a:srgbClr val="68217A"/>
                </a:solidFill>
                <a:effectLst/>
                <a:uLnTx/>
                <a:uFillTx/>
                <a:latin typeface="Segoe UI Light"/>
                <a:ea typeface="+mn-ea"/>
                <a:cs typeface="Segoe UI" pitchFamily="34" charset="0"/>
              </a:rPr>
              <a:t>Shielded Virtual Machines</a:t>
            </a:r>
          </a:p>
        </p:txBody>
      </p:sp>
      <p:sp>
        <p:nvSpPr>
          <p:cNvPr id="209" name="Rectangle 208"/>
          <p:cNvSpPr/>
          <p:nvPr/>
        </p:nvSpPr>
        <p:spPr>
          <a:xfrm>
            <a:off x="234148" y="1732451"/>
            <a:ext cx="5759613" cy="3151946"/>
          </a:xfrm>
          <a:prstGeom prst="rect">
            <a:avLst/>
          </a:prstGeom>
        </p:spPr>
        <p:txBody>
          <a:bodyPr wrap="square" lIns="182854" tIns="146283" rIns="182854" bIns="146283">
            <a:spAutoFit/>
          </a:bodyPr>
          <a:lstStyle/>
          <a:p>
            <a:pPr marL="0" marR="0" lvl="1" indent="0" defTabSz="471494" eaLnBrk="1" fontAlgn="auto" latinLnBrk="0" hangingPunct="1">
              <a:lnSpc>
                <a:spcPct val="90000"/>
              </a:lnSpc>
              <a:spcBef>
                <a:spcPts val="1199"/>
              </a:spcBef>
              <a:spcAft>
                <a:spcPts val="0"/>
              </a:spcAft>
              <a:buClr>
                <a:srgbClr val="EFEFEF"/>
              </a:buClr>
              <a:buSzTx/>
              <a:buFontTx/>
              <a:buNone/>
              <a:tabLst/>
              <a:defRPr/>
            </a:pPr>
            <a:r>
              <a:rPr kumimoji="0" lang="en-US" sz="2000" b="1" i="0" u="none" strike="noStrike" kern="0" cap="none" spc="0" normalizeH="0" baseline="0" noProof="0" dirty="0">
                <a:ln>
                  <a:noFill/>
                </a:ln>
                <a:gradFill>
                  <a:gsLst>
                    <a:gs pos="7619">
                      <a:srgbClr val="00188F"/>
                    </a:gs>
                    <a:gs pos="53000">
                      <a:srgbClr val="00188F"/>
                    </a:gs>
                  </a:gsLst>
                  <a:lin ang="5400000" scaled="0"/>
                </a:gradFill>
                <a:effectLst/>
                <a:uLnTx/>
                <a:uFillTx/>
                <a:latin typeface="Segoe UI"/>
                <a:cs typeface="Segoe UI" pitchFamily="34" charset="0"/>
              </a:rPr>
              <a:t>Shielded Virtual Machines </a:t>
            </a:r>
            <a:r>
              <a:rPr kumimoji="0" lang="en-US" sz="2000" b="0" i="0" u="none" strike="noStrike" kern="0" cap="none" spc="0" normalizeH="0" baseline="0" noProof="0" dirty="0">
                <a:ln>
                  <a:noFill/>
                </a:ln>
                <a:gradFill>
                  <a:gsLst>
                    <a:gs pos="5833">
                      <a:srgbClr val="505050"/>
                    </a:gs>
                    <a:gs pos="53000">
                      <a:srgbClr val="505050"/>
                    </a:gs>
                  </a:gsLst>
                  <a:lin ang="5400000" scaled="0"/>
                </a:gradFill>
                <a:effectLst/>
                <a:uLnTx/>
                <a:uFillTx/>
                <a:latin typeface="Segoe UI"/>
                <a:cs typeface="Segoe UI Light" panose="020B0502040204020203" pitchFamily="34" charset="0"/>
              </a:rPr>
              <a:t>can only run in fabrics that are designated as owners of that virtual machine</a:t>
            </a:r>
          </a:p>
          <a:p>
            <a:pPr marL="0" marR="0" lvl="1" indent="0" defTabSz="471494" eaLnBrk="1" fontAlgn="auto" latinLnBrk="0" hangingPunct="1">
              <a:lnSpc>
                <a:spcPct val="90000"/>
              </a:lnSpc>
              <a:spcBef>
                <a:spcPts val="1199"/>
              </a:spcBef>
              <a:spcAft>
                <a:spcPts val="0"/>
              </a:spcAft>
              <a:buClr>
                <a:srgbClr val="EFEFEF"/>
              </a:buClr>
              <a:buSzTx/>
              <a:buFontTx/>
              <a:buNone/>
              <a:tabLst/>
              <a:defRPr/>
            </a:pPr>
            <a:r>
              <a:rPr kumimoji="0" lang="en-US" sz="2000" b="0" i="0" u="none" strike="noStrike" kern="0" cap="none" spc="0" normalizeH="0" baseline="0" noProof="0" dirty="0">
                <a:ln>
                  <a:noFill/>
                </a:ln>
                <a:gradFill>
                  <a:gsLst>
                    <a:gs pos="5833">
                      <a:srgbClr val="505050"/>
                    </a:gs>
                    <a:gs pos="53000">
                      <a:srgbClr val="505050"/>
                    </a:gs>
                  </a:gsLst>
                  <a:lin ang="5400000" scaled="0"/>
                </a:gradFill>
                <a:effectLst/>
                <a:uLnTx/>
                <a:uFillTx/>
                <a:latin typeface="Segoe UI"/>
                <a:cs typeface="Segoe UI Light" panose="020B0502040204020203" pitchFamily="34" charset="0"/>
              </a:rPr>
              <a:t>Shielded Virtual Machines will need to be </a:t>
            </a:r>
            <a:r>
              <a:rPr kumimoji="0" lang="en-US" sz="2000" b="1" i="0" u="none" strike="noStrike" kern="0" cap="none" spc="0" normalizeH="0" baseline="0" noProof="0" dirty="0">
                <a:ln>
                  <a:noFill/>
                </a:ln>
                <a:gradFill>
                  <a:gsLst>
                    <a:gs pos="7619">
                      <a:srgbClr val="00188F"/>
                    </a:gs>
                    <a:gs pos="53000">
                      <a:srgbClr val="00188F"/>
                    </a:gs>
                  </a:gsLst>
                  <a:lin ang="5400000" scaled="0"/>
                </a:gradFill>
                <a:effectLst/>
                <a:uLnTx/>
                <a:uFillTx/>
                <a:latin typeface="Segoe UI"/>
                <a:cs typeface="Segoe UI" pitchFamily="34" charset="0"/>
              </a:rPr>
              <a:t>encrypted</a:t>
            </a:r>
            <a:r>
              <a:rPr kumimoji="0" lang="en-US" sz="2000" b="0" i="0" u="none" strike="noStrike" kern="0" cap="none" spc="0" normalizeH="0" baseline="0" noProof="0" dirty="0">
                <a:ln>
                  <a:noFill/>
                </a:ln>
                <a:gradFill>
                  <a:gsLst>
                    <a:gs pos="5833">
                      <a:srgbClr val="505050"/>
                    </a:gs>
                    <a:gs pos="53000">
                      <a:srgbClr val="505050"/>
                    </a:gs>
                  </a:gsLst>
                  <a:lin ang="5400000" scaled="0"/>
                </a:gradFill>
                <a:effectLst/>
                <a:uLnTx/>
                <a:uFillTx/>
                <a:latin typeface="Segoe UI"/>
                <a:cs typeface="Segoe UI Light" panose="020B0502040204020203" pitchFamily="34" charset="0"/>
              </a:rPr>
              <a:t> (by </a:t>
            </a:r>
            <a:r>
              <a:rPr kumimoji="0" lang="en-US" sz="2000" b="1" i="0" u="none" strike="noStrike" kern="0" cap="none" spc="0" normalizeH="0" baseline="0" noProof="0" dirty="0">
                <a:ln>
                  <a:noFill/>
                </a:ln>
                <a:gradFill>
                  <a:gsLst>
                    <a:gs pos="7619">
                      <a:srgbClr val="00188F"/>
                    </a:gs>
                    <a:gs pos="53000">
                      <a:srgbClr val="00188F"/>
                    </a:gs>
                  </a:gsLst>
                  <a:lin ang="5400000" scaled="0"/>
                </a:gradFill>
                <a:effectLst/>
                <a:uLnTx/>
                <a:uFillTx/>
                <a:latin typeface="Segoe UI"/>
                <a:cs typeface="Segoe UI" pitchFamily="34" charset="0"/>
              </a:rPr>
              <a:t>BitLocker</a:t>
            </a:r>
            <a:r>
              <a:rPr kumimoji="0" lang="en-US" sz="2000" b="0" i="0" u="none" strike="noStrike" kern="0" cap="none" spc="0" normalizeH="0" baseline="0" noProof="0" dirty="0">
                <a:ln>
                  <a:noFill/>
                </a:ln>
                <a:gradFill>
                  <a:gsLst>
                    <a:gs pos="5833">
                      <a:srgbClr val="505050"/>
                    </a:gs>
                    <a:gs pos="53000">
                      <a:srgbClr val="505050"/>
                    </a:gs>
                  </a:gsLst>
                  <a:lin ang="5400000" scaled="0"/>
                </a:gradFill>
                <a:effectLst/>
                <a:uLnTx/>
                <a:uFillTx/>
                <a:latin typeface="Segoe UI"/>
                <a:cs typeface="Segoe UI Light" panose="020B0502040204020203" pitchFamily="34" charset="0"/>
              </a:rPr>
              <a:t> or other means) in order to ensure that only the designated owners can run this virtual machine</a:t>
            </a:r>
          </a:p>
          <a:p>
            <a:pPr marL="0" marR="0" lvl="1" indent="0" defTabSz="471494" eaLnBrk="1" fontAlgn="auto" latinLnBrk="0" hangingPunct="1">
              <a:lnSpc>
                <a:spcPct val="90000"/>
              </a:lnSpc>
              <a:spcBef>
                <a:spcPts val="1199"/>
              </a:spcBef>
              <a:spcAft>
                <a:spcPts val="0"/>
              </a:spcAft>
              <a:buClr>
                <a:srgbClr val="EFEFEF"/>
              </a:buClr>
              <a:buSzTx/>
              <a:buFontTx/>
              <a:buNone/>
              <a:tabLst/>
              <a:defRPr/>
            </a:pPr>
            <a:r>
              <a:rPr kumimoji="0" lang="en-US" sz="2000" b="0" i="0" u="none" strike="noStrike" kern="0" cap="none" spc="0" normalizeH="0" baseline="0" noProof="0" dirty="0">
                <a:ln>
                  <a:noFill/>
                </a:ln>
                <a:gradFill>
                  <a:gsLst>
                    <a:gs pos="5833">
                      <a:srgbClr val="505050"/>
                    </a:gs>
                    <a:gs pos="53000">
                      <a:srgbClr val="505050"/>
                    </a:gs>
                  </a:gsLst>
                  <a:lin ang="5400000" scaled="0"/>
                </a:gradFill>
                <a:effectLst/>
                <a:uLnTx/>
                <a:uFillTx/>
                <a:latin typeface="Segoe UI"/>
                <a:cs typeface="Segoe UI Light" panose="020B0502040204020203" pitchFamily="34" charset="0"/>
              </a:rPr>
              <a:t>You can </a:t>
            </a:r>
            <a:r>
              <a:rPr kumimoji="0" lang="en-US" sz="2000" b="1" i="0" u="none" strike="noStrike" kern="0" cap="none" spc="0" normalizeH="0" baseline="0" noProof="0" dirty="0">
                <a:ln>
                  <a:noFill/>
                </a:ln>
                <a:gradFill>
                  <a:gsLst>
                    <a:gs pos="7619">
                      <a:srgbClr val="00188F"/>
                    </a:gs>
                    <a:gs pos="53000">
                      <a:srgbClr val="00188F"/>
                    </a:gs>
                  </a:gsLst>
                  <a:lin ang="5400000" scaled="0"/>
                </a:gradFill>
                <a:effectLst/>
                <a:uLnTx/>
                <a:uFillTx/>
                <a:latin typeface="Segoe UI"/>
                <a:cs typeface="Segoe UI" pitchFamily="34" charset="0"/>
              </a:rPr>
              <a:t>convert </a:t>
            </a:r>
            <a:r>
              <a:rPr kumimoji="0" lang="en-US" sz="2000" b="0" i="0" u="none" strike="noStrike" kern="0" cap="none" spc="0" normalizeH="0" baseline="0" noProof="0" dirty="0">
                <a:ln>
                  <a:noFill/>
                </a:ln>
                <a:gradFill>
                  <a:gsLst>
                    <a:gs pos="5833">
                      <a:srgbClr val="505050"/>
                    </a:gs>
                    <a:gs pos="53000">
                      <a:srgbClr val="505050"/>
                    </a:gs>
                  </a:gsLst>
                  <a:lin ang="5400000" scaled="0"/>
                </a:gradFill>
                <a:effectLst/>
                <a:uLnTx/>
                <a:uFillTx/>
                <a:latin typeface="Segoe UI"/>
                <a:cs typeface="Segoe UI Light" panose="020B0502040204020203" pitchFamily="34" charset="0"/>
              </a:rPr>
              <a:t>a</a:t>
            </a:r>
            <a:r>
              <a:rPr kumimoji="0" lang="en-US" sz="2000" b="1" i="0" u="none" strike="noStrike" kern="0" cap="none" spc="0" normalizeH="0" baseline="0" noProof="0" dirty="0">
                <a:ln>
                  <a:noFill/>
                </a:ln>
                <a:gradFill>
                  <a:gsLst>
                    <a:gs pos="7619">
                      <a:srgbClr val="00188F"/>
                    </a:gs>
                    <a:gs pos="53000">
                      <a:srgbClr val="00188F"/>
                    </a:gs>
                  </a:gsLst>
                  <a:lin ang="5400000" scaled="0"/>
                </a:gradFill>
                <a:effectLst/>
                <a:uLnTx/>
                <a:uFillTx/>
                <a:latin typeface="Segoe UI"/>
                <a:cs typeface="Segoe UI" pitchFamily="34" charset="0"/>
              </a:rPr>
              <a:t> running virtual machine </a:t>
            </a:r>
            <a:r>
              <a:rPr kumimoji="0" lang="en-US" sz="2000" b="0" i="0" u="none" strike="noStrike" kern="0" cap="none" spc="0" normalizeH="0" baseline="0" noProof="0" dirty="0">
                <a:ln>
                  <a:noFill/>
                </a:ln>
                <a:gradFill>
                  <a:gsLst>
                    <a:gs pos="5833">
                      <a:srgbClr val="505050"/>
                    </a:gs>
                    <a:gs pos="53000">
                      <a:srgbClr val="505050"/>
                    </a:gs>
                  </a:gsLst>
                  <a:lin ang="5400000" scaled="0"/>
                </a:gradFill>
                <a:effectLst/>
                <a:uLnTx/>
                <a:uFillTx/>
                <a:latin typeface="Segoe UI"/>
                <a:cs typeface="Segoe UI Light" panose="020B0502040204020203" pitchFamily="34" charset="0"/>
              </a:rPr>
              <a:t>into a Shielded Virtual Machine</a:t>
            </a:r>
          </a:p>
        </p:txBody>
      </p:sp>
      <p:cxnSp>
        <p:nvCxnSpPr>
          <p:cNvPr id="210" name="Elbow Connector 209"/>
          <p:cNvCxnSpPr/>
          <p:nvPr/>
        </p:nvCxnSpPr>
        <p:spPr>
          <a:xfrm rot="10800000" flipV="1">
            <a:off x="5840308" y="3535962"/>
            <a:ext cx="1685961" cy="1632165"/>
          </a:xfrm>
          <a:prstGeom prst="bentConnector3">
            <a:avLst>
              <a:gd name="adj1" fmla="val 75687"/>
            </a:avLst>
          </a:prstGeom>
          <a:ln w="25400">
            <a:solidFill>
              <a:schemeClr val="accent2"/>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06260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Storage Drive for Generation 1 VMs</a:t>
            </a:r>
          </a:p>
        </p:txBody>
      </p:sp>
      <p:sp>
        <p:nvSpPr>
          <p:cNvPr id="3" name="Text Placeholder 2"/>
          <p:cNvSpPr>
            <a:spLocks noGrp="1"/>
          </p:cNvSpPr>
          <p:nvPr>
            <p:ph type="body" sz="quarter" idx="10"/>
          </p:nvPr>
        </p:nvSpPr>
        <p:spPr>
          <a:xfrm>
            <a:off x="274638" y="1212850"/>
            <a:ext cx="6019799" cy="5408612"/>
          </a:xfrm>
        </p:spPr>
        <p:txBody>
          <a:bodyPr/>
          <a:lstStyle/>
          <a:p>
            <a:r>
              <a:rPr lang="en-US" dirty="0"/>
              <a:t>Data protection for all your virtual machines</a:t>
            </a:r>
          </a:p>
          <a:p>
            <a:pPr marL="342900" lvl="1" indent="-342900">
              <a:buFont typeface="Arial" panose="020B0604020202020204" pitchFamily="34" charset="0"/>
              <a:buChar char="•"/>
            </a:pPr>
            <a:r>
              <a:rPr lang="en-US" sz="2800" dirty="0"/>
              <a:t>Provides data-at-rest encryption for Generation 1 virtual machines</a:t>
            </a:r>
          </a:p>
          <a:p>
            <a:pPr marL="342900" lvl="1" indent="-342900">
              <a:buFont typeface="Arial" panose="020B0604020202020204" pitchFamily="34" charset="0"/>
              <a:buChar char="•"/>
            </a:pPr>
            <a:r>
              <a:rPr lang="en-US" sz="2800" dirty="0"/>
              <a:t>Similar to a Generation 2 virtual machine with a </a:t>
            </a:r>
            <a:r>
              <a:rPr lang="en-US" sz="2800" dirty="0" err="1"/>
              <a:t>vTPM</a:t>
            </a:r>
            <a:r>
              <a:rPr lang="en-US" sz="2800" dirty="0"/>
              <a:t> and no shielding</a:t>
            </a:r>
          </a:p>
          <a:p>
            <a:pPr marL="342900" lvl="1" indent="-342900">
              <a:buFont typeface="Arial" panose="020B0604020202020204" pitchFamily="34" charset="0"/>
              <a:buChar char="•"/>
            </a:pPr>
            <a:r>
              <a:rPr lang="en-US" sz="2800" dirty="0"/>
              <a:t>Allows you to safely use </a:t>
            </a:r>
            <a:r>
              <a:rPr lang="en-US" sz="2800" dirty="0" err="1"/>
              <a:t>Bitlocker</a:t>
            </a:r>
            <a:r>
              <a:rPr lang="en-US" sz="2800" dirty="0"/>
              <a:t> on these virtual machines</a:t>
            </a:r>
          </a:p>
        </p:txBody>
      </p:sp>
      <p:pic>
        <p:nvPicPr>
          <p:cNvPr id="4" name="Picture 3"/>
          <p:cNvPicPr>
            <a:picLocks noChangeAspect="1"/>
          </p:cNvPicPr>
          <p:nvPr/>
        </p:nvPicPr>
        <p:blipFill>
          <a:blip r:embed="rId2"/>
          <a:stretch>
            <a:fillRect/>
          </a:stretch>
        </p:blipFill>
        <p:spPr>
          <a:xfrm>
            <a:off x="7285037" y="1973262"/>
            <a:ext cx="3657600" cy="3636936"/>
          </a:xfrm>
          <a:prstGeom prst="rect">
            <a:avLst/>
          </a:prstGeom>
        </p:spPr>
      </p:pic>
    </p:spTree>
    <p:extLst>
      <p:ext uri="{BB962C8B-B14F-4D97-AF65-F5344CB8AC3E}">
        <p14:creationId xmlns:p14="http://schemas.microsoft.com/office/powerpoint/2010/main" val="2526005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Guest Virtual Secure Mode</a:t>
            </a:r>
          </a:p>
        </p:txBody>
      </p:sp>
      <p:sp>
        <p:nvSpPr>
          <p:cNvPr id="3" name="Text Placeholder 2"/>
          <p:cNvSpPr>
            <a:spLocks noGrp="1"/>
          </p:cNvSpPr>
          <p:nvPr>
            <p:ph type="body" sz="quarter" idx="10"/>
          </p:nvPr>
        </p:nvSpPr>
        <p:spPr>
          <a:xfrm>
            <a:off x="274638" y="1212850"/>
            <a:ext cx="11887200" cy="1292662"/>
          </a:xfrm>
        </p:spPr>
        <p:txBody>
          <a:bodyPr/>
          <a:lstStyle/>
          <a:p>
            <a:r>
              <a:rPr lang="en-US" dirty="0"/>
              <a:t>Credential Guard and Device Guard delivers unparalleled levels of OS security</a:t>
            </a:r>
          </a:p>
        </p:txBody>
      </p:sp>
      <p:grpSp>
        <p:nvGrpSpPr>
          <p:cNvPr id="12" name="Group 11"/>
          <p:cNvGrpSpPr/>
          <p:nvPr/>
        </p:nvGrpSpPr>
        <p:grpSpPr>
          <a:xfrm>
            <a:off x="6218237" y="2887662"/>
            <a:ext cx="5772382" cy="3805424"/>
            <a:chOff x="3972993" y="536195"/>
            <a:chExt cx="7789026" cy="4632891"/>
          </a:xfrm>
        </p:grpSpPr>
        <p:sp>
          <p:nvSpPr>
            <p:cNvPr id="4" name="Ar 4"/>
            <p:cNvSpPr/>
            <p:nvPr/>
          </p:nvSpPr>
          <p:spPr bwMode="auto">
            <a:xfrm>
              <a:off x="6653374" y="1798272"/>
              <a:ext cx="2370637" cy="708039"/>
            </a:xfrm>
            <a:prstGeom prst="rightArrow">
              <a:avLst/>
            </a:prstGeom>
            <a:solidFill>
              <a:srgbClr val="00BCF2"/>
            </a:solidFill>
            <a:ln w="28575">
              <a:solidFill>
                <a:srgbClr val="0078D7"/>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16814">
                      <a:srgbClr val="FFFFFF"/>
                    </a:gs>
                    <a:gs pos="46000">
                      <a:srgbClr val="FFFFFF"/>
                    </a:gs>
                  </a:gsLst>
                  <a:lin ang="5400000" scaled="0"/>
                </a:gradFill>
                <a:effectLst/>
                <a:uLnTx/>
                <a:uFillTx/>
                <a:latin typeface="Segoe UI"/>
              </a:endParaRPr>
            </a:p>
          </p:txBody>
        </p:sp>
        <p:sp>
          <p:nvSpPr>
            <p:cNvPr id="5" name="Rectangle 4"/>
            <p:cNvSpPr/>
            <p:nvPr/>
          </p:nvSpPr>
          <p:spPr bwMode="auto">
            <a:xfrm>
              <a:off x="3972993" y="536195"/>
              <a:ext cx="2680381" cy="2384216"/>
            </a:xfrm>
            <a:prstGeom prst="rect">
              <a:avLst/>
            </a:prstGeom>
            <a:solidFill>
              <a:schemeClr val="tx1"/>
            </a:solidFill>
            <a:ln w="38100" cmpd="sng">
              <a:solidFill>
                <a:srgbClr val="FFFFFF"/>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r>
                <a:rPr kumimoji="0" lang="en-US" sz="3137" b="0" i="0" u="none" strike="noStrike" kern="0" cap="none" spc="0" normalizeH="0" baseline="0" noProof="0" dirty="0">
                  <a:ln>
                    <a:noFill/>
                  </a:ln>
                  <a:solidFill>
                    <a:srgbClr val="0078D7"/>
                  </a:solidFill>
                  <a:effectLst/>
                  <a:uLnTx/>
                  <a:uFillTx/>
                  <a:latin typeface="Segoe UI"/>
                  <a:ea typeface="Segoe UI" pitchFamily="34" charset="0"/>
                  <a:cs typeface="Segoe UI" pitchFamily="34" charset="0"/>
                </a:rPr>
                <a:t>OS</a:t>
              </a:r>
            </a:p>
          </p:txBody>
        </p:sp>
        <p:sp>
          <p:nvSpPr>
            <p:cNvPr id="6" name="Ar 4"/>
            <p:cNvSpPr/>
            <p:nvPr/>
          </p:nvSpPr>
          <p:spPr bwMode="auto">
            <a:xfrm rot="16200000">
              <a:off x="4679469" y="2988506"/>
              <a:ext cx="1267430" cy="717140"/>
            </a:xfrm>
            <a:prstGeom prst="rightArrow">
              <a:avLst/>
            </a:prstGeom>
            <a:solidFill>
              <a:srgbClr val="005AA1"/>
            </a:solidFill>
            <a:ln w="38100">
              <a:solidFill>
                <a:srgbClr val="0078D7"/>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16814">
                      <a:srgbClr val="FFFFFF"/>
                    </a:gs>
                    <a:gs pos="46000">
                      <a:srgbClr val="FFFFFF"/>
                    </a:gs>
                  </a:gsLst>
                  <a:lin ang="5400000" scaled="0"/>
                </a:gradFill>
                <a:effectLst/>
                <a:uLnTx/>
                <a:uFillTx/>
                <a:latin typeface="Segoe UI"/>
              </a:endParaRPr>
            </a:p>
          </p:txBody>
        </p:sp>
        <p:sp>
          <p:nvSpPr>
            <p:cNvPr id="7" name="Ar 4"/>
            <p:cNvSpPr/>
            <p:nvPr/>
          </p:nvSpPr>
          <p:spPr bwMode="auto">
            <a:xfrm rot="10800000">
              <a:off x="6424377" y="843951"/>
              <a:ext cx="2863580" cy="708039"/>
            </a:xfrm>
            <a:prstGeom prst="rightArrow">
              <a:avLst/>
            </a:prstGeom>
            <a:solidFill>
              <a:srgbClr val="00BCF2"/>
            </a:solidFill>
            <a:ln w="28575">
              <a:solidFill>
                <a:srgbClr val="0078D7"/>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16814">
                      <a:srgbClr val="FFFFFF"/>
                    </a:gs>
                    <a:gs pos="46000">
                      <a:srgbClr val="FFFFFF"/>
                    </a:gs>
                  </a:gsLst>
                  <a:lin ang="5400000" scaled="0"/>
                </a:gradFill>
                <a:effectLst/>
                <a:uLnTx/>
                <a:uFillTx/>
                <a:latin typeface="Segoe UI"/>
              </a:endParaRPr>
            </a:p>
          </p:txBody>
        </p:sp>
        <p:sp>
          <p:nvSpPr>
            <p:cNvPr id="8" name="Rectangle 7"/>
            <p:cNvSpPr/>
            <p:nvPr/>
          </p:nvSpPr>
          <p:spPr bwMode="auto">
            <a:xfrm>
              <a:off x="9081637" y="536195"/>
              <a:ext cx="2680380" cy="2384216"/>
            </a:xfrm>
            <a:prstGeom prst="rect">
              <a:avLst/>
            </a:prstGeom>
            <a:solidFill>
              <a:schemeClr val="tx1"/>
            </a:solidFill>
            <a:ln w="38100" cmpd="sng">
              <a:solidFill>
                <a:srgbClr val="FFFFFF"/>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r>
                <a:rPr kumimoji="0" lang="en-US" sz="3137" b="0" i="0" u="none" strike="noStrike" kern="0" cap="none" spc="0" normalizeH="0" baseline="0" noProof="0" dirty="0">
                  <a:ln>
                    <a:noFill/>
                  </a:ln>
                  <a:solidFill>
                    <a:srgbClr val="0078D7"/>
                  </a:solidFill>
                  <a:effectLst/>
                  <a:uLnTx/>
                  <a:uFillTx/>
                  <a:latin typeface="Segoe UI"/>
                  <a:ea typeface="Segoe UI" pitchFamily="34" charset="0"/>
                  <a:cs typeface="Segoe UI" pitchFamily="34" charset="0"/>
                </a:rPr>
                <a:t>VSM</a:t>
              </a:r>
            </a:p>
          </p:txBody>
        </p:sp>
        <p:sp>
          <p:nvSpPr>
            <p:cNvPr id="9" name="Ar 4"/>
            <p:cNvSpPr/>
            <p:nvPr/>
          </p:nvSpPr>
          <p:spPr bwMode="auto">
            <a:xfrm rot="16200000">
              <a:off x="9788112" y="2988506"/>
              <a:ext cx="1267430" cy="717140"/>
            </a:xfrm>
            <a:prstGeom prst="rightArrow">
              <a:avLst/>
            </a:prstGeom>
            <a:solidFill>
              <a:srgbClr val="005AA1"/>
            </a:solidFill>
            <a:ln w="38100">
              <a:solidFill>
                <a:srgbClr val="0078D7"/>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marL="0" marR="0" lvl="0" indent="0" algn="ctr" defTabSz="932219" eaLnBrk="1" fontAlgn="base" latinLnBrk="0" hangingPunct="1">
                <a:lnSpc>
                  <a:spcPct val="100000"/>
                </a:lnSpc>
                <a:spcBef>
                  <a:spcPct val="0"/>
                </a:spcBef>
                <a:spcAft>
                  <a:spcPct val="0"/>
                </a:spcAft>
                <a:buClrTx/>
                <a:buSzTx/>
                <a:buFontTx/>
                <a:buNone/>
                <a:tabLst/>
                <a:defRPr/>
              </a:pPr>
              <a:endParaRPr kumimoji="0" lang="en-US" sz="1961" b="0" i="0" u="none" strike="noStrike" kern="0" cap="none" spc="0" normalizeH="0" baseline="0" noProof="0" dirty="0">
                <a:ln>
                  <a:noFill/>
                </a:ln>
                <a:gradFill>
                  <a:gsLst>
                    <a:gs pos="16814">
                      <a:srgbClr val="FFFFFF"/>
                    </a:gs>
                    <a:gs pos="46000">
                      <a:srgbClr val="FFFFFF"/>
                    </a:gs>
                  </a:gsLst>
                  <a:lin ang="5400000" scaled="0"/>
                </a:gradFill>
                <a:effectLst/>
                <a:uLnTx/>
                <a:uFillTx/>
                <a:latin typeface="Segoe UI"/>
              </a:endParaRPr>
            </a:p>
          </p:txBody>
        </p:sp>
        <p:sp>
          <p:nvSpPr>
            <p:cNvPr id="10" name="Rectangle 9"/>
            <p:cNvSpPr/>
            <p:nvPr/>
          </p:nvSpPr>
          <p:spPr bwMode="auto">
            <a:xfrm>
              <a:off x="3972993" y="4284848"/>
              <a:ext cx="7789026" cy="884238"/>
            </a:xfrm>
            <a:prstGeom prst="rect">
              <a:avLst/>
            </a:prstGeom>
            <a:solidFill>
              <a:srgbClr val="005AA1"/>
            </a:solidFill>
            <a:ln w="3175" cmpd="thickThin">
              <a:solidFill>
                <a:srgbClr val="0078D7"/>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CPU with Virtualization Extensions</a:t>
              </a:r>
            </a:p>
          </p:txBody>
        </p:sp>
        <p:sp>
          <p:nvSpPr>
            <p:cNvPr id="11" name="Rectangle 10"/>
            <p:cNvSpPr/>
            <p:nvPr/>
          </p:nvSpPr>
          <p:spPr bwMode="auto">
            <a:xfrm>
              <a:off x="3972993" y="3288034"/>
              <a:ext cx="7789026" cy="884238"/>
            </a:xfrm>
            <a:prstGeom prst="rect">
              <a:avLst/>
            </a:prstGeom>
            <a:solidFill>
              <a:srgbClr val="005AA1"/>
            </a:solidFill>
            <a:ln w="3175" cmpd="thickThin">
              <a:solidFill>
                <a:srgbClr val="0078D7"/>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ctr" anchorCtr="0" forceAA="0" compatLnSpc="1">
              <a:prstTxWarp prst="textNoShape">
                <a:avLst/>
              </a:prstTxWarp>
              <a:noAutofit/>
            </a:bodyPr>
            <a:lstStyle/>
            <a:p>
              <a:pPr marL="0" marR="0" lvl="0" indent="0" algn="ctr" defTabSz="914102" eaLnBrk="1" fontAlgn="base" latinLnBrk="0" hangingPunct="1">
                <a:lnSpc>
                  <a:spcPct val="90000"/>
                </a:lnSpc>
                <a:spcBef>
                  <a:spcPct val="0"/>
                </a:spcBef>
                <a:spcAft>
                  <a:spcPct val="0"/>
                </a:spcAft>
                <a:buClrTx/>
                <a:buSzTx/>
                <a:buFontTx/>
                <a:buNone/>
                <a:tabLst/>
                <a:defRPr/>
              </a:pPr>
              <a:r>
                <a:rPr kumimoji="0" lang="en-US" sz="1961" b="0" i="0" u="none" strike="noStrike" kern="0" cap="none" spc="0" normalizeH="0" baseline="0" noProof="0" dirty="0">
                  <a:ln>
                    <a:noFill/>
                  </a:ln>
                  <a:solidFill>
                    <a:srgbClr val="FFFFFF"/>
                  </a:solidFill>
                  <a:effectLst/>
                  <a:uLnTx/>
                  <a:uFillTx/>
                  <a:latin typeface="Segoe UI"/>
                  <a:ea typeface="Segoe UI" pitchFamily="34" charset="0"/>
                  <a:cs typeface="Segoe UI" pitchFamily="34" charset="0"/>
                </a:rPr>
                <a:t>Hyper-V</a:t>
              </a:r>
            </a:p>
          </p:txBody>
        </p:sp>
      </p:grpSp>
      <p:sp>
        <p:nvSpPr>
          <p:cNvPr id="13" name="TextBox 12"/>
          <p:cNvSpPr txBox="1"/>
          <p:nvPr/>
        </p:nvSpPr>
        <p:spPr>
          <a:xfrm>
            <a:off x="274638" y="2735262"/>
            <a:ext cx="5105400" cy="1625060"/>
          </a:xfrm>
          <a:prstGeom prst="rect">
            <a:avLst/>
          </a:prstGeom>
          <a:noFill/>
        </p:spPr>
        <p:txBody>
          <a:bodyPr wrap="square" lIns="182880" tIns="146304" rIns="182880" bIns="146304"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2400" b="0" i="0" u="none" strike="noStrike" kern="0" cap="none" spc="0" normalizeH="0" baseline="0" noProof="0" dirty="0">
                <a:ln>
                  <a:noFill/>
                </a:ln>
                <a:gradFill>
                  <a:gsLst>
                    <a:gs pos="2917">
                      <a:schemeClr val="tx1"/>
                    </a:gs>
                    <a:gs pos="30000">
                      <a:schemeClr val="tx1"/>
                    </a:gs>
                  </a:gsLst>
                  <a:lin ang="5400000" scaled="0"/>
                </a:gradFill>
                <a:effectLst/>
                <a:uLnTx/>
                <a:uFillTx/>
              </a:rPr>
              <a:t>These technologies are enabled by Hyper-V virtualization – and are now available inside virtual machines as well.</a:t>
            </a:r>
          </a:p>
        </p:txBody>
      </p:sp>
    </p:spTree>
    <p:extLst>
      <p:ext uri="{BB962C8B-B14F-4D97-AF65-F5344CB8AC3E}">
        <p14:creationId xmlns:p14="http://schemas.microsoft.com/office/powerpoint/2010/main" val="495116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_v02.potx" id="{6D265718-F71C-45FC-85DF-CBD805DB0B02}" vid="{63611EB3-9A97-4D4F-B762-41E80201E286}"/>
    </a:ext>
  </a:extLst>
</a:theme>
</file>

<file path=ppt/theme/theme2.xml><?xml version="1.0" encoding="utf-8"?>
<a:theme xmlns:a="http://schemas.openxmlformats.org/drawingml/2006/main" name="6-30537_Envision 2016 Concurrent Template_Dark">
  <a:themeElements>
    <a:clrScheme name="Ignite Dark">
      <a:dk1>
        <a:srgbClr val="505050"/>
      </a:dk1>
      <a:lt1>
        <a:srgbClr val="FFFFFF"/>
      </a:lt1>
      <a:dk2>
        <a:srgbClr val="D83B01"/>
      </a:dk2>
      <a:lt2>
        <a:srgbClr val="F8F8F8"/>
      </a:lt2>
      <a:accent1>
        <a:srgbClr val="D83B01"/>
      </a:accent1>
      <a:accent2>
        <a:srgbClr val="0078D7"/>
      </a:accent2>
      <a:accent3>
        <a:srgbClr val="D2D2D2"/>
      </a:accent3>
      <a:accent4>
        <a:srgbClr val="FFB900"/>
      </a:accent4>
      <a:accent5>
        <a:srgbClr val="FF8C00"/>
      </a:accent5>
      <a:accent6>
        <a:srgbClr val="00BCF2"/>
      </a:accent6>
      <a:hlink>
        <a:srgbClr val="0078D7"/>
      </a:hlink>
      <a:folHlink>
        <a:srgbClr val="0078D7"/>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_v02.potx" id="{6D265718-F71C-45FC-85DF-CBD805DB0B02}" vid="{010D9A64-1D32-41D6-8220-BE29D3027D94}"/>
    </a:ext>
  </a:extLst>
</a:theme>
</file>

<file path=ppt/theme/theme3.xml><?xml version="1.0" encoding="utf-8"?>
<a:theme xmlns:a="http://schemas.openxmlformats.org/drawingml/2006/main" name="1_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_v02.potx" id="{6D265718-F71C-45FC-85DF-CBD805DB0B02}" vid="{792B4888-C2F9-45FC-AD5D-E824DE8783D2}"/>
    </a:ext>
  </a:extLst>
</a:theme>
</file>

<file path=ppt/theme/theme4.xml><?xml version="1.0" encoding="utf-8"?>
<a:theme xmlns:a="http://schemas.openxmlformats.org/drawingml/2006/main" name="2_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2919AEDD-0101-441B-B6AF-1CDAE3B8CD78}"/>
    </a:ext>
  </a:extLst>
</a:theme>
</file>

<file path=ppt/theme/theme5.xml><?xml version="1.0" encoding="utf-8"?>
<a:theme xmlns:a="http://schemas.openxmlformats.org/drawingml/2006/main" name="3_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4A547913-FDF7-4DFF-9D24-2FF6685A0CA8}"/>
    </a:ext>
  </a:extLst>
</a:theme>
</file>

<file path=ppt/theme/theme6.xml><?xml version="1.0" encoding="utf-8"?>
<a:theme xmlns:a="http://schemas.openxmlformats.org/drawingml/2006/main" name="1_6-30537_Envision 2016 Concurrent Template_Dark">
  <a:themeElements>
    <a:clrScheme name="Ignite Dark">
      <a:dk1>
        <a:srgbClr val="505050"/>
      </a:dk1>
      <a:lt1>
        <a:srgbClr val="FFFFFF"/>
      </a:lt1>
      <a:dk2>
        <a:srgbClr val="D83B01"/>
      </a:dk2>
      <a:lt2>
        <a:srgbClr val="F8F8F8"/>
      </a:lt2>
      <a:accent1>
        <a:srgbClr val="D83B01"/>
      </a:accent1>
      <a:accent2>
        <a:srgbClr val="0078D7"/>
      </a:accent2>
      <a:accent3>
        <a:srgbClr val="D2D2D2"/>
      </a:accent3>
      <a:accent4>
        <a:srgbClr val="FFB900"/>
      </a:accent4>
      <a:accent5>
        <a:srgbClr val="FF8C00"/>
      </a:accent5>
      <a:accent6>
        <a:srgbClr val="00BCF2"/>
      </a:accent6>
      <a:hlink>
        <a:srgbClr val="0078D7"/>
      </a:hlink>
      <a:folHlink>
        <a:srgbClr val="0078D7"/>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3D8EA723-330F-4CE4-9E9B-7A3528C3E25F}"/>
    </a:ext>
  </a:extLst>
</a:theme>
</file>

<file path=ppt/theme/theme7.xml><?xml version="1.0" encoding="utf-8"?>
<a:theme xmlns:a="http://schemas.openxmlformats.org/drawingml/2006/main" name="4_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6_16x9_Template" id="{08B3FEDF-27CE-477E-A1F2-9805036CC047}" vid="{CD0BEC05-913A-4A4A-B174-12DECD18D25B}"/>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31DCF4CA090F824DB1E4CCBB6B9D64EA00101E8AAD132F8F4D96340D6376C8BB3E" ma:contentTypeVersion="22" ma:contentTypeDescription="" ma:contentTypeScope="" ma:versionID="8add498658ef06bbcf3bc1f2c97d938c">
  <xsd:schema xmlns:xsd="http://www.w3.org/2001/XMLSchema" xmlns:xs="http://www.w3.org/2001/XMLSchema" xmlns:p="http://schemas.microsoft.com/office/2006/metadata/properties" xmlns:ns1="http://schemas.microsoft.com/sharepoint/v3" xmlns:ns2="01c77077-aee4-4b5f-bd4e-9cd40a6fff29" xmlns:ns3="230e9df3-be65-4c73-a93b-d1236ebd677e" xmlns:ns5="8ff673fc-3231-4e3a-893b-6d7f7cd32766" targetNamespace="http://schemas.microsoft.com/office/2006/metadata/properties" ma:root="true" ma:fieldsID="a14070d067e341e7ddc7e27ecc4a2d88" ns1:_="" ns2:_="" ns3:_="" ns5:_="">
    <xsd:import namespace="http://schemas.microsoft.com/sharepoint/v3"/>
    <xsd:import namespace="01c77077-aee4-4b5f-bd4e-9cd40a6fff29"/>
    <xsd:import namespace="230e9df3-be65-4c73-a93b-d1236ebd677e"/>
    <xsd:import namespace="8ff673fc-3231-4e3a-893b-6d7f7cd32766"/>
    <xsd:element name="properties">
      <xsd:complexType>
        <xsd:sequence>
          <xsd:element name="documentManagement">
            <xsd:complexType>
              <xsd:all>
                <xsd:element ref="ns2:mb2e01f7e2d8413988e28e59aa226eec" minOccurs="0"/>
                <xsd:element ref="ns3:TaxCatchAll" minOccurs="0"/>
                <xsd:element ref="ns3:TaxCatchAllLabel" minOccurs="0"/>
                <xsd:element ref="ns2:iaa5f83406f94009a0f6a3e890699ff7" minOccurs="0"/>
                <xsd:element ref="ns2:d12e2661e9634d9aa98bbb375f31aced"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1010385baed4da9b5076a6aa651d1e5" minOccurs="0"/>
                <xsd:element ref="ns2:kc6d1bd9a46e4e5fbbbf99ca3de7a092" minOccurs="0"/>
                <xsd:element ref="ns2:Session_x0020_Code" minOccurs="0"/>
                <xsd:element ref="ns2:MS_x0020_Content_x0020_Owner" minOccurs="0"/>
                <xsd:element ref="ns2:m6878b9dd7994da4ba144f95347d99c6" minOccurs="0"/>
                <xsd:element ref="ns2:fc15c16204564de583b4c942b10d19ec" minOccurs="0"/>
                <xsd:element ref="ns1:AverageRating" minOccurs="0"/>
                <xsd:element ref="ns1:RatingCount" minOccurs="0"/>
                <xsd:element ref="ns1:LikesCount" minOccurs="0"/>
                <xsd:element ref="ns3:TaxKeywordTaxHTField" minOccurs="0"/>
                <xsd:element ref="ns5:Target_x0020_Audiences" minOccurs="0"/>
                <xsd:element ref="ns2:SharedWithUsers" minOccurs="0"/>
                <xsd:element ref="ns2:SharedWithDetails" minOccurs="0"/>
                <xsd:element ref="ns3:NumberofDownloa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element name="LikesCount" ma:index="33"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1c77077-aee4-4b5f-bd4e-9cd40a6fff29" elementFormDefault="qualified">
    <xsd:import namespace="http://schemas.microsoft.com/office/2006/documentManagement/types"/>
    <xsd:import namespace="http://schemas.microsoft.com/office/infopath/2007/PartnerControls"/>
    <xsd:element name="mb2e01f7e2d8413988e28e59aa226eec" ma:index="8" nillable="true" ma:taxonomy="true" ma:internalName="mb2e01f7e2d8413988e28e59aa226eec" ma:taxonomyFieldName="Event_x0020_Name" ma:displayName="Event Name" ma:default="" ma:fieldId="{6b2e01f7-e2d8-4139-88e2-8e59aa226eec}"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iaa5f83406f94009a0f6a3e890699ff7" ma:index="12" nillable="true" ma:taxonomy="true" ma:internalName="iaa5f83406f94009a0f6a3e890699ff7" ma:taxonomyFieldName="Event_x0020_Location" ma:displayName="Event Location" ma:default="" ma:fieldId="{2aa5f834-06f9-4009-a0f6-a3e890699ff7}"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d12e2661e9634d9aa98bbb375f31aced" ma:index="14" nillable="true" ma:taxonomy="true" ma:internalName="d12e2661e9634d9aa98bbb375f31aced" ma:taxonomyFieldName="Event_x0020_Venue" ma:displayName="Event Venue" ma:default="" ma:fieldId="{d12e2661-e963-4d9a-a98b-bb375f31aced}"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1010385baed4da9b5076a6aa651d1e5" ma:index="21" nillable="true" ma:taxonomy="true" ma:internalName="o1010385baed4da9b5076a6aa651d1e5" ma:taxonomyFieldName="Product" ma:displayName="Product" ma:default="" ma:fieldId="{81010385-baed-4da9-b507-6a6aa651d1e5}"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kc6d1bd9a46e4e5fbbbf99ca3de7a092" ma:index="23" nillable="true" ma:taxonomy="true" ma:internalName="kc6d1bd9a46e4e5fbbbf99ca3de7a092" ma:taxonomyFieldName="Campaign" ma:displayName="Campaign" ma:default="" ma:fieldId="{4c6d1bd9-a46e-4e5f-bbbf-99ca3de7a092}"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6878b9dd7994da4ba144f95347d99c6" ma:index="27" nillable="true" ma:taxonomy="true" ma:internalName="m6878b9dd7994da4ba144f95347d99c6" ma:taxonomyFieldName="Track" ma:displayName="Track" ma:readOnly="false" ma:default="" ma:fieldId="{66878b9d-d799-4da4-ba14-4f95347d99c6}" ma:sspId="e385fb40-52d4-4fae-9c5b-3e8ff8a5878e" ma:termSetId="8113a965-58e2-4a85-99b9-55376be5482e" ma:anchorId="00000000-0000-0000-0000-000000000000" ma:open="true" ma:isKeyword="false">
      <xsd:complexType>
        <xsd:sequence>
          <xsd:element ref="pc:Terms" minOccurs="0" maxOccurs="1"/>
        </xsd:sequence>
      </xsd:complexType>
    </xsd:element>
    <xsd:element name="fc15c16204564de583b4c942b10d19ec" ma:index="29" nillable="true" ma:taxonomy="true" ma:internalName="fc15c16204564de583b4c942b10d19ec" ma:taxonomyFieldName="Audience1" ma:displayName="Audience" ma:default="" ma:fieldId="{fc15c162-0456-4de5-83b4-c942b10d19ec}"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8ba32e-6f24-4e39-985b-e3fd5ec6bdb7}" ma:internalName="TaxCatchAll" ma:showField="CatchAllData"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8ba32e-6f24-4e39-985b-e3fd5ec6bdb7}" ma:internalName="TaxCatchAllLabel" ma:readOnly="true" ma:showField="CatchAllDataLabel"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KeywordTaxHTField" ma:index="35"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element name="NumberofDownloads" ma:index="40" nillable="true" ma:displayName="NumberofDownloads" ma:internalName="NumberofDownload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f673fc-3231-4e3a-893b-6d7f7cd32766" elementFormDefault="qualified">
    <xsd:import namespace="http://schemas.microsoft.com/office/2006/documentManagement/types"/>
    <xsd:import namespace="http://schemas.microsoft.com/office/infopath/2007/PartnerControls"/>
    <xsd:element name="Target_x0020_Audiences" ma:index="37"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d12e2661e9634d9aa98bbb375f31aced xmlns="01c77077-aee4-4b5f-bd4e-9cd40a6fff29">
      <Terms xmlns="http://schemas.microsoft.com/office/infopath/2007/PartnerControls">
        <TermInfo xmlns="http://schemas.microsoft.com/office/infopath/2007/PartnerControls">
          <TermName xmlns="http://schemas.microsoft.com/office/infopath/2007/PartnerControls">Georgia World Congress Center</TermName>
          <TermId xmlns="http://schemas.microsoft.com/office/infopath/2007/PartnerControls">ea0ece34-59a6-4d43-8d9e-d0f9e2a2f1ce</TermId>
        </TermInfo>
      </Terms>
    </d12e2661e9634d9aa98bbb375f31aced>
    <Event_x0020_Start_x0020_Date xmlns="01c77077-aee4-4b5f-bd4e-9cd40a6fff29">2016-09-25T07:00:00+00:00</Event_x0020_Start_x0020_Date>
    <Target_x0020_Audiences xmlns="8ff673fc-3231-4e3a-893b-6d7f7cd32766" xsi:nil="true"/>
    <iaa5f83406f94009a0f6a3e890699ff7 xmlns="01c77077-aee4-4b5f-bd4e-9cd40a6fff29">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01fb9831-5840-48a0-a576-3e48f42baa53</TermId>
        </TermInfo>
      </Terms>
    </iaa5f83406f94009a0f6a3e890699ff7>
    <External_x0020_Speaker xmlns="01c77077-aee4-4b5f-bd4e-9cd40a6fff29">Benjamin Armstrong</External_x0020_Speaker>
    <m6878b9dd7994da4ba144f95347d99c6 xmlns="01c77077-aee4-4b5f-bd4e-9cd40a6fff29">
      <Terms xmlns="http://schemas.microsoft.com/office/infopath/2007/PartnerControls"/>
    </m6878b9dd7994da4ba144f95347d99c6>
    <Presentation_x0020_Date xmlns="01c77077-aee4-4b5f-bd4e-9cd40a6fff29">2016-09-27T04:00:00+00:00</Presentation_x0020_Date>
    <fc15c16204564de583b4c942b10d19ec xmlns="01c77077-aee4-4b5f-bd4e-9cd40a6fff29">
      <Terms xmlns="http://schemas.microsoft.com/office/infopath/2007/PartnerControls"/>
    </fc15c16204564de583b4c942b10d19ec>
    <mb2e01f7e2d8413988e28e59aa226eec xmlns="01c77077-aee4-4b5f-bd4e-9cd40a6fff29">
      <Terms xmlns="http://schemas.microsoft.com/office/infopath/2007/PartnerControls">
        <TermInfo xmlns="http://schemas.microsoft.com/office/infopath/2007/PartnerControls">
          <TermName xmlns="http://schemas.microsoft.com/office/infopath/2007/PartnerControls">Microsoft Ignite</TermName>
          <TermId xmlns="http://schemas.microsoft.com/office/infopath/2007/PartnerControls">9323c522-fe4b-4922-816b-10a1920d7afb</TermId>
        </TermInfo>
      </Terms>
    </mb2e01f7e2d8413988e28e59aa226eec>
    <MS_x0020_Content_x0020_Owner xmlns="01c77077-aee4-4b5f-bd4e-9cd40a6fff29">
      <UserInfo>
        <DisplayName/>
        <AccountId xsi:nil="true"/>
        <AccountType/>
      </UserInfo>
    </MS_x0020_Content_x0020_Owner>
    <Session_x0020_Code xmlns="01c77077-aee4-4b5f-bd4e-9cd40a6fff29">BRK2165</Session_x0020_Code>
    <Event_x0020_End_x0020_Date xmlns="01c77077-aee4-4b5f-bd4e-9cd40a6fff29">2016-09-30T07:00:00+00:00</Event_x0020_End_x0020_Date>
    <o1010385baed4da9b5076a6aa651d1e5 xmlns="01c77077-aee4-4b5f-bd4e-9cd40a6fff29">
      <Terms xmlns="http://schemas.microsoft.com/office/infopath/2007/PartnerControls"/>
    </o1010385baed4da9b5076a6aa651d1e5>
    <kc6d1bd9a46e4e5fbbbf99ca3de7a092 xmlns="01c77077-aee4-4b5f-bd4e-9cd40a6fff29">
      <Terms xmlns="http://schemas.microsoft.com/office/infopath/2007/PartnerControls"/>
    </kc6d1bd9a46e4e5fbbbf99ca3de7a092>
    <MS_x0020_Speaker xmlns="01c77077-aee4-4b5f-bd4e-9cd40a6fff29">
      <UserInfo>
        <DisplayName/>
        <AccountId xsi:nil="true"/>
        <AccountType/>
      </UserInfo>
    </MS_x0020_Speaker>
    <TaxKeywordTaxHTField xmlns="230e9df3-be65-4c73-a93b-d1236ebd677e">
      <Terms xmlns="http://schemas.microsoft.com/office/infopath/2007/PartnerControls">
        <TermInfo xmlns="http://schemas.microsoft.com/office/infopath/2007/PartnerControls">
          <TermName xmlns="http://schemas.microsoft.com/office/infopath/2007/PartnerControls">Microsoft Ignite 2016</TermName>
          <TermId xmlns="http://schemas.microsoft.com/office/infopath/2007/PartnerControls">e2f6a88c-86f9-4b25-a2af-b5c3afa8c82a</TermId>
        </TermInfo>
      </Terms>
    </TaxKeywordTaxHTField>
    <TaxCatchAll xmlns="230e9df3-be65-4c73-a93b-d1236ebd677e">
      <Value>174</Value>
      <Value>177</Value>
      <Value>176</Value>
      <Value>175</Value>
    </TaxCatchAll>
    <NumberofDownloads xmlns="230e9df3-be65-4c73-a93b-d1236ebd677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8F288A-5131-4E80-AB86-F10FC03738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c77077-aee4-4b5f-bd4e-9cd40a6fff29"/>
    <ds:schemaRef ds:uri="230e9df3-be65-4c73-a93b-d1236ebd677e"/>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http://schemas.openxmlformats.org/package/2006/metadata/core-properties"/>
    <ds:schemaRef ds:uri="01c77077-aee4-4b5f-bd4e-9cd40a6fff29"/>
    <ds:schemaRef ds:uri="230e9df3-be65-4c73-a93b-d1236ebd677e"/>
    <ds:schemaRef ds:uri="8ff673fc-3231-4e3a-893b-6d7f7cd32766"/>
    <ds:schemaRef ds:uri="http://schemas.microsoft.com/sharepoint/v3"/>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Microsoft_2016_16x9_Template_v02</Template>
  <TotalTime>1</TotalTime>
  <Words>5020</Words>
  <Application>Microsoft Office PowerPoint</Application>
  <PresentationFormat>Custom</PresentationFormat>
  <Paragraphs>645</Paragraphs>
  <Slides>58</Slides>
  <Notes>21</Notes>
  <HiddenSlides>0</HiddenSlides>
  <MMClips>0</MMClips>
  <ScaleCrop>false</ScaleCrop>
  <HeadingPairs>
    <vt:vector size="6" baseType="variant">
      <vt:variant>
        <vt:lpstr>Fonts Used</vt:lpstr>
      </vt:variant>
      <vt:variant>
        <vt:i4>9</vt:i4>
      </vt:variant>
      <vt:variant>
        <vt:lpstr>Theme</vt:lpstr>
      </vt:variant>
      <vt:variant>
        <vt:i4>7</vt:i4>
      </vt:variant>
      <vt:variant>
        <vt:lpstr>Slide Titles</vt:lpstr>
      </vt:variant>
      <vt:variant>
        <vt:i4>58</vt:i4>
      </vt:variant>
    </vt:vector>
  </HeadingPairs>
  <TitlesOfParts>
    <vt:vector size="74" baseType="lpstr">
      <vt:lpstr>Arial</vt:lpstr>
      <vt:lpstr>Calibri</vt:lpstr>
      <vt:lpstr>Consolas</vt:lpstr>
      <vt:lpstr>Lucida Console</vt:lpstr>
      <vt:lpstr>Segoe UI</vt:lpstr>
      <vt:lpstr>Segoe UI Light</vt:lpstr>
      <vt:lpstr>Segoe UI Semibold</vt:lpstr>
      <vt:lpstr>Times New Roman</vt:lpstr>
      <vt:lpstr>Wingdings</vt:lpstr>
      <vt:lpstr>5-50002_Ignite_Breakout_Template</vt:lpstr>
      <vt:lpstr>6-30537_Envision 2016 Concurrent Template_Dark</vt:lpstr>
      <vt:lpstr>1_5-50002_Ignite_Breakout_Template</vt:lpstr>
      <vt:lpstr>2_5-50002_Ignite_Breakout_Template</vt:lpstr>
      <vt:lpstr>3_5-50002_Ignite_Breakout_Template</vt:lpstr>
      <vt:lpstr>1_6-30537_Envision 2016 Concurrent Template_Dark</vt:lpstr>
      <vt:lpstr>4_5-50002_Ignite_Breakout_Template</vt:lpstr>
      <vt:lpstr>Discover what's new in Windows Server 2016 Virtualization</vt:lpstr>
      <vt:lpstr>PowerPoint Presentation</vt:lpstr>
      <vt:lpstr>Windows Server 2012 / 2012 R2 Hyper-V</vt:lpstr>
      <vt:lpstr>Windows Server 2012 R2 Hyper-V</vt:lpstr>
      <vt:lpstr>PowerPoint Presentation</vt:lpstr>
      <vt:lpstr>Evolving security threats Rising number of organizations suffer from breaches</vt:lpstr>
      <vt:lpstr>PowerPoint Presentation</vt:lpstr>
      <vt:lpstr>Key Storage Drive for Generation 1 VMs</vt:lpstr>
      <vt:lpstr>Guest Virtual Secure Mode</vt:lpstr>
      <vt:lpstr>Linux Secure Boot</vt:lpstr>
      <vt:lpstr>Host Resource Protection</vt:lpstr>
      <vt:lpstr>Demos</vt:lpstr>
      <vt:lpstr>PowerPoint Presentation</vt:lpstr>
      <vt:lpstr>Cluster OS rolling upgrades Upgrade cluster nodes without downtime to key workloads</vt:lpstr>
      <vt:lpstr>Virtual machine upgrades New virtual machine upgrade and servicing processes</vt:lpstr>
      <vt:lpstr>Failover clustering Integrated solution, enhanced in Windows Server 2016</vt:lpstr>
      <vt:lpstr>Failover clustering Integrated solution, enhanced in Windows Server 2016</vt:lpstr>
      <vt:lpstr>Guest clustering with Shared VHDX Not bound to underlying storage topology</vt:lpstr>
      <vt:lpstr>Replica Support for Hot-Add VHDX</vt:lpstr>
      <vt:lpstr>Virtualization and networking Virtual network adaptor enhancements</vt:lpstr>
      <vt:lpstr>Memory management Complete flexibility for optimal host utilization</vt:lpstr>
      <vt:lpstr>Production checkpoints Fully supported for production environments</vt:lpstr>
      <vt:lpstr>Demos</vt:lpstr>
      <vt:lpstr>PowerPoint Presentation</vt:lpstr>
      <vt:lpstr>Storage Quality of Service (QoS)  Control and monitor storage performance </vt:lpstr>
      <vt:lpstr>Types of Storage QoS Policies</vt:lpstr>
      <vt:lpstr>Discrete Device Assignment – NVME Storage</vt:lpstr>
      <vt:lpstr>Evolving Hyper-V Backup </vt:lpstr>
      <vt:lpstr>Built in change tracking for Backup </vt:lpstr>
      <vt:lpstr>ReFS Accelerated VHDX Operations</vt:lpstr>
      <vt:lpstr>Demos</vt:lpstr>
      <vt:lpstr>PowerPoint Presentation</vt:lpstr>
      <vt:lpstr>Remote FX Improvements</vt:lpstr>
      <vt:lpstr>DDA Features and GPU Capabilities</vt:lpstr>
      <vt:lpstr>Headless Virtual Machine</vt:lpstr>
      <vt:lpstr>PowerPoint Presentation</vt:lpstr>
      <vt:lpstr>PowerShell Direct</vt:lpstr>
      <vt:lpstr>PowerShell Direct – JEA and Sessions</vt:lpstr>
      <vt:lpstr>Virtualization and networking Virtual network adaptor enhancements</vt:lpstr>
      <vt:lpstr>Hyper-V Manager Improvements</vt:lpstr>
      <vt:lpstr>Cross version management</vt:lpstr>
      <vt:lpstr>VM Servicing</vt:lpstr>
      <vt:lpstr>Demos</vt:lpstr>
      <vt:lpstr>Core Platform</vt:lpstr>
      <vt:lpstr>Delivering the best Hyper-V Host Ever</vt:lpstr>
      <vt:lpstr>Nested Virtualization</vt:lpstr>
      <vt:lpstr>VM Configuration Changes</vt:lpstr>
      <vt:lpstr>Hypervisor Power Management</vt:lpstr>
      <vt:lpstr>Hyper-V Cluster Management </vt:lpstr>
      <vt:lpstr>Hyper-V Sockets</vt:lpstr>
      <vt:lpstr>Windows Server 2016 Hyper-V scale limits</vt:lpstr>
      <vt:lpstr>Resources</vt:lpstr>
      <vt:lpstr>PowerPoint Presentation</vt:lpstr>
      <vt:lpstr>PowerPoint Presentation</vt:lpstr>
      <vt:lpstr>Online Resources</vt:lpstr>
      <vt:lpstr>Free IT Pro resources To advance your career in cloud technology</vt:lpstr>
      <vt:lpstr>PowerPoint Presentation</vt:lpstr>
      <vt:lpstr>PowerPoint Presentation</vt:lpstr>
    </vt:vector>
  </TitlesOfParts>
  <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 what's new in Windows Server 2016 Virtualization</dc:title>
  <dc:subject>&lt;Speech title here&gt;</dc:subject>
  <dc:creator>MS Events 0074</dc:creator>
  <cp:keywords>Microsoft 2016</cp:keywords>
  <dc:description>Template: Mitchell Derrey, Silverfox Productions_x000d_
Formatting: _x000d_
Audience Type:</dc:description>
  <cp:lastModifiedBy>MS Events 0087</cp:lastModifiedBy>
  <cp:revision>2</cp:revision>
  <dcterms:created xsi:type="dcterms:W3CDTF">2016-09-25T14:54:38Z</dcterms:created>
  <dcterms:modified xsi:type="dcterms:W3CDTF">2016-09-27T21:31:07Z</dcterms:modified>
  <cp:category>Microsoft 2016</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0x01010031DCF4CA090F824DB1E4CCBB6B9D64EA00101E8AAD132F8F4D96340D6376C8BB3E</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177;#Georgia World Congress Center|ea0ece34-59a6-4d43-8d9e-d0f9e2a2f1ce</vt:lpwstr>
  </property>
  <property fmtid="{D5CDD505-2E9C-101B-9397-08002B2CF9AE}" pid="7" name="Track">
    <vt:lpwstr/>
  </property>
  <property fmtid="{D5CDD505-2E9C-101B-9397-08002B2CF9AE}" pid="8" name="Event Location">
    <vt:lpwstr>176;#Atlanta|01fb9831-5840-48a0-a576-3e48f42baa53</vt:lpwstr>
  </property>
  <property fmtid="{D5CDD505-2E9C-101B-9397-08002B2CF9AE}" pid="9" name="Campaign">
    <vt:lpwstr/>
  </property>
  <property fmtid="{D5CDD505-2E9C-101B-9397-08002B2CF9AE}" pid="10" name="IsMyDocuments">
    <vt:bool>true</vt:bool>
  </property>
  <property fmtid="{D5CDD505-2E9C-101B-9397-08002B2CF9AE}" pid="11" name="TaxKeyword">
    <vt:lpwstr>174;#Microsoft Ignite 2016|e2f6a88c-86f9-4b25-a2af-b5c3afa8c82a</vt:lpwstr>
  </property>
  <property fmtid="{D5CDD505-2E9C-101B-9397-08002B2CF9AE}" pid="12" name="Audience1">
    <vt:lpwstr/>
  </property>
  <property fmtid="{D5CDD505-2E9C-101B-9397-08002B2CF9AE}" pid="13" name="Event Name">
    <vt:lpwstr>175;#Microsoft Ignite|9323c522-fe4b-4922-816b-10a1920d7afb</vt:lpwstr>
  </property>
</Properties>
</file>