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65" r:id="rId5"/>
  </p:sldMasterIdLst>
  <p:notesMasterIdLst>
    <p:notesMasterId r:id="rId39"/>
  </p:notesMasterIdLst>
  <p:handoutMasterIdLst>
    <p:handoutMasterId r:id="rId40"/>
  </p:handoutMasterIdLst>
  <p:sldIdLst>
    <p:sldId id="1393" r:id="rId6"/>
    <p:sldId id="1411" r:id="rId7"/>
    <p:sldId id="1412" r:id="rId8"/>
    <p:sldId id="1413" r:id="rId9"/>
    <p:sldId id="1414" r:id="rId10"/>
    <p:sldId id="1415" r:id="rId11"/>
    <p:sldId id="1416" r:id="rId12"/>
    <p:sldId id="1417" r:id="rId13"/>
    <p:sldId id="1434" r:id="rId14"/>
    <p:sldId id="1419" r:id="rId15"/>
    <p:sldId id="1438" r:id="rId16"/>
    <p:sldId id="1421" r:id="rId17"/>
    <p:sldId id="1422" r:id="rId18"/>
    <p:sldId id="1423" r:id="rId19"/>
    <p:sldId id="1454" r:id="rId20"/>
    <p:sldId id="1442" r:id="rId21"/>
    <p:sldId id="1450" r:id="rId22"/>
    <p:sldId id="1456" r:id="rId23"/>
    <p:sldId id="1443" r:id="rId24"/>
    <p:sldId id="1444" r:id="rId25"/>
    <p:sldId id="1445" r:id="rId26"/>
    <p:sldId id="1446" r:id="rId27"/>
    <p:sldId id="1448" r:id="rId28"/>
    <p:sldId id="1449" r:id="rId29"/>
    <p:sldId id="1439" r:id="rId30"/>
    <p:sldId id="1426" r:id="rId31"/>
    <p:sldId id="1452" r:id="rId32"/>
    <p:sldId id="1441" r:id="rId33"/>
    <p:sldId id="1432" r:id="rId34"/>
    <p:sldId id="1453" r:id="rId35"/>
    <p:sldId id="1457" r:id="rId36"/>
    <p:sldId id="1405" r:id="rId37"/>
    <p:sldId id="1326"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K2162: MSE@Ignite 2016" id="{A073DAE3-B461-442F-A3D3-6642BD875E45}">
          <p14:sldIdLst>
            <p14:sldId id="1393"/>
            <p14:sldId id="1411"/>
            <p14:sldId id="1412"/>
            <p14:sldId id="1413"/>
            <p14:sldId id="1414"/>
            <p14:sldId id="1415"/>
            <p14:sldId id="1416"/>
            <p14:sldId id="1417"/>
            <p14:sldId id="1434"/>
            <p14:sldId id="1419"/>
            <p14:sldId id="1438"/>
            <p14:sldId id="1421"/>
            <p14:sldId id="1422"/>
            <p14:sldId id="1423"/>
            <p14:sldId id="1454"/>
            <p14:sldId id="1442"/>
            <p14:sldId id="1450"/>
            <p14:sldId id="1456"/>
            <p14:sldId id="1443"/>
            <p14:sldId id="1444"/>
            <p14:sldId id="1445"/>
            <p14:sldId id="1446"/>
            <p14:sldId id="1448"/>
            <p14:sldId id="1449"/>
            <p14:sldId id="1439"/>
            <p14:sldId id="1426"/>
            <p14:sldId id="1452"/>
            <p14:sldId id="1441"/>
            <p14:sldId id="1432"/>
            <p14:sldId id="1453"/>
            <p14:sldId id="1457"/>
            <p14:sldId id="1405"/>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6215" autoAdjust="0"/>
  </p:normalViewPr>
  <p:slideViewPr>
    <p:cSldViewPr>
      <p:cViewPr varScale="1">
        <p:scale>
          <a:sx n="104" d="100"/>
          <a:sy n="104" d="100"/>
        </p:scale>
        <p:origin x="606"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9/30/2016 11:06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9/30/2016 11:06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78924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57624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27928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85814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11432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68460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89505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DAD93-0CCE-4BD6-96C4-CA31C045EE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942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214470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92085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639C110-0329-A342-ADF7-762A01FA0DD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42213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355823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265392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87266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02618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346447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199827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64904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567844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707558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85105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154744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9/30/2016</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418471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11:06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70613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835967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9/30/2016 11:06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51999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00406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89852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529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47694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11:06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205674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3893" y="6712278"/>
            <a:ext cx="3939244" cy="188342"/>
          </a:xfrm>
          <a:prstGeom prst="rect">
            <a:avLst/>
          </a:prstGeom>
        </p:spPr>
        <p:txBody>
          <a:bodyPr/>
          <a:lstStyle/>
          <a:p>
            <a:pPr defTabSz="932563"/>
            <a:r>
              <a:rPr lang="en-US">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12436475" cy="738664"/>
          </a:xfrm>
        </p:spPr>
        <p:txBody>
          <a:bodyPr/>
          <a:lstStyle/>
          <a:p>
            <a:endParaRPr lang="en-US"/>
          </a:p>
        </p:txBody>
      </p:sp>
      <p:sp>
        <p:nvSpPr>
          <p:cNvPr id="4" name="Title 1"/>
          <p:cNvSpPr>
            <a:spLocks noGrp="1"/>
          </p:cNvSpPr>
          <p:nvPr>
            <p:ph type="title"/>
          </p:nvPr>
        </p:nvSpPr>
        <p:spPr>
          <a:xfrm>
            <a:off x="529666" y="233166"/>
            <a:ext cx="11375536" cy="621531"/>
          </a:xfrm>
        </p:spPr>
        <p:txBody>
          <a:bodyPr/>
          <a:lstStyle/>
          <a:p>
            <a:r>
              <a:rPr lang="en-US"/>
              <a:t>Click to edit Master title style</a:t>
            </a:r>
          </a:p>
        </p:txBody>
      </p:sp>
    </p:spTree>
    <p:extLst>
      <p:ext uri="{BB962C8B-B14F-4D97-AF65-F5344CB8AC3E}">
        <p14:creationId xmlns:p14="http://schemas.microsoft.com/office/powerpoint/2010/main" val="6977664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4865495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09221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20691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24576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98333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25632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20112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2536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7291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66496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831153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6518022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3885828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960258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708298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566417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2178209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7447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8804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240496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696967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580613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9" r:id="rId5"/>
    <p:sldLayoutId id="2147484251" r:id="rId6"/>
    <p:sldLayoutId id="2147484252" r:id="rId7"/>
    <p:sldLayoutId id="2147484257" r:id="rId8"/>
    <p:sldLayoutId id="2147484299" r:id="rId9"/>
    <p:sldLayoutId id="2147484364" r:id="rId10"/>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377937257"/>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 id="2147484383" r:id="rId18"/>
    <p:sldLayoutId id="2147484384" r:id="rId19"/>
    <p:sldLayoutId id="2147484385" r:id="rId20"/>
    <p:sldLayoutId id="2147484386" r:id="rId21"/>
    <p:sldLayoutId id="2147484387"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1.jp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slideshare.net/TheSalesMgtAssoc/social-media-and-the-sales-organization" TargetMode="External"/><Relationship Id="rId3" Type="http://schemas.openxmlformats.org/officeDocument/2006/relationships/image" Target="../media/image54.jpg"/><Relationship Id="rId7" Type="http://schemas.openxmlformats.org/officeDocument/2006/relationships/hyperlink" Target="https://business.linkedin.com/sales-solutions/blog/h/how-can-linkedin-help-you-beat-your-number"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www.forbes.com/sites/markfidelman/2013/05/19/study-78-of-salespeople-using-social-media-outsell-their-peers/#3d1109a47c32" TargetMode="External"/><Relationship Id="rId5" Type="http://schemas.openxmlformats.org/officeDocument/2006/relationships/hyperlink" Target="http://www.socialbusinessengine.com/socialselling/dell.pdf?utm_source=dell&amp;utm_medium=social&amp;utm_campaign=sbjv3"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830ROG6vM8k&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hyperlink" Target="https://customers.microsoft.com/Pages/CustomerStory.aspx?recid=2839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mmanagedtrials.dynamics.com/"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04CVnYkXefU&amp;feature=youtu.be" TargetMode="External"/><Relationship Id="rId13" Type="http://schemas.openxmlformats.org/officeDocument/2006/relationships/hyperlink" Target="https://www.youtube.com/watch?v=nBwNFQ-xEsw" TargetMode="External"/><Relationship Id="rId18" Type="http://schemas.microsoft.com/office/2007/relationships/hdphoto" Target="../media/hdphoto1.wdp"/><Relationship Id="rId3" Type="http://schemas.openxmlformats.org/officeDocument/2006/relationships/hyperlink" Target="http://crmtestdrive.dynamics.com/en-us/social?role=13&amp;=Start+TestDrive" TargetMode="External"/><Relationship Id="rId7" Type="http://schemas.openxmlformats.org/officeDocument/2006/relationships/hyperlink" Target="https://www.youtube.com/watch?v=ZLZk2reTr-Y" TargetMode="External"/><Relationship Id="rId12" Type="http://schemas.openxmlformats.org/officeDocument/2006/relationships/hyperlink" Target="https://www.youtube.com/watch?v=3HoeVROsJZk" TargetMode="External"/><Relationship Id="rId17" Type="http://schemas.openxmlformats.org/officeDocument/2006/relationships/image" Target="../media/image71.png"/><Relationship Id="rId2" Type="http://schemas.openxmlformats.org/officeDocument/2006/relationships/notesSlide" Target="../notesSlides/notesSlide30.xml"/><Relationship Id="rId16" Type="http://schemas.openxmlformats.org/officeDocument/2006/relationships/hyperlink" Target="https://blogs.technet.microsoft.com/lystavlen/2015/10/07/social-crm-at-its-best-leads-or-cases-in-dynamics-crm-from-social-posts-in-microsoft-social-engagement/" TargetMode="External"/><Relationship Id="rId1" Type="http://schemas.openxmlformats.org/officeDocument/2006/relationships/slideLayout" Target="../slideLayouts/slideLayout3.xml"/><Relationship Id="rId6" Type="http://schemas.openxmlformats.org/officeDocument/2006/relationships/hyperlink" Target="https://www.microsoft.com/en-us/dynamics/social-engagement-help-center/default.aspx" TargetMode="External"/><Relationship Id="rId11" Type="http://schemas.openxmlformats.org/officeDocument/2006/relationships/hyperlink" Target="https://www.youtube.com/watch?v=lQKzwulgnmM" TargetMode="External"/><Relationship Id="rId5" Type="http://schemas.openxmlformats.org/officeDocument/2006/relationships/hyperlink" Target="https://www.microsoft.com/en-us/dynamics/crm-social-purchase.aspx" TargetMode="External"/><Relationship Id="rId15" Type="http://schemas.openxmlformats.org/officeDocument/2006/relationships/hyperlink" Target="https://msdn.microsoft.com/en-us/library/dn659847.aspx#BKMK_Connect" TargetMode="External"/><Relationship Id="rId10" Type="http://schemas.openxmlformats.org/officeDocument/2006/relationships/hyperlink" Target="https://www.youtube.com/watch?v=W3M8v_M1LrI&amp;feature=youtu.be" TargetMode="External"/><Relationship Id="rId19" Type="http://schemas.openxmlformats.org/officeDocument/2006/relationships/image" Target="../media/image72.png"/><Relationship Id="rId4" Type="http://schemas.openxmlformats.org/officeDocument/2006/relationships/hyperlink" Target="https://www.microsoft.com/en-us/dynamics/crm-social.aspx" TargetMode="External"/><Relationship Id="rId9" Type="http://schemas.openxmlformats.org/officeDocument/2006/relationships/hyperlink" Target="https://www.youtube.com/watch?v=pcxVyYz-zps&amp;feature=youtu.be" TargetMode="External"/><Relationship Id="rId14" Type="http://schemas.openxmlformats.org/officeDocument/2006/relationships/hyperlink" Target="https://blogs.technet.microsoft.com/lystavlen/2015/12/22/listen-to-custom-sources-in-microsoft-social-engagem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3.jpg"/><Relationship Id="rId4" Type="http://schemas.openxmlformats.org/officeDocument/2006/relationships/hyperlink" Target="https://aka.ms/ignite.mobileap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Microsoft Social Engagement</a:t>
            </a:r>
            <a:br>
              <a:rPr lang="en-US" dirty="0"/>
            </a:br>
            <a:r>
              <a:rPr lang="en-US" sz="3200" dirty="0"/>
              <a:t>Update and Roadmap</a:t>
            </a:r>
            <a:endParaRPr lang="en-US" dirty="0"/>
          </a:p>
        </p:txBody>
      </p:sp>
      <p:sp>
        <p:nvSpPr>
          <p:cNvPr id="5" name="Text Placeholder 4"/>
          <p:cNvSpPr>
            <a:spLocks noGrp="1"/>
          </p:cNvSpPr>
          <p:nvPr>
            <p:ph type="body" sz="quarter" idx="12"/>
          </p:nvPr>
        </p:nvSpPr>
        <p:spPr/>
        <p:txBody>
          <a:bodyPr/>
          <a:lstStyle/>
          <a:p>
            <a:r>
              <a:rPr lang="en-US" dirty="0"/>
              <a:t>Kishore Mantravadi</a:t>
            </a:r>
          </a:p>
          <a:p>
            <a:r>
              <a:rPr lang="en-US" sz="2000" dirty="0"/>
              <a:t>Senior Program Manager</a:t>
            </a:r>
          </a:p>
        </p:txBody>
      </p:sp>
      <p:sp>
        <p:nvSpPr>
          <p:cNvPr id="6" name="Text Placeholder 2"/>
          <p:cNvSpPr txBox="1">
            <a:spLocks/>
          </p:cNvSpPr>
          <p:nvPr/>
        </p:nvSpPr>
        <p:spPr bwMode="white">
          <a:xfrm>
            <a:off x="10333038" y="296863"/>
            <a:ext cx="1828800" cy="461665"/>
          </a:xfrm>
          <a:prstGeom prst="rect">
            <a:avLst/>
          </a:prstGeo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BRK2162</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Intelligence &amp; Automation</a:t>
            </a:r>
          </a:p>
        </p:txBody>
      </p:sp>
      <p:grpSp>
        <p:nvGrpSpPr>
          <p:cNvPr id="49" name="Group 48"/>
          <p:cNvGrpSpPr/>
          <p:nvPr/>
        </p:nvGrpSpPr>
        <p:grpSpPr>
          <a:xfrm>
            <a:off x="3491997" y="5036565"/>
            <a:ext cx="1579990" cy="1509769"/>
            <a:chOff x="6048344" y="2778978"/>
            <a:chExt cx="1620000" cy="1548000"/>
          </a:xfrm>
        </p:grpSpPr>
        <p:sp>
          <p:nvSpPr>
            <p:cNvPr id="50" name="Rectangle 49"/>
            <p:cNvSpPr/>
            <p:nvPr/>
          </p:nvSpPr>
          <p:spPr bwMode="auto">
            <a:xfrm>
              <a:off x="6048344" y="2778978"/>
              <a:ext cx="1620000" cy="1548000"/>
            </a:xfrm>
            <a:prstGeom prst="rect">
              <a:avLst/>
            </a:prstGeom>
            <a:solidFill>
              <a:srgbClr val="002050"/>
            </a:solidFill>
            <a:ln w="10795" cap="flat" cmpd="sng" algn="ctr">
              <a:no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647"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rPr>
                <a:t>Microsoft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rPr>
                <a:t>Dynamics CRM</a:t>
              </a:r>
            </a:p>
          </p:txBody>
        </p:sp>
        <p:pic>
          <p:nvPicPr>
            <p:cNvPr id="51" name="Picture 50" descr="\\SEATTLEFS\Projects\51197_Dynamics_NAV_GP_BOM\Design\Working\Assets\dy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9146"/>
            <a:stretch/>
          </p:blipFill>
          <p:spPr bwMode="auto">
            <a:xfrm>
              <a:off x="6577905" y="3072861"/>
              <a:ext cx="603220" cy="551777"/>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p:cNvSpPr/>
          <p:nvPr/>
        </p:nvSpPr>
        <p:spPr bwMode="auto">
          <a:xfrm>
            <a:off x="3280904" y="1661440"/>
            <a:ext cx="5260866" cy="2336564"/>
          </a:xfrm>
          <a:prstGeom prst="rect">
            <a:avLst/>
          </a:prstGeom>
          <a:solidFill>
            <a:schemeClr val="bg2">
              <a:lumMod val="90000"/>
            </a:schemeClr>
          </a:solidFill>
          <a:ln w="19050" cap="flat" cmpd="sng" algn="ctr">
            <a:noFill/>
            <a:prstDash val="solid"/>
            <a:headEnd type="none" w="med" len="med"/>
            <a:tailEnd type="none" w="med" len="med"/>
          </a:ln>
          <a:effectLst/>
        </p:spPr>
        <p:txBody>
          <a:bodyPr vert="horz" wrap="square" lIns="0" tIns="34290" rIns="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647"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Segoe UI"/>
                <a:ea typeface="+mn-ea"/>
                <a:cs typeface="+mn-cs"/>
              </a:rPr>
              <a:t>Microsoft Social Engagement</a:t>
            </a:r>
          </a:p>
        </p:txBody>
      </p:sp>
      <p:grpSp>
        <p:nvGrpSpPr>
          <p:cNvPr id="96" name="Group 95"/>
          <p:cNvGrpSpPr/>
          <p:nvPr/>
        </p:nvGrpSpPr>
        <p:grpSpPr>
          <a:xfrm>
            <a:off x="5588469" y="5036565"/>
            <a:ext cx="1579990" cy="1509769"/>
            <a:chOff x="2765919" y="4730693"/>
            <a:chExt cx="1579990" cy="1509769"/>
          </a:xfrm>
        </p:grpSpPr>
        <p:sp>
          <p:nvSpPr>
            <p:cNvPr id="66" name="Rectangle 65"/>
            <p:cNvSpPr/>
            <p:nvPr/>
          </p:nvSpPr>
          <p:spPr bwMode="auto">
            <a:xfrm>
              <a:off x="2765919" y="4730693"/>
              <a:ext cx="1579990" cy="1509769"/>
            </a:xfrm>
            <a:prstGeom prst="rect">
              <a:avLst/>
            </a:prstGeom>
            <a:solidFill>
              <a:srgbClr val="8FDFFF"/>
            </a:solidFill>
            <a:ln w="10795" cap="flat" cmpd="sng" algn="ctr">
              <a:no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647"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92929"/>
                  </a:solidFill>
                  <a:effectLst/>
                  <a:uLnTx/>
                  <a:uFillTx/>
                  <a:latin typeface="Segoe UI"/>
                  <a:ea typeface="+mn-ea"/>
                  <a:cs typeface="+mn-cs"/>
                </a:rPr>
                <a:t>Microsoft Azure Event Hub</a:t>
              </a:r>
            </a:p>
          </p:txBody>
        </p:sp>
        <p:pic>
          <p:nvPicPr>
            <p:cNvPr id="67" name="Picture 66" descr="https://www.expeditedssl.com/assets/azure-logo-0b1eb1739acfd6434bbd4c4a70ba89f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6972" y="5007481"/>
              <a:ext cx="685800" cy="592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oup 96"/>
          <p:cNvGrpSpPr/>
          <p:nvPr/>
        </p:nvGrpSpPr>
        <p:grpSpPr>
          <a:xfrm>
            <a:off x="7684941" y="5038070"/>
            <a:ext cx="1582288" cy="1508264"/>
            <a:chOff x="4604150" y="4730693"/>
            <a:chExt cx="1582288" cy="1508264"/>
          </a:xfrm>
        </p:grpSpPr>
        <p:sp>
          <p:nvSpPr>
            <p:cNvPr id="48" name="Rectangle 47"/>
            <p:cNvSpPr/>
            <p:nvPr/>
          </p:nvSpPr>
          <p:spPr>
            <a:xfrm>
              <a:off x="4604150" y="4730693"/>
              <a:ext cx="1582288" cy="1508264"/>
            </a:xfrm>
            <a:prstGeom prst="rect">
              <a:avLst/>
            </a:prstGeom>
            <a:solidFill>
              <a:srgbClr val="8FDFFF"/>
            </a:solidFill>
            <a:ln w="10795" cap="flat" cmpd="sng" algn="ctr">
              <a:no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p>
              <a:pPr algn="ctr" defTabSz="685647" fontAlgn="base">
                <a:spcBef>
                  <a:spcPct val="0"/>
                </a:spcBef>
                <a:spcAft>
                  <a:spcPct val="0"/>
                </a:spcAft>
              </a:pPr>
              <a:r>
                <a:rPr lang="en-US" sz="1400" kern="0" dirty="0">
                  <a:solidFill>
                    <a:srgbClr val="292929"/>
                  </a:solidFill>
                  <a:latin typeface="Segoe UI"/>
                </a:rPr>
                <a:t>Azure Stream Analytics</a:t>
              </a:r>
            </a:p>
          </p:txBody>
        </p:sp>
        <p:pic>
          <p:nvPicPr>
            <p:cNvPr id="68" name="Picture 67" descr="https://www.expeditedssl.com/assets/azure-logo-0b1eb1739acfd6434bbd4c4a70ba89f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2394" y="4998667"/>
              <a:ext cx="685800" cy="592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p:cNvGrpSpPr/>
          <p:nvPr/>
        </p:nvGrpSpPr>
        <p:grpSpPr>
          <a:xfrm>
            <a:off x="375645" y="2101893"/>
            <a:ext cx="1746644" cy="1492177"/>
            <a:chOff x="375645" y="2101893"/>
            <a:chExt cx="1746644" cy="1492177"/>
          </a:xfrm>
        </p:grpSpPr>
        <p:sp>
          <p:nvSpPr>
            <p:cNvPr id="70" name="Freeform 69"/>
            <p:cNvSpPr>
              <a:spLocks/>
            </p:cNvSpPr>
            <p:nvPr/>
          </p:nvSpPr>
          <p:spPr bwMode="black">
            <a:xfrm flipH="1">
              <a:off x="1828988" y="2609370"/>
              <a:ext cx="293301" cy="439949"/>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rgbClr val="3F3F3F">
                <a:lumMod val="60000"/>
                <a:lumOff val="40000"/>
              </a:srgbClr>
            </a:solidFill>
            <a:ln w="57150" cap="flat" cmpd="sng" algn="ctr">
              <a:noFill/>
              <a:prstDash val="solid"/>
              <a:headEnd type="none" w="med" len="med"/>
              <a:tailEnd type="none" w="med" len="med"/>
            </a:ln>
            <a:effectLst/>
            <a:extLst/>
          </p:spPr>
          <p:txBody>
            <a:bodyPr rot="0" spcFirstLastPara="0" vert="horz" wrap="square" lIns="39704" tIns="39704" rIns="39704" bIns="39704"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13" fontAlgn="base">
                <a:spcBef>
                  <a:spcPct val="0"/>
                </a:spcBef>
                <a:spcAft>
                  <a:spcPct val="0"/>
                </a:spcAft>
                <a:defRPr/>
              </a:pPr>
              <a:endParaRPr lang="en-GB" sz="1400" kern="0" spc="-38"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375645" y="2101893"/>
              <a:ext cx="1492176" cy="1492177"/>
            </a:xfrm>
            <a:prstGeom prst="rect">
              <a:avLst/>
            </a:prstGeom>
            <a:solidFill>
              <a:srgbClr val="3F3F3F">
                <a:lumMod val="60000"/>
                <a:lumOff val="40000"/>
              </a:srgbClr>
            </a:solidFill>
            <a:ln w="9525" cap="flat" cmpd="sng" algn="ctr">
              <a:noFill/>
              <a:prstDash val="solid"/>
              <a:headEnd type="none" w="med" len="med"/>
              <a:tailEnd type="none" w="med" len="med"/>
            </a:ln>
            <a:effectLst/>
          </p:spPr>
          <p:txBody>
            <a:bodyPr rot="0" spcFirstLastPara="0" vert="horz" wrap="square" lIns="38923" tIns="38923" rIns="38923" bIns="38923"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2008" fontAlgn="base">
                <a:spcBef>
                  <a:spcPct val="0"/>
                </a:spcBef>
                <a:spcAft>
                  <a:spcPct val="0"/>
                </a:spcAft>
                <a:defRPr/>
              </a:pPr>
              <a:r>
                <a:rPr lang="en-GB" sz="1400" kern="0" spc="-37" dirty="0">
                  <a:gradFill>
                    <a:gsLst>
                      <a:gs pos="0">
                        <a:srgbClr val="FFFFFF"/>
                      </a:gs>
                      <a:gs pos="100000">
                        <a:srgbClr val="FFFFFF"/>
                      </a:gs>
                    </a:gsLst>
                    <a:lin ang="5400000" scaled="0"/>
                  </a:gradFill>
                  <a:ea typeface="Segoe UI" pitchFamily="34" charset="0"/>
                  <a:cs typeface="Segoe UI" pitchFamily="34" charset="0"/>
                </a:rPr>
                <a:t>Social Media</a:t>
              </a:r>
            </a:p>
          </p:txBody>
        </p:sp>
        <p:pic>
          <p:nvPicPr>
            <p:cNvPr id="72" name="Picture 71" descr="http://getvisibleweb.com/images/social-media-optimiz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47" y="2257532"/>
              <a:ext cx="1090421" cy="914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harlesLy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645" y="3977793"/>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p:cNvGrpSpPr/>
          <p:nvPr/>
        </p:nvGrpSpPr>
        <p:grpSpPr>
          <a:xfrm>
            <a:off x="9783711" y="3055798"/>
            <a:ext cx="1582288" cy="1508264"/>
            <a:chOff x="6444497" y="4730693"/>
            <a:chExt cx="1582288" cy="1508264"/>
          </a:xfrm>
        </p:grpSpPr>
        <p:sp>
          <p:nvSpPr>
            <p:cNvPr id="86" name="Rectangle 85"/>
            <p:cNvSpPr/>
            <p:nvPr/>
          </p:nvSpPr>
          <p:spPr>
            <a:xfrm>
              <a:off x="6444497" y="4730693"/>
              <a:ext cx="1582288" cy="1508264"/>
            </a:xfrm>
            <a:prstGeom prst="rect">
              <a:avLst/>
            </a:prstGeom>
            <a:solidFill>
              <a:srgbClr val="FFC000"/>
            </a:solidFill>
            <a:ln w="10795" cap="flat" cmpd="sng" algn="ctr">
              <a:no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p>
              <a:pPr algn="ctr" defTabSz="685647" fontAlgn="base">
                <a:spcBef>
                  <a:spcPct val="0"/>
                </a:spcBef>
                <a:spcAft>
                  <a:spcPct val="0"/>
                </a:spcAft>
              </a:pPr>
              <a:r>
                <a:rPr lang="en-US" sz="1400" kern="0" dirty="0">
                  <a:solidFill>
                    <a:srgbClr val="292929"/>
                  </a:solidFill>
                  <a:latin typeface="Segoe UI"/>
                </a:rPr>
                <a:t>Microsoft</a:t>
              </a:r>
            </a:p>
            <a:p>
              <a:pPr algn="ctr" defTabSz="685647" fontAlgn="base">
                <a:spcBef>
                  <a:spcPct val="0"/>
                </a:spcBef>
                <a:spcAft>
                  <a:spcPct val="0"/>
                </a:spcAft>
              </a:pPr>
              <a:r>
                <a:rPr lang="en-US" sz="1400" kern="0" dirty="0">
                  <a:solidFill>
                    <a:srgbClr val="292929"/>
                  </a:solidFill>
                  <a:latin typeface="Segoe UI"/>
                </a:rPr>
                <a:t>Power BI</a:t>
              </a:r>
            </a:p>
          </p:txBody>
        </p:sp>
        <p:pic>
          <p:nvPicPr>
            <p:cNvPr id="2054" name="Picture 6" descr="http://www.visdata.dk/wp-content/uploads/2016/01/PowerBI-1.png"/>
            <p:cNvPicPr>
              <a:picLocks noChangeAspect="1" noChangeArrowheads="1"/>
            </p:cNvPicPr>
            <p:nvPr/>
          </p:nvPicPr>
          <p:blipFill rotWithShape="1">
            <a:blip r:embed="rId7">
              <a:clrChange>
                <a:clrFrom>
                  <a:srgbClr val="F2C811"/>
                </a:clrFrom>
                <a:clrTo>
                  <a:srgbClr val="F2C811">
                    <a:alpha val="0"/>
                  </a:srgbClr>
                </a:clrTo>
              </a:clrChange>
              <a:extLst>
                <a:ext uri="{28A0092B-C50C-407E-A947-70E740481C1C}">
                  <a14:useLocalDpi xmlns:a14="http://schemas.microsoft.com/office/drawing/2010/main" val="0"/>
                </a:ext>
              </a:extLst>
            </a:blip>
            <a:srcRect l="7958" t="4873" r="9295" b="12381"/>
            <a:stretch/>
          </p:blipFill>
          <p:spPr bwMode="auto">
            <a:xfrm>
              <a:off x="6892741" y="4951968"/>
              <a:ext cx="685800" cy="68580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079" name="Rectangle 2078"/>
          <p:cNvSpPr/>
          <p:nvPr/>
        </p:nvSpPr>
        <p:spPr>
          <a:xfrm>
            <a:off x="1056300" y="3954121"/>
            <a:ext cx="2514600" cy="738664"/>
          </a:xfrm>
          <a:prstGeom prst="rect">
            <a:avLst/>
          </a:prstGeom>
        </p:spPr>
        <p:txBody>
          <a:bodyPr wrap="square">
            <a:spAutoFit/>
          </a:bodyPr>
          <a:lstStyle/>
          <a:p>
            <a:r>
              <a:rPr lang="en-US" sz="1200" b="1" dirty="0">
                <a:latin typeface="Calibri" panose="020F0502020204030204" pitchFamily="34" charset="0"/>
              </a:rPr>
              <a:t>Charles ‘Lead’</a:t>
            </a:r>
          </a:p>
          <a:p>
            <a:r>
              <a:rPr lang="en-US" sz="1000" dirty="0">
                <a:latin typeface="Calibri" panose="020F0502020204030204" pitchFamily="34" charset="0"/>
              </a:rPr>
              <a:t>Tweets: “Need to buy Xbox One consoles for the team. Looking for volume purchase discounts and free shipping.”</a:t>
            </a:r>
            <a:endParaRPr lang="en-US" sz="1000" dirty="0"/>
          </a:p>
        </p:txBody>
      </p:sp>
      <p:grpSp>
        <p:nvGrpSpPr>
          <p:cNvPr id="91" name="Group 90"/>
          <p:cNvGrpSpPr/>
          <p:nvPr/>
        </p:nvGrpSpPr>
        <p:grpSpPr>
          <a:xfrm>
            <a:off x="4688931" y="2785870"/>
            <a:ext cx="1143000" cy="1143000"/>
            <a:chOff x="4307866" y="3226323"/>
            <a:chExt cx="1143000" cy="1143000"/>
          </a:xfrm>
        </p:grpSpPr>
        <p:sp>
          <p:nvSpPr>
            <p:cNvPr id="126" name="Rectangle 125"/>
            <p:cNvSpPr/>
            <p:nvPr/>
          </p:nvSpPr>
          <p:spPr bwMode="auto">
            <a:xfrm>
              <a:off x="4307866" y="3226323"/>
              <a:ext cx="1143000" cy="1143000"/>
            </a:xfrm>
            <a:prstGeom prst="rect">
              <a:avLst/>
            </a:prstGeom>
            <a:solidFill>
              <a:srgbClr val="8FDFFF"/>
            </a:solidFill>
            <a:ln w="10795" cap="flat" cmpd="sng" algn="ctr">
              <a:no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647"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292929"/>
                  </a:solidFill>
                  <a:effectLst/>
                  <a:uLnTx/>
                  <a:uFillTx/>
                  <a:latin typeface="Segoe UI"/>
                  <a:ea typeface="+mn-ea"/>
                  <a:cs typeface="+mn-cs"/>
                </a:rPr>
                <a:t>Posts Index</a:t>
              </a:r>
            </a:p>
            <a:p>
              <a:pPr marL="0" marR="0" lvl="0" indent="0" algn="ctr" defTabSz="685647"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292929"/>
                  </a:solidFill>
                  <a:effectLst/>
                  <a:uLnTx/>
                  <a:uFillTx/>
                  <a:latin typeface="Segoe UI"/>
                  <a:ea typeface="+mn-ea"/>
                  <a:cs typeface="+mn-cs"/>
                </a:rPr>
                <a:t>(Azure </a:t>
              </a:r>
              <a:r>
                <a:rPr kumimoji="0" lang="en-US" sz="1200" b="0" i="0" u="none" strike="noStrike" kern="0" cap="none" spc="0" normalizeH="0" baseline="0" noProof="0" dirty="0" err="1">
                  <a:ln>
                    <a:noFill/>
                  </a:ln>
                  <a:solidFill>
                    <a:srgbClr val="292929"/>
                  </a:solidFill>
                  <a:effectLst/>
                  <a:uLnTx/>
                  <a:uFillTx/>
                  <a:latin typeface="Segoe UI"/>
                  <a:ea typeface="+mn-ea"/>
                  <a:cs typeface="+mn-cs"/>
                </a:rPr>
                <a:t>DocDB</a:t>
              </a:r>
              <a:r>
                <a:rPr kumimoji="0" lang="en-US" sz="1200" b="0" i="0" u="none" strike="noStrike" kern="0" cap="none" spc="0" normalizeH="0" baseline="0" noProof="0" dirty="0">
                  <a:ln>
                    <a:noFill/>
                  </a:ln>
                  <a:solidFill>
                    <a:srgbClr val="292929"/>
                  </a:solidFill>
                  <a:effectLst/>
                  <a:uLnTx/>
                  <a:uFillTx/>
                  <a:latin typeface="Segoe UI"/>
                  <a:ea typeface="+mn-ea"/>
                  <a:cs typeface="+mn-cs"/>
                </a:rPr>
                <a:t>)</a:t>
              </a:r>
            </a:p>
          </p:txBody>
        </p:sp>
        <p:pic>
          <p:nvPicPr>
            <p:cNvPr id="2070" name="Picture 12" descr="https://azure.microsoft.com/svghandler/documentdb?width=600&amp;height=315"/>
            <p:cNvPicPr>
              <a:picLocks noChangeAspect="1" noChangeArrowheads="1"/>
            </p:cNvPicPr>
            <p:nvPr/>
          </p:nvPicPr>
          <p:blipFill rotWithShape="1">
            <a:blip r:embed="rId8">
              <a:extLst>
                <a:ext uri="{28A0092B-C50C-407E-A947-70E740481C1C}">
                  <a14:useLocalDpi xmlns:a14="http://schemas.microsoft.com/office/drawing/2010/main" val="0"/>
                </a:ext>
              </a:extLst>
            </a:blip>
            <a:srcRect l="26400" r="25642"/>
            <a:stretch/>
          </p:blipFill>
          <p:spPr bwMode="auto">
            <a:xfrm>
              <a:off x="4612267" y="3344862"/>
              <a:ext cx="542951" cy="594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Group 89"/>
          <p:cNvGrpSpPr/>
          <p:nvPr/>
        </p:nvGrpSpPr>
        <p:grpSpPr>
          <a:xfrm>
            <a:off x="3387120" y="2785870"/>
            <a:ext cx="1143000" cy="1143000"/>
            <a:chOff x="2892280" y="3226323"/>
            <a:chExt cx="1143000" cy="1143000"/>
          </a:xfrm>
        </p:grpSpPr>
        <p:sp>
          <p:nvSpPr>
            <p:cNvPr id="125" name="Rectangle 124"/>
            <p:cNvSpPr/>
            <p:nvPr/>
          </p:nvSpPr>
          <p:spPr bwMode="auto">
            <a:xfrm>
              <a:off x="2892280" y="3226323"/>
              <a:ext cx="1143000" cy="1143000"/>
            </a:xfrm>
            <a:prstGeom prst="rect">
              <a:avLst/>
            </a:prstGeom>
            <a:solidFill>
              <a:srgbClr val="8FDFFF"/>
            </a:solidFill>
            <a:ln w="10795" cap="flat" cmpd="sng" algn="ctr">
              <a:no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647"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292929"/>
                  </a:solidFill>
                  <a:effectLst/>
                  <a:uLnTx/>
                  <a:uFillTx/>
                  <a:latin typeface="Segoe UI"/>
                  <a:ea typeface="+mn-ea"/>
                  <a:cs typeface="+mn-cs"/>
                </a:rPr>
                <a:t>Intent Detection</a:t>
              </a:r>
            </a:p>
            <a:p>
              <a:pPr marL="0" marR="0" lvl="0" indent="0" algn="ctr" defTabSz="685647" rtl="0" eaLnBrk="1" fontAlgn="base" latinLnBrk="0" hangingPunct="1">
                <a:lnSpc>
                  <a:spcPct val="100000"/>
                </a:lnSpc>
                <a:spcBef>
                  <a:spcPct val="0"/>
                </a:spcBef>
                <a:spcAft>
                  <a:spcPct val="0"/>
                </a:spcAft>
                <a:buClrTx/>
                <a:buSzTx/>
                <a:buFontTx/>
                <a:buNone/>
                <a:tabLst/>
                <a:defRPr/>
              </a:pPr>
              <a:r>
                <a:rPr lang="en-US" sz="1200" kern="0" dirty="0">
                  <a:solidFill>
                    <a:srgbClr val="292929"/>
                  </a:solidFill>
                  <a:latin typeface="Segoe UI"/>
                </a:rPr>
                <a:t>(</a:t>
              </a:r>
              <a:r>
                <a:rPr kumimoji="0" lang="en-US" sz="1200" b="0" i="0" u="none" strike="noStrike" kern="0" cap="none" spc="0" normalizeH="0" baseline="0" noProof="0" dirty="0">
                  <a:ln>
                    <a:noFill/>
                  </a:ln>
                  <a:solidFill>
                    <a:srgbClr val="292929"/>
                  </a:solidFill>
                  <a:effectLst/>
                  <a:uLnTx/>
                  <a:uFillTx/>
                  <a:latin typeface="Segoe UI"/>
                  <a:ea typeface="+mn-ea"/>
                  <a:cs typeface="+mn-cs"/>
                </a:rPr>
                <a:t>Azure ML)</a:t>
              </a:r>
            </a:p>
          </p:txBody>
        </p:sp>
        <p:pic>
          <p:nvPicPr>
            <p:cNvPr id="2071" name="Picture 14" descr="https://azure.microsoft.com/svghandler/machine-learning?width=600&amp;height=315"/>
            <p:cNvPicPr>
              <a:picLocks noChangeAspect="1" noChangeArrowheads="1"/>
            </p:cNvPicPr>
            <p:nvPr/>
          </p:nvPicPr>
          <p:blipFill rotWithShape="1">
            <a:blip r:embed="rId9">
              <a:extLst>
                <a:ext uri="{28A0092B-C50C-407E-A947-70E740481C1C}">
                  <a14:useLocalDpi xmlns:a14="http://schemas.microsoft.com/office/drawing/2010/main" val="0"/>
                </a:ext>
              </a:extLst>
            </a:blip>
            <a:srcRect l="20750" r="20583"/>
            <a:stretch/>
          </p:blipFill>
          <p:spPr bwMode="auto">
            <a:xfrm>
              <a:off x="3122978" y="3344862"/>
              <a:ext cx="664174" cy="594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Group 91"/>
          <p:cNvGrpSpPr/>
          <p:nvPr/>
        </p:nvGrpSpPr>
        <p:grpSpPr>
          <a:xfrm>
            <a:off x="5990742" y="1973262"/>
            <a:ext cx="1143000" cy="1143000"/>
            <a:chOff x="5559721" y="3226323"/>
            <a:chExt cx="1143000" cy="1143000"/>
          </a:xfrm>
        </p:grpSpPr>
        <p:sp>
          <p:nvSpPr>
            <p:cNvPr id="127" name="Rectangle 126"/>
            <p:cNvSpPr/>
            <p:nvPr/>
          </p:nvSpPr>
          <p:spPr bwMode="auto">
            <a:xfrm>
              <a:off x="5559721" y="3226323"/>
              <a:ext cx="1143000" cy="1143000"/>
            </a:xfrm>
            <a:prstGeom prst="rect">
              <a:avLst/>
            </a:prstGeom>
            <a:solidFill>
              <a:schemeClr val="bg2">
                <a:lumMod val="90000"/>
              </a:schemeClr>
            </a:solidFill>
            <a:ln w="3175" cap="flat" cmpd="sng" algn="ctr">
              <a:solidFill>
                <a:schemeClr val="bg1">
                  <a:lumMod val="75000"/>
                </a:schemeClr>
              </a:solid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647"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Segoe UI"/>
                  <a:ea typeface="+mn-ea"/>
                  <a:cs typeface="+mn-cs"/>
                </a:rPr>
                <a:t>User Interface</a:t>
              </a:r>
            </a:p>
          </p:txBody>
        </p:sp>
        <p:pic>
          <p:nvPicPr>
            <p:cNvPr id="2074" name="Picture 2073"/>
            <p:cNvPicPr>
              <a:picLocks noChangeAspect="1"/>
            </p:cNvPicPr>
            <p:nvPr/>
          </p:nvPicPr>
          <p:blipFill>
            <a:blip r:embed="rId10"/>
            <a:stretch>
              <a:fillRect/>
            </a:stretch>
          </p:blipFill>
          <p:spPr>
            <a:xfrm>
              <a:off x="5694536" y="3344862"/>
              <a:ext cx="914400" cy="462192"/>
            </a:xfrm>
            <a:prstGeom prst="rect">
              <a:avLst/>
            </a:prstGeom>
          </p:spPr>
        </p:pic>
      </p:grpSp>
      <p:grpSp>
        <p:nvGrpSpPr>
          <p:cNvPr id="93" name="Group 92"/>
          <p:cNvGrpSpPr/>
          <p:nvPr/>
        </p:nvGrpSpPr>
        <p:grpSpPr>
          <a:xfrm>
            <a:off x="7292554" y="2785870"/>
            <a:ext cx="1143000" cy="1143000"/>
            <a:chOff x="6797714" y="3226323"/>
            <a:chExt cx="1143000" cy="1143000"/>
          </a:xfrm>
        </p:grpSpPr>
        <p:sp>
          <p:nvSpPr>
            <p:cNvPr id="128" name="Rectangle 127"/>
            <p:cNvSpPr/>
            <p:nvPr/>
          </p:nvSpPr>
          <p:spPr bwMode="auto">
            <a:xfrm>
              <a:off x="6797714" y="3226323"/>
              <a:ext cx="1143000" cy="1143000"/>
            </a:xfrm>
            <a:prstGeom prst="rect">
              <a:avLst/>
            </a:prstGeom>
            <a:solidFill>
              <a:schemeClr val="bg2">
                <a:lumMod val="90000"/>
              </a:schemeClr>
            </a:solidFill>
            <a:ln w="10795" cap="flat" cmpd="sng" algn="ctr">
              <a:solidFill>
                <a:schemeClr val="bg1">
                  <a:lumMod val="75000"/>
                </a:schemeClr>
              </a:solid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647"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Segoe UI"/>
                  <a:ea typeface="+mn-ea"/>
                  <a:cs typeface="+mn-cs"/>
                </a:rPr>
                <a:t>Automation Rules</a:t>
              </a:r>
            </a:p>
          </p:txBody>
        </p:sp>
        <p:pic>
          <p:nvPicPr>
            <p:cNvPr id="2076" name="Picture 2075"/>
            <p:cNvPicPr>
              <a:picLocks noChangeAspect="1"/>
            </p:cNvPicPr>
            <p:nvPr/>
          </p:nvPicPr>
          <p:blipFill>
            <a:blip r:embed="rId11"/>
            <a:stretch>
              <a:fillRect/>
            </a:stretch>
          </p:blipFill>
          <p:spPr>
            <a:xfrm>
              <a:off x="7037072" y="3344862"/>
              <a:ext cx="664284" cy="594360"/>
            </a:xfrm>
            <a:prstGeom prst="rect">
              <a:avLst/>
            </a:prstGeom>
          </p:spPr>
        </p:pic>
      </p:grpSp>
      <p:pic>
        <p:nvPicPr>
          <p:cNvPr id="95" name="Picture 94"/>
          <p:cNvPicPr>
            <a:picLocks noChangeAspect="1"/>
          </p:cNvPicPr>
          <p:nvPr/>
        </p:nvPicPr>
        <p:blipFill>
          <a:blip r:embed="rId12"/>
          <a:stretch>
            <a:fillRect/>
          </a:stretch>
        </p:blipFill>
        <p:spPr>
          <a:xfrm>
            <a:off x="7615839" y="898561"/>
            <a:ext cx="685800" cy="685800"/>
          </a:xfrm>
          <a:prstGeom prst="rect">
            <a:avLst/>
          </a:prstGeom>
        </p:spPr>
      </p:pic>
      <p:sp>
        <p:nvSpPr>
          <p:cNvPr id="137" name="Rectangle 136"/>
          <p:cNvSpPr/>
          <p:nvPr/>
        </p:nvSpPr>
        <p:spPr>
          <a:xfrm>
            <a:off x="8301639" y="870689"/>
            <a:ext cx="2514600" cy="584775"/>
          </a:xfrm>
          <a:prstGeom prst="rect">
            <a:avLst/>
          </a:prstGeom>
        </p:spPr>
        <p:txBody>
          <a:bodyPr wrap="square">
            <a:spAutoFit/>
          </a:bodyPr>
          <a:lstStyle/>
          <a:p>
            <a:r>
              <a:rPr lang="en-US" sz="1200" b="1" dirty="0">
                <a:latin typeface="Calibri" panose="020F0502020204030204" pitchFamily="34" charset="0"/>
              </a:rPr>
              <a:t>Tara ‘Community Manager’</a:t>
            </a:r>
          </a:p>
          <a:p>
            <a:r>
              <a:rPr lang="en-US" sz="1000" dirty="0">
                <a:latin typeface="Calibri" panose="020F0502020204030204" pitchFamily="34" charset="0"/>
              </a:rPr>
              <a:t>Manages team that engages with customers on social media. Sets up automation rules</a:t>
            </a:r>
            <a:endParaRPr lang="en-US" sz="1000" dirty="0"/>
          </a:p>
        </p:txBody>
      </p:sp>
      <p:cxnSp>
        <p:nvCxnSpPr>
          <p:cNvPr id="107" name="Elbow Connector 106"/>
          <p:cNvCxnSpPr>
            <a:stCxn id="126" idx="0"/>
            <a:endCxn id="127" idx="1"/>
          </p:cNvCxnSpPr>
          <p:nvPr/>
        </p:nvCxnSpPr>
        <p:spPr>
          <a:xfrm rot="5400000" flipH="1" flipV="1">
            <a:off x="5505032" y="2300161"/>
            <a:ext cx="241108" cy="730311"/>
          </a:xfrm>
          <a:prstGeom prst="bentConnector2">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53" name="Straight Arrow Connector 152"/>
          <p:cNvCxnSpPr>
            <a:stCxn id="70" idx="0"/>
            <a:endCxn id="53" idx="1"/>
          </p:cNvCxnSpPr>
          <p:nvPr/>
        </p:nvCxnSpPr>
        <p:spPr>
          <a:xfrm>
            <a:off x="2122289" y="2827123"/>
            <a:ext cx="1158615" cy="2599"/>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5" idx="3"/>
            <a:endCxn id="126" idx="1"/>
          </p:cNvCxnSpPr>
          <p:nvPr/>
        </p:nvCxnSpPr>
        <p:spPr>
          <a:xfrm>
            <a:off x="4530120" y="3357370"/>
            <a:ext cx="158811"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26" idx="3"/>
            <a:endCxn id="128" idx="1"/>
          </p:cNvCxnSpPr>
          <p:nvPr/>
        </p:nvCxnSpPr>
        <p:spPr>
          <a:xfrm>
            <a:off x="5831931" y="3357370"/>
            <a:ext cx="1460623"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127" idx="2"/>
            <a:endCxn id="128" idx="1"/>
          </p:cNvCxnSpPr>
          <p:nvPr/>
        </p:nvCxnSpPr>
        <p:spPr>
          <a:xfrm rot="16200000" flipH="1">
            <a:off x="6806844" y="2871660"/>
            <a:ext cx="241108" cy="730312"/>
          </a:xfrm>
          <a:prstGeom prst="bentConnector2">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6" name="Elbow Connector 165"/>
          <p:cNvCxnSpPr>
            <a:stCxn id="128" idx="2"/>
            <a:endCxn id="50" idx="0"/>
          </p:cNvCxnSpPr>
          <p:nvPr/>
        </p:nvCxnSpPr>
        <p:spPr>
          <a:xfrm rot="5400000">
            <a:off x="5519176" y="2691686"/>
            <a:ext cx="1107695" cy="3582062"/>
          </a:xfrm>
          <a:prstGeom prst="bentConnector3">
            <a:avLst>
              <a:gd name="adj1" fmla="val 50000"/>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9" name="Elbow Connector 168"/>
          <p:cNvCxnSpPr>
            <a:stCxn id="128" idx="2"/>
            <a:endCxn id="66" idx="0"/>
          </p:cNvCxnSpPr>
          <p:nvPr/>
        </p:nvCxnSpPr>
        <p:spPr>
          <a:xfrm rot="5400000">
            <a:off x="6567412" y="3739922"/>
            <a:ext cx="1107695" cy="1485590"/>
          </a:xfrm>
          <a:prstGeom prst="bentConnector3">
            <a:avLst>
              <a:gd name="adj1" fmla="val 50000"/>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9" name="Elbow Connector 178"/>
          <p:cNvCxnSpPr>
            <a:stCxn id="2050" idx="0"/>
            <a:endCxn id="71" idx="2"/>
          </p:cNvCxnSpPr>
          <p:nvPr/>
        </p:nvCxnSpPr>
        <p:spPr>
          <a:xfrm rot="5400000" flipH="1" flipV="1">
            <a:off x="728278" y="3584338"/>
            <a:ext cx="383723" cy="403188"/>
          </a:xfrm>
          <a:prstGeom prst="bentConnector3">
            <a:avLst>
              <a:gd name="adj1" fmla="val 50000"/>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83" name="Rectangle 182"/>
          <p:cNvSpPr/>
          <p:nvPr/>
        </p:nvSpPr>
        <p:spPr>
          <a:xfrm>
            <a:off x="1056300" y="5580585"/>
            <a:ext cx="1886609" cy="430887"/>
          </a:xfrm>
          <a:prstGeom prst="rect">
            <a:avLst/>
          </a:prstGeom>
        </p:spPr>
        <p:txBody>
          <a:bodyPr wrap="square">
            <a:spAutoFit/>
          </a:bodyPr>
          <a:lstStyle/>
          <a:p>
            <a:r>
              <a:rPr lang="en-US" sz="1200" b="1" dirty="0">
                <a:latin typeface="Calibri" panose="020F0502020204030204" pitchFamily="34" charset="0"/>
              </a:rPr>
              <a:t>Nancy ‘Sales’</a:t>
            </a:r>
          </a:p>
          <a:p>
            <a:r>
              <a:rPr lang="en-US" sz="1000" dirty="0">
                <a:latin typeface="Calibri" panose="020F0502020204030204" pitchFamily="34" charset="0"/>
              </a:rPr>
              <a:t>Xbox Enterprise Sales Manager</a:t>
            </a:r>
            <a:endParaRPr lang="en-US" sz="1000" dirty="0"/>
          </a:p>
        </p:txBody>
      </p:sp>
      <p:pic>
        <p:nvPicPr>
          <p:cNvPr id="140" name="Picture 139"/>
          <p:cNvPicPr>
            <a:picLocks noChangeAspect="1"/>
          </p:cNvPicPr>
          <p:nvPr/>
        </p:nvPicPr>
        <p:blipFill>
          <a:blip r:embed="rId13"/>
          <a:stretch>
            <a:fillRect/>
          </a:stretch>
        </p:blipFill>
        <p:spPr>
          <a:xfrm>
            <a:off x="370500" y="5453128"/>
            <a:ext cx="685800" cy="685800"/>
          </a:xfrm>
          <a:prstGeom prst="rect">
            <a:avLst/>
          </a:prstGeom>
        </p:spPr>
      </p:pic>
      <p:cxnSp>
        <p:nvCxnSpPr>
          <p:cNvPr id="185" name="Straight Arrow Connector 184"/>
          <p:cNvCxnSpPr>
            <a:stCxn id="140" idx="0"/>
            <a:endCxn id="2050" idx="2"/>
          </p:cNvCxnSpPr>
          <p:nvPr/>
        </p:nvCxnSpPr>
        <p:spPr>
          <a:xfrm flipV="1">
            <a:off x="713400" y="4663593"/>
            <a:ext cx="5145" cy="789535"/>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50" idx="1"/>
            <a:endCxn id="183" idx="3"/>
          </p:cNvCxnSpPr>
          <p:nvPr/>
        </p:nvCxnSpPr>
        <p:spPr>
          <a:xfrm flipH="1">
            <a:off x="2942909" y="5791450"/>
            <a:ext cx="549088" cy="4579"/>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9456169" y="2100718"/>
            <a:ext cx="2514600" cy="584775"/>
          </a:xfrm>
          <a:prstGeom prst="rect">
            <a:avLst/>
          </a:prstGeom>
        </p:spPr>
        <p:txBody>
          <a:bodyPr wrap="square">
            <a:spAutoFit/>
          </a:bodyPr>
          <a:lstStyle/>
          <a:p>
            <a:r>
              <a:rPr lang="en-US" sz="1200" b="1" dirty="0">
                <a:latin typeface="Calibri" panose="020F0502020204030204" pitchFamily="34" charset="0"/>
              </a:rPr>
              <a:t>Meredith ‘Executive’</a:t>
            </a:r>
          </a:p>
          <a:p>
            <a:r>
              <a:rPr lang="en-US" sz="1000" dirty="0">
                <a:latin typeface="Calibri" panose="020F0502020204030204" pitchFamily="34" charset="0"/>
              </a:rPr>
              <a:t>Gets insights for data-driven decision-making with real-time and interactive dashboards</a:t>
            </a:r>
            <a:endParaRPr lang="en-US" sz="1000" dirty="0"/>
          </a:p>
        </p:txBody>
      </p:sp>
      <p:cxnSp>
        <p:nvCxnSpPr>
          <p:cNvPr id="194" name="Straight Arrow Connector 193"/>
          <p:cNvCxnSpPr>
            <a:stCxn id="66" idx="3"/>
            <a:endCxn id="48" idx="1"/>
          </p:cNvCxnSpPr>
          <p:nvPr/>
        </p:nvCxnSpPr>
        <p:spPr>
          <a:xfrm>
            <a:off x="7168459" y="5791450"/>
            <a:ext cx="516482" cy="752"/>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7" name="Elbow Connector 196"/>
          <p:cNvCxnSpPr>
            <a:stCxn id="48" idx="0"/>
            <a:endCxn id="86" idx="2"/>
          </p:cNvCxnSpPr>
          <p:nvPr/>
        </p:nvCxnSpPr>
        <p:spPr>
          <a:xfrm rot="5400000" flipH="1" flipV="1">
            <a:off x="9288466" y="3751681"/>
            <a:ext cx="474008" cy="2098770"/>
          </a:xfrm>
          <a:prstGeom prst="bentConnector3">
            <a:avLst>
              <a:gd name="adj1" fmla="val 50000"/>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0" name="Elbow Connector 199"/>
          <p:cNvCxnSpPr>
            <a:stCxn id="86" idx="1"/>
          </p:cNvCxnSpPr>
          <p:nvPr/>
        </p:nvCxnSpPr>
        <p:spPr>
          <a:xfrm rot="10800000">
            <a:off x="9113271" y="2623204"/>
            <a:ext cx="670441" cy="1186726"/>
          </a:xfrm>
          <a:prstGeom prst="bentConnector2">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05" name="Rectangle 204"/>
          <p:cNvSpPr/>
          <p:nvPr/>
        </p:nvSpPr>
        <p:spPr>
          <a:xfrm>
            <a:off x="9783711" y="5036565"/>
            <a:ext cx="1582288" cy="1508264"/>
          </a:xfrm>
          <a:prstGeom prst="rect">
            <a:avLst/>
          </a:prstGeom>
          <a:solidFill>
            <a:schemeClr val="tx1">
              <a:lumMod val="20000"/>
              <a:lumOff val="80000"/>
            </a:schemeClr>
          </a:solidFill>
          <a:ln w="10795" cap="flat" cmpd="sng" algn="ctr">
            <a:noFill/>
            <a:prstDash val="solid"/>
            <a:headEnd type="none" w="med" len="med"/>
            <a:tailEnd type="none" w="med" len="med"/>
          </a:ln>
          <a:effectLst/>
        </p:spPr>
        <p:txBody>
          <a:bodyPr vert="horz" wrap="square" lIns="0" tIns="34290" rIns="0" bIns="34290" numCol="1" rtlCol="0" anchor="b" anchorCtr="0" compatLnSpc="1">
            <a:prstTxWarp prst="textNoShape">
              <a:avLst/>
            </a:prstTxWarp>
          </a:bodyPr>
          <a:lstStyle/>
          <a:p>
            <a:pPr algn="ctr" defTabSz="685647" fontAlgn="base">
              <a:spcBef>
                <a:spcPct val="0"/>
              </a:spcBef>
              <a:spcAft>
                <a:spcPct val="0"/>
              </a:spcAft>
            </a:pPr>
            <a:r>
              <a:rPr lang="en-US" sz="1400" kern="0" dirty="0">
                <a:solidFill>
                  <a:srgbClr val="292929"/>
                </a:solidFill>
                <a:latin typeface="Segoe UI"/>
              </a:rPr>
              <a:t>Data from other “sources”</a:t>
            </a:r>
          </a:p>
        </p:txBody>
      </p:sp>
      <p:sp>
        <p:nvSpPr>
          <p:cNvPr id="157" name="TextBox 156"/>
          <p:cNvSpPr txBox="1"/>
          <p:nvPr/>
        </p:nvSpPr>
        <p:spPr>
          <a:xfrm>
            <a:off x="10151400" y="5184822"/>
            <a:ext cx="629309" cy="849463"/>
          </a:xfrm>
          <a:prstGeom prst="rect">
            <a:avLst/>
          </a:prstGeom>
          <a:noFill/>
        </p:spPr>
        <p:txBody>
          <a:bodyPr wrap="square" lIns="182880" tIns="146304" rIns="182880" bIns="146304" rtlCol="0">
            <a:spAutoFit/>
          </a:bodyPr>
          <a:lstStyle/>
          <a:p>
            <a:pPr>
              <a:lnSpc>
                <a:spcPct val="90000"/>
              </a:lnSpc>
              <a:spcAft>
                <a:spcPts val="600"/>
              </a:spcAft>
            </a:pPr>
            <a:r>
              <a:rPr lang="en-US" sz="4000" b="1" dirty="0">
                <a:gradFill>
                  <a:gsLst>
                    <a:gs pos="2917">
                      <a:schemeClr val="tx1"/>
                    </a:gs>
                    <a:gs pos="30000">
                      <a:schemeClr val="tx1"/>
                    </a:gs>
                  </a:gsLst>
                  <a:lin ang="5400000" scaled="0"/>
                </a:gradFill>
                <a:sym typeface="Wingdings" panose="05000000000000000000" pitchFamily="2" charset="2"/>
              </a:rPr>
              <a:t></a:t>
            </a:r>
            <a:endParaRPr lang="en-US" sz="4000" b="1" dirty="0">
              <a:gradFill>
                <a:gsLst>
                  <a:gs pos="2917">
                    <a:schemeClr val="tx1"/>
                  </a:gs>
                  <a:gs pos="30000">
                    <a:schemeClr val="tx1"/>
                  </a:gs>
                </a:gsLst>
                <a:lin ang="5400000" scaled="0"/>
              </a:gradFill>
            </a:endParaRPr>
          </a:p>
        </p:txBody>
      </p:sp>
      <p:cxnSp>
        <p:nvCxnSpPr>
          <p:cNvPr id="208" name="Straight Arrow Connector 207"/>
          <p:cNvCxnSpPr/>
          <p:nvPr/>
        </p:nvCxnSpPr>
        <p:spPr>
          <a:xfrm flipV="1">
            <a:off x="10579681" y="4564062"/>
            <a:ext cx="0" cy="472503"/>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62" name="Picture 161"/>
          <p:cNvPicPr>
            <a:picLocks noChangeAspect="1"/>
          </p:cNvPicPr>
          <p:nvPr/>
        </p:nvPicPr>
        <p:blipFill>
          <a:blip r:embed="rId14"/>
          <a:stretch>
            <a:fillRect/>
          </a:stretch>
        </p:blipFill>
        <p:spPr>
          <a:xfrm>
            <a:off x="8770369" y="1973262"/>
            <a:ext cx="685800" cy="685800"/>
          </a:xfrm>
          <a:prstGeom prst="rect">
            <a:avLst/>
          </a:prstGeom>
        </p:spPr>
      </p:pic>
      <p:cxnSp>
        <p:nvCxnSpPr>
          <p:cNvPr id="214" name="Elbow Connector 213"/>
          <p:cNvCxnSpPr>
            <a:stCxn id="95" idx="2"/>
            <a:endCxn id="127" idx="3"/>
          </p:cNvCxnSpPr>
          <p:nvPr/>
        </p:nvCxnSpPr>
        <p:spPr>
          <a:xfrm rot="5400000">
            <a:off x="7066041" y="1652063"/>
            <a:ext cx="960401" cy="824997"/>
          </a:xfrm>
          <a:prstGeom prst="bentConnector2">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Elbow Connector 56"/>
          <p:cNvCxnSpPr>
            <a:stCxn id="2074" idx="1"/>
            <a:endCxn id="125" idx="0"/>
          </p:cNvCxnSpPr>
          <p:nvPr/>
        </p:nvCxnSpPr>
        <p:spPr>
          <a:xfrm rot="10800000" flipV="1">
            <a:off x="3958621" y="2322896"/>
            <a:ext cx="2166937" cy="462973"/>
          </a:xfrm>
          <a:prstGeom prst="bentConnector2">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4125308" y="2067054"/>
            <a:ext cx="1828800" cy="246221"/>
          </a:xfrm>
          <a:prstGeom prst="rect">
            <a:avLst/>
          </a:prstGeom>
        </p:spPr>
        <p:txBody>
          <a:bodyPr wrap="square">
            <a:spAutoFit/>
          </a:bodyPr>
          <a:lstStyle/>
          <a:p>
            <a:r>
              <a:rPr lang="en-US" sz="1000" kern="0" dirty="0">
                <a:solidFill>
                  <a:schemeClr val="accent1"/>
                </a:solidFill>
                <a:latin typeface="Segoe UI"/>
              </a:rPr>
              <a:t>Learning from User feedback</a:t>
            </a:r>
          </a:p>
        </p:txBody>
      </p:sp>
    </p:spTree>
    <p:extLst>
      <p:ext uri="{BB962C8B-B14F-4D97-AF65-F5344CB8AC3E}">
        <p14:creationId xmlns:p14="http://schemas.microsoft.com/office/powerpoint/2010/main" val="183011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079" grpId="0"/>
      <p:bldP spid="137" grpId="0"/>
      <p:bldP spid="183" grpId="0"/>
      <p:bldP spid="193" grpId="0"/>
      <p:bldP spid="205" grpId="0" animBg="1"/>
      <p:bldP spid="1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Roadmap</a:t>
            </a:r>
          </a:p>
        </p:txBody>
      </p:sp>
    </p:spTree>
    <p:extLst>
      <p:ext uri="{BB962C8B-B14F-4D97-AF65-F5344CB8AC3E}">
        <p14:creationId xmlns:p14="http://schemas.microsoft.com/office/powerpoint/2010/main" val="26821595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7"/>
            <a:ext cx="4343400" cy="699391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71419" tIns="57139" rIns="114279" bIns="685703" numCol="1" rtlCol="0" anchor="b" anchorCtr="0" compatLnSpc="1">
            <a:prstTxWarp prst="textNoShape">
              <a:avLst/>
            </a:prstTxWarp>
          </a:bodyPr>
          <a:lstStyle/>
          <a:p>
            <a:pPr defTabSz="1142405" fontAlgn="base">
              <a:spcBef>
                <a:spcPct val="0"/>
              </a:spcBef>
              <a:spcAft>
                <a:spcPct val="0"/>
              </a:spcAft>
            </a:pPr>
            <a:endParaRPr lang="en-US" sz="8498" dirty="0">
              <a:gradFill>
                <a:gsLst>
                  <a:gs pos="0">
                    <a:srgbClr val="FFFFFF"/>
                  </a:gs>
                  <a:gs pos="100000">
                    <a:srgbClr val="FFFFFF"/>
                  </a:gs>
                </a:gsLst>
                <a:lin ang="5400000" scaled="0"/>
              </a:gradFill>
            </a:endParaRPr>
          </a:p>
        </p:txBody>
      </p:sp>
      <p:grpSp>
        <p:nvGrpSpPr>
          <p:cNvPr id="3" name="Group 2"/>
          <p:cNvGrpSpPr/>
          <p:nvPr/>
        </p:nvGrpSpPr>
        <p:grpSpPr>
          <a:xfrm>
            <a:off x="252890" y="1592262"/>
            <a:ext cx="4093004" cy="914400"/>
            <a:chOff x="252890" y="1696872"/>
            <a:chExt cx="4093004" cy="914400"/>
          </a:xfrm>
        </p:grpSpPr>
        <p:sp>
          <p:nvSpPr>
            <p:cNvPr id="6" name="Text Placeholder 7"/>
            <p:cNvSpPr txBox="1">
              <a:spLocks/>
            </p:cNvSpPr>
            <p:nvPr/>
          </p:nvSpPr>
          <p:spPr>
            <a:xfrm>
              <a:off x="353331" y="1696872"/>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Author Tags</a:t>
              </a:r>
            </a:p>
            <a:p>
              <a:pPr>
                <a:spcBef>
                  <a:spcPts val="0"/>
                </a:spcBef>
              </a:pPr>
              <a:r>
                <a:rPr lang="en-US" sz="1600" dirty="0">
                  <a:solidFill>
                    <a:schemeClr val="bg1"/>
                  </a:solidFill>
                </a:rPr>
                <a:t>Add tags to authors on any source for easy tracking and filtering</a:t>
              </a:r>
            </a:p>
          </p:txBody>
        </p:sp>
        <p:sp>
          <p:nvSpPr>
            <p:cNvPr id="7" name="Rectangle 6"/>
            <p:cNvSpPr/>
            <p:nvPr/>
          </p:nvSpPr>
          <p:spPr bwMode="auto">
            <a:xfrm>
              <a:off x="252890" y="1697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0" name="Group 9"/>
          <p:cNvGrpSpPr/>
          <p:nvPr/>
        </p:nvGrpSpPr>
        <p:grpSpPr>
          <a:xfrm>
            <a:off x="252890" y="2983204"/>
            <a:ext cx="4084003" cy="914400"/>
            <a:chOff x="259397" y="3221001"/>
            <a:chExt cx="4084003" cy="914400"/>
          </a:xfrm>
        </p:grpSpPr>
        <p:sp>
          <p:nvSpPr>
            <p:cNvPr id="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Auto Tags Quality</a:t>
              </a:r>
            </a:p>
            <a:p>
              <a:pPr>
                <a:spcBef>
                  <a:spcPts val="0"/>
                </a:spcBef>
              </a:pPr>
              <a:r>
                <a:rPr lang="en-US" sz="1600" dirty="0">
                  <a:solidFill>
                    <a:schemeClr val="bg1"/>
                  </a:solidFill>
                </a:rPr>
                <a:t>Get feedback on the expected quality of the ML-based tagging of posts</a:t>
              </a:r>
            </a:p>
          </p:txBody>
        </p:sp>
        <p:sp>
          <p:nvSpPr>
            <p:cNvPr id="8" name="Rectangle 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sp>
        <p:nvSpPr>
          <p:cNvPr id="9" name="Title 2"/>
          <p:cNvSpPr txBox="1">
            <a:spLocks/>
          </p:cNvSpPr>
          <p:nvPr/>
        </p:nvSpPr>
        <p:spPr>
          <a:xfrm>
            <a:off x="1" y="606"/>
            <a:ext cx="4343399" cy="1210655"/>
          </a:xfrm>
          <a:prstGeom prst="rect">
            <a:avLst/>
          </a:prstGeom>
        </p:spPr>
        <p:txBody>
          <a:bodyPr vert="horz" wrap="square" lIns="143428" tIns="89642" rIns="143428" bIns="89642" rtlCol="0" anchor="ctr">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spcBef>
                <a:spcPts val="600"/>
              </a:spcBef>
            </a:pPr>
            <a:r>
              <a:rPr lang="en-US" sz="2800" b="1" dirty="0">
                <a:solidFill>
                  <a:schemeClr val="bg1"/>
                </a:solidFill>
              </a:rPr>
              <a:t>Intelligence &amp; Automation</a:t>
            </a:r>
          </a:p>
        </p:txBody>
      </p:sp>
      <p:grpSp>
        <p:nvGrpSpPr>
          <p:cNvPr id="11" name="Group 10"/>
          <p:cNvGrpSpPr/>
          <p:nvPr/>
        </p:nvGrpSpPr>
        <p:grpSpPr>
          <a:xfrm>
            <a:off x="252890" y="4374146"/>
            <a:ext cx="4084003" cy="914400"/>
            <a:chOff x="259397" y="3221001"/>
            <a:chExt cx="4084003" cy="914400"/>
          </a:xfrm>
        </p:grpSpPr>
        <p:sp>
          <p:nvSpPr>
            <p:cNvPr id="12"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Automation Stats</a:t>
              </a:r>
            </a:p>
            <a:p>
              <a:pPr>
                <a:spcBef>
                  <a:spcPts val="0"/>
                </a:spcBef>
              </a:pPr>
              <a:r>
                <a:rPr lang="en-US" sz="1600" dirty="0">
                  <a:solidFill>
                    <a:schemeClr val="bg1"/>
                  </a:solidFill>
                </a:rPr>
                <a:t>Keep track of automation rules execution with detailed breakdown</a:t>
              </a:r>
            </a:p>
          </p:txBody>
        </p:sp>
        <p:sp>
          <p:nvSpPr>
            <p:cNvPr id="13" name="Rectangle 12"/>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4" name="Group 13"/>
          <p:cNvGrpSpPr/>
          <p:nvPr/>
        </p:nvGrpSpPr>
        <p:grpSpPr>
          <a:xfrm>
            <a:off x="252890" y="5765088"/>
            <a:ext cx="4084003" cy="914400"/>
            <a:chOff x="259397" y="3221001"/>
            <a:chExt cx="4084003" cy="914400"/>
          </a:xfrm>
        </p:grpSpPr>
        <p:sp>
          <p:nvSpPr>
            <p:cNvPr id="1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Recommendations</a:t>
              </a:r>
            </a:p>
            <a:p>
              <a:pPr>
                <a:spcBef>
                  <a:spcPts val="0"/>
                </a:spcBef>
              </a:pPr>
              <a:r>
                <a:rPr lang="en-US" sz="1600" dirty="0">
                  <a:solidFill>
                    <a:schemeClr val="bg1"/>
                  </a:solidFill>
                </a:rPr>
                <a:t>Get recommendations on content to stay on top of and share</a:t>
              </a:r>
            </a:p>
          </p:txBody>
        </p:sp>
        <p:sp>
          <p:nvSpPr>
            <p:cNvPr id="16" name="Rectangle 15"/>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pic>
        <p:nvPicPr>
          <p:cNvPr id="20" name="Picture 19"/>
          <p:cNvPicPr>
            <a:picLocks noChangeAspect="1"/>
          </p:cNvPicPr>
          <p:nvPr/>
        </p:nvPicPr>
        <p:blipFill>
          <a:blip r:embed="rId3"/>
          <a:stretch>
            <a:fillRect/>
          </a:stretch>
        </p:blipFill>
        <p:spPr>
          <a:xfrm>
            <a:off x="4564852" y="220662"/>
            <a:ext cx="2838450" cy="3657600"/>
          </a:xfrm>
          <a:prstGeom prst="rect">
            <a:avLst/>
          </a:prstGeom>
        </p:spPr>
      </p:pic>
      <p:pic>
        <p:nvPicPr>
          <p:cNvPr id="2" name="Picture 1"/>
          <p:cNvPicPr>
            <a:picLocks noChangeAspect="1"/>
          </p:cNvPicPr>
          <p:nvPr/>
        </p:nvPicPr>
        <p:blipFill>
          <a:blip r:embed="rId4"/>
          <a:stretch>
            <a:fillRect/>
          </a:stretch>
        </p:blipFill>
        <p:spPr>
          <a:xfrm>
            <a:off x="6218237" y="2201862"/>
            <a:ext cx="2557869" cy="4572000"/>
          </a:xfrm>
          <a:prstGeom prst="rect">
            <a:avLst/>
          </a:prstGeom>
        </p:spPr>
      </p:pic>
      <p:pic>
        <p:nvPicPr>
          <p:cNvPr id="17" name="Picture 16"/>
          <p:cNvPicPr>
            <a:picLocks noChangeAspect="1"/>
          </p:cNvPicPr>
          <p:nvPr/>
        </p:nvPicPr>
        <p:blipFill rotWithShape="1">
          <a:blip r:embed="rId5"/>
          <a:srcRect l="47766" t="11870" r="10138" b="8603"/>
          <a:stretch/>
        </p:blipFill>
        <p:spPr>
          <a:xfrm>
            <a:off x="8907502" y="239939"/>
            <a:ext cx="3304002" cy="6400800"/>
          </a:xfrm>
          <a:prstGeom prst="rect">
            <a:avLst/>
          </a:prstGeom>
        </p:spPr>
      </p:pic>
    </p:spTree>
    <p:extLst>
      <p:ext uri="{BB962C8B-B14F-4D97-AF65-F5344CB8AC3E}">
        <p14:creationId xmlns:p14="http://schemas.microsoft.com/office/powerpoint/2010/main" val="2753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7"/>
            <a:ext cx="4343400" cy="699391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71419" tIns="57139" rIns="114279" bIns="685703" numCol="1" rtlCol="0" anchor="b" anchorCtr="0" compatLnSpc="1">
            <a:prstTxWarp prst="textNoShape">
              <a:avLst/>
            </a:prstTxWarp>
          </a:bodyPr>
          <a:lstStyle/>
          <a:p>
            <a:pPr defTabSz="1142405" fontAlgn="base">
              <a:spcBef>
                <a:spcPct val="0"/>
              </a:spcBef>
              <a:spcAft>
                <a:spcPct val="0"/>
              </a:spcAft>
            </a:pPr>
            <a:endParaRPr lang="en-US" sz="8498" dirty="0">
              <a:gradFill>
                <a:gsLst>
                  <a:gs pos="0">
                    <a:srgbClr val="FFFFFF"/>
                  </a:gs>
                  <a:gs pos="100000">
                    <a:srgbClr val="FFFFFF"/>
                  </a:gs>
                </a:gsLst>
                <a:lin ang="5400000" scaled="0"/>
              </a:gradFill>
            </a:endParaRPr>
          </a:p>
        </p:txBody>
      </p:sp>
      <p:grpSp>
        <p:nvGrpSpPr>
          <p:cNvPr id="3" name="Group 2"/>
          <p:cNvGrpSpPr/>
          <p:nvPr/>
        </p:nvGrpSpPr>
        <p:grpSpPr>
          <a:xfrm>
            <a:off x="252890" y="1592262"/>
            <a:ext cx="4093004" cy="914400"/>
            <a:chOff x="252890" y="1696872"/>
            <a:chExt cx="4093004" cy="914400"/>
          </a:xfrm>
        </p:grpSpPr>
        <p:sp>
          <p:nvSpPr>
            <p:cNvPr id="6" name="Text Placeholder 7"/>
            <p:cNvSpPr txBox="1">
              <a:spLocks/>
            </p:cNvSpPr>
            <p:nvPr/>
          </p:nvSpPr>
          <p:spPr>
            <a:xfrm>
              <a:off x="353331" y="1696872"/>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Social Selling App</a:t>
              </a:r>
            </a:p>
            <a:p>
              <a:pPr>
                <a:spcBef>
                  <a:spcPts val="0"/>
                </a:spcBef>
              </a:pPr>
              <a:r>
                <a:rPr lang="en-US" sz="1600" dirty="0">
                  <a:solidFill>
                    <a:schemeClr val="bg1"/>
                  </a:solidFill>
                </a:rPr>
                <a:t>Immersive CRM </a:t>
              </a:r>
              <a:r>
                <a:rPr lang="en-US" sz="1600" dirty="0" err="1">
                  <a:solidFill>
                    <a:schemeClr val="bg1"/>
                  </a:solidFill>
                </a:rPr>
                <a:t>MoCA</a:t>
              </a:r>
              <a:r>
                <a:rPr lang="en-US" sz="1600" dirty="0">
                  <a:solidFill>
                    <a:schemeClr val="bg1"/>
                  </a:solidFill>
                </a:rPr>
                <a:t> application for personalized social selling</a:t>
              </a:r>
            </a:p>
          </p:txBody>
        </p:sp>
        <p:sp>
          <p:nvSpPr>
            <p:cNvPr id="7" name="Rectangle 6"/>
            <p:cNvSpPr/>
            <p:nvPr/>
          </p:nvSpPr>
          <p:spPr bwMode="auto">
            <a:xfrm>
              <a:off x="252890" y="1697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0" name="Group 9"/>
          <p:cNvGrpSpPr/>
          <p:nvPr/>
        </p:nvGrpSpPr>
        <p:grpSpPr>
          <a:xfrm>
            <a:off x="252890" y="2983204"/>
            <a:ext cx="4084003" cy="914400"/>
            <a:chOff x="259397" y="3221001"/>
            <a:chExt cx="4084003" cy="914400"/>
          </a:xfrm>
        </p:grpSpPr>
        <p:sp>
          <p:nvSpPr>
            <p:cNvPr id="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Conversations</a:t>
              </a:r>
            </a:p>
            <a:p>
              <a:pPr>
                <a:spcBef>
                  <a:spcPts val="0"/>
                </a:spcBef>
              </a:pPr>
              <a:r>
                <a:rPr lang="en-US" sz="1600" dirty="0">
                  <a:solidFill>
                    <a:schemeClr val="bg1"/>
                  </a:solidFill>
                </a:rPr>
                <a:t>See the complete conversation thread on any post to get the full context</a:t>
              </a:r>
            </a:p>
          </p:txBody>
        </p:sp>
        <p:sp>
          <p:nvSpPr>
            <p:cNvPr id="8" name="Rectangle 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sp>
        <p:nvSpPr>
          <p:cNvPr id="9" name="Title 2"/>
          <p:cNvSpPr txBox="1">
            <a:spLocks/>
          </p:cNvSpPr>
          <p:nvPr/>
        </p:nvSpPr>
        <p:spPr>
          <a:xfrm>
            <a:off x="1" y="606"/>
            <a:ext cx="4343399" cy="1210655"/>
          </a:xfrm>
          <a:prstGeom prst="rect">
            <a:avLst/>
          </a:prstGeom>
        </p:spPr>
        <p:txBody>
          <a:bodyPr vert="horz" wrap="square" lIns="143428" tIns="89642" rIns="143428" bIns="89642" rtlCol="0" anchor="ctr">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spcBef>
                <a:spcPts val="600"/>
              </a:spcBef>
            </a:pPr>
            <a:r>
              <a:rPr lang="en-US" sz="2800" b="1" dirty="0">
                <a:solidFill>
                  <a:schemeClr val="bg1"/>
                </a:solidFill>
              </a:rPr>
              <a:t>Omni-channel &amp; Immersive</a:t>
            </a:r>
          </a:p>
        </p:txBody>
      </p:sp>
      <p:grpSp>
        <p:nvGrpSpPr>
          <p:cNvPr id="11" name="Group 10"/>
          <p:cNvGrpSpPr/>
          <p:nvPr/>
        </p:nvGrpSpPr>
        <p:grpSpPr>
          <a:xfrm>
            <a:off x="252890" y="4374146"/>
            <a:ext cx="4084003" cy="914400"/>
            <a:chOff x="259397" y="3221001"/>
            <a:chExt cx="4084003" cy="914400"/>
          </a:xfrm>
        </p:grpSpPr>
        <p:sp>
          <p:nvSpPr>
            <p:cNvPr id="12"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Listen</a:t>
              </a:r>
            </a:p>
            <a:p>
              <a:pPr>
                <a:spcBef>
                  <a:spcPts val="0"/>
                </a:spcBef>
              </a:pPr>
              <a:r>
                <a:rPr lang="en-US" sz="1600" dirty="0">
                  <a:solidFill>
                    <a:schemeClr val="bg1"/>
                  </a:solidFill>
                </a:rPr>
                <a:t>Support for acquiring data from Reddit, </a:t>
              </a:r>
              <a:r>
                <a:rPr lang="en-US" sz="1600" dirty="0" err="1">
                  <a:solidFill>
                    <a:schemeClr val="bg1"/>
                  </a:solidFill>
                </a:rPr>
                <a:t>Disqus</a:t>
              </a:r>
              <a:r>
                <a:rPr lang="en-US" sz="1600" dirty="0">
                  <a:solidFill>
                    <a:schemeClr val="bg1"/>
                  </a:solidFill>
                </a:rPr>
                <a:t> and LinkedIn</a:t>
              </a:r>
            </a:p>
          </p:txBody>
        </p:sp>
        <p:sp>
          <p:nvSpPr>
            <p:cNvPr id="13" name="Rectangle 12"/>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4" name="Group 13"/>
          <p:cNvGrpSpPr/>
          <p:nvPr/>
        </p:nvGrpSpPr>
        <p:grpSpPr>
          <a:xfrm>
            <a:off x="252890" y="5765088"/>
            <a:ext cx="4084003" cy="914400"/>
            <a:chOff x="259397" y="3221001"/>
            <a:chExt cx="4084003" cy="914400"/>
          </a:xfrm>
        </p:grpSpPr>
        <p:sp>
          <p:nvSpPr>
            <p:cNvPr id="1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Social Care</a:t>
              </a:r>
            </a:p>
            <a:p>
              <a:pPr>
                <a:spcBef>
                  <a:spcPts val="0"/>
                </a:spcBef>
              </a:pPr>
              <a:r>
                <a:rPr lang="en-US" sz="1600" dirty="0">
                  <a:solidFill>
                    <a:schemeClr val="bg1"/>
                  </a:solidFill>
                </a:rPr>
                <a:t>Native experience within CRM for customer service on social media</a:t>
              </a:r>
            </a:p>
          </p:txBody>
        </p:sp>
        <p:sp>
          <p:nvSpPr>
            <p:cNvPr id="16" name="Rectangle 15"/>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610" y="297165"/>
            <a:ext cx="1724122" cy="64008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932" y="297165"/>
            <a:ext cx="1724122" cy="6400800"/>
          </a:xfrm>
          <a:prstGeom prst="rect">
            <a:avLst/>
          </a:prstGeom>
        </p:spPr>
      </p:pic>
      <p:pic>
        <p:nvPicPr>
          <p:cNvPr id="2" name="Picture 1"/>
          <p:cNvPicPr>
            <a:picLocks noChangeAspect="1"/>
          </p:cNvPicPr>
          <p:nvPr/>
        </p:nvPicPr>
        <p:blipFill>
          <a:blip r:embed="rId5"/>
          <a:stretch>
            <a:fillRect/>
          </a:stretch>
        </p:blipFill>
        <p:spPr>
          <a:xfrm>
            <a:off x="8673657" y="754365"/>
            <a:ext cx="3183380" cy="5486400"/>
          </a:xfrm>
          <a:prstGeom prst="rect">
            <a:avLst/>
          </a:prstGeom>
        </p:spPr>
      </p:pic>
    </p:spTree>
    <p:extLst>
      <p:ext uri="{BB962C8B-B14F-4D97-AF65-F5344CB8AC3E}">
        <p14:creationId xmlns:p14="http://schemas.microsoft.com/office/powerpoint/2010/main" val="103644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7"/>
            <a:ext cx="4343400" cy="699391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71419" tIns="57139" rIns="114279" bIns="685703" numCol="1" rtlCol="0" anchor="b" anchorCtr="0" compatLnSpc="1">
            <a:prstTxWarp prst="textNoShape">
              <a:avLst/>
            </a:prstTxWarp>
          </a:bodyPr>
          <a:lstStyle/>
          <a:p>
            <a:pPr defTabSz="1142405" fontAlgn="base">
              <a:spcBef>
                <a:spcPct val="0"/>
              </a:spcBef>
              <a:spcAft>
                <a:spcPct val="0"/>
              </a:spcAft>
            </a:pPr>
            <a:endParaRPr lang="en-US" sz="8498" dirty="0">
              <a:gradFill>
                <a:gsLst>
                  <a:gs pos="0">
                    <a:srgbClr val="FFFFFF"/>
                  </a:gs>
                  <a:gs pos="100000">
                    <a:srgbClr val="FFFFFF"/>
                  </a:gs>
                </a:gsLst>
                <a:lin ang="5400000" scaled="0"/>
              </a:gradFill>
            </a:endParaRPr>
          </a:p>
        </p:txBody>
      </p:sp>
      <p:grpSp>
        <p:nvGrpSpPr>
          <p:cNvPr id="3" name="Group 2"/>
          <p:cNvGrpSpPr/>
          <p:nvPr/>
        </p:nvGrpSpPr>
        <p:grpSpPr>
          <a:xfrm>
            <a:off x="252890" y="1592262"/>
            <a:ext cx="4093004" cy="914400"/>
            <a:chOff x="252890" y="1696872"/>
            <a:chExt cx="4093004" cy="914400"/>
          </a:xfrm>
        </p:grpSpPr>
        <p:sp>
          <p:nvSpPr>
            <p:cNvPr id="6" name="Text Placeholder 7"/>
            <p:cNvSpPr txBox="1">
              <a:spLocks/>
            </p:cNvSpPr>
            <p:nvPr/>
          </p:nvSpPr>
          <p:spPr>
            <a:xfrm>
              <a:off x="353331" y="1696872"/>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Managed Trials</a:t>
              </a:r>
            </a:p>
            <a:p>
              <a:pPr>
                <a:spcBef>
                  <a:spcPts val="0"/>
                </a:spcBef>
              </a:pPr>
              <a:r>
                <a:rPr lang="en-US" sz="1600" dirty="0">
                  <a:solidFill>
                    <a:schemeClr val="bg1"/>
                  </a:solidFill>
                </a:rPr>
                <a:t>Access to MSE trials for Customers and Partners without a Microsoft Sponsor</a:t>
              </a:r>
            </a:p>
          </p:txBody>
        </p:sp>
        <p:sp>
          <p:nvSpPr>
            <p:cNvPr id="7" name="Rectangle 6"/>
            <p:cNvSpPr/>
            <p:nvPr/>
          </p:nvSpPr>
          <p:spPr bwMode="auto">
            <a:xfrm>
              <a:off x="252890" y="1697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0" name="Group 9"/>
          <p:cNvGrpSpPr/>
          <p:nvPr/>
        </p:nvGrpSpPr>
        <p:grpSpPr>
          <a:xfrm>
            <a:off x="252890" y="2983204"/>
            <a:ext cx="4084003" cy="914400"/>
            <a:chOff x="259397" y="3221001"/>
            <a:chExt cx="4084003" cy="914400"/>
          </a:xfrm>
        </p:grpSpPr>
        <p:sp>
          <p:nvSpPr>
            <p:cNvPr id="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Languages</a:t>
              </a:r>
            </a:p>
            <a:p>
              <a:pPr>
                <a:spcBef>
                  <a:spcPts val="0"/>
                </a:spcBef>
              </a:pPr>
              <a:r>
                <a:rPr lang="en-US" sz="1600" dirty="0">
                  <a:solidFill>
                    <a:schemeClr val="bg1"/>
                  </a:solidFill>
                </a:rPr>
                <a:t>Listening: Slovenian, Serbian, Croatian &amp; Bosnian. UI: Japanese &amp; Chinese </a:t>
              </a:r>
            </a:p>
          </p:txBody>
        </p:sp>
        <p:sp>
          <p:nvSpPr>
            <p:cNvPr id="8" name="Rectangle 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sp>
        <p:nvSpPr>
          <p:cNvPr id="9" name="Title 2"/>
          <p:cNvSpPr txBox="1">
            <a:spLocks/>
          </p:cNvSpPr>
          <p:nvPr/>
        </p:nvSpPr>
        <p:spPr>
          <a:xfrm>
            <a:off x="1" y="606"/>
            <a:ext cx="4343399" cy="1210655"/>
          </a:xfrm>
          <a:prstGeom prst="rect">
            <a:avLst/>
          </a:prstGeom>
        </p:spPr>
        <p:txBody>
          <a:bodyPr vert="horz" wrap="square" lIns="143428" tIns="89642" rIns="143428" bIns="89642" rtlCol="0" anchor="ctr">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spcBef>
                <a:spcPts val="600"/>
              </a:spcBef>
            </a:pPr>
            <a:r>
              <a:rPr lang="en-US" sz="2800" b="1" dirty="0">
                <a:solidFill>
                  <a:schemeClr val="bg1"/>
                </a:solidFill>
              </a:rPr>
              <a:t>Access</a:t>
            </a:r>
          </a:p>
        </p:txBody>
      </p:sp>
      <p:grpSp>
        <p:nvGrpSpPr>
          <p:cNvPr id="16" name="Group 15"/>
          <p:cNvGrpSpPr/>
          <p:nvPr/>
        </p:nvGrpSpPr>
        <p:grpSpPr>
          <a:xfrm>
            <a:off x="252890" y="4374146"/>
            <a:ext cx="4084003" cy="914400"/>
            <a:chOff x="259397" y="3221001"/>
            <a:chExt cx="4084003" cy="914400"/>
          </a:xfrm>
        </p:grpSpPr>
        <p:sp>
          <p:nvSpPr>
            <p:cNvPr id="18"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Licensing</a:t>
              </a:r>
            </a:p>
            <a:p>
              <a:pPr>
                <a:spcBef>
                  <a:spcPts val="0"/>
                </a:spcBef>
              </a:pPr>
              <a:r>
                <a:rPr lang="en-US" sz="1600" dirty="0">
                  <a:solidFill>
                    <a:schemeClr val="bg1"/>
                  </a:solidFill>
                </a:rPr>
                <a:t>More ways to get MSE from Dynamics 365 re-branding &amp; license model</a:t>
              </a:r>
            </a:p>
          </p:txBody>
        </p:sp>
        <p:sp>
          <p:nvSpPr>
            <p:cNvPr id="19" name="Rectangle 18"/>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pic>
        <p:nvPicPr>
          <p:cNvPr id="13" name="Picture 12"/>
          <p:cNvPicPr>
            <a:picLocks noChangeAspect="1"/>
          </p:cNvPicPr>
          <p:nvPr/>
        </p:nvPicPr>
        <p:blipFill rotWithShape="1">
          <a:blip r:embed="rId3"/>
          <a:srcRect b="986"/>
          <a:stretch/>
        </p:blipFill>
        <p:spPr>
          <a:xfrm>
            <a:off x="5227637" y="1424333"/>
            <a:ext cx="6400800" cy="4105610"/>
          </a:xfrm>
          <a:prstGeom prst="rect">
            <a:avLst/>
          </a:prstGeom>
        </p:spPr>
      </p:pic>
    </p:spTree>
    <p:extLst>
      <p:ext uri="{BB962C8B-B14F-4D97-AF65-F5344CB8AC3E}">
        <p14:creationId xmlns:p14="http://schemas.microsoft.com/office/powerpoint/2010/main" val="94585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7"/>
            <a:ext cx="4343400" cy="699391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71419" tIns="57139" rIns="114279" bIns="685703" numCol="1" rtlCol="0" anchor="b" anchorCtr="0" compatLnSpc="1">
            <a:prstTxWarp prst="textNoShape">
              <a:avLst/>
            </a:prstTxWarp>
          </a:bodyPr>
          <a:lstStyle/>
          <a:p>
            <a:pPr defTabSz="1142405" fontAlgn="base">
              <a:spcBef>
                <a:spcPct val="0"/>
              </a:spcBef>
              <a:spcAft>
                <a:spcPct val="0"/>
              </a:spcAft>
            </a:pPr>
            <a:endParaRPr lang="en-US" sz="8498" dirty="0">
              <a:gradFill>
                <a:gsLst>
                  <a:gs pos="0">
                    <a:srgbClr val="FFFFFF"/>
                  </a:gs>
                  <a:gs pos="100000">
                    <a:srgbClr val="FFFFFF"/>
                  </a:gs>
                </a:gsLst>
                <a:lin ang="5400000" scaled="0"/>
              </a:gradFill>
            </a:endParaRPr>
          </a:p>
        </p:txBody>
      </p:sp>
      <p:grpSp>
        <p:nvGrpSpPr>
          <p:cNvPr id="3" name="Group 2"/>
          <p:cNvGrpSpPr/>
          <p:nvPr/>
        </p:nvGrpSpPr>
        <p:grpSpPr>
          <a:xfrm>
            <a:off x="252890" y="1592262"/>
            <a:ext cx="4093004" cy="914400"/>
            <a:chOff x="252890" y="1696872"/>
            <a:chExt cx="4093004" cy="914400"/>
          </a:xfrm>
        </p:grpSpPr>
        <p:sp>
          <p:nvSpPr>
            <p:cNvPr id="6" name="Text Placeholder 7"/>
            <p:cNvSpPr txBox="1">
              <a:spLocks/>
            </p:cNvSpPr>
            <p:nvPr/>
          </p:nvSpPr>
          <p:spPr>
            <a:xfrm>
              <a:off x="353331" y="1696872"/>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Power BI</a:t>
              </a:r>
            </a:p>
            <a:p>
              <a:pPr>
                <a:spcBef>
                  <a:spcPts val="0"/>
                </a:spcBef>
              </a:pPr>
              <a:r>
                <a:rPr lang="en-US" sz="1600" dirty="0">
                  <a:solidFill>
                    <a:schemeClr val="bg1"/>
                  </a:solidFill>
                </a:rPr>
                <a:t>Content packs for powerful dashboards and reporting using MSE data</a:t>
              </a:r>
            </a:p>
          </p:txBody>
        </p:sp>
        <p:sp>
          <p:nvSpPr>
            <p:cNvPr id="7" name="Rectangle 6"/>
            <p:cNvSpPr/>
            <p:nvPr/>
          </p:nvSpPr>
          <p:spPr bwMode="auto">
            <a:xfrm>
              <a:off x="252890" y="1697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0" name="Group 9"/>
          <p:cNvGrpSpPr/>
          <p:nvPr/>
        </p:nvGrpSpPr>
        <p:grpSpPr>
          <a:xfrm>
            <a:off x="252890" y="2983204"/>
            <a:ext cx="4084003" cy="914400"/>
            <a:chOff x="259397" y="3221001"/>
            <a:chExt cx="4084003" cy="914400"/>
          </a:xfrm>
        </p:grpSpPr>
        <p:sp>
          <p:nvSpPr>
            <p:cNvPr id="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CRM </a:t>
              </a:r>
              <a:r>
                <a:rPr lang="en-US" sz="1600" b="1" dirty="0" err="1">
                  <a:solidFill>
                    <a:schemeClr val="bg1"/>
                  </a:solidFill>
                </a:rPr>
                <a:t>Moca</a:t>
              </a:r>
              <a:endParaRPr lang="en-US" sz="1600" b="1" dirty="0">
                <a:solidFill>
                  <a:schemeClr val="bg1"/>
                </a:solidFill>
              </a:endParaRPr>
            </a:p>
            <a:p>
              <a:pPr>
                <a:spcBef>
                  <a:spcPts val="0"/>
                </a:spcBef>
              </a:pPr>
              <a:r>
                <a:rPr lang="en-US" sz="1600" dirty="0">
                  <a:solidFill>
                    <a:schemeClr val="bg1"/>
                  </a:solidFill>
                </a:rPr>
                <a:t>Immersive social selling application on the CRM </a:t>
              </a:r>
              <a:r>
                <a:rPr lang="en-US" sz="1600" dirty="0" err="1">
                  <a:solidFill>
                    <a:schemeClr val="bg1"/>
                  </a:solidFill>
                </a:rPr>
                <a:t>MoCA</a:t>
              </a:r>
              <a:r>
                <a:rPr lang="en-US" sz="1600" dirty="0">
                  <a:solidFill>
                    <a:schemeClr val="bg1"/>
                  </a:solidFill>
                </a:rPr>
                <a:t> platform</a:t>
              </a:r>
            </a:p>
          </p:txBody>
        </p:sp>
        <p:sp>
          <p:nvSpPr>
            <p:cNvPr id="8" name="Rectangle 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sp>
        <p:nvSpPr>
          <p:cNvPr id="9" name="Title 2"/>
          <p:cNvSpPr txBox="1">
            <a:spLocks/>
          </p:cNvSpPr>
          <p:nvPr/>
        </p:nvSpPr>
        <p:spPr>
          <a:xfrm>
            <a:off x="1" y="14440"/>
            <a:ext cx="4343399" cy="1210655"/>
          </a:xfrm>
          <a:prstGeom prst="rect">
            <a:avLst/>
          </a:prstGeom>
        </p:spPr>
        <p:txBody>
          <a:bodyPr vert="horz" wrap="square" lIns="143428" tIns="89642" rIns="143428" bIns="89642" rtlCol="0" anchor="ctr">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spcBef>
                <a:spcPts val="600"/>
              </a:spcBef>
            </a:pPr>
            <a:r>
              <a:rPr lang="en-US" sz="2800" b="1" dirty="0">
                <a:solidFill>
                  <a:schemeClr val="bg1"/>
                </a:solidFill>
              </a:rPr>
              <a:t>One Microsoft</a:t>
            </a:r>
          </a:p>
        </p:txBody>
      </p:sp>
      <p:pic>
        <p:nvPicPr>
          <p:cNvPr id="17" name="Picture 16"/>
          <p:cNvPicPr>
            <a:picLocks noChangeAspect="1"/>
          </p:cNvPicPr>
          <p:nvPr/>
        </p:nvPicPr>
        <p:blipFill>
          <a:blip r:embed="rId3"/>
          <a:stretch>
            <a:fillRect/>
          </a:stretch>
        </p:blipFill>
        <p:spPr>
          <a:xfrm>
            <a:off x="4699225" y="1638260"/>
            <a:ext cx="7315200" cy="3604157"/>
          </a:xfrm>
          <a:prstGeom prst="rect">
            <a:avLst/>
          </a:prstGeom>
        </p:spPr>
      </p:pic>
    </p:spTree>
    <p:extLst>
      <p:ext uri="{BB962C8B-B14F-4D97-AF65-F5344CB8AC3E}">
        <p14:creationId xmlns:p14="http://schemas.microsoft.com/office/powerpoint/2010/main" val="308171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Social Selling</a:t>
            </a:r>
          </a:p>
        </p:txBody>
      </p:sp>
    </p:spTree>
    <p:extLst>
      <p:ext uri="{BB962C8B-B14F-4D97-AF65-F5344CB8AC3E}">
        <p14:creationId xmlns:p14="http://schemas.microsoft.com/office/powerpoint/2010/main" val="29464835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882" y="-1"/>
            <a:ext cx="12434711" cy="6994525"/>
          </a:xfrm>
        </p:spPr>
      </p:pic>
      <p:sp>
        <p:nvSpPr>
          <p:cNvPr id="38" name="Rectangle 37"/>
          <p:cNvSpPr/>
          <p:nvPr/>
        </p:nvSpPr>
        <p:spPr bwMode="auto">
          <a:xfrm>
            <a:off x="882" y="-1"/>
            <a:ext cx="12434711" cy="6994525"/>
          </a:xfrm>
          <a:prstGeom prst="rect">
            <a:avLst/>
          </a:prstGeom>
          <a:gradFill flip="none" rotWithShape="1">
            <a:gsLst>
              <a:gs pos="21000">
                <a:schemeClr val="bg1">
                  <a:alpha val="0"/>
                </a:schemeClr>
              </a:gs>
              <a:gs pos="80000">
                <a:schemeClr val="bg1"/>
              </a:gs>
            </a:gsLst>
            <a:lin ang="189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040" dirty="0">
              <a:gradFill>
                <a:gsLst>
                  <a:gs pos="0">
                    <a:srgbClr val="FFFFFF"/>
                  </a:gs>
                  <a:gs pos="100000">
                    <a:srgbClr val="FFFFFF"/>
                  </a:gs>
                </a:gsLst>
                <a:lin ang="5400000" scaled="0"/>
              </a:gradFill>
              <a:latin typeface="Segoe UI Light"/>
            </a:endParaRPr>
          </a:p>
        </p:txBody>
      </p:sp>
      <p:sp>
        <p:nvSpPr>
          <p:cNvPr id="7" name="Title 6"/>
          <p:cNvSpPr>
            <a:spLocks noGrp="1"/>
          </p:cNvSpPr>
          <p:nvPr>
            <p:ph type="title"/>
          </p:nvPr>
        </p:nvSpPr>
        <p:spPr/>
        <p:txBody>
          <a:bodyPr/>
          <a:lstStyle/>
          <a:p>
            <a:r>
              <a:rPr lang="en-US" dirty="0"/>
              <a:t>Social Selling is happening now…</a:t>
            </a:r>
          </a:p>
        </p:txBody>
      </p:sp>
      <p:sp>
        <p:nvSpPr>
          <p:cNvPr id="49" name="Rectangular Callout 48"/>
          <p:cNvSpPr/>
          <p:nvPr/>
        </p:nvSpPr>
        <p:spPr bwMode="auto">
          <a:xfrm>
            <a:off x="4160837" y="1439862"/>
            <a:ext cx="3505200" cy="1320985"/>
          </a:xfrm>
          <a:prstGeom prst="wedgeRectCallout">
            <a:avLst>
              <a:gd name="adj1" fmla="val 33048"/>
              <a:gd name="adj2" fmla="val 67840"/>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186521" bIns="46630" numCol="1" spcCol="0" rtlCol="0" fromWordArt="0" anchor="ctr" anchorCtr="0" forceAA="0" compatLnSpc="1">
            <a:prstTxWarp prst="textNoShape">
              <a:avLst/>
            </a:prstTxWarp>
            <a:noAutofit/>
          </a:bodyPr>
          <a:lstStyle/>
          <a:p>
            <a:pPr defTabSz="932597">
              <a:defRPr/>
            </a:pPr>
            <a:r>
              <a:rPr lang="en-US" sz="3000" b="1" dirty="0">
                <a:solidFill>
                  <a:srgbClr val="7FBA00"/>
                </a:solidFill>
                <a:latin typeface="Segoe UI" panose="020B0502040204020203" pitchFamily="34" charset="0"/>
                <a:cs typeface="Segoe UI" panose="020B0502040204020203" pitchFamily="34" charset="0"/>
              </a:rPr>
              <a:t>75%</a:t>
            </a:r>
            <a:r>
              <a:rPr lang="en-US" sz="2000" dirty="0">
                <a:solidFill>
                  <a:srgbClr val="7FBA00"/>
                </a:solidFill>
                <a:latin typeface="Segoe UI" panose="020B0502040204020203" pitchFamily="34" charset="0"/>
                <a:cs typeface="Segoe UI" panose="020B0502040204020203" pitchFamily="34" charset="0"/>
              </a:rPr>
              <a:t> of B2B buyers are influenced by information found on social media</a:t>
            </a:r>
          </a:p>
        </p:txBody>
      </p:sp>
      <p:sp>
        <p:nvSpPr>
          <p:cNvPr id="73" name="Rectangular Callout 72"/>
          <p:cNvSpPr/>
          <p:nvPr/>
        </p:nvSpPr>
        <p:spPr bwMode="auto">
          <a:xfrm>
            <a:off x="8271868" y="1087864"/>
            <a:ext cx="3432769" cy="1320985"/>
          </a:xfrm>
          <a:prstGeom prst="wedgeRectCallout">
            <a:avLst>
              <a:gd name="adj1" fmla="val -32550"/>
              <a:gd name="adj2" fmla="val 69949"/>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186521" bIns="46630" numCol="1" spcCol="0" rtlCol="0" fromWordArt="0" anchor="ctr" anchorCtr="0" forceAA="0" compatLnSpc="1">
            <a:prstTxWarp prst="textNoShape">
              <a:avLst/>
            </a:prstTxWarp>
            <a:noAutofit/>
          </a:bodyPr>
          <a:lstStyle/>
          <a:p>
            <a:pPr defTabSz="932597">
              <a:defRPr/>
            </a:pPr>
            <a:r>
              <a:rPr lang="en-US" sz="3000" b="1" dirty="0">
                <a:solidFill>
                  <a:srgbClr val="7FBA00"/>
                </a:solidFill>
                <a:latin typeface="Segoe UI" panose="020B0502040204020203" pitchFamily="34" charset="0"/>
                <a:cs typeface="Segoe UI" panose="020B0502040204020203" pitchFamily="34" charset="0"/>
              </a:rPr>
              <a:t>78%</a:t>
            </a:r>
            <a:r>
              <a:rPr lang="en-US" sz="2000" dirty="0">
                <a:solidFill>
                  <a:srgbClr val="7FBA00"/>
                </a:solidFill>
                <a:latin typeface="Segoe UI" panose="020B0502040204020203" pitchFamily="34" charset="0"/>
                <a:cs typeface="Segoe UI" panose="020B0502040204020203" pitchFamily="34" charset="0"/>
              </a:rPr>
              <a:t> of salespeople using social media perform better than their peers</a:t>
            </a:r>
          </a:p>
        </p:txBody>
      </p:sp>
      <p:sp>
        <p:nvSpPr>
          <p:cNvPr id="76" name="Rectangular Callout 75"/>
          <p:cNvSpPr/>
          <p:nvPr/>
        </p:nvSpPr>
        <p:spPr bwMode="auto">
          <a:xfrm>
            <a:off x="4541837" y="5255011"/>
            <a:ext cx="3886200" cy="1316400"/>
          </a:xfrm>
          <a:prstGeom prst="wedgeRectCallout">
            <a:avLst>
              <a:gd name="adj1" fmla="val 37241"/>
              <a:gd name="adj2" fmla="val -84197"/>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186521" bIns="46630" numCol="1" spcCol="0" rtlCol="0" fromWordArt="0" anchor="ctr" anchorCtr="0" forceAA="0" compatLnSpc="1">
            <a:prstTxWarp prst="textNoShape">
              <a:avLst/>
            </a:prstTxWarp>
            <a:noAutofit/>
          </a:bodyPr>
          <a:lstStyle/>
          <a:p>
            <a:pPr lvl="0" defTabSz="932597">
              <a:defRPr/>
            </a:pPr>
            <a:r>
              <a:rPr lang="en-US" sz="2000" dirty="0">
                <a:solidFill>
                  <a:srgbClr val="7FBA00"/>
                </a:solidFill>
                <a:latin typeface="Segoe UI" panose="020B0502040204020203" pitchFamily="34" charset="0"/>
                <a:cs typeface="Segoe UI" panose="020B0502040204020203" pitchFamily="34" charset="0"/>
              </a:rPr>
              <a:t>Salespeople who exceed quota share </a:t>
            </a:r>
            <a:r>
              <a:rPr lang="en-US" sz="3000" b="1" dirty="0">
                <a:solidFill>
                  <a:srgbClr val="7FBA00"/>
                </a:solidFill>
                <a:latin typeface="Segoe UI" panose="020B0502040204020203" pitchFamily="34" charset="0"/>
                <a:cs typeface="Segoe UI" panose="020B0502040204020203" pitchFamily="34" charset="0"/>
              </a:rPr>
              <a:t>23%</a:t>
            </a:r>
            <a:r>
              <a:rPr lang="en-US" sz="2000" dirty="0">
                <a:solidFill>
                  <a:srgbClr val="7FBA00"/>
                </a:solidFill>
                <a:latin typeface="Segoe UI" panose="020B0502040204020203" pitchFamily="34" charset="0"/>
                <a:cs typeface="Segoe UI" panose="020B0502040204020203" pitchFamily="34" charset="0"/>
              </a:rPr>
              <a:t> more content each month on social media</a:t>
            </a:r>
          </a:p>
        </p:txBody>
      </p:sp>
      <p:pic>
        <p:nvPicPr>
          <p:cNvPr id="32" name="Picture 31" descr="http://getvisibleweb.com/images/social-media-optimiz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6653" y="2772679"/>
            <a:ext cx="2180842" cy="18288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ular Callout 32"/>
          <p:cNvSpPr/>
          <p:nvPr/>
        </p:nvSpPr>
        <p:spPr bwMode="auto">
          <a:xfrm>
            <a:off x="8869715" y="4822092"/>
            <a:ext cx="3292122" cy="1316400"/>
          </a:xfrm>
          <a:prstGeom prst="wedgeRectCallout">
            <a:avLst>
              <a:gd name="adj1" fmla="val -36271"/>
              <a:gd name="adj2" fmla="val -80062"/>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186521" bIns="46630" numCol="1" spcCol="0" rtlCol="0" fromWordArt="0" anchor="ctr" anchorCtr="0" forceAA="0" compatLnSpc="1">
            <a:prstTxWarp prst="textNoShape">
              <a:avLst/>
            </a:prstTxWarp>
            <a:noAutofit/>
          </a:bodyPr>
          <a:lstStyle/>
          <a:p>
            <a:pPr defTabSz="932597">
              <a:defRPr/>
            </a:pPr>
            <a:r>
              <a:rPr lang="en-US" sz="3000" b="1" dirty="0">
                <a:solidFill>
                  <a:srgbClr val="7FBA00"/>
                </a:solidFill>
                <a:latin typeface="Segoe UI" panose="020B0502040204020203" pitchFamily="34" charset="0"/>
                <a:cs typeface="Segoe UI" panose="020B0502040204020203" pitchFamily="34" charset="0"/>
              </a:rPr>
              <a:t>2/3</a:t>
            </a:r>
            <a:r>
              <a:rPr lang="en-US" sz="2000" b="1" dirty="0">
                <a:solidFill>
                  <a:srgbClr val="7FBA00"/>
                </a:solidFill>
                <a:latin typeface="Segoe UI" panose="020B0502040204020203" pitchFamily="34" charset="0"/>
                <a:cs typeface="Segoe UI" panose="020B0502040204020203" pitchFamily="34" charset="0"/>
              </a:rPr>
              <a:t> </a:t>
            </a:r>
            <a:r>
              <a:rPr lang="en-US" sz="2000" dirty="0">
                <a:solidFill>
                  <a:srgbClr val="7FBA00"/>
                </a:solidFill>
                <a:latin typeface="Segoe UI" panose="020B0502040204020203" pitchFamily="34" charset="0"/>
                <a:cs typeface="Segoe UI" panose="020B0502040204020203" pitchFamily="34" charset="0"/>
              </a:rPr>
              <a:t>companies have no social media strategy for their sales organizations</a:t>
            </a:r>
          </a:p>
        </p:txBody>
      </p:sp>
      <p:sp>
        <p:nvSpPr>
          <p:cNvPr id="2" name="TextBox 1"/>
          <p:cNvSpPr txBox="1"/>
          <p:nvPr/>
        </p:nvSpPr>
        <p:spPr>
          <a:xfrm>
            <a:off x="9362673" y="6469062"/>
            <a:ext cx="2799164" cy="461665"/>
          </a:xfrm>
          <a:prstGeom prst="rect">
            <a:avLst/>
          </a:prstGeom>
          <a:noFill/>
        </p:spPr>
        <p:txBody>
          <a:bodyPr wrap="none" lIns="182880" tIns="146304" rIns="182880" bIns="146304" rtlCol="0">
            <a:spAutoFit/>
          </a:bodyPr>
          <a:lstStyle/>
          <a:p>
            <a:pPr>
              <a:lnSpc>
                <a:spcPct val="90000"/>
              </a:lnSpc>
              <a:spcAft>
                <a:spcPts val="600"/>
              </a:spcAft>
            </a:pPr>
            <a:r>
              <a:rPr lang="en-US" sz="1200" dirty="0">
                <a:gradFill>
                  <a:gsLst>
                    <a:gs pos="2917">
                      <a:schemeClr val="tx1"/>
                    </a:gs>
                    <a:gs pos="30000">
                      <a:schemeClr val="tx1"/>
                    </a:gs>
                  </a:gsLst>
                  <a:lin ang="5400000" scaled="0"/>
                </a:gradFill>
              </a:rPr>
              <a:t>Sources: </a:t>
            </a:r>
            <a:r>
              <a:rPr lang="en-US" sz="1200" dirty="0">
                <a:gradFill>
                  <a:gsLst>
                    <a:gs pos="2917">
                      <a:schemeClr val="tx1"/>
                    </a:gs>
                    <a:gs pos="30000">
                      <a:schemeClr val="tx1"/>
                    </a:gs>
                  </a:gsLst>
                  <a:lin ang="5400000" scaled="0"/>
                </a:gradFill>
                <a:hlinkClick r:id="rId5"/>
              </a:rPr>
              <a:t>Dell</a:t>
            </a:r>
            <a:r>
              <a:rPr lang="en-US" sz="1200" dirty="0">
                <a:gradFill>
                  <a:gsLst>
                    <a:gs pos="2917">
                      <a:schemeClr val="tx1"/>
                    </a:gs>
                    <a:gs pos="30000">
                      <a:schemeClr val="tx1"/>
                    </a:gs>
                  </a:gsLst>
                  <a:lin ang="5400000" scaled="0"/>
                </a:gradFill>
              </a:rPr>
              <a:t>, </a:t>
            </a:r>
            <a:r>
              <a:rPr lang="en-US" sz="1200" dirty="0">
                <a:gradFill>
                  <a:gsLst>
                    <a:gs pos="2917">
                      <a:schemeClr val="tx1"/>
                    </a:gs>
                    <a:gs pos="30000">
                      <a:schemeClr val="tx1"/>
                    </a:gs>
                  </a:gsLst>
                  <a:lin ang="5400000" scaled="0"/>
                </a:gradFill>
                <a:hlinkClick r:id="rId6"/>
              </a:rPr>
              <a:t>Forbes</a:t>
            </a:r>
            <a:r>
              <a:rPr lang="en-US" sz="1200" dirty="0">
                <a:gradFill>
                  <a:gsLst>
                    <a:gs pos="2917">
                      <a:schemeClr val="tx1"/>
                    </a:gs>
                    <a:gs pos="30000">
                      <a:schemeClr val="tx1"/>
                    </a:gs>
                  </a:gsLst>
                  <a:lin ang="5400000" scaled="0"/>
                </a:gradFill>
              </a:rPr>
              <a:t>, </a:t>
            </a:r>
            <a:r>
              <a:rPr lang="en-US" sz="1200" dirty="0">
                <a:gradFill>
                  <a:gsLst>
                    <a:gs pos="2917">
                      <a:schemeClr val="tx1"/>
                    </a:gs>
                    <a:gs pos="30000">
                      <a:schemeClr val="tx1"/>
                    </a:gs>
                  </a:gsLst>
                  <a:lin ang="5400000" scaled="0"/>
                </a:gradFill>
                <a:hlinkClick r:id="rId7"/>
              </a:rPr>
              <a:t>LinkedIn</a:t>
            </a:r>
            <a:r>
              <a:rPr lang="en-US" sz="1200" dirty="0">
                <a:gradFill>
                  <a:gsLst>
                    <a:gs pos="2917">
                      <a:schemeClr val="tx1"/>
                    </a:gs>
                    <a:gs pos="30000">
                      <a:schemeClr val="tx1"/>
                    </a:gs>
                  </a:gsLst>
                  <a:lin ang="5400000" scaled="0"/>
                </a:gradFill>
              </a:rPr>
              <a:t>, </a:t>
            </a:r>
            <a:r>
              <a:rPr lang="en-US" sz="1200" dirty="0">
                <a:gradFill>
                  <a:gsLst>
                    <a:gs pos="2917">
                      <a:schemeClr val="tx1"/>
                    </a:gs>
                    <a:gs pos="30000">
                      <a:schemeClr val="tx1"/>
                    </a:gs>
                  </a:gsLst>
                  <a:lin ang="5400000" scaled="0"/>
                </a:gradFill>
                <a:hlinkClick r:id="rId8"/>
              </a:rPr>
              <a:t>SMA</a:t>
            </a:r>
            <a:endParaRPr lang="en-US" sz="12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49431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anim calcmode="lin" valueType="num">
                                      <p:cBhvr>
                                        <p:cTn id="13" dur="1000" fill="hold"/>
                                        <p:tgtEl>
                                          <p:spTgt spid="73"/>
                                        </p:tgtEl>
                                        <p:attrNameLst>
                                          <p:attrName>ppt_x</p:attrName>
                                        </p:attrNameLst>
                                      </p:cBhvr>
                                      <p:tavLst>
                                        <p:tav tm="0">
                                          <p:val>
                                            <p:strVal val="#ppt_x"/>
                                          </p:val>
                                        </p:tav>
                                        <p:tav tm="100000">
                                          <p:val>
                                            <p:strVal val="#ppt_x"/>
                                          </p:val>
                                        </p:tav>
                                      </p:tavLst>
                                    </p:anim>
                                    <p:anim calcmode="lin" valueType="num">
                                      <p:cBhvr>
                                        <p:cTn id="14" dur="1000" fill="hold"/>
                                        <p:tgtEl>
                                          <p:spTgt spid="7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1000"/>
                                        <p:tgtEl>
                                          <p:spTgt spid="76"/>
                                        </p:tgtEl>
                                      </p:cBhvr>
                                    </p:animEffect>
                                    <p:anim calcmode="lin" valueType="num">
                                      <p:cBhvr>
                                        <p:cTn id="23" dur="1000" fill="hold"/>
                                        <p:tgtEl>
                                          <p:spTgt spid="76"/>
                                        </p:tgtEl>
                                        <p:attrNameLst>
                                          <p:attrName>ppt_x</p:attrName>
                                        </p:attrNameLst>
                                      </p:cBhvr>
                                      <p:tavLst>
                                        <p:tav tm="0">
                                          <p:val>
                                            <p:strVal val="#ppt_x"/>
                                          </p:val>
                                        </p:tav>
                                        <p:tav tm="100000">
                                          <p:val>
                                            <p:strVal val="#ppt_x"/>
                                          </p:val>
                                        </p:tav>
                                      </p:tavLst>
                                    </p:anim>
                                    <p:anim calcmode="lin" valueType="num">
                                      <p:cBhvr>
                                        <p:cTn id="24" dur="1000" fill="hold"/>
                                        <p:tgtEl>
                                          <p:spTgt spid="7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3" grpId="0" animBg="1"/>
      <p:bldP spid="76" grpId="0" animBg="1"/>
      <p:bldP spid="3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Social Selling with MSE</a:t>
            </a:r>
          </a:p>
        </p:txBody>
      </p:sp>
      <p:grpSp>
        <p:nvGrpSpPr>
          <p:cNvPr id="2" name="Group 1"/>
          <p:cNvGrpSpPr/>
          <p:nvPr/>
        </p:nvGrpSpPr>
        <p:grpSpPr>
          <a:xfrm>
            <a:off x="402795" y="1978001"/>
            <a:ext cx="3529442" cy="914400"/>
            <a:chOff x="252890" y="1516062"/>
            <a:chExt cx="3529442" cy="914400"/>
          </a:xfrm>
        </p:grpSpPr>
        <p:sp>
          <p:nvSpPr>
            <p:cNvPr id="21" name="Text Placeholder 7"/>
            <p:cNvSpPr txBox="1">
              <a:spLocks/>
            </p:cNvSpPr>
            <p:nvPr/>
          </p:nvSpPr>
          <p:spPr>
            <a:xfrm>
              <a:off x="353332" y="1516062"/>
              <a:ext cx="3429000" cy="914400"/>
            </a:xfrm>
            <a:prstGeom prst="rect">
              <a:avLst/>
            </a:prstGeom>
            <a:solidFill>
              <a:schemeClr val="accent1">
                <a:lumMod val="20000"/>
                <a:lumOff val="80000"/>
              </a:schemeClr>
            </a:solid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tx1"/>
                  </a:solidFill>
                </a:rPr>
                <a:t>Definition</a:t>
              </a:r>
            </a:p>
            <a:p>
              <a:pPr>
                <a:spcBef>
                  <a:spcPts val="0"/>
                </a:spcBef>
              </a:pPr>
              <a:r>
                <a:rPr lang="en-US" sz="1400" dirty="0">
                  <a:solidFill>
                    <a:schemeClr val="tx1"/>
                  </a:solidFill>
                </a:rPr>
                <a:t>Empower sales people to sell more by leveraging social media</a:t>
              </a:r>
            </a:p>
          </p:txBody>
        </p:sp>
        <p:sp>
          <p:nvSpPr>
            <p:cNvPr id="22" name="Rectangle 21"/>
            <p:cNvSpPr/>
            <p:nvPr/>
          </p:nvSpPr>
          <p:spPr bwMode="auto">
            <a:xfrm>
              <a:off x="252890" y="1516191"/>
              <a:ext cx="91440" cy="9142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3" name="Group 2"/>
          <p:cNvGrpSpPr/>
          <p:nvPr/>
        </p:nvGrpSpPr>
        <p:grpSpPr>
          <a:xfrm>
            <a:off x="402795" y="4807584"/>
            <a:ext cx="3520440" cy="914400"/>
            <a:chOff x="252890" y="4678817"/>
            <a:chExt cx="3520440" cy="914400"/>
          </a:xfrm>
        </p:grpSpPr>
        <p:sp>
          <p:nvSpPr>
            <p:cNvPr id="24" name="Text Placeholder 7"/>
            <p:cNvSpPr txBox="1">
              <a:spLocks/>
            </p:cNvSpPr>
            <p:nvPr/>
          </p:nvSpPr>
          <p:spPr>
            <a:xfrm>
              <a:off x="344330" y="4678817"/>
              <a:ext cx="3429000" cy="914400"/>
            </a:xfrm>
            <a:prstGeom prst="rect">
              <a:avLst/>
            </a:prstGeom>
            <a:solidFill>
              <a:schemeClr val="accent2">
                <a:lumMod val="20000"/>
                <a:lumOff val="80000"/>
              </a:schemeClr>
            </a:solid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tx1"/>
                  </a:solidFill>
                </a:rPr>
                <a:t>Approach</a:t>
              </a:r>
            </a:p>
            <a:p>
              <a:pPr>
                <a:spcBef>
                  <a:spcPts val="0"/>
                </a:spcBef>
              </a:pPr>
              <a:r>
                <a:rPr lang="en-US" sz="1400" dirty="0">
                  <a:solidFill>
                    <a:schemeClr val="tx1"/>
                  </a:solidFill>
                </a:rPr>
                <a:t>Personalized smart recommendations requiring minimal time commitment</a:t>
              </a:r>
            </a:p>
          </p:txBody>
        </p:sp>
        <p:sp>
          <p:nvSpPr>
            <p:cNvPr id="25" name="Rectangle 24"/>
            <p:cNvSpPr/>
            <p:nvPr/>
          </p:nvSpPr>
          <p:spPr bwMode="auto">
            <a:xfrm>
              <a:off x="252890" y="4678817"/>
              <a:ext cx="91440" cy="91427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71" name="Group 70"/>
          <p:cNvGrpSpPr/>
          <p:nvPr/>
        </p:nvGrpSpPr>
        <p:grpSpPr>
          <a:xfrm>
            <a:off x="4237037" y="1251221"/>
            <a:ext cx="7783237" cy="2367961"/>
            <a:chOff x="4237037" y="1251221"/>
            <a:chExt cx="7783237" cy="2367961"/>
          </a:xfrm>
        </p:grpSpPr>
        <p:sp>
          <p:nvSpPr>
            <p:cNvPr id="6" name="Rectangle 5"/>
            <p:cNvSpPr/>
            <p:nvPr/>
          </p:nvSpPr>
          <p:spPr bwMode="auto">
            <a:xfrm>
              <a:off x="4237037" y="1256982"/>
              <a:ext cx="1828800" cy="1371600"/>
            </a:xfrm>
            <a:prstGeom prst="rect">
              <a:avLst/>
            </a:prstGeom>
            <a:solidFill>
              <a:schemeClr val="accent1"/>
            </a:solidFill>
            <a:ln w="12700">
              <a:no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37143" tIns="91440" rIns="91424" bIns="45713" numCol="1" rtlCol="0" anchor="t" anchorCtr="0" compatLnSpc="1">
              <a:prstTxWarp prst="textNoShape">
                <a:avLst/>
              </a:prstTxWarp>
            </a:bodyPr>
            <a:lstStyle/>
            <a:p>
              <a:pPr defTabSz="913985" fontAlgn="base">
                <a:spcBef>
                  <a:spcPct val="0"/>
                </a:spcBef>
                <a:spcAft>
                  <a:spcPct val="0"/>
                </a:spcAft>
              </a:pPr>
              <a:r>
                <a:rPr lang="en-US" dirty="0">
                  <a:ln w="635">
                    <a:solidFill>
                      <a:srgbClr val="DDDDDD">
                        <a:alpha val="20000"/>
                      </a:srgbClr>
                    </a:solidFill>
                  </a:ln>
                </a:rPr>
                <a:t>Gain Trust</a:t>
              </a:r>
            </a:p>
          </p:txBody>
        </p:sp>
        <p:sp>
          <p:nvSpPr>
            <p:cNvPr id="7" name="TextBox 6"/>
            <p:cNvSpPr txBox="1"/>
            <p:nvPr/>
          </p:nvSpPr>
          <p:spPr>
            <a:xfrm>
              <a:off x="4239531" y="2704782"/>
              <a:ext cx="1828800" cy="914400"/>
            </a:xfrm>
            <a:prstGeom prst="rect">
              <a:avLst/>
            </a:prstGeom>
            <a:solidFill>
              <a:schemeClr val="accent1">
                <a:lumMod val="20000"/>
                <a:lumOff val="80000"/>
              </a:schemeClr>
            </a:solidFill>
            <a:ln>
              <a:noFill/>
            </a:ln>
          </p:spPr>
          <p:txBody>
            <a:bodyPr wrap="square" lIns="91440" tIns="91440" rIns="91440" bIns="91440" rtlCol="0">
              <a:noAutofit/>
            </a:bodyPr>
            <a:lstStyle>
              <a:defPPr>
                <a:defRPr lang="en-US"/>
              </a:defPPr>
              <a:lvl1pPr algn="ctr">
                <a:defRPr sz="1300" b="0">
                  <a:solidFill>
                    <a:srgbClr val="0070C0"/>
                  </a:solidFill>
                  <a:latin typeface="Segoe UI Light" pitchFamily="34" charset="0"/>
                  <a:ea typeface="Segoe UI" pitchFamily="34" charset="0"/>
                  <a:cs typeface="Segoe UI" pitchFamily="34" charset="0"/>
                </a:defRPr>
              </a:lvl1pPr>
            </a:lstStyle>
            <a:p>
              <a:pPr defTabSz="1216947"/>
              <a:r>
                <a:rPr lang="en-US" sz="1200" b="1" dirty="0">
                  <a:solidFill>
                    <a:schemeClr val="tx1"/>
                  </a:solidFill>
                  <a:ea typeface="+mn-ea"/>
                  <a:cs typeface="+mn-cs"/>
                </a:rPr>
                <a:t>Share knowledge and participate in social conversations to be seen as a thought leader</a:t>
              </a:r>
            </a:p>
          </p:txBody>
        </p:sp>
        <p:sp>
          <p:nvSpPr>
            <p:cNvPr id="8" name="Rectangle 7"/>
            <p:cNvSpPr/>
            <p:nvPr/>
          </p:nvSpPr>
          <p:spPr bwMode="auto">
            <a:xfrm>
              <a:off x="6221018" y="1251221"/>
              <a:ext cx="1828800" cy="1371600"/>
            </a:xfrm>
            <a:prstGeom prst="rect">
              <a:avLst/>
            </a:prstGeom>
            <a:solidFill>
              <a:schemeClr val="accent1"/>
            </a:solidFill>
            <a:ln w="12700">
              <a:no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37143" tIns="91440" rIns="91424" bIns="45713" numCol="1" rtlCol="0" anchor="t" anchorCtr="0" compatLnSpc="1">
              <a:prstTxWarp prst="textNoShape">
                <a:avLst/>
              </a:prstTxWarp>
            </a:bodyPr>
            <a:lstStyle/>
            <a:p>
              <a:pPr defTabSz="913985" fontAlgn="base">
                <a:spcBef>
                  <a:spcPct val="0"/>
                </a:spcBef>
                <a:spcAft>
                  <a:spcPct val="0"/>
                </a:spcAft>
              </a:pPr>
              <a:r>
                <a:rPr lang="en-US" dirty="0">
                  <a:ln w="635">
                    <a:solidFill>
                      <a:srgbClr val="DDDDDD">
                        <a:alpha val="20000"/>
                      </a:srgbClr>
                    </a:solidFill>
                  </a:ln>
                </a:rPr>
                <a:t>Grow Network</a:t>
              </a:r>
            </a:p>
          </p:txBody>
        </p:sp>
        <p:sp>
          <p:nvSpPr>
            <p:cNvPr id="9" name="TextBox 8"/>
            <p:cNvSpPr txBox="1"/>
            <p:nvPr/>
          </p:nvSpPr>
          <p:spPr>
            <a:xfrm>
              <a:off x="6224343" y="2699021"/>
              <a:ext cx="1828800" cy="914400"/>
            </a:xfrm>
            <a:prstGeom prst="rect">
              <a:avLst/>
            </a:prstGeom>
            <a:solidFill>
              <a:schemeClr val="accent1">
                <a:lumMod val="20000"/>
                <a:lumOff val="80000"/>
              </a:schemeClr>
            </a:solidFill>
            <a:ln>
              <a:noFill/>
            </a:ln>
          </p:spPr>
          <p:txBody>
            <a:bodyPr wrap="square" lIns="91440" tIns="91440" rIns="91440" bIns="91440" rtlCol="0">
              <a:noAutofit/>
            </a:bodyPr>
            <a:lstStyle>
              <a:defPPr>
                <a:defRPr lang="en-US"/>
              </a:defPPr>
              <a:lvl1pPr algn="ctr">
                <a:defRPr sz="1300" b="0">
                  <a:solidFill>
                    <a:srgbClr val="0070C0"/>
                  </a:solidFill>
                  <a:latin typeface="Segoe UI Light" pitchFamily="34" charset="0"/>
                  <a:ea typeface="Segoe UI" pitchFamily="34" charset="0"/>
                  <a:cs typeface="Segoe UI" pitchFamily="34" charset="0"/>
                </a:defRPr>
              </a:lvl1pPr>
            </a:lstStyle>
            <a:p>
              <a:pPr defTabSz="1216947"/>
              <a:r>
                <a:rPr lang="en-US" sz="1200" b="1" dirty="0">
                  <a:solidFill>
                    <a:schemeClr val="tx1"/>
                  </a:solidFill>
                  <a:ea typeface="+mn-ea"/>
                  <a:cs typeface="+mn-cs"/>
                </a:rPr>
                <a:t>Find and connect to new companies and people to develop your contacts and generate new leads</a:t>
              </a:r>
            </a:p>
          </p:txBody>
        </p:sp>
        <p:sp>
          <p:nvSpPr>
            <p:cNvPr id="10" name="Rectangle 9"/>
            <p:cNvSpPr/>
            <p:nvPr/>
          </p:nvSpPr>
          <p:spPr bwMode="auto">
            <a:xfrm>
              <a:off x="8204999" y="1256982"/>
              <a:ext cx="1828800" cy="1371600"/>
            </a:xfrm>
            <a:prstGeom prst="rect">
              <a:avLst/>
            </a:prstGeom>
            <a:solidFill>
              <a:schemeClr val="accent1"/>
            </a:solidFill>
            <a:ln w="12700">
              <a:no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37143" tIns="91440" rIns="91424" bIns="45713" numCol="1" rtlCol="0" anchor="t" anchorCtr="0" compatLnSpc="1">
              <a:prstTxWarp prst="textNoShape">
                <a:avLst/>
              </a:prstTxWarp>
            </a:bodyPr>
            <a:lstStyle/>
            <a:p>
              <a:pPr defTabSz="913985" fontAlgn="base">
                <a:spcBef>
                  <a:spcPct val="0"/>
                </a:spcBef>
                <a:spcAft>
                  <a:spcPct val="0"/>
                </a:spcAft>
              </a:pPr>
              <a:r>
                <a:rPr lang="en-US" dirty="0">
                  <a:ln w="635">
                    <a:solidFill>
                      <a:srgbClr val="DDDDDD">
                        <a:alpha val="20000"/>
                      </a:srgbClr>
                    </a:solidFill>
                  </a:ln>
                </a:rPr>
                <a:t>Get Connected</a:t>
              </a:r>
            </a:p>
          </p:txBody>
        </p:sp>
        <p:sp>
          <p:nvSpPr>
            <p:cNvPr id="11" name="TextBox 10"/>
            <p:cNvSpPr txBox="1"/>
            <p:nvPr/>
          </p:nvSpPr>
          <p:spPr>
            <a:xfrm>
              <a:off x="8206661" y="2704782"/>
              <a:ext cx="1828800" cy="914400"/>
            </a:xfrm>
            <a:prstGeom prst="rect">
              <a:avLst/>
            </a:prstGeom>
            <a:solidFill>
              <a:schemeClr val="accent1">
                <a:lumMod val="20000"/>
                <a:lumOff val="80000"/>
              </a:schemeClr>
            </a:solidFill>
            <a:ln>
              <a:noFill/>
            </a:ln>
          </p:spPr>
          <p:txBody>
            <a:bodyPr wrap="square" lIns="91440" tIns="91440" rIns="91440" bIns="91440" rtlCol="0">
              <a:noAutofit/>
            </a:bodyPr>
            <a:lstStyle>
              <a:defPPr>
                <a:defRPr lang="en-US"/>
              </a:defPPr>
              <a:lvl1pPr algn="ctr">
                <a:defRPr sz="1300" b="0">
                  <a:solidFill>
                    <a:srgbClr val="0070C0"/>
                  </a:solidFill>
                  <a:latin typeface="Segoe UI Light" pitchFamily="34" charset="0"/>
                  <a:ea typeface="Segoe UI" pitchFamily="34" charset="0"/>
                  <a:cs typeface="Segoe UI" pitchFamily="34" charset="0"/>
                </a:defRPr>
              </a:lvl1pPr>
            </a:lstStyle>
            <a:p>
              <a:pPr defTabSz="1216947"/>
              <a:r>
                <a:rPr lang="en-US" sz="1200" b="1" dirty="0">
                  <a:solidFill>
                    <a:schemeClr val="tx1"/>
                  </a:solidFill>
                  <a:ea typeface="+mn-ea"/>
                  <a:cs typeface="+mn-cs"/>
                </a:rPr>
                <a:t>Keep track of all your stakeholders to stay on top of the latest developments</a:t>
              </a:r>
            </a:p>
          </p:txBody>
        </p:sp>
        <p:sp>
          <p:nvSpPr>
            <p:cNvPr id="26" name="Rectangle 25"/>
            <p:cNvSpPr/>
            <p:nvPr/>
          </p:nvSpPr>
          <p:spPr bwMode="auto">
            <a:xfrm>
              <a:off x="10188980" y="1256982"/>
              <a:ext cx="1828800" cy="1371600"/>
            </a:xfrm>
            <a:prstGeom prst="rect">
              <a:avLst/>
            </a:prstGeom>
            <a:solidFill>
              <a:schemeClr val="accent4">
                <a:lumMod val="90000"/>
              </a:schemeClr>
            </a:solidFill>
            <a:ln w="12700">
              <a:no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37143" tIns="91440" rIns="91424" bIns="45713" numCol="1" rtlCol="0" anchor="t" anchorCtr="0" compatLnSpc="1">
              <a:prstTxWarp prst="textNoShape">
                <a:avLst/>
              </a:prstTxWarp>
            </a:bodyPr>
            <a:lstStyle/>
            <a:p>
              <a:pPr defTabSz="913985" fontAlgn="base">
                <a:spcBef>
                  <a:spcPct val="0"/>
                </a:spcBef>
                <a:spcAft>
                  <a:spcPct val="0"/>
                </a:spcAft>
              </a:pPr>
              <a:endParaRPr lang="en-US" dirty="0">
                <a:ln w="635">
                  <a:solidFill>
                    <a:srgbClr val="DDDDDD">
                      <a:alpha val="20000"/>
                    </a:srgbClr>
                  </a:solidFill>
                </a:ln>
              </a:endParaRPr>
            </a:p>
          </p:txBody>
        </p:sp>
        <p:sp>
          <p:nvSpPr>
            <p:cNvPr id="27" name="TextBox 26"/>
            <p:cNvSpPr txBox="1"/>
            <p:nvPr/>
          </p:nvSpPr>
          <p:spPr>
            <a:xfrm>
              <a:off x="10191474" y="2704782"/>
              <a:ext cx="1828800" cy="914400"/>
            </a:xfrm>
            <a:prstGeom prst="rect">
              <a:avLst/>
            </a:prstGeom>
            <a:solidFill>
              <a:schemeClr val="accent4">
                <a:lumMod val="90000"/>
              </a:schemeClr>
            </a:solidFill>
            <a:ln>
              <a:noFill/>
            </a:ln>
          </p:spPr>
          <p:txBody>
            <a:bodyPr wrap="square" lIns="91440" tIns="91440" rIns="91440" bIns="91440" rtlCol="0">
              <a:noAutofit/>
            </a:bodyPr>
            <a:lstStyle>
              <a:defPPr>
                <a:defRPr lang="en-US"/>
              </a:defPPr>
              <a:lvl1pPr algn="ctr">
                <a:defRPr sz="1300" b="0">
                  <a:solidFill>
                    <a:srgbClr val="0070C0"/>
                  </a:solidFill>
                  <a:latin typeface="Segoe UI Light" pitchFamily="34" charset="0"/>
                  <a:ea typeface="Segoe UI" pitchFamily="34" charset="0"/>
                  <a:cs typeface="Segoe UI" pitchFamily="34" charset="0"/>
                </a:defRPr>
              </a:lvl1pPr>
            </a:lstStyle>
            <a:p>
              <a:pPr defTabSz="1216947"/>
              <a:r>
                <a:rPr lang="en-US" sz="1200" b="1" dirty="0">
                  <a:solidFill>
                    <a:schemeClr val="tx1"/>
                  </a:solidFill>
                  <a:ea typeface="+mn-ea"/>
                  <a:cs typeface="+mn-cs"/>
                </a:rPr>
                <a:t>Direct selling on Twitter</a:t>
              </a:r>
            </a:p>
            <a:p>
              <a:pPr defTabSz="1216947"/>
              <a:endParaRPr lang="en-US" sz="1200" b="1" dirty="0">
                <a:solidFill>
                  <a:schemeClr val="tx1"/>
                </a:solidFill>
                <a:ea typeface="+mn-ea"/>
                <a:cs typeface="+mn-cs"/>
              </a:endParaRPr>
            </a:p>
            <a:p>
              <a:pPr defTabSz="1216947"/>
              <a:r>
                <a:rPr lang="en-US" sz="1200" b="1" dirty="0">
                  <a:solidFill>
                    <a:schemeClr val="tx1"/>
                  </a:solidFill>
                  <a:ea typeface="+mn-ea"/>
                  <a:cs typeface="+mn-cs"/>
                </a:rPr>
                <a:t>Replace traditional sales processes</a:t>
              </a:r>
            </a:p>
          </p:txBody>
        </p:sp>
        <p:sp>
          <p:nvSpPr>
            <p:cNvPr id="32" name="Freeform 31"/>
            <p:cNvSpPr>
              <a:spLocks noChangeAspect="1"/>
            </p:cNvSpPr>
            <p:nvPr/>
          </p:nvSpPr>
          <p:spPr bwMode="black">
            <a:xfrm>
              <a:off x="4956985" y="1828270"/>
              <a:ext cx="388905" cy="406165"/>
            </a:xfrm>
            <a:custGeom>
              <a:avLst/>
              <a:gdLst>
                <a:gd name="connsiteX0" fmla="*/ 1948755 w 3955295"/>
                <a:gd name="connsiteY0" fmla="*/ 369 h 4130833"/>
                <a:gd name="connsiteX1" fmla="*/ 2105837 w 3955295"/>
                <a:gd name="connsiteY1" fmla="*/ 1511994 h 4130833"/>
                <a:gd name="connsiteX2" fmla="*/ 2916462 w 3955295"/>
                <a:gd name="connsiteY2" fmla="*/ 1468237 h 4130833"/>
                <a:gd name="connsiteX3" fmla="*/ 3838822 w 3955295"/>
                <a:gd name="connsiteY3" fmla="*/ 1719838 h 4130833"/>
                <a:gd name="connsiteX4" fmla="*/ 3575916 w 3955295"/>
                <a:gd name="connsiteY4" fmla="*/ 2146466 h 4130833"/>
                <a:gd name="connsiteX5" fmla="*/ 3954939 w 3955295"/>
                <a:gd name="connsiteY5" fmla="*/ 2489956 h 4130833"/>
                <a:gd name="connsiteX6" fmla="*/ 3545244 w 3955295"/>
                <a:gd name="connsiteY6" fmla="*/ 2835634 h 4130833"/>
                <a:gd name="connsiteX7" fmla="*/ 3832249 w 3955295"/>
                <a:gd name="connsiteY7" fmla="*/ 3170373 h 4130833"/>
                <a:gd name="connsiteX8" fmla="*/ 3400646 w 3955295"/>
                <a:gd name="connsiteY8" fmla="*/ 3472295 h 4130833"/>
                <a:gd name="connsiteX9" fmla="*/ 3643834 w 3955295"/>
                <a:gd name="connsiteY9" fmla="*/ 3706393 h 4130833"/>
                <a:gd name="connsiteX10" fmla="*/ 2776246 w 3955295"/>
                <a:gd name="connsiteY10" fmla="*/ 4111895 h 4130833"/>
                <a:gd name="connsiteX11" fmla="*/ 2636753 w 3955295"/>
                <a:gd name="connsiteY11" fmla="*/ 4120038 h 4130833"/>
                <a:gd name="connsiteX12" fmla="*/ 2636753 w 3955295"/>
                <a:gd name="connsiteY12" fmla="*/ 4130833 h 4130833"/>
                <a:gd name="connsiteX13" fmla="*/ 2272343 w 3955295"/>
                <a:gd name="connsiteY13" fmla="*/ 4130833 h 4130833"/>
                <a:gd name="connsiteX14" fmla="*/ 0 w 3955295"/>
                <a:gd name="connsiteY14" fmla="*/ 4130833 h 4130833"/>
                <a:gd name="connsiteX15" fmla="*/ 0 w 3955295"/>
                <a:gd name="connsiteY15" fmla="*/ 2043959 h 4130833"/>
                <a:gd name="connsiteX16" fmla="*/ 916730 w 3955295"/>
                <a:gd name="connsiteY16" fmla="*/ 2043959 h 4130833"/>
                <a:gd name="connsiteX17" fmla="*/ 918243 w 3955295"/>
                <a:gd name="connsiteY17" fmla="*/ 2019742 h 4130833"/>
                <a:gd name="connsiteX18" fmla="*/ 964388 w 3955295"/>
                <a:gd name="connsiteY18" fmla="*/ 1781097 h 4130833"/>
                <a:gd name="connsiteX19" fmla="*/ 962197 w 3955295"/>
                <a:gd name="connsiteY19" fmla="*/ 1772346 h 4130833"/>
                <a:gd name="connsiteX20" fmla="*/ 990679 w 3955295"/>
                <a:gd name="connsiteY20" fmla="*/ 1741716 h 4130833"/>
                <a:gd name="connsiteX21" fmla="*/ 992870 w 3955295"/>
                <a:gd name="connsiteY21" fmla="*/ 1741716 h 4130833"/>
                <a:gd name="connsiteX22" fmla="*/ 1498963 w 3955295"/>
                <a:gd name="connsiteY22" fmla="*/ 1032858 h 4130833"/>
                <a:gd name="connsiteX23" fmla="*/ 1899894 w 3955295"/>
                <a:gd name="connsiteY23" fmla="*/ 6763 h 4130833"/>
                <a:gd name="connsiteX24" fmla="*/ 1948755 w 3955295"/>
                <a:gd name="connsiteY24" fmla="*/ 369 h 41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55295" h="4130833">
                  <a:moveTo>
                    <a:pt x="1948755" y="369"/>
                  </a:moveTo>
                  <a:cubicBezTo>
                    <a:pt x="2434479" y="-24420"/>
                    <a:pt x="2330812" y="1206791"/>
                    <a:pt x="2105837" y="1511994"/>
                  </a:cubicBezTo>
                  <a:cubicBezTo>
                    <a:pt x="2456377" y="1490115"/>
                    <a:pt x="2782818" y="1472613"/>
                    <a:pt x="2916462" y="1468237"/>
                  </a:cubicBezTo>
                  <a:cubicBezTo>
                    <a:pt x="3245094" y="1455110"/>
                    <a:pt x="3777477" y="1487927"/>
                    <a:pt x="3838822" y="1719838"/>
                  </a:cubicBezTo>
                  <a:cubicBezTo>
                    <a:pt x="3900167" y="1962688"/>
                    <a:pt x="3830058" y="2102709"/>
                    <a:pt x="3575916" y="2146466"/>
                  </a:cubicBezTo>
                  <a:cubicBezTo>
                    <a:pt x="3799386" y="2183659"/>
                    <a:pt x="3961511" y="2343371"/>
                    <a:pt x="3954939" y="2489956"/>
                  </a:cubicBezTo>
                  <a:cubicBezTo>
                    <a:pt x="3963702" y="2689049"/>
                    <a:pt x="3810341" y="2840010"/>
                    <a:pt x="3545244" y="2835634"/>
                  </a:cubicBezTo>
                  <a:cubicBezTo>
                    <a:pt x="3746805" y="2890330"/>
                    <a:pt x="3841013" y="3006286"/>
                    <a:pt x="3832249" y="3170373"/>
                  </a:cubicBezTo>
                  <a:cubicBezTo>
                    <a:pt x="3825677" y="3325710"/>
                    <a:pt x="3676697" y="3465731"/>
                    <a:pt x="3400646" y="3472295"/>
                  </a:cubicBezTo>
                  <a:cubicBezTo>
                    <a:pt x="3558389" y="3516051"/>
                    <a:pt x="3637261" y="3564184"/>
                    <a:pt x="3643834" y="3706393"/>
                  </a:cubicBezTo>
                  <a:cubicBezTo>
                    <a:pt x="3655336" y="3959088"/>
                    <a:pt x="3261389" y="4071488"/>
                    <a:pt x="2776246" y="4111895"/>
                  </a:cubicBezTo>
                  <a:lnTo>
                    <a:pt x="2636753" y="4120038"/>
                  </a:lnTo>
                  <a:lnTo>
                    <a:pt x="2636753" y="4130833"/>
                  </a:lnTo>
                  <a:lnTo>
                    <a:pt x="2272343" y="4130833"/>
                  </a:lnTo>
                  <a:lnTo>
                    <a:pt x="0" y="4130833"/>
                  </a:lnTo>
                  <a:lnTo>
                    <a:pt x="0" y="2043959"/>
                  </a:lnTo>
                  <a:lnTo>
                    <a:pt x="916730" y="2043959"/>
                  </a:lnTo>
                  <a:lnTo>
                    <a:pt x="918243" y="2019742"/>
                  </a:lnTo>
                  <a:cubicBezTo>
                    <a:pt x="927828" y="1912504"/>
                    <a:pt x="942480" y="1825948"/>
                    <a:pt x="964388" y="1781097"/>
                  </a:cubicBezTo>
                  <a:cubicBezTo>
                    <a:pt x="964388" y="1776722"/>
                    <a:pt x="962197" y="1774534"/>
                    <a:pt x="962197" y="1772346"/>
                  </a:cubicBezTo>
                  <a:cubicBezTo>
                    <a:pt x="962197" y="1772346"/>
                    <a:pt x="962197" y="1772346"/>
                    <a:pt x="990679" y="1741716"/>
                  </a:cubicBezTo>
                  <a:cubicBezTo>
                    <a:pt x="990679" y="1741716"/>
                    <a:pt x="992870" y="1741716"/>
                    <a:pt x="992870" y="1741716"/>
                  </a:cubicBezTo>
                  <a:cubicBezTo>
                    <a:pt x="1148422" y="1485740"/>
                    <a:pt x="1389419" y="1319464"/>
                    <a:pt x="1498963" y="1032858"/>
                  </a:cubicBezTo>
                  <a:cubicBezTo>
                    <a:pt x="1711478" y="479335"/>
                    <a:pt x="1558117" y="76773"/>
                    <a:pt x="1899894" y="6763"/>
                  </a:cubicBezTo>
                  <a:cubicBezTo>
                    <a:pt x="1916805" y="3276"/>
                    <a:pt x="1933086" y="1169"/>
                    <a:pt x="1948755" y="369"/>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3" name="Freeform 48"/>
            <p:cNvSpPr>
              <a:spLocks noChangeAspect="1"/>
            </p:cNvSpPr>
            <p:nvPr/>
          </p:nvSpPr>
          <p:spPr bwMode="black">
            <a:xfrm>
              <a:off x="6874187" y="1802141"/>
              <a:ext cx="522463" cy="458422"/>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21"/>
            <p:cNvSpPr>
              <a:spLocks noChangeAspect="1" noEditPoints="1"/>
            </p:cNvSpPr>
            <p:nvPr/>
          </p:nvSpPr>
          <p:spPr bwMode="black">
            <a:xfrm>
              <a:off x="8850472" y="1796960"/>
              <a:ext cx="537855" cy="468785"/>
            </a:xfrm>
            <a:custGeom>
              <a:avLst/>
              <a:gdLst>
                <a:gd name="T0" fmla="*/ 1220 w 1220"/>
                <a:gd name="T1" fmla="*/ 204 h 1063"/>
                <a:gd name="T2" fmla="*/ 1096 w 1220"/>
                <a:gd name="T3" fmla="*/ 79 h 1063"/>
                <a:gd name="T4" fmla="*/ 978 w 1220"/>
                <a:gd name="T5" fmla="*/ 164 h 1063"/>
                <a:gd name="T6" fmla="*/ 589 w 1220"/>
                <a:gd name="T7" fmla="*/ 115 h 1063"/>
                <a:gd name="T8" fmla="*/ 465 w 1220"/>
                <a:gd name="T9" fmla="*/ 0 h 1063"/>
                <a:gd name="T10" fmla="*/ 340 w 1220"/>
                <a:gd name="T11" fmla="*/ 124 h 1063"/>
                <a:gd name="T12" fmla="*/ 370 w 1220"/>
                <a:gd name="T13" fmla="*/ 205 h 1063"/>
                <a:gd name="T14" fmla="*/ 180 w 1220"/>
                <a:gd name="T15" fmla="*/ 453 h 1063"/>
                <a:gd name="T16" fmla="*/ 125 w 1220"/>
                <a:gd name="T17" fmla="*/ 440 h 1063"/>
                <a:gd name="T18" fmla="*/ 0 w 1220"/>
                <a:gd name="T19" fmla="*/ 564 h 1063"/>
                <a:gd name="T20" fmla="*/ 125 w 1220"/>
                <a:gd name="T21" fmla="*/ 689 h 1063"/>
                <a:gd name="T22" fmla="*/ 197 w 1220"/>
                <a:gd name="T23" fmla="*/ 666 h 1063"/>
                <a:gd name="T24" fmla="*/ 416 w 1220"/>
                <a:gd name="T25" fmla="*/ 872 h 1063"/>
                <a:gd name="T26" fmla="*/ 397 w 1220"/>
                <a:gd name="T27" fmla="*/ 938 h 1063"/>
                <a:gd name="T28" fmla="*/ 521 w 1220"/>
                <a:gd name="T29" fmla="*/ 1063 h 1063"/>
                <a:gd name="T30" fmla="*/ 646 w 1220"/>
                <a:gd name="T31" fmla="*/ 938 h 1063"/>
                <a:gd name="T32" fmla="*/ 642 w 1220"/>
                <a:gd name="T33" fmla="*/ 908 h 1063"/>
                <a:gd name="T34" fmla="*/ 948 w 1220"/>
                <a:gd name="T35" fmla="*/ 763 h 1063"/>
                <a:gd name="T36" fmla="*/ 1048 w 1220"/>
                <a:gd name="T37" fmla="*/ 814 h 1063"/>
                <a:gd name="T38" fmla="*/ 1173 w 1220"/>
                <a:gd name="T39" fmla="*/ 689 h 1063"/>
                <a:gd name="T40" fmla="*/ 1084 w 1220"/>
                <a:gd name="T41" fmla="*/ 570 h 1063"/>
                <a:gd name="T42" fmla="*/ 1108 w 1220"/>
                <a:gd name="T43" fmla="*/ 327 h 1063"/>
                <a:gd name="T44" fmla="*/ 1220 w 1220"/>
                <a:gd name="T45" fmla="*/ 204 h 1063"/>
                <a:gd name="T46" fmla="*/ 521 w 1220"/>
                <a:gd name="T47" fmla="*/ 594 h 1063"/>
                <a:gd name="T48" fmla="*/ 493 w 1220"/>
                <a:gd name="T49" fmla="*/ 245 h 1063"/>
                <a:gd name="T50" fmla="*/ 535 w 1220"/>
                <a:gd name="T51" fmla="*/ 226 h 1063"/>
                <a:gd name="T52" fmla="*/ 944 w 1220"/>
                <a:gd name="T53" fmla="*/ 621 h 1063"/>
                <a:gd name="T54" fmla="*/ 930 w 1220"/>
                <a:gd name="T55" fmla="*/ 649 h 1063"/>
                <a:gd name="T56" fmla="*/ 521 w 1220"/>
                <a:gd name="T57" fmla="*/ 594 h 1063"/>
                <a:gd name="T58" fmla="*/ 490 w 1220"/>
                <a:gd name="T59" fmla="*/ 818 h 1063"/>
                <a:gd name="T60" fmla="*/ 449 w 1220"/>
                <a:gd name="T61" fmla="*/ 837 h 1063"/>
                <a:gd name="T62" fmla="*/ 230 w 1220"/>
                <a:gd name="T63" fmla="*/ 631 h 1063"/>
                <a:gd name="T64" fmla="*/ 242 w 1220"/>
                <a:gd name="T65" fmla="*/ 605 h 1063"/>
                <a:gd name="T66" fmla="*/ 476 w 1220"/>
                <a:gd name="T67" fmla="*/ 636 h 1063"/>
                <a:gd name="T68" fmla="*/ 490 w 1220"/>
                <a:gd name="T69" fmla="*/ 818 h 1063"/>
                <a:gd name="T70" fmla="*/ 249 w 1220"/>
                <a:gd name="T71" fmla="*/ 558 h 1063"/>
                <a:gd name="T72" fmla="*/ 218 w 1220"/>
                <a:gd name="T73" fmla="*/ 482 h 1063"/>
                <a:gd name="T74" fmla="*/ 408 w 1220"/>
                <a:gd name="T75" fmla="*/ 235 h 1063"/>
                <a:gd name="T76" fmla="*/ 445 w 1220"/>
                <a:gd name="T77" fmla="*/ 247 h 1063"/>
                <a:gd name="T78" fmla="*/ 472 w 1220"/>
                <a:gd name="T79" fmla="*/ 587 h 1063"/>
                <a:gd name="T80" fmla="*/ 249 w 1220"/>
                <a:gd name="T81" fmla="*/ 558 h 1063"/>
                <a:gd name="T82" fmla="*/ 977 w 1220"/>
                <a:gd name="T83" fmla="*/ 587 h 1063"/>
                <a:gd name="T84" fmla="*/ 569 w 1220"/>
                <a:gd name="T85" fmla="*/ 192 h 1063"/>
                <a:gd name="T86" fmla="*/ 583 w 1220"/>
                <a:gd name="T87" fmla="*/ 163 h 1063"/>
                <a:gd name="T88" fmla="*/ 972 w 1220"/>
                <a:gd name="T89" fmla="*/ 212 h 1063"/>
                <a:gd name="T90" fmla="*/ 1060 w 1220"/>
                <a:gd name="T91" fmla="*/ 323 h 1063"/>
                <a:gd name="T92" fmla="*/ 1036 w 1220"/>
                <a:gd name="T93" fmla="*/ 566 h 1063"/>
                <a:gd name="T94" fmla="*/ 977 w 1220"/>
                <a:gd name="T95" fmla="*/ 587 h 1063"/>
                <a:gd name="T96" fmla="*/ 621 w 1220"/>
                <a:gd name="T97" fmla="*/ 864 h 1063"/>
                <a:gd name="T98" fmla="*/ 538 w 1220"/>
                <a:gd name="T99" fmla="*/ 815 h 1063"/>
                <a:gd name="T100" fmla="*/ 524 w 1220"/>
                <a:gd name="T101" fmla="*/ 643 h 1063"/>
                <a:gd name="T102" fmla="*/ 924 w 1220"/>
                <a:gd name="T103" fmla="*/ 696 h 1063"/>
                <a:gd name="T104" fmla="*/ 927 w 1220"/>
                <a:gd name="T105" fmla="*/ 720 h 1063"/>
                <a:gd name="T106" fmla="*/ 621 w 1220"/>
                <a:gd name="T107" fmla="*/ 864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0" h="1063">
                  <a:moveTo>
                    <a:pt x="1220" y="204"/>
                  </a:moveTo>
                  <a:cubicBezTo>
                    <a:pt x="1220" y="135"/>
                    <a:pt x="1164" y="79"/>
                    <a:pt x="1096" y="79"/>
                  </a:cubicBezTo>
                  <a:cubicBezTo>
                    <a:pt x="1041" y="79"/>
                    <a:pt x="994" y="115"/>
                    <a:pt x="978" y="164"/>
                  </a:cubicBezTo>
                  <a:cubicBezTo>
                    <a:pt x="589" y="115"/>
                    <a:pt x="589" y="115"/>
                    <a:pt x="589" y="115"/>
                  </a:cubicBezTo>
                  <a:cubicBezTo>
                    <a:pt x="584" y="51"/>
                    <a:pt x="530" y="0"/>
                    <a:pt x="465" y="0"/>
                  </a:cubicBezTo>
                  <a:cubicBezTo>
                    <a:pt x="396" y="0"/>
                    <a:pt x="340" y="55"/>
                    <a:pt x="340" y="124"/>
                  </a:cubicBezTo>
                  <a:cubicBezTo>
                    <a:pt x="340" y="155"/>
                    <a:pt x="352" y="183"/>
                    <a:pt x="370" y="205"/>
                  </a:cubicBezTo>
                  <a:cubicBezTo>
                    <a:pt x="180" y="453"/>
                    <a:pt x="180" y="453"/>
                    <a:pt x="180" y="453"/>
                  </a:cubicBezTo>
                  <a:cubicBezTo>
                    <a:pt x="163" y="445"/>
                    <a:pt x="145" y="440"/>
                    <a:pt x="125" y="440"/>
                  </a:cubicBezTo>
                  <a:cubicBezTo>
                    <a:pt x="56" y="440"/>
                    <a:pt x="0" y="496"/>
                    <a:pt x="0" y="564"/>
                  </a:cubicBezTo>
                  <a:cubicBezTo>
                    <a:pt x="0" y="633"/>
                    <a:pt x="56" y="689"/>
                    <a:pt x="125" y="689"/>
                  </a:cubicBezTo>
                  <a:cubicBezTo>
                    <a:pt x="152" y="689"/>
                    <a:pt x="177" y="680"/>
                    <a:pt x="197" y="666"/>
                  </a:cubicBezTo>
                  <a:cubicBezTo>
                    <a:pt x="416" y="872"/>
                    <a:pt x="416" y="872"/>
                    <a:pt x="416" y="872"/>
                  </a:cubicBezTo>
                  <a:cubicBezTo>
                    <a:pt x="404" y="891"/>
                    <a:pt x="397" y="914"/>
                    <a:pt x="397" y="938"/>
                  </a:cubicBezTo>
                  <a:cubicBezTo>
                    <a:pt x="397" y="1007"/>
                    <a:pt x="453" y="1063"/>
                    <a:pt x="521" y="1063"/>
                  </a:cubicBezTo>
                  <a:cubicBezTo>
                    <a:pt x="590" y="1063"/>
                    <a:pt x="646" y="1007"/>
                    <a:pt x="646" y="938"/>
                  </a:cubicBezTo>
                  <a:cubicBezTo>
                    <a:pt x="646" y="928"/>
                    <a:pt x="644" y="918"/>
                    <a:pt x="642" y="908"/>
                  </a:cubicBezTo>
                  <a:cubicBezTo>
                    <a:pt x="948" y="763"/>
                    <a:pt x="948" y="763"/>
                    <a:pt x="948" y="763"/>
                  </a:cubicBezTo>
                  <a:cubicBezTo>
                    <a:pt x="970" y="794"/>
                    <a:pt x="1007" y="814"/>
                    <a:pt x="1048" y="814"/>
                  </a:cubicBezTo>
                  <a:cubicBezTo>
                    <a:pt x="1117" y="814"/>
                    <a:pt x="1173" y="758"/>
                    <a:pt x="1173" y="689"/>
                  </a:cubicBezTo>
                  <a:cubicBezTo>
                    <a:pt x="1173" y="633"/>
                    <a:pt x="1135" y="586"/>
                    <a:pt x="1084" y="570"/>
                  </a:cubicBezTo>
                  <a:cubicBezTo>
                    <a:pt x="1108" y="327"/>
                    <a:pt x="1108" y="327"/>
                    <a:pt x="1108" y="327"/>
                  </a:cubicBezTo>
                  <a:cubicBezTo>
                    <a:pt x="1171" y="321"/>
                    <a:pt x="1220" y="268"/>
                    <a:pt x="1220" y="204"/>
                  </a:cubicBezTo>
                  <a:close/>
                  <a:moveTo>
                    <a:pt x="521" y="594"/>
                  </a:moveTo>
                  <a:cubicBezTo>
                    <a:pt x="493" y="245"/>
                    <a:pt x="493" y="245"/>
                    <a:pt x="493" y="245"/>
                  </a:cubicBezTo>
                  <a:cubicBezTo>
                    <a:pt x="509" y="241"/>
                    <a:pt x="523" y="235"/>
                    <a:pt x="535" y="226"/>
                  </a:cubicBezTo>
                  <a:cubicBezTo>
                    <a:pt x="944" y="621"/>
                    <a:pt x="944" y="621"/>
                    <a:pt x="944" y="621"/>
                  </a:cubicBezTo>
                  <a:cubicBezTo>
                    <a:pt x="938" y="630"/>
                    <a:pt x="934" y="639"/>
                    <a:pt x="930" y="649"/>
                  </a:cubicBezTo>
                  <a:lnTo>
                    <a:pt x="521" y="594"/>
                  </a:lnTo>
                  <a:close/>
                  <a:moveTo>
                    <a:pt x="490" y="818"/>
                  </a:moveTo>
                  <a:cubicBezTo>
                    <a:pt x="475" y="822"/>
                    <a:pt x="461" y="828"/>
                    <a:pt x="449" y="837"/>
                  </a:cubicBezTo>
                  <a:cubicBezTo>
                    <a:pt x="230" y="631"/>
                    <a:pt x="230" y="631"/>
                    <a:pt x="230" y="631"/>
                  </a:cubicBezTo>
                  <a:cubicBezTo>
                    <a:pt x="235" y="623"/>
                    <a:pt x="239" y="614"/>
                    <a:pt x="242" y="605"/>
                  </a:cubicBezTo>
                  <a:cubicBezTo>
                    <a:pt x="476" y="636"/>
                    <a:pt x="476" y="636"/>
                    <a:pt x="476" y="636"/>
                  </a:cubicBezTo>
                  <a:lnTo>
                    <a:pt x="490" y="818"/>
                  </a:lnTo>
                  <a:close/>
                  <a:moveTo>
                    <a:pt x="249" y="558"/>
                  </a:moveTo>
                  <a:cubicBezTo>
                    <a:pt x="247" y="529"/>
                    <a:pt x="236" y="502"/>
                    <a:pt x="218" y="482"/>
                  </a:cubicBezTo>
                  <a:cubicBezTo>
                    <a:pt x="408" y="235"/>
                    <a:pt x="408" y="235"/>
                    <a:pt x="408" y="235"/>
                  </a:cubicBezTo>
                  <a:cubicBezTo>
                    <a:pt x="420" y="241"/>
                    <a:pt x="432" y="245"/>
                    <a:pt x="445" y="247"/>
                  </a:cubicBezTo>
                  <a:cubicBezTo>
                    <a:pt x="472" y="587"/>
                    <a:pt x="472" y="587"/>
                    <a:pt x="472" y="587"/>
                  </a:cubicBezTo>
                  <a:lnTo>
                    <a:pt x="249" y="558"/>
                  </a:lnTo>
                  <a:close/>
                  <a:moveTo>
                    <a:pt x="977" y="587"/>
                  </a:moveTo>
                  <a:cubicBezTo>
                    <a:pt x="569" y="192"/>
                    <a:pt x="569" y="192"/>
                    <a:pt x="569" y="192"/>
                  </a:cubicBezTo>
                  <a:cubicBezTo>
                    <a:pt x="575" y="183"/>
                    <a:pt x="579" y="173"/>
                    <a:pt x="583" y="163"/>
                  </a:cubicBezTo>
                  <a:cubicBezTo>
                    <a:pt x="972" y="212"/>
                    <a:pt x="972" y="212"/>
                    <a:pt x="972" y="212"/>
                  </a:cubicBezTo>
                  <a:cubicBezTo>
                    <a:pt x="975" y="265"/>
                    <a:pt x="1011" y="308"/>
                    <a:pt x="1060" y="323"/>
                  </a:cubicBezTo>
                  <a:cubicBezTo>
                    <a:pt x="1036" y="566"/>
                    <a:pt x="1036" y="566"/>
                    <a:pt x="1036" y="566"/>
                  </a:cubicBezTo>
                  <a:cubicBezTo>
                    <a:pt x="1015" y="568"/>
                    <a:pt x="994" y="575"/>
                    <a:pt x="977" y="587"/>
                  </a:cubicBezTo>
                  <a:close/>
                  <a:moveTo>
                    <a:pt x="621" y="864"/>
                  </a:moveTo>
                  <a:cubicBezTo>
                    <a:pt x="602" y="838"/>
                    <a:pt x="572" y="819"/>
                    <a:pt x="538" y="815"/>
                  </a:cubicBezTo>
                  <a:cubicBezTo>
                    <a:pt x="524" y="643"/>
                    <a:pt x="524" y="643"/>
                    <a:pt x="524" y="643"/>
                  </a:cubicBezTo>
                  <a:cubicBezTo>
                    <a:pt x="924" y="696"/>
                    <a:pt x="924" y="696"/>
                    <a:pt x="924" y="696"/>
                  </a:cubicBezTo>
                  <a:cubicBezTo>
                    <a:pt x="924" y="704"/>
                    <a:pt x="925" y="712"/>
                    <a:pt x="927" y="720"/>
                  </a:cubicBezTo>
                  <a:lnTo>
                    <a:pt x="621" y="864"/>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221" dirty="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345"/>
            <p:cNvSpPr>
              <a:spLocks noChangeAspect="1" noEditPoints="1"/>
            </p:cNvSpPr>
            <p:nvPr/>
          </p:nvSpPr>
          <p:spPr bwMode="auto">
            <a:xfrm>
              <a:off x="10760480" y="1599882"/>
              <a:ext cx="685800" cy="685800"/>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8 w 60"/>
                <a:gd name="T11" fmla="*/ 30 h 60"/>
                <a:gd name="T12" fmla="*/ 30 w 60"/>
                <a:gd name="T13" fmla="*/ 8 h 60"/>
                <a:gd name="T14" fmla="*/ 42 w 60"/>
                <a:gd name="T15" fmla="*/ 12 h 60"/>
                <a:gd name="T16" fmla="*/ 12 w 60"/>
                <a:gd name="T17" fmla="*/ 42 h 60"/>
                <a:gd name="T18" fmla="*/ 8 w 60"/>
                <a:gd name="T19" fmla="*/ 30 h 60"/>
                <a:gd name="T20" fmla="*/ 30 w 60"/>
                <a:gd name="T21" fmla="*/ 52 h 60"/>
                <a:gd name="T22" fmla="*/ 18 w 60"/>
                <a:gd name="T23" fmla="*/ 48 h 60"/>
                <a:gd name="T24" fmla="*/ 48 w 60"/>
                <a:gd name="T25" fmla="*/ 18 h 60"/>
                <a:gd name="T26" fmla="*/ 52 w 60"/>
                <a:gd name="T27" fmla="*/ 30 h 60"/>
                <a:gd name="T28" fmla="*/ 30 w 60"/>
                <a:gd name="T29"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8" y="30"/>
                  </a:moveTo>
                  <a:cubicBezTo>
                    <a:pt x="8" y="18"/>
                    <a:pt x="18" y="8"/>
                    <a:pt x="30" y="8"/>
                  </a:cubicBezTo>
                  <a:cubicBezTo>
                    <a:pt x="35" y="8"/>
                    <a:pt x="39" y="10"/>
                    <a:pt x="42" y="12"/>
                  </a:cubicBezTo>
                  <a:cubicBezTo>
                    <a:pt x="12" y="42"/>
                    <a:pt x="12" y="42"/>
                    <a:pt x="12" y="42"/>
                  </a:cubicBezTo>
                  <a:cubicBezTo>
                    <a:pt x="10" y="39"/>
                    <a:pt x="8" y="35"/>
                    <a:pt x="8" y="30"/>
                  </a:cubicBezTo>
                  <a:close/>
                  <a:moveTo>
                    <a:pt x="30" y="52"/>
                  </a:moveTo>
                  <a:cubicBezTo>
                    <a:pt x="25" y="52"/>
                    <a:pt x="21" y="50"/>
                    <a:pt x="18" y="48"/>
                  </a:cubicBezTo>
                  <a:cubicBezTo>
                    <a:pt x="48" y="18"/>
                    <a:pt x="48" y="18"/>
                    <a:pt x="48" y="18"/>
                  </a:cubicBezTo>
                  <a:cubicBezTo>
                    <a:pt x="50" y="21"/>
                    <a:pt x="52" y="25"/>
                    <a:pt x="52" y="30"/>
                  </a:cubicBezTo>
                  <a:cubicBezTo>
                    <a:pt x="52" y="42"/>
                    <a:pt x="42" y="52"/>
                    <a:pt x="30" y="52"/>
                  </a:cubicBezTo>
                  <a:close/>
                </a:path>
              </a:pathLst>
            </a:custGeom>
            <a:solidFill>
              <a:schemeClr val="bg1"/>
            </a:solidFill>
            <a:ln>
              <a:noFill/>
            </a:ln>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grpSp>
      <p:cxnSp>
        <p:nvCxnSpPr>
          <p:cNvPr id="50" name="Straight Connector 49"/>
          <p:cNvCxnSpPr/>
          <p:nvPr/>
        </p:nvCxnSpPr>
        <p:spPr>
          <a:xfrm flipV="1">
            <a:off x="402795" y="3897153"/>
            <a:ext cx="1161498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4237037" y="4175124"/>
            <a:ext cx="7785731" cy="2179320"/>
            <a:chOff x="4237037" y="4175124"/>
            <a:chExt cx="7785731" cy="2179320"/>
          </a:xfrm>
        </p:grpSpPr>
        <p:sp>
          <p:nvSpPr>
            <p:cNvPr id="13" name="Rectangle 12"/>
            <p:cNvSpPr/>
            <p:nvPr/>
          </p:nvSpPr>
          <p:spPr bwMode="auto">
            <a:xfrm>
              <a:off x="4237037" y="4175124"/>
              <a:ext cx="1828800" cy="1371600"/>
            </a:xfrm>
            <a:prstGeom prst="rect">
              <a:avLst/>
            </a:prstGeom>
            <a:solidFill>
              <a:schemeClr val="accent2"/>
            </a:solidFill>
            <a:ln w="12700">
              <a:no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37143" tIns="91440" rIns="91424" bIns="45713" numCol="1" rtlCol="0" anchor="t" anchorCtr="0" compatLnSpc="1">
              <a:prstTxWarp prst="textNoShape">
                <a:avLst/>
              </a:prstTxWarp>
            </a:bodyPr>
            <a:lstStyle/>
            <a:p>
              <a:pPr defTabSz="913985" fontAlgn="base">
                <a:spcBef>
                  <a:spcPct val="0"/>
                </a:spcBef>
                <a:spcAft>
                  <a:spcPct val="0"/>
                </a:spcAft>
              </a:pPr>
              <a:r>
                <a:rPr lang="en-US" dirty="0">
                  <a:ln w="635">
                    <a:solidFill>
                      <a:srgbClr val="DDDDDD">
                        <a:alpha val="20000"/>
                      </a:srgbClr>
                    </a:solidFill>
                  </a:ln>
                </a:rPr>
                <a:t>Mobile</a:t>
              </a:r>
            </a:p>
          </p:txBody>
        </p:sp>
        <p:sp>
          <p:nvSpPr>
            <p:cNvPr id="14" name="TextBox 13"/>
            <p:cNvSpPr txBox="1"/>
            <p:nvPr/>
          </p:nvSpPr>
          <p:spPr>
            <a:xfrm>
              <a:off x="4239531" y="5622924"/>
              <a:ext cx="1828800" cy="731520"/>
            </a:xfrm>
            <a:prstGeom prst="rect">
              <a:avLst/>
            </a:prstGeom>
            <a:solidFill>
              <a:schemeClr val="accent2">
                <a:lumMod val="20000"/>
                <a:lumOff val="80000"/>
              </a:schemeClr>
            </a:solidFill>
            <a:ln>
              <a:noFill/>
            </a:ln>
          </p:spPr>
          <p:txBody>
            <a:bodyPr wrap="square" lIns="91440" tIns="91440" rIns="91440" bIns="91440" rtlCol="0">
              <a:noAutofit/>
            </a:bodyPr>
            <a:lstStyle>
              <a:defPPr>
                <a:defRPr lang="en-US"/>
              </a:defPPr>
              <a:lvl1pPr algn="ctr">
                <a:defRPr sz="1300" b="0">
                  <a:solidFill>
                    <a:srgbClr val="0070C0"/>
                  </a:solidFill>
                  <a:latin typeface="Segoe UI Light" pitchFamily="34" charset="0"/>
                  <a:ea typeface="Segoe UI" pitchFamily="34" charset="0"/>
                  <a:cs typeface="Segoe UI" pitchFamily="34" charset="0"/>
                </a:defRPr>
              </a:lvl1pPr>
            </a:lstStyle>
            <a:p>
              <a:pPr defTabSz="1216947"/>
              <a:r>
                <a:rPr lang="en-US" sz="1200" b="1" dirty="0">
                  <a:solidFill>
                    <a:schemeClr val="tx1"/>
                  </a:solidFill>
                  <a:ea typeface="+mn-ea"/>
                  <a:cs typeface="+mn-cs"/>
                </a:rPr>
                <a:t>Be and stay up-to-date whenever and wherever, on your primary device</a:t>
              </a:r>
            </a:p>
          </p:txBody>
        </p:sp>
        <p:sp>
          <p:nvSpPr>
            <p:cNvPr id="15" name="Rectangle 14"/>
            <p:cNvSpPr/>
            <p:nvPr/>
          </p:nvSpPr>
          <p:spPr bwMode="auto">
            <a:xfrm>
              <a:off x="6221018" y="4175124"/>
              <a:ext cx="1828800" cy="1371600"/>
            </a:xfrm>
            <a:prstGeom prst="rect">
              <a:avLst/>
            </a:prstGeom>
            <a:solidFill>
              <a:schemeClr val="accent2"/>
            </a:solidFill>
            <a:ln w="12700">
              <a:no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37143" tIns="91440" rIns="91424" bIns="45713" numCol="1" rtlCol="0" anchor="t" anchorCtr="0" compatLnSpc="1">
              <a:prstTxWarp prst="textNoShape">
                <a:avLst/>
              </a:prstTxWarp>
            </a:bodyPr>
            <a:lstStyle/>
            <a:p>
              <a:pPr defTabSz="913985" fontAlgn="base">
                <a:spcBef>
                  <a:spcPct val="0"/>
                </a:spcBef>
                <a:spcAft>
                  <a:spcPct val="0"/>
                </a:spcAft>
              </a:pPr>
              <a:r>
                <a:rPr lang="en-US" dirty="0">
                  <a:ln w="635">
                    <a:solidFill>
                      <a:srgbClr val="DDDDDD">
                        <a:alpha val="20000"/>
                      </a:srgbClr>
                    </a:solidFill>
                  </a:ln>
                </a:rPr>
                <a:t>Simple</a:t>
              </a:r>
            </a:p>
          </p:txBody>
        </p:sp>
        <p:sp>
          <p:nvSpPr>
            <p:cNvPr id="16" name="TextBox 15"/>
            <p:cNvSpPr txBox="1"/>
            <p:nvPr/>
          </p:nvSpPr>
          <p:spPr>
            <a:xfrm>
              <a:off x="6223512" y="5622924"/>
              <a:ext cx="1828800" cy="731520"/>
            </a:xfrm>
            <a:prstGeom prst="rect">
              <a:avLst/>
            </a:prstGeom>
            <a:solidFill>
              <a:schemeClr val="accent2">
                <a:lumMod val="20000"/>
                <a:lumOff val="80000"/>
              </a:schemeClr>
            </a:solidFill>
            <a:ln>
              <a:noFill/>
            </a:ln>
          </p:spPr>
          <p:txBody>
            <a:bodyPr wrap="square" lIns="91440" tIns="91440" rIns="91440" bIns="91440" rtlCol="0">
              <a:noAutofit/>
            </a:bodyPr>
            <a:lstStyle>
              <a:defPPr>
                <a:defRPr lang="en-US"/>
              </a:defPPr>
              <a:lvl1pPr algn="ctr">
                <a:defRPr sz="1300" b="0">
                  <a:solidFill>
                    <a:srgbClr val="0070C0"/>
                  </a:solidFill>
                  <a:latin typeface="Segoe UI Light" pitchFamily="34" charset="0"/>
                  <a:ea typeface="Segoe UI" pitchFamily="34" charset="0"/>
                  <a:cs typeface="Segoe UI" pitchFamily="34" charset="0"/>
                </a:defRPr>
              </a:lvl1pPr>
            </a:lstStyle>
            <a:p>
              <a:pPr defTabSz="1216947"/>
              <a:r>
                <a:rPr lang="en-US" sz="1200" b="1" dirty="0">
                  <a:solidFill>
                    <a:schemeClr val="tx1"/>
                  </a:solidFill>
                  <a:ea typeface="+mn-ea"/>
                  <a:cs typeface="+mn-cs"/>
                </a:rPr>
                <a:t>Easy to setup and easy to use – get going in minutes</a:t>
              </a:r>
            </a:p>
          </p:txBody>
        </p:sp>
        <p:sp>
          <p:nvSpPr>
            <p:cNvPr id="18" name="Rectangle 17"/>
            <p:cNvSpPr/>
            <p:nvPr/>
          </p:nvSpPr>
          <p:spPr bwMode="auto">
            <a:xfrm>
              <a:off x="8204999" y="4175124"/>
              <a:ext cx="1828800" cy="1371600"/>
            </a:xfrm>
            <a:prstGeom prst="rect">
              <a:avLst/>
            </a:prstGeom>
            <a:solidFill>
              <a:schemeClr val="accent2"/>
            </a:solidFill>
            <a:ln w="12700">
              <a:no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37143" tIns="91440" rIns="91424" bIns="45713" numCol="1" rtlCol="0" anchor="t" anchorCtr="0" compatLnSpc="1">
              <a:prstTxWarp prst="textNoShape">
                <a:avLst/>
              </a:prstTxWarp>
            </a:bodyPr>
            <a:lstStyle/>
            <a:p>
              <a:pPr defTabSz="913985" fontAlgn="base">
                <a:spcBef>
                  <a:spcPct val="0"/>
                </a:spcBef>
                <a:spcAft>
                  <a:spcPct val="0"/>
                </a:spcAft>
              </a:pPr>
              <a:r>
                <a:rPr lang="en-US" dirty="0">
                  <a:ln w="635">
                    <a:solidFill>
                      <a:srgbClr val="DDDDDD">
                        <a:alpha val="20000"/>
                      </a:srgbClr>
                    </a:solidFill>
                  </a:ln>
                </a:rPr>
                <a:t>Relevant</a:t>
              </a:r>
            </a:p>
          </p:txBody>
        </p:sp>
        <p:sp>
          <p:nvSpPr>
            <p:cNvPr id="19" name="TextBox 18"/>
            <p:cNvSpPr txBox="1"/>
            <p:nvPr/>
          </p:nvSpPr>
          <p:spPr>
            <a:xfrm>
              <a:off x="8209987" y="5622924"/>
              <a:ext cx="1828800" cy="731520"/>
            </a:xfrm>
            <a:prstGeom prst="rect">
              <a:avLst/>
            </a:prstGeom>
            <a:solidFill>
              <a:schemeClr val="accent2">
                <a:lumMod val="20000"/>
                <a:lumOff val="80000"/>
              </a:schemeClr>
            </a:solidFill>
            <a:ln>
              <a:noFill/>
            </a:ln>
          </p:spPr>
          <p:txBody>
            <a:bodyPr wrap="square" lIns="91440" tIns="91440" rIns="91440" bIns="91440" rtlCol="0">
              <a:noAutofit/>
            </a:bodyPr>
            <a:lstStyle>
              <a:defPPr>
                <a:defRPr lang="en-US"/>
              </a:defPPr>
              <a:lvl1pPr algn="ctr">
                <a:defRPr sz="1300" b="0">
                  <a:solidFill>
                    <a:srgbClr val="0070C0"/>
                  </a:solidFill>
                  <a:latin typeface="Segoe UI Light" pitchFamily="34" charset="0"/>
                  <a:ea typeface="Segoe UI" pitchFamily="34" charset="0"/>
                  <a:cs typeface="Segoe UI" pitchFamily="34" charset="0"/>
                </a:defRPr>
              </a:lvl1pPr>
            </a:lstStyle>
            <a:p>
              <a:pPr defTabSz="1216947"/>
              <a:r>
                <a:rPr lang="en-US" sz="1200" b="1" dirty="0">
                  <a:solidFill>
                    <a:schemeClr val="tx1"/>
                  </a:solidFill>
                  <a:ea typeface="+mn-ea"/>
                  <a:cs typeface="+mn-cs"/>
                </a:rPr>
                <a:t>Personalized and fresh information you can actually use and act upon</a:t>
              </a:r>
            </a:p>
          </p:txBody>
        </p:sp>
        <p:sp>
          <p:nvSpPr>
            <p:cNvPr id="28" name="Rectangle 27"/>
            <p:cNvSpPr/>
            <p:nvPr/>
          </p:nvSpPr>
          <p:spPr bwMode="auto">
            <a:xfrm>
              <a:off x="10191474" y="4175124"/>
              <a:ext cx="1828800" cy="1371600"/>
            </a:xfrm>
            <a:prstGeom prst="rect">
              <a:avLst/>
            </a:prstGeom>
            <a:solidFill>
              <a:schemeClr val="accent2"/>
            </a:solidFill>
            <a:ln w="12700">
              <a:no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37143" tIns="91440" rIns="91424" bIns="45713" numCol="1" rtlCol="0" anchor="t" anchorCtr="0" compatLnSpc="1">
              <a:prstTxWarp prst="textNoShape">
                <a:avLst/>
              </a:prstTxWarp>
            </a:bodyPr>
            <a:lstStyle/>
            <a:p>
              <a:pPr defTabSz="913985" fontAlgn="base">
                <a:spcBef>
                  <a:spcPct val="0"/>
                </a:spcBef>
                <a:spcAft>
                  <a:spcPct val="0"/>
                </a:spcAft>
              </a:pPr>
              <a:r>
                <a:rPr lang="en-US" dirty="0">
                  <a:ln w="635">
                    <a:solidFill>
                      <a:srgbClr val="DDDDDD">
                        <a:alpha val="20000"/>
                      </a:srgbClr>
                    </a:solidFill>
                  </a:ln>
                </a:rPr>
                <a:t>Gamified</a:t>
              </a:r>
            </a:p>
          </p:txBody>
        </p:sp>
        <p:sp>
          <p:nvSpPr>
            <p:cNvPr id="29" name="TextBox 28"/>
            <p:cNvSpPr txBox="1"/>
            <p:nvPr/>
          </p:nvSpPr>
          <p:spPr>
            <a:xfrm>
              <a:off x="10193968" y="5622924"/>
              <a:ext cx="1828800" cy="731520"/>
            </a:xfrm>
            <a:prstGeom prst="rect">
              <a:avLst/>
            </a:prstGeom>
            <a:solidFill>
              <a:schemeClr val="accent2">
                <a:lumMod val="20000"/>
                <a:lumOff val="80000"/>
              </a:schemeClr>
            </a:solidFill>
            <a:ln>
              <a:noFill/>
            </a:ln>
          </p:spPr>
          <p:txBody>
            <a:bodyPr wrap="square" lIns="91440" tIns="91440" rIns="91440" bIns="91440" rtlCol="0">
              <a:noAutofit/>
            </a:bodyPr>
            <a:lstStyle>
              <a:defPPr>
                <a:defRPr lang="en-US"/>
              </a:defPPr>
              <a:lvl1pPr algn="ctr">
                <a:defRPr sz="1300" b="0">
                  <a:solidFill>
                    <a:srgbClr val="0070C0"/>
                  </a:solidFill>
                  <a:latin typeface="Segoe UI Light" pitchFamily="34" charset="0"/>
                  <a:ea typeface="Segoe UI" pitchFamily="34" charset="0"/>
                  <a:cs typeface="Segoe UI" pitchFamily="34" charset="0"/>
                </a:defRPr>
              </a:lvl1pPr>
            </a:lstStyle>
            <a:p>
              <a:pPr defTabSz="1216947"/>
              <a:r>
                <a:rPr lang="en-US" sz="1200" b="1" dirty="0">
                  <a:solidFill>
                    <a:schemeClr val="tx1"/>
                  </a:solidFill>
                  <a:ea typeface="+mn-ea"/>
                  <a:cs typeface="+mn-cs"/>
                </a:rPr>
                <a:t>Incentivized for growth and adoption via KPI scoreboards and targets</a:t>
              </a:r>
            </a:p>
          </p:txBody>
        </p:sp>
        <p:grpSp>
          <p:nvGrpSpPr>
            <p:cNvPr id="69" name="Group 68"/>
            <p:cNvGrpSpPr/>
            <p:nvPr/>
          </p:nvGrpSpPr>
          <p:grpSpPr>
            <a:xfrm>
              <a:off x="4717700" y="4719424"/>
              <a:ext cx="867475" cy="450084"/>
              <a:chOff x="4708504" y="4715640"/>
              <a:chExt cx="867475" cy="450084"/>
            </a:xfrm>
          </p:grpSpPr>
          <p:sp>
            <p:nvSpPr>
              <p:cNvPr id="35" name="Freeform 16"/>
              <p:cNvSpPr>
                <a:spLocks noChangeAspect="1" noEditPoints="1"/>
              </p:cNvSpPr>
              <p:nvPr/>
            </p:nvSpPr>
            <p:spPr bwMode="black">
              <a:xfrm>
                <a:off x="4708504" y="4736916"/>
                <a:ext cx="585249" cy="407533"/>
              </a:xfrm>
              <a:custGeom>
                <a:avLst/>
                <a:gdLst>
                  <a:gd name="T0" fmla="*/ 912 w 958"/>
                  <a:gd name="T1" fmla="*/ 0 h 666"/>
                  <a:gd name="T2" fmla="*/ 47 w 958"/>
                  <a:gd name="T3" fmla="*/ 0 h 666"/>
                  <a:gd name="T4" fmla="*/ 0 w 958"/>
                  <a:gd name="T5" fmla="*/ 47 h 666"/>
                  <a:gd name="T6" fmla="*/ 0 w 958"/>
                  <a:gd name="T7" fmla="*/ 620 h 666"/>
                  <a:gd name="T8" fmla="*/ 47 w 958"/>
                  <a:gd name="T9" fmla="*/ 666 h 666"/>
                  <a:gd name="T10" fmla="*/ 912 w 958"/>
                  <a:gd name="T11" fmla="*/ 666 h 666"/>
                  <a:gd name="T12" fmla="*/ 958 w 958"/>
                  <a:gd name="T13" fmla="*/ 620 h 666"/>
                  <a:gd name="T14" fmla="*/ 958 w 958"/>
                  <a:gd name="T15" fmla="*/ 47 h 666"/>
                  <a:gd name="T16" fmla="*/ 912 w 958"/>
                  <a:gd name="T17" fmla="*/ 0 h 666"/>
                  <a:gd name="T18" fmla="*/ 479 w 958"/>
                  <a:gd name="T19" fmla="*/ 16 h 666"/>
                  <a:gd name="T20" fmla="*/ 490 w 958"/>
                  <a:gd name="T21" fmla="*/ 26 h 666"/>
                  <a:gd name="T22" fmla="*/ 479 w 958"/>
                  <a:gd name="T23" fmla="*/ 37 h 666"/>
                  <a:gd name="T24" fmla="*/ 468 w 958"/>
                  <a:gd name="T25" fmla="*/ 26 h 666"/>
                  <a:gd name="T26" fmla="*/ 479 w 958"/>
                  <a:gd name="T27" fmla="*/ 16 h 666"/>
                  <a:gd name="T28" fmla="*/ 479 w 958"/>
                  <a:gd name="T29" fmla="*/ 648 h 666"/>
                  <a:gd name="T30" fmla="*/ 458 w 958"/>
                  <a:gd name="T31" fmla="*/ 627 h 666"/>
                  <a:gd name="T32" fmla="*/ 479 w 958"/>
                  <a:gd name="T33" fmla="*/ 606 h 666"/>
                  <a:gd name="T34" fmla="*/ 500 w 958"/>
                  <a:gd name="T35" fmla="*/ 627 h 666"/>
                  <a:gd name="T36" fmla="*/ 479 w 958"/>
                  <a:gd name="T37" fmla="*/ 648 h 666"/>
                  <a:gd name="T38" fmla="*/ 905 w 958"/>
                  <a:gd name="T39" fmla="*/ 594 h 666"/>
                  <a:gd name="T40" fmla="*/ 53 w 958"/>
                  <a:gd name="T41" fmla="*/ 594 h 666"/>
                  <a:gd name="T42" fmla="*/ 53 w 958"/>
                  <a:gd name="T43" fmla="*/ 53 h 666"/>
                  <a:gd name="T44" fmla="*/ 905 w 958"/>
                  <a:gd name="T45" fmla="*/ 53 h 666"/>
                  <a:gd name="T46" fmla="*/ 905 w 958"/>
                  <a:gd name="T47" fmla="*/ 59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8" h="666">
                    <a:moveTo>
                      <a:pt x="912" y="0"/>
                    </a:moveTo>
                    <a:cubicBezTo>
                      <a:pt x="47" y="0"/>
                      <a:pt x="47" y="0"/>
                      <a:pt x="47" y="0"/>
                    </a:cubicBezTo>
                    <a:cubicBezTo>
                      <a:pt x="21" y="0"/>
                      <a:pt x="0" y="21"/>
                      <a:pt x="0" y="47"/>
                    </a:cubicBezTo>
                    <a:cubicBezTo>
                      <a:pt x="0" y="620"/>
                      <a:pt x="0" y="620"/>
                      <a:pt x="0" y="620"/>
                    </a:cubicBezTo>
                    <a:cubicBezTo>
                      <a:pt x="0" y="645"/>
                      <a:pt x="21" y="666"/>
                      <a:pt x="47" y="666"/>
                    </a:cubicBezTo>
                    <a:cubicBezTo>
                      <a:pt x="912" y="666"/>
                      <a:pt x="912" y="666"/>
                      <a:pt x="912" y="666"/>
                    </a:cubicBezTo>
                    <a:cubicBezTo>
                      <a:pt x="937" y="666"/>
                      <a:pt x="958" y="645"/>
                      <a:pt x="958" y="620"/>
                    </a:cubicBezTo>
                    <a:cubicBezTo>
                      <a:pt x="958" y="47"/>
                      <a:pt x="958" y="47"/>
                      <a:pt x="958" y="47"/>
                    </a:cubicBezTo>
                    <a:cubicBezTo>
                      <a:pt x="958" y="21"/>
                      <a:pt x="937" y="0"/>
                      <a:pt x="912" y="0"/>
                    </a:cubicBezTo>
                    <a:close/>
                    <a:moveTo>
                      <a:pt x="479" y="16"/>
                    </a:moveTo>
                    <a:cubicBezTo>
                      <a:pt x="485" y="16"/>
                      <a:pt x="490" y="21"/>
                      <a:pt x="490" y="26"/>
                    </a:cubicBezTo>
                    <a:cubicBezTo>
                      <a:pt x="490" y="32"/>
                      <a:pt x="485" y="37"/>
                      <a:pt x="479" y="37"/>
                    </a:cubicBezTo>
                    <a:cubicBezTo>
                      <a:pt x="474" y="37"/>
                      <a:pt x="468" y="32"/>
                      <a:pt x="468" y="26"/>
                    </a:cubicBezTo>
                    <a:cubicBezTo>
                      <a:pt x="468" y="21"/>
                      <a:pt x="474" y="16"/>
                      <a:pt x="479" y="16"/>
                    </a:cubicBezTo>
                    <a:close/>
                    <a:moveTo>
                      <a:pt x="479" y="648"/>
                    </a:moveTo>
                    <a:cubicBezTo>
                      <a:pt x="467" y="648"/>
                      <a:pt x="458" y="639"/>
                      <a:pt x="458" y="627"/>
                    </a:cubicBezTo>
                    <a:cubicBezTo>
                      <a:pt x="458" y="616"/>
                      <a:pt x="467" y="606"/>
                      <a:pt x="479" y="606"/>
                    </a:cubicBezTo>
                    <a:cubicBezTo>
                      <a:pt x="491" y="606"/>
                      <a:pt x="500" y="616"/>
                      <a:pt x="500" y="627"/>
                    </a:cubicBezTo>
                    <a:cubicBezTo>
                      <a:pt x="500" y="639"/>
                      <a:pt x="491" y="648"/>
                      <a:pt x="479" y="648"/>
                    </a:cubicBezTo>
                    <a:close/>
                    <a:moveTo>
                      <a:pt x="905" y="594"/>
                    </a:moveTo>
                    <a:cubicBezTo>
                      <a:pt x="53" y="594"/>
                      <a:pt x="53" y="594"/>
                      <a:pt x="53" y="594"/>
                    </a:cubicBezTo>
                    <a:cubicBezTo>
                      <a:pt x="53" y="53"/>
                      <a:pt x="53" y="53"/>
                      <a:pt x="53" y="53"/>
                    </a:cubicBezTo>
                    <a:cubicBezTo>
                      <a:pt x="905" y="53"/>
                      <a:pt x="905" y="53"/>
                      <a:pt x="905" y="53"/>
                    </a:cubicBezTo>
                    <a:lnTo>
                      <a:pt x="905" y="594"/>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13"/>
              <p:cNvSpPr>
                <a:spLocks noChangeAspect="1" noEditPoints="1"/>
              </p:cNvSpPr>
              <p:nvPr/>
            </p:nvSpPr>
            <p:spPr bwMode="black">
              <a:xfrm>
                <a:off x="5336267" y="4715640"/>
                <a:ext cx="239712" cy="450084"/>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dirty="0">
                  <a:solidFill>
                    <a:srgbClr val="000000"/>
                  </a:solidFill>
                </a:endParaRPr>
              </a:p>
            </p:txBody>
          </p:sp>
        </p:grpSp>
        <p:grpSp>
          <p:nvGrpSpPr>
            <p:cNvPr id="45" name="Group 44"/>
            <p:cNvGrpSpPr>
              <a:grpSpLocks noChangeAspect="1"/>
            </p:cNvGrpSpPr>
            <p:nvPr/>
          </p:nvGrpSpPr>
          <p:grpSpPr>
            <a:xfrm>
              <a:off x="10969797" y="4761612"/>
              <a:ext cx="272154" cy="365708"/>
              <a:chOff x="4649788" y="3077021"/>
              <a:chExt cx="152400" cy="204788"/>
            </a:xfrm>
            <a:solidFill>
              <a:schemeClr val="bg1"/>
            </a:solidFill>
          </p:grpSpPr>
          <p:sp>
            <p:nvSpPr>
              <p:cNvPr id="46" name="Freeform 48"/>
              <p:cNvSpPr>
                <a:spLocks noEditPoints="1"/>
              </p:cNvSpPr>
              <p:nvPr/>
            </p:nvSpPr>
            <p:spPr bwMode="auto">
              <a:xfrm>
                <a:off x="4649788" y="3077021"/>
                <a:ext cx="152400" cy="204788"/>
              </a:xfrm>
              <a:custGeom>
                <a:avLst/>
                <a:gdLst>
                  <a:gd name="T0" fmla="*/ 38 w 48"/>
                  <a:gd name="T1" fmla="*/ 20 h 64"/>
                  <a:gd name="T2" fmla="*/ 42 w 48"/>
                  <a:gd name="T3" fmla="*/ 13 h 64"/>
                  <a:gd name="T4" fmla="*/ 44 w 48"/>
                  <a:gd name="T5" fmla="*/ 10 h 64"/>
                  <a:gd name="T6" fmla="*/ 44 w 48"/>
                  <a:gd name="T7" fmla="*/ 2 h 64"/>
                  <a:gd name="T8" fmla="*/ 42 w 48"/>
                  <a:gd name="T9" fmla="*/ 0 h 64"/>
                  <a:gd name="T10" fmla="*/ 32 w 48"/>
                  <a:gd name="T11" fmla="*/ 0 h 64"/>
                  <a:gd name="T12" fmla="*/ 32 w 48"/>
                  <a:gd name="T13" fmla="*/ 17 h 64"/>
                  <a:gd name="T14" fmla="*/ 28 w 48"/>
                  <a:gd name="T15" fmla="*/ 16 h 64"/>
                  <a:gd name="T16" fmla="*/ 28 w 48"/>
                  <a:gd name="T17" fmla="*/ 0 h 64"/>
                  <a:gd name="T18" fmla="*/ 20 w 48"/>
                  <a:gd name="T19" fmla="*/ 0 h 64"/>
                  <a:gd name="T20" fmla="*/ 20 w 48"/>
                  <a:gd name="T21" fmla="*/ 16 h 64"/>
                  <a:gd name="T22" fmla="*/ 16 w 48"/>
                  <a:gd name="T23" fmla="*/ 17 h 64"/>
                  <a:gd name="T24" fmla="*/ 16 w 48"/>
                  <a:gd name="T25" fmla="*/ 0 h 64"/>
                  <a:gd name="T26" fmla="*/ 6 w 48"/>
                  <a:gd name="T27" fmla="*/ 0 h 64"/>
                  <a:gd name="T28" fmla="*/ 4 w 48"/>
                  <a:gd name="T29" fmla="*/ 2 h 64"/>
                  <a:gd name="T30" fmla="*/ 4 w 48"/>
                  <a:gd name="T31" fmla="*/ 10 h 64"/>
                  <a:gd name="T32" fmla="*/ 5 w 48"/>
                  <a:gd name="T33" fmla="*/ 13 h 64"/>
                  <a:gd name="T34" fmla="*/ 9 w 48"/>
                  <a:gd name="T35" fmla="*/ 20 h 64"/>
                  <a:gd name="T36" fmla="*/ 0 w 48"/>
                  <a:gd name="T37" fmla="*/ 40 h 64"/>
                  <a:gd name="T38" fmla="*/ 24 w 48"/>
                  <a:gd name="T39" fmla="*/ 64 h 64"/>
                  <a:gd name="T40" fmla="*/ 48 w 48"/>
                  <a:gd name="T41" fmla="*/ 40 h 64"/>
                  <a:gd name="T42" fmla="*/ 38 w 48"/>
                  <a:gd name="T43" fmla="*/ 20 h 64"/>
                  <a:gd name="T44" fmla="*/ 24 w 48"/>
                  <a:gd name="T45" fmla="*/ 60 h 64"/>
                  <a:gd name="T46" fmla="*/ 4 w 48"/>
                  <a:gd name="T47" fmla="*/ 40 h 64"/>
                  <a:gd name="T48" fmla="*/ 24 w 48"/>
                  <a:gd name="T49" fmla="*/ 20 h 64"/>
                  <a:gd name="T50" fmla="*/ 44 w 48"/>
                  <a:gd name="T51" fmla="*/ 40 h 64"/>
                  <a:gd name="T52" fmla="*/ 24 w 48"/>
                  <a:gd name="T5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64">
                    <a:moveTo>
                      <a:pt x="38" y="20"/>
                    </a:moveTo>
                    <a:cubicBezTo>
                      <a:pt x="42" y="13"/>
                      <a:pt x="42" y="13"/>
                      <a:pt x="42" y="13"/>
                    </a:cubicBezTo>
                    <a:cubicBezTo>
                      <a:pt x="43" y="13"/>
                      <a:pt x="44" y="11"/>
                      <a:pt x="44" y="10"/>
                    </a:cubicBezTo>
                    <a:cubicBezTo>
                      <a:pt x="44" y="2"/>
                      <a:pt x="44" y="2"/>
                      <a:pt x="44" y="2"/>
                    </a:cubicBezTo>
                    <a:cubicBezTo>
                      <a:pt x="44" y="1"/>
                      <a:pt x="43" y="0"/>
                      <a:pt x="42" y="0"/>
                    </a:cubicBezTo>
                    <a:cubicBezTo>
                      <a:pt x="32" y="0"/>
                      <a:pt x="32" y="0"/>
                      <a:pt x="32" y="0"/>
                    </a:cubicBezTo>
                    <a:cubicBezTo>
                      <a:pt x="32" y="17"/>
                      <a:pt x="32" y="17"/>
                      <a:pt x="32" y="17"/>
                    </a:cubicBezTo>
                    <a:cubicBezTo>
                      <a:pt x="30" y="17"/>
                      <a:pt x="29" y="16"/>
                      <a:pt x="28" y="16"/>
                    </a:cubicBezTo>
                    <a:cubicBezTo>
                      <a:pt x="28" y="0"/>
                      <a:pt x="28" y="0"/>
                      <a:pt x="28" y="0"/>
                    </a:cubicBezTo>
                    <a:cubicBezTo>
                      <a:pt x="20" y="0"/>
                      <a:pt x="20" y="0"/>
                      <a:pt x="20" y="0"/>
                    </a:cubicBezTo>
                    <a:cubicBezTo>
                      <a:pt x="20" y="16"/>
                      <a:pt x="20" y="16"/>
                      <a:pt x="20" y="16"/>
                    </a:cubicBezTo>
                    <a:cubicBezTo>
                      <a:pt x="18" y="16"/>
                      <a:pt x="17" y="17"/>
                      <a:pt x="16" y="17"/>
                    </a:cubicBezTo>
                    <a:cubicBezTo>
                      <a:pt x="16" y="0"/>
                      <a:pt x="16" y="0"/>
                      <a:pt x="16" y="0"/>
                    </a:cubicBezTo>
                    <a:cubicBezTo>
                      <a:pt x="6" y="0"/>
                      <a:pt x="6" y="0"/>
                      <a:pt x="6" y="0"/>
                    </a:cubicBezTo>
                    <a:cubicBezTo>
                      <a:pt x="4" y="0"/>
                      <a:pt x="4" y="1"/>
                      <a:pt x="4" y="2"/>
                    </a:cubicBezTo>
                    <a:cubicBezTo>
                      <a:pt x="4" y="10"/>
                      <a:pt x="4" y="10"/>
                      <a:pt x="4" y="10"/>
                    </a:cubicBezTo>
                    <a:cubicBezTo>
                      <a:pt x="4" y="11"/>
                      <a:pt x="4" y="13"/>
                      <a:pt x="5" y="13"/>
                    </a:cubicBezTo>
                    <a:cubicBezTo>
                      <a:pt x="9" y="20"/>
                      <a:pt x="9" y="20"/>
                      <a:pt x="9" y="20"/>
                    </a:cubicBezTo>
                    <a:cubicBezTo>
                      <a:pt x="3" y="25"/>
                      <a:pt x="0" y="32"/>
                      <a:pt x="0" y="40"/>
                    </a:cubicBezTo>
                    <a:cubicBezTo>
                      <a:pt x="0" y="53"/>
                      <a:pt x="10" y="64"/>
                      <a:pt x="24" y="64"/>
                    </a:cubicBezTo>
                    <a:cubicBezTo>
                      <a:pt x="37" y="64"/>
                      <a:pt x="48" y="53"/>
                      <a:pt x="48" y="40"/>
                    </a:cubicBezTo>
                    <a:cubicBezTo>
                      <a:pt x="48" y="32"/>
                      <a:pt x="44" y="25"/>
                      <a:pt x="38" y="20"/>
                    </a:cubicBezTo>
                    <a:close/>
                    <a:moveTo>
                      <a:pt x="24" y="60"/>
                    </a:moveTo>
                    <a:cubicBezTo>
                      <a:pt x="13" y="60"/>
                      <a:pt x="4" y="51"/>
                      <a:pt x="4" y="40"/>
                    </a:cubicBezTo>
                    <a:cubicBezTo>
                      <a:pt x="4" y="29"/>
                      <a:pt x="13" y="20"/>
                      <a:pt x="24" y="20"/>
                    </a:cubicBezTo>
                    <a:cubicBezTo>
                      <a:pt x="35" y="20"/>
                      <a:pt x="44" y="29"/>
                      <a:pt x="44" y="40"/>
                    </a:cubicBezTo>
                    <a:cubicBezTo>
                      <a:pt x="44" y="51"/>
                      <a:pt x="35" y="60"/>
                      <a:pt x="2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sp>
            <p:nvSpPr>
              <p:cNvPr id="47" name="Freeform 49"/>
              <p:cNvSpPr>
                <a:spLocks/>
              </p:cNvSpPr>
              <p:nvPr/>
            </p:nvSpPr>
            <p:spPr bwMode="auto">
              <a:xfrm>
                <a:off x="4675188" y="3154809"/>
                <a:ext cx="101600" cy="95250"/>
              </a:xfrm>
              <a:custGeom>
                <a:avLst/>
                <a:gdLst>
                  <a:gd name="T0" fmla="*/ 38 w 64"/>
                  <a:gd name="T1" fmla="*/ 22 h 60"/>
                  <a:gd name="T2" fmla="*/ 32 w 64"/>
                  <a:gd name="T3" fmla="*/ 0 h 60"/>
                  <a:gd name="T4" fmla="*/ 24 w 64"/>
                  <a:gd name="T5" fmla="*/ 22 h 60"/>
                  <a:gd name="T6" fmla="*/ 0 w 64"/>
                  <a:gd name="T7" fmla="*/ 22 h 60"/>
                  <a:gd name="T8" fmla="*/ 18 w 64"/>
                  <a:gd name="T9" fmla="*/ 38 h 60"/>
                  <a:gd name="T10" fmla="*/ 12 w 64"/>
                  <a:gd name="T11" fmla="*/ 60 h 60"/>
                  <a:gd name="T12" fmla="*/ 32 w 64"/>
                  <a:gd name="T13" fmla="*/ 46 h 60"/>
                  <a:gd name="T14" fmla="*/ 50 w 64"/>
                  <a:gd name="T15" fmla="*/ 60 h 60"/>
                  <a:gd name="T16" fmla="*/ 44 w 64"/>
                  <a:gd name="T17" fmla="*/ 38 h 60"/>
                  <a:gd name="T18" fmla="*/ 64 w 64"/>
                  <a:gd name="T19" fmla="*/ 22 h 60"/>
                  <a:gd name="T20" fmla="*/ 38 w 64"/>
                  <a:gd name="T21"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0">
                    <a:moveTo>
                      <a:pt x="38" y="22"/>
                    </a:moveTo>
                    <a:lnTo>
                      <a:pt x="32" y="0"/>
                    </a:lnTo>
                    <a:lnTo>
                      <a:pt x="24" y="22"/>
                    </a:lnTo>
                    <a:lnTo>
                      <a:pt x="0" y="22"/>
                    </a:lnTo>
                    <a:lnTo>
                      <a:pt x="18" y="38"/>
                    </a:lnTo>
                    <a:lnTo>
                      <a:pt x="12" y="60"/>
                    </a:lnTo>
                    <a:lnTo>
                      <a:pt x="32" y="46"/>
                    </a:lnTo>
                    <a:lnTo>
                      <a:pt x="50" y="60"/>
                    </a:lnTo>
                    <a:lnTo>
                      <a:pt x="44" y="38"/>
                    </a:lnTo>
                    <a:lnTo>
                      <a:pt x="64" y="22"/>
                    </a:lnTo>
                    <a:lnTo>
                      <a:pt x="3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grpSp>
        <p:grpSp>
          <p:nvGrpSpPr>
            <p:cNvPr id="58" name="Group 57"/>
            <p:cNvGrpSpPr>
              <a:grpSpLocks noChangeAspect="1"/>
            </p:cNvGrpSpPr>
            <p:nvPr/>
          </p:nvGrpSpPr>
          <p:grpSpPr>
            <a:xfrm>
              <a:off x="8854365" y="4761612"/>
              <a:ext cx="530069" cy="365708"/>
              <a:chOff x="7878763" y="3121471"/>
              <a:chExt cx="204788" cy="141288"/>
            </a:xfrm>
            <a:solidFill>
              <a:schemeClr val="bg1"/>
            </a:solidFill>
          </p:grpSpPr>
          <p:sp>
            <p:nvSpPr>
              <p:cNvPr id="59" name="Freeform 79"/>
              <p:cNvSpPr>
                <a:spLocks/>
              </p:cNvSpPr>
              <p:nvPr/>
            </p:nvSpPr>
            <p:spPr bwMode="auto">
              <a:xfrm>
                <a:off x="8026400" y="3199259"/>
                <a:ext cx="57150" cy="25400"/>
              </a:xfrm>
              <a:custGeom>
                <a:avLst/>
                <a:gdLst>
                  <a:gd name="T0" fmla="*/ 0 w 36"/>
                  <a:gd name="T1" fmla="*/ 0 h 16"/>
                  <a:gd name="T2" fmla="*/ 8 w 36"/>
                  <a:gd name="T3" fmla="*/ 16 h 16"/>
                  <a:gd name="T4" fmla="*/ 36 w 36"/>
                  <a:gd name="T5" fmla="*/ 16 h 16"/>
                  <a:gd name="T6" fmla="*/ 28 w 36"/>
                  <a:gd name="T7" fmla="*/ 0 h 16"/>
                  <a:gd name="T8" fmla="*/ 0 w 36"/>
                  <a:gd name="T9" fmla="*/ 0 h 16"/>
                </a:gdLst>
                <a:ahLst/>
                <a:cxnLst>
                  <a:cxn ang="0">
                    <a:pos x="T0" y="T1"/>
                  </a:cxn>
                  <a:cxn ang="0">
                    <a:pos x="T2" y="T3"/>
                  </a:cxn>
                  <a:cxn ang="0">
                    <a:pos x="T4" y="T5"/>
                  </a:cxn>
                  <a:cxn ang="0">
                    <a:pos x="T6" y="T7"/>
                  </a:cxn>
                  <a:cxn ang="0">
                    <a:pos x="T8" y="T9"/>
                  </a:cxn>
                </a:cxnLst>
                <a:rect l="0" t="0" r="r" b="b"/>
                <a:pathLst>
                  <a:path w="36" h="16">
                    <a:moveTo>
                      <a:pt x="0" y="0"/>
                    </a:moveTo>
                    <a:lnTo>
                      <a:pt x="8" y="16"/>
                    </a:lnTo>
                    <a:lnTo>
                      <a:pt x="36" y="16"/>
                    </a:lnTo>
                    <a:lnTo>
                      <a:pt x="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sp>
            <p:nvSpPr>
              <p:cNvPr id="60" name="Freeform 80"/>
              <p:cNvSpPr>
                <a:spLocks/>
              </p:cNvSpPr>
              <p:nvPr/>
            </p:nvSpPr>
            <p:spPr bwMode="auto">
              <a:xfrm>
                <a:off x="7916863" y="3148459"/>
                <a:ext cx="166688" cy="76200"/>
              </a:xfrm>
              <a:custGeom>
                <a:avLst/>
                <a:gdLst>
                  <a:gd name="T0" fmla="*/ 10 w 52"/>
                  <a:gd name="T1" fmla="*/ 4 h 24"/>
                  <a:gd name="T2" fmla="*/ 0 w 52"/>
                  <a:gd name="T3" fmla="*/ 14 h 24"/>
                  <a:gd name="T4" fmla="*/ 10 w 52"/>
                  <a:gd name="T5" fmla="*/ 24 h 24"/>
                  <a:gd name="T6" fmla="*/ 19 w 52"/>
                  <a:gd name="T7" fmla="*/ 16 h 24"/>
                  <a:gd name="T8" fmla="*/ 12 w 52"/>
                  <a:gd name="T9" fmla="*/ 16 h 24"/>
                  <a:gd name="T10" fmla="*/ 8 w 52"/>
                  <a:gd name="T11" fmla="*/ 12 h 24"/>
                  <a:gd name="T12" fmla="*/ 48 w 52"/>
                  <a:gd name="T13" fmla="*/ 12 h 24"/>
                  <a:gd name="T14" fmla="*/ 48 w 52"/>
                  <a:gd name="T15" fmla="*/ 8 h 24"/>
                  <a:gd name="T16" fmla="*/ 52 w 52"/>
                  <a:gd name="T17" fmla="*/ 0 h 24"/>
                  <a:gd name="T18" fmla="*/ 38 w 52"/>
                  <a:gd name="T19" fmla="*/ 0 h 24"/>
                  <a:gd name="T20" fmla="*/ 34 w 52"/>
                  <a:gd name="T21" fmla="*/ 8 h 24"/>
                  <a:gd name="T22" fmla="*/ 18 w 52"/>
                  <a:gd name="T23" fmla="*/ 8 h 24"/>
                  <a:gd name="T24" fmla="*/ 10 w 52"/>
                  <a:gd name="T2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4">
                    <a:moveTo>
                      <a:pt x="10" y="4"/>
                    </a:moveTo>
                    <a:cubicBezTo>
                      <a:pt x="4" y="4"/>
                      <a:pt x="0" y="9"/>
                      <a:pt x="0" y="14"/>
                    </a:cubicBezTo>
                    <a:cubicBezTo>
                      <a:pt x="0" y="20"/>
                      <a:pt x="4" y="24"/>
                      <a:pt x="10" y="24"/>
                    </a:cubicBezTo>
                    <a:cubicBezTo>
                      <a:pt x="14" y="24"/>
                      <a:pt x="18" y="21"/>
                      <a:pt x="19" y="16"/>
                    </a:cubicBezTo>
                    <a:cubicBezTo>
                      <a:pt x="12" y="16"/>
                      <a:pt x="12" y="16"/>
                      <a:pt x="12" y="16"/>
                    </a:cubicBezTo>
                    <a:cubicBezTo>
                      <a:pt x="8" y="12"/>
                      <a:pt x="8" y="12"/>
                      <a:pt x="8" y="12"/>
                    </a:cubicBezTo>
                    <a:cubicBezTo>
                      <a:pt x="48" y="12"/>
                      <a:pt x="48" y="12"/>
                      <a:pt x="48" y="12"/>
                    </a:cubicBezTo>
                    <a:cubicBezTo>
                      <a:pt x="48" y="8"/>
                      <a:pt x="48" y="8"/>
                      <a:pt x="48" y="8"/>
                    </a:cubicBezTo>
                    <a:cubicBezTo>
                      <a:pt x="52" y="0"/>
                      <a:pt x="52" y="0"/>
                      <a:pt x="52" y="0"/>
                    </a:cubicBezTo>
                    <a:cubicBezTo>
                      <a:pt x="38" y="0"/>
                      <a:pt x="38" y="0"/>
                      <a:pt x="38" y="0"/>
                    </a:cubicBezTo>
                    <a:cubicBezTo>
                      <a:pt x="34" y="8"/>
                      <a:pt x="34" y="8"/>
                      <a:pt x="34" y="8"/>
                    </a:cubicBezTo>
                    <a:cubicBezTo>
                      <a:pt x="18" y="8"/>
                      <a:pt x="18" y="8"/>
                      <a:pt x="18" y="8"/>
                    </a:cubicBezTo>
                    <a:cubicBezTo>
                      <a:pt x="16" y="6"/>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sp>
            <p:nvSpPr>
              <p:cNvPr id="61" name="Freeform 81"/>
              <p:cNvSpPr>
                <a:spLocks/>
              </p:cNvSpPr>
              <p:nvPr/>
            </p:nvSpPr>
            <p:spPr bwMode="auto">
              <a:xfrm>
                <a:off x="7878763" y="3121471"/>
                <a:ext cx="131763" cy="141288"/>
              </a:xfrm>
              <a:custGeom>
                <a:avLst/>
                <a:gdLst>
                  <a:gd name="T0" fmla="*/ 22 w 41"/>
                  <a:gd name="T1" fmla="*/ 40 h 44"/>
                  <a:gd name="T2" fmla="*/ 4 w 41"/>
                  <a:gd name="T3" fmla="*/ 22 h 44"/>
                  <a:gd name="T4" fmla="*/ 22 w 41"/>
                  <a:gd name="T5" fmla="*/ 4 h 44"/>
                  <a:gd name="T6" fmla="*/ 37 w 41"/>
                  <a:gd name="T7" fmla="*/ 12 h 44"/>
                  <a:gd name="T8" fmla="*/ 41 w 41"/>
                  <a:gd name="T9" fmla="*/ 12 h 44"/>
                  <a:gd name="T10" fmla="*/ 22 w 41"/>
                  <a:gd name="T11" fmla="*/ 0 h 44"/>
                  <a:gd name="T12" fmla="*/ 0 w 41"/>
                  <a:gd name="T13" fmla="*/ 22 h 44"/>
                  <a:gd name="T14" fmla="*/ 22 w 41"/>
                  <a:gd name="T15" fmla="*/ 44 h 44"/>
                  <a:gd name="T16" fmla="*/ 41 w 41"/>
                  <a:gd name="T17" fmla="*/ 32 h 44"/>
                  <a:gd name="T18" fmla="*/ 37 w 41"/>
                  <a:gd name="T19" fmla="*/ 32 h 44"/>
                  <a:gd name="T20" fmla="*/ 22 w 41"/>
                  <a:gd name="T2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4">
                    <a:moveTo>
                      <a:pt x="22" y="40"/>
                    </a:moveTo>
                    <a:cubicBezTo>
                      <a:pt x="12" y="40"/>
                      <a:pt x="4" y="32"/>
                      <a:pt x="4" y="22"/>
                    </a:cubicBezTo>
                    <a:cubicBezTo>
                      <a:pt x="4" y="12"/>
                      <a:pt x="12" y="4"/>
                      <a:pt x="22" y="4"/>
                    </a:cubicBezTo>
                    <a:cubicBezTo>
                      <a:pt x="28" y="4"/>
                      <a:pt x="33" y="7"/>
                      <a:pt x="37" y="12"/>
                    </a:cubicBezTo>
                    <a:cubicBezTo>
                      <a:pt x="41" y="12"/>
                      <a:pt x="41" y="12"/>
                      <a:pt x="41" y="12"/>
                    </a:cubicBezTo>
                    <a:cubicBezTo>
                      <a:pt x="38" y="5"/>
                      <a:pt x="30" y="0"/>
                      <a:pt x="22" y="0"/>
                    </a:cubicBezTo>
                    <a:cubicBezTo>
                      <a:pt x="9" y="0"/>
                      <a:pt x="0" y="10"/>
                      <a:pt x="0" y="22"/>
                    </a:cubicBezTo>
                    <a:cubicBezTo>
                      <a:pt x="0" y="34"/>
                      <a:pt x="9" y="44"/>
                      <a:pt x="22" y="44"/>
                    </a:cubicBezTo>
                    <a:cubicBezTo>
                      <a:pt x="30" y="44"/>
                      <a:pt x="38" y="39"/>
                      <a:pt x="41" y="32"/>
                    </a:cubicBezTo>
                    <a:cubicBezTo>
                      <a:pt x="37" y="32"/>
                      <a:pt x="37" y="32"/>
                      <a:pt x="37" y="32"/>
                    </a:cubicBezTo>
                    <a:cubicBezTo>
                      <a:pt x="33" y="37"/>
                      <a:pt x="28" y="40"/>
                      <a:pt x="2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grpSp>
        <p:grpSp>
          <p:nvGrpSpPr>
            <p:cNvPr id="62" name="Group 61"/>
            <p:cNvGrpSpPr>
              <a:grpSpLocks noChangeAspect="1"/>
            </p:cNvGrpSpPr>
            <p:nvPr/>
          </p:nvGrpSpPr>
          <p:grpSpPr>
            <a:xfrm>
              <a:off x="6947955" y="4761612"/>
              <a:ext cx="374927" cy="365708"/>
              <a:chOff x="539750" y="4081587"/>
              <a:chExt cx="193675" cy="188913"/>
            </a:xfrm>
            <a:solidFill>
              <a:schemeClr val="bg1"/>
            </a:solidFill>
          </p:grpSpPr>
          <p:sp>
            <p:nvSpPr>
              <p:cNvPr id="63" name="Freeform 129"/>
              <p:cNvSpPr>
                <a:spLocks/>
              </p:cNvSpPr>
              <p:nvPr/>
            </p:nvSpPr>
            <p:spPr bwMode="auto">
              <a:xfrm>
                <a:off x="682625" y="4181599"/>
                <a:ext cx="25400" cy="28575"/>
              </a:xfrm>
              <a:custGeom>
                <a:avLst/>
                <a:gdLst>
                  <a:gd name="T0" fmla="*/ 0 w 16"/>
                  <a:gd name="T1" fmla="*/ 6 h 18"/>
                  <a:gd name="T2" fmla="*/ 10 w 16"/>
                  <a:gd name="T3" fmla="*/ 18 h 18"/>
                  <a:gd name="T4" fmla="*/ 16 w 16"/>
                  <a:gd name="T5" fmla="*/ 12 h 18"/>
                  <a:gd name="T6" fmla="*/ 4 w 16"/>
                  <a:gd name="T7" fmla="*/ 0 h 18"/>
                  <a:gd name="T8" fmla="*/ 0 w 16"/>
                  <a:gd name="T9" fmla="*/ 6 h 18"/>
                </a:gdLst>
                <a:ahLst/>
                <a:cxnLst>
                  <a:cxn ang="0">
                    <a:pos x="T0" y="T1"/>
                  </a:cxn>
                  <a:cxn ang="0">
                    <a:pos x="T2" y="T3"/>
                  </a:cxn>
                  <a:cxn ang="0">
                    <a:pos x="T4" y="T5"/>
                  </a:cxn>
                  <a:cxn ang="0">
                    <a:pos x="T6" y="T7"/>
                  </a:cxn>
                  <a:cxn ang="0">
                    <a:pos x="T8" y="T9"/>
                  </a:cxn>
                </a:cxnLst>
                <a:rect l="0" t="0" r="r" b="b"/>
                <a:pathLst>
                  <a:path w="16" h="18">
                    <a:moveTo>
                      <a:pt x="0" y="6"/>
                    </a:moveTo>
                    <a:lnTo>
                      <a:pt x="10" y="18"/>
                    </a:lnTo>
                    <a:lnTo>
                      <a:pt x="16" y="12"/>
                    </a:lnTo>
                    <a:lnTo>
                      <a:pt x="4"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sp>
            <p:nvSpPr>
              <p:cNvPr id="64" name="Rectangle 130"/>
              <p:cNvSpPr>
                <a:spLocks noChangeArrowheads="1"/>
              </p:cNvSpPr>
              <p:nvPr/>
            </p:nvSpPr>
            <p:spPr bwMode="auto">
              <a:xfrm>
                <a:off x="708025" y="4168899"/>
                <a:ext cx="254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sp>
            <p:nvSpPr>
              <p:cNvPr id="65" name="Freeform 131"/>
              <p:cNvSpPr>
                <a:spLocks/>
              </p:cNvSpPr>
              <p:nvPr/>
            </p:nvSpPr>
            <p:spPr bwMode="auto">
              <a:xfrm>
                <a:off x="688975" y="4091112"/>
                <a:ext cx="28575" cy="25400"/>
              </a:xfrm>
              <a:custGeom>
                <a:avLst/>
                <a:gdLst>
                  <a:gd name="T0" fmla="*/ 18 w 18"/>
                  <a:gd name="T1" fmla="*/ 6 h 16"/>
                  <a:gd name="T2" fmla="*/ 12 w 18"/>
                  <a:gd name="T3" fmla="*/ 0 h 16"/>
                  <a:gd name="T4" fmla="*/ 0 w 18"/>
                  <a:gd name="T5" fmla="*/ 12 h 16"/>
                  <a:gd name="T6" fmla="*/ 6 w 18"/>
                  <a:gd name="T7" fmla="*/ 16 h 16"/>
                  <a:gd name="T8" fmla="*/ 18 w 18"/>
                  <a:gd name="T9" fmla="*/ 6 h 16"/>
                </a:gdLst>
                <a:ahLst/>
                <a:cxnLst>
                  <a:cxn ang="0">
                    <a:pos x="T0" y="T1"/>
                  </a:cxn>
                  <a:cxn ang="0">
                    <a:pos x="T2" y="T3"/>
                  </a:cxn>
                  <a:cxn ang="0">
                    <a:pos x="T4" y="T5"/>
                  </a:cxn>
                  <a:cxn ang="0">
                    <a:pos x="T6" y="T7"/>
                  </a:cxn>
                  <a:cxn ang="0">
                    <a:pos x="T8" y="T9"/>
                  </a:cxn>
                </a:cxnLst>
                <a:rect l="0" t="0" r="r" b="b"/>
                <a:pathLst>
                  <a:path w="18" h="16">
                    <a:moveTo>
                      <a:pt x="18" y="6"/>
                    </a:moveTo>
                    <a:lnTo>
                      <a:pt x="12" y="0"/>
                    </a:lnTo>
                    <a:lnTo>
                      <a:pt x="0" y="12"/>
                    </a:lnTo>
                    <a:lnTo>
                      <a:pt x="6" y="16"/>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sp>
            <p:nvSpPr>
              <p:cNvPr id="66" name="Rectangle 132"/>
              <p:cNvSpPr>
                <a:spLocks noChangeArrowheads="1"/>
              </p:cNvSpPr>
              <p:nvPr/>
            </p:nvSpPr>
            <p:spPr bwMode="auto">
              <a:xfrm>
                <a:off x="650875" y="4081587"/>
                <a:ext cx="127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sp>
            <p:nvSpPr>
              <p:cNvPr id="67" name="Freeform 133"/>
              <p:cNvSpPr>
                <a:spLocks/>
              </p:cNvSpPr>
              <p:nvPr/>
            </p:nvSpPr>
            <p:spPr bwMode="auto">
              <a:xfrm>
                <a:off x="600075" y="4100637"/>
                <a:ext cx="28575" cy="25400"/>
              </a:xfrm>
              <a:custGeom>
                <a:avLst/>
                <a:gdLst>
                  <a:gd name="T0" fmla="*/ 18 w 18"/>
                  <a:gd name="T1" fmla="*/ 10 h 16"/>
                  <a:gd name="T2" fmla="*/ 6 w 18"/>
                  <a:gd name="T3" fmla="*/ 0 h 16"/>
                  <a:gd name="T4" fmla="*/ 0 w 18"/>
                  <a:gd name="T5" fmla="*/ 6 h 16"/>
                  <a:gd name="T6" fmla="*/ 12 w 18"/>
                  <a:gd name="T7" fmla="*/ 16 h 16"/>
                  <a:gd name="T8" fmla="*/ 18 w 18"/>
                  <a:gd name="T9" fmla="*/ 10 h 16"/>
                </a:gdLst>
                <a:ahLst/>
                <a:cxnLst>
                  <a:cxn ang="0">
                    <a:pos x="T0" y="T1"/>
                  </a:cxn>
                  <a:cxn ang="0">
                    <a:pos x="T2" y="T3"/>
                  </a:cxn>
                  <a:cxn ang="0">
                    <a:pos x="T4" y="T5"/>
                  </a:cxn>
                  <a:cxn ang="0">
                    <a:pos x="T6" y="T7"/>
                  </a:cxn>
                  <a:cxn ang="0">
                    <a:pos x="T8" y="T9"/>
                  </a:cxn>
                </a:cxnLst>
                <a:rect l="0" t="0" r="r" b="b"/>
                <a:pathLst>
                  <a:path w="18" h="16">
                    <a:moveTo>
                      <a:pt x="18" y="10"/>
                    </a:moveTo>
                    <a:lnTo>
                      <a:pt x="6" y="0"/>
                    </a:lnTo>
                    <a:lnTo>
                      <a:pt x="0" y="6"/>
                    </a:lnTo>
                    <a:lnTo>
                      <a:pt x="12" y="16"/>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sp>
            <p:nvSpPr>
              <p:cNvPr id="68" name="Freeform 134"/>
              <p:cNvSpPr>
                <a:spLocks noEditPoints="1"/>
              </p:cNvSpPr>
              <p:nvPr/>
            </p:nvSpPr>
            <p:spPr bwMode="auto">
              <a:xfrm>
                <a:off x="539750" y="4119687"/>
                <a:ext cx="149225" cy="150813"/>
              </a:xfrm>
              <a:custGeom>
                <a:avLst/>
                <a:gdLst>
                  <a:gd name="T0" fmla="*/ 78 w 94"/>
                  <a:gd name="T1" fmla="*/ 0 h 95"/>
                  <a:gd name="T2" fmla="*/ 0 w 94"/>
                  <a:gd name="T3" fmla="*/ 77 h 95"/>
                  <a:gd name="T4" fmla="*/ 16 w 94"/>
                  <a:gd name="T5" fmla="*/ 95 h 95"/>
                  <a:gd name="T6" fmla="*/ 94 w 94"/>
                  <a:gd name="T7" fmla="*/ 17 h 95"/>
                  <a:gd name="T8" fmla="*/ 78 w 94"/>
                  <a:gd name="T9" fmla="*/ 0 h 95"/>
                  <a:gd name="T10" fmla="*/ 60 w 94"/>
                  <a:gd name="T11" fmla="*/ 29 h 95"/>
                  <a:gd name="T12" fmla="*/ 78 w 94"/>
                  <a:gd name="T13" fmla="*/ 11 h 95"/>
                  <a:gd name="T14" fmla="*/ 84 w 94"/>
                  <a:gd name="T15" fmla="*/ 17 h 95"/>
                  <a:gd name="T16" fmla="*/ 66 w 94"/>
                  <a:gd name="T17" fmla="*/ 35 h 95"/>
                  <a:gd name="T18" fmla="*/ 60 w 94"/>
                  <a:gd name="T19"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5">
                    <a:moveTo>
                      <a:pt x="78" y="0"/>
                    </a:moveTo>
                    <a:lnTo>
                      <a:pt x="0" y="77"/>
                    </a:lnTo>
                    <a:lnTo>
                      <a:pt x="16" y="95"/>
                    </a:lnTo>
                    <a:lnTo>
                      <a:pt x="94" y="17"/>
                    </a:lnTo>
                    <a:lnTo>
                      <a:pt x="78" y="0"/>
                    </a:lnTo>
                    <a:close/>
                    <a:moveTo>
                      <a:pt x="60" y="29"/>
                    </a:moveTo>
                    <a:lnTo>
                      <a:pt x="78" y="11"/>
                    </a:lnTo>
                    <a:lnTo>
                      <a:pt x="84" y="17"/>
                    </a:lnTo>
                    <a:lnTo>
                      <a:pt x="66" y="35"/>
                    </a:lnTo>
                    <a:lnTo>
                      <a:pt x="6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endParaRPr lang="th-TH">
                  <a:solidFill>
                    <a:srgbClr val="282828"/>
                  </a:solidFill>
                </a:endParaRPr>
              </a:p>
            </p:txBody>
          </p:sp>
        </p:grpSp>
      </p:grpSp>
    </p:spTree>
    <p:extLst>
      <p:ext uri="{BB962C8B-B14F-4D97-AF65-F5344CB8AC3E}">
        <p14:creationId xmlns:p14="http://schemas.microsoft.com/office/powerpoint/2010/main" val="41321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1000"/>
                                        <p:tgtEl>
                                          <p:spTgt spid="70"/>
                                        </p:tgtEl>
                                      </p:cBhvr>
                                    </p:animEffect>
                                    <p:anim calcmode="lin" valueType="num">
                                      <p:cBhvr>
                                        <p:cTn id="25" dur="1000" fill="hold"/>
                                        <p:tgtEl>
                                          <p:spTgt spid="70"/>
                                        </p:tgtEl>
                                        <p:attrNameLst>
                                          <p:attrName>ppt_x</p:attrName>
                                        </p:attrNameLst>
                                      </p:cBhvr>
                                      <p:tavLst>
                                        <p:tav tm="0">
                                          <p:val>
                                            <p:strVal val="#ppt_x"/>
                                          </p:val>
                                        </p:tav>
                                        <p:tav tm="100000">
                                          <p:val>
                                            <p:strVal val="#ppt_x"/>
                                          </p:val>
                                        </p:tav>
                                      </p:tavLst>
                                    </p:anim>
                                    <p:anim calcmode="lin" valueType="num">
                                      <p:cBhvr>
                                        <p:cTn id="2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CRM </a:t>
            </a:r>
            <a:r>
              <a:rPr lang="en-US" dirty="0" err="1"/>
              <a:t>MoCA</a:t>
            </a:r>
            <a:r>
              <a:rPr lang="en-US" dirty="0"/>
              <a:t> Dashboard</a:t>
            </a:r>
          </a:p>
        </p:txBody>
      </p:sp>
      <p:pic>
        <p:nvPicPr>
          <p:cNvPr id="12" name="Picture 11"/>
          <p:cNvPicPr>
            <a:picLocks noChangeAspect="1"/>
          </p:cNvPicPr>
          <p:nvPr/>
        </p:nvPicPr>
        <p:blipFill>
          <a:blip r:embed="rId3"/>
          <a:stretch>
            <a:fillRect/>
          </a:stretch>
        </p:blipFill>
        <p:spPr>
          <a:xfrm>
            <a:off x="1647421" y="1212849"/>
            <a:ext cx="9144000" cy="5715000"/>
          </a:xfrm>
          <a:prstGeom prst="rect">
            <a:avLst/>
          </a:prstGeom>
        </p:spPr>
      </p:pic>
    </p:spTree>
    <p:extLst>
      <p:ext uri="{BB962C8B-B14F-4D97-AF65-F5344CB8AC3E}">
        <p14:creationId xmlns:p14="http://schemas.microsoft.com/office/powerpoint/2010/main" val="256479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764" y="497"/>
            <a:ext cx="12432948" cy="6993533"/>
          </a:xfr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2609" y="6620590"/>
            <a:ext cx="1819604" cy="210370"/>
          </a:xfrm>
          <a:prstGeom prst="rect">
            <a:avLst/>
          </a:prstGeom>
        </p:spPr>
      </p:pic>
      <p:sp>
        <p:nvSpPr>
          <p:cNvPr id="18" name="Rectangle 17"/>
          <p:cNvSpPr/>
          <p:nvPr/>
        </p:nvSpPr>
        <p:spPr bwMode="auto">
          <a:xfrm>
            <a:off x="1764" y="497"/>
            <a:ext cx="12432948" cy="6993533"/>
          </a:xfrm>
          <a:prstGeom prst="rect">
            <a:avLst/>
          </a:prstGeom>
          <a:gradFill flip="none" rotWithShape="1">
            <a:gsLst>
              <a:gs pos="50000">
                <a:schemeClr val="bg1">
                  <a:alpha val="0"/>
                </a:schemeClr>
              </a:gs>
              <a:gs pos="0">
                <a:schemeClr val="bg1">
                  <a:alpha val="90000"/>
                </a:schemeClr>
              </a:gs>
            </a:gsLst>
            <a:lin ang="54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43" tIns="46621" rIns="93243" bIns="46621" numCol="1" rtlCol="0" anchor="ctr" anchorCtr="0" compatLnSpc="1">
            <a:prstTxWarp prst="textNoShape">
              <a:avLst/>
            </a:prstTxWarp>
          </a:bodyPr>
          <a:lstStyle/>
          <a:p>
            <a:pPr algn="ctr" defTabSz="932111" fontAlgn="base">
              <a:spcBef>
                <a:spcPct val="0"/>
              </a:spcBef>
              <a:spcAft>
                <a:spcPct val="0"/>
              </a:spcAft>
            </a:pPr>
            <a:endParaRPr lang="en-US" sz="2040" kern="0" dirty="0">
              <a:gradFill>
                <a:gsLst>
                  <a:gs pos="0">
                    <a:srgbClr val="FFFFFF"/>
                  </a:gs>
                  <a:gs pos="100000">
                    <a:srgbClr val="FFFFFF"/>
                  </a:gs>
                </a:gsLst>
                <a:lin ang="5400000" scaled="0"/>
              </a:gradFill>
              <a:latin typeface="Segoe UI"/>
            </a:endParaRPr>
          </a:p>
        </p:txBody>
      </p:sp>
      <p:sp>
        <p:nvSpPr>
          <p:cNvPr id="12" name="Title 1"/>
          <p:cNvSpPr txBox="1">
            <a:spLocks/>
          </p:cNvSpPr>
          <p:nvPr/>
        </p:nvSpPr>
        <p:spPr>
          <a:xfrm>
            <a:off x="281505" y="303260"/>
            <a:ext cx="12124534" cy="935709"/>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defTabSz="913922"/>
            <a:endParaRPr lang="en-US" sz="4488">
              <a:gradFill flip="none" rotWithShape="1">
                <a:gsLst>
                  <a:gs pos="0">
                    <a:srgbClr val="292929"/>
                  </a:gs>
                  <a:gs pos="86000">
                    <a:srgbClr val="292929"/>
                  </a:gs>
                </a:gsLst>
                <a:lin ang="5400000" scaled="0"/>
                <a:tileRect/>
              </a:gradFill>
              <a:latin typeface="Segoe UI Light"/>
            </a:endParaRPr>
          </a:p>
        </p:txBody>
      </p:sp>
      <p:sp>
        <p:nvSpPr>
          <p:cNvPr id="3" name="Title 2"/>
          <p:cNvSpPr>
            <a:spLocks noGrp="1"/>
          </p:cNvSpPr>
          <p:nvPr>
            <p:ph type="title"/>
          </p:nvPr>
        </p:nvSpPr>
        <p:spPr/>
        <p:txBody>
          <a:bodyPr/>
          <a:lstStyle/>
          <a:p>
            <a:r>
              <a:rPr lang="en-US" dirty="0"/>
              <a:t>Microsoft Social Engagement</a:t>
            </a:r>
          </a:p>
        </p:txBody>
      </p:sp>
      <p:sp>
        <p:nvSpPr>
          <p:cNvPr id="19" name="Rectangle 18"/>
          <p:cNvSpPr/>
          <p:nvPr/>
        </p:nvSpPr>
        <p:spPr bwMode="auto">
          <a:xfrm>
            <a:off x="455503" y="1868823"/>
            <a:ext cx="5595620" cy="2128246"/>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90234" tIns="190234" rIns="190234" bIns="190234" numCol="1" rtlCol="0" anchor="t" anchorCtr="0" compatLnSpc="1">
            <a:prstTxWarp prst="textNoShape">
              <a:avLst/>
            </a:prstTxWarp>
          </a:bodyPr>
          <a:lstStyle/>
          <a:p>
            <a:pPr algn="ctr" defTabSz="969953" fontAlgn="base">
              <a:lnSpc>
                <a:spcPct val="90000"/>
              </a:lnSpc>
              <a:spcBef>
                <a:spcPct val="0"/>
              </a:spcBef>
              <a:spcAft>
                <a:spcPct val="0"/>
              </a:spcAft>
            </a:pPr>
            <a:r>
              <a:rPr lang="en-US" sz="2913" kern="0" dirty="0">
                <a:solidFill>
                  <a:srgbClr val="FFFFFF"/>
                </a:solidFill>
                <a:ea typeface="Segoe UI" pitchFamily="34" charset="0"/>
                <a:cs typeface="Segoe UI" pitchFamily="34" charset="0"/>
              </a:rPr>
              <a:t>Social Listening</a:t>
            </a:r>
          </a:p>
        </p:txBody>
      </p:sp>
      <p:sp>
        <p:nvSpPr>
          <p:cNvPr id="20" name="Rectangle 19"/>
          <p:cNvSpPr/>
          <p:nvPr/>
        </p:nvSpPr>
        <p:spPr bwMode="auto">
          <a:xfrm>
            <a:off x="6385352" y="4306465"/>
            <a:ext cx="5595620" cy="2128246"/>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90234" tIns="190234" rIns="190234" bIns="190234" numCol="1" spcCol="0" rtlCol="0" fromWordArt="0" anchor="t" anchorCtr="0" forceAA="0" compatLnSpc="1">
            <a:prstTxWarp prst="textNoShape">
              <a:avLst/>
            </a:prstTxWarp>
            <a:noAutofit/>
          </a:bodyPr>
          <a:lstStyle/>
          <a:p>
            <a:pPr algn="ctr" defTabSz="969953" fontAlgn="base">
              <a:lnSpc>
                <a:spcPct val="90000"/>
              </a:lnSpc>
              <a:spcBef>
                <a:spcPct val="0"/>
              </a:spcBef>
              <a:spcAft>
                <a:spcPct val="0"/>
              </a:spcAft>
            </a:pPr>
            <a:r>
              <a:rPr lang="en-US" sz="2913" kern="0" dirty="0">
                <a:solidFill>
                  <a:srgbClr val="FFFFFF"/>
                </a:solidFill>
                <a:ea typeface="Segoe UI" pitchFamily="34" charset="0"/>
                <a:cs typeface="Segoe UI" pitchFamily="34" charset="0"/>
              </a:rPr>
              <a:t>Social CRM</a:t>
            </a:r>
          </a:p>
        </p:txBody>
      </p:sp>
      <p:sp>
        <p:nvSpPr>
          <p:cNvPr id="22" name="Rectangle 21"/>
          <p:cNvSpPr/>
          <p:nvPr/>
        </p:nvSpPr>
        <p:spPr bwMode="auto">
          <a:xfrm>
            <a:off x="6385352" y="1868823"/>
            <a:ext cx="5595620" cy="2128246"/>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90234" tIns="190234" rIns="190234" bIns="190234" numCol="1" spcCol="0" rtlCol="0" fromWordArt="0" anchor="t" anchorCtr="0" forceAA="0" compatLnSpc="1">
            <a:prstTxWarp prst="textNoShape">
              <a:avLst/>
            </a:prstTxWarp>
            <a:noAutofit/>
          </a:bodyPr>
          <a:lstStyle/>
          <a:p>
            <a:pPr algn="ctr" defTabSz="969953" fontAlgn="base">
              <a:lnSpc>
                <a:spcPct val="90000"/>
              </a:lnSpc>
              <a:spcBef>
                <a:spcPct val="0"/>
              </a:spcBef>
              <a:spcAft>
                <a:spcPct val="0"/>
              </a:spcAft>
            </a:pPr>
            <a:r>
              <a:rPr lang="en-US" sz="2913" kern="0" dirty="0">
                <a:solidFill>
                  <a:srgbClr val="FFFFFF"/>
                </a:solidFill>
                <a:ea typeface="Segoe UI" pitchFamily="34" charset="0"/>
                <a:cs typeface="Segoe UI" pitchFamily="34" charset="0"/>
              </a:rPr>
              <a:t>Intelligent Social</a:t>
            </a:r>
          </a:p>
        </p:txBody>
      </p:sp>
      <p:sp>
        <p:nvSpPr>
          <p:cNvPr id="23" name="Rectangle 22"/>
          <p:cNvSpPr/>
          <p:nvPr/>
        </p:nvSpPr>
        <p:spPr bwMode="auto">
          <a:xfrm>
            <a:off x="455503" y="4306465"/>
            <a:ext cx="5595620" cy="2128246"/>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90234" tIns="190234" rIns="190234" bIns="190234" numCol="1" spcCol="0" rtlCol="0" fromWordArt="0" anchor="t" anchorCtr="0" forceAA="0" compatLnSpc="1">
            <a:prstTxWarp prst="textNoShape">
              <a:avLst/>
            </a:prstTxWarp>
            <a:noAutofit/>
          </a:bodyPr>
          <a:lstStyle/>
          <a:p>
            <a:pPr algn="ctr" defTabSz="969953" fontAlgn="base">
              <a:lnSpc>
                <a:spcPct val="90000"/>
              </a:lnSpc>
              <a:spcBef>
                <a:spcPct val="0"/>
              </a:spcBef>
              <a:spcAft>
                <a:spcPct val="0"/>
              </a:spcAft>
            </a:pPr>
            <a:r>
              <a:rPr lang="en-US" sz="2913" kern="0" dirty="0">
                <a:solidFill>
                  <a:srgbClr val="FFFFFF"/>
                </a:solidFill>
                <a:ea typeface="Segoe UI" pitchFamily="34" charset="0"/>
                <a:cs typeface="Segoe UI" pitchFamily="34" charset="0"/>
              </a:rPr>
              <a:t>Social Engagement</a:t>
            </a:r>
          </a:p>
        </p:txBody>
      </p:sp>
      <p:sp>
        <p:nvSpPr>
          <p:cNvPr id="24" name="TextBox 23"/>
          <p:cNvSpPr txBox="1"/>
          <p:nvPr/>
        </p:nvSpPr>
        <p:spPr>
          <a:xfrm>
            <a:off x="455503" y="2556563"/>
            <a:ext cx="5595620" cy="1440506"/>
          </a:xfrm>
          <a:prstGeom prst="rect">
            <a:avLst/>
          </a:prstGeom>
          <a:noFill/>
        </p:spPr>
        <p:txBody>
          <a:bodyPr wrap="square" lIns="186521" tIns="149217" rIns="186521" bIns="149217" rtlCol="0">
            <a:noAutofit/>
          </a:bodyPr>
          <a:lstStyle/>
          <a:p>
            <a:pPr marL="291436" indent="-291436" defTabSz="932597">
              <a:lnSpc>
                <a:spcPct val="90000"/>
              </a:lnSpc>
              <a:spcAft>
                <a:spcPts val="612"/>
              </a:spcAft>
              <a:buFont typeface="Wingdings" panose="05000000000000000000" pitchFamily="2" charset="2"/>
              <a:buChar char="§"/>
            </a:pPr>
            <a:r>
              <a:rPr lang="en-US" sz="1428" kern="0" dirty="0">
                <a:solidFill>
                  <a:srgbClr val="FFFFFF"/>
                </a:solidFill>
              </a:rPr>
              <a:t>Twitter, FB, Instagram, YouTube, Blogs, Forums, News &amp; RSS</a:t>
            </a:r>
          </a:p>
          <a:p>
            <a:pPr marL="291436" indent="-291436" defTabSz="932597">
              <a:lnSpc>
                <a:spcPct val="90000"/>
              </a:lnSpc>
              <a:spcAft>
                <a:spcPts val="612"/>
              </a:spcAft>
              <a:buFont typeface="Wingdings" panose="05000000000000000000" pitchFamily="2" charset="2"/>
              <a:buChar char="§"/>
            </a:pPr>
            <a:r>
              <a:rPr lang="en-US" sz="1428" kern="0" dirty="0">
                <a:solidFill>
                  <a:srgbClr val="FFFFFF"/>
                </a:solidFill>
              </a:rPr>
              <a:t>Listen globally in 20 languages</a:t>
            </a:r>
          </a:p>
          <a:p>
            <a:pPr marL="291436" indent="-291436" defTabSz="932597">
              <a:lnSpc>
                <a:spcPct val="90000"/>
              </a:lnSpc>
              <a:spcAft>
                <a:spcPts val="612"/>
              </a:spcAft>
              <a:buFont typeface="Wingdings" panose="05000000000000000000" pitchFamily="2" charset="2"/>
              <a:buChar char="§"/>
            </a:pPr>
            <a:r>
              <a:rPr lang="en-US" sz="1428" kern="0" dirty="0">
                <a:solidFill>
                  <a:srgbClr val="FFFFFF"/>
                </a:solidFill>
              </a:rPr>
              <a:t>Sophisticated Alerts to detect trends and specific posts</a:t>
            </a:r>
          </a:p>
          <a:p>
            <a:pPr marL="291436" indent="-291436" defTabSz="932597">
              <a:lnSpc>
                <a:spcPct val="90000"/>
              </a:lnSpc>
              <a:spcAft>
                <a:spcPts val="612"/>
              </a:spcAft>
              <a:buFont typeface="Wingdings" panose="05000000000000000000" pitchFamily="2" charset="2"/>
              <a:buChar char="§"/>
            </a:pPr>
            <a:r>
              <a:rPr lang="en-US" sz="1428" kern="0" dirty="0">
                <a:solidFill>
                  <a:srgbClr val="FFFFFF"/>
                </a:solidFill>
              </a:rPr>
              <a:t>Simple and powerful Search Topic setup</a:t>
            </a:r>
          </a:p>
        </p:txBody>
      </p:sp>
      <p:sp>
        <p:nvSpPr>
          <p:cNvPr id="25" name="TextBox 24"/>
          <p:cNvSpPr txBox="1"/>
          <p:nvPr/>
        </p:nvSpPr>
        <p:spPr>
          <a:xfrm>
            <a:off x="6385352" y="2556563"/>
            <a:ext cx="5595620" cy="1440506"/>
          </a:xfrm>
          <a:prstGeom prst="rect">
            <a:avLst/>
          </a:prstGeom>
          <a:noFill/>
        </p:spPr>
        <p:txBody>
          <a:bodyPr wrap="square" lIns="186521" tIns="149217" rIns="186521" bIns="149217" rtlCol="0">
            <a:noAutofit/>
          </a:bodyPr>
          <a:lstStyle>
            <a:defPPr>
              <a:defRPr lang="en-US"/>
            </a:defPPr>
            <a:lvl1pPr marL="291436" indent="-291436" defTabSz="932597">
              <a:lnSpc>
                <a:spcPct val="90000"/>
              </a:lnSpc>
              <a:spcAft>
                <a:spcPts val="612"/>
              </a:spcAft>
              <a:buFont typeface="Wingdings" panose="05000000000000000000" pitchFamily="2" charset="2"/>
              <a:buChar char="§"/>
              <a:defRPr sz="1428" kern="0">
                <a:solidFill>
                  <a:srgbClr val="FFFFFF"/>
                </a:solidFill>
              </a:defRPr>
            </a:lvl1pPr>
          </a:lstStyle>
          <a:p>
            <a:r>
              <a:rPr lang="en-US" dirty="0"/>
              <a:t>Powerful insights with a highly interactive experience</a:t>
            </a:r>
          </a:p>
          <a:p>
            <a:r>
              <a:rPr lang="en-US" dirty="0"/>
              <a:t>Adaptive Sentiment analysis using Azure ML</a:t>
            </a:r>
          </a:p>
          <a:p>
            <a:r>
              <a:rPr lang="en-US" dirty="0"/>
              <a:t>Identify key influencers – fans and critics</a:t>
            </a:r>
          </a:p>
          <a:p>
            <a:r>
              <a:rPr lang="en-US" dirty="0"/>
              <a:t>Automated Triage: intention analysis and rules-based routing</a:t>
            </a:r>
          </a:p>
        </p:txBody>
      </p:sp>
      <p:sp>
        <p:nvSpPr>
          <p:cNvPr id="26" name="TextBox 25"/>
          <p:cNvSpPr txBox="1"/>
          <p:nvPr/>
        </p:nvSpPr>
        <p:spPr>
          <a:xfrm>
            <a:off x="455503" y="4994205"/>
            <a:ext cx="5595620" cy="1440506"/>
          </a:xfrm>
          <a:prstGeom prst="rect">
            <a:avLst/>
          </a:prstGeom>
          <a:noFill/>
        </p:spPr>
        <p:txBody>
          <a:bodyPr wrap="square" lIns="186521" tIns="149217" rIns="186521" bIns="149217" rtlCol="0">
            <a:noAutofit/>
          </a:bodyPr>
          <a:lstStyle>
            <a:defPPr>
              <a:defRPr lang="en-US"/>
            </a:defPPr>
            <a:lvl1pPr marL="291436" indent="-291436" defTabSz="932597">
              <a:lnSpc>
                <a:spcPct val="90000"/>
              </a:lnSpc>
              <a:spcAft>
                <a:spcPts val="612"/>
              </a:spcAft>
              <a:buFont typeface="Wingdings" panose="05000000000000000000" pitchFamily="2" charset="2"/>
              <a:buChar char="§"/>
              <a:defRPr sz="1428" kern="0">
                <a:solidFill>
                  <a:srgbClr val="FFFFFF"/>
                </a:solidFill>
              </a:defRPr>
            </a:lvl1pPr>
          </a:lstStyle>
          <a:p>
            <a:r>
              <a:rPr lang="en-US" dirty="0"/>
              <a:t>Engage on Twitter and Facebook using your social profiles</a:t>
            </a:r>
          </a:p>
          <a:p>
            <a:r>
              <a:rPr lang="en-US" dirty="0"/>
              <a:t>Team collaboration via tracking and sharing</a:t>
            </a:r>
          </a:p>
          <a:p>
            <a:r>
              <a:rPr lang="en-US" dirty="0"/>
              <a:t>E2E customer experience with link to CRM actions</a:t>
            </a:r>
          </a:p>
          <a:p>
            <a:r>
              <a:rPr lang="en-US" dirty="0"/>
              <a:t>Personalized Streams dashboard with Inbox</a:t>
            </a:r>
          </a:p>
        </p:txBody>
      </p:sp>
      <p:sp>
        <p:nvSpPr>
          <p:cNvPr id="27" name="TextBox 26"/>
          <p:cNvSpPr txBox="1"/>
          <p:nvPr/>
        </p:nvSpPr>
        <p:spPr>
          <a:xfrm>
            <a:off x="6385352" y="4994205"/>
            <a:ext cx="5595620" cy="1440506"/>
          </a:xfrm>
          <a:prstGeom prst="rect">
            <a:avLst/>
          </a:prstGeom>
          <a:noFill/>
        </p:spPr>
        <p:txBody>
          <a:bodyPr wrap="square" lIns="186521" tIns="149217" rIns="186521" bIns="149217" rtlCol="0">
            <a:noAutofit/>
          </a:bodyPr>
          <a:lstStyle>
            <a:defPPr>
              <a:defRPr lang="en-US"/>
            </a:defPPr>
            <a:lvl1pPr marL="291436" indent="-291436" defTabSz="932597">
              <a:lnSpc>
                <a:spcPct val="90000"/>
              </a:lnSpc>
              <a:spcAft>
                <a:spcPts val="612"/>
              </a:spcAft>
              <a:buFont typeface="Wingdings" panose="05000000000000000000" pitchFamily="2" charset="2"/>
              <a:buChar char="§"/>
              <a:defRPr sz="1428" kern="0">
                <a:solidFill>
                  <a:srgbClr val="FFFFFF"/>
                </a:solidFill>
              </a:defRPr>
            </a:lvl1pPr>
          </a:lstStyle>
          <a:p>
            <a:r>
              <a:rPr lang="en-US" dirty="0"/>
              <a:t>Link Posts to CRM and get Social insights in CRM and MDM</a:t>
            </a:r>
          </a:p>
          <a:p>
            <a:r>
              <a:rPr lang="en-US" dirty="0"/>
              <a:t>Sales: Buy signals, Competitive intelligence, Track Accounts</a:t>
            </a:r>
          </a:p>
          <a:p>
            <a:r>
              <a:rPr lang="en-US" dirty="0"/>
              <a:t>Marketing: Brand sentiment, Track Campaigns, Influencers</a:t>
            </a:r>
          </a:p>
          <a:p>
            <a:r>
              <a:rPr lang="en-US" dirty="0"/>
              <a:t>Service: Social Care, Service sentiment, Customer feedback</a:t>
            </a:r>
          </a:p>
        </p:txBody>
      </p:sp>
    </p:spTree>
    <p:extLst>
      <p:ext uri="{BB962C8B-B14F-4D97-AF65-F5344CB8AC3E}">
        <p14:creationId xmlns:p14="http://schemas.microsoft.com/office/powerpoint/2010/main" val="228613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Get actionable recommendations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422" y="1212849"/>
            <a:ext cx="3192088" cy="5486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59" y="1212849"/>
            <a:ext cx="3186294" cy="5486400"/>
          </a:xfrm>
          <a:prstGeom prst="rect">
            <a:avLst/>
          </a:prstGeom>
        </p:spPr>
      </p:pic>
    </p:spTree>
    <p:extLst>
      <p:ext uri="{BB962C8B-B14F-4D97-AF65-F5344CB8AC3E}">
        <p14:creationId xmlns:p14="http://schemas.microsoft.com/office/powerpoint/2010/main" val="214370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Copy link to the original post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216" y="1212849"/>
            <a:ext cx="3186294" cy="5486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59" y="1212849"/>
            <a:ext cx="3186294" cy="5486400"/>
          </a:xfrm>
          <a:prstGeom prst="rect">
            <a:avLst/>
          </a:prstGeom>
        </p:spPr>
      </p:pic>
    </p:spTree>
    <p:extLst>
      <p:ext uri="{BB962C8B-B14F-4D97-AF65-F5344CB8AC3E}">
        <p14:creationId xmlns:p14="http://schemas.microsoft.com/office/powerpoint/2010/main" val="191059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Share on your networks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37" y="1212849"/>
            <a:ext cx="3186294" cy="5486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037" y="1212849"/>
            <a:ext cx="3186294" cy="54864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237" y="1204911"/>
            <a:ext cx="3186294" cy="5486400"/>
          </a:xfrm>
          <a:prstGeom prst="rect">
            <a:avLst/>
          </a:prstGeom>
        </p:spPr>
      </p:pic>
    </p:spTree>
    <p:extLst>
      <p:ext uri="{BB962C8B-B14F-4D97-AF65-F5344CB8AC3E}">
        <p14:creationId xmlns:p14="http://schemas.microsoft.com/office/powerpoint/2010/main" val="30411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Personalized content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44" y="1207859"/>
            <a:ext cx="3192087" cy="54864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3377" y="1212849"/>
            <a:ext cx="3192087" cy="54864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444" y="1212849"/>
            <a:ext cx="3192087" cy="5486400"/>
          </a:xfrm>
          <a:prstGeom prst="rect">
            <a:avLst/>
          </a:prstGeom>
        </p:spPr>
      </p:pic>
    </p:spTree>
    <p:extLst>
      <p:ext uri="{BB962C8B-B14F-4D97-AF65-F5344CB8AC3E}">
        <p14:creationId xmlns:p14="http://schemas.microsoft.com/office/powerpoint/2010/main" val="25313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Personal profiles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43" y="1207859"/>
            <a:ext cx="3192087" cy="5486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582" y="1207859"/>
            <a:ext cx="3174770" cy="5486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5598" y="1207859"/>
            <a:ext cx="3174770" cy="5486400"/>
          </a:xfrm>
          <a:prstGeom prst="rect">
            <a:avLst/>
          </a:prstGeom>
        </p:spPr>
      </p:pic>
    </p:spTree>
    <p:extLst>
      <p:ext uri="{BB962C8B-B14F-4D97-AF65-F5344CB8AC3E}">
        <p14:creationId xmlns:p14="http://schemas.microsoft.com/office/powerpoint/2010/main" val="31681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Customer Updates</a:t>
            </a:r>
          </a:p>
        </p:txBody>
      </p:sp>
    </p:spTree>
    <p:extLst>
      <p:ext uri="{BB962C8B-B14F-4D97-AF65-F5344CB8AC3E}">
        <p14:creationId xmlns:p14="http://schemas.microsoft.com/office/powerpoint/2010/main" val="5841484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New MSE Reference Customer: </a:t>
            </a:r>
            <a:r>
              <a:rPr lang="en-US" dirty="0" err="1"/>
              <a:t>Rigi</a:t>
            </a:r>
            <a:r>
              <a:rPr lang="en-US" dirty="0"/>
              <a:t> </a:t>
            </a:r>
            <a:r>
              <a:rPr lang="en-US" dirty="0" err="1"/>
              <a:t>Bahn</a:t>
            </a:r>
            <a:endParaRPr lang="en-US" dirty="0"/>
          </a:p>
        </p:txBody>
      </p:sp>
      <p:sp>
        <p:nvSpPr>
          <p:cNvPr id="3" name="Text Placeholder 2"/>
          <p:cNvSpPr>
            <a:spLocks noGrp="1"/>
          </p:cNvSpPr>
          <p:nvPr>
            <p:ph type="body" sz="quarter" idx="10"/>
          </p:nvPr>
        </p:nvSpPr>
        <p:spPr>
          <a:xfrm>
            <a:off x="638752" y="1398901"/>
            <a:ext cx="11158970" cy="461665"/>
          </a:xfrm>
        </p:spPr>
        <p:txBody>
          <a:bodyPr/>
          <a:lstStyle/>
          <a:p>
            <a:pPr marL="342900" lvl="1" indent="0" algn="ctr">
              <a:spcBef>
                <a:spcPts val="1200"/>
              </a:spcBef>
              <a:buNone/>
            </a:pPr>
            <a:r>
              <a:rPr lang="en-US" sz="2000" dirty="0">
                <a:hlinkClick r:id="rId3"/>
              </a:rPr>
              <a:t>Video</a:t>
            </a:r>
            <a:r>
              <a:rPr lang="en-US" sz="2000" dirty="0"/>
              <a:t> | </a:t>
            </a:r>
            <a:r>
              <a:rPr lang="en-US" sz="2000" dirty="0">
                <a:hlinkClick r:id="rId4"/>
              </a:rPr>
              <a:t>Customer story</a:t>
            </a:r>
            <a:endParaRPr lang="en-US" sz="2000" dirty="0"/>
          </a:p>
        </p:txBody>
      </p:sp>
      <p:sp>
        <p:nvSpPr>
          <p:cNvPr id="4" name="Text Placeholder 2"/>
          <p:cNvSpPr txBox="1">
            <a:spLocks/>
          </p:cNvSpPr>
          <p:nvPr/>
        </p:nvSpPr>
        <p:spPr>
          <a:xfrm>
            <a:off x="638752" y="2019071"/>
            <a:ext cx="11158970" cy="1431161"/>
          </a:xfrm>
          <a:prstGeom prst="rect">
            <a:avLst/>
          </a:prstGeom>
          <a:solidFill>
            <a:schemeClr val="accent1"/>
          </a:solidFill>
        </p:spPr>
        <p:txBody>
          <a:bodyPr vert="horz" wrap="square" lIns="146304" tIns="91440" rIns="146304" bIns="91440" rtlCol="0">
            <a:spAutoFit/>
          </a:bodyPr>
          <a:lstStyle>
            <a:lvl1pPr marL="0" marR="0" indent="0" algn="l" defTabSz="913906" rtl="0" eaLnBrk="1" fontAlgn="auto" latinLnBrk="0" hangingPunct="1">
              <a:lnSpc>
                <a:spcPct val="90000"/>
              </a:lnSpc>
              <a:spcBef>
                <a:spcPct val="20000"/>
              </a:spcBef>
              <a:spcAft>
                <a:spcPts val="0"/>
              </a:spcAft>
              <a:buClrTx/>
              <a:buSzPct val="90000"/>
              <a:buFont typeface="Arial" panose="020B0604020202020204" pitchFamily="34" charset="0"/>
              <a:buNone/>
              <a:tabLst/>
              <a:defRPr sz="3999" kern="1200" spc="0" baseline="0">
                <a:solidFill>
                  <a:schemeClr val="accent2"/>
                </a:solidFill>
                <a:latin typeface="+mj-lt"/>
                <a:ea typeface="+mn-ea"/>
                <a:cs typeface="+mn-cs"/>
              </a:defRPr>
            </a:lvl1pPr>
            <a:lvl2pPr marL="359892" marR="0" indent="0" algn="l" defTabSz="913906" rtl="0" eaLnBrk="1" fontAlgn="auto" latinLnBrk="0" hangingPunct="1">
              <a:lnSpc>
                <a:spcPct val="90000"/>
              </a:lnSpc>
              <a:spcBef>
                <a:spcPts val="800"/>
              </a:spcBef>
              <a:spcAft>
                <a:spcPts val="0"/>
              </a:spcAft>
              <a:buClrTx/>
              <a:buSzPct val="90000"/>
              <a:buFontTx/>
              <a:buNone/>
              <a:tabLst/>
              <a:defRPr sz="2399" kern="1200" spc="0" baseline="0">
                <a:gradFill>
                  <a:gsLst>
                    <a:gs pos="1250">
                      <a:schemeClr val="tx1"/>
                    </a:gs>
                    <a:gs pos="100000">
                      <a:schemeClr val="tx1"/>
                    </a:gs>
                  </a:gsLst>
                  <a:lin ang="5400000" scaled="0"/>
                </a:gradFill>
                <a:latin typeface="+mn-lt"/>
                <a:ea typeface="+mn-ea"/>
                <a:cs typeface="+mn-cs"/>
              </a:defRPr>
            </a:lvl2pPr>
            <a:lvl3pPr marL="539838" marR="0" indent="0" algn="l" defTabSz="913906" rtl="0" eaLnBrk="1" fontAlgn="auto" latinLnBrk="0" hangingPunct="1">
              <a:lnSpc>
                <a:spcPct val="90000"/>
              </a:lnSpc>
              <a:spcBef>
                <a:spcPts val="800"/>
              </a:spcBef>
              <a:spcAft>
                <a:spcPts val="0"/>
              </a:spcAft>
              <a:buClrTx/>
              <a:buSzPct val="90000"/>
              <a:buFont typeface="Wingdings" panose="05000000000000000000" pitchFamily="2" charset="2"/>
              <a:buNone/>
              <a:tabLst/>
              <a:defRPr sz="1999" kern="1200" spc="0" baseline="0">
                <a:gradFill>
                  <a:gsLst>
                    <a:gs pos="1250">
                      <a:schemeClr val="tx1"/>
                    </a:gs>
                    <a:gs pos="100000">
                      <a:schemeClr val="tx1"/>
                    </a:gs>
                  </a:gsLst>
                  <a:lin ang="5400000" scaled="0"/>
                </a:gradFill>
                <a:latin typeface="+mn-lt"/>
                <a:ea typeface="+mn-ea"/>
                <a:cs typeface="+mn-cs"/>
              </a:defRPr>
            </a:lvl3pPr>
            <a:lvl4pPr marL="719784" marR="0" indent="0" algn="l" defTabSz="913906" rtl="0" eaLnBrk="1" fontAlgn="auto" latinLnBrk="0" hangingPunct="1">
              <a:lnSpc>
                <a:spcPct val="90000"/>
              </a:lnSpc>
              <a:spcBef>
                <a:spcPts val="800"/>
              </a:spcBef>
              <a:spcAft>
                <a:spcPts val="0"/>
              </a:spcAft>
              <a:buClrTx/>
              <a:buSzPct val="90000"/>
              <a:buFont typeface="Wingdings" panose="05000000000000000000" pitchFamily="2" charset="2"/>
              <a:buNone/>
              <a:tabLst/>
              <a:defRPr sz="1799" kern="1200" spc="0" baseline="0">
                <a:gradFill>
                  <a:gsLst>
                    <a:gs pos="1250">
                      <a:schemeClr val="tx1"/>
                    </a:gs>
                    <a:gs pos="100000">
                      <a:schemeClr val="tx1"/>
                    </a:gs>
                  </a:gsLst>
                  <a:lin ang="5400000" scaled="0"/>
                </a:gradFill>
                <a:latin typeface="+mn-lt"/>
                <a:ea typeface="+mn-ea"/>
                <a:cs typeface="+mn-cs"/>
              </a:defRPr>
            </a:lvl4pPr>
            <a:lvl5pPr marL="899730" marR="0" indent="0" algn="l" defTabSz="913906" rtl="0" eaLnBrk="1" fontAlgn="auto" latinLnBrk="0" hangingPunct="1">
              <a:lnSpc>
                <a:spcPct val="90000"/>
              </a:lnSpc>
              <a:spcBef>
                <a:spcPts val="800"/>
              </a:spcBef>
              <a:spcAft>
                <a:spcPts val="0"/>
              </a:spcAft>
              <a:buClrTx/>
              <a:buSzPct val="90000"/>
              <a:buFont typeface="Wingdings" panose="05000000000000000000" pitchFamily="2" charset="2"/>
              <a:buNone/>
              <a:tabLst/>
              <a:defRPr sz="1799" kern="1200" spc="0" baseline="0">
                <a:gradFill>
                  <a:gsLst>
                    <a:gs pos="1250">
                      <a:schemeClr val="tx1"/>
                    </a:gs>
                    <a:gs pos="100000">
                      <a:schemeClr val="tx1"/>
                    </a:gs>
                  </a:gsLst>
                  <a:lin ang="5400000" scaled="0"/>
                </a:gradFill>
                <a:latin typeface="+mn-lt"/>
                <a:ea typeface="+mn-ea"/>
                <a:cs typeface="+mn-cs"/>
              </a:defRPr>
            </a:lvl5pPr>
            <a:lvl6pPr marL="2513242"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6pPr>
            <a:lvl7pPr marL="2970196"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7pPr>
            <a:lvl8pPr marL="3427149"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8pPr>
            <a:lvl9pPr marL="3884102"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9pPr>
          </a:lstStyle>
          <a:p>
            <a:pPr algn="just"/>
            <a:r>
              <a:rPr lang="en-US" sz="1800" dirty="0">
                <a:solidFill>
                  <a:schemeClr val="bg1"/>
                </a:solidFill>
                <a:latin typeface="+mn-lt"/>
              </a:rPr>
              <a:t>“The RIGI </a:t>
            </a:r>
            <a:r>
              <a:rPr lang="en-US" sz="1800" dirty="0" err="1">
                <a:solidFill>
                  <a:schemeClr val="bg1"/>
                </a:solidFill>
                <a:latin typeface="+mn-lt"/>
              </a:rPr>
              <a:t>Bahn</a:t>
            </a:r>
            <a:r>
              <a:rPr lang="en-US" sz="1800" dirty="0">
                <a:solidFill>
                  <a:schemeClr val="bg1"/>
                </a:solidFill>
                <a:latin typeface="+mn-lt"/>
              </a:rPr>
              <a:t> at the heart of Switzerland is Europe's oldest still running mountain railway. As "Queen of the Mountains" the </a:t>
            </a:r>
            <a:r>
              <a:rPr lang="en-US" sz="1800" dirty="0" err="1">
                <a:solidFill>
                  <a:schemeClr val="bg1"/>
                </a:solidFill>
                <a:latin typeface="+mn-lt"/>
              </a:rPr>
              <a:t>Rigi</a:t>
            </a:r>
            <a:r>
              <a:rPr lang="en-US" sz="1800" dirty="0">
                <a:solidFill>
                  <a:schemeClr val="bg1"/>
                </a:solidFill>
                <a:latin typeface="+mn-lt"/>
              </a:rPr>
              <a:t> stands for a place, even today, where untouched nature and deeply rooted customs go hand in hand. As the people in charge have recognized the elusiveness of this idyll and have reacted by way of a social media task force to the changes in tourism, the </a:t>
            </a:r>
            <a:r>
              <a:rPr lang="en-US" sz="1800" dirty="0" err="1">
                <a:solidFill>
                  <a:schemeClr val="bg1"/>
                </a:solidFill>
                <a:latin typeface="+mn-lt"/>
              </a:rPr>
              <a:t>Rigi</a:t>
            </a:r>
            <a:r>
              <a:rPr lang="en-US" sz="1800" dirty="0">
                <a:solidFill>
                  <a:schemeClr val="bg1"/>
                </a:solidFill>
                <a:latin typeface="+mn-lt"/>
              </a:rPr>
              <a:t> has also become a showcase project when it comes to timely interaction with guests.”</a:t>
            </a:r>
            <a:endParaRPr lang="de-CH" sz="1800" dirty="0">
              <a:solidFill>
                <a:schemeClr val="bg1"/>
              </a:solidFill>
              <a:latin typeface="+mn-lt"/>
            </a:endParaRPr>
          </a:p>
        </p:txBody>
      </p:sp>
      <p:pic>
        <p:nvPicPr>
          <p:cNvPr id="5" name="Picture 1"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52" y="3610363"/>
            <a:ext cx="11158970" cy="279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72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How to request MSE Trials</a:t>
            </a:r>
          </a:p>
        </p:txBody>
      </p:sp>
      <p:sp>
        <p:nvSpPr>
          <p:cNvPr id="3" name="Text Placeholder 4"/>
          <p:cNvSpPr>
            <a:spLocks noGrp="1"/>
          </p:cNvSpPr>
          <p:nvPr>
            <p:ph type="body" sz="quarter" idx="10"/>
          </p:nvPr>
        </p:nvSpPr>
        <p:spPr>
          <a:xfrm>
            <a:off x="274639" y="2207080"/>
            <a:ext cx="5257798" cy="2738570"/>
          </a:xfrm>
          <a:solidFill>
            <a:schemeClr val="accent1"/>
          </a:solidFill>
        </p:spPr>
        <p:txBody>
          <a:bodyPr/>
          <a:lstStyle/>
          <a:p>
            <a:pPr marL="0" indent="0">
              <a:buNone/>
            </a:pPr>
            <a:r>
              <a:rPr lang="en-US" sz="1800" dirty="0">
                <a:solidFill>
                  <a:schemeClr val="bg1"/>
                </a:solidFill>
                <a:latin typeface="+mn-lt"/>
              </a:rPr>
              <a:t>Customers and Partners can request an MSE trial through Managed Trial Portal:</a:t>
            </a:r>
            <a:r>
              <a:rPr lang="en-US" sz="2040" kern="0" dirty="0">
                <a:solidFill>
                  <a:srgbClr val="002060"/>
                </a:solidFill>
                <a:latin typeface="Segoe UI Light" panose="020B0502040204020203" pitchFamily="34" charset="0"/>
                <a:cs typeface="Segoe UI Light" panose="020B0502040204020203" pitchFamily="34" charset="0"/>
              </a:rPr>
              <a:t> </a:t>
            </a:r>
            <a:r>
              <a:rPr lang="en-US" sz="1800" dirty="0">
                <a:latin typeface="+mn-lt"/>
                <a:hlinkClick r:id="rId3"/>
              </a:rPr>
              <a:t>https://crmmanagedtrials.dynamics.com/</a:t>
            </a:r>
            <a:endParaRPr lang="en-US" sz="1800" dirty="0">
              <a:latin typeface="+mn-lt"/>
            </a:endParaRPr>
          </a:p>
          <a:p>
            <a:pPr marL="0" indent="0">
              <a:buNone/>
            </a:pPr>
            <a:endParaRPr lang="en-US" sz="1800" dirty="0">
              <a:latin typeface="+mn-lt"/>
            </a:endParaRPr>
          </a:p>
          <a:p>
            <a:pPr marL="0" indent="0">
              <a:buNone/>
            </a:pPr>
            <a:r>
              <a:rPr lang="en-US" sz="1800" dirty="0">
                <a:solidFill>
                  <a:schemeClr val="bg1"/>
                </a:solidFill>
                <a:latin typeface="+mn-lt"/>
              </a:rPr>
              <a:t>Note:</a:t>
            </a:r>
          </a:p>
          <a:p>
            <a:r>
              <a:rPr lang="en-US" sz="1800" dirty="0">
                <a:solidFill>
                  <a:schemeClr val="bg1"/>
                </a:solidFill>
                <a:latin typeface="+mn-lt"/>
              </a:rPr>
              <a:t>Depending on the business case and capacity, a trial key will be provided</a:t>
            </a:r>
          </a:p>
          <a:p>
            <a:r>
              <a:rPr lang="en-US" sz="1800" dirty="0">
                <a:solidFill>
                  <a:schemeClr val="bg1"/>
                </a:solidFill>
                <a:latin typeface="+mn-lt"/>
              </a:rPr>
              <a:t>30 days trial with post quota of 10k/month</a:t>
            </a:r>
          </a:p>
          <a:p>
            <a:endParaRPr lang="en-US" sz="1800" dirty="0">
              <a:latin typeface="+mn-lt"/>
            </a:endParaRPr>
          </a:p>
        </p:txBody>
      </p:sp>
      <p:pic>
        <p:nvPicPr>
          <p:cNvPr id="2" name="Picture 1"/>
          <p:cNvPicPr>
            <a:picLocks noChangeAspect="1"/>
          </p:cNvPicPr>
          <p:nvPr/>
        </p:nvPicPr>
        <p:blipFill>
          <a:blip r:embed="rId4"/>
          <a:stretch>
            <a:fillRect/>
          </a:stretch>
        </p:blipFill>
        <p:spPr>
          <a:xfrm>
            <a:off x="5684837" y="1503133"/>
            <a:ext cx="6400800" cy="4146464"/>
          </a:xfrm>
          <a:prstGeom prst="rect">
            <a:avLst/>
          </a:prstGeom>
        </p:spPr>
      </p:pic>
    </p:spTree>
    <p:extLst>
      <p:ext uri="{BB962C8B-B14F-4D97-AF65-F5344CB8AC3E}">
        <p14:creationId xmlns:p14="http://schemas.microsoft.com/office/powerpoint/2010/main" val="255755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In closing…</a:t>
            </a:r>
          </a:p>
        </p:txBody>
      </p:sp>
    </p:spTree>
    <p:extLst>
      <p:ext uri="{BB962C8B-B14F-4D97-AF65-F5344CB8AC3E}">
        <p14:creationId xmlns:p14="http://schemas.microsoft.com/office/powerpoint/2010/main" val="338238853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Why Microsoft Social Engagement</a:t>
            </a:r>
          </a:p>
        </p:txBody>
      </p:sp>
      <p:sp>
        <p:nvSpPr>
          <p:cNvPr id="3" name="Rectangle 2"/>
          <p:cNvSpPr/>
          <p:nvPr/>
        </p:nvSpPr>
        <p:spPr bwMode="auto">
          <a:xfrm>
            <a:off x="866" y="1224093"/>
            <a:ext cx="12435609" cy="4861287"/>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marL="0" marR="0" lvl="0" indent="0" algn="ctr" defTabSz="913901"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grpSp>
        <p:nvGrpSpPr>
          <p:cNvPr id="2" name="Group 1"/>
          <p:cNvGrpSpPr/>
          <p:nvPr/>
        </p:nvGrpSpPr>
        <p:grpSpPr>
          <a:xfrm>
            <a:off x="520599" y="1711073"/>
            <a:ext cx="11395276" cy="3828157"/>
            <a:chOff x="415399" y="1711073"/>
            <a:chExt cx="11395276" cy="3828157"/>
          </a:xfrm>
        </p:grpSpPr>
        <p:sp>
          <p:nvSpPr>
            <p:cNvPr id="4" name="Rectangle 3"/>
            <p:cNvSpPr/>
            <p:nvPr/>
          </p:nvSpPr>
          <p:spPr>
            <a:xfrm>
              <a:off x="6183709" y="1711075"/>
              <a:ext cx="2742811" cy="3828155"/>
            </a:xfrm>
            <a:prstGeom prst="rect">
              <a:avLst/>
            </a:prstGeom>
            <a:solidFill>
              <a:schemeClr val="bg1">
                <a:alpha val="90000"/>
              </a:schemeClr>
            </a:solidFill>
          </p:spPr>
          <p:txBody>
            <a:bodyPr wrap="square" lIns="182855" tIns="182855" rIns="182855" bIns="182855">
              <a:noAutofit/>
            </a:bodyPr>
            <a:lstStyle/>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Light"/>
                  <a:ea typeface="+mn-ea"/>
                  <a:cs typeface="+mn-cs"/>
                </a:rPr>
                <a:t>Intelligent Social</a:t>
              </a:r>
            </a:p>
            <a:p>
              <a:pPr marL="0" marR="0" lvl="0" indent="0" algn="ctr" defTabSz="913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71" normalizeH="0" baseline="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rPr>
                <a:t>Adaptive Sentiment</a:t>
              </a:r>
              <a:endParaRPr lang="en-US" spc="-71"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endParaRPr>
            </a:p>
            <a:p>
              <a:pPr marL="0" marR="0" lvl="0" indent="0" algn="ctr" defTabSz="913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71" normalizeH="0" baseline="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rPr>
                <a:t>Intention Analysis</a:t>
              </a:r>
            </a:p>
            <a:p>
              <a:pPr marL="0" marR="0" lvl="0" indent="0" algn="ctr" defTabSz="913189" rtl="0" eaLnBrk="1" fontAlgn="base" latinLnBrk="0" hangingPunct="1">
                <a:lnSpc>
                  <a:spcPct val="100000"/>
                </a:lnSpc>
                <a:spcBef>
                  <a:spcPct val="0"/>
                </a:spcBef>
                <a:spcAft>
                  <a:spcPct val="0"/>
                </a:spcAft>
                <a:buClrTx/>
                <a:buSzTx/>
                <a:buFontTx/>
                <a:buNone/>
                <a:tabLst/>
                <a:defRPr/>
              </a:pPr>
              <a:r>
                <a:rPr lang="en-US" spc="-71"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rPr>
                <a:t>Interactive experience</a:t>
              </a:r>
              <a:endParaRPr kumimoji="0" lang="en-US" sz="1800" b="0" i="0" u="none" strike="noStrike" kern="1200" cap="none" spc="-71" normalizeH="0" baseline="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endParaRPr>
            </a:p>
          </p:txBody>
        </p:sp>
        <p:sp>
          <p:nvSpPr>
            <p:cNvPr id="5" name="Rectangle 4"/>
            <p:cNvSpPr/>
            <p:nvPr/>
          </p:nvSpPr>
          <p:spPr>
            <a:xfrm>
              <a:off x="3299554" y="1711073"/>
              <a:ext cx="2742811" cy="3828155"/>
            </a:xfrm>
            <a:prstGeom prst="rect">
              <a:avLst/>
            </a:prstGeom>
            <a:solidFill>
              <a:schemeClr val="bg1">
                <a:alpha val="90000"/>
              </a:schemeClr>
            </a:solidFill>
          </p:spPr>
          <p:txBody>
            <a:bodyPr wrap="square" lIns="182855" tIns="182855" rIns="182855" bIns="182855">
              <a:noAutofit/>
            </a:bodyPr>
            <a:lstStyle/>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Light"/>
                  <a:ea typeface="+mn-ea"/>
                  <a:cs typeface="+mn-cs"/>
                </a:rPr>
                <a:t>One Microsoft</a:t>
              </a:r>
            </a:p>
            <a:p>
              <a:pPr marL="0" marR="0" lvl="0" indent="0" algn="ctr" defTabSz="913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71" normalizeH="0" baseline="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rPr>
                <a:t>Benefit from deep expertise</a:t>
              </a:r>
              <a:r>
                <a:rPr kumimoji="0" lang="en-US" sz="1800" b="0" i="0" u="none" strike="noStrike" kern="1200" cap="none" spc="-71" normalizeH="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rPr>
                <a:t> in AI (Azure ML), Analytics (Power BI) and more</a:t>
              </a:r>
              <a:endParaRPr kumimoji="0" lang="en-US" sz="1800" b="0" i="0" u="none" strike="noStrike" kern="1200" cap="none" spc="-71" normalizeH="0" baseline="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endParaRPr>
            </a:p>
          </p:txBody>
        </p:sp>
        <p:grpSp>
          <p:nvGrpSpPr>
            <p:cNvPr id="6" name="Group 11"/>
            <p:cNvGrpSpPr>
              <a:grpSpLocks noChangeAspect="1"/>
            </p:cNvGrpSpPr>
            <p:nvPr/>
          </p:nvGrpSpPr>
          <p:grpSpPr bwMode="auto">
            <a:xfrm>
              <a:off x="7150254" y="1994144"/>
              <a:ext cx="809720" cy="805789"/>
              <a:chOff x="2505" y="990"/>
              <a:chExt cx="824" cy="820"/>
            </a:xfrm>
            <a:solidFill>
              <a:srgbClr val="264178"/>
            </a:solidFill>
          </p:grpSpPr>
          <p:sp>
            <p:nvSpPr>
              <p:cNvPr id="7" name="Freeform 12"/>
              <p:cNvSpPr>
                <a:spLocks noEditPoints="1"/>
              </p:cNvSpPr>
              <p:nvPr/>
            </p:nvSpPr>
            <p:spPr bwMode="auto">
              <a:xfrm>
                <a:off x="2651" y="1130"/>
                <a:ext cx="678" cy="680"/>
              </a:xfrm>
              <a:custGeom>
                <a:avLst/>
                <a:gdLst>
                  <a:gd name="T0" fmla="*/ 494 w 678"/>
                  <a:gd name="T1" fmla="*/ 414 h 680"/>
                  <a:gd name="T2" fmla="*/ 456 w 678"/>
                  <a:gd name="T3" fmla="*/ 396 h 680"/>
                  <a:gd name="T4" fmla="*/ 404 w 678"/>
                  <a:gd name="T5" fmla="*/ 358 h 680"/>
                  <a:gd name="T6" fmla="*/ 432 w 678"/>
                  <a:gd name="T7" fmla="*/ 306 h 680"/>
                  <a:gd name="T8" fmla="*/ 446 w 678"/>
                  <a:gd name="T9" fmla="*/ 248 h 680"/>
                  <a:gd name="T10" fmla="*/ 444 w 678"/>
                  <a:gd name="T11" fmla="*/ 190 h 680"/>
                  <a:gd name="T12" fmla="*/ 428 w 678"/>
                  <a:gd name="T13" fmla="*/ 134 h 680"/>
                  <a:gd name="T14" fmla="*/ 396 w 678"/>
                  <a:gd name="T15" fmla="*/ 82 h 680"/>
                  <a:gd name="T16" fmla="*/ 366 w 678"/>
                  <a:gd name="T17" fmla="*/ 50 h 680"/>
                  <a:gd name="T18" fmla="*/ 308 w 678"/>
                  <a:gd name="T19" fmla="*/ 18 h 680"/>
                  <a:gd name="T20" fmla="*/ 246 w 678"/>
                  <a:gd name="T21" fmla="*/ 2 h 680"/>
                  <a:gd name="T22" fmla="*/ 180 w 678"/>
                  <a:gd name="T23" fmla="*/ 4 h 680"/>
                  <a:gd name="T24" fmla="*/ 120 w 678"/>
                  <a:gd name="T25" fmla="*/ 26 h 680"/>
                  <a:gd name="T26" fmla="*/ 66 w 678"/>
                  <a:gd name="T27" fmla="*/ 66 h 680"/>
                  <a:gd name="T28" fmla="*/ 36 w 678"/>
                  <a:gd name="T29" fmla="*/ 102 h 680"/>
                  <a:gd name="T30" fmla="*/ 8 w 678"/>
                  <a:gd name="T31" fmla="*/ 160 h 680"/>
                  <a:gd name="T32" fmla="*/ 0 w 678"/>
                  <a:gd name="T33" fmla="*/ 224 h 680"/>
                  <a:gd name="T34" fmla="*/ 8 w 678"/>
                  <a:gd name="T35" fmla="*/ 288 h 680"/>
                  <a:gd name="T36" fmla="*/ 36 w 678"/>
                  <a:gd name="T37" fmla="*/ 348 h 680"/>
                  <a:gd name="T38" fmla="*/ 66 w 678"/>
                  <a:gd name="T39" fmla="*/ 384 h 680"/>
                  <a:gd name="T40" fmla="*/ 114 w 678"/>
                  <a:gd name="T41" fmla="*/ 420 h 680"/>
                  <a:gd name="T42" fmla="*/ 170 w 678"/>
                  <a:gd name="T43" fmla="*/ 442 h 680"/>
                  <a:gd name="T44" fmla="*/ 228 w 678"/>
                  <a:gd name="T45" fmla="*/ 448 h 680"/>
                  <a:gd name="T46" fmla="*/ 286 w 678"/>
                  <a:gd name="T47" fmla="*/ 440 h 680"/>
                  <a:gd name="T48" fmla="*/ 340 w 678"/>
                  <a:gd name="T49" fmla="*/ 416 h 680"/>
                  <a:gd name="T50" fmla="*/ 396 w 678"/>
                  <a:gd name="T51" fmla="*/ 442 h 680"/>
                  <a:gd name="T52" fmla="*/ 404 w 678"/>
                  <a:gd name="T53" fmla="*/ 484 h 680"/>
                  <a:gd name="T54" fmla="*/ 580 w 678"/>
                  <a:gd name="T55" fmla="*/ 662 h 680"/>
                  <a:gd name="T56" fmla="*/ 610 w 678"/>
                  <a:gd name="T57" fmla="*/ 678 h 680"/>
                  <a:gd name="T58" fmla="*/ 642 w 678"/>
                  <a:gd name="T59" fmla="*/ 676 h 680"/>
                  <a:gd name="T60" fmla="*/ 662 w 678"/>
                  <a:gd name="T61" fmla="*/ 662 h 680"/>
                  <a:gd name="T62" fmla="*/ 678 w 678"/>
                  <a:gd name="T63" fmla="*/ 632 h 680"/>
                  <a:gd name="T64" fmla="*/ 674 w 678"/>
                  <a:gd name="T65" fmla="*/ 600 h 680"/>
                  <a:gd name="T66" fmla="*/ 662 w 678"/>
                  <a:gd name="T67" fmla="*/ 580 h 680"/>
                  <a:gd name="T68" fmla="*/ 324 w 678"/>
                  <a:gd name="T69" fmla="*/ 348 h 680"/>
                  <a:gd name="T70" fmla="*/ 284 w 678"/>
                  <a:gd name="T71" fmla="*/ 372 h 680"/>
                  <a:gd name="T72" fmla="*/ 238 w 678"/>
                  <a:gd name="T73" fmla="*/ 384 h 680"/>
                  <a:gd name="T74" fmla="*/ 194 w 678"/>
                  <a:gd name="T75" fmla="*/ 382 h 680"/>
                  <a:gd name="T76" fmla="*/ 150 w 678"/>
                  <a:gd name="T77" fmla="*/ 366 h 680"/>
                  <a:gd name="T78" fmla="*/ 110 w 678"/>
                  <a:gd name="T79" fmla="*/ 338 h 680"/>
                  <a:gd name="T80" fmla="*/ 90 w 678"/>
                  <a:gd name="T81" fmla="*/ 312 h 680"/>
                  <a:gd name="T82" fmla="*/ 70 w 678"/>
                  <a:gd name="T83" fmla="*/ 270 h 680"/>
                  <a:gd name="T84" fmla="*/ 64 w 678"/>
                  <a:gd name="T85" fmla="*/ 224 h 680"/>
                  <a:gd name="T86" fmla="*/ 70 w 678"/>
                  <a:gd name="T87" fmla="*/ 180 h 680"/>
                  <a:gd name="T88" fmla="*/ 90 w 678"/>
                  <a:gd name="T89" fmla="*/ 136 h 680"/>
                  <a:gd name="T90" fmla="*/ 110 w 678"/>
                  <a:gd name="T91" fmla="*/ 112 h 680"/>
                  <a:gd name="T92" fmla="*/ 150 w 678"/>
                  <a:gd name="T93" fmla="*/ 84 h 680"/>
                  <a:gd name="T94" fmla="*/ 194 w 678"/>
                  <a:gd name="T95" fmla="*/ 68 h 680"/>
                  <a:gd name="T96" fmla="*/ 240 w 678"/>
                  <a:gd name="T97" fmla="*/ 66 h 680"/>
                  <a:gd name="T98" fmla="*/ 284 w 678"/>
                  <a:gd name="T99" fmla="*/ 76 h 680"/>
                  <a:gd name="T100" fmla="*/ 324 w 678"/>
                  <a:gd name="T101" fmla="*/ 100 h 680"/>
                  <a:gd name="T102" fmla="*/ 348 w 678"/>
                  <a:gd name="T103" fmla="*/ 124 h 680"/>
                  <a:gd name="T104" fmla="*/ 372 w 678"/>
                  <a:gd name="T105" fmla="*/ 164 h 680"/>
                  <a:gd name="T106" fmla="*/ 382 w 678"/>
                  <a:gd name="T107" fmla="*/ 210 h 680"/>
                  <a:gd name="T108" fmla="*/ 380 w 678"/>
                  <a:gd name="T109" fmla="*/ 256 h 680"/>
                  <a:gd name="T110" fmla="*/ 366 w 678"/>
                  <a:gd name="T111" fmla="*/ 300 h 680"/>
                  <a:gd name="T112" fmla="*/ 336 w 678"/>
                  <a:gd name="T113" fmla="*/ 33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8" h="680">
                    <a:moveTo>
                      <a:pt x="662" y="580"/>
                    </a:moveTo>
                    <a:lnTo>
                      <a:pt x="494" y="414"/>
                    </a:lnTo>
                    <a:lnTo>
                      <a:pt x="494" y="414"/>
                    </a:lnTo>
                    <a:lnTo>
                      <a:pt x="482" y="404"/>
                    </a:lnTo>
                    <a:lnTo>
                      <a:pt x="470" y="398"/>
                    </a:lnTo>
                    <a:lnTo>
                      <a:pt x="456" y="396"/>
                    </a:lnTo>
                    <a:lnTo>
                      <a:pt x="442" y="398"/>
                    </a:lnTo>
                    <a:lnTo>
                      <a:pt x="404" y="358"/>
                    </a:lnTo>
                    <a:lnTo>
                      <a:pt x="404" y="358"/>
                    </a:lnTo>
                    <a:lnTo>
                      <a:pt x="414" y="342"/>
                    </a:lnTo>
                    <a:lnTo>
                      <a:pt x="424" y="324"/>
                    </a:lnTo>
                    <a:lnTo>
                      <a:pt x="432" y="306"/>
                    </a:lnTo>
                    <a:lnTo>
                      <a:pt x="438" y="288"/>
                    </a:lnTo>
                    <a:lnTo>
                      <a:pt x="444" y="268"/>
                    </a:lnTo>
                    <a:lnTo>
                      <a:pt x="446" y="248"/>
                    </a:lnTo>
                    <a:lnTo>
                      <a:pt x="448" y="230"/>
                    </a:lnTo>
                    <a:lnTo>
                      <a:pt x="448" y="210"/>
                    </a:lnTo>
                    <a:lnTo>
                      <a:pt x="444" y="190"/>
                    </a:lnTo>
                    <a:lnTo>
                      <a:pt x="442" y="170"/>
                    </a:lnTo>
                    <a:lnTo>
                      <a:pt x="436" y="152"/>
                    </a:lnTo>
                    <a:lnTo>
                      <a:pt x="428" y="134"/>
                    </a:lnTo>
                    <a:lnTo>
                      <a:pt x="420" y="116"/>
                    </a:lnTo>
                    <a:lnTo>
                      <a:pt x="408" y="98"/>
                    </a:lnTo>
                    <a:lnTo>
                      <a:pt x="396" y="82"/>
                    </a:lnTo>
                    <a:lnTo>
                      <a:pt x="382" y="66"/>
                    </a:lnTo>
                    <a:lnTo>
                      <a:pt x="382" y="66"/>
                    </a:lnTo>
                    <a:lnTo>
                      <a:pt x="366" y="50"/>
                    </a:lnTo>
                    <a:lnTo>
                      <a:pt x="346" y="38"/>
                    </a:lnTo>
                    <a:lnTo>
                      <a:pt x="328" y="26"/>
                    </a:lnTo>
                    <a:lnTo>
                      <a:pt x="308" y="18"/>
                    </a:lnTo>
                    <a:lnTo>
                      <a:pt x="288" y="10"/>
                    </a:lnTo>
                    <a:lnTo>
                      <a:pt x="266" y="4"/>
                    </a:lnTo>
                    <a:lnTo>
                      <a:pt x="246" y="2"/>
                    </a:lnTo>
                    <a:lnTo>
                      <a:pt x="224" y="0"/>
                    </a:lnTo>
                    <a:lnTo>
                      <a:pt x="202" y="2"/>
                    </a:lnTo>
                    <a:lnTo>
                      <a:pt x="180" y="4"/>
                    </a:lnTo>
                    <a:lnTo>
                      <a:pt x="160" y="10"/>
                    </a:lnTo>
                    <a:lnTo>
                      <a:pt x="140" y="18"/>
                    </a:lnTo>
                    <a:lnTo>
                      <a:pt x="120" y="26"/>
                    </a:lnTo>
                    <a:lnTo>
                      <a:pt x="100" y="38"/>
                    </a:lnTo>
                    <a:lnTo>
                      <a:pt x="82" y="50"/>
                    </a:lnTo>
                    <a:lnTo>
                      <a:pt x="66" y="66"/>
                    </a:lnTo>
                    <a:lnTo>
                      <a:pt x="66" y="66"/>
                    </a:lnTo>
                    <a:lnTo>
                      <a:pt x="50" y="84"/>
                    </a:lnTo>
                    <a:lnTo>
                      <a:pt x="36" y="102"/>
                    </a:lnTo>
                    <a:lnTo>
                      <a:pt x="26" y="120"/>
                    </a:lnTo>
                    <a:lnTo>
                      <a:pt x="16" y="140"/>
                    </a:lnTo>
                    <a:lnTo>
                      <a:pt x="8" y="160"/>
                    </a:lnTo>
                    <a:lnTo>
                      <a:pt x="4" y="182"/>
                    </a:lnTo>
                    <a:lnTo>
                      <a:pt x="0" y="204"/>
                    </a:lnTo>
                    <a:lnTo>
                      <a:pt x="0" y="224"/>
                    </a:lnTo>
                    <a:lnTo>
                      <a:pt x="0" y="246"/>
                    </a:lnTo>
                    <a:lnTo>
                      <a:pt x="4" y="268"/>
                    </a:lnTo>
                    <a:lnTo>
                      <a:pt x="8" y="288"/>
                    </a:lnTo>
                    <a:lnTo>
                      <a:pt x="16" y="310"/>
                    </a:lnTo>
                    <a:lnTo>
                      <a:pt x="26" y="328"/>
                    </a:lnTo>
                    <a:lnTo>
                      <a:pt x="36" y="348"/>
                    </a:lnTo>
                    <a:lnTo>
                      <a:pt x="50" y="366"/>
                    </a:lnTo>
                    <a:lnTo>
                      <a:pt x="66" y="384"/>
                    </a:lnTo>
                    <a:lnTo>
                      <a:pt x="66" y="384"/>
                    </a:lnTo>
                    <a:lnTo>
                      <a:pt x="80" y="398"/>
                    </a:lnTo>
                    <a:lnTo>
                      <a:pt x="98" y="410"/>
                    </a:lnTo>
                    <a:lnTo>
                      <a:pt x="114" y="420"/>
                    </a:lnTo>
                    <a:lnTo>
                      <a:pt x="132" y="430"/>
                    </a:lnTo>
                    <a:lnTo>
                      <a:pt x="150" y="436"/>
                    </a:lnTo>
                    <a:lnTo>
                      <a:pt x="170" y="442"/>
                    </a:lnTo>
                    <a:lnTo>
                      <a:pt x="190" y="446"/>
                    </a:lnTo>
                    <a:lnTo>
                      <a:pt x="208" y="448"/>
                    </a:lnTo>
                    <a:lnTo>
                      <a:pt x="228" y="448"/>
                    </a:lnTo>
                    <a:lnTo>
                      <a:pt x="248" y="448"/>
                    </a:lnTo>
                    <a:lnTo>
                      <a:pt x="268" y="444"/>
                    </a:lnTo>
                    <a:lnTo>
                      <a:pt x="286" y="440"/>
                    </a:lnTo>
                    <a:lnTo>
                      <a:pt x="306" y="434"/>
                    </a:lnTo>
                    <a:lnTo>
                      <a:pt x="324" y="426"/>
                    </a:lnTo>
                    <a:lnTo>
                      <a:pt x="340" y="416"/>
                    </a:lnTo>
                    <a:lnTo>
                      <a:pt x="358" y="404"/>
                    </a:lnTo>
                    <a:lnTo>
                      <a:pt x="396" y="442"/>
                    </a:lnTo>
                    <a:lnTo>
                      <a:pt x="396" y="442"/>
                    </a:lnTo>
                    <a:lnTo>
                      <a:pt x="396" y="456"/>
                    </a:lnTo>
                    <a:lnTo>
                      <a:pt x="398" y="470"/>
                    </a:lnTo>
                    <a:lnTo>
                      <a:pt x="404" y="484"/>
                    </a:lnTo>
                    <a:lnTo>
                      <a:pt x="412" y="496"/>
                    </a:lnTo>
                    <a:lnTo>
                      <a:pt x="580" y="662"/>
                    </a:lnTo>
                    <a:lnTo>
                      <a:pt x="580" y="662"/>
                    </a:lnTo>
                    <a:lnTo>
                      <a:pt x="588" y="670"/>
                    </a:lnTo>
                    <a:lnTo>
                      <a:pt x="598" y="676"/>
                    </a:lnTo>
                    <a:lnTo>
                      <a:pt x="610" y="678"/>
                    </a:lnTo>
                    <a:lnTo>
                      <a:pt x="620" y="680"/>
                    </a:lnTo>
                    <a:lnTo>
                      <a:pt x="632" y="678"/>
                    </a:lnTo>
                    <a:lnTo>
                      <a:pt x="642" y="676"/>
                    </a:lnTo>
                    <a:lnTo>
                      <a:pt x="652" y="670"/>
                    </a:lnTo>
                    <a:lnTo>
                      <a:pt x="662" y="662"/>
                    </a:lnTo>
                    <a:lnTo>
                      <a:pt x="662" y="662"/>
                    </a:lnTo>
                    <a:lnTo>
                      <a:pt x="668" y="654"/>
                    </a:lnTo>
                    <a:lnTo>
                      <a:pt x="674" y="644"/>
                    </a:lnTo>
                    <a:lnTo>
                      <a:pt x="678" y="632"/>
                    </a:lnTo>
                    <a:lnTo>
                      <a:pt x="678" y="622"/>
                    </a:lnTo>
                    <a:lnTo>
                      <a:pt x="678" y="610"/>
                    </a:lnTo>
                    <a:lnTo>
                      <a:pt x="674" y="600"/>
                    </a:lnTo>
                    <a:lnTo>
                      <a:pt x="668" y="590"/>
                    </a:lnTo>
                    <a:lnTo>
                      <a:pt x="662" y="580"/>
                    </a:lnTo>
                    <a:lnTo>
                      <a:pt x="662" y="580"/>
                    </a:lnTo>
                    <a:close/>
                    <a:moveTo>
                      <a:pt x="336" y="338"/>
                    </a:moveTo>
                    <a:lnTo>
                      <a:pt x="336" y="338"/>
                    </a:lnTo>
                    <a:lnTo>
                      <a:pt x="324" y="348"/>
                    </a:lnTo>
                    <a:lnTo>
                      <a:pt x="312" y="358"/>
                    </a:lnTo>
                    <a:lnTo>
                      <a:pt x="298" y="366"/>
                    </a:lnTo>
                    <a:lnTo>
                      <a:pt x="284" y="372"/>
                    </a:lnTo>
                    <a:lnTo>
                      <a:pt x="270" y="378"/>
                    </a:lnTo>
                    <a:lnTo>
                      <a:pt x="254" y="382"/>
                    </a:lnTo>
                    <a:lnTo>
                      <a:pt x="238" y="384"/>
                    </a:lnTo>
                    <a:lnTo>
                      <a:pt x="224" y="384"/>
                    </a:lnTo>
                    <a:lnTo>
                      <a:pt x="208" y="384"/>
                    </a:lnTo>
                    <a:lnTo>
                      <a:pt x="194" y="382"/>
                    </a:lnTo>
                    <a:lnTo>
                      <a:pt x="178" y="378"/>
                    </a:lnTo>
                    <a:lnTo>
                      <a:pt x="164" y="372"/>
                    </a:lnTo>
                    <a:lnTo>
                      <a:pt x="150" y="366"/>
                    </a:lnTo>
                    <a:lnTo>
                      <a:pt x="136" y="358"/>
                    </a:lnTo>
                    <a:lnTo>
                      <a:pt x="122" y="348"/>
                    </a:lnTo>
                    <a:lnTo>
                      <a:pt x="110" y="338"/>
                    </a:lnTo>
                    <a:lnTo>
                      <a:pt x="110" y="338"/>
                    </a:lnTo>
                    <a:lnTo>
                      <a:pt x="100" y="326"/>
                    </a:lnTo>
                    <a:lnTo>
                      <a:pt x="90" y="312"/>
                    </a:lnTo>
                    <a:lnTo>
                      <a:pt x="82" y="300"/>
                    </a:lnTo>
                    <a:lnTo>
                      <a:pt x="76" y="284"/>
                    </a:lnTo>
                    <a:lnTo>
                      <a:pt x="70" y="270"/>
                    </a:lnTo>
                    <a:lnTo>
                      <a:pt x="66" y="256"/>
                    </a:lnTo>
                    <a:lnTo>
                      <a:pt x="64" y="240"/>
                    </a:lnTo>
                    <a:lnTo>
                      <a:pt x="64" y="224"/>
                    </a:lnTo>
                    <a:lnTo>
                      <a:pt x="64" y="210"/>
                    </a:lnTo>
                    <a:lnTo>
                      <a:pt x="66" y="194"/>
                    </a:lnTo>
                    <a:lnTo>
                      <a:pt x="70" y="180"/>
                    </a:lnTo>
                    <a:lnTo>
                      <a:pt x="76" y="164"/>
                    </a:lnTo>
                    <a:lnTo>
                      <a:pt x="82" y="150"/>
                    </a:lnTo>
                    <a:lnTo>
                      <a:pt x="90" y="136"/>
                    </a:lnTo>
                    <a:lnTo>
                      <a:pt x="100" y="124"/>
                    </a:lnTo>
                    <a:lnTo>
                      <a:pt x="110" y="112"/>
                    </a:lnTo>
                    <a:lnTo>
                      <a:pt x="110" y="112"/>
                    </a:lnTo>
                    <a:lnTo>
                      <a:pt x="122" y="100"/>
                    </a:lnTo>
                    <a:lnTo>
                      <a:pt x="136" y="92"/>
                    </a:lnTo>
                    <a:lnTo>
                      <a:pt x="150" y="84"/>
                    </a:lnTo>
                    <a:lnTo>
                      <a:pt x="164" y="76"/>
                    </a:lnTo>
                    <a:lnTo>
                      <a:pt x="178" y="72"/>
                    </a:lnTo>
                    <a:lnTo>
                      <a:pt x="194" y="68"/>
                    </a:lnTo>
                    <a:lnTo>
                      <a:pt x="208" y="66"/>
                    </a:lnTo>
                    <a:lnTo>
                      <a:pt x="224" y="64"/>
                    </a:lnTo>
                    <a:lnTo>
                      <a:pt x="240" y="66"/>
                    </a:lnTo>
                    <a:lnTo>
                      <a:pt x="254" y="68"/>
                    </a:lnTo>
                    <a:lnTo>
                      <a:pt x="270" y="72"/>
                    </a:lnTo>
                    <a:lnTo>
                      <a:pt x="284" y="76"/>
                    </a:lnTo>
                    <a:lnTo>
                      <a:pt x="298" y="84"/>
                    </a:lnTo>
                    <a:lnTo>
                      <a:pt x="312" y="92"/>
                    </a:lnTo>
                    <a:lnTo>
                      <a:pt x="324" y="100"/>
                    </a:lnTo>
                    <a:lnTo>
                      <a:pt x="336" y="112"/>
                    </a:lnTo>
                    <a:lnTo>
                      <a:pt x="336" y="112"/>
                    </a:lnTo>
                    <a:lnTo>
                      <a:pt x="348" y="124"/>
                    </a:lnTo>
                    <a:lnTo>
                      <a:pt x="358" y="136"/>
                    </a:lnTo>
                    <a:lnTo>
                      <a:pt x="366" y="150"/>
                    </a:lnTo>
                    <a:lnTo>
                      <a:pt x="372" y="164"/>
                    </a:lnTo>
                    <a:lnTo>
                      <a:pt x="376" y="180"/>
                    </a:lnTo>
                    <a:lnTo>
                      <a:pt x="380" y="194"/>
                    </a:lnTo>
                    <a:lnTo>
                      <a:pt x="382" y="210"/>
                    </a:lnTo>
                    <a:lnTo>
                      <a:pt x="384" y="224"/>
                    </a:lnTo>
                    <a:lnTo>
                      <a:pt x="382" y="240"/>
                    </a:lnTo>
                    <a:lnTo>
                      <a:pt x="380" y="256"/>
                    </a:lnTo>
                    <a:lnTo>
                      <a:pt x="376" y="270"/>
                    </a:lnTo>
                    <a:lnTo>
                      <a:pt x="372" y="284"/>
                    </a:lnTo>
                    <a:lnTo>
                      <a:pt x="366" y="300"/>
                    </a:lnTo>
                    <a:lnTo>
                      <a:pt x="358" y="312"/>
                    </a:lnTo>
                    <a:lnTo>
                      <a:pt x="348" y="326"/>
                    </a:lnTo>
                    <a:lnTo>
                      <a:pt x="336" y="338"/>
                    </a:lnTo>
                    <a:lnTo>
                      <a:pt x="336" y="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0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Segoe UI Light"/>
                  <a:ea typeface="+mn-ea"/>
                  <a:cs typeface="+mn-cs"/>
                </a:endParaRPr>
              </a:p>
            </p:txBody>
          </p:sp>
          <p:sp>
            <p:nvSpPr>
              <p:cNvPr id="8" name="Freeform 13"/>
              <p:cNvSpPr>
                <a:spLocks/>
              </p:cNvSpPr>
              <p:nvPr/>
            </p:nvSpPr>
            <p:spPr bwMode="auto">
              <a:xfrm>
                <a:off x="2505" y="1404"/>
                <a:ext cx="136" cy="144"/>
              </a:xfrm>
              <a:custGeom>
                <a:avLst/>
                <a:gdLst>
                  <a:gd name="T0" fmla="*/ 126 w 136"/>
                  <a:gd name="T1" fmla="*/ 0 h 144"/>
                  <a:gd name="T2" fmla="*/ 4 w 136"/>
                  <a:gd name="T3" fmla="*/ 124 h 144"/>
                  <a:gd name="T4" fmla="*/ 4 w 136"/>
                  <a:gd name="T5" fmla="*/ 124 h 144"/>
                  <a:gd name="T6" fmla="*/ 0 w 136"/>
                  <a:gd name="T7" fmla="*/ 128 h 144"/>
                  <a:gd name="T8" fmla="*/ 0 w 136"/>
                  <a:gd name="T9" fmla="*/ 132 h 144"/>
                  <a:gd name="T10" fmla="*/ 0 w 136"/>
                  <a:gd name="T11" fmla="*/ 136 h 144"/>
                  <a:gd name="T12" fmla="*/ 4 w 136"/>
                  <a:gd name="T13" fmla="*/ 140 h 144"/>
                  <a:gd name="T14" fmla="*/ 4 w 136"/>
                  <a:gd name="T15" fmla="*/ 140 h 144"/>
                  <a:gd name="T16" fmla="*/ 8 w 136"/>
                  <a:gd name="T17" fmla="*/ 144 h 144"/>
                  <a:gd name="T18" fmla="*/ 12 w 136"/>
                  <a:gd name="T19" fmla="*/ 144 h 144"/>
                  <a:gd name="T20" fmla="*/ 12 w 136"/>
                  <a:gd name="T21" fmla="*/ 144 h 144"/>
                  <a:gd name="T22" fmla="*/ 16 w 136"/>
                  <a:gd name="T23" fmla="*/ 144 h 144"/>
                  <a:gd name="T24" fmla="*/ 20 w 136"/>
                  <a:gd name="T25" fmla="*/ 140 h 144"/>
                  <a:gd name="T26" fmla="*/ 136 w 136"/>
                  <a:gd name="T27" fmla="*/ 24 h 144"/>
                  <a:gd name="T28" fmla="*/ 136 w 136"/>
                  <a:gd name="T29" fmla="*/ 24 h 144"/>
                  <a:gd name="T30" fmla="*/ 126 w 136"/>
                  <a:gd name="T31" fmla="*/ 0 h 144"/>
                  <a:gd name="T32" fmla="*/ 126 w 136"/>
                  <a:gd name="T33" fmla="*/ 0 h 144"/>
                  <a:gd name="T34" fmla="*/ 126 w 136"/>
                  <a:gd name="T35" fmla="*/ 0 h 144"/>
                  <a:gd name="T36" fmla="*/ 126 w 13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144">
                    <a:moveTo>
                      <a:pt x="126" y="0"/>
                    </a:moveTo>
                    <a:lnTo>
                      <a:pt x="4" y="124"/>
                    </a:lnTo>
                    <a:lnTo>
                      <a:pt x="4" y="124"/>
                    </a:lnTo>
                    <a:lnTo>
                      <a:pt x="0" y="128"/>
                    </a:lnTo>
                    <a:lnTo>
                      <a:pt x="0" y="132"/>
                    </a:lnTo>
                    <a:lnTo>
                      <a:pt x="0" y="136"/>
                    </a:lnTo>
                    <a:lnTo>
                      <a:pt x="4" y="140"/>
                    </a:lnTo>
                    <a:lnTo>
                      <a:pt x="4" y="140"/>
                    </a:lnTo>
                    <a:lnTo>
                      <a:pt x="8" y="144"/>
                    </a:lnTo>
                    <a:lnTo>
                      <a:pt x="12" y="144"/>
                    </a:lnTo>
                    <a:lnTo>
                      <a:pt x="12" y="144"/>
                    </a:lnTo>
                    <a:lnTo>
                      <a:pt x="16" y="144"/>
                    </a:lnTo>
                    <a:lnTo>
                      <a:pt x="20" y="140"/>
                    </a:lnTo>
                    <a:lnTo>
                      <a:pt x="136" y="24"/>
                    </a:lnTo>
                    <a:lnTo>
                      <a:pt x="136" y="24"/>
                    </a:lnTo>
                    <a:lnTo>
                      <a:pt x="126" y="0"/>
                    </a:lnTo>
                    <a:lnTo>
                      <a:pt x="126" y="0"/>
                    </a:lnTo>
                    <a:lnTo>
                      <a:pt x="126" y="0"/>
                    </a:lnTo>
                    <a:lnTo>
                      <a:pt x="1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0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Segoe UI Light"/>
                  <a:ea typeface="+mn-ea"/>
                  <a:cs typeface="+mn-cs"/>
                </a:endParaRPr>
              </a:p>
            </p:txBody>
          </p:sp>
          <p:sp>
            <p:nvSpPr>
              <p:cNvPr id="9" name="Freeform 14"/>
              <p:cNvSpPr>
                <a:spLocks/>
              </p:cNvSpPr>
              <p:nvPr/>
            </p:nvSpPr>
            <p:spPr bwMode="auto">
              <a:xfrm>
                <a:off x="2999" y="990"/>
                <a:ext cx="194" cy="210"/>
              </a:xfrm>
              <a:custGeom>
                <a:avLst/>
                <a:gdLst>
                  <a:gd name="T0" fmla="*/ 16 w 194"/>
                  <a:gd name="T1" fmla="*/ 68 h 210"/>
                  <a:gd name="T2" fmla="*/ 114 w 194"/>
                  <a:gd name="T3" fmla="*/ 34 h 210"/>
                  <a:gd name="T4" fmla="*/ 44 w 194"/>
                  <a:gd name="T5" fmla="*/ 190 h 210"/>
                  <a:gd name="T6" fmla="*/ 44 w 194"/>
                  <a:gd name="T7" fmla="*/ 190 h 210"/>
                  <a:gd name="T8" fmla="*/ 60 w 194"/>
                  <a:gd name="T9" fmla="*/ 210 h 210"/>
                  <a:gd name="T10" fmla="*/ 134 w 194"/>
                  <a:gd name="T11" fmla="*/ 46 h 210"/>
                  <a:gd name="T12" fmla="*/ 170 w 194"/>
                  <a:gd name="T13" fmla="*/ 136 h 210"/>
                  <a:gd name="T14" fmla="*/ 170 w 194"/>
                  <a:gd name="T15" fmla="*/ 136 h 210"/>
                  <a:gd name="T16" fmla="*/ 174 w 194"/>
                  <a:gd name="T17" fmla="*/ 142 h 210"/>
                  <a:gd name="T18" fmla="*/ 182 w 194"/>
                  <a:gd name="T19" fmla="*/ 144 h 210"/>
                  <a:gd name="T20" fmla="*/ 182 w 194"/>
                  <a:gd name="T21" fmla="*/ 144 h 210"/>
                  <a:gd name="T22" fmla="*/ 186 w 194"/>
                  <a:gd name="T23" fmla="*/ 144 h 210"/>
                  <a:gd name="T24" fmla="*/ 186 w 194"/>
                  <a:gd name="T25" fmla="*/ 144 h 210"/>
                  <a:gd name="T26" fmla="*/ 190 w 194"/>
                  <a:gd name="T27" fmla="*/ 140 h 210"/>
                  <a:gd name="T28" fmla="*/ 192 w 194"/>
                  <a:gd name="T29" fmla="*/ 138 h 210"/>
                  <a:gd name="T30" fmla="*/ 194 w 194"/>
                  <a:gd name="T31" fmla="*/ 132 h 210"/>
                  <a:gd name="T32" fmla="*/ 192 w 194"/>
                  <a:gd name="T33" fmla="*/ 128 h 210"/>
                  <a:gd name="T34" fmla="*/ 144 w 194"/>
                  <a:gd name="T35" fmla="*/ 8 h 210"/>
                  <a:gd name="T36" fmla="*/ 144 w 194"/>
                  <a:gd name="T37" fmla="*/ 8 h 210"/>
                  <a:gd name="T38" fmla="*/ 142 w 194"/>
                  <a:gd name="T39" fmla="*/ 4 h 210"/>
                  <a:gd name="T40" fmla="*/ 138 w 194"/>
                  <a:gd name="T41" fmla="*/ 2 h 210"/>
                  <a:gd name="T42" fmla="*/ 134 w 194"/>
                  <a:gd name="T43" fmla="*/ 0 h 210"/>
                  <a:gd name="T44" fmla="*/ 130 w 194"/>
                  <a:gd name="T45" fmla="*/ 2 h 210"/>
                  <a:gd name="T46" fmla="*/ 8 w 194"/>
                  <a:gd name="T47" fmla="*/ 46 h 210"/>
                  <a:gd name="T48" fmla="*/ 8 w 194"/>
                  <a:gd name="T49" fmla="*/ 46 h 210"/>
                  <a:gd name="T50" fmla="*/ 4 w 194"/>
                  <a:gd name="T51" fmla="*/ 48 h 210"/>
                  <a:gd name="T52" fmla="*/ 2 w 194"/>
                  <a:gd name="T53" fmla="*/ 52 h 210"/>
                  <a:gd name="T54" fmla="*/ 0 w 194"/>
                  <a:gd name="T55" fmla="*/ 58 h 210"/>
                  <a:gd name="T56" fmla="*/ 2 w 194"/>
                  <a:gd name="T57" fmla="*/ 62 h 210"/>
                  <a:gd name="T58" fmla="*/ 2 w 194"/>
                  <a:gd name="T59" fmla="*/ 62 h 210"/>
                  <a:gd name="T60" fmla="*/ 4 w 194"/>
                  <a:gd name="T61" fmla="*/ 66 h 210"/>
                  <a:gd name="T62" fmla="*/ 8 w 194"/>
                  <a:gd name="T63" fmla="*/ 68 h 210"/>
                  <a:gd name="T64" fmla="*/ 12 w 194"/>
                  <a:gd name="T65" fmla="*/ 70 h 210"/>
                  <a:gd name="T66" fmla="*/ 16 w 194"/>
                  <a:gd name="T67" fmla="*/ 68 h 210"/>
                  <a:gd name="T68" fmla="*/ 16 w 194"/>
                  <a:gd name="T69" fmla="*/ 6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10">
                    <a:moveTo>
                      <a:pt x="16" y="68"/>
                    </a:moveTo>
                    <a:lnTo>
                      <a:pt x="114" y="34"/>
                    </a:lnTo>
                    <a:lnTo>
                      <a:pt x="44" y="190"/>
                    </a:lnTo>
                    <a:lnTo>
                      <a:pt x="44" y="190"/>
                    </a:lnTo>
                    <a:lnTo>
                      <a:pt x="60" y="210"/>
                    </a:lnTo>
                    <a:lnTo>
                      <a:pt x="134" y="46"/>
                    </a:lnTo>
                    <a:lnTo>
                      <a:pt x="170" y="136"/>
                    </a:lnTo>
                    <a:lnTo>
                      <a:pt x="170" y="136"/>
                    </a:lnTo>
                    <a:lnTo>
                      <a:pt x="174" y="142"/>
                    </a:lnTo>
                    <a:lnTo>
                      <a:pt x="182" y="144"/>
                    </a:lnTo>
                    <a:lnTo>
                      <a:pt x="182" y="144"/>
                    </a:lnTo>
                    <a:lnTo>
                      <a:pt x="186" y="144"/>
                    </a:lnTo>
                    <a:lnTo>
                      <a:pt x="186" y="144"/>
                    </a:lnTo>
                    <a:lnTo>
                      <a:pt x="190" y="140"/>
                    </a:lnTo>
                    <a:lnTo>
                      <a:pt x="192" y="138"/>
                    </a:lnTo>
                    <a:lnTo>
                      <a:pt x="194" y="132"/>
                    </a:lnTo>
                    <a:lnTo>
                      <a:pt x="192" y="128"/>
                    </a:lnTo>
                    <a:lnTo>
                      <a:pt x="144" y="8"/>
                    </a:lnTo>
                    <a:lnTo>
                      <a:pt x="144" y="8"/>
                    </a:lnTo>
                    <a:lnTo>
                      <a:pt x="142" y="4"/>
                    </a:lnTo>
                    <a:lnTo>
                      <a:pt x="138" y="2"/>
                    </a:lnTo>
                    <a:lnTo>
                      <a:pt x="134" y="0"/>
                    </a:lnTo>
                    <a:lnTo>
                      <a:pt x="130" y="2"/>
                    </a:lnTo>
                    <a:lnTo>
                      <a:pt x="8" y="46"/>
                    </a:lnTo>
                    <a:lnTo>
                      <a:pt x="8" y="46"/>
                    </a:lnTo>
                    <a:lnTo>
                      <a:pt x="4" y="48"/>
                    </a:lnTo>
                    <a:lnTo>
                      <a:pt x="2" y="52"/>
                    </a:lnTo>
                    <a:lnTo>
                      <a:pt x="0" y="58"/>
                    </a:lnTo>
                    <a:lnTo>
                      <a:pt x="2" y="62"/>
                    </a:lnTo>
                    <a:lnTo>
                      <a:pt x="2" y="62"/>
                    </a:lnTo>
                    <a:lnTo>
                      <a:pt x="4" y="66"/>
                    </a:lnTo>
                    <a:lnTo>
                      <a:pt x="8" y="68"/>
                    </a:lnTo>
                    <a:lnTo>
                      <a:pt x="12" y="70"/>
                    </a:lnTo>
                    <a:lnTo>
                      <a:pt x="16" y="68"/>
                    </a:lnTo>
                    <a:lnTo>
                      <a:pt x="1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0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Segoe UI Light"/>
                  <a:ea typeface="+mn-ea"/>
                  <a:cs typeface="+mn-cs"/>
                </a:endParaRPr>
              </a:p>
            </p:txBody>
          </p:sp>
          <p:sp>
            <p:nvSpPr>
              <p:cNvPr id="10" name="Freeform 15"/>
              <p:cNvSpPr>
                <a:spLocks/>
              </p:cNvSpPr>
              <p:nvPr/>
            </p:nvSpPr>
            <p:spPr bwMode="auto">
              <a:xfrm>
                <a:off x="2785" y="1258"/>
                <a:ext cx="220" cy="212"/>
              </a:xfrm>
              <a:custGeom>
                <a:avLst/>
                <a:gdLst>
                  <a:gd name="T0" fmla="*/ 98 w 220"/>
                  <a:gd name="T1" fmla="*/ 2 h 212"/>
                  <a:gd name="T2" fmla="*/ 98 w 220"/>
                  <a:gd name="T3" fmla="*/ 2 h 212"/>
                  <a:gd name="T4" fmla="*/ 92 w 220"/>
                  <a:gd name="T5" fmla="*/ 0 h 212"/>
                  <a:gd name="T6" fmla="*/ 86 w 220"/>
                  <a:gd name="T7" fmla="*/ 0 h 212"/>
                  <a:gd name="T8" fmla="*/ 86 w 220"/>
                  <a:gd name="T9" fmla="*/ 0 h 212"/>
                  <a:gd name="T10" fmla="*/ 82 w 220"/>
                  <a:gd name="T11" fmla="*/ 2 h 212"/>
                  <a:gd name="T12" fmla="*/ 78 w 220"/>
                  <a:gd name="T13" fmla="*/ 6 h 212"/>
                  <a:gd name="T14" fmla="*/ 0 w 220"/>
                  <a:gd name="T15" fmla="*/ 200 h 212"/>
                  <a:gd name="T16" fmla="*/ 0 w 220"/>
                  <a:gd name="T17" fmla="*/ 200 h 212"/>
                  <a:gd name="T18" fmla="*/ 20 w 220"/>
                  <a:gd name="T19" fmla="*/ 212 h 212"/>
                  <a:gd name="T20" fmla="*/ 94 w 220"/>
                  <a:gd name="T21" fmla="*/ 32 h 212"/>
                  <a:gd name="T22" fmla="*/ 176 w 220"/>
                  <a:gd name="T23" fmla="*/ 120 h 212"/>
                  <a:gd name="T24" fmla="*/ 176 w 220"/>
                  <a:gd name="T25" fmla="*/ 120 h 212"/>
                  <a:gd name="T26" fmla="*/ 182 w 220"/>
                  <a:gd name="T27" fmla="*/ 124 h 212"/>
                  <a:gd name="T28" fmla="*/ 188 w 220"/>
                  <a:gd name="T29" fmla="*/ 124 h 212"/>
                  <a:gd name="T30" fmla="*/ 188 w 220"/>
                  <a:gd name="T31" fmla="*/ 124 h 212"/>
                  <a:gd name="T32" fmla="*/ 192 w 220"/>
                  <a:gd name="T33" fmla="*/ 122 h 212"/>
                  <a:gd name="T34" fmla="*/ 196 w 220"/>
                  <a:gd name="T35" fmla="*/ 118 h 212"/>
                  <a:gd name="T36" fmla="*/ 220 w 220"/>
                  <a:gd name="T37" fmla="*/ 62 h 212"/>
                  <a:gd name="T38" fmla="*/ 220 w 220"/>
                  <a:gd name="T39" fmla="*/ 62 h 212"/>
                  <a:gd name="T40" fmla="*/ 216 w 220"/>
                  <a:gd name="T41" fmla="*/ 44 h 212"/>
                  <a:gd name="T42" fmla="*/ 210 w 220"/>
                  <a:gd name="T43" fmla="*/ 26 h 212"/>
                  <a:gd name="T44" fmla="*/ 182 w 220"/>
                  <a:gd name="T45" fmla="*/ 90 h 212"/>
                  <a:gd name="T46" fmla="*/ 98 w 220"/>
                  <a:gd name="T47"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12">
                    <a:moveTo>
                      <a:pt x="98" y="2"/>
                    </a:moveTo>
                    <a:lnTo>
                      <a:pt x="98" y="2"/>
                    </a:lnTo>
                    <a:lnTo>
                      <a:pt x="92" y="0"/>
                    </a:lnTo>
                    <a:lnTo>
                      <a:pt x="86" y="0"/>
                    </a:lnTo>
                    <a:lnTo>
                      <a:pt x="86" y="0"/>
                    </a:lnTo>
                    <a:lnTo>
                      <a:pt x="82" y="2"/>
                    </a:lnTo>
                    <a:lnTo>
                      <a:pt x="78" y="6"/>
                    </a:lnTo>
                    <a:lnTo>
                      <a:pt x="0" y="200"/>
                    </a:lnTo>
                    <a:lnTo>
                      <a:pt x="0" y="200"/>
                    </a:lnTo>
                    <a:lnTo>
                      <a:pt x="20" y="212"/>
                    </a:lnTo>
                    <a:lnTo>
                      <a:pt x="94" y="32"/>
                    </a:lnTo>
                    <a:lnTo>
                      <a:pt x="176" y="120"/>
                    </a:lnTo>
                    <a:lnTo>
                      <a:pt x="176" y="120"/>
                    </a:lnTo>
                    <a:lnTo>
                      <a:pt x="182" y="124"/>
                    </a:lnTo>
                    <a:lnTo>
                      <a:pt x="188" y="124"/>
                    </a:lnTo>
                    <a:lnTo>
                      <a:pt x="188" y="124"/>
                    </a:lnTo>
                    <a:lnTo>
                      <a:pt x="192" y="122"/>
                    </a:lnTo>
                    <a:lnTo>
                      <a:pt x="196" y="118"/>
                    </a:lnTo>
                    <a:lnTo>
                      <a:pt x="220" y="62"/>
                    </a:lnTo>
                    <a:lnTo>
                      <a:pt x="220" y="62"/>
                    </a:lnTo>
                    <a:lnTo>
                      <a:pt x="216" y="44"/>
                    </a:lnTo>
                    <a:lnTo>
                      <a:pt x="210" y="26"/>
                    </a:lnTo>
                    <a:lnTo>
                      <a:pt x="182" y="90"/>
                    </a:lnTo>
                    <a:lnTo>
                      <a:pt x="9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0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Segoe UI Light"/>
                  <a:ea typeface="+mn-ea"/>
                  <a:cs typeface="+mn-cs"/>
                </a:endParaRPr>
              </a:p>
            </p:txBody>
          </p:sp>
        </p:grpSp>
        <p:sp>
          <p:nvSpPr>
            <p:cNvPr id="11" name="Rectangle 10"/>
            <p:cNvSpPr/>
            <p:nvPr/>
          </p:nvSpPr>
          <p:spPr>
            <a:xfrm>
              <a:off x="415399" y="1711075"/>
              <a:ext cx="2742811" cy="3828155"/>
            </a:xfrm>
            <a:prstGeom prst="rect">
              <a:avLst/>
            </a:prstGeom>
            <a:solidFill>
              <a:schemeClr val="bg1">
                <a:alpha val="90000"/>
              </a:schemeClr>
            </a:solidFill>
          </p:spPr>
          <p:txBody>
            <a:bodyPr wrap="square" lIns="182855" tIns="182855" rIns="182855" bIns="182855">
              <a:noAutofit/>
            </a:bodyPr>
            <a:lstStyle/>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Light"/>
                  <a:ea typeface="+mn-ea"/>
                  <a:cs typeface="+mn-cs"/>
                </a:rPr>
                <a:t>Democratized</a:t>
              </a:r>
            </a:p>
            <a:p>
              <a:pPr marL="0" marR="0" lvl="0" indent="0" algn="ctr" defTabSz="913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71" normalizeH="0" baseline="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rPr>
                <a:t>Social for everyone</a:t>
              </a:r>
            </a:p>
            <a:p>
              <a:pPr marL="0" marR="0" lvl="0" indent="0" algn="ctr" defTabSz="913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71" normalizeH="0" baseline="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endParaRPr>
            </a:p>
          </p:txBody>
        </p:sp>
        <p:sp>
          <p:nvSpPr>
            <p:cNvPr id="12" name="Freeform 5"/>
            <p:cNvSpPr>
              <a:spLocks/>
            </p:cNvSpPr>
            <p:nvPr/>
          </p:nvSpPr>
          <p:spPr bwMode="auto">
            <a:xfrm>
              <a:off x="1361415" y="1991189"/>
              <a:ext cx="850779" cy="811699"/>
            </a:xfrm>
            <a:custGeom>
              <a:avLst/>
              <a:gdLst>
                <a:gd name="T0" fmla="*/ 3447 w 4528"/>
                <a:gd name="T1" fmla="*/ 1455 h 4320"/>
                <a:gd name="T2" fmla="*/ 3343 w 4528"/>
                <a:gd name="T3" fmla="*/ 1467 h 4320"/>
                <a:gd name="T4" fmla="*/ 3192 w 4528"/>
                <a:gd name="T5" fmla="*/ 1494 h 4320"/>
                <a:gd name="T6" fmla="*/ 3053 w 4528"/>
                <a:gd name="T7" fmla="*/ 1533 h 4320"/>
                <a:gd name="T8" fmla="*/ 2924 w 4528"/>
                <a:gd name="T9" fmla="*/ 1583 h 4320"/>
                <a:gd name="T10" fmla="*/ 2804 w 4528"/>
                <a:gd name="T11" fmla="*/ 1645 h 4320"/>
                <a:gd name="T12" fmla="*/ 2729 w 4528"/>
                <a:gd name="T13" fmla="*/ 1695 h 4320"/>
                <a:gd name="T14" fmla="*/ 2627 w 4528"/>
                <a:gd name="T15" fmla="*/ 1774 h 4320"/>
                <a:gd name="T16" fmla="*/ 2534 w 4528"/>
                <a:gd name="T17" fmla="*/ 1865 h 4320"/>
                <a:gd name="T18" fmla="*/ 2476 w 4528"/>
                <a:gd name="T19" fmla="*/ 1079 h 4320"/>
                <a:gd name="T20" fmla="*/ 2264 w 4528"/>
                <a:gd name="T21" fmla="*/ 0 h 4320"/>
                <a:gd name="T22" fmla="*/ 2052 w 4528"/>
                <a:gd name="T23" fmla="*/ 1079 h 4320"/>
                <a:gd name="T24" fmla="*/ 2025 w 4528"/>
                <a:gd name="T25" fmla="*/ 1876 h 4320"/>
                <a:gd name="T26" fmla="*/ 1942 w 4528"/>
                <a:gd name="T27" fmla="*/ 1793 h 4320"/>
                <a:gd name="T28" fmla="*/ 1851 w 4528"/>
                <a:gd name="T29" fmla="*/ 1718 h 4320"/>
                <a:gd name="T30" fmla="*/ 1781 w 4528"/>
                <a:gd name="T31" fmla="*/ 1668 h 4320"/>
                <a:gd name="T32" fmla="*/ 1660 w 4528"/>
                <a:gd name="T33" fmla="*/ 1600 h 4320"/>
                <a:gd name="T34" fmla="*/ 1531 w 4528"/>
                <a:gd name="T35" fmla="*/ 1544 h 4320"/>
                <a:gd name="T36" fmla="*/ 1392 w 4528"/>
                <a:gd name="T37" fmla="*/ 1502 h 4320"/>
                <a:gd name="T38" fmla="*/ 1241 w 4528"/>
                <a:gd name="T39" fmla="*/ 1471 h 4320"/>
                <a:gd name="T40" fmla="*/ 1079 w 4528"/>
                <a:gd name="T41" fmla="*/ 1454 h 4320"/>
                <a:gd name="T42" fmla="*/ 0 w 4528"/>
                <a:gd name="T43" fmla="*/ 1662 h 4320"/>
                <a:gd name="T44" fmla="*/ 1079 w 4528"/>
                <a:gd name="T45" fmla="*/ 1886 h 4320"/>
                <a:gd name="T46" fmla="*/ 1164 w 4528"/>
                <a:gd name="T47" fmla="*/ 1897 h 4320"/>
                <a:gd name="T48" fmla="*/ 1282 w 4528"/>
                <a:gd name="T49" fmla="*/ 1921 h 4320"/>
                <a:gd name="T50" fmla="*/ 1390 w 4528"/>
                <a:gd name="T51" fmla="*/ 1955 h 4320"/>
                <a:gd name="T52" fmla="*/ 1486 w 4528"/>
                <a:gd name="T53" fmla="*/ 1998 h 4320"/>
                <a:gd name="T54" fmla="*/ 1573 w 4528"/>
                <a:gd name="T55" fmla="*/ 2050 h 4320"/>
                <a:gd name="T56" fmla="*/ 1650 w 4528"/>
                <a:gd name="T57" fmla="*/ 2114 h 4320"/>
                <a:gd name="T58" fmla="*/ 1720 w 4528"/>
                <a:gd name="T59" fmla="*/ 2185 h 4320"/>
                <a:gd name="T60" fmla="*/ 1780 w 4528"/>
                <a:gd name="T61" fmla="*/ 2266 h 4320"/>
                <a:gd name="T62" fmla="*/ 1834 w 4528"/>
                <a:gd name="T63" fmla="*/ 2359 h 4320"/>
                <a:gd name="T64" fmla="*/ 1893 w 4528"/>
                <a:gd name="T65" fmla="*/ 2494 h 4320"/>
                <a:gd name="T66" fmla="*/ 1961 w 4528"/>
                <a:gd name="T67" fmla="*/ 2729 h 4320"/>
                <a:gd name="T68" fmla="*/ 2007 w 4528"/>
                <a:gd name="T69" fmla="*/ 3004 h 4320"/>
                <a:gd name="T70" fmla="*/ 2036 w 4528"/>
                <a:gd name="T71" fmla="*/ 3312 h 4320"/>
                <a:gd name="T72" fmla="*/ 2052 w 4528"/>
                <a:gd name="T73" fmla="*/ 3660 h 4320"/>
                <a:gd name="T74" fmla="*/ 2057 w 4528"/>
                <a:gd name="T75" fmla="*/ 4320 h 4320"/>
                <a:gd name="T76" fmla="*/ 2490 w 4528"/>
                <a:gd name="T77" fmla="*/ 4046 h 4320"/>
                <a:gd name="T78" fmla="*/ 2499 w 4528"/>
                <a:gd name="T79" fmla="*/ 3546 h 4320"/>
                <a:gd name="T80" fmla="*/ 2519 w 4528"/>
                <a:gd name="T81" fmla="*/ 3212 h 4320"/>
                <a:gd name="T82" fmla="*/ 2552 w 4528"/>
                <a:gd name="T83" fmla="*/ 2917 h 4320"/>
                <a:gd name="T84" fmla="*/ 2604 w 4528"/>
                <a:gd name="T85" fmla="*/ 2656 h 4320"/>
                <a:gd name="T86" fmla="*/ 2679 w 4528"/>
                <a:gd name="T87" fmla="*/ 2432 h 4320"/>
                <a:gd name="T88" fmla="*/ 2743 w 4528"/>
                <a:gd name="T89" fmla="*/ 2305 h 4320"/>
                <a:gd name="T90" fmla="*/ 2801 w 4528"/>
                <a:gd name="T91" fmla="*/ 2220 h 4320"/>
                <a:gd name="T92" fmla="*/ 2864 w 4528"/>
                <a:gd name="T93" fmla="*/ 2145 h 4320"/>
                <a:gd name="T94" fmla="*/ 2938 w 4528"/>
                <a:gd name="T95" fmla="*/ 2077 h 4320"/>
                <a:gd name="T96" fmla="*/ 3021 w 4528"/>
                <a:gd name="T97" fmla="*/ 2021 h 4320"/>
                <a:gd name="T98" fmla="*/ 3111 w 4528"/>
                <a:gd name="T99" fmla="*/ 1973 h 4320"/>
                <a:gd name="T100" fmla="*/ 3214 w 4528"/>
                <a:gd name="T101" fmla="*/ 1936 h 4320"/>
                <a:gd name="T102" fmla="*/ 3326 w 4528"/>
                <a:gd name="T103" fmla="*/ 1907 h 4320"/>
                <a:gd name="T104" fmla="*/ 3447 w 4528"/>
                <a:gd name="T105" fmla="*/ 1888 h 4320"/>
                <a:gd name="T106" fmla="*/ 4528 w 4528"/>
                <a:gd name="T107" fmla="*/ 166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28" h="4320">
                  <a:moveTo>
                    <a:pt x="3988" y="1351"/>
                  </a:moveTo>
                  <a:lnTo>
                    <a:pt x="3447" y="1038"/>
                  </a:lnTo>
                  <a:lnTo>
                    <a:pt x="3447" y="1455"/>
                  </a:lnTo>
                  <a:lnTo>
                    <a:pt x="3447" y="1455"/>
                  </a:lnTo>
                  <a:lnTo>
                    <a:pt x="3395" y="1459"/>
                  </a:lnTo>
                  <a:lnTo>
                    <a:pt x="3343" y="1467"/>
                  </a:lnTo>
                  <a:lnTo>
                    <a:pt x="3291" y="1475"/>
                  </a:lnTo>
                  <a:lnTo>
                    <a:pt x="3243" y="1482"/>
                  </a:lnTo>
                  <a:lnTo>
                    <a:pt x="3192" y="1494"/>
                  </a:lnTo>
                  <a:lnTo>
                    <a:pt x="3146" y="1506"/>
                  </a:lnTo>
                  <a:lnTo>
                    <a:pt x="3100" y="1517"/>
                  </a:lnTo>
                  <a:lnTo>
                    <a:pt x="3053" y="1533"/>
                  </a:lnTo>
                  <a:lnTo>
                    <a:pt x="3009" y="1548"/>
                  </a:lnTo>
                  <a:lnTo>
                    <a:pt x="2967" y="1565"/>
                  </a:lnTo>
                  <a:lnTo>
                    <a:pt x="2924" y="1583"/>
                  </a:lnTo>
                  <a:lnTo>
                    <a:pt x="2884" y="1602"/>
                  </a:lnTo>
                  <a:lnTo>
                    <a:pt x="2843" y="1623"/>
                  </a:lnTo>
                  <a:lnTo>
                    <a:pt x="2804" y="1645"/>
                  </a:lnTo>
                  <a:lnTo>
                    <a:pt x="2766" y="1670"/>
                  </a:lnTo>
                  <a:lnTo>
                    <a:pt x="2729" y="1695"/>
                  </a:lnTo>
                  <a:lnTo>
                    <a:pt x="2729" y="1695"/>
                  </a:lnTo>
                  <a:lnTo>
                    <a:pt x="2692" y="1720"/>
                  </a:lnTo>
                  <a:lnTo>
                    <a:pt x="2660" y="1747"/>
                  </a:lnTo>
                  <a:lnTo>
                    <a:pt x="2627" y="1774"/>
                  </a:lnTo>
                  <a:lnTo>
                    <a:pt x="2594" y="1803"/>
                  </a:lnTo>
                  <a:lnTo>
                    <a:pt x="2563" y="1834"/>
                  </a:lnTo>
                  <a:lnTo>
                    <a:pt x="2534" y="1865"/>
                  </a:lnTo>
                  <a:lnTo>
                    <a:pt x="2505" y="1897"/>
                  </a:lnTo>
                  <a:lnTo>
                    <a:pt x="2476" y="1930"/>
                  </a:lnTo>
                  <a:lnTo>
                    <a:pt x="2476" y="1079"/>
                  </a:lnTo>
                  <a:lnTo>
                    <a:pt x="2887" y="1079"/>
                  </a:lnTo>
                  <a:lnTo>
                    <a:pt x="2575" y="540"/>
                  </a:lnTo>
                  <a:lnTo>
                    <a:pt x="2264" y="0"/>
                  </a:lnTo>
                  <a:lnTo>
                    <a:pt x="1951" y="540"/>
                  </a:lnTo>
                  <a:lnTo>
                    <a:pt x="1641" y="1079"/>
                  </a:lnTo>
                  <a:lnTo>
                    <a:pt x="2052" y="1079"/>
                  </a:lnTo>
                  <a:lnTo>
                    <a:pt x="2052" y="1907"/>
                  </a:lnTo>
                  <a:lnTo>
                    <a:pt x="2052" y="1907"/>
                  </a:lnTo>
                  <a:lnTo>
                    <a:pt x="2025" y="1876"/>
                  </a:lnTo>
                  <a:lnTo>
                    <a:pt x="1998" y="1847"/>
                  </a:lnTo>
                  <a:lnTo>
                    <a:pt x="1971" y="1820"/>
                  </a:lnTo>
                  <a:lnTo>
                    <a:pt x="1942" y="1793"/>
                  </a:lnTo>
                  <a:lnTo>
                    <a:pt x="1913" y="1766"/>
                  </a:lnTo>
                  <a:lnTo>
                    <a:pt x="1882" y="1741"/>
                  </a:lnTo>
                  <a:lnTo>
                    <a:pt x="1851" y="1718"/>
                  </a:lnTo>
                  <a:lnTo>
                    <a:pt x="1818" y="1695"/>
                  </a:lnTo>
                  <a:lnTo>
                    <a:pt x="1818" y="1695"/>
                  </a:lnTo>
                  <a:lnTo>
                    <a:pt x="1781" y="1668"/>
                  </a:lnTo>
                  <a:lnTo>
                    <a:pt x="1741" y="1645"/>
                  </a:lnTo>
                  <a:lnTo>
                    <a:pt x="1702" y="1621"/>
                  </a:lnTo>
                  <a:lnTo>
                    <a:pt x="1660" y="1600"/>
                  </a:lnTo>
                  <a:lnTo>
                    <a:pt x="1617" y="1581"/>
                  </a:lnTo>
                  <a:lnTo>
                    <a:pt x="1575" y="1562"/>
                  </a:lnTo>
                  <a:lnTo>
                    <a:pt x="1531" y="1544"/>
                  </a:lnTo>
                  <a:lnTo>
                    <a:pt x="1484" y="1529"/>
                  </a:lnTo>
                  <a:lnTo>
                    <a:pt x="1438" y="1515"/>
                  </a:lnTo>
                  <a:lnTo>
                    <a:pt x="1392" y="1502"/>
                  </a:lnTo>
                  <a:lnTo>
                    <a:pt x="1341" y="1490"/>
                  </a:lnTo>
                  <a:lnTo>
                    <a:pt x="1291" y="1481"/>
                  </a:lnTo>
                  <a:lnTo>
                    <a:pt x="1241" y="1471"/>
                  </a:lnTo>
                  <a:lnTo>
                    <a:pt x="1189" y="1463"/>
                  </a:lnTo>
                  <a:lnTo>
                    <a:pt x="1135" y="1457"/>
                  </a:lnTo>
                  <a:lnTo>
                    <a:pt x="1079" y="1454"/>
                  </a:lnTo>
                  <a:lnTo>
                    <a:pt x="1079" y="1038"/>
                  </a:lnTo>
                  <a:lnTo>
                    <a:pt x="540" y="1351"/>
                  </a:lnTo>
                  <a:lnTo>
                    <a:pt x="0" y="1662"/>
                  </a:lnTo>
                  <a:lnTo>
                    <a:pt x="540" y="1975"/>
                  </a:lnTo>
                  <a:lnTo>
                    <a:pt x="1079" y="2285"/>
                  </a:lnTo>
                  <a:lnTo>
                    <a:pt x="1079" y="1886"/>
                  </a:lnTo>
                  <a:lnTo>
                    <a:pt x="1079" y="1886"/>
                  </a:lnTo>
                  <a:lnTo>
                    <a:pt x="1123" y="1892"/>
                  </a:lnTo>
                  <a:lnTo>
                    <a:pt x="1164" y="1897"/>
                  </a:lnTo>
                  <a:lnTo>
                    <a:pt x="1204" y="1903"/>
                  </a:lnTo>
                  <a:lnTo>
                    <a:pt x="1245" y="1911"/>
                  </a:lnTo>
                  <a:lnTo>
                    <a:pt x="1282" y="1921"/>
                  </a:lnTo>
                  <a:lnTo>
                    <a:pt x="1320" y="1930"/>
                  </a:lnTo>
                  <a:lnTo>
                    <a:pt x="1355" y="1942"/>
                  </a:lnTo>
                  <a:lnTo>
                    <a:pt x="1390" y="1955"/>
                  </a:lnTo>
                  <a:lnTo>
                    <a:pt x="1422" y="1969"/>
                  </a:lnTo>
                  <a:lnTo>
                    <a:pt x="1455" y="1982"/>
                  </a:lnTo>
                  <a:lnTo>
                    <a:pt x="1486" y="1998"/>
                  </a:lnTo>
                  <a:lnTo>
                    <a:pt x="1517" y="2015"/>
                  </a:lnTo>
                  <a:lnTo>
                    <a:pt x="1546" y="2033"/>
                  </a:lnTo>
                  <a:lnTo>
                    <a:pt x="1573" y="2050"/>
                  </a:lnTo>
                  <a:lnTo>
                    <a:pt x="1600" y="2071"/>
                  </a:lnTo>
                  <a:lnTo>
                    <a:pt x="1625" y="2091"/>
                  </a:lnTo>
                  <a:lnTo>
                    <a:pt x="1650" y="2114"/>
                  </a:lnTo>
                  <a:lnTo>
                    <a:pt x="1675" y="2137"/>
                  </a:lnTo>
                  <a:lnTo>
                    <a:pt x="1698" y="2160"/>
                  </a:lnTo>
                  <a:lnTo>
                    <a:pt x="1720" y="2185"/>
                  </a:lnTo>
                  <a:lnTo>
                    <a:pt x="1741" y="2212"/>
                  </a:lnTo>
                  <a:lnTo>
                    <a:pt x="1760" y="2239"/>
                  </a:lnTo>
                  <a:lnTo>
                    <a:pt x="1780" y="2266"/>
                  </a:lnTo>
                  <a:lnTo>
                    <a:pt x="1799" y="2297"/>
                  </a:lnTo>
                  <a:lnTo>
                    <a:pt x="1816" y="2326"/>
                  </a:lnTo>
                  <a:lnTo>
                    <a:pt x="1834" y="2359"/>
                  </a:lnTo>
                  <a:lnTo>
                    <a:pt x="1849" y="2392"/>
                  </a:lnTo>
                  <a:lnTo>
                    <a:pt x="1864" y="2424"/>
                  </a:lnTo>
                  <a:lnTo>
                    <a:pt x="1893" y="2494"/>
                  </a:lnTo>
                  <a:lnTo>
                    <a:pt x="1919" y="2569"/>
                  </a:lnTo>
                  <a:lnTo>
                    <a:pt x="1942" y="2646"/>
                  </a:lnTo>
                  <a:lnTo>
                    <a:pt x="1961" y="2729"/>
                  </a:lnTo>
                  <a:lnTo>
                    <a:pt x="1978" y="2816"/>
                  </a:lnTo>
                  <a:lnTo>
                    <a:pt x="1994" y="2909"/>
                  </a:lnTo>
                  <a:lnTo>
                    <a:pt x="2007" y="3004"/>
                  </a:lnTo>
                  <a:lnTo>
                    <a:pt x="2019" y="3102"/>
                  </a:lnTo>
                  <a:lnTo>
                    <a:pt x="2029" y="3206"/>
                  </a:lnTo>
                  <a:lnTo>
                    <a:pt x="2036" y="3312"/>
                  </a:lnTo>
                  <a:lnTo>
                    <a:pt x="2042" y="3424"/>
                  </a:lnTo>
                  <a:lnTo>
                    <a:pt x="2048" y="3540"/>
                  </a:lnTo>
                  <a:lnTo>
                    <a:pt x="2052" y="3660"/>
                  </a:lnTo>
                  <a:lnTo>
                    <a:pt x="2054" y="3783"/>
                  </a:lnTo>
                  <a:lnTo>
                    <a:pt x="2057" y="4044"/>
                  </a:lnTo>
                  <a:lnTo>
                    <a:pt x="2057" y="4320"/>
                  </a:lnTo>
                  <a:lnTo>
                    <a:pt x="2490" y="4320"/>
                  </a:lnTo>
                  <a:lnTo>
                    <a:pt x="2490" y="4320"/>
                  </a:lnTo>
                  <a:lnTo>
                    <a:pt x="2490" y="4046"/>
                  </a:lnTo>
                  <a:lnTo>
                    <a:pt x="2494" y="3787"/>
                  </a:lnTo>
                  <a:lnTo>
                    <a:pt x="2496" y="3664"/>
                  </a:lnTo>
                  <a:lnTo>
                    <a:pt x="2499" y="3546"/>
                  </a:lnTo>
                  <a:lnTo>
                    <a:pt x="2505" y="3430"/>
                  </a:lnTo>
                  <a:lnTo>
                    <a:pt x="2511" y="3320"/>
                  </a:lnTo>
                  <a:lnTo>
                    <a:pt x="2519" y="3212"/>
                  </a:lnTo>
                  <a:lnTo>
                    <a:pt x="2528" y="3110"/>
                  </a:lnTo>
                  <a:lnTo>
                    <a:pt x="2538" y="3011"/>
                  </a:lnTo>
                  <a:lnTo>
                    <a:pt x="2552" y="2917"/>
                  </a:lnTo>
                  <a:lnTo>
                    <a:pt x="2567" y="2826"/>
                  </a:lnTo>
                  <a:lnTo>
                    <a:pt x="2584" y="2739"/>
                  </a:lnTo>
                  <a:lnTo>
                    <a:pt x="2604" y="2656"/>
                  </a:lnTo>
                  <a:lnTo>
                    <a:pt x="2627" y="2577"/>
                  </a:lnTo>
                  <a:lnTo>
                    <a:pt x="2652" y="2504"/>
                  </a:lnTo>
                  <a:lnTo>
                    <a:pt x="2679" y="2432"/>
                  </a:lnTo>
                  <a:lnTo>
                    <a:pt x="2710" y="2367"/>
                  </a:lnTo>
                  <a:lnTo>
                    <a:pt x="2725" y="2336"/>
                  </a:lnTo>
                  <a:lnTo>
                    <a:pt x="2743" y="2305"/>
                  </a:lnTo>
                  <a:lnTo>
                    <a:pt x="2762" y="2276"/>
                  </a:lnTo>
                  <a:lnTo>
                    <a:pt x="2781" y="2247"/>
                  </a:lnTo>
                  <a:lnTo>
                    <a:pt x="2801" y="2220"/>
                  </a:lnTo>
                  <a:lnTo>
                    <a:pt x="2822" y="2193"/>
                  </a:lnTo>
                  <a:lnTo>
                    <a:pt x="2843" y="2168"/>
                  </a:lnTo>
                  <a:lnTo>
                    <a:pt x="2864" y="2145"/>
                  </a:lnTo>
                  <a:lnTo>
                    <a:pt x="2889" y="2121"/>
                  </a:lnTo>
                  <a:lnTo>
                    <a:pt x="2913" y="2098"/>
                  </a:lnTo>
                  <a:lnTo>
                    <a:pt x="2938" y="2077"/>
                  </a:lnTo>
                  <a:lnTo>
                    <a:pt x="2965" y="2058"/>
                  </a:lnTo>
                  <a:lnTo>
                    <a:pt x="2992" y="2038"/>
                  </a:lnTo>
                  <a:lnTo>
                    <a:pt x="3021" y="2021"/>
                  </a:lnTo>
                  <a:lnTo>
                    <a:pt x="3050" y="2004"/>
                  </a:lnTo>
                  <a:lnTo>
                    <a:pt x="3080" y="1988"/>
                  </a:lnTo>
                  <a:lnTo>
                    <a:pt x="3111" y="1973"/>
                  </a:lnTo>
                  <a:lnTo>
                    <a:pt x="3144" y="1959"/>
                  </a:lnTo>
                  <a:lnTo>
                    <a:pt x="3179" y="1948"/>
                  </a:lnTo>
                  <a:lnTo>
                    <a:pt x="3214" y="1936"/>
                  </a:lnTo>
                  <a:lnTo>
                    <a:pt x="3248" y="1925"/>
                  </a:lnTo>
                  <a:lnTo>
                    <a:pt x="3287" y="1915"/>
                  </a:lnTo>
                  <a:lnTo>
                    <a:pt x="3326" y="1907"/>
                  </a:lnTo>
                  <a:lnTo>
                    <a:pt x="3364" y="1899"/>
                  </a:lnTo>
                  <a:lnTo>
                    <a:pt x="3405" y="1894"/>
                  </a:lnTo>
                  <a:lnTo>
                    <a:pt x="3447" y="1888"/>
                  </a:lnTo>
                  <a:lnTo>
                    <a:pt x="3447" y="2285"/>
                  </a:lnTo>
                  <a:lnTo>
                    <a:pt x="3988" y="1975"/>
                  </a:lnTo>
                  <a:lnTo>
                    <a:pt x="4528" y="1662"/>
                  </a:lnTo>
                  <a:lnTo>
                    <a:pt x="3988" y="1351"/>
                  </a:lnTo>
                  <a:close/>
                </a:path>
              </a:pathLst>
            </a:custGeom>
            <a:solidFill>
              <a:srgbClr val="264178"/>
            </a:solidFill>
            <a:ln>
              <a:noFill/>
            </a:ln>
          </p:spPr>
          <p:txBody>
            <a:bodyPr vert="horz" wrap="square" lIns="91427" tIns="45713" rIns="91427" bIns="45713" numCol="1" anchor="t" anchorCtr="0" compatLnSpc="1">
              <a:prstTxWarp prst="textNoShape">
                <a:avLst/>
              </a:prstTxWarp>
            </a:bodyPr>
            <a:lstStyle/>
            <a:p>
              <a:pPr marL="0" marR="0" lvl="0" indent="0" algn="l" defTabSz="91420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Segoe UI Light"/>
                <a:ea typeface="+mn-ea"/>
                <a:cs typeface="+mn-cs"/>
              </a:endParaRPr>
            </a:p>
          </p:txBody>
        </p:sp>
        <p:sp>
          <p:nvSpPr>
            <p:cNvPr id="13" name="Rectangle 12"/>
            <p:cNvSpPr/>
            <p:nvPr/>
          </p:nvSpPr>
          <p:spPr>
            <a:xfrm>
              <a:off x="9067864" y="1711073"/>
              <a:ext cx="2742811" cy="3828155"/>
            </a:xfrm>
            <a:prstGeom prst="rect">
              <a:avLst/>
            </a:prstGeom>
            <a:solidFill>
              <a:schemeClr val="bg1">
                <a:alpha val="90000"/>
              </a:schemeClr>
            </a:solidFill>
          </p:spPr>
          <p:txBody>
            <a:bodyPr wrap="square" lIns="182855" tIns="182855" rIns="182855" bIns="182855">
              <a:noAutofit/>
            </a:bodyPr>
            <a:lstStyle/>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Light"/>
                <a:ea typeface="+mn-ea"/>
                <a:cs typeface="+mn-cs"/>
              </a:endParaRPr>
            </a:p>
            <a:p>
              <a:pPr marL="0" marR="0" lvl="0" indent="0" algn="ctr" defTabSz="913189"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Light"/>
                  <a:ea typeface="+mn-ea"/>
                  <a:cs typeface="+mn-cs"/>
                </a:rPr>
                <a:t>Integrated social</a:t>
              </a:r>
            </a:p>
            <a:p>
              <a:pPr marL="0" marR="0" lvl="0" indent="0" algn="ctr" defTabSz="913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71" normalizeH="0" baseline="0" noProof="0" dirty="0">
                  <a:ln>
                    <a:noFill/>
                  </a:ln>
                  <a:solidFill>
                    <a:srgbClr val="292929">
                      <a:lumMod val="50000"/>
                      <a:lumOff val="50000"/>
                    </a:srgbClr>
                  </a:solidFill>
                  <a:effectLst/>
                  <a:uLnTx/>
                  <a:uFillTx/>
                  <a:latin typeface="Segoe UI" panose="020B0502040204020203" pitchFamily="34" charset="0"/>
                  <a:ea typeface="Segoe UI" pitchFamily="34" charset="0"/>
                  <a:cs typeface="Segoe UI" panose="020B0502040204020203" pitchFamily="34" charset="0"/>
                </a:rPr>
                <a:t>E2E customer experience: Listen, Engage &amp; Publish. Create CRM actions</a:t>
              </a:r>
            </a:p>
          </p:txBody>
        </p:sp>
        <p:sp>
          <p:nvSpPr>
            <p:cNvPr id="14" name="Freeform 23"/>
            <p:cNvSpPr>
              <a:spLocks noEditPoints="1"/>
            </p:cNvSpPr>
            <p:nvPr/>
          </p:nvSpPr>
          <p:spPr bwMode="auto">
            <a:xfrm>
              <a:off x="9948506" y="2105852"/>
              <a:ext cx="981527" cy="582372"/>
            </a:xfrm>
            <a:custGeom>
              <a:avLst/>
              <a:gdLst>
                <a:gd name="T0" fmla="*/ 356 w 600"/>
                <a:gd name="T1" fmla="*/ 12 h 356"/>
                <a:gd name="T2" fmla="*/ 288 w 600"/>
                <a:gd name="T3" fmla="*/ 38 h 356"/>
                <a:gd name="T4" fmla="*/ 196 w 600"/>
                <a:gd name="T5" fmla="*/ 0 h 356"/>
                <a:gd name="T6" fmla="*/ 108 w 600"/>
                <a:gd name="T7" fmla="*/ 14 h 356"/>
                <a:gd name="T8" fmla="*/ 30 w 600"/>
                <a:gd name="T9" fmla="*/ 78 h 356"/>
                <a:gd name="T10" fmla="*/ 0 w 600"/>
                <a:gd name="T11" fmla="*/ 178 h 356"/>
                <a:gd name="T12" fmla="*/ 20 w 600"/>
                <a:gd name="T13" fmla="*/ 262 h 356"/>
                <a:gd name="T14" fmla="*/ 92 w 600"/>
                <a:gd name="T15" fmla="*/ 334 h 356"/>
                <a:gd name="T16" fmla="*/ 178 w 600"/>
                <a:gd name="T17" fmla="*/ 356 h 356"/>
                <a:gd name="T18" fmla="*/ 274 w 600"/>
                <a:gd name="T19" fmla="*/ 328 h 356"/>
                <a:gd name="T20" fmla="*/ 340 w 600"/>
                <a:gd name="T21" fmla="*/ 336 h 356"/>
                <a:gd name="T22" fmla="*/ 422 w 600"/>
                <a:gd name="T23" fmla="*/ 356 h 356"/>
                <a:gd name="T24" fmla="*/ 522 w 600"/>
                <a:gd name="T25" fmla="*/ 326 h 356"/>
                <a:gd name="T26" fmla="*/ 586 w 600"/>
                <a:gd name="T27" fmla="*/ 248 h 356"/>
                <a:gd name="T28" fmla="*/ 600 w 600"/>
                <a:gd name="T29" fmla="*/ 160 h 356"/>
                <a:gd name="T30" fmla="*/ 560 w 600"/>
                <a:gd name="T31" fmla="*/ 64 h 356"/>
                <a:gd name="T32" fmla="*/ 476 w 600"/>
                <a:gd name="T33" fmla="*/ 8 h 356"/>
                <a:gd name="T34" fmla="*/ 178 w 600"/>
                <a:gd name="T35" fmla="*/ 340 h 356"/>
                <a:gd name="T36" fmla="*/ 86 w 600"/>
                <a:gd name="T37" fmla="*/ 312 h 356"/>
                <a:gd name="T38" fmla="*/ 28 w 600"/>
                <a:gd name="T39" fmla="*/ 242 h 356"/>
                <a:gd name="T40" fmla="*/ 16 w 600"/>
                <a:gd name="T41" fmla="*/ 162 h 356"/>
                <a:gd name="T42" fmla="*/ 52 w 600"/>
                <a:gd name="T43" fmla="*/ 74 h 356"/>
                <a:gd name="T44" fmla="*/ 130 w 600"/>
                <a:gd name="T45" fmla="*/ 24 h 356"/>
                <a:gd name="T46" fmla="*/ 210 w 600"/>
                <a:gd name="T47" fmla="*/ 18 h 356"/>
                <a:gd name="T48" fmla="*/ 288 w 600"/>
                <a:gd name="T49" fmla="*/ 60 h 356"/>
                <a:gd name="T50" fmla="*/ 252 w 600"/>
                <a:gd name="T51" fmla="*/ 130 h 356"/>
                <a:gd name="T52" fmla="*/ 248 w 600"/>
                <a:gd name="T53" fmla="*/ 212 h 356"/>
                <a:gd name="T54" fmla="*/ 288 w 600"/>
                <a:gd name="T55" fmla="*/ 296 h 356"/>
                <a:gd name="T56" fmla="*/ 224 w 600"/>
                <a:gd name="T57" fmla="*/ 334 h 356"/>
                <a:gd name="T58" fmla="*/ 260 w 600"/>
                <a:gd name="T59" fmla="*/ 178 h 356"/>
                <a:gd name="T60" fmla="*/ 284 w 600"/>
                <a:gd name="T61" fmla="*/ 94 h 356"/>
                <a:gd name="T62" fmla="*/ 324 w 600"/>
                <a:gd name="T63" fmla="*/ 108 h 356"/>
                <a:gd name="T64" fmla="*/ 340 w 600"/>
                <a:gd name="T65" fmla="*/ 178 h 356"/>
                <a:gd name="T66" fmla="*/ 316 w 600"/>
                <a:gd name="T67" fmla="*/ 262 h 356"/>
                <a:gd name="T68" fmla="*/ 276 w 600"/>
                <a:gd name="T69" fmla="*/ 248 h 356"/>
                <a:gd name="T70" fmla="*/ 260 w 600"/>
                <a:gd name="T71" fmla="*/ 178 h 356"/>
                <a:gd name="T72" fmla="*/ 362 w 600"/>
                <a:gd name="T73" fmla="*/ 328 h 356"/>
                <a:gd name="T74" fmla="*/ 322 w 600"/>
                <a:gd name="T75" fmla="*/ 284 h 356"/>
                <a:gd name="T76" fmla="*/ 354 w 600"/>
                <a:gd name="T77" fmla="*/ 194 h 356"/>
                <a:gd name="T78" fmla="*/ 344 w 600"/>
                <a:gd name="T79" fmla="*/ 114 h 356"/>
                <a:gd name="T80" fmla="*/ 322 w 600"/>
                <a:gd name="T81" fmla="*/ 50 h 356"/>
                <a:gd name="T82" fmla="*/ 406 w 600"/>
                <a:gd name="T83" fmla="*/ 16 h 356"/>
                <a:gd name="T84" fmla="*/ 486 w 600"/>
                <a:gd name="T85" fmla="*/ 28 h 356"/>
                <a:gd name="T86" fmla="*/ 556 w 600"/>
                <a:gd name="T87" fmla="*/ 88 h 356"/>
                <a:gd name="T88" fmla="*/ 584 w 600"/>
                <a:gd name="T89" fmla="*/ 178 h 356"/>
                <a:gd name="T90" fmla="*/ 564 w 600"/>
                <a:gd name="T91" fmla="*/ 256 h 356"/>
                <a:gd name="T92" fmla="*/ 500 w 600"/>
                <a:gd name="T93" fmla="*/ 320 h 356"/>
                <a:gd name="T94" fmla="*/ 422 w 600"/>
                <a:gd name="T95" fmla="*/ 340 h 356"/>
                <a:gd name="T96" fmla="*/ 290 w 600"/>
                <a:gd name="T97" fmla="*/ 252 h 356"/>
                <a:gd name="T98" fmla="*/ 274 w 600"/>
                <a:gd name="T99" fmla="*/ 132 h 356"/>
                <a:gd name="T100" fmla="*/ 266 w 600"/>
                <a:gd name="T101" fmla="*/ 148 h 356"/>
                <a:gd name="T102" fmla="*/ 266 w 600"/>
                <a:gd name="T103" fmla="*/ 176 h 356"/>
                <a:gd name="T104" fmla="*/ 270 w 600"/>
                <a:gd name="T105" fmla="*/ 20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0" h="356">
                  <a:moveTo>
                    <a:pt x="422" y="0"/>
                  </a:moveTo>
                  <a:lnTo>
                    <a:pt x="422" y="0"/>
                  </a:lnTo>
                  <a:lnTo>
                    <a:pt x="404" y="0"/>
                  </a:lnTo>
                  <a:lnTo>
                    <a:pt x="388" y="4"/>
                  </a:lnTo>
                  <a:lnTo>
                    <a:pt x="372" y="8"/>
                  </a:lnTo>
                  <a:lnTo>
                    <a:pt x="356" y="12"/>
                  </a:lnTo>
                  <a:lnTo>
                    <a:pt x="340" y="20"/>
                  </a:lnTo>
                  <a:lnTo>
                    <a:pt x="326" y="28"/>
                  </a:lnTo>
                  <a:lnTo>
                    <a:pt x="312" y="38"/>
                  </a:lnTo>
                  <a:lnTo>
                    <a:pt x="300" y="48"/>
                  </a:lnTo>
                  <a:lnTo>
                    <a:pt x="300" y="48"/>
                  </a:lnTo>
                  <a:lnTo>
                    <a:pt x="288" y="38"/>
                  </a:lnTo>
                  <a:lnTo>
                    <a:pt x="274" y="28"/>
                  </a:lnTo>
                  <a:lnTo>
                    <a:pt x="260" y="20"/>
                  </a:lnTo>
                  <a:lnTo>
                    <a:pt x="244" y="12"/>
                  </a:lnTo>
                  <a:lnTo>
                    <a:pt x="228" y="8"/>
                  </a:lnTo>
                  <a:lnTo>
                    <a:pt x="212" y="4"/>
                  </a:lnTo>
                  <a:lnTo>
                    <a:pt x="196" y="0"/>
                  </a:lnTo>
                  <a:lnTo>
                    <a:pt x="178" y="0"/>
                  </a:lnTo>
                  <a:lnTo>
                    <a:pt x="178" y="0"/>
                  </a:lnTo>
                  <a:lnTo>
                    <a:pt x="160" y="0"/>
                  </a:lnTo>
                  <a:lnTo>
                    <a:pt x="142" y="4"/>
                  </a:lnTo>
                  <a:lnTo>
                    <a:pt x="124" y="8"/>
                  </a:lnTo>
                  <a:lnTo>
                    <a:pt x="108" y="14"/>
                  </a:lnTo>
                  <a:lnTo>
                    <a:pt x="92" y="22"/>
                  </a:lnTo>
                  <a:lnTo>
                    <a:pt x="78" y="30"/>
                  </a:lnTo>
                  <a:lnTo>
                    <a:pt x="64" y="40"/>
                  </a:lnTo>
                  <a:lnTo>
                    <a:pt x="52" y="52"/>
                  </a:lnTo>
                  <a:lnTo>
                    <a:pt x="40" y="64"/>
                  </a:lnTo>
                  <a:lnTo>
                    <a:pt x="30" y="78"/>
                  </a:lnTo>
                  <a:lnTo>
                    <a:pt x="20" y="94"/>
                  </a:lnTo>
                  <a:lnTo>
                    <a:pt x="14" y="108"/>
                  </a:lnTo>
                  <a:lnTo>
                    <a:pt x="8" y="126"/>
                  </a:lnTo>
                  <a:lnTo>
                    <a:pt x="4" y="142"/>
                  </a:lnTo>
                  <a:lnTo>
                    <a:pt x="0" y="160"/>
                  </a:lnTo>
                  <a:lnTo>
                    <a:pt x="0" y="178"/>
                  </a:lnTo>
                  <a:lnTo>
                    <a:pt x="0" y="178"/>
                  </a:lnTo>
                  <a:lnTo>
                    <a:pt x="0" y="196"/>
                  </a:lnTo>
                  <a:lnTo>
                    <a:pt x="4" y="214"/>
                  </a:lnTo>
                  <a:lnTo>
                    <a:pt x="8" y="230"/>
                  </a:lnTo>
                  <a:lnTo>
                    <a:pt x="14" y="248"/>
                  </a:lnTo>
                  <a:lnTo>
                    <a:pt x="20" y="262"/>
                  </a:lnTo>
                  <a:lnTo>
                    <a:pt x="30" y="278"/>
                  </a:lnTo>
                  <a:lnTo>
                    <a:pt x="40" y="292"/>
                  </a:lnTo>
                  <a:lnTo>
                    <a:pt x="52" y="304"/>
                  </a:lnTo>
                  <a:lnTo>
                    <a:pt x="64" y="316"/>
                  </a:lnTo>
                  <a:lnTo>
                    <a:pt x="78" y="326"/>
                  </a:lnTo>
                  <a:lnTo>
                    <a:pt x="92" y="334"/>
                  </a:lnTo>
                  <a:lnTo>
                    <a:pt x="108" y="342"/>
                  </a:lnTo>
                  <a:lnTo>
                    <a:pt x="124" y="348"/>
                  </a:lnTo>
                  <a:lnTo>
                    <a:pt x="142" y="352"/>
                  </a:lnTo>
                  <a:lnTo>
                    <a:pt x="160" y="356"/>
                  </a:lnTo>
                  <a:lnTo>
                    <a:pt x="178" y="356"/>
                  </a:lnTo>
                  <a:lnTo>
                    <a:pt x="178" y="356"/>
                  </a:lnTo>
                  <a:lnTo>
                    <a:pt x="196" y="356"/>
                  </a:lnTo>
                  <a:lnTo>
                    <a:pt x="212" y="352"/>
                  </a:lnTo>
                  <a:lnTo>
                    <a:pt x="228" y="348"/>
                  </a:lnTo>
                  <a:lnTo>
                    <a:pt x="244" y="344"/>
                  </a:lnTo>
                  <a:lnTo>
                    <a:pt x="260" y="336"/>
                  </a:lnTo>
                  <a:lnTo>
                    <a:pt x="274" y="328"/>
                  </a:lnTo>
                  <a:lnTo>
                    <a:pt x="288" y="318"/>
                  </a:lnTo>
                  <a:lnTo>
                    <a:pt x="300" y="308"/>
                  </a:lnTo>
                  <a:lnTo>
                    <a:pt x="300" y="308"/>
                  </a:lnTo>
                  <a:lnTo>
                    <a:pt x="312" y="318"/>
                  </a:lnTo>
                  <a:lnTo>
                    <a:pt x="326" y="328"/>
                  </a:lnTo>
                  <a:lnTo>
                    <a:pt x="340" y="336"/>
                  </a:lnTo>
                  <a:lnTo>
                    <a:pt x="356" y="344"/>
                  </a:lnTo>
                  <a:lnTo>
                    <a:pt x="372" y="348"/>
                  </a:lnTo>
                  <a:lnTo>
                    <a:pt x="388" y="352"/>
                  </a:lnTo>
                  <a:lnTo>
                    <a:pt x="404" y="356"/>
                  </a:lnTo>
                  <a:lnTo>
                    <a:pt x="422" y="356"/>
                  </a:lnTo>
                  <a:lnTo>
                    <a:pt x="422" y="356"/>
                  </a:lnTo>
                  <a:lnTo>
                    <a:pt x="440" y="356"/>
                  </a:lnTo>
                  <a:lnTo>
                    <a:pt x="458" y="352"/>
                  </a:lnTo>
                  <a:lnTo>
                    <a:pt x="476" y="348"/>
                  </a:lnTo>
                  <a:lnTo>
                    <a:pt x="492" y="342"/>
                  </a:lnTo>
                  <a:lnTo>
                    <a:pt x="508" y="334"/>
                  </a:lnTo>
                  <a:lnTo>
                    <a:pt x="522" y="326"/>
                  </a:lnTo>
                  <a:lnTo>
                    <a:pt x="536" y="316"/>
                  </a:lnTo>
                  <a:lnTo>
                    <a:pt x="548" y="304"/>
                  </a:lnTo>
                  <a:lnTo>
                    <a:pt x="560" y="292"/>
                  </a:lnTo>
                  <a:lnTo>
                    <a:pt x="570" y="278"/>
                  </a:lnTo>
                  <a:lnTo>
                    <a:pt x="580" y="262"/>
                  </a:lnTo>
                  <a:lnTo>
                    <a:pt x="586" y="248"/>
                  </a:lnTo>
                  <a:lnTo>
                    <a:pt x="592" y="230"/>
                  </a:lnTo>
                  <a:lnTo>
                    <a:pt x="596" y="214"/>
                  </a:lnTo>
                  <a:lnTo>
                    <a:pt x="600" y="196"/>
                  </a:lnTo>
                  <a:lnTo>
                    <a:pt x="600" y="178"/>
                  </a:lnTo>
                  <a:lnTo>
                    <a:pt x="600" y="178"/>
                  </a:lnTo>
                  <a:lnTo>
                    <a:pt x="600" y="160"/>
                  </a:lnTo>
                  <a:lnTo>
                    <a:pt x="596" y="142"/>
                  </a:lnTo>
                  <a:lnTo>
                    <a:pt x="592" y="126"/>
                  </a:lnTo>
                  <a:lnTo>
                    <a:pt x="586" y="108"/>
                  </a:lnTo>
                  <a:lnTo>
                    <a:pt x="580" y="94"/>
                  </a:lnTo>
                  <a:lnTo>
                    <a:pt x="570" y="78"/>
                  </a:lnTo>
                  <a:lnTo>
                    <a:pt x="560" y="64"/>
                  </a:lnTo>
                  <a:lnTo>
                    <a:pt x="548" y="52"/>
                  </a:lnTo>
                  <a:lnTo>
                    <a:pt x="536" y="40"/>
                  </a:lnTo>
                  <a:lnTo>
                    <a:pt x="522" y="30"/>
                  </a:lnTo>
                  <a:lnTo>
                    <a:pt x="508" y="22"/>
                  </a:lnTo>
                  <a:lnTo>
                    <a:pt x="492" y="14"/>
                  </a:lnTo>
                  <a:lnTo>
                    <a:pt x="476" y="8"/>
                  </a:lnTo>
                  <a:lnTo>
                    <a:pt x="458" y="4"/>
                  </a:lnTo>
                  <a:lnTo>
                    <a:pt x="440" y="0"/>
                  </a:lnTo>
                  <a:lnTo>
                    <a:pt x="422" y="0"/>
                  </a:lnTo>
                  <a:lnTo>
                    <a:pt x="422" y="0"/>
                  </a:lnTo>
                  <a:close/>
                  <a:moveTo>
                    <a:pt x="178" y="340"/>
                  </a:moveTo>
                  <a:lnTo>
                    <a:pt x="178" y="340"/>
                  </a:lnTo>
                  <a:lnTo>
                    <a:pt x="162" y="340"/>
                  </a:lnTo>
                  <a:lnTo>
                    <a:pt x="144" y="336"/>
                  </a:lnTo>
                  <a:lnTo>
                    <a:pt x="130" y="332"/>
                  </a:lnTo>
                  <a:lnTo>
                    <a:pt x="114" y="328"/>
                  </a:lnTo>
                  <a:lnTo>
                    <a:pt x="100" y="320"/>
                  </a:lnTo>
                  <a:lnTo>
                    <a:pt x="86" y="312"/>
                  </a:lnTo>
                  <a:lnTo>
                    <a:pt x="74" y="304"/>
                  </a:lnTo>
                  <a:lnTo>
                    <a:pt x="62" y="292"/>
                  </a:lnTo>
                  <a:lnTo>
                    <a:pt x="52" y="282"/>
                  </a:lnTo>
                  <a:lnTo>
                    <a:pt x="44" y="268"/>
                  </a:lnTo>
                  <a:lnTo>
                    <a:pt x="36" y="256"/>
                  </a:lnTo>
                  <a:lnTo>
                    <a:pt x="28" y="242"/>
                  </a:lnTo>
                  <a:lnTo>
                    <a:pt x="22" y="226"/>
                  </a:lnTo>
                  <a:lnTo>
                    <a:pt x="18" y="210"/>
                  </a:lnTo>
                  <a:lnTo>
                    <a:pt x="16" y="194"/>
                  </a:lnTo>
                  <a:lnTo>
                    <a:pt x="16" y="178"/>
                  </a:lnTo>
                  <a:lnTo>
                    <a:pt x="16" y="178"/>
                  </a:lnTo>
                  <a:lnTo>
                    <a:pt x="16" y="162"/>
                  </a:lnTo>
                  <a:lnTo>
                    <a:pt x="18" y="146"/>
                  </a:lnTo>
                  <a:lnTo>
                    <a:pt x="22" y="130"/>
                  </a:lnTo>
                  <a:lnTo>
                    <a:pt x="28" y="114"/>
                  </a:lnTo>
                  <a:lnTo>
                    <a:pt x="36" y="100"/>
                  </a:lnTo>
                  <a:lnTo>
                    <a:pt x="44" y="88"/>
                  </a:lnTo>
                  <a:lnTo>
                    <a:pt x="52" y="74"/>
                  </a:lnTo>
                  <a:lnTo>
                    <a:pt x="62" y="64"/>
                  </a:lnTo>
                  <a:lnTo>
                    <a:pt x="74" y="52"/>
                  </a:lnTo>
                  <a:lnTo>
                    <a:pt x="86" y="44"/>
                  </a:lnTo>
                  <a:lnTo>
                    <a:pt x="100" y="36"/>
                  </a:lnTo>
                  <a:lnTo>
                    <a:pt x="114" y="28"/>
                  </a:lnTo>
                  <a:lnTo>
                    <a:pt x="130" y="24"/>
                  </a:lnTo>
                  <a:lnTo>
                    <a:pt x="144" y="20"/>
                  </a:lnTo>
                  <a:lnTo>
                    <a:pt x="162" y="16"/>
                  </a:lnTo>
                  <a:lnTo>
                    <a:pt x="178" y="16"/>
                  </a:lnTo>
                  <a:lnTo>
                    <a:pt x="178" y="16"/>
                  </a:lnTo>
                  <a:lnTo>
                    <a:pt x="194" y="16"/>
                  </a:lnTo>
                  <a:lnTo>
                    <a:pt x="210" y="18"/>
                  </a:lnTo>
                  <a:lnTo>
                    <a:pt x="224" y="22"/>
                  </a:lnTo>
                  <a:lnTo>
                    <a:pt x="238" y="28"/>
                  </a:lnTo>
                  <a:lnTo>
                    <a:pt x="252" y="34"/>
                  </a:lnTo>
                  <a:lnTo>
                    <a:pt x="266" y="42"/>
                  </a:lnTo>
                  <a:lnTo>
                    <a:pt x="278" y="50"/>
                  </a:lnTo>
                  <a:lnTo>
                    <a:pt x="288" y="60"/>
                  </a:lnTo>
                  <a:lnTo>
                    <a:pt x="288" y="60"/>
                  </a:lnTo>
                  <a:lnTo>
                    <a:pt x="278" y="72"/>
                  </a:lnTo>
                  <a:lnTo>
                    <a:pt x="270" y="86"/>
                  </a:lnTo>
                  <a:lnTo>
                    <a:pt x="262" y="100"/>
                  </a:lnTo>
                  <a:lnTo>
                    <a:pt x="256" y="114"/>
                  </a:lnTo>
                  <a:lnTo>
                    <a:pt x="252" y="130"/>
                  </a:lnTo>
                  <a:lnTo>
                    <a:pt x="248" y="146"/>
                  </a:lnTo>
                  <a:lnTo>
                    <a:pt x="246" y="162"/>
                  </a:lnTo>
                  <a:lnTo>
                    <a:pt x="244" y="178"/>
                  </a:lnTo>
                  <a:lnTo>
                    <a:pt x="244" y="178"/>
                  </a:lnTo>
                  <a:lnTo>
                    <a:pt x="246" y="194"/>
                  </a:lnTo>
                  <a:lnTo>
                    <a:pt x="248" y="212"/>
                  </a:lnTo>
                  <a:lnTo>
                    <a:pt x="252" y="226"/>
                  </a:lnTo>
                  <a:lnTo>
                    <a:pt x="256" y="242"/>
                  </a:lnTo>
                  <a:lnTo>
                    <a:pt x="262" y="256"/>
                  </a:lnTo>
                  <a:lnTo>
                    <a:pt x="270" y="270"/>
                  </a:lnTo>
                  <a:lnTo>
                    <a:pt x="278" y="284"/>
                  </a:lnTo>
                  <a:lnTo>
                    <a:pt x="288" y="296"/>
                  </a:lnTo>
                  <a:lnTo>
                    <a:pt x="288" y="296"/>
                  </a:lnTo>
                  <a:lnTo>
                    <a:pt x="278" y="306"/>
                  </a:lnTo>
                  <a:lnTo>
                    <a:pt x="266" y="314"/>
                  </a:lnTo>
                  <a:lnTo>
                    <a:pt x="252" y="322"/>
                  </a:lnTo>
                  <a:lnTo>
                    <a:pt x="238" y="328"/>
                  </a:lnTo>
                  <a:lnTo>
                    <a:pt x="224" y="334"/>
                  </a:lnTo>
                  <a:lnTo>
                    <a:pt x="210" y="338"/>
                  </a:lnTo>
                  <a:lnTo>
                    <a:pt x="194" y="340"/>
                  </a:lnTo>
                  <a:lnTo>
                    <a:pt x="178" y="340"/>
                  </a:lnTo>
                  <a:lnTo>
                    <a:pt x="178" y="340"/>
                  </a:lnTo>
                  <a:close/>
                  <a:moveTo>
                    <a:pt x="260" y="178"/>
                  </a:moveTo>
                  <a:lnTo>
                    <a:pt x="260" y="178"/>
                  </a:lnTo>
                  <a:lnTo>
                    <a:pt x="260" y="162"/>
                  </a:lnTo>
                  <a:lnTo>
                    <a:pt x="262" y="148"/>
                  </a:lnTo>
                  <a:lnTo>
                    <a:pt x="266" y="134"/>
                  </a:lnTo>
                  <a:lnTo>
                    <a:pt x="270" y="120"/>
                  </a:lnTo>
                  <a:lnTo>
                    <a:pt x="276" y="108"/>
                  </a:lnTo>
                  <a:lnTo>
                    <a:pt x="284" y="94"/>
                  </a:lnTo>
                  <a:lnTo>
                    <a:pt x="292" y="84"/>
                  </a:lnTo>
                  <a:lnTo>
                    <a:pt x="300" y="72"/>
                  </a:lnTo>
                  <a:lnTo>
                    <a:pt x="300" y="72"/>
                  </a:lnTo>
                  <a:lnTo>
                    <a:pt x="308" y="84"/>
                  </a:lnTo>
                  <a:lnTo>
                    <a:pt x="316" y="94"/>
                  </a:lnTo>
                  <a:lnTo>
                    <a:pt x="324" y="108"/>
                  </a:lnTo>
                  <a:lnTo>
                    <a:pt x="330" y="120"/>
                  </a:lnTo>
                  <a:lnTo>
                    <a:pt x="334" y="134"/>
                  </a:lnTo>
                  <a:lnTo>
                    <a:pt x="338" y="148"/>
                  </a:lnTo>
                  <a:lnTo>
                    <a:pt x="340" y="162"/>
                  </a:lnTo>
                  <a:lnTo>
                    <a:pt x="340" y="178"/>
                  </a:lnTo>
                  <a:lnTo>
                    <a:pt x="340" y="178"/>
                  </a:lnTo>
                  <a:lnTo>
                    <a:pt x="340" y="194"/>
                  </a:lnTo>
                  <a:lnTo>
                    <a:pt x="338" y="208"/>
                  </a:lnTo>
                  <a:lnTo>
                    <a:pt x="334" y="222"/>
                  </a:lnTo>
                  <a:lnTo>
                    <a:pt x="330" y="236"/>
                  </a:lnTo>
                  <a:lnTo>
                    <a:pt x="324" y="248"/>
                  </a:lnTo>
                  <a:lnTo>
                    <a:pt x="316" y="262"/>
                  </a:lnTo>
                  <a:lnTo>
                    <a:pt x="308" y="272"/>
                  </a:lnTo>
                  <a:lnTo>
                    <a:pt x="300" y="284"/>
                  </a:lnTo>
                  <a:lnTo>
                    <a:pt x="300" y="284"/>
                  </a:lnTo>
                  <a:lnTo>
                    <a:pt x="292" y="272"/>
                  </a:lnTo>
                  <a:lnTo>
                    <a:pt x="284" y="262"/>
                  </a:lnTo>
                  <a:lnTo>
                    <a:pt x="276" y="248"/>
                  </a:lnTo>
                  <a:lnTo>
                    <a:pt x="270" y="236"/>
                  </a:lnTo>
                  <a:lnTo>
                    <a:pt x="266" y="222"/>
                  </a:lnTo>
                  <a:lnTo>
                    <a:pt x="262" y="208"/>
                  </a:lnTo>
                  <a:lnTo>
                    <a:pt x="260" y="194"/>
                  </a:lnTo>
                  <a:lnTo>
                    <a:pt x="260" y="178"/>
                  </a:lnTo>
                  <a:lnTo>
                    <a:pt x="260" y="178"/>
                  </a:lnTo>
                  <a:close/>
                  <a:moveTo>
                    <a:pt x="422" y="340"/>
                  </a:moveTo>
                  <a:lnTo>
                    <a:pt x="422" y="340"/>
                  </a:lnTo>
                  <a:lnTo>
                    <a:pt x="406" y="340"/>
                  </a:lnTo>
                  <a:lnTo>
                    <a:pt x="390" y="338"/>
                  </a:lnTo>
                  <a:lnTo>
                    <a:pt x="376" y="334"/>
                  </a:lnTo>
                  <a:lnTo>
                    <a:pt x="362" y="328"/>
                  </a:lnTo>
                  <a:lnTo>
                    <a:pt x="348" y="322"/>
                  </a:lnTo>
                  <a:lnTo>
                    <a:pt x="334" y="314"/>
                  </a:lnTo>
                  <a:lnTo>
                    <a:pt x="322" y="306"/>
                  </a:lnTo>
                  <a:lnTo>
                    <a:pt x="312" y="296"/>
                  </a:lnTo>
                  <a:lnTo>
                    <a:pt x="312" y="296"/>
                  </a:lnTo>
                  <a:lnTo>
                    <a:pt x="322" y="284"/>
                  </a:lnTo>
                  <a:lnTo>
                    <a:pt x="330" y="270"/>
                  </a:lnTo>
                  <a:lnTo>
                    <a:pt x="338" y="256"/>
                  </a:lnTo>
                  <a:lnTo>
                    <a:pt x="344" y="242"/>
                  </a:lnTo>
                  <a:lnTo>
                    <a:pt x="348" y="226"/>
                  </a:lnTo>
                  <a:lnTo>
                    <a:pt x="352" y="210"/>
                  </a:lnTo>
                  <a:lnTo>
                    <a:pt x="354" y="194"/>
                  </a:lnTo>
                  <a:lnTo>
                    <a:pt x="356" y="178"/>
                  </a:lnTo>
                  <a:lnTo>
                    <a:pt x="356" y="178"/>
                  </a:lnTo>
                  <a:lnTo>
                    <a:pt x="354" y="162"/>
                  </a:lnTo>
                  <a:lnTo>
                    <a:pt x="352" y="144"/>
                  </a:lnTo>
                  <a:lnTo>
                    <a:pt x="348" y="130"/>
                  </a:lnTo>
                  <a:lnTo>
                    <a:pt x="344" y="114"/>
                  </a:lnTo>
                  <a:lnTo>
                    <a:pt x="338" y="100"/>
                  </a:lnTo>
                  <a:lnTo>
                    <a:pt x="330" y="86"/>
                  </a:lnTo>
                  <a:lnTo>
                    <a:pt x="322" y="72"/>
                  </a:lnTo>
                  <a:lnTo>
                    <a:pt x="312" y="60"/>
                  </a:lnTo>
                  <a:lnTo>
                    <a:pt x="312" y="60"/>
                  </a:lnTo>
                  <a:lnTo>
                    <a:pt x="322" y="50"/>
                  </a:lnTo>
                  <a:lnTo>
                    <a:pt x="334" y="42"/>
                  </a:lnTo>
                  <a:lnTo>
                    <a:pt x="348" y="34"/>
                  </a:lnTo>
                  <a:lnTo>
                    <a:pt x="362" y="28"/>
                  </a:lnTo>
                  <a:lnTo>
                    <a:pt x="376" y="22"/>
                  </a:lnTo>
                  <a:lnTo>
                    <a:pt x="390" y="18"/>
                  </a:lnTo>
                  <a:lnTo>
                    <a:pt x="406" y="16"/>
                  </a:lnTo>
                  <a:lnTo>
                    <a:pt x="422" y="16"/>
                  </a:lnTo>
                  <a:lnTo>
                    <a:pt x="422" y="16"/>
                  </a:lnTo>
                  <a:lnTo>
                    <a:pt x="438" y="16"/>
                  </a:lnTo>
                  <a:lnTo>
                    <a:pt x="456" y="20"/>
                  </a:lnTo>
                  <a:lnTo>
                    <a:pt x="470" y="24"/>
                  </a:lnTo>
                  <a:lnTo>
                    <a:pt x="486" y="28"/>
                  </a:lnTo>
                  <a:lnTo>
                    <a:pt x="500" y="36"/>
                  </a:lnTo>
                  <a:lnTo>
                    <a:pt x="514" y="44"/>
                  </a:lnTo>
                  <a:lnTo>
                    <a:pt x="526" y="52"/>
                  </a:lnTo>
                  <a:lnTo>
                    <a:pt x="538" y="64"/>
                  </a:lnTo>
                  <a:lnTo>
                    <a:pt x="548" y="74"/>
                  </a:lnTo>
                  <a:lnTo>
                    <a:pt x="556" y="88"/>
                  </a:lnTo>
                  <a:lnTo>
                    <a:pt x="564" y="100"/>
                  </a:lnTo>
                  <a:lnTo>
                    <a:pt x="572" y="114"/>
                  </a:lnTo>
                  <a:lnTo>
                    <a:pt x="578" y="130"/>
                  </a:lnTo>
                  <a:lnTo>
                    <a:pt x="582" y="146"/>
                  </a:lnTo>
                  <a:lnTo>
                    <a:pt x="584" y="162"/>
                  </a:lnTo>
                  <a:lnTo>
                    <a:pt x="584" y="178"/>
                  </a:lnTo>
                  <a:lnTo>
                    <a:pt x="584" y="178"/>
                  </a:lnTo>
                  <a:lnTo>
                    <a:pt x="584" y="194"/>
                  </a:lnTo>
                  <a:lnTo>
                    <a:pt x="582" y="210"/>
                  </a:lnTo>
                  <a:lnTo>
                    <a:pt x="578" y="226"/>
                  </a:lnTo>
                  <a:lnTo>
                    <a:pt x="572" y="242"/>
                  </a:lnTo>
                  <a:lnTo>
                    <a:pt x="564" y="256"/>
                  </a:lnTo>
                  <a:lnTo>
                    <a:pt x="556" y="268"/>
                  </a:lnTo>
                  <a:lnTo>
                    <a:pt x="548" y="282"/>
                  </a:lnTo>
                  <a:lnTo>
                    <a:pt x="538" y="292"/>
                  </a:lnTo>
                  <a:lnTo>
                    <a:pt x="526" y="304"/>
                  </a:lnTo>
                  <a:lnTo>
                    <a:pt x="514" y="312"/>
                  </a:lnTo>
                  <a:lnTo>
                    <a:pt x="500" y="320"/>
                  </a:lnTo>
                  <a:lnTo>
                    <a:pt x="486" y="328"/>
                  </a:lnTo>
                  <a:lnTo>
                    <a:pt x="470" y="332"/>
                  </a:lnTo>
                  <a:lnTo>
                    <a:pt x="456" y="336"/>
                  </a:lnTo>
                  <a:lnTo>
                    <a:pt x="438" y="340"/>
                  </a:lnTo>
                  <a:lnTo>
                    <a:pt x="422" y="340"/>
                  </a:lnTo>
                  <a:lnTo>
                    <a:pt x="422" y="340"/>
                  </a:lnTo>
                  <a:close/>
                  <a:moveTo>
                    <a:pt x="310" y="102"/>
                  </a:moveTo>
                  <a:lnTo>
                    <a:pt x="286" y="102"/>
                  </a:lnTo>
                  <a:lnTo>
                    <a:pt x="286" y="94"/>
                  </a:lnTo>
                  <a:lnTo>
                    <a:pt x="310" y="94"/>
                  </a:lnTo>
                  <a:lnTo>
                    <a:pt x="310" y="102"/>
                  </a:lnTo>
                  <a:close/>
                  <a:moveTo>
                    <a:pt x="290" y="252"/>
                  </a:moveTo>
                  <a:lnTo>
                    <a:pt x="312" y="252"/>
                  </a:lnTo>
                  <a:lnTo>
                    <a:pt x="312" y="260"/>
                  </a:lnTo>
                  <a:lnTo>
                    <a:pt x="290" y="260"/>
                  </a:lnTo>
                  <a:lnTo>
                    <a:pt x="290" y="252"/>
                  </a:lnTo>
                  <a:close/>
                  <a:moveTo>
                    <a:pt x="326" y="132"/>
                  </a:moveTo>
                  <a:lnTo>
                    <a:pt x="274" y="132"/>
                  </a:lnTo>
                  <a:lnTo>
                    <a:pt x="274" y="124"/>
                  </a:lnTo>
                  <a:lnTo>
                    <a:pt x="326" y="124"/>
                  </a:lnTo>
                  <a:lnTo>
                    <a:pt x="326" y="132"/>
                  </a:lnTo>
                  <a:close/>
                  <a:moveTo>
                    <a:pt x="332" y="156"/>
                  </a:moveTo>
                  <a:lnTo>
                    <a:pt x="266" y="156"/>
                  </a:lnTo>
                  <a:lnTo>
                    <a:pt x="266" y="148"/>
                  </a:lnTo>
                  <a:lnTo>
                    <a:pt x="332" y="148"/>
                  </a:lnTo>
                  <a:lnTo>
                    <a:pt x="332" y="156"/>
                  </a:lnTo>
                  <a:close/>
                  <a:moveTo>
                    <a:pt x="334" y="176"/>
                  </a:moveTo>
                  <a:lnTo>
                    <a:pt x="334" y="184"/>
                  </a:lnTo>
                  <a:lnTo>
                    <a:pt x="266" y="184"/>
                  </a:lnTo>
                  <a:lnTo>
                    <a:pt x="266" y="176"/>
                  </a:lnTo>
                  <a:lnTo>
                    <a:pt x="334" y="176"/>
                  </a:lnTo>
                  <a:close/>
                  <a:moveTo>
                    <a:pt x="270" y="202"/>
                  </a:moveTo>
                  <a:lnTo>
                    <a:pt x="330" y="202"/>
                  </a:lnTo>
                  <a:lnTo>
                    <a:pt x="330" y="210"/>
                  </a:lnTo>
                  <a:lnTo>
                    <a:pt x="270" y="210"/>
                  </a:lnTo>
                  <a:lnTo>
                    <a:pt x="270" y="202"/>
                  </a:lnTo>
                  <a:close/>
                  <a:moveTo>
                    <a:pt x="274" y="226"/>
                  </a:moveTo>
                  <a:lnTo>
                    <a:pt x="322" y="226"/>
                  </a:lnTo>
                  <a:lnTo>
                    <a:pt x="322" y="234"/>
                  </a:lnTo>
                  <a:lnTo>
                    <a:pt x="274" y="234"/>
                  </a:lnTo>
                  <a:lnTo>
                    <a:pt x="274" y="226"/>
                  </a:lnTo>
                  <a:close/>
                </a:path>
              </a:pathLst>
            </a:custGeom>
            <a:solidFill>
              <a:srgbClr val="264178"/>
            </a:solidFill>
            <a:ln>
              <a:noFill/>
            </a:ln>
          </p:spPr>
          <p:txBody>
            <a:bodyPr vert="horz" wrap="square" lIns="91427" tIns="45713" rIns="91427" bIns="45713" numCol="1" anchor="t" anchorCtr="0" compatLnSpc="1">
              <a:prstTxWarp prst="textNoShape">
                <a:avLst/>
              </a:prstTxWarp>
            </a:bodyPr>
            <a:lstStyle/>
            <a:p>
              <a:pPr marL="0" marR="0" lvl="0" indent="0" algn="l" defTabSz="91420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Segoe UI Light"/>
                <a:ea typeface="+mn-ea"/>
                <a:cs typeface="+mn-cs"/>
              </a:endParaRPr>
            </a:p>
          </p:txBody>
        </p:sp>
        <p:pic>
          <p:nvPicPr>
            <p:cNvPr id="15" name="Picture 2" descr="http://www.classworks.com/uploads/Microsoft%20black%20and%20white%20logo.png"/>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l="9532" t="23605" r="71158" b="23899"/>
            <a:stretch/>
          </p:blipFill>
          <p:spPr bwMode="auto">
            <a:xfrm>
              <a:off x="4259479" y="1985558"/>
              <a:ext cx="822960"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973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Microsoft Social Engagement: Today</a:t>
            </a:r>
          </a:p>
        </p:txBody>
      </p:sp>
      <p:sp>
        <p:nvSpPr>
          <p:cNvPr id="5" name="Rectangle 4"/>
          <p:cNvSpPr/>
          <p:nvPr/>
        </p:nvSpPr>
        <p:spPr bwMode="auto">
          <a:xfrm>
            <a:off x="403806" y="1366395"/>
            <a:ext cx="5814431" cy="3428516"/>
          </a:xfrm>
          <a:prstGeom prst="rect">
            <a:avLst/>
          </a:prstGeom>
          <a:solidFill>
            <a:schemeClr val="accent1">
              <a:alpha val="94000"/>
            </a:schemeClr>
          </a:solidFill>
          <a:ln w="9525" cap="flat" cmpd="sng" algn="ctr">
            <a:noFill/>
            <a:prstDash val="solid"/>
            <a:headEnd type="none" w="med" len="med"/>
            <a:tailEnd type="none" w="med" len="med"/>
          </a:ln>
          <a:effectLst/>
        </p:spPr>
        <p:txBody>
          <a:bodyPr rot="0" spcFirstLastPara="0" vertOverflow="overflow" horzOverflow="overflow" vert="horz" wrap="square" lIns="63423" tIns="63423" rIns="63423" bIns="63423" numCol="1" spcCol="0" rtlCol="0" fromWordArt="0" anchor="b" anchorCtr="0" forceAA="0" compatLnSpc="1">
            <a:prstTxWarp prst="textNoShape">
              <a:avLst/>
            </a:prstTxWarp>
            <a:noAutofit/>
          </a:bodyPr>
          <a:lstStyle/>
          <a:p>
            <a:pPr defTabSz="1268069" fontAlgn="base">
              <a:spcBef>
                <a:spcPct val="0"/>
              </a:spcBef>
              <a:spcAft>
                <a:spcPct val="0"/>
              </a:spcAft>
            </a:pPr>
            <a:endParaRPr lang="en-US" sz="1496" kern="0" spc="-97" dirty="0">
              <a:gradFill>
                <a:gsLst>
                  <a:gs pos="0">
                    <a:srgbClr val="FFFFFF"/>
                  </a:gs>
                  <a:gs pos="100000">
                    <a:srgbClr val="FFFFFF"/>
                  </a:gs>
                </a:gsLst>
                <a:lin ang="5400000" scaled="0"/>
              </a:gradFill>
              <a:ea typeface="Segoe UI" pitchFamily="34" charset="0"/>
              <a:cs typeface="Segoe UI" pitchFamily="34" charset="0"/>
            </a:endParaRPr>
          </a:p>
        </p:txBody>
      </p:sp>
      <p:sp>
        <p:nvSpPr>
          <p:cNvPr id="7" name="Title 1"/>
          <p:cNvSpPr txBox="1">
            <a:spLocks/>
          </p:cNvSpPr>
          <p:nvPr/>
        </p:nvSpPr>
        <p:spPr>
          <a:xfrm>
            <a:off x="403806" y="1366392"/>
            <a:ext cx="5814431" cy="1364166"/>
          </a:xfrm>
          <a:prstGeom prst="rect">
            <a:avLst/>
          </a:prstGeom>
        </p:spPr>
        <p:txBody>
          <a:bodyPr vert="horz" wrap="square" lIns="177585" tIns="253693" rIns="177585"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400" dirty="0">
                <a:gradFill>
                  <a:gsLst>
                    <a:gs pos="5833">
                      <a:srgbClr val="FFFFFF"/>
                    </a:gs>
                    <a:gs pos="100000">
                      <a:srgbClr val="FFFFFF"/>
                    </a:gs>
                  </a:gsLst>
                  <a:lin ang="5400000" scaled="0"/>
                </a:gradFill>
                <a:cs typeface="Segoe UI" pitchFamily="34" charset="0"/>
              </a:rPr>
              <a:t>3,500+ active customers</a:t>
            </a:r>
          </a:p>
          <a:p>
            <a:r>
              <a:rPr lang="en-US" sz="3600" dirty="0">
                <a:gradFill>
                  <a:gsLst>
                    <a:gs pos="5833">
                      <a:srgbClr val="FFFFFF"/>
                    </a:gs>
                    <a:gs pos="100000">
                      <a:srgbClr val="FFFFFF"/>
                    </a:gs>
                  </a:gsLst>
                  <a:lin ang="5400000" scaled="0"/>
                </a:gradFill>
                <a:cs typeface="Segoe UI" pitchFamily="34" charset="0"/>
              </a:rPr>
              <a:t>Launched April’14</a:t>
            </a:r>
          </a:p>
        </p:txBody>
      </p:sp>
      <p:sp>
        <p:nvSpPr>
          <p:cNvPr id="8" name="TextBox 7"/>
          <p:cNvSpPr txBox="1"/>
          <p:nvPr/>
        </p:nvSpPr>
        <p:spPr>
          <a:xfrm>
            <a:off x="225564" y="3853337"/>
            <a:ext cx="5972787" cy="1243471"/>
          </a:xfrm>
          <a:prstGeom prst="rect">
            <a:avLst/>
          </a:prstGeom>
          <a:noFill/>
        </p:spPr>
        <p:txBody>
          <a:bodyPr wrap="square" lIns="248694" tIns="198955" rIns="248694" bIns="198955" rtlCol="0">
            <a:noAutofit/>
          </a:bodyPr>
          <a:lstStyle/>
          <a:p>
            <a:pPr>
              <a:lnSpc>
                <a:spcPct val="90000"/>
              </a:lnSpc>
              <a:spcBef>
                <a:spcPct val="20000"/>
              </a:spcBef>
              <a:buSzPct val="90000"/>
            </a:pPr>
            <a:r>
              <a:rPr lang="en-US" sz="2176" dirty="0">
                <a:gradFill>
                  <a:gsLst>
                    <a:gs pos="0">
                      <a:srgbClr val="FFFFFF"/>
                    </a:gs>
                    <a:gs pos="100000">
                      <a:srgbClr val="FFFFFF"/>
                    </a:gs>
                  </a:gsLst>
                  <a:lin ang="5400000" scaled="0"/>
                </a:gradFill>
                <a:latin typeface="+mj-lt"/>
              </a:rPr>
              <a:t>Stand-alone, Microsoft Dynamics CRM Online, and Microsoft Dynamics CRM On-Premises</a:t>
            </a:r>
          </a:p>
        </p:txBody>
      </p:sp>
      <p:sp>
        <p:nvSpPr>
          <p:cNvPr id="9" name="Content Placeholder 4"/>
          <p:cNvSpPr txBox="1">
            <a:spLocks/>
          </p:cNvSpPr>
          <p:nvPr/>
        </p:nvSpPr>
        <p:spPr>
          <a:xfrm>
            <a:off x="6248472" y="1366392"/>
            <a:ext cx="5915731" cy="332591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Font typeface="Wingdings" panose="05000000000000000000" pitchFamily="2" charset="2"/>
              <a:buNone/>
            </a:pPr>
            <a:r>
              <a:rPr lang="en-US" sz="2720" dirty="0"/>
              <a:t>Microsoft Social Engagement runs on the Microsoft Azure cloud</a:t>
            </a:r>
          </a:p>
          <a:p>
            <a:pPr marL="457200" indent="-457200" defTabSz="1268069" fontAlgn="base">
              <a:spcBef>
                <a:spcPct val="0"/>
              </a:spcBef>
              <a:spcAft>
                <a:spcPts val="1200"/>
              </a:spcAft>
            </a:pPr>
            <a:r>
              <a:rPr lang="en-US" sz="2448" dirty="0">
                <a:ea typeface="Segoe UI" pitchFamily="34" charset="0"/>
                <a:cs typeface="Segoe UI" pitchFamily="34" charset="0"/>
              </a:rPr>
              <a:t>17,000+ customer brands, companies, etc. followed on social media</a:t>
            </a:r>
          </a:p>
          <a:p>
            <a:pPr marL="457200" indent="-457200" defTabSz="1268069" fontAlgn="base">
              <a:spcBef>
                <a:spcPct val="0"/>
              </a:spcBef>
              <a:spcAft>
                <a:spcPts val="1200"/>
              </a:spcAft>
            </a:pPr>
            <a:r>
              <a:rPr lang="en-US" sz="2448" dirty="0">
                <a:ea typeface="Segoe UI" pitchFamily="34" charset="0"/>
                <a:cs typeface="Segoe UI" pitchFamily="34" charset="0"/>
              </a:rPr>
              <a:t>13,700+ Facebook pages followed</a:t>
            </a:r>
          </a:p>
          <a:p>
            <a:pPr marL="457200" indent="-457200" defTabSz="1268069" fontAlgn="base">
              <a:spcBef>
                <a:spcPct val="0"/>
              </a:spcBef>
              <a:spcAft>
                <a:spcPts val="1200"/>
              </a:spcAft>
            </a:pPr>
            <a:r>
              <a:rPr lang="en-US" sz="2448" dirty="0">
                <a:ea typeface="Segoe UI" pitchFamily="34" charset="0"/>
                <a:cs typeface="Segoe UI" pitchFamily="34" charset="0"/>
              </a:rPr>
              <a:t>10,000+ active Alerts configured</a:t>
            </a:r>
          </a:p>
          <a:p>
            <a:pPr marL="457200" indent="-457200" defTabSz="1268069" fontAlgn="base">
              <a:spcBef>
                <a:spcPct val="0"/>
              </a:spcBef>
              <a:spcAft>
                <a:spcPct val="0"/>
              </a:spcAft>
            </a:pPr>
            <a:r>
              <a:rPr lang="en-US" sz="2448" dirty="0">
                <a:ea typeface="Segoe UI" pitchFamily="34" charset="0"/>
                <a:cs typeface="Segoe UI" pitchFamily="34" charset="0"/>
              </a:rPr>
              <a:t>1.1+ billion social posts processed</a:t>
            </a:r>
          </a:p>
        </p:txBody>
      </p:sp>
      <p:grpSp>
        <p:nvGrpSpPr>
          <p:cNvPr id="2" name="Group 1"/>
          <p:cNvGrpSpPr/>
          <p:nvPr/>
        </p:nvGrpSpPr>
        <p:grpSpPr>
          <a:xfrm>
            <a:off x="948831" y="4914269"/>
            <a:ext cx="10538813" cy="1707193"/>
            <a:chOff x="784824" y="4914269"/>
            <a:chExt cx="10538813" cy="1707193"/>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351" y="4914269"/>
              <a:ext cx="1371600" cy="1371600"/>
            </a:xfrm>
            <a:prstGeom prst="rect">
              <a:avLst/>
            </a:prstGeom>
          </p:spPr>
        </p:pic>
        <p:pic>
          <p:nvPicPr>
            <p:cNvPr id="10" name="Picture 2" descr="https://customers.microsoft.com/Assets/4a792e1f-01c9-e411-95d3-6c3be5a8e740/HP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178" y="5809863"/>
              <a:ext cx="1143000" cy="811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3189107" y="5044586"/>
              <a:ext cx="1371600" cy="786268"/>
            </a:xfrm>
            <a:prstGeom prst="rect">
              <a:avLst/>
            </a:prstGeom>
          </p:spPr>
        </p:pic>
        <p:pic>
          <p:nvPicPr>
            <p:cNvPr id="13" name="Picture 12" descr="Screen Shot 2014-02-11 at 2.52.48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90171" y="5943300"/>
              <a:ext cx="914400" cy="464490"/>
            </a:xfrm>
            <a:prstGeom prst="rect">
              <a:avLst/>
            </a:prstGeom>
          </p:spPr>
        </p:pic>
        <p:pic>
          <p:nvPicPr>
            <p:cNvPr id="14" name="Picture 4" descr="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8587" y="5971329"/>
              <a:ext cx="1828800" cy="4084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join the rev.png"/>
            <p:cNvPicPr>
              <a:picLocks noChangeAspect="1"/>
            </p:cNvPicPr>
            <p:nvPr/>
          </p:nvPicPr>
          <p:blipFill rotWithShape="1">
            <a:blip r:embed="rId8" cstate="print">
              <a:extLst>
                <a:ext uri="{28A0092B-C50C-407E-A947-70E740481C1C}">
                  <a14:useLocalDpi xmlns:a14="http://schemas.microsoft.com/office/drawing/2010/main" val="0"/>
                </a:ext>
              </a:extLst>
            </a:blip>
            <a:srcRect l="4532" t="31914" b="23387"/>
            <a:stretch/>
          </p:blipFill>
          <p:spPr bwMode="auto">
            <a:xfrm>
              <a:off x="5257029" y="5248377"/>
              <a:ext cx="1143000" cy="378686"/>
            </a:xfrm>
            <a:prstGeom prst="rect">
              <a:avLst/>
            </a:prstGeom>
            <a:solidFill>
              <a:srgbClr val="2D2D8A">
                <a:lumMod val="75000"/>
              </a:srgbClr>
            </a:solidFill>
            <a:ln>
              <a:noFill/>
            </a:ln>
            <a:extLst/>
          </p:spPr>
        </p:pic>
        <p:pic>
          <p:nvPicPr>
            <p:cNvPr id="16" name="Picture 2" descr="Microsof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155" y="6013620"/>
              <a:ext cx="1524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al Madrid C.F."/>
            <p:cNvPicPr>
              <a:picLocks noChangeAspect="1" noChangeArrowheads="1"/>
            </p:cNvPicPr>
            <p:nvPr/>
          </p:nvPicPr>
          <p:blipFill rotWithShape="1">
            <a:blip r:embed="rId10">
              <a:extLst>
                <a:ext uri="{28A0092B-C50C-407E-A947-70E740481C1C}">
                  <a14:useLocalDpi xmlns:a14="http://schemas.microsoft.com/office/drawing/2010/main" val="0"/>
                </a:ext>
              </a:extLst>
            </a:blip>
            <a:srcRect r="28274"/>
            <a:stretch/>
          </p:blipFill>
          <p:spPr bwMode="auto">
            <a:xfrm>
              <a:off x="784824" y="5171020"/>
              <a:ext cx="170796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1"/>
            <a:srcRect t="13885" b="22570"/>
            <a:stretch/>
          </p:blipFill>
          <p:spPr>
            <a:xfrm>
              <a:off x="1265237" y="6038385"/>
              <a:ext cx="1552902" cy="274320"/>
            </a:xfrm>
            <a:prstGeom prst="rect">
              <a:avLst/>
            </a:prstGeom>
          </p:spPr>
        </p:pic>
        <p:pic>
          <p:nvPicPr>
            <p:cNvPr id="22" name="Picture 21"/>
            <p:cNvPicPr>
              <a:picLocks noChangeAspect="1"/>
            </p:cNvPicPr>
            <p:nvPr/>
          </p:nvPicPr>
          <p:blipFill rotWithShape="1">
            <a:blip r:embed="rId12"/>
            <a:srcRect l="11834"/>
            <a:stretch/>
          </p:blipFill>
          <p:spPr>
            <a:xfrm>
              <a:off x="9781403" y="5846206"/>
              <a:ext cx="1209284" cy="658679"/>
            </a:xfrm>
            <a:prstGeom prst="rect">
              <a:avLst/>
            </a:prstGeom>
          </p:spPr>
        </p:pic>
        <p:pic>
          <p:nvPicPr>
            <p:cNvPr id="23" name="Picture 2" descr="https://upload.wikimedia.org/wikipedia/fr/thumb/e/e8/Logo_Swiss_Life.svg/1280px-Logo_Swiss_Life.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09237" y="5097462"/>
              <a:ext cx="914400" cy="6472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14"/>
            <a:stretch>
              <a:fillRect/>
            </a:stretch>
          </p:blipFill>
          <p:spPr>
            <a:xfrm>
              <a:off x="9164273" y="5163400"/>
              <a:ext cx="548640" cy="548640"/>
            </a:xfrm>
            <a:prstGeom prst="rect">
              <a:avLst/>
            </a:prstGeom>
          </p:spPr>
        </p:pic>
      </p:grpSp>
    </p:spTree>
    <p:extLst>
      <p:ext uri="{BB962C8B-B14F-4D97-AF65-F5344CB8AC3E}">
        <p14:creationId xmlns:p14="http://schemas.microsoft.com/office/powerpoint/2010/main" val="3997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 started with these MSE resources! </a:t>
            </a:r>
          </a:p>
        </p:txBody>
      </p:sp>
      <p:sp>
        <p:nvSpPr>
          <p:cNvPr id="6" name="TextBox 5"/>
          <p:cNvSpPr txBox="1"/>
          <p:nvPr/>
        </p:nvSpPr>
        <p:spPr>
          <a:xfrm>
            <a:off x="427037" y="1795323"/>
            <a:ext cx="5411134" cy="4216539"/>
          </a:xfrm>
          <a:prstGeom prst="rect">
            <a:avLst/>
          </a:prstGeom>
          <a:noFill/>
        </p:spPr>
        <p:txBody>
          <a:bodyPr wrap="square" rtlCol="0">
            <a:spAutoFit/>
          </a:bodyPr>
          <a:lstStyle/>
          <a:p>
            <a:pPr marL="389042" indent="-395173" defTabSz="914098">
              <a:spcBef>
                <a:spcPts val="1200"/>
              </a:spcBef>
              <a:buClr>
                <a:srgbClr val="00AEEF"/>
              </a:buClr>
              <a:buSzPct val="90000"/>
              <a:buFont typeface="Wingdings" pitchFamily="2" charset="2"/>
              <a:buChar char="§"/>
            </a:pPr>
            <a:r>
              <a:rPr lang="en-US" sz="2000" spc="-71" dirty="0">
                <a:gradFill>
                  <a:gsLst>
                    <a:gs pos="0">
                      <a:srgbClr val="292929"/>
                    </a:gs>
                    <a:gs pos="86000">
                      <a:srgbClr val="292929"/>
                    </a:gs>
                  </a:gsLst>
                  <a:lin ang="5400000" scaled="0"/>
                </a:gradFill>
                <a:latin typeface="Segoe UI Light"/>
              </a:rPr>
              <a:t>Take a guided </a:t>
            </a:r>
            <a:r>
              <a:rPr lang="en-US" sz="2000" spc="-71" dirty="0">
                <a:gradFill>
                  <a:gsLst>
                    <a:gs pos="0">
                      <a:srgbClr val="292929"/>
                    </a:gs>
                    <a:gs pos="86000">
                      <a:srgbClr val="292929"/>
                    </a:gs>
                  </a:gsLst>
                  <a:lin ang="5400000" scaled="0"/>
                </a:gradFill>
                <a:latin typeface="Segoe UI Light"/>
                <a:hlinkClick r:id="rId3"/>
              </a:rPr>
              <a:t>click-through tour</a:t>
            </a:r>
            <a:endParaRPr lang="en-US" sz="2000" spc="-71" dirty="0">
              <a:gradFill>
                <a:gsLst>
                  <a:gs pos="0">
                    <a:srgbClr val="292929"/>
                  </a:gs>
                  <a:gs pos="86000">
                    <a:srgbClr val="292929"/>
                  </a:gs>
                </a:gsLst>
                <a:lin ang="5400000" scaled="0"/>
              </a:gradFill>
              <a:latin typeface="Segoe UI Light"/>
            </a:endParaRPr>
          </a:p>
          <a:p>
            <a:pPr marL="389042" indent="-395173" defTabSz="914098">
              <a:spcBef>
                <a:spcPts val="1200"/>
              </a:spcBef>
              <a:buClr>
                <a:srgbClr val="00AEEF"/>
              </a:buClr>
              <a:buSzPct val="90000"/>
              <a:buFont typeface="Wingdings" pitchFamily="2" charset="2"/>
              <a:buChar char="§"/>
            </a:pPr>
            <a:r>
              <a:rPr lang="en-US" sz="2000" spc="-71" dirty="0">
                <a:gradFill>
                  <a:gsLst>
                    <a:gs pos="0">
                      <a:srgbClr val="292929"/>
                    </a:gs>
                    <a:gs pos="86000">
                      <a:srgbClr val="292929"/>
                    </a:gs>
                  </a:gsLst>
                  <a:lin ang="5400000" scaled="0"/>
                </a:gradFill>
                <a:latin typeface="Segoe UI Light"/>
              </a:rPr>
              <a:t>Visit </a:t>
            </a:r>
            <a:r>
              <a:rPr lang="en-US" sz="2000" spc="-71" dirty="0">
                <a:gradFill>
                  <a:gsLst>
                    <a:gs pos="0">
                      <a:srgbClr val="292929"/>
                    </a:gs>
                    <a:gs pos="86000">
                      <a:srgbClr val="292929"/>
                    </a:gs>
                  </a:gsLst>
                  <a:lin ang="5400000" scaled="0"/>
                </a:gradFill>
                <a:latin typeface="Segoe UI Light"/>
                <a:hlinkClick r:id="rId4"/>
              </a:rPr>
              <a:t>Social Engagement website</a:t>
            </a:r>
            <a:endParaRPr lang="en-US" sz="2000" spc="-71" dirty="0">
              <a:gradFill>
                <a:gsLst>
                  <a:gs pos="0">
                    <a:srgbClr val="292929"/>
                  </a:gs>
                  <a:gs pos="86000">
                    <a:srgbClr val="292929"/>
                  </a:gs>
                </a:gsLst>
                <a:lin ang="5400000" scaled="0"/>
              </a:gradFill>
              <a:latin typeface="Segoe UI Light"/>
            </a:endParaRPr>
          </a:p>
          <a:p>
            <a:pPr marL="389042" lvl="1" indent="-395173" defTabSz="914098">
              <a:spcBef>
                <a:spcPts val="1200"/>
              </a:spcBef>
              <a:buClr>
                <a:srgbClr val="00AEEF"/>
              </a:buClr>
              <a:buSzPct val="90000"/>
              <a:buFont typeface="Wingdings" pitchFamily="2" charset="2"/>
              <a:buChar char="§"/>
            </a:pPr>
            <a:r>
              <a:rPr lang="en-US" sz="2000" spc="-71" dirty="0">
                <a:gradFill>
                  <a:gsLst>
                    <a:gs pos="0">
                      <a:srgbClr val="292929"/>
                    </a:gs>
                    <a:gs pos="86000">
                      <a:srgbClr val="292929"/>
                    </a:gs>
                  </a:gsLst>
                  <a:lin ang="5400000" scaled="0"/>
                </a:gradFill>
                <a:latin typeface="Segoe UI Light"/>
              </a:rPr>
              <a:t>See </a:t>
            </a:r>
            <a:r>
              <a:rPr lang="en-US" sz="2000" spc="-71" dirty="0">
                <a:gradFill>
                  <a:gsLst>
                    <a:gs pos="0">
                      <a:srgbClr val="292929"/>
                    </a:gs>
                    <a:gs pos="86000">
                      <a:srgbClr val="292929"/>
                    </a:gs>
                  </a:gsLst>
                  <a:lin ang="5400000" scaled="0"/>
                </a:gradFill>
                <a:latin typeface="Segoe UI Light"/>
                <a:hlinkClick r:id="rId5"/>
              </a:rPr>
              <a:t>pricing information</a:t>
            </a:r>
            <a:endParaRPr lang="en-US" sz="2000" spc="-71" dirty="0">
              <a:gradFill>
                <a:gsLst>
                  <a:gs pos="0">
                    <a:srgbClr val="292929"/>
                  </a:gs>
                  <a:gs pos="86000">
                    <a:srgbClr val="292929"/>
                  </a:gs>
                </a:gsLst>
                <a:lin ang="5400000" scaled="0"/>
              </a:gradFill>
              <a:latin typeface="Segoe UI Light"/>
            </a:endParaRPr>
          </a:p>
          <a:p>
            <a:pPr marL="389042" lvl="1" indent="-395173" defTabSz="914098">
              <a:spcBef>
                <a:spcPts val="1200"/>
              </a:spcBef>
              <a:buClr>
                <a:srgbClr val="00AEEF"/>
              </a:buClr>
              <a:buSzPct val="90000"/>
              <a:buFont typeface="Wingdings" pitchFamily="2" charset="2"/>
              <a:buChar char="§"/>
            </a:pPr>
            <a:r>
              <a:rPr lang="en-US" sz="2000" spc="-71" dirty="0">
                <a:gradFill>
                  <a:gsLst>
                    <a:gs pos="0">
                      <a:srgbClr val="292929"/>
                    </a:gs>
                    <a:gs pos="86000">
                      <a:srgbClr val="292929"/>
                    </a:gs>
                  </a:gsLst>
                  <a:lin ang="5400000" scaled="0"/>
                </a:gradFill>
                <a:latin typeface="Segoe UI Light"/>
              </a:rPr>
              <a:t>Find detailed information in </a:t>
            </a:r>
            <a:r>
              <a:rPr lang="en-US" sz="2000" spc="-71" dirty="0">
                <a:gradFill>
                  <a:gsLst>
                    <a:gs pos="0">
                      <a:srgbClr val="292929"/>
                    </a:gs>
                    <a:gs pos="86000">
                      <a:srgbClr val="292929"/>
                    </a:gs>
                  </a:gsLst>
                  <a:lin ang="5400000" scaled="0"/>
                </a:gradFill>
                <a:latin typeface="Segoe UI Light"/>
                <a:hlinkClick r:id="rId6"/>
              </a:rPr>
              <a:t>Social Help Center</a:t>
            </a:r>
            <a:endParaRPr lang="en-US" sz="2000" spc="-71" dirty="0">
              <a:gradFill>
                <a:gsLst>
                  <a:gs pos="0">
                    <a:srgbClr val="292929"/>
                  </a:gs>
                  <a:gs pos="86000">
                    <a:srgbClr val="292929"/>
                  </a:gs>
                </a:gsLst>
                <a:lin ang="5400000" scaled="0"/>
              </a:gradFill>
              <a:latin typeface="Segoe UI Light"/>
            </a:endParaRPr>
          </a:p>
          <a:p>
            <a:pPr marL="389042" indent="-395173" defTabSz="914098">
              <a:spcBef>
                <a:spcPts val="1200"/>
              </a:spcBef>
              <a:buClr>
                <a:srgbClr val="00AEEF"/>
              </a:buClr>
              <a:buSzPct val="90000"/>
              <a:buFont typeface="Wingdings" pitchFamily="2" charset="2"/>
              <a:buChar char="§"/>
            </a:pPr>
            <a:r>
              <a:rPr lang="en-US" sz="2000" spc="-71" dirty="0">
                <a:gradFill>
                  <a:gsLst>
                    <a:gs pos="0">
                      <a:srgbClr val="292929"/>
                    </a:gs>
                    <a:gs pos="86000">
                      <a:srgbClr val="292929"/>
                    </a:gs>
                  </a:gsLst>
                  <a:lin ang="5400000" scaled="0"/>
                </a:gradFill>
                <a:latin typeface="Segoe UI Light"/>
              </a:rPr>
              <a:t>Watch short videos:</a:t>
            </a:r>
          </a:p>
          <a:p>
            <a:pPr marL="757735" lvl="1" indent="-291436" defTabSz="932597">
              <a:buFont typeface="Wingdings" panose="05000000000000000000" pitchFamily="2" charset="2"/>
              <a:buChar char="§"/>
            </a:pPr>
            <a:r>
              <a:rPr lang="en-US" sz="1400" u="sng" kern="0" dirty="0">
                <a:solidFill>
                  <a:sysClr val="windowText" lastClr="000000"/>
                </a:solidFill>
                <a:latin typeface="Segoe UI Light" panose="020B0502040204020203" pitchFamily="34" charset="0"/>
                <a:cs typeface="Segoe UI Light" panose="020B0502040204020203" pitchFamily="34" charset="0"/>
                <a:hlinkClick r:id="rId7"/>
              </a:rPr>
              <a:t>Overview</a:t>
            </a:r>
            <a:r>
              <a:rPr lang="en-US" sz="1400" kern="0" dirty="0">
                <a:solidFill>
                  <a:sysClr val="windowText" lastClr="000000"/>
                </a:solidFill>
                <a:latin typeface="Segoe UI Light" panose="020B0502040204020203" pitchFamily="34" charset="0"/>
                <a:cs typeface="Segoe UI Light" panose="020B0502040204020203" pitchFamily="34" charset="0"/>
              </a:rPr>
              <a:t>, </a:t>
            </a:r>
            <a:r>
              <a:rPr lang="en-US" sz="1400" u="sng" kern="0" dirty="0">
                <a:solidFill>
                  <a:sysClr val="windowText" lastClr="000000"/>
                </a:solidFill>
                <a:latin typeface="Segoe UI Light" panose="020B0502040204020203" pitchFamily="34" charset="0"/>
                <a:cs typeface="Segoe UI Light" panose="020B0502040204020203" pitchFamily="34" charset="0"/>
                <a:hlinkClick r:id="rId8"/>
              </a:rPr>
              <a:t>Getting Started</a:t>
            </a:r>
            <a:endParaRPr lang="en-US" sz="1400" u="sng" kern="0" dirty="0">
              <a:solidFill>
                <a:sysClr val="windowText" lastClr="000000"/>
              </a:solidFill>
              <a:latin typeface="Segoe UI Light" panose="020B0502040204020203" pitchFamily="34" charset="0"/>
              <a:cs typeface="Segoe UI Light" panose="020B0502040204020203" pitchFamily="34" charset="0"/>
            </a:endParaRPr>
          </a:p>
          <a:p>
            <a:pPr marL="757735" lvl="1" indent="-291436" defTabSz="932597">
              <a:buFont typeface="Wingdings" panose="05000000000000000000" pitchFamily="2" charset="2"/>
              <a:buChar char="§"/>
            </a:pPr>
            <a:r>
              <a:rPr lang="en-US" sz="1400" u="sng" kern="0" dirty="0">
                <a:solidFill>
                  <a:sysClr val="windowText" lastClr="000000"/>
                </a:solidFill>
                <a:latin typeface="Segoe UI Light" panose="020B0502040204020203" pitchFamily="34" charset="0"/>
                <a:cs typeface="Segoe UI Light" panose="020B0502040204020203" pitchFamily="34" charset="0"/>
                <a:hlinkClick r:id="rId9"/>
              </a:rPr>
              <a:t>Analytics</a:t>
            </a:r>
            <a:r>
              <a:rPr lang="fr-CH" sz="1400" kern="0" dirty="0">
                <a:solidFill>
                  <a:sysClr val="windowText" lastClr="000000"/>
                </a:solidFill>
                <a:latin typeface="Segoe UI Light" panose="020B0502040204020203" pitchFamily="34" charset="0"/>
                <a:cs typeface="Segoe UI Light" panose="020B0502040204020203" pitchFamily="34" charset="0"/>
              </a:rPr>
              <a:t>, </a:t>
            </a:r>
            <a:r>
              <a:rPr lang="fr-CH" sz="1400" u="sng" kern="0" dirty="0">
                <a:solidFill>
                  <a:sysClr val="windowText" lastClr="000000"/>
                </a:solidFill>
                <a:latin typeface="Segoe UI Light" panose="020B0502040204020203" pitchFamily="34" charset="0"/>
                <a:cs typeface="Segoe UI Light" panose="020B0502040204020203" pitchFamily="34" charset="0"/>
                <a:hlinkClick r:id="rId10"/>
              </a:rPr>
              <a:t>Social Center</a:t>
            </a:r>
            <a:r>
              <a:rPr lang="fr-CH" sz="1400" kern="0" dirty="0">
                <a:solidFill>
                  <a:sysClr val="windowText" lastClr="000000"/>
                </a:solidFill>
                <a:latin typeface="Segoe UI Light" panose="020B0502040204020203" pitchFamily="34" charset="0"/>
                <a:cs typeface="Segoe UI Light" panose="020B0502040204020203" pitchFamily="34" charset="0"/>
              </a:rPr>
              <a:t>, </a:t>
            </a:r>
            <a:r>
              <a:rPr lang="fr-CH" sz="1400" u="sng" kern="0" dirty="0" err="1">
                <a:solidFill>
                  <a:sysClr val="windowText" lastClr="000000"/>
                </a:solidFill>
                <a:latin typeface="Segoe UI Light" panose="020B0502040204020203" pitchFamily="34" charset="0"/>
                <a:cs typeface="Segoe UI Light" panose="020B0502040204020203" pitchFamily="34" charset="0"/>
                <a:hlinkClick r:id="rId11"/>
              </a:rPr>
              <a:t>Alerts</a:t>
            </a:r>
            <a:endParaRPr lang="fr-CH" sz="1400" u="sng" kern="0" dirty="0">
              <a:solidFill>
                <a:sysClr val="windowText" lastClr="000000"/>
              </a:solidFill>
              <a:latin typeface="Segoe UI Light" panose="020B0502040204020203" pitchFamily="34" charset="0"/>
              <a:cs typeface="Segoe UI Light" panose="020B0502040204020203" pitchFamily="34" charset="0"/>
            </a:endParaRPr>
          </a:p>
          <a:p>
            <a:pPr marL="757735" lvl="1" indent="-291436" defTabSz="932597">
              <a:buFont typeface="Wingdings" panose="05000000000000000000" pitchFamily="2" charset="2"/>
              <a:buChar char="§"/>
            </a:pPr>
            <a:r>
              <a:rPr lang="fr-CH" sz="1400" u="sng" kern="0" dirty="0" err="1">
                <a:solidFill>
                  <a:sysClr val="windowText" lastClr="000000"/>
                </a:solidFill>
                <a:latin typeface="Segoe UI Light" panose="020B0502040204020203" pitchFamily="34" charset="0"/>
                <a:cs typeface="Segoe UI Light" panose="020B0502040204020203" pitchFamily="34" charset="0"/>
                <a:hlinkClick r:id="rId12"/>
              </a:rPr>
              <a:t>Search</a:t>
            </a:r>
            <a:r>
              <a:rPr lang="fr-CH" sz="1400" u="sng" kern="0" dirty="0">
                <a:solidFill>
                  <a:sysClr val="windowText" lastClr="000000"/>
                </a:solidFill>
                <a:latin typeface="Segoe UI Light" panose="020B0502040204020203" pitchFamily="34" charset="0"/>
                <a:cs typeface="Segoe UI Light" panose="020B0502040204020203" pitchFamily="34" charset="0"/>
                <a:hlinkClick r:id="rId12"/>
              </a:rPr>
              <a:t> Setup</a:t>
            </a:r>
            <a:r>
              <a:rPr lang="fr-CH" sz="1400" kern="0" dirty="0">
                <a:solidFill>
                  <a:sysClr val="windowText" lastClr="000000"/>
                </a:solidFill>
                <a:latin typeface="Segoe UI Light" panose="020B0502040204020203" pitchFamily="34" charset="0"/>
                <a:cs typeface="Segoe UI Light" panose="020B0502040204020203" pitchFamily="34" charset="0"/>
              </a:rPr>
              <a:t>, </a:t>
            </a:r>
            <a:r>
              <a:rPr lang="fr-CH" sz="1400" u="sng" kern="0" dirty="0">
                <a:solidFill>
                  <a:sysClr val="windowText" lastClr="000000"/>
                </a:solidFill>
                <a:latin typeface="Segoe UI Light" panose="020B0502040204020203" pitchFamily="34" charset="0"/>
                <a:cs typeface="Segoe UI Light" panose="020B0502040204020203" pitchFamily="34" charset="0"/>
                <a:hlinkClick r:id="rId13"/>
              </a:rPr>
              <a:t>Quota Management</a:t>
            </a:r>
            <a:endParaRPr lang="en-US" sz="1400" b="1" kern="0" dirty="0">
              <a:solidFill>
                <a:sysClr val="windowText" lastClr="000000"/>
              </a:solidFill>
              <a:latin typeface="Segoe UI Light" panose="020B0502040204020203" pitchFamily="34" charset="0"/>
              <a:cs typeface="Segoe UI Light" panose="020B0502040204020203" pitchFamily="34" charset="0"/>
            </a:endParaRPr>
          </a:p>
          <a:p>
            <a:pPr marL="389042" indent="-395173" defTabSz="914098">
              <a:spcBef>
                <a:spcPts val="1200"/>
              </a:spcBef>
              <a:buClr>
                <a:srgbClr val="00AEEF"/>
              </a:buClr>
              <a:buSzPct val="90000"/>
              <a:buFont typeface="Wingdings" pitchFamily="2" charset="2"/>
              <a:buChar char="§"/>
            </a:pPr>
            <a:r>
              <a:rPr lang="en-US" sz="2000" spc="-71" dirty="0">
                <a:gradFill>
                  <a:gsLst>
                    <a:gs pos="0">
                      <a:srgbClr val="292929"/>
                    </a:gs>
                    <a:gs pos="86000">
                      <a:srgbClr val="292929"/>
                    </a:gs>
                  </a:gsLst>
                  <a:lin ang="5400000" scaled="0"/>
                </a:gradFill>
                <a:latin typeface="Segoe UI Light"/>
              </a:rPr>
              <a:t>Blog post instructions:</a:t>
            </a:r>
          </a:p>
          <a:p>
            <a:pPr marL="757735" lvl="1" indent="-291436" defTabSz="932597">
              <a:buFont typeface="Wingdings" panose="05000000000000000000" pitchFamily="2" charset="2"/>
              <a:buChar char="§"/>
            </a:pPr>
            <a:r>
              <a:rPr lang="en-US" sz="1400" u="sng" kern="0" dirty="0">
                <a:solidFill>
                  <a:sysClr val="windowText" lastClr="000000"/>
                </a:solidFill>
                <a:latin typeface="Segoe UI Light" panose="020B0502040204020203" pitchFamily="34" charset="0"/>
                <a:cs typeface="Segoe UI Light" panose="020B0502040204020203" pitchFamily="34" charset="0"/>
                <a:hlinkClick r:id="rId14"/>
              </a:rPr>
              <a:t>How to add RSS feeds</a:t>
            </a:r>
            <a:endParaRPr lang="en-US" sz="1400" u="sng" kern="0" dirty="0">
              <a:solidFill>
                <a:sysClr val="windowText" lastClr="000000"/>
              </a:solidFill>
              <a:latin typeface="Segoe UI Light" panose="020B0502040204020203" pitchFamily="34" charset="0"/>
              <a:cs typeface="Segoe UI Light" panose="020B0502040204020203" pitchFamily="34" charset="0"/>
            </a:endParaRPr>
          </a:p>
          <a:p>
            <a:pPr marL="757735" lvl="1" indent="-291436" defTabSz="932597">
              <a:buFont typeface="Wingdings" panose="05000000000000000000" pitchFamily="2" charset="2"/>
              <a:buChar char="§"/>
            </a:pPr>
            <a:r>
              <a:rPr lang="en-US" sz="1400" u="sng" kern="0" dirty="0">
                <a:solidFill>
                  <a:sysClr val="windowText" lastClr="000000"/>
                </a:solidFill>
                <a:latin typeface="Segoe UI Light" panose="020B0502040204020203" pitchFamily="34" charset="0"/>
                <a:cs typeface="Segoe UI Light" panose="020B0502040204020203" pitchFamily="34" charset="0"/>
                <a:hlinkClick r:id="rId15"/>
              </a:rPr>
              <a:t>How to connect CRM and MSE</a:t>
            </a:r>
            <a:endParaRPr lang="en-US" sz="1400" u="sng" kern="0" dirty="0">
              <a:solidFill>
                <a:sysClr val="windowText" lastClr="000000"/>
              </a:solidFill>
              <a:latin typeface="Segoe UI Light" panose="020B0502040204020203" pitchFamily="34" charset="0"/>
              <a:cs typeface="Segoe UI Light" panose="020B0502040204020203" pitchFamily="34" charset="0"/>
              <a:hlinkClick r:id=""/>
            </a:endParaRPr>
          </a:p>
          <a:p>
            <a:pPr marL="757735" lvl="1" indent="-291436" defTabSz="932597">
              <a:buFont typeface="Wingdings" panose="05000000000000000000" pitchFamily="2" charset="2"/>
              <a:buChar char="§"/>
            </a:pPr>
            <a:r>
              <a:rPr lang="en-US" sz="1400" u="sng" kern="0" dirty="0">
                <a:solidFill>
                  <a:sysClr val="windowText" lastClr="000000"/>
                </a:solidFill>
                <a:latin typeface="Segoe UI Light" panose="020B0502040204020203" pitchFamily="34" charset="0"/>
                <a:cs typeface="Segoe UI Light" panose="020B0502040204020203" pitchFamily="34" charset="0"/>
                <a:hlinkClick r:id=""/>
              </a:rPr>
              <a:t>How Link to CRM &amp; Intention Analysis &amp; Automation works</a:t>
            </a:r>
            <a:endParaRPr lang="en-US" sz="1400" u="sng" kern="0" dirty="0">
              <a:solidFill>
                <a:sysClr val="windowText" lastClr="000000"/>
              </a:solidFill>
              <a:latin typeface="Segoe UI Light" panose="020B0502040204020203" pitchFamily="34" charset="0"/>
              <a:cs typeface="Segoe UI Light" panose="020B0502040204020203" pitchFamily="34" charset="0"/>
            </a:endParaRPr>
          </a:p>
          <a:p>
            <a:pPr marL="757735" lvl="1" indent="-291436" defTabSz="932597">
              <a:buFont typeface="Wingdings" panose="05000000000000000000" pitchFamily="2" charset="2"/>
              <a:buChar char="§"/>
            </a:pPr>
            <a:r>
              <a:rPr lang="en-US" sz="1400" u="sng" kern="0" dirty="0">
                <a:solidFill>
                  <a:sysClr val="windowText" lastClr="000000"/>
                </a:solidFill>
                <a:latin typeface="Segoe UI Light" panose="020B0502040204020203" pitchFamily="34" charset="0"/>
                <a:cs typeface="Segoe UI Light" panose="020B0502040204020203" pitchFamily="34" charset="0"/>
                <a:hlinkClick r:id="rId16"/>
              </a:rPr>
              <a:t>How to create records in CRM</a:t>
            </a:r>
            <a:endParaRPr lang="en-US" sz="1400" u="sng" kern="0" dirty="0">
              <a:solidFill>
                <a:sysClr val="windowText" lastClr="000000"/>
              </a:solidFill>
              <a:latin typeface="Segoe UI Light" panose="020B0502040204020203" pitchFamily="34" charset="0"/>
              <a:cs typeface="Segoe UI Light" panose="020B0502040204020203" pitchFamily="34" charset="0"/>
            </a:endParaRPr>
          </a:p>
        </p:txBody>
      </p:sp>
      <p:pic>
        <p:nvPicPr>
          <p:cNvPr id="7" name="Picture 6"/>
          <p:cNvPicPr>
            <a:picLocks noChangeAspect="1"/>
          </p:cNvPicPr>
          <p:nvPr/>
        </p:nvPicPr>
        <p:blipFill>
          <a:blip r:embed="rId17">
            <a:extLst>
              <a:ext uri="{BEBA8EAE-BF5A-486C-A8C5-ECC9F3942E4B}">
                <a14:imgProps xmlns:a14="http://schemas.microsoft.com/office/drawing/2010/main">
                  <a14:imgLayer r:embed="rId18">
                    <a14:imgEffect>
                      <a14:sharpenSoften amount="29000"/>
                    </a14:imgEffect>
                    <a14:imgEffect>
                      <a14:brightnessContrast bright="28000" contrast="11000"/>
                    </a14:imgEffect>
                  </a14:imgLayer>
                </a14:imgProps>
              </a:ext>
              <a:ext uri="{28A0092B-C50C-407E-A947-70E740481C1C}">
                <a14:useLocalDpi xmlns:a14="http://schemas.microsoft.com/office/drawing/2010/main" val="0"/>
              </a:ext>
            </a:extLst>
          </a:blip>
          <a:stretch>
            <a:fillRect/>
          </a:stretch>
        </p:blipFill>
        <p:spPr>
          <a:xfrm>
            <a:off x="5913437" y="1439862"/>
            <a:ext cx="5924612" cy="3036443"/>
          </a:xfrm>
          <a:prstGeom prst="rect">
            <a:avLst/>
          </a:prstGeom>
          <a:ln w="57150">
            <a:solidFill>
              <a:schemeClr val="tx1">
                <a:lumMod val="65000"/>
                <a:lumOff val="35000"/>
              </a:schemeClr>
            </a:solidFill>
          </a:ln>
          <a:effectLst/>
        </p:spPr>
      </p:pic>
      <p:pic>
        <p:nvPicPr>
          <p:cNvPr id="8" name="Picture 7"/>
          <p:cNvPicPr>
            <a:picLocks noChangeAspect="1"/>
          </p:cNvPicPr>
          <p:nvPr/>
        </p:nvPicPr>
        <p:blipFill>
          <a:blip r:embed="rId19"/>
          <a:stretch>
            <a:fillRect/>
          </a:stretch>
        </p:blipFill>
        <p:spPr>
          <a:xfrm>
            <a:off x="6583487" y="3421062"/>
            <a:ext cx="5486400" cy="3278063"/>
          </a:xfrm>
          <a:prstGeom prst="rect">
            <a:avLst/>
          </a:prstGeom>
        </p:spPr>
      </p:pic>
    </p:spTree>
    <p:extLst>
      <p:ext uri="{BB962C8B-B14F-4D97-AF65-F5344CB8AC3E}">
        <p14:creationId xmlns:p14="http://schemas.microsoft.com/office/powerpoint/2010/main" val="222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832609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4493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Strategic Investment Pillars</a:t>
            </a:r>
          </a:p>
        </p:txBody>
      </p:sp>
      <p:sp>
        <p:nvSpPr>
          <p:cNvPr id="5" name="Rectangle 4"/>
          <p:cNvSpPr/>
          <p:nvPr/>
        </p:nvSpPr>
        <p:spPr bwMode="auto">
          <a:xfrm>
            <a:off x="978856" y="1640047"/>
            <a:ext cx="4876108" cy="1895848"/>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62176" tIns="62176" rIns="62176" bIns="6217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921" b="0" i="0" u="none" strike="noStrike" kern="0" cap="none" spc="0" normalizeH="0" baseline="0" noProof="0" dirty="0">
                <a:ln>
                  <a:noFill/>
                </a:ln>
                <a:gradFill>
                  <a:gsLst>
                    <a:gs pos="5833">
                      <a:srgbClr val="FFFFFF"/>
                    </a:gs>
                    <a:gs pos="100000">
                      <a:srgbClr val="FFFFFF"/>
                    </a:gs>
                  </a:gsLst>
                  <a:lin ang="5400000" scaled="0"/>
                </a:gradFill>
                <a:effectLst/>
                <a:uLnTx/>
                <a:uFillTx/>
                <a:latin typeface="Calibri" panose="020F0502020204030204"/>
                <a:cs typeface="Segoe UI" pitchFamily="34" charset="0"/>
              </a:rPr>
              <a:t>Intelligence &amp; Automation</a:t>
            </a:r>
          </a:p>
        </p:txBody>
      </p:sp>
      <p:sp>
        <p:nvSpPr>
          <p:cNvPr id="7" name="Rectangle 6"/>
          <p:cNvSpPr/>
          <p:nvPr/>
        </p:nvSpPr>
        <p:spPr bwMode="auto">
          <a:xfrm>
            <a:off x="978856" y="3909406"/>
            <a:ext cx="4876108" cy="201695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62176" tIns="62176" rIns="62176" bIns="6217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921" b="0" i="0" u="none" strike="noStrike" kern="0" cap="none" spc="0" normalizeH="0" baseline="0" noProof="0" dirty="0">
                <a:ln>
                  <a:noFill/>
                </a:ln>
                <a:gradFill>
                  <a:gsLst>
                    <a:gs pos="5833">
                      <a:srgbClr val="FFFFFF"/>
                    </a:gs>
                    <a:gs pos="100000">
                      <a:srgbClr val="FFFFFF"/>
                    </a:gs>
                  </a:gsLst>
                  <a:lin ang="5400000" scaled="0"/>
                </a:gradFill>
                <a:effectLst/>
                <a:uLnTx/>
                <a:uFillTx/>
                <a:latin typeface="Calibri" panose="020F0502020204030204"/>
                <a:cs typeface="Segoe UI" pitchFamily="34" charset="0"/>
              </a:rPr>
              <a:t>Access</a:t>
            </a:r>
          </a:p>
        </p:txBody>
      </p:sp>
      <p:sp>
        <p:nvSpPr>
          <p:cNvPr id="8" name="Rectangle 7"/>
          <p:cNvSpPr/>
          <p:nvPr/>
        </p:nvSpPr>
        <p:spPr bwMode="auto">
          <a:xfrm>
            <a:off x="6581511" y="1640049"/>
            <a:ext cx="4876108" cy="1895847"/>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62176" tIns="62176" rIns="62176" bIns="6217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921" b="0" i="0" u="none" strike="noStrike" kern="0" cap="none" spc="0" normalizeH="0" baseline="0" noProof="0" dirty="0">
                <a:ln>
                  <a:noFill/>
                </a:ln>
                <a:gradFill>
                  <a:gsLst>
                    <a:gs pos="5833">
                      <a:srgbClr val="FFFFFF"/>
                    </a:gs>
                    <a:gs pos="100000">
                      <a:srgbClr val="FFFFFF"/>
                    </a:gs>
                  </a:gsLst>
                  <a:lin ang="5400000" scaled="0"/>
                </a:gradFill>
                <a:effectLst/>
                <a:uLnTx/>
                <a:uFillTx/>
                <a:latin typeface="Calibri" panose="020F0502020204030204"/>
                <a:cs typeface="Segoe UI" pitchFamily="34" charset="0"/>
              </a:rPr>
              <a:t>Omni-Channel &amp; Immersive</a:t>
            </a:r>
          </a:p>
        </p:txBody>
      </p:sp>
      <p:sp>
        <p:nvSpPr>
          <p:cNvPr id="9" name="Rectangle 8"/>
          <p:cNvSpPr/>
          <p:nvPr/>
        </p:nvSpPr>
        <p:spPr bwMode="auto">
          <a:xfrm>
            <a:off x="6581511" y="3909406"/>
            <a:ext cx="4876108" cy="201695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62176" tIns="62176" rIns="62176" bIns="6217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921" b="0" i="0" u="none" strike="noStrike" kern="0" cap="none" spc="0" normalizeH="0" baseline="0" noProof="0" dirty="0">
                <a:ln>
                  <a:noFill/>
                </a:ln>
                <a:gradFill>
                  <a:gsLst>
                    <a:gs pos="5833">
                      <a:srgbClr val="FFFFFF"/>
                    </a:gs>
                    <a:gs pos="100000">
                      <a:srgbClr val="FFFFFF"/>
                    </a:gs>
                  </a:gsLst>
                  <a:lin ang="5400000" scaled="0"/>
                </a:gradFill>
                <a:effectLst/>
                <a:uLnTx/>
                <a:uFillTx/>
                <a:latin typeface="Calibri" panose="020F0502020204030204"/>
                <a:cs typeface="Segoe UI" pitchFamily="34" charset="0"/>
              </a:rPr>
              <a:t>One Microsoft</a:t>
            </a:r>
          </a:p>
        </p:txBody>
      </p:sp>
    </p:spTree>
    <p:extLst>
      <p:ext uri="{BB962C8B-B14F-4D97-AF65-F5344CB8AC3E}">
        <p14:creationId xmlns:p14="http://schemas.microsoft.com/office/powerpoint/2010/main" val="84768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7"/>
            <a:ext cx="4343400" cy="6993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71419" tIns="57139" rIns="114279" bIns="685703" numCol="1" rtlCol="0" anchor="b" anchorCtr="0" compatLnSpc="1">
            <a:prstTxWarp prst="textNoShape">
              <a:avLst/>
            </a:prstTxWarp>
          </a:bodyPr>
          <a:lstStyle/>
          <a:p>
            <a:pPr defTabSz="1142405" fontAlgn="base">
              <a:spcBef>
                <a:spcPct val="0"/>
              </a:spcBef>
              <a:spcAft>
                <a:spcPct val="0"/>
              </a:spcAft>
            </a:pPr>
            <a:endParaRPr lang="en-US" sz="8498" dirty="0">
              <a:gradFill>
                <a:gsLst>
                  <a:gs pos="0">
                    <a:srgbClr val="FFFFFF"/>
                  </a:gs>
                  <a:gs pos="100000">
                    <a:srgbClr val="FFFFFF"/>
                  </a:gs>
                </a:gsLst>
                <a:lin ang="5400000" scaled="0"/>
              </a:gradFill>
            </a:endParaRPr>
          </a:p>
        </p:txBody>
      </p:sp>
      <p:grpSp>
        <p:nvGrpSpPr>
          <p:cNvPr id="3" name="Group 2"/>
          <p:cNvGrpSpPr/>
          <p:nvPr/>
        </p:nvGrpSpPr>
        <p:grpSpPr>
          <a:xfrm>
            <a:off x="252890" y="1592262"/>
            <a:ext cx="4093004" cy="914400"/>
            <a:chOff x="252890" y="1696872"/>
            <a:chExt cx="4093004" cy="914400"/>
          </a:xfrm>
        </p:grpSpPr>
        <p:sp>
          <p:nvSpPr>
            <p:cNvPr id="6" name="Text Placeholder 7"/>
            <p:cNvSpPr txBox="1">
              <a:spLocks/>
            </p:cNvSpPr>
            <p:nvPr/>
          </p:nvSpPr>
          <p:spPr>
            <a:xfrm>
              <a:off x="353331" y="1696872"/>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Intentions &amp; Tags</a:t>
              </a:r>
            </a:p>
            <a:p>
              <a:pPr>
                <a:spcBef>
                  <a:spcPts val="0"/>
                </a:spcBef>
              </a:pPr>
              <a:r>
                <a:rPr lang="en-US" sz="1600" dirty="0">
                  <a:solidFill>
                    <a:schemeClr val="bg1"/>
                  </a:solidFill>
                </a:rPr>
                <a:t>ML-based intent detection using post text. Custom and auto tagging of posts</a:t>
              </a:r>
            </a:p>
          </p:txBody>
        </p:sp>
        <p:sp>
          <p:nvSpPr>
            <p:cNvPr id="7" name="Rectangle 6"/>
            <p:cNvSpPr/>
            <p:nvPr/>
          </p:nvSpPr>
          <p:spPr bwMode="auto">
            <a:xfrm>
              <a:off x="252890" y="1697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0" name="Group 9"/>
          <p:cNvGrpSpPr/>
          <p:nvPr/>
        </p:nvGrpSpPr>
        <p:grpSpPr>
          <a:xfrm>
            <a:off x="252890" y="2983204"/>
            <a:ext cx="4084003" cy="914400"/>
            <a:chOff x="259397" y="3221001"/>
            <a:chExt cx="4084003" cy="914400"/>
          </a:xfrm>
        </p:grpSpPr>
        <p:sp>
          <p:nvSpPr>
            <p:cNvPr id="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Sentiment Languages</a:t>
              </a:r>
            </a:p>
            <a:p>
              <a:pPr>
                <a:spcBef>
                  <a:spcPts val="0"/>
                </a:spcBef>
              </a:pPr>
              <a:r>
                <a:rPr lang="en-US" sz="1600" dirty="0">
                  <a:solidFill>
                    <a:schemeClr val="bg1"/>
                  </a:solidFill>
                </a:rPr>
                <a:t>Support for sentiment analysis added for Arabic, Chinese &amp; Japanese</a:t>
              </a:r>
            </a:p>
          </p:txBody>
        </p:sp>
        <p:sp>
          <p:nvSpPr>
            <p:cNvPr id="8" name="Rectangle 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sp>
        <p:nvSpPr>
          <p:cNvPr id="9" name="Title 2"/>
          <p:cNvSpPr txBox="1">
            <a:spLocks/>
          </p:cNvSpPr>
          <p:nvPr/>
        </p:nvSpPr>
        <p:spPr>
          <a:xfrm>
            <a:off x="1" y="606"/>
            <a:ext cx="4343399" cy="1210655"/>
          </a:xfrm>
          <a:prstGeom prst="rect">
            <a:avLst/>
          </a:prstGeom>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3200" dirty="0">
                <a:solidFill>
                  <a:schemeClr val="bg1"/>
                </a:solidFill>
              </a:rPr>
              <a:t>Spring &amp; Summer 2016</a:t>
            </a:r>
          </a:p>
          <a:p>
            <a:pPr algn="ctr">
              <a:lnSpc>
                <a:spcPct val="100000"/>
              </a:lnSpc>
              <a:spcBef>
                <a:spcPts val="600"/>
              </a:spcBef>
            </a:pPr>
            <a:r>
              <a:rPr lang="en-US" sz="2800" b="1" dirty="0">
                <a:solidFill>
                  <a:schemeClr val="bg1"/>
                </a:solidFill>
              </a:rPr>
              <a:t>Intelligence &amp; Automation</a:t>
            </a:r>
          </a:p>
        </p:txBody>
      </p:sp>
      <p:grpSp>
        <p:nvGrpSpPr>
          <p:cNvPr id="12" name="Group 11"/>
          <p:cNvGrpSpPr/>
          <p:nvPr/>
        </p:nvGrpSpPr>
        <p:grpSpPr>
          <a:xfrm>
            <a:off x="252890" y="4374146"/>
            <a:ext cx="4084003" cy="914400"/>
            <a:chOff x="259397" y="3221001"/>
            <a:chExt cx="4084003" cy="914400"/>
          </a:xfrm>
        </p:grpSpPr>
        <p:sp>
          <p:nvSpPr>
            <p:cNvPr id="13"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Automated Triage</a:t>
              </a:r>
            </a:p>
            <a:p>
              <a:pPr>
                <a:spcBef>
                  <a:spcPts val="0"/>
                </a:spcBef>
              </a:pPr>
              <a:r>
                <a:rPr lang="en-US" sz="1600" dirty="0">
                  <a:solidFill>
                    <a:schemeClr val="bg1"/>
                  </a:solidFill>
                </a:rPr>
                <a:t>Rules-based routing of posts to CRM, assign to users or groups and set label</a:t>
              </a:r>
            </a:p>
          </p:txBody>
        </p:sp>
        <p:sp>
          <p:nvSpPr>
            <p:cNvPr id="14" name="Rectangle 13"/>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5" name="Group 14"/>
          <p:cNvGrpSpPr/>
          <p:nvPr/>
        </p:nvGrpSpPr>
        <p:grpSpPr>
          <a:xfrm>
            <a:off x="252890" y="5765088"/>
            <a:ext cx="4084003" cy="914400"/>
            <a:chOff x="259397" y="3221001"/>
            <a:chExt cx="4084003" cy="914400"/>
          </a:xfrm>
        </p:grpSpPr>
        <p:sp>
          <p:nvSpPr>
            <p:cNvPr id="16"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Stream real-time social data</a:t>
              </a:r>
            </a:p>
            <a:p>
              <a:pPr>
                <a:spcBef>
                  <a:spcPts val="0"/>
                </a:spcBef>
              </a:pPr>
              <a:r>
                <a:rPr lang="en-US" sz="1600" dirty="0">
                  <a:solidFill>
                    <a:schemeClr val="bg1"/>
                  </a:solidFill>
                </a:rPr>
                <a:t>To Azure Event Hubs based on pre-defined filter criteria </a:t>
              </a:r>
            </a:p>
          </p:txBody>
        </p:sp>
        <p:sp>
          <p:nvSpPr>
            <p:cNvPr id="18" name="Rectangle 1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pic>
        <p:nvPicPr>
          <p:cNvPr id="19" name="Picture 18"/>
          <p:cNvPicPr>
            <a:picLocks noChangeAspect="1"/>
          </p:cNvPicPr>
          <p:nvPr/>
        </p:nvPicPr>
        <p:blipFill>
          <a:blip r:embed="rId3"/>
          <a:stretch>
            <a:fillRect/>
          </a:stretch>
        </p:blipFill>
        <p:spPr>
          <a:xfrm>
            <a:off x="4541837" y="198251"/>
            <a:ext cx="4572000" cy="2689411"/>
          </a:xfrm>
          <a:prstGeom prst="rect">
            <a:avLst/>
          </a:prstGeom>
        </p:spPr>
      </p:pic>
      <p:pic>
        <p:nvPicPr>
          <p:cNvPr id="20" name="Picture 19"/>
          <p:cNvPicPr>
            <a:picLocks noChangeAspect="1"/>
          </p:cNvPicPr>
          <p:nvPr/>
        </p:nvPicPr>
        <p:blipFill>
          <a:blip r:embed="rId4"/>
          <a:stretch>
            <a:fillRect/>
          </a:stretch>
        </p:blipFill>
        <p:spPr>
          <a:xfrm>
            <a:off x="9723437" y="1300068"/>
            <a:ext cx="2057400" cy="485775"/>
          </a:xfrm>
          <a:prstGeom prst="rect">
            <a:avLst/>
          </a:prstGeom>
        </p:spPr>
      </p:pic>
      <p:pic>
        <p:nvPicPr>
          <p:cNvPr id="21" name="Picture 20"/>
          <p:cNvPicPr>
            <a:picLocks noChangeAspect="1"/>
          </p:cNvPicPr>
          <p:nvPr/>
        </p:nvPicPr>
        <p:blipFill>
          <a:blip r:embed="rId5"/>
          <a:stretch>
            <a:fillRect/>
          </a:stretch>
        </p:blipFill>
        <p:spPr>
          <a:xfrm>
            <a:off x="6599237" y="4123643"/>
            <a:ext cx="5486400" cy="2555716"/>
          </a:xfrm>
          <a:prstGeom prst="rect">
            <a:avLst/>
          </a:prstGeom>
        </p:spPr>
      </p:pic>
      <p:pic>
        <p:nvPicPr>
          <p:cNvPr id="11" name="Picture 10"/>
          <p:cNvPicPr>
            <a:picLocks noChangeAspect="1"/>
          </p:cNvPicPr>
          <p:nvPr/>
        </p:nvPicPr>
        <p:blipFill>
          <a:blip r:embed="rId6"/>
          <a:stretch>
            <a:fillRect/>
          </a:stretch>
        </p:blipFill>
        <p:spPr>
          <a:xfrm>
            <a:off x="4541837" y="2983204"/>
            <a:ext cx="5486400" cy="2794958"/>
          </a:xfrm>
          <a:prstGeom prst="rect">
            <a:avLst/>
          </a:prstGeom>
        </p:spPr>
      </p:pic>
    </p:spTree>
    <p:extLst>
      <p:ext uri="{BB962C8B-B14F-4D97-AF65-F5344CB8AC3E}">
        <p14:creationId xmlns:p14="http://schemas.microsoft.com/office/powerpoint/2010/main" val="327416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7"/>
            <a:ext cx="4343400" cy="6993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71419" tIns="57139" rIns="114279" bIns="685703" numCol="1" rtlCol="0" anchor="b" anchorCtr="0" compatLnSpc="1">
            <a:prstTxWarp prst="textNoShape">
              <a:avLst/>
            </a:prstTxWarp>
          </a:bodyPr>
          <a:lstStyle/>
          <a:p>
            <a:pPr defTabSz="1142405" fontAlgn="base">
              <a:spcBef>
                <a:spcPct val="0"/>
              </a:spcBef>
              <a:spcAft>
                <a:spcPct val="0"/>
              </a:spcAft>
            </a:pPr>
            <a:endParaRPr lang="en-US" sz="8498" dirty="0">
              <a:gradFill>
                <a:gsLst>
                  <a:gs pos="0">
                    <a:srgbClr val="FFFFFF"/>
                  </a:gs>
                  <a:gs pos="100000">
                    <a:srgbClr val="FFFFFF"/>
                  </a:gs>
                </a:gsLst>
                <a:lin ang="5400000" scaled="0"/>
              </a:gradFill>
            </a:endParaRPr>
          </a:p>
        </p:txBody>
      </p:sp>
      <p:grpSp>
        <p:nvGrpSpPr>
          <p:cNvPr id="3" name="Group 2"/>
          <p:cNvGrpSpPr/>
          <p:nvPr/>
        </p:nvGrpSpPr>
        <p:grpSpPr>
          <a:xfrm>
            <a:off x="252890" y="1592262"/>
            <a:ext cx="4093004" cy="914400"/>
            <a:chOff x="252890" y="1696872"/>
            <a:chExt cx="4093004" cy="914400"/>
          </a:xfrm>
        </p:grpSpPr>
        <p:sp>
          <p:nvSpPr>
            <p:cNvPr id="6" name="Text Placeholder 7"/>
            <p:cNvSpPr txBox="1">
              <a:spLocks/>
            </p:cNvSpPr>
            <p:nvPr/>
          </p:nvSpPr>
          <p:spPr>
            <a:xfrm>
              <a:off x="353331" y="1696872"/>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Forums, Instagram &amp; more Blogs</a:t>
              </a:r>
            </a:p>
            <a:p>
              <a:pPr>
                <a:spcBef>
                  <a:spcPts val="0"/>
                </a:spcBef>
              </a:pPr>
              <a:r>
                <a:rPr lang="en-US" sz="1600" dirty="0">
                  <a:solidFill>
                    <a:schemeClr val="bg1"/>
                  </a:solidFill>
                </a:rPr>
                <a:t>New listening sources added and extended existing Blogs source</a:t>
              </a:r>
            </a:p>
          </p:txBody>
        </p:sp>
        <p:sp>
          <p:nvSpPr>
            <p:cNvPr id="7" name="Rectangle 6"/>
            <p:cNvSpPr/>
            <p:nvPr/>
          </p:nvSpPr>
          <p:spPr bwMode="auto">
            <a:xfrm>
              <a:off x="252890" y="1697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0" name="Group 9"/>
          <p:cNvGrpSpPr/>
          <p:nvPr/>
        </p:nvGrpSpPr>
        <p:grpSpPr>
          <a:xfrm>
            <a:off x="252890" y="2983204"/>
            <a:ext cx="4084003" cy="914400"/>
            <a:chOff x="259397" y="3221001"/>
            <a:chExt cx="4084003" cy="914400"/>
          </a:xfrm>
        </p:grpSpPr>
        <p:sp>
          <p:nvSpPr>
            <p:cNvPr id="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Share Posts</a:t>
              </a:r>
            </a:p>
            <a:p>
              <a:pPr>
                <a:spcBef>
                  <a:spcPts val="0"/>
                </a:spcBef>
              </a:pPr>
              <a:r>
                <a:rPr lang="en-US" sz="1600" dirty="0">
                  <a:solidFill>
                    <a:schemeClr val="bg1"/>
                  </a:solidFill>
                </a:rPr>
                <a:t>Share the link to any post you see in MSE on your social profiles</a:t>
              </a:r>
            </a:p>
          </p:txBody>
        </p:sp>
        <p:sp>
          <p:nvSpPr>
            <p:cNvPr id="8" name="Rectangle 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sp>
        <p:nvSpPr>
          <p:cNvPr id="9" name="Title 2"/>
          <p:cNvSpPr txBox="1">
            <a:spLocks/>
          </p:cNvSpPr>
          <p:nvPr/>
        </p:nvSpPr>
        <p:spPr>
          <a:xfrm>
            <a:off x="1" y="606"/>
            <a:ext cx="4343399" cy="1210655"/>
          </a:xfrm>
          <a:prstGeom prst="rect">
            <a:avLst/>
          </a:prstGeom>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3200" dirty="0">
                <a:solidFill>
                  <a:schemeClr val="bg1"/>
                </a:solidFill>
              </a:rPr>
              <a:t>Spring &amp; Summer 2016</a:t>
            </a:r>
          </a:p>
          <a:p>
            <a:pPr algn="ctr">
              <a:lnSpc>
                <a:spcPct val="100000"/>
              </a:lnSpc>
              <a:spcBef>
                <a:spcPts val="600"/>
              </a:spcBef>
            </a:pPr>
            <a:r>
              <a:rPr lang="en-US" sz="2800" b="1" dirty="0">
                <a:solidFill>
                  <a:schemeClr val="bg1"/>
                </a:solidFill>
              </a:rPr>
              <a:t>Omni-channel &amp; Immersive</a:t>
            </a:r>
          </a:p>
        </p:txBody>
      </p:sp>
      <p:grpSp>
        <p:nvGrpSpPr>
          <p:cNvPr id="12" name="Group 11"/>
          <p:cNvGrpSpPr/>
          <p:nvPr/>
        </p:nvGrpSpPr>
        <p:grpSpPr>
          <a:xfrm>
            <a:off x="252890" y="4374146"/>
            <a:ext cx="4084003" cy="914400"/>
            <a:chOff x="259397" y="3221001"/>
            <a:chExt cx="4084003" cy="914400"/>
          </a:xfrm>
        </p:grpSpPr>
        <p:sp>
          <p:nvSpPr>
            <p:cNvPr id="13"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Public to Private</a:t>
              </a:r>
            </a:p>
            <a:p>
              <a:pPr>
                <a:spcBef>
                  <a:spcPts val="0"/>
                </a:spcBef>
              </a:pPr>
              <a:r>
                <a:rPr lang="en-US" sz="1600" dirty="0">
                  <a:solidFill>
                    <a:schemeClr val="bg1"/>
                  </a:solidFill>
                </a:rPr>
                <a:t>Reply to any public Tweet with a link to take the conversation private</a:t>
              </a:r>
            </a:p>
          </p:txBody>
        </p:sp>
        <p:sp>
          <p:nvSpPr>
            <p:cNvPr id="14" name="Rectangle 13"/>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5" name="Group 14"/>
          <p:cNvGrpSpPr/>
          <p:nvPr/>
        </p:nvGrpSpPr>
        <p:grpSpPr>
          <a:xfrm>
            <a:off x="252890" y="5765088"/>
            <a:ext cx="4084003" cy="914400"/>
            <a:chOff x="259397" y="3221001"/>
            <a:chExt cx="4084003" cy="914400"/>
          </a:xfrm>
        </p:grpSpPr>
        <p:sp>
          <p:nvSpPr>
            <p:cNvPr id="16"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Twitter Replies</a:t>
              </a:r>
            </a:p>
            <a:p>
              <a:pPr>
                <a:spcBef>
                  <a:spcPts val="0"/>
                </a:spcBef>
              </a:pPr>
              <a:r>
                <a:rPr lang="en-US" sz="1600" dirty="0">
                  <a:solidFill>
                    <a:schemeClr val="bg1"/>
                  </a:solidFill>
                </a:rPr>
                <a:t>Replies to tweets are shown as a threaded message on the original</a:t>
              </a:r>
            </a:p>
          </p:txBody>
        </p:sp>
        <p:sp>
          <p:nvSpPr>
            <p:cNvPr id="18" name="Rectangle 1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pic>
        <p:nvPicPr>
          <p:cNvPr id="11" name="Picture 10"/>
          <p:cNvPicPr>
            <a:picLocks noChangeAspect="1"/>
          </p:cNvPicPr>
          <p:nvPr/>
        </p:nvPicPr>
        <p:blipFill>
          <a:blip r:embed="rId3"/>
          <a:stretch>
            <a:fillRect/>
          </a:stretch>
        </p:blipFill>
        <p:spPr>
          <a:xfrm>
            <a:off x="4498295" y="264120"/>
            <a:ext cx="7772400" cy="2013942"/>
          </a:xfrm>
          <a:prstGeom prst="rect">
            <a:avLst/>
          </a:prstGeom>
        </p:spPr>
      </p:pic>
      <p:pic>
        <p:nvPicPr>
          <p:cNvPr id="17" name="Picture 16"/>
          <p:cNvPicPr>
            <a:picLocks noChangeAspect="1"/>
          </p:cNvPicPr>
          <p:nvPr/>
        </p:nvPicPr>
        <p:blipFill>
          <a:blip r:embed="rId4"/>
          <a:stretch>
            <a:fillRect/>
          </a:stretch>
        </p:blipFill>
        <p:spPr>
          <a:xfrm>
            <a:off x="4409056" y="2520614"/>
            <a:ext cx="4572000" cy="3791883"/>
          </a:xfrm>
          <a:prstGeom prst="rect">
            <a:avLst/>
          </a:prstGeom>
        </p:spPr>
      </p:pic>
      <p:pic>
        <p:nvPicPr>
          <p:cNvPr id="19" name="Picture 18"/>
          <p:cNvPicPr>
            <a:picLocks noChangeAspect="1"/>
          </p:cNvPicPr>
          <p:nvPr/>
        </p:nvPicPr>
        <p:blipFill>
          <a:blip r:embed="rId5"/>
          <a:stretch>
            <a:fillRect/>
          </a:stretch>
        </p:blipFill>
        <p:spPr>
          <a:xfrm>
            <a:off x="9070295" y="2520614"/>
            <a:ext cx="3200400" cy="4177048"/>
          </a:xfrm>
          <a:prstGeom prst="rect">
            <a:avLst/>
          </a:prstGeom>
        </p:spPr>
      </p:pic>
    </p:spTree>
    <p:extLst>
      <p:ext uri="{BB962C8B-B14F-4D97-AF65-F5344CB8AC3E}">
        <p14:creationId xmlns:p14="http://schemas.microsoft.com/office/powerpoint/2010/main" val="416333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7"/>
            <a:ext cx="4343400" cy="6993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71419" tIns="57139" rIns="114279" bIns="685703" numCol="1" rtlCol="0" anchor="b" anchorCtr="0" compatLnSpc="1">
            <a:prstTxWarp prst="textNoShape">
              <a:avLst/>
            </a:prstTxWarp>
          </a:bodyPr>
          <a:lstStyle/>
          <a:p>
            <a:pPr defTabSz="1142405" fontAlgn="base">
              <a:spcBef>
                <a:spcPct val="0"/>
              </a:spcBef>
              <a:spcAft>
                <a:spcPct val="0"/>
              </a:spcAft>
            </a:pPr>
            <a:endParaRPr lang="en-US" sz="8498" dirty="0">
              <a:gradFill>
                <a:gsLst>
                  <a:gs pos="0">
                    <a:srgbClr val="FFFFFF"/>
                  </a:gs>
                  <a:gs pos="100000">
                    <a:srgbClr val="FFFFFF"/>
                  </a:gs>
                </a:gsLst>
                <a:lin ang="5400000" scaled="0"/>
              </a:gradFill>
            </a:endParaRPr>
          </a:p>
        </p:txBody>
      </p:sp>
      <p:grpSp>
        <p:nvGrpSpPr>
          <p:cNvPr id="3" name="Group 2"/>
          <p:cNvGrpSpPr/>
          <p:nvPr/>
        </p:nvGrpSpPr>
        <p:grpSpPr>
          <a:xfrm>
            <a:off x="252890" y="1592262"/>
            <a:ext cx="4093004" cy="914400"/>
            <a:chOff x="252890" y="1696872"/>
            <a:chExt cx="4093004" cy="914400"/>
          </a:xfrm>
        </p:grpSpPr>
        <p:sp>
          <p:nvSpPr>
            <p:cNvPr id="6" name="Text Placeholder 7"/>
            <p:cNvSpPr txBox="1">
              <a:spLocks/>
            </p:cNvSpPr>
            <p:nvPr/>
          </p:nvSpPr>
          <p:spPr>
            <a:xfrm>
              <a:off x="353331" y="1696872"/>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Link to CRM for Pro license</a:t>
              </a:r>
            </a:p>
            <a:p>
              <a:pPr>
                <a:spcBef>
                  <a:spcPts val="0"/>
                </a:spcBef>
              </a:pPr>
              <a:r>
                <a:rPr lang="en-US" sz="1600" dirty="0">
                  <a:solidFill>
                    <a:schemeClr val="bg1"/>
                  </a:solidFill>
                </a:rPr>
                <a:t>Users with MSE Pro license can also link posts to CRM as Cases or Leads</a:t>
              </a:r>
            </a:p>
          </p:txBody>
        </p:sp>
        <p:sp>
          <p:nvSpPr>
            <p:cNvPr id="7" name="Rectangle 6"/>
            <p:cNvSpPr/>
            <p:nvPr/>
          </p:nvSpPr>
          <p:spPr bwMode="auto">
            <a:xfrm>
              <a:off x="252890" y="1697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0" name="Group 9"/>
          <p:cNvGrpSpPr/>
          <p:nvPr/>
        </p:nvGrpSpPr>
        <p:grpSpPr>
          <a:xfrm>
            <a:off x="252890" y="2983204"/>
            <a:ext cx="4084003" cy="914400"/>
            <a:chOff x="259397" y="3221001"/>
            <a:chExt cx="4084003" cy="914400"/>
          </a:xfrm>
        </p:grpSpPr>
        <p:sp>
          <p:nvSpPr>
            <p:cNvPr id="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Social Data Access</a:t>
              </a:r>
            </a:p>
            <a:p>
              <a:pPr>
                <a:spcBef>
                  <a:spcPts val="0"/>
                </a:spcBef>
              </a:pPr>
              <a:r>
                <a:rPr lang="en-US" sz="1600" dirty="0">
                  <a:solidFill>
                    <a:schemeClr val="bg1"/>
                  </a:solidFill>
                </a:rPr>
                <a:t>Easily access real-time social data in your apps via Azure Event Hubs</a:t>
              </a:r>
            </a:p>
          </p:txBody>
        </p:sp>
        <p:sp>
          <p:nvSpPr>
            <p:cNvPr id="8" name="Rectangle 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sp>
        <p:nvSpPr>
          <p:cNvPr id="9" name="Title 2"/>
          <p:cNvSpPr txBox="1">
            <a:spLocks/>
          </p:cNvSpPr>
          <p:nvPr/>
        </p:nvSpPr>
        <p:spPr>
          <a:xfrm>
            <a:off x="1" y="606"/>
            <a:ext cx="4343399" cy="1210655"/>
          </a:xfrm>
          <a:prstGeom prst="rect">
            <a:avLst/>
          </a:prstGeom>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3200" dirty="0">
                <a:solidFill>
                  <a:schemeClr val="bg1"/>
                </a:solidFill>
              </a:rPr>
              <a:t>Spring &amp; Summer 2016</a:t>
            </a:r>
          </a:p>
          <a:p>
            <a:pPr algn="ctr">
              <a:lnSpc>
                <a:spcPct val="100000"/>
              </a:lnSpc>
              <a:spcBef>
                <a:spcPts val="600"/>
              </a:spcBef>
            </a:pPr>
            <a:r>
              <a:rPr lang="en-US" sz="2800" b="1" dirty="0">
                <a:solidFill>
                  <a:schemeClr val="bg1"/>
                </a:solidFill>
              </a:rPr>
              <a:t>Access</a:t>
            </a:r>
          </a:p>
        </p:txBody>
      </p:sp>
      <p:pic>
        <p:nvPicPr>
          <p:cNvPr id="2" name="Picture 1"/>
          <p:cNvPicPr>
            <a:picLocks noChangeAspect="1"/>
          </p:cNvPicPr>
          <p:nvPr/>
        </p:nvPicPr>
        <p:blipFill>
          <a:blip r:embed="rId3"/>
          <a:stretch>
            <a:fillRect/>
          </a:stretch>
        </p:blipFill>
        <p:spPr>
          <a:xfrm>
            <a:off x="5617925" y="296862"/>
            <a:ext cx="5486400" cy="3320321"/>
          </a:xfrm>
          <a:prstGeom prst="rect">
            <a:avLst/>
          </a:prstGeom>
        </p:spPr>
      </p:pic>
      <p:pic>
        <p:nvPicPr>
          <p:cNvPr id="11" name="Picture 10"/>
          <p:cNvPicPr>
            <a:picLocks noChangeAspect="1"/>
          </p:cNvPicPr>
          <p:nvPr/>
        </p:nvPicPr>
        <p:blipFill>
          <a:blip r:embed="rId4"/>
          <a:stretch>
            <a:fillRect/>
          </a:stretch>
        </p:blipFill>
        <p:spPr>
          <a:xfrm>
            <a:off x="4474925" y="3725862"/>
            <a:ext cx="7772400" cy="2910167"/>
          </a:xfrm>
          <a:prstGeom prst="rect">
            <a:avLst/>
          </a:prstGeom>
        </p:spPr>
      </p:pic>
    </p:spTree>
    <p:extLst>
      <p:ext uri="{BB962C8B-B14F-4D97-AF65-F5344CB8AC3E}">
        <p14:creationId xmlns:p14="http://schemas.microsoft.com/office/powerpoint/2010/main" val="7611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7"/>
            <a:ext cx="4343400" cy="6993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71419" tIns="57139" rIns="114279" bIns="685703" numCol="1" rtlCol="0" anchor="b" anchorCtr="0" compatLnSpc="1">
            <a:prstTxWarp prst="textNoShape">
              <a:avLst/>
            </a:prstTxWarp>
          </a:bodyPr>
          <a:lstStyle/>
          <a:p>
            <a:pPr defTabSz="1142405" fontAlgn="base">
              <a:spcBef>
                <a:spcPct val="0"/>
              </a:spcBef>
              <a:spcAft>
                <a:spcPct val="0"/>
              </a:spcAft>
            </a:pPr>
            <a:endParaRPr lang="en-US" sz="8498" dirty="0">
              <a:gradFill>
                <a:gsLst>
                  <a:gs pos="0">
                    <a:srgbClr val="FFFFFF"/>
                  </a:gs>
                  <a:gs pos="100000">
                    <a:srgbClr val="FFFFFF"/>
                  </a:gs>
                </a:gsLst>
                <a:lin ang="5400000" scaled="0"/>
              </a:gradFill>
            </a:endParaRPr>
          </a:p>
        </p:txBody>
      </p:sp>
      <p:grpSp>
        <p:nvGrpSpPr>
          <p:cNvPr id="3" name="Group 2"/>
          <p:cNvGrpSpPr/>
          <p:nvPr/>
        </p:nvGrpSpPr>
        <p:grpSpPr>
          <a:xfrm>
            <a:off x="252890" y="1592262"/>
            <a:ext cx="4093004" cy="914400"/>
            <a:chOff x="252890" y="1696872"/>
            <a:chExt cx="4093004" cy="914400"/>
          </a:xfrm>
        </p:grpSpPr>
        <p:sp>
          <p:nvSpPr>
            <p:cNvPr id="6" name="Text Placeholder 7"/>
            <p:cNvSpPr txBox="1">
              <a:spLocks/>
            </p:cNvSpPr>
            <p:nvPr/>
          </p:nvSpPr>
          <p:spPr>
            <a:xfrm>
              <a:off x="353331" y="1696872"/>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CRM Interactive Service Hub</a:t>
              </a:r>
            </a:p>
            <a:p>
              <a:pPr>
                <a:spcBef>
                  <a:spcPts val="0"/>
                </a:spcBef>
              </a:pPr>
              <a:r>
                <a:rPr lang="en-US" sz="1600" dirty="0">
                  <a:solidFill>
                    <a:schemeClr val="bg1"/>
                  </a:solidFill>
                </a:rPr>
                <a:t>Show linked CRM records directly in the new CRM Interactive Service Hub</a:t>
              </a:r>
            </a:p>
          </p:txBody>
        </p:sp>
        <p:sp>
          <p:nvSpPr>
            <p:cNvPr id="7" name="Rectangle 6"/>
            <p:cNvSpPr/>
            <p:nvPr/>
          </p:nvSpPr>
          <p:spPr bwMode="auto">
            <a:xfrm>
              <a:off x="252890" y="1697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0" name="Group 9"/>
          <p:cNvGrpSpPr/>
          <p:nvPr/>
        </p:nvGrpSpPr>
        <p:grpSpPr>
          <a:xfrm>
            <a:off x="252890" y="2983204"/>
            <a:ext cx="4084003" cy="914400"/>
            <a:chOff x="259397" y="3221001"/>
            <a:chExt cx="4084003" cy="914400"/>
          </a:xfrm>
        </p:grpSpPr>
        <p:sp>
          <p:nvSpPr>
            <p:cNvPr id="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Office 365 Groups</a:t>
              </a:r>
            </a:p>
            <a:p>
              <a:pPr>
                <a:spcBef>
                  <a:spcPts val="0"/>
                </a:spcBef>
              </a:pPr>
              <a:r>
                <a:rPr lang="en-US" sz="1600" dirty="0">
                  <a:solidFill>
                    <a:schemeClr val="bg1"/>
                  </a:solidFill>
                </a:rPr>
                <a:t>Support for soft deletion of groups used for assigning &amp; sharing in MSE</a:t>
              </a:r>
            </a:p>
          </p:txBody>
        </p:sp>
        <p:sp>
          <p:nvSpPr>
            <p:cNvPr id="8" name="Rectangle 7"/>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sp>
        <p:nvSpPr>
          <p:cNvPr id="9" name="Title 2"/>
          <p:cNvSpPr txBox="1">
            <a:spLocks/>
          </p:cNvSpPr>
          <p:nvPr/>
        </p:nvSpPr>
        <p:spPr>
          <a:xfrm>
            <a:off x="1" y="606"/>
            <a:ext cx="4343399" cy="1210655"/>
          </a:xfrm>
          <a:prstGeom prst="rect">
            <a:avLst/>
          </a:prstGeom>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3200" dirty="0">
                <a:solidFill>
                  <a:schemeClr val="bg1"/>
                </a:solidFill>
              </a:rPr>
              <a:t>Spring &amp; Summer 2016</a:t>
            </a:r>
          </a:p>
          <a:p>
            <a:pPr algn="ctr">
              <a:lnSpc>
                <a:spcPct val="100000"/>
              </a:lnSpc>
              <a:spcBef>
                <a:spcPts val="600"/>
              </a:spcBef>
            </a:pPr>
            <a:r>
              <a:rPr lang="en-US" sz="2800" b="1" dirty="0">
                <a:solidFill>
                  <a:schemeClr val="bg1"/>
                </a:solidFill>
              </a:rPr>
              <a:t>One Microsoft</a:t>
            </a:r>
          </a:p>
        </p:txBody>
      </p:sp>
      <p:grpSp>
        <p:nvGrpSpPr>
          <p:cNvPr id="11" name="Group 10"/>
          <p:cNvGrpSpPr/>
          <p:nvPr/>
        </p:nvGrpSpPr>
        <p:grpSpPr>
          <a:xfrm>
            <a:off x="252890" y="4374146"/>
            <a:ext cx="4084003" cy="914400"/>
            <a:chOff x="259397" y="3221001"/>
            <a:chExt cx="4084003" cy="914400"/>
          </a:xfrm>
        </p:grpSpPr>
        <p:sp>
          <p:nvSpPr>
            <p:cNvPr id="12"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Link to CRM Enhancements</a:t>
              </a:r>
            </a:p>
            <a:p>
              <a:pPr>
                <a:spcBef>
                  <a:spcPts val="0"/>
                </a:spcBef>
              </a:pPr>
              <a:r>
                <a:rPr lang="en-US" sz="1600" dirty="0">
                  <a:solidFill>
                    <a:schemeClr val="bg1"/>
                  </a:solidFill>
                </a:rPr>
                <a:t>Improved performance, authentication &amp; integration experience with CRM</a:t>
              </a:r>
            </a:p>
          </p:txBody>
        </p:sp>
        <p:sp>
          <p:nvSpPr>
            <p:cNvPr id="13" name="Rectangle 12"/>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grpSp>
        <p:nvGrpSpPr>
          <p:cNvPr id="14" name="Group 13"/>
          <p:cNvGrpSpPr/>
          <p:nvPr/>
        </p:nvGrpSpPr>
        <p:grpSpPr>
          <a:xfrm>
            <a:off x="252890" y="5765088"/>
            <a:ext cx="4084003" cy="914400"/>
            <a:chOff x="259397" y="3221001"/>
            <a:chExt cx="4084003" cy="914400"/>
          </a:xfrm>
        </p:grpSpPr>
        <p:sp>
          <p:nvSpPr>
            <p:cNvPr id="15" name="Text Placeholder 7"/>
            <p:cNvSpPr txBox="1">
              <a:spLocks/>
            </p:cNvSpPr>
            <p:nvPr/>
          </p:nvSpPr>
          <p:spPr>
            <a:xfrm>
              <a:off x="350837" y="3221001"/>
              <a:ext cx="3992563" cy="914400"/>
            </a:xfrm>
            <a:prstGeom prst="rect">
              <a:avLst/>
            </a:prstGeom>
            <a:noFill/>
          </p:spPr>
          <p:txBody>
            <a:bodyPr vert="horz" lIns="228568" tIns="57141" rIns="228568" bIns="57141"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600" b="1" dirty="0">
                  <a:solidFill>
                    <a:schemeClr val="bg1"/>
                  </a:solidFill>
                </a:rPr>
                <a:t>Azure Event Hubs</a:t>
              </a:r>
            </a:p>
            <a:p>
              <a:pPr>
                <a:spcBef>
                  <a:spcPts val="0"/>
                </a:spcBef>
              </a:pPr>
              <a:r>
                <a:rPr lang="en-US" sz="1600" dirty="0">
                  <a:solidFill>
                    <a:schemeClr val="bg1"/>
                  </a:solidFill>
                </a:rPr>
                <a:t>Stream social posts in real-time from MSE to Azure Event Hubs</a:t>
              </a:r>
            </a:p>
          </p:txBody>
        </p:sp>
        <p:sp>
          <p:nvSpPr>
            <p:cNvPr id="16" name="Rectangle 15"/>
            <p:cNvSpPr/>
            <p:nvPr/>
          </p:nvSpPr>
          <p:spPr bwMode="auto">
            <a:xfrm>
              <a:off x="259397" y="3221001"/>
              <a:ext cx="91440" cy="9142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41" tIns="57141" rIns="57141" bIns="57141" numCol="1" spcCol="0" rtlCol="0" fromWordArt="0" anchor="ctr" anchorCtr="0" forceAA="0" compatLnSpc="1">
              <a:prstTxWarp prst="textNoShape">
                <a:avLst/>
              </a:prstTxWarp>
              <a:noAutofit/>
            </a:bodyPr>
            <a:lstStyle/>
            <a:p>
              <a:pPr algn="ctr" defTabSz="1142405" fontAlgn="base">
                <a:spcBef>
                  <a:spcPct val="0"/>
                </a:spcBef>
                <a:spcAft>
                  <a:spcPct val="0"/>
                </a:spcAft>
              </a:pPr>
              <a:endParaRPr lang="en-US" sz="2813" dirty="0">
                <a:solidFill>
                  <a:schemeClr val="tx1"/>
                </a:solidFill>
                <a:latin typeface="+mj-lt"/>
                <a:ea typeface="Segoe UI" pitchFamily="34" charset="0"/>
                <a:cs typeface="Segoe UI" pitchFamily="34" charset="0"/>
              </a:endParaRPr>
            </a:p>
          </p:txBody>
        </p:sp>
      </p:grpSp>
      <p:pic>
        <p:nvPicPr>
          <p:cNvPr id="2" name="Picture 1"/>
          <p:cNvPicPr>
            <a:picLocks noChangeAspect="1"/>
          </p:cNvPicPr>
          <p:nvPr/>
        </p:nvPicPr>
        <p:blipFill>
          <a:blip r:embed="rId3"/>
          <a:stretch>
            <a:fillRect/>
          </a:stretch>
        </p:blipFill>
        <p:spPr>
          <a:xfrm>
            <a:off x="5684837" y="4374146"/>
            <a:ext cx="5486400" cy="1551327"/>
          </a:xfrm>
          <a:prstGeom prst="rect">
            <a:avLst/>
          </a:prstGeom>
        </p:spPr>
      </p:pic>
      <p:pic>
        <p:nvPicPr>
          <p:cNvPr id="18" name="Picture 17"/>
          <p:cNvPicPr>
            <a:picLocks noChangeAspect="1"/>
          </p:cNvPicPr>
          <p:nvPr/>
        </p:nvPicPr>
        <p:blipFill>
          <a:blip r:embed="rId4"/>
          <a:stretch>
            <a:fillRect/>
          </a:stretch>
        </p:blipFill>
        <p:spPr>
          <a:xfrm>
            <a:off x="4596290" y="229285"/>
            <a:ext cx="7315200" cy="3641587"/>
          </a:xfrm>
          <a:prstGeom prst="rect">
            <a:avLst/>
          </a:prstGeom>
        </p:spPr>
      </p:pic>
      <p:pic>
        <p:nvPicPr>
          <p:cNvPr id="17" name="Picture 16"/>
          <p:cNvPicPr>
            <a:picLocks noChangeAspect="1"/>
          </p:cNvPicPr>
          <p:nvPr/>
        </p:nvPicPr>
        <p:blipFill>
          <a:blip r:embed="rId5"/>
          <a:stretch>
            <a:fillRect/>
          </a:stretch>
        </p:blipFill>
        <p:spPr>
          <a:xfrm>
            <a:off x="8580437" y="2506662"/>
            <a:ext cx="3657600" cy="1684290"/>
          </a:xfrm>
          <a:prstGeom prst="rect">
            <a:avLst/>
          </a:prstGeom>
        </p:spPr>
      </p:pic>
    </p:spTree>
    <p:extLst>
      <p:ext uri="{BB962C8B-B14F-4D97-AF65-F5344CB8AC3E}">
        <p14:creationId xmlns:p14="http://schemas.microsoft.com/office/powerpoint/2010/main" val="287981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What’s new in MSE</a:t>
            </a:r>
          </a:p>
        </p:txBody>
      </p:sp>
    </p:spTree>
    <p:extLst>
      <p:ext uri="{BB962C8B-B14F-4D97-AF65-F5344CB8AC3E}">
        <p14:creationId xmlns:p14="http://schemas.microsoft.com/office/powerpoint/2010/main" val="3086111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2.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Kishore Mantravadi</External_x0020_Speaker>
    <m6878b9dd7994da4ba144f95347d99c6 xmlns="01c77077-aee4-4b5f-bd4e-9cd40a6fff29">
      <Terms xmlns="http://schemas.microsoft.com/office/infopath/2007/PartnerControls"/>
    </m6878b9dd7994da4ba144f95347d99c6>
    <Presentation_x0020_Date xmlns="01c77077-aee4-4b5f-bd4e-9cd40a6fff29">2016-09-30T04:00:00+00:00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BRK2162</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purl.org/dc/terms/"/>
    <ds:schemaRef ds:uri="http://purl.org/dc/dcmitype/"/>
    <ds:schemaRef ds:uri="http://schemas.microsoft.com/office/2006/metadata/properties"/>
    <ds:schemaRef ds:uri="01c77077-aee4-4b5f-bd4e-9cd40a6fff29"/>
    <ds:schemaRef ds:uri="230e9df3-be65-4c73-a93b-d1236ebd677e"/>
    <ds:schemaRef ds:uri="8ff673fc-3231-4e3a-893b-6d7f7cd32766"/>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Microsoft_2016_16x9_Template</Template>
  <TotalTime>1803</TotalTime>
  <Words>2397</Words>
  <Application>Microsoft Office PowerPoint</Application>
  <PresentationFormat>Custom</PresentationFormat>
  <Paragraphs>342</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Consolas</vt:lpstr>
      <vt:lpstr>Segoe UI</vt:lpstr>
      <vt:lpstr>Segoe UI Light</vt:lpstr>
      <vt:lpstr>Wingdings</vt:lpstr>
      <vt:lpstr>5-50002_Ignite_Breakout_Template</vt:lpstr>
      <vt:lpstr>1_5-50002_Ignite_Breakout_Template</vt:lpstr>
      <vt:lpstr>Microsoft Social Engagement Update and Roadmap</vt:lpstr>
      <vt:lpstr>Microsoft Social Engagement</vt:lpstr>
      <vt:lpstr>Microsoft Social Engagement: Today</vt:lpstr>
      <vt:lpstr>Strategic Investment Pillars</vt:lpstr>
      <vt:lpstr>PowerPoint Presentation</vt:lpstr>
      <vt:lpstr>PowerPoint Presentation</vt:lpstr>
      <vt:lpstr>PowerPoint Presentation</vt:lpstr>
      <vt:lpstr>PowerPoint Presentation</vt:lpstr>
      <vt:lpstr>Demo</vt:lpstr>
      <vt:lpstr>Intelligence &amp; Automation</vt:lpstr>
      <vt:lpstr>Roadmap</vt:lpstr>
      <vt:lpstr>PowerPoint Presentation</vt:lpstr>
      <vt:lpstr>PowerPoint Presentation</vt:lpstr>
      <vt:lpstr>PowerPoint Presentation</vt:lpstr>
      <vt:lpstr>PowerPoint Presentation</vt:lpstr>
      <vt:lpstr>Social Selling</vt:lpstr>
      <vt:lpstr>Social Selling is happening now…</vt:lpstr>
      <vt:lpstr>Social Selling with MSE</vt:lpstr>
      <vt:lpstr>CRM MoCA Dashboard</vt:lpstr>
      <vt:lpstr>Get actionable recommendations</vt:lpstr>
      <vt:lpstr>Copy link to the original post</vt:lpstr>
      <vt:lpstr>Share on your networks</vt:lpstr>
      <vt:lpstr>Personalized content</vt:lpstr>
      <vt:lpstr>Personal profiles</vt:lpstr>
      <vt:lpstr>Customer Updates</vt:lpstr>
      <vt:lpstr>New MSE Reference Customer: Rigi Bahn</vt:lpstr>
      <vt:lpstr>How to request MSE Trials</vt:lpstr>
      <vt:lpstr>In closing…</vt:lpstr>
      <vt:lpstr>Why Microsoft Social Engagement</vt:lpstr>
      <vt:lpstr>Get started with these MSE resources! </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Social Engagement</dc:title>
  <dc:subject>Visualize the future of Microsoft Social Engagement</dc:subject>
  <dc:creator>Kishore Mantravadi</dc:creator>
  <cp:keywords>Microsoft 2016</cp:keywords>
  <dc:description>Template: Mitchell Derrey, Silverfox Productions_x000d_
Formatting: _x000d_
Audience Type:</dc:description>
  <cp:lastModifiedBy>MS Events 0093</cp:lastModifiedBy>
  <cp:revision>62</cp:revision>
  <dcterms:created xsi:type="dcterms:W3CDTF">2016-09-22T17:03:55Z</dcterms:created>
  <dcterms:modified xsi:type="dcterms:W3CDTF">2016-09-30T15:07:29Z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