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4.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310" r:id="rId5"/>
    <p:sldMasterId id="2147484341" r:id="rId6"/>
    <p:sldMasterId id="2147484366" r:id="rId7"/>
    <p:sldMasterId id="2147484390" r:id="rId8"/>
  </p:sldMasterIdLst>
  <p:notesMasterIdLst>
    <p:notesMasterId r:id="rId55"/>
  </p:notesMasterIdLst>
  <p:handoutMasterIdLst>
    <p:handoutMasterId r:id="rId56"/>
  </p:handoutMasterIdLst>
  <p:sldIdLst>
    <p:sldId id="1408" r:id="rId9"/>
    <p:sldId id="1409" r:id="rId10"/>
    <p:sldId id="1410" r:id="rId11"/>
    <p:sldId id="1411" r:id="rId12"/>
    <p:sldId id="1412" r:id="rId13"/>
    <p:sldId id="1413" r:id="rId14"/>
    <p:sldId id="1414" r:id="rId15"/>
    <p:sldId id="1415" r:id="rId16"/>
    <p:sldId id="1416" r:id="rId17"/>
    <p:sldId id="1417" r:id="rId18"/>
    <p:sldId id="1418" r:id="rId19"/>
    <p:sldId id="1419" r:id="rId20"/>
    <p:sldId id="1420" r:id="rId21"/>
    <p:sldId id="1421" r:id="rId22"/>
    <p:sldId id="1422" r:id="rId23"/>
    <p:sldId id="1423" r:id="rId24"/>
    <p:sldId id="1424" r:id="rId25"/>
    <p:sldId id="1425" r:id="rId26"/>
    <p:sldId id="1426" r:id="rId27"/>
    <p:sldId id="1427" r:id="rId28"/>
    <p:sldId id="1428" r:id="rId29"/>
    <p:sldId id="1429" r:id="rId30"/>
    <p:sldId id="1430" r:id="rId31"/>
    <p:sldId id="1431" r:id="rId32"/>
    <p:sldId id="1432" r:id="rId33"/>
    <p:sldId id="1433" r:id="rId34"/>
    <p:sldId id="1434" r:id="rId35"/>
    <p:sldId id="1435" r:id="rId36"/>
    <p:sldId id="1436" r:id="rId37"/>
    <p:sldId id="1437" r:id="rId38"/>
    <p:sldId id="1438" r:id="rId39"/>
    <p:sldId id="1439" r:id="rId40"/>
    <p:sldId id="1440" r:id="rId41"/>
    <p:sldId id="1441" r:id="rId42"/>
    <p:sldId id="1442" r:id="rId43"/>
    <p:sldId id="1443" r:id="rId44"/>
    <p:sldId id="1444" r:id="rId45"/>
    <p:sldId id="1445" r:id="rId46"/>
    <p:sldId id="1446" r:id="rId47"/>
    <p:sldId id="1447" r:id="rId48"/>
    <p:sldId id="1448" r:id="rId49"/>
    <p:sldId id="1451" r:id="rId50"/>
    <p:sldId id="1452" r:id="rId51"/>
    <p:sldId id="1407" r:id="rId52"/>
    <p:sldId id="1450" r:id="rId53"/>
    <p:sldId id="1392" r:id="rId54"/>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icrosoft 2016 Template Light" id="{A073DAE3-B461-442F-A3D3-6642BD875E45}">
          <p14:sldIdLst>
            <p14:sldId id="1408"/>
            <p14:sldId id="1409"/>
            <p14:sldId id="1410"/>
            <p14:sldId id="1411"/>
            <p14:sldId id="1412"/>
            <p14:sldId id="1413"/>
            <p14:sldId id="1414"/>
            <p14:sldId id="1415"/>
            <p14:sldId id="1416"/>
            <p14:sldId id="1417"/>
            <p14:sldId id="1418"/>
            <p14:sldId id="1419"/>
            <p14:sldId id="1420"/>
            <p14:sldId id="1421"/>
            <p14:sldId id="1422"/>
            <p14:sldId id="1423"/>
            <p14:sldId id="1424"/>
            <p14:sldId id="1425"/>
            <p14:sldId id="1426"/>
            <p14:sldId id="1427"/>
            <p14:sldId id="1428"/>
            <p14:sldId id="1429"/>
            <p14:sldId id="1430"/>
            <p14:sldId id="1431"/>
            <p14:sldId id="1432"/>
            <p14:sldId id="1433"/>
            <p14:sldId id="1434"/>
            <p14:sldId id="1435"/>
            <p14:sldId id="1436"/>
            <p14:sldId id="1437"/>
            <p14:sldId id="1438"/>
            <p14:sldId id="1439"/>
            <p14:sldId id="1440"/>
            <p14:sldId id="1441"/>
            <p14:sldId id="1442"/>
            <p14:sldId id="1443"/>
            <p14:sldId id="1444"/>
            <p14:sldId id="1445"/>
            <p14:sldId id="1446"/>
            <p14:sldId id="1447"/>
            <p14:sldId id="1448"/>
            <p14:sldId id="1451"/>
            <p14:sldId id="1452"/>
          </p14:sldIdLst>
        </p14:section>
        <p14:section name="Microsoft 2016 Template Dark" id="{361DECE0-D7F3-4586-A791-C8E5092BB79E}">
          <p14:sldIdLst>
            <p14:sldId id="1407"/>
            <p14:sldId id="1450"/>
            <p14:sldId id="1392"/>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 id="4" name="Frank Weigel" initials="FW" lastIdx="1" clrIdx="4">
    <p:extLst>
      <p:ext uri="{19B8F6BF-5375-455C-9EA6-DF929625EA0E}">
        <p15:presenceInfo xmlns:p15="http://schemas.microsoft.com/office/powerpoint/2012/main" userId="Frank Weige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29"/>
    <a:srgbClr val="FFFFFF"/>
    <a:srgbClr val="BAD80A"/>
    <a:srgbClr val="A80000"/>
    <a:srgbClr val="5C2D91"/>
    <a:srgbClr val="0078D7"/>
    <a:srgbClr val="107C10"/>
    <a:srgbClr val="000000"/>
    <a:srgbClr val="D83B01"/>
    <a:srgbClr val="002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3" autoAdjust="0"/>
    <p:restoredTop sz="96215" autoAdjust="0"/>
  </p:normalViewPr>
  <p:slideViewPr>
    <p:cSldViewPr>
      <p:cViewPr varScale="1">
        <p:scale>
          <a:sx n="104" d="100"/>
          <a:sy n="104" d="100"/>
        </p:scale>
        <p:origin x="498" y="108"/>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showGuides="1">
      <p:cViewPr varScale="1">
        <p:scale>
          <a:sx n="81" d="100"/>
          <a:sy n="81" d="100"/>
        </p:scale>
        <p:origin x="3894"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commentAuthors" Target="commentAuthor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932F57-B1F9-4978-B1C1-A44B54FA9246}"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en-US"/>
        </a:p>
      </dgm:t>
    </dgm:pt>
    <dgm:pt modelId="{4CC6AB90-447D-49FD-8D7F-87DF6AA12FD9}">
      <dgm:prSet custT="1"/>
      <dgm:spPr/>
      <dgm:t>
        <a:bodyPr/>
        <a:lstStyle/>
        <a:p>
          <a:r>
            <a:rPr lang="en-US" sz="2000" dirty="0">
              <a:gradFill>
                <a:gsLst>
                  <a:gs pos="2917">
                    <a:schemeClr val="bg1"/>
                  </a:gs>
                  <a:gs pos="100000">
                    <a:schemeClr val="bg1"/>
                  </a:gs>
                </a:gsLst>
                <a:lin ang="5400000" scaled="0"/>
              </a:gradFill>
            </a:rPr>
            <a:t>Support for images, attachments, and multi-value fields</a:t>
          </a:r>
        </a:p>
      </dgm:t>
    </dgm:pt>
    <dgm:pt modelId="{57757276-F3C6-4351-B68B-C7B08E488D09}" type="parTrans" cxnId="{D194CE96-1F32-4AED-953F-E825C9401FAB}">
      <dgm:prSet/>
      <dgm:spPr/>
      <dgm:t>
        <a:bodyPr/>
        <a:lstStyle/>
        <a:p>
          <a:endParaRPr lang="en-US" sz="2000">
            <a:gradFill>
              <a:gsLst>
                <a:gs pos="2917">
                  <a:schemeClr val="bg1"/>
                </a:gs>
                <a:gs pos="100000">
                  <a:schemeClr val="bg1"/>
                </a:gs>
              </a:gsLst>
              <a:lin ang="5400000" scaled="0"/>
            </a:gradFill>
          </a:endParaRPr>
        </a:p>
      </dgm:t>
    </dgm:pt>
    <dgm:pt modelId="{F43FFFEC-3A1F-4E86-849A-AA796EE8B491}" type="sibTrans" cxnId="{D194CE96-1F32-4AED-953F-E825C9401FAB}">
      <dgm:prSet/>
      <dgm:spPr/>
      <dgm:t>
        <a:bodyPr/>
        <a:lstStyle/>
        <a:p>
          <a:endParaRPr lang="en-US" sz="2000">
            <a:gradFill>
              <a:gsLst>
                <a:gs pos="2917">
                  <a:schemeClr val="bg1"/>
                </a:gs>
                <a:gs pos="100000">
                  <a:schemeClr val="bg1"/>
                </a:gs>
              </a:gsLst>
              <a:lin ang="5400000" scaled="0"/>
            </a:gradFill>
          </a:endParaRPr>
        </a:p>
      </dgm:t>
    </dgm:pt>
    <dgm:pt modelId="{4A0CAC33-2163-4FA0-A812-53D8181CD262}">
      <dgm:prSet custT="1"/>
      <dgm:spPr/>
      <dgm:t>
        <a:bodyPr/>
        <a:lstStyle/>
        <a:p>
          <a:r>
            <a:rPr lang="en-US" sz="2000" dirty="0">
              <a:gradFill>
                <a:gsLst>
                  <a:gs pos="2917">
                    <a:schemeClr val="bg1"/>
                  </a:gs>
                  <a:gs pos="100000">
                    <a:schemeClr val="bg1"/>
                  </a:gs>
                </a:gsLst>
                <a:lin ang="5400000" scaled="0"/>
              </a:gradFill>
            </a:rPr>
            <a:t>Flow integration for document libraries and ODB</a:t>
          </a:r>
        </a:p>
      </dgm:t>
    </dgm:pt>
    <dgm:pt modelId="{EE39597B-3A95-45B3-B2C6-65C8B28E408E}" type="parTrans" cxnId="{2AAC81DC-334C-4976-B115-97FD60631D67}">
      <dgm:prSet/>
      <dgm:spPr/>
      <dgm:t>
        <a:bodyPr/>
        <a:lstStyle/>
        <a:p>
          <a:endParaRPr lang="en-US" sz="2000">
            <a:gradFill>
              <a:gsLst>
                <a:gs pos="2917">
                  <a:schemeClr val="bg1"/>
                </a:gs>
                <a:gs pos="100000">
                  <a:schemeClr val="bg1"/>
                </a:gs>
              </a:gsLst>
              <a:lin ang="5400000" scaled="0"/>
            </a:gradFill>
          </a:endParaRPr>
        </a:p>
      </dgm:t>
    </dgm:pt>
    <dgm:pt modelId="{F5B1BD5F-78E1-493B-9F20-3C3BDE71E857}" type="sibTrans" cxnId="{2AAC81DC-334C-4976-B115-97FD60631D67}">
      <dgm:prSet/>
      <dgm:spPr/>
      <dgm:t>
        <a:bodyPr/>
        <a:lstStyle/>
        <a:p>
          <a:endParaRPr lang="en-US" sz="2000">
            <a:gradFill>
              <a:gsLst>
                <a:gs pos="2917">
                  <a:schemeClr val="bg1"/>
                </a:gs>
                <a:gs pos="100000">
                  <a:schemeClr val="bg1"/>
                </a:gs>
              </a:gsLst>
              <a:lin ang="5400000" scaled="0"/>
            </a:gradFill>
          </a:endParaRPr>
        </a:p>
      </dgm:t>
    </dgm:pt>
    <dgm:pt modelId="{E79B46A8-BA9C-46A1-9E72-331A19227D2B}">
      <dgm:prSet custT="1"/>
      <dgm:spPr/>
      <dgm:t>
        <a:bodyPr/>
        <a:lstStyle/>
        <a:p>
          <a:r>
            <a:rPr lang="en-US" sz="2000" dirty="0"/>
            <a:t>Kick off flows for selected items in SharePoint</a:t>
          </a:r>
          <a:endParaRPr lang="en-US" sz="2000" dirty="0">
            <a:gradFill>
              <a:gsLst>
                <a:gs pos="2917">
                  <a:schemeClr val="bg1"/>
                </a:gs>
                <a:gs pos="100000">
                  <a:schemeClr val="bg1"/>
                </a:gs>
              </a:gsLst>
              <a:lin ang="5400000" scaled="0"/>
            </a:gradFill>
          </a:endParaRPr>
        </a:p>
      </dgm:t>
    </dgm:pt>
    <dgm:pt modelId="{EEB40123-6043-43F8-A0F2-7BE4703A3A5A}" type="parTrans" cxnId="{6D8F36E1-64F1-4AFC-B84E-A124E3E6E96C}">
      <dgm:prSet/>
      <dgm:spPr/>
      <dgm:t>
        <a:bodyPr/>
        <a:lstStyle/>
        <a:p>
          <a:endParaRPr lang="en-US" sz="2000">
            <a:gradFill>
              <a:gsLst>
                <a:gs pos="2917">
                  <a:schemeClr val="bg1"/>
                </a:gs>
                <a:gs pos="100000">
                  <a:schemeClr val="bg1"/>
                </a:gs>
              </a:gsLst>
              <a:lin ang="5400000" scaled="0"/>
            </a:gradFill>
          </a:endParaRPr>
        </a:p>
      </dgm:t>
    </dgm:pt>
    <dgm:pt modelId="{38047CEA-2DC3-460B-BA46-97773040819C}" type="sibTrans" cxnId="{6D8F36E1-64F1-4AFC-B84E-A124E3E6E96C}">
      <dgm:prSet/>
      <dgm:spPr/>
      <dgm:t>
        <a:bodyPr/>
        <a:lstStyle/>
        <a:p>
          <a:endParaRPr lang="en-US" sz="2000">
            <a:gradFill>
              <a:gsLst>
                <a:gs pos="2917">
                  <a:schemeClr val="bg1"/>
                </a:gs>
                <a:gs pos="100000">
                  <a:schemeClr val="bg1"/>
                </a:gs>
              </a:gsLst>
              <a:lin ang="5400000" scaled="0"/>
            </a:gradFill>
          </a:endParaRPr>
        </a:p>
      </dgm:t>
    </dgm:pt>
    <dgm:pt modelId="{E8AF41D5-FE29-457B-8B5D-D45471AACDE1}">
      <dgm:prSet custT="1"/>
      <dgm:spPr/>
      <dgm:t>
        <a:bodyPr/>
        <a:lstStyle/>
        <a:p>
          <a:r>
            <a:rPr lang="en-US" sz="2000" dirty="0">
              <a:gradFill>
                <a:gsLst>
                  <a:gs pos="2917">
                    <a:schemeClr val="bg1"/>
                  </a:gs>
                  <a:gs pos="100000">
                    <a:schemeClr val="bg1"/>
                  </a:gs>
                </a:gsLst>
                <a:lin ang="5400000" scaled="0"/>
              </a:gradFill>
            </a:rPr>
            <a:t>Using PowerApps to create </a:t>
          </a:r>
          <a:r>
            <a:rPr lang="en-US" sz="2000">
              <a:gradFill>
                <a:gsLst>
                  <a:gs pos="2917">
                    <a:schemeClr val="bg1"/>
                  </a:gs>
                  <a:gs pos="100000">
                    <a:schemeClr val="bg1"/>
                  </a:gs>
                </a:gsLst>
                <a:lin ang="5400000" scaled="0"/>
              </a:gradFill>
            </a:rPr>
            <a:t>customized forms </a:t>
          </a:r>
          <a:endParaRPr lang="en-US" sz="2000" dirty="0">
            <a:gradFill>
              <a:gsLst>
                <a:gs pos="2917">
                  <a:schemeClr val="bg1"/>
                </a:gs>
                <a:gs pos="100000">
                  <a:schemeClr val="bg1"/>
                </a:gs>
              </a:gsLst>
              <a:lin ang="5400000" scaled="0"/>
            </a:gradFill>
          </a:endParaRPr>
        </a:p>
      </dgm:t>
    </dgm:pt>
    <dgm:pt modelId="{BD39F63F-A008-4AE5-846F-C588859E0360}" type="parTrans" cxnId="{B09AB026-F505-4586-A581-D7D904A211EE}">
      <dgm:prSet/>
      <dgm:spPr/>
      <dgm:t>
        <a:bodyPr/>
        <a:lstStyle/>
        <a:p>
          <a:endParaRPr lang="en-US" sz="2000">
            <a:gradFill>
              <a:gsLst>
                <a:gs pos="2917">
                  <a:schemeClr val="bg1"/>
                </a:gs>
                <a:gs pos="100000">
                  <a:schemeClr val="bg1"/>
                </a:gs>
              </a:gsLst>
              <a:lin ang="5400000" scaled="0"/>
            </a:gradFill>
          </a:endParaRPr>
        </a:p>
      </dgm:t>
    </dgm:pt>
    <dgm:pt modelId="{C234F2C5-FF3E-4192-A8B6-EBEBEAB8D0C4}" type="sibTrans" cxnId="{B09AB026-F505-4586-A581-D7D904A211EE}">
      <dgm:prSet/>
      <dgm:spPr/>
      <dgm:t>
        <a:bodyPr/>
        <a:lstStyle/>
        <a:p>
          <a:endParaRPr lang="en-US" sz="2000">
            <a:gradFill>
              <a:gsLst>
                <a:gs pos="2917">
                  <a:schemeClr val="bg1"/>
                </a:gs>
                <a:gs pos="100000">
                  <a:schemeClr val="bg1"/>
                </a:gs>
              </a:gsLst>
              <a:lin ang="5400000" scaled="0"/>
            </a:gradFill>
          </a:endParaRPr>
        </a:p>
      </dgm:t>
    </dgm:pt>
    <dgm:pt modelId="{1AE3B34D-F485-4F54-A22A-AD78D604B94F}">
      <dgm:prSet custT="1"/>
      <dgm:spPr/>
      <dgm:t>
        <a:bodyPr/>
        <a:lstStyle/>
        <a:p>
          <a:r>
            <a:rPr lang="en-US" sz="2000">
              <a:gradFill>
                <a:gsLst>
                  <a:gs pos="2917">
                    <a:schemeClr val="bg1"/>
                  </a:gs>
                  <a:gs pos="100000">
                    <a:schemeClr val="bg1"/>
                  </a:gs>
                </a:gsLst>
                <a:lin ang="5400000" scaled="0"/>
              </a:gradFill>
            </a:rPr>
            <a:t>Embedding </a:t>
          </a:r>
          <a:r>
            <a:rPr lang="en-US" sz="2000" dirty="0">
              <a:gradFill>
                <a:gsLst>
                  <a:gs pos="2917">
                    <a:schemeClr val="bg1"/>
                  </a:gs>
                  <a:gs pos="100000">
                    <a:schemeClr val="bg1"/>
                  </a:gs>
                </a:gsLst>
                <a:lin ang="5400000" scaled="0"/>
              </a:gradFill>
            </a:rPr>
            <a:t>PowerApps in SharePoint</a:t>
          </a:r>
        </a:p>
      </dgm:t>
    </dgm:pt>
    <dgm:pt modelId="{E1C4B0DA-827D-4351-89C6-0AF7DD2DD01A}" type="parTrans" cxnId="{7CE68C37-AC91-4D99-A4E6-D4F9785F75AB}">
      <dgm:prSet/>
      <dgm:spPr/>
      <dgm:t>
        <a:bodyPr/>
        <a:lstStyle/>
        <a:p>
          <a:endParaRPr lang="en-US"/>
        </a:p>
      </dgm:t>
    </dgm:pt>
    <dgm:pt modelId="{9DCC7F5D-8C5C-4D9A-A9F0-8475274E2FCB}" type="sibTrans" cxnId="{7CE68C37-AC91-4D99-A4E6-D4F9785F75AB}">
      <dgm:prSet/>
      <dgm:spPr/>
      <dgm:t>
        <a:bodyPr/>
        <a:lstStyle/>
        <a:p>
          <a:endParaRPr lang="en-US"/>
        </a:p>
      </dgm:t>
    </dgm:pt>
    <dgm:pt modelId="{2E78155A-D281-4FA2-A50B-D1BDAB87D837}" type="pres">
      <dgm:prSet presAssocID="{5E932F57-B1F9-4978-B1C1-A44B54FA9246}" presName="Name0" presStyleCnt="0">
        <dgm:presLayoutVars>
          <dgm:chMax val="7"/>
          <dgm:chPref val="7"/>
          <dgm:dir/>
        </dgm:presLayoutVars>
      </dgm:prSet>
      <dgm:spPr/>
    </dgm:pt>
    <dgm:pt modelId="{68D37225-F060-4ED0-8E9D-59D2E8F45696}" type="pres">
      <dgm:prSet presAssocID="{5E932F57-B1F9-4978-B1C1-A44B54FA9246}" presName="Name1" presStyleCnt="0"/>
      <dgm:spPr/>
    </dgm:pt>
    <dgm:pt modelId="{AAC7E6BD-B256-4A7C-BB8D-27A18FBDEE4B}" type="pres">
      <dgm:prSet presAssocID="{5E932F57-B1F9-4978-B1C1-A44B54FA9246}" presName="cycle" presStyleCnt="0"/>
      <dgm:spPr/>
    </dgm:pt>
    <dgm:pt modelId="{B5B368BE-EC83-44C4-80E2-6ACE9AD9C6F4}" type="pres">
      <dgm:prSet presAssocID="{5E932F57-B1F9-4978-B1C1-A44B54FA9246}" presName="srcNode" presStyleLbl="node1" presStyleIdx="0" presStyleCnt="5"/>
      <dgm:spPr/>
    </dgm:pt>
    <dgm:pt modelId="{464048D4-C080-4F2F-8262-EC902053BE24}" type="pres">
      <dgm:prSet presAssocID="{5E932F57-B1F9-4978-B1C1-A44B54FA9246}" presName="conn" presStyleLbl="parChTrans1D2" presStyleIdx="0" presStyleCnt="1"/>
      <dgm:spPr/>
    </dgm:pt>
    <dgm:pt modelId="{E0CAE7C0-A2FD-44D8-89D6-EDAE1CDAE6A1}" type="pres">
      <dgm:prSet presAssocID="{5E932F57-B1F9-4978-B1C1-A44B54FA9246}" presName="extraNode" presStyleLbl="node1" presStyleIdx="0" presStyleCnt="5"/>
      <dgm:spPr/>
    </dgm:pt>
    <dgm:pt modelId="{AA0F3A6A-1B59-408C-AF76-EAF905B4DBE5}" type="pres">
      <dgm:prSet presAssocID="{5E932F57-B1F9-4978-B1C1-A44B54FA9246}" presName="dstNode" presStyleLbl="node1" presStyleIdx="0" presStyleCnt="5"/>
      <dgm:spPr/>
    </dgm:pt>
    <dgm:pt modelId="{11571EE0-D2F3-4F09-94E4-357B8A9820E8}" type="pres">
      <dgm:prSet presAssocID="{4CC6AB90-447D-49FD-8D7F-87DF6AA12FD9}" presName="text_1" presStyleLbl="node1" presStyleIdx="0" presStyleCnt="5">
        <dgm:presLayoutVars>
          <dgm:bulletEnabled val="1"/>
        </dgm:presLayoutVars>
      </dgm:prSet>
      <dgm:spPr/>
    </dgm:pt>
    <dgm:pt modelId="{7138EB3B-2BE5-4CC0-A85F-43EDD4FD6268}" type="pres">
      <dgm:prSet presAssocID="{4CC6AB90-447D-49FD-8D7F-87DF6AA12FD9}" presName="accent_1" presStyleCnt="0"/>
      <dgm:spPr/>
    </dgm:pt>
    <dgm:pt modelId="{6E10C517-3D8D-47AD-83DD-BABAAD75E137}" type="pres">
      <dgm:prSet presAssocID="{4CC6AB90-447D-49FD-8D7F-87DF6AA12FD9}" presName="accentRepeatNode" presStyleLbl="solidFgAcc1" presStyleIdx="0" presStyleCnt="5"/>
      <dgm:spPr/>
    </dgm:pt>
    <dgm:pt modelId="{19F3B7FD-BF0B-4FA0-AF8A-CE2A3D177EFF}" type="pres">
      <dgm:prSet presAssocID="{4A0CAC33-2163-4FA0-A812-53D8181CD262}" presName="text_2" presStyleLbl="node1" presStyleIdx="1" presStyleCnt="5">
        <dgm:presLayoutVars>
          <dgm:bulletEnabled val="1"/>
        </dgm:presLayoutVars>
      </dgm:prSet>
      <dgm:spPr/>
    </dgm:pt>
    <dgm:pt modelId="{614F7460-7548-4A61-AF7D-C0ED95C3CD43}" type="pres">
      <dgm:prSet presAssocID="{4A0CAC33-2163-4FA0-A812-53D8181CD262}" presName="accent_2" presStyleCnt="0"/>
      <dgm:spPr/>
    </dgm:pt>
    <dgm:pt modelId="{CEEAF51D-51C6-4D04-93C0-44932D86438D}" type="pres">
      <dgm:prSet presAssocID="{4A0CAC33-2163-4FA0-A812-53D8181CD262}" presName="accentRepeatNode" presStyleLbl="solidFgAcc1" presStyleIdx="1" presStyleCnt="5"/>
      <dgm:spPr/>
    </dgm:pt>
    <dgm:pt modelId="{37377EFA-1567-4DE5-A2EC-8607870104B2}" type="pres">
      <dgm:prSet presAssocID="{E79B46A8-BA9C-46A1-9E72-331A19227D2B}" presName="text_3" presStyleLbl="node1" presStyleIdx="2" presStyleCnt="5">
        <dgm:presLayoutVars>
          <dgm:bulletEnabled val="1"/>
        </dgm:presLayoutVars>
      </dgm:prSet>
      <dgm:spPr/>
    </dgm:pt>
    <dgm:pt modelId="{D48B942D-58FC-4B50-9D28-3E21042E471B}" type="pres">
      <dgm:prSet presAssocID="{E79B46A8-BA9C-46A1-9E72-331A19227D2B}" presName="accent_3" presStyleCnt="0"/>
      <dgm:spPr/>
    </dgm:pt>
    <dgm:pt modelId="{9FFF7412-9D3B-4EF2-9D76-736CBDF2AF96}" type="pres">
      <dgm:prSet presAssocID="{E79B46A8-BA9C-46A1-9E72-331A19227D2B}" presName="accentRepeatNode" presStyleLbl="solidFgAcc1" presStyleIdx="2" presStyleCnt="5"/>
      <dgm:spPr/>
    </dgm:pt>
    <dgm:pt modelId="{A8933A30-B0D0-4B7D-8D14-CE2BD66B03C2}" type="pres">
      <dgm:prSet presAssocID="{1AE3B34D-F485-4F54-A22A-AD78D604B94F}" presName="text_4" presStyleLbl="node1" presStyleIdx="3" presStyleCnt="5">
        <dgm:presLayoutVars>
          <dgm:bulletEnabled val="1"/>
        </dgm:presLayoutVars>
      </dgm:prSet>
      <dgm:spPr/>
    </dgm:pt>
    <dgm:pt modelId="{17A80AD4-5B07-40A6-A075-37335028661D}" type="pres">
      <dgm:prSet presAssocID="{1AE3B34D-F485-4F54-A22A-AD78D604B94F}" presName="accent_4" presStyleCnt="0"/>
      <dgm:spPr/>
    </dgm:pt>
    <dgm:pt modelId="{28A45248-E2A1-4BF2-846A-D596660AD99A}" type="pres">
      <dgm:prSet presAssocID="{1AE3B34D-F485-4F54-A22A-AD78D604B94F}" presName="accentRepeatNode" presStyleLbl="solidFgAcc1" presStyleIdx="3" presStyleCnt="5"/>
      <dgm:spPr/>
    </dgm:pt>
    <dgm:pt modelId="{8950C635-EC19-4740-8B0E-083783EF61B8}" type="pres">
      <dgm:prSet presAssocID="{E8AF41D5-FE29-457B-8B5D-D45471AACDE1}" presName="text_5" presStyleLbl="node1" presStyleIdx="4" presStyleCnt="5">
        <dgm:presLayoutVars>
          <dgm:bulletEnabled val="1"/>
        </dgm:presLayoutVars>
      </dgm:prSet>
      <dgm:spPr/>
    </dgm:pt>
    <dgm:pt modelId="{1DB8452F-3317-4178-BC73-CD97EC567A99}" type="pres">
      <dgm:prSet presAssocID="{E8AF41D5-FE29-457B-8B5D-D45471AACDE1}" presName="accent_5" presStyleCnt="0"/>
      <dgm:spPr/>
    </dgm:pt>
    <dgm:pt modelId="{75A4E62C-2B10-4413-9000-8AF625D06B09}" type="pres">
      <dgm:prSet presAssocID="{E8AF41D5-FE29-457B-8B5D-D45471AACDE1}" presName="accentRepeatNode" presStyleLbl="solidFgAcc1" presStyleIdx="4" presStyleCnt="5"/>
      <dgm:spPr/>
    </dgm:pt>
  </dgm:ptLst>
  <dgm:cxnLst>
    <dgm:cxn modelId="{EA6AB4DD-A48B-41B1-8912-98AEBBE57265}" type="presOf" srcId="{1AE3B34D-F485-4F54-A22A-AD78D604B94F}" destId="{A8933A30-B0D0-4B7D-8D14-CE2BD66B03C2}" srcOrd="0" destOrd="0" presId="urn:microsoft.com/office/officeart/2008/layout/VerticalCurvedList"/>
    <dgm:cxn modelId="{7CE68C37-AC91-4D99-A4E6-D4F9785F75AB}" srcId="{5E932F57-B1F9-4978-B1C1-A44B54FA9246}" destId="{1AE3B34D-F485-4F54-A22A-AD78D604B94F}" srcOrd="3" destOrd="0" parTransId="{E1C4B0DA-827D-4351-89C6-0AF7DD2DD01A}" sibTransId="{9DCC7F5D-8C5C-4D9A-A9F0-8475274E2FCB}"/>
    <dgm:cxn modelId="{258F3639-535B-46A1-9BF5-4664F136C702}" type="presOf" srcId="{F43FFFEC-3A1F-4E86-849A-AA796EE8B491}" destId="{464048D4-C080-4F2F-8262-EC902053BE24}" srcOrd="0" destOrd="0" presId="urn:microsoft.com/office/officeart/2008/layout/VerticalCurvedList"/>
    <dgm:cxn modelId="{B09AB026-F505-4586-A581-D7D904A211EE}" srcId="{5E932F57-B1F9-4978-B1C1-A44B54FA9246}" destId="{E8AF41D5-FE29-457B-8B5D-D45471AACDE1}" srcOrd="4" destOrd="0" parTransId="{BD39F63F-A008-4AE5-846F-C588859E0360}" sibTransId="{C234F2C5-FF3E-4192-A8B6-EBEBEAB8D0C4}"/>
    <dgm:cxn modelId="{2AAC81DC-334C-4976-B115-97FD60631D67}" srcId="{5E932F57-B1F9-4978-B1C1-A44B54FA9246}" destId="{4A0CAC33-2163-4FA0-A812-53D8181CD262}" srcOrd="1" destOrd="0" parTransId="{EE39597B-3A95-45B3-B2C6-65C8B28E408E}" sibTransId="{F5B1BD5F-78E1-493B-9F20-3C3BDE71E857}"/>
    <dgm:cxn modelId="{6B1785E7-D47E-41E9-8A8B-E2E3C6782005}" type="presOf" srcId="{4A0CAC33-2163-4FA0-A812-53D8181CD262}" destId="{19F3B7FD-BF0B-4FA0-AF8A-CE2A3D177EFF}" srcOrd="0" destOrd="0" presId="urn:microsoft.com/office/officeart/2008/layout/VerticalCurvedList"/>
    <dgm:cxn modelId="{04C3C1D8-0399-4AE6-9044-21FFB62F031D}" type="presOf" srcId="{5E932F57-B1F9-4978-B1C1-A44B54FA9246}" destId="{2E78155A-D281-4FA2-A50B-D1BDAB87D837}" srcOrd="0" destOrd="0" presId="urn:microsoft.com/office/officeart/2008/layout/VerticalCurvedList"/>
    <dgm:cxn modelId="{F8095014-CAC3-4297-9CD2-F3CD50B7CE67}" type="presOf" srcId="{4CC6AB90-447D-49FD-8D7F-87DF6AA12FD9}" destId="{11571EE0-D2F3-4F09-94E4-357B8A9820E8}" srcOrd="0" destOrd="0" presId="urn:microsoft.com/office/officeart/2008/layout/VerticalCurvedList"/>
    <dgm:cxn modelId="{DB2FB40B-709B-4B53-AE0D-9615217DFD4B}" type="presOf" srcId="{E79B46A8-BA9C-46A1-9E72-331A19227D2B}" destId="{37377EFA-1567-4DE5-A2EC-8607870104B2}" srcOrd="0" destOrd="0" presId="urn:microsoft.com/office/officeart/2008/layout/VerticalCurvedList"/>
    <dgm:cxn modelId="{6D8F36E1-64F1-4AFC-B84E-A124E3E6E96C}" srcId="{5E932F57-B1F9-4978-B1C1-A44B54FA9246}" destId="{E79B46A8-BA9C-46A1-9E72-331A19227D2B}" srcOrd="2" destOrd="0" parTransId="{EEB40123-6043-43F8-A0F2-7BE4703A3A5A}" sibTransId="{38047CEA-2DC3-460B-BA46-97773040819C}"/>
    <dgm:cxn modelId="{D194CE96-1F32-4AED-953F-E825C9401FAB}" srcId="{5E932F57-B1F9-4978-B1C1-A44B54FA9246}" destId="{4CC6AB90-447D-49FD-8D7F-87DF6AA12FD9}" srcOrd="0" destOrd="0" parTransId="{57757276-F3C6-4351-B68B-C7B08E488D09}" sibTransId="{F43FFFEC-3A1F-4E86-849A-AA796EE8B491}"/>
    <dgm:cxn modelId="{F938B164-8341-4294-ADCD-8341F894B2D7}" type="presOf" srcId="{E8AF41D5-FE29-457B-8B5D-D45471AACDE1}" destId="{8950C635-EC19-4740-8B0E-083783EF61B8}" srcOrd="0" destOrd="0" presId="urn:microsoft.com/office/officeart/2008/layout/VerticalCurvedList"/>
    <dgm:cxn modelId="{08E91FB1-B427-460A-B0AC-555F36778745}" type="presParOf" srcId="{2E78155A-D281-4FA2-A50B-D1BDAB87D837}" destId="{68D37225-F060-4ED0-8E9D-59D2E8F45696}" srcOrd="0" destOrd="0" presId="urn:microsoft.com/office/officeart/2008/layout/VerticalCurvedList"/>
    <dgm:cxn modelId="{BF3C7387-5572-46AD-A315-380B5F1C47A8}" type="presParOf" srcId="{68D37225-F060-4ED0-8E9D-59D2E8F45696}" destId="{AAC7E6BD-B256-4A7C-BB8D-27A18FBDEE4B}" srcOrd="0" destOrd="0" presId="urn:microsoft.com/office/officeart/2008/layout/VerticalCurvedList"/>
    <dgm:cxn modelId="{6186A883-9C3A-405A-BDEA-83B5753F7D79}" type="presParOf" srcId="{AAC7E6BD-B256-4A7C-BB8D-27A18FBDEE4B}" destId="{B5B368BE-EC83-44C4-80E2-6ACE9AD9C6F4}" srcOrd="0" destOrd="0" presId="urn:microsoft.com/office/officeart/2008/layout/VerticalCurvedList"/>
    <dgm:cxn modelId="{B9A8788C-1DE1-4A36-A590-E5E143A8EDBB}" type="presParOf" srcId="{AAC7E6BD-B256-4A7C-BB8D-27A18FBDEE4B}" destId="{464048D4-C080-4F2F-8262-EC902053BE24}" srcOrd="1" destOrd="0" presId="urn:microsoft.com/office/officeart/2008/layout/VerticalCurvedList"/>
    <dgm:cxn modelId="{83B06120-9512-4B02-A7DC-1AFF35FCC6F3}" type="presParOf" srcId="{AAC7E6BD-B256-4A7C-BB8D-27A18FBDEE4B}" destId="{E0CAE7C0-A2FD-44D8-89D6-EDAE1CDAE6A1}" srcOrd="2" destOrd="0" presId="urn:microsoft.com/office/officeart/2008/layout/VerticalCurvedList"/>
    <dgm:cxn modelId="{E39FB0F6-7A22-4BA6-9253-940A29C6B09C}" type="presParOf" srcId="{AAC7E6BD-B256-4A7C-BB8D-27A18FBDEE4B}" destId="{AA0F3A6A-1B59-408C-AF76-EAF905B4DBE5}" srcOrd="3" destOrd="0" presId="urn:microsoft.com/office/officeart/2008/layout/VerticalCurvedList"/>
    <dgm:cxn modelId="{22D36D62-B592-4A7D-9855-EA073AC951E5}" type="presParOf" srcId="{68D37225-F060-4ED0-8E9D-59D2E8F45696}" destId="{11571EE0-D2F3-4F09-94E4-357B8A9820E8}" srcOrd="1" destOrd="0" presId="urn:microsoft.com/office/officeart/2008/layout/VerticalCurvedList"/>
    <dgm:cxn modelId="{108A6B75-242A-4D58-B35F-4CC0E0F6EA4F}" type="presParOf" srcId="{68D37225-F060-4ED0-8E9D-59D2E8F45696}" destId="{7138EB3B-2BE5-4CC0-A85F-43EDD4FD6268}" srcOrd="2" destOrd="0" presId="urn:microsoft.com/office/officeart/2008/layout/VerticalCurvedList"/>
    <dgm:cxn modelId="{24976A07-9BC4-4661-9FB5-47C11FE9D5EC}" type="presParOf" srcId="{7138EB3B-2BE5-4CC0-A85F-43EDD4FD6268}" destId="{6E10C517-3D8D-47AD-83DD-BABAAD75E137}" srcOrd="0" destOrd="0" presId="urn:microsoft.com/office/officeart/2008/layout/VerticalCurvedList"/>
    <dgm:cxn modelId="{4086397D-D1A4-43B0-9B45-03E7C1EA3E73}" type="presParOf" srcId="{68D37225-F060-4ED0-8E9D-59D2E8F45696}" destId="{19F3B7FD-BF0B-4FA0-AF8A-CE2A3D177EFF}" srcOrd="3" destOrd="0" presId="urn:microsoft.com/office/officeart/2008/layout/VerticalCurvedList"/>
    <dgm:cxn modelId="{9F3499BE-3972-4F72-9B47-E968D6581420}" type="presParOf" srcId="{68D37225-F060-4ED0-8E9D-59D2E8F45696}" destId="{614F7460-7548-4A61-AF7D-C0ED95C3CD43}" srcOrd="4" destOrd="0" presId="urn:microsoft.com/office/officeart/2008/layout/VerticalCurvedList"/>
    <dgm:cxn modelId="{24223229-68D8-4FB0-83F0-9ECC67CFF1AB}" type="presParOf" srcId="{614F7460-7548-4A61-AF7D-C0ED95C3CD43}" destId="{CEEAF51D-51C6-4D04-93C0-44932D86438D}" srcOrd="0" destOrd="0" presId="urn:microsoft.com/office/officeart/2008/layout/VerticalCurvedList"/>
    <dgm:cxn modelId="{35EA968A-15B8-4C58-B8EF-BDA89B210BE6}" type="presParOf" srcId="{68D37225-F060-4ED0-8E9D-59D2E8F45696}" destId="{37377EFA-1567-4DE5-A2EC-8607870104B2}" srcOrd="5" destOrd="0" presId="urn:microsoft.com/office/officeart/2008/layout/VerticalCurvedList"/>
    <dgm:cxn modelId="{FA8112C3-264D-4E9D-A833-AE619ED79E3F}" type="presParOf" srcId="{68D37225-F060-4ED0-8E9D-59D2E8F45696}" destId="{D48B942D-58FC-4B50-9D28-3E21042E471B}" srcOrd="6" destOrd="0" presId="urn:microsoft.com/office/officeart/2008/layout/VerticalCurvedList"/>
    <dgm:cxn modelId="{665F19F7-4CD5-4772-900E-9300AC488569}" type="presParOf" srcId="{D48B942D-58FC-4B50-9D28-3E21042E471B}" destId="{9FFF7412-9D3B-4EF2-9D76-736CBDF2AF96}" srcOrd="0" destOrd="0" presId="urn:microsoft.com/office/officeart/2008/layout/VerticalCurvedList"/>
    <dgm:cxn modelId="{91B3064D-B448-4932-BC0C-D8187D7508F9}" type="presParOf" srcId="{68D37225-F060-4ED0-8E9D-59D2E8F45696}" destId="{A8933A30-B0D0-4B7D-8D14-CE2BD66B03C2}" srcOrd="7" destOrd="0" presId="urn:microsoft.com/office/officeart/2008/layout/VerticalCurvedList"/>
    <dgm:cxn modelId="{BDB9DE84-ED87-4622-A48A-E4D7D44AF7E0}" type="presParOf" srcId="{68D37225-F060-4ED0-8E9D-59D2E8F45696}" destId="{17A80AD4-5B07-40A6-A075-37335028661D}" srcOrd="8" destOrd="0" presId="urn:microsoft.com/office/officeart/2008/layout/VerticalCurvedList"/>
    <dgm:cxn modelId="{31CDE551-BF39-4D01-97E1-783F2F0680B6}" type="presParOf" srcId="{17A80AD4-5B07-40A6-A075-37335028661D}" destId="{28A45248-E2A1-4BF2-846A-D596660AD99A}" srcOrd="0" destOrd="0" presId="urn:microsoft.com/office/officeart/2008/layout/VerticalCurvedList"/>
    <dgm:cxn modelId="{6A2191AB-396E-47A6-8A89-C54C3DA8CE31}" type="presParOf" srcId="{68D37225-F060-4ED0-8E9D-59D2E8F45696}" destId="{8950C635-EC19-4740-8B0E-083783EF61B8}" srcOrd="9" destOrd="0" presId="urn:microsoft.com/office/officeart/2008/layout/VerticalCurvedList"/>
    <dgm:cxn modelId="{A656065E-14D6-4D68-A1AE-915FEA57C692}" type="presParOf" srcId="{68D37225-F060-4ED0-8E9D-59D2E8F45696}" destId="{1DB8452F-3317-4178-BC73-CD97EC567A99}" srcOrd="10" destOrd="0" presId="urn:microsoft.com/office/officeart/2008/layout/VerticalCurvedList"/>
    <dgm:cxn modelId="{EC5324C6-3FF7-464A-BA68-FB1D7E4C084D}" type="presParOf" srcId="{1DB8452F-3317-4178-BC73-CD97EC567A99}" destId="{75A4E62C-2B10-4413-9000-8AF625D06B0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4048D4-C080-4F2F-8262-EC902053BE24}">
      <dsp:nvSpPr>
        <dsp:cNvPr id="0" name=""/>
        <dsp:cNvSpPr/>
      </dsp:nvSpPr>
      <dsp:spPr>
        <a:xfrm>
          <a:off x="-5623282" y="-860835"/>
          <a:ext cx="6695130" cy="6695130"/>
        </a:xfrm>
        <a:prstGeom prst="blockArc">
          <a:avLst>
            <a:gd name="adj1" fmla="val 18900000"/>
            <a:gd name="adj2" fmla="val 2700000"/>
            <a:gd name="adj3" fmla="val 323"/>
          </a:avLst>
        </a:prstGeom>
        <a:noFill/>
        <a:ln w="1079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1571EE0-D2F3-4F09-94E4-357B8A9820E8}">
      <dsp:nvSpPr>
        <dsp:cNvPr id="0" name=""/>
        <dsp:cNvSpPr/>
      </dsp:nvSpPr>
      <dsp:spPr>
        <a:xfrm>
          <a:off x="468577" y="310741"/>
          <a:ext cx="11120469" cy="621881"/>
        </a:xfrm>
        <a:prstGeom prst="rect">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3618"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gradFill>
                <a:gsLst>
                  <a:gs pos="2917">
                    <a:schemeClr val="bg1"/>
                  </a:gs>
                  <a:gs pos="100000">
                    <a:schemeClr val="bg1"/>
                  </a:gs>
                </a:gsLst>
                <a:lin ang="5400000" scaled="0"/>
              </a:gradFill>
            </a:rPr>
            <a:t>Support for images, attachments, and multi-value fields</a:t>
          </a:r>
        </a:p>
      </dsp:txBody>
      <dsp:txXfrm>
        <a:off x="468577" y="310741"/>
        <a:ext cx="11120469" cy="621881"/>
      </dsp:txXfrm>
    </dsp:sp>
    <dsp:sp modelId="{6E10C517-3D8D-47AD-83DD-BABAAD75E137}">
      <dsp:nvSpPr>
        <dsp:cNvPr id="0" name=""/>
        <dsp:cNvSpPr/>
      </dsp:nvSpPr>
      <dsp:spPr>
        <a:xfrm>
          <a:off x="79901" y="233006"/>
          <a:ext cx="777351" cy="777351"/>
        </a:xfrm>
        <a:prstGeom prst="ellipse">
          <a:avLst/>
        </a:prstGeom>
        <a:solidFill>
          <a:schemeClr val="lt2">
            <a:hueOff val="0"/>
            <a:satOff val="0"/>
            <a:lumOff val="0"/>
            <a:alphaOff val="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F3B7FD-BF0B-4FA0-AF8A-CE2A3D177EFF}">
      <dsp:nvSpPr>
        <dsp:cNvPr id="0" name=""/>
        <dsp:cNvSpPr/>
      </dsp:nvSpPr>
      <dsp:spPr>
        <a:xfrm>
          <a:off x="914199" y="1243265"/>
          <a:ext cx="10674847" cy="621881"/>
        </a:xfrm>
        <a:prstGeom prst="rect">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3618"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gradFill>
                <a:gsLst>
                  <a:gs pos="2917">
                    <a:schemeClr val="bg1"/>
                  </a:gs>
                  <a:gs pos="100000">
                    <a:schemeClr val="bg1"/>
                  </a:gs>
                </a:gsLst>
                <a:lin ang="5400000" scaled="0"/>
              </a:gradFill>
            </a:rPr>
            <a:t>Flow integration for document libraries and ODB</a:t>
          </a:r>
        </a:p>
      </dsp:txBody>
      <dsp:txXfrm>
        <a:off x="914199" y="1243265"/>
        <a:ext cx="10674847" cy="621881"/>
      </dsp:txXfrm>
    </dsp:sp>
    <dsp:sp modelId="{CEEAF51D-51C6-4D04-93C0-44932D86438D}">
      <dsp:nvSpPr>
        <dsp:cNvPr id="0" name=""/>
        <dsp:cNvSpPr/>
      </dsp:nvSpPr>
      <dsp:spPr>
        <a:xfrm>
          <a:off x="525523" y="1165530"/>
          <a:ext cx="777351" cy="777351"/>
        </a:xfrm>
        <a:prstGeom prst="ellipse">
          <a:avLst/>
        </a:prstGeom>
        <a:solidFill>
          <a:schemeClr val="lt2">
            <a:hueOff val="0"/>
            <a:satOff val="0"/>
            <a:lumOff val="0"/>
            <a:alphaOff val="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377EFA-1567-4DE5-A2EC-8607870104B2}">
      <dsp:nvSpPr>
        <dsp:cNvPr id="0" name=""/>
        <dsp:cNvSpPr/>
      </dsp:nvSpPr>
      <dsp:spPr>
        <a:xfrm>
          <a:off x="1050970" y="2175789"/>
          <a:ext cx="10538077" cy="621881"/>
        </a:xfrm>
        <a:prstGeom prst="rect">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3618"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Kick off flows for selected items in SharePoint</a:t>
          </a:r>
          <a:endParaRPr lang="en-US" sz="2000" kern="1200" dirty="0">
            <a:gradFill>
              <a:gsLst>
                <a:gs pos="2917">
                  <a:schemeClr val="bg1"/>
                </a:gs>
                <a:gs pos="100000">
                  <a:schemeClr val="bg1"/>
                </a:gs>
              </a:gsLst>
              <a:lin ang="5400000" scaled="0"/>
            </a:gradFill>
          </a:endParaRPr>
        </a:p>
      </dsp:txBody>
      <dsp:txXfrm>
        <a:off x="1050970" y="2175789"/>
        <a:ext cx="10538077" cy="621881"/>
      </dsp:txXfrm>
    </dsp:sp>
    <dsp:sp modelId="{9FFF7412-9D3B-4EF2-9D76-736CBDF2AF96}">
      <dsp:nvSpPr>
        <dsp:cNvPr id="0" name=""/>
        <dsp:cNvSpPr/>
      </dsp:nvSpPr>
      <dsp:spPr>
        <a:xfrm>
          <a:off x="662294" y="2098054"/>
          <a:ext cx="777351" cy="777351"/>
        </a:xfrm>
        <a:prstGeom prst="ellipse">
          <a:avLst/>
        </a:prstGeom>
        <a:solidFill>
          <a:schemeClr val="lt2">
            <a:hueOff val="0"/>
            <a:satOff val="0"/>
            <a:lumOff val="0"/>
            <a:alphaOff val="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933A30-B0D0-4B7D-8D14-CE2BD66B03C2}">
      <dsp:nvSpPr>
        <dsp:cNvPr id="0" name=""/>
        <dsp:cNvSpPr/>
      </dsp:nvSpPr>
      <dsp:spPr>
        <a:xfrm>
          <a:off x="914199" y="3108313"/>
          <a:ext cx="10674847" cy="621881"/>
        </a:xfrm>
        <a:prstGeom prst="rect">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3618"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gradFill>
                <a:gsLst>
                  <a:gs pos="2917">
                    <a:schemeClr val="bg1"/>
                  </a:gs>
                  <a:gs pos="100000">
                    <a:schemeClr val="bg1"/>
                  </a:gs>
                </a:gsLst>
                <a:lin ang="5400000" scaled="0"/>
              </a:gradFill>
            </a:rPr>
            <a:t>Embedding </a:t>
          </a:r>
          <a:r>
            <a:rPr lang="en-US" sz="2000" kern="1200" dirty="0">
              <a:gradFill>
                <a:gsLst>
                  <a:gs pos="2917">
                    <a:schemeClr val="bg1"/>
                  </a:gs>
                  <a:gs pos="100000">
                    <a:schemeClr val="bg1"/>
                  </a:gs>
                </a:gsLst>
                <a:lin ang="5400000" scaled="0"/>
              </a:gradFill>
            </a:rPr>
            <a:t>PowerApps in SharePoint</a:t>
          </a:r>
        </a:p>
      </dsp:txBody>
      <dsp:txXfrm>
        <a:off x="914199" y="3108313"/>
        <a:ext cx="10674847" cy="621881"/>
      </dsp:txXfrm>
    </dsp:sp>
    <dsp:sp modelId="{28A45248-E2A1-4BF2-846A-D596660AD99A}">
      <dsp:nvSpPr>
        <dsp:cNvPr id="0" name=""/>
        <dsp:cNvSpPr/>
      </dsp:nvSpPr>
      <dsp:spPr>
        <a:xfrm>
          <a:off x="525523" y="3030577"/>
          <a:ext cx="777351" cy="777351"/>
        </a:xfrm>
        <a:prstGeom prst="ellipse">
          <a:avLst/>
        </a:prstGeom>
        <a:solidFill>
          <a:schemeClr val="lt2">
            <a:hueOff val="0"/>
            <a:satOff val="0"/>
            <a:lumOff val="0"/>
            <a:alphaOff val="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50C635-EC19-4740-8B0E-083783EF61B8}">
      <dsp:nvSpPr>
        <dsp:cNvPr id="0" name=""/>
        <dsp:cNvSpPr/>
      </dsp:nvSpPr>
      <dsp:spPr>
        <a:xfrm>
          <a:off x="468577" y="4040836"/>
          <a:ext cx="11120469" cy="621881"/>
        </a:xfrm>
        <a:prstGeom prst="rect">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3618"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gradFill>
                <a:gsLst>
                  <a:gs pos="2917">
                    <a:schemeClr val="bg1"/>
                  </a:gs>
                  <a:gs pos="100000">
                    <a:schemeClr val="bg1"/>
                  </a:gs>
                </a:gsLst>
                <a:lin ang="5400000" scaled="0"/>
              </a:gradFill>
            </a:rPr>
            <a:t>Using PowerApps to create </a:t>
          </a:r>
          <a:r>
            <a:rPr lang="en-US" sz="2000" kern="1200">
              <a:gradFill>
                <a:gsLst>
                  <a:gs pos="2917">
                    <a:schemeClr val="bg1"/>
                  </a:gs>
                  <a:gs pos="100000">
                    <a:schemeClr val="bg1"/>
                  </a:gs>
                </a:gsLst>
                <a:lin ang="5400000" scaled="0"/>
              </a:gradFill>
            </a:rPr>
            <a:t>customized forms </a:t>
          </a:r>
          <a:endParaRPr lang="en-US" sz="2000" kern="1200" dirty="0">
            <a:gradFill>
              <a:gsLst>
                <a:gs pos="2917">
                  <a:schemeClr val="bg1"/>
                </a:gs>
                <a:gs pos="100000">
                  <a:schemeClr val="bg1"/>
                </a:gs>
              </a:gsLst>
              <a:lin ang="5400000" scaled="0"/>
            </a:gradFill>
          </a:endParaRPr>
        </a:p>
      </dsp:txBody>
      <dsp:txXfrm>
        <a:off x="468577" y="4040836"/>
        <a:ext cx="11120469" cy="621881"/>
      </dsp:txXfrm>
    </dsp:sp>
    <dsp:sp modelId="{75A4E62C-2B10-4413-9000-8AF625D06B09}">
      <dsp:nvSpPr>
        <dsp:cNvPr id="0" name=""/>
        <dsp:cNvSpPr/>
      </dsp:nvSpPr>
      <dsp:spPr>
        <a:xfrm>
          <a:off x="79901" y="3963101"/>
          <a:ext cx="777351" cy="777351"/>
        </a:xfrm>
        <a:prstGeom prst="ellipse">
          <a:avLst/>
        </a:prstGeom>
        <a:solidFill>
          <a:schemeClr val="lt2">
            <a:hueOff val="0"/>
            <a:satOff val="0"/>
            <a:lumOff val="0"/>
            <a:alphaOff val="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a:latin typeface="Segoe UI" pitchFamily="34" charset="0"/>
              </a:rPr>
              <a:t>Microsoft 2016</a:t>
            </a: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9/29/2016 1:39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a:t>Microsoft 2016</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9/29/2016 1:39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Microsoft 2016</a:t>
            </a: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1:40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642538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706D019-A458-4E87-ACC4-E001A88BB1A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742820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74353ED-ACB2-44BF-A903-985B0AF962B7}"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a:t>
            </a:fld>
            <a:endParaRPr kumimoji="0" lang="en-US" sz="1800" b="0" i="0" u="none" strike="noStrike" kern="0" cap="none" spc="0" normalizeH="0" baseline="0" noProof="0" dirty="0">
              <a:ln>
                <a:noFill/>
              </a:ln>
              <a:solidFill>
                <a:sysClr val="windowText" lastClr="000000"/>
              </a:solidFill>
              <a:effectLst/>
              <a:uLnTx/>
              <a:uFillTx/>
            </a:endParaRPr>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965485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800"/>
              </a:spcAft>
            </a:pPr>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TechReady 18</a:t>
            </a: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a:t>
            </a:r>
          </a:p>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8CBCC86-8B24-4F0F-90DD-401FF5B61D5A}" type="datetime1">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17</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955103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Microsoft 2016</a:t>
            </a: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1:39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18</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1458773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TechReady 23</a:t>
            </a: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1:39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19</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583965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1:39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20</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0858766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1:39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802526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1:39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5232074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Microsoft 2016</a:t>
            </a: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1:39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25</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1958815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1:39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986630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1:39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8354601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2016</a:t>
            </a: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1:39 PM</a:t>
            </a:fld>
            <a:endParaRPr kumimoji="0" lang="en-US" sz="1800" b="0" i="0" u="none" strike="noStrike" kern="0" cap="none" spc="0" normalizeH="0" baseline="0" noProof="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0620447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2016</a:t>
            </a: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1:39 PM</a:t>
            </a:fld>
            <a:endParaRPr kumimoji="0" lang="en-US" sz="1800" b="0" i="0" u="none" strike="noStrike" kern="0" cap="none" spc="0" normalizeH="0" baseline="0" noProof="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051642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1:39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1580771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2016</a:t>
            </a: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1:39 PM</a:t>
            </a:fld>
            <a:endParaRPr kumimoji="0" lang="en-US" sz="1800" b="0" i="0" u="none" strike="noStrike" kern="0" cap="none" spc="0" normalizeH="0" baseline="0" noProof="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3943393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2016</a:t>
            </a: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1:39 PM</a:t>
            </a:fld>
            <a:endParaRPr kumimoji="0" lang="en-US" sz="1800" b="0" i="0" u="none" strike="noStrike" kern="0" cap="none" spc="0" normalizeH="0" baseline="0" noProof="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34</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0245643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Worldwide Partner Conference 2016</a:t>
            </a: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1:39 PM</a:t>
            </a:fld>
            <a:endParaRPr kumimoji="0" lang="en-US" sz="1800" b="0" i="0" u="none" strike="noStrike" kern="0" cap="none" spc="0" normalizeH="0" baseline="0" noProof="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4349208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t>9/29/2016 1:39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44</a:t>
            </a:fld>
            <a:endParaRPr lang="en-US" dirty="0"/>
          </a:p>
        </p:txBody>
      </p:sp>
    </p:spTree>
    <p:extLst>
      <p:ext uri="{BB962C8B-B14F-4D97-AF65-F5344CB8AC3E}">
        <p14:creationId xmlns:p14="http://schemas.microsoft.com/office/powerpoint/2010/main" val="22885204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marL="0" marR="0" lvl="0" indent="0" defTabSz="931774" eaLnBrk="1" fontAlgn="auto" latinLnBrk="0" hangingPunct="1">
              <a:lnSpc>
                <a:spcPct val="100000"/>
              </a:lnSpc>
              <a:spcBef>
                <a:spcPts val="0"/>
              </a:spcBef>
              <a:spcAft>
                <a:spcPts val="0"/>
              </a:spcAft>
              <a:buClrTx/>
              <a:buSzTx/>
              <a:buFontTx/>
              <a:buNone/>
              <a:tabLst/>
              <a:defRPr/>
            </a:pPr>
            <a:fld id="{4E74112C-EAFD-48ED-8B93-1991C32C19F6}" type="datetime1">
              <a:rPr kumimoji="0" lang="en-US" sz="1800" b="0" i="0" u="none" strike="noStrike" kern="0" cap="none" spc="0" normalizeH="0" baseline="0" noProof="0">
                <a:ln>
                  <a:noFill/>
                </a:ln>
                <a:solidFill>
                  <a:prstClr val="black"/>
                </a:solidFill>
                <a:effectLst/>
                <a:uLnTx/>
                <a:uFillTx/>
              </a:rPr>
              <a:pPr marL="0" marR="0" lvl="0" indent="0" defTabSz="931774" eaLnBrk="1" fontAlgn="auto" latinLnBrk="0" hangingPunct="1">
                <a:lnSpc>
                  <a:spcPct val="100000"/>
                </a:lnSpc>
                <a:spcBef>
                  <a:spcPts val="0"/>
                </a:spcBef>
                <a:spcAft>
                  <a:spcPts val="0"/>
                </a:spcAft>
                <a:buClrTx/>
                <a:buSzTx/>
                <a:buFontTx/>
                <a:buNone/>
                <a:tabLst/>
                <a:defRPr/>
              </a:pPr>
              <a:t>9/29/2016</a:t>
            </a:fld>
            <a:endParaRPr kumimoji="0" lang="en-US" sz="1800" b="0" i="0" u="none" strike="noStrike" kern="0" cap="none" spc="0" normalizeH="0" baseline="0" noProof="0">
              <a:ln>
                <a:noFill/>
              </a:ln>
              <a:solidFill>
                <a:prstClr val="black"/>
              </a:solidFill>
              <a:effectLst/>
              <a:uLnTx/>
              <a:uFillTx/>
            </a:endParaRPr>
          </a:p>
        </p:txBody>
      </p:sp>
      <p:sp>
        <p:nvSpPr>
          <p:cNvPr id="5" name="Slide Number Placeholder 4"/>
          <p:cNvSpPr>
            <a:spLocks noGrp="1"/>
          </p:cNvSpPr>
          <p:nvPr>
            <p:ph type="sldNum" sz="quarter" idx="11"/>
          </p:nvPr>
        </p:nvSpPr>
        <p:spPr/>
        <p:txBody>
          <a:bodyPr/>
          <a:lstStyle/>
          <a:p>
            <a:pPr marL="0" marR="0" lvl="0" indent="0" defTabSz="931774"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prstClr val="black"/>
                </a:solidFill>
                <a:effectLst/>
                <a:uLnTx/>
                <a:uFillTx/>
              </a:rPr>
              <a:pPr marL="0" marR="0" lvl="0" indent="0" defTabSz="931774" eaLnBrk="1" fontAlgn="auto" latinLnBrk="0" hangingPunct="1">
                <a:lnSpc>
                  <a:spcPct val="100000"/>
                </a:lnSpc>
                <a:spcBef>
                  <a:spcPts val="0"/>
                </a:spcBef>
                <a:spcAft>
                  <a:spcPts val="0"/>
                </a:spcAft>
                <a:buClrTx/>
                <a:buSzTx/>
                <a:buFontTx/>
                <a:buNone/>
                <a:tabLst/>
                <a:defRPr/>
              </a:pPr>
              <a:t>45</a:t>
            </a:fld>
            <a:endParaRPr kumimoji="0" lang="en-US" sz="1800" b="0" i="0" u="none" strike="noStrike" kern="0" cap="none" spc="0" normalizeH="0" baseline="0" noProof="0">
              <a:ln>
                <a:noFill/>
              </a:ln>
              <a:solidFill>
                <a:prstClr val="black"/>
              </a:solidFill>
              <a:effectLst/>
              <a:uLnTx/>
              <a:uFillTx/>
            </a:endParaRPr>
          </a:p>
        </p:txBody>
      </p:sp>
      <p:sp>
        <p:nvSpPr>
          <p:cNvPr id="6" name="Header Placeholder 5"/>
          <p:cNvSpPr>
            <a:spLocks noGrp="1"/>
          </p:cNvSpPr>
          <p:nvPr>
            <p:ph type="hdr" sz="quarter" idx="12"/>
          </p:nvPr>
        </p:nvSpPr>
        <p:spPr/>
        <p:txBody>
          <a:bodyPr/>
          <a:lstStyle/>
          <a:p>
            <a:pPr marL="0" marR="0" lvl="0" indent="0" defTabSz="931774"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Microsoft Office</a:t>
            </a:r>
          </a:p>
        </p:txBody>
      </p:sp>
      <p:sp>
        <p:nvSpPr>
          <p:cNvPr id="7" name="Footer Placeholder 6"/>
          <p:cNvSpPr>
            <a:spLocks noGrp="1"/>
          </p:cNvSpPr>
          <p:nvPr>
            <p:ph type="ftr" sz="quarter" idx="13"/>
          </p:nvPr>
        </p:nvSpPr>
        <p:spPr/>
        <p:txBody>
          <a:bodyPr/>
          <a:lstStyle/>
          <a:p>
            <a:pPr marL="240666" marR="0" lvl="0" indent="0" defTabSz="949165" eaLnBrk="0" fontAlgn="auto" latinLnBrk="0" hangingPunct="0">
              <a:lnSpc>
                <a:spcPct val="100000"/>
              </a:lnSpc>
              <a:spcBef>
                <a:spcPts val="0"/>
              </a:spcBef>
              <a:spcAft>
                <a:spcPts val="0"/>
              </a:spcAft>
              <a:buClrTx/>
              <a:buSzTx/>
              <a:buFontTx/>
              <a:buNone/>
              <a:tabLst/>
              <a:defRPr/>
            </a:pPr>
            <a:r>
              <a:rPr kumimoji="0" lang="en-US" sz="5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40666" marR="0" lvl="0" indent="0" defTabSz="949165" eaLnBrk="0" fontAlgn="auto" latinLnBrk="0" hangingPunct="0">
              <a:lnSpc>
                <a:spcPct val="100000"/>
              </a:lnSpc>
              <a:spcBef>
                <a:spcPts val="0"/>
              </a:spcBef>
              <a:spcAft>
                <a:spcPts val="0"/>
              </a:spcAft>
              <a:buClrTx/>
              <a:buSzTx/>
              <a:buFontTx/>
              <a:buNone/>
              <a:tabLst/>
              <a:defRPr/>
            </a:pPr>
            <a:r>
              <a:rPr kumimoji="0" lang="en-US" sz="5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34025090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A17D118-1690-458F-B4D2-F9DA5D6F5033}" type="datetime8">
              <a:rPr lang="en-US" smtClean="0">
                <a:solidFill>
                  <a:prstClr val="black"/>
                </a:solidFill>
              </a:rPr>
              <a:t>9/29/2016 1:39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46</a:t>
            </a:fld>
            <a:endParaRPr lang="en-US" dirty="0">
              <a:solidFill>
                <a:prstClr val="black"/>
              </a:solidFill>
            </a:endParaRPr>
          </a:p>
        </p:txBody>
      </p:sp>
      <p:sp>
        <p:nvSpPr>
          <p:cNvPr id="6" name="Footer Placeholder 5"/>
          <p:cNvSpPr>
            <a:spLocks noGrp="1"/>
          </p:cNvSpPr>
          <p:nvPr>
            <p:ph type="ftr" sz="quarter" idx="1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1637986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Footer Placeholder 3"/>
          <p:cNvSpPr>
            <a:spLocks noGrp="1"/>
          </p:cNvSpPr>
          <p:nvPr>
            <p:ph type="ftr" sz="quarter" idx="10"/>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9/29/2016</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2751414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74353ED-ACB2-44BF-A903-985B0AF962B7}"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a:t>
            </a:fld>
            <a:endParaRPr kumimoji="0" lang="en-US" sz="1800" b="0" i="0" u="none" strike="noStrike" kern="0" cap="none" spc="0" normalizeH="0" baseline="0" noProof="0">
              <a:ln>
                <a:noFill/>
              </a:ln>
              <a:solidFill>
                <a:sysClr val="windowText" lastClr="000000"/>
              </a:solidFill>
              <a:effectLst/>
              <a:uLnTx/>
              <a:uFillTx/>
            </a:endParaRPr>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59939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A0F880-A7EF-41F3-86D5-BEE21A383C12}"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3578844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1:39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416054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706D019-A458-4E87-ACC4-E001A88BB1A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1990815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706D019-A458-4E87-ACC4-E001A88BB1A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193075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706D019-A458-4E87-ACC4-E001A88BB1A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936462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3" name="Text Placeholder 2"/>
          <p:cNvSpPr>
            <a:spLocks noGrp="1"/>
          </p:cNvSpPr>
          <p:nvPr>
            <p:ph type="body" sz="quarter" idx="13" hasCustomPrompt="1"/>
          </p:nvPr>
        </p:nvSpPr>
        <p:spPr bwMode="white">
          <a:xfrm>
            <a:off x="10333038" y="296863"/>
            <a:ext cx="1828800" cy="461665"/>
          </a:xfrm>
        </p:spPr>
        <p:txBody>
          <a:bodyPr/>
          <a:lstStyle>
            <a:lvl1pPr marL="0" indent="0" algn="r">
              <a:buNone/>
              <a:defRPr sz="2000">
                <a:latin typeface="+mn-lt"/>
              </a:defRPr>
            </a:lvl1pPr>
          </a:lstStyle>
          <a:p>
            <a:pPr lvl="0"/>
            <a:r>
              <a:rPr lang="en-US" dirty="0"/>
              <a:t>Session Code</a:t>
            </a:r>
          </a:p>
        </p:txBody>
      </p:sp>
    </p:spTree>
    <p:extLst>
      <p:ext uri="{BB962C8B-B14F-4D97-AF65-F5344CB8AC3E}">
        <p14:creationId xmlns:p14="http://schemas.microsoft.com/office/powerpoint/2010/main" val="16850104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8933552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57996449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24063168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072812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51091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95451090"/>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29185369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0097387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37508026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1784147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689345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9086985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3669745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23796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10562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9" name="Picture 8"/>
          <p:cNvPicPr>
            <a:picLocks noChangeAspect="1"/>
          </p:cNvPicPr>
          <p:nvPr userDrawn="1"/>
        </p:nvPicPr>
        <p:blipFill>
          <a:blip r:embed="rId2"/>
          <a:stretch>
            <a:fillRect/>
          </a:stretch>
        </p:blipFill>
        <p:spPr>
          <a:xfrm>
            <a:off x="462280" y="6209084"/>
            <a:ext cx="1456418" cy="310896"/>
          </a:xfrm>
          <a:prstGeom prst="rect">
            <a:avLst/>
          </a:prstGeom>
        </p:spPr>
      </p:pic>
      <p:pic>
        <p:nvPicPr>
          <p:cNvPr id="6" name="Picture 5"/>
          <p:cNvPicPr>
            <a:picLocks noChangeAspect="1"/>
          </p:cNvPicPr>
          <p:nvPr userDrawn="1"/>
        </p:nvPicPr>
        <p:blipFill rotWithShape="1">
          <a:blip r:embed="rId3"/>
          <a:srcRect r="40044"/>
          <a:stretch/>
        </p:blipFill>
        <p:spPr>
          <a:xfrm>
            <a:off x="-246501" y="1965643"/>
            <a:ext cx="4736205" cy="2148840"/>
          </a:xfrm>
          <a:prstGeom prst="rect">
            <a:avLst/>
          </a:prstGeom>
        </p:spPr>
      </p:pic>
    </p:spTree>
    <p:extLst>
      <p:ext uri="{BB962C8B-B14F-4D97-AF65-F5344CB8AC3E}">
        <p14:creationId xmlns:p14="http://schemas.microsoft.com/office/powerpoint/2010/main" val="2620341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6" name="Rectangle 5"/>
          <p:cNvSpPr/>
          <p:nvPr userDrawn="1"/>
        </p:nvSpPr>
        <p:spPr bwMode="gray">
          <a:xfrm>
            <a:off x="0" y="5897245"/>
            <a:ext cx="12435840" cy="109728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stretch>
            <a:fillRect/>
          </a:stretch>
        </p:blipFill>
        <p:spPr>
          <a:xfrm>
            <a:off x="370840" y="6294142"/>
            <a:ext cx="1456418" cy="310896"/>
          </a:xfrm>
          <a:prstGeom prst="rect">
            <a:avLst/>
          </a:prstGeom>
        </p:spPr>
      </p:pic>
      <p:sp>
        <p:nvSpPr>
          <p:cNvPr id="3" name="Text Placeholder 2"/>
          <p:cNvSpPr>
            <a:spLocks noGrp="1"/>
          </p:cNvSpPr>
          <p:nvPr>
            <p:ph type="body" sz="quarter" idx="13" hasCustomPrompt="1"/>
          </p:nvPr>
        </p:nvSpPr>
        <p:spPr bwMode="white">
          <a:xfrm>
            <a:off x="10333038" y="296863"/>
            <a:ext cx="1828800" cy="461665"/>
          </a:xfrm>
        </p:spPr>
        <p:txBody>
          <a:bodyPr/>
          <a:lstStyle>
            <a:lvl1pPr marL="0" indent="0" algn="r">
              <a:buNone/>
              <a:defRPr sz="2000">
                <a:latin typeface="+mn-lt"/>
              </a:defRPr>
            </a:lvl1pPr>
          </a:lstStyle>
          <a:p>
            <a:pPr lvl="0"/>
            <a:r>
              <a:rPr lang="en-US" dirty="0"/>
              <a:t>Session Code</a:t>
            </a:r>
          </a:p>
        </p:txBody>
      </p:sp>
    </p:spTree>
    <p:extLst>
      <p:ext uri="{BB962C8B-B14F-4D97-AF65-F5344CB8AC3E}">
        <p14:creationId xmlns:p14="http://schemas.microsoft.com/office/powerpoint/2010/main" val="17835652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74638" y="1212850"/>
            <a:ext cx="11887200" cy="2065181"/>
          </a:xfrm>
        </p:spPr>
        <p:txBody>
          <a:bodyPr/>
          <a:lstStyle>
            <a:lvl1pPr marL="0" indent="0">
              <a:buNone/>
              <a:defRPr>
                <a:gradFill>
                  <a:gsLst>
                    <a:gs pos="1250">
                      <a:schemeClr val="tx1"/>
                    </a:gs>
                    <a:gs pos="99000">
                      <a:schemeClr val="tx1"/>
                    </a:gs>
                  </a:gsLst>
                  <a:lin ang="5400000" scaled="0"/>
                </a:gradFill>
              </a:defRPr>
            </a:lvl1pPr>
            <a:lvl2pPr marL="0" indent="0">
              <a:buFontTx/>
              <a:buNone/>
              <a:defRPr sz="24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065595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3359454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238344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7077705"/>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92662917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133736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189533110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2925191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2235704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0261040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5536269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0-50 Right Photo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7508537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439976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30298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65035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500129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240436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a:blip r:embed="rId2"/>
          <a:stretch>
            <a:fillRect/>
          </a:stretch>
        </p:blipFill>
        <p:spPr bwMode="invGray">
          <a:xfrm>
            <a:off x="464013" y="479425"/>
            <a:ext cx="1436313" cy="306604"/>
          </a:xfrm>
          <a:prstGeom prst="rect">
            <a:avLst/>
          </a:prstGeom>
        </p:spPr>
      </p:pic>
    </p:spTree>
    <p:extLst>
      <p:ext uri="{BB962C8B-B14F-4D97-AF65-F5344CB8AC3E}">
        <p14:creationId xmlns:p14="http://schemas.microsoft.com/office/powerpoint/2010/main" val="182125624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7854040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3508377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69597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810061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66984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8340185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747864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52768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358864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32684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67552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0099646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19966985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40885253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36749932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2218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9765057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37950056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28606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95384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397787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4353885"/>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14782815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6904015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7007040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136166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0727505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8817532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366308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5494829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8793705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959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5409004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85480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4757882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230073000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7367214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21461134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1292634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93011104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348655119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66342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05684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922019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6291091"/>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182575801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29794955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32818075"/>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Fact Layout_Accent Color 2">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a:t>Click to edit Master title style</a:t>
            </a:r>
          </a:p>
        </p:txBody>
      </p:sp>
    </p:spTree>
    <p:extLst>
      <p:ext uri="{BB962C8B-B14F-4D97-AF65-F5344CB8AC3E}">
        <p14:creationId xmlns:p14="http://schemas.microsoft.com/office/powerpoint/2010/main" val="348493888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9983775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0367173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198670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2478529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99467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3719755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27844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4256158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330938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986722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27529989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30505979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3196865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15982873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820342527"/>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theme" Target="../theme/theme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theme" Target="../theme/theme4.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3" Type="http://schemas.openxmlformats.org/officeDocument/2006/relationships/slideLayout" Target="../slideLayouts/slideLayout88.xml"/><Relationship Id="rId21" Type="http://schemas.openxmlformats.org/officeDocument/2006/relationships/slideLayout" Target="../slideLayouts/slideLayout106.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300" r:id="rId1"/>
    <p:sldLayoutId id="2147484295" r:id="rId2"/>
    <p:sldLayoutId id="2147484240" r:id="rId3"/>
    <p:sldLayoutId id="2147484296" r:id="rId4"/>
    <p:sldLayoutId id="2147484241" r:id="rId5"/>
    <p:sldLayoutId id="2147484297" r:id="rId6"/>
    <p:sldLayoutId id="2147484244" r:id="rId7"/>
    <p:sldLayoutId id="2147484298" r:id="rId8"/>
    <p:sldLayoutId id="2147484245" r:id="rId9"/>
    <p:sldLayoutId id="2147484247" r:id="rId10"/>
    <p:sldLayoutId id="2147484331" r:id="rId11"/>
    <p:sldLayoutId id="2147484249" r:id="rId12"/>
    <p:sldLayoutId id="2147484301" r:id="rId13"/>
    <p:sldLayoutId id="2147484251" r:id="rId14"/>
    <p:sldLayoutId id="2147484252" r:id="rId15"/>
    <p:sldLayoutId id="2147484254" r:id="rId16"/>
    <p:sldLayoutId id="2147484365" r:id="rId17"/>
    <p:sldLayoutId id="2147484257" r:id="rId18"/>
    <p:sldLayoutId id="2147484258" r:id="rId19"/>
    <p:sldLayoutId id="2147484260" r:id="rId20"/>
    <p:sldLayoutId id="2147484299" r:id="rId21"/>
    <p:sldLayoutId id="2147484263" r:id="rId22"/>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userDrawn="1">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userDrawn="1">
          <p15:clr>
            <a:srgbClr val="C35EA4"/>
          </p15:clr>
        </p15:guide>
        <p15:guide id="17" pos="7546" userDrawn="1">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userDrawn="1">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marL="342900" marR="0" lvl="0" indent="-3429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Click to edit Master text styles</a:t>
            </a:r>
          </a:p>
          <a:p>
            <a:pPr marL="584200" marR="0" lvl="1" indent="-2413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19" name="Group 18"/>
            <p:cNvGrpSpPr/>
            <p:nvPr userDrawn="1"/>
          </p:nvGrpSpPr>
          <p:grpSpPr>
            <a:xfrm rot="5400000">
              <a:off x="11584220" y="1040742"/>
              <a:ext cx="2698730" cy="629236"/>
              <a:chOff x="1584344" y="4543426"/>
              <a:chExt cx="2698730" cy="629236"/>
            </a:xfrm>
          </p:grpSpPr>
          <p:sp>
            <p:nvSpPr>
              <p:cNvPr id="25" name="Rectangle 24"/>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27" name="Rectangle 26"/>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R:210 G:210 B:210</a:t>
                </a:r>
              </a:p>
            </p:txBody>
          </p:sp>
          <p:sp>
            <p:nvSpPr>
              <p:cNvPr id="28" name="Rectangle 27"/>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29" name="Rectangle 28"/>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Blue</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 G:124 B:16</a:t>
                </a:r>
              </a:p>
            </p:txBody>
          </p:sp>
          <p:sp>
            <p:nvSpPr>
              <p:cNvPr id="30" name="Rectangle 29"/>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grpSp>
        <p:sp>
          <p:nvSpPr>
            <p:cNvPr id="20" name="TextBox 19"/>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21" name="TextBox 20"/>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BAD80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Green </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R:168 G:216 B:10</a:t>
              </a:r>
            </a:p>
          </p:txBody>
        </p:sp>
        <p:sp>
          <p:nvSpPr>
            <p:cNvPr id="31" name="Rectangle 30"/>
            <p:cNvSpPr/>
            <p:nvPr userDrawn="1"/>
          </p:nvSpPr>
          <p:spPr bwMode="auto">
            <a:xfrm rot="5400000">
              <a:off x="12328888" y="4270558"/>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32" name="Rectangle 31"/>
            <p:cNvSpPr/>
            <p:nvPr userDrawn="1"/>
          </p:nvSpPr>
          <p:spPr bwMode="auto">
            <a:xfrm rot="5400000">
              <a:off x="12328888" y="3353997"/>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1249032989"/>
      </p:ext>
    </p:extLst>
  </p:cSld>
  <p:clrMap bg1="dk1" tx1="lt1" bg2="dk2" tx2="lt2" accent1="accent1" accent2="accent2" accent3="accent3" accent4="accent4" accent5="accent5" accent6="accent6" hlink="hlink" folHlink="folHlink"/>
  <p:sldLayoutIdLst>
    <p:sldLayoutId id="2147484339" r:id="rId1"/>
    <p:sldLayoutId id="2147484340" r:id="rId2"/>
    <p:sldLayoutId id="2147484311" r:id="rId3"/>
    <p:sldLayoutId id="2147484312" r:id="rId4"/>
    <p:sldLayoutId id="2147484313" r:id="rId5"/>
    <p:sldLayoutId id="2147484314" r:id="rId6"/>
    <p:sldLayoutId id="2147484315" r:id="rId7"/>
    <p:sldLayoutId id="2147484332" r:id="rId8"/>
    <p:sldLayoutId id="2147484333" r:id="rId9"/>
    <p:sldLayoutId id="2147484334" r:id="rId10"/>
    <p:sldLayoutId id="2147484335" r:id="rId11"/>
    <p:sldLayoutId id="2147484336" r:id="rId12"/>
    <p:sldLayoutId id="2147484323" r:id="rId13"/>
    <p:sldLayoutId id="2147484364" r:id="rId14"/>
    <p:sldLayoutId id="2147484324" r:id="rId15"/>
    <p:sldLayoutId id="2147484325" r:id="rId16"/>
    <p:sldLayoutId id="2147484326" r:id="rId17"/>
    <p:sldLayoutId id="2147484327" r:id="rId18"/>
    <p:sldLayoutId id="2147484328" r:id="rId19"/>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4000" kern="1200" spc="0" baseline="0" dirty="0" smtClean="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2400" kern="1200" spc="0" baseline="0" dirty="0" smtClean="0">
          <a:gradFill>
            <a:gsLst>
              <a:gs pos="1250">
                <a:schemeClr val="tx1"/>
              </a:gs>
              <a:gs pos="100000">
                <a:schemeClr val="tx1"/>
              </a:gs>
            </a:gsLst>
            <a:lin ang="5400000" scaled="0"/>
          </a:gra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userDrawn="1">
          <p15:clr>
            <a:srgbClr val="C35EA4"/>
          </p15:clr>
        </p15:guide>
        <p15:guide id="17" pos="7546" userDrawn="1">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2682552606"/>
      </p:ext>
    </p:extLst>
  </p:cSld>
  <p:clrMap bg1="lt1" tx1="dk1" bg2="lt2" tx2="dk2" accent1="accent1" accent2="accent2" accent3="accent3" accent4="accent4" accent5="accent5" accent6="accent6" hlink="hlink" folHlink="folHlink"/>
  <p:sldLayoutIdLst>
    <p:sldLayoutId id="2147484343" r:id="rId1"/>
    <p:sldLayoutId id="2147484344" r:id="rId2"/>
    <p:sldLayoutId id="2147484345" r:id="rId3"/>
    <p:sldLayoutId id="2147484346" r:id="rId4"/>
    <p:sldLayoutId id="2147484347" r:id="rId5"/>
    <p:sldLayoutId id="2147484348" r:id="rId6"/>
    <p:sldLayoutId id="2147484349" r:id="rId7"/>
    <p:sldLayoutId id="2147484350" r:id="rId8"/>
    <p:sldLayoutId id="2147484351" r:id="rId9"/>
    <p:sldLayoutId id="2147484352" r:id="rId10"/>
    <p:sldLayoutId id="2147484353" r:id="rId11"/>
    <p:sldLayoutId id="2147484354" r:id="rId12"/>
    <p:sldLayoutId id="2147484355" r:id="rId13"/>
    <p:sldLayoutId id="2147484356" r:id="rId14"/>
    <p:sldLayoutId id="2147484357" r:id="rId15"/>
    <p:sldLayoutId id="2147484358" r:id="rId16"/>
    <p:sldLayoutId id="2147484359" r:id="rId17"/>
    <p:sldLayoutId id="2147484360" r:id="rId18"/>
    <p:sldLayoutId id="2147484361" r:id="rId19"/>
    <p:sldLayoutId id="2147484362" r:id="rId20"/>
    <p:sldLayoutId id="2147484363" r:id="rId21"/>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409080519"/>
      </p:ext>
    </p:extLst>
  </p:cSld>
  <p:clrMap bg1="lt1" tx1="dk1" bg2="lt2" tx2="dk2" accent1="accent1" accent2="accent2" accent3="accent3" accent4="accent4" accent5="accent5" accent6="accent6" hlink="hlink" folHlink="folHlink"/>
  <p:sldLayoutIdLst>
    <p:sldLayoutId id="2147484367" r:id="rId1"/>
    <p:sldLayoutId id="2147484368" r:id="rId2"/>
    <p:sldLayoutId id="2147484369" r:id="rId3"/>
    <p:sldLayoutId id="2147484370" r:id="rId4"/>
    <p:sldLayoutId id="2147484371" r:id="rId5"/>
    <p:sldLayoutId id="2147484372" r:id="rId6"/>
    <p:sldLayoutId id="2147484373" r:id="rId7"/>
    <p:sldLayoutId id="2147484374" r:id="rId8"/>
    <p:sldLayoutId id="2147484375" r:id="rId9"/>
    <p:sldLayoutId id="2147484376" r:id="rId10"/>
    <p:sldLayoutId id="2147484377" r:id="rId11"/>
    <p:sldLayoutId id="2147484378" r:id="rId12"/>
    <p:sldLayoutId id="2147484379" r:id="rId13"/>
    <p:sldLayoutId id="2147484380" r:id="rId14"/>
    <p:sldLayoutId id="2147484381" r:id="rId15"/>
    <p:sldLayoutId id="2147484382" r:id="rId16"/>
    <p:sldLayoutId id="2147484383" r:id="rId17"/>
    <p:sldLayoutId id="2147484384" r:id="rId18"/>
    <p:sldLayoutId id="2147484385" r:id="rId19"/>
    <p:sldLayoutId id="2147484386" r:id="rId20"/>
    <p:sldLayoutId id="2147484387" r:id="rId21"/>
    <p:sldLayoutId id="2147484388" r:id="rId22"/>
    <p:sldLayoutId id="2147484389" r:id="rId23"/>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910491458"/>
      </p:ext>
    </p:extLst>
  </p:cSld>
  <p:clrMap bg1="lt1" tx1="dk1" bg2="lt2" tx2="dk2" accent1="accent1" accent2="accent2" accent3="accent3" accent4="accent4" accent5="accent5" accent6="accent6" hlink="hlink" folHlink="folHlink"/>
  <p:sldLayoutIdLst>
    <p:sldLayoutId id="2147484391" r:id="rId1"/>
    <p:sldLayoutId id="2147484392" r:id="rId2"/>
    <p:sldLayoutId id="2147484393" r:id="rId3"/>
    <p:sldLayoutId id="2147484394" r:id="rId4"/>
    <p:sldLayoutId id="2147484395" r:id="rId5"/>
    <p:sldLayoutId id="2147484396" r:id="rId6"/>
    <p:sldLayoutId id="2147484397" r:id="rId7"/>
    <p:sldLayoutId id="2147484398" r:id="rId8"/>
    <p:sldLayoutId id="2147484399" r:id="rId9"/>
    <p:sldLayoutId id="2147484400" r:id="rId10"/>
    <p:sldLayoutId id="2147484401" r:id="rId11"/>
    <p:sldLayoutId id="2147484402" r:id="rId12"/>
    <p:sldLayoutId id="2147484403" r:id="rId13"/>
    <p:sldLayoutId id="2147484404" r:id="rId14"/>
    <p:sldLayoutId id="2147484405" r:id="rId15"/>
    <p:sldLayoutId id="2147484406" r:id="rId16"/>
    <p:sldLayoutId id="2147484407" r:id="rId17"/>
    <p:sldLayoutId id="2147484408" r:id="rId18"/>
    <p:sldLayoutId id="2147484409" r:id="rId19"/>
    <p:sldLayoutId id="2147484410" r:id="rId20"/>
    <p:sldLayoutId id="2147484411" r:id="rId21"/>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6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67.xml"/><Relationship Id="rId5" Type="http://schemas.openxmlformats.org/officeDocument/2006/relationships/image" Target="../media/image47.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6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67.xml"/><Relationship Id="rId5" Type="http://schemas.openxmlformats.org/officeDocument/2006/relationships/image" Target="../media/image35.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0.xm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8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4.xml"/></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7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7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26" Type="http://schemas.openxmlformats.org/officeDocument/2006/relationships/image" Target="../media/image31.png"/><Relationship Id="rId3" Type="http://schemas.openxmlformats.org/officeDocument/2006/relationships/image" Target="../media/image8.png"/><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0.png"/><Relationship Id="rId2" Type="http://schemas.openxmlformats.org/officeDocument/2006/relationships/notesSlide" Target="../notesSlides/notesSlide16.xml"/><Relationship Id="rId16" Type="http://schemas.openxmlformats.org/officeDocument/2006/relationships/image" Target="../media/image21.png"/><Relationship Id="rId20" Type="http://schemas.openxmlformats.org/officeDocument/2006/relationships/image" Target="../media/image25.png"/><Relationship Id="rId29" Type="http://schemas.openxmlformats.org/officeDocument/2006/relationships/image" Target="../media/image34.png"/><Relationship Id="rId1" Type="http://schemas.openxmlformats.org/officeDocument/2006/relationships/slideLayout" Target="../slideLayouts/slideLayout64.xml"/><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29.pn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8.png"/><Relationship Id="rId28" Type="http://schemas.openxmlformats.org/officeDocument/2006/relationships/image" Target="../media/image33.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2.png"/><Relationship Id="rId30" Type="http://schemas.openxmlformats.org/officeDocument/2006/relationships/image" Target="../media/image35.png"/></Relationships>
</file>

<file path=ppt/slides/_rels/slide2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4.xml"/></Relationships>
</file>

<file path=ppt/slides/_rels/slide2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9.png"/><Relationship Id="rId7"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7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0.png"/><Relationship Id="rId9" Type="http://schemas.openxmlformats.org/officeDocument/2006/relationships/image" Target="../media/image6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4.xml"/></Relationships>
</file>

<file path=ppt/slides/_rels/slide3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6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64.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64.xml"/><Relationship Id="rId4" Type="http://schemas.openxmlformats.org/officeDocument/2006/relationships/hyperlink" Target="https://aka.ms/flow_dlp"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65.xml"/></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64.xml"/><Relationship Id="rId4" Type="http://schemas.openxmlformats.org/officeDocument/2006/relationships/image" Target="../media/image8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36.xml.rels><?xml version="1.0" encoding="UTF-8" standalone="yes"?>
<Relationships xmlns="http://schemas.openxmlformats.org/package/2006/relationships"><Relationship Id="rId3" Type="http://schemas.openxmlformats.org/officeDocument/2006/relationships/hyperlink" Target="http://flow.microsoft.com/" TargetMode="External"/><Relationship Id="rId2" Type="http://schemas.openxmlformats.org/officeDocument/2006/relationships/hyperlink" Target="http://powerapps.microsoft.com/" TargetMode="External"/><Relationship Id="rId1" Type="http://schemas.openxmlformats.org/officeDocument/2006/relationships/slideLayout" Target="../slideLayouts/slideLayout6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0.xml.rels><?xml version="1.0" encoding="UTF-8" standalone="yes"?>
<Relationships xmlns="http://schemas.openxmlformats.org/package/2006/relationships"><Relationship Id="rId3" Type="http://schemas.openxmlformats.org/officeDocument/2006/relationships/hyperlink" Target="http://flow.microsoft.com/" TargetMode="External"/><Relationship Id="rId2" Type="http://schemas.openxmlformats.org/officeDocument/2006/relationships/hyperlink" Target="http://powerapps.microsoft.com/" TargetMode="External"/><Relationship Id="rId1" Type="http://schemas.openxmlformats.org/officeDocument/2006/relationships/slideLayout" Target="../slideLayouts/slideLayout65.xml"/><Relationship Id="rId4" Type="http://schemas.openxmlformats.org/officeDocument/2006/relationships/hyperlink" Target="http://powerbi.microsoft.com/"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4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hyperlink" Target="http://fasttrack.microsoft.com/" TargetMode="External"/><Relationship Id="rId1" Type="http://schemas.openxmlformats.org/officeDocument/2006/relationships/slideLayout" Target="../slideLayouts/slideLayout101.xml"/></Relationships>
</file>

<file path=ppt/slides/_rels/slide4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hyperlink" Target="http://techcommunity.microsoft.com/" TargetMode="External"/><Relationship Id="rId1" Type="http://schemas.openxmlformats.org/officeDocument/2006/relationships/slideLayout" Target="../slideLayouts/slideLayout101.xml"/></Relationships>
</file>

<file path=ppt/slides/_rels/slide44.xml.rels><?xml version="1.0" encoding="UTF-8" standalone="yes"?>
<Relationships xmlns="http://schemas.openxmlformats.org/package/2006/relationships"><Relationship Id="rId3" Type="http://schemas.openxmlformats.org/officeDocument/2006/relationships/hyperlink" Target="http://myignite.microsoft.com/" TargetMode="External"/><Relationship Id="rId2" Type="http://schemas.openxmlformats.org/officeDocument/2006/relationships/notesSlide" Target="../notesSlides/notesSlide26.xml"/><Relationship Id="rId1" Type="http://schemas.openxmlformats.org/officeDocument/2006/relationships/slideLayout" Target="../slideLayouts/slideLayout37.xml"/><Relationship Id="rId6" Type="http://schemas.openxmlformats.org/officeDocument/2006/relationships/image" Target="../media/image84.png"/><Relationship Id="rId5" Type="http://schemas.openxmlformats.org/officeDocument/2006/relationships/image" Target="../media/image83.jpg"/><Relationship Id="rId4" Type="http://schemas.openxmlformats.org/officeDocument/2006/relationships/hyperlink" Target="https://aka.ms/ignite.mobileapp"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9.xml.rels><?xml version="1.0" encoding="UTF-8" standalone="yes"?>
<Relationships xmlns="http://schemas.openxmlformats.org/package/2006/relationships"><Relationship Id="rId13" Type="http://schemas.openxmlformats.org/officeDocument/2006/relationships/image" Target="../media/image18.png"/><Relationship Id="rId18" Type="http://schemas.openxmlformats.org/officeDocument/2006/relationships/image" Target="../media/image23.png"/><Relationship Id="rId26" Type="http://schemas.openxmlformats.org/officeDocument/2006/relationships/image" Target="../media/image31.png"/><Relationship Id="rId3" Type="http://schemas.openxmlformats.org/officeDocument/2006/relationships/image" Target="../media/image8.png"/><Relationship Id="rId21" Type="http://schemas.openxmlformats.org/officeDocument/2006/relationships/image" Target="../media/image26.png"/><Relationship Id="rId34" Type="http://schemas.openxmlformats.org/officeDocument/2006/relationships/image" Target="../media/image39.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0.png"/><Relationship Id="rId33" Type="http://schemas.openxmlformats.org/officeDocument/2006/relationships/image" Target="../media/image38.png"/><Relationship Id="rId2" Type="http://schemas.openxmlformats.org/officeDocument/2006/relationships/notesSlide" Target="../notesSlides/notesSlide6.xml"/><Relationship Id="rId16" Type="http://schemas.openxmlformats.org/officeDocument/2006/relationships/image" Target="../media/image21.png"/><Relationship Id="rId20" Type="http://schemas.openxmlformats.org/officeDocument/2006/relationships/image" Target="../media/image25.png"/><Relationship Id="rId29" Type="http://schemas.openxmlformats.org/officeDocument/2006/relationships/image" Target="../media/image34.png"/><Relationship Id="rId1" Type="http://schemas.openxmlformats.org/officeDocument/2006/relationships/slideLayout" Target="../slideLayouts/slideLayout72.xml"/><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29.png"/><Relationship Id="rId32" Type="http://schemas.openxmlformats.org/officeDocument/2006/relationships/image" Target="../media/image37.pn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8.png"/><Relationship Id="rId28" Type="http://schemas.openxmlformats.org/officeDocument/2006/relationships/image" Target="../media/image33.png"/><Relationship Id="rId10" Type="http://schemas.openxmlformats.org/officeDocument/2006/relationships/image" Target="../media/image15.png"/><Relationship Id="rId19" Type="http://schemas.openxmlformats.org/officeDocument/2006/relationships/image" Target="../media/image24.png"/><Relationship Id="rId31" Type="http://schemas.openxmlformats.org/officeDocument/2006/relationships/image" Target="../media/image36.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2.png"/><Relationship Id="rId30" Type="http://schemas.openxmlformats.org/officeDocument/2006/relationships/image" Target="../media/image35.png"/><Relationship Id="rId35" Type="http://schemas.openxmlformats.org/officeDocument/2006/relationships/image" Target="../media/image40.png"/><Relationship Id="rId8"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400" b="1" dirty="0"/>
              <a:t>Build business applications with Power Apps, Microsoft Flow, and Office 365</a:t>
            </a:r>
            <a:endParaRPr lang="en-US" sz="4400" dirty="0"/>
          </a:p>
        </p:txBody>
      </p:sp>
      <p:sp>
        <p:nvSpPr>
          <p:cNvPr id="5" name="Text Placeholder 4"/>
          <p:cNvSpPr>
            <a:spLocks noGrp="1"/>
          </p:cNvSpPr>
          <p:nvPr>
            <p:ph type="body" sz="quarter" idx="12"/>
          </p:nvPr>
        </p:nvSpPr>
        <p:spPr>
          <a:xfrm>
            <a:off x="274701" y="3474735"/>
            <a:ext cx="4952935" cy="1828007"/>
          </a:xfrm>
        </p:spPr>
        <p:txBody>
          <a:bodyPr/>
          <a:lstStyle/>
          <a:p>
            <a:r>
              <a:rPr lang="en-US" dirty="0"/>
              <a:t>Merwan Hade </a:t>
            </a:r>
          </a:p>
          <a:p>
            <a:r>
              <a:rPr lang="en-US" dirty="0"/>
              <a:t>Senior Program Manager</a:t>
            </a:r>
          </a:p>
        </p:txBody>
      </p:sp>
      <p:sp>
        <p:nvSpPr>
          <p:cNvPr id="6" name="Text Placeholder 4"/>
          <p:cNvSpPr txBox="1">
            <a:spLocks/>
          </p:cNvSpPr>
          <p:nvPr/>
        </p:nvSpPr>
        <p:spPr bwMode="white">
          <a:xfrm>
            <a:off x="5532437" y="3474735"/>
            <a:ext cx="4952935" cy="1828007"/>
          </a:xfrm>
          <a:prstGeom prst="rect">
            <a:avLst/>
          </a:prstGeom>
          <a:noFill/>
        </p:spPr>
        <p:txBody>
          <a:bodyPr vert="horz" wrap="square" lIns="146304" tIns="109728" rIns="146304" bIns="109728" rtlCol="0">
            <a:no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3200" kern="1200" spc="0" baseline="0">
                <a:gradFill>
                  <a:gsLst>
                    <a:gs pos="91000">
                      <a:schemeClr val="tx1"/>
                    </a:gs>
                    <a:gs pos="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ts val="0"/>
              </a:spcBef>
              <a:spcAft>
                <a:spcPts val="0"/>
              </a:spcAft>
              <a:buClrTx/>
              <a:buSzPct val="90000"/>
              <a:buFont typeface="Arial" pitchFamily="34" charset="0"/>
              <a:buNone/>
              <a:tabLst/>
              <a:defRPr/>
            </a:pPr>
            <a:r>
              <a:rPr kumimoji="0" lang="en-US" sz="3200" b="0" i="0" u="none" strike="noStrike" kern="1200" cap="none" spc="0" normalizeH="0" baseline="0" noProof="0" dirty="0">
                <a:ln>
                  <a:noFill/>
                </a:ln>
                <a:gradFill>
                  <a:gsLst>
                    <a:gs pos="91000">
                      <a:schemeClr val="tx1"/>
                    </a:gs>
                    <a:gs pos="0">
                      <a:schemeClr val="tx1"/>
                    </a:gs>
                  </a:gsLst>
                  <a:lin ang="5400000" scaled="0"/>
                </a:gradFill>
                <a:effectLst/>
                <a:uLnTx/>
                <a:uFillTx/>
                <a:latin typeface="+mj-lt"/>
                <a:ea typeface="+mn-ea"/>
                <a:cs typeface="+mn-cs"/>
              </a:rPr>
              <a:t>James Oleinik</a:t>
            </a:r>
          </a:p>
          <a:p>
            <a:pPr marL="0" marR="0" lvl="0" indent="0" algn="l" defTabSz="932742" rtl="0" eaLnBrk="1" fontAlgn="auto" latinLnBrk="0" hangingPunct="1">
              <a:lnSpc>
                <a:spcPct val="90000"/>
              </a:lnSpc>
              <a:spcBef>
                <a:spcPts val="0"/>
              </a:spcBef>
              <a:spcAft>
                <a:spcPts val="0"/>
              </a:spcAft>
              <a:buClrTx/>
              <a:buSzPct val="90000"/>
              <a:buFont typeface="Arial" pitchFamily="34" charset="0"/>
              <a:buNone/>
              <a:tabLst/>
              <a:defRPr/>
            </a:pPr>
            <a:r>
              <a:rPr kumimoji="0" lang="en-US" sz="3200" b="0" i="0" u="none" strike="noStrike" kern="1200" cap="none" spc="0" normalizeH="0" baseline="0" noProof="0" dirty="0">
                <a:ln>
                  <a:noFill/>
                </a:ln>
                <a:gradFill>
                  <a:gsLst>
                    <a:gs pos="91000">
                      <a:schemeClr val="tx1"/>
                    </a:gs>
                    <a:gs pos="0">
                      <a:schemeClr val="tx1"/>
                    </a:gs>
                  </a:gsLst>
                  <a:lin ang="5400000" scaled="0"/>
                </a:gradFill>
                <a:effectLst/>
                <a:uLnTx/>
                <a:uFillTx/>
                <a:latin typeface="+mj-lt"/>
                <a:ea typeface="+mn-ea"/>
                <a:cs typeface="+mn-cs"/>
              </a:rPr>
              <a:t>Senior Program Manager</a:t>
            </a:r>
          </a:p>
        </p:txBody>
      </p:sp>
      <p:sp>
        <p:nvSpPr>
          <p:cNvPr id="8" name="Text Placeholder 5"/>
          <p:cNvSpPr txBox="1">
            <a:spLocks/>
          </p:cNvSpPr>
          <p:nvPr/>
        </p:nvSpPr>
        <p:spPr>
          <a:xfrm>
            <a:off x="10333038" y="296863"/>
            <a:ext cx="1828800" cy="461665"/>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US" sz="2000">
                <a:latin typeface="+mn-lt"/>
              </a:rPr>
              <a:t>BRK2160</a:t>
            </a:r>
            <a:endParaRPr lang="en-US" sz="2000" dirty="0">
              <a:latin typeface="+mn-lt"/>
            </a:endParaRPr>
          </a:p>
        </p:txBody>
      </p:sp>
    </p:spTree>
    <p:extLst>
      <p:ext uri="{BB962C8B-B14F-4D97-AF65-F5344CB8AC3E}">
        <p14:creationId xmlns:p14="http://schemas.microsoft.com/office/powerpoint/2010/main" val="2573655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Microsoft Flow</a:t>
            </a:r>
          </a:p>
        </p:txBody>
      </p:sp>
    </p:spTree>
    <p:extLst>
      <p:ext uri="{BB962C8B-B14F-4D97-AF65-F5344CB8AC3E}">
        <p14:creationId xmlns:p14="http://schemas.microsoft.com/office/powerpoint/2010/main" val="110698810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4766" y="1136447"/>
            <a:ext cx="11146939" cy="118276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468" b="0" i="0" u="none" strike="noStrike" kern="0" cap="none" spc="0" normalizeH="0" baseline="0" noProof="0" dirty="0">
                <a:ln>
                  <a:noFill/>
                </a:ln>
                <a:solidFill>
                  <a:sysClr val="windowText" lastClr="000000"/>
                </a:solidFill>
                <a:effectLst/>
                <a:uLnTx/>
                <a:uFillTx/>
                <a:latin typeface="Segoe UI Light" panose="020B0502040204020203" pitchFamily="34" charset="0"/>
                <a:cs typeface="Segoe UI Light" panose="020B0502040204020203" pitchFamily="34" charset="0"/>
              </a:rPr>
              <a:t>Microsoft Flow helps you </a:t>
            </a:r>
            <a:r>
              <a:rPr kumimoji="0" lang="en-US" sz="3468" b="1" i="0" u="none" strike="noStrike" kern="0" cap="none" spc="0" normalizeH="0" baseline="0" noProof="0" dirty="0">
                <a:ln>
                  <a:noFill/>
                </a:ln>
                <a:solidFill>
                  <a:sysClr val="windowText" lastClr="000000"/>
                </a:solidFill>
                <a:effectLst/>
                <a:uLnTx/>
                <a:uFillTx/>
                <a:latin typeface="Segoe UI Light" panose="020B0502040204020203" pitchFamily="34" charset="0"/>
                <a:cs typeface="Segoe UI Light" panose="020B0502040204020203" pitchFamily="34" charset="0"/>
              </a:rPr>
              <a:t>work smarter </a:t>
            </a:r>
            <a:r>
              <a:rPr kumimoji="0" lang="en-US" sz="3468" b="0" i="0" u="none" strike="noStrike" kern="0" cap="none" spc="0" normalizeH="0" baseline="0" noProof="0" dirty="0">
                <a:ln>
                  <a:noFill/>
                </a:ln>
                <a:solidFill>
                  <a:sysClr val="windowText" lastClr="000000"/>
                </a:solidFill>
                <a:effectLst/>
                <a:uLnTx/>
                <a:uFillTx/>
                <a:latin typeface="Segoe UI Light" panose="020B0502040204020203" pitchFamily="34" charset="0"/>
                <a:cs typeface="Segoe UI Light" panose="020B0502040204020203" pitchFamily="34" charset="0"/>
              </a:rPr>
              <a:t>by automating workflows across your apps and services</a:t>
            </a:r>
          </a:p>
        </p:txBody>
      </p:sp>
      <p:grpSp>
        <p:nvGrpSpPr>
          <p:cNvPr id="17" name="Group 16"/>
          <p:cNvGrpSpPr/>
          <p:nvPr/>
        </p:nvGrpSpPr>
        <p:grpSpPr>
          <a:xfrm>
            <a:off x="1198539" y="3048141"/>
            <a:ext cx="2091540" cy="2754144"/>
            <a:chOff x="1174280" y="2786514"/>
            <a:chExt cx="2050716" cy="2700386"/>
          </a:xfrm>
        </p:grpSpPr>
        <p:pic>
          <p:nvPicPr>
            <p:cNvPr id="6" name="Picture 5"/>
            <p:cNvPicPr>
              <a:picLocks noChangeAspect="1"/>
            </p:cNvPicPr>
            <p:nvPr/>
          </p:nvPicPr>
          <p:blipFill rotWithShape="1">
            <a:blip r:embed="rId3"/>
            <a:srcRect l="7342" t="6511" r="8821" b="8019"/>
            <a:stretch/>
          </p:blipFill>
          <p:spPr>
            <a:xfrm>
              <a:off x="1174280" y="2786514"/>
              <a:ext cx="2050716" cy="2050716"/>
            </a:xfrm>
            <a:prstGeom prst="ellipse">
              <a:avLst/>
            </a:prstGeom>
          </p:spPr>
        </p:pic>
        <p:sp>
          <p:nvSpPr>
            <p:cNvPr id="11" name="TextBox 10"/>
            <p:cNvSpPr txBox="1"/>
            <p:nvPr/>
          </p:nvSpPr>
          <p:spPr>
            <a:xfrm>
              <a:off x="1272942" y="5112054"/>
              <a:ext cx="1891865" cy="37484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36" b="0" i="0" u="none" strike="noStrike" kern="0" cap="none" spc="0" normalizeH="0" baseline="0" noProof="0" dirty="0">
                  <a:ln>
                    <a:noFill/>
                  </a:ln>
                  <a:solidFill>
                    <a:srgbClr val="0078D7"/>
                  </a:solidFill>
                  <a:effectLst/>
                  <a:uLnTx/>
                  <a:uFillTx/>
                  <a:latin typeface="Segoe UI" panose="020B0502040204020203" pitchFamily="34" charset="0"/>
                  <a:cs typeface="Segoe UI" panose="020B0502040204020203" pitchFamily="34" charset="0"/>
                </a:rPr>
                <a:t>Get notifications</a:t>
              </a:r>
            </a:p>
          </p:txBody>
        </p:sp>
      </p:grpSp>
      <p:grpSp>
        <p:nvGrpSpPr>
          <p:cNvPr id="18" name="Group 17"/>
          <p:cNvGrpSpPr/>
          <p:nvPr/>
        </p:nvGrpSpPr>
        <p:grpSpPr>
          <a:xfrm>
            <a:off x="3847822" y="3048141"/>
            <a:ext cx="2091540" cy="2754144"/>
            <a:chOff x="3771853" y="2786514"/>
            <a:chExt cx="2050716" cy="2700386"/>
          </a:xfrm>
        </p:grpSpPr>
        <p:pic>
          <p:nvPicPr>
            <p:cNvPr id="7" name="Picture 6"/>
            <p:cNvPicPr>
              <a:picLocks noChangeAspect="1"/>
            </p:cNvPicPr>
            <p:nvPr/>
          </p:nvPicPr>
          <p:blipFill rotWithShape="1">
            <a:blip r:embed="rId4"/>
            <a:srcRect l="3252" t="3415" r="3929" b="4091"/>
            <a:stretch/>
          </p:blipFill>
          <p:spPr>
            <a:xfrm>
              <a:off x="3771853" y="2786514"/>
              <a:ext cx="2050716" cy="2050716"/>
            </a:xfrm>
            <a:prstGeom prst="ellipse">
              <a:avLst/>
            </a:prstGeom>
          </p:spPr>
        </p:pic>
        <p:sp>
          <p:nvSpPr>
            <p:cNvPr id="12" name="TextBox 11"/>
            <p:cNvSpPr txBox="1"/>
            <p:nvPr/>
          </p:nvSpPr>
          <p:spPr>
            <a:xfrm>
              <a:off x="3862661" y="5112054"/>
              <a:ext cx="1905843" cy="37484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36" b="0" i="0" u="none" strike="noStrike" kern="0" cap="none" spc="0" normalizeH="0" baseline="0" noProof="0" dirty="0">
                  <a:ln>
                    <a:noFill/>
                  </a:ln>
                  <a:solidFill>
                    <a:srgbClr val="0078D7"/>
                  </a:solidFill>
                  <a:effectLst/>
                  <a:uLnTx/>
                  <a:uFillTx/>
                  <a:latin typeface="Segoe UI" panose="020B0502040204020203" pitchFamily="34" charset="0"/>
                  <a:cs typeface="Segoe UI" panose="020B0502040204020203" pitchFamily="34" charset="0"/>
                </a:rPr>
                <a:t>Synchronize files</a:t>
              </a:r>
            </a:p>
          </p:txBody>
        </p:sp>
      </p:grpSp>
      <p:grpSp>
        <p:nvGrpSpPr>
          <p:cNvPr id="19" name="Group 18"/>
          <p:cNvGrpSpPr/>
          <p:nvPr/>
        </p:nvGrpSpPr>
        <p:grpSpPr>
          <a:xfrm>
            <a:off x="6497107" y="3048142"/>
            <a:ext cx="2091540" cy="2754143"/>
            <a:chOff x="6369427" y="2786515"/>
            <a:chExt cx="2050716" cy="2700385"/>
          </a:xfrm>
        </p:grpSpPr>
        <p:pic>
          <p:nvPicPr>
            <p:cNvPr id="8" name="Picture 7"/>
            <p:cNvPicPr>
              <a:picLocks noChangeAspect="1"/>
            </p:cNvPicPr>
            <p:nvPr/>
          </p:nvPicPr>
          <p:blipFill rotWithShape="1">
            <a:blip r:embed="rId5"/>
            <a:srcRect l="2381" t="5263" r="4946" b="5217"/>
            <a:stretch/>
          </p:blipFill>
          <p:spPr>
            <a:xfrm>
              <a:off x="6369427" y="2786515"/>
              <a:ext cx="2050716" cy="2050714"/>
            </a:xfrm>
            <a:prstGeom prst="ellipse">
              <a:avLst/>
            </a:prstGeom>
          </p:spPr>
        </p:pic>
        <p:sp>
          <p:nvSpPr>
            <p:cNvPr id="13" name="TextBox 12"/>
            <p:cNvSpPr txBox="1"/>
            <p:nvPr/>
          </p:nvSpPr>
          <p:spPr>
            <a:xfrm>
              <a:off x="6698921" y="5112054"/>
              <a:ext cx="1418978" cy="37484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36" b="0" i="0" u="none" strike="noStrike" kern="0" cap="none" spc="0" normalizeH="0" baseline="0" noProof="0" dirty="0">
                  <a:ln>
                    <a:noFill/>
                  </a:ln>
                  <a:solidFill>
                    <a:srgbClr val="0078D7"/>
                  </a:solidFill>
                  <a:effectLst/>
                  <a:uLnTx/>
                  <a:uFillTx/>
                  <a:latin typeface="Segoe UI" panose="020B0502040204020203" pitchFamily="34" charset="0"/>
                  <a:cs typeface="Segoe UI" panose="020B0502040204020203" pitchFamily="34" charset="0"/>
                </a:rPr>
                <a:t>Collect data</a:t>
              </a:r>
            </a:p>
          </p:txBody>
        </p:sp>
      </p:grpSp>
      <p:grpSp>
        <p:nvGrpSpPr>
          <p:cNvPr id="20" name="Group 19"/>
          <p:cNvGrpSpPr/>
          <p:nvPr/>
        </p:nvGrpSpPr>
        <p:grpSpPr>
          <a:xfrm>
            <a:off x="9130480" y="3048141"/>
            <a:ext cx="2318832" cy="2754144"/>
            <a:chOff x="8951399" y="2786514"/>
            <a:chExt cx="2273571" cy="2700386"/>
          </a:xfrm>
        </p:grpSpPr>
        <p:pic>
          <p:nvPicPr>
            <p:cNvPr id="9" name="Picture 8"/>
            <p:cNvPicPr>
              <a:picLocks noChangeAspect="1"/>
            </p:cNvPicPr>
            <p:nvPr/>
          </p:nvPicPr>
          <p:blipFill rotWithShape="1">
            <a:blip r:embed="rId6"/>
            <a:srcRect l="3618" t="4098" r="5684" b="6142"/>
            <a:stretch/>
          </p:blipFill>
          <p:spPr>
            <a:xfrm>
              <a:off x="9040513" y="2786514"/>
              <a:ext cx="2050716" cy="2050716"/>
            </a:xfrm>
            <a:prstGeom prst="ellipse">
              <a:avLst/>
            </a:prstGeom>
          </p:spPr>
        </p:pic>
        <p:sp>
          <p:nvSpPr>
            <p:cNvPr id="14" name="TextBox 13"/>
            <p:cNvSpPr txBox="1"/>
            <p:nvPr/>
          </p:nvSpPr>
          <p:spPr>
            <a:xfrm>
              <a:off x="8951399" y="5112054"/>
              <a:ext cx="2273571" cy="37484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36" b="0" i="0" u="none" strike="noStrike" kern="0" cap="none" spc="0" normalizeH="0" baseline="0" noProof="0" dirty="0">
                  <a:ln>
                    <a:noFill/>
                  </a:ln>
                  <a:solidFill>
                    <a:srgbClr val="0078D7"/>
                  </a:solidFill>
                  <a:effectLst/>
                  <a:uLnTx/>
                  <a:uFillTx/>
                  <a:latin typeface="Segoe UI" panose="020B0502040204020203" pitchFamily="34" charset="0"/>
                  <a:cs typeface="Segoe UI" panose="020B0502040204020203" pitchFamily="34" charset="0"/>
                </a:rPr>
                <a:t>Automate approvals</a:t>
              </a:r>
            </a:p>
          </p:txBody>
        </p:sp>
      </p:grpSp>
    </p:spTree>
    <p:extLst>
      <p:ext uri="{BB962C8B-B14F-4D97-AF65-F5344CB8AC3E}">
        <p14:creationId xmlns:p14="http://schemas.microsoft.com/office/powerpoint/2010/main" val="26113112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805866" y="2468068"/>
            <a:ext cx="3789315" cy="22713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468" b="0" i="0" u="none" strike="noStrike" kern="0" cap="none" spc="0" normalizeH="0" baseline="0" noProof="0" dirty="0">
                <a:ln>
                  <a:noFill/>
                </a:ln>
                <a:solidFill>
                  <a:sysClr val="windowText" lastClr="000000"/>
                </a:solidFill>
                <a:effectLst/>
                <a:uLnTx/>
                <a:uFillTx/>
                <a:latin typeface="Segoe UI Light" panose="020B0502040204020203" pitchFamily="34" charset="0"/>
                <a:cs typeface="Segoe UI Light" panose="020B0502040204020203" pitchFamily="34" charset="0"/>
              </a:rPr>
              <a:t>Get started quickly with 	over a hundred useful templates</a:t>
            </a:r>
          </a:p>
        </p:txBody>
      </p:sp>
      <p:grpSp>
        <p:nvGrpSpPr>
          <p:cNvPr id="17" name="Group 16"/>
          <p:cNvGrpSpPr/>
          <p:nvPr/>
        </p:nvGrpSpPr>
        <p:grpSpPr>
          <a:xfrm>
            <a:off x="5329385" y="0"/>
            <a:ext cx="7106208" cy="21868138"/>
            <a:chOff x="5224497" y="0"/>
            <a:chExt cx="6967503" cy="21441297"/>
          </a:xfrm>
        </p:grpSpPr>
        <p:pic>
          <p:nvPicPr>
            <p:cNvPr id="3" name="Picture 2"/>
            <p:cNvPicPr>
              <a:picLocks noChangeAspect="1"/>
            </p:cNvPicPr>
            <p:nvPr/>
          </p:nvPicPr>
          <p:blipFill>
            <a:blip r:embed="rId3"/>
            <a:stretch>
              <a:fillRect/>
            </a:stretch>
          </p:blipFill>
          <p:spPr>
            <a:xfrm>
              <a:off x="5224497" y="0"/>
              <a:ext cx="6967503" cy="7840980"/>
            </a:xfrm>
            <a:prstGeom prst="rect">
              <a:avLst/>
            </a:prstGeom>
          </p:spPr>
        </p:pic>
        <p:pic>
          <p:nvPicPr>
            <p:cNvPr id="15" name="Picture 14"/>
            <p:cNvPicPr>
              <a:picLocks noChangeAspect="1"/>
            </p:cNvPicPr>
            <p:nvPr/>
          </p:nvPicPr>
          <p:blipFill rotWithShape="1">
            <a:blip r:embed="rId4"/>
            <a:srcRect t="5154" b="8417"/>
            <a:stretch/>
          </p:blipFill>
          <p:spPr>
            <a:xfrm>
              <a:off x="5224497" y="7840980"/>
              <a:ext cx="6967503" cy="6776902"/>
            </a:xfrm>
            <a:prstGeom prst="rect">
              <a:avLst/>
            </a:prstGeom>
          </p:spPr>
        </p:pic>
        <p:pic>
          <p:nvPicPr>
            <p:cNvPr id="16" name="Picture 15"/>
            <p:cNvPicPr>
              <a:picLocks noChangeAspect="1"/>
            </p:cNvPicPr>
            <p:nvPr/>
          </p:nvPicPr>
          <p:blipFill rotWithShape="1">
            <a:blip r:embed="rId5"/>
            <a:srcRect t="4012" b="8853"/>
            <a:stretch/>
          </p:blipFill>
          <p:spPr>
            <a:xfrm>
              <a:off x="5224497" y="14617882"/>
              <a:ext cx="6958519" cy="6823415"/>
            </a:xfrm>
            <a:prstGeom prst="rect">
              <a:avLst/>
            </a:prstGeom>
          </p:spPr>
        </p:pic>
      </p:grpSp>
    </p:spTree>
    <p:extLst>
      <p:ext uri="{BB962C8B-B14F-4D97-AF65-F5344CB8AC3E}">
        <p14:creationId xmlns:p14="http://schemas.microsoft.com/office/powerpoint/2010/main" val="4031982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2.70833E-6 -4.44444E-6 L -2.70833E-6 -2.12777 " pathEditMode="relative" rAng="0" ptsTypes="AA">
                                      <p:cBhvr>
                                        <p:cTn id="6" dur="5000" fill="hold"/>
                                        <p:tgtEl>
                                          <p:spTgt spid="17"/>
                                        </p:tgtEl>
                                        <p:attrNameLst>
                                          <p:attrName>ppt_x</p:attrName>
                                          <p:attrName>ppt_y</p:attrName>
                                        </p:attrNameLst>
                                      </p:cBhvr>
                                      <p:rCtr x="0" y="-1063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5767" y="399669"/>
            <a:ext cx="11457574" cy="732029"/>
          </a:xfrm>
        </p:spPr>
        <p:txBody>
          <a:bodyPr anchor="t">
            <a:normAutofit/>
          </a:bodyPr>
          <a:lstStyle/>
          <a:p>
            <a:pPr algn="ctr"/>
            <a:r>
              <a:rPr lang="en-US" sz="3264" dirty="0">
                <a:latin typeface="Segoe UI Light" panose="020B0502040204020203" pitchFamily="34" charset="0"/>
                <a:cs typeface="Segoe UI Light" panose="020B0502040204020203" pitchFamily="34" charset="0"/>
              </a:rPr>
              <a:t>Build your own flows in an easy to use visual designer</a:t>
            </a:r>
          </a:p>
        </p:txBody>
      </p:sp>
      <p:sp>
        <p:nvSpPr>
          <p:cNvPr id="3" name="Content Placeholder 2"/>
          <p:cNvSpPr>
            <a:spLocks noGrp="1"/>
          </p:cNvSpPr>
          <p:nvPr>
            <p:ph idx="1"/>
          </p:nvPr>
        </p:nvSpPr>
        <p:spPr>
          <a:xfrm>
            <a:off x="641538" y="1429199"/>
            <a:ext cx="3979926" cy="606155"/>
          </a:xfrm>
        </p:spPr>
        <p:txBody>
          <a:bodyPr>
            <a:normAutofit/>
          </a:bodyPr>
          <a:lstStyle/>
          <a:p>
            <a:pPr marL="0" indent="0">
              <a:buNone/>
            </a:pPr>
            <a:r>
              <a:rPr lang="en-US" sz="1632" dirty="0">
                <a:latin typeface="Segoe UI Light" panose="020B0502040204020203" pitchFamily="34" charset="0"/>
                <a:cs typeface="Segoe UI Light" panose="020B0502040204020203" pitchFamily="34" charset="0"/>
              </a:rPr>
              <a:t>Sending an Exchange email when a new file is added in Dropbox</a:t>
            </a:r>
          </a:p>
        </p:txBody>
      </p:sp>
      <p:grpSp>
        <p:nvGrpSpPr>
          <p:cNvPr id="5" name="Group 4"/>
          <p:cNvGrpSpPr/>
          <p:nvPr/>
        </p:nvGrpSpPr>
        <p:grpSpPr>
          <a:xfrm>
            <a:off x="380102" y="3180059"/>
            <a:ext cx="11273140" cy="3194736"/>
            <a:chOff x="371818" y="3117989"/>
            <a:chExt cx="11053101" cy="3132378"/>
          </a:xfrm>
        </p:grpSpPr>
        <p:grpSp>
          <p:nvGrpSpPr>
            <p:cNvPr id="14" name="Group 13"/>
            <p:cNvGrpSpPr/>
            <p:nvPr/>
          </p:nvGrpSpPr>
          <p:grpSpPr>
            <a:xfrm>
              <a:off x="371818" y="4322107"/>
              <a:ext cx="3877054" cy="914400"/>
              <a:chOff x="553270" y="2032528"/>
              <a:chExt cx="2321314" cy="914400"/>
            </a:xfrm>
          </p:grpSpPr>
          <p:sp>
            <p:nvSpPr>
              <p:cNvPr id="15" name="Rectangle 14"/>
              <p:cNvSpPr/>
              <p:nvPr/>
            </p:nvSpPr>
            <p:spPr>
              <a:xfrm>
                <a:off x="553270" y="2032528"/>
                <a:ext cx="2321314" cy="845809"/>
              </a:xfrm>
              <a:prstGeom prst="rect">
                <a:avLst/>
              </a:prstGeom>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32" b="0" i="0" u="none" strike="noStrike" kern="0" cap="none" spc="0" normalizeH="0" baseline="0" noProof="0" dirty="0">
                    <a:ln>
                      <a:noFill/>
                    </a:ln>
                    <a:solidFill>
                      <a:schemeClr val="tx1">
                        <a:lumMod val="85000"/>
                        <a:lumOff val="15000"/>
                      </a:schemeClr>
                    </a:solidFill>
                    <a:effectLst/>
                    <a:uLnTx/>
                    <a:uFillTx/>
                    <a:latin typeface="Segoe UI Light" panose="020B0502040204020203" pitchFamily="34" charset="0"/>
                    <a:cs typeface="Segoe UI Light" panose="020B0502040204020203" pitchFamily="34" charset="0"/>
                  </a:rPr>
                  <a:t>Authenticate to your O365 account.</a:t>
                </a:r>
                <a:br>
                  <a:rPr kumimoji="0" lang="en-US" sz="1632" b="0" i="0" u="none" strike="noStrike" kern="0" cap="none" spc="0" normalizeH="0" baseline="0" noProof="0" dirty="0">
                    <a:ln>
                      <a:noFill/>
                    </a:ln>
                    <a:solidFill>
                      <a:schemeClr val="tx1">
                        <a:lumMod val="85000"/>
                        <a:lumOff val="15000"/>
                      </a:schemeClr>
                    </a:solidFill>
                    <a:effectLst/>
                    <a:uLnTx/>
                    <a:uFillTx/>
                    <a:latin typeface="Segoe UI Light" panose="020B0502040204020203" pitchFamily="34" charset="0"/>
                    <a:cs typeface="Segoe UI Light" panose="020B0502040204020203" pitchFamily="34" charset="0"/>
                  </a:rPr>
                </a:br>
                <a:br>
                  <a:rPr kumimoji="0" lang="en-US" sz="1632" b="0" i="0" u="none" strike="noStrike" kern="0" cap="none" spc="0" normalizeH="0" baseline="0" noProof="0" dirty="0">
                    <a:ln>
                      <a:noFill/>
                    </a:ln>
                    <a:solidFill>
                      <a:schemeClr val="tx1">
                        <a:lumMod val="85000"/>
                        <a:lumOff val="15000"/>
                      </a:schemeClr>
                    </a:solidFill>
                    <a:effectLst/>
                    <a:uLnTx/>
                    <a:uFillTx/>
                    <a:latin typeface="Segoe UI Light" panose="020B0502040204020203" pitchFamily="34" charset="0"/>
                    <a:cs typeface="Segoe UI Light" panose="020B0502040204020203" pitchFamily="34" charset="0"/>
                  </a:rPr>
                </a:br>
                <a:r>
                  <a:rPr kumimoji="0" lang="en-US" sz="1632" b="0" i="0" u="none" strike="noStrike" kern="0" cap="none" spc="0" normalizeH="0" baseline="0" noProof="0" dirty="0">
                    <a:ln>
                      <a:noFill/>
                    </a:ln>
                    <a:solidFill>
                      <a:schemeClr val="tx1">
                        <a:lumMod val="85000"/>
                        <a:lumOff val="15000"/>
                      </a:schemeClr>
                    </a:solidFill>
                    <a:effectLst/>
                    <a:uLnTx/>
                    <a:uFillTx/>
                    <a:latin typeface="Segoe UI Light" panose="020B0502040204020203" pitchFamily="34" charset="0"/>
                    <a:cs typeface="Segoe UI Light" panose="020B0502040204020203" pitchFamily="34" charset="0"/>
                  </a:rPr>
                  <a:t>Build email </a:t>
                </a:r>
                <a:r>
                  <a:rPr kumimoji="0" lang="en-US" sz="1632" b="0" i="1" u="none" strike="noStrike" kern="0" cap="none" spc="0" normalizeH="0" baseline="0" noProof="0" dirty="0">
                    <a:ln>
                      <a:noFill/>
                    </a:ln>
                    <a:solidFill>
                      <a:schemeClr val="tx1">
                        <a:lumMod val="85000"/>
                        <a:lumOff val="15000"/>
                      </a:schemeClr>
                    </a:solidFill>
                    <a:effectLst/>
                    <a:uLnTx/>
                    <a:uFillTx/>
                    <a:latin typeface="Segoe UI Light" panose="020B0502040204020203" pitchFamily="34" charset="0"/>
                    <a:cs typeface="Segoe UI Light" panose="020B0502040204020203" pitchFamily="34" charset="0"/>
                  </a:rPr>
                  <a:t>Subject</a:t>
                </a:r>
                <a:r>
                  <a:rPr kumimoji="0" lang="en-US" sz="1632" b="0" i="0" u="none" strike="noStrike" kern="0" cap="none" spc="0" normalizeH="0" baseline="0" noProof="0" dirty="0">
                    <a:ln>
                      <a:noFill/>
                    </a:ln>
                    <a:solidFill>
                      <a:schemeClr val="tx1">
                        <a:lumMod val="85000"/>
                        <a:lumOff val="15000"/>
                      </a:schemeClr>
                    </a:solidFill>
                    <a:effectLst/>
                    <a:uLnTx/>
                    <a:uFillTx/>
                    <a:latin typeface="Segoe UI Light" panose="020B0502040204020203" pitchFamily="34" charset="0"/>
                    <a:cs typeface="Segoe UI Light" panose="020B0502040204020203" pitchFamily="34" charset="0"/>
                  </a:rPr>
                  <a:t> and </a:t>
                </a:r>
                <a:r>
                  <a:rPr kumimoji="0" lang="en-US" sz="1632" b="0" i="1" u="none" strike="noStrike" kern="0" cap="none" spc="0" normalizeH="0" baseline="0" noProof="0" dirty="0">
                    <a:ln>
                      <a:noFill/>
                    </a:ln>
                    <a:solidFill>
                      <a:schemeClr val="tx1">
                        <a:lumMod val="85000"/>
                        <a:lumOff val="15000"/>
                      </a:schemeClr>
                    </a:solidFill>
                    <a:effectLst/>
                    <a:uLnTx/>
                    <a:uFillTx/>
                    <a:latin typeface="Segoe UI Light" panose="020B0502040204020203" pitchFamily="34" charset="0"/>
                    <a:cs typeface="Segoe UI Light" panose="020B0502040204020203" pitchFamily="34" charset="0"/>
                  </a:rPr>
                  <a:t>Body</a:t>
                </a:r>
              </a:p>
            </p:txBody>
          </p:sp>
          <p:sp>
            <p:nvSpPr>
              <p:cNvPr id="16" name="Line Callout 2 (Accent Bar) 15"/>
              <p:cNvSpPr/>
              <p:nvPr/>
            </p:nvSpPr>
            <p:spPr>
              <a:xfrm flipH="1">
                <a:off x="2790615" y="2184928"/>
                <a:ext cx="83968" cy="762000"/>
              </a:xfrm>
              <a:prstGeom prst="accentCallout2">
                <a:avLst>
                  <a:gd name="adj1" fmla="val 18750"/>
                  <a:gd name="adj2" fmla="val -8333"/>
                  <a:gd name="adj3" fmla="val -5738"/>
                  <a:gd name="adj4" fmla="val -198011"/>
                  <a:gd name="adj5" fmla="val -99148"/>
                  <a:gd name="adj6" fmla="val -432842"/>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ysClr val="windowText" lastClr="000000"/>
                  </a:solidFill>
                  <a:effectLst/>
                  <a:uLnTx/>
                  <a:uFillTx/>
                </a:endParaRPr>
              </a:p>
            </p:txBody>
          </p:sp>
        </p:grpSp>
        <p:grpSp>
          <p:nvGrpSpPr>
            <p:cNvPr id="17" name="Group 16"/>
            <p:cNvGrpSpPr/>
            <p:nvPr/>
          </p:nvGrpSpPr>
          <p:grpSpPr>
            <a:xfrm flipH="1">
              <a:off x="8399679" y="3514284"/>
              <a:ext cx="2783577" cy="990599"/>
              <a:chOff x="601534" y="1914403"/>
              <a:chExt cx="2321314" cy="990599"/>
            </a:xfrm>
          </p:grpSpPr>
          <p:sp>
            <p:nvSpPr>
              <p:cNvPr id="18" name="Rectangle 17"/>
              <p:cNvSpPr/>
              <p:nvPr/>
            </p:nvSpPr>
            <p:spPr>
              <a:xfrm>
                <a:off x="601534" y="1914403"/>
                <a:ext cx="2321314" cy="84580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32" b="0" i="0" u="none" strike="noStrike" kern="0" cap="none" spc="0" normalizeH="0" baseline="0" noProof="0" dirty="0">
                    <a:ln>
                      <a:noFill/>
                    </a:ln>
                    <a:solidFill>
                      <a:schemeClr val="tx1">
                        <a:lumMod val="85000"/>
                        <a:lumOff val="15000"/>
                      </a:schemeClr>
                    </a:solidFill>
                    <a:effectLst/>
                    <a:uLnTx/>
                    <a:uFillTx/>
                    <a:latin typeface="Segoe UI Light" panose="020B0502040204020203" pitchFamily="34" charset="0"/>
                    <a:cs typeface="Segoe UI Light" panose="020B0502040204020203" pitchFamily="34" charset="0"/>
                  </a:rPr>
                  <a:t>Choose to include properties from previous step (Dropbox file) to improve relevance</a:t>
                </a:r>
              </a:p>
            </p:txBody>
          </p:sp>
          <p:sp>
            <p:nvSpPr>
              <p:cNvPr id="19" name="Line Callout 2 (Accent Bar) 18"/>
              <p:cNvSpPr/>
              <p:nvPr/>
            </p:nvSpPr>
            <p:spPr>
              <a:xfrm flipH="1">
                <a:off x="2762508" y="2024997"/>
                <a:ext cx="160340" cy="880005"/>
              </a:xfrm>
              <a:prstGeom prst="accentCallout2">
                <a:avLst>
                  <a:gd name="adj1" fmla="val 79661"/>
                  <a:gd name="adj2" fmla="val -8817"/>
                  <a:gd name="adj3" fmla="val 82284"/>
                  <a:gd name="adj4" fmla="val -545901"/>
                  <a:gd name="adj5" fmla="val 82917"/>
                  <a:gd name="adj6" fmla="val -565874"/>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ysClr val="windowText" lastClr="000000"/>
                  </a:solidFill>
                  <a:effectLst/>
                  <a:uLnTx/>
                  <a:uFillTx/>
                </a:endParaRPr>
              </a:p>
            </p:txBody>
          </p:sp>
        </p:grpSp>
        <p:grpSp>
          <p:nvGrpSpPr>
            <p:cNvPr id="20" name="Group 19"/>
            <p:cNvGrpSpPr/>
            <p:nvPr/>
          </p:nvGrpSpPr>
          <p:grpSpPr>
            <a:xfrm flipH="1">
              <a:off x="8501278" y="5153104"/>
              <a:ext cx="2923641" cy="1096967"/>
              <a:chOff x="556572" y="2328862"/>
              <a:chExt cx="2321314" cy="1096967"/>
            </a:xfrm>
          </p:grpSpPr>
          <p:sp>
            <p:nvSpPr>
              <p:cNvPr id="21" name="Rectangle 20"/>
              <p:cNvSpPr/>
              <p:nvPr/>
            </p:nvSpPr>
            <p:spPr>
              <a:xfrm>
                <a:off x="556572" y="2328862"/>
                <a:ext cx="2321314" cy="109696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32" b="0" i="0" u="none" strike="noStrike" kern="0" cap="none" spc="0" normalizeH="0" baseline="0" noProof="0" dirty="0">
                    <a:ln>
                      <a:noFill/>
                    </a:ln>
                    <a:solidFill>
                      <a:schemeClr val="tx1">
                        <a:lumMod val="85000"/>
                        <a:lumOff val="15000"/>
                      </a:schemeClr>
                    </a:solidFill>
                    <a:effectLst/>
                    <a:uLnTx/>
                    <a:uFillTx/>
                    <a:latin typeface="Segoe UI Light" panose="020B0502040204020203" pitchFamily="34" charset="0"/>
                    <a:cs typeface="Segoe UI Light" panose="020B0502040204020203" pitchFamily="34" charset="0"/>
                  </a:rPr>
                  <a:t>Specify </a:t>
                </a:r>
                <a:r>
                  <a:rPr kumimoji="0" lang="en-US" sz="1632" b="0" i="1" u="none" strike="noStrike" kern="0" cap="none" spc="0" normalizeH="0" baseline="0" noProof="0" dirty="0">
                    <a:ln>
                      <a:noFill/>
                    </a:ln>
                    <a:solidFill>
                      <a:schemeClr val="tx1">
                        <a:lumMod val="85000"/>
                        <a:lumOff val="15000"/>
                      </a:schemeClr>
                    </a:solidFill>
                    <a:effectLst/>
                    <a:uLnTx/>
                    <a:uFillTx/>
                    <a:latin typeface="Segoe UI Light" panose="020B0502040204020203" pitchFamily="34" charset="0"/>
                    <a:cs typeface="Segoe UI Light" panose="020B0502040204020203" pitchFamily="34" charset="0"/>
                  </a:rPr>
                  <a:t>Send To</a:t>
                </a:r>
                <a:r>
                  <a:rPr kumimoji="0" lang="en-US" sz="1632" b="0" i="0" u="none" strike="noStrike" kern="0" cap="none" spc="0" normalizeH="0" baseline="0" noProof="0" dirty="0">
                    <a:ln>
                      <a:noFill/>
                    </a:ln>
                    <a:solidFill>
                      <a:schemeClr val="tx1">
                        <a:lumMod val="85000"/>
                        <a:lumOff val="15000"/>
                      </a:schemeClr>
                    </a:solidFill>
                    <a:effectLst/>
                    <a:uLnTx/>
                    <a:uFillTx/>
                    <a:latin typeface="Segoe UI Light" panose="020B0502040204020203" pitchFamily="34" charset="0"/>
                    <a:cs typeface="Segoe UI Light" panose="020B0502040204020203" pitchFamily="34" charset="0"/>
                  </a:rPr>
                  <a:t> email address and additional properties (optional): </a:t>
                </a:r>
                <a:r>
                  <a:rPr kumimoji="0" lang="en-US" sz="1632" b="0" i="1" u="none" strike="noStrike" kern="0" cap="none" spc="0" normalizeH="0" baseline="0" noProof="0" dirty="0">
                    <a:ln>
                      <a:noFill/>
                    </a:ln>
                    <a:solidFill>
                      <a:schemeClr val="tx1">
                        <a:lumMod val="85000"/>
                        <a:lumOff val="15000"/>
                      </a:schemeClr>
                    </a:solidFill>
                    <a:effectLst/>
                    <a:uLnTx/>
                    <a:uFillTx/>
                    <a:latin typeface="Segoe UI Light" panose="020B0502040204020203" pitchFamily="34" charset="0"/>
                    <a:cs typeface="Segoe UI Light" panose="020B0502040204020203" pitchFamily="34" charset="0"/>
                  </a:rPr>
                  <a:t>From</a:t>
                </a:r>
                <a:r>
                  <a:rPr kumimoji="0" lang="en-US" sz="1632" b="0" i="0" u="none" strike="noStrike" kern="0" cap="none" spc="0" normalizeH="0" baseline="0" noProof="0" dirty="0">
                    <a:ln>
                      <a:noFill/>
                    </a:ln>
                    <a:solidFill>
                      <a:schemeClr val="tx1">
                        <a:lumMod val="85000"/>
                        <a:lumOff val="15000"/>
                      </a:schemeClr>
                    </a:solidFill>
                    <a:effectLst/>
                    <a:uLnTx/>
                    <a:uFillTx/>
                    <a:latin typeface="Segoe UI Light" panose="020B0502040204020203" pitchFamily="34" charset="0"/>
                    <a:cs typeface="Segoe UI Light" panose="020B0502040204020203" pitchFamily="34" charset="0"/>
                  </a:rPr>
                  <a:t>, </a:t>
                </a:r>
                <a:r>
                  <a:rPr kumimoji="0" lang="en-US" sz="1632" b="0" i="1" u="none" strike="noStrike" kern="0" cap="none" spc="0" normalizeH="0" baseline="0" noProof="0" dirty="0">
                    <a:ln>
                      <a:noFill/>
                    </a:ln>
                    <a:solidFill>
                      <a:schemeClr val="tx1">
                        <a:lumMod val="85000"/>
                        <a:lumOff val="15000"/>
                      </a:schemeClr>
                    </a:solidFill>
                    <a:effectLst/>
                    <a:uLnTx/>
                    <a:uFillTx/>
                    <a:latin typeface="Segoe UI Light" panose="020B0502040204020203" pitchFamily="34" charset="0"/>
                    <a:cs typeface="Segoe UI Light" panose="020B0502040204020203" pitchFamily="34" charset="0"/>
                  </a:rPr>
                  <a:t>CC</a:t>
                </a:r>
                <a:r>
                  <a:rPr kumimoji="0" lang="en-US" sz="1632" b="0" i="0" u="none" strike="noStrike" kern="0" cap="none" spc="0" normalizeH="0" baseline="0" noProof="0" dirty="0">
                    <a:ln>
                      <a:noFill/>
                    </a:ln>
                    <a:solidFill>
                      <a:schemeClr val="tx1">
                        <a:lumMod val="85000"/>
                        <a:lumOff val="15000"/>
                      </a:schemeClr>
                    </a:solidFill>
                    <a:effectLst/>
                    <a:uLnTx/>
                    <a:uFillTx/>
                    <a:latin typeface="Segoe UI Light" panose="020B0502040204020203" pitchFamily="34" charset="0"/>
                    <a:cs typeface="Segoe UI Light" panose="020B0502040204020203" pitchFamily="34" charset="0"/>
                  </a:rPr>
                  <a:t>, </a:t>
                </a:r>
                <a:r>
                  <a:rPr kumimoji="0" lang="en-US" sz="1632" b="0" i="1" u="none" strike="noStrike" kern="0" cap="none" spc="0" normalizeH="0" baseline="0" noProof="0" dirty="0">
                    <a:ln>
                      <a:noFill/>
                    </a:ln>
                    <a:solidFill>
                      <a:schemeClr val="tx1">
                        <a:lumMod val="85000"/>
                        <a:lumOff val="15000"/>
                      </a:schemeClr>
                    </a:solidFill>
                    <a:effectLst/>
                    <a:uLnTx/>
                    <a:uFillTx/>
                    <a:latin typeface="Segoe UI Light" panose="020B0502040204020203" pitchFamily="34" charset="0"/>
                    <a:cs typeface="Segoe UI Light" panose="020B0502040204020203" pitchFamily="34" charset="0"/>
                  </a:rPr>
                  <a:t>BCC</a:t>
                </a:r>
                <a:r>
                  <a:rPr kumimoji="0" lang="en-US" sz="1632" b="0" i="0" u="none" strike="noStrike" kern="0" cap="none" spc="0" normalizeH="0" baseline="0" noProof="0" dirty="0">
                    <a:ln>
                      <a:noFill/>
                    </a:ln>
                    <a:solidFill>
                      <a:schemeClr val="tx1">
                        <a:lumMod val="85000"/>
                        <a:lumOff val="15000"/>
                      </a:schemeClr>
                    </a:solidFill>
                    <a:effectLst/>
                    <a:uLnTx/>
                    <a:uFillTx/>
                    <a:latin typeface="Segoe UI Light" panose="020B0502040204020203" pitchFamily="34" charset="0"/>
                    <a:cs typeface="Segoe UI Light" panose="020B0502040204020203" pitchFamily="34" charset="0"/>
                  </a:rPr>
                  <a:t> and </a:t>
                </a:r>
                <a:r>
                  <a:rPr kumimoji="0" lang="en-US" sz="1632" b="0" i="1" u="none" strike="noStrike" kern="0" cap="none" spc="0" normalizeH="0" baseline="0" noProof="0" dirty="0">
                    <a:ln>
                      <a:noFill/>
                    </a:ln>
                    <a:solidFill>
                      <a:schemeClr val="tx1">
                        <a:lumMod val="85000"/>
                        <a:lumOff val="15000"/>
                      </a:schemeClr>
                    </a:solidFill>
                    <a:effectLst/>
                    <a:uLnTx/>
                    <a:uFillTx/>
                    <a:latin typeface="Segoe UI Light" panose="020B0502040204020203" pitchFamily="34" charset="0"/>
                    <a:cs typeface="Segoe UI Light" panose="020B0502040204020203" pitchFamily="34" charset="0"/>
                  </a:rPr>
                  <a:t>Importance</a:t>
                </a:r>
              </a:p>
            </p:txBody>
          </p:sp>
          <p:sp>
            <p:nvSpPr>
              <p:cNvPr id="22" name="Line Callout 2 (Accent Bar) 21"/>
              <p:cNvSpPr/>
              <p:nvPr/>
            </p:nvSpPr>
            <p:spPr>
              <a:xfrm flipH="1">
                <a:off x="2717546" y="2439456"/>
                <a:ext cx="160340" cy="880005"/>
              </a:xfrm>
              <a:prstGeom prst="accentCallout2">
                <a:avLst>
                  <a:gd name="adj1" fmla="val 79661"/>
                  <a:gd name="adj2" fmla="val -8817"/>
                  <a:gd name="adj3" fmla="val 79513"/>
                  <a:gd name="adj4" fmla="val -230144"/>
                  <a:gd name="adj5" fmla="val 37585"/>
                  <a:gd name="adj6" fmla="val -597114"/>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ysClr val="windowText" lastClr="000000"/>
                  </a:solidFill>
                  <a:effectLst/>
                  <a:uLnTx/>
                  <a:uFillTx/>
                </a:endParaRPr>
              </a:p>
            </p:txBody>
          </p:sp>
        </p:grpSp>
        <p:grpSp>
          <p:nvGrpSpPr>
            <p:cNvPr id="29" name="Group 28"/>
            <p:cNvGrpSpPr/>
            <p:nvPr/>
          </p:nvGrpSpPr>
          <p:grpSpPr>
            <a:xfrm>
              <a:off x="4945881" y="3117989"/>
              <a:ext cx="2288994" cy="3132378"/>
              <a:chOff x="5136381" y="2783224"/>
              <a:chExt cx="2288994" cy="3132378"/>
            </a:xfrm>
          </p:grpSpPr>
          <p:pic>
            <p:nvPicPr>
              <p:cNvPr id="23" name="Picture 22"/>
              <p:cNvPicPr>
                <a:picLocks noChangeAspect="1"/>
              </p:cNvPicPr>
              <p:nvPr/>
            </p:nvPicPr>
            <p:blipFill rotWithShape="1">
              <a:blip r:embed="rId3"/>
              <a:srcRect l="2752" t="32032" r="35637" b="2837"/>
              <a:stretch/>
            </p:blipFill>
            <p:spPr>
              <a:xfrm>
                <a:off x="5136381" y="2783224"/>
                <a:ext cx="2288994" cy="3132378"/>
              </a:xfrm>
              <a:prstGeom prst="rect">
                <a:avLst/>
              </a:prstGeom>
            </p:spPr>
          </p:pic>
          <p:sp>
            <p:nvSpPr>
              <p:cNvPr id="28" name="Rectangle 27"/>
              <p:cNvSpPr/>
              <p:nvPr/>
            </p:nvSpPr>
            <p:spPr>
              <a:xfrm>
                <a:off x="5194092" y="5686778"/>
                <a:ext cx="1057130" cy="1518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27" name="TextBox 26"/>
              <p:cNvSpPr txBox="1"/>
              <p:nvPr/>
            </p:nvSpPr>
            <p:spPr>
              <a:xfrm>
                <a:off x="5278141" y="5720099"/>
                <a:ext cx="1403214" cy="94193"/>
              </a:xfrm>
              <a:prstGeom prst="rect">
                <a:avLst/>
              </a:prstGeom>
              <a:solidFill>
                <a:srgbClr val="E5E5E5"/>
              </a:solidFill>
              <a:ln>
                <a:solidFill>
                  <a:srgbClr val="E5E5E5"/>
                </a:solidFill>
              </a:ln>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12" b="0" i="0" u="none" strike="noStrike" kern="0" cap="none" spc="0" normalizeH="0" baseline="0" noProof="0" dirty="0">
                    <a:ln>
                      <a:noFill/>
                    </a:ln>
                    <a:solidFill>
                      <a:schemeClr val="bg1">
                        <a:lumMod val="65000"/>
                      </a:schemeClr>
                    </a:solidFill>
                    <a:effectLst/>
                    <a:uLnTx/>
                    <a:uFillTx/>
                  </a:rPr>
                  <a:t>Connected to johnsharp@contoso.com</a:t>
                </a:r>
              </a:p>
            </p:txBody>
          </p:sp>
        </p:grpSp>
      </p:grpSp>
      <p:grpSp>
        <p:nvGrpSpPr>
          <p:cNvPr id="4" name="Group 3"/>
          <p:cNvGrpSpPr/>
          <p:nvPr/>
        </p:nvGrpSpPr>
        <p:grpSpPr>
          <a:xfrm>
            <a:off x="-142157" y="1769978"/>
            <a:ext cx="7497853" cy="1706398"/>
            <a:chOff x="-140247" y="1735430"/>
            <a:chExt cx="7351504" cy="1673091"/>
          </a:xfrm>
        </p:grpSpPr>
        <p:grpSp>
          <p:nvGrpSpPr>
            <p:cNvPr id="11" name="Group 10"/>
            <p:cNvGrpSpPr/>
            <p:nvPr/>
          </p:nvGrpSpPr>
          <p:grpSpPr>
            <a:xfrm>
              <a:off x="-140247" y="2494121"/>
              <a:ext cx="4389120" cy="914400"/>
              <a:chOff x="563066" y="2099554"/>
              <a:chExt cx="2321314" cy="914400"/>
            </a:xfrm>
          </p:grpSpPr>
          <p:sp>
            <p:nvSpPr>
              <p:cNvPr id="12" name="Rectangle 11"/>
              <p:cNvSpPr/>
              <p:nvPr/>
            </p:nvSpPr>
            <p:spPr>
              <a:xfrm>
                <a:off x="563066" y="2099554"/>
                <a:ext cx="2321314" cy="845809"/>
              </a:xfrm>
              <a:prstGeom prst="rect">
                <a:avLst/>
              </a:prstGeom>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32" b="0" i="0" u="none" strike="noStrike" kern="0" cap="none" spc="0" normalizeH="0" baseline="0" noProof="0" dirty="0">
                    <a:ln>
                      <a:noFill/>
                    </a:ln>
                    <a:solidFill>
                      <a:schemeClr val="tx1">
                        <a:lumMod val="85000"/>
                        <a:lumOff val="15000"/>
                      </a:schemeClr>
                    </a:solidFill>
                    <a:effectLst/>
                    <a:uLnTx/>
                    <a:uFillTx/>
                    <a:latin typeface="Segoe UI Light" panose="020B0502040204020203" pitchFamily="34" charset="0"/>
                    <a:cs typeface="Segoe UI Light" panose="020B0502040204020203" pitchFamily="34" charset="0"/>
                  </a:rPr>
                  <a:t>Authenticate to your Dropbox account. </a:t>
                </a:r>
                <a:br>
                  <a:rPr kumimoji="0" lang="en-US" sz="1632" b="0" i="0" u="none" strike="noStrike" kern="0" cap="none" spc="0" normalizeH="0" baseline="0" noProof="0" dirty="0">
                    <a:ln>
                      <a:noFill/>
                    </a:ln>
                    <a:solidFill>
                      <a:schemeClr val="tx1">
                        <a:lumMod val="85000"/>
                        <a:lumOff val="15000"/>
                      </a:schemeClr>
                    </a:solidFill>
                    <a:effectLst/>
                    <a:uLnTx/>
                    <a:uFillTx/>
                    <a:latin typeface="Segoe UI Light" panose="020B0502040204020203" pitchFamily="34" charset="0"/>
                    <a:cs typeface="Segoe UI Light" panose="020B0502040204020203" pitchFamily="34" charset="0"/>
                  </a:rPr>
                </a:br>
                <a:endParaRPr kumimoji="0" lang="en-US" sz="1632" b="0" i="0" u="none" strike="noStrike" kern="0" cap="none" spc="0" normalizeH="0" baseline="0" noProof="0" dirty="0">
                  <a:ln>
                    <a:noFill/>
                  </a:ln>
                  <a:solidFill>
                    <a:schemeClr val="tx1">
                      <a:lumMod val="85000"/>
                      <a:lumOff val="15000"/>
                    </a:schemeClr>
                  </a:solidFill>
                  <a:effectLst/>
                  <a:uLnTx/>
                  <a:uFillTx/>
                  <a:latin typeface="Segoe UI Light" panose="020B0502040204020203" pitchFamily="34" charset="0"/>
                  <a:cs typeface="Segoe UI Light" panose="020B0502040204020203"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32" b="0" i="0" u="none" strike="noStrike" kern="0" cap="none" spc="0" normalizeH="0" baseline="0" noProof="0" dirty="0">
                    <a:ln>
                      <a:noFill/>
                    </a:ln>
                    <a:solidFill>
                      <a:schemeClr val="tx1">
                        <a:lumMod val="85000"/>
                        <a:lumOff val="15000"/>
                      </a:schemeClr>
                    </a:solidFill>
                    <a:effectLst/>
                    <a:uLnTx/>
                    <a:uFillTx/>
                    <a:latin typeface="Segoe UI Light" panose="020B0502040204020203" pitchFamily="34" charset="0"/>
                    <a:cs typeface="Segoe UI Light" panose="020B0502040204020203" pitchFamily="34" charset="0"/>
                  </a:rPr>
                  <a:t>Select folder to monitor</a:t>
                </a:r>
              </a:p>
            </p:txBody>
          </p:sp>
          <p:sp>
            <p:nvSpPr>
              <p:cNvPr id="13" name="Line Callout 2 (Accent Bar) 12"/>
              <p:cNvSpPr/>
              <p:nvPr/>
            </p:nvSpPr>
            <p:spPr>
              <a:xfrm flipH="1">
                <a:off x="2800411" y="2251954"/>
                <a:ext cx="83968" cy="762000"/>
              </a:xfrm>
              <a:prstGeom prst="accentCallout2">
                <a:avLst>
                  <a:gd name="adj1" fmla="val 18750"/>
                  <a:gd name="adj2" fmla="val -8333"/>
                  <a:gd name="adj3" fmla="val -7338"/>
                  <a:gd name="adj4" fmla="val -198881"/>
                  <a:gd name="adj5" fmla="val -40235"/>
                  <a:gd name="adj6" fmla="val -369041"/>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ysClr val="windowText" lastClr="000000"/>
                  </a:solidFill>
                  <a:effectLst/>
                  <a:uLnTx/>
                  <a:uFillTx/>
                </a:endParaRPr>
              </a:p>
            </p:txBody>
          </p:sp>
        </p:grpSp>
        <p:pic>
          <p:nvPicPr>
            <p:cNvPr id="31" name="Picture 30"/>
            <p:cNvPicPr>
              <a:picLocks noChangeAspect="1"/>
            </p:cNvPicPr>
            <p:nvPr/>
          </p:nvPicPr>
          <p:blipFill>
            <a:blip r:embed="rId4"/>
            <a:stretch>
              <a:fillRect/>
            </a:stretch>
          </p:blipFill>
          <p:spPr>
            <a:xfrm>
              <a:off x="4972199" y="1735430"/>
              <a:ext cx="2239058" cy="1212581"/>
            </a:xfrm>
            <a:prstGeom prst="rect">
              <a:avLst/>
            </a:prstGeom>
            <a:ln>
              <a:solidFill>
                <a:srgbClr val="0070C0"/>
              </a:solidFill>
            </a:ln>
          </p:spPr>
        </p:pic>
      </p:grpSp>
      <p:pic>
        <p:nvPicPr>
          <p:cNvPr id="32" name="Picture 31"/>
          <p:cNvPicPr>
            <a:picLocks noChangeAspect="1"/>
          </p:cNvPicPr>
          <p:nvPr/>
        </p:nvPicPr>
        <p:blipFill>
          <a:blip r:embed="rId5"/>
          <a:stretch>
            <a:fillRect/>
          </a:stretch>
        </p:blipFill>
        <p:spPr>
          <a:xfrm>
            <a:off x="7098516" y="2402437"/>
            <a:ext cx="1785913" cy="848818"/>
          </a:xfrm>
          <a:prstGeom prst="rect">
            <a:avLst/>
          </a:prstGeom>
          <a:ln>
            <a:solidFill>
              <a:srgbClr val="0070C0"/>
            </a:solidFill>
          </a:ln>
        </p:spPr>
      </p:pic>
      <p:sp>
        <p:nvSpPr>
          <p:cNvPr id="33" name="TextBox 32"/>
          <p:cNvSpPr txBox="1"/>
          <p:nvPr/>
        </p:nvSpPr>
        <p:spPr>
          <a:xfrm>
            <a:off x="5176510" y="2424301"/>
            <a:ext cx="736927" cy="206261"/>
          </a:xfrm>
          <a:prstGeom prst="rect">
            <a:avLst/>
          </a:prstGeom>
          <a:solidFill>
            <a:schemeClr val="bg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14" b="0" i="0" u="none" strike="noStrike" kern="0" cap="none" spc="0" normalizeH="0" baseline="0" noProof="0" dirty="0">
                <a:ln>
                  <a:noFill/>
                </a:ln>
                <a:solidFill>
                  <a:schemeClr val="bg1">
                    <a:lumMod val="50000"/>
                  </a:schemeClr>
                </a:solidFill>
                <a:effectLst/>
                <a:uLnTx/>
                <a:uFillTx/>
                <a:latin typeface="Segoe UI" panose="020B0502040204020203" pitchFamily="34" charset="0"/>
                <a:cs typeface="Segoe UI" panose="020B0502040204020203" pitchFamily="34" charset="0"/>
              </a:rPr>
              <a:t>PowerApps</a:t>
            </a:r>
          </a:p>
        </p:txBody>
      </p:sp>
      <p:cxnSp>
        <p:nvCxnSpPr>
          <p:cNvPr id="7" name="Straight Arrow Connector 6"/>
          <p:cNvCxnSpPr/>
          <p:nvPr/>
        </p:nvCxnSpPr>
        <p:spPr>
          <a:xfrm>
            <a:off x="6130281" y="2958070"/>
            <a:ext cx="989" cy="25944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6"/>
          <a:stretch>
            <a:fillRect/>
          </a:stretch>
        </p:blipFill>
        <p:spPr>
          <a:xfrm>
            <a:off x="6564200" y="6154282"/>
            <a:ext cx="657880" cy="143301"/>
          </a:xfrm>
          <a:prstGeom prst="rect">
            <a:avLst/>
          </a:prstGeom>
        </p:spPr>
      </p:pic>
    </p:spTree>
    <p:extLst>
      <p:ext uri="{BB962C8B-B14F-4D97-AF65-F5344CB8AC3E}">
        <p14:creationId xmlns:p14="http://schemas.microsoft.com/office/powerpoint/2010/main" val="30434381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300"/>
                                        <p:tgtEl>
                                          <p:spTgt spid="4"/>
                                        </p:tgtEl>
                                      </p:cBhvr>
                                    </p:animEffect>
                                  </p:childTnLst>
                                </p:cTn>
                              </p:par>
                            </p:childTnLst>
                          </p:cTn>
                        </p:par>
                        <p:par>
                          <p:cTn id="8" fill="hold">
                            <p:stCondLst>
                              <p:cond delay="300"/>
                            </p:stCondLst>
                            <p:childTnLst>
                              <p:par>
                                <p:cTn id="9" presetID="22" presetClass="entr" presetSubtype="8" fill="hold" nodeType="afterEffect">
                                  <p:stCondLst>
                                    <p:cond delay="300"/>
                                  </p:stCondLst>
                                  <p:childTnLst>
                                    <p:set>
                                      <p:cBhvr>
                                        <p:cTn id="10" dur="1" fill="hold">
                                          <p:stCondLst>
                                            <p:cond delay="0"/>
                                          </p:stCondLst>
                                        </p:cTn>
                                        <p:tgtEl>
                                          <p:spTgt spid="32"/>
                                        </p:tgtEl>
                                        <p:attrNameLst>
                                          <p:attrName>style.visibility</p:attrName>
                                        </p:attrNameLst>
                                      </p:cBhvr>
                                      <p:to>
                                        <p:strVal val="visible"/>
                                      </p:to>
                                    </p:set>
                                    <p:animEffect transition="in" filter="wipe(left)">
                                      <p:cBhvr>
                                        <p:cTn id="11" dur="500"/>
                                        <p:tgtEl>
                                          <p:spTgt spid="32"/>
                                        </p:tgtEl>
                                      </p:cBhvr>
                                    </p:animEffect>
                                  </p:childTnLst>
                                </p:cTn>
                              </p:par>
                            </p:childTnLst>
                          </p:cTn>
                        </p:par>
                        <p:par>
                          <p:cTn id="12" fill="hold">
                            <p:stCondLst>
                              <p:cond delay="1100"/>
                            </p:stCondLst>
                            <p:childTnLst>
                              <p:par>
                                <p:cTn id="13" presetID="22" presetClass="entr" presetSubtype="8" fill="hold" grpId="0" nodeType="afterEffect">
                                  <p:stCondLst>
                                    <p:cond delay="300"/>
                                  </p:stCondLst>
                                  <p:childTnLst>
                                    <p:set>
                                      <p:cBhvr>
                                        <p:cTn id="14" dur="1" fill="hold">
                                          <p:stCondLst>
                                            <p:cond delay="0"/>
                                          </p:stCondLst>
                                        </p:cTn>
                                        <p:tgtEl>
                                          <p:spTgt spid="33"/>
                                        </p:tgtEl>
                                        <p:attrNameLst>
                                          <p:attrName>style.visibility</p:attrName>
                                        </p:attrNameLst>
                                      </p:cBhvr>
                                      <p:to>
                                        <p:strVal val="visible"/>
                                      </p:to>
                                    </p:set>
                                    <p:animEffect transition="in" filter="wipe(left)">
                                      <p:cBhvr>
                                        <p:cTn id="15" dur="500"/>
                                        <p:tgtEl>
                                          <p:spTgt spid="33"/>
                                        </p:tgtEl>
                                      </p:cBhvr>
                                    </p:animEffect>
                                  </p:childTnLst>
                                </p:cTn>
                              </p:par>
                            </p:childTnLst>
                          </p:cTn>
                        </p:par>
                        <p:par>
                          <p:cTn id="16" fill="hold">
                            <p:stCondLst>
                              <p:cond delay="1900"/>
                            </p:stCondLst>
                            <p:childTnLst>
                              <p:par>
                                <p:cTn id="17" presetID="10" presetClass="entr" presetSubtype="0" fill="hold" nodeType="afterEffect">
                                  <p:stCondLst>
                                    <p:cond delay="3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700"/>
                            </p:stCondLst>
                            <p:childTnLst>
                              <p:par>
                                <p:cTn id="21" presetID="22" presetClass="entr" presetSubtype="1" fill="hold" nodeType="afterEffect">
                                  <p:stCondLst>
                                    <p:cond delay="300"/>
                                  </p:stCondLst>
                                  <p:childTnLst>
                                    <p:set>
                                      <p:cBhvr>
                                        <p:cTn id="22" dur="1" fill="hold">
                                          <p:stCondLst>
                                            <p:cond delay="0"/>
                                          </p:stCondLst>
                                        </p:cTn>
                                        <p:tgtEl>
                                          <p:spTgt spid="5"/>
                                        </p:tgtEl>
                                        <p:attrNameLst>
                                          <p:attrName>style.visibility</p:attrName>
                                        </p:attrNameLst>
                                      </p:cBhvr>
                                      <p:to>
                                        <p:strVal val="visible"/>
                                      </p:to>
                                    </p:set>
                                    <p:animEffect transition="in" filter="wipe(up)">
                                      <p:cBhvr>
                                        <p:cTn id="23" dur="300"/>
                                        <p:tgtEl>
                                          <p:spTgt spid="5"/>
                                        </p:tgtEl>
                                      </p:cBhvr>
                                    </p:animEffect>
                                  </p:childTnLst>
                                </p:cTn>
                              </p:par>
                            </p:childTnLst>
                          </p:cTn>
                        </p:par>
                        <p:par>
                          <p:cTn id="24" fill="hold">
                            <p:stCondLst>
                              <p:cond delay="3300"/>
                            </p:stCondLst>
                            <p:childTnLst>
                              <p:par>
                                <p:cTn id="25" presetID="1" presetClass="entr" presetSubtype="0" fill="hold" nodeType="afterEffect">
                                  <p:stCondLst>
                                    <p:cond delay="10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44766" y="5109337"/>
            <a:ext cx="11146939" cy="118276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468" b="0" i="0" u="none" strike="noStrike" kern="0" cap="none" spc="0" normalizeH="0" baseline="0" noProof="0" dirty="0">
                <a:ln>
                  <a:noFill/>
                </a:ln>
                <a:solidFill>
                  <a:sysClr val="windowText" lastClr="000000"/>
                </a:solidFill>
                <a:effectLst/>
                <a:uLnTx/>
                <a:uFillTx/>
                <a:latin typeface="Segoe UI Light" panose="020B0502040204020203" pitchFamily="34" charset="0"/>
                <a:cs typeface="Segoe UI Light" panose="020B0502040204020203" pitchFamily="34" charset="0"/>
              </a:rPr>
              <a:t>Automate advanced scenarios with multiple steps, looping,</a:t>
            </a:r>
            <a:br>
              <a:rPr kumimoji="0" lang="en-US" sz="3468" b="0" i="0" u="none" strike="noStrike" kern="0" cap="none" spc="0" normalizeH="0" baseline="0" noProof="0" dirty="0">
                <a:ln>
                  <a:noFill/>
                </a:ln>
                <a:solidFill>
                  <a:sysClr val="windowText" lastClr="000000"/>
                </a:solidFill>
                <a:effectLst/>
                <a:uLnTx/>
                <a:uFillTx/>
                <a:latin typeface="Segoe UI Light" panose="020B0502040204020203" pitchFamily="34" charset="0"/>
                <a:cs typeface="Segoe UI Light" panose="020B0502040204020203" pitchFamily="34" charset="0"/>
              </a:rPr>
            </a:br>
            <a:r>
              <a:rPr kumimoji="0" lang="en-US" sz="3468" b="0" i="0" u="none" strike="noStrike" kern="0" cap="none" spc="0" normalizeH="0" baseline="0" noProof="0" dirty="0">
                <a:ln>
                  <a:noFill/>
                </a:ln>
                <a:solidFill>
                  <a:sysClr val="windowText" lastClr="000000"/>
                </a:solidFill>
                <a:effectLst/>
                <a:uLnTx/>
                <a:uFillTx/>
                <a:latin typeface="Segoe UI Light" panose="020B0502040204020203" pitchFamily="34" charset="0"/>
                <a:cs typeface="Segoe UI Light" panose="020B0502040204020203" pitchFamily="34" charset="0"/>
              </a:rPr>
              <a:t>branching conditions, and more</a:t>
            </a:r>
          </a:p>
        </p:txBody>
      </p:sp>
      <p:grpSp>
        <p:nvGrpSpPr>
          <p:cNvPr id="11" name="Group 10"/>
          <p:cNvGrpSpPr/>
          <p:nvPr/>
        </p:nvGrpSpPr>
        <p:grpSpPr>
          <a:xfrm>
            <a:off x="2089718" y="889225"/>
            <a:ext cx="8257036" cy="3983246"/>
            <a:chOff x="1233873" y="931136"/>
            <a:chExt cx="8095868" cy="3905498"/>
          </a:xfrm>
        </p:grpSpPr>
        <p:grpSp>
          <p:nvGrpSpPr>
            <p:cNvPr id="10" name="Group 9"/>
            <p:cNvGrpSpPr/>
            <p:nvPr/>
          </p:nvGrpSpPr>
          <p:grpSpPr>
            <a:xfrm>
              <a:off x="1233873" y="931136"/>
              <a:ext cx="8095868" cy="3905498"/>
              <a:chOff x="1233873" y="931136"/>
              <a:chExt cx="8095868" cy="3905498"/>
            </a:xfrm>
          </p:grpSpPr>
          <p:pic>
            <p:nvPicPr>
              <p:cNvPr id="4" name="Picture 3"/>
              <p:cNvPicPr>
                <a:picLocks noChangeAspect="1"/>
              </p:cNvPicPr>
              <p:nvPr/>
            </p:nvPicPr>
            <p:blipFill>
              <a:blip r:embed="rId3">
                <a:clrChange>
                  <a:clrFrom>
                    <a:srgbClr val="F8F8F8"/>
                  </a:clrFrom>
                  <a:clrTo>
                    <a:srgbClr val="F8F8F8">
                      <a:alpha val="0"/>
                    </a:srgbClr>
                  </a:clrTo>
                </a:clrChange>
              </a:blip>
              <a:stretch>
                <a:fillRect/>
              </a:stretch>
            </p:blipFill>
            <p:spPr>
              <a:xfrm>
                <a:off x="1233873" y="931136"/>
                <a:ext cx="8095868" cy="3905498"/>
              </a:xfrm>
              <a:prstGeom prst="rect">
                <a:avLst/>
              </a:prstGeom>
            </p:spPr>
          </p:pic>
          <p:sp>
            <p:nvSpPr>
              <p:cNvPr id="2" name="Rectangle 1"/>
              <p:cNvSpPr/>
              <p:nvPr/>
            </p:nvSpPr>
            <p:spPr>
              <a:xfrm>
                <a:off x="6138333" y="2276477"/>
                <a:ext cx="2853267" cy="1262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pic>
          <p:nvPicPr>
            <p:cNvPr id="7" name="Picture 26" descr="API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2603" y="2484070"/>
              <a:ext cx="847403" cy="8474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4881" y="2489630"/>
              <a:ext cx="841844" cy="841844"/>
            </a:xfrm>
            <a:prstGeom prst="rect">
              <a:avLst/>
            </a:prstGeom>
          </p:spPr>
        </p:pic>
      </p:grpSp>
    </p:spTree>
    <p:extLst>
      <p:ext uri="{BB962C8B-B14F-4D97-AF65-F5344CB8AC3E}">
        <p14:creationId xmlns:p14="http://schemas.microsoft.com/office/powerpoint/2010/main" val="3465653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4638" y="1668462"/>
            <a:ext cx="11887200" cy="4267200"/>
          </a:xfrm>
        </p:spPr>
        <p:txBody>
          <a:bodyPr/>
          <a:lstStyle/>
          <a:p>
            <a:pPr algn="ctr"/>
            <a:r>
              <a:rPr lang="en-US" dirty="0"/>
              <a:t>PowerApps &amp; Flow</a:t>
            </a:r>
            <a:br>
              <a:rPr lang="en-US" dirty="0"/>
            </a:br>
            <a:r>
              <a:rPr lang="en-US" sz="13800" dirty="0"/>
              <a:t>♥</a:t>
            </a:r>
            <a:r>
              <a:rPr lang="en-US" dirty="0"/>
              <a:t> </a:t>
            </a:r>
            <a:br>
              <a:rPr lang="en-US" dirty="0"/>
            </a:br>
            <a:r>
              <a:rPr lang="en-US" dirty="0"/>
              <a:t>SharePoint</a:t>
            </a:r>
          </a:p>
        </p:txBody>
      </p:sp>
    </p:spTree>
    <p:extLst>
      <p:ext uri="{BB962C8B-B14F-4D97-AF65-F5344CB8AC3E}">
        <p14:creationId xmlns:p14="http://schemas.microsoft.com/office/powerpoint/2010/main" val="385374753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22337" y="2125663"/>
            <a:ext cx="10591800" cy="3924300"/>
          </a:xfrm>
        </p:spPr>
        <p:txBody>
          <a:bodyPr/>
          <a:lstStyle/>
          <a:p>
            <a:pPr algn="ctr"/>
            <a:r>
              <a:rPr lang="en-US" sz="5400" dirty="0"/>
              <a:t>PowerApps and Flow are the tools for business users for building business applications in SharePoint today and tomorrow.</a:t>
            </a:r>
            <a:br>
              <a:rPr lang="en-US" sz="5400" dirty="0"/>
            </a:br>
            <a:endParaRPr lang="en-US" sz="5400" dirty="0"/>
          </a:p>
        </p:txBody>
      </p:sp>
    </p:spTree>
    <p:extLst>
      <p:ext uri="{BB962C8B-B14F-4D97-AF65-F5344CB8AC3E}">
        <p14:creationId xmlns:p14="http://schemas.microsoft.com/office/powerpoint/2010/main" val="3275998463"/>
      </p:ext>
    </p:extLst>
  </p:cSld>
  <p:clrMapOvr>
    <a:masterClrMapping/>
  </p:clrMapOvr>
  <p:transition advTm="5000">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5132" y="472653"/>
            <a:ext cx="11171622" cy="7041710"/>
          </a:xfrm>
          <a:prstGeom prst="rect">
            <a:avLst/>
          </a:prstGeom>
        </p:spPr>
      </p:pic>
      <p:pic>
        <p:nvPicPr>
          <p:cNvPr id="55" name="Picture 54"/>
          <p:cNvPicPr>
            <a:picLocks noChangeAspect="1"/>
          </p:cNvPicPr>
          <p:nvPr/>
        </p:nvPicPr>
        <p:blipFill>
          <a:blip r:embed="rId4"/>
          <a:stretch>
            <a:fillRect/>
          </a:stretch>
        </p:blipFill>
        <p:spPr>
          <a:xfrm>
            <a:off x="2708840" y="1470817"/>
            <a:ext cx="6565490" cy="3798894"/>
          </a:xfrm>
          <a:prstGeom prst="rect">
            <a:avLst/>
          </a:prstGeom>
        </p:spPr>
      </p:pic>
      <p:grpSp>
        <p:nvGrpSpPr>
          <p:cNvPr id="56" name="Group 55"/>
          <p:cNvGrpSpPr/>
          <p:nvPr/>
        </p:nvGrpSpPr>
        <p:grpSpPr>
          <a:xfrm>
            <a:off x="2564737" y="1343778"/>
            <a:ext cx="8894047" cy="3970608"/>
            <a:chOff x="2555655" y="1362197"/>
            <a:chExt cx="8720445" cy="3893106"/>
          </a:xfrm>
        </p:grpSpPr>
        <p:sp>
          <p:nvSpPr>
            <p:cNvPr id="57" name="3"/>
            <p:cNvSpPr/>
            <p:nvPr/>
          </p:nvSpPr>
          <p:spPr bwMode="auto">
            <a:xfrm>
              <a:off x="2555655" y="1362197"/>
              <a:ext cx="6654446" cy="3893106"/>
            </a:xfrm>
            <a:prstGeom prst="rect">
              <a:avLst/>
            </a:prstGeom>
            <a:noFill/>
            <a:ln w="19050" cap="sq">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45713" bIns="45713" numCol="1" spcCol="0" rtlCol="0" fromWordArt="0" anchor="ctr" anchorCtr="0" forceAA="0" compatLnSpc="1">
              <a:prstTxWarp prst="textNoShape">
                <a:avLst/>
              </a:prstTxWarp>
              <a:noAutofit/>
            </a:bodyPr>
            <a:lstStyle/>
            <a:p>
              <a:pPr marL="0" marR="0" lvl="0" indent="0" algn="ctr" defTabSz="913923"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70" name="Freeform 9"/>
            <p:cNvSpPr>
              <a:spLocks noChangeAspect="1" noEditPoints="1"/>
            </p:cNvSpPr>
            <p:nvPr/>
          </p:nvSpPr>
          <p:spPr bwMode="auto">
            <a:xfrm>
              <a:off x="11092873" y="1881445"/>
              <a:ext cx="183227" cy="182240"/>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18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grpSp>
      <p:pic>
        <p:nvPicPr>
          <p:cNvPr id="44" name="Picture 43"/>
          <p:cNvPicPr>
            <a:picLocks noChangeAspect="1"/>
          </p:cNvPicPr>
          <p:nvPr/>
        </p:nvPicPr>
        <p:blipFill>
          <a:blip r:embed="rId5"/>
          <a:stretch>
            <a:fillRect/>
          </a:stretch>
        </p:blipFill>
        <p:spPr>
          <a:xfrm>
            <a:off x="445851" y="2931963"/>
            <a:ext cx="1299621" cy="2622699"/>
          </a:xfrm>
          <a:prstGeom prst="rect">
            <a:avLst/>
          </a:prstGeom>
        </p:spPr>
      </p:pic>
      <p:grpSp>
        <p:nvGrpSpPr>
          <p:cNvPr id="7" name="Group 6"/>
          <p:cNvGrpSpPr/>
          <p:nvPr/>
        </p:nvGrpSpPr>
        <p:grpSpPr>
          <a:xfrm>
            <a:off x="525239" y="3230898"/>
            <a:ext cx="3405769" cy="2010332"/>
            <a:chOff x="441914" y="6584236"/>
            <a:chExt cx="3339293" cy="1971093"/>
          </a:xfrm>
        </p:grpSpPr>
        <p:pic>
          <p:nvPicPr>
            <p:cNvPr id="83" name="Picture 82"/>
            <p:cNvPicPr>
              <a:picLocks noChangeAspect="1"/>
            </p:cNvPicPr>
            <p:nvPr/>
          </p:nvPicPr>
          <p:blipFill>
            <a:blip r:embed="rId6"/>
            <a:stretch>
              <a:fillRect/>
            </a:stretch>
          </p:blipFill>
          <p:spPr>
            <a:xfrm>
              <a:off x="441914" y="6584236"/>
              <a:ext cx="1128163" cy="1971093"/>
            </a:xfrm>
            <a:prstGeom prst="rect">
              <a:avLst/>
            </a:prstGeom>
          </p:spPr>
        </p:pic>
        <p:grpSp>
          <p:nvGrpSpPr>
            <p:cNvPr id="84" name="Group 83"/>
            <p:cNvGrpSpPr/>
            <p:nvPr/>
          </p:nvGrpSpPr>
          <p:grpSpPr>
            <a:xfrm>
              <a:off x="939968" y="7321652"/>
              <a:ext cx="2841239" cy="855913"/>
              <a:chOff x="1078371" y="4389153"/>
              <a:chExt cx="2841239" cy="855913"/>
            </a:xfrm>
          </p:grpSpPr>
          <p:sp>
            <p:nvSpPr>
              <p:cNvPr id="85" name="3"/>
              <p:cNvSpPr/>
              <p:nvPr/>
            </p:nvSpPr>
            <p:spPr bwMode="auto">
              <a:xfrm>
                <a:off x="1078371" y="4437999"/>
                <a:ext cx="690381" cy="355013"/>
              </a:xfrm>
              <a:prstGeom prst="rect">
                <a:avLst/>
              </a:prstGeom>
              <a:noFill/>
              <a:ln w="19050" cap="sq">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45713" bIns="45713" numCol="1" spcCol="0" rtlCol="0" fromWordArt="0" anchor="ctr" anchorCtr="0" forceAA="0" compatLnSpc="1">
                <a:prstTxWarp prst="textNoShape">
                  <a:avLst/>
                </a:prstTxWarp>
                <a:noAutofit/>
              </a:bodyPr>
              <a:lstStyle/>
              <a:p>
                <a:pPr marL="0" marR="0" lvl="0" indent="0" algn="ctr" defTabSz="913923"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86" name="3"/>
              <p:cNvGrpSpPr/>
              <p:nvPr/>
            </p:nvGrpSpPr>
            <p:grpSpPr>
              <a:xfrm>
                <a:off x="1775842" y="4432414"/>
                <a:ext cx="2143768" cy="812652"/>
                <a:chOff x="1366143" y="3098253"/>
                <a:chExt cx="2166166" cy="828948"/>
              </a:xfrm>
            </p:grpSpPr>
            <p:sp>
              <p:nvSpPr>
                <p:cNvPr id="90" name="Rectangle 89"/>
                <p:cNvSpPr/>
                <p:nvPr/>
              </p:nvSpPr>
              <p:spPr bwMode="auto">
                <a:xfrm>
                  <a:off x="1366143" y="3098253"/>
                  <a:ext cx="2166166" cy="82894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283" tIns="91427" rIns="91427" bIns="45713" numCol="1" spcCol="0" rtlCol="0" fromWordArt="0" anchor="t" anchorCtr="0" forceAA="0" compatLnSpc="1">
                  <a:prstTxWarp prst="textNoShape">
                    <a:avLst/>
                  </a:prstTxWarp>
                  <a:noAutofit/>
                </a:bodyPr>
                <a:lstStyle/>
                <a:p>
                  <a:pPr marL="0" marR="0" lvl="0" indent="0" defTabSz="913923" eaLnBrk="1" fontAlgn="base" latinLnBrk="0" hangingPunct="1">
                    <a:lnSpc>
                      <a:spcPct val="100000"/>
                    </a:lnSpc>
                    <a:spcBef>
                      <a:spcPct val="0"/>
                    </a:spcBef>
                    <a:spcAft>
                      <a:spcPct val="0"/>
                    </a:spcAft>
                    <a:buClrTx/>
                    <a:buSzTx/>
                    <a:buFontTx/>
                    <a:buNone/>
                    <a:tabLst/>
                    <a:defRPr/>
                  </a:pPr>
                  <a:r>
                    <a:rPr kumimoji="0" lang="en-US" sz="1399"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Access SharePoint content using Power Apps</a:t>
                  </a:r>
                </a:p>
              </p:txBody>
            </p:sp>
            <p:sp>
              <p:nvSpPr>
                <p:cNvPr id="91" name="Freeform 9"/>
                <p:cNvSpPr>
                  <a:spLocks noChangeAspect="1" noEditPoints="1"/>
                </p:cNvSpPr>
                <p:nvPr/>
              </p:nvSpPr>
              <p:spPr bwMode="auto">
                <a:xfrm>
                  <a:off x="3259396" y="3639088"/>
                  <a:ext cx="185142" cy="185894"/>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18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grpSp>
          <p:grpSp>
            <p:nvGrpSpPr>
              <p:cNvPr id="87" name="3"/>
              <p:cNvGrpSpPr/>
              <p:nvPr/>
            </p:nvGrpSpPr>
            <p:grpSpPr>
              <a:xfrm>
                <a:off x="1606699" y="4389153"/>
                <a:ext cx="275837" cy="275837"/>
                <a:chOff x="981559" y="2518476"/>
                <a:chExt cx="281368" cy="281368"/>
              </a:xfrm>
              <a:effectLst>
                <a:outerShdw blurRad="50800" dist="38100" dir="2700000" algn="tl" rotWithShape="0">
                  <a:prstClr val="black">
                    <a:alpha val="40000"/>
                  </a:prstClr>
                </a:outerShdw>
              </a:effectLst>
            </p:grpSpPr>
            <p:sp>
              <p:nvSpPr>
                <p:cNvPr id="88" name="Oval 87"/>
                <p:cNvSpPr/>
                <p:nvPr/>
              </p:nvSpPr>
              <p:spPr bwMode="auto">
                <a:xfrm>
                  <a:off x="981559" y="2518476"/>
                  <a:ext cx="281368" cy="281368"/>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45713" bIns="45713" numCol="1" spcCol="0" rtlCol="0" fromWordArt="0" anchor="ctr" anchorCtr="0" forceAA="0" compatLnSpc="1">
                  <a:prstTxWarp prst="textNoShape">
                    <a:avLst/>
                  </a:prstTxWarp>
                  <a:noAutofit/>
                </a:bodyPr>
                <a:lstStyle/>
                <a:p>
                  <a:pPr marL="0" marR="0" lvl="0" indent="0" algn="ctr" defTabSz="913923"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89" name="Oval 88"/>
                <p:cNvSpPr/>
                <p:nvPr/>
              </p:nvSpPr>
              <p:spPr bwMode="auto">
                <a:xfrm>
                  <a:off x="1007390" y="2544307"/>
                  <a:ext cx="229707" cy="229708"/>
                </a:xfrm>
                <a:prstGeom prst="ellipse">
                  <a:avLst/>
                </a:prstGeom>
                <a:solidFill>
                  <a:schemeClr val="accent1"/>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45713" bIns="45713" numCol="1" spcCol="0" rtlCol="0" fromWordArt="0" anchor="ctr" anchorCtr="0" forceAA="0" compatLnSpc="1">
                  <a:prstTxWarp prst="textNoShape">
                    <a:avLst/>
                  </a:prstTxWarp>
                  <a:noAutofit/>
                </a:bodyPr>
                <a:lstStyle/>
                <a:p>
                  <a:pPr marL="0" marR="0" lvl="0" indent="0" algn="ctr" defTabSz="913923"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grpSp>
      </p:grpSp>
      <p:grpSp>
        <p:nvGrpSpPr>
          <p:cNvPr id="71" name="Group 70"/>
          <p:cNvGrpSpPr/>
          <p:nvPr/>
        </p:nvGrpSpPr>
        <p:grpSpPr>
          <a:xfrm>
            <a:off x="5201528" y="2509823"/>
            <a:ext cx="6487654" cy="2541617"/>
            <a:chOff x="5141687" y="2393259"/>
            <a:chExt cx="6361023" cy="2492008"/>
          </a:xfrm>
        </p:grpSpPr>
        <p:pic>
          <p:nvPicPr>
            <p:cNvPr id="72" name="Picture 71"/>
            <p:cNvPicPr>
              <a:picLocks noChangeAspect="1"/>
            </p:cNvPicPr>
            <p:nvPr/>
          </p:nvPicPr>
          <p:blipFill>
            <a:blip r:embed="rId7"/>
            <a:stretch>
              <a:fillRect/>
            </a:stretch>
          </p:blipFill>
          <p:spPr>
            <a:xfrm>
              <a:off x="7343259" y="2499298"/>
              <a:ext cx="4102986" cy="2313642"/>
            </a:xfrm>
            <a:prstGeom prst="rect">
              <a:avLst/>
            </a:prstGeom>
            <a:ln>
              <a:solidFill>
                <a:schemeClr val="bg2">
                  <a:lumMod val="75000"/>
                </a:schemeClr>
              </a:solidFill>
            </a:ln>
            <a:effectLst>
              <a:outerShdw blurRad="50800" dist="38100" dir="2700000" algn="tl" rotWithShape="0">
                <a:prstClr val="black">
                  <a:alpha val="40000"/>
                </a:prstClr>
              </a:outerShdw>
            </a:effectLst>
          </p:spPr>
        </p:pic>
        <p:grpSp>
          <p:nvGrpSpPr>
            <p:cNvPr id="73" name="Group 72"/>
            <p:cNvGrpSpPr/>
            <p:nvPr/>
          </p:nvGrpSpPr>
          <p:grpSpPr>
            <a:xfrm>
              <a:off x="5141687" y="2393259"/>
              <a:ext cx="6361023" cy="2492008"/>
              <a:chOff x="659224" y="2690907"/>
              <a:chExt cx="6361023" cy="2492008"/>
            </a:xfrm>
          </p:grpSpPr>
          <p:sp>
            <p:nvSpPr>
              <p:cNvPr id="74" name="3"/>
              <p:cNvSpPr/>
              <p:nvPr/>
            </p:nvSpPr>
            <p:spPr bwMode="auto">
              <a:xfrm>
                <a:off x="2802993" y="2752893"/>
                <a:ext cx="4217254" cy="2430022"/>
              </a:xfrm>
              <a:prstGeom prst="rect">
                <a:avLst/>
              </a:prstGeom>
              <a:noFill/>
              <a:ln w="19050" cap="sq">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45713" bIns="45713" numCol="1" spcCol="0" rtlCol="0" fromWordArt="0" anchor="ctr" anchorCtr="0" forceAA="0" compatLnSpc="1">
                <a:prstTxWarp prst="textNoShape">
                  <a:avLst/>
                </a:prstTxWarp>
                <a:noAutofit/>
              </a:bodyPr>
              <a:lstStyle/>
              <a:p>
                <a:pPr marL="0" marR="0" lvl="0" indent="0" algn="ctr" defTabSz="913923"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75" name="3"/>
              <p:cNvGrpSpPr/>
              <p:nvPr/>
            </p:nvGrpSpPr>
            <p:grpSpPr>
              <a:xfrm>
                <a:off x="659224" y="2808220"/>
                <a:ext cx="2143768" cy="812652"/>
                <a:chOff x="1366143" y="3098253"/>
                <a:chExt cx="2166166" cy="828948"/>
              </a:xfrm>
            </p:grpSpPr>
            <p:sp>
              <p:nvSpPr>
                <p:cNvPr id="79" name="Rectangle 78"/>
                <p:cNvSpPr/>
                <p:nvPr/>
              </p:nvSpPr>
              <p:spPr bwMode="auto">
                <a:xfrm>
                  <a:off x="1366143" y="3098253"/>
                  <a:ext cx="2166166" cy="82894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283" tIns="91427" rIns="91427" bIns="45713" numCol="1" spcCol="0" rtlCol="0" fromWordArt="0" anchor="t" anchorCtr="0" forceAA="0" compatLnSpc="1">
                  <a:prstTxWarp prst="textNoShape">
                    <a:avLst/>
                  </a:prstTxWarp>
                  <a:noAutofit/>
                </a:bodyPr>
                <a:lstStyle/>
                <a:p>
                  <a:pPr marL="0" marR="0" lvl="0" indent="0" defTabSz="913923" eaLnBrk="1" fontAlgn="base" latinLnBrk="0" hangingPunct="1">
                    <a:lnSpc>
                      <a:spcPct val="100000"/>
                    </a:lnSpc>
                    <a:spcBef>
                      <a:spcPct val="0"/>
                    </a:spcBef>
                    <a:spcAft>
                      <a:spcPct val="0"/>
                    </a:spcAft>
                    <a:buClrTx/>
                    <a:buSzTx/>
                    <a:buFontTx/>
                    <a:buNone/>
                    <a:tabLst/>
                    <a:defRPr/>
                  </a:pPr>
                  <a:r>
                    <a:rPr kumimoji="0" lang="en-US" sz="1399"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Add external content and logic to lists with Microsoft Flow</a:t>
                  </a:r>
                </a:p>
              </p:txBody>
            </p:sp>
            <p:sp>
              <p:nvSpPr>
                <p:cNvPr id="80" name="Freeform 9"/>
                <p:cNvSpPr>
                  <a:spLocks noChangeAspect="1" noEditPoints="1"/>
                </p:cNvSpPr>
                <p:nvPr/>
              </p:nvSpPr>
              <p:spPr bwMode="auto">
                <a:xfrm>
                  <a:off x="3259396" y="3639088"/>
                  <a:ext cx="185142" cy="185894"/>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18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grpSp>
          <p:grpSp>
            <p:nvGrpSpPr>
              <p:cNvPr id="76" name="3"/>
              <p:cNvGrpSpPr/>
              <p:nvPr/>
            </p:nvGrpSpPr>
            <p:grpSpPr>
              <a:xfrm>
                <a:off x="2639701" y="2690907"/>
                <a:ext cx="275837" cy="275837"/>
                <a:chOff x="981559" y="2518476"/>
                <a:chExt cx="281368" cy="281368"/>
              </a:xfrm>
              <a:effectLst>
                <a:outerShdw blurRad="50800" dist="38100" dir="2700000" algn="tl" rotWithShape="0">
                  <a:prstClr val="black">
                    <a:alpha val="40000"/>
                  </a:prstClr>
                </a:outerShdw>
              </a:effectLst>
            </p:grpSpPr>
            <p:sp>
              <p:nvSpPr>
                <p:cNvPr id="77" name="Oval 76"/>
                <p:cNvSpPr/>
                <p:nvPr/>
              </p:nvSpPr>
              <p:spPr bwMode="auto">
                <a:xfrm>
                  <a:off x="981559" y="2518476"/>
                  <a:ext cx="281368" cy="281368"/>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45713" bIns="45713" numCol="1" spcCol="0" rtlCol="0" fromWordArt="0" anchor="ctr" anchorCtr="0" forceAA="0" compatLnSpc="1">
                  <a:prstTxWarp prst="textNoShape">
                    <a:avLst/>
                  </a:prstTxWarp>
                  <a:noAutofit/>
                </a:bodyPr>
                <a:lstStyle/>
                <a:p>
                  <a:pPr marL="0" marR="0" lvl="0" indent="0" algn="ctr" defTabSz="913923"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78" name="Oval 77"/>
                <p:cNvSpPr/>
                <p:nvPr/>
              </p:nvSpPr>
              <p:spPr bwMode="auto">
                <a:xfrm>
                  <a:off x="1007390" y="2544307"/>
                  <a:ext cx="229707" cy="229708"/>
                </a:xfrm>
                <a:prstGeom prst="ellipse">
                  <a:avLst/>
                </a:prstGeom>
                <a:solidFill>
                  <a:schemeClr val="accent1"/>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45713" bIns="45713" numCol="1" spcCol="0" rtlCol="0" fromWordArt="0" anchor="ctr" anchorCtr="0" forceAA="0" compatLnSpc="1">
                  <a:prstTxWarp prst="textNoShape">
                    <a:avLst/>
                  </a:prstTxWarp>
                  <a:noAutofit/>
                </a:bodyPr>
                <a:lstStyle/>
                <a:p>
                  <a:pPr marL="0" marR="0" lvl="0" indent="0" algn="ctr" defTabSz="913923"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grpSp>
      </p:grpSp>
      <p:sp>
        <p:nvSpPr>
          <p:cNvPr id="30" name="Text Placeholder 2"/>
          <p:cNvSpPr txBox="1">
            <a:spLocks/>
          </p:cNvSpPr>
          <p:nvPr/>
        </p:nvSpPr>
        <p:spPr>
          <a:xfrm>
            <a:off x="2584208" y="472653"/>
            <a:ext cx="7268063" cy="508742"/>
          </a:xfrm>
          <a:prstGeom prst="rect">
            <a:avLst/>
          </a:prstGeom>
        </p:spPr>
        <p:txBody>
          <a:bodyPr/>
          <a:lstStyle>
            <a:lvl1pPr marL="339660" marR="0" indent="-339660" algn="l" defTabSz="914188" rtl="0" eaLnBrk="1" fontAlgn="auto" latinLnBrk="0" hangingPunct="1">
              <a:lnSpc>
                <a:spcPct val="90000"/>
              </a:lnSpc>
              <a:spcBef>
                <a:spcPct val="20000"/>
              </a:spcBef>
              <a:spcAft>
                <a:spcPts val="0"/>
              </a:spcAft>
              <a:buClrTx/>
              <a:buSzPct val="80000"/>
              <a:buFont typeface="Arial" pitchFamily="34" charset="0"/>
              <a:buChar char="•"/>
              <a:tabLst/>
              <a:defRPr sz="3600" kern="1200" spc="-70" baseline="0">
                <a:gradFill>
                  <a:gsLst>
                    <a:gs pos="1250">
                      <a:schemeClr val="bg2"/>
                    </a:gs>
                    <a:gs pos="100000">
                      <a:schemeClr val="bg2"/>
                    </a:gs>
                  </a:gsLst>
                  <a:lin ang="5400000" scaled="0"/>
                </a:gradFill>
                <a:latin typeface="+mj-lt"/>
                <a:ea typeface="+mn-ea"/>
                <a:cs typeface="+mn-cs"/>
              </a:defRPr>
            </a:lvl1pPr>
            <a:lvl2pPr marL="572978" marR="0" indent="-233318" algn="l" defTabSz="914188"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bg2"/>
                    </a:gs>
                    <a:gs pos="100000">
                      <a:schemeClr val="bg2"/>
                    </a:gs>
                  </a:gsLst>
                  <a:lin ang="5400000" scaled="0"/>
                </a:gradFill>
                <a:latin typeface="+mn-lt"/>
                <a:ea typeface="+mn-ea"/>
                <a:cs typeface="+mn-cs"/>
              </a:defRPr>
            </a:lvl2pPr>
            <a:lvl3pPr marL="798359" marR="0" indent="-225382" algn="l" defTabSz="914188" rtl="0" eaLnBrk="1" fontAlgn="auto" latinLnBrk="0" hangingPunct="1">
              <a:lnSpc>
                <a:spcPct val="90000"/>
              </a:lnSpc>
              <a:spcBef>
                <a:spcPct val="20000"/>
              </a:spcBef>
              <a:spcAft>
                <a:spcPts val="0"/>
              </a:spcAft>
              <a:buClrTx/>
              <a:buSzPct val="90000"/>
              <a:buFont typeface="Wingdings" pitchFamily="2" charset="2"/>
              <a:buChar char=""/>
              <a:tabLst>
                <a:tab pos="798359" algn="l"/>
              </a:tabLst>
              <a:defRPr sz="2400" kern="1200" spc="0" baseline="0">
                <a:gradFill>
                  <a:gsLst>
                    <a:gs pos="1250">
                      <a:schemeClr val="bg2"/>
                    </a:gs>
                    <a:gs pos="100000">
                      <a:schemeClr val="bg2"/>
                    </a:gs>
                  </a:gsLst>
                  <a:lin ang="5400000" scaled="0"/>
                </a:gradFill>
                <a:latin typeface="+mn-lt"/>
                <a:ea typeface="+mn-ea"/>
                <a:cs typeface="+mn-cs"/>
              </a:defRPr>
            </a:lvl3pPr>
            <a:lvl4pPr marL="1030090" marR="0" indent="-231730" algn="l" defTabSz="914188"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bg2"/>
                    </a:gs>
                    <a:gs pos="100000">
                      <a:schemeClr val="bg2"/>
                    </a:gs>
                  </a:gsLst>
                  <a:lin ang="5400000" scaled="0"/>
                </a:gradFill>
                <a:latin typeface="+mn-lt"/>
                <a:ea typeface="+mn-ea"/>
                <a:cs typeface="+mn-cs"/>
              </a:defRPr>
            </a:lvl4pPr>
            <a:lvl5pPr marL="1255472" marR="0" indent="-225382" algn="l" defTabSz="914188" rtl="0" eaLnBrk="1" fontAlgn="auto" latinLnBrk="0" hangingPunct="1">
              <a:lnSpc>
                <a:spcPct val="90000"/>
              </a:lnSpc>
              <a:spcBef>
                <a:spcPct val="20000"/>
              </a:spcBef>
              <a:spcAft>
                <a:spcPts val="0"/>
              </a:spcAft>
              <a:buClrTx/>
              <a:buSzPct val="90000"/>
              <a:buFont typeface="Wingdings" pitchFamily="2" charset="2"/>
              <a:buChar char=""/>
              <a:tabLst>
                <a:tab pos="1255472" algn="l"/>
              </a:tabLst>
              <a:defRPr sz="2000" kern="1200" spc="0" baseline="0">
                <a:gradFill>
                  <a:gsLst>
                    <a:gs pos="1250">
                      <a:schemeClr val="bg2"/>
                    </a:gs>
                    <a:gs pos="100000">
                      <a:schemeClr val="bg2"/>
                    </a:gs>
                  </a:gsLst>
                  <a:lin ang="5400000" scaled="0"/>
                </a:gradFill>
                <a:latin typeface="+mn-lt"/>
                <a:ea typeface="+mn-ea"/>
                <a:cs typeface="+mn-cs"/>
              </a:defRPr>
            </a:lvl5pPr>
            <a:lvl6pPr marL="2514017" indent="-228547" algn="l" defTabSz="91418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10" indent="-228547" algn="l" defTabSz="91418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04" indent="-228547" algn="l" defTabSz="91418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98" indent="-228547" algn="l" defTabSz="91418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Pct val="80000"/>
              <a:buFont typeface="Arial" pitchFamily="34" charset="0"/>
              <a:buNone/>
              <a:tabLst/>
              <a:defRPr/>
            </a:pPr>
            <a:r>
              <a:rPr kumimoji="0" lang="en-US" sz="3200" b="0" i="0" u="none" strike="noStrike" kern="0" cap="none" spc="-70" normalizeH="0" baseline="0" noProof="0" dirty="0">
                <a:ln>
                  <a:noFill/>
                </a:ln>
                <a:gradFill>
                  <a:gsLst>
                    <a:gs pos="1250">
                      <a:schemeClr val="tx2"/>
                    </a:gs>
                    <a:gs pos="100000">
                      <a:schemeClr val="tx2"/>
                    </a:gs>
                  </a:gsLst>
                  <a:lin ang="5400000" scaled="0"/>
                </a:gradFill>
                <a:effectLst/>
                <a:uLnTx/>
                <a:uFillTx/>
                <a:latin typeface="Segoe UI Light" panose="020B0502040204020203" pitchFamily="34" charset="0"/>
                <a:ea typeface="+mn-ea"/>
                <a:cs typeface="Segoe UI Light" panose="020B0502040204020203" pitchFamily="34" charset="0"/>
              </a:rPr>
              <a:t>Modern Lists Integration</a:t>
            </a:r>
          </a:p>
        </p:txBody>
      </p:sp>
    </p:spTree>
    <p:extLst>
      <p:ext uri="{BB962C8B-B14F-4D97-AF65-F5344CB8AC3E}">
        <p14:creationId xmlns:p14="http://schemas.microsoft.com/office/powerpoint/2010/main" val="61046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additive="base">
                                        <p:cTn id="17" dur="500" fill="hold"/>
                                        <p:tgtEl>
                                          <p:spTgt spid="44"/>
                                        </p:tgtEl>
                                        <p:attrNameLst>
                                          <p:attrName>ppt_x</p:attrName>
                                        </p:attrNameLst>
                                      </p:cBhvr>
                                      <p:tavLst>
                                        <p:tav tm="0">
                                          <p:val>
                                            <p:strVal val="1+#ppt_w/2"/>
                                          </p:val>
                                        </p:tav>
                                        <p:tav tm="100000">
                                          <p:val>
                                            <p:strVal val="#ppt_x"/>
                                          </p:val>
                                        </p:tav>
                                      </p:tavLst>
                                    </p:anim>
                                    <p:anim calcmode="lin" valueType="num">
                                      <p:cBhvr additive="base">
                                        <p:cTn id="18"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8" y="1209973"/>
            <a:ext cx="8228299" cy="2012859"/>
          </a:xfrm>
        </p:spPr>
        <p:txBody>
          <a:bodyPr/>
          <a:lstStyle/>
          <a:p>
            <a:r>
              <a:rPr lang="en-US" sz="6600" dirty="0"/>
              <a:t>Demo – Booth Inspection</a:t>
            </a:r>
          </a:p>
        </p:txBody>
      </p:sp>
    </p:spTree>
    <p:extLst>
      <p:ext uri="{BB962C8B-B14F-4D97-AF65-F5344CB8AC3E}">
        <p14:creationId xmlns:p14="http://schemas.microsoft.com/office/powerpoint/2010/main" val="18258469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Future improvements</a:t>
            </a:r>
          </a:p>
        </p:txBody>
      </p:sp>
      <p:graphicFrame>
        <p:nvGraphicFramePr>
          <p:cNvPr id="5" name="Diagram 4"/>
          <p:cNvGraphicFramePr/>
          <p:nvPr>
            <p:extLst/>
          </p:nvPr>
        </p:nvGraphicFramePr>
        <p:xfrm>
          <a:off x="274640" y="1287462"/>
          <a:ext cx="11658598" cy="49734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p:cNvGrpSpPr/>
          <p:nvPr/>
        </p:nvGrpSpPr>
        <p:grpSpPr>
          <a:xfrm>
            <a:off x="1178224" y="3627107"/>
            <a:ext cx="278876" cy="313374"/>
            <a:chOff x="10690226" y="307976"/>
            <a:chExt cx="307976" cy="346075"/>
          </a:xfrm>
        </p:grpSpPr>
        <p:sp>
          <p:nvSpPr>
            <p:cNvPr id="6" name="Line 152"/>
            <p:cNvSpPr>
              <a:spLocks noChangeShapeType="1"/>
            </p:cNvSpPr>
            <p:nvPr/>
          </p:nvSpPr>
          <p:spPr bwMode="auto">
            <a:xfrm>
              <a:off x="10690226" y="422276"/>
              <a:ext cx="219075" cy="0"/>
            </a:xfrm>
            <a:prstGeom prst="line">
              <a:avLst/>
            </a:prstGeom>
            <a:noFill/>
            <a:ln w="254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 name="Freeform 153"/>
            <p:cNvSpPr>
              <a:spLocks/>
            </p:cNvSpPr>
            <p:nvPr/>
          </p:nvSpPr>
          <p:spPr bwMode="auto">
            <a:xfrm>
              <a:off x="10793414" y="307976"/>
              <a:ext cx="115888" cy="346075"/>
            </a:xfrm>
            <a:custGeom>
              <a:avLst/>
              <a:gdLst>
                <a:gd name="T0" fmla="*/ 0 w 73"/>
                <a:gd name="T1" fmla="*/ 0 h 218"/>
                <a:gd name="T2" fmla="*/ 73 w 73"/>
                <a:gd name="T3" fmla="*/ 72 h 218"/>
                <a:gd name="T4" fmla="*/ 0 w 73"/>
                <a:gd name="T5" fmla="*/ 145 h 218"/>
                <a:gd name="T6" fmla="*/ 73 w 73"/>
                <a:gd name="T7" fmla="*/ 218 h 218"/>
              </a:gdLst>
              <a:ahLst/>
              <a:cxnLst>
                <a:cxn ang="0">
                  <a:pos x="T0" y="T1"/>
                </a:cxn>
                <a:cxn ang="0">
                  <a:pos x="T2" y="T3"/>
                </a:cxn>
                <a:cxn ang="0">
                  <a:pos x="T4" y="T5"/>
                </a:cxn>
                <a:cxn ang="0">
                  <a:pos x="T6" y="T7"/>
                </a:cxn>
              </a:cxnLst>
              <a:rect l="0" t="0" r="r" b="b"/>
              <a:pathLst>
                <a:path w="73" h="218">
                  <a:moveTo>
                    <a:pt x="0" y="0"/>
                  </a:moveTo>
                  <a:lnTo>
                    <a:pt x="73" y="72"/>
                  </a:lnTo>
                  <a:lnTo>
                    <a:pt x="0" y="145"/>
                  </a:lnTo>
                  <a:lnTo>
                    <a:pt x="73" y="218"/>
                  </a:lnTo>
                </a:path>
              </a:pathLst>
            </a:custGeom>
            <a:noFill/>
            <a:ln w="254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 name="Line 154"/>
            <p:cNvSpPr>
              <a:spLocks noChangeShapeType="1"/>
            </p:cNvSpPr>
            <p:nvPr/>
          </p:nvSpPr>
          <p:spPr bwMode="auto">
            <a:xfrm flipH="1">
              <a:off x="10806114" y="538163"/>
              <a:ext cx="192088" cy="0"/>
            </a:xfrm>
            <a:prstGeom prst="line">
              <a:avLst/>
            </a:prstGeom>
            <a:noFill/>
            <a:ln w="254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9" name="Group 8"/>
          <p:cNvGrpSpPr/>
          <p:nvPr/>
        </p:nvGrpSpPr>
        <p:grpSpPr>
          <a:xfrm>
            <a:off x="580201" y="1777742"/>
            <a:ext cx="365126" cy="273124"/>
            <a:chOff x="11393488" y="5886450"/>
            <a:chExt cx="403225" cy="301625"/>
          </a:xfrm>
          <a:solidFill>
            <a:schemeClr val="tx1"/>
          </a:solidFill>
        </p:grpSpPr>
        <p:sp>
          <p:nvSpPr>
            <p:cNvPr id="10" name="Freeform 94"/>
            <p:cNvSpPr>
              <a:spLocks/>
            </p:cNvSpPr>
            <p:nvPr/>
          </p:nvSpPr>
          <p:spPr bwMode="auto">
            <a:xfrm>
              <a:off x="11720513" y="6037263"/>
              <a:ext cx="38100" cy="25400"/>
            </a:xfrm>
            <a:custGeom>
              <a:avLst/>
              <a:gdLst>
                <a:gd name="T0" fmla="*/ 2 w 12"/>
                <a:gd name="T1" fmla="*/ 8 h 8"/>
                <a:gd name="T2" fmla="*/ 10 w 12"/>
                <a:gd name="T3" fmla="*/ 8 h 8"/>
                <a:gd name="T4" fmla="*/ 12 w 12"/>
                <a:gd name="T5" fmla="*/ 6 h 8"/>
                <a:gd name="T6" fmla="*/ 10 w 12"/>
                <a:gd name="T7" fmla="*/ 4 h 8"/>
                <a:gd name="T8" fmla="*/ 6 w 12"/>
                <a:gd name="T9" fmla="*/ 0 h 8"/>
                <a:gd name="T10" fmla="*/ 2 w 12"/>
                <a:gd name="T11" fmla="*/ 4 h 8"/>
                <a:gd name="T12" fmla="*/ 0 w 12"/>
                <a:gd name="T13" fmla="*/ 6 h 8"/>
                <a:gd name="T14" fmla="*/ 2 w 12"/>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8">
                  <a:moveTo>
                    <a:pt x="2" y="8"/>
                  </a:moveTo>
                  <a:cubicBezTo>
                    <a:pt x="10" y="8"/>
                    <a:pt x="10" y="8"/>
                    <a:pt x="10" y="8"/>
                  </a:cubicBezTo>
                  <a:cubicBezTo>
                    <a:pt x="11" y="8"/>
                    <a:pt x="12" y="8"/>
                    <a:pt x="12" y="6"/>
                  </a:cubicBezTo>
                  <a:cubicBezTo>
                    <a:pt x="12" y="5"/>
                    <a:pt x="11" y="4"/>
                    <a:pt x="10" y="4"/>
                  </a:cubicBezTo>
                  <a:cubicBezTo>
                    <a:pt x="10" y="2"/>
                    <a:pt x="8" y="0"/>
                    <a:pt x="6" y="0"/>
                  </a:cubicBezTo>
                  <a:cubicBezTo>
                    <a:pt x="4" y="0"/>
                    <a:pt x="2" y="2"/>
                    <a:pt x="2" y="4"/>
                  </a:cubicBezTo>
                  <a:cubicBezTo>
                    <a:pt x="1" y="4"/>
                    <a:pt x="0" y="5"/>
                    <a:pt x="0" y="6"/>
                  </a:cubicBezTo>
                  <a:cubicBezTo>
                    <a:pt x="0" y="8"/>
                    <a:pt x="1" y="8"/>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 name="Oval 95"/>
            <p:cNvSpPr>
              <a:spLocks noChangeArrowheads="1"/>
            </p:cNvSpPr>
            <p:nvPr/>
          </p:nvSpPr>
          <p:spPr bwMode="auto">
            <a:xfrm>
              <a:off x="11544301" y="5922963"/>
              <a:ext cx="25400" cy="25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 name="Freeform 96"/>
            <p:cNvSpPr>
              <a:spLocks noEditPoints="1"/>
            </p:cNvSpPr>
            <p:nvPr/>
          </p:nvSpPr>
          <p:spPr bwMode="auto">
            <a:xfrm>
              <a:off x="11393488" y="5886450"/>
              <a:ext cx="403225" cy="301625"/>
            </a:xfrm>
            <a:custGeom>
              <a:avLst/>
              <a:gdLst>
                <a:gd name="T0" fmla="*/ 72 w 128"/>
                <a:gd name="T1" fmla="*/ 8 h 96"/>
                <a:gd name="T2" fmla="*/ 72 w 128"/>
                <a:gd name="T3" fmla="*/ 0 h 96"/>
                <a:gd name="T4" fmla="*/ 0 w 128"/>
                <a:gd name="T5" fmla="*/ 4 h 96"/>
                <a:gd name="T6" fmla="*/ 0 w 128"/>
                <a:gd name="T7" fmla="*/ 32 h 96"/>
                <a:gd name="T8" fmla="*/ 0 w 128"/>
                <a:gd name="T9" fmla="*/ 56 h 96"/>
                <a:gd name="T10" fmla="*/ 56 w 128"/>
                <a:gd name="T11" fmla="*/ 60 h 96"/>
                <a:gd name="T12" fmla="*/ 56 w 128"/>
                <a:gd name="T13" fmla="*/ 92 h 96"/>
                <a:gd name="T14" fmla="*/ 128 w 128"/>
                <a:gd name="T15" fmla="*/ 96 h 96"/>
                <a:gd name="T16" fmla="*/ 128 w 128"/>
                <a:gd name="T17" fmla="*/ 88 h 96"/>
                <a:gd name="T18" fmla="*/ 128 w 128"/>
                <a:gd name="T19" fmla="*/ 40 h 96"/>
                <a:gd name="T20" fmla="*/ 72 w 128"/>
                <a:gd name="T21" fmla="*/ 36 h 96"/>
                <a:gd name="T22" fmla="*/ 64 w 128"/>
                <a:gd name="T23" fmla="*/ 8 h 96"/>
                <a:gd name="T24" fmla="*/ 60 w 128"/>
                <a:gd name="T25" fmla="*/ 36 h 96"/>
                <a:gd name="T26" fmla="*/ 44 w 128"/>
                <a:gd name="T27" fmla="*/ 36 h 96"/>
                <a:gd name="T28" fmla="*/ 8 w 128"/>
                <a:gd name="T29" fmla="*/ 24 h 96"/>
                <a:gd name="T30" fmla="*/ 8 w 128"/>
                <a:gd name="T31" fmla="*/ 52 h 96"/>
                <a:gd name="T32" fmla="*/ 20 w 128"/>
                <a:gd name="T33" fmla="*/ 24 h 96"/>
                <a:gd name="T34" fmla="*/ 44 w 128"/>
                <a:gd name="T35" fmla="*/ 48 h 96"/>
                <a:gd name="T36" fmla="*/ 52 w 128"/>
                <a:gd name="T37" fmla="*/ 40 h 96"/>
                <a:gd name="T38" fmla="*/ 56 w 128"/>
                <a:gd name="T39" fmla="*/ 44 h 96"/>
                <a:gd name="T40" fmla="*/ 8 w 128"/>
                <a:gd name="T41" fmla="*/ 52 h 96"/>
                <a:gd name="T42" fmla="*/ 64 w 128"/>
                <a:gd name="T43" fmla="*/ 84 h 96"/>
                <a:gd name="T44" fmla="*/ 72 w 128"/>
                <a:gd name="T45" fmla="*/ 84 h 96"/>
                <a:gd name="T46" fmla="*/ 80 w 128"/>
                <a:gd name="T47" fmla="*/ 84 h 96"/>
                <a:gd name="T48" fmla="*/ 96 w 128"/>
                <a:gd name="T49" fmla="*/ 84 h 96"/>
                <a:gd name="T50" fmla="*/ 112 w 128"/>
                <a:gd name="T51" fmla="*/ 84 h 96"/>
                <a:gd name="T52" fmla="*/ 120 w 128"/>
                <a:gd name="T53" fmla="*/ 84 h 96"/>
                <a:gd name="T54" fmla="*/ 64 w 128"/>
                <a:gd name="T55" fmla="*/ 88 h 96"/>
                <a:gd name="T56" fmla="*/ 116 w 128"/>
                <a:gd name="T57" fmla="*/ 68 h 96"/>
                <a:gd name="T58" fmla="*/ 112 w 128"/>
                <a:gd name="T59" fmla="*/ 76 h 96"/>
                <a:gd name="T60" fmla="*/ 104 w 128"/>
                <a:gd name="T61" fmla="*/ 64 h 96"/>
                <a:gd name="T62" fmla="*/ 100 w 128"/>
                <a:gd name="T63" fmla="*/ 72 h 96"/>
                <a:gd name="T64" fmla="*/ 96 w 128"/>
                <a:gd name="T65" fmla="*/ 76 h 96"/>
                <a:gd name="T66" fmla="*/ 92 w 128"/>
                <a:gd name="T67" fmla="*/ 64 h 96"/>
                <a:gd name="T68" fmla="*/ 88 w 128"/>
                <a:gd name="T69" fmla="*/ 72 h 96"/>
                <a:gd name="T70" fmla="*/ 80 w 128"/>
                <a:gd name="T71" fmla="*/ 76 h 96"/>
                <a:gd name="T72" fmla="*/ 76 w 128"/>
                <a:gd name="T73" fmla="*/ 60 h 96"/>
                <a:gd name="T74" fmla="*/ 68 w 128"/>
                <a:gd name="T75" fmla="*/ 72 h 96"/>
                <a:gd name="T76" fmla="*/ 64 w 128"/>
                <a:gd name="T77" fmla="*/ 60 h 96"/>
                <a:gd name="T78" fmla="*/ 64 w 128"/>
                <a:gd name="T79" fmla="*/ 44 h 96"/>
                <a:gd name="T80" fmla="*/ 120 w 128"/>
                <a:gd name="T81" fmla="*/ 6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8" h="96">
                  <a:moveTo>
                    <a:pt x="72" y="36"/>
                  </a:moveTo>
                  <a:cubicBezTo>
                    <a:pt x="72" y="8"/>
                    <a:pt x="72" y="8"/>
                    <a:pt x="72" y="8"/>
                  </a:cubicBezTo>
                  <a:cubicBezTo>
                    <a:pt x="72" y="4"/>
                    <a:pt x="72" y="4"/>
                    <a:pt x="72" y="4"/>
                  </a:cubicBezTo>
                  <a:cubicBezTo>
                    <a:pt x="72" y="0"/>
                    <a:pt x="72" y="0"/>
                    <a:pt x="72" y="0"/>
                  </a:cubicBezTo>
                  <a:cubicBezTo>
                    <a:pt x="0" y="0"/>
                    <a:pt x="0" y="0"/>
                    <a:pt x="0" y="0"/>
                  </a:cubicBezTo>
                  <a:cubicBezTo>
                    <a:pt x="0" y="4"/>
                    <a:pt x="0" y="4"/>
                    <a:pt x="0" y="4"/>
                  </a:cubicBezTo>
                  <a:cubicBezTo>
                    <a:pt x="0" y="8"/>
                    <a:pt x="0" y="8"/>
                    <a:pt x="0" y="8"/>
                  </a:cubicBezTo>
                  <a:cubicBezTo>
                    <a:pt x="0" y="32"/>
                    <a:pt x="0" y="32"/>
                    <a:pt x="0" y="32"/>
                  </a:cubicBezTo>
                  <a:cubicBezTo>
                    <a:pt x="0" y="52"/>
                    <a:pt x="0" y="52"/>
                    <a:pt x="0" y="52"/>
                  </a:cubicBezTo>
                  <a:cubicBezTo>
                    <a:pt x="0" y="56"/>
                    <a:pt x="0" y="56"/>
                    <a:pt x="0" y="56"/>
                  </a:cubicBezTo>
                  <a:cubicBezTo>
                    <a:pt x="0" y="60"/>
                    <a:pt x="0" y="60"/>
                    <a:pt x="0" y="60"/>
                  </a:cubicBezTo>
                  <a:cubicBezTo>
                    <a:pt x="56" y="60"/>
                    <a:pt x="56" y="60"/>
                    <a:pt x="56" y="60"/>
                  </a:cubicBezTo>
                  <a:cubicBezTo>
                    <a:pt x="56" y="88"/>
                    <a:pt x="56" y="88"/>
                    <a:pt x="56" y="88"/>
                  </a:cubicBezTo>
                  <a:cubicBezTo>
                    <a:pt x="56" y="92"/>
                    <a:pt x="56" y="92"/>
                    <a:pt x="56" y="92"/>
                  </a:cubicBezTo>
                  <a:cubicBezTo>
                    <a:pt x="56" y="96"/>
                    <a:pt x="56" y="96"/>
                    <a:pt x="56" y="96"/>
                  </a:cubicBezTo>
                  <a:cubicBezTo>
                    <a:pt x="128" y="96"/>
                    <a:pt x="128" y="96"/>
                    <a:pt x="128" y="96"/>
                  </a:cubicBezTo>
                  <a:cubicBezTo>
                    <a:pt x="128" y="92"/>
                    <a:pt x="128" y="92"/>
                    <a:pt x="128" y="92"/>
                  </a:cubicBezTo>
                  <a:cubicBezTo>
                    <a:pt x="128" y="88"/>
                    <a:pt x="128" y="88"/>
                    <a:pt x="128" y="88"/>
                  </a:cubicBezTo>
                  <a:cubicBezTo>
                    <a:pt x="128" y="44"/>
                    <a:pt x="128" y="44"/>
                    <a:pt x="128" y="44"/>
                  </a:cubicBezTo>
                  <a:cubicBezTo>
                    <a:pt x="128" y="40"/>
                    <a:pt x="128" y="40"/>
                    <a:pt x="128" y="40"/>
                  </a:cubicBezTo>
                  <a:cubicBezTo>
                    <a:pt x="128" y="36"/>
                    <a:pt x="128" y="36"/>
                    <a:pt x="128" y="36"/>
                  </a:cubicBezTo>
                  <a:lnTo>
                    <a:pt x="72" y="36"/>
                  </a:lnTo>
                  <a:close/>
                  <a:moveTo>
                    <a:pt x="8" y="8"/>
                  </a:moveTo>
                  <a:cubicBezTo>
                    <a:pt x="64" y="8"/>
                    <a:pt x="64" y="8"/>
                    <a:pt x="64" y="8"/>
                  </a:cubicBezTo>
                  <a:cubicBezTo>
                    <a:pt x="64" y="36"/>
                    <a:pt x="64" y="36"/>
                    <a:pt x="64" y="36"/>
                  </a:cubicBezTo>
                  <a:cubicBezTo>
                    <a:pt x="60" y="36"/>
                    <a:pt x="60" y="36"/>
                    <a:pt x="60" y="36"/>
                  </a:cubicBezTo>
                  <a:cubicBezTo>
                    <a:pt x="52" y="28"/>
                    <a:pt x="52" y="28"/>
                    <a:pt x="52" y="28"/>
                  </a:cubicBezTo>
                  <a:cubicBezTo>
                    <a:pt x="44" y="36"/>
                    <a:pt x="44" y="36"/>
                    <a:pt x="44" y="36"/>
                  </a:cubicBezTo>
                  <a:cubicBezTo>
                    <a:pt x="20" y="12"/>
                    <a:pt x="20" y="12"/>
                    <a:pt x="20" y="12"/>
                  </a:cubicBezTo>
                  <a:cubicBezTo>
                    <a:pt x="8" y="24"/>
                    <a:pt x="8" y="24"/>
                    <a:pt x="8" y="24"/>
                  </a:cubicBezTo>
                  <a:lnTo>
                    <a:pt x="8" y="8"/>
                  </a:lnTo>
                  <a:close/>
                  <a:moveTo>
                    <a:pt x="8" y="52"/>
                  </a:moveTo>
                  <a:cubicBezTo>
                    <a:pt x="8" y="36"/>
                    <a:pt x="8" y="36"/>
                    <a:pt x="8" y="36"/>
                  </a:cubicBezTo>
                  <a:cubicBezTo>
                    <a:pt x="20" y="24"/>
                    <a:pt x="20" y="24"/>
                    <a:pt x="20" y="24"/>
                  </a:cubicBezTo>
                  <a:cubicBezTo>
                    <a:pt x="38" y="42"/>
                    <a:pt x="38" y="42"/>
                    <a:pt x="38" y="42"/>
                  </a:cubicBezTo>
                  <a:cubicBezTo>
                    <a:pt x="44" y="48"/>
                    <a:pt x="44" y="48"/>
                    <a:pt x="44" y="48"/>
                  </a:cubicBezTo>
                  <a:cubicBezTo>
                    <a:pt x="49" y="42"/>
                    <a:pt x="49" y="42"/>
                    <a:pt x="49" y="42"/>
                  </a:cubicBezTo>
                  <a:cubicBezTo>
                    <a:pt x="52" y="40"/>
                    <a:pt x="52" y="40"/>
                    <a:pt x="52" y="40"/>
                  </a:cubicBezTo>
                  <a:cubicBezTo>
                    <a:pt x="56" y="44"/>
                    <a:pt x="56" y="44"/>
                    <a:pt x="56" y="44"/>
                  </a:cubicBezTo>
                  <a:cubicBezTo>
                    <a:pt x="56" y="44"/>
                    <a:pt x="56" y="44"/>
                    <a:pt x="56" y="44"/>
                  </a:cubicBezTo>
                  <a:cubicBezTo>
                    <a:pt x="56" y="52"/>
                    <a:pt x="56" y="52"/>
                    <a:pt x="56" y="52"/>
                  </a:cubicBezTo>
                  <a:lnTo>
                    <a:pt x="8" y="52"/>
                  </a:lnTo>
                  <a:close/>
                  <a:moveTo>
                    <a:pt x="64" y="88"/>
                  </a:moveTo>
                  <a:cubicBezTo>
                    <a:pt x="64" y="84"/>
                    <a:pt x="64" y="84"/>
                    <a:pt x="64" y="84"/>
                  </a:cubicBezTo>
                  <a:cubicBezTo>
                    <a:pt x="68" y="84"/>
                    <a:pt x="68" y="84"/>
                    <a:pt x="68" y="84"/>
                  </a:cubicBezTo>
                  <a:cubicBezTo>
                    <a:pt x="72" y="84"/>
                    <a:pt x="72" y="84"/>
                    <a:pt x="72" y="84"/>
                  </a:cubicBezTo>
                  <a:cubicBezTo>
                    <a:pt x="76" y="84"/>
                    <a:pt x="76" y="84"/>
                    <a:pt x="76" y="84"/>
                  </a:cubicBezTo>
                  <a:cubicBezTo>
                    <a:pt x="80" y="84"/>
                    <a:pt x="80" y="84"/>
                    <a:pt x="80" y="84"/>
                  </a:cubicBezTo>
                  <a:cubicBezTo>
                    <a:pt x="88" y="84"/>
                    <a:pt x="88" y="84"/>
                    <a:pt x="88" y="84"/>
                  </a:cubicBezTo>
                  <a:cubicBezTo>
                    <a:pt x="96" y="84"/>
                    <a:pt x="96" y="84"/>
                    <a:pt x="96" y="84"/>
                  </a:cubicBezTo>
                  <a:cubicBezTo>
                    <a:pt x="104" y="84"/>
                    <a:pt x="104" y="84"/>
                    <a:pt x="104" y="84"/>
                  </a:cubicBezTo>
                  <a:cubicBezTo>
                    <a:pt x="112" y="84"/>
                    <a:pt x="112" y="84"/>
                    <a:pt x="112" y="84"/>
                  </a:cubicBezTo>
                  <a:cubicBezTo>
                    <a:pt x="116" y="84"/>
                    <a:pt x="116" y="84"/>
                    <a:pt x="116" y="84"/>
                  </a:cubicBezTo>
                  <a:cubicBezTo>
                    <a:pt x="120" y="84"/>
                    <a:pt x="120" y="84"/>
                    <a:pt x="120" y="84"/>
                  </a:cubicBezTo>
                  <a:cubicBezTo>
                    <a:pt x="120" y="88"/>
                    <a:pt x="120" y="88"/>
                    <a:pt x="120" y="88"/>
                  </a:cubicBezTo>
                  <a:lnTo>
                    <a:pt x="64" y="88"/>
                  </a:lnTo>
                  <a:close/>
                  <a:moveTo>
                    <a:pt x="120" y="64"/>
                  </a:moveTo>
                  <a:cubicBezTo>
                    <a:pt x="116" y="68"/>
                    <a:pt x="116" y="68"/>
                    <a:pt x="116" y="68"/>
                  </a:cubicBezTo>
                  <a:cubicBezTo>
                    <a:pt x="116" y="76"/>
                    <a:pt x="116" y="76"/>
                    <a:pt x="116" y="76"/>
                  </a:cubicBezTo>
                  <a:cubicBezTo>
                    <a:pt x="112" y="76"/>
                    <a:pt x="112" y="76"/>
                    <a:pt x="112" y="76"/>
                  </a:cubicBezTo>
                  <a:cubicBezTo>
                    <a:pt x="112" y="64"/>
                    <a:pt x="112" y="64"/>
                    <a:pt x="112" y="64"/>
                  </a:cubicBezTo>
                  <a:cubicBezTo>
                    <a:pt x="104" y="64"/>
                    <a:pt x="104" y="64"/>
                    <a:pt x="104" y="64"/>
                  </a:cubicBezTo>
                  <a:cubicBezTo>
                    <a:pt x="104" y="72"/>
                    <a:pt x="104" y="72"/>
                    <a:pt x="104" y="72"/>
                  </a:cubicBezTo>
                  <a:cubicBezTo>
                    <a:pt x="100" y="72"/>
                    <a:pt x="100" y="72"/>
                    <a:pt x="100" y="72"/>
                  </a:cubicBezTo>
                  <a:cubicBezTo>
                    <a:pt x="100" y="76"/>
                    <a:pt x="100" y="76"/>
                    <a:pt x="100" y="76"/>
                  </a:cubicBezTo>
                  <a:cubicBezTo>
                    <a:pt x="96" y="76"/>
                    <a:pt x="96" y="76"/>
                    <a:pt x="96" y="76"/>
                  </a:cubicBezTo>
                  <a:cubicBezTo>
                    <a:pt x="96" y="68"/>
                    <a:pt x="96" y="68"/>
                    <a:pt x="96" y="68"/>
                  </a:cubicBezTo>
                  <a:cubicBezTo>
                    <a:pt x="96" y="66"/>
                    <a:pt x="94" y="64"/>
                    <a:pt x="92" y="64"/>
                  </a:cubicBezTo>
                  <a:cubicBezTo>
                    <a:pt x="90" y="64"/>
                    <a:pt x="88" y="66"/>
                    <a:pt x="88" y="68"/>
                  </a:cubicBezTo>
                  <a:cubicBezTo>
                    <a:pt x="88" y="72"/>
                    <a:pt x="88" y="72"/>
                    <a:pt x="88" y="72"/>
                  </a:cubicBezTo>
                  <a:cubicBezTo>
                    <a:pt x="80" y="72"/>
                    <a:pt x="80" y="72"/>
                    <a:pt x="80" y="72"/>
                  </a:cubicBezTo>
                  <a:cubicBezTo>
                    <a:pt x="80" y="76"/>
                    <a:pt x="80" y="76"/>
                    <a:pt x="80" y="76"/>
                  </a:cubicBezTo>
                  <a:cubicBezTo>
                    <a:pt x="76" y="76"/>
                    <a:pt x="76" y="76"/>
                    <a:pt x="76" y="76"/>
                  </a:cubicBezTo>
                  <a:cubicBezTo>
                    <a:pt x="76" y="60"/>
                    <a:pt x="76" y="60"/>
                    <a:pt x="76" y="60"/>
                  </a:cubicBezTo>
                  <a:cubicBezTo>
                    <a:pt x="68" y="68"/>
                    <a:pt x="68" y="68"/>
                    <a:pt x="68" y="68"/>
                  </a:cubicBezTo>
                  <a:cubicBezTo>
                    <a:pt x="68" y="72"/>
                    <a:pt x="68" y="72"/>
                    <a:pt x="68" y="72"/>
                  </a:cubicBezTo>
                  <a:cubicBezTo>
                    <a:pt x="64" y="72"/>
                    <a:pt x="64" y="72"/>
                    <a:pt x="64" y="72"/>
                  </a:cubicBezTo>
                  <a:cubicBezTo>
                    <a:pt x="64" y="60"/>
                    <a:pt x="64" y="60"/>
                    <a:pt x="64" y="60"/>
                  </a:cubicBezTo>
                  <a:cubicBezTo>
                    <a:pt x="64" y="52"/>
                    <a:pt x="64" y="52"/>
                    <a:pt x="64" y="52"/>
                  </a:cubicBezTo>
                  <a:cubicBezTo>
                    <a:pt x="64" y="44"/>
                    <a:pt x="64" y="44"/>
                    <a:pt x="64" y="44"/>
                  </a:cubicBezTo>
                  <a:cubicBezTo>
                    <a:pt x="120" y="44"/>
                    <a:pt x="120" y="44"/>
                    <a:pt x="120" y="44"/>
                  </a:cubicBezTo>
                  <a:lnTo>
                    <a:pt x="120"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13" name="Group 12"/>
          <p:cNvGrpSpPr/>
          <p:nvPr/>
        </p:nvGrpSpPr>
        <p:grpSpPr>
          <a:xfrm>
            <a:off x="1061787" y="2692067"/>
            <a:ext cx="291812" cy="314812"/>
            <a:chOff x="2917826" y="3038476"/>
            <a:chExt cx="322262" cy="347663"/>
          </a:xfrm>
          <a:solidFill>
            <a:schemeClr val="tx1"/>
          </a:solidFill>
        </p:grpSpPr>
        <p:sp>
          <p:nvSpPr>
            <p:cNvPr id="14" name="Rectangle 65"/>
            <p:cNvSpPr>
              <a:spLocks noChangeArrowheads="1"/>
            </p:cNvSpPr>
            <p:nvPr/>
          </p:nvSpPr>
          <p:spPr bwMode="auto">
            <a:xfrm>
              <a:off x="2970213" y="3128963"/>
              <a:ext cx="63500"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 name="Rectangle 66"/>
            <p:cNvSpPr>
              <a:spLocks noChangeArrowheads="1"/>
            </p:cNvSpPr>
            <p:nvPr/>
          </p:nvSpPr>
          <p:spPr bwMode="auto">
            <a:xfrm>
              <a:off x="2970213" y="3206751"/>
              <a:ext cx="115888"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 name="Rectangle 67"/>
            <p:cNvSpPr>
              <a:spLocks noChangeArrowheads="1"/>
            </p:cNvSpPr>
            <p:nvPr/>
          </p:nvSpPr>
          <p:spPr bwMode="auto">
            <a:xfrm>
              <a:off x="2970213" y="3282951"/>
              <a:ext cx="76200"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 name="Freeform 68"/>
            <p:cNvSpPr>
              <a:spLocks/>
            </p:cNvSpPr>
            <p:nvPr/>
          </p:nvSpPr>
          <p:spPr bwMode="auto">
            <a:xfrm>
              <a:off x="3214688" y="3138488"/>
              <a:ext cx="25400" cy="28575"/>
            </a:xfrm>
            <a:custGeom>
              <a:avLst/>
              <a:gdLst>
                <a:gd name="T0" fmla="*/ 1 w 8"/>
                <a:gd name="T1" fmla="*/ 2 h 9"/>
                <a:gd name="T2" fmla="*/ 0 w 8"/>
                <a:gd name="T3" fmla="*/ 3 h 9"/>
                <a:gd name="T4" fmla="*/ 5 w 8"/>
                <a:gd name="T5" fmla="*/ 9 h 9"/>
                <a:gd name="T6" fmla="*/ 7 w 8"/>
                <a:gd name="T7" fmla="*/ 8 h 9"/>
                <a:gd name="T8" fmla="*/ 7 w 8"/>
                <a:gd name="T9" fmla="*/ 2 h 9"/>
                <a:gd name="T10" fmla="*/ 1 w 8"/>
                <a:gd name="T11" fmla="*/ 2 h 9"/>
              </a:gdLst>
              <a:ahLst/>
              <a:cxnLst>
                <a:cxn ang="0">
                  <a:pos x="T0" y="T1"/>
                </a:cxn>
                <a:cxn ang="0">
                  <a:pos x="T2" y="T3"/>
                </a:cxn>
                <a:cxn ang="0">
                  <a:pos x="T4" y="T5"/>
                </a:cxn>
                <a:cxn ang="0">
                  <a:pos x="T6" y="T7"/>
                </a:cxn>
                <a:cxn ang="0">
                  <a:pos x="T8" y="T9"/>
                </a:cxn>
                <a:cxn ang="0">
                  <a:pos x="T10" y="T11"/>
                </a:cxn>
              </a:cxnLst>
              <a:rect l="0" t="0" r="r" b="b"/>
              <a:pathLst>
                <a:path w="8" h="9">
                  <a:moveTo>
                    <a:pt x="1" y="2"/>
                  </a:moveTo>
                  <a:cubicBezTo>
                    <a:pt x="0" y="3"/>
                    <a:pt x="0" y="3"/>
                    <a:pt x="0" y="3"/>
                  </a:cubicBezTo>
                  <a:cubicBezTo>
                    <a:pt x="5" y="9"/>
                    <a:pt x="5" y="9"/>
                    <a:pt x="5" y="9"/>
                  </a:cubicBezTo>
                  <a:cubicBezTo>
                    <a:pt x="7" y="8"/>
                    <a:pt x="7" y="8"/>
                    <a:pt x="7" y="8"/>
                  </a:cubicBezTo>
                  <a:cubicBezTo>
                    <a:pt x="8" y="6"/>
                    <a:pt x="8" y="4"/>
                    <a:pt x="7" y="2"/>
                  </a:cubicBezTo>
                  <a:cubicBezTo>
                    <a:pt x="5" y="0"/>
                    <a:pt x="3" y="0"/>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 name="Freeform 69"/>
            <p:cNvSpPr>
              <a:spLocks noEditPoints="1"/>
            </p:cNvSpPr>
            <p:nvPr/>
          </p:nvSpPr>
          <p:spPr bwMode="auto">
            <a:xfrm>
              <a:off x="2917826" y="3038476"/>
              <a:ext cx="296863" cy="347663"/>
            </a:xfrm>
            <a:custGeom>
              <a:avLst/>
              <a:gdLst>
                <a:gd name="T0" fmla="*/ 175 w 187"/>
                <a:gd name="T1" fmla="*/ 81 h 219"/>
                <a:gd name="T2" fmla="*/ 162 w 187"/>
                <a:gd name="T3" fmla="*/ 93 h 219"/>
                <a:gd name="T4" fmla="*/ 162 w 187"/>
                <a:gd name="T5" fmla="*/ 57 h 219"/>
                <a:gd name="T6" fmla="*/ 106 w 187"/>
                <a:gd name="T7" fmla="*/ 0 h 219"/>
                <a:gd name="T8" fmla="*/ 0 w 187"/>
                <a:gd name="T9" fmla="*/ 0 h 219"/>
                <a:gd name="T10" fmla="*/ 0 w 187"/>
                <a:gd name="T11" fmla="*/ 219 h 219"/>
                <a:gd name="T12" fmla="*/ 162 w 187"/>
                <a:gd name="T13" fmla="*/ 219 h 219"/>
                <a:gd name="T14" fmla="*/ 162 w 187"/>
                <a:gd name="T15" fmla="*/ 118 h 219"/>
                <a:gd name="T16" fmla="*/ 187 w 187"/>
                <a:gd name="T17" fmla="*/ 93 h 219"/>
                <a:gd name="T18" fmla="*/ 175 w 187"/>
                <a:gd name="T19" fmla="*/ 81 h 219"/>
                <a:gd name="T20" fmla="*/ 138 w 187"/>
                <a:gd name="T21" fmla="*/ 57 h 219"/>
                <a:gd name="T22" fmla="*/ 106 w 187"/>
                <a:gd name="T23" fmla="*/ 57 h 219"/>
                <a:gd name="T24" fmla="*/ 106 w 187"/>
                <a:gd name="T25" fmla="*/ 22 h 219"/>
                <a:gd name="T26" fmla="*/ 138 w 187"/>
                <a:gd name="T27" fmla="*/ 57 h 219"/>
                <a:gd name="T28" fmla="*/ 146 w 187"/>
                <a:gd name="T29" fmla="*/ 203 h 219"/>
                <a:gd name="T30" fmla="*/ 17 w 187"/>
                <a:gd name="T31" fmla="*/ 203 h 219"/>
                <a:gd name="T32" fmla="*/ 17 w 187"/>
                <a:gd name="T33" fmla="*/ 16 h 219"/>
                <a:gd name="T34" fmla="*/ 89 w 187"/>
                <a:gd name="T35" fmla="*/ 16 h 219"/>
                <a:gd name="T36" fmla="*/ 89 w 187"/>
                <a:gd name="T37" fmla="*/ 73 h 219"/>
                <a:gd name="T38" fmla="*/ 146 w 187"/>
                <a:gd name="T39" fmla="*/ 73 h 219"/>
                <a:gd name="T40" fmla="*/ 146 w 187"/>
                <a:gd name="T41" fmla="*/ 110 h 219"/>
                <a:gd name="T42" fmla="*/ 98 w 187"/>
                <a:gd name="T43" fmla="*/ 158 h 219"/>
                <a:gd name="T44" fmla="*/ 98 w 187"/>
                <a:gd name="T45" fmla="*/ 170 h 219"/>
                <a:gd name="T46" fmla="*/ 108 w 187"/>
                <a:gd name="T47" fmla="*/ 170 h 219"/>
                <a:gd name="T48" fmla="*/ 146 w 187"/>
                <a:gd name="T49" fmla="*/ 134 h 219"/>
                <a:gd name="T50" fmla="*/ 146 w 187"/>
                <a:gd name="T51" fmla="*/ 203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7" h="219">
                  <a:moveTo>
                    <a:pt x="175" y="81"/>
                  </a:moveTo>
                  <a:lnTo>
                    <a:pt x="162" y="93"/>
                  </a:lnTo>
                  <a:lnTo>
                    <a:pt x="162" y="57"/>
                  </a:lnTo>
                  <a:lnTo>
                    <a:pt x="106" y="0"/>
                  </a:lnTo>
                  <a:lnTo>
                    <a:pt x="0" y="0"/>
                  </a:lnTo>
                  <a:lnTo>
                    <a:pt x="0" y="219"/>
                  </a:lnTo>
                  <a:lnTo>
                    <a:pt x="162" y="219"/>
                  </a:lnTo>
                  <a:lnTo>
                    <a:pt x="162" y="118"/>
                  </a:lnTo>
                  <a:lnTo>
                    <a:pt x="187" y="93"/>
                  </a:lnTo>
                  <a:lnTo>
                    <a:pt x="175" y="81"/>
                  </a:lnTo>
                  <a:close/>
                  <a:moveTo>
                    <a:pt x="138" y="57"/>
                  </a:moveTo>
                  <a:lnTo>
                    <a:pt x="106" y="57"/>
                  </a:lnTo>
                  <a:lnTo>
                    <a:pt x="106" y="22"/>
                  </a:lnTo>
                  <a:lnTo>
                    <a:pt x="138" y="57"/>
                  </a:lnTo>
                  <a:close/>
                  <a:moveTo>
                    <a:pt x="146" y="203"/>
                  </a:moveTo>
                  <a:lnTo>
                    <a:pt x="17" y="203"/>
                  </a:lnTo>
                  <a:lnTo>
                    <a:pt x="17" y="16"/>
                  </a:lnTo>
                  <a:lnTo>
                    <a:pt x="89" y="16"/>
                  </a:lnTo>
                  <a:lnTo>
                    <a:pt x="89" y="73"/>
                  </a:lnTo>
                  <a:lnTo>
                    <a:pt x="146" y="73"/>
                  </a:lnTo>
                  <a:lnTo>
                    <a:pt x="146" y="110"/>
                  </a:lnTo>
                  <a:lnTo>
                    <a:pt x="98" y="158"/>
                  </a:lnTo>
                  <a:lnTo>
                    <a:pt x="98" y="170"/>
                  </a:lnTo>
                  <a:lnTo>
                    <a:pt x="108" y="170"/>
                  </a:lnTo>
                  <a:lnTo>
                    <a:pt x="146" y="134"/>
                  </a:lnTo>
                  <a:lnTo>
                    <a:pt x="146" y="2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pic>
        <p:nvPicPr>
          <p:cNvPr id="2050" name="Picture 2" descr="http://academy.bindtuning.com/wp-content/uploads/2013/06/sp2013.gif"/>
          <p:cNvPicPr>
            <a:picLocks noChangeAspect="1" noChangeArrowheads="1"/>
          </p:cNvPicPr>
          <p:nvPr/>
        </p:nvPicPr>
        <p:blipFill>
          <a:blip r:embed="rId8">
            <a:clrChange>
              <a:clrFrom>
                <a:srgbClr val="EEEEEE"/>
              </a:clrFrom>
              <a:clrTo>
                <a:srgbClr val="EEEEEE">
                  <a:alpha val="0"/>
                </a:srgbClr>
              </a:clrTo>
            </a:clrChange>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39240" y="4447524"/>
            <a:ext cx="536906" cy="536906"/>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a:off x="580201" y="5527707"/>
            <a:ext cx="349314" cy="255874"/>
            <a:chOff x="1789113" y="4503738"/>
            <a:chExt cx="385763" cy="282575"/>
          </a:xfrm>
          <a:solidFill>
            <a:schemeClr val="tx1"/>
          </a:solidFill>
        </p:grpSpPr>
        <p:sp>
          <p:nvSpPr>
            <p:cNvPr id="20" name="Freeform 121"/>
            <p:cNvSpPr>
              <a:spLocks noEditPoints="1"/>
            </p:cNvSpPr>
            <p:nvPr/>
          </p:nvSpPr>
          <p:spPr bwMode="auto">
            <a:xfrm>
              <a:off x="1789113" y="4503738"/>
              <a:ext cx="385763" cy="282575"/>
            </a:xfrm>
            <a:custGeom>
              <a:avLst/>
              <a:gdLst>
                <a:gd name="T0" fmla="*/ 0 w 243"/>
                <a:gd name="T1" fmla="*/ 0 h 178"/>
                <a:gd name="T2" fmla="*/ 0 w 243"/>
                <a:gd name="T3" fmla="*/ 178 h 178"/>
                <a:gd name="T4" fmla="*/ 243 w 243"/>
                <a:gd name="T5" fmla="*/ 178 h 178"/>
                <a:gd name="T6" fmla="*/ 243 w 243"/>
                <a:gd name="T7" fmla="*/ 0 h 178"/>
                <a:gd name="T8" fmla="*/ 0 w 243"/>
                <a:gd name="T9" fmla="*/ 0 h 178"/>
                <a:gd name="T10" fmla="*/ 227 w 243"/>
                <a:gd name="T11" fmla="*/ 162 h 178"/>
                <a:gd name="T12" fmla="*/ 16 w 243"/>
                <a:gd name="T13" fmla="*/ 162 h 178"/>
                <a:gd name="T14" fmla="*/ 16 w 243"/>
                <a:gd name="T15" fmla="*/ 16 h 178"/>
                <a:gd name="T16" fmla="*/ 227 w 243"/>
                <a:gd name="T17" fmla="*/ 16 h 178"/>
                <a:gd name="T18" fmla="*/ 227 w 243"/>
                <a:gd name="T19" fmla="*/ 162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3" h="178">
                  <a:moveTo>
                    <a:pt x="0" y="0"/>
                  </a:moveTo>
                  <a:lnTo>
                    <a:pt x="0" y="178"/>
                  </a:lnTo>
                  <a:lnTo>
                    <a:pt x="243" y="178"/>
                  </a:lnTo>
                  <a:lnTo>
                    <a:pt x="243" y="0"/>
                  </a:lnTo>
                  <a:lnTo>
                    <a:pt x="0" y="0"/>
                  </a:lnTo>
                  <a:close/>
                  <a:moveTo>
                    <a:pt x="227" y="162"/>
                  </a:moveTo>
                  <a:lnTo>
                    <a:pt x="16" y="162"/>
                  </a:lnTo>
                  <a:lnTo>
                    <a:pt x="16" y="16"/>
                  </a:lnTo>
                  <a:lnTo>
                    <a:pt x="227" y="16"/>
                  </a:lnTo>
                  <a:lnTo>
                    <a:pt x="227" y="1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 name="Freeform 122"/>
            <p:cNvSpPr>
              <a:spLocks noEditPoints="1"/>
            </p:cNvSpPr>
            <p:nvPr/>
          </p:nvSpPr>
          <p:spPr bwMode="auto">
            <a:xfrm>
              <a:off x="1841501" y="4554538"/>
              <a:ext cx="153988" cy="180975"/>
            </a:xfrm>
            <a:custGeom>
              <a:avLst/>
              <a:gdLst>
                <a:gd name="T0" fmla="*/ 0 w 48"/>
                <a:gd name="T1" fmla="*/ 56 h 56"/>
                <a:gd name="T2" fmla="*/ 8 w 48"/>
                <a:gd name="T3" fmla="*/ 56 h 56"/>
                <a:gd name="T4" fmla="*/ 24 w 48"/>
                <a:gd name="T5" fmla="*/ 40 h 56"/>
                <a:gd name="T6" fmla="*/ 40 w 48"/>
                <a:gd name="T7" fmla="*/ 56 h 56"/>
                <a:gd name="T8" fmla="*/ 48 w 48"/>
                <a:gd name="T9" fmla="*/ 56 h 56"/>
                <a:gd name="T10" fmla="*/ 37 w 48"/>
                <a:gd name="T11" fmla="*/ 35 h 56"/>
                <a:gd name="T12" fmla="*/ 44 w 48"/>
                <a:gd name="T13" fmla="*/ 20 h 56"/>
                <a:gd name="T14" fmla="*/ 24 w 48"/>
                <a:gd name="T15" fmla="*/ 0 h 56"/>
                <a:gd name="T16" fmla="*/ 4 w 48"/>
                <a:gd name="T17" fmla="*/ 20 h 56"/>
                <a:gd name="T18" fmla="*/ 12 w 48"/>
                <a:gd name="T19" fmla="*/ 35 h 56"/>
                <a:gd name="T20" fmla="*/ 0 w 48"/>
                <a:gd name="T21" fmla="*/ 56 h 56"/>
                <a:gd name="T22" fmla="*/ 12 w 48"/>
                <a:gd name="T23" fmla="*/ 20 h 56"/>
                <a:gd name="T24" fmla="*/ 24 w 48"/>
                <a:gd name="T25" fmla="*/ 8 h 56"/>
                <a:gd name="T26" fmla="*/ 36 w 48"/>
                <a:gd name="T27" fmla="*/ 20 h 56"/>
                <a:gd name="T28" fmla="*/ 24 w 48"/>
                <a:gd name="T29" fmla="*/ 32 h 56"/>
                <a:gd name="T30" fmla="*/ 12 w 48"/>
                <a:gd name="T31" fmla="*/ 2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 h="56">
                  <a:moveTo>
                    <a:pt x="0" y="56"/>
                  </a:moveTo>
                  <a:cubicBezTo>
                    <a:pt x="8" y="56"/>
                    <a:pt x="8" y="56"/>
                    <a:pt x="8" y="56"/>
                  </a:cubicBezTo>
                  <a:cubicBezTo>
                    <a:pt x="8" y="47"/>
                    <a:pt x="15" y="40"/>
                    <a:pt x="24" y="40"/>
                  </a:cubicBezTo>
                  <a:cubicBezTo>
                    <a:pt x="33" y="40"/>
                    <a:pt x="40" y="47"/>
                    <a:pt x="40" y="56"/>
                  </a:cubicBezTo>
                  <a:cubicBezTo>
                    <a:pt x="48" y="56"/>
                    <a:pt x="48" y="56"/>
                    <a:pt x="48" y="56"/>
                  </a:cubicBezTo>
                  <a:cubicBezTo>
                    <a:pt x="48" y="47"/>
                    <a:pt x="44" y="39"/>
                    <a:pt x="37" y="35"/>
                  </a:cubicBezTo>
                  <a:cubicBezTo>
                    <a:pt x="41" y="31"/>
                    <a:pt x="44" y="26"/>
                    <a:pt x="44" y="20"/>
                  </a:cubicBezTo>
                  <a:cubicBezTo>
                    <a:pt x="44" y="9"/>
                    <a:pt x="35" y="0"/>
                    <a:pt x="24" y="0"/>
                  </a:cubicBezTo>
                  <a:cubicBezTo>
                    <a:pt x="13" y="0"/>
                    <a:pt x="4" y="9"/>
                    <a:pt x="4" y="20"/>
                  </a:cubicBezTo>
                  <a:cubicBezTo>
                    <a:pt x="4" y="26"/>
                    <a:pt x="7" y="31"/>
                    <a:pt x="12" y="35"/>
                  </a:cubicBezTo>
                  <a:cubicBezTo>
                    <a:pt x="5" y="39"/>
                    <a:pt x="0" y="47"/>
                    <a:pt x="0" y="56"/>
                  </a:cubicBezTo>
                  <a:close/>
                  <a:moveTo>
                    <a:pt x="12" y="20"/>
                  </a:moveTo>
                  <a:cubicBezTo>
                    <a:pt x="12" y="13"/>
                    <a:pt x="18" y="8"/>
                    <a:pt x="24" y="8"/>
                  </a:cubicBezTo>
                  <a:cubicBezTo>
                    <a:pt x="31" y="8"/>
                    <a:pt x="36" y="13"/>
                    <a:pt x="36" y="20"/>
                  </a:cubicBezTo>
                  <a:cubicBezTo>
                    <a:pt x="36" y="26"/>
                    <a:pt x="31" y="32"/>
                    <a:pt x="24" y="32"/>
                  </a:cubicBezTo>
                  <a:cubicBezTo>
                    <a:pt x="18" y="32"/>
                    <a:pt x="12" y="26"/>
                    <a:pt x="1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 name="Rectangle 123"/>
            <p:cNvSpPr>
              <a:spLocks noChangeArrowheads="1"/>
            </p:cNvSpPr>
            <p:nvPr/>
          </p:nvSpPr>
          <p:spPr bwMode="auto">
            <a:xfrm>
              <a:off x="2020888" y="4554538"/>
              <a:ext cx="103188"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 name="Rectangle 124"/>
            <p:cNvSpPr>
              <a:spLocks noChangeArrowheads="1"/>
            </p:cNvSpPr>
            <p:nvPr/>
          </p:nvSpPr>
          <p:spPr bwMode="auto">
            <a:xfrm>
              <a:off x="2020888" y="4708526"/>
              <a:ext cx="103188"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 name="Rectangle 125"/>
            <p:cNvSpPr>
              <a:spLocks noChangeArrowheads="1"/>
            </p:cNvSpPr>
            <p:nvPr/>
          </p:nvSpPr>
          <p:spPr bwMode="auto">
            <a:xfrm>
              <a:off x="2020888" y="4632326"/>
              <a:ext cx="103188"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47575641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1" name="Group 200"/>
          <p:cNvGrpSpPr/>
          <p:nvPr/>
        </p:nvGrpSpPr>
        <p:grpSpPr>
          <a:xfrm>
            <a:off x="5151437" y="1414656"/>
            <a:ext cx="1911178" cy="2105936"/>
            <a:chOff x="10027156" y="529479"/>
            <a:chExt cx="1589090" cy="1824032"/>
          </a:xfrm>
        </p:grpSpPr>
        <p:sp>
          <p:nvSpPr>
            <p:cNvPr id="131" name="Freeform 130"/>
            <p:cNvSpPr>
              <a:spLocks noEditPoints="1"/>
            </p:cNvSpPr>
            <p:nvPr/>
          </p:nvSpPr>
          <p:spPr bwMode="auto">
            <a:xfrm>
              <a:off x="10308138" y="648536"/>
              <a:ext cx="1120775" cy="1114425"/>
            </a:xfrm>
            <a:custGeom>
              <a:avLst/>
              <a:gdLst>
                <a:gd name="T0" fmla="*/ 176 w 376"/>
                <a:gd name="T1" fmla="*/ 371 h 376"/>
                <a:gd name="T2" fmla="*/ 200 w 376"/>
                <a:gd name="T3" fmla="*/ 376 h 376"/>
                <a:gd name="T4" fmla="*/ 215 w 376"/>
                <a:gd name="T5" fmla="*/ 369 h 376"/>
                <a:gd name="T6" fmla="*/ 216 w 376"/>
                <a:gd name="T7" fmla="*/ 374 h 376"/>
                <a:gd name="T8" fmla="*/ 136 w 376"/>
                <a:gd name="T9" fmla="*/ 369 h 376"/>
                <a:gd name="T10" fmla="*/ 162 w 376"/>
                <a:gd name="T11" fmla="*/ 372 h 376"/>
                <a:gd name="T12" fmla="*/ 253 w 376"/>
                <a:gd name="T13" fmla="*/ 359 h 376"/>
                <a:gd name="T14" fmla="*/ 255 w 376"/>
                <a:gd name="T15" fmla="*/ 364 h 376"/>
                <a:gd name="T16" fmla="*/ 98 w 376"/>
                <a:gd name="T17" fmla="*/ 353 h 376"/>
                <a:gd name="T18" fmla="*/ 124 w 376"/>
                <a:gd name="T19" fmla="*/ 362 h 376"/>
                <a:gd name="T20" fmla="*/ 288 w 376"/>
                <a:gd name="T21" fmla="*/ 342 h 376"/>
                <a:gd name="T22" fmla="*/ 291 w 376"/>
                <a:gd name="T23" fmla="*/ 346 h 376"/>
                <a:gd name="T24" fmla="*/ 65 w 376"/>
                <a:gd name="T25" fmla="*/ 330 h 376"/>
                <a:gd name="T26" fmla="*/ 88 w 376"/>
                <a:gd name="T27" fmla="*/ 344 h 376"/>
                <a:gd name="T28" fmla="*/ 319 w 376"/>
                <a:gd name="T29" fmla="*/ 317 h 376"/>
                <a:gd name="T30" fmla="*/ 322 w 376"/>
                <a:gd name="T31" fmla="*/ 320 h 376"/>
                <a:gd name="T32" fmla="*/ 38 w 376"/>
                <a:gd name="T33" fmla="*/ 301 h 376"/>
                <a:gd name="T34" fmla="*/ 57 w 376"/>
                <a:gd name="T35" fmla="*/ 319 h 376"/>
                <a:gd name="T36" fmla="*/ 343 w 376"/>
                <a:gd name="T37" fmla="*/ 286 h 376"/>
                <a:gd name="T38" fmla="*/ 347 w 376"/>
                <a:gd name="T39" fmla="*/ 288 h 376"/>
                <a:gd name="T40" fmla="*/ 17 w 376"/>
                <a:gd name="T41" fmla="*/ 266 h 376"/>
                <a:gd name="T42" fmla="*/ 32 w 376"/>
                <a:gd name="T43" fmla="*/ 288 h 376"/>
                <a:gd name="T44" fmla="*/ 360 w 376"/>
                <a:gd name="T45" fmla="*/ 250 h 376"/>
                <a:gd name="T46" fmla="*/ 365 w 376"/>
                <a:gd name="T47" fmla="*/ 252 h 376"/>
                <a:gd name="T48" fmla="*/ 4 w 376"/>
                <a:gd name="T49" fmla="*/ 227 h 376"/>
                <a:gd name="T50" fmla="*/ 14 w 376"/>
                <a:gd name="T51" fmla="*/ 252 h 376"/>
                <a:gd name="T52" fmla="*/ 370 w 376"/>
                <a:gd name="T53" fmla="*/ 212 h 376"/>
                <a:gd name="T54" fmla="*/ 376 w 376"/>
                <a:gd name="T55" fmla="*/ 183 h 376"/>
                <a:gd name="T56" fmla="*/ 4 w 376"/>
                <a:gd name="T57" fmla="*/ 214 h 376"/>
                <a:gd name="T58" fmla="*/ 3 w 376"/>
                <a:gd name="T59" fmla="*/ 185 h 376"/>
                <a:gd name="T60" fmla="*/ 7 w 376"/>
                <a:gd name="T61" fmla="*/ 211 h 376"/>
                <a:gd name="T62" fmla="*/ 3 w 376"/>
                <a:gd name="T63" fmla="*/ 174 h 376"/>
                <a:gd name="T64" fmla="*/ 10 w 376"/>
                <a:gd name="T65" fmla="*/ 148 h 376"/>
                <a:gd name="T66" fmla="*/ 370 w 376"/>
                <a:gd name="T67" fmla="*/ 167 h 376"/>
                <a:gd name="T68" fmla="*/ 375 w 376"/>
                <a:gd name="T69" fmla="*/ 167 h 376"/>
                <a:gd name="T70" fmla="*/ 11 w 376"/>
                <a:gd name="T71" fmla="*/ 134 h 376"/>
                <a:gd name="T72" fmla="*/ 23 w 376"/>
                <a:gd name="T73" fmla="*/ 111 h 376"/>
                <a:gd name="T74" fmla="*/ 361 w 376"/>
                <a:gd name="T75" fmla="*/ 129 h 376"/>
                <a:gd name="T76" fmla="*/ 366 w 376"/>
                <a:gd name="T77" fmla="*/ 127 h 376"/>
                <a:gd name="T78" fmla="*/ 27 w 376"/>
                <a:gd name="T79" fmla="*/ 98 h 376"/>
                <a:gd name="T80" fmla="*/ 43 w 376"/>
                <a:gd name="T81" fmla="*/ 77 h 376"/>
                <a:gd name="T82" fmla="*/ 345 w 376"/>
                <a:gd name="T83" fmla="*/ 93 h 376"/>
                <a:gd name="T84" fmla="*/ 349 w 376"/>
                <a:gd name="T85" fmla="*/ 91 h 376"/>
                <a:gd name="T86" fmla="*/ 50 w 376"/>
                <a:gd name="T87" fmla="*/ 65 h 376"/>
                <a:gd name="T88" fmla="*/ 70 w 376"/>
                <a:gd name="T89" fmla="*/ 49 h 376"/>
                <a:gd name="T90" fmla="*/ 321 w 376"/>
                <a:gd name="T91" fmla="*/ 62 h 376"/>
                <a:gd name="T92" fmla="*/ 324 w 376"/>
                <a:gd name="T93" fmla="*/ 59 h 376"/>
                <a:gd name="T94" fmla="*/ 79 w 376"/>
                <a:gd name="T95" fmla="*/ 38 h 376"/>
                <a:gd name="T96" fmla="*/ 103 w 376"/>
                <a:gd name="T97" fmla="*/ 27 h 376"/>
                <a:gd name="T98" fmla="*/ 291 w 376"/>
                <a:gd name="T99" fmla="*/ 37 h 376"/>
                <a:gd name="T100" fmla="*/ 293 w 376"/>
                <a:gd name="T101" fmla="*/ 33 h 376"/>
                <a:gd name="T102" fmla="*/ 114 w 376"/>
                <a:gd name="T103" fmla="*/ 19 h 376"/>
                <a:gd name="T104" fmla="*/ 140 w 376"/>
                <a:gd name="T105" fmla="*/ 12 h 376"/>
                <a:gd name="T106" fmla="*/ 256 w 376"/>
                <a:gd name="T107" fmla="*/ 18 h 376"/>
                <a:gd name="T108" fmla="*/ 258 w 376"/>
                <a:gd name="T109" fmla="*/ 14 h 376"/>
                <a:gd name="T110" fmla="*/ 152 w 376"/>
                <a:gd name="T111" fmla="*/ 7 h 376"/>
                <a:gd name="T112" fmla="*/ 178 w 376"/>
                <a:gd name="T113" fmla="*/ 6 h 376"/>
                <a:gd name="T114" fmla="*/ 218 w 376"/>
                <a:gd name="T115" fmla="*/ 8 h 376"/>
                <a:gd name="T116" fmla="*/ 219 w 376"/>
                <a:gd name="T117" fmla="*/ 3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76" h="376">
                  <a:moveTo>
                    <a:pt x="188" y="376"/>
                  </a:moveTo>
                  <a:cubicBezTo>
                    <a:pt x="184" y="376"/>
                    <a:pt x="180" y="376"/>
                    <a:pt x="175" y="376"/>
                  </a:cubicBezTo>
                  <a:cubicBezTo>
                    <a:pt x="174" y="376"/>
                    <a:pt x="173" y="375"/>
                    <a:pt x="173" y="373"/>
                  </a:cubicBezTo>
                  <a:cubicBezTo>
                    <a:pt x="173" y="372"/>
                    <a:pt x="174" y="371"/>
                    <a:pt x="176" y="371"/>
                  </a:cubicBezTo>
                  <a:cubicBezTo>
                    <a:pt x="180" y="371"/>
                    <a:pt x="184" y="371"/>
                    <a:pt x="188" y="371"/>
                  </a:cubicBezTo>
                  <a:cubicBezTo>
                    <a:pt x="192" y="371"/>
                    <a:pt x="196" y="371"/>
                    <a:pt x="199" y="371"/>
                  </a:cubicBezTo>
                  <a:cubicBezTo>
                    <a:pt x="201" y="371"/>
                    <a:pt x="202" y="372"/>
                    <a:pt x="202" y="373"/>
                  </a:cubicBezTo>
                  <a:cubicBezTo>
                    <a:pt x="202" y="375"/>
                    <a:pt x="201" y="376"/>
                    <a:pt x="200" y="376"/>
                  </a:cubicBezTo>
                  <a:cubicBezTo>
                    <a:pt x="196" y="376"/>
                    <a:pt x="192" y="376"/>
                    <a:pt x="188" y="376"/>
                  </a:cubicBezTo>
                  <a:close/>
                  <a:moveTo>
                    <a:pt x="216" y="374"/>
                  </a:moveTo>
                  <a:cubicBezTo>
                    <a:pt x="214" y="374"/>
                    <a:pt x="213" y="373"/>
                    <a:pt x="213" y="372"/>
                  </a:cubicBezTo>
                  <a:cubicBezTo>
                    <a:pt x="213" y="371"/>
                    <a:pt x="214" y="370"/>
                    <a:pt x="215" y="369"/>
                  </a:cubicBezTo>
                  <a:cubicBezTo>
                    <a:pt x="223" y="368"/>
                    <a:pt x="231" y="367"/>
                    <a:pt x="238" y="364"/>
                  </a:cubicBezTo>
                  <a:cubicBezTo>
                    <a:pt x="240" y="364"/>
                    <a:pt x="241" y="365"/>
                    <a:pt x="241" y="366"/>
                  </a:cubicBezTo>
                  <a:cubicBezTo>
                    <a:pt x="242" y="367"/>
                    <a:pt x="241" y="369"/>
                    <a:pt x="240" y="369"/>
                  </a:cubicBezTo>
                  <a:cubicBezTo>
                    <a:pt x="232" y="371"/>
                    <a:pt x="224" y="373"/>
                    <a:pt x="216" y="374"/>
                  </a:cubicBezTo>
                  <a:cubicBezTo>
                    <a:pt x="216" y="374"/>
                    <a:pt x="216" y="374"/>
                    <a:pt x="216" y="374"/>
                  </a:cubicBezTo>
                  <a:close/>
                  <a:moveTo>
                    <a:pt x="160" y="374"/>
                  </a:moveTo>
                  <a:cubicBezTo>
                    <a:pt x="160" y="374"/>
                    <a:pt x="159" y="374"/>
                    <a:pt x="159" y="374"/>
                  </a:cubicBezTo>
                  <a:cubicBezTo>
                    <a:pt x="151" y="373"/>
                    <a:pt x="143" y="371"/>
                    <a:pt x="136" y="369"/>
                  </a:cubicBezTo>
                  <a:cubicBezTo>
                    <a:pt x="134" y="368"/>
                    <a:pt x="134" y="367"/>
                    <a:pt x="134" y="366"/>
                  </a:cubicBezTo>
                  <a:cubicBezTo>
                    <a:pt x="134" y="364"/>
                    <a:pt x="136" y="364"/>
                    <a:pt x="137" y="364"/>
                  </a:cubicBezTo>
                  <a:cubicBezTo>
                    <a:pt x="145" y="366"/>
                    <a:pt x="152" y="368"/>
                    <a:pt x="160" y="369"/>
                  </a:cubicBezTo>
                  <a:cubicBezTo>
                    <a:pt x="161" y="369"/>
                    <a:pt x="162" y="371"/>
                    <a:pt x="162" y="372"/>
                  </a:cubicBezTo>
                  <a:cubicBezTo>
                    <a:pt x="162" y="373"/>
                    <a:pt x="161" y="374"/>
                    <a:pt x="160" y="374"/>
                  </a:cubicBezTo>
                  <a:close/>
                  <a:moveTo>
                    <a:pt x="254" y="364"/>
                  </a:moveTo>
                  <a:cubicBezTo>
                    <a:pt x="253" y="364"/>
                    <a:pt x="252" y="364"/>
                    <a:pt x="252" y="363"/>
                  </a:cubicBezTo>
                  <a:cubicBezTo>
                    <a:pt x="251" y="361"/>
                    <a:pt x="252" y="360"/>
                    <a:pt x="253" y="359"/>
                  </a:cubicBezTo>
                  <a:cubicBezTo>
                    <a:pt x="261" y="357"/>
                    <a:pt x="268" y="353"/>
                    <a:pt x="275" y="350"/>
                  </a:cubicBezTo>
                  <a:cubicBezTo>
                    <a:pt x="276" y="349"/>
                    <a:pt x="277" y="349"/>
                    <a:pt x="278" y="351"/>
                  </a:cubicBezTo>
                  <a:cubicBezTo>
                    <a:pt x="279" y="352"/>
                    <a:pt x="278" y="353"/>
                    <a:pt x="277" y="354"/>
                  </a:cubicBezTo>
                  <a:cubicBezTo>
                    <a:pt x="270" y="358"/>
                    <a:pt x="263" y="361"/>
                    <a:pt x="255" y="364"/>
                  </a:cubicBezTo>
                  <a:cubicBezTo>
                    <a:pt x="255" y="364"/>
                    <a:pt x="254" y="364"/>
                    <a:pt x="254" y="364"/>
                  </a:cubicBezTo>
                  <a:close/>
                  <a:moveTo>
                    <a:pt x="121" y="364"/>
                  </a:moveTo>
                  <a:cubicBezTo>
                    <a:pt x="121" y="364"/>
                    <a:pt x="121" y="364"/>
                    <a:pt x="120" y="364"/>
                  </a:cubicBezTo>
                  <a:cubicBezTo>
                    <a:pt x="113" y="361"/>
                    <a:pt x="105" y="357"/>
                    <a:pt x="98" y="353"/>
                  </a:cubicBezTo>
                  <a:cubicBezTo>
                    <a:pt x="97" y="353"/>
                    <a:pt x="97" y="351"/>
                    <a:pt x="97" y="350"/>
                  </a:cubicBezTo>
                  <a:cubicBezTo>
                    <a:pt x="98" y="349"/>
                    <a:pt x="99" y="348"/>
                    <a:pt x="101" y="349"/>
                  </a:cubicBezTo>
                  <a:cubicBezTo>
                    <a:pt x="108" y="353"/>
                    <a:pt x="115" y="356"/>
                    <a:pt x="122" y="359"/>
                  </a:cubicBezTo>
                  <a:cubicBezTo>
                    <a:pt x="123" y="359"/>
                    <a:pt x="124" y="361"/>
                    <a:pt x="124" y="362"/>
                  </a:cubicBezTo>
                  <a:cubicBezTo>
                    <a:pt x="123" y="363"/>
                    <a:pt x="122" y="364"/>
                    <a:pt x="121" y="364"/>
                  </a:cubicBezTo>
                  <a:close/>
                  <a:moveTo>
                    <a:pt x="290" y="346"/>
                  </a:moveTo>
                  <a:cubicBezTo>
                    <a:pt x="289" y="346"/>
                    <a:pt x="288" y="346"/>
                    <a:pt x="288" y="345"/>
                  </a:cubicBezTo>
                  <a:cubicBezTo>
                    <a:pt x="287" y="344"/>
                    <a:pt x="287" y="342"/>
                    <a:pt x="288" y="342"/>
                  </a:cubicBezTo>
                  <a:cubicBezTo>
                    <a:pt x="295" y="337"/>
                    <a:pt x="301" y="333"/>
                    <a:pt x="307" y="327"/>
                  </a:cubicBezTo>
                  <a:cubicBezTo>
                    <a:pt x="308" y="326"/>
                    <a:pt x="310" y="327"/>
                    <a:pt x="311" y="328"/>
                  </a:cubicBezTo>
                  <a:cubicBezTo>
                    <a:pt x="312" y="329"/>
                    <a:pt x="312" y="330"/>
                    <a:pt x="310" y="331"/>
                  </a:cubicBezTo>
                  <a:cubicBezTo>
                    <a:pt x="304" y="336"/>
                    <a:pt x="298" y="341"/>
                    <a:pt x="291" y="346"/>
                  </a:cubicBezTo>
                  <a:cubicBezTo>
                    <a:pt x="291" y="346"/>
                    <a:pt x="290" y="346"/>
                    <a:pt x="290" y="346"/>
                  </a:cubicBezTo>
                  <a:close/>
                  <a:moveTo>
                    <a:pt x="86" y="345"/>
                  </a:moveTo>
                  <a:cubicBezTo>
                    <a:pt x="85" y="345"/>
                    <a:pt x="85" y="345"/>
                    <a:pt x="84" y="345"/>
                  </a:cubicBezTo>
                  <a:cubicBezTo>
                    <a:pt x="78" y="341"/>
                    <a:pt x="71" y="336"/>
                    <a:pt x="65" y="330"/>
                  </a:cubicBezTo>
                  <a:cubicBezTo>
                    <a:pt x="64" y="329"/>
                    <a:pt x="64" y="328"/>
                    <a:pt x="65" y="327"/>
                  </a:cubicBezTo>
                  <a:cubicBezTo>
                    <a:pt x="66" y="326"/>
                    <a:pt x="67" y="326"/>
                    <a:pt x="68" y="326"/>
                  </a:cubicBezTo>
                  <a:cubicBezTo>
                    <a:pt x="74" y="332"/>
                    <a:pt x="81" y="336"/>
                    <a:pt x="87" y="341"/>
                  </a:cubicBezTo>
                  <a:cubicBezTo>
                    <a:pt x="88" y="342"/>
                    <a:pt x="89" y="343"/>
                    <a:pt x="88" y="344"/>
                  </a:cubicBezTo>
                  <a:cubicBezTo>
                    <a:pt x="87" y="345"/>
                    <a:pt x="87" y="345"/>
                    <a:pt x="86" y="345"/>
                  </a:cubicBezTo>
                  <a:close/>
                  <a:moveTo>
                    <a:pt x="321" y="321"/>
                  </a:moveTo>
                  <a:cubicBezTo>
                    <a:pt x="320" y="321"/>
                    <a:pt x="319" y="321"/>
                    <a:pt x="319" y="320"/>
                  </a:cubicBezTo>
                  <a:cubicBezTo>
                    <a:pt x="318" y="319"/>
                    <a:pt x="318" y="318"/>
                    <a:pt x="319" y="317"/>
                  </a:cubicBezTo>
                  <a:cubicBezTo>
                    <a:pt x="324" y="311"/>
                    <a:pt x="329" y="305"/>
                    <a:pt x="334" y="299"/>
                  </a:cubicBezTo>
                  <a:cubicBezTo>
                    <a:pt x="335" y="298"/>
                    <a:pt x="337" y="297"/>
                    <a:pt x="338" y="298"/>
                  </a:cubicBezTo>
                  <a:cubicBezTo>
                    <a:pt x="339" y="299"/>
                    <a:pt x="339" y="301"/>
                    <a:pt x="338" y="302"/>
                  </a:cubicBezTo>
                  <a:cubicBezTo>
                    <a:pt x="333" y="308"/>
                    <a:pt x="328" y="314"/>
                    <a:pt x="322" y="320"/>
                  </a:cubicBezTo>
                  <a:cubicBezTo>
                    <a:pt x="322" y="321"/>
                    <a:pt x="321" y="321"/>
                    <a:pt x="321" y="321"/>
                  </a:cubicBezTo>
                  <a:close/>
                  <a:moveTo>
                    <a:pt x="55" y="320"/>
                  </a:moveTo>
                  <a:cubicBezTo>
                    <a:pt x="54" y="320"/>
                    <a:pt x="54" y="320"/>
                    <a:pt x="53" y="319"/>
                  </a:cubicBezTo>
                  <a:cubicBezTo>
                    <a:pt x="48" y="313"/>
                    <a:pt x="42" y="307"/>
                    <a:pt x="38" y="301"/>
                  </a:cubicBezTo>
                  <a:cubicBezTo>
                    <a:pt x="37" y="300"/>
                    <a:pt x="37" y="298"/>
                    <a:pt x="38" y="297"/>
                  </a:cubicBezTo>
                  <a:cubicBezTo>
                    <a:pt x="39" y="296"/>
                    <a:pt x="41" y="297"/>
                    <a:pt x="42" y="298"/>
                  </a:cubicBezTo>
                  <a:cubicBezTo>
                    <a:pt x="46" y="304"/>
                    <a:pt x="51" y="310"/>
                    <a:pt x="57" y="316"/>
                  </a:cubicBezTo>
                  <a:cubicBezTo>
                    <a:pt x="58" y="317"/>
                    <a:pt x="58" y="318"/>
                    <a:pt x="57" y="319"/>
                  </a:cubicBezTo>
                  <a:cubicBezTo>
                    <a:pt x="56" y="320"/>
                    <a:pt x="56" y="320"/>
                    <a:pt x="55" y="320"/>
                  </a:cubicBezTo>
                  <a:close/>
                  <a:moveTo>
                    <a:pt x="345" y="290"/>
                  </a:moveTo>
                  <a:cubicBezTo>
                    <a:pt x="345" y="290"/>
                    <a:pt x="344" y="289"/>
                    <a:pt x="344" y="289"/>
                  </a:cubicBezTo>
                  <a:cubicBezTo>
                    <a:pt x="343" y="288"/>
                    <a:pt x="342" y="287"/>
                    <a:pt x="343" y="286"/>
                  </a:cubicBezTo>
                  <a:cubicBezTo>
                    <a:pt x="347" y="279"/>
                    <a:pt x="351" y="272"/>
                    <a:pt x="354" y="265"/>
                  </a:cubicBezTo>
                  <a:cubicBezTo>
                    <a:pt x="355" y="264"/>
                    <a:pt x="357" y="263"/>
                    <a:pt x="358" y="264"/>
                  </a:cubicBezTo>
                  <a:cubicBezTo>
                    <a:pt x="359" y="264"/>
                    <a:pt x="360" y="266"/>
                    <a:pt x="359" y="267"/>
                  </a:cubicBezTo>
                  <a:cubicBezTo>
                    <a:pt x="356" y="274"/>
                    <a:pt x="352" y="282"/>
                    <a:pt x="347" y="288"/>
                  </a:cubicBezTo>
                  <a:cubicBezTo>
                    <a:pt x="347" y="289"/>
                    <a:pt x="346" y="290"/>
                    <a:pt x="345" y="290"/>
                  </a:cubicBezTo>
                  <a:close/>
                  <a:moveTo>
                    <a:pt x="31" y="288"/>
                  </a:moveTo>
                  <a:cubicBezTo>
                    <a:pt x="30" y="288"/>
                    <a:pt x="29" y="288"/>
                    <a:pt x="28" y="287"/>
                  </a:cubicBezTo>
                  <a:cubicBezTo>
                    <a:pt x="24" y="280"/>
                    <a:pt x="20" y="273"/>
                    <a:pt x="17" y="266"/>
                  </a:cubicBezTo>
                  <a:cubicBezTo>
                    <a:pt x="16" y="265"/>
                    <a:pt x="17" y="263"/>
                    <a:pt x="18" y="262"/>
                  </a:cubicBezTo>
                  <a:cubicBezTo>
                    <a:pt x="20" y="262"/>
                    <a:pt x="21" y="262"/>
                    <a:pt x="22" y="264"/>
                  </a:cubicBezTo>
                  <a:cubicBezTo>
                    <a:pt x="25" y="271"/>
                    <a:pt x="29" y="278"/>
                    <a:pt x="33" y="285"/>
                  </a:cubicBezTo>
                  <a:cubicBezTo>
                    <a:pt x="33" y="286"/>
                    <a:pt x="33" y="287"/>
                    <a:pt x="32" y="288"/>
                  </a:cubicBezTo>
                  <a:cubicBezTo>
                    <a:pt x="31" y="288"/>
                    <a:pt x="31" y="288"/>
                    <a:pt x="31" y="288"/>
                  </a:cubicBezTo>
                  <a:close/>
                  <a:moveTo>
                    <a:pt x="363" y="254"/>
                  </a:moveTo>
                  <a:cubicBezTo>
                    <a:pt x="363" y="254"/>
                    <a:pt x="362" y="254"/>
                    <a:pt x="362" y="254"/>
                  </a:cubicBezTo>
                  <a:cubicBezTo>
                    <a:pt x="361" y="253"/>
                    <a:pt x="360" y="252"/>
                    <a:pt x="360" y="250"/>
                  </a:cubicBezTo>
                  <a:cubicBezTo>
                    <a:pt x="363" y="243"/>
                    <a:pt x="365" y="235"/>
                    <a:pt x="367" y="228"/>
                  </a:cubicBezTo>
                  <a:cubicBezTo>
                    <a:pt x="367" y="226"/>
                    <a:pt x="369" y="225"/>
                    <a:pt x="370" y="226"/>
                  </a:cubicBezTo>
                  <a:cubicBezTo>
                    <a:pt x="371" y="226"/>
                    <a:pt x="372" y="227"/>
                    <a:pt x="372" y="229"/>
                  </a:cubicBezTo>
                  <a:cubicBezTo>
                    <a:pt x="370" y="237"/>
                    <a:pt x="368" y="244"/>
                    <a:pt x="365" y="252"/>
                  </a:cubicBezTo>
                  <a:cubicBezTo>
                    <a:pt x="365" y="253"/>
                    <a:pt x="364" y="254"/>
                    <a:pt x="363" y="254"/>
                  </a:cubicBezTo>
                  <a:close/>
                  <a:moveTo>
                    <a:pt x="13" y="252"/>
                  </a:moveTo>
                  <a:cubicBezTo>
                    <a:pt x="12" y="252"/>
                    <a:pt x="11" y="252"/>
                    <a:pt x="11" y="251"/>
                  </a:cubicBezTo>
                  <a:cubicBezTo>
                    <a:pt x="8" y="243"/>
                    <a:pt x="6" y="235"/>
                    <a:pt x="4" y="227"/>
                  </a:cubicBezTo>
                  <a:cubicBezTo>
                    <a:pt x="4" y="226"/>
                    <a:pt x="5" y="225"/>
                    <a:pt x="6" y="224"/>
                  </a:cubicBezTo>
                  <a:cubicBezTo>
                    <a:pt x="8" y="224"/>
                    <a:pt x="9" y="225"/>
                    <a:pt x="9" y="226"/>
                  </a:cubicBezTo>
                  <a:cubicBezTo>
                    <a:pt x="11" y="234"/>
                    <a:pt x="13" y="242"/>
                    <a:pt x="16" y="249"/>
                  </a:cubicBezTo>
                  <a:cubicBezTo>
                    <a:pt x="16" y="250"/>
                    <a:pt x="15" y="252"/>
                    <a:pt x="14" y="252"/>
                  </a:cubicBezTo>
                  <a:cubicBezTo>
                    <a:pt x="14" y="252"/>
                    <a:pt x="14" y="252"/>
                    <a:pt x="13" y="252"/>
                  </a:cubicBezTo>
                  <a:close/>
                  <a:moveTo>
                    <a:pt x="372" y="215"/>
                  </a:moveTo>
                  <a:cubicBezTo>
                    <a:pt x="372" y="215"/>
                    <a:pt x="372" y="215"/>
                    <a:pt x="372" y="215"/>
                  </a:cubicBezTo>
                  <a:cubicBezTo>
                    <a:pt x="370" y="215"/>
                    <a:pt x="370" y="213"/>
                    <a:pt x="370" y="212"/>
                  </a:cubicBezTo>
                  <a:cubicBezTo>
                    <a:pt x="371" y="204"/>
                    <a:pt x="371" y="196"/>
                    <a:pt x="371" y="188"/>
                  </a:cubicBezTo>
                  <a:cubicBezTo>
                    <a:pt x="371" y="187"/>
                    <a:pt x="371" y="185"/>
                    <a:pt x="371" y="183"/>
                  </a:cubicBezTo>
                  <a:cubicBezTo>
                    <a:pt x="371" y="182"/>
                    <a:pt x="372" y="181"/>
                    <a:pt x="374" y="181"/>
                  </a:cubicBezTo>
                  <a:cubicBezTo>
                    <a:pt x="375" y="180"/>
                    <a:pt x="376" y="182"/>
                    <a:pt x="376" y="183"/>
                  </a:cubicBezTo>
                  <a:cubicBezTo>
                    <a:pt x="376" y="185"/>
                    <a:pt x="376" y="187"/>
                    <a:pt x="376" y="188"/>
                  </a:cubicBezTo>
                  <a:cubicBezTo>
                    <a:pt x="376" y="197"/>
                    <a:pt x="376" y="205"/>
                    <a:pt x="375" y="213"/>
                  </a:cubicBezTo>
                  <a:cubicBezTo>
                    <a:pt x="374" y="214"/>
                    <a:pt x="373" y="215"/>
                    <a:pt x="372" y="215"/>
                  </a:cubicBezTo>
                  <a:close/>
                  <a:moveTo>
                    <a:pt x="4" y="214"/>
                  </a:moveTo>
                  <a:cubicBezTo>
                    <a:pt x="3" y="214"/>
                    <a:pt x="2" y="213"/>
                    <a:pt x="2" y="211"/>
                  </a:cubicBezTo>
                  <a:cubicBezTo>
                    <a:pt x="1" y="204"/>
                    <a:pt x="0" y="196"/>
                    <a:pt x="0" y="188"/>
                  </a:cubicBezTo>
                  <a:cubicBezTo>
                    <a:pt x="0" y="187"/>
                    <a:pt x="0" y="187"/>
                    <a:pt x="0" y="187"/>
                  </a:cubicBezTo>
                  <a:cubicBezTo>
                    <a:pt x="0" y="186"/>
                    <a:pt x="2" y="185"/>
                    <a:pt x="3" y="185"/>
                  </a:cubicBezTo>
                  <a:cubicBezTo>
                    <a:pt x="3" y="185"/>
                    <a:pt x="3" y="185"/>
                    <a:pt x="3" y="185"/>
                  </a:cubicBezTo>
                  <a:cubicBezTo>
                    <a:pt x="4" y="185"/>
                    <a:pt x="5" y="186"/>
                    <a:pt x="5" y="187"/>
                  </a:cubicBezTo>
                  <a:cubicBezTo>
                    <a:pt x="5" y="188"/>
                    <a:pt x="5" y="188"/>
                    <a:pt x="5" y="188"/>
                  </a:cubicBezTo>
                  <a:cubicBezTo>
                    <a:pt x="5" y="196"/>
                    <a:pt x="6" y="203"/>
                    <a:pt x="7" y="211"/>
                  </a:cubicBezTo>
                  <a:cubicBezTo>
                    <a:pt x="7" y="212"/>
                    <a:pt x="6" y="213"/>
                    <a:pt x="5" y="214"/>
                  </a:cubicBezTo>
                  <a:cubicBezTo>
                    <a:pt x="4" y="214"/>
                    <a:pt x="4" y="214"/>
                    <a:pt x="4" y="214"/>
                  </a:cubicBezTo>
                  <a:close/>
                  <a:moveTo>
                    <a:pt x="4" y="174"/>
                  </a:moveTo>
                  <a:cubicBezTo>
                    <a:pt x="4" y="174"/>
                    <a:pt x="4" y="174"/>
                    <a:pt x="3" y="174"/>
                  </a:cubicBezTo>
                  <a:cubicBezTo>
                    <a:pt x="2" y="174"/>
                    <a:pt x="1" y="172"/>
                    <a:pt x="1" y="171"/>
                  </a:cubicBezTo>
                  <a:cubicBezTo>
                    <a:pt x="2" y="163"/>
                    <a:pt x="3" y="155"/>
                    <a:pt x="5" y="147"/>
                  </a:cubicBezTo>
                  <a:cubicBezTo>
                    <a:pt x="5" y="146"/>
                    <a:pt x="7" y="145"/>
                    <a:pt x="8" y="145"/>
                  </a:cubicBezTo>
                  <a:cubicBezTo>
                    <a:pt x="9" y="145"/>
                    <a:pt x="10" y="147"/>
                    <a:pt x="10" y="148"/>
                  </a:cubicBezTo>
                  <a:cubicBezTo>
                    <a:pt x="8" y="156"/>
                    <a:pt x="7" y="164"/>
                    <a:pt x="6" y="171"/>
                  </a:cubicBezTo>
                  <a:cubicBezTo>
                    <a:pt x="6" y="173"/>
                    <a:pt x="5" y="174"/>
                    <a:pt x="4" y="174"/>
                  </a:cubicBezTo>
                  <a:close/>
                  <a:moveTo>
                    <a:pt x="372" y="170"/>
                  </a:moveTo>
                  <a:cubicBezTo>
                    <a:pt x="371" y="170"/>
                    <a:pt x="370" y="169"/>
                    <a:pt x="370" y="167"/>
                  </a:cubicBezTo>
                  <a:cubicBezTo>
                    <a:pt x="369" y="160"/>
                    <a:pt x="368" y="152"/>
                    <a:pt x="366" y="144"/>
                  </a:cubicBezTo>
                  <a:cubicBezTo>
                    <a:pt x="365" y="143"/>
                    <a:pt x="366" y="141"/>
                    <a:pt x="368" y="141"/>
                  </a:cubicBezTo>
                  <a:cubicBezTo>
                    <a:pt x="369" y="141"/>
                    <a:pt x="370" y="142"/>
                    <a:pt x="371" y="143"/>
                  </a:cubicBezTo>
                  <a:cubicBezTo>
                    <a:pt x="373" y="151"/>
                    <a:pt x="374" y="159"/>
                    <a:pt x="375" y="167"/>
                  </a:cubicBezTo>
                  <a:cubicBezTo>
                    <a:pt x="375" y="168"/>
                    <a:pt x="374" y="169"/>
                    <a:pt x="373" y="170"/>
                  </a:cubicBezTo>
                  <a:cubicBezTo>
                    <a:pt x="373" y="170"/>
                    <a:pt x="373" y="170"/>
                    <a:pt x="372" y="170"/>
                  </a:cubicBezTo>
                  <a:close/>
                  <a:moveTo>
                    <a:pt x="12" y="135"/>
                  </a:moveTo>
                  <a:cubicBezTo>
                    <a:pt x="11" y="135"/>
                    <a:pt x="11" y="135"/>
                    <a:pt x="11" y="134"/>
                  </a:cubicBezTo>
                  <a:cubicBezTo>
                    <a:pt x="10" y="134"/>
                    <a:pt x="9" y="133"/>
                    <a:pt x="9" y="131"/>
                  </a:cubicBezTo>
                  <a:cubicBezTo>
                    <a:pt x="12" y="124"/>
                    <a:pt x="15" y="116"/>
                    <a:pt x="18" y="109"/>
                  </a:cubicBezTo>
                  <a:cubicBezTo>
                    <a:pt x="19" y="107"/>
                    <a:pt x="20" y="107"/>
                    <a:pt x="21" y="107"/>
                  </a:cubicBezTo>
                  <a:cubicBezTo>
                    <a:pt x="23" y="108"/>
                    <a:pt x="23" y="110"/>
                    <a:pt x="23" y="111"/>
                  </a:cubicBezTo>
                  <a:cubicBezTo>
                    <a:pt x="19" y="118"/>
                    <a:pt x="16" y="125"/>
                    <a:pt x="14" y="133"/>
                  </a:cubicBezTo>
                  <a:cubicBezTo>
                    <a:pt x="14" y="134"/>
                    <a:pt x="13" y="135"/>
                    <a:pt x="12" y="135"/>
                  </a:cubicBezTo>
                  <a:close/>
                  <a:moveTo>
                    <a:pt x="364" y="131"/>
                  </a:moveTo>
                  <a:cubicBezTo>
                    <a:pt x="363" y="131"/>
                    <a:pt x="362" y="130"/>
                    <a:pt x="361" y="129"/>
                  </a:cubicBezTo>
                  <a:cubicBezTo>
                    <a:pt x="359" y="122"/>
                    <a:pt x="356" y="114"/>
                    <a:pt x="352" y="107"/>
                  </a:cubicBezTo>
                  <a:cubicBezTo>
                    <a:pt x="352" y="106"/>
                    <a:pt x="352" y="104"/>
                    <a:pt x="353" y="104"/>
                  </a:cubicBezTo>
                  <a:cubicBezTo>
                    <a:pt x="355" y="103"/>
                    <a:pt x="356" y="104"/>
                    <a:pt x="357" y="105"/>
                  </a:cubicBezTo>
                  <a:cubicBezTo>
                    <a:pt x="360" y="112"/>
                    <a:pt x="363" y="120"/>
                    <a:pt x="366" y="127"/>
                  </a:cubicBezTo>
                  <a:cubicBezTo>
                    <a:pt x="366" y="129"/>
                    <a:pt x="366" y="130"/>
                    <a:pt x="364" y="131"/>
                  </a:cubicBezTo>
                  <a:cubicBezTo>
                    <a:pt x="364" y="131"/>
                    <a:pt x="364" y="131"/>
                    <a:pt x="364" y="131"/>
                  </a:cubicBezTo>
                  <a:close/>
                  <a:moveTo>
                    <a:pt x="28" y="98"/>
                  </a:moveTo>
                  <a:cubicBezTo>
                    <a:pt x="27" y="98"/>
                    <a:pt x="27" y="98"/>
                    <a:pt x="27" y="98"/>
                  </a:cubicBezTo>
                  <a:cubicBezTo>
                    <a:pt x="25" y="97"/>
                    <a:pt x="25" y="95"/>
                    <a:pt x="26" y="94"/>
                  </a:cubicBezTo>
                  <a:cubicBezTo>
                    <a:pt x="30" y="87"/>
                    <a:pt x="34" y="81"/>
                    <a:pt x="39" y="74"/>
                  </a:cubicBezTo>
                  <a:cubicBezTo>
                    <a:pt x="40" y="73"/>
                    <a:pt x="42" y="73"/>
                    <a:pt x="43" y="74"/>
                  </a:cubicBezTo>
                  <a:cubicBezTo>
                    <a:pt x="44" y="74"/>
                    <a:pt x="44" y="76"/>
                    <a:pt x="43" y="77"/>
                  </a:cubicBezTo>
                  <a:cubicBezTo>
                    <a:pt x="38" y="83"/>
                    <a:pt x="34" y="90"/>
                    <a:pt x="30" y="97"/>
                  </a:cubicBezTo>
                  <a:cubicBezTo>
                    <a:pt x="30" y="98"/>
                    <a:pt x="29" y="98"/>
                    <a:pt x="28" y="98"/>
                  </a:cubicBezTo>
                  <a:close/>
                  <a:moveTo>
                    <a:pt x="347" y="95"/>
                  </a:moveTo>
                  <a:cubicBezTo>
                    <a:pt x="346" y="95"/>
                    <a:pt x="345" y="94"/>
                    <a:pt x="345" y="93"/>
                  </a:cubicBezTo>
                  <a:cubicBezTo>
                    <a:pt x="340" y="87"/>
                    <a:pt x="336" y="80"/>
                    <a:pt x="331" y="74"/>
                  </a:cubicBezTo>
                  <a:cubicBezTo>
                    <a:pt x="330" y="73"/>
                    <a:pt x="330" y="71"/>
                    <a:pt x="331" y="71"/>
                  </a:cubicBezTo>
                  <a:cubicBezTo>
                    <a:pt x="332" y="70"/>
                    <a:pt x="334" y="70"/>
                    <a:pt x="335" y="71"/>
                  </a:cubicBezTo>
                  <a:cubicBezTo>
                    <a:pt x="340" y="77"/>
                    <a:pt x="345" y="84"/>
                    <a:pt x="349" y="91"/>
                  </a:cubicBezTo>
                  <a:cubicBezTo>
                    <a:pt x="350" y="92"/>
                    <a:pt x="349" y="94"/>
                    <a:pt x="348" y="94"/>
                  </a:cubicBezTo>
                  <a:cubicBezTo>
                    <a:pt x="348" y="94"/>
                    <a:pt x="347" y="95"/>
                    <a:pt x="347" y="95"/>
                  </a:cubicBezTo>
                  <a:close/>
                  <a:moveTo>
                    <a:pt x="51" y="66"/>
                  </a:moveTo>
                  <a:cubicBezTo>
                    <a:pt x="51" y="66"/>
                    <a:pt x="50" y="66"/>
                    <a:pt x="50" y="65"/>
                  </a:cubicBezTo>
                  <a:cubicBezTo>
                    <a:pt x="49" y="64"/>
                    <a:pt x="49" y="63"/>
                    <a:pt x="50" y="62"/>
                  </a:cubicBezTo>
                  <a:cubicBezTo>
                    <a:pt x="55" y="56"/>
                    <a:pt x="61" y="50"/>
                    <a:pt x="67" y="45"/>
                  </a:cubicBezTo>
                  <a:cubicBezTo>
                    <a:pt x="68" y="44"/>
                    <a:pt x="70" y="44"/>
                    <a:pt x="71" y="45"/>
                  </a:cubicBezTo>
                  <a:cubicBezTo>
                    <a:pt x="72" y="46"/>
                    <a:pt x="71" y="48"/>
                    <a:pt x="70" y="49"/>
                  </a:cubicBezTo>
                  <a:cubicBezTo>
                    <a:pt x="64" y="54"/>
                    <a:pt x="59" y="59"/>
                    <a:pt x="53" y="65"/>
                  </a:cubicBezTo>
                  <a:cubicBezTo>
                    <a:pt x="53" y="66"/>
                    <a:pt x="52" y="66"/>
                    <a:pt x="51" y="66"/>
                  </a:cubicBezTo>
                  <a:close/>
                  <a:moveTo>
                    <a:pt x="322" y="63"/>
                  </a:moveTo>
                  <a:cubicBezTo>
                    <a:pt x="322" y="63"/>
                    <a:pt x="321" y="63"/>
                    <a:pt x="321" y="62"/>
                  </a:cubicBezTo>
                  <a:cubicBezTo>
                    <a:pt x="315" y="56"/>
                    <a:pt x="309" y="51"/>
                    <a:pt x="303" y="46"/>
                  </a:cubicBezTo>
                  <a:cubicBezTo>
                    <a:pt x="302" y="45"/>
                    <a:pt x="302" y="44"/>
                    <a:pt x="303" y="43"/>
                  </a:cubicBezTo>
                  <a:cubicBezTo>
                    <a:pt x="304" y="42"/>
                    <a:pt x="305" y="41"/>
                    <a:pt x="306" y="42"/>
                  </a:cubicBezTo>
                  <a:cubicBezTo>
                    <a:pt x="313" y="47"/>
                    <a:pt x="319" y="53"/>
                    <a:pt x="324" y="59"/>
                  </a:cubicBezTo>
                  <a:cubicBezTo>
                    <a:pt x="325" y="60"/>
                    <a:pt x="325" y="61"/>
                    <a:pt x="324" y="62"/>
                  </a:cubicBezTo>
                  <a:cubicBezTo>
                    <a:pt x="324" y="63"/>
                    <a:pt x="323" y="63"/>
                    <a:pt x="322" y="63"/>
                  </a:cubicBezTo>
                  <a:close/>
                  <a:moveTo>
                    <a:pt x="81" y="39"/>
                  </a:moveTo>
                  <a:cubicBezTo>
                    <a:pt x="81" y="39"/>
                    <a:pt x="80" y="39"/>
                    <a:pt x="79" y="38"/>
                  </a:cubicBezTo>
                  <a:cubicBezTo>
                    <a:pt x="79" y="37"/>
                    <a:pt x="79" y="36"/>
                    <a:pt x="80" y="35"/>
                  </a:cubicBezTo>
                  <a:cubicBezTo>
                    <a:pt x="87" y="30"/>
                    <a:pt x="93" y="26"/>
                    <a:pt x="101" y="22"/>
                  </a:cubicBezTo>
                  <a:cubicBezTo>
                    <a:pt x="102" y="22"/>
                    <a:pt x="103" y="22"/>
                    <a:pt x="104" y="23"/>
                  </a:cubicBezTo>
                  <a:cubicBezTo>
                    <a:pt x="105" y="24"/>
                    <a:pt x="104" y="26"/>
                    <a:pt x="103" y="27"/>
                  </a:cubicBezTo>
                  <a:cubicBezTo>
                    <a:pt x="96" y="30"/>
                    <a:pt x="89" y="34"/>
                    <a:pt x="83" y="39"/>
                  </a:cubicBezTo>
                  <a:cubicBezTo>
                    <a:pt x="82" y="39"/>
                    <a:pt x="82" y="39"/>
                    <a:pt x="81" y="39"/>
                  </a:cubicBezTo>
                  <a:close/>
                  <a:moveTo>
                    <a:pt x="292" y="37"/>
                  </a:moveTo>
                  <a:cubicBezTo>
                    <a:pt x="291" y="37"/>
                    <a:pt x="291" y="37"/>
                    <a:pt x="291" y="37"/>
                  </a:cubicBezTo>
                  <a:cubicBezTo>
                    <a:pt x="284" y="32"/>
                    <a:pt x="277" y="28"/>
                    <a:pt x="270" y="25"/>
                  </a:cubicBezTo>
                  <a:cubicBezTo>
                    <a:pt x="269" y="24"/>
                    <a:pt x="268" y="23"/>
                    <a:pt x="269" y="21"/>
                  </a:cubicBezTo>
                  <a:cubicBezTo>
                    <a:pt x="270" y="20"/>
                    <a:pt x="271" y="20"/>
                    <a:pt x="272" y="20"/>
                  </a:cubicBezTo>
                  <a:cubicBezTo>
                    <a:pt x="280" y="24"/>
                    <a:pt x="287" y="28"/>
                    <a:pt x="293" y="33"/>
                  </a:cubicBezTo>
                  <a:cubicBezTo>
                    <a:pt x="294" y="33"/>
                    <a:pt x="295" y="35"/>
                    <a:pt x="294" y="36"/>
                  </a:cubicBezTo>
                  <a:cubicBezTo>
                    <a:pt x="294" y="37"/>
                    <a:pt x="293" y="37"/>
                    <a:pt x="292" y="37"/>
                  </a:cubicBezTo>
                  <a:close/>
                  <a:moveTo>
                    <a:pt x="116" y="20"/>
                  </a:moveTo>
                  <a:cubicBezTo>
                    <a:pt x="115" y="20"/>
                    <a:pt x="114" y="19"/>
                    <a:pt x="114" y="19"/>
                  </a:cubicBezTo>
                  <a:cubicBezTo>
                    <a:pt x="113" y="17"/>
                    <a:pt x="114" y="16"/>
                    <a:pt x="115" y="15"/>
                  </a:cubicBezTo>
                  <a:cubicBezTo>
                    <a:pt x="123" y="12"/>
                    <a:pt x="130" y="9"/>
                    <a:pt x="138" y="7"/>
                  </a:cubicBezTo>
                  <a:cubicBezTo>
                    <a:pt x="140" y="7"/>
                    <a:pt x="141" y="8"/>
                    <a:pt x="141" y="9"/>
                  </a:cubicBezTo>
                  <a:cubicBezTo>
                    <a:pt x="142" y="10"/>
                    <a:pt x="141" y="12"/>
                    <a:pt x="140" y="12"/>
                  </a:cubicBezTo>
                  <a:cubicBezTo>
                    <a:pt x="132" y="14"/>
                    <a:pt x="124" y="17"/>
                    <a:pt x="117" y="20"/>
                  </a:cubicBezTo>
                  <a:cubicBezTo>
                    <a:pt x="117" y="20"/>
                    <a:pt x="117" y="20"/>
                    <a:pt x="116" y="20"/>
                  </a:cubicBezTo>
                  <a:close/>
                  <a:moveTo>
                    <a:pt x="257" y="19"/>
                  </a:moveTo>
                  <a:cubicBezTo>
                    <a:pt x="256" y="19"/>
                    <a:pt x="256" y="18"/>
                    <a:pt x="256" y="18"/>
                  </a:cubicBezTo>
                  <a:cubicBezTo>
                    <a:pt x="248" y="15"/>
                    <a:pt x="241" y="13"/>
                    <a:pt x="233" y="11"/>
                  </a:cubicBezTo>
                  <a:cubicBezTo>
                    <a:pt x="232" y="11"/>
                    <a:pt x="231" y="9"/>
                    <a:pt x="231" y="8"/>
                  </a:cubicBezTo>
                  <a:cubicBezTo>
                    <a:pt x="232" y="7"/>
                    <a:pt x="233" y="6"/>
                    <a:pt x="234" y="6"/>
                  </a:cubicBezTo>
                  <a:cubicBezTo>
                    <a:pt x="242" y="8"/>
                    <a:pt x="250" y="11"/>
                    <a:pt x="258" y="14"/>
                  </a:cubicBezTo>
                  <a:cubicBezTo>
                    <a:pt x="259" y="14"/>
                    <a:pt x="259" y="16"/>
                    <a:pt x="259" y="17"/>
                  </a:cubicBezTo>
                  <a:cubicBezTo>
                    <a:pt x="259" y="18"/>
                    <a:pt x="258" y="19"/>
                    <a:pt x="257" y="19"/>
                  </a:cubicBezTo>
                  <a:close/>
                  <a:moveTo>
                    <a:pt x="154" y="9"/>
                  </a:moveTo>
                  <a:cubicBezTo>
                    <a:pt x="153" y="9"/>
                    <a:pt x="152" y="8"/>
                    <a:pt x="152" y="7"/>
                  </a:cubicBezTo>
                  <a:cubicBezTo>
                    <a:pt x="152" y="5"/>
                    <a:pt x="153" y="4"/>
                    <a:pt x="154" y="4"/>
                  </a:cubicBezTo>
                  <a:cubicBezTo>
                    <a:pt x="162" y="2"/>
                    <a:pt x="170" y="1"/>
                    <a:pt x="178" y="1"/>
                  </a:cubicBezTo>
                  <a:cubicBezTo>
                    <a:pt x="180" y="1"/>
                    <a:pt x="181" y="2"/>
                    <a:pt x="181" y="3"/>
                  </a:cubicBezTo>
                  <a:cubicBezTo>
                    <a:pt x="181" y="5"/>
                    <a:pt x="180" y="6"/>
                    <a:pt x="178" y="6"/>
                  </a:cubicBezTo>
                  <a:cubicBezTo>
                    <a:pt x="171" y="6"/>
                    <a:pt x="163" y="7"/>
                    <a:pt x="155" y="9"/>
                  </a:cubicBezTo>
                  <a:cubicBezTo>
                    <a:pt x="155" y="9"/>
                    <a:pt x="155" y="9"/>
                    <a:pt x="154" y="9"/>
                  </a:cubicBezTo>
                  <a:close/>
                  <a:moveTo>
                    <a:pt x="218" y="8"/>
                  </a:moveTo>
                  <a:cubicBezTo>
                    <a:pt x="218" y="8"/>
                    <a:pt x="218" y="8"/>
                    <a:pt x="218" y="8"/>
                  </a:cubicBezTo>
                  <a:cubicBezTo>
                    <a:pt x="210" y="7"/>
                    <a:pt x="202" y="6"/>
                    <a:pt x="194" y="6"/>
                  </a:cubicBezTo>
                  <a:cubicBezTo>
                    <a:pt x="193" y="6"/>
                    <a:pt x="192" y="4"/>
                    <a:pt x="192" y="3"/>
                  </a:cubicBezTo>
                  <a:cubicBezTo>
                    <a:pt x="192" y="2"/>
                    <a:pt x="193" y="0"/>
                    <a:pt x="194" y="1"/>
                  </a:cubicBezTo>
                  <a:cubicBezTo>
                    <a:pt x="202" y="1"/>
                    <a:pt x="211" y="2"/>
                    <a:pt x="219" y="3"/>
                  </a:cubicBezTo>
                  <a:cubicBezTo>
                    <a:pt x="220" y="3"/>
                    <a:pt x="221" y="4"/>
                    <a:pt x="221" y="6"/>
                  </a:cubicBezTo>
                  <a:cubicBezTo>
                    <a:pt x="220" y="7"/>
                    <a:pt x="219" y="8"/>
                    <a:pt x="218" y="8"/>
                  </a:cubicBezTo>
                  <a:close/>
                </a:path>
              </a:pathLst>
            </a:custGeom>
            <a:solidFill>
              <a:srgbClr val="E6A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32" name="Freeform 131"/>
            <p:cNvSpPr>
              <a:spLocks/>
            </p:cNvSpPr>
            <p:nvPr/>
          </p:nvSpPr>
          <p:spPr bwMode="auto">
            <a:xfrm>
              <a:off x="10793913" y="2236036"/>
              <a:ext cx="68262" cy="73025"/>
            </a:xfrm>
            <a:custGeom>
              <a:avLst/>
              <a:gdLst>
                <a:gd name="T0" fmla="*/ 43 w 43"/>
                <a:gd name="T1" fmla="*/ 44 h 46"/>
                <a:gd name="T2" fmla="*/ 2 w 43"/>
                <a:gd name="T3" fmla="*/ 46 h 46"/>
                <a:gd name="T4" fmla="*/ 0 w 43"/>
                <a:gd name="T5" fmla="*/ 1 h 46"/>
                <a:gd name="T6" fmla="*/ 37 w 43"/>
                <a:gd name="T7" fmla="*/ 0 h 46"/>
                <a:gd name="T8" fmla="*/ 43 w 43"/>
                <a:gd name="T9" fmla="*/ 44 h 46"/>
              </a:gdLst>
              <a:ahLst/>
              <a:cxnLst>
                <a:cxn ang="0">
                  <a:pos x="T0" y="T1"/>
                </a:cxn>
                <a:cxn ang="0">
                  <a:pos x="T2" y="T3"/>
                </a:cxn>
                <a:cxn ang="0">
                  <a:pos x="T4" y="T5"/>
                </a:cxn>
                <a:cxn ang="0">
                  <a:pos x="T6" y="T7"/>
                </a:cxn>
                <a:cxn ang="0">
                  <a:pos x="T8" y="T9"/>
                </a:cxn>
              </a:cxnLst>
              <a:rect l="0" t="0" r="r" b="b"/>
              <a:pathLst>
                <a:path w="43" h="46">
                  <a:moveTo>
                    <a:pt x="43" y="44"/>
                  </a:moveTo>
                  <a:lnTo>
                    <a:pt x="2" y="46"/>
                  </a:lnTo>
                  <a:lnTo>
                    <a:pt x="0" y="1"/>
                  </a:lnTo>
                  <a:lnTo>
                    <a:pt x="37" y="0"/>
                  </a:lnTo>
                  <a:lnTo>
                    <a:pt x="43" y="44"/>
                  </a:lnTo>
                  <a:close/>
                </a:path>
              </a:pathLst>
            </a:custGeom>
            <a:solidFill>
              <a:srgbClr val="8757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33" name="Freeform 132"/>
            <p:cNvSpPr>
              <a:spLocks/>
            </p:cNvSpPr>
            <p:nvPr/>
          </p:nvSpPr>
          <p:spPr bwMode="auto">
            <a:xfrm>
              <a:off x="10679613" y="2280486"/>
              <a:ext cx="188912" cy="73025"/>
            </a:xfrm>
            <a:custGeom>
              <a:avLst/>
              <a:gdLst>
                <a:gd name="T0" fmla="*/ 63 w 63"/>
                <a:gd name="T1" fmla="*/ 23 h 25"/>
                <a:gd name="T2" fmla="*/ 44 w 63"/>
                <a:gd name="T3" fmla="*/ 24 h 25"/>
                <a:gd name="T4" fmla="*/ 43 w 63"/>
                <a:gd name="T5" fmla="*/ 22 h 25"/>
                <a:gd name="T6" fmla="*/ 18 w 63"/>
                <a:gd name="T7" fmla="*/ 25 h 25"/>
                <a:gd name="T8" fmla="*/ 2 w 63"/>
                <a:gd name="T9" fmla="*/ 24 h 25"/>
                <a:gd name="T10" fmla="*/ 0 w 63"/>
                <a:gd name="T11" fmla="*/ 21 h 25"/>
                <a:gd name="T12" fmla="*/ 38 w 63"/>
                <a:gd name="T13" fmla="*/ 1 h 25"/>
                <a:gd name="T14" fmla="*/ 39 w 63"/>
                <a:gd name="T15" fmla="*/ 1 h 25"/>
                <a:gd name="T16" fmla="*/ 49 w 63"/>
                <a:gd name="T17" fmla="*/ 6 h 25"/>
                <a:gd name="T18" fmla="*/ 60 w 63"/>
                <a:gd name="T19" fmla="*/ 0 h 25"/>
                <a:gd name="T20" fmla="*/ 63 w 63"/>
                <a:gd name="T21" fmla="*/ 2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25">
                  <a:moveTo>
                    <a:pt x="63" y="23"/>
                  </a:moveTo>
                  <a:cubicBezTo>
                    <a:pt x="44" y="24"/>
                    <a:pt x="44" y="24"/>
                    <a:pt x="44" y="24"/>
                  </a:cubicBezTo>
                  <a:cubicBezTo>
                    <a:pt x="43" y="22"/>
                    <a:pt x="43" y="22"/>
                    <a:pt x="43" y="22"/>
                  </a:cubicBezTo>
                  <a:cubicBezTo>
                    <a:pt x="38" y="23"/>
                    <a:pt x="24" y="25"/>
                    <a:pt x="18" y="25"/>
                  </a:cubicBezTo>
                  <a:cubicBezTo>
                    <a:pt x="13" y="25"/>
                    <a:pt x="6" y="25"/>
                    <a:pt x="2" y="24"/>
                  </a:cubicBezTo>
                  <a:cubicBezTo>
                    <a:pt x="1" y="23"/>
                    <a:pt x="0" y="22"/>
                    <a:pt x="0" y="21"/>
                  </a:cubicBezTo>
                  <a:cubicBezTo>
                    <a:pt x="1" y="14"/>
                    <a:pt x="31" y="10"/>
                    <a:pt x="38" y="1"/>
                  </a:cubicBezTo>
                  <a:cubicBezTo>
                    <a:pt x="39" y="1"/>
                    <a:pt x="39" y="1"/>
                    <a:pt x="39" y="1"/>
                  </a:cubicBezTo>
                  <a:cubicBezTo>
                    <a:pt x="41" y="2"/>
                    <a:pt x="44" y="7"/>
                    <a:pt x="49" y="6"/>
                  </a:cubicBezTo>
                  <a:cubicBezTo>
                    <a:pt x="53" y="6"/>
                    <a:pt x="58" y="2"/>
                    <a:pt x="60" y="0"/>
                  </a:cubicBezTo>
                  <a:cubicBezTo>
                    <a:pt x="63" y="2"/>
                    <a:pt x="63" y="23"/>
                    <a:pt x="63" y="23"/>
                  </a:cubicBezTo>
                  <a:close/>
                </a:path>
              </a:pathLst>
            </a:custGeom>
            <a:solidFill>
              <a:srgbClr val="4D2F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34" name="Freeform 133"/>
            <p:cNvSpPr>
              <a:spLocks/>
            </p:cNvSpPr>
            <p:nvPr/>
          </p:nvSpPr>
          <p:spPr bwMode="auto">
            <a:xfrm>
              <a:off x="10754226" y="1932824"/>
              <a:ext cx="107950" cy="103188"/>
            </a:xfrm>
            <a:custGeom>
              <a:avLst/>
              <a:gdLst>
                <a:gd name="T0" fmla="*/ 1 w 36"/>
                <a:gd name="T1" fmla="*/ 17 h 35"/>
                <a:gd name="T2" fmla="*/ 17 w 36"/>
                <a:gd name="T3" fmla="*/ 35 h 35"/>
                <a:gd name="T4" fmla="*/ 35 w 36"/>
                <a:gd name="T5" fmla="*/ 19 h 35"/>
                <a:gd name="T6" fmla="*/ 19 w 36"/>
                <a:gd name="T7" fmla="*/ 1 h 35"/>
                <a:gd name="T8" fmla="*/ 1 w 36"/>
                <a:gd name="T9" fmla="*/ 17 h 35"/>
              </a:gdLst>
              <a:ahLst/>
              <a:cxnLst>
                <a:cxn ang="0">
                  <a:pos x="T0" y="T1"/>
                </a:cxn>
                <a:cxn ang="0">
                  <a:pos x="T2" y="T3"/>
                </a:cxn>
                <a:cxn ang="0">
                  <a:pos x="T4" y="T5"/>
                </a:cxn>
                <a:cxn ang="0">
                  <a:pos x="T6" y="T7"/>
                </a:cxn>
                <a:cxn ang="0">
                  <a:pos x="T8" y="T9"/>
                </a:cxn>
              </a:cxnLst>
              <a:rect l="0" t="0" r="r" b="b"/>
              <a:pathLst>
                <a:path w="36" h="35">
                  <a:moveTo>
                    <a:pt x="1" y="17"/>
                  </a:moveTo>
                  <a:cubicBezTo>
                    <a:pt x="0" y="26"/>
                    <a:pt x="8" y="34"/>
                    <a:pt x="17" y="35"/>
                  </a:cubicBezTo>
                  <a:cubicBezTo>
                    <a:pt x="26" y="35"/>
                    <a:pt x="35" y="28"/>
                    <a:pt x="35" y="19"/>
                  </a:cubicBezTo>
                  <a:cubicBezTo>
                    <a:pt x="36" y="9"/>
                    <a:pt x="29" y="1"/>
                    <a:pt x="19" y="1"/>
                  </a:cubicBezTo>
                  <a:cubicBezTo>
                    <a:pt x="10" y="0"/>
                    <a:pt x="1" y="7"/>
                    <a:pt x="1" y="17"/>
                  </a:cubicBezTo>
                  <a:close/>
                </a:path>
              </a:pathLst>
            </a:custGeom>
            <a:solidFill>
              <a:srgbClr val="2D3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35" name="Freeform 134"/>
            <p:cNvSpPr>
              <a:spLocks/>
            </p:cNvSpPr>
            <p:nvPr/>
          </p:nvSpPr>
          <p:spPr bwMode="auto">
            <a:xfrm>
              <a:off x="10760576" y="1659774"/>
              <a:ext cx="128587" cy="127000"/>
            </a:xfrm>
            <a:custGeom>
              <a:avLst/>
              <a:gdLst>
                <a:gd name="T0" fmla="*/ 1 w 43"/>
                <a:gd name="T1" fmla="*/ 20 h 43"/>
                <a:gd name="T2" fmla="*/ 20 w 43"/>
                <a:gd name="T3" fmla="*/ 42 h 43"/>
                <a:gd name="T4" fmla="*/ 42 w 43"/>
                <a:gd name="T5" fmla="*/ 23 h 43"/>
                <a:gd name="T6" fmla="*/ 23 w 43"/>
                <a:gd name="T7" fmla="*/ 1 h 43"/>
                <a:gd name="T8" fmla="*/ 1 w 43"/>
                <a:gd name="T9" fmla="*/ 20 h 43"/>
              </a:gdLst>
              <a:ahLst/>
              <a:cxnLst>
                <a:cxn ang="0">
                  <a:pos x="T0" y="T1"/>
                </a:cxn>
                <a:cxn ang="0">
                  <a:pos x="T2" y="T3"/>
                </a:cxn>
                <a:cxn ang="0">
                  <a:pos x="T4" y="T5"/>
                </a:cxn>
                <a:cxn ang="0">
                  <a:pos x="T6" y="T7"/>
                </a:cxn>
                <a:cxn ang="0">
                  <a:pos x="T8" y="T9"/>
                </a:cxn>
              </a:cxnLst>
              <a:rect l="0" t="0" r="r" b="b"/>
              <a:pathLst>
                <a:path w="43" h="43">
                  <a:moveTo>
                    <a:pt x="1" y="20"/>
                  </a:moveTo>
                  <a:cubicBezTo>
                    <a:pt x="0" y="32"/>
                    <a:pt x="9" y="42"/>
                    <a:pt x="20" y="42"/>
                  </a:cubicBezTo>
                  <a:cubicBezTo>
                    <a:pt x="32" y="43"/>
                    <a:pt x="41" y="34"/>
                    <a:pt x="42" y="23"/>
                  </a:cubicBezTo>
                  <a:cubicBezTo>
                    <a:pt x="43" y="11"/>
                    <a:pt x="34" y="2"/>
                    <a:pt x="23" y="1"/>
                  </a:cubicBezTo>
                  <a:cubicBezTo>
                    <a:pt x="11" y="0"/>
                    <a:pt x="1" y="9"/>
                    <a:pt x="1" y="20"/>
                  </a:cubicBezTo>
                  <a:close/>
                </a:path>
              </a:pathLst>
            </a:custGeom>
            <a:solidFill>
              <a:srgbClr val="2D3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36" name="Freeform 135"/>
            <p:cNvSpPr>
              <a:spLocks/>
            </p:cNvSpPr>
            <p:nvPr/>
          </p:nvSpPr>
          <p:spPr bwMode="auto">
            <a:xfrm>
              <a:off x="10757401" y="1718511"/>
              <a:ext cx="128587" cy="269875"/>
            </a:xfrm>
            <a:custGeom>
              <a:avLst/>
              <a:gdLst>
                <a:gd name="T0" fmla="*/ 0 w 81"/>
                <a:gd name="T1" fmla="*/ 167 h 170"/>
                <a:gd name="T2" fmla="*/ 64 w 81"/>
                <a:gd name="T3" fmla="*/ 170 h 170"/>
                <a:gd name="T4" fmla="*/ 81 w 81"/>
                <a:gd name="T5" fmla="*/ 6 h 170"/>
                <a:gd name="T6" fmla="*/ 4 w 81"/>
                <a:gd name="T7" fmla="*/ 0 h 170"/>
                <a:gd name="T8" fmla="*/ 0 w 81"/>
                <a:gd name="T9" fmla="*/ 167 h 170"/>
              </a:gdLst>
              <a:ahLst/>
              <a:cxnLst>
                <a:cxn ang="0">
                  <a:pos x="T0" y="T1"/>
                </a:cxn>
                <a:cxn ang="0">
                  <a:pos x="T2" y="T3"/>
                </a:cxn>
                <a:cxn ang="0">
                  <a:pos x="T4" y="T5"/>
                </a:cxn>
                <a:cxn ang="0">
                  <a:pos x="T6" y="T7"/>
                </a:cxn>
                <a:cxn ang="0">
                  <a:pos x="T8" y="T9"/>
                </a:cxn>
              </a:cxnLst>
              <a:rect l="0" t="0" r="r" b="b"/>
              <a:pathLst>
                <a:path w="81" h="170">
                  <a:moveTo>
                    <a:pt x="0" y="167"/>
                  </a:moveTo>
                  <a:lnTo>
                    <a:pt x="64" y="170"/>
                  </a:lnTo>
                  <a:lnTo>
                    <a:pt x="81" y="6"/>
                  </a:lnTo>
                  <a:lnTo>
                    <a:pt x="4" y="0"/>
                  </a:lnTo>
                  <a:lnTo>
                    <a:pt x="0" y="167"/>
                  </a:lnTo>
                  <a:close/>
                </a:path>
              </a:pathLst>
            </a:custGeom>
            <a:solidFill>
              <a:srgbClr val="2D3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37" name="Freeform 136"/>
            <p:cNvSpPr>
              <a:spLocks/>
            </p:cNvSpPr>
            <p:nvPr/>
          </p:nvSpPr>
          <p:spPr bwMode="auto">
            <a:xfrm>
              <a:off x="10754226" y="1932824"/>
              <a:ext cx="107950" cy="103188"/>
            </a:xfrm>
            <a:custGeom>
              <a:avLst/>
              <a:gdLst>
                <a:gd name="T0" fmla="*/ 35 w 36"/>
                <a:gd name="T1" fmla="*/ 19 h 35"/>
                <a:gd name="T2" fmla="*/ 19 w 36"/>
                <a:gd name="T3" fmla="*/ 1 h 35"/>
                <a:gd name="T4" fmla="*/ 1 w 36"/>
                <a:gd name="T5" fmla="*/ 17 h 35"/>
                <a:gd name="T6" fmla="*/ 17 w 36"/>
                <a:gd name="T7" fmla="*/ 35 h 35"/>
                <a:gd name="T8" fmla="*/ 35 w 36"/>
                <a:gd name="T9" fmla="*/ 19 h 35"/>
              </a:gdLst>
              <a:ahLst/>
              <a:cxnLst>
                <a:cxn ang="0">
                  <a:pos x="T0" y="T1"/>
                </a:cxn>
                <a:cxn ang="0">
                  <a:pos x="T2" y="T3"/>
                </a:cxn>
                <a:cxn ang="0">
                  <a:pos x="T4" y="T5"/>
                </a:cxn>
                <a:cxn ang="0">
                  <a:pos x="T6" y="T7"/>
                </a:cxn>
                <a:cxn ang="0">
                  <a:pos x="T8" y="T9"/>
                </a:cxn>
              </a:cxnLst>
              <a:rect l="0" t="0" r="r" b="b"/>
              <a:pathLst>
                <a:path w="36" h="35">
                  <a:moveTo>
                    <a:pt x="35" y="19"/>
                  </a:moveTo>
                  <a:cubicBezTo>
                    <a:pt x="36" y="9"/>
                    <a:pt x="29" y="1"/>
                    <a:pt x="19" y="1"/>
                  </a:cubicBezTo>
                  <a:cubicBezTo>
                    <a:pt x="10" y="0"/>
                    <a:pt x="1" y="7"/>
                    <a:pt x="1" y="17"/>
                  </a:cubicBezTo>
                  <a:cubicBezTo>
                    <a:pt x="0" y="26"/>
                    <a:pt x="8" y="34"/>
                    <a:pt x="17" y="35"/>
                  </a:cubicBezTo>
                  <a:cubicBezTo>
                    <a:pt x="26" y="35"/>
                    <a:pt x="35" y="28"/>
                    <a:pt x="35" y="19"/>
                  </a:cubicBezTo>
                  <a:close/>
                </a:path>
              </a:pathLst>
            </a:custGeom>
            <a:solidFill>
              <a:srgbClr val="2D3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38" name="Freeform 137"/>
            <p:cNvSpPr>
              <a:spLocks/>
            </p:cNvSpPr>
            <p:nvPr/>
          </p:nvSpPr>
          <p:spPr bwMode="auto">
            <a:xfrm>
              <a:off x="10757401" y="1932824"/>
              <a:ext cx="104775" cy="103188"/>
            </a:xfrm>
            <a:custGeom>
              <a:avLst/>
              <a:gdLst>
                <a:gd name="T0" fmla="*/ 34 w 35"/>
                <a:gd name="T1" fmla="*/ 17 h 35"/>
                <a:gd name="T2" fmla="*/ 16 w 35"/>
                <a:gd name="T3" fmla="*/ 1 h 35"/>
                <a:gd name="T4" fmla="*/ 0 w 35"/>
                <a:gd name="T5" fmla="*/ 19 h 35"/>
                <a:gd name="T6" fmla="*/ 18 w 35"/>
                <a:gd name="T7" fmla="*/ 35 h 35"/>
                <a:gd name="T8" fmla="*/ 34 w 35"/>
                <a:gd name="T9" fmla="*/ 17 h 35"/>
              </a:gdLst>
              <a:ahLst/>
              <a:cxnLst>
                <a:cxn ang="0">
                  <a:pos x="T0" y="T1"/>
                </a:cxn>
                <a:cxn ang="0">
                  <a:pos x="T2" y="T3"/>
                </a:cxn>
                <a:cxn ang="0">
                  <a:pos x="T4" y="T5"/>
                </a:cxn>
                <a:cxn ang="0">
                  <a:pos x="T6" y="T7"/>
                </a:cxn>
                <a:cxn ang="0">
                  <a:pos x="T8" y="T9"/>
                </a:cxn>
              </a:cxnLst>
              <a:rect l="0" t="0" r="r" b="b"/>
              <a:pathLst>
                <a:path w="35" h="35">
                  <a:moveTo>
                    <a:pt x="34" y="17"/>
                  </a:moveTo>
                  <a:cubicBezTo>
                    <a:pt x="34" y="8"/>
                    <a:pt x="26" y="0"/>
                    <a:pt x="16" y="1"/>
                  </a:cubicBezTo>
                  <a:cubicBezTo>
                    <a:pt x="7" y="1"/>
                    <a:pt x="0" y="9"/>
                    <a:pt x="0" y="19"/>
                  </a:cubicBezTo>
                  <a:cubicBezTo>
                    <a:pt x="0" y="28"/>
                    <a:pt x="8" y="35"/>
                    <a:pt x="18" y="35"/>
                  </a:cubicBezTo>
                  <a:cubicBezTo>
                    <a:pt x="27" y="35"/>
                    <a:pt x="35" y="27"/>
                    <a:pt x="34" y="17"/>
                  </a:cubicBezTo>
                  <a:close/>
                </a:path>
              </a:pathLst>
            </a:custGeom>
            <a:solidFill>
              <a:srgbClr val="2D3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39" name="Freeform 138"/>
            <p:cNvSpPr>
              <a:spLocks/>
            </p:cNvSpPr>
            <p:nvPr/>
          </p:nvSpPr>
          <p:spPr bwMode="auto">
            <a:xfrm>
              <a:off x="10757401" y="1983624"/>
              <a:ext cx="107950" cy="304800"/>
            </a:xfrm>
            <a:custGeom>
              <a:avLst/>
              <a:gdLst>
                <a:gd name="T0" fmla="*/ 64 w 68"/>
                <a:gd name="T1" fmla="*/ 0 h 192"/>
                <a:gd name="T2" fmla="*/ 0 w 68"/>
                <a:gd name="T3" fmla="*/ 3 h 192"/>
                <a:gd name="T4" fmla="*/ 10 w 68"/>
                <a:gd name="T5" fmla="*/ 192 h 192"/>
                <a:gd name="T6" fmla="*/ 68 w 68"/>
                <a:gd name="T7" fmla="*/ 188 h 192"/>
                <a:gd name="T8" fmla="*/ 64 w 68"/>
                <a:gd name="T9" fmla="*/ 0 h 192"/>
              </a:gdLst>
              <a:ahLst/>
              <a:cxnLst>
                <a:cxn ang="0">
                  <a:pos x="T0" y="T1"/>
                </a:cxn>
                <a:cxn ang="0">
                  <a:pos x="T2" y="T3"/>
                </a:cxn>
                <a:cxn ang="0">
                  <a:pos x="T4" y="T5"/>
                </a:cxn>
                <a:cxn ang="0">
                  <a:pos x="T6" y="T7"/>
                </a:cxn>
                <a:cxn ang="0">
                  <a:pos x="T8" y="T9"/>
                </a:cxn>
              </a:cxnLst>
              <a:rect l="0" t="0" r="r" b="b"/>
              <a:pathLst>
                <a:path w="68" h="192">
                  <a:moveTo>
                    <a:pt x="64" y="0"/>
                  </a:moveTo>
                  <a:lnTo>
                    <a:pt x="0" y="3"/>
                  </a:lnTo>
                  <a:lnTo>
                    <a:pt x="10" y="192"/>
                  </a:lnTo>
                  <a:lnTo>
                    <a:pt x="68" y="188"/>
                  </a:lnTo>
                  <a:lnTo>
                    <a:pt x="64" y="0"/>
                  </a:lnTo>
                  <a:close/>
                </a:path>
              </a:pathLst>
            </a:custGeom>
            <a:solidFill>
              <a:srgbClr val="2D3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40" name="Freeform 139"/>
            <p:cNvSpPr>
              <a:spLocks/>
            </p:cNvSpPr>
            <p:nvPr/>
          </p:nvSpPr>
          <p:spPr bwMode="auto">
            <a:xfrm>
              <a:off x="10906626" y="2236036"/>
              <a:ext cx="65087" cy="73025"/>
            </a:xfrm>
            <a:custGeom>
              <a:avLst/>
              <a:gdLst>
                <a:gd name="T0" fmla="*/ 0 w 41"/>
                <a:gd name="T1" fmla="*/ 44 h 46"/>
                <a:gd name="T2" fmla="*/ 40 w 41"/>
                <a:gd name="T3" fmla="*/ 46 h 46"/>
                <a:gd name="T4" fmla="*/ 41 w 41"/>
                <a:gd name="T5" fmla="*/ 1 h 46"/>
                <a:gd name="T6" fmla="*/ 4 w 41"/>
                <a:gd name="T7" fmla="*/ 0 h 46"/>
                <a:gd name="T8" fmla="*/ 0 w 41"/>
                <a:gd name="T9" fmla="*/ 44 h 46"/>
              </a:gdLst>
              <a:ahLst/>
              <a:cxnLst>
                <a:cxn ang="0">
                  <a:pos x="T0" y="T1"/>
                </a:cxn>
                <a:cxn ang="0">
                  <a:pos x="T2" y="T3"/>
                </a:cxn>
                <a:cxn ang="0">
                  <a:pos x="T4" y="T5"/>
                </a:cxn>
                <a:cxn ang="0">
                  <a:pos x="T6" y="T7"/>
                </a:cxn>
                <a:cxn ang="0">
                  <a:pos x="T8" y="T9"/>
                </a:cxn>
              </a:cxnLst>
              <a:rect l="0" t="0" r="r" b="b"/>
              <a:pathLst>
                <a:path w="41" h="46">
                  <a:moveTo>
                    <a:pt x="0" y="44"/>
                  </a:moveTo>
                  <a:lnTo>
                    <a:pt x="40" y="46"/>
                  </a:lnTo>
                  <a:lnTo>
                    <a:pt x="41" y="1"/>
                  </a:lnTo>
                  <a:lnTo>
                    <a:pt x="4" y="0"/>
                  </a:lnTo>
                  <a:lnTo>
                    <a:pt x="0" y="44"/>
                  </a:lnTo>
                  <a:close/>
                </a:path>
              </a:pathLst>
            </a:custGeom>
            <a:solidFill>
              <a:srgbClr val="8757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41" name="Freeform 140"/>
            <p:cNvSpPr>
              <a:spLocks/>
            </p:cNvSpPr>
            <p:nvPr/>
          </p:nvSpPr>
          <p:spPr bwMode="auto">
            <a:xfrm>
              <a:off x="10897101" y="2280486"/>
              <a:ext cx="188912" cy="73025"/>
            </a:xfrm>
            <a:custGeom>
              <a:avLst/>
              <a:gdLst>
                <a:gd name="T0" fmla="*/ 0 w 63"/>
                <a:gd name="T1" fmla="*/ 23 h 25"/>
                <a:gd name="T2" fmla="*/ 19 w 63"/>
                <a:gd name="T3" fmla="*/ 24 h 25"/>
                <a:gd name="T4" fmla="*/ 20 w 63"/>
                <a:gd name="T5" fmla="*/ 22 h 25"/>
                <a:gd name="T6" fmla="*/ 46 w 63"/>
                <a:gd name="T7" fmla="*/ 25 h 25"/>
                <a:gd name="T8" fmla="*/ 62 w 63"/>
                <a:gd name="T9" fmla="*/ 24 h 25"/>
                <a:gd name="T10" fmla="*/ 63 w 63"/>
                <a:gd name="T11" fmla="*/ 21 h 25"/>
                <a:gd name="T12" fmla="*/ 25 w 63"/>
                <a:gd name="T13" fmla="*/ 1 h 25"/>
                <a:gd name="T14" fmla="*/ 24 w 63"/>
                <a:gd name="T15" fmla="*/ 1 h 25"/>
                <a:gd name="T16" fmla="*/ 15 w 63"/>
                <a:gd name="T17" fmla="*/ 6 h 25"/>
                <a:gd name="T18" fmla="*/ 4 w 63"/>
                <a:gd name="T19" fmla="*/ 0 h 25"/>
                <a:gd name="T20" fmla="*/ 0 w 63"/>
                <a:gd name="T21" fmla="*/ 2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25">
                  <a:moveTo>
                    <a:pt x="0" y="23"/>
                  </a:moveTo>
                  <a:cubicBezTo>
                    <a:pt x="19" y="24"/>
                    <a:pt x="19" y="24"/>
                    <a:pt x="19" y="24"/>
                  </a:cubicBezTo>
                  <a:cubicBezTo>
                    <a:pt x="20" y="22"/>
                    <a:pt x="20" y="22"/>
                    <a:pt x="20" y="22"/>
                  </a:cubicBezTo>
                  <a:cubicBezTo>
                    <a:pt x="26" y="23"/>
                    <a:pt x="39" y="25"/>
                    <a:pt x="46" y="25"/>
                  </a:cubicBezTo>
                  <a:cubicBezTo>
                    <a:pt x="51" y="25"/>
                    <a:pt x="58" y="25"/>
                    <a:pt x="62" y="24"/>
                  </a:cubicBezTo>
                  <a:cubicBezTo>
                    <a:pt x="62" y="23"/>
                    <a:pt x="63" y="22"/>
                    <a:pt x="63" y="21"/>
                  </a:cubicBezTo>
                  <a:cubicBezTo>
                    <a:pt x="63" y="14"/>
                    <a:pt x="33" y="10"/>
                    <a:pt x="25" y="1"/>
                  </a:cubicBezTo>
                  <a:cubicBezTo>
                    <a:pt x="24" y="1"/>
                    <a:pt x="24" y="1"/>
                    <a:pt x="24" y="1"/>
                  </a:cubicBezTo>
                  <a:cubicBezTo>
                    <a:pt x="22" y="2"/>
                    <a:pt x="20" y="7"/>
                    <a:pt x="15" y="6"/>
                  </a:cubicBezTo>
                  <a:cubicBezTo>
                    <a:pt x="10" y="6"/>
                    <a:pt x="6" y="2"/>
                    <a:pt x="4" y="0"/>
                  </a:cubicBezTo>
                  <a:cubicBezTo>
                    <a:pt x="1" y="2"/>
                    <a:pt x="0" y="23"/>
                    <a:pt x="0" y="23"/>
                  </a:cubicBezTo>
                  <a:close/>
                </a:path>
              </a:pathLst>
            </a:custGeom>
            <a:solidFill>
              <a:srgbClr val="4D2F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42" name="Freeform 141"/>
            <p:cNvSpPr>
              <a:spLocks/>
            </p:cNvSpPr>
            <p:nvPr/>
          </p:nvSpPr>
          <p:spPr bwMode="auto">
            <a:xfrm>
              <a:off x="10906626" y="1932824"/>
              <a:ext cx="104775" cy="103188"/>
            </a:xfrm>
            <a:custGeom>
              <a:avLst/>
              <a:gdLst>
                <a:gd name="T0" fmla="*/ 35 w 35"/>
                <a:gd name="T1" fmla="*/ 17 h 35"/>
                <a:gd name="T2" fmla="*/ 19 w 35"/>
                <a:gd name="T3" fmla="*/ 35 h 35"/>
                <a:gd name="T4" fmla="*/ 0 w 35"/>
                <a:gd name="T5" fmla="*/ 19 h 35"/>
                <a:gd name="T6" fmla="*/ 16 w 35"/>
                <a:gd name="T7" fmla="*/ 1 h 35"/>
                <a:gd name="T8" fmla="*/ 35 w 35"/>
                <a:gd name="T9" fmla="*/ 17 h 35"/>
              </a:gdLst>
              <a:ahLst/>
              <a:cxnLst>
                <a:cxn ang="0">
                  <a:pos x="T0" y="T1"/>
                </a:cxn>
                <a:cxn ang="0">
                  <a:pos x="T2" y="T3"/>
                </a:cxn>
                <a:cxn ang="0">
                  <a:pos x="T4" y="T5"/>
                </a:cxn>
                <a:cxn ang="0">
                  <a:pos x="T6" y="T7"/>
                </a:cxn>
                <a:cxn ang="0">
                  <a:pos x="T8" y="T9"/>
                </a:cxn>
              </a:cxnLst>
              <a:rect l="0" t="0" r="r" b="b"/>
              <a:pathLst>
                <a:path w="35" h="35">
                  <a:moveTo>
                    <a:pt x="35" y="17"/>
                  </a:moveTo>
                  <a:cubicBezTo>
                    <a:pt x="35" y="26"/>
                    <a:pt x="28" y="34"/>
                    <a:pt x="19" y="35"/>
                  </a:cubicBezTo>
                  <a:cubicBezTo>
                    <a:pt x="9" y="35"/>
                    <a:pt x="1" y="28"/>
                    <a:pt x="0" y="19"/>
                  </a:cubicBezTo>
                  <a:cubicBezTo>
                    <a:pt x="0" y="9"/>
                    <a:pt x="7" y="1"/>
                    <a:pt x="16" y="1"/>
                  </a:cubicBezTo>
                  <a:cubicBezTo>
                    <a:pt x="26" y="0"/>
                    <a:pt x="34" y="7"/>
                    <a:pt x="35" y="17"/>
                  </a:cubicBezTo>
                  <a:close/>
                </a:path>
              </a:pathLst>
            </a:custGeom>
            <a:solidFill>
              <a:srgbClr val="2D3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43" name="Freeform 142"/>
            <p:cNvSpPr>
              <a:spLocks/>
            </p:cNvSpPr>
            <p:nvPr/>
          </p:nvSpPr>
          <p:spPr bwMode="auto">
            <a:xfrm>
              <a:off x="10879638" y="1659774"/>
              <a:ext cx="125412" cy="127000"/>
            </a:xfrm>
            <a:custGeom>
              <a:avLst/>
              <a:gdLst>
                <a:gd name="T0" fmla="*/ 42 w 42"/>
                <a:gd name="T1" fmla="*/ 20 h 43"/>
                <a:gd name="T2" fmla="*/ 22 w 42"/>
                <a:gd name="T3" fmla="*/ 42 h 43"/>
                <a:gd name="T4" fmla="*/ 0 w 42"/>
                <a:gd name="T5" fmla="*/ 23 h 43"/>
                <a:gd name="T6" fmla="*/ 20 w 42"/>
                <a:gd name="T7" fmla="*/ 1 h 43"/>
                <a:gd name="T8" fmla="*/ 42 w 42"/>
                <a:gd name="T9" fmla="*/ 20 h 43"/>
              </a:gdLst>
              <a:ahLst/>
              <a:cxnLst>
                <a:cxn ang="0">
                  <a:pos x="T0" y="T1"/>
                </a:cxn>
                <a:cxn ang="0">
                  <a:pos x="T2" y="T3"/>
                </a:cxn>
                <a:cxn ang="0">
                  <a:pos x="T4" y="T5"/>
                </a:cxn>
                <a:cxn ang="0">
                  <a:pos x="T6" y="T7"/>
                </a:cxn>
                <a:cxn ang="0">
                  <a:pos x="T8" y="T9"/>
                </a:cxn>
              </a:cxnLst>
              <a:rect l="0" t="0" r="r" b="b"/>
              <a:pathLst>
                <a:path w="42" h="43">
                  <a:moveTo>
                    <a:pt x="42" y="20"/>
                  </a:moveTo>
                  <a:cubicBezTo>
                    <a:pt x="42" y="32"/>
                    <a:pt x="34" y="42"/>
                    <a:pt x="22" y="42"/>
                  </a:cubicBezTo>
                  <a:cubicBezTo>
                    <a:pt x="11" y="43"/>
                    <a:pt x="1" y="34"/>
                    <a:pt x="0" y="23"/>
                  </a:cubicBezTo>
                  <a:cubicBezTo>
                    <a:pt x="0" y="11"/>
                    <a:pt x="8" y="2"/>
                    <a:pt x="20" y="1"/>
                  </a:cubicBezTo>
                  <a:cubicBezTo>
                    <a:pt x="31" y="0"/>
                    <a:pt x="41" y="9"/>
                    <a:pt x="42" y="20"/>
                  </a:cubicBezTo>
                  <a:close/>
                </a:path>
              </a:pathLst>
            </a:custGeom>
            <a:solidFill>
              <a:srgbClr val="2D3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44" name="Freeform 143"/>
            <p:cNvSpPr>
              <a:spLocks/>
            </p:cNvSpPr>
            <p:nvPr/>
          </p:nvSpPr>
          <p:spPr bwMode="auto">
            <a:xfrm>
              <a:off x="10879638" y="1718511"/>
              <a:ext cx="131762" cy="269875"/>
            </a:xfrm>
            <a:custGeom>
              <a:avLst/>
              <a:gdLst>
                <a:gd name="T0" fmla="*/ 83 w 83"/>
                <a:gd name="T1" fmla="*/ 167 h 170"/>
                <a:gd name="T2" fmla="*/ 17 w 83"/>
                <a:gd name="T3" fmla="*/ 170 h 170"/>
                <a:gd name="T4" fmla="*/ 0 w 83"/>
                <a:gd name="T5" fmla="*/ 6 h 170"/>
                <a:gd name="T6" fmla="*/ 79 w 83"/>
                <a:gd name="T7" fmla="*/ 0 h 170"/>
                <a:gd name="T8" fmla="*/ 83 w 83"/>
                <a:gd name="T9" fmla="*/ 167 h 170"/>
              </a:gdLst>
              <a:ahLst/>
              <a:cxnLst>
                <a:cxn ang="0">
                  <a:pos x="T0" y="T1"/>
                </a:cxn>
                <a:cxn ang="0">
                  <a:pos x="T2" y="T3"/>
                </a:cxn>
                <a:cxn ang="0">
                  <a:pos x="T4" y="T5"/>
                </a:cxn>
                <a:cxn ang="0">
                  <a:pos x="T6" y="T7"/>
                </a:cxn>
                <a:cxn ang="0">
                  <a:pos x="T8" y="T9"/>
                </a:cxn>
              </a:cxnLst>
              <a:rect l="0" t="0" r="r" b="b"/>
              <a:pathLst>
                <a:path w="83" h="170">
                  <a:moveTo>
                    <a:pt x="83" y="167"/>
                  </a:moveTo>
                  <a:lnTo>
                    <a:pt x="17" y="170"/>
                  </a:lnTo>
                  <a:lnTo>
                    <a:pt x="0" y="6"/>
                  </a:lnTo>
                  <a:lnTo>
                    <a:pt x="79" y="0"/>
                  </a:lnTo>
                  <a:lnTo>
                    <a:pt x="83" y="167"/>
                  </a:lnTo>
                  <a:close/>
                </a:path>
              </a:pathLst>
            </a:custGeom>
            <a:solidFill>
              <a:srgbClr val="2D3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45" name="Freeform 144"/>
            <p:cNvSpPr>
              <a:spLocks/>
            </p:cNvSpPr>
            <p:nvPr/>
          </p:nvSpPr>
          <p:spPr bwMode="auto">
            <a:xfrm>
              <a:off x="10906626" y="1932824"/>
              <a:ext cx="104775" cy="103188"/>
            </a:xfrm>
            <a:custGeom>
              <a:avLst/>
              <a:gdLst>
                <a:gd name="T0" fmla="*/ 0 w 35"/>
                <a:gd name="T1" fmla="*/ 19 h 35"/>
                <a:gd name="T2" fmla="*/ 16 w 35"/>
                <a:gd name="T3" fmla="*/ 1 h 35"/>
                <a:gd name="T4" fmla="*/ 35 w 35"/>
                <a:gd name="T5" fmla="*/ 17 h 35"/>
                <a:gd name="T6" fmla="*/ 19 w 35"/>
                <a:gd name="T7" fmla="*/ 35 h 35"/>
                <a:gd name="T8" fmla="*/ 0 w 35"/>
                <a:gd name="T9" fmla="*/ 19 h 35"/>
              </a:gdLst>
              <a:ahLst/>
              <a:cxnLst>
                <a:cxn ang="0">
                  <a:pos x="T0" y="T1"/>
                </a:cxn>
                <a:cxn ang="0">
                  <a:pos x="T2" y="T3"/>
                </a:cxn>
                <a:cxn ang="0">
                  <a:pos x="T4" y="T5"/>
                </a:cxn>
                <a:cxn ang="0">
                  <a:pos x="T6" y="T7"/>
                </a:cxn>
                <a:cxn ang="0">
                  <a:pos x="T8" y="T9"/>
                </a:cxn>
              </a:cxnLst>
              <a:rect l="0" t="0" r="r" b="b"/>
              <a:pathLst>
                <a:path w="35" h="35">
                  <a:moveTo>
                    <a:pt x="0" y="19"/>
                  </a:moveTo>
                  <a:cubicBezTo>
                    <a:pt x="0" y="9"/>
                    <a:pt x="7" y="1"/>
                    <a:pt x="16" y="1"/>
                  </a:cubicBezTo>
                  <a:cubicBezTo>
                    <a:pt x="26" y="0"/>
                    <a:pt x="34" y="7"/>
                    <a:pt x="35" y="17"/>
                  </a:cubicBezTo>
                  <a:cubicBezTo>
                    <a:pt x="35" y="26"/>
                    <a:pt x="28" y="34"/>
                    <a:pt x="19" y="35"/>
                  </a:cubicBezTo>
                  <a:cubicBezTo>
                    <a:pt x="9" y="35"/>
                    <a:pt x="1" y="28"/>
                    <a:pt x="0" y="19"/>
                  </a:cubicBezTo>
                  <a:close/>
                </a:path>
              </a:pathLst>
            </a:custGeom>
            <a:solidFill>
              <a:srgbClr val="2D3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46" name="Freeform 145"/>
            <p:cNvSpPr>
              <a:spLocks/>
            </p:cNvSpPr>
            <p:nvPr/>
          </p:nvSpPr>
          <p:spPr bwMode="auto">
            <a:xfrm>
              <a:off x="10906626" y="1932824"/>
              <a:ext cx="104775" cy="103188"/>
            </a:xfrm>
            <a:custGeom>
              <a:avLst/>
              <a:gdLst>
                <a:gd name="T0" fmla="*/ 0 w 35"/>
                <a:gd name="T1" fmla="*/ 17 h 35"/>
                <a:gd name="T2" fmla="*/ 18 w 35"/>
                <a:gd name="T3" fmla="*/ 1 h 35"/>
                <a:gd name="T4" fmla="*/ 35 w 35"/>
                <a:gd name="T5" fmla="*/ 19 h 35"/>
                <a:gd name="T6" fmla="*/ 17 w 35"/>
                <a:gd name="T7" fmla="*/ 35 h 35"/>
                <a:gd name="T8" fmla="*/ 0 w 35"/>
                <a:gd name="T9" fmla="*/ 17 h 35"/>
              </a:gdLst>
              <a:ahLst/>
              <a:cxnLst>
                <a:cxn ang="0">
                  <a:pos x="T0" y="T1"/>
                </a:cxn>
                <a:cxn ang="0">
                  <a:pos x="T2" y="T3"/>
                </a:cxn>
                <a:cxn ang="0">
                  <a:pos x="T4" y="T5"/>
                </a:cxn>
                <a:cxn ang="0">
                  <a:pos x="T6" y="T7"/>
                </a:cxn>
                <a:cxn ang="0">
                  <a:pos x="T8" y="T9"/>
                </a:cxn>
              </a:cxnLst>
              <a:rect l="0" t="0" r="r" b="b"/>
              <a:pathLst>
                <a:path w="35" h="35">
                  <a:moveTo>
                    <a:pt x="0" y="17"/>
                  </a:moveTo>
                  <a:cubicBezTo>
                    <a:pt x="1" y="8"/>
                    <a:pt x="9" y="0"/>
                    <a:pt x="18" y="1"/>
                  </a:cubicBezTo>
                  <a:cubicBezTo>
                    <a:pt x="28" y="1"/>
                    <a:pt x="35" y="9"/>
                    <a:pt x="35" y="19"/>
                  </a:cubicBezTo>
                  <a:cubicBezTo>
                    <a:pt x="34" y="28"/>
                    <a:pt x="26" y="35"/>
                    <a:pt x="17" y="35"/>
                  </a:cubicBezTo>
                  <a:cubicBezTo>
                    <a:pt x="7" y="35"/>
                    <a:pt x="0" y="27"/>
                    <a:pt x="0" y="17"/>
                  </a:cubicBezTo>
                  <a:close/>
                </a:path>
              </a:pathLst>
            </a:custGeom>
            <a:solidFill>
              <a:srgbClr val="2D3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47" name="Freeform 146"/>
            <p:cNvSpPr>
              <a:spLocks/>
            </p:cNvSpPr>
            <p:nvPr/>
          </p:nvSpPr>
          <p:spPr bwMode="auto">
            <a:xfrm>
              <a:off x="10903451" y="1983624"/>
              <a:ext cx="107950" cy="304800"/>
            </a:xfrm>
            <a:custGeom>
              <a:avLst/>
              <a:gdLst>
                <a:gd name="T0" fmla="*/ 2 w 68"/>
                <a:gd name="T1" fmla="*/ 0 h 192"/>
                <a:gd name="T2" fmla="*/ 68 w 68"/>
                <a:gd name="T3" fmla="*/ 3 h 192"/>
                <a:gd name="T4" fmla="*/ 57 w 68"/>
                <a:gd name="T5" fmla="*/ 192 h 192"/>
                <a:gd name="T6" fmla="*/ 0 w 68"/>
                <a:gd name="T7" fmla="*/ 188 h 192"/>
                <a:gd name="T8" fmla="*/ 2 w 68"/>
                <a:gd name="T9" fmla="*/ 0 h 192"/>
              </a:gdLst>
              <a:ahLst/>
              <a:cxnLst>
                <a:cxn ang="0">
                  <a:pos x="T0" y="T1"/>
                </a:cxn>
                <a:cxn ang="0">
                  <a:pos x="T2" y="T3"/>
                </a:cxn>
                <a:cxn ang="0">
                  <a:pos x="T4" y="T5"/>
                </a:cxn>
                <a:cxn ang="0">
                  <a:pos x="T6" y="T7"/>
                </a:cxn>
                <a:cxn ang="0">
                  <a:pos x="T8" y="T9"/>
                </a:cxn>
              </a:cxnLst>
              <a:rect l="0" t="0" r="r" b="b"/>
              <a:pathLst>
                <a:path w="68" h="192">
                  <a:moveTo>
                    <a:pt x="2" y="0"/>
                  </a:moveTo>
                  <a:lnTo>
                    <a:pt x="68" y="3"/>
                  </a:lnTo>
                  <a:lnTo>
                    <a:pt x="57" y="192"/>
                  </a:lnTo>
                  <a:lnTo>
                    <a:pt x="0" y="188"/>
                  </a:lnTo>
                  <a:lnTo>
                    <a:pt x="2" y="0"/>
                  </a:lnTo>
                  <a:close/>
                </a:path>
              </a:pathLst>
            </a:custGeom>
            <a:solidFill>
              <a:srgbClr val="2D3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48" name="Freeform 147"/>
            <p:cNvSpPr>
              <a:spLocks/>
            </p:cNvSpPr>
            <p:nvPr/>
          </p:nvSpPr>
          <p:spPr bwMode="auto">
            <a:xfrm>
              <a:off x="10763751" y="1669299"/>
              <a:ext cx="227012" cy="182563"/>
            </a:xfrm>
            <a:custGeom>
              <a:avLst/>
              <a:gdLst>
                <a:gd name="T0" fmla="*/ 4 w 76"/>
                <a:gd name="T1" fmla="*/ 62 h 62"/>
                <a:gd name="T2" fmla="*/ 38 w 76"/>
                <a:gd name="T3" fmla="*/ 53 h 62"/>
                <a:gd name="T4" fmla="*/ 72 w 76"/>
                <a:gd name="T5" fmla="*/ 62 h 62"/>
                <a:gd name="T6" fmla="*/ 76 w 76"/>
                <a:gd name="T7" fmla="*/ 0 h 62"/>
                <a:gd name="T8" fmla="*/ 0 w 76"/>
                <a:gd name="T9" fmla="*/ 0 h 62"/>
                <a:gd name="T10" fmla="*/ 4 w 76"/>
                <a:gd name="T11" fmla="*/ 62 h 62"/>
              </a:gdLst>
              <a:ahLst/>
              <a:cxnLst>
                <a:cxn ang="0">
                  <a:pos x="T0" y="T1"/>
                </a:cxn>
                <a:cxn ang="0">
                  <a:pos x="T2" y="T3"/>
                </a:cxn>
                <a:cxn ang="0">
                  <a:pos x="T4" y="T5"/>
                </a:cxn>
                <a:cxn ang="0">
                  <a:pos x="T6" y="T7"/>
                </a:cxn>
                <a:cxn ang="0">
                  <a:pos x="T8" y="T9"/>
                </a:cxn>
                <a:cxn ang="0">
                  <a:pos x="T10" y="T11"/>
                </a:cxn>
              </a:cxnLst>
              <a:rect l="0" t="0" r="r" b="b"/>
              <a:pathLst>
                <a:path w="76" h="62">
                  <a:moveTo>
                    <a:pt x="4" y="62"/>
                  </a:moveTo>
                  <a:cubicBezTo>
                    <a:pt x="4" y="59"/>
                    <a:pt x="19" y="53"/>
                    <a:pt x="38" y="53"/>
                  </a:cubicBezTo>
                  <a:cubicBezTo>
                    <a:pt x="57" y="53"/>
                    <a:pt x="72" y="59"/>
                    <a:pt x="72" y="62"/>
                  </a:cubicBezTo>
                  <a:cubicBezTo>
                    <a:pt x="76" y="0"/>
                    <a:pt x="76" y="0"/>
                    <a:pt x="76" y="0"/>
                  </a:cubicBezTo>
                  <a:cubicBezTo>
                    <a:pt x="0" y="0"/>
                    <a:pt x="0" y="0"/>
                    <a:pt x="0" y="0"/>
                  </a:cubicBezTo>
                  <a:cubicBezTo>
                    <a:pt x="0" y="0"/>
                    <a:pt x="4" y="62"/>
                    <a:pt x="4" y="62"/>
                  </a:cubicBezTo>
                  <a:close/>
                </a:path>
              </a:pathLst>
            </a:custGeom>
            <a:solidFill>
              <a:srgbClr val="2D3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49" name="Freeform 148"/>
            <p:cNvSpPr>
              <a:spLocks/>
            </p:cNvSpPr>
            <p:nvPr/>
          </p:nvSpPr>
          <p:spPr bwMode="auto">
            <a:xfrm>
              <a:off x="11252701" y="1291474"/>
              <a:ext cx="184150" cy="130175"/>
            </a:xfrm>
            <a:custGeom>
              <a:avLst/>
              <a:gdLst>
                <a:gd name="T0" fmla="*/ 32 w 62"/>
                <a:gd name="T1" fmla="*/ 37 h 44"/>
                <a:gd name="T2" fmla="*/ 55 w 62"/>
                <a:gd name="T3" fmla="*/ 22 h 44"/>
                <a:gd name="T4" fmla="*/ 56 w 62"/>
                <a:gd name="T5" fmla="*/ 15 h 44"/>
                <a:gd name="T6" fmla="*/ 58 w 62"/>
                <a:gd name="T7" fmla="*/ 7 h 44"/>
                <a:gd name="T8" fmla="*/ 59 w 62"/>
                <a:gd name="T9" fmla="*/ 1 h 44"/>
                <a:gd name="T10" fmla="*/ 54 w 62"/>
                <a:gd name="T11" fmla="*/ 4 h 44"/>
                <a:gd name="T12" fmla="*/ 47 w 62"/>
                <a:gd name="T13" fmla="*/ 4 h 44"/>
                <a:gd name="T14" fmla="*/ 42 w 62"/>
                <a:gd name="T15" fmla="*/ 8 h 44"/>
                <a:gd name="T16" fmla="*/ 40 w 62"/>
                <a:gd name="T17" fmla="*/ 1 h 44"/>
                <a:gd name="T18" fmla="*/ 28 w 62"/>
                <a:gd name="T19" fmla="*/ 15 h 44"/>
                <a:gd name="T20" fmla="*/ 26 w 62"/>
                <a:gd name="T21" fmla="*/ 19 h 44"/>
                <a:gd name="T22" fmla="*/ 0 w 62"/>
                <a:gd name="T23" fmla="*/ 30 h 44"/>
                <a:gd name="T24" fmla="*/ 16 w 62"/>
                <a:gd name="T25" fmla="*/ 44 h 44"/>
                <a:gd name="T26" fmla="*/ 32 w 62"/>
                <a:gd name="T27" fmla="*/ 3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 h="44">
                  <a:moveTo>
                    <a:pt x="32" y="37"/>
                  </a:moveTo>
                  <a:cubicBezTo>
                    <a:pt x="44" y="34"/>
                    <a:pt x="48" y="30"/>
                    <a:pt x="55" y="22"/>
                  </a:cubicBezTo>
                  <a:cubicBezTo>
                    <a:pt x="60" y="18"/>
                    <a:pt x="60" y="14"/>
                    <a:pt x="56" y="15"/>
                  </a:cubicBezTo>
                  <a:cubicBezTo>
                    <a:pt x="62" y="12"/>
                    <a:pt x="62" y="5"/>
                    <a:pt x="58" y="7"/>
                  </a:cubicBezTo>
                  <a:cubicBezTo>
                    <a:pt x="59" y="6"/>
                    <a:pt x="60" y="3"/>
                    <a:pt x="59" y="1"/>
                  </a:cubicBezTo>
                  <a:cubicBezTo>
                    <a:pt x="57" y="0"/>
                    <a:pt x="54" y="3"/>
                    <a:pt x="54" y="4"/>
                  </a:cubicBezTo>
                  <a:cubicBezTo>
                    <a:pt x="53" y="2"/>
                    <a:pt x="50" y="0"/>
                    <a:pt x="47" y="4"/>
                  </a:cubicBezTo>
                  <a:cubicBezTo>
                    <a:pt x="45" y="7"/>
                    <a:pt x="42" y="8"/>
                    <a:pt x="42" y="8"/>
                  </a:cubicBezTo>
                  <a:cubicBezTo>
                    <a:pt x="43" y="4"/>
                    <a:pt x="42" y="1"/>
                    <a:pt x="40" y="1"/>
                  </a:cubicBezTo>
                  <a:cubicBezTo>
                    <a:pt x="37" y="5"/>
                    <a:pt x="31" y="10"/>
                    <a:pt x="28" y="15"/>
                  </a:cubicBezTo>
                  <a:cubicBezTo>
                    <a:pt x="27" y="17"/>
                    <a:pt x="27" y="18"/>
                    <a:pt x="26" y="19"/>
                  </a:cubicBezTo>
                  <a:cubicBezTo>
                    <a:pt x="0" y="30"/>
                    <a:pt x="0" y="30"/>
                    <a:pt x="0" y="30"/>
                  </a:cubicBezTo>
                  <a:cubicBezTo>
                    <a:pt x="16" y="44"/>
                    <a:pt x="16" y="44"/>
                    <a:pt x="16" y="44"/>
                  </a:cubicBezTo>
                  <a:lnTo>
                    <a:pt x="32" y="37"/>
                  </a:lnTo>
                  <a:close/>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50" name="Freeform 149"/>
            <p:cNvSpPr>
              <a:spLocks/>
            </p:cNvSpPr>
            <p:nvPr/>
          </p:nvSpPr>
          <p:spPr bwMode="auto">
            <a:xfrm>
              <a:off x="10947901" y="1315286"/>
              <a:ext cx="215900" cy="195263"/>
            </a:xfrm>
            <a:custGeom>
              <a:avLst/>
              <a:gdLst>
                <a:gd name="T0" fmla="*/ 102 w 136"/>
                <a:gd name="T1" fmla="*/ 123 h 123"/>
                <a:gd name="T2" fmla="*/ 136 w 136"/>
                <a:gd name="T3" fmla="*/ 79 h 123"/>
                <a:gd name="T4" fmla="*/ 45 w 136"/>
                <a:gd name="T5" fmla="*/ 0 h 123"/>
                <a:gd name="T6" fmla="*/ 0 w 136"/>
                <a:gd name="T7" fmla="*/ 62 h 123"/>
                <a:gd name="T8" fmla="*/ 102 w 136"/>
                <a:gd name="T9" fmla="*/ 123 h 123"/>
              </a:gdLst>
              <a:ahLst/>
              <a:cxnLst>
                <a:cxn ang="0">
                  <a:pos x="T0" y="T1"/>
                </a:cxn>
                <a:cxn ang="0">
                  <a:pos x="T2" y="T3"/>
                </a:cxn>
                <a:cxn ang="0">
                  <a:pos x="T4" y="T5"/>
                </a:cxn>
                <a:cxn ang="0">
                  <a:pos x="T6" y="T7"/>
                </a:cxn>
                <a:cxn ang="0">
                  <a:pos x="T8" y="T9"/>
                </a:cxn>
              </a:cxnLst>
              <a:rect l="0" t="0" r="r" b="b"/>
              <a:pathLst>
                <a:path w="136" h="123">
                  <a:moveTo>
                    <a:pt x="102" y="123"/>
                  </a:moveTo>
                  <a:lnTo>
                    <a:pt x="136" y="79"/>
                  </a:lnTo>
                  <a:lnTo>
                    <a:pt x="45" y="0"/>
                  </a:lnTo>
                  <a:lnTo>
                    <a:pt x="0" y="62"/>
                  </a:lnTo>
                  <a:lnTo>
                    <a:pt x="102" y="123"/>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51" name="Freeform 150"/>
            <p:cNvSpPr>
              <a:spLocks/>
            </p:cNvSpPr>
            <p:nvPr/>
          </p:nvSpPr>
          <p:spPr bwMode="auto">
            <a:xfrm>
              <a:off x="10916151" y="1294649"/>
              <a:ext cx="136525" cy="136525"/>
            </a:xfrm>
            <a:custGeom>
              <a:avLst/>
              <a:gdLst>
                <a:gd name="T0" fmla="*/ 11 w 46"/>
                <a:gd name="T1" fmla="*/ 40 h 46"/>
                <a:gd name="T2" fmla="*/ 6 w 46"/>
                <a:gd name="T3" fmla="*/ 11 h 46"/>
                <a:gd name="T4" fmla="*/ 35 w 46"/>
                <a:gd name="T5" fmla="*/ 7 h 46"/>
                <a:gd name="T6" fmla="*/ 39 w 46"/>
                <a:gd name="T7" fmla="*/ 35 h 46"/>
                <a:gd name="T8" fmla="*/ 11 w 46"/>
                <a:gd name="T9" fmla="*/ 40 h 46"/>
              </a:gdLst>
              <a:ahLst/>
              <a:cxnLst>
                <a:cxn ang="0">
                  <a:pos x="T0" y="T1"/>
                </a:cxn>
                <a:cxn ang="0">
                  <a:pos x="T2" y="T3"/>
                </a:cxn>
                <a:cxn ang="0">
                  <a:pos x="T4" y="T5"/>
                </a:cxn>
                <a:cxn ang="0">
                  <a:pos x="T6" y="T7"/>
                </a:cxn>
                <a:cxn ang="0">
                  <a:pos x="T8" y="T9"/>
                </a:cxn>
              </a:cxnLst>
              <a:rect l="0" t="0" r="r" b="b"/>
              <a:pathLst>
                <a:path w="46" h="46">
                  <a:moveTo>
                    <a:pt x="11" y="40"/>
                  </a:moveTo>
                  <a:cubicBezTo>
                    <a:pt x="2" y="33"/>
                    <a:pt x="0" y="20"/>
                    <a:pt x="6" y="11"/>
                  </a:cubicBezTo>
                  <a:cubicBezTo>
                    <a:pt x="13" y="2"/>
                    <a:pt x="26" y="0"/>
                    <a:pt x="35" y="7"/>
                  </a:cubicBezTo>
                  <a:cubicBezTo>
                    <a:pt x="44" y="13"/>
                    <a:pt x="46" y="26"/>
                    <a:pt x="39" y="35"/>
                  </a:cubicBezTo>
                  <a:cubicBezTo>
                    <a:pt x="33" y="44"/>
                    <a:pt x="20" y="46"/>
                    <a:pt x="11" y="40"/>
                  </a:cubicBez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52" name="Freeform 151"/>
            <p:cNvSpPr>
              <a:spLocks/>
            </p:cNvSpPr>
            <p:nvPr/>
          </p:nvSpPr>
          <p:spPr bwMode="auto">
            <a:xfrm>
              <a:off x="11270163" y="1362911"/>
              <a:ext cx="50800" cy="71438"/>
            </a:xfrm>
            <a:custGeom>
              <a:avLst/>
              <a:gdLst>
                <a:gd name="T0" fmla="*/ 32 w 32"/>
                <a:gd name="T1" fmla="*/ 39 h 45"/>
                <a:gd name="T2" fmla="*/ 13 w 32"/>
                <a:gd name="T3" fmla="*/ 0 h 45"/>
                <a:gd name="T4" fmla="*/ 0 w 32"/>
                <a:gd name="T5" fmla="*/ 6 h 45"/>
                <a:gd name="T6" fmla="*/ 19 w 32"/>
                <a:gd name="T7" fmla="*/ 45 h 45"/>
                <a:gd name="T8" fmla="*/ 32 w 32"/>
                <a:gd name="T9" fmla="*/ 39 h 45"/>
              </a:gdLst>
              <a:ahLst/>
              <a:cxnLst>
                <a:cxn ang="0">
                  <a:pos x="T0" y="T1"/>
                </a:cxn>
                <a:cxn ang="0">
                  <a:pos x="T2" y="T3"/>
                </a:cxn>
                <a:cxn ang="0">
                  <a:pos x="T4" y="T5"/>
                </a:cxn>
                <a:cxn ang="0">
                  <a:pos x="T6" y="T7"/>
                </a:cxn>
                <a:cxn ang="0">
                  <a:pos x="T8" y="T9"/>
                </a:cxn>
              </a:cxnLst>
              <a:rect l="0" t="0" r="r" b="b"/>
              <a:pathLst>
                <a:path w="32" h="45">
                  <a:moveTo>
                    <a:pt x="32" y="39"/>
                  </a:moveTo>
                  <a:lnTo>
                    <a:pt x="13" y="0"/>
                  </a:lnTo>
                  <a:lnTo>
                    <a:pt x="0" y="6"/>
                  </a:lnTo>
                  <a:lnTo>
                    <a:pt x="19" y="45"/>
                  </a:lnTo>
                  <a:lnTo>
                    <a:pt x="32" y="39"/>
                  </a:ln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53" name="Freeform 152"/>
            <p:cNvSpPr>
              <a:spLocks/>
            </p:cNvSpPr>
            <p:nvPr/>
          </p:nvSpPr>
          <p:spPr bwMode="auto">
            <a:xfrm>
              <a:off x="11086013" y="1421649"/>
              <a:ext cx="101600" cy="101600"/>
            </a:xfrm>
            <a:custGeom>
              <a:avLst/>
              <a:gdLst>
                <a:gd name="T0" fmla="*/ 23 w 34"/>
                <a:gd name="T1" fmla="*/ 31 h 34"/>
                <a:gd name="T2" fmla="*/ 4 w 34"/>
                <a:gd name="T3" fmla="*/ 24 h 34"/>
                <a:gd name="T4" fmla="*/ 11 w 34"/>
                <a:gd name="T5" fmla="*/ 4 h 34"/>
                <a:gd name="T6" fmla="*/ 30 w 34"/>
                <a:gd name="T7" fmla="*/ 11 h 34"/>
                <a:gd name="T8" fmla="*/ 23 w 34"/>
                <a:gd name="T9" fmla="*/ 31 h 34"/>
              </a:gdLst>
              <a:ahLst/>
              <a:cxnLst>
                <a:cxn ang="0">
                  <a:pos x="T0" y="T1"/>
                </a:cxn>
                <a:cxn ang="0">
                  <a:pos x="T2" y="T3"/>
                </a:cxn>
                <a:cxn ang="0">
                  <a:pos x="T4" y="T5"/>
                </a:cxn>
                <a:cxn ang="0">
                  <a:pos x="T6" y="T7"/>
                </a:cxn>
                <a:cxn ang="0">
                  <a:pos x="T8" y="T9"/>
                </a:cxn>
              </a:cxnLst>
              <a:rect l="0" t="0" r="r" b="b"/>
              <a:pathLst>
                <a:path w="34" h="34">
                  <a:moveTo>
                    <a:pt x="23" y="31"/>
                  </a:moveTo>
                  <a:cubicBezTo>
                    <a:pt x="16" y="34"/>
                    <a:pt x="7" y="31"/>
                    <a:pt x="4" y="24"/>
                  </a:cubicBezTo>
                  <a:cubicBezTo>
                    <a:pt x="0" y="16"/>
                    <a:pt x="3" y="7"/>
                    <a:pt x="11" y="4"/>
                  </a:cubicBezTo>
                  <a:cubicBezTo>
                    <a:pt x="18" y="0"/>
                    <a:pt x="27" y="4"/>
                    <a:pt x="30" y="11"/>
                  </a:cubicBezTo>
                  <a:cubicBezTo>
                    <a:pt x="34" y="18"/>
                    <a:pt x="31" y="27"/>
                    <a:pt x="23" y="31"/>
                  </a:cubicBez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54" name="Freeform 153"/>
            <p:cNvSpPr>
              <a:spLocks/>
            </p:cNvSpPr>
            <p:nvPr/>
          </p:nvSpPr>
          <p:spPr bwMode="auto">
            <a:xfrm>
              <a:off x="11086013" y="1421649"/>
              <a:ext cx="101600" cy="101600"/>
            </a:xfrm>
            <a:custGeom>
              <a:avLst/>
              <a:gdLst>
                <a:gd name="T0" fmla="*/ 11 w 34"/>
                <a:gd name="T1" fmla="*/ 4 h 34"/>
                <a:gd name="T2" fmla="*/ 30 w 34"/>
                <a:gd name="T3" fmla="*/ 11 h 34"/>
                <a:gd name="T4" fmla="*/ 23 w 34"/>
                <a:gd name="T5" fmla="*/ 31 h 34"/>
                <a:gd name="T6" fmla="*/ 4 w 34"/>
                <a:gd name="T7" fmla="*/ 24 h 34"/>
                <a:gd name="T8" fmla="*/ 11 w 34"/>
                <a:gd name="T9" fmla="*/ 4 h 34"/>
              </a:gdLst>
              <a:ahLst/>
              <a:cxnLst>
                <a:cxn ang="0">
                  <a:pos x="T0" y="T1"/>
                </a:cxn>
                <a:cxn ang="0">
                  <a:pos x="T2" y="T3"/>
                </a:cxn>
                <a:cxn ang="0">
                  <a:pos x="T4" y="T5"/>
                </a:cxn>
                <a:cxn ang="0">
                  <a:pos x="T6" y="T7"/>
                </a:cxn>
                <a:cxn ang="0">
                  <a:pos x="T8" y="T9"/>
                </a:cxn>
              </a:cxnLst>
              <a:rect l="0" t="0" r="r" b="b"/>
              <a:pathLst>
                <a:path w="34" h="34">
                  <a:moveTo>
                    <a:pt x="11" y="4"/>
                  </a:moveTo>
                  <a:cubicBezTo>
                    <a:pt x="18" y="0"/>
                    <a:pt x="27" y="4"/>
                    <a:pt x="30" y="11"/>
                  </a:cubicBezTo>
                  <a:cubicBezTo>
                    <a:pt x="34" y="18"/>
                    <a:pt x="31" y="27"/>
                    <a:pt x="23" y="31"/>
                  </a:cubicBezTo>
                  <a:cubicBezTo>
                    <a:pt x="16" y="34"/>
                    <a:pt x="7" y="31"/>
                    <a:pt x="4" y="24"/>
                  </a:cubicBezTo>
                  <a:cubicBezTo>
                    <a:pt x="0" y="16"/>
                    <a:pt x="3" y="7"/>
                    <a:pt x="11" y="4"/>
                  </a:cubicBez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55" name="Freeform 154"/>
            <p:cNvSpPr>
              <a:spLocks/>
            </p:cNvSpPr>
            <p:nvPr/>
          </p:nvSpPr>
          <p:spPr bwMode="auto">
            <a:xfrm>
              <a:off x="11117763" y="1369261"/>
              <a:ext cx="185737" cy="144463"/>
            </a:xfrm>
            <a:custGeom>
              <a:avLst/>
              <a:gdLst>
                <a:gd name="T0" fmla="*/ 117 w 117"/>
                <a:gd name="T1" fmla="*/ 43 h 91"/>
                <a:gd name="T2" fmla="*/ 96 w 117"/>
                <a:gd name="T3" fmla="*/ 0 h 91"/>
                <a:gd name="T4" fmla="*/ 0 w 117"/>
                <a:gd name="T5" fmla="*/ 41 h 91"/>
                <a:gd name="T6" fmla="*/ 23 w 117"/>
                <a:gd name="T7" fmla="*/ 91 h 91"/>
                <a:gd name="T8" fmla="*/ 117 w 117"/>
                <a:gd name="T9" fmla="*/ 43 h 91"/>
              </a:gdLst>
              <a:ahLst/>
              <a:cxnLst>
                <a:cxn ang="0">
                  <a:pos x="T0" y="T1"/>
                </a:cxn>
                <a:cxn ang="0">
                  <a:pos x="T2" y="T3"/>
                </a:cxn>
                <a:cxn ang="0">
                  <a:pos x="T4" y="T5"/>
                </a:cxn>
                <a:cxn ang="0">
                  <a:pos x="T6" y="T7"/>
                </a:cxn>
                <a:cxn ang="0">
                  <a:pos x="T8" y="T9"/>
                </a:cxn>
              </a:cxnLst>
              <a:rect l="0" t="0" r="r" b="b"/>
              <a:pathLst>
                <a:path w="117" h="91">
                  <a:moveTo>
                    <a:pt x="117" y="43"/>
                  </a:moveTo>
                  <a:lnTo>
                    <a:pt x="96" y="0"/>
                  </a:lnTo>
                  <a:lnTo>
                    <a:pt x="0" y="41"/>
                  </a:lnTo>
                  <a:lnTo>
                    <a:pt x="23" y="91"/>
                  </a:lnTo>
                  <a:lnTo>
                    <a:pt x="117" y="43"/>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56" name="Freeform 155"/>
            <p:cNvSpPr>
              <a:spLocks/>
            </p:cNvSpPr>
            <p:nvPr/>
          </p:nvSpPr>
          <p:spPr bwMode="auto">
            <a:xfrm>
              <a:off x="10312901" y="1291474"/>
              <a:ext cx="185737" cy="130175"/>
            </a:xfrm>
            <a:custGeom>
              <a:avLst/>
              <a:gdLst>
                <a:gd name="T0" fmla="*/ 30 w 62"/>
                <a:gd name="T1" fmla="*/ 37 h 44"/>
                <a:gd name="T2" fmla="*/ 7 w 62"/>
                <a:gd name="T3" fmla="*/ 22 h 44"/>
                <a:gd name="T4" fmla="*/ 6 w 62"/>
                <a:gd name="T5" fmla="*/ 15 h 44"/>
                <a:gd name="T6" fmla="*/ 4 w 62"/>
                <a:gd name="T7" fmla="*/ 7 h 44"/>
                <a:gd name="T8" fmla="*/ 4 w 62"/>
                <a:gd name="T9" fmla="*/ 1 h 44"/>
                <a:gd name="T10" fmla="*/ 9 w 62"/>
                <a:gd name="T11" fmla="*/ 4 h 44"/>
                <a:gd name="T12" fmla="*/ 15 w 62"/>
                <a:gd name="T13" fmla="*/ 4 h 44"/>
                <a:gd name="T14" fmla="*/ 21 w 62"/>
                <a:gd name="T15" fmla="*/ 8 h 44"/>
                <a:gd name="T16" fmla="*/ 23 w 62"/>
                <a:gd name="T17" fmla="*/ 1 h 44"/>
                <a:gd name="T18" fmla="*/ 34 w 62"/>
                <a:gd name="T19" fmla="*/ 15 h 44"/>
                <a:gd name="T20" fmla="*/ 36 w 62"/>
                <a:gd name="T21" fmla="*/ 19 h 44"/>
                <a:gd name="T22" fmla="*/ 62 w 62"/>
                <a:gd name="T23" fmla="*/ 30 h 44"/>
                <a:gd name="T24" fmla="*/ 47 w 62"/>
                <a:gd name="T25" fmla="*/ 44 h 44"/>
                <a:gd name="T26" fmla="*/ 30 w 62"/>
                <a:gd name="T27" fmla="*/ 3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 h="44">
                  <a:moveTo>
                    <a:pt x="30" y="37"/>
                  </a:moveTo>
                  <a:cubicBezTo>
                    <a:pt x="18" y="34"/>
                    <a:pt x="15" y="30"/>
                    <a:pt x="7" y="22"/>
                  </a:cubicBezTo>
                  <a:cubicBezTo>
                    <a:pt x="2" y="18"/>
                    <a:pt x="3" y="14"/>
                    <a:pt x="6" y="15"/>
                  </a:cubicBezTo>
                  <a:cubicBezTo>
                    <a:pt x="0" y="12"/>
                    <a:pt x="0" y="5"/>
                    <a:pt x="4" y="7"/>
                  </a:cubicBezTo>
                  <a:cubicBezTo>
                    <a:pt x="3" y="6"/>
                    <a:pt x="2" y="3"/>
                    <a:pt x="4" y="1"/>
                  </a:cubicBezTo>
                  <a:cubicBezTo>
                    <a:pt x="5" y="0"/>
                    <a:pt x="8" y="3"/>
                    <a:pt x="9" y="4"/>
                  </a:cubicBezTo>
                  <a:cubicBezTo>
                    <a:pt x="10" y="2"/>
                    <a:pt x="12" y="0"/>
                    <a:pt x="15" y="4"/>
                  </a:cubicBezTo>
                  <a:cubicBezTo>
                    <a:pt x="18" y="7"/>
                    <a:pt x="21" y="8"/>
                    <a:pt x="21" y="8"/>
                  </a:cubicBezTo>
                  <a:cubicBezTo>
                    <a:pt x="19" y="4"/>
                    <a:pt x="20" y="1"/>
                    <a:pt x="23" y="1"/>
                  </a:cubicBezTo>
                  <a:cubicBezTo>
                    <a:pt x="25" y="5"/>
                    <a:pt x="31" y="10"/>
                    <a:pt x="34" y="15"/>
                  </a:cubicBezTo>
                  <a:cubicBezTo>
                    <a:pt x="35" y="17"/>
                    <a:pt x="36" y="18"/>
                    <a:pt x="36" y="19"/>
                  </a:cubicBezTo>
                  <a:cubicBezTo>
                    <a:pt x="62" y="30"/>
                    <a:pt x="62" y="30"/>
                    <a:pt x="62" y="30"/>
                  </a:cubicBezTo>
                  <a:cubicBezTo>
                    <a:pt x="47" y="44"/>
                    <a:pt x="47" y="44"/>
                    <a:pt x="47" y="44"/>
                  </a:cubicBezTo>
                  <a:lnTo>
                    <a:pt x="30" y="37"/>
                  </a:lnTo>
                  <a:close/>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57" name="Freeform 156"/>
            <p:cNvSpPr>
              <a:spLocks/>
            </p:cNvSpPr>
            <p:nvPr/>
          </p:nvSpPr>
          <p:spPr bwMode="auto">
            <a:xfrm>
              <a:off x="10590713" y="1315286"/>
              <a:ext cx="214312" cy="195263"/>
            </a:xfrm>
            <a:custGeom>
              <a:avLst/>
              <a:gdLst>
                <a:gd name="T0" fmla="*/ 32 w 135"/>
                <a:gd name="T1" fmla="*/ 123 h 123"/>
                <a:gd name="T2" fmla="*/ 0 w 135"/>
                <a:gd name="T3" fmla="*/ 79 h 123"/>
                <a:gd name="T4" fmla="*/ 88 w 135"/>
                <a:gd name="T5" fmla="*/ 0 h 123"/>
                <a:gd name="T6" fmla="*/ 135 w 135"/>
                <a:gd name="T7" fmla="*/ 62 h 123"/>
                <a:gd name="T8" fmla="*/ 32 w 135"/>
                <a:gd name="T9" fmla="*/ 123 h 123"/>
              </a:gdLst>
              <a:ahLst/>
              <a:cxnLst>
                <a:cxn ang="0">
                  <a:pos x="T0" y="T1"/>
                </a:cxn>
                <a:cxn ang="0">
                  <a:pos x="T2" y="T3"/>
                </a:cxn>
                <a:cxn ang="0">
                  <a:pos x="T4" y="T5"/>
                </a:cxn>
                <a:cxn ang="0">
                  <a:pos x="T6" y="T7"/>
                </a:cxn>
                <a:cxn ang="0">
                  <a:pos x="T8" y="T9"/>
                </a:cxn>
              </a:cxnLst>
              <a:rect l="0" t="0" r="r" b="b"/>
              <a:pathLst>
                <a:path w="135" h="123">
                  <a:moveTo>
                    <a:pt x="32" y="123"/>
                  </a:moveTo>
                  <a:lnTo>
                    <a:pt x="0" y="79"/>
                  </a:lnTo>
                  <a:lnTo>
                    <a:pt x="88" y="0"/>
                  </a:lnTo>
                  <a:lnTo>
                    <a:pt x="135" y="62"/>
                  </a:lnTo>
                  <a:lnTo>
                    <a:pt x="32" y="123"/>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58" name="Freeform 157"/>
            <p:cNvSpPr>
              <a:spLocks/>
            </p:cNvSpPr>
            <p:nvPr/>
          </p:nvSpPr>
          <p:spPr bwMode="auto">
            <a:xfrm>
              <a:off x="10698663" y="1294649"/>
              <a:ext cx="139700" cy="136525"/>
            </a:xfrm>
            <a:custGeom>
              <a:avLst/>
              <a:gdLst>
                <a:gd name="T0" fmla="*/ 36 w 47"/>
                <a:gd name="T1" fmla="*/ 40 h 46"/>
                <a:gd name="T2" fmla="*/ 40 w 47"/>
                <a:gd name="T3" fmla="*/ 11 h 46"/>
                <a:gd name="T4" fmla="*/ 11 w 47"/>
                <a:gd name="T5" fmla="*/ 7 h 46"/>
                <a:gd name="T6" fmla="*/ 7 w 47"/>
                <a:gd name="T7" fmla="*/ 35 h 46"/>
                <a:gd name="T8" fmla="*/ 36 w 47"/>
                <a:gd name="T9" fmla="*/ 40 h 46"/>
              </a:gdLst>
              <a:ahLst/>
              <a:cxnLst>
                <a:cxn ang="0">
                  <a:pos x="T0" y="T1"/>
                </a:cxn>
                <a:cxn ang="0">
                  <a:pos x="T2" y="T3"/>
                </a:cxn>
                <a:cxn ang="0">
                  <a:pos x="T4" y="T5"/>
                </a:cxn>
                <a:cxn ang="0">
                  <a:pos x="T6" y="T7"/>
                </a:cxn>
                <a:cxn ang="0">
                  <a:pos x="T8" y="T9"/>
                </a:cxn>
              </a:cxnLst>
              <a:rect l="0" t="0" r="r" b="b"/>
              <a:pathLst>
                <a:path w="47" h="46">
                  <a:moveTo>
                    <a:pt x="36" y="40"/>
                  </a:moveTo>
                  <a:cubicBezTo>
                    <a:pt x="45" y="33"/>
                    <a:pt x="47" y="20"/>
                    <a:pt x="40" y="11"/>
                  </a:cubicBezTo>
                  <a:cubicBezTo>
                    <a:pt x="33" y="2"/>
                    <a:pt x="21" y="0"/>
                    <a:pt x="11" y="7"/>
                  </a:cubicBezTo>
                  <a:cubicBezTo>
                    <a:pt x="2" y="13"/>
                    <a:pt x="0" y="26"/>
                    <a:pt x="7" y="35"/>
                  </a:cubicBezTo>
                  <a:cubicBezTo>
                    <a:pt x="14" y="44"/>
                    <a:pt x="27" y="46"/>
                    <a:pt x="36" y="40"/>
                  </a:cubicBez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59" name="Freeform 158"/>
            <p:cNvSpPr>
              <a:spLocks/>
            </p:cNvSpPr>
            <p:nvPr/>
          </p:nvSpPr>
          <p:spPr bwMode="auto">
            <a:xfrm>
              <a:off x="10431963" y="1362911"/>
              <a:ext cx="49212" cy="71438"/>
            </a:xfrm>
            <a:custGeom>
              <a:avLst/>
              <a:gdLst>
                <a:gd name="T0" fmla="*/ 0 w 31"/>
                <a:gd name="T1" fmla="*/ 39 h 45"/>
                <a:gd name="T2" fmla="*/ 19 w 31"/>
                <a:gd name="T3" fmla="*/ 0 h 45"/>
                <a:gd name="T4" fmla="*/ 31 w 31"/>
                <a:gd name="T5" fmla="*/ 6 h 45"/>
                <a:gd name="T6" fmla="*/ 12 w 31"/>
                <a:gd name="T7" fmla="*/ 45 h 45"/>
                <a:gd name="T8" fmla="*/ 0 w 31"/>
                <a:gd name="T9" fmla="*/ 39 h 45"/>
              </a:gdLst>
              <a:ahLst/>
              <a:cxnLst>
                <a:cxn ang="0">
                  <a:pos x="T0" y="T1"/>
                </a:cxn>
                <a:cxn ang="0">
                  <a:pos x="T2" y="T3"/>
                </a:cxn>
                <a:cxn ang="0">
                  <a:pos x="T4" y="T5"/>
                </a:cxn>
                <a:cxn ang="0">
                  <a:pos x="T6" y="T7"/>
                </a:cxn>
                <a:cxn ang="0">
                  <a:pos x="T8" y="T9"/>
                </a:cxn>
              </a:cxnLst>
              <a:rect l="0" t="0" r="r" b="b"/>
              <a:pathLst>
                <a:path w="31" h="45">
                  <a:moveTo>
                    <a:pt x="0" y="39"/>
                  </a:moveTo>
                  <a:lnTo>
                    <a:pt x="19" y="0"/>
                  </a:lnTo>
                  <a:lnTo>
                    <a:pt x="31" y="6"/>
                  </a:lnTo>
                  <a:lnTo>
                    <a:pt x="12" y="45"/>
                  </a:lnTo>
                  <a:lnTo>
                    <a:pt x="0" y="39"/>
                  </a:ln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60" name="Freeform 159"/>
            <p:cNvSpPr>
              <a:spLocks/>
            </p:cNvSpPr>
            <p:nvPr/>
          </p:nvSpPr>
          <p:spPr bwMode="auto">
            <a:xfrm>
              <a:off x="10566901" y="1421649"/>
              <a:ext cx="98425" cy="101600"/>
            </a:xfrm>
            <a:custGeom>
              <a:avLst/>
              <a:gdLst>
                <a:gd name="T0" fmla="*/ 10 w 33"/>
                <a:gd name="T1" fmla="*/ 31 h 34"/>
                <a:gd name="T2" fmla="*/ 30 w 33"/>
                <a:gd name="T3" fmla="*/ 24 h 34"/>
                <a:gd name="T4" fmla="*/ 23 w 33"/>
                <a:gd name="T5" fmla="*/ 4 h 34"/>
                <a:gd name="T6" fmla="*/ 3 w 33"/>
                <a:gd name="T7" fmla="*/ 11 h 34"/>
                <a:gd name="T8" fmla="*/ 10 w 33"/>
                <a:gd name="T9" fmla="*/ 31 h 34"/>
              </a:gdLst>
              <a:ahLst/>
              <a:cxnLst>
                <a:cxn ang="0">
                  <a:pos x="T0" y="T1"/>
                </a:cxn>
                <a:cxn ang="0">
                  <a:pos x="T2" y="T3"/>
                </a:cxn>
                <a:cxn ang="0">
                  <a:pos x="T4" y="T5"/>
                </a:cxn>
                <a:cxn ang="0">
                  <a:pos x="T6" y="T7"/>
                </a:cxn>
                <a:cxn ang="0">
                  <a:pos x="T8" y="T9"/>
                </a:cxn>
              </a:cxnLst>
              <a:rect l="0" t="0" r="r" b="b"/>
              <a:pathLst>
                <a:path w="33" h="34">
                  <a:moveTo>
                    <a:pt x="10" y="31"/>
                  </a:moveTo>
                  <a:cubicBezTo>
                    <a:pt x="18" y="34"/>
                    <a:pt x="26" y="31"/>
                    <a:pt x="30" y="24"/>
                  </a:cubicBezTo>
                  <a:cubicBezTo>
                    <a:pt x="33" y="16"/>
                    <a:pt x="30" y="7"/>
                    <a:pt x="23" y="4"/>
                  </a:cubicBezTo>
                  <a:cubicBezTo>
                    <a:pt x="15" y="0"/>
                    <a:pt x="7" y="4"/>
                    <a:pt x="3" y="11"/>
                  </a:cubicBezTo>
                  <a:cubicBezTo>
                    <a:pt x="0" y="18"/>
                    <a:pt x="3" y="27"/>
                    <a:pt x="10" y="31"/>
                  </a:cubicBez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61" name="Freeform 160"/>
            <p:cNvSpPr>
              <a:spLocks/>
            </p:cNvSpPr>
            <p:nvPr/>
          </p:nvSpPr>
          <p:spPr bwMode="auto">
            <a:xfrm>
              <a:off x="10566901" y="1421649"/>
              <a:ext cx="98425" cy="101600"/>
            </a:xfrm>
            <a:custGeom>
              <a:avLst/>
              <a:gdLst>
                <a:gd name="T0" fmla="*/ 23 w 33"/>
                <a:gd name="T1" fmla="*/ 4 h 34"/>
                <a:gd name="T2" fmla="*/ 3 w 33"/>
                <a:gd name="T3" fmla="*/ 11 h 34"/>
                <a:gd name="T4" fmla="*/ 10 w 33"/>
                <a:gd name="T5" fmla="*/ 31 h 34"/>
                <a:gd name="T6" fmla="*/ 30 w 33"/>
                <a:gd name="T7" fmla="*/ 24 h 34"/>
                <a:gd name="T8" fmla="*/ 23 w 33"/>
                <a:gd name="T9" fmla="*/ 4 h 34"/>
              </a:gdLst>
              <a:ahLst/>
              <a:cxnLst>
                <a:cxn ang="0">
                  <a:pos x="T0" y="T1"/>
                </a:cxn>
                <a:cxn ang="0">
                  <a:pos x="T2" y="T3"/>
                </a:cxn>
                <a:cxn ang="0">
                  <a:pos x="T4" y="T5"/>
                </a:cxn>
                <a:cxn ang="0">
                  <a:pos x="T6" y="T7"/>
                </a:cxn>
                <a:cxn ang="0">
                  <a:pos x="T8" y="T9"/>
                </a:cxn>
              </a:cxnLst>
              <a:rect l="0" t="0" r="r" b="b"/>
              <a:pathLst>
                <a:path w="33" h="34">
                  <a:moveTo>
                    <a:pt x="23" y="4"/>
                  </a:moveTo>
                  <a:cubicBezTo>
                    <a:pt x="15" y="0"/>
                    <a:pt x="7" y="4"/>
                    <a:pt x="3" y="11"/>
                  </a:cubicBezTo>
                  <a:cubicBezTo>
                    <a:pt x="0" y="18"/>
                    <a:pt x="3" y="27"/>
                    <a:pt x="10" y="31"/>
                  </a:cubicBezTo>
                  <a:cubicBezTo>
                    <a:pt x="18" y="34"/>
                    <a:pt x="26" y="31"/>
                    <a:pt x="30" y="24"/>
                  </a:cubicBezTo>
                  <a:cubicBezTo>
                    <a:pt x="33" y="16"/>
                    <a:pt x="30" y="7"/>
                    <a:pt x="23" y="4"/>
                  </a:cubicBez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62" name="Freeform 161"/>
            <p:cNvSpPr>
              <a:spLocks/>
            </p:cNvSpPr>
            <p:nvPr/>
          </p:nvSpPr>
          <p:spPr bwMode="auto">
            <a:xfrm>
              <a:off x="10451013" y="1369261"/>
              <a:ext cx="184150" cy="144463"/>
            </a:xfrm>
            <a:custGeom>
              <a:avLst/>
              <a:gdLst>
                <a:gd name="T0" fmla="*/ 0 w 116"/>
                <a:gd name="T1" fmla="*/ 43 h 91"/>
                <a:gd name="T2" fmla="*/ 20 w 116"/>
                <a:gd name="T3" fmla="*/ 0 h 91"/>
                <a:gd name="T4" fmla="*/ 116 w 116"/>
                <a:gd name="T5" fmla="*/ 41 h 91"/>
                <a:gd name="T6" fmla="*/ 92 w 116"/>
                <a:gd name="T7" fmla="*/ 91 h 91"/>
                <a:gd name="T8" fmla="*/ 0 w 116"/>
                <a:gd name="T9" fmla="*/ 43 h 91"/>
              </a:gdLst>
              <a:ahLst/>
              <a:cxnLst>
                <a:cxn ang="0">
                  <a:pos x="T0" y="T1"/>
                </a:cxn>
                <a:cxn ang="0">
                  <a:pos x="T2" y="T3"/>
                </a:cxn>
                <a:cxn ang="0">
                  <a:pos x="T4" y="T5"/>
                </a:cxn>
                <a:cxn ang="0">
                  <a:pos x="T6" y="T7"/>
                </a:cxn>
                <a:cxn ang="0">
                  <a:pos x="T8" y="T9"/>
                </a:cxn>
              </a:cxnLst>
              <a:rect l="0" t="0" r="r" b="b"/>
              <a:pathLst>
                <a:path w="116" h="91">
                  <a:moveTo>
                    <a:pt x="0" y="43"/>
                  </a:moveTo>
                  <a:lnTo>
                    <a:pt x="20" y="0"/>
                  </a:lnTo>
                  <a:lnTo>
                    <a:pt x="116" y="41"/>
                  </a:lnTo>
                  <a:lnTo>
                    <a:pt x="92" y="91"/>
                  </a:lnTo>
                  <a:lnTo>
                    <a:pt x="0" y="43"/>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63" name="Freeform 162"/>
            <p:cNvSpPr>
              <a:spLocks/>
            </p:cNvSpPr>
            <p:nvPr/>
          </p:nvSpPr>
          <p:spPr bwMode="auto">
            <a:xfrm>
              <a:off x="10739938" y="1291474"/>
              <a:ext cx="136525" cy="487363"/>
            </a:xfrm>
            <a:custGeom>
              <a:avLst/>
              <a:gdLst>
                <a:gd name="T0" fmla="*/ 83 w 86"/>
                <a:gd name="T1" fmla="*/ 307 h 307"/>
                <a:gd name="T2" fmla="*/ 2 w 86"/>
                <a:gd name="T3" fmla="*/ 307 h 307"/>
                <a:gd name="T4" fmla="*/ 0 w 86"/>
                <a:gd name="T5" fmla="*/ 56 h 307"/>
                <a:gd name="T6" fmla="*/ 15 w 86"/>
                <a:gd name="T7" fmla="*/ 8 h 307"/>
                <a:gd name="T8" fmla="*/ 86 w 86"/>
                <a:gd name="T9" fmla="*/ 0 h 307"/>
                <a:gd name="T10" fmla="*/ 86 w 86"/>
                <a:gd name="T11" fmla="*/ 247 h 307"/>
                <a:gd name="T12" fmla="*/ 83 w 86"/>
                <a:gd name="T13" fmla="*/ 307 h 307"/>
              </a:gdLst>
              <a:ahLst/>
              <a:cxnLst>
                <a:cxn ang="0">
                  <a:pos x="T0" y="T1"/>
                </a:cxn>
                <a:cxn ang="0">
                  <a:pos x="T2" y="T3"/>
                </a:cxn>
                <a:cxn ang="0">
                  <a:pos x="T4" y="T5"/>
                </a:cxn>
                <a:cxn ang="0">
                  <a:pos x="T6" y="T7"/>
                </a:cxn>
                <a:cxn ang="0">
                  <a:pos x="T8" y="T9"/>
                </a:cxn>
                <a:cxn ang="0">
                  <a:pos x="T10" y="T11"/>
                </a:cxn>
                <a:cxn ang="0">
                  <a:pos x="T12" y="T13"/>
                </a:cxn>
              </a:cxnLst>
              <a:rect l="0" t="0" r="r" b="b"/>
              <a:pathLst>
                <a:path w="86" h="307">
                  <a:moveTo>
                    <a:pt x="83" y="307"/>
                  </a:moveTo>
                  <a:lnTo>
                    <a:pt x="2" y="307"/>
                  </a:lnTo>
                  <a:lnTo>
                    <a:pt x="0" y="56"/>
                  </a:lnTo>
                  <a:lnTo>
                    <a:pt x="15" y="8"/>
                  </a:lnTo>
                  <a:lnTo>
                    <a:pt x="86" y="0"/>
                  </a:lnTo>
                  <a:lnTo>
                    <a:pt x="86" y="247"/>
                  </a:lnTo>
                  <a:lnTo>
                    <a:pt x="83" y="307"/>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64" name="Freeform 163"/>
            <p:cNvSpPr>
              <a:spLocks/>
            </p:cNvSpPr>
            <p:nvPr/>
          </p:nvSpPr>
          <p:spPr bwMode="auto">
            <a:xfrm>
              <a:off x="10876463" y="1291474"/>
              <a:ext cx="138112" cy="487363"/>
            </a:xfrm>
            <a:custGeom>
              <a:avLst/>
              <a:gdLst>
                <a:gd name="T0" fmla="*/ 4 w 87"/>
                <a:gd name="T1" fmla="*/ 307 h 307"/>
                <a:gd name="T2" fmla="*/ 83 w 87"/>
                <a:gd name="T3" fmla="*/ 307 h 307"/>
                <a:gd name="T4" fmla="*/ 87 w 87"/>
                <a:gd name="T5" fmla="*/ 56 h 307"/>
                <a:gd name="T6" fmla="*/ 72 w 87"/>
                <a:gd name="T7" fmla="*/ 8 h 307"/>
                <a:gd name="T8" fmla="*/ 0 w 87"/>
                <a:gd name="T9" fmla="*/ 0 h 307"/>
                <a:gd name="T10" fmla="*/ 0 w 87"/>
                <a:gd name="T11" fmla="*/ 247 h 307"/>
                <a:gd name="T12" fmla="*/ 4 w 87"/>
                <a:gd name="T13" fmla="*/ 307 h 307"/>
              </a:gdLst>
              <a:ahLst/>
              <a:cxnLst>
                <a:cxn ang="0">
                  <a:pos x="T0" y="T1"/>
                </a:cxn>
                <a:cxn ang="0">
                  <a:pos x="T2" y="T3"/>
                </a:cxn>
                <a:cxn ang="0">
                  <a:pos x="T4" y="T5"/>
                </a:cxn>
                <a:cxn ang="0">
                  <a:pos x="T6" y="T7"/>
                </a:cxn>
                <a:cxn ang="0">
                  <a:pos x="T8" y="T9"/>
                </a:cxn>
                <a:cxn ang="0">
                  <a:pos x="T10" y="T11"/>
                </a:cxn>
                <a:cxn ang="0">
                  <a:pos x="T12" y="T13"/>
                </a:cxn>
              </a:cxnLst>
              <a:rect l="0" t="0" r="r" b="b"/>
              <a:pathLst>
                <a:path w="87" h="307">
                  <a:moveTo>
                    <a:pt x="4" y="307"/>
                  </a:moveTo>
                  <a:lnTo>
                    <a:pt x="83" y="307"/>
                  </a:lnTo>
                  <a:lnTo>
                    <a:pt x="87" y="56"/>
                  </a:lnTo>
                  <a:lnTo>
                    <a:pt x="72" y="8"/>
                  </a:lnTo>
                  <a:lnTo>
                    <a:pt x="0" y="0"/>
                  </a:lnTo>
                  <a:lnTo>
                    <a:pt x="0" y="247"/>
                  </a:lnTo>
                  <a:lnTo>
                    <a:pt x="4" y="307"/>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65" name="Freeform 164"/>
            <p:cNvSpPr>
              <a:spLocks/>
            </p:cNvSpPr>
            <p:nvPr/>
          </p:nvSpPr>
          <p:spPr bwMode="auto">
            <a:xfrm>
              <a:off x="10835188" y="1243849"/>
              <a:ext cx="80962" cy="95250"/>
            </a:xfrm>
            <a:custGeom>
              <a:avLst/>
              <a:gdLst>
                <a:gd name="T0" fmla="*/ 27 w 27"/>
                <a:gd name="T1" fmla="*/ 22 h 32"/>
                <a:gd name="T2" fmla="*/ 27 w 27"/>
                <a:gd name="T3" fmla="*/ 0 h 32"/>
                <a:gd name="T4" fmla="*/ 0 w 27"/>
                <a:gd name="T5" fmla="*/ 0 h 32"/>
                <a:gd name="T6" fmla="*/ 0 w 27"/>
                <a:gd name="T7" fmla="*/ 22 h 32"/>
                <a:gd name="T8" fmla="*/ 14 w 27"/>
                <a:gd name="T9" fmla="*/ 32 h 32"/>
                <a:gd name="T10" fmla="*/ 27 w 27"/>
                <a:gd name="T11" fmla="*/ 22 h 32"/>
              </a:gdLst>
              <a:ahLst/>
              <a:cxnLst>
                <a:cxn ang="0">
                  <a:pos x="T0" y="T1"/>
                </a:cxn>
                <a:cxn ang="0">
                  <a:pos x="T2" y="T3"/>
                </a:cxn>
                <a:cxn ang="0">
                  <a:pos x="T4" y="T5"/>
                </a:cxn>
                <a:cxn ang="0">
                  <a:pos x="T6" y="T7"/>
                </a:cxn>
                <a:cxn ang="0">
                  <a:pos x="T8" y="T9"/>
                </a:cxn>
                <a:cxn ang="0">
                  <a:pos x="T10" y="T11"/>
                </a:cxn>
              </a:cxnLst>
              <a:rect l="0" t="0" r="r" b="b"/>
              <a:pathLst>
                <a:path w="27" h="32">
                  <a:moveTo>
                    <a:pt x="27" y="22"/>
                  </a:moveTo>
                  <a:cubicBezTo>
                    <a:pt x="27" y="0"/>
                    <a:pt x="27" y="0"/>
                    <a:pt x="27" y="0"/>
                  </a:cubicBezTo>
                  <a:cubicBezTo>
                    <a:pt x="0" y="0"/>
                    <a:pt x="0" y="0"/>
                    <a:pt x="0" y="0"/>
                  </a:cubicBezTo>
                  <a:cubicBezTo>
                    <a:pt x="0" y="22"/>
                    <a:pt x="0" y="22"/>
                    <a:pt x="0" y="22"/>
                  </a:cubicBezTo>
                  <a:cubicBezTo>
                    <a:pt x="0" y="27"/>
                    <a:pt x="4" y="32"/>
                    <a:pt x="14" y="32"/>
                  </a:cubicBezTo>
                  <a:cubicBezTo>
                    <a:pt x="23" y="32"/>
                    <a:pt x="27" y="27"/>
                    <a:pt x="27" y="22"/>
                  </a:cubicBezTo>
                  <a:close/>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66" name="Freeform 165"/>
            <p:cNvSpPr>
              <a:spLocks/>
            </p:cNvSpPr>
            <p:nvPr/>
          </p:nvSpPr>
          <p:spPr bwMode="auto">
            <a:xfrm>
              <a:off x="10828838" y="1229561"/>
              <a:ext cx="87312" cy="71438"/>
            </a:xfrm>
            <a:custGeom>
              <a:avLst/>
              <a:gdLst>
                <a:gd name="T0" fmla="*/ 0 w 29"/>
                <a:gd name="T1" fmla="*/ 6 h 24"/>
                <a:gd name="T2" fmla="*/ 29 w 29"/>
                <a:gd name="T3" fmla="*/ 24 h 24"/>
                <a:gd name="T4" fmla="*/ 29 w 29"/>
                <a:gd name="T5" fmla="*/ 4 h 24"/>
                <a:gd name="T6" fmla="*/ 0 w 29"/>
                <a:gd name="T7" fmla="*/ 0 h 24"/>
                <a:gd name="T8" fmla="*/ 0 w 29"/>
                <a:gd name="T9" fmla="*/ 6 h 24"/>
              </a:gdLst>
              <a:ahLst/>
              <a:cxnLst>
                <a:cxn ang="0">
                  <a:pos x="T0" y="T1"/>
                </a:cxn>
                <a:cxn ang="0">
                  <a:pos x="T2" y="T3"/>
                </a:cxn>
                <a:cxn ang="0">
                  <a:pos x="T4" y="T5"/>
                </a:cxn>
                <a:cxn ang="0">
                  <a:pos x="T6" y="T7"/>
                </a:cxn>
                <a:cxn ang="0">
                  <a:pos x="T8" y="T9"/>
                </a:cxn>
              </a:cxnLst>
              <a:rect l="0" t="0" r="r" b="b"/>
              <a:pathLst>
                <a:path w="29" h="24">
                  <a:moveTo>
                    <a:pt x="0" y="6"/>
                  </a:moveTo>
                  <a:cubicBezTo>
                    <a:pt x="8" y="16"/>
                    <a:pt x="16" y="20"/>
                    <a:pt x="29" y="24"/>
                  </a:cubicBezTo>
                  <a:cubicBezTo>
                    <a:pt x="29" y="4"/>
                    <a:pt x="29" y="4"/>
                    <a:pt x="29" y="4"/>
                  </a:cubicBezTo>
                  <a:cubicBezTo>
                    <a:pt x="0" y="0"/>
                    <a:pt x="0" y="0"/>
                    <a:pt x="0" y="0"/>
                  </a:cubicBezTo>
                  <a:lnTo>
                    <a:pt x="0" y="6"/>
                  </a:lnTo>
                  <a:close/>
                </a:path>
              </a:pathLst>
            </a:custGeom>
            <a:solidFill>
              <a:srgbClr val="DEB6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67" name="Freeform 166"/>
            <p:cNvSpPr>
              <a:spLocks/>
            </p:cNvSpPr>
            <p:nvPr/>
          </p:nvSpPr>
          <p:spPr bwMode="auto">
            <a:xfrm>
              <a:off x="10763751" y="1104149"/>
              <a:ext cx="200025" cy="238125"/>
            </a:xfrm>
            <a:custGeom>
              <a:avLst/>
              <a:gdLst>
                <a:gd name="T0" fmla="*/ 66 w 67"/>
                <a:gd name="T1" fmla="*/ 26 h 80"/>
                <a:gd name="T2" fmla="*/ 53 w 67"/>
                <a:gd name="T3" fmla="*/ 18 h 80"/>
                <a:gd name="T4" fmla="*/ 53 w 67"/>
                <a:gd name="T5" fmla="*/ 16 h 80"/>
                <a:gd name="T6" fmla="*/ 54 w 67"/>
                <a:gd name="T7" fmla="*/ 14 h 80"/>
                <a:gd name="T8" fmla="*/ 54 w 67"/>
                <a:gd name="T9" fmla="*/ 12 h 80"/>
                <a:gd name="T10" fmla="*/ 43 w 67"/>
                <a:gd name="T11" fmla="*/ 9 h 80"/>
                <a:gd name="T12" fmla="*/ 41 w 67"/>
                <a:gd name="T13" fmla="*/ 7 h 80"/>
                <a:gd name="T14" fmla="*/ 29 w 67"/>
                <a:gd name="T15" fmla="*/ 0 h 80"/>
                <a:gd name="T16" fmla="*/ 0 w 67"/>
                <a:gd name="T17" fmla="*/ 30 h 80"/>
                <a:gd name="T18" fmla="*/ 4 w 67"/>
                <a:gd name="T19" fmla="*/ 35 h 80"/>
                <a:gd name="T20" fmla="*/ 1 w 67"/>
                <a:gd name="T21" fmla="*/ 38 h 80"/>
                <a:gd name="T22" fmla="*/ 66 w 67"/>
                <a:gd name="T23" fmla="*/ 30 h 80"/>
                <a:gd name="T24" fmla="*/ 66 w 67"/>
                <a:gd name="T25" fmla="*/ 2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80">
                  <a:moveTo>
                    <a:pt x="66" y="26"/>
                  </a:moveTo>
                  <a:cubicBezTo>
                    <a:pt x="60" y="25"/>
                    <a:pt x="53" y="18"/>
                    <a:pt x="53" y="18"/>
                  </a:cubicBezTo>
                  <a:cubicBezTo>
                    <a:pt x="52" y="18"/>
                    <a:pt x="52" y="17"/>
                    <a:pt x="53" y="16"/>
                  </a:cubicBezTo>
                  <a:cubicBezTo>
                    <a:pt x="54" y="14"/>
                    <a:pt x="54" y="14"/>
                    <a:pt x="54" y="14"/>
                  </a:cubicBezTo>
                  <a:cubicBezTo>
                    <a:pt x="55" y="13"/>
                    <a:pt x="54" y="12"/>
                    <a:pt x="54" y="12"/>
                  </a:cubicBezTo>
                  <a:cubicBezTo>
                    <a:pt x="43" y="9"/>
                    <a:pt x="43" y="9"/>
                    <a:pt x="43" y="9"/>
                  </a:cubicBezTo>
                  <a:cubicBezTo>
                    <a:pt x="42" y="8"/>
                    <a:pt x="42" y="8"/>
                    <a:pt x="41" y="7"/>
                  </a:cubicBezTo>
                  <a:cubicBezTo>
                    <a:pt x="29" y="0"/>
                    <a:pt x="29" y="0"/>
                    <a:pt x="29" y="0"/>
                  </a:cubicBezTo>
                  <a:cubicBezTo>
                    <a:pt x="0" y="30"/>
                    <a:pt x="0" y="30"/>
                    <a:pt x="0" y="30"/>
                  </a:cubicBezTo>
                  <a:cubicBezTo>
                    <a:pt x="4" y="35"/>
                    <a:pt x="4" y="35"/>
                    <a:pt x="4" y="35"/>
                  </a:cubicBezTo>
                  <a:cubicBezTo>
                    <a:pt x="1" y="38"/>
                    <a:pt x="1" y="38"/>
                    <a:pt x="1" y="38"/>
                  </a:cubicBezTo>
                  <a:cubicBezTo>
                    <a:pt x="1" y="38"/>
                    <a:pt x="30" y="80"/>
                    <a:pt x="66" y="30"/>
                  </a:cubicBezTo>
                  <a:cubicBezTo>
                    <a:pt x="67" y="29"/>
                    <a:pt x="67" y="27"/>
                    <a:pt x="66" y="26"/>
                  </a:cubicBezTo>
                  <a:close/>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68" name="Freeform 167"/>
            <p:cNvSpPr>
              <a:spLocks/>
            </p:cNvSpPr>
            <p:nvPr/>
          </p:nvSpPr>
          <p:spPr bwMode="auto">
            <a:xfrm>
              <a:off x="10749463" y="1066049"/>
              <a:ext cx="136525" cy="207963"/>
            </a:xfrm>
            <a:custGeom>
              <a:avLst/>
              <a:gdLst>
                <a:gd name="T0" fmla="*/ 1 w 46"/>
                <a:gd name="T1" fmla="*/ 34 h 70"/>
                <a:gd name="T2" fmla="*/ 17 w 46"/>
                <a:gd name="T3" fmla="*/ 7 h 70"/>
                <a:gd name="T4" fmla="*/ 32 w 46"/>
                <a:gd name="T5" fmla="*/ 5 h 70"/>
                <a:gd name="T6" fmla="*/ 29 w 46"/>
                <a:gd name="T7" fmla="*/ 21 h 70"/>
                <a:gd name="T8" fmla="*/ 25 w 46"/>
                <a:gd name="T9" fmla="*/ 25 h 70"/>
                <a:gd name="T10" fmla="*/ 25 w 46"/>
                <a:gd name="T11" fmla="*/ 31 h 70"/>
                <a:gd name="T12" fmla="*/ 37 w 46"/>
                <a:gd name="T13" fmla="*/ 38 h 70"/>
                <a:gd name="T14" fmla="*/ 36 w 46"/>
                <a:gd name="T15" fmla="*/ 42 h 70"/>
                <a:gd name="T16" fmla="*/ 34 w 46"/>
                <a:gd name="T17" fmla="*/ 42 h 70"/>
                <a:gd name="T18" fmla="*/ 24 w 46"/>
                <a:gd name="T19" fmla="*/ 44 h 70"/>
                <a:gd name="T20" fmla="*/ 30 w 46"/>
                <a:gd name="T21" fmla="*/ 52 h 70"/>
                <a:gd name="T22" fmla="*/ 38 w 46"/>
                <a:gd name="T23" fmla="*/ 53 h 70"/>
                <a:gd name="T24" fmla="*/ 41 w 46"/>
                <a:gd name="T25" fmla="*/ 67 h 70"/>
                <a:gd name="T26" fmla="*/ 15 w 46"/>
                <a:gd name="T27" fmla="*/ 64 h 70"/>
                <a:gd name="T28" fmla="*/ 0 w 46"/>
                <a:gd name="T29" fmla="*/ 40 h 70"/>
                <a:gd name="T30" fmla="*/ 1 w 46"/>
                <a:gd name="T31" fmla="*/ 3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70">
                  <a:moveTo>
                    <a:pt x="1" y="34"/>
                  </a:moveTo>
                  <a:cubicBezTo>
                    <a:pt x="2" y="26"/>
                    <a:pt x="8" y="15"/>
                    <a:pt x="17" y="7"/>
                  </a:cubicBezTo>
                  <a:cubicBezTo>
                    <a:pt x="21" y="3"/>
                    <a:pt x="28" y="0"/>
                    <a:pt x="32" y="5"/>
                  </a:cubicBezTo>
                  <a:cubicBezTo>
                    <a:pt x="39" y="12"/>
                    <a:pt x="32" y="18"/>
                    <a:pt x="29" y="21"/>
                  </a:cubicBezTo>
                  <a:cubicBezTo>
                    <a:pt x="25" y="25"/>
                    <a:pt x="25" y="25"/>
                    <a:pt x="25" y="25"/>
                  </a:cubicBezTo>
                  <a:cubicBezTo>
                    <a:pt x="23" y="27"/>
                    <a:pt x="23" y="30"/>
                    <a:pt x="25" y="31"/>
                  </a:cubicBezTo>
                  <a:cubicBezTo>
                    <a:pt x="37" y="38"/>
                    <a:pt x="37" y="38"/>
                    <a:pt x="37" y="38"/>
                  </a:cubicBezTo>
                  <a:cubicBezTo>
                    <a:pt x="36" y="42"/>
                    <a:pt x="36" y="42"/>
                    <a:pt x="36" y="42"/>
                  </a:cubicBezTo>
                  <a:cubicBezTo>
                    <a:pt x="36" y="42"/>
                    <a:pt x="35" y="42"/>
                    <a:pt x="34" y="42"/>
                  </a:cubicBezTo>
                  <a:cubicBezTo>
                    <a:pt x="32" y="41"/>
                    <a:pt x="26" y="40"/>
                    <a:pt x="24" y="44"/>
                  </a:cubicBezTo>
                  <a:cubicBezTo>
                    <a:pt x="22" y="49"/>
                    <a:pt x="27" y="52"/>
                    <a:pt x="30" y="52"/>
                  </a:cubicBezTo>
                  <a:cubicBezTo>
                    <a:pt x="33" y="52"/>
                    <a:pt x="35" y="51"/>
                    <a:pt x="38" y="53"/>
                  </a:cubicBezTo>
                  <a:cubicBezTo>
                    <a:pt x="39" y="54"/>
                    <a:pt x="46" y="59"/>
                    <a:pt x="41" y="67"/>
                  </a:cubicBezTo>
                  <a:cubicBezTo>
                    <a:pt x="30" y="70"/>
                    <a:pt x="21" y="67"/>
                    <a:pt x="15" y="64"/>
                  </a:cubicBezTo>
                  <a:cubicBezTo>
                    <a:pt x="6" y="59"/>
                    <a:pt x="1" y="50"/>
                    <a:pt x="0" y="40"/>
                  </a:cubicBezTo>
                  <a:cubicBezTo>
                    <a:pt x="0" y="38"/>
                    <a:pt x="0" y="36"/>
                    <a:pt x="1" y="34"/>
                  </a:cubicBezTo>
                  <a:close/>
                </a:path>
              </a:pathLst>
            </a:custGeom>
            <a:solidFill>
              <a:srgbClr val="665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69" name="Freeform 168"/>
            <p:cNvSpPr>
              <a:spLocks/>
            </p:cNvSpPr>
            <p:nvPr/>
          </p:nvSpPr>
          <p:spPr bwMode="auto">
            <a:xfrm>
              <a:off x="10865351" y="1147011"/>
              <a:ext cx="11112" cy="11113"/>
            </a:xfrm>
            <a:custGeom>
              <a:avLst/>
              <a:gdLst>
                <a:gd name="T0" fmla="*/ 4 w 4"/>
                <a:gd name="T1" fmla="*/ 1 h 4"/>
                <a:gd name="T2" fmla="*/ 4 w 4"/>
                <a:gd name="T3" fmla="*/ 3 h 4"/>
                <a:gd name="T4" fmla="*/ 1 w 4"/>
                <a:gd name="T5" fmla="*/ 3 h 4"/>
                <a:gd name="T6" fmla="*/ 1 w 4"/>
                <a:gd name="T7" fmla="*/ 1 h 4"/>
                <a:gd name="T8" fmla="*/ 4 w 4"/>
                <a:gd name="T9" fmla="*/ 1 h 4"/>
              </a:gdLst>
              <a:ahLst/>
              <a:cxnLst>
                <a:cxn ang="0">
                  <a:pos x="T0" y="T1"/>
                </a:cxn>
                <a:cxn ang="0">
                  <a:pos x="T2" y="T3"/>
                </a:cxn>
                <a:cxn ang="0">
                  <a:pos x="T4" y="T5"/>
                </a:cxn>
                <a:cxn ang="0">
                  <a:pos x="T6" y="T7"/>
                </a:cxn>
                <a:cxn ang="0">
                  <a:pos x="T8" y="T9"/>
                </a:cxn>
              </a:cxnLst>
              <a:rect l="0" t="0" r="r" b="b"/>
              <a:pathLst>
                <a:path w="4" h="4">
                  <a:moveTo>
                    <a:pt x="4" y="1"/>
                  </a:moveTo>
                  <a:cubicBezTo>
                    <a:pt x="4" y="1"/>
                    <a:pt x="4" y="2"/>
                    <a:pt x="4" y="3"/>
                  </a:cubicBezTo>
                  <a:cubicBezTo>
                    <a:pt x="3" y="4"/>
                    <a:pt x="2" y="4"/>
                    <a:pt x="1" y="3"/>
                  </a:cubicBezTo>
                  <a:cubicBezTo>
                    <a:pt x="0" y="2"/>
                    <a:pt x="1" y="1"/>
                    <a:pt x="1" y="1"/>
                  </a:cubicBezTo>
                  <a:cubicBezTo>
                    <a:pt x="2" y="0"/>
                    <a:pt x="3" y="0"/>
                    <a:pt x="4"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70" name="Freeform 169"/>
            <p:cNvSpPr>
              <a:spLocks/>
            </p:cNvSpPr>
            <p:nvPr/>
          </p:nvSpPr>
          <p:spPr bwMode="auto">
            <a:xfrm>
              <a:off x="10876463" y="1304174"/>
              <a:ext cx="60325" cy="290513"/>
            </a:xfrm>
            <a:custGeom>
              <a:avLst/>
              <a:gdLst>
                <a:gd name="T0" fmla="*/ 0 w 38"/>
                <a:gd name="T1" fmla="*/ 18 h 183"/>
                <a:gd name="T2" fmla="*/ 0 w 38"/>
                <a:gd name="T3" fmla="*/ 183 h 183"/>
                <a:gd name="T4" fmla="*/ 23 w 38"/>
                <a:gd name="T5" fmla="*/ 78 h 183"/>
                <a:gd name="T6" fmla="*/ 38 w 38"/>
                <a:gd name="T7" fmla="*/ 5 h 183"/>
                <a:gd name="T8" fmla="*/ 36 w 38"/>
                <a:gd name="T9" fmla="*/ 0 h 183"/>
                <a:gd name="T10" fmla="*/ 0 w 38"/>
                <a:gd name="T11" fmla="*/ 18 h 183"/>
              </a:gdLst>
              <a:ahLst/>
              <a:cxnLst>
                <a:cxn ang="0">
                  <a:pos x="T0" y="T1"/>
                </a:cxn>
                <a:cxn ang="0">
                  <a:pos x="T2" y="T3"/>
                </a:cxn>
                <a:cxn ang="0">
                  <a:pos x="T4" y="T5"/>
                </a:cxn>
                <a:cxn ang="0">
                  <a:pos x="T6" y="T7"/>
                </a:cxn>
                <a:cxn ang="0">
                  <a:pos x="T8" y="T9"/>
                </a:cxn>
                <a:cxn ang="0">
                  <a:pos x="T10" y="T11"/>
                </a:cxn>
              </a:cxnLst>
              <a:rect l="0" t="0" r="r" b="b"/>
              <a:pathLst>
                <a:path w="38" h="183">
                  <a:moveTo>
                    <a:pt x="0" y="18"/>
                  </a:moveTo>
                  <a:lnTo>
                    <a:pt x="0" y="183"/>
                  </a:lnTo>
                  <a:lnTo>
                    <a:pt x="23" y="78"/>
                  </a:lnTo>
                  <a:lnTo>
                    <a:pt x="38" y="5"/>
                  </a:lnTo>
                  <a:lnTo>
                    <a:pt x="36" y="0"/>
                  </a:lnTo>
                  <a:lnTo>
                    <a:pt x="0" y="18"/>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71" name="Freeform 170"/>
            <p:cNvSpPr>
              <a:spLocks/>
            </p:cNvSpPr>
            <p:nvPr/>
          </p:nvSpPr>
          <p:spPr bwMode="auto">
            <a:xfrm>
              <a:off x="10817726" y="1304174"/>
              <a:ext cx="58737" cy="290513"/>
            </a:xfrm>
            <a:custGeom>
              <a:avLst/>
              <a:gdLst>
                <a:gd name="T0" fmla="*/ 37 w 37"/>
                <a:gd name="T1" fmla="*/ 18 h 183"/>
                <a:gd name="T2" fmla="*/ 37 w 37"/>
                <a:gd name="T3" fmla="*/ 183 h 183"/>
                <a:gd name="T4" fmla="*/ 17 w 37"/>
                <a:gd name="T5" fmla="*/ 84 h 183"/>
                <a:gd name="T6" fmla="*/ 0 w 37"/>
                <a:gd name="T7" fmla="*/ 5 h 183"/>
                <a:gd name="T8" fmla="*/ 2 w 37"/>
                <a:gd name="T9" fmla="*/ 0 h 183"/>
                <a:gd name="T10" fmla="*/ 37 w 37"/>
                <a:gd name="T11" fmla="*/ 18 h 183"/>
              </a:gdLst>
              <a:ahLst/>
              <a:cxnLst>
                <a:cxn ang="0">
                  <a:pos x="T0" y="T1"/>
                </a:cxn>
                <a:cxn ang="0">
                  <a:pos x="T2" y="T3"/>
                </a:cxn>
                <a:cxn ang="0">
                  <a:pos x="T4" y="T5"/>
                </a:cxn>
                <a:cxn ang="0">
                  <a:pos x="T6" y="T7"/>
                </a:cxn>
                <a:cxn ang="0">
                  <a:pos x="T8" y="T9"/>
                </a:cxn>
                <a:cxn ang="0">
                  <a:pos x="T10" y="T11"/>
                </a:cxn>
              </a:cxnLst>
              <a:rect l="0" t="0" r="r" b="b"/>
              <a:pathLst>
                <a:path w="37" h="183">
                  <a:moveTo>
                    <a:pt x="37" y="18"/>
                  </a:moveTo>
                  <a:lnTo>
                    <a:pt x="37" y="183"/>
                  </a:lnTo>
                  <a:lnTo>
                    <a:pt x="17" y="84"/>
                  </a:lnTo>
                  <a:lnTo>
                    <a:pt x="0" y="5"/>
                  </a:lnTo>
                  <a:lnTo>
                    <a:pt x="2" y="0"/>
                  </a:lnTo>
                  <a:lnTo>
                    <a:pt x="37"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72" name="Freeform 171"/>
            <p:cNvSpPr>
              <a:spLocks/>
            </p:cNvSpPr>
            <p:nvPr/>
          </p:nvSpPr>
          <p:spPr bwMode="auto">
            <a:xfrm>
              <a:off x="10824076" y="1285124"/>
              <a:ext cx="52387" cy="74613"/>
            </a:xfrm>
            <a:custGeom>
              <a:avLst/>
              <a:gdLst>
                <a:gd name="T0" fmla="*/ 33 w 33"/>
                <a:gd name="T1" fmla="*/ 30 h 47"/>
                <a:gd name="T2" fmla="*/ 7 w 33"/>
                <a:gd name="T3" fmla="*/ 0 h 47"/>
                <a:gd name="T4" fmla="*/ 0 w 33"/>
                <a:gd name="T5" fmla="*/ 12 h 47"/>
                <a:gd name="T6" fmla="*/ 7 w 33"/>
                <a:gd name="T7" fmla="*/ 47 h 47"/>
                <a:gd name="T8" fmla="*/ 26 w 33"/>
                <a:gd name="T9" fmla="*/ 27 h 47"/>
                <a:gd name="T10" fmla="*/ 33 w 33"/>
                <a:gd name="T11" fmla="*/ 30 h 47"/>
              </a:gdLst>
              <a:ahLst/>
              <a:cxnLst>
                <a:cxn ang="0">
                  <a:pos x="T0" y="T1"/>
                </a:cxn>
                <a:cxn ang="0">
                  <a:pos x="T2" y="T3"/>
                </a:cxn>
                <a:cxn ang="0">
                  <a:pos x="T4" y="T5"/>
                </a:cxn>
                <a:cxn ang="0">
                  <a:pos x="T6" y="T7"/>
                </a:cxn>
                <a:cxn ang="0">
                  <a:pos x="T8" y="T9"/>
                </a:cxn>
                <a:cxn ang="0">
                  <a:pos x="T10" y="T11"/>
                </a:cxn>
              </a:cxnLst>
              <a:rect l="0" t="0" r="r" b="b"/>
              <a:pathLst>
                <a:path w="33" h="47">
                  <a:moveTo>
                    <a:pt x="33" y="30"/>
                  </a:moveTo>
                  <a:lnTo>
                    <a:pt x="7" y="0"/>
                  </a:lnTo>
                  <a:lnTo>
                    <a:pt x="0" y="12"/>
                  </a:lnTo>
                  <a:lnTo>
                    <a:pt x="7" y="47"/>
                  </a:lnTo>
                  <a:lnTo>
                    <a:pt x="26" y="27"/>
                  </a:lnTo>
                  <a:lnTo>
                    <a:pt x="33" y="30"/>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73" name="Freeform 172"/>
            <p:cNvSpPr>
              <a:spLocks/>
            </p:cNvSpPr>
            <p:nvPr/>
          </p:nvSpPr>
          <p:spPr bwMode="auto">
            <a:xfrm>
              <a:off x="10876463" y="1285124"/>
              <a:ext cx="57150" cy="74613"/>
            </a:xfrm>
            <a:custGeom>
              <a:avLst/>
              <a:gdLst>
                <a:gd name="T0" fmla="*/ 0 w 36"/>
                <a:gd name="T1" fmla="*/ 30 h 47"/>
                <a:gd name="T2" fmla="*/ 27 w 36"/>
                <a:gd name="T3" fmla="*/ 0 h 47"/>
                <a:gd name="T4" fmla="*/ 36 w 36"/>
                <a:gd name="T5" fmla="*/ 12 h 47"/>
                <a:gd name="T6" fmla="*/ 27 w 36"/>
                <a:gd name="T7" fmla="*/ 47 h 47"/>
                <a:gd name="T8" fmla="*/ 8 w 36"/>
                <a:gd name="T9" fmla="*/ 27 h 47"/>
                <a:gd name="T10" fmla="*/ 0 w 36"/>
                <a:gd name="T11" fmla="*/ 30 h 47"/>
              </a:gdLst>
              <a:ahLst/>
              <a:cxnLst>
                <a:cxn ang="0">
                  <a:pos x="T0" y="T1"/>
                </a:cxn>
                <a:cxn ang="0">
                  <a:pos x="T2" y="T3"/>
                </a:cxn>
                <a:cxn ang="0">
                  <a:pos x="T4" y="T5"/>
                </a:cxn>
                <a:cxn ang="0">
                  <a:pos x="T6" y="T7"/>
                </a:cxn>
                <a:cxn ang="0">
                  <a:pos x="T8" y="T9"/>
                </a:cxn>
                <a:cxn ang="0">
                  <a:pos x="T10" y="T11"/>
                </a:cxn>
              </a:cxnLst>
              <a:rect l="0" t="0" r="r" b="b"/>
              <a:pathLst>
                <a:path w="36" h="47">
                  <a:moveTo>
                    <a:pt x="0" y="30"/>
                  </a:moveTo>
                  <a:lnTo>
                    <a:pt x="27" y="0"/>
                  </a:lnTo>
                  <a:lnTo>
                    <a:pt x="36" y="12"/>
                  </a:lnTo>
                  <a:lnTo>
                    <a:pt x="27" y="47"/>
                  </a:lnTo>
                  <a:lnTo>
                    <a:pt x="8" y="27"/>
                  </a:lnTo>
                  <a:lnTo>
                    <a:pt x="0"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74" name="Freeform 173"/>
            <p:cNvSpPr>
              <a:spLocks/>
            </p:cNvSpPr>
            <p:nvPr/>
          </p:nvSpPr>
          <p:spPr bwMode="auto">
            <a:xfrm>
              <a:off x="10862176" y="1327986"/>
              <a:ext cx="30162" cy="25400"/>
            </a:xfrm>
            <a:custGeom>
              <a:avLst/>
              <a:gdLst>
                <a:gd name="T0" fmla="*/ 2 w 19"/>
                <a:gd name="T1" fmla="*/ 0 h 16"/>
                <a:gd name="T2" fmla="*/ 0 w 19"/>
                <a:gd name="T3" fmla="*/ 1 h 16"/>
                <a:gd name="T4" fmla="*/ 6 w 19"/>
                <a:gd name="T5" fmla="*/ 16 h 16"/>
                <a:gd name="T6" fmla="*/ 13 w 19"/>
                <a:gd name="T7" fmla="*/ 16 h 16"/>
                <a:gd name="T8" fmla="*/ 19 w 19"/>
                <a:gd name="T9" fmla="*/ 1 h 16"/>
                <a:gd name="T10" fmla="*/ 17 w 19"/>
                <a:gd name="T11" fmla="*/ 0 h 16"/>
                <a:gd name="T12" fmla="*/ 2 w 19"/>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19" h="16">
                  <a:moveTo>
                    <a:pt x="2" y="0"/>
                  </a:moveTo>
                  <a:lnTo>
                    <a:pt x="0" y="1"/>
                  </a:lnTo>
                  <a:lnTo>
                    <a:pt x="6" y="16"/>
                  </a:lnTo>
                  <a:lnTo>
                    <a:pt x="13" y="16"/>
                  </a:lnTo>
                  <a:lnTo>
                    <a:pt x="19" y="1"/>
                  </a:lnTo>
                  <a:lnTo>
                    <a:pt x="17" y="0"/>
                  </a:lnTo>
                  <a:lnTo>
                    <a:pt x="2" y="0"/>
                  </a:ln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75" name="Freeform 174"/>
            <p:cNvSpPr>
              <a:spLocks/>
            </p:cNvSpPr>
            <p:nvPr/>
          </p:nvSpPr>
          <p:spPr bwMode="auto">
            <a:xfrm>
              <a:off x="10862176" y="1353386"/>
              <a:ext cx="23812" cy="241300"/>
            </a:xfrm>
            <a:custGeom>
              <a:avLst/>
              <a:gdLst>
                <a:gd name="T0" fmla="*/ 6 w 15"/>
                <a:gd name="T1" fmla="*/ 0 h 152"/>
                <a:gd name="T2" fmla="*/ 0 w 15"/>
                <a:gd name="T3" fmla="*/ 129 h 152"/>
                <a:gd name="T4" fmla="*/ 9 w 15"/>
                <a:gd name="T5" fmla="*/ 152 h 152"/>
                <a:gd name="T6" fmla="*/ 15 w 15"/>
                <a:gd name="T7" fmla="*/ 139 h 152"/>
                <a:gd name="T8" fmla="*/ 13 w 15"/>
                <a:gd name="T9" fmla="*/ 0 h 152"/>
                <a:gd name="T10" fmla="*/ 6 w 15"/>
                <a:gd name="T11" fmla="*/ 0 h 152"/>
              </a:gdLst>
              <a:ahLst/>
              <a:cxnLst>
                <a:cxn ang="0">
                  <a:pos x="T0" y="T1"/>
                </a:cxn>
                <a:cxn ang="0">
                  <a:pos x="T2" y="T3"/>
                </a:cxn>
                <a:cxn ang="0">
                  <a:pos x="T4" y="T5"/>
                </a:cxn>
                <a:cxn ang="0">
                  <a:pos x="T6" y="T7"/>
                </a:cxn>
                <a:cxn ang="0">
                  <a:pos x="T8" y="T9"/>
                </a:cxn>
                <a:cxn ang="0">
                  <a:pos x="T10" y="T11"/>
                </a:cxn>
              </a:cxnLst>
              <a:rect l="0" t="0" r="r" b="b"/>
              <a:pathLst>
                <a:path w="15" h="152">
                  <a:moveTo>
                    <a:pt x="6" y="0"/>
                  </a:moveTo>
                  <a:lnTo>
                    <a:pt x="0" y="129"/>
                  </a:lnTo>
                  <a:lnTo>
                    <a:pt x="9" y="152"/>
                  </a:lnTo>
                  <a:lnTo>
                    <a:pt x="15" y="139"/>
                  </a:lnTo>
                  <a:lnTo>
                    <a:pt x="13" y="0"/>
                  </a:lnTo>
                  <a:lnTo>
                    <a:pt x="6" y="0"/>
                  </a:ln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76" name="Freeform 175"/>
            <p:cNvSpPr>
              <a:spLocks/>
            </p:cNvSpPr>
            <p:nvPr/>
          </p:nvSpPr>
          <p:spPr bwMode="auto">
            <a:xfrm>
              <a:off x="10876463" y="1300999"/>
              <a:ext cx="90487" cy="311150"/>
            </a:xfrm>
            <a:custGeom>
              <a:avLst/>
              <a:gdLst>
                <a:gd name="T0" fmla="*/ 30 w 30"/>
                <a:gd name="T1" fmla="*/ 9 h 105"/>
                <a:gd name="T2" fmla="*/ 25 w 30"/>
                <a:gd name="T3" fmla="*/ 14 h 105"/>
                <a:gd name="T4" fmla="*/ 29 w 30"/>
                <a:gd name="T5" fmla="*/ 16 h 105"/>
                <a:gd name="T6" fmla="*/ 0 w 30"/>
                <a:gd name="T7" fmla="*/ 105 h 105"/>
                <a:gd name="T8" fmla="*/ 0 w 30"/>
                <a:gd name="T9" fmla="*/ 96 h 105"/>
                <a:gd name="T10" fmla="*/ 18 w 30"/>
                <a:gd name="T11" fmla="*/ 0 h 105"/>
                <a:gd name="T12" fmla="*/ 30 w 30"/>
                <a:gd name="T13" fmla="*/ 9 h 105"/>
              </a:gdLst>
              <a:ahLst/>
              <a:cxnLst>
                <a:cxn ang="0">
                  <a:pos x="T0" y="T1"/>
                </a:cxn>
                <a:cxn ang="0">
                  <a:pos x="T2" y="T3"/>
                </a:cxn>
                <a:cxn ang="0">
                  <a:pos x="T4" y="T5"/>
                </a:cxn>
                <a:cxn ang="0">
                  <a:pos x="T6" y="T7"/>
                </a:cxn>
                <a:cxn ang="0">
                  <a:pos x="T8" y="T9"/>
                </a:cxn>
                <a:cxn ang="0">
                  <a:pos x="T10" y="T11"/>
                </a:cxn>
                <a:cxn ang="0">
                  <a:pos x="T12" y="T13"/>
                </a:cxn>
              </a:cxnLst>
              <a:rect l="0" t="0" r="r" b="b"/>
              <a:pathLst>
                <a:path w="30" h="105">
                  <a:moveTo>
                    <a:pt x="30" y="9"/>
                  </a:moveTo>
                  <a:cubicBezTo>
                    <a:pt x="25" y="14"/>
                    <a:pt x="25" y="14"/>
                    <a:pt x="25" y="14"/>
                  </a:cubicBezTo>
                  <a:cubicBezTo>
                    <a:pt x="29" y="16"/>
                    <a:pt x="29" y="16"/>
                    <a:pt x="29" y="16"/>
                  </a:cubicBezTo>
                  <a:cubicBezTo>
                    <a:pt x="20" y="42"/>
                    <a:pt x="0" y="105"/>
                    <a:pt x="0" y="105"/>
                  </a:cubicBezTo>
                  <a:cubicBezTo>
                    <a:pt x="0" y="96"/>
                    <a:pt x="0" y="96"/>
                    <a:pt x="0" y="96"/>
                  </a:cubicBezTo>
                  <a:cubicBezTo>
                    <a:pt x="5" y="73"/>
                    <a:pt x="18" y="0"/>
                    <a:pt x="18" y="0"/>
                  </a:cubicBezTo>
                  <a:lnTo>
                    <a:pt x="30" y="9"/>
                  </a:lnTo>
                  <a:close/>
                </a:path>
              </a:pathLst>
            </a:custGeom>
            <a:solidFill>
              <a:srgbClr val="2D3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77" name="Freeform 176"/>
            <p:cNvSpPr>
              <a:spLocks/>
            </p:cNvSpPr>
            <p:nvPr/>
          </p:nvSpPr>
          <p:spPr bwMode="auto">
            <a:xfrm>
              <a:off x="10787563" y="1300999"/>
              <a:ext cx="88900" cy="311150"/>
            </a:xfrm>
            <a:custGeom>
              <a:avLst/>
              <a:gdLst>
                <a:gd name="T0" fmla="*/ 0 w 30"/>
                <a:gd name="T1" fmla="*/ 9 h 105"/>
                <a:gd name="T2" fmla="*/ 5 w 30"/>
                <a:gd name="T3" fmla="*/ 14 h 105"/>
                <a:gd name="T4" fmla="*/ 2 w 30"/>
                <a:gd name="T5" fmla="*/ 16 h 105"/>
                <a:gd name="T6" fmla="*/ 30 w 30"/>
                <a:gd name="T7" fmla="*/ 105 h 105"/>
                <a:gd name="T8" fmla="*/ 30 w 30"/>
                <a:gd name="T9" fmla="*/ 96 h 105"/>
                <a:gd name="T10" fmla="*/ 12 w 30"/>
                <a:gd name="T11" fmla="*/ 0 h 105"/>
                <a:gd name="T12" fmla="*/ 0 w 30"/>
                <a:gd name="T13" fmla="*/ 9 h 105"/>
              </a:gdLst>
              <a:ahLst/>
              <a:cxnLst>
                <a:cxn ang="0">
                  <a:pos x="T0" y="T1"/>
                </a:cxn>
                <a:cxn ang="0">
                  <a:pos x="T2" y="T3"/>
                </a:cxn>
                <a:cxn ang="0">
                  <a:pos x="T4" y="T5"/>
                </a:cxn>
                <a:cxn ang="0">
                  <a:pos x="T6" y="T7"/>
                </a:cxn>
                <a:cxn ang="0">
                  <a:pos x="T8" y="T9"/>
                </a:cxn>
                <a:cxn ang="0">
                  <a:pos x="T10" y="T11"/>
                </a:cxn>
                <a:cxn ang="0">
                  <a:pos x="T12" y="T13"/>
                </a:cxn>
              </a:cxnLst>
              <a:rect l="0" t="0" r="r" b="b"/>
              <a:pathLst>
                <a:path w="30" h="105">
                  <a:moveTo>
                    <a:pt x="0" y="9"/>
                  </a:moveTo>
                  <a:cubicBezTo>
                    <a:pt x="5" y="14"/>
                    <a:pt x="5" y="14"/>
                    <a:pt x="5" y="14"/>
                  </a:cubicBezTo>
                  <a:cubicBezTo>
                    <a:pt x="2" y="16"/>
                    <a:pt x="2" y="16"/>
                    <a:pt x="2" y="16"/>
                  </a:cubicBezTo>
                  <a:cubicBezTo>
                    <a:pt x="10" y="42"/>
                    <a:pt x="30" y="105"/>
                    <a:pt x="30" y="105"/>
                  </a:cubicBezTo>
                  <a:cubicBezTo>
                    <a:pt x="30" y="96"/>
                    <a:pt x="30" y="96"/>
                    <a:pt x="30" y="96"/>
                  </a:cubicBezTo>
                  <a:cubicBezTo>
                    <a:pt x="26" y="74"/>
                    <a:pt x="12" y="0"/>
                    <a:pt x="12" y="0"/>
                  </a:cubicBezTo>
                  <a:lnTo>
                    <a:pt x="0" y="9"/>
                  </a:lnTo>
                  <a:close/>
                </a:path>
              </a:pathLst>
            </a:custGeom>
            <a:solidFill>
              <a:srgbClr val="2D3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78" name="Freeform 177"/>
            <p:cNvSpPr>
              <a:spLocks/>
            </p:cNvSpPr>
            <p:nvPr/>
          </p:nvSpPr>
          <p:spPr bwMode="auto">
            <a:xfrm>
              <a:off x="10924088" y="1167649"/>
              <a:ext cx="15875" cy="20638"/>
            </a:xfrm>
            <a:custGeom>
              <a:avLst/>
              <a:gdLst>
                <a:gd name="T0" fmla="*/ 3 w 5"/>
                <a:gd name="T1" fmla="*/ 0 h 7"/>
                <a:gd name="T2" fmla="*/ 0 w 5"/>
                <a:gd name="T3" fmla="*/ 7 h 7"/>
                <a:gd name="T4" fmla="*/ 5 w 5"/>
                <a:gd name="T5" fmla="*/ 2 h 7"/>
                <a:gd name="T6" fmla="*/ 3 w 5"/>
                <a:gd name="T7" fmla="*/ 0 h 7"/>
              </a:gdLst>
              <a:ahLst/>
              <a:cxnLst>
                <a:cxn ang="0">
                  <a:pos x="T0" y="T1"/>
                </a:cxn>
                <a:cxn ang="0">
                  <a:pos x="T2" y="T3"/>
                </a:cxn>
                <a:cxn ang="0">
                  <a:pos x="T4" y="T5"/>
                </a:cxn>
                <a:cxn ang="0">
                  <a:pos x="T6" y="T7"/>
                </a:cxn>
              </a:cxnLst>
              <a:rect l="0" t="0" r="r" b="b"/>
              <a:pathLst>
                <a:path w="5" h="7">
                  <a:moveTo>
                    <a:pt x="3" y="0"/>
                  </a:moveTo>
                  <a:cubicBezTo>
                    <a:pt x="2" y="3"/>
                    <a:pt x="0" y="7"/>
                    <a:pt x="0" y="7"/>
                  </a:cubicBezTo>
                  <a:cubicBezTo>
                    <a:pt x="0" y="7"/>
                    <a:pt x="3" y="4"/>
                    <a:pt x="5" y="2"/>
                  </a:cubicBezTo>
                  <a:lnTo>
                    <a:pt x="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79" name="Freeform 178"/>
            <p:cNvSpPr>
              <a:spLocks/>
            </p:cNvSpPr>
            <p:nvPr/>
          </p:nvSpPr>
          <p:spPr bwMode="auto">
            <a:xfrm>
              <a:off x="10924088" y="1170824"/>
              <a:ext cx="15875" cy="17463"/>
            </a:xfrm>
            <a:custGeom>
              <a:avLst/>
              <a:gdLst>
                <a:gd name="T0" fmla="*/ 0 w 5"/>
                <a:gd name="T1" fmla="*/ 6 h 6"/>
                <a:gd name="T2" fmla="*/ 2 w 5"/>
                <a:gd name="T3" fmla="*/ 3 h 6"/>
                <a:gd name="T4" fmla="*/ 4 w 5"/>
                <a:gd name="T5" fmla="*/ 0 h 6"/>
                <a:gd name="T6" fmla="*/ 5 w 5"/>
                <a:gd name="T7" fmla="*/ 0 h 6"/>
                <a:gd name="T8" fmla="*/ 5 w 5"/>
                <a:gd name="T9" fmla="*/ 1 h 6"/>
                <a:gd name="T10" fmla="*/ 5 w 5"/>
                <a:gd name="T11" fmla="*/ 1 h 6"/>
                <a:gd name="T12" fmla="*/ 3 w 5"/>
                <a:gd name="T13" fmla="*/ 4 h 6"/>
                <a:gd name="T14" fmla="*/ 0 w 5"/>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6">
                  <a:moveTo>
                    <a:pt x="0" y="6"/>
                  </a:moveTo>
                  <a:cubicBezTo>
                    <a:pt x="0" y="6"/>
                    <a:pt x="1" y="5"/>
                    <a:pt x="2" y="3"/>
                  </a:cubicBezTo>
                  <a:cubicBezTo>
                    <a:pt x="4" y="2"/>
                    <a:pt x="4" y="0"/>
                    <a:pt x="4" y="0"/>
                  </a:cubicBezTo>
                  <a:cubicBezTo>
                    <a:pt x="4" y="0"/>
                    <a:pt x="5" y="0"/>
                    <a:pt x="5" y="0"/>
                  </a:cubicBezTo>
                  <a:cubicBezTo>
                    <a:pt x="5" y="0"/>
                    <a:pt x="5" y="1"/>
                    <a:pt x="5" y="1"/>
                  </a:cubicBezTo>
                  <a:cubicBezTo>
                    <a:pt x="5" y="1"/>
                    <a:pt x="5" y="1"/>
                    <a:pt x="5" y="1"/>
                  </a:cubicBezTo>
                  <a:cubicBezTo>
                    <a:pt x="5" y="1"/>
                    <a:pt x="4" y="2"/>
                    <a:pt x="3" y="4"/>
                  </a:cubicBezTo>
                  <a:cubicBezTo>
                    <a:pt x="1" y="5"/>
                    <a:pt x="0" y="6"/>
                    <a:pt x="0" y="6"/>
                  </a:cubicBezTo>
                  <a:close/>
                </a:path>
              </a:pathLst>
            </a:custGeom>
            <a:solidFill>
              <a:srgbClr val="DB9C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80" name="Freeform 179"/>
            <p:cNvSpPr>
              <a:spLocks/>
            </p:cNvSpPr>
            <p:nvPr/>
          </p:nvSpPr>
          <p:spPr bwMode="auto">
            <a:xfrm>
              <a:off x="10924088" y="1167649"/>
              <a:ext cx="9525" cy="20638"/>
            </a:xfrm>
            <a:custGeom>
              <a:avLst/>
              <a:gdLst>
                <a:gd name="T0" fmla="*/ 0 w 3"/>
                <a:gd name="T1" fmla="*/ 7 h 7"/>
                <a:gd name="T2" fmla="*/ 1 w 3"/>
                <a:gd name="T3" fmla="*/ 4 h 7"/>
                <a:gd name="T4" fmla="*/ 2 w 3"/>
                <a:gd name="T5" fmla="*/ 0 h 7"/>
                <a:gd name="T6" fmla="*/ 3 w 3"/>
                <a:gd name="T7" fmla="*/ 0 h 7"/>
                <a:gd name="T8" fmla="*/ 3 w 3"/>
                <a:gd name="T9" fmla="*/ 0 h 7"/>
                <a:gd name="T10" fmla="*/ 3 w 3"/>
                <a:gd name="T11" fmla="*/ 0 h 7"/>
                <a:gd name="T12" fmla="*/ 2 w 3"/>
                <a:gd name="T13" fmla="*/ 4 h 7"/>
                <a:gd name="T14" fmla="*/ 0 w 3"/>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7">
                  <a:moveTo>
                    <a:pt x="0" y="7"/>
                  </a:moveTo>
                  <a:cubicBezTo>
                    <a:pt x="0" y="7"/>
                    <a:pt x="1" y="5"/>
                    <a:pt x="1" y="4"/>
                  </a:cubicBezTo>
                  <a:cubicBezTo>
                    <a:pt x="2" y="2"/>
                    <a:pt x="2" y="0"/>
                    <a:pt x="2" y="0"/>
                  </a:cubicBezTo>
                  <a:cubicBezTo>
                    <a:pt x="3" y="0"/>
                    <a:pt x="3" y="0"/>
                    <a:pt x="3" y="0"/>
                  </a:cubicBezTo>
                  <a:cubicBezTo>
                    <a:pt x="3" y="0"/>
                    <a:pt x="3" y="0"/>
                    <a:pt x="3" y="0"/>
                  </a:cubicBezTo>
                  <a:cubicBezTo>
                    <a:pt x="3" y="0"/>
                    <a:pt x="3" y="0"/>
                    <a:pt x="3" y="0"/>
                  </a:cubicBezTo>
                  <a:cubicBezTo>
                    <a:pt x="3" y="0"/>
                    <a:pt x="3" y="2"/>
                    <a:pt x="2" y="4"/>
                  </a:cubicBezTo>
                  <a:cubicBezTo>
                    <a:pt x="1" y="5"/>
                    <a:pt x="0" y="7"/>
                    <a:pt x="0" y="7"/>
                  </a:cubicBezTo>
                  <a:close/>
                </a:path>
              </a:pathLst>
            </a:custGeom>
            <a:solidFill>
              <a:srgbClr val="DB9C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81" name="Freeform 180"/>
            <p:cNvSpPr>
              <a:spLocks/>
            </p:cNvSpPr>
            <p:nvPr/>
          </p:nvSpPr>
          <p:spPr bwMode="auto">
            <a:xfrm>
              <a:off x="10471656" y="1505794"/>
              <a:ext cx="33338" cy="23813"/>
            </a:xfrm>
            <a:custGeom>
              <a:avLst/>
              <a:gdLst>
                <a:gd name="T0" fmla="*/ 10 w 11"/>
                <a:gd name="T1" fmla="*/ 0 h 8"/>
                <a:gd name="T2" fmla="*/ 7 w 11"/>
                <a:gd name="T3" fmla="*/ 0 h 8"/>
                <a:gd name="T4" fmla="*/ 1 w 11"/>
                <a:gd name="T5" fmla="*/ 5 h 8"/>
                <a:gd name="T6" fmla="*/ 0 w 11"/>
                <a:gd name="T7" fmla="*/ 7 h 8"/>
                <a:gd name="T8" fmla="*/ 1 w 11"/>
                <a:gd name="T9" fmla="*/ 8 h 8"/>
                <a:gd name="T10" fmla="*/ 11 w 11"/>
                <a:gd name="T11" fmla="*/ 8 h 8"/>
                <a:gd name="T12" fmla="*/ 11 w 11"/>
                <a:gd name="T13" fmla="*/ 7 h 8"/>
                <a:gd name="T14" fmla="*/ 10 w 11"/>
                <a:gd name="T15" fmla="*/ 5 h 8"/>
                <a:gd name="T16" fmla="*/ 11 w 11"/>
                <a:gd name="T17" fmla="*/ 3 h 8"/>
                <a:gd name="T18" fmla="*/ 10 w 11"/>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8">
                  <a:moveTo>
                    <a:pt x="10" y="0"/>
                  </a:moveTo>
                  <a:cubicBezTo>
                    <a:pt x="9" y="0"/>
                    <a:pt x="8" y="0"/>
                    <a:pt x="7" y="0"/>
                  </a:cubicBezTo>
                  <a:cubicBezTo>
                    <a:pt x="1" y="5"/>
                    <a:pt x="1" y="5"/>
                    <a:pt x="1" y="5"/>
                  </a:cubicBezTo>
                  <a:cubicBezTo>
                    <a:pt x="0" y="6"/>
                    <a:pt x="0" y="7"/>
                    <a:pt x="0" y="7"/>
                  </a:cubicBezTo>
                  <a:cubicBezTo>
                    <a:pt x="0" y="8"/>
                    <a:pt x="0" y="8"/>
                    <a:pt x="1" y="8"/>
                  </a:cubicBezTo>
                  <a:cubicBezTo>
                    <a:pt x="11" y="8"/>
                    <a:pt x="11" y="8"/>
                    <a:pt x="11" y="8"/>
                  </a:cubicBezTo>
                  <a:cubicBezTo>
                    <a:pt x="11" y="8"/>
                    <a:pt x="11" y="7"/>
                    <a:pt x="11" y="7"/>
                  </a:cubicBezTo>
                  <a:cubicBezTo>
                    <a:pt x="10" y="5"/>
                    <a:pt x="10" y="5"/>
                    <a:pt x="10" y="5"/>
                  </a:cubicBezTo>
                  <a:cubicBezTo>
                    <a:pt x="11" y="3"/>
                    <a:pt x="11" y="3"/>
                    <a:pt x="11" y="3"/>
                  </a:cubicBezTo>
                  <a:cubicBezTo>
                    <a:pt x="11" y="2"/>
                    <a:pt x="11" y="1"/>
                    <a:pt x="10" y="0"/>
                  </a:cubicBezTo>
                  <a:close/>
                </a:path>
              </a:pathLst>
            </a:custGeom>
            <a:solidFill>
              <a:srgbClr val="C4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82" name="Freeform 181"/>
            <p:cNvSpPr>
              <a:spLocks/>
            </p:cNvSpPr>
            <p:nvPr/>
          </p:nvSpPr>
          <p:spPr bwMode="auto">
            <a:xfrm>
              <a:off x="10027156" y="1353393"/>
              <a:ext cx="668338" cy="392114"/>
            </a:xfrm>
            <a:custGeom>
              <a:avLst/>
              <a:gdLst>
                <a:gd name="T0" fmla="*/ 216 w 224"/>
                <a:gd name="T1" fmla="*/ 0 h 132"/>
                <a:gd name="T2" fmla="*/ 175 w 224"/>
                <a:gd name="T3" fmla="*/ 3 h 132"/>
                <a:gd name="T4" fmla="*/ 156 w 224"/>
                <a:gd name="T5" fmla="*/ 0 h 132"/>
                <a:gd name="T6" fmla="*/ 141 w 224"/>
                <a:gd name="T7" fmla="*/ 4 h 132"/>
                <a:gd name="T8" fmla="*/ 137 w 224"/>
                <a:gd name="T9" fmla="*/ 10 h 132"/>
                <a:gd name="T10" fmla="*/ 128 w 224"/>
                <a:gd name="T11" fmla="*/ 18 h 132"/>
                <a:gd name="T12" fmla="*/ 118 w 224"/>
                <a:gd name="T13" fmla="*/ 12 h 132"/>
                <a:gd name="T14" fmla="*/ 89 w 224"/>
                <a:gd name="T15" fmla="*/ 17 h 132"/>
                <a:gd name="T16" fmla="*/ 73 w 224"/>
                <a:gd name="T17" fmla="*/ 19 h 132"/>
                <a:gd name="T18" fmla="*/ 33 w 224"/>
                <a:gd name="T19" fmla="*/ 20 h 132"/>
                <a:gd name="T20" fmla="*/ 23 w 224"/>
                <a:gd name="T21" fmla="*/ 27 h 132"/>
                <a:gd name="T22" fmla="*/ 22 w 224"/>
                <a:gd name="T23" fmla="*/ 29 h 132"/>
                <a:gd name="T24" fmla="*/ 18 w 224"/>
                <a:gd name="T25" fmla="*/ 38 h 132"/>
                <a:gd name="T26" fmla="*/ 2 w 224"/>
                <a:gd name="T27" fmla="*/ 42 h 132"/>
                <a:gd name="T28" fmla="*/ 17 w 224"/>
                <a:gd name="T29" fmla="*/ 47 h 132"/>
                <a:gd name="T30" fmla="*/ 25 w 224"/>
                <a:gd name="T31" fmla="*/ 44 h 132"/>
                <a:gd name="T32" fmla="*/ 50 w 224"/>
                <a:gd name="T33" fmla="*/ 41 h 132"/>
                <a:gd name="T34" fmla="*/ 41 w 224"/>
                <a:gd name="T35" fmla="*/ 68 h 132"/>
                <a:gd name="T36" fmla="*/ 42 w 224"/>
                <a:gd name="T37" fmla="*/ 82 h 132"/>
                <a:gd name="T38" fmla="*/ 55 w 224"/>
                <a:gd name="T39" fmla="*/ 104 h 132"/>
                <a:gd name="T40" fmla="*/ 52 w 224"/>
                <a:gd name="T41" fmla="*/ 87 h 132"/>
                <a:gd name="T42" fmla="*/ 58 w 224"/>
                <a:gd name="T43" fmla="*/ 107 h 132"/>
                <a:gd name="T44" fmla="*/ 73 w 224"/>
                <a:gd name="T45" fmla="*/ 115 h 132"/>
                <a:gd name="T46" fmla="*/ 82 w 224"/>
                <a:gd name="T47" fmla="*/ 118 h 132"/>
                <a:gd name="T48" fmla="*/ 91 w 224"/>
                <a:gd name="T49" fmla="*/ 127 h 132"/>
                <a:gd name="T50" fmla="*/ 98 w 224"/>
                <a:gd name="T51" fmla="*/ 121 h 132"/>
                <a:gd name="T52" fmla="*/ 91 w 224"/>
                <a:gd name="T53" fmla="*/ 112 h 132"/>
                <a:gd name="T54" fmla="*/ 91 w 224"/>
                <a:gd name="T55" fmla="*/ 102 h 132"/>
                <a:gd name="T56" fmla="*/ 82 w 224"/>
                <a:gd name="T57" fmla="*/ 105 h 132"/>
                <a:gd name="T58" fmla="*/ 95 w 224"/>
                <a:gd name="T59" fmla="*/ 89 h 132"/>
                <a:gd name="T60" fmla="*/ 104 w 224"/>
                <a:gd name="T61" fmla="*/ 97 h 132"/>
                <a:gd name="T62" fmla="*/ 115 w 224"/>
                <a:gd name="T63" fmla="*/ 80 h 132"/>
                <a:gd name="T64" fmla="*/ 133 w 224"/>
                <a:gd name="T65" fmla="*/ 64 h 132"/>
                <a:gd name="T66" fmla="*/ 143 w 224"/>
                <a:gd name="T67" fmla="*/ 58 h 132"/>
                <a:gd name="T68" fmla="*/ 141 w 224"/>
                <a:gd name="T69" fmla="*/ 53 h 132"/>
                <a:gd name="T70" fmla="*/ 155 w 224"/>
                <a:gd name="T71" fmla="*/ 50 h 132"/>
                <a:gd name="T72" fmla="*/ 145 w 224"/>
                <a:gd name="T73" fmla="*/ 37 h 132"/>
                <a:gd name="T74" fmla="*/ 130 w 224"/>
                <a:gd name="T75" fmla="*/ 33 h 132"/>
                <a:gd name="T76" fmla="*/ 121 w 224"/>
                <a:gd name="T77" fmla="*/ 43 h 132"/>
                <a:gd name="T78" fmla="*/ 113 w 224"/>
                <a:gd name="T79" fmla="*/ 39 h 132"/>
                <a:gd name="T80" fmla="*/ 130 w 224"/>
                <a:gd name="T81" fmla="*/ 30 h 132"/>
                <a:gd name="T82" fmla="*/ 141 w 224"/>
                <a:gd name="T83" fmla="*/ 29 h 132"/>
                <a:gd name="T84" fmla="*/ 144 w 224"/>
                <a:gd name="T85" fmla="*/ 31 h 132"/>
                <a:gd name="T86" fmla="*/ 152 w 224"/>
                <a:gd name="T87" fmla="*/ 30 h 132"/>
                <a:gd name="T88" fmla="*/ 158 w 224"/>
                <a:gd name="T89" fmla="*/ 20 h 132"/>
                <a:gd name="T90" fmla="*/ 150 w 224"/>
                <a:gd name="T91" fmla="*/ 14 h 132"/>
                <a:gd name="T92" fmla="*/ 172 w 224"/>
                <a:gd name="T93" fmla="*/ 19 h 132"/>
                <a:gd name="T94" fmla="*/ 167 w 224"/>
                <a:gd name="T95" fmla="*/ 30 h 132"/>
                <a:gd name="T96" fmla="*/ 183 w 224"/>
                <a:gd name="T97" fmla="*/ 32 h 132"/>
                <a:gd name="T98" fmla="*/ 205 w 224"/>
                <a:gd name="T99" fmla="*/ 24 h 132"/>
                <a:gd name="T100" fmla="*/ 210 w 224"/>
                <a:gd name="T101" fmla="*/ 18 h 132"/>
                <a:gd name="T102" fmla="*/ 224 w 224"/>
                <a:gd name="T103" fmla="*/ 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4" h="132">
                  <a:moveTo>
                    <a:pt x="223" y="4"/>
                  </a:moveTo>
                  <a:cubicBezTo>
                    <a:pt x="217" y="1"/>
                    <a:pt x="217" y="1"/>
                    <a:pt x="217" y="1"/>
                  </a:cubicBezTo>
                  <a:cubicBezTo>
                    <a:pt x="217" y="1"/>
                    <a:pt x="216" y="0"/>
                    <a:pt x="216" y="0"/>
                  </a:cubicBezTo>
                  <a:cubicBezTo>
                    <a:pt x="193" y="0"/>
                    <a:pt x="193" y="0"/>
                    <a:pt x="193" y="0"/>
                  </a:cubicBezTo>
                  <a:cubicBezTo>
                    <a:pt x="193" y="0"/>
                    <a:pt x="193" y="0"/>
                    <a:pt x="193" y="0"/>
                  </a:cubicBezTo>
                  <a:cubicBezTo>
                    <a:pt x="175" y="3"/>
                    <a:pt x="175" y="3"/>
                    <a:pt x="175" y="3"/>
                  </a:cubicBezTo>
                  <a:cubicBezTo>
                    <a:pt x="175" y="2"/>
                    <a:pt x="174" y="2"/>
                    <a:pt x="174" y="2"/>
                  </a:cubicBezTo>
                  <a:cubicBezTo>
                    <a:pt x="174" y="1"/>
                    <a:pt x="173" y="0"/>
                    <a:pt x="172" y="0"/>
                  </a:cubicBezTo>
                  <a:cubicBezTo>
                    <a:pt x="156" y="0"/>
                    <a:pt x="156" y="0"/>
                    <a:pt x="156" y="0"/>
                  </a:cubicBezTo>
                  <a:cubicBezTo>
                    <a:pt x="156" y="0"/>
                    <a:pt x="156" y="0"/>
                    <a:pt x="156" y="0"/>
                  </a:cubicBezTo>
                  <a:cubicBezTo>
                    <a:pt x="143" y="3"/>
                    <a:pt x="143" y="3"/>
                    <a:pt x="143" y="3"/>
                  </a:cubicBezTo>
                  <a:cubicBezTo>
                    <a:pt x="142" y="3"/>
                    <a:pt x="141" y="4"/>
                    <a:pt x="141" y="4"/>
                  </a:cubicBezTo>
                  <a:cubicBezTo>
                    <a:pt x="141" y="5"/>
                    <a:pt x="141" y="7"/>
                    <a:pt x="142" y="7"/>
                  </a:cubicBezTo>
                  <a:cubicBezTo>
                    <a:pt x="143" y="8"/>
                    <a:pt x="143" y="8"/>
                    <a:pt x="143" y="8"/>
                  </a:cubicBezTo>
                  <a:cubicBezTo>
                    <a:pt x="137" y="10"/>
                    <a:pt x="137" y="10"/>
                    <a:pt x="137" y="10"/>
                  </a:cubicBezTo>
                  <a:cubicBezTo>
                    <a:pt x="137" y="11"/>
                    <a:pt x="137" y="11"/>
                    <a:pt x="136" y="11"/>
                  </a:cubicBezTo>
                  <a:cubicBezTo>
                    <a:pt x="130" y="17"/>
                    <a:pt x="130" y="17"/>
                    <a:pt x="130" y="17"/>
                  </a:cubicBezTo>
                  <a:cubicBezTo>
                    <a:pt x="129" y="18"/>
                    <a:pt x="129" y="18"/>
                    <a:pt x="128" y="18"/>
                  </a:cubicBezTo>
                  <a:cubicBezTo>
                    <a:pt x="128" y="17"/>
                    <a:pt x="127" y="15"/>
                    <a:pt x="127" y="15"/>
                  </a:cubicBezTo>
                  <a:cubicBezTo>
                    <a:pt x="126" y="14"/>
                    <a:pt x="126" y="14"/>
                    <a:pt x="125" y="13"/>
                  </a:cubicBezTo>
                  <a:cubicBezTo>
                    <a:pt x="124" y="13"/>
                    <a:pt x="120" y="12"/>
                    <a:pt x="118" y="12"/>
                  </a:cubicBezTo>
                  <a:cubicBezTo>
                    <a:pt x="102" y="12"/>
                    <a:pt x="102" y="12"/>
                    <a:pt x="102" y="12"/>
                  </a:cubicBezTo>
                  <a:cubicBezTo>
                    <a:pt x="99" y="12"/>
                    <a:pt x="92" y="15"/>
                    <a:pt x="90" y="16"/>
                  </a:cubicBezTo>
                  <a:cubicBezTo>
                    <a:pt x="89" y="16"/>
                    <a:pt x="89" y="17"/>
                    <a:pt x="89" y="17"/>
                  </a:cubicBezTo>
                  <a:cubicBezTo>
                    <a:pt x="89" y="18"/>
                    <a:pt x="89" y="19"/>
                    <a:pt x="89" y="19"/>
                  </a:cubicBezTo>
                  <a:cubicBezTo>
                    <a:pt x="89" y="20"/>
                    <a:pt x="89" y="20"/>
                    <a:pt x="89" y="20"/>
                  </a:cubicBezTo>
                  <a:cubicBezTo>
                    <a:pt x="73" y="19"/>
                    <a:pt x="73" y="19"/>
                    <a:pt x="73" y="19"/>
                  </a:cubicBezTo>
                  <a:cubicBezTo>
                    <a:pt x="51" y="16"/>
                    <a:pt x="51" y="16"/>
                    <a:pt x="51" y="16"/>
                  </a:cubicBezTo>
                  <a:cubicBezTo>
                    <a:pt x="51" y="16"/>
                    <a:pt x="50" y="16"/>
                    <a:pt x="50" y="16"/>
                  </a:cubicBezTo>
                  <a:cubicBezTo>
                    <a:pt x="33" y="20"/>
                    <a:pt x="33" y="20"/>
                    <a:pt x="33" y="20"/>
                  </a:cubicBezTo>
                  <a:cubicBezTo>
                    <a:pt x="33" y="20"/>
                    <a:pt x="32" y="20"/>
                    <a:pt x="32" y="20"/>
                  </a:cubicBezTo>
                  <a:cubicBezTo>
                    <a:pt x="25" y="25"/>
                    <a:pt x="25" y="25"/>
                    <a:pt x="25" y="25"/>
                  </a:cubicBezTo>
                  <a:cubicBezTo>
                    <a:pt x="24" y="25"/>
                    <a:pt x="23" y="26"/>
                    <a:pt x="23" y="27"/>
                  </a:cubicBezTo>
                  <a:cubicBezTo>
                    <a:pt x="23" y="27"/>
                    <a:pt x="23" y="28"/>
                    <a:pt x="24" y="28"/>
                  </a:cubicBezTo>
                  <a:cubicBezTo>
                    <a:pt x="23" y="28"/>
                    <a:pt x="23" y="28"/>
                    <a:pt x="23" y="28"/>
                  </a:cubicBezTo>
                  <a:cubicBezTo>
                    <a:pt x="23" y="28"/>
                    <a:pt x="22" y="28"/>
                    <a:pt x="22" y="29"/>
                  </a:cubicBezTo>
                  <a:cubicBezTo>
                    <a:pt x="17" y="34"/>
                    <a:pt x="17" y="34"/>
                    <a:pt x="17" y="34"/>
                  </a:cubicBezTo>
                  <a:cubicBezTo>
                    <a:pt x="17" y="35"/>
                    <a:pt x="17" y="35"/>
                    <a:pt x="17" y="36"/>
                  </a:cubicBezTo>
                  <a:cubicBezTo>
                    <a:pt x="17" y="37"/>
                    <a:pt x="17" y="37"/>
                    <a:pt x="18" y="38"/>
                  </a:cubicBezTo>
                  <a:cubicBezTo>
                    <a:pt x="18" y="38"/>
                    <a:pt x="18" y="38"/>
                    <a:pt x="18" y="38"/>
                  </a:cubicBezTo>
                  <a:cubicBezTo>
                    <a:pt x="17" y="39"/>
                    <a:pt x="17" y="39"/>
                    <a:pt x="17" y="39"/>
                  </a:cubicBezTo>
                  <a:cubicBezTo>
                    <a:pt x="2" y="42"/>
                    <a:pt x="2" y="42"/>
                    <a:pt x="2" y="42"/>
                  </a:cubicBezTo>
                  <a:cubicBezTo>
                    <a:pt x="1" y="43"/>
                    <a:pt x="0" y="44"/>
                    <a:pt x="0" y="45"/>
                  </a:cubicBezTo>
                  <a:cubicBezTo>
                    <a:pt x="0" y="46"/>
                    <a:pt x="1" y="47"/>
                    <a:pt x="2" y="47"/>
                  </a:cubicBezTo>
                  <a:cubicBezTo>
                    <a:pt x="17" y="47"/>
                    <a:pt x="17" y="47"/>
                    <a:pt x="17" y="47"/>
                  </a:cubicBezTo>
                  <a:cubicBezTo>
                    <a:pt x="17" y="47"/>
                    <a:pt x="17" y="47"/>
                    <a:pt x="17" y="47"/>
                  </a:cubicBezTo>
                  <a:cubicBezTo>
                    <a:pt x="25" y="44"/>
                    <a:pt x="25" y="44"/>
                    <a:pt x="25" y="44"/>
                  </a:cubicBezTo>
                  <a:cubicBezTo>
                    <a:pt x="25" y="44"/>
                    <a:pt x="25" y="44"/>
                    <a:pt x="25" y="44"/>
                  </a:cubicBezTo>
                  <a:cubicBezTo>
                    <a:pt x="35" y="39"/>
                    <a:pt x="35" y="39"/>
                    <a:pt x="35" y="39"/>
                  </a:cubicBezTo>
                  <a:cubicBezTo>
                    <a:pt x="42" y="38"/>
                    <a:pt x="42" y="38"/>
                    <a:pt x="42" y="38"/>
                  </a:cubicBezTo>
                  <a:cubicBezTo>
                    <a:pt x="50" y="41"/>
                    <a:pt x="50" y="41"/>
                    <a:pt x="50" y="41"/>
                  </a:cubicBezTo>
                  <a:cubicBezTo>
                    <a:pt x="51" y="46"/>
                    <a:pt x="51" y="46"/>
                    <a:pt x="51" y="46"/>
                  </a:cubicBezTo>
                  <a:cubicBezTo>
                    <a:pt x="47" y="56"/>
                    <a:pt x="47" y="56"/>
                    <a:pt x="47" y="56"/>
                  </a:cubicBezTo>
                  <a:cubicBezTo>
                    <a:pt x="41" y="68"/>
                    <a:pt x="41" y="68"/>
                    <a:pt x="41" y="68"/>
                  </a:cubicBezTo>
                  <a:cubicBezTo>
                    <a:pt x="40" y="68"/>
                    <a:pt x="40" y="69"/>
                    <a:pt x="40" y="69"/>
                  </a:cubicBezTo>
                  <a:cubicBezTo>
                    <a:pt x="42" y="81"/>
                    <a:pt x="42" y="81"/>
                    <a:pt x="42" y="81"/>
                  </a:cubicBezTo>
                  <a:cubicBezTo>
                    <a:pt x="42" y="82"/>
                    <a:pt x="42" y="82"/>
                    <a:pt x="42" y="82"/>
                  </a:cubicBezTo>
                  <a:cubicBezTo>
                    <a:pt x="48" y="92"/>
                    <a:pt x="48" y="92"/>
                    <a:pt x="48" y="92"/>
                  </a:cubicBezTo>
                  <a:cubicBezTo>
                    <a:pt x="52" y="102"/>
                    <a:pt x="52" y="102"/>
                    <a:pt x="52" y="102"/>
                  </a:cubicBezTo>
                  <a:cubicBezTo>
                    <a:pt x="53" y="103"/>
                    <a:pt x="53" y="104"/>
                    <a:pt x="55" y="104"/>
                  </a:cubicBezTo>
                  <a:cubicBezTo>
                    <a:pt x="56" y="104"/>
                    <a:pt x="57" y="102"/>
                    <a:pt x="57" y="101"/>
                  </a:cubicBezTo>
                  <a:cubicBezTo>
                    <a:pt x="57" y="101"/>
                    <a:pt x="57" y="101"/>
                    <a:pt x="57" y="100"/>
                  </a:cubicBezTo>
                  <a:cubicBezTo>
                    <a:pt x="52" y="87"/>
                    <a:pt x="52" y="87"/>
                    <a:pt x="52" y="87"/>
                  </a:cubicBezTo>
                  <a:cubicBezTo>
                    <a:pt x="54" y="87"/>
                    <a:pt x="54" y="87"/>
                    <a:pt x="54" y="87"/>
                  </a:cubicBezTo>
                  <a:cubicBezTo>
                    <a:pt x="58" y="97"/>
                    <a:pt x="58" y="97"/>
                    <a:pt x="58" y="97"/>
                  </a:cubicBezTo>
                  <a:cubicBezTo>
                    <a:pt x="58" y="107"/>
                    <a:pt x="58" y="107"/>
                    <a:pt x="58" y="107"/>
                  </a:cubicBezTo>
                  <a:cubicBezTo>
                    <a:pt x="58" y="108"/>
                    <a:pt x="59" y="109"/>
                    <a:pt x="60" y="109"/>
                  </a:cubicBezTo>
                  <a:cubicBezTo>
                    <a:pt x="71" y="115"/>
                    <a:pt x="71" y="115"/>
                    <a:pt x="71" y="115"/>
                  </a:cubicBezTo>
                  <a:cubicBezTo>
                    <a:pt x="72" y="115"/>
                    <a:pt x="73" y="115"/>
                    <a:pt x="73" y="115"/>
                  </a:cubicBezTo>
                  <a:cubicBezTo>
                    <a:pt x="76" y="114"/>
                    <a:pt x="76" y="114"/>
                    <a:pt x="76" y="114"/>
                  </a:cubicBezTo>
                  <a:cubicBezTo>
                    <a:pt x="81" y="118"/>
                    <a:pt x="81" y="118"/>
                    <a:pt x="81" y="118"/>
                  </a:cubicBezTo>
                  <a:cubicBezTo>
                    <a:pt x="81" y="118"/>
                    <a:pt x="81" y="118"/>
                    <a:pt x="82" y="118"/>
                  </a:cubicBezTo>
                  <a:cubicBezTo>
                    <a:pt x="87" y="119"/>
                    <a:pt x="87" y="119"/>
                    <a:pt x="87" y="119"/>
                  </a:cubicBezTo>
                  <a:cubicBezTo>
                    <a:pt x="90" y="126"/>
                    <a:pt x="90" y="126"/>
                    <a:pt x="90" y="126"/>
                  </a:cubicBezTo>
                  <a:cubicBezTo>
                    <a:pt x="90" y="126"/>
                    <a:pt x="91" y="127"/>
                    <a:pt x="91" y="127"/>
                  </a:cubicBezTo>
                  <a:cubicBezTo>
                    <a:pt x="104" y="132"/>
                    <a:pt x="104" y="132"/>
                    <a:pt x="104" y="132"/>
                  </a:cubicBezTo>
                  <a:cubicBezTo>
                    <a:pt x="107" y="130"/>
                    <a:pt x="107" y="130"/>
                    <a:pt x="107" y="130"/>
                  </a:cubicBezTo>
                  <a:cubicBezTo>
                    <a:pt x="98" y="121"/>
                    <a:pt x="98" y="121"/>
                    <a:pt x="98" y="121"/>
                  </a:cubicBezTo>
                  <a:cubicBezTo>
                    <a:pt x="98" y="116"/>
                    <a:pt x="98" y="116"/>
                    <a:pt x="98" y="116"/>
                  </a:cubicBezTo>
                  <a:cubicBezTo>
                    <a:pt x="98" y="115"/>
                    <a:pt x="98" y="114"/>
                    <a:pt x="97" y="113"/>
                  </a:cubicBezTo>
                  <a:cubicBezTo>
                    <a:pt x="91" y="112"/>
                    <a:pt x="91" y="112"/>
                    <a:pt x="91" y="112"/>
                  </a:cubicBezTo>
                  <a:cubicBezTo>
                    <a:pt x="93" y="105"/>
                    <a:pt x="93" y="105"/>
                    <a:pt x="93" y="105"/>
                  </a:cubicBezTo>
                  <a:cubicBezTo>
                    <a:pt x="94" y="105"/>
                    <a:pt x="93" y="104"/>
                    <a:pt x="93" y="103"/>
                  </a:cubicBezTo>
                  <a:cubicBezTo>
                    <a:pt x="93" y="103"/>
                    <a:pt x="92" y="102"/>
                    <a:pt x="91" y="102"/>
                  </a:cubicBezTo>
                  <a:cubicBezTo>
                    <a:pt x="86" y="102"/>
                    <a:pt x="86" y="102"/>
                    <a:pt x="86" y="102"/>
                  </a:cubicBezTo>
                  <a:cubicBezTo>
                    <a:pt x="85" y="102"/>
                    <a:pt x="85" y="102"/>
                    <a:pt x="84" y="103"/>
                  </a:cubicBezTo>
                  <a:cubicBezTo>
                    <a:pt x="84" y="104"/>
                    <a:pt x="83" y="104"/>
                    <a:pt x="82" y="105"/>
                  </a:cubicBezTo>
                  <a:cubicBezTo>
                    <a:pt x="82" y="104"/>
                    <a:pt x="80" y="104"/>
                    <a:pt x="78" y="103"/>
                  </a:cubicBezTo>
                  <a:cubicBezTo>
                    <a:pt x="81" y="93"/>
                    <a:pt x="81" y="93"/>
                    <a:pt x="81" y="93"/>
                  </a:cubicBezTo>
                  <a:cubicBezTo>
                    <a:pt x="95" y="89"/>
                    <a:pt x="95" y="89"/>
                    <a:pt x="95" y="89"/>
                  </a:cubicBezTo>
                  <a:cubicBezTo>
                    <a:pt x="98" y="96"/>
                    <a:pt x="98" y="96"/>
                    <a:pt x="98" y="96"/>
                  </a:cubicBezTo>
                  <a:cubicBezTo>
                    <a:pt x="98" y="97"/>
                    <a:pt x="99" y="97"/>
                    <a:pt x="100" y="97"/>
                  </a:cubicBezTo>
                  <a:cubicBezTo>
                    <a:pt x="104" y="97"/>
                    <a:pt x="104" y="97"/>
                    <a:pt x="104" y="97"/>
                  </a:cubicBezTo>
                  <a:cubicBezTo>
                    <a:pt x="105" y="97"/>
                    <a:pt x="106" y="96"/>
                    <a:pt x="106" y="95"/>
                  </a:cubicBezTo>
                  <a:cubicBezTo>
                    <a:pt x="107" y="87"/>
                    <a:pt x="107" y="87"/>
                    <a:pt x="107" y="87"/>
                  </a:cubicBezTo>
                  <a:cubicBezTo>
                    <a:pt x="115" y="80"/>
                    <a:pt x="115" y="80"/>
                    <a:pt x="115" y="80"/>
                  </a:cubicBezTo>
                  <a:cubicBezTo>
                    <a:pt x="116" y="80"/>
                    <a:pt x="116" y="79"/>
                    <a:pt x="116" y="79"/>
                  </a:cubicBezTo>
                  <a:cubicBezTo>
                    <a:pt x="117" y="74"/>
                    <a:pt x="117" y="74"/>
                    <a:pt x="117" y="74"/>
                  </a:cubicBezTo>
                  <a:cubicBezTo>
                    <a:pt x="133" y="64"/>
                    <a:pt x="133" y="64"/>
                    <a:pt x="133" y="64"/>
                  </a:cubicBezTo>
                  <a:cubicBezTo>
                    <a:pt x="140" y="64"/>
                    <a:pt x="140" y="64"/>
                    <a:pt x="140" y="64"/>
                  </a:cubicBezTo>
                  <a:cubicBezTo>
                    <a:pt x="141" y="64"/>
                    <a:pt x="142" y="63"/>
                    <a:pt x="142" y="62"/>
                  </a:cubicBezTo>
                  <a:cubicBezTo>
                    <a:pt x="143" y="58"/>
                    <a:pt x="143" y="58"/>
                    <a:pt x="143" y="58"/>
                  </a:cubicBezTo>
                  <a:cubicBezTo>
                    <a:pt x="144" y="57"/>
                    <a:pt x="143" y="56"/>
                    <a:pt x="143" y="56"/>
                  </a:cubicBezTo>
                  <a:cubicBezTo>
                    <a:pt x="141" y="54"/>
                    <a:pt x="141" y="54"/>
                    <a:pt x="141" y="54"/>
                  </a:cubicBezTo>
                  <a:cubicBezTo>
                    <a:pt x="141" y="53"/>
                    <a:pt x="141" y="53"/>
                    <a:pt x="141" y="53"/>
                  </a:cubicBezTo>
                  <a:cubicBezTo>
                    <a:pt x="149" y="53"/>
                    <a:pt x="149" y="53"/>
                    <a:pt x="149" y="53"/>
                  </a:cubicBezTo>
                  <a:cubicBezTo>
                    <a:pt x="150" y="53"/>
                    <a:pt x="150" y="53"/>
                    <a:pt x="151" y="52"/>
                  </a:cubicBezTo>
                  <a:cubicBezTo>
                    <a:pt x="155" y="50"/>
                    <a:pt x="155" y="50"/>
                    <a:pt x="155" y="50"/>
                  </a:cubicBezTo>
                  <a:cubicBezTo>
                    <a:pt x="155" y="49"/>
                    <a:pt x="156" y="49"/>
                    <a:pt x="156" y="48"/>
                  </a:cubicBezTo>
                  <a:cubicBezTo>
                    <a:pt x="156" y="47"/>
                    <a:pt x="155" y="47"/>
                    <a:pt x="155" y="46"/>
                  </a:cubicBezTo>
                  <a:cubicBezTo>
                    <a:pt x="145" y="37"/>
                    <a:pt x="145" y="37"/>
                    <a:pt x="145" y="37"/>
                  </a:cubicBezTo>
                  <a:cubicBezTo>
                    <a:pt x="143" y="34"/>
                    <a:pt x="143" y="34"/>
                    <a:pt x="143" y="34"/>
                  </a:cubicBezTo>
                  <a:cubicBezTo>
                    <a:pt x="142" y="33"/>
                    <a:pt x="141" y="33"/>
                    <a:pt x="141" y="33"/>
                  </a:cubicBezTo>
                  <a:cubicBezTo>
                    <a:pt x="130" y="33"/>
                    <a:pt x="130" y="33"/>
                    <a:pt x="130" y="33"/>
                  </a:cubicBezTo>
                  <a:cubicBezTo>
                    <a:pt x="129" y="33"/>
                    <a:pt x="129" y="33"/>
                    <a:pt x="128" y="34"/>
                  </a:cubicBezTo>
                  <a:cubicBezTo>
                    <a:pt x="125" y="42"/>
                    <a:pt x="125" y="42"/>
                    <a:pt x="125" y="42"/>
                  </a:cubicBezTo>
                  <a:cubicBezTo>
                    <a:pt x="121" y="43"/>
                    <a:pt x="121" y="43"/>
                    <a:pt x="121" y="43"/>
                  </a:cubicBezTo>
                  <a:cubicBezTo>
                    <a:pt x="121" y="43"/>
                    <a:pt x="121" y="43"/>
                    <a:pt x="121" y="42"/>
                  </a:cubicBezTo>
                  <a:cubicBezTo>
                    <a:pt x="121" y="42"/>
                    <a:pt x="121" y="41"/>
                    <a:pt x="120" y="41"/>
                  </a:cubicBezTo>
                  <a:cubicBezTo>
                    <a:pt x="113" y="39"/>
                    <a:pt x="113" y="39"/>
                    <a:pt x="113" y="39"/>
                  </a:cubicBezTo>
                  <a:cubicBezTo>
                    <a:pt x="118" y="33"/>
                    <a:pt x="118" y="33"/>
                    <a:pt x="118" y="33"/>
                  </a:cubicBezTo>
                  <a:cubicBezTo>
                    <a:pt x="128" y="32"/>
                    <a:pt x="128" y="32"/>
                    <a:pt x="128" y="32"/>
                  </a:cubicBezTo>
                  <a:cubicBezTo>
                    <a:pt x="129" y="32"/>
                    <a:pt x="130" y="31"/>
                    <a:pt x="130" y="30"/>
                  </a:cubicBezTo>
                  <a:cubicBezTo>
                    <a:pt x="131" y="26"/>
                    <a:pt x="131" y="26"/>
                    <a:pt x="131" y="26"/>
                  </a:cubicBezTo>
                  <a:cubicBezTo>
                    <a:pt x="138" y="26"/>
                    <a:pt x="138" y="26"/>
                    <a:pt x="138" y="26"/>
                  </a:cubicBezTo>
                  <a:cubicBezTo>
                    <a:pt x="141" y="29"/>
                    <a:pt x="141" y="29"/>
                    <a:pt x="141" y="29"/>
                  </a:cubicBezTo>
                  <a:cubicBezTo>
                    <a:pt x="141" y="29"/>
                    <a:pt x="141" y="30"/>
                    <a:pt x="142" y="30"/>
                  </a:cubicBezTo>
                  <a:cubicBezTo>
                    <a:pt x="143" y="31"/>
                    <a:pt x="143" y="31"/>
                    <a:pt x="143" y="31"/>
                  </a:cubicBezTo>
                  <a:cubicBezTo>
                    <a:pt x="143" y="31"/>
                    <a:pt x="144" y="31"/>
                    <a:pt x="144" y="31"/>
                  </a:cubicBezTo>
                  <a:cubicBezTo>
                    <a:pt x="149" y="31"/>
                    <a:pt x="149" y="31"/>
                    <a:pt x="149" y="31"/>
                  </a:cubicBezTo>
                  <a:cubicBezTo>
                    <a:pt x="149" y="32"/>
                    <a:pt x="150" y="31"/>
                    <a:pt x="151" y="31"/>
                  </a:cubicBezTo>
                  <a:cubicBezTo>
                    <a:pt x="152" y="30"/>
                    <a:pt x="152" y="30"/>
                    <a:pt x="152" y="30"/>
                  </a:cubicBezTo>
                  <a:cubicBezTo>
                    <a:pt x="156" y="29"/>
                    <a:pt x="156" y="29"/>
                    <a:pt x="156" y="29"/>
                  </a:cubicBezTo>
                  <a:cubicBezTo>
                    <a:pt x="157" y="29"/>
                    <a:pt x="158" y="28"/>
                    <a:pt x="158" y="27"/>
                  </a:cubicBezTo>
                  <a:cubicBezTo>
                    <a:pt x="158" y="20"/>
                    <a:pt x="158" y="20"/>
                    <a:pt x="158" y="20"/>
                  </a:cubicBezTo>
                  <a:cubicBezTo>
                    <a:pt x="158" y="19"/>
                    <a:pt x="157" y="19"/>
                    <a:pt x="157" y="18"/>
                  </a:cubicBezTo>
                  <a:cubicBezTo>
                    <a:pt x="150" y="15"/>
                    <a:pt x="150" y="15"/>
                    <a:pt x="150" y="15"/>
                  </a:cubicBezTo>
                  <a:cubicBezTo>
                    <a:pt x="150" y="14"/>
                    <a:pt x="150" y="14"/>
                    <a:pt x="150" y="14"/>
                  </a:cubicBezTo>
                  <a:cubicBezTo>
                    <a:pt x="161" y="12"/>
                    <a:pt x="161" y="12"/>
                    <a:pt x="161" y="12"/>
                  </a:cubicBezTo>
                  <a:cubicBezTo>
                    <a:pt x="168" y="15"/>
                    <a:pt x="168" y="15"/>
                    <a:pt x="168" y="15"/>
                  </a:cubicBezTo>
                  <a:cubicBezTo>
                    <a:pt x="172" y="19"/>
                    <a:pt x="172" y="19"/>
                    <a:pt x="172" y="19"/>
                  </a:cubicBezTo>
                  <a:cubicBezTo>
                    <a:pt x="169" y="21"/>
                    <a:pt x="169" y="21"/>
                    <a:pt x="169" y="21"/>
                  </a:cubicBezTo>
                  <a:cubicBezTo>
                    <a:pt x="169" y="21"/>
                    <a:pt x="169" y="22"/>
                    <a:pt x="169" y="22"/>
                  </a:cubicBezTo>
                  <a:cubicBezTo>
                    <a:pt x="166" y="28"/>
                    <a:pt x="167" y="29"/>
                    <a:pt x="167" y="30"/>
                  </a:cubicBezTo>
                  <a:cubicBezTo>
                    <a:pt x="167" y="30"/>
                    <a:pt x="168" y="31"/>
                    <a:pt x="173" y="37"/>
                  </a:cubicBezTo>
                  <a:cubicBezTo>
                    <a:pt x="174" y="38"/>
                    <a:pt x="175" y="38"/>
                    <a:pt x="176" y="37"/>
                  </a:cubicBezTo>
                  <a:cubicBezTo>
                    <a:pt x="183" y="32"/>
                    <a:pt x="183" y="32"/>
                    <a:pt x="183" y="32"/>
                  </a:cubicBezTo>
                  <a:cubicBezTo>
                    <a:pt x="187" y="29"/>
                    <a:pt x="187" y="29"/>
                    <a:pt x="187" y="29"/>
                  </a:cubicBezTo>
                  <a:cubicBezTo>
                    <a:pt x="205" y="25"/>
                    <a:pt x="205" y="25"/>
                    <a:pt x="205" y="25"/>
                  </a:cubicBezTo>
                  <a:cubicBezTo>
                    <a:pt x="205" y="25"/>
                    <a:pt x="205" y="25"/>
                    <a:pt x="205" y="24"/>
                  </a:cubicBezTo>
                  <a:cubicBezTo>
                    <a:pt x="209" y="22"/>
                    <a:pt x="209" y="22"/>
                    <a:pt x="209" y="22"/>
                  </a:cubicBezTo>
                  <a:cubicBezTo>
                    <a:pt x="209" y="21"/>
                    <a:pt x="210" y="21"/>
                    <a:pt x="210" y="20"/>
                  </a:cubicBezTo>
                  <a:cubicBezTo>
                    <a:pt x="210" y="18"/>
                    <a:pt x="210" y="18"/>
                    <a:pt x="210" y="18"/>
                  </a:cubicBezTo>
                  <a:cubicBezTo>
                    <a:pt x="212" y="15"/>
                    <a:pt x="214" y="12"/>
                    <a:pt x="215" y="11"/>
                  </a:cubicBezTo>
                  <a:cubicBezTo>
                    <a:pt x="216" y="10"/>
                    <a:pt x="220" y="9"/>
                    <a:pt x="223" y="8"/>
                  </a:cubicBezTo>
                  <a:cubicBezTo>
                    <a:pt x="224" y="8"/>
                    <a:pt x="224" y="7"/>
                    <a:pt x="224" y="6"/>
                  </a:cubicBezTo>
                  <a:cubicBezTo>
                    <a:pt x="224" y="5"/>
                    <a:pt x="224" y="4"/>
                    <a:pt x="223" y="4"/>
                  </a:cubicBezTo>
                  <a:close/>
                </a:path>
              </a:pathLst>
            </a:custGeom>
            <a:solidFill>
              <a:srgbClr val="C4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83" name="Freeform 182"/>
            <p:cNvSpPr>
              <a:spLocks/>
            </p:cNvSpPr>
            <p:nvPr/>
          </p:nvSpPr>
          <p:spPr bwMode="auto">
            <a:xfrm>
              <a:off x="10193844" y="793004"/>
              <a:ext cx="363538" cy="330201"/>
            </a:xfrm>
            <a:custGeom>
              <a:avLst/>
              <a:gdLst>
                <a:gd name="T0" fmla="*/ 50 w 122"/>
                <a:gd name="T1" fmla="*/ 3 h 111"/>
                <a:gd name="T2" fmla="*/ 42 w 122"/>
                <a:gd name="T3" fmla="*/ 7 h 111"/>
                <a:gd name="T4" fmla="*/ 41 w 122"/>
                <a:gd name="T5" fmla="*/ 10 h 111"/>
                <a:gd name="T6" fmla="*/ 40 w 122"/>
                <a:gd name="T7" fmla="*/ 10 h 111"/>
                <a:gd name="T8" fmla="*/ 31 w 122"/>
                <a:gd name="T9" fmla="*/ 14 h 111"/>
                <a:gd name="T10" fmla="*/ 27 w 122"/>
                <a:gd name="T11" fmla="*/ 11 h 111"/>
                <a:gd name="T12" fmla="*/ 25 w 122"/>
                <a:gd name="T13" fmla="*/ 11 h 111"/>
                <a:gd name="T14" fmla="*/ 16 w 122"/>
                <a:gd name="T15" fmla="*/ 16 h 111"/>
                <a:gd name="T16" fmla="*/ 15 w 122"/>
                <a:gd name="T17" fmla="*/ 17 h 111"/>
                <a:gd name="T18" fmla="*/ 11 w 122"/>
                <a:gd name="T19" fmla="*/ 23 h 111"/>
                <a:gd name="T20" fmla="*/ 7 w 122"/>
                <a:gd name="T21" fmla="*/ 26 h 111"/>
                <a:gd name="T22" fmla="*/ 6 w 122"/>
                <a:gd name="T23" fmla="*/ 27 h 111"/>
                <a:gd name="T24" fmla="*/ 0 w 122"/>
                <a:gd name="T25" fmla="*/ 57 h 111"/>
                <a:gd name="T26" fmla="*/ 1 w 122"/>
                <a:gd name="T27" fmla="*/ 59 h 111"/>
                <a:gd name="T28" fmla="*/ 6 w 122"/>
                <a:gd name="T29" fmla="*/ 62 h 111"/>
                <a:gd name="T30" fmla="*/ 7 w 122"/>
                <a:gd name="T31" fmla="*/ 68 h 111"/>
                <a:gd name="T32" fmla="*/ 9 w 122"/>
                <a:gd name="T33" fmla="*/ 70 h 111"/>
                <a:gd name="T34" fmla="*/ 30 w 122"/>
                <a:gd name="T35" fmla="*/ 77 h 111"/>
                <a:gd name="T36" fmla="*/ 32 w 122"/>
                <a:gd name="T37" fmla="*/ 77 h 111"/>
                <a:gd name="T38" fmla="*/ 40 w 122"/>
                <a:gd name="T39" fmla="*/ 72 h 111"/>
                <a:gd name="T40" fmla="*/ 40 w 122"/>
                <a:gd name="T41" fmla="*/ 72 h 111"/>
                <a:gd name="T42" fmla="*/ 46 w 122"/>
                <a:gd name="T43" fmla="*/ 64 h 111"/>
                <a:gd name="T44" fmla="*/ 50 w 122"/>
                <a:gd name="T45" fmla="*/ 65 h 111"/>
                <a:gd name="T46" fmla="*/ 52 w 122"/>
                <a:gd name="T47" fmla="*/ 64 h 111"/>
                <a:gd name="T48" fmla="*/ 55 w 122"/>
                <a:gd name="T49" fmla="*/ 63 h 111"/>
                <a:gd name="T50" fmla="*/ 57 w 122"/>
                <a:gd name="T51" fmla="*/ 64 h 111"/>
                <a:gd name="T52" fmla="*/ 61 w 122"/>
                <a:gd name="T53" fmla="*/ 69 h 111"/>
                <a:gd name="T54" fmla="*/ 61 w 122"/>
                <a:gd name="T55" fmla="*/ 70 h 111"/>
                <a:gd name="T56" fmla="*/ 69 w 122"/>
                <a:gd name="T57" fmla="*/ 74 h 111"/>
                <a:gd name="T58" fmla="*/ 77 w 122"/>
                <a:gd name="T59" fmla="*/ 81 h 111"/>
                <a:gd name="T60" fmla="*/ 79 w 122"/>
                <a:gd name="T61" fmla="*/ 91 h 111"/>
                <a:gd name="T62" fmla="*/ 95 w 122"/>
                <a:gd name="T63" fmla="*/ 104 h 111"/>
                <a:gd name="T64" fmla="*/ 95 w 122"/>
                <a:gd name="T65" fmla="*/ 104 h 111"/>
                <a:gd name="T66" fmla="*/ 105 w 122"/>
                <a:gd name="T67" fmla="*/ 111 h 111"/>
                <a:gd name="T68" fmla="*/ 108 w 122"/>
                <a:gd name="T69" fmla="*/ 111 h 111"/>
                <a:gd name="T70" fmla="*/ 116 w 122"/>
                <a:gd name="T71" fmla="*/ 105 h 111"/>
                <a:gd name="T72" fmla="*/ 117 w 122"/>
                <a:gd name="T73" fmla="*/ 104 h 111"/>
                <a:gd name="T74" fmla="*/ 122 w 122"/>
                <a:gd name="T75" fmla="*/ 77 h 111"/>
                <a:gd name="T76" fmla="*/ 121 w 122"/>
                <a:gd name="T77" fmla="*/ 74 h 111"/>
                <a:gd name="T78" fmla="*/ 119 w 122"/>
                <a:gd name="T79" fmla="*/ 73 h 111"/>
                <a:gd name="T80" fmla="*/ 122 w 122"/>
                <a:gd name="T81" fmla="*/ 62 h 111"/>
                <a:gd name="T82" fmla="*/ 121 w 122"/>
                <a:gd name="T83" fmla="*/ 60 h 111"/>
                <a:gd name="T84" fmla="*/ 114 w 122"/>
                <a:gd name="T85" fmla="*/ 52 h 111"/>
                <a:gd name="T86" fmla="*/ 110 w 122"/>
                <a:gd name="T87" fmla="*/ 48 h 111"/>
                <a:gd name="T88" fmla="*/ 109 w 122"/>
                <a:gd name="T89" fmla="*/ 35 h 111"/>
                <a:gd name="T90" fmla="*/ 114 w 122"/>
                <a:gd name="T91" fmla="*/ 28 h 111"/>
                <a:gd name="T92" fmla="*/ 114 w 122"/>
                <a:gd name="T93" fmla="*/ 26 h 111"/>
                <a:gd name="T94" fmla="*/ 110 w 122"/>
                <a:gd name="T95" fmla="*/ 12 h 111"/>
                <a:gd name="T96" fmla="*/ 110 w 122"/>
                <a:gd name="T97" fmla="*/ 11 h 111"/>
                <a:gd name="T98" fmla="*/ 109 w 122"/>
                <a:gd name="T99" fmla="*/ 9 h 111"/>
                <a:gd name="T100" fmla="*/ 107 w 122"/>
                <a:gd name="T101" fmla="*/ 8 h 111"/>
                <a:gd name="T102" fmla="*/ 105 w 122"/>
                <a:gd name="T103" fmla="*/ 9 h 111"/>
                <a:gd name="T104" fmla="*/ 97 w 122"/>
                <a:gd name="T105" fmla="*/ 19 h 111"/>
                <a:gd name="T106" fmla="*/ 70 w 122"/>
                <a:gd name="T107" fmla="*/ 7 h 111"/>
                <a:gd name="T108" fmla="*/ 71 w 122"/>
                <a:gd name="T109" fmla="*/ 6 h 111"/>
                <a:gd name="T110" fmla="*/ 57 w 122"/>
                <a:gd name="T111" fmla="*/ 0 h 111"/>
                <a:gd name="T112" fmla="*/ 50 w 122"/>
                <a:gd name="T113" fmla="*/ 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2" h="111">
                  <a:moveTo>
                    <a:pt x="50" y="3"/>
                  </a:moveTo>
                  <a:cubicBezTo>
                    <a:pt x="42" y="7"/>
                    <a:pt x="42" y="7"/>
                    <a:pt x="42" y="7"/>
                  </a:cubicBezTo>
                  <a:cubicBezTo>
                    <a:pt x="41" y="8"/>
                    <a:pt x="41" y="9"/>
                    <a:pt x="41" y="10"/>
                  </a:cubicBezTo>
                  <a:cubicBezTo>
                    <a:pt x="40" y="10"/>
                    <a:pt x="40" y="10"/>
                    <a:pt x="40" y="10"/>
                  </a:cubicBezTo>
                  <a:cubicBezTo>
                    <a:pt x="31" y="14"/>
                    <a:pt x="31" y="14"/>
                    <a:pt x="31" y="14"/>
                  </a:cubicBezTo>
                  <a:cubicBezTo>
                    <a:pt x="27" y="11"/>
                    <a:pt x="27" y="11"/>
                    <a:pt x="27" y="11"/>
                  </a:cubicBezTo>
                  <a:cubicBezTo>
                    <a:pt x="27" y="11"/>
                    <a:pt x="25" y="11"/>
                    <a:pt x="25" y="11"/>
                  </a:cubicBezTo>
                  <a:cubicBezTo>
                    <a:pt x="16" y="16"/>
                    <a:pt x="16" y="16"/>
                    <a:pt x="16" y="16"/>
                  </a:cubicBezTo>
                  <a:cubicBezTo>
                    <a:pt x="16" y="17"/>
                    <a:pt x="15" y="17"/>
                    <a:pt x="15" y="17"/>
                  </a:cubicBezTo>
                  <a:cubicBezTo>
                    <a:pt x="11" y="23"/>
                    <a:pt x="11" y="23"/>
                    <a:pt x="11" y="23"/>
                  </a:cubicBezTo>
                  <a:cubicBezTo>
                    <a:pt x="7" y="26"/>
                    <a:pt x="7" y="26"/>
                    <a:pt x="7" y="26"/>
                  </a:cubicBezTo>
                  <a:cubicBezTo>
                    <a:pt x="7" y="26"/>
                    <a:pt x="6" y="26"/>
                    <a:pt x="6" y="27"/>
                  </a:cubicBezTo>
                  <a:cubicBezTo>
                    <a:pt x="0" y="57"/>
                    <a:pt x="0" y="57"/>
                    <a:pt x="0" y="57"/>
                  </a:cubicBezTo>
                  <a:cubicBezTo>
                    <a:pt x="0" y="57"/>
                    <a:pt x="1" y="58"/>
                    <a:pt x="1" y="59"/>
                  </a:cubicBezTo>
                  <a:cubicBezTo>
                    <a:pt x="6" y="62"/>
                    <a:pt x="6" y="62"/>
                    <a:pt x="6" y="62"/>
                  </a:cubicBezTo>
                  <a:cubicBezTo>
                    <a:pt x="7" y="68"/>
                    <a:pt x="7" y="68"/>
                    <a:pt x="7" y="68"/>
                  </a:cubicBezTo>
                  <a:cubicBezTo>
                    <a:pt x="7" y="69"/>
                    <a:pt x="8" y="70"/>
                    <a:pt x="9" y="70"/>
                  </a:cubicBezTo>
                  <a:cubicBezTo>
                    <a:pt x="30" y="77"/>
                    <a:pt x="30" y="77"/>
                    <a:pt x="30" y="77"/>
                  </a:cubicBezTo>
                  <a:cubicBezTo>
                    <a:pt x="31" y="77"/>
                    <a:pt x="32" y="77"/>
                    <a:pt x="32" y="77"/>
                  </a:cubicBezTo>
                  <a:cubicBezTo>
                    <a:pt x="40" y="72"/>
                    <a:pt x="40" y="72"/>
                    <a:pt x="40" y="72"/>
                  </a:cubicBezTo>
                  <a:cubicBezTo>
                    <a:pt x="40" y="72"/>
                    <a:pt x="40" y="72"/>
                    <a:pt x="40" y="72"/>
                  </a:cubicBezTo>
                  <a:cubicBezTo>
                    <a:pt x="46" y="64"/>
                    <a:pt x="46" y="64"/>
                    <a:pt x="46" y="64"/>
                  </a:cubicBezTo>
                  <a:cubicBezTo>
                    <a:pt x="50" y="65"/>
                    <a:pt x="50" y="65"/>
                    <a:pt x="50" y="65"/>
                  </a:cubicBezTo>
                  <a:cubicBezTo>
                    <a:pt x="51" y="65"/>
                    <a:pt x="52" y="65"/>
                    <a:pt x="52" y="64"/>
                  </a:cubicBezTo>
                  <a:cubicBezTo>
                    <a:pt x="55" y="63"/>
                    <a:pt x="55" y="63"/>
                    <a:pt x="55" y="63"/>
                  </a:cubicBezTo>
                  <a:cubicBezTo>
                    <a:pt x="57" y="64"/>
                    <a:pt x="57" y="64"/>
                    <a:pt x="57" y="64"/>
                  </a:cubicBezTo>
                  <a:cubicBezTo>
                    <a:pt x="61" y="69"/>
                    <a:pt x="61" y="69"/>
                    <a:pt x="61" y="69"/>
                  </a:cubicBezTo>
                  <a:cubicBezTo>
                    <a:pt x="61" y="70"/>
                    <a:pt x="61" y="70"/>
                    <a:pt x="61" y="70"/>
                  </a:cubicBezTo>
                  <a:cubicBezTo>
                    <a:pt x="69" y="74"/>
                    <a:pt x="69" y="74"/>
                    <a:pt x="69" y="74"/>
                  </a:cubicBezTo>
                  <a:cubicBezTo>
                    <a:pt x="77" y="81"/>
                    <a:pt x="77" y="81"/>
                    <a:pt x="77" y="81"/>
                  </a:cubicBezTo>
                  <a:cubicBezTo>
                    <a:pt x="77" y="83"/>
                    <a:pt x="79" y="90"/>
                    <a:pt x="79" y="91"/>
                  </a:cubicBezTo>
                  <a:cubicBezTo>
                    <a:pt x="79" y="92"/>
                    <a:pt x="79" y="92"/>
                    <a:pt x="95" y="104"/>
                  </a:cubicBezTo>
                  <a:cubicBezTo>
                    <a:pt x="95" y="104"/>
                    <a:pt x="95" y="104"/>
                    <a:pt x="95" y="104"/>
                  </a:cubicBezTo>
                  <a:cubicBezTo>
                    <a:pt x="105" y="111"/>
                    <a:pt x="105" y="111"/>
                    <a:pt x="105" y="111"/>
                  </a:cubicBezTo>
                  <a:cubicBezTo>
                    <a:pt x="106" y="111"/>
                    <a:pt x="107" y="111"/>
                    <a:pt x="108" y="111"/>
                  </a:cubicBezTo>
                  <a:cubicBezTo>
                    <a:pt x="116" y="105"/>
                    <a:pt x="116" y="105"/>
                    <a:pt x="116" y="105"/>
                  </a:cubicBezTo>
                  <a:cubicBezTo>
                    <a:pt x="117" y="105"/>
                    <a:pt x="117" y="104"/>
                    <a:pt x="117" y="104"/>
                  </a:cubicBezTo>
                  <a:cubicBezTo>
                    <a:pt x="122" y="77"/>
                    <a:pt x="122" y="77"/>
                    <a:pt x="122" y="77"/>
                  </a:cubicBezTo>
                  <a:cubicBezTo>
                    <a:pt x="122" y="76"/>
                    <a:pt x="122" y="75"/>
                    <a:pt x="121" y="74"/>
                  </a:cubicBezTo>
                  <a:cubicBezTo>
                    <a:pt x="119" y="73"/>
                    <a:pt x="119" y="73"/>
                    <a:pt x="119" y="73"/>
                  </a:cubicBezTo>
                  <a:cubicBezTo>
                    <a:pt x="122" y="62"/>
                    <a:pt x="122" y="62"/>
                    <a:pt x="122" y="62"/>
                  </a:cubicBezTo>
                  <a:cubicBezTo>
                    <a:pt x="122" y="61"/>
                    <a:pt x="122" y="60"/>
                    <a:pt x="121" y="60"/>
                  </a:cubicBezTo>
                  <a:cubicBezTo>
                    <a:pt x="114" y="52"/>
                    <a:pt x="114" y="52"/>
                    <a:pt x="114" y="52"/>
                  </a:cubicBezTo>
                  <a:cubicBezTo>
                    <a:pt x="110" y="48"/>
                    <a:pt x="110" y="48"/>
                    <a:pt x="110" y="48"/>
                  </a:cubicBezTo>
                  <a:cubicBezTo>
                    <a:pt x="109" y="35"/>
                    <a:pt x="109" y="35"/>
                    <a:pt x="109" y="35"/>
                  </a:cubicBezTo>
                  <a:cubicBezTo>
                    <a:pt x="114" y="28"/>
                    <a:pt x="114" y="28"/>
                    <a:pt x="114" y="28"/>
                  </a:cubicBezTo>
                  <a:cubicBezTo>
                    <a:pt x="114" y="27"/>
                    <a:pt x="114" y="27"/>
                    <a:pt x="114" y="26"/>
                  </a:cubicBezTo>
                  <a:cubicBezTo>
                    <a:pt x="110" y="12"/>
                    <a:pt x="110" y="12"/>
                    <a:pt x="110" y="12"/>
                  </a:cubicBezTo>
                  <a:cubicBezTo>
                    <a:pt x="110" y="12"/>
                    <a:pt x="110" y="11"/>
                    <a:pt x="110" y="11"/>
                  </a:cubicBezTo>
                  <a:cubicBezTo>
                    <a:pt x="109" y="9"/>
                    <a:pt x="109" y="9"/>
                    <a:pt x="109" y="9"/>
                  </a:cubicBezTo>
                  <a:cubicBezTo>
                    <a:pt x="109" y="9"/>
                    <a:pt x="108" y="8"/>
                    <a:pt x="107" y="8"/>
                  </a:cubicBezTo>
                  <a:cubicBezTo>
                    <a:pt x="106" y="8"/>
                    <a:pt x="106" y="9"/>
                    <a:pt x="105" y="9"/>
                  </a:cubicBezTo>
                  <a:cubicBezTo>
                    <a:pt x="97" y="19"/>
                    <a:pt x="97" y="19"/>
                    <a:pt x="97" y="19"/>
                  </a:cubicBezTo>
                  <a:cubicBezTo>
                    <a:pt x="70" y="7"/>
                    <a:pt x="70" y="7"/>
                    <a:pt x="70" y="7"/>
                  </a:cubicBezTo>
                  <a:cubicBezTo>
                    <a:pt x="71" y="6"/>
                    <a:pt x="71" y="6"/>
                    <a:pt x="71" y="6"/>
                  </a:cubicBezTo>
                  <a:cubicBezTo>
                    <a:pt x="67" y="4"/>
                    <a:pt x="61" y="1"/>
                    <a:pt x="57" y="0"/>
                  </a:cubicBezTo>
                  <a:lnTo>
                    <a:pt x="50" y="3"/>
                  </a:lnTo>
                  <a:close/>
                </a:path>
              </a:pathLst>
            </a:custGeom>
            <a:solidFill>
              <a:srgbClr val="C4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84" name="Freeform 183"/>
            <p:cNvSpPr>
              <a:spLocks/>
            </p:cNvSpPr>
            <p:nvPr/>
          </p:nvSpPr>
          <p:spPr bwMode="auto">
            <a:xfrm>
              <a:off x="10566907" y="912067"/>
              <a:ext cx="44450" cy="82550"/>
            </a:xfrm>
            <a:custGeom>
              <a:avLst/>
              <a:gdLst>
                <a:gd name="T0" fmla="*/ 6 w 15"/>
                <a:gd name="T1" fmla="*/ 1 h 28"/>
                <a:gd name="T2" fmla="*/ 3 w 15"/>
                <a:gd name="T3" fmla="*/ 1 h 28"/>
                <a:gd name="T4" fmla="*/ 1 w 15"/>
                <a:gd name="T5" fmla="*/ 2 h 28"/>
                <a:gd name="T6" fmla="*/ 0 w 15"/>
                <a:gd name="T7" fmla="*/ 11 h 28"/>
                <a:gd name="T8" fmla="*/ 0 w 15"/>
                <a:gd name="T9" fmla="*/ 11 h 28"/>
                <a:gd name="T10" fmla="*/ 0 w 15"/>
                <a:gd name="T11" fmla="*/ 15 h 28"/>
                <a:gd name="T12" fmla="*/ 0 w 15"/>
                <a:gd name="T13" fmla="*/ 17 h 28"/>
                <a:gd name="T14" fmla="*/ 4 w 15"/>
                <a:gd name="T15" fmla="*/ 23 h 28"/>
                <a:gd name="T16" fmla="*/ 4 w 15"/>
                <a:gd name="T17" fmla="*/ 25 h 28"/>
                <a:gd name="T18" fmla="*/ 6 w 15"/>
                <a:gd name="T19" fmla="*/ 28 h 28"/>
                <a:gd name="T20" fmla="*/ 12 w 15"/>
                <a:gd name="T21" fmla="*/ 28 h 28"/>
                <a:gd name="T22" fmla="*/ 13 w 15"/>
                <a:gd name="T23" fmla="*/ 27 h 28"/>
                <a:gd name="T24" fmla="*/ 14 w 15"/>
                <a:gd name="T25" fmla="*/ 27 h 28"/>
                <a:gd name="T26" fmla="*/ 14 w 15"/>
                <a:gd name="T27" fmla="*/ 25 h 28"/>
                <a:gd name="T28" fmla="*/ 9 w 15"/>
                <a:gd name="T29" fmla="*/ 6 h 28"/>
                <a:gd name="T30" fmla="*/ 9 w 15"/>
                <a:gd name="T31" fmla="*/ 5 h 28"/>
                <a:gd name="T32" fmla="*/ 6 w 15"/>
                <a:gd name="T33" fmla="*/ 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28">
                  <a:moveTo>
                    <a:pt x="6" y="1"/>
                  </a:moveTo>
                  <a:cubicBezTo>
                    <a:pt x="5" y="0"/>
                    <a:pt x="4" y="0"/>
                    <a:pt x="3" y="1"/>
                  </a:cubicBezTo>
                  <a:cubicBezTo>
                    <a:pt x="2" y="1"/>
                    <a:pt x="2" y="2"/>
                    <a:pt x="1" y="2"/>
                  </a:cubicBezTo>
                  <a:cubicBezTo>
                    <a:pt x="0" y="11"/>
                    <a:pt x="0" y="11"/>
                    <a:pt x="0" y="11"/>
                  </a:cubicBezTo>
                  <a:cubicBezTo>
                    <a:pt x="0" y="11"/>
                    <a:pt x="0" y="11"/>
                    <a:pt x="0" y="11"/>
                  </a:cubicBezTo>
                  <a:cubicBezTo>
                    <a:pt x="0" y="15"/>
                    <a:pt x="0" y="15"/>
                    <a:pt x="0" y="15"/>
                  </a:cubicBezTo>
                  <a:cubicBezTo>
                    <a:pt x="0" y="16"/>
                    <a:pt x="0" y="16"/>
                    <a:pt x="0" y="17"/>
                  </a:cubicBezTo>
                  <a:cubicBezTo>
                    <a:pt x="4" y="23"/>
                    <a:pt x="4" y="23"/>
                    <a:pt x="4" y="23"/>
                  </a:cubicBezTo>
                  <a:cubicBezTo>
                    <a:pt x="4" y="25"/>
                    <a:pt x="4" y="25"/>
                    <a:pt x="4" y="25"/>
                  </a:cubicBezTo>
                  <a:cubicBezTo>
                    <a:pt x="4" y="27"/>
                    <a:pt x="5" y="28"/>
                    <a:pt x="6" y="28"/>
                  </a:cubicBezTo>
                  <a:cubicBezTo>
                    <a:pt x="12" y="28"/>
                    <a:pt x="12" y="28"/>
                    <a:pt x="12" y="28"/>
                  </a:cubicBezTo>
                  <a:cubicBezTo>
                    <a:pt x="12" y="28"/>
                    <a:pt x="13" y="27"/>
                    <a:pt x="13" y="27"/>
                  </a:cubicBezTo>
                  <a:cubicBezTo>
                    <a:pt x="14" y="27"/>
                    <a:pt x="14" y="27"/>
                    <a:pt x="14" y="27"/>
                  </a:cubicBezTo>
                  <a:cubicBezTo>
                    <a:pt x="14" y="26"/>
                    <a:pt x="15" y="25"/>
                    <a:pt x="14" y="25"/>
                  </a:cubicBezTo>
                  <a:cubicBezTo>
                    <a:pt x="9" y="6"/>
                    <a:pt x="9" y="6"/>
                    <a:pt x="9" y="6"/>
                  </a:cubicBezTo>
                  <a:cubicBezTo>
                    <a:pt x="9" y="5"/>
                    <a:pt x="9" y="5"/>
                    <a:pt x="9" y="5"/>
                  </a:cubicBezTo>
                  <a:lnTo>
                    <a:pt x="6" y="1"/>
                  </a:lnTo>
                  <a:close/>
                </a:path>
              </a:pathLst>
            </a:custGeom>
            <a:solidFill>
              <a:srgbClr val="C4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85" name="Freeform 184"/>
            <p:cNvSpPr>
              <a:spLocks/>
            </p:cNvSpPr>
            <p:nvPr/>
          </p:nvSpPr>
          <p:spPr bwMode="auto">
            <a:xfrm>
              <a:off x="10722482" y="529479"/>
              <a:ext cx="265113" cy="246063"/>
            </a:xfrm>
            <a:custGeom>
              <a:avLst/>
              <a:gdLst>
                <a:gd name="T0" fmla="*/ 77 w 89"/>
                <a:gd name="T1" fmla="*/ 57 h 83"/>
                <a:gd name="T2" fmla="*/ 74 w 89"/>
                <a:gd name="T3" fmla="*/ 40 h 83"/>
                <a:gd name="T4" fmla="*/ 71 w 89"/>
                <a:gd name="T5" fmla="*/ 9 h 83"/>
                <a:gd name="T6" fmla="*/ 66 w 89"/>
                <a:gd name="T7" fmla="*/ 11 h 83"/>
                <a:gd name="T8" fmla="*/ 60 w 89"/>
                <a:gd name="T9" fmla="*/ 13 h 83"/>
                <a:gd name="T10" fmla="*/ 67 w 89"/>
                <a:gd name="T11" fmla="*/ 6 h 83"/>
                <a:gd name="T12" fmla="*/ 63 w 89"/>
                <a:gd name="T13" fmla="*/ 0 h 83"/>
                <a:gd name="T14" fmla="*/ 48 w 89"/>
                <a:gd name="T15" fmla="*/ 3 h 83"/>
                <a:gd name="T16" fmla="*/ 34 w 89"/>
                <a:gd name="T17" fmla="*/ 7 h 83"/>
                <a:gd name="T18" fmla="*/ 22 w 89"/>
                <a:gd name="T19" fmla="*/ 21 h 83"/>
                <a:gd name="T20" fmla="*/ 25 w 89"/>
                <a:gd name="T21" fmla="*/ 28 h 83"/>
                <a:gd name="T22" fmla="*/ 32 w 89"/>
                <a:gd name="T23" fmla="*/ 29 h 83"/>
                <a:gd name="T24" fmla="*/ 37 w 89"/>
                <a:gd name="T25" fmla="*/ 27 h 83"/>
                <a:gd name="T26" fmla="*/ 41 w 89"/>
                <a:gd name="T27" fmla="*/ 23 h 83"/>
                <a:gd name="T28" fmla="*/ 44 w 89"/>
                <a:gd name="T29" fmla="*/ 17 h 83"/>
                <a:gd name="T30" fmla="*/ 41 w 89"/>
                <a:gd name="T31" fmla="*/ 28 h 83"/>
                <a:gd name="T32" fmla="*/ 24 w 89"/>
                <a:gd name="T33" fmla="*/ 30 h 83"/>
                <a:gd name="T34" fmla="*/ 20 w 89"/>
                <a:gd name="T35" fmla="*/ 34 h 83"/>
                <a:gd name="T36" fmla="*/ 11 w 89"/>
                <a:gd name="T37" fmla="*/ 23 h 83"/>
                <a:gd name="T38" fmla="*/ 7 w 89"/>
                <a:gd name="T39" fmla="*/ 28 h 83"/>
                <a:gd name="T40" fmla="*/ 9 w 89"/>
                <a:gd name="T41" fmla="*/ 32 h 83"/>
                <a:gd name="T42" fmla="*/ 9 w 89"/>
                <a:gd name="T43" fmla="*/ 36 h 83"/>
                <a:gd name="T44" fmla="*/ 8 w 89"/>
                <a:gd name="T45" fmla="*/ 42 h 83"/>
                <a:gd name="T46" fmla="*/ 8 w 89"/>
                <a:gd name="T47" fmla="*/ 45 h 83"/>
                <a:gd name="T48" fmla="*/ 10 w 89"/>
                <a:gd name="T49" fmla="*/ 49 h 83"/>
                <a:gd name="T50" fmla="*/ 0 w 89"/>
                <a:gd name="T51" fmla="*/ 49 h 83"/>
                <a:gd name="T52" fmla="*/ 0 w 89"/>
                <a:gd name="T53" fmla="*/ 62 h 83"/>
                <a:gd name="T54" fmla="*/ 3 w 89"/>
                <a:gd name="T55" fmla="*/ 65 h 83"/>
                <a:gd name="T56" fmla="*/ 13 w 89"/>
                <a:gd name="T57" fmla="*/ 61 h 83"/>
                <a:gd name="T58" fmla="*/ 28 w 89"/>
                <a:gd name="T59" fmla="*/ 53 h 83"/>
                <a:gd name="T60" fmla="*/ 34 w 89"/>
                <a:gd name="T61" fmla="*/ 62 h 83"/>
                <a:gd name="T62" fmla="*/ 39 w 89"/>
                <a:gd name="T63" fmla="*/ 63 h 83"/>
                <a:gd name="T64" fmla="*/ 41 w 89"/>
                <a:gd name="T65" fmla="*/ 57 h 83"/>
                <a:gd name="T66" fmla="*/ 36 w 89"/>
                <a:gd name="T67" fmla="*/ 48 h 83"/>
                <a:gd name="T68" fmla="*/ 41 w 89"/>
                <a:gd name="T69" fmla="*/ 57 h 83"/>
                <a:gd name="T70" fmla="*/ 45 w 89"/>
                <a:gd name="T71" fmla="*/ 62 h 83"/>
                <a:gd name="T72" fmla="*/ 51 w 89"/>
                <a:gd name="T73" fmla="*/ 65 h 83"/>
                <a:gd name="T74" fmla="*/ 52 w 89"/>
                <a:gd name="T75" fmla="*/ 58 h 83"/>
                <a:gd name="T76" fmla="*/ 60 w 89"/>
                <a:gd name="T77" fmla="*/ 65 h 83"/>
                <a:gd name="T78" fmla="*/ 67 w 89"/>
                <a:gd name="T79" fmla="*/ 65 h 83"/>
                <a:gd name="T80" fmla="*/ 66 w 89"/>
                <a:gd name="T81" fmla="*/ 70 h 83"/>
                <a:gd name="T82" fmla="*/ 70 w 89"/>
                <a:gd name="T83" fmla="*/ 82 h 83"/>
                <a:gd name="T84" fmla="*/ 73 w 89"/>
                <a:gd name="T85" fmla="*/ 83 h 83"/>
                <a:gd name="T86" fmla="*/ 89 w 89"/>
                <a:gd name="T87" fmla="*/ 7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83">
                  <a:moveTo>
                    <a:pt x="89" y="72"/>
                  </a:moveTo>
                  <a:cubicBezTo>
                    <a:pt x="77" y="57"/>
                    <a:pt x="77" y="57"/>
                    <a:pt x="77" y="57"/>
                  </a:cubicBezTo>
                  <a:cubicBezTo>
                    <a:pt x="84" y="52"/>
                    <a:pt x="84" y="52"/>
                    <a:pt x="84" y="52"/>
                  </a:cubicBezTo>
                  <a:cubicBezTo>
                    <a:pt x="74" y="40"/>
                    <a:pt x="74" y="40"/>
                    <a:pt x="74" y="40"/>
                  </a:cubicBezTo>
                  <a:cubicBezTo>
                    <a:pt x="73" y="30"/>
                    <a:pt x="73" y="30"/>
                    <a:pt x="73" y="30"/>
                  </a:cubicBezTo>
                  <a:cubicBezTo>
                    <a:pt x="71" y="9"/>
                    <a:pt x="71" y="9"/>
                    <a:pt x="71" y="9"/>
                  </a:cubicBezTo>
                  <a:cubicBezTo>
                    <a:pt x="67" y="10"/>
                    <a:pt x="67" y="10"/>
                    <a:pt x="67" y="10"/>
                  </a:cubicBezTo>
                  <a:cubicBezTo>
                    <a:pt x="67" y="10"/>
                    <a:pt x="66" y="10"/>
                    <a:pt x="66" y="11"/>
                  </a:cubicBezTo>
                  <a:cubicBezTo>
                    <a:pt x="60" y="15"/>
                    <a:pt x="60" y="15"/>
                    <a:pt x="60" y="15"/>
                  </a:cubicBezTo>
                  <a:cubicBezTo>
                    <a:pt x="60" y="13"/>
                    <a:pt x="60" y="13"/>
                    <a:pt x="60" y="13"/>
                  </a:cubicBezTo>
                  <a:cubicBezTo>
                    <a:pt x="66" y="9"/>
                    <a:pt x="66" y="9"/>
                    <a:pt x="66" y="9"/>
                  </a:cubicBezTo>
                  <a:cubicBezTo>
                    <a:pt x="67" y="8"/>
                    <a:pt x="67" y="7"/>
                    <a:pt x="67" y="6"/>
                  </a:cubicBezTo>
                  <a:cubicBezTo>
                    <a:pt x="66" y="2"/>
                    <a:pt x="66" y="2"/>
                    <a:pt x="66" y="2"/>
                  </a:cubicBezTo>
                  <a:cubicBezTo>
                    <a:pt x="66" y="1"/>
                    <a:pt x="64" y="0"/>
                    <a:pt x="63" y="0"/>
                  </a:cubicBezTo>
                  <a:cubicBezTo>
                    <a:pt x="48" y="3"/>
                    <a:pt x="48" y="3"/>
                    <a:pt x="48" y="3"/>
                  </a:cubicBezTo>
                  <a:cubicBezTo>
                    <a:pt x="48" y="3"/>
                    <a:pt x="48" y="3"/>
                    <a:pt x="48" y="3"/>
                  </a:cubicBezTo>
                  <a:cubicBezTo>
                    <a:pt x="35" y="6"/>
                    <a:pt x="35" y="6"/>
                    <a:pt x="35" y="6"/>
                  </a:cubicBezTo>
                  <a:cubicBezTo>
                    <a:pt x="35" y="7"/>
                    <a:pt x="35" y="7"/>
                    <a:pt x="34" y="7"/>
                  </a:cubicBezTo>
                  <a:cubicBezTo>
                    <a:pt x="22" y="19"/>
                    <a:pt x="22" y="19"/>
                    <a:pt x="22" y="19"/>
                  </a:cubicBezTo>
                  <a:cubicBezTo>
                    <a:pt x="22" y="20"/>
                    <a:pt x="21" y="20"/>
                    <a:pt x="22" y="21"/>
                  </a:cubicBezTo>
                  <a:cubicBezTo>
                    <a:pt x="23" y="26"/>
                    <a:pt x="23" y="26"/>
                    <a:pt x="23" y="26"/>
                  </a:cubicBezTo>
                  <a:cubicBezTo>
                    <a:pt x="23" y="27"/>
                    <a:pt x="24" y="28"/>
                    <a:pt x="25" y="28"/>
                  </a:cubicBezTo>
                  <a:cubicBezTo>
                    <a:pt x="30" y="27"/>
                    <a:pt x="30" y="27"/>
                    <a:pt x="30" y="27"/>
                  </a:cubicBezTo>
                  <a:cubicBezTo>
                    <a:pt x="32" y="29"/>
                    <a:pt x="32" y="29"/>
                    <a:pt x="32" y="29"/>
                  </a:cubicBezTo>
                  <a:cubicBezTo>
                    <a:pt x="33" y="29"/>
                    <a:pt x="34" y="29"/>
                    <a:pt x="35" y="29"/>
                  </a:cubicBezTo>
                  <a:cubicBezTo>
                    <a:pt x="37" y="27"/>
                    <a:pt x="37" y="27"/>
                    <a:pt x="37" y="27"/>
                  </a:cubicBezTo>
                  <a:cubicBezTo>
                    <a:pt x="37" y="27"/>
                    <a:pt x="37" y="27"/>
                    <a:pt x="37" y="27"/>
                  </a:cubicBezTo>
                  <a:cubicBezTo>
                    <a:pt x="41" y="23"/>
                    <a:pt x="41" y="23"/>
                    <a:pt x="41" y="23"/>
                  </a:cubicBezTo>
                  <a:cubicBezTo>
                    <a:pt x="41" y="22"/>
                    <a:pt x="42" y="22"/>
                    <a:pt x="42" y="22"/>
                  </a:cubicBezTo>
                  <a:cubicBezTo>
                    <a:pt x="44" y="17"/>
                    <a:pt x="44" y="17"/>
                    <a:pt x="44" y="17"/>
                  </a:cubicBezTo>
                  <a:cubicBezTo>
                    <a:pt x="48" y="24"/>
                    <a:pt x="48" y="24"/>
                    <a:pt x="48" y="24"/>
                  </a:cubicBezTo>
                  <a:cubicBezTo>
                    <a:pt x="41" y="28"/>
                    <a:pt x="41" y="28"/>
                    <a:pt x="41" y="28"/>
                  </a:cubicBezTo>
                  <a:cubicBezTo>
                    <a:pt x="29" y="30"/>
                    <a:pt x="29" y="30"/>
                    <a:pt x="29" y="30"/>
                  </a:cubicBezTo>
                  <a:cubicBezTo>
                    <a:pt x="24" y="30"/>
                    <a:pt x="24" y="30"/>
                    <a:pt x="24" y="30"/>
                  </a:cubicBezTo>
                  <a:cubicBezTo>
                    <a:pt x="23" y="30"/>
                    <a:pt x="23" y="31"/>
                    <a:pt x="22" y="31"/>
                  </a:cubicBezTo>
                  <a:cubicBezTo>
                    <a:pt x="20" y="34"/>
                    <a:pt x="20" y="34"/>
                    <a:pt x="20" y="34"/>
                  </a:cubicBezTo>
                  <a:cubicBezTo>
                    <a:pt x="13" y="24"/>
                    <a:pt x="13" y="24"/>
                    <a:pt x="13" y="24"/>
                  </a:cubicBezTo>
                  <a:cubicBezTo>
                    <a:pt x="13" y="24"/>
                    <a:pt x="12" y="23"/>
                    <a:pt x="11" y="23"/>
                  </a:cubicBezTo>
                  <a:cubicBezTo>
                    <a:pt x="10" y="23"/>
                    <a:pt x="10" y="24"/>
                    <a:pt x="9" y="25"/>
                  </a:cubicBezTo>
                  <a:cubicBezTo>
                    <a:pt x="7" y="28"/>
                    <a:pt x="7" y="28"/>
                    <a:pt x="7" y="28"/>
                  </a:cubicBezTo>
                  <a:cubicBezTo>
                    <a:pt x="7" y="29"/>
                    <a:pt x="7" y="30"/>
                    <a:pt x="8" y="31"/>
                  </a:cubicBezTo>
                  <a:cubicBezTo>
                    <a:pt x="9" y="32"/>
                    <a:pt x="9" y="32"/>
                    <a:pt x="9" y="32"/>
                  </a:cubicBezTo>
                  <a:cubicBezTo>
                    <a:pt x="8" y="34"/>
                    <a:pt x="8" y="34"/>
                    <a:pt x="8" y="34"/>
                  </a:cubicBezTo>
                  <a:cubicBezTo>
                    <a:pt x="8" y="35"/>
                    <a:pt x="9" y="36"/>
                    <a:pt x="9" y="36"/>
                  </a:cubicBezTo>
                  <a:cubicBezTo>
                    <a:pt x="13" y="38"/>
                    <a:pt x="13" y="38"/>
                    <a:pt x="13" y="38"/>
                  </a:cubicBezTo>
                  <a:cubicBezTo>
                    <a:pt x="8" y="42"/>
                    <a:pt x="8" y="42"/>
                    <a:pt x="8" y="42"/>
                  </a:cubicBezTo>
                  <a:cubicBezTo>
                    <a:pt x="7" y="42"/>
                    <a:pt x="7" y="43"/>
                    <a:pt x="7" y="44"/>
                  </a:cubicBezTo>
                  <a:cubicBezTo>
                    <a:pt x="7" y="44"/>
                    <a:pt x="7" y="45"/>
                    <a:pt x="8" y="45"/>
                  </a:cubicBezTo>
                  <a:cubicBezTo>
                    <a:pt x="10" y="47"/>
                    <a:pt x="10" y="47"/>
                    <a:pt x="10" y="47"/>
                  </a:cubicBezTo>
                  <a:cubicBezTo>
                    <a:pt x="10" y="49"/>
                    <a:pt x="10" y="49"/>
                    <a:pt x="10" y="49"/>
                  </a:cubicBezTo>
                  <a:cubicBezTo>
                    <a:pt x="2" y="49"/>
                    <a:pt x="2" y="49"/>
                    <a:pt x="2" y="49"/>
                  </a:cubicBezTo>
                  <a:cubicBezTo>
                    <a:pt x="1" y="49"/>
                    <a:pt x="1" y="49"/>
                    <a:pt x="0" y="49"/>
                  </a:cubicBezTo>
                  <a:cubicBezTo>
                    <a:pt x="0" y="50"/>
                    <a:pt x="0" y="50"/>
                    <a:pt x="0" y="51"/>
                  </a:cubicBezTo>
                  <a:cubicBezTo>
                    <a:pt x="0" y="62"/>
                    <a:pt x="0" y="62"/>
                    <a:pt x="0" y="62"/>
                  </a:cubicBezTo>
                  <a:cubicBezTo>
                    <a:pt x="0" y="63"/>
                    <a:pt x="0" y="64"/>
                    <a:pt x="1" y="64"/>
                  </a:cubicBezTo>
                  <a:cubicBezTo>
                    <a:pt x="1" y="65"/>
                    <a:pt x="2" y="65"/>
                    <a:pt x="3" y="65"/>
                  </a:cubicBezTo>
                  <a:cubicBezTo>
                    <a:pt x="11" y="62"/>
                    <a:pt x="11" y="62"/>
                    <a:pt x="11" y="62"/>
                  </a:cubicBezTo>
                  <a:cubicBezTo>
                    <a:pt x="12" y="62"/>
                    <a:pt x="12" y="62"/>
                    <a:pt x="13" y="61"/>
                  </a:cubicBezTo>
                  <a:cubicBezTo>
                    <a:pt x="18" y="54"/>
                    <a:pt x="18" y="54"/>
                    <a:pt x="18" y="54"/>
                  </a:cubicBezTo>
                  <a:cubicBezTo>
                    <a:pt x="28" y="53"/>
                    <a:pt x="28" y="53"/>
                    <a:pt x="28" y="53"/>
                  </a:cubicBezTo>
                  <a:cubicBezTo>
                    <a:pt x="34" y="58"/>
                    <a:pt x="34" y="58"/>
                    <a:pt x="34" y="58"/>
                  </a:cubicBezTo>
                  <a:cubicBezTo>
                    <a:pt x="34" y="62"/>
                    <a:pt x="34" y="62"/>
                    <a:pt x="34" y="62"/>
                  </a:cubicBezTo>
                  <a:cubicBezTo>
                    <a:pt x="35" y="63"/>
                    <a:pt x="35" y="64"/>
                    <a:pt x="36" y="64"/>
                  </a:cubicBezTo>
                  <a:cubicBezTo>
                    <a:pt x="37" y="64"/>
                    <a:pt x="38" y="64"/>
                    <a:pt x="39" y="63"/>
                  </a:cubicBezTo>
                  <a:cubicBezTo>
                    <a:pt x="41" y="61"/>
                    <a:pt x="41" y="61"/>
                    <a:pt x="41" y="61"/>
                  </a:cubicBezTo>
                  <a:cubicBezTo>
                    <a:pt x="41" y="60"/>
                    <a:pt x="41" y="58"/>
                    <a:pt x="41" y="57"/>
                  </a:cubicBezTo>
                  <a:cubicBezTo>
                    <a:pt x="34" y="49"/>
                    <a:pt x="34" y="49"/>
                    <a:pt x="34" y="49"/>
                  </a:cubicBezTo>
                  <a:cubicBezTo>
                    <a:pt x="36" y="48"/>
                    <a:pt x="36" y="48"/>
                    <a:pt x="36" y="48"/>
                  </a:cubicBezTo>
                  <a:cubicBezTo>
                    <a:pt x="41" y="57"/>
                    <a:pt x="41" y="57"/>
                    <a:pt x="41" y="57"/>
                  </a:cubicBezTo>
                  <a:cubicBezTo>
                    <a:pt x="41" y="57"/>
                    <a:pt x="41" y="57"/>
                    <a:pt x="41" y="57"/>
                  </a:cubicBezTo>
                  <a:cubicBezTo>
                    <a:pt x="44" y="62"/>
                    <a:pt x="44" y="62"/>
                    <a:pt x="44" y="62"/>
                  </a:cubicBezTo>
                  <a:cubicBezTo>
                    <a:pt x="45" y="62"/>
                    <a:pt x="45" y="62"/>
                    <a:pt x="45" y="62"/>
                  </a:cubicBezTo>
                  <a:cubicBezTo>
                    <a:pt x="49" y="65"/>
                    <a:pt x="49" y="65"/>
                    <a:pt x="49" y="65"/>
                  </a:cubicBezTo>
                  <a:cubicBezTo>
                    <a:pt x="49" y="65"/>
                    <a:pt x="50" y="65"/>
                    <a:pt x="51" y="65"/>
                  </a:cubicBezTo>
                  <a:cubicBezTo>
                    <a:pt x="52" y="64"/>
                    <a:pt x="52" y="63"/>
                    <a:pt x="52" y="62"/>
                  </a:cubicBezTo>
                  <a:cubicBezTo>
                    <a:pt x="52" y="58"/>
                    <a:pt x="52" y="58"/>
                    <a:pt x="52" y="58"/>
                  </a:cubicBezTo>
                  <a:cubicBezTo>
                    <a:pt x="53" y="58"/>
                    <a:pt x="53" y="58"/>
                    <a:pt x="53" y="58"/>
                  </a:cubicBezTo>
                  <a:cubicBezTo>
                    <a:pt x="60" y="65"/>
                    <a:pt x="60" y="65"/>
                    <a:pt x="60" y="65"/>
                  </a:cubicBezTo>
                  <a:cubicBezTo>
                    <a:pt x="61" y="66"/>
                    <a:pt x="62" y="66"/>
                    <a:pt x="62" y="66"/>
                  </a:cubicBezTo>
                  <a:cubicBezTo>
                    <a:pt x="67" y="65"/>
                    <a:pt x="67" y="65"/>
                    <a:pt x="67" y="65"/>
                  </a:cubicBezTo>
                  <a:cubicBezTo>
                    <a:pt x="67" y="70"/>
                    <a:pt x="67" y="70"/>
                    <a:pt x="67" y="70"/>
                  </a:cubicBezTo>
                  <a:cubicBezTo>
                    <a:pt x="66" y="70"/>
                    <a:pt x="66" y="70"/>
                    <a:pt x="66" y="70"/>
                  </a:cubicBezTo>
                  <a:cubicBezTo>
                    <a:pt x="61" y="70"/>
                    <a:pt x="61" y="70"/>
                    <a:pt x="61" y="70"/>
                  </a:cubicBezTo>
                  <a:cubicBezTo>
                    <a:pt x="64" y="73"/>
                    <a:pt x="67" y="78"/>
                    <a:pt x="70" y="82"/>
                  </a:cubicBezTo>
                  <a:cubicBezTo>
                    <a:pt x="72" y="81"/>
                    <a:pt x="72" y="81"/>
                    <a:pt x="72" y="81"/>
                  </a:cubicBezTo>
                  <a:cubicBezTo>
                    <a:pt x="73" y="83"/>
                    <a:pt x="73" y="83"/>
                    <a:pt x="73" y="83"/>
                  </a:cubicBezTo>
                  <a:cubicBezTo>
                    <a:pt x="77" y="82"/>
                    <a:pt x="85" y="79"/>
                    <a:pt x="85" y="79"/>
                  </a:cubicBezTo>
                  <a:cubicBezTo>
                    <a:pt x="84" y="79"/>
                    <a:pt x="89" y="72"/>
                    <a:pt x="89" y="72"/>
                  </a:cubicBezTo>
                  <a:close/>
                </a:path>
              </a:pathLst>
            </a:custGeom>
            <a:solidFill>
              <a:srgbClr val="C48C00"/>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86" name="Freeform 185"/>
            <p:cNvSpPr>
              <a:spLocks/>
            </p:cNvSpPr>
            <p:nvPr/>
          </p:nvSpPr>
          <p:spPr bwMode="auto">
            <a:xfrm>
              <a:off x="11527345" y="943817"/>
              <a:ext cx="38100" cy="30163"/>
            </a:xfrm>
            <a:custGeom>
              <a:avLst/>
              <a:gdLst>
                <a:gd name="T0" fmla="*/ 3 w 13"/>
                <a:gd name="T1" fmla="*/ 10 h 10"/>
                <a:gd name="T2" fmla="*/ 4 w 13"/>
                <a:gd name="T3" fmla="*/ 10 h 10"/>
                <a:gd name="T4" fmla="*/ 5 w 13"/>
                <a:gd name="T5" fmla="*/ 10 h 10"/>
                <a:gd name="T6" fmla="*/ 11 w 13"/>
                <a:gd name="T7" fmla="*/ 8 h 10"/>
                <a:gd name="T8" fmla="*/ 13 w 13"/>
                <a:gd name="T9" fmla="*/ 5 h 10"/>
                <a:gd name="T10" fmla="*/ 11 w 13"/>
                <a:gd name="T11" fmla="*/ 3 h 10"/>
                <a:gd name="T12" fmla="*/ 3 w 13"/>
                <a:gd name="T13" fmla="*/ 1 h 10"/>
                <a:gd name="T14" fmla="*/ 1 w 13"/>
                <a:gd name="T15" fmla="*/ 1 h 10"/>
                <a:gd name="T16" fmla="*/ 0 w 13"/>
                <a:gd name="T17" fmla="*/ 4 h 10"/>
                <a:gd name="T18" fmla="*/ 2 w 13"/>
                <a:gd name="T19" fmla="*/ 9 h 10"/>
                <a:gd name="T20" fmla="*/ 3 w 13"/>
                <a:gd name="T21"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0">
                  <a:moveTo>
                    <a:pt x="3" y="10"/>
                  </a:moveTo>
                  <a:cubicBezTo>
                    <a:pt x="4" y="10"/>
                    <a:pt x="4" y="10"/>
                    <a:pt x="4" y="10"/>
                  </a:cubicBezTo>
                  <a:cubicBezTo>
                    <a:pt x="5" y="10"/>
                    <a:pt x="5" y="10"/>
                    <a:pt x="5" y="10"/>
                  </a:cubicBezTo>
                  <a:cubicBezTo>
                    <a:pt x="11" y="8"/>
                    <a:pt x="11" y="8"/>
                    <a:pt x="11" y="8"/>
                  </a:cubicBezTo>
                  <a:cubicBezTo>
                    <a:pt x="12" y="7"/>
                    <a:pt x="13" y="6"/>
                    <a:pt x="13" y="5"/>
                  </a:cubicBezTo>
                  <a:cubicBezTo>
                    <a:pt x="12" y="4"/>
                    <a:pt x="12" y="3"/>
                    <a:pt x="11" y="3"/>
                  </a:cubicBezTo>
                  <a:cubicBezTo>
                    <a:pt x="3" y="1"/>
                    <a:pt x="3" y="1"/>
                    <a:pt x="3" y="1"/>
                  </a:cubicBezTo>
                  <a:cubicBezTo>
                    <a:pt x="3" y="0"/>
                    <a:pt x="2" y="1"/>
                    <a:pt x="1" y="1"/>
                  </a:cubicBezTo>
                  <a:cubicBezTo>
                    <a:pt x="0" y="2"/>
                    <a:pt x="0" y="3"/>
                    <a:pt x="0" y="4"/>
                  </a:cubicBezTo>
                  <a:cubicBezTo>
                    <a:pt x="2" y="9"/>
                    <a:pt x="2" y="9"/>
                    <a:pt x="2" y="9"/>
                  </a:cubicBezTo>
                  <a:cubicBezTo>
                    <a:pt x="2" y="9"/>
                    <a:pt x="3" y="10"/>
                    <a:pt x="3" y="10"/>
                  </a:cubicBezTo>
                  <a:close/>
                </a:path>
              </a:pathLst>
            </a:custGeom>
            <a:solidFill>
              <a:srgbClr val="C4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87" name="Freeform 186"/>
            <p:cNvSpPr>
              <a:spLocks/>
            </p:cNvSpPr>
            <p:nvPr/>
          </p:nvSpPr>
          <p:spPr bwMode="auto">
            <a:xfrm>
              <a:off x="11514645" y="977155"/>
              <a:ext cx="50800" cy="53975"/>
            </a:xfrm>
            <a:custGeom>
              <a:avLst/>
              <a:gdLst>
                <a:gd name="T0" fmla="*/ 1 w 17"/>
                <a:gd name="T1" fmla="*/ 17 h 18"/>
                <a:gd name="T2" fmla="*/ 3 w 17"/>
                <a:gd name="T3" fmla="*/ 18 h 18"/>
                <a:gd name="T4" fmla="*/ 3 w 17"/>
                <a:gd name="T5" fmla="*/ 18 h 18"/>
                <a:gd name="T6" fmla="*/ 13 w 17"/>
                <a:gd name="T7" fmla="*/ 15 h 18"/>
                <a:gd name="T8" fmla="*/ 17 w 17"/>
                <a:gd name="T9" fmla="*/ 7 h 18"/>
                <a:gd name="T10" fmla="*/ 17 w 17"/>
                <a:gd name="T11" fmla="*/ 6 h 18"/>
                <a:gd name="T12" fmla="*/ 14 w 17"/>
                <a:gd name="T13" fmla="*/ 1 h 18"/>
                <a:gd name="T14" fmla="*/ 12 w 17"/>
                <a:gd name="T15" fmla="*/ 0 h 18"/>
                <a:gd name="T16" fmla="*/ 10 w 17"/>
                <a:gd name="T17" fmla="*/ 1 h 18"/>
                <a:gd name="T18" fmla="*/ 5 w 17"/>
                <a:gd name="T19" fmla="*/ 8 h 18"/>
                <a:gd name="T20" fmla="*/ 1 w 17"/>
                <a:gd name="T21" fmla="*/ 14 h 18"/>
                <a:gd name="T22" fmla="*/ 1 w 17"/>
                <a:gd name="T23"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8">
                  <a:moveTo>
                    <a:pt x="1" y="17"/>
                  </a:moveTo>
                  <a:cubicBezTo>
                    <a:pt x="1" y="17"/>
                    <a:pt x="2" y="18"/>
                    <a:pt x="3" y="18"/>
                  </a:cubicBezTo>
                  <a:cubicBezTo>
                    <a:pt x="3" y="18"/>
                    <a:pt x="3" y="18"/>
                    <a:pt x="3" y="18"/>
                  </a:cubicBezTo>
                  <a:cubicBezTo>
                    <a:pt x="4" y="18"/>
                    <a:pt x="10" y="16"/>
                    <a:pt x="13" y="15"/>
                  </a:cubicBezTo>
                  <a:cubicBezTo>
                    <a:pt x="17" y="13"/>
                    <a:pt x="17" y="8"/>
                    <a:pt x="17" y="7"/>
                  </a:cubicBezTo>
                  <a:cubicBezTo>
                    <a:pt x="17" y="7"/>
                    <a:pt x="17" y="7"/>
                    <a:pt x="17" y="6"/>
                  </a:cubicBezTo>
                  <a:cubicBezTo>
                    <a:pt x="14" y="1"/>
                    <a:pt x="14" y="1"/>
                    <a:pt x="14" y="1"/>
                  </a:cubicBezTo>
                  <a:cubicBezTo>
                    <a:pt x="14" y="0"/>
                    <a:pt x="13" y="0"/>
                    <a:pt x="12" y="0"/>
                  </a:cubicBezTo>
                  <a:cubicBezTo>
                    <a:pt x="11" y="0"/>
                    <a:pt x="10" y="0"/>
                    <a:pt x="10" y="1"/>
                  </a:cubicBezTo>
                  <a:cubicBezTo>
                    <a:pt x="5" y="8"/>
                    <a:pt x="5" y="8"/>
                    <a:pt x="5" y="8"/>
                  </a:cubicBezTo>
                  <a:cubicBezTo>
                    <a:pt x="1" y="14"/>
                    <a:pt x="1" y="14"/>
                    <a:pt x="1" y="14"/>
                  </a:cubicBezTo>
                  <a:cubicBezTo>
                    <a:pt x="0" y="15"/>
                    <a:pt x="0" y="16"/>
                    <a:pt x="1" y="17"/>
                  </a:cubicBezTo>
                  <a:close/>
                </a:path>
              </a:pathLst>
            </a:custGeom>
            <a:solidFill>
              <a:srgbClr val="C4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88" name="Freeform 187"/>
            <p:cNvSpPr>
              <a:spLocks/>
            </p:cNvSpPr>
            <p:nvPr/>
          </p:nvSpPr>
          <p:spPr bwMode="auto">
            <a:xfrm>
              <a:off x="11073320" y="789829"/>
              <a:ext cx="542926" cy="357189"/>
            </a:xfrm>
            <a:custGeom>
              <a:avLst/>
              <a:gdLst>
                <a:gd name="T0" fmla="*/ 115 w 182"/>
                <a:gd name="T1" fmla="*/ 98 h 120"/>
                <a:gd name="T2" fmla="*/ 120 w 182"/>
                <a:gd name="T3" fmla="*/ 97 h 120"/>
                <a:gd name="T4" fmla="*/ 135 w 182"/>
                <a:gd name="T5" fmla="*/ 89 h 120"/>
                <a:gd name="T6" fmla="*/ 136 w 182"/>
                <a:gd name="T7" fmla="*/ 77 h 120"/>
                <a:gd name="T8" fmla="*/ 131 w 182"/>
                <a:gd name="T9" fmla="*/ 68 h 120"/>
                <a:gd name="T10" fmla="*/ 130 w 182"/>
                <a:gd name="T11" fmla="*/ 65 h 120"/>
                <a:gd name="T12" fmla="*/ 126 w 182"/>
                <a:gd name="T13" fmla="*/ 63 h 120"/>
                <a:gd name="T14" fmla="*/ 133 w 182"/>
                <a:gd name="T15" fmla="*/ 66 h 120"/>
                <a:gd name="T16" fmla="*/ 139 w 182"/>
                <a:gd name="T17" fmla="*/ 72 h 120"/>
                <a:gd name="T18" fmla="*/ 143 w 182"/>
                <a:gd name="T19" fmla="*/ 72 h 120"/>
                <a:gd name="T20" fmla="*/ 146 w 182"/>
                <a:gd name="T21" fmla="*/ 65 h 120"/>
                <a:gd name="T22" fmla="*/ 144 w 182"/>
                <a:gd name="T23" fmla="*/ 56 h 120"/>
                <a:gd name="T24" fmla="*/ 146 w 182"/>
                <a:gd name="T25" fmla="*/ 50 h 120"/>
                <a:gd name="T26" fmla="*/ 153 w 182"/>
                <a:gd name="T27" fmla="*/ 50 h 120"/>
                <a:gd name="T28" fmla="*/ 142 w 182"/>
                <a:gd name="T29" fmla="*/ 37 h 120"/>
                <a:gd name="T30" fmla="*/ 132 w 182"/>
                <a:gd name="T31" fmla="*/ 34 h 120"/>
                <a:gd name="T32" fmla="*/ 147 w 182"/>
                <a:gd name="T33" fmla="*/ 30 h 120"/>
                <a:gd name="T34" fmla="*/ 149 w 182"/>
                <a:gd name="T35" fmla="*/ 27 h 120"/>
                <a:gd name="T36" fmla="*/ 154 w 182"/>
                <a:gd name="T37" fmla="*/ 33 h 120"/>
                <a:gd name="T38" fmla="*/ 163 w 182"/>
                <a:gd name="T39" fmla="*/ 40 h 120"/>
                <a:gd name="T40" fmla="*/ 168 w 182"/>
                <a:gd name="T41" fmla="*/ 38 h 120"/>
                <a:gd name="T42" fmla="*/ 164 w 182"/>
                <a:gd name="T43" fmla="*/ 29 h 120"/>
                <a:gd name="T44" fmla="*/ 174 w 182"/>
                <a:gd name="T45" fmla="*/ 24 h 120"/>
                <a:gd name="T46" fmla="*/ 172 w 182"/>
                <a:gd name="T47" fmla="*/ 20 h 120"/>
                <a:gd name="T48" fmla="*/ 182 w 182"/>
                <a:gd name="T49" fmla="*/ 18 h 120"/>
                <a:gd name="T50" fmla="*/ 172 w 182"/>
                <a:gd name="T51" fmla="*/ 12 h 120"/>
                <a:gd name="T52" fmla="*/ 112 w 182"/>
                <a:gd name="T53" fmla="*/ 6 h 120"/>
                <a:gd name="T54" fmla="*/ 74 w 182"/>
                <a:gd name="T55" fmla="*/ 5 h 120"/>
                <a:gd name="T56" fmla="*/ 71 w 182"/>
                <a:gd name="T57" fmla="*/ 0 h 120"/>
                <a:gd name="T58" fmla="*/ 48 w 182"/>
                <a:gd name="T59" fmla="*/ 0 h 120"/>
                <a:gd name="T60" fmla="*/ 31 w 182"/>
                <a:gd name="T61" fmla="*/ 3 h 120"/>
                <a:gd name="T62" fmla="*/ 23 w 182"/>
                <a:gd name="T63" fmla="*/ 8 h 120"/>
                <a:gd name="T64" fmla="*/ 17 w 182"/>
                <a:gd name="T65" fmla="*/ 10 h 120"/>
                <a:gd name="T66" fmla="*/ 3 w 182"/>
                <a:gd name="T67" fmla="*/ 12 h 120"/>
                <a:gd name="T68" fmla="*/ 0 w 182"/>
                <a:gd name="T69" fmla="*/ 13 h 120"/>
                <a:gd name="T70" fmla="*/ 3 w 182"/>
                <a:gd name="T71" fmla="*/ 44 h 120"/>
                <a:gd name="T72" fmla="*/ 6 w 182"/>
                <a:gd name="T73" fmla="*/ 62 h 120"/>
                <a:gd name="T74" fmla="*/ 14 w 182"/>
                <a:gd name="T75" fmla="*/ 83 h 120"/>
                <a:gd name="T76" fmla="*/ 12 w 182"/>
                <a:gd name="T77" fmla="*/ 107 h 120"/>
                <a:gd name="T78" fmla="*/ 30 w 182"/>
                <a:gd name="T79" fmla="*/ 105 h 120"/>
                <a:gd name="T80" fmla="*/ 39 w 182"/>
                <a:gd name="T81" fmla="*/ 94 h 120"/>
                <a:gd name="T82" fmla="*/ 39 w 182"/>
                <a:gd name="T83" fmla="*/ 91 h 120"/>
                <a:gd name="T84" fmla="*/ 31 w 182"/>
                <a:gd name="T85" fmla="*/ 87 h 120"/>
                <a:gd name="T86" fmla="*/ 20 w 182"/>
                <a:gd name="T87" fmla="*/ 82 h 120"/>
                <a:gd name="T88" fmla="*/ 37 w 182"/>
                <a:gd name="T89" fmla="*/ 85 h 120"/>
                <a:gd name="T90" fmla="*/ 53 w 182"/>
                <a:gd name="T91" fmla="*/ 96 h 120"/>
                <a:gd name="T92" fmla="*/ 58 w 182"/>
                <a:gd name="T93" fmla="*/ 101 h 120"/>
                <a:gd name="T94" fmla="*/ 64 w 182"/>
                <a:gd name="T95" fmla="*/ 116 h 120"/>
                <a:gd name="T96" fmla="*/ 69 w 182"/>
                <a:gd name="T97" fmla="*/ 120 h 120"/>
                <a:gd name="T98" fmla="*/ 72 w 182"/>
                <a:gd name="T99" fmla="*/ 119 h 120"/>
                <a:gd name="T100" fmla="*/ 76 w 182"/>
                <a:gd name="T101" fmla="*/ 107 h 120"/>
                <a:gd name="T102" fmla="*/ 77 w 182"/>
                <a:gd name="T103" fmla="*/ 104 h 120"/>
                <a:gd name="T104" fmla="*/ 84 w 182"/>
                <a:gd name="T105" fmla="*/ 95 h 120"/>
                <a:gd name="T106" fmla="*/ 92 w 182"/>
                <a:gd name="T107" fmla="*/ 100 h 120"/>
                <a:gd name="T108" fmla="*/ 94 w 182"/>
                <a:gd name="T109" fmla="*/ 104 h 120"/>
                <a:gd name="T110" fmla="*/ 115 w 182"/>
                <a:gd name="T111" fmla="*/ 10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2" h="120">
                  <a:moveTo>
                    <a:pt x="115" y="100"/>
                  </a:moveTo>
                  <a:cubicBezTo>
                    <a:pt x="115" y="98"/>
                    <a:pt x="115" y="98"/>
                    <a:pt x="115" y="98"/>
                  </a:cubicBezTo>
                  <a:cubicBezTo>
                    <a:pt x="119" y="97"/>
                    <a:pt x="119" y="97"/>
                    <a:pt x="119" y="97"/>
                  </a:cubicBezTo>
                  <a:cubicBezTo>
                    <a:pt x="119" y="97"/>
                    <a:pt x="120" y="97"/>
                    <a:pt x="120" y="97"/>
                  </a:cubicBezTo>
                  <a:cubicBezTo>
                    <a:pt x="134" y="91"/>
                    <a:pt x="134" y="91"/>
                    <a:pt x="134" y="91"/>
                  </a:cubicBezTo>
                  <a:cubicBezTo>
                    <a:pt x="134" y="90"/>
                    <a:pt x="135" y="90"/>
                    <a:pt x="135" y="89"/>
                  </a:cubicBezTo>
                  <a:cubicBezTo>
                    <a:pt x="137" y="79"/>
                    <a:pt x="137" y="79"/>
                    <a:pt x="137" y="79"/>
                  </a:cubicBezTo>
                  <a:cubicBezTo>
                    <a:pt x="137" y="78"/>
                    <a:pt x="137" y="78"/>
                    <a:pt x="136" y="77"/>
                  </a:cubicBezTo>
                  <a:cubicBezTo>
                    <a:pt x="131" y="70"/>
                    <a:pt x="131" y="70"/>
                    <a:pt x="131" y="70"/>
                  </a:cubicBezTo>
                  <a:cubicBezTo>
                    <a:pt x="131" y="68"/>
                    <a:pt x="131" y="68"/>
                    <a:pt x="131" y="68"/>
                  </a:cubicBezTo>
                  <a:cubicBezTo>
                    <a:pt x="132" y="67"/>
                    <a:pt x="132" y="66"/>
                    <a:pt x="131" y="66"/>
                  </a:cubicBezTo>
                  <a:cubicBezTo>
                    <a:pt x="131" y="65"/>
                    <a:pt x="130" y="65"/>
                    <a:pt x="130" y="65"/>
                  </a:cubicBezTo>
                  <a:cubicBezTo>
                    <a:pt x="126" y="64"/>
                    <a:pt x="126" y="64"/>
                    <a:pt x="126" y="64"/>
                  </a:cubicBezTo>
                  <a:cubicBezTo>
                    <a:pt x="126" y="63"/>
                    <a:pt x="126" y="63"/>
                    <a:pt x="126" y="63"/>
                  </a:cubicBezTo>
                  <a:cubicBezTo>
                    <a:pt x="131" y="64"/>
                    <a:pt x="131" y="64"/>
                    <a:pt x="131" y="64"/>
                  </a:cubicBezTo>
                  <a:cubicBezTo>
                    <a:pt x="133" y="66"/>
                    <a:pt x="133" y="66"/>
                    <a:pt x="133" y="66"/>
                  </a:cubicBezTo>
                  <a:cubicBezTo>
                    <a:pt x="133" y="66"/>
                    <a:pt x="133" y="66"/>
                    <a:pt x="133" y="66"/>
                  </a:cubicBezTo>
                  <a:cubicBezTo>
                    <a:pt x="139" y="72"/>
                    <a:pt x="139" y="72"/>
                    <a:pt x="139" y="72"/>
                  </a:cubicBezTo>
                  <a:cubicBezTo>
                    <a:pt x="140" y="73"/>
                    <a:pt x="140" y="73"/>
                    <a:pt x="141" y="73"/>
                  </a:cubicBezTo>
                  <a:cubicBezTo>
                    <a:pt x="142" y="73"/>
                    <a:pt x="142" y="73"/>
                    <a:pt x="143" y="72"/>
                  </a:cubicBezTo>
                  <a:cubicBezTo>
                    <a:pt x="146" y="68"/>
                    <a:pt x="146" y="68"/>
                    <a:pt x="146" y="68"/>
                  </a:cubicBezTo>
                  <a:cubicBezTo>
                    <a:pt x="147" y="67"/>
                    <a:pt x="146" y="65"/>
                    <a:pt x="146" y="65"/>
                  </a:cubicBezTo>
                  <a:cubicBezTo>
                    <a:pt x="142" y="61"/>
                    <a:pt x="142" y="61"/>
                    <a:pt x="142" y="61"/>
                  </a:cubicBezTo>
                  <a:cubicBezTo>
                    <a:pt x="144" y="56"/>
                    <a:pt x="144" y="56"/>
                    <a:pt x="144" y="56"/>
                  </a:cubicBezTo>
                  <a:cubicBezTo>
                    <a:pt x="144" y="56"/>
                    <a:pt x="144" y="56"/>
                    <a:pt x="144" y="56"/>
                  </a:cubicBezTo>
                  <a:cubicBezTo>
                    <a:pt x="146" y="50"/>
                    <a:pt x="146" y="50"/>
                    <a:pt x="146" y="50"/>
                  </a:cubicBezTo>
                  <a:cubicBezTo>
                    <a:pt x="151" y="51"/>
                    <a:pt x="151" y="51"/>
                    <a:pt x="151" y="51"/>
                  </a:cubicBezTo>
                  <a:cubicBezTo>
                    <a:pt x="152" y="51"/>
                    <a:pt x="153" y="51"/>
                    <a:pt x="153" y="50"/>
                  </a:cubicBezTo>
                  <a:cubicBezTo>
                    <a:pt x="154" y="48"/>
                    <a:pt x="154" y="47"/>
                    <a:pt x="153" y="47"/>
                  </a:cubicBezTo>
                  <a:cubicBezTo>
                    <a:pt x="142" y="37"/>
                    <a:pt x="142" y="37"/>
                    <a:pt x="142" y="37"/>
                  </a:cubicBezTo>
                  <a:cubicBezTo>
                    <a:pt x="141" y="36"/>
                    <a:pt x="141" y="36"/>
                    <a:pt x="140" y="36"/>
                  </a:cubicBezTo>
                  <a:cubicBezTo>
                    <a:pt x="132" y="34"/>
                    <a:pt x="132" y="34"/>
                    <a:pt x="132" y="34"/>
                  </a:cubicBezTo>
                  <a:cubicBezTo>
                    <a:pt x="135" y="30"/>
                    <a:pt x="135" y="30"/>
                    <a:pt x="135" y="30"/>
                  </a:cubicBezTo>
                  <a:cubicBezTo>
                    <a:pt x="147" y="30"/>
                    <a:pt x="147" y="30"/>
                    <a:pt x="147" y="30"/>
                  </a:cubicBezTo>
                  <a:cubicBezTo>
                    <a:pt x="148" y="30"/>
                    <a:pt x="149" y="30"/>
                    <a:pt x="149" y="29"/>
                  </a:cubicBezTo>
                  <a:cubicBezTo>
                    <a:pt x="149" y="28"/>
                    <a:pt x="149" y="27"/>
                    <a:pt x="149" y="27"/>
                  </a:cubicBezTo>
                  <a:cubicBezTo>
                    <a:pt x="155" y="27"/>
                    <a:pt x="155" y="27"/>
                    <a:pt x="155" y="27"/>
                  </a:cubicBezTo>
                  <a:cubicBezTo>
                    <a:pt x="154" y="33"/>
                    <a:pt x="154" y="33"/>
                    <a:pt x="154" y="33"/>
                  </a:cubicBezTo>
                  <a:cubicBezTo>
                    <a:pt x="154" y="34"/>
                    <a:pt x="155" y="35"/>
                    <a:pt x="155" y="35"/>
                  </a:cubicBezTo>
                  <a:cubicBezTo>
                    <a:pt x="163" y="40"/>
                    <a:pt x="163" y="40"/>
                    <a:pt x="163" y="40"/>
                  </a:cubicBezTo>
                  <a:cubicBezTo>
                    <a:pt x="164" y="41"/>
                    <a:pt x="166" y="41"/>
                    <a:pt x="167" y="40"/>
                  </a:cubicBezTo>
                  <a:cubicBezTo>
                    <a:pt x="168" y="38"/>
                    <a:pt x="168" y="38"/>
                    <a:pt x="168" y="38"/>
                  </a:cubicBezTo>
                  <a:cubicBezTo>
                    <a:pt x="169" y="37"/>
                    <a:pt x="169" y="36"/>
                    <a:pt x="168" y="35"/>
                  </a:cubicBezTo>
                  <a:cubicBezTo>
                    <a:pt x="164" y="29"/>
                    <a:pt x="164" y="29"/>
                    <a:pt x="164" y="29"/>
                  </a:cubicBezTo>
                  <a:cubicBezTo>
                    <a:pt x="172" y="26"/>
                    <a:pt x="172" y="26"/>
                    <a:pt x="172" y="26"/>
                  </a:cubicBezTo>
                  <a:cubicBezTo>
                    <a:pt x="173" y="25"/>
                    <a:pt x="173" y="25"/>
                    <a:pt x="174" y="24"/>
                  </a:cubicBezTo>
                  <a:cubicBezTo>
                    <a:pt x="174" y="23"/>
                    <a:pt x="174" y="23"/>
                    <a:pt x="173" y="22"/>
                  </a:cubicBezTo>
                  <a:cubicBezTo>
                    <a:pt x="172" y="20"/>
                    <a:pt x="172" y="20"/>
                    <a:pt x="172" y="20"/>
                  </a:cubicBezTo>
                  <a:cubicBezTo>
                    <a:pt x="180" y="20"/>
                    <a:pt x="180" y="20"/>
                    <a:pt x="180" y="20"/>
                  </a:cubicBezTo>
                  <a:cubicBezTo>
                    <a:pt x="181" y="20"/>
                    <a:pt x="182" y="19"/>
                    <a:pt x="182" y="18"/>
                  </a:cubicBezTo>
                  <a:cubicBezTo>
                    <a:pt x="182" y="17"/>
                    <a:pt x="182" y="16"/>
                    <a:pt x="181" y="15"/>
                  </a:cubicBezTo>
                  <a:cubicBezTo>
                    <a:pt x="174" y="12"/>
                    <a:pt x="173" y="12"/>
                    <a:pt x="172" y="12"/>
                  </a:cubicBezTo>
                  <a:cubicBezTo>
                    <a:pt x="170" y="12"/>
                    <a:pt x="136" y="8"/>
                    <a:pt x="113" y="6"/>
                  </a:cubicBezTo>
                  <a:cubicBezTo>
                    <a:pt x="113" y="6"/>
                    <a:pt x="112" y="6"/>
                    <a:pt x="112" y="6"/>
                  </a:cubicBezTo>
                  <a:cubicBezTo>
                    <a:pt x="103" y="8"/>
                    <a:pt x="103" y="8"/>
                    <a:pt x="103" y="8"/>
                  </a:cubicBezTo>
                  <a:cubicBezTo>
                    <a:pt x="74" y="5"/>
                    <a:pt x="74" y="5"/>
                    <a:pt x="74" y="5"/>
                  </a:cubicBezTo>
                  <a:cubicBezTo>
                    <a:pt x="74" y="3"/>
                    <a:pt x="74" y="3"/>
                    <a:pt x="74" y="3"/>
                  </a:cubicBezTo>
                  <a:cubicBezTo>
                    <a:pt x="74" y="1"/>
                    <a:pt x="73" y="0"/>
                    <a:pt x="71" y="0"/>
                  </a:cubicBezTo>
                  <a:cubicBezTo>
                    <a:pt x="49" y="0"/>
                    <a:pt x="49" y="0"/>
                    <a:pt x="49" y="0"/>
                  </a:cubicBezTo>
                  <a:cubicBezTo>
                    <a:pt x="48" y="0"/>
                    <a:pt x="48" y="0"/>
                    <a:pt x="48" y="0"/>
                  </a:cubicBezTo>
                  <a:cubicBezTo>
                    <a:pt x="34" y="7"/>
                    <a:pt x="34" y="7"/>
                    <a:pt x="34" y="7"/>
                  </a:cubicBezTo>
                  <a:cubicBezTo>
                    <a:pt x="31" y="3"/>
                    <a:pt x="31" y="3"/>
                    <a:pt x="31" y="3"/>
                  </a:cubicBezTo>
                  <a:cubicBezTo>
                    <a:pt x="30" y="2"/>
                    <a:pt x="28" y="2"/>
                    <a:pt x="27" y="3"/>
                  </a:cubicBezTo>
                  <a:cubicBezTo>
                    <a:pt x="23" y="8"/>
                    <a:pt x="23" y="8"/>
                    <a:pt x="23" y="8"/>
                  </a:cubicBezTo>
                  <a:cubicBezTo>
                    <a:pt x="22" y="8"/>
                    <a:pt x="22" y="10"/>
                    <a:pt x="22" y="11"/>
                  </a:cubicBezTo>
                  <a:cubicBezTo>
                    <a:pt x="17" y="10"/>
                    <a:pt x="17" y="10"/>
                    <a:pt x="17" y="10"/>
                  </a:cubicBezTo>
                  <a:cubicBezTo>
                    <a:pt x="17" y="10"/>
                    <a:pt x="16" y="10"/>
                    <a:pt x="16" y="10"/>
                  </a:cubicBezTo>
                  <a:cubicBezTo>
                    <a:pt x="3" y="12"/>
                    <a:pt x="3" y="12"/>
                    <a:pt x="3" y="12"/>
                  </a:cubicBezTo>
                  <a:cubicBezTo>
                    <a:pt x="3" y="12"/>
                    <a:pt x="3" y="12"/>
                    <a:pt x="3" y="12"/>
                  </a:cubicBezTo>
                  <a:cubicBezTo>
                    <a:pt x="0" y="13"/>
                    <a:pt x="0" y="13"/>
                    <a:pt x="0" y="13"/>
                  </a:cubicBezTo>
                  <a:cubicBezTo>
                    <a:pt x="2" y="34"/>
                    <a:pt x="2" y="34"/>
                    <a:pt x="2" y="34"/>
                  </a:cubicBezTo>
                  <a:cubicBezTo>
                    <a:pt x="3" y="44"/>
                    <a:pt x="3" y="44"/>
                    <a:pt x="3" y="44"/>
                  </a:cubicBezTo>
                  <a:cubicBezTo>
                    <a:pt x="13" y="57"/>
                    <a:pt x="13" y="57"/>
                    <a:pt x="13" y="57"/>
                  </a:cubicBezTo>
                  <a:cubicBezTo>
                    <a:pt x="6" y="62"/>
                    <a:pt x="6" y="62"/>
                    <a:pt x="6" y="62"/>
                  </a:cubicBezTo>
                  <a:cubicBezTo>
                    <a:pt x="18" y="76"/>
                    <a:pt x="18" y="76"/>
                    <a:pt x="18" y="76"/>
                  </a:cubicBezTo>
                  <a:cubicBezTo>
                    <a:pt x="18" y="76"/>
                    <a:pt x="13" y="83"/>
                    <a:pt x="14" y="83"/>
                  </a:cubicBezTo>
                  <a:cubicBezTo>
                    <a:pt x="14" y="83"/>
                    <a:pt x="6" y="86"/>
                    <a:pt x="2" y="87"/>
                  </a:cubicBezTo>
                  <a:cubicBezTo>
                    <a:pt x="12" y="107"/>
                    <a:pt x="12" y="107"/>
                    <a:pt x="12" y="107"/>
                  </a:cubicBezTo>
                  <a:cubicBezTo>
                    <a:pt x="13" y="108"/>
                    <a:pt x="14" y="109"/>
                    <a:pt x="15" y="109"/>
                  </a:cubicBezTo>
                  <a:cubicBezTo>
                    <a:pt x="30" y="105"/>
                    <a:pt x="30" y="105"/>
                    <a:pt x="30" y="105"/>
                  </a:cubicBezTo>
                  <a:cubicBezTo>
                    <a:pt x="30" y="105"/>
                    <a:pt x="31" y="104"/>
                    <a:pt x="31" y="104"/>
                  </a:cubicBezTo>
                  <a:cubicBezTo>
                    <a:pt x="39" y="94"/>
                    <a:pt x="39" y="94"/>
                    <a:pt x="39" y="94"/>
                  </a:cubicBezTo>
                  <a:cubicBezTo>
                    <a:pt x="40" y="94"/>
                    <a:pt x="40" y="93"/>
                    <a:pt x="40" y="92"/>
                  </a:cubicBezTo>
                  <a:cubicBezTo>
                    <a:pt x="40" y="92"/>
                    <a:pt x="39" y="91"/>
                    <a:pt x="39" y="91"/>
                  </a:cubicBezTo>
                  <a:cubicBezTo>
                    <a:pt x="32" y="88"/>
                    <a:pt x="32" y="88"/>
                    <a:pt x="32" y="88"/>
                  </a:cubicBezTo>
                  <a:cubicBezTo>
                    <a:pt x="31" y="87"/>
                    <a:pt x="31" y="87"/>
                    <a:pt x="31" y="87"/>
                  </a:cubicBezTo>
                  <a:cubicBezTo>
                    <a:pt x="25" y="88"/>
                    <a:pt x="25" y="88"/>
                    <a:pt x="25" y="88"/>
                  </a:cubicBezTo>
                  <a:cubicBezTo>
                    <a:pt x="20" y="82"/>
                    <a:pt x="20" y="82"/>
                    <a:pt x="20" y="82"/>
                  </a:cubicBezTo>
                  <a:cubicBezTo>
                    <a:pt x="22" y="81"/>
                    <a:pt x="22" y="81"/>
                    <a:pt x="22" y="81"/>
                  </a:cubicBezTo>
                  <a:cubicBezTo>
                    <a:pt x="37" y="85"/>
                    <a:pt x="37" y="85"/>
                    <a:pt x="37" y="85"/>
                  </a:cubicBezTo>
                  <a:cubicBezTo>
                    <a:pt x="49" y="90"/>
                    <a:pt x="49" y="90"/>
                    <a:pt x="49" y="90"/>
                  </a:cubicBezTo>
                  <a:cubicBezTo>
                    <a:pt x="53" y="96"/>
                    <a:pt x="53" y="96"/>
                    <a:pt x="53" y="96"/>
                  </a:cubicBezTo>
                  <a:cubicBezTo>
                    <a:pt x="53" y="96"/>
                    <a:pt x="53" y="96"/>
                    <a:pt x="53" y="96"/>
                  </a:cubicBezTo>
                  <a:cubicBezTo>
                    <a:pt x="58" y="101"/>
                    <a:pt x="58" y="101"/>
                    <a:pt x="58" y="101"/>
                  </a:cubicBezTo>
                  <a:cubicBezTo>
                    <a:pt x="61" y="106"/>
                    <a:pt x="61" y="106"/>
                    <a:pt x="61" y="106"/>
                  </a:cubicBezTo>
                  <a:cubicBezTo>
                    <a:pt x="64" y="116"/>
                    <a:pt x="64" y="116"/>
                    <a:pt x="64" y="116"/>
                  </a:cubicBezTo>
                  <a:cubicBezTo>
                    <a:pt x="64" y="116"/>
                    <a:pt x="64" y="117"/>
                    <a:pt x="65" y="117"/>
                  </a:cubicBezTo>
                  <a:cubicBezTo>
                    <a:pt x="69" y="120"/>
                    <a:pt x="69" y="120"/>
                    <a:pt x="69" y="120"/>
                  </a:cubicBezTo>
                  <a:cubicBezTo>
                    <a:pt x="70" y="120"/>
                    <a:pt x="70" y="120"/>
                    <a:pt x="71" y="120"/>
                  </a:cubicBezTo>
                  <a:cubicBezTo>
                    <a:pt x="72" y="120"/>
                    <a:pt x="72" y="119"/>
                    <a:pt x="72" y="119"/>
                  </a:cubicBezTo>
                  <a:cubicBezTo>
                    <a:pt x="76" y="109"/>
                    <a:pt x="76" y="109"/>
                    <a:pt x="76" y="109"/>
                  </a:cubicBezTo>
                  <a:cubicBezTo>
                    <a:pt x="76" y="108"/>
                    <a:pt x="76" y="107"/>
                    <a:pt x="76" y="107"/>
                  </a:cubicBezTo>
                  <a:cubicBezTo>
                    <a:pt x="75" y="105"/>
                    <a:pt x="75" y="105"/>
                    <a:pt x="75" y="105"/>
                  </a:cubicBezTo>
                  <a:cubicBezTo>
                    <a:pt x="77" y="104"/>
                    <a:pt x="77" y="104"/>
                    <a:pt x="77" y="104"/>
                  </a:cubicBezTo>
                  <a:cubicBezTo>
                    <a:pt x="78" y="104"/>
                    <a:pt x="78" y="104"/>
                    <a:pt x="78" y="104"/>
                  </a:cubicBezTo>
                  <a:cubicBezTo>
                    <a:pt x="84" y="95"/>
                    <a:pt x="84" y="95"/>
                    <a:pt x="84" y="95"/>
                  </a:cubicBezTo>
                  <a:cubicBezTo>
                    <a:pt x="90" y="95"/>
                    <a:pt x="90" y="95"/>
                    <a:pt x="90" y="95"/>
                  </a:cubicBezTo>
                  <a:cubicBezTo>
                    <a:pt x="92" y="100"/>
                    <a:pt x="92" y="100"/>
                    <a:pt x="92" y="100"/>
                  </a:cubicBezTo>
                  <a:cubicBezTo>
                    <a:pt x="92" y="100"/>
                    <a:pt x="92" y="100"/>
                    <a:pt x="92" y="100"/>
                  </a:cubicBezTo>
                  <a:cubicBezTo>
                    <a:pt x="94" y="104"/>
                    <a:pt x="94" y="104"/>
                    <a:pt x="94" y="104"/>
                  </a:cubicBezTo>
                  <a:cubicBezTo>
                    <a:pt x="94" y="104"/>
                    <a:pt x="109" y="103"/>
                    <a:pt x="118" y="101"/>
                  </a:cubicBezTo>
                  <a:lnTo>
                    <a:pt x="115" y="100"/>
                  </a:lnTo>
                  <a:close/>
                </a:path>
              </a:pathLst>
            </a:custGeom>
            <a:solidFill>
              <a:srgbClr val="C4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89" name="Freeform 188"/>
            <p:cNvSpPr>
              <a:spLocks/>
            </p:cNvSpPr>
            <p:nvPr/>
          </p:nvSpPr>
          <p:spPr bwMode="auto">
            <a:xfrm>
              <a:off x="11192382" y="1526431"/>
              <a:ext cx="60325" cy="65088"/>
            </a:xfrm>
            <a:custGeom>
              <a:avLst/>
              <a:gdLst>
                <a:gd name="T0" fmla="*/ 3 w 20"/>
                <a:gd name="T1" fmla="*/ 19 h 22"/>
                <a:gd name="T2" fmla="*/ 5 w 20"/>
                <a:gd name="T3" fmla="*/ 21 h 22"/>
                <a:gd name="T4" fmla="*/ 14 w 20"/>
                <a:gd name="T5" fmla="*/ 22 h 22"/>
                <a:gd name="T6" fmla="*/ 14 w 20"/>
                <a:gd name="T7" fmla="*/ 22 h 22"/>
                <a:gd name="T8" fmla="*/ 17 w 20"/>
                <a:gd name="T9" fmla="*/ 20 h 22"/>
                <a:gd name="T10" fmla="*/ 20 w 20"/>
                <a:gd name="T11" fmla="*/ 7 h 22"/>
                <a:gd name="T12" fmla="*/ 19 w 20"/>
                <a:gd name="T13" fmla="*/ 4 h 22"/>
                <a:gd name="T14" fmla="*/ 13 w 20"/>
                <a:gd name="T15" fmla="*/ 0 h 22"/>
                <a:gd name="T16" fmla="*/ 8 w 20"/>
                <a:gd name="T17" fmla="*/ 5 h 22"/>
                <a:gd name="T18" fmla="*/ 5 w 20"/>
                <a:gd name="T19" fmla="*/ 9 h 22"/>
                <a:gd name="T20" fmla="*/ 2 w 20"/>
                <a:gd name="T21" fmla="*/ 11 h 22"/>
                <a:gd name="T22" fmla="*/ 0 w 20"/>
                <a:gd name="T23" fmla="*/ 12 h 22"/>
                <a:gd name="T24" fmla="*/ 0 w 20"/>
                <a:gd name="T25" fmla="*/ 14 h 22"/>
                <a:gd name="T26" fmla="*/ 3 w 20"/>
                <a:gd name="T27" fmla="*/ 1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22">
                  <a:moveTo>
                    <a:pt x="3" y="19"/>
                  </a:moveTo>
                  <a:cubicBezTo>
                    <a:pt x="3" y="20"/>
                    <a:pt x="4" y="20"/>
                    <a:pt x="5" y="21"/>
                  </a:cubicBezTo>
                  <a:cubicBezTo>
                    <a:pt x="14" y="22"/>
                    <a:pt x="14" y="22"/>
                    <a:pt x="14" y="22"/>
                  </a:cubicBezTo>
                  <a:cubicBezTo>
                    <a:pt x="14" y="22"/>
                    <a:pt x="14" y="22"/>
                    <a:pt x="14" y="22"/>
                  </a:cubicBezTo>
                  <a:cubicBezTo>
                    <a:pt x="16" y="22"/>
                    <a:pt x="16" y="21"/>
                    <a:pt x="17" y="20"/>
                  </a:cubicBezTo>
                  <a:cubicBezTo>
                    <a:pt x="20" y="7"/>
                    <a:pt x="20" y="7"/>
                    <a:pt x="20" y="7"/>
                  </a:cubicBezTo>
                  <a:cubicBezTo>
                    <a:pt x="20" y="6"/>
                    <a:pt x="20" y="5"/>
                    <a:pt x="19" y="4"/>
                  </a:cubicBezTo>
                  <a:cubicBezTo>
                    <a:pt x="15" y="0"/>
                    <a:pt x="14" y="0"/>
                    <a:pt x="13" y="0"/>
                  </a:cubicBezTo>
                  <a:cubicBezTo>
                    <a:pt x="12" y="0"/>
                    <a:pt x="11" y="0"/>
                    <a:pt x="8" y="5"/>
                  </a:cubicBezTo>
                  <a:cubicBezTo>
                    <a:pt x="7" y="6"/>
                    <a:pt x="6" y="8"/>
                    <a:pt x="5" y="9"/>
                  </a:cubicBezTo>
                  <a:cubicBezTo>
                    <a:pt x="4" y="10"/>
                    <a:pt x="3" y="11"/>
                    <a:pt x="2" y="11"/>
                  </a:cubicBezTo>
                  <a:cubicBezTo>
                    <a:pt x="1" y="12"/>
                    <a:pt x="1" y="12"/>
                    <a:pt x="0" y="12"/>
                  </a:cubicBezTo>
                  <a:cubicBezTo>
                    <a:pt x="0" y="13"/>
                    <a:pt x="0" y="14"/>
                    <a:pt x="0" y="14"/>
                  </a:cubicBezTo>
                  <a:lnTo>
                    <a:pt x="3" y="19"/>
                  </a:lnTo>
                  <a:close/>
                </a:path>
              </a:pathLst>
            </a:custGeom>
            <a:solidFill>
              <a:srgbClr val="C4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90" name="Freeform 189"/>
            <p:cNvSpPr>
              <a:spLocks/>
            </p:cNvSpPr>
            <p:nvPr/>
          </p:nvSpPr>
          <p:spPr bwMode="auto">
            <a:xfrm>
              <a:off x="11240007" y="1496269"/>
              <a:ext cx="30163" cy="36513"/>
            </a:xfrm>
            <a:custGeom>
              <a:avLst/>
              <a:gdLst>
                <a:gd name="T0" fmla="*/ 6 w 10"/>
                <a:gd name="T1" fmla="*/ 1 h 12"/>
                <a:gd name="T2" fmla="*/ 1 w 10"/>
                <a:gd name="T3" fmla="*/ 5 h 12"/>
                <a:gd name="T4" fmla="*/ 0 w 10"/>
                <a:gd name="T5" fmla="*/ 7 h 12"/>
                <a:gd name="T6" fmla="*/ 1 w 10"/>
                <a:gd name="T7" fmla="*/ 9 h 12"/>
                <a:gd name="T8" fmla="*/ 5 w 10"/>
                <a:gd name="T9" fmla="*/ 12 h 12"/>
                <a:gd name="T10" fmla="*/ 6 w 10"/>
                <a:gd name="T11" fmla="*/ 12 h 12"/>
                <a:gd name="T12" fmla="*/ 7 w 10"/>
                <a:gd name="T13" fmla="*/ 12 h 12"/>
                <a:gd name="T14" fmla="*/ 9 w 10"/>
                <a:gd name="T15" fmla="*/ 10 h 12"/>
                <a:gd name="T16" fmla="*/ 10 w 10"/>
                <a:gd name="T17" fmla="*/ 3 h 12"/>
                <a:gd name="T18" fmla="*/ 9 w 10"/>
                <a:gd name="T19" fmla="*/ 1 h 12"/>
                <a:gd name="T20" fmla="*/ 6 w 10"/>
                <a:gd name="T21"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2">
                  <a:moveTo>
                    <a:pt x="6" y="1"/>
                  </a:moveTo>
                  <a:cubicBezTo>
                    <a:pt x="1" y="5"/>
                    <a:pt x="1" y="5"/>
                    <a:pt x="1" y="5"/>
                  </a:cubicBezTo>
                  <a:cubicBezTo>
                    <a:pt x="0" y="5"/>
                    <a:pt x="0" y="6"/>
                    <a:pt x="0" y="7"/>
                  </a:cubicBezTo>
                  <a:cubicBezTo>
                    <a:pt x="0" y="7"/>
                    <a:pt x="0" y="8"/>
                    <a:pt x="1" y="9"/>
                  </a:cubicBezTo>
                  <a:cubicBezTo>
                    <a:pt x="5" y="12"/>
                    <a:pt x="5" y="12"/>
                    <a:pt x="5" y="12"/>
                  </a:cubicBezTo>
                  <a:cubicBezTo>
                    <a:pt x="5" y="12"/>
                    <a:pt x="6" y="12"/>
                    <a:pt x="6" y="12"/>
                  </a:cubicBezTo>
                  <a:cubicBezTo>
                    <a:pt x="6" y="12"/>
                    <a:pt x="7" y="12"/>
                    <a:pt x="7" y="12"/>
                  </a:cubicBezTo>
                  <a:cubicBezTo>
                    <a:pt x="8" y="12"/>
                    <a:pt x="8" y="11"/>
                    <a:pt x="9" y="10"/>
                  </a:cubicBezTo>
                  <a:cubicBezTo>
                    <a:pt x="10" y="3"/>
                    <a:pt x="10" y="3"/>
                    <a:pt x="10" y="3"/>
                  </a:cubicBezTo>
                  <a:cubicBezTo>
                    <a:pt x="10" y="2"/>
                    <a:pt x="10" y="1"/>
                    <a:pt x="9" y="1"/>
                  </a:cubicBezTo>
                  <a:cubicBezTo>
                    <a:pt x="8" y="0"/>
                    <a:pt x="7" y="0"/>
                    <a:pt x="6" y="1"/>
                  </a:cubicBezTo>
                  <a:close/>
                </a:path>
              </a:pathLst>
            </a:custGeom>
            <a:solidFill>
              <a:srgbClr val="C4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91" name="Freeform 190"/>
            <p:cNvSpPr>
              <a:spLocks/>
            </p:cNvSpPr>
            <p:nvPr/>
          </p:nvSpPr>
          <p:spPr bwMode="auto">
            <a:xfrm>
              <a:off x="11205082" y="1454994"/>
              <a:ext cx="38100" cy="44450"/>
            </a:xfrm>
            <a:custGeom>
              <a:avLst/>
              <a:gdLst>
                <a:gd name="T0" fmla="*/ 3 w 13"/>
                <a:gd name="T1" fmla="*/ 15 h 15"/>
                <a:gd name="T2" fmla="*/ 10 w 13"/>
                <a:gd name="T3" fmla="*/ 14 h 15"/>
                <a:gd name="T4" fmla="*/ 10 w 13"/>
                <a:gd name="T5" fmla="*/ 14 h 15"/>
                <a:gd name="T6" fmla="*/ 10 w 13"/>
                <a:gd name="T7" fmla="*/ 14 h 15"/>
                <a:gd name="T8" fmla="*/ 13 w 13"/>
                <a:gd name="T9" fmla="*/ 12 h 15"/>
                <a:gd name="T10" fmla="*/ 12 w 13"/>
                <a:gd name="T11" fmla="*/ 10 h 15"/>
                <a:gd name="T12" fmla="*/ 4 w 13"/>
                <a:gd name="T13" fmla="*/ 1 h 15"/>
                <a:gd name="T14" fmla="*/ 2 w 13"/>
                <a:gd name="T15" fmla="*/ 0 h 15"/>
                <a:gd name="T16" fmla="*/ 0 w 13"/>
                <a:gd name="T17" fmla="*/ 2 h 15"/>
                <a:gd name="T18" fmla="*/ 0 w 13"/>
                <a:gd name="T19" fmla="*/ 12 h 15"/>
                <a:gd name="T20" fmla="*/ 1 w 13"/>
                <a:gd name="T21" fmla="*/ 14 h 15"/>
                <a:gd name="T22" fmla="*/ 3 w 13"/>
                <a:gd name="T23"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15">
                  <a:moveTo>
                    <a:pt x="3" y="15"/>
                  </a:moveTo>
                  <a:cubicBezTo>
                    <a:pt x="10" y="14"/>
                    <a:pt x="10" y="14"/>
                    <a:pt x="10" y="14"/>
                  </a:cubicBezTo>
                  <a:cubicBezTo>
                    <a:pt x="10" y="14"/>
                    <a:pt x="10" y="14"/>
                    <a:pt x="10" y="14"/>
                  </a:cubicBezTo>
                  <a:cubicBezTo>
                    <a:pt x="10" y="14"/>
                    <a:pt x="10" y="14"/>
                    <a:pt x="10" y="14"/>
                  </a:cubicBezTo>
                  <a:cubicBezTo>
                    <a:pt x="12" y="14"/>
                    <a:pt x="13" y="13"/>
                    <a:pt x="13" y="12"/>
                  </a:cubicBezTo>
                  <a:cubicBezTo>
                    <a:pt x="13" y="11"/>
                    <a:pt x="12" y="11"/>
                    <a:pt x="12" y="10"/>
                  </a:cubicBezTo>
                  <a:cubicBezTo>
                    <a:pt x="4" y="1"/>
                    <a:pt x="4" y="1"/>
                    <a:pt x="4" y="1"/>
                  </a:cubicBezTo>
                  <a:cubicBezTo>
                    <a:pt x="4" y="0"/>
                    <a:pt x="3" y="0"/>
                    <a:pt x="2" y="0"/>
                  </a:cubicBezTo>
                  <a:cubicBezTo>
                    <a:pt x="1" y="0"/>
                    <a:pt x="0" y="1"/>
                    <a:pt x="0" y="2"/>
                  </a:cubicBezTo>
                  <a:cubicBezTo>
                    <a:pt x="0" y="12"/>
                    <a:pt x="0" y="12"/>
                    <a:pt x="0" y="12"/>
                  </a:cubicBezTo>
                  <a:cubicBezTo>
                    <a:pt x="0" y="13"/>
                    <a:pt x="1" y="14"/>
                    <a:pt x="1" y="14"/>
                  </a:cubicBezTo>
                  <a:cubicBezTo>
                    <a:pt x="2" y="14"/>
                    <a:pt x="2" y="15"/>
                    <a:pt x="3" y="15"/>
                  </a:cubicBezTo>
                  <a:close/>
                </a:path>
              </a:pathLst>
            </a:custGeom>
            <a:solidFill>
              <a:srgbClr val="C4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92" name="Freeform 191"/>
            <p:cNvSpPr>
              <a:spLocks/>
            </p:cNvSpPr>
            <p:nvPr/>
          </p:nvSpPr>
          <p:spPr bwMode="auto">
            <a:xfrm>
              <a:off x="11259057" y="1561357"/>
              <a:ext cx="112713" cy="41275"/>
            </a:xfrm>
            <a:custGeom>
              <a:avLst/>
              <a:gdLst>
                <a:gd name="T0" fmla="*/ 4 w 38"/>
                <a:gd name="T1" fmla="*/ 12 h 14"/>
                <a:gd name="T2" fmla="*/ 12 w 38"/>
                <a:gd name="T3" fmla="*/ 11 h 14"/>
                <a:gd name="T4" fmla="*/ 12 w 38"/>
                <a:gd name="T5" fmla="*/ 12 h 14"/>
                <a:gd name="T6" fmla="*/ 14 w 38"/>
                <a:gd name="T7" fmla="*/ 14 h 14"/>
                <a:gd name="T8" fmla="*/ 22 w 38"/>
                <a:gd name="T9" fmla="*/ 13 h 14"/>
                <a:gd name="T10" fmla="*/ 24 w 38"/>
                <a:gd name="T11" fmla="*/ 12 h 14"/>
                <a:gd name="T12" fmla="*/ 25 w 38"/>
                <a:gd name="T13" fmla="*/ 9 h 14"/>
                <a:gd name="T14" fmla="*/ 35 w 38"/>
                <a:gd name="T15" fmla="*/ 10 h 14"/>
                <a:gd name="T16" fmla="*/ 37 w 38"/>
                <a:gd name="T17" fmla="*/ 10 h 14"/>
                <a:gd name="T18" fmla="*/ 38 w 38"/>
                <a:gd name="T19" fmla="*/ 8 h 14"/>
                <a:gd name="T20" fmla="*/ 36 w 38"/>
                <a:gd name="T21" fmla="*/ 5 h 14"/>
                <a:gd name="T22" fmla="*/ 26 w 38"/>
                <a:gd name="T23" fmla="*/ 0 h 14"/>
                <a:gd name="T24" fmla="*/ 25 w 38"/>
                <a:gd name="T25" fmla="*/ 0 h 14"/>
                <a:gd name="T26" fmla="*/ 10 w 38"/>
                <a:gd name="T27" fmla="*/ 1 h 14"/>
                <a:gd name="T28" fmla="*/ 8 w 38"/>
                <a:gd name="T29" fmla="*/ 2 h 14"/>
                <a:gd name="T30" fmla="*/ 6 w 38"/>
                <a:gd name="T31" fmla="*/ 4 h 14"/>
                <a:gd name="T32" fmla="*/ 4 w 38"/>
                <a:gd name="T33" fmla="*/ 3 h 14"/>
                <a:gd name="T34" fmla="*/ 1 w 38"/>
                <a:gd name="T35" fmla="*/ 3 h 14"/>
                <a:gd name="T36" fmla="*/ 0 w 38"/>
                <a:gd name="T37" fmla="*/ 6 h 14"/>
                <a:gd name="T38" fmla="*/ 2 w 38"/>
                <a:gd name="T39" fmla="*/ 11 h 14"/>
                <a:gd name="T40" fmla="*/ 4 w 38"/>
                <a:gd name="T41"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 h="14">
                  <a:moveTo>
                    <a:pt x="4" y="12"/>
                  </a:moveTo>
                  <a:cubicBezTo>
                    <a:pt x="12" y="11"/>
                    <a:pt x="12" y="11"/>
                    <a:pt x="12" y="11"/>
                  </a:cubicBezTo>
                  <a:cubicBezTo>
                    <a:pt x="12" y="12"/>
                    <a:pt x="12" y="12"/>
                    <a:pt x="12" y="12"/>
                  </a:cubicBezTo>
                  <a:cubicBezTo>
                    <a:pt x="12" y="13"/>
                    <a:pt x="13" y="14"/>
                    <a:pt x="14" y="14"/>
                  </a:cubicBezTo>
                  <a:cubicBezTo>
                    <a:pt x="22" y="13"/>
                    <a:pt x="22" y="13"/>
                    <a:pt x="22" y="13"/>
                  </a:cubicBezTo>
                  <a:cubicBezTo>
                    <a:pt x="23" y="13"/>
                    <a:pt x="24" y="13"/>
                    <a:pt x="24" y="12"/>
                  </a:cubicBezTo>
                  <a:cubicBezTo>
                    <a:pt x="25" y="9"/>
                    <a:pt x="25" y="9"/>
                    <a:pt x="25" y="9"/>
                  </a:cubicBezTo>
                  <a:cubicBezTo>
                    <a:pt x="35" y="10"/>
                    <a:pt x="35" y="10"/>
                    <a:pt x="35" y="10"/>
                  </a:cubicBezTo>
                  <a:cubicBezTo>
                    <a:pt x="36" y="10"/>
                    <a:pt x="36" y="10"/>
                    <a:pt x="37" y="10"/>
                  </a:cubicBezTo>
                  <a:cubicBezTo>
                    <a:pt x="37" y="9"/>
                    <a:pt x="38" y="9"/>
                    <a:pt x="38" y="8"/>
                  </a:cubicBezTo>
                  <a:cubicBezTo>
                    <a:pt x="38" y="7"/>
                    <a:pt x="38" y="6"/>
                    <a:pt x="36" y="5"/>
                  </a:cubicBezTo>
                  <a:cubicBezTo>
                    <a:pt x="26" y="0"/>
                    <a:pt x="26" y="0"/>
                    <a:pt x="26" y="0"/>
                  </a:cubicBezTo>
                  <a:cubicBezTo>
                    <a:pt x="25" y="0"/>
                    <a:pt x="25" y="0"/>
                    <a:pt x="25" y="0"/>
                  </a:cubicBezTo>
                  <a:cubicBezTo>
                    <a:pt x="10" y="1"/>
                    <a:pt x="10" y="1"/>
                    <a:pt x="10" y="1"/>
                  </a:cubicBezTo>
                  <a:cubicBezTo>
                    <a:pt x="9" y="1"/>
                    <a:pt x="8" y="1"/>
                    <a:pt x="8" y="2"/>
                  </a:cubicBezTo>
                  <a:cubicBezTo>
                    <a:pt x="6" y="4"/>
                    <a:pt x="6" y="4"/>
                    <a:pt x="6" y="4"/>
                  </a:cubicBezTo>
                  <a:cubicBezTo>
                    <a:pt x="4" y="3"/>
                    <a:pt x="4" y="3"/>
                    <a:pt x="4" y="3"/>
                  </a:cubicBezTo>
                  <a:cubicBezTo>
                    <a:pt x="3" y="3"/>
                    <a:pt x="2" y="3"/>
                    <a:pt x="1" y="3"/>
                  </a:cubicBezTo>
                  <a:cubicBezTo>
                    <a:pt x="0" y="4"/>
                    <a:pt x="0" y="5"/>
                    <a:pt x="0" y="6"/>
                  </a:cubicBezTo>
                  <a:cubicBezTo>
                    <a:pt x="2" y="11"/>
                    <a:pt x="2" y="11"/>
                    <a:pt x="2" y="11"/>
                  </a:cubicBezTo>
                  <a:cubicBezTo>
                    <a:pt x="2" y="12"/>
                    <a:pt x="3" y="12"/>
                    <a:pt x="4" y="12"/>
                  </a:cubicBezTo>
                  <a:close/>
                </a:path>
              </a:pathLst>
            </a:custGeom>
            <a:solidFill>
              <a:srgbClr val="C4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93" name="Freeform 192"/>
            <p:cNvSpPr>
              <a:spLocks/>
            </p:cNvSpPr>
            <p:nvPr/>
          </p:nvSpPr>
          <p:spPr bwMode="auto">
            <a:xfrm>
              <a:off x="11386057" y="1588344"/>
              <a:ext cx="42863" cy="33338"/>
            </a:xfrm>
            <a:custGeom>
              <a:avLst/>
              <a:gdLst>
                <a:gd name="T0" fmla="*/ 1 w 14"/>
                <a:gd name="T1" fmla="*/ 1 h 11"/>
                <a:gd name="T2" fmla="*/ 1 w 14"/>
                <a:gd name="T3" fmla="*/ 5 h 11"/>
                <a:gd name="T4" fmla="*/ 10 w 14"/>
                <a:gd name="T5" fmla="*/ 10 h 11"/>
                <a:gd name="T6" fmla="*/ 12 w 14"/>
                <a:gd name="T7" fmla="*/ 11 h 11"/>
                <a:gd name="T8" fmla="*/ 13 w 14"/>
                <a:gd name="T9" fmla="*/ 10 h 11"/>
                <a:gd name="T10" fmla="*/ 13 w 14"/>
                <a:gd name="T11" fmla="*/ 6 h 11"/>
                <a:gd name="T12" fmla="*/ 4 w 14"/>
                <a:gd name="T13" fmla="*/ 1 h 11"/>
                <a:gd name="T14" fmla="*/ 1 w 14"/>
                <a:gd name="T15" fmla="*/ 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1">
                  <a:moveTo>
                    <a:pt x="1" y="1"/>
                  </a:moveTo>
                  <a:cubicBezTo>
                    <a:pt x="0" y="2"/>
                    <a:pt x="0" y="4"/>
                    <a:pt x="1" y="5"/>
                  </a:cubicBezTo>
                  <a:cubicBezTo>
                    <a:pt x="10" y="10"/>
                    <a:pt x="10" y="10"/>
                    <a:pt x="10" y="10"/>
                  </a:cubicBezTo>
                  <a:cubicBezTo>
                    <a:pt x="11" y="11"/>
                    <a:pt x="11" y="11"/>
                    <a:pt x="12" y="11"/>
                  </a:cubicBezTo>
                  <a:cubicBezTo>
                    <a:pt x="13" y="10"/>
                    <a:pt x="13" y="10"/>
                    <a:pt x="13" y="10"/>
                  </a:cubicBezTo>
                  <a:cubicBezTo>
                    <a:pt x="14" y="8"/>
                    <a:pt x="14" y="7"/>
                    <a:pt x="13" y="6"/>
                  </a:cubicBezTo>
                  <a:cubicBezTo>
                    <a:pt x="4" y="1"/>
                    <a:pt x="4" y="1"/>
                    <a:pt x="4" y="1"/>
                  </a:cubicBezTo>
                  <a:cubicBezTo>
                    <a:pt x="3" y="0"/>
                    <a:pt x="1" y="0"/>
                    <a:pt x="1" y="1"/>
                  </a:cubicBezTo>
                  <a:close/>
                </a:path>
              </a:pathLst>
            </a:custGeom>
            <a:solidFill>
              <a:srgbClr val="C4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94" name="Freeform 193"/>
            <p:cNvSpPr>
              <a:spLocks/>
            </p:cNvSpPr>
            <p:nvPr/>
          </p:nvSpPr>
          <p:spPr bwMode="auto">
            <a:xfrm>
              <a:off x="11127295" y="1556594"/>
              <a:ext cx="61913" cy="41275"/>
            </a:xfrm>
            <a:custGeom>
              <a:avLst/>
              <a:gdLst>
                <a:gd name="T0" fmla="*/ 3 w 21"/>
                <a:gd name="T1" fmla="*/ 0 h 14"/>
                <a:gd name="T2" fmla="*/ 0 w 21"/>
                <a:gd name="T3" fmla="*/ 2 h 14"/>
                <a:gd name="T4" fmla="*/ 1 w 21"/>
                <a:gd name="T5" fmla="*/ 5 h 14"/>
                <a:gd name="T6" fmla="*/ 7 w 21"/>
                <a:gd name="T7" fmla="*/ 7 h 14"/>
                <a:gd name="T8" fmla="*/ 13 w 21"/>
                <a:gd name="T9" fmla="*/ 13 h 14"/>
                <a:gd name="T10" fmla="*/ 14 w 21"/>
                <a:gd name="T11" fmla="*/ 13 h 14"/>
                <a:gd name="T12" fmla="*/ 18 w 21"/>
                <a:gd name="T13" fmla="*/ 14 h 14"/>
                <a:gd name="T14" fmla="*/ 20 w 21"/>
                <a:gd name="T15" fmla="*/ 14 h 14"/>
                <a:gd name="T16" fmla="*/ 20 w 21"/>
                <a:gd name="T17" fmla="*/ 13 h 14"/>
                <a:gd name="T18" fmla="*/ 21 w 21"/>
                <a:gd name="T19" fmla="*/ 11 h 14"/>
                <a:gd name="T20" fmla="*/ 19 w 21"/>
                <a:gd name="T21" fmla="*/ 5 h 14"/>
                <a:gd name="T22" fmla="*/ 17 w 21"/>
                <a:gd name="T23" fmla="*/ 4 h 14"/>
                <a:gd name="T24" fmla="*/ 3 w 21"/>
                <a:gd name="T2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14">
                  <a:moveTo>
                    <a:pt x="3" y="0"/>
                  </a:moveTo>
                  <a:cubicBezTo>
                    <a:pt x="1" y="0"/>
                    <a:pt x="0" y="1"/>
                    <a:pt x="0" y="2"/>
                  </a:cubicBezTo>
                  <a:cubicBezTo>
                    <a:pt x="0" y="3"/>
                    <a:pt x="0" y="4"/>
                    <a:pt x="1" y="5"/>
                  </a:cubicBezTo>
                  <a:cubicBezTo>
                    <a:pt x="4" y="6"/>
                    <a:pt x="6" y="7"/>
                    <a:pt x="7" y="7"/>
                  </a:cubicBezTo>
                  <a:cubicBezTo>
                    <a:pt x="8" y="8"/>
                    <a:pt x="11" y="11"/>
                    <a:pt x="13" y="13"/>
                  </a:cubicBezTo>
                  <a:cubicBezTo>
                    <a:pt x="13" y="13"/>
                    <a:pt x="14" y="13"/>
                    <a:pt x="14" y="13"/>
                  </a:cubicBezTo>
                  <a:cubicBezTo>
                    <a:pt x="18" y="14"/>
                    <a:pt x="18" y="14"/>
                    <a:pt x="18" y="14"/>
                  </a:cubicBezTo>
                  <a:cubicBezTo>
                    <a:pt x="19" y="14"/>
                    <a:pt x="20" y="14"/>
                    <a:pt x="20" y="14"/>
                  </a:cubicBezTo>
                  <a:cubicBezTo>
                    <a:pt x="20" y="13"/>
                    <a:pt x="20" y="13"/>
                    <a:pt x="20" y="13"/>
                  </a:cubicBezTo>
                  <a:cubicBezTo>
                    <a:pt x="21" y="13"/>
                    <a:pt x="21" y="12"/>
                    <a:pt x="21" y="11"/>
                  </a:cubicBezTo>
                  <a:cubicBezTo>
                    <a:pt x="19" y="5"/>
                    <a:pt x="19" y="5"/>
                    <a:pt x="19" y="5"/>
                  </a:cubicBezTo>
                  <a:cubicBezTo>
                    <a:pt x="18" y="4"/>
                    <a:pt x="18" y="4"/>
                    <a:pt x="17" y="4"/>
                  </a:cubicBezTo>
                  <a:lnTo>
                    <a:pt x="3" y="0"/>
                  </a:lnTo>
                  <a:close/>
                </a:path>
              </a:pathLst>
            </a:custGeom>
            <a:solidFill>
              <a:srgbClr val="C4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95" name="Freeform 194"/>
            <p:cNvSpPr>
              <a:spLocks/>
            </p:cNvSpPr>
            <p:nvPr/>
          </p:nvSpPr>
          <p:spPr bwMode="auto">
            <a:xfrm>
              <a:off x="11187620" y="1612157"/>
              <a:ext cx="201613" cy="153988"/>
            </a:xfrm>
            <a:custGeom>
              <a:avLst/>
              <a:gdLst>
                <a:gd name="T0" fmla="*/ 67 w 68"/>
                <a:gd name="T1" fmla="*/ 23 h 52"/>
                <a:gd name="T2" fmla="*/ 60 w 68"/>
                <a:gd name="T3" fmla="*/ 14 h 52"/>
                <a:gd name="T4" fmla="*/ 57 w 68"/>
                <a:gd name="T5" fmla="*/ 5 h 52"/>
                <a:gd name="T6" fmla="*/ 56 w 68"/>
                <a:gd name="T7" fmla="*/ 4 h 52"/>
                <a:gd name="T8" fmla="*/ 52 w 68"/>
                <a:gd name="T9" fmla="*/ 1 h 52"/>
                <a:gd name="T10" fmla="*/ 50 w 68"/>
                <a:gd name="T11" fmla="*/ 0 h 52"/>
                <a:gd name="T12" fmla="*/ 48 w 68"/>
                <a:gd name="T13" fmla="*/ 2 h 52"/>
                <a:gd name="T14" fmla="*/ 46 w 68"/>
                <a:gd name="T15" fmla="*/ 7 h 52"/>
                <a:gd name="T16" fmla="*/ 42 w 68"/>
                <a:gd name="T17" fmla="*/ 7 h 52"/>
                <a:gd name="T18" fmla="*/ 43 w 68"/>
                <a:gd name="T19" fmla="*/ 5 h 52"/>
                <a:gd name="T20" fmla="*/ 42 w 68"/>
                <a:gd name="T21" fmla="*/ 3 h 52"/>
                <a:gd name="T22" fmla="*/ 40 w 68"/>
                <a:gd name="T23" fmla="*/ 2 h 52"/>
                <a:gd name="T24" fmla="*/ 31 w 68"/>
                <a:gd name="T25" fmla="*/ 2 h 52"/>
                <a:gd name="T26" fmla="*/ 29 w 68"/>
                <a:gd name="T27" fmla="*/ 4 h 52"/>
                <a:gd name="T28" fmla="*/ 28 w 68"/>
                <a:gd name="T29" fmla="*/ 8 h 52"/>
                <a:gd name="T30" fmla="*/ 26 w 68"/>
                <a:gd name="T31" fmla="*/ 6 h 52"/>
                <a:gd name="T32" fmla="*/ 23 w 68"/>
                <a:gd name="T33" fmla="*/ 7 h 52"/>
                <a:gd name="T34" fmla="*/ 15 w 68"/>
                <a:gd name="T35" fmla="*/ 15 h 52"/>
                <a:gd name="T36" fmla="*/ 15 w 68"/>
                <a:gd name="T37" fmla="*/ 15 h 52"/>
                <a:gd name="T38" fmla="*/ 12 w 68"/>
                <a:gd name="T39" fmla="*/ 19 h 52"/>
                <a:gd name="T40" fmla="*/ 2 w 68"/>
                <a:gd name="T41" fmla="*/ 22 h 52"/>
                <a:gd name="T42" fmla="*/ 1 w 68"/>
                <a:gd name="T43" fmla="*/ 24 h 52"/>
                <a:gd name="T44" fmla="*/ 1 w 68"/>
                <a:gd name="T45" fmla="*/ 43 h 52"/>
                <a:gd name="T46" fmla="*/ 0 w 68"/>
                <a:gd name="T47" fmla="*/ 46 h 52"/>
                <a:gd name="T48" fmla="*/ 1 w 68"/>
                <a:gd name="T49" fmla="*/ 48 h 52"/>
                <a:gd name="T50" fmla="*/ 3 w 68"/>
                <a:gd name="T51" fmla="*/ 49 h 52"/>
                <a:gd name="T52" fmla="*/ 15 w 68"/>
                <a:gd name="T53" fmla="*/ 47 h 52"/>
                <a:gd name="T54" fmla="*/ 16 w 68"/>
                <a:gd name="T55" fmla="*/ 47 h 52"/>
                <a:gd name="T56" fmla="*/ 27 w 68"/>
                <a:gd name="T57" fmla="*/ 40 h 52"/>
                <a:gd name="T58" fmla="*/ 33 w 68"/>
                <a:gd name="T59" fmla="*/ 44 h 52"/>
                <a:gd name="T60" fmla="*/ 36 w 68"/>
                <a:gd name="T61" fmla="*/ 48 h 52"/>
                <a:gd name="T62" fmla="*/ 44 w 68"/>
                <a:gd name="T63" fmla="*/ 52 h 52"/>
                <a:gd name="T64" fmla="*/ 45 w 68"/>
                <a:gd name="T65" fmla="*/ 52 h 52"/>
                <a:gd name="T66" fmla="*/ 45 w 68"/>
                <a:gd name="T67" fmla="*/ 52 h 52"/>
                <a:gd name="T68" fmla="*/ 53 w 68"/>
                <a:gd name="T69" fmla="*/ 49 h 52"/>
                <a:gd name="T70" fmla="*/ 54 w 68"/>
                <a:gd name="T71" fmla="*/ 48 h 52"/>
                <a:gd name="T72" fmla="*/ 62 w 68"/>
                <a:gd name="T73" fmla="*/ 40 h 52"/>
                <a:gd name="T74" fmla="*/ 62 w 68"/>
                <a:gd name="T75" fmla="*/ 39 h 52"/>
                <a:gd name="T76" fmla="*/ 68 w 68"/>
                <a:gd name="T77" fmla="*/ 25 h 52"/>
                <a:gd name="T78" fmla="*/ 67 w 68"/>
                <a:gd name="T79" fmla="*/ 2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 h="52">
                  <a:moveTo>
                    <a:pt x="67" y="23"/>
                  </a:moveTo>
                  <a:cubicBezTo>
                    <a:pt x="60" y="14"/>
                    <a:pt x="60" y="14"/>
                    <a:pt x="60" y="14"/>
                  </a:cubicBezTo>
                  <a:cubicBezTo>
                    <a:pt x="57" y="5"/>
                    <a:pt x="57" y="5"/>
                    <a:pt x="57" y="5"/>
                  </a:cubicBezTo>
                  <a:cubicBezTo>
                    <a:pt x="57" y="5"/>
                    <a:pt x="57" y="4"/>
                    <a:pt x="56" y="4"/>
                  </a:cubicBezTo>
                  <a:cubicBezTo>
                    <a:pt x="52" y="1"/>
                    <a:pt x="52" y="1"/>
                    <a:pt x="52" y="1"/>
                  </a:cubicBezTo>
                  <a:cubicBezTo>
                    <a:pt x="51" y="0"/>
                    <a:pt x="51" y="0"/>
                    <a:pt x="50" y="0"/>
                  </a:cubicBezTo>
                  <a:cubicBezTo>
                    <a:pt x="49" y="1"/>
                    <a:pt x="49" y="1"/>
                    <a:pt x="48" y="2"/>
                  </a:cubicBezTo>
                  <a:cubicBezTo>
                    <a:pt x="46" y="7"/>
                    <a:pt x="46" y="7"/>
                    <a:pt x="46" y="7"/>
                  </a:cubicBezTo>
                  <a:cubicBezTo>
                    <a:pt x="42" y="7"/>
                    <a:pt x="42" y="7"/>
                    <a:pt x="42" y="7"/>
                  </a:cubicBezTo>
                  <a:cubicBezTo>
                    <a:pt x="43" y="5"/>
                    <a:pt x="43" y="5"/>
                    <a:pt x="43" y="5"/>
                  </a:cubicBezTo>
                  <a:cubicBezTo>
                    <a:pt x="43" y="4"/>
                    <a:pt x="43" y="3"/>
                    <a:pt x="42" y="3"/>
                  </a:cubicBezTo>
                  <a:cubicBezTo>
                    <a:pt x="42" y="2"/>
                    <a:pt x="41" y="2"/>
                    <a:pt x="40" y="2"/>
                  </a:cubicBezTo>
                  <a:cubicBezTo>
                    <a:pt x="31" y="2"/>
                    <a:pt x="31" y="2"/>
                    <a:pt x="31" y="2"/>
                  </a:cubicBezTo>
                  <a:cubicBezTo>
                    <a:pt x="30" y="2"/>
                    <a:pt x="29" y="3"/>
                    <a:pt x="29" y="4"/>
                  </a:cubicBezTo>
                  <a:cubicBezTo>
                    <a:pt x="28" y="8"/>
                    <a:pt x="28" y="8"/>
                    <a:pt x="28" y="8"/>
                  </a:cubicBezTo>
                  <a:cubicBezTo>
                    <a:pt x="26" y="6"/>
                    <a:pt x="26" y="6"/>
                    <a:pt x="26" y="6"/>
                  </a:cubicBezTo>
                  <a:cubicBezTo>
                    <a:pt x="25" y="6"/>
                    <a:pt x="24" y="6"/>
                    <a:pt x="23" y="7"/>
                  </a:cubicBezTo>
                  <a:cubicBezTo>
                    <a:pt x="15" y="15"/>
                    <a:pt x="15" y="15"/>
                    <a:pt x="15" y="15"/>
                  </a:cubicBezTo>
                  <a:cubicBezTo>
                    <a:pt x="15" y="15"/>
                    <a:pt x="15" y="15"/>
                    <a:pt x="15" y="15"/>
                  </a:cubicBezTo>
                  <a:cubicBezTo>
                    <a:pt x="12" y="19"/>
                    <a:pt x="12" y="19"/>
                    <a:pt x="12" y="19"/>
                  </a:cubicBezTo>
                  <a:cubicBezTo>
                    <a:pt x="2" y="22"/>
                    <a:pt x="2" y="22"/>
                    <a:pt x="2" y="22"/>
                  </a:cubicBezTo>
                  <a:cubicBezTo>
                    <a:pt x="1" y="22"/>
                    <a:pt x="1" y="23"/>
                    <a:pt x="1" y="24"/>
                  </a:cubicBezTo>
                  <a:cubicBezTo>
                    <a:pt x="1" y="43"/>
                    <a:pt x="1" y="43"/>
                    <a:pt x="1" y="43"/>
                  </a:cubicBezTo>
                  <a:cubicBezTo>
                    <a:pt x="0" y="46"/>
                    <a:pt x="0" y="46"/>
                    <a:pt x="0" y="46"/>
                  </a:cubicBezTo>
                  <a:cubicBezTo>
                    <a:pt x="0" y="47"/>
                    <a:pt x="0" y="47"/>
                    <a:pt x="1" y="48"/>
                  </a:cubicBezTo>
                  <a:cubicBezTo>
                    <a:pt x="1" y="49"/>
                    <a:pt x="2" y="49"/>
                    <a:pt x="3" y="49"/>
                  </a:cubicBezTo>
                  <a:cubicBezTo>
                    <a:pt x="15" y="47"/>
                    <a:pt x="15" y="47"/>
                    <a:pt x="15" y="47"/>
                  </a:cubicBezTo>
                  <a:cubicBezTo>
                    <a:pt x="15" y="47"/>
                    <a:pt x="15" y="47"/>
                    <a:pt x="16" y="47"/>
                  </a:cubicBezTo>
                  <a:cubicBezTo>
                    <a:pt x="27" y="40"/>
                    <a:pt x="27" y="40"/>
                    <a:pt x="27" y="40"/>
                  </a:cubicBezTo>
                  <a:cubicBezTo>
                    <a:pt x="33" y="44"/>
                    <a:pt x="33" y="44"/>
                    <a:pt x="33" y="44"/>
                  </a:cubicBezTo>
                  <a:cubicBezTo>
                    <a:pt x="34" y="45"/>
                    <a:pt x="36" y="47"/>
                    <a:pt x="36" y="48"/>
                  </a:cubicBezTo>
                  <a:cubicBezTo>
                    <a:pt x="37" y="50"/>
                    <a:pt x="39" y="50"/>
                    <a:pt x="44" y="52"/>
                  </a:cubicBezTo>
                  <a:cubicBezTo>
                    <a:pt x="44" y="52"/>
                    <a:pt x="44" y="52"/>
                    <a:pt x="45" y="52"/>
                  </a:cubicBezTo>
                  <a:cubicBezTo>
                    <a:pt x="45" y="52"/>
                    <a:pt x="45" y="52"/>
                    <a:pt x="45" y="52"/>
                  </a:cubicBezTo>
                  <a:cubicBezTo>
                    <a:pt x="53" y="49"/>
                    <a:pt x="53" y="49"/>
                    <a:pt x="53" y="49"/>
                  </a:cubicBezTo>
                  <a:cubicBezTo>
                    <a:pt x="53" y="49"/>
                    <a:pt x="54" y="48"/>
                    <a:pt x="54" y="48"/>
                  </a:cubicBezTo>
                  <a:cubicBezTo>
                    <a:pt x="62" y="40"/>
                    <a:pt x="62" y="40"/>
                    <a:pt x="62" y="40"/>
                  </a:cubicBezTo>
                  <a:cubicBezTo>
                    <a:pt x="62" y="40"/>
                    <a:pt x="62" y="39"/>
                    <a:pt x="62" y="39"/>
                  </a:cubicBezTo>
                  <a:cubicBezTo>
                    <a:pt x="68" y="25"/>
                    <a:pt x="68" y="25"/>
                    <a:pt x="68" y="25"/>
                  </a:cubicBezTo>
                  <a:cubicBezTo>
                    <a:pt x="68" y="24"/>
                    <a:pt x="68" y="23"/>
                    <a:pt x="67" y="23"/>
                  </a:cubicBezTo>
                  <a:close/>
                </a:path>
              </a:pathLst>
            </a:custGeom>
            <a:solidFill>
              <a:srgbClr val="C4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96" name="Freeform 195"/>
            <p:cNvSpPr>
              <a:spLocks/>
            </p:cNvSpPr>
            <p:nvPr/>
          </p:nvSpPr>
          <p:spPr bwMode="auto">
            <a:xfrm>
              <a:off x="11293982" y="1772495"/>
              <a:ext cx="30163" cy="26988"/>
            </a:xfrm>
            <a:custGeom>
              <a:avLst/>
              <a:gdLst>
                <a:gd name="T0" fmla="*/ 7 w 10"/>
                <a:gd name="T1" fmla="*/ 0 h 9"/>
                <a:gd name="T2" fmla="*/ 3 w 10"/>
                <a:gd name="T3" fmla="*/ 0 h 9"/>
                <a:gd name="T4" fmla="*/ 1 w 10"/>
                <a:gd name="T5" fmla="*/ 1 h 9"/>
                <a:gd name="T6" fmla="*/ 0 w 10"/>
                <a:gd name="T7" fmla="*/ 3 h 9"/>
                <a:gd name="T8" fmla="*/ 2 w 10"/>
                <a:gd name="T9" fmla="*/ 7 h 9"/>
                <a:gd name="T10" fmla="*/ 3 w 10"/>
                <a:gd name="T11" fmla="*/ 9 h 9"/>
                <a:gd name="T12" fmla="*/ 4 w 10"/>
                <a:gd name="T13" fmla="*/ 9 h 9"/>
                <a:gd name="T14" fmla="*/ 6 w 10"/>
                <a:gd name="T15" fmla="*/ 8 h 9"/>
                <a:gd name="T16" fmla="*/ 9 w 10"/>
                <a:gd name="T17" fmla="*/ 4 h 9"/>
                <a:gd name="T18" fmla="*/ 9 w 10"/>
                <a:gd name="T19" fmla="*/ 2 h 9"/>
                <a:gd name="T20" fmla="*/ 7 w 10"/>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9">
                  <a:moveTo>
                    <a:pt x="7" y="0"/>
                  </a:moveTo>
                  <a:cubicBezTo>
                    <a:pt x="6" y="0"/>
                    <a:pt x="4" y="0"/>
                    <a:pt x="3" y="0"/>
                  </a:cubicBezTo>
                  <a:cubicBezTo>
                    <a:pt x="3" y="0"/>
                    <a:pt x="2" y="0"/>
                    <a:pt x="1" y="1"/>
                  </a:cubicBezTo>
                  <a:cubicBezTo>
                    <a:pt x="0" y="1"/>
                    <a:pt x="0" y="2"/>
                    <a:pt x="0" y="3"/>
                  </a:cubicBezTo>
                  <a:cubicBezTo>
                    <a:pt x="2" y="7"/>
                    <a:pt x="2" y="7"/>
                    <a:pt x="2" y="7"/>
                  </a:cubicBezTo>
                  <a:cubicBezTo>
                    <a:pt x="2" y="8"/>
                    <a:pt x="3" y="9"/>
                    <a:pt x="3" y="9"/>
                  </a:cubicBezTo>
                  <a:cubicBezTo>
                    <a:pt x="4" y="9"/>
                    <a:pt x="4" y="9"/>
                    <a:pt x="4" y="9"/>
                  </a:cubicBezTo>
                  <a:cubicBezTo>
                    <a:pt x="5" y="9"/>
                    <a:pt x="5" y="8"/>
                    <a:pt x="6" y="8"/>
                  </a:cubicBezTo>
                  <a:cubicBezTo>
                    <a:pt x="9" y="4"/>
                    <a:pt x="9" y="4"/>
                    <a:pt x="9" y="4"/>
                  </a:cubicBezTo>
                  <a:cubicBezTo>
                    <a:pt x="9" y="3"/>
                    <a:pt x="10" y="2"/>
                    <a:pt x="9" y="2"/>
                  </a:cubicBezTo>
                  <a:cubicBezTo>
                    <a:pt x="9" y="1"/>
                    <a:pt x="8" y="0"/>
                    <a:pt x="7" y="0"/>
                  </a:cubicBezTo>
                  <a:close/>
                </a:path>
              </a:pathLst>
            </a:custGeom>
            <a:solidFill>
              <a:srgbClr val="C4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97" name="Freeform 196"/>
            <p:cNvSpPr>
              <a:spLocks/>
            </p:cNvSpPr>
            <p:nvPr/>
          </p:nvSpPr>
          <p:spPr bwMode="auto">
            <a:xfrm>
              <a:off x="11419395" y="1689944"/>
              <a:ext cx="36513" cy="44450"/>
            </a:xfrm>
            <a:custGeom>
              <a:avLst/>
              <a:gdLst>
                <a:gd name="T0" fmla="*/ 9 w 12"/>
                <a:gd name="T1" fmla="*/ 4 h 15"/>
                <a:gd name="T2" fmla="*/ 8 w 12"/>
                <a:gd name="T3" fmla="*/ 1 h 15"/>
                <a:gd name="T4" fmla="*/ 6 w 12"/>
                <a:gd name="T5" fmla="*/ 0 h 15"/>
                <a:gd name="T6" fmla="*/ 4 w 12"/>
                <a:gd name="T7" fmla="*/ 1 h 15"/>
                <a:gd name="T8" fmla="*/ 0 w 12"/>
                <a:gd name="T9" fmla="*/ 12 h 15"/>
                <a:gd name="T10" fmla="*/ 1 w 12"/>
                <a:gd name="T11" fmla="*/ 15 h 15"/>
                <a:gd name="T12" fmla="*/ 2 w 12"/>
                <a:gd name="T13" fmla="*/ 15 h 15"/>
                <a:gd name="T14" fmla="*/ 4 w 12"/>
                <a:gd name="T15" fmla="*/ 14 h 15"/>
                <a:gd name="T16" fmla="*/ 11 w 12"/>
                <a:gd name="T17" fmla="*/ 8 h 15"/>
                <a:gd name="T18" fmla="*/ 12 w 12"/>
                <a:gd name="T19" fmla="*/ 5 h 15"/>
                <a:gd name="T20" fmla="*/ 9 w 12"/>
                <a:gd name="T21" fmla="*/ 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15">
                  <a:moveTo>
                    <a:pt x="9" y="4"/>
                  </a:moveTo>
                  <a:cubicBezTo>
                    <a:pt x="8" y="1"/>
                    <a:pt x="8" y="1"/>
                    <a:pt x="8" y="1"/>
                  </a:cubicBezTo>
                  <a:cubicBezTo>
                    <a:pt x="8" y="0"/>
                    <a:pt x="7" y="0"/>
                    <a:pt x="6" y="0"/>
                  </a:cubicBezTo>
                  <a:cubicBezTo>
                    <a:pt x="5" y="0"/>
                    <a:pt x="4" y="0"/>
                    <a:pt x="4" y="1"/>
                  </a:cubicBezTo>
                  <a:cubicBezTo>
                    <a:pt x="0" y="12"/>
                    <a:pt x="0" y="12"/>
                    <a:pt x="0" y="12"/>
                  </a:cubicBezTo>
                  <a:cubicBezTo>
                    <a:pt x="0" y="13"/>
                    <a:pt x="0" y="14"/>
                    <a:pt x="1" y="15"/>
                  </a:cubicBezTo>
                  <a:cubicBezTo>
                    <a:pt x="1" y="15"/>
                    <a:pt x="2" y="15"/>
                    <a:pt x="2" y="15"/>
                  </a:cubicBezTo>
                  <a:cubicBezTo>
                    <a:pt x="3" y="15"/>
                    <a:pt x="3" y="15"/>
                    <a:pt x="4" y="14"/>
                  </a:cubicBezTo>
                  <a:cubicBezTo>
                    <a:pt x="11" y="8"/>
                    <a:pt x="11" y="8"/>
                    <a:pt x="11" y="8"/>
                  </a:cubicBezTo>
                  <a:cubicBezTo>
                    <a:pt x="12" y="7"/>
                    <a:pt x="12" y="6"/>
                    <a:pt x="12" y="5"/>
                  </a:cubicBezTo>
                  <a:cubicBezTo>
                    <a:pt x="11" y="4"/>
                    <a:pt x="10" y="4"/>
                    <a:pt x="9" y="4"/>
                  </a:cubicBezTo>
                  <a:close/>
                </a:path>
              </a:pathLst>
            </a:custGeom>
            <a:solidFill>
              <a:srgbClr val="C4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98" name="Freeform 197"/>
            <p:cNvSpPr>
              <a:spLocks/>
            </p:cNvSpPr>
            <p:nvPr/>
          </p:nvSpPr>
          <p:spPr bwMode="auto">
            <a:xfrm>
              <a:off x="11357482" y="1737570"/>
              <a:ext cx="61913" cy="46038"/>
            </a:xfrm>
            <a:custGeom>
              <a:avLst/>
              <a:gdLst>
                <a:gd name="T0" fmla="*/ 19 w 21"/>
                <a:gd name="T1" fmla="*/ 2 h 16"/>
                <a:gd name="T2" fmla="*/ 18 w 21"/>
                <a:gd name="T3" fmla="*/ 0 h 16"/>
                <a:gd name="T4" fmla="*/ 16 w 21"/>
                <a:gd name="T5" fmla="*/ 1 h 16"/>
                <a:gd name="T6" fmla="*/ 1 w 21"/>
                <a:gd name="T7" fmla="*/ 12 h 16"/>
                <a:gd name="T8" fmla="*/ 1 w 21"/>
                <a:gd name="T9" fmla="*/ 15 h 16"/>
                <a:gd name="T10" fmla="*/ 3 w 21"/>
                <a:gd name="T11" fmla="*/ 16 h 16"/>
                <a:gd name="T12" fmla="*/ 4 w 21"/>
                <a:gd name="T13" fmla="*/ 16 h 16"/>
                <a:gd name="T14" fmla="*/ 19 w 21"/>
                <a:gd name="T15" fmla="*/ 7 h 16"/>
                <a:gd name="T16" fmla="*/ 20 w 21"/>
                <a:gd name="T17" fmla="*/ 4 h 16"/>
                <a:gd name="T18" fmla="*/ 19 w 21"/>
                <a:gd name="T19"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16">
                  <a:moveTo>
                    <a:pt x="19" y="2"/>
                  </a:moveTo>
                  <a:cubicBezTo>
                    <a:pt x="19" y="1"/>
                    <a:pt x="19" y="0"/>
                    <a:pt x="18" y="0"/>
                  </a:cubicBezTo>
                  <a:cubicBezTo>
                    <a:pt x="17" y="0"/>
                    <a:pt x="16" y="0"/>
                    <a:pt x="16" y="1"/>
                  </a:cubicBezTo>
                  <a:cubicBezTo>
                    <a:pt x="1" y="12"/>
                    <a:pt x="1" y="12"/>
                    <a:pt x="1" y="12"/>
                  </a:cubicBezTo>
                  <a:cubicBezTo>
                    <a:pt x="0" y="13"/>
                    <a:pt x="0" y="14"/>
                    <a:pt x="1" y="15"/>
                  </a:cubicBezTo>
                  <a:cubicBezTo>
                    <a:pt x="1" y="16"/>
                    <a:pt x="2" y="16"/>
                    <a:pt x="3" y="16"/>
                  </a:cubicBezTo>
                  <a:cubicBezTo>
                    <a:pt x="3" y="16"/>
                    <a:pt x="4" y="16"/>
                    <a:pt x="4" y="16"/>
                  </a:cubicBezTo>
                  <a:cubicBezTo>
                    <a:pt x="19" y="7"/>
                    <a:pt x="19" y="7"/>
                    <a:pt x="19" y="7"/>
                  </a:cubicBezTo>
                  <a:cubicBezTo>
                    <a:pt x="20" y="7"/>
                    <a:pt x="21" y="5"/>
                    <a:pt x="20" y="4"/>
                  </a:cubicBezTo>
                  <a:lnTo>
                    <a:pt x="19" y="2"/>
                  </a:lnTo>
                  <a:close/>
                </a:path>
              </a:pathLst>
            </a:custGeom>
            <a:solidFill>
              <a:srgbClr val="C4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99" name="Freeform 198"/>
            <p:cNvSpPr>
              <a:spLocks/>
            </p:cNvSpPr>
            <p:nvPr/>
          </p:nvSpPr>
          <p:spPr bwMode="auto">
            <a:xfrm>
              <a:off x="10560557" y="1632794"/>
              <a:ext cx="244475" cy="368301"/>
            </a:xfrm>
            <a:custGeom>
              <a:avLst/>
              <a:gdLst>
                <a:gd name="T0" fmla="*/ 8 w 82"/>
                <a:gd name="T1" fmla="*/ 14 h 124"/>
                <a:gd name="T2" fmla="*/ 1 w 82"/>
                <a:gd name="T3" fmla="*/ 27 h 124"/>
                <a:gd name="T4" fmla="*/ 1 w 82"/>
                <a:gd name="T5" fmla="*/ 30 h 124"/>
                <a:gd name="T6" fmla="*/ 12 w 82"/>
                <a:gd name="T7" fmla="*/ 51 h 124"/>
                <a:gd name="T8" fmla="*/ 13 w 82"/>
                <a:gd name="T9" fmla="*/ 52 h 124"/>
                <a:gd name="T10" fmla="*/ 23 w 82"/>
                <a:gd name="T11" fmla="*/ 60 h 124"/>
                <a:gd name="T12" fmla="*/ 26 w 82"/>
                <a:gd name="T13" fmla="*/ 98 h 124"/>
                <a:gd name="T14" fmla="*/ 26 w 82"/>
                <a:gd name="T15" fmla="*/ 99 h 124"/>
                <a:gd name="T16" fmla="*/ 30 w 82"/>
                <a:gd name="T17" fmla="*/ 111 h 124"/>
                <a:gd name="T18" fmla="*/ 31 w 82"/>
                <a:gd name="T19" fmla="*/ 112 h 124"/>
                <a:gd name="T20" fmla="*/ 38 w 82"/>
                <a:gd name="T21" fmla="*/ 119 h 124"/>
                <a:gd name="T22" fmla="*/ 38 w 82"/>
                <a:gd name="T23" fmla="*/ 120 h 124"/>
                <a:gd name="T24" fmla="*/ 50 w 82"/>
                <a:gd name="T25" fmla="*/ 123 h 124"/>
                <a:gd name="T26" fmla="*/ 50 w 82"/>
                <a:gd name="T27" fmla="*/ 124 h 124"/>
                <a:gd name="T28" fmla="*/ 52 w 82"/>
                <a:gd name="T29" fmla="*/ 123 h 124"/>
                <a:gd name="T30" fmla="*/ 52 w 82"/>
                <a:gd name="T31" fmla="*/ 119 h 124"/>
                <a:gd name="T32" fmla="*/ 45 w 82"/>
                <a:gd name="T33" fmla="*/ 113 h 124"/>
                <a:gd name="T34" fmla="*/ 45 w 82"/>
                <a:gd name="T35" fmla="*/ 98 h 124"/>
                <a:gd name="T36" fmla="*/ 73 w 82"/>
                <a:gd name="T37" fmla="*/ 63 h 124"/>
                <a:gd name="T38" fmla="*/ 73 w 82"/>
                <a:gd name="T39" fmla="*/ 62 h 124"/>
                <a:gd name="T40" fmla="*/ 82 w 82"/>
                <a:gd name="T41" fmla="*/ 39 h 124"/>
                <a:gd name="T42" fmla="*/ 82 w 82"/>
                <a:gd name="T43" fmla="*/ 38 h 124"/>
                <a:gd name="T44" fmla="*/ 78 w 82"/>
                <a:gd name="T45" fmla="*/ 29 h 124"/>
                <a:gd name="T46" fmla="*/ 77 w 82"/>
                <a:gd name="T47" fmla="*/ 28 h 124"/>
                <a:gd name="T48" fmla="*/ 56 w 82"/>
                <a:gd name="T49" fmla="*/ 23 h 124"/>
                <a:gd name="T50" fmla="*/ 56 w 82"/>
                <a:gd name="T51" fmla="*/ 16 h 124"/>
                <a:gd name="T52" fmla="*/ 55 w 82"/>
                <a:gd name="T53" fmla="*/ 14 h 124"/>
                <a:gd name="T54" fmla="*/ 38 w 82"/>
                <a:gd name="T55" fmla="*/ 0 h 124"/>
                <a:gd name="T56" fmla="*/ 37 w 82"/>
                <a:gd name="T57" fmla="*/ 0 h 124"/>
                <a:gd name="T58" fmla="*/ 16 w 82"/>
                <a:gd name="T59" fmla="*/ 0 h 124"/>
                <a:gd name="T60" fmla="*/ 15 w 82"/>
                <a:gd name="T61" fmla="*/ 0 h 124"/>
                <a:gd name="T62" fmla="*/ 9 w 82"/>
                <a:gd name="T63" fmla="*/ 4 h 124"/>
                <a:gd name="T64" fmla="*/ 8 w 82"/>
                <a:gd name="T65" fmla="*/ 1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2" h="124">
                  <a:moveTo>
                    <a:pt x="8" y="14"/>
                  </a:moveTo>
                  <a:cubicBezTo>
                    <a:pt x="1" y="27"/>
                    <a:pt x="1" y="27"/>
                    <a:pt x="1" y="27"/>
                  </a:cubicBezTo>
                  <a:cubicBezTo>
                    <a:pt x="0" y="28"/>
                    <a:pt x="0" y="29"/>
                    <a:pt x="1" y="30"/>
                  </a:cubicBezTo>
                  <a:cubicBezTo>
                    <a:pt x="12" y="51"/>
                    <a:pt x="12" y="51"/>
                    <a:pt x="12" y="51"/>
                  </a:cubicBezTo>
                  <a:cubicBezTo>
                    <a:pt x="12" y="51"/>
                    <a:pt x="12" y="51"/>
                    <a:pt x="13" y="52"/>
                  </a:cubicBezTo>
                  <a:cubicBezTo>
                    <a:pt x="23" y="60"/>
                    <a:pt x="23" y="60"/>
                    <a:pt x="23" y="60"/>
                  </a:cubicBezTo>
                  <a:cubicBezTo>
                    <a:pt x="26" y="98"/>
                    <a:pt x="26" y="98"/>
                    <a:pt x="26" y="98"/>
                  </a:cubicBezTo>
                  <a:cubicBezTo>
                    <a:pt x="26" y="99"/>
                    <a:pt x="26" y="99"/>
                    <a:pt x="26" y="99"/>
                  </a:cubicBezTo>
                  <a:cubicBezTo>
                    <a:pt x="30" y="111"/>
                    <a:pt x="30" y="111"/>
                    <a:pt x="30" y="111"/>
                  </a:cubicBezTo>
                  <a:cubicBezTo>
                    <a:pt x="30" y="112"/>
                    <a:pt x="31" y="112"/>
                    <a:pt x="31" y="112"/>
                  </a:cubicBezTo>
                  <a:cubicBezTo>
                    <a:pt x="38" y="119"/>
                    <a:pt x="38" y="119"/>
                    <a:pt x="38" y="119"/>
                  </a:cubicBezTo>
                  <a:cubicBezTo>
                    <a:pt x="38" y="120"/>
                    <a:pt x="38" y="120"/>
                    <a:pt x="38" y="120"/>
                  </a:cubicBezTo>
                  <a:cubicBezTo>
                    <a:pt x="50" y="123"/>
                    <a:pt x="50" y="123"/>
                    <a:pt x="50" y="123"/>
                  </a:cubicBezTo>
                  <a:cubicBezTo>
                    <a:pt x="50" y="124"/>
                    <a:pt x="50" y="124"/>
                    <a:pt x="50" y="124"/>
                  </a:cubicBezTo>
                  <a:cubicBezTo>
                    <a:pt x="51" y="124"/>
                    <a:pt x="52" y="123"/>
                    <a:pt x="52" y="123"/>
                  </a:cubicBezTo>
                  <a:cubicBezTo>
                    <a:pt x="53" y="122"/>
                    <a:pt x="53" y="120"/>
                    <a:pt x="52" y="119"/>
                  </a:cubicBezTo>
                  <a:cubicBezTo>
                    <a:pt x="45" y="113"/>
                    <a:pt x="45" y="113"/>
                    <a:pt x="45" y="113"/>
                  </a:cubicBezTo>
                  <a:cubicBezTo>
                    <a:pt x="45" y="98"/>
                    <a:pt x="45" y="98"/>
                    <a:pt x="45" y="98"/>
                  </a:cubicBezTo>
                  <a:cubicBezTo>
                    <a:pt x="73" y="63"/>
                    <a:pt x="73" y="63"/>
                    <a:pt x="73" y="63"/>
                  </a:cubicBezTo>
                  <a:cubicBezTo>
                    <a:pt x="73" y="63"/>
                    <a:pt x="73" y="62"/>
                    <a:pt x="73" y="62"/>
                  </a:cubicBezTo>
                  <a:cubicBezTo>
                    <a:pt x="82" y="39"/>
                    <a:pt x="82" y="39"/>
                    <a:pt x="82" y="39"/>
                  </a:cubicBezTo>
                  <a:cubicBezTo>
                    <a:pt x="82" y="39"/>
                    <a:pt x="82" y="38"/>
                    <a:pt x="82" y="38"/>
                  </a:cubicBezTo>
                  <a:cubicBezTo>
                    <a:pt x="78" y="29"/>
                    <a:pt x="78" y="29"/>
                    <a:pt x="78" y="29"/>
                  </a:cubicBezTo>
                  <a:cubicBezTo>
                    <a:pt x="78" y="29"/>
                    <a:pt x="78" y="28"/>
                    <a:pt x="77" y="28"/>
                  </a:cubicBezTo>
                  <a:cubicBezTo>
                    <a:pt x="69" y="26"/>
                    <a:pt x="59" y="24"/>
                    <a:pt x="56" y="23"/>
                  </a:cubicBezTo>
                  <a:cubicBezTo>
                    <a:pt x="56" y="21"/>
                    <a:pt x="56" y="18"/>
                    <a:pt x="56" y="16"/>
                  </a:cubicBezTo>
                  <a:cubicBezTo>
                    <a:pt x="56" y="15"/>
                    <a:pt x="56" y="15"/>
                    <a:pt x="55" y="14"/>
                  </a:cubicBezTo>
                  <a:cubicBezTo>
                    <a:pt x="38" y="0"/>
                    <a:pt x="38" y="0"/>
                    <a:pt x="38" y="0"/>
                  </a:cubicBezTo>
                  <a:cubicBezTo>
                    <a:pt x="38" y="0"/>
                    <a:pt x="37" y="0"/>
                    <a:pt x="37" y="0"/>
                  </a:cubicBezTo>
                  <a:cubicBezTo>
                    <a:pt x="16" y="0"/>
                    <a:pt x="16" y="0"/>
                    <a:pt x="16" y="0"/>
                  </a:cubicBezTo>
                  <a:cubicBezTo>
                    <a:pt x="16" y="0"/>
                    <a:pt x="16" y="0"/>
                    <a:pt x="15" y="0"/>
                  </a:cubicBezTo>
                  <a:cubicBezTo>
                    <a:pt x="9" y="4"/>
                    <a:pt x="9" y="4"/>
                    <a:pt x="9" y="4"/>
                  </a:cubicBezTo>
                  <a:lnTo>
                    <a:pt x="8" y="14"/>
                  </a:lnTo>
                  <a:close/>
                </a:path>
              </a:pathLst>
            </a:custGeom>
            <a:solidFill>
              <a:srgbClr val="C4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grpSp>
      <p:sp>
        <p:nvSpPr>
          <p:cNvPr id="5" name="Rectangle 4"/>
          <p:cNvSpPr/>
          <p:nvPr/>
        </p:nvSpPr>
        <p:spPr bwMode="auto">
          <a:xfrm>
            <a:off x="0" y="4002086"/>
            <a:ext cx="12436474" cy="254317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5439">
                    <a:srgbClr val="F8F8F8"/>
                  </a:gs>
                  <a:gs pos="10000">
                    <a:srgbClr val="F8F8F8"/>
                  </a:gs>
                </a:gsLst>
                <a:lin ang="5400000" scaled="0"/>
              </a:gradFill>
              <a:effectLst/>
              <a:uLnTx/>
              <a:uFillTx/>
            </a:endParaRPr>
          </a:p>
        </p:txBody>
      </p:sp>
      <p:sp>
        <p:nvSpPr>
          <p:cNvPr id="6" name="TextBox 5"/>
          <p:cNvSpPr txBox="1"/>
          <p:nvPr/>
        </p:nvSpPr>
        <p:spPr>
          <a:xfrm>
            <a:off x="8589460" y="4706033"/>
            <a:ext cx="3087438" cy="1258806"/>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4000" b="0" i="0" u="none" strike="noStrike" kern="0" cap="none" spc="0" normalizeH="0" baseline="0" noProof="0">
                <a:ln>
                  <a:noFill/>
                </a:ln>
                <a:solidFill>
                  <a:schemeClr val="bg1"/>
                </a:solidFill>
                <a:effectLst/>
                <a:uLnTx/>
                <a:uFillTx/>
                <a:latin typeface="Segoe UI Semibold" panose="020B0702040204020203" pitchFamily="34" charset="0"/>
                <a:cs typeface="Segoe UI Semibold" panose="020B0702040204020203" pitchFamily="34" charset="0"/>
              </a:rPr>
              <a:t>137</a:t>
            </a:r>
          </a:p>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2400" b="0" i="0" u="none" strike="noStrike" kern="0" cap="none" spc="0" normalizeH="0" baseline="0" noProof="0">
                <a:ln>
                  <a:noFill/>
                </a:ln>
                <a:solidFill>
                  <a:schemeClr val="bg1"/>
                </a:solidFill>
                <a:effectLst/>
                <a:uLnTx/>
                <a:uFillTx/>
              </a:rPr>
              <a:t>countries</a:t>
            </a:r>
          </a:p>
        </p:txBody>
      </p:sp>
      <p:sp>
        <p:nvSpPr>
          <p:cNvPr id="213" name="TextBox 212"/>
          <p:cNvSpPr txBox="1"/>
          <p:nvPr/>
        </p:nvSpPr>
        <p:spPr>
          <a:xfrm>
            <a:off x="842064" y="4703763"/>
            <a:ext cx="3087438" cy="1258806"/>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4000" b="0" i="0" u="none" strike="noStrike" kern="0" cap="none" spc="0" normalizeH="0" baseline="0" noProof="0">
                <a:ln>
                  <a:noFill/>
                </a:ln>
                <a:solidFill>
                  <a:schemeClr val="bg1"/>
                </a:solidFill>
                <a:effectLst/>
                <a:uLnTx/>
                <a:uFillTx/>
                <a:latin typeface="Segoe UI Semibold" panose="020B0702040204020203" pitchFamily="34" charset="0"/>
                <a:cs typeface="Segoe UI Semibold" panose="020B0702040204020203" pitchFamily="34" charset="0"/>
              </a:rPr>
              <a:t>102,000+</a:t>
            </a:r>
          </a:p>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2400" b="0" i="0" u="none" strike="noStrike" kern="0" cap="none" spc="0" normalizeH="0" baseline="0" noProof="0">
                <a:ln>
                  <a:noFill/>
                </a:ln>
                <a:solidFill>
                  <a:schemeClr val="bg1"/>
                </a:solidFill>
                <a:effectLst/>
                <a:uLnTx/>
                <a:uFillTx/>
              </a:rPr>
              <a:t>creators</a:t>
            </a:r>
          </a:p>
        </p:txBody>
      </p:sp>
      <p:sp>
        <p:nvSpPr>
          <p:cNvPr id="214" name="TextBox 213"/>
          <p:cNvSpPr txBox="1"/>
          <p:nvPr/>
        </p:nvSpPr>
        <p:spPr>
          <a:xfrm>
            <a:off x="4715762" y="4703763"/>
            <a:ext cx="3087438" cy="1258806"/>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4000" b="0" i="0" u="none" strike="noStrike" kern="0" cap="none" spc="0" normalizeH="0" baseline="0" noProof="0">
                <a:ln>
                  <a:noFill/>
                </a:ln>
                <a:solidFill>
                  <a:schemeClr val="bg1"/>
                </a:solidFill>
                <a:effectLst/>
                <a:uLnTx/>
                <a:uFillTx/>
                <a:latin typeface="Segoe UI Semibold" panose="020B0702040204020203" pitchFamily="34" charset="0"/>
                <a:cs typeface="Segoe UI Semibold" panose="020B0702040204020203" pitchFamily="34" charset="0"/>
              </a:rPr>
              <a:t>42,000+</a:t>
            </a:r>
          </a:p>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2400" b="0" i="0" u="none" strike="noStrike" kern="0" cap="none" spc="0" normalizeH="0" baseline="0" noProof="0">
                <a:ln>
                  <a:noFill/>
                </a:ln>
                <a:solidFill>
                  <a:schemeClr val="bg1"/>
                </a:solidFill>
                <a:effectLst/>
                <a:uLnTx/>
                <a:uFillTx/>
              </a:rPr>
              <a:t>organizations</a:t>
            </a:r>
          </a:p>
        </p:txBody>
      </p:sp>
      <p:sp>
        <p:nvSpPr>
          <p:cNvPr id="77" name="Text Placeholder 2"/>
          <p:cNvSpPr txBox="1">
            <a:spLocks/>
          </p:cNvSpPr>
          <p:nvPr/>
        </p:nvSpPr>
        <p:spPr>
          <a:xfrm>
            <a:off x="0" y="354635"/>
            <a:ext cx="12436473" cy="1060021"/>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US" sz="4000" b="0" i="0" u="none" strike="noStrike" kern="1200" cap="none" spc="0" normalizeH="0" baseline="0" noProof="0" dirty="0">
                <a:ln>
                  <a:noFill/>
                </a:ln>
                <a:gradFill>
                  <a:gsLst>
                    <a:gs pos="1250">
                      <a:schemeClr val="tx1"/>
                    </a:gs>
                    <a:gs pos="100000">
                      <a:schemeClr val="tx1"/>
                    </a:gs>
                  </a:gsLst>
                  <a:lin ang="5400000" scaled="0"/>
                </a:gradFill>
                <a:effectLst/>
                <a:uLnTx/>
                <a:uFillTx/>
                <a:latin typeface="+mj-lt"/>
                <a:ea typeface="+mn-ea"/>
                <a:cs typeface="+mn-cs"/>
              </a:rPr>
              <a:t>How many of you have tried out </a:t>
            </a:r>
            <a:r>
              <a:rPr kumimoji="0" lang="en-US" sz="4000" b="0" i="0" u="none" strike="noStrike" kern="1200" cap="none" spc="0" normalizeH="0" baseline="0" noProof="0" dirty="0" err="1">
                <a:ln>
                  <a:noFill/>
                </a:ln>
                <a:gradFill>
                  <a:gsLst>
                    <a:gs pos="1250">
                      <a:schemeClr val="tx1"/>
                    </a:gs>
                    <a:gs pos="100000">
                      <a:schemeClr val="tx1"/>
                    </a:gs>
                  </a:gsLst>
                  <a:lin ang="5400000" scaled="0"/>
                </a:gradFill>
                <a:effectLst/>
                <a:uLnTx/>
                <a:uFillTx/>
                <a:latin typeface="+mj-lt"/>
                <a:ea typeface="+mn-ea"/>
                <a:cs typeface="+mn-cs"/>
              </a:rPr>
              <a:t>PowerApps</a:t>
            </a:r>
            <a:r>
              <a:rPr kumimoji="0" lang="en-US" sz="4000" b="0" i="0" u="none" strike="noStrike" kern="1200" cap="none" spc="0" normalizeH="0" baseline="0" noProof="0" dirty="0">
                <a:ln>
                  <a:noFill/>
                </a:ln>
                <a:gradFill>
                  <a:gsLst>
                    <a:gs pos="1250">
                      <a:schemeClr val="tx1"/>
                    </a:gs>
                    <a:gs pos="100000">
                      <a:schemeClr val="tx1"/>
                    </a:gs>
                  </a:gsLst>
                  <a:lin ang="5400000" scaled="0"/>
                </a:gradFill>
                <a:effectLst/>
                <a:uLnTx/>
                <a:uFillTx/>
                <a:latin typeface="+mj-lt"/>
                <a:ea typeface="+mn-ea"/>
                <a:cs typeface="+mn-cs"/>
              </a:rPr>
              <a:t> and Flow?</a:t>
            </a:r>
          </a:p>
          <a:p>
            <a:pPr marL="0" marR="0" lvl="0" indent="0" algn="ctr"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en-US" sz="4000" b="0" i="0" u="none" strike="noStrike" kern="1200" cap="none" spc="0" normalizeH="0" baseline="0" noProof="0" dirty="0">
              <a:ln>
                <a:noFill/>
              </a:ln>
              <a:gradFill>
                <a:gsLst>
                  <a:gs pos="1250">
                    <a:schemeClr val="tx1"/>
                  </a:gs>
                  <a:gs pos="100000">
                    <a:schemeClr val="tx1"/>
                  </a:gs>
                </a:gsLst>
                <a:lin ang="5400000" scaled="0"/>
              </a:gradFill>
              <a:effectLst/>
              <a:uLnTx/>
              <a:uFillTx/>
              <a:latin typeface="+mj-lt"/>
              <a:ea typeface="+mn-ea"/>
              <a:cs typeface="+mn-cs"/>
            </a:endParaRPr>
          </a:p>
        </p:txBody>
      </p:sp>
    </p:spTree>
    <p:extLst>
      <p:ext uri="{BB962C8B-B14F-4D97-AF65-F5344CB8AC3E}">
        <p14:creationId xmlns:p14="http://schemas.microsoft.com/office/powerpoint/2010/main" val="681635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213" grpId="0"/>
      <p:bldP spid="2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you just saw</a:t>
            </a:r>
          </a:p>
        </p:txBody>
      </p:sp>
      <p:sp>
        <p:nvSpPr>
          <p:cNvPr id="5" name="Text Placeholder 4"/>
          <p:cNvSpPr>
            <a:spLocks noGrp="1"/>
          </p:cNvSpPr>
          <p:nvPr>
            <p:ph type="body" sz="quarter" idx="11"/>
          </p:nvPr>
        </p:nvSpPr>
        <p:spPr>
          <a:xfrm>
            <a:off x="6675440" y="1212850"/>
            <a:ext cx="5333998" cy="2573012"/>
          </a:xfrm>
        </p:spPr>
        <p:txBody>
          <a:bodyPr/>
          <a:lstStyle/>
          <a:p>
            <a:pPr marL="0" indent="0">
              <a:buNone/>
            </a:pPr>
            <a:r>
              <a:rPr lang="en-US" b="1" dirty="0" err="1">
                <a:solidFill>
                  <a:srgbClr val="5C2D91"/>
                </a:solidFill>
              </a:rPr>
              <a:t>PowerApps</a:t>
            </a:r>
            <a:endParaRPr lang="en-US" b="1" dirty="0">
              <a:solidFill>
                <a:srgbClr val="5C2D91"/>
              </a:solidFill>
            </a:endParaRPr>
          </a:p>
          <a:p>
            <a:r>
              <a:rPr lang="en-US" sz="2400" dirty="0">
                <a:solidFill>
                  <a:schemeClr val="tx1"/>
                </a:solidFill>
              </a:rPr>
              <a:t>PA embedded in SPO lists*</a:t>
            </a:r>
          </a:p>
          <a:p>
            <a:r>
              <a:rPr lang="en-US" sz="2400" dirty="0">
                <a:solidFill>
                  <a:schemeClr val="tx1"/>
                </a:solidFill>
              </a:rPr>
              <a:t>Embedded PA player *</a:t>
            </a:r>
          </a:p>
          <a:p>
            <a:r>
              <a:rPr lang="en-US" sz="2400" dirty="0">
                <a:solidFill>
                  <a:schemeClr val="tx1"/>
                </a:solidFill>
              </a:rPr>
              <a:t>App and form customization</a:t>
            </a:r>
          </a:p>
          <a:p>
            <a:r>
              <a:rPr lang="en-US" sz="2400" dirty="0">
                <a:solidFill>
                  <a:schemeClr val="tx1"/>
                </a:solidFill>
              </a:rPr>
              <a:t>Adding controls (e.g. camera)</a:t>
            </a:r>
          </a:p>
        </p:txBody>
      </p:sp>
      <p:sp>
        <p:nvSpPr>
          <p:cNvPr id="6" name="Rectangle 5"/>
          <p:cNvSpPr/>
          <p:nvPr/>
        </p:nvSpPr>
        <p:spPr bwMode="auto">
          <a:xfrm>
            <a:off x="350837" y="4868862"/>
            <a:ext cx="1981200" cy="990600"/>
          </a:xfrm>
          <a:prstGeom prst="rect">
            <a:avLst/>
          </a:prstGeom>
          <a:solidFill>
            <a:srgbClr val="1B75BC"/>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pic>
        <p:nvPicPr>
          <p:cNvPr id="8" name="Picture 7"/>
          <p:cNvPicPr>
            <a:picLocks noChangeAspect="1"/>
          </p:cNvPicPr>
          <p:nvPr/>
        </p:nvPicPr>
        <p:blipFill rotWithShape="1">
          <a:blip r:embed="rId3"/>
          <a:srcRect l="-1" r="3892" b="15294"/>
          <a:stretch/>
        </p:blipFill>
        <p:spPr>
          <a:xfrm>
            <a:off x="1489839" y="5097462"/>
            <a:ext cx="842198" cy="685800"/>
          </a:xfrm>
          <a:prstGeom prst="rect">
            <a:avLst/>
          </a:prstGeom>
        </p:spPr>
      </p:pic>
      <p:sp>
        <p:nvSpPr>
          <p:cNvPr id="9" name="Rectangle 8"/>
          <p:cNvSpPr/>
          <p:nvPr/>
        </p:nvSpPr>
        <p:spPr bwMode="auto">
          <a:xfrm>
            <a:off x="2884487" y="4868862"/>
            <a:ext cx="1981200" cy="990600"/>
          </a:xfrm>
          <a:prstGeom prst="rect">
            <a:avLst/>
          </a:prstGeom>
          <a:solidFill>
            <a:srgbClr val="EB3C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pic>
        <p:nvPicPr>
          <p:cNvPr id="10" name="Picture 9"/>
          <p:cNvPicPr>
            <a:picLocks noChangeAspect="1"/>
          </p:cNvPicPr>
          <p:nvPr/>
        </p:nvPicPr>
        <p:blipFill rotWithShape="1">
          <a:blip r:embed="rId4"/>
          <a:srcRect r="21180" b="2703"/>
          <a:stretch/>
        </p:blipFill>
        <p:spPr>
          <a:xfrm>
            <a:off x="4160837" y="5173662"/>
            <a:ext cx="668177" cy="685800"/>
          </a:xfrm>
          <a:prstGeom prst="rect">
            <a:avLst/>
          </a:prstGeom>
        </p:spPr>
      </p:pic>
      <p:sp>
        <p:nvSpPr>
          <p:cNvPr id="18" name="TextBox 17"/>
          <p:cNvSpPr txBox="1"/>
          <p:nvPr/>
        </p:nvSpPr>
        <p:spPr>
          <a:xfrm>
            <a:off x="254599" y="4790429"/>
            <a:ext cx="2077438" cy="766364"/>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700" b="0" i="0" u="none" strike="noStrike" kern="0" cap="none" spc="0" normalizeH="0" baseline="0" noProof="0" dirty="0">
                <a:ln>
                  <a:noFill/>
                </a:ln>
                <a:solidFill>
                  <a:schemeClr val="bg2"/>
                </a:solidFill>
                <a:effectLst/>
                <a:uLnTx/>
                <a:uFillTx/>
              </a:rPr>
              <a:t>Booth Inspections List</a:t>
            </a:r>
          </a:p>
        </p:txBody>
      </p:sp>
      <p:sp>
        <p:nvSpPr>
          <p:cNvPr id="19" name="TextBox 18"/>
          <p:cNvSpPr txBox="1"/>
          <p:nvPr/>
        </p:nvSpPr>
        <p:spPr>
          <a:xfrm>
            <a:off x="274639" y="1363662"/>
            <a:ext cx="2077438" cy="794064"/>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chemeClr val="bg2"/>
                </a:solidFill>
                <a:effectLst/>
                <a:uLnTx/>
                <a:uFillTx/>
              </a:rPr>
              <a:t>Booth Inspector App</a:t>
            </a:r>
            <a:endParaRPr kumimoji="0" lang="en-US" sz="2000" b="0" i="0" u="none" strike="noStrike" kern="0" cap="none" spc="0" normalizeH="0" baseline="0" noProof="0" dirty="0">
              <a:ln>
                <a:noFill/>
              </a:ln>
              <a:solidFill>
                <a:schemeClr val="bg2"/>
              </a:solidFill>
              <a:effectLst/>
              <a:uLnTx/>
              <a:uFillTx/>
            </a:endParaRPr>
          </a:p>
        </p:txBody>
      </p:sp>
      <p:sp>
        <p:nvSpPr>
          <p:cNvPr id="20" name="TextBox 19"/>
          <p:cNvSpPr txBox="1"/>
          <p:nvPr/>
        </p:nvSpPr>
        <p:spPr>
          <a:xfrm>
            <a:off x="2819208" y="1360753"/>
            <a:ext cx="2077438" cy="544765"/>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chemeClr val="bg2"/>
                </a:solidFill>
                <a:effectLst/>
                <a:uLnTx/>
                <a:uFillTx/>
              </a:rPr>
              <a:t>Poor Rating Flow</a:t>
            </a:r>
            <a:endParaRPr kumimoji="0" lang="en-US" sz="2000" b="0" i="0" u="none" strike="noStrike" kern="0" cap="none" spc="0" normalizeH="0" baseline="0" noProof="0" dirty="0">
              <a:ln>
                <a:noFill/>
              </a:ln>
              <a:solidFill>
                <a:schemeClr val="bg2"/>
              </a:solidFill>
              <a:effectLst/>
              <a:uLnTx/>
              <a:uFillTx/>
            </a:endParaRPr>
          </a:p>
        </p:txBody>
      </p:sp>
      <p:cxnSp>
        <p:nvCxnSpPr>
          <p:cNvPr id="23" name="Straight Arrow Connector 22"/>
          <p:cNvCxnSpPr>
            <a:stCxn id="18" idx="0"/>
          </p:cNvCxnSpPr>
          <p:nvPr/>
        </p:nvCxnSpPr>
        <p:spPr>
          <a:xfrm flipV="1">
            <a:off x="1293318" y="2506663"/>
            <a:ext cx="0" cy="2283766"/>
          </a:xfrm>
          <a:prstGeom prst="straightConnector1">
            <a:avLst/>
          </a:prstGeom>
          <a:ln w="254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804895" y="4794588"/>
            <a:ext cx="2077438" cy="794064"/>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chemeClr val="bg2"/>
                </a:solidFill>
                <a:effectLst/>
                <a:uLnTx/>
                <a:uFillTx/>
              </a:rPr>
              <a:t>Poor Rating Email</a:t>
            </a:r>
            <a:endParaRPr kumimoji="0" lang="en-US" sz="2000" b="0" i="0" u="none" strike="noStrike" kern="0" cap="none" spc="0" normalizeH="0" baseline="0" noProof="0" dirty="0">
              <a:ln>
                <a:noFill/>
              </a:ln>
              <a:solidFill>
                <a:schemeClr val="bg2"/>
              </a:solidFill>
              <a:effectLst/>
              <a:uLnTx/>
              <a:uFillTx/>
            </a:endParaRPr>
          </a:p>
        </p:txBody>
      </p:sp>
      <p:cxnSp>
        <p:nvCxnSpPr>
          <p:cNvPr id="32" name="Straight Arrow Connector 31"/>
          <p:cNvCxnSpPr/>
          <p:nvPr/>
        </p:nvCxnSpPr>
        <p:spPr>
          <a:xfrm rot="5400000" flipH="1" flipV="1">
            <a:off x="1539592" y="2805562"/>
            <a:ext cx="2387739" cy="1654442"/>
          </a:xfrm>
          <a:prstGeom prst="bentConnector3">
            <a:avLst>
              <a:gd name="adj1" fmla="val 49661"/>
            </a:avLst>
          </a:prstGeom>
          <a:ln w="254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0" name="Explosion: 8 Points 29"/>
          <p:cNvSpPr/>
          <p:nvPr/>
        </p:nvSpPr>
        <p:spPr bwMode="auto">
          <a:xfrm>
            <a:off x="3072112" y="3024880"/>
            <a:ext cx="858293" cy="888571"/>
          </a:xfrm>
          <a:prstGeom prst="irregularSeal1">
            <a:avLst/>
          </a:prstGeom>
          <a:solidFill>
            <a:srgbClr val="1B75BC"/>
          </a:solidFill>
          <a:ln>
            <a:solidFill>
              <a:srgbClr val="FFFFFF"/>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rPr>
              <a:t>new</a:t>
            </a:r>
          </a:p>
        </p:txBody>
      </p:sp>
      <p:sp>
        <p:nvSpPr>
          <p:cNvPr id="39" name="Diamond 38"/>
          <p:cNvSpPr/>
          <p:nvPr/>
        </p:nvSpPr>
        <p:spPr bwMode="auto">
          <a:xfrm>
            <a:off x="4622461" y="2572164"/>
            <a:ext cx="1495948" cy="1362392"/>
          </a:xfrm>
          <a:prstGeom prst="diamond">
            <a:avLst/>
          </a:prstGeom>
          <a:solidFill>
            <a:srgbClr val="0077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gradFill>
                  <a:gsLst>
                    <a:gs pos="5439">
                      <a:srgbClr val="F8F8F8"/>
                    </a:gs>
                    <a:gs pos="10000">
                      <a:srgbClr val="F8F8F8"/>
                    </a:gs>
                  </a:gsLst>
                  <a:lin ang="5400000" scaled="0"/>
                </a:gradFill>
                <a:effectLst/>
                <a:uLnTx/>
                <a:uFillTx/>
              </a:rPr>
              <a:t>Rating Poor?</a:t>
            </a:r>
          </a:p>
        </p:txBody>
      </p:sp>
      <p:cxnSp>
        <p:nvCxnSpPr>
          <p:cNvPr id="42" name="Straight Arrow Connector 41"/>
          <p:cNvCxnSpPr>
            <a:endCxn id="39" idx="0"/>
          </p:cNvCxnSpPr>
          <p:nvPr/>
        </p:nvCxnSpPr>
        <p:spPr>
          <a:xfrm rot="16200000" flipH="1">
            <a:off x="4764684" y="1966413"/>
            <a:ext cx="706754" cy="504748"/>
          </a:xfrm>
          <a:prstGeom prst="bentConnector3">
            <a:avLst>
              <a:gd name="adj1" fmla="val 1912"/>
            </a:avLst>
          </a:prstGeom>
          <a:ln w="254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71748" y="2724918"/>
            <a:ext cx="2292031" cy="794064"/>
          </a:xfrm>
          <a:prstGeom prst="rect">
            <a:avLst/>
          </a:prstGeom>
          <a:solidFill>
            <a:srgbClr val="F8F8F8"/>
          </a:solid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gradFill>
                  <a:gsLst>
                    <a:gs pos="2917">
                      <a:schemeClr val="tx1"/>
                    </a:gs>
                    <a:gs pos="30000">
                      <a:schemeClr val="tx1"/>
                    </a:gs>
                  </a:gsLst>
                  <a:lin ang="5400000" scaled="0"/>
                </a:gradFill>
                <a:effectLst/>
                <a:uLnTx/>
                <a:uFillTx/>
              </a:rPr>
              <a:t>Booth name, rating, and picture</a:t>
            </a:r>
          </a:p>
        </p:txBody>
      </p:sp>
      <p:cxnSp>
        <p:nvCxnSpPr>
          <p:cNvPr id="47" name="Straight Arrow Connector 46"/>
          <p:cNvCxnSpPr>
            <a:stCxn id="39" idx="2"/>
            <a:endCxn id="21" idx="0"/>
          </p:cNvCxnSpPr>
          <p:nvPr/>
        </p:nvCxnSpPr>
        <p:spPr>
          <a:xfrm rot="5400000">
            <a:off x="4177009" y="3601162"/>
            <a:ext cx="860032" cy="1526821"/>
          </a:xfrm>
          <a:prstGeom prst="bentConnector3">
            <a:avLst>
              <a:gd name="adj1" fmla="val 1073"/>
            </a:avLst>
          </a:prstGeom>
          <a:ln w="254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bwMode="auto">
          <a:xfrm>
            <a:off x="350837" y="4056607"/>
            <a:ext cx="5767572" cy="493879"/>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rPr>
              <a:t>Application Platform</a:t>
            </a:r>
          </a:p>
        </p:txBody>
      </p:sp>
      <p:sp>
        <p:nvSpPr>
          <p:cNvPr id="50" name="TextBox 49"/>
          <p:cNvSpPr txBox="1"/>
          <p:nvPr/>
        </p:nvSpPr>
        <p:spPr>
          <a:xfrm>
            <a:off x="4154950" y="3317317"/>
            <a:ext cx="805725" cy="794064"/>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gradFill>
                  <a:gsLst>
                    <a:gs pos="2917">
                      <a:schemeClr val="tx1"/>
                    </a:gs>
                    <a:gs pos="30000">
                      <a:schemeClr val="tx1"/>
                    </a:gs>
                  </a:gsLst>
                  <a:lin ang="5400000" scaled="0"/>
                </a:gradFill>
                <a:effectLst/>
                <a:uLnTx/>
                <a:uFillTx/>
              </a:rPr>
              <a:t>If Yes</a:t>
            </a:r>
          </a:p>
        </p:txBody>
      </p:sp>
      <p:sp>
        <p:nvSpPr>
          <p:cNvPr id="51" name="Text Placeholder 4"/>
          <p:cNvSpPr>
            <a:spLocks noGrp="1"/>
          </p:cNvSpPr>
          <p:nvPr>
            <p:ph type="body" sz="quarter" idx="11"/>
          </p:nvPr>
        </p:nvSpPr>
        <p:spPr>
          <a:xfrm>
            <a:off x="6739469" y="3408825"/>
            <a:ext cx="5486398" cy="3502497"/>
          </a:xfrm>
        </p:spPr>
        <p:txBody>
          <a:bodyPr/>
          <a:lstStyle/>
          <a:p>
            <a:pPr marL="0" indent="0">
              <a:buNone/>
            </a:pPr>
            <a:endParaRPr lang="en-US" b="1" dirty="0"/>
          </a:p>
          <a:p>
            <a:pPr marL="0" indent="0">
              <a:buNone/>
            </a:pPr>
            <a:r>
              <a:rPr lang="en-US" b="1" dirty="0">
                <a:solidFill>
                  <a:srgbClr val="0078D7"/>
                </a:solidFill>
              </a:rPr>
              <a:t>Flow</a:t>
            </a:r>
          </a:p>
          <a:p>
            <a:r>
              <a:rPr lang="en-US" sz="2400" dirty="0">
                <a:solidFill>
                  <a:schemeClr val="tx1"/>
                </a:solidFill>
              </a:rPr>
              <a:t>Flow embedded in SPO lists </a:t>
            </a:r>
          </a:p>
          <a:p>
            <a:r>
              <a:rPr lang="en-US" sz="2400" dirty="0">
                <a:solidFill>
                  <a:schemeClr val="tx1"/>
                </a:solidFill>
              </a:rPr>
              <a:t>Conditional logic</a:t>
            </a:r>
          </a:p>
          <a:p>
            <a:r>
              <a:rPr lang="en-US" sz="2400" dirty="0">
                <a:solidFill>
                  <a:schemeClr val="tx1"/>
                </a:solidFill>
              </a:rPr>
              <a:t>Send HTML formatted emails for notifications</a:t>
            </a:r>
          </a:p>
          <a:p>
            <a:r>
              <a:rPr lang="en-US" sz="2400" dirty="0">
                <a:solidFill>
                  <a:schemeClr val="tx1"/>
                </a:solidFill>
              </a:rPr>
              <a:t>View run inputs and outputs</a:t>
            </a:r>
          </a:p>
        </p:txBody>
      </p:sp>
      <p:sp>
        <p:nvSpPr>
          <p:cNvPr id="4" name="Text Placeholder 4"/>
          <p:cNvSpPr>
            <a:spLocks noGrp="1"/>
          </p:cNvSpPr>
          <p:nvPr>
            <p:ph type="body" sz="quarter" idx="11"/>
          </p:nvPr>
        </p:nvSpPr>
        <p:spPr>
          <a:xfrm>
            <a:off x="6739469" y="3408825"/>
            <a:ext cx="5486398" cy="3502497"/>
          </a:xfrm>
        </p:spPr>
        <p:txBody>
          <a:bodyPr/>
          <a:lstStyle/>
          <a:p>
            <a:pPr marL="0" indent="0">
              <a:buNone/>
            </a:pPr>
            <a:endParaRPr lang="en-US" b="1" dirty="0"/>
          </a:p>
          <a:p>
            <a:pPr marL="0" indent="0">
              <a:buNone/>
            </a:pPr>
            <a:r>
              <a:rPr lang="en-US" b="1" dirty="0">
                <a:solidFill>
                  <a:srgbClr val="0078D7"/>
                </a:solidFill>
              </a:rPr>
              <a:t>Flow</a:t>
            </a:r>
          </a:p>
          <a:p>
            <a:r>
              <a:rPr lang="en-US" sz="2400" dirty="0">
                <a:solidFill>
                  <a:schemeClr val="tx1"/>
                </a:solidFill>
              </a:rPr>
              <a:t>Flow embedded in SPO lists* </a:t>
            </a:r>
          </a:p>
          <a:p>
            <a:r>
              <a:rPr lang="en-US" sz="2400" dirty="0">
                <a:solidFill>
                  <a:schemeClr val="tx1"/>
                </a:solidFill>
              </a:rPr>
              <a:t>Conditional logic</a:t>
            </a:r>
          </a:p>
          <a:p>
            <a:r>
              <a:rPr lang="en-US" sz="2400" dirty="0">
                <a:solidFill>
                  <a:schemeClr val="tx1"/>
                </a:solidFill>
              </a:rPr>
              <a:t>Send HTML formatted emails for notifications</a:t>
            </a:r>
          </a:p>
          <a:p>
            <a:r>
              <a:rPr lang="en-US" sz="2400" dirty="0">
                <a:solidFill>
                  <a:schemeClr val="tx1"/>
                </a:solidFill>
              </a:rPr>
              <a:t>View run inputs and outputs</a:t>
            </a:r>
          </a:p>
        </p:txBody>
      </p:sp>
      <p:sp>
        <p:nvSpPr>
          <p:cNvPr id="53" name="Rectangle 52"/>
          <p:cNvSpPr/>
          <p:nvPr/>
        </p:nvSpPr>
        <p:spPr bwMode="auto">
          <a:xfrm>
            <a:off x="2884487" y="1410886"/>
            <a:ext cx="1981200" cy="990600"/>
          </a:xfrm>
          <a:prstGeom prst="rect">
            <a:avLst/>
          </a:prstGeom>
          <a:solidFill>
            <a:srgbClr val="0077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
        <p:nvSpPr>
          <p:cNvPr id="54" name="TextBox 53"/>
          <p:cNvSpPr txBox="1"/>
          <p:nvPr/>
        </p:nvSpPr>
        <p:spPr>
          <a:xfrm>
            <a:off x="2819208" y="1344138"/>
            <a:ext cx="2077438" cy="544765"/>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chemeClr val="bg2"/>
                </a:solidFill>
                <a:effectLst/>
                <a:uLnTx/>
                <a:uFillTx/>
              </a:rPr>
              <a:t>Poor Rating Flow</a:t>
            </a:r>
            <a:endParaRPr kumimoji="0" lang="en-US" sz="2000" b="0" i="0" u="none" strike="noStrike" kern="0" cap="none" spc="0" normalizeH="0" baseline="0" noProof="0" dirty="0">
              <a:ln>
                <a:noFill/>
              </a:ln>
              <a:solidFill>
                <a:schemeClr val="bg2"/>
              </a:solidFill>
              <a:effectLst/>
              <a:uLnTx/>
              <a:uFillTx/>
            </a:endParaRPr>
          </a:p>
        </p:txBody>
      </p:sp>
      <p:pic>
        <p:nvPicPr>
          <p:cNvPr id="55" name="Picture 54"/>
          <p:cNvPicPr>
            <a:picLocks noChangeAspect="1"/>
          </p:cNvPicPr>
          <p:nvPr/>
        </p:nvPicPr>
        <p:blipFill rotWithShape="1">
          <a:blip r:embed="rId5"/>
          <a:srcRect l="14710" t="21884" r="14705" b="19067"/>
          <a:stretch/>
        </p:blipFill>
        <p:spPr>
          <a:xfrm>
            <a:off x="4264857" y="1909015"/>
            <a:ext cx="587600" cy="491571"/>
          </a:xfrm>
          <a:prstGeom prst="rect">
            <a:avLst/>
          </a:prstGeom>
        </p:spPr>
      </p:pic>
      <p:grpSp>
        <p:nvGrpSpPr>
          <p:cNvPr id="56" name="Group 55"/>
          <p:cNvGrpSpPr/>
          <p:nvPr/>
        </p:nvGrpSpPr>
        <p:grpSpPr>
          <a:xfrm>
            <a:off x="298979" y="1344138"/>
            <a:ext cx="2077438" cy="1066800"/>
            <a:chOff x="2197292" y="1215082"/>
            <a:chExt cx="2077438" cy="1066800"/>
          </a:xfrm>
        </p:grpSpPr>
        <p:sp>
          <p:nvSpPr>
            <p:cNvPr id="57" name="Rectangle 56"/>
            <p:cNvSpPr/>
            <p:nvPr/>
          </p:nvSpPr>
          <p:spPr bwMode="auto">
            <a:xfrm>
              <a:off x="2273490" y="1291282"/>
              <a:ext cx="1981200" cy="990600"/>
            </a:xfrm>
            <a:prstGeom prst="rect">
              <a:avLst/>
            </a:prstGeom>
            <a:solidFill>
              <a:srgbClr val="74277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
          <p:nvSpPr>
            <p:cNvPr id="58" name="TextBox 57"/>
            <p:cNvSpPr txBox="1"/>
            <p:nvPr/>
          </p:nvSpPr>
          <p:spPr>
            <a:xfrm>
              <a:off x="2197292" y="1215082"/>
              <a:ext cx="2077438" cy="794064"/>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chemeClr val="bg2"/>
                  </a:solidFill>
                  <a:effectLst/>
                  <a:uLnTx/>
                  <a:uFillTx/>
                </a:rPr>
                <a:t>Booth Inspector App </a:t>
              </a:r>
              <a:endParaRPr kumimoji="0" lang="en-US" sz="2000" b="0" i="0" u="none" strike="noStrike" kern="0" cap="none" spc="0" normalizeH="0" baseline="0" noProof="0" dirty="0">
                <a:ln>
                  <a:noFill/>
                </a:ln>
                <a:solidFill>
                  <a:schemeClr val="bg2"/>
                </a:solidFill>
                <a:effectLst/>
                <a:uLnTx/>
                <a:uFillTx/>
              </a:endParaRPr>
            </a:p>
          </p:txBody>
        </p:sp>
        <p:pic>
          <p:nvPicPr>
            <p:cNvPr id="59" name="Picture 58"/>
            <p:cNvPicPr>
              <a:picLocks noChangeAspect="1"/>
            </p:cNvPicPr>
            <p:nvPr/>
          </p:nvPicPr>
          <p:blipFill rotWithShape="1">
            <a:blip r:embed="rId6"/>
            <a:srcRect l="34365" t="39918" r="32711" b="44034"/>
            <a:stretch/>
          </p:blipFill>
          <p:spPr>
            <a:xfrm>
              <a:off x="3571106" y="1735550"/>
              <a:ext cx="610864" cy="529309"/>
            </a:xfrm>
            <a:prstGeom prst="rect">
              <a:avLst/>
            </a:prstGeom>
          </p:spPr>
        </p:pic>
      </p:grpSp>
      <p:sp>
        <p:nvSpPr>
          <p:cNvPr id="61" name="TextBox 60"/>
          <p:cNvSpPr txBox="1"/>
          <p:nvPr/>
        </p:nvSpPr>
        <p:spPr>
          <a:xfrm>
            <a:off x="1189037" y="6392862"/>
            <a:ext cx="3200400" cy="627864"/>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2400" b="0" i="0" u="none" strike="noStrike" kern="0" cap="none" spc="0" normalizeH="0" baseline="0" noProof="0" dirty="0">
                <a:ln>
                  <a:noFill/>
                </a:ln>
                <a:gradFill>
                  <a:gsLst>
                    <a:gs pos="2917">
                      <a:schemeClr val="tx1"/>
                    </a:gs>
                    <a:gs pos="30000">
                      <a:schemeClr val="tx1"/>
                    </a:gs>
                  </a:gsLst>
                  <a:lin ang="5400000" scaled="0"/>
                </a:gradFill>
                <a:effectLst/>
                <a:uLnTx/>
                <a:uFillTx/>
              </a:rPr>
              <a:t>* </a:t>
            </a:r>
            <a:r>
              <a:rPr kumimoji="0" lang="en-US" sz="2400" b="0" i="0" u="none" strike="noStrike" kern="0" cap="none" spc="0" normalizeH="0" baseline="0" noProof="0" dirty="0">
                <a:ln>
                  <a:noFill/>
                </a:ln>
                <a:solidFill>
                  <a:srgbClr val="505050"/>
                </a:solidFill>
                <a:effectLst/>
                <a:uLnTx/>
                <a:uFillTx/>
                <a:latin typeface="Segoe UI Light"/>
              </a:rPr>
              <a:t>Coming soon</a:t>
            </a:r>
            <a:endParaRPr kumimoji="0" lang="en-US" sz="2400" b="0" i="0" u="none" strike="noStrike" kern="0" cap="none" spc="0" normalizeH="0" baseline="0" noProof="0" dirty="0">
              <a:ln>
                <a:noFill/>
              </a:ln>
              <a:gradFill>
                <a:gsLst>
                  <a:gs pos="2917">
                    <a:schemeClr val="tx1"/>
                  </a:gs>
                  <a:gs pos="30000">
                    <a:schemeClr val="tx1"/>
                  </a:gs>
                </a:gsLst>
                <a:lin ang="5400000" scaled="0"/>
              </a:gradFill>
              <a:effectLst/>
              <a:uLnTx/>
              <a:uFillTx/>
            </a:endParaRPr>
          </a:p>
        </p:txBody>
      </p:sp>
    </p:spTree>
    <p:extLst>
      <p:ext uri="{BB962C8B-B14F-4D97-AF65-F5344CB8AC3E}">
        <p14:creationId xmlns:p14="http://schemas.microsoft.com/office/powerpoint/2010/main" val="33746149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txEl>
                                              <p:pRg st="4" end="4"/>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1">
                                                        <p:txEl>
                                                          <p:pRg st="1" end="1"/>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1">
                                                        <p:txEl>
                                                          <p:pRg st="2" end="2"/>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1">
                                                        <p:txEl>
                                                          <p:pRg st="3" end="3"/>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1">
                                                        <p:txEl>
                                                          <p:pRg st="4" end="4"/>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1">
                                                        <p:txEl>
                                                          <p:pRg st="5" end="5"/>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1">
                                                        <p:txEl>
                                                          <p:pRg st="2" end="2"/>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1">
                                                        <p:txEl>
                                                          <p:pRg st="3" end="3"/>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1">
                                                        <p:txEl>
                                                          <p:pRg st="4" end="4"/>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1">
                                                        <p:txEl>
                                                          <p:pRg st="5" end="5"/>
                                                        </p:txEl>
                                                      </p:spTgt>
                                                    </p:tgtEl>
                                                    <p:attrNameLst>
                                                      <p:attrName>style.visibility</p:attrName>
                                                    </p:attrNameLst>
                                                  </p:cBhvr>
                                                  <p:to>
                                                    <p:strVal val="visible"/>
                                                  </p:to>
                                                </p:set>
                                              </p:childTnLst>
                                            </p:cTn>
                                          </p:par>
                                        </p:childTnLst>
                                      </p:cTn>
                                    </p:par>
                                    <p:set>
                                      <p:cBhvr>
                                        <p:cTn id="61" dur="1" fill="hold">
                                          <p:stCondLst>
                                            <p:cond delay="0"/>
                                          </p:stCondLst>
                                        </p:cTn>
                                        <p:tgtEl>
                                          <p:spTgt spid="61"/>
                                        </p:tgtEl>
                                        <p:attrNameLst>
                                          <p:attrName>style.visibility</p:attrName>
                                        </p:attrNameLst>
                                      </p:cBhvr>
                                      <p:to>
                                        <p:strVal val="visible"/>
                                      </p:to>
                                    </p:set>
                                  </p:childTnLst>
                                </p:cTn>
                              </p:par>
                            </p:childTnLst>
                          </p:cTn>
                        </p:par>
                      </p:childTnLst>
                    </p:cTn>
                  </p:par>
                  <p:par>
                    <p:cTn id="62" fill="hold">
                      <p:stCondLst>
                        <p:cond delay="indefinite"/>
                      </p:stCond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
                                            <p:txEl>
                                              <p:pRg st="1" end="1"/>
                                            </p:txEl>
                                          </p:spTgt>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
                                            <p:txEl>
                                              <p:pRg st="2" end="2"/>
                                            </p:txEl>
                                          </p:spTgt>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
                                            <p:txEl>
                                              <p:pRg st="3" end="3"/>
                                            </p:txEl>
                                          </p:spTgt>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
                                            <p:txEl>
                                              <p:pRg st="4" end="4"/>
                                            </p:txEl>
                                          </p:spTgt>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9" grpId="0" animBg="1"/>
      <p:bldP spid="21" grpId="0"/>
      <p:bldP spid="30" grpId="0" animBg="1"/>
      <p:bldP spid="39" grpId="0" animBg="1"/>
      <p:bldP spid="50" grpId="0"/>
      <p:bldP spid="51" grpId="0" uiExpand="1" build="p"/>
      <p:bldP spid="4" grpId="0" uiExpand="1" build="p"/>
      <p:bldP spid="53" grpId="0" animBg="1"/>
      <p:bldP spid="6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638" y="2125662"/>
            <a:ext cx="11887200" cy="2179058"/>
          </a:xfrm>
        </p:spPr>
        <p:txBody>
          <a:bodyPr/>
          <a:lstStyle/>
          <a:p>
            <a:r>
              <a:rPr lang="en-US" dirty="0"/>
              <a:t>Connectors, Custom APIs, and Gateways</a:t>
            </a:r>
          </a:p>
        </p:txBody>
      </p:sp>
    </p:spTree>
    <p:extLst>
      <p:ext uri="{BB962C8B-B14F-4D97-AF65-F5344CB8AC3E}">
        <p14:creationId xmlns:p14="http://schemas.microsoft.com/office/powerpoint/2010/main" val="37878984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405040" y="2716474"/>
            <a:ext cx="4722213" cy="109696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64" b="0" i="0" u="none" strike="noStrike" kern="0" cap="none" spc="0" normalizeH="0" baseline="0" noProof="0" dirty="0">
                <a:ln>
                  <a:noFill/>
                </a:ln>
                <a:solidFill>
                  <a:sysClr val="windowText" lastClr="000000"/>
                </a:solidFill>
                <a:effectLst/>
                <a:uLnTx/>
                <a:uFillTx/>
                <a:latin typeface="Segoe UI Light" panose="020B0502040204020203" pitchFamily="34" charset="0"/>
                <a:cs typeface="Segoe UI Light" panose="020B0502040204020203" pitchFamily="34" charset="0"/>
              </a:rPr>
              <a:t>Integrate the systems you’re already using…</a:t>
            </a:r>
          </a:p>
        </p:txBody>
      </p:sp>
      <p:grpSp>
        <p:nvGrpSpPr>
          <p:cNvPr id="6" name="Group 5"/>
          <p:cNvGrpSpPr/>
          <p:nvPr/>
        </p:nvGrpSpPr>
        <p:grpSpPr>
          <a:xfrm>
            <a:off x="684381" y="998433"/>
            <a:ext cx="6124828" cy="4977440"/>
            <a:chOff x="670159" y="978945"/>
            <a:chExt cx="6005278" cy="4880286"/>
          </a:xfrm>
        </p:grpSpPr>
        <p:grpSp>
          <p:nvGrpSpPr>
            <p:cNvPr id="7" name="Group 6"/>
            <p:cNvGrpSpPr/>
            <p:nvPr/>
          </p:nvGrpSpPr>
          <p:grpSpPr>
            <a:xfrm>
              <a:off x="670159" y="978945"/>
              <a:ext cx="6005278" cy="4880286"/>
              <a:chOff x="670159" y="1592262"/>
              <a:chExt cx="6005278" cy="4880286"/>
            </a:xfrm>
          </p:grpSpPr>
          <p:grpSp>
            <p:nvGrpSpPr>
              <p:cNvPr id="9" name="Group 8"/>
              <p:cNvGrpSpPr/>
              <p:nvPr/>
            </p:nvGrpSpPr>
            <p:grpSpPr>
              <a:xfrm>
                <a:off x="674293" y="1592262"/>
                <a:ext cx="6001144" cy="3873253"/>
                <a:chOff x="379241" y="1263798"/>
                <a:chExt cx="6847644" cy="4419600"/>
              </a:xfrm>
            </p:grpSpPr>
            <p:grpSp>
              <p:nvGrpSpPr>
                <p:cNvPr id="14" name="Group 13"/>
                <p:cNvGrpSpPr/>
                <p:nvPr/>
              </p:nvGrpSpPr>
              <p:grpSpPr>
                <a:xfrm>
                  <a:off x="379241" y="1263798"/>
                  <a:ext cx="6847644" cy="4419600"/>
                  <a:chOff x="2194749" y="2049462"/>
                  <a:chExt cx="6070876" cy="3918259"/>
                </a:xfrm>
              </p:grpSpPr>
              <p:pic>
                <p:nvPicPr>
                  <p:cNvPr id="16" name="Picture 2" descr="Azure Bl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4749" y="2049462"/>
                    <a:ext cx="857249" cy="857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API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5651" y="2049462"/>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API I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4749" y="3069798"/>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API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7474" y="2049462"/>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API Ic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22925" y="2049462"/>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API Ic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08375" y="2049462"/>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6" descr="API Ico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37474" y="3069798"/>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8" descr="API Ico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22923" y="3069798"/>
                    <a:ext cx="857250" cy="857251"/>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4280199" y="3069800"/>
                    <a:ext cx="857249" cy="857249"/>
                    <a:chOff x="2211902" y="3040062"/>
                    <a:chExt cx="857249" cy="857249"/>
                  </a:xfrm>
                </p:grpSpPr>
                <p:sp>
                  <p:nvSpPr>
                    <p:cNvPr id="39" name="Rectangle 38"/>
                    <p:cNvSpPr/>
                    <p:nvPr/>
                  </p:nvSpPr>
                  <p:spPr>
                    <a:xfrm>
                      <a:off x="2211902" y="3040062"/>
                      <a:ext cx="857249" cy="85724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pic>
                  <p:nvPicPr>
                    <p:cNvPr id="40" name="Picture 20" descr="https://static.mailchimp.com/web/brand-assets/mc_script_white_web.png?_ga=1.172217059.1751024918.146163952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96683" y="3377481"/>
                      <a:ext cx="687685" cy="182410"/>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22" descr="API I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65648" y="3069798"/>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4" descr="API Icon"/>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08375" y="3069798"/>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PI Icon"/>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94749" y="4090134"/>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8" descr="API Icon"/>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37474" y="4090134"/>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0" descr="API Icon"/>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22925" y="4090134"/>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2" descr="API Icon"/>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365650" y="4090134"/>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4" descr="API Icon"/>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408375" y="4090134"/>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6" descr="API Icon"/>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194749" y="5110470"/>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8" descr="API Icon"/>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237474" y="5110470"/>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0" descr="API Icon"/>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280199" y="5110470"/>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2" descr="API Icon"/>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322924" y="5110470"/>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4" descr="API Icon"/>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365649" y="5110470"/>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6" descr="https://pagely.c.presscdn.com/wp-content/uploads/2014/10/CEQmLcHc.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4280199" y="4090134"/>
                    <a:ext cx="857251" cy="857251"/>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7408376" y="5110471"/>
                    <a:ext cx="857249" cy="857249"/>
                  </a:xfrm>
                  <a:prstGeom prst="rect">
                    <a:avLst/>
                  </a:prstGeom>
                  <a:solidFill>
                    <a:schemeClr val="bg1"/>
                  </a:solidFill>
                  <a:ln w="28575">
                    <a:solidFill>
                      <a:srgbClr val="D5B3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pic>
              <p:nvPicPr>
                <p:cNvPr id="15" name="Picture 14"/>
                <p:cNvPicPr>
                  <a:picLocks noChangeAspect="1"/>
                </p:cNvPicPr>
                <p:nvPr/>
              </p:nvPicPr>
              <p:blipFill rotWithShape="1">
                <a:blip r:embed="rId25"/>
                <a:srcRect l="87571" t="55834" r="2772" b="15555"/>
                <a:stretch/>
              </p:blipFill>
              <p:spPr>
                <a:xfrm>
                  <a:off x="6363089" y="4868862"/>
                  <a:ext cx="769548" cy="712057"/>
                </a:xfrm>
                <a:prstGeom prst="rect">
                  <a:avLst/>
                </a:prstGeom>
              </p:spPr>
            </p:pic>
          </p:grpSp>
          <p:pic>
            <p:nvPicPr>
              <p:cNvPr id="10" name="Picture 9"/>
              <p:cNvPicPr>
                <a:picLocks noChangeAspect="1"/>
              </p:cNvPicPr>
              <p:nvPr/>
            </p:nvPicPr>
            <p:blipFill rotWithShape="1">
              <a:blip r:embed="rId26"/>
              <a:srcRect l="2930" t="2112" r="3016" b="2882"/>
              <a:stretch/>
            </p:blipFill>
            <p:spPr>
              <a:xfrm>
                <a:off x="2731816" y="5609583"/>
                <a:ext cx="855345" cy="857250"/>
              </a:xfrm>
              <a:prstGeom prst="rect">
                <a:avLst/>
              </a:prstGeom>
            </p:spPr>
          </p:pic>
          <p:pic>
            <p:nvPicPr>
              <p:cNvPr id="11" name="Picture 10"/>
              <p:cNvPicPr>
                <a:picLocks noChangeAspect="1"/>
              </p:cNvPicPr>
              <p:nvPr/>
            </p:nvPicPr>
            <p:blipFill rotWithShape="1">
              <a:blip r:embed="rId27"/>
              <a:srcRect l="3328" t="1447" r="2301" b="2456"/>
              <a:stretch/>
            </p:blipFill>
            <p:spPr>
              <a:xfrm>
                <a:off x="3771928" y="5609583"/>
                <a:ext cx="842011" cy="843916"/>
              </a:xfrm>
              <a:prstGeom prst="rect">
                <a:avLst/>
              </a:prstGeom>
            </p:spPr>
          </p:pic>
          <p:pic>
            <p:nvPicPr>
              <p:cNvPr id="12" name="Picture 11"/>
              <p:cNvPicPr>
                <a:picLocks noChangeAspect="1"/>
              </p:cNvPicPr>
              <p:nvPr/>
            </p:nvPicPr>
            <p:blipFill rotWithShape="1">
              <a:blip r:embed="rId28"/>
              <a:srcRect l="939" t="2591" r="3059" b="1952"/>
              <a:stretch/>
            </p:blipFill>
            <p:spPr>
              <a:xfrm>
                <a:off x="1700909" y="5613393"/>
                <a:ext cx="851535" cy="853440"/>
              </a:xfrm>
              <a:prstGeom prst="rect">
                <a:avLst/>
              </a:prstGeom>
            </p:spPr>
          </p:pic>
          <p:pic>
            <p:nvPicPr>
              <p:cNvPr id="13" name="Picture 12"/>
              <p:cNvPicPr>
                <a:picLocks noChangeAspect="1"/>
              </p:cNvPicPr>
              <p:nvPr/>
            </p:nvPicPr>
            <p:blipFill rotWithShape="1">
              <a:blip r:embed="rId29"/>
              <a:srcRect l="2144" t="1775" r="3359" b="2125"/>
              <a:stretch/>
            </p:blipFill>
            <p:spPr>
              <a:xfrm>
                <a:off x="670159" y="5613393"/>
                <a:ext cx="851536" cy="859155"/>
              </a:xfrm>
              <a:prstGeom prst="rect">
                <a:avLst/>
              </a:prstGeom>
            </p:spPr>
          </p:pic>
        </p:grpSp>
        <p:pic>
          <p:nvPicPr>
            <p:cNvPr id="8" name="Picture 7"/>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731816" y="978945"/>
              <a:ext cx="841844" cy="841844"/>
            </a:xfrm>
            <a:prstGeom prst="rect">
              <a:avLst/>
            </a:prstGeom>
          </p:spPr>
        </p:pic>
      </p:grpSp>
    </p:spTree>
    <p:extLst>
      <p:ext uri="{BB962C8B-B14F-4D97-AF65-F5344CB8AC3E}">
        <p14:creationId xmlns:p14="http://schemas.microsoft.com/office/powerpoint/2010/main" val="58371946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Connecting your services to PowerApps &amp; Flow</a:t>
            </a:r>
          </a:p>
        </p:txBody>
      </p:sp>
      <p:sp>
        <p:nvSpPr>
          <p:cNvPr id="3" name="Content Placeholder 2"/>
          <p:cNvSpPr>
            <a:spLocks noGrp="1"/>
          </p:cNvSpPr>
          <p:nvPr>
            <p:ph type="body" sz="quarter" idx="10"/>
          </p:nvPr>
        </p:nvSpPr>
        <p:spPr>
          <a:xfrm>
            <a:off x="274638" y="1212849"/>
            <a:ext cx="6476999" cy="5781675"/>
          </a:xfrm>
        </p:spPr>
        <p:txBody>
          <a:bodyPr>
            <a:normAutofit fontScale="92500"/>
          </a:bodyPr>
          <a:lstStyle/>
          <a:p>
            <a:r>
              <a:rPr lang="en-US" dirty="0"/>
              <a:t>PowerApps &amp; Flow are fully metadata-driven and extensible so you can connect to any of your own services</a:t>
            </a:r>
          </a:p>
          <a:p>
            <a:pPr lvl="1"/>
            <a:r>
              <a:rPr lang="en-US" dirty="0"/>
              <a:t>Even connect to 3</a:t>
            </a:r>
            <a:r>
              <a:rPr lang="en-US" baseline="30000" dirty="0"/>
              <a:t>rd</a:t>
            </a:r>
            <a:r>
              <a:rPr lang="en-US" dirty="0"/>
              <a:t> party services you consume</a:t>
            </a:r>
          </a:p>
          <a:p>
            <a:r>
              <a:rPr lang="en-US" dirty="0"/>
              <a:t>Custom APIs within an organization</a:t>
            </a:r>
          </a:p>
          <a:p>
            <a:pPr lvl="1"/>
            <a:r>
              <a:rPr lang="en-US" dirty="0"/>
              <a:t>Scoped to a company so that you can build something that’s unique to that organization</a:t>
            </a:r>
          </a:p>
          <a:p>
            <a:r>
              <a:rPr lang="en-US" dirty="0"/>
              <a:t>Leverage Azure functions within your apps &amp; flows</a:t>
            </a:r>
          </a:p>
          <a:p>
            <a:r>
              <a:rPr lang="en-US" sz="2100" dirty="0">
                <a:gradFill>
                  <a:gsLst>
                    <a:gs pos="1250">
                      <a:schemeClr val="tx1"/>
                    </a:gs>
                    <a:gs pos="100000">
                      <a:schemeClr val="tx1"/>
                    </a:gs>
                  </a:gsLst>
                  <a:lin ang="5400000" scaled="0"/>
                </a:gradFill>
                <a:latin typeface="+mn-lt"/>
              </a:rPr>
              <a:t>Via custom APIs today, integrated support coming soon</a:t>
            </a:r>
          </a:p>
          <a:p>
            <a:pPr lvl="1"/>
            <a:endParaRPr lang="en-US" dirty="0"/>
          </a:p>
        </p:txBody>
      </p:sp>
      <p:pic>
        <p:nvPicPr>
          <p:cNvPr id="6" name="Picture 5"/>
          <p:cNvPicPr>
            <a:picLocks noChangeAspect="1"/>
          </p:cNvPicPr>
          <p:nvPr/>
        </p:nvPicPr>
        <p:blipFill rotWithShape="1">
          <a:blip r:embed="rId2"/>
          <a:srcRect l="14354" t="16742" r="58751" b="25205"/>
          <a:stretch/>
        </p:blipFill>
        <p:spPr>
          <a:xfrm>
            <a:off x="7666037" y="1223304"/>
            <a:ext cx="4180562" cy="5075614"/>
          </a:xfrm>
          <a:prstGeom prst="rect">
            <a:avLst/>
          </a:prstGeom>
        </p:spPr>
      </p:pic>
    </p:spTree>
    <p:extLst>
      <p:ext uri="{BB962C8B-B14F-4D97-AF65-F5344CB8AC3E}">
        <p14:creationId xmlns:p14="http://schemas.microsoft.com/office/powerpoint/2010/main" val="285232545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On premises data gateway</a:t>
            </a:r>
          </a:p>
        </p:txBody>
      </p:sp>
      <p:sp>
        <p:nvSpPr>
          <p:cNvPr id="5" name="Text Placeholder 4"/>
          <p:cNvSpPr>
            <a:spLocks noGrp="1"/>
          </p:cNvSpPr>
          <p:nvPr>
            <p:ph type="body" sz="quarter" idx="10"/>
          </p:nvPr>
        </p:nvSpPr>
        <p:spPr>
          <a:xfrm>
            <a:off x="274639" y="1212849"/>
            <a:ext cx="5486399" cy="4056495"/>
          </a:xfrm>
        </p:spPr>
        <p:txBody>
          <a:bodyPr/>
          <a:lstStyle/>
          <a:p>
            <a:r>
              <a:rPr lang="en-US" sz="2800" dirty="0"/>
              <a:t>Install from PowerApps Portal </a:t>
            </a:r>
          </a:p>
          <a:p>
            <a:r>
              <a:rPr lang="en-US" sz="2800" dirty="0"/>
              <a:t>Manage </a:t>
            </a:r>
            <a:r>
              <a:rPr lang="en-US" sz="2800" b="1" dirty="0"/>
              <a:t>on the gateway</a:t>
            </a:r>
          </a:p>
          <a:p>
            <a:r>
              <a:rPr lang="en-US" sz="2800" dirty="0"/>
              <a:t>Upgrades and replaces </a:t>
            </a:r>
            <a:r>
              <a:rPr lang="en-US" sz="2800" dirty="0" err="1"/>
              <a:t>PowerBI</a:t>
            </a:r>
            <a:r>
              <a:rPr lang="en-US" sz="2800" dirty="0"/>
              <a:t> gateway (if present)</a:t>
            </a:r>
          </a:p>
          <a:p>
            <a:r>
              <a:rPr lang="en-US" sz="2800" dirty="0"/>
              <a:t>Sign in to register</a:t>
            </a:r>
          </a:p>
          <a:p>
            <a:r>
              <a:rPr lang="en-US" sz="2800" dirty="0"/>
              <a:t>Build connections</a:t>
            </a:r>
          </a:p>
          <a:p>
            <a:r>
              <a:rPr lang="en-US" sz="2800" dirty="0"/>
              <a:t>Consume from your business apps</a:t>
            </a:r>
          </a:p>
        </p:txBody>
      </p:sp>
      <p:grpSp>
        <p:nvGrpSpPr>
          <p:cNvPr id="14" name="Group 13"/>
          <p:cNvGrpSpPr/>
          <p:nvPr/>
        </p:nvGrpSpPr>
        <p:grpSpPr>
          <a:xfrm>
            <a:off x="6370637" y="1212849"/>
            <a:ext cx="5365799" cy="5303837"/>
            <a:chOff x="6697458" y="1211263"/>
            <a:chExt cx="5365799" cy="5617920"/>
          </a:xfrm>
        </p:grpSpPr>
        <p:sp>
          <p:nvSpPr>
            <p:cNvPr id="10" name="Rectangle 9"/>
            <p:cNvSpPr/>
            <p:nvPr/>
          </p:nvSpPr>
          <p:spPr bwMode="auto">
            <a:xfrm>
              <a:off x="6697458" y="1211263"/>
              <a:ext cx="5303837"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Power Apps and Flow</a:t>
              </a:r>
            </a:p>
          </p:txBody>
        </p:sp>
        <p:sp>
          <p:nvSpPr>
            <p:cNvPr id="11" name="Rectangle 10"/>
            <p:cNvSpPr/>
            <p:nvPr/>
          </p:nvSpPr>
          <p:spPr bwMode="auto">
            <a:xfrm>
              <a:off x="6697458" y="3105823"/>
              <a:ext cx="5303837"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On premises data gateway</a:t>
              </a:r>
            </a:p>
          </p:txBody>
        </p:sp>
        <p:sp>
          <p:nvSpPr>
            <p:cNvPr id="12" name="Rectangle 11"/>
            <p:cNvSpPr/>
            <p:nvPr/>
          </p:nvSpPr>
          <p:spPr bwMode="auto">
            <a:xfrm>
              <a:off x="6697458" y="5000383"/>
              <a:ext cx="2651033"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SharePoint</a:t>
              </a:r>
            </a:p>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2013/2016</a:t>
              </a:r>
            </a:p>
          </p:txBody>
        </p:sp>
        <p:sp>
          <p:nvSpPr>
            <p:cNvPr id="13" name="Rectangle 12"/>
            <p:cNvSpPr/>
            <p:nvPr/>
          </p:nvSpPr>
          <p:spPr bwMode="auto">
            <a:xfrm>
              <a:off x="9412224" y="5000383"/>
              <a:ext cx="2651033"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SQL Server</a:t>
              </a:r>
            </a:p>
          </p:txBody>
        </p:sp>
      </p:grpSp>
    </p:spTree>
    <p:extLst>
      <p:ext uri="{BB962C8B-B14F-4D97-AF65-F5344CB8AC3E}">
        <p14:creationId xmlns:p14="http://schemas.microsoft.com/office/powerpoint/2010/main" val="295081510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8" y="1209973"/>
            <a:ext cx="11734799" cy="1098762"/>
          </a:xfrm>
        </p:spPr>
        <p:txBody>
          <a:bodyPr/>
          <a:lstStyle/>
          <a:p>
            <a:r>
              <a:rPr lang="en-US" sz="6600" dirty="0"/>
              <a:t>Demo – Swag Emergency</a:t>
            </a:r>
          </a:p>
        </p:txBody>
      </p:sp>
    </p:spTree>
    <p:extLst>
      <p:ext uri="{BB962C8B-B14F-4D97-AF65-F5344CB8AC3E}">
        <p14:creationId xmlns:p14="http://schemas.microsoft.com/office/powerpoint/2010/main" val="6979557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you just saw</a:t>
            </a:r>
          </a:p>
        </p:txBody>
      </p:sp>
      <p:grpSp>
        <p:nvGrpSpPr>
          <p:cNvPr id="26" name="Group 25"/>
          <p:cNvGrpSpPr/>
          <p:nvPr/>
        </p:nvGrpSpPr>
        <p:grpSpPr>
          <a:xfrm>
            <a:off x="1980548" y="5460670"/>
            <a:ext cx="2077438" cy="1069033"/>
            <a:chOff x="2484437" y="4714229"/>
            <a:chExt cx="2077438" cy="1069033"/>
          </a:xfrm>
        </p:grpSpPr>
        <p:sp>
          <p:nvSpPr>
            <p:cNvPr id="6" name="Rectangle 5"/>
            <p:cNvSpPr/>
            <p:nvPr/>
          </p:nvSpPr>
          <p:spPr bwMode="auto">
            <a:xfrm>
              <a:off x="2580675" y="4792662"/>
              <a:ext cx="1981200" cy="990600"/>
            </a:xfrm>
            <a:prstGeom prst="rect">
              <a:avLst/>
            </a:prstGeom>
            <a:solidFill>
              <a:srgbClr val="1B75BC"/>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pic>
          <p:nvPicPr>
            <p:cNvPr id="8" name="Picture 7"/>
            <p:cNvPicPr>
              <a:picLocks noChangeAspect="1"/>
            </p:cNvPicPr>
            <p:nvPr/>
          </p:nvPicPr>
          <p:blipFill rotWithShape="1">
            <a:blip r:embed="rId3"/>
            <a:srcRect l="-1" r="3892" b="15294"/>
            <a:stretch/>
          </p:blipFill>
          <p:spPr>
            <a:xfrm>
              <a:off x="3719677" y="5021262"/>
              <a:ext cx="842198" cy="685800"/>
            </a:xfrm>
            <a:prstGeom prst="rect">
              <a:avLst/>
            </a:prstGeom>
          </p:spPr>
        </p:pic>
        <p:sp>
          <p:nvSpPr>
            <p:cNvPr id="18" name="TextBox 17"/>
            <p:cNvSpPr txBox="1"/>
            <p:nvPr/>
          </p:nvSpPr>
          <p:spPr>
            <a:xfrm>
              <a:off x="2484437" y="4714229"/>
              <a:ext cx="2077438" cy="766364"/>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700" b="0" i="0" u="none" strike="noStrike" kern="0" cap="none" spc="0" normalizeH="0" baseline="0" noProof="0" dirty="0">
                  <a:ln>
                    <a:noFill/>
                  </a:ln>
                  <a:solidFill>
                    <a:schemeClr val="bg2"/>
                  </a:solidFill>
                  <a:effectLst/>
                  <a:uLnTx/>
                  <a:uFillTx/>
                </a:rPr>
                <a:t>Booth Swag On-</a:t>
              </a:r>
              <a:r>
                <a:rPr kumimoji="0" lang="en-US" sz="1700" b="0" i="0" u="none" strike="noStrike" kern="0" cap="none" spc="0" normalizeH="0" baseline="0" noProof="0" dirty="0" err="1">
                  <a:ln>
                    <a:noFill/>
                  </a:ln>
                  <a:solidFill>
                    <a:schemeClr val="bg2"/>
                  </a:solidFill>
                  <a:effectLst/>
                  <a:uLnTx/>
                  <a:uFillTx/>
                </a:rPr>
                <a:t>Prem</a:t>
              </a:r>
              <a:r>
                <a:rPr kumimoji="0" lang="en-US" sz="1700" b="0" i="0" u="none" strike="noStrike" kern="0" cap="none" spc="0" normalizeH="0" baseline="0" noProof="0" dirty="0">
                  <a:ln>
                    <a:noFill/>
                  </a:ln>
                  <a:solidFill>
                    <a:schemeClr val="bg2"/>
                  </a:solidFill>
                  <a:effectLst/>
                  <a:uLnTx/>
                  <a:uFillTx/>
                </a:rPr>
                <a:t> List</a:t>
              </a:r>
            </a:p>
          </p:txBody>
        </p:sp>
      </p:grpSp>
      <p:sp>
        <p:nvSpPr>
          <p:cNvPr id="39" name="Diamond 38"/>
          <p:cNvSpPr/>
          <p:nvPr/>
        </p:nvSpPr>
        <p:spPr bwMode="auto">
          <a:xfrm>
            <a:off x="6593682" y="2868924"/>
            <a:ext cx="1283503" cy="1162236"/>
          </a:xfrm>
          <a:prstGeom prst="diamond">
            <a:avLst/>
          </a:prstGeom>
          <a:solidFill>
            <a:srgbClr val="0078D7"/>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gradFill>
                  <a:gsLst>
                    <a:gs pos="5439">
                      <a:srgbClr val="F8F8F8"/>
                    </a:gs>
                    <a:gs pos="10000">
                      <a:srgbClr val="F8F8F8"/>
                    </a:gs>
                  </a:gsLst>
                  <a:lin ang="5400000" scaled="0"/>
                </a:gradFill>
                <a:effectLst/>
                <a:uLnTx/>
                <a:uFillTx/>
              </a:rPr>
              <a:t>Ignite 2016?</a:t>
            </a:r>
          </a:p>
        </p:txBody>
      </p:sp>
      <p:grpSp>
        <p:nvGrpSpPr>
          <p:cNvPr id="29" name="Group 28"/>
          <p:cNvGrpSpPr/>
          <p:nvPr/>
        </p:nvGrpSpPr>
        <p:grpSpPr>
          <a:xfrm>
            <a:off x="6294437" y="5460670"/>
            <a:ext cx="2077438" cy="1064874"/>
            <a:chOff x="7967445" y="4762587"/>
            <a:chExt cx="2077438" cy="1064874"/>
          </a:xfrm>
        </p:grpSpPr>
        <p:sp>
          <p:nvSpPr>
            <p:cNvPr id="31" name="Rectangle 30"/>
            <p:cNvSpPr/>
            <p:nvPr/>
          </p:nvSpPr>
          <p:spPr bwMode="auto">
            <a:xfrm>
              <a:off x="8047037" y="4836861"/>
              <a:ext cx="1981200" cy="990600"/>
            </a:xfrm>
            <a:prstGeom prst="rect">
              <a:avLst/>
            </a:prstGeom>
            <a:solidFill>
              <a:srgbClr val="EB3C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pic>
          <p:nvPicPr>
            <p:cNvPr id="33" name="Picture 32"/>
            <p:cNvPicPr>
              <a:picLocks noChangeAspect="1"/>
            </p:cNvPicPr>
            <p:nvPr/>
          </p:nvPicPr>
          <p:blipFill rotWithShape="1">
            <a:blip r:embed="rId4"/>
            <a:srcRect r="21180" b="2703"/>
            <a:stretch/>
          </p:blipFill>
          <p:spPr>
            <a:xfrm>
              <a:off x="9323387" y="5141661"/>
              <a:ext cx="668177" cy="685800"/>
            </a:xfrm>
            <a:prstGeom prst="rect">
              <a:avLst/>
            </a:prstGeom>
          </p:spPr>
        </p:pic>
        <p:sp>
          <p:nvSpPr>
            <p:cNvPr id="34" name="TextBox 33"/>
            <p:cNvSpPr txBox="1"/>
            <p:nvPr/>
          </p:nvSpPr>
          <p:spPr>
            <a:xfrm>
              <a:off x="7967445" y="4762587"/>
              <a:ext cx="2077438" cy="794064"/>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chemeClr val="bg2"/>
                  </a:solidFill>
                  <a:effectLst/>
                  <a:uLnTx/>
                  <a:uFillTx/>
                </a:rPr>
                <a:t>Approve Order Email</a:t>
              </a:r>
              <a:endParaRPr kumimoji="0" lang="en-US" sz="2000" b="0" i="0" u="none" strike="noStrike" kern="0" cap="none" spc="0" normalizeH="0" baseline="0" noProof="0" dirty="0">
                <a:ln>
                  <a:noFill/>
                </a:ln>
                <a:solidFill>
                  <a:schemeClr val="bg2"/>
                </a:solidFill>
                <a:effectLst/>
                <a:uLnTx/>
                <a:uFillTx/>
              </a:endParaRPr>
            </a:p>
          </p:txBody>
        </p:sp>
      </p:grpSp>
      <p:grpSp>
        <p:nvGrpSpPr>
          <p:cNvPr id="28" name="Group 27"/>
          <p:cNvGrpSpPr/>
          <p:nvPr/>
        </p:nvGrpSpPr>
        <p:grpSpPr>
          <a:xfrm>
            <a:off x="3988951" y="5460670"/>
            <a:ext cx="2077438" cy="1069033"/>
            <a:chOff x="4674199" y="4714229"/>
            <a:chExt cx="2077438" cy="1069033"/>
          </a:xfrm>
        </p:grpSpPr>
        <p:sp>
          <p:nvSpPr>
            <p:cNvPr id="38" name="Rectangle 37"/>
            <p:cNvSpPr/>
            <p:nvPr/>
          </p:nvSpPr>
          <p:spPr bwMode="auto">
            <a:xfrm>
              <a:off x="4770437" y="4792662"/>
              <a:ext cx="1981200" cy="990600"/>
            </a:xfrm>
            <a:prstGeom prst="rect">
              <a:avLst/>
            </a:prstGeom>
            <a:solidFill>
              <a:srgbClr val="1B75BC"/>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pic>
          <p:nvPicPr>
            <p:cNvPr id="40" name="Picture 39"/>
            <p:cNvPicPr>
              <a:picLocks noChangeAspect="1"/>
            </p:cNvPicPr>
            <p:nvPr/>
          </p:nvPicPr>
          <p:blipFill rotWithShape="1">
            <a:blip r:embed="rId3"/>
            <a:srcRect l="-1" r="3892" b="15294"/>
            <a:stretch/>
          </p:blipFill>
          <p:spPr>
            <a:xfrm>
              <a:off x="5909439" y="5021262"/>
              <a:ext cx="842198" cy="685800"/>
            </a:xfrm>
            <a:prstGeom prst="rect">
              <a:avLst/>
            </a:prstGeom>
          </p:spPr>
        </p:pic>
        <p:sp>
          <p:nvSpPr>
            <p:cNvPr id="41" name="TextBox 40"/>
            <p:cNvSpPr txBox="1"/>
            <p:nvPr/>
          </p:nvSpPr>
          <p:spPr>
            <a:xfrm>
              <a:off x="4674199" y="4714229"/>
              <a:ext cx="2077438" cy="766364"/>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700" b="0" i="0" u="none" strike="noStrike" kern="0" cap="none" spc="0" normalizeH="0" baseline="0" noProof="0" dirty="0">
                  <a:ln>
                    <a:noFill/>
                  </a:ln>
                  <a:solidFill>
                    <a:schemeClr val="bg2"/>
                  </a:solidFill>
                  <a:effectLst/>
                  <a:uLnTx/>
                  <a:uFillTx/>
                </a:rPr>
                <a:t>Booth Inspections List</a:t>
              </a:r>
            </a:p>
          </p:txBody>
        </p:sp>
      </p:grpSp>
      <p:sp>
        <p:nvSpPr>
          <p:cNvPr id="35" name="Rectangle 34"/>
          <p:cNvSpPr/>
          <p:nvPr/>
        </p:nvSpPr>
        <p:spPr bwMode="auto">
          <a:xfrm>
            <a:off x="8415462" y="5534944"/>
            <a:ext cx="1981200" cy="990600"/>
          </a:xfrm>
          <a:prstGeom prst="rect">
            <a:avLst/>
          </a:prstGeom>
          <a:solidFill>
            <a:srgbClr val="DE4C4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pic>
        <p:nvPicPr>
          <p:cNvPr id="46" name="Picture 45"/>
          <p:cNvPicPr>
            <a:picLocks noChangeAspect="1"/>
          </p:cNvPicPr>
          <p:nvPr/>
        </p:nvPicPr>
        <p:blipFill>
          <a:blip r:embed="rId5"/>
          <a:stretch>
            <a:fillRect/>
          </a:stretch>
        </p:blipFill>
        <p:spPr>
          <a:xfrm>
            <a:off x="9859630" y="5969487"/>
            <a:ext cx="507272" cy="507272"/>
          </a:xfrm>
          <a:prstGeom prst="rect">
            <a:avLst/>
          </a:prstGeom>
        </p:spPr>
      </p:pic>
      <p:sp>
        <p:nvSpPr>
          <p:cNvPr id="37" name="TextBox 36"/>
          <p:cNvSpPr txBox="1"/>
          <p:nvPr/>
        </p:nvSpPr>
        <p:spPr>
          <a:xfrm>
            <a:off x="8302840" y="5460670"/>
            <a:ext cx="2077438" cy="544765"/>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chemeClr val="bg2"/>
                </a:solidFill>
                <a:effectLst/>
                <a:uLnTx/>
                <a:uFillTx/>
              </a:rPr>
              <a:t>New Task</a:t>
            </a:r>
            <a:endParaRPr kumimoji="0" lang="en-US" sz="2000" b="0" i="0" u="none" strike="noStrike" kern="0" cap="none" spc="0" normalizeH="0" baseline="0" noProof="0" dirty="0">
              <a:ln>
                <a:noFill/>
              </a:ln>
              <a:solidFill>
                <a:schemeClr val="bg2"/>
              </a:solidFill>
              <a:effectLst/>
              <a:uLnTx/>
              <a:uFillTx/>
            </a:endParaRPr>
          </a:p>
        </p:txBody>
      </p:sp>
      <p:grpSp>
        <p:nvGrpSpPr>
          <p:cNvPr id="94" name="Group 93"/>
          <p:cNvGrpSpPr/>
          <p:nvPr/>
        </p:nvGrpSpPr>
        <p:grpSpPr>
          <a:xfrm>
            <a:off x="10327628" y="5460670"/>
            <a:ext cx="2077438" cy="1084592"/>
            <a:chOff x="10312999" y="4695132"/>
            <a:chExt cx="2077438" cy="1084592"/>
          </a:xfrm>
        </p:grpSpPr>
        <p:sp>
          <p:nvSpPr>
            <p:cNvPr id="61" name="Rectangle 60"/>
            <p:cNvSpPr/>
            <p:nvPr/>
          </p:nvSpPr>
          <p:spPr bwMode="auto">
            <a:xfrm>
              <a:off x="10392591" y="4769406"/>
              <a:ext cx="1981200" cy="990600"/>
            </a:xfrm>
            <a:prstGeom prst="rect">
              <a:avLst/>
            </a:prstGeom>
            <a:solidFill>
              <a:srgbClr val="E22228"/>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
          <p:nvSpPr>
            <p:cNvPr id="63" name="TextBox 62"/>
            <p:cNvSpPr txBox="1"/>
            <p:nvPr/>
          </p:nvSpPr>
          <p:spPr>
            <a:xfrm>
              <a:off x="10312999" y="4695132"/>
              <a:ext cx="2077438" cy="544765"/>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chemeClr val="bg2"/>
                  </a:solidFill>
                  <a:effectLst/>
                  <a:uLnTx/>
                  <a:uFillTx/>
                </a:rPr>
                <a:t>Delivery Text </a:t>
              </a:r>
              <a:endParaRPr kumimoji="0" lang="en-US" sz="2000" b="0" i="0" u="none" strike="noStrike" kern="0" cap="none" spc="0" normalizeH="0" baseline="0" noProof="0" dirty="0">
                <a:ln>
                  <a:noFill/>
                </a:ln>
                <a:solidFill>
                  <a:schemeClr val="bg2"/>
                </a:solidFill>
                <a:effectLst/>
                <a:uLnTx/>
                <a:uFillTx/>
              </a:endParaRPr>
            </a:p>
          </p:txBody>
        </p:sp>
        <p:pic>
          <p:nvPicPr>
            <p:cNvPr id="65" name="Picture 64"/>
            <p:cNvPicPr>
              <a:picLocks noChangeAspect="1"/>
            </p:cNvPicPr>
            <p:nvPr/>
          </p:nvPicPr>
          <p:blipFill rotWithShape="1">
            <a:blip r:embed="rId6"/>
            <a:srcRect r="68519"/>
            <a:stretch/>
          </p:blipFill>
          <p:spPr>
            <a:xfrm>
              <a:off x="11818045" y="5173662"/>
              <a:ext cx="572392" cy="606062"/>
            </a:xfrm>
            <a:prstGeom prst="rect">
              <a:avLst/>
            </a:prstGeom>
          </p:spPr>
        </p:pic>
      </p:grpSp>
      <p:grpSp>
        <p:nvGrpSpPr>
          <p:cNvPr id="95" name="Group 94"/>
          <p:cNvGrpSpPr/>
          <p:nvPr/>
        </p:nvGrpSpPr>
        <p:grpSpPr>
          <a:xfrm>
            <a:off x="-30163" y="5460670"/>
            <a:ext cx="2232146" cy="1069033"/>
            <a:chOff x="-61112" y="4690973"/>
            <a:chExt cx="2232146" cy="1069033"/>
          </a:xfrm>
        </p:grpSpPr>
        <p:grpSp>
          <p:nvGrpSpPr>
            <p:cNvPr id="72" name="Group 71"/>
            <p:cNvGrpSpPr/>
            <p:nvPr/>
          </p:nvGrpSpPr>
          <p:grpSpPr>
            <a:xfrm>
              <a:off x="-61112" y="4690973"/>
              <a:ext cx="2077438" cy="1069033"/>
              <a:chOff x="-22120" y="4690973"/>
              <a:chExt cx="2077438" cy="1069033"/>
            </a:xfrm>
          </p:grpSpPr>
          <p:sp>
            <p:nvSpPr>
              <p:cNvPr id="68" name="Rectangle 67"/>
              <p:cNvSpPr/>
              <p:nvPr/>
            </p:nvSpPr>
            <p:spPr bwMode="auto">
              <a:xfrm>
                <a:off x="74118" y="4769406"/>
                <a:ext cx="1981200" cy="990600"/>
              </a:xfrm>
              <a:prstGeom prst="rect">
                <a:avLst/>
              </a:prstGeom>
              <a:solidFill>
                <a:srgbClr val="00ABEB"/>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
            <p:nvSpPr>
              <p:cNvPr id="70" name="TextBox 69"/>
              <p:cNvSpPr txBox="1"/>
              <p:nvPr/>
            </p:nvSpPr>
            <p:spPr>
              <a:xfrm>
                <a:off x="-22120" y="4690973"/>
                <a:ext cx="2077438" cy="766364"/>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700" b="0" i="0" u="none" strike="noStrike" kern="0" cap="none" spc="0" normalizeH="0" baseline="0" noProof="0" dirty="0">
                    <a:ln>
                      <a:noFill/>
                    </a:ln>
                    <a:solidFill>
                      <a:schemeClr val="bg2"/>
                    </a:solidFill>
                    <a:effectLst/>
                    <a:uLnTx/>
                    <a:uFillTx/>
                  </a:rPr>
                  <a:t>Get Address Function</a:t>
                </a:r>
              </a:p>
            </p:txBody>
          </p:sp>
        </p:grpSp>
        <p:pic>
          <p:nvPicPr>
            <p:cNvPr id="71" name="Picture 70"/>
            <p:cNvPicPr>
              <a:picLocks noChangeAspect="1"/>
            </p:cNvPicPr>
            <p:nvPr/>
          </p:nvPicPr>
          <p:blipFill>
            <a:blip r:embed="rId7"/>
            <a:stretch>
              <a:fillRect/>
            </a:stretch>
          </p:blipFill>
          <p:spPr>
            <a:xfrm>
              <a:off x="1235170" y="5223508"/>
              <a:ext cx="935864" cy="491329"/>
            </a:xfrm>
            <a:prstGeom prst="rect">
              <a:avLst/>
            </a:prstGeom>
          </p:spPr>
        </p:pic>
      </p:grpSp>
      <p:grpSp>
        <p:nvGrpSpPr>
          <p:cNvPr id="79" name="Group 78"/>
          <p:cNvGrpSpPr/>
          <p:nvPr/>
        </p:nvGrpSpPr>
        <p:grpSpPr>
          <a:xfrm>
            <a:off x="8270979" y="2039138"/>
            <a:ext cx="2077438" cy="1057348"/>
            <a:chOff x="8134158" y="1275371"/>
            <a:chExt cx="2077438" cy="1057348"/>
          </a:xfrm>
        </p:grpSpPr>
        <p:sp>
          <p:nvSpPr>
            <p:cNvPr id="16" name="Rectangle 15"/>
            <p:cNvSpPr/>
            <p:nvPr/>
          </p:nvSpPr>
          <p:spPr bwMode="auto">
            <a:xfrm>
              <a:off x="8199437" y="1342119"/>
              <a:ext cx="1981200" cy="990600"/>
            </a:xfrm>
            <a:prstGeom prst="rect">
              <a:avLst/>
            </a:prstGeom>
            <a:solidFill>
              <a:srgbClr val="0077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
          <p:nvSpPr>
            <p:cNvPr id="20" name="TextBox 19"/>
            <p:cNvSpPr txBox="1"/>
            <p:nvPr/>
          </p:nvSpPr>
          <p:spPr>
            <a:xfrm>
              <a:off x="8134158" y="1275371"/>
              <a:ext cx="2077438" cy="544765"/>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chemeClr val="bg2"/>
                  </a:solidFill>
                  <a:effectLst/>
                  <a:uLnTx/>
                  <a:uFillTx/>
                </a:rPr>
                <a:t>Order Swag Flow</a:t>
              </a:r>
              <a:endParaRPr kumimoji="0" lang="en-US" sz="2000" b="0" i="0" u="none" strike="noStrike" kern="0" cap="none" spc="0" normalizeH="0" baseline="0" noProof="0" dirty="0">
                <a:ln>
                  <a:noFill/>
                </a:ln>
                <a:solidFill>
                  <a:schemeClr val="bg2"/>
                </a:solidFill>
                <a:effectLst/>
                <a:uLnTx/>
                <a:uFillTx/>
              </a:endParaRPr>
            </a:p>
          </p:txBody>
        </p:sp>
        <p:pic>
          <p:nvPicPr>
            <p:cNvPr id="75" name="Picture 74"/>
            <p:cNvPicPr>
              <a:picLocks noChangeAspect="1"/>
            </p:cNvPicPr>
            <p:nvPr/>
          </p:nvPicPr>
          <p:blipFill rotWithShape="1">
            <a:blip r:embed="rId8"/>
            <a:srcRect l="14710" t="21884" r="14705" b="19067"/>
            <a:stretch/>
          </p:blipFill>
          <p:spPr>
            <a:xfrm>
              <a:off x="9571510" y="1833307"/>
              <a:ext cx="595896" cy="498511"/>
            </a:xfrm>
            <a:prstGeom prst="rect">
              <a:avLst/>
            </a:prstGeom>
          </p:spPr>
        </p:pic>
      </p:grpSp>
      <p:grpSp>
        <p:nvGrpSpPr>
          <p:cNvPr id="80" name="Group 79"/>
          <p:cNvGrpSpPr/>
          <p:nvPr/>
        </p:nvGrpSpPr>
        <p:grpSpPr>
          <a:xfrm>
            <a:off x="2120069" y="2039138"/>
            <a:ext cx="2077438" cy="1066800"/>
            <a:chOff x="2197292" y="1215082"/>
            <a:chExt cx="2077438" cy="1066800"/>
          </a:xfrm>
        </p:grpSpPr>
        <p:sp>
          <p:nvSpPr>
            <p:cNvPr id="15" name="Rectangle 14"/>
            <p:cNvSpPr/>
            <p:nvPr/>
          </p:nvSpPr>
          <p:spPr bwMode="auto">
            <a:xfrm>
              <a:off x="2273490" y="1291282"/>
              <a:ext cx="1981200" cy="990600"/>
            </a:xfrm>
            <a:prstGeom prst="rect">
              <a:avLst/>
            </a:prstGeom>
            <a:solidFill>
              <a:srgbClr val="74277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
          <p:nvSpPr>
            <p:cNvPr id="19" name="TextBox 18"/>
            <p:cNvSpPr txBox="1"/>
            <p:nvPr/>
          </p:nvSpPr>
          <p:spPr>
            <a:xfrm>
              <a:off x="2197292" y="1215082"/>
              <a:ext cx="2077438" cy="794064"/>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chemeClr val="bg2"/>
                  </a:solidFill>
                  <a:effectLst/>
                  <a:uLnTx/>
                  <a:uFillTx/>
                </a:rPr>
                <a:t>Booth Inspector App </a:t>
              </a:r>
              <a:endParaRPr kumimoji="0" lang="en-US" sz="2000" b="0" i="0" u="none" strike="noStrike" kern="0" cap="none" spc="0" normalizeH="0" baseline="0" noProof="0" dirty="0">
                <a:ln>
                  <a:noFill/>
                </a:ln>
                <a:solidFill>
                  <a:schemeClr val="bg2"/>
                </a:solidFill>
                <a:effectLst/>
                <a:uLnTx/>
                <a:uFillTx/>
              </a:endParaRPr>
            </a:p>
          </p:txBody>
        </p:sp>
        <p:pic>
          <p:nvPicPr>
            <p:cNvPr id="78" name="Picture 77"/>
            <p:cNvPicPr>
              <a:picLocks noChangeAspect="1"/>
            </p:cNvPicPr>
            <p:nvPr/>
          </p:nvPicPr>
          <p:blipFill rotWithShape="1">
            <a:blip r:embed="rId9"/>
            <a:srcRect l="34365" t="39918" r="32711" b="44034"/>
            <a:stretch/>
          </p:blipFill>
          <p:spPr>
            <a:xfrm>
              <a:off x="3571106" y="1735550"/>
              <a:ext cx="610864" cy="529309"/>
            </a:xfrm>
            <a:prstGeom prst="rect">
              <a:avLst/>
            </a:prstGeom>
          </p:spPr>
        </p:pic>
      </p:grpSp>
      <p:cxnSp>
        <p:nvCxnSpPr>
          <p:cNvPr id="87" name="Straight Arrow Connector 86"/>
          <p:cNvCxnSpPr>
            <a:cxnSpLocks/>
            <a:stCxn id="70" idx="0"/>
            <a:endCxn id="19" idx="1"/>
          </p:cNvCxnSpPr>
          <p:nvPr/>
        </p:nvCxnSpPr>
        <p:spPr>
          <a:xfrm rot="5400000" flipH="1" flipV="1">
            <a:off x="52062" y="3392664"/>
            <a:ext cx="3024500" cy="1111513"/>
          </a:xfrm>
          <a:prstGeom prst="bentConnector2">
            <a:avLst/>
          </a:prstGeom>
          <a:ln w="254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0" y="3428759"/>
            <a:ext cx="2292031" cy="544765"/>
          </a:xfrm>
          <a:prstGeom prst="rect">
            <a:avLst/>
          </a:prstGeom>
          <a:solidFill>
            <a:srgbClr val="F8F8F8"/>
          </a:solid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gradFill>
                  <a:gsLst>
                    <a:gs pos="2917">
                      <a:schemeClr val="tx1"/>
                    </a:gs>
                    <a:gs pos="30000">
                      <a:schemeClr val="tx1"/>
                    </a:gs>
                  </a:gsLst>
                  <a:lin ang="5400000" scaled="0"/>
                </a:gradFill>
                <a:effectLst/>
                <a:uLnTx/>
                <a:uFillTx/>
              </a:rPr>
              <a:t>Get Address</a:t>
            </a:r>
          </a:p>
        </p:txBody>
      </p:sp>
      <p:cxnSp>
        <p:nvCxnSpPr>
          <p:cNvPr id="98" name="Straight Arrow Connector 97"/>
          <p:cNvCxnSpPr>
            <a:cxnSpLocks/>
            <a:stCxn id="18" idx="0"/>
          </p:cNvCxnSpPr>
          <p:nvPr/>
        </p:nvCxnSpPr>
        <p:spPr>
          <a:xfrm flipV="1">
            <a:off x="3019267" y="3105938"/>
            <a:ext cx="0" cy="2354732"/>
          </a:xfrm>
          <a:prstGeom prst="straightConnector1">
            <a:avLst/>
          </a:prstGeom>
          <a:ln w="254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96" name="TextBox 95"/>
          <p:cNvSpPr txBox="1"/>
          <p:nvPr/>
        </p:nvSpPr>
        <p:spPr>
          <a:xfrm>
            <a:off x="2154457" y="3372638"/>
            <a:ext cx="2292031" cy="794064"/>
          </a:xfrm>
          <a:prstGeom prst="rect">
            <a:avLst/>
          </a:prstGeom>
          <a:solidFill>
            <a:srgbClr val="F8F8F8"/>
          </a:solid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gradFill>
                  <a:gsLst>
                    <a:gs pos="2917">
                      <a:schemeClr val="tx1"/>
                    </a:gs>
                    <a:gs pos="30000">
                      <a:schemeClr val="tx1"/>
                    </a:gs>
                  </a:gsLst>
                  <a:lin ang="5400000" scaled="0"/>
                </a:gradFill>
                <a:effectLst/>
                <a:uLnTx/>
                <a:uFillTx/>
              </a:rPr>
              <a:t>Swag manager and items</a:t>
            </a:r>
          </a:p>
        </p:txBody>
      </p:sp>
      <p:cxnSp>
        <p:nvCxnSpPr>
          <p:cNvPr id="100" name="Straight Arrow Connector 99"/>
          <p:cNvCxnSpPr>
            <a:cxnSpLocks/>
            <a:stCxn id="41" idx="0"/>
            <a:endCxn id="19" idx="3"/>
          </p:cNvCxnSpPr>
          <p:nvPr/>
        </p:nvCxnSpPr>
        <p:spPr>
          <a:xfrm rot="16200000" flipV="1">
            <a:off x="3100339" y="3533338"/>
            <a:ext cx="3024500" cy="830163"/>
          </a:xfrm>
          <a:prstGeom prst="bentConnector2">
            <a:avLst/>
          </a:prstGeom>
          <a:ln w="25400">
            <a:solidFill>
              <a:schemeClr val="tx1"/>
            </a:solidFill>
            <a:headEnd type="stealth" w="med" len="med"/>
            <a:tailEnd type="triangle"/>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4177467" y="3334538"/>
            <a:ext cx="2292031" cy="794064"/>
          </a:xfrm>
          <a:prstGeom prst="rect">
            <a:avLst/>
          </a:prstGeom>
          <a:solidFill>
            <a:srgbClr val="F8F8F8"/>
          </a:solid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gradFill>
                  <a:gsLst>
                    <a:gs pos="2917">
                      <a:schemeClr val="tx1"/>
                    </a:gs>
                    <a:gs pos="30000">
                      <a:schemeClr val="tx1"/>
                    </a:gs>
                  </a:gsLst>
                  <a:lin ang="5400000" scaled="0"/>
                </a:gradFill>
                <a:effectLst/>
                <a:uLnTx/>
                <a:uFillTx/>
              </a:rPr>
              <a:t>Booth name, rating, and picture</a:t>
            </a:r>
          </a:p>
        </p:txBody>
      </p:sp>
      <p:cxnSp>
        <p:nvCxnSpPr>
          <p:cNvPr id="102" name="Straight Arrow Connector 101"/>
          <p:cNvCxnSpPr>
            <a:cxnSpLocks/>
            <a:stCxn id="19" idx="0"/>
            <a:endCxn id="20" idx="0"/>
          </p:cNvCxnSpPr>
          <p:nvPr/>
        </p:nvCxnSpPr>
        <p:spPr>
          <a:xfrm rot="5400000" flipH="1" flipV="1">
            <a:off x="6234243" y="-1036317"/>
            <a:ext cx="12700" cy="6150910"/>
          </a:xfrm>
          <a:prstGeom prst="bentConnector3">
            <a:avLst>
              <a:gd name="adj1" fmla="val 1800000"/>
            </a:avLst>
          </a:prstGeom>
          <a:ln w="254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04" name="Explosion: 8 Points 103"/>
          <p:cNvSpPr/>
          <p:nvPr/>
        </p:nvSpPr>
        <p:spPr bwMode="auto">
          <a:xfrm>
            <a:off x="5586266" y="1415011"/>
            <a:ext cx="1575526" cy="1013220"/>
          </a:xfrm>
          <a:prstGeom prst="irregularSeal1">
            <a:avLst/>
          </a:prstGeom>
          <a:solidFill>
            <a:srgbClr val="742774"/>
          </a:solidFill>
          <a:ln>
            <a:solidFill>
              <a:srgbClr val="FFFFFF"/>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gradFill>
                  <a:gsLst>
                    <a:gs pos="5439">
                      <a:srgbClr val="F8F8F8"/>
                    </a:gs>
                    <a:gs pos="10000">
                      <a:srgbClr val="F8F8F8"/>
                    </a:gs>
                  </a:gsLst>
                  <a:lin ang="5400000" scaled="0"/>
                </a:gradFill>
                <a:effectLst/>
                <a:uLnTx/>
                <a:uFillTx/>
              </a:rPr>
              <a:t>New swag order</a:t>
            </a:r>
          </a:p>
        </p:txBody>
      </p:sp>
      <p:cxnSp>
        <p:nvCxnSpPr>
          <p:cNvPr id="106" name="Straight Arrow Connector 105"/>
          <p:cNvCxnSpPr>
            <a:endCxn id="39" idx="0"/>
          </p:cNvCxnSpPr>
          <p:nvPr/>
        </p:nvCxnSpPr>
        <p:spPr>
          <a:xfrm rot="10800000" flipV="1">
            <a:off x="7235434" y="2583902"/>
            <a:ext cx="1083122" cy="285021"/>
          </a:xfrm>
          <a:prstGeom prst="bentConnector2">
            <a:avLst/>
          </a:prstGeom>
          <a:ln w="254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a:off x="7226277" y="4031160"/>
            <a:ext cx="9156" cy="1503784"/>
          </a:xfrm>
          <a:prstGeom prst="straightConnector1">
            <a:avLst/>
          </a:prstGeom>
          <a:ln w="254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6624723" y="3969585"/>
            <a:ext cx="805725" cy="794064"/>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gradFill>
                  <a:gsLst>
                    <a:gs pos="2917">
                      <a:schemeClr val="tx1"/>
                    </a:gs>
                    <a:gs pos="30000">
                      <a:schemeClr val="tx1"/>
                    </a:gs>
                  </a:gsLst>
                  <a:lin ang="5400000" scaled="0"/>
                </a:gradFill>
                <a:effectLst/>
                <a:uLnTx/>
                <a:uFillTx/>
              </a:rPr>
              <a:t>If Yes</a:t>
            </a:r>
          </a:p>
        </p:txBody>
      </p:sp>
      <p:sp>
        <p:nvSpPr>
          <p:cNvPr id="118" name="Diamond 117"/>
          <p:cNvSpPr/>
          <p:nvPr/>
        </p:nvSpPr>
        <p:spPr bwMode="auto">
          <a:xfrm>
            <a:off x="7771035" y="3192462"/>
            <a:ext cx="1495202" cy="1390956"/>
          </a:xfrm>
          <a:prstGeom prst="diamond">
            <a:avLst/>
          </a:prstGeom>
          <a:solidFill>
            <a:srgbClr val="0078D7"/>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gradFill>
                  <a:gsLst>
                    <a:gs pos="5439">
                      <a:srgbClr val="F8F8F8"/>
                    </a:gs>
                    <a:gs pos="10000">
                      <a:srgbClr val="F8F8F8"/>
                    </a:gs>
                  </a:gsLst>
                  <a:lin ang="5400000" scaled="0"/>
                </a:gradFill>
                <a:effectLst/>
                <a:uLnTx/>
                <a:uFillTx/>
              </a:rPr>
              <a:t>Manager approves?</a:t>
            </a:r>
          </a:p>
        </p:txBody>
      </p:sp>
      <p:cxnSp>
        <p:nvCxnSpPr>
          <p:cNvPr id="120" name="Straight Arrow Connector 119"/>
          <p:cNvCxnSpPr/>
          <p:nvPr/>
        </p:nvCxnSpPr>
        <p:spPr>
          <a:xfrm rot="5400000" flipH="1" flipV="1">
            <a:off x="6877970" y="4580103"/>
            <a:ext cx="1608348" cy="232702"/>
          </a:xfrm>
          <a:prstGeom prst="bentConnector3">
            <a:avLst>
              <a:gd name="adj1" fmla="val 99073"/>
            </a:avLst>
          </a:prstGeom>
          <a:ln w="254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a:stCxn id="118" idx="3"/>
          </p:cNvCxnSpPr>
          <p:nvPr/>
        </p:nvCxnSpPr>
        <p:spPr>
          <a:xfrm>
            <a:off x="9266237" y="3887940"/>
            <a:ext cx="1219200" cy="0"/>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10485437" y="3887940"/>
            <a:ext cx="0" cy="683818"/>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a:endCxn id="37" idx="0"/>
          </p:cNvCxnSpPr>
          <p:nvPr/>
        </p:nvCxnSpPr>
        <p:spPr>
          <a:xfrm rot="10800000" flipV="1">
            <a:off x="9341559" y="4571758"/>
            <a:ext cx="1143878" cy="888911"/>
          </a:xfrm>
          <a:prstGeom prst="bentConnector2">
            <a:avLst/>
          </a:prstGeom>
          <a:ln w="254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p:nvPr/>
        </p:nvCxnSpPr>
        <p:spPr>
          <a:xfrm>
            <a:off x="10168352" y="4571758"/>
            <a:ext cx="1383885" cy="888912"/>
          </a:xfrm>
          <a:prstGeom prst="bentConnector3">
            <a:avLst>
              <a:gd name="adj1" fmla="val 100078"/>
            </a:avLst>
          </a:prstGeom>
          <a:ln w="254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38" name="TextBox 137"/>
          <p:cNvSpPr txBox="1"/>
          <p:nvPr/>
        </p:nvSpPr>
        <p:spPr>
          <a:xfrm>
            <a:off x="9542692" y="3727206"/>
            <a:ext cx="805725" cy="794064"/>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gradFill>
                  <a:gsLst>
                    <a:gs pos="2917">
                      <a:schemeClr val="tx1"/>
                    </a:gs>
                    <a:gs pos="30000">
                      <a:schemeClr val="tx1"/>
                    </a:gs>
                  </a:gsLst>
                  <a:lin ang="5400000" scaled="0"/>
                </a:gradFill>
                <a:effectLst/>
                <a:uLnTx/>
                <a:uFillTx/>
              </a:rPr>
              <a:t>If Yes</a:t>
            </a:r>
          </a:p>
        </p:txBody>
      </p:sp>
      <p:sp>
        <p:nvSpPr>
          <p:cNvPr id="11" name="Rectangle 10"/>
          <p:cNvSpPr/>
          <p:nvPr/>
        </p:nvSpPr>
        <p:spPr bwMode="auto">
          <a:xfrm>
            <a:off x="0" y="4687480"/>
            <a:ext cx="12436475" cy="493879"/>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rPr>
              <a:t>Application Platform</a:t>
            </a:r>
          </a:p>
        </p:txBody>
      </p:sp>
    </p:spTree>
    <p:extLst>
      <p:ext uri="{BB962C8B-B14F-4D97-AF65-F5344CB8AC3E}">
        <p14:creationId xmlns:p14="http://schemas.microsoft.com/office/powerpoint/2010/main" val="33603450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2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3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2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9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5" grpId="0" animBg="1"/>
      <p:bldP spid="37" grpId="0"/>
      <p:bldP spid="92" grpId="0" animBg="1"/>
      <p:bldP spid="96" grpId="0" animBg="1"/>
      <p:bldP spid="104" grpId="0" animBg="1"/>
      <p:bldP spid="50" grpId="0"/>
      <p:bldP spid="118" grpId="0" animBg="1"/>
      <p:bldP spid="13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you just saw</a:t>
            </a:r>
          </a:p>
        </p:txBody>
      </p:sp>
      <p:sp>
        <p:nvSpPr>
          <p:cNvPr id="3" name="Text Placeholder 2"/>
          <p:cNvSpPr>
            <a:spLocks noGrp="1"/>
          </p:cNvSpPr>
          <p:nvPr>
            <p:ph type="body" sz="quarter" idx="10"/>
          </p:nvPr>
        </p:nvSpPr>
        <p:spPr>
          <a:xfrm>
            <a:off x="274639" y="1212849"/>
            <a:ext cx="5486399" cy="6487930"/>
          </a:xfrm>
        </p:spPr>
        <p:txBody>
          <a:bodyPr/>
          <a:lstStyle/>
          <a:p>
            <a:pPr marL="0" indent="0">
              <a:buNone/>
            </a:pPr>
            <a:r>
              <a:rPr lang="en-US" b="1" dirty="0" err="1">
                <a:solidFill>
                  <a:srgbClr val="5C2D91"/>
                </a:solidFill>
              </a:rPr>
              <a:t>PowerApps</a:t>
            </a:r>
            <a:endParaRPr lang="en-US" b="1" dirty="0">
              <a:solidFill>
                <a:srgbClr val="5C2D91"/>
              </a:solidFill>
            </a:endParaRPr>
          </a:p>
          <a:p>
            <a:r>
              <a:rPr lang="en-US" sz="2400" dirty="0">
                <a:solidFill>
                  <a:schemeClr val="tx1"/>
                </a:solidFill>
              </a:rPr>
              <a:t>Customized navigation across screens</a:t>
            </a:r>
          </a:p>
          <a:p>
            <a:r>
              <a:rPr lang="en-US" sz="2400" dirty="0">
                <a:solidFill>
                  <a:schemeClr val="tx1"/>
                </a:solidFill>
              </a:rPr>
              <a:t>Custom APIs to connect to external APIs &amp; Azure functions</a:t>
            </a:r>
          </a:p>
          <a:p>
            <a:r>
              <a:rPr lang="en-US" sz="2400" dirty="0">
                <a:solidFill>
                  <a:schemeClr val="tx1"/>
                </a:solidFill>
              </a:rPr>
              <a:t>Connection to </a:t>
            </a:r>
            <a:r>
              <a:rPr lang="en-US" sz="2400" dirty="0" err="1">
                <a:solidFill>
                  <a:schemeClr val="tx1"/>
                </a:solidFill>
              </a:rPr>
              <a:t>on-premise</a:t>
            </a:r>
            <a:r>
              <a:rPr lang="en-US" sz="2400" dirty="0">
                <a:solidFill>
                  <a:schemeClr val="tx1"/>
                </a:solidFill>
              </a:rPr>
              <a:t> services using enterprise gateways</a:t>
            </a:r>
          </a:p>
          <a:p>
            <a:r>
              <a:rPr lang="en-US" sz="2400" dirty="0">
                <a:solidFill>
                  <a:schemeClr val="tx1"/>
                </a:solidFill>
              </a:rPr>
              <a:t>Mobile, cross-platform on iOS, Android, and Windows Phone*</a:t>
            </a:r>
          </a:p>
          <a:p>
            <a:r>
              <a:rPr lang="en-US" sz="2400" dirty="0">
                <a:solidFill>
                  <a:schemeClr val="tx1"/>
                </a:solidFill>
              </a:rPr>
              <a:t>Integration with SharePoint mobile*</a:t>
            </a:r>
          </a:p>
          <a:p>
            <a:endParaRPr lang="en-US" sz="2400" dirty="0">
              <a:solidFill>
                <a:schemeClr val="tx1"/>
              </a:solidFill>
            </a:endParaRPr>
          </a:p>
          <a:p>
            <a:endParaRPr lang="en-US" sz="2400" dirty="0">
              <a:solidFill>
                <a:schemeClr val="tx1"/>
              </a:solidFill>
            </a:endParaRPr>
          </a:p>
          <a:p>
            <a:pPr marL="0" indent="0">
              <a:buNone/>
            </a:pPr>
            <a:r>
              <a:rPr lang="en-US" sz="2400" dirty="0">
                <a:solidFill>
                  <a:schemeClr val="tx1"/>
                </a:solidFill>
              </a:rPr>
              <a:t>* Coming soon</a:t>
            </a:r>
          </a:p>
          <a:p>
            <a:pPr marL="0" indent="0">
              <a:buNone/>
            </a:pPr>
            <a:endParaRPr lang="en-US" sz="2400" dirty="0">
              <a:solidFill>
                <a:schemeClr val="tx1"/>
              </a:solidFill>
            </a:endParaRPr>
          </a:p>
          <a:p>
            <a:endParaRPr lang="en-US" sz="2400" dirty="0"/>
          </a:p>
        </p:txBody>
      </p:sp>
      <p:sp>
        <p:nvSpPr>
          <p:cNvPr id="4" name="Text Placeholder 3"/>
          <p:cNvSpPr>
            <a:spLocks noGrp="1"/>
          </p:cNvSpPr>
          <p:nvPr>
            <p:ph type="body" sz="quarter" idx="11"/>
          </p:nvPr>
        </p:nvSpPr>
        <p:spPr>
          <a:xfrm>
            <a:off x="6675439" y="1212849"/>
            <a:ext cx="5486399" cy="4210383"/>
          </a:xfrm>
        </p:spPr>
        <p:txBody>
          <a:bodyPr/>
          <a:lstStyle/>
          <a:p>
            <a:pPr marL="0" indent="0">
              <a:buNone/>
            </a:pPr>
            <a:r>
              <a:rPr lang="en-US" b="1" dirty="0">
                <a:solidFill>
                  <a:srgbClr val="0078D7"/>
                </a:solidFill>
              </a:rPr>
              <a:t>Flow</a:t>
            </a:r>
          </a:p>
          <a:p>
            <a:r>
              <a:rPr lang="en-US" sz="2400" dirty="0">
                <a:solidFill>
                  <a:schemeClr val="tx1"/>
                </a:solidFill>
              </a:rPr>
              <a:t>Flow embedded in </a:t>
            </a:r>
            <a:r>
              <a:rPr lang="en-US" sz="2400" dirty="0" err="1">
                <a:solidFill>
                  <a:schemeClr val="tx1"/>
                </a:solidFill>
              </a:rPr>
              <a:t>PowerApps</a:t>
            </a:r>
            <a:endParaRPr lang="en-US" sz="2400" dirty="0">
              <a:solidFill>
                <a:schemeClr val="tx1"/>
              </a:solidFill>
            </a:endParaRPr>
          </a:p>
          <a:p>
            <a:r>
              <a:rPr lang="en-US" sz="2400" dirty="0">
                <a:solidFill>
                  <a:schemeClr val="tx1"/>
                </a:solidFill>
              </a:rPr>
              <a:t>Nested conditional logic</a:t>
            </a:r>
          </a:p>
          <a:p>
            <a:r>
              <a:rPr lang="en-US" sz="2400" dirty="0">
                <a:solidFill>
                  <a:schemeClr val="tx1"/>
                </a:solidFill>
              </a:rPr>
              <a:t>Access to org hierarchy w/Microsoft Graph</a:t>
            </a:r>
          </a:p>
          <a:p>
            <a:r>
              <a:rPr lang="en-US" sz="2400" dirty="0">
                <a:solidFill>
                  <a:schemeClr val="tx1"/>
                </a:solidFill>
              </a:rPr>
              <a:t>Easy approvals over email</a:t>
            </a:r>
          </a:p>
          <a:p>
            <a:r>
              <a:rPr lang="en-US" sz="2400" dirty="0">
                <a:solidFill>
                  <a:schemeClr val="tx1"/>
                </a:solidFill>
              </a:rPr>
              <a:t>Connectivity to external data sources (Wunderlist and </a:t>
            </a:r>
            <a:r>
              <a:rPr lang="en-US" sz="2400" dirty="0" err="1">
                <a:solidFill>
                  <a:schemeClr val="tx1"/>
                </a:solidFill>
              </a:rPr>
              <a:t>Twilio</a:t>
            </a:r>
            <a:r>
              <a:rPr lang="en-US" sz="2400" dirty="0">
                <a:solidFill>
                  <a:schemeClr val="tx1"/>
                </a:solidFill>
              </a:rPr>
              <a:t>)</a:t>
            </a:r>
          </a:p>
          <a:p>
            <a:endParaRPr lang="en-US" sz="2400" dirty="0"/>
          </a:p>
        </p:txBody>
      </p:sp>
    </p:spTree>
    <p:extLst>
      <p:ext uri="{BB962C8B-B14F-4D97-AF65-F5344CB8AC3E}">
        <p14:creationId xmlns:p14="http://schemas.microsoft.com/office/powerpoint/2010/main" val="367004205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638" y="2125662"/>
            <a:ext cx="11887200" cy="1181862"/>
          </a:xfrm>
        </p:spPr>
        <p:txBody>
          <a:bodyPr/>
          <a:lstStyle/>
          <a:p>
            <a:r>
              <a:rPr lang="en-US" dirty="0"/>
              <a:t>Enterprise Readiness</a:t>
            </a:r>
          </a:p>
        </p:txBody>
      </p:sp>
    </p:spTree>
    <p:extLst>
      <p:ext uri="{BB962C8B-B14F-4D97-AF65-F5344CB8AC3E}">
        <p14:creationId xmlns:p14="http://schemas.microsoft.com/office/powerpoint/2010/main" val="1196323194"/>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 Enterprise-readiness of PowerApps &amp; Flow</a:t>
            </a:r>
          </a:p>
        </p:txBody>
      </p:sp>
      <p:sp>
        <p:nvSpPr>
          <p:cNvPr id="3" name="Text Placeholder 2"/>
          <p:cNvSpPr>
            <a:spLocks noGrp="1"/>
          </p:cNvSpPr>
          <p:nvPr>
            <p:ph type="body" sz="quarter" idx="10"/>
          </p:nvPr>
        </p:nvSpPr>
        <p:spPr>
          <a:xfrm>
            <a:off x="274638" y="1515348"/>
            <a:ext cx="11887200" cy="4801314"/>
          </a:xfrm>
        </p:spPr>
        <p:txBody>
          <a:bodyPr/>
          <a:lstStyle/>
          <a:p>
            <a:pPr marL="742950" indent="-742950">
              <a:buFont typeface="+mj-lt"/>
              <a:buAutoNum type="arabicPeriod"/>
            </a:pPr>
            <a:r>
              <a:rPr lang="en-US" dirty="0"/>
              <a:t>Common Data Platform</a:t>
            </a:r>
          </a:p>
          <a:p>
            <a:pPr marL="742950" indent="-742950">
              <a:buFont typeface="+mj-lt"/>
              <a:buAutoNum type="arabicPeriod"/>
            </a:pPr>
            <a:r>
              <a:rPr lang="en-US" dirty="0"/>
              <a:t>Environments</a:t>
            </a:r>
          </a:p>
          <a:p>
            <a:pPr marL="742950" indent="-742950">
              <a:buFont typeface="+mj-lt"/>
              <a:buAutoNum type="arabicPeriod"/>
            </a:pPr>
            <a:r>
              <a:rPr lang="en-US" dirty="0"/>
              <a:t>Data Loss Prevention Policies</a:t>
            </a:r>
          </a:p>
          <a:p>
            <a:pPr marL="742950" indent="-742950">
              <a:buFont typeface="+mj-lt"/>
              <a:buAutoNum type="arabicPeriod"/>
            </a:pPr>
            <a:r>
              <a:rPr lang="en-US" dirty="0"/>
              <a:t>App Source</a:t>
            </a:r>
          </a:p>
          <a:p>
            <a:pPr marL="742950" indent="-742950">
              <a:buFont typeface="+mj-lt"/>
              <a:buAutoNum type="arabicPeriod"/>
            </a:pPr>
            <a:r>
              <a:rPr lang="en-US" dirty="0"/>
              <a:t>Flow Sharing and Collaboration</a:t>
            </a:r>
          </a:p>
          <a:p>
            <a:pPr marL="742950" indent="-742950">
              <a:buFont typeface="+mj-lt"/>
              <a:buAutoNum type="arabicPeriod"/>
            </a:pPr>
            <a:r>
              <a:rPr lang="en-US" dirty="0"/>
              <a:t>Localization (42 languages)</a:t>
            </a:r>
          </a:p>
          <a:p>
            <a:endParaRPr lang="en-US" dirty="0"/>
          </a:p>
        </p:txBody>
      </p:sp>
    </p:spTree>
    <p:extLst>
      <p:ext uri="{BB962C8B-B14F-4D97-AF65-F5344CB8AC3E}">
        <p14:creationId xmlns:p14="http://schemas.microsoft.com/office/powerpoint/2010/main" val="206722465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Text Placeholder 2"/>
          <p:cNvSpPr>
            <a:spLocks noGrp="1"/>
          </p:cNvSpPr>
          <p:nvPr>
            <p:ph type="body" sz="quarter" idx="10"/>
          </p:nvPr>
        </p:nvSpPr>
        <p:spPr>
          <a:xfrm>
            <a:off x="274638" y="1212850"/>
            <a:ext cx="11887200" cy="4973669"/>
          </a:xfrm>
        </p:spPr>
        <p:txBody>
          <a:bodyPr/>
          <a:lstStyle/>
          <a:p>
            <a:pPr marL="571500" indent="-571500">
              <a:buFont typeface="Arial" panose="020B0604020202020204" pitchFamily="34" charset="0"/>
              <a:buChar char="•"/>
            </a:pPr>
            <a:r>
              <a:rPr lang="en-US" sz="3600" dirty="0"/>
              <a:t>Introduction to PowerApps and Flow</a:t>
            </a:r>
          </a:p>
          <a:p>
            <a:pPr lvl="1"/>
            <a:r>
              <a:rPr lang="en-US" dirty="0"/>
              <a:t>	What are Microsoft Flow and Microsoft PowerApps?</a:t>
            </a:r>
          </a:p>
          <a:p>
            <a:pPr lvl="1"/>
            <a:r>
              <a:rPr lang="en-US" dirty="0"/>
              <a:t>	Microsoft’s Business Application Platform</a:t>
            </a:r>
            <a:endParaRPr lang="en-US" sz="3600" dirty="0"/>
          </a:p>
          <a:p>
            <a:pPr marL="571500" indent="-571500">
              <a:buFont typeface="Arial" panose="020B0604020202020204" pitchFamily="34" charset="0"/>
              <a:buChar char="•"/>
            </a:pPr>
            <a:r>
              <a:rPr lang="en-US" sz="3600" dirty="0"/>
              <a:t>PowerApps and Flow with SharePoint Modern Lists</a:t>
            </a:r>
            <a:endParaRPr lang="en-US" sz="3600" dirty="0">
              <a:gradFill>
                <a:gsLst>
                  <a:gs pos="1250">
                    <a:srgbClr val="D83B01"/>
                  </a:gs>
                  <a:gs pos="99000">
                    <a:srgbClr val="D83B01"/>
                  </a:gs>
                </a:gsLst>
                <a:lin ang="5400000" scaled="0"/>
              </a:gradFill>
            </a:endParaRPr>
          </a:p>
          <a:p>
            <a:pPr marL="571500" lvl="0" indent="-571500">
              <a:buFont typeface="Arial" panose="020B0604020202020204" pitchFamily="34" charset="0"/>
              <a:buChar char="•"/>
            </a:pPr>
            <a:r>
              <a:rPr lang="en-US" sz="3600" dirty="0"/>
              <a:t>PowerApps and Flow with </a:t>
            </a:r>
            <a:r>
              <a:rPr lang="en-US" sz="3600" dirty="0">
                <a:gradFill>
                  <a:gsLst>
                    <a:gs pos="1250">
                      <a:srgbClr val="D83B01"/>
                    </a:gs>
                    <a:gs pos="99000">
                      <a:srgbClr val="D83B01"/>
                    </a:gs>
                  </a:gsLst>
                  <a:lin ang="5400000" scaled="0"/>
                </a:gradFill>
              </a:rPr>
              <a:t>Connectors, Custom APIs, Gateways</a:t>
            </a:r>
          </a:p>
          <a:p>
            <a:pPr marL="571500" indent="-571500">
              <a:buFont typeface="Arial" panose="020B0604020202020204" pitchFamily="34" charset="0"/>
              <a:buChar char="•"/>
            </a:pPr>
            <a:r>
              <a:rPr lang="en-US" sz="3600" dirty="0"/>
              <a:t>Enterprise readiness</a:t>
            </a:r>
          </a:p>
          <a:p>
            <a:pPr marL="571500" indent="-571500">
              <a:buFont typeface="Arial" panose="020B0604020202020204" pitchFamily="34" charset="0"/>
              <a:buChar char="•"/>
            </a:pPr>
            <a:r>
              <a:rPr lang="en-US" sz="3600" dirty="0"/>
              <a:t>Roadmap and call to action</a:t>
            </a:r>
          </a:p>
          <a:p>
            <a:pPr lvl="1"/>
            <a:r>
              <a:rPr lang="en-US" dirty="0"/>
              <a:t>	How can I get Flow and PowerApps for myself and my organization?</a:t>
            </a:r>
          </a:p>
          <a:p>
            <a:pPr lvl="1"/>
            <a:r>
              <a:rPr lang="en-US" dirty="0"/>
              <a:t>	GA this Quarter</a:t>
            </a:r>
          </a:p>
        </p:txBody>
      </p:sp>
    </p:spTree>
    <p:extLst>
      <p:ext uri="{BB962C8B-B14F-4D97-AF65-F5344CB8AC3E}">
        <p14:creationId xmlns:p14="http://schemas.microsoft.com/office/powerpoint/2010/main" val="809179851"/>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Rectangle 190"/>
          <p:cNvSpPr/>
          <p:nvPr/>
        </p:nvSpPr>
        <p:spPr bwMode="auto">
          <a:xfrm>
            <a:off x="3529118" y="3809789"/>
            <a:ext cx="998874" cy="2343174"/>
          </a:xfrm>
          <a:prstGeom prst="rect">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none" lIns="182854" tIns="146283" rIns="182854" bIns="146283" numCol="1" spcCol="0" rtlCol="0" fromWordArt="0" anchor="ctr"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1199" b="0" i="0" u="none" strike="noStrike" kern="0" cap="none" spc="0" normalizeH="0" baseline="0" noProof="0">
              <a:ln>
                <a:noFill/>
              </a:ln>
              <a:gradFill>
                <a:gsLst>
                  <a:gs pos="0">
                    <a:srgbClr val="FFFFFF"/>
                  </a:gs>
                  <a:gs pos="100000">
                    <a:srgbClr val="FFFFFF"/>
                  </a:gs>
                </a:gsLst>
                <a:lin ang="5400000" scaled="0"/>
              </a:gradFill>
              <a:effectLst/>
              <a:uLnTx/>
              <a:uFillTx/>
              <a:latin typeface="Segoe UI"/>
              <a:cs typeface="Segoe UI" pitchFamily="34" charset="0"/>
            </a:endParaRPr>
          </a:p>
        </p:txBody>
      </p:sp>
      <p:sp>
        <p:nvSpPr>
          <p:cNvPr id="2" name="Title 1"/>
          <p:cNvSpPr>
            <a:spLocks noGrp="1"/>
          </p:cNvSpPr>
          <p:nvPr>
            <p:ph type="title"/>
          </p:nvPr>
        </p:nvSpPr>
        <p:spPr>
          <a:xfrm>
            <a:off x="274639" y="295274"/>
            <a:ext cx="11963398" cy="1445172"/>
          </a:xfrm>
        </p:spPr>
        <p:txBody>
          <a:bodyPr/>
          <a:lstStyle/>
          <a:p>
            <a:r>
              <a:rPr lang="en-US" sz="3400" dirty="0"/>
              <a:t>The Common Data Platform</a:t>
            </a:r>
            <a:br>
              <a:rPr lang="en-US" sz="3400" dirty="0"/>
            </a:br>
            <a:r>
              <a:rPr lang="en-US" sz="3000" dirty="0"/>
              <a:t>Built-in platform for extending your existing Dynamics 365 &amp; Office 365 data</a:t>
            </a:r>
          </a:p>
        </p:txBody>
      </p:sp>
      <p:grpSp>
        <p:nvGrpSpPr>
          <p:cNvPr id="99" name="Group 98"/>
          <p:cNvGrpSpPr>
            <a:grpSpLocks noChangeAspect="1"/>
          </p:cNvGrpSpPr>
          <p:nvPr/>
        </p:nvGrpSpPr>
        <p:grpSpPr>
          <a:xfrm>
            <a:off x="1955656" y="3740253"/>
            <a:ext cx="776000" cy="776000"/>
            <a:chOff x="6669978" y="2894176"/>
            <a:chExt cx="2103097" cy="2103097"/>
          </a:xfrm>
          <a:solidFill>
            <a:schemeClr val="accent3"/>
          </a:solidFill>
        </p:grpSpPr>
        <p:sp>
          <p:nvSpPr>
            <p:cNvPr id="100" name="Oval 99"/>
            <p:cNvSpPr/>
            <p:nvPr/>
          </p:nvSpPr>
          <p:spPr bwMode="auto">
            <a:xfrm>
              <a:off x="6669978" y="2894176"/>
              <a:ext cx="2103097" cy="2103097"/>
            </a:xfrm>
            <a:prstGeom prst="ellipse">
              <a:avLst/>
            </a:prstGeom>
            <a:grpFill/>
            <a:ln w="9525" cap="flat" cmpd="sng" algn="ctr">
              <a:solidFill>
                <a:srgbClr val="FFFFFF"/>
              </a:solidFill>
              <a:prstDash val="solid"/>
              <a:headEnd type="none" w="med" len="med"/>
              <a:tailEnd type="none" w="med" len="med"/>
            </a:ln>
            <a:effectLst/>
          </p:spPr>
          <p:txBody>
            <a:bodyPr rot="0" spcFirstLastPara="0" vertOverflow="overflow" horzOverflow="overflow" vert="horz" wrap="none" lIns="182854" tIns="146283" rIns="182854" bIns="146283" numCol="1" spcCol="0" rtlCol="0" fromWordArt="0" anchor="ctr"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11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02" name="Group 101"/>
            <p:cNvGrpSpPr/>
            <p:nvPr/>
          </p:nvGrpSpPr>
          <p:grpSpPr>
            <a:xfrm>
              <a:off x="7059176" y="3424849"/>
              <a:ext cx="1287818" cy="914931"/>
              <a:chOff x="6967515" y="3306044"/>
              <a:chExt cx="1470201" cy="1044505"/>
            </a:xfrm>
            <a:grpFill/>
          </p:grpSpPr>
          <p:sp>
            <p:nvSpPr>
              <p:cNvPr id="103" name="Freeform 85"/>
              <p:cNvSpPr/>
              <p:nvPr/>
            </p:nvSpPr>
            <p:spPr bwMode="auto">
              <a:xfrm>
                <a:off x="6967515" y="3306044"/>
                <a:ext cx="980527" cy="598332"/>
              </a:xfrm>
              <a:custGeom>
                <a:avLst/>
                <a:gdLst>
                  <a:gd name="connsiteX0" fmla="*/ 878861 w 1594983"/>
                  <a:gd name="connsiteY0" fmla="*/ 0 h 950590"/>
                  <a:gd name="connsiteX1" fmla="*/ 1315403 w 1594983"/>
                  <a:gd name="connsiteY1" fmla="*/ 436542 h 950590"/>
                  <a:gd name="connsiteX2" fmla="*/ 1314901 w 1594983"/>
                  <a:gd name="connsiteY2" fmla="*/ 441522 h 950590"/>
                  <a:gd name="connsiteX3" fmla="*/ 1340449 w 1594983"/>
                  <a:gd name="connsiteY3" fmla="*/ 441522 h 950590"/>
                  <a:gd name="connsiteX4" fmla="*/ 1594983 w 1594983"/>
                  <a:gd name="connsiteY4" fmla="*/ 696056 h 950590"/>
                  <a:gd name="connsiteX5" fmla="*/ 1594982 w 1594983"/>
                  <a:gd name="connsiteY5" fmla="*/ 696056 h 950590"/>
                  <a:gd name="connsiteX6" fmla="*/ 1340448 w 1594983"/>
                  <a:gd name="connsiteY6" fmla="*/ 950590 h 950590"/>
                  <a:gd name="connsiteX7" fmla="*/ 669310 w 1594983"/>
                  <a:gd name="connsiteY7" fmla="*/ 950589 h 950590"/>
                  <a:gd name="connsiteX8" fmla="*/ 312052 w 1594983"/>
                  <a:gd name="connsiteY8" fmla="*/ 950589 h 950590"/>
                  <a:gd name="connsiteX9" fmla="*/ 0 w 1594983"/>
                  <a:gd name="connsiteY9" fmla="*/ 638537 h 950590"/>
                  <a:gd name="connsiteX10" fmla="*/ 312052 w 1594983"/>
                  <a:gd name="connsiteY10" fmla="*/ 326485 h 950590"/>
                  <a:gd name="connsiteX11" fmla="*/ 458042 w 1594983"/>
                  <a:gd name="connsiteY11" fmla="*/ 326485 h 950590"/>
                  <a:gd name="connsiteX12" fmla="*/ 476625 w 1594983"/>
                  <a:gd name="connsiteY12" fmla="*/ 266620 h 950590"/>
                  <a:gd name="connsiteX13" fmla="*/ 878861 w 1594983"/>
                  <a:gd name="connsiteY13" fmla="*/ 0 h 95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4983" h="950590">
                    <a:moveTo>
                      <a:pt x="878861" y="0"/>
                    </a:moveTo>
                    <a:cubicBezTo>
                      <a:pt x="1119956" y="0"/>
                      <a:pt x="1315403" y="195447"/>
                      <a:pt x="1315403" y="436542"/>
                    </a:cubicBezTo>
                    <a:lnTo>
                      <a:pt x="1314901" y="441522"/>
                    </a:lnTo>
                    <a:lnTo>
                      <a:pt x="1340449" y="441522"/>
                    </a:lnTo>
                    <a:cubicBezTo>
                      <a:pt x="1481024" y="441522"/>
                      <a:pt x="1594983" y="555481"/>
                      <a:pt x="1594983" y="696056"/>
                    </a:cubicBezTo>
                    <a:lnTo>
                      <a:pt x="1594982" y="696056"/>
                    </a:lnTo>
                    <a:cubicBezTo>
                      <a:pt x="1594982" y="836631"/>
                      <a:pt x="1481023" y="950590"/>
                      <a:pt x="1340448" y="950590"/>
                    </a:cubicBezTo>
                    <a:lnTo>
                      <a:pt x="669310" y="950589"/>
                    </a:lnTo>
                    <a:lnTo>
                      <a:pt x="312052" y="950589"/>
                    </a:lnTo>
                    <a:cubicBezTo>
                      <a:pt x="139710" y="950589"/>
                      <a:pt x="0" y="810879"/>
                      <a:pt x="0" y="638537"/>
                    </a:cubicBezTo>
                    <a:cubicBezTo>
                      <a:pt x="0" y="466195"/>
                      <a:pt x="139710" y="326485"/>
                      <a:pt x="312052" y="326485"/>
                    </a:cubicBezTo>
                    <a:lnTo>
                      <a:pt x="458042" y="326485"/>
                    </a:lnTo>
                    <a:lnTo>
                      <a:pt x="476625" y="266620"/>
                    </a:lnTo>
                    <a:cubicBezTo>
                      <a:pt x="542896" y="109939"/>
                      <a:pt x="698040" y="0"/>
                      <a:pt x="878861" y="0"/>
                    </a:cubicBezTo>
                    <a:close/>
                  </a:path>
                </a:pathLst>
              </a:custGeom>
              <a:grpFill/>
              <a:ln w="25400" cap="flat" cmpd="sng" algn="ctr">
                <a:solidFill>
                  <a:srgbClr val="FFFF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5" name="Freeform 71"/>
              <p:cNvSpPr/>
              <p:nvPr/>
            </p:nvSpPr>
            <p:spPr bwMode="auto">
              <a:xfrm>
                <a:off x="7039899" y="3497581"/>
                <a:ext cx="1397817" cy="852968"/>
              </a:xfrm>
              <a:custGeom>
                <a:avLst/>
                <a:gdLst>
                  <a:gd name="connsiteX0" fmla="*/ 878861 w 1594983"/>
                  <a:gd name="connsiteY0" fmla="*/ 0 h 950590"/>
                  <a:gd name="connsiteX1" fmla="*/ 1315403 w 1594983"/>
                  <a:gd name="connsiteY1" fmla="*/ 436542 h 950590"/>
                  <a:gd name="connsiteX2" fmla="*/ 1314901 w 1594983"/>
                  <a:gd name="connsiteY2" fmla="*/ 441522 h 950590"/>
                  <a:gd name="connsiteX3" fmla="*/ 1340449 w 1594983"/>
                  <a:gd name="connsiteY3" fmla="*/ 441522 h 950590"/>
                  <a:gd name="connsiteX4" fmla="*/ 1594983 w 1594983"/>
                  <a:gd name="connsiteY4" fmla="*/ 696056 h 950590"/>
                  <a:gd name="connsiteX5" fmla="*/ 1594982 w 1594983"/>
                  <a:gd name="connsiteY5" fmla="*/ 696056 h 950590"/>
                  <a:gd name="connsiteX6" fmla="*/ 1340448 w 1594983"/>
                  <a:gd name="connsiteY6" fmla="*/ 950590 h 950590"/>
                  <a:gd name="connsiteX7" fmla="*/ 669310 w 1594983"/>
                  <a:gd name="connsiteY7" fmla="*/ 950589 h 950590"/>
                  <a:gd name="connsiteX8" fmla="*/ 312052 w 1594983"/>
                  <a:gd name="connsiteY8" fmla="*/ 950589 h 950590"/>
                  <a:gd name="connsiteX9" fmla="*/ 0 w 1594983"/>
                  <a:gd name="connsiteY9" fmla="*/ 638537 h 950590"/>
                  <a:gd name="connsiteX10" fmla="*/ 312052 w 1594983"/>
                  <a:gd name="connsiteY10" fmla="*/ 326485 h 950590"/>
                  <a:gd name="connsiteX11" fmla="*/ 458042 w 1594983"/>
                  <a:gd name="connsiteY11" fmla="*/ 326485 h 950590"/>
                  <a:gd name="connsiteX12" fmla="*/ 476625 w 1594983"/>
                  <a:gd name="connsiteY12" fmla="*/ 266620 h 950590"/>
                  <a:gd name="connsiteX13" fmla="*/ 878861 w 1594983"/>
                  <a:gd name="connsiteY13" fmla="*/ 0 h 95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4983" h="950590">
                    <a:moveTo>
                      <a:pt x="878861" y="0"/>
                    </a:moveTo>
                    <a:cubicBezTo>
                      <a:pt x="1119956" y="0"/>
                      <a:pt x="1315403" y="195447"/>
                      <a:pt x="1315403" y="436542"/>
                    </a:cubicBezTo>
                    <a:lnTo>
                      <a:pt x="1314901" y="441522"/>
                    </a:lnTo>
                    <a:lnTo>
                      <a:pt x="1340449" y="441522"/>
                    </a:lnTo>
                    <a:cubicBezTo>
                      <a:pt x="1481024" y="441522"/>
                      <a:pt x="1594983" y="555481"/>
                      <a:pt x="1594983" y="696056"/>
                    </a:cubicBezTo>
                    <a:lnTo>
                      <a:pt x="1594982" y="696056"/>
                    </a:lnTo>
                    <a:cubicBezTo>
                      <a:pt x="1594982" y="836631"/>
                      <a:pt x="1481023" y="950590"/>
                      <a:pt x="1340448" y="950590"/>
                    </a:cubicBezTo>
                    <a:lnTo>
                      <a:pt x="669310" y="950589"/>
                    </a:lnTo>
                    <a:lnTo>
                      <a:pt x="312052" y="950589"/>
                    </a:lnTo>
                    <a:cubicBezTo>
                      <a:pt x="139710" y="950589"/>
                      <a:pt x="0" y="810879"/>
                      <a:pt x="0" y="638537"/>
                    </a:cubicBezTo>
                    <a:cubicBezTo>
                      <a:pt x="0" y="466195"/>
                      <a:pt x="139710" y="326485"/>
                      <a:pt x="312052" y="326485"/>
                    </a:cubicBezTo>
                    <a:lnTo>
                      <a:pt x="458042" y="326485"/>
                    </a:lnTo>
                    <a:lnTo>
                      <a:pt x="476625" y="266620"/>
                    </a:lnTo>
                    <a:cubicBezTo>
                      <a:pt x="542896" y="109939"/>
                      <a:pt x="698040" y="0"/>
                      <a:pt x="878861" y="0"/>
                    </a:cubicBezTo>
                    <a:close/>
                  </a:path>
                </a:pathLst>
              </a:custGeom>
              <a:grpFill/>
              <a:ln w="25400" cap="flat" cmpd="sng" algn="ctr">
                <a:solidFill>
                  <a:srgbClr val="FFFF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sp>
        <p:nvSpPr>
          <p:cNvPr id="108" name="Oval 107"/>
          <p:cNvSpPr/>
          <p:nvPr/>
        </p:nvSpPr>
        <p:spPr bwMode="auto">
          <a:xfrm>
            <a:off x="1960092" y="5051718"/>
            <a:ext cx="776000" cy="761159"/>
          </a:xfrm>
          <a:prstGeom prst="ellipse">
            <a:avLst/>
          </a:prstGeom>
          <a:solidFill>
            <a:schemeClr val="accent3"/>
          </a:solidFill>
          <a:ln w="9525" cap="flat" cmpd="sng" algn="ctr">
            <a:solidFill>
              <a:srgbClr val="FFFFFF"/>
            </a:solidFill>
            <a:prstDash val="solid"/>
            <a:headEnd type="none" w="med" len="med"/>
            <a:tailEnd type="none" w="med" len="med"/>
          </a:ln>
          <a:effectLst/>
        </p:spPr>
        <p:txBody>
          <a:bodyPr rot="0" spcFirstLastPara="0" vertOverflow="overflow" horzOverflow="overflow" vert="horz" wrap="none" lIns="182854" tIns="146283" rIns="182854" bIns="146283" numCol="1" spcCol="0" rtlCol="0" fromWordArt="0" anchor="ctr"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11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9" name="Rectangle 108"/>
          <p:cNvSpPr/>
          <p:nvPr/>
        </p:nvSpPr>
        <p:spPr>
          <a:xfrm>
            <a:off x="2179209" y="5115277"/>
            <a:ext cx="628647" cy="704733"/>
          </a:xfrm>
          <a:prstGeom prst="rect">
            <a:avLst/>
          </a:prstGeom>
        </p:spPr>
        <p:txBody>
          <a:bodyPr wrap="square">
            <a:sp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11500" b="0" i="0" u="none" strike="noStrike" kern="0" cap="none" spc="0" normalizeH="0" baseline="0" noProof="0">
              <a:ln>
                <a:noFill/>
              </a:ln>
              <a:solidFill>
                <a:srgbClr val="505050"/>
              </a:solidFill>
              <a:effectLst/>
              <a:uLnTx/>
              <a:uFillTx/>
              <a:latin typeface="MSN MDL2 Assets" panose="050A0102010101010101" pitchFamily="18" charset="0"/>
            </a:endParaRPr>
          </a:p>
        </p:txBody>
      </p:sp>
      <p:grpSp>
        <p:nvGrpSpPr>
          <p:cNvPr id="113" name="Group 112"/>
          <p:cNvGrpSpPr/>
          <p:nvPr/>
        </p:nvGrpSpPr>
        <p:grpSpPr>
          <a:xfrm>
            <a:off x="1998194" y="5195707"/>
            <a:ext cx="708120" cy="711303"/>
            <a:chOff x="1592699" y="6422053"/>
            <a:chExt cx="571708" cy="590242"/>
          </a:xfrm>
        </p:grpSpPr>
        <p:sp>
          <p:nvSpPr>
            <p:cNvPr id="125" name="Text Box 14"/>
            <p:cNvSpPr txBox="1">
              <a:spLocks noChangeArrowheads="1"/>
            </p:cNvSpPr>
            <p:nvPr/>
          </p:nvSpPr>
          <p:spPr bwMode="auto">
            <a:xfrm>
              <a:off x="1592699" y="6771949"/>
              <a:ext cx="571708" cy="240346"/>
            </a:xfrm>
            <a:prstGeom prst="rect">
              <a:avLst/>
            </a:prstGeom>
            <a:noFill/>
            <a:ln w="9525">
              <a:noFill/>
              <a:miter lim="800000"/>
              <a:headEnd/>
              <a:tailEnd/>
            </a:ln>
          </p:spPr>
          <p:txBody>
            <a:bodyPr wrap="square" lIns="93242" tIns="46621" rIns="93242" bIns="46621">
              <a:spAutoFit/>
            </a:bodyPr>
            <a:lstStyle/>
            <a:p>
              <a:pPr marL="0" marR="0" lvl="0" indent="0" algn="ctr" defTabSz="931440" eaLnBrk="1" fontAlgn="auto" latinLnBrk="0" hangingPunct="1">
                <a:lnSpc>
                  <a:spcPct val="100000"/>
                </a:lnSpc>
                <a:spcBef>
                  <a:spcPts val="0"/>
                </a:spcBef>
                <a:spcAft>
                  <a:spcPts val="0"/>
                </a:spcAft>
                <a:buClrTx/>
                <a:buSzTx/>
                <a:buFontTx/>
                <a:buNone/>
                <a:tabLst/>
                <a:defRPr/>
              </a:pPr>
              <a:endParaRPr kumimoji="0" lang="en-US" sz="950" b="0" i="0" u="none" strike="noStrike" kern="0" cap="none" spc="0" normalizeH="0" baseline="0" noProof="0">
                <a:ln>
                  <a:noFill/>
                </a:ln>
                <a:solidFill>
                  <a:srgbClr val="FFFFFF"/>
                </a:solidFill>
                <a:effectLst/>
                <a:uLnTx/>
                <a:uFillTx/>
                <a:latin typeface="Segoe UI" pitchFamily="34" charset="0"/>
                <a:ea typeface="Segoe UI" pitchFamily="34" charset="0"/>
                <a:cs typeface="Segoe UI" pitchFamily="34" charset="0"/>
              </a:endParaRPr>
            </a:p>
          </p:txBody>
        </p:sp>
        <p:sp>
          <p:nvSpPr>
            <p:cNvPr id="126" name="Freeform 83"/>
            <p:cNvSpPr>
              <a:spLocks noEditPoints="1"/>
            </p:cNvSpPr>
            <p:nvPr/>
          </p:nvSpPr>
          <p:spPr bwMode="black">
            <a:xfrm>
              <a:off x="1741393" y="6422053"/>
              <a:ext cx="274320" cy="365760"/>
            </a:xfrm>
            <a:custGeom>
              <a:avLst/>
              <a:gdLst>
                <a:gd name="T0" fmla="*/ 502 w 2107"/>
                <a:gd name="T1" fmla="*/ 1162 h 2221"/>
                <a:gd name="T2" fmla="*/ 239 w 2107"/>
                <a:gd name="T3" fmla="*/ 2072 h 2221"/>
                <a:gd name="T4" fmla="*/ 1587 w 2107"/>
                <a:gd name="T5" fmla="*/ 1800 h 2221"/>
                <a:gd name="T6" fmla="*/ 1487 w 2107"/>
                <a:gd name="T7" fmla="*/ 1835 h 2221"/>
                <a:gd name="T8" fmla="*/ 1579 w 2107"/>
                <a:gd name="T9" fmla="*/ 1870 h 2221"/>
                <a:gd name="T10" fmla="*/ 1470 w 2107"/>
                <a:gd name="T11" fmla="*/ 1847 h 2221"/>
                <a:gd name="T12" fmla="*/ 983 w 2107"/>
                <a:gd name="T13" fmla="*/ 1837 h 2221"/>
                <a:gd name="T14" fmla="*/ 1062 w 2107"/>
                <a:gd name="T15" fmla="*/ 1872 h 2221"/>
                <a:gd name="T16" fmla="*/ 956 w 2107"/>
                <a:gd name="T17" fmla="*/ 1951 h 2221"/>
                <a:gd name="T18" fmla="*/ 1046 w 2107"/>
                <a:gd name="T19" fmla="*/ 1970 h 2221"/>
                <a:gd name="T20" fmla="*/ 820 w 2107"/>
                <a:gd name="T21" fmla="*/ 1872 h 2221"/>
                <a:gd name="T22" fmla="*/ 899 w 2107"/>
                <a:gd name="T23" fmla="*/ 1836 h 2221"/>
                <a:gd name="T24" fmla="*/ 841 w 2107"/>
                <a:gd name="T25" fmla="*/ 1886 h 2221"/>
                <a:gd name="T26" fmla="*/ 905 w 2107"/>
                <a:gd name="T27" fmla="*/ 1920 h 2221"/>
                <a:gd name="T28" fmla="*/ 882 w 2107"/>
                <a:gd name="T29" fmla="*/ 1971 h 2221"/>
                <a:gd name="T30" fmla="*/ 687 w 2107"/>
                <a:gd name="T31" fmla="*/ 1847 h 2221"/>
                <a:gd name="T32" fmla="*/ 780 w 2107"/>
                <a:gd name="T33" fmla="*/ 1844 h 2221"/>
                <a:gd name="T34" fmla="*/ 760 w 2107"/>
                <a:gd name="T35" fmla="*/ 1882 h 2221"/>
                <a:gd name="T36" fmla="*/ 703 w 2107"/>
                <a:gd name="T37" fmla="*/ 1912 h 2221"/>
                <a:gd name="T38" fmla="*/ 682 w 2107"/>
                <a:gd name="T39" fmla="*/ 1972 h 2221"/>
                <a:gd name="T40" fmla="*/ 647 w 2107"/>
                <a:gd name="T41" fmla="*/ 1928 h 2221"/>
                <a:gd name="T42" fmla="*/ 631 w 2107"/>
                <a:gd name="T43" fmla="*/ 1862 h 2221"/>
                <a:gd name="T44" fmla="*/ 545 w 2107"/>
                <a:gd name="T45" fmla="*/ 2017 h 2221"/>
                <a:gd name="T46" fmla="*/ 416 w 2107"/>
                <a:gd name="T47" fmla="*/ 2078 h 2221"/>
                <a:gd name="T48" fmla="*/ 435 w 2107"/>
                <a:gd name="T49" fmla="*/ 2014 h 2221"/>
                <a:gd name="T50" fmla="*/ 538 w 2107"/>
                <a:gd name="T51" fmla="*/ 2006 h 2221"/>
                <a:gd name="T52" fmla="*/ 520 w 2107"/>
                <a:gd name="T53" fmla="*/ 1973 h 2221"/>
                <a:gd name="T54" fmla="*/ 490 w 2107"/>
                <a:gd name="T55" fmla="*/ 1930 h 2221"/>
                <a:gd name="T56" fmla="*/ 587 w 2107"/>
                <a:gd name="T57" fmla="*/ 1913 h 2221"/>
                <a:gd name="T58" fmla="*/ 1055 w 2107"/>
                <a:gd name="T59" fmla="*/ 2071 h 2221"/>
                <a:gd name="T60" fmla="*/ 605 w 2107"/>
                <a:gd name="T61" fmla="*/ 2078 h 2221"/>
                <a:gd name="T62" fmla="*/ 613 w 2107"/>
                <a:gd name="T63" fmla="*/ 2010 h 2221"/>
                <a:gd name="T64" fmla="*/ 1046 w 2107"/>
                <a:gd name="T65" fmla="*/ 2003 h 2221"/>
                <a:gd name="T66" fmla="*/ 1113 w 2107"/>
                <a:gd name="T67" fmla="*/ 1877 h 2221"/>
                <a:gd name="T68" fmla="*/ 1176 w 2107"/>
                <a:gd name="T69" fmla="*/ 1835 h 2221"/>
                <a:gd name="T70" fmla="*/ 1137 w 2107"/>
                <a:gd name="T71" fmla="*/ 1885 h 2221"/>
                <a:gd name="T72" fmla="*/ 1115 w 2107"/>
                <a:gd name="T73" fmla="*/ 1926 h 2221"/>
                <a:gd name="T74" fmla="*/ 1215 w 2107"/>
                <a:gd name="T75" fmla="*/ 1968 h 2221"/>
                <a:gd name="T76" fmla="*/ 1135 w 2107"/>
                <a:gd name="T77" fmla="*/ 1970 h 2221"/>
                <a:gd name="T78" fmla="*/ 1146 w 2107"/>
                <a:gd name="T79" fmla="*/ 2075 h 2221"/>
                <a:gd name="T80" fmla="*/ 1122 w 2107"/>
                <a:gd name="T81" fmla="*/ 2019 h 2221"/>
                <a:gd name="T82" fmla="*/ 1139 w 2107"/>
                <a:gd name="T83" fmla="*/ 2003 h 2221"/>
                <a:gd name="T84" fmla="*/ 1217 w 2107"/>
                <a:gd name="T85" fmla="*/ 2003 h 2221"/>
                <a:gd name="T86" fmla="*/ 1337 w 2107"/>
                <a:gd name="T87" fmla="*/ 1868 h 2221"/>
                <a:gd name="T88" fmla="*/ 1411 w 2107"/>
                <a:gd name="T89" fmla="*/ 1838 h 2221"/>
                <a:gd name="T90" fmla="*/ 1425 w 2107"/>
                <a:gd name="T91" fmla="*/ 1883 h 2221"/>
                <a:gd name="T92" fmla="*/ 1359 w 2107"/>
                <a:gd name="T93" fmla="*/ 1927 h 2221"/>
                <a:gd name="T94" fmla="*/ 1476 w 2107"/>
                <a:gd name="T95" fmla="*/ 1956 h 2221"/>
                <a:gd name="T96" fmla="*/ 1461 w 2107"/>
                <a:gd name="T97" fmla="*/ 1970 h 2221"/>
                <a:gd name="T98" fmla="*/ 1511 w 2107"/>
                <a:gd name="T99" fmla="*/ 2075 h 2221"/>
                <a:gd name="T100" fmla="*/ 1393 w 2107"/>
                <a:gd name="T101" fmla="*/ 2019 h 2221"/>
                <a:gd name="T102" fmla="*/ 1475 w 2107"/>
                <a:gd name="T103" fmla="*/ 2001 h 2221"/>
                <a:gd name="T104" fmla="*/ 1681 w 2107"/>
                <a:gd name="T105" fmla="*/ 2018 h 2221"/>
                <a:gd name="T106" fmla="*/ 1623 w 2107"/>
                <a:gd name="T107" fmla="*/ 2075 h 2221"/>
                <a:gd name="T108" fmla="*/ 1639 w 2107"/>
                <a:gd name="T109" fmla="*/ 2000 h 2221"/>
                <a:gd name="T110" fmla="*/ 1630 w 2107"/>
                <a:gd name="T111" fmla="*/ 1969 h 2221"/>
                <a:gd name="T112" fmla="*/ 1532 w 2107"/>
                <a:gd name="T113" fmla="*/ 1910 h 2221"/>
                <a:gd name="T114" fmla="*/ 933 w 2107"/>
                <a:gd name="T115" fmla="*/ 1308 h 2221"/>
                <a:gd name="T116" fmla="*/ 9 w 2107"/>
                <a:gd name="T117" fmla="*/ 909 h 2221"/>
                <a:gd name="T118" fmla="*/ 413 w 2107"/>
                <a:gd name="T119" fmla="*/ 386 h 2221"/>
                <a:gd name="T120" fmla="*/ 1700 w 2107"/>
                <a:gd name="T121" fmla="*/ 556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07" h="2221">
                  <a:moveTo>
                    <a:pt x="2107" y="809"/>
                  </a:moveTo>
                  <a:cubicBezTo>
                    <a:pt x="2106" y="786"/>
                    <a:pt x="2103" y="764"/>
                    <a:pt x="2098" y="742"/>
                  </a:cubicBezTo>
                  <a:cubicBezTo>
                    <a:pt x="2098" y="745"/>
                    <a:pt x="2098" y="747"/>
                    <a:pt x="2098" y="749"/>
                  </a:cubicBezTo>
                  <a:cubicBezTo>
                    <a:pt x="2096" y="810"/>
                    <a:pt x="2076" y="869"/>
                    <a:pt x="2040" y="926"/>
                  </a:cubicBezTo>
                  <a:cubicBezTo>
                    <a:pt x="2018" y="961"/>
                    <a:pt x="1988" y="995"/>
                    <a:pt x="1953" y="1027"/>
                  </a:cubicBezTo>
                  <a:cubicBezTo>
                    <a:pt x="1918" y="1064"/>
                    <a:pt x="1873" y="1098"/>
                    <a:pt x="1819" y="1131"/>
                  </a:cubicBezTo>
                  <a:cubicBezTo>
                    <a:pt x="1777" y="1156"/>
                    <a:pt x="1731" y="1178"/>
                    <a:pt x="1682" y="1198"/>
                  </a:cubicBezTo>
                  <a:cubicBezTo>
                    <a:pt x="1682" y="1061"/>
                    <a:pt x="1682" y="1061"/>
                    <a:pt x="1682" y="1061"/>
                  </a:cubicBezTo>
                  <a:cubicBezTo>
                    <a:pt x="1682" y="1059"/>
                    <a:pt x="1682" y="1058"/>
                    <a:pt x="1682" y="1056"/>
                  </a:cubicBezTo>
                  <a:cubicBezTo>
                    <a:pt x="1680" y="988"/>
                    <a:pt x="1624" y="933"/>
                    <a:pt x="1554" y="933"/>
                  </a:cubicBezTo>
                  <a:cubicBezTo>
                    <a:pt x="555" y="933"/>
                    <a:pt x="555" y="933"/>
                    <a:pt x="555" y="933"/>
                  </a:cubicBezTo>
                  <a:cubicBezTo>
                    <a:pt x="484" y="933"/>
                    <a:pt x="426" y="990"/>
                    <a:pt x="426" y="1061"/>
                  </a:cubicBezTo>
                  <a:cubicBezTo>
                    <a:pt x="426" y="1141"/>
                    <a:pt x="426" y="1141"/>
                    <a:pt x="426" y="1141"/>
                  </a:cubicBezTo>
                  <a:cubicBezTo>
                    <a:pt x="430" y="1142"/>
                    <a:pt x="430" y="1142"/>
                    <a:pt x="430" y="1142"/>
                  </a:cubicBezTo>
                  <a:cubicBezTo>
                    <a:pt x="430" y="1143"/>
                    <a:pt x="459" y="1152"/>
                    <a:pt x="502" y="1162"/>
                  </a:cubicBezTo>
                  <a:cubicBezTo>
                    <a:pt x="502" y="1069"/>
                    <a:pt x="502" y="1069"/>
                    <a:pt x="502" y="1069"/>
                  </a:cubicBezTo>
                  <a:cubicBezTo>
                    <a:pt x="502" y="1032"/>
                    <a:pt x="531" y="1003"/>
                    <a:pt x="568" y="1003"/>
                  </a:cubicBezTo>
                  <a:cubicBezTo>
                    <a:pt x="1541" y="1003"/>
                    <a:pt x="1541" y="1003"/>
                    <a:pt x="1541" y="1003"/>
                  </a:cubicBezTo>
                  <a:cubicBezTo>
                    <a:pt x="1577" y="1003"/>
                    <a:pt x="1607" y="1032"/>
                    <a:pt x="1607" y="1069"/>
                  </a:cubicBezTo>
                  <a:cubicBezTo>
                    <a:pt x="1607" y="1668"/>
                    <a:pt x="1607" y="1668"/>
                    <a:pt x="1607" y="1668"/>
                  </a:cubicBezTo>
                  <a:cubicBezTo>
                    <a:pt x="1607" y="1704"/>
                    <a:pt x="1577" y="1734"/>
                    <a:pt x="1541" y="1734"/>
                  </a:cubicBezTo>
                  <a:cubicBezTo>
                    <a:pt x="568" y="1734"/>
                    <a:pt x="568" y="1734"/>
                    <a:pt x="568" y="1734"/>
                  </a:cubicBezTo>
                  <a:cubicBezTo>
                    <a:pt x="531" y="1734"/>
                    <a:pt x="502" y="1704"/>
                    <a:pt x="502" y="1668"/>
                  </a:cubicBezTo>
                  <a:cubicBezTo>
                    <a:pt x="502" y="1541"/>
                    <a:pt x="502" y="1541"/>
                    <a:pt x="502" y="1541"/>
                  </a:cubicBezTo>
                  <a:cubicBezTo>
                    <a:pt x="476" y="1535"/>
                    <a:pt x="451" y="1528"/>
                    <a:pt x="426" y="1520"/>
                  </a:cubicBezTo>
                  <a:cubicBezTo>
                    <a:pt x="426" y="1676"/>
                    <a:pt x="426" y="1676"/>
                    <a:pt x="426" y="1676"/>
                  </a:cubicBezTo>
                  <a:cubicBezTo>
                    <a:pt x="426" y="1736"/>
                    <a:pt x="467" y="1786"/>
                    <a:pt x="523" y="1800"/>
                  </a:cubicBezTo>
                  <a:cubicBezTo>
                    <a:pt x="491" y="1802"/>
                    <a:pt x="456" y="1813"/>
                    <a:pt x="435" y="1837"/>
                  </a:cubicBezTo>
                  <a:cubicBezTo>
                    <a:pt x="419" y="1857"/>
                    <a:pt x="403" y="1876"/>
                    <a:pt x="387" y="1895"/>
                  </a:cubicBezTo>
                  <a:cubicBezTo>
                    <a:pt x="337" y="1954"/>
                    <a:pt x="288" y="2013"/>
                    <a:pt x="239" y="2072"/>
                  </a:cubicBezTo>
                  <a:cubicBezTo>
                    <a:pt x="227" y="2086"/>
                    <a:pt x="203" y="2107"/>
                    <a:pt x="203" y="2127"/>
                  </a:cubicBezTo>
                  <a:cubicBezTo>
                    <a:pt x="203" y="2183"/>
                    <a:pt x="203" y="2183"/>
                    <a:pt x="203" y="2183"/>
                  </a:cubicBezTo>
                  <a:cubicBezTo>
                    <a:pt x="204" y="2190"/>
                    <a:pt x="206" y="2197"/>
                    <a:pt x="209" y="2202"/>
                  </a:cubicBezTo>
                  <a:cubicBezTo>
                    <a:pt x="222" y="2220"/>
                    <a:pt x="247" y="2221"/>
                    <a:pt x="267" y="2221"/>
                  </a:cubicBezTo>
                  <a:cubicBezTo>
                    <a:pt x="295" y="2221"/>
                    <a:pt x="1759" y="2221"/>
                    <a:pt x="1804" y="2221"/>
                  </a:cubicBezTo>
                  <a:cubicBezTo>
                    <a:pt x="1826" y="2221"/>
                    <a:pt x="1850" y="2219"/>
                    <a:pt x="1871" y="2214"/>
                  </a:cubicBezTo>
                  <a:cubicBezTo>
                    <a:pt x="1886" y="2211"/>
                    <a:pt x="1903" y="2203"/>
                    <a:pt x="1905" y="2186"/>
                  </a:cubicBezTo>
                  <a:cubicBezTo>
                    <a:pt x="1905" y="2126"/>
                    <a:pt x="1905" y="2126"/>
                    <a:pt x="1905" y="2126"/>
                  </a:cubicBezTo>
                  <a:cubicBezTo>
                    <a:pt x="1907" y="2113"/>
                    <a:pt x="1899" y="2100"/>
                    <a:pt x="1891" y="2091"/>
                  </a:cubicBezTo>
                  <a:cubicBezTo>
                    <a:pt x="1887" y="2086"/>
                    <a:pt x="1883" y="2081"/>
                    <a:pt x="1879" y="2077"/>
                  </a:cubicBezTo>
                  <a:cubicBezTo>
                    <a:pt x="1858" y="2052"/>
                    <a:pt x="1837" y="2027"/>
                    <a:pt x="1816" y="2003"/>
                  </a:cubicBezTo>
                  <a:cubicBezTo>
                    <a:pt x="1770" y="1948"/>
                    <a:pt x="1724" y="1894"/>
                    <a:pt x="1678" y="1840"/>
                  </a:cubicBezTo>
                  <a:cubicBezTo>
                    <a:pt x="1676" y="1837"/>
                    <a:pt x="1674" y="1834"/>
                    <a:pt x="1671" y="1832"/>
                  </a:cubicBezTo>
                  <a:cubicBezTo>
                    <a:pt x="1662" y="1820"/>
                    <a:pt x="1647" y="1813"/>
                    <a:pt x="1633" y="1809"/>
                  </a:cubicBezTo>
                  <a:cubicBezTo>
                    <a:pt x="1618" y="1804"/>
                    <a:pt x="1603" y="1801"/>
                    <a:pt x="1587" y="1800"/>
                  </a:cubicBezTo>
                  <a:cubicBezTo>
                    <a:pt x="1642" y="1785"/>
                    <a:pt x="1682" y="1735"/>
                    <a:pt x="1682" y="1676"/>
                  </a:cubicBezTo>
                  <a:cubicBezTo>
                    <a:pt x="1682" y="1462"/>
                    <a:pt x="1682" y="1462"/>
                    <a:pt x="1682" y="1462"/>
                  </a:cubicBezTo>
                  <a:cubicBezTo>
                    <a:pt x="1698" y="1455"/>
                    <a:pt x="1714" y="1448"/>
                    <a:pt x="1730" y="1441"/>
                  </a:cubicBezTo>
                  <a:cubicBezTo>
                    <a:pt x="1801" y="1408"/>
                    <a:pt x="1863" y="1368"/>
                    <a:pt x="1916" y="1325"/>
                  </a:cubicBezTo>
                  <a:cubicBezTo>
                    <a:pt x="1946" y="1300"/>
                    <a:pt x="1972" y="1273"/>
                    <a:pt x="1995" y="1246"/>
                  </a:cubicBezTo>
                  <a:cubicBezTo>
                    <a:pt x="2018" y="1218"/>
                    <a:pt x="2037" y="1187"/>
                    <a:pt x="2054" y="1154"/>
                  </a:cubicBezTo>
                  <a:cubicBezTo>
                    <a:pt x="2068" y="1124"/>
                    <a:pt x="2079" y="1090"/>
                    <a:pt x="2084" y="1054"/>
                  </a:cubicBezTo>
                  <a:cubicBezTo>
                    <a:pt x="2086" y="1040"/>
                    <a:pt x="2087" y="1026"/>
                    <a:pt x="2089" y="1013"/>
                  </a:cubicBezTo>
                  <a:cubicBezTo>
                    <a:pt x="2089" y="1008"/>
                    <a:pt x="2090" y="1003"/>
                    <a:pt x="2090" y="998"/>
                  </a:cubicBezTo>
                  <a:cubicBezTo>
                    <a:pt x="2102" y="877"/>
                    <a:pt x="2102" y="877"/>
                    <a:pt x="2102" y="877"/>
                  </a:cubicBezTo>
                  <a:cubicBezTo>
                    <a:pt x="2103" y="874"/>
                    <a:pt x="2103" y="870"/>
                    <a:pt x="2103" y="867"/>
                  </a:cubicBezTo>
                  <a:cubicBezTo>
                    <a:pt x="2105" y="848"/>
                    <a:pt x="2107" y="829"/>
                    <a:pt x="2107" y="809"/>
                  </a:cubicBezTo>
                  <a:close/>
                  <a:moveTo>
                    <a:pt x="1474" y="1837"/>
                  </a:moveTo>
                  <a:cubicBezTo>
                    <a:pt x="1475" y="1836"/>
                    <a:pt x="1476" y="1836"/>
                    <a:pt x="1478" y="1836"/>
                  </a:cubicBezTo>
                  <a:cubicBezTo>
                    <a:pt x="1481" y="1835"/>
                    <a:pt x="1483" y="1835"/>
                    <a:pt x="1487" y="1835"/>
                  </a:cubicBezTo>
                  <a:cubicBezTo>
                    <a:pt x="1492" y="1835"/>
                    <a:pt x="1492" y="1835"/>
                    <a:pt x="1492" y="1835"/>
                  </a:cubicBezTo>
                  <a:cubicBezTo>
                    <a:pt x="1492" y="1835"/>
                    <a:pt x="1492" y="1835"/>
                    <a:pt x="1492" y="1835"/>
                  </a:cubicBezTo>
                  <a:cubicBezTo>
                    <a:pt x="1502" y="1835"/>
                    <a:pt x="1511" y="1835"/>
                    <a:pt x="1521" y="1835"/>
                  </a:cubicBezTo>
                  <a:cubicBezTo>
                    <a:pt x="1521" y="1835"/>
                    <a:pt x="1521" y="1835"/>
                    <a:pt x="1521" y="1835"/>
                  </a:cubicBezTo>
                  <a:cubicBezTo>
                    <a:pt x="1531" y="1835"/>
                    <a:pt x="1531" y="1835"/>
                    <a:pt x="1531" y="1835"/>
                  </a:cubicBezTo>
                  <a:cubicBezTo>
                    <a:pt x="1534" y="1834"/>
                    <a:pt x="1538" y="1835"/>
                    <a:pt x="1541" y="1835"/>
                  </a:cubicBezTo>
                  <a:cubicBezTo>
                    <a:pt x="1543" y="1836"/>
                    <a:pt x="1546" y="1836"/>
                    <a:pt x="1548" y="1837"/>
                  </a:cubicBezTo>
                  <a:cubicBezTo>
                    <a:pt x="1548" y="1837"/>
                    <a:pt x="1548" y="1837"/>
                    <a:pt x="1548" y="1837"/>
                  </a:cubicBezTo>
                  <a:cubicBezTo>
                    <a:pt x="1549" y="1837"/>
                    <a:pt x="1549" y="1838"/>
                    <a:pt x="1549" y="1838"/>
                  </a:cubicBezTo>
                  <a:cubicBezTo>
                    <a:pt x="1550" y="1838"/>
                    <a:pt x="1550" y="1838"/>
                    <a:pt x="1550" y="1838"/>
                  </a:cubicBezTo>
                  <a:cubicBezTo>
                    <a:pt x="1553" y="1839"/>
                    <a:pt x="1556" y="1840"/>
                    <a:pt x="1558" y="1842"/>
                  </a:cubicBezTo>
                  <a:cubicBezTo>
                    <a:pt x="1560" y="1843"/>
                    <a:pt x="1562" y="1845"/>
                    <a:pt x="1563" y="1847"/>
                  </a:cubicBezTo>
                  <a:cubicBezTo>
                    <a:pt x="1571" y="1858"/>
                    <a:pt x="1571" y="1858"/>
                    <a:pt x="1571" y="1858"/>
                  </a:cubicBezTo>
                  <a:cubicBezTo>
                    <a:pt x="1573" y="1861"/>
                    <a:pt x="1577" y="1865"/>
                    <a:pt x="1579" y="1870"/>
                  </a:cubicBezTo>
                  <a:cubicBezTo>
                    <a:pt x="1579" y="1870"/>
                    <a:pt x="1579" y="1870"/>
                    <a:pt x="1579" y="1870"/>
                  </a:cubicBezTo>
                  <a:cubicBezTo>
                    <a:pt x="1581" y="1872"/>
                    <a:pt x="1581" y="1874"/>
                    <a:pt x="1581" y="1876"/>
                  </a:cubicBezTo>
                  <a:cubicBezTo>
                    <a:pt x="1581" y="1877"/>
                    <a:pt x="1580" y="1878"/>
                    <a:pt x="1579" y="1879"/>
                  </a:cubicBezTo>
                  <a:cubicBezTo>
                    <a:pt x="1579" y="1879"/>
                    <a:pt x="1579" y="1880"/>
                    <a:pt x="1579" y="1880"/>
                  </a:cubicBezTo>
                  <a:cubicBezTo>
                    <a:pt x="1579" y="1880"/>
                    <a:pt x="1579" y="1880"/>
                    <a:pt x="1579" y="1880"/>
                  </a:cubicBezTo>
                  <a:cubicBezTo>
                    <a:pt x="1578" y="1880"/>
                    <a:pt x="1578" y="1880"/>
                    <a:pt x="1578" y="1880"/>
                  </a:cubicBezTo>
                  <a:cubicBezTo>
                    <a:pt x="1578" y="1880"/>
                    <a:pt x="1578" y="1881"/>
                    <a:pt x="1577" y="1881"/>
                  </a:cubicBezTo>
                  <a:cubicBezTo>
                    <a:pt x="1577" y="1881"/>
                    <a:pt x="1577" y="1881"/>
                    <a:pt x="1576" y="1881"/>
                  </a:cubicBezTo>
                  <a:cubicBezTo>
                    <a:pt x="1576" y="1881"/>
                    <a:pt x="1576" y="1882"/>
                    <a:pt x="1575" y="1882"/>
                  </a:cubicBezTo>
                  <a:cubicBezTo>
                    <a:pt x="1569" y="1885"/>
                    <a:pt x="1560" y="1884"/>
                    <a:pt x="1553" y="1884"/>
                  </a:cubicBezTo>
                  <a:cubicBezTo>
                    <a:pt x="1516" y="1884"/>
                    <a:pt x="1516" y="1884"/>
                    <a:pt x="1516" y="1884"/>
                  </a:cubicBezTo>
                  <a:cubicBezTo>
                    <a:pt x="1509" y="1884"/>
                    <a:pt x="1501" y="1883"/>
                    <a:pt x="1494" y="1879"/>
                  </a:cubicBezTo>
                  <a:cubicBezTo>
                    <a:pt x="1492" y="1878"/>
                    <a:pt x="1490" y="1877"/>
                    <a:pt x="1488" y="1876"/>
                  </a:cubicBezTo>
                  <a:cubicBezTo>
                    <a:pt x="1486" y="1874"/>
                    <a:pt x="1484" y="1872"/>
                    <a:pt x="1483" y="1871"/>
                  </a:cubicBezTo>
                  <a:cubicBezTo>
                    <a:pt x="1481" y="1868"/>
                    <a:pt x="1481" y="1868"/>
                    <a:pt x="1481" y="1868"/>
                  </a:cubicBezTo>
                  <a:cubicBezTo>
                    <a:pt x="1478" y="1861"/>
                    <a:pt x="1473" y="1854"/>
                    <a:pt x="1470" y="1847"/>
                  </a:cubicBezTo>
                  <a:cubicBezTo>
                    <a:pt x="1467" y="1842"/>
                    <a:pt x="1469" y="1839"/>
                    <a:pt x="1474" y="1837"/>
                  </a:cubicBezTo>
                  <a:close/>
                  <a:moveTo>
                    <a:pt x="965" y="1871"/>
                  </a:moveTo>
                  <a:cubicBezTo>
                    <a:pt x="966" y="1869"/>
                    <a:pt x="966" y="1868"/>
                    <a:pt x="966" y="1866"/>
                  </a:cubicBezTo>
                  <a:cubicBezTo>
                    <a:pt x="966" y="1866"/>
                    <a:pt x="966" y="1866"/>
                    <a:pt x="966" y="1866"/>
                  </a:cubicBezTo>
                  <a:cubicBezTo>
                    <a:pt x="967" y="1861"/>
                    <a:pt x="966" y="1855"/>
                    <a:pt x="968" y="1850"/>
                  </a:cubicBezTo>
                  <a:cubicBezTo>
                    <a:pt x="968" y="1848"/>
                    <a:pt x="968" y="1848"/>
                    <a:pt x="968" y="1848"/>
                  </a:cubicBezTo>
                  <a:cubicBezTo>
                    <a:pt x="968" y="1846"/>
                    <a:pt x="969" y="1845"/>
                    <a:pt x="970" y="1843"/>
                  </a:cubicBezTo>
                  <a:cubicBezTo>
                    <a:pt x="971" y="1842"/>
                    <a:pt x="973" y="1841"/>
                    <a:pt x="974" y="1841"/>
                  </a:cubicBezTo>
                  <a:cubicBezTo>
                    <a:pt x="974" y="1840"/>
                    <a:pt x="974" y="1840"/>
                    <a:pt x="974" y="1840"/>
                  </a:cubicBezTo>
                  <a:cubicBezTo>
                    <a:pt x="975" y="1840"/>
                    <a:pt x="975" y="1840"/>
                    <a:pt x="975" y="1840"/>
                  </a:cubicBezTo>
                  <a:cubicBezTo>
                    <a:pt x="976" y="1840"/>
                    <a:pt x="976" y="1839"/>
                    <a:pt x="976" y="1839"/>
                  </a:cubicBezTo>
                  <a:cubicBezTo>
                    <a:pt x="976" y="1839"/>
                    <a:pt x="977" y="1839"/>
                    <a:pt x="977" y="1839"/>
                  </a:cubicBezTo>
                  <a:cubicBezTo>
                    <a:pt x="978" y="1839"/>
                    <a:pt x="978" y="1838"/>
                    <a:pt x="979" y="1838"/>
                  </a:cubicBezTo>
                  <a:cubicBezTo>
                    <a:pt x="980" y="1838"/>
                    <a:pt x="980" y="1838"/>
                    <a:pt x="980" y="1838"/>
                  </a:cubicBezTo>
                  <a:cubicBezTo>
                    <a:pt x="981" y="1837"/>
                    <a:pt x="982" y="1837"/>
                    <a:pt x="983" y="1837"/>
                  </a:cubicBezTo>
                  <a:cubicBezTo>
                    <a:pt x="983" y="1837"/>
                    <a:pt x="984" y="1837"/>
                    <a:pt x="984" y="1837"/>
                  </a:cubicBezTo>
                  <a:cubicBezTo>
                    <a:pt x="984" y="1837"/>
                    <a:pt x="984" y="1837"/>
                    <a:pt x="985" y="1837"/>
                  </a:cubicBezTo>
                  <a:cubicBezTo>
                    <a:pt x="985" y="1837"/>
                    <a:pt x="985" y="1837"/>
                    <a:pt x="986" y="1836"/>
                  </a:cubicBezTo>
                  <a:cubicBezTo>
                    <a:pt x="988" y="1836"/>
                    <a:pt x="991" y="1836"/>
                    <a:pt x="993" y="1836"/>
                  </a:cubicBezTo>
                  <a:cubicBezTo>
                    <a:pt x="995" y="1836"/>
                    <a:pt x="995" y="1836"/>
                    <a:pt x="995" y="1836"/>
                  </a:cubicBezTo>
                  <a:cubicBezTo>
                    <a:pt x="998" y="1836"/>
                    <a:pt x="1000" y="1836"/>
                    <a:pt x="1003" y="1836"/>
                  </a:cubicBezTo>
                  <a:cubicBezTo>
                    <a:pt x="1038" y="1836"/>
                    <a:pt x="1038" y="1836"/>
                    <a:pt x="1038" y="1836"/>
                  </a:cubicBezTo>
                  <a:cubicBezTo>
                    <a:pt x="1038" y="1836"/>
                    <a:pt x="1039" y="1836"/>
                    <a:pt x="1040" y="1836"/>
                  </a:cubicBezTo>
                  <a:cubicBezTo>
                    <a:pt x="1040" y="1836"/>
                    <a:pt x="1040" y="1836"/>
                    <a:pt x="1041" y="1836"/>
                  </a:cubicBezTo>
                  <a:cubicBezTo>
                    <a:pt x="1042" y="1836"/>
                    <a:pt x="1042" y="1836"/>
                    <a:pt x="1043" y="1836"/>
                  </a:cubicBezTo>
                  <a:cubicBezTo>
                    <a:pt x="1050" y="1837"/>
                    <a:pt x="1058" y="1839"/>
                    <a:pt x="1061" y="1844"/>
                  </a:cubicBezTo>
                  <a:cubicBezTo>
                    <a:pt x="1061" y="1845"/>
                    <a:pt x="1061" y="1845"/>
                    <a:pt x="1061" y="1846"/>
                  </a:cubicBezTo>
                  <a:cubicBezTo>
                    <a:pt x="1061" y="1846"/>
                    <a:pt x="1061" y="1846"/>
                    <a:pt x="1061" y="1846"/>
                  </a:cubicBezTo>
                  <a:cubicBezTo>
                    <a:pt x="1063" y="1853"/>
                    <a:pt x="1062" y="1863"/>
                    <a:pt x="1062" y="1870"/>
                  </a:cubicBezTo>
                  <a:cubicBezTo>
                    <a:pt x="1062" y="1872"/>
                    <a:pt x="1062" y="1872"/>
                    <a:pt x="1062" y="1872"/>
                  </a:cubicBezTo>
                  <a:cubicBezTo>
                    <a:pt x="1062" y="1873"/>
                    <a:pt x="1062" y="1874"/>
                    <a:pt x="1061" y="1876"/>
                  </a:cubicBezTo>
                  <a:cubicBezTo>
                    <a:pt x="1054" y="1889"/>
                    <a:pt x="1022" y="1885"/>
                    <a:pt x="1010" y="1885"/>
                  </a:cubicBezTo>
                  <a:cubicBezTo>
                    <a:pt x="1003" y="1885"/>
                    <a:pt x="996" y="1885"/>
                    <a:pt x="989" y="1885"/>
                  </a:cubicBezTo>
                  <a:cubicBezTo>
                    <a:pt x="983" y="1885"/>
                    <a:pt x="974" y="1884"/>
                    <a:pt x="969" y="1879"/>
                  </a:cubicBezTo>
                  <a:cubicBezTo>
                    <a:pt x="969" y="1879"/>
                    <a:pt x="969" y="1879"/>
                    <a:pt x="968" y="1879"/>
                  </a:cubicBezTo>
                  <a:cubicBezTo>
                    <a:pt x="968" y="1879"/>
                    <a:pt x="968" y="1878"/>
                    <a:pt x="968" y="1878"/>
                  </a:cubicBezTo>
                  <a:cubicBezTo>
                    <a:pt x="967" y="1878"/>
                    <a:pt x="967" y="1878"/>
                    <a:pt x="967" y="1877"/>
                  </a:cubicBezTo>
                  <a:cubicBezTo>
                    <a:pt x="967" y="1877"/>
                    <a:pt x="967" y="1877"/>
                    <a:pt x="967" y="1877"/>
                  </a:cubicBezTo>
                  <a:cubicBezTo>
                    <a:pt x="967" y="1877"/>
                    <a:pt x="967" y="1877"/>
                    <a:pt x="967" y="1877"/>
                  </a:cubicBezTo>
                  <a:cubicBezTo>
                    <a:pt x="966" y="1876"/>
                    <a:pt x="966" y="1876"/>
                    <a:pt x="966" y="1875"/>
                  </a:cubicBezTo>
                  <a:cubicBezTo>
                    <a:pt x="965" y="1874"/>
                    <a:pt x="965" y="1873"/>
                    <a:pt x="965" y="1872"/>
                  </a:cubicBezTo>
                  <a:lnTo>
                    <a:pt x="965" y="1871"/>
                  </a:lnTo>
                  <a:close/>
                  <a:moveTo>
                    <a:pt x="956" y="1955"/>
                  </a:moveTo>
                  <a:cubicBezTo>
                    <a:pt x="956" y="1952"/>
                    <a:pt x="956" y="1952"/>
                    <a:pt x="956" y="1952"/>
                  </a:cubicBezTo>
                  <a:cubicBezTo>
                    <a:pt x="956" y="1952"/>
                    <a:pt x="956" y="1951"/>
                    <a:pt x="956" y="1951"/>
                  </a:cubicBezTo>
                  <a:cubicBezTo>
                    <a:pt x="957" y="1943"/>
                    <a:pt x="958" y="1935"/>
                    <a:pt x="959" y="1926"/>
                  </a:cubicBezTo>
                  <a:cubicBezTo>
                    <a:pt x="959" y="1926"/>
                    <a:pt x="959" y="1926"/>
                    <a:pt x="959" y="1926"/>
                  </a:cubicBezTo>
                  <a:cubicBezTo>
                    <a:pt x="959" y="1926"/>
                    <a:pt x="959" y="1926"/>
                    <a:pt x="959" y="1925"/>
                  </a:cubicBezTo>
                  <a:cubicBezTo>
                    <a:pt x="963" y="1907"/>
                    <a:pt x="999" y="1911"/>
                    <a:pt x="1013" y="1911"/>
                  </a:cubicBezTo>
                  <a:cubicBezTo>
                    <a:pt x="1025" y="1911"/>
                    <a:pt x="1055" y="1908"/>
                    <a:pt x="1061" y="1921"/>
                  </a:cubicBezTo>
                  <a:cubicBezTo>
                    <a:pt x="1062" y="1923"/>
                    <a:pt x="1063" y="1924"/>
                    <a:pt x="1063" y="1926"/>
                  </a:cubicBezTo>
                  <a:cubicBezTo>
                    <a:pt x="1063" y="1940"/>
                    <a:pt x="1063" y="1940"/>
                    <a:pt x="1063" y="1940"/>
                  </a:cubicBezTo>
                  <a:cubicBezTo>
                    <a:pt x="1063" y="1945"/>
                    <a:pt x="1063" y="1949"/>
                    <a:pt x="1063" y="1953"/>
                  </a:cubicBezTo>
                  <a:cubicBezTo>
                    <a:pt x="1063" y="1953"/>
                    <a:pt x="1063" y="1953"/>
                    <a:pt x="1063" y="1953"/>
                  </a:cubicBezTo>
                  <a:cubicBezTo>
                    <a:pt x="1063" y="1955"/>
                    <a:pt x="1063" y="1955"/>
                    <a:pt x="1063" y="1955"/>
                  </a:cubicBezTo>
                  <a:cubicBezTo>
                    <a:pt x="1063" y="1957"/>
                    <a:pt x="1062" y="1959"/>
                    <a:pt x="1061" y="1961"/>
                  </a:cubicBezTo>
                  <a:cubicBezTo>
                    <a:pt x="1061" y="1962"/>
                    <a:pt x="1060" y="1962"/>
                    <a:pt x="1060" y="1962"/>
                  </a:cubicBezTo>
                  <a:cubicBezTo>
                    <a:pt x="1060" y="1963"/>
                    <a:pt x="1059" y="1963"/>
                    <a:pt x="1059" y="1964"/>
                  </a:cubicBezTo>
                  <a:cubicBezTo>
                    <a:pt x="1058" y="1964"/>
                    <a:pt x="1058" y="1964"/>
                    <a:pt x="1058" y="1964"/>
                  </a:cubicBezTo>
                  <a:cubicBezTo>
                    <a:pt x="1055" y="1967"/>
                    <a:pt x="1051" y="1969"/>
                    <a:pt x="1046" y="1970"/>
                  </a:cubicBezTo>
                  <a:cubicBezTo>
                    <a:pt x="1046" y="1970"/>
                    <a:pt x="1046" y="1970"/>
                    <a:pt x="1046" y="1970"/>
                  </a:cubicBezTo>
                  <a:cubicBezTo>
                    <a:pt x="1046" y="1970"/>
                    <a:pt x="1046" y="1970"/>
                    <a:pt x="1046" y="1970"/>
                  </a:cubicBezTo>
                  <a:cubicBezTo>
                    <a:pt x="1044" y="1971"/>
                    <a:pt x="1043" y="1971"/>
                    <a:pt x="1041" y="1971"/>
                  </a:cubicBezTo>
                  <a:cubicBezTo>
                    <a:pt x="1041" y="1971"/>
                    <a:pt x="1040" y="1971"/>
                    <a:pt x="1040" y="1971"/>
                  </a:cubicBezTo>
                  <a:cubicBezTo>
                    <a:pt x="1038" y="1971"/>
                    <a:pt x="1037" y="1972"/>
                    <a:pt x="1035" y="1972"/>
                  </a:cubicBezTo>
                  <a:cubicBezTo>
                    <a:pt x="1035" y="1972"/>
                    <a:pt x="1035" y="1972"/>
                    <a:pt x="1035" y="1972"/>
                  </a:cubicBezTo>
                  <a:cubicBezTo>
                    <a:pt x="982" y="1972"/>
                    <a:pt x="982" y="1972"/>
                    <a:pt x="982" y="1972"/>
                  </a:cubicBezTo>
                  <a:cubicBezTo>
                    <a:pt x="976" y="1972"/>
                    <a:pt x="969" y="1971"/>
                    <a:pt x="963" y="1967"/>
                  </a:cubicBezTo>
                  <a:cubicBezTo>
                    <a:pt x="963" y="1967"/>
                    <a:pt x="963" y="1967"/>
                    <a:pt x="963" y="1967"/>
                  </a:cubicBezTo>
                  <a:cubicBezTo>
                    <a:pt x="963" y="1967"/>
                    <a:pt x="963" y="1967"/>
                    <a:pt x="963" y="1967"/>
                  </a:cubicBezTo>
                  <a:cubicBezTo>
                    <a:pt x="962" y="1966"/>
                    <a:pt x="961" y="1965"/>
                    <a:pt x="960" y="1964"/>
                  </a:cubicBezTo>
                  <a:cubicBezTo>
                    <a:pt x="959" y="1964"/>
                    <a:pt x="958" y="1963"/>
                    <a:pt x="958" y="1962"/>
                  </a:cubicBezTo>
                  <a:cubicBezTo>
                    <a:pt x="958" y="1962"/>
                    <a:pt x="958" y="1962"/>
                    <a:pt x="957" y="1962"/>
                  </a:cubicBezTo>
                  <a:cubicBezTo>
                    <a:pt x="956" y="1960"/>
                    <a:pt x="956" y="1957"/>
                    <a:pt x="956" y="1955"/>
                  </a:cubicBezTo>
                  <a:close/>
                  <a:moveTo>
                    <a:pt x="820" y="1872"/>
                  </a:moveTo>
                  <a:cubicBezTo>
                    <a:pt x="820" y="1872"/>
                    <a:pt x="820" y="1872"/>
                    <a:pt x="820" y="1872"/>
                  </a:cubicBezTo>
                  <a:cubicBezTo>
                    <a:pt x="820" y="1872"/>
                    <a:pt x="820" y="1872"/>
                    <a:pt x="820" y="1872"/>
                  </a:cubicBezTo>
                  <a:cubicBezTo>
                    <a:pt x="820" y="1870"/>
                    <a:pt x="821" y="1868"/>
                    <a:pt x="822" y="1866"/>
                  </a:cubicBezTo>
                  <a:cubicBezTo>
                    <a:pt x="823" y="1861"/>
                    <a:pt x="824" y="1854"/>
                    <a:pt x="827" y="1849"/>
                  </a:cubicBezTo>
                  <a:cubicBezTo>
                    <a:pt x="827" y="1848"/>
                    <a:pt x="827" y="1848"/>
                    <a:pt x="827" y="1848"/>
                  </a:cubicBezTo>
                  <a:cubicBezTo>
                    <a:pt x="827" y="1847"/>
                    <a:pt x="829" y="1845"/>
                    <a:pt x="830" y="1844"/>
                  </a:cubicBezTo>
                  <a:cubicBezTo>
                    <a:pt x="831" y="1843"/>
                    <a:pt x="832" y="1842"/>
                    <a:pt x="833" y="1841"/>
                  </a:cubicBezTo>
                  <a:cubicBezTo>
                    <a:pt x="837" y="1839"/>
                    <a:pt x="840" y="1838"/>
                    <a:pt x="844" y="1837"/>
                  </a:cubicBezTo>
                  <a:cubicBezTo>
                    <a:pt x="845" y="1837"/>
                    <a:pt x="845" y="1837"/>
                    <a:pt x="845" y="1837"/>
                  </a:cubicBezTo>
                  <a:cubicBezTo>
                    <a:pt x="848" y="1836"/>
                    <a:pt x="851" y="1836"/>
                    <a:pt x="855" y="1836"/>
                  </a:cubicBezTo>
                  <a:cubicBezTo>
                    <a:pt x="859" y="1836"/>
                    <a:pt x="859" y="1836"/>
                    <a:pt x="859" y="1836"/>
                  </a:cubicBezTo>
                  <a:cubicBezTo>
                    <a:pt x="861" y="1836"/>
                    <a:pt x="862" y="1836"/>
                    <a:pt x="864" y="1836"/>
                  </a:cubicBezTo>
                  <a:cubicBezTo>
                    <a:pt x="873" y="1836"/>
                    <a:pt x="883" y="1836"/>
                    <a:pt x="893" y="1836"/>
                  </a:cubicBezTo>
                  <a:cubicBezTo>
                    <a:pt x="894" y="1836"/>
                    <a:pt x="896" y="1836"/>
                    <a:pt x="897" y="1836"/>
                  </a:cubicBezTo>
                  <a:cubicBezTo>
                    <a:pt x="899" y="1836"/>
                    <a:pt x="899" y="1836"/>
                    <a:pt x="899" y="1836"/>
                  </a:cubicBezTo>
                  <a:cubicBezTo>
                    <a:pt x="899" y="1836"/>
                    <a:pt x="899" y="1836"/>
                    <a:pt x="900" y="1836"/>
                  </a:cubicBezTo>
                  <a:cubicBezTo>
                    <a:pt x="901" y="1836"/>
                    <a:pt x="902" y="1836"/>
                    <a:pt x="904" y="1836"/>
                  </a:cubicBezTo>
                  <a:cubicBezTo>
                    <a:pt x="904" y="1836"/>
                    <a:pt x="904" y="1836"/>
                    <a:pt x="904" y="1836"/>
                  </a:cubicBezTo>
                  <a:cubicBezTo>
                    <a:pt x="911" y="1837"/>
                    <a:pt x="919" y="1839"/>
                    <a:pt x="921" y="1846"/>
                  </a:cubicBezTo>
                  <a:cubicBezTo>
                    <a:pt x="921" y="1846"/>
                    <a:pt x="921" y="1846"/>
                    <a:pt x="921" y="1846"/>
                  </a:cubicBezTo>
                  <a:cubicBezTo>
                    <a:pt x="921" y="1846"/>
                    <a:pt x="921" y="1846"/>
                    <a:pt x="921" y="1846"/>
                  </a:cubicBezTo>
                  <a:cubicBezTo>
                    <a:pt x="921" y="1854"/>
                    <a:pt x="918" y="1863"/>
                    <a:pt x="917" y="1870"/>
                  </a:cubicBezTo>
                  <a:cubicBezTo>
                    <a:pt x="917" y="1870"/>
                    <a:pt x="917" y="1870"/>
                    <a:pt x="917" y="1870"/>
                  </a:cubicBezTo>
                  <a:cubicBezTo>
                    <a:pt x="917" y="1872"/>
                    <a:pt x="917" y="1872"/>
                    <a:pt x="917" y="1872"/>
                  </a:cubicBezTo>
                  <a:cubicBezTo>
                    <a:pt x="916" y="1873"/>
                    <a:pt x="916" y="1875"/>
                    <a:pt x="914" y="1876"/>
                  </a:cubicBezTo>
                  <a:cubicBezTo>
                    <a:pt x="914" y="1876"/>
                    <a:pt x="914" y="1877"/>
                    <a:pt x="914" y="1877"/>
                  </a:cubicBezTo>
                  <a:cubicBezTo>
                    <a:pt x="914" y="1877"/>
                    <a:pt x="914" y="1877"/>
                    <a:pt x="914" y="1877"/>
                  </a:cubicBezTo>
                  <a:cubicBezTo>
                    <a:pt x="914" y="1877"/>
                    <a:pt x="914" y="1877"/>
                    <a:pt x="914" y="1877"/>
                  </a:cubicBezTo>
                  <a:cubicBezTo>
                    <a:pt x="904" y="1889"/>
                    <a:pt x="878" y="1886"/>
                    <a:pt x="865" y="1886"/>
                  </a:cubicBezTo>
                  <a:cubicBezTo>
                    <a:pt x="857" y="1886"/>
                    <a:pt x="849" y="1886"/>
                    <a:pt x="841" y="1886"/>
                  </a:cubicBezTo>
                  <a:cubicBezTo>
                    <a:pt x="834" y="1886"/>
                    <a:pt x="824" y="1884"/>
                    <a:pt x="820" y="1877"/>
                  </a:cubicBezTo>
                  <a:cubicBezTo>
                    <a:pt x="820" y="1877"/>
                    <a:pt x="820" y="1876"/>
                    <a:pt x="820" y="1875"/>
                  </a:cubicBezTo>
                  <a:cubicBezTo>
                    <a:pt x="820" y="1875"/>
                    <a:pt x="820" y="1875"/>
                    <a:pt x="820" y="1874"/>
                  </a:cubicBezTo>
                  <a:cubicBezTo>
                    <a:pt x="820" y="1873"/>
                    <a:pt x="820" y="1873"/>
                    <a:pt x="820" y="1872"/>
                  </a:cubicBezTo>
                  <a:close/>
                  <a:moveTo>
                    <a:pt x="795" y="1956"/>
                  </a:moveTo>
                  <a:cubicBezTo>
                    <a:pt x="796" y="1952"/>
                    <a:pt x="796" y="1952"/>
                    <a:pt x="796" y="1952"/>
                  </a:cubicBezTo>
                  <a:cubicBezTo>
                    <a:pt x="796" y="1952"/>
                    <a:pt x="796" y="1952"/>
                    <a:pt x="796" y="1952"/>
                  </a:cubicBezTo>
                  <a:cubicBezTo>
                    <a:pt x="796" y="1951"/>
                    <a:pt x="796" y="1951"/>
                    <a:pt x="796" y="1950"/>
                  </a:cubicBezTo>
                  <a:cubicBezTo>
                    <a:pt x="803" y="1926"/>
                    <a:pt x="803" y="1926"/>
                    <a:pt x="803" y="1926"/>
                  </a:cubicBezTo>
                  <a:cubicBezTo>
                    <a:pt x="804" y="1926"/>
                    <a:pt x="804" y="1926"/>
                    <a:pt x="804" y="1925"/>
                  </a:cubicBezTo>
                  <a:cubicBezTo>
                    <a:pt x="811" y="1908"/>
                    <a:pt x="843" y="1911"/>
                    <a:pt x="859" y="1911"/>
                  </a:cubicBezTo>
                  <a:cubicBezTo>
                    <a:pt x="865" y="1911"/>
                    <a:pt x="877" y="1910"/>
                    <a:pt x="888" y="1912"/>
                  </a:cubicBezTo>
                  <a:cubicBezTo>
                    <a:pt x="890" y="1912"/>
                    <a:pt x="891" y="1912"/>
                    <a:pt x="893" y="1913"/>
                  </a:cubicBezTo>
                  <a:cubicBezTo>
                    <a:pt x="894" y="1913"/>
                    <a:pt x="894" y="1913"/>
                    <a:pt x="894" y="1913"/>
                  </a:cubicBezTo>
                  <a:cubicBezTo>
                    <a:pt x="899" y="1914"/>
                    <a:pt x="903" y="1916"/>
                    <a:pt x="905" y="1920"/>
                  </a:cubicBezTo>
                  <a:cubicBezTo>
                    <a:pt x="906" y="1920"/>
                    <a:pt x="906" y="1920"/>
                    <a:pt x="906" y="1920"/>
                  </a:cubicBezTo>
                  <a:cubicBezTo>
                    <a:pt x="906" y="1921"/>
                    <a:pt x="906" y="1921"/>
                    <a:pt x="906" y="1921"/>
                  </a:cubicBezTo>
                  <a:cubicBezTo>
                    <a:pt x="906" y="1921"/>
                    <a:pt x="906" y="1921"/>
                    <a:pt x="906" y="1921"/>
                  </a:cubicBezTo>
                  <a:cubicBezTo>
                    <a:pt x="907" y="1923"/>
                    <a:pt x="907" y="1924"/>
                    <a:pt x="907" y="1926"/>
                  </a:cubicBezTo>
                  <a:cubicBezTo>
                    <a:pt x="907" y="1928"/>
                    <a:pt x="907" y="1928"/>
                    <a:pt x="907" y="1928"/>
                  </a:cubicBezTo>
                  <a:cubicBezTo>
                    <a:pt x="907" y="1928"/>
                    <a:pt x="907" y="1928"/>
                    <a:pt x="907" y="1928"/>
                  </a:cubicBezTo>
                  <a:cubicBezTo>
                    <a:pt x="906" y="1932"/>
                    <a:pt x="905" y="1936"/>
                    <a:pt x="904" y="1941"/>
                  </a:cubicBezTo>
                  <a:cubicBezTo>
                    <a:pt x="902" y="1955"/>
                    <a:pt x="902" y="1955"/>
                    <a:pt x="902" y="1955"/>
                  </a:cubicBezTo>
                  <a:cubicBezTo>
                    <a:pt x="901" y="1958"/>
                    <a:pt x="900" y="1960"/>
                    <a:pt x="899" y="1962"/>
                  </a:cubicBezTo>
                  <a:cubicBezTo>
                    <a:pt x="898" y="1962"/>
                    <a:pt x="898" y="1962"/>
                    <a:pt x="898" y="1962"/>
                  </a:cubicBezTo>
                  <a:cubicBezTo>
                    <a:pt x="898" y="1963"/>
                    <a:pt x="897" y="1963"/>
                    <a:pt x="897" y="1963"/>
                  </a:cubicBezTo>
                  <a:cubicBezTo>
                    <a:pt x="897" y="1964"/>
                    <a:pt x="896" y="1964"/>
                    <a:pt x="895" y="1965"/>
                  </a:cubicBezTo>
                  <a:cubicBezTo>
                    <a:pt x="891" y="1968"/>
                    <a:pt x="887" y="1969"/>
                    <a:pt x="882" y="1971"/>
                  </a:cubicBezTo>
                  <a:cubicBezTo>
                    <a:pt x="882" y="1971"/>
                    <a:pt x="882" y="1971"/>
                    <a:pt x="882" y="1971"/>
                  </a:cubicBezTo>
                  <a:cubicBezTo>
                    <a:pt x="882" y="1971"/>
                    <a:pt x="882" y="1971"/>
                    <a:pt x="882" y="1971"/>
                  </a:cubicBezTo>
                  <a:cubicBezTo>
                    <a:pt x="880" y="1971"/>
                    <a:pt x="879" y="1971"/>
                    <a:pt x="877" y="1971"/>
                  </a:cubicBezTo>
                  <a:cubicBezTo>
                    <a:pt x="877" y="1972"/>
                    <a:pt x="876" y="1972"/>
                    <a:pt x="876" y="1972"/>
                  </a:cubicBezTo>
                  <a:cubicBezTo>
                    <a:pt x="874" y="1972"/>
                    <a:pt x="872" y="1972"/>
                    <a:pt x="871" y="1972"/>
                  </a:cubicBezTo>
                  <a:cubicBezTo>
                    <a:pt x="871" y="1972"/>
                    <a:pt x="871" y="1972"/>
                    <a:pt x="871" y="1972"/>
                  </a:cubicBezTo>
                  <a:cubicBezTo>
                    <a:pt x="818" y="1972"/>
                    <a:pt x="818" y="1972"/>
                    <a:pt x="818" y="1972"/>
                  </a:cubicBezTo>
                  <a:cubicBezTo>
                    <a:pt x="812" y="1972"/>
                    <a:pt x="805" y="1971"/>
                    <a:pt x="799" y="1967"/>
                  </a:cubicBezTo>
                  <a:cubicBezTo>
                    <a:pt x="799" y="1967"/>
                    <a:pt x="799" y="1967"/>
                    <a:pt x="799" y="1967"/>
                  </a:cubicBezTo>
                  <a:cubicBezTo>
                    <a:pt x="799" y="1967"/>
                    <a:pt x="799" y="1967"/>
                    <a:pt x="799" y="1967"/>
                  </a:cubicBezTo>
                  <a:cubicBezTo>
                    <a:pt x="798" y="1967"/>
                    <a:pt x="797" y="1966"/>
                    <a:pt x="797" y="1965"/>
                  </a:cubicBezTo>
                  <a:cubicBezTo>
                    <a:pt x="796" y="1964"/>
                    <a:pt x="796" y="1963"/>
                    <a:pt x="795" y="1963"/>
                  </a:cubicBezTo>
                  <a:cubicBezTo>
                    <a:pt x="795" y="1962"/>
                    <a:pt x="795" y="1962"/>
                    <a:pt x="795" y="1962"/>
                  </a:cubicBezTo>
                  <a:cubicBezTo>
                    <a:pt x="794" y="1960"/>
                    <a:pt x="794" y="1958"/>
                    <a:pt x="795" y="1956"/>
                  </a:cubicBezTo>
                  <a:close/>
                  <a:moveTo>
                    <a:pt x="674" y="1875"/>
                  </a:moveTo>
                  <a:cubicBezTo>
                    <a:pt x="674" y="1872"/>
                    <a:pt x="676" y="1869"/>
                    <a:pt x="677" y="1867"/>
                  </a:cubicBezTo>
                  <a:cubicBezTo>
                    <a:pt x="680" y="1861"/>
                    <a:pt x="683" y="1852"/>
                    <a:pt x="687" y="1847"/>
                  </a:cubicBezTo>
                  <a:cubicBezTo>
                    <a:pt x="688" y="1846"/>
                    <a:pt x="688" y="1846"/>
                    <a:pt x="688" y="1846"/>
                  </a:cubicBezTo>
                  <a:cubicBezTo>
                    <a:pt x="688" y="1846"/>
                    <a:pt x="689" y="1845"/>
                    <a:pt x="689" y="1845"/>
                  </a:cubicBezTo>
                  <a:cubicBezTo>
                    <a:pt x="689" y="1845"/>
                    <a:pt x="689" y="1845"/>
                    <a:pt x="690" y="1844"/>
                  </a:cubicBezTo>
                  <a:cubicBezTo>
                    <a:pt x="690" y="1844"/>
                    <a:pt x="690" y="1844"/>
                    <a:pt x="690" y="1844"/>
                  </a:cubicBezTo>
                  <a:cubicBezTo>
                    <a:pt x="690" y="1844"/>
                    <a:pt x="691" y="1844"/>
                    <a:pt x="691" y="1843"/>
                  </a:cubicBezTo>
                  <a:cubicBezTo>
                    <a:pt x="695" y="1840"/>
                    <a:pt x="700" y="1838"/>
                    <a:pt x="706" y="1838"/>
                  </a:cubicBezTo>
                  <a:cubicBezTo>
                    <a:pt x="706" y="1837"/>
                    <a:pt x="706" y="1837"/>
                    <a:pt x="706" y="1837"/>
                  </a:cubicBezTo>
                  <a:cubicBezTo>
                    <a:pt x="709" y="1837"/>
                    <a:pt x="713" y="1836"/>
                    <a:pt x="716" y="1836"/>
                  </a:cubicBezTo>
                  <a:cubicBezTo>
                    <a:pt x="734" y="1836"/>
                    <a:pt x="734" y="1836"/>
                    <a:pt x="734" y="1836"/>
                  </a:cubicBezTo>
                  <a:cubicBezTo>
                    <a:pt x="740" y="1836"/>
                    <a:pt x="746" y="1836"/>
                    <a:pt x="751" y="1836"/>
                  </a:cubicBezTo>
                  <a:cubicBezTo>
                    <a:pt x="759" y="1836"/>
                    <a:pt x="771" y="1835"/>
                    <a:pt x="777" y="1841"/>
                  </a:cubicBezTo>
                  <a:cubicBezTo>
                    <a:pt x="778" y="1841"/>
                    <a:pt x="778" y="1842"/>
                    <a:pt x="778" y="1842"/>
                  </a:cubicBezTo>
                  <a:cubicBezTo>
                    <a:pt x="778" y="1842"/>
                    <a:pt x="779" y="1842"/>
                    <a:pt x="779" y="1842"/>
                  </a:cubicBezTo>
                  <a:cubicBezTo>
                    <a:pt x="779" y="1842"/>
                    <a:pt x="779" y="1843"/>
                    <a:pt x="779" y="1843"/>
                  </a:cubicBezTo>
                  <a:cubicBezTo>
                    <a:pt x="779" y="1843"/>
                    <a:pt x="779" y="1843"/>
                    <a:pt x="780" y="1844"/>
                  </a:cubicBezTo>
                  <a:cubicBezTo>
                    <a:pt x="780" y="1845"/>
                    <a:pt x="780" y="1846"/>
                    <a:pt x="780" y="1847"/>
                  </a:cubicBezTo>
                  <a:cubicBezTo>
                    <a:pt x="779" y="1854"/>
                    <a:pt x="774" y="1863"/>
                    <a:pt x="773" y="1867"/>
                  </a:cubicBezTo>
                  <a:cubicBezTo>
                    <a:pt x="773" y="1867"/>
                    <a:pt x="773" y="1867"/>
                    <a:pt x="773" y="1867"/>
                  </a:cubicBezTo>
                  <a:cubicBezTo>
                    <a:pt x="772" y="1869"/>
                    <a:pt x="772" y="1870"/>
                    <a:pt x="771" y="1871"/>
                  </a:cubicBezTo>
                  <a:cubicBezTo>
                    <a:pt x="771" y="1872"/>
                    <a:pt x="771" y="1872"/>
                    <a:pt x="771" y="1872"/>
                  </a:cubicBezTo>
                  <a:cubicBezTo>
                    <a:pt x="771" y="1873"/>
                    <a:pt x="771" y="1873"/>
                    <a:pt x="770" y="1873"/>
                  </a:cubicBezTo>
                  <a:cubicBezTo>
                    <a:pt x="770" y="1874"/>
                    <a:pt x="770" y="1874"/>
                    <a:pt x="770" y="1874"/>
                  </a:cubicBezTo>
                  <a:cubicBezTo>
                    <a:pt x="770" y="1875"/>
                    <a:pt x="769" y="1875"/>
                    <a:pt x="769" y="1876"/>
                  </a:cubicBezTo>
                  <a:cubicBezTo>
                    <a:pt x="769" y="1876"/>
                    <a:pt x="769" y="1876"/>
                    <a:pt x="768" y="1876"/>
                  </a:cubicBezTo>
                  <a:cubicBezTo>
                    <a:pt x="768" y="1876"/>
                    <a:pt x="768" y="1877"/>
                    <a:pt x="768" y="1877"/>
                  </a:cubicBezTo>
                  <a:cubicBezTo>
                    <a:pt x="768" y="1877"/>
                    <a:pt x="767" y="1877"/>
                    <a:pt x="767" y="1877"/>
                  </a:cubicBezTo>
                  <a:cubicBezTo>
                    <a:pt x="766" y="1878"/>
                    <a:pt x="765" y="1879"/>
                    <a:pt x="764" y="1880"/>
                  </a:cubicBezTo>
                  <a:cubicBezTo>
                    <a:pt x="763" y="1880"/>
                    <a:pt x="762" y="1881"/>
                    <a:pt x="761" y="1881"/>
                  </a:cubicBezTo>
                  <a:cubicBezTo>
                    <a:pt x="760" y="1882"/>
                    <a:pt x="760" y="1882"/>
                    <a:pt x="760" y="1882"/>
                  </a:cubicBezTo>
                  <a:cubicBezTo>
                    <a:pt x="760" y="1882"/>
                    <a:pt x="760" y="1882"/>
                    <a:pt x="760" y="1882"/>
                  </a:cubicBezTo>
                  <a:cubicBezTo>
                    <a:pt x="756" y="1883"/>
                    <a:pt x="752" y="1885"/>
                    <a:pt x="749" y="1885"/>
                  </a:cubicBezTo>
                  <a:cubicBezTo>
                    <a:pt x="748" y="1885"/>
                    <a:pt x="746" y="1885"/>
                    <a:pt x="745" y="1886"/>
                  </a:cubicBezTo>
                  <a:cubicBezTo>
                    <a:pt x="745" y="1886"/>
                    <a:pt x="745" y="1886"/>
                    <a:pt x="745" y="1886"/>
                  </a:cubicBezTo>
                  <a:cubicBezTo>
                    <a:pt x="738" y="1886"/>
                    <a:pt x="730" y="1886"/>
                    <a:pt x="723" y="1886"/>
                  </a:cubicBezTo>
                  <a:cubicBezTo>
                    <a:pt x="693" y="1886"/>
                    <a:pt x="693" y="1886"/>
                    <a:pt x="693" y="1886"/>
                  </a:cubicBezTo>
                  <a:cubicBezTo>
                    <a:pt x="687" y="1886"/>
                    <a:pt x="676" y="1885"/>
                    <a:pt x="674" y="1878"/>
                  </a:cubicBezTo>
                  <a:cubicBezTo>
                    <a:pt x="673" y="1877"/>
                    <a:pt x="673" y="1876"/>
                    <a:pt x="673" y="1876"/>
                  </a:cubicBezTo>
                  <a:cubicBezTo>
                    <a:pt x="673" y="1875"/>
                    <a:pt x="674" y="1875"/>
                    <a:pt x="674" y="1875"/>
                  </a:cubicBezTo>
                  <a:close/>
                  <a:moveTo>
                    <a:pt x="647" y="1928"/>
                  </a:moveTo>
                  <a:cubicBezTo>
                    <a:pt x="648" y="1927"/>
                    <a:pt x="648" y="1927"/>
                    <a:pt x="648" y="1927"/>
                  </a:cubicBezTo>
                  <a:cubicBezTo>
                    <a:pt x="648" y="1926"/>
                    <a:pt x="648" y="1926"/>
                    <a:pt x="648" y="1926"/>
                  </a:cubicBezTo>
                  <a:cubicBezTo>
                    <a:pt x="649" y="1925"/>
                    <a:pt x="649" y="1924"/>
                    <a:pt x="650" y="1924"/>
                  </a:cubicBezTo>
                  <a:cubicBezTo>
                    <a:pt x="650" y="1924"/>
                    <a:pt x="650" y="1924"/>
                    <a:pt x="650" y="1924"/>
                  </a:cubicBezTo>
                  <a:cubicBezTo>
                    <a:pt x="661" y="1909"/>
                    <a:pt x="687" y="1912"/>
                    <a:pt x="703" y="1912"/>
                  </a:cubicBezTo>
                  <a:cubicBezTo>
                    <a:pt x="703" y="1912"/>
                    <a:pt x="703" y="1912"/>
                    <a:pt x="703" y="1912"/>
                  </a:cubicBezTo>
                  <a:cubicBezTo>
                    <a:pt x="708" y="1912"/>
                    <a:pt x="720" y="1911"/>
                    <a:pt x="730" y="1912"/>
                  </a:cubicBezTo>
                  <a:cubicBezTo>
                    <a:pt x="734" y="1912"/>
                    <a:pt x="737" y="1912"/>
                    <a:pt x="740" y="1913"/>
                  </a:cubicBezTo>
                  <a:cubicBezTo>
                    <a:pt x="742" y="1913"/>
                    <a:pt x="744" y="1914"/>
                    <a:pt x="745" y="1915"/>
                  </a:cubicBezTo>
                  <a:cubicBezTo>
                    <a:pt x="749" y="1917"/>
                    <a:pt x="752" y="1919"/>
                    <a:pt x="752" y="1923"/>
                  </a:cubicBezTo>
                  <a:cubicBezTo>
                    <a:pt x="752" y="1923"/>
                    <a:pt x="752" y="1924"/>
                    <a:pt x="752" y="1924"/>
                  </a:cubicBezTo>
                  <a:cubicBezTo>
                    <a:pt x="752" y="1924"/>
                    <a:pt x="752" y="1924"/>
                    <a:pt x="752" y="1924"/>
                  </a:cubicBezTo>
                  <a:cubicBezTo>
                    <a:pt x="752" y="1925"/>
                    <a:pt x="751" y="1926"/>
                    <a:pt x="751" y="1927"/>
                  </a:cubicBezTo>
                  <a:cubicBezTo>
                    <a:pt x="741" y="1956"/>
                    <a:pt x="741" y="1956"/>
                    <a:pt x="741" y="1956"/>
                  </a:cubicBezTo>
                  <a:cubicBezTo>
                    <a:pt x="740" y="1958"/>
                    <a:pt x="738" y="1960"/>
                    <a:pt x="736" y="1962"/>
                  </a:cubicBezTo>
                  <a:cubicBezTo>
                    <a:pt x="734" y="1964"/>
                    <a:pt x="731" y="1966"/>
                    <a:pt x="728" y="1967"/>
                  </a:cubicBezTo>
                  <a:cubicBezTo>
                    <a:pt x="728" y="1968"/>
                    <a:pt x="727" y="1968"/>
                    <a:pt x="727" y="1968"/>
                  </a:cubicBezTo>
                  <a:cubicBezTo>
                    <a:pt x="723" y="1970"/>
                    <a:pt x="718" y="1971"/>
                    <a:pt x="713" y="1972"/>
                  </a:cubicBezTo>
                  <a:cubicBezTo>
                    <a:pt x="713" y="1972"/>
                    <a:pt x="713" y="1972"/>
                    <a:pt x="713" y="1972"/>
                  </a:cubicBezTo>
                  <a:cubicBezTo>
                    <a:pt x="712" y="1972"/>
                    <a:pt x="711" y="1972"/>
                    <a:pt x="710" y="1972"/>
                  </a:cubicBezTo>
                  <a:cubicBezTo>
                    <a:pt x="701" y="1973"/>
                    <a:pt x="692" y="1972"/>
                    <a:pt x="682" y="1972"/>
                  </a:cubicBezTo>
                  <a:cubicBezTo>
                    <a:pt x="673" y="1973"/>
                    <a:pt x="663" y="1973"/>
                    <a:pt x="654" y="1973"/>
                  </a:cubicBezTo>
                  <a:cubicBezTo>
                    <a:pt x="647" y="1973"/>
                    <a:pt x="638" y="1971"/>
                    <a:pt x="634" y="1966"/>
                  </a:cubicBezTo>
                  <a:cubicBezTo>
                    <a:pt x="634" y="1965"/>
                    <a:pt x="634" y="1965"/>
                    <a:pt x="633" y="1965"/>
                  </a:cubicBezTo>
                  <a:cubicBezTo>
                    <a:pt x="633" y="1964"/>
                    <a:pt x="633" y="1964"/>
                    <a:pt x="633" y="1964"/>
                  </a:cubicBezTo>
                  <a:cubicBezTo>
                    <a:pt x="633" y="1963"/>
                    <a:pt x="633" y="1963"/>
                    <a:pt x="632" y="1963"/>
                  </a:cubicBezTo>
                  <a:cubicBezTo>
                    <a:pt x="632" y="1963"/>
                    <a:pt x="632" y="1962"/>
                    <a:pt x="632" y="1962"/>
                  </a:cubicBezTo>
                  <a:cubicBezTo>
                    <a:pt x="632" y="1962"/>
                    <a:pt x="632" y="1962"/>
                    <a:pt x="632" y="1962"/>
                  </a:cubicBezTo>
                  <a:cubicBezTo>
                    <a:pt x="632" y="1962"/>
                    <a:pt x="632" y="1961"/>
                    <a:pt x="632" y="1960"/>
                  </a:cubicBezTo>
                  <a:cubicBezTo>
                    <a:pt x="632" y="1959"/>
                    <a:pt x="632" y="1959"/>
                    <a:pt x="633" y="1959"/>
                  </a:cubicBezTo>
                  <a:cubicBezTo>
                    <a:pt x="633" y="1958"/>
                    <a:pt x="633" y="1957"/>
                    <a:pt x="633" y="1956"/>
                  </a:cubicBezTo>
                  <a:cubicBezTo>
                    <a:pt x="633" y="1956"/>
                    <a:pt x="633" y="1956"/>
                    <a:pt x="633" y="1956"/>
                  </a:cubicBezTo>
                  <a:cubicBezTo>
                    <a:pt x="634" y="1955"/>
                    <a:pt x="634" y="1955"/>
                    <a:pt x="634" y="1955"/>
                  </a:cubicBezTo>
                  <a:cubicBezTo>
                    <a:pt x="634" y="1954"/>
                    <a:pt x="635" y="1953"/>
                    <a:pt x="635" y="1952"/>
                  </a:cubicBezTo>
                  <a:cubicBezTo>
                    <a:pt x="639" y="1944"/>
                    <a:pt x="643" y="1936"/>
                    <a:pt x="647" y="1928"/>
                  </a:cubicBezTo>
                  <a:cubicBezTo>
                    <a:pt x="647" y="1928"/>
                    <a:pt x="647" y="1928"/>
                    <a:pt x="647" y="1928"/>
                  </a:cubicBezTo>
                  <a:close/>
                  <a:moveTo>
                    <a:pt x="527" y="1875"/>
                  </a:moveTo>
                  <a:cubicBezTo>
                    <a:pt x="528" y="1873"/>
                    <a:pt x="531" y="1870"/>
                    <a:pt x="532" y="1868"/>
                  </a:cubicBezTo>
                  <a:cubicBezTo>
                    <a:pt x="536" y="1861"/>
                    <a:pt x="541" y="1854"/>
                    <a:pt x="546" y="1848"/>
                  </a:cubicBezTo>
                  <a:cubicBezTo>
                    <a:pt x="546" y="1847"/>
                    <a:pt x="546" y="1847"/>
                    <a:pt x="547" y="1847"/>
                  </a:cubicBezTo>
                  <a:cubicBezTo>
                    <a:pt x="547" y="1847"/>
                    <a:pt x="547" y="1847"/>
                    <a:pt x="547" y="1846"/>
                  </a:cubicBezTo>
                  <a:cubicBezTo>
                    <a:pt x="561" y="1833"/>
                    <a:pt x="590" y="1837"/>
                    <a:pt x="608" y="1837"/>
                  </a:cubicBezTo>
                  <a:cubicBezTo>
                    <a:pt x="616" y="1837"/>
                    <a:pt x="626" y="1835"/>
                    <a:pt x="634" y="1839"/>
                  </a:cubicBezTo>
                  <a:cubicBezTo>
                    <a:pt x="634" y="1839"/>
                    <a:pt x="634" y="1839"/>
                    <a:pt x="634" y="1839"/>
                  </a:cubicBezTo>
                  <a:cubicBezTo>
                    <a:pt x="634" y="1839"/>
                    <a:pt x="635" y="1839"/>
                    <a:pt x="636" y="1840"/>
                  </a:cubicBezTo>
                  <a:cubicBezTo>
                    <a:pt x="636" y="1840"/>
                    <a:pt x="636" y="1840"/>
                    <a:pt x="636" y="1840"/>
                  </a:cubicBezTo>
                  <a:cubicBezTo>
                    <a:pt x="638" y="1841"/>
                    <a:pt x="639" y="1843"/>
                    <a:pt x="639" y="1844"/>
                  </a:cubicBezTo>
                  <a:cubicBezTo>
                    <a:pt x="640" y="1845"/>
                    <a:pt x="640" y="1847"/>
                    <a:pt x="639" y="1849"/>
                  </a:cubicBezTo>
                  <a:cubicBezTo>
                    <a:pt x="638" y="1850"/>
                    <a:pt x="638" y="1850"/>
                    <a:pt x="638" y="1850"/>
                  </a:cubicBezTo>
                  <a:cubicBezTo>
                    <a:pt x="637" y="1854"/>
                    <a:pt x="633" y="1858"/>
                    <a:pt x="631" y="1862"/>
                  </a:cubicBezTo>
                  <a:cubicBezTo>
                    <a:pt x="631" y="1862"/>
                    <a:pt x="631" y="1862"/>
                    <a:pt x="631" y="1862"/>
                  </a:cubicBezTo>
                  <a:cubicBezTo>
                    <a:pt x="625" y="1873"/>
                    <a:pt x="625" y="1873"/>
                    <a:pt x="625" y="1873"/>
                  </a:cubicBezTo>
                  <a:cubicBezTo>
                    <a:pt x="624" y="1874"/>
                    <a:pt x="623" y="1876"/>
                    <a:pt x="621" y="1878"/>
                  </a:cubicBezTo>
                  <a:cubicBezTo>
                    <a:pt x="618" y="1879"/>
                    <a:pt x="616" y="1881"/>
                    <a:pt x="613" y="1882"/>
                  </a:cubicBezTo>
                  <a:cubicBezTo>
                    <a:pt x="612" y="1882"/>
                    <a:pt x="611" y="1883"/>
                    <a:pt x="610" y="1883"/>
                  </a:cubicBezTo>
                  <a:cubicBezTo>
                    <a:pt x="610" y="1883"/>
                    <a:pt x="609" y="1883"/>
                    <a:pt x="609" y="1884"/>
                  </a:cubicBezTo>
                  <a:cubicBezTo>
                    <a:pt x="609" y="1884"/>
                    <a:pt x="609" y="1884"/>
                    <a:pt x="609" y="1884"/>
                  </a:cubicBezTo>
                  <a:cubicBezTo>
                    <a:pt x="607" y="1884"/>
                    <a:pt x="605" y="1885"/>
                    <a:pt x="603" y="1885"/>
                  </a:cubicBezTo>
                  <a:cubicBezTo>
                    <a:pt x="599" y="1886"/>
                    <a:pt x="596" y="1886"/>
                    <a:pt x="592" y="1886"/>
                  </a:cubicBezTo>
                  <a:cubicBezTo>
                    <a:pt x="582" y="1886"/>
                    <a:pt x="582" y="1886"/>
                    <a:pt x="582" y="1886"/>
                  </a:cubicBezTo>
                  <a:cubicBezTo>
                    <a:pt x="582" y="1886"/>
                    <a:pt x="582" y="1886"/>
                    <a:pt x="582" y="1886"/>
                  </a:cubicBezTo>
                  <a:cubicBezTo>
                    <a:pt x="570" y="1886"/>
                    <a:pt x="557" y="1886"/>
                    <a:pt x="545" y="1886"/>
                  </a:cubicBezTo>
                  <a:cubicBezTo>
                    <a:pt x="540" y="1886"/>
                    <a:pt x="528" y="1885"/>
                    <a:pt x="527" y="1878"/>
                  </a:cubicBezTo>
                  <a:cubicBezTo>
                    <a:pt x="527" y="1877"/>
                    <a:pt x="527" y="1876"/>
                    <a:pt x="527" y="1875"/>
                  </a:cubicBezTo>
                  <a:close/>
                  <a:moveTo>
                    <a:pt x="545" y="2017"/>
                  </a:moveTo>
                  <a:cubicBezTo>
                    <a:pt x="545" y="2017"/>
                    <a:pt x="545" y="2017"/>
                    <a:pt x="545" y="2017"/>
                  </a:cubicBezTo>
                  <a:cubicBezTo>
                    <a:pt x="543" y="2024"/>
                    <a:pt x="538" y="2031"/>
                    <a:pt x="534" y="2038"/>
                  </a:cubicBezTo>
                  <a:cubicBezTo>
                    <a:pt x="534" y="2038"/>
                    <a:pt x="534" y="2038"/>
                    <a:pt x="534" y="2038"/>
                  </a:cubicBezTo>
                  <a:cubicBezTo>
                    <a:pt x="530" y="2045"/>
                    <a:pt x="527" y="2053"/>
                    <a:pt x="521" y="2060"/>
                  </a:cubicBezTo>
                  <a:cubicBezTo>
                    <a:pt x="521" y="2061"/>
                    <a:pt x="520" y="2061"/>
                    <a:pt x="520" y="2062"/>
                  </a:cubicBezTo>
                  <a:cubicBezTo>
                    <a:pt x="520" y="2062"/>
                    <a:pt x="520" y="2062"/>
                    <a:pt x="520" y="2062"/>
                  </a:cubicBezTo>
                  <a:cubicBezTo>
                    <a:pt x="519" y="2063"/>
                    <a:pt x="518" y="2064"/>
                    <a:pt x="517" y="2064"/>
                  </a:cubicBezTo>
                  <a:cubicBezTo>
                    <a:pt x="517" y="2065"/>
                    <a:pt x="517" y="2065"/>
                    <a:pt x="516" y="2065"/>
                  </a:cubicBezTo>
                  <a:cubicBezTo>
                    <a:pt x="516" y="2065"/>
                    <a:pt x="516" y="2066"/>
                    <a:pt x="516" y="2066"/>
                  </a:cubicBezTo>
                  <a:cubicBezTo>
                    <a:pt x="510" y="2071"/>
                    <a:pt x="503" y="2074"/>
                    <a:pt x="496" y="2076"/>
                  </a:cubicBezTo>
                  <a:cubicBezTo>
                    <a:pt x="495" y="2076"/>
                    <a:pt x="494" y="2076"/>
                    <a:pt x="493" y="2077"/>
                  </a:cubicBezTo>
                  <a:cubicBezTo>
                    <a:pt x="489" y="2078"/>
                    <a:pt x="484" y="2078"/>
                    <a:pt x="480" y="2078"/>
                  </a:cubicBezTo>
                  <a:cubicBezTo>
                    <a:pt x="476" y="2078"/>
                    <a:pt x="476" y="2078"/>
                    <a:pt x="476" y="2078"/>
                  </a:cubicBezTo>
                  <a:cubicBezTo>
                    <a:pt x="476" y="2078"/>
                    <a:pt x="476" y="2078"/>
                    <a:pt x="476" y="2078"/>
                  </a:cubicBezTo>
                  <a:cubicBezTo>
                    <a:pt x="458" y="2078"/>
                    <a:pt x="439" y="2078"/>
                    <a:pt x="421" y="2079"/>
                  </a:cubicBezTo>
                  <a:cubicBezTo>
                    <a:pt x="419" y="2079"/>
                    <a:pt x="418" y="2078"/>
                    <a:pt x="416" y="2078"/>
                  </a:cubicBezTo>
                  <a:cubicBezTo>
                    <a:pt x="414" y="2078"/>
                    <a:pt x="412" y="2078"/>
                    <a:pt x="410" y="2077"/>
                  </a:cubicBezTo>
                  <a:cubicBezTo>
                    <a:pt x="406" y="2076"/>
                    <a:pt x="404" y="2074"/>
                    <a:pt x="402" y="2072"/>
                  </a:cubicBezTo>
                  <a:cubicBezTo>
                    <a:pt x="401" y="2070"/>
                    <a:pt x="400" y="2068"/>
                    <a:pt x="400" y="2066"/>
                  </a:cubicBezTo>
                  <a:cubicBezTo>
                    <a:pt x="400" y="2064"/>
                    <a:pt x="401" y="2062"/>
                    <a:pt x="402" y="2060"/>
                  </a:cubicBezTo>
                  <a:cubicBezTo>
                    <a:pt x="402" y="2059"/>
                    <a:pt x="402" y="2059"/>
                    <a:pt x="403" y="2059"/>
                  </a:cubicBezTo>
                  <a:cubicBezTo>
                    <a:pt x="403" y="2058"/>
                    <a:pt x="403" y="2058"/>
                    <a:pt x="403" y="2058"/>
                  </a:cubicBezTo>
                  <a:cubicBezTo>
                    <a:pt x="404" y="2057"/>
                    <a:pt x="404" y="2057"/>
                    <a:pt x="404" y="2057"/>
                  </a:cubicBezTo>
                  <a:cubicBezTo>
                    <a:pt x="404" y="2057"/>
                    <a:pt x="404" y="2057"/>
                    <a:pt x="404" y="2057"/>
                  </a:cubicBezTo>
                  <a:cubicBezTo>
                    <a:pt x="409" y="2050"/>
                    <a:pt x="413" y="2043"/>
                    <a:pt x="418" y="2035"/>
                  </a:cubicBezTo>
                  <a:cubicBezTo>
                    <a:pt x="422" y="2030"/>
                    <a:pt x="425" y="2024"/>
                    <a:pt x="430" y="2019"/>
                  </a:cubicBezTo>
                  <a:cubicBezTo>
                    <a:pt x="430" y="2018"/>
                    <a:pt x="431" y="2018"/>
                    <a:pt x="431" y="2017"/>
                  </a:cubicBezTo>
                  <a:cubicBezTo>
                    <a:pt x="431" y="2017"/>
                    <a:pt x="432" y="2017"/>
                    <a:pt x="432" y="2017"/>
                  </a:cubicBezTo>
                  <a:cubicBezTo>
                    <a:pt x="433" y="2016"/>
                    <a:pt x="434" y="2015"/>
                    <a:pt x="435" y="2014"/>
                  </a:cubicBezTo>
                  <a:cubicBezTo>
                    <a:pt x="435" y="2014"/>
                    <a:pt x="435" y="2014"/>
                    <a:pt x="435" y="2014"/>
                  </a:cubicBezTo>
                  <a:cubicBezTo>
                    <a:pt x="435" y="2014"/>
                    <a:pt x="435" y="2014"/>
                    <a:pt x="435" y="2014"/>
                  </a:cubicBezTo>
                  <a:cubicBezTo>
                    <a:pt x="441" y="2009"/>
                    <a:pt x="449" y="2006"/>
                    <a:pt x="457" y="2004"/>
                  </a:cubicBezTo>
                  <a:cubicBezTo>
                    <a:pt x="457" y="2004"/>
                    <a:pt x="457" y="2004"/>
                    <a:pt x="457" y="2004"/>
                  </a:cubicBezTo>
                  <a:cubicBezTo>
                    <a:pt x="457" y="2004"/>
                    <a:pt x="458" y="2004"/>
                    <a:pt x="458" y="2004"/>
                  </a:cubicBezTo>
                  <a:cubicBezTo>
                    <a:pt x="459" y="2004"/>
                    <a:pt x="461" y="2004"/>
                    <a:pt x="462" y="2004"/>
                  </a:cubicBezTo>
                  <a:cubicBezTo>
                    <a:pt x="463" y="2003"/>
                    <a:pt x="464" y="2003"/>
                    <a:pt x="465" y="2003"/>
                  </a:cubicBezTo>
                  <a:cubicBezTo>
                    <a:pt x="466" y="2003"/>
                    <a:pt x="467" y="2003"/>
                    <a:pt x="468" y="2003"/>
                  </a:cubicBezTo>
                  <a:cubicBezTo>
                    <a:pt x="468" y="2003"/>
                    <a:pt x="469" y="2003"/>
                    <a:pt x="470" y="2003"/>
                  </a:cubicBezTo>
                  <a:cubicBezTo>
                    <a:pt x="471" y="2003"/>
                    <a:pt x="471" y="2003"/>
                    <a:pt x="471" y="2003"/>
                  </a:cubicBezTo>
                  <a:cubicBezTo>
                    <a:pt x="471" y="2003"/>
                    <a:pt x="471" y="2003"/>
                    <a:pt x="471" y="2003"/>
                  </a:cubicBezTo>
                  <a:cubicBezTo>
                    <a:pt x="488" y="2003"/>
                    <a:pt x="504" y="2003"/>
                    <a:pt x="521" y="2003"/>
                  </a:cubicBezTo>
                  <a:cubicBezTo>
                    <a:pt x="521" y="2003"/>
                    <a:pt x="521" y="2003"/>
                    <a:pt x="521" y="2003"/>
                  </a:cubicBezTo>
                  <a:cubicBezTo>
                    <a:pt x="524" y="2003"/>
                    <a:pt x="524" y="2003"/>
                    <a:pt x="524" y="2003"/>
                  </a:cubicBezTo>
                  <a:cubicBezTo>
                    <a:pt x="528" y="2003"/>
                    <a:pt x="532" y="2003"/>
                    <a:pt x="535" y="2004"/>
                  </a:cubicBezTo>
                  <a:cubicBezTo>
                    <a:pt x="536" y="2004"/>
                    <a:pt x="536" y="2005"/>
                    <a:pt x="537" y="2005"/>
                  </a:cubicBezTo>
                  <a:cubicBezTo>
                    <a:pt x="537" y="2005"/>
                    <a:pt x="538" y="2005"/>
                    <a:pt x="538" y="2006"/>
                  </a:cubicBezTo>
                  <a:cubicBezTo>
                    <a:pt x="538" y="2006"/>
                    <a:pt x="539" y="2006"/>
                    <a:pt x="539" y="2006"/>
                  </a:cubicBezTo>
                  <a:cubicBezTo>
                    <a:pt x="543" y="2008"/>
                    <a:pt x="546" y="2012"/>
                    <a:pt x="545" y="2017"/>
                  </a:cubicBezTo>
                  <a:close/>
                  <a:moveTo>
                    <a:pt x="579" y="1956"/>
                  </a:moveTo>
                  <a:cubicBezTo>
                    <a:pt x="579" y="1956"/>
                    <a:pt x="579" y="1956"/>
                    <a:pt x="579" y="1956"/>
                  </a:cubicBezTo>
                  <a:cubicBezTo>
                    <a:pt x="579" y="1956"/>
                    <a:pt x="579" y="1956"/>
                    <a:pt x="579" y="1956"/>
                  </a:cubicBezTo>
                  <a:cubicBezTo>
                    <a:pt x="578" y="1957"/>
                    <a:pt x="578" y="1958"/>
                    <a:pt x="577" y="1959"/>
                  </a:cubicBezTo>
                  <a:cubicBezTo>
                    <a:pt x="577" y="1959"/>
                    <a:pt x="577" y="1960"/>
                    <a:pt x="577" y="1960"/>
                  </a:cubicBezTo>
                  <a:cubicBezTo>
                    <a:pt x="572" y="1964"/>
                    <a:pt x="566" y="1968"/>
                    <a:pt x="560" y="1970"/>
                  </a:cubicBezTo>
                  <a:cubicBezTo>
                    <a:pt x="560" y="1970"/>
                    <a:pt x="560" y="1970"/>
                    <a:pt x="560" y="1970"/>
                  </a:cubicBezTo>
                  <a:cubicBezTo>
                    <a:pt x="559" y="1970"/>
                    <a:pt x="558" y="1970"/>
                    <a:pt x="557" y="1971"/>
                  </a:cubicBezTo>
                  <a:cubicBezTo>
                    <a:pt x="556" y="1971"/>
                    <a:pt x="556" y="1971"/>
                    <a:pt x="555" y="1971"/>
                  </a:cubicBezTo>
                  <a:cubicBezTo>
                    <a:pt x="554" y="1971"/>
                    <a:pt x="554" y="1971"/>
                    <a:pt x="553" y="1971"/>
                  </a:cubicBezTo>
                  <a:cubicBezTo>
                    <a:pt x="550" y="1972"/>
                    <a:pt x="546" y="1973"/>
                    <a:pt x="542" y="1973"/>
                  </a:cubicBezTo>
                  <a:cubicBezTo>
                    <a:pt x="541" y="1973"/>
                    <a:pt x="541" y="1973"/>
                    <a:pt x="541" y="1973"/>
                  </a:cubicBezTo>
                  <a:cubicBezTo>
                    <a:pt x="534" y="1973"/>
                    <a:pt x="527" y="1973"/>
                    <a:pt x="520" y="1973"/>
                  </a:cubicBezTo>
                  <a:cubicBezTo>
                    <a:pt x="510" y="1973"/>
                    <a:pt x="499" y="1973"/>
                    <a:pt x="489" y="1973"/>
                  </a:cubicBezTo>
                  <a:cubicBezTo>
                    <a:pt x="488" y="1973"/>
                    <a:pt x="486" y="1973"/>
                    <a:pt x="484" y="1973"/>
                  </a:cubicBezTo>
                  <a:cubicBezTo>
                    <a:pt x="484" y="1973"/>
                    <a:pt x="484" y="1973"/>
                    <a:pt x="483" y="1973"/>
                  </a:cubicBezTo>
                  <a:cubicBezTo>
                    <a:pt x="482" y="1972"/>
                    <a:pt x="480" y="1972"/>
                    <a:pt x="479" y="1972"/>
                  </a:cubicBezTo>
                  <a:cubicBezTo>
                    <a:pt x="479" y="1972"/>
                    <a:pt x="479" y="1972"/>
                    <a:pt x="479" y="1972"/>
                  </a:cubicBezTo>
                  <a:cubicBezTo>
                    <a:pt x="479" y="1972"/>
                    <a:pt x="479" y="1972"/>
                    <a:pt x="479" y="1972"/>
                  </a:cubicBezTo>
                  <a:cubicBezTo>
                    <a:pt x="474" y="1970"/>
                    <a:pt x="470" y="1968"/>
                    <a:pt x="470" y="1963"/>
                  </a:cubicBezTo>
                  <a:cubicBezTo>
                    <a:pt x="470" y="1962"/>
                    <a:pt x="470" y="1961"/>
                    <a:pt x="470" y="1960"/>
                  </a:cubicBezTo>
                  <a:cubicBezTo>
                    <a:pt x="470" y="1960"/>
                    <a:pt x="470" y="1959"/>
                    <a:pt x="471" y="1959"/>
                  </a:cubicBezTo>
                  <a:cubicBezTo>
                    <a:pt x="471" y="1958"/>
                    <a:pt x="471" y="1957"/>
                    <a:pt x="472" y="1957"/>
                  </a:cubicBezTo>
                  <a:cubicBezTo>
                    <a:pt x="472" y="1957"/>
                    <a:pt x="472" y="1956"/>
                    <a:pt x="472" y="1956"/>
                  </a:cubicBezTo>
                  <a:cubicBezTo>
                    <a:pt x="472" y="1956"/>
                    <a:pt x="472" y="1956"/>
                    <a:pt x="472" y="1956"/>
                  </a:cubicBezTo>
                  <a:cubicBezTo>
                    <a:pt x="473" y="1955"/>
                    <a:pt x="474" y="1954"/>
                    <a:pt x="474" y="1953"/>
                  </a:cubicBezTo>
                  <a:cubicBezTo>
                    <a:pt x="479" y="1945"/>
                    <a:pt x="485" y="1938"/>
                    <a:pt x="490" y="1930"/>
                  </a:cubicBezTo>
                  <a:cubicBezTo>
                    <a:pt x="490" y="1930"/>
                    <a:pt x="490" y="1930"/>
                    <a:pt x="490" y="1930"/>
                  </a:cubicBezTo>
                  <a:cubicBezTo>
                    <a:pt x="492" y="1927"/>
                    <a:pt x="492" y="1927"/>
                    <a:pt x="492" y="1927"/>
                  </a:cubicBezTo>
                  <a:cubicBezTo>
                    <a:pt x="493" y="1925"/>
                    <a:pt x="495" y="1923"/>
                    <a:pt x="498" y="1921"/>
                  </a:cubicBezTo>
                  <a:cubicBezTo>
                    <a:pt x="499" y="1920"/>
                    <a:pt x="501" y="1919"/>
                    <a:pt x="503" y="1918"/>
                  </a:cubicBezTo>
                  <a:cubicBezTo>
                    <a:pt x="504" y="1918"/>
                    <a:pt x="505" y="1917"/>
                    <a:pt x="506" y="1917"/>
                  </a:cubicBezTo>
                  <a:cubicBezTo>
                    <a:pt x="506" y="1917"/>
                    <a:pt x="506" y="1917"/>
                    <a:pt x="507" y="1917"/>
                  </a:cubicBezTo>
                  <a:cubicBezTo>
                    <a:pt x="507" y="1917"/>
                    <a:pt x="507" y="1916"/>
                    <a:pt x="507" y="1916"/>
                  </a:cubicBezTo>
                  <a:cubicBezTo>
                    <a:pt x="508" y="1916"/>
                    <a:pt x="508" y="1916"/>
                    <a:pt x="508" y="1916"/>
                  </a:cubicBezTo>
                  <a:cubicBezTo>
                    <a:pt x="511" y="1915"/>
                    <a:pt x="514" y="1914"/>
                    <a:pt x="517" y="1913"/>
                  </a:cubicBezTo>
                  <a:cubicBezTo>
                    <a:pt x="521" y="1913"/>
                    <a:pt x="525" y="1912"/>
                    <a:pt x="528" y="1912"/>
                  </a:cubicBezTo>
                  <a:cubicBezTo>
                    <a:pt x="538" y="1912"/>
                    <a:pt x="538" y="1912"/>
                    <a:pt x="538" y="1912"/>
                  </a:cubicBezTo>
                  <a:cubicBezTo>
                    <a:pt x="541" y="1912"/>
                    <a:pt x="543" y="1912"/>
                    <a:pt x="545" y="1912"/>
                  </a:cubicBezTo>
                  <a:cubicBezTo>
                    <a:pt x="555" y="1912"/>
                    <a:pt x="564" y="1912"/>
                    <a:pt x="573" y="1912"/>
                  </a:cubicBezTo>
                  <a:cubicBezTo>
                    <a:pt x="573" y="1912"/>
                    <a:pt x="573" y="1912"/>
                    <a:pt x="573" y="1912"/>
                  </a:cubicBezTo>
                  <a:cubicBezTo>
                    <a:pt x="577" y="1912"/>
                    <a:pt x="577" y="1912"/>
                    <a:pt x="577" y="1912"/>
                  </a:cubicBezTo>
                  <a:cubicBezTo>
                    <a:pt x="581" y="1912"/>
                    <a:pt x="584" y="1913"/>
                    <a:pt x="587" y="1913"/>
                  </a:cubicBezTo>
                  <a:cubicBezTo>
                    <a:pt x="589" y="1914"/>
                    <a:pt x="590" y="1915"/>
                    <a:pt x="592" y="1915"/>
                  </a:cubicBezTo>
                  <a:cubicBezTo>
                    <a:pt x="596" y="1918"/>
                    <a:pt x="599" y="1921"/>
                    <a:pt x="595" y="1927"/>
                  </a:cubicBezTo>
                  <a:cubicBezTo>
                    <a:pt x="592" y="1934"/>
                    <a:pt x="588" y="1941"/>
                    <a:pt x="584" y="1948"/>
                  </a:cubicBezTo>
                  <a:cubicBezTo>
                    <a:pt x="579" y="1956"/>
                    <a:pt x="579" y="1956"/>
                    <a:pt x="579" y="1956"/>
                  </a:cubicBezTo>
                  <a:cubicBezTo>
                    <a:pt x="579" y="1956"/>
                    <a:pt x="579" y="1956"/>
                    <a:pt x="579" y="1956"/>
                  </a:cubicBezTo>
                  <a:close/>
                  <a:moveTo>
                    <a:pt x="1064" y="2056"/>
                  </a:moveTo>
                  <a:cubicBezTo>
                    <a:pt x="1064" y="2057"/>
                    <a:pt x="1064" y="2059"/>
                    <a:pt x="1064" y="2060"/>
                  </a:cubicBezTo>
                  <a:cubicBezTo>
                    <a:pt x="1064" y="2060"/>
                    <a:pt x="1064" y="2060"/>
                    <a:pt x="1064" y="2061"/>
                  </a:cubicBezTo>
                  <a:cubicBezTo>
                    <a:pt x="1063" y="2062"/>
                    <a:pt x="1063" y="2063"/>
                    <a:pt x="1062" y="2064"/>
                  </a:cubicBezTo>
                  <a:cubicBezTo>
                    <a:pt x="1062" y="2064"/>
                    <a:pt x="1062" y="2064"/>
                    <a:pt x="1062" y="2064"/>
                  </a:cubicBezTo>
                  <a:cubicBezTo>
                    <a:pt x="1062" y="2064"/>
                    <a:pt x="1062" y="2064"/>
                    <a:pt x="1062" y="2064"/>
                  </a:cubicBezTo>
                  <a:cubicBezTo>
                    <a:pt x="1061" y="2065"/>
                    <a:pt x="1060" y="2066"/>
                    <a:pt x="1059" y="2067"/>
                  </a:cubicBezTo>
                  <a:cubicBezTo>
                    <a:pt x="1059" y="2067"/>
                    <a:pt x="1059" y="2067"/>
                    <a:pt x="1059" y="2068"/>
                  </a:cubicBezTo>
                  <a:cubicBezTo>
                    <a:pt x="1058" y="2069"/>
                    <a:pt x="1057" y="2069"/>
                    <a:pt x="1056" y="2070"/>
                  </a:cubicBezTo>
                  <a:cubicBezTo>
                    <a:pt x="1056" y="2070"/>
                    <a:pt x="1055" y="2071"/>
                    <a:pt x="1055" y="2071"/>
                  </a:cubicBezTo>
                  <a:cubicBezTo>
                    <a:pt x="1055" y="2071"/>
                    <a:pt x="1055" y="2071"/>
                    <a:pt x="1055" y="2071"/>
                  </a:cubicBezTo>
                  <a:cubicBezTo>
                    <a:pt x="1053" y="2072"/>
                    <a:pt x="1052" y="2072"/>
                    <a:pt x="1051" y="2073"/>
                  </a:cubicBezTo>
                  <a:cubicBezTo>
                    <a:pt x="1051" y="2073"/>
                    <a:pt x="1051" y="2073"/>
                    <a:pt x="1050" y="2073"/>
                  </a:cubicBezTo>
                  <a:cubicBezTo>
                    <a:pt x="1049" y="2074"/>
                    <a:pt x="1048" y="2074"/>
                    <a:pt x="1047" y="2074"/>
                  </a:cubicBezTo>
                  <a:cubicBezTo>
                    <a:pt x="1047" y="2075"/>
                    <a:pt x="1046" y="2075"/>
                    <a:pt x="1046" y="2075"/>
                  </a:cubicBezTo>
                  <a:cubicBezTo>
                    <a:pt x="1046" y="2075"/>
                    <a:pt x="1045" y="2075"/>
                    <a:pt x="1045" y="2075"/>
                  </a:cubicBezTo>
                  <a:cubicBezTo>
                    <a:pt x="1045" y="2075"/>
                    <a:pt x="1045" y="2075"/>
                    <a:pt x="1044" y="2075"/>
                  </a:cubicBezTo>
                  <a:cubicBezTo>
                    <a:pt x="1043" y="2076"/>
                    <a:pt x="1042" y="2076"/>
                    <a:pt x="1041" y="2076"/>
                  </a:cubicBezTo>
                  <a:cubicBezTo>
                    <a:pt x="1039" y="2076"/>
                    <a:pt x="1038" y="2076"/>
                    <a:pt x="1037" y="2077"/>
                  </a:cubicBezTo>
                  <a:cubicBezTo>
                    <a:pt x="1036" y="2077"/>
                    <a:pt x="1035" y="2077"/>
                    <a:pt x="1034" y="2077"/>
                  </a:cubicBezTo>
                  <a:cubicBezTo>
                    <a:pt x="1033" y="2077"/>
                    <a:pt x="1033" y="2077"/>
                    <a:pt x="1033" y="2077"/>
                  </a:cubicBezTo>
                  <a:cubicBezTo>
                    <a:pt x="1031" y="2077"/>
                    <a:pt x="1031" y="2077"/>
                    <a:pt x="1031" y="2077"/>
                  </a:cubicBezTo>
                  <a:cubicBezTo>
                    <a:pt x="1031" y="2077"/>
                    <a:pt x="1031" y="2077"/>
                    <a:pt x="1031" y="2077"/>
                  </a:cubicBezTo>
                  <a:cubicBezTo>
                    <a:pt x="1025" y="2077"/>
                    <a:pt x="1018" y="2077"/>
                    <a:pt x="1011" y="2077"/>
                  </a:cubicBezTo>
                  <a:cubicBezTo>
                    <a:pt x="981" y="2077"/>
                    <a:pt x="630" y="2078"/>
                    <a:pt x="605" y="2078"/>
                  </a:cubicBezTo>
                  <a:cubicBezTo>
                    <a:pt x="604" y="2078"/>
                    <a:pt x="602" y="2078"/>
                    <a:pt x="600" y="2078"/>
                  </a:cubicBezTo>
                  <a:cubicBezTo>
                    <a:pt x="598" y="2077"/>
                    <a:pt x="596" y="2077"/>
                    <a:pt x="594" y="2076"/>
                  </a:cubicBezTo>
                  <a:cubicBezTo>
                    <a:pt x="590" y="2075"/>
                    <a:pt x="588" y="2074"/>
                    <a:pt x="586" y="2072"/>
                  </a:cubicBezTo>
                  <a:cubicBezTo>
                    <a:pt x="584" y="2070"/>
                    <a:pt x="583" y="2068"/>
                    <a:pt x="582" y="2065"/>
                  </a:cubicBezTo>
                  <a:cubicBezTo>
                    <a:pt x="582" y="2063"/>
                    <a:pt x="582" y="2060"/>
                    <a:pt x="584" y="2057"/>
                  </a:cubicBezTo>
                  <a:cubicBezTo>
                    <a:pt x="584" y="2056"/>
                    <a:pt x="584" y="2056"/>
                    <a:pt x="584" y="2056"/>
                  </a:cubicBezTo>
                  <a:cubicBezTo>
                    <a:pt x="584" y="2056"/>
                    <a:pt x="584" y="2056"/>
                    <a:pt x="584" y="2056"/>
                  </a:cubicBezTo>
                  <a:cubicBezTo>
                    <a:pt x="588" y="2048"/>
                    <a:pt x="592" y="2040"/>
                    <a:pt x="596" y="2031"/>
                  </a:cubicBezTo>
                  <a:cubicBezTo>
                    <a:pt x="597" y="2030"/>
                    <a:pt x="598" y="2029"/>
                    <a:pt x="598" y="2027"/>
                  </a:cubicBezTo>
                  <a:cubicBezTo>
                    <a:pt x="601" y="2021"/>
                    <a:pt x="601" y="2021"/>
                    <a:pt x="601" y="2021"/>
                  </a:cubicBezTo>
                  <a:cubicBezTo>
                    <a:pt x="603" y="2018"/>
                    <a:pt x="605" y="2016"/>
                    <a:pt x="607" y="2014"/>
                  </a:cubicBezTo>
                  <a:cubicBezTo>
                    <a:pt x="608" y="2013"/>
                    <a:pt x="609" y="2013"/>
                    <a:pt x="609" y="2012"/>
                  </a:cubicBezTo>
                  <a:cubicBezTo>
                    <a:pt x="610" y="2012"/>
                    <a:pt x="610" y="2012"/>
                    <a:pt x="610" y="2011"/>
                  </a:cubicBezTo>
                  <a:cubicBezTo>
                    <a:pt x="611" y="2011"/>
                    <a:pt x="612" y="2011"/>
                    <a:pt x="612" y="2010"/>
                  </a:cubicBezTo>
                  <a:cubicBezTo>
                    <a:pt x="612" y="2010"/>
                    <a:pt x="612" y="2010"/>
                    <a:pt x="613" y="2010"/>
                  </a:cubicBezTo>
                  <a:cubicBezTo>
                    <a:pt x="613" y="2010"/>
                    <a:pt x="613" y="2010"/>
                    <a:pt x="614" y="2009"/>
                  </a:cubicBezTo>
                  <a:cubicBezTo>
                    <a:pt x="615" y="2009"/>
                    <a:pt x="616" y="2008"/>
                    <a:pt x="617" y="2008"/>
                  </a:cubicBezTo>
                  <a:cubicBezTo>
                    <a:pt x="617" y="2008"/>
                    <a:pt x="618" y="2007"/>
                    <a:pt x="618" y="2007"/>
                  </a:cubicBezTo>
                  <a:cubicBezTo>
                    <a:pt x="619" y="2007"/>
                    <a:pt x="620" y="2007"/>
                    <a:pt x="621" y="2006"/>
                  </a:cubicBezTo>
                  <a:cubicBezTo>
                    <a:pt x="622" y="2006"/>
                    <a:pt x="623" y="2005"/>
                    <a:pt x="625" y="2005"/>
                  </a:cubicBezTo>
                  <a:cubicBezTo>
                    <a:pt x="625" y="2005"/>
                    <a:pt x="626" y="2004"/>
                    <a:pt x="627" y="2004"/>
                  </a:cubicBezTo>
                  <a:cubicBezTo>
                    <a:pt x="627" y="2004"/>
                    <a:pt x="628" y="2004"/>
                    <a:pt x="628" y="2004"/>
                  </a:cubicBezTo>
                  <a:cubicBezTo>
                    <a:pt x="632" y="2003"/>
                    <a:pt x="636" y="2002"/>
                    <a:pt x="640" y="2002"/>
                  </a:cubicBezTo>
                  <a:cubicBezTo>
                    <a:pt x="640" y="2002"/>
                    <a:pt x="1008" y="2001"/>
                    <a:pt x="1021" y="2001"/>
                  </a:cubicBezTo>
                  <a:cubicBezTo>
                    <a:pt x="1026" y="2001"/>
                    <a:pt x="1030" y="2001"/>
                    <a:pt x="1034" y="2001"/>
                  </a:cubicBezTo>
                  <a:cubicBezTo>
                    <a:pt x="1036" y="2001"/>
                    <a:pt x="1038" y="2002"/>
                    <a:pt x="1040" y="2002"/>
                  </a:cubicBezTo>
                  <a:cubicBezTo>
                    <a:pt x="1040" y="2002"/>
                    <a:pt x="1040" y="2002"/>
                    <a:pt x="1041" y="2002"/>
                  </a:cubicBezTo>
                  <a:cubicBezTo>
                    <a:pt x="1042" y="2002"/>
                    <a:pt x="1044" y="2002"/>
                    <a:pt x="1045" y="2003"/>
                  </a:cubicBezTo>
                  <a:cubicBezTo>
                    <a:pt x="1045" y="2003"/>
                    <a:pt x="1046" y="2003"/>
                    <a:pt x="1046" y="2003"/>
                  </a:cubicBezTo>
                  <a:cubicBezTo>
                    <a:pt x="1046" y="2003"/>
                    <a:pt x="1046" y="2003"/>
                    <a:pt x="1046" y="2003"/>
                  </a:cubicBezTo>
                  <a:cubicBezTo>
                    <a:pt x="1048" y="2003"/>
                    <a:pt x="1049" y="2004"/>
                    <a:pt x="1050" y="2004"/>
                  </a:cubicBezTo>
                  <a:cubicBezTo>
                    <a:pt x="1050" y="2004"/>
                    <a:pt x="1051" y="2005"/>
                    <a:pt x="1051" y="2005"/>
                  </a:cubicBezTo>
                  <a:cubicBezTo>
                    <a:pt x="1052" y="2005"/>
                    <a:pt x="1053" y="2006"/>
                    <a:pt x="1054" y="2006"/>
                  </a:cubicBezTo>
                  <a:cubicBezTo>
                    <a:pt x="1055" y="2006"/>
                    <a:pt x="1055" y="2007"/>
                    <a:pt x="1055" y="2007"/>
                  </a:cubicBezTo>
                  <a:cubicBezTo>
                    <a:pt x="1055" y="2007"/>
                    <a:pt x="1055" y="2007"/>
                    <a:pt x="1056" y="2007"/>
                  </a:cubicBezTo>
                  <a:cubicBezTo>
                    <a:pt x="1056" y="2008"/>
                    <a:pt x="1057" y="2008"/>
                    <a:pt x="1058" y="2009"/>
                  </a:cubicBezTo>
                  <a:cubicBezTo>
                    <a:pt x="1059" y="2010"/>
                    <a:pt x="1061" y="2011"/>
                    <a:pt x="1061" y="2013"/>
                  </a:cubicBezTo>
                  <a:cubicBezTo>
                    <a:pt x="1063" y="2015"/>
                    <a:pt x="1064" y="2017"/>
                    <a:pt x="1064" y="2020"/>
                  </a:cubicBezTo>
                  <a:cubicBezTo>
                    <a:pt x="1064" y="2022"/>
                    <a:pt x="1064" y="2022"/>
                    <a:pt x="1064" y="2022"/>
                  </a:cubicBezTo>
                  <a:cubicBezTo>
                    <a:pt x="1064" y="2022"/>
                    <a:pt x="1064" y="2022"/>
                    <a:pt x="1064" y="2022"/>
                  </a:cubicBezTo>
                  <a:cubicBezTo>
                    <a:pt x="1064" y="2031"/>
                    <a:pt x="1064" y="2040"/>
                    <a:pt x="1064" y="2049"/>
                  </a:cubicBezTo>
                  <a:cubicBezTo>
                    <a:pt x="1064" y="2051"/>
                    <a:pt x="1064" y="2054"/>
                    <a:pt x="1064" y="2056"/>
                  </a:cubicBezTo>
                  <a:close/>
                  <a:moveTo>
                    <a:pt x="1114" y="1878"/>
                  </a:moveTo>
                  <a:cubicBezTo>
                    <a:pt x="1114" y="1878"/>
                    <a:pt x="1114" y="1877"/>
                    <a:pt x="1113" y="1877"/>
                  </a:cubicBezTo>
                  <a:cubicBezTo>
                    <a:pt x="1113" y="1877"/>
                    <a:pt x="1113" y="1877"/>
                    <a:pt x="1113" y="1877"/>
                  </a:cubicBezTo>
                  <a:cubicBezTo>
                    <a:pt x="1112" y="1875"/>
                    <a:pt x="1111" y="1873"/>
                    <a:pt x="1111" y="1871"/>
                  </a:cubicBezTo>
                  <a:cubicBezTo>
                    <a:pt x="1111" y="1870"/>
                    <a:pt x="1111" y="1870"/>
                    <a:pt x="1111" y="1870"/>
                  </a:cubicBezTo>
                  <a:cubicBezTo>
                    <a:pt x="1110" y="1868"/>
                    <a:pt x="1110" y="1867"/>
                    <a:pt x="1110" y="1866"/>
                  </a:cubicBezTo>
                  <a:cubicBezTo>
                    <a:pt x="1110" y="1866"/>
                    <a:pt x="1110" y="1866"/>
                    <a:pt x="1110" y="1866"/>
                  </a:cubicBezTo>
                  <a:cubicBezTo>
                    <a:pt x="1110" y="1861"/>
                    <a:pt x="1109" y="1855"/>
                    <a:pt x="1109" y="1849"/>
                  </a:cubicBezTo>
                  <a:cubicBezTo>
                    <a:pt x="1109" y="1848"/>
                    <a:pt x="1109" y="1848"/>
                    <a:pt x="1109" y="1848"/>
                  </a:cubicBezTo>
                  <a:cubicBezTo>
                    <a:pt x="1109" y="1846"/>
                    <a:pt x="1109" y="1844"/>
                    <a:pt x="1110" y="1843"/>
                  </a:cubicBezTo>
                  <a:cubicBezTo>
                    <a:pt x="1112" y="1841"/>
                    <a:pt x="1113" y="1840"/>
                    <a:pt x="1115" y="1839"/>
                  </a:cubicBezTo>
                  <a:cubicBezTo>
                    <a:pt x="1118" y="1838"/>
                    <a:pt x="1120" y="1837"/>
                    <a:pt x="1123" y="1836"/>
                  </a:cubicBezTo>
                  <a:cubicBezTo>
                    <a:pt x="1123" y="1836"/>
                    <a:pt x="1123" y="1836"/>
                    <a:pt x="1123" y="1836"/>
                  </a:cubicBezTo>
                  <a:cubicBezTo>
                    <a:pt x="1123" y="1836"/>
                    <a:pt x="1123" y="1836"/>
                    <a:pt x="1123" y="1836"/>
                  </a:cubicBezTo>
                  <a:cubicBezTo>
                    <a:pt x="1124" y="1836"/>
                    <a:pt x="1125" y="1836"/>
                    <a:pt x="1126" y="1836"/>
                  </a:cubicBezTo>
                  <a:cubicBezTo>
                    <a:pt x="1127" y="1836"/>
                    <a:pt x="1127" y="1836"/>
                    <a:pt x="1128" y="1836"/>
                  </a:cubicBezTo>
                  <a:cubicBezTo>
                    <a:pt x="1133" y="1835"/>
                    <a:pt x="1138" y="1835"/>
                    <a:pt x="1143" y="1835"/>
                  </a:cubicBezTo>
                  <a:cubicBezTo>
                    <a:pt x="1176" y="1835"/>
                    <a:pt x="1176" y="1835"/>
                    <a:pt x="1176" y="1835"/>
                  </a:cubicBezTo>
                  <a:cubicBezTo>
                    <a:pt x="1178" y="1835"/>
                    <a:pt x="1180" y="1835"/>
                    <a:pt x="1182" y="1836"/>
                  </a:cubicBezTo>
                  <a:cubicBezTo>
                    <a:pt x="1191" y="1837"/>
                    <a:pt x="1201" y="1839"/>
                    <a:pt x="1203" y="1848"/>
                  </a:cubicBezTo>
                  <a:cubicBezTo>
                    <a:pt x="1205" y="1855"/>
                    <a:pt x="1206" y="1863"/>
                    <a:pt x="1207" y="1870"/>
                  </a:cubicBezTo>
                  <a:cubicBezTo>
                    <a:pt x="1207" y="1871"/>
                    <a:pt x="1207" y="1871"/>
                    <a:pt x="1207" y="1871"/>
                  </a:cubicBezTo>
                  <a:cubicBezTo>
                    <a:pt x="1208" y="1873"/>
                    <a:pt x="1207" y="1874"/>
                    <a:pt x="1207" y="1876"/>
                  </a:cubicBezTo>
                  <a:cubicBezTo>
                    <a:pt x="1207" y="1876"/>
                    <a:pt x="1207" y="1876"/>
                    <a:pt x="1206" y="1876"/>
                  </a:cubicBezTo>
                  <a:cubicBezTo>
                    <a:pt x="1206" y="1876"/>
                    <a:pt x="1206" y="1876"/>
                    <a:pt x="1206" y="1876"/>
                  </a:cubicBezTo>
                  <a:cubicBezTo>
                    <a:pt x="1206" y="1877"/>
                    <a:pt x="1206" y="1877"/>
                    <a:pt x="1206" y="1877"/>
                  </a:cubicBezTo>
                  <a:cubicBezTo>
                    <a:pt x="1204" y="1880"/>
                    <a:pt x="1200" y="1882"/>
                    <a:pt x="1195" y="1883"/>
                  </a:cubicBezTo>
                  <a:cubicBezTo>
                    <a:pt x="1195" y="1883"/>
                    <a:pt x="1195" y="1884"/>
                    <a:pt x="1194" y="1884"/>
                  </a:cubicBezTo>
                  <a:cubicBezTo>
                    <a:pt x="1194" y="1884"/>
                    <a:pt x="1193" y="1884"/>
                    <a:pt x="1193" y="1884"/>
                  </a:cubicBezTo>
                  <a:cubicBezTo>
                    <a:pt x="1192" y="1884"/>
                    <a:pt x="1192" y="1884"/>
                    <a:pt x="1192" y="1884"/>
                  </a:cubicBezTo>
                  <a:cubicBezTo>
                    <a:pt x="1191" y="1884"/>
                    <a:pt x="1190" y="1884"/>
                    <a:pt x="1189" y="1885"/>
                  </a:cubicBezTo>
                  <a:cubicBezTo>
                    <a:pt x="1178" y="1886"/>
                    <a:pt x="1164" y="1885"/>
                    <a:pt x="1158" y="1885"/>
                  </a:cubicBezTo>
                  <a:cubicBezTo>
                    <a:pt x="1137" y="1885"/>
                    <a:pt x="1137" y="1885"/>
                    <a:pt x="1137" y="1885"/>
                  </a:cubicBezTo>
                  <a:cubicBezTo>
                    <a:pt x="1135" y="1885"/>
                    <a:pt x="1134" y="1885"/>
                    <a:pt x="1132" y="1885"/>
                  </a:cubicBezTo>
                  <a:cubicBezTo>
                    <a:pt x="1131" y="1884"/>
                    <a:pt x="1130" y="1884"/>
                    <a:pt x="1128" y="1884"/>
                  </a:cubicBezTo>
                  <a:cubicBezTo>
                    <a:pt x="1128" y="1884"/>
                    <a:pt x="1128" y="1884"/>
                    <a:pt x="1127" y="1884"/>
                  </a:cubicBezTo>
                  <a:cubicBezTo>
                    <a:pt x="1127" y="1884"/>
                    <a:pt x="1127" y="1884"/>
                    <a:pt x="1127" y="1884"/>
                  </a:cubicBezTo>
                  <a:cubicBezTo>
                    <a:pt x="1126" y="1883"/>
                    <a:pt x="1125" y="1883"/>
                    <a:pt x="1123" y="1883"/>
                  </a:cubicBezTo>
                  <a:cubicBezTo>
                    <a:pt x="1123" y="1883"/>
                    <a:pt x="1122" y="1882"/>
                    <a:pt x="1122" y="1882"/>
                  </a:cubicBezTo>
                  <a:cubicBezTo>
                    <a:pt x="1121" y="1882"/>
                    <a:pt x="1120" y="1881"/>
                    <a:pt x="1119" y="1881"/>
                  </a:cubicBezTo>
                  <a:cubicBezTo>
                    <a:pt x="1117" y="1880"/>
                    <a:pt x="1116" y="1879"/>
                    <a:pt x="1115" y="1878"/>
                  </a:cubicBezTo>
                  <a:cubicBezTo>
                    <a:pt x="1115" y="1878"/>
                    <a:pt x="1114" y="1878"/>
                    <a:pt x="1114" y="1878"/>
                  </a:cubicBezTo>
                  <a:close/>
                  <a:moveTo>
                    <a:pt x="1120" y="1961"/>
                  </a:moveTo>
                  <a:cubicBezTo>
                    <a:pt x="1118" y="1959"/>
                    <a:pt x="1117" y="1957"/>
                    <a:pt x="1117" y="1955"/>
                  </a:cubicBezTo>
                  <a:cubicBezTo>
                    <a:pt x="1117" y="1952"/>
                    <a:pt x="1117" y="1952"/>
                    <a:pt x="1117" y="1952"/>
                  </a:cubicBezTo>
                  <a:cubicBezTo>
                    <a:pt x="1117" y="1952"/>
                    <a:pt x="1117" y="1952"/>
                    <a:pt x="1117" y="1952"/>
                  </a:cubicBezTo>
                  <a:cubicBezTo>
                    <a:pt x="1116" y="1943"/>
                    <a:pt x="1116" y="1935"/>
                    <a:pt x="1115" y="1926"/>
                  </a:cubicBezTo>
                  <a:cubicBezTo>
                    <a:pt x="1115" y="1926"/>
                    <a:pt x="1115" y="1926"/>
                    <a:pt x="1115" y="1926"/>
                  </a:cubicBezTo>
                  <a:cubicBezTo>
                    <a:pt x="1115" y="1926"/>
                    <a:pt x="1115" y="1926"/>
                    <a:pt x="1115" y="1926"/>
                  </a:cubicBezTo>
                  <a:cubicBezTo>
                    <a:pt x="1115" y="1925"/>
                    <a:pt x="1115" y="1925"/>
                    <a:pt x="1115" y="1924"/>
                  </a:cubicBezTo>
                  <a:cubicBezTo>
                    <a:pt x="1117" y="1906"/>
                    <a:pt x="1155" y="1911"/>
                    <a:pt x="1167" y="1911"/>
                  </a:cubicBezTo>
                  <a:cubicBezTo>
                    <a:pt x="1181" y="1911"/>
                    <a:pt x="1208" y="1907"/>
                    <a:pt x="1216" y="1921"/>
                  </a:cubicBezTo>
                  <a:cubicBezTo>
                    <a:pt x="1217" y="1923"/>
                    <a:pt x="1218" y="1924"/>
                    <a:pt x="1218" y="1925"/>
                  </a:cubicBezTo>
                  <a:cubicBezTo>
                    <a:pt x="1219" y="1927"/>
                    <a:pt x="1219" y="1927"/>
                    <a:pt x="1219" y="1927"/>
                  </a:cubicBezTo>
                  <a:cubicBezTo>
                    <a:pt x="1219" y="1927"/>
                    <a:pt x="1219" y="1927"/>
                    <a:pt x="1219" y="1927"/>
                  </a:cubicBezTo>
                  <a:cubicBezTo>
                    <a:pt x="1219" y="1931"/>
                    <a:pt x="1220" y="1936"/>
                    <a:pt x="1221" y="1940"/>
                  </a:cubicBezTo>
                  <a:cubicBezTo>
                    <a:pt x="1224" y="1955"/>
                    <a:pt x="1224" y="1955"/>
                    <a:pt x="1224" y="1955"/>
                  </a:cubicBezTo>
                  <a:cubicBezTo>
                    <a:pt x="1225" y="1957"/>
                    <a:pt x="1224" y="1959"/>
                    <a:pt x="1223" y="1961"/>
                  </a:cubicBezTo>
                  <a:cubicBezTo>
                    <a:pt x="1223" y="1962"/>
                    <a:pt x="1222" y="1963"/>
                    <a:pt x="1220" y="1964"/>
                  </a:cubicBezTo>
                  <a:cubicBezTo>
                    <a:pt x="1220" y="1965"/>
                    <a:pt x="1219" y="1965"/>
                    <a:pt x="1219" y="1966"/>
                  </a:cubicBezTo>
                  <a:cubicBezTo>
                    <a:pt x="1219" y="1966"/>
                    <a:pt x="1218" y="1966"/>
                    <a:pt x="1218" y="1966"/>
                  </a:cubicBezTo>
                  <a:cubicBezTo>
                    <a:pt x="1218" y="1966"/>
                    <a:pt x="1218" y="1966"/>
                    <a:pt x="1218" y="1967"/>
                  </a:cubicBezTo>
                  <a:cubicBezTo>
                    <a:pt x="1217" y="1967"/>
                    <a:pt x="1216" y="1967"/>
                    <a:pt x="1215" y="1968"/>
                  </a:cubicBezTo>
                  <a:cubicBezTo>
                    <a:pt x="1215" y="1968"/>
                    <a:pt x="1214" y="1968"/>
                    <a:pt x="1213" y="1969"/>
                  </a:cubicBezTo>
                  <a:cubicBezTo>
                    <a:pt x="1213" y="1969"/>
                    <a:pt x="1212" y="1969"/>
                    <a:pt x="1212" y="1969"/>
                  </a:cubicBezTo>
                  <a:cubicBezTo>
                    <a:pt x="1211" y="1969"/>
                    <a:pt x="1211" y="1970"/>
                    <a:pt x="1210" y="1970"/>
                  </a:cubicBezTo>
                  <a:cubicBezTo>
                    <a:pt x="1209" y="1970"/>
                    <a:pt x="1209" y="1970"/>
                    <a:pt x="1208" y="1970"/>
                  </a:cubicBezTo>
                  <a:cubicBezTo>
                    <a:pt x="1208" y="1970"/>
                    <a:pt x="1207" y="1970"/>
                    <a:pt x="1207" y="1970"/>
                  </a:cubicBezTo>
                  <a:cubicBezTo>
                    <a:pt x="1206" y="1971"/>
                    <a:pt x="1205" y="1971"/>
                    <a:pt x="1204" y="1971"/>
                  </a:cubicBezTo>
                  <a:cubicBezTo>
                    <a:pt x="1202" y="1971"/>
                    <a:pt x="1201" y="1971"/>
                    <a:pt x="1199" y="1971"/>
                  </a:cubicBezTo>
                  <a:cubicBezTo>
                    <a:pt x="1199" y="1971"/>
                    <a:pt x="1199" y="1971"/>
                    <a:pt x="1199" y="1971"/>
                  </a:cubicBezTo>
                  <a:cubicBezTo>
                    <a:pt x="1199" y="1971"/>
                    <a:pt x="1199" y="1971"/>
                    <a:pt x="1199" y="1971"/>
                  </a:cubicBezTo>
                  <a:cubicBezTo>
                    <a:pt x="1181" y="1971"/>
                    <a:pt x="1164" y="1971"/>
                    <a:pt x="1147" y="1971"/>
                  </a:cubicBezTo>
                  <a:cubicBezTo>
                    <a:pt x="1145" y="1971"/>
                    <a:pt x="1143" y="1971"/>
                    <a:pt x="1141" y="1971"/>
                  </a:cubicBezTo>
                  <a:cubicBezTo>
                    <a:pt x="1141" y="1971"/>
                    <a:pt x="1140" y="1971"/>
                    <a:pt x="1140" y="1971"/>
                  </a:cubicBezTo>
                  <a:cubicBezTo>
                    <a:pt x="1139" y="1971"/>
                    <a:pt x="1137" y="1970"/>
                    <a:pt x="1136" y="1970"/>
                  </a:cubicBezTo>
                  <a:cubicBezTo>
                    <a:pt x="1136" y="1970"/>
                    <a:pt x="1136" y="1970"/>
                    <a:pt x="1136" y="1970"/>
                  </a:cubicBezTo>
                  <a:cubicBezTo>
                    <a:pt x="1135" y="1970"/>
                    <a:pt x="1135" y="1970"/>
                    <a:pt x="1135" y="1970"/>
                  </a:cubicBezTo>
                  <a:cubicBezTo>
                    <a:pt x="1134" y="1969"/>
                    <a:pt x="1132" y="1969"/>
                    <a:pt x="1131" y="1969"/>
                  </a:cubicBezTo>
                  <a:cubicBezTo>
                    <a:pt x="1130" y="1968"/>
                    <a:pt x="1130" y="1968"/>
                    <a:pt x="1129" y="1968"/>
                  </a:cubicBezTo>
                  <a:cubicBezTo>
                    <a:pt x="1128" y="1967"/>
                    <a:pt x="1128" y="1967"/>
                    <a:pt x="1127" y="1967"/>
                  </a:cubicBezTo>
                  <a:cubicBezTo>
                    <a:pt x="1127" y="1967"/>
                    <a:pt x="1126" y="1967"/>
                    <a:pt x="1126" y="1966"/>
                  </a:cubicBezTo>
                  <a:cubicBezTo>
                    <a:pt x="1124" y="1965"/>
                    <a:pt x="1121" y="1963"/>
                    <a:pt x="1120" y="1961"/>
                  </a:cubicBezTo>
                  <a:close/>
                  <a:moveTo>
                    <a:pt x="1244" y="2063"/>
                  </a:moveTo>
                  <a:cubicBezTo>
                    <a:pt x="1243" y="2066"/>
                    <a:pt x="1241" y="2068"/>
                    <a:pt x="1238" y="2070"/>
                  </a:cubicBezTo>
                  <a:cubicBezTo>
                    <a:pt x="1236" y="2072"/>
                    <a:pt x="1233" y="2074"/>
                    <a:pt x="1229" y="2075"/>
                  </a:cubicBezTo>
                  <a:cubicBezTo>
                    <a:pt x="1225" y="2076"/>
                    <a:pt x="1221" y="2076"/>
                    <a:pt x="1217" y="2076"/>
                  </a:cubicBezTo>
                  <a:cubicBezTo>
                    <a:pt x="1205" y="2076"/>
                    <a:pt x="1205" y="2076"/>
                    <a:pt x="1205" y="2076"/>
                  </a:cubicBezTo>
                  <a:cubicBezTo>
                    <a:pt x="1205" y="2076"/>
                    <a:pt x="1205" y="2076"/>
                    <a:pt x="1205" y="2076"/>
                  </a:cubicBezTo>
                  <a:cubicBezTo>
                    <a:pt x="1189" y="2076"/>
                    <a:pt x="1174" y="2076"/>
                    <a:pt x="1158" y="2077"/>
                  </a:cubicBezTo>
                  <a:cubicBezTo>
                    <a:pt x="1156" y="2077"/>
                    <a:pt x="1154" y="2076"/>
                    <a:pt x="1152" y="2076"/>
                  </a:cubicBezTo>
                  <a:cubicBezTo>
                    <a:pt x="1152" y="2076"/>
                    <a:pt x="1151" y="2076"/>
                    <a:pt x="1151" y="2076"/>
                  </a:cubicBezTo>
                  <a:cubicBezTo>
                    <a:pt x="1149" y="2076"/>
                    <a:pt x="1148" y="2075"/>
                    <a:pt x="1146" y="2075"/>
                  </a:cubicBezTo>
                  <a:cubicBezTo>
                    <a:pt x="1146" y="2075"/>
                    <a:pt x="1146" y="2075"/>
                    <a:pt x="1146" y="2075"/>
                  </a:cubicBezTo>
                  <a:cubicBezTo>
                    <a:pt x="1145" y="2075"/>
                    <a:pt x="1145" y="2075"/>
                    <a:pt x="1145" y="2075"/>
                  </a:cubicBezTo>
                  <a:cubicBezTo>
                    <a:pt x="1138" y="2073"/>
                    <a:pt x="1132" y="2069"/>
                    <a:pt x="1128" y="2064"/>
                  </a:cubicBezTo>
                  <a:cubicBezTo>
                    <a:pt x="1128" y="2064"/>
                    <a:pt x="1128" y="2064"/>
                    <a:pt x="1128" y="2064"/>
                  </a:cubicBezTo>
                  <a:cubicBezTo>
                    <a:pt x="1128" y="2064"/>
                    <a:pt x="1128" y="2064"/>
                    <a:pt x="1128" y="2064"/>
                  </a:cubicBezTo>
                  <a:cubicBezTo>
                    <a:pt x="1127" y="2063"/>
                    <a:pt x="1126" y="2062"/>
                    <a:pt x="1126" y="2060"/>
                  </a:cubicBezTo>
                  <a:cubicBezTo>
                    <a:pt x="1126" y="2060"/>
                    <a:pt x="1126" y="2059"/>
                    <a:pt x="1125" y="2059"/>
                  </a:cubicBezTo>
                  <a:cubicBezTo>
                    <a:pt x="1125" y="2058"/>
                    <a:pt x="1125" y="2057"/>
                    <a:pt x="1125" y="2057"/>
                  </a:cubicBezTo>
                  <a:cubicBezTo>
                    <a:pt x="1125" y="2056"/>
                    <a:pt x="1125" y="2056"/>
                    <a:pt x="1125" y="2056"/>
                  </a:cubicBezTo>
                  <a:cubicBezTo>
                    <a:pt x="1125" y="2055"/>
                    <a:pt x="1125" y="2055"/>
                    <a:pt x="1125" y="2055"/>
                  </a:cubicBezTo>
                  <a:cubicBezTo>
                    <a:pt x="1125" y="2055"/>
                    <a:pt x="1125" y="2055"/>
                    <a:pt x="1125" y="2055"/>
                  </a:cubicBezTo>
                  <a:cubicBezTo>
                    <a:pt x="1124" y="2046"/>
                    <a:pt x="1123" y="2037"/>
                    <a:pt x="1123" y="2029"/>
                  </a:cubicBezTo>
                  <a:cubicBezTo>
                    <a:pt x="1123" y="2027"/>
                    <a:pt x="1122" y="2026"/>
                    <a:pt x="1122" y="2024"/>
                  </a:cubicBezTo>
                  <a:cubicBezTo>
                    <a:pt x="1122" y="2020"/>
                    <a:pt x="1122" y="2020"/>
                    <a:pt x="1122" y="2020"/>
                  </a:cubicBezTo>
                  <a:cubicBezTo>
                    <a:pt x="1122" y="2019"/>
                    <a:pt x="1122" y="2019"/>
                    <a:pt x="1122" y="2019"/>
                  </a:cubicBezTo>
                  <a:cubicBezTo>
                    <a:pt x="1122" y="2018"/>
                    <a:pt x="1122" y="2017"/>
                    <a:pt x="1122" y="2016"/>
                  </a:cubicBezTo>
                  <a:cubicBezTo>
                    <a:pt x="1122" y="2016"/>
                    <a:pt x="1123" y="2016"/>
                    <a:pt x="1123" y="2015"/>
                  </a:cubicBezTo>
                  <a:cubicBezTo>
                    <a:pt x="1123" y="2014"/>
                    <a:pt x="1123" y="2014"/>
                    <a:pt x="1123" y="2013"/>
                  </a:cubicBezTo>
                  <a:cubicBezTo>
                    <a:pt x="1124" y="2013"/>
                    <a:pt x="1124" y="2013"/>
                    <a:pt x="1124" y="2012"/>
                  </a:cubicBezTo>
                  <a:cubicBezTo>
                    <a:pt x="1124" y="2012"/>
                    <a:pt x="1124" y="2012"/>
                    <a:pt x="1124" y="2012"/>
                  </a:cubicBezTo>
                  <a:cubicBezTo>
                    <a:pt x="1125" y="2011"/>
                    <a:pt x="1125" y="2010"/>
                    <a:pt x="1126" y="2010"/>
                  </a:cubicBezTo>
                  <a:cubicBezTo>
                    <a:pt x="1126" y="2009"/>
                    <a:pt x="1127" y="2009"/>
                    <a:pt x="1127" y="2009"/>
                  </a:cubicBezTo>
                  <a:cubicBezTo>
                    <a:pt x="1128" y="2008"/>
                    <a:pt x="1128" y="2008"/>
                    <a:pt x="1129" y="2007"/>
                  </a:cubicBezTo>
                  <a:cubicBezTo>
                    <a:pt x="1129" y="2007"/>
                    <a:pt x="1129" y="2007"/>
                    <a:pt x="1130" y="2006"/>
                  </a:cubicBezTo>
                  <a:cubicBezTo>
                    <a:pt x="1130" y="2006"/>
                    <a:pt x="1130" y="2006"/>
                    <a:pt x="1130" y="2006"/>
                  </a:cubicBezTo>
                  <a:cubicBezTo>
                    <a:pt x="1131" y="2006"/>
                    <a:pt x="1132" y="2005"/>
                    <a:pt x="1133" y="2004"/>
                  </a:cubicBezTo>
                  <a:cubicBezTo>
                    <a:pt x="1134" y="2004"/>
                    <a:pt x="1134" y="2004"/>
                    <a:pt x="1134" y="2004"/>
                  </a:cubicBezTo>
                  <a:cubicBezTo>
                    <a:pt x="1134" y="2004"/>
                    <a:pt x="1135" y="2004"/>
                    <a:pt x="1135" y="2004"/>
                  </a:cubicBezTo>
                  <a:cubicBezTo>
                    <a:pt x="1135" y="2004"/>
                    <a:pt x="1135" y="2004"/>
                    <a:pt x="1136" y="2004"/>
                  </a:cubicBezTo>
                  <a:cubicBezTo>
                    <a:pt x="1137" y="2003"/>
                    <a:pt x="1138" y="2003"/>
                    <a:pt x="1139" y="2003"/>
                  </a:cubicBezTo>
                  <a:cubicBezTo>
                    <a:pt x="1139" y="2002"/>
                    <a:pt x="1140" y="2002"/>
                    <a:pt x="1140" y="2002"/>
                  </a:cubicBezTo>
                  <a:cubicBezTo>
                    <a:pt x="1141" y="2002"/>
                    <a:pt x="1141" y="2002"/>
                    <a:pt x="1142" y="2002"/>
                  </a:cubicBezTo>
                  <a:cubicBezTo>
                    <a:pt x="1143" y="2002"/>
                    <a:pt x="1145" y="2001"/>
                    <a:pt x="1147" y="2001"/>
                  </a:cubicBezTo>
                  <a:cubicBezTo>
                    <a:pt x="1147" y="2001"/>
                    <a:pt x="1148" y="2001"/>
                    <a:pt x="1148" y="2001"/>
                  </a:cubicBezTo>
                  <a:cubicBezTo>
                    <a:pt x="1149" y="2001"/>
                    <a:pt x="1149" y="2001"/>
                    <a:pt x="1150" y="2001"/>
                  </a:cubicBezTo>
                  <a:cubicBezTo>
                    <a:pt x="1153" y="2001"/>
                    <a:pt x="1153" y="2001"/>
                    <a:pt x="1153" y="2001"/>
                  </a:cubicBezTo>
                  <a:cubicBezTo>
                    <a:pt x="1155" y="2001"/>
                    <a:pt x="1158" y="2001"/>
                    <a:pt x="1160" y="2001"/>
                  </a:cubicBezTo>
                  <a:cubicBezTo>
                    <a:pt x="1163" y="2001"/>
                    <a:pt x="1165" y="2001"/>
                    <a:pt x="1168" y="2001"/>
                  </a:cubicBezTo>
                  <a:cubicBezTo>
                    <a:pt x="1191" y="2001"/>
                    <a:pt x="1191" y="2001"/>
                    <a:pt x="1191" y="2001"/>
                  </a:cubicBezTo>
                  <a:cubicBezTo>
                    <a:pt x="1197" y="2001"/>
                    <a:pt x="1203" y="2001"/>
                    <a:pt x="1209" y="2001"/>
                  </a:cubicBezTo>
                  <a:cubicBezTo>
                    <a:pt x="1210" y="2001"/>
                    <a:pt x="1211" y="2001"/>
                    <a:pt x="1212" y="2002"/>
                  </a:cubicBezTo>
                  <a:cubicBezTo>
                    <a:pt x="1212" y="2002"/>
                    <a:pt x="1213" y="2002"/>
                    <a:pt x="1214" y="2002"/>
                  </a:cubicBezTo>
                  <a:cubicBezTo>
                    <a:pt x="1214" y="2002"/>
                    <a:pt x="1214" y="2002"/>
                    <a:pt x="1215" y="2002"/>
                  </a:cubicBezTo>
                  <a:cubicBezTo>
                    <a:pt x="1215" y="2002"/>
                    <a:pt x="1216" y="2002"/>
                    <a:pt x="1216" y="2002"/>
                  </a:cubicBezTo>
                  <a:cubicBezTo>
                    <a:pt x="1216" y="2002"/>
                    <a:pt x="1216" y="2003"/>
                    <a:pt x="1217" y="2003"/>
                  </a:cubicBezTo>
                  <a:cubicBezTo>
                    <a:pt x="1218" y="2003"/>
                    <a:pt x="1219" y="2003"/>
                    <a:pt x="1220" y="2004"/>
                  </a:cubicBezTo>
                  <a:cubicBezTo>
                    <a:pt x="1221" y="2004"/>
                    <a:pt x="1221" y="2004"/>
                    <a:pt x="1222" y="2004"/>
                  </a:cubicBezTo>
                  <a:cubicBezTo>
                    <a:pt x="1222" y="2005"/>
                    <a:pt x="1223" y="2005"/>
                    <a:pt x="1223" y="2005"/>
                  </a:cubicBezTo>
                  <a:cubicBezTo>
                    <a:pt x="1224" y="2005"/>
                    <a:pt x="1225" y="2006"/>
                    <a:pt x="1226" y="2006"/>
                  </a:cubicBezTo>
                  <a:cubicBezTo>
                    <a:pt x="1229" y="2008"/>
                    <a:pt x="1231" y="2010"/>
                    <a:pt x="1233" y="2012"/>
                  </a:cubicBezTo>
                  <a:cubicBezTo>
                    <a:pt x="1235" y="2014"/>
                    <a:pt x="1237" y="2017"/>
                    <a:pt x="1237" y="2019"/>
                  </a:cubicBezTo>
                  <a:cubicBezTo>
                    <a:pt x="1240" y="2034"/>
                    <a:pt x="1240" y="2034"/>
                    <a:pt x="1240" y="2034"/>
                  </a:cubicBezTo>
                  <a:cubicBezTo>
                    <a:pt x="1241" y="2040"/>
                    <a:pt x="1243" y="2046"/>
                    <a:pt x="1244" y="2052"/>
                  </a:cubicBezTo>
                  <a:cubicBezTo>
                    <a:pt x="1244" y="2052"/>
                    <a:pt x="1244" y="2052"/>
                    <a:pt x="1244" y="2052"/>
                  </a:cubicBezTo>
                  <a:cubicBezTo>
                    <a:pt x="1244" y="2055"/>
                    <a:pt x="1244" y="2055"/>
                    <a:pt x="1244" y="2055"/>
                  </a:cubicBezTo>
                  <a:cubicBezTo>
                    <a:pt x="1245" y="2058"/>
                    <a:pt x="1245" y="2061"/>
                    <a:pt x="1244" y="2063"/>
                  </a:cubicBezTo>
                  <a:close/>
                  <a:moveTo>
                    <a:pt x="1349" y="1880"/>
                  </a:moveTo>
                  <a:cubicBezTo>
                    <a:pt x="1346" y="1879"/>
                    <a:pt x="1344" y="1878"/>
                    <a:pt x="1342" y="1876"/>
                  </a:cubicBezTo>
                  <a:cubicBezTo>
                    <a:pt x="1340" y="1875"/>
                    <a:pt x="1338" y="1873"/>
                    <a:pt x="1338" y="1871"/>
                  </a:cubicBezTo>
                  <a:cubicBezTo>
                    <a:pt x="1337" y="1868"/>
                    <a:pt x="1337" y="1868"/>
                    <a:pt x="1337" y="1868"/>
                  </a:cubicBezTo>
                  <a:cubicBezTo>
                    <a:pt x="1335" y="1863"/>
                    <a:pt x="1333" y="1859"/>
                    <a:pt x="1332" y="1854"/>
                  </a:cubicBezTo>
                  <a:cubicBezTo>
                    <a:pt x="1331" y="1852"/>
                    <a:pt x="1329" y="1848"/>
                    <a:pt x="1329" y="1845"/>
                  </a:cubicBezTo>
                  <a:cubicBezTo>
                    <a:pt x="1329" y="1845"/>
                    <a:pt x="1329" y="1845"/>
                    <a:pt x="1329" y="1844"/>
                  </a:cubicBezTo>
                  <a:cubicBezTo>
                    <a:pt x="1329" y="1844"/>
                    <a:pt x="1329" y="1844"/>
                    <a:pt x="1329" y="1844"/>
                  </a:cubicBezTo>
                  <a:cubicBezTo>
                    <a:pt x="1329" y="1844"/>
                    <a:pt x="1329" y="1843"/>
                    <a:pt x="1329" y="1843"/>
                  </a:cubicBezTo>
                  <a:cubicBezTo>
                    <a:pt x="1329" y="1843"/>
                    <a:pt x="1329" y="1843"/>
                    <a:pt x="1329" y="1842"/>
                  </a:cubicBezTo>
                  <a:cubicBezTo>
                    <a:pt x="1329" y="1842"/>
                    <a:pt x="1329" y="1842"/>
                    <a:pt x="1329" y="1842"/>
                  </a:cubicBezTo>
                  <a:cubicBezTo>
                    <a:pt x="1333" y="1834"/>
                    <a:pt x="1348" y="1835"/>
                    <a:pt x="1355" y="1835"/>
                  </a:cubicBezTo>
                  <a:cubicBezTo>
                    <a:pt x="1392" y="1835"/>
                    <a:pt x="1392" y="1835"/>
                    <a:pt x="1392" y="1835"/>
                  </a:cubicBezTo>
                  <a:cubicBezTo>
                    <a:pt x="1396" y="1835"/>
                    <a:pt x="1399" y="1835"/>
                    <a:pt x="1402" y="1836"/>
                  </a:cubicBezTo>
                  <a:cubicBezTo>
                    <a:pt x="1403" y="1836"/>
                    <a:pt x="1404" y="1836"/>
                    <a:pt x="1405" y="1836"/>
                  </a:cubicBezTo>
                  <a:cubicBezTo>
                    <a:pt x="1405" y="1836"/>
                    <a:pt x="1405" y="1837"/>
                    <a:pt x="1406" y="1837"/>
                  </a:cubicBezTo>
                  <a:cubicBezTo>
                    <a:pt x="1406" y="1837"/>
                    <a:pt x="1407" y="1837"/>
                    <a:pt x="1408" y="1837"/>
                  </a:cubicBezTo>
                  <a:cubicBezTo>
                    <a:pt x="1409" y="1837"/>
                    <a:pt x="1410" y="1838"/>
                    <a:pt x="1411" y="1838"/>
                  </a:cubicBezTo>
                  <a:cubicBezTo>
                    <a:pt x="1411" y="1838"/>
                    <a:pt x="1411" y="1838"/>
                    <a:pt x="1411" y="1838"/>
                  </a:cubicBezTo>
                  <a:cubicBezTo>
                    <a:pt x="1411" y="1838"/>
                    <a:pt x="1411" y="1838"/>
                    <a:pt x="1411" y="1838"/>
                  </a:cubicBezTo>
                  <a:cubicBezTo>
                    <a:pt x="1412" y="1839"/>
                    <a:pt x="1413" y="1839"/>
                    <a:pt x="1414" y="1840"/>
                  </a:cubicBezTo>
                  <a:cubicBezTo>
                    <a:pt x="1415" y="1840"/>
                    <a:pt x="1415" y="1840"/>
                    <a:pt x="1416" y="1841"/>
                  </a:cubicBezTo>
                  <a:cubicBezTo>
                    <a:pt x="1416" y="1841"/>
                    <a:pt x="1416" y="1841"/>
                    <a:pt x="1417" y="1841"/>
                  </a:cubicBezTo>
                  <a:cubicBezTo>
                    <a:pt x="1417" y="1841"/>
                    <a:pt x="1417" y="1841"/>
                    <a:pt x="1417" y="1842"/>
                  </a:cubicBezTo>
                  <a:cubicBezTo>
                    <a:pt x="1418" y="1842"/>
                    <a:pt x="1418" y="1842"/>
                    <a:pt x="1418" y="1842"/>
                  </a:cubicBezTo>
                  <a:cubicBezTo>
                    <a:pt x="1420" y="1844"/>
                    <a:pt x="1422" y="1845"/>
                    <a:pt x="1423" y="1847"/>
                  </a:cubicBezTo>
                  <a:cubicBezTo>
                    <a:pt x="1423" y="1847"/>
                    <a:pt x="1423" y="1847"/>
                    <a:pt x="1423" y="1847"/>
                  </a:cubicBezTo>
                  <a:cubicBezTo>
                    <a:pt x="1426" y="1852"/>
                    <a:pt x="1428" y="1859"/>
                    <a:pt x="1431" y="1864"/>
                  </a:cubicBezTo>
                  <a:cubicBezTo>
                    <a:pt x="1431" y="1864"/>
                    <a:pt x="1431" y="1864"/>
                    <a:pt x="1431" y="1864"/>
                  </a:cubicBezTo>
                  <a:cubicBezTo>
                    <a:pt x="1432" y="1867"/>
                    <a:pt x="1434" y="1870"/>
                    <a:pt x="1435" y="1873"/>
                  </a:cubicBezTo>
                  <a:cubicBezTo>
                    <a:pt x="1435" y="1873"/>
                    <a:pt x="1435" y="1873"/>
                    <a:pt x="1435" y="1873"/>
                  </a:cubicBezTo>
                  <a:cubicBezTo>
                    <a:pt x="1435" y="1873"/>
                    <a:pt x="1435" y="1873"/>
                    <a:pt x="1435" y="1874"/>
                  </a:cubicBezTo>
                  <a:cubicBezTo>
                    <a:pt x="1436" y="1879"/>
                    <a:pt x="1431" y="1882"/>
                    <a:pt x="1425" y="1883"/>
                  </a:cubicBezTo>
                  <a:cubicBezTo>
                    <a:pt x="1425" y="1883"/>
                    <a:pt x="1425" y="1883"/>
                    <a:pt x="1425" y="1883"/>
                  </a:cubicBezTo>
                  <a:cubicBezTo>
                    <a:pt x="1425" y="1883"/>
                    <a:pt x="1424" y="1883"/>
                    <a:pt x="1424" y="1883"/>
                  </a:cubicBezTo>
                  <a:cubicBezTo>
                    <a:pt x="1423" y="1884"/>
                    <a:pt x="1422" y="1884"/>
                    <a:pt x="1421" y="1884"/>
                  </a:cubicBezTo>
                  <a:cubicBezTo>
                    <a:pt x="1421" y="1884"/>
                    <a:pt x="1420" y="1884"/>
                    <a:pt x="1420" y="1884"/>
                  </a:cubicBezTo>
                  <a:cubicBezTo>
                    <a:pt x="1419" y="1884"/>
                    <a:pt x="1418" y="1884"/>
                    <a:pt x="1417" y="1884"/>
                  </a:cubicBezTo>
                  <a:cubicBezTo>
                    <a:pt x="1417" y="1884"/>
                    <a:pt x="1416" y="1884"/>
                    <a:pt x="1416" y="1884"/>
                  </a:cubicBezTo>
                  <a:cubicBezTo>
                    <a:pt x="1416" y="1884"/>
                    <a:pt x="1416" y="1884"/>
                    <a:pt x="1415" y="1884"/>
                  </a:cubicBezTo>
                  <a:cubicBezTo>
                    <a:pt x="1414" y="1884"/>
                    <a:pt x="1414" y="1884"/>
                    <a:pt x="1414" y="1884"/>
                  </a:cubicBezTo>
                  <a:cubicBezTo>
                    <a:pt x="1408" y="1884"/>
                    <a:pt x="1403" y="1884"/>
                    <a:pt x="1397" y="1884"/>
                  </a:cubicBezTo>
                  <a:cubicBezTo>
                    <a:pt x="1387" y="1884"/>
                    <a:pt x="1378" y="1884"/>
                    <a:pt x="1368" y="1884"/>
                  </a:cubicBezTo>
                  <a:cubicBezTo>
                    <a:pt x="1362" y="1884"/>
                    <a:pt x="1355" y="1883"/>
                    <a:pt x="1349" y="1880"/>
                  </a:cubicBezTo>
                  <a:cubicBezTo>
                    <a:pt x="1349" y="1880"/>
                    <a:pt x="1349" y="1880"/>
                    <a:pt x="1349" y="1880"/>
                  </a:cubicBezTo>
                  <a:close/>
                  <a:moveTo>
                    <a:pt x="1373" y="1961"/>
                  </a:moveTo>
                  <a:cubicBezTo>
                    <a:pt x="1371" y="1959"/>
                    <a:pt x="1369" y="1956"/>
                    <a:pt x="1369" y="1954"/>
                  </a:cubicBezTo>
                  <a:cubicBezTo>
                    <a:pt x="1363" y="1940"/>
                    <a:pt x="1363" y="1940"/>
                    <a:pt x="1363" y="1940"/>
                  </a:cubicBezTo>
                  <a:cubicBezTo>
                    <a:pt x="1362" y="1935"/>
                    <a:pt x="1360" y="1931"/>
                    <a:pt x="1359" y="1927"/>
                  </a:cubicBezTo>
                  <a:cubicBezTo>
                    <a:pt x="1359" y="1927"/>
                    <a:pt x="1359" y="1927"/>
                    <a:pt x="1359" y="1927"/>
                  </a:cubicBezTo>
                  <a:cubicBezTo>
                    <a:pt x="1358" y="1925"/>
                    <a:pt x="1358" y="1925"/>
                    <a:pt x="1358" y="1925"/>
                  </a:cubicBezTo>
                  <a:cubicBezTo>
                    <a:pt x="1357" y="1923"/>
                    <a:pt x="1357" y="1921"/>
                    <a:pt x="1358" y="1919"/>
                  </a:cubicBezTo>
                  <a:cubicBezTo>
                    <a:pt x="1358" y="1918"/>
                    <a:pt x="1359" y="1917"/>
                    <a:pt x="1360" y="1916"/>
                  </a:cubicBezTo>
                  <a:cubicBezTo>
                    <a:pt x="1360" y="1916"/>
                    <a:pt x="1361" y="1916"/>
                    <a:pt x="1361" y="1915"/>
                  </a:cubicBezTo>
                  <a:cubicBezTo>
                    <a:pt x="1361" y="1915"/>
                    <a:pt x="1361" y="1915"/>
                    <a:pt x="1362" y="1915"/>
                  </a:cubicBezTo>
                  <a:cubicBezTo>
                    <a:pt x="1364" y="1913"/>
                    <a:pt x="1366" y="1912"/>
                    <a:pt x="1369" y="1911"/>
                  </a:cubicBezTo>
                  <a:cubicBezTo>
                    <a:pt x="1371" y="1911"/>
                    <a:pt x="1374" y="1910"/>
                    <a:pt x="1376" y="1910"/>
                  </a:cubicBezTo>
                  <a:cubicBezTo>
                    <a:pt x="1386" y="1909"/>
                    <a:pt x="1397" y="1910"/>
                    <a:pt x="1402" y="1910"/>
                  </a:cubicBezTo>
                  <a:cubicBezTo>
                    <a:pt x="1420" y="1910"/>
                    <a:pt x="1451" y="1906"/>
                    <a:pt x="1461" y="1925"/>
                  </a:cubicBezTo>
                  <a:cubicBezTo>
                    <a:pt x="1461" y="1925"/>
                    <a:pt x="1461" y="1925"/>
                    <a:pt x="1461" y="1925"/>
                  </a:cubicBezTo>
                  <a:cubicBezTo>
                    <a:pt x="1461" y="1925"/>
                    <a:pt x="1461" y="1925"/>
                    <a:pt x="1461" y="1925"/>
                  </a:cubicBezTo>
                  <a:cubicBezTo>
                    <a:pt x="1461" y="1925"/>
                    <a:pt x="1461" y="1925"/>
                    <a:pt x="1461" y="1925"/>
                  </a:cubicBezTo>
                  <a:cubicBezTo>
                    <a:pt x="1465" y="1933"/>
                    <a:pt x="1469" y="1940"/>
                    <a:pt x="1473" y="1948"/>
                  </a:cubicBezTo>
                  <a:cubicBezTo>
                    <a:pt x="1474" y="1951"/>
                    <a:pt x="1476" y="1953"/>
                    <a:pt x="1476" y="1956"/>
                  </a:cubicBezTo>
                  <a:cubicBezTo>
                    <a:pt x="1476" y="1956"/>
                    <a:pt x="1476" y="1956"/>
                    <a:pt x="1476" y="1957"/>
                  </a:cubicBezTo>
                  <a:cubicBezTo>
                    <a:pt x="1477" y="1957"/>
                    <a:pt x="1477" y="1958"/>
                    <a:pt x="1477" y="1958"/>
                  </a:cubicBezTo>
                  <a:cubicBezTo>
                    <a:pt x="1477" y="1959"/>
                    <a:pt x="1477" y="1959"/>
                    <a:pt x="1477" y="1960"/>
                  </a:cubicBezTo>
                  <a:cubicBezTo>
                    <a:pt x="1477" y="1960"/>
                    <a:pt x="1477" y="1960"/>
                    <a:pt x="1477" y="1960"/>
                  </a:cubicBezTo>
                  <a:cubicBezTo>
                    <a:pt x="1477" y="1960"/>
                    <a:pt x="1476" y="1961"/>
                    <a:pt x="1476" y="1961"/>
                  </a:cubicBezTo>
                  <a:cubicBezTo>
                    <a:pt x="1476" y="1962"/>
                    <a:pt x="1476" y="1962"/>
                    <a:pt x="1475" y="1963"/>
                  </a:cubicBezTo>
                  <a:cubicBezTo>
                    <a:pt x="1475" y="1963"/>
                    <a:pt x="1475" y="1963"/>
                    <a:pt x="1475" y="1963"/>
                  </a:cubicBezTo>
                  <a:cubicBezTo>
                    <a:pt x="1475" y="1964"/>
                    <a:pt x="1474" y="1965"/>
                    <a:pt x="1474" y="1965"/>
                  </a:cubicBezTo>
                  <a:cubicBezTo>
                    <a:pt x="1473" y="1965"/>
                    <a:pt x="1473" y="1965"/>
                    <a:pt x="1473" y="1966"/>
                  </a:cubicBezTo>
                  <a:cubicBezTo>
                    <a:pt x="1473" y="1966"/>
                    <a:pt x="1473" y="1966"/>
                    <a:pt x="1472" y="1966"/>
                  </a:cubicBezTo>
                  <a:cubicBezTo>
                    <a:pt x="1472" y="1966"/>
                    <a:pt x="1472" y="1967"/>
                    <a:pt x="1471" y="1967"/>
                  </a:cubicBezTo>
                  <a:cubicBezTo>
                    <a:pt x="1470" y="1968"/>
                    <a:pt x="1468" y="1969"/>
                    <a:pt x="1466" y="1969"/>
                  </a:cubicBezTo>
                  <a:cubicBezTo>
                    <a:pt x="1465" y="1969"/>
                    <a:pt x="1465" y="1969"/>
                    <a:pt x="1464" y="1970"/>
                  </a:cubicBezTo>
                  <a:cubicBezTo>
                    <a:pt x="1463" y="1970"/>
                    <a:pt x="1462" y="1970"/>
                    <a:pt x="1462" y="1970"/>
                  </a:cubicBezTo>
                  <a:cubicBezTo>
                    <a:pt x="1461" y="1970"/>
                    <a:pt x="1461" y="1970"/>
                    <a:pt x="1461" y="1970"/>
                  </a:cubicBezTo>
                  <a:cubicBezTo>
                    <a:pt x="1460" y="1970"/>
                    <a:pt x="1460" y="1970"/>
                    <a:pt x="1460" y="1970"/>
                  </a:cubicBezTo>
                  <a:cubicBezTo>
                    <a:pt x="1441" y="1972"/>
                    <a:pt x="1422" y="1971"/>
                    <a:pt x="1403" y="1971"/>
                  </a:cubicBezTo>
                  <a:cubicBezTo>
                    <a:pt x="1401" y="1971"/>
                    <a:pt x="1399" y="1971"/>
                    <a:pt x="1397" y="1970"/>
                  </a:cubicBezTo>
                  <a:cubicBezTo>
                    <a:pt x="1397" y="1970"/>
                    <a:pt x="1397" y="1970"/>
                    <a:pt x="1397" y="1970"/>
                  </a:cubicBezTo>
                  <a:cubicBezTo>
                    <a:pt x="1390" y="1970"/>
                    <a:pt x="1383" y="1967"/>
                    <a:pt x="1377" y="1964"/>
                  </a:cubicBezTo>
                  <a:cubicBezTo>
                    <a:pt x="1376" y="1963"/>
                    <a:pt x="1374" y="1962"/>
                    <a:pt x="1373" y="1961"/>
                  </a:cubicBezTo>
                  <a:close/>
                  <a:moveTo>
                    <a:pt x="1527" y="2063"/>
                  </a:moveTo>
                  <a:cubicBezTo>
                    <a:pt x="1527" y="2063"/>
                    <a:pt x="1527" y="2064"/>
                    <a:pt x="1527" y="2064"/>
                  </a:cubicBezTo>
                  <a:cubicBezTo>
                    <a:pt x="1527" y="2065"/>
                    <a:pt x="1526" y="2065"/>
                    <a:pt x="1526" y="2065"/>
                  </a:cubicBezTo>
                  <a:cubicBezTo>
                    <a:pt x="1526" y="2066"/>
                    <a:pt x="1526" y="2066"/>
                    <a:pt x="1525" y="2067"/>
                  </a:cubicBezTo>
                  <a:cubicBezTo>
                    <a:pt x="1525" y="2067"/>
                    <a:pt x="1525" y="2068"/>
                    <a:pt x="1525" y="2068"/>
                  </a:cubicBezTo>
                  <a:cubicBezTo>
                    <a:pt x="1525" y="2068"/>
                    <a:pt x="1524" y="2068"/>
                    <a:pt x="1524" y="2069"/>
                  </a:cubicBezTo>
                  <a:cubicBezTo>
                    <a:pt x="1524" y="2069"/>
                    <a:pt x="1524" y="2069"/>
                    <a:pt x="1524" y="2069"/>
                  </a:cubicBezTo>
                  <a:cubicBezTo>
                    <a:pt x="1524" y="2069"/>
                    <a:pt x="1523" y="2070"/>
                    <a:pt x="1523" y="2070"/>
                  </a:cubicBezTo>
                  <a:cubicBezTo>
                    <a:pt x="1520" y="2073"/>
                    <a:pt x="1515" y="2074"/>
                    <a:pt x="1511" y="2075"/>
                  </a:cubicBezTo>
                  <a:cubicBezTo>
                    <a:pt x="1510" y="2075"/>
                    <a:pt x="1510" y="2075"/>
                    <a:pt x="1510" y="2075"/>
                  </a:cubicBezTo>
                  <a:cubicBezTo>
                    <a:pt x="1508" y="2075"/>
                    <a:pt x="1506" y="2076"/>
                    <a:pt x="1504" y="2076"/>
                  </a:cubicBezTo>
                  <a:cubicBezTo>
                    <a:pt x="1504" y="2076"/>
                    <a:pt x="1504" y="2076"/>
                    <a:pt x="1504" y="2076"/>
                  </a:cubicBezTo>
                  <a:cubicBezTo>
                    <a:pt x="1503" y="2076"/>
                    <a:pt x="1503" y="2076"/>
                    <a:pt x="1503" y="2076"/>
                  </a:cubicBezTo>
                  <a:cubicBezTo>
                    <a:pt x="1501" y="2076"/>
                    <a:pt x="1499" y="2076"/>
                    <a:pt x="1497" y="2076"/>
                  </a:cubicBezTo>
                  <a:cubicBezTo>
                    <a:pt x="1446" y="2076"/>
                    <a:pt x="1446" y="2076"/>
                    <a:pt x="1446" y="2076"/>
                  </a:cubicBezTo>
                  <a:cubicBezTo>
                    <a:pt x="1444" y="2076"/>
                    <a:pt x="1441" y="2076"/>
                    <a:pt x="1439" y="2075"/>
                  </a:cubicBezTo>
                  <a:cubicBezTo>
                    <a:pt x="1439" y="2075"/>
                    <a:pt x="1438" y="2075"/>
                    <a:pt x="1438" y="2075"/>
                  </a:cubicBezTo>
                  <a:cubicBezTo>
                    <a:pt x="1427" y="2074"/>
                    <a:pt x="1414" y="2069"/>
                    <a:pt x="1408" y="2059"/>
                  </a:cubicBezTo>
                  <a:cubicBezTo>
                    <a:pt x="1407" y="2058"/>
                    <a:pt x="1407" y="2056"/>
                    <a:pt x="1406" y="2055"/>
                  </a:cubicBezTo>
                  <a:cubicBezTo>
                    <a:pt x="1406" y="2055"/>
                    <a:pt x="1406" y="2055"/>
                    <a:pt x="1406" y="2055"/>
                  </a:cubicBezTo>
                  <a:cubicBezTo>
                    <a:pt x="1406" y="2055"/>
                    <a:pt x="1406" y="2055"/>
                    <a:pt x="1406" y="2055"/>
                  </a:cubicBezTo>
                  <a:cubicBezTo>
                    <a:pt x="1403" y="2047"/>
                    <a:pt x="1400" y="2040"/>
                    <a:pt x="1398" y="2032"/>
                  </a:cubicBezTo>
                  <a:cubicBezTo>
                    <a:pt x="1396" y="2029"/>
                    <a:pt x="1394" y="2024"/>
                    <a:pt x="1393" y="2019"/>
                  </a:cubicBezTo>
                  <a:cubicBezTo>
                    <a:pt x="1393" y="2019"/>
                    <a:pt x="1393" y="2019"/>
                    <a:pt x="1393" y="2019"/>
                  </a:cubicBezTo>
                  <a:cubicBezTo>
                    <a:pt x="1393" y="2019"/>
                    <a:pt x="1393" y="2019"/>
                    <a:pt x="1393" y="2019"/>
                  </a:cubicBezTo>
                  <a:cubicBezTo>
                    <a:pt x="1392" y="2018"/>
                    <a:pt x="1392" y="2018"/>
                    <a:pt x="1392" y="2017"/>
                  </a:cubicBezTo>
                  <a:cubicBezTo>
                    <a:pt x="1392" y="2015"/>
                    <a:pt x="1392" y="2013"/>
                    <a:pt x="1392" y="2012"/>
                  </a:cubicBezTo>
                  <a:cubicBezTo>
                    <a:pt x="1393" y="2011"/>
                    <a:pt x="1393" y="2010"/>
                    <a:pt x="1394" y="2009"/>
                  </a:cubicBezTo>
                  <a:cubicBezTo>
                    <a:pt x="1394" y="2009"/>
                    <a:pt x="1394" y="2009"/>
                    <a:pt x="1394" y="2009"/>
                  </a:cubicBezTo>
                  <a:cubicBezTo>
                    <a:pt x="1397" y="2004"/>
                    <a:pt x="1403" y="2002"/>
                    <a:pt x="1409" y="2001"/>
                  </a:cubicBezTo>
                  <a:cubicBezTo>
                    <a:pt x="1409" y="2001"/>
                    <a:pt x="1409" y="2001"/>
                    <a:pt x="1410" y="2001"/>
                  </a:cubicBezTo>
                  <a:cubicBezTo>
                    <a:pt x="1411" y="2001"/>
                    <a:pt x="1413" y="2001"/>
                    <a:pt x="1414" y="2000"/>
                  </a:cubicBezTo>
                  <a:cubicBezTo>
                    <a:pt x="1414" y="2000"/>
                    <a:pt x="1415" y="2000"/>
                    <a:pt x="1415" y="2000"/>
                  </a:cubicBezTo>
                  <a:cubicBezTo>
                    <a:pt x="1418" y="2000"/>
                    <a:pt x="1418" y="2000"/>
                    <a:pt x="1418" y="2000"/>
                  </a:cubicBezTo>
                  <a:cubicBezTo>
                    <a:pt x="1419" y="2000"/>
                    <a:pt x="1420" y="2000"/>
                    <a:pt x="1421" y="2000"/>
                  </a:cubicBezTo>
                  <a:cubicBezTo>
                    <a:pt x="1437" y="2000"/>
                    <a:pt x="1453" y="2000"/>
                    <a:pt x="1469" y="2000"/>
                  </a:cubicBezTo>
                  <a:cubicBezTo>
                    <a:pt x="1469" y="2000"/>
                    <a:pt x="1469" y="2000"/>
                    <a:pt x="1469" y="2000"/>
                  </a:cubicBezTo>
                  <a:cubicBezTo>
                    <a:pt x="1469" y="2000"/>
                    <a:pt x="1469" y="2000"/>
                    <a:pt x="1469" y="2000"/>
                  </a:cubicBezTo>
                  <a:cubicBezTo>
                    <a:pt x="1471" y="2000"/>
                    <a:pt x="1473" y="2000"/>
                    <a:pt x="1475" y="2001"/>
                  </a:cubicBezTo>
                  <a:cubicBezTo>
                    <a:pt x="1475" y="2001"/>
                    <a:pt x="1476" y="2001"/>
                    <a:pt x="1476" y="2001"/>
                  </a:cubicBezTo>
                  <a:cubicBezTo>
                    <a:pt x="1487" y="2002"/>
                    <a:pt x="1499" y="2006"/>
                    <a:pt x="1505" y="2015"/>
                  </a:cubicBezTo>
                  <a:cubicBezTo>
                    <a:pt x="1506" y="2016"/>
                    <a:pt x="1507" y="2017"/>
                    <a:pt x="1508" y="2019"/>
                  </a:cubicBezTo>
                  <a:cubicBezTo>
                    <a:pt x="1509" y="2022"/>
                    <a:pt x="1509" y="2022"/>
                    <a:pt x="1509" y="2022"/>
                  </a:cubicBezTo>
                  <a:cubicBezTo>
                    <a:pt x="1512" y="2028"/>
                    <a:pt x="1516" y="2035"/>
                    <a:pt x="1519" y="2041"/>
                  </a:cubicBezTo>
                  <a:cubicBezTo>
                    <a:pt x="1521" y="2045"/>
                    <a:pt x="1524" y="2051"/>
                    <a:pt x="1526" y="2056"/>
                  </a:cubicBezTo>
                  <a:cubicBezTo>
                    <a:pt x="1527" y="2058"/>
                    <a:pt x="1527" y="2061"/>
                    <a:pt x="1527" y="2063"/>
                  </a:cubicBezTo>
                  <a:close/>
                  <a:moveTo>
                    <a:pt x="1640" y="2000"/>
                  </a:moveTo>
                  <a:cubicBezTo>
                    <a:pt x="1642" y="2000"/>
                    <a:pt x="1643" y="2000"/>
                    <a:pt x="1645" y="2000"/>
                  </a:cubicBezTo>
                  <a:cubicBezTo>
                    <a:pt x="1645" y="2000"/>
                    <a:pt x="1645" y="2000"/>
                    <a:pt x="1646" y="2000"/>
                  </a:cubicBezTo>
                  <a:cubicBezTo>
                    <a:pt x="1657" y="2002"/>
                    <a:pt x="1669" y="2006"/>
                    <a:pt x="1677" y="2014"/>
                  </a:cubicBezTo>
                  <a:cubicBezTo>
                    <a:pt x="1678" y="2014"/>
                    <a:pt x="1678" y="2015"/>
                    <a:pt x="1678" y="2015"/>
                  </a:cubicBezTo>
                  <a:cubicBezTo>
                    <a:pt x="1679" y="2016"/>
                    <a:pt x="1679" y="2016"/>
                    <a:pt x="1680" y="2017"/>
                  </a:cubicBezTo>
                  <a:cubicBezTo>
                    <a:pt x="1680" y="2017"/>
                    <a:pt x="1680" y="2017"/>
                    <a:pt x="1680" y="2018"/>
                  </a:cubicBezTo>
                  <a:cubicBezTo>
                    <a:pt x="1681" y="2018"/>
                    <a:pt x="1681" y="2018"/>
                    <a:pt x="1681" y="2018"/>
                  </a:cubicBezTo>
                  <a:cubicBezTo>
                    <a:pt x="1682" y="2019"/>
                    <a:pt x="1682" y="2019"/>
                    <a:pt x="1682" y="2019"/>
                  </a:cubicBezTo>
                  <a:cubicBezTo>
                    <a:pt x="1685" y="2024"/>
                    <a:pt x="1688" y="2029"/>
                    <a:pt x="1692" y="2034"/>
                  </a:cubicBezTo>
                  <a:cubicBezTo>
                    <a:pt x="1692" y="2034"/>
                    <a:pt x="1692" y="2034"/>
                    <a:pt x="1692" y="2034"/>
                  </a:cubicBezTo>
                  <a:cubicBezTo>
                    <a:pt x="1697" y="2041"/>
                    <a:pt x="1703" y="2049"/>
                    <a:pt x="1707" y="2056"/>
                  </a:cubicBezTo>
                  <a:cubicBezTo>
                    <a:pt x="1707" y="2057"/>
                    <a:pt x="1707" y="2057"/>
                    <a:pt x="1708" y="2058"/>
                  </a:cubicBezTo>
                  <a:cubicBezTo>
                    <a:pt x="1708" y="2058"/>
                    <a:pt x="1708" y="2058"/>
                    <a:pt x="1708" y="2058"/>
                  </a:cubicBezTo>
                  <a:cubicBezTo>
                    <a:pt x="1709" y="2063"/>
                    <a:pt x="1709" y="2066"/>
                    <a:pt x="1707" y="2068"/>
                  </a:cubicBezTo>
                  <a:cubicBezTo>
                    <a:pt x="1706" y="2069"/>
                    <a:pt x="1706" y="2069"/>
                    <a:pt x="1706" y="2069"/>
                  </a:cubicBezTo>
                  <a:cubicBezTo>
                    <a:pt x="1705" y="2071"/>
                    <a:pt x="1702" y="2072"/>
                    <a:pt x="1699" y="2073"/>
                  </a:cubicBezTo>
                  <a:cubicBezTo>
                    <a:pt x="1696" y="2074"/>
                    <a:pt x="1692" y="2075"/>
                    <a:pt x="1688" y="2075"/>
                  </a:cubicBezTo>
                  <a:cubicBezTo>
                    <a:pt x="1684" y="2075"/>
                    <a:pt x="1684" y="2075"/>
                    <a:pt x="1684" y="2075"/>
                  </a:cubicBezTo>
                  <a:cubicBezTo>
                    <a:pt x="1684" y="2075"/>
                    <a:pt x="1684" y="2075"/>
                    <a:pt x="1684" y="2075"/>
                  </a:cubicBezTo>
                  <a:cubicBezTo>
                    <a:pt x="1666" y="2075"/>
                    <a:pt x="1648" y="2075"/>
                    <a:pt x="1629" y="2075"/>
                  </a:cubicBezTo>
                  <a:cubicBezTo>
                    <a:pt x="1627" y="2075"/>
                    <a:pt x="1625" y="2075"/>
                    <a:pt x="1623" y="2075"/>
                  </a:cubicBezTo>
                  <a:cubicBezTo>
                    <a:pt x="1623" y="2075"/>
                    <a:pt x="1623" y="2075"/>
                    <a:pt x="1623" y="2075"/>
                  </a:cubicBezTo>
                  <a:cubicBezTo>
                    <a:pt x="1610" y="2073"/>
                    <a:pt x="1597" y="2068"/>
                    <a:pt x="1589" y="2059"/>
                  </a:cubicBezTo>
                  <a:cubicBezTo>
                    <a:pt x="1588" y="2057"/>
                    <a:pt x="1587" y="2056"/>
                    <a:pt x="1586" y="2055"/>
                  </a:cubicBezTo>
                  <a:cubicBezTo>
                    <a:pt x="1586" y="2054"/>
                    <a:pt x="1586" y="2054"/>
                    <a:pt x="1586" y="2054"/>
                  </a:cubicBezTo>
                  <a:cubicBezTo>
                    <a:pt x="1586" y="2054"/>
                    <a:pt x="1586" y="2054"/>
                    <a:pt x="1586" y="2054"/>
                  </a:cubicBezTo>
                  <a:cubicBezTo>
                    <a:pt x="1582" y="2047"/>
                    <a:pt x="1578" y="2041"/>
                    <a:pt x="1574" y="2034"/>
                  </a:cubicBezTo>
                  <a:cubicBezTo>
                    <a:pt x="1571" y="2029"/>
                    <a:pt x="1566" y="2021"/>
                    <a:pt x="1564" y="2015"/>
                  </a:cubicBezTo>
                  <a:cubicBezTo>
                    <a:pt x="1564" y="2015"/>
                    <a:pt x="1564" y="2015"/>
                    <a:pt x="1564" y="2014"/>
                  </a:cubicBezTo>
                  <a:cubicBezTo>
                    <a:pt x="1564" y="2014"/>
                    <a:pt x="1564" y="2013"/>
                    <a:pt x="1564" y="2013"/>
                  </a:cubicBezTo>
                  <a:cubicBezTo>
                    <a:pt x="1564" y="2006"/>
                    <a:pt x="1568" y="2003"/>
                    <a:pt x="1574" y="2002"/>
                  </a:cubicBezTo>
                  <a:cubicBezTo>
                    <a:pt x="1574" y="2001"/>
                    <a:pt x="1574" y="2001"/>
                    <a:pt x="1574" y="2001"/>
                  </a:cubicBezTo>
                  <a:cubicBezTo>
                    <a:pt x="1574" y="2001"/>
                    <a:pt x="1575" y="2001"/>
                    <a:pt x="1575" y="2001"/>
                  </a:cubicBezTo>
                  <a:cubicBezTo>
                    <a:pt x="1575" y="2001"/>
                    <a:pt x="1576" y="2001"/>
                    <a:pt x="1576" y="2001"/>
                  </a:cubicBezTo>
                  <a:cubicBezTo>
                    <a:pt x="1579" y="2000"/>
                    <a:pt x="1581" y="2000"/>
                    <a:pt x="1585" y="2000"/>
                  </a:cubicBezTo>
                  <a:cubicBezTo>
                    <a:pt x="1621" y="2000"/>
                    <a:pt x="1621" y="2000"/>
                    <a:pt x="1621" y="2000"/>
                  </a:cubicBezTo>
                  <a:cubicBezTo>
                    <a:pt x="1627" y="2000"/>
                    <a:pt x="1633" y="2000"/>
                    <a:pt x="1639" y="2000"/>
                  </a:cubicBezTo>
                  <a:cubicBezTo>
                    <a:pt x="1639" y="2000"/>
                    <a:pt x="1639" y="2000"/>
                    <a:pt x="1639" y="2000"/>
                  </a:cubicBezTo>
                  <a:cubicBezTo>
                    <a:pt x="1639" y="2000"/>
                    <a:pt x="1640" y="2000"/>
                    <a:pt x="1640" y="2000"/>
                  </a:cubicBezTo>
                  <a:close/>
                  <a:moveTo>
                    <a:pt x="1617" y="1924"/>
                  </a:moveTo>
                  <a:cubicBezTo>
                    <a:pt x="1621" y="1930"/>
                    <a:pt x="1625" y="1937"/>
                    <a:pt x="1629" y="1943"/>
                  </a:cubicBezTo>
                  <a:cubicBezTo>
                    <a:pt x="1631" y="1946"/>
                    <a:pt x="1635" y="1950"/>
                    <a:pt x="1637" y="1955"/>
                  </a:cubicBezTo>
                  <a:cubicBezTo>
                    <a:pt x="1638" y="1956"/>
                    <a:pt x="1639" y="1958"/>
                    <a:pt x="1639" y="1960"/>
                  </a:cubicBezTo>
                  <a:cubicBezTo>
                    <a:pt x="1639" y="1961"/>
                    <a:pt x="1638" y="1962"/>
                    <a:pt x="1638" y="1963"/>
                  </a:cubicBezTo>
                  <a:cubicBezTo>
                    <a:pt x="1637" y="1964"/>
                    <a:pt x="1637" y="1964"/>
                    <a:pt x="1636" y="1965"/>
                  </a:cubicBezTo>
                  <a:cubicBezTo>
                    <a:pt x="1636" y="1965"/>
                    <a:pt x="1636" y="1965"/>
                    <a:pt x="1636" y="1965"/>
                  </a:cubicBezTo>
                  <a:cubicBezTo>
                    <a:pt x="1636" y="1965"/>
                    <a:pt x="1636" y="1965"/>
                    <a:pt x="1636" y="1965"/>
                  </a:cubicBezTo>
                  <a:cubicBezTo>
                    <a:pt x="1636" y="1966"/>
                    <a:pt x="1635" y="1966"/>
                    <a:pt x="1635" y="1966"/>
                  </a:cubicBezTo>
                  <a:cubicBezTo>
                    <a:pt x="1635" y="1966"/>
                    <a:pt x="1634" y="1967"/>
                    <a:pt x="1634" y="1967"/>
                  </a:cubicBezTo>
                  <a:cubicBezTo>
                    <a:pt x="1634" y="1967"/>
                    <a:pt x="1633" y="1967"/>
                    <a:pt x="1632" y="1968"/>
                  </a:cubicBezTo>
                  <a:cubicBezTo>
                    <a:pt x="1632" y="1968"/>
                    <a:pt x="1631" y="1968"/>
                    <a:pt x="1630" y="1969"/>
                  </a:cubicBezTo>
                  <a:cubicBezTo>
                    <a:pt x="1630" y="1969"/>
                    <a:pt x="1630" y="1969"/>
                    <a:pt x="1630" y="1969"/>
                  </a:cubicBezTo>
                  <a:cubicBezTo>
                    <a:pt x="1630" y="1969"/>
                    <a:pt x="1630" y="1969"/>
                    <a:pt x="1629" y="1969"/>
                  </a:cubicBezTo>
                  <a:cubicBezTo>
                    <a:pt x="1620" y="1972"/>
                    <a:pt x="1607" y="1970"/>
                    <a:pt x="1598" y="1970"/>
                  </a:cubicBezTo>
                  <a:cubicBezTo>
                    <a:pt x="1588" y="1970"/>
                    <a:pt x="1578" y="1970"/>
                    <a:pt x="1567" y="1970"/>
                  </a:cubicBezTo>
                  <a:cubicBezTo>
                    <a:pt x="1558" y="1970"/>
                    <a:pt x="1547" y="1968"/>
                    <a:pt x="1539" y="1962"/>
                  </a:cubicBezTo>
                  <a:cubicBezTo>
                    <a:pt x="1538" y="1962"/>
                    <a:pt x="1536" y="1961"/>
                    <a:pt x="1535" y="1960"/>
                  </a:cubicBezTo>
                  <a:cubicBezTo>
                    <a:pt x="1533" y="1958"/>
                    <a:pt x="1531" y="1956"/>
                    <a:pt x="1530" y="1954"/>
                  </a:cubicBezTo>
                  <a:cubicBezTo>
                    <a:pt x="1529" y="1952"/>
                    <a:pt x="1529" y="1952"/>
                    <a:pt x="1529" y="1952"/>
                  </a:cubicBezTo>
                  <a:cubicBezTo>
                    <a:pt x="1529" y="1952"/>
                    <a:pt x="1529" y="1952"/>
                    <a:pt x="1529" y="1952"/>
                  </a:cubicBezTo>
                  <a:cubicBezTo>
                    <a:pt x="1524" y="1944"/>
                    <a:pt x="1520" y="1936"/>
                    <a:pt x="1515" y="1928"/>
                  </a:cubicBezTo>
                  <a:cubicBezTo>
                    <a:pt x="1513" y="1925"/>
                    <a:pt x="1513" y="1925"/>
                    <a:pt x="1513" y="1925"/>
                  </a:cubicBezTo>
                  <a:cubicBezTo>
                    <a:pt x="1512" y="1923"/>
                    <a:pt x="1512" y="1921"/>
                    <a:pt x="1512" y="1919"/>
                  </a:cubicBezTo>
                  <a:cubicBezTo>
                    <a:pt x="1512" y="1917"/>
                    <a:pt x="1513" y="1915"/>
                    <a:pt x="1515" y="1914"/>
                  </a:cubicBezTo>
                  <a:cubicBezTo>
                    <a:pt x="1517" y="1913"/>
                    <a:pt x="1519" y="1912"/>
                    <a:pt x="1522" y="1911"/>
                  </a:cubicBezTo>
                  <a:cubicBezTo>
                    <a:pt x="1524" y="1910"/>
                    <a:pt x="1528" y="1910"/>
                    <a:pt x="1531" y="1910"/>
                  </a:cubicBezTo>
                  <a:cubicBezTo>
                    <a:pt x="1532" y="1910"/>
                    <a:pt x="1532" y="1910"/>
                    <a:pt x="1532" y="1910"/>
                  </a:cubicBezTo>
                  <a:cubicBezTo>
                    <a:pt x="1540" y="1909"/>
                    <a:pt x="1548" y="1910"/>
                    <a:pt x="1553" y="1910"/>
                  </a:cubicBezTo>
                  <a:cubicBezTo>
                    <a:pt x="1573" y="1910"/>
                    <a:pt x="1604" y="1906"/>
                    <a:pt x="1617" y="1924"/>
                  </a:cubicBezTo>
                  <a:close/>
                  <a:moveTo>
                    <a:pt x="366" y="1441"/>
                  </a:moveTo>
                  <a:cubicBezTo>
                    <a:pt x="372" y="1443"/>
                    <a:pt x="377" y="1446"/>
                    <a:pt x="382" y="1448"/>
                  </a:cubicBezTo>
                  <a:cubicBezTo>
                    <a:pt x="392" y="1453"/>
                    <a:pt x="403" y="1458"/>
                    <a:pt x="413" y="1462"/>
                  </a:cubicBezTo>
                  <a:cubicBezTo>
                    <a:pt x="418" y="1464"/>
                    <a:pt x="422" y="1466"/>
                    <a:pt x="426" y="1468"/>
                  </a:cubicBezTo>
                  <a:cubicBezTo>
                    <a:pt x="430" y="1469"/>
                    <a:pt x="433" y="1470"/>
                    <a:pt x="437" y="1472"/>
                  </a:cubicBezTo>
                  <a:cubicBezTo>
                    <a:pt x="458" y="1479"/>
                    <a:pt x="479" y="1486"/>
                    <a:pt x="502" y="1492"/>
                  </a:cubicBezTo>
                  <a:cubicBezTo>
                    <a:pt x="527" y="1499"/>
                    <a:pt x="552" y="1505"/>
                    <a:pt x="578" y="1510"/>
                  </a:cubicBezTo>
                  <a:cubicBezTo>
                    <a:pt x="683" y="1532"/>
                    <a:pt x="786" y="1541"/>
                    <a:pt x="819" y="1542"/>
                  </a:cubicBezTo>
                  <a:cubicBezTo>
                    <a:pt x="819" y="1610"/>
                    <a:pt x="819" y="1610"/>
                    <a:pt x="819" y="1610"/>
                  </a:cubicBezTo>
                  <a:cubicBezTo>
                    <a:pt x="857" y="1570"/>
                    <a:pt x="857" y="1570"/>
                    <a:pt x="857" y="1570"/>
                  </a:cubicBezTo>
                  <a:cubicBezTo>
                    <a:pt x="906" y="1518"/>
                    <a:pt x="906" y="1518"/>
                    <a:pt x="906" y="1518"/>
                  </a:cubicBezTo>
                  <a:cubicBezTo>
                    <a:pt x="1019" y="1399"/>
                    <a:pt x="1019" y="1399"/>
                    <a:pt x="1019" y="1399"/>
                  </a:cubicBezTo>
                  <a:cubicBezTo>
                    <a:pt x="933" y="1308"/>
                    <a:pt x="933" y="1308"/>
                    <a:pt x="933" y="1308"/>
                  </a:cubicBezTo>
                  <a:cubicBezTo>
                    <a:pt x="819" y="1188"/>
                    <a:pt x="819" y="1188"/>
                    <a:pt x="819" y="1188"/>
                  </a:cubicBezTo>
                  <a:cubicBezTo>
                    <a:pt x="819" y="1271"/>
                    <a:pt x="819" y="1271"/>
                    <a:pt x="819" y="1271"/>
                  </a:cubicBezTo>
                  <a:cubicBezTo>
                    <a:pt x="740" y="1279"/>
                    <a:pt x="653" y="1266"/>
                    <a:pt x="578" y="1249"/>
                  </a:cubicBezTo>
                  <a:cubicBezTo>
                    <a:pt x="550" y="1242"/>
                    <a:pt x="525" y="1235"/>
                    <a:pt x="502" y="1229"/>
                  </a:cubicBezTo>
                  <a:cubicBezTo>
                    <a:pt x="471" y="1219"/>
                    <a:pt x="445" y="1211"/>
                    <a:pt x="426" y="1204"/>
                  </a:cubicBezTo>
                  <a:cubicBezTo>
                    <a:pt x="422" y="1202"/>
                    <a:pt x="418" y="1201"/>
                    <a:pt x="415" y="1199"/>
                  </a:cubicBezTo>
                  <a:cubicBezTo>
                    <a:pt x="414" y="1199"/>
                    <a:pt x="414" y="1199"/>
                    <a:pt x="413" y="1199"/>
                  </a:cubicBezTo>
                  <a:cubicBezTo>
                    <a:pt x="413" y="1199"/>
                    <a:pt x="413" y="1199"/>
                    <a:pt x="413" y="1199"/>
                  </a:cubicBezTo>
                  <a:cubicBezTo>
                    <a:pt x="354" y="1175"/>
                    <a:pt x="300" y="1147"/>
                    <a:pt x="253" y="1115"/>
                  </a:cubicBezTo>
                  <a:cubicBezTo>
                    <a:pt x="189" y="1073"/>
                    <a:pt x="142" y="1028"/>
                    <a:pt x="110" y="981"/>
                  </a:cubicBezTo>
                  <a:cubicBezTo>
                    <a:pt x="94" y="963"/>
                    <a:pt x="80" y="944"/>
                    <a:pt x="68" y="925"/>
                  </a:cubicBezTo>
                  <a:cubicBezTo>
                    <a:pt x="33" y="870"/>
                    <a:pt x="13" y="811"/>
                    <a:pt x="11" y="751"/>
                  </a:cubicBezTo>
                  <a:cubicBezTo>
                    <a:pt x="7" y="768"/>
                    <a:pt x="4" y="785"/>
                    <a:pt x="3" y="802"/>
                  </a:cubicBezTo>
                  <a:cubicBezTo>
                    <a:pt x="0" y="834"/>
                    <a:pt x="4" y="864"/>
                    <a:pt x="7" y="893"/>
                  </a:cubicBezTo>
                  <a:cubicBezTo>
                    <a:pt x="8" y="898"/>
                    <a:pt x="9" y="904"/>
                    <a:pt x="9" y="909"/>
                  </a:cubicBezTo>
                  <a:cubicBezTo>
                    <a:pt x="22" y="1021"/>
                    <a:pt x="22" y="1021"/>
                    <a:pt x="22" y="1021"/>
                  </a:cubicBezTo>
                  <a:cubicBezTo>
                    <a:pt x="23" y="1025"/>
                    <a:pt x="23" y="1029"/>
                    <a:pt x="24" y="1033"/>
                  </a:cubicBezTo>
                  <a:cubicBezTo>
                    <a:pt x="25" y="1048"/>
                    <a:pt x="27" y="1064"/>
                    <a:pt x="30" y="1080"/>
                  </a:cubicBezTo>
                  <a:cubicBezTo>
                    <a:pt x="34" y="1101"/>
                    <a:pt x="40" y="1121"/>
                    <a:pt x="47" y="1140"/>
                  </a:cubicBezTo>
                  <a:cubicBezTo>
                    <a:pt x="61" y="1175"/>
                    <a:pt x="80" y="1208"/>
                    <a:pt x="103" y="1239"/>
                  </a:cubicBezTo>
                  <a:cubicBezTo>
                    <a:pt x="146" y="1295"/>
                    <a:pt x="202" y="1344"/>
                    <a:pt x="275" y="1390"/>
                  </a:cubicBezTo>
                  <a:cubicBezTo>
                    <a:pt x="304" y="1409"/>
                    <a:pt x="335" y="1426"/>
                    <a:pt x="366" y="1441"/>
                  </a:cubicBezTo>
                  <a:close/>
                  <a:moveTo>
                    <a:pt x="64" y="773"/>
                  </a:moveTo>
                  <a:cubicBezTo>
                    <a:pt x="67" y="798"/>
                    <a:pt x="74" y="823"/>
                    <a:pt x="84" y="848"/>
                  </a:cubicBezTo>
                  <a:cubicBezTo>
                    <a:pt x="107" y="785"/>
                    <a:pt x="165" y="713"/>
                    <a:pt x="209" y="677"/>
                  </a:cubicBezTo>
                  <a:cubicBezTo>
                    <a:pt x="272" y="628"/>
                    <a:pt x="353" y="583"/>
                    <a:pt x="451" y="545"/>
                  </a:cubicBezTo>
                  <a:cubicBezTo>
                    <a:pt x="515" y="521"/>
                    <a:pt x="582" y="501"/>
                    <a:pt x="652" y="486"/>
                  </a:cubicBezTo>
                  <a:cubicBezTo>
                    <a:pt x="652" y="314"/>
                    <a:pt x="652" y="314"/>
                    <a:pt x="652" y="314"/>
                  </a:cubicBezTo>
                  <a:cubicBezTo>
                    <a:pt x="640" y="317"/>
                    <a:pt x="627" y="320"/>
                    <a:pt x="615" y="323"/>
                  </a:cubicBezTo>
                  <a:cubicBezTo>
                    <a:pt x="544" y="340"/>
                    <a:pt x="476" y="361"/>
                    <a:pt x="413" y="386"/>
                  </a:cubicBezTo>
                  <a:cubicBezTo>
                    <a:pt x="345" y="413"/>
                    <a:pt x="288" y="442"/>
                    <a:pt x="238" y="474"/>
                  </a:cubicBezTo>
                  <a:cubicBezTo>
                    <a:pt x="204" y="496"/>
                    <a:pt x="178" y="516"/>
                    <a:pt x="153" y="537"/>
                  </a:cubicBezTo>
                  <a:cubicBezTo>
                    <a:pt x="142" y="547"/>
                    <a:pt x="131" y="556"/>
                    <a:pt x="122" y="566"/>
                  </a:cubicBezTo>
                  <a:cubicBezTo>
                    <a:pt x="81" y="622"/>
                    <a:pt x="60" y="684"/>
                    <a:pt x="62" y="747"/>
                  </a:cubicBezTo>
                  <a:cubicBezTo>
                    <a:pt x="62" y="756"/>
                    <a:pt x="63" y="764"/>
                    <a:pt x="64" y="773"/>
                  </a:cubicBezTo>
                  <a:close/>
                  <a:moveTo>
                    <a:pt x="1928" y="693"/>
                  </a:moveTo>
                  <a:cubicBezTo>
                    <a:pt x="1966" y="727"/>
                    <a:pt x="2007" y="795"/>
                    <a:pt x="2021" y="856"/>
                  </a:cubicBezTo>
                  <a:cubicBezTo>
                    <a:pt x="2034" y="828"/>
                    <a:pt x="2042" y="798"/>
                    <a:pt x="2045" y="768"/>
                  </a:cubicBezTo>
                  <a:cubicBezTo>
                    <a:pt x="2046" y="761"/>
                    <a:pt x="2047" y="754"/>
                    <a:pt x="2047" y="747"/>
                  </a:cubicBezTo>
                  <a:cubicBezTo>
                    <a:pt x="2049" y="670"/>
                    <a:pt x="2018" y="595"/>
                    <a:pt x="1958" y="530"/>
                  </a:cubicBezTo>
                  <a:cubicBezTo>
                    <a:pt x="1924" y="501"/>
                    <a:pt x="1884" y="473"/>
                    <a:pt x="1839" y="447"/>
                  </a:cubicBezTo>
                  <a:cubicBezTo>
                    <a:pt x="1782" y="415"/>
                    <a:pt x="1718" y="387"/>
                    <a:pt x="1639" y="359"/>
                  </a:cubicBezTo>
                  <a:cubicBezTo>
                    <a:pt x="1584" y="340"/>
                    <a:pt x="1524" y="324"/>
                    <a:pt x="1457" y="310"/>
                  </a:cubicBezTo>
                  <a:cubicBezTo>
                    <a:pt x="1457" y="482"/>
                    <a:pt x="1457" y="482"/>
                    <a:pt x="1457" y="482"/>
                  </a:cubicBezTo>
                  <a:cubicBezTo>
                    <a:pt x="1542" y="500"/>
                    <a:pt x="1625" y="525"/>
                    <a:pt x="1700" y="556"/>
                  </a:cubicBezTo>
                  <a:cubicBezTo>
                    <a:pt x="1795" y="595"/>
                    <a:pt x="1871" y="642"/>
                    <a:pt x="1928" y="693"/>
                  </a:cubicBezTo>
                  <a:close/>
                  <a:moveTo>
                    <a:pt x="1054" y="814"/>
                  </a:moveTo>
                  <a:cubicBezTo>
                    <a:pt x="1186" y="814"/>
                    <a:pt x="1408" y="789"/>
                    <a:pt x="1408" y="696"/>
                  </a:cubicBezTo>
                  <a:cubicBezTo>
                    <a:pt x="1408" y="118"/>
                    <a:pt x="1408" y="118"/>
                    <a:pt x="1408" y="118"/>
                  </a:cubicBezTo>
                  <a:cubicBezTo>
                    <a:pt x="1408" y="25"/>
                    <a:pt x="1186" y="0"/>
                    <a:pt x="1054" y="0"/>
                  </a:cubicBezTo>
                  <a:cubicBezTo>
                    <a:pt x="923" y="0"/>
                    <a:pt x="701" y="25"/>
                    <a:pt x="701" y="118"/>
                  </a:cubicBezTo>
                  <a:cubicBezTo>
                    <a:pt x="701" y="696"/>
                    <a:pt x="701" y="696"/>
                    <a:pt x="701" y="696"/>
                  </a:cubicBezTo>
                  <a:cubicBezTo>
                    <a:pt x="701" y="789"/>
                    <a:pt x="923" y="814"/>
                    <a:pt x="1054" y="814"/>
                  </a:cubicBezTo>
                  <a:close/>
                  <a:moveTo>
                    <a:pt x="1054" y="35"/>
                  </a:moveTo>
                  <a:cubicBezTo>
                    <a:pt x="1219" y="35"/>
                    <a:pt x="1352" y="71"/>
                    <a:pt x="1352" y="116"/>
                  </a:cubicBezTo>
                  <a:cubicBezTo>
                    <a:pt x="1352" y="161"/>
                    <a:pt x="1219" y="197"/>
                    <a:pt x="1054" y="197"/>
                  </a:cubicBezTo>
                  <a:cubicBezTo>
                    <a:pt x="890" y="197"/>
                    <a:pt x="757" y="161"/>
                    <a:pt x="757" y="116"/>
                  </a:cubicBezTo>
                  <a:cubicBezTo>
                    <a:pt x="757" y="71"/>
                    <a:pt x="890" y="35"/>
                    <a:pt x="1054" y="35"/>
                  </a:cubicBezTo>
                  <a:close/>
                </a:path>
              </a:pathLst>
            </a:custGeom>
            <a:solidFill>
              <a:srgbClr val="FFFFFF"/>
            </a:solidFill>
            <a:ln>
              <a:noFill/>
            </a:ln>
          </p:spPr>
          <p:txBody>
            <a:bodyPr vert="horz" wrap="square" lIns="83931" tIns="41966" rIns="83931" bIns="41966" numCol="1" anchor="t" anchorCtr="0" compatLnSpc="1">
              <a:prstTxWarp prst="textNoShape">
                <a:avLst/>
              </a:prstTxWarp>
            </a:bodyPr>
            <a:lstStyle/>
            <a:p>
              <a:pPr marL="0" marR="0" lvl="0" indent="0" defTabSz="93144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Segoe UI"/>
              </a:endParaRPr>
            </a:p>
          </p:txBody>
        </p:sp>
      </p:grpSp>
      <p:sp>
        <p:nvSpPr>
          <p:cNvPr id="3" name="TextBox 2"/>
          <p:cNvSpPr txBox="1"/>
          <p:nvPr/>
        </p:nvSpPr>
        <p:spPr>
          <a:xfrm>
            <a:off x="1497863" y="4455209"/>
            <a:ext cx="1611339" cy="517065"/>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a:ln>
                  <a:noFill/>
                </a:ln>
                <a:gradFill>
                  <a:gsLst>
                    <a:gs pos="2917">
                      <a:schemeClr val="tx1"/>
                    </a:gs>
                    <a:gs pos="30000">
                      <a:schemeClr val="tx1"/>
                    </a:gs>
                  </a:gsLst>
                  <a:lin ang="5400000" scaled="0"/>
                </a:gradFill>
                <a:effectLst/>
                <a:uLnTx/>
                <a:uFillTx/>
                <a:latin typeface="Segoe UI Light" panose="020B0502040204020203" pitchFamily="34" charset="0"/>
                <a:cs typeface="Segoe UI Light" panose="020B0502040204020203" pitchFamily="34" charset="0"/>
              </a:rPr>
              <a:t>Cloud services</a:t>
            </a:r>
          </a:p>
        </p:txBody>
      </p:sp>
      <p:sp>
        <p:nvSpPr>
          <p:cNvPr id="127" name="TextBox 126"/>
          <p:cNvSpPr txBox="1"/>
          <p:nvPr/>
        </p:nvSpPr>
        <p:spPr>
          <a:xfrm>
            <a:off x="1429271" y="5792997"/>
            <a:ext cx="1828770" cy="517065"/>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a:ln>
                  <a:noFill/>
                </a:ln>
                <a:gradFill>
                  <a:gsLst>
                    <a:gs pos="2917">
                      <a:schemeClr val="tx1"/>
                    </a:gs>
                    <a:gs pos="30000">
                      <a:schemeClr val="tx1"/>
                    </a:gs>
                  </a:gsLst>
                  <a:lin ang="5400000" scaled="0"/>
                </a:gradFill>
                <a:effectLst/>
                <a:uLnTx/>
                <a:uFillTx/>
                <a:latin typeface="Segoe UI Light" panose="020B0502040204020203" pitchFamily="34" charset="0"/>
                <a:cs typeface="Segoe UI Light" panose="020B0502040204020203" pitchFamily="34" charset="0"/>
              </a:rPr>
              <a:t>On-premise data</a:t>
            </a:r>
          </a:p>
        </p:txBody>
      </p:sp>
      <p:sp>
        <p:nvSpPr>
          <p:cNvPr id="129" name="Rectangle 128"/>
          <p:cNvSpPr/>
          <p:nvPr/>
        </p:nvSpPr>
        <p:spPr bwMode="auto">
          <a:xfrm>
            <a:off x="4604522" y="5111852"/>
            <a:ext cx="3404688" cy="1041111"/>
          </a:xfrm>
          <a:prstGeom prst="rect">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none" lIns="182854" tIns="146283" rIns="182854" bIns="146283" numCol="1" spcCol="0" rtlCol="0" fromWordArt="0" anchor="ctr"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1199" b="0" i="0" u="none" strike="noStrike" kern="0" cap="none" spc="0" normalizeH="0" baseline="0" noProof="0">
              <a:ln>
                <a:noFill/>
              </a:ln>
              <a:gradFill>
                <a:gsLst>
                  <a:gs pos="0">
                    <a:srgbClr val="FFFFFF"/>
                  </a:gs>
                  <a:gs pos="100000">
                    <a:srgbClr val="FFFFFF"/>
                  </a:gs>
                </a:gsLst>
                <a:lin ang="5400000" scaled="0"/>
              </a:gradFill>
              <a:effectLst/>
              <a:uLnTx/>
              <a:uFillTx/>
              <a:latin typeface="Segoe UI"/>
              <a:cs typeface="Segoe UI" pitchFamily="34" charset="0"/>
            </a:endParaRPr>
          </a:p>
        </p:txBody>
      </p:sp>
      <p:sp>
        <p:nvSpPr>
          <p:cNvPr id="130" name="Rectangle 129"/>
          <p:cNvSpPr/>
          <p:nvPr/>
        </p:nvSpPr>
        <p:spPr bwMode="auto">
          <a:xfrm>
            <a:off x="4599626" y="3809789"/>
            <a:ext cx="3404688" cy="1041111"/>
          </a:xfrm>
          <a:prstGeom prst="rect">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none" lIns="182854" tIns="146283" rIns="182854" bIns="146283" numCol="1" spcCol="0" rtlCol="0" fromWordArt="0" anchor="ctr"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1199" b="0" i="0" u="none" strike="noStrike" kern="0" cap="none" spc="0" normalizeH="0" baseline="0" noProof="0">
              <a:ln>
                <a:noFill/>
              </a:ln>
              <a:gradFill>
                <a:gsLst>
                  <a:gs pos="0">
                    <a:srgbClr val="FFFFFF"/>
                  </a:gs>
                  <a:gs pos="100000">
                    <a:srgbClr val="FFFFFF"/>
                  </a:gs>
                </a:gsLst>
                <a:lin ang="5400000" scaled="0"/>
              </a:gradFill>
              <a:effectLst/>
              <a:uLnTx/>
              <a:uFillTx/>
              <a:latin typeface="Segoe UI"/>
              <a:cs typeface="Segoe UI" pitchFamily="34" charset="0"/>
            </a:endParaRPr>
          </a:p>
        </p:txBody>
      </p:sp>
      <p:pic>
        <p:nvPicPr>
          <p:cNvPr id="131" name="Picture 130"/>
          <p:cNvPicPr>
            <a:picLocks noChangeAspect="1"/>
          </p:cNvPicPr>
          <p:nvPr/>
        </p:nvPicPr>
        <p:blipFill rotWithShape="1">
          <a:blip r:embed="rId3"/>
          <a:srcRect l="31168" r="31287" b="61046"/>
          <a:stretch/>
        </p:blipFill>
        <p:spPr>
          <a:xfrm>
            <a:off x="4923608" y="5242950"/>
            <a:ext cx="530720" cy="727057"/>
          </a:xfrm>
          <a:prstGeom prst="rect">
            <a:avLst/>
          </a:prstGeom>
        </p:spPr>
      </p:pic>
      <p:sp>
        <p:nvSpPr>
          <p:cNvPr id="132" name="TextBox 131"/>
          <p:cNvSpPr txBox="1"/>
          <p:nvPr/>
        </p:nvSpPr>
        <p:spPr>
          <a:xfrm>
            <a:off x="5459515" y="5396850"/>
            <a:ext cx="2544799" cy="544765"/>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a:ln>
                  <a:noFill/>
                </a:ln>
                <a:solidFill>
                  <a:schemeClr val="bg1"/>
                </a:solidFill>
                <a:effectLst/>
                <a:uLnTx/>
                <a:uFillTx/>
                <a:latin typeface="Segoe UI Light" panose="020B0502040204020203" pitchFamily="34" charset="0"/>
                <a:cs typeface="Segoe UI Light" panose="020B0502040204020203" pitchFamily="34" charset="0"/>
              </a:rPr>
              <a:t>Operational data store</a:t>
            </a:r>
          </a:p>
        </p:txBody>
      </p:sp>
      <p:sp>
        <p:nvSpPr>
          <p:cNvPr id="133" name="TextBox 132"/>
          <p:cNvSpPr txBox="1"/>
          <p:nvPr/>
        </p:nvSpPr>
        <p:spPr>
          <a:xfrm>
            <a:off x="5497816" y="3898804"/>
            <a:ext cx="2467663" cy="794064"/>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Common Data Model</a:t>
            </a:r>
            <a:br>
              <a:rPr kumimoji="0" lang="en-US" sz="1800"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br>
            <a:r>
              <a:rPr kumimoji="0" lang="en-US" sz="1800"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and custom entities</a:t>
            </a:r>
          </a:p>
        </p:txBody>
      </p:sp>
      <p:pic>
        <p:nvPicPr>
          <p:cNvPr id="171" name="Picture 4" descr="\\MAGNUM\Projects\Microsoft\Cloud Power FY12\Design\Icons\PNGs\IT_guy.png"/>
          <p:cNvPicPr>
            <a:picLocks noChangeAspect="1" noChangeArrowheads="1"/>
          </p:cNvPicPr>
          <p:nvPr/>
        </p:nvPicPr>
        <p:blipFill>
          <a:blip r:embed="rId4" cstate="print">
            <a:lum bright="100000"/>
          </a:blip>
          <a:stretch>
            <a:fillRect/>
          </a:stretch>
        </p:blipFill>
        <p:spPr bwMode="auto">
          <a:xfrm>
            <a:off x="4851938" y="3832034"/>
            <a:ext cx="607577" cy="842368"/>
          </a:xfrm>
          <a:prstGeom prst="rect">
            <a:avLst/>
          </a:prstGeom>
          <a:noFill/>
        </p:spPr>
      </p:pic>
      <p:sp>
        <p:nvSpPr>
          <p:cNvPr id="4" name="Arrow: Down 3"/>
          <p:cNvSpPr/>
          <p:nvPr/>
        </p:nvSpPr>
        <p:spPr bwMode="auto">
          <a:xfrm>
            <a:off x="6019118" y="4842193"/>
            <a:ext cx="762000" cy="293706"/>
          </a:xfrm>
          <a:prstGeom prst="downArrow">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none" lIns="182854" tIns="146283" rIns="182854" bIns="146283" numCol="1" spcCol="0" rtlCol="0" fromWordArt="0" anchor="ctr"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1199" b="0" i="0" u="none" strike="noStrike" kern="0" cap="none" spc="0" normalizeH="0" baseline="0" noProof="0">
              <a:ln>
                <a:noFill/>
              </a:ln>
              <a:gradFill>
                <a:gsLst>
                  <a:gs pos="0">
                    <a:srgbClr val="FFFFFF"/>
                  </a:gs>
                  <a:gs pos="100000">
                    <a:srgbClr val="FFFFFF"/>
                  </a:gs>
                </a:gsLst>
                <a:lin ang="5400000" scaled="0"/>
              </a:gradFill>
              <a:effectLst/>
              <a:uLnTx/>
              <a:uFillTx/>
              <a:latin typeface="Segoe UI"/>
              <a:cs typeface="Segoe UI" pitchFamily="34" charset="0"/>
            </a:endParaRPr>
          </a:p>
        </p:txBody>
      </p:sp>
      <p:sp>
        <p:nvSpPr>
          <p:cNvPr id="172" name="TextBox 171"/>
          <p:cNvSpPr txBox="1"/>
          <p:nvPr/>
        </p:nvSpPr>
        <p:spPr>
          <a:xfrm>
            <a:off x="3394569" y="5149037"/>
            <a:ext cx="1262205" cy="794064"/>
          </a:xfrm>
          <a:prstGeom prst="rect">
            <a:avLst/>
          </a:prstGeom>
          <a:noFill/>
        </p:spPr>
        <p:txBody>
          <a:bodyPr wrap="non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a:ln>
                  <a:noFill/>
                </a:ln>
                <a:solidFill>
                  <a:schemeClr val="bg1"/>
                </a:solidFill>
                <a:effectLst/>
                <a:uLnTx/>
                <a:uFillTx/>
                <a:latin typeface="Segoe UI Light" panose="020B0502040204020203" pitchFamily="34" charset="0"/>
                <a:cs typeface="Segoe UI Light" panose="020B0502040204020203" pitchFamily="34" charset="0"/>
              </a:rPr>
              <a:t>Real time</a:t>
            </a:r>
            <a:br>
              <a:rPr kumimoji="0" lang="en-US" sz="1800" b="0" i="0" u="none" strike="noStrike" kern="0" cap="none" spc="0" normalizeH="0" baseline="0" noProof="0">
                <a:ln>
                  <a:noFill/>
                </a:ln>
                <a:solidFill>
                  <a:schemeClr val="bg1"/>
                </a:solidFill>
                <a:effectLst/>
                <a:uLnTx/>
                <a:uFillTx/>
                <a:latin typeface="Segoe UI Light" panose="020B0502040204020203" pitchFamily="34" charset="0"/>
                <a:cs typeface="Segoe UI Light" panose="020B0502040204020203" pitchFamily="34" charset="0"/>
              </a:rPr>
            </a:br>
            <a:r>
              <a:rPr kumimoji="0" lang="en-US" sz="1800" b="0" i="0" u="none" strike="noStrike" kern="0" cap="none" spc="0" normalizeH="0" baseline="0" noProof="0">
                <a:ln>
                  <a:noFill/>
                </a:ln>
                <a:solidFill>
                  <a:schemeClr val="bg1"/>
                </a:solidFill>
                <a:effectLst/>
                <a:uLnTx/>
                <a:uFillTx/>
                <a:latin typeface="Segoe UI Light" panose="020B0502040204020203" pitchFamily="34" charset="0"/>
                <a:cs typeface="Segoe UI Light" panose="020B0502040204020203" pitchFamily="34" charset="0"/>
              </a:rPr>
              <a:t> sync</a:t>
            </a:r>
            <a:endParaRPr kumimoji="0" lang="en-US" sz="1800" b="0" i="0" u="none" strike="noStrike" kern="0" cap="none" spc="0" normalizeH="0" baseline="30000" noProof="0">
              <a:ln>
                <a:noFill/>
              </a:ln>
              <a:solidFill>
                <a:schemeClr val="bg1"/>
              </a:solidFill>
              <a:effectLst/>
              <a:uLnTx/>
              <a:uFillTx/>
              <a:latin typeface="Segoe UI Light" panose="020B0502040204020203" pitchFamily="34" charset="0"/>
              <a:cs typeface="Segoe UI Light" panose="020B0502040204020203" pitchFamily="34" charset="0"/>
            </a:endParaRPr>
          </a:p>
        </p:txBody>
      </p:sp>
      <p:cxnSp>
        <p:nvCxnSpPr>
          <p:cNvPr id="10" name="Connector: Elbow 9"/>
          <p:cNvCxnSpPr>
            <a:cxnSpLocks/>
            <a:stCxn id="100" idx="6"/>
            <a:endCxn id="181" idx="1"/>
          </p:cNvCxnSpPr>
          <p:nvPr/>
        </p:nvCxnSpPr>
        <p:spPr>
          <a:xfrm>
            <a:off x="2731656" y="4128253"/>
            <a:ext cx="606547" cy="605075"/>
          </a:xfrm>
          <a:prstGeom prst="bentConnector3">
            <a:avLst>
              <a:gd name="adj1" fmla="val 50000"/>
            </a:avLst>
          </a:prstGeom>
          <a:ln w="1905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76" name="Connector: Elbow 175"/>
          <p:cNvCxnSpPr>
            <a:cxnSpLocks/>
            <a:stCxn id="108" idx="6"/>
            <a:endCxn id="181" idx="1"/>
          </p:cNvCxnSpPr>
          <p:nvPr/>
        </p:nvCxnSpPr>
        <p:spPr>
          <a:xfrm flipV="1">
            <a:off x="2736092" y="4733328"/>
            <a:ext cx="602111" cy="698970"/>
          </a:xfrm>
          <a:prstGeom prst="bentConnector3">
            <a:avLst>
              <a:gd name="adj1" fmla="val 50000"/>
            </a:avLst>
          </a:prstGeom>
          <a:ln w="1905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81" name="Rectangle 180"/>
          <p:cNvSpPr/>
          <p:nvPr/>
        </p:nvSpPr>
        <p:spPr bwMode="auto">
          <a:xfrm>
            <a:off x="3338203" y="3135604"/>
            <a:ext cx="5836270" cy="3195448"/>
          </a:xfrm>
          <a:prstGeom prst="rect">
            <a:avLst/>
          </a:prstGeom>
          <a:noFill/>
          <a:ln w="15875" cap="flat" cmpd="sng" algn="ctr">
            <a:solidFill>
              <a:srgbClr val="002060"/>
            </a:solidFill>
            <a:prstDash val="solid"/>
            <a:headEnd type="none" w="med" len="med"/>
            <a:tailEnd type="none" w="med" len="med"/>
          </a:ln>
          <a:effectLst/>
        </p:spPr>
        <p:txBody>
          <a:bodyPr rot="0" spcFirstLastPara="0" vertOverflow="overflow" horzOverflow="overflow" vert="horz" wrap="none" lIns="182854" tIns="146283" rIns="182854" bIns="146283" numCol="1" spcCol="0" rtlCol="0" fromWordArt="0" anchor="ctr"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1199" b="0" i="0" u="none" strike="noStrike" kern="0" cap="none" spc="0" normalizeH="0" baseline="0" noProof="0">
              <a:ln>
                <a:noFill/>
              </a:ln>
              <a:gradFill>
                <a:gsLst>
                  <a:gs pos="0">
                    <a:srgbClr val="FFFFFF"/>
                  </a:gs>
                  <a:gs pos="100000">
                    <a:srgbClr val="FFFFFF"/>
                  </a:gs>
                </a:gsLst>
                <a:lin ang="5400000" scaled="0"/>
              </a:gradFill>
              <a:effectLst/>
              <a:uLnTx/>
              <a:uFillTx/>
              <a:latin typeface="Segoe UI"/>
              <a:cs typeface="Segoe UI" pitchFamily="34" charset="0"/>
            </a:endParaRPr>
          </a:p>
        </p:txBody>
      </p:sp>
      <p:sp>
        <p:nvSpPr>
          <p:cNvPr id="194" name="Freeform 138"/>
          <p:cNvSpPr>
            <a:spLocks noEditPoints="1"/>
          </p:cNvSpPr>
          <p:nvPr/>
        </p:nvSpPr>
        <p:spPr bwMode="black">
          <a:xfrm>
            <a:off x="3798856" y="4519447"/>
            <a:ext cx="389477" cy="465728"/>
          </a:xfrm>
          <a:custGeom>
            <a:avLst/>
            <a:gdLst>
              <a:gd name="T0" fmla="*/ 64 w 64"/>
              <a:gd name="T1" fmla="*/ 9 h 80"/>
              <a:gd name="T2" fmla="*/ 64 w 64"/>
              <a:gd name="T3" fmla="*/ 32 h 80"/>
              <a:gd name="T4" fmla="*/ 40 w 64"/>
              <a:gd name="T5" fmla="*/ 33 h 80"/>
              <a:gd name="T6" fmla="*/ 32 w 64"/>
              <a:gd name="T7" fmla="*/ 25 h 80"/>
              <a:gd name="T8" fmla="*/ 47 w 64"/>
              <a:gd name="T9" fmla="*/ 24 h 80"/>
              <a:gd name="T10" fmla="*/ 37 w 64"/>
              <a:gd name="T11" fmla="*/ 18 h 80"/>
              <a:gd name="T12" fmla="*/ 12 w 64"/>
              <a:gd name="T13" fmla="*/ 35 h 80"/>
              <a:gd name="T14" fmla="*/ 0 w 64"/>
              <a:gd name="T15" fmla="*/ 35 h 80"/>
              <a:gd name="T16" fmla="*/ 39 w 64"/>
              <a:gd name="T17" fmla="*/ 7 h 80"/>
              <a:gd name="T18" fmla="*/ 55 w 64"/>
              <a:gd name="T19" fmla="*/ 15 h 80"/>
              <a:gd name="T20" fmla="*/ 56 w 64"/>
              <a:gd name="T21" fmla="*/ 0 h 80"/>
              <a:gd name="T22" fmla="*/ 64 w 64"/>
              <a:gd name="T23" fmla="*/ 9 h 80"/>
              <a:gd name="T24" fmla="*/ 26 w 64"/>
              <a:gd name="T25" fmla="*/ 62 h 80"/>
              <a:gd name="T26" fmla="*/ 15 w 64"/>
              <a:gd name="T27" fmla="*/ 56 h 80"/>
              <a:gd name="T28" fmla="*/ 32 w 64"/>
              <a:gd name="T29" fmla="*/ 56 h 80"/>
              <a:gd name="T30" fmla="*/ 24 w 64"/>
              <a:gd name="T31" fmla="*/ 47 h 80"/>
              <a:gd name="T32" fmla="*/ 0 w 64"/>
              <a:gd name="T33" fmla="*/ 48 h 80"/>
              <a:gd name="T34" fmla="*/ 0 w 64"/>
              <a:gd name="T35" fmla="*/ 72 h 80"/>
              <a:gd name="T36" fmla="*/ 8 w 64"/>
              <a:gd name="T37" fmla="*/ 80 h 80"/>
              <a:gd name="T38" fmla="*/ 9 w 64"/>
              <a:gd name="T39" fmla="*/ 66 h 80"/>
              <a:gd name="T40" fmla="*/ 24 w 64"/>
              <a:gd name="T41" fmla="*/ 73 h 80"/>
              <a:gd name="T42" fmla="*/ 64 w 64"/>
              <a:gd name="T43" fmla="*/ 45 h 80"/>
              <a:gd name="T44" fmla="*/ 51 w 64"/>
              <a:gd name="T45" fmla="*/ 45 h 80"/>
              <a:gd name="T46" fmla="*/ 26 w 64"/>
              <a:gd name="T47" fmla="*/ 6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 h="80">
                <a:moveTo>
                  <a:pt x="64" y="9"/>
                </a:moveTo>
                <a:cubicBezTo>
                  <a:pt x="64" y="32"/>
                  <a:pt x="64" y="32"/>
                  <a:pt x="64" y="32"/>
                </a:cubicBezTo>
                <a:cubicBezTo>
                  <a:pt x="40" y="33"/>
                  <a:pt x="40" y="33"/>
                  <a:pt x="40" y="33"/>
                </a:cubicBezTo>
                <a:cubicBezTo>
                  <a:pt x="32" y="25"/>
                  <a:pt x="32" y="25"/>
                  <a:pt x="32" y="25"/>
                </a:cubicBezTo>
                <a:cubicBezTo>
                  <a:pt x="47" y="24"/>
                  <a:pt x="47" y="24"/>
                  <a:pt x="47" y="24"/>
                </a:cubicBezTo>
                <a:cubicBezTo>
                  <a:pt x="45" y="21"/>
                  <a:pt x="41" y="19"/>
                  <a:pt x="37" y="18"/>
                </a:cubicBezTo>
                <a:cubicBezTo>
                  <a:pt x="26" y="16"/>
                  <a:pt x="14" y="24"/>
                  <a:pt x="12" y="35"/>
                </a:cubicBezTo>
                <a:cubicBezTo>
                  <a:pt x="0" y="35"/>
                  <a:pt x="0" y="35"/>
                  <a:pt x="0" y="35"/>
                </a:cubicBezTo>
                <a:cubicBezTo>
                  <a:pt x="4" y="14"/>
                  <a:pt x="22" y="4"/>
                  <a:pt x="39" y="7"/>
                </a:cubicBezTo>
                <a:cubicBezTo>
                  <a:pt x="45" y="8"/>
                  <a:pt x="51" y="11"/>
                  <a:pt x="55" y="15"/>
                </a:cubicBezTo>
                <a:cubicBezTo>
                  <a:pt x="56" y="0"/>
                  <a:pt x="56" y="0"/>
                  <a:pt x="56" y="0"/>
                </a:cubicBezTo>
                <a:lnTo>
                  <a:pt x="64" y="9"/>
                </a:lnTo>
                <a:close/>
                <a:moveTo>
                  <a:pt x="26" y="62"/>
                </a:moveTo>
                <a:cubicBezTo>
                  <a:pt x="22" y="61"/>
                  <a:pt x="18" y="59"/>
                  <a:pt x="15" y="56"/>
                </a:cubicBezTo>
                <a:cubicBezTo>
                  <a:pt x="32" y="56"/>
                  <a:pt x="32" y="56"/>
                  <a:pt x="32" y="56"/>
                </a:cubicBezTo>
                <a:cubicBezTo>
                  <a:pt x="24" y="47"/>
                  <a:pt x="24" y="47"/>
                  <a:pt x="24" y="47"/>
                </a:cubicBezTo>
                <a:cubicBezTo>
                  <a:pt x="0" y="48"/>
                  <a:pt x="0" y="48"/>
                  <a:pt x="0" y="48"/>
                </a:cubicBezTo>
                <a:cubicBezTo>
                  <a:pt x="0" y="72"/>
                  <a:pt x="0" y="72"/>
                  <a:pt x="0" y="72"/>
                </a:cubicBezTo>
                <a:cubicBezTo>
                  <a:pt x="8" y="80"/>
                  <a:pt x="8" y="80"/>
                  <a:pt x="8" y="80"/>
                </a:cubicBezTo>
                <a:cubicBezTo>
                  <a:pt x="9" y="66"/>
                  <a:pt x="9" y="66"/>
                  <a:pt x="9" y="66"/>
                </a:cubicBezTo>
                <a:cubicBezTo>
                  <a:pt x="13" y="70"/>
                  <a:pt x="18" y="72"/>
                  <a:pt x="24" y="73"/>
                </a:cubicBezTo>
                <a:cubicBezTo>
                  <a:pt x="42" y="77"/>
                  <a:pt x="60" y="66"/>
                  <a:pt x="64" y="45"/>
                </a:cubicBezTo>
                <a:cubicBezTo>
                  <a:pt x="51" y="45"/>
                  <a:pt x="51" y="45"/>
                  <a:pt x="51" y="45"/>
                </a:cubicBezTo>
                <a:cubicBezTo>
                  <a:pt x="49" y="57"/>
                  <a:pt x="38" y="64"/>
                  <a:pt x="26" y="62"/>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8" name="Rectangle 47"/>
          <p:cNvSpPr/>
          <p:nvPr/>
        </p:nvSpPr>
        <p:spPr bwMode="auto">
          <a:xfrm>
            <a:off x="8091228" y="3800687"/>
            <a:ext cx="998874" cy="2343174"/>
          </a:xfrm>
          <a:prstGeom prst="rect">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none" lIns="182854" tIns="146283" rIns="182854" bIns="146283" numCol="1" spcCol="0" rtlCol="0" fromWordArt="0" anchor="ctr"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1199" b="0" i="0" u="none" strike="noStrike" kern="0" cap="none" spc="0" normalizeH="0" baseline="0" noProof="0">
              <a:ln>
                <a:noFill/>
              </a:ln>
              <a:gradFill>
                <a:gsLst>
                  <a:gs pos="0">
                    <a:srgbClr val="FFFFFF"/>
                  </a:gs>
                  <a:gs pos="100000">
                    <a:srgbClr val="FFFFFF"/>
                  </a:gs>
                </a:gsLst>
                <a:lin ang="5400000" scaled="0"/>
              </a:gradFill>
              <a:effectLst/>
              <a:uLnTx/>
              <a:uFillTx/>
              <a:latin typeface="Segoe UI"/>
              <a:cs typeface="Segoe UI" pitchFamily="34" charset="0"/>
            </a:endParaRPr>
          </a:p>
        </p:txBody>
      </p:sp>
      <p:sp>
        <p:nvSpPr>
          <p:cNvPr id="49" name="TextBox 48"/>
          <p:cNvSpPr txBox="1"/>
          <p:nvPr/>
        </p:nvSpPr>
        <p:spPr>
          <a:xfrm>
            <a:off x="8202663" y="5312865"/>
            <a:ext cx="826187" cy="738664"/>
          </a:xfrm>
          <a:prstGeom prst="rect">
            <a:avLst/>
          </a:prstGeom>
          <a:noFill/>
        </p:spPr>
        <p:txBody>
          <a:bodyPr wrap="non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2400" b="0" i="0" u="none" strike="noStrike" kern="0" cap="none" spc="0" normalizeH="0" baseline="30000" noProof="0">
                <a:ln>
                  <a:noFill/>
                </a:ln>
                <a:solidFill>
                  <a:schemeClr val="bg1"/>
                </a:solidFill>
                <a:effectLst/>
                <a:uLnTx/>
                <a:uFillTx/>
                <a:latin typeface="Segoe UI Light" panose="020B0502040204020203" pitchFamily="34" charset="0"/>
                <a:cs typeface="Segoe UI Light" panose="020B0502040204020203" pitchFamily="34" charset="0"/>
              </a:rPr>
              <a:t>Data </a:t>
            </a:r>
            <a:br>
              <a:rPr kumimoji="0" lang="en-US" sz="2400" b="0" i="0" u="none" strike="noStrike" kern="0" cap="none" spc="0" normalizeH="0" baseline="30000" noProof="0">
                <a:ln>
                  <a:noFill/>
                </a:ln>
                <a:solidFill>
                  <a:schemeClr val="bg1"/>
                </a:solidFill>
                <a:effectLst/>
                <a:uLnTx/>
                <a:uFillTx/>
                <a:latin typeface="Segoe UI Light" panose="020B0502040204020203" pitchFamily="34" charset="0"/>
                <a:cs typeface="Segoe UI Light" panose="020B0502040204020203" pitchFamily="34" charset="0"/>
              </a:rPr>
            </a:br>
            <a:r>
              <a:rPr kumimoji="0" lang="en-US" sz="2400" b="0" i="0" u="none" strike="noStrike" kern="0" cap="none" spc="0" normalizeH="0" baseline="30000" noProof="0">
                <a:ln>
                  <a:noFill/>
                </a:ln>
                <a:solidFill>
                  <a:schemeClr val="bg1"/>
                </a:solidFill>
                <a:effectLst/>
                <a:uLnTx/>
                <a:uFillTx/>
                <a:latin typeface="Segoe UI Light" panose="020B0502040204020203" pitchFamily="34" charset="0"/>
                <a:cs typeface="Segoe UI Light" panose="020B0502040204020203" pitchFamily="34" charset="0"/>
              </a:rPr>
              <a:t>API</a:t>
            </a:r>
          </a:p>
        </p:txBody>
      </p:sp>
      <p:sp>
        <p:nvSpPr>
          <p:cNvPr id="50" name="TextBox 49"/>
          <p:cNvSpPr txBox="1"/>
          <p:nvPr/>
        </p:nvSpPr>
        <p:spPr>
          <a:xfrm>
            <a:off x="9228208" y="5119717"/>
            <a:ext cx="1905715" cy="815608"/>
          </a:xfrm>
          <a:prstGeom prst="rect">
            <a:avLst/>
          </a:prstGeom>
          <a:noFill/>
        </p:spPr>
        <p:txBody>
          <a:bodyPr wrap="non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a:ln>
                  <a:noFill/>
                </a:ln>
                <a:gradFill>
                  <a:gsLst>
                    <a:gs pos="2917">
                      <a:schemeClr val="tx1"/>
                    </a:gs>
                    <a:gs pos="30000">
                      <a:schemeClr val="tx1"/>
                    </a:gs>
                  </a:gsLst>
                  <a:lin ang="5400000" scaled="0"/>
                </a:gradFill>
                <a:effectLst/>
                <a:uLnTx/>
                <a:uFillTx/>
                <a:latin typeface="Segoe UI Light" panose="020B0502040204020203" pitchFamily="34" charset="0"/>
                <a:cs typeface="Segoe UI Light" panose="020B0502040204020203" pitchFamily="34" charset="0"/>
              </a:rPr>
              <a:t>Pro development </a:t>
            </a:r>
          </a:p>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a:ln>
                  <a:noFill/>
                </a:ln>
                <a:gradFill>
                  <a:gsLst>
                    <a:gs pos="2917">
                      <a:schemeClr val="tx1"/>
                    </a:gs>
                    <a:gs pos="30000">
                      <a:schemeClr val="tx1"/>
                    </a:gs>
                  </a:gsLst>
                  <a:lin ang="5400000" scaled="0"/>
                </a:gradFill>
                <a:effectLst/>
                <a:uLnTx/>
                <a:uFillTx/>
                <a:latin typeface="Segoe UI Light" panose="020B0502040204020203" pitchFamily="34" charset="0"/>
                <a:cs typeface="Segoe UI Light" panose="020B0502040204020203" pitchFamily="34" charset="0"/>
              </a:rPr>
              <a:t>tools</a:t>
            </a:r>
          </a:p>
        </p:txBody>
      </p:sp>
      <p:pic>
        <p:nvPicPr>
          <p:cNvPr id="51" name="Picture 50"/>
          <p:cNvPicPr>
            <a:picLocks noChangeAspect="1"/>
          </p:cNvPicPr>
          <p:nvPr/>
        </p:nvPicPr>
        <p:blipFill>
          <a:blip r:embed="rId5"/>
          <a:stretch>
            <a:fillRect/>
          </a:stretch>
        </p:blipFill>
        <p:spPr>
          <a:xfrm>
            <a:off x="7669021" y="1910584"/>
            <a:ext cx="668177" cy="511234"/>
          </a:xfrm>
          <a:prstGeom prst="rect">
            <a:avLst/>
          </a:prstGeom>
        </p:spPr>
      </p:pic>
      <p:pic>
        <p:nvPicPr>
          <p:cNvPr id="52" name="Picture 51"/>
          <p:cNvPicPr>
            <a:picLocks noChangeAspect="1"/>
          </p:cNvPicPr>
          <p:nvPr/>
        </p:nvPicPr>
        <p:blipFill>
          <a:blip r:embed="rId6"/>
          <a:stretch>
            <a:fillRect/>
          </a:stretch>
        </p:blipFill>
        <p:spPr>
          <a:xfrm>
            <a:off x="6028153" y="1909438"/>
            <a:ext cx="620450" cy="516914"/>
          </a:xfrm>
          <a:prstGeom prst="rect">
            <a:avLst/>
          </a:prstGeom>
        </p:spPr>
      </p:pic>
      <p:pic>
        <p:nvPicPr>
          <p:cNvPr id="53" name="Picture 52"/>
          <p:cNvPicPr>
            <a:picLocks noChangeAspect="1"/>
          </p:cNvPicPr>
          <p:nvPr/>
        </p:nvPicPr>
        <p:blipFill>
          <a:blip r:embed="rId7"/>
          <a:stretch>
            <a:fillRect/>
          </a:stretch>
        </p:blipFill>
        <p:spPr>
          <a:xfrm>
            <a:off x="4191303" y="1930402"/>
            <a:ext cx="578320" cy="412983"/>
          </a:xfrm>
          <a:prstGeom prst="rect">
            <a:avLst/>
          </a:prstGeom>
        </p:spPr>
      </p:pic>
      <p:sp>
        <p:nvSpPr>
          <p:cNvPr id="54" name="TextBox 53"/>
          <p:cNvSpPr txBox="1"/>
          <p:nvPr/>
        </p:nvSpPr>
        <p:spPr>
          <a:xfrm>
            <a:off x="5726149" y="2328803"/>
            <a:ext cx="1127488" cy="461665"/>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a:ln>
                  <a:noFill/>
                </a:ln>
                <a:gradFill>
                  <a:gsLst>
                    <a:gs pos="2917">
                      <a:schemeClr val="tx1"/>
                    </a:gs>
                    <a:gs pos="30000">
                      <a:schemeClr val="tx1"/>
                    </a:gs>
                  </a:gsLst>
                  <a:lin ang="5400000" scaled="0"/>
                </a:gradFill>
                <a:effectLst/>
                <a:uLnTx/>
                <a:uFillTx/>
              </a:rPr>
              <a:t>PowerApps</a:t>
            </a:r>
          </a:p>
        </p:txBody>
      </p:sp>
      <p:sp>
        <p:nvSpPr>
          <p:cNvPr id="55" name="TextBox 54"/>
          <p:cNvSpPr txBox="1"/>
          <p:nvPr/>
        </p:nvSpPr>
        <p:spPr>
          <a:xfrm>
            <a:off x="3920322" y="2328803"/>
            <a:ext cx="954364" cy="461665"/>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a:ln>
                  <a:noFill/>
                </a:ln>
                <a:gradFill>
                  <a:gsLst>
                    <a:gs pos="2917">
                      <a:schemeClr val="tx1"/>
                    </a:gs>
                    <a:gs pos="30000">
                      <a:schemeClr val="tx1"/>
                    </a:gs>
                  </a:gsLst>
                  <a:lin ang="5400000" scaled="0"/>
                </a:gradFill>
                <a:effectLst/>
                <a:uLnTx/>
                <a:uFillTx/>
              </a:rPr>
              <a:t>Power BI</a:t>
            </a:r>
          </a:p>
        </p:txBody>
      </p:sp>
      <p:sp>
        <p:nvSpPr>
          <p:cNvPr id="56" name="TextBox 55"/>
          <p:cNvSpPr txBox="1"/>
          <p:nvPr/>
        </p:nvSpPr>
        <p:spPr>
          <a:xfrm>
            <a:off x="7316486" y="2328803"/>
            <a:ext cx="1365951" cy="461665"/>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a:ln>
                  <a:noFill/>
                </a:ln>
                <a:gradFill>
                  <a:gsLst>
                    <a:gs pos="2917">
                      <a:schemeClr val="tx1"/>
                    </a:gs>
                    <a:gs pos="30000">
                      <a:schemeClr val="tx1"/>
                    </a:gs>
                  </a:gsLst>
                  <a:lin ang="5400000" scaled="0"/>
                </a:gradFill>
                <a:effectLst/>
                <a:uLnTx/>
                <a:uFillTx/>
              </a:rPr>
              <a:t>Microsoft Flow</a:t>
            </a:r>
          </a:p>
        </p:txBody>
      </p:sp>
      <p:grpSp>
        <p:nvGrpSpPr>
          <p:cNvPr id="58" name="Group 57"/>
          <p:cNvGrpSpPr/>
          <p:nvPr/>
        </p:nvGrpSpPr>
        <p:grpSpPr bwMode="black">
          <a:xfrm>
            <a:off x="8285406" y="4585311"/>
            <a:ext cx="541064" cy="440065"/>
            <a:chOff x="5184775" y="225425"/>
            <a:chExt cx="1500188" cy="1220788"/>
          </a:xfrm>
          <a:solidFill>
            <a:srgbClr val="FFFFFF"/>
          </a:solidFill>
        </p:grpSpPr>
        <p:sp>
          <p:nvSpPr>
            <p:cNvPr id="59" name="Freeform 86"/>
            <p:cNvSpPr>
              <a:spLocks noEditPoints="1"/>
            </p:cNvSpPr>
            <p:nvPr/>
          </p:nvSpPr>
          <p:spPr bwMode="black">
            <a:xfrm>
              <a:off x="5184775" y="344488"/>
              <a:ext cx="1095375" cy="1101725"/>
            </a:xfrm>
            <a:custGeom>
              <a:avLst/>
              <a:gdLst>
                <a:gd name="T0" fmla="*/ 287 w 292"/>
                <a:gd name="T1" fmla="*/ 113 h 294"/>
                <a:gd name="T2" fmla="*/ 239 w 292"/>
                <a:gd name="T3" fmla="*/ 105 h 294"/>
                <a:gd name="T4" fmla="*/ 252 w 292"/>
                <a:gd name="T5" fmla="*/ 58 h 294"/>
                <a:gd name="T6" fmla="*/ 229 w 292"/>
                <a:gd name="T7" fmla="*/ 32 h 294"/>
                <a:gd name="T8" fmla="*/ 187 w 292"/>
                <a:gd name="T9" fmla="*/ 57 h 294"/>
                <a:gd name="T10" fmla="*/ 167 w 292"/>
                <a:gd name="T11" fmla="*/ 6 h 294"/>
                <a:gd name="T12" fmla="*/ 132 w 292"/>
                <a:gd name="T13" fmla="*/ 0 h 294"/>
                <a:gd name="T14" fmla="*/ 115 w 292"/>
                <a:gd name="T15" fmla="*/ 53 h 294"/>
                <a:gd name="T16" fmla="*/ 72 w 292"/>
                <a:gd name="T17" fmla="*/ 31 h 294"/>
                <a:gd name="T18" fmla="*/ 42 w 292"/>
                <a:gd name="T19" fmla="*/ 49 h 294"/>
                <a:gd name="T20" fmla="*/ 59 w 292"/>
                <a:gd name="T21" fmla="*/ 95 h 294"/>
                <a:gd name="T22" fmla="*/ 12 w 292"/>
                <a:gd name="T23" fmla="*/ 107 h 294"/>
                <a:gd name="T24" fmla="*/ 0 w 292"/>
                <a:gd name="T25" fmla="*/ 140 h 294"/>
                <a:gd name="T26" fmla="*/ 43 w 292"/>
                <a:gd name="T27" fmla="*/ 164 h 294"/>
                <a:gd name="T28" fmla="*/ 14 w 292"/>
                <a:gd name="T29" fmla="*/ 204 h 294"/>
                <a:gd name="T30" fmla="*/ 27 w 292"/>
                <a:gd name="T31" fmla="*/ 237 h 294"/>
                <a:gd name="T32" fmla="*/ 75 w 292"/>
                <a:gd name="T33" fmla="*/ 227 h 294"/>
                <a:gd name="T34" fmla="*/ 79 w 292"/>
                <a:gd name="T35" fmla="*/ 276 h 294"/>
                <a:gd name="T36" fmla="*/ 109 w 292"/>
                <a:gd name="T37" fmla="*/ 293 h 294"/>
                <a:gd name="T38" fmla="*/ 140 w 292"/>
                <a:gd name="T39" fmla="*/ 255 h 294"/>
                <a:gd name="T40" fmla="*/ 152 w 292"/>
                <a:gd name="T41" fmla="*/ 255 h 294"/>
                <a:gd name="T42" fmla="*/ 183 w 292"/>
                <a:gd name="T43" fmla="*/ 293 h 294"/>
                <a:gd name="T44" fmla="*/ 213 w 292"/>
                <a:gd name="T45" fmla="*/ 276 h 294"/>
                <a:gd name="T46" fmla="*/ 217 w 292"/>
                <a:gd name="T47" fmla="*/ 227 h 294"/>
                <a:gd name="T48" fmla="*/ 265 w 292"/>
                <a:gd name="T49" fmla="*/ 237 h 294"/>
                <a:gd name="T50" fmla="*/ 278 w 292"/>
                <a:gd name="T51" fmla="*/ 204 h 294"/>
                <a:gd name="T52" fmla="*/ 249 w 292"/>
                <a:gd name="T53" fmla="*/ 164 h 294"/>
                <a:gd name="T54" fmla="*/ 292 w 292"/>
                <a:gd name="T55" fmla="*/ 140 h 294"/>
                <a:gd name="T56" fmla="*/ 187 w 292"/>
                <a:gd name="T57" fmla="*/ 193 h 294"/>
                <a:gd name="T58" fmla="*/ 105 w 292"/>
                <a:gd name="T59" fmla="*/ 193 h 294"/>
                <a:gd name="T60" fmla="*/ 105 w 292"/>
                <a:gd name="T61" fmla="*/ 111 h 294"/>
                <a:gd name="T62" fmla="*/ 187 w 292"/>
                <a:gd name="T63" fmla="*/ 11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294">
                  <a:moveTo>
                    <a:pt x="292" y="140"/>
                  </a:moveTo>
                  <a:cubicBezTo>
                    <a:pt x="287" y="113"/>
                    <a:pt x="287" y="113"/>
                    <a:pt x="287" y="113"/>
                  </a:cubicBezTo>
                  <a:cubicBezTo>
                    <a:pt x="286" y="110"/>
                    <a:pt x="284" y="108"/>
                    <a:pt x="280" y="107"/>
                  </a:cubicBezTo>
                  <a:cubicBezTo>
                    <a:pt x="239" y="105"/>
                    <a:pt x="239" y="105"/>
                    <a:pt x="239" y="105"/>
                  </a:cubicBezTo>
                  <a:cubicBezTo>
                    <a:pt x="237" y="102"/>
                    <a:pt x="235" y="98"/>
                    <a:pt x="233" y="95"/>
                  </a:cubicBezTo>
                  <a:cubicBezTo>
                    <a:pt x="252" y="58"/>
                    <a:pt x="252" y="58"/>
                    <a:pt x="252" y="58"/>
                  </a:cubicBezTo>
                  <a:cubicBezTo>
                    <a:pt x="254" y="55"/>
                    <a:pt x="253" y="51"/>
                    <a:pt x="250" y="49"/>
                  </a:cubicBezTo>
                  <a:cubicBezTo>
                    <a:pt x="229" y="32"/>
                    <a:pt x="229" y="32"/>
                    <a:pt x="229" y="32"/>
                  </a:cubicBezTo>
                  <a:cubicBezTo>
                    <a:pt x="227" y="29"/>
                    <a:pt x="223" y="29"/>
                    <a:pt x="220" y="31"/>
                  </a:cubicBezTo>
                  <a:cubicBezTo>
                    <a:pt x="187" y="57"/>
                    <a:pt x="187" y="57"/>
                    <a:pt x="187" y="57"/>
                  </a:cubicBezTo>
                  <a:cubicBezTo>
                    <a:pt x="184" y="55"/>
                    <a:pt x="181" y="54"/>
                    <a:pt x="177" y="53"/>
                  </a:cubicBezTo>
                  <a:cubicBezTo>
                    <a:pt x="167" y="6"/>
                    <a:pt x="167" y="6"/>
                    <a:pt x="167" y="6"/>
                  </a:cubicBezTo>
                  <a:cubicBezTo>
                    <a:pt x="166" y="3"/>
                    <a:pt x="163" y="0"/>
                    <a:pt x="160" y="0"/>
                  </a:cubicBezTo>
                  <a:cubicBezTo>
                    <a:pt x="132" y="0"/>
                    <a:pt x="132" y="0"/>
                    <a:pt x="132" y="0"/>
                  </a:cubicBezTo>
                  <a:cubicBezTo>
                    <a:pt x="129" y="0"/>
                    <a:pt x="126" y="3"/>
                    <a:pt x="125" y="6"/>
                  </a:cubicBezTo>
                  <a:cubicBezTo>
                    <a:pt x="115" y="53"/>
                    <a:pt x="115" y="53"/>
                    <a:pt x="115" y="53"/>
                  </a:cubicBezTo>
                  <a:cubicBezTo>
                    <a:pt x="111" y="54"/>
                    <a:pt x="108" y="55"/>
                    <a:pt x="105" y="57"/>
                  </a:cubicBezTo>
                  <a:cubicBezTo>
                    <a:pt x="72" y="31"/>
                    <a:pt x="72" y="31"/>
                    <a:pt x="72" y="31"/>
                  </a:cubicBezTo>
                  <a:cubicBezTo>
                    <a:pt x="69" y="29"/>
                    <a:pt x="65" y="29"/>
                    <a:pt x="63" y="31"/>
                  </a:cubicBezTo>
                  <a:cubicBezTo>
                    <a:pt x="42" y="49"/>
                    <a:pt x="42" y="49"/>
                    <a:pt x="42" y="49"/>
                  </a:cubicBezTo>
                  <a:cubicBezTo>
                    <a:pt x="39" y="51"/>
                    <a:pt x="39" y="55"/>
                    <a:pt x="40" y="58"/>
                  </a:cubicBezTo>
                  <a:cubicBezTo>
                    <a:pt x="59" y="95"/>
                    <a:pt x="59" y="95"/>
                    <a:pt x="59" y="95"/>
                  </a:cubicBezTo>
                  <a:cubicBezTo>
                    <a:pt x="57" y="98"/>
                    <a:pt x="55" y="102"/>
                    <a:pt x="53" y="105"/>
                  </a:cubicBezTo>
                  <a:cubicBezTo>
                    <a:pt x="12" y="107"/>
                    <a:pt x="12" y="107"/>
                    <a:pt x="12" y="107"/>
                  </a:cubicBezTo>
                  <a:cubicBezTo>
                    <a:pt x="8" y="107"/>
                    <a:pt x="6" y="110"/>
                    <a:pt x="5" y="113"/>
                  </a:cubicBezTo>
                  <a:cubicBezTo>
                    <a:pt x="0" y="140"/>
                    <a:pt x="0" y="140"/>
                    <a:pt x="0" y="140"/>
                  </a:cubicBezTo>
                  <a:cubicBezTo>
                    <a:pt x="0" y="143"/>
                    <a:pt x="1" y="147"/>
                    <a:pt x="4" y="148"/>
                  </a:cubicBezTo>
                  <a:cubicBezTo>
                    <a:pt x="43" y="164"/>
                    <a:pt x="43" y="164"/>
                    <a:pt x="43" y="164"/>
                  </a:cubicBezTo>
                  <a:cubicBezTo>
                    <a:pt x="44" y="168"/>
                    <a:pt x="44" y="172"/>
                    <a:pt x="45" y="176"/>
                  </a:cubicBezTo>
                  <a:cubicBezTo>
                    <a:pt x="14" y="204"/>
                    <a:pt x="14" y="204"/>
                    <a:pt x="14" y="204"/>
                  </a:cubicBezTo>
                  <a:cubicBezTo>
                    <a:pt x="12" y="206"/>
                    <a:pt x="11" y="210"/>
                    <a:pt x="13" y="213"/>
                  </a:cubicBezTo>
                  <a:cubicBezTo>
                    <a:pt x="27" y="237"/>
                    <a:pt x="27" y="237"/>
                    <a:pt x="27" y="237"/>
                  </a:cubicBezTo>
                  <a:cubicBezTo>
                    <a:pt x="28" y="239"/>
                    <a:pt x="32" y="241"/>
                    <a:pt x="35" y="240"/>
                  </a:cubicBezTo>
                  <a:cubicBezTo>
                    <a:pt x="75" y="227"/>
                    <a:pt x="75" y="227"/>
                    <a:pt x="75" y="227"/>
                  </a:cubicBezTo>
                  <a:cubicBezTo>
                    <a:pt x="78" y="230"/>
                    <a:pt x="81" y="233"/>
                    <a:pt x="84" y="235"/>
                  </a:cubicBezTo>
                  <a:cubicBezTo>
                    <a:pt x="79" y="276"/>
                    <a:pt x="79" y="276"/>
                    <a:pt x="79" y="276"/>
                  </a:cubicBezTo>
                  <a:cubicBezTo>
                    <a:pt x="78" y="280"/>
                    <a:pt x="80" y="283"/>
                    <a:pt x="83" y="284"/>
                  </a:cubicBezTo>
                  <a:cubicBezTo>
                    <a:pt x="109" y="293"/>
                    <a:pt x="109" y="293"/>
                    <a:pt x="109" y="293"/>
                  </a:cubicBezTo>
                  <a:cubicBezTo>
                    <a:pt x="112" y="294"/>
                    <a:pt x="116" y="293"/>
                    <a:pt x="118" y="291"/>
                  </a:cubicBezTo>
                  <a:cubicBezTo>
                    <a:pt x="140" y="255"/>
                    <a:pt x="140" y="255"/>
                    <a:pt x="140" y="255"/>
                  </a:cubicBezTo>
                  <a:cubicBezTo>
                    <a:pt x="142" y="255"/>
                    <a:pt x="144" y="256"/>
                    <a:pt x="146" y="256"/>
                  </a:cubicBezTo>
                  <a:cubicBezTo>
                    <a:pt x="148" y="256"/>
                    <a:pt x="150" y="255"/>
                    <a:pt x="152" y="255"/>
                  </a:cubicBezTo>
                  <a:cubicBezTo>
                    <a:pt x="174" y="291"/>
                    <a:pt x="174" y="291"/>
                    <a:pt x="174" y="291"/>
                  </a:cubicBezTo>
                  <a:cubicBezTo>
                    <a:pt x="176" y="293"/>
                    <a:pt x="180" y="294"/>
                    <a:pt x="183" y="293"/>
                  </a:cubicBezTo>
                  <a:cubicBezTo>
                    <a:pt x="209" y="284"/>
                    <a:pt x="209" y="284"/>
                    <a:pt x="209" y="284"/>
                  </a:cubicBezTo>
                  <a:cubicBezTo>
                    <a:pt x="212" y="283"/>
                    <a:pt x="214" y="280"/>
                    <a:pt x="213" y="276"/>
                  </a:cubicBezTo>
                  <a:cubicBezTo>
                    <a:pt x="208" y="235"/>
                    <a:pt x="208" y="235"/>
                    <a:pt x="208" y="235"/>
                  </a:cubicBezTo>
                  <a:cubicBezTo>
                    <a:pt x="211" y="232"/>
                    <a:pt x="214" y="230"/>
                    <a:pt x="217" y="227"/>
                  </a:cubicBezTo>
                  <a:cubicBezTo>
                    <a:pt x="257" y="240"/>
                    <a:pt x="257" y="240"/>
                    <a:pt x="257" y="240"/>
                  </a:cubicBezTo>
                  <a:cubicBezTo>
                    <a:pt x="260" y="241"/>
                    <a:pt x="264" y="239"/>
                    <a:pt x="265" y="237"/>
                  </a:cubicBezTo>
                  <a:cubicBezTo>
                    <a:pt x="279" y="213"/>
                    <a:pt x="279" y="213"/>
                    <a:pt x="279" y="213"/>
                  </a:cubicBezTo>
                  <a:cubicBezTo>
                    <a:pt x="281" y="210"/>
                    <a:pt x="280" y="206"/>
                    <a:pt x="278" y="204"/>
                  </a:cubicBezTo>
                  <a:cubicBezTo>
                    <a:pt x="247" y="176"/>
                    <a:pt x="247" y="176"/>
                    <a:pt x="247" y="176"/>
                  </a:cubicBezTo>
                  <a:cubicBezTo>
                    <a:pt x="248" y="172"/>
                    <a:pt x="248" y="168"/>
                    <a:pt x="249" y="164"/>
                  </a:cubicBezTo>
                  <a:cubicBezTo>
                    <a:pt x="288" y="148"/>
                    <a:pt x="288" y="148"/>
                    <a:pt x="288" y="148"/>
                  </a:cubicBezTo>
                  <a:cubicBezTo>
                    <a:pt x="291" y="147"/>
                    <a:pt x="292" y="144"/>
                    <a:pt x="292" y="140"/>
                  </a:cubicBezTo>
                  <a:close/>
                  <a:moveTo>
                    <a:pt x="204" y="152"/>
                  </a:moveTo>
                  <a:cubicBezTo>
                    <a:pt x="204" y="168"/>
                    <a:pt x="197" y="182"/>
                    <a:pt x="187" y="193"/>
                  </a:cubicBezTo>
                  <a:cubicBezTo>
                    <a:pt x="176" y="203"/>
                    <a:pt x="162" y="210"/>
                    <a:pt x="146" y="210"/>
                  </a:cubicBezTo>
                  <a:cubicBezTo>
                    <a:pt x="130" y="210"/>
                    <a:pt x="116" y="203"/>
                    <a:pt x="105" y="193"/>
                  </a:cubicBezTo>
                  <a:cubicBezTo>
                    <a:pt x="95" y="182"/>
                    <a:pt x="88" y="168"/>
                    <a:pt x="88" y="152"/>
                  </a:cubicBezTo>
                  <a:cubicBezTo>
                    <a:pt x="88" y="136"/>
                    <a:pt x="95" y="121"/>
                    <a:pt x="105" y="111"/>
                  </a:cubicBezTo>
                  <a:cubicBezTo>
                    <a:pt x="116" y="100"/>
                    <a:pt x="130" y="94"/>
                    <a:pt x="146" y="94"/>
                  </a:cubicBezTo>
                  <a:cubicBezTo>
                    <a:pt x="162" y="94"/>
                    <a:pt x="176" y="100"/>
                    <a:pt x="187" y="111"/>
                  </a:cubicBezTo>
                  <a:cubicBezTo>
                    <a:pt x="197" y="121"/>
                    <a:pt x="204" y="136"/>
                    <a:pt x="204"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endParaRPr>
            </a:p>
          </p:txBody>
        </p:sp>
        <p:sp>
          <p:nvSpPr>
            <p:cNvPr id="60" name="Oval 87"/>
            <p:cNvSpPr>
              <a:spLocks noChangeArrowheads="1"/>
            </p:cNvSpPr>
            <p:nvPr/>
          </p:nvSpPr>
          <p:spPr bwMode="black">
            <a:xfrm>
              <a:off x="5630863" y="812800"/>
              <a:ext cx="203200" cy="2032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endParaRPr>
            </a:p>
          </p:txBody>
        </p:sp>
        <p:sp>
          <p:nvSpPr>
            <p:cNvPr id="61" name="Freeform 88"/>
            <p:cNvSpPr>
              <a:spLocks noEditPoints="1"/>
            </p:cNvSpPr>
            <p:nvPr/>
          </p:nvSpPr>
          <p:spPr bwMode="black">
            <a:xfrm>
              <a:off x="6129338" y="225425"/>
              <a:ext cx="555625" cy="598488"/>
            </a:xfrm>
            <a:custGeom>
              <a:avLst/>
              <a:gdLst>
                <a:gd name="T0" fmla="*/ 129 w 148"/>
                <a:gd name="T1" fmla="*/ 91 h 160"/>
                <a:gd name="T2" fmla="*/ 131 w 148"/>
                <a:gd name="T3" fmla="*/ 80 h 160"/>
                <a:gd name="T4" fmla="*/ 129 w 148"/>
                <a:gd name="T5" fmla="*/ 70 h 160"/>
                <a:gd name="T6" fmla="*/ 145 w 148"/>
                <a:gd name="T7" fmla="*/ 55 h 160"/>
                <a:gd name="T8" fmla="*/ 147 w 148"/>
                <a:gd name="T9" fmla="*/ 50 h 160"/>
                <a:gd name="T10" fmla="*/ 147 w 148"/>
                <a:gd name="T11" fmla="*/ 46 h 160"/>
                <a:gd name="T12" fmla="*/ 140 w 148"/>
                <a:gd name="T13" fmla="*/ 34 h 160"/>
                <a:gd name="T14" fmla="*/ 133 w 148"/>
                <a:gd name="T15" fmla="*/ 31 h 160"/>
                <a:gd name="T16" fmla="*/ 131 w 148"/>
                <a:gd name="T17" fmla="*/ 31 h 160"/>
                <a:gd name="T18" fmla="*/ 111 w 148"/>
                <a:gd name="T19" fmla="*/ 37 h 160"/>
                <a:gd name="T20" fmla="*/ 92 w 148"/>
                <a:gd name="T21" fmla="*/ 27 h 160"/>
                <a:gd name="T22" fmla="*/ 88 w 148"/>
                <a:gd name="T23" fmla="*/ 6 h 160"/>
                <a:gd name="T24" fmla="*/ 81 w 148"/>
                <a:gd name="T25" fmla="*/ 0 h 160"/>
                <a:gd name="T26" fmla="*/ 67 w 148"/>
                <a:gd name="T27" fmla="*/ 0 h 160"/>
                <a:gd name="T28" fmla="*/ 60 w 148"/>
                <a:gd name="T29" fmla="*/ 6 h 160"/>
                <a:gd name="T30" fmla="*/ 55 w 148"/>
                <a:gd name="T31" fmla="*/ 27 h 160"/>
                <a:gd name="T32" fmla="*/ 37 w 148"/>
                <a:gd name="T33" fmla="*/ 38 h 160"/>
                <a:gd name="T34" fmla="*/ 16 w 148"/>
                <a:gd name="T35" fmla="*/ 31 h 160"/>
                <a:gd name="T36" fmla="*/ 14 w 148"/>
                <a:gd name="T37" fmla="*/ 31 h 160"/>
                <a:gd name="T38" fmla="*/ 8 w 148"/>
                <a:gd name="T39" fmla="*/ 34 h 160"/>
                <a:gd name="T40" fmla="*/ 1 w 148"/>
                <a:gd name="T41" fmla="*/ 46 h 160"/>
                <a:gd name="T42" fmla="*/ 0 w 148"/>
                <a:gd name="T43" fmla="*/ 50 h 160"/>
                <a:gd name="T44" fmla="*/ 2 w 148"/>
                <a:gd name="T45" fmla="*/ 55 h 160"/>
                <a:gd name="T46" fmla="*/ 19 w 148"/>
                <a:gd name="T47" fmla="*/ 70 h 160"/>
                <a:gd name="T48" fmla="*/ 17 w 148"/>
                <a:gd name="T49" fmla="*/ 80 h 160"/>
                <a:gd name="T50" fmla="*/ 19 w 148"/>
                <a:gd name="T51" fmla="*/ 91 h 160"/>
                <a:gd name="T52" fmla="*/ 2 w 148"/>
                <a:gd name="T53" fmla="*/ 106 h 160"/>
                <a:gd name="T54" fmla="*/ 0 w 148"/>
                <a:gd name="T55" fmla="*/ 111 h 160"/>
                <a:gd name="T56" fmla="*/ 1 w 148"/>
                <a:gd name="T57" fmla="*/ 114 h 160"/>
                <a:gd name="T58" fmla="*/ 8 w 148"/>
                <a:gd name="T59" fmla="*/ 126 h 160"/>
                <a:gd name="T60" fmla="*/ 14 w 148"/>
                <a:gd name="T61" fmla="*/ 130 h 160"/>
                <a:gd name="T62" fmla="*/ 16 w 148"/>
                <a:gd name="T63" fmla="*/ 130 h 160"/>
                <a:gd name="T64" fmla="*/ 37 w 148"/>
                <a:gd name="T65" fmla="*/ 123 h 160"/>
                <a:gd name="T66" fmla="*/ 55 w 148"/>
                <a:gd name="T67" fmla="*/ 133 h 160"/>
                <a:gd name="T68" fmla="*/ 60 w 148"/>
                <a:gd name="T69" fmla="*/ 155 h 160"/>
                <a:gd name="T70" fmla="*/ 67 w 148"/>
                <a:gd name="T71" fmla="*/ 160 h 160"/>
                <a:gd name="T72" fmla="*/ 81 w 148"/>
                <a:gd name="T73" fmla="*/ 160 h 160"/>
                <a:gd name="T74" fmla="*/ 88 w 148"/>
                <a:gd name="T75" fmla="*/ 155 h 160"/>
                <a:gd name="T76" fmla="*/ 92 w 148"/>
                <a:gd name="T77" fmla="*/ 134 h 160"/>
                <a:gd name="T78" fmla="*/ 111 w 148"/>
                <a:gd name="T79" fmla="*/ 123 h 160"/>
                <a:gd name="T80" fmla="*/ 131 w 148"/>
                <a:gd name="T81" fmla="*/ 130 h 160"/>
                <a:gd name="T82" fmla="*/ 133 w 148"/>
                <a:gd name="T83" fmla="*/ 130 h 160"/>
                <a:gd name="T84" fmla="*/ 140 w 148"/>
                <a:gd name="T85" fmla="*/ 126 h 160"/>
                <a:gd name="T86" fmla="*/ 147 w 148"/>
                <a:gd name="T87" fmla="*/ 114 h 160"/>
                <a:gd name="T88" fmla="*/ 147 w 148"/>
                <a:gd name="T89" fmla="*/ 111 h 160"/>
                <a:gd name="T90" fmla="*/ 145 w 148"/>
                <a:gd name="T91" fmla="*/ 106 h 160"/>
                <a:gd name="T92" fmla="*/ 129 w 148"/>
                <a:gd name="T93" fmla="*/ 91 h 160"/>
                <a:gd name="T94" fmla="*/ 96 w 148"/>
                <a:gd name="T95" fmla="*/ 80 h 160"/>
                <a:gd name="T96" fmla="*/ 74 w 148"/>
                <a:gd name="T97" fmla="*/ 102 h 160"/>
                <a:gd name="T98" fmla="*/ 52 w 148"/>
                <a:gd name="T99" fmla="*/ 80 h 160"/>
                <a:gd name="T100" fmla="*/ 74 w 148"/>
                <a:gd name="T101" fmla="*/ 58 h 160"/>
                <a:gd name="T102" fmla="*/ 96 w 148"/>
                <a:gd name="T10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60">
                  <a:moveTo>
                    <a:pt x="129" y="91"/>
                  </a:moveTo>
                  <a:cubicBezTo>
                    <a:pt x="130" y="88"/>
                    <a:pt x="131" y="84"/>
                    <a:pt x="131" y="80"/>
                  </a:cubicBezTo>
                  <a:cubicBezTo>
                    <a:pt x="131" y="77"/>
                    <a:pt x="130" y="73"/>
                    <a:pt x="129" y="70"/>
                  </a:cubicBezTo>
                  <a:cubicBezTo>
                    <a:pt x="145" y="55"/>
                    <a:pt x="145" y="55"/>
                    <a:pt x="145" y="55"/>
                  </a:cubicBezTo>
                  <a:cubicBezTo>
                    <a:pt x="147" y="54"/>
                    <a:pt x="147" y="52"/>
                    <a:pt x="147" y="50"/>
                  </a:cubicBezTo>
                  <a:cubicBezTo>
                    <a:pt x="147" y="49"/>
                    <a:pt x="147" y="47"/>
                    <a:pt x="147" y="46"/>
                  </a:cubicBezTo>
                  <a:cubicBezTo>
                    <a:pt x="140" y="34"/>
                    <a:pt x="140" y="34"/>
                    <a:pt x="140" y="34"/>
                  </a:cubicBezTo>
                  <a:cubicBezTo>
                    <a:pt x="138" y="32"/>
                    <a:pt x="136" y="31"/>
                    <a:pt x="133" y="31"/>
                  </a:cubicBezTo>
                  <a:cubicBezTo>
                    <a:pt x="133" y="31"/>
                    <a:pt x="132" y="31"/>
                    <a:pt x="131" y="31"/>
                  </a:cubicBezTo>
                  <a:cubicBezTo>
                    <a:pt x="111" y="37"/>
                    <a:pt x="111" y="37"/>
                    <a:pt x="111" y="37"/>
                  </a:cubicBezTo>
                  <a:cubicBezTo>
                    <a:pt x="105" y="33"/>
                    <a:pt x="99" y="29"/>
                    <a:pt x="92" y="27"/>
                  </a:cubicBezTo>
                  <a:cubicBezTo>
                    <a:pt x="88" y="6"/>
                    <a:pt x="88" y="6"/>
                    <a:pt x="88" y="6"/>
                  </a:cubicBezTo>
                  <a:cubicBezTo>
                    <a:pt x="87" y="3"/>
                    <a:pt x="84" y="0"/>
                    <a:pt x="81" y="0"/>
                  </a:cubicBezTo>
                  <a:cubicBezTo>
                    <a:pt x="67" y="0"/>
                    <a:pt x="67" y="0"/>
                    <a:pt x="67" y="0"/>
                  </a:cubicBezTo>
                  <a:cubicBezTo>
                    <a:pt x="63" y="0"/>
                    <a:pt x="61" y="3"/>
                    <a:pt x="60" y="6"/>
                  </a:cubicBezTo>
                  <a:cubicBezTo>
                    <a:pt x="55" y="27"/>
                    <a:pt x="55" y="27"/>
                    <a:pt x="55" y="27"/>
                  </a:cubicBezTo>
                  <a:cubicBezTo>
                    <a:pt x="48" y="29"/>
                    <a:pt x="42" y="33"/>
                    <a:pt x="37" y="38"/>
                  </a:cubicBezTo>
                  <a:cubicBezTo>
                    <a:pt x="16" y="31"/>
                    <a:pt x="16" y="31"/>
                    <a:pt x="16" y="31"/>
                  </a:cubicBezTo>
                  <a:cubicBezTo>
                    <a:pt x="15" y="31"/>
                    <a:pt x="15" y="31"/>
                    <a:pt x="14" y="31"/>
                  </a:cubicBezTo>
                  <a:cubicBezTo>
                    <a:pt x="12" y="31"/>
                    <a:pt x="9" y="32"/>
                    <a:pt x="8" y="34"/>
                  </a:cubicBezTo>
                  <a:cubicBezTo>
                    <a:pt x="1" y="46"/>
                    <a:pt x="1" y="46"/>
                    <a:pt x="1" y="46"/>
                  </a:cubicBezTo>
                  <a:cubicBezTo>
                    <a:pt x="0" y="47"/>
                    <a:pt x="0" y="49"/>
                    <a:pt x="0" y="50"/>
                  </a:cubicBezTo>
                  <a:cubicBezTo>
                    <a:pt x="0" y="52"/>
                    <a:pt x="1" y="54"/>
                    <a:pt x="2" y="55"/>
                  </a:cubicBezTo>
                  <a:cubicBezTo>
                    <a:pt x="19" y="70"/>
                    <a:pt x="19" y="70"/>
                    <a:pt x="19" y="70"/>
                  </a:cubicBezTo>
                  <a:cubicBezTo>
                    <a:pt x="18" y="73"/>
                    <a:pt x="17" y="77"/>
                    <a:pt x="17" y="80"/>
                  </a:cubicBezTo>
                  <a:cubicBezTo>
                    <a:pt x="17" y="84"/>
                    <a:pt x="18" y="87"/>
                    <a:pt x="19" y="91"/>
                  </a:cubicBezTo>
                  <a:cubicBezTo>
                    <a:pt x="2" y="106"/>
                    <a:pt x="2" y="106"/>
                    <a:pt x="2" y="106"/>
                  </a:cubicBezTo>
                  <a:cubicBezTo>
                    <a:pt x="1" y="107"/>
                    <a:pt x="0" y="109"/>
                    <a:pt x="0" y="111"/>
                  </a:cubicBezTo>
                  <a:cubicBezTo>
                    <a:pt x="0" y="112"/>
                    <a:pt x="0" y="113"/>
                    <a:pt x="1" y="114"/>
                  </a:cubicBezTo>
                  <a:cubicBezTo>
                    <a:pt x="8" y="126"/>
                    <a:pt x="8" y="126"/>
                    <a:pt x="8" y="126"/>
                  </a:cubicBezTo>
                  <a:cubicBezTo>
                    <a:pt x="9" y="129"/>
                    <a:pt x="12" y="130"/>
                    <a:pt x="14" y="130"/>
                  </a:cubicBezTo>
                  <a:cubicBezTo>
                    <a:pt x="15" y="130"/>
                    <a:pt x="15" y="130"/>
                    <a:pt x="16" y="130"/>
                  </a:cubicBezTo>
                  <a:cubicBezTo>
                    <a:pt x="37" y="123"/>
                    <a:pt x="37" y="123"/>
                    <a:pt x="37" y="123"/>
                  </a:cubicBezTo>
                  <a:cubicBezTo>
                    <a:pt x="42" y="127"/>
                    <a:pt x="48" y="131"/>
                    <a:pt x="55" y="133"/>
                  </a:cubicBezTo>
                  <a:cubicBezTo>
                    <a:pt x="60" y="155"/>
                    <a:pt x="60" y="155"/>
                    <a:pt x="60" y="155"/>
                  </a:cubicBezTo>
                  <a:cubicBezTo>
                    <a:pt x="61" y="158"/>
                    <a:pt x="63" y="160"/>
                    <a:pt x="67" y="160"/>
                  </a:cubicBezTo>
                  <a:cubicBezTo>
                    <a:pt x="81" y="160"/>
                    <a:pt x="81" y="160"/>
                    <a:pt x="81" y="160"/>
                  </a:cubicBezTo>
                  <a:cubicBezTo>
                    <a:pt x="84" y="160"/>
                    <a:pt x="87" y="158"/>
                    <a:pt x="88" y="155"/>
                  </a:cubicBezTo>
                  <a:cubicBezTo>
                    <a:pt x="92" y="134"/>
                    <a:pt x="92" y="134"/>
                    <a:pt x="92" y="134"/>
                  </a:cubicBezTo>
                  <a:cubicBezTo>
                    <a:pt x="99" y="131"/>
                    <a:pt x="105" y="128"/>
                    <a:pt x="111" y="123"/>
                  </a:cubicBezTo>
                  <a:cubicBezTo>
                    <a:pt x="131" y="130"/>
                    <a:pt x="131" y="130"/>
                    <a:pt x="131" y="130"/>
                  </a:cubicBezTo>
                  <a:cubicBezTo>
                    <a:pt x="132" y="130"/>
                    <a:pt x="133" y="130"/>
                    <a:pt x="133" y="130"/>
                  </a:cubicBezTo>
                  <a:cubicBezTo>
                    <a:pt x="136" y="130"/>
                    <a:pt x="138" y="129"/>
                    <a:pt x="140" y="126"/>
                  </a:cubicBezTo>
                  <a:cubicBezTo>
                    <a:pt x="147" y="114"/>
                    <a:pt x="147" y="114"/>
                    <a:pt x="147" y="114"/>
                  </a:cubicBezTo>
                  <a:cubicBezTo>
                    <a:pt x="147" y="113"/>
                    <a:pt x="148" y="112"/>
                    <a:pt x="147" y="111"/>
                  </a:cubicBezTo>
                  <a:cubicBezTo>
                    <a:pt x="148" y="109"/>
                    <a:pt x="147" y="107"/>
                    <a:pt x="145" y="106"/>
                  </a:cubicBezTo>
                  <a:lnTo>
                    <a:pt x="129" y="91"/>
                  </a:lnTo>
                  <a:close/>
                  <a:moveTo>
                    <a:pt x="96" y="80"/>
                  </a:moveTo>
                  <a:cubicBezTo>
                    <a:pt x="96" y="92"/>
                    <a:pt x="86" y="102"/>
                    <a:pt x="74" y="102"/>
                  </a:cubicBezTo>
                  <a:cubicBezTo>
                    <a:pt x="62" y="102"/>
                    <a:pt x="52" y="92"/>
                    <a:pt x="52" y="80"/>
                  </a:cubicBezTo>
                  <a:cubicBezTo>
                    <a:pt x="52" y="68"/>
                    <a:pt x="62" y="58"/>
                    <a:pt x="74" y="58"/>
                  </a:cubicBezTo>
                  <a:cubicBezTo>
                    <a:pt x="86" y="58"/>
                    <a:pt x="96" y="68"/>
                    <a:pt x="96"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endParaRPr>
            </a:p>
          </p:txBody>
        </p:sp>
      </p:grpSp>
      <p:cxnSp>
        <p:nvCxnSpPr>
          <p:cNvPr id="11" name="Connector: Elbow 10"/>
          <p:cNvCxnSpPr>
            <a:cxnSpLocks/>
            <a:endCxn id="55" idx="2"/>
          </p:cNvCxnSpPr>
          <p:nvPr/>
        </p:nvCxnSpPr>
        <p:spPr>
          <a:xfrm rot="10800000">
            <a:off x="4397505" y="2790468"/>
            <a:ext cx="1998933" cy="137636"/>
          </a:xfrm>
          <a:prstGeom prst="bentConnector2">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Connector: Elbow 63"/>
          <p:cNvCxnSpPr>
            <a:cxnSpLocks/>
            <a:endCxn id="56" idx="2"/>
          </p:cNvCxnSpPr>
          <p:nvPr/>
        </p:nvCxnSpPr>
        <p:spPr>
          <a:xfrm flipV="1">
            <a:off x="6068375" y="2790468"/>
            <a:ext cx="1931087" cy="137637"/>
          </a:xfrm>
          <a:prstGeom prst="bentConnector2">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54" idx="2"/>
          </p:cNvCxnSpPr>
          <p:nvPr/>
        </p:nvCxnSpPr>
        <p:spPr>
          <a:xfrm>
            <a:off x="6289893" y="2790468"/>
            <a:ext cx="491" cy="322924"/>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a:cxnSpLocks/>
          </p:cNvCxnSpPr>
          <p:nvPr/>
        </p:nvCxnSpPr>
        <p:spPr>
          <a:xfrm>
            <a:off x="9365388" y="4842193"/>
            <a:ext cx="263584" cy="1"/>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2" name="Oval 81"/>
          <p:cNvSpPr/>
          <p:nvPr/>
        </p:nvSpPr>
        <p:spPr bwMode="auto">
          <a:xfrm>
            <a:off x="9793066" y="4453288"/>
            <a:ext cx="776000" cy="776000"/>
          </a:xfrm>
          <a:prstGeom prst="ellipse">
            <a:avLst/>
          </a:prstGeom>
          <a:solidFill>
            <a:schemeClr val="accent3"/>
          </a:solidFill>
          <a:ln w="9525" cap="flat" cmpd="sng" algn="ctr">
            <a:solidFill>
              <a:srgbClr val="FFFFFF"/>
            </a:solidFill>
            <a:prstDash val="solid"/>
            <a:headEnd type="none" w="med" len="med"/>
            <a:tailEnd type="none" w="med" len="med"/>
          </a:ln>
          <a:effectLst/>
        </p:spPr>
        <p:txBody>
          <a:bodyPr rot="0" spcFirstLastPara="0" vertOverflow="overflow" horzOverflow="overflow" vert="horz" wrap="none" lIns="182854" tIns="146283" rIns="182854" bIns="146283" numCol="1" spcCol="0" rtlCol="0" fromWordArt="0" anchor="ctr"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11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7" name="Picture 56"/>
          <p:cNvPicPr>
            <a:picLocks noChangeAspect="1"/>
          </p:cNvPicPr>
          <p:nvPr/>
        </p:nvPicPr>
        <p:blipFill rotWithShape="1">
          <a:blip r:embed="rId8" cstate="print">
            <a:biLevel thresh="25000"/>
            <a:extLst>
              <a:ext uri="{28A0092B-C50C-407E-A947-70E740481C1C}">
                <a14:useLocalDpi xmlns:a14="http://schemas.microsoft.com/office/drawing/2010/main"/>
              </a:ext>
            </a:extLst>
          </a:blip>
          <a:srcRect/>
          <a:stretch/>
        </p:blipFill>
        <p:spPr>
          <a:xfrm>
            <a:off x="9932421" y="4546438"/>
            <a:ext cx="512850" cy="501216"/>
          </a:xfrm>
          <a:prstGeom prst="rect">
            <a:avLst/>
          </a:prstGeom>
        </p:spPr>
      </p:pic>
      <p:sp>
        <p:nvSpPr>
          <p:cNvPr id="47" name="Rectangle 46"/>
          <p:cNvSpPr/>
          <p:nvPr/>
        </p:nvSpPr>
        <p:spPr bwMode="auto">
          <a:xfrm>
            <a:off x="3529118" y="3271583"/>
            <a:ext cx="5560983" cy="482296"/>
          </a:xfrm>
          <a:prstGeom prst="rect">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none" lIns="182854" tIns="146283" rIns="182854" bIns="146283" numCol="1" spcCol="0" rtlCol="0" fromWordArt="0" anchor="ctr"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cs typeface="Segoe UI" pitchFamily="34" charset="0"/>
              </a:rPr>
              <a:t>Security Model</a:t>
            </a:r>
          </a:p>
        </p:txBody>
      </p:sp>
    </p:spTree>
    <p:extLst>
      <p:ext uri="{BB962C8B-B14F-4D97-AF65-F5344CB8AC3E}">
        <p14:creationId xmlns:p14="http://schemas.microsoft.com/office/powerpoint/2010/main" val="2878043770"/>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 name="Group 128"/>
          <p:cNvGrpSpPr/>
          <p:nvPr/>
        </p:nvGrpSpPr>
        <p:grpSpPr>
          <a:xfrm>
            <a:off x="5067460" y="3175442"/>
            <a:ext cx="2901591" cy="1507566"/>
            <a:chOff x="8775125" y="5799780"/>
            <a:chExt cx="2902002" cy="1507780"/>
          </a:xfrm>
        </p:grpSpPr>
        <p:sp>
          <p:nvSpPr>
            <p:cNvPr id="152" name="Rounded Rectangle 32"/>
            <p:cNvSpPr/>
            <p:nvPr/>
          </p:nvSpPr>
          <p:spPr>
            <a:xfrm>
              <a:off x="8784506" y="5809694"/>
              <a:ext cx="2844437" cy="1497866"/>
            </a:xfrm>
            <a:prstGeom prst="roundRect">
              <a:avLst>
                <a:gd name="adj" fmla="val 0"/>
              </a:avLst>
            </a:prstGeom>
            <a:solidFill>
              <a:schemeClr val="bg1"/>
            </a:solidFill>
            <a:ln w="1270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4"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b</a:t>
              </a:r>
            </a:p>
          </p:txBody>
        </p:sp>
        <p:sp>
          <p:nvSpPr>
            <p:cNvPr id="153" name="Rounded Rectangle 31"/>
            <p:cNvSpPr/>
            <p:nvPr/>
          </p:nvSpPr>
          <p:spPr>
            <a:xfrm>
              <a:off x="8775125" y="5799780"/>
              <a:ext cx="2857517" cy="575946"/>
            </a:xfrm>
            <a:prstGeom prst="roundRect">
              <a:avLst>
                <a:gd name="adj" fmla="val 0"/>
              </a:avLst>
            </a:prstGeom>
            <a:solidFill>
              <a:srgbClr val="00B050"/>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4" name="TextBox 153"/>
            <p:cNvSpPr txBox="1"/>
            <p:nvPr/>
          </p:nvSpPr>
          <p:spPr>
            <a:xfrm>
              <a:off x="8849519" y="5927397"/>
              <a:ext cx="2827608" cy="345212"/>
            </a:xfrm>
            <a:prstGeom prst="rect">
              <a:avLst/>
            </a:prstGeom>
            <a:noFill/>
          </p:spPr>
          <p:txBody>
            <a:bodyPr wrap="square" rtlCol="0">
              <a:spAutoFit/>
            </a:bodyPr>
            <a:lstStyle/>
            <a:p>
              <a:pPr marL="0" marR="0" lvl="0" indent="0" algn="ctr" defTabSz="914224" eaLnBrk="1" fontAlgn="auto" latinLnBrk="0" hangingPunct="1">
                <a:lnSpc>
                  <a:spcPct val="100000"/>
                </a:lnSpc>
                <a:spcBef>
                  <a:spcPts val="0"/>
                </a:spcBef>
                <a:spcAft>
                  <a:spcPts val="0"/>
                </a:spcAft>
                <a:buClrTx/>
                <a:buSzTx/>
                <a:buFontTx/>
                <a:buNone/>
                <a:tabLst/>
                <a:defRPr/>
              </a:pPr>
              <a:r>
                <a:rPr kumimoji="0" lang="en-US" sz="1599" b="0" i="0" u="none" strike="noStrike" kern="0" cap="none" spc="0" normalizeH="0" baseline="0" noProof="0">
                  <a:ln>
                    <a:noFill/>
                  </a:ln>
                  <a:solidFill>
                    <a:schemeClr val="bg1"/>
                  </a:solidFill>
                  <a:effectLst/>
                  <a:uLnTx/>
                  <a:uFillTx/>
                  <a:latin typeface="+mj-lt"/>
                  <a:ea typeface="Segoe UI" charset="0"/>
                  <a:cs typeface="Segoe UI" charset="0"/>
                </a:rPr>
                <a:t>Contoso Australia</a:t>
              </a:r>
            </a:p>
          </p:txBody>
        </p:sp>
        <p:grpSp>
          <p:nvGrpSpPr>
            <p:cNvPr id="155" name="Group 154"/>
            <p:cNvGrpSpPr/>
            <p:nvPr/>
          </p:nvGrpSpPr>
          <p:grpSpPr>
            <a:xfrm>
              <a:off x="9046292" y="6557203"/>
              <a:ext cx="2262090" cy="743192"/>
              <a:chOff x="1277854" y="2863207"/>
              <a:chExt cx="2262090" cy="743192"/>
            </a:xfrm>
          </p:grpSpPr>
          <p:pic>
            <p:nvPicPr>
              <p:cNvPr id="157" name="Picture 15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0265" y="2868084"/>
                <a:ext cx="544053" cy="406952"/>
              </a:xfrm>
              <a:prstGeom prst="rect">
                <a:avLst/>
              </a:prstGeom>
            </p:spPr>
          </p:pic>
          <p:pic>
            <p:nvPicPr>
              <p:cNvPr id="158" name="Picture 15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5917" y="2863207"/>
                <a:ext cx="544053" cy="406951"/>
              </a:xfrm>
              <a:prstGeom prst="rect">
                <a:avLst/>
              </a:prstGeom>
            </p:spPr>
          </p:pic>
          <p:sp>
            <p:nvSpPr>
              <p:cNvPr id="159" name="Rectangle 158"/>
              <p:cNvSpPr/>
              <p:nvPr/>
            </p:nvSpPr>
            <p:spPr>
              <a:xfrm>
                <a:off x="1277854" y="3284827"/>
                <a:ext cx="598791" cy="313817"/>
              </a:xfrm>
              <a:prstGeom prst="rect">
                <a:avLst/>
              </a:prstGeom>
            </p:spPr>
            <p:txBody>
              <a:bodyPr wrap="none">
                <a:spAutoFit/>
              </a:bodyPr>
              <a:lstStyle/>
              <a:p>
                <a:pPr marL="0" marR="0" lvl="0" indent="0" algn="ctr" defTabSz="914224" eaLnBrk="1" fontAlgn="auto" latinLnBrk="0" hangingPunct="1">
                  <a:lnSpc>
                    <a:spcPct val="100000"/>
                  </a:lnSpc>
                  <a:spcBef>
                    <a:spcPts val="0"/>
                  </a:spcBef>
                  <a:spcAft>
                    <a:spcPts val="0"/>
                  </a:spcAft>
                  <a:buClrTx/>
                  <a:buSzTx/>
                  <a:buFontTx/>
                  <a:buNone/>
                  <a:tabLst/>
                  <a:defRPr/>
                </a:pPr>
                <a:r>
                  <a:rPr kumimoji="0" lang="en-US" sz="1399" b="0" i="0" u="none" strike="noStrike" kern="0" cap="none" spc="0" normalizeH="0" baseline="0" noProof="0">
                    <a:ln>
                      <a:noFill/>
                    </a:ln>
                    <a:solidFill>
                      <a:schemeClr val="tx1">
                        <a:lumMod val="65000"/>
                        <a:lumOff val="35000"/>
                      </a:schemeClr>
                    </a:solidFill>
                    <a:effectLst/>
                    <a:uLnTx/>
                    <a:uFillTx/>
                    <a:latin typeface="Segoe UI" charset="0"/>
                    <a:ea typeface="Segoe UI" charset="0"/>
                    <a:cs typeface="Segoe UI" charset="0"/>
                  </a:rPr>
                  <a:t>Apps</a:t>
                </a:r>
                <a:endParaRPr kumimoji="0" lang="en-US" sz="1399" b="0" i="0" u="none" strike="noStrike" kern="0" cap="none" spc="0" normalizeH="0" baseline="0" noProof="0">
                  <a:ln>
                    <a:noFill/>
                  </a:ln>
                  <a:solidFill>
                    <a:sysClr val="windowText" lastClr="000000"/>
                  </a:solidFill>
                  <a:effectLst/>
                  <a:uLnTx/>
                  <a:uFillTx/>
                </a:endParaRPr>
              </a:p>
            </p:txBody>
          </p:sp>
          <p:sp>
            <p:nvSpPr>
              <p:cNvPr id="160" name="Rectangle 159"/>
              <p:cNvSpPr/>
              <p:nvPr/>
            </p:nvSpPr>
            <p:spPr>
              <a:xfrm>
                <a:off x="2075824" y="3284827"/>
                <a:ext cx="639671" cy="313817"/>
              </a:xfrm>
              <a:prstGeom prst="rect">
                <a:avLst/>
              </a:prstGeom>
            </p:spPr>
            <p:txBody>
              <a:bodyPr wrap="none">
                <a:spAutoFit/>
              </a:bodyPr>
              <a:lstStyle/>
              <a:p>
                <a:pPr marL="0" marR="0" lvl="0" indent="0" algn="ctr" defTabSz="914224" eaLnBrk="1" fontAlgn="auto" latinLnBrk="0" hangingPunct="1">
                  <a:lnSpc>
                    <a:spcPct val="100000"/>
                  </a:lnSpc>
                  <a:spcBef>
                    <a:spcPts val="0"/>
                  </a:spcBef>
                  <a:spcAft>
                    <a:spcPts val="0"/>
                  </a:spcAft>
                  <a:buClrTx/>
                  <a:buSzTx/>
                  <a:buFontTx/>
                  <a:buNone/>
                  <a:tabLst/>
                  <a:defRPr/>
                </a:pPr>
                <a:r>
                  <a:rPr kumimoji="0" lang="en-US" sz="1399" b="0" i="0" u="none" strike="noStrike" kern="0" cap="none" spc="0" normalizeH="0" baseline="0" noProof="0">
                    <a:ln>
                      <a:noFill/>
                    </a:ln>
                    <a:solidFill>
                      <a:schemeClr val="tx1">
                        <a:lumMod val="65000"/>
                        <a:lumOff val="35000"/>
                      </a:schemeClr>
                    </a:solidFill>
                    <a:effectLst/>
                    <a:uLnTx/>
                    <a:uFillTx/>
                    <a:latin typeface="Segoe UI" charset="0"/>
                    <a:ea typeface="Segoe UI" charset="0"/>
                    <a:cs typeface="Segoe UI" charset="0"/>
                  </a:rPr>
                  <a:t>Flows</a:t>
                </a:r>
                <a:endParaRPr kumimoji="0" lang="en-US" sz="1399" b="0" i="0" u="none" strike="noStrike" kern="0" cap="none" spc="0" normalizeH="0" baseline="0" noProof="0">
                  <a:ln>
                    <a:noFill/>
                  </a:ln>
                  <a:solidFill>
                    <a:sysClr val="windowText" lastClr="000000"/>
                  </a:solidFill>
                  <a:effectLst/>
                  <a:uLnTx/>
                  <a:uFillTx/>
                </a:endParaRPr>
              </a:p>
            </p:txBody>
          </p:sp>
          <p:sp>
            <p:nvSpPr>
              <p:cNvPr id="161" name="Rectangle 160"/>
              <p:cNvSpPr/>
              <p:nvPr/>
            </p:nvSpPr>
            <p:spPr>
              <a:xfrm>
                <a:off x="2947694" y="3292582"/>
                <a:ext cx="592250" cy="313817"/>
              </a:xfrm>
              <a:prstGeom prst="rect">
                <a:avLst/>
              </a:prstGeom>
            </p:spPr>
            <p:txBody>
              <a:bodyPr wrap="none">
                <a:spAutoFit/>
              </a:bodyPr>
              <a:lstStyle/>
              <a:p>
                <a:pPr marL="0" marR="0" lvl="0" indent="0" algn="ctr" defTabSz="914224" eaLnBrk="1" fontAlgn="auto" latinLnBrk="0" hangingPunct="1">
                  <a:lnSpc>
                    <a:spcPct val="100000"/>
                  </a:lnSpc>
                  <a:spcBef>
                    <a:spcPts val="0"/>
                  </a:spcBef>
                  <a:spcAft>
                    <a:spcPts val="0"/>
                  </a:spcAft>
                  <a:buClrTx/>
                  <a:buSzTx/>
                  <a:buFontTx/>
                  <a:buNone/>
                  <a:tabLst/>
                  <a:defRPr/>
                </a:pPr>
                <a:r>
                  <a:rPr kumimoji="0" lang="en-US" sz="1399" b="0" i="0" u="none" strike="noStrike" kern="0" cap="none" spc="0" normalizeH="0" baseline="0" noProof="0">
                    <a:ln>
                      <a:noFill/>
                    </a:ln>
                    <a:solidFill>
                      <a:schemeClr val="tx1">
                        <a:lumMod val="65000"/>
                        <a:lumOff val="35000"/>
                      </a:schemeClr>
                    </a:solidFill>
                    <a:effectLst/>
                    <a:uLnTx/>
                    <a:uFillTx/>
                    <a:latin typeface="Segoe UI" charset="0"/>
                    <a:ea typeface="Segoe UI" charset="0"/>
                    <a:cs typeface="Segoe UI" charset="0"/>
                  </a:rPr>
                  <a:t>CDM</a:t>
                </a:r>
                <a:endParaRPr kumimoji="0" lang="en-US" sz="1399" b="0" i="0" u="none" strike="noStrike" kern="0" cap="none" spc="0" normalizeH="0" baseline="0" noProof="0">
                  <a:ln>
                    <a:noFill/>
                  </a:ln>
                  <a:solidFill>
                    <a:sysClr val="windowText" lastClr="000000"/>
                  </a:solidFill>
                  <a:effectLst/>
                  <a:uLnTx/>
                  <a:uFillTx/>
                </a:endParaRPr>
              </a:p>
            </p:txBody>
          </p:sp>
        </p:grpSp>
        <p:pic>
          <p:nvPicPr>
            <p:cNvPr id="156" name="Picture 15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49981" y="6514683"/>
              <a:ext cx="517289" cy="517289"/>
            </a:xfrm>
            <a:prstGeom prst="rect">
              <a:avLst/>
            </a:prstGeom>
          </p:spPr>
        </p:pic>
      </p:grpSp>
      <p:sp>
        <p:nvSpPr>
          <p:cNvPr id="2" name="Title 1"/>
          <p:cNvSpPr>
            <a:spLocks noGrp="1"/>
          </p:cNvSpPr>
          <p:nvPr>
            <p:ph type="title"/>
          </p:nvPr>
        </p:nvSpPr>
        <p:spPr/>
        <p:txBody>
          <a:bodyPr/>
          <a:lstStyle/>
          <a:p>
            <a:r>
              <a:rPr lang="en-US" dirty="0"/>
              <a:t>Deployment environments</a:t>
            </a:r>
          </a:p>
        </p:txBody>
      </p:sp>
      <p:sp>
        <p:nvSpPr>
          <p:cNvPr id="52" name="Text Placeholder 51"/>
          <p:cNvSpPr>
            <a:spLocks noGrp="1"/>
          </p:cNvSpPr>
          <p:nvPr>
            <p:ph type="body" sz="quarter" idx="10"/>
          </p:nvPr>
        </p:nvSpPr>
        <p:spPr>
          <a:xfrm>
            <a:off x="275481" y="1213174"/>
            <a:ext cx="11885514" cy="1071062"/>
          </a:xfrm>
        </p:spPr>
        <p:txBody>
          <a:bodyPr/>
          <a:lstStyle/>
          <a:p>
            <a:r>
              <a:rPr lang="en-US" sz="3200" dirty="0">
                <a:solidFill>
                  <a:srgbClr val="FF0000"/>
                </a:solidFill>
              </a:rPr>
              <a:t>Support for environments to enable enterprise scale out and improved manageability</a:t>
            </a:r>
          </a:p>
        </p:txBody>
      </p:sp>
      <p:sp>
        <p:nvSpPr>
          <p:cNvPr id="4" name="Rounded Rectangle 6"/>
          <p:cNvSpPr/>
          <p:nvPr/>
        </p:nvSpPr>
        <p:spPr>
          <a:xfrm>
            <a:off x="351670" y="2661720"/>
            <a:ext cx="11809326" cy="4072143"/>
          </a:xfrm>
          <a:prstGeom prst="roundRect">
            <a:avLst>
              <a:gd name="adj" fmla="val 3041"/>
            </a:avLst>
          </a:prstGeom>
          <a:noFill/>
          <a:ln w="1905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4"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b</a:t>
            </a:r>
          </a:p>
        </p:txBody>
      </p:sp>
      <p:sp>
        <p:nvSpPr>
          <p:cNvPr id="12" name="TextBox 11"/>
          <p:cNvSpPr txBox="1"/>
          <p:nvPr/>
        </p:nvSpPr>
        <p:spPr>
          <a:xfrm>
            <a:off x="4620963" y="3627229"/>
            <a:ext cx="3084262" cy="345163"/>
          </a:xfrm>
          <a:prstGeom prst="rect">
            <a:avLst/>
          </a:prstGeom>
          <a:noFill/>
        </p:spPr>
        <p:txBody>
          <a:bodyPr wrap="square" rtlCol="0">
            <a:spAutoFit/>
          </a:bodyPr>
          <a:lstStyle/>
          <a:p>
            <a:pPr marL="0" marR="0" lvl="0" indent="0" algn="ctr" defTabSz="914224" eaLnBrk="1" fontAlgn="auto" latinLnBrk="0" hangingPunct="1">
              <a:lnSpc>
                <a:spcPct val="100000"/>
              </a:lnSpc>
              <a:spcBef>
                <a:spcPts val="0"/>
              </a:spcBef>
              <a:spcAft>
                <a:spcPts val="0"/>
              </a:spcAft>
              <a:buClrTx/>
              <a:buSzTx/>
              <a:buFontTx/>
              <a:buNone/>
              <a:tabLst/>
              <a:defRPr/>
            </a:pPr>
            <a:r>
              <a:rPr kumimoji="0" lang="en-US" sz="1599" b="0" i="0" u="none" strike="noStrike" kern="0" cap="none" spc="0" normalizeH="0" baseline="0" noProof="0">
                <a:ln>
                  <a:noFill/>
                </a:ln>
                <a:solidFill>
                  <a:schemeClr val="bg1"/>
                </a:solidFill>
                <a:effectLst/>
                <a:uLnTx/>
                <a:uFillTx/>
                <a:latin typeface="+mj-lt"/>
                <a:ea typeface="Segoe UI" charset="0"/>
                <a:cs typeface="Segoe UI" charset="0"/>
              </a:rPr>
              <a:t>Contoso Canada</a:t>
            </a:r>
          </a:p>
        </p:txBody>
      </p:sp>
      <p:pic>
        <p:nvPicPr>
          <p:cNvPr id="36" name="Picture 3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3936" y="5630434"/>
            <a:ext cx="1402839" cy="1049324"/>
          </a:xfrm>
          <a:prstGeom prst="rect">
            <a:avLst/>
          </a:prstGeom>
        </p:spPr>
      </p:pic>
      <p:pic>
        <p:nvPicPr>
          <p:cNvPr id="38" name="Picture 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4269" y="5617188"/>
            <a:ext cx="1402839" cy="1049324"/>
          </a:xfrm>
          <a:prstGeom prst="rect">
            <a:avLst/>
          </a:prstGeom>
        </p:spPr>
      </p:pic>
      <p:grpSp>
        <p:nvGrpSpPr>
          <p:cNvPr id="39" name="Group 38"/>
          <p:cNvGrpSpPr/>
          <p:nvPr/>
        </p:nvGrpSpPr>
        <p:grpSpPr>
          <a:xfrm>
            <a:off x="2500337" y="5099772"/>
            <a:ext cx="7372607" cy="915255"/>
            <a:chOff x="2436269" y="4252295"/>
            <a:chExt cx="7373653" cy="1114835"/>
          </a:xfrm>
        </p:grpSpPr>
        <p:cxnSp>
          <p:nvCxnSpPr>
            <p:cNvPr id="40" name="Straight Connector 39"/>
            <p:cNvCxnSpPr/>
            <p:nvPr/>
          </p:nvCxnSpPr>
          <p:spPr>
            <a:xfrm flipV="1">
              <a:off x="7066722" y="4283766"/>
              <a:ext cx="2743200" cy="1083364"/>
            </a:xfrm>
            <a:prstGeom prst="line">
              <a:avLst/>
            </a:prstGeom>
            <a:ln w="1905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6067491" y="4259170"/>
              <a:ext cx="2743200" cy="1083364"/>
            </a:xfrm>
            <a:prstGeom prst="line">
              <a:avLst/>
            </a:prstGeom>
            <a:ln w="19050">
              <a:solidFill>
                <a:schemeClr val="bg1">
                  <a:lumMod val="50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6064560" y="4252546"/>
              <a:ext cx="6246" cy="1083364"/>
            </a:xfrm>
            <a:prstGeom prst="line">
              <a:avLst/>
            </a:prstGeom>
            <a:ln w="19050">
              <a:solidFill>
                <a:schemeClr val="bg1">
                  <a:lumMod val="50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flipV="1">
              <a:off x="2436269" y="4257264"/>
              <a:ext cx="2619121" cy="1089988"/>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flipV="1">
              <a:off x="3468502" y="4252295"/>
              <a:ext cx="2606735" cy="1093555"/>
            </a:xfrm>
            <a:prstGeom prst="line">
              <a:avLst/>
            </a:prstGeom>
            <a:ln w="19050">
              <a:solidFill>
                <a:schemeClr val="bg1">
                  <a:lumMod val="50000"/>
                </a:schemeClr>
              </a:solidFill>
              <a:prstDash val="lgDashDot"/>
            </a:ln>
          </p:spPr>
          <p:style>
            <a:lnRef idx="1">
              <a:schemeClr val="accent1"/>
            </a:lnRef>
            <a:fillRef idx="0">
              <a:schemeClr val="accent1"/>
            </a:fillRef>
            <a:effectRef idx="0">
              <a:schemeClr val="accent1"/>
            </a:effectRef>
            <a:fontRef idx="minor">
              <a:schemeClr val="tx1"/>
            </a:fontRef>
          </p:style>
        </p:cxnSp>
      </p:grpSp>
      <p:sp>
        <p:nvSpPr>
          <p:cNvPr id="51" name="Rounded Rectangle 27"/>
          <p:cNvSpPr/>
          <p:nvPr/>
        </p:nvSpPr>
        <p:spPr>
          <a:xfrm>
            <a:off x="3699860" y="2403389"/>
            <a:ext cx="4723730" cy="511024"/>
          </a:xfrm>
          <a:prstGeom prst="roundRect">
            <a:avLst>
              <a:gd name="adj" fmla="val 0"/>
            </a:avLst>
          </a:prstGeom>
          <a:solidFill>
            <a:srgbClr val="002060"/>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4"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chemeClr val="bg1"/>
                </a:solidFill>
                <a:effectLst/>
                <a:uLnTx/>
                <a:uFillTx/>
                <a:latin typeface="+mj-lt"/>
              </a:rPr>
              <a:t>Contoso Corp.</a:t>
            </a:r>
          </a:p>
        </p:txBody>
      </p:sp>
      <p:pic>
        <p:nvPicPr>
          <p:cNvPr id="37" name="Picture 3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7924" y="5632628"/>
            <a:ext cx="1402839" cy="1049324"/>
          </a:xfrm>
          <a:prstGeom prst="rect">
            <a:avLst/>
          </a:prstGeom>
        </p:spPr>
      </p:pic>
      <p:grpSp>
        <p:nvGrpSpPr>
          <p:cNvPr id="9" name="Group 8"/>
          <p:cNvGrpSpPr/>
          <p:nvPr/>
        </p:nvGrpSpPr>
        <p:grpSpPr>
          <a:xfrm>
            <a:off x="8286321" y="3110598"/>
            <a:ext cx="3257009" cy="1911660"/>
            <a:chOff x="8286613" y="3031804"/>
            <a:chExt cx="3257471" cy="1911932"/>
          </a:xfrm>
        </p:grpSpPr>
        <p:grpSp>
          <p:nvGrpSpPr>
            <p:cNvPr id="5" name="Group 4"/>
            <p:cNvGrpSpPr/>
            <p:nvPr/>
          </p:nvGrpSpPr>
          <p:grpSpPr>
            <a:xfrm>
              <a:off x="8642082" y="3031804"/>
              <a:ext cx="2902002" cy="1507780"/>
              <a:chOff x="8775125" y="5799780"/>
              <a:chExt cx="2902002" cy="1507780"/>
            </a:xfrm>
          </p:grpSpPr>
          <p:sp>
            <p:nvSpPr>
              <p:cNvPr id="64" name="Rounded Rectangle 32"/>
              <p:cNvSpPr/>
              <p:nvPr/>
            </p:nvSpPr>
            <p:spPr>
              <a:xfrm>
                <a:off x="8784506" y="5809694"/>
                <a:ext cx="2844437" cy="1497866"/>
              </a:xfrm>
              <a:prstGeom prst="roundRect">
                <a:avLst>
                  <a:gd name="adj" fmla="val 0"/>
                </a:avLst>
              </a:prstGeom>
              <a:solidFill>
                <a:schemeClr val="bg1"/>
              </a:solidFill>
              <a:ln w="1270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4"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b</a:t>
                </a:r>
              </a:p>
            </p:txBody>
          </p:sp>
          <p:sp>
            <p:nvSpPr>
              <p:cNvPr id="63" name="Rounded Rectangle 31"/>
              <p:cNvSpPr/>
              <p:nvPr/>
            </p:nvSpPr>
            <p:spPr>
              <a:xfrm>
                <a:off x="8775125" y="5799780"/>
                <a:ext cx="2857517" cy="575946"/>
              </a:xfrm>
              <a:prstGeom prst="roundRect">
                <a:avLst>
                  <a:gd name="adj" fmla="val 0"/>
                </a:avLst>
              </a:prstGeom>
              <a:solidFill>
                <a:schemeClr val="accent6"/>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5" name="TextBox 64"/>
              <p:cNvSpPr txBox="1"/>
              <p:nvPr/>
            </p:nvSpPr>
            <p:spPr>
              <a:xfrm>
                <a:off x="8849519" y="5927397"/>
                <a:ext cx="2827608" cy="345212"/>
              </a:xfrm>
              <a:prstGeom prst="rect">
                <a:avLst/>
              </a:prstGeom>
              <a:noFill/>
            </p:spPr>
            <p:txBody>
              <a:bodyPr wrap="square" rtlCol="0">
                <a:spAutoFit/>
              </a:bodyPr>
              <a:lstStyle/>
              <a:p>
                <a:pPr marL="0" marR="0" lvl="0" indent="0" algn="ctr" defTabSz="914224" eaLnBrk="1" fontAlgn="auto" latinLnBrk="0" hangingPunct="1">
                  <a:lnSpc>
                    <a:spcPct val="100000"/>
                  </a:lnSpc>
                  <a:spcBef>
                    <a:spcPts val="0"/>
                  </a:spcBef>
                  <a:spcAft>
                    <a:spcPts val="0"/>
                  </a:spcAft>
                  <a:buClrTx/>
                  <a:buSzTx/>
                  <a:buFontTx/>
                  <a:buNone/>
                  <a:tabLst/>
                  <a:defRPr/>
                </a:pPr>
                <a:r>
                  <a:rPr kumimoji="0" lang="en-US" sz="1599" b="0" i="0" u="none" strike="noStrike" kern="0" cap="none" spc="0" normalizeH="0" baseline="0" noProof="0">
                    <a:ln>
                      <a:noFill/>
                    </a:ln>
                    <a:solidFill>
                      <a:schemeClr val="bg1"/>
                    </a:solidFill>
                    <a:effectLst/>
                    <a:uLnTx/>
                    <a:uFillTx/>
                    <a:latin typeface="+mj-lt"/>
                    <a:ea typeface="Segoe UI" charset="0"/>
                    <a:cs typeface="Segoe UI" charset="0"/>
                  </a:rPr>
                  <a:t>Contoso Australia</a:t>
                </a:r>
              </a:p>
            </p:txBody>
          </p:sp>
          <p:grpSp>
            <p:nvGrpSpPr>
              <p:cNvPr id="66" name="Group 65"/>
              <p:cNvGrpSpPr/>
              <p:nvPr/>
            </p:nvGrpSpPr>
            <p:grpSpPr>
              <a:xfrm>
                <a:off x="9046292" y="6557203"/>
                <a:ext cx="2262090" cy="743192"/>
                <a:chOff x="1277854" y="2863207"/>
                <a:chExt cx="2262090" cy="743192"/>
              </a:xfrm>
            </p:grpSpPr>
            <p:pic>
              <p:nvPicPr>
                <p:cNvPr id="68" name="Picture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0265" y="2868084"/>
                  <a:ext cx="544053" cy="406952"/>
                </a:xfrm>
                <a:prstGeom prst="rect">
                  <a:avLst/>
                </a:prstGeom>
              </p:spPr>
            </p:pic>
            <p:pic>
              <p:nvPicPr>
                <p:cNvPr id="69" name="Picture 6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5917" y="2863207"/>
                  <a:ext cx="544053" cy="406951"/>
                </a:xfrm>
                <a:prstGeom prst="rect">
                  <a:avLst/>
                </a:prstGeom>
              </p:spPr>
            </p:pic>
            <p:sp>
              <p:nvSpPr>
                <p:cNvPr id="70" name="Rectangle 69"/>
                <p:cNvSpPr/>
                <p:nvPr/>
              </p:nvSpPr>
              <p:spPr>
                <a:xfrm>
                  <a:off x="1277854" y="3284827"/>
                  <a:ext cx="598791" cy="313817"/>
                </a:xfrm>
                <a:prstGeom prst="rect">
                  <a:avLst/>
                </a:prstGeom>
              </p:spPr>
              <p:txBody>
                <a:bodyPr wrap="none">
                  <a:spAutoFit/>
                </a:bodyPr>
                <a:lstStyle/>
                <a:p>
                  <a:pPr marL="0" marR="0" lvl="0" indent="0" algn="ctr" defTabSz="914224" eaLnBrk="1" fontAlgn="auto" latinLnBrk="0" hangingPunct="1">
                    <a:lnSpc>
                      <a:spcPct val="100000"/>
                    </a:lnSpc>
                    <a:spcBef>
                      <a:spcPts val="0"/>
                    </a:spcBef>
                    <a:spcAft>
                      <a:spcPts val="0"/>
                    </a:spcAft>
                    <a:buClrTx/>
                    <a:buSzTx/>
                    <a:buFontTx/>
                    <a:buNone/>
                    <a:tabLst/>
                    <a:defRPr/>
                  </a:pPr>
                  <a:r>
                    <a:rPr kumimoji="0" lang="en-US" sz="1399" b="0" i="0" u="none" strike="noStrike" kern="0" cap="none" spc="0" normalizeH="0" baseline="0" noProof="0">
                      <a:ln>
                        <a:noFill/>
                      </a:ln>
                      <a:solidFill>
                        <a:schemeClr val="tx1">
                          <a:lumMod val="65000"/>
                          <a:lumOff val="35000"/>
                        </a:schemeClr>
                      </a:solidFill>
                      <a:effectLst/>
                      <a:uLnTx/>
                      <a:uFillTx/>
                      <a:latin typeface="Segoe UI" charset="0"/>
                      <a:ea typeface="Segoe UI" charset="0"/>
                      <a:cs typeface="Segoe UI" charset="0"/>
                    </a:rPr>
                    <a:t>Apps</a:t>
                  </a:r>
                  <a:endParaRPr kumimoji="0" lang="en-US" sz="1399" b="0" i="0" u="none" strike="noStrike" kern="0" cap="none" spc="0" normalizeH="0" baseline="0" noProof="0">
                    <a:ln>
                      <a:noFill/>
                    </a:ln>
                    <a:solidFill>
                      <a:sysClr val="windowText" lastClr="000000"/>
                    </a:solidFill>
                    <a:effectLst/>
                    <a:uLnTx/>
                    <a:uFillTx/>
                  </a:endParaRPr>
                </a:p>
              </p:txBody>
            </p:sp>
            <p:sp>
              <p:nvSpPr>
                <p:cNvPr id="71" name="Rectangle 70"/>
                <p:cNvSpPr/>
                <p:nvPr/>
              </p:nvSpPr>
              <p:spPr>
                <a:xfrm>
                  <a:off x="2075824" y="3284827"/>
                  <a:ext cx="639671" cy="313817"/>
                </a:xfrm>
                <a:prstGeom prst="rect">
                  <a:avLst/>
                </a:prstGeom>
              </p:spPr>
              <p:txBody>
                <a:bodyPr wrap="none">
                  <a:spAutoFit/>
                </a:bodyPr>
                <a:lstStyle/>
                <a:p>
                  <a:pPr marL="0" marR="0" lvl="0" indent="0" algn="ctr" defTabSz="914224" eaLnBrk="1" fontAlgn="auto" latinLnBrk="0" hangingPunct="1">
                    <a:lnSpc>
                      <a:spcPct val="100000"/>
                    </a:lnSpc>
                    <a:spcBef>
                      <a:spcPts val="0"/>
                    </a:spcBef>
                    <a:spcAft>
                      <a:spcPts val="0"/>
                    </a:spcAft>
                    <a:buClrTx/>
                    <a:buSzTx/>
                    <a:buFontTx/>
                    <a:buNone/>
                    <a:tabLst/>
                    <a:defRPr/>
                  </a:pPr>
                  <a:r>
                    <a:rPr kumimoji="0" lang="en-US" sz="1399" b="0" i="0" u="none" strike="noStrike" kern="0" cap="none" spc="0" normalizeH="0" baseline="0" noProof="0">
                      <a:ln>
                        <a:noFill/>
                      </a:ln>
                      <a:solidFill>
                        <a:schemeClr val="tx1">
                          <a:lumMod val="65000"/>
                          <a:lumOff val="35000"/>
                        </a:schemeClr>
                      </a:solidFill>
                      <a:effectLst/>
                      <a:uLnTx/>
                      <a:uFillTx/>
                      <a:latin typeface="Segoe UI" charset="0"/>
                      <a:ea typeface="Segoe UI" charset="0"/>
                      <a:cs typeface="Segoe UI" charset="0"/>
                    </a:rPr>
                    <a:t>Flows</a:t>
                  </a:r>
                  <a:endParaRPr kumimoji="0" lang="en-US" sz="1399" b="0" i="0" u="none" strike="noStrike" kern="0" cap="none" spc="0" normalizeH="0" baseline="0" noProof="0">
                    <a:ln>
                      <a:noFill/>
                    </a:ln>
                    <a:solidFill>
                      <a:sysClr val="windowText" lastClr="000000"/>
                    </a:solidFill>
                    <a:effectLst/>
                    <a:uLnTx/>
                    <a:uFillTx/>
                  </a:endParaRPr>
                </a:p>
              </p:txBody>
            </p:sp>
            <p:sp>
              <p:nvSpPr>
                <p:cNvPr id="72" name="Rectangle 71"/>
                <p:cNvSpPr/>
                <p:nvPr/>
              </p:nvSpPr>
              <p:spPr>
                <a:xfrm>
                  <a:off x="2947694" y="3292582"/>
                  <a:ext cx="592250" cy="313817"/>
                </a:xfrm>
                <a:prstGeom prst="rect">
                  <a:avLst/>
                </a:prstGeom>
              </p:spPr>
              <p:txBody>
                <a:bodyPr wrap="none">
                  <a:spAutoFit/>
                </a:bodyPr>
                <a:lstStyle/>
                <a:p>
                  <a:pPr marL="0" marR="0" lvl="0" indent="0" algn="ctr" defTabSz="914224" eaLnBrk="1" fontAlgn="auto" latinLnBrk="0" hangingPunct="1">
                    <a:lnSpc>
                      <a:spcPct val="100000"/>
                    </a:lnSpc>
                    <a:spcBef>
                      <a:spcPts val="0"/>
                    </a:spcBef>
                    <a:spcAft>
                      <a:spcPts val="0"/>
                    </a:spcAft>
                    <a:buClrTx/>
                    <a:buSzTx/>
                    <a:buFontTx/>
                    <a:buNone/>
                    <a:tabLst/>
                    <a:defRPr/>
                  </a:pPr>
                  <a:r>
                    <a:rPr kumimoji="0" lang="en-US" sz="1399" b="0" i="0" u="none" strike="noStrike" kern="0" cap="none" spc="0" normalizeH="0" baseline="0" noProof="0">
                      <a:ln>
                        <a:noFill/>
                      </a:ln>
                      <a:solidFill>
                        <a:schemeClr val="tx1">
                          <a:lumMod val="65000"/>
                          <a:lumOff val="35000"/>
                        </a:schemeClr>
                      </a:solidFill>
                      <a:effectLst/>
                      <a:uLnTx/>
                      <a:uFillTx/>
                      <a:latin typeface="Segoe UI" charset="0"/>
                      <a:ea typeface="Segoe UI" charset="0"/>
                      <a:cs typeface="Segoe UI" charset="0"/>
                    </a:rPr>
                    <a:t>CDM</a:t>
                  </a:r>
                  <a:endParaRPr kumimoji="0" lang="en-US" sz="1399" b="0" i="0" u="none" strike="noStrike" kern="0" cap="none" spc="0" normalizeH="0" baseline="0" noProof="0">
                    <a:ln>
                      <a:noFill/>
                    </a:ln>
                    <a:solidFill>
                      <a:sysClr val="windowText" lastClr="000000"/>
                    </a:solidFill>
                    <a:effectLst/>
                    <a:uLnTx/>
                    <a:uFillTx/>
                  </a:endParaRPr>
                </a:p>
              </p:txBody>
            </p:sp>
          </p:grpSp>
          <p:pic>
            <p:nvPicPr>
              <p:cNvPr id="67" name="Picture 6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49981" y="6514683"/>
                <a:ext cx="517289" cy="517289"/>
              </a:xfrm>
              <a:prstGeom prst="rect">
                <a:avLst/>
              </a:prstGeom>
            </p:spPr>
          </p:pic>
        </p:grpSp>
        <p:grpSp>
          <p:nvGrpSpPr>
            <p:cNvPr id="73" name="Group 72"/>
            <p:cNvGrpSpPr/>
            <p:nvPr/>
          </p:nvGrpSpPr>
          <p:grpSpPr>
            <a:xfrm>
              <a:off x="8459928" y="3217287"/>
              <a:ext cx="2902002" cy="1507780"/>
              <a:chOff x="8775125" y="5799780"/>
              <a:chExt cx="2902002" cy="1507780"/>
            </a:xfrm>
          </p:grpSpPr>
          <p:sp>
            <p:nvSpPr>
              <p:cNvPr id="74" name="Rounded Rectangle 32"/>
              <p:cNvSpPr/>
              <p:nvPr/>
            </p:nvSpPr>
            <p:spPr>
              <a:xfrm>
                <a:off x="8784506" y="5809694"/>
                <a:ext cx="2844437" cy="1497866"/>
              </a:xfrm>
              <a:prstGeom prst="roundRect">
                <a:avLst>
                  <a:gd name="adj" fmla="val 0"/>
                </a:avLst>
              </a:prstGeom>
              <a:solidFill>
                <a:schemeClr val="bg1"/>
              </a:solidFill>
              <a:ln w="1270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4"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b</a:t>
                </a:r>
              </a:p>
            </p:txBody>
          </p:sp>
          <p:sp>
            <p:nvSpPr>
              <p:cNvPr id="75" name="Rounded Rectangle 31"/>
              <p:cNvSpPr/>
              <p:nvPr/>
            </p:nvSpPr>
            <p:spPr>
              <a:xfrm>
                <a:off x="8775125" y="5799780"/>
                <a:ext cx="2857517" cy="575946"/>
              </a:xfrm>
              <a:prstGeom prst="roundRect">
                <a:avLst>
                  <a:gd name="adj" fmla="val 0"/>
                </a:avLst>
              </a:prstGeom>
              <a:solidFill>
                <a:schemeClr val="accent6"/>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6" name="TextBox 75"/>
              <p:cNvSpPr txBox="1"/>
              <p:nvPr/>
            </p:nvSpPr>
            <p:spPr>
              <a:xfrm>
                <a:off x="8849519" y="5927397"/>
                <a:ext cx="2827608" cy="345212"/>
              </a:xfrm>
              <a:prstGeom prst="rect">
                <a:avLst/>
              </a:prstGeom>
              <a:noFill/>
            </p:spPr>
            <p:txBody>
              <a:bodyPr wrap="square" rtlCol="0">
                <a:spAutoFit/>
              </a:bodyPr>
              <a:lstStyle/>
              <a:p>
                <a:pPr marL="0" marR="0" lvl="0" indent="0" algn="ctr" defTabSz="914224" eaLnBrk="1" fontAlgn="auto" latinLnBrk="0" hangingPunct="1">
                  <a:lnSpc>
                    <a:spcPct val="100000"/>
                  </a:lnSpc>
                  <a:spcBef>
                    <a:spcPts val="0"/>
                  </a:spcBef>
                  <a:spcAft>
                    <a:spcPts val="0"/>
                  </a:spcAft>
                  <a:buClrTx/>
                  <a:buSzTx/>
                  <a:buFontTx/>
                  <a:buNone/>
                  <a:tabLst/>
                  <a:defRPr/>
                </a:pPr>
                <a:r>
                  <a:rPr kumimoji="0" lang="en-US" sz="1599" b="0" i="0" u="none" strike="noStrike" kern="0" cap="none" spc="0" normalizeH="0" baseline="0" noProof="0">
                    <a:ln>
                      <a:noFill/>
                    </a:ln>
                    <a:solidFill>
                      <a:schemeClr val="bg1"/>
                    </a:solidFill>
                    <a:effectLst/>
                    <a:uLnTx/>
                    <a:uFillTx/>
                    <a:latin typeface="+mj-lt"/>
                    <a:ea typeface="Segoe UI" charset="0"/>
                    <a:cs typeface="Segoe UI" charset="0"/>
                  </a:rPr>
                  <a:t>Contoso Australia</a:t>
                </a:r>
              </a:p>
            </p:txBody>
          </p:sp>
          <p:grpSp>
            <p:nvGrpSpPr>
              <p:cNvPr id="77" name="Group 76"/>
              <p:cNvGrpSpPr/>
              <p:nvPr/>
            </p:nvGrpSpPr>
            <p:grpSpPr>
              <a:xfrm>
                <a:off x="9046292" y="6557203"/>
                <a:ext cx="2262090" cy="743192"/>
                <a:chOff x="1277854" y="2863207"/>
                <a:chExt cx="2262090" cy="743192"/>
              </a:xfrm>
            </p:grpSpPr>
            <p:pic>
              <p:nvPicPr>
                <p:cNvPr id="79" name="Picture 7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0265" y="2868084"/>
                  <a:ext cx="544053" cy="406952"/>
                </a:xfrm>
                <a:prstGeom prst="rect">
                  <a:avLst/>
                </a:prstGeom>
              </p:spPr>
            </p:pic>
            <p:pic>
              <p:nvPicPr>
                <p:cNvPr id="80" name="Picture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5917" y="2863207"/>
                  <a:ext cx="544053" cy="406951"/>
                </a:xfrm>
                <a:prstGeom prst="rect">
                  <a:avLst/>
                </a:prstGeom>
              </p:spPr>
            </p:pic>
            <p:sp>
              <p:nvSpPr>
                <p:cNvPr id="81" name="Rectangle 80"/>
                <p:cNvSpPr/>
                <p:nvPr/>
              </p:nvSpPr>
              <p:spPr>
                <a:xfrm>
                  <a:off x="1277854" y="3284827"/>
                  <a:ext cx="598791" cy="313817"/>
                </a:xfrm>
                <a:prstGeom prst="rect">
                  <a:avLst/>
                </a:prstGeom>
              </p:spPr>
              <p:txBody>
                <a:bodyPr wrap="none">
                  <a:spAutoFit/>
                </a:bodyPr>
                <a:lstStyle/>
                <a:p>
                  <a:pPr marL="0" marR="0" lvl="0" indent="0" algn="ctr" defTabSz="914224" eaLnBrk="1" fontAlgn="auto" latinLnBrk="0" hangingPunct="1">
                    <a:lnSpc>
                      <a:spcPct val="100000"/>
                    </a:lnSpc>
                    <a:spcBef>
                      <a:spcPts val="0"/>
                    </a:spcBef>
                    <a:spcAft>
                      <a:spcPts val="0"/>
                    </a:spcAft>
                    <a:buClrTx/>
                    <a:buSzTx/>
                    <a:buFontTx/>
                    <a:buNone/>
                    <a:tabLst/>
                    <a:defRPr/>
                  </a:pPr>
                  <a:r>
                    <a:rPr kumimoji="0" lang="en-US" sz="1399" b="0" i="0" u="none" strike="noStrike" kern="0" cap="none" spc="0" normalizeH="0" baseline="0" noProof="0">
                      <a:ln>
                        <a:noFill/>
                      </a:ln>
                      <a:solidFill>
                        <a:schemeClr val="tx1">
                          <a:lumMod val="65000"/>
                          <a:lumOff val="35000"/>
                        </a:schemeClr>
                      </a:solidFill>
                      <a:effectLst/>
                      <a:uLnTx/>
                      <a:uFillTx/>
                      <a:latin typeface="Segoe UI" charset="0"/>
                      <a:ea typeface="Segoe UI" charset="0"/>
                      <a:cs typeface="Segoe UI" charset="0"/>
                    </a:rPr>
                    <a:t>Apps</a:t>
                  </a:r>
                  <a:endParaRPr kumimoji="0" lang="en-US" sz="1399" b="0" i="0" u="none" strike="noStrike" kern="0" cap="none" spc="0" normalizeH="0" baseline="0" noProof="0">
                    <a:ln>
                      <a:noFill/>
                    </a:ln>
                    <a:solidFill>
                      <a:sysClr val="windowText" lastClr="000000"/>
                    </a:solidFill>
                    <a:effectLst/>
                    <a:uLnTx/>
                    <a:uFillTx/>
                  </a:endParaRPr>
                </a:p>
              </p:txBody>
            </p:sp>
            <p:sp>
              <p:nvSpPr>
                <p:cNvPr id="82" name="Rectangle 81"/>
                <p:cNvSpPr/>
                <p:nvPr/>
              </p:nvSpPr>
              <p:spPr>
                <a:xfrm>
                  <a:off x="2075824" y="3284827"/>
                  <a:ext cx="639671" cy="313817"/>
                </a:xfrm>
                <a:prstGeom prst="rect">
                  <a:avLst/>
                </a:prstGeom>
              </p:spPr>
              <p:txBody>
                <a:bodyPr wrap="none">
                  <a:spAutoFit/>
                </a:bodyPr>
                <a:lstStyle/>
                <a:p>
                  <a:pPr marL="0" marR="0" lvl="0" indent="0" algn="ctr" defTabSz="914224" eaLnBrk="1" fontAlgn="auto" latinLnBrk="0" hangingPunct="1">
                    <a:lnSpc>
                      <a:spcPct val="100000"/>
                    </a:lnSpc>
                    <a:spcBef>
                      <a:spcPts val="0"/>
                    </a:spcBef>
                    <a:spcAft>
                      <a:spcPts val="0"/>
                    </a:spcAft>
                    <a:buClrTx/>
                    <a:buSzTx/>
                    <a:buFontTx/>
                    <a:buNone/>
                    <a:tabLst/>
                    <a:defRPr/>
                  </a:pPr>
                  <a:r>
                    <a:rPr kumimoji="0" lang="en-US" sz="1399" b="0" i="0" u="none" strike="noStrike" kern="0" cap="none" spc="0" normalizeH="0" baseline="0" noProof="0">
                      <a:ln>
                        <a:noFill/>
                      </a:ln>
                      <a:solidFill>
                        <a:schemeClr val="tx1">
                          <a:lumMod val="65000"/>
                          <a:lumOff val="35000"/>
                        </a:schemeClr>
                      </a:solidFill>
                      <a:effectLst/>
                      <a:uLnTx/>
                      <a:uFillTx/>
                      <a:latin typeface="Segoe UI" charset="0"/>
                      <a:ea typeface="Segoe UI" charset="0"/>
                      <a:cs typeface="Segoe UI" charset="0"/>
                    </a:rPr>
                    <a:t>Flows</a:t>
                  </a:r>
                  <a:endParaRPr kumimoji="0" lang="en-US" sz="1399" b="0" i="0" u="none" strike="noStrike" kern="0" cap="none" spc="0" normalizeH="0" baseline="0" noProof="0">
                    <a:ln>
                      <a:noFill/>
                    </a:ln>
                    <a:solidFill>
                      <a:sysClr val="windowText" lastClr="000000"/>
                    </a:solidFill>
                    <a:effectLst/>
                    <a:uLnTx/>
                    <a:uFillTx/>
                  </a:endParaRPr>
                </a:p>
              </p:txBody>
            </p:sp>
            <p:sp>
              <p:nvSpPr>
                <p:cNvPr id="83" name="Rectangle 82"/>
                <p:cNvSpPr/>
                <p:nvPr/>
              </p:nvSpPr>
              <p:spPr>
                <a:xfrm>
                  <a:off x="2947694" y="3292582"/>
                  <a:ext cx="592250" cy="313817"/>
                </a:xfrm>
                <a:prstGeom prst="rect">
                  <a:avLst/>
                </a:prstGeom>
              </p:spPr>
              <p:txBody>
                <a:bodyPr wrap="none">
                  <a:spAutoFit/>
                </a:bodyPr>
                <a:lstStyle/>
                <a:p>
                  <a:pPr marL="0" marR="0" lvl="0" indent="0" algn="ctr" defTabSz="914224" eaLnBrk="1" fontAlgn="auto" latinLnBrk="0" hangingPunct="1">
                    <a:lnSpc>
                      <a:spcPct val="100000"/>
                    </a:lnSpc>
                    <a:spcBef>
                      <a:spcPts val="0"/>
                    </a:spcBef>
                    <a:spcAft>
                      <a:spcPts val="0"/>
                    </a:spcAft>
                    <a:buClrTx/>
                    <a:buSzTx/>
                    <a:buFontTx/>
                    <a:buNone/>
                    <a:tabLst/>
                    <a:defRPr/>
                  </a:pPr>
                  <a:r>
                    <a:rPr kumimoji="0" lang="en-US" sz="1399" b="0" i="0" u="none" strike="noStrike" kern="0" cap="none" spc="0" normalizeH="0" baseline="0" noProof="0">
                      <a:ln>
                        <a:noFill/>
                      </a:ln>
                      <a:solidFill>
                        <a:schemeClr val="tx1">
                          <a:lumMod val="65000"/>
                          <a:lumOff val="35000"/>
                        </a:schemeClr>
                      </a:solidFill>
                      <a:effectLst/>
                      <a:uLnTx/>
                      <a:uFillTx/>
                      <a:latin typeface="Segoe UI" charset="0"/>
                      <a:ea typeface="Segoe UI" charset="0"/>
                      <a:cs typeface="Segoe UI" charset="0"/>
                    </a:rPr>
                    <a:t>CDM</a:t>
                  </a:r>
                  <a:endParaRPr kumimoji="0" lang="en-US" sz="1399" b="0" i="0" u="none" strike="noStrike" kern="0" cap="none" spc="0" normalizeH="0" baseline="0" noProof="0">
                    <a:ln>
                      <a:noFill/>
                    </a:ln>
                    <a:solidFill>
                      <a:sysClr val="windowText" lastClr="000000"/>
                    </a:solidFill>
                    <a:effectLst/>
                    <a:uLnTx/>
                    <a:uFillTx/>
                  </a:endParaRPr>
                </a:p>
              </p:txBody>
            </p:sp>
          </p:grpSp>
          <p:pic>
            <p:nvPicPr>
              <p:cNvPr id="78" name="Picture 7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49981" y="6514683"/>
                <a:ext cx="517289" cy="517289"/>
              </a:xfrm>
              <a:prstGeom prst="rect">
                <a:avLst/>
              </a:prstGeom>
            </p:spPr>
          </p:pic>
        </p:grpSp>
        <p:grpSp>
          <p:nvGrpSpPr>
            <p:cNvPr id="84" name="Group 83"/>
            <p:cNvGrpSpPr/>
            <p:nvPr/>
          </p:nvGrpSpPr>
          <p:grpSpPr>
            <a:xfrm>
              <a:off x="8286613" y="3435956"/>
              <a:ext cx="2902002" cy="1507780"/>
              <a:chOff x="8775125" y="5799780"/>
              <a:chExt cx="2902002" cy="1507780"/>
            </a:xfrm>
          </p:grpSpPr>
          <p:sp>
            <p:nvSpPr>
              <p:cNvPr id="85" name="Rounded Rectangle 32"/>
              <p:cNvSpPr/>
              <p:nvPr/>
            </p:nvSpPr>
            <p:spPr>
              <a:xfrm>
                <a:off x="8784506" y="5809694"/>
                <a:ext cx="2844437" cy="1497866"/>
              </a:xfrm>
              <a:prstGeom prst="roundRect">
                <a:avLst>
                  <a:gd name="adj" fmla="val 0"/>
                </a:avLst>
              </a:prstGeom>
              <a:solidFill>
                <a:schemeClr val="bg1"/>
              </a:solidFill>
              <a:ln w="1270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86" name="Rounded Rectangle 31"/>
              <p:cNvSpPr/>
              <p:nvPr/>
            </p:nvSpPr>
            <p:spPr>
              <a:xfrm>
                <a:off x="8775125" y="5799780"/>
                <a:ext cx="2857517" cy="575946"/>
              </a:xfrm>
              <a:prstGeom prst="roundRect">
                <a:avLst>
                  <a:gd name="adj" fmla="val 0"/>
                </a:avLst>
              </a:prstGeom>
              <a:solidFill>
                <a:schemeClr val="accent6"/>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7" name="TextBox 86"/>
              <p:cNvSpPr txBox="1"/>
              <p:nvPr/>
            </p:nvSpPr>
            <p:spPr>
              <a:xfrm>
                <a:off x="8849519" y="5927397"/>
                <a:ext cx="2827608" cy="345212"/>
              </a:xfrm>
              <a:prstGeom prst="rect">
                <a:avLst/>
              </a:prstGeom>
              <a:noFill/>
            </p:spPr>
            <p:txBody>
              <a:bodyPr wrap="square" rtlCol="0">
                <a:spAutoFit/>
              </a:bodyPr>
              <a:lstStyle/>
              <a:p>
                <a:pPr marL="0" marR="0" lvl="0" indent="0" algn="ctr" defTabSz="914224" eaLnBrk="1" fontAlgn="auto" latinLnBrk="0" hangingPunct="1">
                  <a:lnSpc>
                    <a:spcPct val="100000"/>
                  </a:lnSpc>
                  <a:spcBef>
                    <a:spcPts val="0"/>
                  </a:spcBef>
                  <a:spcAft>
                    <a:spcPts val="0"/>
                  </a:spcAft>
                  <a:buClrTx/>
                  <a:buSzTx/>
                  <a:buFontTx/>
                  <a:buNone/>
                  <a:tabLst/>
                  <a:defRPr/>
                </a:pPr>
                <a:r>
                  <a:rPr kumimoji="0" lang="en-US" sz="1599" b="0" i="0" u="none" strike="noStrike" kern="0" cap="none" spc="0" normalizeH="0" baseline="0" noProof="0">
                    <a:ln>
                      <a:noFill/>
                    </a:ln>
                    <a:solidFill>
                      <a:schemeClr val="bg1"/>
                    </a:solidFill>
                    <a:effectLst/>
                    <a:uLnTx/>
                    <a:uFillTx/>
                    <a:latin typeface="+mj-lt"/>
                    <a:ea typeface="Segoe UI" charset="0"/>
                    <a:cs typeface="Segoe UI" charset="0"/>
                  </a:rPr>
                  <a:t>Contoso Australia</a:t>
                </a:r>
              </a:p>
            </p:txBody>
          </p:sp>
          <p:grpSp>
            <p:nvGrpSpPr>
              <p:cNvPr id="88" name="Group 87"/>
              <p:cNvGrpSpPr/>
              <p:nvPr/>
            </p:nvGrpSpPr>
            <p:grpSpPr>
              <a:xfrm>
                <a:off x="9046292" y="6557203"/>
                <a:ext cx="2262090" cy="743192"/>
                <a:chOff x="1277854" y="2863207"/>
                <a:chExt cx="2262090" cy="743192"/>
              </a:xfrm>
            </p:grpSpPr>
            <p:pic>
              <p:nvPicPr>
                <p:cNvPr id="90" name="Picture 8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0265" y="2868084"/>
                  <a:ext cx="544053" cy="406952"/>
                </a:xfrm>
                <a:prstGeom prst="rect">
                  <a:avLst/>
                </a:prstGeom>
              </p:spPr>
            </p:pic>
            <p:pic>
              <p:nvPicPr>
                <p:cNvPr id="91" name="Picture 9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5917" y="2863207"/>
                  <a:ext cx="544053" cy="406951"/>
                </a:xfrm>
                <a:prstGeom prst="rect">
                  <a:avLst/>
                </a:prstGeom>
              </p:spPr>
            </p:pic>
            <p:sp>
              <p:nvSpPr>
                <p:cNvPr id="92" name="Rectangle 91"/>
                <p:cNvSpPr/>
                <p:nvPr/>
              </p:nvSpPr>
              <p:spPr>
                <a:xfrm>
                  <a:off x="1277854" y="3284827"/>
                  <a:ext cx="598791" cy="313817"/>
                </a:xfrm>
                <a:prstGeom prst="rect">
                  <a:avLst/>
                </a:prstGeom>
              </p:spPr>
              <p:txBody>
                <a:bodyPr wrap="none">
                  <a:spAutoFit/>
                </a:bodyPr>
                <a:lstStyle/>
                <a:p>
                  <a:pPr marL="0" marR="0" lvl="0" indent="0" algn="ctr" defTabSz="914224" eaLnBrk="1" fontAlgn="auto" latinLnBrk="0" hangingPunct="1">
                    <a:lnSpc>
                      <a:spcPct val="100000"/>
                    </a:lnSpc>
                    <a:spcBef>
                      <a:spcPts val="0"/>
                    </a:spcBef>
                    <a:spcAft>
                      <a:spcPts val="0"/>
                    </a:spcAft>
                    <a:buClrTx/>
                    <a:buSzTx/>
                    <a:buFontTx/>
                    <a:buNone/>
                    <a:tabLst/>
                    <a:defRPr/>
                  </a:pPr>
                  <a:r>
                    <a:rPr kumimoji="0" lang="en-US" sz="1399" b="0" i="0" u="none" strike="noStrike" kern="0" cap="none" spc="0" normalizeH="0" baseline="0" noProof="0">
                      <a:ln>
                        <a:noFill/>
                      </a:ln>
                      <a:solidFill>
                        <a:schemeClr val="tx1">
                          <a:lumMod val="65000"/>
                          <a:lumOff val="35000"/>
                        </a:schemeClr>
                      </a:solidFill>
                      <a:effectLst/>
                      <a:uLnTx/>
                      <a:uFillTx/>
                      <a:latin typeface="Segoe UI" charset="0"/>
                      <a:ea typeface="Segoe UI" charset="0"/>
                      <a:cs typeface="Segoe UI" charset="0"/>
                    </a:rPr>
                    <a:t>Apps</a:t>
                  </a:r>
                  <a:endParaRPr kumimoji="0" lang="en-US" sz="1399" b="0" i="0" u="none" strike="noStrike" kern="0" cap="none" spc="0" normalizeH="0" baseline="0" noProof="0">
                    <a:ln>
                      <a:noFill/>
                    </a:ln>
                    <a:solidFill>
                      <a:sysClr val="windowText" lastClr="000000"/>
                    </a:solidFill>
                    <a:effectLst/>
                    <a:uLnTx/>
                    <a:uFillTx/>
                  </a:endParaRPr>
                </a:p>
              </p:txBody>
            </p:sp>
            <p:sp>
              <p:nvSpPr>
                <p:cNvPr id="93" name="Rectangle 92"/>
                <p:cNvSpPr/>
                <p:nvPr/>
              </p:nvSpPr>
              <p:spPr>
                <a:xfrm>
                  <a:off x="2075824" y="3284827"/>
                  <a:ext cx="639671" cy="313817"/>
                </a:xfrm>
                <a:prstGeom prst="rect">
                  <a:avLst/>
                </a:prstGeom>
              </p:spPr>
              <p:txBody>
                <a:bodyPr wrap="none">
                  <a:spAutoFit/>
                </a:bodyPr>
                <a:lstStyle/>
                <a:p>
                  <a:pPr marL="0" marR="0" lvl="0" indent="0" algn="ctr" defTabSz="914224" eaLnBrk="1" fontAlgn="auto" latinLnBrk="0" hangingPunct="1">
                    <a:lnSpc>
                      <a:spcPct val="100000"/>
                    </a:lnSpc>
                    <a:spcBef>
                      <a:spcPts val="0"/>
                    </a:spcBef>
                    <a:spcAft>
                      <a:spcPts val="0"/>
                    </a:spcAft>
                    <a:buClrTx/>
                    <a:buSzTx/>
                    <a:buFontTx/>
                    <a:buNone/>
                    <a:tabLst/>
                    <a:defRPr/>
                  </a:pPr>
                  <a:r>
                    <a:rPr kumimoji="0" lang="en-US" sz="1399" b="0" i="0" u="none" strike="noStrike" kern="0" cap="none" spc="0" normalizeH="0" baseline="0" noProof="0">
                      <a:ln>
                        <a:noFill/>
                      </a:ln>
                      <a:solidFill>
                        <a:schemeClr val="tx1">
                          <a:lumMod val="65000"/>
                          <a:lumOff val="35000"/>
                        </a:schemeClr>
                      </a:solidFill>
                      <a:effectLst/>
                      <a:uLnTx/>
                      <a:uFillTx/>
                      <a:latin typeface="Segoe UI" charset="0"/>
                      <a:ea typeface="Segoe UI" charset="0"/>
                      <a:cs typeface="Segoe UI" charset="0"/>
                    </a:rPr>
                    <a:t>Flows</a:t>
                  </a:r>
                  <a:endParaRPr kumimoji="0" lang="en-US" sz="1399" b="0" i="0" u="none" strike="noStrike" kern="0" cap="none" spc="0" normalizeH="0" baseline="0" noProof="0">
                    <a:ln>
                      <a:noFill/>
                    </a:ln>
                    <a:solidFill>
                      <a:sysClr val="windowText" lastClr="000000"/>
                    </a:solidFill>
                    <a:effectLst/>
                    <a:uLnTx/>
                    <a:uFillTx/>
                  </a:endParaRPr>
                </a:p>
              </p:txBody>
            </p:sp>
            <p:sp>
              <p:nvSpPr>
                <p:cNvPr id="94" name="Rectangle 93"/>
                <p:cNvSpPr/>
                <p:nvPr/>
              </p:nvSpPr>
              <p:spPr>
                <a:xfrm>
                  <a:off x="2947694" y="3292582"/>
                  <a:ext cx="592250" cy="313817"/>
                </a:xfrm>
                <a:prstGeom prst="rect">
                  <a:avLst/>
                </a:prstGeom>
              </p:spPr>
              <p:txBody>
                <a:bodyPr wrap="none">
                  <a:spAutoFit/>
                </a:bodyPr>
                <a:lstStyle/>
                <a:p>
                  <a:pPr marL="0" marR="0" lvl="0" indent="0" algn="ctr" defTabSz="914224" eaLnBrk="1" fontAlgn="auto" latinLnBrk="0" hangingPunct="1">
                    <a:lnSpc>
                      <a:spcPct val="100000"/>
                    </a:lnSpc>
                    <a:spcBef>
                      <a:spcPts val="0"/>
                    </a:spcBef>
                    <a:spcAft>
                      <a:spcPts val="0"/>
                    </a:spcAft>
                    <a:buClrTx/>
                    <a:buSzTx/>
                    <a:buFontTx/>
                    <a:buNone/>
                    <a:tabLst/>
                    <a:defRPr/>
                  </a:pPr>
                  <a:r>
                    <a:rPr kumimoji="0" lang="en-US" sz="1399" b="0" i="0" u="none" strike="noStrike" kern="0" cap="none" spc="0" normalizeH="0" baseline="0" noProof="0">
                      <a:ln>
                        <a:noFill/>
                      </a:ln>
                      <a:solidFill>
                        <a:schemeClr val="tx1">
                          <a:lumMod val="65000"/>
                          <a:lumOff val="35000"/>
                        </a:schemeClr>
                      </a:solidFill>
                      <a:effectLst/>
                      <a:uLnTx/>
                      <a:uFillTx/>
                      <a:latin typeface="Segoe UI" charset="0"/>
                      <a:ea typeface="Segoe UI" charset="0"/>
                      <a:cs typeface="Segoe UI" charset="0"/>
                    </a:rPr>
                    <a:t>CDM</a:t>
                  </a:r>
                  <a:endParaRPr kumimoji="0" lang="en-US" sz="1399" b="0" i="0" u="none" strike="noStrike" kern="0" cap="none" spc="0" normalizeH="0" baseline="0" noProof="0">
                    <a:ln>
                      <a:noFill/>
                    </a:ln>
                    <a:solidFill>
                      <a:sysClr val="windowText" lastClr="000000"/>
                    </a:solidFill>
                    <a:effectLst/>
                    <a:uLnTx/>
                    <a:uFillTx/>
                  </a:endParaRPr>
                </a:p>
              </p:txBody>
            </p:sp>
          </p:grpSp>
          <p:pic>
            <p:nvPicPr>
              <p:cNvPr id="89" name="Picture 8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49981" y="6514683"/>
                <a:ext cx="517289" cy="517289"/>
              </a:xfrm>
              <a:prstGeom prst="rect">
                <a:avLst/>
              </a:prstGeom>
            </p:spPr>
          </p:pic>
        </p:grpSp>
      </p:grpSp>
      <p:grpSp>
        <p:nvGrpSpPr>
          <p:cNvPr id="130" name="Group 129"/>
          <p:cNvGrpSpPr/>
          <p:nvPr/>
        </p:nvGrpSpPr>
        <p:grpSpPr>
          <a:xfrm>
            <a:off x="4885332" y="3360899"/>
            <a:ext cx="2901591" cy="1507566"/>
            <a:chOff x="8775125" y="5799780"/>
            <a:chExt cx="2902002" cy="1507780"/>
          </a:xfrm>
        </p:grpSpPr>
        <p:sp>
          <p:nvSpPr>
            <p:cNvPr id="142" name="Rounded Rectangle 32"/>
            <p:cNvSpPr/>
            <p:nvPr/>
          </p:nvSpPr>
          <p:spPr>
            <a:xfrm>
              <a:off x="8784506" y="5809694"/>
              <a:ext cx="2844437" cy="1497866"/>
            </a:xfrm>
            <a:prstGeom prst="roundRect">
              <a:avLst>
                <a:gd name="adj" fmla="val 0"/>
              </a:avLst>
            </a:prstGeom>
            <a:solidFill>
              <a:schemeClr val="bg1"/>
            </a:solidFill>
            <a:ln w="1270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4"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b</a:t>
              </a:r>
            </a:p>
          </p:txBody>
        </p:sp>
        <p:sp>
          <p:nvSpPr>
            <p:cNvPr id="143" name="Rounded Rectangle 31"/>
            <p:cNvSpPr/>
            <p:nvPr/>
          </p:nvSpPr>
          <p:spPr>
            <a:xfrm>
              <a:off x="8775125" y="5799780"/>
              <a:ext cx="2857517" cy="575946"/>
            </a:xfrm>
            <a:prstGeom prst="roundRect">
              <a:avLst>
                <a:gd name="adj" fmla="val 0"/>
              </a:avLst>
            </a:prstGeom>
            <a:solidFill>
              <a:srgbClr val="00B050"/>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4" name="TextBox 143"/>
            <p:cNvSpPr txBox="1"/>
            <p:nvPr/>
          </p:nvSpPr>
          <p:spPr>
            <a:xfrm>
              <a:off x="8849519" y="5927397"/>
              <a:ext cx="2827608" cy="345212"/>
            </a:xfrm>
            <a:prstGeom prst="rect">
              <a:avLst/>
            </a:prstGeom>
            <a:noFill/>
          </p:spPr>
          <p:txBody>
            <a:bodyPr wrap="square" rtlCol="0">
              <a:spAutoFit/>
            </a:bodyPr>
            <a:lstStyle/>
            <a:p>
              <a:pPr marL="0" marR="0" lvl="0" indent="0" algn="ctr" defTabSz="914224" eaLnBrk="1" fontAlgn="auto" latinLnBrk="0" hangingPunct="1">
                <a:lnSpc>
                  <a:spcPct val="100000"/>
                </a:lnSpc>
                <a:spcBef>
                  <a:spcPts val="0"/>
                </a:spcBef>
                <a:spcAft>
                  <a:spcPts val="0"/>
                </a:spcAft>
                <a:buClrTx/>
                <a:buSzTx/>
                <a:buFontTx/>
                <a:buNone/>
                <a:tabLst/>
                <a:defRPr/>
              </a:pPr>
              <a:r>
                <a:rPr kumimoji="0" lang="en-US" sz="1599" b="0" i="0" u="none" strike="noStrike" kern="0" cap="none" spc="0" normalizeH="0" baseline="0" noProof="0">
                  <a:ln>
                    <a:noFill/>
                  </a:ln>
                  <a:solidFill>
                    <a:schemeClr val="bg1"/>
                  </a:solidFill>
                  <a:effectLst/>
                  <a:uLnTx/>
                  <a:uFillTx/>
                  <a:latin typeface="+mj-lt"/>
                  <a:ea typeface="Segoe UI" charset="0"/>
                  <a:cs typeface="Segoe UI" charset="0"/>
                </a:rPr>
                <a:t>Contoso Australia</a:t>
              </a:r>
            </a:p>
          </p:txBody>
        </p:sp>
        <p:grpSp>
          <p:nvGrpSpPr>
            <p:cNvPr id="145" name="Group 144"/>
            <p:cNvGrpSpPr/>
            <p:nvPr/>
          </p:nvGrpSpPr>
          <p:grpSpPr>
            <a:xfrm>
              <a:off x="9046292" y="6557203"/>
              <a:ext cx="2262090" cy="743192"/>
              <a:chOff x="1277854" y="2863207"/>
              <a:chExt cx="2262090" cy="743192"/>
            </a:xfrm>
          </p:grpSpPr>
          <p:pic>
            <p:nvPicPr>
              <p:cNvPr id="147" name="Picture 1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0265" y="2868084"/>
                <a:ext cx="544053" cy="406952"/>
              </a:xfrm>
              <a:prstGeom prst="rect">
                <a:avLst/>
              </a:prstGeom>
            </p:spPr>
          </p:pic>
          <p:pic>
            <p:nvPicPr>
              <p:cNvPr id="148" name="Picture 14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5917" y="2863207"/>
                <a:ext cx="544053" cy="406951"/>
              </a:xfrm>
              <a:prstGeom prst="rect">
                <a:avLst/>
              </a:prstGeom>
            </p:spPr>
          </p:pic>
          <p:sp>
            <p:nvSpPr>
              <p:cNvPr id="149" name="Rectangle 148"/>
              <p:cNvSpPr/>
              <p:nvPr/>
            </p:nvSpPr>
            <p:spPr>
              <a:xfrm>
                <a:off x="1277854" y="3284827"/>
                <a:ext cx="598791" cy="313817"/>
              </a:xfrm>
              <a:prstGeom prst="rect">
                <a:avLst/>
              </a:prstGeom>
            </p:spPr>
            <p:txBody>
              <a:bodyPr wrap="none">
                <a:spAutoFit/>
              </a:bodyPr>
              <a:lstStyle/>
              <a:p>
                <a:pPr marL="0" marR="0" lvl="0" indent="0" algn="ctr" defTabSz="914224" eaLnBrk="1" fontAlgn="auto" latinLnBrk="0" hangingPunct="1">
                  <a:lnSpc>
                    <a:spcPct val="100000"/>
                  </a:lnSpc>
                  <a:spcBef>
                    <a:spcPts val="0"/>
                  </a:spcBef>
                  <a:spcAft>
                    <a:spcPts val="0"/>
                  </a:spcAft>
                  <a:buClrTx/>
                  <a:buSzTx/>
                  <a:buFontTx/>
                  <a:buNone/>
                  <a:tabLst/>
                  <a:defRPr/>
                </a:pPr>
                <a:r>
                  <a:rPr kumimoji="0" lang="en-US" sz="1399" b="0" i="0" u="none" strike="noStrike" kern="0" cap="none" spc="0" normalizeH="0" baseline="0" noProof="0">
                    <a:ln>
                      <a:noFill/>
                    </a:ln>
                    <a:solidFill>
                      <a:schemeClr val="tx1">
                        <a:lumMod val="65000"/>
                        <a:lumOff val="35000"/>
                      </a:schemeClr>
                    </a:solidFill>
                    <a:effectLst/>
                    <a:uLnTx/>
                    <a:uFillTx/>
                    <a:latin typeface="Segoe UI" charset="0"/>
                    <a:ea typeface="Segoe UI" charset="0"/>
                    <a:cs typeface="Segoe UI" charset="0"/>
                  </a:rPr>
                  <a:t>Apps</a:t>
                </a:r>
                <a:endParaRPr kumimoji="0" lang="en-US" sz="1399" b="0" i="0" u="none" strike="noStrike" kern="0" cap="none" spc="0" normalizeH="0" baseline="0" noProof="0">
                  <a:ln>
                    <a:noFill/>
                  </a:ln>
                  <a:solidFill>
                    <a:sysClr val="windowText" lastClr="000000"/>
                  </a:solidFill>
                  <a:effectLst/>
                  <a:uLnTx/>
                  <a:uFillTx/>
                </a:endParaRPr>
              </a:p>
            </p:txBody>
          </p:sp>
          <p:sp>
            <p:nvSpPr>
              <p:cNvPr id="150" name="Rectangle 149"/>
              <p:cNvSpPr/>
              <p:nvPr/>
            </p:nvSpPr>
            <p:spPr>
              <a:xfrm>
                <a:off x="2075824" y="3284827"/>
                <a:ext cx="639671" cy="313817"/>
              </a:xfrm>
              <a:prstGeom prst="rect">
                <a:avLst/>
              </a:prstGeom>
            </p:spPr>
            <p:txBody>
              <a:bodyPr wrap="none">
                <a:spAutoFit/>
              </a:bodyPr>
              <a:lstStyle/>
              <a:p>
                <a:pPr marL="0" marR="0" lvl="0" indent="0" algn="ctr" defTabSz="914224" eaLnBrk="1" fontAlgn="auto" latinLnBrk="0" hangingPunct="1">
                  <a:lnSpc>
                    <a:spcPct val="100000"/>
                  </a:lnSpc>
                  <a:spcBef>
                    <a:spcPts val="0"/>
                  </a:spcBef>
                  <a:spcAft>
                    <a:spcPts val="0"/>
                  </a:spcAft>
                  <a:buClrTx/>
                  <a:buSzTx/>
                  <a:buFontTx/>
                  <a:buNone/>
                  <a:tabLst/>
                  <a:defRPr/>
                </a:pPr>
                <a:r>
                  <a:rPr kumimoji="0" lang="en-US" sz="1399" b="0" i="0" u="none" strike="noStrike" kern="0" cap="none" spc="0" normalizeH="0" baseline="0" noProof="0">
                    <a:ln>
                      <a:noFill/>
                    </a:ln>
                    <a:solidFill>
                      <a:schemeClr val="tx1">
                        <a:lumMod val="65000"/>
                        <a:lumOff val="35000"/>
                      </a:schemeClr>
                    </a:solidFill>
                    <a:effectLst/>
                    <a:uLnTx/>
                    <a:uFillTx/>
                    <a:latin typeface="Segoe UI" charset="0"/>
                    <a:ea typeface="Segoe UI" charset="0"/>
                    <a:cs typeface="Segoe UI" charset="0"/>
                  </a:rPr>
                  <a:t>Flows</a:t>
                </a:r>
                <a:endParaRPr kumimoji="0" lang="en-US" sz="1399" b="0" i="0" u="none" strike="noStrike" kern="0" cap="none" spc="0" normalizeH="0" baseline="0" noProof="0">
                  <a:ln>
                    <a:noFill/>
                  </a:ln>
                  <a:solidFill>
                    <a:sysClr val="windowText" lastClr="000000"/>
                  </a:solidFill>
                  <a:effectLst/>
                  <a:uLnTx/>
                  <a:uFillTx/>
                </a:endParaRPr>
              </a:p>
            </p:txBody>
          </p:sp>
          <p:sp>
            <p:nvSpPr>
              <p:cNvPr id="151" name="Rectangle 150"/>
              <p:cNvSpPr/>
              <p:nvPr/>
            </p:nvSpPr>
            <p:spPr>
              <a:xfrm>
                <a:off x="2947694" y="3292582"/>
                <a:ext cx="592250" cy="313817"/>
              </a:xfrm>
              <a:prstGeom prst="rect">
                <a:avLst/>
              </a:prstGeom>
            </p:spPr>
            <p:txBody>
              <a:bodyPr wrap="none">
                <a:spAutoFit/>
              </a:bodyPr>
              <a:lstStyle/>
              <a:p>
                <a:pPr marL="0" marR="0" lvl="0" indent="0" algn="ctr" defTabSz="914224" eaLnBrk="1" fontAlgn="auto" latinLnBrk="0" hangingPunct="1">
                  <a:lnSpc>
                    <a:spcPct val="100000"/>
                  </a:lnSpc>
                  <a:spcBef>
                    <a:spcPts val="0"/>
                  </a:spcBef>
                  <a:spcAft>
                    <a:spcPts val="0"/>
                  </a:spcAft>
                  <a:buClrTx/>
                  <a:buSzTx/>
                  <a:buFontTx/>
                  <a:buNone/>
                  <a:tabLst/>
                  <a:defRPr/>
                </a:pPr>
                <a:r>
                  <a:rPr kumimoji="0" lang="en-US" sz="1399" b="0" i="0" u="none" strike="noStrike" kern="0" cap="none" spc="0" normalizeH="0" baseline="0" noProof="0">
                    <a:ln>
                      <a:noFill/>
                    </a:ln>
                    <a:solidFill>
                      <a:schemeClr val="tx1">
                        <a:lumMod val="65000"/>
                        <a:lumOff val="35000"/>
                      </a:schemeClr>
                    </a:solidFill>
                    <a:effectLst/>
                    <a:uLnTx/>
                    <a:uFillTx/>
                    <a:latin typeface="Segoe UI" charset="0"/>
                    <a:ea typeface="Segoe UI" charset="0"/>
                    <a:cs typeface="Segoe UI" charset="0"/>
                  </a:rPr>
                  <a:t>CDM</a:t>
                </a:r>
                <a:endParaRPr kumimoji="0" lang="en-US" sz="1399" b="0" i="0" u="none" strike="noStrike" kern="0" cap="none" spc="0" normalizeH="0" baseline="0" noProof="0">
                  <a:ln>
                    <a:noFill/>
                  </a:ln>
                  <a:solidFill>
                    <a:sysClr val="windowText" lastClr="000000"/>
                  </a:solidFill>
                  <a:effectLst/>
                  <a:uLnTx/>
                  <a:uFillTx/>
                </a:endParaRPr>
              </a:p>
            </p:txBody>
          </p:sp>
        </p:grpSp>
        <p:pic>
          <p:nvPicPr>
            <p:cNvPr id="146" name="Picture 1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49981" y="6514683"/>
              <a:ext cx="517289" cy="517289"/>
            </a:xfrm>
            <a:prstGeom prst="rect">
              <a:avLst/>
            </a:prstGeom>
          </p:spPr>
        </p:pic>
      </p:grpSp>
      <p:grpSp>
        <p:nvGrpSpPr>
          <p:cNvPr id="131" name="Group 130"/>
          <p:cNvGrpSpPr/>
          <p:nvPr/>
        </p:nvGrpSpPr>
        <p:grpSpPr>
          <a:xfrm>
            <a:off x="4681449" y="3584251"/>
            <a:ext cx="2901591" cy="1507566"/>
            <a:chOff x="8775125" y="5799780"/>
            <a:chExt cx="2902002" cy="1507780"/>
          </a:xfrm>
        </p:grpSpPr>
        <p:sp>
          <p:nvSpPr>
            <p:cNvPr id="132" name="Rounded Rectangle 32"/>
            <p:cNvSpPr/>
            <p:nvPr/>
          </p:nvSpPr>
          <p:spPr>
            <a:xfrm>
              <a:off x="8784506" y="5809694"/>
              <a:ext cx="2844437" cy="1497866"/>
            </a:xfrm>
            <a:prstGeom prst="roundRect">
              <a:avLst>
                <a:gd name="adj" fmla="val 0"/>
              </a:avLst>
            </a:prstGeom>
            <a:solidFill>
              <a:schemeClr val="bg1"/>
            </a:solidFill>
            <a:ln w="1905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33" name="Rounded Rectangle 31"/>
            <p:cNvSpPr/>
            <p:nvPr/>
          </p:nvSpPr>
          <p:spPr>
            <a:xfrm>
              <a:off x="8775125" y="5799780"/>
              <a:ext cx="2857517" cy="575946"/>
            </a:xfrm>
            <a:prstGeom prst="roundRect">
              <a:avLst>
                <a:gd name="adj" fmla="val 0"/>
              </a:avLst>
            </a:prstGeom>
            <a:solidFill>
              <a:srgbClr val="00B050"/>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4" name="TextBox 133"/>
            <p:cNvSpPr txBox="1"/>
            <p:nvPr/>
          </p:nvSpPr>
          <p:spPr>
            <a:xfrm>
              <a:off x="8849519" y="5927397"/>
              <a:ext cx="2827608" cy="345212"/>
            </a:xfrm>
            <a:prstGeom prst="rect">
              <a:avLst/>
            </a:prstGeom>
            <a:noFill/>
          </p:spPr>
          <p:txBody>
            <a:bodyPr wrap="square" rtlCol="0">
              <a:spAutoFit/>
            </a:bodyPr>
            <a:lstStyle/>
            <a:p>
              <a:pPr marL="0" marR="0" lvl="0" indent="0" algn="ctr" defTabSz="914224" eaLnBrk="1" fontAlgn="auto" latinLnBrk="0" hangingPunct="1">
                <a:lnSpc>
                  <a:spcPct val="100000"/>
                </a:lnSpc>
                <a:spcBef>
                  <a:spcPts val="0"/>
                </a:spcBef>
                <a:spcAft>
                  <a:spcPts val="0"/>
                </a:spcAft>
                <a:buClrTx/>
                <a:buSzTx/>
                <a:buFontTx/>
                <a:buNone/>
                <a:tabLst/>
                <a:defRPr/>
              </a:pPr>
              <a:r>
                <a:rPr kumimoji="0" lang="en-US" sz="1599" b="0" i="0" u="none" strike="noStrike" kern="0" cap="none" spc="0" normalizeH="0" baseline="0" noProof="0">
                  <a:ln>
                    <a:noFill/>
                  </a:ln>
                  <a:solidFill>
                    <a:schemeClr val="bg1"/>
                  </a:solidFill>
                  <a:effectLst/>
                  <a:uLnTx/>
                  <a:uFillTx/>
                  <a:latin typeface="+mj-lt"/>
                  <a:ea typeface="Segoe UI" charset="0"/>
                  <a:cs typeface="Segoe UI" charset="0"/>
                </a:rPr>
                <a:t>Contoso Canada</a:t>
              </a:r>
            </a:p>
          </p:txBody>
        </p:sp>
        <p:grpSp>
          <p:nvGrpSpPr>
            <p:cNvPr id="135" name="Group 134"/>
            <p:cNvGrpSpPr/>
            <p:nvPr/>
          </p:nvGrpSpPr>
          <p:grpSpPr>
            <a:xfrm>
              <a:off x="9046292" y="6557203"/>
              <a:ext cx="2262090" cy="743192"/>
              <a:chOff x="1277854" y="2863207"/>
              <a:chExt cx="2262090" cy="743192"/>
            </a:xfrm>
          </p:grpSpPr>
          <p:pic>
            <p:nvPicPr>
              <p:cNvPr id="137" name="Picture 1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0265" y="2868084"/>
                <a:ext cx="544053" cy="406952"/>
              </a:xfrm>
              <a:prstGeom prst="rect">
                <a:avLst/>
              </a:prstGeom>
            </p:spPr>
          </p:pic>
          <p:pic>
            <p:nvPicPr>
              <p:cNvPr id="138" name="Picture 1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5917" y="2863207"/>
                <a:ext cx="544053" cy="406951"/>
              </a:xfrm>
              <a:prstGeom prst="rect">
                <a:avLst/>
              </a:prstGeom>
            </p:spPr>
          </p:pic>
          <p:sp>
            <p:nvSpPr>
              <p:cNvPr id="139" name="Rectangle 138"/>
              <p:cNvSpPr/>
              <p:nvPr/>
            </p:nvSpPr>
            <p:spPr>
              <a:xfrm>
                <a:off x="1277854" y="3284827"/>
                <a:ext cx="598791" cy="313817"/>
              </a:xfrm>
              <a:prstGeom prst="rect">
                <a:avLst/>
              </a:prstGeom>
            </p:spPr>
            <p:txBody>
              <a:bodyPr wrap="none">
                <a:spAutoFit/>
              </a:bodyPr>
              <a:lstStyle/>
              <a:p>
                <a:pPr marL="0" marR="0" lvl="0" indent="0" algn="ctr" defTabSz="914224" eaLnBrk="1" fontAlgn="auto" latinLnBrk="0" hangingPunct="1">
                  <a:lnSpc>
                    <a:spcPct val="100000"/>
                  </a:lnSpc>
                  <a:spcBef>
                    <a:spcPts val="0"/>
                  </a:spcBef>
                  <a:spcAft>
                    <a:spcPts val="0"/>
                  </a:spcAft>
                  <a:buClrTx/>
                  <a:buSzTx/>
                  <a:buFontTx/>
                  <a:buNone/>
                  <a:tabLst/>
                  <a:defRPr/>
                </a:pPr>
                <a:r>
                  <a:rPr kumimoji="0" lang="en-US" sz="1399" b="0" i="0" u="none" strike="noStrike" kern="0" cap="none" spc="0" normalizeH="0" baseline="0" noProof="0">
                    <a:ln>
                      <a:noFill/>
                    </a:ln>
                    <a:solidFill>
                      <a:schemeClr val="tx1">
                        <a:lumMod val="65000"/>
                        <a:lumOff val="35000"/>
                      </a:schemeClr>
                    </a:solidFill>
                    <a:effectLst/>
                    <a:uLnTx/>
                    <a:uFillTx/>
                    <a:latin typeface="Segoe UI" charset="0"/>
                    <a:ea typeface="Segoe UI" charset="0"/>
                    <a:cs typeface="Segoe UI" charset="0"/>
                  </a:rPr>
                  <a:t>Apps</a:t>
                </a:r>
                <a:endParaRPr kumimoji="0" lang="en-US" sz="1399" b="0" i="0" u="none" strike="noStrike" kern="0" cap="none" spc="0" normalizeH="0" baseline="0" noProof="0">
                  <a:ln>
                    <a:noFill/>
                  </a:ln>
                  <a:solidFill>
                    <a:sysClr val="windowText" lastClr="000000"/>
                  </a:solidFill>
                  <a:effectLst/>
                  <a:uLnTx/>
                  <a:uFillTx/>
                </a:endParaRPr>
              </a:p>
            </p:txBody>
          </p:sp>
          <p:sp>
            <p:nvSpPr>
              <p:cNvPr id="140" name="Rectangle 139"/>
              <p:cNvSpPr/>
              <p:nvPr/>
            </p:nvSpPr>
            <p:spPr>
              <a:xfrm>
                <a:off x="2075824" y="3284827"/>
                <a:ext cx="639671" cy="313817"/>
              </a:xfrm>
              <a:prstGeom prst="rect">
                <a:avLst/>
              </a:prstGeom>
            </p:spPr>
            <p:txBody>
              <a:bodyPr wrap="none">
                <a:spAutoFit/>
              </a:bodyPr>
              <a:lstStyle/>
              <a:p>
                <a:pPr marL="0" marR="0" lvl="0" indent="0" algn="ctr" defTabSz="914224" eaLnBrk="1" fontAlgn="auto" latinLnBrk="0" hangingPunct="1">
                  <a:lnSpc>
                    <a:spcPct val="100000"/>
                  </a:lnSpc>
                  <a:spcBef>
                    <a:spcPts val="0"/>
                  </a:spcBef>
                  <a:spcAft>
                    <a:spcPts val="0"/>
                  </a:spcAft>
                  <a:buClrTx/>
                  <a:buSzTx/>
                  <a:buFontTx/>
                  <a:buNone/>
                  <a:tabLst/>
                  <a:defRPr/>
                </a:pPr>
                <a:r>
                  <a:rPr kumimoji="0" lang="en-US" sz="1399" b="0" i="0" u="none" strike="noStrike" kern="0" cap="none" spc="0" normalizeH="0" baseline="0" noProof="0">
                    <a:ln>
                      <a:noFill/>
                    </a:ln>
                    <a:solidFill>
                      <a:schemeClr val="tx1">
                        <a:lumMod val="65000"/>
                        <a:lumOff val="35000"/>
                      </a:schemeClr>
                    </a:solidFill>
                    <a:effectLst/>
                    <a:uLnTx/>
                    <a:uFillTx/>
                    <a:latin typeface="Segoe UI" charset="0"/>
                    <a:ea typeface="Segoe UI" charset="0"/>
                    <a:cs typeface="Segoe UI" charset="0"/>
                  </a:rPr>
                  <a:t>Flows</a:t>
                </a:r>
                <a:endParaRPr kumimoji="0" lang="en-US" sz="1399" b="0" i="0" u="none" strike="noStrike" kern="0" cap="none" spc="0" normalizeH="0" baseline="0" noProof="0">
                  <a:ln>
                    <a:noFill/>
                  </a:ln>
                  <a:solidFill>
                    <a:sysClr val="windowText" lastClr="000000"/>
                  </a:solidFill>
                  <a:effectLst/>
                  <a:uLnTx/>
                  <a:uFillTx/>
                </a:endParaRPr>
              </a:p>
            </p:txBody>
          </p:sp>
          <p:sp>
            <p:nvSpPr>
              <p:cNvPr id="141" name="Rectangle 140"/>
              <p:cNvSpPr/>
              <p:nvPr/>
            </p:nvSpPr>
            <p:spPr>
              <a:xfrm>
                <a:off x="2947694" y="3292582"/>
                <a:ext cx="592250" cy="313817"/>
              </a:xfrm>
              <a:prstGeom prst="rect">
                <a:avLst/>
              </a:prstGeom>
            </p:spPr>
            <p:txBody>
              <a:bodyPr wrap="none">
                <a:spAutoFit/>
              </a:bodyPr>
              <a:lstStyle/>
              <a:p>
                <a:pPr marL="0" marR="0" lvl="0" indent="0" algn="ctr" defTabSz="914224" eaLnBrk="1" fontAlgn="auto" latinLnBrk="0" hangingPunct="1">
                  <a:lnSpc>
                    <a:spcPct val="100000"/>
                  </a:lnSpc>
                  <a:spcBef>
                    <a:spcPts val="0"/>
                  </a:spcBef>
                  <a:spcAft>
                    <a:spcPts val="0"/>
                  </a:spcAft>
                  <a:buClrTx/>
                  <a:buSzTx/>
                  <a:buFontTx/>
                  <a:buNone/>
                  <a:tabLst/>
                  <a:defRPr/>
                </a:pPr>
                <a:r>
                  <a:rPr kumimoji="0" lang="en-US" sz="1399" b="0" i="0" u="none" strike="noStrike" kern="0" cap="none" spc="0" normalizeH="0" baseline="0" noProof="0">
                    <a:ln>
                      <a:noFill/>
                    </a:ln>
                    <a:solidFill>
                      <a:schemeClr val="tx1">
                        <a:lumMod val="65000"/>
                        <a:lumOff val="35000"/>
                      </a:schemeClr>
                    </a:solidFill>
                    <a:effectLst/>
                    <a:uLnTx/>
                    <a:uFillTx/>
                    <a:latin typeface="Segoe UI" charset="0"/>
                    <a:ea typeface="Segoe UI" charset="0"/>
                    <a:cs typeface="Segoe UI" charset="0"/>
                  </a:rPr>
                  <a:t>CDM</a:t>
                </a:r>
                <a:endParaRPr kumimoji="0" lang="en-US" sz="1399" b="0" i="0" u="none" strike="noStrike" kern="0" cap="none" spc="0" normalizeH="0" baseline="0" noProof="0">
                  <a:ln>
                    <a:noFill/>
                  </a:ln>
                  <a:solidFill>
                    <a:sysClr val="windowText" lastClr="000000"/>
                  </a:solidFill>
                  <a:effectLst/>
                  <a:uLnTx/>
                  <a:uFillTx/>
                </a:endParaRPr>
              </a:p>
            </p:txBody>
          </p:sp>
        </p:grpSp>
        <p:pic>
          <p:nvPicPr>
            <p:cNvPr id="136" name="Picture 1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49981" y="6514683"/>
              <a:ext cx="517289" cy="517289"/>
            </a:xfrm>
            <a:prstGeom prst="rect">
              <a:avLst/>
            </a:prstGeom>
          </p:spPr>
        </p:pic>
      </p:grpSp>
      <p:sp>
        <p:nvSpPr>
          <p:cNvPr id="3" name="TextBox 2"/>
          <p:cNvSpPr txBox="1"/>
          <p:nvPr/>
        </p:nvSpPr>
        <p:spPr>
          <a:xfrm>
            <a:off x="4926689" y="3044692"/>
            <a:ext cx="630532" cy="461600"/>
          </a:xfrm>
          <a:prstGeom prst="rect">
            <a:avLst/>
          </a:prstGeom>
          <a:noFill/>
        </p:spPr>
        <p:txBody>
          <a:bodyPr wrap="none" lIns="182854" tIns="146283" rIns="182854" bIns="146283" rtlCol="0">
            <a:spAutoFit/>
          </a:bodyPr>
          <a:lstStyle/>
          <a:p>
            <a:pPr marL="0" marR="0" lvl="0" indent="0" defTabSz="914224" eaLnBrk="1" fontAlgn="auto" latinLnBrk="0" hangingPunct="1">
              <a:lnSpc>
                <a:spcPct val="90000"/>
              </a:lnSpc>
              <a:spcBef>
                <a:spcPts val="0"/>
              </a:spcBef>
              <a:spcAft>
                <a:spcPts val="600"/>
              </a:spcAft>
              <a:buClrTx/>
              <a:buSzTx/>
              <a:buFontTx/>
              <a:buNone/>
              <a:tabLst/>
              <a:defRPr/>
            </a:pPr>
            <a:r>
              <a:rPr kumimoji="0" lang="en-US" sz="1199" b="0" i="0" u="none" strike="noStrike" kern="0" cap="none" spc="0" normalizeH="0" baseline="0" noProof="0">
                <a:ln>
                  <a:noFill/>
                </a:ln>
                <a:gradFill>
                  <a:gsLst>
                    <a:gs pos="2917">
                      <a:schemeClr val="tx1"/>
                    </a:gs>
                    <a:gs pos="30000">
                      <a:schemeClr val="tx1"/>
                    </a:gs>
                  </a:gsLst>
                  <a:lin ang="5400000" scaled="0"/>
                </a:gradFill>
                <a:effectLst/>
                <a:uLnTx/>
                <a:uFillTx/>
                <a:latin typeface="+mj-lt"/>
              </a:rPr>
              <a:t>Dev</a:t>
            </a:r>
          </a:p>
        </p:txBody>
      </p:sp>
      <p:sp>
        <p:nvSpPr>
          <p:cNvPr id="95" name="TextBox 94"/>
          <p:cNvSpPr txBox="1"/>
          <p:nvPr/>
        </p:nvSpPr>
        <p:spPr>
          <a:xfrm>
            <a:off x="4744019" y="3240757"/>
            <a:ext cx="653755" cy="464800"/>
          </a:xfrm>
          <a:prstGeom prst="rect">
            <a:avLst/>
          </a:prstGeom>
          <a:noFill/>
        </p:spPr>
        <p:txBody>
          <a:bodyPr wrap="none" lIns="182854" tIns="146283" rIns="182854" bIns="146283" rtlCol="0">
            <a:spAutoFit/>
          </a:bodyPr>
          <a:lstStyle/>
          <a:p>
            <a:pPr marL="0" marR="0" lvl="0" indent="0" defTabSz="914224" eaLnBrk="1" fontAlgn="auto" latinLnBrk="0" hangingPunct="1">
              <a:lnSpc>
                <a:spcPct val="90000"/>
              </a:lnSpc>
              <a:spcBef>
                <a:spcPts val="0"/>
              </a:spcBef>
              <a:spcAft>
                <a:spcPts val="600"/>
              </a:spcAft>
              <a:buClrTx/>
              <a:buSzTx/>
              <a:buFontTx/>
              <a:buNone/>
              <a:tabLst/>
              <a:defRPr/>
            </a:pPr>
            <a:r>
              <a:rPr kumimoji="0" lang="en-US" sz="1199" b="0" i="0" u="none" strike="noStrike" kern="0" cap="none" spc="0" normalizeH="0" baseline="0" noProof="0">
                <a:ln>
                  <a:noFill/>
                </a:ln>
                <a:gradFill>
                  <a:gsLst>
                    <a:gs pos="2917">
                      <a:schemeClr val="tx1"/>
                    </a:gs>
                    <a:gs pos="30000">
                      <a:schemeClr val="tx1"/>
                    </a:gs>
                  </a:gsLst>
                  <a:lin ang="5400000" scaled="0"/>
                </a:gradFill>
                <a:effectLst/>
                <a:uLnTx/>
                <a:uFillTx/>
                <a:latin typeface="+mj-lt"/>
              </a:rPr>
              <a:t>Test</a:t>
            </a:r>
          </a:p>
        </p:txBody>
      </p:sp>
      <p:sp>
        <p:nvSpPr>
          <p:cNvPr id="96" name="TextBox 95"/>
          <p:cNvSpPr txBox="1"/>
          <p:nvPr/>
        </p:nvSpPr>
        <p:spPr>
          <a:xfrm>
            <a:off x="4548393" y="3483908"/>
            <a:ext cx="694628" cy="464800"/>
          </a:xfrm>
          <a:prstGeom prst="rect">
            <a:avLst/>
          </a:prstGeom>
          <a:noFill/>
        </p:spPr>
        <p:txBody>
          <a:bodyPr wrap="none" lIns="182854" tIns="146283" rIns="182854" bIns="146283" rtlCol="0">
            <a:spAutoFit/>
          </a:bodyPr>
          <a:lstStyle/>
          <a:p>
            <a:pPr marL="0" marR="0" lvl="0" indent="0" defTabSz="914224" eaLnBrk="1" fontAlgn="auto" latinLnBrk="0" hangingPunct="1">
              <a:lnSpc>
                <a:spcPct val="90000"/>
              </a:lnSpc>
              <a:spcBef>
                <a:spcPts val="0"/>
              </a:spcBef>
              <a:spcAft>
                <a:spcPts val="600"/>
              </a:spcAft>
              <a:buClrTx/>
              <a:buSzTx/>
              <a:buFontTx/>
              <a:buNone/>
              <a:tabLst/>
              <a:defRPr/>
            </a:pPr>
            <a:r>
              <a:rPr kumimoji="0" lang="en-US" sz="1199" b="0" i="0" u="none" strike="noStrike" kern="0" cap="none" spc="0" normalizeH="0" baseline="0" noProof="0">
                <a:ln>
                  <a:noFill/>
                </a:ln>
                <a:gradFill>
                  <a:gsLst>
                    <a:gs pos="2917">
                      <a:schemeClr val="tx1"/>
                    </a:gs>
                    <a:gs pos="30000">
                      <a:schemeClr val="tx1"/>
                    </a:gs>
                  </a:gsLst>
                  <a:lin ang="5400000" scaled="0"/>
                </a:gradFill>
                <a:effectLst/>
                <a:uLnTx/>
                <a:uFillTx/>
                <a:latin typeface="+mj-lt"/>
              </a:rPr>
              <a:t>Prod</a:t>
            </a:r>
          </a:p>
        </p:txBody>
      </p:sp>
      <p:sp>
        <p:nvSpPr>
          <p:cNvPr id="97" name="TextBox 96"/>
          <p:cNvSpPr txBox="1"/>
          <p:nvPr/>
        </p:nvSpPr>
        <p:spPr>
          <a:xfrm>
            <a:off x="8495044" y="2992318"/>
            <a:ext cx="630532" cy="461600"/>
          </a:xfrm>
          <a:prstGeom prst="rect">
            <a:avLst/>
          </a:prstGeom>
          <a:noFill/>
        </p:spPr>
        <p:txBody>
          <a:bodyPr wrap="none" lIns="182854" tIns="146283" rIns="182854" bIns="146283" rtlCol="0">
            <a:spAutoFit/>
          </a:bodyPr>
          <a:lstStyle/>
          <a:p>
            <a:pPr marL="0" marR="0" lvl="0" indent="0" defTabSz="914224" eaLnBrk="1" fontAlgn="auto" latinLnBrk="0" hangingPunct="1">
              <a:lnSpc>
                <a:spcPct val="90000"/>
              </a:lnSpc>
              <a:spcBef>
                <a:spcPts val="0"/>
              </a:spcBef>
              <a:spcAft>
                <a:spcPts val="600"/>
              </a:spcAft>
              <a:buClrTx/>
              <a:buSzTx/>
              <a:buFontTx/>
              <a:buNone/>
              <a:tabLst/>
              <a:defRPr/>
            </a:pPr>
            <a:r>
              <a:rPr kumimoji="0" lang="en-US" sz="1199" b="0" i="0" u="none" strike="noStrike" kern="0" cap="none" spc="0" normalizeH="0" baseline="0" noProof="0">
                <a:ln>
                  <a:noFill/>
                </a:ln>
                <a:gradFill>
                  <a:gsLst>
                    <a:gs pos="2917">
                      <a:schemeClr val="tx1"/>
                    </a:gs>
                    <a:gs pos="30000">
                      <a:schemeClr val="tx1"/>
                    </a:gs>
                  </a:gsLst>
                  <a:lin ang="5400000" scaled="0"/>
                </a:gradFill>
                <a:effectLst/>
                <a:uLnTx/>
                <a:uFillTx/>
                <a:latin typeface="+mj-lt"/>
              </a:rPr>
              <a:t>Dev</a:t>
            </a:r>
          </a:p>
        </p:txBody>
      </p:sp>
      <p:sp>
        <p:nvSpPr>
          <p:cNvPr id="98" name="TextBox 97"/>
          <p:cNvSpPr txBox="1"/>
          <p:nvPr/>
        </p:nvSpPr>
        <p:spPr>
          <a:xfrm>
            <a:off x="8312374" y="3188384"/>
            <a:ext cx="653755" cy="464800"/>
          </a:xfrm>
          <a:prstGeom prst="rect">
            <a:avLst/>
          </a:prstGeom>
          <a:noFill/>
        </p:spPr>
        <p:txBody>
          <a:bodyPr wrap="none" lIns="182854" tIns="146283" rIns="182854" bIns="146283" rtlCol="0">
            <a:spAutoFit/>
          </a:bodyPr>
          <a:lstStyle/>
          <a:p>
            <a:pPr marL="0" marR="0" lvl="0" indent="0" defTabSz="914224" eaLnBrk="1" fontAlgn="auto" latinLnBrk="0" hangingPunct="1">
              <a:lnSpc>
                <a:spcPct val="90000"/>
              </a:lnSpc>
              <a:spcBef>
                <a:spcPts val="0"/>
              </a:spcBef>
              <a:spcAft>
                <a:spcPts val="600"/>
              </a:spcAft>
              <a:buClrTx/>
              <a:buSzTx/>
              <a:buFontTx/>
              <a:buNone/>
              <a:tabLst/>
              <a:defRPr/>
            </a:pPr>
            <a:r>
              <a:rPr kumimoji="0" lang="en-US" sz="1199" b="0" i="0" u="none" strike="noStrike" kern="0" cap="none" spc="0" normalizeH="0" baseline="0" noProof="0">
                <a:ln>
                  <a:noFill/>
                </a:ln>
                <a:gradFill>
                  <a:gsLst>
                    <a:gs pos="2917">
                      <a:schemeClr val="tx1"/>
                    </a:gs>
                    <a:gs pos="30000">
                      <a:schemeClr val="tx1"/>
                    </a:gs>
                  </a:gsLst>
                  <a:lin ang="5400000" scaled="0"/>
                </a:gradFill>
                <a:effectLst/>
                <a:uLnTx/>
                <a:uFillTx/>
                <a:latin typeface="+mj-lt"/>
              </a:rPr>
              <a:t>Test</a:t>
            </a:r>
          </a:p>
        </p:txBody>
      </p:sp>
      <p:sp>
        <p:nvSpPr>
          <p:cNvPr id="99" name="TextBox 98"/>
          <p:cNvSpPr txBox="1"/>
          <p:nvPr/>
        </p:nvSpPr>
        <p:spPr>
          <a:xfrm>
            <a:off x="8116747" y="3431534"/>
            <a:ext cx="694628" cy="464800"/>
          </a:xfrm>
          <a:prstGeom prst="rect">
            <a:avLst/>
          </a:prstGeom>
          <a:noFill/>
        </p:spPr>
        <p:txBody>
          <a:bodyPr wrap="none" lIns="182854" tIns="146283" rIns="182854" bIns="146283" rtlCol="0">
            <a:spAutoFit/>
          </a:bodyPr>
          <a:lstStyle/>
          <a:p>
            <a:pPr marL="0" marR="0" lvl="0" indent="0" defTabSz="914224" eaLnBrk="1" fontAlgn="auto" latinLnBrk="0" hangingPunct="1">
              <a:lnSpc>
                <a:spcPct val="90000"/>
              </a:lnSpc>
              <a:spcBef>
                <a:spcPts val="0"/>
              </a:spcBef>
              <a:spcAft>
                <a:spcPts val="600"/>
              </a:spcAft>
              <a:buClrTx/>
              <a:buSzTx/>
              <a:buFontTx/>
              <a:buNone/>
              <a:tabLst/>
              <a:defRPr/>
            </a:pPr>
            <a:r>
              <a:rPr kumimoji="0" lang="en-US" sz="1199" b="0" i="0" u="none" strike="noStrike" kern="0" cap="none" spc="0" normalizeH="0" baseline="0" noProof="0">
                <a:ln>
                  <a:noFill/>
                </a:ln>
                <a:gradFill>
                  <a:gsLst>
                    <a:gs pos="2917">
                      <a:schemeClr val="tx1"/>
                    </a:gs>
                    <a:gs pos="30000">
                      <a:schemeClr val="tx1"/>
                    </a:gs>
                  </a:gsLst>
                  <a:lin ang="5400000" scaled="0"/>
                </a:gradFill>
                <a:effectLst/>
                <a:uLnTx/>
                <a:uFillTx/>
                <a:latin typeface="+mj-lt"/>
              </a:rPr>
              <a:t>Prod</a:t>
            </a:r>
          </a:p>
        </p:txBody>
      </p:sp>
      <p:grpSp>
        <p:nvGrpSpPr>
          <p:cNvPr id="122" name="Group 121"/>
          <p:cNvGrpSpPr/>
          <p:nvPr/>
        </p:nvGrpSpPr>
        <p:grpSpPr>
          <a:xfrm>
            <a:off x="1082297" y="3124506"/>
            <a:ext cx="2901591" cy="1507566"/>
            <a:chOff x="8775125" y="5799780"/>
            <a:chExt cx="2902002" cy="1507780"/>
          </a:xfrm>
        </p:grpSpPr>
        <p:sp>
          <p:nvSpPr>
            <p:cNvPr id="123" name="Rounded Rectangle 32"/>
            <p:cNvSpPr/>
            <p:nvPr/>
          </p:nvSpPr>
          <p:spPr>
            <a:xfrm>
              <a:off x="8784506" y="5809694"/>
              <a:ext cx="2844437" cy="1497866"/>
            </a:xfrm>
            <a:prstGeom prst="roundRect">
              <a:avLst>
                <a:gd name="adj" fmla="val 0"/>
              </a:avLst>
            </a:prstGeom>
            <a:solidFill>
              <a:schemeClr val="bg1"/>
            </a:solidFill>
            <a:ln w="1270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4"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b</a:t>
              </a:r>
            </a:p>
          </p:txBody>
        </p:sp>
        <p:sp>
          <p:nvSpPr>
            <p:cNvPr id="124" name="Rounded Rectangle 31"/>
            <p:cNvSpPr/>
            <p:nvPr/>
          </p:nvSpPr>
          <p:spPr>
            <a:xfrm>
              <a:off x="8775125" y="5799780"/>
              <a:ext cx="2857517" cy="575946"/>
            </a:xfrm>
            <a:prstGeom prst="roundRect">
              <a:avLst>
                <a:gd name="adj" fmla="val 0"/>
              </a:avLst>
            </a:prstGeom>
            <a:solidFill>
              <a:schemeClr val="accent2"/>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5" name="TextBox 124"/>
            <p:cNvSpPr txBox="1"/>
            <p:nvPr/>
          </p:nvSpPr>
          <p:spPr>
            <a:xfrm>
              <a:off x="8849519" y="5927397"/>
              <a:ext cx="2827608" cy="345212"/>
            </a:xfrm>
            <a:prstGeom prst="rect">
              <a:avLst/>
            </a:prstGeom>
            <a:noFill/>
          </p:spPr>
          <p:txBody>
            <a:bodyPr wrap="square" rtlCol="0">
              <a:spAutoFit/>
            </a:bodyPr>
            <a:lstStyle/>
            <a:p>
              <a:pPr marL="0" marR="0" lvl="0" indent="0" algn="ctr" defTabSz="914224" eaLnBrk="1" fontAlgn="auto" latinLnBrk="0" hangingPunct="1">
                <a:lnSpc>
                  <a:spcPct val="100000"/>
                </a:lnSpc>
                <a:spcBef>
                  <a:spcPts val="0"/>
                </a:spcBef>
                <a:spcAft>
                  <a:spcPts val="0"/>
                </a:spcAft>
                <a:buClrTx/>
                <a:buSzTx/>
                <a:buFontTx/>
                <a:buNone/>
                <a:tabLst/>
                <a:defRPr/>
              </a:pPr>
              <a:r>
                <a:rPr kumimoji="0" lang="en-US" sz="1599" b="0" i="0" u="none" strike="noStrike" kern="0" cap="none" spc="0" normalizeH="0" baseline="0" noProof="0">
                  <a:ln>
                    <a:noFill/>
                  </a:ln>
                  <a:solidFill>
                    <a:schemeClr val="bg1"/>
                  </a:solidFill>
                  <a:effectLst/>
                  <a:uLnTx/>
                  <a:uFillTx/>
                  <a:latin typeface="+mj-lt"/>
                  <a:ea typeface="Segoe UI" charset="0"/>
                  <a:cs typeface="Segoe UI" charset="0"/>
                </a:rPr>
                <a:t>Contoso Australia</a:t>
              </a:r>
            </a:p>
          </p:txBody>
        </p:sp>
        <p:grpSp>
          <p:nvGrpSpPr>
            <p:cNvPr id="126" name="Group 125"/>
            <p:cNvGrpSpPr/>
            <p:nvPr/>
          </p:nvGrpSpPr>
          <p:grpSpPr>
            <a:xfrm>
              <a:off x="9046292" y="6557203"/>
              <a:ext cx="2262090" cy="743192"/>
              <a:chOff x="1277854" y="2863207"/>
              <a:chExt cx="2262090" cy="743192"/>
            </a:xfrm>
          </p:grpSpPr>
          <p:pic>
            <p:nvPicPr>
              <p:cNvPr id="128" name="Picture 1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0265" y="2868084"/>
                <a:ext cx="544053" cy="406952"/>
              </a:xfrm>
              <a:prstGeom prst="rect">
                <a:avLst/>
              </a:prstGeom>
            </p:spPr>
          </p:pic>
          <p:pic>
            <p:nvPicPr>
              <p:cNvPr id="162" name="Picture 16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5917" y="2863207"/>
                <a:ext cx="544053" cy="406951"/>
              </a:xfrm>
              <a:prstGeom prst="rect">
                <a:avLst/>
              </a:prstGeom>
            </p:spPr>
          </p:pic>
          <p:sp>
            <p:nvSpPr>
              <p:cNvPr id="163" name="Rectangle 162"/>
              <p:cNvSpPr/>
              <p:nvPr/>
            </p:nvSpPr>
            <p:spPr>
              <a:xfrm>
                <a:off x="1277854" y="3284827"/>
                <a:ext cx="598791" cy="313817"/>
              </a:xfrm>
              <a:prstGeom prst="rect">
                <a:avLst/>
              </a:prstGeom>
            </p:spPr>
            <p:txBody>
              <a:bodyPr wrap="none">
                <a:spAutoFit/>
              </a:bodyPr>
              <a:lstStyle/>
              <a:p>
                <a:pPr marL="0" marR="0" lvl="0" indent="0" algn="ctr" defTabSz="914224" eaLnBrk="1" fontAlgn="auto" latinLnBrk="0" hangingPunct="1">
                  <a:lnSpc>
                    <a:spcPct val="100000"/>
                  </a:lnSpc>
                  <a:spcBef>
                    <a:spcPts val="0"/>
                  </a:spcBef>
                  <a:spcAft>
                    <a:spcPts val="0"/>
                  </a:spcAft>
                  <a:buClrTx/>
                  <a:buSzTx/>
                  <a:buFontTx/>
                  <a:buNone/>
                  <a:tabLst/>
                  <a:defRPr/>
                </a:pPr>
                <a:r>
                  <a:rPr kumimoji="0" lang="en-US" sz="1399" b="0" i="0" u="none" strike="noStrike" kern="0" cap="none" spc="0" normalizeH="0" baseline="0" noProof="0">
                    <a:ln>
                      <a:noFill/>
                    </a:ln>
                    <a:solidFill>
                      <a:schemeClr val="tx1">
                        <a:lumMod val="65000"/>
                        <a:lumOff val="35000"/>
                      </a:schemeClr>
                    </a:solidFill>
                    <a:effectLst/>
                    <a:uLnTx/>
                    <a:uFillTx/>
                    <a:latin typeface="Segoe UI" charset="0"/>
                    <a:ea typeface="Segoe UI" charset="0"/>
                    <a:cs typeface="Segoe UI" charset="0"/>
                  </a:rPr>
                  <a:t>Apps</a:t>
                </a:r>
                <a:endParaRPr kumimoji="0" lang="en-US" sz="1399" b="0" i="0" u="none" strike="noStrike" kern="0" cap="none" spc="0" normalizeH="0" baseline="0" noProof="0">
                  <a:ln>
                    <a:noFill/>
                  </a:ln>
                  <a:solidFill>
                    <a:sysClr val="windowText" lastClr="000000"/>
                  </a:solidFill>
                  <a:effectLst/>
                  <a:uLnTx/>
                  <a:uFillTx/>
                </a:endParaRPr>
              </a:p>
            </p:txBody>
          </p:sp>
          <p:sp>
            <p:nvSpPr>
              <p:cNvPr id="164" name="Rectangle 163"/>
              <p:cNvSpPr/>
              <p:nvPr/>
            </p:nvSpPr>
            <p:spPr>
              <a:xfrm>
                <a:off x="2075824" y="3284827"/>
                <a:ext cx="639671" cy="313817"/>
              </a:xfrm>
              <a:prstGeom prst="rect">
                <a:avLst/>
              </a:prstGeom>
            </p:spPr>
            <p:txBody>
              <a:bodyPr wrap="none">
                <a:spAutoFit/>
              </a:bodyPr>
              <a:lstStyle/>
              <a:p>
                <a:pPr marL="0" marR="0" lvl="0" indent="0" algn="ctr" defTabSz="914224" eaLnBrk="1" fontAlgn="auto" latinLnBrk="0" hangingPunct="1">
                  <a:lnSpc>
                    <a:spcPct val="100000"/>
                  </a:lnSpc>
                  <a:spcBef>
                    <a:spcPts val="0"/>
                  </a:spcBef>
                  <a:spcAft>
                    <a:spcPts val="0"/>
                  </a:spcAft>
                  <a:buClrTx/>
                  <a:buSzTx/>
                  <a:buFontTx/>
                  <a:buNone/>
                  <a:tabLst/>
                  <a:defRPr/>
                </a:pPr>
                <a:r>
                  <a:rPr kumimoji="0" lang="en-US" sz="1399" b="0" i="0" u="none" strike="noStrike" kern="0" cap="none" spc="0" normalizeH="0" baseline="0" noProof="0">
                    <a:ln>
                      <a:noFill/>
                    </a:ln>
                    <a:solidFill>
                      <a:schemeClr val="tx1">
                        <a:lumMod val="65000"/>
                        <a:lumOff val="35000"/>
                      </a:schemeClr>
                    </a:solidFill>
                    <a:effectLst/>
                    <a:uLnTx/>
                    <a:uFillTx/>
                    <a:latin typeface="Segoe UI" charset="0"/>
                    <a:ea typeface="Segoe UI" charset="0"/>
                    <a:cs typeface="Segoe UI" charset="0"/>
                  </a:rPr>
                  <a:t>Flows</a:t>
                </a:r>
                <a:endParaRPr kumimoji="0" lang="en-US" sz="1399" b="0" i="0" u="none" strike="noStrike" kern="0" cap="none" spc="0" normalizeH="0" baseline="0" noProof="0">
                  <a:ln>
                    <a:noFill/>
                  </a:ln>
                  <a:solidFill>
                    <a:sysClr val="windowText" lastClr="000000"/>
                  </a:solidFill>
                  <a:effectLst/>
                  <a:uLnTx/>
                  <a:uFillTx/>
                </a:endParaRPr>
              </a:p>
            </p:txBody>
          </p:sp>
          <p:sp>
            <p:nvSpPr>
              <p:cNvPr id="165" name="Rectangle 164"/>
              <p:cNvSpPr/>
              <p:nvPr/>
            </p:nvSpPr>
            <p:spPr>
              <a:xfrm>
                <a:off x="2947694" y="3292582"/>
                <a:ext cx="592250" cy="313817"/>
              </a:xfrm>
              <a:prstGeom prst="rect">
                <a:avLst/>
              </a:prstGeom>
            </p:spPr>
            <p:txBody>
              <a:bodyPr wrap="none">
                <a:spAutoFit/>
              </a:bodyPr>
              <a:lstStyle/>
              <a:p>
                <a:pPr marL="0" marR="0" lvl="0" indent="0" algn="ctr" defTabSz="914224" eaLnBrk="1" fontAlgn="auto" latinLnBrk="0" hangingPunct="1">
                  <a:lnSpc>
                    <a:spcPct val="100000"/>
                  </a:lnSpc>
                  <a:spcBef>
                    <a:spcPts val="0"/>
                  </a:spcBef>
                  <a:spcAft>
                    <a:spcPts val="0"/>
                  </a:spcAft>
                  <a:buClrTx/>
                  <a:buSzTx/>
                  <a:buFontTx/>
                  <a:buNone/>
                  <a:tabLst/>
                  <a:defRPr/>
                </a:pPr>
                <a:r>
                  <a:rPr kumimoji="0" lang="en-US" sz="1399" b="0" i="0" u="none" strike="noStrike" kern="0" cap="none" spc="0" normalizeH="0" baseline="0" noProof="0">
                    <a:ln>
                      <a:noFill/>
                    </a:ln>
                    <a:solidFill>
                      <a:schemeClr val="tx1">
                        <a:lumMod val="65000"/>
                        <a:lumOff val="35000"/>
                      </a:schemeClr>
                    </a:solidFill>
                    <a:effectLst/>
                    <a:uLnTx/>
                    <a:uFillTx/>
                    <a:latin typeface="Segoe UI" charset="0"/>
                    <a:ea typeface="Segoe UI" charset="0"/>
                    <a:cs typeface="Segoe UI" charset="0"/>
                  </a:rPr>
                  <a:t>CDM</a:t>
                </a:r>
                <a:endParaRPr kumimoji="0" lang="en-US" sz="1399" b="0" i="0" u="none" strike="noStrike" kern="0" cap="none" spc="0" normalizeH="0" baseline="0" noProof="0">
                  <a:ln>
                    <a:noFill/>
                  </a:ln>
                  <a:solidFill>
                    <a:sysClr val="windowText" lastClr="000000"/>
                  </a:solidFill>
                  <a:effectLst/>
                  <a:uLnTx/>
                  <a:uFillTx/>
                </a:endParaRPr>
              </a:p>
            </p:txBody>
          </p:sp>
        </p:grpSp>
        <p:pic>
          <p:nvPicPr>
            <p:cNvPr id="127" name="Picture 1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49981" y="6514683"/>
              <a:ext cx="517289" cy="517289"/>
            </a:xfrm>
            <a:prstGeom prst="rect">
              <a:avLst/>
            </a:prstGeom>
          </p:spPr>
        </p:pic>
      </p:grpSp>
      <p:sp>
        <p:nvSpPr>
          <p:cNvPr id="166" name="TextBox 165"/>
          <p:cNvSpPr txBox="1"/>
          <p:nvPr/>
        </p:nvSpPr>
        <p:spPr>
          <a:xfrm>
            <a:off x="635800" y="3576293"/>
            <a:ext cx="3084262" cy="345163"/>
          </a:xfrm>
          <a:prstGeom prst="rect">
            <a:avLst/>
          </a:prstGeom>
          <a:noFill/>
        </p:spPr>
        <p:txBody>
          <a:bodyPr wrap="square" rtlCol="0">
            <a:spAutoFit/>
          </a:bodyPr>
          <a:lstStyle/>
          <a:p>
            <a:pPr marL="0" marR="0" lvl="0" indent="0" algn="ctr" defTabSz="914224" eaLnBrk="1" fontAlgn="auto" latinLnBrk="0" hangingPunct="1">
              <a:lnSpc>
                <a:spcPct val="100000"/>
              </a:lnSpc>
              <a:spcBef>
                <a:spcPts val="0"/>
              </a:spcBef>
              <a:spcAft>
                <a:spcPts val="0"/>
              </a:spcAft>
              <a:buClrTx/>
              <a:buSzTx/>
              <a:buFontTx/>
              <a:buNone/>
              <a:tabLst/>
              <a:defRPr/>
            </a:pPr>
            <a:r>
              <a:rPr kumimoji="0" lang="en-US" sz="1599" b="0" i="0" u="none" strike="noStrike" kern="0" cap="none" spc="0" normalizeH="0" baseline="0" noProof="0">
                <a:ln>
                  <a:noFill/>
                </a:ln>
                <a:solidFill>
                  <a:schemeClr val="bg1"/>
                </a:solidFill>
                <a:effectLst/>
                <a:uLnTx/>
                <a:uFillTx/>
                <a:latin typeface="+mj-lt"/>
                <a:ea typeface="Segoe UI" charset="0"/>
                <a:cs typeface="Segoe UI" charset="0"/>
              </a:rPr>
              <a:t>Contoso Canada</a:t>
            </a:r>
          </a:p>
        </p:txBody>
      </p:sp>
      <p:grpSp>
        <p:nvGrpSpPr>
          <p:cNvPr id="167" name="Group 166"/>
          <p:cNvGrpSpPr/>
          <p:nvPr/>
        </p:nvGrpSpPr>
        <p:grpSpPr>
          <a:xfrm>
            <a:off x="900169" y="3309962"/>
            <a:ext cx="2901591" cy="1507566"/>
            <a:chOff x="8775125" y="5799780"/>
            <a:chExt cx="2902002" cy="1507780"/>
          </a:xfrm>
        </p:grpSpPr>
        <p:sp>
          <p:nvSpPr>
            <p:cNvPr id="168" name="Rounded Rectangle 32"/>
            <p:cNvSpPr/>
            <p:nvPr/>
          </p:nvSpPr>
          <p:spPr>
            <a:xfrm>
              <a:off x="8784506" y="5809694"/>
              <a:ext cx="2844437" cy="1497866"/>
            </a:xfrm>
            <a:prstGeom prst="roundRect">
              <a:avLst>
                <a:gd name="adj" fmla="val 0"/>
              </a:avLst>
            </a:prstGeom>
            <a:solidFill>
              <a:schemeClr val="bg1"/>
            </a:solidFill>
            <a:ln w="1270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4"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b</a:t>
              </a:r>
            </a:p>
          </p:txBody>
        </p:sp>
        <p:sp>
          <p:nvSpPr>
            <p:cNvPr id="169" name="Rounded Rectangle 31"/>
            <p:cNvSpPr/>
            <p:nvPr/>
          </p:nvSpPr>
          <p:spPr>
            <a:xfrm>
              <a:off x="8775125" y="5799780"/>
              <a:ext cx="2857517" cy="575946"/>
            </a:xfrm>
            <a:prstGeom prst="roundRect">
              <a:avLst>
                <a:gd name="adj" fmla="val 0"/>
              </a:avLst>
            </a:prstGeom>
            <a:solidFill>
              <a:schemeClr val="accent2"/>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0" name="TextBox 169"/>
            <p:cNvSpPr txBox="1"/>
            <p:nvPr/>
          </p:nvSpPr>
          <p:spPr>
            <a:xfrm>
              <a:off x="8849519" y="5927397"/>
              <a:ext cx="2827608" cy="345212"/>
            </a:xfrm>
            <a:prstGeom prst="rect">
              <a:avLst/>
            </a:prstGeom>
            <a:noFill/>
          </p:spPr>
          <p:txBody>
            <a:bodyPr wrap="square" rtlCol="0">
              <a:spAutoFit/>
            </a:bodyPr>
            <a:lstStyle/>
            <a:p>
              <a:pPr marL="0" marR="0" lvl="0" indent="0" algn="ctr" defTabSz="914224" eaLnBrk="1" fontAlgn="auto" latinLnBrk="0" hangingPunct="1">
                <a:lnSpc>
                  <a:spcPct val="100000"/>
                </a:lnSpc>
                <a:spcBef>
                  <a:spcPts val="0"/>
                </a:spcBef>
                <a:spcAft>
                  <a:spcPts val="0"/>
                </a:spcAft>
                <a:buClrTx/>
                <a:buSzTx/>
                <a:buFontTx/>
                <a:buNone/>
                <a:tabLst/>
                <a:defRPr/>
              </a:pPr>
              <a:r>
                <a:rPr kumimoji="0" lang="en-US" sz="1599" b="0" i="0" u="none" strike="noStrike" kern="0" cap="none" spc="0" normalizeH="0" baseline="0" noProof="0">
                  <a:ln>
                    <a:noFill/>
                  </a:ln>
                  <a:solidFill>
                    <a:schemeClr val="bg1"/>
                  </a:solidFill>
                  <a:effectLst/>
                  <a:uLnTx/>
                  <a:uFillTx/>
                  <a:latin typeface="+mj-lt"/>
                  <a:ea typeface="Segoe UI" charset="0"/>
                  <a:cs typeface="Segoe UI" charset="0"/>
                </a:rPr>
                <a:t>Contoso Australia</a:t>
              </a:r>
            </a:p>
          </p:txBody>
        </p:sp>
        <p:grpSp>
          <p:nvGrpSpPr>
            <p:cNvPr id="171" name="Group 170"/>
            <p:cNvGrpSpPr/>
            <p:nvPr/>
          </p:nvGrpSpPr>
          <p:grpSpPr>
            <a:xfrm>
              <a:off x="9046292" y="6557203"/>
              <a:ext cx="2262090" cy="743192"/>
              <a:chOff x="1277854" y="2863207"/>
              <a:chExt cx="2262090" cy="743192"/>
            </a:xfrm>
          </p:grpSpPr>
          <p:pic>
            <p:nvPicPr>
              <p:cNvPr id="173" name="Picture 17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0265" y="2868084"/>
                <a:ext cx="544053" cy="406952"/>
              </a:xfrm>
              <a:prstGeom prst="rect">
                <a:avLst/>
              </a:prstGeom>
            </p:spPr>
          </p:pic>
          <p:pic>
            <p:nvPicPr>
              <p:cNvPr id="174" name="Picture 17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5917" y="2863207"/>
                <a:ext cx="544053" cy="406951"/>
              </a:xfrm>
              <a:prstGeom prst="rect">
                <a:avLst/>
              </a:prstGeom>
            </p:spPr>
          </p:pic>
          <p:sp>
            <p:nvSpPr>
              <p:cNvPr id="175" name="Rectangle 174"/>
              <p:cNvSpPr/>
              <p:nvPr/>
            </p:nvSpPr>
            <p:spPr>
              <a:xfrm>
                <a:off x="1277854" y="3284827"/>
                <a:ext cx="598791" cy="313817"/>
              </a:xfrm>
              <a:prstGeom prst="rect">
                <a:avLst/>
              </a:prstGeom>
            </p:spPr>
            <p:txBody>
              <a:bodyPr wrap="none">
                <a:spAutoFit/>
              </a:bodyPr>
              <a:lstStyle/>
              <a:p>
                <a:pPr marL="0" marR="0" lvl="0" indent="0" algn="ctr" defTabSz="914224" eaLnBrk="1" fontAlgn="auto" latinLnBrk="0" hangingPunct="1">
                  <a:lnSpc>
                    <a:spcPct val="100000"/>
                  </a:lnSpc>
                  <a:spcBef>
                    <a:spcPts val="0"/>
                  </a:spcBef>
                  <a:spcAft>
                    <a:spcPts val="0"/>
                  </a:spcAft>
                  <a:buClrTx/>
                  <a:buSzTx/>
                  <a:buFontTx/>
                  <a:buNone/>
                  <a:tabLst/>
                  <a:defRPr/>
                </a:pPr>
                <a:r>
                  <a:rPr kumimoji="0" lang="en-US" sz="1399" b="0" i="0" u="none" strike="noStrike" kern="0" cap="none" spc="0" normalizeH="0" baseline="0" noProof="0">
                    <a:ln>
                      <a:noFill/>
                    </a:ln>
                    <a:solidFill>
                      <a:schemeClr val="tx1">
                        <a:lumMod val="65000"/>
                        <a:lumOff val="35000"/>
                      </a:schemeClr>
                    </a:solidFill>
                    <a:effectLst/>
                    <a:uLnTx/>
                    <a:uFillTx/>
                    <a:latin typeface="Segoe UI" charset="0"/>
                    <a:ea typeface="Segoe UI" charset="0"/>
                    <a:cs typeface="Segoe UI" charset="0"/>
                  </a:rPr>
                  <a:t>Apps</a:t>
                </a:r>
                <a:endParaRPr kumimoji="0" lang="en-US" sz="1399" b="0" i="0" u="none" strike="noStrike" kern="0" cap="none" spc="0" normalizeH="0" baseline="0" noProof="0">
                  <a:ln>
                    <a:noFill/>
                  </a:ln>
                  <a:solidFill>
                    <a:sysClr val="windowText" lastClr="000000"/>
                  </a:solidFill>
                  <a:effectLst/>
                  <a:uLnTx/>
                  <a:uFillTx/>
                </a:endParaRPr>
              </a:p>
            </p:txBody>
          </p:sp>
          <p:sp>
            <p:nvSpPr>
              <p:cNvPr id="176" name="Rectangle 175"/>
              <p:cNvSpPr/>
              <p:nvPr/>
            </p:nvSpPr>
            <p:spPr>
              <a:xfrm>
                <a:off x="2075824" y="3284827"/>
                <a:ext cx="639671" cy="313817"/>
              </a:xfrm>
              <a:prstGeom prst="rect">
                <a:avLst/>
              </a:prstGeom>
            </p:spPr>
            <p:txBody>
              <a:bodyPr wrap="none">
                <a:spAutoFit/>
              </a:bodyPr>
              <a:lstStyle/>
              <a:p>
                <a:pPr marL="0" marR="0" lvl="0" indent="0" algn="ctr" defTabSz="914224" eaLnBrk="1" fontAlgn="auto" latinLnBrk="0" hangingPunct="1">
                  <a:lnSpc>
                    <a:spcPct val="100000"/>
                  </a:lnSpc>
                  <a:spcBef>
                    <a:spcPts val="0"/>
                  </a:spcBef>
                  <a:spcAft>
                    <a:spcPts val="0"/>
                  </a:spcAft>
                  <a:buClrTx/>
                  <a:buSzTx/>
                  <a:buFontTx/>
                  <a:buNone/>
                  <a:tabLst/>
                  <a:defRPr/>
                </a:pPr>
                <a:r>
                  <a:rPr kumimoji="0" lang="en-US" sz="1399" b="0" i="0" u="none" strike="noStrike" kern="0" cap="none" spc="0" normalizeH="0" baseline="0" noProof="0">
                    <a:ln>
                      <a:noFill/>
                    </a:ln>
                    <a:solidFill>
                      <a:schemeClr val="tx1">
                        <a:lumMod val="65000"/>
                        <a:lumOff val="35000"/>
                      </a:schemeClr>
                    </a:solidFill>
                    <a:effectLst/>
                    <a:uLnTx/>
                    <a:uFillTx/>
                    <a:latin typeface="Segoe UI" charset="0"/>
                    <a:ea typeface="Segoe UI" charset="0"/>
                    <a:cs typeface="Segoe UI" charset="0"/>
                  </a:rPr>
                  <a:t>Flows</a:t>
                </a:r>
                <a:endParaRPr kumimoji="0" lang="en-US" sz="1399" b="0" i="0" u="none" strike="noStrike" kern="0" cap="none" spc="0" normalizeH="0" baseline="0" noProof="0">
                  <a:ln>
                    <a:noFill/>
                  </a:ln>
                  <a:solidFill>
                    <a:sysClr val="windowText" lastClr="000000"/>
                  </a:solidFill>
                  <a:effectLst/>
                  <a:uLnTx/>
                  <a:uFillTx/>
                </a:endParaRPr>
              </a:p>
            </p:txBody>
          </p:sp>
          <p:sp>
            <p:nvSpPr>
              <p:cNvPr id="177" name="Rectangle 176"/>
              <p:cNvSpPr/>
              <p:nvPr/>
            </p:nvSpPr>
            <p:spPr>
              <a:xfrm>
                <a:off x="2947694" y="3292582"/>
                <a:ext cx="592250" cy="313817"/>
              </a:xfrm>
              <a:prstGeom prst="rect">
                <a:avLst/>
              </a:prstGeom>
            </p:spPr>
            <p:txBody>
              <a:bodyPr wrap="none">
                <a:spAutoFit/>
              </a:bodyPr>
              <a:lstStyle/>
              <a:p>
                <a:pPr marL="0" marR="0" lvl="0" indent="0" algn="ctr" defTabSz="914224" eaLnBrk="1" fontAlgn="auto" latinLnBrk="0" hangingPunct="1">
                  <a:lnSpc>
                    <a:spcPct val="100000"/>
                  </a:lnSpc>
                  <a:spcBef>
                    <a:spcPts val="0"/>
                  </a:spcBef>
                  <a:spcAft>
                    <a:spcPts val="0"/>
                  </a:spcAft>
                  <a:buClrTx/>
                  <a:buSzTx/>
                  <a:buFontTx/>
                  <a:buNone/>
                  <a:tabLst/>
                  <a:defRPr/>
                </a:pPr>
                <a:r>
                  <a:rPr kumimoji="0" lang="en-US" sz="1399" b="0" i="0" u="none" strike="noStrike" kern="0" cap="none" spc="0" normalizeH="0" baseline="0" noProof="0">
                    <a:ln>
                      <a:noFill/>
                    </a:ln>
                    <a:solidFill>
                      <a:schemeClr val="tx1">
                        <a:lumMod val="65000"/>
                        <a:lumOff val="35000"/>
                      </a:schemeClr>
                    </a:solidFill>
                    <a:effectLst/>
                    <a:uLnTx/>
                    <a:uFillTx/>
                    <a:latin typeface="Segoe UI" charset="0"/>
                    <a:ea typeface="Segoe UI" charset="0"/>
                    <a:cs typeface="Segoe UI" charset="0"/>
                  </a:rPr>
                  <a:t>CDM</a:t>
                </a:r>
                <a:endParaRPr kumimoji="0" lang="en-US" sz="1399" b="0" i="0" u="none" strike="noStrike" kern="0" cap="none" spc="0" normalizeH="0" baseline="0" noProof="0">
                  <a:ln>
                    <a:noFill/>
                  </a:ln>
                  <a:solidFill>
                    <a:sysClr val="windowText" lastClr="000000"/>
                  </a:solidFill>
                  <a:effectLst/>
                  <a:uLnTx/>
                  <a:uFillTx/>
                </a:endParaRPr>
              </a:p>
            </p:txBody>
          </p:sp>
        </p:grpSp>
        <p:pic>
          <p:nvPicPr>
            <p:cNvPr id="172" name="Picture 17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49981" y="6514683"/>
              <a:ext cx="517289" cy="517289"/>
            </a:xfrm>
            <a:prstGeom prst="rect">
              <a:avLst/>
            </a:prstGeom>
          </p:spPr>
        </p:pic>
      </p:grpSp>
      <p:grpSp>
        <p:nvGrpSpPr>
          <p:cNvPr id="178" name="Group 177"/>
          <p:cNvGrpSpPr/>
          <p:nvPr/>
        </p:nvGrpSpPr>
        <p:grpSpPr>
          <a:xfrm>
            <a:off x="696286" y="3533315"/>
            <a:ext cx="2901591" cy="1507566"/>
            <a:chOff x="8775125" y="5799780"/>
            <a:chExt cx="2902002" cy="1507780"/>
          </a:xfrm>
        </p:grpSpPr>
        <p:sp>
          <p:nvSpPr>
            <p:cNvPr id="179" name="Rounded Rectangle 32"/>
            <p:cNvSpPr/>
            <p:nvPr/>
          </p:nvSpPr>
          <p:spPr>
            <a:xfrm>
              <a:off x="8784506" y="5809694"/>
              <a:ext cx="2844437" cy="1497866"/>
            </a:xfrm>
            <a:prstGeom prst="roundRect">
              <a:avLst>
                <a:gd name="adj" fmla="val 0"/>
              </a:avLst>
            </a:prstGeom>
            <a:solidFill>
              <a:schemeClr val="bg1"/>
            </a:solidFill>
            <a:ln w="1905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80" name="Rounded Rectangle 31"/>
            <p:cNvSpPr/>
            <p:nvPr/>
          </p:nvSpPr>
          <p:spPr>
            <a:xfrm>
              <a:off x="8775125" y="5799780"/>
              <a:ext cx="2857517" cy="575946"/>
            </a:xfrm>
            <a:prstGeom prst="roundRect">
              <a:avLst>
                <a:gd name="adj" fmla="val 0"/>
              </a:avLst>
            </a:prstGeom>
            <a:solidFill>
              <a:schemeClr val="accent2"/>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1" name="TextBox 180"/>
            <p:cNvSpPr txBox="1"/>
            <p:nvPr/>
          </p:nvSpPr>
          <p:spPr>
            <a:xfrm>
              <a:off x="8849519" y="5927397"/>
              <a:ext cx="2827608" cy="345212"/>
            </a:xfrm>
            <a:prstGeom prst="rect">
              <a:avLst/>
            </a:prstGeom>
            <a:noFill/>
          </p:spPr>
          <p:txBody>
            <a:bodyPr wrap="square" rtlCol="0">
              <a:spAutoFit/>
            </a:bodyPr>
            <a:lstStyle/>
            <a:p>
              <a:pPr marL="0" marR="0" lvl="0" indent="0" algn="ctr" defTabSz="914224" eaLnBrk="1" fontAlgn="auto" latinLnBrk="0" hangingPunct="1">
                <a:lnSpc>
                  <a:spcPct val="100000"/>
                </a:lnSpc>
                <a:spcBef>
                  <a:spcPts val="0"/>
                </a:spcBef>
                <a:spcAft>
                  <a:spcPts val="0"/>
                </a:spcAft>
                <a:buClrTx/>
                <a:buSzTx/>
                <a:buFontTx/>
                <a:buNone/>
                <a:tabLst/>
                <a:defRPr/>
              </a:pPr>
              <a:r>
                <a:rPr kumimoji="0" lang="en-US" sz="1599" b="0" i="0" u="none" strike="noStrike" kern="0" cap="none" spc="0" normalizeH="0" baseline="0" noProof="0" dirty="0">
                  <a:ln>
                    <a:noFill/>
                  </a:ln>
                  <a:solidFill>
                    <a:schemeClr val="bg1"/>
                  </a:solidFill>
                  <a:effectLst/>
                  <a:uLnTx/>
                  <a:uFillTx/>
                  <a:latin typeface="+mj-lt"/>
                  <a:ea typeface="Segoe UI" charset="0"/>
                  <a:cs typeface="Segoe UI" charset="0"/>
                </a:rPr>
                <a:t>Contoso USA</a:t>
              </a:r>
            </a:p>
          </p:txBody>
        </p:sp>
        <p:grpSp>
          <p:nvGrpSpPr>
            <p:cNvPr id="182" name="Group 181"/>
            <p:cNvGrpSpPr/>
            <p:nvPr/>
          </p:nvGrpSpPr>
          <p:grpSpPr>
            <a:xfrm>
              <a:off x="9046292" y="6557203"/>
              <a:ext cx="2262090" cy="743192"/>
              <a:chOff x="1277854" y="2863207"/>
              <a:chExt cx="2262090" cy="743192"/>
            </a:xfrm>
          </p:grpSpPr>
          <p:pic>
            <p:nvPicPr>
              <p:cNvPr id="184" name="Picture 18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0265" y="2868084"/>
                <a:ext cx="544053" cy="406952"/>
              </a:xfrm>
              <a:prstGeom prst="rect">
                <a:avLst/>
              </a:prstGeom>
            </p:spPr>
          </p:pic>
          <p:pic>
            <p:nvPicPr>
              <p:cNvPr id="185" name="Picture 18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5917" y="2863207"/>
                <a:ext cx="544053" cy="406951"/>
              </a:xfrm>
              <a:prstGeom prst="rect">
                <a:avLst/>
              </a:prstGeom>
            </p:spPr>
          </p:pic>
          <p:sp>
            <p:nvSpPr>
              <p:cNvPr id="186" name="Rectangle 185"/>
              <p:cNvSpPr/>
              <p:nvPr/>
            </p:nvSpPr>
            <p:spPr>
              <a:xfrm>
                <a:off x="1277854" y="3284827"/>
                <a:ext cx="598791" cy="313817"/>
              </a:xfrm>
              <a:prstGeom prst="rect">
                <a:avLst/>
              </a:prstGeom>
            </p:spPr>
            <p:txBody>
              <a:bodyPr wrap="none">
                <a:spAutoFit/>
              </a:bodyPr>
              <a:lstStyle/>
              <a:p>
                <a:pPr marL="0" marR="0" lvl="0" indent="0" algn="ctr" defTabSz="914224" eaLnBrk="1" fontAlgn="auto" latinLnBrk="0" hangingPunct="1">
                  <a:lnSpc>
                    <a:spcPct val="100000"/>
                  </a:lnSpc>
                  <a:spcBef>
                    <a:spcPts val="0"/>
                  </a:spcBef>
                  <a:spcAft>
                    <a:spcPts val="0"/>
                  </a:spcAft>
                  <a:buClrTx/>
                  <a:buSzTx/>
                  <a:buFontTx/>
                  <a:buNone/>
                  <a:tabLst/>
                  <a:defRPr/>
                </a:pPr>
                <a:r>
                  <a:rPr kumimoji="0" lang="en-US" sz="1399" b="0" i="0" u="none" strike="noStrike" kern="0" cap="none" spc="0" normalizeH="0" baseline="0" noProof="0">
                    <a:ln>
                      <a:noFill/>
                    </a:ln>
                    <a:solidFill>
                      <a:schemeClr val="tx1">
                        <a:lumMod val="65000"/>
                        <a:lumOff val="35000"/>
                      </a:schemeClr>
                    </a:solidFill>
                    <a:effectLst/>
                    <a:uLnTx/>
                    <a:uFillTx/>
                    <a:latin typeface="Segoe UI" charset="0"/>
                    <a:ea typeface="Segoe UI" charset="0"/>
                    <a:cs typeface="Segoe UI" charset="0"/>
                  </a:rPr>
                  <a:t>Apps</a:t>
                </a:r>
                <a:endParaRPr kumimoji="0" lang="en-US" sz="1399" b="0" i="0" u="none" strike="noStrike" kern="0" cap="none" spc="0" normalizeH="0" baseline="0" noProof="0">
                  <a:ln>
                    <a:noFill/>
                  </a:ln>
                  <a:solidFill>
                    <a:sysClr val="windowText" lastClr="000000"/>
                  </a:solidFill>
                  <a:effectLst/>
                  <a:uLnTx/>
                  <a:uFillTx/>
                </a:endParaRPr>
              </a:p>
            </p:txBody>
          </p:sp>
          <p:sp>
            <p:nvSpPr>
              <p:cNvPr id="187" name="Rectangle 186"/>
              <p:cNvSpPr/>
              <p:nvPr/>
            </p:nvSpPr>
            <p:spPr>
              <a:xfrm>
                <a:off x="2075824" y="3284827"/>
                <a:ext cx="639671" cy="313817"/>
              </a:xfrm>
              <a:prstGeom prst="rect">
                <a:avLst/>
              </a:prstGeom>
            </p:spPr>
            <p:txBody>
              <a:bodyPr wrap="none">
                <a:spAutoFit/>
              </a:bodyPr>
              <a:lstStyle/>
              <a:p>
                <a:pPr marL="0" marR="0" lvl="0" indent="0" algn="ctr" defTabSz="914224" eaLnBrk="1" fontAlgn="auto" latinLnBrk="0" hangingPunct="1">
                  <a:lnSpc>
                    <a:spcPct val="100000"/>
                  </a:lnSpc>
                  <a:spcBef>
                    <a:spcPts val="0"/>
                  </a:spcBef>
                  <a:spcAft>
                    <a:spcPts val="0"/>
                  </a:spcAft>
                  <a:buClrTx/>
                  <a:buSzTx/>
                  <a:buFontTx/>
                  <a:buNone/>
                  <a:tabLst/>
                  <a:defRPr/>
                </a:pPr>
                <a:r>
                  <a:rPr kumimoji="0" lang="en-US" sz="1399" b="0" i="0" u="none" strike="noStrike" kern="0" cap="none" spc="0" normalizeH="0" baseline="0" noProof="0">
                    <a:ln>
                      <a:noFill/>
                    </a:ln>
                    <a:solidFill>
                      <a:schemeClr val="tx1">
                        <a:lumMod val="65000"/>
                        <a:lumOff val="35000"/>
                      </a:schemeClr>
                    </a:solidFill>
                    <a:effectLst/>
                    <a:uLnTx/>
                    <a:uFillTx/>
                    <a:latin typeface="Segoe UI" charset="0"/>
                    <a:ea typeface="Segoe UI" charset="0"/>
                    <a:cs typeface="Segoe UI" charset="0"/>
                  </a:rPr>
                  <a:t>Flows</a:t>
                </a:r>
                <a:endParaRPr kumimoji="0" lang="en-US" sz="1399" b="0" i="0" u="none" strike="noStrike" kern="0" cap="none" spc="0" normalizeH="0" baseline="0" noProof="0">
                  <a:ln>
                    <a:noFill/>
                  </a:ln>
                  <a:solidFill>
                    <a:sysClr val="windowText" lastClr="000000"/>
                  </a:solidFill>
                  <a:effectLst/>
                  <a:uLnTx/>
                  <a:uFillTx/>
                </a:endParaRPr>
              </a:p>
            </p:txBody>
          </p:sp>
          <p:sp>
            <p:nvSpPr>
              <p:cNvPr id="188" name="Rectangle 187"/>
              <p:cNvSpPr/>
              <p:nvPr/>
            </p:nvSpPr>
            <p:spPr>
              <a:xfrm>
                <a:off x="2947694" y="3292582"/>
                <a:ext cx="592250" cy="313817"/>
              </a:xfrm>
              <a:prstGeom prst="rect">
                <a:avLst/>
              </a:prstGeom>
            </p:spPr>
            <p:txBody>
              <a:bodyPr wrap="none">
                <a:spAutoFit/>
              </a:bodyPr>
              <a:lstStyle/>
              <a:p>
                <a:pPr marL="0" marR="0" lvl="0" indent="0" algn="ctr" defTabSz="914224" eaLnBrk="1" fontAlgn="auto" latinLnBrk="0" hangingPunct="1">
                  <a:lnSpc>
                    <a:spcPct val="100000"/>
                  </a:lnSpc>
                  <a:spcBef>
                    <a:spcPts val="0"/>
                  </a:spcBef>
                  <a:spcAft>
                    <a:spcPts val="0"/>
                  </a:spcAft>
                  <a:buClrTx/>
                  <a:buSzTx/>
                  <a:buFontTx/>
                  <a:buNone/>
                  <a:tabLst/>
                  <a:defRPr/>
                </a:pPr>
                <a:r>
                  <a:rPr kumimoji="0" lang="en-US" sz="1399" b="0" i="0" u="none" strike="noStrike" kern="0" cap="none" spc="0" normalizeH="0" baseline="0" noProof="0">
                    <a:ln>
                      <a:noFill/>
                    </a:ln>
                    <a:solidFill>
                      <a:schemeClr val="tx1">
                        <a:lumMod val="65000"/>
                        <a:lumOff val="35000"/>
                      </a:schemeClr>
                    </a:solidFill>
                    <a:effectLst/>
                    <a:uLnTx/>
                    <a:uFillTx/>
                    <a:latin typeface="Segoe UI" charset="0"/>
                    <a:ea typeface="Segoe UI" charset="0"/>
                    <a:cs typeface="Segoe UI" charset="0"/>
                  </a:rPr>
                  <a:t>CDM</a:t>
                </a:r>
                <a:endParaRPr kumimoji="0" lang="en-US" sz="1399" b="0" i="0" u="none" strike="noStrike" kern="0" cap="none" spc="0" normalizeH="0" baseline="0" noProof="0">
                  <a:ln>
                    <a:noFill/>
                  </a:ln>
                  <a:solidFill>
                    <a:sysClr val="windowText" lastClr="000000"/>
                  </a:solidFill>
                  <a:effectLst/>
                  <a:uLnTx/>
                  <a:uFillTx/>
                </a:endParaRPr>
              </a:p>
            </p:txBody>
          </p:sp>
        </p:grpSp>
        <p:pic>
          <p:nvPicPr>
            <p:cNvPr id="183" name="Picture 18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49981" y="6514683"/>
              <a:ext cx="517289" cy="517289"/>
            </a:xfrm>
            <a:prstGeom prst="rect">
              <a:avLst/>
            </a:prstGeom>
          </p:spPr>
        </p:pic>
      </p:grpSp>
      <p:sp>
        <p:nvSpPr>
          <p:cNvPr id="189" name="TextBox 188"/>
          <p:cNvSpPr txBox="1"/>
          <p:nvPr/>
        </p:nvSpPr>
        <p:spPr>
          <a:xfrm>
            <a:off x="758856" y="3189821"/>
            <a:ext cx="653755" cy="464800"/>
          </a:xfrm>
          <a:prstGeom prst="rect">
            <a:avLst/>
          </a:prstGeom>
          <a:noFill/>
        </p:spPr>
        <p:txBody>
          <a:bodyPr wrap="none" lIns="182854" tIns="146283" rIns="182854" bIns="146283" rtlCol="0">
            <a:spAutoFit/>
          </a:bodyPr>
          <a:lstStyle/>
          <a:p>
            <a:pPr marL="0" marR="0" lvl="0" indent="0" defTabSz="914224" eaLnBrk="1" fontAlgn="auto" latinLnBrk="0" hangingPunct="1">
              <a:lnSpc>
                <a:spcPct val="90000"/>
              </a:lnSpc>
              <a:spcBef>
                <a:spcPts val="0"/>
              </a:spcBef>
              <a:spcAft>
                <a:spcPts val="600"/>
              </a:spcAft>
              <a:buClrTx/>
              <a:buSzTx/>
              <a:buFontTx/>
              <a:buNone/>
              <a:tabLst/>
              <a:defRPr/>
            </a:pPr>
            <a:r>
              <a:rPr kumimoji="0" lang="en-US" sz="1199" b="0" i="0" u="none" strike="noStrike" kern="0" cap="none" spc="0" normalizeH="0" baseline="0" noProof="0">
                <a:ln>
                  <a:noFill/>
                </a:ln>
                <a:gradFill>
                  <a:gsLst>
                    <a:gs pos="2917">
                      <a:schemeClr val="tx1"/>
                    </a:gs>
                    <a:gs pos="30000">
                      <a:schemeClr val="tx1"/>
                    </a:gs>
                  </a:gsLst>
                  <a:lin ang="5400000" scaled="0"/>
                </a:gradFill>
                <a:effectLst/>
                <a:uLnTx/>
                <a:uFillTx/>
                <a:latin typeface="+mj-lt"/>
              </a:rPr>
              <a:t>Test</a:t>
            </a:r>
          </a:p>
        </p:txBody>
      </p:sp>
      <p:sp>
        <p:nvSpPr>
          <p:cNvPr id="190" name="TextBox 189"/>
          <p:cNvSpPr txBox="1"/>
          <p:nvPr/>
        </p:nvSpPr>
        <p:spPr>
          <a:xfrm>
            <a:off x="563230" y="3432972"/>
            <a:ext cx="694628" cy="464800"/>
          </a:xfrm>
          <a:prstGeom prst="rect">
            <a:avLst/>
          </a:prstGeom>
          <a:noFill/>
        </p:spPr>
        <p:txBody>
          <a:bodyPr wrap="none" lIns="182854" tIns="146283" rIns="182854" bIns="146283" rtlCol="0">
            <a:spAutoFit/>
          </a:bodyPr>
          <a:lstStyle/>
          <a:p>
            <a:pPr marL="0" marR="0" lvl="0" indent="0" defTabSz="914224" eaLnBrk="1" fontAlgn="auto" latinLnBrk="0" hangingPunct="1">
              <a:lnSpc>
                <a:spcPct val="90000"/>
              </a:lnSpc>
              <a:spcBef>
                <a:spcPts val="0"/>
              </a:spcBef>
              <a:spcAft>
                <a:spcPts val="600"/>
              </a:spcAft>
              <a:buClrTx/>
              <a:buSzTx/>
              <a:buFontTx/>
              <a:buNone/>
              <a:tabLst/>
              <a:defRPr/>
            </a:pPr>
            <a:r>
              <a:rPr kumimoji="0" lang="en-US" sz="1199" b="0" i="0" u="none" strike="noStrike" kern="0" cap="none" spc="0" normalizeH="0" baseline="0" noProof="0" dirty="0">
                <a:ln>
                  <a:noFill/>
                </a:ln>
                <a:gradFill>
                  <a:gsLst>
                    <a:gs pos="2917">
                      <a:schemeClr val="tx1"/>
                    </a:gs>
                    <a:gs pos="30000">
                      <a:schemeClr val="tx1"/>
                    </a:gs>
                  </a:gsLst>
                  <a:lin ang="5400000" scaled="0"/>
                </a:gradFill>
                <a:effectLst/>
                <a:uLnTx/>
                <a:uFillTx/>
                <a:latin typeface="+mj-lt"/>
              </a:rPr>
              <a:t>Prod</a:t>
            </a:r>
          </a:p>
        </p:txBody>
      </p:sp>
      <p:sp>
        <p:nvSpPr>
          <p:cNvPr id="191" name="TextBox 190"/>
          <p:cNvSpPr txBox="1"/>
          <p:nvPr/>
        </p:nvSpPr>
        <p:spPr>
          <a:xfrm>
            <a:off x="973958" y="3003077"/>
            <a:ext cx="630532" cy="461600"/>
          </a:xfrm>
          <a:prstGeom prst="rect">
            <a:avLst/>
          </a:prstGeom>
          <a:noFill/>
        </p:spPr>
        <p:txBody>
          <a:bodyPr wrap="none" lIns="182854" tIns="146283" rIns="182854" bIns="146283" rtlCol="0">
            <a:spAutoFit/>
          </a:bodyPr>
          <a:lstStyle/>
          <a:p>
            <a:pPr marL="0" marR="0" lvl="0" indent="0" defTabSz="914224" eaLnBrk="1" fontAlgn="auto" latinLnBrk="0" hangingPunct="1">
              <a:lnSpc>
                <a:spcPct val="90000"/>
              </a:lnSpc>
              <a:spcBef>
                <a:spcPts val="0"/>
              </a:spcBef>
              <a:spcAft>
                <a:spcPts val="600"/>
              </a:spcAft>
              <a:buClrTx/>
              <a:buSzTx/>
              <a:buFontTx/>
              <a:buNone/>
              <a:tabLst/>
              <a:defRPr/>
            </a:pPr>
            <a:r>
              <a:rPr kumimoji="0" lang="en-US" sz="1199" b="0" i="0" u="none" strike="noStrike" kern="0" cap="none" spc="0" normalizeH="0" baseline="0" noProof="0" dirty="0">
                <a:ln>
                  <a:noFill/>
                </a:ln>
                <a:gradFill>
                  <a:gsLst>
                    <a:gs pos="2917">
                      <a:schemeClr val="tx1"/>
                    </a:gs>
                    <a:gs pos="30000">
                      <a:schemeClr val="tx1"/>
                    </a:gs>
                  </a:gsLst>
                  <a:lin ang="5400000" scaled="0"/>
                </a:gradFill>
                <a:effectLst/>
                <a:uLnTx/>
                <a:uFillTx/>
                <a:latin typeface="+mj-lt"/>
              </a:rPr>
              <a:t>Dev</a:t>
            </a:r>
          </a:p>
        </p:txBody>
      </p:sp>
    </p:spTree>
    <p:extLst>
      <p:ext uri="{BB962C8B-B14F-4D97-AF65-F5344CB8AC3E}">
        <p14:creationId xmlns:p14="http://schemas.microsoft.com/office/powerpoint/2010/main" val="39885305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strips(downLeft)">
                                      <p:cBhvr>
                                        <p:cTn id="7"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6" name="Picture 5"/>
          <p:cNvPicPr>
            <a:picLocks noChangeAspect="1"/>
          </p:cNvPicPr>
          <p:nvPr/>
        </p:nvPicPr>
        <p:blipFill>
          <a:blip r:embed="rId3"/>
          <a:stretch>
            <a:fillRect/>
          </a:stretch>
        </p:blipFill>
        <p:spPr>
          <a:xfrm>
            <a:off x="-1" y="5111"/>
            <a:ext cx="12436475" cy="6984302"/>
          </a:xfrm>
          <a:prstGeom prst="rect">
            <a:avLst/>
          </a:prstGeom>
        </p:spPr>
      </p:pic>
      <p:sp>
        <p:nvSpPr>
          <p:cNvPr id="7" name="TextBox 6"/>
          <p:cNvSpPr txBox="1">
            <a:spLocks/>
          </p:cNvSpPr>
          <p:nvPr/>
        </p:nvSpPr>
        <p:spPr>
          <a:xfrm>
            <a:off x="7300118" y="2420588"/>
            <a:ext cx="5075238" cy="3850285"/>
          </a:xfrm>
          <a:prstGeom prst="rect">
            <a:avLst/>
          </a:prstGeom>
          <a:solidFill>
            <a:schemeClr val="bg1"/>
          </a:solidFill>
        </p:spPr>
        <p:txBody>
          <a:bodyPr wrap="square" lIns="182880" tIns="146304" rIns="182880" bIns="146304" rtlCol="0">
            <a:spAutoFit/>
          </a:bodyPr>
          <a:lstStyle/>
          <a:p>
            <a:pPr marL="342900" marR="0" lvl="0" indent="-342900" defTabSz="91440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ysClr val="windowText" lastClr="000000"/>
                </a:solidFill>
                <a:effectLst/>
                <a:uLnTx/>
                <a:uFillTx/>
              </a:rPr>
              <a:t>Any Flow or </a:t>
            </a:r>
            <a:r>
              <a:rPr kumimoji="0" lang="en-US" sz="2400" b="0" i="0" u="none" strike="noStrike" kern="0" cap="none" spc="0" normalizeH="0" baseline="0" noProof="0" dirty="0" err="1">
                <a:ln>
                  <a:noFill/>
                </a:ln>
                <a:solidFill>
                  <a:sysClr val="windowText" lastClr="000000"/>
                </a:solidFill>
                <a:effectLst/>
                <a:uLnTx/>
                <a:uFillTx/>
              </a:rPr>
              <a:t>PowerApp</a:t>
            </a:r>
            <a:r>
              <a:rPr kumimoji="0" lang="en-US" sz="2400" b="0" i="0" u="none" strike="noStrike" kern="0" cap="none" spc="0" normalizeH="0" baseline="0" noProof="0" dirty="0">
                <a:ln>
                  <a:noFill/>
                </a:ln>
                <a:solidFill>
                  <a:sysClr val="windowText" lastClr="000000"/>
                </a:solidFill>
                <a:effectLst/>
                <a:uLnTx/>
                <a:uFillTx/>
              </a:rPr>
              <a:t> that uses services from the </a:t>
            </a:r>
            <a:r>
              <a:rPr kumimoji="0" lang="en-US" sz="2400" b="0" i="1" u="none" strike="noStrike" kern="0" cap="none" spc="0" normalizeH="0" baseline="0" noProof="0" dirty="0">
                <a:ln>
                  <a:noFill/>
                </a:ln>
                <a:solidFill>
                  <a:sysClr val="windowText" lastClr="000000"/>
                </a:solidFill>
                <a:effectLst/>
                <a:uLnTx/>
                <a:uFillTx/>
              </a:rPr>
              <a:t>Business data only</a:t>
            </a:r>
            <a:r>
              <a:rPr kumimoji="0" lang="en-US" sz="2400" b="0" i="0" u="none" strike="noStrike" kern="0" cap="none" spc="0" normalizeH="0" baseline="0" noProof="0" dirty="0">
                <a:ln>
                  <a:noFill/>
                </a:ln>
                <a:solidFill>
                  <a:sysClr val="windowText" lastClr="000000"/>
                </a:solidFill>
                <a:effectLst/>
                <a:uLnTx/>
                <a:uFillTx/>
              </a:rPr>
              <a:t> and </a:t>
            </a:r>
            <a:r>
              <a:rPr kumimoji="0" lang="en-US" sz="2400" b="0" i="1" u="none" strike="noStrike" kern="0" cap="none" spc="0" normalizeH="0" baseline="0" noProof="0" dirty="0">
                <a:ln>
                  <a:noFill/>
                </a:ln>
                <a:solidFill>
                  <a:sysClr val="windowText" lastClr="000000"/>
                </a:solidFill>
                <a:effectLst/>
                <a:uLnTx/>
                <a:uFillTx/>
              </a:rPr>
              <a:t>No business data allowed </a:t>
            </a:r>
            <a:r>
              <a:rPr kumimoji="0" lang="en-US" sz="2400" b="0" i="0" u="none" strike="noStrike" kern="0" cap="none" spc="0" normalizeH="0" baseline="0" noProof="0" dirty="0">
                <a:ln>
                  <a:noFill/>
                </a:ln>
                <a:solidFill>
                  <a:sysClr val="windowText" lastClr="000000"/>
                </a:solidFill>
                <a:effectLst/>
                <a:uLnTx/>
                <a:uFillTx/>
              </a:rPr>
              <a:t>groups will be blocked.</a:t>
            </a:r>
          </a:p>
          <a:p>
            <a:pPr marL="0" marR="0" lvl="0" indent="0" defTabSz="914400" eaLnBrk="1" fontAlgn="auto" latinLnBrk="0" hangingPunct="1">
              <a:lnSpc>
                <a:spcPct val="90000"/>
              </a:lnSpc>
              <a:spcBef>
                <a:spcPts val="0"/>
              </a:spcBef>
              <a:spcAft>
                <a:spcPts val="60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90000"/>
              </a:lnSpc>
              <a:spcBef>
                <a:spcPts val="0"/>
              </a:spcBef>
              <a:spcAft>
                <a:spcPts val="60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rPr>
              <a:t> </a:t>
            </a:r>
          </a:p>
          <a:p>
            <a:pPr marL="342900" marR="0" lvl="0" indent="-342900" defTabSz="91440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ysClr val="windowText" lastClr="000000"/>
                </a:solidFill>
                <a:effectLst/>
                <a:uLnTx/>
                <a:uFillTx/>
              </a:rPr>
              <a:t>In the future, we’ll add more actions like info tips, block pending business justification, audit logs, and custom groups. </a:t>
            </a:r>
          </a:p>
        </p:txBody>
      </p:sp>
      <p:sp>
        <p:nvSpPr>
          <p:cNvPr id="8" name="Arrow: Left 7"/>
          <p:cNvSpPr/>
          <p:nvPr/>
        </p:nvSpPr>
        <p:spPr bwMode="auto">
          <a:xfrm>
            <a:off x="6446837" y="2659062"/>
            <a:ext cx="762000" cy="228600"/>
          </a:xfrm>
          <a:prstGeom prst="leftArrow">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
        <p:nvSpPr>
          <p:cNvPr id="10" name="Arrow: Left 9"/>
          <p:cNvSpPr/>
          <p:nvPr/>
        </p:nvSpPr>
        <p:spPr bwMode="auto">
          <a:xfrm>
            <a:off x="6446837" y="5859462"/>
            <a:ext cx="762000" cy="228600"/>
          </a:xfrm>
          <a:prstGeom prst="leftArrow">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
        <p:nvSpPr>
          <p:cNvPr id="11" name="TextBox 10"/>
          <p:cNvSpPr txBox="1">
            <a:spLocks/>
          </p:cNvSpPr>
          <p:nvPr/>
        </p:nvSpPr>
        <p:spPr>
          <a:xfrm>
            <a:off x="427037" y="380146"/>
            <a:ext cx="7258259" cy="1037207"/>
          </a:xfrm>
          <a:prstGeom prst="rect">
            <a:avLst/>
          </a:prstGeom>
          <a:solidFill>
            <a:schemeClr val="accent5"/>
          </a:solid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2400" b="0" i="0" u="none" strike="noStrike" kern="0" cap="none" spc="0" normalizeH="0" baseline="0" noProof="0" dirty="0">
                <a:ln>
                  <a:noFill/>
                </a:ln>
                <a:solidFill>
                  <a:schemeClr val="bg1"/>
                </a:solidFill>
                <a:effectLst/>
                <a:uLnTx/>
                <a:uFillTx/>
              </a:rPr>
              <a:t>Tell us what you think via this survey: </a:t>
            </a:r>
          </a:p>
          <a:p>
            <a:pPr marL="0" marR="0" lvl="0" indent="0" defTabSz="914400" eaLnBrk="1" fontAlgn="auto" latinLnBrk="0" hangingPunct="1">
              <a:lnSpc>
                <a:spcPct val="90000"/>
              </a:lnSpc>
              <a:spcBef>
                <a:spcPts val="0"/>
              </a:spcBef>
              <a:spcAft>
                <a:spcPts val="600"/>
              </a:spcAft>
              <a:buClrTx/>
              <a:buSzTx/>
              <a:buFontTx/>
              <a:buNone/>
              <a:tabLst/>
              <a:defRPr/>
            </a:pPr>
            <a:r>
              <a:rPr kumimoji="0" lang="en-US" sz="2400" b="0" i="0" u="none" strike="noStrike" kern="0" cap="none" spc="0" normalizeH="0" baseline="0" noProof="0" dirty="0">
                <a:ln>
                  <a:noFill/>
                </a:ln>
                <a:solidFill>
                  <a:schemeClr val="bg1"/>
                </a:solidFill>
                <a:effectLst/>
                <a:uLnTx/>
                <a:uFillTx/>
                <a:hlinkClick r:id="rId4"/>
              </a:rPr>
              <a:t>https://aka.ms/flow_dlp</a:t>
            </a:r>
            <a:r>
              <a:rPr kumimoji="0" lang="en-US" sz="2400" b="0" i="0" u="none" strike="noStrike" kern="0" cap="none" spc="0" normalizeH="0" baseline="0" noProof="0" dirty="0">
                <a:ln>
                  <a:noFill/>
                </a:ln>
                <a:solidFill>
                  <a:schemeClr val="bg1"/>
                </a:solidFill>
                <a:effectLst/>
                <a:uLnTx/>
                <a:uFillTx/>
              </a:rPr>
              <a:t> </a:t>
            </a:r>
          </a:p>
        </p:txBody>
      </p:sp>
    </p:spTree>
    <p:extLst>
      <p:ext uri="{BB962C8B-B14F-4D97-AF65-F5344CB8AC3E}">
        <p14:creationId xmlns:p14="http://schemas.microsoft.com/office/powerpoint/2010/main" val="25367877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639" y="295274"/>
            <a:ext cx="11889564" cy="917575"/>
          </a:xfrm>
        </p:spPr>
        <p:txBody>
          <a:bodyPr/>
          <a:lstStyle/>
          <a:p>
            <a:r>
              <a:rPr lang="EN-US"/>
              <a:t>AppSource Integration</a:t>
            </a:r>
          </a:p>
        </p:txBody>
      </p:sp>
      <p:sp>
        <p:nvSpPr>
          <p:cNvPr id="5" name="Text Placeholder 5"/>
          <p:cNvSpPr txBox="1">
            <a:spLocks/>
          </p:cNvSpPr>
          <p:nvPr/>
        </p:nvSpPr>
        <p:spPr>
          <a:xfrm>
            <a:off x="339115" y="1114495"/>
            <a:ext cx="10912244" cy="576329"/>
          </a:xfrm>
          <a:prstGeom prst="rect">
            <a:avLst/>
          </a:prstGeom>
        </p:spPr>
        <p:txBody>
          <a:bodyPr anchor="t"/>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en-US" sz="3200" b="0" i="0" u="none" strike="noStrike" kern="1200" cap="none" spc="0" normalizeH="0" baseline="0" noProof="0" dirty="0">
              <a:ln>
                <a:noFill/>
              </a:ln>
              <a:gradFill>
                <a:gsLst>
                  <a:gs pos="1250">
                    <a:schemeClr val="tx1"/>
                  </a:gs>
                  <a:gs pos="100000">
                    <a:schemeClr val="tx1"/>
                  </a:gs>
                </a:gsLst>
                <a:lin ang="5400000" scaled="0"/>
              </a:gradFill>
              <a:effectLst/>
              <a:uLnTx/>
              <a:uFillTx/>
              <a:latin typeface="+mj-lt"/>
              <a:ea typeface="+mn-ea"/>
              <a:cs typeface="+mn-cs"/>
            </a:endParaRPr>
          </a:p>
        </p:txBody>
      </p:sp>
      <p:pic>
        <p:nvPicPr>
          <p:cNvPr id="11" name="Picture 10"/>
          <p:cNvPicPr>
            <a:picLocks noChangeAspect="1"/>
          </p:cNvPicPr>
          <p:nvPr/>
        </p:nvPicPr>
        <p:blipFill>
          <a:blip r:embed="rId3"/>
          <a:stretch>
            <a:fillRect/>
          </a:stretch>
        </p:blipFill>
        <p:spPr>
          <a:xfrm>
            <a:off x="6533701" y="2032070"/>
            <a:ext cx="5612335" cy="4607068"/>
          </a:xfrm>
          <a:prstGeom prst="rect">
            <a:avLst/>
          </a:prstGeom>
        </p:spPr>
      </p:pic>
      <p:sp>
        <p:nvSpPr>
          <p:cNvPr id="10" name="Text Placeholder 3"/>
          <p:cNvSpPr>
            <a:spLocks noGrp="1"/>
          </p:cNvSpPr>
          <p:nvPr>
            <p:ph type="body" sz="quarter" idx="10"/>
          </p:nvPr>
        </p:nvSpPr>
        <p:spPr>
          <a:xfrm>
            <a:off x="339115" y="1502244"/>
            <a:ext cx="5926986" cy="5164491"/>
          </a:xfrm>
        </p:spPr>
        <p:txBody>
          <a:bodyPr/>
          <a:lstStyle/>
          <a:p>
            <a:r>
              <a:rPr lang="en-US" sz="3600" dirty="0">
                <a:solidFill>
                  <a:schemeClr val="accent6">
                    <a:lumMod val="75000"/>
                  </a:schemeClr>
                </a:solidFill>
              </a:rPr>
              <a:t>Organizational gallery</a:t>
            </a:r>
          </a:p>
          <a:p>
            <a:pPr lvl="1"/>
            <a:r>
              <a:rPr lang="en-US" dirty="0">
                <a:latin typeface="+mj-lt"/>
              </a:rPr>
              <a:t>Create and distribute apps within your company</a:t>
            </a:r>
          </a:p>
          <a:p>
            <a:pPr lvl="1"/>
            <a:r>
              <a:rPr lang="en-US" dirty="0">
                <a:latin typeface="+mj-lt"/>
              </a:rPr>
              <a:t>Role-based access control</a:t>
            </a:r>
          </a:p>
          <a:p>
            <a:pPr lvl="1"/>
            <a:endParaRPr lang="en-US" dirty="0">
              <a:latin typeface="+mj-lt"/>
            </a:endParaRPr>
          </a:p>
          <a:p>
            <a:r>
              <a:rPr lang="en-US" sz="3600" dirty="0">
                <a:solidFill>
                  <a:schemeClr val="accent6">
                    <a:lumMod val="75000"/>
                  </a:schemeClr>
                </a:solidFill>
              </a:rPr>
              <a:t>Get apps from partners</a:t>
            </a:r>
          </a:p>
          <a:p>
            <a:pPr lvl="1"/>
            <a:r>
              <a:rPr lang="en-US" dirty="0">
                <a:latin typeface="+mj-lt"/>
              </a:rPr>
              <a:t>Deploy apps, templates and components provided by partners</a:t>
            </a:r>
          </a:p>
          <a:p>
            <a:pPr lvl="1"/>
            <a:r>
              <a:rPr lang="en-US" dirty="0">
                <a:latin typeface="+mj-lt"/>
              </a:rPr>
              <a:t>Solution packages allow moving apps and data across tenants</a:t>
            </a:r>
          </a:p>
          <a:p>
            <a:pPr lvl="1"/>
            <a:endParaRPr lang="en-US" dirty="0">
              <a:latin typeface="+mj-lt"/>
            </a:endParaRPr>
          </a:p>
          <a:p>
            <a:r>
              <a:rPr lang="en-US" sz="3600" dirty="0">
                <a:solidFill>
                  <a:schemeClr val="accent6">
                    <a:lumMod val="75000"/>
                  </a:schemeClr>
                </a:solidFill>
              </a:rPr>
              <a:t>Try and buy ISV solutions</a:t>
            </a:r>
          </a:p>
          <a:p>
            <a:pPr lvl="1"/>
            <a:r>
              <a:rPr lang="en-US" dirty="0">
                <a:latin typeface="+mj-lt"/>
              </a:rPr>
              <a:t>ISVs can publish finished </a:t>
            </a:r>
          </a:p>
          <a:p>
            <a:pPr lvl="1"/>
            <a:endParaRPr lang="en-US" dirty="0">
              <a:latin typeface="+mj-lt"/>
            </a:endParaRPr>
          </a:p>
        </p:txBody>
      </p:sp>
    </p:spTree>
    <p:extLst>
      <p:ext uri="{BB962C8B-B14F-4D97-AF65-F5344CB8AC3E}">
        <p14:creationId xmlns:p14="http://schemas.microsoft.com/office/powerpoint/2010/main" val="194316872"/>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Microsoft Flow Sharing and Collaboration</a:t>
            </a:r>
          </a:p>
        </p:txBody>
      </p:sp>
      <p:pic>
        <p:nvPicPr>
          <p:cNvPr id="3" name="Picture 2"/>
          <p:cNvPicPr>
            <a:picLocks noChangeAspect="1"/>
          </p:cNvPicPr>
          <p:nvPr/>
        </p:nvPicPr>
        <p:blipFill>
          <a:blip r:embed="rId3"/>
          <a:stretch>
            <a:fillRect/>
          </a:stretch>
        </p:blipFill>
        <p:spPr>
          <a:xfrm>
            <a:off x="5227637" y="1421134"/>
            <a:ext cx="6368894" cy="341859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pic>
        <p:nvPicPr>
          <p:cNvPr id="9" name="Picture 8"/>
          <p:cNvPicPr>
            <a:picLocks noChangeAspect="1"/>
          </p:cNvPicPr>
          <p:nvPr/>
        </p:nvPicPr>
        <p:blipFill>
          <a:blip r:embed="rId4"/>
          <a:stretch>
            <a:fillRect/>
          </a:stretch>
        </p:blipFill>
        <p:spPr>
          <a:xfrm>
            <a:off x="5286383" y="2403626"/>
            <a:ext cx="2163253" cy="384578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sp>
        <p:nvSpPr>
          <p:cNvPr id="11" name="Text Placeholder 3"/>
          <p:cNvSpPr>
            <a:spLocks noGrp="1"/>
          </p:cNvSpPr>
          <p:nvPr>
            <p:ph type="body" sz="quarter" idx="10"/>
          </p:nvPr>
        </p:nvSpPr>
        <p:spPr>
          <a:xfrm>
            <a:off x="274637" y="1212849"/>
            <a:ext cx="4952999" cy="5661985"/>
          </a:xfrm>
        </p:spPr>
        <p:txBody>
          <a:bodyPr>
            <a:normAutofit/>
          </a:bodyPr>
          <a:lstStyle/>
          <a:p>
            <a:r>
              <a:rPr lang="en-US" sz="3200" dirty="0"/>
              <a:t>Co-authoring</a:t>
            </a:r>
          </a:p>
          <a:p>
            <a:pPr lvl="1"/>
            <a:r>
              <a:rPr lang="en-US" dirty="0">
                <a:latin typeface="+mj-lt"/>
              </a:rPr>
              <a:t>Many people can edit a flow, rather than a single owner</a:t>
            </a:r>
          </a:p>
          <a:p>
            <a:pPr lvl="1"/>
            <a:r>
              <a:rPr lang="en-US" dirty="0">
                <a:latin typeface="+mj-lt"/>
              </a:rPr>
              <a:t>If the original author leaves the company the flow continues to function</a:t>
            </a:r>
          </a:p>
          <a:p>
            <a:r>
              <a:rPr lang="en-US" sz="3200" dirty="0"/>
              <a:t>Publish to </a:t>
            </a:r>
            <a:r>
              <a:rPr lang="en-US" sz="3200" dirty="0" err="1"/>
              <a:t>AppSource</a:t>
            </a:r>
            <a:endParaRPr lang="en-US" sz="3200" dirty="0"/>
          </a:p>
          <a:p>
            <a:pPr lvl="1"/>
            <a:r>
              <a:rPr lang="en-US" dirty="0">
                <a:latin typeface="+mj-lt"/>
              </a:rPr>
              <a:t>Make flows available to others inside of an organization for consumption</a:t>
            </a:r>
          </a:p>
          <a:p>
            <a:r>
              <a:rPr lang="en-US" sz="3200" dirty="0"/>
              <a:t>Creation from Mobile</a:t>
            </a:r>
          </a:p>
          <a:p>
            <a:pPr lvl="1"/>
            <a:r>
              <a:rPr lang="en-US" dirty="0">
                <a:latin typeface="+mj-lt"/>
              </a:rPr>
              <a:t>Develop and co-author on flows right from the Microsoft Flow app for iOS or Android</a:t>
            </a:r>
          </a:p>
          <a:p>
            <a:r>
              <a:rPr lang="en-US" sz="3200" dirty="0"/>
              <a:t>Enhanced Flow mobile integration</a:t>
            </a:r>
          </a:p>
        </p:txBody>
      </p:sp>
    </p:spTree>
    <p:extLst>
      <p:ext uri="{BB962C8B-B14F-4D97-AF65-F5344CB8AC3E}">
        <p14:creationId xmlns:p14="http://schemas.microsoft.com/office/powerpoint/2010/main" val="316234605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Looking forward</a:t>
            </a:r>
            <a:endParaRPr lang="en-US" dirty="0"/>
          </a:p>
        </p:txBody>
      </p:sp>
    </p:spTree>
    <p:extLst>
      <p:ext uri="{BB962C8B-B14F-4D97-AF65-F5344CB8AC3E}">
        <p14:creationId xmlns:p14="http://schemas.microsoft.com/office/powerpoint/2010/main" val="709124441"/>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is this available?</a:t>
            </a:r>
          </a:p>
        </p:txBody>
      </p:sp>
      <p:sp>
        <p:nvSpPr>
          <p:cNvPr id="3" name="Text Placeholder 2"/>
          <p:cNvSpPr>
            <a:spLocks noGrp="1"/>
          </p:cNvSpPr>
          <p:nvPr>
            <p:ph type="body" sz="quarter" idx="10"/>
          </p:nvPr>
        </p:nvSpPr>
        <p:spPr>
          <a:xfrm>
            <a:off x="274638" y="1212850"/>
            <a:ext cx="11887200" cy="3681008"/>
          </a:xfrm>
        </p:spPr>
        <p:txBody>
          <a:bodyPr/>
          <a:lstStyle/>
          <a:p>
            <a:pPr marL="742950" indent="-742950">
              <a:buFont typeface="+mj-lt"/>
              <a:buAutoNum type="arabicPeriod"/>
            </a:pPr>
            <a:r>
              <a:rPr lang="en-US" sz="3200" dirty="0"/>
              <a:t>Now - PowerApps </a:t>
            </a:r>
            <a:r>
              <a:rPr lang="en-US" sz="3200"/>
              <a:t>preview </a:t>
            </a:r>
            <a:r>
              <a:rPr lang="en-US" sz="3200" dirty="0"/>
              <a:t>@</a:t>
            </a:r>
            <a:r>
              <a:rPr lang="en-US" sz="3200"/>
              <a:t> </a:t>
            </a:r>
            <a:r>
              <a:rPr lang="en-US" sz="3200" dirty="0">
                <a:hlinkClick r:id="rId2"/>
              </a:rPr>
              <a:t>http://powerapps.microsoft.com</a:t>
            </a:r>
            <a:r>
              <a:rPr lang="en-US" sz="3200" dirty="0"/>
              <a:t> </a:t>
            </a:r>
          </a:p>
          <a:p>
            <a:pPr marL="742950" indent="-742950">
              <a:buFont typeface="+mj-lt"/>
              <a:buAutoNum type="arabicPeriod"/>
            </a:pPr>
            <a:r>
              <a:rPr lang="en-US" sz="3200"/>
              <a:t>Now – Flow preview</a:t>
            </a:r>
            <a:r>
              <a:rPr lang="en-US" sz="3200" dirty="0"/>
              <a:t> </a:t>
            </a:r>
            <a:r>
              <a:rPr lang="en-US" sz="3200"/>
              <a:t>@ </a:t>
            </a:r>
            <a:r>
              <a:rPr lang="en-US" sz="3200" dirty="0">
                <a:hlinkClick r:id="rId3"/>
              </a:rPr>
              <a:t>http://flow.microsoft.com</a:t>
            </a:r>
            <a:r>
              <a:rPr lang="en-US" sz="3200" dirty="0"/>
              <a:t> </a:t>
            </a:r>
            <a:r>
              <a:rPr lang="en-US" sz="3200"/>
              <a:t> </a:t>
            </a:r>
            <a:endParaRPr lang="en-US" sz="3200" dirty="0"/>
          </a:p>
          <a:p>
            <a:pPr marL="742950" indent="-742950">
              <a:buFont typeface="+mj-lt"/>
              <a:buAutoNum type="arabicPeriod"/>
            </a:pPr>
            <a:r>
              <a:rPr lang="en-US" sz="3200" dirty="0"/>
              <a:t>Coming</a:t>
            </a:r>
            <a:r>
              <a:rPr lang="en-US" sz="3200"/>
              <a:t> soon – </a:t>
            </a:r>
            <a:r>
              <a:rPr lang="en-US" sz="3200" dirty="0"/>
              <a:t>Microsoft</a:t>
            </a:r>
            <a:r>
              <a:rPr lang="en-US" sz="3200"/>
              <a:t> PowerApps &amp; </a:t>
            </a:r>
            <a:r>
              <a:rPr lang="en-US" sz="3200" dirty="0"/>
              <a:t>Microsoft</a:t>
            </a:r>
            <a:r>
              <a:rPr lang="en-US" sz="3200"/>
              <a:t> Flow integration </a:t>
            </a:r>
            <a:r>
              <a:rPr lang="en-US" sz="3200" dirty="0"/>
              <a:t>with</a:t>
            </a:r>
            <a:r>
              <a:rPr lang="en-US" sz="3200"/>
              <a:t> </a:t>
            </a:r>
            <a:r>
              <a:rPr lang="en-US" sz="3200" dirty="0"/>
              <a:t>SharePoint </a:t>
            </a:r>
            <a:r>
              <a:rPr lang="en-US" sz="3200"/>
              <a:t>Online modern </a:t>
            </a:r>
            <a:r>
              <a:rPr lang="en-US" sz="3200" dirty="0"/>
              <a:t>lists</a:t>
            </a:r>
          </a:p>
          <a:p>
            <a:pPr marL="742950" indent="-742950">
              <a:buFont typeface="+mj-lt"/>
              <a:buAutoNum type="arabicPeriod"/>
            </a:pPr>
            <a:r>
              <a:rPr lang="en-US" sz="3200" dirty="0"/>
              <a:t>Q4 CY2016 </a:t>
            </a:r>
            <a:r>
              <a:rPr lang="en-US" sz="3200"/>
              <a:t>– </a:t>
            </a:r>
            <a:r>
              <a:rPr lang="en-US" sz="3200" dirty="0"/>
              <a:t>Microsoft</a:t>
            </a:r>
            <a:r>
              <a:rPr lang="en-US" sz="3200"/>
              <a:t> </a:t>
            </a:r>
            <a:r>
              <a:rPr lang="en-US" sz="3200" dirty="0"/>
              <a:t>PowerApps and Microsoft Flow Microsoft </a:t>
            </a:r>
            <a:r>
              <a:rPr lang="en-US" sz="3200"/>
              <a:t>General Availability</a:t>
            </a:r>
            <a:endParaRPr lang="en-US" sz="3200" dirty="0"/>
          </a:p>
          <a:p>
            <a:pPr marL="742950" indent="-742950">
              <a:buFont typeface="+mj-lt"/>
              <a:buAutoNum type="arabicPeriod"/>
            </a:pPr>
            <a:endParaRPr lang="en-US" sz="3200" dirty="0"/>
          </a:p>
        </p:txBody>
      </p:sp>
    </p:spTree>
    <p:extLst>
      <p:ext uri="{BB962C8B-B14F-4D97-AF65-F5344CB8AC3E}">
        <p14:creationId xmlns:p14="http://schemas.microsoft.com/office/powerpoint/2010/main" val="850438299"/>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PowerApps &amp; Flow roadmap - highlights</a:t>
            </a:r>
          </a:p>
        </p:txBody>
      </p:sp>
      <p:grpSp>
        <p:nvGrpSpPr>
          <p:cNvPr id="3" name="Group 2"/>
          <p:cNvGrpSpPr/>
          <p:nvPr/>
        </p:nvGrpSpPr>
        <p:grpSpPr>
          <a:xfrm>
            <a:off x="524335" y="1289453"/>
            <a:ext cx="5271015" cy="723455"/>
            <a:chOff x="487780" y="1560582"/>
            <a:chExt cx="5273258" cy="723764"/>
          </a:xfrm>
        </p:grpSpPr>
        <p:sp>
          <p:nvSpPr>
            <p:cNvPr id="114" name="Oval 113"/>
            <p:cNvSpPr/>
            <p:nvPr/>
          </p:nvSpPr>
          <p:spPr bwMode="auto">
            <a:xfrm>
              <a:off x="487780" y="1570382"/>
              <a:ext cx="677668" cy="677668"/>
            </a:xfrm>
            <a:prstGeom prst="ellipse">
              <a:avLst/>
            </a:prstGeom>
            <a:solidFill>
              <a:srgbClr val="2172B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marL="0" marR="0" lvl="0" indent="0" algn="ctr" defTabSz="931935"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27" name="TextBox 26"/>
            <p:cNvSpPr txBox="1"/>
            <p:nvPr/>
          </p:nvSpPr>
          <p:spPr>
            <a:xfrm>
              <a:off x="1189037" y="1560582"/>
              <a:ext cx="4572001" cy="723764"/>
            </a:xfrm>
            <a:prstGeom prst="rect">
              <a:avLst/>
            </a:prstGeom>
            <a:noFill/>
          </p:spPr>
          <p:txBody>
            <a:bodyPr wrap="square" lIns="186339" tIns="186339" rIns="186339" bIns="186339" rtlCol="0" anchor="ctr">
              <a:noAutofit/>
            </a:bodyPr>
            <a:lstStyle/>
            <a:p>
              <a:pPr marL="0" marR="0" lvl="0" indent="0" defTabSz="932026" eaLnBrk="1" fontAlgn="auto" latinLnBrk="0" hangingPunct="1">
                <a:lnSpc>
                  <a:spcPct val="90000"/>
                </a:lnSpc>
                <a:spcBef>
                  <a:spcPts val="0"/>
                </a:spcBef>
                <a:spcAft>
                  <a:spcPts val="0"/>
                </a:spcAft>
                <a:buClrTx/>
                <a:buSzPct val="90000"/>
                <a:buFontTx/>
                <a:buNone/>
                <a:tabLst/>
                <a:defRPr/>
              </a:pPr>
              <a:r>
                <a:rPr kumimoji="0" lang="en-US" sz="2400" b="0" i="0" u="none" strike="noStrike" kern="0" cap="none" spc="0" normalizeH="0" baseline="0" noProof="0">
                  <a:ln>
                    <a:noFill/>
                  </a:ln>
                  <a:solidFill>
                    <a:srgbClr val="2172B9"/>
                  </a:solidFill>
                  <a:effectLst/>
                  <a:uLnTx/>
                  <a:uFillTx/>
                  <a:latin typeface="Segoe UI Semibold" panose="020B0702040204020203" pitchFamily="34" charset="0"/>
                  <a:cs typeface="Segoe UI Semibold" panose="020B0702040204020203" pitchFamily="34" charset="0"/>
                </a:rPr>
                <a:t>Q4 Calendar 2016</a:t>
              </a:r>
            </a:p>
          </p:txBody>
        </p:sp>
        <p:grpSp>
          <p:nvGrpSpPr>
            <p:cNvPr id="34" name="Group 16"/>
            <p:cNvGrpSpPr>
              <a:grpSpLocks noChangeAspect="1"/>
            </p:cNvGrpSpPr>
            <p:nvPr/>
          </p:nvGrpSpPr>
          <p:grpSpPr bwMode="auto">
            <a:xfrm>
              <a:off x="641687" y="1727996"/>
              <a:ext cx="367437" cy="367437"/>
              <a:chOff x="3802" y="2088"/>
              <a:chExt cx="230" cy="230"/>
            </a:xfrm>
          </p:grpSpPr>
          <p:sp>
            <p:nvSpPr>
              <p:cNvPr id="35" name="Rectangle 17"/>
              <p:cNvSpPr>
                <a:spLocks noChangeArrowheads="1"/>
              </p:cNvSpPr>
              <p:nvPr/>
            </p:nvSpPr>
            <p:spPr bwMode="auto">
              <a:xfrm>
                <a:off x="3802" y="2088"/>
                <a:ext cx="230" cy="230"/>
              </a:xfrm>
              <a:prstGeom prst="rect">
                <a:avLst/>
              </a:prstGeom>
              <a:noFill/>
              <a:ln w="254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376" tIns="45688" rIns="91376" bIns="45688" numCol="1" anchor="t" anchorCtr="0" compatLnSpc="1">
                <a:prstTxWarp prst="textNoShape">
                  <a:avLst/>
                </a:prstTxWarp>
              </a:bodyPr>
              <a:lstStyle/>
              <a:p>
                <a:pPr marL="0" marR="0" lvl="0" indent="0" defTabSz="93206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6" name="Line 18"/>
              <p:cNvSpPr>
                <a:spLocks noChangeShapeType="1"/>
              </p:cNvSpPr>
              <p:nvPr/>
            </p:nvSpPr>
            <p:spPr bwMode="auto">
              <a:xfrm>
                <a:off x="3802" y="2121"/>
                <a:ext cx="230" cy="0"/>
              </a:xfrm>
              <a:prstGeom prst="line">
                <a:avLst/>
              </a:prstGeom>
              <a:noFill/>
              <a:ln w="254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376" tIns="45688" rIns="91376" bIns="45688" numCol="1" anchor="t" anchorCtr="0" compatLnSpc="1">
                <a:prstTxWarp prst="textNoShape">
                  <a:avLst/>
                </a:prstTxWarp>
              </a:bodyPr>
              <a:lstStyle/>
              <a:p>
                <a:pPr marL="0" marR="0" lvl="0" indent="0" defTabSz="93206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7" name="Line 19"/>
              <p:cNvSpPr>
                <a:spLocks noChangeShapeType="1"/>
              </p:cNvSpPr>
              <p:nvPr/>
            </p:nvSpPr>
            <p:spPr bwMode="auto">
              <a:xfrm>
                <a:off x="3909" y="2170"/>
                <a:ext cx="16" cy="0"/>
              </a:xfrm>
              <a:prstGeom prst="line">
                <a:avLst/>
              </a:prstGeom>
              <a:noFill/>
              <a:ln w="254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376" tIns="45688" rIns="91376" bIns="45688" numCol="1" anchor="t" anchorCtr="0" compatLnSpc="1">
                <a:prstTxWarp prst="textNoShape">
                  <a:avLst/>
                </a:prstTxWarp>
              </a:bodyPr>
              <a:lstStyle/>
              <a:p>
                <a:pPr marL="0" marR="0" lvl="0" indent="0" defTabSz="93206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8" name="Line 20"/>
              <p:cNvSpPr>
                <a:spLocks noChangeShapeType="1"/>
              </p:cNvSpPr>
              <p:nvPr/>
            </p:nvSpPr>
            <p:spPr bwMode="auto">
              <a:xfrm>
                <a:off x="3974" y="2170"/>
                <a:ext cx="17" cy="0"/>
              </a:xfrm>
              <a:prstGeom prst="line">
                <a:avLst/>
              </a:prstGeom>
              <a:noFill/>
              <a:ln w="254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376" tIns="45688" rIns="91376" bIns="45688" numCol="1" anchor="t" anchorCtr="0" compatLnSpc="1">
                <a:prstTxWarp prst="textNoShape">
                  <a:avLst/>
                </a:prstTxWarp>
              </a:bodyPr>
              <a:lstStyle/>
              <a:p>
                <a:pPr marL="0" marR="0" lvl="0" indent="0" defTabSz="93206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9" name="Line 21"/>
              <p:cNvSpPr>
                <a:spLocks noChangeShapeType="1"/>
              </p:cNvSpPr>
              <p:nvPr/>
            </p:nvSpPr>
            <p:spPr bwMode="auto">
              <a:xfrm flipH="1">
                <a:off x="3974" y="2219"/>
                <a:ext cx="17" cy="0"/>
              </a:xfrm>
              <a:prstGeom prst="line">
                <a:avLst/>
              </a:prstGeom>
              <a:noFill/>
              <a:ln w="254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376" tIns="45688" rIns="91376" bIns="45688" numCol="1" anchor="t" anchorCtr="0" compatLnSpc="1">
                <a:prstTxWarp prst="textNoShape">
                  <a:avLst/>
                </a:prstTxWarp>
              </a:bodyPr>
              <a:lstStyle/>
              <a:p>
                <a:pPr marL="0" marR="0" lvl="0" indent="0" defTabSz="93206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0" name="Line 22"/>
              <p:cNvSpPr>
                <a:spLocks noChangeShapeType="1"/>
              </p:cNvSpPr>
              <p:nvPr/>
            </p:nvSpPr>
            <p:spPr bwMode="auto">
              <a:xfrm flipH="1">
                <a:off x="3909" y="2219"/>
                <a:ext cx="16" cy="0"/>
              </a:xfrm>
              <a:prstGeom prst="line">
                <a:avLst/>
              </a:prstGeom>
              <a:noFill/>
              <a:ln w="254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376" tIns="45688" rIns="91376" bIns="45688" numCol="1" anchor="t" anchorCtr="0" compatLnSpc="1">
                <a:prstTxWarp prst="textNoShape">
                  <a:avLst/>
                </a:prstTxWarp>
              </a:bodyPr>
              <a:lstStyle/>
              <a:p>
                <a:pPr marL="0" marR="0" lvl="0" indent="0" defTabSz="93206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1" name="Line 23"/>
              <p:cNvSpPr>
                <a:spLocks noChangeShapeType="1"/>
              </p:cNvSpPr>
              <p:nvPr/>
            </p:nvSpPr>
            <p:spPr bwMode="auto">
              <a:xfrm flipH="1">
                <a:off x="3843" y="2219"/>
                <a:ext cx="17" cy="0"/>
              </a:xfrm>
              <a:prstGeom prst="line">
                <a:avLst/>
              </a:prstGeom>
              <a:noFill/>
              <a:ln w="254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376" tIns="45688" rIns="91376" bIns="45688" numCol="1" anchor="t" anchorCtr="0" compatLnSpc="1">
                <a:prstTxWarp prst="textNoShape">
                  <a:avLst/>
                </a:prstTxWarp>
              </a:bodyPr>
              <a:lstStyle/>
              <a:p>
                <a:pPr marL="0" marR="0" lvl="0" indent="0" defTabSz="93206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2" name="Line 24"/>
              <p:cNvSpPr>
                <a:spLocks noChangeShapeType="1"/>
              </p:cNvSpPr>
              <p:nvPr/>
            </p:nvSpPr>
            <p:spPr bwMode="auto">
              <a:xfrm>
                <a:off x="3843" y="2269"/>
                <a:ext cx="17" cy="0"/>
              </a:xfrm>
              <a:prstGeom prst="line">
                <a:avLst/>
              </a:prstGeom>
              <a:noFill/>
              <a:ln w="254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376" tIns="45688" rIns="91376" bIns="45688" numCol="1" anchor="t" anchorCtr="0" compatLnSpc="1">
                <a:prstTxWarp prst="textNoShape">
                  <a:avLst/>
                </a:prstTxWarp>
              </a:bodyPr>
              <a:lstStyle/>
              <a:p>
                <a:pPr marL="0" marR="0" lvl="0" indent="0" defTabSz="93206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3" name="Line 25"/>
              <p:cNvSpPr>
                <a:spLocks noChangeShapeType="1"/>
              </p:cNvSpPr>
              <p:nvPr/>
            </p:nvSpPr>
            <p:spPr bwMode="auto">
              <a:xfrm>
                <a:off x="3909" y="2269"/>
                <a:ext cx="16" cy="0"/>
              </a:xfrm>
              <a:prstGeom prst="line">
                <a:avLst/>
              </a:prstGeom>
              <a:noFill/>
              <a:ln w="254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376" tIns="45688" rIns="91376" bIns="45688" numCol="1" anchor="t" anchorCtr="0" compatLnSpc="1">
                <a:prstTxWarp prst="textNoShape">
                  <a:avLst/>
                </a:prstTxWarp>
              </a:bodyPr>
              <a:lstStyle/>
              <a:p>
                <a:pPr marL="0" marR="0" lvl="0" indent="0" defTabSz="93206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nvGrpSpPr>
          <p:cNvPr id="5" name="Group 4"/>
          <p:cNvGrpSpPr/>
          <p:nvPr/>
        </p:nvGrpSpPr>
        <p:grpSpPr>
          <a:xfrm>
            <a:off x="6300754" y="1279798"/>
            <a:ext cx="5065757" cy="723455"/>
            <a:chOff x="6473607" y="1560582"/>
            <a:chExt cx="5067911" cy="723764"/>
          </a:xfrm>
        </p:grpSpPr>
        <p:sp>
          <p:nvSpPr>
            <p:cNvPr id="115" name="Oval 114"/>
            <p:cNvSpPr/>
            <p:nvPr/>
          </p:nvSpPr>
          <p:spPr bwMode="auto">
            <a:xfrm>
              <a:off x="6473607" y="1570382"/>
              <a:ext cx="677668" cy="677668"/>
            </a:xfrm>
            <a:prstGeom prst="ellipse">
              <a:avLst/>
            </a:prstGeom>
            <a:solidFill>
              <a:srgbClr val="2172B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marL="0" marR="0" lvl="0" indent="0" algn="ctr" defTabSz="931935"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2" name="TextBox 11"/>
            <p:cNvSpPr txBox="1"/>
            <p:nvPr/>
          </p:nvSpPr>
          <p:spPr>
            <a:xfrm>
              <a:off x="7174864" y="1560582"/>
              <a:ext cx="4366654" cy="723764"/>
            </a:xfrm>
            <a:prstGeom prst="rect">
              <a:avLst/>
            </a:prstGeom>
            <a:noFill/>
          </p:spPr>
          <p:txBody>
            <a:bodyPr wrap="square" lIns="186339" tIns="186339" rIns="186339" bIns="186339" rtlCol="0" anchor="ctr">
              <a:noAutofit/>
            </a:bodyPr>
            <a:lstStyle/>
            <a:p>
              <a:pPr marL="0" marR="0" lvl="0" indent="0" defTabSz="932026" eaLnBrk="1" fontAlgn="auto" latinLnBrk="0" hangingPunct="1">
                <a:lnSpc>
                  <a:spcPct val="90000"/>
                </a:lnSpc>
                <a:spcBef>
                  <a:spcPts val="0"/>
                </a:spcBef>
                <a:spcAft>
                  <a:spcPts val="0"/>
                </a:spcAft>
                <a:buClrTx/>
                <a:buSzPct val="90000"/>
                <a:buFontTx/>
                <a:buNone/>
                <a:tabLst/>
                <a:defRPr/>
              </a:pPr>
              <a:r>
                <a:rPr kumimoji="0" lang="en-US" sz="2400" b="0" i="0" u="none" strike="noStrike" kern="0" cap="none" spc="0" normalizeH="0" baseline="0" noProof="0">
                  <a:ln>
                    <a:noFill/>
                  </a:ln>
                  <a:solidFill>
                    <a:srgbClr val="2172B9"/>
                  </a:solidFill>
                  <a:effectLst/>
                  <a:uLnTx/>
                  <a:uFillTx/>
                  <a:latin typeface="Segoe UI Semibold" panose="020B0702040204020203" pitchFamily="34" charset="0"/>
                  <a:cs typeface="Segoe UI Semibold" panose="020B0702040204020203" pitchFamily="34" charset="0"/>
                </a:rPr>
                <a:t>H1 Calendar 2017</a:t>
              </a:r>
            </a:p>
          </p:txBody>
        </p:sp>
        <p:grpSp>
          <p:nvGrpSpPr>
            <p:cNvPr id="44" name="Group 16"/>
            <p:cNvGrpSpPr>
              <a:grpSpLocks noChangeAspect="1"/>
            </p:cNvGrpSpPr>
            <p:nvPr/>
          </p:nvGrpSpPr>
          <p:grpSpPr bwMode="auto">
            <a:xfrm>
              <a:off x="6629931" y="1737438"/>
              <a:ext cx="367437" cy="367437"/>
              <a:chOff x="3802" y="2088"/>
              <a:chExt cx="230" cy="230"/>
            </a:xfrm>
          </p:grpSpPr>
          <p:sp>
            <p:nvSpPr>
              <p:cNvPr id="45" name="Rectangle 17"/>
              <p:cNvSpPr>
                <a:spLocks noChangeArrowheads="1"/>
              </p:cNvSpPr>
              <p:nvPr/>
            </p:nvSpPr>
            <p:spPr bwMode="auto">
              <a:xfrm>
                <a:off x="3802" y="2088"/>
                <a:ext cx="230" cy="230"/>
              </a:xfrm>
              <a:prstGeom prst="rect">
                <a:avLst/>
              </a:prstGeom>
              <a:noFill/>
              <a:ln w="254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376" tIns="45688" rIns="91376" bIns="45688" numCol="1" anchor="t" anchorCtr="0" compatLnSpc="1">
                <a:prstTxWarp prst="textNoShape">
                  <a:avLst/>
                </a:prstTxWarp>
              </a:bodyPr>
              <a:lstStyle/>
              <a:p>
                <a:pPr marL="0" marR="0" lvl="0" indent="0" defTabSz="93206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6" name="Line 18"/>
              <p:cNvSpPr>
                <a:spLocks noChangeShapeType="1"/>
              </p:cNvSpPr>
              <p:nvPr/>
            </p:nvSpPr>
            <p:spPr bwMode="auto">
              <a:xfrm>
                <a:off x="3802" y="2121"/>
                <a:ext cx="230" cy="0"/>
              </a:xfrm>
              <a:prstGeom prst="line">
                <a:avLst/>
              </a:prstGeom>
              <a:noFill/>
              <a:ln w="254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376" tIns="45688" rIns="91376" bIns="45688" numCol="1" anchor="t" anchorCtr="0" compatLnSpc="1">
                <a:prstTxWarp prst="textNoShape">
                  <a:avLst/>
                </a:prstTxWarp>
              </a:bodyPr>
              <a:lstStyle/>
              <a:p>
                <a:pPr marL="0" marR="0" lvl="0" indent="0" defTabSz="93206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7" name="Line 19"/>
              <p:cNvSpPr>
                <a:spLocks noChangeShapeType="1"/>
              </p:cNvSpPr>
              <p:nvPr/>
            </p:nvSpPr>
            <p:spPr bwMode="auto">
              <a:xfrm>
                <a:off x="3909" y="2170"/>
                <a:ext cx="16" cy="0"/>
              </a:xfrm>
              <a:prstGeom prst="line">
                <a:avLst/>
              </a:prstGeom>
              <a:noFill/>
              <a:ln w="254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376" tIns="45688" rIns="91376" bIns="45688" numCol="1" anchor="t" anchorCtr="0" compatLnSpc="1">
                <a:prstTxWarp prst="textNoShape">
                  <a:avLst/>
                </a:prstTxWarp>
              </a:bodyPr>
              <a:lstStyle/>
              <a:p>
                <a:pPr marL="0" marR="0" lvl="0" indent="0" defTabSz="93206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8" name="Line 20"/>
              <p:cNvSpPr>
                <a:spLocks noChangeShapeType="1"/>
              </p:cNvSpPr>
              <p:nvPr/>
            </p:nvSpPr>
            <p:spPr bwMode="auto">
              <a:xfrm>
                <a:off x="3974" y="2170"/>
                <a:ext cx="17" cy="0"/>
              </a:xfrm>
              <a:prstGeom prst="line">
                <a:avLst/>
              </a:prstGeom>
              <a:noFill/>
              <a:ln w="254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376" tIns="45688" rIns="91376" bIns="45688" numCol="1" anchor="t" anchorCtr="0" compatLnSpc="1">
                <a:prstTxWarp prst="textNoShape">
                  <a:avLst/>
                </a:prstTxWarp>
              </a:bodyPr>
              <a:lstStyle/>
              <a:p>
                <a:pPr marL="0" marR="0" lvl="0" indent="0" defTabSz="93206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9" name="Line 21"/>
              <p:cNvSpPr>
                <a:spLocks noChangeShapeType="1"/>
              </p:cNvSpPr>
              <p:nvPr/>
            </p:nvSpPr>
            <p:spPr bwMode="auto">
              <a:xfrm flipH="1">
                <a:off x="3974" y="2219"/>
                <a:ext cx="17" cy="0"/>
              </a:xfrm>
              <a:prstGeom prst="line">
                <a:avLst/>
              </a:prstGeom>
              <a:noFill/>
              <a:ln w="254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376" tIns="45688" rIns="91376" bIns="45688" numCol="1" anchor="t" anchorCtr="0" compatLnSpc="1">
                <a:prstTxWarp prst="textNoShape">
                  <a:avLst/>
                </a:prstTxWarp>
              </a:bodyPr>
              <a:lstStyle/>
              <a:p>
                <a:pPr marL="0" marR="0" lvl="0" indent="0" defTabSz="93206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0" name="Line 22"/>
              <p:cNvSpPr>
                <a:spLocks noChangeShapeType="1"/>
              </p:cNvSpPr>
              <p:nvPr/>
            </p:nvSpPr>
            <p:spPr bwMode="auto">
              <a:xfrm flipH="1">
                <a:off x="3909" y="2219"/>
                <a:ext cx="16" cy="0"/>
              </a:xfrm>
              <a:prstGeom prst="line">
                <a:avLst/>
              </a:prstGeom>
              <a:noFill/>
              <a:ln w="254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376" tIns="45688" rIns="91376" bIns="45688" numCol="1" anchor="t" anchorCtr="0" compatLnSpc="1">
                <a:prstTxWarp prst="textNoShape">
                  <a:avLst/>
                </a:prstTxWarp>
              </a:bodyPr>
              <a:lstStyle/>
              <a:p>
                <a:pPr marL="0" marR="0" lvl="0" indent="0" defTabSz="93206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1" name="Line 23"/>
              <p:cNvSpPr>
                <a:spLocks noChangeShapeType="1"/>
              </p:cNvSpPr>
              <p:nvPr/>
            </p:nvSpPr>
            <p:spPr bwMode="auto">
              <a:xfrm flipH="1">
                <a:off x="3843" y="2219"/>
                <a:ext cx="17" cy="0"/>
              </a:xfrm>
              <a:prstGeom prst="line">
                <a:avLst/>
              </a:prstGeom>
              <a:noFill/>
              <a:ln w="254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376" tIns="45688" rIns="91376" bIns="45688" numCol="1" anchor="t" anchorCtr="0" compatLnSpc="1">
                <a:prstTxWarp prst="textNoShape">
                  <a:avLst/>
                </a:prstTxWarp>
              </a:bodyPr>
              <a:lstStyle/>
              <a:p>
                <a:pPr marL="0" marR="0" lvl="0" indent="0" defTabSz="93206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2" name="Line 24"/>
              <p:cNvSpPr>
                <a:spLocks noChangeShapeType="1"/>
              </p:cNvSpPr>
              <p:nvPr/>
            </p:nvSpPr>
            <p:spPr bwMode="auto">
              <a:xfrm>
                <a:off x="3843" y="2269"/>
                <a:ext cx="17" cy="0"/>
              </a:xfrm>
              <a:prstGeom prst="line">
                <a:avLst/>
              </a:prstGeom>
              <a:noFill/>
              <a:ln w="254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376" tIns="45688" rIns="91376" bIns="45688" numCol="1" anchor="t" anchorCtr="0" compatLnSpc="1">
                <a:prstTxWarp prst="textNoShape">
                  <a:avLst/>
                </a:prstTxWarp>
              </a:bodyPr>
              <a:lstStyle/>
              <a:p>
                <a:pPr marL="0" marR="0" lvl="0" indent="0" defTabSz="93206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3" name="Line 25"/>
              <p:cNvSpPr>
                <a:spLocks noChangeShapeType="1"/>
              </p:cNvSpPr>
              <p:nvPr/>
            </p:nvSpPr>
            <p:spPr bwMode="auto">
              <a:xfrm>
                <a:off x="3909" y="2269"/>
                <a:ext cx="16" cy="0"/>
              </a:xfrm>
              <a:prstGeom prst="line">
                <a:avLst/>
              </a:prstGeom>
              <a:noFill/>
              <a:ln w="254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376" tIns="45688" rIns="91376" bIns="45688" numCol="1" anchor="t" anchorCtr="0" compatLnSpc="1">
                <a:prstTxWarp prst="textNoShape">
                  <a:avLst/>
                </a:prstTxWarp>
              </a:bodyPr>
              <a:lstStyle/>
              <a:p>
                <a:pPr marL="0" marR="0" lvl="0" indent="0" defTabSz="93206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sp>
        <p:nvSpPr>
          <p:cNvPr id="64" name="TextBox 63"/>
          <p:cNvSpPr txBox="1"/>
          <p:nvPr/>
        </p:nvSpPr>
        <p:spPr>
          <a:xfrm>
            <a:off x="524335" y="1973262"/>
            <a:ext cx="5465302" cy="4673723"/>
          </a:xfrm>
          <a:prstGeom prst="rect">
            <a:avLst/>
          </a:prstGeom>
          <a:noFill/>
        </p:spPr>
        <p:txBody>
          <a:bodyPr wrap="square" lIns="186339" tIns="186339" rIns="186339" bIns="186339" rtlCol="0" anchor="t">
            <a:noAutofit/>
          </a:bodyPr>
          <a:lstStyle>
            <a:defPPr>
              <a:defRPr lang="en-US"/>
            </a:defPPr>
            <a:lvl1pPr defTabSz="932026">
              <a:lnSpc>
                <a:spcPct val="90000"/>
              </a:lnSpc>
              <a:buSzPct val="90000"/>
              <a:defRPr sz="2000" kern="0">
                <a:gradFill>
                  <a:gsLst>
                    <a:gs pos="1250">
                      <a:schemeClr val="accent5"/>
                    </a:gs>
                    <a:gs pos="99000">
                      <a:schemeClr val="accent5"/>
                    </a:gs>
                  </a:gsLst>
                  <a:lin ang="5400000" scaled="0"/>
                </a:gradFill>
                <a:latin typeface="+mj-lt"/>
                <a:cs typeface="Segoe UI Semilight" panose="020B0402040204020203" pitchFamily="34" charset="0"/>
              </a:defRPr>
            </a:lvl1pPr>
          </a:lstStyle>
          <a:p>
            <a:pPr marL="342900" marR="0" lvl="0" indent="-342900" defTabSz="932026" eaLnBrk="1" fontAlgn="auto" latinLnBrk="0" hangingPunct="1">
              <a:lnSpc>
                <a:spcPct val="150000"/>
              </a:lnSpc>
              <a:spcBef>
                <a:spcPts val="0"/>
              </a:spcBef>
              <a:spcAft>
                <a:spcPts val="0"/>
              </a:spcAft>
              <a:buClrTx/>
              <a:buSzPct val="200000"/>
              <a:buFont typeface="Courier New" panose="02070309020205020404" pitchFamily="49" charset="0"/>
              <a:buChar char="o"/>
              <a:tabLst/>
              <a:defRPr/>
            </a:pPr>
            <a:r>
              <a:rPr kumimoji="0" lang="en-US" sz="2000" b="0" i="0" u="none" strike="noStrike" kern="0" cap="none" spc="0" normalizeH="0" baseline="0" noProof="0" dirty="0">
                <a:ln>
                  <a:noFill/>
                </a:ln>
                <a:solidFill>
                  <a:srgbClr val="CC0099"/>
                </a:solidFill>
                <a:effectLst/>
                <a:uLnTx/>
                <a:uFillTx/>
                <a:latin typeface="+mj-lt"/>
                <a:cs typeface="Segoe UI Semilight" panose="020B0402040204020203" pitchFamily="34" charset="0"/>
              </a:rPr>
              <a:t>General available, 7 regions, 42 languages</a:t>
            </a:r>
          </a:p>
          <a:p>
            <a:pPr marL="342900" marR="0" lvl="0" indent="-342900" defTabSz="932026" eaLnBrk="1" fontAlgn="auto" latinLnBrk="0" hangingPunct="1">
              <a:lnSpc>
                <a:spcPct val="150000"/>
              </a:lnSpc>
              <a:spcBef>
                <a:spcPts val="0"/>
              </a:spcBef>
              <a:spcAft>
                <a:spcPts val="0"/>
              </a:spcAft>
              <a:buClrTx/>
              <a:buSzPct val="200000"/>
              <a:buFont typeface="Courier New" panose="02070309020205020404" pitchFamily="49" charset="0"/>
              <a:buChar char="o"/>
              <a:tabLst/>
              <a:defRPr/>
            </a:pPr>
            <a:r>
              <a:rPr kumimoji="0" lang="en-US" sz="2000" b="0" i="0" u="none" strike="noStrike" kern="0" cap="none" spc="0" normalizeH="0" baseline="0" noProof="0" dirty="0" err="1">
                <a:ln>
                  <a:noFill/>
                </a:ln>
                <a:solidFill>
                  <a:srgbClr val="CC0099"/>
                </a:solidFill>
                <a:effectLst/>
                <a:uLnTx/>
                <a:uFillTx/>
                <a:latin typeface="+mj-lt"/>
                <a:cs typeface="Segoe UI Semilight" panose="020B0402040204020203" pitchFamily="34" charset="0"/>
              </a:rPr>
              <a:t>AppSource</a:t>
            </a:r>
            <a:r>
              <a:rPr kumimoji="0" lang="en-US" sz="2000" b="0" i="0" u="none" strike="noStrike" kern="0" cap="none" spc="0" normalizeH="0" baseline="0" noProof="0" dirty="0">
                <a:ln>
                  <a:noFill/>
                </a:ln>
                <a:solidFill>
                  <a:srgbClr val="CC0099"/>
                </a:solidFill>
                <a:effectLst/>
                <a:uLnTx/>
                <a:uFillTx/>
                <a:latin typeface="+mj-lt"/>
                <a:cs typeface="Segoe UI Semilight" panose="020B0402040204020203" pitchFamily="34" charset="0"/>
              </a:rPr>
              <a:t> for company wide app sharing</a:t>
            </a:r>
          </a:p>
          <a:p>
            <a:pPr marL="342900" marR="0" lvl="0" indent="-342900" defTabSz="932026" eaLnBrk="1" fontAlgn="auto" latinLnBrk="0" hangingPunct="1">
              <a:lnSpc>
                <a:spcPct val="150000"/>
              </a:lnSpc>
              <a:spcBef>
                <a:spcPts val="0"/>
              </a:spcBef>
              <a:spcAft>
                <a:spcPts val="0"/>
              </a:spcAft>
              <a:buClrTx/>
              <a:buSzPct val="200000"/>
              <a:buFont typeface="Courier New" panose="02070309020205020404" pitchFamily="49" charset="0"/>
              <a:buChar char="o"/>
              <a:tabLst/>
              <a:defRPr/>
            </a:pPr>
            <a:r>
              <a:rPr kumimoji="0" lang="en-US" sz="2000" b="0" i="0" u="none" strike="noStrike" kern="0" cap="none" spc="0" normalizeH="0" baseline="0" noProof="0" dirty="0">
                <a:ln>
                  <a:noFill/>
                </a:ln>
                <a:solidFill>
                  <a:srgbClr val="CC0099"/>
                </a:solidFill>
                <a:effectLst/>
                <a:uLnTx/>
                <a:uFillTx/>
                <a:latin typeface="+mj-lt"/>
                <a:cs typeface="Segoe UI Semilight" panose="020B0402040204020203" pitchFamily="34" charset="0"/>
              </a:rPr>
              <a:t>Platform Admin center</a:t>
            </a:r>
          </a:p>
          <a:p>
            <a:pPr marL="342900" marR="0" lvl="0" indent="-342900" defTabSz="932026" eaLnBrk="1" fontAlgn="auto" latinLnBrk="0" hangingPunct="1">
              <a:lnSpc>
                <a:spcPct val="150000"/>
              </a:lnSpc>
              <a:spcBef>
                <a:spcPts val="0"/>
              </a:spcBef>
              <a:spcAft>
                <a:spcPts val="0"/>
              </a:spcAft>
              <a:buClrTx/>
              <a:buSzPct val="200000"/>
              <a:buFont typeface="Courier New" panose="02070309020205020404" pitchFamily="49" charset="0"/>
              <a:buChar char="o"/>
              <a:tabLst/>
              <a:defRPr/>
            </a:pPr>
            <a:r>
              <a:rPr kumimoji="0" lang="en-US" sz="2000" b="0" i="0" u="none" strike="noStrike" kern="0" cap="none" spc="0" normalizeH="0" baseline="0" noProof="0" dirty="0">
                <a:ln>
                  <a:noFill/>
                </a:ln>
                <a:solidFill>
                  <a:srgbClr val="CC0099"/>
                </a:solidFill>
                <a:effectLst/>
                <a:uLnTx/>
                <a:uFillTx/>
                <a:latin typeface="+mj-lt"/>
                <a:cs typeface="Segoe UI Semilight" panose="020B0402040204020203" pitchFamily="34" charset="0"/>
              </a:rPr>
              <a:t>Data flow policies</a:t>
            </a:r>
          </a:p>
          <a:p>
            <a:pPr marL="342900" marR="0" lvl="0" indent="-342900" defTabSz="932026" eaLnBrk="1" fontAlgn="auto" latinLnBrk="0" hangingPunct="1">
              <a:lnSpc>
                <a:spcPct val="150000"/>
              </a:lnSpc>
              <a:spcBef>
                <a:spcPts val="0"/>
              </a:spcBef>
              <a:spcAft>
                <a:spcPts val="0"/>
              </a:spcAft>
              <a:buClrTx/>
              <a:buSzPct val="200000"/>
              <a:buFont typeface="Courier New" panose="02070309020205020404" pitchFamily="49" charset="0"/>
              <a:buChar char="o"/>
              <a:tabLst/>
              <a:defRPr/>
            </a:pPr>
            <a:r>
              <a:rPr kumimoji="0" lang="en-US" sz="2000" b="0" i="0" u="none" strike="noStrike" kern="0" cap="none" spc="0" normalizeH="0" baseline="0" noProof="0" dirty="0">
                <a:ln>
                  <a:noFill/>
                </a:ln>
                <a:solidFill>
                  <a:srgbClr val="CC0099"/>
                </a:solidFill>
                <a:effectLst/>
                <a:uLnTx/>
                <a:uFillTx/>
                <a:latin typeface="+mj-lt"/>
                <a:cs typeface="Segoe UI Semilight" panose="020B0402040204020203" pitchFamily="34" charset="0"/>
              </a:rPr>
              <a:t>Deployment Environments</a:t>
            </a:r>
          </a:p>
          <a:p>
            <a:pPr marL="342900" marR="0" lvl="0" indent="-342900" defTabSz="932026" eaLnBrk="1" fontAlgn="auto" latinLnBrk="0" hangingPunct="1">
              <a:lnSpc>
                <a:spcPct val="150000"/>
              </a:lnSpc>
              <a:spcBef>
                <a:spcPts val="0"/>
              </a:spcBef>
              <a:spcAft>
                <a:spcPts val="0"/>
              </a:spcAft>
              <a:buClrTx/>
              <a:buSzPct val="200000"/>
              <a:buFont typeface="Courier New" panose="02070309020205020404" pitchFamily="49" charset="0"/>
              <a:buChar char="o"/>
              <a:tabLst/>
              <a:defRPr/>
            </a:pPr>
            <a:r>
              <a:rPr kumimoji="0" lang="en-US" sz="2000" b="0" i="0" u="none" strike="noStrike" kern="0" cap="none" spc="0" normalizeH="0" baseline="0" noProof="0" dirty="0">
                <a:ln>
                  <a:noFill/>
                </a:ln>
                <a:solidFill>
                  <a:srgbClr val="CC0099"/>
                </a:solidFill>
                <a:effectLst/>
                <a:uLnTx/>
                <a:uFillTx/>
                <a:latin typeface="+mj-lt"/>
                <a:cs typeface="Segoe UI Semilight" panose="020B0402040204020203" pitchFamily="34" charset="0"/>
              </a:rPr>
              <a:t>Re-usable, dynamic forms support (preview)</a:t>
            </a:r>
          </a:p>
          <a:p>
            <a:pPr marL="342900" marR="0" lvl="0" indent="-342900" defTabSz="932026" eaLnBrk="1" fontAlgn="auto" latinLnBrk="0" hangingPunct="1">
              <a:lnSpc>
                <a:spcPct val="150000"/>
              </a:lnSpc>
              <a:spcBef>
                <a:spcPts val="0"/>
              </a:spcBef>
              <a:spcAft>
                <a:spcPts val="0"/>
              </a:spcAft>
              <a:buClrTx/>
              <a:buSzPct val="200000"/>
              <a:buFont typeface="Courier New" panose="02070309020205020404" pitchFamily="49" charset="0"/>
              <a:buChar char="o"/>
              <a:tabLst/>
              <a:defRPr/>
            </a:pPr>
            <a:r>
              <a:rPr kumimoji="0" lang="en-US" sz="2000" b="0" i="0" u="none" strike="noStrike" kern="0" cap="none" spc="0" normalizeH="0" baseline="0" noProof="0" dirty="0">
                <a:ln>
                  <a:noFill/>
                </a:ln>
                <a:solidFill>
                  <a:srgbClr val="CC0099"/>
                </a:solidFill>
                <a:effectLst/>
                <a:uLnTx/>
                <a:uFillTx/>
                <a:latin typeface="+mj-lt"/>
                <a:cs typeface="Segoe UI Semilight" panose="020B0402040204020203" pitchFamily="34" charset="0"/>
              </a:rPr>
              <a:t>Flow sharing &amp; collaboration</a:t>
            </a:r>
          </a:p>
          <a:p>
            <a:pPr marL="342900" marR="0" lvl="0" indent="-342900" defTabSz="932026" eaLnBrk="1" fontAlgn="auto" latinLnBrk="0" hangingPunct="1">
              <a:lnSpc>
                <a:spcPct val="150000"/>
              </a:lnSpc>
              <a:spcBef>
                <a:spcPts val="0"/>
              </a:spcBef>
              <a:spcAft>
                <a:spcPts val="0"/>
              </a:spcAft>
              <a:buClrTx/>
              <a:buSzPct val="200000"/>
              <a:buFont typeface="Courier New" panose="02070309020205020404" pitchFamily="49" charset="0"/>
              <a:buChar char="o"/>
              <a:tabLst/>
              <a:defRPr/>
            </a:pPr>
            <a:r>
              <a:rPr kumimoji="0" lang="en-US" sz="2000" b="0" i="0" u="none" strike="noStrike" kern="0" cap="none" spc="0" normalizeH="0" baseline="0" noProof="0" dirty="0">
                <a:ln>
                  <a:noFill/>
                </a:ln>
                <a:solidFill>
                  <a:srgbClr val="CC0099"/>
                </a:solidFill>
                <a:effectLst/>
                <a:uLnTx/>
                <a:uFillTx/>
                <a:latin typeface="+mj-lt"/>
                <a:cs typeface="Segoe UI Semilight" panose="020B0402040204020203" pitchFamily="34" charset="0"/>
              </a:rPr>
              <a:t>Mobile Flow creation</a:t>
            </a:r>
          </a:p>
          <a:p>
            <a:pPr marL="342900" marR="0" lvl="0" indent="-342900" defTabSz="932026" eaLnBrk="1" fontAlgn="auto" latinLnBrk="0" hangingPunct="1">
              <a:lnSpc>
                <a:spcPct val="150000"/>
              </a:lnSpc>
              <a:spcBef>
                <a:spcPts val="0"/>
              </a:spcBef>
              <a:spcAft>
                <a:spcPts val="0"/>
              </a:spcAft>
              <a:buClrTx/>
              <a:buSzPct val="200000"/>
              <a:buFont typeface="Courier New" panose="02070309020205020404" pitchFamily="49" charset="0"/>
              <a:buChar char="o"/>
              <a:tabLst/>
              <a:defRPr/>
            </a:pPr>
            <a:r>
              <a:rPr kumimoji="0" lang="en-US" sz="2000" b="0" i="0" u="none" strike="noStrike" kern="0" cap="none" spc="0" normalizeH="0" baseline="0" noProof="0" dirty="0">
                <a:ln>
                  <a:noFill/>
                </a:ln>
                <a:solidFill>
                  <a:srgbClr val="CC0099"/>
                </a:solidFill>
                <a:effectLst/>
                <a:uLnTx/>
                <a:uFillTx/>
                <a:latin typeface="+mj-lt"/>
                <a:cs typeface="Segoe UI Semilight" panose="020B0402040204020203" pitchFamily="34" charset="0"/>
              </a:rPr>
              <a:t>Windows Phone support</a:t>
            </a:r>
          </a:p>
          <a:p>
            <a:pPr marL="342900" marR="0" lvl="0" indent="-342900" defTabSz="932026" eaLnBrk="1" fontAlgn="auto" latinLnBrk="0" hangingPunct="1">
              <a:lnSpc>
                <a:spcPct val="150000"/>
              </a:lnSpc>
              <a:spcBef>
                <a:spcPts val="0"/>
              </a:spcBef>
              <a:spcAft>
                <a:spcPts val="0"/>
              </a:spcAft>
              <a:buClrTx/>
              <a:buSzPct val="200000"/>
              <a:buFont typeface="Courier New" panose="02070309020205020404" pitchFamily="49" charset="0"/>
              <a:buChar char="o"/>
              <a:tabLst/>
              <a:defRPr/>
            </a:pPr>
            <a:endParaRPr kumimoji="0" lang="en-US" sz="2000" b="0" i="0" u="none" strike="noStrike" kern="0" cap="none" spc="0" normalizeH="0" baseline="0" noProof="0" dirty="0">
              <a:ln>
                <a:noFill/>
              </a:ln>
              <a:solidFill>
                <a:srgbClr val="CC0099"/>
              </a:solidFill>
              <a:effectLst/>
              <a:uLnTx/>
              <a:uFillTx/>
              <a:latin typeface="+mj-lt"/>
              <a:cs typeface="Segoe UI Semilight" panose="020B0402040204020203" pitchFamily="34" charset="0"/>
            </a:endParaRPr>
          </a:p>
        </p:txBody>
      </p:sp>
      <p:sp>
        <p:nvSpPr>
          <p:cNvPr id="61" name="TextBox 60"/>
          <p:cNvSpPr txBox="1"/>
          <p:nvPr/>
        </p:nvSpPr>
        <p:spPr>
          <a:xfrm>
            <a:off x="6331954" y="1973262"/>
            <a:ext cx="5943600" cy="4448203"/>
          </a:xfrm>
          <a:prstGeom prst="rect">
            <a:avLst/>
          </a:prstGeom>
          <a:noFill/>
        </p:spPr>
        <p:txBody>
          <a:bodyPr wrap="square" lIns="186339" tIns="186339" rIns="186339" bIns="186339" rtlCol="0" anchor="t">
            <a:noAutofit/>
          </a:bodyPr>
          <a:lstStyle>
            <a:defPPr>
              <a:defRPr lang="en-US"/>
            </a:defPPr>
            <a:lvl1pPr defTabSz="932026">
              <a:lnSpc>
                <a:spcPct val="90000"/>
              </a:lnSpc>
              <a:buSzPct val="90000"/>
              <a:defRPr sz="2000" kern="0">
                <a:gradFill>
                  <a:gsLst>
                    <a:gs pos="1250">
                      <a:schemeClr val="accent5"/>
                    </a:gs>
                    <a:gs pos="99000">
                      <a:schemeClr val="accent5"/>
                    </a:gs>
                  </a:gsLst>
                  <a:lin ang="5400000" scaled="0"/>
                </a:gradFill>
                <a:latin typeface="+mj-lt"/>
                <a:cs typeface="Segoe UI Semilight" panose="020B0402040204020203" pitchFamily="34" charset="0"/>
              </a:defRPr>
            </a:lvl1pPr>
          </a:lstStyle>
          <a:p>
            <a:pPr marL="342900" marR="0" lvl="0" indent="-342900" defTabSz="932026" eaLnBrk="1" fontAlgn="auto" latinLnBrk="0" hangingPunct="1">
              <a:lnSpc>
                <a:spcPct val="150000"/>
              </a:lnSpc>
              <a:spcBef>
                <a:spcPts val="0"/>
              </a:spcBef>
              <a:spcAft>
                <a:spcPts val="0"/>
              </a:spcAft>
              <a:buClrTx/>
              <a:buSzPct val="200000"/>
              <a:buFont typeface="Courier New" panose="02070309020205020404" pitchFamily="49" charset="0"/>
              <a:buChar char="o"/>
              <a:tabLst/>
              <a:defRPr/>
            </a:pPr>
            <a:r>
              <a:rPr kumimoji="0" lang="en-US" sz="2000" b="0" i="0" u="none" strike="noStrike" kern="0" cap="none" spc="0" normalizeH="0" baseline="0" noProof="0" dirty="0">
                <a:ln>
                  <a:noFill/>
                </a:ln>
                <a:solidFill>
                  <a:srgbClr val="7030A0"/>
                </a:solidFill>
                <a:effectLst/>
                <a:uLnTx/>
                <a:uFillTx/>
                <a:latin typeface="+mj-lt"/>
                <a:cs typeface="Segoe UI Semilight" panose="020B0402040204020203" pitchFamily="34" charset="0"/>
              </a:rPr>
              <a:t>Power BI integration across the platform</a:t>
            </a:r>
          </a:p>
          <a:p>
            <a:pPr marL="342900" marR="0" lvl="0" indent="-342900" defTabSz="932026" eaLnBrk="1" fontAlgn="auto" latinLnBrk="0" hangingPunct="1">
              <a:lnSpc>
                <a:spcPct val="150000"/>
              </a:lnSpc>
              <a:spcBef>
                <a:spcPts val="0"/>
              </a:spcBef>
              <a:spcAft>
                <a:spcPts val="0"/>
              </a:spcAft>
              <a:buClrTx/>
              <a:buSzPct val="200000"/>
              <a:buFont typeface="Courier New" panose="02070309020205020404" pitchFamily="49" charset="0"/>
              <a:buChar char="o"/>
              <a:tabLst/>
              <a:defRPr/>
            </a:pPr>
            <a:r>
              <a:rPr kumimoji="0" lang="en-US" sz="2000" b="0" i="0" u="none" strike="noStrike" kern="0" cap="none" spc="0" normalizeH="0" baseline="0" noProof="0" dirty="0">
                <a:ln>
                  <a:noFill/>
                </a:ln>
                <a:solidFill>
                  <a:srgbClr val="7030A0"/>
                </a:solidFill>
                <a:effectLst/>
                <a:uLnTx/>
                <a:uFillTx/>
                <a:latin typeface="+mj-lt"/>
                <a:cs typeface="Segoe UI Semilight" panose="020B0402040204020203" pitchFamily="34" charset="0"/>
              </a:rPr>
              <a:t>S</a:t>
            </a:r>
            <a:r>
              <a:rPr kumimoji="0" lang="en-US" sz="2000" b="0" i="0" u="none" strike="noStrike" kern="0" cap="none" spc="0" normalizeH="0" baseline="0" noProof="0" dirty="0" err="1">
                <a:ln>
                  <a:noFill/>
                </a:ln>
                <a:solidFill>
                  <a:srgbClr val="7030A0"/>
                </a:solidFill>
                <a:effectLst/>
                <a:uLnTx/>
                <a:uFillTx/>
                <a:latin typeface="+mj-lt"/>
                <a:cs typeface="Segoe UI Semilight" panose="020B0402040204020203" pitchFamily="34" charset="0"/>
              </a:rPr>
              <a:t>olution</a:t>
            </a:r>
            <a:r>
              <a:rPr kumimoji="0" lang="en-US" sz="2000" b="0" i="0" u="none" strike="noStrike" kern="0" cap="none" spc="0" normalizeH="0" baseline="0" noProof="0" dirty="0">
                <a:ln>
                  <a:noFill/>
                </a:ln>
                <a:solidFill>
                  <a:srgbClr val="7030A0"/>
                </a:solidFill>
                <a:effectLst/>
                <a:uLnTx/>
                <a:uFillTx/>
                <a:latin typeface="+mj-lt"/>
                <a:cs typeface="Segoe UI Semilight" panose="020B0402040204020203" pitchFamily="34" charset="0"/>
              </a:rPr>
              <a:t> packages</a:t>
            </a:r>
          </a:p>
          <a:p>
            <a:pPr marL="342900" marR="0" lvl="0" indent="-342900" defTabSz="932026" eaLnBrk="1" fontAlgn="auto" latinLnBrk="0" hangingPunct="1">
              <a:lnSpc>
                <a:spcPct val="150000"/>
              </a:lnSpc>
              <a:spcBef>
                <a:spcPts val="0"/>
              </a:spcBef>
              <a:spcAft>
                <a:spcPts val="0"/>
              </a:spcAft>
              <a:buClrTx/>
              <a:buSzPct val="200000"/>
              <a:buFont typeface="Courier New" panose="02070309020205020404" pitchFamily="49" charset="0"/>
              <a:buChar char="o"/>
              <a:tabLst/>
              <a:defRPr/>
            </a:pPr>
            <a:r>
              <a:rPr kumimoji="0" lang="en-US" sz="2000" b="0" i="0" u="none" strike="noStrike" kern="0" cap="none" spc="0" normalizeH="0" baseline="0" noProof="0" dirty="0">
                <a:ln>
                  <a:noFill/>
                </a:ln>
                <a:solidFill>
                  <a:srgbClr val="7030A0"/>
                </a:solidFill>
                <a:effectLst/>
                <a:uLnTx/>
                <a:uFillTx/>
                <a:latin typeface="+mj-lt"/>
                <a:cs typeface="Segoe UI Semilight" panose="020B0402040204020203" pitchFamily="34" charset="0"/>
              </a:rPr>
              <a:t>Pro-dev control e</a:t>
            </a:r>
            <a:r>
              <a:rPr kumimoji="0" lang="en-US" sz="2000" b="0" i="0" u="none" strike="noStrike" kern="0" cap="none" spc="0" normalizeH="0" baseline="0" noProof="0" dirty="0" err="1">
                <a:ln>
                  <a:noFill/>
                </a:ln>
                <a:solidFill>
                  <a:srgbClr val="7030A0"/>
                </a:solidFill>
                <a:effectLst/>
                <a:uLnTx/>
                <a:uFillTx/>
                <a:latin typeface="+mj-lt"/>
                <a:cs typeface="Segoe UI Semilight" panose="020B0402040204020203" pitchFamily="34" charset="0"/>
              </a:rPr>
              <a:t>xtensibility</a:t>
            </a:r>
            <a:endParaRPr kumimoji="0" lang="en-US" sz="2000" b="0" i="0" u="none" strike="noStrike" kern="0" cap="none" spc="0" normalizeH="0" baseline="0" noProof="0" dirty="0">
              <a:ln>
                <a:noFill/>
              </a:ln>
              <a:solidFill>
                <a:srgbClr val="7030A0"/>
              </a:solidFill>
              <a:effectLst/>
              <a:uLnTx/>
              <a:uFillTx/>
              <a:latin typeface="+mj-lt"/>
              <a:cs typeface="Segoe UI Semilight" panose="020B0402040204020203" pitchFamily="34" charset="0"/>
            </a:endParaRPr>
          </a:p>
          <a:p>
            <a:pPr marL="342900" marR="0" lvl="0" indent="-342900" defTabSz="932026" eaLnBrk="1" fontAlgn="auto" latinLnBrk="0" hangingPunct="1">
              <a:lnSpc>
                <a:spcPct val="150000"/>
              </a:lnSpc>
              <a:spcBef>
                <a:spcPts val="0"/>
              </a:spcBef>
              <a:spcAft>
                <a:spcPts val="0"/>
              </a:spcAft>
              <a:buClrTx/>
              <a:buSzPct val="200000"/>
              <a:buFont typeface="Courier New" panose="02070309020205020404" pitchFamily="49" charset="0"/>
              <a:buChar char="o"/>
              <a:tabLst/>
              <a:defRPr/>
            </a:pPr>
            <a:r>
              <a:rPr kumimoji="0" lang="en-US" sz="2000" b="0" i="0" u="none" strike="noStrike" kern="0" cap="none" spc="0" normalizeH="0" baseline="0" noProof="0" dirty="0">
                <a:ln>
                  <a:noFill/>
                </a:ln>
                <a:solidFill>
                  <a:srgbClr val="7030A0"/>
                </a:solidFill>
                <a:effectLst/>
                <a:uLnTx/>
                <a:uFillTx/>
                <a:latin typeface="+mj-lt"/>
                <a:cs typeface="Segoe UI Semilight" panose="020B0402040204020203" pitchFamily="34" charset="0"/>
              </a:rPr>
              <a:t>Re-usable, dynamic business process &amp; logic</a:t>
            </a:r>
          </a:p>
          <a:p>
            <a:pPr marL="342900" marR="0" lvl="0" indent="-342900" defTabSz="932026" eaLnBrk="1" fontAlgn="auto" latinLnBrk="0" hangingPunct="1">
              <a:lnSpc>
                <a:spcPct val="150000"/>
              </a:lnSpc>
              <a:spcBef>
                <a:spcPts val="0"/>
              </a:spcBef>
              <a:spcAft>
                <a:spcPts val="0"/>
              </a:spcAft>
              <a:buClrTx/>
              <a:buSzPct val="200000"/>
              <a:buFont typeface="Courier New" panose="02070309020205020404" pitchFamily="49" charset="0"/>
              <a:buChar char="o"/>
              <a:tabLst/>
              <a:defRPr/>
            </a:pPr>
            <a:r>
              <a:rPr kumimoji="0" lang="en-US" sz="2000" b="0" i="0" u="none" strike="noStrike" kern="0" cap="none" spc="0" normalizeH="0" baseline="0" noProof="0" dirty="0">
                <a:ln>
                  <a:noFill/>
                </a:ln>
                <a:solidFill>
                  <a:srgbClr val="7030A0"/>
                </a:solidFill>
                <a:effectLst/>
                <a:uLnTx/>
                <a:uFillTx/>
                <a:latin typeface="+mj-lt"/>
                <a:cs typeface="Segoe UI Semilight" panose="020B0402040204020203" pitchFamily="34" charset="0"/>
              </a:rPr>
              <a:t>Common Data Platform Office data sync</a:t>
            </a:r>
          </a:p>
          <a:p>
            <a:pPr marL="342900" marR="0" lvl="0" indent="-342900" defTabSz="932026" eaLnBrk="1" fontAlgn="auto" latinLnBrk="0" hangingPunct="1">
              <a:lnSpc>
                <a:spcPct val="150000"/>
              </a:lnSpc>
              <a:spcBef>
                <a:spcPts val="0"/>
              </a:spcBef>
              <a:spcAft>
                <a:spcPts val="0"/>
              </a:spcAft>
              <a:buClrTx/>
              <a:buSzPct val="200000"/>
              <a:buFont typeface="Courier New" panose="02070309020205020404" pitchFamily="49" charset="0"/>
              <a:buChar char="o"/>
              <a:tabLst/>
              <a:defRPr/>
            </a:pPr>
            <a:r>
              <a:rPr kumimoji="0" lang="en-US" sz="2000" b="0" i="0" u="none" strike="noStrike" kern="0" cap="none" spc="0" normalizeH="0" baseline="0" noProof="0" dirty="0">
                <a:ln>
                  <a:noFill/>
                </a:ln>
                <a:solidFill>
                  <a:srgbClr val="7030A0"/>
                </a:solidFill>
                <a:effectLst/>
                <a:uLnTx/>
                <a:uFillTx/>
                <a:latin typeface="+mj-lt"/>
                <a:cs typeface="Segoe UI Semilight" panose="020B0402040204020203" pitchFamily="34" charset="0"/>
              </a:rPr>
              <a:t>Enhanced mobile Flow integration</a:t>
            </a:r>
          </a:p>
          <a:p>
            <a:pPr marL="342900" marR="0" lvl="0" indent="-342900" defTabSz="932026" eaLnBrk="1" fontAlgn="auto" latinLnBrk="0" hangingPunct="1">
              <a:lnSpc>
                <a:spcPct val="150000"/>
              </a:lnSpc>
              <a:spcBef>
                <a:spcPts val="0"/>
              </a:spcBef>
              <a:spcAft>
                <a:spcPts val="0"/>
              </a:spcAft>
              <a:buClrTx/>
              <a:buSzPct val="200000"/>
              <a:buFont typeface="Courier New" panose="02070309020205020404" pitchFamily="49" charset="0"/>
              <a:buChar char="o"/>
              <a:tabLst/>
              <a:defRPr/>
            </a:pPr>
            <a:r>
              <a:rPr kumimoji="0" lang="en-US" sz="2000" b="0" i="0" u="none" strike="noStrike" kern="0" cap="none" spc="0" normalizeH="0" baseline="0" noProof="0" dirty="0">
                <a:ln>
                  <a:noFill/>
                </a:ln>
                <a:solidFill>
                  <a:srgbClr val="7030A0"/>
                </a:solidFill>
                <a:effectLst/>
                <a:uLnTx/>
                <a:uFillTx/>
                <a:latin typeface="+mj-lt"/>
                <a:cs typeface="Segoe UI Semilight" panose="020B0402040204020203" pitchFamily="34" charset="0"/>
              </a:rPr>
              <a:t>Extended Common Data Platform security model</a:t>
            </a:r>
          </a:p>
          <a:p>
            <a:pPr marL="342900" marR="0" lvl="0" indent="-342900" defTabSz="932026" eaLnBrk="1" fontAlgn="auto" latinLnBrk="0" hangingPunct="1">
              <a:lnSpc>
                <a:spcPct val="150000"/>
              </a:lnSpc>
              <a:spcBef>
                <a:spcPts val="0"/>
              </a:spcBef>
              <a:spcAft>
                <a:spcPts val="0"/>
              </a:spcAft>
              <a:buClrTx/>
              <a:buSzPct val="200000"/>
              <a:buFont typeface="Courier New" panose="02070309020205020404" pitchFamily="49" charset="0"/>
              <a:buChar char="o"/>
              <a:tabLst/>
              <a:defRPr/>
            </a:pPr>
            <a:r>
              <a:rPr kumimoji="0" lang="en-US" sz="2000" b="0" i="0" u="none" strike="noStrike" kern="0" cap="none" spc="0" normalizeH="0" baseline="0" noProof="0" dirty="0">
                <a:ln>
                  <a:noFill/>
                </a:ln>
                <a:solidFill>
                  <a:srgbClr val="7030A0"/>
                </a:solidFill>
                <a:effectLst/>
                <a:uLnTx/>
                <a:uFillTx/>
                <a:latin typeface="+mj-lt"/>
                <a:cs typeface="Segoe UI Semilight" panose="020B0402040204020203" pitchFamily="34" charset="0"/>
              </a:rPr>
              <a:t>Embedded, in-context SharePoint Online</a:t>
            </a:r>
          </a:p>
          <a:p>
            <a:pPr marL="342900" marR="0" lvl="0" indent="-342900" defTabSz="932026" eaLnBrk="1" fontAlgn="auto" latinLnBrk="0" hangingPunct="1">
              <a:lnSpc>
                <a:spcPct val="150000"/>
              </a:lnSpc>
              <a:spcBef>
                <a:spcPts val="0"/>
              </a:spcBef>
              <a:spcAft>
                <a:spcPts val="0"/>
              </a:spcAft>
              <a:buClrTx/>
              <a:buSzPct val="200000"/>
              <a:buFont typeface="Courier New" panose="02070309020205020404" pitchFamily="49" charset="0"/>
              <a:buChar char="o"/>
              <a:tabLst/>
              <a:defRPr/>
            </a:pPr>
            <a:r>
              <a:rPr kumimoji="0" lang="en-US" sz="2000" b="0" i="0" u="none" strike="noStrike" kern="0" cap="none" spc="0" normalizeH="0" baseline="0" noProof="0" dirty="0">
                <a:ln>
                  <a:noFill/>
                </a:ln>
                <a:solidFill>
                  <a:srgbClr val="7030A0"/>
                </a:solidFill>
                <a:effectLst/>
                <a:uLnTx/>
                <a:uFillTx/>
                <a:latin typeface="+mj-lt"/>
                <a:cs typeface="Segoe UI Semilight" panose="020B0402040204020203" pitchFamily="34" charset="0"/>
              </a:rPr>
              <a:t>Additional embedded experiences</a:t>
            </a:r>
          </a:p>
          <a:p>
            <a:pPr marL="342900" marR="0" lvl="0" indent="-342900" defTabSz="932026" eaLnBrk="1" fontAlgn="auto" latinLnBrk="0" hangingPunct="1">
              <a:lnSpc>
                <a:spcPct val="150000"/>
              </a:lnSpc>
              <a:spcBef>
                <a:spcPts val="0"/>
              </a:spcBef>
              <a:spcAft>
                <a:spcPts val="0"/>
              </a:spcAft>
              <a:buClrTx/>
              <a:buSzPct val="200000"/>
              <a:buFont typeface="Courier New" panose="02070309020205020404" pitchFamily="49" charset="0"/>
              <a:buChar char="o"/>
              <a:tabLst/>
              <a:defRPr/>
            </a:pPr>
            <a:r>
              <a:rPr kumimoji="0" lang="en-US" sz="2000" b="0" i="0" u="none" strike="noStrike" kern="0" cap="none" spc="0" normalizeH="0" baseline="0" noProof="0" dirty="0">
                <a:ln>
                  <a:noFill/>
                </a:ln>
                <a:solidFill>
                  <a:srgbClr val="7030A0"/>
                </a:solidFill>
                <a:effectLst/>
                <a:uLnTx/>
                <a:uFillTx/>
                <a:latin typeface="+mj-lt"/>
                <a:cs typeface="Segoe UI Semilight" panose="020B0402040204020203" pitchFamily="34" charset="0"/>
              </a:rPr>
              <a:t>Sovereign cloud deployments</a:t>
            </a:r>
          </a:p>
        </p:txBody>
      </p:sp>
      <p:sp>
        <p:nvSpPr>
          <p:cNvPr id="2" name="TextBox 1"/>
          <p:cNvSpPr txBox="1"/>
          <p:nvPr/>
        </p:nvSpPr>
        <p:spPr>
          <a:xfrm>
            <a:off x="524335" y="6565338"/>
            <a:ext cx="6993193" cy="461665"/>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100" b="0" i="0" u="none" strike="noStrike" kern="0" cap="none" spc="0" normalizeH="0" baseline="0" noProof="0" dirty="0">
                <a:ln>
                  <a:noFill/>
                </a:ln>
                <a:gradFill>
                  <a:gsLst>
                    <a:gs pos="2917">
                      <a:schemeClr val="tx1"/>
                    </a:gs>
                    <a:gs pos="30000">
                      <a:schemeClr val="tx1"/>
                    </a:gs>
                  </a:gsLst>
                  <a:lin ang="5400000" scaled="0"/>
                </a:gradFill>
                <a:effectLst/>
                <a:uLnTx/>
                <a:uFillTx/>
                <a:latin typeface="+mj-lt"/>
              </a:rPr>
              <a:t>Roadmap </a:t>
            </a:r>
            <a:r>
              <a:rPr kumimoji="0" lang="en-US" sz="1100" b="0" i="0" u="none" strike="noStrike" kern="0" cap="none" spc="0" normalizeH="0" baseline="0" noProof="0">
                <a:ln>
                  <a:noFill/>
                </a:ln>
                <a:gradFill>
                  <a:gsLst>
                    <a:gs pos="2917">
                      <a:schemeClr val="tx1"/>
                    </a:gs>
                    <a:gs pos="30000">
                      <a:schemeClr val="tx1"/>
                    </a:gs>
                  </a:gsLst>
                  <a:lin ang="5400000" scaled="0"/>
                </a:gradFill>
                <a:effectLst/>
                <a:uLnTx/>
                <a:uFillTx/>
                <a:latin typeface="+mj-lt"/>
              </a:rPr>
              <a:t>is for </a:t>
            </a:r>
            <a:r>
              <a:rPr kumimoji="0" lang="en-US" sz="1100" b="0" i="0" u="none" strike="noStrike" kern="0" cap="none" spc="0" normalizeH="0" baseline="0" noProof="0" dirty="0">
                <a:ln>
                  <a:noFill/>
                </a:ln>
                <a:gradFill>
                  <a:gsLst>
                    <a:gs pos="2917">
                      <a:schemeClr val="tx1"/>
                    </a:gs>
                    <a:gs pos="30000">
                      <a:schemeClr val="tx1"/>
                    </a:gs>
                  </a:gsLst>
                  <a:lin ang="5400000" scaled="0"/>
                </a:gradFill>
                <a:effectLst/>
                <a:uLnTx/>
                <a:uFillTx/>
                <a:latin typeface="+mj-lt"/>
              </a:rPr>
              <a:t>general information purposes only and subject to change</a:t>
            </a:r>
          </a:p>
        </p:txBody>
      </p:sp>
    </p:spTree>
    <p:extLst>
      <p:ext uri="{BB962C8B-B14F-4D97-AF65-F5344CB8AC3E}">
        <p14:creationId xmlns:p14="http://schemas.microsoft.com/office/powerpoint/2010/main" val="2535931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6.38244E-7 -0.07784 L -6.38244E-7 4.70268E-6 " pathEditMode="relative" rAng="0" ptsTypes="AA">
                                      <p:cBhvr>
                                        <p:cTn id="9" dur="500" fill="hold"/>
                                        <p:tgtEl>
                                          <p:spTgt spid="4"/>
                                        </p:tgtEl>
                                        <p:attrNameLst>
                                          <p:attrName>ppt_x</p:attrName>
                                          <p:attrName>ppt_y</p:attrName>
                                        </p:attrNameLst>
                                      </p:cBhvr>
                                      <p:rCtr x="0" y="3813"/>
                                    </p:animMotion>
                                  </p:childTnLst>
                                </p:cTn>
                              </p:par>
                              <p:par>
                                <p:cTn id="10" presetID="10" presetClass="entr" presetSubtype="0" fill="hold" nodeType="withEffect">
                                  <p:stCondLst>
                                    <p:cond delay="1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64" presetClass="path" presetSubtype="0" decel="100000" fill="hold" nodeType="withEffect">
                                  <p:stCondLst>
                                    <p:cond delay="100"/>
                                  </p:stCondLst>
                                  <p:childTnLst>
                                    <p:animMotion origin="layout" path="M 2.07557E-6 0.02633 L 2.07557E-6 -2.04721E-6 " pathEditMode="relative" rAng="0" ptsTypes="AA">
                                      <p:cBhvr>
                                        <p:cTn id="14" dur="500" fill="hold"/>
                                        <p:tgtEl>
                                          <p:spTgt spid="3"/>
                                        </p:tgtEl>
                                        <p:attrNameLst>
                                          <p:attrName>ppt_x</p:attrName>
                                          <p:attrName>ppt_y</p:attrName>
                                        </p:attrNameLst>
                                      </p:cBhvr>
                                      <p:rCtr x="0" y="-1180"/>
                                    </p:animMotion>
                                  </p:childTnLst>
                                </p:cTn>
                              </p:par>
                              <p:par>
                                <p:cTn id="15" presetID="10" presetClass="entr" presetSubtype="0" fill="hold" nodeType="withEffect">
                                  <p:stCondLst>
                                    <p:cond delay="1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64" presetClass="path" presetSubtype="0" decel="100000" fill="hold" nodeType="withEffect">
                                  <p:stCondLst>
                                    <p:cond delay="100"/>
                                  </p:stCondLst>
                                  <p:childTnLst>
                                    <p:animMotion origin="layout" path="M 2.07557E-6 0.02633 L 2.07557E-6 -2.04721E-6 " pathEditMode="relative" rAng="0" ptsTypes="AA">
                                      <p:cBhvr>
                                        <p:cTn id="19" dur="500" fill="hold"/>
                                        <p:tgtEl>
                                          <p:spTgt spid="5"/>
                                        </p:tgtEl>
                                        <p:attrNameLst>
                                          <p:attrName>ppt_x</p:attrName>
                                          <p:attrName>ppt_y</p:attrName>
                                        </p:attrNameLst>
                                      </p:cBhvr>
                                      <p:rCtr x="0" y="-1180"/>
                                    </p:animMotion>
                                  </p:childTnLst>
                                </p:cTn>
                              </p:par>
                              <p:par>
                                <p:cTn id="20" presetID="10" presetClass="entr" presetSubtype="0" fill="hold" grpId="0" nodeType="withEffect">
                                  <p:stCondLst>
                                    <p:cond delay="200"/>
                                  </p:stCondLst>
                                  <p:childTnLst>
                                    <p:set>
                                      <p:cBhvr>
                                        <p:cTn id="21" dur="1" fill="hold">
                                          <p:stCondLst>
                                            <p:cond delay="0"/>
                                          </p:stCondLst>
                                        </p:cTn>
                                        <p:tgtEl>
                                          <p:spTgt spid="64"/>
                                        </p:tgtEl>
                                        <p:attrNameLst>
                                          <p:attrName>style.visibility</p:attrName>
                                        </p:attrNameLst>
                                      </p:cBhvr>
                                      <p:to>
                                        <p:strVal val="visible"/>
                                      </p:to>
                                    </p:set>
                                    <p:animEffect transition="in" filter="fade">
                                      <p:cBhvr>
                                        <p:cTn id="22" dur="500"/>
                                        <p:tgtEl>
                                          <p:spTgt spid="64"/>
                                        </p:tgtEl>
                                      </p:cBhvr>
                                    </p:animEffect>
                                  </p:childTnLst>
                                </p:cTn>
                              </p:par>
                              <p:par>
                                <p:cTn id="23" presetID="10" presetClass="entr" presetSubtype="0" fill="hold" grpId="0" nodeType="withEffect">
                                  <p:stCondLst>
                                    <p:cond delay="200"/>
                                  </p:stCondLst>
                                  <p:childTnLst>
                                    <p:set>
                                      <p:cBhvr>
                                        <p:cTn id="24" dur="1" fill="hold">
                                          <p:stCondLst>
                                            <p:cond delay="0"/>
                                          </p:stCondLst>
                                        </p:cTn>
                                        <p:tgtEl>
                                          <p:spTgt spid="61"/>
                                        </p:tgtEl>
                                        <p:attrNameLst>
                                          <p:attrName>style.visibility</p:attrName>
                                        </p:attrNameLst>
                                      </p:cBhvr>
                                      <p:to>
                                        <p:strVal val="visible"/>
                                      </p:to>
                                    </p:set>
                                    <p:animEffect transition="in" filter="fade">
                                      <p:cBhvr>
                                        <p:cTn id="25"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4" grpId="0"/>
      <p:bldP spid="6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144462"/>
            <a:ext cx="11889564" cy="917575"/>
          </a:xfrm>
        </p:spPr>
        <p:txBody>
          <a:bodyPr/>
          <a:lstStyle/>
          <a:p>
            <a:r>
              <a:rPr lang="en-US" dirty="0"/>
              <a:t>How to get PowerApps?</a:t>
            </a:r>
          </a:p>
        </p:txBody>
      </p:sp>
      <p:sp>
        <p:nvSpPr>
          <p:cNvPr id="9" name="Rectangle 8"/>
          <p:cNvSpPr/>
          <p:nvPr/>
        </p:nvSpPr>
        <p:spPr bwMode="auto">
          <a:xfrm>
            <a:off x="263140" y="1825624"/>
            <a:ext cx="3749040" cy="528638"/>
          </a:xfrm>
          <a:prstGeom prst="rect">
            <a:avLst/>
          </a:prstGeom>
          <a:solidFill>
            <a:schemeClr val="bg2">
              <a:lumMod val="90000"/>
            </a:schemeClr>
          </a:solidFill>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182880" tIns="182880" rIns="182880" bIns="182880"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chemeClr val="tx1"/>
                </a:solidFill>
                <a:effectLst/>
                <a:uLnTx/>
                <a:uFillTx/>
              </a:rPr>
              <a:t>Extending Office 365 and </a:t>
            </a:r>
          </a:p>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chemeClr val="tx1"/>
                </a:solidFill>
                <a:effectLst/>
                <a:uLnTx/>
                <a:uFillTx/>
              </a:rPr>
              <a:t>Dynamics 365</a:t>
            </a:r>
          </a:p>
        </p:txBody>
      </p:sp>
      <p:sp>
        <p:nvSpPr>
          <p:cNvPr id="11" name="Rectangle 10"/>
          <p:cNvSpPr/>
          <p:nvPr/>
        </p:nvSpPr>
        <p:spPr bwMode="auto">
          <a:xfrm>
            <a:off x="263140" y="3272032"/>
            <a:ext cx="3749040" cy="2282630"/>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182880" tIns="182880" rIns="182880" bIns="182880" numCol="1" rtlCol="0" anchor="t" anchorCtr="0" compatLnSpc="1">
            <a:prstTxWarp prst="textNoShape">
              <a:avLst/>
            </a:prstTxWarp>
          </a:bodyPr>
          <a:lstStyle/>
          <a:p>
            <a:pPr marL="285750" marR="0" lvl="0" indent="-285750" defTabSz="932472"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400" b="0" i="0" u="none" strike="noStrike" kern="0" cap="none" spc="0" normalizeH="0" baseline="0" noProof="0" dirty="0">
                <a:ln>
                  <a:noFill/>
                </a:ln>
                <a:gradFill>
                  <a:gsLst>
                    <a:gs pos="5439">
                      <a:srgbClr val="F8F8F8"/>
                    </a:gs>
                    <a:gs pos="10000">
                      <a:srgbClr val="F8F8F8"/>
                    </a:gs>
                  </a:gsLst>
                  <a:lin ang="5400000" scaled="0"/>
                </a:gradFill>
                <a:effectLst/>
                <a:uLnTx/>
                <a:uFillTx/>
              </a:rPr>
              <a:t>PowerApps &amp; MSFT Flow capabilities</a:t>
            </a:r>
          </a:p>
          <a:p>
            <a:pPr marL="285750" marR="0" lvl="0" indent="-285750" defTabSz="932472"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400" b="0" i="0" u="none" strike="noStrike" kern="0" cap="none" spc="0" normalizeH="0" baseline="0" noProof="0" dirty="0">
                <a:ln>
                  <a:noFill/>
                </a:ln>
                <a:gradFill>
                  <a:gsLst>
                    <a:gs pos="5439">
                      <a:srgbClr val="F8F8F8"/>
                    </a:gs>
                    <a:gs pos="10000">
                      <a:srgbClr val="F8F8F8"/>
                    </a:gs>
                  </a:gsLst>
                  <a:lin ang="5400000" scaled="0"/>
                </a:gradFill>
                <a:effectLst/>
                <a:uLnTx/>
                <a:uFillTx/>
              </a:rPr>
              <a:t>Create &amp; run within the context of O365 &amp; D365 data sources</a:t>
            </a:r>
          </a:p>
          <a:p>
            <a:pPr marL="285750" marR="0" lvl="0" indent="-285750" defTabSz="932472" eaLnBrk="1" fontAlgn="base" latinLnBrk="0" hangingPunct="1">
              <a:lnSpc>
                <a:spcPct val="100000"/>
              </a:lnSpc>
              <a:spcBef>
                <a:spcPts val="1200"/>
              </a:spcBef>
              <a:spcAft>
                <a:spcPct val="0"/>
              </a:spcAft>
              <a:buClrTx/>
              <a:buSzTx/>
              <a:buFont typeface="Arial" panose="020B0604020202020204" pitchFamily="34" charset="0"/>
              <a:buChar char="•"/>
              <a:tabLst/>
              <a:defRPr/>
            </a:pPr>
            <a:endParaRPr kumimoji="0" lang="en-US" sz="14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
        <p:nvSpPr>
          <p:cNvPr id="12" name="Rectangle 11"/>
          <p:cNvSpPr/>
          <p:nvPr/>
        </p:nvSpPr>
        <p:spPr bwMode="auto">
          <a:xfrm>
            <a:off x="4160837" y="3272032"/>
            <a:ext cx="3749040" cy="2282630"/>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182880" tIns="182880" rIns="182880" bIns="182880" numCol="1" rtlCol="0" anchor="t" anchorCtr="0" compatLnSpc="1">
            <a:prstTxWarp prst="textNoShape">
              <a:avLst/>
            </a:prstTxWarp>
          </a:bodyPr>
          <a:lstStyle/>
          <a:p>
            <a:pPr marL="285750" marR="0" lvl="0" indent="-285750" defTabSz="932472"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400" b="0" i="0" u="none" strike="noStrike" kern="0" cap="none" spc="0" normalizeH="0" baseline="0" noProof="0" dirty="0">
                <a:ln>
                  <a:noFill/>
                </a:ln>
                <a:gradFill>
                  <a:gsLst>
                    <a:gs pos="5439">
                      <a:srgbClr val="F8F8F8"/>
                    </a:gs>
                    <a:gs pos="10000">
                      <a:srgbClr val="F8F8F8"/>
                    </a:gs>
                  </a:gsLst>
                  <a:lin ang="5400000" scaled="0"/>
                </a:gradFill>
                <a:effectLst/>
                <a:uLnTx/>
                <a:uFillTx/>
              </a:rPr>
              <a:t>PowerApps &amp; MSFT Flow (Plan 1) capabilities</a:t>
            </a:r>
          </a:p>
          <a:p>
            <a:pPr marL="285750" marR="0" lvl="0" indent="-285750" defTabSz="932472"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400" b="0" i="0" u="none" strike="noStrike" kern="0" cap="none" spc="0" normalizeH="0" baseline="0" noProof="0" dirty="0">
                <a:ln>
                  <a:noFill/>
                </a:ln>
                <a:gradFill>
                  <a:gsLst>
                    <a:gs pos="5439">
                      <a:srgbClr val="F8F8F8"/>
                    </a:gs>
                    <a:gs pos="10000">
                      <a:srgbClr val="F8F8F8"/>
                    </a:gs>
                  </a:gsLst>
                  <a:lin ang="5400000" scaled="0"/>
                </a:gradFill>
                <a:effectLst/>
                <a:uLnTx/>
                <a:uFillTx/>
              </a:rPr>
              <a:t>Access to Common Data Model and premium connectors</a:t>
            </a:r>
          </a:p>
          <a:p>
            <a:pPr marL="285750" marR="0" lvl="0" indent="-285750" defTabSz="932472"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400" b="0" i="0" u="none" strike="noStrike" kern="0" cap="none" spc="0" normalizeH="0" baseline="0" noProof="0" dirty="0">
                <a:ln>
                  <a:noFill/>
                </a:ln>
                <a:gradFill>
                  <a:gsLst>
                    <a:gs pos="5439">
                      <a:srgbClr val="F8F8F8"/>
                    </a:gs>
                    <a:gs pos="10000">
                      <a:srgbClr val="F8F8F8"/>
                    </a:gs>
                  </a:gsLst>
                  <a:lin ang="5400000" scaled="0"/>
                </a:gradFill>
                <a:effectLst/>
                <a:uLnTx/>
                <a:uFillTx/>
              </a:rPr>
              <a:t>Run any app or flow &amp; build against any existing data source</a:t>
            </a:r>
          </a:p>
        </p:txBody>
      </p:sp>
      <p:sp>
        <p:nvSpPr>
          <p:cNvPr id="13" name="Rectangle 12"/>
          <p:cNvSpPr/>
          <p:nvPr/>
        </p:nvSpPr>
        <p:spPr bwMode="auto">
          <a:xfrm>
            <a:off x="8047037" y="3272032"/>
            <a:ext cx="4114800" cy="2282630"/>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182880" tIns="182880" rIns="182880" bIns="182880" numCol="1" rtlCol="0" anchor="t" anchorCtr="0" compatLnSpc="1">
            <a:prstTxWarp prst="textNoShape">
              <a:avLst/>
            </a:prstTxWarp>
          </a:bodyPr>
          <a:lstStyle/>
          <a:p>
            <a:pPr marL="0" marR="0" lvl="0" indent="0" defTabSz="932472" eaLnBrk="1" fontAlgn="base" latinLnBrk="0" hangingPunct="1">
              <a:lnSpc>
                <a:spcPct val="100000"/>
              </a:lnSpc>
              <a:spcBef>
                <a:spcPts val="1200"/>
              </a:spcBef>
              <a:spcAft>
                <a:spcPct val="0"/>
              </a:spcAft>
              <a:buClrTx/>
              <a:buSzTx/>
              <a:buFontTx/>
              <a:buNone/>
              <a:tabLst/>
              <a:defRPr/>
            </a:pPr>
            <a:r>
              <a:rPr kumimoji="0" lang="en-US" sz="1400" b="0" i="0" u="none" strike="noStrike" kern="0" cap="none" spc="0" normalizeH="0" baseline="0" noProof="0">
                <a:ln>
                  <a:noFill/>
                </a:ln>
                <a:gradFill>
                  <a:gsLst>
                    <a:gs pos="5439">
                      <a:srgbClr val="F8F8F8"/>
                    </a:gs>
                    <a:gs pos="10000">
                      <a:srgbClr val="F8F8F8"/>
                    </a:gs>
                  </a:gsLst>
                  <a:lin ang="5400000" scaled="0"/>
                </a:gradFill>
                <a:effectLst/>
                <a:uLnTx/>
                <a:uFillTx/>
              </a:rPr>
              <a:t>Includes </a:t>
            </a:r>
            <a:r>
              <a:rPr kumimoji="0" lang="en-US" sz="1400" b="0" i="0" u="none" strike="noStrike" kern="0" cap="none" spc="0" normalizeH="0" baseline="0" noProof="0" dirty="0">
                <a:ln>
                  <a:noFill/>
                </a:ln>
                <a:gradFill>
                  <a:gsLst>
                    <a:gs pos="5439">
                      <a:srgbClr val="F8F8F8"/>
                    </a:gs>
                    <a:gs pos="10000">
                      <a:srgbClr val="F8F8F8"/>
                    </a:gs>
                  </a:gsLst>
                  <a:lin ang="5400000" scaled="0"/>
                </a:gradFill>
                <a:effectLst/>
                <a:uLnTx/>
                <a:uFillTx/>
              </a:rPr>
              <a:t>everything in P1, plus</a:t>
            </a:r>
          </a:p>
          <a:p>
            <a:pPr marL="285750" marR="0" lvl="0" indent="-285750" defTabSz="932472"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400" b="0" i="0" u="none" strike="noStrike" kern="0" cap="none" spc="0" normalizeH="0" baseline="0" noProof="0" dirty="0">
                <a:ln>
                  <a:noFill/>
                </a:ln>
                <a:gradFill>
                  <a:gsLst>
                    <a:gs pos="5439">
                      <a:srgbClr val="F8F8F8"/>
                    </a:gs>
                    <a:gs pos="10000">
                      <a:srgbClr val="F8F8F8"/>
                    </a:gs>
                  </a:gsLst>
                  <a:lin ang="5400000" scaled="0"/>
                </a:gradFill>
                <a:effectLst/>
                <a:uLnTx/>
                <a:uFillTx/>
              </a:rPr>
              <a:t>Create any app or flow</a:t>
            </a:r>
          </a:p>
          <a:p>
            <a:pPr marL="285750" marR="0" lvl="0" indent="-285750" defTabSz="932472"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400" b="0" i="0" u="none" strike="noStrike" kern="0" cap="none" spc="0" normalizeH="0" baseline="0" noProof="0" dirty="0">
                <a:ln>
                  <a:noFill/>
                </a:ln>
                <a:gradFill>
                  <a:gsLst>
                    <a:gs pos="5439">
                      <a:srgbClr val="F8F8F8"/>
                    </a:gs>
                    <a:gs pos="10000">
                      <a:srgbClr val="F8F8F8"/>
                    </a:gs>
                  </a:gsLst>
                  <a:lin ang="5400000" scaled="0"/>
                </a:gradFill>
                <a:effectLst/>
                <a:uLnTx/>
                <a:uFillTx/>
              </a:rPr>
              <a:t>Model your business data and create custom entities (CDM)</a:t>
            </a:r>
          </a:p>
          <a:p>
            <a:pPr marL="285750" marR="0" lvl="0" indent="-285750" defTabSz="932472"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400" b="0" i="0" u="none" strike="noStrike" kern="0" cap="none" spc="0" normalizeH="0" baseline="0" noProof="0" dirty="0">
                <a:ln>
                  <a:noFill/>
                </a:ln>
                <a:gradFill>
                  <a:gsLst>
                    <a:gs pos="5439">
                      <a:srgbClr val="F8F8F8"/>
                    </a:gs>
                    <a:gs pos="10000">
                      <a:srgbClr val="F8F8F8"/>
                    </a:gs>
                  </a:gsLst>
                  <a:lin ang="5400000" scaled="0"/>
                </a:gradFill>
                <a:effectLst/>
                <a:uLnTx/>
                <a:uFillTx/>
              </a:rPr>
              <a:t>Create/manage environments and databases</a:t>
            </a:r>
          </a:p>
          <a:p>
            <a:pPr marL="285750" marR="0" lvl="0" indent="-285750" defTabSz="932472"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400" b="0" i="0" u="none" strike="noStrike" kern="0" cap="none" spc="0" normalizeH="0" baseline="0" noProof="0" dirty="0">
                <a:ln>
                  <a:noFill/>
                </a:ln>
                <a:gradFill>
                  <a:gsLst>
                    <a:gs pos="5439">
                      <a:srgbClr val="F8F8F8"/>
                    </a:gs>
                    <a:gs pos="10000">
                      <a:srgbClr val="F8F8F8"/>
                    </a:gs>
                  </a:gsLst>
                  <a:lin ang="5400000" scaled="0"/>
                </a:gradFill>
                <a:effectLst/>
                <a:uLnTx/>
                <a:uFillTx/>
              </a:rPr>
              <a:t>Set policy and view usage</a:t>
            </a:r>
          </a:p>
        </p:txBody>
      </p:sp>
      <p:sp>
        <p:nvSpPr>
          <p:cNvPr id="14" name="Rectangle 13"/>
          <p:cNvSpPr/>
          <p:nvPr/>
        </p:nvSpPr>
        <p:spPr bwMode="auto">
          <a:xfrm>
            <a:off x="8047037" y="1825624"/>
            <a:ext cx="4114800" cy="528638"/>
          </a:xfrm>
          <a:prstGeom prst="rect">
            <a:avLst/>
          </a:prstGeom>
          <a:solidFill>
            <a:schemeClr val="bg2">
              <a:lumMod val="90000"/>
            </a:schemeClr>
          </a:solidFill>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182880" tIns="182880" rIns="182880" bIns="182880"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chemeClr val="tx1"/>
                </a:solidFill>
                <a:effectLst/>
                <a:uLnTx/>
                <a:uFillTx/>
              </a:rPr>
              <a:t>For creators and IT admins</a:t>
            </a:r>
          </a:p>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chemeClr val="tx1"/>
                </a:solidFill>
                <a:effectLst/>
                <a:uLnTx/>
                <a:uFillTx/>
              </a:rPr>
              <a:t>Full creation &amp; admin capabilities</a:t>
            </a:r>
          </a:p>
        </p:txBody>
      </p:sp>
      <p:sp>
        <p:nvSpPr>
          <p:cNvPr id="18" name="Rectangle 17"/>
          <p:cNvSpPr/>
          <p:nvPr/>
        </p:nvSpPr>
        <p:spPr bwMode="auto">
          <a:xfrm>
            <a:off x="4160837" y="1825624"/>
            <a:ext cx="3749040" cy="528638"/>
          </a:xfrm>
          <a:prstGeom prst="rect">
            <a:avLst/>
          </a:prstGeom>
          <a:solidFill>
            <a:schemeClr val="bg2">
              <a:lumMod val="90000"/>
            </a:schemeClr>
          </a:solidFill>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182880" tIns="182880" rIns="182880" bIns="182880"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chemeClr val="tx1"/>
                </a:solidFill>
                <a:effectLst/>
                <a:uLnTx/>
                <a:uFillTx/>
              </a:rPr>
              <a:t>For business users </a:t>
            </a:r>
          </a:p>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chemeClr val="tx1"/>
                </a:solidFill>
                <a:effectLst/>
                <a:uLnTx/>
                <a:uFillTx/>
              </a:rPr>
              <a:t>Run any app using CDM</a:t>
            </a:r>
          </a:p>
        </p:txBody>
      </p:sp>
      <p:sp>
        <p:nvSpPr>
          <p:cNvPr id="21" name="Rectangle 20"/>
          <p:cNvSpPr/>
          <p:nvPr/>
        </p:nvSpPr>
        <p:spPr bwMode="auto">
          <a:xfrm>
            <a:off x="263140" y="2432049"/>
            <a:ext cx="3749040" cy="760413"/>
          </a:xfrm>
          <a:prstGeom prst="rect">
            <a:avLst/>
          </a:prstGeom>
          <a:solidFill>
            <a:schemeClr val="accent3"/>
          </a:solidFill>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182880" tIns="182880" rIns="182880" bIns="182880"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chemeClr val="bg2">
                    <a:lumMod val="90000"/>
                  </a:schemeClr>
                </a:solidFill>
                <a:effectLst/>
                <a:uLnTx/>
                <a:uFillTx/>
              </a:rPr>
              <a:t>Included for free with most* Office 365 and Dynamics 365 application SKUs</a:t>
            </a:r>
          </a:p>
        </p:txBody>
      </p:sp>
      <p:sp>
        <p:nvSpPr>
          <p:cNvPr id="22" name="Rectangle 21"/>
          <p:cNvSpPr/>
          <p:nvPr/>
        </p:nvSpPr>
        <p:spPr bwMode="auto">
          <a:xfrm>
            <a:off x="8046444" y="2432049"/>
            <a:ext cx="4114800" cy="760413"/>
          </a:xfrm>
          <a:prstGeom prst="rect">
            <a:avLst/>
          </a:prstGeom>
          <a:solidFill>
            <a:schemeClr val="accent3"/>
          </a:solidFill>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182880" tIns="182880" rIns="182880" bIns="182880"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chemeClr val="bg2">
                    <a:lumMod val="90000"/>
                  </a:schemeClr>
                </a:solidFill>
                <a:effectLst/>
                <a:uLnTx/>
                <a:uFillTx/>
              </a:rPr>
              <a:t>Can be purchased by an individual or an admin</a:t>
            </a:r>
          </a:p>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chemeClr val="bg2">
                    <a:lumMod val="90000"/>
                  </a:schemeClr>
                </a:solidFill>
                <a:effectLst/>
                <a:uLnTx/>
                <a:uFillTx/>
              </a:rPr>
              <a:t>90 free trial available</a:t>
            </a:r>
          </a:p>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chemeClr val="bg2">
                    <a:lumMod val="90000"/>
                  </a:schemeClr>
                </a:solidFill>
                <a:effectLst/>
                <a:uLnTx/>
                <a:uFillTx/>
              </a:rPr>
              <a:t>Also included with Dynamics 365 Plans 1 and 2</a:t>
            </a:r>
          </a:p>
        </p:txBody>
      </p:sp>
      <p:sp>
        <p:nvSpPr>
          <p:cNvPr id="23" name="Rectangle 22"/>
          <p:cNvSpPr/>
          <p:nvPr/>
        </p:nvSpPr>
        <p:spPr bwMode="auto">
          <a:xfrm>
            <a:off x="4160244" y="2432049"/>
            <a:ext cx="3749040" cy="760413"/>
          </a:xfrm>
          <a:prstGeom prst="rect">
            <a:avLst/>
          </a:prstGeom>
          <a:solidFill>
            <a:schemeClr val="accent3"/>
          </a:solidFill>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182880" tIns="182880" rIns="182880" bIns="182880"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chemeClr val="bg2">
                    <a:lumMod val="90000"/>
                  </a:schemeClr>
                </a:solidFill>
                <a:effectLst/>
                <a:uLnTx/>
                <a:uFillTx/>
              </a:rPr>
              <a:t>Can be purchased by an individual or an admin</a:t>
            </a:r>
          </a:p>
        </p:txBody>
      </p:sp>
      <p:sp>
        <p:nvSpPr>
          <p:cNvPr id="33" name="Rectangle 32"/>
          <p:cNvSpPr/>
          <p:nvPr/>
        </p:nvSpPr>
        <p:spPr bwMode="auto">
          <a:xfrm>
            <a:off x="251512" y="5634831"/>
            <a:ext cx="3760668" cy="914272"/>
          </a:xfrm>
          <a:prstGeom prst="rect">
            <a:avLst/>
          </a:prstGeom>
          <a:solidFill>
            <a:schemeClr val="bg2">
              <a:lumMod val="90000"/>
            </a:schemeClr>
          </a:solidFill>
          <a:ln w="25400">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chemeClr val="tx1"/>
                </a:solidFill>
                <a:effectLst/>
                <a:uLnTx/>
                <a:uFillTx/>
                <a:cs typeface="Segoe UI Semibold" panose="020B0702040204020203" pitchFamily="34" charset="0"/>
              </a:rPr>
              <a:t>Quotas (per user; pooled tenant-wide):</a:t>
            </a:r>
            <a:endParaRPr kumimoji="0" lang="en-US" sz="1100" b="1" i="0" u="none" strike="noStrike" kern="0" cap="none" spc="0" normalizeH="0" baseline="0" noProof="0" dirty="0">
              <a:ln>
                <a:noFill/>
              </a:ln>
              <a:solidFill>
                <a:schemeClr val="tx1"/>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chemeClr val="tx1"/>
                </a:solidFill>
                <a:effectLst/>
                <a:uLnTx/>
                <a:uFillTx/>
              </a:rPr>
              <a:t>2,000 flow runs per month</a:t>
            </a:r>
          </a:p>
          <a:p>
            <a:pPr marL="0" marR="0" lvl="0" indent="0" algn="ctr" defTabSz="950846" eaLnBrk="1" fontAlgn="base" latinLnBrk="0" hangingPunct="1">
              <a:lnSpc>
                <a:spcPct val="90000"/>
              </a:lnSpc>
              <a:spcBef>
                <a:spcPct val="0"/>
              </a:spcBef>
              <a:spcAft>
                <a:spcPct val="0"/>
              </a:spcAft>
              <a:buClrTx/>
              <a:buSzTx/>
              <a:buFontTx/>
              <a:buNone/>
              <a:tabLst/>
              <a:defRPr/>
            </a:pPr>
            <a:endParaRPr kumimoji="0" lang="en-US" sz="1100" b="1" i="0" u="none" strike="noStrike" kern="0" cap="none" spc="0" normalizeH="0" baseline="0" noProof="0" dirty="0">
              <a:ln>
                <a:noFill/>
              </a:ln>
              <a:solidFill>
                <a:schemeClr val="tx1"/>
              </a:solidFill>
              <a:effectLst/>
              <a:uLnTx/>
              <a:uFillTx/>
              <a:ea typeface="Segoe UI" pitchFamily="34" charset="0"/>
              <a:cs typeface="Segoe UI" pitchFamily="34" charset="0"/>
            </a:endParaRPr>
          </a:p>
        </p:txBody>
      </p:sp>
      <p:sp>
        <p:nvSpPr>
          <p:cNvPr id="34" name="Rectangle 33"/>
          <p:cNvSpPr/>
          <p:nvPr/>
        </p:nvSpPr>
        <p:spPr bwMode="auto">
          <a:xfrm>
            <a:off x="4160836" y="5634831"/>
            <a:ext cx="3748447" cy="900156"/>
          </a:xfrm>
          <a:prstGeom prst="rect">
            <a:avLst/>
          </a:prstGeom>
          <a:solidFill>
            <a:schemeClr val="bg2">
              <a:lumMod val="90000"/>
            </a:schemeClr>
          </a:solidFill>
          <a:ln w="25400">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chemeClr val="tx1"/>
                </a:solidFill>
                <a:effectLst/>
                <a:uLnTx/>
                <a:uFillTx/>
                <a:cs typeface="Segoe UI Semibold" panose="020B0702040204020203" pitchFamily="34" charset="0"/>
              </a:rPr>
              <a:t>Quotas (per user; pooled tenant-wide):</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chemeClr val="tx1"/>
                </a:solidFill>
                <a:effectLst/>
                <a:uLnTx/>
                <a:uFillTx/>
                <a:cs typeface="Segoe UI Semibold" panose="020B0702040204020203" pitchFamily="34" charset="0"/>
              </a:rPr>
              <a:t>4,500 flow runs per month</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chemeClr val="tx1"/>
                </a:solidFill>
                <a:effectLst/>
                <a:uLnTx/>
                <a:uFillTx/>
                <a:cs typeface="Segoe UI Semibold" panose="020B0702040204020203" pitchFamily="34" charset="0"/>
              </a:rPr>
              <a:t>20MB Data Storage</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chemeClr val="tx1"/>
                </a:solidFill>
                <a:effectLst/>
                <a:uLnTx/>
                <a:uFillTx/>
                <a:cs typeface="Segoe UI Semibold" panose="020B0702040204020203" pitchFamily="34" charset="0"/>
              </a:rPr>
              <a:t>2GB File Storage</a:t>
            </a:r>
          </a:p>
          <a:p>
            <a:pPr marL="0" marR="0" lvl="0" indent="0" algn="ctr" defTabSz="950846"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a:ln>
                <a:noFill/>
              </a:ln>
              <a:solidFill>
                <a:schemeClr val="tx1"/>
              </a:solidFill>
              <a:effectLst/>
              <a:uLnTx/>
              <a:uFillTx/>
              <a:ea typeface="Segoe UI" pitchFamily="34" charset="0"/>
              <a:cs typeface="Segoe UI" pitchFamily="34" charset="0"/>
            </a:endParaRPr>
          </a:p>
        </p:txBody>
      </p:sp>
      <p:sp>
        <p:nvSpPr>
          <p:cNvPr id="35" name="Rectangle 34"/>
          <p:cNvSpPr/>
          <p:nvPr/>
        </p:nvSpPr>
        <p:spPr bwMode="auto">
          <a:xfrm>
            <a:off x="8057939" y="5634831"/>
            <a:ext cx="4126483" cy="914272"/>
          </a:xfrm>
          <a:prstGeom prst="rect">
            <a:avLst/>
          </a:prstGeom>
          <a:solidFill>
            <a:schemeClr val="bg2">
              <a:lumMod val="90000"/>
            </a:schemeClr>
          </a:solidFill>
          <a:ln w="25400">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chemeClr val="tx1"/>
                </a:solidFill>
                <a:effectLst/>
                <a:uLnTx/>
                <a:uFillTx/>
                <a:cs typeface="Segoe UI Semibold" panose="020B0702040204020203" pitchFamily="34" charset="0"/>
              </a:rPr>
              <a:t>Quotas (per user; pooled tenant-wide):</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chemeClr val="tx1"/>
                </a:solidFill>
                <a:effectLst/>
                <a:uLnTx/>
                <a:uFillTx/>
                <a:cs typeface="Segoe UI Semibold" panose="020B0702040204020203" pitchFamily="34" charset="0"/>
              </a:rPr>
              <a:t>15,000 flow runs per month</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chemeClr val="tx1"/>
                </a:solidFill>
                <a:effectLst/>
                <a:uLnTx/>
                <a:uFillTx/>
                <a:cs typeface="Segoe UI Semibold" panose="020B0702040204020203" pitchFamily="34" charset="0"/>
              </a:rPr>
              <a:t>200 MB Data Storage</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chemeClr val="tx1"/>
                </a:solidFill>
                <a:effectLst/>
                <a:uLnTx/>
                <a:uFillTx/>
                <a:cs typeface="Segoe UI Semibold" panose="020B0702040204020203" pitchFamily="34" charset="0"/>
              </a:rPr>
              <a:t>20 GB File Storage per user</a:t>
            </a:r>
          </a:p>
          <a:p>
            <a:pPr marL="0" marR="0" lvl="0" indent="0" algn="ctr" defTabSz="950846"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a:ln>
                <a:noFill/>
              </a:ln>
              <a:solidFill>
                <a:schemeClr val="tx1"/>
              </a:solidFill>
              <a:effectLst/>
              <a:uLnTx/>
              <a:uFillTx/>
              <a:ea typeface="Segoe UI" pitchFamily="34" charset="0"/>
              <a:cs typeface="Segoe UI" pitchFamily="34" charset="0"/>
            </a:endParaRPr>
          </a:p>
        </p:txBody>
      </p:sp>
      <p:sp>
        <p:nvSpPr>
          <p:cNvPr id="36" name="Rectangle 35"/>
          <p:cNvSpPr/>
          <p:nvPr/>
        </p:nvSpPr>
        <p:spPr bwMode="auto">
          <a:xfrm>
            <a:off x="251512" y="6621462"/>
            <a:ext cx="11932910" cy="311129"/>
          </a:xfrm>
          <a:prstGeom prst="rect">
            <a:avLst/>
          </a:prstGeom>
          <a:solidFill>
            <a:schemeClr val="bg2">
              <a:lumMod val="9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r>
              <a:rPr kumimoji="0" lang="en-US" sz="1399" b="0" i="0" u="none" strike="noStrike" kern="0" cap="none" spc="0" normalizeH="0" baseline="0" noProof="0" dirty="0">
                <a:ln>
                  <a:noFill/>
                </a:ln>
                <a:solidFill>
                  <a:schemeClr val="tx1"/>
                </a:solidFill>
                <a:effectLst/>
                <a:uLnTx/>
                <a:uFillTx/>
                <a:ea typeface="Segoe UI" pitchFamily="34" charset="0"/>
                <a:cs typeface="Segoe UI" pitchFamily="34" charset="0"/>
              </a:rPr>
              <a:t>Additional flow runs, Data Storage, and File Storage may be purchased as needed</a:t>
            </a:r>
          </a:p>
        </p:txBody>
      </p:sp>
      <p:sp>
        <p:nvSpPr>
          <p:cNvPr id="5" name="Rectangle 4"/>
          <p:cNvSpPr/>
          <p:nvPr/>
        </p:nvSpPr>
        <p:spPr bwMode="auto">
          <a:xfrm>
            <a:off x="263140" y="1062830"/>
            <a:ext cx="3749040" cy="760413"/>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rPr>
              <a:t>PowerApps for Office 365</a:t>
            </a:r>
          </a:p>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rPr>
              <a:t>PowerApps for Dynamics 365</a:t>
            </a:r>
          </a:p>
        </p:txBody>
      </p:sp>
      <p:sp>
        <p:nvSpPr>
          <p:cNvPr id="6" name="Rectangle 5"/>
          <p:cNvSpPr/>
          <p:nvPr/>
        </p:nvSpPr>
        <p:spPr bwMode="auto">
          <a:xfrm>
            <a:off x="4163646" y="1062830"/>
            <a:ext cx="3749040" cy="760413"/>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rPr>
              <a:t>PowerApps Plan 1</a:t>
            </a:r>
          </a:p>
        </p:txBody>
      </p:sp>
      <p:sp>
        <p:nvSpPr>
          <p:cNvPr id="7" name="Rectangle 6"/>
          <p:cNvSpPr/>
          <p:nvPr/>
        </p:nvSpPr>
        <p:spPr bwMode="auto">
          <a:xfrm>
            <a:off x="8047037" y="1062830"/>
            <a:ext cx="4114800" cy="760413"/>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rPr>
              <a:t>PowerApps Plan 2</a:t>
            </a:r>
          </a:p>
        </p:txBody>
      </p:sp>
    </p:spTree>
    <p:extLst>
      <p:ext uri="{BB962C8B-B14F-4D97-AF65-F5344CB8AC3E}">
        <p14:creationId xmlns:p14="http://schemas.microsoft.com/office/powerpoint/2010/main" val="1533495337"/>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get Flow?</a:t>
            </a:r>
          </a:p>
        </p:txBody>
      </p:sp>
      <p:grpSp>
        <p:nvGrpSpPr>
          <p:cNvPr id="15" name="Group 14"/>
          <p:cNvGrpSpPr/>
          <p:nvPr/>
        </p:nvGrpSpPr>
        <p:grpSpPr>
          <a:xfrm>
            <a:off x="274639" y="1212849"/>
            <a:ext cx="2896697" cy="5561013"/>
            <a:chOff x="274639" y="1212849"/>
            <a:chExt cx="2896697" cy="5561013"/>
          </a:xfrm>
        </p:grpSpPr>
        <p:sp>
          <p:nvSpPr>
            <p:cNvPr id="4" name="Rectangle 3"/>
            <p:cNvSpPr/>
            <p:nvPr/>
          </p:nvSpPr>
          <p:spPr bwMode="auto">
            <a:xfrm>
              <a:off x="274639" y="1212849"/>
              <a:ext cx="2895598" cy="760413"/>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rPr>
                <a:t>Flow Free</a:t>
              </a:r>
            </a:p>
          </p:txBody>
        </p:sp>
        <p:sp>
          <p:nvSpPr>
            <p:cNvPr id="8" name="Rectangle 7"/>
            <p:cNvSpPr/>
            <p:nvPr/>
          </p:nvSpPr>
          <p:spPr bwMode="auto">
            <a:xfrm>
              <a:off x="275738" y="2130424"/>
              <a:ext cx="2895598" cy="1138238"/>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182880" tIns="182880" rIns="182880" bIns="182880"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chemeClr val="tx1"/>
                  </a:solidFill>
                  <a:effectLst/>
                  <a:uLnTx/>
                  <a:uFillTx/>
                </a:rPr>
                <a:t>Anyone can sign up for free with their personal, work or school email</a:t>
              </a:r>
            </a:p>
          </p:txBody>
        </p:sp>
        <p:sp>
          <p:nvSpPr>
            <p:cNvPr id="10" name="Rectangle 9"/>
            <p:cNvSpPr/>
            <p:nvPr/>
          </p:nvSpPr>
          <p:spPr bwMode="auto">
            <a:xfrm>
              <a:off x="275738" y="3425824"/>
              <a:ext cx="2895598" cy="3348038"/>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182880" tIns="182880" rIns="182880" bIns="182880" numCol="1" rtlCol="0" anchor="t" anchorCtr="0" compatLnSpc="1">
              <a:prstTxWarp prst="textNoShape">
                <a:avLst/>
              </a:prstTxWarp>
            </a:bodyPr>
            <a:lstStyle/>
            <a:p>
              <a:pPr marL="0" marR="0" lvl="0" indent="0" algn="ctr" defTabSz="932472" eaLnBrk="1" fontAlgn="base" latinLnBrk="0" hangingPunct="1">
                <a:lnSpc>
                  <a:spcPct val="100000"/>
                </a:lnSpc>
                <a:spcBef>
                  <a:spcPts val="1200"/>
                </a:spcBef>
                <a:spcAft>
                  <a:spcPct val="0"/>
                </a:spcAft>
                <a:buClrTx/>
                <a:buSzTx/>
                <a:buFontTx/>
                <a:buNone/>
                <a:tabLst/>
                <a:defRPr/>
              </a:pPr>
              <a:r>
                <a:rPr kumimoji="0" lang="en-US" sz="1600" b="0" i="0" u="none" strike="noStrike" kern="0" cap="none" spc="0" normalizeH="0" baseline="0" noProof="0" dirty="0">
                  <a:ln>
                    <a:noFill/>
                  </a:ln>
                  <a:gradFill>
                    <a:gsLst>
                      <a:gs pos="5439">
                        <a:srgbClr val="F8F8F8"/>
                      </a:gs>
                      <a:gs pos="10000">
                        <a:srgbClr val="F8F8F8"/>
                      </a:gs>
                    </a:gsLst>
                    <a:lin ang="5400000" scaled="0"/>
                  </a:gradFill>
                  <a:effectLst/>
                  <a:uLnTx/>
                  <a:uFillTx/>
                </a:rPr>
                <a:t>750 flow runs per month included</a:t>
              </a:r>
            </a:p>
            <a:p>
              <a:pPr marL="0" marR="0" lvl="0" indent="0" algn="ctr" defTabSz="932472" eaLnBrk="1" fontAlgn="base" latinLnBrk="0" hangingPunct="1">
                <a:lnSpc>
                  <a:spcPct val="100000"/>
                </a:lnSpc>
                <a:spcBef>
                  <a:spcPts val="1200"/>
                </a:spcBef>
                <a:spcAft>
                  <a:spcPct val="0"/>
                </a:spcAft>
                <a:buClrTx/>
                <a:buSzTx/>
                <a:buFontTx/>
                <a:buNone/>
                <a:tabLst/>
                <a:defRPr/>
              </a:pPr>
              <a:r>
                <a:rPr kumimoji="0" lang="en-US" sz="1600" b="0" i="0" u="none" strike="noStrike" kern="0" cap="none" spc="0" normalizeH="0" baseline="0" noProof="0" dirty="0">
                  <a:ln>
                    <a:noFill/>
                  </a:ln>
                  <a:gradFill>
                    <a:gsLst>
                      <a:gs pos="5439">
                        <a:srgbClr val="F8F8F8"/>
                      </a:gs>
                      <a:gs pos="10000">
                        <a:srgbClr val="F8F8F8"/>
                      </a:gs>
                    </a:gsLst>
                    <a:lin ang="5400000" scaled="0"/>
                  </a:gradFill>
                  <a:effectLst/>
                  <a:uLnTx/>
                  <a:uFillTx/>
                </a:rPr>
                <a:t>Limited to connect to “standard” services</a:t>
              </a:r>
            </a:p>
            <a:p>
              <a:pPr marL="0" marR="0" lvl="0" indent="0" algn="ctr" defTabSz="932472" eaLnBrk="1" fontAlgn="base" latinLnBrk="0" hangingPunct="1">
                <a:lnSpc>
                  <a:spcPct val="100000"/>
                </a:lnSpc>
                <a:spcBef>
                  <a:spcPts val="1200"/>
                </a:spcBef>
                <a:spcAft>
                  <a:spcPct val="0"/>
                </a:spcAft>
                <a:buClrTx/>
                <a:buSzTx/>
                <a:buFontTx/>
                <a:buNone/>
                <a:tabLst/>
                <a:defRPr/>
              </a:pPr>
              <a:r>
                <a:rPr kumimoji="0" lang="en-US" sz="1600" b="0" i="0" u="none" strike="noStrike" kern="0" cap="none" spc="0" normalizeH="0" baseline="0" noProof="0" dirty="0">
                  <a:ln>
                    <a:noFill/>
                  </a:ln>
                  <a:gradFill>
                    <a:gsLst>
                      <a:gs pos="5439">
                        <a:srgbClr val="F8F8F8"/>
                      </a:gs>
                      <a:gs pos="10000">
                        <a:srgbClr val="F8F8F8"/>
                      </a:gs>
                    </a:gsLst>
                    <a:lin ang="5400000" scaled="0"/>
                  </a:gradFill>
                  <a:effectLst/>
                  <a:uLnTx/>
                  <a:uFillTx/>
                </a:rPr>
                <a:t>No on-premises connectivity</a:t>
              </a:r>
            </a:p>
            <a:p>
              <a:pPr marL="0" marR="0" lvl="0" indent="0" algn="ctr" defTabSz="932472" eaLnBrk="1" fontAlgn="base" latinLnBrk="0" hangingPunct="1">
                <a:lnSpc>
                  <a:spcPct val="100000"/>
                </a:lnSpc>
                <a:spcBef>
                  <a:spcPts val="1200"/>
                </a:spcBef>
                <a:spcAft>
                  <a:spcPct val="0"/>
                </a:spcAft>
                <a:buClrTx/>
                <a:buSzTx/>
                <a:buFontTx/>
                <a:buNone/>
                <a:tabLst/>
                <a:defRPr/>
              </a:pPr>
              <a:r>
                <a:rPr kumimoji="0" lang="en-US" sz="1600" b="0" i="0" u="none" strike="noStrike" kern="0" cap="none" spc="0" normalizeH="0" baseline="0" noProof="0" dirty="0">
                  <a:ln>
                    <a:noFill/>
                  </a:ln>
                  <a:gradFill>
                    <a:gsLst>
                      <a:gs pos="5439">
                        <a:srgbClr val="F8F8F8"/>
                      </a:gs>
                      <a:gs pos="10000">
                        <a:srgbClr val="F8F8F8"/>
                      </a:gs>
                    </a:gsLst>
                    <a:lin ang="5400000" scaled="0"/>
                  </a:gradFill>
                  <a:effectLst/>
                  <a:uLnTx/>
                  <a:uFillTx/>
                </a:rPr>
                <a:t>(Post-GA) No co-authoring or sharing within an organization</a:t>
              </a:r>
            </a:p>
            <a:p>
              <a:pPr marL="0" marR="0" lvl="0" indent="0" algn="ctr" defTabSz="932472" eaLnBrk="1" fontAlgn="base" latinLnBrk="0" hangingPunct="1">
                <a:lnSpc>
                  <a:spcPct val="100000"/>
                </a:lnSpc>
                <a:spcBef>
                  <a:spcPts val="1200"/>
                </a:spcBef>
                <a:spcAft>
                  <a:spcPct val="0"/>
                </a:spcAft>
                <a:buClrTx/>
                <a:buSzTx/>
                <a:buFontTx/>
                <a:buNone/>
                <a:tabLst/>
                <a:defRPr/>
              </a:pPr>
              <a:r>
                <a:rPr kumimoji="0" lang="en-US" sz="1600" b="0" i="0" u="none" strike="noStrike" kern="0" cap="none" spc="0" normalizeH="0" baseline="0" noProof="0" dirty="0">
                  <a:ln>
                    <a:noFill/>
                  </a:ln>
                  <a:gradFill>
                    <a:gsLst>
                      <a:gs pos="5439">
                        <a:srgbClr val="F8F8F8"/>
                      </a:gs>
                      <a:gs pos="10000">
                        <a:srgbClr val="F8F8F8"/>
                      </a:gs>
                    </a:gsLst>
                    <a:lin ang="5400000" scaled="0"/>
                  </a:gradFill>
                  <a:effectLst/>
                  <a:uLnTx/>
                  <a:uFillTx/>
                </a:rPr>
                <a:t>No SLA</a:t>
              </a:r>
            </a:p>
          </p:txBody>
        </p:sp>
      </p:grpSp>
      <p:grpSp>
        <p:nvGrpSpPr>
          <p:cNvPr id="16" name="Group 15"/>
          <p:cNvGrpSpPr/>
          <p:nvPr/>
        </p:nvGrpSpPr>
        <p:grpSpPr>
          <a:xfrm>
            <a:off x="3314297" y="1212849"/>
            <a:ext cx="2896453" cy="5561013"/>
            <a:chOff x="3314297" y="1212849"/>
            <a:chExt cx="2896453" cy="5561013"/>
          </a:xfrm>
        </p:grpSpPr>
        <p:sp>
          <p:nvSpPr>
            <p:cNvPr id="5" name="Rectangle 4"/>
            <p:cNvSpPr/>
            <p:nvPr/>
          </p:nvSpPr>
          <p:spPr bwMode="auto">
            <a:xfrm>
              <a:off x="3315152" y="1212849"/>
              <a:ext cx="2895598" cy="760413"/>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rPr>
                <a:t>Flow for Office 365</a:t>
              </a:r>
            </a:p>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rPr>
                <a:t>Flow for Dynamics 365</a:t>
              </a:r>
            </a:p>
          </p:txBody>
        </p:sp>
        <p:sp>
          <p:nvSpPr>
            <p:cNvPr id="9" name="Rectangle 8"/>
            <p:cNvSpPr/>
            <p:nvPr/>
          </p:nvSpPr>
          <p:spPr bwMode="auto">
            <a:xfrm>
              <a:off x="3314297" y="2130424"/>
              <a:ext cx="2895598" cy="1138238"/>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182880" tIns="182880" rIns="182880" bIns="182880"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chemeClr val="tx1"/>
                  </a:solidFill>
                  <a:effectLst/>
                  <a:uLnTx/>
                  <a:uFillTx/>
                </a:rPr>
                <a:t>Included for free with most* Office 365 and Dynamics 365 application SKUs</a:t>
              </a:r>
            </a:p>
          </p:txBody>
        </p:sp>
        <p:sp>
          <p:nvSpPr>
            <p:cNvPr id="11" name="Rectangle 10"/>
            <p:cNvSpPr/>
            <p:nvPr/>
          </p:nvSpPr>
          <p:spPr bwMode="auto">
            <a:xfrm>
              <a:off x="3314297" y="3425824"/>
              <a:ext cx="2895598" cy="3348038"/>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182880" tIns="182880" rIns="182880" bIns="182880" numCol="1" rtlCol="0" anchor="t" anchorCtr="0" compatLnSpc="1">
              <a:prstTxWarp prst="textNoShape">
                <a:avLst/>
              </a:prstTxWarp>
            </a:bodyPr>
            <a:lstStyle/>
            <a:p>
              <a:pPr marL="0" marR="0" lvl="0" indent="0" algn="ctr" defTabSz="932472" eaLnBrk="1" fontAlgn="base" latinLnBrk="0" hangingPunct="1">
                <a:lnSpc>
                  <a:spcPct val="100000"/>
                </a:lnSpc>
                <a:spcBef>
                  <a:spcPts val="1200"/>
                </a:spcBef>
                <a:spcAft>
                  <a:spcPct val="0"/>
                </a:spcAft>
                <a:buClrTx/>
                <a:buSzTx/>
                <a:buFontTx/>
                <a:buNone/>
                <a:tabLst/>
                <a:defRPr/>
              </a:pPr>
              <a:r>
                <a:rPr kumimoji="0" lang="en-US" sz="1600" b="0" i="0" u="none" strike="noStrike" kern="0" cap="none" spc="0" normalizeH="0" baseline="0" noProof="0" dirty="0">
                  <a:ln>
                    <a:noFill/>
                  </a:ln>
                  <a:gradFill>
                    <a:gsLst>
                      <a:gs pos="5439">
                        <a:srgbClr val="F8F8F8"/>
                      </a:gs>
                      <a:gs pos="10000">
                        <a:srgbClr val="F8F8F8"/>
                      </a:gs>
                    </a:gsLst>
                    <a:lin ang="5400000" scaled="0"/>
                  </a:gradFill>
                  <a:effectLst/>
                  <a:uLnTx/>
                  <a:uFillTx/>
                </a:rPr>
                <a:t>2,000 flow runs per month included</a:t>
              </a:r>
            </a:p>
            <a:p>
              <a:pPr marL="0" marR="0" lvl="0" indent="0" algn="ctr" defTabSz="932472" eaLnBrk="1" fontAlgn="base" latinLnBrk="0" hangingPunct="1">
                <a:lnSpc>
                  <a:spcPct val="100000"/>
                </a:lnSpc>
                <a:spcBef>
                  <a:spcPts val="1200"/>
                </a:spcBef>
                <a:spcAft>
                  <a:spcPct val="0"/>
                </a:spcAft>
                <a:buClrTx/>
                <a:buSzTx/>
                <a:buFontTx/>
                <a:buNone/>
                <a:tabLst/>
                <a:defRPr/>
              </a:pPr>
              <a:r>
                <a:rPr kumimoji="0" lang="en-US" sz="1600" b="0" i="0" u="none" strike="noStrike" kern="0" cap="none" spc="0" normalizeH="0" baseline="0" noProof="0" dirty="0">
                  <a:ln>
                    <a:noFill/>
                  </a:ln>
                  <a:gradFill>
                    <a:gsLst>
                      <a:gs pos="5439">
                        <a:srgbClr val="F8F8F8"/>
                      </a:gs>
                      <a:gs pos="10000">
                        <a:srgbClr val="F8F8F8"/>
                      </a:gs>
                    </a:gsLst>
                    <a:lin ang="5400000" scaled="0"/>
                  </a:gradFill>
                  <a:effectLst/>
                  <a:uLnTx/>
                  <a:uFillTx/>
                </a:rPr>
                <a:t>Limited to connect to “standard” services</a:t>
              </a:r>
            </a:p>
            <a:p>
              <a:pPr marL="0" marR="0" lvl="0" indent="0" algn="ctr" defTabSz="932472" eaLnBrk="1" fontAlgn="base" latinLnBrk="0" hangingPunct="1">
                <a:lnSpc>
                  <a:spcPct val="100000"/>
                </a:lnSpc>
                <a:spcBef>
                  <a:spcPts val="1200"/>
                </a:spcBef>
                <a:spcAft>
                  <a:spcPct val="0"/>
                </a:spcAft>
                <a:buClrTx/>
                <a:buSzTx/>
                <a:buFontTx/>
                <a:buNone/>
                <a:tabLst/>
                <a:defRPr/>
              </a:pPr>
              <a:r>
                <a:rPr kumimoji="0" lang="en-US" sz="1600" b="0" i="0" u="none" strike="noStrike" kern="0" cap="none" spc="0" normalizeH="0" baseline="0" noProof="0" dirty="0">
                  <a:ln>
                    <a:noFill/>
                  </a:ln>
                  <a:gradFill>
                    <a:gsLst>
                      <a:gs pos="5439">
                        <a:srgbClr val="F8F8F8"/>
                      </a:gs>
                      <a:gs pos="10000">
                        <a:srgbClr val="F8F8F8"/>
                      </a:gs>
                    </a:gsLst>
                    <a:lin ang="5400000" scaled="0"/>
                  </a:gradFill>
                  <a:effectLst/>
                  <a:uLnTx/>
                  <a:uFillTx/>
                </a:rPr>
                <a:t>On-premises connectivity to Office, Dynamics services*</a:t>
              </a:r>
            </a:p>
            <a:p>
              <a:pPr marL="0" marR="0" lvl="0" indent="0" algn="ctr" defTabSz="932472" eaLnBrk="1" fontAlgn="base" latinLnBrk="0" hangingPunct="1">
                <a:lnSpc>
                  <a:spcPct val="100000"/>
                </a:lnSpc>
                <a:spcBef>
                  <a:spcPts val="1200"/>
                </a:spcBef>
                <a:spcAft>
                  <a:spcPct val="0"/>
                </a:spcAft>
                <a:buClrTx/>
                <a:buSzTx/>
                <a:buFontTx/>
                <a:buNone/>
                <a:tabLst/>
                <a:defRPr/>
              </a:pPr>
              <a:r>
                <a:rPr kumimoji="0" lang="en-US" sz="1600" b="0" i="0" u="none" strike="noStrike" kern="0" cap="none" spc="0" normalizeH="0" baseline="0" noProof="0" dirty="0">
                  <a:ln>
                    <a:noFill/>
                  </a:ln>
                  <a:gradFill>
                    <a:gsLst>
                      <a:gs pos="5439">
                        <a:srgbClr val="F8F8F8"/>
                      </a:gs>
                      <a:gs pos="10000">
                        <a:srgbClr val="F8F8F8"/>
                      </a:gs>
                    </a:gsLst>
                    <a:lin ang="5400000" scaled="0"/>
                  </a:gradFill>
                  <a:effectLst/>
                  <a:uLnTx/>
                  <a:uFillTx/>
                </a:rPr>
                <a:t>(Post-GA) Includes co-authoring or sharing within an organization</a:t>
              </a:r>
            </a:p>
          </p:txBody>
        </p:sp>
      </p:grpSp>
      <p:grpSp>
        <p:nvGrpSpPr>
          <p:cNvPr id="17" name="Group 16"/>
          <p:cNvGrpSpPr/>
          <p:nvPr/>
        </p:nvGrpSpPr>
        <p:grpSpPr>
          <a:xfrm>
            <a:off x="6352856" y="1212849"/>
            <a:ext cx="5938920" cy="5561013"/>
            <a:chOff x="6352856" y="1212849"/>
            <a:chExt cx="5938920" cy="5561013"/>
          </a:xfrm>
        </p:grpSpPr>
        <p:sp>
          <p:nvSpPr>
            <p:cNvPr id="6" name="Rectangle 5"/>
            <p:cNvSpPr/>
            <p:nvPr/>
          </p:nvSpPr>
          <p:spPr bwMode="auto">
            <a:xfrm>
              <a:off x="6355665" y="1212849"/>
              <a:ext cx="2895598" cy="760413"/>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rPr>
                <a:t>Flow Plan 1</a:t>
              </a:r>
            </a:p>
          </p:txBody>
        </p:sp>
        <p:sp>
          <p:nvSpPr>
            <p:cNvPr id="7" name="Rectangle 6"/>
            <p:cNvSpPr/>
            <p:nvPr/>
          </p:nvSpPr>
          <p:spPr bwMode="auto">
            <a:xfrm>
              <a:off x="9396178" y="1212849"/>
              <a:ext cx="2895598" cy="760413"/>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rPr>
                <a:t>Flow Plan 2</a:t>
              </a:r>
            </a:p>
          </p:txBody>
        </p:sp>
        <p:sp>
          <p:nvSpPr>
            <p:cNvPr id="12" name="Rectangle 11"/>
            <p:cNvSpPr/>
            <p:nvPr/>
          </p:nvSpPr>
          <p:spPr bwMode="auto">
            <a:xfrm>
              <a:off x="6352856" y="3425824"/>
              <a:ext cx="2895598" cy="3348038"/>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182880" tIns="182880" rIns="182880" bIns="182880" numCol="1" rtlCol="0" anchor="t" anchorCtr="0" compatLnSpc="1">
              <a:prstTxWarp prst="textNoShape">
                <a:avLst/>
              </a:prstTxWarp>
            </a:bodyPr>
            <a:lstStyle/>
            <a:p>
              <a:pPr marL="0" marR="0" lvl="0" indent="0" algn="ctr" defTabSz="932472" eaLnBrk="1" fontAlgn="base" latinLnBrk="0" hangingPunct="1">
                <a:lnSpc>
                  <a:spcPct val="100000"/>
                </a:lnSpc>
                <a:spcBef>
                  <a:spcPts val="1200"/>
                </a:spcBef>
                <a:spcAft>
                  <a:spcPct val="0"/>
                </a:spcAft>
                <a:buClrTx/>
                <a:buSzTx/>
                <a:buFontTx/>
                <a:buNone/>
                <a:tabLst/>
                <a:defRPr/>
              </a:pPr>
              <a:r>
                <a:rPr kumimoji="0" lang="en-US" sz="1600" b="0" i="0" u="none" strike="noStrike" kern="0" cap="none" spc="0" normalizeH="0" baseline="0" noProof="0" dirty="0">
                  <a:ln>
                    <a:noFill/>
                  </a:ln>
                  <a:gradFill>
                    <a:gsLst>
                      <a:gs pos="5439">
                        <a:srgbClr val="F8F8F8"/>
                      </a:gs>
                      <a:gs pos="10000">
                        <a:srgbClr val="F8F8F8"/>
                      </a:gs>
                    </a:gsLst>
                    <a:lin ang="5400000" scaled="0"/>
                  </a:gradFill>
                  <a:effectLst/>
                  <a:uLnTx/>
                  <a:uFillTx/>
                </a:rPr>
                <a:t>4,500 flow runs per month included</a:t>
              </a:r>
            </a:p>
            <a:p>
              <a:pPr marL="0" marR="0" lvl="0" indent="0" algn="ctr" defTabSz="932472" eaLnBrk="1" fontAlgn="base" latinLnBrk="0" hangingPunct="1">
                <a:lnSpc>
                  <a:spcPct val="100000"/>
                </a:lnSpc>
                <a:spcBef>
                  <a:spcPts val="1200"/>
                </a:spcBef>
                <a:spcAft>
                  <a:spcPct val="0"/>
                </a:spcAft>
                <a:buClrTx/>
                <a:buSzTx/>
                <a:buFontTx/>
                <a:buNone/>
                <a:tabLst/>
                <a:defRPr/>
              </a:pPr>
              <a:r>
                <a:rPr kumimoji="0" lang="en-US" sz="1600" b="0" i="0" u="none" strike="noStrike" kern="0" cap="none" spc="0" normalizeH="0" baseline="0" noProof="0" dirty="0">
                  <a:ln>
                    <a:noFill/>
                  </a:ln>
                  <a:gradFill>
                    <a:gsLst>
                      <a:gs pos="5439">
                        <a:srgbClr val="F8F8F8"/>
                      </a:gs>
                      <a:gs pos="10000">
                        <a:srgbClr val="F8F8F8"/>
                      </a:gs>
                    </a:gsLst>
                    <a:lin ang="5400000" scaled="0"/>
                  </a:gradFill>
                  <a:effectLst/>
                  <a:uLnTx/>
                  <a:uFillTx/>
                </a:rPr>
                <a:t>Full “premium” connectivity to cloud and on-premises</a:t>
              </a:r>
            </a:p>
            <a:p>
              <a:pPr marL="0" marR="0" lvl="0" indent="0" algn="ctr" defTabSz="932472" eaLnBrk="1" fontAlgn="base" latinLnBrk="0" hangingPunct="1">
                <a:lnSpc>
                  <a:spcPct val="100000"/>
                </a:lnSpc>
                <a:spcBef>
                  <a:spcPts val="1200"/>
                </a:spcBef>
                <a:spcAft>
                  <a:spcPct val="0"/>
                </a:spcAft>
                <a:buClrTx/>
                <a:buSzTx/>
                <a:buFontTx/>
                <a:buNone/>
                <a:tabLst/>
                <a:defRPr/>
              </a:pPr>
              <a:r>
                <a:rPr kumimoji="0" lang="en-US" sz="1600" b="0" i="0" u="none" strike="noStrike" kern="0" cap="none" spc="0" normalizeH="0" baseline="0" noProof="0" dirty="0">
                  <a:ln>
                    <a:noFill/>
                  </a:ln>
                  <a:gradFill>
                    <a:gsLst>
                      <a:gs pos="5439">
                        <a:srgbClr val="F8F8F8"/>
                      </a:gs>
                      <a:gs pos="10000">
                        <a:srgbClr val="F8F8F8"/>
                      </a:gs>
                    </a:gsLst>
                    <a:lin ang="5400000" scaled="0"/>
                  </a:gradFill>
                  <a:effectLst/>
                  <a:uLnTx/>
                  <a:uFillTx/>
                </a:rPr>
                <a:t>(Post-GA) Includes co-authoring or sharing within an organization</a:t>
              </a:r>
            </a:p>
            <a:p>
              <a:pPr marL="0" marR="0" lvl="0" indent="0" algn="ctr" defTabSz="932472" eaLnBrk="1" fontAlgn="base" latinLnBrk="0" hangingPunct="1">
                <a:lnSpc>
                  <a:spcPct val="100000"/>
                </a:lnSpc>
                <a:spcBef>
                  <a:spcPts val="1200"/>
                </a:spcBef>
                <a:spcAft>
                  <a:spcPct val="0"/>
                </a:spcAft>
                <a:buClrTx/>
                <a:buSzTx/>
                <a:buFontTx/>
                <a:buNone/>
                <a:tabLst/>
                <a:defRPr/>
              </a:pPr>
              <a:r>
                <a:rPr kumimoji="0" lang="en-US" sz="1600" b="0" i="0" u="none" strike="noStrike" kern="0" cap="none" spc="0" normalizeH="0" baseline="0" noProof="0" dirty="0">
                  <a:ln>
                    <a:noFill/>
                  </a:ln>
                  <a:gradFill>
                    <a:gsLst>
                      <a:gs pos="5439">
                        <a:srgbClr val="F8F8F8"/>
                      </a:gs>
                      <a:gs pos="10000">
                        <a:srgbClr val="F8F8F8"/>
                      </a:gs>
                    </a:gsLst>
                    <a:lin ang="5400000" scaled="0"/>
                  </a:gradFill>
                  <a:effectLst/>
                  <a:uLnTx/>
                  <a:uFillTx/>
                </a:rPr>
                <a:t>No governance or management features</a:t>
              </a:r>
            </a:p>
          </p:txBody>
        </p:sp>
        <p:sp>
          <p:nvSpPr>
            <p:cNvPr id="13" name="Rectangle 12"/>
            <p:cNvSpPr/>
            <p:nvPr/>
          </p:nvSpPr>
          <p:spPr bwMode="auto">
            <a:xfrm>
              <a:off x="9396178" y="3425824"/>
              <a:ext cx="2895598" cy="3348038"/>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182880" tIns="182880" rIns="182880" bIns="182880" numCol="1" rtlCol="0" anchor="t" anchorCtr="0" compatLnSpc="1">
              <a:prstTxWarp prst="textNoShape">
                <a:avLst/>
              </a:prstTxWarp>
            </a:bodyPr>
            <a:lstStyle/>
            <a:p>
              <a:pPr marL="0" marR="0" lvl="0" indent="0" algn="ctr" defTabSz="932472" eaLnBrk="1" fontAlgn="base" latinLnBrk="0" hangingPunct="1">
                <a:lnSpc>
                  <a:spcPct val="100000"/>
                </a:lnSpc>
                <a:spcBef>
                  <a:spcPts val="1200"/>
                </a:spcBef>
                <a:spcAft>
                  <a:spcPct val="0"/>
                </a:spcAft>
                <a:buClrTx/>
                <a:buSzTx/>
                <a:buFontTx/>
                <a:buNone/>
                <a:tabLst/>
                <a:defRPr/>
              </a:pPr>
              <a:r>
                <a:rPr kumimoji="0" lang="en-US" sz="1600" b="0" i="0" u="none" strike="noStrike" kern="0" cap="none" spc="0" normalizeH="0" baseline="0" noProof="0" dirty="0">
                  <a:ln>
                    <a:noFill/>
                  </a:ln>
                  <a:gradFill>
                    <a:gsLst>
                      <a:gs pos="5439">
                        <a:srgbClr val="F8F8F8"/>
                      </a:gs>
                      <a:gs pos="10000">
                        <a:srgbClr val="F8F8F8"/>
                      </a:gs>
                    </a:gsLst>
                    <a:lin ang="5400000" scaled="0"/>
                  </a:gradFill>
                  <a:effectLst/>
                  <a:uLnTx/>
                  <a:uFillTx/>
                </a:rPr>
                <a:t>15,000 flow runs per month included</a:t>
              </a:r>
            </a:p>
            <a:p>
              <a:pPr marL="0" marR="0" lvl="0" indent="0" algn="ctr" defTabSz="932472" eaLnBrk="1" fontAlgn="base" latinLnBrk="0" hangingPunct="1">
                <a:lnSpc>
                  <a:spcPct val="100000"/>
                </a:lnSpc>
                <a:spcBef>
                  <a:spcPts val="1200"/>
                </a:spcBef>
                <a:spcAft>
                  <a:spcPct val="0"/>
                </a:spcAft>
                <a:buClrTx/>
                <a:buSzTx/>
                <a:buFontTx/>
                <a:buNone/>
                <a:tabLst/>
                <a:defRPr/>
              </a:pPr>
              <a:r>
                <a:rPr kumimoji="0" lang="en-US" sz="1600" b="0" i="0" u="none" strike="noStrike" kern="0" cap="none" spc="0" normalizeH="0" baseline="0" noProof="0" dirty="0">
                  <a:ln>
                    <a:noFill/>
                  </a:ln>
                  <a:gradFill>
                    <a:gsLst>
                      <a:gs pos="5439">
                        <a:srgbClr val="F8F8F8"/>
                      </a:gs>
                      <a:gs pos="10000">
                        <a:srgbClr val="F8F8F8"/>
                      </a:gs>
                    </a:gsLst>
                    <a:lin ang="5400000" scaled="0"/>
                  </a:gradFill>
                  <a:effectLst/>
                  <a:uLnTx/>
                  <a:uFillTx/>
                </a:rPr>
                <a:t>Full “premium” connectivity to cloud and on-premises</a:t>
              </a:r>
            </a:p>
            <a:p>
              <a:pPr marL="0" marR="0" lvl="0" indent="0" algn="ctr" defTabSz="932472" eaLnBrk="1" fontAlgn="base" latinLnBrk="0" hangingPunct="1">
                <a:lnSpc>
                  <a:spcPct val="100000"/>
                </a:lnSpc>
                <a:spcBef>
                  <a:spcPts val="1200"/>
                </a:spcBef>
                <a:spcAft>
                  <a:spcPct val="0"/>
                </a:spcAft>
                <a:buClrTx/>
                <a:buSzTx/>
                <a:buFontTx/>
                <a:buNone/>
                <a:tabLst/>
                <a:defRPr/>
              </a:pPr>
              <a:r>
                <a:rPr kumimoji="0" lang="en-US" sz="1600" b="0" i="0" u="none" strike="noStrike" kern="0" cap="none" spc="0" normalizeH="0" baseline="0" noProof="0" dirty="0">
                  <a:ln>
                    <a:noFill/>
                  </a:ln>
                  <a:gradFill>
                    <a:gsLst>
                      <a:gs pos="5439">
                        <a:srgbClr val="F8F8F8"/>
                      </a:gs>
                      <a:gs pos="10000">
                        <a:srgbClr val="F8F8F8"/>
                      </a:gs>
                    </a:gsLst>
                    <a:lin ang="5400000" scaled="0"/>
                  </a:gradFill>
                  <a:effectLst/>
                  <a:uLnTx/>
                  <a:uFillTx/>
                </a:rPr>
                <a:t>(Post-GA) Includes co-authoring or sharing within an organization</a:t>
              </a:r>
            </a:p>
            <a:p>
              <a:pPr marL="0" marR="0" lvl="0" indent="0" algn="ctr" defTabSz="932472" eaLnBrk="1" fontAlgn="base" latinLnBrk="0" hangingPunct="1">
                <a:lnSpc>
                  <a:spcPct val="100000"/>
                </a:lnSpc>
                <a:spcBef>
                  <a:spcPts val="1200"/>
                </a:spcBef>
                <a:spcAft>
                  <a:spcPct val="0"/>
                </a:spcAft>
                <a:buClrTx/>
                <a:buSzTx/>
                <a:buFontTx/>
                <a:buNone/>
                <a:tabLst/>
                <a:defRPr/>
              </a:pPr>
              <a:r>
                <a:rPr kumimoji="0" lang="en-US" sz="1600" b="0" i="0" u="none" strike="noStrike" kern="0" cap="none" spc="0" normalizeH="0" baseline="0" noProof="0" dirty="0">
                  <a:ln>
                    <a:noFill/>
                  </a:ln>
                  <a:gradFill>
                    <a:gsLst>
                      <a:gs pos="5439">
                        <a:srgbClr val="F8F8F8"/>
                      </a:gs>
                      <a:gs pos="10000">
                        <a:srgbClr val="F8F8F8"/>
                      </a:gs>
                    </a:gsLst>
                    <a:lin ang="5400000" scaled="0"/>
                  </a:gradFill>
                  <a:effectLst/>
                  <a:uLnTx/>
                  <a:uFillTx/>
                </a:rPr>
                <a:t>Full governance and management features</a:t>
              </a:r>
            </a:p>
          </p:txBody>
        </p:sp>
        <p:sp>
          <p:nvSpPr>
            <p:cNvPr id="14" name="Rectangle 13"/>
            <p:cNvSpPr/>
            <p:nvPr/>
          </p:nvSpPr>
          <p:spPr bwMode="auto">
            <a:xfrm>
              <a:off x="6352856" y="2130424"/>
              <a:ext cx="5938920" cy="1138238"/>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182880" tIns="182880" rIns="182880" bIns="182880"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chemeClr val="tx1"/>
                  </a:solidFill>
                  <a:effectLst/>
                  <a:uLnTx/>
                  <a:uFillTx/>
                </a:rPr>
                <a:t>Can be purchased by an individual or an admin</a:t>
              </a:r>
            </a:p>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chemeClr val="tx1"/>
                  </a:solidFill>
                  <a:effectLst/>
                  <a:uLnTx/>
                  <a:uFillTx/>
                </a:rPr>
                <a:t>90 free trial available</a:t>
              </a:r>
            </a:p>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chemeClr val="tx1"/>
                  </a:solidFill>
                  <a:effectLst/>
                  <a:uLnTx/>
                  <a:uFillTx/>
                </a:rPr>
                <a:t>Also included with Dynamics 365 Plans 1 and 2 and PowerApps Plans 1 and 2</a:t>
              </a:r>
            </a:p>
          </p:txBody>
        </p:sp>
      </p:grpSp>
    </p:spTree>
    <p:extLst>
      <p:ext uri="{BB962C8B-B14F-4D97-AF65-F5344CB8AC3E}">
        <p14:creationId xmlns:p14="http://schemas.microsoft.com/office/powerpoint/2010/main" val="20398770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2125662"/>
            <a:ext cx="11887200" cy="2179058"/>
          </a:xfrm>
        </p:spPr>
        <p:txBody>
          <a:bodyPr/>
          <a:lstStyle/>
          <a:p>
            <a:r>
              <a:rPr lang="en-US" dirty="0"/>
              <a:t>Why?</a:t>
            </a:r>
            <a:br>
              <a:rPr lang="en-US" dirty="0"/>
            </a:br>
            <a:endParaRPr lang="en-US" dirty="0"/>
          </a:p>
        </p:txBody>
      </p:sp>
    </p:spTree>
    <p:extLst>
      <p:ext uri="{BB962C8B-B14F-4D97-AF65-F5344CB8AC3E}">
        <p14:creationId xmlns:p14="http://schemas.microsoft.com/office/powerpoint/2010/main" val="3749374367"/>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Call to Action	</a:t>
            </a:r>
          </a:p>
        </p:txBody>
      </p:sp>
      <p:sp>
        <p:nvSpPr>
          <p:cNvPr id="3" name="Text Placeholder 2"/>
          <p:cNvSpPr>
            <a:spLocks noGrp="1"/>
          </p:cNvSpPr>
          <p:nvPr>
            <p:ph type="body" sz="quarter" idx="10"/>
          </p:nvPr>
        </p:nvSpPr>
        <p:spPr>
          <a:xfrm>
            <a:off x="274638" y="1198782"/>
            <a:ext cx="11887200" cy="2782300"/>
          </a:xfrm>
        </p:spPr>
        <p:txBody>
          <a:bodyPr/>
          <a:lstStyle/>
          <a:p>
            <a:r>
              <a:rPr lang="en-US" sz="2800" dirty="0">
                <a:solidFill>
                  <a:schemeClr val="tx2"/>
                </a:solidFill>
              </a:rPr>
              <a:t>Join a deep dive session</a:t>
            </a:r>
          </a:p>
          <a:p>
            <a:r>
              <a:rPr lang="en-US" sz="2800" dirty="0">
                <a:solidFill>
                  <a:schemeClr val="tx2"/>
                </a:solidFill>
              </a:rPr>
              <a:t>Meet us at our booth (Booth 21) @ the Expo in ‘Hybrid Cloud Platform’ area</a:t>
            </a:r>
          </a:p>
          <a:p>
            <a:r>
              <a:rPr lang="en-US" sz="2800" dirty="0">
                <a:solidFill>
                  <a:schemeClr val="tx2"/>
                </a:solidFill>
              </a:rPr>
              <a:t>Explore our services, sign up for preview:</a:t>
            </a:r>
          </a:p>
          <a:p>
            <a:pPr marL="571500" indent="-571500">
              <a:lnSpc>
                <a:spcPct val="100000"/>
              </a:lnSpc>
              <a:spcBef>
                <a:spcPts val="0"/>
              </a:spcBef>
              <a:buFont typeface="Arial" panose="020B0604020202020204" pitchFamily="34" charset="0"/>
              <a:buChar char="•"/>
            </a:pPr>
            <a:r>
              <a:rPr lang="en-US" sz="1800" dirty="0">
                <a:hlinkClick r:id="rId2"/>
              </a:rPr>
              <a:t>http://PowerApps.microsoft.com</a:t>
            </a:r>
            <a:r>
              <a:rPr lang="en-US" sz="1800" dirty="0"/>
              <a:t> </a:t>
            </a:r>
          </a:p>
          <a:p>
            <a:pPr marL="571500" indent="-571500">
              <a:lnSpc>
                <a:spcPct val="100000"/>
              </a:lnSpc>
              <a:spcBef>
                <a:spcPts val="0"/>
              </a:spcBef>
              <a:buFont typeface="Arial" panose="020B0604020202020204" pitchFamily="34" charset="0"/>
              <a:buChar char="•"/>
            </a:pPr>
            <a:r>
              <a:rPr lang="en-US" sz="1800" dirty="0">
                <a:hlinkClick r:id="rId3"/>
              </a:rPr>
              <a:t>http://Flow.microsoft.com</a:t>
            </a:r>
            <a:endParaRPr lang="en-US" sz="1800" dirty="0"/>
          </a:p>
          <a:p>
            <a:pPr marL="571500" indent="-571500">
              <a:lnSpc>
                <a:spcPct val="100000"/>
              </a:lnSpc>
              <a:spcBef>
                <a:spcPts val="0"/>
              </a:spcBef>
              <a:buFont typeface="Arial" panose="020B0604020202020204" pitchFamily="34" charset="0"/>
              <a:buChar char="•"/>
            </a:pPr>
            <a:r>
              <a:rPr lang="en-US" sz="1800" dirty="0">
                <a:hlinkClick r:id="rId4"/>
              </a:rPr>
              <a:t>http://PowerBI.microsoft.com</a:t>
            </a:r>
            <a:endParaRPr lang="en-US" sz="1800" dirty="0"/>
          </a:p>
          <a:p>
            <a:pPr>
              <a:lnSpc>
                <a:spcPct val="100000"/>
              </a:lnSpc>
              <a:spcBef>
                <a:spcPts val="0"/>
              </a:spcBef>
            </a:pPr>
            <a:r>
              <a:rPr lang="en-US" sz="1800" dirty="0"/>
              <a:t> </a:t>
            </a:r>
            <a:r>
              <a:rPr lang="en-US" sz="2800" dirty="0"/>
              <a:t> </a:t>
            </a:r>
          </a:p>
        </p:txBody>
      </p:sp>
      <p:graphicFrame>
        <p:nvGraphicFramePr>
          <p:cNvPr id="4" name="Table 3"/>
          <p:cNvGraphicFramePr>
            <a:graphicFrameLocks noGrp="1"/>
          </p:cNvGraphicFramePr>
          <p:nvPr>
            <p:extLst/>
          </p:nvPr>
        </p:nvGraphicFramePr>
        <p:xfrm>
          <a:off x="368853" y="3591196"/>
          <a:ext cx="11504349" cy="2094294"/>
        </p:xfrm>
        <a:graphic>
          <a:graphicData uri="http://schemas.openxmlformats.org/drawingml/2006/table">
            <a:tbl>
              <a:tblPr firstRow="1" bandRow="1">
                <a:tableStyleId>{5C22544A-7EE6-4342-B048-85BDC9FD1C3A}</a:tableStyleId>
              </a:tblPr>
              <a:tblGrid>
                <a:gridCol w="1056431">
                  <a:extLst>
                    <a:ext uri="{9D8B030D-6E8A-4147-A177-3AD203B41FA5}">
                      <a16:colId xmlns:a16="http://schemas.microsoft.com/office/drawing/2014/main" val="1969764391"/>
                    </a:ext>
                  </a:extLst>
                </a:gridCol>
                <a:gridCol w="5756651">
                  <a:extLst>
                    <a:ext uri="{9D8B030D-6E8A-4147-A177-3AD203B41FA5}">
                      <a16:colId xmlns:a16="http://schemas.microsoft.com/office/drawing/2014/main" val="4000098831"/>
                    </a:ext>
                  </a:extLst>
                </a:gridCol>
                <a:gridCol w="1665220">
                  <a:extLst>
                    <a:ext uri="{9D8B030D-6E8A-4147-A177-3AD203B41FA5}">
                      <a16:colId xmlns:a16="http://schemas.microsoft.com/office/drawing/2014/main" val="604875380"/>
                    </a:ext>
                  </a:extLst>
                </a:gridCol>
                <a:gridCol w="1396637">
                  <a:extLst>
                    <a:ext uri="{9D8B030D-6E8A-4147-A177-3AD203B41FA5}">
                      <a16:colId xmlns:a16="http://schemas.microsoft.com/office/drawing/2014/main" val="4047985942"/>
                    </a:ext>
                  </a:extLst>
                </a:gridCol>
                <a:gridCol w="1629410">
                  <a:extLst>
                    <a:ext uri="{9D8B030D-6E8A-4147-A177-3AD203B41FA5}">
                      <a16:colId xmlns:a16="http://schemas.microsoft.com/office/drawing/2014/main" val="109521978"/>
                    </a:ext>
                  </a:extLst>
                </a:gridCol>
              </a:tblGrid>
              <a:tr h="291488">
                <a:tc>
                  <a:txBody>
                    <a:bodyPr/>
                    <a:lstStyle/>
                    <a:p>
                      <a:pPr marL="0" marR="0">
                        <a:lnSpc>
                          <a:spcPct val="107000"/>
                        </a:lnSpc>
                        <a:spcBef>
                          <a:spcPts val="0"/>
                        </a:spcBef>
                        <a:spcAft>
                          <a:spcPts val="0"/>
                        </a:spcAft>
                      </a:pPr>
                      <a:r>
                        <a:rPr lang="en-US" sz="1600" dirty="0">
                          <a:effectLst/>
                          <a:latin typeface="Segoe UI Semibold" panose="020B0702040204020203" pitchFamily="34" charset="0"/>
                          <a:cs typeface="Segoe UI Semibold" panose="020B0702040204020203" pitchFamily="34" charset="0"/>
                        </a:rPr>
                        <a:t>Code</a:t>
                      </a:r>
                      <a:endParaRPr lang="en-US" sz="1600" dirty="0">
                        <a:solidFill>
                          <a:srgbClr val="C4591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marL="45720" marR="45720"/>
                </a:tc>
                <a:tc>
                  <a:txBody>
                    <a:bodyPr/>
                    <a:lstStyle/>
                    <a:p>
                      <a:pPr marL="0" marR="0">
                        <a:lnSpc>
                          <a:spcPct val="107000"/>
                        </a:lnSpc>
                        <a:spcBef>
                          <a:spcPts val="0"/>
                        </a:spcBef>
                        <a:spcAft>
                          <a:spcPts val="0"/>
                        </a:spcAft>
                      </a:pPr>
                      <a:r>
                        <a:rPr lang="en-US" sz="1600" dirty="0">
                          <a:effectLst/>
                          <a:latin typeface="Segoe UI Semibold" panose="020B0702040204020203" pitchFamily="34" charset="0"/>
                          <a:cs typeface="Segoe UI Semibold" panose="020B0702040204020203" pitchFamily="34" charset="0"/>
                        </a:rPr>
                        <a:t>Title</a:t>
                      </a:r>
                      <a:endParaRPr lang="en-US" sz="1600" dirty="0">
                        <a:solidFill>
                          <a:srgbClr val="C4591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marL="45720" marR="45720"/>
                </a:tc>
                <a:tc>
                  <a:txBody>
                    <a:bodyPr/>
                    <a:lstStyle/>
                    <a:p>
                      <a:pPr marL="0" marR="0">
                        <a:lnSpc>
                          <a:spcPct val="107000"/>
                        </a:lnSpc>
                        <a:spcBef>
                          <a:spcPts val="0"/>
                        </a:spcBef>
                        <a:spcAft>
                          <a:spcPts val="0"/>
                        </a:spcAft>
                      </a:pPr>
                      <a:r>
                        <a:rPr lang="en-US" sz="1600">
                          <a:effectLst/>
                          <a:latin typeface="Segoe UI Semibold" panose="020B0702040204020203" pitchFamily="34" charset="0"/>
                          <a:cs typeface="Segoe UI Semibold" panose="020B0702040204020203" pitchFamily="34" charset="0"/>
                        </a:rPr>
                        <a:t>Location</a:t>
                      </a:r>
                      <a:endParaRPr lang="en-US" sz="1600">
                        <a:solidFill>
                          <a:srgbClr val="C4591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marL="45720" marR="45720"/>
                </a:tc>
                <a:tc>
                  <a:txBody>
                    <a:bodyPr/>
                    <a:lstStyle/>
                    <a:p>
                      <a:pPr marL="0" marR="0">
                        <a:lnSpc>
                          <a:spcPct val="107000"/>
                        </a:lnSpc>
                        <a:spcBef>
                          <a:spcPts val="0"/>
                        </a:spcBef>
                        <a:spcAft>
                          <a:spcPts val="0"/>
                        </a:spcAft>
                      </a:pPr>
                      <a:r>
                        <a:rPr lang="en-US" sz="1600" dirty="0">
                          <a:effectLst/>
                          <a:latin typeface="Segoe UI Semibold" panose="020B0702040204020203" pitchFamily="34" charset="0"/>
                          <a:cs typeface="Segoe UI Semibold" panose="020B0702040204020203" pitchFamily="34" charset="0"/>
                        </a:rPr>
                        <a:t>Date</a:t>
                      </a:r>
                      <a:endParaRPr lang="en-US" sz="1600" dirty="0">
                        <a:solidFill>
                          <a:srgbClr val="C4591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marL="45720" marR="45720"/>
                </a:tc>
                <a:tc>
                  <a:txBody>
                    <a:bodyPr/>
                    <a:lstStyle/>
                    <a:p>
                      <a:pPr marL="0" marR="0">
                        <a:lnSpc>
                          <a:spcPct val="107000"/>
                        </a:lnSpc>
                        <a:spcBef>
                          <a:spcPts val="0"/>
                        </a:spcBef>
                        <a:spcAft>
                          <a:spcPts val="0"/>
                        </a:spcAft>
                      </a:pPr>
                      <a:r>
                        <a:rPr lang="en-US" sz="1600" dirty="0">
                          <a:effectLst/>
                          <a:latin typeface="Segoe UI Semibold" panose="020B0702040204020203" pitchFamily="34" charset="0"/>
                          <a:cs typeface="Segoe UI Semibold" panose="020B0702040204020203" pitchFamily="34" charset="0"/>
                        </a:rPr>
                        <a:t>Time</a:t>
                      </a:r>
                      <a:endParaRPr lang="en-US" sz="1600" dirty="0">
                        <a:solidFill>
                          <a:srgbClr val="C4591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marL="45720" marR="45720"/>
                </a:tc>
                <a:extLst>
                  <a:ext uri="{0D108BD9-81ED-4DB2-BD59-A6C34878D82A}">
                    <a16:rowId xmlns:a16="http://schemas.microsoft.com/office/drawing/2014/main" val="2329826461"/>
                  </a:ext>
                </a:extLst>
              </a:tr>
              <a:tr h="480550">
                <a:tc>
                  <a:txBody>
                    <a:bodyPr/>
                    <a:lstStyle/>
                    <a:p>
                      <a:pPr marL="0" marR="0">
                        <a:lnSpc>
                          <a:spcPct val="107000"/>
                        </a:lnSpc>
                        <a:spcBef>
                          <a:spcPts val="0"/>
                        </a:spcBef>
                        <a:spcAft>
                          <a:spcPts val="0"/>
                        </a:spcAft>
                      </a:pPr>
                      <a:r>
                        <a:rPr lang="en-US" sz="1500" b="0" dirty="0">
                          <a:solidFill>
                            <a:srgbClr val="000000"/>
                          </a:solidFill>
                          <a:effectLst/>
                          <a:latin typeface="+mn-lt"/>
                          <a:ea typeface="Calibri" panose="020F0502020204030204" pitchFamily="34" charset="0"/>
                          <a:cs typeface="Calibri" panose="020F0502020204030204" pitchFamily="34" charset="0"/>
                        </a:rPr>
                        <a:t>BRK2051</a:t>
                      </a:r>
                      <a:endParaRPr lang="en-US" sz="1500" b="0" dirty="0">
                        <a:solidFill>
                          <a:srgbClr val="C45911"/>
                        </a:solidFill>
                        <a:effectLst/>
                        <a:latin typeface="+mn-lt"/>
                        <a:ea typeface="Calibri" panose="020F0502020204030204" pitchFamily="34" charset="0"/>
                        <a:cs typeface="Times New Roman" panose="02020603050405020304" pitchFamily="18" charset="0"/>
                      </a:endParaRPr>
                    </a:p>
                  </a:txBody>
                  <a:tcPr marL="45720" marR="45720"/>
                </a:tc>
                <a:tc>
                  <a:txBody>
                    <a:bodyPr/>
                    <a:lstStyle/>
                    <a:p>
                      <a:pPr marL="0" marR="0">
                        <a:lnSpc>
                          <a:spcPct val="107000"/>
                        </a:lnSpc>
                        <a:spcBef>
                          <a:spcPts val="0"/>
                        </a:spcBef>
                        <a:spcAft>
                          <a:spcPts val="0"/>
                        </a:spcAft>
                      </a:pPr>
                      <a:r>
                        <a:rPr lang="en-US" sz="1500" b="0" dirty="0">
                          <a:solidFill>
                            <a:srgbClr val="000000"/>
                          </a:solidFill>
                          <a:effectLst/>
                          <a:latin typeface="+mn-lt"/>
                          <a:ea typeface="Times New Roman" panose="02020603050405020304" pitchFamily="18" charset="0"/>
                          <a:cs typeface="Calibri" panose="020F0502020204030204" pitchFamily="34" charset="0"/>
                        </a:rPr>
                        <a:t>Build business apps for Office 365 - InfoPath, PowerApps, Flow and more</a:t>
                      </a:r>
                      <a:endParaRPr lang="en-US" sz="1500" b="0" dirty="0">
                        <a:solidFill>
                          <a:srgbClr val="C45911"/>
                        </a:solidFill>
                        <a:effectLst/>
                        <a:latin typeface="+mn-lt"/>
                        <a:ea typeface="Calibri" panose="020F0502020204030204" pitchFamily="34" charset="0"/>
                        <a:cs typeface="Times New Roman" panose="02020603050405020304" pitchFamily="18" charset="0"/>
                      </a:endParaRPr>
                    </a:p>
                  </a:txBody>
                  <a:tcPr marL="45720" marR="45720"/>
                </a:tc>
                <a:tc>
                  <a:txBody>
                    <a:bodyPr/>
                    <a:lstStyle/>
                    <a:p>
                      <a:pPr marL="0" marR="0">
                        <a:lnSpc>
                          <a:spcPct val="107000"/>
                        </a:lnSpc>
                        <a:spcBef>
                          <a:spcPts val="0"/>
                        </a:spcBef>
                        <a:spcAft>
                          <a:spcPts val="0"/>
                        </a:spcAft>
                      </a:pPr>
                      <a:r>
                        <a:rPr lang="en-US" sz="1500" b="0" dirty="0">
                          <a:solidFill>
                            <a:srgbClr val="000000"/>
                          </a:solidFill>
                          <a:effectLst/>
                          <a:latin typeface="+mn-lt"/>
                          <a:ea typeface="Calibri" panose="020F0502020204030204" pitchFamily="34" charset="0"/>
                          <a:cs typeface="Calibri" panose="020F0502020204030204" pitchFamily="34" charset="0"/>
                        </a:rPr>
                        <a:t>Thomas Murphy Ballroom 1 </a:t>
                      </a:r>
                      <a:endParaRPr lang="en-US" sz="1500" b="0" dirty="0">
                        <a:solidFill>
                          <a:srgbClr val="C45911"/>
                        </a:solidFill>
                        <a:effectLst/>
                        <a:latin typeface="+mn-lt"/>
                        <a:ea typeface="Calibri" panose="020F0502020204030204" pitchFamily="34" charset="0"/>
                        <a:cs typeface="Times New Roman" panose="02020603050405020304" pitchFamily="18" charset="0"/>
                      </a:endParaRPr>
                    </a:p>
                  </a:txBody>
                  <a:tcPr marL="45720" marR="45720"/>
                </a:tc>
                <a:tc>
                  <a:txBody>
                    <a:bodyPr/>
                    <a:lstStyle/>
                    <a:p>
                      <a:pPr marL="0" marR="0">
                        <a:lnSpc>
                          <a:spcPct val="107000"/>
                        </a:lnSpc>
                        <a:spcBef>
                          <a:spcPts val="0"/>
                        </a:spcBef>
                        <a:spcAft>
                          <a:spcPts val="0"/>
                        </a:spcAft>
                      </a:pPr>
                      <a:r>
                        <a:rPr lang="en-US" sz="1500" b="0" dirty="0">
                          <a:solidFill>
                            <a:srgbClr val="000000"/>
                          </a:solidFill>
                          <a:effectLst/>
                          <a:latin typeface="+mn-lt"/>
                          <a:ea typeface="Calibri" panose="020F0502020204030204" pitchFamily="34" charset="0"/>
                          <a:cs typeface="Calibri" panose="020F0502020204030204" pitchFamily="34" charset="0"/>
                        </a:rPr>
                        <a:t>Thu, 29 Sep</a:t>
                      </a:r>
                      <a:endParaRPr lang="en-US" sz="1500" b="0" dirty="0">
                        <a:solidFill>
                          <a:srgbClr val="C45911"/>
                        </a:solidFill>
                        <a:effectLst/>
                        <a:latin typeface="+mn-lt"/>
                        <a:ea typeface="Calibri" panose="020F0502020204030204" pitchFamily="34" charset="0"/>
                        <a:cs typeface="Times New Roman" panose="02020603050405020304" pitchFamily="18" charset="0"/>
                      </a:endParaRPr>
                    </a:p>
                  </a:txBody>
                  <a:tcPr marL="45720" marR="45720"/>
                </a:tc>
                <a:tc>
                  <a:txBody>
                    <a:bodyPr/>
                    <a:lstStyle/>
                    <a:p>
                      <a:pPr marL="0" marR="0">
                        <a:lnSpc>
                          <a:spcPct val="107000"/>
                        </a:lnSpc>
                        <a:spcBef>
                          <a:spcPts val="0"/>
                        </a:spcBef>
                        <a:spcAft>
                          <a:spcPts val="0"/>
                        </a:spcAft>
                      </a:pPr>
                      <a:r>
                        <a:rPr lang="en-US" sz="1500" b="0" dirty="0">
                          <a:solidFill>
                            <a:srgbClr val="000000"/>
                          </a:solidFill>
                          <a:effectLst/>
                          <a:latin typeface="+mn-lt"/>
                          <a:ea typeface="Calibri" panose="020F0502020204030204" pitchFamily="34" charset="0"/>
                          <a:cs typeface="Calibri" panose="020F0502020204030204" pitchFamily="34" charset="0"/>
                        </a:rPr>
                        <a:t>14:15 to 15:30</a:t>
                      </a:r>
                      <a:endParaRPr lang="en-US" sz="1500" b="0" dirty="0">
                        <a:solidFill>
                          <a:srgbClr val="C45911"/>
                        </a:solidFill>
                        <a:effectLst/>
                        <a:latin typeface="+mn-lt"/>
                        <a:ea typeface="Calibri" panose="020F0502020204030204" pitchFamily="34" charset="0"/>
                        <a:cs typeface="Times New Roman" panose="02020603050405020304" pitchFamily="18" charset="0"/>
                      </a:endParaRPr>
                    </a:p>
                  </a:txBody>
                  <a:tcPr marL="45720" marR="45720"/>
                </a:tc>
                <a:extLst>
                  <a:ext uri="{0D108BD9-81ED-4DB2-BD59-A6C34878D82A}">
                    <a16:rowId xmlns:a16="http://schemas.microsoft.com/office/drawing/2014/main" val="1275969540"/>
                  </a:ext>
                </a:extLst>
              </a:tr>
              <a:tr h="478986">
                <a:tc>
                  <a:txBody>
                    <a:bodyPr/>
                    <a:lstStyle/>
                    <a:p>
                      <a:pPr marL="0" marR="0">
                        <a:lnSpc>
                          <a:spcPct val="107000"/>
                        </a:lnSpc>
                        <a:spcBef>
                          <a:spcPts val="0"/>
                        </a:spcBef>
                        <a:spcAft>
                          <a:spcPts val="0"/>
                        </a:spcAft>
                      </a:pPr>
                      <a:r>
                        <a:rPr lang="en-US" sz="1500" b="0">
                          <a:solidFill>
                            <a:srgbClr val="000000"/>
                          </a:solidFill>
                          <a:effectLst/>
                          <a:latin typeface="+mn-lt"/>
                          <a:ea typeface="Calibri" panose="020F0502020204030204" pitchFamily="34" charset="0"/>
                          <a:cs typeface="Calibri" panose="020F0502020204030204" pitchFamily="34" charset="0"/>
                        </a:rPr>
                        <a:t>BRK3311</a:t>
                      </a:r>
                      <a:endParaRPr lang="en-US" sz="1500" b="0">
                        <a:solidFill>
                          <a:srgbClr val="C45911"/>
                        </a:solidFill>
                        <a:effectLst/>
                        <a:latin typeface="+mn-lt"/>
                        <a:ea typeface="Calibri" panose="020F0502020204030204" pitchFamily="34" charset="0"/>
                        <a:cs typeface="Times New Roman" panose="02020603050405020304" pitchFamily="18" charset="0"/>
                      </a:endParaRPr>
                    </a:p>
                  </a:txBody>
                  <a:tcPr marL="45720" marR="45720"/>
                </a:tc>
                <a:tc>
                  <a:txBody>
                    <a:bodyPr/>
                    <a:lstStyle/>
                    <a:p>
                      <a:pPr marL="0" marR="0">
                        <a:lnSpc>
                          <a:spcPct val="107000"/>
                        </a:lnSpc>
                        <a:spcBef>
                          <a:spcPts val="0"/>
                        </a:spcBef>
                        <a:spcAft>
                          <a:spcPts val="0"/>
                        </a:spcAft>
                      </a:pPr>
                      <a:r>
                        <a:rPr lang="en-US" sz="1500" b="0" dirty="0">
                          <a:solidFill>
                            <a:srgbClr val="000000"/>
                          </a:solidFill>
                          <a:effectLst/>
                          <a:latin typeface="+mn-lt"/>
                          <a:ea typeface="Times New Roman" panose="02020603050405020304" pitchFamily="18" charset="0"/>
                          <a:cs typeface="Calibri" panose="020F0502020204030204" pitchFamily="34" charset="0"/>
                        </a:rPr>
                        <a:t>Dive into Microsoft Flow, create automated workflows between your favorite apps and services</a:t>
                      </a:r>
                      <a:endParaRPr lang="en-US" sz="1500" b="0" dirty="0">
                        <a:solidFill>
                          <a:srgbClr val="C45911"/>
                        </a:solidFill>
                        <a:effectLst/>
                        <a:latin typeface="+mn-lt"/>
                        <a:ea typeface="Calibri" panose="020F0502020204030204" pitchFamily="34" charset="0"/>
                        <a:cs typeface="Times New Roman" panose="02020603050405020304" pitchFamily="18" charset="0"/>
                      </a:endParaRPr>
                    </a:p>
                  </a:txBody>
                  <a:tcPr marL="45720" marR="45720"/>
                </a:tc>
                <a:tc>
                  <a:txBody>
                    <a:bodyPr/>
                    <a:lstStyle/>
                    <a:p>
                      <a:pPr marL="0" marR="0">
                        <a:lnSpc>
                          <a:spcPct val="107000"/>
                        </a:lnSpc>
                        <a:spcBef>
                          <a:spcPts val="0"/>
                        </a:spcBef>
                        <a:spcAft>
                          <a:spcPts val="0"/>
                        </a:spcAft>
                      </a:pPr>
                      <a:r>
                        <a:rPr lang="en-US" sz="1500" b="0" dirty="0">
                          <a:solidFill>
                            <a:srgbClr val="000000"/>
                          </a:solidFill>
                          <a:effectLst/>
                          <a:latin typeface="+mn-lt"/>
                          <a:ea typeface="Calibri" panose="020F0502020204030204" pitchFamily="34" charset="0"/>
                          <a:cs typeface="Calibri" panose="020F0502020204030204" pitchFamily="34" charset="0"/>
                        </a:rPr>
                        <a:t>C112 </a:t>
                      </a:r>
                      <a:endParaRPr lang="en-US" sz="1500" b="0" dirty="0">
                        <a:solidFill>
                          <a:srgbClr val="C45911"/>
                        </a:solidFill>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500" b="0" dirty="0">
                          <a:solidFill>
                            <a:srgbClr val="000000"/>
                          </a:solidFill>
                          <a:effectLst/>
                          <a:latin typeface="+mn-lt"/>
                          <a:ea typeface="Calibri" panose="020F0502020204030204" pitchFamily="34" charset="0"/>
                          <a:cs typeface="Calibri" panose="020F0502020204030204" pitchFamily="34" charset="0"/>
                        </a:rPr>
                        <a:t> </a:t>
                      </a:r>
                      <a:endParaRPr lang="en-US" sz="1500" b="0" dirty="0">
                        <a:solidFill>
                          <a:srgbClr val="C45911"/>
                        </a:solidFill>
                        <a:effectLst/>
                        <a:latin typeface="+mn-lt"/>
                        <a:ea typeface="Calibri" panose="020F0502020204030204" pitchFamily="34" charset="0"/>
                        <a:cs typeface="Times New Roman" panose="02020603050405020304" pitchFamily="18" charset="0"/>
                      </a:endParaRPr>
                    </a:p>
                  </a:txBody>
                  <a:tcPr marL="45720" marR="45720"/>
                </a:tc>
                <a:tc>
                  <a:txBody>
                    <a:bodyPr/>
                    <a:lstStyle/>
                    <a:p>
                      <a:pPr marL="0" marR="0">
                        <a:lnSpc>
                          <a:spcPct val="107000"/>
                        </a:lnSpc>
                        <a:spcBef>
                          <a:spcPts val="0"/>
                        </a:spcBef>
                        <a:spcAft>
                          <a:spcPts val="0"/>
                        </a:spcAft>
                      </a:pPr>
                      <a:r>
                        <a:rPr lang="en-US" sz="1500" b="0" dirty="0">
                          <a:solidFill>
                            <a:srgbClr val="000000"/>
                          </a:solidFill>
                          <a:effectLst/>
                          <a:latin typeface="+mn-lt"/>
                          <a:ea typeface="Calibri" panose="020F0502020204030204" pitchFamily="34" charset="0"/>
                          <a:cs typeface="Calibri" panose="020F0502020204030204" pitchFamily="34" charset="0"/>
                        </a:rPr>
                        <a:t>Thu, 29 Sep</a:t>
                      </a:r>
                      <a:endParaRPr lang="en-US" sz="1500" b="0" dirty="0">
                        <a:solidFill>
                          <a:srgbClr val="C45911"/>
                        </a:solidFill>
                        <a:effectLst/>
                        <a:latin typeface="+mn-lt"/>
                        <a:ea typeface="Calibri" panose="020F0502020204030204" pitchFamily="34" charset="0"/>
                        <a:cs typeface="Times New Roman" panose="02020603050405020304" pitchFamily="18" charset="0"/>
                      </a:endParaRPr>
                    </a:p>
                  </a:txBody>
                  <a:tcPr marL="45720" marR="45720"/>
                </a:tc>
                <a:tc>
                  <a:txBody>
                    <a:bodyPr/>
                    <a:lstStyle/>
                    <a:p>
                      <a:pPr marL="0" marR="0">
                        <a:lnSpc>
                          <a:spcPct val="107000"/>
                        </a:lnSpc>
                        <a:spcBef>
                          <a:spcPts val="0"/>
                        </a:spcBef>
                        <a:spcAft>
                          <a:spcPts val="0"/>
                        </a:spcAft>
                      </a:pPr>
                      <a:r>
                        <a:rPr lang="en-US" sz="1500" b="0">
                          <a:solidFill>
                            <a:srgbClr val="000000"/>
                          </a:solidFill>
                          <a:effectLst/>
                          <a:latin typeface="+mn-lt"/>
                          <a:ea typeface="Calibri" panose="020F0502020204030204" pitchFamily="34" charset="0"/>
                          <a:cs typeface="Calibri" panose="020F0502020204030204" pitchFamily="34" charset="0"/>
                        </a:rPr>
                        <a:t>14:15 to 15:30</a:t>
                      </a:r>
                      <a:endParaRPr lang="en-US" sz="1500" b="0">
                        <a:solidFill>
                          <a:srgbClr val="C45911"/>
                        </a:solidFill>
                        <a:effectLst/>
                        <a:latin typeface="+mn-lt"/>
                        <a:ea typeface="Calibri" panose="020F0502020204030204" pitchFamily="34" charset="0"/>
                        <a:cs typeface="Times New Roman" panose="02020603050405020304" pitchFamily="18" charset="0"/>
                      </a:endParaRPr>
                    </a:p>
                  </a:txBody>
                  <a:tcPr marL="45720" marR="45720"/>
                </a:tc>
                <a:extLst>
                  <a:ext uri="{0D108BD9-81ED-4DB2-BD59-A6C34878D82A}">
                    <a16:rowId xmlns:a16="http://schemas.microsoft.com/office/drawing/2014/main" val="2368041119"/>
                  </a:ext>
                </a:extLst>
              </a:tr>
              <a:tr h="569094">
                <a:tc>
                  <a:txBody>
                    <a:bodyPr/>
                    <a:lstStyle/>
                    <a:p>
                      <a:pPr marL="0" marR="0">
                        <a:lnSpc>
                          <a:spcPct val="107000"/>
                        </a:lnSpc>
                        <a:spcBef>
                          <a:spcPts val="0"/>
                        </a:spcBef>
                        <a:spcAft>
                          <a:spcPts val="0"/>
                        </a:spcAft>
                      </a:pPr>
                      <a:r>
                        <a:rPr lang="en-US" sz="1500" b="0">
                          <a:solidFill>
                            <a:srgbClr val="000000"/>
                          </a:solidFill>
                          <a:effectLst/>
                          <a:latin typeface="+mn-lt"/>
                          <a:ea typeface="Calibri" panose="020F0502020204030204" pitchFamily="34" charset="0"/>
                          <a:cs typeface="Calibri" panose="020F0502020204030204" pitchFamily="34" charset="0"/>
                        </a:rPr>
                        <a:t>BRK3326</a:t>
                      </a:r>
                      <a:endParaRPr lang="en-US" sz="1500" b="0">
                        <a:solidFill>
                          <a:srgbClr val="C45911"/>
                        </a:solidFill>
                        <a:effectLst/>
                        <a:latin typeface="+mn-lt"/>
                        <a:ea typeface="Calibri" panose="020F0502020204030204" pitchFamily="34" charset="0"/>
                        <a:cs typeface="Times New Roman" panose="02020603050405020304" pitchFamily="18" charset="0"/>
                      </a:endParaRPr>
                    </a:p>
                  </a:txBody>
                  <a:tcPr marL="45720" marR="45720"/>
                </a:tc>
                <a:tc>
                  <a:txBody>
                    <a:bodyPr/>
                    <a:lstStyle/>
                    <a:p>
                      <a:pPr marL="0" marR="0">
                        <a:lnSpc>
                          <a:spcPct val="107000"/>
                        </a:lnSpc>
                        <a:spcBef>
                          <a:spcPts val="0"/>
                        </a:spcBef>
                        <a:spcAft>
                          <a:spcPts val="0"/>
                        </a:spcAft>
                      </a:pPr>
                      <a:r>
                        <a:rPr lang="en-US" sz="1500" b="0" dirty="0">
                          <a:solidFill>
                            <a:srgbClr val="000000"/>
                          </a:solidFill>
                          <a:effectLst/>
                          <a:latin typeface="+mn-lt"/>
                          <a:ea typeface="Times New Roman" panose="02020603050405020304" pitchFamily="18" charset="0"/>
                          <a:cs typeface="Calibri" panose="020F0502020204030204" pitchFamily="34" charset="0"/>
                        </a:rPr>
                        <a:t>Dive into PowerApps, building apps that mean business without writing code</a:t>
                      </a:r>
                      <a:endParaRPr lang="en-US" sz="1500" b="0" dirty="0">
                        <a:solidFill>
                          <a:srgbClr val="C45911"/>
                        </a:solidFill>
                        <a:effectLst/>
                        <a:latin typeface="+mn-lt"/>
                        <a:ea typeface="Calibri" panose="020F0502020204030204" pitchFamily="34" charset="0"/>
                        <a:cs typeface="Times New Roman" panose="02020603050405020304" pitchFamily="18" charset="0"/>
                      </a:endParaRPr>
                    </a:p>
                  </a:txBody>
                  <a:tcPr marL="45720" marR="45720"/>
                </a:tc>
                <a:tc>
                  <a:txBody>
                    <a:bodyPr/>
                    <a:lstStyle/>
                    <a:p>
                      <a:pPr marL="0" marR="0">
                        <a:lnSpc>
                          <a:spcPct val="107000"/>
                        </a:lnSpc>
                        <a:spcBef>
                          <a:spcPts val="0"/>
                        </a:spcBef>
                        <a:spcAft>
                          <a:spcPts val="0"/>
                        </a:spcAft>
                      </a:pPr>
                      <a:r>
                        <a:rPr lang="en-US" sz="1500" b="0">
                          <a:solidFill>
                            <a:srgbClr val="000000"/>
                          </a:solidFill>
                          <a:effectLst/>
                          <a:latin typeface="+mn-lt"/>
                          <a:ea typeface="Calibri" panose="020F0502020204030204" pitchFamily="34" charset="0"/>
                          <a:cs typeface="Calibri" panose="020F0502020204030204" pitchFamily="34" charset="0"/>
                        </a:rPr>
                        <a:t>C111 </a:t>
                      </a:r>
                      <a:endParaRPr lang="en-US" sz="1500" b="0">
                        <a:solidFill>
                          <a:srgbClr val="C45911"/>
                        </a:solidFill>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500" b="0">
                          <a:solidFill>
                            <a:srgbClr val="000000"/>
                          </a:solidFill>
                          <a:effectLst/>
                          <a:latin typeface="+mn-lt"/>
                          <a:ea typeface="Calibri" panose="020F0502020204030204" pitchFamily="34" charset="0"/>
                          <a:cs typeface="Calibri" panose="020F0502020204030204" pitchFamily="34" charset="0"/>
                        </a:rPr>
                        <a:t> </a:t>
                      </a:r>
                      <a:endParaRPr lang="en-US" sz="1500" b="0">
                        <a:solidFill>
                          <a:srgbClr val="C45911"/>
                        </a:solidFill>
                        <a:effectLst/>
                        <a:latin typeface="+mn-lt"/>
                        <a:ea typeface="Calibri" panose="020F0502020204030204" pitchFamily="34" charset="0"/>
                        <a:cs typeface="Times New Roman" panose="02020603050405020304" pitchFamily="18" charset="0"/>
                      </a:endParaRPr>
                    </a:p>
                  </a:txBody>
                  <a:tcPr marL="45720" marR="45720"/>
                </a:tc>
                <a:tc>
                  <a:txBody>
                    <a:bodyPr/>
                    <a:lstStyle/>
                    <a:p>
                      <a:pPr marL="0" marR="0">
                        <a:lnSpc>
                          <a:spcPct val="107000"/>
                        </a:lnSpc>
                        <a:spcBef>
                          <a:spcPts val="0"/>
                        </a:spcBef>
                        <a:spcAft>
                          <a:spcPts val="0"/>
                        </a:spcAft>
                      </a:pPr>
                      <a:r>
                        <a:rPr lang="en-US" sz="1500" b="0" dirty="0">
                          <a:solidFill>
                            <a:srgbClr val="000000"/>
                          </a:solidFill>
                          <a:effectLst/>
                          <a:latin typeface="+mn-lt"/>
                          <a:ea typeface="Calibri" panose="020F0502020204030204" pitchFamily="34" charset="0"/>
                          <a:cs typeface="Calibri" panose="020F0502020204030204" pitchFamily="34" charset="0"/>
                        </a:rPr>
                        <a:t>Fri, 30 Sep</a:t>
                      </a:r>
                      <a:endParaRPr lang="en-US" sz="1500" b="0" dirty="0">
                        <a:solidFill>
                          <a:srgbClr val="C45911"/>
                        </a:solidFill>
                        <a:effectLst/>
                        <a:latin typeface="+mn-lt"/>
                        <a:ea typeface="Calibri" panose="020F0502020204030204" pitchFamily="34" charset="0"/>
                        <a:cs typeface="Times New Roman" panose="02020603050405020304" pitchFamily="18" charset="0"/>
                      </a:endParaRPr>
                    </a:p>
                  </a:txBody>
                  <a:tcPr marL="45720" marR="45720"/>
                </a:tc>
                <a:tc>
                  <a:txBody>
                    <a:bodyPr/>
                    <a:lstStyle/>
                    <a:p>
                      <a:pPr marL="0" marR="0">
                        <a:lnSpc>
                          <a:spcPct val="107000"/>
                        </a:lnSpc>
                        <a:spcBef>
                          <a:spcPts val="0"/>
                        </a:spcBef>
                        <a:spcAft>
                          <a:spcPts val="0"/>
                        </a:spcAft>
                      </a:pPr>
                      <a:r>
                        <a:rPr lang="en-US" sz="1500" b="0" dirty="0">
                          <a:solidFill>
                            <a:srgbClr val="000000"/>
                          </a:solidFill>
                          <a:effectLst/>
                          <a:latin typeface="+mn-lt"/>
                          <a:ea typeface="Calibri" panose="020F0502020204030204" pitchFamily="34" charset="0"/>
                          <a:cs typeface="Calibri" panose="020F0502020204030204" pitchFamily="34" charset="0"/>
                        </a:rPr>
                        <a:t>09:00 to 10:15</a:t>
                      </a:r>
                      <a:endParaRPr lang="en-US" sz="1500" b="0" dirty="0">
                        <a:solidFill>
                          <a:srgbClr val="C45911"/>
                        </a:solidFill>
                        <a:effectLst/>
                        <a:latin typeface="+mn-lt"/>
                        <a:ea typeface="Calibri" panose="020F0502020204030204" pitchFamily="34" charset="0"/>
                        <a:cs typeface="Times New Roman" panose="02020603050405020304" pitchFamily="18" charset="0"/>
                      </a:endParaRPr>
                    </a:p>
                  </a:txBody>
                  <a:tcPr marL="45720" marR="45720"/>
                </a:tc>
                <a:extLst>
                  <a:ext uri="{0D108BD9-81ED-4DB2-BD59-A6C34878D82A}">
                    <a16:rowId xmlns:a16="http://schemas.microsoft.com/office/drawing/2014/main" val="447157482"/>
                  </a:ext>
                </a:extLst>
              </a:tr>
            </a:tbl>
          </a:graphicData>
        </a:graphic>
      </p:graphicFrame>
    </p:spTree>
    <p:extLst>
      <p:ext uri="{BB962C8B-B14F-4D97-AF65-F5344CB8AC3E}">
        <p14:creationId xmlns:p14="http://schemas.microsoft.com/office/powerpoint/2010/main" val="2466893484"/>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638" y="1209973"/>
            <a:ext cx="8228299" cy="1181862"/>
          </a:xfrm>
        </p:spPr>
        <p:txBody>
          <a:bodyPr/>
          <a:lstStyle/>
          <a:p>
            <a:r>
              <a:rPr lang="en-US" dirty="0"/>
              <a:t>Questions &amp; Answers</a:t>
            </a:r>
          </a:p>
        </p:txBody>
      </p:sp>
      <p:sp>
        <p:nvSpPr>
          <p:cNvPr id="5" name="Text Placeholder 4"/>
          <p:cNvSpPr>
            <a:spLocks noGrp="1"/>
          </p:cNvSpPr>
          <p:nvPr>
            <p:ph type="body" sz="quarter" idx="12"/>
          </p:nvPr>
        </p:nvSpPr>
        <p:spPr>
          <a:xfrm>
            <a:off x="274638" y="3954463"/>
            <a:ext cx="8229599" cy="1181862"/>
          </a:xfrm>
        </p:spPr>
        <p:txBody>
          <a:bodyPr/>
          <a:lstStyle/>
          <a:p>
            <a:r>
              <a:rPr lang="en-US" dirty="0"/>
              <a:t>Merwan Hade - @</a:t>
            </a:r>
            <a:r>
              <a:rPr lang="en-US" dirty="0" err="1"/>
              <a:t>merwanhade</a:t>
            </a:r>
            <a:endParaRPr lang="en-US" dirty="0"/>
          </a:p>
          <a:p>
            <a:r>
              <a:rPr lang="en-US" dirty="0"/>
              <a:t>James Oleinik - @</a:t>
            </a:r>
            <a:r>
              <a:rPr lang="en-US" dirty="0" err="1"/>
              <a:t>joleinik</a:t>
            </a:r>
            <a:endParaRPr lang="en-US" dirty="0"/>
          </a:p>
        </p:txBody>
      </p:sp>
    </p:spTree>
    <p:extLst>
      <p:ext uri="{BB962C8B-B14F-4D97-AF65-F5344CB8AC3E}">
        <p14:creationId xmlns:p14="http://schemas.microsoft.com/office/powerpoint/2010/main" val="37781494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Deploy, ramp-up on new services and onboard new </a:t>
            </a:r>
            <a:br>
              <a:rPr lang="en-US" sz="3200" dirty="0"/>
            </a:br>
            <a:r>
              <a:rPr lang="en-US" sz="3200" dirty="0"/>
              <a:t>users with Microsoft FastTrack:</a:t>
            </a:r>
            <a:br>
              <a:rPr lang="en-US" sz="3200" dirty="0"/>
            </a:br>
            <a:br>
              <a:rPr lang="en-US" sz="3200" dirty="0"/>
            </a:br>
            <a:r>
              <a:rPr lang="en-US" sz="3200" u="sng" dirty="0">
                <a:hlinkClick r:id="rId2"/>
              </a:rPr>
              <a:t>http://fasttrack.microsoft.com/</a:t>
            </a:r>
            <a:r>
              <a:rPr lang="en-US" sz="3200" dirty="0"/>
              <a:t> </a:t>
            </a:r>
          </a:p>
        </p:txBody>
      </p:sp>
      <p:pic>
        <p:nvPicPr>
          <p:cNvPr id="10" name="Picture Placeholder 9"/>
          <p:cNvPicPr>
            <a:picLocks noGrp="1" noChangeAspect="1"/>
          </p:cNvPicPr>
          <p:nvPr>
            <p:ph type="pic" sz="quarter" idx="10"/>
          </p:nvPr>
        </p:nvPicPr>
        <p:blipFill rotWithShape="1">
          <a:blip r:embed="rId3"/>
          <a:srcRect l="4372" r="36376"/>
          <a:stretch/>
        </p:blipFill>
        <p:spPr/>
      </p:pic>
    </p:spTree>
    <p:extLst>
      <p:ext uri="{BB962C8B-B14F-4D97-AF65-F5344CB8AC3E}">
        <p14:creationId xmlns:p14="http://schemas.microsoft.com/office/powerpoint/2010/main" val="3347447075"/>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1241426"/>
            <a:ext cx="5486399" cy="2123658"/>
          </a:xfrm>
        </p:spPr>
        <p:txBody>
          <a:bodyPr/>
          <a:lstStyle/>
          <a:p>
            <a:r>
              <a:rPr lang="en-US" sz="2800" dirty="0"/>
              <a:t>Join the Microsoft Tech Community </a:t>
            </a:r>
            <a:br>
              <a:rPr lang="en-US" sz="2800" dirty="0"/>
            </a:br>
            <a:r>
              <a:rPr lang="en-US" sz="2800" dirty="0"/>
              <a:t>to collaborate, share, and learn </a:t>
            </a:r>
            <a:br>
              <a:rPr lang="en-US" sz="2800" dirty="0"/>
            </a:br>
            <a:r>
              <a:rPr lang="en-US" sz="2800" dirty="0"/>
              <a:t>from the experts:</a:t>
            </a:r>
            <a:br>
              <a:rPr lang="en-US" sz="2800" dirty="0"/>
            </a:br>
            <a:br>
              <a:rPr lang="en-US" sz="2800" dirty="0"/>
            </a:br>
            <a:r>
              <a:rPr lang="en-US" sz="2800" u="sng" dirty="0">
                <a:hlinkClick r:id="rId2"/>
              </a:rPr>
              <a:t>http://techcommunity.microsoft.com</a:t>
            </a:r>
            <a:r>
              <a:rPr lang="en-US" sz="2800" dirty="0"/>
              <a:t> </a:t>
            </a:r>
          </a:p>
        </p:txBody>
      </p:sp>
      <p:pic>
        <p:nvPicPr>
          <p:cNvPr id="4" name="Picture Placeholder 3"/>
          <p:cNvPicPr>
            <a:picLocks noGrp="1" noChangeAspect="1"/>
          </p:cNvPicPr>
          <p:nvPr>
            <p:ph type="pic" sz="quarter" idx="10"/>
          </p:nvPr>
        </p:nvPicPr>
        <p:blipFill rotWithShape="1">
          <a:blip r:embed="rId3"/>
          <a:srcRect l="40748"/>
          <a:stretch/>
        </p:blipFill>
        <p:spPr/>
      </p:pic>
    </p:spTree>
    <p:extLst>
      <p:ext uri="{BB962C8B-B14F-4D97-AF65-F5344CB8AC3E}">
        <p14:creationId xmlns:p14="http://schemas.microsoft.com/office/powerpoint/2010/main" val="1607542819"/>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ext Placeholder 5"/>
          <p:cNvSpPr txBox="1">
            <a:spLocks/>
          </p:cNvSpPr>
          <p:nvPr/>
        </p:nvSpPr>
        <p:spPr>
          <a:xfrm>
            <a:off x="5380037" y="4640262"/>
            <a:ext cx="6858000" cy="2179058"/>
          </a:xfrm>
          <a:prstGeom prst="rect">
            <a:avLst/>
          </a:prstGeom>
        </p:spPr>
        <p:txBody>
          <a:bodyPr vert="horz" wrap="square" lIns="146304" tIns="91440" rIns="146304" bIns="91440"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42">
              <a:spcBef>
                <a:spcPct val="0"/>
              </a:spcBef>
            </a:pPr>
            <a:r>
              <a:rPr lang="en-US" sz="2400" dirty="0">
                <a:gradFill>
                  <a:gsLst>
                    <a:gs pos="24779">
                      <a:srgbClr val="292929"/>
                    </a:gs>
                    <a:gs pos="52000">
                      <a:srgbClr val="292929"/>
                    </a:gs>
                  </a:gsLst>
                  <a:lin ang="5400000" scaled="1"/>
                </a:gradFill>
                <a:latin typeface="+mn-lt"/>
              </a:rPr>
              <a:t>From your PC or Tablet visit MyIgnite at </a:t>
            </a:r>
            <a:r>
              <a:rPr lang="en-US" sz="2400" dirty="0">
                <a:gradFill>
                  <a:gsLst>
                    <a:gs pos="24779">
                      <a:srgbClr val="292929"/>
                    </a:gs>
                    <a:gs pos="52000">
                      <a:srgbClr val="292929"/>
                    </a:gs>
                  </a:gsLst>
                  <a:lin ang="5400000" scaled="1"/>
                </a:gradFill>
                <a:latin typeface="+mn-lt"/>
                <a:hlinkClick r:id="rId3"/>
              </a:rPr>
              <a:t>http://myignite.microsoft.com</a:t>
            </a:r>
            <a:endParaRPr lang="en-US" sz="2400" dirty="0">
              <a:gradFill>
                <a:gsLst>
                  <a:gs pos="24779">
                    <a:srgbClr val="292929"/>
                  </a:gs>
                  <a:gs pos="52000">
                    <a:srgbClr val="292929"/>
                  </a:gs>
                </a:gsLst>
                <a:lin ang="5400000" scaled="1"/>
              </a:gradFill>
              <a:latin typeface="+mn-lt"/>
            </a:endParaRPr>
          </a:p>
          <a:p>
            <a:pPr defTabSz="932742">
              <a:spcBef>
                <a:spcPct val="0"/>
              </a:spcBef>
            </a:pPr>
            <a:endParaRPr lang="en-US" sz="2400" dirty="0">
              <a:gradFill>
                <a:gsLst>
                  <a:gs pos="24779">
                    <a:srgbClr val="292929"/>
                  </a:gs>
                  <a:gs pos="52000">
                    <a:srgbClr val="292929"/>
                  </a:gs>
                </a:gsLst>
                <a:lin ang="5400000" scaled="1"/>
              </a:gradFill>
              <a:latin typeface="+mn-lt"/>
            </a:endParaRPr>
          </a:p>
          <a:p>
            <a:pPr defTabSz="932742">
              <a:spcBef>
                <a:spcPct val="0"/>
              </a:spcBef>
            </a:pPr>
            <a:r>
              <a:rPr lang="en-US" sz="2400" dirty="0">
                <a:gradFill>
                  <a:gsLst>
                    <a:gs pos="24779">
                      <a:srgbClr val="292929"/>
                    </a:gs>
                    <a:gs pos="52000">
                      <a:srgbClr val="292929"/>
                    </a:gs>
                  </a:gsLst>
                  <a:lin ang="5400000" scaled="1"/>
                </a:gradFill>
                <a:latin typeface="+mn-lt"/>
              </a:rPr>
              <a:t>From your phone download and use the Ignite Mobile App by scanning  the QR code above or visiting </a:t>
            </a:r>
            <a:r>
              <a:rPr lang="en-US" sz="2400" dirty="0">
                <a:gradFill>
                  <a:gsLst>
                    <a:gs pos="24779">
                      <a:srgbClr val="292929"/>
                    </a:gs>
                    <a:gs pos="52000">
                      <a:srgbClr val="292929"/>
                    </a:gs>
                  </a:gsLst>
                  <a:lin ang="5400000" scaled="1"/>
                </a:gradFill>
                <a:latin typeface="+mn-lt"/>
                <a:hlinkClick r:id="rId4"/>
              </a:rPr>
              <a:t>https://aka.ms/ignite.mobileapp</a:t>
            </a:r>
            <a:r>
              <a:rPr lang="en-US" sz="2400" dirty="0">
                <a:gradFill>
                  <a:gsLst>
                    <a:gs pos="24779">
                      <a:srgbClr val="292929"/>
                    </a:gs>
                    <a:gs pos="52000">
                      <a:srgbClr val="292929"/>
                    </a:gs>
                  </a:gsLst>
                  <a:lin ang="5400000" scaled="1"/>
                </a:gradFill>
                <a:latin typeface="+mn-lt"/>
              </a:rPr>
              <a:t> </a:t>
            </a:r>
          </a:p>
        </p:txBody>
      </p:sp>
      <p:sp>
        <p:nvSpPr>
          <p:cNvPr id="11" name="Title 1"/>
          <p:cNvSpPr txBox="1">
            <a:spLocks/>
          </p:cNvSpPr>
          <p:nvPr/>
        </p:nvSpPr>
        <p:spPr>
          <a:xfrm>
            <a:off x="5380037" y="295274"/>
            <a:ext cx="6784166" cy="915989"/>
          </a:xfrm>
          <a:prstGeom prst="rect">
            <a:avLst/>
          </a:prstGeom>
        </p:spPr>
        <p:txBody>
          <a:bodyPr lIns="182880" tIns="146304" rIns="182880" bIns="146304"/>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nSpc>
                <a:spcPct val="80000"/>
              </a:lnSpc>
            </a:pPr>
            <a:r>
              <a:rPr sz="4000" dirty="0">
                <a:gradFill>
                  <a:gsLst>
                    <a:gs pos="24779">
                      <a:srgbClr val="292929"/>
                    </a:gs>
                    <a:gs pos="52000">
                      <a:srgbClr val="292929"/>
                    </a:gs>
                  </a:gsLst>
                  <a:lin ang="5400000" scaled="1"/>
                </a:gradFill>
              </a:rPr>
              <a:t>Please evaluate this session</a:t>
            </a:r>
          </a:p>
          <a:p>
            <a:pPr>
              <a:lnSpc>
                <a:spcPct val="80000"/>
              </a:lnSpc>
            </a:pPr>
            <a:r>
              <a:rPr lang="en-US" sz="3200" dirty="0">
                <a:gradFill>
                  <a:gsLst>
                    <a:gs pos="24779">
                      <a:srgbClr val="292929"/>
                    </a:gs>
                    <a:gs pos="52000">
                      <a:srgbClr val="292929"/>
                    </a:gs>
                  </a:gsLst>
                  <a:lin ang="5400000" scaled="1"/>
                </a:gradFill>
              </a:rPr>
              <a:t>Your feedback is important to us!</a:t>
            </a:r>
            <a:endParaRPr sz="3600" dirty="0">
              <a:gradFill>
                <a:gsLst>
                  <a:gs pos="24779">
                    <a:srgbClr val="292929"/>
                  </a:gs>
                  <a:gs pos="52000">
                    <a:srgbClr val="292929"/>
                  </a:gs>
                </a:gsLst>
                <a:lin ang="5400000" scaled="1"/>
              </a:gradFill>
            </a:endParaRPr>
          </a:p>
        </p:txBody>
      </p:sp>
      <p:pic>
        <p:nvPicPr>
          <p:cNvPr id="14" name="Picture 13"/>
          <p:cNvPicPr>
            <a:picLocks noChangeAspect="1"/>
          </p:cNvPicPr>
          <p:nvPr/>
        </p:nvPicPr>
        <p:blipFill rotWithShape="1">
          <a:blip r:embed="rId5"/>
          <a:srcRect l="17119" r="5881"/>
          <a:stretch/>
        </p:blipFill>
        <p:spPr>
          <a:xfrm>
            <a:off x="0" y="-1"/>
            <a:ext cx="4925696" cy="6995160"/>
          </a:xfrm>
          <a:prstGeom prst="rect">
            <a:avLst/>
          </a:prstGeom>
        </p:spPr>
      </p:pic>
      <p:pic>
        <p:nvPicPr>
          <p:cNvPr id="2" name="Picture 1"/>
          <p:cNvPicPr>
            <a:picLocks noChangeAspect="1"/>
          </p:cNvPicPr>
          <p:nvPr/>
        </p:nvPicPr>
        <p:blipFill>
          <a:blip r:embed="rId6"/>
          <a:stretch>
            <a:fillRect/>
          </a:stretch>
        </p:blipFill>
        <p:spPr>
          <a:xfrm>
            <a:off x="7118985" y="1478816"/>
            <a:ext cx="3124200" cy="3124200"/>
          </a:xfrm>
          <a:prstGeom prst="rect">
            <a:avLst/>
          </a:prstGeom>
        </p:spPr>
      </p:pic>
    </p:spTree>
    <p:extLst>
      <p:ext uri="{BB962C8B-B14F-4D97-AF65-F5344CB8AC3E}">
        <p14:creationId xmlns:p14="http://schemas.microsoft.com/office/powerpoint/2010/main" val="2986787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994074" y="2891781"/>
          <a:ext cx="10792319" cy="3928809"/>
        </p:xfrm>
        <a:graphic>
          <a:graphicData uri="http://schemas.openxmlformats.org/drawingml/2006/table">
            <a:tbl>
              <a:tblPr firstRow="1" bandRow="1">
                <a:tableStyleId>{2D5ABB26-0587-4C30-8999-92F81FD0307C}</a:tableStyleId>
              </a:tblPr>
              <a:tblGrid>
                <a:gridCol w="3377894">
                  <a:extLst>
                    <a:ext uri="{9D8B030D-6E8A-4147-A177-3AD203B41FA5}">
                      <a16:colId xmlns:a16="http://schemas.microsoft.com/office/drawing/2014/main" val="642443177"/>
                    </a:ext>
                  </a:extLst>
                </a:gridCol>
                <a:gridCol w="401036">
                  <a:extLst>
                    <a:ext uri="{9D8B030D-6E8A-4147-A177-3AD203B41FA5}">
                      <a16:colId xmlns:a16="http://schemas.microsoft.com/office/drawing/2014/main" val="955467323"/>
                    </a:ext>
                  </a:extLst>
                </a:gridCol>
                <a:gridCol w="3333835">
                  <a:extLst>
                    <a:ext uri="{9D8B030D-6E8A-4147-A177-3AD203B41FA5}">
                      <a16:colId xmlns:a16="http://schemas.microsoft.com/office/drawing/2014/main" val="1087900839"/>
                    </a:ext>
                  </a:extLst>
                </a:gridCol>
                <a:gridCol w="350460">
                  <a:extLst>
                    <a:ext uri="{9D8B030D-6E8A-4147-A177-3AD203B41FA5}">
                      <a16:colId xmlns:a16="http://schemas.microsoft.com/office/drawing/2014/main" val="3280481108"/>
                    </a:ext>
                  </a:extLst>
                </a:gridCol>
                <a:gridCol w="3329094">
                  <a:extLst>
                    <a:ext uri="{9D8B030D-6E8A-4147-A177-3AD203B41FA5}">
                      <a16:colId xmlns:a16="http://schemas.microsoft.com/office/drawing/2014/main" val="190030267"/>
                    </a:ext>
                  </a:extLst>
                </a:gridCol>
              </a:tblGrid>
              <a:tr h="2127610">
                <a:tc>
                  <a:txBody>
                    <a:bodyPr/>
                    <a:lstStyle/>
                    <a:p>
                      <a:pPr marL="285750" marR="0" lvl="0" indent="-2857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tx1"/>
                          </a:solidFill>
                          <a:latin typeface="+mn-lt"/>
                          <a:ea typeface="+mn-ea"/>
                          <a:cs typeface="+mn-cs"/>
                        </a:rPr>
                        <a:t>Included with O365 &amp; D365 workloads</a:t>
                      </a:r>
                    </a:p>
                    <a:p>
                      <a:pPr marL="285750" marR="0" lvl="0" indent="-2857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kern="1200" dirty="0">
                        <a:solidFill>
                          <a:schemeClr val="tx1"/>
                        </a:solidFill>
                        <a:latin typeface="+mn-lt"/>
                        <a:ea typeface="+mn-ea"/>
                        <a:cs typeface="+mn-cs"/>
                      </a:endParaRPr>
                    </a:p>
                    <a:p>
                      <a:pPr marL="285750" marR="0" lvl="0" indent="-2857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PowerApps &amp; MSFT Flow</a:t>
                      </a:r>
                      <a:r>
                        <a:rPr lang="en-US" sz="1400" baseline="0" dirty="0"/>
                        <a:t> capabilities</a:t>
                      </a:r>
                    </a:p>
                    <a:p>
                      <a:pPr marL="285750" marR="0" lvl="0" indent="-2857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baseline="0" dirty="0"/>
                    </a:p>
                    <a:p>
                      <a:pPr marL="285750" marR="0" lvl="0" indent="-2857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Segoe UI Semibold" panose="020B0702040204020203" pitchFamily="34" charset="0"/>
                          <a:cs typeface="Segoe UI Semibold" panose="020B0702040204020203" pitchFamily="34" charset="0"/>
                        </a:rPr>
                        <a:t>Create &amp; run within the context of O365 &amp; D365 data sources</a:t>
                      </a:r>
                    </a:p>
                    <a:p>
                      <a:pPr marL="285750" marR="0" lvl="0" indent="-2857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kern="1200" dirty="0">
                        <a:solidFill>
                          <a:schemeClr val="tx1"/>
                        </a:solidFill>
                        <a:latin typeface="+mn-lt"/>
                        <a:ea typeface="+mn-ea"/>
                        <a:cs typeface="+mn-cs"/>
                      </a:endParaRPr>
                    </a:p>
                  </a:txBody>
                  <a:tcPr marL="91427" marR="91427" marT="45713" marB="457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400" dirty="0"/>
                    </a:p>
                  </a:txBody>
                  <a:tcPr marL="91427" marR="91427" marT="45713" marB="457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lvl="0" indent="-2857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505050"/>
                          </a:solidFill>
                          <a:effectLst/>
                          <a:uLnTx/>
                          <a:uFillTx/>
                          <a:latin typeface="+mn-lt"/>
                          <a:ea typeface="+mn-ea"/>
                          <a:cs typeface="+mn-cs"/>
                        </a:rPr>
                        <a:t>PowerApps &amp; MSFT Flow capabilities</a:t>
                      </a:r>
                    </a:p>
                    <a:p>
                      <a:pPr marL="285750" marR="0" lvl="0" indent="-2857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505050"/>
                        </a:solidFill>
                        <a:effectLst/>
                        <a:uLnTx/>
                        <a:uFillTx/>
                        <a:latin typeface="+mn-lt"/>
                        <a:ea typeface="+mn-ea"/>
                        <a:cs typeface="+mn-cs"/>
                      </a:endParaRPr>
                    </a:p>
                    <a:p>
                      <a:pPr marL="285750" marR="0" lvl="0" indent="-2857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Access to Common Data Model and premium connectors</a:t>
                      </a:r>
                    </a:p>
                    <a:p>
                      <a:pPr marL="285750" marR="0" lvl="0" indent="-2857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a:p>
                    <a:p>
                      <a:pPr marL="285750" marR="0" lvl="0" indent="-2857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Run </a:t>
                      </a:r>
                      <a:r>
                        <a:rPr lang="en-US" sz="1400" b="1" dirty="0">
                          <a:latin typeface="Segoe UI Semibold" panose="020B0702040204020203" pitchFamily="34" charset="0"/>
                          <a:cs typeface="Segoe UI Semibold" panose="020B0702040204020203" pitchFamily="34" charset="0"/>
                        </a:rPr>
                        <a:t>any app or flow </a:t>
                      </a:r>
                      <a:r>
                        <a:rPr lang="en-US" sz="1400" dirty="0"/>
                        <a:t>&amp; build </a:t>
                      </a:r>
                      <a:r>
                        <a:rPr lang="en-US" sz="1400" b="1" dirty="0">
                          <a:latin typeface="Segoe UI Semibold" panose="020B0702040204020203" pitchFamily="34" charset="0"/>
                          <a:cs typeface="Segoe UI Semibold" panose="020B0702040204020203" pitchFamily="34" charset="0"/>
                        </a:rPr>
                        <a:t>against any existing data source</a:t>
                      </a:r>
                      <a:endParaRPr kumimoji="0" lang="en-US" sz="1400" b="0" i="0" u="none" strike="noStrike" kern="1200" cap="none" spc="0" normalizeH="0" baseline="0" noProof="0" dirty="0">
                        <a:ln>
                          <a:noFill/>
                        </a:ln>
                        <a:solidFill>
                          <a:srgbClr val="505050"/>
                        </a:solidFill>
                        <a:effectLst/>
                        <a:uLnTx/>
                        <a:uFillTx/>
                        <a:latin typeface="+mn-lt"/>
                        <a:ea typeface="+mn-ea"/>
                        <a:cs typeface="+mn-cs"/>
                      </a:endParaRPr>
                    </a:p>
                  </a:txBody>
                  <a:tcPr marL="91427" marR="91427" marT="45713" marB="457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400" dirty="0"/>
                    </a:p>
                  </a:txBody>
                  <a:tcPr marL="91427" marR="91427" marT="45713" marB="457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a:buFont typeface="Arial" panose="020B0604020202020204" pitchFamily="34" charset="0"/>
                        <a:buChar char="•"/>
                      </a:pPr>
                      <a:r>
                        <a:rPr lang="en-US" sz="1400" dirty="0"/>
                        <a:t>Included in full D365 Plans</a:t>
                      </a:r>
                    </a:p>
                    <a:p>
                      <a:pPr marL="285750" indent="-285750" algn="l">
                        <a:buFont typeface="Arial" panose="020B0604020202020204" pitchFamily="34" charset="0"/>
                        <a:buChar char="•"/>
                      </a:pPr>
                      <a:endParaRPr lang="en-US" sz="1400" dirty="0"/>
                    </a:p>
                    <a:p>
                      <a:pPr marL="0" indent="0" algn="l">
                        <a:buFont typeface="Arial" panose="020B0604020202020204" pitchFamily="34" charset="0"/>
                        <a:buNone/>
                      </a:pPr>
                      <a:r>
                        <a:rPr lang="en-US" sz="1400" dirty="0"/>
                        <a:t>Includes everything in P1,</a:t>
                      </a:r>
                      <a:r>
                        <a:rPr lang="en-US" sz="1400" baseline="0" dirty="0"/>
                        <a:t> plus</a:t>
                      </a:r>
                    </a:p>
                    <a:p>
                      <a:pPr marL="0" indent="0" algn="l">
                        <a:buFont typeface="Arial" panose="020B0604020202020204" pitchFamily="34" charset="0"/>
                        <a:buNone/>
                      </a:pPr>
                      <a:endParaRPr lang="en-US" sz="500" baseline="0" dirty="0"/>
                    </a:p>
                    <a:p>
                      <a:pPr marL="285750" indent="-285750">
                        <a:buFont typeface="Arial" panose="020B0604020202020204" pitchFamily="34" charset="0"/>
                        <a:buChar char="•"/>
                      </a:pPr>
                      <a:r>
                        <a:rPr lang="en-US" sz="1400" baseline="0" dirty="0"/>
                        <a:t>Create </a:t>
                      </a:r>
                      <a:r>
                        <a:rPr lang="en-US" sz="1400" b="1" baseline="0" dirty="0">
                          <a:latin typeface="Segoe UI Semibold" panose="020B0702040204020203" pitchFamily="34" charset="0"/>
                          <a:cs typeface="Segoe UI Semibold" panose="020B0702040204020203" pitchFamily="34" charset="0"/>
                        </a:rPr>
                        <a:t>any app or flow</a:t>
                      </a:r>
                    </a:p>
                    <a:p>
                      <a:pPr marL="285750" marR="0" indent="-2857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latin typeface="Segoe UI Semibold" panose="020B0702040204020203" pitchFamily="34" charset="0"/>
                          <a:cs typeface="Segoe UI Semibold" panose="020B0702040204020203" pitchFamily="34" charset="0"/>
                        </a:rPr>
                        <a:t>Model your business data and create custom entities (CDM)</a:t>
                      </a:r>
                    </a:p>
                    <a:p>
                      <a:pPr marL="285750" marR="0" indent="-2857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t>Create/manage environments and databases</a:t>
                      </a:r>
                    </a:p>
                    <a:p>
                      <a:pPr marL="285750" marR="0" indent="-2857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dirty="0"/>
                        <a:t>Set policy and view usage</a:t>
                      </a:r>
                    </a:p>
                  </a:txBody>
                  <a:tcPr marL="91427" marR="91427" marT="45713" marB="457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03828044"/>
                  </a:ext>
                </a:extLst>
              </a:tr>
              <a:tr h="1801199">
                <a:tc>
                  <a:txBody>
                    <a:bodyPr/>
                    <a:lstStyle/>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000" dirty="0"/>
                    </a:p>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kern="1200" dirty="0">
                          <a:solidFill>
                            <a:schemeClr val="tx1"/>
                          </a:solidFill>
                          <a:latin typeface="Segoe UI Semibold" panose="020B0702040204020203" pitchFamily="34" charset="0"/>
                          <a:ea typeface="+mn-ea"/>
                          <a:cs typeface="Segoe UI Semibold" panose="020B0702040204020203" pitchFamily="34" charset="0"/>
                        </a:rPr>
                        <a:t>Quotas (per user; pooled tenant-wide):</a:t>
                      </a:r>
                    </a:p>
                    <a:p>
                      <a:pPr marL="285750" marR="0" lvl="0" indent="-2857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600" dirty="0"/>
                    </a:p>
                    <a:p>
                      <a:pPr marL="285750" marR="0" lvl="0" indent="-2857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2,000 flow runs per month</a:t>
                      </a:r>
                    </a:p>
                  </a:txBody>
                  <a:tcPr marL="91427" marR="91427" marT="45713" marB="457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dirty="0"/>
                    </a:p>
                  </a:txBody>
                  <a:tcPr marL="91427" marR="91427" marT="45713" marB="457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000" dirty="0"/>
                    </a:p>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a:latin typeface="Segoe UI Semibold" panose="020B0702040204020203" pitchFamily="34" charset="0"/>
                          <a:cs typeface="Segoe UI Semibold" panose="020B0702040204020203" pitchFamily="34" charset="0"/>
                        </a:rPr>
                        <a:t>Quotas (per user;</a:t>
                      </a:r>
                      <a:r>
                        <a:rPr lang="en-US" sz="1400" baseline="0" dirty="0">
                          <a:latin typeface="Segoe UI Semibold" panose="020B0702040204020203" pitchFamily="34" charset="0"/>
                          <a:cs typeface="Segoe UI Semibold" panose="020B0702040204020203" pitchFamily="34" charset="0"/>
                        </a:rPr>
                        <a:t> </a:t>
                      </a:r>
                      <a:r>
                        <a:rPr lang="en-US" sz="1400" dirty="0">
                          <a:latin typeface="Segoe UI Semibold" panose="020B0702040204020203" pitchFamily="34" charset="0"/>
                          <a:cs typeface="Segoe UI Semibold" panose="020B0702040204020203" pitchFamily="34" charset="0"/>
                        </a:rPr>
                        <a:t>pooled</a:t>
                      </a:r>
                      <a:r>
                        <a:rPr lang="en-US" sz="1400" baseline="0" dirty="0">
                          <a:latin typeface="Segoe UI Semibold" panose="020B0702040204020203" pitchFamily="34" charset="0"/>
                          <a:cs typeface="Segoe UI Semibold" panose="020B0702040204020203" pitchFamily="34" charset="0"/>
                        </a:rPr>
                        <a:t> tenant-wide):</a:t>
                      </a:r>
                      <a:endParaRPr lang="en-US" sz="1400" dirty="0">
                        <a:latin typeface="Segoe UI Semibold" panose="020B0702040204020203" pitchFamily="34" charset="0"/>
                        <a:cs typeface="Segoe UI Semibold" panose="020B0702040204020203" pitchFamily="34" charset="0"/>
                      </a:endParaRPr>
                    </a:p>
                    <a:p>
                      <a:pPr marL="285750" indent="-285750">
                        <a:buFont typeface="Arial" panose="020B0604020202020204" pitchFamily="34" charset="0"/>
                        <a:buChar char="•"/>
                      </a:pPr>
                      <a:endParaRPr lang="en-US" sz="600" b="0" dirty="0"/>
                    </a:p>
                    <a:p>
                      <a:pPr marL="285750" indent="-285750">
                        <a:buFont typeface="Arial" panose="020B0604020202020204" pitchFamily="34" charset="0"/>
                        <a:buChar char="•"/>
                      </a:pPr>
                      <a:r>
                        <a:rPr lang="en-US" sz="1400" b="0" dirty="0"/>
                        <a:t>4,500 flow runs per month</a:t>
                      </a:r>
                    </a:p>
                    <a:p>
                      <a:pPr marL="285750" marR="0" indent="-2857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dirty="0"/>
                        <a:t>20MB Data Storage</a:t>
                      </a:r>
                    </a:p>
                    <a:p>
                      <a:pPr marL="285750" marR="0" indent="-2857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dirty="0"/>
                        <a:t>2GB File Storage</a:t>
                      </a:r>
                    </a:p>
                    <a:p>
                      <a:pPr marL="285750" indent="-285750">
                        <a:buFont typeface="Arial" panose="020B0604020202020204" pitchFamily="34" charset="0"/>
                        <a:buChar char="•"/>
                      </a:pPr>
                      <a:endParaRPr lang="en-US" sz="1400" b="1" dirty="0"/>
                    </a:p>
                  </a:txBody>
                  <a:tcPr marL="91427" marR="91427" marT="45713" marB="457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dirty="0"/>
                    </a:p>
                  </a:txBody>
                  <a:tcPr marL="91427" marR="91427" marT="45713" marB="457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000" dirty="0"/>
                    </a:p>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kern="1200" dirty="0">
                          <a:solidFill>
                            <a:schemeClr val="tx1"/>
                          </a:solidFill>
                          <a:latin typeface="Segoe UI Semibold" panose="020B0702040204020203" pitchFamily="34" charset="0"/>
                          <a:ea typeface="+mn-ea"/>
                          <a:cs typeface="Segoe UI Semibold" panose="020B0702040204020203" pitchFamily="34" charset="0"/>
                        </a:rPr>
                        <a:t>Quotas (per user; pooled tenant-wide):</a:t>
                      </a:r>
                    </a:p>
                    <a:p>
                      <a:pPr marL="285750" indent="-285750">
                        <a:buFont typeface="Arial" panose="020B0604020202020204" pitchFamily="34" charset="0"/>
                        <a:buChar char="•"/>
                      </a:pPr>
                      <a:endParaRPr lang="en-US" sz="600" b="0" dirty="0"/>
                    </a:p>
                    <a:p>
                      <a:pPr marL="285750" indent="-285750">
                        <a:buFont typeface="Arial" panose="020B0604020202020204" pitchFamily="34" charset="0"/>
                        <a:buChar char="•"/>
                      </a:pPr>
                      <a:r>
                        <a:rPr lang="en-US" sz="1400" b="0" dirty="0"/>
                        <a:t>15,000 flow runs per month</a:t>
                      </a:r>
                    </a:p>
                    <a:p>
                      <a:pPr marL="285750" indent="-285750">
                        <a:buFont typeface="Arial" panose="020B0604020202020204" pitchFamily="34" charset="0"/>
                        <a:buChar char="•"/>
                      </a:pPr>
                      <a:r>
                        <a:rPr lang="en-US" sz="1400" b="0" dirty="0"/>
                        <a:t>200 MB Data Storage</a:t>
                      </a:r>
                    </a:p>
                    <a:p>
                      <a:pPr marL="285750" marR="0" indent="-2857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dirty="0"/>
                        <a:t>20 GB File Storage per user</a:t>
                      </a:r>
                    </a:p>
                    <a:p>
                      <a:pPr marL="285750" indent="-285750">
                        <a:buFont typeface="Arial" panose="020B0604020202020204" pitchFamily="34" charset="0"/>
                        <a:buChar char="•"/>
                      </a:pPr>
                      <a:endParaRPr lang="en-US" sz="1400" b="1" dirty="0"/>
                    </a:p>
                  </a:txBody>
                  <a:tcPr marL="91427" marR="91427" marT="45713" marB="457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6067327"/>
                  </a:ext>
                </a:extLst>
              </a:tr>
            </a:tbl>
          </a:graphicData>
        </a:graphic>
      </p:graphicFrame>
      <p:sp>
        <p:nvSpPr>
          <p:cNvPr id="45" name="Title 1"/>
          <p:cNvSpPr>
            <a:spLocks noGrp="1"/>
          </p:cNvSpPr>
          <p:nvPr>
            <p:ph type="title"/>
          </p:nvPr>
        </p:nvSpPr>
        <p:spPr>
          <a:xfrm>
            <a:off x="294529" y="121909"/>
            <a:ext cx="11887878" cy="917444"/>
          </a:xfrm>
        </p:spPr>
        <p:txBody>
          <a:bodyPr>
            <a:normAutofit/>
          </a:bodyPr>
          <a:lstStyle/>
          <a:p>
            <a:r>
              <a:rPr lang="en-US"/>
              <a:t>PowerApps packaging</a:t>
            </a:r>
          </a:p>
        </p:txBody>
      </p:sp>
      <p:sp>
        <p:nvSpPr>
          <p:cNvPr id="17" name="Rectangle 16"/>
          <p:cNvSpPr/>
          <p:nvPr/>
        </p:nvSpPr>
        <p:spPr bwMode="auto">
          <a:xfrm>
            <a:off x="994074" y="2897533"/>
            <a:ext cx="3275748" cy="2264781"/>
          </a:xfrm>
          <a:prstGeom prst="rect">
            <a:avLst/>
          </a:prstGeom>
          <a:noFill/>
          <a:ln w="25400">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ctr" defTabSz="950846"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6" name="Rectangle 5"/>
          <p:cNvSpPr/>
          <p:nvPr/>
        </p:nvSpPr>
        <p:spPr bwMode="auto">
          <a:xfrm>
            <a:off x="4713365" y="2135558"/>
            <a:ext cx="3298774" cy="756223"/>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marL="0" marR="0" lvl="0" indent="0" algn="ctr" defTabSz="914224" eaLnBrk="1" fontAlgn="base" latinLnBrk="0" hangingPunct="1">
              <a:lnSpc>
                <a:spcPct val="90000"/>
              </a:lnSpc>
              <a:spcBef>
                <a:spcPct val="0"/>
              </a:spcBef>
              <a:spcAft>
                <a:spcPct val="0"/>
              </a:spcAft>
              <a:buClrTx/>
              <a:buSzTx/>
              <a:buFontTx/>
              <a:buNone/>
              <a:tabLst/>
              <a:defRPr/>
            </a:pPr>
            <a:r>
              <a:rPr kumimoji="0" lang="en-US" sz="1399" b="1" i="0" u="none" strike="noStrike" kern="0" cap="none" spc="0" normalizeH="0" baseline="0" noProof="0">
                <a:ln>
                  <a:noFill/>
                </a:ln>
                <a:solidFill>
                  <a:schemeClr val="bg1"/>
                </a:solidFill>
                <a:effectLst/>
                <a:uLnTx/>
                <a:uFillTx/>
              </a:rPr>
              <a:t>PowerApps P1</a:t>
            </a:r>
          </a:p>
        </p:txBody>
      </p:sp>
      <p:sp>
        <p:nvSpPr>
          <p:cNvPr id="30" name="Rectangle 29"/>
          <p:cNvSpPr/>
          <p:nvPr/>
        </p:nvSpPr>
        <p:spPr bwMode="auto">
          <a:xfrm>
            <a:off x="8459631" y="2135558"/>
            <a:ext cx="3298774" cy="756223"/>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r>
              <a:rPr kumimoji="0" lang="en-US" sz="1399" b="1" i="0" u="none" strike="noStrike" kern="0" cap="none" spc="0" normalizeH="0" baseline="0" noProof="0">
                <a:ln>
                  <a:noFill/>
                </a:ln>
                <a:solidFill>
                  <a:schemeClr val="bg1"/>
                </a:solidFill>
                <a:effectLst/>
                <a:uLnTx/>
                <a:uFillTx/>
              </a:rPr>
              <a:t>PowerApps P2</a:t>
            </a:r>
          </a:p>
        </p:txBody>
      </p:sp>
      <p:sp>
        <p:nvSpPr>
          <p:cNvPr id="32" name="Rectangle 31"/>
          <p:cNvSpPr/>
          <p:nvPr/>
        </p:nvSpPr>
        <p:spPr bwMode="auto">
          <a:xfrm>
            <a:off x="980925" y="2135558"/>
            <a:ext cx="3298774" cy="756223"/>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marL="0" marR="0" lvl="0" indent="0" algn="ctr" defTabSz="914224" eaLnBrk="1" fontAlgn="auto" latinLnBrk="0" hangingPunct="1">
              <a:lnSpc>
                <a:spcPct val="100000"/>
              </a:lnSpc>
              <a:spcBef>
                <a:spcPts val="0"/>
              </a:spcBef>
              <a:spcAft>
                <a:spcPts val="0"/>
              </a:spcAft>
              <a:buClrTx/>
              <a:buSzTx/>
              <a:buFontTx/>
              <a:buNone/>
              <a:tabLst/>
              <a:defRPr/>
            </a:pPr>
            <a:r>
              <a:rPr kumimoji="0" lang="en-US" sz="1399" b="1" i="0" u="none" strike="noStrike" kern="0" cap="none" spc="0" normalizeH="0" baseline="0" noProof="0">
                <a:ln>
                  <a:noFill/>
                </a:ln>
                <a:solidFill>
                  <a:schemeClr val="bg1"/>
                </a:solidFill>
                <a:effectLst/>
                <a:uLnTx/>
                <a:uFillTx/>
              </a:rPr>
              <a:t>PowerApps and MSFT Flow for</a:t>
            </a:r>
          </a:p>
          <a:p>
            <a:pPr marL="0" marR="0" lvl="0" indent="0" algn="ctr" defTabSz="914224" eaLnBrk="1" fontAlgn="auto" latinLnBrk="0" hangingPunct="1">
              <a:lnSpc>
                <a:spcPct val="100000"/>
              </a:lnSpc>
              <a:spcBef>
                <a:spcPts val="0"/>
              </a:spcBef>
              <a:spcAft>
                <a:spcPts val="0"/>
              </a:spcAft>
              <a:buClrTx/>
              <a:buSzTx/>
              <a:buFontTx/>
              <a:buNone/>
              <a:tabLst/>
              <a:defRPr/>
            </a:pPr>
            <a:r>
              <a:rPr kumimoji="0" lang="en-US" sz="1399" b="1" i="0" u="none" strike="noStrike" kern="0" cap="none" spc="0" normalizeH="0" baseline="0" noProof="0">
                <a:ln>
                  <a:noFill/>
                </a:ln>
                <a:solidFill>
                  <a:schemeClr val="bg1"/>
                </a:solidFill>
                <a:effectLst/>
                <a:uLnTx/>
                <a:uFillTx/>
              </a:rPr>
              <a:t>Office 365 and Dynamics 365</a:t>
            </a:r>
          </a:p>
        </p:txBody>
      </p:sp>
      <p:sp>
        <p:nvSpPr>
          <p:cNvPr id="33" name="Rectangle 32"/>
          <p:cNvSpPr/>
          <p:nvPr/>
        </p:nvSpPr>
        <p:spPr bwMode="auto">
          <a:xfrm>
            <a:off x="4680050" y="1217256"/>
            <a:ext cx="3322709" cy="756223"/>
          </a:xfrm>
          <a:prstGeom prst="rect">
            <a:avLst/>
          </a:prstGeom>
          <a:solidFill>
            <a:schemeClr val="tx1"/>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marL="0" marR="0" lvl="0" indent="0" algn="ctr" defTabSz="914224" eaLnBrk="1" fontAlgn="base" latinLnBrk="0" hangingPunct="1">
              <a:lnSpc>
                <a:spcPct val="90000"/>
              </a:lnSpc>
              <a:spcBef>
                <a:spcPct val="0"/>
              </a:spcBef>
              <a:spcAft>
                <a:spcPts val="612"/>
              </a:spcAft>
              <a:buClrTx/>
              <a:buSzTx/>
              <a:buFontTx/>
              <a:buNone/>
              <a:tabLst/>
              <a:defRPr/>
            </a:pPr>
            <a:r>
              <a:rPr kumimoji="0" lang="en-US" sz="1800" b="0" i="0" u="none" strike="noStrike" kern="0" cap="none" spc="0" normalizeH="0" baseline="0" noProof="0" dirty="0">
                <a:ln>
                  <a:noFill/>
                </a:ln>
                <a:solidFill>
                  <a:schemeClr val="bg1"/>
                </a:solidFill>
                <a:effectLst/>
                <a:uLnTx/>
                <a:uFillTx/>
              </a:rPr>
              <a:t>For business users </a:t>
            </a:r>
          </a:p>
          <a:p>
            <a:pPr marL="0" marR="0" lvl="0" indent="0" algn="ctr" defTabSz="914224" eaLnBrk="1" fontAlgn="base" latinLnBrk="0" hangingPunct="1">
              <a:lnSpc>
                <a:spcPct val="90000"/>
              </a:lnSpc>
              <a:spcBef>
                <a:spcPct val="0"/>
              </a:spcBef>
              <a:spcAft>
                <a:spcPts val="612"/>
              </a:spcAft>
              <a:buClrTx/>
              <a:buSzTx/>
              <a:buFontTx/>
              <a:buNone/>
              <a:tabLst/>
              <a:defRPr/>
            </a:pPr>
            <a:r>
              <a:rPr kumimoji="0" lang="en-US" sz="1399" b="0" i="0" u="none" strike="noStrike" kern="0" cap="none" spc="0" normalizeH="0" baseline="0" noProof="0" dirty="0">
                <a:ln>
                  <a:noFill/>
                </a:ln>
                <a:solidFill>
                  <a:schemeClr val="bg1"/>
                </a:solidFill>
                <a:effectLst/>
                <a:uLnTx/>
                <a:uFillTx/>
              </a:rPr>
              <a:t>Run any app using CDM</a:t>
            </a:r>
          </a:p>
        </p:txBody>
      </p:sp>
      <p:sp>
        <p:nvSpPr>
          <p:cNvPr id="34" name="Rectangle 33"/>
          <p:cNvSpPr/>
          <p:nvPr/>
        </p:nvSpPr>
        <p:spPr bwMode="auto">
          <a:xfrm>
            <a:off x="956990" y="1217256"/>
            <a:ext cx="3322709" cy="756223"/>
          </a:xfrm>
          <a:prstGeom prst="rect">
            <a:avLst/>
          </a:prstGeom>
          <a:solidFill>
            <a:schemeClr val="tx1"/>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marL="0" marR="0" lvl="0" indent="0" algn="ctr" defTabSz="914224" eaLnBrk="1" fontAlgn="auto" latinLnBrk="0" hangingPunct="1">
              <a:lnSpc>
                <a:spcPct val="90000"/>
              </a:lnSpc>
              <a:spcBef>
                <a:spcPts val="0"/>
              </a:spcBef>
              <a:spcAft>
                <a:spcPts val="612"/>
              </a:spcAft>
              <a:buClrTx/>
              <a:buSzTx/>
              <a:buFontTx/>
              <a:buNone/>
              <a:tabLst/>
              <a:defRPr/>
            </a:pPr>
            <a:r>
              <a:rPr kumimoji="0" lang="en-US" sz="1800" b="0" i="0" u="none" strike="noStrike" kern="0" cap="none" spc="0" normalizeH="0" baseline="0" noProof="0" dirty="0">
                <a:ln>
                  <a:noFill/>
                </a:ln>
                <a:solidFill>
                  <a:schemeClr val="bg1"/>
                </a:solidFill>
                <a:effectLst/>
                <a:uLnTx/>
                <a:uFillTx/>
              </a:rPr>
              <a:t>Extending Office 365 and Dynamics 365</a:t>
            </a:r>
            <a:endParaRPr kumimoji="0" lang="en-US" sz="1399" b="0" i="0" u="none" strike="noStrike" kern="0" cap="none" spc="0" normalizeH="0" baseline="0" noProof="0" dirty="0">
              <a:ln>
                <a:noFill/>
              </a:ln>
              <a:solidFill>
                <a:schemeClr val="bg1"/>
              </a:solidFill>
              <a:effectLst/>
              <a:uLnTx/>
              <a:uFillTx/>
            </a:endParaRPr>
          </a:p>
        </p:txBody>
      </p:sp>
      <p:sp>
        <p:nvSpPr>
          <p:cNvPr id="35" name="Rectangle 34"/>
          <p:cNvSpPr/>
          <p:nvPr/>
        </p:nvSpPr>
        <p:spPr bwMode="auto">
          <a:xfrm>
            <a:off x="8436523" y="1217256"/>
            <a:ext cx="3322709" cy="756223"/>
          </a:xfrm>
          <a:prstGeom prst="rect">
            <a:avLst/>
          </a:prstGeom>
          <a:solidFill>
            <a:schemeClr val="tx1"/>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marL="0" marR="0" lvl="0" indent="0" algn="ctr" defTabSz="914224" eaLnBrk="1" fontAlgn="base" latinLnBrk="0" hangingPunct="1">
              <a:lnSpc>
                <a:spcPct val="90000"/>
              </a:lnSpc>
              <a:spcBef>
                <a:spcPct val="0"/>
              </a:spcBef>
              <a:spcAft>
                <a:spcPts val="612"/>
              </a:spcAft>
              <a:buClrTx/>
              <a:buSzTx/>
              <a:buFontTx/>
              <a:buNone/>
              <a:tabLst/>
              <a:defRPr/>
            </a:pPr>
            <a:r>
              <a:rPr kumimoji="0" lang="en-US" sz="1800" b="0" i="0" u="none" strike="noStrike" kern="0" cap="none" spc="0" normalizeH="0" baseline="0" noProof="0" dirty="0">
                <a:ln>
                  <a:noFill/>
                </a:ln>
                <a:solidFill>
                  <a:schemeClr val="bg1"/>
                </a:solidFill>
                <a:effectLst/>
                <a:uLnTx/>
                <a:uFillTx/>
              </a:rPr>
              <a:t>For creators and IT admins</a:t>
            </a:r>
          </a:p>
          <a:p>
            <a:pPr marL="0" marR="0" lvl="0" indent="0" algn="ctr" defTabSz="914224" eaLnBrk="1" fontAlgn="base" latinLnBrk="0" hangingPunct="1">
              <a:lnSpc>
                <a:spcPct val="90000"/>
              </a:lnSpc>
              <a:spcBef>
                <a:spcPct val="0"/>
              </a:spcBef>
              <a:spcAft>
                <a:spcPts val="612"/>
              </a:spcAft>
              <a:buClrTx/>
              <a:buSzTx/>
              <a:buFontTx/>
              <a:buNone/>
              <a:tabLst/>
              <a:defRPr/>
            </a:pPr>
            <a:r>
              <a:rPr kumimoji="0" lang="en-US" sz="1399" b="0" i="0" u="none" strike="noStrike" kern="0" cap="none" spc="0" normalizeH="0" baseline="0" noProof="0" dirty="0">
                <a:ln>
                  <a:noFill/>
                </a:ln>
                <a:solidFill>
                  <a:schemeClr val="bg1"/>
                </a:solidFill>
                <a:effectLst/>
                <a:uLnTx/>
                <a:uFillTx/>
              </a:rPr>
              <a:t>Full creation &amp; admin capabilities</a:t>
            </a:r>
          </a:p>
        </p:txBody>
      </p:sp>
      <p:sp>
        <p:nvSpPr>
          <p:cNvPr id="37" name="Rectangle 36"/>
          <p:cNvSpPr/>
          <p:nvPr/>
        </p:nvSpPr>
        <p:spPr bwMode="auto">
          <a:xfrm>
            <a:off x="4727191" y="2897533"/>
            <a:ext cx="3284948" cy="2264781"/>
          </a:xfrm>
          <a:prstGeom prst="rect">
            <a:avLst/>
          </a:prstGeom>
          <a:noFill/>
          <a:ln w="25400">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ctr" defTabSz="950846"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38" name="Rectangle 37"/>
          <p:cNvSpPr/>
          <p:nvPr/>
        </p:nvSpPr>
        <p:spPr bwMode="auto">
          <a:xfrm>
            <a:off x="8469507" y="2897533"/>
            <a:ext cx="3291351" cy="2264781"/>
          </a:xfrm>
          <a:prstGeom prst="rect">
            <a:avLst/>
          </a:prstGeom>
          <a:noFill/>
          <a:ln w="25400">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ctr" defTabSz="950846"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0" name="Rectangle 9"/>
          <p:cNvSpPr/>
          <p:nvPr/>
        </p:nvSpPr>
        <p:spPr bwMode="auto">
          <a:xfrm>
            <a:off x="994075" y="6527962"/>
            <a:ext cx="10797178" cy="304756"/>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r>
              <a:rPr kumimoji="0" lang="en-US" sz="1399" b="0" i="0" u="none" strike="noStrike" kern="0" cap="none" spc="0" normalizeH="0" baseline="0" noProof="0">
                <a:ln>
                  <a:noFill/>
                </a:ln>
                <a:solidFill>
                  <a:schemeClr val="tx1"/>
                </a:solidFill>
                <a:effectLst/>
                <a:uLnTx/>
                <a:uFillTx/>
                <a:ea typeface="Segoe UI" pitchFamily="34" charset="0"/>
                <a:cs typeface="Segoe UI" pitchFamily="34" charset="0"/>
              </a:rPr>
              <a:t>Additional flow runs, Data Storage, and File Storage may be purchased as needed</a:t>
            </a:r>
          </a:p>
        </p:txBody>
      </p:sp>
      <p:sp>
        <p:nvSpPr>
          <p:cNvPr id="15" name="Rectangle 14"/>
          <p:cNvSpPr/>
          <p:nvPr/>
        </p:nvSpPr>
        <p:spPr bwMode="auto">
          <a:xfrm>
            <a:off x="1003597" y="5248079"/>
            <a:ext cx="3275747" cy="1190404"/>
          </a:xfrm>
          <a:prstGeom prst="rect">
            <a:avLst/>
          </a:prstGeom>
          <a:noFill/>
          <a:ln w="25400">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ctr" defTabSz="950846"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6" name="Rectangle 15"/>
          <p:cNvSpPr/>
          <p:nvPr/>
        </p:nvSpPr>
        <p:spPr bwMode="auto">
          <a:xfrm>
            <a:off x="4736714" y="5248079"/>
            <a:ext cx="3284948" cy="1190404"/>
          </a:xfrm>
          <a:prstGeom prst="rect">
            <a:avLst/>
          </a:prstGeom>
          <a:noFill/>
          <a:ln w="25400">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ctr" defTabSz="950846"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8" name="Rectangle 17"/>
          <p:cNvSpPr/>
          <p:nvPr/>
        </p:nvSpPr>
        <p:spPr bwMode="auto">
          <a:xfrm>
            <a:off x="8479031" y="5248079"/>
            <a:ext cx="3291351" cy="1190404"/>
          </a:xfrm>
          <a:prstGeom prst="rect">
            <a:avLst/>
          </a:prstGeom>
          <a:noFill/>
          <a:ln w="25400">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ctr" defTabSz="950846"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Tree>
    <p:extLst>
      <p:ext uri="{BB962C8B-B14F-4D97-AF65-F5344CB8AC3E}">
        <p14:creationId xmlns:p14="http://schemas.microsoft.com/office/powerpoint/2010/main" val="2077531084"/>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78665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6649581" y="1761644"/>
            <a:ext cx="424216" cy="424216"/>
          </a:xfrm>
          <a:prstGeom prst="roundRect">
            <a:avLst>
              <a:gd name="adj" fmla="val 12087"/>
            </a:avLst>
          </a:prstGeom>
          <a:solidFill>
            <a:schemeClr val="accent3">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 name="Rounded Rectangle 3"/>
          <p:cNvSpPr/>
          <p:nvPr/>
        </p:nvSpPr>
        <p:spPr bwMode="auto">
          <a:xfrm>
            <a:off x="7163989" y="1761643"/>
            <a:ext cx="424216" cy="424216"/>
          </a:xfrm>
          <a:prstGeom prst="roundRect">
            <a:avLst>
              <a:gd name="adj" fmla="val 12087"/>
            </a:avLst>
          </a:prstGeom>
          <a:solidFill>
            <a:schemeClr val="accent3">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Rounded Rectangle 4"/>
          <p:cNvSpPr/>
          <p:nvPr/>
        </p:nvSpPr>
        <p:spPr bwMode="auto">
          <a:xfrm>
            <a:off x="7678396" y="1761643"/>
            <a:ext cx="424216" cy="424216"/>
          </a:xfrm>
          <a:prstGeom prst="roundRect">
            <a:avLst>
              <a:gd name="adj" fmla="val 12087"/>
            </a:avLst>
          </a:prstGeom>
          <a:solidFill>
            <a:schemeClr val="accent3">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 name="Rounded Rectangle 11"/>
          <p:cNvSpPr/>
          <p:nvPr/>
        </p:nvSpPr>
        <p:spPr bwMode="auto">
          <a:xfrm>
            <a:off x="6643098" y="2271428"/>
            <a:ext cx="424216" cy="424216"/>
          </a:xfrm>
          <a:prstGeom prst="roundRect">
            <a:avLst>
              <a:gd name="adj" fmla="val 12087"/>
            </a:avLst>
          </a:prstGeom>
          <a:solidFill>
            <a:schemeClr val="accent3">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 name="Rounded Rectangle 12"/>
          <p:cNvSpPr/>
          <p:nvPr/>
        </p:nvSpPr>
        <p:spPr bwMode="auto">
          <a:xfrm>
            <a:off x="7157506" y="2271427"/>
            <a:ext cx="424216" cy="424216"/>
          </a:xfrm>
          <a:prstGeom prst="roundRect">
            <a:avLst>
              <a:gd name="adj" fmla="val 12087"/>
            </a:avLst>
          </a:prstGeom>
          <a:solidFill>
            <a:schemeClr val="accent3">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 name="Rounded Rectangle 19"/>
          <p:cNvSpPr/>
          <p:nvPr/>
        </p:nvSpPr>
        <p:spPr bwMode="auto">
          <a:xfrm>
            <a:off x="6643098" y="2781207"/>
            <a:ext cx="424216" cy="424216"/>
          </a:xfrm>
          <a:prstGeom prst="roundRect">
            <a:avLst>
              <a:gd name="adj" fmla="val 12087"/>
            </a:avLst>
          </a:prstGeom>
          <a:solidFill>
            <a:schemeClr val="accent3">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 name="Rounded Rectangle 20"/>
          <p:cNvSpPr/>
          <p:nvPr/>
        </p:nvSpPr>
        <p:spPr bwMode="auto">
          <a:xfrm>
            <a:off x="7157506" y="2781206"/>
            <a:ext cx="424216" cy="424216"/>
          </a:xfrm>
          <a:prstGeom prst="roundRect">
            <a:avLst>
              <a:gd name="adj" fmla="val 12087"/>
            </a:avLst>
          </a:prstGeom>
          <a:solidFill>
            <a:schemeClr val="accent3">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 name="Rounded Rectangle 21"/>
          <p:cNvSpPr/>
          <p:nvPr/>
        </p:nvSpPr>
        <p:spPr bwMode="auto">
          <a:xfrm>
            <a:off x="7671913" y="2781206"/>
            <a:ext cx="424216" cy="424216"/>
          </a:xfrm>
          <a:prstGeom prst="roundRect">
            <a:avLst>
              <a:gd name="adj" fmla="val 12087"/>
            </a:avLst>
          </a:prstGeom>
          <a:solidFill>
            <a:schemeClr val="accent3">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3" name="Rounded Rectangle 22"/>
          <p:cNvSpPr/>
          <p:nvPr/>
        </p:nvSpPr>
        <p:spPr bwMode="auto">
          <a:xfrm>
            <a:off x="8186320" y="2781205"/>
            <a:ext cx="424216" cy="424216"/>
          </a:xfrm>
          <a:prstGeom prst="roundRect">
            <a:avLst>
              <a:gd name="adj" fmla="val 12087"/>
            </a:avLst>
          </a:prstGeom>
          <a:solidFill>
            <a:schemeClr val="accent3">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4" name="Rounded Rectangle 23"/>
          <p:cNvSpPr/>
          <p:nvPr/>
        </p:nvSpPr>
        <p:spPr bwMode="auto">
          <a:xfrm>
            <a:off x="8700727" y="2781205"/>
            <a:ext cx="424216" cy="424216"/>
          </a:xfrm>
          <a:prstGeom prst="roundRect">
            <a:avLst>
              <a:gd name="adj" fmla="val 12087"/>
            </a:avLst>
          </a:prstGeom>
          <a:solidFill>
            <a:schemeClr val="accent3">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6" name="Rounded Rectangle 35"/>
          <p:cNvSpPr/>
          <p:nvPr/>
        </p:nvSpPr>
        <p:spPr bwMode="auto">
          <a:xfrm>
            <a:off x="6643098" y="3290982"/>
            <a:ext cx="424216" cy="424216"/>
          </a:xfrm>
          <a:prstGeom prst="roundRect">
            <a:avLst>
              <a:gd name="adj" fmla="val 12087"/>
            </a:avLst>
          </a:prstGeom>
          <a:solidFill>
            <a:schemeClr val="accent3">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7" name="Rounded Rectangle 36"/>
          <p:cNvSpPr/>
          <p:nvPr/>
        </p:nvSpPr>
        <p:spPr bwMode="auto">
          <a:xfrm>
            <a:off x="7157506" y="3290982"/>
            <a:ext cx="424216" cy="424216"/>
          </a:xfrm>
          <a:prstGeom prst="roundRect">
            <a:avLst>
              <a:gd name="adj" fmla="val 12087"/>
            </a:avLst>
          </a:prstGeom>
          <a:solidFill>
            <a:schemeClr val="accent3">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8" name="Rounded Rectangle 37"/>
          <p:cNvSpPr/>
          <p:nvPr/>
        </p:nvSpPr>
        <p:spPr bwMode="auto">
          <a:xfrm>
            <a:off x="7671913" y="3290981"/>
            <a:ext cx="424216" cy="424216"/>
          </a:xfrm>
          <a:prstGeom prst="roundRect">
            <a:avLst>
              <a:gd name="adj" fmla="val 12087"/>
            </a:avLst>
          </a:prstGeom>
          <a:solidFill>
            <a:schemeClr val="accent3">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9" name="TextBox 68"/>
          <p:cNvSpPr txBox="1"/>
          <p:nvPr/>
        </p:nvSpPr>
        <p:spPr>
          <a:xfrm>
            <a:off x="808037" y="1600579"/>
            <a:ext cx="5029200" cy="4182683"/>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tab pos="2743200" algn="l"/>
              </a:tabLst>
              <a:defRPr/>
            </a:pPr>
            <a:r>
              <a:rPr kumimoji="0" lang="en-US" sz="2400" b="0" i="0" u="none" strike="noStrike" kern="0" cap="none" spc="0" normalizeH="0" baseline="0" noProof="0">
                <a:ln>
                  <a:noFill/>
                </a:ln>
                <a:gradFill>
                  <a:gsLst>
                    <a:gs pos="2917">
                      <a:srgbClr val="505050"/>
                    </a:gs>
                    <a:gs pos="30000">
                      <a:srgbClr val="505050"/>
                    </a:gs>
                  </a:gsLst>
                  <a:lin ang="5400000" scaled="0"/>
                </a:gradFill>
                <a:effectLst/>
                <a:uLnTx/>
                <a:uFillTx/>
                <a:latin typeface="Segoe UI Light"/>
                <a:ea typeface="+mn-ea"/>
                <a:cs typeface="+mn-cs"/>
              </a:rPr>
              <a:t>Only a handful of business apps merit the time and cost of traditional </a:t>
            </a:r>
            <a:r>
              <a:rPr kumimoji="0" lang="en-US" sz="2400" b="1" i="0" u="none" strike="noStrike" kern="0" cap="none" spc="0" normalizeH="0" baseline="0" noProof="0">
                <a:ln>
                  <a:noFill/>
                </a:ln>
                <a:gradFill>
                  <a:gsLst>
                    <a:gs pos="2917">
                      <a:srgbClr val="505050"/>
                    </a:gs>
                    <a:gs pos="30000">
                      <a:srgbClr val="505050"/>
                    </a:gs>
                  </a:gsLst>
                  <a:lin ang="5400000" scaled="0"/>
                </a:gradFill>
                <a:effectLst/>
                <a:uLnTx/>
                <a:uFillTx/>
                <a:latin typeface="Segoe UI Semilight" panose="020B0402040204020203" pitchFamily="34" charset="0"/>
                <a:ea typeface="+mn-ea"/>
                <a:cs typeface="Segoe UI Semilight" panose="020B0402040204020203" pitchFamily="34" charset="0"/>
              </a:rPr>
              <a:t>custom software development</a:t>
            </a:r>
            <a:r>
              <a:rPr kumimoji="0" lang="en-US" sz="2400" b="0" i="0" u="none" strike="noStrike" kern="0" cap="none" spc="0" normalizeH="0" baseline="0" noProof="0">
                <a:ln>
                  <a:noFill/>
                </a:ln>
                <a:gradFill>
                  <a:gsLst>
                    <a:gs pos="2917">
                      <a:srgbClr val="505050"/>
                    </a:gs>
                    <a:gs pos="30000">
                      <a:srgbClr val="505050"/>
                    </a:gs>
                  </a:gsLst>
                  <a:lin ang="5400000" scaled="0"/>
                </a:gradFill>
                <a:effectLst/>
                <a:uLnTx/>
                <a:uFillTx/>
                <a:latin typeface="Segoe UI Light"/>
                <a:ea typeface="+mn-ea"/>
                <a:cs typeface="+mn-cs"/>
              </a:rPr>
              <a:t>…</a:t>
            </a:r>
            <a:br>
              <a:rPr kumimoji="0" lang="en-US" sz="2400" b="0" i="0" u="none" strike="noStrike" kern="0" cap="none" spc="0" normalizeH="0" baseline="0" noProof="0">
                <a:ln>
                  <a:noFill/>
                </a:ln>
                <a:gradFill>
                  <a:gsLst>
                    <a:gs pos="2917">
                      <a:srgbClr val="505050"/>
                    </a:gs>
                    <a:gs pos="30000">
                      <a:srgbClr val="505050"/>
                    </a:gs>
                  </a:gsLst>
                  <a:lin ang="5400000" scaled="0"/>
                </a:gradFill>
                <a:effectLst/>
                <a:uLnTx/>
                <a:uFillTx/>
                <a:latin typeface="Segoe UI Light"/>
                <a:ea typeface="+mn-ea"/>
                <a:cs typeface="+mn-cs"/>
              </a:rPr>
            </a:br>
            <a:endParaRPr kumimoji="0" lang="en-US" sz="1200" b="0" i="0" u="none" strike="noStrike" kern="0" cap="none" spc="0" normalizeH="0" baseline="0" noProof="0">
              <a:ln>
                <a:noFill/>
              </a:ln>
              <a:gradFill>
                <a:gsLst>
                  <a:gs pos="2917">
                    <a:srgbClr val="505050"/>
                  </a:gs>
                  <a:gs pos="30000">
                    <a:srgbClr val="505050"/>
                  </a:gs>
                </a:gsLst>
                <a:lin ang="5400000" scaled="0"/>
              </a:gradFill>
              <a:effectLst/>
              <a:uLnTx/>
              <a:uFillTx/>
              <a:latin typeface="Segoe UI Light"/>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0" cap="none" spc="0" normalizeH="0" baseline="0" noProof="0">
                <a:ln>
                  <a:noFill/>
                </a:ln>
                <a:gradFill>
                  <a:gsLst>
                    <a:gs pos="2917">
                      <a:srgbClr val="505050"/>
                    </a:gs>
                    <a:gs pos="30000">
                      <a:srgbClr val="505050"/>
                    </a:gs>
                  </a:gsLst>
                  <a:lin ang="5400000" scaled="0"/>
                </a:gradFill>
                <a:effectLst/>
                <a:uLnTx/>
                <a:uFillTx/>
                <a:latin typeface="Segoe UI Light"/>
                <a:ea typeface="+mn-ea"/>
                <a:cs typeface="+mn-cs"/>
              </a:rPr>
              <a:t>…and only so many problems can be solved with </a:t>
            </a:r>
            <a:r>
              <a:rPr kumimoji="0" lang="en-US" sz="2400" b="1" i="0" u="none" strike="noStrike" kern="0" cap="none" spc="0" normalizeH="0" baseline="0" noProof="0">
                <a:ln>
                  <a:noFill/>
                </a:ln>
                <a:gradFill>
                  <a:gsLst>
                    <a:gs pos="2917">
                      <a:srgbClr val="505050"/>
                    </a:gs>
                    <a:gs pos="30000">
                      <a:srgbClr val="505050"/>
                    </a:gs>
                  </a:gsLst>
                  <a:lin ang="5400000" scaled="0"/>
                </a:gradFill>
                <a:effectLst/>
                <a:uLnTx/>
                <a:uFillTx/>
                <a:latin typeface="Segoe UI Semilight" panose="020B0402040204020203" pitchFamily="34" charset="0"/>
                <a:ea typeface="+mn-ea"/>
                <a:cs typeface="Segoe UI Semilight" panose="020B0402040204020203" pitchFamily="34" charset="0"/>
              </a:rPr>
              <a:t>off-the-shelf SaaS</a:t>
            </a:r>
            <a:r>
              <a:rPr kumimoji="0" lang="en-US" sz="2400" b="0" i="0" u="none" strike="noStrike" kern="0" cap="none" spc="0" normalizeH="0" baseline="0" noProof="0">
                <a:ln>
                  <a:noFill/>
                </a:ln>
                <a:gradFill>
                  <a:gsLst>
                    <a:gs pos="2917">
                      <a:srgbClr val="505050"/>
                    </a:gs>
                    <a:gs pos="30000">
                      <a:srgbClr val="505050"/>
                    </a:gs>
                  </a:gsLst>
                  <a:lin ang="5400000" scaled="0"/>
                </a:gradFill>
                <a:effectLst/>
                <a:uLnTx/>
                <a:uFillTx/>
                <a:latin typeface="Segoe UI Light"/>
                <a:ea typeface="+mn-ea"/>
                <a:cs typeface="+mn-cs"/>
              </a:rPr>
              <a:t>.</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0" cap="none" spc="0" normalizeH="0" baseline="0" noProof="0">
              <a:ln>
                <a:noFill/>
              </a:ln>
              <a:gradFill>
                <a:gsLst>
                  <a:gs pos="2917">
                    <a:srgbClr val="505050"/>
                  </a:gs>
                  <a:gs pos="30000">
                    <a:srgbClr val="505050"/>
                  </a:gs>
                </a:gsLst>
                <a:lin ang="5400000" scaled="0"/>
              </a:gradFill>
              <a:effectLst/>
              <a:uLnTx/>
              <a:uFillTx/>
              <a:latin typeface="Segoe UI Light"/>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3600" b="1" i="0" u="none" strike="noStrike" kern="0" cap="none" spc="0" normalizeH="0" baseline="0" noProof="0">
                <a:ln>
                  <a:noFill/>
                </a:ln>
                <a:solidFill>
                  <a:srgbClr val="505050">
                    <a:lumMod val="50000"/>
                  </a:srgbClr>
                </a:solidFill>
                <a:effectLst/>
                <a:uLnTx/>
                <a:uFillTx/>
                <a:latin typeface="Segoe UI"/>
                <a:ea typeface="+mn-ea"/>
                <a:cs typeface="+mn-cs"/>
              </a:rPr>
              <a:t>What about every other need your business faces?</a:t>
            </a:r>
          </a:p>
        </p:txBody>
      </p:sp>
      <p:grpSp>
        <p:nvGrpSpPr>
          <p:cNvPr id="157" name="Group 156"/>
          <p:cNvGrpSpPr/>
          <p:nvPr/>
        </p:nvGrpSpPr>
        <p:grpSpPr>
          <a:xfrm>
            <a:off x="6628170" y="232299"/>
            <a:ext cx="5609867" cy="6541563"/>
            <a:chOff x="6628170" y="232299"/>
            <a:chExt cx="5609867" cy="6541563"/>
          </a:xfrm>
        </p:grpSpPr>
        <p:sp>
          <p:nvSpPr>
            <p:cNvPr id="6" name="Rounded Rectangle 5"/>
            <p:cNvSpPr/>
            <p:nvPr/>
          </p:nvSpPr>
          <p:spPr bwMode="auto">
            <a:xfrm>
              <a:off x="8186320" y="1761643"/>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Rounded Rectangle 6"/>
            <p:cNvSpPr/>
            <p:nvPr/>
          </p:nvSpPr>
          <p:spPr bwMode="auto">
            <a:xfrm>
              <a:off x="8700727" y="1761642"/>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 name="Rounded Rectangle 7"/>
            <p:cNvSpPr/>
            <p:nvPr/>
          </p:nvSpPr>
          <p:spPr bwMode="auto">
            <a:xfrm>
              <a:off x="9215134" y="1761642"/>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Rounded Rectangle 8"/>
            <p:cNvSpPr/>
            <p:nvPr/>
          </p:nvSpPr>
          <p:spPr bwMode="auto">
            <a:xfrm>
              <a:off x="9729541" y="1761641"/>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 name="Rounded Rectangle 9"/>
            <p:cNvSpPr/>
            <p:nvPr/>
          </p:nvSpPr>
          <p:spPr bwMode="auto">
            <a:xfrm>
              <a:off x="10258425" y="1761644"/>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 name="Rounded Rectangle 13"/>
            <p:cNvSpPr/>
            <p:nvPr/>
          </p:nvSpPr>
          <p:spPr bwMode="auto">
            <a:xfrm>
              <a:off x="7671913" y="2271426"/>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 name="Rounded Rectangle 14"/>
            <p:cNvSpPr/>
            <p:nvPr/>
          </p:nvSpPr>
          <p:spPr bwMode="auto">
            <a:xfrm>
              <a:off x="8186320" y="2271426"/>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Rounded Rectangle 15"/>
            <p:cNvSpPr/>
            <p:nvPr/>
          </p:nvSpPr>
          <p:spPr bwMode="auto">
            <a:xfrm>
              <a:off x="8700727" y="2271425"/>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 name="Rounded Rectangle 16"/>
            <p:cNvSpPr/>
            <p:nvPr/>
          </p:nvSpPr>
          <p:spPr bwMode="auto">
            <a:xfrm>
              <a:off x="9215134" y="2271425"/>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 name="Rounded Rectangle 17"/>
            <p:cNvSpPr/>
            <p:nvPr/>
          </p:nvSpPr>
          <p:spPr bwMode="auto">
            <a:xfrm>
              <a:off x="9729541" y="2271424"/>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 name="Rounded Rectangle 18"/>
            <p:cNvSpPr/>
            <p:nvPr/>
          </p:nvSpPr>
          <p:spPr bwMode="auto">
            <a:xfrm>
              <a:off x="10243948" y="2271424"/>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 name="Rounded Rectangle 24"/>
            <p:cNvSpPr/>
            <p:nvPr/>
          </p:nvSpPr>
          <p:spPr bwMode="auto">
            <a:xfrm>
              <a:off x="9215134" y="2781204"/>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 name="Rounded Rectangle 25"/>
            <p:cNvSpPr/>
            <p:nvPr/>
          </p:nvSpPr>
          <p:spPr bwMode="auto">
            <a:xfrm>
              <a:off x="9729541" y="2781203"/>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7" name="Rounded Rectangle 26"/>
            <p:cNvSpPr/>
            <p:nvPr/>
          </p:nvSpPr>
          <p:spPr bwMode="auto">
            <a:xfrm>
              <a:off x="10243948" y="2781203"/>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9" name="Rounded Rectangle 38"/>
            <p:cNvSpPr/>
            <p:nvPr/>
          </p:nvSpPr>
          <p:spPr bwMode="auto">
            <a:xfrm>
              <a:off x="8186320" y="3290981"/>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0" name="Rounded Rectangle 39"/>
            <p:cNvSpPr/>
            <p:nvPr/>
          </p:nvSpPr>
          <p:spPr bwMode="auto">
            <a:xfrm>
              <a:off x="8700727" y="3290980"/>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1" name="Rounded Rectangle 40"/>
            <p:cNvSpPr/>
            <p:nvPr/>
          </p:nvSpPr>
          <p:spPr bwMode="auto">
            <a:xfrm>
              <a:off x="9215134" y="3290979"/>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2" name="Rounded Rectangle 41"/>
            <p:cNvSpPr/>
            <p:nvPr/>
          </p:nvSpPr>
          <p:spPr bwMode="auto">
            <a:xfrm>
              <a:off x="9729541" y="3290979"/>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3" name="Rounded Rectangle 42"/>
            <p:cNvSpPr/>
            <p:nvPr/>
          </p:nvSpPr>
          <p:spPr bwMode="auto">
            <a:xfrm>
              <a:off x="10243948" y="3290978"/>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4" name="Rounded Rectangle 43"/>
            <p:cNvSpPr/>
            <p:nvPr/>
          </p:nvSpPr>
          <p:spPr bwMode="auto">
            <a:xfrm>
              <a:off x="6643098" y="3800765"/>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5" name="Rounded Rectangle 44"/>
            <p:cNvSpPr/>
            <p:nvPr/>
          </p:nvSpPr>
          <p:spPr bwMode="auto">
            <a:xfrm>
              <a:off x="7157506" y="3800765"/>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6" name="Rounded Rectangle 45"/>
            <p:cNvSpPr/>
            <p:nvPr/>
          </p:nvSpPr>
          <p:spPr bwMode="auto">
            <a:xfrm>
              <a:off x="7671913" y="3800764"/>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7" name="Rounded Rectangle 46"/>
            <p:cNvSpPr/>
            <p:nvPr/>
          </p:nvSpPr>
          <p:spPr bwMode="auto">
            <a:xfrm>
              <a:off x="8186320" y="3800764"/>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8" name="Rounded Rectangle 47"/>
            <p:cNvSpPr/>
            <p:nvPr/>
          </p:nvSpPr>
          <p:spPr bwMode="auto">
            <a:xfrm>
              <a:off x="8700727" y="3800763"/>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9" name="Rounded Rectangle 48"/>
            <p:cNvSpPr/>
            <p:nvPr/>
          </p:nvSpPr>
          <p:spPr bwMode="auto">
            <a:xfrm>
              <a:off x="9215134" y="3800763"/>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0" name="Rounded Rectangle 49"/>
            <p:cNvSpPr/>
            <p:nvPr/>
          </p:nvSpPr>
          <p:spPr bwMode="auto">
            <a:xfrm>
              <a:off x="9729541" y="3800762"/>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1" name="Rounded Rectangle 50"/>
            <p:cNvSpPr/>
            <p:nvPr/>
          </p:nvSpPr>
          <p:spPr bwMode="auto">
            <a:xfrm>
              <a:off x="10243948" y="3800762"/>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2" name="Rounded Rectangle 51"/>
            <p:cNvSpPr/>
            <p:nvPr/>
          </p:nvSpPr>
          <p:spPr bwMode="auto">
            <a:xfrm>
              <a:off x="6643098" y="4310545"/>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3" name="Rounded Rectangle 52"/>
            <p:cNvSpPr/>
            <p:nvPr/>
          </p:nvSpPr>
          <p:spPr bwMode="auto">
            <a:xfrm>
              <a:off x="7157506" y="4310544"/>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4" name="Rounded Rectangle 53"/>
            <p:cNvSpPr/>
            <p:nvPr/>
          </p:nvSpPr>
          <p:spPr bwMode="auto">
            <a:xfrm>
              <a:off x="7671913" y="4310544"/>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5" name="Rounded Rectangle 54"/>
            <p:cNvSpPr/>
            <p:nvPr/>
          </p:nvSpPr>
          <p:spPr bwMode="auto">
            <a:xfrm>
              <a:off x="8186320" y="4310543"/>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6" name="Rounded Rectangle 55"/>
            <p:cNvSpPr/>
            <p:nvPr/>
          </p:nvSpPr>
          <p:spPr bwMode="auto">
            <a:xfrm>
              <a:off x="8700727" y="4310542"/>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7" name="Rounded Rectangle 56"/>
            <p:cNvSpPr/>
            <p:nvPr/>
          </p:nvSpPr>
          <p:spPr bwMode="auto">
            <a:xfrm>
              <a:off x="9215134" y="4310542"/>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8" name="Rounded Rectangle 57"/>
            <p:cNvSpPr/>
            <p:nvPr/>
          </p:nvSpPr>
          <p:spPr bwMode="auto">
            <a:xfrm>
              <a:off x="9729541" y="4310541"/>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9" name="Rounded Rectangle 58"/>
            <p:cNvSpPr/>
            <p:nvPr/>
          </p:nvSpPr>
          <p:spPr bwMode="auto">
            <a:xfrm>
              <a:off x="10243948" y="4310541"/>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0" name="Rounded Rectangle 59"/>
            <p:cNvSpPr/>
            <p:nvPr/>
          </p:nvSpPr>
          <p:spPr bwMode="auto">
            <a:xfrm>
              <a:off x="6635634" y="4820320"/>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1" name="Rounded Rectangle 60"/>
            <p:cNvSpPr/>
            <p:nvPr/>
          </p:nvSpPr>
          <p:spPr bwMode="auto">
            <a:xfrm>
              <a:off x="7150041" y="4820320"/>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2" name="Rounded Rectangle 61"/>
            <p:cNvSpPr/>
            <p:nvPr/>
          </p:nvSpPr>
          <p:spPr bwMode="auto">
            <a:xfrm>
              <a:off x="7664448" y="4820319"/>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3" name="Rounded Rectangle 62"/>
            <p:cNvSpPr/>
            <p:nvPr/>
          </p:nvSpPr>
          <p:spPr bwMode="auto">
            <a:xfrm>
              <a:off x="8178855" y="4820318"/>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4" name="Rounded Rectangle 63"/>
            <p:cNvSpPr/>
            <p:nvPr/>
          </p:nvSpPr>
          <p:spPr bwMode="auto">
            <a:xfrm>
              <a:off x="8693262" y="4820318"/>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5" name="Rounded Rectangle 64"/>
            <p:cNvSpPr/>
            <p:nvPr/>
          </p:nvSpPr>
          <p:spPr bwMode="auto">
            <a:xfrm>
              <a:off x="9207669" y="4820317"/>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6" name="Rounded Rectangle 65"/>
            <p:cNvSpPr/>
            <p:nvPr/>
          </p:nvSpPr>
          <p:spPr bwMode="auto">
            <a:xfrm>
              <a:off x="9722077" y="4820317"/>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7" name="Rounded Rectangle 66"/>
            <p:cNvSpPr/>
            <p:nvPr/>
          </p:nvSpPr>
          <p:spPr bwMode="auto">
            <a:xfrm>
              <a:off x="10236484" y="4820316"/>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0" name="Rounded Rectangle 69"/>
            <p:cNvSpPr/>
            <p:nvPr/>
          </p:nvSpPr>
          <p:spPr bwMode="auto">
            <a:xfrm>
              <a:off x="6635634" y="5330091"/>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1" name="Rounded Rectangle 70"/>
            <p:cNvSpPr/>
            <p:nvPr/>
          </p:nvSpPr>
          <p:spPr bwMode="auto">
            <a:xfrm>
              <a:off x="7150042" y="5330091"/>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2" name="Rounded Rectangle 71"/>
            <p:cNvSpPr/>
            <p:nvPr/>
          </p:nvSpPr>
          <p:spPr bwMode="auto">
            <a:xfrm>
              <a:off x="7664449" y="5330090"/>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3" name="Rounded Rectangle 72"/>
            <p:cNvSpPr/>
            <p:nvPr/>
          </p:nvSpPr>
          <p:spPr bwMode="auto">
            <a:xfrm>
              <a:off x="8178856" y="5330090"/>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4" name="Rounded Rectangle 73"/>
            <p:cNvSpPr/>
            <p:nvPr/>
          </p:nvSpPr>
          <p:spPr bwMode="auto">
            <a:xfrm>
              <a:off x="8693263" y="5330089"/>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5" name="Rounded Rectangle 74"/>
            <p:cNvSpPr/>
            <p:nvPr/>
          </p:nvSpPr>
          <p:spPr bwMode="auto">
            <a:xfrm>
              <a:off x="9207670" y="5330089"/>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6" name="Rounded Rectangle 75"/>
            <p:cNvSpPr/>
            <p:nvPr/>
          </p:nvSpPr>
          <p:spPr bwMode="auto">
            <a:xfrm>
              <a:off x="9722077" y="5330088"/>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7" name="Rounded Rectangle 76"/>
            <p:cNvSpPr/>
            <p:nvPr/>
          </p:nvSpPr>
          <p:spPr bwMode="auto">
            <a:xfrm>
              <a:off x="10236484" y="5330088"/>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8" name="Rounded Rectangle 77"/>
            <p:cNvSpPr/>
            <p:nvPr/>
          </p:nvSpPr>
          <p:spPr bwMode="auto">
            <a:xfrm>
              <a:off x="6635634" y="5839871"/>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9" name="Rounded Rectangle 78"/>
            <p:cNvSpPr/>
            <p:nvPr/>
          </p:nvSpPr>
          <p:spPr bwMode="auto">
            <a:xfrm>
              <a:off x="7150042" y="5839870"/>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0" name="Rounded Rectangle 79"/>
            <p:cNvSpPr/>
            <p:nvPr/>
          </p:nvSpPr>
          <p:spPr bwMode="auto">
            <a:xfrm>
              <a:off x="7664449" y="5839870"/>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1" name="Rounded Rectangle 80"/>
            <p:cNvSpPr/>
            <p:nvPr/>
          </p:nvSpPr>
          <p:spPr bwMode="auto">
            <a:xfrm>
              <a:off x="8178856" y="5839869"/>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2" name="Rounded Rectangle 81"/>
            <p:cNvSpPr/>
            <p:nvPr/>
          </p:nvSpPr>
          <p:spPr bwMode="auto">
            <a:xfrm>
              <a:off x="8693263" y="5839868"/>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3" name="Rounded Rectangle 82"/>
            <p:cNvSpPr/>
            <p:nvPr/>
          </p:nvSpPr>
          <p:spPr bwMode="auto">
            <a:xfrm>
              <a:off x="9207670" y="5839868"/>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4" name="Rounded Rectangle 83"/>
            <p:cNvSpPr/>
            <p:nvPr/>
          </p:nvSpPr>
          <p:spPr bwMode="auto">
            <a:xfrm>
              <a:off x="9722077" y="5839867"/>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5" name="Rounded Rectangle 84"/>
            <p:cNvSpPr/>
            <p:nvPr/>
          </p:nvSpPr>
          <p:spPr bwMode="auto">
            <a:xfrm>
              <a:off x="10236484" y="5839867"/>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6" name="Rounded Rectangle 85"/>
            <p:cNvSpPr/>
            <p:nvPr/>
          </p:nvSpPr>
          <p:spPr bwMode="auto">
            <a:xfrm>
              <a:off x="6628170" y="6349646"/>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7" name="Rounded Rectangle 86"/>
            <p:cNvSpPr/>
            <p:nvPr/>
          </p:nvSpPr>
          <p:spPr bwMode="auto">
            <a:xfrm>
              <a:off x="7142577" y="6349646"/>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8" name="Rounded Rectangle 87"/>
            <p:cNvSpPr/>
            <p:nvPr/>
          </p:nvSpPr>
          <p:spPr bwMode="auto">
            <a:xfrm>
              <a:off x="7656984" y="6349645"/>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9" name="Rounded Rectangle 88"/>
            <p:cNvSpPr/>
            <p:nvPr/>
          </p:nvSpPr>
          <p:spPr bwMode="auto">
            <a:xfrm>
              <a:off x="8171391" y="6349644"/>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0" name="Rounded Rectangle 89"/>
            <p:cNvSpPr/>
            <p:nvPr/>
          </p:nvSpPr>
          <p:spPr bwMode="auto">
            <a:xfrm>
              <a:off x="8685798" y="6349644"/>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1" name="Rounded Rectangle 90"/>
            <p:cNvSpPr/>
            <p:nvPr/>
          </p:nvSpPr>
          <p:spPr bwMode="auto">
            <a:xfrm>
              <a:off x="9200205" y="6349643"/>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2" name="Rounded Rectangle 91"/>
            <p:cNvSpPr/>
            <p:nvPr/>
          </p:nvSpPr>
          <p:spPr bwMode="auto">
            <a:xfrm>
              <a:off x="9714613" y="6349643"/>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3" name="Rounded Rectangle 92"/>
            <p:cNvSpPr/>
            <p:nvPr/>
          </p:nvSpPr>
          <p:spPr bwMode="auto">
            <a:xfrm>
              <a:off x="10229020" y="6349642"/>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4" name="Rounded Rectangle 93"/>
            <p:cNvSpPr/>
            <p:nvPr/>
          </p:nvSpPr>
          <p:spPr bwMode="auto">
            <a:xfrm>
              <a:off x="6649581" y="232302"/>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5" name="Rounded Rectangle 94"/>
            <p:cNvSpPr/>
            <p:nvPr/>
          </p:nvSpPr>
          <p:spPr bwMode="auto">
            <a:xfrm>
              <a:off x="7163989" y="232302"/>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6" name="Rounded Rectangle 95"/>
            <p:cNvSpPr/>
            <p:nvPr/>
          </p:nvSpPr>
          <p:spPr bwMode="auto">
            <a:xfrm>
              <a:off x="7678396" y="232301"/>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7" name="Rounded Rectangle 96"/>
            <p:cNvSpPr/>
            <p:nvPr/>
          </p:nvSpPr>
          <p:spPr bwMode="auto">
            <a:xfrm>
              <a:off x="8192803" y="232301"/>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8" name="Rounded Rectangle 97"/>
            <p:cNvSpPr/>
            <p:nvPr/>
          </p:nvSpPr>
          <p:spPr bwMode="auto">
            <a:xfrm>
              <a:off x="8707210" y="232300"/>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9" name="Rounded Rectangle 98"/>
            <p:cNvSpPr/>
            <p:nvPr/>
          </p:nvSpPr>
          <p:spPr bwMode="auto">
            <a:xfrm>
              <a:off x="9221617" y="232300"/>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0" name="Rounded Rectangle 99"/>
            <p:cNvSpPr/>
            <p:nvPr/>
          </p:nvSpPr>
          <p:spPr bwMode="auto">
            <a:xfrm>
              <a:off x="9736024" y="232299"/>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1" name="Rounded Rectangle 100"/>
            <p:cNvSpPr/>
            <p:nvPr/>
          </p:nvSpPr>
          <p:spPr bwMode="auto">
            <a:xfrm>
              <a:off x="10250431" y="232299"/>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2" name="Rounded Rectangle 101"/>
            <p:cNvSpPr/>
            <p:nvPr/>
          </p:nvSpPr>
          <p:spPr bwMode="auto">
            <a:xfrm>
              <a:off x="6649581" y="742082"/>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3" name="Rounded Rectangle 102"/>
            <p:cNvSpPr/>
            <p:nvPr/>
          </p:nvSpPr>
          <p:spPr bwMode="auto">
            <a:xfrm>
              <a:off x="7163989" y="742081"/>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4" name="Rounded Rectangle 103"/>
            <p:cNvSpPr/>
            <p:nvPr/>
          </p:nvSpPr>
          <p:spPr bwMode="auto">
            <a:xfrm>
              <a:off x="7678396" y="742081"/>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5" name="Rounded Rectangle 104"/>
            <p:cNvSpPr/>
            <p:nvPr/>
          </p:nvSpPr>
          <p:spPr bwMode="auto">
            <a:xfrm>
              <a:off x="8192803" y="742080"/>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6" name="Rounded Rectangle 105"/>
            <p:cNvSpPr/>
            <p:nvPr/>
          </p:nvSpPr>
          <p:spPr bwMode="auto">
            <a:xfrm>
              <a:off x="8707210" y="742079"/>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7" name="Rounded Rectangle 106"/>
            <p:cNvSpPr/>
            <p:nvPr/>
          </p:nvSpPr>
          <p:spPr bwMode="auto">
            <a:xfrm>
              <a:off x="9221617" y="742079"/>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8" name="Rounded Rectangle 107"/>
            <p:cNvSpPr/>
            <p:nvPr/>
          </p:nvSpPr>
          <p:spPr bwMode="auto">
            <a:xfrm>
              <a:off x="9736024" y="742078"/>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9" name="Rounded Rectangle 108"/>
            <p:cNvSpPr/>
            <p:nvPr/>
          </p:nvSpPr>
          <p:spPr bwMode="auto">
            <a:xfrm>
              <a:off x="10250431" y="742078"/>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0" name="Rounded Rectangle 109"/>
            <p:cNvSpPr/>
            <p:nvPr/>
          </p:nvSpPr>
          <p:spPr bwMode="auto">
            <a:xfrm>
              <a:off x="6642117" y="1251857"/>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1" name="Rounded Rectangle 110"/>
            <p:cNvSpPr/>
            <p:nvPr/>
          </p:nvSpPr>
          <p:spPr bwMode="auto">
            <a:xfrm>
              <a:off x="7156524" y="1251857"/>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2" name="Rounded Rectangle 111"/>
            <p:cNvSpPr/>
            <p:nvPr/>
          </p:nvSpPr>
          <p:spPr bwMode="auto">
            <a:xfrm>
              <a:off x="7670931" y="1251856"/>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3" name="Rounded Rectangle 112"/>
            <p:cNvSpPr/>
            <p:nvPr/>
          </p:nvSpPr>
          <p:spPr bwMode="auto">
            <a:xfrm>
              <a:off x="8185338" y="1251855"/>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4" name="Rounded Rectangle 113"/>
            <p:cNvSpPr/>
            <p:nvPr/>
          </p:nvSpPr>
          <p:spPr bwMode="auto">
            <a:xfrm>
              <a:off x="8699745" y="1251855"/>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5" name="Rounded Rectangle 114"/>
            <p:cNvSpPr/>
            <p:nvPr/>
          </p:nvSpPr>
          <p:spPr bwMode="auto">
            <a:xfrm>
              <a:off x="9214152" y="1251854"/>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6" name="Rounded Rectangle 115"/>
            <p:cNvSpPr/>
            <p:nvPr/>
          </p:nvSpPr>
          <p:spPr bwMode="auto">
            <a:xfrm>
              <a:off x="9728560" y="1251854"/>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7" name="Rounded Rectangle 116"/>
            <p:cNvSpPr/>
            <p:nvPr/>
          </p:nvSpPr>
          <p:spPr bwMode="auto">
            <a:xfrm>
              <a:off x="10242967" y="1251853"/>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8" name="Rounded Rectangle 117"/>
            <p:cNvSpPr/>
            <p:nvPr/>
          </p:nvSpPr>
          <p:spPr bwMode="auto">
            <a:xfrm>
              <a:off x="10770530" y="1761645"/>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9" name="Rounded Rectangle 118"/>
            <p:cNvSpPr/>
            <p:nvPr/>
          </p:nvSpPr>
          <p:spPr bwMode="auto">
            <a:xfrm>
              <a:off x="11284937" y="1761644"/>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0" name="Rounded Rectangle 119"/>
            <p:cNvSpPr/>
            <p:nvPr/>
          </p:nvSpPr>
          <p:spPr bwMode="auto">
            <a:xfrm>
              <a:off x="11813821" y="1761647"/>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1" name="Rounded Rectangle 120"/>
            <p:cNvSpPr/>
            <p:nvPr/>
          </p:nvSpPr>
          <p:spPr bwMode="auto">
            <a:xfrm>
              <a:off x="10770530" y="2271428"/>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2" name="Rounded Rectangle 121"/>
            <p:cNvSpPr/>
            <p:nvPr/>
          </p:nvSpPr>
          <p:spPr bwMode="auto">
            <a:xfrm>
              <a:off x="11284937" y="2271427"/>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3" name="Rounded Rectangle 122"/>
            <p:cNvSpPr/>
            <p:nvPr/>
          </p:nvSpPr>
          <p:spPr bwMode="auto">
            <a:xfrm>
              <a:off x="11799344" y="2271427"/>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4" name="Rounded Rectangle 123"/>
            <p:cNvSpPr/>
            <p:nvPr/>
          </p:nvSpPr>
          <p:spPr bwMode="auto">
            <a:xfrm>
              <a:off x="10770530" y="2781207"/>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5" name="Rounded Rectangle 124"/>
            <p:cNvSpPr/>
            <p:nvPr/>
          </p:nvSpPr>
          <p:spPr bwMode="auto">
            <a:xfrm>
              <a:off x="11284937" y="2781206"/>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6" name="Rounded Rectangle 125"/>
            <p:cNvSpPr/>
            <p:nvPr/>
          </p:nvSpPr>
          <p:spPr bwMode="auto">
            <a:xfrm>
              <a:off x="11799344" y="2781206"/>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7" name="Rounded Rectangle 126"/>
            <p:cNvSpPr/>
            <p:nvPr/>
          </p:nvSpPr>
          <p:spPr bwMode="auto">
            <a:xfrm>
              <a:off x="10770530" y="3290982"/>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8" name="Rounded Rectangle 127"/>
            <p:cNvSpPr/>
            <p:nvPr/>
          </p:nvSpPr>
          <p:spPr bwMode="auto">
            <a:xfrm>
              <a:off x="11284937" y="3290982"/>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9" name="Rounded Rectangle 128"/>
            <p:cNvSpPr/>
            <p:nvPr/>
          </p:nvSpPr>
          <p:spPr bwMode="auto">
            <a:xfrm>
              <a:off x="11799344" y="3290981"/>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0" name="Rounded Rectangle 129"/>
            <p:cNvSpPr/>
            <p:nvPr/>
          </p:nvSpPr>
          <p:spPr bwMode="auto">
            <a:xfrm>
              <a:off x="10770530" y="3800766"/>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1" name="Rounded Rectangle 130"/>
            <p:cNvSpPr/>
            <p:nvPr/>
          </p:nvSpPr>
          <p:spPr bwMode="auto">
            <a:xfrm>
              <a:off x="11284937" y="3800765"/>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2" name="Rounded Rectangle 131"/>
            <p:cNvSpPr/>
            <p:nvPr/>
          </p:nvSpPr>
          <p:spPr bwMode="auto">
            <a:xfrm>
              <a:off x="11799344" y="3800765"/>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3" name="Rounded Rectangle 132"/>
            <p:cNvSpPr/>
            <p:nvPr/>
          </p:nvSpPr>
          <p:spPr bwMode="auto">
            <a:xfrm>
              <a:off x="10770530" y="4310545"/>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4" name="Rounded Rectangle 133"/>
            <p:cNvSpPr/>
            <p:nvPr/>
          </p:nvSpPr>
          <p:spPr bwMode="auto">
            <a:xfrm>
              <a:off x="11284937" y="4310544"/>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5" name="Rounded Rectangle 134"/>
            <p:cNvSpPr/>
            <p:nvPr/>
          </p:nvSpPr>
          <p:spPr bwMode="auto">
            <a:xfrm>
              <a:off x="11799344" y="4310544"/>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6" name="Rounded Rectangle 135"/>
            <p:cNvSpPr/>
            <p:nvPr/>
          </p:nvSpPr>
          <p:spPr bwMode="auto">
            <a:xfrm>
              <a:off x="10763065" y="4820320"/>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7" name="Rounded Rectangle 136"/>
            <p:cNvSpPr/>
            <p:nvPr/>
          </p:nvSpPr>
          <p:spPr bwMode="auto">
            <a:xfrm>
              <a:off x="11277473" y="4820320"/>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8" name="Rounded Rectangle 137"/>
            <p:cNvSpPr/>
            <p:nvPr/>
          </p:nvSpPr>
          <p:spPr bwMode="auto">
            <a:xfrm>
              <a:off x="11791880" y="4820319"/>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9" name="Rounded Rectangle 138"/>
            <p:cNvSpPr/>
            <p:nvPr/>
          </p:nvSpPr>
          <p:spPr bwMode="auto">
            <a:xfrm>
              <a:off x="10763066" y="5330092"/>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0" name="Rounded Rectangle 139"/>
            <p:cNvSpPr/>
            <p:nvPr/>
          </p:nvSpPr>
          <p:spPr bwMode="auto">
            <a:xfrm>
              <a:off x="11277473" y="5330091"/>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1" name="Rounded Rectangle 140"/>
            <p:cNvSpPr/>
            <p:nvPr/>
          </p:nvSpPr>
          <p:spPr bwMode="auto">
            <a:xfrm>
              <a:off x="11791880" y="5330091"/>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2" name="Rounded Rectangle 141"/>
            <p:cNvSpPr/>
            <p:nvPr/>
          </p:nvSpPr>
          <p:spPr bwMode="auto">
            <a:xfrm>
              <a:off x="10763066" y="5839871"/>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3" name="Rounded Rectangle 142"/>
            <p:cNvSpPr/>
            <p:nvPr/>
          </p:nvSpPr>
          <p:spPr bwMode="auto">
            <a:xfrm>
              <a:off x="11277473" y="5839870"/>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4" name="Rounded Rectangle 143"/>
            <p:cNvSpPr/>
            <p:nvPr/>
          </p:nvSpPr>
          <p:spPr bwMode="auto">
            <a:xfrm>
              <a:off x="11791880" y="5839870"/>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5" name="Rounded Rectangle 144"/>
            <p:cNvSpPr/>
            <p:nvPr/>
          </p:nvSpPr>
          <p:spPr bwMode="auto">
            <a:xfrm>
              <a:off x="10755601" y="6349646"/>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6" name="Rounded Rectangle 145"/>
            <p:cNvSpPr/>
            <p:nvPr/>
          </p:nvSpPr>
          <p:spPr bwMode="auto">
            <a:xfrm>
              <a:off x="11270009" y="6349646"/>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7" name="Rounded Rectangle 146"/>
            <p:cNvSpPr/>
            <p:nvPr/>
          </p:nvSpPr>
          <p:spPr bwMode="auto">
            <a:xfrm>
              <a:off x="11784416" y="6349645"/>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8" name="Rounded Rectangle 147"/>
            <p:cNvSpPr/>
            <p:nvPr/>
          </p:nvSpPr>
          <p:spPr bwMode="auto">
            <a:xfrm>
              <a:off x="10777013" y="232303"/>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9" name="Rounded Rectangle 148"/>
            <p:cNvSpPr/>
            <p:nvPr/>
          </p:nvSpPr>
          <p:spPr bwMode="auto">
            <a:xfrm>
              <a:off x="11291420" y="232302"/>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0" name="Rounded Rectangle 149"/>
            <p:cNvSpPr/>
            <p:nvPr/>
          </p:nvSpPr>
          <p:spPr bwMode="auto">
            <a:xfrm>
              <a:off x="11805827" y="232302"/>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1" name="Rounded Rectangle 150"/>
            <p:cNvSpPr/>
            <p:nvPr/>
          </p:nvSpPr>
          <p:spPr bwMode="auto">
            <a:xfrm>
              <a:off x="10777013" y="742082"/>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2" name="Rounded Rectangle 151"/>
            <p:cNvSpPr/>
            <p:nvPr/>
          </p:nvSpPr>
          <p:spPr bwMode="auto">
            <a:xfrm>
              <a:off x="11291420" y="742081"/>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3" name="Rounded Rectangle 152"/>
            <p:cNvSpPr/>
            <p:nvPr/>
          </p:nvSpPr>
          <p:spPr bwMode="auto">
            <a:xfrm>
              <a:off x="11805827" y="742081"/>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4" name="Rounded Rectangle 153"/>
            <p:cNvSpPr/>
            <p:nvPr/>
          </p:nvSpPr>
          <p:spPr bwMode="auto">
            <a:xfrm>
              <a:off x="10769548" y="1251857"/>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5" name="Rounded Rectangle 154"/>
            <p:cNvSpPr/>
            <p:nvPr/>
          </p:nvSpPr>
          <p:spPr bwMode="auto">
            <a:xfrm>
              <a:off x="11283956" y="1251857"/>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6" name="Rounded Rectangle 155"/>
            <p:cNvSpPr/>
            <p:nvPr/>
          </p:nvSpPr>
          <p:spPr bwMode="auto">
            <a:xfrm>
              <a:off x="11798363" y="1251856"/>
              <a:ext cx="424216" cy="424216"/>
            </a:xfrm>
            <a:prstGeom prst="roundRect">
              <a:avLst>
                <a:gd name="adj" fmla="val 12087"/>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19212347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9">
                                            <p:txEl>
                                              <p:pRg st="0" end="0"/>
                                            </p:txEl>
                                          </p:spTgt>
                                        </p:tgtEl>
                                        <p:attrNameLst>
                                          <p:attrName>style.visibility</p:attrName>
                                        </p:attrNameLst>
                                      </p:cBhvr>
                                      <p:to>
                                        <p:strVal val="visible"/>
                                      </p:to>
                                    </p:set>
                                    <p:animEffect transition="in" filter="fade">
                                      <p:cBhvr>
                                        <p:cTn id="7" dur="500"/>
                                        <p:tgtEl>
                                          <p:spTgt spid="69">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
                                        <p:tgtEl>
                                          <p:spTgt spid="3"/>
                                        </p:tgtEl>
                                      </p:cBhvr>
                                    </p:animEffect>
                                  </p:childTnLst>
                                </p:cTn>
                              </p:par>
                            </p:childTnLst>
                          </p:cTn>
                        </p:par>
                        <p:par>
                          <p:cTn id="12" fill="hold">
                            <p:stCondLst>
                              <p:cond delay="6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
                                        <p:tgtEl>
                                          <p:spTgt spid="4"/>
                                        </p:tgtEl>
                                      </p:cBhvr>
                                    </p:animEffect>
                                  </p:childTnLst>
                                </p:cTn>
                              </p:par>
                            </p:childTnLst>
                          </p:cTn>
                        </p:par>
                        <p:par>
                          <p:cTn id="16" fill="hold">
                            <p:stCondLst>
                              <p:cond delay="7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
                                        <p:tgtEl>
                                          <p:spTgt spid="5"/>
                                        </p:tgtEl>
                                      </p:cBhvr>
                                    </p:animEffect>
                                  </p:childTnLst>
                                </p:cTn>
                              </p:par>
                            </p:childTnLst>
                          </p:cTn>
                        </p:par>
                        <p:par>
                          <p:cTn id="20" fill="hold">
                            <p:stCondLst>
                              <p:cond delay="8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
                                        <p:tgtEl>
                                          <p:spTgt spid="12"/>
                                        </p:tgtEl>
                                      </p:cBhvr>
                                    </p:animEffect>
                                  </p:childTnLst>
                                </p:cTn>
                              </p:par>
                            </p:childTnLst>
                          </p:cTn>
                        </p:par>
                        <p:par>
                          <p:cTn id="24" fill="hold">
                            <p:stCondLst>
                              <p:cond delay="9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9">
                                            <p:txEl>
                                              <p:pRg st="1" end="1"/>
                                            </p:txEl>
                                          </p:spTgt>
                                        </p:tgtEl>
                                        <p:attrNameLst>
                                          <p:attrName>style.visibility</p:attrName>
                                        </p:attrNameLst>
                                      </p:cBhvr>
                                      <p:to>
                                        <p:strVal val="visible"/>
                                      </p:to>
                                    </p:set>
                                    <p:animEffect transition="in" filter="fade">
                                      <p:cBhvr>
                                        <p:cTn id="32" dur="500"/>
                                        <p:tgtEl>
                                          <p:spTgt spid="69">
                                            <p:txEl>
                                              <p:pRg st="1" end="1"/>
                                            </p:txEl>
                                          </p:spTgt>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
                                        <p:tgtEl>
                                          <p:spTgt spid="20"/>
                                        </p:tgtEl>
                                      </p:cBhvr>
                                    </p:animEffect>
                                  </p:childTnLst>
                                </p:cTn>
                              </p:par>
                            </p:childTnLst>
                          </p:cTn>
                        </p:par>
                        <p:par>
                          <p:cTn id="37" fill="hold">
                            <p:stCondLst>
                              <p:cond delay="600"/>
                            </p:stCondLst>
                            <p:childTnLst>
                              <p:par>
                                <p:cTn id="38" presetID="10" presetClass="entr" presetSubtype="0" fill="hold" grpId="0" nodeType="after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100"/>
                                        <p:tgtEl>
                                          <p:spTgt spid="21"/>
                                        </p:tgtEl>
                                      </p:cBhvr>
                                    </p:animEffect>
                                  </p:childTnLst>
                                </p:cTn>
                              </p:par>
                            </p:childTnLst>
                          </p:cTn>
                        </p:par>
                        <p:par>
                          <p:cTn id="41" fill="hold">
                            <p:stCondLst>
                              <p:cond delay="700"/>
                            </p:stCondLst>
                            <p:childTnLst>
                              <p:par>
                                <p:cTn id="42" presetID="10" presetClass="entr" presetSubtype="0" fill="hold" grpId="0"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100"/>
                                        <p:tgtEl>
                                          <p:spTgt spid="22"/>
                                        </p:tgtEl>
                                      </p:cBhvr>
                                    </p:animEffect>
                                  </p:childTnLst>
                                </p:cTn>
                              </p:par>
                            </p:childTnLst>
                          </p:cTn>
                        </p:par>
                        <p:par>
                          <p:cTn id="45" fill="hold">
                            <p:stCondLst>
                              <p:cond delay="800"/>
                            </p:stCondLst>
                            <p:childTnLst>
                              <p:par>
                                <p:cTn id="46" presetID="10" presetClass="entr" presetSubtype="0" fill="hold" grpId="0" nodeType="after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100"/>
                                        <p:tgtEl>
                                          <p:spTgt spid="23"/>
                                        </p:tgtEl>
                                      </p:cBhvr>
                                    </p:animEffect>
                                  </p:childTnLst>
                                </p:cTn>
                              </p:par>
                            </p:childTnLst>
                          </p:cTn>
                        </p:par>
                        <p:par>
                          <p:cTn id="49" fill="hold">
                            <p:stCondLst>
                              <p:cond delay="900"/>
                            </p:stCondLst>
                            <p:childTnLst>
                              <p:par>
                                <p:cTn id="50" presetID="10" presetClass="entr" presetSubtype="0" fill="hold" grpId="0" nodeType="after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100"/>
                                        <p:tgtEl>
                                          <p:spTgt spid="24"/>
                                        </p:tgtEl>
                                      </p:cBhvr>
                                    </p:animEffect>
                                  </p:childTnLst>
                                </p:cTn>
                              </p:par>
                            </p:childTnLst>
                          </p:cTn>
                        </p:par>
                        <p:par>
                          <p:cTn id="53" fill="hold">
                            <p:stCondLst>
                              <p:cond delay="1000"/>
                            </p:stCondLst>
                            <p:childTnLst>
                              <p:par>
                                <p:cTn id="54" presetID="10" presetClass="entr" presetSubtype="0" fill="hold" grpId="0" nodeType="after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100"/>
                                        <p:tgtEl>
                                          <p:spTgt spid="36"/>
                                        </p:tgtEl>
                                      </p:cBhvr>
                                    </p:animEffect>
                                  </p:childTnLst>
                                </p:cTn>
                              </p:par>
                            </p:childTnLst>
                          </p:cTn>
                        </p:par>
                        <p:par>
                          <p:cTn id="57" fill="hold">
                            <p:stCondLst>
                              <p:cond delay="1100"/>
                            </p:stCondLst>
                            <p:childTnLst>
                              <p:par>
                                <p:cTn id="58" presetID="10" presetClass="entr" presetSubtype="0" fill="hold" grpId="0" nodeType="after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fade">
                                      <p:cBhvr>
                                        <p:cTn id="60" dur="100"/>
                                        <p:tgtEl>
                                          <p:spTgt spid="37"/>
                                        </p:tgtEl>
                                      </p:cBhvr>
                                    </p:animEffect>
                                  </p:childTnLst>
                                </p:cTn>
                              </p:par>
                            </p:childTnLst>
                          </p:cTn>
                        </p:par>
                        <p:par>
                          <p:cTn id="61" fill="hold">
                            <p:stCondLst>
                              <p:cond delay="1200"/>
                            </p:stCondLst>
                            <p:childTnLst>
                              <p:par>
                                <p:cTn id="62" presetID="10" presetClass="entr" presetSubtype="0" fill="hold" grpId="0" nodeType="afterEffect">
                                  <p:stCondLst>
                                    <p:cond delay="0"/>
                                  </p:stCondLst>
                                  <p:childTnLst>
                                    <p:set>
                                      <p:cBhvr>
                                        <p:cTn id="63" dur="1" fill="hold">
                                          <p:stCondLst>
                                            <p:cond delay="0"/>
                                          </p:stCondLst>
                                        </p:cTn>
                                        <p:tgtEl>
                                          <p:spTgt spid="38"/>
                                        </p:tgtEl>
                                        <p:attrNameLst>
                                          <p:attrName>style.visibility</p:attrName>
                                        </p:attrNameLst>
                                      </p:cBhvr>
                                      <p:to>
                                        <p:strVal val="visible"/>
                                      </p:to>
                                    </p:set>
                                    <p:animEffect transition="in" filter="fade">
                                      <p:cBhvr>
                                        <p:cTn id="64" dur="100"/>
                                        <p:tgtEl>
                                          <p:spTgt spid="38"/>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69">
                                            <p:txEl>
                                              <p:pRg st="3" end="3"/>
                                            </p:txEl>
                                          </p:spTgt>
                                        </p:tgtEl>
                                        <p:attrNameLst>
                                          <p:attrName>style.visibility</p:attrName>
                                        </p:attrNameLst>
                                      </p:cBhvr>
                                      <p:to>
                                        <p:strVal val="visible"/>
                                      </p:to>
                                    </p:set>
                                    <p:animEffect transition="in" filter="fade">
                                      <p:cBhvr>
                                        <p:cTn id="69" dur="500"/>
                                        <p:tgtEl>
                                          <p:spTgt spid="69">
                                            <p:txEl>
                                              <p:pRg st="3" end="3"/>
                                            </p:txEl>
                                          </p:spTgt>
                                        </p:tgtEl>
                                      </p:cBhvr>
                                    </p:animEffect>
                                  </p:childTnLst>
                                </p:cTn>
                              </p:par>
                              <p:par>
                                <p:cTn id="70" presetID="22" presetClass="entr" presetSubtype="8" fill="hold" nodeType="withEffect">
                                  <p:stCondLst>
                                    <p:cond delay="0"/>
                                  </p:stCondLst>
                                  <p:childTnLst>
                                    <p:set>
                                      <p:cBhvr>
                                        <p:cTn id="71" dur="1" fill="hold">
                                          <p:stCondLst>
                                            <p:cond delay="0"/>
                                          </p:stCondLst>
                                        </p:cTn>
                                        <p:tgtEl>
                                          <p:spTgt spid="157"/>
                                        </p:tgtEl>
                                        <p:attrNameLst>
                                          <p:attrName>style.visibility</p:attrName>
                                        </p:attrNameLst>
                                      </p:cBhvr>
                                      <p:to>
                                        <p:strVal val="visible"/>
                                      </p:to>
                                    </p:set>
                                    <p:animEffect transition="in" filter="wipe(left)">
                                      <p:cBhvr>
                                        <p:cTn id="72" dur="10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2" grpId="0" animBg="1"/>
      <p:bldP spid="13" grpId="0" animBg="1"/>
      <p:bldP spid="20" grpId="0" animBg="1"/>
      <p:bldP spid="21" grpId="0" animBg="1"/>
      <p:bldP spid="22" grpId="0" animBg="1"/>
      <p:bldP spid="23" grpId="0" animBg="1"/>
      <p:bldP spid="24" grpId="0" animBg="1"/>
      <p:bldP spid="36" grpId="0" animBg="1"/>
      <p:bldP spid="37" grpId="0" animBg="1"/>
      <p:bldP spid="38" grpId="0" animBg="1"/>
      <p:bldP spid="69"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12436475" cy="6994525"/>
          </a:xfrm>
          <a:prstGeom prst="rect">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7" name="Group 6"/>
          <p:cNvGrpSpPr/>
          <p:nvPr/>
        </p:nvGrpSpPr>
        <p:grpSpPr>
          <a:xfrm>
            <a:off x="-30163" y="-2252907"/>
            <a:ext cx="11430000" cy="9671538"/>
            <a:chOff x="5303837" y="1744662"/>
            <a:chExt cx="1981200" cy="1676400"/>
          </a:xfrm>
        </p:grpSpPr>
        <p:sp>
          <p:nvSpPr>
            <p:cNvPr id="8" name="Heart 7"/>
            <p:cNvSpPr/>
            <p:nvPr/>
          </p:nvSpPr>
          <p:spPr bwMode="auto">
            <a:xfrm>
              <a:off x="5303837" y="1744662"/>
              <a:ext cx="1981200" cy="1676400"/>
            </a:xfrm>
            <a:prstGeom prst="heart">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9" name="Group 8"/>
            <p:cNvGrpSpPr/>
            <p:nvPr/>
          </p:nvGrpSpPr>
          <p:grpSpPr>
            <a:xfrm rot="18882910">
              <a:off x="5901302" y="2288625"/>
              <a:ext cx="862105" cy="969868"/>
              <a:chOff x="8809037" y="1287464"/>
              <a:chExt cx="1219194" cy="1492828"/>
            </a:xfrm>
          </p:grpSpPr>
          <p:cxnSp>
            <p:nvCxnSpPr>
              <p:cNvPr id="11" name="Elbow Connector 10"/>
              <p:cNvCxnSpPr/>
              <p:nvPr/>
            </p:nvCxnSpPr>
            <p:spPr>
              <a:xfrm rot="5400000">
                <a:off x="9228137" y="1477962"/>
                <a:ext cx="990600" cy="609600"/>
              </a:xfrm>
              <a:prstGeom prst="bentConnector3">
                <a:avLst>
                  <a:gd name="adj1" fmla="val 50000"/>
                </a:avLst>
              </a:prstGeom>
              <a:ln w="2540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Elbow Connector 11"/>
              <p:cNvCxnSpPr/>
              <p:nvPr/>
            </p:nvCxnSpPr>
            <p:spPr>
              <a:xfrm rot="5400000">
                <a:off x="8618537" y="1980192"/>
                <a:ext cx="990600" cy="609600"/>
              </a:xfrm>
              <a:prstGeom prst="bentConnector3">
                <a:avLst>
                  <a:gd name="adj1" fmla="val 50000"/>
                </a:avLst>
              </a:prstGeom>
              <a:ln w="2540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4" name="Title 3"/>
          <p:cNvSpPr>
            <a:spLocks noGrp="1"/>
          </p:cNvSpPr>
          <p:nvPr>
            <p:ph type="title"/>
          </p:nvPr>
        </p:nvSpPr>
        <p:spPr>
          <a:xfrm>
            <a:off x="1664526" y="677862"/>
            <a:ext cx="3210348" cy="5299426"/>
          </a:xfrm>
        </p:spPr>
        <p:txBody>
          <a:bodyPr anchor="ctr"/>
          <a:lstStyle/>
          <a:p>
            <a:r>
              <a:rPr lang="en-US" sz="2800">
                <a:solidFill>
                  <a:schemeClr val="bg1"/>
                </a:solidFill>
                <a:latin typeface="Segoe UI Semilight" panose="020B0402040204020203" pitchFamily="34" charset="0"/>
                <a:cs typeface="Segoe UI Semilight" panose="020B0402040204020203" pitchFamily="34" charset="0"/>
              </a:rPr>
              <a:t>Secure</a:t>
            </a:r>
            <a:br>
              <a:rPr lang="en-US" sz="2800">
                <a:solidFill>
                  <a:schemeClr val="bg1"/>
                </a:solidFill>
                <a:latin typeface="Segoe UI Semilight" panose="020B0402040204020203" pitchFamily="34" charset="0"/>
                <a:cs typeface="Segoe UI Semilight" panose="020B0402040204020203" pitchFamily="34" charset="0"/>
              </a:rPr>
            </a:br>
            <a:br>
              <a:rPr lang="en-US" sz="2800">
                <a:solidFill>
                  <a:schemeClr val="bg1"/>
                </a:solidFill>
                <a:latin typeface="Segoe UI Semilight" panose="020B0402040204020203" pitchFamily="34" charset="0"/>
                <a:cs typeface="Segoe UI Semilight" panose="020B0402040204020203" pitchFamily="34" charset="0"/>
              </a:rPr>
            </a:br>
            <a:r>
              <a:rPr lang="en-US" sz="2800">
                <a:solidFill>
                  <a:schemeClr val="bg1"/>
                </a:solidFill>
                <a:latin typeface="Segoe UI Semilight" panose="020B0402040204020203" pitchFamily="34" charset="0"/>
                <a:cs typeface="Segoe UI Semilight" panose="020B0402040204020203" pitchFamily="34" charset="0"/>
              </a:rPr>
              <a:t>Scalable</a:t>
            </a:r>
            <a:br>
              <a:rPr lang="en-US" sz="2800">
                <a:solidFill>
                  <a:schemeClr val="bg1"/>
                </a:solidFill>
                <a:latin typeface="Segoe UI Semilight" panose="020B0402040204020203" pitchFamily="34" charset="0"/>
                <a:cs typeface="Segoe UI Semilight" panose="020B0402040204020203" pitchFamily="34" charset="0"/>
              </a:rPr>
            </a:br>
            <a:br>
              <a:rPr lang="en-US" sz="2800">
                <a:solidFill>
                  <a:schemeClr val="bg1"/>
                </a:solidFill>
                <a:latin typeface="Segoe UI Semilight" panose="020B0402040204020203" pitchFamily="34" charset="0"/>
                <a:cs typeface="Segoe UI Semilight" panose="020B0402040204020203" pitchFamily="34" charset="0"/>
              </a:rPr>
            </a:br>
            <a:r>
              <a:rPr lang="en-US" sz="2800">
                <a:solidFill>
                  <a:schemeClr val="bg1"/>
                </a:solidFill>
                <a:latin typeface="Segoe UI Semilight" panose="020B0402040204020203" pitchFamily="34" charset="0"/>
                <a:cs typeface="Segoe UI Semilight" panose="020B0402040204020203" pitchFamily="34" charset="0"/>
              </a:rPr>
              <a:t>Managed</a:t>
            </a:r>
            <a:br>
              <a:rPr lang="en-US" sz="2800">
                <a:solidFill>
                  <a:schemeClr val="bg1"/>
                </a:solidFill>
                <a:latin typeface="Segoe UI Semilight" panose="020B0402040204020203" pitchFamily="34" charset="0"/>
                <a:cs typeface="Segoe UI Semilight" panose="020B0402040204020203" pitchFamily="34" charset="0"/>
              </a:rPr>
            </a:br>
            <a:br>
              <a:rPr lang="en-US" sz="2800">
                <a:solidFill>
                  <a:schemeClr val="bg1"/>
                </a:solidFill>
                <a:latin typeface="Segoe UI Semilight" panose="020B0402040204020203" pitchFamily="34" charset="0"/>
                <a:cs typeface="Segoe UI Semilight" panose="020B0402040204020203" pitchFamily="34" charset="0"/>
              </a:rPr>
            </a:br>
            <a:r>
              <a:rPr lang="en-US" sz="2800">
                <a:solidFill>
                  <a:schemeClr val="bg1"/>
                </a:solidFill>
                <a:latin typeface="Segoe UI Semilight" panose="020B0402040204020203" pitchFamily="34" charset="0"/>
                <a:cs typeface="Segoe UI Semilight" panose="020B0402040204020203" pitchFamily="34" charset="0"/>
              </a:rPr>
              <a:t>Integrated</a:t>
            </a:r>
            <a:br>
              <a:rPr lang="en-US" sz="2800">
                <a:solidFill>
                  <a:schemeClr val="bg1"/>
                </a:solidFill>
                <a:latin typeface="Segoe UI Semilight" panose="020B0402040204020203" pitchFamily="34" charset="0"/>
                <a:cs typeface="Segoe UI Semilight" panose="020B0402040204020203" pitchFamily="34" charset="0"/>
              </a:rPr>
            </a:br>
            <a:br>
              <a:rPr lang="en-US" sz="2800">
                <a:solidFill>
                  <a:schemeClr val="bg1"/>
                </a:solidFill>
                <a:latin typeface="Segoe UI Semilight" panose="020B0402040204020203" pitchFamily="34" charset="0"/>
                <a:cs typeface="Segoe UI Semilight" panose="020B0402040204020203" pitchFamily="34" charset="0"/>
              </a:rPr>
            </a:br>
            <a:r>
              <a:rPr lang="en-US" sz="2800">
                <a:solidFill>
                  <a:schemeClr val="bg1"/>
                </a:solidFill>
                <a:latin typeface="Segoe UI Semilight" panose="020B0402040204020203" pitchFamily="34" charset="0"/>
                <a:cs typeface="Segoe UI Semilight" panose="020B0402040204020203" pitchFamily="34" charset="0"/>
              </a:rPr>
              <a:t>Compliant</a:t>
            </a:r>
          </a:p>
        </p:txBody>
      </p:sp>
      <p:sp>
        <p:nvSpPr>
          <p:cNvPr id="10" name="Title 3"/>
          <p:cNvSpPr txBox="1">
            <a:spLocks/>
          </p:cNvSpPr>
          <p:nvPr/>
        </p:nvSpPr>
        <p:spPr>
          <a:xfrm>
            <a:off x="8682462" y="677862"/>
            <a:ext cx="3210348" cy="5299426"/>
          </a:xfrm>
          <a:prstGeom prst="rect">
            <a:avLst/>
          </a:prstGeom>
        </p:spPr>
        <p:txBody>
          <a:bodyPr vert="horz" wrap="square" lIns="146304" tIns="91440" rIns="146304" bIns="91440" rtlCol="0" anchor="ctr">
            <a:noAutofit/>
          </a:bodyPr>
          <a:lstStyle>
            <a:lvl1pPr algn="l" defTabSz="932742" rtl="0" eaLnBrk="1" latinLnBrk="0" hangingPunct="1">
              <a:lnSpc>
                <a:spcPct val="90000"/>
              </a:lnSpc>
              <a:spcBef>
                <a:spcPct val="0"/>
              </a:spcBef>
              <a:buNone/>
              <a:defRPr lang="en-US" sz="6000" b="0" kern="1200" cap="none" spc="-102"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102" normalizeH="0" baseline="0" noProof="0">
                <a:ln w="3175">
                  <a:noFill/>
                </a:ln>
                <a:solidFill>
                  <a:schemeClr val="bg1"/>
                </a:solidFill>
                <a:effectLst/>
                <a:uLnTx/>
                <a:uFillTx/>
                <a:latin typeface="Segoe UI Semilight" panose="020B0402040204020203" pitchFamily="34" charset="0"/>
                <a:ea typeface="+mn-ea"/>
                <a:cs typeface="Segoe UI Semilight" panose="020B0402040204020203" pitchFamily="34" charset="0"/>
              </a:rPr>
              <a:t>Fast</a:t>
            </a:r>
            <a:br>
              <a:rPr kumimoji="0" lang="en-US" sz="2800" b="0" i="0" u="none" strike="noStrike" kern="1200" cap="none" spc="-102" normalizeH="0" baseline="0" noProof="0">
                <a:ln w="3175">
                  <a:noFill/>
                </a:ln>
                <a:solidFill>
                  <a:schemeClr val="bg1"/>
                </a:solidFill>
                <a:effectLst/>
                <a:uLnTx/>
                <a:uFillTx/>
                <a:latin typeface="Segoe UI Semilight" panose="020B0402040204020203" pitchFamily="34" charset="0"/>
                <a:ea typeface="+mn-ea"/>
                <a:cs typeface="Segoe UI Semilight" panose="020B0402040204020203" pitchFamily="34" charset="0"/>
              </a:rPr>
            </a:br>
            <a:br>
              <a:rPr kumimoji="0" lang="en-US" sz="2800" b="0" i="0" u="none" strike="noStrike" kern="1200" cap="none" spc="-102" normalizeH="0" baseline="0" noProof="0">
                <a:ln w="3175">
                  <a:noFill/>
                </a:ln>
                <a:solidFill>
                  <a:schemeClr val="bg1"/>
                </a:solidFill>
                <a:effectLst/>
                <a:uLnTx/>
                <a:uFillTx/>
                <a:latin typeface="Segoe UI Semilight" panose="020B0402040204020203" pitchFamily="34" charset="0"/>
                <a:ea typeface="+mn-ea"/>
                <a:cs typeface="Segoe UI Semilight" panose="020B0402040204020203" pitchFamily="34" charset="0"/>
              </a:rPr>
            </a:br>
            <a:r>
              <a:rPr kumimoji="0" lang="en-US" sz="2800" b="0" i="0" u="none" strike="noStrike" kern="1200" cap="none" spc="-102" normalizeH="0" baseline="0" noProof="0">
                <a:ln w="3175">
                  <a:noFill/>
                </a:ln>
                <a:solidFill>
                  <a:schemeClr val="bg1"/>
                </a:solidFill>
                <a:effectLst/>
                <a:uLnTx/>
                <a:uFillTx/>
                <a:latin typeface="Segoe UI Semilight" panose="020B0402040204020203" pitchFamily="34" charset="0"/>
                <a:ea typeface="+mn-ea"/>
                <a:cs typeface="Segoe UI Semilight" panose="020B0402040204020203" pitchFamily="34" charset="0"/>
              </a:rPr>
              <a:t>Iterative</a:t>
            </a:r>
            <a:br>
              <a:rPr kumimoji="0" lang="en-US" sz="2800" b="0" i="0" u="none" strike="noStrike" kern="1200" cap="none" spc="-102" normalizeH="0" baseline="0" noProof="0">
                <a:ln w="3175">
                  <a:noFill/>
                </a:ln>
                <a:solidFill>
                  <a:schemeClr val="bg1"/>
                </a:solidFill>
                <a:effectLst/>
                <a:uLnTx/>
                <a:uFillTx/>
                <a:latin typeface="Segoe UI Semilight" panose="020B0402040204020203" pitchFamily="34" charset="0"/>
                <a:ea typeface="+mn-ea"/>
                <a:cs typeface="Segoe UI Semilight" panose="020B0402040204020203" pitchFamily="34" charset="0"/>
              </a:rPr>
            </a:br>
            <a:endParaRPr kumimoji="0" lang="en-US" sz="2800" b="0" i="0" u="none" strike="noStrike" kern="1200" cap="none" spc="-102" normalizeH="0" baseline="0" noProof="0">
              <a:ln w="3175">
                <a:noFill/>
              </a:ln>
              <a:solidFill>
                <a:schemeClr val="bg1"/>
              </a:solidFill>
              <a:effectLst/>
              <a:uLnTx/>
              <a:uFillTx/>
              <a:latin typeface="Segoe UI Semilight" panose="020B0402040204020203" pitchFamily="34" charset="0"/>
              <a:ea typeface="+mn-ea"/>
              <a:cs typeface="Segoe UI Semilight" panose="020B0402040204020203" pitchFamily="34" charset="0"/>
            </a:endParaRPr>
          </a:p>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102" normalizeH="0" baseline="0" noProof="0">
                <a:ln w="3175">
                  <a:noFill/>
                </a:ln>
                <a:solidFill>
                  <a:schemeClr val="bg1"/>
                </a:solidFill>
                <a:effectLst/>
                <a:uLnTx/>
                <a:uFillTx/>
                <a:latin typeface="Segoe UI Semilight" panose="020B0402040204020203" pitchFamily="34" charset="0"/>
                <a:ea typeface="+mn-ea"/>
                <a:cs typeface="Segoe UI Semilight" panose="020B0402040204020203" pitchFamily="34" charset="0"/>
              </a:rPr>
              <a:t>Cross-platform</a:t>
            </a:r>
          </a:p>
          <a:p>
            <a:pPr marL="0" marR="0" lvl="0" indent="0" algn="l" defTabSz="932742" rtl="0" eaLnBrk="1" fontAlgn="auto" latinLnBrk="0" hangingPunct="1">
              <a:lnSpc>
                <a:spcPct val="90000"/>
              </a:lnSpc>
              <a:spcBef>
                <a:spcPct val="0"/>
              </a:spcBef>
              <a:spcAft>
                <a:spcPts val="0"/>
              </a:spcAft>
              <a:buClrTx/>
              <a:buSzTx/>
              <a:buFontTx/>
              <a:buNone/>
              <a:tabLst/>
              <a:defRPr/>
            </a:pPr>
            <a:br>
              <a:rPr kumimoji="0" lang="en-US" sz="2800" b="0" i="0" u="none" strike="noStrike" kern="1200" cap="none" spc="-102" normalizeH="0" baseline="0" noProof="0">
                <a:ln w="3175">
                  <a:noFill/>
                </a:ln>
                <a:solidFill>
                  <a:schemeClr val="bg1"/>
                </a:solidFill>
                <a:effectLst/>
                <a:uLnTx/>
                <a:uFillTx/>
                <a:latin typeface="Segoe UI Semilight" panose="020B0402040204020203" pitchFamily="34" charset="0"/>
                <a:ea typeface="+mn-ea"/>
                <a:cs typeface="Segoe UI Semilight" panose="020B0402040204020203" pitchFamily="34" charset="0"/>
              </a:rPr>
            </a:br>
            <a:r>
              <a:rPr kumimoji="0" lang="en-US" sz="2800" b="0" i="0" u="none" strike="noStrike" kern="1200" cap="none" spc="-102" normalizeH="0" baseline="0" noProof="0">
                <a:ln w="3175">
                  <a:noFill/>
                </a:ln>
                <a:solidFill>
                  <a:schemeClr val="bg1"/>
                </a:solidFill>
                <a:effectLst/>
                <a:uLnTx/>
                <a:uFillTx/>
                <a:latin typeface="Segoe UI Semilight" panose="020B0402040204020203" pitchFamily="34" charset="0"/>
                <a:ea typeface="+mn-ea"/>
                <a:cs typeface="Segoe UI Semilight" panose="020B0402040204020203" pitchFamily="34" charset="0"/>
              </a:rPr>
              <a:t>Beautiful</a:t>
            </a:r>
            <a:br>
              <a:rPr kumimoji="0" lang="en-US" sz="2800" b="0" i="0" u="none" strike="noStrike" kern="1200" cap="none" spc="-102" normalizeH="0" baseline="0" noProof="0">
                <a:ln w="3175">
                  <a:noFill/>
                </a:ln>
                <a:solidFill>
                  <a:schemeClr val="bg1"/>
                </a:solidFill>
                <a:effectLst/>
                <a:uLnTx/>
                <a:uFillTx/>
                <a:latin typeface="Segoe UI Semilight" panose="020B0402040204020203" pitchFamily="34" charset="0"/>
                <a:ea typeface="+mn-ea"/>
                <a:cs typeface="Segoe UI Semilight" panose="020B0402040204020203" pitchFamily="34" charset="0"/>
              </a:rPr>
            </a:br>
            <a:br>
              <a:rPr kumimoji="0" lang="en-US" sz="2800" b="0" i="0" u="none" strike="noStrike" kern="1200" cap="none" spc="-102" normalizeH="0" baseline="0" noProof="0">
                <a:ln w="3175">
                  <a:noFill/>
                </a:ln>
                <a:solidFill>
                  <a:schemeClr val="bg1"/>
                </a:solidFill>
                <a:effectLst/>
                <a:uLnTx/>
                <a:uFillTx/>
                <a:latin typeface="Segoe UI Semilight" panose="020B0402040204020203" pitchFamily="34" charset="0"/>
                <a:ea typeface="+mn-ea"/>
                <a:cs typeface="Segoe UI Semilight" panose="020B0402040204020203" pitchFamily="34" charset="0"/>
              </a:rPr>
            </a:br>
            <a:r>
              <a:rPr kumimoji="0" lang="en-US" sz="2800" b="0" i="0" u="none" strike="noStrike" kern="1200" cap="none" spc="-102" normalizeH="0" baseline="0" noProof="0">
                <a:ln w="3175">
                  <a:noFill/>
                </a:ln>
                <a:solidFill>
                  <a:schemeClr val="bg1"/>
                </a:solidFill>
                <a:effectLst/>
                <a:uLnTx/>
                <a:uFillTx/>
                <a:latin typeface="Segoe UI Semilight" panose="020B0402040204020203" pitchFamily="34" charset="0"/>
                <a:ea typeface="+mn-ea"/>
                <a:cs typeface="Segoe UI Semilight" panose="020B0402040204020203" pitchFamily="34" charset="0"/>
              </a:rPr>
              <a:t>Easy</a:t>
            </a:r>
          </a:p>
        </p:txBody>
      </p:sp>
      <p:grpSp>
        <p:nvGrpSpPr>
          <p:cNvPr id="13" name="Group 12"/>
          <p:cNvGrpSpPr/>
          <p:nvPr/>
        </p:nvGrpSpPr>
        <p:grpSpPr>
          <a:xfrm>
            <a:off x="4945139" y="2054400"/>
            <a:ext cx="2546350" cy="2546350"/>
            <a:chOff x="4945139" y="2054400"/>
            <a:chExt cx="2546350" cy="2546350"/>
          </a:xfrm>
        </p:grpSpPr>
        <p:sp>
          <p:nvSpPr>
            <p:cNvPr id="3" name="Oval 2"/>
            <p:cNvSpPr/>
            <p:nvPr/>
          </p:nvSpPr>
          <p:spPr bwMode="auto">
            <a:xfrm flipV="1">
              <a:off x="4945139" y="2054400"/>
              <a:ext cx="2546350" cy="254635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2" name="Rectangle 1"/>
            <p:cNvSpPr/>
            <p:nvPr/>
          </p:nvSpPr>
          <p:spPr>
            <a:xfrm>
              <a:off x="5657648" y="2819744"/>
              <a:ext cx="1121333" cy="1015663"/>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a:ln>
                    <a:noFill/>
                  </a:ln>
                  <a:solidFill>
                    <a:srgbClr val="FF0000"/>
                  </a:solidFill>
                  <a:effectLst/>
                  <a:uLnTx/>
                  <a:uFillTx/>
                </a:rPr>
                <a:t>VS</a:t>
              </a:r>
            </a:p>
          </p:txBody>
        </p:sp>
      </p:grpSp>
    </p:spTree>
    <p:extLst>
      <p:ext uri="{BB962C8B-B14F-4D97-AF65-F5344CB8AC3E}">
        <p14:creationId xmlns:p14="http://schemas.microsoft.com/office/powerpoint/2010/main" val="25077793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10" presetClass="entr" presetSubtype="0" fill="hold" grpId="0" nodeType="withEffect">
                                  <p:stCondLst>
                                    <p:cond delay="25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750"/>
                            </p:stCondLst>
                            <p:childTnLst>
                              <p:par>
                                <p:cTn id="14" presetID="1" presetClass="entr" presetSubtype="0" fill="hold" grpId="0" nodeType="afterEffect">
                                  <p:stCondLst>
                                    <p:cond delay="0"/>
                                  </p:stCondLst>
                                  <p:iterate type="wd">
                                    <p:tmAbs val="100"/>
                                  </p:iterate>
                                  <p:childTnLst>
                                    <p:set>
                                      <p:cBhvr>
                                        <p:cTn id="15" dur="1" fill="hold">
                                          <p:stCondLst>
                                            <p:cond delay="0"/>
                                          </p:stCondLst>
                                        </p:cTn>
                                        <p:tgtEl>
                                          <p:spTgt spid="4"/>
                                        </p:tgtEl>
                                        <p:attrNameLst>
                                          <p:attrName>style.visibility</p:attrName>
                                        </p:attrNameLst>
                                      </p:cBhvr>
                                      <p:to>
                                        <p:strVal val="visible"/>
                                      </p:to>
                                    </p:set>
                                  </p:childTnLst>
                                </p:cTn>
                              </p:par>
                            </p:childTnLst>
                          </p:cTn>
                        </p:par>
                        <p:par>
                          <p:cTn id="16" fill="hold">
                            <p:stCondLst>
                              <p:cond delay="1151"/>
                            </p:stCondLst>
                            <p:childTnLst>
                              <p:par>
                                <p:cTn id="17" presetID="1" presetClass="entr" presetSubtype="0" fill="hold" nodeType="afterEffect">
                                  <p:stCondLst>
                                    <p:cond delay="1000"/>
                                  </p:stCondLst>
                                  <p:childTnLst>
                                    <p:set>
                                      <p:cBhvr>
                                        <p:cTn id="18" dur="1" fill="hold">
                                          <p:stCondLst>
                                            <p:cond delay="0"/>
                                          </p:stCondLst>
                                        </p:cTn>
                                        <p:tgtEl>
                                          <p:spTgt spid="13"/>
                                        </p:tgtEl>
                                        <p:attrNameLst>
                                          <p:attrName>style.visibility</p:attrName>
                                        </p:attrNameLst>
                                      </p:cBhvr>
                                      <p:to>
                                        <p:strVal val="visible"/>
                                      </p:to>
                                    </p:set>
                                  </p:childTnLst>
                                </p:cTn>
                              </p:par>
                            </p:childTnLst>
                          </p:cTn>
                        </p:par>
                        <p:par>
                          <p:cTn id="19" fill="hold">
                            <p:stCondLst>
                              <p:cond delay="2151"/>
                            </p:stCondLst>
                            <p:childTnLst>
                              <p:par>
                                <p:cTn id="20" presetID="1" presetClass="entr" presetSubtype="0" fill="hold" grpId="0" nodeType="afterEffect">
                                  <p:stCondLst>
                                    <p:cond delay="200"/>
                                  </p:stCondLst>
                                  <p:iterate type="wd">
                                    <p:tmAbs val="100"/>
                                  </p:iterate>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655638" y="5401087"/>
            <a:ext cx="10896600" cy="744892"/>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Application Platform (PowerApps, Power BI Embedded, Microsoft Flow) &amp; Common Data Model</a:t>
            </a:r>
          </a:p>
        </p:txBody>
      </p:sp>
      <p:sp>
        <p:nvSpPr>
          <p:cNvPr id="19" name="Rectangle 18"/>
          <p:cNvSpPr/>
          <p:nvPr/>
        </p:nvSpPr>
        <p:spPr bwMode="auto">
          <a:xfrm>
            <a:off x="655637" y="2686715"/>
            <a:ext cx="2012328" cy="2641328"/>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82880"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Office 365</a:t>
            </a:r>
          </a:p>
        </p:txBody>
      </p:sp>
      <p:sp>
        <p:nvSpPr>
          <p:cNvPr id="21" name="Rectangle 20"/>
          <p:cNvSpPr/>
          <p:nvPr/>
        </p:nvSpPr>
        <p:spPr bwMode="auto">
          <a:xfrm>
            <a:off x="655638" y="2084588"/>
            <a:ext cx="10896600" cy="549334"/>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Microsoft AppSource</a:t>
            </a:r>
          </a:p>
        </p:txBody>
      </p:sp>
      <p:sp>
        <p:nvSpPr>
          <p:cNvPr id="22" name="Rectangle 21"/>
          <p:cNvSpPr/>
          <p:nvPr/>
        </p:nvSpPr>
        <p:spPr bwMode="auto">
          <a:xfrm>
            <a:off x="9843717" y="2686715"/>
            <a:ext cx="1708520" cy="2641328"/>
          </a:xfrm>
          <a:prstGeom prst="rect">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82880"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Third Party Business Applications</a:t>
            </a:r>
          </a:p>
        </p:txBody>
      </p:sp>
      <p:sp>
        <p:nvSpPr>
          <p:cNvPr id="5" name="Rectangle 4"/>
          <p:cNvSpPr/>
          <p:nvPr/>
        </p:nvSpPr>
        <p:spPr bwMode="auto">
          <a:xfrm>
            <a:off x="4237038" y="2686715"/>
            <a:ext cx="3710226" cy="2648900"/>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82880"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Dynamics 365</a:t>
            </a:r>
          </a:p>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19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19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19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19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19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19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18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0" name="Group 9"/>
          <p:cNvGrpSpPr/>
          <p:nvPr/>
        </p:nvGrpSpPr>
        <p:grpSpPr>
          <a:xfrm>
            <a:off x="4547888" y="3426409"/>
            <a:ext cx="3118149" cy="1560795"/>
            <a:chOff x="4941185" y="3171086"/>
            <a:chExt cx="4008289" cy="1558142"/>
          </a:xfrm>
          <a:solidFill>
            <a:schemeClr val="bg2">
              <a:lumMod val="75000"/>
            </a:schemeClr>
          </a:solidFill>
        </p:grpSpPr>
        <p:sp>
          <p:nvSpPr>
            <p:cNvPr id="12" name="Rectangle 11"/>
            <p:cNvSpPr/>
            <p:nvPr/>
          </p:nvSpPr>
          <p:spPr bwMode="auto">
            <a:xfrm>
              <a:off x="4941185" y="3720742"/>
              <a:ext cx="1940293" cy="4572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49217" rIns="186521" bIns="149217" numCol="1" spcCol="0" rtlCol="0" fromWordArt="0" anchor="ctr" anchorCtr="0" forceAA="0" compatLnSpc="1">
              <a:prstTxWarp prst="textNoShape">
                <a:avLst/>
              </a:prstTxWarp>
              <a:noAutofit/>
            </a:bodyPr>
            <a:lstStyle/>
            <a:p>
              <a:pPr marL="0" marR="0" lvl="0" indent="0" algn="l" defTabSz="951028" rtl="0"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a:ln>
                    <a:noFill/>
                  </a:ln>
                  <a:solidFill>
                    <a:srgbClr val="002050"/>
                  </a:solidFill>
                  <a:effectLst/>
                  <a:uLnTx/>
                  <a:uFillTx/>
                  <a:latin typeface="Segoe UI"/>
                  <a:ea typeface="Segoe UI" pitchFamily="34" charset="0"/>
                  <a:cs typeface="Segoe UI" pitchFamily="34" charset="0"/>
                </a:rPr>
                <a:t>Field Service</a:t>
              </a:r>
            </a:p>
          </p:txBody>
        </p:sp>
        <p:grpSp>
          <p:nvGrpSpPr>
            <p:cNvPr id="9" name="Group 8"/>
            <p:cNvGrpSpPr/>
            <p:nvPr/>
          </p:nvGrpSpPr>
          <p:grpSpPr>
            <a:xfrm>
              <a:off x="4941185" y="3171086"/>
              <a:ext cx="4008289" cy="1558142"/>
              <a:chOff x="4941185" y="3171086"/>
              <a:chExt cx="4008289" cy="1558142"/>
            </a:xfrm>
            <a:grpFill/>
          </p:grpSpPr>
          <p:sp>
            <p:nvSpPr>
              <p:cNvPr id="6" name="Rectangle 5"/>
              <p:cNvSpPr/>
              <p:nvPr/>
            </p:nvSpPr>
            <p:spPr bwMode="auto">
              <a:xfrm>
                <a:off x="4941185" y="3171086"/>
                <a:ext cx="1940293" cy="4572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49217" rIns="186521" bIns="149217" numCol="1" spcCol="0" rtlCol="0" fromWordArt="0" anchor="ctr" anchorCtr="0" forceAA="0" compatLnSpc="1">
                <a:prstTxWarp prst="textNoShape">
                  <a:avLst/>
                </a:prstTxWarp>
                <a:noAutofit/>
              </a:bodyPr>
              <a:lstStyle/>
              <a:p>
                <a:pPr marL="0" marR="0" lvl="0" indent="0" algn="l" defTabSz="951028" rtl="0"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a:ln>
                      <a:noFill/>
                    </a:ln>
                    <a:solidFill>
                      <a:srgbClr val="002050"/>
                    </a:solidFill>
                    <a:effectLst/>
                    <a:uLnTx/>
                    <a:uFillTx/>
                    <a:latin typeface="Segoe UI"/>
                    <a:ea typeface="Segoe UI" pitchFamily="34" charset="0"/>
                    <a:cs typeface="Segoe UI" pitchFamily="34" charset="0"/>
                  </a:rPr>
                  <a:t>Sales</a:t>
                </a:r>
              </a:p>
            </p:txBody>
          </p:sp>
          <p:sp>
            <p:nvSpPr>
              <p:cNvPr id="11" name="Rectangle 10"/>
              <p:cNvSpPr/>
              <p:nvPr/>
            </p:nvSpPr>
            <p:spPr bwMode="auto">
              <a:xfrm>
                <a:off x="7008966" y="3171086"/>
                <a:ext cx="1940508" cy="4572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49217" rIns="186521" bIns="149217" numCol="1" spcCol="0" rtlCol="0" fromWordArt="0" anchor="ctr" anchorCtr="0" forceAA="0" compatLnSpc="1">
                <a:prstTxWarp prst="textNoShape">
                  <a:avLst/>
                </a:prstTxWarp>
                <a:noAutofit/>
              </a:bodyPr>
              <a:lstStyle/>
              <a:p>
                <a:pPr marL="0" marR="0" lvl="0" indent="0" algn="l" defTabSz="951028" rtl="0"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a:ln>
                      <a:noFill/>
                    </a:ln>
                    <a:solidFill>
                      <a:srgbClr val="002050"/>
                    </a:solidFill>
                    <a:effectLst/>
                    <a:uLnTx/>
                    <a:uFillTx/>
                    <a:latin typeface="Segoe UI"/>
                    <a:ea typeface="Segoe UI" pitchFamily="34" charset="0"/>
                    <a:cs typeface="Segoe UI" pitchFamily="34" charset="0"/>
                  </a:rPr>
                  <a:t>Customer Service  </a:t>
                </a:r>
              </a:p>
            </p:txBody>
          </p:sp>
          <p:sp>
            <p:nvSpPr>
              <p:cNvPr id="13" name="Rectangle 12"/>
              <p:cNvSpPr/>
              <p:nvPr/>
            </p:nvSpPr>
            <p:spPr bwMode="auto">
              <a:xfrm>
                <a:off x="7008966" y="3720742"/>
                <a:ext cx="1940508" cy="4572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49217" rIns="186521" bIns="149217" numCol="1" spcCol="0" rtlCol="0" fromWordArt="0" anchor="ctr" anchorCtr="0" forceAA="0" compatLnSpc="1">
                <a:prstTxWarp prst="textNoShape">
                  <a:avLst/>
                </a:prstTxWarp>
                <a:noAutofit/>
              </a:bodyPr>
              <a:lstStyle/>
              <a:p>
                <a:pPr marL="0" marR="0" lvl="0" indent="0" algn="l" defTabSz="951028" rtl="0"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a:ln>
                      <a:noFill/>
                    </a:ln>
                    <a:solidFill>
                      <a:srgbClr val="002050"/>
                    </a:solidFill>
                    <a:effectLst/>
                    <a:uLnTx/>
                    <a:uFillTx/>
                    <a:latin typeface="Segoe UI"/>
                    <a:ea typeface="Segoe UI" pitchFamily="34" charset="0"/>
                    <a:cs typeface="Segoe UI" pitchFamily="34" charset="0"/>
                  </a:rPr>
                  <a:t>Project Service Automation</a:t>
                </a:r>
              </a:p>
            </p:txBody>
          </p:sp>
          <p:sp>
            <p:nvSpPr>
              <p:cNvPr id="14" name="Rectangle 13"/>
              <p:cNvSpPr/>
              <p:nvPr/>
            </p:nvSpPr>
            <p:spPr bwMode="auto">
              <a:xfrm>
                <a:off x="4941185" y="4272028"/>
                <a:ext cx="1940293" cy="4572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49217" rIns="186521" bIns="149217" numCol="1" spcCol="0" rtlCol="0" fromWordArt="0" anchor="ctr" anchorCtr="0" forceAA="0" compatLnSpc="1">
                <a:prstTxWarp prst="textNoShape">
                  <a:avLst/>
                </a:prstTxWarp>
                <a:noAutofit/>
              </a:bodyPr>
              <a:lstStyle/>
              <a:p>
                <a:pPr marL="0" marR="0" lvl="0" indent="0" algn="l" defTabSz="951028" rtl="0"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a:ln>
                      <a:noFill/>
                    </a:ln>
                    <a:solidFill>
                      <a:srgbClr val="002050"/>
                    </a:solidFill>
                    <a:effectLst/>
                    <a:uLnTx/>
                    <a:uFillTx/>
                    <a:latin typeface="Segoe UI"/>
                    <a:ea typeface="Segoe UI" pitchFamily="34" charset="0"/>
                    <a:cs typeface="Segoe UI" pitchFamily="34" charset="0"/>
                  </a:rPr>
                  <a:t>Marketing</a:t>
                </a:r>
              </a:p>
            </p:txBody>
          </p:sp>
          <p:sp>
            <p:nvSpPr>
              <p:cNvPr id="15" name="Rectangle 14"/>
              <p:cNvSpPr/>
              <p:nvPr/>
            </p:nvSpPr>
            <p:spPr bwMode="auto">
              <a:xfrm>
                <a:off x="7008966" y="4272028"/>
                <a:ext cx="1940508" cy="4572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49217" rIns="186521" bIns="149217" numCol="1" spcCol="0" rtlCol="0" fromWordArt="0" anchor="ctr" anchorCtr="0" forceAA="0" compatLnSpc="1">
                <a:prstTxWarp prst="textNoShape">
                  <a:avLst/>
                </a:prstTxWarp>
                <a:noAutofit/>
              </a:bodyPr>
              <a:lstStyle/>
              <a:p>
                <a:pPr marL="0" marR="0" lvl="0" indent="0" algn="l" defTabSz="951028" rtl="0"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a:ln>
                      <a:noFill/>
                    </a:ln>
                    <a:solidFill>
                      <a:srgbClr val="002050"/>
                    </a:solidFill>
                    <a:effectLst/>
                    <a:uLnTx/>
                    <a:uFillTx/>
                    <a:latin typeface="Segoe UI"/>
                    <a:ea typeface="Segoe UI" pitchFamily="34" charset="0"/>
                    <a:cs typeface="Segoe UI" pitchFamily="34" charset="0"/>
                  </a:rPr>
                  <a:t>Operations</a:t>
                </a:r>
              </a:p>
            </p:txBody>
          </p:sp>
        </p:grpSp>
      </p:grpSp>
      <p:grpSp>
        <p:nvGrpSpPr>
          <p:cNvPr id="28" name="Group 27"/>
          <p:cNvGrpSpPr/>
          <p:nvPr/>
        </p:nvGrpSpPr>
        <p:grpSpPr>
          <a:xfrm>
            <a:off x="1180494" y="2215897"/>
            <a:ext cx="388025" cy="271572"/>
            <a:chOff x="4303713" y="4275138"/>
            <a:chExt cx="574675" cy="419100"/>
          </a:xfrm>
          <a:solidFill>
            <a:schemeClr val="bg1"/>
          </a:solidFill>
        </p:grpSpPr>
        <p:sp>
          <p:nvSpPr>
            <p:cNvPr id="29" name="Freeform 284"/>
            <p:cNvSpPr>
              <a:spLocks/>
            </p:cNvSpPr>
            <p:nvPr/>
          </p:nvSpPr>
          <p:spPr bwMode="auto">
            <a:xfrm>
              <a:off x="4725988" y="4457700"/>
              <a:ext cx="26988" cy="25400"/>
            </a:xfrm>
            <a:custGeom>
              <a:avLst/>
              <a:gdLst>
                <a:gd name="T0" fmla="*/ 9 w 17"/>
                <a:gd name="T1" fmla="*/ 0 h 16"/>
                <a:gd name="T2" fmla="*/ 12 w 17"/>
                <a:gd name="T3" fmla="*/ 0 h 16"/>
                <a:gd name="T4" fmla="*/ 15 w 17"/>
                <a:gd name="T5" fmla="*/ 2 h 16"/>
                <a:gd name="T6" fmla="*/ 16 w 17"/>
                <a:gd name="T7" fmla="*/ 4 h 16"/>
                <a:gd name="T8" fmla="*/ 17 w 17"/>
                <a:gd name="T9" fmla="*/ 8 h 16"/>
                <a:gd name="T10" fmla="*/ 16 w 17"/>
                <a:gd name="T11" fmla="*/ 11 h 16"/>
                <a:gd name="T12" fmla="*/ 15 w 17"/>
                <a:gd name="T13" fmla="*/ 13 h 16"/>
                <a:gd name="T14" fmla="*/ 12 w 17"/>
                <a:gd name="T15" fmla="*/ 16 h 16"/>
                <a:gd name="T16" fmla="*/ 9 w 17"/>
                <a:gd name="T17" fmla="*/ 16 h 16"/>
                <a:gd name="T18" fmla="*/ 5 w 17"/>
                <a:gd name="T19" fmla="*/ 16 h 16"/>
                <a:gd name="T20" fmla="*/ 3 w 17"/>
                <a:gd name="T21" fmla="*/ 13 h 16"/>
                <a:gd name="T22" fmla="*/ 1 w 17"/>
                <a:gd name="T23" fmla="*/ 11 h 16"/>
                <a:gd name="T24" fmla="*/ 0 w 17"/>
                <a:gd name="T25" fmla="*/ 8 h 16"/>
                <a:gd name="T26" fmla="*/ 1 w 17"/>
                <a:gd name="T27" fmla="*/ 5 h 16"/>
                <a:gd name="T28" fmla="*/ 3 w 17"/>
                <a:gd name="T29" fmla="*/ 2 h 16"/>
                <a:gd name="T30" fmla="*/ 5 w 17"/>
                <a:gd name="T31" fmla="*/ 0 h 16"/>
                <a:gd name="T32" fmla="*/ 9 w 17"/>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16">
                  <a:moveTo>
                    <a:pt x="9" y="0"/>
                  </a:moveTo>
                  <a:lnTo>
                    <a:pt x="12" y="0"/>
                  </a:lnTo>
                  <a:lnTo>
                    <a:pt x="15" y="2"/>
                  </a:lnTo>
                  <a:lnTo>
                    <a:pt x="16" y="4"/>
                  </a:lnTo>
                  <a:lnTo>
                    <a:pt x="17" y="8"/>
                  </a:lnTo>
                  <a:lnTo>
                    <a:pt x="16" y="11"/>
                  </a:lnTo>
                  <a:lnTo>
                    <a:pt x="15" y="13"/>
                  </a:lnTo>
                  <a:lnTo>
                    <a:pt x="12" y="16"/>
                  </a:lnTo>
                  <a:lnTo>
                    <a:pt x="9" y="16"/>
                  </a:lnTo>
                  <a:lnTo>
                    <a:pt x="5" y="16"/>
                  </a:lnTo>
                  <a:lnTo>
                    <a:pt x="3" y="13"/>
                  </a:lnTo>
                  <a:lnTo>
                    <a:pt x="1" y="11"/>
                  </a:lnTo>
                  <a:lnTo>
                    <a:pt x="0" y="8"/>
                  </a:lnTo>
                  <a:lnTo>
                    <a:pt x="1" y="5"/>
                  </a:lnTo>
                  <a:lnTo>
                    <a:pt x="3" y="2"/>
                  </a:lnTo>
                  <a:lnTo>
                    <a:pt x="5" y="0"/>
                  </a:lnTo>
                  <a:lnTo>
                    <a:pt x="9" y="0"/>
                  </a:lnTo>
                  <a:close/>
                </a:path>
              </a:pathLst>
            </a:custGeom>
            <a:grpFill/>
            <a:ln w="0">
              <a:noFill/>
              <a:prstDash val="solid"/>
              <a:round/>
              <a:headEnd/>
              <a:tailEnd/>
            </a:ln>
          </p:spPr>
          <p:txBody>
            <a:bodyPr vert="horz" wrap="square" lIns="93247" tIns="46623" rIns="93247" bIns="46623" numCol="1" anchor="t" anchorCtr="0" compatLnSpc="1">
              <a:prstTxWarp prst="textNoShape">
                <a:avLst/>
              </a:prstTxWarp>
            </a:bodyPr>
            <a:lstStyle/>
            <a:p>
              <a:pPr marL="0" marR="0" lvl="0" indent="0" algn="l" defTabSz="1132141"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sp>
          <p:nvSpPr>
            <p:cNvPr id="30" name="Freeform 285"/>
            <p:cNvSpPr>
              <a:spLocks/>
            </p:cNvSpPr>
            <p:nvPr/>
          </p:nvSpPr>
          <p:spPr bwMode="auto">
            <a:xfrm>
              <a:off x="4821238" y="4337050"/>
              <a:ext cx="25400" cy="26988"/>
            </a:xfrm>
            <a:custGeom>
              <a:avLst/>
              <a:gdLst>
                <a:gd name="T0" fmla="*/ 8 w 16"/>
                <a:gd name="T1" fmla="*/ 0 h 17"/>
                <a:gd name="T2" fmla="*/ 12 w 16"/>
                <a:gd name="T3" fmla="*/ 1 h 17"/>
                <a:gd name="T4" fmla="*/ 15 w 16"/>
                <a:gd name="T5" fmla="*/ 2 h 17"/>
                <a:gd name="T6" fmla="*/ 16 w 16"/>
                <a:gd name="T7" fmla="*/ 5 h 17"/>
                <a:gd name="T8" fmla="*/ 16 w 16"/>
                <a:gd name="T9" fmla="*/ 9 h 17"/>
                <a:gd name="T10" fmla="*/ 16 w 16"/>
                <a:gd name="T11" fmla="*/ 12 h 17"/>
                <a:gd name="T12" fmla="*/ 15 w 16"/>
                <a:gd name="T13" fmla="*/ 14 h 17"/>
                <a:gd name="T14" fmla="*/ 12 w 16"/>
                <a:gd name="T15" fmla="*/ 16 h 17"/>
                <a:gd name="T16" fmla="*/ 8 w 16"/>
                <a:gd name="T17" fmla="*/ 17 h 17"/>
                <a:gd name="T18" fmla="*/ 5 w 16"/>
                <a:gd name="T19" fmla="*/ 16 h 17"/>
                <a:gd name="T20" fmla="*/ 3 w 16"/>
                <a:gd name="T21" fmla="*/ 14 h 17"/>
                <a:gd name="T22" fmla="*/ 1 w 16"/>
                <a:gd name="T23" fmla="*/ 12 h 17"/>
                <a:gd name="T24" fmla="*/ 0 w 16"/>
                <a:gd name="T25" fmla="*/ 9 h 17"/>
                <a:gd name="T26" fmla="*/ 1 w 16"/>
                <a:gd name="T27" fmla="*/ 5 h 17"/>
                <a:gd name="T28" fmla="*/ 3 w 16"/>
                <a:gd name="T29" fmla="*/ 2 h 17"/>
                <a:gd name="T30" fmla="*/ 5 w 16"/>
                <a:gd name="T31" fmla="*/ 1 h 17"/>
                <a:gd name="T32" fmla="*/ 8 w 16"/>
                <a:gd name="T3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17">
                  <a:moveTo>
                    <a:pt x="8" y="0"/>
                  </a:moveTo>
                  <a:lnTo>
                    <a:pt x="12" y="1"/>
                  </a:lnTo>
                  <a:lnTo>
                    <a:pt x="15" y="2"/>
                  </a:lnTo>
                  <a:lnTo>
                    <a:pt x="16" y="5"/>
                  </a:lnTo>
                  <a:lnTo>
                    <a:pt x="16" y="9"/>
                  </a:lnTo>
                  <a:lnTo>
                    <a:pt x="16" y="12"/>
                  </a:lnTo>
                  <a:lnTo>
                    <a:pt x="15" y="14"/>
                  </a:lnTo>
                  <a:lnTo>
                    <a:pt x="12" y="16"/>
                  </a:lnTo>
                  <a:lnTo>
                    <a:pt x="8" y="17"/>
                  </a:lnTo>
                  <a:lnTo>
                    <a:pt x="5" y="16"/>
                  </a:lnTo>
                  <a:lnTo>
                    <a:pt x="3" y="14"/>
                  </a:lnTo>
                  <a:lnTo>
                    <a:pt x="1" y="12"/>
                  </a:lnTo>
                  <a:lnTo>
                    <a:pt x="0" y="9"/>
                  </a:lnTo>
                  <a:lnTo>
                    <a:pt x="1" y="5"/>
                  </a:lnTo>
                  <a:lnTo>
                    <a:pt x="3" y="2"/>
                  </a:lnTo>
                  <a:lnTo>
                    <a:pt x="5" y="1"/>
                  </a:lnTo>
                  <a:lnTo>
                    <a:pt x="8" y="0"/>
                  </a:lnTo>
                  <a:close/>
                </a:path>
              </a:pathLst>
            </a:custGeom>
            <a:grpFill/>
            <a:ln w="0">
              <a:noFill/>
              <a:prstDash val="solid"/>
              <a:round/>
              <a:headEnd/>
              <a:tailEnd/>
            </a:ln>
          </p:spPr>
          <p:txBody>
            <a:bodyPr vert="horz" wrap="square" lIns="93247" tIns="46623" rIns="93247" bIns="46623" numCol="1" anchor="t" anchorCtr="0" compatLnSpc="1">
              <a:prstTxWarp prst="textNoShape">
                <a:avLst/>
              </a:prstTxWarp>
            </a:bodyPr>
            <a:lstStyle/>
            <a:p>
              <a:pPr marL="0" marR="0" lvl="0" indent="0" algn="l" defTabSz="1132141"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sp>
          <p:nvSpPr>
            <p:cNvPr id="31" name="Freeform 286"/>
            <p:cNvSpPr>
              <a:spLocks noEditPoints="1"/>
            </p:cNvSpPr>
            <p:nvPr/>
          </p:nvSpPr>
          <p:spPr bwMode="auto">
            <a:xfrm>
              <a:off x="4565650" y="4510088"/>
              <a:ext cx="53975" cy="55563"/>
            </a:xfrm>
            <a:custGeom>
              <a:avLst/>
              <a:gdLst>
                <a:gd name="T0" fmla="*/ 17 w 34"/>
                <a:gd name="T1" fmla="*/ 7 h 35"/>
                <a:gd name="T2" fmla="*/ 13 w 34"/>
                <a:gd name="T3" fmla="*/ 8 h 35"/>
                <a:gd name="T4" fmla="*/ 9 w 34"/>
                <a:gd name="T5" fmla="*/ 10 h 35"/>
                <a:gd name="T6" fmla="*/ 8 w 34"/>
                <a:gd name="T7" fmla="*/ 14 h 35"/>
                <a:gd name="T8" fmla="*/ 6 w 34"/>
                <a:gd name="T9" fmla="*/ 18 h 35"/>
                <a:gd name="T10" fmla="*/ 8 w 34"/>
                <a:gd name="T11" fmla="*/ 23 h 35"/>
                <a:gd name="T12" fmla="*/ 9 w 34"/>
                <a:gd name="T13" fmla="*/ 26 h 35"/>
                <a:gd name="T14" fmla="*/ 13 w 34"/>
                <a:gd name="T15" fmla="*/ 28 h 35"/>
                <a:gd name="T16" fmla="*/ 17 w 34"/>
                <a:gd name="T17" fmla="*/ 30 h 35"/>
                <a:gd name="T18" fmla="*/ 22 w 34"/>
                <a:gd name="T19" fmla="*/ 28 h 35"/>
                <a:gd name="T20" fmla="*/ 25 w 34"/>
                <a:gd name="T21" fmla="*/ 26 h 35"/>
                <a:gd name="T22" fmla="*/ 28 w 34"/>
                <a:gd name="T23" fmla="*/ 23 h 35"/>
                <a:gd name="T24" fmla="*/ 29 w 34"/>
                <a:gd name="T25" fmla="*/ 18 h 35"/>
                <a:gd name="T26" fmla="*/ 28 w 34"/>
                <a:gd name="T27" fmla="*/ 14 h 35"/>
                <a:gd name="T28" fmla="*/ 25 w 34"/>
                <a:gd name="T29" fmla="*/ 10 h 35"/>
                <a:gd name="T30" fmla="*/ 22 w 34"/>
                <a:gd name="T31" fmla="*/ 8 h 35"/>
                <a:gd name="T32" fmla="*/ 17 w 34"/>
                <a:gd name="T33" fmla="*/ 7 h 35"/>
                <a:gd name="T34" fmla="*/ 17 w 34"/>
                <a:gd name="T35" fmla="*/ 0 h 35"/>
                <a:gd name="T36" fmla="*/ 22 w 34"/>
                <a:gd name="T37" fmla="*/ 2 h 35"/>
                <a:gd name="T38" fmla="*/ 26 w 34"/>
                <a:gd name="T39" fmla="*/ 3 h 35"/>
                <a:gd name="T40" fmla="*/ 30 w 34"/>
                <a:gd name="T41" fmla="*/ 6 h 35"/>
                <a:gd name="T42" fmla="*/ 33 w 34"/>
                <a:gd name="T43" fmla="*/ 10 h 35"/>
                <a:gd name="T44" fmla="*/ 34 w 34"/>
                <a:gd name="T45" fmla="*/ 14 h 35"/>
                <a:gd name="T46" fmla="*/ 34 w 34"/>
                <a:gd name="T47" fmla="*/ 18 h 35"/>
                <a:gd name="T48" fmla="*/ 34 w 34"/>
                <a:gd name="T49" fmla="*/ 23 h 35"/>
                <a:gd name="T50" fmla="*/ 33 w 34"/>
                <a:gd name="T51" fmla="*/ 27 h 35"/>
                <a:gd name="T52" fmla="*/ 30 w 34"/>
                <a:gd name="T53" fmla="*/ 31 h 35"/>
                <a:gd name="T54" fmla="*/ 26 w 34"/>
                <a:gd name="T55" fmla="*/ 34 h 35"/>
                <a:gd name="T56" fmla="*/ 22 w 34"/>
                <a:gd name="T57" fmla="*/ 35 h 35"/>
                <a:gd name="T58" fmla="*/ 17 w 34"/>
                <a:gd name="T59" fmla="*/ 35 h 35"/>
                <a:gd name="T60" fmla="*/ 13 w 34"/>
                <a:gd name="T61" fmla="*/ 35 h 35"/>
                <a:gd name="T62" fmla="*/ 9 w 34"/>
                <a:gd name="T63" fmla="*/ 34 h 35"/>
                <a:gd name="T64" fmla="*/ 5 w 34"/>
                <a:gd name="T65" fmla="*/ 31 h 35"/>
                <a:gd name="T66" fmla="*/ 2 w 34"/>
                <a:gd name="T67" fmla="*/ 27 h 35"/>
                <a:gd name="T68" fmla="*/ 1 w 34"/>
                <a:gd name="T69" fmla="*/ 23 h 35"/>
                <a:gd name="T70" fmla="*/ 0 w 34"/>
                <a:gd name="T71" fmla="*/ 18 h 35"/>
                <a:gd name="T72" fmla="*/ 1 w 34"/>
                <a:gd name="T73" fmla="*/ 14 h 35"/>
                <a:gd name="T74" fmla="*/ 2 w 34"/>
                <a:gd name="T75" fmla="*/ 10 h 35"/>
                <a:gd name="T76" fmla="*/ 5 w 34"/>
                <a:gd name="T77" fmla="*/ 6 h 35"/>
                <a:gd name="T78" fmla="*/ 9 w 34"/>
                <a:gd name="T79" fmla="*/ 3 h 35"/>
                <a:gd name="T80" fmla="*/ 13 w 34"/>
                <a:gd name="T81" fmla="*/ 2 h 35"/>
                <a:gd name="T82" fmla="*/ 17 w 34"/>
                <a:gd name="T8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 h="35">
                  <a:moveTo>
                    <a:pt x="17" y="7"/>
                  </a:moveTo>
                  <a:lnTo>
                    <a:pt x="13" y="8"/>
                  </a:lnTo>
                  <a:lnTo>
                    <a:pt x="9" y="10"/>
                  </a:lnTo>
                  <a:lnTo>
                    <a:pt x="8" y="14"/>
                  </a:lnTo>
                  <a:lnTo>
                    <a:pt x="6" y="18"/>
                  </a:lnTo>
                  <a:lnTo>
                    <a:pt x="8" y="23"/>
                  </a:lnTo>
                  <a:lnTo>
                    <a:pt x="9" y="26"/>
                  </a:lnTo>
                  <a:lnTo>
                    <a:pt x="13" y="28"/>
                  </a:lnTo>
                  <a:lnTo>
                    <a:pt x="17" y="30"/>
                  </a:lnTo>
                  <a:lnTo>
                    <a:pt x="22" y="28"/>
                  </a:lnTo>
                  <a:lnTo>
                    <a:pt x="25" y="26"/>
                  </a:lnTo>
                  <a:lnTo>
                    <a:pt x="28" y="23"/>
                  </a:lnTo>
                  <a:lnTo>
                    <a:pt x="29" y="18"/>
                  </a:lnTo>
                  <a:lnTo>
                    <a:pt x="28" y="14"/>
                  </a:lnTo>
                  <a:lnTo>
                    <a:pt x="25" y="10"/>
                  </a:lnTo>
                  <a:lnTo>
                    <a:pt x="22" y="8"/>
                  </a:lnTo>
                  <a:lnTo>
                    <a:pt x="17" y="7"/>
                  </a:lnTo>
                  <a:close/>
                  <a:moveTo>
                    <a:pt x="17" y="0"/>
                  </a:moveTo>
                  <a:lnTo>
                    <a:pt x="22" y="2"/>
                  </a:lnTo>
                  <a:lnTo>
                    <a:pt x="26" y="3"/>
                  </a:lnTo>
                  <a:lnTo>
                    <a:pt x="30" y="6"/>
                  </a:lnTo>
                  <a:lnTo>
                    <a:pt x="33" y="10"/>
                  </a:lnTo>
                  <a:lnTo>
                    <a:pt x="34" y="14"/>
                  </a:lnTo>
                  <a:lnTo>
                    <a:pt x="34" y="18"/>
                  </a:lnTo>
                  <a:lnTo>
                    <a:pt x="34" y="23"/>
                  </a:lnTo>
                  <a:lnTo>
                    <a:pt x="33" y="27"/>
                  </a:lnTo>
                  <a:lnTo>
                    <a:pt x="30" y="31"/>
                  </a:lnTo>
                  <a:lnTo>
                    <a:pt x="26" y="34"/>
                  </a:lnTo>
                  <a:lnTo>
                    <a:pt x="22" y="35"/>
                  </a:lnTo>
                  <a:lnTo>
                    <a:pt x="17" y="35"/>
                  </a:lnTo>
                  <a:lnTo>
                    <a:pt x="13" y="35"/>
                  </a:lnTo>
                  <a:lnTo>
                    <a:pt x="9" y="34"/>
                  </a:lnTo>
                  <a:lnTo>
                    <a:pt x="5" y="31"/>
                  </a:lnTo>
                  <a:lnTo>
                    <a:pt x="2" y="27"/>
                  </a:lnTo>
                  <a:lnTo>
                    <a:pt x="1" y="23"/>
                  </a:lnTo>
                  <a:lnTo>
                    <a:pt x="0" y="18"/>
                  </a:lnTo>
                  <a:lnTo>
                    <a:pt x="1" y="14"/>
                  </a:lnTo>
                  <a:lnTo>
                    <a:pt x="2" y="10"/>
                  </a:lnTo>
                  <a:lnTo>
                    <a:pt x="5" y="6"/>
                  </a:lnTo>
                  <a:lnTo>
                    <a:pt x="9" y="3"/>
                  </a:lnTo>
                  <a:lnTo>
                    <a:pt x="13" y="2"/>
                  </a:lnTo>
                  <a:lnTo>
                    <a:pt x="17" y="0"/>
                  </a:lnTo>
                  <a:close/>
                </a:path>
              </a:pathLst>
            </a:custGeom>
            <a:grpFill/>
            <a:ln w="0">
              <a:noFill/>
              <a:prstDash val="solid"/>
              <a:round/>
              <a:headEnd/>
              <a:tailEnd/>
            </a:ln>
          </p:spPr>
          <p:txBody>
            <a:bodyPr vert="horz" wrap="square" lIns="93247" tIns="46623" rIns="93247" bIns="46623" numCol="1" anchor="t" anchorCtr="0" compatLnSpc="1">
              <a:prstTxWarp prst="textNoShape">
                <a:avLst/>
              </a:prstTxWarp>
            </a:bodyPr>
            <a:lstStyle/>
            <a:p>
              <a:pPr marL="0" marR="0" lvl="0" indent="0" algn="l" defTabSz="1132141"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sp>
          <p:nvSpPr>
            <p:cNvPr id="32" name="Freeform 287"/>
            <p:cNvSpPr>
              <a:spLocks noEditPoints="1"/>
            </p:cNvSpPr>
            <p:nvPr/>
          </p:nvSpPr>
          <p:spPr bwMode="auto">
            <a:xfrm>
              <a:off x="4587875" y="4275138"/>
              <a:ext cx="290513" cy="114300"/>
            </a:xfrm>
            <a:custGeom>
              <a:avLst/>
              <a:gdLst>
                <a:gd name="T0" fmla="*/ 56 w 183"/>
                <a:gd name="T1" fmla="*/ 29 h 72"/>
                <a:gd name="T2" fmla="*/ 84 w 183"/>
                <a:gd name="T3" fmla="*/ 27 h 72"/>
                <a:gd name="T4" fmla="*/ 56 w 183"/>
                <a:gd name="T5" fmla="*/ 19 h 72"/>
                <a:gd name="T6" fmla="*/ 84 w 183"/>
                <a:gd name="T7" fmla="*/ 21 h 72"/>
                <a:gd name="T8" fmla="*/ 56 w 183"/>
                <a:gd name="T9" fmla="*/ 19 h 72"/>
                <a:gd name="T10" fmla="*/ 28 w 183"/>
                <a:gd name="T11" fmla="*/ 7 h 72"/>
                <a:gd name="T12" fmla="*/ 22 w 183"/>
                <a:gd name="T13" fmla="*/ 12 h 72"/>
                <a:gd name="T14" fmla="*/ 16 w 183"/>
                <a:gd name="T15" fmla="*/ 20 h 72"/>
                <a:gd name="T16" fmla="*/ 16 w 183"/>
                <a:gd name="T17" fmla="*/ 28 h 72"/>
                <a:gd name="T18" fmla="*/ 20 w 183"/>
                <a:gd name="T19" fmla="*/ 35 h 72"/>
                <a:gd name="T20" fmla="*/ 26 w 183"/>
                <a:gd name="T21" fmla="*/ 27 h 72"/>
                <a:gd name="T22" fmla="*/ 26 w 183"/>
                <a:gd name="T23" fmla="*/ 20 h 72"/>
                <a:gd name="T24" fmla="*/ 30 w 183"/>
                <a:gd name="T25" fmla="*/ 16 h 72"/>
                <a:gd name="T26" fmla="*/ 36 w 183"/>
                <a:gd name="T27" fmla="*/ 16 h 72"/>
                <a:gd name="T28" fmla="*/ 42 w 183"/>
                <a:gd name="T29" fmla="*/ 20 h 72"/>
                <a:gd name="T30" fmla="*/ 42 w 183"/>
                <a:gd name="T31" fmla="*/ 27 h 72"/>
                <a:gd name="T32" fmla="*/ 36 w 183"/>
                <a:gd name="T33" fmla="*/ 32 h 72"/>
                <a:gd name="T34" fmla="*/ 31 w 183"/>
                <a:gd name="T35" fmla="*/ 32 h 72"/>
                <a:gd name="T36" fmla="*/ 30 w 183"/>
                <a:gd name="T37" fmla="*/ 40 h 72"/>
                <a:gd name="T38" fmla="*/ 38 w 183"/>
                <a:gd name="T39" fmla="*/ 40 h 72"/>
                <a:gd name="T40" fmla="*/ 46 w 183"/>
                <a:gd name="T41" fmla="*/ 36 h 72"/>
                <a:gd name="T42" fmla="*/ 50 w 183"/>
                <a:gd name="T43" fmla="*/ 28 h 72"/>
                <a:gd name="T44" fmla="*/ 50 w 183"/>
                <a:gd name="T45" fmla="*/ 20 h 72"/>
                <a:gd name="T46" fmla="*/ 46 w 183"/>
                <a:gd name="T47" fmla="*/ 12 h 72"/>
                <a:gd name="T48" fmla="*/ 38 w 183"/>
                <a:gd name="T49" fmla="*/ 7 h 72"/>
                <a:gd name="T50" fmla="*/ 34 w 183"/>
                <a:gd name="T51" fmla="*/ 0 h 72"/>
                <a:gd name="T52" fmla="*/ 46 w 183"/>
                <a:gd name="T53" fmla="*/ 4 h 72"/>
                <a:gd name="T54" fmla="*/ 52 w 183"/>
                <a:gd name="T55" fmla="*/ 9 h 72"/>
                <a:gd name="T56" fmla="*/ 84 w 183"/>
                <a:gd name="T57" fmla="*/ 12 h 72"/>
                <a:gd name="T58" fmla="*/ 174 w 183"/>
                <a:gd name="T59" fmla="*/ 4 h 72"/>
                <a:gd name="T60" fmla="*/ 182 w 183"/>
                <a:gd name="T61" fmla="*/ 37 h 72"/>
                <a:gd name="T62" fmla="*/ 177 w 183"/>
                <a:gd name="T63" fmla="*/ 49 h 72"/>
                <a:gd name="T64" fmla="*/ 177 w 183"/>
                <a:gd name="T65" fmla="*/ 40 h 72"/>
                <a:gd name="T66" fmla="*/ 171 w 183"/>
                <a:gd name="T67" fmla="*/ 32 h 72"/>
                <a:gd name="T68" fmla="*/ 159 w 183"/>
                <a:gd name="T69" fmla="*/ 27 h 72"/>
                <a:gd name="T70" fmla="*/ 144 w 183"/>
                <a:gd name="T71" fmla="*/ 32 h 72"/>
                <a:gd name="T72" fmla="*/ 140 w 183"/>
                <a:gd name="T73" fmla="*/ 36 h 72"/>
                <a:gd name="T74" fmla="*/ 128 w 183"/>
                <a:gd name="T75" fmla="*/ 51 h 72"/>
                <a:gd name="T76" fmla="*/ 84 w 183"/>
                <a:gd name="T77" fmla="*/ 47 h 72"/>
                <a:gd name="T78" fmla="*/ 54 w 183"/>
                <a:gd name="T79" fmla="*/ 36 h 72"/>
                <a:gd name="T80" fmla="*/ 50 w 183"/>
                <a:gd name="T81" fmla="*/ 40 h 72"/>
                <a:gd name="T82" fmla="*/ 39 w 183"/>
                <a:gd name="T83" fmla="*/ 47 h 72"/>
                <a:gd name="T84" fmla="*/ 27 w 183"/>
                <a:gd name="T85" fmla="*/ 47 h 72"/>
                <a:gd name="T86" fmla="*/ 7 w 183"/>
                <a:gd name="T87" fmla="*/ 63 h 72"/>
                <a:gd name="T88" fmla="*/ 0 w 183"/>
                <a:gd name="T89" fmla="*/ 72 h 72"/>
                <a:gd name="T90" fmla="*/ 16 w 183"/>
                <a:gd name="T91" fmla="*/ 40 h 72"/>
                <a:gd name="T92" fmla="*/ 11 w 183"/>
                <a:gd name="T93" fmla="*/ 29 h 72"/>
                <a:gd name="T94" fmla="*/ 11 w 183"/>
                <a:gd name="T95" fmla="*/ 17 h 72"/>
                <a:gd name="T96" fmla="*/ 16 w 183"/>
                <a:gd name="T97" fmla="*/ 7 h 72"/>
                <a:gd name="T98" fmla="*/ 27 w 183"/>
                <a:gd name="T99" fmla="*/ 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3" h="72">
                  <a:moveTo>
                    <a:pt x="56" y="27"/>
                  </a:moveTo>
                  <a:lnTo>
                    <a:pt x="56" y="29"/>
                  </a:lnTo>
                  <a:lnTo>
                    <a:pt x="84" y="29"/>
                  </a:lnTo>
                  <a:lnTo>
                    <a:pt x="84" y="27"/>
                  </a:lnTo>
                  <a:lnTo>
                    <a:pt x="56" y="27"/>
                  </a:lnTo>
                  <a:close/>
                  <a:moveTo>
                    <a:pt x="56" y="19"/>
                  </a:moveTo>
                  <a:lnTo>
                    <a:pt x="56" y="21"/>
                  </a:lnTo>
                  <a:lnTo>
                    <a:pt x="84" y="21"/>
                  </a:lnTo>
                  <a:lnTo>
                    <a:pt x="84" y="19"/>
                  </a:lnTo>
                  <a:lnTo>
                    <a:pt x="56" y="19"/>
                  </a:lnTo>
                  <a:close/>
                  <a:moveTo>
                    <a:pt x="34" y="7"/>
                  </a:moveTo>
                  <a:lnTo>
                    <a:pt x="28" y="7"/>
                  </a:lnTo>
                  <a:lnTo>
                    <a:pt x="24" y="9"/>
                  </a:lnTo>
                  <a:lnTo>
                    <a:pt x="22" y="12"/>
                  </a:lnTo>
                  <a:lnTo>
                    <a:pt x="19" y="15"/>
                  </a:lnTo>
                  <a:lnTo>
                    <a:pt x="16" y="20"/>
                  </a:lnTo>
                  <a:lnTo>
                    <a:pt x="16" y="24"/>
                  </a:lnTo>
                  <a:lnTo>
                    <a:pt x="16" y="28"/>
                  </a:lnTo>
                  <a:lnTo>
                    <a:pt x="18" y="32"/>
                  </a:lnTo>
                  <a:lnTo>
                    <a:pt x="20" y="35"/>
                  </a:lnTo>
                  <a:lnTo>
                    <a:pt x="26" y="28"/>
                  </a:lnTo>
                  <a:lnTo>
                    <a:pt x="26" y="27"/>
                  </a:lnTo>
                  <a:lnTo>
                    <a:pt x="24" y="24"/>
                  </a:lnTo>
                  <a:lnTo>
                    <a:pt x="26" y="20"/>
                  </a:lnTo>
                  <a:lnTo>
                    <a:pt x="27" y="17"/>
                  </a:lnTo>
                  <a:lnTo>
                    <a:pt x="30" y="16"/>
                  </a:lnTo>
                  <a:lnTo>
                    <a:pt x="34" y="15"/>
                  </a:lnTo>
                  <a:lnTo>
                    <a:pt x="36" y="16"/>
                  </a:lnTo>
                  <a:lnTo>
                    <a:pt x="39" y="17"/>
                  </a:lnTo>
                  <a:lnTo>
                    <a:pt x="42" y="20"/>
                  </a:lnTo>
                  <a:lnTo>
                    <a:pt x="42" y="24"/>
                  </a:lnTo>
                  <a:lnTo>
                    <a:pt x="42" y="27"/>
                  </a:lnTo>
                  <a:lnTo>
                    <a:pt x="39" y="31"/>
                  </a:lnTo>
                  <a:lnTo>
                    <a:pt x="36" y="32"/>
                  </a:lnTo>
                  <a:lnTo>
                    <a:pt x="34" y="32"/>
                  </a:lnTo>
                  <a:lnTo>
                    <a:pt x="31" y="32"/>
                  </a:lnTo>
                  <a:lnTo>
                    <a:pt x="26" y="39"/>
                  </a:lnTo>
                  <a:lnTo>
                    <a:pt x="30" y="40"/>
                  </a:lnTo>
                  <a:lnTo>
                    <a:pt x="34" y="41"/>
                  </a:lnTo>
                  <a:lnTo>
                    <a:pt x="38" y="40"/>
                  </a:lnTo>
                  <a:lnTo>
                    <a:pt x="42" y="39"/>
                  </a:lnTo>
                  <a:lnTo>
                    <a:pt x="46" y="36"/>
                  </a:lnTo>
                  <a:lnTo>
                    <a:pt x="48" y="32"/>
                  </a:lnTo>
                  <a:lnTo>
                    <a:pt x="50" y="28"/>
                  </a:lnTo>
                  <a:lnTo>
                    <a:pt x="51" y="24"/>
                  </a:lnTo>
                  <a:lnTo>
                    <a:pt x="50" y="20"/>
                  </a:lnTo>
                  <a:lnTo>
                    <a:pt x="48" y="15"/>
                  </a:lnTo>
                  <a:lnTo>
                    <a:pt x="46" y="12"/>
                  </a:lnTo>
                  <a:lnTo>
                    <a:pt x="42" y="9"/>
                  </a:lnTo>
                  <a:lnTo>
                    <a:pt x="38" y="7"/>
                  </a:lnTo>
                  <a:lnTo>
                    <a:pt x="34" y="7"/>
                  </a:lnTo>
                  <a:close/>
                  <a:moveTo>
                    <a:pt x="34" y="0"/>
                  </a:moveTo>
                  <a:lnTo>
                    <a:pt x="39" y="1"/>
                  </a:lnTo>
                  <a:lnTo>
                    <a:pt x="46" y="4"/>
                  </a:lnTo>
                  <a:lnTo>
                    <a:pt x="50" y="7"/>
                  </a:lnTo>
                  <a:lnTo>
                    <a:pt x="52" y="9"/>
                  </a:lnTo>
                  <a:lnTo>
                    <a:pt x="54" y="12"/>
                  </a:lnTo>
                  <a:lnTo>
                    <a:pt x="84" y="12"/>
                  </a:lnTo>
                  <a:lnTo>
                    <a:pt x="84" y="4"/>
                  </a:lnTo>
                  <a:lnTo>
                    <a:pt x="174" y="4"/>
                  </a:lnTo>
                  <a:lnTo>
                    <a:pt x="174" y="27"/>
                  </a:lnTo>
                  <a:lnTo>
                    <a:pt x="182" y="37"/>
                  </a:lnTo>
                  <a:lnTo>
                    <a:pt x="183" y="49"/>
                  </a:lnTo>
                  <a:lnTo>
                    <a:pt x="177" y="49"/>
                  </a:lnTo>
                  <a:lnTo>
                    <a:pt x="177" y="44"/>
                  </a:lnTo>
                  <a:lnTo>
                    <a:pt x="177" y="40"/>
                  </a:lnTo>
                  <a:lnTo>
                    <a:pt x="174" y="36"/>
                  </a:lnTo>
                  <a:lnTo>
                    <a:pt x="171" y="32"/>
                  </a:lnTo>
                  <a:lnTo>
                    <a:pt x="167" y="29"/>
                  </a:lnTo>
                  <a:lnTo>
                    <a:pt x="159" y="27"/>
                  </a:lnTo>
                  <a:lnTo>
                    <a:pt x="152" y="28"/>
                  </a:lnTo>
                  <a:lnTo>
                    <a:pt x="144" y="32"/>
                  </a:lnTo>
                  <a:lnTo>
                    <a:pt x="143" y="35"/>
                  </a:lnTo>
                  <a:lnTo>
                    <a:pt x="140" y="36"/>
                  </a:lnTo>
                  <a:lnTo>
                    <a:pt x="136" y="41"/>
                  </a:lnTo>
                  <a:lnTo>
                    <a:pt x="128" y="51"/>
                  </a:lnTo>
                  <a:lnTo>
                    <a:pt x="123" y="47"/>
                  </a:lnTo>
                  <a:lnTo>
                    <a:pt x="84" y="47"/>
                  </a:lnTo>
                  <a:lnTo>
                    <a:pt x="84" y="36"/>
                  </a:lnTo>
                  <a:lnTo>
                    <a:pt x="54" y="36"/>
                  </a:lnTo>
                  <a:lnTo>
                    <a:pt x="52" y="39"/>
                  </a:lnTo>
                  <a:lnTo>
                    <a:pt x="50" y="40"/>
                  </a:lnTo>
                  <a:lnTo>
                    <a:pt x="46" y="44"/>
                  </a:lnTo>
                  <a:lnTo>
                    <a:pt x="39" y="47"/>
                  </a:lnTo>
                  <a:lnTo>
                    <a:pt x="34" y="48"/>
                  </a:lnTo>
                  <a:lnTo>
                    <a:pt x="27" y="47"/>
                  </a:lnTo>
                  <a:lnTo>
                    <a:pt x="22" y="44"/>
                  </a:lnTo>
                  <a:lnTo>
                    <a:pt x="7" y="63"/>
                  </a:lnTo>
                  <a:lnTo>
                    <a:pt x="7" y="72"/>
                  </a:lnTo>
                  <a:lnTo>
                    <a:pt x="0" y="72"/>
                  </a:lnTo>
                  <a:lnTo>
                    <a:pt x="0" y="61"/>
                  </a:lnTo>
                  <a:lnTo>
                    <a:pt x="16" y="40"/>
                  </a:lnTo>
                  <a:lnTo>
                    <a:pt x="12" y="36"/>
                  </a:lnTo>
                  <a:lnTo>
                    <a:pt x="11" y="29"/>
                  </a:lnTo>
                  <a:lnTo>
                    <a:pt x="10" y="24"/>
                  </a:lnTo>
                  <a:lnTo>
                    <a:pt x="11" y="17"/>
                  </a:lnTo>
                  <a:lnTo>
                    <a:pt x="14" y="12"/>
                  </a:lnTo>
                  <a:lnTo>
                    <a:pt x="16" y="7"/>
                  </a:lnTo>
                  <a:lnTo>
                    <a:pt x="22" y="4"/>
                  </a:lnTo>
                  <a:lnTo>
                    <a:pt x="27" y="1"/>
                  </a:lnTo>
                  <a:lnTo>
                    <a:pt x="34" y="0"/>
                  </a:lnTo>
                  <a:close/>
                </a:path>
              </a:pathLst>
            </a:custGeom>
            <a:grpFill/>
            <a:ln w="0">
              <a:noFill/>
              <a:prstDash val="solid"/>
              <a:round/>
              <a:headEnd/>
              <a:tailEnd/>
            </a:ln>
          </p:spPr>
          <p:txBody>
            <a:bodyPr vert="horz" wrap="square" lIns="93247" tIns="46623" rIns="93247" bIns="46623" numCol="1" anchor="t" anchorCtr="0" compatLnSpc="1">
              <a:prstTxWarp prst="textNoShape">
                <a:avLst/>
              </a:prstTxWarp>
            </a:bodyPr>
            <a:lstStyle/>
            <a:p>
              <a:pPr marL="0" marR="0" lvl="0" indent="0" algn="l" defTabSz="1132141"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sp>
          <p:nvSpPr>
            <p:cNvPr id="33" name="Freeform 288"/>
            <p:cNvSpPr>
              <a:spLocks noEditPoints="1"/>
            </p:cNvSpPr>
            <p:nvPr/>
          </p:nvSpPr>
          <p:spPr bwMode="auto">
            <a:xfrm>
              <a:off x="4681538" y="4349750"/>
              <a:ext cx="196850" cy="322263"/>
            </a:xfrm>
            <a:custGeom>
              <a:avLst/>
              <a:gdLst>
                <a:gd name="T0" fmla="*/ 32 w 124"/>
                <a:gd name="T1" fmla="*/ 56 h 203"/>
                <a:gd name="T2" fmla="*/ 23 w 124"/>
                <a:gd name="T3" fmla="*/ 61 h 203"/>
                <a:gd name="T4" fmla="*/ 17 w 124"/>
                <a:gd name="T5" fmla="*/ 70 h 203"/>
                <a:gd name="T6" fmla="*/ 17 w 124"/>
                <a:gd name="T7" fmla="*/ 81 h 203"/>
                <a:gd name="T8" fmla="*/ 23 w 124"/>
                <a:gd name="T9" fmla="*/ 91 h 203"/>
                <a:gd name="T10" fmla="*/ 32 w 124"/>
                <a:gd name="T11" fmla="*/ 96 h 203"/>
                <a:gd name="T12" fmla="*/ 43 w 124"/>
                <a:gd name="T13" fmla="*/ 96 h 203"/>
                <a:gd name="T14" fmla="*/ 52 w 124"/>
                <a:gd name="T15" fmla="*/ 91 h 203"/>
                <a:gd name="T16" fmla="*/ 57 w 124"/>
                <a:gd name="T17" fmla="*/ 81 h 203"/>
                <a:gd name="T18" fmla="*/ 57 w 124"/>
                <a:gd name="T19" fmla="*/ 70 h 203"/>
                <a:gd name="T20" fmla="*/ 52 w 124"/>
                <a:gd name="T21" fmla="*/ 61 h 203"/>
                <a:gd name="T22" fmla="*/ 43 w 124"/>
                <a:gd name="T23" fmla="*/ 56 h 203"/>
                <a:gd name="T24" fmla="*/ 64 w 124"/>
                <a:gd name="T25" fmla="*/ 0 h 203"/>
                <a:gd name="T26" fmla="*/ 68 w 124"/>
                <a:gd name="T27" fmla="*/ 5 h 203"/>
                <a:gd name="T28" fmla="*/ 37 w 124"/>
                <a:gd name="T29" fmla="*/ 38 h 203"/>
                <a:gd name="T30" fmla="*/ 63 w 124"/>
                <a:gd name="T31" fmla="*/ 49 h 203"/>
                <a:gd name="T32" fmla="*/ 69 w 124"/>
                <a:gd name="T33" fmla="*/ 60 h 203"/>
                <a:gd name="T34" fmla="*/ 114 w 124"/>
                <a:gd name="T35" fmla="*/ 13 h 203"/>
                <a:gd name="T36" fmla="*/ 118 w 124"/>
                <a:gd name="T37" fmla="*/ 2 h 203"/>
                <a:gd name="T38" fmla="*/ 124 w 124"/>
                <a:gd name="T39" fmla="*/ 2 h 203"/>
                <a:gd name="T40" fmla="*/ 120 w 124"/>
                <a:gd name="T41" fmla="*/ 13 h 203"/>
                <a:gd name="T42" fmla="*/ 108 w 124"/>
                <a:gd name="T43" fmla="*/ 26 h 203"/>
                <a:gd name="T44" fmla="*/ 73 w 124"/>
                <a:gd name="T45" fmla="*/ 70 h 203"/>
                <a:gd name="T46" fmla="*/ 73 w 124"/>
                <a:gd name="T47" fmla="*/ 84 h 203"/>
                <a:gd name="T48" fmla="*/ 71 w 124"/>
                <a:gd name="T49" fmla="*/ 203 h 203"/>
                <a:gd name="T50" fmla="*/ 64 w 124"/>
                <a:gd name="T51" fmla="*/ 100 h 203"/>
                <a:gd name="T52" fmla="*/ 51 w 124"/>
                <a:gd name="T53" fmla="*/ 109 h 203"/>
                <a:gd name="T54" fmla="*/ 23 w 124"/>
                <a:gd name="T55" fmla="*/ 109 h 203"/>
                <a:gd name="T56" fmla="*/ 9 w 124"/>
                <a:gd name="T57" fmla="*/ 100 h 203"/>
                <a:gd name="T58" fmla="*/ 4 w 124"/>
                <a:gd name="T59" fmla="*/ 131 h 203"/>
                <a:gd name="T60" fmla="*/ 1 w 124"/>
                <a:gd name="T61" fmla="*/ 84 h 203"/>
                <a:gd name="T62" fmla="*/ 3 w 124"/>
                <a:gd name="T63" fmla="*/ 61 h 203"/>
                <a:gd name="T64" fmla="*/ 16 w 124"/>
                <a:gd name="T65" fmla="*/ 45 h 203"/>
                <a:gd name="T66" fmla="*/ 27 w 124"/>
                <a:gd name="T67" fmla="*/ 40 h 203"/>
                <a:gd name="T68" fmla="*/ 64 w 124"/>
                <a:gd name="T69"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4" h="203">
                  <a:moveTo>
                    <a:pt x="37" y="54"/>
                  </a:moveTo>
                  <a:lnTo>
                    <a:pt x="32" y="56"/>
                  </a:lnTo>
                  <a:lnTo>
                    <a:pt x="27" y="57"/>
                  </a:lnTo>
                  <a:lnTo>
                    <a:pt x="23" y="61"/>
                  </a:lnTo>
                  <a:lnTo>
                    <a:pt x="19" y="65"/>
                  </a:lnTo>
                  <a:lnTo>
                    <a:pt x="17" y="70"/>
                  </a:lnTo>
                  <a:lnTo>
                    <a:pt x="16" y="76"/>
                  </a:lnTo>
                  <a:lnTo>
                    <a:pt x="17" y="81"/>
                  </a:lnTo>
                  <a:lnTo>
                    <a:pt x="19" y="87"/>
                  </a:lnTo>
                  <a:lnTo>
                    <a:pt x="23" y="91"/>
                  </a:lnTo>
                  <a:lnTo>
                    <a:pt x="27" y="93"/>
                  </a:lnTo>
                  <a:lnTo>
                    <a:pt x="32" y="96"/>
                  </a:lnTo>
                  <a:lnTo>
                    <a:pt x="37" y="96"/>
                  </a:lnTo>
                  <a:lnTo>
                    <a:pt x="43" y="96"/>
                  </a:lnTo>
                  <a:lnTo>
                    <a:pt x="47" y="93"/>
                  </a:lnTo>
                  <a:lnTo>
                    <a:pt x="52" y="91"/>
                  </a:lnTo>
                  <a:lnTo>
                    <a:pt x="55" y="87"/>
                  </a:lnTo>
                  <a:lnTo>
                    <a:pt x="57" y="81"/>
                  </a:lnTo>
                  <a:lnTo>
                    <a:pt x="57" y="76"/>
                  </a:lnTo>
                  <a:lnTo>
                    <a:pt x="57" y="70"/>
                  </a:lnTo>
                  <a:lnTo>
                    <a:pt x="55" y="65"/>
                  </a:lnTo>
                  <a:lnTo>
                    <a:pt x="52" y="61"/>
                  </a:lnTo>
                  <a:lnTo>
                    <a:pt x="47" y="57"/>
                  </a:lnTo>
                  <a:lnTo>
                    <a:pt x="43" y="56"/>
                  </a:lnTo>
                  <a:lnTo>
                    <a:pt x="37" y="54"/>
                  </a:lnTo>
                  <a:close/>
                  <a:moveTo>
                    <a:pt x="64" y="0"/>
                  </a:moveTo>
                  <a:lnTo>
                    <a:pt x="69" y="4"/>
                  </a:lnTo>
                  <a:lnTo>
                    <a:pt x="68" y="5"/>
                  </a:lnTo>
                  <a:lnTo>
                    <a:pt x="36" y="38"/>
                  </a:lnTo>
                  <a:lnTo>
                    <a:pt x="37" y="38"/>
                  </a:lnTo>
                  <a:lnTo>
                    <a:pt x="51" y="41"/>
                  </a:lnTo>
                  <a:lnTo>
                    <a:pt x="63" y="49"/>
                  </a:lnTo>
                  <a:lnTo>
                    <a:pt x="67" y="54"/>
                  </a:lnTo>
                  <a:lnTo>
                    <a:pt x="69" y="60"/>
                  </a:lnTo>
                  <a:lnTo>
                    <a:pt x="104" y="22"/>
                  </a:lnTo>
                  <a:lnTo>
                    <a:pt x="114" y="13"/>
                  </a:lnTo>
                  <a:lnTo>
                    <a:pt x="116" y="8"/>
                  </a:lnTo>
                  <a:lnTo>
                    <a:pt x="118" y="2"/>
                  </a:lnTo>
                  <a:lnTo>
                    <a:pt x="124" y="2"/>
                  </a:lnTo>
                  <a:lnTo>
                    <a:pt x="124" y="2"/>
                  </a:lnTo>
                  <a:lnTo>
                    <a:pt x="123" y="8"/>
                  </a:lnTo>
                  <a:lnTo>
                    <a:pt x="120" y="13"/>
                  </a:lnTo>
                  <a:lnTo>
                    <a:pt x="118" y="17"/>
                  </a:lnTo>
                  <a:lnTo>
                    <a:pt x="108" y="26"/>
                  </a:lnTo>
                  <a:lnTo>
                    <a:pt x="72" y="66"/>
                  </a:lnTo>
                  <a:lnTo>
                    <a:pt x="73" y="70"/>
                  </a:lnTo>
                  <a:lnTo>
                    <a:pt x="73" y="76"/>
                  </a:lnTo>
                  <a:lnTo>
                    <a:pt x="73" y="84"/>
                  </a:lnTo>
                  <a:lnTo>
                    <a:pt x="71" y="91"/>
                  </a:lnTo>
                  <a:lnTo>
                    <a:pt x="71" y="203"/>
                  </a:lnTo>
                  <a:lnTo>
                    <a:pt x="64" y="203"/>
                  </a:lnTo>
                  <a:lnTo>
                    <a:pt x="64" y="100"/>
                  </a:lnTo>
                  <a:lnTo>
                    <a:pt x="63" y="101"/>
                  </a:lnTo>
                  <a:lnTo>
                    <a:pt x="51" y="109"/>
                  </a:lnTo>
                  <a:lnTo>
                    <a:pt x="37" y="113"/>
                  </a:lnTo>
                  <a:lnTo>
                    <a:pt x="23" y="109"/>
                  </a:lnTo>
                  <a:lnTo>
                    <a:pt x="11" y="101"/>
                  </a:lnTo>
                  <a:lnTo>
                    <a:pt x="9" y="100"/>
                  </a:lnTo>
                  <a:lnTo>
                    <a:pt x="9" y="131"/>
                  </a:lnTo>
                  <a:lnTo>
                    <a:pt x="4" y="131"/>
                  </a:lnTo>
                  <a:lnTo>
                    <a:pt x="4" y="91"/>
                  </a:lnTo>
                  <a:lnTo>
                    <a:pt x="1" y="84"/>
                  </a:lnTo>
                  <a:lnTo>
                    <a:pt x="0" y="76"/>
                  </a:lnTo>
                  <a:lnTo>
                    <a:pt x="3" y="61"/>
                  </a:lnTo>
                  <a:lnTo>
                    <a:pt x="11" y="49"/>
                  </a:lnTo>
                  <a:lnTo>
                    <a:pt x="16" y="45"/>
                  </a:lnTo>
                  <a:lnTo>
                    <a:pt x="21" y="42"/>
                  </a:lnTo>
                  <a:lnTo>
                    <a:pt x="27" y="40"/>
                  </a:lnTo>
                  <a:lnTo>
                    <a:pt x="63" y="1"/>
                  </a:lnTo>
                  <a:lnTo>
                    <a:pt x="64" y="0"/>
                  </a:lnTo>
                  <a:close/>
                </a:path>
              </a:pathLst>
            </a:custGeom>
            <a:grpFill/>
            <a:ln w="0">
              <a:noFill/>
              <a:prstDash val="solid"/>
              <a:round/>
              <a:headEnd/>
              <a:tailEnd/>
            </a:ln>
          </p:spPr>
          <p:txBody>
            <a:bodyPr vert="horz" wrap="square" lIns="93247" tIns="46623" rIns="93247" bIns="46623" numCol="1" anchor="t" anchorCtr="0" compatLnSpc="1">
              <a:prstTxWarp prst="textNoShape">
                <a:avLst/>
              </a:prstTxWarp>
            </a:bodyPr>
            <a:lstStyle/>
            <a:p>
              <a:pPr marL="0" marR="0" lvl="0" indent="0" algn="l" defTabSz="1132141"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sp>
          <p:nvSpPr>
            <p:cNvPr id="34" name="Freeform 289"/>
            <p:cNvSpPr>
              <a:spLocks noEditPoints="1"/>
            </p:cNvSpPr>
            <p:nvPr/>
          </p:nvSpPr>
          <p:spPr bwMode="auto">
            <a:xfrm>
              <a:off x="4303713" y="4362450"/>
              <a:ext cx="550863" cy="331788"/>
            </a:xfrm>
            <a:custGeom>
              <a:avLst/>
              <a:gdLst>
                <a:gd name="T0" fmla="*/ 56 w 347"/>
                <a:gd name="T1" fmla="*/ 192 h 209"/>
                <a:gd name="T2" fmla="*/ 170 w 347"/>
                <a:gd name="T3" fmla="*/ 195 h 209"/>
                <a:gd name="T4" fmla="*/ 163 w 347"/>
                <a:gd name="T5" fmla="*/ 188 h 209"/>
                <a:gd name="T6" fmla="*/ 11 w 347"/>
                <a:gd name="T7" fmla="*/ 139 h 209"/>
                <a:gd name="T8" fmla="*/ 209 w 347"/>
                <a:gd name="T9" fmla="*/ 139 h 209"/>
                <a:gd name="T10" fmla="*/ 72 w 347"/>
                <a:gd name="T11" fmla="*/ 6 h 209"/>
                <a:gd name="T12" fmla="*/ 56 w 347"/>
                <a:gd name="T13" fmla="*/ 12 h 209"/>
                <a:gd name="T14" fmla="*/ 48 w 347"/>
                <a:gd name="T15" fmla="*/ 24 h 209"/>
                <a:gd name="T16" fmla="*/ 44 w 347"/>
                <a:gd name="T17" fmla="*/ 50 h 209"/>
                <a:gd name="T18" fmla="*/ 42 w 347"/>
                <a:gd name="T19" fmla="*/ 79 h 209"/>
                <a:gd name="T20" fmla="*/ 35 w 347"/>
                <a:gd name="T21" fmla="*/ 81 h 209"/>
                <a:gd name="T22" fmla="*/ 19 w 347"/>
                <a:gd name="T23" fmla="*/ 92 h 209"/>
                <a:gd name="T24" fmla="*/ 14 w 347"/>
                <a:gd name="T25" fmla="*/ 100 h 209"/>
                <a:gd name="T26" fmla="*/ 11 w 347"/>
                <a:gd name="T27" fmla="*/ 104 h 209"/>
                <a:gd name="T28" fmla="*/ 87 w 347"/>
                <a:gd name="T29" fmla="*/ 117 h 209"/>
                <a:gd name="T30" fmla="*/ 209 w 347"/>
                <a:gd name="T31" fmla="*/ 133 h 209"/>
                <a:gd name="T32" fmla="*/ 209 w 347"/>
                <a:gd name="T33" fmla="*/ 103 h 209"/>
                <a:gd name="T34" fmla="*/ 205 w 347"/>
                <a:gd name="T35" fmla="*/ 93 h 209"/>
                <a:gd name="T36" fmla="*/ 191 w 347"/>
                <a:gd name="T37" fmla="*/ 85 h 209"/>
                <a:gd name="T38" fmla="*/ 181 w 347"/>
                <a:gd name="T39" fmla="*/ 79 h 209"/>
                <a:gd name="T40" fmla="*/ 179 w 347"/>
                <a:gd name="T41" fmla="*/ 76 h 209"/>
                <a:gd name="T42" fmla="*/ 173 w 347"/>
                <a:gd name="T43" fmla="*/ 24 h 209"/>
                <a:gd name="T44" fmla="*/ 169 w 347"/>
                <a:gd name="T45" fmla="*/ 16 h 209"/>
                <a:gd name="T46" fmla="*/ 154 w 347"/>
                <a:gd name="T47" fmla="*/ 8 h 209"/>
                <a:gd name="T48" fmla="*/ 135 w 347"/>
                <a:gd name="T49" fmla="*/ 6 h 209"/>
                <a:gd name="T50" fmla="*/ 86 w 347"/>
                <a:gd name="T51" fmla="*/ 0 h 209"/>
                <a:gd name="T52" fmla="*/ 149 w 347"/>
                <a:gd name="T53" fmla="*/ 1 h 209"/>
                <a:gd name="T54" fmla="*/ 167 w 347"/>
                <a:gd name="T55" fmla="*/ 8 h 209"/>
                <a:gd name="T56" fmla="*/ 178 w 347"/>
                <a:gd name="T57" fmla="*/ 21 h 209"/>
                <a:gd name="T58" fmla="*/ 179 w 347"/>
                <a:gd name="T59" fmla="*/ 25 h 209"/>
                <a:gd name="T60" fmla="*/ 194 w 347"/>
                <a:gd name="T61" fmla="*/ 80 h 209"/>
                <a:gd name="T62" fmla="*/ 209 w 347"/>
                <a:gd name="T63" fmla="*/ 88 h 209"/>
                <a:gd name="T64" fmla="*/ 215 w 347"/>
                <a:gd name="T65" fmla="*/ 100 h 209"/>
                <a:gd name="T66" fmla="*/ 215 w 347"/>
                <a:gd name="T67" fmla="*/ 104 h 209"/>
                <a:gd name="T68" fmla="*/ 202 w 347"/>
                <a:gd name="T69" fmla="*/ 188 h 209"/>
                <a:gd name="T70" fmla="*/ 195 w 347"/>
                <a:gd name="T71" fmla="*/ 195 h 209"/>
                <a:gd name="T72" fmla="*/ 0 w 347"/>
                <a:gd name="T73" fmla="*/ 209 h 209"/>
                <a:gd name="T74" fmla="*/ 22 w 347"/>
                <a:gd name="T75" fmla="*/ 193 h 209"/>
                <a:gd name="T76" fmla="*/ 19 w 347"/>
                <a:gd name="T77" fmla="*/ 157 h 209"/>
                <a:gd name="T78" fmla="*/ 6 w 347"/>
                <a:gd name="T79" fmla="*/ 103 h 209"/>
                <a:gd name="T80" fmla="*/ 7 w 347"/>
                <a:gd name="T81" fmla="*/ 97 h 209"/>
                <a:gd name="T82" fmla="*/ 12 w 347"/>
                <a:gd name="T83" fmla="*/ 88 h 209"/>
                <a:gd name="T84" fmla="*/ 27 w 347"/>
                <a:gd name="T85" fmla="*/ 80 h 209"/>
                <a:gd name="T86" fmla="*/ 42 w 347"/>
                <a:gd name="T87" fmla="*/ 25 h 209"/>
                <a:gd name="T88" fmla="*/ 42 w 347"/>
                <a:gd name="T89" fmla="*/ 21 h 209"/>
                <a:gd name="T90" fmla="*/ 52 w 347"/>
                <a:gd name="T91" fmla="*/ 8 h 209"/>
                <a:gd name="T92" fmla="*/ 72 w 347"/>
                <a:gd name="T93" fmla="*/ 1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7" h="209">
                  <a:moveTo>
                    <a:pt x="58" y="157"/>
                  </a:moveTo>
                  <a:lnTo>
                    <a:pt x="58" y="188"/>
                  </a:lnTo>
                  <a:lnTo>
                    <a:pt x="56" y="192"/>
                  </a:lnTo>
                  <a:lnTo>
                    <a:pt x="54" y="193"/>
                  </a:lnTo>
                  <a:lnTo>
                    <a:pt x="50" y="195"/>
                  </a:lnTo>
                  <a:lnTo>
                    <a:pt x="170" y="195"/>
                  </a:lnTo>
                  <a:lnTo>
                    <a:pt x="167" y="193"/>
                  </a:lnTo>
                  <a:lnTo>
                    <a:pt x="165" y="192"/>
                  </a:lnTo>
                  <a:lnTo>
                    <a:pt x="163" y="188"/>
                  </a:lnTo>
                  <a:lnTo>
                    <a:pt x="163" y="157"/>
                  </a:lnTo>
                  <a:lnTo>
                    <a:pt x="58" y="157"/>
                  </a:lnTo>
                  <a:close/>
                  <a:moveTo>
                    <a:pt x="11" y="139"/>
                  </a:moveTo>
                  <a:lnTo>
                    <a:pt x="11" y="151"/>
                  </a:lnTo>
                  <a:lnTo>
                    <a:pt x="209" y="151"/>
                  </a:lnTo>
                  <a:lnTo>
                    <a:pt x="209" y="139"/>
                  </a:lnTo>
                  <a:lnTo>
                    <a:pt x="11" y="139"/>
                  </a:lnTo>
                  <a:close/>
                  <a:moveTo>
                    <a:pt x="79" y="6"/>
                  </a:moveTo>
                  <a:lnTo>
                    <a:pt x="72" y="6"/>
                  </a:lnTo>
                  <a:lnTo>
                    <a:pt x="67" y="8"/>
                  </a:lnTo>
                  <a:lnTo>
                    <a:pt x="62" y="9"/>
                  </a:lnTo>
                  <a:lnTo>
                    <a:pt x="56" y="12"/>
                  </a:lnTo>
                  <a:lnTo>
                    <a:pt x="52" y="16"/>
                  </a:lnTo>
                  <a:lnTo>
                    <a:pt x="50" y="21"/>
                  </a:lnTo>
                  <a:lnTo>
                    <a:pt x="48" y="24"/>
                  </a:lnTo>
                  <a:lnTo>
                    <a:pt x="48" y="24"/>
                  </a:lnTo>
                  <a:lnTo>
                    <a:pt x="47" y="25"/>
                  </a:lnTo>
                  <a:lnTo>
                    <a:pt x="44" y="50"/>
                  </a:lnTo>
                  <a:lnTo>
                    <a:pt x="42" y="76"/>
                  </a:lnTo>
                  <a:lnTo>
                    <a:pt x="42" y="77"/>
                  </a:lnTo>
                  <a:lnTo>
                    <a:pt x="42" y="79"/>
                  </a:lnTo>
                  <a:lnTo>
                    <a:pt x="40" y="79"/>
                  </a:lnTo>
                  <a:lnTo>
                    <a:pt x="38" y="80"/>
                  </a:lnTo>
                  <a:lnTo>
                    <a:pt x="35" y="81"/>
                  </a:lnTo>
                  <a:lnTo>
                    <a:pt x="30" y="85"/>
                  </a:lnTo>
                  <a:lnTo>
                    <a:pt x="24" y="88"/>
                  </a:lnTo>
                  <a:lnTo>
                    <a:pt x="19" y="92"/>
                  </a:lnTo>
                  <a:lnTo>
                    <a:pt x="16" y="93"/>
                  </a:lnTo>
                  <a:lnTo>
                    <a:pt x="15" y="96"/>
                  </a:lnTo>
                  <a:lnTo>
                    <a:pt x="14" y="100"/>
                  </a:lnTo>
                  <a:lnTo>
                    <a:pt x="12" y="103"/>
                  </a:lnTo>
                  <a:lnTo>
                    <a:pt x="11" y="104"/>
                  </a:lnTo>
                  <a:lnTo>
                    <a:pt x="11" y="104"/>
                  </a:lnTo>
                  <a:lnTo>
                    <a:pt x="11" y="133"/>
                  </a:lnTo>
                  <a:lnTo>
                    <a:pt x="87" y="133"/>
                  </a:lnTo>
                  <a:lnTo>
                    <a:pt x="87" y="117"/>
                  </a:lnTo>
                  <a:lnTo>
                    <a:pt x="134" y="117"/>
                  </a:lnTo>
                  <a:lnTo>
                    <a:pt x="134" y="133"/>
                  </a:lnTo>
                  <a:lnTo>
                    <a:pt x="209" y="133"/>
                  </a:lnTo>
                  <a:lnTo>
                    <a:pt x="209" y="104"/>
                  </a:lnTo>
                  <a:lnTo>
                    <a:pt x="209" y="104"/>
                  </a:lnTo>
                  <a:lnTo>
                    <a:pt x="209" y="103"/>
                  </a:lnTo>
                  <a:lnTo>
                    <a:pt x="207" y="100"/>
                  </a:lnTo>
                  <a:lnTo>
                    <a:pt x="206" y="96"/>
                  </a:lnTo>
                  <a:lnTo>
                    <a:pt x="205" y="93"/>
                  </a:lnTo>
                  <a:lnTo>
                    <a:pt x="202" y="92"/>
                  </a:lnTo>
                  <a:lnTo>
                    <a:pt x="197" y="88"/>
                  </a:lnTo>
                  <a:lnTo>
                    <a:pt x="191" y="85"/>
                  </a:lnTo>
                  <a:lnTo>
                    <a:pt x="186" y="81"/>
                  </a:lnTo>
                  <a:lnTo>
                    <a:pt x="183" y="80"/>
                  </a:lnTo>
                  <a:lnTo>
                    <a:pt x="181" y="79"/>
                  </a:lnTo>
                  <a:lnTo>
                    <a:pt x="179" y="79"/>
                  </a:lnTo>
                  <a:lnTo>
                    <a:pt x="179" y="77"/>
                  </a:lnTo>
                  <a:lnTo>
                    <a:pt x="179" y="76"/>
                  </a:lnTo>
                  <a:lnTo>
                    <a:pt x="177" y="50"/>
                  </a:lnTo>
                  <a:lnTo>
                    <a:pt x="173" y="25"/>
                  </a:lnTo>
                  <a:lnTo>
                    <a:pt x="173" y="24"/>
                  </a:lnTo>
                  <a:lnTo>
                    <a:pt x="173" y="24"/>
                  </a:lnTo>
                  <a:lnTo>
                    <a:pt x="171" y="21"/>
                  </a:lnTo>
                  <a:lnTo>
                    <a:pt x="169" y="16"/>
                  </a:lnTo>
                  <a:lnTo>
                    <a:pt x="165" y="12"/>
                  </a:lnTo>
                  <a:lnTo>
                    <a:pt x="159" y="9"/>
                  </a:lnTo>
                  <a:lnTo>
                    <a:pt x="154" y="8"/>
                  </a:lnTo>
                  <a:lnTo>
                    <a:pt x="149" y="6"/>
                  </a:lnTo>
                  <a:lnTo>
                    <a:pt x="142" y="6"/>
                  </a:lnTo>
                  <a:lnTo>
                    <a:pt x="135" y="6"/>
                  </a:lnTo>
                  <a:lnTo>
                    <a:pt x="86" y="6"/>
                  </a:lnTo>
                  <a:lnTo>
                    <a:pt x="79" y="6"/>
                  </a:lnTo>
                  <a:close/>
                  <a:moveTo>
                    <a:pt x="86" y="0"/>
                  </a:moveTo>
                  <a:lnTo>
                    <a:pt x="135" y="0"/>
                  </a:lnTo>
                  <a:lnTo>
                    <a:pt x="142" y="0"/>
                  </a:lnTo>
                  <a:lnTo>
                    <a:pt x="149" y="1"/>
                  </a:lnTo>
                  <a:lnTo>
                    <a:pt x="155" y="1"/>
                  </a:lnTo>
                  <a:lnTo>
                    <a:pt x="162" y="4"/>
                  </a:lnTo>
                  <a:lnTo>
                    <a:pt x="167" y="8"/>
                  </a:lnTo>
                  <a:lnTo>
                    <a:pt x="173" y="12"/>
                  </a:lnTo>
                  <a:lnTo>
                    <a:pt x="177" y="17"/>
                  </a:lnTo>
                  <a:lnTo>
                    <a:pt x="178" y="21"/>
                  </a:lnTo>
                  <a:lnTo>
                    <a:pt x="179" y="21"/>
                  </a:lnTo>
                  <a:lnTo>
                    <a:pt x="179" y="22"/>
                  </a:lnTo>
                  <a:lnTo>
                    <a:pt x="179" y="25"/>
                  </a:lnTo>
                  <a:lnTo>
                    <a:pt x="182" y="49"/>
                  </a:lnTo>
                  <a:lnTo>
                    <a:pt x="186" y="75"/>
                  </a:lnTo>
                  <a:lnTo>
                    <a:pt x="194" y="80"/>
                  </a:lnTo>
                  <a:lnTo>
                    <a:pt x="199" y="83"/>
                  </a:lnTo>
                  <a:lnTo>
                    <a:pt x="205" y="85"/>
                  </a:lnTo>
                  <a:lnTo>
                    <a:pt x="209" y="88"/>
                  </a:lnTo>
                  <a:lnTo>
                    <a:pt x="210" y="91"/>
                  </a:lnTo>
                  <a:lnTo>
                    <a:pt x="214" y="97"/>
                  </a:lnTo>
                  <a:lnTo>
                    <a:pt x="215" y="100"/>
                  </a:lnTo>
                  <a:lnTo>
                    <a:pt x="215" y="103"/>
                  </a:lnTo>
                  <a:lnTo>
                    <a:pt x="215" y="103"/>
                  </a:lnTo>
                  <a:lnTo>
                    <a:pt x="215" y="104"/>
                  </a:lnTo>
                  <a:lnTo>
                    <a:pt x="215" y="157"/>
                  </a:lnTo>
                  <a:lnTo>
                    <a:pt x="202" y="157"/>
                  </a:lnTo>
                  <a:lnTo>
                    <a:pt x="202" y="188"/>
                  </a:lnTo>
                  <a:lnTo>
                    <a:pt x="202" y="192"/>
                  </a:lnTo>
                  <a:lnTo>
                    <a:pt x="199" y="193"/>
                  </a:lnTo>
                  <a:lnTo>
                    <a:pt x="195" y="195"/>
                  </a:lnTo>
                  <a:lnTo>
                    <a:pt x="347" y="195"/>
                  </a:lnTo>
                  <a:lnTo>
                    <a:pt x="347" y="209"/>
                  </a:lnTo>
                  <a:lnTo>
                    <a:pt x="0" y="209"/>
                  </a:lnTo>
                  <a:lnTo>
                    <a:pt x="0" y="195"/>
                  </a:lnTo>
                  <a:lnTo>
                    <a:pt x="26" y="195"/>
                  </a:lnTo>
                  <a:lnTo>
                    <a:pt x="22" y="193"/>
                  </a:lnTo>
                  <a:lnTo>
                    <a:pt x="19" y="192"/>
                  </a:lnTo>
                  <a:lnTo>
                    <a:pt x="19" y="188"/>
                  </a:lnTo>
                  <a:lnTo>
                    <a:pt x="19" y="157"/>
                  </a:lnTo>
                  <a:lnTo>
                    <a:pt x="6" y="157"/>
                  </a:lnTo>
                  <a:lnTo>
                    <a:pt x="6" y="104"/>
                  </a:lnTo>
                  <a:lnTo>
                    <a:pt x="6" y="103"/>
                  </a:lnTo>
                  <a:lnTo>
                    <a:pt x="6" y="103"/>
                  </a:lnTo>
                  <a:lnTo>
                    <a:pt x="6" y="100"/>
                  </a:lnTo>
                  <a:lnTo>
                    <a:pt x="7" y="97"/>
                  </a:lnTo>
                  <a:lnTo>
                    <a:pt x="8" y="95"/>
                  </a:lnTo>
                  <a:lnTo>
                    <a:pt x="10" y="91"/>
                  </a:lnTo>
                  <a:lnTo>
                    <a:pt x="12" y="88"/>
                  </a:lnTo>
                  <a:lnTo>
                    <a:pt x="16" y="85"/>
                  </a:lnTo>
                  <a:lnTo>
                    <a:pt x="22" y="83"/>
                  </a:lnTo>
                  <a:lnTo>
                    <a:pt x="27" y="80"/>
                  </a:lnTo>
                  <a:lnTo>
                    <a:pt x="35" y="75"/>
                  </a:lnTo>
                  <a:lnTo>
                    <a:pt x="39" y="49"/>
                  </a:lnTo>
                  <a:lnTo>
                    <a:pt x="42" y="25"/>
                  </a:lnTo>
                  <a:lnTo>
                    <a:pt x="42" y="22"/>
                  </a:lnTo>
                  <a:lnTo>
                    <a:pt x="42" y="21"/>
                  </a:lnTo>
                  <a:lnTo>
                    <a:pt x="42" y="21"/>
                  </a:lnTo>
                  <a:lnTo>
                    <a:pt x="44" y="17"/>
                  </a:lnTo>
                  <a:lnTo>
                    <a:pt x="48" y="12"/>
                  </a:lnTo>
                  <a:lnTo>
                    <a:pt x="52" y="8"/>
                  </a:lnTo>
                  <a:lnTo>
                    <a:pt x="59" y="4"/>
                  </a:lnTo>
                  <a:lnTo>
                    <a:pt x="66" y="1"/>
                  </a:lnTo>
                  <a:lnTo>
                    <a:pt x="72" y="1"/>
                  </a:lnTo>
                  <a:lnTo>
                    <a:pt x="79" y="0"/>
                  </a:lnTo>
                  <a:lnTo>
                    <a:pt x="86" y="0"/>
                  </a:lnTo>
                  <a:close/>
                </a:path>
              </a:pathLst>
            </a:custGeom>
            <a:grpFill/>
            <a:ln w="0">
              <a:noFill/>
              <a:prstDash val="solid"/>
              <a:round/>
              <a:headEnd/>
              <a:tailEnd/>
            </a:ln>
          </p:spPr>
          <p:txBody>
            <a:bodyPr vert="horz" wrap="square" lIns="93247" tIns="46623" rIns="93247" bIns="46623" numCol="1" anchor="t" anchorCtr="0" compatLnSpc="1">
              <a:prstTxWarp prst="textNoShape">
                <a:avLst/>
              </a:prstTxWarp>
            </a:bodyPr>
            <a:lstStyle/>
            <a:p>
              <a:pPr marL="0" marR="0" lvl="0" indent="0" algn="l" defTabSz="1132141"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sp>
          <p:nvSpPr>
            <p:cNvPr id="35" name="Freeform 290"/>
            <p:cNvSpPr>
              <a:spLocks/>
            </p:cNvSpPr>
            <p:nvPr/>
          </p:nvSpPr>
          <p:spPr bwMode="auto">
            <a:xfrm>
              <a:off x="4687888" y="4557713"/>
              <a:ext cx="57150" cy="114300"/>
            </a:xfrm>
            <a:custGeom>
              <a:avLst/>
              <a:gdLst>
                <a:gd name="T0" fmla="*/ 0 w 36"/>
                <a:gd name="T1" fmla="*/ 0 h 72"/>
                <a:gd name="T2" fmla="*/ 36 w 36"/>
                <a:gd name="T3" fmla="*/ 0 h 72"/>
                <a:gd name="T4" fmla="*/ 36 w 36"/>
                <a:gd name="T5" fmla="*/ 46 h 72"/>
                <a:gd name="T6" fmla="*/ 5 w 36"/>
                <a:gd name="T7" fmla="*/ 46 h 72"/>
                <a:gd name="T8" fmla="*/ 5 w 36"/>
                <a:gd name="T9" fmla="*/ 72 h 72"/>
                <a:gd name="T10" fmla="*/ 0 w 36"/>
                <a:gd name="T11" fmla="*/ 72 h 72"/>
                <a:gd name="T12" fmla="*/ 0 w 36"/>
                <a:gd name="T13" fmla="*/ 0 h 72"/>
              </a:gdLst>
              <a:ahLst/>
              <a:cxnLst>
                <a:cxn ang="0">
                  <a:pos x="T0" y="T1"/>
                </a:cxn>
                <a:cxn ang="0">
                  <a:pos x="T2" y="T3"/>
                </a:cxn>
                <a:cxn ang="0">
                  <a:pos x="T4" y="T5"/>
                </a:cxn>
                <a:cxn ang="0">
                  <a:pos x="T6" y="T7"/>
                </a:cxn>
                <a:cxn ang="0">
                  <a:pos x="T8" y="T9"/>
                </a:cxn>
                <a:cxn ang="0">
                  <a:pos x="T10" y="T11"/>
                </a:cxn>
                <a:cxn ang="0">
                  <a:pos x="T12" y="T13"/>
                </a:cxn>
              </a:cxnLst>
              <a:rect l="0" t="0" r="r" b="b"/>
              <a:pathLst>
                <a:path w="36" h="72">
                  <a:moveTo>
                    <a:pt x="0" y="0"/>
                  </a:moveTo>
                  <a:lnTo>
                    <a:pt x="36" y="0"/>
                  </a:lnTo>
                  <a:lnTo>
                    <a:pt x="36" y="46"/>
                  </a:lnTo>
                  <a:lnTo>
                    <a:pt x="5" y="46"/>
                  </a:lnTo>
                  <a:lnTo>
                    <a:pt x="5" y="72"/>
                  </a:lnTo>
                  <a:lnTo>
                    <a:pt x="0" y="72"/>
                  </a:lnTo>
                  <a:lnTo>
                    <a:pt x="0" y="0"/>
                  </a:lnTo>
                  <a:close/>
                </a:path>
              </a:pathLst>
            </a:custGeom>
            <a:grpFill/>
            <a:ln w="0">
              <a:noFill/>
              <a:prstDash val="solid"/>
              <a:round/>
              <a:headEnd/>
              <a:tailEnd/>
            </a:ln>
          </p:spPr>
          <p:txBody>
            <a:bodyPr vert="horz" wrap="square" lIns="93247" tIns="46623" rIns="93247" bIns="46623" numCol="1" anchor="t" anchorCtr="0" compatLnSpc="1">
              <a:prstTxWarp prst="textNoShape">
                <a:avLst/>
              </a:prstTxWarp>
            </a:bodyPr>
            <a:lstStyle/>
            <a:p>
              <a:pPr marL="0" marR="0" lvl="0" indent="0" algn="l" defTabSz="1132141"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sp>
          <p:nvSpPr>
            <p:cNvPr id="36" name="Freeform 291"/>
            <p:cNvSpPr>
              <a:spLocks noEditPoints="1"/>
            </p:cNvSpPr>
            <p:nvPr/>
          </p:nvSpPr>
          <p:spPr bwMode="auto">
            <a:xfrm>
              <a:off x="4335463" y="4510088"/>
              <a:ext cx="57150" cy="55563"/>
            </a:xfrm>
            <a:custGeom>
              <a:avLst/>
              <a:gdLst>
                <a:gd name="T0" fmla="*/ 19 w 36"/>
                <a:gd name="T1" fmla="*/ 7 h 35"/>
                <a:gd name="T2" fmla="*/ 14 w 36"/>
                <a:gd name="T3" fmla="*/ 8 h 35"/>
                <a:gd name="T4" fmla="*/ 11 w 36"/>
                <a:gd name="T5" fmla="*/ 10 h 35"/>
                <a:gd name="T6" fmla="*/ 8 w 36"/>
                <a:gd name="T7" fmla="*/ 14 h 35"/>
                <a:gd name="T8" fmla="*/ 7 w 36"/>
                <a:gd name="T9" fmla="*/ 18 h 35"/>
                <a:gd name="T10" fmla="*/ 8 w 36"/>
                <a:gd name="T11" fmla="*/ 23 h 35"/>
                <a:gd name="T12" fmla="*/ 11 w 36"/>
                <a:gd name="T13" fmla="*/ 26 h 35"/>
                <a:gd name="T14" fmla="*/ 14 w 36"/>
                <a:gd name="T15" fmla="*/ 28 h 35"/>
                <a:gd name="T16" fmla="*/ 19 w 36"/>
                <a:gd name="T17" fmla="*/ 30 h 35"/>
                <a:gd name="T18" fmla="*/ 23 w 36"/>
                <a:gd name="T19" fmla="*/ 28 h 35"/>
                <a:gd name="T20" fmla="*/ 26 w 36"/>
                <a:gd name="T21" fmla="*/ 26 h 35"/>
                <a:gd name="T22" fmla="*/ 28 w 36"/>
                <a:gd name="T23" fmla="*/ 23 h 35"/>
                <a:gd name="T24" fmla="*/ 30 w 36"/>
                <a:gd name="T25" fmla="*/ 18 h 35"/>
                <a:gd name="T26" fmla="*/ 28 w 36"/>
                <a:gd name="T27" fmla="*/ 14 h 35"/>
                <a:gd name="T28" fmla="*/ 26 w 36"/>
                <a:gd name="T29" fmla="*/ 10 h 35"/>
                <a:gd name="T30" fmla="*/ 23 w 36"/>
                <a:gd name="T31" fmla="*/ 8 h 35"/>
                <a:gd name="T32" fmla="*/ 19 w 36"/>
                <a:gd name="T33" fmla="*/ 7 h 35"/>
                <a:gd name="T34" fmla="*/ 19 w 36"/>
                <a:gd name="T35" fmla="*/ 0 h 35"/>
                <a:gd name="T36" fmla="*/ 23 w 36"/>
                <a:gd name="T37" fmla="*/ 2 h 35"/>
                <a:gd name="T38" fmla="*/ 27 w 36"/>
                <a:gd name="T39" fmla="*/ 3 h 35"/>
                <a:gd name="T40" fmla="*/ 31 w 36"/>
                <a:gd name="T41" fmla="*/ 6 h 35"/>
                <a:gd name="T42" fmla="*/ 34 w 36"/>
                <a:gd name="T43" fmla="*/ 10 h 35"/>
                <a:gd name="T44" fmla="*/ 35 w 36"/>
                <a:gd name="T45" fmla="*/ 14 h 35"/>
                <a:gd name="T46" fmla="*/ 36 w 36"/>
                <a:gd name="T47" fmla="*/ 18 h 35"/>
                <a:gd name="T48" fmla="*/ 35 w 36"/>
                <a:gd name="T49" fmla="*/ 23 h 35"/>
                <a:gd name="T50" fmla="*/ 34 w 36"/>
                <a:gd name="T51" fmla="*/ 27 h 35"/>
                <a:gd name="T52" fmla="*/ 31 w 36"/>
                <a:gd name="T53" fmla="*/ 31 h 35"/>
                <a:gd name="T54" fmla="*/ 27 w 36"/>
                <a:gd name="T55" fmla="*/ 34 h 35"/>
                <a:gd name="T56" fmla="*/ 23 w 36"/>
                <a:gd name="T57" fmla="*/ 35 h 35"/>
                <a:gd name="T58" fmla="*/ 19 w 36"/>
                <a:gd name="T59" fmla="*/ 35 h 35"/>
                <a:gd name="T60" fmla="*/ 14 w 36"/>
                <a:gd name="T61" fmla="*/ 35 h 35"/>
                <a:gd name="T62" fmla="*/ 10 w 36"/>
                <a:gd name="T63" fmla="*/ 34 h 35"/>
                <a:gd name="T64" fmla="*/ 6 w 36"/>
                <a:gd name="T65" fmla="*/ 31 h 35"/>
                <a:gd name="T66" fmla="*/ 3 w 36"/>
                <a:gd name="T67" fmla="*/ 27 h 35"/>
                <a:gd name="T68" fmla="*/ 2 w 36"/>
                <a:gd name="T69" fmla="*/ 23 h 35"/>
                <a:gd name="T70" fmla="*/ 0 w 36"/>
                <a:gd name="T71" fmla="*/ 18 h 35"/>
                <a:gd name="T72" fmla="*/ 2 w 36"/>
                <a:gd name="T73" fmla="*/ 14 h 35"/>
                <a:gd name="T74" fmla="*/ 3 w 36"/>
                <a:gd name="T75" fmla="*/ 10 h 35"/>
                <a:gd name="T76" fmla="*/ 6 w 36"/>
                <a:gd name="T77" fmla="*/ 6 h 35"/>
                <a:gd name="T78" fmla="*/ 10 w 36"/>
                <a:gd name="T79" fmla="*/ 3 h 35"/>
                <a:gd name="T80" fmla="*/ 14 w 36"/>
                <a:gd name="T81" fmla="*/ 2 h 35"/>
                <a:gd name="T82" fmla="*/ 19 w 36"/>
                <a:gd name="T8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 h="35">
                  <a:moveTo>
                    <a:pt x="19" y="7"/>
                  </a:moveTo>
                  <a:lnTo>
                    <a:pt x="14" y="8"/>
                  </a:lnTo>
                  <a:lnTo>
                    <a:pt x="11" y="10"/>
                  </a:lnTo>
                  <a:lnTo>
                    <a:pt x="8" y="14"/>
                  </a:lnTo>
                  <a:lnTo>
                    <a:pt x="7" y="18"/>
                  </a:lnTo>
                  <a:lnTo>
                    <a:pt x="8" y="23"/>
                  </a:lnTo>
                  <a:lnTo>
                    <a:pt x="11" y="26"/>
                  </a:lnTo>
                  <a:lnTo>
                    <a:pt x="14" y="28"/>
                  </a:lnTo>
                  <a:lnTo>
                    <a:pt x="19" y="30"/>
                  </a:lnTo>
                  <a:lnTo>
                    <a:pt x="23" y="28"/>
                  </a:lnTo>
                  <a:lnTo>
                    <a:pt x="26" y="26"/>
                  </a:lnTo>
                  <a:lnTo>
                    <a:pt x="28" y="23"/>
                  </a:lnTo>
                  <a:lnTo>
                    <a:pt x="30" y="18"/>
                  </a:lnTo>
                  <a:lnTo>
                    <a:pt x="28" y="14"/>
                  </a:lnTo>
                  <a:lnTo>
                    <a:pt x="26" y="10"/>
                  </a:lnTo>
                  <a:lnTo>
                    <a:pt x="23" y="8"/>
                  </a:lnTo>
                  <a:lnTo>
                    <a:pt x="19" y="7"/>
                  </a:lnTo>
                  <a:close/>
                  <a:moveTo>
                    <a:pt x="19" y="0"/>
                  </a:moveTo>
                  <a:lnTo>
                    <a:pt x="23" y="2"/>
                  </a:lnTo>
                  <a:lnTo>
                    <a:pt x="27" y="3"/>
                  </a:lnTo>
                  <a:lnTo>
                    <a:pt x="31" y="6"/>
                  </a:lnTo>
                  <a:lnTo>
                    <a:pt x="34" y="10"/>
                  </a:lnTo>
                  <a:lnTo>
                    <a:pt x="35" y="14"/>
                  </a:lnTo>
                  <a:lnTo>
                    <a:pt x="36" y="18"/>
                  </a:lnTo>
                  <a:lnTo>
                    <a:pt x="35" y="23"/>
                  </a:lnTo>
                  <a:lnTo>
                    <a:pt x="34" y="27"/>
                  </a:lnTo>
                  <a:lnTo>
                    <a:pt x="31" y="31"/>
                  </a:lnTo>
                  <a:lnTo>
                    <a:pt x="27" y="34"/>
                  </a:lnTo>
                  <a:lnTo>
                    <a:pt x="23" y="35"/>
                  </a:lnTo>
                  <a:lnTo>
                    <a:pt x="19" y="35"/>
                  </a:lnTo>
                  <a:lnTo>
                    <a:pt x="14" y="35"/>
                  </a:lnTo>
                  <a:lnTo>
                    <a:pt x="10" y="34"/>
                  </a:lnTo>
                  <a:lnTo>
                    <a:pt x="6" y="31"/>
                  </a:lnTo>
                  <a:lnTo>
                    <a:pt x="3" y="27"/>
                  </a:lnTo>
                  <a:lnTo>
                    <a:pt x="2" y="23"/>
                  </a:lnTo>
                  <a:lnTo>
                    <a:pt x="0" y="18"/>
                  </a:lnTo>
                  <a:lnTo>
                    <a:pt x="2" y="14"/>
                  </a:lnTo>
                  <a:lnTo>
                    <a:pt x="3" y="10"/>
                  </a:lnTo>
                  <a:lnTo>
                    <a:pt x="6" y="6"/>
                  </a:lnTo>
                  <a:lnTo>
                    <a:pt x="10" y="3"/>
                  </a:lnTo>
                  <a:lnTo>
                    <a:pt x="14" y="2"/>
                  </a:lnTo>
                  <a:lnTo>
                    <a:pt x="19" y="0"/>
                  </a:lnTo>
                  <a:close/>
                </a:path>
              </a:pathLst>
            </a:custGeom>
            <a:grpFill/>
            <a:ln w="0">
              <a:noFill/>
              <a:prstDash val="solid"/>
              <a:round/>
              <a:headEnd/>
              <a:tailEnd/>
            </a:ln>
          </p:spPr>
          <p:txBody>
            <a:bodyPr vert="horz" wrap="square" lIns="93247" tIns="46623" rIns="93247" bIns="46623" numCol="1" anchor="t" anchorCtr="0" compatLnSpc="1">
              <a:prstTxWarp prst="textNoShape">
                <a:avLst/>
              </a:prstTxWarp>
            </a:bodyPr>
            <a:lstStyle/>
            <a:p>
              <a:pPr marL="0" marR="0" lvl="0" indent="0" algn="l" defTabSz="1132141"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sp>
          <p:nvSpPr>
            <p:cNvPr id="37" name="Freeform 292"/>
            <p:cNvSpPr>
              <a:spLocks/>
            </p:cNvSpPr>
            <p:nvPr/>
          </p:nvSpPr>
          <p:spPr bwMode="auto">
            <a:xfrm>
              <a:off x="4386263" y="4384675"/>
              <a:ext cx="182563" cy="90488"/>
            </a:xfrm>
            <a:custGeom>
              <a:avLst/>
              <a:gdLst>
                <a:gd name="T0" fmla="*/ 35 w 115"/>
                <a:gd name="T1" fmla="*/ 0 h 57"/>
                <a:gd name="T2" fmla="*/ 82 w 115"/>
                <a:gd name="T3" fmla="*/ 0 h 57"/>
                <a:gd name="T4" fmla="*/ 87 w 115"/>
                <a:gd name="T5" fmla="*/ 0 h 57"/>
                <a:gd name="T6" fmla="*/ 94 w 115"/>
                <a:gd name="T7" fmla="*/ 2 h 57"/>
                <a:gd name="T8" fmla="*/ 98 w 115"/>
                <a:gd name="T9" fmla="*/ 3 h 57"/>
                <a:gd name="T10" fmla="*/ 102 w 115"/>
                <a:gd name="T11" fmla="*/ 4 h 57"/>
                <a:gd name="T12" fmla="*/ 105 w 115"/>
                <a:gd name="T13" fmla="*/ 7 h 57"/>
                <a:gd name="T14" fmla="*/ 109 w 115"/>
                <a:gd name="T15" fmla="*/ 12 h 57"/>
                <a:gd name="T16" fmla="*/ 110 w 115"/>
                <a:gd name="T17" fmla="*/ 15 h 57"/>
                <a:gd name="T18" fmla="*/ 111 w 115"/>
                <a:gd name="T19" fmla="*/ 18 h 57"/>
                <a:gd name="T20" fmla="*/ 111 w 115"/>
                <a:gd name="T21" fmla="*/ 19 h 57"/>
                <a:gd name="T22" fmla="*/ 111 w 115"/>
                <a:gd name="T23" fmla="*/ 19 h 57"/>
                <a:gd name="T24" fmla="*/ 113 w 115"/>
                <a:gd name="T25" fmla="*/ 31 h 57"/>
                <a:gd name="T26" fmla="*/ 115 w 115"/>
                <a:gd name="T27" fmla="*/ 57 h 57"/>
                <a:gd name="T28" fmla="*/ 0 w 115"/>
                <a:gd name="T29" fmla="*/ 57 h 57"/>
                <a:gd name="T30" fmla="*/ 4 w 115"/>
                <a:gd name="T31" fmla="*/ 31 h 57"/>
                <a:gd name="T32" fmla="*/ 6 w 115"/>
                <a:gd name="T33" fmla="*/ 19 h 57"/>
                <a:gd name="T34" fmla="*/ 6 w 115"/>
                <a:gd name="T35" fmla="*/ 19 h 57"/>
                <a:gd name="T36" fmla="*/ 6 w 115"/>
                <a:gd name="T37" fmla="*/ 18 h 57"/>
                <a:gd name="T38" fmla="*/ 7 w 115"/>
                <a:gd name="T39" fmla="*/ 15 h 57"/>
                <a:gd name="T40" fmla="*/ 8 w 115"/>
                <a:gd name="T41" fmla="*/ 12 h 57"/>
                <a:gd name="T42" fmla="*/ 12 w 115"/>
                <a:gd name="T43" fmla="*/ 7 h 57"/>
                <a:gd name="T44" fmla="*/ 15 w 115"/>
                <a:gd name="T45" fmla="*/ 4 h 57"/>
                <a:gd name="T46" fmla="*/ 19 w 115"/>
                <a:gd name="T47" fmla="*/ 3 h 57"/>
                <a:gd name="T48" fmla="*/ 23 w 115"/>
                <a:gd name="T49" fmla="*/ 2 h 57"/>
                <a:gd name="T50" fmla="*/ 30 w 115"/>
                <a:gd name="T51" fmla="*/ 0 h 57"/>
                <a:gd name="T52" fmla="*/ 35 w 115"/>
                <a:gd name="T5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5" h="57">
                  <a:moveTo>
                    <a:pt x="35" y="0"/>
                  </a:moveTo>
                  <a:lnTo>
                    <a:pt x="82" y="0"/>
                  </a:lnTo>
                  <a:lnTo>
                    <a:pt x="87" y="0"/>
                  </a:lnTo>
                  <a:lnTo>
                    <a:pt x="94" y="2"/>
                  </a:lnTo>
                  <a:lnTo>
                    <a:pt x="98" y="3"/>
                  </a:lnTo>
                  <a:lnTo>
                    <a:pt x="102" y="4"/>
                  </a:lnTo>
                  <a:lnTo>
                    <a:pt x="105" y="7"/>
                  </a:lnTo>
                  <a:lnTo>
                    <a:pt x="109" y="12"/>
                  </a:lnTo>
                  <a:lnTo>
                    <a:pt x="110" y="15"/>
                  </a:lnTo>
                  <a:lnTo>
                    <a:pt x="111" y="18"/>
                  </a:lnTo>
                  <a:lnTo>
                    <a:pt x="111" y="19"/>
                  </a:lnTo>
                  <a:lnTo>
                    <a:pt x="111" y="19"/>
                  </a:lnTo>
                  <a:lnTo>
                    <a:pt x="113" y="31"/>
                  </a:lnTo>
                  <a:lnTo>
                    <a:pt x="115" y="57"/>
                  </a:lnTo>
                  <a:lnTo>
                    <a:pt x="0" y="57"/>
                  </a:lnTo>
                  <a:lnTo>
                    <a:pt x="4" y="31"/>
                  </a:lnTo>
                  <a:lnTo>
                    <a:pt x="6" y="19"/>
                  </a:lnTo>
                  <a:lnTo>
                    <a:pt x="6" y="19"/>
                  </a:lnTo>
                  <a:lnTo>
                    <a:pt x="6" y="18"/>
                  </a:lnTo>
                  <a:lnTo>
                    <a:pt x="7" y="15"/>
                  </a:lnTo>
                  <a:lnTo>
                    <a:pt x="8" y="12"/>
                  </a:lnTo>
                  <a:lnTo>
                    <a:pt x="12" y="7"/>
                  </a:lnTo>
                  <a:lnTo>
                    <a:pt x="15" y="4"/>
                  </a:lnTo>
                  <a:lnTo>
                    <a:pt x="19" y="3"/>
                  </a:lnTo>
                  <a:lnTo>
                    <a:pt x="23" y="2"/>
                  </a:lnTo>
                  <a:lnTo>
                    <a:pt x="30" y="0"/>
                  </a:lnTo>
                  <a:lnTo>
                    <a:pt x="35" y="0"/>
                  </a:lnTo>
                  <a:close/>
                </a:path>
              </a:pathLst>
            </a:custGeom>
            <a:grpFill/>
            <a:ln w="0">
              <a:noFill/>
              <a:prstDash val="solid"/>
              <a:round/>
              <a:headEnd/>
              <a:tailEnd/>
            </a:ln>
          </p:spPr>
          <p:txBody>
            <a:bodyPr vert="horz" wrap="square" lIns="93247" tIns="46623" rIns="93247" bIns="46623" numCol="1" anchor="t" anchorCtr="0" compatLnSpc="1">
              <a:prstTxWarp prst="textNoShape">
                <a:avLst/>
              </a:prstTxWarp>
            </a:bodyPr>
            <a:lstStyle/>
            <a:p>
              <a:pPr marL="0" marR="0" lvl="0" indent="0" algn="l" defTabSz="1132141"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grpSp>
      <p:grpSp>
        <p:nvGrpSpPr>
          <p:cNvPr id="38" name="Group 37"/>
          <p:cNvGrpSpPr/>
          <p:nvPr/>
        </p:nvGrpSpPr>
        <p:grpSpPr>
          <a:xfrm>
            <a:off x="2865437" y="2202351"/>
            <a:ext cx="381728" cy="298665"/>
            <a:chOff x="3706813" y="5557838"/>
            <a:chExt cx="474663" cy="455612"/>
          </a:xfrm>
          <a:solidFill>
            <a:schemeClr val="bg1"/>
          </a:solidFill>
        </p:grpSpPr>
        <p:sp>
          <p:nvSpPr>
            <p:cNvPr id="39" name="Freeform 304"/>
            <p:cNvSpPr>
              <a:spLocks noEditPoints="1"/>
            </p:cNvSpPr>
            <p:nvPr/>
          </p:nvSpPr>
          <p:spPr bwMode="auto">
            <a:xfrm>
              <a:off x="3706813" y="5557838"/>
              <a:ext cx="474663" cy="315913"/>
            </a:xfrm>
            <a:custGeom>
              <a:avLst/>
              <a:gdLst>
                <a:gd name="T0" fmla="*/ 59 w 299"/>
                <a:gd name="T1" fmla="*/ 168 h 199"/>
                <a:gd name="T2" fmla="*/ 224 w 299"/>
                <a:gd name="T3" fmla="*/ 192 h 199"/>
                <a:gd name="T4" fmla="*/ 240 w 299"/>
                <a:gd name="T5" fmla="*/ 168 h 199"/>
                <a:gd name="T6" fmla="*/ 173 w 299"/>
                <a:gd name="T7" fmla="*/ 148 h 199"/>
                <a:gd name="T8" fmla="*/ 129 w 299"/>
                <a:gd name="T9" fmla="*/ 148 h 199"/>
                <a:gd name="T10" fmla="*/ 227 w 299"/>
                <a:gd name="T11" fmla="*/ 129 h 199"/>
                <a:gd name="T12" fmla="*/ 125 w 299"/>
                <a:gd name="T13" fmla="*/ 141 h 199"/>
                <a:gd name="T14" fmla="*/ 61 w 299"/>
                <a:gd name="T15" fmla="*/ 117 h 199"/>
                <a:gd name="T16" fmla="*/ 236 w 299"/>
                <a:gd name="T17" fmla="*/ 93 h 199"/>
                <a:gd name="T18" fmla="*/ 242 w 299"/>
                <a:gd name="T19" fmla="*/ 96 h 199"/>
                <a:gd name="T20" fmla="*/ 156 w 299"/>
                <a:gd name="T21" fmla="*/ 96 h 199"/>
                <a:gd name="T22" fmla="*/ 41 w 299"/>
                <a:gd name="T23" fmla="*/ 65 h 199"/>
                <a:gd name="T24" fmla="*/ 41 w 299"/>
                <a:gd name="T25" fmla="*/ 87 h 199"/>
                <a:gd name="T26" fmla="*/ 63 w 299"/>
                <a:gd name="T27" fmla="*/ 87 h 199"/>
                <a:gd name="T28" fmla="*/ 63 w 299"/>
                <a:gd name="T29" fmla="*/ 65 h 199"/>
                <a:gd name="T30" fmla="*/ 61 w 299"/>
                <a:gd name="T31" fmla="*/ 76 h 199"/>
                <a:gd name="T32" fmla="*/ 45 w 299"/>
                <a:gd name="T33" fmla="*/ 81 h 199"/>
                <a:gd name="T34" fmla="*/ 49 w 299"/>
                <a:gd name="T35" fmla="*/ 61 h 199"/>
                <a:gd name="T36" fmla="*/ 232 w 299"/>
                <a:gd name="T37" fmla="*/ 76 h 199"/>
                <a:gd name="T38" fmla="*/ 247 w 299"/>
                <a:gd name="T39" fmla="*/ 91 h 199"/>
                <a:gd name="T40" fmla="*/ 262 w 299"/>
                <a:gd name="T41" fmla="*/ 76 h 199"/>
                <a:gd name="T42" fmla="*/ 250 w 299"/>
                <a:gd name="T43" fmla="*/ 68 h 199"/>
                <a:gd name="T44" fmla="*/ 250 w 299"/>
                <a:gd name="T45" fmla="*/ 84 h 199"/>
                <a:gd name="T46" fmla="*/ 239 w 299"/>
                <a:gd name="T47" fmla="*/ 72 h 199"/>
                <a:gd name="T48" fmla="*/ 141 w 299"/>
                <a:gd name="T49" fmla="*/ 65 h 199"/>
                <a:gd name="T50" fmla="*/ 141 w 299"/>
                <a:gd name="T51" fmla="*/ 85 h 199"/>
                <a:gd name="T52" fmla="*/ 161 w 299"/>
                <a:gd name="T53" fmla="*/ 85 h 199"/>
                <a:gd name="T54" fmla="*/ 161 w 299"/>
                <a:gd name="T55" fmla="*/ 65 h 199"/>
                <a:gd name="T56" fmla="*/ 160 w 299"/>
                <a:gd name="T57" fmla="*/ 76 h 199"/>
                <a:gd name="T58" fmla="*/ 145 w 299"/>
                <a:gd name="T59" fmla="*/ 81 h 199"/>
                <a:gd name="T60" fmla="*/ 148 w 299"/>
                <a:gd name="T61" fmla="*/ 61 h 199"/>
                <a:gd name="T62" fmla="*/ 169 w 299"/>
                <a:gd name="T63" fmla="*/ 65 h 199"/>
                <a:gd name="T64" fmla="*/ 165 w 299"/>
                <a:gd name="T65" fmla="*/ 91 h 199"/>
                <a:gd name="T66" fmla="*/ 231 w 299"/>
                <a:gd name="T67" fmla="*/ 117 h 199"/>
                <a:gd name="T68" fmla="*/ 225 w 299"/>
                <a:gd name="T69" fmla="*/ 76 h 199"/>
                <a:gd name="T70" fmla="*/ 244 w 299"/>
                <a:gd name="T71" fmla="*/ 55 h 199"/>
                <a:gd name="T72" fmla="*/ 63 w 299"/>
                <a:gd name="T73" fmla="*/ 59 h 199"/>
                <a:gd name="T74" fmla="*/ 69 w 299"/>
                <a:gd name="T75" fmla="*/ 85 h 199"/>
                <a:gd name="T76" fmla="*/ 101 w 299"/>
                <a:gd name="T77" fmla="*/ 159 h 199"/>
                <a:gd name="T78" fmla="*/ 133 w 299"/>
                <a:gd name="T79" fmla="*/ 85 h 199"/>
                <a:gd name="T80" fmla="*/ 140 w 299"/>
                <a:gd name="T81" fmla="*/ 59 h 199"/>
                <a:gd name="T82" fmla="*/ 155 w 299"/>
                <a:gd name="T83" fmla="*/ 34 h 199"/>
                <a:gd name="T84" fmla="*/ 148 w 299"/>
                <a:gd name="T85" fmla="*/ 34 h 199"/>
                <a:gd name="T86" fmla="*/ 255 w 299"/>
                <a:gd name="T87" fmla="*/ 0 h 199"/>
                <a:gd name="T88" fmla="*/ 272 w 299"/>
                <a:gd name="T89" fmla="*/ 20 h 199"/>
                <a:gd name="T90" fmla="*/ 255 w 299"/>
                <a:gd name="T91" fmla="*/ 40 h 199"/>
                <a:gd name="T92" fmla="*/ 258 w 299"/>
                <a:gd name="T93" fmla="*/ 59 h 199"/>
                <a:gd name="T94" fmla="*/ 264 w 299"/>
                <a:gd name="T95" fmla="*/ 85 h 199"/>
                <a:gd name="T96" fmla="*/ 299 w 299"/>
                <a:gd name="T97" fmla="*/ 163 h 199"/>
                <a:gd name="T98" fmla="*/ 219 w 299"/>
                <a:gd name="T99" fmla="*/ 197 h 199"/>
                <a:gd name="T100" fmla="*/ 193 w 299"/>
                <a:gd name="T101" fmla="*/ 180 h 199"/>
                <a:gd name="T102" fmla="*/ 123 w 299"/>
                <a:gd name="T103" fmla="*/ 144 h 199"/>
                <a:gd name="T104" fmla="*/ 84 w 299"/>
                <a:gd name="T105" fmla="*/ 175 h 199"/>
                <a:gd name="T106" fmla="*/ 13 w 299"/>
                <a:gd name="T107" fmla="*/ 163 h 199"/>
                <a:gd name="T108" fmla="*/ 36 w 299"/>
                <a:gd name="T109" fmla="*/ 91 h 199"/>
                <a:gd name="T110" fmla="*/ 32 w 299"/>
                <a:gd name="T111" fmla="*/ 71 h 199"/>
                <a:gd name="T112" fmla="*/ 49 w 299"/>
                <a:gd name="T113" fmla="*/ 40 h 199"/>
                <a:gd name="T114" fmla="*/ 32 w 299"/>
                <a:gd name="T115" fmla="*/ 24 h 199"/>
                <a:gd name="T116" fmla="*/ 43 w 299"/>
                <a:gd name="T117" fmla="*/ 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9" h="199">
                  <a:moveTo>
                    <a:pt x="29" y="148"/>
                  </a:moveTo>
                  <a:lnTo>
                    <a:pt x="29" y="192"/>
                  </a:lnTo>
                  <a:lnTo>
                    <a:pt x="75" y="192"/>
                  </a:lnTo>
                  <a:lnTo>
                    <a:pt x="75" y="148"/>
                  </a:lnTo>
                  <a:lnTo>
                    <a:pt x="59" y="148"/>
                  </a:lnTo>
                  <a:lnTo>
                    <a:pt x="59" y="168"/>
                  </a:lnTo>
                  <a:lnTo>
                    <a:pt x="52" y="160"/>
                  </a:lnTo>
                  <a:lnTo>
                    <a:pt x="45" y="168"/>
                  </a:lnTo>
                  <a:lnTo>
                    <a:pt x="45" y="148"/>
                  </a:lnTo>
                  <a:lnTo>
                    <a:pt x="29" y="148"/>
                  </a:lnTo>
                  <a:close/>
                  <a:moveTo>
                    <a:pt x="224" y="148"/>
                  </a:moveTo>
                  <a:lnTo>
                    <a:pt x="224" y="192"/>
                  </a:lnTo>
                  <a:lnTo>
                    <a:pt x="268" y="192"/>
                  </a:lnTo>
                  <a:lnTo>
                    <a:pt x="268" y="148"/>
                  </a:lnTo>
                  <a:lnTo>
                    <a:pt x="254" y="148"/>
                  </a:lnTo>
                  <a:lnTo>
                    <a:pt x="254" y="168"/>
                  </a:lnTo>
                  <a:lnTo>
                    <a:pt x="247" y="160"/>
                  </a:lnTo>
                  <a:lnTo>
                    <a:pt x="240" y="168"/>
                  </a:lnTo>
                  <a:lnTo>
                    <a:pt x="240" y="148"/>
                  </a:lnTo>
                  <a:lnTo>
                    <a:pt x="224" y="148"/>
                  </a:lnTo>
                  <a:close/>
                  <a:moveTo>
                    <a:pt x="129" y="148"/>
                  </a:moveTo>
                  <a:lnTo>
                    <a:pt x="129" y="192"/>
                  </a:lnTo>
                  <a:lnTo>
                    <a:pt x="173" y="192"/>
                  </a:lnTo>
                  <a:lnTo>
                    <a:pt x="173" y="148"/>
                  </a:lnTo>
                  <a:lnTo>
                    <a:pt x="157" y="148"/>
                  </a:lnTo>
                  <a:lnTo>
                    <a:pt x="157" y="168"/>
                  </a:lnTo>
                  <a:lnTo>
                    <a:pt x="151" y="160"/>
                  </a:lnTo>
                  <a:lnTo>
                    <a:pt x="145" y="168"/>
                  </a:lnTo>
                  <a:lnTo>
                    <a:pt x="145" y="148"/>
                  </a:lnTo>
                  <a:lnTo>
                    <a:pt x="129" y="148"/>
                  </a:lnTo>
                  <a:close/>
                  <a:moveTo>
                    <a:pt x="33" y="129"/>
                  </a:moveTo>
                  <a:lnTo>
                    <a:pt x="25" y="141"/>
                  </a:lnTo>
                  <a:lnTo>
                    <a:pt x="79" y="141"/>
                  </a:lnTo>
                  <a:lnTo>
                    <a:pt x="71" y="129"/>
                  </a:lnTo>
                  <a:lnTo>
                    <a:pt x="33" y="129"/>
                  </a:lnTo>
                  <a:close/>
                  <a:moveTo>
                    <a:pt x="227" y="129"/>
                  </a:moveTo>
                  <a:lnTo>
                    <a:pt x="220" y="141"/>
                  </a:lnTo>
                  <a:lnTo>
                    <a:pt x="274" y="141"/>
                  </a:lnTo>
                  <a:lnTo>
                    <a:pt x="266" y="129"/>
                  </a:lnTo>
                  <a:lnTo>
                    <a:pt x="227" y="129"/>
                  </a:lnTo>
                  <a:close/>
                  <a:moveTo>
                    <a:pt x="132" y="129"/>
                  </a:moveTo>
                  <a:lnTo>
                    <a:pt x="125" y="141"/>
                  </a:lnTo>
                  <a:lnTo>
                    <a:pt x="177" y="141"/>
                  </a:lnTo>
                  <a:lnTo>
                    <a:pt x="171" y="129"/>
                  </a:lnTo>
                  <a:lnTo>
                    <a:pt x="132" y="129"/>
                  </a:lnTo>
                  <a:close/>
                  <a:moveTo>
                    <a:pt x="43" y="93"/>
                  </a:moveTo>
                  <a:lnTo>
                    <a:pt x="43" y="117"/>
                  </a:lnTo>
                  <a:lnTo>
                    <a:pt x="61" y="117"/>
                  </a:lnTo>
                  <a:lnTo>
                    <a:pt x="61" y="93"/>
                  </a:lnTo>
                  <a:lnTo>
                    <a:pt x="57" y="96"/>
                  </a:lnTo>
                  <a:lnTo>
                    <a:pt x="52" y="96"/>
                  </a:lnTo>
                  <a:lnTo>
                    <a:pt x="47" y="96"/>
                  </a:lnTo>
                  <a:lnTo>
                    <a:pt x="43" y="93"/>
                  </a:lnTo>
                  <a:close/>
                  <a:moveTo>
                    <a:pt x="236" y="93"/>
                  </a:moveTo>
                  <a:lnTo>
                    <a:pt x="236" y="117"/>
                  </a:lnTo>
                  <a:lnTo>
                    <a:pt x="256" y="117"/>
                  </a:lnTo>
                  <a:lnTo>
                    <a:pt x="256" y="93"/>
                  </a:lnTo>
                  <a:lnTo>
                    <a:pt x="251" y="96"/>
                  </a:lnTo>
                  <a:lnTo>
                    <a:pt x="247" y="96"/>
                  </a:lnTo>
                  <a:lnTo>
                    <a:pt x="242" y="96"/>
                  </a:lnTo>
                  <a:lnTo>
                    <a:pt x="236" y="93"/>
                  </a:lnTo>
                  <a:close/>
                  <a:moveTo>
                    <a:pt x="141" y="93"/>
                  </a:moveTo>
                  <a:lnTo>
                    <a:pt x="141" y="117"/>
                  </a:lnTo>
                  <a:lnTo>
                    <a:pt x="161" y="117"/>
                  </a:lnTo>
                  <a:lnTo>
                    <a:pt x="161" y="93"/>
                  </a:lnTo>
                  <a:lnTo>
                    <a:pt x="156" y="96"/>
                  </a:lnTo>
                  <a:lnTo>
                    <a:pt x="151" y="96"/>
                  </a:lnTo>
                  <a:lnTo>
                    <a:pt x="147" y="96"/>
                  </a:lnTo>
                  <a:lnTo>
                    <a:pt x="141" y="93"/>
                  </a:lnTo>
                  <a:close/>
                  <a:moveTo>
                    <a:pt x="49" y="61"/>
                  </a:moveTo>
                  <a:lnTo>
                    <a:pt x="45" y="63"/>
                  </a:lnTo>
                  <a:lnTo>
                    <a:pt x="41" y="65"/>
                  </a:lnTo>
                  <a:lnTo>
                    <a:pt x="39" y="68"/>
                  </a:lnTo>
                  <a:lnTo>
                    <a:pt x="37" y="72"/>
                  </a:lnTo>
                  <a:lnTo>
                    <a:pt x="37" y="76"/>
                  </a:lnTo>
                  <a:lnTo>
                    <a:pt x="37" y="80"/>
                  </a:lnTo>
                  <a:lnTo>
                    <a:pt x="39" y="83"/>
                  </a:lnTo>
                  <a:lnTo>
                    <a:pt x="41" y="87"/>
                  </a:lnTo>
                  <a:lnTo>
                    <a:pt x="44" y="88"/>
                  </a:lnTo>
                  <a:lnTo>
                    <a:pt x="48" y="89"/>
                  </a:lnTo>
                  <a:lnTo>
                    <a:pt x="52" y="91"/>
                  </a:lnTo>
                  <a:lnTo>
                    <a:pt x="56" y="89"/>
                  </a:lnTo>
                  <a:lnTo>
                    <a:pt x="60" y="88"/>
                  </a:lnTo>
                  <a:lnTo>
                    <a:pt x="63" y="87"/>
                  </a:lnTo>
                  <a:lnTo>
                    <a:pt x="65" y="83"/>
                  </a:lnTo>
                  <a:lnTo>
                    <a:pt x="67" y="80"/>
                  </a:lnTo>
                  <a:lnTo>
                    <a:pt x="67" y="76"/>
                  </a:lnTo>
                  <a:lnTo>
                    <a:pt x="67" y="72"/>
                  </a:lnTo>
                  <a:lnTo>
                    <a:pt x="65" y="68"/>
                  </a:lnTo>
                  <a:lnTo>
                    <a:pt x="63" y="65"/>
                  </a:lnTo>
                  <a:lnTo>
                    <a:pt x="59" y="63"/>
                  </a:lnTo>
                  <a:lnTo>
                    <a:pt x="55" y="61"/>
                  </a:lnTo>
                  <a:lnTo>
                    <a:pt x="55" y="68"/>
                  </a:lnTo>
                  <a:lnTo>
                    <a:pt x="57" y="69"/>
                  </a:lnTo>
                  <a:lnTo>
                    <a:pt x="60" y="72"/>
                  </a:lnTo>
                  <a:lnTo>
                    <a:pt x="61" y="76"/>
                  </a:lnTo>
                  <a:lnTo>
                    <a:pt x="60" y="79"/>
                  </a:lnTo>
                  <a:lnTo>
                    <a:pt x="59" y="81"/>
                  </a:lnTo>
                  <a:lnTo>
                    <a:pt x="56" y="84"/>
                  </a:lnTo>
                  <a:lnTo>
                    <a:pt x="52" y="84"/>
                  </a:lnTo>
                  <a:lnTo>
                    <a:pt x="48" y="84"/>
                  </a:lnTo>
                  <a:lnTo>
                    <a:pt x="45" y="81"/>
                  </a:lnTo>
                  <a:lnTo>
                    <a:pt x="44" y="79"/>
                  </a:lnTo>
                  <a:lnTo>
                    <a:pt x="43" y="76"/>
                  </a:lnTo>
                  <a:lnTo>
                    <a:pt x="44" y="72"/>
                  </a:lnTo>
                  <a:lnTo>
                    <a:pt x="47" y="69"/>
                  </a:lnTo>
                  <a:lnTo>
                    <a:pt x="49" y="68"/>
                  </a:lnTo>
                  <a:lnTo>
                    <a:pt x="49" y="61"/>
                  </a:lnTo>
                  <a:close/>
                  <a:moveTo>
                    <a:pt x="244" y="61"/>
                  </a:moveTo>
                  <a:lnTo>
                    <a:pt x="240" y="63"/>
                  </a:lnTo>
                  <a:lnTo>
                    <a:pt x="236" y="65"/>
                  </a:lnTo>
                  <a:lnTo>
                    <a:pt x="233" y="68"/>
                  </a:lnTo>
                  <a:lnTo>
                    <a:pt x="232" y="72"/>
                  </a:lnTo>
                  <a:lnTo>
                    <a:pt x="232" y="76"/>
                  </a:lnTo>
                  <a:lnTo>
                    <a:pt x="232" y="79"/>
                  </a:lnTo>
                  <a:lnTo>
                    <a:pt x="233" y="83"/>
                  </a:lnTo>
                  <a:lnTo>
                    <a:pt x="236" y="85"/>
                  </a:lnTo>
                  <a:lnTo>
                    <a:pt x="239" y="88"/>
                  </a:lnTo>
                  <a:lnTo>
                    <a:pt x="243" y="89"/>
                  </a:lnTo>
                  <a:lnTo>
                    <a:pt x="247" y="91"/>
                  </a:lnTo>
                  <a:lnTo>
                    <a:pt x="251" y="89"/>
                  </a:lnTo>
                  <a:lnTo>
                    <a:pt x="254" y="88"/>
                  </a:lnTo>
                  <a:lnTo>
                    <a:pt x="258" y="85"/>
                  </a:lnTo>
                  <a:lnTo>
                    <a:pt x="259" y="83"/>
                  </a:lnTo>
                  <a:lnTo>
                    <a:pt x="260" y="79"/>
                  </a:lnTo>
                  <a:lnTo>
                    <a:pt x="262" y="76"/>
                  </a:lnTo>
                  <a:lnTo>
                    <a:pt x="260" y="72"/>
                  </a:lnTo>
                  <a:lnTo>
                    <a:pt x="259" y="68"/>
                  </a:lnTo>
                  <a:lnTo>
                    <a:pt x="258" y="65"/>
                  </a:lnTo>
                  <a:lnTo>
                    <a:pt x="254" y="63"/>
                  </a:lnTo>
                  <a:lnTo>
                    <a:pt x="250" y="61"/>
                  </a:lnTo>
                  <a:lnTo>
                    <a:pt x="250" y="68"/>
                  </a:lnTo>
                  <a:lnTo>
                    <a:pt x="252" y="69"/>
                  </a:lnTo>
                  <a:lnTo>
                    <a:pt x="255" y="72"/>
                  </a:lnTo>
                  <a:lnTo>
                    <a:pt x="255" y="76"/>
                  </a:lnTo>
                  <a:lnTo>
                    <a:pt x="255" y="79"/>
                  </a:lnTo>
                  <a:lnTo>
                    <a:pt x="252" y="81"/>
                  </a:lnTo>
                  <a:lnTo>
                    <a:pt x="250" y="84"/>
                  </a:lnTo>
                  <a:lnTo>
                    <a:pt x="247" y="84"/>
                  </a:lnTo>
                  <a:lnTo>
                    <a:pt x="243" y="84"/>
                  </a:lnTo>
                  <a:lnTo>
                    <a:pt x="240" y="81"/>
                  </a:lnTo>
                  <a:lnTo>
                    <a:pt x="239" y="79"/>
                  </a:lnTo>
                  <a:lnTo>
                    <a:pt x="238" y="76"/>
                  </a:lnTo>
                  <a:lnTo>
                    <a:pt x="239" y="72"/>
                  </a:lnTo>
                  <a:lnTo>
                    <a:pt x="240" y="69"/>
                  </a:lnTo>
                  <a:lnTo>
                    <a:pt x="244" y="68"/>
                  </a:lnTo>
                  <a:lnTo>
                    <a:pt x="244" y="61"/>
                  </a:lnTo>
                  <a:close/>
                  <a:moveTo>
                    <a:pt x="148" y="61"/>
                  </a:moveTo>
                  <a:lnTo>
                    <a:pt x="144" y="63"/>
                  </a:lnTo>
                  <a:lnTo>
                    <a:pt x="141" y="65"/>
                  </a:lnTo>
                  <a:lnTo>
                    <a:pt x="139" y="68"/>
                  </a:lnTo>
                  <a:lnTo>
                    <a:pt x="137" y="72"/>
                  </a:lnTo>
                  <a:lnTo>
                    <a:pt x="136" y="76"/>
                  </a:lnTo>
                  <a:lnTo>
                    <a:pt x="137" y="79"/>
                  </a:lnTo>
                  <a:lnTo>
                    <a:pt x="139" y="83"/>
                  </a:lnTo>
                  <a:lnTo>
                    <a:pt x="141" y="85"/>
                  </a:lnTo>
                  <a:lnTo>
                    <a:pt x="144" y="88"/>
                  </a:lnTo>
                  <a:lnTo>
                    <a:pt x="148" y="89"/>
                  </a:lnTo>
                  <a:lnTo>
                    <a:pt x="151" y="91"/>
                  </a:lnTo>
                  <a:lnTo>
                    <a:pt x="155" y="89"/>
                  </a:lnTo>
                  <a:lnTo>
                    <a:pt x="159" y="88"/>
                  </a:lnTo>
                  <a:lnTo>
                    <a:pt x="161" y="85"/>
                  </a:lnTo>
                  <a:lnTo>
                    <a:pt x="164" y="83"/>
                  </a:lnTo>
                  <a:lnTo>
                    <a:pt x="165" y="79"/>
                  </a:lnTo>
                  <a:lnTo>
                    <a:pt x="167" y="76"/>
                  </a:lnTo>
                  <a:lnTo>
                    <a:pt x="165" y="72"/>
                  </a:lnTo>
                  <a:lnTo>
                    <a:pt x="164" y="68"/>
                  </a:lnTo>
                  <a:lnTo>
                    <a:pt x="161" y="65"/>
                  </a:lnTo>
                  <a:lnTo>
                    <a:pt x="159" y="63"/>
                  </a:lnTo>
                  <a:lnTo>
                    <a:pt x="155" y="61"/>
                  </a:lnTo>
                  <a:lnTo>
                    <a:pt x="155" y="68"/>
                  </a:lnTo>
                  <a:lnTo>
                    <a:pt x="157" y="69"/>
                  </a:lnTo>
                  <a:lnTo>
                    <a:pt x="159" y="72"/>
                  </a:lnTo>
                  <a:lnTo>
                    <a:pt x="160" y="76"/>
                  </a:lnTo>
                  <a:lnTo>
                    <a:pt x="160" y="79"/>
                  </a:lnTo>
                  <a:lnTo>
                    <a:pt x="157" y="81"/>
                  </a:lnTo>
                  <a:lnTo>
                    <a:pt x="155" y="84"/>
                  </a:lnTo>
                  <a:lnTo>
                    <a:pt x="151" y="84"/>
                  </a:lnTo>
                  <a:lnTo>
                    <a:pt x="148" y="84"/>
                  </a:lnTo>
                  <a:lnTo>
                    <a:pt x="145" y="81"/>
                  </a:lnTo>
                  <a:lnTo>
                    <a:pt x="143" y="79"/>
                  </a:lnTo>
                  <a:lnTo>
                    <a:pt x="143" y="76"/>
                  </a:lnTo>
                  <a:lnTo>
                    <a:pt x="143" y="72"/>
                  </a:lnTo>
                  <a:lnTo>
                    <a:pt x="145" y="69"/>
                  </a:lnTo>
                  <a:lnTo>
                    <a:pt x="148" y="68"/>
                  </a:lnTo>
                  <a:lnTo>
                    <a:pt x="148" y="61"/>
                  </a:lnTo>
                  <a:close/>
                  <a:moveTo>
                    <a:pt x="155" y="40"/>
                  </a:moveTo>
                  <a:lnTo>
                    <a:pt x="155" y="55"/>
                  </a:lnTo>
                  <a:lnTo>
                    <a:pt x="159" y="56"/>
                  </a:lnTo>
                  <a:lnTo>
                    <a:pt x="163" y="59"/>
                  </a:lnTo>
                  <a:lnTo>
                    <a:pt x="165" y="61"/>
                  </a:lnTo>
                  <a:lnTo>
                    <a:pt x="169" y="65"/>
                  </a:lnTo>
                  <a:lnTo>
                    <a:pt x="171" y="71"/>
                  </a:lnTo>
                  <a:lnTo>
                    <a:pt x="172" y="76"/>
                  </a:lnTo>
                  <a:lnTo>
                    <a:pt x="171" y="81"/>
                  </a:lnTo>
                  <a:lnTo>
                    <a:pt x="169" y="85"/>
                  </a:lnTo>
                  <a:lnTo>
                    <a:pt x="165" y="91"/>
                  </a:lnTo>
                  <a:lnTo>
                    <a:pt x="165" y="91"/>
                  </a:lnTo>
                  <a:lnTo>
                    <a:pt x="167" y="91"/>
                  </a:lnTo>
                  <a:lnTo>
                    <a:pt x="167" y="117"/>
                  </a:lnTo>
                  <a:lnTo>
                    <a:pt x="177" y="117"/>
                  </a:lnTo>
                  <a:lnTo>
                    <a:pt x="199" y="155"/>
                  </a:lnTo>
                  <a:lnTo>
                    <a:pt x="220" y="117"/>
                  </a:lnTo>
                  <a:lnTo>
                    <a:pt x="231" y="117"/>
                  </a:lnTo>
                  <a:lnTo>
                    <a:pt x="231" y="91"/>
                  </a:lnTo>
                  <a:lnTo>
                    <a:pt x="232" y="91"/>
                  </a:lnTo>
                  <a:lnTo>
                    <a:pt x="232" y="91"/>
                  </a:lnTo>
                  <a:lnTo>
                    <a:pt x="228" y="85"/>
                  </a:lnTo>
                  <a:lnTo>
                    <a:pt x="227" y="81"/>
                  </a:lnTo>
                  <a:lnTo>
                    <a:pt x="225" y="76"/>
                  </a:lnTo>
                  <a:lnTo>
                    <a:pt x="227" y="71"/>
                  </a:lnTo>
                  <a:lnTo>
                    <a:pt x="228" y="65"/>
                  </a:lnTo>
                  <a:lnTo>
                    <a:pt x="232" y="61"/>
                  </a:lnTo>
                  <a:lnTo>
                    <a:pt x="235" y="59"/>
                  </a:lnTo>
                  <a:lnTo>
                    <a:pt x="239" y="56"/>
                  </a:lnTo>
                  <a:lnTo>
                    <a:pt x="244" y="55"/>
                  </a:lnTo>
                  <a:lnTo>
                    <a:pt x="244" y="40"/>
                  </a:lnTo>
                  <a:lnTo>
                    <a:pt x="155" y="40"/>
                  </a:lnTo>
                  <a:close/>
                  <a:moveTo>
                    <a:pt x="55" y="40"/>
                  </a:moveTo>
                  <a:lnTo>
                    <a:pt x="55" y="55"/>
                  </a:lnTo>
                  <a:lnTo>
                    <a:pt x="59" y="56"/>
                  </a:lnTo>
                  <a:lnTo>
                    <a:pt x="63" y="59"/>
                  </a:lnTo>
                  <a:lnTo>
                    <a:pt x="67" y="61"/>
                  </a:lnTo>
                  <a:lnTo>
                    <a:pt x="69" y="65"/>
                  </a:lnTo>
                  <a:lnTo>
                    <a:pt x="72" y="71"/>
                  </a:lnTo>
                  <a:lnTo>
                    <a:pt x="72" y="76"/>
                  </a:lnTo>
                  <a:lnTo>
                    <a:pt x="72" y="81"/>
                  </a:lnTo>
                  <a:lnTo>
                    <a:pt x="69" y="85"/>
                  </a:lnTo>
                  <a:lnTo>
                    <a:pt x="67" y="91"/>
                  </a:lnTo>
                  <a:lnTo>
                    <a:pt x="67" y="91"/>
                  </a:lnTo>
                  <a:lnTo>
                    <a:pt x="68" y="91"/>
                  </a:lnTo>
                  <a:lnTo>
                    <a:pt x="68" y="117"/>
                  </a:lnTo>
                  <a:lnTo>
                    <a:pt x="77" y="117"/>
                  </a:lnTo>
                  <a:lnTo>
                    <a:pt x="101" y="159"/>
                  </a:lnTo>
                  <a:lnTo>
                    <a:pt x="125" y="117"/>
                  </a:lnTo>
                  <a:lnTo>
                    <a:pt x="136" y="117"/>
                  </a:lnTo>
                  <a:lnTo>
                    <a:pt x="136" y="91"/>
                  </a:lnTo>
                  <a:lnTo>
                    <a:pt x="137" y="91"/>
                  </a:lnTo>
                  <a:lnTo>
                    <a:pt x="137" y="91"/>
                  </a:lnTo>
                  <a:lnTo>
                    <a:pt x="133" y="85"/>
                  </a:lnTo>
                  <a:lnTo>
                    <a:pt x="132" y="81"/>
                  </a:lnTo>
                  <a:lnTo>
                    <a:pt x="131" y="76"/>
                  </a:lnTo>
                  <a:lnTo>
                    <a:pt x="132" y="71"/>
                  </a:lnTo>
                  <a:lnTo>
                    <a:pt x="133" y="65"/>
                  </a:lnTo>
                  <a:lnTo>
                    <a:pt x="137" y="61"/>
                  </a:lnTo>
                  <a:lnTo>
                    <a:pt x="140" y="59"/>
                  </a:lnTo>
                  <a:lnTo>
                    <a:pt x="144" y="56"/>
                  </a:lnTo>
                  <a:lnTo>
                    <a:pt x="148" y="55"/>
                  </a:lnTo>
                  <a:lnTo>
                    <a:pt x="148" y="40"/>
                  </a:lnTo>
                  <a:lnTo>
                    <a:pt x="55" y="40"/>
                  </a:lnTo>
                  <a:close/>
                  <a:moveTo>
                    <a:pt x="155" y="22"/>
                  </a:moveTo>
                  <a:lnTo>
                    <a:pt x="155" y="34"/>
                  </a:lnTo>
                  <a:lnTo>
                    <a:pt x="244" y="34"/>
                  </a:lnTo>
                  <a:lnTo>
                    <a:pt x="244" y="22"/>
                  </a:lnTo>
                  <a:lnTo>
                    <a:pt x="155" y="22"/>
                  </a:lnTo>
                  <a:close/>
                  <a:moveTo>
                    <a:pt x="55" y="22"/>
                  </a:moveTo>
                  <a:lnTo>
                    <a:pt x="55" y="34"/>
                  </a:lnTo>
                  <a:lnTo>
                    <a:pt x="148" y="34"/>
                  </a:lnTo>
                  <a:lnTo>
                    <a:pt x="148" y="22"/>
                  </a:lnTo>
                  <a:lnTo>
                    <a:pt x="55" y="22"/>
                  </a:lnTo>
                  <a:close/>
                  <a:moveTo>
                    <a:pt x="52" y="0"/>
                  </a:moveTo>
                  <a:lnTo>
                    <a:pt x="251" y="0"/>
                  </a:lnTo>
                  <a:lnTo>
                    <a:pt x="254" y="0"/>
                  </a:lnTo>
                  <a:lnTo>
                    <a:pt x="255" y="0"/>
                  </a:lnTo>
                  <a:lnTo>
                    <a:pt x="260" y="1"/>
                  </a:lnTo>
                  <a:lnTo>
                    <a:pt x="264" y="4"/>
                  </a:lnTo>
                  <a:lnTo>
                    <a:pt x="267" y="6"/>
                  </a:lnTo>
                  <a:lnTo>
                    <a:pt x="270" y="10"/>
                  </a:lnTo>
                  <a:lnTo>
                    <a:pt x="271" y="14"/>
                  </a:lnTo>
                  <a:lnTo>
                    <a:pt x="272" y="20"/>
                  </a:lnTo>
                  <a:lnTo>
                    <a:pt x="271" y="24"/>
                  </a:lnTo>
                  <a:lnTo>
                    <a:pt x="270" y="29"/>
                  </a:lnTo>
                  <a:lnTo>
                    <a:pt x="267" y="33"/>
                  </a:lnTo>
                  <a:lnTo>
                    <a:pt x="264" y="36"/>
                  </a:lnTo>
                  <a:lnTo>
                    <a:pt x="260" y="38"/>
                  </a:lnTo>
                  <a:lnTo>
                    <a:pt x="255" y="40"/>
                  </a:lnTo>
                  <a:lnTo>
                    <a:pt x="254" y="40"/>
                  </a:lnTo>
                  <a:lnTo>
                    <a:pt x="251" y="40"/>
                  </a:lnTo>
                  <a:lnTo>
                    <a:pt x="250" y="40"/>
                  </a:lnTo>
                  <a:lnTo>
                    <a:pt x="250" y="55"/>
                  </a:lnTo>
                  <a:lnTo>
                    <a:pt x="254" y="56"/>
                  </a:lnTo>
                  <a:lnTo>
                    <a:pt x="258" y="59"/>
                  </a:lnTo>
                  <a:lnTo>
                    <a:pt x="262" y="61"/>
                  </a:lnTo>
                  <a:lnTo>
                    <a:pt x="264" y="65"/>
                  </a:lnTo>
                  <a:lnTo>
                    <a:pt x="267" y="71"/>
                  </a:lnTo>
                  <a:lnTo>
                    <a:pt x="267" y="76"/>
                  </a:lnTo>
                  <a:lnTo>
                    <a:pt x="267" y="81"/>
                  </a:lnTo>
                  <a:lnTo>
                    <a:pt x="264" y="85"/>
                  </a:lnTo>
                  <a:lnTo>
                    <a:pt x="262" y="91"/>
                  </a:lnTo>
                  <a:lnTo>
                    <a:pt x="262" y="91"/>
                  </a:lnTo>
                  <a:lnTo>
                    <a:pt x="262" y="91"/>
                  </a:lnTo>
                  <a:lnTo>
                    <a:pt x="262" y="117"/>
                  </a:lnTo>
                  <a:lnTo>
                    <a:pt x="272" y="117"/>
                  </a:lnTo>
                  <a:lnTo>
                    <a:pt x="299" y="163"/>
                  </a:lnTo>
                  <a:lnTo>
                    <a:pt x="288" y="180"/>
                  </a:lnTo>
                  <a:lnTo>
                    <a:pt x="278" y="175"/>
                  </a:lnTo>
                  <a:lnTo>
                    <a:pt x="286" y="163"/>
                  </a:lnTo>
                  <a:lnTo>
                    <a:pt x="275" y="144"/>
                  </a:lnTo>
                  <a:lnTo>
                    <a:pt x="275" y="197"/>
                  </a:lnTo>
                  <a:lnTo>
                    <a:pt x="219" y="197"/>
                  </a:lnTo>
                  <a:lnTo>
                    <a:pt x="219" y="144"/>
                  </a:lnTo>
                  <a:lnTo>
                    <a:pt x="208" y="163"/>
                  </a:lnTo>
                  <a:lnTo>
                    <a:pt x="215" y="175"/>
                  </a:lnTo>
                  <a:lnTo>
                    <a:pt x="205" y="180"/>
                  </a:lnTo>
                  <a:lnTo>
                    <a:pt x="199" y="169"/>
                  </a:lnTo>
                  <a:lnTo>
                    <a:pt x="193" y="180"/>
                  </a:lnTo>
                  <a:lnTo>
                    <a:pt x="183" y="175"/>
                  </a:lnTo>
                  <a:lnTo>
                    <a:pt x="189" y="163"/>
                  </a:lnTo>
                  <a:lnTo>
                    <a:pt x="180" y="144"/>
                  </a:lnTo>
                  <a:lnTo>
                    <a:pt x="180" y="197"/>
                  </a:lnTo>
                  <a:lnTo>
                    <a:pt x="123" y="197"/>
                  </a:lnTo>
                  <a:lnTo>
                    <a:pt x="123" y="144"/>
                  </a:lnTo>
                  <a:lnTo>
                    <a:pt x="113" y="163"/>
                  </a:lnTo>
                  <a:lnTo>
                    <a:pt x="120" y="175"/>
                  </a:lnTo>
                  <a:lnTo>
                    <a:pt x="109" y="180"/>
                  </a:lnTo>
                  <a:lnTo>
                    <a:pt x="101" y="167"/>
                  </a:lnTo>
                  <a:lnTo>
                    <a:pt x="93" y="180"/>
                  </a:lnTo>
                  <a:lnTo>
                    <a:pt x="84" y="175"/>
                  </a:lnTo>
                  <a:lnTo>
                    <a:pt x="91" y="163"/>
                  </a:lnTo>
                  <a:lnTo>
                    <a:pt x="80" y="145"/>
                  </a:lnTo>
                  <a:lnTo>
                    <a:pt x="80" y="199"/>
                  </a:lnTo>
                  <a:lnTo>
                    <a:pt x="24" y="199"/>
                  </a:lnTo>
                  <a:lnTo>
                    <a:pt x="24" y="144"/>
                  </a:lnTo>
                  <a:lnTo>
                    <a:pt x="13" y="163"/>
                  </a:lnTo>
                  <a:lnTo>
                    <a:pt x="20" y="175"/>
                  </a:lnTo>
                  <a:lnTo>
                    <a:pt x="11" y="180"/>
                  </a:lnTo>
                  <a:lnTo>
                    <a:pt x="0" y="163"/>
                  </a:lnTo>
                  <a:lnTo>
                    <a:pt x="27" y="117"/>
                  </a:lnTo>
                  <a:lnTo>
                    <a:pt x="36" y="117"/>
                  </a:lnTo>
                  <a:lnTo>
                    <a:pt x="36" y="91"/>
                  </a:lnTo>
                  <a:lnTo>
                    <a:pt x="37" y="91"/>
                  </a:lnTo>
                  <a:lnTo>
                    <a:pt x="37" y="91"/>
                  </a:lnTo>
                  <a:lnTo>
                    <a:pt x="35" y="85"/>
                  </a:lnTo>
                  <a:lnTo>
                    <a:pt x="32" y="81"/>
                  </a:lnTo>
                  <a:lnTo>
                    <a:pt x="32" y="76"/>
                  </a:lnTo>
                  <a:lnTo>
                    <a:pt x="32" y="71"/>
                  </a:lnTo>
                  <a:lnTo>
                    <a:pt x="35" y="65"/>
                  </a:lnTo>
                  <a:lnTo>
                    <a:pt x="37" y="61"/>
                  </a:lnTo>
                  <a:lnTo>
                    <a:pt x="41" y="59"/>
                  </a:lnTo>
                  <a:lnTo>
                    <a:pt x="45" y="56"/>
                  </a:lnTo>
                  <a:lnTo>
                    <a:pt x="49" y="55"/>
                  </a:lnTo>
                  <a:lnTo>
                    <a:pt x="49" y="40"/>
                  </a:lnTo>
                  <a:lnTo>
                    <a:pt x="48" y="40"/>
                  </a:lnTo>
                  <a:lnTo>
                    <a:pt x="43" y="38"/>
                  </a:lnTo>
                  <a:lnTo>
                    <a:pt x="39" y="36"/>
                  </a:lnTo>
                  <a:lnTo>
                    <a:pt x="36" y="33"/>
                  </a:lnTo>
                  <a:lnTo>
                    <a:pt x="33" y="29"/>
                  </a:lnTo>
                  <a:lnTo>
                    <a:pt x="32" y="24"/>
                  </a:lnTo>
                  <a:lnTo>
                    <a:pt x="31" y="20"/>
                  </a:lnTo>
                  <a:lnTo>
                    <a:pt x="32" y="14"/>
                  </a:lnTo>
                  <a:lnTo>
                    <a:pt x="33" y="10"/>
                  </a:lnTo>
                  <a:lnTo>
                    <a:pt x="36" y="6"/>
                  </a:lnTo>
                  <a:lnTo>
                    <a:pt x="39" y="4"/>
                  </a:lnTo>
                  <a:lnTo>
                    <a:pt x="43" y="1"/>
                  </a:lnTo>
                  <a:lnTo>
                    <a:pt x="48" y="0"/>
                  </a:lnTo>
                  <a:lnTo>
                    <a:pt x="49" y="0"/>
                  </a:lnTo>
                  <a:lnTo>
                    <a:pt x="52" y="0"/>
                  </a:lnTo>
                  <a:close/>
                </a:path>
              </a:pathLst>
            </a:custGeom>
            <a:grpFill/>
            <a:ln w="0">
              <a:noFill/>
              <a:prstDash val="solid"/>
              <a:round/>
              <a:headEnd/>
              <a:tailEnd/>
            </a:ln>
          </p:spPr>
          <p:txBody>
            <a:bodyPr vert="horz" wrap="square" lIns="93247" tIns="46623" rIns="93247" bIns="46623" numCol="1" anchor="t" anchorCtr="0" compatLnSpc="1">
              <a:prstTxWarp prst="textNoShape">
                <a:avLst/>
              </a:prstTxWarp>
            </a:bodyPr>
            <a:lstStyle/>
            <a:p>
              <a:pPr marL="0" marR="0" lvl="0" indent="0" algn="l" defTabSz="914224"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40" name="Freeform 305"/>
            <p:cNvSpPr>
              <a:spLocks noEditPoints="1"/>
            </p:cNvSpPr>
            <p:nvPr/>
          </p:nvSpPr>
          <p:spPr bwMode="auto">
            <a:xfrm>
              <a:off x="3725863" y="5883275"/>
              <a:ext cx="438150" cy="130175"/>
            </a:xfrm>
            <a:custGeom>
              <a:avLst/>
              <a:gdLst>
                <a:gd name="T0" fmla="*/ 143 w 276"/>
                <a:gd name="T1" fmla="*/ 6 h 82"/>
                <a:gd name="T2" fmla="*/ 143 w 276"/>
                <a:gd name="T3" fmla="*/ 43 h 82"/>
                <a:gd name="T4" fmla="*/ 267 w 276"/>
                <a:gd name="T5" fmla="*/ 43 h 82"/>
                <a:gd name="T6" fmla="*/ 242 w 276"/>
                <a:gd name="T7" fmla="*/ 6 h 82"/>
                <a:gd name="T8" fmla="*/ 143 w 276"/>
                <a:gd name="T9" fmla="*/ 6 h 82"/>
                <a:gd name="T10" fmla="*/ 35 w 276"/>
                <a:gd name="T11" fmla="*/ 6 h 82"/>
                <a:gd name="T12" fmla="*/ 9 w 276"/>
                <a:gd name="T13" fmla="*/ 43 h 82"/>
                <a:gd name="T14" fmla="*/ 136 w 276"/>
                <a:gd name="T15" fmla="*/ 43 h 82"/>
                <a:gd name="T16" fmla="*/ 136 w 276"/>
                <a:gd name="T17" fmla="*/ 6 h 82"/>
                <a:gd name="T18" fmla="*/ 35 w 276"/>
                <a:gd name="T19" fmla="*/ 6 h 82"/>
                <a:gd name="T20" fmla="*/ 32 w 276"/>
                <a:gd name="T21" fmla="*/ 0 h 82"/>
                <a:gd name="T22" fmla="*/ 244 w 276"/>
                <a:gd name="T23" fmla="*/ 0 h 82"/>
                <a:gd name="T24" fmla="*/ 276 w 276"/>
                <a:gd name="T25" fmla="*/ 44 h 82"/>
                <a:gd name="T26" fmla="*/ 276 w 276"/>
                <a:gd name="T27" fmla="*/ 82 h 82"/>
                <a:gd name="T28" fmla="*/ 0 w 276"/>
                <a:gd name="T29" fmla="*/ 82 h 82"/>
                <a:gd name="T30" fmla="*/ 0 w 276"/>
                <a:gd name="T31" fmla="*/ 44 h 82"/>
                <a:gd name="T32" fmla="*/ 32 w 276"/>
                <a:gd name="T3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6" h="82">
                  <a:moveTo>
                    <a:pt x="143" y="6"/>
                  </a:moveTo>
                  <a:lnTo>
                    <a:pt x="143" y="43"/>
                  </a:lnTo>
                  <a:lnTo>
                    <a:pt x="267" y="43"/>
                  </a:lnTo>
                  <a:lnTo>
                    <a:pt x="242" y="6"/>
                  </a:lnTo>
                  <a:lnTo>
                    <a:pt x="143" y="6"/>
                  </a:lnTo>
                  <a:close/>
                  <a:moveTo>
                    <a:pt x="35" y="6"/>
                  </a:moveTo>
                  <a:lnTo>
                    <a:pt x="9" y="43"/>
                  </a:lnTo>
                  <a:lnTo>
                    <a:pt x="136" y="43"/>
                  </a:lnTo>
                  <a:lnTo>
                    <a:pt x="136" y="6"/>
                  </a:lnTo>
                  <a:lnTo>
                    <a:pt x="35" y="6"/>
                  </a:lnTo>
                  <a:close/>
                  <a:moveTo>
                    <a:pt x="32" y="0"/>
                  </a:moveTo>
                  <a:lnTo>
                    <a:pt x="244" y="0"/>
                  </a:lnTo>
                  <a:lnTo>
                    <a:pt x="276" y="44"/>
                  </a:lnTo>
                  <a:lnTo>
                    <a:pt x="276" y="82"/>
                  </a:lnTo>
                  <a:lnTo>
                    <a:pt x="0" y="82"/>
                  </a:lnTo>
                  <a:lnTo>
                    <a:pt x="0" y="44"/>
                  </a:lnTo>
                  <a:lnTo>
                    <a:pt x="32" y="0"/>
                  </a:lnTo>
                  <a:close/>
                </a:path>
              </a:pathLst>
            </a:custGeom>
            <a:grpFill/>
            <a:ln w="0">
              <a:noFill/>
              <a:prstDash val="solid"/>
              <a:round/>
              <a:headEnd/>
              <a:tailEnd/>
            </a:ln>
          </p:spPr>
          <p:txBody>
            <a:bodyPr vert="horz" wrap="square" lIns="93247" tIns="46623" rIns="93247" bIns="46623" numCol="1" anchor="t" anchorCtr="0" compatLnSpc="1">
              <a:prstTxWarp prst="textNoShape">
                <a:avLst/>
              </a:prstTxWarp>
            </a:bodyPr>
            <a:lstStyle/>
            <a:p>
              <a:pPr marL="0" marR="0" lvl="0" indent="0" algn="l" defTabSz="914224"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Segoe UI"/>
                <a:ea typeface="+mn-ea"/>
                <a:cs typeface="+mn-cs"/>
              </a:endParaRPr>
            </a:p>
          </p:txBody>
        </p:sp>
      </p:grpSp>
      <p:grpSp>
        <p:nvGrpSpPr>
          <p:cNvPr id="41" name="Group 40"/>
          <p:cNvGrpSpPr/>
          <p:nvPr/>
        </p:nvGrpSpPr>
        <p:grpSpPr>
          <a:xfrm>
            <a:off x="10406405" y="2189737"/>
            <a:ext cx="370358" cy="323893"/>
            <a:chOff x="8172450" y="5402263"/>
            <a:chExt cx="1279525" cy="1371600"/>
          </a:xfrm>
          <a:solidFill>
            <a:schemeClr val="bg1"/>
          </a:solidFill>
        </p:grpSpPr>
        <p:sp>
          <p:nvSpPr>
            <p:cNvPr id="42" name="Freeform 143"/>
            <p:cNvSpPr>
              <a:spLocks noEditPoints="1"/>
            </p:cNvSpPr>
            <p:nvPr/>
          </p:nvSpPr>
          <p:spPr bwMode="auto">
            <a:xfrm>
              <a:off x="8172450" y="6157913"/>
              <a:ext cx="1279525" cy="615950"/>
            </a:xfrm>
            <a:custGeom>
              <a:avLst/>
              <a:gdLst>
                <a:gd name="T0" fmla="*/ 234 w 806"/>
                <a:gd name="T1" fmla="*/ 169 h 388"/>
                <a:gd name="T2" fmla="*/ 234 w 806"/>
                <a:gd name="T3" fmla="*/ 317 h 388"/>
                <a:gd name="T4" fmla="*/ 573 w 806"/>
                <a:gd name="T5" fmla="*/ 317 h 388"/>
                <a:gd name="T6" fmla="*/ 573 w 806"/>
                <a:gd name="T7" fmla="*/ 169 h 388"/>
                <a:gd name="T8" fmla="*/ 234 w 806"/>
                <a:gd name="T9" fmla="*/ 169 h 388"/>
                <a:gd name="T10" fmla="*/ 234 w 806"/>
                <a:gd name="T11" fmla="*/ 113 h 388"/>
                <a:gd name="T12" fmla="*/ 234 w 806"/>
                <a:gd name="T13" fmla="*/ 152 h 388"/>
                <a:gd name="T14" fmla="*/ 573 w 806"/>
                <a:gd name="T15" fmla="*/ 152 h 388"/>
                <a:gd name="T16" fmla="*/ 573 w 806"/>
                <a:gd name="T17" fmla="*/ 113 h 388"/>
                <a:gd name="T18" fmla="*/ 234 w 806"/>
                <a:gd name="T19" fmla="*/ 113 h 388"/>
                <a:gd name="T20" fmla="*/ 234 w 806"/>
                <a:gd name="T21" fmla="*/ 58 h 388"/>
                <a:gd name="T22" fmla="*/ 234 w 806"/>
                <a:gd name="T23" fmla="*/ 97 h 388"/>
                <a:gd name="T24" fmla="*/ 573 w 806"/>
                <a:gd name="T25" fmla="*/ 97 h 388"/>
                <a:gd name="T26" fmla="*/ 573 w 806"/>
                <a:gd name="T27" fmla="*/ 58 h 388"/>
                <a:gd name="T28" fmla="*/ 234 w 806"/>
                <a:gd name="T29" fmla="*/ 58 h 388"/>
                <a:gd name="T30" fmla="*/ 72 w 806"/>
                <a:gd name="T31" fmla="*/ 0 h 388"/>
                <a:gd name="T32" fmla="*/ 734 w 806"/>
                <a:gd name="T33" fmla="*/ 0 h 388"/>
                <a:gd name="T34" fmla="*/ 734 w 806"/>
                <a:gd name="T35" fmla="*/ 351 h 388"/>
                <a:gd name="T36" fmla="*/ 806 w 806"/>
                <a:gd name="T37" fmla="*/ 351 h 388"/>
                <a:gd name="T38" fmla="*/ 806 w 806"/>
                <a:gd name="T39" fmla="*/ 388 h 388"/>
                <a:gd name="T40" fmla="*/ 0 w 806"/>
                <a:gd name="T41" fmla="*/ 388 h 388"/>
                <a:gd name="T42" fmla="*/ 0 w 806"/>
                <a:gd name="T43" fmla="*/ 351 h 388"/>
                <a:gd name="T44" fmla="*/ 72 w 806"/>
                <a:gd name="T45" fmla="*/ 351 h 388"/>
                <a:gd name="T46" fmla="*/ 72 w 806"/>
                <a:gd name="T47"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6" h="388">
                  <a:moveTo>
                    <a:pt x="234" y="169"/>
                  </a:moveTo>
                  <a:lnTo>
                    <a:pt x="234" y="317"/>
                  </a:lnTo>
                  <a:lnTo>
                    <a:pt x="573" y="317"/>
                  </a:lnTo>
                  <a:lnTo>
                    <a:pt x="573" y="169"/>
                  </a:lnTo>
                  <a:lnTo>
                    <a:pt x="234" y="169"/>
                  </a:lnTo>
                  <a:close/>
                  <a:moveTo>
                    <a:pt x="234" y="113"/>
                  </a:moveTo>
                  <a:lnTo>
                    <a:pt x="234" y="152"/>
                  </a:lnTo>
                  <a:lnTo>
                    <a:pt x="573" y="152"/>
                  </a:lnTo>
                  <a:lnTo>
                    <a:pt x="573" y="113"/>
                  </a:lnTo>
                  <a:lnTo>
                    <a:pt x="234" y="113"/>
                  </a:lnTo>
                  <a:close/>
                  <a:moveTo>
                    <a:pt x="234" y="58"/>
                  </a:moveTo>
                  <a:lnTo>
                    <a:pt x="234" y="97"/>
                  </a:lnTo>
                  <a:lnTo>
                    <a:pt x="573" y="97"/>
                  </a:lnTo>
                  <a:lnTo>
                    <a:pt x="573" y="58"/>
                  </a:lnTo>
                  <a:lnTo>
                    <a:pt x="234" y="58"/>
                  </a:lnTo>
                  <a:close/>
                  <a:moveTo>
                    <a:pt x="72" y="0"/>
                  </a:moveTo>
                  <a:lnTo>
                    <a:pt x="734" y="0"/>
                  </a:lnTo>
                  <a:lnTo>
                    <a:pt x="734" y="351"/>
                  </a:lnTo>
                  <a:lnTo>
                    <a:pt x="806" y="351"/>
                  </a:lnTo>
                  <a:lnTo>
                    <a:pt x="806" y="388"/>
                  </a:lnTo>
                  <a:lnTo>
                    <a:pt x="0" y="388"/>
                  </a:lnTo>
                  <a:lnTo>
                    <a:pt x="0" y="351"/>
                  </a:lnTo>
                  <a:lnTo>
                    <a:pt x="72" y="351"/>
                  </a:lnTo>
                  <a:lnTo>
                    <a:pt x="72" y="0"/>
                  </a:lnTo>
                  <a:close/>
                </a:path>
              </a:pathLst>
            </a:custGeom>
            <a:grpFill/>
            <a:ln w="0">
              <a:solidFill>
                <a:schemeClr val="tx1"/>
              </a:solidFill>
              <a:prstDash val="solid"/>
              <a:round/>
              <a:headEnd/>
              <a:tailEnd/>
            </a:ln>
          </p:spPr>
          <p:txBody>
            <a:bodyPr vert="horz" wrap="square" lIns="93247" tIns="46623" rIns="93247" bIns="46623" numCol="1" anchor="t" anchorCtr="0" compatLnSpc="1">
              <a:prstTxWarp prst="textNoShape">
                <a:avLst/>
              </a:prstTxWarp>
            </a:bodyPr>
            <a:lstStyle/>
            <a:p>
              <a:pPr marL="0" marR="0" lvl="0" indent="0" algn="l" defTabSz="914224"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43" name="Freeform 144"/>
            <p:cNvSpPr>
              <a:spLocks/>
            </p:cNvSpPr>
            <p:nvPr/>
          </p:nvSpPr>
          <p:spPr bwMode="auto">
            <a:xfrm>
              <a:off x="8461375" y="5402263"/>
              <a:ext cx="703263" cy="731838"/>
            </a:xfrm>
            <a:custGeom>
              <a:avLst/>
              <a:gdLst>
                <a:gd name="T0" fmla="*/ 221 w 443"/>
                <a:gd name="T1" fmla="*/ 0 h 461"/>
                <a:gd name="T2" fmla="*/ 225 w 443"/>
                <a:gd name="T3" fmla="*/ 2 h 461"/>
                <a:gd name="T4" fmla="*/ 228 w 443"/>
                <a:gd name="T5" fmla="*/ 3 h 461"/>
                <a:gd name="T6" fmla="*/ 229 w 443"/>
                <a:gd name="T7" fmla="*/ 6 h 461"/>
                <a:gd name="T8" fmla="*/ 229 w 443"/>
                <a:gd name="T9" fmla="*/ 10 h 461"/>
                <a:gd name="T10" fmla="*/ 229 w 443"/>
                <a:gd name="T11" fmla="*/ 235 h 461"/>
                <a:gd name="T12" fmla="*/ 268 w 443"/>
                <a:gd name="T13" fmla="*/ 241 h 461"/>
                <a:gd name="T14" fmla="*/ 304 w 443"/>
                <a:gd name="T15" fmla="*/ 251 h 461"/>
                <a:gd name="T16" fmla="*/ 337 w 443"/>
                <a:gd name="T17" fmla="*/ 269 h 461"/>
                <a:gd name="T18" fmla="*/ 368 w 443"/>
                <a:gd name="T19" fmla="*/ 290 h 461"/>
                <a:gd name="T20" fmla="*/ 393 w 443"/>
                <a:gd name="T21" fmla="*/ 317 h 461"/>
                <a:gd name="T22" fmla="*/ 415 w 443"/>
                <a:gd name="T23" fmla="*/ 347 h 461"/>
                <a:gd name="T24" fmla="*/ 430 w 443"/>
                <a:gd name="T25" fmla="*/ 381 h 461"/>
                <a:gd name="T26" fmla="*/ 440 w 443"/>
                <a:gd name="T27" fmla="*/ 418 h 461"/>
                <a:gd name="T28" fmla="*/ 443 w 443"/>
                <a:gd name="T29" fmla="*/ 457 h 461"/>
                <a:gd name="T30" fmla="*/ 443 w 443"/>
                <a:gd name="T31" fmla="*/ 461 h 461"/>
                <a:gd name="T32" fmla="*/ 0 w 443"/>
                <a:gd name="T33" fmla="*/ 461 h 461"/>
                <a:gd name="T34" fmla="*/ 0 w 443"/>
                <a:gd name="T35" fmla="*/ 457 h 461"/>
                <a:gd name="T36" fmla="*/ 4 w 443"/>
                <a:gd name="T37" fmla="*/ 418 h 461"/>
                <a:gd name="T38" fmla="*/ 13 w 443"/>
                <a:gd name="T39" fmla="*/ 381 h 461"/>
                <a:gd name="T40" fmla="*/ 29 w 443"/>
                <a:gd name="T41" fmla="*/ 347 h 461"/>
                <a:gd name="T42" fmla="*/ 50 w 443"/>
                <a:gd name="T43" fmla="*/ 317 h 461"/>
                <a:gd name="T44" fmla="*/ 76 w 443"/>
                <a:gd name="T45" fmla="*/ 290 h 461"/>
                <a:gd name="T46" fmla="*/ 105 w 443"/>
                <a:gd name="T47" fmla="*/ 269 h 461"/>
                <a:gd name="T48" fmla="*/ 138 w 443"/>
                <a:gd name="T49" fmla="*/ 251 h 461"/>
                <a:gd name="T50" fmla="*/ 174 w 443"/>
                <a:gd name="T51" fmla="*/ 241 h 461"/>
                <a:gd name="T52" fmla="*/ 213 w 443"/>
                <a:gd name="T53" fmla="*/ 235 h 461"/>
                <a:gd name="T54" fmla="*/ 213 w 443"/>
                <a:gd name="T55" fmla="*/ 10 h 461"/>
                <a:gd name="T56" fmla="*/ 213 w 443"/>
                <a:gd name="T57" fmla="*/ 6 h 461"/>
                <a:gd name="T58" fmla="*/ 216 w 443"/>
                <a:gd name="T59" fmla="*/ 3 h 461"/>
                <a:gd name="T60" fmla="*/ 219 w 443"/>
                <a:gd name="T61" fmla="*/ 2 h 461"/>
                <a:gd name="T62" fmla="*/ 221 w 443"/>
                <a:gd name="T63"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3" h="461">
                  <a:moveTo>
                    <a:pt x="221" y="0"/>
                  </a:moveTo>
                  <a:lnTo>
                    <a:pt x="225" y="2"/>
                  </a:lnTo>
                  <a:lnTo>
                    <a:pt x="228" y="3"/>
                  </a:lnTo>
                  <a:lnTo>
                    <a:pt x="229" y="6"/>
                  </a:lnTo>
                  <a:lnTo>
                    <a:pt x="229" y="10"/>
                  </a:lnTo>
                  <a:lnTo>
                    <a:pt x="229" y="235"/>
                  </a:lnTo>
                  <a:lnTo>
                    <a:pt x="268" y="241"/>
                  </a:lnTo>
                  <a:lnTo>
                    <a:pt x="304" y="251"/>
                  </a:lnTo>
                  <a:lnTo>
                    <a:pt x="337" y="269"/>
                  </a:lnTo>
                  <a:lnTo>
                    <a:pt x="368" y="290"/>
                  </a:lnTo>
                  <a:lnTo>
                    <a:pt x="393" y="317"/>
                  </a:lnTo>
                  <a:lnTo>
                    <a:pt x="415" y="347"/>
                  </a:lnTo>
                  <a:lnTo>
                    <a:pt x="430" y="381"/>
                  </a:lnTo>
                  <a:lnTo>
                    <a:pt x="440" y="418"/>
                  </a:lnTo>
                  <a:lnTo>
                    <a:pt x="443" y="457"/>
                  </a:lnTo>
                  <a:lnTo>
                    <a:pt x="443" y="461"/>
                  </a:lnTo>
                  <a:lnTo>
                    <a:pt x="0" y="461"/>
                  </a:lnTo>
                  <a:lnTo>
                    <a:pt x="0" y="457"/>
                  </a:lnTo>
                  <a:lnTo>
                    <a:pt x="4" y="418"/>
                  </a:lnTo>
                  <a:lnTo>
                    <a:pt x="13" y="381"/>
                  </a:lnTo>
                  <a:lnTo>
                    <a:pt x="29" y="347"/>
                  </a:lnTo>
                  <a:lnTo>
                    <a:pt x="50" y="317"/>
                  </a:lnTo>
                  <a:lnTo>
                    <a:pt x="76" y="290"/>
                  </a:lnTo>
                  <a:lnTo>
                    <a:pt x="105" y="269"/>
                  </a:lnTo>
                  <a:lnTo>
                    <a:pt x="138" y="251"/>
                  </a:lnTo>
                  <a:lnTo>
                    <a:pt x="174" y="241"/>
                  </a:lnTo>
                  <a:lnTo>
                    <a:pt x="213" y="235"/>
                  </a:lnTo>
                  <a:lnTo>
                    <a:pt x="213" y="10"/>
                  </a:lnTo>
                  <a:lnTo>
                    <a:pt x="213" y="6"/>
                  </a:lnTo>
                  <a:lnTo>
                    <a:pt x="216" y="3"/>
                  </a:lnTo>
                  <a:lnTo>
                    <a:pt x="219" y="2"/>
                  </a:lnTo>
                  <a:lnTo>
                    <a:pt x="221" y="0"/>
                  </a:lnTo>
                  <a:close/>
                </a:path>
              </a:pathLst>
            </a:custGeom>
            <a:grpFill/>
            <a:ln w="0">
              <a:solidFill>
                <a:schemeClr val="tx1"/>
              </a:solidFill>
              <a:prstDash val="solid"/>
              <a:round/>
              <a:headEnd/>
              <a:tailEnd/>
            </a:ln>
          </p:spPr>
          <p:txBody>
            <a:bodyPr vert="horz" wrap="square" lIns="93247" tIns="46623" rIns="93247" bIns="46623" numCol="1" anchor="t" anchorCtr="0" compatLnSpc="1">
              <a:prstTxWarp prst="textNoShape">
                <a:avLst/>
              </a:prstTxWarp>
            </a:bodyPr>
            <a:lstStyle/>
            <a:p>
              <a:pPr marL="0" marR="0" lvl="0" indent="0" algn="l" defTabSz="914224"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44" name="Rectangle 145"/>
            <p:cNvSpPr>
              <a:spLocks noChangeArrowheads="1"/>
            </p:cNvSpPr>
            <p:nvPr/>
          </p:nvSpPr>
          <p:spPr bwMode="auto">
            <a:xfrm>
              <a:off x="8837613" y="5434013"/>
              <a:ext cx="182563" cy="93663"/>
            </a:xfrm>
            <a:prstGeom prst="rect">
              <a:avLst/>
            </a:prstGeom>
            <a:grpFill/>
            <a:ln w="0">
              <a:solidFill>
                <a:schemeClr val="tx1"/>
              </a:solidFill>
              <a:prstDash val="solid"/>
              <a:miter lim="800000"/>
              <a:headEnd/>
              <a:tailEnd/>
            </a:ln>
          </p:spPr>
          <p:txBody>
            <a:bodyPr vert="horz" wrap="square" lIns="93247" tIns="46623" rIns="93247" bIns="46623" numCol="1" anchor="t" anchorCtr="0" compatLnSpc="1">
              <a:prstTxWarp prst="textNoShape">
                <a:avLst/>
              </a:prstTxWarp>
            </a:bodyPr>
            <a:lstStyle/>
            <a:p>
              <a:pPr marL="0" marR="0" lvl="0" indent="0" algn="l" defTabSz="914224"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Segoe UI"/>
                <a:ea typeface="+mn-ea"/>
                <a:cs typeface="+mn-cs"/>
              </a:endParaRPr>
            </a:p>
          </p:txBody>
        </p:sp>
      </p:grpSp>
      <p:grpSp>
        <p:nvGrpSpPr>
          <p:cNvPr id="45" name="Group 44"/>
          <p:cNvGrpSpPr/>
          <p:nvPr/>
        </p:nvGrpSpPr>
        <p:grpSpPr>
          <a:xfrm>
            <a:off x="11111761" y="2199065"/>
            <a:ext cx="175908" cy="305237"/>
            <a:chOff x="10096384" y="2884354"/>
            <a:chExt cx="464279" cy="807574"/>
          </a:xfrm>
        </p:grpSpPr>
        <p:sp>
          <p:nvSpPr>
            <p:cNvPr id="46" name="Oval 38"/>
            <p:cNvSpPr>
              <a:spLocks noChangeArrowheads="1"/>
            </p:cNvSpPr>
            <p:nvPr/>
          </p:nvSpPr>
          <p:spPr bwMode="black">
            <a:xfrm>
              <a:off x="10199118" y="2884354"/>
              <a:ext cx="146198" cy="13355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6599" rIns="93196" bIns="46599" numCol="1" anchor="t" anchorCtr="0" compatLnSpc="1">
              <a:prstTxWarp prst="textNoShape">
                <a:avLst/>
              </a:prstTxWarp>
            </a:bodyPr>
            <a:lstStyle/>
            <a:p>
              <a:pPr marL="0" marR="0" lvl="0" indent="0" algn="ctr" defTabSz="9142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0">
                      <a:srgbClr val="FFFFFF"/>
                    </a:gs>
                    <a:gs pos="100000">
                      <a:srgbClr val="FFFFFF"/>
                    </a:gs>
                  </a:gsLst>
                  <a:lin ang="5400000" scaled="0"/>
                </a:gradFill>
                <a:effectLst/>
                <a:uLnTx/>
                <a:uFillTx/>
                <a:latin typeface="Segoe" pitchFamily="34" charset="0"/>
                <a:ea typeface="+mn-ea"/>
                <a:cs typeface="+mn-cs"/>
              </a:endParaRPr>
            </a:p>
          </p:txBody>
        </p:sp>
        <p:grpSp>
          <p:nvGrpSpPr>
            <p:cNvPr id="47" name="Group 46"/>
            <p:cNvGrpSpPr/>
            <p:nvPr/>
          </p:nvGrpSpPr>
          <p:grpSpPr>
            <a:xfrm>
              <a:off x="10096384" y="3033938"/>
              <a:ext cx="464279" cy="657990"/>
              <a:chOff x="10096384" y="3033938"/>
              <a:chExt cx="464279" cy="657990"/>
            </a:xfrm>
          </p:grpSpPr>
          <p:sp>
            <p:nvSpPr>
              <p:cNvPr id="48" name="Freeform 36"/>
              <p:cNvSpPr>
                <a:spLocks/>
              </p:cNvSpPr>
              <p:nvPr/>
            </p:nvSpPr>
            <p:spPr bwMode="black">
              <a:xfrm>
                <a:off x="10096384" y="3033938"/>
                <a:ext cx="326972" cy="657990"/>
              </a:xfrm>
              <a:custGeom>
                <a:avLst/>
                <a:gdLst>
                  <a:gd name="T0" fmla="*/ 252 w 562"/>
                  <a:gd name="T1" fmla="*/ 272 h 1256"/>
                  <a:gd name="T2" fmla="*/ 234 w 562"/>
                  <a:gd name="T3" fmla="*/ 192 h 1256"/>
                  <a:gd name="T4" fmla="*/ 407 w 562"/>
                  <a:gd name="T5" fmla="*/ 20 h 1256"/>
                  <a:gd name="T6" fmla="*/ 534 w 562"/>
                  <a:gd name="T7" fmla="*/ 76 h 1256"/>
                  <a:gd name="T8" fmla="*/ 562 w 562"/>
                  <a:gd name="T9" fmla="*/ 51 h 1256"/>
                  <a:gd name="T10" fmla="*/ 443 w 562"/>
                  <a:gd name="T11" fmla="*/ 0 h 1256"/>
                  <a:gd name="T12" fmla="*/ 164 w 562"/>
                  <a:gd name="T13" fmla="*/ 0 h 1256"/>
                  <a:gd name="T14" fmla="*/ 0 w 562"/>
                  <a:gd name="T15" fmla="*/ 163 h 1256"/>
                  <a:gd name="T16" fmla="*/ 0 w 562"/>
                  <a:gd name="T17" fmla="*/ 556 h 1256"/>
                  <a:gd name="T18" fmla="*/ 55 w 562"/>
                  <a:gd name="T19" fmla="*/ 612 h 1256"/>
                  <a:gd name="T20" fmla="*/ 110 w 562"/>
                  <a:gd name="T21" fmla="*/ 556 h 1256"/>
                  <a:gd name="T22" fmla="*/ 110 w 562"/>
                  <a:gd name="T23" fmla="*/ 201 h 1256"/>
                  <a:gd name="T24" fmla="*/ 139 w 562"/>
                  <a:gd name="T25" fmla="*/ 201 h 1256"/>
                  <a:gd name="T26" fmla="*/ 139 w 562"/>
                  <a:gd name="T27" fmla="*/ 1182 h 1256"/>
                  <a:gd name="T28" fmla="*/ 214 w 562"/>
                  <a:gd name="T29" fmla="*/ 1256 h 1256"/>
                  <a:gd name="T30" fmla="*/ 288 w 562"/>
                  <a:gd name="T31" fmla="*/ 1182 h 1256"/>
                  <a:gd name="T32" fmla="*/ 288 w 562"/>
                  <a:gd name="T33" fmla="*/ 615 h 1256"/>
                  <a:gd name="T34" fmla="*/ 317 w 562"/>
                  <a:gd name="T35" fmla="*/ 615 h 1256"/>
                  <a:gd name="T36" fmla="*/ 317 w 562"/>
                  <a:gd name="T37" fmla="*/ 1182 h 1256"/>
                  <a:gd name="T38" fmla="*/ 392 w 562"/>
                  <a:gd name="T39" fmla="*/ 1256 h 1256"/>
                  <a:gd name="T40" fmla="*/ 467 w 562"/>
                  <a:gd name="T41" fmla="*/ 1182 h 1256"/>
                  <a:gd name="T42" fmla="*/ 467 w 562"/>
                  <a:gd name="T43" fmla="*/ 516 h 1256"/>
                  <a:gd name="T44" fmla="*/ 252 w 562"/>
                  <a:gd name="T45" fmla="*/ 272 h 1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2" h="1256">
                    <a:moveTo>
                      <a:pt x="252" y="272"/>
                    </a:moveTo>
                    <a:cubicBezTo>
                      <a:pt x="248" y="262"/>
                      <a:pt x="234" y="225"/>
                      <a:pt x="234" y="192"/>
                    </a:cubicBezTo>
                    <a:cubicBezTo>
                      <a:pt x="234" y="97"/>
                      <a:pt x="312" y="20"/>
                      <a:pt x="407" y="20"/>
                    </a:cubicBezTo>
                    <a:cubicBezTo>
                      <a:pt x="456" y="20"/>
                      <a:pt x="501" y="41"/>
                      <a:pt x="534" y="76"/>
                    </a:cubicBezTo>
                    <a:cubicBezTo>
                      <a:pt x="542" y="66"/>
                      <a:pt x="551" y="58"/>
                      <a:pt x="562" y="51"/>
                    </a:cubicBezTo>
                    <a:cubicBezTo>
                      <a:pt x="532" y="20"/>
                      <a:pt x="490" y="0"/>
                      <a:pt x="443" y="0"/>
                    </a:cubicBezTo>
                    <a:cubicBezTo>
                      <a:pt x="164" y="0"/>
                      <a:pt x="164" y="0"/>
                      <a:pt x="164" y="0"/>
                    </a:cubicBezTo>
                    <a:cubicBezTo>
                      <a:pt x="73" y="0"/>
                      <a:pt x="0" y="73"/>
                      <a:pt x="0" y="163"/>
                    </a:cubicBezTo>
                    <a:cubicBezTo>
                      <a:pt x="0" y="556"/>
                      <a:pt x="0" y="556"/>
                      <a:pt x="0" y="556"/>
                    </a:cubicBezTo>
                    <a:cubicBezTo>
                      <a:pt x="0" y="587"/>
                      <a:pt x="25" y="612"/>
                      <a:pt x="55" y="612"/>
                    </a:cubicBezTo>
                    <a:cubicBezTo>
                      <a:pt x="86" y="612"/>
                      <a:pt x="110" y="587"/>
                      <a:pt x="110" y="556"/>
                    </a:cubicBezTo>
                    <a:cubicBezTo>
                      <a:pt x="110" y="201"/>
                      <a:pt x="110" y="201"/>
                      <a:pt x="110" y="201"/>
                    </a:cubicBezTo>
                    <a:cubicBezTo>
                      <a:pt x="139" y="201"/>
                      <a:pt x="139" y="201"/>
                      <a:pt x="139" y="201"/>
                    </a:cubicBezTo>
                    <a:cubicBezTo>
                      <a:pt x="139" y="1182"/>
                      <a:pt x="139" y="1182"/>
                      <a:pt x="139" y="1182"/>
                    </a:cubicBezTo>
                    <a:cubicBezTo>
                      <a:pt x="139" y="1223"/>
                      <a:pt x="173" y="1256"/>
                      <a:pt x="214" y="1256"/>
                    </a:cubicBezTo>
                    <a:cubicBezTo>
                      <a:pt x="255" y="1256"/>
                      <a:pt x="288" y="1223"/>
                      <a:pt x="288" y="1182"/>
                    </a:cubicBezTo>
                    <a:cubicBezTo>
                      <a:pt x="288" y="615"/>
                      <a:pt x="288" y="615"/>
                      <a:pt x="288" y="615"/>
                    </a:cubicBezTo>
                    <a:cubicBezTo>
                      <a:pt x="317" y="615"/>
                      <a:pt x="317" y="615"/>
                      <a:pt x="317" y="615"/>
                    </a:cubicBezTo>
                    <a:cubicBezTo>
                      <a:pt x="317" y="1182"/>
                      <a:pt x="317" y="1182"/>
                      <a:pt x="317" y="1182"/>
                    </a:cubicBezTo>
                    <a:cubicBezTo>
                      <a:pt x="317" y="1223"/>
                      <a:pt x="351" y="1256"/>
                      <a:pt x="392" y="1256"/>
                    </a:cubicBezTo>
                    <a:cubicBezTo>
                      <a:pt x="433" y="1256"/>
                      <a:pt x="467" y="1223"/>
                      <a:pt x="467" y="1182"/>
                    </a:cubicBezTo>
                    <a:cubicBezTo>
                      <a:pt x="467" y="516"/>
                      <a:pt x="467" y="516"/>
                      <a:pt x="467" y="516"/>
                    </a:cubicBezTo>
                    <a:cubicBezTo>
                      <a:pt x="398" y="459"/>
                      <a:pt x="284" y="354"/>
                      <a:pt x="252" y="2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6599" rIns="93196" bIns="46599" numCol="1" anchor="t" anchorCtr="0" compatLnSpc="1">
                <a:prstTxWarp prst="textNoShape">
                  <a:avLst/>
                </a:prstTxWarp>
              </a:bodyPr>
              <a:lstStyle/>
              <a:p>
                <a:pPr marL="0" marR="0" lvl="0" indent="0" algn="ctr" defTabSz="9142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0">
                        <a:srgbClr val="FFFFFF"/>
                      </a:gs>
                      <a:gs pos="100000">
                        <a:srgbClr val="FFFFFF"/>
                      </a:gs>
                    </a:gsLst>
                    <a:lin ang="5400000" scaled="0"/>
                  </a:gradFill>
                  <a:effectLst/>
                  <a:uLnTx/>
                  <a:uFillTx/>
                  <a:latin typeface="Segoe" pitchFamily="34" charset="0"/>
                  <a:ea typeface="+mn-ea"/>
                  <a:cs typeface="+mn-cs"/>
                </a:endParaRPr>
              </a:p>
            </p:txBody>
          </p:sp>
          <p:sp>
            <p:nvSpPr>
              <p:cNvPr id="49" name="Freeform 39"/>
              <p:cNvSpPr>
                <a:spLocks/>
              </p:cNvSpPr>
              <p:nvPr/>
            </p:nvSpPr>
            <p:spPr bwMode="black">
              <a:xfrm>
                <a:off x="10249497" y="3061540"/>
                <a:ext cx="311166" cy="249306"/>
              </a:xfrm>
              <a:custGeom>
                <a:avLst/>
                <a:gdLst>
                  <a:gd name="T0" fmla="*/ 267 w 535"/>
                  <a:gd name="T1" fmla="*/ 476 h 477"/>
                  <a:gd name="T2" fmla="*/ 15 w 535"/>
                  <a:gd name="T3" fmla="*/ 208 h 477"/>
                  <a:gd name="T4" fmla="*/ 0 w 535"/>
                  <a:gd name="T5" fmla="*/ 140 h 477"/>
                  <a:gd name="T6" fmla="*/ 141 w 535"/>
                  <a:gd name="T7" fmla="*/ 0 h 477"/>
                  <a:gd name="T8" fmla="*/ 268 w 535"/>
                  <a:gd name="T9" fmla="*/ 80 h 477"/>
                  <a:gd name="T10" fmla="*/ 394 w 535"/>
                  <a:gd name="T11" fmla="*/ 0 h 477"/>
                  <a:gd name="T12" fmla="*/ 535 w 535"/>
                  <a:gd name="T13" fmla="*/ 140 h 477"/>
                  <a:gd name="T14" fmla="*/ 520 w 535"/>
                  <a:gd name="T15" fmla="*/ 208 h 477"/>
                  <a:gd name="T16" fmla="*/ 269 w 535"/>
                  <a:gd name="T17" fmla="*/ 476 h 477"/>
                  <a:gd name="T18" fmla="*/ 268 w 535"/>
                  <a:gd name="T19" fmla="*/ 477 h 477"/>
                  <a:gd name="T20" fmla="*/ 267 w 535"/>
                  <a:gd name="T21" fmla="*/ 476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5" h="477">
                    <a:moveTo>
                      <a:pt x="267" y="476"/>
                    </a:moveTo>
                    <a:cubicBezTo>
                      <a:pt x="247" y="461"/>
                      <a:pt x="55" y="310"/>
                      <a:pt x="15" y="208"/>
                    </a:cubicBezTo>
                    <a:cubicBezTo>
                      <a:pt x="8" y="189"/>
                      <a:pt x="0" y="162"/>
                      <a:pt x="0" y="140"/>
                    </a:cubicBezTo>
                    <a:cubicBezTo>
                      <a:pt x="0" y="63"/>
                      <a:pt x="63" y="0"/>
                      <a:pt x="141" y="0"/>
                    </a:cubicBezTo>
                    <a:cubicBezTo>
                      <a:pt x="197" y="0"/>
                      <a:pt x="245" y="33"/>
                      <a:pt x="268" y="80"/>
                    </a:cubicBezTo>
                    <a:cubicBezTo>
                      <a:pt x="290" y="33"/>
                      <a:pt x="339" y="0"/>
                      <a:pt x="394" y="0"/>
                    </a:cubicBezTo>
                    <a:cubicBezTo>
                      <a:pt x="472" y="0"/>
                      <a:pt x="535" y="63"/>
                      <a:pt x="535" y="140"/>
                    </a:cubicBezTo>
                    <a:cubicBezTo>
                      <a:pt x="535" y="162"/>
                      <a:pt x="527" y="189"/>
                      <a:pt x="520" y="208"/>
                    </a:cubicBezTo>
                    <a:cubicBezTo>
                      <a:pt x="480" y="310"/>
                      <a:pt x="288" y="461"/>
                      <a:pt x="269" y="476"/>
                    </a:cubicBezTo>
                    <a:cubicBezTo>
                      <a:pt x="268" y="477"/>
                      <a:pt x="268" y="477"/>
                      <a:pt x="268" y="477"/>
                    </a:cubicBezTo>
                    <a:lnTo>
                      <a:pt x="267" y="4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6599" rIns="93196" bIns="46599" numCol="1" anchor="t" anchorCtr="0" compatLnSpc="1">
                <a:prstTxWarp prst="textNoShape">
                  <a:avLst/>
                </a:prstTxWarp>
              </a:bodyPr>
              <a:lstStyle/>
              <a:p>
                <a:pPr marL="0" marR="0" lvl="0" indent="0" algn="ctr" defTabSz="9142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0">
                        <a:srgbClr val="FFFFFF"/>
                      </a:gs>
                      <a:gs pos="100000">
                        <a:srgbClr val="FFFFFF"/>
                      </a:gs>
                    </a:gsLst>
                    <a:lin ang="5400000" scaled="0"/>
                  </a:gradFill>
                  <a:effectLst/>
                  <a:uLnTx/>
                  <a:uFillTx/>
                  <a:latin typeface="Segoe" pitchFamily="34" charset="0"/>
                  <a:ea typeface="+mn-ea"/>
                  <a:cs typeface="+mn-cs"/>
                </a:endParaRPr>
              </a:p>
            </p:txBody>
          </p:sp>
        </p:grpSp>
      </p:grpSp>
      <p:grpSp>
        <p:nvGrpSpPr>
          <p:cNvPr id="50" name="Group 49"/>
          <p:cNvGrpSpPr/>
          <p:nvPr/>
        </p:nvGrpSpPr>
        <p:grpSpPr>
          <a:xfrm>
            <a:off x="9805927" y="2207358"/>
            <a:ext cx="325149" cy="288651"/>
            <a:chOff x="2990850" y="307975"/>
            <a:chExt cx="1379536" cy="1255713"/>
          </a:xfrm>
          <a:solidFill>
            <a:schemeClr val="bg1"/>
          </a:solidFill>
        </p:grpSpPr>
        <p:sp>
          <p:nvSpPr>
            <p:cNvPr id="51" name="Freeform 50"/>
            <p:cNvSpPr>
              <a:spLocks noEditPoints="1"/>
            </p:cNvSpPr>
            <p:nvPr/>
          </p:nvSpPr>
          <p:spPr bwMode="auto">
            <a:xfrm>
              <a:off x="3151186" y="488950"/>
              <a:ext cx="1219200" cy="1074738"/>
            </a:xfrm>
            <a:custGeom>
              <a:avLst/>
              <a:gdLst>
                <a:gd name="T0" fmla="*/ 319 w 768"/>
                <a:gd name="T1" fmla="*/ 27 h 677"/>
                <a:gd name="T2" fmla="*/ 272 w 768"/>
                <a:gd name="T3" fmla="*/ 39 h 677"/>
                <a:gd name="T4" fmla="*/ 316 w 768"/>
                <a:gd name="T5" fmla="*/ 47 h 677"/>
                <a:gd name="T6" fmla="*/ 377 w 768"/>
                <a:gd name="T7" fmla="*/ 48 h 677"/>
                <a:gd name="T8" fmla="*/ 422 w 768"/>
                <a:gd name="T9" fmla="*/ 40 h 677"/>
                <a:gd name="T10" fmla="*/ 373 w 768"/>
                <a:gd name="T11" fmla="*/ 27 h 677"/>
                <a:gd name="T12" fmla="*/ 345 w 768"/>
                <a:gd name="T13" fmla="*/ 0 h 677"/>
                <a:gd name="T14" fmla="*/ 447 w 768"/>
                <a:gd name="T15" fmla="*/ 14 h 677"/>
                <a:gd name="T16" fmla="*/ 538 w 768"/>
                <a:gd name="T17" fmla="*/ 54 h 677"/>
                <a:gd name="T18" fmla="*/ 569 w 768"/>
                <a:gd name="T19" fmla="*/ 35 h 677"/>
                <a:gd name="T20" fmla="*/ 613 w 768"/>
                <a:gd name="T21" fmla="*/ 26 h 677"/>
                <a:gd name="T22" fmla="*/ 621 w 768"/>
                <a:gd name="T23" fmla="*/ 81 h 677"/>
                <a:gd name="T24" fmla="*/ 629 w 768"/>
                <a:gd name="T25" fmla="*/ 137 h 677"/>
                <a:gd name="T26" fmla="*/ 646 w 768"/>
                <a:gd name="T27" fmla="*/ 161 h 677"/>
                <a:gd name="T28" fmla="*/ 669 w 768"/>
                <a:gd name="T29" fmla="*/ 197 h 677"/>
                <a:gd name="T30" fmla="*/ 694 w 768"/>
                <a:gd name="T31" fmla="*/ 221 h 677"/>
                <a:gd name="T32" fmla="*/ 709 w 768"/>
                <a:gd name="T33" fmla="*/ 227 h 677"/>
                <a:gd name="T34" fmla="*/ 744 w 768"/>
                <a:gd name="T35" fmla="*/ 229 h 677"/>
                <a:gd name="T36" fmla="*/ 765 w 768"/>
                <a:gd name="T37" fmla="*/ 241 h 677"/>
                <a:gd name="T38" fmla="*/ 768 w 768"/>
                <a:gd name="T39" fmla="*/ 352 h 677"/>
                <a:gd name="T40" fmla="*/ 756 w 768"/>
                <a:gd name="T41" fmla="*/ 373 h 677"/>
                <a:gd name="T42" fmla="*/ 680 w 768"/>
                <a:gd name="T43" fmla="*/ 377 h 677"/>
                <a:gd name="T44" fmla="*/ 646 w 768"/>
                <a:gd name="T45" fmla="*/ 460 h 677"/>
                <a:gd name="T46" fmla="*/ 589 w 768"/>
                <a:gd name="T47" fmla="*/ 529 h 677"/>
                <a:gd name="T48" fmla="*/ 553 w 768"/>
                <a:gd name="T49" fmla="*/ 649 h 677"/>
                <a:gd name="T50" fmla="*/ 545 w 768"/>
                <a:gd name="T51" fmla="*/ 669 h 677"/>
                <a:gd name="T52" fmla="*/ 523 w 768"/>
                <a:gd name="T53" fmla="*/ 677 h 677"/>
                <a:gd name="T54" fmla="*/ 442 w 768"/>
                <a:gd name="T55" fmla="*/ 676 h 677"/>
                <a:gd name="T56" fmla="*/ 426 w 768"/>
                <a:gd name="T57" fmla="*/ 660 h 677"/>
                <a:gd name="T58" fmla="*/ 425 w 768"/>
                <a:gd name="T59" fmla="*/ 612 h 677"/>
                <a:gd name="T60" fmla="*/ 345 w 768"/>
                <a:gd name="T61" fmla="*/ 621 h 677"/>
                <a:gd name="T62" fmla="*/ 270 w 768"/>
                <a:gd name="T63" fmla="*/ 613 h 677"/>
                <a:gd name="T64" fmla="*/ 267 w 768"/>
                <a:gd name="T65" fmla="*/ 660 h 677"/>
                <a:gd name="T66" fmla="*/ 252 w 768"/>
                <a:gd name="T67" fmla="*/ 676 h 677"/>
                <a:gd name="T68" fmla="*/ 171 w 768"/>
                <a:gd name="T69" fmla="*/ 677 h 677"/>
                <a:gd name="T70" fmla="*/ 150 w 768"/>
                <a:gd name="T71" fmla="*/ 669 h 677"/>
                <a:gd name="T72" fmla="*/ 142 w 768"/>
                <a:gd name="T73" fmla="*/ 649 h 677"/>
                <a:gd name="T74" fmla="*/ 107 w 768"/>
                <a:gd name="T75" fmla="*/ 534 h 677"/>
                <a:gd name="T76" fmla="*/ 49 w 768"/>
                <a:gd name="T77" fmla="*/ 472 h 677"/>
                <a:gd name="T78" fmla="*/ 13 w 768"/>
                <a:gd name="T79" fmla="*/ 396 h 677"/>
                <a:gd name="T80" fmla="*/ 0 w 768"/>
                <a:gd name="T81" fmla="*/ 310 h 677"/>
                <a:gd name="T82" fmla="*/ 15 w 768"/>
                <a:gd name="T83" fmla="*/ 221 h 677"/>
                <a:gd name="T84" fmla="*/ 56 w 768"/>
                <a:gd name="T85" fmla="*/ 142 h 677"/>
                <a:gd name="T86" fmla="*/ 119 w 768"/>
                <a:gd name="T87" fmla="*/ 77 h 677"/>
                <a:gd name="T88" fmla="*/ 199 w 768"/>
                <a:gd name="T89" fmla="*/ 28 h 677"/>
                <a:gd name="T90" fmla="*/ 294 w 768"/>
                <a:gd name="T91" fmla="*/ 3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68" h="677">
                  <a:moveTo>
                    <a:pt x="346" y="26"/>
                  </a:moveTo>
                  <a:lnTo>
                    <a:pt x="319" y="27"/>
                  </a:lnTo>
                  <a:lnTo>
                    <a:pt x="295" y="31"/>
                  </a:lnTo>
                  <a:lnTo>
                    <a:pt x="272" y="39"/>
                  </a:lnTo>
                  <a:lnTo>
                    <a:pt x="290" y="55"/>
                  </a:lnTo>
                  <a:lnTo>
                    <a:pt x="316" y="47"/>
                  </a:lnTo>
                  <a:lnTo>
                    <a:pt x="346" y="44"/>
                  </a:lnTo>
                  <a:lnTo>
                    <a:pt x="377" y="48"/>
                  </a:lnTo>
                  <a:lnTo>
                    <a:pt x="405" y="56"/>
                  </a:lnTo>
                  <a:lnTo>
                    <a:pt x="422" y="40"/>
                  </a:lnTo>
                  <a:lnTo>
                    <a:pt x="399" y="32"/>
                  </a:lnTo>
                  <a:lnTo>
                    <a:pt x="373" y="27"/>
                  </a:lnTo>
                  <a:lnTo>
                    <a:pt x="346" y="26"/>
                  </a:lnTo>
                  <a:close/>
                  <a:moveTo>
                    <a:pt x="345" y="0"/>
                  </a:moveTo>
                  <a:lnTo>
                    <a:pt x="397" y="3"/>
                  </a:lnTo>
                  <a:lnTo>
                    <a:pt x="447" y="14"/>
                  </a:lnTo>
                  <a:lnTo>
                    <a:pt x="495" y="31"/>
                  </a:lnTo>
                  <a:lnTo>
                    <a:pt x="538" y="54"/>
                  </a:lnTo>
                  <a:lnTo>
                    <a:pt x="551" y="44"/>
                  </a:lnTo>
                  <a:lnTo>
                    <a:pt x="569" y="35"/>
                  </a:lnTo>
                  <a:lnTo>
                    <a:pt x="590" y="27"/>
                  </a:lnTo>
                  <a:lnTo>
                    <a:pt x="613" y="26"/>
                  </a:lnTo>
                  <a:lnTo>
                    <a:pt x="637" y="31"/>
                  </a:lnTo>
                  <a:lnTo>
                    <a:pt x="621" y="81"/>
                  </a:lnTo>
                  <a:lnTo>
                    <a:pt x="610" y="114"/>
                  </a:lnTo>
                  <a:lnTo>
                    <a:pt x="629" y="137"/>
                  </a:lnTo>
                  <a:lnTo>
                    <a:pt x="646" y="161"/>
                  </a:lnTo>
                  <a:lnTo>
                    <a:pt x="646" y="161"/>
                  </a:lnTo>
                  <a:lnTo>
                    <a:pt x="654" y="175"/>
                  </a:lnTo>
                  <a:lnTo>
                    <a:pt x="669" y="197"/>
                  </a:lnTo>
                  <a:lnTo>
                    <a:pt x="682" y="211"/>
                  </a:lnTo>
                  <a:lnTo>
                    <a:pt x="694" y="221"/>
                  </a:lnTo>
                  <a:lnTo>
                    <a:pt x="704" y="226"/>
                  </a:lnTo>
                  <a:lnTo>
                    <a:pt x="709" y="227"/>
                  </a:lnTo>
                  <a:lnTo>
                    <a:pt x="712" y="229"/>
                  </a:lnTo>
                  <a:lnTo>
                    <a:pt x="744" y="229"/>
                  </a:lnTo>
                  <a:lnTo>
                    <a:pt x="756" y="231"/>
                  </a:lnTo>
                  <a:lnTo>
                    <a:pt x="765" y="241"/>
                  </a:lnTo>
                  <a:lnTo>
                    <a:pt x="768" y="253"/>
                  </a:lnTo>
                  <a:lnTo>
                    <a:pt x="768" y="352"/>
                  </a:lnTo>
                  <a:lnTo>
                    <a:pt x="765" y="365"/>
                  </a:lnTo>
                  <a:lnTo>
                    <a:pt x="756" y="373"/>
                  </a:lnTo>
                  <a:lnTo>
                    <a:pt x="744" y="377"/>
                  </a:lnTo>
                  <a:lnTo>
                    <a:pt x="680" y="377"/>
                  </a:lnTo>
                  <a:lnTo>
                    <a:pt x="666" y="420"/>
                  </a:lnTo>
                  <a:lnTo>
                    <a:pt x="646" y="460"/>
                  </a:lnTo>
                  <a:lnTo>
                    <a:pt x="620" y="496"/>
                  </a:lnTo>
                  <a:lnTo>
                    <a:pt x="589" y="529"/>
                  </a:lnTo>
                  <a:lnTo>
                    <a:pt x="553" y="557"/>
                  </a:lnTo>
                  <a:lnTo>
                    <a:pt x="553" y="649"/>
                  </a:lnTo>
                  <a:lnTo>
                    <a:pt x="550" y="660"/>
                  </a:lnTo>
                  <a:lnTo>
                    <a:pt x="545" y="669"/>
                  </a:lnTo>
                  <a:lnTo>
                    <a:pt x="535" y="676"/>
                  </a:lnTo>
                  <a:lnTo>
                    <a:pt x="523" y="677"/>
                  </a:lnTo>
                  <a:lnTo>
                    <a:pt x="453" y="677"/>
                  </a:lnTo>
                  <a:lnTo>
                    <a:pt x="442" y="676"/>
                  </a:lnTo>
                  <a:lnTo>
                    <a:pt x="433" y="669"/>
                  </a:lnTo>
                  <a:lnTo>
                    <a:pt x="426" y="660"/>
                  </a:lnTo>
                  <a:lnTo>
                    <a:pt x="425" y="649"/>
                  </a:lnTo>
                  <a:lnTo>
                    <a:pt x="425" y="612"/>
                  </a:lnTo>
                  <a:lnTo>
                    <a:pt x="385" y="619"/>
                  </a:lnTo>
                  <a:lnTo>
                    <a:pt x="345" y="621"/>
                  </a:lnTo>
                  <a:lnTo>
                    <a:pt x="307" y="619"/>
                  </a:lnTo>
                  <a:lnTo>
                    <a:pt x="270" y="613"/>
                  </a:lnTo>
                  <a:lnTo>
                    <a:pt x="270" y="649"/>
                  </a:lnTo>
                  <a:lnTo>
                    <a:pt x="267" y="660"/>
                  </a:lnTo>
                  <a:lnTo>
                    <a:pt x="262" y="669"/>
                  </a:lnTo>
                  <a:lnTo>
                    <a:pt x="252" y="676"/>
                  </a:lnTo>
                  <a:lnTo>
                    <a:pt x="240" y="677"/>
                  </a:lnTo>
                  <a:lnTo>
                    <a:pt x="171" y="677"/>
                  </a:lnTo>
                  <a:lnTo>
                    <a:pt x="159" y="676"/>
                  </a:lnTo>
                  <a:lnTo>
                    <a:pt x="150" y="669"/>
                  </a:lnTo>
                  <a:lnTo>
                    <a:pt x="144" y="660"/>
                  </a:lnTo>
                  <a:lnTo>
                    <a:pt x="142" y="649"/>
                  </a:lnTo>
                  <a:lnTo>
                    <a:pt x="142" y="561"/>
                  </a:lnTo>
                  <a:lnTo>
                    <a:pt x="107" y="534"/>
                  </a:lnTo>
                  <a:lnTo>
                    <a:pt x="76" y="505"/>
                  </a:lnTo>
                  <a:lnTo>
                    <a:pt x="49" y="472"/>
                  </a:lnTo>
                  <a:lnTo>
                    <a:pt x="29" y="434"/>
                  </a:lnTo>
                  <a:lnTo>
                    <a:pt x="13" y="396"/>
                  </a:lnTo>
                  <a:lnTo>
                    <a:pt x="4" y="354"/>
                  </a:lnTo>
                  <a:lnTo>
                    <a:pt x="0" y="310"/>
                  </a:lnTo>
                  <a:lnTo>
                    <a:pt x="4" y="265"/>
                  </a:lnTo>
                  <a:lnTo>
                    <a:pt x="15" y="221"/>
                  </a:lnTo>
                  <a:lnTo>
                    <a:pt x="32" y="179"/>
                  </a:lnTo>
                  <a:lnTo>
                    <a:pt x="56" y="142"/>
                  </a:lnTo>
                  <a:lnTo>
                    <a:pt x="84" y="107"/>
                  </a:lnTo>
                  <a:lnTo>
                    <a:pt x="119" y="77"/>
                  </a:lnTo>
                  <a:lnTo>
                    <a:pt x="158" y="50"/>
                  </a:lnTo>
                  <a:lnTo>
                    <a:pt x="199" y="28"/>
                  </a:lnTo>
                  <a:lnTo>
                    <a:pt x="244" y="12"/>
                  </a:lnTo>
                  <a:lnTo>
                    <a:pt x="294" y="3"/>
                  </a:lnTo>
                  <a:lnTo>
                    <a:pt x="345" y="0"/>
                  </a:lnTo>
                  <a:close/>
                </a:path>
              </a:pathLst>
            </a:custGeom>
            <a:grpFill/>
            <a:ln w="0">
              <a:noFill/>
              <a:prstDash val="solid"/>
              <a:round/>
              <a:headEnd/>
              <a:tailEnd/>
            </a:ln>
          </p:spPr>
          <p:txBody>
            <a:bodyPr vert="horz" wrap="square" lIns="93247" tIns="46623" rIns="93247" bIns="46623" numCol="1" anchor="t" anchorCtr="0" compatLnSpc="1">
              <a:prstTxWarp prst="textNoShape">
                <a:avLst/>
              </a:prstTxWarp>
            </a:bodyPr>
            <a:lstStyle/>
            <a:p>
              <a:pPr marL="0" marR="0" lvl="0" indent="0" algn="l" defTabSz="914224"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52" name="Freeform 51"/>
            <p:cNvSpPr>
              <a:spLocks/>
            </p:cNvSpPr>
            <p:nvPr/>
          </p:nvSpPr>
          <p:spPr bwMode="auto">
            <a:xfrm>
              <a:off x="3117850" y="438150"/>
              <a:ext cx="254000" cy="195263"/>
            </a:xfrm>
            <a:custGeom>
              <a:avLst/>
              <a:gdLst>
                <a:gd name="T0" fmla="*/ 128 w 160"/>
                <a:gd name="T1" fmla="*/ 0 h 123"/>
                <a:gd name="T2" fmla="*/ 160 w 160"/>
                <a:gd name="T3" fmla="*/ 2 h 123"/>
                <a:gd name="T4" fmla="*/ 156 w 160"/>
                <a:gd name="T5" fmla="*/ 28 h 123"/>
                <a:gd name="T6" fmla="*/ 129 w 160"/>
                <a:gd name="T7" fmla="*/ 28 h 123"/>
                <a:gd name="T8" fmla="*/ 105 w 160"/>
                <a:gd name="T9" fmla="*/ 32 h 123"/>
                <a:gd name="T10" fmla="*/ 82 w 160"/>
                <a:gd name="T11" fmla="*/ 43 h 123"/>
                <a:gd name="T12" fmla="*/ 62 w 160"/>
                <a:gd name="T13" fmla="*/ 58 h 123"/>
                <a:gd name="T14" fmla="*/ 46 w 160"/>
                <a:gd name="T15" fmla="*/ 76 h 123"/>
                <a:gd name="T16" fmla="*/ 34 w 160"/>
                <a:gd name="T17" fmla="*/ 98 h 123"/>
                <a:gd name="T18" fmla="*/ 28 w 160"/>
                <a:gd name="T19" fmla="*/ 123 h 123"/>
                <a:gd name="T20" fmla="*/ 0 w 160"/>
                <a:gd name="T21" fmla="*/ 119 h 123"/>
                <a:gd name="T22" fmla="*/ 9 w 160"/>
                <a:gd name="T23" fmla="*/ 87 h 123"/>
                <a:gd name="T24" fmla="*/ 24 w 160"/>
                <a:gd name="T25" fmla="*/ 60 h 123"/>
                <a:gd name="T26" fmla="*/ 44 w 160"/>
                <a:gd name="T27" fmla="*/ 36 h 123"/>
                <a:gd name="T28" fmla="*/ 68 w 160"/>
                <a:gd name="T29" fmla="*/ 19 h 123"/>
                <a:gd name="T30" fmla="*/ 97 w 160"/>
                <a:gd name="T31" fmla="*/ 6 h 123"/>
                <a:gd name="T32" fmla="*/ 128 w 160"/>
                <a:gd name="T3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0" h="123">
                  <a:moveTo>
                    <a:pt x="128" y="0"/>
                  </a:moveTo>
                  <a:lnTo>
                    <a:pt x="160" y="2"/>
                  </a:lnTo>
                  <a:lnTo>
                    <a:pt x="156" y="28"/>
                  </a:lnTo>
                  <a:lnTo>
                    <a:pt x="129" y="28"/>
                  </a:lnTo>
                  <a:lnTo>
                    <a:pt x="105" y="32"/>
                  </a:lnTo>
                  <a:lnTo>
                    <a:pt x="82" y="43"/>
                  </a:lnTo>
                  <a:lnTo>
                    <a:pt x="62" y="58"/>
                  </a:lnTo>
                  <a:lnTo>
                    <a:pt x="46" y="76"/>
                  </a:lnTo>
                  <a:lnTo>
                    <a:pt x="34" y="98"/>
                  </a:lnTo>
                  <a:lnTo>
                    <a:pt x="28" y="123"/>
                  </a:lnTo>
                  <a:lnTo>
                    <a:pt x="0" y="119"/>
                  </a:lnTo>
                  <a:lnTo>
                    <a:pt x="9" y="87"/>
                  </a:lnTo>
                  <a:lnTo>
                    <a:pt x="24" y="60"/>
                  </a:lnTo>
                  <a:lnTo>
                    <a:pt x="44" y="36"/>
                  </a:lnTo>
                  <a:lnTo>
                    <a:pt x="68" y="19"/>
                  </a:lnTo>
                  <a:lnTo>
                    <a:pt x="97" y="6"/>
                  </a:lnTo>
                  <a:lnTo>
                    <a:pt x="128" y="0"/>
                  </a:lnTo>
                  <a:close/>
                </a:path>
              </a:pathLst>
            </a:custGeom>
            <a:grpFill/>
            <a:ln w="0">
              <a:noFill/>
              <a:prstDash val="solid"/>
              <a:round/>
              <a:headEnd/>
              <a:tailEnd/>
            </a:ln>
          </p:spPr>
          <p:txBody>
            <a:bodyPr vert="horz" wrap="square" lIns="93247" tIns="46623" rIns="93247" bIns="46623" numCol="1" anchor="t" anchorCtr="0" compatLnSpc="1">
              <a:prstTxWarp prst="textNoShape">
                <a:avLst/>
              </a:prstTxWarp>
            </a:bodyPr>
            <a:lstStyle/>
            <a:p>
              <a:pPr marL="0" marR="0" lvl="0" indent="0" algn="l" defTabSz="914224"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53" name="Freeform 52"/>
            <p:cNvSpPr>
              <a:spLocks/>
            </p:cNvSpPr>
            <p:nvPr/>
          </p:nvSpPr>
          <p:spPr bwMode="auto">
            <a:xfrm>
              <a:off x="3214688" y="533400"/>
              <a:ext cx="149225" cy="117475"/>
            </a:xfrm>
            <a:custGeom>
              <a:avLst/>
              <a:gdLst>
                <a:gd name="T0" fmla="*/ 72 w 94"/>
                <a:gd name="T1" fmla="*/ 0 h 74"/>
                <a:gd name="T2" fmla="*/ 94 w 94"/>
                <a:gd name="T3" fmla="*/ 0 h 74"/>
                <a:gd name="T4" fmla="*/ 90 w 94"/>
                <a:gd name="T5" fmla="*/ 26 h 74"/>
                <a:gd name="T6" fmla="*/ 72 w 94"/>
                <a:gd name="T7" fmla="*/ 26 h 74"/>
                <a:gd name="T8" fmla="*/ 55 w 94"/>
                <a:gd name="T9" fmla="*/ 31 h 74"/>
                <a:gd name="T10" fmla="*/ 41 w 94"/>
                <a:gd name="T11" fmla="*/ 42 h 74"/>
                <a:gd name="T12" fmla="*/ 31 w 94"/>
                <a:gd name="T13" fmla="*/ 57 h 74"/>
                <a:gd name="T14" fmla="*/ 25 w 94"/>
                <a:gd name="T15" fmla="*/ 74 h 74"/>
                <a:gd name="T16" fmla="*/ 0 w 94"/>
                <a:gd name="T17" fmla="*/ 70 h 74"/>
                <a:gd name="T18" fmla="*/ 7 w 94"/>
                <a:gd name="T19" fmla="*/ 49 h 74"/>
                <a:gd name="T20" fmla="*/ 17 w 94"/>
                <a:gd name="T21" fmla="*/ 30 h 74"/>
                <a:gd name="T22" fmla="*/ 32 w 94"/>
                <a:gd name="T23" fmla="*/ 16 h 74"/>
                <a:gd name="T24" fmla="*/ 51 w 94"/>
                <a:gd name="T25" fmla="*/ 6 h 74"/>
                <a:gd name="T26" fmla="*/ 72 w 94"/>
                <a:gd name="T2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 h="74">
                  <a:moveTo>
                    <a:pt x="72" y="0"/>
                  </a:moveTo>
                  <a:lnTo>
                    <a:pt x="94" y="0"/>
                  </a:lnTo>
                  <a:lnTo>
                    <a:pt x="90" y="26"/>
                  </a:lnTo>
                  <a:lnTo>
                    <a:pt x="72" y="26"/>
                  </a:lnTo>
                  <a:lnTo>
                    <a:pt x="55" y="31"/>
                  </a:lnTo>
                  <a:lnTo>
                    <a:pt x="41" y="42"/>
                  </a:lnTo>
                  <a:lnTo>
                    <a:pt x="31" y="57"/>
                  </a:lnTo>
                  <a:lnTo>
                    <a:pt x="25" y="74"/>
                  </a:lnTo>
                  <a:lnTo>
                    <a:pt x="0" y="70"/>
                  </a:lnTo>
                  <a:lnTo>
                    <a:pt x="7" y="49"/>
                  </a:lnTo>
                  <a:lnTo>
                    <a:pt x="17" y="30"/>
                  </a:lnTo>
                  <a:lnTo>
                    <a:pt x="32" y="16"/>
                  </a:lnTo>
                  <a:lnTo>
                    <a:pt x="51" y="6"/>
                  </a:lnTo>
                  <a:lnTo>
                    <a:pt x="72" y="0"/>
                  </a:lnTo>
                  <a:close/>
                </a:path>
              </a:pathLst>
            </a:custGeom>
            <a:grpFill/>
            <a:ln w="0">
              <a:noFill/>
              <a:prstDash val="solid"/>
              <a:round/>
              <a:headEnd/>
              <a:tailEnd/>
            </a:ln>
          </p:spPr>
          <p:txBody>
            <a:bodyPr vert="horz" wrap="square" lIns="93247" tIns="46623" rIns="93247" bIns="46623" numCol="1" anchor="t" anchorCtr="0" compatLnSpc="1">
              <a:prstTxWarp prst="textNoShape">
                <a:avLst/>
              </a:prstTxWarp>
            </a:bodyPr>
            <a:lstStyle/>
            <a:p>
              <a:pPr marL="0" marR="0" lvl="0" indent="0" algn="l" defTabSz="914224"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54" name="Freeform 53"/>
            <p:cNvSpPr>
              <a:spLocks/>
            </p:cNvSpPr>
            <p:nvPr/>
          </p:nvSpPr>
          <p:spPr bwMode="auto">
            <a:xfrm>
              <a:off x="2990850" y="307975"/>
              <a:ext cx="388938" cy="300038"/>
            </a:xfrm>
            <a:custGeom>
              <a:avLst/>
              <a:gdLst>
                <a:gd name="T0" fmla="*/ 207 w 245"/>
                <a:gd name="T1" fmla="*/ 0 h 189"/>
                <a:gd name="T2" fmla="*/ 245 w 245"/>
                <a:gd name="T3" fmla="*/ 1 h 189"/>
                <a:gd name="T4" fmla="*/ 239 w 245"/>
                <a:gd name="T5" fmla="*/ 45 h 189"/>
                <a:gd name="T6" fmla="*/ 204 w 245"/>
                <a:gd name="T7" fmla="*/ 42 h 189"/>
                <a:gd name="T8" fmla="*/ 170 w 245"/>
                <a:gd name="T9" fmla="*/ 48 h 189"/>
                <a:gd name="T10" fmla="*/ 140 w 245"/>
                <a:gd name="T11" fmla="*/ 60 h 189"/>
                <a:gd name="T12" fmla="*/ 110 w 245"/>
                <a:gd name="T13" fmla="*/ 76 h 189"/>
                <a:gd name="T14" fmla="*/ 86 w 245"/>
                <a:gd name="T15" fmla="*/ 98 h 189"/>
                <a:gd name="T16" fmla="*/ 66 w 245"/>
                <a:gd name="T17" fmla="*/ 125 h 189"/>
                <a:gd name="T18" fmla="*/ 52 w 245"/>
                <a:gd name="T19" fmla="*/ 156 h 189"/>
                <a:gd name="T20" fmla="*/ 42 w 245"/>
                <a:gd name="T21" fmla="*/ 189 h 189"/>
                <a:gd name="T22" fmla="*/ 0 w 245"/>
                <a:gd name="T23" fmla="*/ 183 h 189"/>
                <a:gd name="T24" fmla="*/ 9 w 245"/>
                <a:gd name="T25" fmla="*/ 145 h 189"/>
                <a:gd name="T26" fmla="*/ 25 w 245"/>
                <a:gd name="T27" fmla="*/ 110 h 189"/>
                <a:gd name="T28" fmla="*/ 45 w 245"/>
                <a:gd name="T29" fmla="*/ 80 h 189"/>
                <a:gd name="T30" fmla="*/ 70 w 245"/>
                <a:gd name="T31" fmla="*/ 53 h 189"/>
                <a:gd name="T32" fmla="*/ 100 w 245"/>
                <a:gd name="T33" fmla="*/ 30 h 189"/>
                <a:gd name="T34" fmla="*/ 133 w 245"/>
                <a:gd name="T35" fmla="*/ 14 h 189"/>
                <a:gd name="T36" fmla="*/ 169 w 245"/>
                <a:gd name="T37" fmla="*/ 4 h 189"/>
                <a:gd name="T38" fmla="*/ 207 w 245"/>
                <a:gd name="T39"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5" h="189">
                  <a:moveTo>
                    <a:pt x="207" y="0"/>
                  </a:moveTo>
                  <a:lnTo>
                    <a:pt x="245" y="1"/>
                  </a:lnTo>
                  <a:lnTo>
                    <a:pt x="239" y="45"/>
                  </a:lnTo>
                  <a:lnTo>
                    <a:pt x="204" y="42"/>
                  </a:lnTo>
                  <a:lnTo>
                    <a:pt x="170" y="48"/>
                  </a:lnTo>
                  <a:lnTo>
                    <a:pt x="140" y="60"/>
                  </a:lnTo>
                  <a:lnTo>
                    <a:pt x="110" y="76"/>
                  </a:lnTo>
                  <a:lnTo>
                    <a:pt x="86" y="98"/>
                  </a:lnTo>
                  <a:lnTo>
                    <a:pt x="66" y="125"/>
                  </a:lnTo>
                  <a:lnTo>
                    <a:pt x="52" y="156"/>
                  </a:lnTo>
                  <a:lnTo>
                    <a:pt x="42" y="189"/>
                  </a:lnTo>
                  <a:lnTo>
                    <a:pt x="0" y="183"/>
                  </a:lnTo>
                  <a:lnTo>
                    <a:pt x="9" y="145"/>
                  </a:lnTo>
                  <a:lnTo>
                    <a:pt x="25" y="110"/>
                  </a:lnTo>
                  <a:lnTo>
                    <a:pt x="45" y="80"/>
                  </a:lnTo>
                  <a:lnTo>
                    <a:pt x="70" y="53"/>
                  </a:lnTo>
                  <a:lnTo>
                    <a:pt x="100" y="30"/>
                  </a:lnTo>
                  <a:lnTo>
                    <a:pt x="133" y="14"/>
                  </a:lnTo>
                  <a:lnTo>
                    <a:pt x="169" y="4"/>
                  </a:lnTo>
                  <a:lnTo>
                    <a:pt x="207" y="0"/>
                  </a:lnTo>
                  <a:close/>
                </a:path>
              </a:pathLst>
            </a:custGeom>
            <a:grpFill/>
            <a:ln w="0">
              <a:noFill/>
              <a:prstDash val="solid"/>
              <a:round/>
              <a:headEnd/>
              <a:tailEnd/>
            </a:ln>
          </p:spPr>
          <p:txBody>
            <a:bodyPr vert="horz" wrap="square" lIns="93247" tIns="46623" rIns="93247" bIns="46623" numCol="1" anchor="t" anchorCtr="0" compatLnSpc="1">
              <a:prstTxWarp prst="textNoShape">
                <a:avLst/>
              </a:prstTxWarp>
            </a:bodyPr>
            <a:lstStyle/>
            <a:p>
              <a:pPr marL="0" marR="0" lvl="0" indent="0" algn="l" defTabSz="914224"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Segoe UI"/>
                <a:ea typeface="+mn-ea"/>
                <a:cs typeface="+mn-cs"/>
              </a:endParaRPr>
            </a:p>
          </p:txBody>
        </p:sp>
      </p:grpSp>
      <p:sp>
        <p:nvSpPr>
          <p:cNvPr id="55" name="Rectangle 54"/>
          <p:cNvSpPr/>
          <p:nvPr/>
        </p:nvSpPr>
        <p:spPr bwMode="auto">
          <a:xfrm>
            <a:off x="655638" y="6266271"/>
            <a:ext cx="10896600" cy="431391"/>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Azure</a:t>
            </a:r>
          </a:p>
        </p:txBody>
      </p:sp>
      <p:sp>
        <p:nvSpPr>
          <p:cNvPr id="3" name="Title 2"/>
          <p:cNvSpPr>
            <a:spLocks noGrp="1"/>
          </p:cNvSpPr>
          <p:nvPr>
            <p:ph type="title"/>
          </p:nvPr>
        </p:nvSpPr>
        <p:spPr/>
        <p:txBody>
          <a:bodyPr/>
          <a:lstStyle/>
          <a:p>
            <a:r>
              <a:rPr lang="en-US"/>
              <a:t>Only Microsoft has all the pieces to deliver an intelligent business cloud </a:t>
            </a:r>
          </a:p>
        </p:txBody>
      </p:sp>
      <p:graphicFrame>
        <p:nvGraphicFramePr>
          <p:cNvPr id="8" name="Table 7"/>
          <p:cNvGraphicFramePr>
            <a:graphicFrameLocks noGrp="1"/>
          </p:cNvGraphicFramePr>
          <p:nvPr>
            <p:extLst/>
          </p:nvPr>
        </p:nvGraphicFramePr>
        <p:xfrm>
          <a:off x="2744938" y="2686715"/>
          <a:ext cx="1415899" cy="2642616"/>
        </p:xfrm>
        <a:graphic>
          <a:graphicData uri="http://schemas.openxmlformats.org/drawingml/2006/table">
            <a:tbl>
              <a:tblPr>
                <a:tableStyleId>{5C22544A-7EE6-4342-B048-85BDC9FD1C3A}</a:tableStyleId>
              </a:tblPr>
              <a:tblGrid>
                <a:gridCol w="1415899">
                  <a:extLst>
                    <a:ext uri="{9D8B030D-6E8A-4147-A177-3AD203B41FA5}">
                      <a16:colId xmlns:a16="http://schemas.microsoft.com/office/drawing/2014/main" val="1544284482"/>
                    </a:ext>
                  </a:extLst>
                </a:gridCol>
              </a:tblGrid>
              <a:tr h="880872">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it-IT" dirty="0">
                          <a:gradFill>
                            <a:gsLst>
                              <a:gs pos="0">
                                <a:srgbClr val="FFFFFF"/>
                              </a:gs>
                              <a:gs pos="100000">
                                <a:srgbClr val="FFFFFF"/>
                              </a:gs>
                            </a:gsLst>
                            <a:lin ang="5400000" scaled="0"/>
                          </a:gradFill>
                          <a:ea typeface="Segoe UI" pitchFamily="34" charset="0"/>
                          <a:cs typeface="Segoe UI" pitchFamily="34" charset="0"/>
                        </a:rPr>
                        <a:t>Power BI</a:t>
                      </a:r>
                    </a:p>
                  </a:txBody>
                  <a:tcPr marT="18288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002050"/>
                    </a:solidFill>
                  </a:tcPr>
                </a:tc>
                <a:extLst>
                  <a:ext uri="{0D108BD9-81ED-4DB2-BD59-A6C34878D82A}">
                    <a16:rowId xmlns:a16="http://schemas.microsoft.com/office/drawing/2014/main" val="2980025288"/>
                  </a:ext>
                </a:extLst>
              </a:tr>
              <a:tr h="880872">
                <a:tc>
                  <a:txBody>
                    <a:bodyPr/>
                    <a:lstStyle/>
                    <a:p>
                      <a:pPr defTabSz="951028" fontAlgn="base">
                        <a:lnSpc>
                          <a:spcPct val="90000"/>
                        </a:lnSpc>
                        <a:spcBef>
                          <a:spcPts val="1200"/>
                        </a:spcBef>
                        <a:spcAft>
                          <a:spcPct val="0"/>
                        </a:spcAft>
                      </a:pPr>
                      <a:r>
                        <a:rPr lang="it-IT" dirty="0">
                          <a:gradFill>
                            <a:gsLst>
                              <a:gs pos="0">
                                <a:srgbClr val="FFFFFF"/>
                              </a:gs>
                              <a:gs pos="100000">
                                <a:srgbClr val="FFFFFF"/>
                              </a:gs>
                            </a:gsLst>
                            <a:lin ang="5400000" scaled="0"/>
                          </a:gradFill>
                          <a:ea typeface="Segoe UI" pitchFamily="34" charset="0"/>
                          <a:cs typeface="Segoe UI" pitchFamily="34" charset="0"/>
                        </a:rPr>
                        <a:t>Cortana Intelligence</a:t>
                      </a:r>
                    </a:p>
                  </a:txBody>
                  <a:tcPr marT="18288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002050"/>
                    </a:solidFill>
                  </a:tcPr>
                </a:tc>
                <a:extLst>
                  <a:ext uri="{0D108BD9-81ED-4DB2-BD59-A6C34878D82A}">
                    <a16:rowId xmlns:a16="http://schemas.microsoft.com/office/drawing/2014/main" val="1966257433"/>
                  </a:ext>
                </a:extLst>
              </a:tr>
              <a:tr h="880872">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it-IT" dirty="0">
                          <a:gradFill>
                            <a:gsLst>
                              <a:gs pos="0">
                                <a:srgbClr val="FFFFFF"/>
                              </a:gs>
                              <a:gs pos="100000">
                                <a:srgbClr val="FFFFFF"/>
                              </a:gs>
                            </a:gsLst>
                            <a:lin ang="5400000" scaled="0"/>
                          </a:gradFill>
                          <a:ea typeface="Segoe UI" pitchFamily="34" charset="0"/>
                          <a:cs typeface="Segoe UI" pitchFamily="34" charset="0"/>
                        </a:rPr>
                        <a:t>Azure IoT </a:t>
                      </a:r>
                      <a:endParaRPr lang="en-US" dirty="0"/>
                    </a:p>
                  </a:txBody>
                  <a:tcPr marT="18288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noFill/>
                      <a:prstDash val="solid"/>
                      <a:round/>
                      <a:headEnd type="none" w="med" len="med"/>
                      <a:tailEnd type="none" w="med" len="med"/>
                    </a:lnB>
                    <a:solidFill>
                      <a:srgbClr val="002050"/>
                    </a:solidFill>
                  </a:tcPr>
                </a:tc>
                <a:extLst>
                  <a:ext uri="{0D108BD9-81ED-4DB2-BD59-A6C34878D82A}">
                    <a16:rowId xmlns:a16="http://schemas.microsoft.com/office/drawing/2014/main" val="1029702615"/>
                  </a:ext>
                </a:extLst>
              </a:tr>
            </a:tbl>
          </a:graphicData>
        </a:graphic>
      </p:graphicFrame>
      <p:sp>
        <p:nvSpPr>
          <p:cNvPr id="56" name="Rectangle 55"/>
          <p:cNvSpPr/>
          <p:nvPr/>
        </p:nvSpPr>
        <p:spPr bwMode="auto">
          <a:xfrm>
            <a:off x="8041230" y="2679561"/>
            <a:ext cx="1708520" cy="2641328"/>
          </a:xfrm>
          <a:prstGeom prst="rect">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82880"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Custom Line-of-Business Applications</a:t>
            </a:r>
          </a:p>
        </p:txBody>
      </p:sp>
    </p:spTree>
    <p:extLst>
      <p:ext uri="{BB962C8B-B14F-4D97-AF65-F5344CB8AC3E}">
        <p14:creationId xmlns:p14="http://schemas.microsoft.com/office/powerpoint/2010/main" val="721734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Microsoft PowerApps</a:t>
            </a:r>
            <a:br>
              <a:rPr lang="en-US" dirty="0"/>
            </a:br>
            <a:endParaRPr lang="en-US" dirty="0"/>
          </a:p>
        </p:txBody>
      </p:sp>
    </p:spTree>
    <p:extLst>
      <p:ext uri="{BB962C8B-B14F-4D97-AF65-F5344CB8AC3E}">
        <p14:creationId xmlns:p14="http://schemas.microsoft.com/office/powerpoint/2010/main" val="261918058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p:cNvGrpSpPr/>
          <p:nvPr/>
        </p:nvGrpSpPr>
        <p:grpSpPr>
          <a:xfrm>
            <a:off x="6078974" y="2841837"/>
            <a:ext cx="5397063" cy="4084425"/>
            <a:chOff x="670159" y="978944"/>
            <a:chExt cx="6005279" cy="4880287"/>
          </a:xfrm>
        </p:grpSpPr>
        <p:grpSp>
          <p:nvGrpSpPr>
            <p:cNvPr id="64" name="Group 63"/>
            <p:cNvGrpSpPr/>
            <p:nvPr/>
          </p:nvGrpSpPr>
          <p:grpSpPr>
            <a:xfrm>
              <a:off x="670159" y="978944"/>
              <a:ext cx="6005279" cy="4880287"/>
              <a:chOff x="670159" y="1592261"/>
              <a:chExt cx="6005279" cy="4880287"/>
            </a:xfrm>
          </p:grpSpPr>
          <p:grpSp>
            <p:nvGrpSpPr>
              <p:cNvPr id="67" name="Group 66"/>
              <p:cNvGrpSpPr/>
              <p:nvPr/>
            </p:nvGrpSpPr>
            <p:grpSpPr>
              <a:xfrm>
                <a:off x="674293" y="1592261"/>
                <a:ext cx="6001145" cy="3873253"/>
                <a:chOff x="379241" y="1263797"/>
                <a:chExt cx="6847645" cy="4419600"/>
              </a:xfrm>
            </p:grpSpPr>
            <p:grpSp>
              <p:nvGrpSpPr>
                <p:cNvPr id="72" name="Group 71"/>
                <p:cNvGrpSpPr/>
                <p:nvPr/>
              </p:nvGrpSpPr>
              <p:grpSpPr>
                <a:xfrm>
                  <a:off x="379241" y="1263797"/>
                  <a:ext cx="6847645" cy="4419600"/>
                  <a:chOff x="2194749" y="2049462"/>
                  <a:chExt cx="6070876" cy="3918259"/>
                </a:xfrm>
              </p:grpSpPr>
              <p:pic>
                <p:nvPicPr>
                  <p:cNvPr id="74" name="Picture 2" descr="Azure Bl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4749" y="2049462"/>
                    <a:ext cx="857249" cy="857251"/>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6" descr="API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5651" y="2049462"/>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8" descr="API I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4749" y="3069798"/>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0" descr="API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7474" y="2049462"/>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12" descr="API Ic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22925" y="2049462"/>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78" descr="API Ic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08375" y="2049462"/>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16" descr="API Ico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37474" y="3069798"/>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18" descr="API Ico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22923" y="3069798"/>
                    <a:ext cx="857250" cy="857251"/>
                  </a:xfrm>
                  <a:prstGeom prst="rect">
                    <a:avLst/>
                  </a:prstGeom>
                  <a:noFill/>
                  <a:extLst>
                    <a:ext uri="{909E8E84-426E-40DD-AFC4-6F175D3DCCD1}">
                      <a14:hiddenFill xmlns:a14="http://schemas.microsoft.com/office/drawing/2010/main">
                        <a:solidFill>
                          <a:srgbClr val="FFFFFF"/>
                        </a:solidFill>
                      </a14:hiddenFill>
                    </a:ext>
                  </a:extLst>
                </p:spPr>
              </p:pic>
              <p:grpSp>
                <p:nvGrpSpPr>
                  <p:cNvPr id="82" name="Group 81"/>
                  <p:cNvGrpSpPr/>
                  <p:nvPr/>
                </p:nvGrpSpPr>
                <p:grpSpPr>
                  <a:xfrm>
                    <a:off x="4280199" y="3069800"/>
                    <a:ext cx="857249" cy="857249"/>
                    <a:chOff x="2211902" y="3040062"/>
                    <a:chExt cx="857249" cy="857249"/>
                  </a:xfrm>
                </p:grpSpPr>
                <p:sp>
                  <p:nvSpPr>
                    <p:cNvPr id="97" name="Rectangle 96"/>
                    <p:cNvSpPr/>
                    <p:nvPr/>
                  </p:nvSpPr>
                  <p:spPr>
                    <a:xfrm>
                      <a:off x="2211902" y="3040062"/>
                      <a:ext cx="857249" cy="85724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pic>
                  <p:nvPicPr>
                    <p:cNvPr id="98" name="Picture 20" descr="https://static.mailchimp.com/web/brand-assets/mc_script_white_web.png?_ga=1.172217059.1751024918.146163952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96683" y="3377481"/>
                      <a:ext cx="687685" cy="182410"/>
                    </a:xfrm>
                    <a:prstGeom prst="rect">
                      <a:avLst/>
                    </a:prstGeom>
                    <a:noFill/>
                    <a:extLst>
                      <a:ext uri="{909E8E84-426E-40DD-AFC4-6F175D3DCCD1}">
                        <a14:hiddenFill xmlns:a14="http://schemas.microsoft.com/office/drawing/2010/main">
                          <a:solidFill>
                            <a:srgbClr val="FFFFFF"/>
                          </a:solidFill>
                        </a14:hiddenFill>
                      </a:ext>
                    </a:extLst>
                  </p:spPr>
                </p:pic>
              </p:grpSp>
              <p:pic>
                <p:nvPicPr>
                  <p:cNvPr id="83" name="Picture 22" descr="API I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65648" y="3069798"/>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4" descr="API Icon"/>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08375" y="3069798"/>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4" descr="API Icon"/>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94749" y="4090134"/>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8" descr="API Icon"/>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37474" y="4090134"/>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30" descr="API Icon"/>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22925" y="4090134"/>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32" descr="API Icon"/>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365650" y="4090134"/>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34" descr="API Icon"/>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408375" y="4090134"/>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36" descr="API Icon"/>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194749" y="5110470"/>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38" descr="API Icon"/>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237474" y="5110470"/>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40" descr="API Icon"/>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280199" y="5110470"/>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42" descr="API Icon"/>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322924" y="5110470"/>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44" descr="API Icon"/>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365649" y="5110470"/>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46" descr="https://pagely.c.presscdn.com/wp-content/uploads/2014/10/CEQmLcHc.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4280199" y="4090134"/>
                    <a:ext cx="857251" cy="857251"/>
                  </a:xfrm>
                  <a:prstGeom prst="rect">
                    <a:avLst/>
                  </a:prstGeom>
                  <a:noFill/>
                  <a:extLst>
                    <a:ext uri="{909E8E84-426E-40DD-AFC4-6F175D3DCCD1}">
                      <a14:hiddenFill xmlns:a14="http://schemas.microsoft.com/office/drawing/2010/main">
                        <a:solidFill>
                          <a:srgbClr val="FFFFFF"/>
                        </a:solidFill>
                      </a14:hiddenFill>
                    </a:ext>
                  </a:extLst>
                </p:spPr>
              </p:pic>
              <p:sp>
                <p:nvSpPr>
                  <p:cNvPr id="96" name="Rectangle 95"/>
                  <p:cNvSpPr/>
                  <p:nvPr/>
                </p:nvSpPr>
                <p:spPr>
                  <a:xfrm>
                    <a:off x="7408376" y="5110471"/>
                    <a:ext cx="857249" cy="857249"/>
                  </a:xfrm>
                  <a:prstGeom prst="rect">
                    <a:avLst/>
                  </a:prstGeom>
                  <a:solidFill>
                    <a:schemeClr val="bg1"/>
                  </a:solidFill>
                  <a:ln w="28575">
                    <a:solidFill>
                      <a:srgbClr val="D5B3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pic>
              <p:nvPicPr>
                <p:cNvPr id="73" name="Picture 72"/>
                <p:cNvPicPr>
                  <a:picLocks noChangeAspect="1"/>
                </p:cNvPicPr>
                <p:nvPr/>
              </p:nvPicPr>
              <p:blipFill rotWithShape="1">
                <a:blip r:embed="rId25"/>
                <a:srcRect l="87571" t="55834" r="2772" b="15555"/>
                <a:stretch/>
              </p:blipFill>
              <p:spPr>
                <a:xfrm>
                  <a:off x="6363089" y="4868862"/>
                  <a:ext cx="769548" cy="712057"/>
                </a:xfrm>
                <a:prstGeom prst="rect">
                  <a:avLst/>
                </a:prstGeom>
              </p:spPr>
            </p:pic>
          </p:grpSp>
          <p:pic>
            <p:nvPicPr>
              <p:cNvPr id="68" name="Picture 67"/>
              <p:cNvPicPr>
                <a:picLocks noChangeAspect="1"/>
              </p:cNvPicPr>
              <p:nvPr/>
            </p:nvPicPr>
            <p:blipFill rotWithShape="1">
              <a:blip r:embed="rId26"/>
              <a:srcRect l="2930" t="2112" r="3016" b="2882"/>
              <a:stretch/>
            </p:blipFill>
            <p:spPr>
              <a:xfrm>
                <a:off x="2731816" y="5609583"/>
                <a:ext cx="855345" cy="857250"/>
              </a:xfrm>
              <a:prstGeom prst="rect">
                <a:avLst/>
              </a:prstGeom>
            </p:spPr>
          </p:pic>
          <p:pic>
            <p:nvPicPr>
              <p:cNvPr id="69" name="Picture 68"/>
              <p:cNvPicPr>
                <a:picLocks noChangeAspect="1"/>
              </p:cNvPicPr>
              <p:nvPr/>
            </p:nvPicPr>
            <p:blipFill rotWithShape="1">
              <a:blip r:embed="rId27"/>
              <a:srcRect l="3328" t="1447" r="2301" b="2456"/>
              <a:stretch/>
            </p:blipFill>
            <p:spPr>
              <a:xfrm>
                <a:off x="3771928" y="5609583"/>
                <a:ext cx="842011" cy="843916"/>
              </a:xfrm>
              <a:prstGeom prst="rect">
                <a:avLst/>
              </a:prstGeom>
            </p:spPr>
          </p:pic>
          <p:pic>
            <p:nvPicPr>
              <p:cNvPr id="70" name="Picture 69"/>
              <p:cNvPicPr>
                <a:picLocks noChangeAspect="1"/>
              </p:cNvPicPr>
              <p:nvPr/>
            </p:nvPicPr>
            <p:blipFill rotWithShape="1">
              <a:blip r:embed="rId28"/>
              <a:srcRect l="939" t="2591" r="3059" b="1952"/>
              <a:stretch/>
            </p:blipFill>
            <p:spPr>
              <a:xfrm>
                <a:off x="1700909" y="5613393"/>
                <a:ext cx="851535" cy="853440"/>
              </a:xfrm>
              <a:prstGeom prst="rect">
                <a:avLst/>
              </a:prstGeom>
            </p:spPr>
          </p:pic>
          <p:pic>
            <p:nvPicPr>
              <p:cNvPr id="71" name="Picture 70"/>
              <p:cNvPicPr>
                <a:picLocks noChangeAspect="1"/>
              </p:cNvPicPr>
              <p:nvPr/>
            </p:nvPicPr>
            <p:blipFill rotWithShape="1">
              <a:blip r:embed="rId29"/>
              <a:srcRect l="2144" t="1775" r="3359" b="2125"/>
              <a:stretch/>
            </p:blipFill>
            <p:spPr>
              <a:xfrm>
                <a:off x="670159" y="5613393"/>
                <a:ext cx="851536" cy="859155"/>
              </a:xfrm>
              <a:prstGeom prst="rect">
                <a:avLst/>
              </a:prstGeom>
            </p:spPr>
          </p:pic>
        </p:grpSp>
        <p:pic>
          <p:nvPicPr>
            <p:cNvPr id="65" name="Picture 64"/>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731816" y="978945"/>
              <a:ext cx="841844" cy="841844"/>
            </a:xfrm>
            <a:prstGeom prst="rect">
              <a:avLst/>
            </a:prstGeom>
          </p:spPr>
        </p:pic>
      </p:grpSp>
      <p:sp>
        <p:nvSpPr>
          <p:cNvPr id="4" name="TextBox 3"/>
          <p:cNvSpPr txBox="1"/>
          <p:nvPr/>
        </p:nvSpPr>
        <p:spPr>
          <a:xfrm>
            <a:off x="1930016" y="45574"/>
            <a:ext cx="8991600" cy="107721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gradFill>
                  <a:gsLst>
                    <a:gs pos="1250">
                      <a:schemeClr val="tx1"/>
                    </a:gs>
                    <a:gs pos="100000">
                      <a:schemeClr val="tx1"/>
                    </a:gs>
                  </a:gsLst>
                  <a:lin ang="5400000" scaled="0"/>
                </a:gradFill>
                <a:effectLst/>
                <a:uLnTx/>
                <a:uFillTx/>
                <a:latin typeface="Segoe UI Light" panose="020B0502040204020203" pitchFamily="34" charset="0"/>
                <a:cs typeface="Segoe UI Light" panose="020B0502040204020203" pitchFamily="34" charset="0"/>
              </a:rPr>
              <a:t>Microsoft PowerApps is a service for creating and using custom business apps across platforms</a:t>
            </a:r>
          </a:p>
        </p:txBody>
      </p:sp>
      <p:sp>
        <p:nvSpPr>
          <p:cNvPr id="6" name="Rectangle 5"/>
          <p:cNvSpPr/>
          <p:nvPr/>
        </p:nvSpPr>
        <p:spPr>
          <a:xfrm>
            <a:off x="82193" y="1432421"/>
            <a:ext cx="4185007" cy="769441"/>
          </a:xfrm>
          <a:prstGeom prst="rect">
            <a:avLst/>
          </a:prstGeom>
        </p:spPr>
        <p:txBody>
          <a:bodyPr wrap="square">
            <a:spAutoFit/>
          </a:bodyPr>
          <a:lstStyle/>
          <a:p>
            <a:pPr marL="457200" marR="0" lvl="0" indent="-457200" defTabSz="914400" eaLnBrk="1" fontAlgn="auto" latinLnBrk="0" hangingPunct="1">
              <a:lnSpc>
                <a:spcPct val="100000"/>
              </a:lnSpc>
              <a:spcBef>
                <a:spcPts val="0"/>
              </a:spcBef>
              <a:spcAft>
                <a:spcPts val="0"/>
              </a:spcAft>
              <a:buClrTx/>
              <a:buSzTx/>
              <a:buFont typeface="+mj-lt"/>
              <a:buAutoNum type="arabicPeriod"/>
              <a:tabLst/>
              <a:defRPr/>
            </a:pPr>
            <a:r>
              <a:rPr kumimoji="0" lang="en-US" sz="2200" b="0" i="0" u="none" strike="noStrike" kern="0" cap="none" spc="0" normalizeH="0" baseline="0" noProof="0" dirty="0">
                <a:ln>
                  <a:noFill/>
                </a:ln>
                <a:gradFill>
                  <a:gsLst>
                    <a:gs pos="1250">
                      <a:schemeClr val="tx1"/>
                    </a:gs>
                    <a:gs pos="100000">
                      <a:schemeClr val="tx1"/>
                    </a:gs>
                  </a:gsLst>
                  <a:lin ang="5400000" scaled="0"/>
                </a:gradFill>
                <a:effectLst/>
                <a:uLnTx/>
                <a:uFillTx/>
                <a:cs typeface="Segoe UI Light" panose="020B0502040204020203" pitchFamily="34" charset="0"/>
              </a:rPr>
              <a:t>Connect to existing systems and data sources</a:t>
            </a:r>
          </a:p>
        </p:txBody>
      </p:sp>
      <p:sp>
        <p:nvSpPr>
          <p:cNvPr id="42" name="Rectangle 41"/>
          <p:cNvSpPr/>
          <p:nvPr/>
        </p:nvSpPr>
        <p:spPr>
          <a:xfrm>
            <a:off x="82193" y="2389266"/>
            <a:ext cx="4185007" cy="1107996"/>
          </a:xfrm>
          <a:prstGeom prst="rect">
            <a:avLst/>
          </a:prstGeom>
        </p:spPr>
        <p:txBody>
          <a:bodyPr wrap="square">
            <a:spAutoFit/>
          </a:bodyPr>
          <a:lstStyle/>
          <a:p>
            <a:pPr marL="457200" marR="0" lvl="0" indent="-457200" defTabSz="914400" eaLnBrk="1" fontAlgn="auto" latinLnBrk="0" hangingPunct="1">
              <a:lnSpc>
                <a:spcPct val="100000"/>
              </a:lnSpc>
              <a:spcBef>
                <a:spcPts val="0"/>
              </a:spcBef>
              <a:spcAft>
                <a:spcPts val="0"/>
              </a:spcAft>
              <a:buClrTx/>
              <a:buSzTx/>
              <a:buFont typeface="+mj-lt"/>
              <a:buAutoNum type="arabicPeriod" startAt="2"/>
              <a:tabLst/>
              <a:defRPr/>
            </a:pPr>
            <a:r>
              <a:rPr kumimoji="0" lang="en-US" sz="2200" b="0" i="0" u="none" strike="noStrike" kern="0" cap="none" spc="0" normalizeH="0" baseline="0" noProof="0" dirty="0">
                <a:ln>
                  <a:noFill/>
                </a:ln>
                <a:gradFill>
                  <a:gsLst>
                    <a:gs pos="1250">
                      <a:schemeClr val="tx1"/>
                    </a:gs>
                    <a:gs pos="100000">
                      <a:schemeClr val="tx1"/>
                    </a:gs>
                  </a:gsLst>
                  <a:lin ang="5400000" scaled="0"/>
                </a:gradFill>
                <a:effectLst/>
                <a:uLnTx/>
                <a:uFillTx/>
                <a:cs typeface="Segoe UI Light" panose="020B0502040204020203" pitchFamily="34" charset="0"/>
              </a:rPr>
              <a:t>Build apps, forms, and workflows without writing code</a:t>
            </a:r>
          </a:p>
        </p:txBody>
      </p:sp>
      <p:sp>
        <p:nvSpPr>
          <p:cNvPr id="43" name="Rectangle 42"/>
          <p:cNvSpPr/>
          <p:nvPr/>
        </p:nvSpPr>
        <p:spPr>
          <a:xfrm>
            <a:off x="82193" y="3595168"/>
            <a:ext cx="4185007" cy="769441"/>
          </a:xfrm>
          <a:prstGeom prst="rect">
            <a:avLst/>
          </a:prstGeom>
        </p:spPr>
        <p:txBody>
          <a:bodyPr wrap="square">
            <a:spAutoFit/>
          </a:bodyPr>
          <a:lstStyle/>
          <a:p>
            <a:pPr marL="457200" marR="0" lvl="0" indent="-457200" defTabSz="914400" eaLnBrk="1" fontAlgn="auto" latinLnBrk="0" hangingPunct="1">
              <a:lnSpc>
                <a:spcPct val="100000"/>
              </a:lnSpc>
              <a:spcBef>
                <a:spcPts val="0"/>
              </a:spcBef>
              <a:spcAft>
                <a:spcPts val="0"/>
              </a:spcAft>
              <a:buClrTx/>
              <a:buSzTx/>
              <a:buFont typeface="+mj-lt"/>
              <a:buAutoNum type="arabicPeriod" startAt="3"/>
              <a:tabLst/>
              <a:defRPr/>
            </a:pPr>
            <a:r>
              <a:rPr kumimoji="0" lang="en-US" sz="2200" b="0" i="0" u="none" strike="noStrike" kern="0" cap="none" spc="0" normalizeH="0" baseline="0" noProof="0" dirty="0">
                <a:ln>
                  <a:noFill/>
                </a:ln>
                <a:gradFill>
                  <a:gsLst>
                    <a:gs pos="1250">
                      <a:schemeClr val="tx1"/>
                    </a:gs>
                    <a:gs pos="100000">
                      <a:schemeClr val="tx1"/>
                    </a:gs>
                  </a:gsLst>
                  <a:lin ang="5400000" scaled="0"/>
                </a:gradFill>
                <a:effectLst/>
                <a:uLnTx/>
                <a:uFillTx/>
                <a:cs typeface="Segoe UI Light" panose="020B0502040204020203" pitchFamily="34" charset="0"/>
              </a:rPr>
              <a:t>Publish apps instantly for web and mobile</a:t>
            </a:r>
          </a:p>
        </p:txBody>
      </p:sp>
      <p:pic>
        <p:nvPicPr>
          <p:cNvPr id="50" name="Picture 49"/>
          <p:cNvPicPr>
            <a:picLocks noChangeAspect="1"/>
          </p:cNvPicPr>
          <p:nvPr/>
        </p:nvPicPr>
        <p:blipFill>
          <a:blip r:embed="rId31"/>
          <a:stretch>
            <a:fillRect/>
          </a:stretch>
        </p:blipFill>
        <p:spPr>
          <a:xfrm>
            <a:off x="8855743" y="1560947"/>
            <a:ext cx="1179947" cy="1182490"/>
          </a:xfrm>
          <a:prstGeom prst="rect">
            <a:avLst/>
          </a:prstGeom>
        </p:spPr>
      </p:pic>
      <p:pic>
        <p:nvPicPr>
          <p:cNvPr id="1026" name="Picture 2" descr="https://az818438.vo.msecnd.net/icons/CommonDataModel.png"/>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6041606" y="1560947"/>
            <a:ext cx="1095375" cy="1095376"/>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p:cNvSpPr txBox="1"/>
          <p:nvPr/>
        </p:nvSpPr>
        <p:spPr>
          <a:xfrm>
            <a:off x="10092966" y="1478498"/>
            <a:ext cx="1928043" cy="1126462"/>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gradFill>
                  <a:gsLst>
                    <a:gs pos="2917">
                      <a:schemeClr val="tx1"/>
                    </a:gs>
                    <a:gs pos="30000">
                      <a:schemeClr val="tx1"/>
                    </a:gs>
                  </a:gsLst>
                  <a:lin ang="5400000" scaled="0"/>
                </a:gradFill>
                <a:effectLst/>
                <a:uLnTx/>
                <a:uFillTx/>
              </a:rPr>
              <a:t>Azure Functions &amp; REST services</a:t>
            </a:r>
          </a:p>
        </p:txBody>
      </p:sp>
      <p:sp>
        <p:nvSpPr>
          <p:cNvPr id="52" name="Rectangle 51"/>
          <p:cNvSpPr/>
          <p:nvPr/>
        </p:nvSpPr>
        <p:spPr>
          <a:xfrm>
            <a:off x="7397108" y="1566794"/>
            <a:ext cx="1452325" cy="923330"/>
          </a:xfrm>
          <a:prstGeom prst="rect">
            <a:avLst/>
          </a:prstGeom>
        </p:spPr>
        <p:txBody>
          <a:bodyPr wrap="square">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gradFill>
                  <a:gsLst>
                    <a:gs pos="2917">
                      <a:schemeClr val="tx1"/>
                    </a:gs>
                    <a:gs pos="30000">
                      <a:schemeClr val="tx1"/>
                    </a:gs>
                  </a:gsLst>
                  <a:lin ang="5400000" scaled="0"/>
                </a:gradFill>
                <a:effectLst/>
                <a:uLnTx/>
                <a:uFillTx/>
              </a:rPr>
              <a:t>Common Data Platform</a:t>
            </a:r>
          </a:p>
        </p:txBody>
      </p:sp>
      <p:grpSp>
        <p:nvGrpSpPr>
          <p:cNvPr id="1025" name="Group 1024"/>
          <p:cNvGrpSpPr/>
          <p:nvPr/>
        </p:nvGrpSpPr>
        <p:grpSpPr>
          <a:xfrm>
            <a:off x="-111512" y="4142601"/>
            <a:ext cx="2793286" cy="2512441"/>
            <a:chOff x="-111512" y="4142601"/>
            <a:chExt cx="2793286" cy="2512441"/>
          </a:xfrm>
        </p:grpSpPr>
        <p:pic>
          <p:nvPicPr>
            <p:cNvPr id="10" name="Picture 9"/>
            <p:cNvPicPr>
              <a:picLocks noChangeAspect="1"/>
            </p:cNvPicPr>
            <p:nvPr/>
          </p:nvPicPr>
          <p:blipFill rotWithShape="1">
            <a:blip r:embed="rId33">
              <a:clrChange>
                <a:clrFrom>
                  <a:srgbClr val="FFFFFF"/>
                </a:clrFrom>
                <a:clrTo>
                  <a:srgbClr val="FFFFFF">
                    <a:alpha val="0"/>
                  </a:srgbClr>
                </a:clrTo>
              </a:clrChange>
              <a:duotone>
                <a:schemeClr val="accent6">
                  <a:shade val="45000"/>
                  <a:satMod val="135000"/>
                </a:schemeClr>
                <a:prstClr val="white"/>
              </a:duotone>
            </a:blip>
            <a:srcRect l="4083" r="70973" b="30713"/>
            <a:stretch/>
          </p:blipFill>
          <p:spPr>
            <a:xfrm>
              <a:off x="-111512" y="4142601"/>
              <a:ext cx="2793286" cy="2512441"/>
            </a:xfrm>
            <a:prstGeom prst="rect">
              <a:avLst/>
            </a:prstGeom>
            <a:noFill/>
          </p:spPr>
        </p:pic>
        <p:sp>
          <p:nvSpPr>
            <p:cNvPr id="1024" name="Rectangle 1023"/>
            <p:cNvSpPr/>
            <p:nvPr/>
          </p:nvSpPr>
          <p:spPr bwMode="auto">
            <a:xfrm>
              <a:off x="311207" y="4575854"/>
              <a:ext cx="2293269" cy="1817008"/>
            </a:xfrm>
            <a:prstGeom prst="rect">
              <a:avLst/>
            </a:prstGeom>
            <a:noFill/>
            <a:ln>
              <a:solidFill>
                <a:schemeClr val="bg1">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grpSp>
      <p:grpSp>
        <p:nvGrpSpPr>
          <p:cNvPr id="1028" name="Group 1027"/>
          <p:cNvGrpSpPr/>
          <p:nvPr/>
        </p:nvGrpSpPr>
        <p:grpSpPr>
          <a:xfrm>
            <a:off x="430259" y="4315437"/>
            <a:ext cx="2793286" cy="2512441"/>
            <a:chOff x="1348353" y="4335462"/>
            <a:chExt cx="2793286" cy="2512441"/>
          </a:xfrm>
        </p:grpSpPr>
        <p:grpSp>
          <p:nvGrpSpPr>
            <p:cNvPr id="63" name="Group 62"/>
            <p:cNvGrpSpPr/>
            <p:nvPr/>
          </p:nvGrpSpPr>
          <p:grpSpPr>
            <a:xfrm>
              <a:off x="1348353" y="4335462"/>
              <a:ext cx="2793286" cy="2512441"/>
              <a:chOff x="937964" y="4259262"/>
              <a:chExt cx="2793286" cy="2512441"/>
            </a:xfrm>
          </p:grpSpPr>
          <p:sp>
            <p:nvSpPr>
              <p:cNvPr id="60" name="Rectangle 59"/>
              <p:cNvSpPr/>
              <p:nvPr/>
            </p:nvSpPr>
            <p:spPr bwMode="auto">
              <a:xfrm>
                <a:off x="1068203" y="4579461"/>
                <a:ext cx="2532809" cy="1872043"/>
              </a:xfrm>
              <a:prstGeom prst="rect">
                <a:avLst/>
              </a:prstGeom>
              <a:solidFill>
                <a:srgbClr val="F8F8F8"/>
              </a:solidFill>
              <a:ln>
                <a:solidFill>
                  <a:srgbClr val="F8F8F8"/>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pic>
            <p:nvPicPr>
              <p:cNvPr id="46" name="Picture 45"/>
              <p:cNvPicPr>
                <a:picLocks noChangeAspect="1"/>
              </p:cNvPicPr>
              <p:nvPr/>
            </p:nvPicPr>
            <p:blipFill rotWithShape="1">
              <a:blip r:embed="rId33">
                <a:clrChange>
                  <a:clrFrom>
                    <a:srgbClr val="FFFFFF"/>
                  </a:clrFrom>
                  <a:clrTo>
                    <a:srgbClr val="FFFFFF">
                      <a:alpha val="0"/>
                    </a:srgbClr>
                  </a:clrTo>
                </a:clrChange>
                <a:duotone>
                  <a:schemeClr val="accent6">
                    <a:shade val="45000"/>
                    <a:satMod val="135000"/>
                  </a:schemeClr>
                  <a:prstClr val="white"/>
                </a:duotone>
              </a:blip>
              <a:srcRect l="36624" r="38432" b="30713"/>
              <a:stretch/>
            </p:blipFill>
            <p:spPr>
              <a:xfrm>
                <a:off x="937964" y="4259262"/>
                <a:ext cx="2793286" cy="2512441"/>
              </a:xfrm>
              <a:prstGeom prst="rect">
                <a:avLst/>
              </a:prstGeom>
              <a:noFill/>
            </p:spPr>
          </p:pic>
        </p:grpSp>
        <p:sp>
          <p:nvSpPr>
            <p:cNvPr id="66" name="Rectangle 65"/>
            <p:cNvSpPr/>
            <p:nvPr/>
          </p:nvSpPr>
          <p:spPr bwMode="auto">
            <a:xfrm>
              <a:off x="1417637" y="4716462"/>
              <a:ext cx="2580893" cy="1938580"/>
            </a:xfrm>
            <a:prstGeom prst="rect">
              <a:avLst/>
            </a:prstGeom>
            <a:noFill/>
            <a:ln>
              <a:solidFill>
                <a:schemeClr val="bg1">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grpSp>
      <p:grpSp>
        <p:nvGrpSpPr>
          <p:cNvPr id="1030" name="Group 1029"/>
          <p:cNvGrpSpPr/>
          <p:nvPr/>
        </p:nvGrpSpPr>
        <p:grpSpPr>
          <a:xfrm>
            <a:off x="696670" y="4331940"/>
            <a:ext cx="3068645" cy="3043371"/>
            <a:chOff x="3281751" y="4941572"/>
            <a:chExt cx="3157415" cy="2815997"/>
          </a:xfrm>
        </p:grpSpPr>
        <p:grpSp>
          <p:nvGrpSpPr>
            <p:cNvPr id="62" name="Group 61"/>
            <p:cNvGrpSpPr/>
            <p:nvPr/>
          </p:nvGrpSpPr>
          <p:grpSpPr>
            <a:xfrm>
              <a:off x="3281751" y="4941572"/>
              <a:ext cx="3157415" cy="2815997"/>
              <a:chOff x="1442338" y="4579462"/>
              <a:chExt cx="2793286" cy="2512441"/>
            </a:xfrm>
          </p:grpSpPr>
          <p:sp>
            <p:nvSpPr>
              <p:cNvPr id="61" name="Rectangle 60"/>
              <p:cNvSpPr/>
              <p:nvPr/>
            </p:nvSpPr>
            <p:spPr bwMode="auto">
              <a:xfrm>
                <a:off x="1509387" y="5020052"/>
                <a:ext cx="2659188" cy="1631258"/>
              </a:xfrm>
              <a:prstGeom prst="rect">
                <a:avLst/>
              </a:prstGeom>
              <a:solidFill>
                <a:srgbClr val="F8F8F8"/>
              </a:solidFill>
              <a:ln>
                <a:solidFill>
                  <a:srgbClr val="F8F8F8"/>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pic>
            <p:nvPicPr>
              <p:cNvPr id="49" name="Picture 48"/>
              <p:cNvPicPr>
                <a:picLocks noChangeAspect="1"/>
              </p:cNvPicPr>
              <p:nvPr/>
            </p:nvPicPr>
            <p:blipFill rotWithShape="1">
              <a:blip r:embed="rId33">
                <a:clrChange>
                  <a:clrFrom>
                    <a:srgbClr val="FFFFFF"/>
                  </a:clrFrom>
                  <a:clrTo>
                    <a:srgbClr val="FFFFFF">
                      <a:alpha val="0"/>
                    </a:srgbClr>
                  </a:clrTo>
                </a:clrChange>
                <a:duotone>
                  <a:schemeClr val="accent6">
                    <a:shade val="45000"/>
                    <a:satMod val="135000"/>
                  </a:schemeClr>
                  <a:prstClr val="white"/>
                </a:duotone>
              </a:blip>
              <a:srcRect l="68769" r="6287" b="30713"/>
              <a:stretch/>
            </p:blipFill>
            <p:spPr>
              <a:xfrm>
                <a:off x="1442338" y="4579462"/>
                <a:ext cx="2793286" cy="2512441"/>
              </a:xfrm>
              <a:prstGeom prst="rect">
                <a:avLst/>
              </a:prstGeom>
              <a:noFill/>
            </p:spPr>
          </p:pic>
        </p:grpSp>
        <p:sp>
          <p:nvSpPr>
            <p:cNvPr id="1029" name="Rectangle 1028"/>
            <p:cNvSpPr/>
            <p:nvPr/>
          </p:nvSpPr>
          <p:spPr bwMode="auto">
            <a:xfrm>
              <a:off x="3322637" y="5468551"/>
              <a:ext cx="3038675" cy="1838711"/>
            </a:xfrm>
            <a:prstGeom prst="rect">
              <a:avLst/>
            </a:prstGeom>
            <a:noFill/>
            <a:ln>
              <a:solidFill>
                <a:schemeClr val="bg1">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grpSp>
      <p:pic>
        <p:nvPicPr>
          <p:cNvPr id="1033" name="Picture 1032"/>
          <p:cNvPicPr>
            <a:picLocks noChangeAspect="1"/>
          </p:cNvPicPr>
          <p:nvPr/>
        </p:nvPicPr>
        <p:blipFill>
          <a:blip r:embed="rId34"/>
          <a:stretch>
            <a:fillRect/>
          </a:stretch>
        </p:blipFill>
        <p:spPr>
          <a:xfrm>
            <a:off x="4422832" y="1472225"/>
            <a:ext cx="7981950" cy="5572125"/>
          </a:xfrm>
          <a:prstGeom prst="rect">
            <a:avLst/>
          </a:prstGeom>
        </p:spPr>
      </p:pic>
      <p:grpSp>
        <p:nvGrpSpPr>
          <p:cNvPr id="53" name="Group 52"/>
          <p:cNvGrpSpPr/>
          <p:nvPr/>
        </p:nvGrpSpPr>
        <p:grpSpPr>
          <a:xfrm>
            <a:off x="4196251" y="1424483"/>
            <a:ext cx="8241712" cy="6011863"/>
            <a:chOff x="4541837" y="1280772"/>
            <a:chExt cx="7637416" cy="5513832"/>
          </a:xfrm>
        </p:grpSpPr>
        <p:pic>
          <p:nvPicPr>
            <p:cNvPr id="58" name="Picture 57"/>
            <p:cNvPicPr>
              <a:picLocks noChangeAspect="1"/>
            </p:cNvPicPr>
            <p:nvPr/>
          </p:nvPicPr>
          <p:blipFill rotWithShape="1">
            <a:blip r:embed="rId35"/>
            <a:srcRect l="-1" r="65524"/>
            <a:stretch/>
          </p:blipFill>
          <p:spPr>
            <a:xfrm>
              <a:off x="4541837" y="1280772"/>
              <a:ext cx="2650516" cy="5513832"/>
            </a:xfrm>
            <a:prstGeom prst="rect">
              <a:avLst/>
            </a:prstGeom>
            <a:solidFill>
              <a:schemeClr val="bg2"/>
            </a:solidFill>
          </p:spPr>
        </p:pic>
        <p:pic>
          <p:nvPicPr>
            <p:cNvPr id="59" name="Picture 58"/>
            <p:cNvPicPr>
              <a:picLocks noChangeAspect="1"/>
            </p:cNvPicPr>
            <p:nvPr/>
          </p:nvPicPr>
          <p:blipFill rotWithShape="1">
            <a:blip r:embed="rId35"/>
            <a:srcRect l="35061"/>
            <a:stretch/>
          </p:blipFill>
          <p:spPr>
            <a:xfrm>
              <a:off x="7187359" y="1281073"/>
              <a:ext cx="4991894" cy="5513231"/>
            </a:xfrm>
            <a:prstGeom prst="rect">
              <a:avLst/>
            </a:prstGeom>
            <a:solidFill>
              <a:schemeClr val="bg2"/>
            </a:solidFill>
          </p:spPr>
        </p:pic>
      </p:grpSp>
    </p:spTree>
    <p:extLst>
      <p:ext uri="{BB962C8B-B14F-4D97-AF65-F5344CB8AC3E}">
        <p14:creationId xmlns:p14="http://schemas.microsoft.com/office/powerpoint/2010/main" val="793052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theme/theme1.xml><?xml version="1.0" encoding="utf-8"?>
<a:theme xmlns:a="http://schemas.openxmlformats.org/drawingml/2006/main" name="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_v02.potx" id="{6D265718-F71C-45FC-85DF-CBD805DB0B02}" vid="{63611EB3-9A97-4D4F-B762-41E80201E286}"/>
    </a:ext>
  </a:extLst>
</a:theme>
</file>

<file path=ppt/theme/theme2.xml><?xml version="1.0" encoding="utf-8"?>
<a:theme xmlns:a="http://schemas.openxmlformats.org/drawingml/2006/main" name="6-30537_Envision 2016 Concurrent Template_Dark">
  <a:themeElements>
    <a:clrScheme name="Ignite Dark">
      <a:dk1>
        <a:srgbClr val="505050"/>
      </a:dk1>
      <a:lt1>
        <a:srgbClr val="FFFFFF"/>
      </a:lt1>
      <a:dk2>
        <a:srgbClr val="D83B01"/>
      </a:dk2>
      <a:lt2>
        <a:srgbClr val="F8F8F8"/>
      </a:lt2>
      <a:accent1>
        <a:srgbClr val="D83B01"/>
      </a:accent1>
      <a:accent2>
        <a:srgbClr val="0078D7"/>
      </a:accent2>
      <a:accent3>
        <a:srgbClr val="D2D2D2"/>
      </a:accent3>
      <a:accent4>
        <a:srgbClr val="FFB900"/>
      </a:accent4>
      <a:accent5>
        <a:srgbClr val="FF8C00"/>
      </a:accent5>
      <a:accent6>
        <a:srgbClr val="00BCF2"/>
      </a:accent6>
      <a:hlink>
        <a:srgbClr val="0078D7"/>
      </a:hlink>
      <a:folHlink>
        <a:srgbClr val="0078D7"/>
      </a:folHlink>
    </a:clrScheme>
    <a:fontScheme name="Custom 2">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_v02.potx" id="{6D265718-F71C-45FC-85DF-CBD805DB0B02}" vid="{010D9A64-1D32-41D6-8220-BE29D3027D94}"/>
    </a:ext>
  </a:extLst>
</a:theme>
</file>

<file path=ppt/theme/theme3.xml><?xml version="1.0" encoding="utf-8"?>
<a:theme xmlns:a="http://schemas.openxmlformats.org/drawingml/2006/main" name="1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_v02.potx" id="{6D265718-F71C-45FC-85DF-CBD805DB0B02}" vid="{792B4888-C2F9-45FC-AD5D-E824DE8783D2}"/>
    </a:ext>
  </a:extLst>
</a:theme>
</file>

<file path=ppt/theme/theme4.xml><?xml version="1.0" encoding="utf-8"?>
<a:theme xmlns:a="http://schemas.openxmlformats.org/drawingml/2006/main" name="2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potx" id="{CBE293B4-E8CE-4773-8118-C9AFF2860326}" vid="{2919AEDD-0101-441B-B6AF-1CDAE3B8CD78}"/>
    </a:ext>
  </a:extLst>
</a:theme>
</file>

<file path=ppt/theme/theme5.xml><?xml version="1.0" encoding="utf-8"?>
<a:theme xmlns:a="http://schemas.openxmlformats.org/drawingml/2006/main" name="3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potx" id="{CBE293B4-E8CE-4773-8118-C9AFF2860326}" vid="{4A547913-FDF7-4DFF-9D24-2FF6685A0CA8}"/>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resentationsDoc" ma:contentTypeID="0x01010031DCF4CA090F824DB1E4CCBB6B9D64EA00101E8AAD132F8F4D96340D6376C8BB3E" ma:contentTypeVersion="22" ma:contentTypeDescription="" ma:contentTypeScope="" ma:versionID="8add498658ef06bbcf3bc1f2c97d938c">
  <xsd:schema xmlns:xsd="http://www.w3.org/2001/XMLSchema" xmlns:xs="http://www.w3.org/2001/XMLSchema" xmlns:p="http://schemas.microsoft.com/office/2006/metadata/properties" xmlns:ns1="http://schemas.microsoft.com/sharepoint/v3" xmlns:ns2="01c77077-aee4-4b5f-bd4e-9cd40a6fff29" xmlns:ns3="230e9df3-be65-4c73-a93b-d1236ebd677e" xmlns:ns5="8ff673fc-3231-4e3a-893b-6d7f7cd32766" targetNamespace="http://schemas.microsoft.com/office/2006/metadata/properties" ma:root="true" ma:fieldsID="a14070d067e341e7ddc7e27ecc4a2d88" ns1:_="" ns2:_="" ns3:_="" ns5:_="">
    <xsd:import namespace="http://schemas.microsoft.com/sharepoint/v3"/>
    <xsd:import namespace="01c77077-aee4-4b5f-bd4e-9cd40a6fff29"/>
    <xsd:import namespace="230e9df3-be65-4c73-a93b-d1236ebd677e"/>
    <xsd:import namespace="8ff673fc-3231-4e3a-893b-6d7f7cd32766"/>
    <xsd:element name="properties">
      <xsd:complexType>
        <xsd:sequence>
          <xsd:element name="documentManagement">
            <xsd:complexType>
              <xsd:all>
                <xsd:element ref="ns2:mb2e01f7e2d8413988e28e59aa226eec" minOccurs="0"/>
                <xsd:element ref="ns3:TaxCatchAll" minOccurs="0"/>
                <xsd:element ref="ns3:TaxCatchAllLabel" minOccurs="0"/>
                <xsd:element ref="ns2:iaa5f83406f94009a0f6a3e890699ff7" minOccurs="0"/>
                <xsd:element ref="ns2:d12e2661e9634d9aa98bbb375f31aced"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1010385baed4da9b5076a6aa651d1e5" minOccurs="0"/>
                <xsd:element ref="ns2:kc6d1bd9a46e4e5fbbbf99ca3de7a092" minOccurs="0"/>
                <xsd:element ref="ns2:Session_x0020_Code" minOccurs="0"/>
                <xsd:element ref="ns2:MS_x0020_Content_x0020_Owner" minOccurs="0"/>
                <xsd:element ref="ns2:m6878b9dd7994da4ba144f95347d99c6" minOccurs="0"/>
                <xsd:element ref="ns2:fc15c16204564de583b4c942b10d19ec" minOccurs="0"/>
                <xsd:element ref="ns1:AverageRating" minOccurs="0"/>
                <xsd:element ref="ns1:RatingCount" minOccurs="0"/>
                <xsd:element ref="ns1:LikesCount" minOccurs="0"/>
                <xsd:element ref="ns3:TaxKeywordTaxHTField" minOccurs="0"/>
                <xsd:element ref="ns5:Target_x0020_Audiences" minOccurs="0"/>
                <xsd:element ref="ns2:SharedWithUsers" minOccurs="0"/>
                <xsd:element ref="ns2:SharedWithDetails" minOccurs="0"/>
                <xsd:element ref="ns3:NumberofDownloa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1" nillable="true" ma:displayName="Rating (0-5)" ma:decimals="2" ma:description="Average value of all the ratings that have been submitted" ma:internalName="AverageRating" ma:readOnly="true">
      <xsd:simpleType>
        <xsd:restriction base="dms:Number"/>
      </xsd:simpleType>
    </xsd:element>
    <xsd:element name="RatingCount" ma:index="32" nillable="true" ma:displayName="Number of Ratings" ma:decimals="0" ma:description="Number of ratings submitted" ma:internalName="RatingCount" ma:readOnly="true">
      <xsd:simpleType>
        <xsd:restriction base="dms:Number"/>
      </xsd:simpleType>
    </xsd:element>
    <xsd:element name="LikesCount" ma:index="33" nillable="true" ma:displayName="Number of Likes" ma:internalName="LikesCount">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1c77077-aee4-4b5f-bd4e-9cd40a6fff29" elementFormDefault="qualified">
    <xsd:import namespace="http://schemas.microsoft.com/office/2006/documentManagement/types"/>
    <xsd:import namespace="http://schemas.microsoft.com/office/infopath/2007/PartnerControls"/>
    <xsd:element name="mb2e01f7e2d8413988e28e59aa226eec" ma:index="8" nillable="true" ma:taxonomy="true" ma:internalName="mb2e01f7e2d8413988e28e59aa226eec" ma:taxonomyFieldName="Event_x0020_Name" ma:displayName="Event Name" ma:default="" ma:fieldId="{6b2e01f7-e2d8-4139-88e2-8e59aa226eec}"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iaa5f83406f94009a0f6a3e890699ff7" ma:index="12" nillable="true" ma:taxonomy="true" ma:internalName="iaa5f83406f94009a0f6a3e890699ff7" ma:taxonomyFieldName="Event_x0020_Location" ma:displayName="Event Location" ma:default="" ma:fieldId="{2aa5f834-06f9-4009-a0f6-a3e890699ff7}"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d12e2661e9634d9aa98bbb375f31aced" ma:index="14" nillable="true" ma:taxonomy="true" ma:internalName="d12e2661e9634d9aa98bbb375f31aced" ma:taxonomyFieldName="Event_x0020_Venue" ma:displayName="Event Venue" ma:default="" ma:fieldId="{d12e2661-e963-4d9a-a98b-bb375f31aced}"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1010385baed4da9b5076a6aa651d1e5" ma:index="21" nillable="true" ma:taxonomy="true" ma:internalName="o1010385baed4da9b5076a6aa651d1e5" ma:taxonomyFieldName="Product" ma:displayName="Product" ma:default="" ma:fieldId="{81010385-baed-4da9-b507-6a6aa651d1e5}"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kc6d1bd9a46e4e5fbbbf99ca3de7a092" ma:index="23" nillable="true" ma:taxonomy="true" ma:internalName="kc6d1bd9a46e4e5fbbbf99ca3de7a092" ma:taxonomyFieldName="Campaign" ma:displayName="Campaign" ma:default="" ma:fieldId="{4c6d1bd9-a46e-4e5f-bbbf-99ca3de7a092}" ma:taxonomyMulti="true"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Session_x0020_Code" ma:index="25" nillable="true" ma:displayName="Session Code" ma:internalName="Session_x0020_Code">
      <xsd:simpleType>
        <xsd:restriction base="dms:Text">
          <xsd:maxLength value="255"/>
        </xsd:restriction>
      </xsd:simpleType>
    </xsd:element>
    <xsd:element name="MS_x0020_Content_x0020_Owner" ma:index="26"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6878b9dd7994da4ba144f95347d99c6" ma:index="27" nillable="true" ma:taxonomy="true" ma:internalName="m6878b9dd7994da4ba144f95347d99c6" ma:taxonomyFieldName="Track" ma:displayName="Track" ma:readOnly="false" ma:default="" ma:fieldId="{66878b9d-d799-4da4-ba14-4f95347d99c6}" ma:sspId="e385fb40-52d4-4fae-9c5b-3e8ff8a5878e" ma:termSetId="8113a965-58e2-4a85-99b9-55376be5482e" ma:anchorId="00000000-0000-0000-0000-000000000000" ma:open="true" ma:isKeyword="false">
      <xsd:complexType>
        <xsd:sequence>
          <xsd:element ref="pc:Terms" minOccurs="0" maxOccurs="1"/>
        </xsd:sequence>
      </xsd:complexType>
    </xsd:element>
    <xsd:element name="fc15c16204564de583b4c942b10d19ec" ma:index="29" nillable="true" ma:taxonomy="true" ma:internalName="fc15c16204564de583b4c942b10d19ec" ma:taxonomyFieldName="Audience1" ma:displayName="Audience" ma:default="" ma:fieldId="{fc15c162-0456-4de5-83b4-c942b10d19ec}"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SharedWithUsers" ma:index="3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0d8ba32e-6f24-4e39-985b-e3fd5ec6bdb7}" ma:internalName="TaxCatchAll" ma:showField="CatchAllData"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0d8ba32e-6f24-4e39-985b-e3fd5ec6bdb7}" ma:internalName="TaxCatchAllLabel" ma:readOnly="true" ma:showField="CatchAllDataLabel"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KeywordTaxHTField" ma:index="35"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element name="NumberofDownloads" ma:index="40" nillable="true" ma:displayName="NumberofDownloads" ma:internalName="NumberofDownload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ff673fc-3231-4e3a-893b-6d7f7cd32766" elementFormDefault="qualified">
    <xsd:import namespace="http://schemas.microsoft.com/office/2006/documentManagement/types"/>
    <xsd:import namespace="http://schemas.microsoft.com/office/infopath/2007/PartnerControls"/>
    <xsd:element name="Target_x0020_Audiences" ma:index="37" nillable="true" ma:displayName="Target Audiences" ma:internalName="Target_x0020_Audiences">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ikesCount xmlns="http://schemas.microsoft.com/sharepoint/v3" xsi:nil="true"/>
    <d12e2661e9634d9aa98bbb375f31aced xmlns="01c77077-aee4-4b5f-bd4e-9cd40a6fff29">
      <Terms xmlns="http://schemas.microsoft.com/office/infopath/2007/PartnerControls">
        <TermInfo xmlns="http://schemas.microsoft.com/office/infopath/2007/PartnerControls">
          <TermName xmlns="http://schemas.microsoft.com/office/infopath/2007/PartnerControls">Georgia World Congress Center</TermName>
          <TermId xmlns="http://schemas.microsoft.com/office/infopath/2007/PartnerControls">ea0ece34-59a6-4d43-8d9e-d0f9e2a2f1ce</TermId>
        </TermInfo>
      </Terms>
    </d12e2661e9634d9aa98bbb375f31aced>
    <Event_x0020_Start_x0020_Date xmlns="01c77077-aee4-4b5f-bd4e-9cd40a6fff29">2016-09-25T07:00:00+00:00</Event_x0020_Start_x0020_Date>
    <Target_x0020_Audiences xmlns="8ff673fc-3231-4e3a-893b-6d7f7cd32766" xsi:nil="true"/>
    <iaa5f83406f94009a0f6a3e890699ff7 xmlns="01c77077-aee4-4b5f-bd4e-9cd40a6fff29">
      <Terms xmlns="http://schemas.microsoft.com/office/infopath/2007/PartnerControls">
        <TermInfo xmlns="http://schemas.microsoft.com/office/infopath/2007/PartnerControls">
          <TermName xmlns="http://schemas.microsoft.com/office/infopath/2007/PartnerControls">Atlanta</TermName>
          <TermId xmlns="http://schemas.microsoft.com/office/infopath/2007/PartnerControls">01fb9831-5840-48a0-a576-3e48f42baa53</TermId>
        </TermInfo>
      </Terms>
    </iaa5f83406f94009a0f6a3e890699ff7>
    <External_x0020_Speaker xmlns="01c77077-aee4-4b5f-bd4e-9cd40a6fff29">James  Oleinik, Merwan Hade</External_x0020_Speaker>
    <m6878b9dd7994da4ba144f95347d99c6 xmlns="01c77077-aee4-4b5f-bd4e-9cd40a6fff29">
      <Terms xmlns="http://schemas.microsoft.com/office/infopath/2007/PartnerControls"/>
    </m6878b9dd7994da4ba144f95347d99c6>
    <Presentation_x0020_Date xmlns="01c77077-aee4-4b5f-bd4e-9cd40a6fff29">2016-09-29T04:00:00+00:00</Presentation_x0020_Date>
    <fc15c16204564de583b4c942b10d19ec xmlns="01c77077-aee4-4b5f-bd4e-9cd40a6fff29">
      <Terms xmlns="http://schemas.microsoft.com/office/infopath/2007/PartnerControls"/>
    </fc15c16204564de583b4c942b10d19ec>
    <mb2e01f7e2d8413988e28e59aa226eec xmlns="01c77077-aee4-4b5f-bd4e-9cd40a6fff29">
      <Terms xmlns="http://schemas.microsoft.com/office/infopath/2007/PartnerControls">
        <TermInfo xmlns="http://schemas.microsoft.com/office/infopath/2007/PartnerControls">
          <TermName xmlns="http://schemas.microsoft.com/office/infopath/2007/PartnerControls">Microsoft Ignite</TermName>
          <TermId xmlns="http://schemas.microsoft.com/office/infopath/2007/PartnerControls">9323c522-fe4b-4922-816b-10a1920d7afb</TermId>
        </TermInfo>
      </Terms>
    </mb2e01f7e2d8413988e28e59aa226eec>
    <MS_x0020_Content_x0020_Owner xmlns="01c77077-aee4-4b5f-bd4e-9cd40a6fff29">
      <UserInfo>
        <DisplayName/>
        <AccountId xsi:nil="true"/>
        <AccountType/>
      </UserInfo>
    </MS_x0020_Content_x0020_Owner>
    <Session_x0020_Code xmlns="01c77077-aee4-4b5f-bd4e-9cd40a6fff29">BRK2160</Session_x0020_Code>
    <Event_x0020_End_x0020_Date xmlns="01c77077-aee4-4b5f-bd4e-9cd40a6fff29">2016-09-30T07:00:00+00:00</Event_x0020_End_x0020_Date>
    <o1010385baed4da9b5076a6aa651d1e5 xmlns="01c77077-aee4-4b5f-bd4e-9cd40a6fff29">
      <Terms xmlns="http://schemas.microsoft.com/office/infopath/2007/PartnerControls"/>
    </o1010385baed4da9b5076a6aa651d1e5>
    <kc6d1bd9a46e4e5fbbbf99ca3de7a092 xmlns="01c77077-aee4-4b5f-bd4e-9cd40a6fff29">
      <Terms xmlns="http://schemas.microsoft.com/office/infopath/2007/PartnerControls"/>
    </kc6d1bd9a46e4e5fbbbf99ca3de7a092>
    <MS_x0020_Speaker xmlns="01c77077-aee4-4b5f-bd4e-9cd40a6fff29">
      <UserInfo>
        <DisplayName/>
        <AccountId xsi:nil="true"/>
        <AccountType/>
      </UserInfo>
    </MS_x0020_Speaker>
    <TaxKeywordTaxHTField xmlns="230e9df3-be65-4c73-a93b-d1236ebd677e">
      <Terms xmlns="http://schemas.microsoft.com/office/infopath/2007/PartnerControls">
        <TermInfo xmlns="http://schemas.microsoft.com/office/infopath/2007/PartnerControls">
          <TermName xmlns="http://schemas.microsoft.com/office/infopath/2007/PartnerControls">Microsoft Ignite 2016</TermName>
          <TermId xmlns="http://schemas.microsoft.com/office/infopath/2007/PartnerControls">e2f6a88c-86f9-4b25-a2af-b5c3afa8c82a</TermId>
        </TermInfo>
      </Terms>
    </TaxKeywordTaxHTField>
    <TaxCatchAll xmlns="230e9df3-be65-4c73-a93b-d1236ebd677e">
      <Value>174</Value>
      <Value>177</Value>
      <Value>176</Value>
      <Value>175</Value>
    </TaxCatchAll>
    <NumberofDownloads xmlns="230e9df3-be65-4c73-a93b-d1236ebd677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D8F288A-5131-4E80-AB86-F10FC03738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1c77077-aee4-4b5f-bd4e-9cd40a6fff29"/>
    <ds:schemaRef ds:uri="230e9df3-be65-4c73-a93b-d1236ebd677e"/>
    <ds:schemaRef ds:uri="8ff673fc-3231-4e3a-893b-6d7f7cd327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990F116-B58F-4255-B05B-DA3808E0E5C6}">
  <ds:schemaRefs>
    <ds:schemaRef ds:uri="http://schemas.microsoft.com/office/2006/metadata/properties"/>
    <ds:schemaRef ds:uri="http://purl.org/dc/terms/"/>
    <ds:schemaRef ds:uri="8ff673fc-3231-4e3a-893b-6d7f7cd32766"/>
    <ds:schemaRef ds:uri="http://purl.org/dc/elements/1.1/"/>
    <ds:schemaRef ds:uri="http://www.w3.org/XML/1998/namespace"/>
    <ds:schemaRef ds:uri="01c77077-aee4-4b5f-bd4e-9cd40a6fff29"/>
    <ds:schemaRef ds:uri="http://schemas.microsoft.com/office/infopath/2007/PartnerControls"/>
    <ds:schemaRef ds:uri="http://schemas.microsoft.com/sharepoint/v3"/>
    <ds:schemaRef ds:uri="http://schemas.microsoft.com/office/2006/documentManagement/types"/>
    <ds:schemaRef ds:uri="http://schemas.openxmlformats.org/package/2006/metadata/core-properties"/>
    <ds:schemaRef ds:uri="230e9df3-be65-4c73-a93b-d1236ebd677e"/>
    <ds:schemaRef ds:uri="http://purl.org/dc/dcmitype/"/>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Microsoft_2016_16x9_Template_v02</Template>
  <TotalTime>7</TotalTime>
  <Words>3185</Words>
  <Application>Microsoft Office PowerPoint</Application>
  <PresentationFormat>Custom</PresentationFormat>
  <Paragraphs>554</Paragraphs>
  <Slides>46</Slides>
  <Notes>28</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46</vt:i4>
      </vt:variant>
    </vt:vector>
  </HeadingPairs>
  <TitlesOfParts>
    <vt:vector size="63" baseType="lpstr">
      <vt:lpstr>Arial</vt:lpstr>
      <vt:lpstr>Calibri</vt:lpstr>
      <vt:lpstr>Consolas</vt:lpstr>
      <vt:lpstr>Courier New</vt:lpstr>
      <vt:lpstr>MSN MDL2 Assets</vt:lpstr>
      <vt:lpstr>Segoe</vt:lpstr>
      <vt:lpstr>Segoe UI</vt:lpstr>
      <vt:lpstr>Segoe UI Light</vt:lpstr>
      <vt:lpstr>Segoe UI Semibold</vt:lpstr>
      <vt:lpstr>Segoe UI Semilight</vt:lpstr>
      <vt:lpstr>Times New Roman</vt:lpstr>
      <vt:lpstr>Wingdings</vt:lpstr>
      <vt:lpstr>5-50002_Ignite_Breakout_Template</vt:lpstr>
      <vt:lpstr>6-30537_Envision 2016 Concurrent Template_Dark</vt:lpstr>
      <vt:lpstr>1_5-50002_Ignite_Breakout_Template</vt:lpstr>
      <vt:lpstr>2_5-50002_Ignite_Breakout_Template</vt:lpstr>
      <vt:lpstr>3_5-50002_Ignite_Breakout_Template</vt:lpstr>
      <vt:lpstr>Build business applications with Power Apps, Microsoft Flow, and Office 365</vt:lpstr>
      <vt:lpstr>PowerPoint Presentation</vt:lpstr>
      <vt:lpstr>Agenda</vt:lpstr>
      <vt:lpstr>Why? </vt:lpstr>
      <vt:lpstr>PowerPoint Presentation</vt:lpstr>
      <vt:lpstr>Secure  Scalable  Managed  Integrated  Compliant</vt:lpstr>
      <vt:lpstr>Only Microsoft has all the pieces to deliver an intelligent business cloud </vt:lpstr>
      <vt:lpstr>Microsoft PowerApps </vt:lpstr>
      <vt:lpstr>PowerPoint Presentation</vt:lpstr>
      <vt:lpstr>Microsoft Flow</vt:lpstr>
      <vt:lpstr>PowerPoint Presentation</vt:lpstr>
      <vt:lpstr>PowerPoint Presentation</vt:lpstr>
      <vt:lpstr>Build your own flows in an easy to use visual designer</vt:lpstr>
      <vt:lpstr>PowerPoint Presentation</vt:lpstr>
      <vt:lpstr>PowerApps &amp; Flow ♥  SharePoint</vt:lpstr>
      <vt:lpstr>PowerApps and Flow are the tools for business users for building business applications in SharePoint today and tomorrow. </vt:lpstr>
      <vt:lpstr>PowerPoint Presentation</vt:lpstr>
      <vt:lpstr>Demo – Booth Inspection</vt:lpstr>
      <vt:lpstr>Future improvements</vt:lpstr>
      <vt:lpstr>What you just saw</vt:lpstr>
      <vt:lpstr>Connectors, Custom APIs, and Gateways</vt:lpstr>
      <vt:lpstr>PowerPoint Presentation</vt:lpstr>
      <vt:lpstr>Connecting your services to PowerApps &amp; Flow</vt:lpstr>
      <vt:lpstr>On premises data gateway</vt:lpstr>
      <vt:lpstr>Demo – Swag Emergency</vt:lpstr>
      <vt:lpstr>What you just saw</vt:lpstr>
      <vt:lpstr>What you just saw</vt:lpstr>
      <vt:lpstr>Enterprise Readiness</vt:lpstr>
      <vt:lpstr>GA Enterprise-readiness of PowerApps &amp; Flow</vt:lpstr>
      <vt:lpstr>The Common Data Platform Built-in platform for extending your existing Dynamics 365 &amp; Office 365 data</vt:lpstr>
      <vt:lpstr>Deployment environments</vt:lpstr>
      <vt:lpstr>PowerPoint Presentation</vt:lpstr>
      <vt:lpstr>AppSource Integration</vt:lpstr>
      <vt:lpstr>Microsoft Flow Sharing and Collaboration</vt:lpstr>
      <vt:lpstr>Looking forward</vt:lpstr>
      <vt:lpstr>When is this available?</vt:lpstr>
      <vt:lpstr>PowerApps &amp; Flow roadmap - highlights</vt:lpstr>
      <vt:lpstr>How to get PowerApps?</vt:lpstr>
      <vt:lpstr>How to get Flow?</vt:lpstr>
      <vt:lpstr>Call to Action </vt:lpstr>
      <vt:lpstr>Questions &amp; Answers</vt:lpstr>
      <vt:lpstr>Deploy, ramp-up on new services and onboard new  users with Microsoft FastTrack:  http://fasttrack.microsoft.com/ </vt:lpstr>
      <vt:lpstr>Join the Microsoft Tech Community  to collaborate, share, and learn  from the experts:  http://techcommunity.microsoft.com </vt:lpstr>
      <vt:lpstr>PowerPoint Presentation</vt:lpstr>
      <vt:lpstr>PowerApps packaging</vt:lpstr>
      <vt:lpstr>PowerPoint Presentation</vt:lpstr>
    </vt:vector>
  </TitlesOfParts>
  <Manager/>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 business applications with Power Apps, Microsoft Flow, and Office 365</dc:title>
  <dc:subject>&lt;Speech title here&gt;</dc:subject>
  <dc:creator>MS Events 0083</dc:creator>
  <cp:keywords>Microsoft 2016</cp:keywords>
  <dc:description>Template: Mitchell Derrey, Silverfox Productions_x000d_
Formatting: _x000d_
Audience Type:</dc:description>
  <cp:lastModifiedBy>MS Events 0093</cp:lastModifiedBy>
  <cp:revision>2</cp:revision>
  <dcterms:created xsi:type="dcterms:W3CDTF">2016-09-29T14:58:23Z</dcterms:created>
  <dcterms:modified xsi:type="dcterms:W3CDTF">2016-09-29T17:40:55Z</dcterms:modified>
  <cp:category>Microsoft 2016</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0x01010031DCF4CA090F824DB1E4CCBB6B9D64EA00101E8AAD132F8F4D96340D6376C8BB3E</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177;#Georgia World Congress Center|ea0ece34-59a6-4d43-8d9e-d0f9e2a2f1ce</vt:lpwstr>
  </property>
  <property fmtid="{D5CDD505-2E9C-101B-9397-08002B2CF9AE}" pid="7" name="Track">
    <vt:lpwstr/>
  </property>
  <property fmtid="{D5CDD505-2E9C-101B-9397-08002B2CF9AE}" pid="8" name="Event Location">
    <vt:lpwstr>176;#Atlanta|01fb9831-5840-48a0-a576-3e48f42baa53</vt:lpwstr>
  </property>
  <property fmtid="{D5CDD505-2E9C-101B-9397-08002B2CF9AE}" pid="9" name="Campaign">
    <vt:lpwstr/>
  </property>
  <property fmtid="{D5CDD505-2E9C-101B-9397-08002B2CF9AE}" pid="10" name="IsMyDocuments">
    <vt:bool>true</vt:bool>
  </property>
  <property fmtid="{D5CDD505-2E9C-101B-9397-08002B2CF9AE}" pid="11" name="TaxKeyword">
    <vt:lpwstr>174;#Microsoft Ignite 2016|e2f6a88c-86f9-4b25-a2af-b5c3afa8c82a</vt:lpwstr>
  </property>
  <property fmtid="{D5CDD505-2E9C-101B-9397-08002B2CF9AE}" pid="12" name="Audience1">
    <vt:lpwstr/>
  </property>
  <property fmtid="{D5CDD505-2E9C-101B-9397-08002B2CF9AE}" pid="13" name="Event Name">
    <vt:lpwstr>175;#Microsoft Ignite|9323c522-fe4b-4922-816b-10a1920d7afb</vt:lpwstr>
  </property>
</Properties>
</file>