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5" r:id="rId8"/>
    <p:sldMasterId id="2147484401" r:id="rId9"/>
    <p:sldMasterId id="2147484423" r:id="rId10"/>
  </p:sldMasterIdLst>
  <p:notesMasterIdLst>
    <p:notesMasterId r:id="rId34"/>
  </p:notesMasterIdLst>
  <p:handoutMasterIdLst>
    <p:handoutMasterId r:id="rId35"/>
  </p:handout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9" r:id="rId23"/>
    <p:sldId id="270" r:id="rId24"/>
    <p:sldId id="271" r:id="rId25"/>
    <p:sldId id="272" r:id="rId26"/>
    <p:sldId id="273" r:id="rId27"/>
    <p:sldId id="274" r:id="rId28"/>
    <p:sldId id="275" r:id="rId29"/>
    <p:sldId id="276" r:id="rId30"/>
    <p:sldId id="279" r:id="rId31"/>
    <p:sldId id="277" r:id="rId32"/>
    <p:sldId id="278" r:id="rId3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0" autoAdjust="0"/>
    <p:restoredTop sz="96215" autoAdjust="0"/>
  </p:normalViewPr>
  <p:slideViewPr>
    <p:cSldViewPr>
      <p:cViewPr varScale="1">
        <p:scale>
          <a:sx n="69" d="100"/>
          <a:sy n="69" d="100"/>
        </p:scale>
        <p:origin x="48"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9/27/2016 5:30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9/27/2016 5:30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00922B-1719-4931-9625-64F12E7328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6944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00922B-1719-4931-9625-64F12E7328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403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5:30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76679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5:30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55603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5:30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3346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FF0F-660A-4FB8-9900-B6F7C6381E6C}"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9/27/2016 5:30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4"/>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65779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00922B-1719-4931-9625-64F12E7328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47445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1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9/27/2016 5:30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236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15862-6663-4E96-82D9-691832C5BE9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940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15862-6663-4E96-82D9-691832C5BE9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10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5:30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7487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32742" eaLnBrk="1" fontAlgn="auto" latinLnBrk="0" hangingPunct="1">
              <a:lnSpc>
                <a:spcPct val="100000"/>
              </a:lnSpc>
              <a:spcBef>
                <a:spcPts val="0"/>
              </a:spcBef>
              <a:spcAft>
                <a:spcPts val="0"/>
              </a:spcAft>
              <a:buClrTx/>
              <a:buSzTx/>
              <a:buFontTx/>
              <a:buNone/>
              <a:tabLst/>
              <a:defRPr/>
            </a:pPr>
            <a:fld id="{DBFE3E14-271A-4190-AAD9-CD1F1C3096AA}" type="slidenum">
              <a:rPr kumimoji="0" lang="en-US" sz="1800" b="0" i="0" u="none" strike="noStrike" kern="0" cap="none" spc="0" normalizeH="0" baseline="0" noProof="0" smtClean="0">
                <a:ln>
                  <a:noFill/>
                </a:ln>
                <a:solidFill>
                  <a:prstClr val="black"/>
                </a:solidFill>
                <a:effectLst/>
                <a:uLnTx/>
                <a:uFillTx/>
                <a:latin typeface="Segoe UI" pitchFamily="34" charset="0"/>
              </a:rPr>
              <a:pPr marL="0" marR="0" lvl="0" indent="0" defTabSz="932742"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pitchFamily="34" charset="0"/>
            </a:endParaRPr>
          </a:p>
        </p:txBody>
      </p:sp>
    </p:spTree>
    <p:extLst>
      <p:ext uri="{BB962C8B-B14F-4D97-AF65-F5344CB8AC3E}">
        <p14:creationId xmlns:p14="http://schemas.microsoft.com/office/powerpoint/2010/main" val="302689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00922B-1719-4931-9625-64F12E7328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6732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2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020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51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186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875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40755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751070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95284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711213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99063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654167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86702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7388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866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33883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516815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057161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823122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26417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3487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0557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0893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1477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32068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2575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72795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6469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6025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8333570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9130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744027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83574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666685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652335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998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4312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37424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34889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91358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0" y="1965644"/>
            <a:ext cx="4736205" cy="2148840"/>
          </a:xfrm>
          <a:prstGeom prst="rect">
            <a:avLst/>
          </a:prstGeom>
        </p:spPr>
      </p:pic>
    </p:spTree>
    <p:extLst>
      <p:ext uri="{BB962C8B-B14F-4D97-AF65-F5344CB8AC3E}">
        <p14:creationId xmlns:p14="http://schemas.microsoft.com/office/powerpoint/2010/main" val="564408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1"/>
            <a:ext cx="1456418" cy="310896"/>
          </a:xfrm>
          <a:prstGeom prst="rect">
            <a:avLst/>
          </a:prstGeom>
        </p:spPr>
      </p:pic>
    </p:spTree>
    <p:extLst>
      <p:ext uri="{BB962C8B-B14F-4D97-AF65-F5344CB8AC3E}">
        <p14:creationId xmlns:p14="http://schemas.microsoft.com/office/powerpoint/2010/main" val="2422571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9" y="1212850"/>
            <a:ext cx="11887200" cy="2096222"/>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83576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41768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2850"/>
            <a:ext cx="5486399" cy="1982081"/>
          </a:xfrm>
        </p:spPr>
        <p:txBody>
          <a:bodyPr wrap="square">
            <a:spAutoFit/>
          </a:bodyPr>
          <a:lstStyle>
            <a:lvl1pPr marL="0" indent="0">
              <a:spcBef>
                <a:spcPts val="1224"/>
              </a:spcBef>
              <a:buClr>
                <a:schemeClr val="tx1"/>
              </a:buClr>
              <a:buFont typeface="Wingdings" pitchFamily="2" charset="2"/>
              <a:buNone/>
              <a:defRPr sz="3199"/>
            </a:lvl1pPr>
            <a:lvl2pPr marL="0" indent="0">
              <a:buNone/>
              <a:defRPr sz="24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50"/>
            <a:ext cx="5486399" cy="1982081"/>
          </a:xfrm>
        </p:spPr>
        <p:txBody>
          <a:bodyPr wrap="square">
            <a:spAutoFit/>
          </a:bodyPr>
          <a:lstStyle>
            <a:lvl1pPr marL="0" indent="0">
              <a:spcBef>
                <a:spcPts val="1224"/>
              </a:spcBef>
              <a:buClr>
                <a:schemeClr val="tx1"/>
              </a:buClr>
              <a:buFont typeface="Wingdings" pitchFamily="2" charset="2"/>
              <a:buNone/>
              <a:defRPr sz="3199"/>
            </a:lvl1pPr>
            <a:lvl2pPr marL="0" indent="0">
              <a:buNone/>
              <a:defRPr sz="24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004144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47824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5917880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777588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039131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58507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520794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31739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9674478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55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379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5016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2280165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39930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8160" y="432151"/>
            <a:ext cx="1669246" cy="415375"/>
          </a:xfrm>
          <a:prstGeom prst="rect">
            <a:avLst/>
          </a:prstGeom>
        </p:spPr>
      </p:pic>
    </p:spTree>
    <p:extLst>
      <p:ext uri="{BB962C8B-B14F-4D97-AF65-F5344CB8AC3E}">
        <p14:creationId xmlns:p14="http://schemas.microsoft.com/office/powerpoint/2010/main" val="371904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4"/>
            <a:ext cx="5486400" cy="406265"/>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a:t>Edit Master text styles</a:t>
            </a:r>
          </a:p>
        </p:txBody>
      </p:sp>
    </p:spTree>
    <p:extLst>
      <p:ext uri="{BB962C8B-B14F-4D97-AF65-F5344CB8AC3E}">
        <p14:creationId xmlns:p14="http://schemas.microsoft.com/office/powerpoint/2010/main" val="3880308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995937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41180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69325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Blank Blue">
    <p:bg bwMode="ltGray">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4576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grpSp>
        <p:nvGrpSpPr>
          <p:cNvPr id="2" name="Group 1"/>
          <p:cNvGrpSpPr/>
          <p:nvPr/>
        </p:nvGrpSpPr>
        <p:grpSpPr>
          <a:xfrm>
            <a:off x="2326511" y="1024465"/>
            <a:ext cx="9682926" cy="5672952"/>
            <a:chOff x="1235636" y="385352"/>
            <a:chExt cx="10773801" cy="6312065"/>
          </a:xfrm>
        </p:grpSpPr>
        <p:pic>
          <p:nvPicPr>
            <p:cNvPr id="33" name="Picture 32"/>
            <p:cNvPicPr>
              <a:picLocks noChangeAspect="1"/>
            </p:cNvPicPr>
            <p:nvPr/>
          </p:nvPicPr>
          <p:blipFill>
            <a:blip r:embed="rId2"/>
            <a:stretch>
              <a:fillRect/>
            </a:stretch>
          </p:blipFill>
          <p:spPr>
            <a:xfrm>
              <a:off x="1235636" y="385352"/>
              <a:ext cx="10773801" cy="6312065"/>
            </a:xfrm>
            <a:prstGeom prst="rect">
              <a:avLst/>
            </a:prstGeom>
          </p:spPr>
        </p:pic>
        <p:sp>
          <p:nvSpPr>
            <p:cNvPr id="5" name="Oval 4"/>
            <p:cNvSpPr/>
            <p:nvPr/>
          </p:nvSpPr>
          <p:spPr bwMode="auto">
            <a:xfrm>
              <a:off x="9402524" y="4265252"/>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Oval 5"/>
            <p:cNvSpPr/>
            <p:nvPr/>
          </p:nvSpPr>
          <p:spPr bwMode="auto">
            <a:xfrm>
              <a:off x="9697801" y="2853332"/>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 name="Oval 6"/>
            <p:cNvSpPr/>
            <p:nvPr/>
          </p:nvSpPr>
          <p:spPr bwMode="auto">
            <a:xfrm>
              <a:off x="9769579" y="2307415"/>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Oval 7"/>
            <p:cNvSpPr/>
            <p:nvPr/>
          </p:nvSpPr>
          <p:spPr bwMode="auto">
            <a:xfrm>
              <a:off x="8615818" y="3206377"/>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Oval 8"/>
            <p:cNvSpPr/>
            <p:nvPr/>
          </p:nvSpPr>
          <p:spPr bwMode="auto">
            <a:xfrm>
              <a:off x="8924670" y="3369358"/>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 name="Oval 9"/>
            <p:cNvSpPr/>
            <p:nvPr/>
          </p:nvSpPr>
          <p:spPr bwMode="auto">
            <a:xfrm>
              <a:off x="6370637" y="2106227"/>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Oval 10"/>
            <p:cNvSpPr/>
            <p:nvPr/>
          </p:nvSpPr>
          <p:spPr bwMode="auto">
            <a:xfrm>
              <a:off x="6057749" y="2080720"/>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Oval 11"/>
            <p:cNvSpPr/>
            <p:nvPr/>
          </p:nvSpPr>
          <p:spPr bwMode="auto">
            <a:xfrm>
              <a:off x="4999037" y="4691713"/>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Oval 12"/>
            <p:cNvSpPr/>
            <p:nvPr/>
          </p:nvSpPr>
          <p:spPr bwMode="auto">
            <a:xfrm>
              <a:off x="3532479" y="2577496"/>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Oval 13"/>
            <p:cNvSpPr/>
            <p:nvPr/>
          </p:nvSpPr>
          <p:spPr bwMode="auto">
            <a:xfrm>
              <a:off x="3301372" y="2608746"/>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p:cNvSpPr/>
            <p:nvPr/>
          </p:nvSpPr>
          <p:spPr bwMode="auto">
            <a:xfrm>
              <a:off x="3395826" y="2263937"/>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Oval 15"/>
            <p:cNvSpPr/>
            <p:nvPr/>
          </p:nvSpPr>
          <p:spPr bwMode="auto">
            <a:xfrm>
              <a:off x="3059160" y="2184280"/>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p:cNvSpPr/>
            <p:nvPr/>
          </p:nvSpPr>
          <p:spPr bwMode="auto">
            <a:xfrm>
              <a:off x="3865507" y="2235142"/>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 name="Oval 17"/>
            <p:cNvSpPr/>
            <p:nvPr/>
          </p:nvSpPr>
          <p:spPr bwMode="auto">
            <a:xfrm>
              <a:off x="3055317" y="2894060"/>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Oval 18"/>
            <p:cNvSpPr/>
            <p:nvPr/>
          </p:nvSpPr>
          <p:spPr bwMode="auto">
            <a:xfrm>
              <a:off x="2452514" y="2597957"/>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p:cNvSpPr/>
            <p:nvPr/>
          </p:nvSpPr>
          <p:spPr bwMode="auto">
            <a:xfrm>
              <a:off x="10602446" y="2389564"/>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 name="Oval 20"/>
            <p:cNvSpPr/>
            <p:nvPr/>
          </p:nvSpPr>
          <p:spPr bwMode="auto">
            <a:xfrm>
              <a:off x="10344756" y="2778566"/>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Oval 21"/>
            <p:cNvSpPr/>
            <p:nvPr/>
          </p:nvSpPr>
          <p:spPr bwMode="auto">
            <a:xfrm>
              <a:off x="10795771" y="5266213"/>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p:cNvSpPr/>
            <p:nvPr/>
          </p:nvSpPr>
          <p:spPr bwMode="auto">
            <a:xfrm>
              <a:off x="10529143" y="5555087"/>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p:cNvSpPr/>
            <p:nvPr/>
          </p:nvSpPr>
          <p:spPr bwMode="auto">
            <a:xfrm>
              <a:off x="9543375" y="3182550"/>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Oval 24"/>
            <p:cNvSpPr/>
            <p:nvPr/>
          </p:nvSpPr>
          <p:spPr bwMode="auto">
            <a:xfrm>
              <a:off x="3031345" y="2500086"/>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p:cNvSpPr/>
            <p:nvPr/>
          </p:nvSpPr>
          <p:spPr bwMode="auto">
            <a:xfrm>
              <a:off x="8706249" y="3714425"/>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p:cNvSpPr/>
            <p:nvPr/>
          </p:nvSpPr>
          <p:spPr bwMode="auto">
            <a:xfrm>
              <a:off x="3624849" y="2714609"/>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 name="Oval 27"/>
            <p:cNvSpPr/>
            <p:nvPr/>
          </p:nvSpPr>
          <p:spPr bwMode="auto">
            <a:xfrm>
              <a:off x="3724580" y="2531392"/>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 name="Oval 28"/>
            <p:cNvSpPr/>
            <p:nvPr/>
          </p:nvSpPr>
          <p:spPr bwMode="auto">
            <a:xfrm>
              <a:off x="6035004" y="1875435"/>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Oval 29"/>
            <p:cNvSpPr/>
            <p:nvPr/>
          </p:nvSpPr>
          <p:spPr bwMode="auto">
            <a:xfrm>
              <a:off x="6366601" y="1913544"/>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 name="Oval 30"/>
            <p:cNvSpPr/>
            <p:nvPr/>
          </p:nvSpPr>
          <p:spPr bwMode="auto">
            <a:xfrm>
              <a:off x="6275861" y="2249798"/>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Oval 31"/>
            <p:cNvSpPr/>
            <p:nvPr/>
          </p:nvSpPr>
          <p:spPr bwMode="auto">
            <a:xfrm>
              <a:off x="6234920" y="1823655"/>
              <a:ext cx="308852" cy="308845"/>
            </a:xfrm>
            <a:prstGeom prst="ellipse">
              <a:avLst/>
            </a:prstGeom>
            <a:solidFill>
              <a:srgbClr val="00B0F0"/>
            </a:solidFill>
            <a:ln w="187325">
              <a:solidFill>
                <a:srgbClr val="00B0F0">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285423986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marL="0" marR="0" lvl="0" indent="0" algn="l" defTabSz="93211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6885" y="3145041"/>
            <a:ext cx="3273197" cy="704445"/>
          </a:xfrm>
          <a:prstGeom prst="rect">
            <a:avLst/>
          </a:prstGeom>
        </p:spPr>
      </p:pic>
    </p:spTree>
    <p:extLst>
      <p:ext uri="{BB962C8B-B14F-4D97-AF65-F5344CB8AC3E}">
        <p14:creationId xmlns:p14="http://schemas.microsoft.com/office/powerpoint/2010/main" val="24601088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ark Band sing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50417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DARK BAND - side text">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userDrawn="1">
            <p:ph type="body" sz="quarter" idx="10"/>
          </p:nvPr>
        </p:nvSpPr>
        <p:spPr>
          <a:xfrm>
            <a:off x="377837" y="992992"/>
            <a:ext cx="11735118" cy="583860"/>
          </a:xfrm>
        </p:spPr>
        <p:txBody>
          <a:bodyPr/>
          <a:lstStyle>
            <a:lvl1pPr marL="0" indent="0">
              <a:buNone/>
              <a:defRPr sz="2856">
                <a:solidFill>
                  <a:schemeClr val="accent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p:txBody>
      </p:sp>
      <p:sp>
        <p:nvSpPr>
          <p:cNvPr id="6" name="Text Placeholder 5"/>
          <p:cNvSpPr>
            <a:spLocks noGrp="1"/>
          </p:cNvSpPr>
          <p:nvPr userDrawn="1">
            <p:ph type="body" sz="quarter" idx="11"/>
          </p:nvPr>
        </p:nvSpPr>
        <p:spPr>
          <a:xfrm>
            <a:off x="377838" y="1733875"/>
            <a:ext cx="5833922" cy="1707070"/>
          </a:xfrm>
        </p:spPr>
        <p:txBody>
          <a:bodyPr/>
          <a:lstStyle>
            <a:lvl1pPr marL="0" indent="0">
              <a:buNone/>
              <a:defRPr sz="3264">
                <a:solidFill>
                  <a:schemeClr val="accent1"/>
                </a:solidFill>
              </a:defRPr>
            </a:lvl1pPr>
            <a:lvl2pPr marL="0" indent="0">
              <a:buNone/>
              <a:defRPr sz="1836"/>
            </a:lvl2pPr>
            <a:lvl3pPr marL="0" indent="0">
              <a:buNone/>
              <a:defRPr sz="1632"/>
            </a:lvl3pPr>
            <a:lvl4pPr marL="0" indent="0">
              <a:buNone/>
              <a:defRPr sz="1428"/>
            </a:lvl4pPr>
            <a:lvl5pPr marL="0" indent="0">
              <a:buNone/>
              <a:defRPr sz="1428"/>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userDrawn="1">
            <p:ph type="title"/>
          </p:nvPr>
        </p:nvSpPr>
        <p:spPr/>
        <p:txBody>
          <a:bodyPr/>
          <a:lstStyle/>
          <a:p>
            <a:r>
              <a:rPr lang="en-US" dirty="0"/>
              <a:t>Click to edit Master title style</a:t>
            </a:r>
          </a:p>
        </p:txBody>
      </p:sp>
    </p:spTree>
    <p:extLst>
      <p:ext uri="{BB962C8B-B14F-4D97-AF65-F5344CB8AC3E}">
        <p14:creationId xmlns:p14="http://schemas.microsoft.com/office/powerpoint/2010/main" val="203587924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DARK BAND - side tex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451472" y="1991041"/>
            <a:ext cx="6661484" cy="3902775"/>
          </a:xfrm>
          <a:prstGeom prst="rect">
            <a:avLst/>
          </a:prstGeom>
        </p:spPr>
      </p:pic>
      <p:sp>
        <p:nvSpPr>
          <p:cNvPr id="11" name="Oval 10"/>
          <p:cNvSpPr/>
          <p:nvPr/>
        </p:nvSpPr>
        <p:spPr bwMode="auto">
          <a:xfrm>
            <a:off x="10501090" y="4389999"/>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Oval 11"/>
          <p:cNvSpPr/>
          <p:nvPr/>
        </p:nvSpPr>
        <p:spPr bwMode="auto">
          <a:xfrm>
            <a:off x="10683661" y="3517003"/>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Oval 12"/>
          <p:cNvSpPr/>
          <p:nvPr/>
        </p:nvSpPr>
        <p:spPr bwMode="auto">
          <a:xfrm>
            <a:off x="10728042" y="3179461"/>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Oval 13"/>
          <p:cNvSpPr/>
          <p:nvPr/>
        </p:nvSpPr>
        <p:spPr bwMode="auto">
          <a:xfrm>
            <a:off x="10014667" y="3735292"/>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p:cNvSpPr/>
          <p:nvPr/>
        </p:nvSpPr>
        <p:spPr bwMode="auto">
          <a:xfrm>
            <a:off x="10205631" y="3836064"/>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Oval 15"/>
          <p:cNvSpPr/>
          <p:nvPr/>
        </p:nvSpPr>
        <p:spPr bwMode="auto">
          <a:xfrm>
            <a:off x="8626463" y="3055065"/>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p:cNvSpPr/>
          <p:nvPr/>
        </p:nvSpPr>
        <p:spPr bwMode="auto">
          <a:xfrm>
            <a:off x="8433003" y="3039294"/>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 name="Oval 17"/>
          <p:cNvSpPr/>
          <p:nvPr/>
        </p:nvSpPr>
        <p:spPr bwMode="auto">
          <a:xfrm>
            <a:off x="7778397" y="4653681"/>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Oval 18"/>
          <p:cNvSpPr/>
          <p:nvPr/>
        </p:nvSpPr>
        <p:spPr bwMode="auto">
          <a:xfrm>
            <a:off x="6871619" y="3346453"/>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p:cNvSpPr/>
          <p:nvPr/>
        </p:nvSpPr>
        <p:spPr bwMode="auto">
          <a:xfrm>
            <a:off x="6728725" y="3365775"/>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 name="Oval 20"/>
          <p:cNvSpPr/>
          <p:nvPr/>
        </p:nvSpPr>
        <p:spPr bwMode="auto">
          <a:xfrm>
            <a:off x="6787126" y="3152578"/>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Oval 21"/>
          <p:cNvSpPr/>
          <p:nvPr/>
        </p:nvSpPr>
        <p:spPr bwMode="auto">
          <a:xfrm>
            <a:off x="6578964" y="3103326"/>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p:cNvSpPr/>
          <p:nvPr/>
        </p:nvSpPr>
        <p:spPr bwMode="auto">
          <a:xfrm>
            <a:off x="7077531" y="3134774"/>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p:cNvSpPr/>
          <p:nvPr/>
        </p:nvSpPr>
        <p:spPr bwMode="auto">
          <a:xfrm>
            <a:off x="6576588" y="3542185"/>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Oval 24"/>
          <p:cNvSpPr/>
          <p:nvPr/>
        </p:nvSpPr>
        <p:spPr bwMode="auto">
          <a:xfrm>
            <a:off x="6203872" y="3359103"/>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p:cNvSpPr/>
          <p:nvPr/>
        </p:nvSpPr>
        <p:spPr bwMode="auto">
          <a:xfrm>
            <a:off x="11243007" y="3230253"/>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p:cNvSpPr/>
          <p:nvPr/>
        </p:nvSpPr>
        <p:spPr bwMode="auto">
          <a:xfrm>
            <a:off x="11083677" y="3470775"/>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 name="Oval 27"/>
          <p:cNvSpPr/>
          <p:nvPr/>
        </p:nvSpPr>
        <p:spPr bwMode="auto">
          <a:xfrm>
            <a:off x="11362541" y="5008898"/>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 name="Oval 28"/>
          <p:cNvSpPr/>
          <p:nvPr/>
        </p:nvSpPr>
        <p:spPr bwMode="auto">
          <a:xfrm>
            <a:off x="11197684" y="5187509"/>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Oval 29"/>
          <p:cNvSpPr/>
          <p:nvPr/>
        </p:nvSpPr>
        <p:spPr bwMode="auto">
          <a:xfrm>
            <a:off x="10588179" y="3720560"/>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 name="Oval 30"/>
          <p:cNvSpPr/>
          <p:nvPr/>
        </p:nvSpPr>
        <p:spPr bwMode="auto">
          <a:xfrm>
            <a:off x="6561766" y="3298590"/>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Oval 31"/>
          <p:cNvSpPr/>
          <p:nvPr/>
        </p:nvSpPr>
        <p:spPr bwMode="auto">
          <a:xfrm>
            <a:off x="10070581" y="4049421"/>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3" name="Oval 32"/>
          <p:cNvSpPr/>
          <p:nvPr/>
        </p:nvSpPr>
        <p:spPr bwMode="auto">
          <a:xfrm>
            <a:off x="6928731" y="3431230"/>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 name="Oval 33"/>
          <p:cNvSpPr/>
          <p:nvPr/>
        </p:nvSpPr>
        <p:spPr bwMode="auto">
          <a:xfrm>
            <a:off x="6990395" y="3317946"/>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 name="Oval 34"/>
          <p:cNvSpPr/>
          <p:nvPr/>
        </p:nvSpPr>
        <p:spPr bwMode="auto">
          <a:xfrm>
            <a:off x="8418940" y="2912366"/>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6" name="Oval 35"/>
          <p:cNvSpPr/>
          <p:nvPr/>
        </p:nvSpPr>
        <p:spPr bwMode="auto">
          <a:xfrm>
            <a:off x="8623967" y="2935929"/>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7" name="Oval 36"/>
          <p:cNvSpPr/>
          <p:nvPr/>
        </p:nvSpPr>
        <p:spPr bwMode="auto">
          <a:xfrm>
            <a:off x="8567862" y="3143836"/>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p:cNvSpPr/>
          <p:nvPr/>
        </p:nvSpPr>
        <p:spPr bwMode="auto">
          <a:xfrm>
            <a:off x="8542549" y="2880350"/>
            <a:ext cx="190964" cy="190960"/>
          </a:xfrm>
          <a:prstGeom prst="ellipse">
            <a:avLst/>
          </a:prstGeom>
          <a:solidFill>
            <a:schemeClr val="accent1"/>
          </a:solidFill>
          <a:ln w="187325">
            <a:solidFill>
              <a:schemeClr val="accent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R="0" lvl="0" indent="0" algn="ctr" defTabSz="932293" fontAlgn="base">
              <a:lnSpc>
                <a:spcPct val="90000"/>
              </a:lnSpc>
              <a:spcBef>
                <a:spcPct val="0"/>
              </a:spcBef>
              <a:spcAft>
                <a:spcPct val="0"/>
              </a:spcAft>
              <a:buClrTx/>
              <a:buSzTx/>
              <a:buFontTx/>
              <a:buNone/>
              <a:tabLst/>
            </a:pPr>
            <a:endParaRPr kumimoji="0" lang="en-US" sz="2400" b="0" i="0" u="none" strike="noStrike"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Text Placeholder 7"/>
          <p:cNvSpPr>
            <a:spLocks noGrp="1"/>
          </p:cNvSpPr>
          <p:nvPr userDrawn="1">
            <p:ph type="body" sz="quarter" idx="10"/>
          </p:nvPr>
        </p:nvSpPr>
        <p:spPr>
          <a:xfrm>
            <a:off x="377837" y="1012455"/>
            <a:ext cx="11735118" cy="583860"/>
          </a:xfrm>
        </p:spPr>
        <p:txBody>
          <a:bodyPr/>
          <a:lstStyle>
            <a:lvl1pPr marL="0" indent="0">
              <a:buNone/>
              <a:defRPr sz="2856">
                <a:solidFill>
                  <a:schemeClr val="tx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p:txBody>
      </p:sp>
      <p:sp>
        <p:nvSpPr>
          <p:cNvPr id="6" name="Text Placeholder 5"/>
          <p:cNvSpPr>
            <a:spLocks noGrp="1"/>
          </p:cNvSpPr>
          <p:nvPr userDrawn="1">
            <p:ph type="body" sz="quarter" idx="11"/>
          </p:nvPr>
        </p:nvSpPr>
        <p:spPr>
          <a:xfrm>
            <a:off x="377839" y="1733875"/>
            <a:ext cx="4917279" cy="1707070"/>
          </a:xfrm>
        </p:spPr>
        <p:txBody>
          <a:bodyPr/>
          <a:lstStyle>
            <a:lvl1pPr marL="0" indent="0">
              <a:buNone/>
              <a:defRPr sz="3264">
                <a:solidFill>
                  <a:schemeClr val="accent1"/>
                </a:solidFill>
              </a:defRPr>
            </a:lvl1pPr>
            <a:lvl2pPr marL="0" indent="0">
              <a:buNone/>
              <a:defRPr sz="1836"/>
            </a:lvl2pPr>
            <a:lvl3pPr marL="0" indent="0">
              <a:buNone/>
              <a:defRPr sz="1632"/>
            </a:lvl3pPr>
            <a:lvl4pPr marL="0" indent="0">
              <a:buNone/>
              <a:defRPr sz="1428"/>
            </a:lvl4pPr>
            <a:lvl5pPr marL="0" indent="0">
              <a:buNone/>
              <a:defRPr sz="1428"/>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userDrawn="1">
            <p:ph type="title"/>
          </p:nvPr>
        </p:nvSpPr>
        <p:spPr/>
        <p:txBody>
          <a:bodyPr/>
          <a:lstStyle/>
          <a:p>
            <a:r>
              <a:rPr lang="en-US" dirty="0"/>
              <a:t>Click to edit Master title style</a:t>
            </a:r>
          </a:p>
        </p:txBody>
      </p:sp>
    </p:spTree>
    <p:extLst>
      <p:ext uri="{BB962C8B-B14F-4D97-AF65-F5344CB8AC3E}">
        <p14:creationId xmlns:p14="http://schemas.microsoft.com/office/powerpoint/2010/main" val="242312073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DARK BAND - side text">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77838" y="1021655"/>
            <a:ext cx="11841647" cy="583860"/>
          </a:xfrm>
        </p:spPr>
        <p:txBody>
          <a:bodyPr/>
          <a:lstStyle>
            <a:lvl1pPr marL="0" indent="0">
              <a:buNone/>
              <a:defRPr sz="2856">
                <a:solidFill>
                  <a:schemeClr val="tx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69587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20031784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8640" y="1379476"/>
            <a:ext cx="11724619" cy="2231397"/>
          </a:xfrm>
        </p:spPr>
        <p:txBody>
          <a:bodyPr wrap="square">
            <a:spAutoFit/>
          </a:bodyPr>
          <a:lstStyle>
            <a:lvl1pPr marL="0" indent="0">
              <a:buNone/>
              <a:defRPr sz="3998">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481778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484860"/>
            <a:ext cx="11887200" cy="2228046"/>
          </a:xfrm>
        </p:spPr>
        <p:txBody>
          <a:bodyPr>
            <a:spAutoFit/>
          </a:bodyPr>
          <a:lstStyle>
            <a:lvl1pPr>
              <a:defRPr sz="3998">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92811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62120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6797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8735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544746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ags" Target="../tags/tag1.xml"/><Relationship Id="rId3" Type="http://schemas.openxmlformats.org/officeDocument/2006/relationships/slideLayout" Target="../slideLayouts/slideLayout83.xml"/><Relationship Id="rId21" Type="http://schemas.openxmlformats.org/officeDocument/2006/relationships/image" Target="../media/image9.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vmlDrawing" Target="../drawings/vmlDrawing1.vml"/><Relationship Id="rId2" Type="http://schemas.openxmlformats.org/officeDocument/2006/relationships/slideLayout" Target="../slideLayouts/slideLayout82.xml"/><Relationship Id="rId16" Type="http://schemas.openxmlformats.org/officeDocument/2006/relationships/theme" Target="../theme/theme5.xml"/><Relationship Id="rId20" Type="http://schemas.openxmlformats.org/officeDocument/2006/relationships/image" Target="../media/image8.emf"/><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oleObject" Target="../embeddings/oleObject1.bin"/><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heme" Target="../theme/theme7.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2"/>
            <a:ext cx="11887198" cy="2134413"/>
          </a:xfrm>
          <a:prstGeom prst="rect">
            <a:avLst/>
          </a:prstGeom>
        </p:spPr>
        <p:txBody>
          <a:bodyPr vert="horz" wrap="square" lIns="146304" tIns="91440" rIns="146304" bIns="91440" rtlCol="0">
            <a:spAutoFit/>
          </a:bodyPr>
          <a:lstStyle/>
          <a:p>
            <a:pPr marL="342834" marR="0" lvl="0" indent="-342834" algn="l" defTabSz="932563"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088" marR="0" lvl="1" indent="-241253" algn="l" defTabSz="932563"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4" y="-8395"/>
            <a:ext cx="955641" cy="5775363"/>
            <a:chOff x="12618967" y="-8396"/>
            <a:chExt cx="955641" cy="5775363"/>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293"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293"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293"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148769404"/>
      </p:ext>
    </p:extLst>
  </p:cSld>
  <p:clrMap bg1="dk1" tx1="lt1" bg2="dk2" tx2="lt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lang="en-US" sz="3999" kern="1200" spc="0" baseline="0" dirty="0" smtClean="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8"/>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19" imgW="378" imgH="377" progId="TCLayout.ActiveDocument.1">
                  <p:embed/>
                </p:oleObj>
              </mc:Choice>
              <mc:Fallback>
                <p:oleObj name="think-cell Slide" r:id="rId19" imgW="378" imgH="377" progId="TCLayout.ActiveDocument.1">
                  <p:embed/>
                  <p:pic>
                    <p:nvPicPr>
                      <p:cNvPr id="3" name="Object 2" hidden="1"/>
                      <p:cNvPicPr/>
                      <p:nvPr/>
                    </p:nvPicPr>
                    <p:blipFill>
                      <a:blip r:embed="rId20"/>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77837" y="296898"/>
            <a:ext cx="11735118" cy="917575"/>
          </a:xfrm>
          <a:prstGeom prst="rect">
            <a:avLst/>
          </a:prstGeom>
        </p:spPr>
        <p:txBody>
          <a:bodyPr vert="horz" wrap="square" lIns="0"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378157" y="1212851"/>
            <a:ext cx="11734797" cy="2228302"/>
          </a:xfrm>
          <a:prstGeom prst="rect">
            <a:avLst/>
          </a:prstGeom>
        </p:spPr>
        <p:txBody>
          <a:bodyPr vert="horz" wrap="square" lIns="0"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563"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pic>
        <p:nvPicPr>
          <p:cNvPr id="7" name="Picture 6"/>
          <p:cNvPicPr>
            <a:picLocks noChangeAspect="1"/>
          </p:cNvPicPr>
          <p:nvPr userDrawn="1"/>
        </p:nvPicPr>
        <p:blipFill>
          <a:blip r:embed="rId21"/>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2039910091"/>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 id="2147484399" r:id="rId14"/>
    <p:sldLayoutId id="2147484400" r:id="rId15"/>
  </p:sldLayoutIdLst>
  <p:transition>
    <p:fade/>
  </p:transition>
  <p:txStyles>
    <p:titleStyle>
      <a:lvl1pPr algn="l" defTabSz="932563" rtl="0" eaLnBrk="1" latinLnBrk="0" hangingPunct="1">
        <a:lnSpc>
          <a:spcPct val="90000"/>
        </a:lnSpc>
        <a:spcBef>
          <a:spcPct val="0"/>
        </a:spcBef>
        <a:buNone/>
        <a:defRPr lang="en-US" sz="448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427">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guide id="23" pos="240">
          <p15:clr>
            <a:srgbClr val="F26B43"/>
          </p15:clr>
        </p15:guide>
        <p15:guide id="24" pos="7565">
          <p15:clr>
            <a:srgbClr val="F26B43"/>
          </p15:clr>
        </p15:guide>
        <p15:guide id="25" orient="horz" pos="852">
          <p15:clr>
            <a:srgbClr val="F26B43"/>
          </p15:clr>
        </p15:guide>
        <p15:guide id="26" orient="horz" pos="1003">
          <p15:clr>
            <a:srgbClr val="F26B43"/>
          </p15:clr>
        </p15:guide>
        <p15:guide id="27" orient="horz" pos="41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993312697"/>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 id="2147484415" r:id="rId14"/>
    <p:sldLayoutId id="2147484416" r:id="rId15"/>
    <p:sldLayoutId id="2147484417" r:id="rId16"/>
    <p:sldLayoutId id="2147484418" r:id="rId17"/>
    <p:sldLayoutId id="2147484419" r:id="rId18"/>
    <p:sldLayoutId id="2147484420" r:id="rId19"/>
    <p:sldLayoutId id="2147484421" r:id="rId20"/>
    <p:sldLayoutId id="2147484422" r:id="rId21"/>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420839402"/>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hyperlink" Target="https://visualstudiogallery.msdn.microsoft.com/e254a3a5-d72e-488e-9bd3-8fee8e0cd1d6" TargetMode="External"/><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8" Type="http://schemas.openxmlformats.org/officeDocument/2006/relationships/hyperlink" Target="http://www.internetofyourthings.com/" TargetMode="External"/><Relationship Id="rId3" Type="http://schemas.openxmlformats.org/officeDocument/2006/relationships/image" Target="../media/image16.jpeg"/><Relationship Id="rId7" Type="http://schemas.openxmlformats.org/officeDocument/2006/relationships/hyperlink" Target="https://www.linkedin.com/company/3627496?trk=tyah&amp;trkInfo=tarId:1417837447097,tas:Microsoft%20Cloud%20Platform,idx:1-1-1" TargetMode="External"/><Relationship Id="rId2" Type="http://schemas.openxmlformats.org/officeDocument/2006/relationships/notesSlide" Target="../notesSlides/notesSlide11.xml"/><Relationship Id="rId1" Type="http://schemas.openxmlformats.org/officeDocument/2006/relationships/slideLayout" Target="../slideLayouts/slideLayout83.xml"/><Relationship Id="rId6" Type="http://schemas.openxmlformats.org/officeDocument/2006/relationships/hyperlink" Target="http://twitter.com/MSCloud" TargetMode="External"/><Relationship Id="rId5" Type="http://schemas.openxmlformats.org/officeDocument/2006/relationships/hyperlink" Target="https://www.facebook.com/MicrosoftCloud" TargetMode="External"/><Relationship Id="rId4" Type="http://schemas.openxmlformats.org/officeDocument/2006/relationships/hyperlink" Target="http://aka.ms/CEPartnerFor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hyperlink" Target="http://download.microsoft.com/download/8/C/4/8C4DEF9B-041B-47F3-AD7F-52F391B1D0AB/Securing_your_Internet_of_Things_from_the_ground_up_white_paper_EN_US.pdf" TargetMode="External"/><Relationship Id="rId2" Type="http://schemas.openxmlformats.org/officeDocument/2006/relationships/image" Target="../media/image17.png"/><Relationship Id="rId1" Type="http://schemas.openxmlformats.org/officeDocument/2006/relationships/slideLayout" Target="../slideLayouts/slideLayout83.xml"/><Relationship Id="rId5" Type="http://schemas.openxmlformats.org/officeDocument/2006/relationships/image" Target="../media/image18.png"/><Relationship Id="rId4" Type="http://schemas.openxmlformats.org/officeDocument/2006/relationships/hyperlink" Target="https://info.microsoft.com/CO-AAIoT-CNTNT-FY16-01Jan-11-Gartner-IoT-Security-Registration.html?ls=website&amp;lsd=nrtr-aaiot-iotmanufactur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12.xml"/><Relationship Id="rId1" Type="http://schemas.openxmlformats.org/officeDocument/2006/relationships/slideLayout" Target="../slideLayouts/slideLayout127.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3.xml"/><Relationship Id="rId1" Type="http://schemas.openxmlformats.org/officeDocument/2006/relationships/slideLayout" Target="../slideLayouts/slideLayout11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hyperlink" Target="https://aka.ms/ignite.mobileap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507" dirty="0"/>
              <a:t>Towards Trustworthy Internet of Things Infrastructure enabled by Microsoft </a:t>
            </a:r>
            <a:endParaRPr lang="en-US" sz="3672" dirty="0"/>
          </a:p>
        </p:txBody>
      </p:sp>
      <p:sp>
        <p:nvSpPr>
          <p:cNvPr id="5" name="Text Placeholder 4"/>
          <p:cNvSpPr>
            <a:spLocks noGrp="1"/>
          </p:cNvSpPr>
          <p:nvPr>
            <p:ph type="body" sz="quarter" idx="12"/>
          </p:nvPr>
        </p:nvSpPr>
        <p:spPr>
          <a:xfrm>
            <a:off x="274701" y="4030662"/>
            <a:ext cx="7315137" cy="1828007"/>
          </a:xfrm>
        </p:spPr>
        <p:txBody>
          <a:bodyPr/>
          <a:lstStyle/>
          <a:p>
            <a:r>
              <a:rPr lang="en-US" dirty="0"/>
              <a:t>Arjmand Samuel</a:t>
            </a:r>
          </a:p>
          <a:p>
            <a:r>
              <a:rPr lang="en-US" dirty="0"/>
              <a:t>Principal Program Manager, Azure IoT </a:t>
            </a:r>
          </a:p>
        </p:txBody>
      </p:sp>
      <p:sp>
        <p:nvSpPr>
          <p:cNvPr id="2" name="Text Placeholder 1"/>
          <p:cNvSpPr>
            <a:spLocks noGrp="1"/>
          </p:cNvSpPr>
          <p:nvPr>
            <p:ph type="body" sz="quarter" idx="13"/>
          </p:nvPr>
        </p:nvSpPr>
        <p:spPr/>
        <p:txBody>
          <a:bodyPr/>
          <a:lstStyle/>
          <a:p>
            <a:r>
              <a:rPr lang="en-US" dirty="0"/>
              <a:t>BRK2150</a:t>
            </a:r>
          </a:p>
        </p:txBody>
      </p:sp>
    </p:spTree>
    <p:extLst>
      <p:ext uri="{BB962C8B-B14F-4D97-AF65-F5344CB8AC3E}">
        <p14:creationId xmlns:p14="http://schemas.microsoft.com/office/powerpoint/2010/main" val="12602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78666" y="296897"/>
            <a:ext cx="11733453" cy="917575"/>
          </a:xfrm>
        </p:spPr>
        <p:txBody>
          <a:bodyPr/>
          <a:lstStyle/>
          <a:p>
            <a:r>
              <a:rPr lang="en-US" dirty="0"/>
              <a:t>Windows 10 </a:t>
            </a:r>
            <a:r>
              <a:rPr lang="en-US" dirty="0" err="1"/>
              <a:t>IoT</a:t>
            </a:r>
            <a:r>
              <a:rPr lang="en-US" dirty="0"/>
              <a:t> Portfolio</a:t>
            </a:r>
          </a:p>
        </p:txBody>
      </p:sp>
      <p:sp>
        <p:nvSpPr>
          <p:cNvPr id="222" name="Rectangle 221"/>
          <p:cNvSpPr/>
          <p:nvPr/>
        </p:nvSpPr>
        <p:spPr bwMode="auto">
          <a:xfrm>
            <a:off x="5187592" y="2083079"/>
            <a:ext cx="6974924" cy="1196091"/>
          </a:xfrm>
          <a:prstGeom prst="rect">
            <a:avLst/>
          </a:prstGeom>
          <a:solidFill>
            <a:schemeClr val="accent1"/>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0" tIns="146262" rIns="182828"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Enterprise for IoT devices</a:t>
            </a:r>
          </a:p>
          <a:p>
            <a:pPr defTabSz="932117">
              <a:spcAft>
                <a:spcPts val="408"/>
              </a:spcAft>
              <a:defRPr/>
            </a:pPr>
            <a:endParaRPr lang="en-US" sz="2000" b="1" kern="0" dirty="0">
              <a:solidFill>
                <a:srgbClr val="FFFFFF"/>
              </a:solidFill>
            </a:endParaRPr>
          </a:p>
        </p:txBody>
      </p:sp>
      <p:sp>
        <p:nvSpPr>
          <p:cNvPr id="223" name="Pentagon 4"/>
          <p:cNvSpPr/>
          <p:nvPr/>
        </p:nvSpPr>
        <p:spPr bwMode="auto">
          <a:xfrm>
            <a:off x="276326" y="2083079"/>
            <a:ext cx="5644727" cy="1196091"/>
          </a:xfrm>
          <a:prstGeom prst="homePlate">
            <a:avLst>
              <a:gd name="adj" fmla="val 33284"/>
            </a:avLst>
          </a:prstGeom>
          <a:solidFill>
            <a:schemeClr val="accent1"/>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IoT Enterprise </a:t>
            </a:r>
          </a:p>
        </p:txBody>
      </p:sp>
      <p:sp>
        <p:nvSpPr>
          <p:cNvPr id="224" name="Rectangle 223"/>
          <p:cNvSpPr/>
          <p:nvPr/>
        </p:nvSpPr>
        <p:spPr bwMode="auto">
          <a:xfrm>
            <a:off x="5187592" y="3372545"/>
            <a:ext cx="6974924" cy="1100887"/>
          </a:xfrm>
          <a:prstGeom prst="rect">
            <a:avLst/>
          </a:prstGeom>
          <a:solidFill>
            <a:schemeClr val="accent6"/>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0" tIns="146262" rIns="0"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Mobile for IoT devices</a:t>
            </a:r>
          </a:p>
          <a:p>
            <a:pPr defTabSz="914049">
              <a:spcAft>
                <a:spcPts val="600"/>
              </a:spcAft>
              <a:defRPr/>
            </a:pPr>
            <a:endParaRPr lang="en-US" sz="1598" kern="0" dirty="0">
              <a:solidFill>
                <a:sysClr val="windowText" lastClr="000000"/>
              </a:solidFill>
            </a:endParaRPr>
          </a:p>
        </p:txBody>
      </p:sp>
      <p:sp>
        <p:nvSpPr>
          <p:cNvPr id="225" name="Pentagon 51"/>
          <p:cNvSpPr/>
          <p:nvPr/>
        </p:nvSpPr>
        <p:spPr bwMode="auto">
          <a:xfrm>
            <a:off x="276326" y="3372545"/>
            <a:ext cx="5644727" cy="1100887"/>
          </a:xfrm>
          <a:prstGeom prst="homePlate">
            <a:avLst>
              <a:gd name="adj" fmla="val 33284"/>
            </a:avLst>
          </a:prstGeom>
          <a:solidFill>
            <a:schemeClr val="accent6"/>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IoT Mobile</a:t>
            </a:r>
          </a:p>
        </p:txBody>
      </p:sp>
      <p:sp>
        <p:nvSpPr>
          <p:cNvPr id="226" name="Rectangle 225"/>
          <p:cNvSpPr/>
          <p:nvPr/>
        </p:nvSpPr>
        <p:spPr bwMode="auto">
          <a:xfrm>
            <a:off x="5187592" y="4566809"/>
            <a:ext cx="6974924" cy="1088811"/>
          </a:xfrm>
          <a:prstGeom prst="rect">
            <a:avLst/>
          </a:prstGeom>
          <a:solidFill>
            <a:schemeClr val="accent5"/>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0" tIns="146262" rIns="182828"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for small footprint IoT devices</a:t>
            </a:r>
          </a:p>
          <a:p>
            <a:pPr defTabSz="932117">
              <a:spcAft>
                <a:spcPts val="408"/>
              </a:spcAft>
              <a:defRPr/>
            </a:pPr>
            <a:endParaRPr lang="en-US" sz="2000" b="1" kern="0" dirty="0">
              <a:solidFill>
                <a:srgbClr val="FFFFFF"/>
              </a:solidFill>
            </a:endParaRPr>
          </a:p>
        </p:txBody>
      </p:sp>
      <p:sp>
        <p:nvSpPr>
          <p:cNvPr id="227" name="Pentagon 52"/>
          <p:cNvSpPr/>
          <p:nvPr/>
        </p:nvSpPr>
        <p:spPr bwMode="auto">
          <a:xfrm>
            <a:off x="276326" y="4566809"/>
            <a:ext cx="5644727" cy="1088811"/>
          </a:xfrm>
          <a:prstGeom prst="homePlate">
            <a:avLst>
              <a:gd name="adj" fmla="val 33284"/>
            </a:avLst>
          </a:prstGeom>
          <a:solidFill>
            <a:schemeClr val="accent5"/>
          </a:solidFill>
          <a:ln w="19050">
            <a:solidFill>
              <a:srgbClr val="F6F6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7">
              <a:spcAft>
                <a:spcPts val="408"/>
              </a:spcAft>
              <a:defRPr/>
            </a:pPr>
            <a:r>
              <a:rPr lang="en-US" sz="2000" b="1" kern="0" dirty="0">
                <a:solidFill>
                  <a:srgbClr val="FFFFFF"/>
                </a:solidFill>
              </a:rPr>
              <a:t>Windows 10 IoT Core</a:t>
            </a:r>
            <a:endParaRPr lang="en-US" sz="2000" kern="0" dirty="0">
              <a:solidFill>
                <a:srgbClr val="FFFFFF"/>
              </a:solidFill>
            </a:endParaRPr>
          </a:p>
        </p:txBody>
      </p:sp>
      <p:sp>
        <p:nvSpPr>
          <p:cNvPr id="228" name="Rectangle 25"/>
          <p:cNvSpPr>
            <a:spLocks noChangeAspect="1"/>
          </p:cNvSpPr>
          <p:nvPr/>
        </p:nvSpPr>
        <p:spPr bwMode="auto">
          <a:xfrm>
            <a:off x="6797744" y="3997869"/>
            <a:ext cx="529101" cy="366442"/>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182802"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498" kern="0" spc="-50" dirty="0">
              <a:solidFill>
                <a:srgbClr val="5C2D91"/>
              </a:solidFill>
              <a:ea typeface="Segoe UI" pitchFamily="34" charset="0"/>
              <a:cs typeface="Segoe UI" pitchFamily="34" charset="0"/>
            </a:endParaRPr>
          </a:p>
        </p:txBody>
      </p:sp>
      <p:sp>
        <p:nvSpPr>
          <p:cNvPr id="229" name="Rectangle 34"/>
          <p:cNvSpPr>
            <a:spLocks noChangeAspect="1"/>
          </p:cNvSpPr>
          <p:nvPr/>
        </p:nvSpPr>
        <p:spPr bwMode="auto">
          <a:xfrm>
            <a:off x="8956518" y="3874971"/>
            <a:ext cx="298044" cy="524227"/>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801" kern="0" spc="-50" dirty="0">
              <a:solidFill>
                <a:srgbClr val="5C2D91"/>
              </a:solidFill>
              <a:ea typeface="Segoe UI" pitchFamily="34" charset="0"/>
              <a:cs typeface="Segoe UI" pitchFamily="34" charset="0"/>
            </a:endParaRPr>
          </a:p>
        </p:txBody>
      </p:sp>
      <p:sp>
        <p:nvSpPr>
          <p:cNvPr id="230" name="Rectangle 400"/>
          <p:cNvSpPr/>
          <p:nvPr/>
        </p:nvSpPr>
        <p:spPr bwMode="auto">
          <a:xfrm>
            <a:off x="9842648" y="3934017"/>
            <a:ext cx="405321" cy="453376"/>
          </a:xfrm>
          <a:custGeom>
            <a:avLst/>
            <a:gdLst/>
            <a:ahLst/>
            <a:cxnLst/>
            <a:rect l="l" t="t" r="r" b="b"/>
            <a:pathLst>
              <a:path w="2427557" h="2157628">
                <a:moveTo>
                  <a:pt x="1137152" y="1713146"/>
                </a:moveTo>
                <a:cubicBezTo>
                  <a:pt x="1060812" y="1713146"/>
                  <a:pt x="998926" y="1773764"/>
                  <a:pt x="998926" y="1848540"/>
                </a:cubicBezTo>
                <a:cubicBezTo>
                  <a:pt x="998926" y="1923316"/>
                  <a:pt x="1060812" y="1983934"/>
                  <a:pt x="1137152" y="1983934"/>
                </a:cubicBezTo>
                <a:cubicBezTo>
                  <a:pt x="1213492" y="1983934"/>
                  <a:pt x="1275378" y="1923316"/>
                  <a:pt x="1275378" y="1848540"/>
                </a:cubicBezTo>
                <a:cubicBezTo>
                  <a:pt x="1275378" y="1773764"/>
                  <a:pt x="1213492" y="1713146"/>
                  <a:pt x="1137152" y="1713146"/>
                </a:cubicBezTo>
                <a:close/>
                <a:moveTo>
                  <a:pt x="740920" y="1713146"/>
                </a:moveTo>
                <a:cubicBezTo>
                  <a:pt x="664580" y="1713146"/>
                  <a:pt x="602694" y="1773764"/>
                  <a:pt x="602694" y="1848540"/>
                </a:cubicBezTo>
                <a:cubicBezTo>
                  <a:pt x="602694" y="1923316"/>
                  <a:pt x="664580" y="1983934"/>
                  <a:pt x="740920" y="1983934"/>
                </a:cubicBezTo>
                <a:cubicBezTo>
                  <a:pt x="817260" y="1983934"/>
                  <a:pt x="879146" y="1923316"/>
                  <a:pt x="879146" y="1848540"/>
                </a:cubicBezTo>
                <a:cubicBezTo>
                  <a:pt x="879146" y="1773764"/>
                  <a:pt x="817260" y="1713146"/>
                  <a:pt x="740920" y="1713146"/>
                </a:cubicBezTo>
                <a:close/>
                <a:moveTo>
                  <a:pt x="344688" y="1713146"/>
                </a:moveTo>
                <a:cubicBezTo>
                  <a:pt x="268348" y="1713146"/>
                  <a:pt x="206462" y="1773764"/>
                  <a:pt x="206462" y="1848540"/>
                </a:cubicBezTo>
                <a:cubicBezTo>
                  <a:pt x="206462" y="1923316"/>
                  <a:pt x="268348" y="1983934"/>
                  <a:pt x="344688" y="1983934"/>
                </a:cubicBezTo>
                <a:cubicBezTo>
                  <a:pt x="421028" y="1983934"/>
                  <a:pt x="482914" y="1923316"/>
                  <a:pt x="482914" y="1848540"/>
                </a:cubicBezTo>
                <a:cubicBezTo>
                  <a:pt x="482914" y="1773764"/>
                  <a:pt x="421028" y="1713146"/>
                  <a:pt x="344688" y="1713146"/>
                </a:cubicBezTo>
                <a:close/>
                <a:moveTo>
                  <a:pt x="1137152" y="1302659"/>
                </a:moveTo>
                <a:cubicBezTo>
                  <a:pt x="1060812" y="1302659"/>
                  <a:pt x="998926" y="1363277"/>
                  <a:pt x="998926" y="1438053"/>
                </a:cubicBezTo>
                <a:cubicBezTo>
                  <a:pt x="998926" y="1512829"/>
                  <a:pt x="1060812" y="1573447"/>
                  <a:pt x="1137152" y="1573447"/>
                </a:cubicBezTo>
                <a:cubicBezTo>
                  <a:pt x="1213492" y="1573447"/>
                  <a:pt x="1275378" y="1512829"/>
                  <a:pt x="1275378" y="1438053"/>
                </a:cubicBezTo>
                <a:cubicBezTo>
                  <a:pt x="1275378" y="1363277"/>
                  <a:pt x="1213492" y="1302659"/>
                  <a:pt x="1137152" y="1302659"/>
                </a:cubicBezTo>
                <a:close/>
                <a:moveTo>
                  <a:pt x="740920" y="1302659"/>
                </a:moveTo>
                <a:cubicBezTo>
                  <a:pt x="664580" y="1302659"/>
                  <a:pt x="602694" y="1363277"/>
                  <a:pt x="602694" y="1438053"/>
                </a:cubicBezTo>
                <a:cubicBezTo>
                  <a:pt x="602694" y="1512829"/>
                  <a:pt x="664580" y="1573447"/>
                  <a:pt x="740920" y="1573447"/>
                </a:cubicBezTo>
                <a:cubicBezTo>
                  <a:pt x="817260" y="1573447"/>
                  <a:pt x="879146" y="1512829"/>
                  <a:pt x="879146" y="1438053"/>
                </a:cubicBezTo>
                <a:cubicBezTo>
                  <a:pt x="879146" y="1363277"/>
                  <a:pt x="817260" y="1302659"/>
                  <a:pt x="740920" y="1302659"/>
                </a:cubicBezTo>
                <a:close/>
                <a:moveTo>
                  <a:pt x="344688" y="1302659"/>
                </a:moveTo>
                <a:cubicBezTo>
                  <a:pt x="268348" y="1302659"/>
                  <a:pt x="206462" y="1363277"/>
                  <a:pt x="206462" y="1438053"/>
                </a:cubicBezTo>
                <a:cubicBezTo>
                  <a:pt x="206462" y="1512829"/>
                  <a:pt x="268348" y="1573447"/>
                  <a:pt x="344688" y="1573447"/>
                </a:cubicBezTo>
                <a:cubicBezTo>
                  <a:pt x="421028" y="1573447"/>
                  <a:pt x="482914" y="1512829"/>
                  <a:pt x="482914" y="1438053"/>
                </a:cubicBezTo>
                <a:cubicBezTo>
                  <a:pt x="482914" y="1363277"/>
                  <a:pt x="421028" y="1302659"/>
                  <a:pt x="344688" y="1302659"/>
                </a:cubicBezTo>
                <a:close/>
                <a:moveTo>
                  <a:pt x="1678851" y="1191552"/>
                </a:moveTo>
                <a:lnTo>
                  <a:pt x="1678851" y="1290962"/>
                </a:lnTo>
                <a:cubicBezTo>
                  <a:pt x="1716650" y="1276927"/>
                  <a:pt x="1753565" y="1220563"/>
                  <a:pt x="1678851" y="1191552"/>
                </a:cubicBezTo>
                <a:close/>
                <a:moveTo>
                  <a:pt x="1664260" y="1053673"/>
                </a:moveTo>
                <a:cubicBezTo>
                  <a:pt x="1640223" y="1060115"/>
                  <a:pt x="1611859" y="1077582"/>
                  <a:pt x="1626486" y="1118449"/>
                </a:cubicBezTo>
                <a:cubicBezTo>
                  <a:pt x="1635590" y="1132658"/>
                  <a:pt x="1651289" y="1139910"/>
                  <a:pt x="1664260" y="1144474"/>
                </a:cubicBezTo>
                <a:close/>
                <a:moveTo>
                  <a:pt x="1670193" y="992446"/>
                </a:moveTo>
                <a:lnTo>
                  <a:pt x="1672917" y="992446"/>
                </a:lnTo>
                <a:cubicBezTo>
                  <a:pt x="1676194" y="992446"/>
                  <a:pt x="1678851" y="995512"/>
                  <a:pt x="1678851" y="999293"/>
                </a:cubicBezTo>
                <a:lnTo>
                  <a:pt x="1678851" y="1039377"/>
                </a:lnTo>
                <a:cubicBezTo>
                  <a:pt x="1700671" y="1041600"/>
                  <a:pt x="1717287" y="1045587"/>
                  <a:pt x="1733006" y="1054746"/>
                </a:cubicBezTo>
                <a:cubicBezTo>
                  <a:pt x="1745328" y="1065784"/>
                  <a:pt x="1747922" y="1074577"/>
                  <a:pt x="1744680" y="1083932"/>
                </a:cubicBezTo>
                <a:cubicBezTo>
                  <a:pt x="1733979" y="1093660"/>
                  <a:pt x="1709173" y="1079254"/>
                  <a:pt x="1702364" y="1055869"/>
                </a:cubicBezTo>
                <a:cubicBezTo>
                  <a:pt x="1694483" y="1054264"/>
                  <a:pt x="1687485" y="1050110"/>
                  <a:pt x="1678851" y="1050833"/>
                </a:cubicBezTo>
                <a:lnTo>
                  <a:pt x="1678851" y="1149514"/>
                </a:lnTo>
                <a:cubicBezTo>
                  <a:pt x="1825718" y="1195737"/>
                  <a:pt x="1743341" y="1298826"/>
                  <a:pt x="1678851" y="1304854"/>
                </a:cubicBezTo>
                <a:lnTo>
                  <a:pt x="1678851" y="1337509"/>
                </a:lnTo>
                <a:cubicBezTo>
                  <a:pt x="1678851" y="1341290"/>
                  <a:pt x="1676194" y="1344356"/>
                  <a:pt x="1672917" y="1344356"/>
                </a:cubicBezTo>
                <a:lnTo>
                  <a:pt x="1670193" y="1344356"/>
                </a:lnTo>
                <a:cubicBezTo>
                  <a:pt x="1666916" y="1344356"/>
                  <a:pt x="1664260" y="1341290"/>
                  <a:pt x="1664260" y="1337509"/>
                </a:cubicBezTo>
                <a:lnTo>
                  <a:pt x="1664260" y="1305880"/>
                </a:lnTo>
                <a:cubicBezTo>
                  <a:pt x="1653490" y="1306996"/>
                  <a:pt x="1643429" y="1305777"/>
                  <a:pt x="1630863" y="1302823"/>
                </a:cubicBezTo>
                <a:cubicBezTo>
                  <a:pt x="1610111" y="1296649"/>
                  <a:pt x="1573307" y="1274199"/>
                  <a:pt x="1591952" y="1255677"/>
                </a:cubicBezTo>
                <a:cubicBezTo>
                  <a:pt x="1605733" y="1246135"/>
                  <a:pt x="1627783" y="1268025"/>
                  <a:pt x="1633295" y="1289353"/>
                </a:cubicBezTo>
                <a:cubicBezTo>
                  <a:pt x="1644040" y="1293168"/>
                  <a:pt x="1653237" y="1295792"/>
                  <a:pt x="1664260" y="1294525"/>
                </a:cubicBezTo>
                <a:lnTo>
                  <a:pt x="1664260" y="1186587"/>
                </a:lnTo>
                <a:cubicBezTo>
                  <a:pt x="1630347" y="1175068"/>
                  <a:pt x="1586458" y="1153777"/>
                  <a:pt x="1586602" y="1108627"/>
                </a:cubicBezTo>
                <a:cubicBezTo>
                  <a:pt x="1586747" y="1063064"/>
                  <a:pt x="1629330" y="1043148"/>
                  <a:pt x="1664260" y="1039737"/>
                </a:cubicBezTo>
                <a:lnTo>
                  <a:pt x="1664260" y="999293"/>
                </a:lnTo>
                <a:cubicBezTo>
                  <a:pt x="1664260" y="995512"/>
                  <a:pt x="1666916" y="992446"/>
                  <a:pt x="1670193" y="992446"/>
                </a:cubicBezTo>
                <a:close/>
                <a:moveTo>
                  <a:pt x="1724371" y="450966"/>
                </a:moveTo>
                <a:lnTo>
                  <a:pt x="1770091" y="450966"/>
                </a:lnTo>
                <a:lnTo>
                  <a:pt x="1770091" y="899314"/>
                </a:lnTo>
                <a:lnTo>
                  <a:pt x="1724371" y="899314"/>
                </a:lnTo>
                <a:close/>
                <a:moveTo>
                  <a:pt x="1621706" y="450966"/>
                </a:moveTo>
                <a:lnTo>
                  <a:pt x="1667426" y="450966"/>
                </a:lnTo>
                <a:lnTo>
                  <a:pt x="1667426" y="899314"/>
                </a:lnTo>
                <a:lnTo>
                  <a:pt x="1621706" y="899314"/>
                </a:lnTo>
                <a:close/>
                <a:moveTo>
                  <a:pt x="1519041" y="450966"/>
                </a:moveTo>
                <a:lnTo>
                  <a:pt x="1564761" y="450966"/>
                </a:lnTo>
                <a:lnTo>
                  <a:pt x="1564761" y="899314"/>
                </a:lnTo>
                <a:lnTo>
                  <a:pt x="1519041" y="899314"/>
                </a:lnTo>
                <a:close/>
                <a:moveTo>
                  <a:pt x="2053281" y="400716"/>
                </a:moveTo>
                <a:lnTo>
                  <a:pt x="2053281" y="1453952"/>
                </a:lnTo>
                <a:lnTo>
                  <a:pt x="2287566" y="1453952"/>
                </a:lnTo>
                <a:cubicBezTo>
                  <a:pt x="2330192" y="1453952"/>
                  <a:pt x="2364748" y="1419396"/>
                  <a:pt x="2364748" y="1376770"/>
                </a:cubicBezTo>
                <a:lnTo>
                  <a:pt x="2364748" y="477899"/>
                </a:lnTo>
                <a:cubicBezTo>
                  <a:pt x="2364748" y="435272"/>
                  <a:pt x="2330192" y="400716"/>
                  <a:pt x="2287566" y="400716"/>
                </a:cubicBezTo>
                <a:close/>
                <a:moveTo>
                  <a:pt x="1462980" y="400716"/>
                </a:moveTo>
                <a:lnTo>
                  <a:pt x="1462980" y="1453952"/>
                </a:lnTo>
                <a:lnTo>
                  <a:pt x="1880260" y="1453952"/>
                </a:lnTo>
                <a:lnTo>
                  <a:pt x="1880260" y="400716"/>
                </a:lnTo>
                <a:close/>
                <a:moveTo>
                  <a:pt x="250026" y="208196"/>
                </a:moveTo>
                <a:cubicBezTo>
                  <a:pt x="218585" y="208196"/>
                  <a:pt x="193097" y="233684"/>
                  <a:pt x="193097" y="265125"/>
                </a:cubicBezTo>
                <a:lnTo>
                  <a:pt x="193097" y="1124405"/>
                </a:lnTo>
                <a:cubicBezTo>
                  <a:pt x="193097" y="1155846"/>
                  <a:pt x="218585" y="1181334"/>
                  <a:pt x="250026" y="1181334"/>
                </a:cubicBezTo>
                <a:lnTo>
                  <a:pt x="1210374" y="1181334"/>
                </a:lnTo>
                <a:cubicBezTo>
                  <a:pt x="1241815" y="1181334"/>
                  <a:pt x="1267303" y="1155846"/>
                  <a:pt x="1267303" y="1124405"/>
                </a:cubicBezTo>
                <a:lnTo>
                  <a:pt x="1267303" y="265125"/>
                </a:lnTo>
                <a:cubicBezTo>
                  <a:pt x="1267303" y="233684"/>
                  <a:pt x="1241815" y="208196"/>
                  <a:pt x="1210374" y="208196"/>
                </a:cubicBezTo>
                <a:close/>
                <a:moveTo>
                  <a:pt x="243835" y="0"/>
                </a:moveTo>
                <a:lnTo>
                  <a:pt x="1219145" y="0"/>
                </a:lnTo>
                <a:cubicBezTo>
                  <a:pt x="1353811" y="0"/>
                  <a:pt x="1462980" y="109169"/>
                  <a:pt x="1462980" y="243835"/>
                </a:cubicBezTo>
                <a:lnTo>
                  <a:pt x="1462980" y="325122"/>
                </a:lnTo>
                <a:lnTo>
                  <a:pt x="2314448" y="325122"/>
                </a:lnTo>
                <a:cubicBezTo>
                  <a:pt x="2376916" y="325122"/>
                  <a:pt x="2427557" y="375763"/>
                  <a:pt x="2427557" y="438231"/>
                </a:cubicBezTo>
                <a:lnTo>
                  <a:pt x="2427557" y="1416436"/>
                </a:lnTo>
                <a:cubicBezTo>
                  <a:pt x="2427557" y="1478904"/>
                  <a:pt x="2376916" y="1529545"/>
                  <a:pt x="2314448" y="1529545"/>
                </a:cubicBezTo>
                <a:lnTo>
                  <a:pt x="1462980" y="1529545"/>
                </a:lnTo>
                <a:lnTo>
                  <a:pt x="1462980" y="1913793"/>
                </a:lnTo>
                <a:cubicBezTo>
                  <a:pt x="1462980" y="2048459"/>
                  <a:pt x="1353811" y="2157628"/>
                  <a:pt x="1219145" y="2157628"/>
                </a:cubicBezTo>
                <a:lnTo>
                  <a:pt x="243835" y="2157628"/>
                </a:lnTo>
                <a:cubicBezTo>
                  <a:pt x="109169" y="2157628"/>
                  <a:pt x="0" y="2048459"/>
                  <a:pt x="0" y="1913793"/>
                </a:cubicBezTo>
                <a:lnTo>
                  <a:pt x="0" y="243835"/>
                </a:lnTo>
                <a:cubicBezTo>
                  <a:pt x="0" y="109169"/>
                  <a:pt x="109169" y="0"/>
                  <a:pt x="243835"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68541" tIns="34270" rIns="34270" bIns="68541" numCol="1" spcCol="0" rtlCol="0" fromWordArt="0" anchor="b" anchorCtr="0" forceAA="0" compatLnSpc="1">
            <a:prstTxWarp prst="textNoShape">
              <a:avLst/>
            </a:prstTxWarp>
            <a:noAutofit/>
          </a:bodyPr>
          <a:lstStyle/>
          <a:p>
            <a:pPr algn="ctr" defTabSz="685220" fontAlgn="base">
              <a:spcBef>
                <a:spcPct val="0"/>
              </a:spcBef>
              <a:spcAft>
                <a:spcPct val="0"/>
              </a:spcAft>
              <a:defRPr/>
            </a:pPr>
            <a:endParaRPr lang="en-US" sz="1048" kern="0" spc="-38" dirty="0">
              <a:gradFill>
                <a:gsLst>
                  <a:gs pos="0">
                    <a:srgbClr val="FFFFFF"/>
                  </a:gs>
                  <a:gs pos="100000">
                    <a:srgbClr val="FFFFFF"/>
                  </a:gs>
                </a:gsLst>
                <a:lin ang="5400000" scaled="0"/>
              </a:gradFill>
              <a:ea typeface="Segoe UI" pitchFamily="34" charset="0"/>
              <a:cs typeface="Segoe UI" pitchFamily="34" charset="0"/>
            </a:endParaRPr>
          </a:p>
        </p:txBody>
      </p:sp>
      <p:sp>
        <p:nvSpPr>
          <p:cNvPr id="231" name="Round Same Side Corner Rectangle 26"/>
          <p:cNvSpPr>
            <a:spLocks noChangeAspect="1"/>
          </p:cNvSpPr>
          <p:nvPr/>
        </p:nvSpPr>
        <p:spPr bwMode="auto">
          <a:xfrm>
            <a:off x="7887316" y="3933811"/>
            <a:ext cx="270766" cy="466359"/>
          </a:xfrm>
          <a:custGeom>
            <a:avLst/>
            <a:gdLst/>
            <a:ahLst/>
            <a:cxnLst/>
            <a:rect l="l" t="t" r="r" b="b"/>
            <a:pathLst>
              <a:path w="1752600" h="3019424">
                <a:moveTo>
                  <a:pt x="125916" y="2027200"/>
                </a:moveTo>
                <a:lnTo>
                  <a:pt x="125916" y="2164731"/>
                </a:lnTo>
                <a:lnTo>
                  <a:pt x="125916" y="2491833"/>
                </a:lnTo>
                <a:cubicBezTo>
                  <a:pt x="125916" y="2672486"/>
                  <a:pt x="272365" y="2818935"/>
                  <a:pt x="453018" y="2818935"/>
                </a:cubicBezTo>
                <a:lnTo>
                  <a:pt x="1281926" y="2818935"/>
                </a:lnTo>
                <a:cubicBezTo>
                  <a:pt x="1462579" y="2818935"/>
                  <a:pt x="1609028" y="2672486"/>
                  <a:pt x="1609028" y="2491833"/>
                </a:cubicBezTo>
                <a:cubicBezTo>
                  <a:pt x="1609028" y="2384143"/>
                  <a:pt x="1601776" y="2160419"/>
                  <a:pt x="1601623" y="2049869"/>
                </a:cubicBezTo>
                <a:lnTo>
                  <a:pt x="1616462" y="2045785"/>
                </a:lnTo>
                <a:lnTo>
                  <a:pt x="1601594" y="2045785"/>
                </a:lnTo>
                <a:lnTo>
                  <a:pt x="1601623" y="2049869"/>
                </a:lnTo>
                <a:cubicBezTo>
                  <a:pt x="1126071" y="2202699"/>
                  <a:pt x="536769" y="2180503"/>
                  <a:pt x="125916" y="2027200"/>
                </a:cubicBezTo>
                <a:close/>
                <a:moveTo>
                  <a:pt x="1324773" y="1874254"/>
                </a:moveTo>
                <a:cubicBezTo>
                  <a:pt x="1312258" y="1874254"/>
                  <a:pt x="1302112" y="1884400"/>
                  <a:pt x="1302112" y="1896915"/>
                </a:cubicBezTo>
                <a:lnTo>
                  <a:pt x="1302112" y="1987559"/>
                </a:lnTo>
                <a:cubicBezTo>
                  <a:pt x="1302112" y="2000074"/>
                  <a:pt x="1312258" y="2010220"/>
                  <a:pt x="1324773" y="2010220"/>
                </a:cubicBezTo>
                <a:lnTo>
                  <a:pt x="1593801" y="2010220"/>
                </a:lnTo>
                <a:cubicBezTo>
                  <a:pt x="1606316" y="2010220"/>
                  <a:pt x="1616462" y="2000074"/>
                  <a:pt x="1616462" y="1987559"/>
                </a:cubicBezTo>
                <a:lnTo>
                  <a:pt x="1616462" y="1896915"/>
                </a:lnTo>
                <a:cubicBezTo>
                  <a:pt x="1616462" y="1884400"/>
                  <a:pt x="1606316" y="1874254"/>
                  <a:pt x="1593801" y="1874254"/>
                </a:cubicBezTo>
                <a:close/>
                <a:moveTo>
                  <a:pt x="935186" y="1874254"/>
                </a:moveTo>
                <a:cubicBezTo>
                  <a:pt x="922671" y="1874254"/>
                  <a:pt x="912525" y="1884400"/>
                  <a:pt x="912525" y="1896915"/>
                </a:cubicBezTo>
                <a:lnTo>
                  <a:pt x="912525" y="1987559"/>
                </a:lnTo>
                <a:cubicBezTo>
                  <a:pt x="912525" y="2000074"/>
                  <a:pt x="922671" y="2010220"/>
                  <a:pt x="935186" y="2010220"/>
                </a:cubicBezTo>
                <a:lnTo>
                  <a:pt x="1204214" y="2010220"/>
                </a:lnTo>
                <a:cubicBezTo>
                  <a:pt x="1216729" y="2010220"/>
                  <a:pt x="1226875" y="2000074"/>
                  <a:pt x="1226875" y="1987559"/>
                </a:cubicBezTo>
                <a:lnTo>
                  <a:pt x="1226875" y="1896915"/>
                </a:lnTo>
                <a:cubicBezTo>
                  <a:pt x="1226875" y="1884400"/>
                  <a:pt x="1216729" y="1874254"/>
                  <a:pt x="1204214" y="1874254"/>
                </a:cubicBezTo>
                <a:close/>
                <a:moveTo>
                  <a:pt x="545598" y="1874254"/>
                </a:moveTo>
                <a:cubicBezTo>
                  <a:pt x="533083" y="1874254"/>
                  <a:pt x="522937" y="1884400"/>
                  <a:pt x="522937" y="1896915"/>
                </a:cubicBezTo>
                <a:lnTo>
                  <a:pt x="522937" y="1987559"/>
                </a:lnTo>
                <a:cubicBezTo>
                  <a:pt x="522937" y="2000074"/>
                  <a:pt x="533083" y="2010220"/>
                  <a:pt x="545598" y="2010220"/>
                </a:cubicBezTo>
                <a:lnTo>
                  <a:pt x="814626" y="2010220"/>
                </a:lnTo>
                <a:cubicBezTo>
                  <a:pt x="827141" y="2010220"/>
                  <a:pt x="837287" y="2000074"/>
                  <a:pt x="837287" y="1987559"/>
                </a:cubicBezTo>
                <a:lnTo>
                  <a:pt x="837287" y="1896915"/>
                </a:lnTo>
                <a:cubicBezTo>
                  <a:pt x="837287" y="1884400"/>
                  <a:pt x="827141" y="1874254"/>
                  <a:pt x="814626" y="1874254"/>
                </a:cubicBezTo>
                <a:close/>
                <a:moveTo>
                  <a:pt x="156010" y="1874254"/>
                </a:moveTo>
                <a:cubicBezTo>
                  <a:pt x="143495" y="1874254"/>
                  <a:pt x="133349" y="1884400"/>
                  <a:pt x="133349" y="1896915"/>
                </a:cubicBezTo>
                <a:lnTo>
                  <a:pt x="133349" y="1987559"/>
                </a:lnTo>
                <a:cubicBezTo>
                  <a:pt x="133349" y="2000074"/>
                  <a:pt x="143495" y="2010220"/>
                  <a:pt x="156010" y="2010220"/>
                </a:cubicBezTo>
                <a:lnTo>
                  <a:pt x="425038" y="2010220"/>
                </a:lnTo>
                <a:cubicBezTo>
                  <a:pt x="437553" y="2010220"/>
                  <a:pt x="447699" y="2000074"/>
                  <a:pt x="447699" y="1987559"/>
                </a:cubicBezTo>
                <a:lnTo>
                  <a:pt x="447699" y="1896915"/>
                </a:lnTo>
                <a:cubicBezTo>
                  <a:pt x="447699" y="1884400"/>
                  <a:pt x="437553" y="1874254"/>
                  <a:pt x="425038" y="1874254"/>
                </a:cubicBezTo>
                <a:close/>
                <a:moveTo>
                  <a:pt x="0" y="1811356"/>
                </a:moveTo>
                <a:lnTo>
                  <a:pt x="1752600" y="1811356"/>
                </a:lnTo>
                <a:lnTo>
                  <a:pt x="1752600" y="2501115"/>
                </a:lnTo>
                <a:cubicBezTo>
                  <a:pt x="1752600" y="2787369"/>
                  <a:pt x="1520545" y="3019424"/>
                  <a:pt x="1234291" y="3019424"/>
                </a:cubicBezTo>
                <a:lnTo>
                  <a:pt x="518309" y="3019424"/>
                </a:lnTo>
                <a:cubicBezTo>
                  <a:pt x="232055" y="3019424"/>
                  <a:pt x="0" y="2787369"/>
                  <a:pt x="0" y="2501115"/>
                </a:cubicBezTo>
                <a:close/>
                <a:moveTo>
                  <a:pt x="142875" y="676276"/>
                </a:moveTo>
                <a:lnTo>
                  <a:pt x="142875" y="1628776"/>
                </a:lnTo>
                <a:lnTo>
                  <a:pt x="1609725" y="1628776"/>
                </a:lnTo>
                <a:lnTo>
                  <a:pt x="1609725" y="676276"/>
                </a:lnTo>
                <a:close/>
                <a:moveTo>
                  <a:pt x="699410" y="192089"/>
                </a:moveTo>
                <a:cubicBezTo>
                  <a:pt x="638133" y="192089"/>
                  <a:pt x="588459" y="241763"/>
                  <a:pt x="588459" y="303040"/>
                </a:cubicBezTo>
                <a:cubicBezTo>
                  <a:pt x="588459" y="303039"/>
                  <a:pt x="588459" y="303039"/>
                  <a:pt x="588459" y="303039"/>
                </a:cubicBezTo>
                <a:lnTo>
                  <a:pt x="588459" y="303040"/>
                </a:lnTo>
                <a:lnTo>
                  <a:pt x="588459" y="303040"/>
                </a:lnTo>
                <a:cubicBezTo>
                  <a:pt x="588459" y="364316"/>
                  <a:pt x="638133" y="413990"/>
                  <a:pt x="699410" y="413990"/>
                </a:cubicBezTo>
                <a:lnTo>
                  <a:pt x="1053190" y="413991"/>
                </a:lnTo>
                <a:cubicBezTo>
                  <a:pt x="1114467" y="413991"/>
                  <a:pt x="1164141" y="364317"/>
                  <a:pt x="1164141" y="303040"/>
                </a:cubicBezTo>
                <a:lnTo>
                  <a:pt x="1164142" y="303040"/>
                </a:lnTo>
                <a:cubicBezTo>
                  <a:pt x="1164142" y="241763"/>
                  <a:pt x="1114468" y="192089"/>
                  <a:pt x="1053191" y="192089"/>
                </a:cubicBezTo>
                <a:close/>
                <a:moveTo>
                  <a:pt x="434978" y="0"/>
                </a:moveTo>
                <a:lnTo>
                  <a:pt x="1317622" y="0"/>
                </a:lnTo>
                <a:cubicBezTo>
                  <a:pt x="1557854" y="0"/>
                  <a:pt x="1752600" y="194746"/>
                  <a:pt x="1752600" y="434978"/>
                </a:cubicBezTo>
                <a:lnTo>
                  <a:pt x="1752600" y="1781175"/>
                </a:lnTo>
                <a:lnTo>
                  <a:pt x="0" y="1781175"/>
                </a:lnTo>
                <a:lnTo>
                  <a:pt x="0" y="434978"/>
                </a:lnTo>
                <a:cubicBezTo>
                  <a:pt x="0" y="194746"/>
                  <a:pt x="194746" y="0"/>
                  <a:pt x="434978"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801" kern="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232" name="Rectangle 35"/>
          <p:cNvSpPr>
            <a:spLocks noChangeAspect="1"/>
          </p:cNvSpPr>
          <p:nvPr/>
        </p:nvSpPr>
        <p:spPr bwMode="auto">
          <a:xfrm>
            <a:off x="7838470" y="2857155"/>
            <a:ext cx="533986" cy="331558"/>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801"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233" name="Group 232"/>
          <p:cNvGrpSpPr/>
          <p:nvPr/>
        </p:nvGrpSpPr>
        <p:grpSpPr>
          <a:xfrm>
            <a:off x="6880063" y="2781193"/>
            <a:ext cx="529998" cy="418822"/>
            <a:chOff x="-3648457" y="2506228"/>
            <a:chExt cx="3192462" cy="2536824"/>
          </a:xfrm>
          <a:solidFill>
            <a:srgbClr val="FFFFFF"/>
          </a:solidFill>
        </p:grpSpPr>
        <p:sp>
          <p:nvSpPr>
            <p:cNvPr id="234" name="Freeform 5"/>
            <p:cNvSpPr>
              <a:spLocks noEditPoints="1"/>
            </p:cNvSpPr>
            <p:nvPr/>
          </p:nvSpPr>
          <p:spPr bwMode="auto">
            <a:xfrm>
              <a:off x="-1984756" y="2637996"/>
              <a:ext cx="573087" cy="573091"/>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35" name="Oval 6"/>
            <p:cNvSpPr>
              <a:spLocks noChangeArrowheads="1"/>
            </p:cNvSpPr>
            <p:nvPr/>
          </p:nvSpPr>
          <p:spPr bwMode="auto">
            <a:xfrm>
              <a:off x="-1784729" y="2838015"/>
              <a:ext cx="168273" cy="169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36" name="Freeform 7"/>
            <p:cNvSpPr>
              <a:spLocks noEditPoints="1"/>
            </p:cNvSpPr>
            <p:nvPr/>
          </p:nvSpPr>
          <p:spPr bwMode="auto">
            <a:xfrm>
              <a:off x="-3648457" y="2506228"/>
              <a:ext cx="782640" cy="784225"/>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37" name="Oval 8"/>
            <p:cNvSpPr>
              <a:spLocks noChangeArrowheads="1"/>
            </p:cNvSpPr>
            <p:nvPr/>
          </p:nvSpPr>
          <p:spPr bwMode="auto">
            <a:xfrm>
              <a:off x="-3373817" y="2782451"/>
              <a:ext cx="230186" cy="2333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38" name="Freeform 9"/>
            <p:cNvSpPr>
              <a:spLocks/>
            </p:cNvSpPr>
            <p:nvPr/>
          </p:nvSpPr>
          <p:spPr bwMode="auto">
            <a:xfrm>
              <a:off x="-1005268" y="3973079"/>
              <a:ext cx="458786" cy="733426"/>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39" name="Freeform 10"/>
            <p:cNvSpPr>
              <a:spLocks/>
            </p:cNvSpPr>
            <p:nvPr/>
          </p:nvSpPr>
          <p:spPr bwMode="auto">
            <a:xfrm>
              <a:off x="-3448431" y="4371541"/>
              <a:ext cx="2992436" cy="671511"/>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40" name="Freeform 11"/>
            <p:cNvSpPr>
              <a:spLocks/>
            </p:cNvSpPr>
            <p:nvPr/>
          </p:nvSpPr>
          <p:spPr bwMode="auto">
            <a:xfrm>
              <a:off x="-3313501" y="3246003"/>
              <a:ext cx="1009648" cy="1004893"/>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41" name="Freeform 12"/>
            <p:cNvSpPr>
              <a:spLocks/>
            </p:cNvSpPr>
            <p:nvPr/>
          </p:nvSpPr>
          <p:spPr bwMode="auto">
            <a:xfrm>
              <a:off x="-2775329" y="2684026"/>
              <a:ext cx="719138" cy="493715"/>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sp>
          <p:nvSpPr>
            <p:cNvPr id="242" name="Freeform 13"/>
            <p:cNvSpPr>
              <a:spLocks/>
            </p:cNvSpPr>
            <p:nvPr/>
          </p:nvSpPr>
          <p:spPr bwMode="auto">
            <a:xfrm>
              <a:off x="-1660906" y="3131700"/>
              <a:ext cx="877885" cy="957258"/>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31388">
                <a:defRPr/>
              </a:pPr>
              <a:endParaRPr lang="en-US" sz="1836" kern="0" dirty="0">
                <a:solidFill>
                  <a:prstClr val="black"/>
                </a:solidFill>
              </a:endParaRPr>
            </a:p>
          </p:txBody>
        </p:sp>
      </p:grpSp>
      <p:sp>
        <p:nvSpPr>
          <p:cNvPr id="243" name="Freeform 102"/>
          <p:cNvSpPr/>
          <p:nvPr/>
        </p:nvSpPr>
        <p:spPr bwMode="auto">
          <a:xfrm>
            <a:off x="8956518" y="3001378"/>
            <a:ext cx="463575" cy="177506"/>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1058890 w 1948557"/>
              <a:gd name="connsiteY4" fmla="*/ 383056 h 539430"/>
              <a:gd name="connsiteX5" fmla="*/ 1058890 w 1948557"/>
              <a:gd name="connsiteY5" fmla="*/ 431296 h 539430"/>
              <a:gd name="connsiteX6" fmla="*/ 1430473 w 1948557"/>
              <a:gd name="connsiteY6" fmla="*/ 431296 h 539430"/>
              <a:gd name="connsiteX7" fmla="*/ 1430473 w 1948557"/>
              <a:gd name="connsiteY7" fmla="*/ 383056 h 539430"/>
              <a:gd name="connsiteX8" fmla="*/ 642494 w 1948557"/>
              <a:gd name="connsiteY8" fmla="*/ 383056 h 539430"/>
              <a:gd name="connsiteX9" fmla="*/ 642494 w 1948557"/>
              <a:gd name="connsiteY9" fmla="*/ 431296 h 539430"/>
              <a:gd name="connsiteX10" fmla="*/ 1014077 w 1948557"/>
              <a:gd name="connsiteY10" fmla="*/ 431296 h 539430"/>
              <a:gd name="connsiteX11" fmla="*/ 1014077 w 1948557"/>
              <a:gd name="connsiteY11" fmla="*/ 383056 h 539430"/>
              <a:gd name="connsiteX12" fmla="*/ 238168 w 1948557"/>
              <a:gd name="connsiteY12" fmla="*/ 315257 h 539430"/>
              <a:gd name="connsiteX13" fmla="*/ 238168 w 1948557"/>
              <a:gd name="connsiteY13" fmla="*/ 360976 h 539430"/>
              <a:gd name="connsiteX14" fmla="*/ 600628 w 1948557"/>
              <a:gd name="connsiteY14" fmla="*/ 360976 h 539430"/>
              <a:gd name="connsiteX15" fmla="*/ 600628 w 1948557"/>
              <a:gd name="connsiteY15" fmla="*/ 315257 h 539430"/>
              <a:gd name="connsiteX16" fmla="*/ 1058890 w 1948557"/>
              <a:gd name="connsiteY16" fmla="*/ 314326 h 539430"/>
              <a:gd name="connsiteX17" fmla="*/ 1058890 w 1948557"/>
              <a:gd name="connsiteY17" fmla="*/ 362566 h 539430"/>
              <a:gd name="connsiteX18" fmla="*/ 1430473 w 1948557"/>
              <a:gd name="connsiteY18" fmla="*/ 362566 h 539430"/>
              <a:gd name="connsiteX19" fmla="*/ 1430473 w 1948557"/>
              <a:gd name="connsiteY19" fmla="*/ 314326 h 539430"/>
              <a:gd name="connsiteX20" fmla="*/ 642494 w 1948557"/>
              <a:gd name="connsiteY20" fmla="*/ 314326 h 539430"/>
              <a:gd name="connsiteX21" fmla="*/ 642494 w 1948557"/>
              <a:gd name="connsiteY21" fmla="*/ 362566 h 539430"/>
              <a:gd name="connsiteX22" fmla="*/ 1014077 w 1948557"/>
              <a:gd name="connsiteY22" fmla="*/ 362566 h 539430"/>
              <a:gd name="connsiteX23" fmla="*/ 1014077 w 1948557"/>
              <a:gd name="connsiteY23" fmla="*/ 314326 h 539430"/>
              <a:gd name="connsiteX24" fmla="*/ 238168 w 1948557"/>
              <a:gd name="connsiteY24" fmla="*/ 246857 h 539430"/>
              <a:gd name="connsiteX25" fmla="*/ 238168 w 1948557"/>
              <a:gd name="connsiteY25" fmla="*/ 292576 h 539430"/>
              <a:gd name="connsiteX26" fmla="*/ 600628 w 1948557"/>
              <a:gd name="connsiteY26" fmla="*/ 292576 h 539430"/>
              <a:gd name="connsiteX27" fmla="*/ 600628 w 1948557"/>
              <a:gd name="connsiteY27" fmla="*/ 246857 h 539430"/>
              <a:gd name="connsiteX28" fmla="*/ 1058890 w 1948557"/>
              <a:gd name="connsiteY28" fmla="*/ 245595 h 539430"/>
              <a:gd name="connsiteX29" fmla="*/ 1058890 w 1948557"/>
              <a:gd name="connsiteY29" fmla="*/ 293835 h 539430"/>
              <a:gd name="connsiteX30" fmla="*/ 1430473 w 1948557"/>
              <a:gd name="connsiteY30" fmla="*/ 293835 h 539430"/>
              <a:gd name="connsiteX31" fmla="*/ 1430473 w 1948557"/>
              <a:gd name="connsiteY31" fmla="*/ 245595 h 539430"/>
              <a:gd name="connsiteX32" fmla="*/ 642494 w 1948557"/>
              <a:gd name="connsiteY32" fmla="*/ 245595 h 539430"/>
              <a:gd name="connsiteX33" fmla="*/ 642494 w 1948557"/>
              <a:gd name="connsiteY33" fmla="*/ 293835 h 539430"/>
              <a:gd name="connsiteX34" fmla="*/ 1014077 w 1948557"/>
              <a:gd name="connsiteY34" fmla="*/ 293835 h 539430"/>
              <a:gd name="connsiteX35" fmla="*/ 1014077 w 1948557"/>
              <a:gd name="connsiteY35" fmla="*/ 245595 h 539430"/>
              <a:gd name="connsiteX36" fmla="*/ 238168 w 1948557"/>
              <a:gd name="connsiteY36" fmla="*/ 178456 h 539430"/>
              <a:gd name="connsiteX37" fmla="*/ 238168 w 1948557"/>
              <a:gd name="connsiteY37" fmla="*/ 224175 h 539430"/>
              <a:gd name="connsiteX38" fmla="*/ 600628 w 1948557"/>
              <a:gd name="connsiteY38" fmla="*/ 224175 h 539430"/>
              <a:gd name="connsiteX39" fmla="*/ 600628 w 1948557"/>
              <a:gd name="connsiteY39" fmla="*/ 178456 h 539430"/>
              <a:gd name="connsiteX40" fmla="*/ 1058890 w 1948557"/>
              <a:gd name="connsiteY40" fmla="*/ 176864 h 539430"/>
              <a:gd name="connsiteX41" fmla="*/ 1058890 w 1948557"/>
              <a:gd name="connsiteY41" fmla="*/ 225104 h 539430"/>
              <a:gd name="connsiteX42" fmla="*/ 1430473 w 1948557"/>
              <a:gd name="connsiteY42" fmla="*/ 225104 h 539430"/>
              <a:gd name="connsiteX43" fmla="*/ 1430473 w 1948557"/>
              <a:gd name="connsiteY43" fmla="*/ 176864 h 539430"/>
              <a:gd name="connsiteX44" fmla="*/ 642494 w 1948557"/>
              <a:gd name="connsiteY44" fmla="*/ 176864 h 539430"/>
              <a:gd name="connsiteX45" fmla="*/ 642494 w 1948557"/>
              <a:gd name="connsiteY45" fmla="*/ 225104 h 539430"/>
              <a:gd name="connsiteX46" fmla="*/ 1014077 w 1948557"/>
              <a:gd name="connsiteY46" fmla="*/ 225104 h 539430"/>
              <a:gd name="connsiteX47" fmla="*/ 1014077 w 1948557"/>
              <a:gd name="connsiteY47" fmla="*/ 176864 h 539430"/>
              <a:gd name="connsiteX48" fmla="*/ 1578105 w 1948557"/>
              <a:gd name="connsiteY48" fmla="*/ 146210 h 539430"/>
              <a:gd name="connsiteX49" fmla="*/ 1538871 w 1948557"/>
              <a:gd name="connsiteY49" fmla="*/ 185444 h 539430"/>
              <a:gd name="connsiteX50" fmla="*/ 1538871 w 1948557"/>
              <a:gd name="connsiteY50" fmla="*/ 353984 h 539430"/>
              <a:gd name="connsiteX51" fmla="*/ 1578105 w 1948557"/>
              <a:gd name="connsiteY51" fmla="*/ 393218 h 539430"/>
              <a:gd name="connsiteX52" fmla="*/ 1735036 w 1948557"/>
              <a:gd name="connsiteY52" fmla="*/ 393218 h 539430"/>
              <a:gd name="connsiteX53" fmla="*/ 1774270 w 1948557"/>
              <a:gd name="connsiteY53" fmla="*/ 353984 h 539430"/>
              <a:gd name="connsiteX54" fmla="*/ 1774270 w 1948557"/>
              <a:gd name="connsiteY54" fmla="*/ 185444 h 539430"/>
              <a:gd name="connsiteX55" fmla="*/ 1735036 w 1948557"/>
              <a:gd name="connsiteY55" fmla="*/ 146210 h 539430"/>
              <a:gd name="connsiteX56" fmla="*/ 238168 w 1948557"/>
              <a:gd name="connsiteY56" fmla="*/ 110055 h 539430"/>
              <a:gd name="connsiteX57" fmla="*/ 238168 w 1948557"/>
              <a:gd name="connsiteY57" fmla="*/ 155774 h 539430"/>
              <a:gd name="connsiteX58" fmla="*/ 600628 w 1948557"/>
              <a:gd name="connsiteY58" fmla="*/ 155774 h 539430"/>
              <a:gd name="connsiteX59" fmla="*/ 600628 w 1948557"/>
              <a:gd name="connsiteY59" fmla="*/ 110055 h 539430"/>
              <a:gd name="connsiteX60" fmla="*/ 1058890 w 1948557"/>
              <a:gd name="connsiteY60" fmla="*/ 108133 h 539430"/>
              <a:gd name="connsiteX61" fmla="*/ 1058890 w 1948557"/>
              <a:gd name="connsiteY61" fmla="*/ 156373 h 539430"/>
              <a:gd name="connsiteX62" fmla="*/ 1430473 w 1948557"/>
              <a:gd name="connsiteY62" fmla="*/ 156373 h 539430"/>
              <a:gd name="connsiteX63" fmla="*/ 1430473 w 1948557"/>
              <a:gd name="connsiteY63" fmla="*/ 108133 h 539430"/>
              <a:gd name="connsiteX64" fmla="*/ 642494 w 1948557"/>
              <a:gd name="connsiteY64" fmla="*/ 108133 h 539430"/>
              <a:gd name="connsiteX65" fmla="*/ 642494 w 1948557"/>
              <a:gd name="connsiteY65" fmla="*/ 156373 h 539430"/>
              <a:gd name="connsiteX66" fmla="*/ 1014077 w 1948557"/>
              <a:gd name="connsiteY66" fmla="*/ 156373 h 539430"/>
              <a:gd name="connsiteX67" fmla="*/ 1014077 w 1948557"/>
              <a:gd name="connsiteY67" fmla="*/ 108133 h 539430"/>
              <a:gd name="connsiteX68" fmla="*/ 0 w 1948557"/>
              <a:gd name="connsiteY68" fmla="*/ 0 h 539430"/>
              <a:gd name="connsiteX69" fmla="*/ 1948557 w 1948557"/>
              <a:gd name="connsiteY69" fmla="*/ 0 h 539430"/>
              <a:gd name="connsiteX70" fmla="*/ 1948557 w 1948557"/>
              <a:gd name="connsiteY70" fmla="*/ 539430 h 539430"/>
              <a:gd name="connsiteX71" fmla="*/ 0 w 1948557"/>
              <a:gd name="connsiteY71"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48557" h="539430">
                <a:moveTo>
                  <a:pt x="238168" y="383657"/>
                </a:moveTo>
                <a:lnTo>
                  <a:pt x="238168" y="429376"/>
                </a:lnTo>
                <a:lnTo>
                  <a:pt x="600628" y="429376"/>
                </a:lnTo>
                <a:lnTo>
                  <a:pt x="600628" y="383657"/>
                </a:lnTo>
                <a:close/>
                <a:moveTo>
                  <a:pt x="1058890" y="383056"/>
                </a:moveTo>
                <a:lnTo>
                  <a:pt x="1058890" y="431296"/>
                </a:lnTo>
                <a:lnTo>
                  <a:pt x="1430473" y="431296"/>
                </a:lnTo>
                <a:lnTo>
                  <a:pt x="1430473" y="383056"/>
                </a:lnTo>
                <a:close/>
                <a:moveTo>
                  <a:pt x="642494" y="383056"/>
                </a:moveTo>
                <a:lnTo>
                  <a:pt x="642494" y="431296"/>
                </a:lnTo>
                <a:lnTo>
                  <a:pt x="1014077" y="431296"/>
                </a:lnTo>
                <a:lnTo>
                  <a:pt x="1014077" y="383056"/>
                </a:lnTo>
                <a:close/>
                <a:moveTo>
                  <a:pt x="238168" y="315257"/>
                </a:moveTo>
                <a:lnTo>
                  <a:pt x="238168" y="360976"/>
                </a:lnTo>
                <a:lnTo>
                  <a:pt x="600628" y="360976"/>
                </a:lnTo>
                <a:lnTo>
                  <a:pt x="600628" y="315257"/>
                </a:lnTo>
                <a:close/>
                <a:moveTo>
                  <a:pt x="1058890" y="314326"/>
                </a:moveTo>
                <a:lnTo>
                  <a:pt x="1058890" y="362566"/>
                </a:lnTo>
                <a:lnTo>
                  <a:pt x="1430473" y="362566"/>
                </a:lnTo>
                <a:lnTo>
                  <a:pt x="1430473" y="314326"/>
                </a:lnTo>
                <a:close/>
                <a:moveTo>
                  <a:pt x="642494" y="314326"/>
                </a:moveTo>
                <a:lnTo>
                  <a:pt x="642494" y="362566"/>
                </a:lnTo>
                <a:lnTo>
                  <a:pt x="1014077" y="362566"/>
                </a:lnTo>
                <a:lnTo>
                  <a:pt x="1014077" y="314326"/>
                </a:lnTo>
                <a:close/>
                <a:moveTo>
                  <a:pt x="238168" y="246857"/>
                </a:moveTo>
                <a:lnTo>
                  <a:pt x="238168" y="292576"/>
                </a:lnTo>
                <a:lnTo>
                  <a:pt x="600628" y="292576"/>
                </a:lnTo>
                <a:lnTo>
                  <a:pt x="600628" y="246857"/>
                </a:lnTo>
                <a:close/>
                <a:moveTo>
                  <a:pt x="1058890" y="245595"/>
                </a:moveTo>
                <a:lnTo>
                  <a:pt x="1058890" y="293835"/>
                </a:lnTo>
                <a:lnTo>
                  <a:pt x="1430473" y="293835"/>
                </a:lnTo>
                <a:lnTo>
                  <a:pt x="1430473" y="245595"/>
                </a:lnTo>
                <a:close/>
                <a:moveTo>
                  <a:pt x="642494" y="245595"/>
                </a:moveTo>
                <a:lnTo>
                  <a:pt x="642494" y="293835"/>
                </a:lnTo>
                <a:lnTo>
                  <a:pt x="1014077" y="293835"/>
                </a:lnTo>
                <a:lnTo>
                  <a:pt x="1014077" y="245595"/>
                </a:lnTo>
                <a:close/>
                <a:moveTo>
                  <a:pt x="238168" y="178456"/>
                </a:moveTo>
                <a:lnTo>
                  <a:pt x="238168" y="224175"/>
                </a:lnTo>
                <a:lnTo>
                  <a:pt x="600628" y="224175"/>
                </a:lnTo>
                <a:lnTo>
                  <a:pt x="600628" y="178456"/>
                </a:lnTo>
                <a:close/>
                <a:moveTo>
                  <a:pt x="1058890" y="176864"/>
                </a:moveTo>
                <a:lnTo>
                  <a:pt x="1058890" y="225104"/>
                </a:lnTo>
                <a:lnTo>
                  <a:pt x="1430473" y="225104"/>
                </a:lnTo>
                <a:lnTo>
                  <a:pt x="1430473" y="176864"/>
                </a:lnTo>
                <a:close/>
                <a:moveTo>
                  <a:pt x="642494" y="176864"/>
                </a:moveTo>
                <a:lnTo>
                  <a:pt x="642494" y="225104"/>
                </a:lnTo>
                <a:lnTo>
                  <a:pt x="1014077" y="225104"/>
                </a:lnTo>
                <a:lnTo>
                  <a:pt x="1014077" y="176864"/>
                </a:lnTo>
                <a:close/>
                <a:moveTo>
                  <a:pt x="1578105" y="146210"/>
                </a:moveTo>
                <a:cubicBezTo>
                  <a:pt x="1556437" y="146210"/>
                  <a:pt x="1538871" y="163776"/>
                  <a:pt x="1538871" y="185444"/>
                </a:cubicBezTo>
                <a:lnTo>
                  <a:pt x="1538871" y="353984"/>
                </a:lnTo>
                <a:cubicBezTo>
                  <a:pt x="1538871" y="375652"/>
                  <a:pt x="1556437" y="393218"/>
                  <a:pt x="1578105" y="393218"/>
                </a:cubicBezTo>
                <a:lnTo>
                  <a:pt x="1735036" y="393218"/>
                </a:lnTo>
                <a:cubicBezTo>
                  <a:pt x="1756704" y="393218"/>
                  <a:pt x="1774270" y="375652"/>
                  <a:pt x="1774270" y="353984"/>
                </a:cubicBezTo>
                <a:lnTo>
                  <a:pt x="1774270" y="185444"/>
                </a:lnTo>
                <a:cubicBezTo>
                  <a:pt x="1774270" y="163776"/>
                  <a:pt x="1756704" y="146210"/>
                  <a:pt x="1735036" y="146210"/>
                </a:cubicBezTo>
                <a:close/>
                <a:moveTo>
                  <a:pt x="238168" y="110055"/>
                </a:moveTo>
                <a:lnTo>
                  <a:pt x="238168" y="155774"/>
                </a:lnTo>
                <a:lnTo>
                  <a:pt x="600628" y="155774"/>
                </a:lnTo>
                <a:lnTo>
                  <a:pt x="600628" y="110055"/>
                </a:lnTo>
                <a:close/>
                <a:moveTo>
                  <a:pt x="1058890" y="108133"/>
                </a:moveTo>
                <a:lnTo>
                  <a:pt x="1058890" y="156373"/>
                </a:lnTo>
                <a:lnTo>
                  <a:pt x="1430473" y="156373"/>
                </a:lnTo>
                <a:lnTo>
                  <a:pt x="1430473" y="108133"/>
                </a:lnTo>
                <a:close/>
                <a:moveTo>
                  <a:pt x="642494" y="108133"/>
                </a:moveTo>
                <a:lnTo>
                  <a:pt x="642494" y="156373"/>
                </a:lnTo>
                <a:lnTo>
                  <a:pt x="1014077" y="156373"/>
                </a:lnTo>
                <a:lnTo>
                  <a:pt x="1014077" y="108133"/>
                </a:lnTo>
                <a:close/>
                <a:moveTo>
                  <a:pt x="0" y="0"/>
                </a:moveTo>
                <a:lnTo>
                  <a:pt x="1948557" y="0"/>
                </a:lnTo>
                <a:lnTo>
                  <a:pt x="1948557" y="539430"/>
                </a:lnTo>
                <a:lnTo>
                  <a:pt x="0" y="539430"/>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91401" tIns="45700" rIns="45700" bIns="91401"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688" fontAlgn="base">
              <a:spcBef>
                <a:spcPct val="0"/>
              </a:spcBef>
              <a:spcAft>
                <a:spcPct val="0"/>
              </a:spcAft>
              <a:defRPr/>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244" name="Oval 1233"/>
          <p:cNvSpPr>
            <a:spLocks noChangeAspect="1"/>
          </p:cNvSpPr>
          <p:nvPr/>
        </p:nvSpPr>
        <p:spPr bwMode="auto">
          <a:xfrm>
            <a:off x="9896351" y="2662840"/>
            <a:ext cx="463446" cy="616331"/>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801" kern="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245" name="Freeform 104"/>
          <p:cNvSpPr/>
          <p:nvPr/>
        </p:nvSpPr>
        <p:spPr bwMode="auto">
          <a:xfrm>
            <a:off x="7864503" y="5180317"/>
            <a:ext cx="507954" cy="414472"/>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algn="ctr" defTabSz="913688" fontAlgn="base">
              <a:spcBef>
                <a:spcPct val="0"/>
              </a:spcBef>
              <a:spcAft>
                <a:spcPct val="0"/>
              </a:spcAft>
              <a:defRPr/>
            </a:pPr>
            <a:endParaRPr lang="en-US" sz="1801"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246" name="Group 245"/>
          <p:cNvGrpSpPr/>
          <p:nvPr/>
        </p:nvGrpSpPr>
        <p:grpSpPr>
          <a:xfrm>
            <a:off x="6891839" y="5223582"/>
            <a:ext cx="485474" cy="398900"/>
            <a:chOff x="5747233" y="2241611"/>
            <a:chExt cx="585773" cy="368342"/>
          </a:xfrm>
          <a:solidFill>
            <a:srgbClr val="FFFFFF"/>
          </a:solidFill>
        </p:grpSpPr>
        <p:sp>
          <p:nvSpPr>
            <p:cNvPr id="247" name="LOAD METER"/>
            <p:cNvSpPr>
              <a:spLocks noChangeAspect="1"/>
            </p:cNvSpPr>
            <p:nvPr/>
          </p:nvSpPr>
          <p:spPr bwMode="auto">
            <a:xfrm rot="1919497">
              <a:off x="5879039" y="2282215"/>
              <a:ext cx="385756" cy="327738"/>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68374" tIns="34185" rIns="34185" bIns="68374" numCol="1" spcCol="0" rtlCol="0" fromWordArt="0" anchor="b" anchorCtr="0" forceAA="0" compatLnSpc="1">
              <a:prstTxWarp prst="textNoShape">
                <a:avLst/>
              </a:prstTxWarp>
              <a:noAutofit/>
            </a:bodyPr>
            <a:lstStyle/>
            <a:p>
              <a:pPr algn="ctr" defTabSz="683508" fontAlgn="base">
                <a:spcBef>
                  <a:spcPct val="0"/>
                </a:spcBef>
                <a:spcAft>
                  <a:spcPct val="0"/>
                </a:spcAft>
                <a:defRPr/>
              </a:pPr>
              <a:endParaRPr lang="en-US" sz="1345" kern="0" spc="-38" dirty="0">
                <a:gradFill>
                  <a:gsLst>
                    <a:gs pos="0">
                      <a:srgbClr val="FFFFFF"/>
                    </a:gs>
                    <a:gs pos="100000">
                      <a:srgbClr val="FFFFFF"/>
                    </a:gs>
                  </a:gsLst>
                  <a:lin ang="5400000" scaled="0"/>
                </a:gradFill>
                <a:ea typeface="Segoe UI" pitchFamily="34" charset="0"/>
                <a:cs typeface="Segoe UI" pitchFamily="34" charset="0"/>
              </a:endParaRPr>
            </a:p>
          </p:txBody>
        </p:sp>
        <p:sp>
          <p:nvSpPr>
            <p:cNvPr id="248" name="Rounded Rectangle 6"/>
            <p:cNvSpPr/>
            <p:nvPr/>
          </p:nvSpPr>
          <p:spPr bwMode="auto">
            <a:xfrm rot="16200000">
              <a:off x="5909293" y="2148219"/>
              <a:ext cx="330321" cy="51710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w="10795" cap="flat" cmpd="sng" algn="ctr">
              <a:noFill/>
              <a:prstDash val="solid"/>
              <a:headEnd type="none" w="med" len="med"/>
              <a:tailEnd type="none" w="med" len="med"/>
            </a:ln>
            <a:effectLst/>
          </p:spPr>
          <p:txBody>
            <a:bodyPr vert="horz" wrap="square" lIns="91397" tIns="45698" rIns="91397" bIns="45698" numCol="1" rtlCol="0" anchor="ctr" anchorCtr="0" compatLnSpc="1">
              <a:prstTxWarp prst="textNoShape">
                <a:avLst/>
              </a:prstTxWarp>
            </a:bodyPr>
            <a:lstStyle/>
            <a:p>
              <a:pPr defTabSz="822583">
                <a:defRPr/>
              </a:pPr>
              <a:endParaRPr lang="en-US" sz="2000" kern="0" spc="-135" dirty="0">
                <a:gradFill>
                  <a:gsLst>
                    <a:gs pos="0">
                      <a:srgbClr val="FFFFFF"/>
                    </a:gs>
                    <a:gs pos="100000">
                      <a:srgbClr val="FFFFFF"/>
                    </a:gs>
                  </a:gsLst>
                  <a:lin ang="5400000" scaled="0"/>
                </a:gradFill>
                <a:latin typeface="Segoe Light" pitchFamily="34" charset="0"/>
              </a:endParaRPr>
            </a:p>
          </p:txBody>
        </p:sp>
        <p:sp>
          <p:nvSpPr>
            <p:cNvPr id="249" name="Rectangle 248"/>
            <p:cNvSpPr/>
            <p:nvPr/>
          </p:nvSpPr>
          <p:spPr bwMode="auto">
            <a:xfrm>
              <a:off x="5747233" y="2293846"/>
              <a:ext cx="90003" cy="214937"/>
            </a:xfrm>
            <a:prstGeom prst="rect">
              <a:avLst/>
            </a:prstGeom>
            <a:grpFill/>
            <a:ln w="10795" cap="flat" cmpd="sng" algn="ctr">
              <a:noFill/>
              <a:prstDash val="solid"/>
              <a:headEnd type="none" w="med" len="med"/>
              <a:tailEnd type="none" w="med" len="med"/>
            </a:ln>
            <a:effectLst/>
          </p:spPr>
          <p:txBody>
            <a:bodyPr vert="horz" wrap="square" lIns="0" tIns="46616" rIns="0" bIns="46616" numCol="1" rtlCol="0" anchor="ctr" anchorCtr="0" compatLnSpc="1">
              <a:prstTxWarp prst="textNoShape">
                <a:avLst/>
              </a:prstTxWarp>
            </a:bodyPr>
            <a:lstStyle/>
            <a:p>
              <a:pPr algn="ctr" defTabSz="93205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sp>
        <p:nvSpPr>
          <p:cNvPr id="250" name="Oval 16"/>
          <p:cNvSpPr/>
          <p:nvPr/>
        </p:nvSpPr>
        <p:spPr bwMode="auto">
          <a:xfrm>
            <a:off x="9946320" y="5218575"/>
            <a:ext cx="333281" cy="354900"/>
          </a:xfrm>
          <a:custGeom>
            <a:avLst/>
            <a:gdLst/>
            <a:ahLst/>
            <a:cxnLst/>
            <a:rect l="l" t="t" r="r" b="b"/>
            <a:pathLst>
              <a:path w="2396359" h="2310016">
                <a:moveTo>
                  <a:pt x="1165378" y="1670960"/>
                </a:moveTo>
                <a:cubicBezTo>
                  <a:pt x="1273504" y="1670960"/>
                  <a:pt x="1361157" y="1758613"/>
                  <a:pt x="1361157" y="1866739"/>
                </a:cubicBezTo>
                <a:cubicBezTo>
                  <a:pt x="1361157" y="1974865"/>
                  <a:pt x="1273504" y="2062518"/>
                  <a:pt x="1165378" y="2062518"/>
                </a:cubicBezTo>
                <a:cubicBezTo>
                  <a:pt x="1057252" y="2062518"/>
                  <a:pt x="969599" y="1974865"/>
                  <a:pt x="969599" y="1866739"/>
                </a:cubicBezTo>
                <a:cubicBezTo>
                  <a:pt x="969599" y="1758613"/>
                  <a:pt x="1057252" y="1670960"/>
                  <a:pt x="1165378" y="1670960"/>
                </a:cubicBezTo>
                <a:close/>
                <a:moveTo>
                  <a:pt x="1165378" y="1364076"/>
                </a:moveTo>
                <a:cubicBezTo>
                  <a:pt x="972314" y="1364076"/>
                  <a:pt x="815805" y="1520585"/>
                  <a:pt x="815805" y="1713649"/>
                </a:cubicBezTo>
                <a:lnTo>
                  <a:pt x="815805" y="2138530"/>
                </a:lnTo>
                <a:lnTo>
                  <a:pt x="1514951" y="2138530"/>
                </a:lnTo>
                <a:lnTo>
                  <a:pt x="1514951" y="1713649"/>
                </a:lnTo>
                <a:cubicBezTo>
                  <a:pt x="1514951" y="1520585"/>
                  <a:pt x="1358442" y="1364076"/>
                  <a:pt x="1165378" y="1364076"/>
                </a:cubicBezTo>
                <a:close/>
                <a:moveTo>
                  <a:pt x="1102410" y="885807"/>
                </a:moveTo>
                <a:cubicBezTo>
                  <a:pt x="1698054" y="885807"/>
                  <a:pt x="2243980" y="1028981"/>
                  <a:pt x="2243980" y="1314132"/>
                </a:cubicBezTo>
                <a:cubicBezTo>
                  <a:pt x="2243980" y="1864144"/>
                  <a:pt x="1761116" y="2310016"/>
                  <a:pt x="1165472" y="2310016"/>
                </a:cubicBezTo>
                <a:cubicBezTo>
                  <a:pt x="569828" y="2310016"/>
                  <a:pt x="97474" y="1551500"/>
                  <a:pt x="86964" y="1314132"/>
                </a:cubicBezTo>
                <a:cubicBezTo>
                  <a:pt x="76454" y="1076764"/>
                  <a:pt x="506766" y="885807"/>
                  <a:pt x="1102410" y="885807"/>
                </a:cubicBezTo>
                <a:close/>
                <a:moveTo>
                  <a:pt x="1167542" y="481"/>
                </a:moveTo>
                <a:cubicBezTo>
                  <a:pt x="1587408" y="-7473"/>
                  <a:pt x="2041373" y="82194"/>
                  <a:pt x="2396359" y="336018"/>
                </a:cubicBezTo>
                <a:lnTo>
                  <a:pt x="2396359" y="1092763"/>
                </a:lnTo>
                <a:cubicBezTo>
                  <a:pt x="1824596" y="853127"/>
                  <a:pt x="1025810" y="575654"/>
                  <a:pt x="0" y="1092763"/>
                </a:cubicBezTo>
                <a:lnTo>
                  <a:pt x="0" y="373856"/>
                </a:lnTo>
                <a:cubicBezTo>
                  <a:pt x="144255" y="182304"/>
                  <a:pt x="627714" y="10707"/>
                  <a:pt x="1167542" y="48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512" fontAlgn="base">
              <a:spcBef>
                <a:spcPct val="0"/>
              </a:spcBef>
              <a:spcAft>
                <a:spcPct val="0"/>
              </a:spcAft>
              <a:defRPr/>
            </a:pPr>
            <a:endParaRPr lang="en-US" sz="1801"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251" name="Freeform 239"/>
          <p:cNvSpPr>
            <a:spLocks/>
          </p:cNvSpPr>
          <p:nvPr/>
        </p:nvSpPr>
        <p:spPr bwMode="auto">
          <a:xfrm>
            <a:off x="8987009" y="5180316"/>
            <a:ext cx="381623" cy="431413"/>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chemeClr val="bg1"/>
          </a:solidFill>
          <a:ln>
            <a:noFill/>
          </a:ln>
          <a:extLst/>
        </p:spPr>
        <p:txBody>
          <a:bodyPr vert="horz" wrap="square" lIns="91388" tIns="45694" rIns="91388" bIns="45694" numCol="1" anchor="t" anchorCtr="0" compatLnSpc="1">
            <a:prstTxWarp prst="textNoShape">
              <a:avLst/>
            </a:prstTxWarp>
          </a:bodyPr>
          <a:lstStyle/>
          <a:p>
            <a:pPr defTabSz="931300">
              <a:defRPr/>
            </a:pPr>
            <a:endParaRPr lang="en-US" sz="1801" kern="0" dirty="0">
              <a:solidFill>
                <a:srgbClr val="B4009E"/>
              </a:solidFill>
            </a:endParaRPr>
          </a:p>
        </p:txBody>
      </p:sp>
    </p:spTree>
    <p:extLst>
      <p:ext uri="{BB962C8B-B14F-4D97-AF65-F5344CB8AC3E}">
        <p14:creationId xmlns:p14="http://schemas.microsoft.com/office/powerpoint/2010/main" val="347923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8666" y="1904346"/>
            <a:ext cx="11722956" cy="4930772"/>
          </a:xfrm>
        </p:spPr>
        <p:txBody>
          <a:bodyPr/>
          <a:lstStyle/>
          <a:p>
            <a:r>
              <a:rPr lang="en-US" sz="3672" dirty="0"/>
              <a:t>Windows platform provides secure key handling</a:t>
            </a:r>
          </a:p>
          <a:p>
            <a:pPr lvl="1"/>
            <a:r>
              <a:rPr lang="en-US" sz="2040" dirty="0"/>
              <a:t>Windows </a:t>
            </a:r>
            <a:r>
              <a:rPr lang="en-US" sz="2040" dirty="0" err="1"/>
              <a:t>IoT</a:t>
            </a:r>
            <a:r>
              <a:rPr lang="en-US" sz="2040" dirty="0"/>
              <a:t> uses TPM 2.0 to handle Azure credentials</a:t>
            </a:r>
          </a:p>
          <a:p>
            <a:pPr lvl="1"/>
            <a:r>
              <a:rPr lang="en-US" sz="2040" dirty="0"/>
              <a:t>Credential storage is platform independent and SW update resistant</a:t>
            </a:r>
          </a:p>
          <a:p>
            <a:pPr lvl="1"/>
            <a:r>
              <a:rPr lang="en-US" sz="2040" dirty="0"/>
              <a:t>Support for discrete TPMs and Firmware TPMs </a:t>
            </a:r>
          </a:p>
          <a:p>
            <a:r>
              <a:rPr lang="en-US" sz="3672" dirty="0"/>
              <a:t>Developers can easily build secure cloud applications for Windows </a:t>
            </a:r>
            <a:r>
              <a:rPr lang="en-US" sz="3672" dirty="0" err="1"/>
              <a:t>IoT</a:t>
            </a:r>
            <a:endParaRPr lang="en-US" sz="3672" dirty="0"/>
          </a:p>
          <a:p>
            <a:pPr lvl="1"/>
            <a:r>
              <a:rPr lang="en-US" sz="2040" dirty="0"/>
              <a:t>Removing the burden from developers to handle access keys in their code by moving credential storage and processing into the TPM</a:t>
            </a:r>
          </a:p>
          <a:p>
            <a:pPr lvl="1"/>
            <a:r>
              <a:rPr lang="en-US" sz="2040" dirty="0"/>
              <a:t>Client libraries utilizing TPM 2.0 infrastructure for quick time to market development (</a:t>
            </a:r>
            <a:r>
              <a:rPr lang="en-US" sz="2040" dirty="0">
                <a:hlinkClick r:id="rId3"/>
              </a:rPr>
              <a:t>Connected Service for Azure </a:t>
            </a:r>
            <a:r>
              <a:rPr lang="en-US" sz="2040" dirty="0" err="1">
                <a:hlinkClick r:id="rId3"/>
              </a:rPr>
              <a:t>IoT</a:t>
            </a:r>
            <a:r>
              <a:rPr lang="en-US" sz="2040" dirty="0">
                <a:hlinkClick r:id="rId3"/>
              </a:rPr>
              <a:t> Hub </a:t>
            </a:r>
            <a:r>
              <a:rPr lang="en-US" sz="2040" dirty="0"/>
              <a:t>)</a:t>
            </a:r>
          </a:p>
          <a:p>
            <a:pPr lvl="1"/>
            <a:r>
              <a:rPr lang="en-US" sz="2040" dirty="0"/>
              <a:t>TPM simulator for hardware indented development</a:t>
            </a:r>
          </a:p>
          <a:p>
            <a:pPr lvl="1"/>
            <a:r>
              <a:rPr lang="en-US" sz="2040" dirty="0"/>
              <a:t>Access key provisioning tools for rapid prototyping (</a:t>
            </a:r>
            <a:r>
              <a:rPr lang="en-US" sz="2040" dirty="0" err="1"/>
              <a:t>IoT</a:t>
            </a:r>
            <a:r>
              <a:rPr lang="en-US" sz="2040" dirty="0"/>
              <a:t> Dashboard, Device Portal)</a:t>
            </a:r>
          </a:p>
        </p:txBody>
      </p:sp>
      <p:sp>
        <p:nvSpPr>
          <p:cNvPr id="3" name="Title 2"/>
          <p:cNvSpPr>
            <a:spLocks noGrp="1"/>
          </p:cNvSpPr>
          <p:nvPr>
            <p:ph type="title"/>
          </p:nvPr>
        </p:nvSpPr>
        <p:spPr/>
        <p:txBody>
          <a:bodyPr/>
          <a:lstStyle/>
          <a:p>
            <a:r>
              <a:rPr lang="en-US" dirty="0"/>
              <a:t>Windows 10 </a:t>
            </a:r>
            <a:r>
              <a:rPr lang="en-US" dirty="0" err="1"/>
              <a:t>IoT</a:t>
            </a:r>
            <a:r>
              <a:rPr lang="en-US" dirty="0"/>
              <a:t> Cloud access through secure platform</a:t>
            </a:r>
          </a:p>
        </p:txBody>
      </p:sp>
    </p:spTree>
    <p:extLst>
      <p:ext uri="{BB962C8B-B14F-4D97-AF65-F5344CB8AC3E}">
        <p14:creationId xmlns:p14="http://schemas.microsoft.com/office/powerpoint/2010/main" val="24634188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p:txBody>
          <a:bodyPr/>
          <a:lstStyle/>
          <a:p>
            <a:r>
              <a:rPr lang="en-US"/>
              <a:t>Security from the ground up</a:t>
            </a:r>
            <a:endParaRPr lang="en-US" dirty="0"/>
          </a:p>
        </p:txBody>
      </p:sp>
      <p:sp>
        <p:nvSpPr>
          <p:cNvPr id="6" name="Text Placeholder 5"/>
          <p:cNvSpPr>
            <a:spLocks noGrp="1"/>
          </p:cNvSpPr>
          <p:nvPr>
            <p:ph type="body" sz="quarter" idx="11"/>
          </p:nvPr>
        </p:nvSpPr>
        <p:spPr>
          <a:xfrm>
            <a:off x="378666" y="1733875"/>
            <a:ext cx="4916582" cy="5135637"/>
          </a:xfrm>
        </p:spPr>
        <p:txBody>
          <a:bodyPr/>
          <a:lstStyle/>
          <a:p>
            <a:r>
              <a:rPr lang="en-US" dirty="0"/>
              <a:t>Microsoft Cloud</a:t>
            </a:r>
          </a:p>
          <a:p>
            <a:r>
              <a:rPr lang="en-US" dirty="0"/>
              <a:t>Largest online services in the world</a:t>
            </a:r>
          </a:p>
          <a:p>
            <a:r>
              <a:rPr lang="en-US" dirty="0"/>
              <a:t>Centers of excellence</a:t>
            </a:r>
          </a:p>
          <a:p>
            <a:pPr lvl="1"/>
            <a:r>
              <a:rPr lang="en-US" dirty="0"/>
              <a:t>Microsoft Digital Crimes Unit</a:t>
            </a:r>
          </a:p>
          <a:p>
            <a:pPr lvl="1"/>
            <a:r>
              <a:rPr lang="en-US" dirty="0"/>
              <a:t>Microsoft Security Response Center</a:t>
            </a:r>
          </a:p>
          <a:p>
            <a:pPr lvl="1"/>
            <a:r>
              <a:rPr lang="en-US" dirty="0"/>
              <a:t>Microsoft Malware Protection Center.</a:t>
            </a:r>
          </a:p>
          <a:p>
            <a:r>
              <a:rPr lang="en-US" dirty="0"/>
              <a:t>Operational Security Assurance (OSA) process</a:t>
            </a:r>
          </a:p>
          <a:p>
            <a:r>
              <a:rPr lang="en-US" dirty="0"/>
              <a:t>Security Development Lifecycle (SDL)</a:t>
            </a:r>
          </a:p>
        </p:txBody>
      </p:sp>
      <p:sp>
        <p:nvSpPr>
          <p:cNvPr id="2" name="Title 1"/>
          <p:cNvSpPr>
            <a:spLocks noGrp="1"/>
          </p:cNvSpPr>
          <p:nvPr>
            <p:ph type="title"/>
          </p:nvPr>
        </p:nvSpPr>
        <p:spPr/>
        <p:txBody>
          <a:bodyPr/>
          <a:lstStyle/>
          <a:p>
            <a:r>
              <a:rPr lang="en-US"/>
              <a:t>Microsoft Azure</a:t>
            </a:r>
            <a:endParaRPr lang="en-US" dirty="0"/>
          </a:p>
        </p:txBody>
      </p:sp>
      <p:sp>
        <p:nvSpPr>
          <p:cNvPr id="3" name="Rectangle 2"/>
          <p:cNvSpPr/>
          <p:nvPr/>
        </p:nvSpPr>
        <p:spPr>
          <a:xfrm>
            <a:off x="4691573" y="6604521"/>
            <a:ext cx="7624739" cy="286306"/>
          </a:xfrm>
          <a:prstGeom prst="rect">
            <a:avLst/>
          </a:prstGeom>
          <a:noFill/>
        </p:spPr>
        <p:txBody>
          <a:bodyPr wrap="square">
            <a:spAutoFit/>
          </a:bodyPr>
          <a:lstStyle/>
          <a:p>
            <a:pPr algn="r" defTabSz="932597"/>
            <a:r>
              <a:rPr lang="en-US" sz="1224" kern="0" dirty="0">
                <a:solidFill>
                  <a:sysClr val="windowText" lastClr="000000"/>
                </a:solidFill>
              </a:rPr>
              <a:t>azure.microsoft.com/documentation/articles/securing-</a:t>
            </a:r>
            <a:r>
              <a:rPr lang="en-US" sz="1224" kern="0" dirty="0" err="1">
                <a:solidFill>
                  <a:sysClr val="windowText" lastClr="000000"/>
                </a:solidFill>
              </a:rPr>
              <a:t>iot</a:t>
            </a:r>
            <a:r>
              <a:rPr lang="en-US" sz="1224" kern="0" dirty="0">
                <a:solidFill>
                  <a:sysClr val="windowText" lastClr="000000"/>
                </a:solidFill>
              </a:rPr>
              <a:t>-ground-up/</a:t>
            </a:r>
          </a:p>
        </p:txBody>
      </p:sp>
    </p:spTree>
    <p:extLst>
      <p:ext uri="{BB962C8B-B14F-4D97-AF65-F5344CB8AC3E}">
        <p14:creationId xmlns:p14="http://schemas.microsoft.com/office/powerpoint/2010/main" val="27056198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66" y="296897"/>
            <a:ext cx="11733453" cy="917575"/>
          </a:xfrm>
        </p:spPr>
        <p:txBody>
          <a:bodyPr/>
          <a:lstStyle/>
          <a:p>
            <a:r>
              <a:rPr lang="en-US" dirty="0">
                <a:solidFill>
                  <a:schemeClr val="tx1"/>
                </a:solidFill>
              </a:rPr>
              <a:t>Azure </a:t>
            </a:r>
            <a:r>
              <a:rPr lang="en-US" dirty="0" err="1">
                <a:solidFill>
                  <a:schemeClr val="tx1"/>
                </a:solidFill>
              </a:rPr>
              <a:t>IoT</a:t>
            </a:r>
            <a:r>
              <a:rPr lang="en-US" dirty="0">
                <a:solidFill>
                  <a:schemeClr val="tx1"/>
                </a:solidFill>
              </a:rPr>
              <a:t> Suite</a:t>
            </a:r>
          </a:p>
        </p:txBody>
      </p:sp>
      <p:grpSp>
        <p:nvGrpSpPr>
          <p:cNvPr id="9" name="Group 8"/>
          <p:cNvGrpSpPr/>
          <p:nvPr/>
        </p:nvGrpSpPr>
        <p:grpSpPr>
          <a:xfrm>
            <a:off x="671621" y="1347299"/>
            <a:ext cx="5028486" cy="5028486"/>
            <a:chOff x="684085" y="1558165"/>
            <a:chExt cx="5029200" cy="5029200"/>
          </a:xfrm>
        </p:grpSpPr>
        <p:sp>
          <p:nvSpPr>
            <p:cNvPr id="33" name="Rectangle 32"/>
            <p:cNvSpPr/>
            <p:nvPr/>
          </p:nvSpPr>
          <p:spPr bwMode="auto">
            <a:xfrm>
              <a:off x="684085" y="1558165"/>
              <a:ext cx="5029200" cy="5029200"/>
            </a:xfrm>
            <a:prstGeom prst="rect">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2377103" rIns="186494" bIns="0" numCol="1" spcCol="0" rtlCol="0" fromWordArt="0" anchor="t" anchorCtr="0" forceAA="0" compatLnSpc="1">
              <a:prstTxWarp prst="textNoShape">
                <a:avLst/>
              </a:prstTxWarp>
              <a:noAutofit/>
            </a:bodyPr>
            <a:lstStyle/>
            <a:p>
              <a:pPr defTabSz="932418">
                <a:defRPr/>
              </a:pPr>
              <a:endParaRPr lang="en-US" kern="0" dirty="0">
                <a:solidFill>
                  <a:schemeClr val="tx1"/>
                </a:solidFill>
              </a:endParaRPr>
            </a:p>
          </p:txBody>
        </p:sp>
        <p:grpSp>
          <p:nvGrpSpPr>
            <p:cNvPr id="8" name="Group 7"/>
            <p:cNvGrpSpPr/>
            <p:nvPr/>
          </p:nvGrpSpPr>
          <p:grpSpPr>
            <a:xfrm>
              <a:off x="1001604" y="1830653"/>
              <a:ext cx="4463746" cy="4484224"/>
              <a:chOff x="942236" y="1712126"/>
              <a:chExt cx="4463746" cy="4484224"/>
            </a:xfrm>
          </p:grpSpPr>
          <p:sp>
            <p:nvSpPr>
              <p:cNvPr id="35" name="Rectangle 34"/>
              <p:cNvSpPr/>
              <p:nvPr/>
            </p:nvSpPr>
            <p:spPr>
              <a:xfrm>
                <a:off x="1621599" y="1761467"/>
                <a:ext cx="3383053"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Device Connectivity &amp; Management</a:t>
                </a:r>
              </a:p>
            </p:txBody>
          </p:sp>
          <p:sp>
            <p:nvSpPr>
              <p:cNvPr id="36" name="Freeform 6"/>
              <p:cNvSpPr>
                <a:spLocks noEditPoints="1"/>
              </p:cNvSpPr>
              <p:nvPr/>
            </p:nvSpPr>
            <p:spPr bwMode="auto">
              <a:xfrm>
                <a:off x="942236" y="2425719"/>
                <a:ext cx="536373" cy="342429"/>
              </a:xfrm>
              <a:custGeom>
                <a:avLst/>
                <a:gdLst>
                  <a:gd name="T0" fmla="*/ 9590 w 15821"/>
                  <a:gd name="T1" fmla="*/ 2934 h 10024"/>
                  <a:gd name="T2" fmla="*/ 10601 w 15821"/>
                  <a:gd name="T3" fmla="*/ 3946 h 10024"/>
                  <a:gd name="T4" fmla="*/ 9590 w 15821"/>
                  <a:gd name="T5" fmla="*/ 4957 h 10024"/>
                  <a:gd name="T6" fmla="*/ 9078 w 15821"/>
                  <a:gd name="T7" fmla="*/ 4817 h 10024"/>
                  <a:gd name="T8" fmla="*/ 7329 w 15821"/>
                  <a:gd name="T9" fmla="*/ 6782 h 10024"/>
                  <a:gd name="T10" fmla="*/ 7372 w 15821"/>
                  <a:gd name="T11" fmla="*/ 7072 h 10024"/>
                  <a:gd name="T12" fmla="*/ 6361 w 15821"/>
                  <a:gd name="T13" fmla="*/ 8083 h 10024"/>
                  <a:gd name="T14" fmla="*/ 5349 w 15821"/>
                  <a:gd name="T15" fmla="*/ 7072 h 10024"/>
                  <a:gd name="T16" fmla="*/ 5370 w 15821"/>
                  <a:gd name="T17" fmla="*/ 6869 h 10024"/>
                  <a:gd name="T18" fmla="*/ 2767 w 15821"/>
                  <a:gd name="T19" fmla="*/ 5302 h 10024"/>
                  <a:gd name="T20" fmla="*/ 2166 w 15821"/>
                  <a:gd name="T21" fmla="*/ 5607 h 10024"/>
                  <a:gd name="T22" fmla="*/ 1529 w 15821"/>
                  <a:gd name="T23" fmla="*/ 8144 h 10024"/>
                  <a:gd name="T24" fmla="*/ 2023 w 15821"/>
                  <a:gd name="T25" fmla="*/ 9012 h 10024"/>
                  <a:gd name="T26" fmla="*/ 1012 w 15821"/>
                  <a:gd name="T27" fmla="*/ 10024 h 10024"/>
                  <a:gd name="T28" fmla="*/ 0 w 15821"/>
                  <a:gd name="T29" fmla="*/ 9012 h 10024"/>
                  <a:gd name="T30" fmla="*/ 940 w 15821"/>
                  <a:gd name="T31" fmla="*/ 8005 h 10024"/>
                  <a:gd name="T32" fmla="*/ 1569 w 15821"/>
                  <a:gd name="T33" fmla="*/ 5500 h 10024"/>
                  <a:gd name="T34" fmla="*/ 1026 w 15821"/>
                  <a:gd name="T35" fmla="*/ 4605 h 10024"/>
                  <a:gd name="T36" fmla="*/ 2037 w 15821"/>
                  <a:gd name="T37" fmla="*/ 3594 h 10024"/>
                  <a:gd name="T38" fmla="*/ 3049 w 15821"/>
                  <a:gd name="T39" fmla="*/ 4605 h 10024"/>
                  <a:gd name="T40" fmla="*/ 3036 w 15821"/>
                  <a:gd name="T41" fmla="*/ 4758 h 10024"/>
                  <a:gd name="T42" fmla="*/ 5666 w 15821"/>
                  <a:gd name="T43" fmla="*/ 6340 h 10024"/>
                  <a:gd name="T44" fmla="*/ 6361 w 15821"/>
                  <a:gd name="T45" fmla="*/ 6061 h 10024"/>
                  <a:gd name="T46" fmla="*/ 6973 w 15821"/>
                  <a:gd name="T47" fmla="*/ 6272 h 10024"/>
                  <a:gd name="T48" fmla="*/ 8670 w 15821"/>
                  <a:gd name="T49" fmla="*/ 4364 h 10024"/>
                  <a:gd name="T50" fmla="*/ 8578 w 15821"/>
                  <a:gd name="T51" fmla="*/ 3946 h 10024"/>
                  <a:gd name="T52" fmla="*/ 9590 w 15821"/>
                  <a:gd name="T53" fmla="*/ 2934 h 10024"/>
                  <a:gd name="T54" fmla="*/ 10634 w 15821"/>
                  <a:gd name="T55" fmla="*/ 2877 h 10024"/>
                  <a:gd name="T56" fmla="*/ 10922 w 15821"/>
                  <a:gd name="T57" fmla="*/ 3409 h 10024"/>
                  <a:gd name="T58" fmla="*/ 10687 w 15821"/>
                  <a:gd name="T59" fmla="*/ 3536 h 10024"/>
                  <a:gd name="T60" fmla="*/ 10399 w 15821"/>
                  <a:gd name="T61" fmla="*/ 3004 h 10024"/>
                  <a:gd name="T62" fmla="*/ 10634 w 15821"/>
                  <a:gd name="T63" fmla="*/ 2877 h 10024"/>
                  <a:gd name="T64" fmla="*/ 11443 w 15821"/>
                  <a:gd name="T65" fmla="*/ 2468 h 10024"/>
                  <a:gd name="T66" fmla="*/ 11731 w 15821"/>
                  <a:gd name="T67" fmla="*/ 3000 h 10024"/>
                  <a:gd name="T68" fmla="*/ 11317 w 15821"/>
                  <a:gd name="T69" fmla="*/ 3224 h 10024"/>
                  <a:gd name="T70" fmla="*/ 11029 w 15821"/>
                  <a:gd name="T71" fmla="*/ 2692 h 10024"/>
                  <a:gd name="T72" fmla="*/ 11443 w 15821"/>
                  <a:gd name="T73" fmla="*/ 2468 h 10024"/>
                  <a:gd name="T74" fmla="*/ 12332 w 15821"/>
                  <a:gd name="T75" fmla="*/ 1974 h 10024"/>
                  <a:gd name="T76" fmla="*/ 12620 w 15821"/>
                  <a:gd name="T77" fmla="*/ 2506 h 10024"/>
                  <a:gd name="T78" fmla="*/ 12145 w 15821"/>
                  <a:gd name="T79" fmla="*/ 2763 h 10024"/>
                  <a:gd name="T80" fmla="*/ 11857 w 15821"/>
                  <a:gd name="T81" fmla="*/ 2231 h 10024"/>
                  <a:gd name="T82" fmla="*/ 12332 w 15821"/>
                  <a:gd name="T83" fmla="*/ 1974 h 10024"/>
                  <a:gd name="T84" fmla="*/ 13168 w 15821"/>
                  <a:gd name="T85" fmla="*/ 1562 h 10024"/>
                  <a:gd name="T86" fmla="*/ 13456 w 15821"/>
                  <a:gd name="T87" fmla="*/ 2095 h 10024"/>
                  <a:gd name="T88" fmla="*/ 12928 w 15821"/>
                  <a:gd name="T89" fmla="*/ 2380 h 10024"/>
                  <a:gd name="T90" fmla="*/ 12640 w 15821"/>
                  <a:gd name="T91" fmla="*/ 1848 h 10024"/>
                  <a:gd name="T92" fmla="*/ 13168 w 15821"/>
                  <a:gd name="T93" fmla="*/ 1562 h 10024"/>
                  <a:gd name="T94" fmla="*/ 14607 w 15821"/>
                  <a:gd name="T95" fmla="*/ 607 h 10024"/>
                  <a:gd name="T96" fmla="*/ 14000 w 15821"/>
                  <a:gd name="T97" fmla="*/ 1214 h 10024"/>
                  <a:gd name="T98" fmla="*/ 14607 w 15821"/>
                  <a:gd name="T99" fmla="*/ 1820 h 10024"/>
                  <a:gd name="T100" fmla="*/ 15214 w 15821"/>
                  <a:gd name="T101" fmla="*/ 1214 h 10024"/>
                  <a:gd name="T102" fmla="*/ 14607 w 15821"/>
                  <a:gd name="T103" fmla="*/ 607 h 10024"/>
                  <a:gd name="T104" fmla="*/ 14607 w 15821"/>
                  <a:gd name="T105" fmla="*/ 0 h 10024"/>
                  <a:gd name="T106" fmla="*/ 15821 w 15821"/>
                  <a:gd name="T107" fmla="*/ 1214 h 10024"/>
                  <a:gd name="T108" fmla="*/ 14607 w 15821"/>
                  <a:gd name="T109" fmla="*/ 2427 h 10024"/>
                  <a:gd name="T110" fmla="*/ 13394 w 15821"/>
                  <a:gd name="T111" fmla="*/ 1214 h 10024"/>
                  <a:gd name="T112" fmla="*/ 14607 w 15821"/>
                  <a:gd name="T113" fmla="*/ 0 h 10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21" h="10024">
                    <a:moveTo>
                      <a:pt x="9590" y="2934"/>
                    </a:moveTo>
                    <a:cubicBezTo>
                      <a:pt x="10148" y="2934"/>
                      <a:pt x="10601" y="3387"/>
                      <a:pt x="10601" y="3946"/>
                    </a:cubicBezTo>
                    <a:cubicBezTo>
                      <a:pt x="10601" y="4504"/>
                      <a:pt x="10148" y="4957"/>
                      <a:pt x="9590" y="4957"/>
                    </a:cubicBezTo>
                    <a:cubicBezTo>
                      <a:pt x="9403" y="4957"/>
                      <a:pt x="9227" y="4906"/>
                      <a:pt x="9078" y="4817"/>
                    </a:cubicBezTo>
                    <a:lnTo>
                      <a:pt x="7329" y="6782"/>
                    </a:lnTo>
                    <a:cubicBezTo>
                      <a:pt x="7357" y="6874"/>
                      <a:pt x="7372" y="6971"/>
                      <a:pt x="7372" y="7072"/>
                    </a:cubicBezTo>
                    <a:cubicBezTo>
                      <a:pt x="7372" y="7631"/>
                      <a:pt x="6919" y="8083"/>
                      <a:pt x="6361" y="8083"/>
                    </a:cubicBezTo>
                    <a:cubicBezTo>
                      <a:pt x="5802" y="8083"/>
                      <a:pt x="5349" y="7631"/>
                      <a:pt x="5349" y="7072"/>
                    </a:cubicBezTo>
                    <a:cubicBezTo>
                      <a:pt x="5349" y="7002"/>
                      <a:pt x="5356" y="6934"/>
                      <a:pt x="5370" y="6869"/>
                    </a:cubicBezTo>
                    <a:lnTo>
                      <a:pt x="2767" y="5302"/>
                    </a:lnTo>
                    <a:cubicBezTo>
                      <a:pt x="2612" y="5467"/>
                      <a:pt x="2402" y="5578"/>
                      <a:pt x="2166" y="5607"/>
                    </a:cubicBezTo>
                    <a:lnTo>
                      <a:pt x="1529" y="8144"/>
                    </a:lnTo>
                    <a:cubicBezTo>
                      <a:pt x="1825" y="8320"/>
                      <a:pt x="2023" y="8643"/>
                      <a:pt x="2023" y="9012"/>
                    </a:cubicBezTo>
                    <a:cubicBezTo>
                      <a:pt x="2023" y="9571"/>
                      <a:pt x="1570" y="10024"/>
                      <a:pt x="1012" y="10024"/>
                    </a:cubicBezTo>
                    <a:cubicBezTo>
                      <a:pt x="453" y="10024"/>
                      <a:pt x="0" y="9571"/>
                      <a:pt x="0" y="9012"/>
                    </a:cubicBezTo>
                    <a:cubicBezTo>
                      <a:pt x="0" y="8478"/>
                      <a:pt x="415" y="8040"/>
                      <a:pt x="940" y="8005"/>
                    </a:cubicBezTo>
                    <a:lnTo>
                      <a:pt x="1569" y="5500"/>
                    </a:lnTo>
                    <a:cubicBezTo>
                      <a:pt x="1246" y="5332"/>
                      <a:pt x="1026" y="4994"/>
                      <a:pt x="1026" y="4605"/>
                    </a:cubicBezTo>
                    <a:cubicBezTo>
                      <a:pt x="1026" y="4046"/>
                      <a:pt x="1479" y="3594"/>
                      <a:pt x="2037" y="3594"/>
                    </a:cubicBezTo>
                    <a:cubicBezTo>
                      <a:pt x="2596" y="3594"/>
                      <a:pt x="3049" y="4046"/>
                      <a:pt x="3049" y="4605"/>
                    </a:cubicBezTo>
                    <a:cubicBezTo>
                      <a:pt x="3049" y="4657"/>
                      <a:pt x="3045" y="4708"/>
                      <a:pt x="3036" y="4758"/>
                    </a:cubicBezTo>
                    <a:lnTo>
                      <a:pt x="5666" y="6340"/>
                    </a:lnTo>
                    <a:cubicBezTo>
                      <a:pt x="5846" y="6167"/>
                      <a:pt x="6091" y="6061"/>
                      <a:pt x="6361" y="6061"/>
                    </a:cubicBezTo>
                    <a:cubicBezTo>
                      <a:pt x="6592" y="6061"/>
                      <a:pt x="6805" y="6138"/>
                      <a:pt x="6973" y="6272"/>
                    </a:cubicBezTo>
                    <a:lnTo>
                      <a:pt x="8670" y="4364"/>
                    </a:lnTo>
                    <a:cubicBezTo>
                      <a:pt x="8611" y="4237"/>
                      <a:pt x="8578" y="4095"/>
                      <a:pt x="8578" y="3946"/>
                    </a:cubicBezTo>
                    <a:cubicBezTo>
                      <a:pt x="8578" y="3387"/>
                      <a:pt x="9031" y="2934"/>
                      <a:pt x="9590" y="2934"/>
                    </a:cubicBezTo>
                    <a:close/>
                    <a:moveTo>
                      <a:pt x="10634" y="2877"/>
                    </a:moveTo>
                    <a:lnTo>
                      <a:pt x="10922" y="3409"/>
                    </a:lnTo>
                    <a:lnTo>
                      <a:pt x="10687" y="3536"/>
                    </a:lnTo>
                    <a:lnTo>
                      <a:pt x="10399" y="3004"/>
                    </a:lnTo>
                    <a:lnTo>
                      <a:pt x="10634" y="2877"/>
                    </a:lnTo>
                    <a:close/>
                    <a:moveTo>
                      <a:pt x="11443" y="2468"/>
                    </a:moveTo>
                    <a:lnTo>
                      <a:pt x="11731" y="3000"/>
                    </a:lnTo>
                    <a:lnTo>
                      <a:pt x="11317" y="3224"/>
                    </a:lnTo>
                    <a:lnTo>
                      <a:pt x="11029" y="2692"/>
                    </a:lnTo>
                    <a:lnTo>
                      <a:pt x="11443" y="2468"/>
                    </a:lnTo>
                    <a:close/>
                    <a:moveTo>
                      <a:pt x="12332" y="1974"/>
                    </a:moveTo>
                    <a:lnTo>
                      <a:pt x="12620" y="2506"/>
                    </a:lnTo>
                    <a:lnTo>
                      <a:pt x="12145" y="2763"/>
                    </a:lnTo>
                    <a:lnTo>
                      <a:pt x="11857" y="2231"/>
                    </a:lnTo>
                    <a:lnTo>
                      <a:pt x="12332" y="1974"/>
                    </a:lnTo>
                    <a:close/>
                    <a:moveTo>
                      <a:pt x="13168" y="1562"/>
                    </a:moveTo>
                    <a:lnTo>
                      <a:pt x="13456" y="2095"/>
                    </a:lnTo>
                    <a:lnTo>
                      <a:pt x="12928" y="2380"/>
                    </a:lnTo>
                    <a:lnTo>
                      <a:pt x="12640" y="1848"/>
                    </a:lnTo>
                    <a:lnTo>
                      <a:pt x="13168" y="1562"/>
                    </a:lnTo>
                    <a:close/>
                    <a:moveTo>
                      <a:pt x="14607" y="607"/>
                    </a:moveTo>
                    <a:cubicBezTo>
                      <a:pt x="14272" y="607"/>
                      <a:pt x="14000" y="879"/>
                      <a:pt x="14000" y="1214"/>
                    </a:cubicBezTo>
                    <a:cubicBezTo>
                      <a:pt x="14000" y="1549"/>
                      <a:pt x="14272" y="1820"/>
                      <a:pt x="14607" y="1820"/>
                    </a:cubicBezTo>
                    <a:cubicBezTo>
                      <a:pt x="14942" y="1820"/>
                      <a:pt x="15214" y="1549"/>
                      <a:pt x="15214" y="1214"/>
                    </a:cubicBezTo>
                    <a:cubicBezTo>
                      <a:pt x="15214" y="879"/>
                      <a:pt x="14942" y="607"/>
                      <a:pt x="14607" y="607"/>
                    </a:cubicBezTo>
                    <a:close/>
                    <a:moveTo>
                      <a:pt x="14607" y="0"/>
                    </a:moveTo>
                    <a:cubicBezTo>
                      <a:pt x="15277" y="0"/>
                      <a:pt x="15821" y="543"/>
                      <a:pt x="15821" y="1214"/>
                    </a:cubicBezTo>
                    <a:cubicBezTo>
                      <a:pt x="15821" y="1884"/>
                      <a:pt x="15277" y="2427"/>
                      <a:pt x="14607" y="2427"/>
                    </a:cubicBezTo>
                    <a:cubicBezTo>
                      <a:pt x="13937" y="2427"/>
                      <a:pt x="13394" y="1884"/>
                      <a:pt x="13394" y="1214"/>
                    </a:cubicBezTo>
                    <a:cubicBezTo>
                      <a:pt x="13394" y="543"/>
                      <a:pt x="13937" y="0"/>
                      <a:pt x="14607" y="0"/>
                    </a:cubicBezTo>
                    <a:close/>
                  </a:path>
                </a:pathLst>
              </a:custGeom>
              <a:solidFill>
                <a:schemeClr val="accent1"/>
              </a:solidFill>
              <a:ln w="0">
                <a:noFill/>
                <a:prstDash val="solid"/>
                <a:round/>
                <a:headEnd/>
                <a:tailEnd/>
              </a:ln>
            </p:spPr>
            <p:txBody>
              <a:bodyPr vert="horz" wrap="square" lIns="89617" tIns="44808" rIns="89617" bIns="44808" numCol="1" anchor="t" anchorCtr="0" compatLnSpc="1">
                <a:prstTxWarp prst="textNoShape">
                  <a:avLst/>
                </a:prstTxWarp>
              </a:bodyPr>
              <a:lstStyle/>
              <a:p>
                <a:pPr defTabSz="914016">
                  <a:defRPr/>
                </a:pPr>
                <a:endParaRPr lang="en-US" kern="0">
                  <a:solidFill>
                    <a:schemeClr val="bg1"/>
                  </a:solidFill>
                  <a:latin typeface="Segoe UI"/>
                </a:endParaRPr>
              </a:p>
            </p:txBody>
          </p:sp>
          <p:sp>
            <p:nvSpPr>
              <p:cNvPr id="37" name="Rectangle 36"/>
              <p:cNvSpPr/>
              <p:nvPr/>
            </p:nvSpPr>
            <p:spPr>
              <a:xfrm>
                <a:off x="1621599" y="2427656"/>
                <a:ext cx="3779936"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Data Ingestion and Command &amp; Control</a:t>
                </a:r>
              </a:p>
            </p:txBody>
          </p:sp>
          <p:grpSp>
            <p:nvGrpSpPr>
              <p:cNvPr id="38" name="Group 37"/>
              <p:cNvGrpSpPr/>
              <p:nvPr/>
            </p:nvGrpSpPr>
            <p:grpSpPr>
              <a:xfrm>
                <a:off x="942236" y="3026852"/>
                <a:ext cx="493757" cy="416008"/>
                <a:chOff x="-1220314" y="1416672"/>
                <a:chExt cx="1108076" cy="927101"/>
              </a:xfrm>
              <a:solidFill>
                <a:schemeClr val="accent1"/>
              </a:solidFill>
            </p:grpSpPr>
            <p:sp>
              <p:nvSpPr>
                <p:cNvPr id="39" name="Freeform 18"/>
                <p:cNvSpPr>
                  <a:spLocks/>
                </p:cNvSpPr>
                <p:nvPr/>
              </p:nvSpPr>
              <p:spPr bwMode="auto">
                <a:xfrm>
                  <a:off x="-1096484" y="1416672"/>
                  <a:ext cx="860424" cy="927101"/>
                </a:xfrm>
                <a:custGeom>
                  <a:avLst/>
                  <a:gdLst>
                    <a:gd name="T0" fmla="*/ 80 w 227"/>
                    <a:gd name="T1" fmla="*/ 0 h 244"/>
                    <a:gd name="T2" fmla="*/ 101 w 227"/>
                    <a:gd name="T3" fmla="*/ 49 h 244"/>
                    <a:gd name="T4" fmla="*/ 101 w 227"/>
                    <a:gd name="T5" fmla="*/ 191 h 244"/>
                    <a:gd name="T6" fmla="*/ 111 w 227"/>
                    <a:gd name="T7" fmla="*/ 214 h 244"/>
                    <a:gd name="T8" fmla="*/ 123 w 227"/>
                    <a:gd name="T9" fmla="*/ 192 h 244"/>
                    <a:gd name="T10" fmla="*/ 124 w 227"/>
                    <a:gd name="T11" fmla="*/ 90 h 244"/>
                    <a:gd name="T12" fmla="*/ 148 w 227"/>
                    <a:gd name="T13" fmla="*/ 57 h 244"/>
                    <a:gd name="T14" fmla="*/ 189 w 227"/>
                    <a:gd name="T15" fmla="*/ 69 h 244"/>
                    <a:gd name="T16" fmla="*/ 196 w 227"/>
                    <a:gd name="T17" fmla="*/ 91 h 244"/>
                    <a:gd name="T18" fmla="*/ 197 w 227"/>
                    <a:gd name="T19" fmla="*/ 131 h 244"/>
                    <a:gd name="T20" fmla="*/ 226 w 227"/>
                    <a:gd name="T21" fmla="*/ 166 h 244"/>
                    <a:gd name="T22" fmla="*/ 227 w 227"/>
                    <a:gd name="T23" fmla="*/ 184 h 244"/>
                    <a:gd name="T24" fmla="*/ 172 w 227"/>
                    <a:gd name="T25" fmla="*/ 148 h 244"/>
                    <a:gd name="T26" fmla="*/ 171 w 227"/>
                    <a:gd name="T27" fmla="*/ 102 h 244"/>
                    <a:gd name="T28" fmla="*/ 165 w 227"/>
                    <a:gd name="T29" fmla="*/ 82 h 244"/>
                    <a:gd name="T30" fmla="*/ 149 w 227"/>
                    <a:gd name="T31" fmla="*/ 104 h 244"/>
                    <a:gd name="T32" fmla="*/ 148 w 227"/>
                    <a:gd name="T33" fmla="*/ 206 h 244"/>
                    <a:gd name="T34" fmla="*/ 123 w 227"/>
                    <a:gd name="T35" fmla="*/ 240 h 244"/>
                    <a:gd name="T36" fmla="*/ 82 w 227"/>
                    <a:gd name="T37" fmla="*/ 225 h 244"/>
                    <a:gd name="T38" fmla="*/ 76 w 227"/>
                    <a:gd name="T39" fmla="*/ 199 h 244"/>
                    <a:gd name="T40" fmla="*/ 75 w 227"/>
                    <a:gd name="T41" fmla="*/ 49 h 244"/>
                    <a:gd name="T42" fmla="*/ 65 w 227"/>
                    <a:gd name="T43" fmla="*/ 26 h 244"/>
                    <a:gd name="T44" fmla="*/ 53 w 227"/>
                    <a:gd name="T45" fmla="*/ 44 h 244"/>
                    <a:gd name="T46" fmla="*/ 52 w 227"/>
                    <a:gd name="T47" fmla="*/ 88 h 244"/>
                    <a:gd name="T48" fmla="*/ 2 w 227"/>
                    <a:gd name="T49" fmla="*/ 125 h 244"/>
                    <a:gd name="T50" fmla="*/ 0 w 227"/>
                    <a:gd name="T51" fmla="*/ 109 h 244"/>
                    <a:gd name="T52" fmla="*/ 27 w 227"/>
                    <a:gd name="T53" fmla="*/ 69 h 244"/>
                    <a:gd name="T54" fmla="*/ 27 w 227"/>
                    <a:gd name="T55" fmla="*/ 49 h 244"/>
                    <a:gd name="T56" fmla="*/ 48 w 227"/>
                    <a:gd name="T57" fmla="*/ 0 h 244"/>
                    <a:gd name="T58" fmla="*/ 80 w 227"/>
                    <a:gd name="T5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44">
                      <a:moveTo>
                        <a:pt x="80" y="0"/>
                      </a:moveTo>
                      <a:cubicBezTo>
                        <a:pt x="97" y="12"/>
                        <a:pt x="101" y="28"/>
                        <a:pt x="101" y="49"/>
                      </a:cubicBezTo>
                      <a:cubicBezTo>
                        <a:pt x="100" y="96"/>
                        <a:pt x="100" y="143"/>
                        <a:pt x="101" y="191"/>
                      </a:cubicBezTo>
                      <a:cubicBezTo>
                        <a:pt x="101" y="200"/>
                        <a:pt x="100" y="210"/>
                        <a:pt x="111" y="214"/>
                      </a:cubicBezTo>
                      <a:cubicBezTo>
                        <a:pt x="124" y="211"/>
                        <a:pt x="123" y="202"/>
                        <a:pt x="123" y="192"/>
                      </a:cubicBezTo>
                      <a:cubicBezTo>
                        <a:pt x="124" y="158"/>
                        <a:pt x="123" y="124"/>
                        <a:pt x="124" y="90"/>
                      </a:cubicBezTo>
                      <a:cubicBezTo>
                        <a:pt x="124" y="74"/>
                        <a:pt x="134" y="61"/>
                        <a:pt x="148" y="57"/>
                      </a:cubicBezTo>
                      <a:cubicBezTo>
                        <a:pt x="163" y="52"/>
                        <a:pt x="180" y="56"/>
                        <a:pt x="189" y="69"/>
                      </a:cubicBezTo>
                      <a:cubicBezTo>
                        <a:pt x="193" y="75"/>
                        <a:pt x="195" y="84"/>
                        <a:pt x="196" y="91"/>
                      </a:cubicBezTo>
                      <a:cubicBezTo>
                        <a:pt x="197" y="104"/>
                        <a:pt x="196" y="118"/>
                        <a:pt x="197" y="131"/>
                      </a:cubicBezTo>
                      <a:cubicBezTo>
                        <a:pt x="197" y="160"/>
                        <a:pt x="197" y="160"/>
                        <a:pt x="226" y="166"/>
                      </a:cubicBezTo>
                      <a:cubicBezTo>
                        <a:pt x="226" y="172"/>
                        <a:pt x="227" y="178"/>
                        <a:pt x="227" y="184"/>
                      </a:cubicBezTo>
                      <a:cubicBezTo>
                        <a:pt x="192" y="195"/>
                        <a:pt x="172" y="181"/>
                        <a:pt x="172" y="148"/>
                      </a:cubicBezTo>
                      <a:cubicBezTo>
                        <a:pt x="171" y="132"/>
                        <a:pt x="172" y="117"/>
                        <a:pt x="171" y="102"/>
                      </a:cubicBezTo>
                      <a:cubicBezTo>
                        <a:pt x="171" y="95"/>
                        <a:pt x="167" y="88"/>
                        <a:pt x="165" y="82"/>
                      </a:cubicBezTo>
                      <a:cubicBezTo>
                        <a:pt x="148" y="84"/>
                        <a:pt x="149" y="94"/>
                        <a:pt x="149" y="104"/>
                      </a:cubicBezTo>
                      <a:cubicBezTo>
                        <a:pt x="148" y="138"/>
                        <a:pt x="149" y="172"/>
                        <a:pt x="148" y="206"/>
                      </a:cubicBezTo>
                      <a:cubicBezTo>
                        <a:pt x="148" y="223"/>
                        <a:pt x="137" y="236"/>
                        <a:pt x="123" y="240"/>
                      </a:cubicBezTo>
                      <a:cubicBezTo>
                        <a:pt x="107" y="244"/>
                        <a:pt x="90" y="239"/>
                        <a:pt x="82" y="225"/>
                      </a:cubicBezTo>
                      <a:cubicBezTo>
                        <a:pt x="78" y="218"/>
                        <a:pt x="76" y="208"/>
                        <a:pt x="76" y="199"/>
                      </a:cubicBezTo>
                      <a:cubicBezTo>
                        <a:pt x="75" y="149"/>
                        <a:pt x="75" y="99"/>
                        <a:pt x="75" y="49"/>
                      </a:cubicBezTo>
                      <a:cubicBezTo>
                        <a:pt x="75" y="40"/>
                        <a:pt x="76" y="30"/>
                        <a:pt x="65" y="26"/>
                      </a:cubicBezTo>
                      <a:cubicBezTo>
                        <a:pt x="54" y="28"/>
                        <a:pt x="53" y="36"/>
                        <a:pt x="53" y="44"/>
                      </a:cubicBezTo>
                      <a:cubicBezTo>
                        <a:pt x="53" y="59"/>
                        <a:pt x="53" y="74"/>
                        <a:pt x="52" y="88"/>
                      </a:cubicBezTo>
                      <a:cubicBezTo>
                        <a:pt x="52" y="119"/>
                        <a:pt x="35" y="132"/>
                        <a:pt x="2" y="125"/>
                      </a:cubicBezTo>
                      <a:cubicBezTo>
                        <a:pt x="1" y="120"/>
                        <a:pt x="1" y="114"/>
                        <a:pt x="0" y="109"/>
                      </a:cubicBezTo>
                      <a:cubicBezTo>
                        <a:pt x="27" y="97"/>
                        <a:pt x="27" y="97"/>
                        <a:pt x="27" y="69"/>
                      </a:cubicBezTo>
                      <a:cubicBezTo>
                        <a:pt x="27" y="62"/>
                        <a:pt x="28" y="55"/>
                        <a:pt x="27" y="49"/>
                      </a:cubicBezTo>
                      <a:cubicBezTo>
                        <a:pt x="25" y="28"/>
                        <a:pt x="31" y="12"/>
                        <a:pt x="48" y="0"/>
                      </a:cubicBezTo>
                      <a:cubicBezTo>
                        <a:pt x="59" y="0"/>
                        <a:pt x="69" y="0"/>
                        <a:pt x="80" y="0"/>
                      </a:cubicBezTo>
                      <a:close/>
                    </a:path>
                  </a:pathLst>
                </a:custGeom>
                <a:grpFill/>
                <a:ln>
                  <a:solidFill>
                    <a:schemeClr val="accent1"/>
                  </a:solidFill>
                </a:ln>
              </p:spPr>
              <p:txBody>
                <a:bodyPr vert="horz" wrap="square" lIns="89592" tIns="44795" rIns="89592" bIns="44795" numCol="1" anchor="t" anchorCtr="0" compatLnSpc="1">
                  <a:prstTxWarp prst="textNoShape">
                    <a:avLst/>
                  </a:prstTxWarp>
                </a:bodyPr>
                <a:lstStyle/>
                <a:p>
                  <a:pPr defTabSz="913665">
                    <a:defRPr/>
                  </a:pPr>
                  <a:endParaRPr lang="en-US" sz="1399" kern="0" dirty="0">
                    <a:solidFill>
                      <a:schemeClr val="bg1"/>
                    </a:solidFill>
                    <a:latin typeface="Segoe UI"/>
                  </a:endParaRPr>
                </a:p>
              </p:txBody>
            </p:sp>
            <p:sp>
              <p:nvSpPr>
                <p:cNvPr id="40" name="Freeform 19"/>
                <p:cNvSpPr>
                  <a:spLocks/>
                </p:cNvSpPr>
                <p:nvPr/>
              </p:nvSpPr>
              <p:spPr bwMode="auto">
                <a:xfrm>
                  <a:off x="-197964" y="2000871"/>
                  <a:ext cx="85726" cy="171449"/>
                </a:xfrm>
                <a:custGeom>
                  <a:avLst/>
                  <a:gdLst>
                    <a:gd name="T0" fmla="*/ 23 w 23"/>
                    <a:gd name="T1" fmla="*/ 26 h 45"/>
                    <a:gd name="T2" fmla="*/ 0 w 23"/>
                    <a:gd name="T3" fmla="*/ 45 h 45"/>
                    <a:gd name="T4" fmla="*/ 0 w 23"/>
                    <a:gd name="T5" fmla="*/ 0 h 45"/>
                    <a:gd name="T6" fmla="*/ 23 w 23"/>
                    <a:gd name="T7" fmla="*/ 18 h 45"/>
                    <a:gd name="T8" fmla="*/ 23 w 23"/>
                    <a:gd name="T9" fmla="*/ 26 h 45"/>
                  </a:gdLst>
                  <a:ahLst/>
                  <a:cxnLst>
                    <a:cxn ang="0">
                      <a:pos x="T0" y="T1"/>
                    </a:cxn>
                    <a:cxn ang="0">
                      <a:pos x="T2" y="T3"/>
                    </a:cxn>
                    <a:cxn ang="0">
                      <a:pos x="T4" y="T5"/>
                    </a:cxn>
                    <a:cxn ang="0">
                      <a:pos x="T6" y="T7"/>
                    </a:cxn>
                    <a:cxn ang="0">
                      <a:pos x="T8" y="T9"/>
                    </a:cxn>
                  </a:cxnLst>
                  <a:rect l="0" t="0" r="r" b="b"/>
                  <a:pathLst>
                    <a:path w="23" h="45">
                      <a:moveTo>
                        <a:pt x="23" y="26"/>
                      </a:moveTo>
                      <a:cubicBezTo>
                        <a:pt x="16" y="32"/>
                        <a:pt x="9" y="37"/>
                        <a:pt x="0" y="45"/>
                      </a:cubicBezTo>
                      <a:cubicBezTo>
                        <a:pt x="0" y="29"/>
                        <a:pt x="0" y="16"/>
                        <a:pt x="0" y="0"/>
                      </a:cubicBezTo>
                      <a:cubicBezTo>
                        <a:pt x="8" y="7"/>
                        <a:pt x="16" y="12"/>
                        <a:pt x="23" y="18"/>
                      </a:cubicBezTo>
                      <a:cubicBezTo>
                        <a:pt x="23" y="21"/>
                        <a:pt x="23" y="23"/>
                        <a:pt x="23" y="26"/>
                      </a:cubicBezTo>
                      <a:close/>
                    </a:path>
                  </a:pathLst>
                </a:custGeom>
                <a:grpFill/>
                <a:ln>
                  <a:solidFill>
                    <a:schemeClr val="accent1"/>
                  </a:solidFill>
                </a:ln>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41" name="Freeform 20"/>
                <p:cNvSpPr>
                  <a:spLocks/>
                </p:cNvSpPr>
                <p:nvPr/>
              </p:nvSpPr>
              <p:spPr bwMode="auto">
                <a:xfrm>
                  <a:off x="-1220314" y="1762744"/>
                  <a:ext cx="90489" cy="185738"/>
                </a:xfrm>
                <a:custGeom>
                  <a:avLst/>
                  <a:gdLst>
                    <a:gd name="T0" fmla="*/ 24 w 24"/>
                    <a:gd name="T1" fmla="*/ 0 h 49"/>
                    <a:gd name="T2" fmla="*/ 24 w 24"/>
                    <a:gd name="T3" fmla="*/ 49 h 49"/>
                    <a:gd name="T4" fmla="*/ 0 w 24"/>
                    <a:gd name="T5" fmla="*/ 26 h 49"/>
                    <a:gd name="T6" fmla="*/ 24 w 24"/>
                    <a:gd name="T7" fmla="*/ 0 h 49"/>
                  </a:gdLst>
                  <a:ahLst/>
                  <a:cxnLst>
                    <a:cxn ang="0">
                      <a:pos x="T0" y="T1"/>
                    </a:cxn>
                    <a:cxn ang="0">
                      <a:pos x="T2" y="T3"/>
                    </a:cxn>
                    <a:cxn ang="0">
                      <a:pos x="T4" y="T5"/>
                    </a:cxn>
                    <a:cxn ang="0">
                      <a:pos x="T6" y="T7"/>
                    </a:cxn>
                  </a:cxnLst>
                  <a:rect l="0" t="0" r="r" b="b"/>
                  <a:pathLst>
                    <a:path w="24" h="49">
                      <a:moveTo>
                        <a:pt x="24" y="0"/>
                      </a:moveTo>
                      <a:cubicBezTo>
                        <a:pt x="24" y="18"/>
                        <a:pt x="24" y="31"/>
                        <a:pt x="24" y="49"/>
                      </a:cubicBezTo>
                      <a:cubicBezTo>
                        <a:pt x="15" y="40"/>
                        <a:pt x="8" y="34"/>
                        <a:pt x="0" y="26"/>
                      </a:cubicBezTo>
                      <a:cubicBezTo>
                        <a:pt x="7" y="18"/>
                        <a:pt x="14" y="11"/>
                        <a:pt x="24" y="0"/>
                      </a:cubicBezTo>
                      <a:close/>
                    </a:path>
                  </a:pathLst>
                </a:custGeom>
                <a:grpFill/>
                <a:ln>
                  <a:solidFill>
                    <a:schemeClr val="accent1"/>
                  </a:solidFill>
                </a:ln>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grpSp>
          <p:sp>
            <p:nvSpPr>
              <p:cNvPr id="42" name="Rectangle 41"/>
              <p:cNvSpPr/>
              <p:nvPr/>
            </p:nvSpPr>
            <p:spPr>
              <a:xfrm>
                <a:off x="1621599" y="3065579"/>
                <a:ext cx="3784383"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Stream Processing &amp; Predictive Analytics</a:t>
                </a:r>
              </a:p>
            </p:txBody>
          </p:sp>
          <p:sp>
            <p:nvSpPr>
              <p:cNvPr id="43" name="AutoShape 2"/>
              <p:cNvSpPr>
                <a:spLocks/>
              </p:cNvSpPr>
              <p:nvPr/>
            </p:nvSpPr>
            <p:spPr bwMode="auto">
              <a:xfrm rot="1127529">
                <a:off x="1006593" y="3710390"/>
                <a:ext cx="491751" cy="480934"/>
              </a:xfrm>
              <a:custGeom>
                <a:avLst/>
                <a:gdLst/>
                <a:ahLst/>
                <a:cxnLst/>
                <a:rect l="0" t="0" r="r" b="b"/>
                <a:pathLst>
                  <a:path w="19837" h="19072">
                    <a:moveTo>
                      <a:pt x="16824" y="1727"/>
                    </a:moveTo>
                    <a:cubicBezTo>
                      <a:pt x="13199" y="-1264"/>
                      <a:pt x="8645" y="-216"/>
                      <a:pt x="5479" y="3679"/>
                    </a:cubicBezTo>
                    <a:lnTo>
                      <a:pt x="4021" y="2476"/>
                    </a:lnTo>
                    <a:lnTo>
                      <a:pt x="4108" y="8088"/>
                    </a:lnTo>
                    <a:lnTo>
                      <a:pt x="9280" y="6816"/>
                    </a:lnTo>
                    <a:lnTo>
                      <a:pt x="7858" y="5643"/>
                    </a:lnTo>
                    <a:cubicBezTo>
                      <a:pt x="10275" y="2785"/>
                      <a:pt x="13657" y="2350"/>
                      <a:pt x="15815" y="4130"/>
                    </a:cubicBezTo>
                    <a:cubicBezTo>
                      <a:pt x="19382" y="7074"/>
                      <a:pt x="19366" y="12363"/>
                      <a:pt x="17724" y="14587"/>
                    </a:cubicBezTo>
                    <a:lnTo>
                      <a:pt x="17911" y="14740"/>
                    </a:lnTo>
                    <a:cubicBezTo>
                      <a:pt x="20567" y="11143"/>
                      <a:pt x="20718" y="4941"/>
                      <a:pt x="16824" y="1727"/>
                    </a:cubicBezTo>
                    <a:close/>
                    <a:moveTo>
                      <a:pt x="10556" y="12256"/>
                    </a:moveTo>
                    <a:lnTo>
                      <a:pt x="11978" y="13429"/>
                    </a:lnTo>
                    <a:cubicBezTo>
                      <a:pt x="9561" y="16286"/>
                      <a:pt x="6179" y="16722"/>
                      <a:pt x="4022" y="14941"/>
                    </a:cubicBezTo>
                    <a:cubicBezTo>
                      <a:pt x="454" y="11998"/>
                      <a:pt x="470" y="6708"/>
                      <a:pt x="2112" y="4485"/>
                    </a:cubicBezTo>
                    <a:lnTo>
                      <a:pt x="1925" y="4331"/>
                    </a:lnTo>
                    <a:cubicBezTo>
                      <a:pt x="-731" y="7928"/>
                      <a:pt x="-882" y="14131"/>
                      <a:pt x="3012" y="17345"/>
                    </a:cubicBezTo>
                    <a:cubicBezTo>
                      <a:pt x="6637" y="20336"/>
                      <a:pt x="11191" y="19288"/>
                      <a:pt x="14357" y="15392"/>
                    </a:cubicBezTo>
                    <a:lnTo>
                      <a:pt x="15815" y="16596"/>
                    </a:lnTo>
                    <a:lnTo>
                      <a:pt x="15728" y="10983"/>
                    </a:lnTo>
                    <a:cubicBezTo>
                      <a:pt x="15728" y="10983"/>
                      <a:pt x="10556" y="12256"/>
                      <a:pt x="10556" y="12256"/>
                    </a:cubicBezTo>
                    <a:close/>
                    <a:moveTo>
                      <a:pt x="10556" y="12256"/>
                    </a:moveTo>
                  </a:path>
                </a:pathLst>
              </a:custGeom>
              <a:solidFill>
                <a:schemeClr val="accent1"/>
              </a:solidFill>
              <a:ln>
                <a:noFill/>
              </a:ln>
              <a:extLst/>
            </p:spPr>
            <p:txBody>
              <a:bodyPr lIns="0" tIns="0" rIns="0" bIns="0"/>
              <a:lstStyle/>
              <a:p>
                <a:pPr defTabSz="914016">
                  <a:defRPr/>
                </a:pPr>
                <a:endParaRPr lang="en-US" sz="2400" kern="0" dirty="0">
                  <a:solidFill>
                    <a:schemeClr val="bg1"/>
                  </a:solidFill>
                  <a:latin typeface="Segoe UI"/>
                </a:endParaRPr>
              </a:p>
            </p:txBody>
          </p:sp>
          <p:sp>
            <p:nvSpPr>
              <p:cNvPr id="44" name="Rectangle 43"/>
              <p:cNvSpPr/>
              <p:nvPr/>
            </p:nvSpPr>
            <p:spPr>
              <a:xfrm>
                <a:off x="1621599" y="3781580"/>
                <a:ext cx="3566255"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Workflow Automation and Integration</a:t>
                </a:r>
              </a:p>
            </p:txBody>
          </p:sp>
          <p:grpSp>
            <p:nvGrpSpPr>
              <p:cNvPr id="45" name="Group 44"/>
              <p:cNvGrpSpPr/>
              <p:nvPr/>
            </p:nvGrpSpPr>
            <p:grpSpPr>
              <a:xfrm>
                <a:off x="942236" y="4458854"/>
                <a:ext cx="458065" cy="375564"/>
                <a:chOff x="-2530484" y="585787"/>
                <a:chExt cx="1119191" cy="911228"/>
              </a:xfrm>
              <a:solidFill>
                <a:schemeClr val="accent1"/>
              </a:solidFill>
            </p:grpSpPr>
            <p:sp>
              <p:nvSpPr>
                <p:cNvPr id="46" name="Freeform 31"/>
                <p:cNvSpPr>
                  <a:spLocks noEditPoints="1"/>
                </p:cNvSpPr>
                <p:nvPr/>
              </p:nvSpPr>
              <p:spPr bwMode="auto">
                <a:xfrm>
                  <a:off x="-2530484" y="585787"/>
                  <a:ext cx="1119191" cy="622300"/>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47" name="Freeform 32"/>
                <p:cNvSpPr>
                  <a:spLocks/>
                </p:cNvSpPr>
                <p:nvPr/>
              </p:nvSpPr>
              <p:spPr bwMode="auto">
                <a:xfrm>
                  <a:off x="-2212985" y="1241428"/>
                  <a:ext cx="514350" cy="255587"/>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48" name="Freeform 34"/>
                <p:cNvSpPr>
                  <a:spLocks/>
                </p:cNvSpPr>
                <p:nvPr/>
              </p:nvSpPr>
              <p:spPr bwMode="auto">
                <a:xfrm>
                  <a:off x="-1876433" y="752475"/>
                  <a:ext cx="268289" cy="269876"/>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49" name="Freeform 35"/>
                <p:cNvSpPr>
                  <a:spLocks/>
                </p:cNvSpPr>
                <p:nvPr/>
              </p:nvSpPr>
              <p:spPr bwMode="auto">
                <a:xfrm>
                  <a:off x="-2349507" y="752475"/>
                  <a:ext cx="393701" cy="314327"/>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50" name="Freeform 36"/>
                <p:cNvSpPr>
                  <a:spLocks/>
                </p:cNvSpPr>
                <p:nvPr/>
              </p:nvSpPr>
              <p:spPr bwMode="auto">
                <a:xfrm>
                  <a:off x="-2027251" y="736602"/>
                  <a:ext cx="22224" cy="273051"/>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sp>
              <p:nvSpPr>
                <p:cNvPr id="51" name="Freeform 37"/>
                <p:cNvSpPr>
                  <a:spLocks/>
                </p:cNvSpPr>
                <p:nvPr/>
              </p:nvSpPr>
              <p:spPr bwMode="auto">
                <a:xfrm>
                  <a:off x="-2087565" y="798514"/>
                  <a:ext cx="22224" cy="211139"/>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grpFill/>
                <a:ln w="9525">
                  <a:noFill/>
                  <a:round/>
                  <a:headEnd/>
                  <a:tailEnd/>
                </a:ln>
                <a:extLst/>
              </p:spPr>
              <p:txBody>
                <a:bodyPr vert="horz" wrap="square" lIns="89592" tIns="44795" rIns="89592" bIns="44795" numCol="1" anchor="t" anchorCtr="0" compatLnSpc="1">
                  <a:prstTxWarp prst="textNoShape">
                    <a:avLst/>
                  </a:prstTxWarp>
                </a:bodyPr>
                <a:lstStyle/>
                <a:p>
                  <a:pPr defTabSz="913665">
                    <a:defRPr/>
                  </a:pPr>
                  <a:endParaRPr lang="en-US" sz="1399" kern="0">
                    <a:solidFill>
                      <a:schemeClr val="bg1"/>
                    </a:solidFill>
                    <a:latin typeface="Segoe UI"/>
                  </a:endParaRPr>
                </a:p>
              </p:txBody>
            </p:sp>
          </p:grpSp>
          <p:sp>
            <p:nvSpPr>
              <p:cNvPr id="52" name="Rectangle 51"/>
              <p:cNvSpPr/>
              <p:nvPr/>
            </p:nvSpPr>
            <p:spPr>
              <a:xfrm>
                <a:off x="1621599" y="4477359"/>
                <a:ext cx="2793223"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Dashboards and Visualization</a:t>
                </a:r>
              </a:p>
            </p:txBody>
          </p:sp>
          <p:sp>
            <p:nvSpPr>
              <p:cNvPr id="58" name="Rectangle 57"/>
              <p:cNvSpPr/>
              <p:nvPr/>
            </p:nvSpPr>
            <p:spPr>
              <a:xfrm>
                <a:off x="1621599" y="5146374"/>
                <a:ext cx="2306930" cy="345212"/>
              </a:xfrm>
              <a:prstGeom prst="rect">
                <a:avLst/>
              </a:prstGeom>
            </p:spPr>
            <p:txBody>
              <a:bodyPr wrap="none">
                <a:spAutoFit/>
              </a:bodyPr>
              <a:lstStyle/>
              <a:p>
                <a:pPr defTabSz="913665">
                  <a:spcBef>
                    <a:spcPts val="1800"/>
                  </a:spcBef>
                  <a:defRPr/>
                </a:pPr>
                <a:r>
                  <a:rPr lang="en-US" sz="1599" kern="0" spc="-29" dirty="0">
                    <a:solidFill>
                      <a:sysClr val="windowText" lastClr="000000"/>
                    </a:solidFill>
                    <a:cs typeface="Segoe UI" panose="020B0502040204020203" pitchFamily="34" charset="0"/>
                  </a:rPr>
                  <a:t>Preconfigured Solutions</a:t>
                </a:r>
              </a:p>
            </p:txBody>
          </p:sp>
          <p:sp>
            <p:nvSpPr>
              <p:cNvPr id="60" name="Rectangle 59"/>
              <p:cNvSpPr/>
              <p:nvPr/>
            </p:nvSpPr>
            <p:spPr>
              <a:xfrm>
                <a:off x="2046994" y="5933346"/>
                <a:ext cx="1839391" cy="215346"/>
              </a:xfrm>
              <a:prstGeom prst="rect">
                <a:avLst/>
              </a:prstGeom>
              <a:solidFill>
                <a:schemeClr val="bg1">
                  <a:lumMod val="95000"/>
                </a:schemeClr>
              </a:solidFill>
            </p:spPr>
            <p:txBody>
              <a:bodyPr wrap="square" lIns="91427" tIns="0" rIns="0" bIns="0" anchor="ctr">
                <a:spAutoFit/>
              </a:bodyPr>
              <a:lstStyle/>
              <a:p>
                <a:pPr defTabSz="932111" fontAlgn="base">
                  <a:spcBef>
                    <a:spcPct val="0"/>
                  </a:spcBef>
                  <a:defRPr/>
                </a:pPr>
                <a:r>
                  <a:rPr lang="en-US" sz="1399" kern="0" spc="-31" dirty="0">
                    <a:solidFill>
                      <a:sysClr val="windowText" lastClr="000000"/>
                    </a:solidFill>
                  </a:rPr>
                  <a:t>Predictive Maintenance</a:t>
                </a:r>
              </a:p>
            </p:txBody>
          </p:sp>
          <p:sp>
            <p:nvSpPr>
              <p:cNvPr id="64" name="Rectangle 63"/>
              <p:cNvSpPr/>
              <p:nvPr/>
            </p:nvSpPr>
            <p:spPr>
              <a:xfrm>
                <a:off x="2046995" y="5573037"/>
                <a:ext cx="1839391" cy="219633"/>
              </a:xfrm>
              <a:prstGeom prst="rect">
                <a:avLst/>
              </a:prstGeom>
              <a:solidFill>
                <a:schemeClr val="bg1">
                  <a:lumMod val="95000"/>
                </a:schemeClr>
              </a:solidFill>
            </p:spPr>
            <p:txBody>
              <a:bodyPr wrap="square" lIns="91427" tIns="0" rIns="0" bIns="0" anchor="ctr">
                <a:spAutoFit/>
              </a:bodyPr>
              <a:lstStyle/>
              <a:p>
                <a:pPr defTabSz="932111" fontAlgn="base">
                  <a:spcBef>
                    <a:spcPct val="0"/>
                  </a:spcBef>
                  <a:defRPr/>
                </a:pPr>
                <a:r>
                  <a:rPr lang="en-US" sz="1399" kern="0" spc="-31" dirty="0">
                    <a:solidFill>
                      <a:sysClr val="windowText" lastClr="000000"/>
                    </a:solidFill>
                  </a:rPr>
                  <a:t>Remote Monitoring </a:t>
                </a:r>
              </a:p>
            </p:txBody>
          </p:sp>
          <p:grpSp>
            <p:nvGrpSpPr>
              <p:cNvPr id="7" name="Group 6"/>
              <p:cNvGrpSpPr/>
              <p:nvPr/>
            </p:nvGrpSpPr>
            <p:grpSpPr>
              <a:xfrm>
                <a:off x="942236" y="5101948"/>
                <a:ext cx="1055186" cy="1094402"/>
                <a:chOff x="928568" y="5101948"/>
                <a:chExt cx="1055186" cy="1094402"/>
              </a:xfrm>
            </p:grpSpPr>
            <p:sp>
              <p:nvSpPr>
                <p:cNvPr id="34" name="Arrow: Bent 498"/>
                <p:cNvSpPr/>
                <p:nvPr/>
              </p:nvSpPr>
              <p:spPr bwMode="auto">
                <a:xfrm rot="16200000">
                  <a:off x="1252813" y="5283858"/>
                  <a:ext cx="209994" cy="630567"/>
                </a:xfrm>
                <a:prstGeom prst="bentArrow">
                  <a:avLst>
                    <a:gd name="adj1" fmla="val 25000"/>
                    <a:gd name="adj2" fmla="val 0"/>
                    <a:gd name="adj3" fmla="val 25000"/>
                    <a:gd name="adj4" fmla="val 27215"/>
                  </a:avLst>
                </a:prstGeom>
                <a:solidFill>
                  <a:schemeClr val="accent1"/>
                </a:solid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800" kern="0" dirty="0">
                    <a:gradFill>
                      <a:gsLst>
                        <a:gs pos="0">
                          <a:srgbClr val="FFFFFF"/>
                        </a:gs>
                        <a:gs pos="100000">
                          <a:srgbClr val="FFFFFF"/>
                        </a:gs>
                      </a:gsLst>
                      <a:lin ang="5400000" scaled="0"/>
                    </a:gradFill>
                    <a:ea typeface="Segoe UI" pitchFamily="34" charset="0"/>
                    <a:cs typeface="Segoe UI" pitchFamily="34" charset="0"/>
                  </a:endParaRPr>
                </a:p>
              </p:txBody>
            </p:sp>
            <p:sp>
              <p:nvSpPr>
                <p:cNvPr id="53" name="Freeform 209"/>
                <p:cNvSpPr>
                  <a:spLocks noChangeAspect="1"/>
                </p:cNvSpPr>
                <p:nvPr/>
              </p:nvSpPr>
              <p:spPr bwMode="auto">
                <a:xfrm>
                  <a:off x="1235100" y="5313122"/>
                  <a:ext cx="173622" cy="177807"/>
                </a:xfrm>
                <a:custGeom>
                  <a:avLst/>
                  <a:gdLst>
                    <a:gd name="connsiteX0" fmla="*/ 91440 w 182880"/>
                    <a:gd name="connsiteY0" fmla="*/ 21069 h 182880"/>
                    <a:gd name="connsiteX1" fmla="*/ 91440 w 182880"/>
                    <a:gd name="connsiteY1" fmla="*/ 91441 h 182880"/>
                    <a:gd name="connsiteX2" fmla="*/ 160020 w 182880"/>
                    <a:gd name="connsiteY2" fmla="*/ 91441 h 182880"/>
                    <a:gd name="connsiteX3" fmla="*/ 91440 w 182880"/>
                    <a:gd name="connsiteY3" fmla="*/ 161813 h 182880"/>
                    <a:gd name="connsiteX4" fmla="*/ 22860 w 182880"/>
                    <a:gd name="connsiteY4" fmla="*/ 91441 h 182880"/>
                    <a:gd name="connsiteX5" fmla="*/ 91440 w 182880"/>
                    <a:gd name="connsiteY5" fmla="*/ 21069 h 182880"/>
                    <a:gd name="connsiteX6" fmla="*/ 99868 w 182880"/>
                    <a:gd name="connsiteY6" fmla="*/ 15106 h 182880"/>
                    <a:gd name="connsiteX7" fmla="*/ 166754 w 182880"/>
                    <a:gd name="connsiteY7" fmla="*/ 84439 h 182880"/>
                    <a:gd name="connsiteX8" fmla="*/ 98178 w 182880"/>
                    <a:gd name="connsiteY8" fmla="*/ 83665 h 182880"/>
                    <a:gd name="connsiteX9" fmla="*/ 99868 w 182880"/>
                    <a:gd name="connsiteY9" fmla="*/ 15106 h 182880"/>
                    <a:gd name="connsiteX10" fmla="*/ 91440 w 182880"/>
                    <a:gd name="connsiteY10" fmla="*/ 7121 h 182880"/>
                    <a:gd name="connsiteX11" fmla="*/ 7121 w 182880"/>
                    <a:gd name="connsiteY11" fmla="*/ 91440 h 182880"/>
                    <a:gd name="connsiteX12" fmla="*/ 91440 w 182880"/>
                    <a:gd name="connsiteY12" fmla="*/ 175759 h 182880"/>
                    <a:gd name="connsiteX13" fmla="*/ 175759 w 182880"/>
                    <a:gd name="connsiteY13" fmla="*/ 91440 h 182880"/>
                    <a:gd name="connsiteX14" fmla="*/ 91440 w 182880"/>
                    <a:gd name="connsiteY14" fmla="*/ 7121 h 182880"/>
                    <a:gd name="connsiteX15" fmla="*/ 91440 w 182880"/>
                    <a:gd name="connsiteY15" fmla="*/ 0 h 182880"/>
                    <a:gd name="connsiteX16" fmla="*/ 182880 w 182880"/>
                    <a:gd name="connsiteY16" fmla="*/ 91440 h 182880"/>
                    <a:gd name="connsiteX17" fmla="*/ 91440 w 182880"/>
                    <a:gd name="connsiteY17" fmla="*/ 182880 h 182880"/>
                    <a:gd name="connsiteX18" fmla="*/ 0 w 182880"/>
                    <a:gd name="connsiteY18" fmla="*/ 91440 h 182880"/>
                    <a:gd name="connsiteX19" fmla="*/ 91440 w 182880"/>
                    <a:gd name="connsiteY19"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 h="182880">
                      <a:moveTo>
                        <a:pt x="91440" y="21069"/>
                      </a:moveTo>
                      <a:lnTo>
                        <a:pt x="91440" y="91441"/>
                      </a:lnTo>
                      <a:lnTo>
                        <a:pt x="160020" y="91441"/>
                      </a:lnTo>
                      <a:cubicBezTo>
                        <a:pt x="160020" y="130306"/>
                        <a:pt x="129316" y="161813"/>
                        <a:pt x="91440" y="161813"/>
                      </a:cubicBezTo>
                      <a:cubicBezTo>
                        <a:pt x="53564" y="161813"/>
                        <a:pt x="22860" y="130306"/>
                        <a:pt x="22860" y="91441"/>
                      </a:cubicBezTo>
                      <a:cubicBezTo>
                        <a:pt x="22860" y="52576"/>
                        <a:pt x="53564" y="21069"/>
                        <a:pt x="91440" y="21069"/>
                      </a:cubicBezTo>
                      <a:close/>
                      <a:moveTo>
                        <a:pt x="99868" y="15106"/>
                      </a:moveTo>
                      <a:cubicBezTo>
                        <a:pt x="137375" y="16031"/>
                        <a:pt x="167177" y="46923"/>
                        <a:pt x="166754" y="84439"/>
                      </a:cubicBezTo>
                      <a:lnTo>
                        <a:pt x="98178" y="83665"/>
                      </a:lnTo>
                      <a:cubicBezTo>
                        <a:pt x="98741" y="60812"/>
                        <a:pt x="99305" y="37959"/>
                        <a:pt x="99868" y="15106"/>
                      </a:cubicBezTo>
                      <a:close/>
                      <a:moveTo>
                        <a:pt x="91440" y="7121"/>
                      </a:moveTo>
                      <a:cubicBezTo>
                        <a:pt x="44872" y="7121"/>
                        <a:pt x="7121" y="44872"/>
                        <a:pt x="7121" y="91440"/>
                      </a:cubicBezTo>
                      <a:cubicBezTo>
                        <a:pt x="7121" y="138008"/>
                        <a:pt x="44872" y="175759"/>
                        <a:pt x="91440" y="175759"/>
                      </a:cubicBezTo>
                      <a:cubicBezTo>
                        <a:pt x="138008" y="175759"/>
                        <a:pt x="175759" y="138008"/>
                        <a:pt x="175759" y="91440"/>
                      </a:cubicBezTo>
                      <a:cubicBezTo>
                        <a:pt x="175759" y="44872"/>
                        <a:pt x="138008" y="7121"/>
                        <a:pt x="91440" y="7121"/>
                      </a:cubicBezTo>
                      <a:close/>
                      <a:moveTo>
                        <a:pt x="91440" y="0"/>
                      </a:moveTo>
                      <a:cubicBezTo>
                        <a:pt x="141941" y="0"/>
                        <a:pt x="182880" y="40939"/>
                        <a:pt x="182880" y="91440"/>
                      </a:cubicBezTo>
                      <a:cubicBezTo>
                        <a:pt x="182880" y="141941"/>
                        <a:pt x="141941" y="182880"/>
                        <a:pt x="91440" y="182880"/>
                      </a:cubicBezTo>
                      <a:cubicBezTo>
                        <a:pt x="40939" y="182880"/>
                        <a:pt x="0" y="141941"/>
                        <a:pt x="0" y="91440"/>
                      </a:cubicBezTo>
                      <a:cubicBezTo>
                        <a:pt x="0" y="40939"/>
                        <a:pt x="40939" y="0"/>
                        <a:pt x="91440"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46616" bIns="93234" numCol="1" spcCol="0" rtlCol="0" fromWordArt="0" anchor="b" anchorCtr="0" forceAA="0" compatLnSpc="1">
                  <a:prstTxWarp prst="textNoShape">
                    <a:avLst/>
                  </a:prstTxWarp>
                  <a:noAutofit/>
                </a:bodyPr>
                <a:lstStyle/>
                <a:p>
                  <a:pPr algn="ctr" defTabSz="931932" fontAlgn="base">
                    <a:spcBef>
                      <a:spcPct val="0"/>
                    </a:spcBef>
                    <a:spcAft>
                      <a:spcPct val="0"/>
                    </a:spcAft>
                    <a:defRPr/>
                  </a:pPr>
                  <a:endParaRPr lang="en-US" sz="2000" kern="0" spc="-51" dirty="0" err="1">
                    <a:solidFill>
                      <a:schemeClr val="bg1"/>
                    </a:solidFill>
                    <a:latin typeface="Segoe UI"/>
                    <a:ea typeface="Segoe UI" pitchFamily="34" charset="0"/>
                    <a:cs typeface="Segoe UI" pitchFamily="34" charset="0"/>
                  </a:endParaRPr>
                </a:p>
              </p:txBody>
            </p:sp>
            <p:sp>
              <p:nvSpPr>
                <p:cNvPr id="54" name="MEASUREMENT &amp; VERIFICATION"/>
                <p:cNvSpPr>
                  <a:spLocks noChangeAspect="1"/>
                </p:cNvSpPr>
                <p:nvPr/>
              </p:nvSpPr>
              <p:spPr bwMode="auto">
                <a:xfrm>
                  <a:off x="1254382" y="5142005"/>
                  <a:ext cx="189467" cy="131436"/>
                </a:xfrm>
                <a:custGeom>
                  <a:avLst/>
                  <a:gdLst/>
                  <a:ahLst/>
                  <a:cxnLst/>
                  <a:rect l="l" t="t" r="r" b="b"/>
                  <a:pathLst>
                    <a:path w="572573" h="387858">
                      <a:moveTo>
                        <a:pt x="242040" y="130004"/>
                      </a:moveTo>
                      <a:lnTo>
                        <a:pt x="325022" y="130004"/>
                      </a:lnTo>
                      <a:cubicBezTo>
                        <a:pt x="336480" y="130004"/>
                        <a:pt x="345768" y="139292"/>
                        <a:pt x="345768" y="150750"/>
                      </a:cubicBezTo>
                      <a:lnTo>
                        <a:pt x="345768" y="310446"/>
                      </a:lnTo>
                      <a:cubicBezTo>
                        <a:pt x="345768" y="321904"/>
                        <a:pt x="336480" y="331192"/>
                        <a:pt x="325022" y="331192"/>
                      </a:cubicBezTo>
                      <a:lnTo>
                        <a:pt x="242040" y="331192"/>
                      </a:lnTo>
                      <a:cubicBezTo>
                        <a:pt x="230582" y="331192"/>
                        <a:pt x="221294" y="321904"/>
                        <a:pt x="221294" y="310446"/>
                      </a:cubicBezTo>
                      <a:lnTo>
                        <a:pt x="221294" y="150750"/>
                      </a:lnTo>
                      <a:cubicBezTo>
                        <a:pt x="221294" y="139292"/>
                        <a:pt x="230582" y="130004"/>
                        <a:pt x="242040" y="130004"/>
                      </a:cubicBezTo>
                      <a:close/>
                      <a:moveTo>
                        <a:pt x="87949" y="64705"/>
                      </a:moveTo>
                      <a:lnTo>
                        <a:pt x="170931" y="64705"/>
                      </a:lnTo>
                      <a:cubicBezTo>
                        <a:pt x="182389" y="64705"/>
                        <a:pt x="191677" y="73993"/>
                        <a:pt x="191677" y="85451"/>
                      </a:cubicBezTo>
                      <a:lnTo>
                        <a:pt x="191677" y="310446"/>
                      </a:lnTo>
                      <a:cubicBezTo>
                        <a:pt x="191677" y="321904"/>
                        <a:pt x="182389" y="331192"/>
                        <a:pt x="170931" y="331192"/>
                      </a:cubicBezTo>
                      <a:lnTo>
                        <a:pt x="87949" y="331192"/>
                      </a:lnTo>
                      <a:cubicBezTo>
                        <a:pt x="76491" y="331192"/>
                        <a:pt x="67203" y="321904"/>
                        <a:pt x="67203" y="310446"/>
                      </a:cubicBezTo>
                      <a:lnTo>
                        <a:pt x="67203" y="85451"/>
                      </a:lnTo>
                      <a:cubicBezTo>
                        <a:pt x="67203" y="73993"/>
                        <a:pt x="76491" y="64705"/>
                        <a:pt x="87949" y="64705"/>
                      </a:cubicBezTo>
                      <a:close/>
                      <a:moveTo>
                        <a:pt x="396132" y="12043"/>
                      </a:moveTo>
                      <a:lnTo>
                        <a:pt x="479114" y="12043"/>
                      </a:lnTo>
                      <a:cubicBezTo>
                        <a:pt x="490572" y="12043"/>
                        <a:pt x="499860" y="21331"/>
                        <a:pt x="499860" y="32789"/>
                      </a:cubicBezTo>
                      <a:lnTo>
                        <a:pt x="499860" y="310446"/>
                      </a:lnTo>
                      <a:cubicBezTo>
                        <a:pt x="499860" y="321904"/>
                        <a:pt x="490572" y="331192"/>
                        <a:pt x="479114" y="331192"/>
                      </a:cubicBezTo>
                      <a:lnTo>
                        <a:pt x="396132" y="331192"/>
                      </a:lnTo>
                      <a:cubicBezTo>
                        <a:pt x="384674" y="331192"/>
                        <a:pt x="375386" y="321904"/>
                        <a:pt x="375386" y="310446"/>
                      </a:cubicBezTo>
                      <a:lnTo>
                        <a:pt x="375386" y="32789"/>
                      </a:lnTo>
                      <a:cubicBezTo>
                        <a:pt x="375386" y="21331"/>
                        <a:pt x="384674" y="12043"/>
                        <a:pt x="396132" y="12043"/>
                      </a:cubicBezTo>
                      <a:close/>
                      <a:moveTo>
                        <a:pt x="2443" y="0"/>
                      </a:moveTo>
                      <a:lnTo>
                        <a:pt x="39362" y="0"/>
                      </a:lnTo>
                      <a:lnTo>
                        <a:pt x="39362" y="278103"/>
                      </a:lnTo>
                      <a:cubicBezTo>
                        <a:pt x="39362" y="346299"/>
                        <a:pt x="49363" y="356299"/>
                        <a:pt x="115165" y="353906"/>
                      </a:cubicBezTo>
                      <a:cubicBezTo>
                        <a:pt x="180967" y="351513"/>
                        <a:pt x="420104" y="353906"/>
                        <a:pt x="572573" y="353906"/>
                      </a:cubicBezTo>
                      <a:lnTo>
                        <a:pt x="572573" y="387858"/>
                      </a:lnTo>
                      <a:lnTo>
                        <a:pt x="76866" y="387858"/>
                      </a:lnTo>
                      <a:cubicBezTo>
                        <a:pt x="20638" y="387858"/>
                        <a:pt x="3456" y="377856"/>
                        <a:pt x="1063" y="312055"/>
                      </a:cubicBezTo>
                      <a:cubicBezTo>
                        <a:pt x="-1330" y="246254"/>
                        <a:pt x="1063" y="109922"/>
                        <a:pt x="1063" y="885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46616" bIns="93234" numCol="1" spcCol="0" rtlCol="0" fromWordArt="0" anchor="b" anchorCtr="0" forceAA="0" compatLnSpc="1">
                  <a:prstTxWarp prst="textNoShape">
                    <a:avLst/>
                  </a:prstTxWarp>
                  <a:noAutofit/>
                </a:bodyPr>
                <a:lstStyle/>
                <a:p>
                  <a:pPr algn="ctr" defTabSz="931932" fontAlgn="base">
                    <a:spcBef>
                      <a:spcPct val="0"/>
                    </a:spcBef>
                    <a:spcAft>
                      <a:spcPct val="0"/>
                    </a:spcAft>
                    <a:defRPr/>
                  </a:pPr>
                  <a:endParaRPr lang="en-US" sz="2000" kern="0" spc="-51" dirty="0" err="1">
                    <a:solidFill>
                      <a:schemeClr val="bg1"/>
                    </a:solidFill>
                    <a:latin typeface="Segoe UI"/>
                    <a:ea typeface="Segoe UI" pitchFamily="34" charset="0"/>
                    <a:cs typeface="Segoe UI" pitchFamily="34" charset="0"/>
                  </a:endParaRPr>
                </a:p>
              </p:txBody>
            </p:sp>
            <p:sp>
              <p:nvSpPr>
                <p:cNvPr id="55" name="Rounded Rectangle 211"/>
                <p:cNvSpPr/>
                <p:nvPr/>
              </p:nvSpPr>
              <p:spPr bwMode="auto">
                <a:xfrm>
                  <a:off x="928568" y="5101948"/>
                  <a:ext cx="291411" cy="396629"/>
                </a:xfrm>
                <a:prstGeom prst="roundRect">
                  <a:avLst>
                    <a:gd name="adj" fmla="val 10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46616" rIns="46616" bIns="93234" numCol="1" spcCol="0" rtlCol="0" fromWordArt="0" anchor="b" anchorCtr="0" forceAA="0" compatLnSpc="1">
                  <a:prstTxWarp prst="textNoShape">
                    <a:avLst/>
                  </a:prstTxWarp>
                  <a:noAutofit/>
                </a:bodyPr>
                <a:lstStyle/>
                <a:p>
                  <a:pPr algn="ctr" defTabSz="931932" fontAlgn="base">
                    <a:spcBef>
                      <a:spcPct val="0"/>
                    </a:spcBef>
                    <a:spcAft>
                      <a:spcPct val="0"/>
                    </a:spcAft>
                    <a:defRPr/>
                  </a:pPr>
                  <a:endParaRPr lang="en-US" sz="2000" kern="0" spc="-51" dirty="0" err="1">
                    <a:solidFill>
                      <a:schemeClr val="bg1"/>
                    </a:solidFill>
                    <a:latin typeface="Segoe UI"/>
                    <a:ea typeface="Segoe UI" pitchFamily="34" charset="0"/>
                    <a:cs typeface="Segoe UI" pitchFamily="34" charset="0"/>
                  </a:endParaRPr>
                </a:p>
              </p:txBody>
            </p:sp>
            <p:sp>
              <p:nvSpPr>
                <p:cNvPr id="56" name="MAINTENANCE MANAGEMENT"/>
                <p:cNvSpPr>
                  <a:spLocks noChangeAspect="1"/>
                </p:cNvSpPr>
                <p:nvPr/>
              </p:nvSpPr>
              <p:spPr bwMode="auto">
                <a:xfrm>
                  <a:off x="933124" y="5122646"/>
                  <a:ext cx="258467" cy="205953"/>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4" tIns="46616" rIns="46616" bIns="93234"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32" fontAlgn="base">
                    <a:spcBef>
                      <a:spcPct val="0"/>
                    </a:spcBef>
                    <a:spcAft>
                      <a:spcPct val="0"/>
                    </a:spcAft>
                    <a:defRPr/>
                  </a:pPr>
                  <a:endParaRPr lang="en-US" spc="-51" dirty="0" err="1">
                    <a:solidFill>
                      <a:schemeClr val="bg1"/>
                    </a:solidFill>
                    <a:latin typeface="Segoe UI"/>
                    <a:ea typeface="Segoe UI" pitchFamily="34" charset="0"/>
                    <a:cs typeface="Segoe UI" pitchFamily="34" charset="0"/>
                  </a:endParaRPr>
                </a:p>
              </p:txBody>
            </p:sp>
            <p:sp>
              <p:nvSpPr>
                <p:cNvPr id="57" name="MAINTENANCE MANAGEMENT"/>
                <p:cNvSpPr>
                  <a:spLocks noChangeAspect="1"/>
                </p:cNvSpPr>
                <p:nvPr/>
              </p:nvSpPr>
              <p:spPr bwMode="auto">
                <a:xfrm>
                  <a:off x="961752" y="5291920"/>
                  <a:ext cx="258467" cy="205953"/>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4" tIns="46616" rIns="46616" bIns="93234"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32" fontAlgn="base">
                    <a:spcBef>
                      <a:spcPct val="0"/>
                    </a:spcBef>
                    <a:spcAft>
                      <a:spcPct val="0"/>
                    </a:spcAft>
                    <a:defRPr/>
                  </a:pPr>
                  <a:endParaRPr lang="en-US" spc="-51" dirty="0" err="1">
                    <a:solidFill>
                      <a:schemeClr val="bg1"/>
                    </a:solidFill>
                    <a:latin typeface="Segoe UI"/>
                    <a:ea typeface="Segoe UI" pitchFamily="34" charset="0"/>
                    <a:cs typeface="Segoe UI" pitchFamily="34" charset="0"/>
                  </a:endParaRPr>
                </a:p>
              </p:txBody>
            </p:sp>
            <p:sp>
              <p:nvSpPr>
                <p:cNvPr id="59" name="Arrow: Bent 570"/>
                <p:cNvSpPr/>
                <p:nvPr/>
              </p:nvSpPr>
              <p:spPr bwMode="auto">
                <a:xfrm rot="16200000">
                  <a:off x="1075292" y="5465108"/>
                  <a:ext cx="565042" cy="630567"/>
                </a:xfrm>
                <a:prstGeom prst="bentArrow">
                  <a:avLst>
                    <a:gd name="adj1" fmla="val 25000"/>
                    <a:gd name="adj2" fmla="val 0"/>
                    <a:gd name="adj3" fmla="val 25000"/>
                    <a:gd name="adj4" fmla="val 8139"/>
                  </a:avLst>
                </a:prstGeom>
                <a:solidFill>
                  <a:schemeClr val="accent1"/>
                </a:solid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8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61" name="Group 60"/>
                <p:cNvGrpSpPr/>
                <p:nvPr/>
              </p:nvGrpSpPr>
              <p:grpSpPr>
                <a:xfrm>
                  <a:off x="1673093" y="5885689"/>
                  <a:ext cx="310661" cy="310661"/>
                  <a:chOff x="10866655" y="6150726"/>
                  <a:chExt cx="310661" cy="310661"/>
                </a:xfrm>
              </p:grpSpPr>
              <p:sp>
                <p:nvSpPr>
                  <p:cNvPr id="62" name="Oval 61"/>
                  <p:cNvSpPr/>
                  <p:nvPr/>
                </p:nvSpPr>
                <p:spPr bwMode="auto">
                  <a:xfrm>
                    <a:off x="10866655" y="6150726"/>
                    <a:ext cx="310661" cy="310661"/>
                  </a:xfrm>
                  <a:prstGeom prst="ellipse">
                    <a:avLst/>
                  </a:prstGeom>
                  <a:solidFill>
                    <a:srgbClr val="F8F8F8"/>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8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3" name="Freeform 179"/>
                  <p:cNvSpPr>
                    <a:spLocks noChangeAspect="1"/>
                  </p:cNvSpPr>
                  <p:nvPr/>
                </p:nvSpPr>
                <p:spPr bwMode="auto">
                  <a:xfrm>
                    <a:off x="10915214" y="6215293"/>
                    <a:ext cx="213546" cy="181529"/>
                  </a:xfrm>
                  <a:custGeom>
                    <a:avLst/>
                    <a:gdLst/>
                    <a:ahLst/>
                    <a:cxnLst/>
                    <a:rect l="l" t="t" r="r" b="b"/>
                    <a:pathLst>
                      <a:path w="2462411" h="2085380">
                        <a:moveTo>
                          <a:pt x="2017567" y="197"/>
                        </a:moveTo>
                        <a:cubicBezTo>
                          <a:pt x="2031757" y="533"/>
                          <a:pt x="2047670" y="1301"/>
                          <a:pt x="2065696" y="2530"/>
                        </a:cubicBezTo>
                        <a:lnTo>
                          <a:pt x="2068154" y="59065"/>
                        </a:lnTo>
                        <a:lnTo>
                          <a:pt x="1876425" y="213923"/>
                        </a:lnTo>
                        <a:lnTo>
                          <a:pt x="1959999" y="572801"/>
                        </a:lnTo>
                        <a:lnTo>
                          <a:pt x="2272174" y="644084"/>
                        </a:lnTo>
                        <a:lnTo>
                          <a:pt x="2419657" y="452355"/>
                        </a:lnTo>
                        <a:lnTo>
                          <a:pt x="2451612" y="464646"/>
                        </a:lnTo>
                        <a:cubicBezTo>
                          <a:pt x="2478651" y="546582"/>
                          <a:pt x="2446696" y="584271"/>
                          <a:pt x="2444238" y="644084"/>
                        </a:cubicBezTo>
                        <a:cubicBezTo>
                          <a:pt x="2401632" y="759614"/>
                          <a:pt x="2339360" y="784193"/>
                          <a:pt x="2250051" y="835813"/>
                        </a:cubicBezTo>
                        <a:lnTo>
                          <a:pt x="1846928" y="860394"/>
                        </a:lnTo>
                        <a:lnTo>
                          <a:pt x="1521144" y="1208772"/>
                        </a:lnTo>
                        <a:lnTo>
                          <a:pt x="2106869" y="1737309"/>
                        </a:lnTo>
                        <a:cubicBezTo>
                          <a:pt x="2129914" y="1783090"/>
                          <a:pt x="2152957" y="1833788"/>
                          <a:pt x="2119466" y="1886943"/>
                        </a:cubicBezTo>
                        <a:lnTo>
                          <a:pt x="1938184" y="2055628"/>
                        </a:lnTo>
                        <a:cubicBezTo>
                          <a:pt x="1901108" y="2087583"/>
                          <a:pt x="1849284" y="2102332"/>
                          <a:pt x="1804834" y="2055628"/>
                        </a:cubicBezTo>
                        <a:lnTo>
                          <a:pt x="1285812" y="1460424"/>
                        </a:lnTo>
                        <a:lnTo>
                          <a:pt x="748174" y="2035349"/>
                        </a:lnTo>
                        <a:cubicBezTo>
                          <a:pt x="694916" y="2071401"/>
                          <a:pt x="639200" y="2077955"/>
                          <a:pt x="595774" y="2047639"/>
                        </a:cubicBezTo>
                        <a:lnTo>
                          <a:pt x="445832" y="1895239"/>
                        </a:lnTo>
                        <a:cubicBezTo>
                          <a:pt x="421251" y="1854271"/>
                          <a:pt x="408961" y="1776433"/>
                          <a:pt x="467954" y="1720717"/>
                        </a:cubicBezTo>
                        <a:lnTo>
                          <a:pt x="1063835" y="1205866"/>
                        </a:lnTo>
                        <a:lnTo>
                          <a:pt x="573958" y="644084"/>
                        </a:lnTo>
                        <a:lnTo>
                          <a:pt x="452284" y="760228"/>
                        </a:lnTo>
                        <a:lnTo>
                          <a:pt x="452284" y="884053"/>
                        </a:lnTo>
                        <a:lnTo>
                          <a:pt x="257175" y="959638"/>
                        </a:lnTo>
                        <a:lnTo>
                          <a:pt x="0" y="706151"/>
                        </a:lnTo>
                        <a:lnTo>
                          <a:pt x="80809" y="607828"/>
                        </a:lnTo>
                        <a:lnTo>
                          <a:pt x="292510" y="559895"/>
                        </a:lnTo>
                        <a:lnTo>
                          <a:pt x="299884" y="474478"/>
                        </a:lnTo>
                        <a:lnTo>
                          <a:pt x="661834" y="169678"/>
                        </a:lnTo>
                        <a:cubicBezTo>
                          <a:pt x="849159" y="80163"/>
                          <a:pt x="1019278" y="79140"/>
                          <a:pt x="1223809" y="188728"/>
                        </a:cubicBezTo>
                        <a:lnTo>
                          <a:pt x="1204759" y="264928"/>
                        </a:lnTo>
                        <a:cubicBezTo>
                          <a:pt x="1050925" y="232973"/>
                          <a:pt x="867594" y="284593"/>
                          <a:pt x="728509" y="493528"/>
                        </a:cubicBezTo>
                        <a:lnTo>
                          <a:pt x="1295808" y="1005437"/>
                        </a:lnTo>
                        <a:lnTo>
                          <a:pt x="1642909" y="705536"/>
                        </a:lnTo>
                        <a:lnTo>
                          <a:pt x="1696986" y="231130"/>
                        </a:lnTo>
                        <a:cubicBezTo>
                          <a:pt x="1722386" y="137723"/>
                          <a:pt x="1762534" y="110685"/>
                          <a:pt x="1839554" y="46775"/>
                        </a:cubicBezTo>
                        <a:cubicBezTo>
                          <a:pt x="1903362" y="16664"/>
                          <a:pt x="1918237" y="-2156"/>
                          <a:pt x="2017567" y="197"/>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2111" fontAlgn="base">
                      <a:spcBef>
                        <a:spcPct val="0"/>
                      </a:spcBef>
                      <a:spcAft>
                        <a:spcPct val="0"/>
                      </a:spcAft>
                      <a:defRPr/>
                    </a:pPr>
                    <a:endParaRPr lang="en-US" sz="2000" kern="0" spc="-51" dirty="0" err="1">
                      <a:solidFill>
                        <a:schemeClr val="tx1"/>
                      </a:solidFill>
                      <a:ea typeface="Segoe UI" pitchFamily="34" charset="0"/>
                      <a:cs typeface="Segoe UI" pitchFamily="34" charset="0"/>
                    </a:endParaRPr>
                  </a:p>
                </p:txBody>
              </p:sp>
            </p:grpSp>
            <p:grpSp>
              <p:nvGrpSpPr>
                <p:cNvPr id="65" name="Group 64"/>
                <p:cNvGrpSpPr/>
                <p:nvPr/>
              </p:nvGrpSpPr>
              <p:grpSpPr>
                <a:xfrm>
                  <a:off x="1673093" y="5527523"/>
                  <a:ext cx="310661" cy="310661"/>
                  <a:chOff x="8541769" y="5859059"/>
                  <a:chExt cx="310661" cy="310661"/>
                </a:xfrm>
              </p:grpSpPr>
              <p:sp>
                <p:nvSpPr>
                  <p:cNvPr id="66" name="Oval 65"/>
                  <p:cNvSpPr/>
                  <p:nvPr/>
                </p:nvSpPr>
                <p:spPr bwMode="auto">
                  <a:xfrm>
                    <a:off x="8541769" y="5859059"/>
                    <a:ext cx="310661" cy="310661"/>
                  </a:xfrm>
                  <a:prstGeom prst="ellipse">
                    <a:avLst/>
                  </a:prstGeom>
                  <a:solidFill>
                    <a:srgbClr val="F8F8F8"/>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8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67" name="Group 66"/>
                  <p:cNvGrpSpPr/>
                  <p:nvPr/>
                </p:nvGrpSpPr>
                <p:grpSpPr>
                  <a:xfrm>
                    <a:off x="8568339" y="5920528"/>
                    <a:ext cx="257522" cy="187722"/>
                    <a:chOff x="4516530" y="2545585"/>
                    <a:chExt cx="1143001" cy="804867"/>
                  </a:xfrm>
                  <a:solidFill>
                    <a:schemeClr val="bg1">
                      <a:lumMod val="50000"/>
                    </a:schemeClr>
                  </a:solidFill>
                </p:grpSpPr>
                <p:sp>
                  <p:nvSpPr>
                    <p:cNvPr id="77" name="Freeform 174"/>
                    <p:cNvSpPr>
                      <a:spLocks/>
                    </p:cNvSpPr>
                    <p:nvPr/>
                  </p:nvSpPr>
                  <p:spPr bwMode="auto">
                    <a:xfrm>
                      <a:off x="4516530" y="2545585"/>
                      <a:ext cx="1143001" cy="634999"/>
                    </a:xfrm>
                    <a:custGeom>
                      <a:avLst/>
                      <a:gdLst>
                        <a:gd name="T0" fmla="*/ 432 w 514"/>
                        <a:gd name="T1" fmla="*/ 74 h 286"/>
                        <a:gd name="T2" fmla="*/ 426 w 514"/>
                        <a:gd name="T3" fmla="*/ 71 h 286"/>
                        <a:gd name="T4" fmla="*/ 424 w 514"/>
                        <a:gd name="T5" fmla="*/ 70 h 286"/>
                        <a:gd name="T6" fmla="*/ 418 w 514"/>
                        <a:gd name="T7" fmla="*/ 67 h 286"/>
                        <a:gd name="T8" fmla="*/ 0 w 514"/>
                        <a:gd name="T9" fmla="*/ 136 h 286"/>
                        <a:gd name="T10" fmla="*/ 150 w 514"/>
                        <a:gd name="T11" fmla="*/ 286 h 286"/>
                        <a:gd name="T12" fmla="*/ 287 w 514"/>
                        <a:gd name="T13" fmla="*/ 245 h 286"/>
                        <a:gd name="T14" fmla="*/ 310 w 514"/>
                        <a:gd name="T15" fmla="*/ 251 h 286"/>
                        <a:gd name="T16" fmla="*/ 319 w 514"/>
                        <a:gd name="T17" fmla="*/ 255 h 286"/>
                        <a:gd name="T18" fmla="*/ 364 w 514"/>
                        <a:gd name="T19" fmla="*/ 286 h 286"/>
                        <a:gd name="T20" fmla="*/ 514 w 514"/>
                        <a:gd name="T21" fmla="*/ 136 h 286"/>
                        <a:gd name="T22" fmla="*/ 432 w 514"/>
                        <a:gd name="T23" fmla="*/ 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286">
                          <a:moveTo>
                            <a:pt x="432" y="74"/>
                          </a:moveTo>
                          <a:cubicBezTo>
                            <a:pt x="430" y="73"/>
                            <a:pt x="428" y="72"/>
                            <a:pt x="426" y="71"/>
                          </a:cubicBezTo>
                          <a:cubicBezTo>
                            <a:pt x="425" y="71"/>
                            <a:pt x="424" y="70"/>
                            <a:pt x="424" y="70"/>
                          </a:cubicBezTo>
                          <a:cubicBezTo>
                            <a:pt x="422" y="69"/>
                            <a:pt x="420" y="68"/>
                            <a:pt x="418" y="67"/>
                          </a:cubicBezTo>
                          <a:cubicBezTo>
                            <a:pt x="282" y="0"/>
                            <a:pt x="113" y="23"/>
                            <a:pt x="0" y="136"/>
                          </a:cubicBezTo>
                          <a:cubicBezTo>
                            <a:pt x="150" y="286"/>
                            <a:pt x="150" y="286"/>
                            <a:pt x="150" y="286"/>
                          </a:cubicBezTo>
                          <a:cubicBezTo>
                            <a:pt x="187" y="249"/>
                            <a:pt x="239" y="235"/>
                            <a:pt x="287" y="245"/>
                          </a:cubicBezTo>
                          <a:cubicBezTo>
                            <a:pt x="295" y="246"/>
                            <a:pt x="302" y="248"/>
                            <a:pt x="310" y="251"/>
                          </a:cubicBezTo>
                          <a:cubicBezTo>
                            <a:pt x="313" y="252"/>
                            <a:pt x="316" y="253"/>
                            <a:pt x="319" y="255"/>
                          </a:cubicBezTo>
                          <a:cubicBezTo>
                            <a:pt x="335" y="262"/>
                            <a:pt x="351" y="272"/>
                            <a:pt x="364" y="286"/>
                          </a:cubicBezTo>
                          <a:cubicBezTo>
                            <a:pt x="514" y="136"/>
                            <a:pt x="514" y="136"/>
                            <a:pt x="514" y="136"/>
                          </a:cubicBezTo>
                          <a:cubicBezTo>
                            <a:pt x="489" y="111"/>
                            <a:pt x="461" y="91"/>
                            <a:pt x="432" y="74"/>
                          </a:cubicBezTo>
                          <a:close/>
                        </a:path>
                      </a:pathLst>
                    </a:custGeom>
                    <a:solidFill>
                      <a:schemeClr val="accent1"/>
                    </a:solidFill>
                    <a:ln>
                      <a:noFill/>
                    </a:ln>
                  </p:spPr>
                  <p:txBody>
                    <a:bodyPr vert="horz" wrap="square" lIns="93247" tIns="46623" rIns="93247" bIns="46623" numCol="1" anchor="t" anchorCtr="0" compatLnSpc="1">
                      <a:prstTxWarp prst="textNoShape">
                        <a:avLst/>
                      </a:prstTxWarp>
                    </a:bodyPr>
                    <a:lstStyle/>
                    <a:p>
                      <a:pPr defTabSz="932418">
                        <a:defRPr/>
                      </a:pPr>
                      <a:endParaRPr lang="en-US" sz="2000" kern="0">
                        <a:solidFill>
                          <a:sysClr val="windowText" lastClr="000000"/>
                        </a:solidFill>
                      </a:endParaRPr>
                    </a:p>
                  </p:txBody>
                </p:sp>
                <p:sp>
                  <p:nvSpPr>
                    <p:cNvPr id="78" name="Freeform 199"/>
                    <p:cNvSpPr>
                      <a:spLocks/>
                    </p:cNvSpPr>
                    <p:nvPr/>
                  </p:nvSpPr>
                  <p:spPr bwMode="auto">
                    <a:xfrm>
                      <a:off x="4991188" y="2694813"/>
                      <a:ext cx="468314" cy="655639"/>
                    </a:xfrm>
                    <a:custGeom>
                      <a:avLst/>
                      <a:gdLst>
                        <a:gd name="T0" fmla="*/ 211 w 211"/>
                        <a:gd name="T1" fmla="*/ 3 h 295"/>
                        <a:gd name="T2" fmla="*/ 205 w 211"/>
                        <a:gd name="T3" fmla="*/ 0 h 295"/>
                        <a:gd name="T4" fmla="*/ 74 w 211"/>
                        <a:gd name="T5" fmla="*/ 178 h 295"/>
                        <a:gd name="T6" fmla="*/ 42 w 211"/>
                        <a:gd name="T7" fmla="*/ 221 h 295"/>
                        <a:gd name="T8" fmla="*/ 38 w 211"/>
                        <a:gd name="T9" fmla="*/ 220 h 295"/>
                        <a:gd name="T10" fmla="*/ 0 w 211"/>
                        <a:gd name="T11" fmla="*/ 258 h 295"/>
                        <a:gd name="T12" fmla="*/ 38 w 211"/>
                        <a:gd name="T13" fmla="*/ 295 h 295"/>
                        <a:gd name="T14" fmla="*/ 75 w 211"/>
                        <a:gd name="T15" fmla="*/ 258 h 295"/>
                        <a:gd name="T16" fmla="*/ 66 w 211"/>
                        <a:gd name="T17" fmla="*/ 233 h 295"/>
                        <a:gd name="T18" fmla="*/ 97 w 211"/>
                        <a:gd name="T19" fmla="*/ 184 h 295"/>
                        <a:gd name="T20" fmla="*/ 211 w 211"/>
                        <a:gd name="T21" fmla="*/ 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95">
                          <a:moveTo>
                            <a:pt x="211" y="3"/>
                          </a:moveTo>
                          <a:cubicBezTo>
                            <a:pt x="209" y="2"/>
                            <a:pt x="207" y="1"/>
                            <a:pt x="205" y="0"/>
                          </a:cubicBezTo>
                          <a:cubicBezTo>
                            <a:pt x="74" y="178"/>
                            <a:pt x="74" y="178"/>
                            <a:pt x="74" y="178"/>
                          </a:cubicBezTo>
                          <a:cubicBezTo>
                            <a:pt x="42" y="221"/>
                            <a:pt x="42" y="221"/>
                            <a:pt x="42" y="221"/>
                          </a:cubicBezTo>
                          <a:cubicBezTo>
                            <a:pt x="41" y="220"/>
                            <a:pt x="39" y="220"/>
                            <a:pt x="38" y="220"/>
                          </a:cubicBezTo>
                          <a:cubicBezTo>
                            <a:pt x="17" y="220"/>
                            <a:pt x="0" y="237"/>
                            <a:pt x="0" y="258"/>
                          </a:cubicBezTo>
                          <a:cubicBezTo>
                            <a:pt x="0" y="278"/>
                            <a:pt x="17" y="295"/>
                            <a:pt x="38" y="295"/>
                          </a:cubicBezTo>
                          <a:cubicBezTo>
                            <a:pt x="58" y="295"/>
                            <a:pt x="75" y="278"/>
                            <a:pt x="75" y="258"/>
                          </a:cubicBezTo>
                          <a:cubicBezTo>
                            <a:pt x="75" y="248"/>
                            <a:pt x="72" y="240"/>
                            <a:pt x="66" y="233"/>
                          </a:cubicBezTo>
                          <a:cubicBezTo>
                            <a:pt x="97" y="184"/>
                            <a:pt x="97" y="184"/>
                            <a:pt x="97" y="184"/>
                          </a:cubicBezTo>
                          <a:lnTo>
                            <a:pt x="211" y="3"/>
                          </a:lnTo>
                          <a:close/>
                        </a:path>
                      </a:pathLst>
                    </a:custGeom>
                    <a:solidFill>
                      <a:schemeClr val="tx1"/>
                    </a:solidFill>
                    <a:ln w="3175">
                      <a:solidFill>
                        <a:schemeClr val="bg1"/>
                      </a:solidFill>
                    </a:ln>
                  </p:spPr>
                  <p:txBody>
                    <a:bodyPr vert="horz" wrap="square" lIns="93247" tIns="46623" rIns="93247" bIns="46623" numCol="1" anchor="t" anchorCtr="0" compatLnSpc="1">
                      <a:prstTxWarp prst="textNoShape">
                        <a:avLst/>
                      </a:prstTxWarp>
                    </a:bodyPr>
                    <a:lstStyle/>
                    <a:p>
                      <a:pPr defTabSz="932418">
                        <a:defRPr/>
                      </a:pPr>
                      <a:endParaRPr lang="en-US" sz="2000" kern="0">
                        <a:solidFill>
                          <a:sysClr val="windowText" lastClr="000000"/>
                        </a:solidFill>
                      </a:endParaRPr>
                    </a:p>
                  </p:txBody>
                </p:sp>
              </p:grpSp>
            </p:grpSp>
          </p:grpSp>
          <p:grpSp>
            <p:nvGrpSpPr>
              <p:cNvPr id="96" name="Group 95"/>
              <p:cNvGrpSpPr/>
              <p:nvPr/>
            </p:nvGrpSpPr>
            <p:grpSpPr>
              <a:xfrm>
                <a:off x="942236" y="1712126"/>
                <a:ext cx="495769" cy="437237"/>
                <a:chOff x="6516612" y="1727835"/>
                <a:chExt cx="495769" cy="437237"/>
              </a:xfrm>
            </p:grpSpPr>
            <p:grpSp>
              <p:nvGrpSpPr>
                <p:cNvPr id="97" name="Group 96"/>
                <p:cNvGrpSpPr/>
                <p:nvPr/>
              </p:nvGrpSpPr>
              <p:grpSpPr>
                <a:xfrm>
                  <a:off x="6516612" y="1803042"/>
                  <a:ext cx="495769" cy="362030"/>
                  <a:chOff x="6516612" y="1803042"/>
                  <a:chExt cx="495769" cy="362030"/>
                </a:xfrm>
              </p:grpSpPr>
              <p:sp>
                <p:nvSpPr>
                  <p:cNvPr id="100" name="Round Same Side Corner Rectangle 11"/>
                  <p:cNvSpPr>
                    <a:spLocks noChangeAspect="1"/>
                  </p:cNvSpPr>
                  <p:nvPr/>
                </p:nvSpPr>
                <p:spPr>
                  <a:xfrm>
                    <a:off x="6516612"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1" name="Round Same Side Corner Rectangle 11"/>
                  <p:cNvSpPr>
                    <a:spLocks noChangeAspect="1"/>
                  </p:cNvSpPr>
                  <p:nvPr/>
                </p:nvSpPr>
                <p:spPr>
                  <a:xfrm>
                    <a:off x="6685729"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2" name="Round Same Side Corner Rectangle 11"/>
                  <p:cNvSpPr>
                    <a:spLocks noChangeAspect="1"/>
                  </p:cNvSpPr>
                  <p:nvPr/>
                </p:nvSpPr>
                <p:spPr>
                  <a:xfrm>
                    <a:off x="6855966"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3" name="Round Same Side Corner Rectangle 11"/>
                  <p:cNvSpPr>
                    <a:spLocks noChangeAspect="1"/>
                  </p:cNvSpPr>
                  <p:nvPr/>
                </p:nvSpPr>
                <p:spPr>
                  <a:xfrm>
                    <a:off x="6685729"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4" name="Round Same Side Corner Rectangle 11"/>
                  <p:cNvSpPr>
                    <a:spLocks noChangeAspect="1"/>
                  </p:cNvSpPr>
                  <p:nvPr/>
                </p:nvSpPr>
                <p:spPr>
                  <a:xfrm>
                    <a:off x="6855966"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5" name="Round Same Side Corner Rectangle 11"/>
                  <p:cNvSpPr>
                    <a:spLocks noChangeAspect="1"/>
                  </p:cNvSpPr>
                  <p:nvPr/>
                </p:nvSpPr>
                <p:spPr>
                  <a:xfrm>
                    <a:off x="6685729"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sp>
                <p:nvSpPr>
                  <p:cNvPr id="106" name="Round Same Side Corner Rectangle 11"/>
                  <p:cNvSpPr>
                    <a:spLocks noChangeAspect="1"/>
                  </p:cNvSpPr>
                  <p:nvPr/>
                </p:nvSpPr>
                <p:spPr>
                  <a:xfrm>
                    <a:off x="6855966"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accent1"/>
                  </a:solidFill>
                  <a:ln w="25400" cap="flat" cmpd="sng" algn="ctr">
                    <a:noFill/>
                    <a:prstDash val="solid"/>
                  </a:ln>
                  <a:effectLst/>
                </p:spPr>
                <p:txBody>
                  <a:bodyPr rtlCol="0" anchor="ctr"/>
                  <a:lstStyle/>
                  <a:p>
                    <a:pPr algn="ctr" defTabSz="914224">
                      <a:defRPr/>
                    </a:pPr>
                    <a:endParaRPr lang="en-US" sz="2000" kern="0">
                      <a:solidFill>
                        <a:schemeClr val="accent3"/>
                      </a:solidFill>
                      <a:latin typeface="Segoe"/>
                    </a:endParaRPr>
                  </a:p>
                </p:txBody>
              </p:sp>
            </p:grpSp>
            <p:sp>
              <p:nvSpPr>
                <p:cNvPr id="98" name="Isosceles Triangle 341"/>
                <p:cNvSpPr/>
                <p:nvPr/>
              </p:nvSpPr>
              <p:spPr bwMode="auto">
                <a:xfrm rot="5400000">
                  <a:off x="6540088" y="1704359"/>
                  <a:ext cx="431596" cy="478548"/>
                </a:xfrm>
                <a:prstGeom prst="triangle">
                  <a:avLst>
                    <a:gd name="adj" fmla="val 0"/>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800" kern="0" dirty="0">
                    <a:gradFill>
                      <a:gsLst>
                        <a:gs pos="0">
                          <a:srgbClr val="FFFFFF"/>
                        </a:gs>
                        <a:gs pos="100000">
                          <a:srgbClr val="FFFFFF"/>
                        </a:gs>
                      </a:gsLst>
                      <a:lin ang="5400000" scaled="0"/>
                    </a:gradFill>
                    <a:ea typeface="Segoe UI" pitchFamily="34" charset="0"/>
                    <a:cs typeface="Segoe UI" pitchFamily="34" charset="0"/>
                  </a:endParaRPr>
                </a:p>
              </p:txBody>
            </p:sp>
            <p:cxnSp>
              <p:nvCxnSpPr>
                <p:cNvPr id="99" name="Straight Arrow Connector 98"/>
                <p:cNvCxnSpPr/>
                <p:nvPr/>
              </p:nvCxnSpPr>
              <p:spPr>
                <a:xfrm flipV="1">
                  <a:off x="6516612" y="1727835"/>
                  <a:ext cx="478548" cy="431596"/>
                </a:xfrm>
                <a:prstGeom prst="straightConnector1">
                  <a:avLst/>
                </a:prstGeom>
                <a:ln w="28575">
                  <a:solidFill>
                    <a:schemeClr val="accent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grpSp>
      </p:grpSp>
      <p:pic>
        <p:nvPicPr>
          <p:cNvPr id="107" name="Picture Placeholder 2"/>
          <p:cNvPicPr>
            <a:picLocks noChangeAspect="1"/>
          </p:cNvPicPr>
          <p:nvPr/>
        </p:nvPicPr>
        <p:blipFill rotWithShape="1">
          <a:blip r:embed="rId3">
            <a:extLst>
              <a:ext uri="{28A0092B-C50C-407E-A947-70E740481C1C}">
                <a14:useLocalDpi xmlns:a14="http://schemas.microsoft.com/office/drawing/2010/main"/>
              </a:ext>
            </a:extLst>
          </a:blip>
          <a:srcRect l="49245" r="-49245"/>
          <a:stretch/>
        </p:blipFill>
        <p:spPr>
          <a:xfrm>
            <a:off x="6126493" y="497"/>
            <a:ext cx="12434711" cy="6993533"/>
          </a:xfrm>
          <a:prstGeom prst="rect">
            <a:avLst/>
          </a:prstGeom>
        </p:spPr>
      </p:pic>
    </p:spTree>
    <p:extLst>
      <p:ext uri="{BB962C8B-B14F-4D97-AF65-F5344CB8AC3E}">
        <p14:creationId xmlns:p14="http://schemas.microsoft.com/office/powerpoint/2010/main" val="18112705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p:cNvCxnSpPr/>
          <p:nvPr/>
        </p:nvCxnSpPr>
        <p:spPr>
          <a:xfrm>
            <a:off x="8327660" y="2429243"/>
            <a:ext cx="0" cy="4159928"/>
          </a:xfrm>
          <a:prstGeom prst="line">
            <a:avLst/>
          </a:prstGeom>
          <a:ln>
            <a:gradFill flip="none" rotWithShape="1">
              <a:gsLst>
                <a:gs pos="0">
                  <a:schemeClr val="accent1">
                    <a:lumMod val="5000"/>
                    <a:lumOff val="95000"/>
                    <a:alpha val="0"/>
                  </a:schemeClr>
                </a:gs>
                <a:gs pos="28000">
                  <a:schemeClr val="bg1">
                    <a:lumMod val="85000"/>
                    <a:alpha val="50000"/>
                  </a:schemeClr>
                </a:gs>
                <a:gs pos="67000">
                  <a:schemeClr val="bg1">
                    <a:lumMod val="85000"/>
                    <a:alpha val="50000"/>
                  </a:schemeClr>
                </a:gs>
                <a:gs pos="100000">
                  <a:schemeClr val="accent1">
                    <a:lumMod val="30000"/>
                    <a:lumOff val="70000"/>
                    <a:alpha val="0"/>
                  </a:schemeClr>
                </a:gs>
              </a:gsLst>
              <a:lin ang="162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4238553" y="1555394"/>
            <a:ext cx="4006761" cy="8491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156"/>
            <a:r>
              <a:rPr lang="en-US" sz="2448" kern="0" dirty="0">
                <a:solidFill>
                  <a:prstClr val="white"/>
                </a:solidFill>
                <a:latin typeface="Segoe UI Light" panose="020B0502040204020203" pitchFamily="34" charset="0"/>
                <a:cs typeface="Segoe UI Light" panose="020B0502040204020203" pitchFamily="34" charset="0"/>
              </a:rPr>
              <a:t>Analyze and act </a:t>
            </a:r>
          </a:p>
          <a:p>
            <a:pPr defTabSz="951156"/>
            <a:r>
              <a:rPr lang="en-US" sz="2448" kern="0" dirty="0">
                <a:solidFill>
                  <a:prstClr val="white"/>
                </a:solidFill>
                <a:latin typeface="Segoe UI Light" panose="020B0502040204020203" pitchFamily="34" charset="0"/>
                <a:cs typeface="Segoe UI Light" panose="020B0502040204020203" pitchFamily="34" charset="0"/>
              </a:rPr>
              <a:t>on new data</a:t>
            </a:r>
          </a:p>
        </p:txBody>
      </p:sp>
      <p:sp>
        <p:nvSpPr>
          <p:cNvPr id="63" name="Rectangle 62"/>
          <p:cNvSpPr/>
          <p:nvPr/>
        </p:nvSpPr>
        <p:spPr bwMode="auto">
          <a:xfrm>
            <a:off x="8372529" y="1551605"/>
            <a:ext cx="4006761" cy="8522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156">
              <a:defRPr/>
            </a:pPr>
            <a:r>
              <a:rPr lang="en-US" sz="2448" kern="0" dirty="0">
                <a:solidFill>
                  <a:prstClr val="white"/>
                </a:solidFill>
                <a:latin typeface="Segoe UI Light" panose="020B0502040204020203" pitchFamily="34" charset="0"/>
                <a:cs typeface="Segoe UI Light" panose="020B0502040204020203" pitchFamily="34" charset="0"/>
              </a:rPr>
              <a:t>Integrate and transform</a:t>
            </a:r>
          </a:p>
          <a:p>
            <a:pPr defTabSz="951156">
              <a:defRPr/>
            </a:pPr>
            <a:r>
              <a:rPr lang="en-US" sz="2448" kern="0" dirty="0">
                <a:solidFill>
                  <a:prstClr val="white"/>
                </a:solidFill>
                <a:latin typeface="Segoe UI Light" panose="020B0502040204020203" pitchFamily="34" charset="0"/>
                <a:cs typeface="Segoe UI Light" panose="020B0502040204020203" pitchFamily="34" charset="0"/>
              </a:rPr>
              <a:t> business processes</a:t>
            </a: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55548" y="1551605"/>
            <a:ext cx="4006761" cy="8522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156">
              <a:defRPr/>
            </a:pPr>
            <a:r>
              <a:rPr lang="en-US" sz="2448" kern="0" dirty="0">
                <a:solidFill>
                  <a:prstClr val="white"/>
                </a:solidFill>
                <a:latin typeface="Segoe UI Light" panose="020B0502040204020203" pitchFamily="34" charset="0"/>
                <a:cs typeface="Segoe UI Light" panose="020B0502040204020203" pitchFamily="34" charset="0"/>
              </a:rPr>
              <a:t>Connect and scale </a:t>
            </a:r>
          </a:p>
          <a:p>
            <a:pPr defTabSz="951156">
              <a:defRPr/>
            </a:pPr>
            <a:r>
              <a:rPr lang="en-US" sz="2448" kern="0" dirty="0">
                <a:solidFill>
                  <a:prstClr val="white"/>
                </a:solidFill>
                <a:latin typeface="Segoe UI Light" panose="020B0502040204020203" pitchFamily="34" charset="0"/>
                <a:cs typeface="Segoe UI Light" panose="020B0502040204020203" pitchFamily="34" charset="0"/>
              </a:rPr>
              <a:t>with efficiency</a:t>
            </a: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115" name="Title 1"/>
          <p:cNvSpPr>
            <a:spLocks noGrp="1"/>
          </p:cNvSpPr>
          <p:nvPr>
            <p:ph type="title"/>
          </p:nvPr>
        </p:nvSpPr>
        <p:spPr>
          <a:xfrm>
            <a:off x="378666" y="296897"/>
            <a:ext cx="11733453" cy="917575"/>
          </a:xfrm>
        </p:spPr>
        <p:txBody>
          <a:bodyPr/>
          <a:lstStyle/>
          <a:p>
            <a:r>
              <a:rPr lang="en-US" dirty="0"/>
              <a:t>Benefit from a comprehensive solution</a:t>
            </a:r>
            <a:endParaRPr lang="en-US" sz="3670" i="1" dirty="0"/>
          </a:p>
        </p:txBody>
      </p:sp>
      <p:sp>
        <p:nvSpPr>
          <p:cNvPr id="26" name="Freeform 539"/>
          <p:cNvSpPr>
            <a:spLocks noChangeAspect="1"/>
          </p:cNvSpPr>
          <p:nvPr/>
        </p:nvSpPr>
        <p:spPr bwMode="auto">
          <a:xfrm>
            <a:off x="4630633" y="2806488"/>
            <a:ext cx="3222604" cy="186502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156"/>
            <a:endParaRPr lang="en-US" sz="2856" kern="0" dirty="0">
              <a:solidFill>
                <a:prstClr val="white"/>
              </a:solidFill>
              <a:latin typeface="Segoe UI Light" panose="020B0502040204020203" pitchFamily="34" charset="0"/>
              <a:cs typeface="Segoe UI Light" panose="020B0502040204020203" pitchFamily="34" charset="0"/>
            </a:endParaRPr>
          </a:p>
        </p:txBody>
      </p:sp>
      <p:sp>
        <p:nvSpPr>
          <p:cNvPr id="40" name="TextBox 39"/>
          <p:cNvSpPr txBox="1"/>
          <p:nvPr/>
        </p:nvSpPr>
        <p:spPr>
          <a:xfrm>
            <a:off x="2008016" y="3681349"/>
            <a:ext cx="3685098" cy="201683"/>
          </a:xfrm>
          <a:prstGeom prst="rect">
            <a:avLst/>
          </a:prstGeom>
          <a:noFill/>
        </p:spPr>
        <p:txBody>
          <a:bodyPr wrap="none" lIns="0" tIns="0" rIns="0" bIns="0" rtlCol="0">
            <a:spAutoFit/>
          </a:bodyPr>
          <a:lstStyle/>
          <a:p>
            <a:pPr algn="just" defTabSz="932597">
              <a:lnSpc>
                <a:spcPct val="90000"/>
              </a:lnSpc>
              <a:spcAft>
                <a:spcPts val="612"/>
              </a:spcAft>
              <a:defRPr/>
            </a:pPr>
            <a:r>
              <a:rPr lang="en-US" sz="1428" kern="0" dirty="0">
                <a:solidFill>
                  <a:schemeClr val="accent1"/>
                </a:solidFill>
              </a:rPr>
              <a:t>----101010110101010001101000101 </a:t>
            </a:r>
            <a:r>
              <a:rPr lang="en-US" sz="1428" kern="0" dirty="0">
                <a:solidFill>
                  <a:schemeClr val="bg1"/>
                </a:solidFill>
              </a:rPr>
              <a:t>11----</a:t>
            </a:r>
            <a:r>
              <a:rPr lang="en-US" sz="1836" kern="0" baseline="-1000" dirty="0">
                <a:solidFill>
                  <a:schemeClr val="bg1"/>
                </a:solidFill>
                <a:latin typeface="+mj-lt"/>
              </a:rPr>
              <a:t>˃</a:t>
            </a:r>
          </a:p>
        </p:txBody>
      </p:sp>
      <p:sp>
        <p:nvSpPr>
          <p:cNvPr id="46" name="Rectangle 45"/>
          <p:cNvSpPr/>
          <p:nvPr/>
        </p:nvSpPr>
        <p:spPr>
          <a:xfrm>
            <a:off x="580585" y="6015573"/>
            <a:ext cx="1732872" cy="418866"/>
          </a:xfrm>
          <a:prstGeom prst="rect">
            <a:avLst/>
          </a:prstGeom>
          <a:solidFill>
            <a:schemeClr val="accent1"/>
          </a:solidFill>
          <a:ln w="15875" cap="flat" cmpd="sng" algn="ctr">
            <a:noFill/>
            <a:prstDash val="solid"/>
          </a:ln>
          <a:effectLst/>
        </p:spPr>
        <p:txBody>
          <a:bodyPr wrap="square" lIns="93260" tIns="93260" rIns="93260" bIns="93260" rtlCol="0" anchor="ctr" anchorCtr="0">
            <a:spAutoFit/>
          </a:bodyPr>
          <a:lstStyle/>
          <a:p>
            <a:pPr defTabSz="951156">
              <a:lnSpc>
                <a:spcPct val="90000"/>
              </a:lnSpc>
              <a:defRPr/>
            </a:pPr>
            <a:r>
              <a:rPr lang="en-US" sz="1632" kern="0" dirty="0">
                <a:solidFill>
                  <a:schemeClr val="bg1"/>
                </a:solidFill>
                <a:latin typeface="+mj-lt"/>
              </a:rPr>
              <a:t>And more. . . </a:t>
            </a:r>
          </a:p>
        </p:txBody>
      </p:sp>
      <p:sp>
        <p:nvSpPr>
          <p:cNvPr id="48" name="Rectangle 47"/>
          <p:cNvSpPr/>
          <p:nvPr/>
        </p:nvSpPr>
        <p:spPr>
          <a:xfrm>
            <a:off x="574260" y="5410050"/>
            <a:ext cx="1745524" cy="512317"/>
          </a:xfrm>
          <a:prstGeom prst="rect">
            <a:avLst/>
          </a:prstGeom>
          <a:noFill/>
          <a:ln w="12700" cap="flat" cmpd="sng" algn="ctr">
            <a:noFill/>
            <a:prstDash val="solid"/>
            <a:miter lim="800000"/>
          </a:ln>
          <a:effectLst/>
        </p:spPr>
        <p:txBody>
          <a:bodyPr wrap="square" lIns="0" tIns="0" rIns="0" bIns="0" rtlCol="0" anchor="ctr">
            <a:spAutoFit/>
          </a:bodyPr>
          <a:lstStyle/>
          <a:p>
            <a:pPr defTabSz="951156"/>
            <a:r>
              <a:rPr lang="en-US" sz="1632" kern="0" dirty="0">
                <a:gradFill>
                  <a:gsLst>
                    <a:gs pos="2917">
                      <a:schemeClr val="tx1"/>
                    </a:gs>
                    <a:gs pos="30000">
                      <a:schemeClr val="tx1"/>
                    </a:gs>
                  </a:gsLst>
                  <a:lin ang="5400000" scaled="0"/>
                </a:gradFill>
              </a:rPr>
              <a:t>Real-time operating systems</a:t>
            </a:r>
          </a:p>
        </p:txBody>
      </p:sp>
      <p:cxnSp>
        <p:nvCxnSpPr>
          <p:cNvPr id="82" name="Straight Connector 81"/>
          <p:cNvCxnSpPr/>
          <p:nvPr/>
        </p:nvCxnSpPr>
        <p:spPr>
          <a:xfrm>
            <a:off x="4151478" y="2421258"/>
            <a:ext cx="0" cy="4159928"/>
          </a:xfrm>
          <a:prstGeom prst="line">
            <a:avLst/>
          </a:prstGeom>
          <a:ln>
            <a:gradFill flip="none" rotWithShape="1">
              <a:gsLst>
                <a:gs pos="0">
                  <a:schemeClr val="accent1">
                    <a:lumMod val="5000"/>
                    <a:lumOff val="95000"/>
                    <a:alpha val="0"/>
                  </a:schemeClr>
                </a:gs>
                <a:gs pos="28000">
                  <a:schemeClr val="bg1">
                    <a:lumMod val="85000"/>
                    <a:alpha val="50000"/>
                  </a:schemeClr>
                </a:gs>
                <a:gs pos="67000">
                  <a:schemeClr val="bg1">
                    <a:lumMod val="85000"/>
                    <a:alpha val="50000"/>
                  </a:schemeClr>
                </a:gs>
                <a:gs pos="100000">
                  <a:schemeClr val="accent1">
                    <a:lumMod val="30000"/>
                    <a:lumOff val="70000"/>
                    <a:alpha val="0"/>
                  </a:schemeClr>
                </a:gs>
              </a:gsLst>
              <a:lin ang="162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86358" y="3173605"/>
            <a:ext cx="1366768" cy="1130786"/>
            <a:chOff x="3427203" y="1415129"/>
            <a:chExt cx="822983" cy="680888"/>
          </a:xfrm>
          <a:noFill/>
        </p:grpSpPr>
        <p:sp>
          <p:nvSpPr>
            <p:cNvPr id="88" name="Freeform 5"/>
            <p:cNvSpPr>
              <a:spLocks noEditPoints="1"/>
            </p:cNvSpPr>
            <p:nvPr/>
          </p:nvSpPr>
          <p:spPr bwMode="auto">
            <a:xfrm>
              <a:off x="3856088" y="1450494"/>
              <a:ext cx="147736" cy="153817"/>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0" name="Oval 6"/>
            <p:cNvSpPr>
              <a:spLocks noChangeArrowheads="1"/>
            </p:cNvSpPr>
            <p:nvPr/>
          </p:nvSpPr>
          <p:spPr bwMode="auto">
            <a:xfrm>
              <a:off x="3907652" y="1504181"/>
              <a:ext cx="43380" cy="45592"/>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1" name="Freeform 7"/>
            <p:cNvSpPr>
              <a:spLocks noEditPoints="1"/>
            </p:cNvSpPr>
            <p:nvPr/>
          </p:nvSpPr>
          <p:spPr bwMode="auto">
            <a:xfrm>
              <a:off x="3427203" y="1415129"/>
              <a:ext cx="201756" cy="210488"/>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2" name="Oval 8"/>
            <p:cNvSpPr>
              <a:spLocks noChangeArrowheads="1"/>
            </p:cNvSpPr>
            <p:nvPr/>
          </p:nvSpPr>
          <p:spPr bwMode="auto">
            <a:xfrm>
              <a:off x="3498002" y="1489269"/>
              <a:ext cx="59339" cy="62635"/>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3" name="Freeform 9"/>
            <p:cNvSpPr>
              <a:spLocks/>
            </p:cNvSpPr>
            <p:nvPr/>
          </p:nvSpPr>
          <p:spPr bwMode="auto">
            <a:xfrm>
              <a:off x="4108588" y="1808834"/>
              <a:ext cx="118270" cy="196852"/>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4" name="Freeform 10"/>
            <p:cNvSpPr>
              <a:spLocks/>
            </p:cNvSpPr>
            <p:nvPr/>
          </p:nvSpPr>
          <p:spPr bwMode="auto">
            <a:xfrm>
              <a:off x="3478767" y="1915782"/>
              <a:ext cx="771419" cy="180235"/>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5" name="Freeform 11"/>
            <p:cNvSpPr>
              <a:spLocks/>
            </p:cNvSpPr>
            <p:nvPr/>
          </p:nvSpPr>
          <p:spPr bwMode="auto">
            <a:xfrm>
              <a:off x="3513553" y="1613685"/>
              <a:ext cx="260277" cy="269714"/>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6" name="Freeform 12"/>
            <p:cNvSpPr>
              <a:spLocks/>
            </p:cNvSpPr>
            <p:nvPr/>
          </p:nvSpPr>
          <p:spPr bwMode="auto">
            <a:xfrm>
              <a:off x="3652285" y="1462851"/>
              <a:ext cx="185386" cy="132514"/>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7" name="Freeform 13"/>
            <p:cNvSpPr>
              <a:spLocks/>
            </p:cNvSpPr>
            <p:nvPr/>
          </p:nvSpPr>
          <p:spPr bwMode="auto">
            <a:xfrm>
              <a:off x="3939572" y="1583007"/>
              <a:ext cx="226309" cy="25693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grpSp>
      <p:grpSp>
        <p:nvGrpSpPr>
          <p:cNvPr id="16" name="Group 15"/>
          <p:cNvGrpSpPr/>
          <p:nvPr/>
        </p:nvGrpSpPr>
        <p:grpSpPr>
          <a:xfrm>
            <a:off x="9399739" y="3183048"/>
            <a:ext cx="1952341" cy="1288807"/>
            <a:chOff x="9305904" y="3080880"/>
            <a:chExt cx="1914234" cy="1263651"/>
          </a:xfrm>
        </p:grpSpPr>
        <p:sp>
          <p:nvSpPr>
            <p:cNvPr id="34" name="Rectangle 33"/>
            <p:cNvSpPr/>
            <p:nvPr/>
          </p:nvSpPr>
          <p:spPr bwMode="auto">
            <a:xfrm>
              <a:off x="9305904" y="3080880"/>
              <a:ext cx="1914234" cy="1263651"/>
            </a:xfrm>
            <a:prstGeom prst="rect">
              <a:avLst/>
            </a:prstGeom>
            <a:solidFill>
              <a:schemeClr val="accent5"/>
            </a:solidFill>
            <a:ln w="19050" cap="flat" cmpd="sng" algn="ctr">
              <a:noFill/>
              <a:prstDash val="solid"/>
              <a:headEnd type="none" w="med" len="med"/>
              <a:tailEnd type="none" w="med" len="med"/>
            </a:ln>
            <a:effectLst/>
          </p:spPr>
          <p:txBody>
            <a:bodyPr rot="0" spcFirstLastPara="0" vertOverflow="overflow" horzOverflow="overflow" vert="horz" wrap="none" lIns="93260" tIns="93260" rIns="93260" bIns="46630" numCol="1" spcCol="0" rtlCol="0" fromWordArt="0" anchor="b" anchorCtr="0" forceAA="0" compatLnSpc="1">
              <a:prstTxWarp prst="textNoShape">
                <a:avLst/>
              </a:prstTxWarp>
              <a:noAutofit/>
            </a:bodyPr>
            <a:lstStyle/>
            <a:p>
              <a:pPr algn="ctr" defTabSz="951028" fontAlgn="base">
                <a:lnSpc>
                  <a:spcPct val="90000"/>
                </a:lnSpc>
                <a:spcBef>
                  <a:spcPct val="0"/>
                </a:spcBef>
                <a:spcAft>
                  <a:spcPct val="0"/>
                </a:spcAft>
                <a:defRPr/>
              </a:pPr>
              <a:r>
                <a:rPr lang="en-US" sz="1224" kern="0" dirty="0">
                  <a:solidFill>
                    <a:schemeClr val="bg1"/>
                  </a:solidFill>
                </a:rPr>
                <a:t>Business Systems</a:t>
              </a:r>
            </a:p>
          </p:txBody>
        </p:sp>
        <p:grpSp>
          <p:nvGrpSpPr>
            <p:cNvPr id="3" name="Group 2"/>
            <p:cNvGrpSpPr/>
            <p:nvPr/>
          </p:nvGrpSpPr>
          <p:grpSpPr>
            <a:xfrm rot="16200000">
              <a:off x="9917439" y="3027670"/>
              <a:ext cx="691165" cy="1081067"/>
              <a:chOff x="8945743" y="1178569"/>
              <a:chExt cx="1738159" cy="2826213"/>
            </a:xfrm>
            <a:solidFill>
              <a:schemeClr val="bg1"/>
            </a:solidFill>
          </p:grpSpPr>
          <p:sp>
            <p:nvSpPr>
              <p:cNvPr id="5" name="Circular Arrow 4"/>
              <p:cNvSpPr/>
              <p:nvPr/>
            </p:nvSpPr>
            <p:spPr>
              <a:xfrm>
                <a:off x="9323570" y="1178569"/>
                <a:ext cx="1360332" cy="1360539"/>
              </a:xfrm>
              <a:prstGeom prst="circularArrow">
                <a:avLst>
                  <a:gd name="adj1" fmla="val 10980"/>
                  <a:gd name="adj2" fmla="val 1142322"/>
                  <a:gd name="adj3" fmla="val 4500000"/>
                  <a:gd name="adj4" fmla="val 10800000"/>
                  <a:gd name="adj5" fmla="val 12500"/>
                </a:avLst>
              </a:prstGeom>
              <a:grp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Shape 6"/>
              <p:cNvSpPr/>
              <p:nvPr/>
            </p:nvSpPr>
            <p:spPr>
              <a:xfrm>
                <a:off x="8945743" y="1960299"/>
                <a:ext cx="1360332" cy="1360539"/>
              </a:xfrm>
              <a:prstGeom prst="leftCircularArrow">
                <a:avLst>
                  <a:gd name="adj1" fmla="val 10980"/>
                  <a:gd name="adj2" fmla="val 1142322"/>
                  <a:gd name="adj3" fmla="val 6300000"/>
                  <a:gd name="adj4" fmla="val 18900000"/>
                  <a:gd name="adj5" fmla="val 12500"/>
                </a:avLst>
              </a:prstGeom>
              <a:grp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Block Arc 8"/>
              <p:cNvSpPr/>
              <p:nvPr/>
            </p:nvSpPr>
            <p:spPr>
              <a:xfrm>
                <a:off x="9420390" y="2835578"/>
                <a:ext cx="1168736" cy="1169204"/>
              </a:xfrm>
              <a:prstGeom prst="blockArc">
                <a:avLst>
                  <a:gd name="adj1" fmla="val 13500000"/>
                  <a:gd name="adj2" fmla="val 10800000"/>
                  <a:gd name="adj3" fmla="val 12740"/>
                </a:avLst>
              </a:prstGeom>
              <a:grp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graphicFrame>
        <p:nvGraphicFramePr>
          <p:cNvPr id="13" name="Table 12"/>
          <p:cNvGraphicFramePr>
            <a:graphicFrameLocks noGrp="1"/>
          </p:cNvGraphicFramePr>
          <p:nvPr>
            <p:extLst/>
          </p:nvPr>
        </p:nvGraphicFramePr>
        <p:xfrm>
          <a:off x="8521513" y="4977068"/>
          <a:ext cx="3708793" cy="1443456"/>
        </p:xfrm>
        <a:graphic>
          <a:graphicData uri="http://schemas.openxmlformats.org/drawingml/2006/table">
            <a:tbl>
              <a:tblPr>
                <a:tableStyleId>{5C22544A-7EE6-4342-B048-85BDC9FD1C3A}</a:tableStyleId>
              </a:tblPr>
              <a:tblGrid>
                <a:gridCol w="1005028">
                  <a:extLst>
                    <a:ext uri="{9D8B030D-6E8A-4147-A177-3AD203B41FA5}">
                      <a16:colId xmlns:a16="http://schemas.microsoft.com/office/drawing/2014/main" val="3977342858"/>
                    </a:ext>
                  </a:extLst>
                </a:gridCol>
                <a:gridCol w="1300943">
                  <a:extLst>
                    <a:ext uri="{9D8B030D-6E8A-4147-A177-3AD203B41FA5}">
                      <a16:colId xmlns:a16="http://schemas.microsoft.com/office/drawing/2014/main" val="2299526025"/>
                    </a:ext>
                  </a:extLst>
                </a:gridCol>
                <a:gridCol w="1402822">
                  <a:extLst>
                    <a:ext uri="{9D8B030D-6E8A-4147-A177-3AD203B41FA5}">
                      <a16:colId xmlns:a16="http://schemas.microsoft.com/office/drawing/2014/main" val="4146225980"/>
                    </a:ext>
                  </a:extLst>
                </a:gridCol>
              </a:tblGrid>
              <a:tr h="481152">
                <a:tc>
                  <a:txBody>
                    <a:bodyPr/>
                    <a:lstStyle/>
                    <a:p>
                      <a:pPr algn="l"/>
                      <a:r>
                        <a:rPr lang="en-US" sz="1600" kern="1200" dirty="0">
                          <a:gradFill>
                            <a:gsLst>
                              <a:gs pos="2917">
                                <a:schemeClr val="tx1"/>
                              </a:gs>
                              <a:gs pos="30000">
                                <a:schemeClr val="tx1"/>
                              </a:gs>
                            </a:gsLst>
                            <a:lin ang="5400000" scaled="0"/>
                          </a:gradFill>
                          <a:latin typeface="+mn-lt"/>
                          <a:ea typeface="+mn-ea"/>
                          <a:cs typeface="+mn-cs"/>
                        </a:rPr>
                        <a:t>SAP</a:t>
                      </a:r>
                    </a:p>
                  </a:txBody>
                  <a:tcPr marL="93260" marR="93260" marT="46630" marB="46630" anchor="ctr">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err="1">
                          <a:gradFill>
                            <a:gsLst>
                              <a:gs pos="2917">
                                <a:schemeClr val="tx1"/>
                              </a:gs>
                              <a:gs pos="30000">
                                <a:schemeClr val="tx1"/>
                              </a:gs>
                            </a:gsLst>
                            <a:lin ang="5400000" scaled="0"/>
                          </a:gradFill>
                          <a:latin typeface="+mn-lt"/>
                          <a:ea typeface="+mn-ea"/>
                          <a:cs typeface="+mn-cs"/>
                        </a:rPr>
                        <a:t>SalesForce</a:t>
                      </a:r>
                      <a:endParaRPr lang="en-US" sz="1600" kern="1200" dirty="0">
                        <a:gradFill>
                          <a:gsLst>
                            <a:gs pos="2917">
                              <a:schemeClr val="tx1"/>
                            </a:gs>
                            <a:gs pos="30000">
                              <a:schemeClr val="tx1"/>
                            </a:gs>
                          </a:gsLst>
                          <a:lin ang="5400000" scaled="0"/>
                        </a:gradFill>
                        <a:latin typeface="+mn-lt"/>
                        <a:ea typeface="+mn-ea"/>
                        <a:cs typeface="+mn-cs"/>
                      </a:endParaRPr>
                    </a:p>
                  </a:txBody>
                  <a:tcPr marL="93260" marR="93260" marT="46630" marB="46630" anchor="ctr">
                    <a:lnB w="6350" cap="flat" cmpd="sng" algn="ctr">
                      <a:solidFill>
                        <a:schemeClr val="bg1">
                          <a:lumMod val="85000"/>
                        </a:schemeClr>
                      </a:solidFill>
                      <a:prstDash val="solid"/>
                      <a:round/>
                      <a:headEnd type="none" w="med" len="med"/>
                      <a:tailEnd type="none" w="med" len="med"/>
                    </a:lnB>
                    <a:noFill/>
                  </a:tcPr>
                </a:tc>
                <a:tc>
                  <a:txBody>
                    <a:bodyPr/>
                    <a:lstStyle/>
                    <a:p>
                      <a:pPr algn="l"/>
                      <a:r>
                        <a:rPr lang="en-US" sz="1600" kern="1200" dirty="0">
                          <a:gradFill>
                            <a:gsLst>
                              <a:gs pos="2917">
                                <a:schemeClr val="tx1"/>
                              </a:gs>
                              <a:gs pos="30000">
                                <a:schemeClr val="tx1"/>
                              </a:gs>
                            </a:gsLst>
                            <a:lin ang="5400000" scaled="0"/>
                          </a:gradFill>
                          <a:latin typeface="+mn-lt"/>
                          <a:ea typeface="+mn-ea"/>
                          <a:cs typeface="+mn-cs"/>
                        </a:rPr>
                        <a:t>Dynamics</a:t>
                      </a:r>
                    </a:p>
                  </a:txBody>
                  <a:tcPr marL="93260" marR="93260" marT="46630" marB="46630" anchor="ctr">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20277434"/>
                  </a:ext>
                </a:extLst>
              </a:tr>
              <a:tr h="481152">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Oracle</a:t>
                      </a:r>
                    </a:p>
                  </a:txBody>
                  <a:tcPr marL="93260" marR="93260" marT="46630" marB="4663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DB2</a:t>
                      </a:r>
                    </a:p>
                  </a:txBody>
                  <a:tcPr marL="93260" marR="93260" marT="46630" marB="4663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WebSphere</a:t>
                      </a:r>
                    </a:p>
                  </a:txBody>
                  <a:tcPr marL="93260" marR="93260" marT="46630" marB="4663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2164545"/>
                  </a:ext>
                </a:extLst>
              </a:tr>
              <a:tr h="481152">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Informix</a:t>
                      </a:r>
                    </a:p>
                  </a:txBody>
                  <a:tcPr marL="93260" marR="93260" marT="46630" marB="46630" anchor="ctr">
                    <a:lnT w="6350" cap="flat" cmpd="sng" algn="ctr">
                      <a:solidFill>
                        <a:schemeClr val="bg1">
                          <a:lumMod val="85000"/>
                        </a:schemeClr>
                      </a:solidFill>
                      <a:prstDash val="solid"/>
                      <a:round/>
                      <a:headEnd type="none" w="med" len="med"/>
                      <a:tailEnd type="none" w="med" len="med"/>
                    </a:lnT>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Twitter</a:t>
                      </a:r>
                    </a:p>
                  </a:txBody>
                  <a:tcPr marL="93260" marR="93260" marT="46630" marB="46630" anchor="ctr">
                    <a:lnT w="6350" cap="flat" cmpd="sng" algn="ctr">
                      <a:solidFill>
                        <a:schemeClr val="bg1">
                          <a:lumMod val="85000"/>
                        </a:schemeClr>
                      </a:solidFill>
                      <a:prstDash val="solid"/>
                      <a:round/>
                      <a:headEnd type="none" w="med" len="med"/>
                      <a:tailEnd type="none" w="med" len="med"/>
                    </a:lnT>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Office 365</a:t>
                      </a:r>
                    </a:p>
                  </a:txBody>
                  <a:tcPr marL="93260" marR="93260" marT="46630" marB="46630" anchor="ctr">
                    <a:lnT w="635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443017793"/>
                  </a:ext>
                </a:extLst>
              </a:tr>
            </a:tbl>
          </a:graphicData>
        </a:graphic>
      </p:graphicFrame>
      <p:graphicFrame>
        <p:nvGraphicFramePr>
          <p:cNvPr id="99" name="Table 98"/>
          <p:cNvGraphicFramePr>
            <a:graphicFrameLocks noGrp="1"/>
          </p:cNvGraphicFramePr>
          <p:nvPr>
            <p:extLst/>
          </p:nvPr>
        </p:nvGraphicFramePr>
        <p:xfrm>
          <a:off x="4779845" y="4977068"/>
          <a:ext cx="2924177" cy="1542208"/>
        </p:xfrm>
        <a:graphic>
          <a:graphicData uri="http://schemas.openxmlformats.org/drawingml/2006/table">
            <a:tbl>
              <a:tblPr>
                <a:tableStyleId>{5C22544A-7EE6-4342-B048-85BDC9FD1C3A}</a:tableStyleId>
              </a:tblPr>
              <a:tblGrid>
                <a:gridCol w="2924177">
                  <a:extLst>
                    <a:ext uri="{9D8B030D-6E8A-4147-A177-3AD203B41FA5}">
                      <a16:colId xmlns:a16="http://schemas.microsoft.com/office/drawing/2014/main" val="3977342858"/>
                    </a:ext>
                  </a:extLst>
                </a:gridCol>
              </a:tblGrid>
              <a:tr h="385552">
                <a:tc>
                  <a:txBody>
                    <a:bodyPr/>
                    <a:lstStyle/>
                    <a:p>
                      <a:pPr algn="l"/>
                      <a:r>
                        <a:rPr lang="en-US" sz="1600" kern="1200" dirty="0">
                          <a:gradFill>
                            <a:gsLst>
                              <a:gs pos="2917">
                                <a:schemeClr val="tx1"/>
                              </a:gs>
                              <a:gs pos="30000">
                                <a:schemeClr val="tx1"/>
                              </a:gs>
                            </a:gsLst>
                            <a:lin ang="5400000" scaled="0"/>
                          </a:gradFill>
                          <a:latin typeface="+mn-lt"/>
                          <a:ea typeface="+mn-ea"/>
                          <a:cs typeface="+mn-cs"/>
                        </a:rPr>
                        <a:t>Analytics</a:t>
                      </a:r>
                    </a:p>
                  </a:txBody>
                  <a:tcPr marL="93260" marR="93260" marT="46630" marB="46630" anchor="ctr">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20277434"/>
                  </a:ext>
                </a:extLst>
              </a:tr>
              <a:tr h="385552">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Device Registry</a:t>
                      </a:r>
                    </a:p>
                  </a:txBody>
                  <a:tcPr marL="93260" marR="93260" marT="46630" marB="4663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2164545"/>
                  </a:ext>
                </a:extLst>
              </a:tr>
              <a:tr h="385552">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Rules and Actions</a:t>
                      </a:r>
                    </a:p>
                  </a:txBody>
                  <a:tcPr marL="93260" marR="93260" marT="46630" marB="4663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43017793"/>
                  </a:ext>
                </a:extLst>
              </a:tr>
              <a:tr h="385552">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kern="1200" dirty="0">
                          <a:gradFill>
                            <a:gsLst>
                              <a:gs pos="2917">
                                <a:schemeClr val="tx1"/>
                              </a:gs>
                              <a:gs pos="30000">
                                <a:schemeClr val="tx1"/>
                              </a:gs>
                            </a:gsLst>
                            <a:lin ang="5400000" scaled="0"/>
                          </a:gradFill>
                          <a:latin typeface="+mn-lt"/>
                          <a:ea typeface="+mn-ea"/>
                          <a:cs typeface="+mn-cs"/>
                        </a:rPr>
                        <a:t>Dashboards &amp; Visualization</a:t>
                      </a:r>
                    </a:p>
                  </a:txBody>
                  <a:tcPr marL="93260" marR="93260" marT="46630" marB="46630" anchor="ctr">
                    <a:lnT w="635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3350058490"/>
                  </a:ext>
                </a:extLst>
              </a:tr>
            </a:tbl>
          </a:graphicData>
        </a:graphic>
      </p:graphicFrame>
      <p:grpSp>
        <p:nvGrpSpPr>
          <p:cNvPr id="14" name="Group 13"/>
          <p:cNvGrpSpPr/>
          <p:nvPr/>
        </p:nvGrpSpPr>
        <p:grpSpPr>
          <a:xfrm>
            <a:off x="558841" y="4795991"/>
            <a:ext cx="1776362" cy="368194"/>
            <a:chOff x="1111913" y="4702379"/>
            <a:chExt cx="1741689" cy="361007"/>
          </a:xfrm>
        </p:grpSpPr>
        <p:grpSp>
          <p:nvGrpSpPr>
            <p:cNvPr id="116" name="Group 115"/>
            <p:cNvGrpSpPr/>
            <p:nvPr/>
          </p:nvGrpSpPr>
          <p:grpSpPr>
            <a:xfrm>
              <a:off x="2071456" y="4712448"/>
              <a:ext cx="325606" cy="340869"/>
              <a:chOff x="13025215" y="3607434"/>
              <a:chExt cx="3373726" cy="3531875"/>
            </a:xfrm>
            <a:solidFill>
              <a:schemeClr val="accent1"/>
            </a:solidFill>
          </p:grpSpPr>
          <p:sp>
            <p:nvSpPr>
              <p:cNvPr id="122" name="Freeform 121"/>
              <p:cNvSpPr/>
              <p:nvPr/>
            </p:nvSpPr>
            <p:spPr bwMode="auto">
              <a:xfrm rot="18295476">
                <a:off x="12946140" y="3686509"/>
                <a:ext cx="3531875" cy="3373726"/>
              </a:xfrm>
              <a:custGeom>
                <a:avLst/>
                <a:gdLst>
                  <a:gd name="connsiteX0" fmla="*/ 1870628 w 3531875"/>
                  <a:gd name="connsiteY0" fmla="*/ 927216 h 3373726"/>
                  <a:gd name="connsiteX1" fmla="*/ 874076 w 3531875"/>
                  <a:gd name="connsiteY1" fmla="*/ 927216 h 3373726"/>
                  <a:gd name="connsiteX2" fmla="*/ 804528 w 3531875"/>
                  <a:gd name="connsiteY2" fmla="*/ 970998 h 3373726"/>
                  <a:gd name="connsiteX3" fmla="*/ 413649 w 3531875"/>
                  <a:gd name="connsiteY3" fmla="*/ 1582777 h 3373726"/>
                  <a:gd name="connsiteX4" fmla="*/ 1181628 w 3531875"/>
                  <a:gd name="connsiteY4" fmla="*/ 2682641 h 3373726"/>
                  <a:gd name="connsiteX5" fmla="*/ 1962675 w 3531875"/>
                  <a:gd name="connsiteY5" fmla="*/ 2470831 h 3373726"/>
                  <a:gd name="connsiteX6" fmla="*/ 2010181 w 3531875"/>
                  <a:gd name="connsiteY6" fmla="*/ 2426319 h 3373726"/>
                  <a:gd name="connsiteX7" fmla="*/ 2322702 w 3531875"/>
                  <a:gd name="connsiteY7" fmla="*/ 1574657 h 3373726"/>
                  <a:gd name="connsiteX8" fmla="*/ 3407463 w 3531875"/>
                  <a:gd name="connsiteY8" fmla="*/ 308371 h 3373726"/>
                  <a:gd name="connsiteX9" fmla="*/ 3069185 w 3531875"/>
                  <a:gd name="connsiteY9" fmla="*/ 1531582 h 3373726"/>
                  <a:gd name="connsiteX10" fmla="*/ 2610621 w 3531875"/>
                  <a:gd name="connsiteY10" fmla="*/ 1851774 h 3373726"/>
                  <a:gd name="connsiteX11" fmla="*/ 2096143 w 3531875"/>
                  <a:gd name="connsiteY11" fmla="*/ 3253798 h 3373726"/>
                  <a:gd name="connsiteX12" fmla="*/ 1861457 w 3531875"/>
                  <a:gd name="connsiteY12" fmla="*/ 3362483 h 3373726"/>
                  <a:gd name="connsiteX13" fmla="*/ 1752772 w 3531875"/>
                  <a:gd name="connsiteY13" fmla="*/ 3127796 h 3373726"/>
                  <a:gd name="connsiteX14" fmla="*/ 1842425 w 3531875"/>
                  <a:gd name="connsiteY14" fmla="*/ 2883478 h 3373726"/>
                  <a:gd name="connsiteX15" fmla="*/ 1797720 w 3531875"/>
                  <a:gd name="connsiteY15" fmla="*/ 2905975 h 3373726"/>
                  <a:gd name="connsiteX16" fmla="*/ 1084423 w 3531875"/>
                  <a:gd name="connsiteY16" fmla="*/ 2992424 h 3373726"/>
                  <a:gd name="connsiteX17" fmla="*/ 89343 w 3531875"/>
                  <a:gd name="connsiteY17" fmla="*/ 1567314 h 3373726"/>
                  <a:gd name="connsiteX18" fmla="*/ 416225 w 3531875"/>
                  <a:gd name="connsiteY18" fmla="*/ 927460 h 3373726"/>
                  <a:gd name="connsiteX19" fmla="*/ 416484 w 3531875"/>
                  <a:gd name="connsiteY19" fmla="*/ 927216 h 3373726"/>
                  <a:gd name="connsiteX20" fmla="*/ 181149 w 3531875"/>
                  <a:gd name="connsiteY20" fmla="*/ 927216 h 3373726"/>
                  <a:gd name="connsiteX21" fmla="*/ 0 w 3531875"/>
                  <a:gd name="connsiteY21" fmla="*/ 746067 h 3373726"/>
                  <a:gd name="connsiteX22" fmla="*/ 181149 w 3531875"/>
                  <a:gd name="connsiteY22" fmla="*/ 564918 h 3373726"/>
                  <a:gd name="connsiteX23" fmla="*/ 1132389 w 3531875"/>
                  <a:gd name="connsiteY23" fmla="*/ 564918 h 3373726"/>
                  <a:gd name="connsiteX24" fmla="*/ 1144941 w 3531875"/>
                  <a:gd name="connsiteY24" fmla="*/ 562698 h 3373726"/>
                  <a:gd name="connsiteX25" fmla="*/ 1389618 w 3531875"/>
                  <a:gd name="connsiteY25" fmla="*/ 556497 h 3373726"/>
                  <a:gd name="connsiteX26" fmla="*/ 1456418 w 3531875"/>
                  <a:gd name="connsiteY26" fmla="*/ 564917 h 3373726"/>
                  <a:gd name="connsiteX27" fmla="*/ 1626497 w 3531875"/>
                  <a:gd name="connsiteY27" fmla="*/ 564918 h 3373726"/>
                  <a:gd name="connsiteX28" fmla="*/ 2142591 w 3531875"/>
                  <a:gd name="connsiteY28" fmla="*/ 204556 h 3373726"/>
                  <a:gd name="connsiteX29" fmla="*/ 3407463 w 3531875"/>
                  <a:gd name="connsiteY29" fmla="*/ 308371 h 337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875" h="3373726">
                    <a:moveTo>
                      <a:pt x="1870628" y="927216"/>
                    </a:moveTo>
                    <a:lnTo>
                      <a:pt x="874076" y="927216"/>
                    </a:lnTo>
                    <a:lnTo>
                      <a:pt x="804528" y="970998"/>
                    </a:lnTo>
                    <a:cubicBezTo>
                      <a:pt x="605492" y="1109975"/>
                      <a:pt x="459473" y="1324881"/>
                      <a:pt x="413649" y="1582777"/>
                    </a:cubicBezTo>
                    <a:cubicBezTo>
                      <a:pt x="322001" y="2098568"/>
                      <a:pt x="665837" y="2590994"/>
                      <a:pt x="1181628" y="2682641"/>
                    </a:cubicBezTo>
                    <a:cubicBezTo>
                      <a:pt x="1471760" y="2734193"/>
                      <a:pt x="1754500" y="2647956"/>
                      <a:pt x="1962675" y="2470831"/>
                    </a:cubicBezTo>
                    <a:lnTo>
                      <a:pt x="2010181" y="2426319"/>
                    </a:lnTo>
                    <a:lnTo>
                      <a:pt x="2322702" y="1574657"/>
                    </a:lnTo>
                    <a:close/>
                    <a:moveTo>
                      <a:pt x="3407463" y="308371"/>
                    </a:moveTo>
                    <a:cubicBezTo>
                      <a:pt x="3663335" y="674819"/>
                      <a:pt x="3511882" y="1222470"/>
                      <a:pt x="3069185" y="1531582"/>
                    </a:cubicBezTo>
                    <a:lnTo>
                      <a:pt x="2610621" y="1851774"/>
                    </a:lnTo>
                    <a:lnTo>
                      <a:pt x="2096143" y="3253798"/>
                    </a:lnTo>
                    <a:cubicBezTo>
                      <a:pt x="2061349" y="3348617"/>
                      <a:pt x="1956276" y="3397277"/>
                      <a:pt x="1861457" y="3362483"/>
                    </a:cubicBezTo>
                    <a:cubicBezTo>
                      <a:pt x="1766637" y="3327689"/>
                      <a:pt x="1717977" y="3222616"/>
                      <a:pt x="1752772" y="3127796"/>
                    </a:cubicBezTo>
                    <a:lnTo>
                      <a:pt x="1842425" y="2883478"/>
                    </a:lnTo>
                    <a:lnTo>
                      <a:pt x="1797720" y="2905975"/>
                    </a:lnTo>
                    <a:cubicBezTo>
                      <a:pt x="1581404" y="3002137"/>
                      <a:pt x="1335042" y="3036955"/>
                      <a:pt x="1084423" y="2992424"/>
                    </a:cubicBezTo>
                    <a:cubicBezTo>
                      <a:pt x="416106" y="2873674"/>
                      <a:pt x="-29406" y="2235631"/>
                      <a:pt x="89343" y="1567314"/>
                    </a:cubicBezTo>
                    <a:cubicBezTo>
                      <a:pt x="133874" y="1316695"/>
                      <a:pt x="251431" y="1097409"/>
                      <a:pt x="416225" y="927460"/>
                    </a:cubicBezTo>
                    <a:lnTo>
                      <a:pt x="416484" y="927216"/>
                    </a:lnTo>
                    <a:lnTo>
                      <a:pt x="181149" y="927216"/>
                    </a:lnTo>
                    <a:cubicBezTo>
                      <a:pt x="81103" y="927216"/>
                      <a:pt x="0" y="846112"/>
                      <a:pt x="0" y="746067"/>
                    </a:cubicBezTo>
                    <a:cubicBezTo>
                      <a:pt x="0" y="646021"/>
                      <a:pt x="81103" y="564918"/>
                      <a:pt x="181149" y="564918"/>
                    </a:cubicBezTo>
                    <a:lnTo>
                      <a:pt x="1132389" y="564918"/>
                    </a:lnTo>
                    <a:lnTo>
                      <a:pt x="1144941" y="562698"/>
                    </a:lnTo>
                    <a:cubicBezTo>
                      <a:pt x="1224912" y="552592"/>
                      <a:pt x="1306790" y="550304"/>
                      <a:pt x="1389618" y="556497"/>
                    </a:cubicBezTo>
                    <a:lnTo>
                      <a:pt x="1456418" y="564917"/>
                    </a:lnTo>
                    <a:lnTo>
                      <a:pt x="1626497" y="564918"/>
                    </a:lnTo>
                    <a:lnTo>
                      <a:pt x="2142591" y="204556"/>
                    </a:lnTo>
                    <a:cubicBezTo>
                      <a:pt x="2585289" y="-104557"/>
                      <a:pt x="3151592" y="-58077"/>
                      <a:pt x="3407463" y="30837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3" name="Regular Pentagon 122"/>
              <p:cNvSpPr/>
              <p:nvPr/>
            </p:nvSpPr>
            <p:spPr bwMode="auto">
              <a:xfrm rot="10800000">
                <a:off x="14042691" y="4472064"/>
                <a:ext cx="1047968" cy="624920"/>
              </a:xfrm>
              <a:prstGeom prst="pentagon">
                <a:avLst/>
              </a:prstGeom>
              <a:solidFill>
                <a:schemeClr val="accent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7" name="Freeform 116"/>
            <p:cNvSpPr>
              <a:spLocks noChangeAspect="1" noEditPoints="1"/>
            </p:cNvSpPr>
            <p:nvPr/>
          </p:nvSpPr>
          <p:spPr bwMode="black">
            <a:xfrm>
              <a:off x="1615562" y="4747399"/>
              <a:ext cx="272071" cy="270966"/>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defTabSz="932597"/>
              <a:endParaRPr lang="en-US" sz="1836" kern="0" dirty="0">
                <a:solidFill>
                  <a:sysClr val="windowText" lastClr="000000"/>
                </a:solidFill>
              </a:endParaRPr>
            </a:p>
          </p:txBody>
        </p:sp>
        <p:sp>
          <p:nvSpPr>
            <p:cNvPr id="118" name="Freeform 11"/>
            <p:cNvSpPr>
              <a:spLocks noEditPoints="1"/>
            </p:cNvSpPr>
            <p:nvPr/>
          </p:nvSpPr>
          <p:spPr bwMode="black">
            <a:xfrm>
              <a:off x="2580883" y="4715000"/>
              <a:ext cx="272719" cy="335764"/>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nvGrpSpPr>
            <p:cNvPr id="119" name="Group 23"/>
            <p:cNvGrpSpPr>
              <a:grpSpLocks noChangeAspect="1"/>
            </p:cNvGrpSpPr>
            <p:nvPr/>
          </p:nvGrpSpPr>
          <p:grpSpPr bwMode="auto">
            <a:xfrm>
              <a:off x="1111913" y="4702379"/>
              <a:ext cx="319827" cy="361007"/>
              <a:chOff x="3485" y="1766"/>
              <a:chExt cx="699" cy="789"/>
            </a:xfrm>
            <a:solidFill>
              <a:schemeClr val="accent1"/>
            </a:solidFill>
          </p:grpSpPr>
          <p:sp>
            <p:nvSpPr>
              <p:cNvPr id="120" name="Freeform 24"/>
              <p:cNvSpPr>
                <a:spLocks/>
              </p:cNvSpPr>
              <p:nvPr/>
            </p:nvSpPr>
            <p:spPr bwMode="auto">
              <a:xfrm>
                <a:off x="3485" y="1950"/>
                <a:ext cx="699" cy="605"/>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21" name="Freeform 25"/>
              <p:cNvSpPr>
                <a:spLocks/>
              </p:cNvSpPr>
              <p:nvPr/>
            </p:nvSpPr>
            <p:spPr bwMode="auto">
              <a:xfrm>
                <a:off x="3825" y="1766"/>
                <a:ext cx="175" cy="191"/>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grpSp>
      <p:grpSp>
        <p:nvGrpSpPr>
          <p:cNvPr id="106" name="Group 105"/>
          <p:cNvGrpSpPr/>
          <p:nvPr/>
        </p:nvGrpSpPr>
        <p:grpSpPr>
          <a:xfrm>
            <a:off x="5350154" y="3386537"/>
            <a:ext cx="1783562" cy="919214"/>
            <a:chOff x="10258641" y="6236599"/>
            <a:chExt cx="1320584" cy="611348"/>
          </a:xfrm>
        </p:grpSpPr>
        <p:sp>
          <p:nvSpPr>
            <p:cNvPr id="107" name="Freeform 106"/>
            <p:cNvSpPr/>
            <p:nvPr/>
          </p:nvSpPr>
          <p:spPr bwMode="auto">
            <a:xfrm>
              <a:off x="10258641" y="6426532"/>
              <a:ext cx="988052" cy="398380"/>
            </a:xfrm>
            <a:custGeom>
              <a:avLst/>
              <a:gdLst>
                <a:gd name="connsiteX0" fmla="*/ 0 w 1468550"/>
                <a:gd name="connsiteY0" fmla="*/ 448125 h 597283"/>
                <a:gd name="connsiteX1" fmla="*/ 0 w 1468550"/>
                <a:gd name="connsiteY1" fmla="*/ 448126 h 597283"/>
                <a:gd name="connsiteX2" fmla="*/ 0 w 1468550"/>
                <a:gd name="connsiteY2" fmla="*/ 448126 h 597283"/>
                <a:gd name="connsiteX3" fmla="*/ 773481 w 1468550"/>
                <a:gd name="connsiteY3" fmla="*/ 0 h 597283"/>
                <a:gd name="connsiteX4" fmla="*/ 1003030 w 1468550"/>
                <a:gd name="connsiteY4" fmla="*/ 138208 h 597283"/>
                <a:gd name="connsiteX5" fmla="*/ 1017781 w 1468550"/>
                <a:gd name="connsiteY5" fmla="*/ 204571 h 597283"/>
                <a:gd name="connsiteX6" fmla="*/ 1029832 w 1468550"/>
                <a:gd name="connsiteY6" fmla="*/ 188335 h 597283"/>
                <a:gd name="connsiteX7" fmla="*/ 1175952 w 1468550"/>
                <a:gd name="connsiteY7" fmla="*/ 133358 h 597283"/>
                <a:gd name="connsiteX8" fmla="*/ 1382597 w 1468550"/>
                <a:gd name="connsiteY8" fmla="*/ 321061 h 597283"/>
                <a:gd name="connsiteX9" fmla="*/ 1369815 w 1468550"/>
                <a:gd name="connsiteY9" fmla="*/ 378570 h 597283"/>
                <a:gd name="connsiteX10" fmla="*/ 1401032 w 1468550"/>
                <a:gd name="connsiteY10" fmla="*/ 384873 h 597283"/>
                <a:gd name="connsiteX11" fmla="*/ 1468550 w 1468550"/>
                <a:gd name="connsiteY11" fmla="*/ 486734 h 597283"/>
                <a:gd name="connsiteX12" fmla="*/ 1468549 w 1468550"/>
                <a:gd name="connsiteY12" fmla="*/ 486734 h 597283"/>
                <a:gd name="connsiteX13" fmla="*/ 1358000 w 1468550"/>
                <a:gd name="connsiteY13" fmla="*/ 597283 h 597283"/>
                <a:gd name="connsiteX14" fmla="*/ 905132 w 1468550"/>
                <a:gd name="connsiteY14" fmla="*/ 597283 h 597283"/>
                <a:gd name="connsiteX15" fmla="*/ 905130 w 1468550"/>
                <a:gd name="connsiteY15" fmla="*/ 597283 h 597283"/>
                <a:gd name="connsiteX16" fmla="*/ 149157 w 1468550"/>
                <a:gd name="connsiteY16" fmla="*/ 597282 h 597283"/>
                <a:gd name="connsiteX17" fmla="*/ 11722 w 1468550"/>
                <a:gd name="connsiteY17" fmla="*/ 506184 h 597283"/>
                <a:gd name="connsiteX18" fmla="*/ 0 w 1468550"/>
                <a:gd name="connsiteY18" fmla="*/ 448126 h 597283"/>
                <a:gd name="connsiteX19" fmla="*/ 11722 w 1468550"/>
                <a:gd name="connsiteY19" fmla="*/ 390068 h 597283"/>
                <a:gd name="connsiteX20" fmla="*/ 149157 w 1468550"/>
                <a:gd name="connsiteY20" fmla="*/ 298969 h 597283"/>
                <a:gd name="connsiteX21" fmla="*/ 201670 w 1468550"/>
                <a:gd name="connsiteY21" fmla="*/ 298969 h 597283"/>
                <a:gd name="connsiteX22" fmla="*/ 210775 w 1468550"/>
                <a:gd name="connsiteY22" fmla="*/ 258005 h 597283"/>
                <a:gd name="connsiteX23" fmla="*/ 383494 w 1468550"/>
                <a:gd name="connsiteY23" fmla="*/ 154013 h 597283"/>
                <a:gd name="connsiteX24" fmla="*/ 516041 w 1468550"/>
                <a:gd name="connsiteY24" fmla="*/ 203883 h 597283"/>
                <a:gd name="connsiteX25" fmla="*/ 526271 w 1468550"/>
                <a:gd name="connsiteY25" fmla="*/ 217665 h 597283"/>
                <a:gd name="connsiteX26" fmla="*/ 543932 w 1468550"/>
                <a:gd name="connsiteY26" fmla="*/ 138208 h 597283"/>
                <a:gd name="connsiteX27" fmla="*/ 773481 w 1468550"/>
                <a:gd name="connsiteY27" fmla="*/ 0 h 5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68550" h="597283">
                  <a:moveTo>
                    <a:pt x="0" y="448125"/>
                  </a:moveTo>
                  <a:lnTo>
                    <a:pt x="0" y="448126"/>
                  </a:lnTo>
                  <a:lnTo>
                    <a:pt x="0" y="448126"/>
                  </a:lnTo>
                  <a:close/>
                  <a:moveTo>
                    <a:pt x="773481" y="0"/>
                  </a:moveTo>
                  <a:cubicBezTo>
                    <a:pt x="876673" y="0"/>
                    <a:pt x="965211" y="56988"/>
                    <a:pt x="1003030" y="138208"/>
                  </a:cubicBezTo>
                  <a:lnTo>
                    <a:pt x="1017781" y="204571"/>
                  </a:lnTo>
                  <a:lnTo>
                    <a:pt x="1029832" y="188335"/>
                  </a:lnTo>
                  <a:cubicBezTo>
                    <a:pt x="1067227" y="154368"/>
                    <a:pt x="1118888" y="133358"/>
                    <a:pt x="1175952" y="133358"/>
                  </a:cubicBezTo>
                  <a:cubicBezTo>
                    <a:pt x="1290079" y="133358"/>
                    <a:pt x="1382597" y="217395"/>
                    <a:pt x="1382597" y="321061"/>
                  </a:cubicBezTo>
                  <a:lnTo>
                    <a:pt x="1369815" y="378570"/>
                  </a:lnTo>
                  <a:lnTo>
                    <a:pt x="1401032" y="384873"/>
                  </a:lnTo>
                  <a:cubicBezTo>
                    <a:pt x="1440710" y="401655"/>
                    <a:pt x="1468550" y="440943"/>
                    <a:pt x="1468550" y="486734"/>
                  </a:cubicBezTo>
                  <a:lnTo>
                    <a:pt x="1468549" y="486734"/>
                  </a:lnTo>
                  <a:cubicBezTo>
                    <a:pt x="1468549" y="547789"/>
                    <a:pt x="1419055" y="597283"/>
                    <a:pt x="1358000" y="597283"/>
                  </a:cubicBezTo>
                  <a:lnTo>
                    <a:pt x="905132" y="597283"/>
                  </a:lnTo>
                  <a:lnTo>
                    <a:pt x="905130" y="597283"/>
                  </a:lnTo>
                  <a:lnTo>
                    <a:pt x="149157" y="597282"/>
                  </a:lnTo>
                  <a:cubicBezTo>
                    <a:pt x="87374" y="597282"/>
                    <a:pt x="34365" y="559719"/>
                    <a:pt x="11722" y="506184"/>
                  </a:cubicBezTo>
                  <a:lnTo>
                    <a:pt x="0" y="448126"/>
                  </a:lnTo>
                  <a:lnTo>
                    <a:pt x="11722" y="390068"/>
                  </a:lnTo>
                  <a:cubicBezTo>
                    <a:pt x="34365" y="336533"/>
                    <a:pt x="87374" y="298969"/>
                    <a:pt x="149157" y="298969"/>
                  </a:cubicBezTo>
                  <a:lnTo>
                    <a:pt x="201670" y="298969"/>
                  </a:lnTo>
                  <a:lnTo>
                    <a:pt x="210775" y="258005"/>
                  </a:lnTo>
                  <a:cubicBezTo>
                    <a:pt x="239231" y="196893"/>
                    <a:pt x="305850" y="154013"/>
                    <a:pt x="383494" y="154013"/>
                  </a:cubicBezTo>
                  <a:cubicBezTo>
                    <a:pt x="435257" y="154013"/>
                    <a:pt x="482120" y="173071"/>
                    <a:pt x="516041" y="203883"/>
                  </a:cubicBezTo>
                  <a:lnTo>
                    <a:pt x="526271" y="217665"/>
                  </a:lnTo>
                  <a:lnTo>
                    <a:pt x="543932" y="138208"/>
                  </a:lnTo>
                  <a:cubicBezTo>
                    <a:pt x="581751" y="56988"/>
                    <a:pt x="670289" y="0"/>
                    <a:pt x="773481" y="0"/>
                  </a:cubicBezTo>
                  <a:close/>
                </a:path>
              </a:pathLst>
            </a:custGeom>
            <a:solidFill>
              <a:srgbClr val="B9E1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107"/>
            <p:cNvGrpSpPr/>
            <p:nvPr/>
          </p:nvGrpSpPr>
          <p:grpSpPr>
            <a:xfrm>
              <a:off x="10817089" y="6236599"/>
              <a:ext cx="374914" cy="496438"/>
              <a:chOff x="6117910" y="5312532"/>
              <a:chExt cx="212972" cy="282005"/>
            </a:xfrm>
          </p:grpSpPr>
          <p:sp>
            <p:nvSpPr>
              <p:cNvPr id="110" name="Freeform 6"/>
              <p:cNvSpPr>
                <a:spLocks/>
              </p:cNvSpPr>
              <p:nvPr/>
            </p:nvSpPr>
            <p:spPr bwMode="auto">
              <a:xfrm>
                <a:off x="6117910" y="5350720"/>
                <a:ext cx="212971" cy="243817"/>
              </a:xfrm>
              <a:custGeom>
                <a:avLst/>
                <a:gdLst>
                  <a:gd name="T0" fmla="*/ 0 w 2608"/>
                  <a:gd name="T1" fmla="*/ 0 h 2984"/>
                  <a:gd name="T2" fmla="*/ 2608 w 2608"/>
                  <a:gd name="T3" fmla="*/ 0 h 2984"/>
                  <a:gd name="T4" fmla="*/ 2608 w 2608"/>
                  <a:gd name="T5" fmla="*/ 2512 h 2984"/>
                  <a:gd name="T6" fmla="*/ 2605 w 2608"/>
                  <a:gd name="T7" fmla="*/ 2547 h 2984"/>
                  <a:gd name="T8" fmla="*/ 2595 w 2608"/>
                  <a:gd name="T9" fmla="*/ 2582 h 2984"/>
                  <a:gd name="T10" fmla="*/ 2577 w 2608"/>
                  <a:gd name="T11" fmla="*/ 2615 h 2984"/>
                  <a:gd name="T12" fmla="*/ 2553 w 2608"/>
                  <a:gd name="T13" fmla="*/ 2648 h 2984"/>
                  <a:gd name="T14" fmla="*/ 2523 w 2608"/>
                  <a:gd name="T15" fmla="*/ 2680 h 2984"/>
                  <a:gd name="T16" fmla="*/ 2487 w 2608"/>
                  <a:gd name="T17" fmla="*/ 2711 h 2984"/>
                  <a:gd name="T18" fmla="*/ 2446 w 2608"/>
                  <a:gd name="T19" fmla="*/ 2741 h 2984"/>
                  <a:gd name="T20" fmla="*/ 2399 w 2608"/>
                  <a:gd name="T21" fmla="*/ 2769 h 2984"/>
                  <a:gd name="T22" fmla="*/ 2346 w 2608"/>
                  <a:gd name="T23" fmla="*/ 2795 h 2984"/>
                  <a:gd name="T24" fmla="*/ 2289 w 2608"/>
                  <a:gd name="T25" fmla="*/ 2822 h 2984"/>
                  <a:gd name="T26" fmla="*/ 2226 w 2608"/>
                  <a:gd name="T27" fmla="*/ 2846 h 2984"/>
                  <a:gd name="T28" fmla="*/ 2160 w 2608"/>
                  <a:gd name="T29" fmla="*/ 2868 h 2984"/>
                  <a:gd name="T30" fmla="*/ 2089 w 2608"/>
                  <a:gd name="T31" fmla="*/ 2889 h 2984"/>
                  <a:gd name="T32" fmla="*/ 2014 w 2608"/>
                  <a:gd name="T33" fmla="*/ 2908 h 2984"/>
                  <a:gd name="T34" fmla="*/ 1936 w 2608"/>
                  <a:gd name="T35" fmla="*/ 2925 h 2984"/>
                  <a:gd name="T36" fmla="*/ 1854 w 2608"/>
                  <a:gd name="T37" fmla="*/ 2940 h 2984"/>
                  <a:gd name="T38" fmla="*/ 1769 w 2608"/>
                  <a:gd name="T39" fmla="*/ 2953 h 2984"/>
                  <a:gd name="T40" fmla="*/ 1681 w 2608"/>
                  <a:gd name="T41" fmla="*/ 2964 h 2984"/>
                  <a:gd name="T42" fmla="*/ 1590 w 2608"/>
                  <a:gd name="T43" fmla="*/ 2972 h 2984"/>
                  <a:gd name="T44" fmla="*/ 1497 w 2608"/>
                  <a:gd name="T45" fmla="*/ 2979 h 2984"/>
                  <a:gd name="T46" fmla="*/ 1402 w 2608"/>
                  <a:gd name="T47" fmla="*/ 2983 h 2984"/>
                  <a:gd name="T48" fmla="*/ 1304 w 2608"/>
                  <a:gd name="T49" fmla="*/ 2984 h 2984"/>
                  <a:gd name="T50" fmla="*/ 1304 w 2608"/>
                  <a:gd name="T51" fmla="*/ 2984 h 2984"/>
                  <a:gd name="T52" fmla="*/ 1302 w 2608"/>
                  <a:gd name="T53" fmla="*/ 2984 h 2984"/>
                  <a:gd name="T54" fmla="*/ 1287 w 2608"/>
                  <a:gd name="T55" fmla="*/ 2984 h 2984"/>
                  <a:gd name="T56" fmla="*/ 1287 w 2608"/>
                  <a:gd name="T57" fmla="*/ 2984 h 2984"/>
                  <a:gd name="T58" fmla="*/ 1190 w 2608"/>
                  <a:gd name="T59" fmla="*/ 2982 h 2984"/>
                  <a:gd name="T60" fmla="*/ 1096 w 2608"/>
                  <a:gd name="T61" fmla="*/ 2978 h 2984"/>
                  <a:gd name="T62" fmla="*/ 1005 w 2608"/>
                  <a:gd name="T63" fmla="*/ 2971 h 2984"/>
                  <a:gd name="T64" fmla="*/ 915 w 2608"/>
                  <a:gd name="T65" fmla="*/ 2962 h 2984"/>
                  <a:gd name="T66" fmla="*/ 828 w 2608"/>
                  <a:gd name="T67" fmla="*/ 2952 h 2984"/>
                  <a:gd name="T68" fmla="*/ 744 w 2608"/>
                  <a:gd name="T69" fmla="*/ 2938 h 2984"/>
                  <a:gd name="T70" fmla="*/ 663 w 2608"/>
                  <a:gd name="T71" fmla="*/ 2922 h 2984"/>
                  <a:gd name="T72" fmla="*/ 586 w 2608"/>
                  <a:gd name="T73" fmla="*/ 2905 h 2984"/>
                  <a:gd name="T74" fmla="*/ 513 w 2608"/>
                  <a:gd name="T75" fmla="*/ 2887 h 2984"/>
                  <a:gd name="T76" fmla="*/ 442 w 2608"/>
                  <a:gd name="T77" fmla="*/ 2866 h 2984"/>
                  <a:gd name="T78" fmla="*/ 377 w 2608"/>
                  <a:gd name="T79" fmla="*/ 2844 h 2984"/>
                  <a:gd name="T80" fmla="*/ 316 w 2608"/>
                  <a:gd name="T81" fmla="*/ 2820 h 2984"/>
                  <a:gd name="T82" fmla="*/ 259 w 2608"/>
                  <a:gd name="T83" fmla="*/ 2793 h 2984"/>
                  <a:gd name="T84" fmla="*/ 208 w 2608"/>
                  <a:gd name="T85" fmla="*/ 2767 h 2984"/>
                  <a:gd name="T86" fmla="*/ 162 w 2608"/>
                  <a:gd name="T87" fmla="*/ 2739 h 2984"/>
                  <a:gd name="T88" fmla="*/ 120 w 2608"/>
                  <a:gd name="T89" fmla="*/ 2710 h 2984"/>
                  <a:gd name="T90" fmla="*/ 85 w 2608"/>
                  <a:gd name="T91" fmla="*/ 2678 h 2984"/>
                  <a:gd name="T92" fmla="*/ 55 w 2608"/>
                  <a:gd name="T93" fmla="*/ 2647 h 2984"/>
                  <a:gd name="T94" fmla="*/ 32 w 2608"/>
                  <a:gd name="T95" fmla="*/ 2614 h 2984"/>
                  <a:gd name="T96" fmla="*/ 15 w 2608"/>
                  <a:gd name="T97" fmla="*/ 2581 h 2984"/>
                  <a:gd name="T98" fmla="*/ 5 w 2608"/>
                  <a:gd name="T99" fmla="*/ 2546 h 2984"/>
                  <a:gd name="T100" fmla="*/ 0 w 2608"/>
                  <a:gd name="T101" fmla="*/ 2512 h 2984"/>
                  <a:gd name="T102" fmla="*/ 0 w 2608"/>
                  <a:gd name="T103" fmla="*/ 0 h 2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08" h="2984">
                    <a:moveTo>
                      <a:pt x="0" y="0"/>
                    </a:moveTo>
                    <a:lnTo>
                      <a:pt x="2608" y="0"/>
                    </a:lnTo>
                    <a:lnTo>
                      <a:pt x="2608" y="2512"/>
                    </a:lnTo>
                    <a:lnTo>
                      <a:pt x="2605" y="2547"/>
                    </a:lnTo>
                    <a:lnTo>
                      <a:pt x="2595" y="2582"/>
                    </a:lnTo>
                    <a:lnTo>
                      <a:pt x="2577" y="2615"/>
                    </a:lnTo>
                    <a:lnTo>
                      <a:pt x="2553" y="2648"/>
                    </a:lnTo>
                    <a:lnTo>
                      <a:pt x="2523" y="2680"/>
                    </a:lnTo>
                    <a:lnTo>
                      <a:pt x="2487" y="2711"/>
                    </a:lnTo>
                    <a:lnTo>
                      <a:pt x="2446" y="2741"/>
                    </a:lnTo>
                    <a:lnTo>
                      <a:pt x="2399" y="2769"/>
                    </a:lnTo>
                    <a:lnTo>
                      <a:pt x="2346" y="2795"/>
                    </a:lnTo>
                    <a:lnTo>
                      <a:pt x="2289" y="2822"/>
                    </a:lnTo>
                    <a:lnTo>
                      <a:pt x="2226" y="2846"/>
                    </a:lnTo>
                    <a:lnTo>
                      <a:pt x="2160" y="2868"/>
                    </a:lnTo>
                    <a:lnTo>
                      <a:pt x="2089" y="2889"/>
                    </a:lnTo>
                    <a:lnTo>
                      <a:pt x="2014" y="2908"/>
                    </a:lnTo>
                    <a:lnTo>
                      <a:pt x="1936" y="2925"/>
                    </a:lnTo>
                    <a:lnTo>
                      <a:pt x="1854" y="2940"/>
                    </a:lnTo>
                    <a:lnTo>
                      <a:pt x="1769" y="2953"/>
                    </a:lnTo>
                    <a:lnTo>
                      <a:pt x="1681" y="2964"/>
                    </a:lnTo>
                    <a:lnTo>
                      <a:pt x="1590" y="2972"/>
                    </a:lnTo>
                    <a:lnTo>
                      <a:pt x="1497" y="2979"/>
                    </a:lnTo>
                    <a:lnTo>
                      <a:pt x="1402" y="2983"/>
                    </a:lnTo>
                    <a:lnTo>
                      <a:pt x="1304" y="2984"/>
                    </a:lnTo>
                    <a:lnTo>
                      <a:pt x="1304" y="2984"/>
                    </a:lnTo>
                    <a:lnTo>
                      <a:pt x="1302" y="2984"/>
                    </a:lnTo>
                    <a:lnTo>
                      <a:pt x="1287" y="2984"/>
                    </a:lnTo>
                    <a:lnTo>
                      <a:pt x="1287" y="2984"/>
                    </a:lnTo>
                    <a:lnTo>
                      <a:pt x="1190" y="2982"/>
                    </a:lnTo>
                    <a:lnTo>
                      <a:pt x="1096" y="2978"/>
                    </a:lnTo>
                    <a:lnTo>
                      <a:pt x="1005" y="2971"/>
                    </a:lnTo>
                    <a:lnTo>
                      <a:pt x="915" y="2962"/>
                    </a:lnTo>
                    <a:lnTo>
                      <a:pt x="828" y="2952"/>
                    </a:lnTo>
                    <a:lnTo>
                      <a:pt x="744" y="2938"/>
                    </a:lnTo>
                    <a:lnTo>
                      <a:pt x="663" y="2922"/>
                    </a:lnTo>
                    <a:lnTo>
                      <a:pt x="586" y="2905"/>
                    </a:lnTo>
                    <a:lnTo>
                      <a:pt x="513" y="2887"/>
                    </a:lnTo>
                    <a:lnTo>
                      <a:pt x="442" y="2866"/>
                    </a:lnTo>
                    <a:lnTo>
                      <a:pt x="377" y="2844"/>
                    </a:lnTo>
                    <a:lnTo>
                      <a:pt x="316" y="2820"/>
                    </a:lnTo>
                    <a:lnTo>
                      <a:pt x="259" y="2793"/>
                    </a:lnTo>
                    <a:lnTo>
                      <a:pt x="208" y="2767"/>
                    </a:lnTo>
                    <a:lnTo>
                      <a:pt x="162" y="2739"/>
                    </a:lnTo>
                    <a:lnTo>
                      <a:pt x="120" y="2710"/>
                    </a:lnTo>
                    <a:lnTo>
                      <a:pt x="85" y="2678"/>
                    </a:lnTo>
                    <a:lnTo>
                      <a:pt x="55" y="2647"/>
                    </a:lnTo>
                    <a:lnTo>
                      <a:pt x="32" y="2614"/>
                    </a:lnTo>
                    <a:lnTo>
                      <a:pt x="15" y="2581"/>
                    </a:lnTo>
                    <a:lnTo>
                      <a:pt x="5" y="2546"/>
                    </a:lnTo>
                    <a:lnTo>
                      <a:pt x="0" y="2512"/>
                    </a:lnTo>
                    <a:lnTo>
                      <a:pt x="0" y="0"/>
                    </a:lnTo>
                    <a:close/>
                  </a:path>
                </a:pathLst>
              </a:custGeom>
              <a:solidFill>
                <a:srgbClr val="0072C6"/>
              </a:solidFill>
              <a:ln w="0">
                <a:solidFill>
                  <a:srgbClr val="3999C6"/>
                </a:solid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3264" kern="0" dirty="0">
                  <a:solidFill>
                    <a:prstClr val="black"/>
                  </a:solidFill>
                </a:endParaRPr>
              </a:p>
            </p:txBody>
          </p:sp>
          <p:sp>
            <p:nvSpPr>
              <p:cNvPr id="111" name="Freeform 7"/>
              <p:cNvSpPr>
                <a:spLocks/>
              </p:cNvSpPr>
              <p:nvPr/>
            </p:nvSpPr>
            <p:spPr bwMode="auto">
              <a:xfrm>
                <a:off x="6222928" y="5350720"/>
                <a:ext cx="107954" cy="243817"/>
              </a:xfrm>
              <a:custGeom>
                <a:avLst/>
                <a:gdLst>
                  <a:gd name="T0" fmla="*/ 0 w 1321"/>
                  <a:gd name="T1" fmla="*/ 0 h 2984"/>
                  <a:gd name="T2" fmla="*/ 1321 w 1321"/>
                  <a:gd name="T3" fmla="*/ 0 h 2984"/>
                  <a:gd name="T4" fmla="*/ 1321 w 1321"/>
                  <a:gd name="T5" fmla="*/ 2512 h 2984"/>
                  <a:gd name="T6" fmla="*/ 1318 w 1321"/>
                  <a:gd name="T7" fmla="*/ 2547 h 2984"/>
                  <a:gd name="T8" fmla="*/ 1308 w 1321"/>
                  <a:gd name="T9" fmla="*/ 2582 h 2984"/>
                  <a:gd name="T10" fmla="*/ 1290 w 1321"/>
                  <a:gd name="T11" fmla="*/ 2615 h 2984"/>
                  <a:gd name="T12" fmla="*/ 1266 w 1321"/>
                  <a:gd name="T13" fmla="*/ 2648 h 2984"/>
                  <a:gd name="T14" fmla="*/ 1236 w 1321"/>
                  <a:gd name="T15" fmla="*/ 2680 h 2984"/>
                  <a:gd name="T16" fmla="*/ 1200 w 1321"/>
                  <a:gd name="T17" fmla="*/ 2711 h 2984"/>
                  <a:gd name="T18" fmla="*/ 1159 w 1321"/>
                  <a:gd name="T19" fmla="*/ 2740 h 2984"/>
                  <a:gd name="T20" fmla="*/ 1112 w 1321"/>
                  <a:gd name="T21" fmla="*/ 2769 h 2984"/>
                  <a:gd name="T22" fmla="*/ 1058 w 1321"/>
                  <a:gd name="T23" fmla="*/ 2795 h 2984"/>
                  <a:gd name="T24" fmla="*/ 1002 w 1321"/>
                  <a:gd name="T25" fmla="*/ 2822 h 2984"/>
                  <a:gd name="T26" fmla="*/ 939 w 1321"/>
                  <a:gd name="T27" fmla="*/ 2846 h 2984"/>
                  <a:gd name="T28" fmla="*/ 873 w 1321"/>
                  <a:gd name="T29" fmla="*/ 2868 h 2984"/>
                  <a:gd name="T30" fmla="*/ 802 w 1321"/>
                  <a:gd name="T31" fmla="*/ 2889 h 2984"/>
                  <a:gd name="T32" fmla="*/ 727 w 1321"/>
                  <a:gd name="T33" fmla="*/ 2908 h 2984"/>
                  <a:gd name="T34" fmla="*/ 649 w 1321"/>
                  <a:gd name="T35" fmla="*/ 2925 h 2984"/>
                  <a:gd name="T36" fmla="*/ 567 w 1321"/>
                  <a:gd name="T37" fmla="*/ 2940 h 2984"/>
                  <a:gd name="T38" fmla="*/ 482 w 1321"/>
                  <a:gd name="T39" fmla="*/ 2953 h 2984"/>
                  <a:gd name="T40" fmla="*/ 394 w 1321"/>
                  <a:gd name="T41" fmla="*/ 2964 h 2984"/>
                  <a:gd name="T42" fmla="*/ 303 w 1321"/>
                  <a:gd name="T43" fmla="*/ 2972 h 2984"/>
                  <a:gd name="T44" fmla="*/ 210 w 1321"/>
                  <a:gd name="T45" fmla="*/ 2979 h 2984"/>
                  <a:gd name="T46" fmla="*/ 115 w 1321"/>
                  <a:gd name="T47" fmla="*/ 2983 h 2984"/>
                  <a:gd name="T48" fmla="*/ 17 w 1321"/>
                  <a:gd name="T49" fmla="*/ 2984 h 2984"/>
                  <a:gd name="T50" fmla="*/ 0 w 1321"/>
                  <a:gd name="T51" fmla="*/ 2984 h 2984"/>
                  <a:gd name="T52" fmla="*/ 0 w 1321"/>
                  <a:gd name="T53" fmla="*/ 0 h 2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1" h="2984">
                    <a:moveTo>
                      <a:pt x="0" y="0"/>
                    </a:moveTo>
                    <a:lnTo>
                      <a:pt x="1321" y="0"/>
                    </a:lnTo>
                    <a:lnTo>
                      <a:pt x="1321" y="2512"/>
                    </a:lnTo>
                    <a:lnTo>
                      <a:pt x="1318" y="2547"/>
                    </a:lnTo>
                    <a:lnTo>
                      <a:pt x="1308" y="2582"/>
                    </a:lnTo>
                    <a:lnTo>
                      <a:pt x="1290" y="2615"/>
                    </a:lnTo>
                    <a:lnTo>
                      <a:pt x="1266" y="2648"/>
                    </a:lnTo>
                    <a:lnTo>
                      <a:pt x="1236" y="2680"/>
                    </a:lnTo>
                    <a:lnTo>
                      <a:pt x="1200" y="2711"/>
                    </a:lnTo>
                    <a:lnTo>
                      <a:pt x="1159" y="2740"/>
                    </a:lnTo>
                    <a:lnTo>
                      <a:pt x="1112" y="2769"/>
                    </a:lnTo>
                    <a:lnTo>
                      <a:pt x="1058" y="2795"/>
                    </a:lnTo>
                    <a:lnTo>
                      <a:pt x="1002" y="2822"/>
                    </a:lnTo>
                    <a:lnTo>
                      <a:pt x="939" y="2846"/>
                    </a:lnTo>
                    <a:lnTo>
                      <a:pt x="873" y="2868"/>
                    </a:lnTo>
                    <a:lnTo>
                      <a:pt x="802" y="2889"/>
                    </a:lnTo>
                    <a:lnTo>
                      <a:pt x="727" y="2908"/>
                    </a:lnTo>
                    <a:lnTo>
                      <a:pt x="649" y="2925"/>
                    </a:lnTo>
                    <a:lnTo>
                      <a:pt x="567" y="2940"/>
                    </a:lnTo>
                    <a:lnTo>
                      <a:pt x="482" y="2953"/>
                    </a:lnTo>
                    <a:lnTo>
                      <a:pt x="394" y="2964"/>
                    </a:lnTo>
                    <a:lnTo>
                      <a:pt x="303" y="2972"/>
                    </a:lnTo>
                    <a:lnTo>
                      <a:pt x="210" y="2979"/>
                    </a:lnTo>
                    <a:lnTo>
                      <a:pt x="115" y="2983"/>
                    </a:lnTo>
                    <a:lnTo>
                      <a:pt x="17" y="2984"/>
                    </a:lnTo>
                    <a:lnTo>
                      <a:pt x="0" y="2984"/>
                    </a:lnTo>
                    <a:lnTo>
                      <a:pt x="0" y="0"/>
                    </a:lnTo>
                    <a:close/>
                  </a:path>
                </a:pathLst>
              </a:custGeom>
              <a:solidFill>
                <a:srgbClr val="2687CE"/>
              </a:solidFill>
              <a:ln w="0">
                <a:solidFill>
                  <a:srgbClr val="3999C6"/>
                </a:solid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3264" kern="0">
                  <a:solidFill>
                    <a:prstClr val="black"/>
                  </a:solidFill>
                </a:endParaRPr>
              </a:p>
            </p:txBody>
          </p:sp>
          <p:sp>
            <p:nvSpPr>
              <p:cNvPr id="112" name="Freeform 8"/>
              <p:cNvSpPr>
                <a:spLocks/>
              </p:cNvSpPr>
              <p:nvPr/>
            </p:nvSpPr>
            <p:spPr bwMode="auto">
              <a:xfrm>
                <a:off x="6117911" y="5312532"/>
                <a:ext cx="212971" cy="77111"/>
              </a:xfrm>
              <a:custGeom>
                <a:avLst/>
                <a:gdLst>
                  <a:gd name="T0" fmla="*/ 1305 w 2606"/>
                  <a:gd name="T1" fmla="*/ 0 h 945"/>
                  <a:gd name="T2" fmla="*/ 1495 w 2606"/>
                  <a:gd name="T3" fmla="*/ 5 h 945"/>
                  <a:gd name="T4" fmla="*/ 1679 w 2606"/>
                  <a:gd name="T5" fmla="*/ 20 h 945"/>
                  <a:gd name="T6" fmla="*/ 1852 w 2606"/>
                  <a:gd name="T7" fmla="*/ 44 h 945"/>
                  <a:gd name="T8" fmla="*/ 2012 w 2606"/>
                  <a:gd name="T9" fmla="*/ 76 h 945"/>
                  <a:gd name="T10" fmla="*/ 2158 w 2606"/>
                  <a:gd name="T11" fmla="*/ 116 h 945"/>
                  <a:gd name="T12" fmla="*/ 2287 w 2606"/>
                  <a:gd name="T13" fmla="*/ 162 h 945"/>
                  <a:gd name="T14" fmla="*/ 2397 w 2606"/>
                  <a:gd name="T15" fmla="*/ 215 h 945"/>
                  <a:gd name="T16" fmla="*/ 2485 w 2606"/>
                  <a:gd name="T17" fmla="*/ 273 h 945"/>
                  <a:gd name="T18" fmla="*/ 2551 w 2606"/>
                  <a:gd name="T19" fmla="*/ 336 h 945"/>
                  <a:gd name="T20" fmla="*/ 2593 w 2606"/>
                  <a:gd name="T21" fmla="*/ 402 h 945"/>
                  <a:gd name="T22" fmla="*/ 2606 w 2606"/>
                  <a:gd name="T23" fmla="*/ 472 h 945"/>
                  <a:gd name="T24" fmla="*/ 2593 w 2606"/>
                  <a:gd name="T25" fmla="*/ 541 h 945"/>
                  <a:gd name="T26" fmla="*/ 2551 w 2606"/>
                  <a:gd name="T27" fmla="*/ 608 h 945"/>
                  <a:gd name="T28" fmla="*/ 2485 w 2606"/>
                  <a:gd name="T29" fmla="*/ 671 h 945"/>
                  <a:gd name="T30" fmla="*/ 2397 w 2606"/>
                  <a:gd name="T31" fmla="*/ 729 h 945"/>
                  <a:gd name="T32" fmla="*/ 2287 w 2606"/>
                  <a:gd name="T33" fmla="*/ 782 h 945"/>
                  <a:gd name="T34" fmla="*/ 2158 w 2606"/>
                  <a:gd name="T35" fmla="*/ 828 h 945"/>
                  <a:gd name="T36" fmla="*/ 2012 w 2606"/>
                  <a:gd name="T37" fmla="*/ 868 h 945"/>
                  <a:gd name="T38" fmla="*/ 1852 w 2606"/>
                  <a:gd name="T39" fmla="*/ 901 h 945"/>
                  <a:gd name="T40" fmla="*/ 1679 w 2606"/>
                  <a:gd name="T41" fmla="*/ 925 h 945"/>
                  <a:gd name="T42" fmla="*/ 1495 w 2606"/>
                  <a:gd name="T43" fmla="*/ 939 h 945"/>
                  <a:gd name="T44" fmla="*/ 1302 w 2606"/>
                  <a:gd name="T45" fmla="*/ 945 h 945"/>
                  <a:gd name="T46" fmla="*/ 1110 w 2606"/>
                  <a:gd name="T47" fmla="*/ 939 h 945"/>
                  <a:gd name="T48" fmla="*/ 926 w 2606"/>
                  <a:gd name="T49" fmla="*/ 925 h 945"/>
                  <a:gd name="T50" fmla="*/ 754 w 2606"/>
                  <a:gd name="T51" fmla="*/ 901 h 945"/>
                  <a:gd name="T52" fmla="*/ 593 w 2606"/>
                  <a:gd name="T53" fmla="*/ 868 h 945"/>
                  <a:gd name="T54" fmla="*/ 448 w 2606"/>
                  <a:gd name="T55" fmla="*/ 828 h 945"/>
                  <a:gd name="T56" fmla="*/ 319 w 2606"/>
                  <a:gd name="T57" fmla="*/ 782 h 945"/>
                  <a:gd name="T58" fmla="*/ 209 w 2606"/>
                  <a:gd name="T59" fmla="*/ 729 h 945"/>
                  <a:gd name="T60" fmla="*/ 120 w 2606"/>
                  <a:gd name="T61" fmla="*/ 671 h 945"/>
                  <a:gd name="T62" fmla="*/ 54 w 2606"/>
                  <a:gd name="T63" fmla="*/ 608 h 945"/>
                  <a:gd name="T64" fmla="*/ 13 w 2606"/>
                  <a:gd name="T65" fmla="*/ 541 h 945"/>
                  <a:gd name="T66" fmla="*/ 0 w 2606"/>
                  <a:gd name="T67" fmla="*/ 472 h 945"/>
                  <a:gd name="T68" fmla="*/ 13 w 2606"/>
                  <a:gd name="T69" fmla="*/ 402 h 945"/>
                  <a:gd name="T70" fmla="*/ 54 w 2606"/>
                  <a:gd name="T71" fmla="*/ 336 h 945"/>
                  <a:gd name="T72" fmla="*/ 120 w 2606"/>
                  <a:gd name="T73" fmla="*/ 273 h 945"/>
                  <a:gd name="T74" fmla="*/ 209 w 2606"/>
                  <a:gd name="T75" fmla="*/ 215 h 945"/>
                  <a:gd name="T76" fmla="*/ 319 w 2606"/>
                  <a:gd name="T77" fmla="*/ 162 h 945"/>
                  <a:gd name="T78" fmla="*/ 448 w 2606"/>
                  <a:gd name="T79" fmla="*/ 116 h 945"/>
                  <a:gd name="T80" fmla="*/ 593 w 2606"/>
                  <a:gd name="T81" fmla="*/ 76 h 945"/>
                  <a:gd name="T82" fmla="*/ 754 w 2606"/>
                  <a:gd name="T83" fmla="*/ 44 h 945"/>
                  <a:gd name="T84" fmla="*/ 926 w 2606"/>
                  <a:gd name="T85" fmla="*/ 20 h 945"/>
                  <a:gd name="T86" fmla="*/ 1110 w 2606"/>
                  <a:gd name="T87" fmla="*/ 5 h 945"/>
                  <a:gd name="T88" fmla="*/ 1300 w 2606"/>
                  <a:gd name="T89" fmla="*/ 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06" h="945">
                    <a:moveTo>
                      <a:pt x="1300" y="0"/>
                    </a:moveTo>
                    <a:lnTo>
                      <a:pt x="1305" y="0"/>
                    </a:lnTo>
                    <a:lnTo>
                      <a:pt x="1400" y="1"/>
                    </a:lnTo>
                    <a:lnTo>
                      <a:pt x="1495" y="5"/>
                    </a:lnTo>
                    <a:lnTo>
                      <a:pt x="1588" y="12"/>
                    </a:lnTo>
                    <a:lnTo>
                      <a:pt x="1679" y="20"/>
                    </a:lnTo>
                    <a:lnTo>
                      <a:pt x="1767" y="30"/>
                    </a:lnTo>
                    <a:lnTo>
                      <a:pt x="1852" y="44"/>
                    </a:lnTo>
                    <a:lnTo>
                      <a:pt x="1934" y="59"/>
                    </a:lnTo>
                    <a:lnTo>
                      <a:pt x="2012" y="76"/>
                    </a:lnTo>
                    <a:lnTo>
                      <a:pt x="2087" y="95"/>
                    </a:lnTo>
                    <a:lnTo>
                      <a:pt x="2158" y="116"/>
                    </a:lnTo>
                    <a:lnTo>
                      <a:pt x="2224" y="138"/>
                    </a:lnTo>
                    <a:lnTo>
                      <a:pt x="2287" y="162"/>
                    </a:lnTo>
                    <a:lnTo>
                      <a:pt x="2344" y="187"/>
                    </a:lnTo>
                    <a:lnTo>
                      <a:pt x="2397" y="215"/>
                    </a:lnTo>
                    <a:lnTo>
                      <a:pt x="2444" y="243"/>
                    </a:lnTo>
                    <a:lnTo>
                      <a:pt x="2485" y="273"/>
                    </a:lnTo>
                    <a:lnTo>
                      <a:pt x="2521" y="304"/>
                    </a:lnTo>
                    <a:lnTo>
                      <a:pt x="2551" y="336"/>
                    </a:lnTo>
                    <a:lnTo>
                      <a:pt x="2575" y="369"/>
                    </a:lnTo>
                    <a:lnTo>
                      <a:pt x="2593" y="402"/>
                    </a:lnTo>
                    <a:lnTo>
                      <a:pt x="2603" y="437"/>
                    </a:lnTo>
                    <a:lnTo>
                      <a:pt x="2606" y="472"/>
                    </a:lnTo>
                    <a:lnTo>
                      <a:pt x="2603" y="507"/>
                    </a:lnTo>
                    <a:lnTo>
                      <a:pt x="2593" y="541"/>
                    </a:lnTo>
                    <a:lnTo>
                      <a:pt x="2575" y="576"/>
                    </a:lnTo>
                    <a:lnTo>
                      <a:pt x="2551" y="608"/>
                    </a:lnTo>
                    <a:lnTo>
                      <a:pt x="2521" y="640"/>
                    </a:lnTo>
                    <a:lnTo>
                      <a:pt x="2485" y="671"/>
                    </a:lnTo>
                    <a:lnTo>
                      <a:pt x="2444" y="701"/>
                    </a:lnTo>
                    <a:lnTo>
                      <a:pt x="2397" y="729"/>
                    </a:lnTo>
                    <a:lnTo>
                      <a:pt x="2344" y="756"/>
                    </a:lnTo>
                    <a:lnTo>
                      <a:pt x="2287" y="782"/>
                    </a:lnTo>
                    <a:lnTo>
                      <a:pt x="2224" y="806"/>
                    </a:lnTo>
                    <a:lnTo>
                      <a:pt x="2158" y="828"/>
                    </a:lnTo>
                    <a:lnTo>
                      <a:pt x="2087" y="849"/>
                    </a:lnTo>
                    <a:lnTo>
                      <a:pt x="2012" y="868"/>
                    </a:lnTo>
                    <a:lnTo>
                      <a:pt x="1934" y="885"/>
                    </a:lnTo>
                    <a:lnTo>
                      <a:pt x="1852" y="901"/>
                    </a:lnTo>
                    <a:lnTo>
                      <a:pt x="1767" y="913"/>
                    </a:lnTo>
                    <a:lnTo>
                      <a:pt x="1679" y="925"/>
                    </a:lnTo>
                    <a:lnTo>
                      <a:pt x="1588" y="933"/>
                    </a:lnTo>
                    <a:lnTo>
                      <a:pt x="1495" y="939"/>
                    </a:lnTo>
                    <a:lnTo>
                      <a:pt x="1400" y="943"/>
                    </a:lnTo>
                    <a:lnTo>
                      <a:pt x="1302" y="945"/>
                    </a:lnTo>
                    <a:lnTo>
                      <a:pt x="1205" y="943"/>
                    </a:lnTo>
                    <a:lnTo>
                      <a:pt x="1110" y="939"/>
                    </a:lnTo>
                    <a:lnTo>
                      <a:pt x="1016" y="933"/>
                    </a:lnTo>
                    <a:lnTo>
                      <a:pt x="926" y="925"/>
                    </a:lnTo>
                    <a:lnTo>
                      <a:pt x="838" y="913"/>
                    </a:lnTo>
                    <a:lnTo>
                      <a:pt x="754" y="901"/>
                    </a:lnTo>
                    <a:lnTo>
                      <a:pt x="671" y="885"/>
                    </a:lnTo>
                    <a:lnTo>
                      <a:pt x="593" y="868"/>
                    </a:lnTo>
                    <a:lnTo>
                      <a:pt x="518" y="849"/>
                    </a:lnTo>
                    <a:lnTo>
                      <a:pt x="448" y="828"/>
                    </a:lnTo>
                    <a:lnTo>
                      <a:pt x="381" y="806"/>
                    </a:lnTo>
                    <a:lnTo>
                      <a:pt x="319" y="782"/>
                    </a:lnTo>
                    <a:lnTo>
                      <a:pt x="261" y="756"/>
                    </a:lnTo>
                    <a:lnTo>
                      <a:pt x="209" y="729"/>
                    </a:lnTo>
                    <a:lnTo>
                      <a:pt x="162" y="701"/>
                    </a:lnTo>
                    <a:lnTo>
                      <a:pt x="120" y="671"/>
                    </a:lnTo>
                    <a:lnTo>
                      <a:pt x="84" y="640"/>
                    </a:lnTo>
                    <a:lnTo>
                      <a:pt x="54" y="608"/>
                    </a:lnTo>
                    <a:lnTo>
                      <a:pt x="31" y="576"/>
                    </a:lnTo>
                    <a:lnTo>
                      <a:pt x="13" y="541"/>
                    </a:lnTo>
                    <a:lnTo>
                      <a:pt x="3" y="507"/>
                    </a:lnTo>
                    <a:lnTo>
                      <a:pt x="0" y="472"/>
                    </a:lnTo>
                    <a:lnTo>
                      <a:pt x="3" y="437"/>
                    </a:lnTo>
                    <a:lnTo>
                      <a:pt x="13" y="402"/>
                    </a:lnTo>
                    <a:lnTo>
                      <a:pt x="31" y="369"/>
                    </a:lnTo>
                    <a:lnTo>
                      <a:pt x="54" y="336"/>
                    </a:lnTo>
                    <a:lnTo>
                      <a:pt x="84" y="304"/>
                    </a:lnTo>
                    <a:lnTo>
                      <a:pt x="120" y="273"/>
                    </a:lnTo>
                    <a:lnTo>
                      <a:pt x="162" y="243"/>
                    </a:lnTo>
                    <a:lnTo>
                      <a:pt x="209" y="215"/>
                    </a:lnTo>
                    <a:lnTo>
                      <a:pt x="261" y="187"/>
                    </a:lnTo>
                    <a:lnTo>
                      <a:pt x="319" y="162"/>
                    </a:lnTo>
                    <a:lnTo>
                      <a:pt x="381" y="138"/>
                    </a:lnTo>
                    <a:lnTo>
                      <a:pt x="448" y="116"/>
                    </a:lnTo>
                    <a:lnTo>
                      <a:pt x="518" y="95"/>
                    </a:lnTo>
                    <a:lnTo>
                      <a:pt x="593" y="76"/>
                    </a:lnTo>
                    <a:lnTo>
                      <a:pt x="671" y="59"/>
                    </a:lnTo>
                    <a:lnTo>
                      <a:pt x="754" y="44"/>
                    </a:lnTo>
                    <a:lnTo>
                      <a:pt x="838" y="30"/>
                    </a:lnTo>
                    <a:lnTo>
                      <a:pt x="926" y="20"/>
                    </a:lnTo>
                    <a:lnTo>
                      <a:pt x="1016" y="12"/>
                    </a:lnTo>
                    <a:lnTo>
                      <a:pt x="1110" y="5"/>
                    </a:lnTo>
                    <a:lnTo>
                      <a:pt x="1205" y="1"/>
                    </a:lnTo>
                    <a:lnTo>
                      <a:pt x="1300" y="0"/>
                    </a:lnTo>
                    <a:close/>
                  </a:path>
                </a:pathLst>
              </a:custGeom>
              <a:solidFill>
                <a:srgbClr val="FFFFFF"/>
              </a:solidFill>
              <a:ln w="0">
                <a:solidFill>
                  <a:srgbClr val="FFFFFF"/>
                </a:solid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3264" kern="0">
                  <a:solidFill>
                    <a:prstClr val="black"/>
                  </a:solidFill>
                </a:endParaRPr>
              </a:p>
            </p:txBody>
          </p:sp>
          <p:sp>
            <p:nvSpPr>
              <p:cNvPr id="113" name="Freeform 9"/>
              <p:cNvSpPr>
                <a:spLocks/>
              </p:cNvSpPr>
              <p:nvPr/>
            </p:nvSpPr>
            <p:spPr bwMode="auto">
              <a:xfrm>
                <a:off x="6139942" y="5323548"/>
                <a:ext cx="168908" cy="50673"/>
              </a:xfrm>
              <a:custGeom>
                <a:avLst/>
                <a:gdLst>
                  <a:gd name="T0" fmla="*/ 1126 w 2074"/>
                  <a:gd name="T1" fmla="*/ 2 h 623"/>
                  <a:gd name="T2" fmla="*/ 1298 w 2074"/>
                  <a:gd name="T3" fmla="*/ 10 h 623"/>
                  <a:gd name="T4" fmla="*/ 1459 w 2074"/>
                  <a:gd name="T5" fmla="*/ 27 h 623"/>
                  <a:gd name="T6" fmla="*/ 1608 w 2074"/>
                  <a:gd name="T7" fmla="*/ 52 h 623"/>
                  <a:gd name="T8" fmla="*/ 1740 w 2074"/>
                  <a:gd name="T9" fmla="*/ 83 h 623"/>
                  <a:gd name="T10" fmla="*/ 1853 w 2074"/>
                  <a:gd name="T11" fmla="*/ 120 h 623"/>
                  <a:gd name="T12" fmla="*/ 1946 w 2074"/>
                  <a:gd name="T13" fmla="*/ 162 h 623"/>
                  <a:gd name="T14" fmla="*/ 2016 w 2074"/>
                  <a:gd name="T15" fmla="*/ 208 h 623"/>
                  <a:gd name="T16" fmla="*/ 2058 w 2074"/>
                  <a:gd name="T17" fmla="*/ 259 h 623"/>
                  <a:gd name="T18" fmla="*/ 2074 w 2074"/>
                  <a:gd name="T19" fmla="*/ 312 h 623"/>
                  <a:gd name="T20" fmla="*/ 2058 w 2074"/>
                  <a:gd name="T21" fmla="*/ 366 h 623"/>
                  <a:gd name="T22" fmla="*/ 2016 w 2074"/>
                  <a:gd name="T23" fmla="*/ 416 h 623"/>
                  <a:gd name="T24" fmla="*/ 1946 w 2074"/>
                  <a:gd name="T25" fmla="*/ 462 h 623"/>
                  <a:gd name="T26" fmla="*/ 1853 w 2074"/>
                  <a:gd name="T27" fmla="*/ 504 h 623"/>
                  <a:gd name="T28" fmla="*/ 1740 w 2074"/>
                  <a:gd name="T29" fmla="*/ 541 h 623"/>
                  <a:gd name="T30" fmla="*/ 1608 w 2074"/>
                  <a:gd name="T31" fmla="*/ 572 h 623"/>
                  <a:gd name="T32" fmla="*/ 1459 w 2074"/>
                  <a:gd name="T33" fmla="*/ 597 h 623"/>
                  <a:gd name="T34" fmla="*/ 1298 w 2074"/>
                  <a:gd name="T35" fmla="*/ 614 h 623"/>
                  <a:gd name="T36" fmla="*/ 1126 w 2074"/>
                  <a:gd name="T37" fmla="*/ 622 h 623"/>
                  <a:gd name="T38" fmla="*/ 947 w 2074"/>
                  <a:gd name="T39" fmla="*/ 622 h 623"/>
                  <a:gd name="T40" fmla="*/ 775 w 2074"/>
                  <a:gd name="T41" fmla="*/ 614 h 623"/>
                  <a:gd name="T42" fmla="*/ 613 w 2074"/>
                  <a:gd name="T43" fmla="*/ 597 h 623"/>
                  <a:gd name="T44" fmla="*/ 466 w 2074"/>
                  <a:gd name="T45" fmla="*/ 572 h 623"/>
                  <a:gd name="T46" fmla="*/ 334 w 2074"/>
                  <a:gd name="T47" fmla="*/ 541 h 623"/>
                  <a:gd name="T48" fmla="*/ 219 w 2074"/>
                  <a:gd name="T49" fmla="*/ 504 h 623"/>
                  <a:gd name="T50" fmla="*/ 127 w 2074"/>
                  <a:gd name="T51" fmla="*/ 462 h 623"/>
                  <a:gd name="T52" fmla="*/ 58 w 2074"/>
                  <a:gd name="T53" fmla="*/ 416 h 623"/>
                  <a:gd name="T54" fmla="*/ 14 w 2074"/>
                  <a:gd name="T55" fmla="*/ 366 h 623"/>
                  <a:gd name="T56" fmla="*/ 0 w 2074"/>
                  <a:gd name="T57" fmla="*/ 312 h 623"/>
                  <a:gd name="T58" fmla="*/ 14 w 2074"/>
                  <a:gd name="T59" fmla="*/ 259 h 623"/>
                  <a:gd name="T60" fmla="*/ 58 w 2074"/>
                  <a:gd name="T61" fmla="*/ 208 h 623"/>
                  <a:gd name="T62" fmla="*/ 127 w 2074"/>
                  <a:gd name="T63" fmla="*/ 162 h 623"/>
                  <a:gd name="T64" fmla="*/ 219 w 2074"/>
                  <a:gd name="T65" fmla="*/ 120 h 623"/>
                  <a:gd name="T66" fmla="*/ 334 w 2074"/>
                  <a:gd name="T67" fmla="*/ 83 h 623"/>
                  <a:gd name="T68" fmla="*/ 466 w 2074"/>
                  <a:gd name="T69" fmla="*/ 52 h 623"/>
                  <a:gd name="T70" fmla="*/ 613 w 2074"/>
                  <a:gd name="T71" fmla="*/ 27 h 623"/>
                  <a:gd name="T72" fmla="*/ 775 w 2074"/>
                  <a:gd name="T73" fmla="*/ 10 h 623"/>
                  <a:gd name="T74" fmla="*/ 947 w 2074"/>
                  <a:gd name="T75" fmla="*/ 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4" h="623">
                    <a:moveTo>
                      <a:pt x="1036" y="0"/>
                    </a:moveTo>
                    <a:lnTo>
                      <a:pt x="1126" y="2"/>
                    </a:lnTo>
                    <a:lnTo>
                      <a:pt x="1213" y="5"/>
                    </a:lnTo>
                    <a:lnTo>
                      <a:pt x="1298" y="10"/>
                    </a:lnTo>
                    <a:lnTo>
                      <a:pt x="1381" y="18"/>
                    </a:lnTo>
                    <a:lnTo>
                      <a:pt x="1459" y="27"/>
                    </a:lnTo>
                    <a:lnTo>
                      <a:pt x="1536" y="39"/>
                    </a:lnTo>
                    <a:lnTo>
                      <a:pt x="1608" y="52"/>
                    </a:lnTo>
                    <a:lnTo>
                      <a:pt x="1676" y="67"/>
                    </a:lnTo>
                    <a:lnTo>
                      <a:pt x="1740" y="83"/>
                    </a:lnTo>
                    <a:lnTo>
                      <a:pt x="1799" y="101"/>
                    </a:lnTo>
                    <a:lnTo>
                      <a:pt x="1853" y="120"/>
                    </a:lnTo>
                    <a:lnTo>
                      <a:pt x="1902" y="140"/>
                    </a:lnTo>
                    <a:lnTo>
                      <a:pt x="1946" y="162"/>
                    </a:lnTo>
                    <a:lnTo>
                      <a:pt x="1984" y="185"/>
                    </a:lnTo>
                    <a:lnTo>
                      <a:pt x="2016" y="208"/>
                    </a:lnTo>
                    <a:lnTo>
                      <a:pt x="2041" y="234"/>
                    </a:lnTo>
                    <a:lnTo>
                      <a:pt x="2058" y="259"/>
                    </a:lnTo>
                    <a:lnTo>
                      <a:pt x="2070" y="285"/>
                    </a:lnTo>
                    <a:lnTo>
                      <a:pt x="2074" y="312"/>
                    </a:lnTo>
                    <a:lnTo>
                      <a:pt x="2070" y="339"/>
                    </a:lnTo>
                    <a:lnTo>
                      <a:pt x="2058" y="366"/>
                    </a:lnTo>
                    <a:lnTo>
                      <a:pt x="2041" y="391"/>
                    </a:lnTo>
                    <a:lnTo>
                      <a:pt x="2016" y="416"/>
                    </a:lnTo>
                    <a:lnTo>
                      <a:pt x="1984" y="439"/>
                    </a:lnTo>
                    <a:lnTo>
                      <a:pt x="1946" y="462"/>
                    </a:lnTo>
                    <a:lnTo>
                      <a:pt x="1902" y="484"/>
                    </a:lnTo>
                    <a:lnTo>
                      <a:pt x="1853" y="504"/>
                    </a:lnTo>
                    <a:lnTo>
                      <a:pt x="1799" y="524"/>
                    </a:lnTo>
                    <a:lnTo>
                      <a:pt x="1740" y="541"/>
                    </a:lnTo>
                    <a:lnTo>
                      <a:pt x="1676" y="557"/>
                    </a:lnTo>
                    <a:lnTo>
                      <a:pt x="1608" y="572"/>
                    </a:lnTo>
                    <a:lnTo>
                      <a:pt x="1536" y="585"/>
                    </a:lnTo>
                    <a:lnTo>
                      <a:pt x="1459" y="597"/>
                    </a:lnTo>
                    <a:lnTo>
                      <a:pt x="1381" y="606"/>
                    </a:lnTo>
                    <a:lnTo>
                      <a:pt x="1298" y="614"/>
                    </a:lnTo>
                    <a:lnTo>
                      <a:pt x="1213" y="619"/>
                    </a:lnTo>
                    <a:lnTo>
                      <a:pt x="1126" y="622"/>
                    </a:lnTo>
                    <a:lnTo>
                      <a:pt x="1036" y="623"/>
                    </a:lnTo>
                    <a:lnTo>
                      <a:pt x="947" y="622"/>
                    </a:lnTo>
                    <a:lnTo>
                      <a:pt x="859" y="619"/>
                    </a:lnTo>
                    <a:lnTo>
                      <a:pt x="775" y="614"/>
                    </a:lnTo>
                    <a:lnTo>
                      <a:pt x="693" y="606"/>
                    </a:lnTo>
                    <a:lnTo>
                      <a:pt x="613" y="597"/>
                    </a:lnTo>
                    <a:lnTo>
                      <a:pt x="538" y="585"/>
                    </a:lnTo>
                    <a:lnTo>
                      <a:pt x="466" y="572"/>
                    </a:lnTo>
                    <a:lnTo>
                      <a:pt x="397" y="557"/>
                    </a:lnTo>
                    <a:lnTo>
                      <a:pt x="334" y="541"/>
                    </a:lnTo>
                    <a:lnTo>
                      <a:pt x="274" y="524"/>
                    </a:lnTo>
                    <a:lnTo>
                      <a:pt x="219" y="504"/>
                    </a:lnTo>
                    <a:lnTo>
                      <a:pt x="170" y="484"/>
                    </a:lnTo>
                    <a:lnTo>
                      <a:pt x="127" y="462"/>
                    </a:lnTo>
                    <a:lnTo>
                      <a:pt x="90" y="439"/>
                    </a:lnTo>
                    <a:lnTo>
                      <a:pt x="58" y="416"/>
                    </a:lnTo>
                    <a:lnTo>
                      <a:pt x="33" y="391"/>
                    </a:lnTo>
                    <a:lnTo>
                      <a:pt x="14" y="366"/>
                    </a:lnTo>
                    <a:lnTo>
                      <a:pt x="4" y="339"/>
                    </a:lnTo>
                    <a:lnTo>
                      <a:pt x="0" y="312"/>
                    </a:lnTo>
                    <a:lnTo>
                      <a:pt x="4" y="285"/>
                    </a:lnTo>
                    <a:lnTo>
                      <a:pt x="14" y="259"/>
                    </a:lnTo>
                    <a:lnTo>
                      <a:pt x="33" y="234"/>
                    </a:lnTo>
                    <a:lnTo>
                      <a:pt x="58" y="208"/>
                    </a:lnTo>
                    <a:lnTo>
                      <a:pt x="90" y="185"/>
                    </a:lnTo>
                    <a:lnTo>
                      <a:pt x="127" y="162"/>
                    </a:lnTo>
                    <a:lnTo>
                      <a:pt x="170" y="140"/>
                    </a:lnTo>
                    <a:lnTo>
                      <a:pt x="219" y="120"/>
                    </a:lnTo>
                    <a:lnTo>
                      <a:pt x="274" y="101"/>
                    </a:lnTo>
                    <a:lnTo>
                      <a:pt x="334" y="83"/>
                    </a:lnTo>
                    <a:lnTo>
                      <a:pt x="397" y="67"/>
                    </a:lnTo>
                    <a:lnTo>
                      <a:pt x="466" y="52"/>
                    </a:lnTo>
                    <a:lnTo>
                      <a:pt x="538" y="39"/>
                    </a:lnTo>
                    <a:lnTo>
                      <a:pt x="613" y="27"/>
                    </a:lnTo>
                    <a:lnTo>
                      <a:pt x="693" y="18"/>
                    </a:lnTo>
                    <a:lnTo>
                      <a:pt x="775" y="10"/>
                    </a:lnTo>
                    <a:lnTo>
                      <a:pt x="859" y="5"/>
                    </a:lnTo>
                    <a:lnTo>
                      <a:pt x="947" y="2"/>
                    </a:lnTo>
                    <a:lnTo>
                      <a:pt x="1036" y="0"/>
                    </a:lnTo>
                    <a:close/>
                  </a:path>
                </a:pathLst>
              </a:custGeom>
              <a:solidFill>
                <a:srgbClr val="8BBF0B"/>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3264" kern="0">
                  <a:solidFill>
                    <a:prstClr val="black"/>
                  </a:solidFill>
                </a:endParaRPr>
              </a:p>
            </p:txBody>
          </p:sp>
          <p:sp>
            <p:nvSpPr>
              <p:cNvPr id="114" name="Freeform 10"/>
              <p:cNvSpPr>
                <a:spLocks/>
              </p:cNvSpPr>
              <p:nvPr/>
            </p:nvSpPr>
            <p:spPr bwMode="auto">
              <a:xfrm>
                <a:off x="6139942" y="5323548"/>
                <a:ext cx="168908" cy="41126"/>
              </a:xfrm>
              <a:custGeom>
                <a:avLst/>
                <a:gdLst>
                  <a:gd name="T0" fmla="*/ 1126 w 2074"/>
                  <a:gd name="T1" fmla="*/ 2 h 503"/>
                  <a:gd name="T2" fmla="*/ 1298 w 2074"/>
                  <a:gd name="T3" fmla="*/ 10 h 503"/>
                  <a:gd name="T4" fmla="*/ 1459 w 2074"/>
                  <a:gd name="T5" fmla="*/ 27 h 503"/>
                  <a:gd name="T6" fmla="*/ 1608 w 2074"/>
                  <a:gd name="T7" fmla="*/ 52 h 503"/>
                  <a:gd name="T8" fmla="*/ 1740 w 2074"/>
                  <a:gd name="T9" fmla="*/ 83 h 503"/>
                  <a:gd name="T10" fmla="*/ 1853 w 2074"/>
                  <a:gd name="T11" fmla="*/ 120 h 503"/>
                  <a:gd name="T12" fmla="*/ 1946 w 2074"/>
                  <a:gd name="T13" fmla="*/ 162 h 503"/>
                  <a:gd name="T14" fmla="*/ 2016 w 2074"/>
                  <a:gd name="T15" fmla="*/ 208 h 503"/>
                  <a:gd name="T16" fmla="*/ 2058 w 2074"/>
                  <a:gd name="T17" fmla="*/ 259 h 503"/>
                  <a:gd name="T18" fmla="*/ 2074 w 2074"/>
                  <a:gd name="T19" fmla="*/ 312 h 503"/>
                  <a:gd name="T20" fmla="*/ 2058 w 2074"/>
                  <a:gd name="T21" fmla="*/ 364 h 503"/>
                  <a:gd name="T22" fmla="*/ 2016 w 2074"/>
                  <a:gd name="T23" fmla="*/ 415 h 503"/>
                  <a:gd name="T24" fmla="*/ 1947 w 2074"/>
                  <a:gd name="T25" fmla="*/ 461 h 503"/>
                  <a:gd name="T26" fmla="*/ 1856 w 2074"/>
                  <a:gd name="T27" fmla="*/ 503 h 503"/>
                  <a:gd name="T28" fmla="*/ 1731 w 2074"/>
                  <a:gd name="T29" fmla="*/ 462 h 503"/>
                  <a:gd name="T30" fmla="*/ 1582 w 2074"/>
                  <a:gd name="T31" fmla="*/ 428 h 503"/>
                  <a:gd name="T32" fmla="*/ 1414 w 2074"/>
                  <a:gd name="T33" fmla="*/ 402 h 503"/>
                  <a:gd name="T34" fmla="*/ 1232 w 2074"/>
                  <a:gd name="T35" fmla="*/ 386 h 503"/>
                  <a:gd name="T36" fmla="*/ 1036 w 2074"/>
                  <a:gd name="T37" fmla="*/ 381 h 503"/>
                  <a:gd name="T38" fmla="*/ 842 w 2074"/>
                  <a:gd name="T39" fmla="*/ 386 h 503"/>
                  <a:gd name="T40" fmla="*/ 658 w 2074"/>
                  <a:gd name="T41" fmla="*/ 402 h 503"/>
                  <a:gd name="T42" fmla="*/ 491 w 2074"/>
                  <a:gd name="T43" fmla="*/ 428 h 503"/>
                  <a:gd name="T44" fmla="*/ 343 w 2074"/>
                  <a:gd name="T45" fmla="*/ 462 h 503"/>
                  <a:gd name="T46" fmla="*/ 217 w 2074"/>
                  <a:gd name="T47" fmla="*/ 503 h 503"/>
                  <a:gd name="T48" fmla="*/ 125 w 2074"/>
                  <a:gd name="T49" fmla="*/ 461 h 503"/>
                  <a:gd name="T50" fmla="*/ 57 w 2074"/>
                  <a:gd name="T51" fmla="*/ 415 h 503"/>
                  <a:gd name="T52" fmla="*/ 14 w 2074"/>
                  <a:gd name="T53" fmla="*/ 364 h 503"/>
                  <a:gd name="T54" fmla="*/ 0 w 2074"/>
                  <a:gd name="T55" fmla="*/ 312 h 503"/>
                  <a:gd name="T56" fmla="*/ 14 w 2074"/>
                  <a:gd name="T57" fmla="*/ 259 h 503"/>
                  <a:gd name="T58" fmla="*/ 58 w 2074"/>
                  <a:gd name="T59" fmla="*/ 208 h 503"/>
                  <a:gd name="T60" fmla="*/ 127 w 2074"/>
                  <a:gd name="T61" fmla="*/ 162 h 503"/>
                  <a:gd name="T62" fmla="*/ 219 w 2074"/>
                  <a:gd name="T63" fmla="*/ 120 h 503"/>
                  <a:gd name="T64" fmla="*/ 334 w 2074"/>
                  <a:gd name="T65" fmla="*/ 83 h 503"/>
                  <a:gd name="T66" fmla="*/ 466 w 2074"/>
                  <a:gd name="T67" fmla="*/ 52 h 503"/>
                  <a:gd name="T68" fmla="*/ 613 w 2074"/>
                  <a:gd name="T69" fmla="*/ 27 h 503"/>
                  <a:gd name="T70" fmla="*/ 775 w 2074"/>
                  <a:gd name="T71" fmla="*/ 10 h 503"/>
                  <a:gd name="T72" fmla="*/ 947 w 2074"/>
                  <a:gd name="T73" fmla="*/ 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4" h="503">
                    <a:moveTo>
                      <a:pt x="1036" y="0"/>
                    </a:moveTo>
                    <a:lnTo>
                      <a:pt x="1126" y="2"/>
                    </a:lnTo>
                    <a:lnTo>
                      <a:pt x="1213" y="5"/>
                    </a:lnTo>
                    <a:lnTo>
                      <a:pt x="1298" y="10"/>
                    </a:lnTo>
                    <a:lnTo>
                      <a:pt x="1381" y="18"/>
                    </a:lnTo>
                    <a:lnTo>
                      <a:pt x="1459" y="27"/>
                    </a:lnTo>
                    <a:lnTo>
                      <a:pt x="1536" y="39"/>
                    </a:lnTo>
                    <a:lnTo>
                      <a:pt x="1608" y="52"/>
                    </a:lnTo>
                    <a:lnTo>
                      <a:pt x="1676" y="67"/>
                    </a:lnTo>
                    <a:lnTo>
                      <a:pt x="1740" y="83"/>
                    </a:lnTo>
                    <a:lnTo>
                      <a:pt x="1799" y="101"/>
                    </a:lnTo>
                    <a:lnTo>
                      <a:pt x="1853" y="120"/>
                    </a:lnTo>
                    <a:lnTo>
                      <a:pt x="1902" y="140"/>
                    </a:lnTo>
                    <a:lnTo>
                      <a:pt x="1946" y="162"/>
                    </a:lnTo>
                    <a:lnTo>
                      <a:pt x="1984" y="185"/>
                    </a:lnTo>
                    <a:lnTo>
                      <a:pt x="2016" y="208"/>
                    </a:lnTo>
                    <a:lnTo>
                      <a:pt x="2041" y="234"/>
                    </a:lnTo>
                    <a:lnTo>
                      <a:pt x="2058" y="259"/>
                    </a:lnTo>
                    <a:lnTo>
                      <a:pt x="2070" y="285"/>
                    </a:lnTo>
                    <a:lnTo>
                      <a:pt x="2074" y="312"/>
                    </a:lnTo>
                    <a:lnTo>
                      <a:pt x="2070" y="338"/>
                    </a:lnTo>
                    <a:lnTo>
                      <a:pt x="2058" y="364"/>
                    </a:lnTo>
                    <a:lnTo>
                      <a:pt x="2041" y="390"/>
                    </a:lnTo>
                    <a:lnTo>
                      <a:pt x="2016" y="415"/>
                    </a:lnTo>
                    <a:lnTo>
                      <a:pt x="1985" y="438"/>
                    </a:lnTo>
                    <a:lnTo>
                      <a:pt x="1947" y="461"/>
                    </a:lnTo>
                    <a:lnTo>
                      <a:pt x="1905" y="482"/>
                    </a:lnTo>
                    <a:lnTo>
                      <a:pt x="1856" y="503"/>
                    </a:lnTo>
                    <a:lnTo>
                      <a:pt x="1797" y="481"/>
                    </a:lnTo>
                    <a:lnTo>
                      <a:pt x="1731" y="462"/>
                    </a:lnTo>
                    <a:lnTo>
                      <a:pt x="1658" y="444"/>
                    </a:lnTo>
                    <a:lnTo>
                      <a:pt x="1582" y="428"/>
                    </a:lnTo>
                    <a:lnTo>
                      <a:pt x="1500" y="414"/>
                    </a:lnTo>
                    <a:lnTo>
                      <a:pt x="1414" y="402"/>
                    </a:lnTo>
                    <a:lnTo>
                      <a:pt x="1325" y="394"/>
                    </a:lnTo>
                    <a:lnTo>
                      <a:pt x="1232" y="386"/>
                    </a:lnTo>
                    <a:lnTo>
                      <a:pt x="1136" y="382"/>
                    </a:lnTo>
                    <a:lnTo>
                      <a:pt x="1036" y="381"/>
                    </a:lnTo>
                    <a:lnTo>
                      <a:pt x="938" y="382"/>
                    </a:lnTo>
                    <a:lnTo>
                      <a:pt x="842" y="386"/>
                    </a:lnTo>
                    <a:lnTo>
                      <a:pt x="748" y="394"/>
                    </a:lnTo>
                    <a:lnTo>
                      <a:pt x="658" y="402"/>
                    </a:lnTo>
                    <a:lnTo>
                      <a:pt x="572" y="414"/>
                    </a:lnTo>
                    <a:lnTo>
                      <a:pt x="491" y="428"/>
                    </a:lnTo>
                    <a:lnTo>
                      <a:pt x="414" y="444"/>
                    </a:lnTo>
                    <a:lnTo>
                      <a:pt x="343" y="462"/>
                    </a:lnTo>
                    <a:lnTo>
                      <a:pt x="277" y="481"/>
                    </a:lnTo>
                    <a:lnTo>
                      <a:pt x="217" y="503"/>
                    </a:lnTo>
                    <a:lnTo>
                      <a:pt x="168" y="482"/>
                    </a:lnTo>
                    <a:lnTo>
                      <a:pt x="125" y="461"/>
                    </a:lnTo>
                    <a:lnTo>
                      <a:pt x="89" y="438"/>
                    </a:lnTo>
                    <a:lnTo>
                      <a:pt x="57" y="415"/>
                    </a:lnTo>
                    <a:lnTo>
                      <a:pt x="32" y="390"/>
                    </a:lnTo>
                    <a:lnTo>
                      <a:pt x="14" y="364"/>
                    </a:lnTo>
                    <a:lnTo>
                      <a:pt x="4" y="338"/>
                    </a:lnTo>
                    <a:lnTo>
                      <a:pt x="0" y="312"/>
                    </a:lnTo>
                    <a:lnTo>
                      <a:pt x="4" y="285"/>
                    </a:lnTo>
                    <a:lnTo>
                      <a:pt x="14" y="259"/>
                    </a:lnTo>
                    <a:lnTo>
                      <a:pt x="33" y="234"/>
                    </a:lnTo>
                    <a:lnTo>
                      <a:pt x="58" y="208"/>
                    </a:lnTo>
                    <a:lnTo>
                      <a:pt x="90" y="185"/>
                    </a:lnTo>
                    <a:lnTo>
                      <a:pt x="127" y="162"/>
                    </a:lnTo>
                    <a:lnTo>
                      <a:pt x="171" y="140"/>
                    </a:lnTo>
                    <a:lnTo>
                      <a:pt x="219" y="120"/>
                    </a:lnTo>
                    <a:lnTo>
                      <a:pt x="274" y="101"/>
                    </a:lnTo>
                    <a:lnTo>
                      <a:pt x="334" y="83"/>
                    </a:lnTo>
                    <a:lnTo>
                      <a:pt x="397" y="67"/>
                    </a:lnTo>
                    <a:lnTo>
                      <a:pt x="466" y="52"/>
                    </a:lnTo>
                    <a:lnTo>
                      <a:pt x="538" y="39"/>
                    </a:lnTo>
                    <a:lnTo>
                      <a:pt x="613" y="27"/>
                    </a:lnTo>
                    <a:lnTo>
                      <a:pt x="693" y="18"/>
                    </a:lnTo>
                    <a:lnTo>
                      <a:pt x="775" y="10"/>
                    </a:lnTo>
                    <a:lnTo>
                      <a:pt x="859" y="5"/>
                    </a:lnTo>
                    <a:lnTo>
                      <a:pt x="947" y="2"/>
                    </a:lnTo>
                    <a:lnTo>
                      <a:pt x="1036" y="0"/>
                    </a:lnTo>
                    <a:close/>
                  </a:path>
                </a:pathLst>
              </a:custGeom>
              <a:solidFill>
                <a:srgbClr val="B2D123"/>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3264" kern="0">
                  <a:solidFill>
                    <a:prstClr val="black"/>
                  </a:solidFill>
                </a:endParaRPr>
              </a:p>
            </p:txBody>
          </p:sp>
        </p:grpSp>
        <p:sp>
          <p:nvSpPr>
            <p:cNvPr id="109" name="Freeform 108"/>
            <p:cNvSpPr/>
            <p:nvPr/>
          </p:nvSpPr>
          <p:spPr>
            <a:xfrm>
              <a:off x="10965820" y="6472964"/>
              <a:ext cx="613405" cy="374983"/>
            </a:xfrm>
            <a:custGeom>
              <a:avLst/>
              <a:gdLst>
                <a:gd name="connsiteX0" fmla="*/ 1250518 w 1888055"/>
                <a:gd name="connsiteY0" fmla="*/ 0 h 1164260"/>
                <a:gd name="connsiteX1" fmla="*/ 1589570 w 1888055"/>
                <a:gd name="connsiteY1" fmla="*/ 339052 h 1164260"/>
                <a:gd name="connsiteX2" fmla="*/ 1589570 w 1888055"/>
                <a:gd name="connsiteY2" fmla="*/ 377117 h 1164260"/>
                <a:gd name="connsiteX3" fmla="*/ 1583859 w 1888055"/>
                <a:gd name="connsiteY3" fmla="*/ 433775 h 1164260"/>
                <a:gd name="connsiteX4" fmla="*/ 1593835 w 1888055"/>
                <a:gd name="connsiteY4" fmla="*/ 434780 h 1164260"/>
                <a:gd name="connsiteX5" fmla="*/ 1888055 w 1888055"/>
                <a:gd name="connsiteY5" fmla="*/ 795777 h 1164260"/>
                <a:gd name="connsiteX6" fmla="*/ 1519572 w 1888055"/>
                <a:gd name="connsiteY6" fmla="*/ 1164260 h 1164260"/>
                <a:gd name="connsiteX7" fmla="*/ 368483 w 1888055"/>
                <a:gd name="connsiteY7" fmla="*/ 1164260 h 1164260"/>
                <a:gd name="connsiteX8" fmla="*/ 0 w 1888055"/>
                <a:gd name="connsiteY8" fmla="*/ 795777 h 1164260"/>
                <a:gd name="connsiteX9" fmla="*/ 368483 w 1888055"/>
                <a:gd name="connsiteY9" fmla="*/ 427294 h 1164260"/>
                <a:gd name="connsiteX10" fmla="*/ 394054 w 1888055"/>
                <a:gd name="connsiteY10" fmla="*/ 427294 h 1164260"/>
                <a:gd name="connsiteX11" fmla="*/ 403956 w 1888055"/>
                <a:gd name="connsiteY11" fmla="*/ 395393 h 1164260"/>
                <a:gd name="connsiteX12" fmla="*/ 733901 w 1888055"/>
                <a:gd name="connsiteY12" fmla="*/ 176691 h 1164260"/>
                <a:gd name="connsiteX13" fmla="*/ 746153 w 1888055"/>
                <a:gd name="connsiteY13" fmla="*/ 176691 h 1164260"/>
                <a:gd name="connsiteX14" fmla="*/ 852637 w 1888055"/>
                <a:gd name="connsiteY14" fmla="*/ 192790 h 1164260"/>
                <a:gd name="connsiteX15" fmla="*/ 930871 w 1888055"/>
                <a:gd name="connsiteY15" fmla="*/ 230399 h 1164260"/>
                <a:gd name="connsiteX16" fmla="*/ 938111 w 1888055"/>
                <a:gd name="connsiteY16" fmla="*/ 207078 h 1164260"/>
                <a:gd name="connsiteX17" fmla="*/ 1250518 w 1888055"/>
                <a:gd name="connsiteY17" fmla="*/ 0 h 11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055" h="1164260">
                  <a:moveTo>
                    <a:pt x="1250518" y="0"/>
                  </a:moveTo>
                  <a:cubicBezTo>
                    <a:pt x="1437771" y="0"/>
                    <a:pt x="1589570" y="151799"/>
                    <a:pt x="1589570" y="339052"/>
                  </a:cubicBezTo>
                  <a:lnTo>
                    <a:pt x="1589570" y="377117"/>
                  </a:lnTo>
                  <a:lnTo>
                    <a:pt x="1583859" y="433775"/>
                  </a:lnTo>
                  <a:lnTo>
                    <a:pt x="1593835" y="434780"/>
                  </a:lnTo>
                  <a:cubicBezTo>
                    <a:pt x="1761746" y="469140"/>
                    <a:pt x="1888055" y="617708"/>
                    <a:pt x="1888055" y="795777"/>
                  </a:cubicBezTo>
                  <a:cubicBezTo>
                    <a:pt x="1888055" y="999285"/>
                    <a:pt x="1723080" y="1164260"/>
                    <a:pt x="1519572" y="1164260"/>
                  </a:cubicBezTo>
                  <a:lnTo>
                    <a:pt x="368483" y="1164260"/>
                  </a:lnTo>
                  <a:cubicBezTo>
                    <a:pt x="164975" y="1164260"/>
                    <a:pt x="0" y="999285"/>
                    <a:pt x="0" y="795777"/>
                  </a:cubicBezTo>
                  <a:cubicBezTo>
                    <a:pt x="0" y="592269"/>
                    <a:pt x="164975" y="427294"/>
                    <a:pt x="368483" y="427294"/>
                  </a:cubicBezTo>
                  <a:lnTo>
                    <a:pt x="394054" y="427294"/>
                  </a:lnTo>
                  <a:lnTo>
                    <a:pt x="403956" y="395393"/>
                  </a:lnTo>
                  <a:cubicBezTo>
                    <a:pt x="458316" y="266871"/>
                    <a:pt x="585578" y="176691"/>
                    <a:pt x="733901" y="176691"/>
                  </a:cubicBezTo>
                  <a:lnTo>
                    <a:pt x="746153" y="176691"/>
                  </a:lnTo>
                  <a:cubicBezTo>
                    <a:pt x="783234" y="176691"/>
                    <a:pt x="818999" y="182327"/>
                    <a:pt x="852637" y="192790"/>
                  </a:cubicBezTo>
                  <a:lnTo>
                    <a:pt x="930871" y="230399"/>
                  </a:lnTo>
                  <a:lnTo>
                    <a:pt x="938111" y="207078"/>
                  </a:lnTo>
                  <a:cubicBezTo>
                    <a:pt x="989582" y="85387"/>
                    <a:pt x="1110079" y="0"/>
                    <a:pt x="1250518" y="0"/>
                  </a:cubicBezTo>
                  <a:close/>
                </a:path>
              </a:pathLst>
            </a:custGeom>
            <a:solidFill>
              <a:srgbClr val="E2F2F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kern="0">
                <a:solidFill>
                  <a:sysClr val="windowText" lastClr="000000"/>
                </a:solidFill>
              </a:endParaRPr>
            </a:p>
          </p:txBody>
        </p:sp>
      </p:grpSp>
      <p:sp>
        <p:nvSpPr>
          <p:cNvPr id="98" name="TextBox 97"/>
          <p:cNvSpPr txBox="1"/>
          <p:nvPr/>
        </p:nvSpPr>
        <p:spPr>
          <a:xfrm>
            <a:off x="7198175" y="3715852"/>
            <a:ext cx="2185881" cy="201683"/>
          </a:xfrm>
          <a:prstGeom prst="rect">
            <a:avLst/>
          </a:prstGeom>
          <a:noFill/>
        </p:spPr>
        <p:txBody>
          <a:bodyPr wrap="none" lIns="0" tIns="0" rIns="0" bIns="0" rtlCol="0">
            <a:spAutoFit/>
          </a:bodyPr>
          <a:lstStyle/>
          <a:p>
            <a:pPr algn="just" defTabSz="932597">
              <a:lnSpc>
                <a:spcPct val="90000"/>
              </a:lnSpc>
              <a:spcAft>
                <a:spcPts val="612"/>
              </a:spcAft>
              <a:defRPr/>
            </a:pPr>
            <a:r>
              <a:rPr lang="en-US" sz="1428" kern="0" dirty="0">
                <a:solidFill>
                  <a:schemeClr val="bg1"/>
                </a:solidFill>
              </a:rPr>
              <a:t>---</a:t>
            </a:r>
            <a:r>
              <a:rPr lang="en-US" sz="1836" kern="0" baseline="-1000" dirty="0">
                <a:solidFill>
                  <a:schemeClr val="bg1"/>
                </a:solidFill>
              </a:rPr>
              <a:t> </a:t>
            </a:r>
            <a:r>
              <a:rPr lang="en-US" sz="1428" kern="0" dirty="0">
                <a:solidFill>
                  <a:schemeClr val="bg1"/>
                </a:solidFill>
              </a:rPr>
              <a:t>101 </a:t>
            </a:r>
            <a:r>
              <a:rPr lang="en-US" sz="1428" kern="0" dirty="0">
                <a:solidFill>
                  <a:schemeClr val="accent1"/>
                </a:solidFill>
              </a:rPr>
              <a:t>0110001010111--</a:t>
            </a:r>
            <a:r>
              <a:rPr lang="en-US" sz="1836" kern="0" baseline="-1000" dirty="0">
                <a:solidFill>
                  <a:schemeClr val="accent1"/>
                </a:solidFill>
                <a:latin typeface="+mj-lt"/>
              </a:rPr>
              <a:t>˃</a:t>
            </a:r>
          </a:p>
        </p:txBody>
      </p:sp>
    </p:spTree>
    <p:extLst>
      <p:ext uri="{BB962C8B-B14F-4D97-AF65-F5344CB8AC3E}">
        <p14:creationId xmlns:p14="http://schemas.microsoft.com/office/powerpoint/2010/main" val="230648432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Defense in depth </a:t>
            </a:r>
            <a:endParaRPr lang="en-US" dirty="0"/>
          </a:p>
        </p:txBody>
      </p:sp>
      <p:sp>
        <p:nvSpPr>
          <p:cNvPr id="2" name="Title 1"/>
          <p:cNvSpPr>
            <a:spLocks noGrp="1"/>
          </p:cNvSpPr>
          <p:nvPr>
            <p:ph type="title"/>
          </p:nvPr>
        </p:nvSpPr>
        <p:spPr/>
        <p:txBody>
          <a:bodyPr/>
          <a:lstStyle/>
          <a:p>
            <a:r>
              <a:rPr lang="en-US"/>
              <a:t>Azure IoT Suite security</a:t>
            </a:r>
            <a:endParaRPr lang="en-US" dirty="0"/>
          </a:p>
        </p:txBody>
      </p:sp>
      <p:grpSp>
        <p:nvGrpSpPr>
          <p:cNvPr id="51" name="Group 50"/>
          <p:cNvGrpSpPr/>
          <p:nvPr/>
        </p:nvGrpSpPr>
        <p:grpSpPr>
          <a:xfrm>
            <a:off x="958425" y="2704097"/>
            <a:ext cx="2357546" cy="2300279"/>
            <a:chOff x="-2985128" y="1806684"/>
            <a:chExt cx="2619368" cy="2555742"/>
          </a:xfrm>
        </p:grpSpPr>
        <p:sp>
          <p:nvSpPr>
            <p:cNvPr id="11" name="Oval 10"/>
            <p:cNvSpPr/>
            <p:nvPr/>
          </p:nvSpPr>
          <p:spPr bwMode="auto">
            <a:xfrm>
              <a:off x="-2907125" y="1972415"/>
              <a:ext cx="2375684" cy="2375684"/>
            </a:xfrm>
            <a:prstGeom prst="ellipse">
              <a:avLst/>
            </a:prstGeom>
            <a:noFill/>
            <a:ln w="508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7" name="Oval 6"/>
            <p:cNvSpPr/>
            <p:nvPr/>
          </p:nvSpPr>
          <p:spPr bwMode="auto">
            <a:xfrm>
              <a:off x="-2985128" y="1827904"/>
              <a:ext cx="887306" cy="887306"/>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8" name="Oval 7"/>
            <p:cNvSpPr/>
            <p:nvPr/>
          </p:nvSpPr>
          <p:spPr bwMode="auto">
            <a:xfrm>
              <a:off x="-1418747" y="1806684"/>
              <a:ext cx="887306" cy="887306"/>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9" name="Oval 8"/>
            <p:cNvSpPr/>
            <p:nvPr/>
          </p:nvSpPr>
          <p:spPr bwMode="auto">
            <a:xfrm>
              <a:off x="-2932524" y="3475120"/>
              <a:ext cx="887306" cy="887306"/>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10" name="Oval 9"/>
            <p:cNvSpPr/>
            <p:nvPr/>
          </p:nvSpPr>
          <p:spPr bwMode="auto">
            <a:xfrm>
              <a:off x="-1253066" y="3460793"/>
              <a:ext cx="887306" cy="887306"/>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13" name="Trusted"/>
            <p:cNvSpPr>
              <a:spLocks noChangeAspect="1" noEditPoints="1"/>
            </p:cNvSpPr>
            <p:nvPr/>
          </p:nvSpPr>
          <p:spPr bwMode="auto">
            <a:xfrm>
              <a:off x="-1889699" y="2908105"/>
              <a:ext cx="340832" cy="504303"/>
            </a:xfrm>
            <a:custGeom>
              <a:avLst/>
              <a:gdLst>
                <a:gd name="T0" fmla="*/ 270 w 270"/>
                <a:gd name="T1" fmla="*/ 260 h 400"/>
                <a:gd name="T2" fmla="*/ 270 w 270"/>
                <a:gd name="T3" fmla="*/ 166 h 400"/>
                <a:gd name="T4" fmla="*/ 241 w 270"/>
                <a:gd name="T5" fmla="*/ 164 h 400"/>
                <a:gd name="T6" fmla="*/ 241 w 270"/>
                <a:gd name="T7" fmla="*/ 106 h 400"/>
                <a:gd name="T8" fmla="*/ 135 w 270"/>
                <a:gd name="T9" fmla="*/ 0 h 400"/>
                <a:gd name="T10" fmla="*/ 29 w 270"/>
                <a:gd name="T11" fmla="*/ 106 h 400"/>
                <a:gd name="T12" fmla="*/ 29 w 270"/>
                <a:gd name="T13" fmla="*/ 164 h 400"/>
                <a:gd name="T14" fmla="*/ 0 w 270"/>
                <a:gd name="T15" fmla="*/ 166 h 400"/>
                <a:gd name="T16" fmla="*/ 0 w 270"/>
                <a:gd name="T17" fmla="*/ 260 h 400"/>
                <a:gd name="T18" fmla="*/ 0 w 270"/>
                <a:gd name="T19" fmla="*/ 297 h 400"/>
                <a:gd name="T20" fmla="*/ 0 w 270"/>
                <a:gd name="T21" fmla="*/ 391 h 400"/>
                <a:gd name="T22" fmla="*/ 135 w 270"/>
                <a:gd name="T23" fmla="*/ 400 h 400"/>
                <a:gd name="T24" fmla="*/ 270 w 270"/>
                <a:gd name="T25" fmla="*/ 391 h 400"/>
                <a:gd name="T26" fmla="*/ 270 w 270"/>
                <a:gd name="T27" fmla="*/ 297 h 400"/>
                <a:gd name="T28" fmla="*/ 270 w 270"/>
                <a:gd name="T29" fmla="*/ 297 h 400"/>
                <a:gd name="T30" fmla="*/ 270 w 270"/>
                <a:gd name="T31" fmla="*/ 260 h 400"/>
                <a:gd name="T32" fmla="*/ 151 w 270"/>
                <a:gd name="T33" fmla="*/ 314 h 400"/>
                <a:gd name="T34" fmla="*/ 137 w 270"/>
                <a:gd name="T35" fmla="*/ 314 h 400"/>
                <a:gd name="T36" fmla="*/ 133 w 270"/>
                <a:gd name="T37" fmla="*/ 314 h 400"/>
                <a:gd name="T38" fmla="*/ 119 w 270"/>
                <a:gd name="T39" fmla="*/ 314 h 400"/>
                <a:gd name="T40" fmla="*/ 129 w 270"/>
                <a:gd name="T41" fmla="*/ 277 h 400"/>
                <a:gd name="T42" fmla="*/ 119 w 270"/>
                <a:gd name="T43" fmla="*/ 262 h 400"/>
                <a:gd name="T44" fmla="*/ 135 w 270"/>
                <a:gd name="T45" fmla="*/ 246 h 400"/>
                <a:gd name="T46" fmla="*/ 151 w 270"/>
                <a:gd name="T47" fmla="*/ 262 h 400"/>
                <a:gd name="T48" fmla="*/ 141 w 270"/>
                <a:gd name="T49" fmla="*/ 277 h 400"/>
                <a:gd name="T50" fmla="*/ 151 w 270"/>
                <a:gd name="T51" fmla="*/ 314 h 400"/>
                <a:gd name="T52" fmla="*/ 209 w 270"/>
                <a:gd name="T53" fmla="*/ 162 h 400"/>
                <a:gd name="T54" fmla="*/ 135 w 270"/>
                <a:gd name="T55" fmla="*/ 157 h 400"/>
                <a:gd name="T56" fmla="*/ 61 w 270"/>
                <a:gd name="T57" fmla="*/ 162 h 400"/>
                <a:gd name="T58" fmla="*/ 61 w 270"/>
                <a:gd name="T59" fmla="*/ 106 h 400"/>
                <a:gd name="T60" fmla="*/ 135 w 270"/>
                <a:gd name="T61" fmla="*/ 32 h 400"/>
                <a:gd name="T62" fmla="*/ 209 w 270"/>
                <a:gd name="T63" fmla="*/ 106 h 400"/>
                <a:gd name="T64" fmla="*/ 209 w 270"/>
                <a:gd name="T65" fmla="*/ 16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400">
                  <a:moveTo>
                    <a:pt x="270" y="260"/>
                  </a:moveTo>
                  <a:cubicBezTo>
                    <a:pt x="270" y="166"/>
                    <a:pt x="270" y="166"/>
                    <a:pt x="270" y="166"/>
                  </a:cubicBezTo>
                  <a:cubicBezTo>
                    <a:pt x="241" y="164"/>
                    <a:pt x="241" y="164"/>
                    <a:pt x="241" y="164"/>
                  </a:cubicBezTo>
                  <a:cubicBezTo>
                    <a:pt x="241" y="106"/>
                    <a:pt x="241" y="106"/>
                    <a:pt x="241" y="106"/>
                  </a:cubicBezTo>
                  <a:cubicBezTo>
                    <a:pt x="241" y="47"/>
                    <a:pt x="193" y="0"/>
                    <a:pt x="135" y="0"/>
                  </a:cubicBezTo>
                  <a:cubicBezTo>
                    <a:pt x="77" y="0"/>
                    <a:pt x="29" y="47"/>
                    <a:pt x="29" y="106"/>
                  </a:cubicBezTo>
                  <a:cubicBezTo>
                    <a:pt x="29" y="164"/>
                    <a:pt x="29" y="164"/>
                    <a:pt x="29" y="164"/>
                  </a:cubicBezTo>
                  <a:cubicBezTo>
                    <a:pt x="0" y="166"/>
                    <a:pt x="0" y="166"/>
                    <a:pt x="0" y="166"/>
                  </a:cubicBezTo>
                  <a:cubicBezTo>
                    <a:pt x="0" y="260"/>
                    <a:pt x="0" y="260"/>
                    <a:pt x="0" y="260"/>
                  </a:cubicBezTo>
                  <a:cubicBezTo>
                    <a:pt x="0" y="297"/>
                    <a:pt x="0" y="297"/>
                    <a:pt x="0" y="297"/>
                  </a:cubicBezTo>
                  <a:cubicBezTo>
                    <a:pt x="0" y="391"/>
                    <a:pt x="0" y="391"/>
                    <a:pt x="0" y="391"/>
                  </a:cubicBezTo>
                  <a:cubicBezTo>
                    <a:pt x="135" y="400"/>
                    <a:pt x="135" y="400"/>
                    <a:pt x="135" y="400"/>
                  </a:cubicBezTo>
                  <a:cubicBezTo>
                    <a:pt x="270" y="391"/>
                    <a:pt x="270" y="391"/>
                    <a:pt x="270" y="391"/>
                  </a:cubicBezTo>
                  <a:cubicBezTo>
                    <a:pt x="270" y="297"/>
                    <a:pt x="270" y="297"/>
                    <a:pt x="270" y="297"/>
                  </a:cubicBezTo>
                  <a:cubicBezTo>
                    <a:pt x="270" y="297"/>
                    <a:pt x="270" y="297"/>
                    <a:pt x="270" y="297"/>
                  </a:cubicBezTo>
                  <a:lnTo>
                    <a:pt x="270" y="260"/>
                  </a:lnTo>
                  <a:close/>
                  <a:moveTo>
                    <a:pt x="151" y="314"/>
                  </a:moveTo>
                  <a:cubicBezTo>
                    <a:pt x="137" y="314"/>
                    <a:pt x="137" y="314"/>
                    <a:pt x="137" y="314"/>
                  </a:cubicBezTo>
                  <a:cubicBezTo>
                    <a:pt x="133" y="314"/>
                    <a:pt x="133" y="314"/>
                    <a:pt x="133" y="314"/>
                  </a:cubicBezTo>
                  <a:cubicBezTo>
                    <a:pt x="119" y="314"/>
                    <a:pt x="119" y="314"/>
                    <a:pt x="119" y="314"/>
                  </a:cubicBezTo>
                  <a:cubicBezTo>
                    <a:pt x="129" y="277"/>
                    <a:pt x="129" y="277"/>
                    <a:pt x="129" y="277"/>
                  </a:cubicBezTo>
                  <a:cubicBezTo>
                    <a:pt x="123" y="275"/>
                    <a:pt x="119" y="269"/>
                    <a:pt x="119" y="262"/>
                  </a:cubicBezTo>
                  <a:cubicBezTo>
                    <a:pt x="119" y="253"/>
                    <a:pt x="126" y="246"/>
                    <a:pt x="135" y="246"/>
                  </a:cubicBezTo>
                  <a:cubicBezTo>
                    <a:pt x="144" y="246"/>
                    <a:pt x="151" y="253"/>
                    <a:pt x="151" y="262"/>
                  </a:cubicBezTo>
                  <a:cubicBezTo>
                    <a:pt x="151" y="269"/>
                    <a:pt x="147" y="275"/>
                    <a:pt x="141" y="277"/>
                  </a:cubicBezTo>
                  <a:lnTo>
                    <a:pt x="151" y="314"/>
                  </a:lnTo>
                  <a:close/>
                  <a:moveTo>
                    <a:pt x="209" y="162"/>
                  </a:moveTo>
                  <a:cubicBezTo>
                    <a:pt x="135" y="157"/>
                    <a:pt x="135" y="157"/>
                    <a:pt x="135" y="157"/>
                  </a:cubicBezTo>
                  <a:cubicBezTo>
                    <a:pt x="61" y="162"/>
                    <a:pt x="61" y="162"/>
                    <a:pt x="61" y="162"/>
                  </a:cubicBezTo>
                  <a:cubicBezTo>
                    <a:pt x="61" y="106"/>
                    <a:pt x="61" y="106"/>
                    <a:pt x="61" y="106"/>
                  </a:cubicBezTo>
                  <a:cubicBezTo>
                    <a:pt x="61" y="65"/>
                    <a:pt x="94" y="32"/>
                    <a:pt x="135" y="32"/>
                  </a:cubicBezTo>
                  <a:cubicBezTo>
                    <a:pt x="176" y="32"/>
                    <a:pt x="209" y="65"/>
                    <a:pt x="209" y="106"/>
                  </a:cubicBezTo>
                  <a:lnTo>
                    <a:pt x="209" y="162"/>
                  </a:lnTo>
                  <a:close/>
                </a:path>
              </a:pathLst>
            </a:custGeom>
            <a:noFill/>
            <a:ln w="25400">
              <a:solidFill>
                <a:schemeClr val="tx1"/>
              </a:solidFill>
            </a:ln>
            <a:extLst/>
          </p:spPr>
          <p:txBody>
            <a:bodyPr vert="horz" wrap="square" lIns="93260" tIns="46630" rIns="93260" bIns="46630" numCol="1" anchor="t" anchorCtr="0" compatLnSpc="1">
              <a:prstTxWarp prst="textNoShape">
                <a:avLst/>
              </a:prstTxWarp>
            </a:bodyPr>
            <a:lstStyle/>
            <a:p>
              <a:pPr defTabSz="951304">
                <a:defRPr/>
              </a:pPr>
              <a:endParaRPr lang="en-US" sz="1836" dirty="0">
                <a:solidFill>
                  <a:srgbClr val="505050"/>
                </a:solidFill>
                <a:latin typeface="Segoe UI Semilight"/>
              </a:endParaRPr>
            </a:p>
          </p:txBody>
        </p:sp>
        <p:sp>
          <p:nvSpPr>
            <p:cNvPr id="17" name="Freeform 71"/>
            <p:cNvSpPr>
              <a:spLocks noChangeAspect="1" noEditPoints="1"/>
            </p:cNvSpPr>
            <p:nvPr/>
          </p:nvSpPr>
          <p:spPr bwMode="auto">
            <a:xfrm>
              <a:off x="-1074614" y="3609829"/>
              <a:ext cx="463307" cy="451448"/>
            </a:xfrm>
            <a:custGeom>
              <a:avLst/>
              <a:gdLst>
                <a:gd name="T0" fmla="*/ 212 w 586"/>
                <a:gd name="T1" fmla="*/ 329 h 571"/>
                <a:gd name="T2" fmla="*/ 250 w 586"/>
                <a:gd name="T3" fmla="*/ 302 h 571"/>
                <a:gd name="T4" fmla="*/ 536 w 586"/>
                <a:gd name="T5" fmla="*/ 302 h 571"/>
                <a:gd name="T6" fmla="*/ 498 w 586"/>
                <a:gd name="T7" fmla="*/ 259 h 571"/>
                <a:gd name="T8" fmla="*/ 212 w 586"/>
                <a:gd name="T9" fmla="*/ 269 h 571"/>
                <a:gd name="T10" fmla="*/ 227 w 586"/>
                <a:gd name="T11" fmla="*/ 290 h 571"/>
                <a:gd name="T12" fmla="*/ 250 w 586"/>
                <a:gd name="T13" fmla="*/ 242 h 571"/>
                <a:gd name="T14" fmla="*/ 104 w 586"/>
                <a:gd name="T15" fmla="*/ 244 h 571"/>
                <a:gd name="T16" fmla="*/ 158 w 586"/>
                <a:gd name="T17" fmla="*/ 269 h 571"/>
                <a:gd name="T18" fmla="*/ 192 w 586"/>
                <a:gd name="T19" fmla="*/ 471 h 571"/>
                <a:gd name="T20" fmla="*/ 162 w 586"/>
                <a:gd name="T21" fmla="*/ 213 h 571"/>
                <a:gd name="T22" fmla="*/ 498 w 586"/>
                <a:gd name="T23" fmla="*/ 244 h 571"/>
                <a:gd name="T24" fmla="*/ 536 w 586"/>
                <a:gd name="T25" fmla="*/ 259 h 571"/>
                <a:gd name="T26" fmla="*/ 503 w 586"/>
                <a:gd name="T27" fmla="*/ 202 h 571"/>
                <a:gd name="T28" fmla="*/ 225 w 586"/>
                <a:gd name="T29" fmla="*/ 183 h 571"/>
                <a:gd name="T30" fmla="*/ 210 w 586"/>
                <a:gd name="T31" fmla="*/ 242 h 571"/>
                <a:gd name="T32" fmla="*/ 248 w 586"/>
                <a:gd name="T33" fmla="*/ 227 h 571"/>
                <a:gd name="T34" fmla="*/ 498 w 586"/>
                <a:gd name="T35" fmla="*/ 184 h 571"/>
                <a:gd name="T36" fmla="*/ 528 w 586"/>
                <a:gd name="T37" fmla="*/ 194 h 571"/>
                <a:gd name="T38" fmla="*/ 521 w 586"/>
                <a:gd name="T39" fmla="*/ 142 h 571"/>
                <a:gd name="T40" fmla="*/ 417 w 586"/>
                <a:gd name="T41" fmla="*/ 123 h 571"/>
                <a:gd name="T42" fmla="*/ 382 w 586"/>
                <a:gd name="T43" fmla="*/ 161 h 571"/>
                <a:gd name="T44" fmla="*/ 382 w 586"/>
                <a:gd name="T45" fmla="*/ 404 h 571"/>
                <a:gd name="T46" fmla="*/ 369 w 586"/>
                <a:gd name="T47" fmla="*/ 430 h 571"/>
                <a:gd name="T48" fmla="*/ 356 w 586"/>
                <a:gd name="T49" fmla="*/ 440 h 571"/>
                <a:gd name="T50" fmla="*/ 333 w 586"/>
                <a:gd name="T51" fmla="*/ 471 h 571"/>
                <a:gd name="T52" fmla="*/ 417 w 586"/>
                <a:gd name="T53" fmla="*/ 123 h 571"/>
                <a:gd name="T54" fmla="*/ 494 w 586"/>
                <a:gd name="T55" fmla="*/ 19 h 571"/>
                <a:gd name="T56" fmla="*/ 498 w 586"/>
                <a:gd name="T57" fmla="*/ 56 h 571"/>
                <a:gd name="T58" fmla="*/ 536 w 586"/>
                <a:gd name="T59" fmla="*/ 133 h 571"/>
                <a:gd name="T60" fmla="*/ 565 w 586"/>
                <a:gd name="T61" fmla="*/ 371 h 571"/>
                <a:gd name="T62" fmla="*/ 0 w 586"/>
                <a:gd name="T63" fmla="*/ 571 h 571"/>
                <a:gd name="T64" fmla="*/ 31 w 586"/>
                <a:gd name="T65" fmla="*/ 292 h 571"/>
                <a:gd name="T66" fmla="*/ 89 w 586"/>
                <a:gd name="T67" fmla="*/ 244 h 571"/>
                <a:gd name="T68" fmla="*/ 139 w 586"/>
                <a:gd name="T69" fmla="*/ 196 h 571"/>
                <a:gd name="T70" fmla="*/ 187 w 586"/>
                <a:gd name="T71" fmla="*/ 204 h 571"/>
                <a:gd name="T72" fmla="*/ 213 w 586"/>
                <a:gd name="T73" fmla="*/ 171 h 571"/>
                <a:gd name="T74" fmla="*/ 250 w 586"/>
                <a:gd name="T75" fmla="*/ 92 h 571"/>
                <a:gd name="T76" fmla="*/ 311 w 586"/>
                <a:gd name="T77" fmla="*/ 56 h 571"/>
                <a:gd name="T78" fmla="*/ 333 w 586"/>
                <a:gd name="T79" fmla="*/ 432 h 571"/>
                <a:gd name="T80" fmla="*/ 367 w 586"/>
                <a:gd name="T81" fmla="*/ 394 h 571"/>
                <a:gd name="T82" fmla="*/ 367 w 586"/>
                <a:gd name="T83" fmla="*/ 154 h 571"/>
                <a:gd name="T84" fmla="*/ 369 w 586"/>
                <a:gd name="T85" fmla="*/ 142 h 571"/>
                <a:gd name="T86" fmla="*/ 375 w 586"/>
                <a:gd name="T87" fmla="*/ 133 h 571"/>
                <a:gd name="T88" fmla="*/ 379 w 586"/>
                <a:gd name="T89" fmla="*/ 127 h 571"/>
                <a:gd name="T90" fmla="*/ 384 w 586"/>
                <a:gd name="T91" fmla="*/ 119 h 571"/>
                <a:gd name="T92" fmla="*/ 417 w 586"/>
                <a:gd name="T93" fmla="*/ 108 h 571"/>
                <a:gd name="T94" fmla="*/ 421 w 586"/>
                <a:gd name="T95" fmla="*/ 3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6" h="571">
                  <a:moveTo>
                    <a:pt x="250" y="302"/>
                  </a:moveTo>
                  <a:lnTo>
                    <a:pt x="242" y="302"/>
                  </a:lnTo>
                  <a:lnTo>
                    <a:pt x="223" y="311"/>
                  </a:lnTo>
                  <a:lnTo>
                    <a:pt x="212" y="329"/>
                  </a:lnTo>
                  <a:lnTo>
                    <a:pt x="210" y="336"/>
                  </a:lnTo>
                  <a:lnTo>
                    <a:pt x="210" y="471"/>
                  </a:lnTo>
                  <a:lnTo>
                    <a:pt x="250" y="471"/>
                  </a:lnTo>
                  <a:lnTo>
                    <a:pt x="250" y="302"/>
                  </a:lnTo>
                  <a:close/>
                  <a:moveTo>
                    <a:pt x="498" y="259"/>
                  </a:moveTo>
                  <a:lnTo>
                    <a:pt x="498" y="371"/>
                  </a:lnTo>
                  <a:lnTo>
                    <a:pt x="536" y="371"/>
                  </a:lnTo>
                  <a:lnTo>
                    <a:pt x="536" y="302"/>
                  </a:lnTo>
                  <a:lnTo>
                    <a:pt x="532" y="283"/>
                  </a:lnTo>
                  <a:lnTo>
                    <a:pt x="521" y="269"/>
                  </a:lnTo>
                  <a:lnTo>
                    <a:pt x="503" y="261"/>
                  </a:lnTo>
                  <a:lnTo>
                    <a:pt x="498" y="259"/>
                  </a:lnTo>
                  <a:close/>
                  <a:moveTo>
                    <a:pt x="250" y="242"/>
                  </a:moveTo>
                  <a:lnTo>
                    <a:pt x="242" y="242"/>
                  </a:lnTo>
                  <a:lnTo>
                    <a:pt x="223" y="252"/>
                  </a:lnTo>
                  <a:lnTo>
                    <a:pt x="212" y="269"/>
                  </a:lnTo>
                  <a:lnTo>
                    <a:pt x="210" y="277"/>
                  </a:lnTo>
                  <a:lnTo>
                    <a:pt x="210" y="302"/>
                  </a:lnTo>
                  <a:lnTo>
                    <a:pt x="217" y="296"/>
                  </a:lnTo>
                  <a:lnTo>
                    <a:pt x="227" y="290"/>
                  </a:lnTo>
                  <a:lnTo>
                    <a:pt x="237" y="286"/>
                  </a:lnTo>
                  <a:lnTo>
                    <a:pt x="248" y="286"/>
                  </a:lnTo>
                  <a:lnTo>
                    <a:pt x="250" y="286"/>
                  </a:lnTo>
                  <a:lnTo>
                    <a:pt x="250" y="242"/>
                  </a:lnTo>
                  <a:close/>
                  <a:moveTo>
                    <a:pt x="135" y="213"/>
                  </a:moveTo>
                  <a:lnTo>
                    <a:pt x="119" y="217"/>
                  </a:lnTo>
                  <a:lnTo>
                    <a:pt x="108" y="229"/>
                  </a:lnTo>
                  <a:lnTo>
                    <a:pt x="104" y="244"/>
                  </a:lnTo>
                  <a:lnTo>
                    <a:pt x="104" y="244"/>
                  </a:lnTo>
                  <a:lnTo>
                    <a:pt x="112" y="244"/>
                  </a:lnTo>
                  <a:lnTo>
                    <a:pt x="137" y="252"/>
                  </a:lnTo>
                  <a:lnTo>
                    <a:pt x="158" y="269"/>
                  </a:lnTo>
                  <a:lnTo>
                    <a:pt x="173" y="290"/>
                  </a:lnTo>
                  <a:lnTo>
                    <a:pt x="177" y="319"/>
                  </a:lnTo>
                  <a:lnTo>
                    <a:pt x="177" y="471"/>
                  </a:lnTo>
                  <a:lnTo>
                    <a:pt x="192" y="471"/>
                  </a:lnTo>
                  <a:lnTo>
                    <a:pt x="192" y="244"/>
                  </a:lnTo>
                  <a:lnTo>
                    <a:pt x="189" y="229"/>
                  </a:lnTo>
                  <a:lnTo>
                    <a:pt x="177" y="217"/>
                  </a:lnTo>
                  <a:lnTo>
                    <a:pt x="162" y="213"/>
                  </a:lnTo>
                  <a:lnTo>
                    <a:pt x="135" y="213"/>
                  </a:lnTo>
                  <a:close/>
                  <a:moveTo>
                    <a:pt x="498" y="200"/>
                  </a:moveTo>
                  <a:lnTo>
                    <a:pt x="498" y="244"/>
                  </a:lnTo>
                  <a:lnTo>
                    <a:pt x="498" y="244"/>
                  </a:lnTo>
                  <a:lnTo>
                    <a:pt x="509" y="246"/>
                  </a:lnTo>
                  <a:lnTo>
                    <a:pt x="519" y="248"/>
                  </a:lnTo>
                  <a:lnTo>
                    <a:pt x="528" y="254"/>
                  </a:lnTo>
                  <a:lnTo>
                    <a:pt x="536" y="259"/>
                  </a:lnTo>
                  <a:lnTo>
                    <a:pt x="536" y="242"/>
                  </a:lnTo>
                  <a:lnTo>
                    <a:pt x="532" y="223"/>
                  </a:lnTo>
                  <a:lnTo>
                    <a:pt x="521" y="209"/>
                  </a:lnTo>
                  <a:lnTo>
                    <a:pt x="503" y="202"/>
                  </a:lnTo>
                  <a:lnTo>
                    <a:pt x="498" y="200"/>
                  </a:lnTo>
                  <a:close/>
                  <a:moveTo>
                    <a:pt x="250" y="175"/>
                  </a:moveTo>
                  <a:lnTo>
                    <a:pt x="242" y="175"/>
                  </a:lnTo>
                  <a:lnTo>
                    <a:pt x="225" y="183"/>
                  </a:lnTo>
                  <a:lnTo>
                    <a:pt x="213" y="198"/>
                  </a:lnTo>
                  <a:lnTo>
                    <a:pt x="210" y="217"/>
                  </a:lnTo>
                  <a:lnTo>
                    <a:pt x="210" y="238"/>
                  </a:lnTo>
                  <a:lnTo>
                    <a:pt x="210" y="242"/>
                  </a:lnTo>
                  <a:lnTo>
                    <a:pt x="217" y="236"/>
                  </a:lnTo>
                  <a:lnTo>
                    <a:pt x="227" y="231"/>
                  </a:lnTo>
                  <a:lnTo>
                    <a:pt x="237" y="227"/>
                  </a:lnTo>
                  <a:lnTo>
                    <a:pt x="248" y="227"/>
                  </a:lnTo>
                  <a:lnTo>
                    <a:pt x="250" y="227"/>
                  </a:lnTo>
                  <a:lnTo>
                    <a:pt x="250" y="175"/>
                  </a:lnTo>
                  <a:close/>
                  <a:moveTo>
                    <a:pt x="498" y="133"/>
                  </a:moveTo>
                  <a:lnTo>
                    <a:pt x="498" y="184"/>
                  </a:lnTo>
                  <a:lnTo>
                    <a:pt x="498" y="184"/>
                  </a:lnTo>
                  <a:lnTo>
                    <a:pt x="509" y="186"/>
                  </a:lnTo>
                  <a:lnTo>
                    <a:pt x="519" y="188"/>
                  </a:lnTo>
                  <a:lnTo>
                    <a:pt x="528" y="194"/>
                  </a:lnTo>
                  <a:lnTo>
                    <a:pt x="536" y="200"/>
                  </a:lnTo>
                  <a:lnTo>
                    <a:pt x="536" y="175"/>
                  </a:lnTo>
                  <a:lnTo>
                    <a:pt x="532" y="156"/>
                  </a:lnTo>
                  <a:lnTo>
                    <a:pt x="521" y="142"/>
                  </a:lnTo>
                  <a:lnTo>
                    <a:pt x="503" y="133"/>
                  </a:lnTo>
                  <a:lnTo>
                    <a:pt x="498" y="133"/>
                  </a:lnTo>
                  <a:close/>
                  <a:moveTo>
                    <a:pt x="417" y="123"/>
                  </a:moveTo>
                  <a:lnTo>
                    <a:pt x="417" y="123"/>
                  </a:lnTo>
                  <a:lnTo>
                    <a:pt x="402" y="129"/>
                  </a:lnTo>
                  <a:lnTo>
                    <a:pt x="390" y="142"/>
                  </a:lnTo>
                  <a:lnTo>
                    <a:pt x="382" y="158"/>
                  </a:lnTo>
                  <a:lnTo>
                    <a:pt x="382" y="161"/>
                  </a:lnTo>
                  <a:lnTo>
                    <a:pt x="382" y="394"/>
                  </a:lnTo>
                  <a:lnTo>
                    <a:pt x="382" y="396"/>
                  </a:lnTo>
                  <a:lnTo>
                    <a:pt x="382" y="404"/>
                  </a:lnTo>
                  <a:lnTo>
                    <a:pt x="382" y="404"/>
                  </a:lnTo>
                  <a:lnTo>
                    <a:pt x="381" y="409"/>
                  </a:lnTo>
                  <a:lnTo>
                    <a:pt x="379" y="417"/>
                  </a:lnTo>
                  <a:lnTo>
                    <a:pt x="375" y="425"/>
                  </a:lnTo>
                  <a:lnTo>
                    <a:pt x="369" y="430"/>
                  </a:lnTo>
                  <a:lnTo>
                    <a:pt x="367" y="432"/>
                  </a:lnTo>
                  <a:lnTo>
                    <a:pt x="367" y="432"/>
                  </a:lnTo>
                  <a:lnTo>
                    <a:pt x="363" y="436"/>
                  </a:lnTo>
                  <a:lnTo>
                    <a:pt x="356" y="440"/>
                  </a:lnTo>
                  <a:lnTo>
                    <a:pt x="348" y="446"/>
                  </a:lnTo>
                  <a:lnTo>
                    <a:pt x="338" y="448"/>
                  </a:lnTo>
                  <a:lnTo>
                    <a:pt x="333" y="448"/>
                  </a:lnTo>
                  <a:lnTo>
                    <a:pt x="333" y="471"/>
                  </a:lnTo>
                  <a:lnTo>
                    <a:pt x="396" y="471"/>
                  </a:lnTo>
                  <a:lnTo>
                    <a:pt x="396" y="371"/>
                  </a:lnTo>
                  <a:lnTo>
                    <a:pt x="417" y="371"/>
                  </a:lnTo>
                  <a:lnTo>
                    <a:pt x="417" y="123"/>
                  </a:lnTo>
                  <a:close/>
                  <a:moveTo>
                    <a:pt x="436" y="0"/>
                  </a:moveTo>
                  <a:lnTo>
                    <a:pt x="475" y="0"/>
                  </a:lnTo>
                  <a:lnTo>
                    <a:pt x="475" y="19"/>
                  </a:lnTo>
                  <a:lnTo>
                    <a:pt x="494" y="19"/>
                  </a:lnTo>
                  <a:lnTo>
                    <a:pt x="494" y="38"/>
                  </a:lnTo>
                  <a:lnTo>
                    <a:pt x="475" y="38"/>
                  </a:lnTo>
                  <a:lnTo>
                    <a:pt x="475" y="56"/>
                  </a:lnTo>
                  <a:lnTo>
                    <a:pt x="498" y="56"/>
                  </a:lnTo>
                  <a:lnTo>
                    <a:pt x="498" y="117"/>
                  </a:lnTo>
                  <a:lnTo>
                    <a:pt x="498" y="117"/>
                  </a:lnTo>
                  <a:lnTo>
                    <a:pt x="519" y="121"/>
                  </a:lnTo>
                  <a:lnTo>
                    <a:pt x="536" y="133"/>
                  </a:lnTo>
                  <a:lnTo>
                    <a:pt x="548" y="150"/>
                  </a:lnTo>
                  <a:lnTo>
                    <a:pt x="553" y="171"/>
                  </a:lnTo>
                  <a:lnTo>
                    <a:pt x="553" y="371"/>
                  </a:lnTo>
                  <a:lnTo>
                    <a:pt x="565" y="371"/>
                  </a:lnTo>
                  <a:lnTo>
                    <a:pt x="565" y="471"/>
                  </a:lnTo>
                  <a:lnTo>
                    <a:pt x="586" y="471"/>
                  </a:lnTo>
                  <a:lnTo>
                    <a:pt x="586" y="571"/>
                  </a:lnTo>
                  <a:lnTo>
                    <a:pt x="0" y="571"/>
                  </a:lnTo>
                  <a:lnTo>
                    <a:pt x="0" y="471"/>
                  </a:lnTo>
                  <a:lnTo>
                    <a:pt x="25" y="471"/>
                  </a:lnTo>
                  <a:lnTo>
                    <a:pt x="25" y="319"/>
                  </a:lnTo>
                  <a:lnTo>
                    <a:pt x="31" y="292"/>
                  </a:lnTo>
                  <a:lnTo>
                    <a:pt x="43" y="271"/>
                  </a:lnTo>
                  <a:lnTo>
                    <a:pt x="62" y="254"/>
                  </a:lnTo>
                  <a:lnTo>
                    <a:pt x="85" y="246"/>
                  </a:lnTo>
                  <a:lnTo>
                    <a:pt x="89" y="244"/>
                  </a:lnTo>
                  <a:lnTo>
                    <a:pt x="89" y="236"/>
                  </a:lnTo>
                  <a:lnTo>
                    <a:pt x="98" y="215"/>
                  </a:lnTo>
                  <a:lnTo>
                    <a:pt x="116" y="200"/>
                  </a:lnTo>
                  <a:lnTo>
                    <a:pt x="139" y="196"/>
                  </a:lnTo>
                  <a:lnTo>
                    <a:pt x="160" y="196"/>
                  </a:lnTo>
                  <a:lnTo>
                    <a:pt x="169" y="196"/>
                  </a:lnTo>
                  <a:lnTo>
                    <a:pt x="179" y="200"/>
                  </a:lnTo>
                  <a:lnTo>
                    <a:pt x="187" y="204"/>
                  </a:lnTo>
                  <a:lnTo>
                    <a:pt x="194" y="209"/>
                  </a:lnTo>
                  <a:lnTo>
                    <a:pt x="194" y="202"/>
                  </a:lnTo>
                  <a:lnTo>
                    <a:pt x="200" y="184"/>
                  </a:lnTo>
                  <a:lnTo>
                    <a:pt x="213" y="171"/>
                  </a:lnTo>
                  <a:lnTo>
                    <a:pt x="229" y="161"/>
                  </a:lnTo>
                  <a:lnTo>
                    <a:pt x="248" y="159"/>
                  </a:lnTo>
                  <a:lnTo>
                    <a:pt x="250" y="159"/>
                  </a:lnTo>
                  <a:lnTo>
                    <a:pt x="250" y="92"/>
                  </a:lnTo>
                  <a:lnTo>
                    <a:pt x="256" y="71"/>
                  </a:lnTo>
                  <a:lnTo>
                    <a:pt x="269" y="56"/>
                  </a:lnTo>
                  <a:lnTo>
                    <a:pt x="290" y="50"/>
                  </a:lnTo>
                  <a:lnTo>
                    <a:pt x="311" y="56"/>
                  </a:lnTo>
                  <a:lnTo>
                    <a:pt x="327" y="71"/>
                  </a:lnTo>
                  <a:lnTo>
                    <a:pt x="333" y="92"/>
                  </a:lnTo>
                  <a:lnTo>
                    <a:pt x="333" y="432"/>
                  </a:lnTo>
                  <a:lnTo>
                    <a:pt x="333" y="432"/>
                  </a:lnTo>
                  <a:lnTo>
                    <a:pt x="348" y="427"/>
                  </a:lnTo>
                  <a:lnTo>
                    <a:pt x="359" y="413"/>
                  </a:lnTo>
                  <a:lnTo>
                    <a:pt x="365" y="398"/>
                  </a:lnTo>
                  <a:lnTo>
                    <a:pt x="367" y="394"/>
                  </a:lnTo>
                  <a:lnTo>
                    <a:pt x="367" y="161"/>
                  </a:lnTo>
                  <a:lnTo>
                    <a:pt x="367" y="159"/>
                  </a:lnTo>
                  <a:lnTo>
                    <a:pt x="367" y="154"/>
                  </a:lnTo>
                  <a:lnTo>
                    <a:pt x="367" y="154"/>
                  </a:lnTo>
                  <a:lnTo>
                    <a:pt x="369" y="146"/>
                  </a:lnTo>
                  <a:lnTo>
                    <a:pt x="369" y="142"/>
                  </a:lnTo>
                  <a:lnTo>
                    <a:pt x="369" y="142"/>
                  </a:lnTo>
                  <a:lnTo>
                    <a:pt x="369" y="142"/>
                  </a:lnTo>
                  <a:lnTo>
                    <a:pt x="371" y="138"/>
                  </a:lnTo>
                  <a:lnTo>
                    <a:pt x="373" y="135"/>
                  </a:lnTo>
                  <a:lnTo>
                    <a:pt x="373" y="135"/>
                  </a:lnTo>
                  <a:lnTo>
                    <a:pt x="375" y="133"/>
                  </a:lnTo>
                  <a:lnTo>
                    <a:pt x="375" y="131"/>
                  </a:lnTo>
                  <a:lnTo>
                    <a:pt x="379" y="127"/>
                  </a:lnTo>
                  <a:lnTo>
                    <a:pt x="379" y="127"/>
                  </a:lnTo>
                  <a:lnTo>
                    <a:pt x="379" y="127"/>
                  </a:lnTo>
                  <a:lnTo>
                    <a:pt x="381" y="123"/>
                  </a:lnTo>
                  <a:lnTo>
                    <a:pt x="382" y="123"/>
                  </a:lnTo>
                  <a:lnTo>
                    <a:pt x="382" y="123"/>
                  </a:lnTo>
                  <a:lnTo>
                    <a:pt x="384" y="119"/>
                  </a:lnTo>
                  <a:lnTo>
                    <a:pt x="392" y="115"/>
                  </a:lnTo>
                  <a:lnTo>
                    <a:pt x="402" y="111"/>
                  </a:lnTo>
                  <a:lnTo>
                    <a:pt x="409" y="108"/>
                  </a:lnTo>
                  <a:lnTo>
                    <a:pt x="417" y="108"/>
                  </a:lnTo>
                  <a:lnTo>
                    <a:pt x="417" y="56"/>
                  </a:lnTo>
                  <a:lnTo>
                    <a:pt x="436" y="56"/>
                  </a:lnTo>
                  <a:lnTo>
                    <a:pt x="436" y="38"/>
                  </a:lnTo>
                  <a:lnTo>
                    <a:pt x="421" y="38"/>
                  </a:lnTo>
                  <a:lnTo>
                    <a:pt x="421" y="19"/>
                  </a:lnTo>
                  <a:lnTo>
                    <a:pt x="436" y="19"/>
                  </a:lnTo>
                  <a:lnTo>
                    <a:pt x="436" y="0"/>
                  </a:ln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a:solidFill>
                  <a:schemeClr val="accent2"/>
                </a:solidFill>
                <a:latin typeface="Segoe UI" pitchFamily="34" charset="0"/>
                <a:ea typeface="Segoe UI" pitchFamily="34" charset="0"/>
                <a:cs typeface="Segoe UI" pitchFamily="34" charset="0"/>
              </a:endParaRPr>
            </a:p>
          </p:txBody>
        </p:sp>
        <p:sp>
          <p:nvSpPr>
            <p:cNvPr id="29" name="VEHICLE TRACKING"/>
            <p:cNvSpPr>
              <a:spLocks noChangeAspect="1"/>
            </p:cNvSpPr>
            <p:nvPr/>
          </p:nvSpPr>
          <p:spPr bwMode="auto">
            <a:xfrm>
              <a:off x="-2793550" y="3714708"/>
              <a:ext cx="507247" cy="379476"/>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err="1">
                <a:solidFill>
                  <a:schemeClr val="accent2"/>
                </a:solidFill>
                <a:latin typeface="Segoe UI" pitchFamily="34" charset="0"/>
                <a:ea typeface="Segoe UI" pitchFamily="34" charset="0"/>
                <a:cs typeface="Segoe UI" pitchFamily="34" charset="0"/>
              </a:endParaRPr>
            </a:p>
          </p:txBody>
        </p:sp>
        <p:grpSp>
          <p:nvGrpSpPr>
            <p:cNvPr id="39" name="Group 38"/>
            <p:cNvGrpSpPr/>
            <p:nvPr/>
          </p:nvGrpSpPr>
          <p:grpSpPr>
            <a:xfrm>
              <a:off x="-1230404" y="1996446"/>
              <a:ext cx="521202" cy="431213"/>
              <a:chOff x="3427203" y="1415129"/>
              <a:chExt cx="822983" cy="680888"/>
            </a:xfrm>
            <a:noFill/>
          </p:grpSpPr>
          <p:sp>
            <p:nvSpPr>
              <p:cNvPr id="40" name="Freeform 5"/>
              <p:cNvSpPr>
                <a:spLocks noEditPoints="1"/>
              </p:cNvSpPr>
              <p:nvPr/>
            </p:nvSpPr>
            <p:spPr bwMode="auto">
              <a:xfrm>
                <a:off x="3856088" y="1450494"/>
                <a:ext cx="147736" cy="153817"/>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1" name="Oval 6"/>
              <p:cNvSpPr>
                <a:spLocks noChangeArrowheads="1"/>
              </p:cNvSpPr>
              <p:nvPr/>
            </p:nvSpPr>
            <p:spPr bwMode="auto">
              <a:xfrm>
                <a:off x="3907652" y="1504181"/>
                <a:ext cx="43380" cy="45592"/>
              </a:xfrm>
              <a:prstGeom prst="ellipse">
                <a:avLst/>
              </a:pr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2" name="Freeform 7"/>
              <p:cNvSpPr>
                <a:spLocks noEditPoints="1"/>
              </p:cNvSpPr>
              <p:nvPr/>
            </p:nvSpPr>
            <p:spPr bwMode="auto">
              <a:xfrm>
                <a:off x="3427203" y="1415129"/>
                <a:ext cx="201756" cy="210488"/>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w="22225">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43" name="Oval 8"/>
              <p:cNvSpPr>
                <a:spLocks noChangeArrowheads="1"/>
              </p:cNvSpPr>
              <p:nvPr/>
            </p:nvSpPr>
            <p:spPr bwMode="auto">
              <a:xfrm>
                <a:off x="3498002" y="1489269"/>
                <a:ext cx="59339" cy="62635"/>
              </a:xfrm>
              <a:prstGeom prst="ellipse">
                <a:avLst/>
              </a:pr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4" name="Freeform 9"/>
              <p:cNvSpPr>
                <a:spLocks/>
              </p:cNvSpPr>
              <p:nvPr/>
            </p:nvSpPr>
            <p:spPr bwMode="auto">
              <a:xfrm>
                <a:off x="4108588" y="1808834"/>
                <a:ext cx="118270" cy="196852"/>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5" name="Freeform 10"/>
              <p:cNvSpPr>
                <a:spLocks/>
              </p:cNvSpPr>
              <p:nvPr/>
            </p:nvSpPr>
            <p:spPr bwMode="auto">
              <a:xfrm>
                <a:off x="3478767" y="1915782"/>
                <a:ext cx="771419" cy="180235"/>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6" name="Freeform 11"/>
              <p:cNvSpPr>
                <a:spLocks/>
              </p:cNvSpPr>
              <p:nvPr/>
            </p:nvSpPr>
            <p:spPr bwMode="auto">
              <a:xfrm>
                <a:off x="3513553" y="1613685"/>
                <a:ext cx="260277" cy="269714"/>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7" name="Freeform 12"/>
              <p:cNvSpPr>
                <a:spLocks/>
              </p:cNvSpPr>
              <p:nvPr/>
            </p:nvSpPr>
            <p:spPr bwMode="auto">
              <a:xfrm>
                <a:off x="3652285" y="1462851"/>
                <a:ext cx="185386" cy="132514"/>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sp>
            <p:nvSpPr>
              <p:cNvPr id="48" name="Freeform 13"/>
              <p:cNvSpPr>
                <a:spLocks/>
              </p:cNvSpPr>
              <p:nvPr/>
            </p:nvSpPr>
            <p:spPr bwMode="auto">
              <a:xfrm>
                <a:off x="3939572" y="1583007"/>
                <a:ext cx="226309" cy="25693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noFill/>
              <a:ln w="12700">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2"/>
                  </a:solidFill>
                  <a:latin typeface="Segoe UI" pitchFamily="34" charset="0"/>
                  <a:ea typeface="Segoe UI" pitchFamily="34" charset="0"/>
                  <a:cs typeface="Segoe UI" pitchFamily="34" charset="0"/>
                </a:endParaRPr>
              </a:p>
            </p:txBody>
          </p:sp>
        </p:grpSp>
        <p:sp>
          <p:nvSpPr>
            <p:cNvPr id="49" name="Rectangle 25"/>
            <p:cNvSpPr>
              <a:spLocks noChangeAspect="1"/>
            </p:cNvSpPr>
            <p:nvPr/>
          </p:nvSpPr>
          <p:spPr bwMode="auto">
            <a:xfrm>
              <a:off x="-2804239" y="2095820"/>
              <a:ext cx="548449" cy="379839"/>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err="1">
                <a:solidFill>
                  <a:schemeClr val="accent2"/>
                </a:solidFill>
                <a:latin typeface="Segoe UI" pitchFamily="34" charset="0"/>
                <a:ea typeface="Segoe UI" pitchFamily="34" charset="0"/>
                <a:cs typeface="Segoe UI" pitchFamily="34" charset="0"/>
              </a:endParaRPr>
            </a:p>
          </p:txBody>
        </p:sp>
      </p:grpSp>
      <p:grpSp>
        <p:nvGrpSpPr>
          <p:cNvPr id="273" name="Group 272"/>
          <p:cNvGrpSpPr/>
          <p:nvPr/>
        </p:nvGrpSpPr>
        <p:grpSpPr>
          <a:xfrm>
            <a:off x="8437403" y="2752476"/>
            <a:ext cx="3366192" cy="1965698"/>
            <a:chOff x="7802827" y="2107621"/>
            <a:chExt cx="3771972" cy="2202654"/>
          </a:xfrm>
        </p:grpSpPr>
        <p:sp>
          <p:nvSpPr>
            <p:cNvPr id="61" name="Freeform 60"/>
            <p:cNvSpPr/>
            <p:nvPr/>
          </p:nvSpPr>
          <p:spPr bwMode="auto">
            <a:xfrm>
              <a:off x="7973837" y="2107621"/>
              <a:ext cx="3600962" cy="2202654"/>
            </a:xfrm>
            <a:custGeom>
              <a:avLst/>
              <a:gdLst>
                <a:gd name="connsiteX0" fmla="*/ 0 w 4135535"/>
                <a:gd name="connsiteY0" fmla="*/ 1718038 h 2529644"/>
                <a:gd name="connsiteX1" fmla="*/ 0 w 4135535"/>
                <a:gd name="connsiteY1" fmla="*/ 1718039 h 2529644"/>
                <a:gd name="connsiteX2" fmla="*/ 0 w 4135535"/>
                <a:gd name="connsiteY2" fmla="*/ 1718039 h 2529644"/>
                <a:gd name="connsiteX3" fmla="*/ 2787327 w 4135535"/>
                <a:gd name="connsiteY3" fmla="*/ 0 h 2529644"/>
                <a:gd name="connsiteX4" fmla="*/ 3645761 w 4135535"/>
                <a:gd name="connsiteY4" fmla="*/ 858434 h 2529644"/>
                <a:gd name="connsiteX5" fmla="*/ 3634683 w 4135535"/>
                <a:gd name="connsiteY5" fmla="*/ 968325 h 2529644"/>
                <a:gd name="connsiteX6" fmla="*/ 3639843 w 4135535"/>
                <a:gd name="connsiteY6" fmla="*/ 970214 h 2529644"/>
                <a:gd name="connsiteX7" fmla="*/ 4135535 w 4135535"/>
                <a:gd name="connsiteY7" fmla="*/ 1718039 h 2529644"/>
                <a:gd name="connsiteX8" fmla="*/ 4135534 w 4135535"/>
                <a:gd name="connsiteY8" fmla="*/ 1718039 h 2529644"/>
                <a:gd name="connsiteX9" fmla="*/ 3323929 w 4135535"/>
                <a:gd name="connsiteY9" fmla="*/ 2529644 h 2529644"/>
                <a:gd name="connsiteX10" fmla="*/ 811605 w 4135535"/>
                <a:gd name="connsiteY10" fmla="*/ 2529643 h 2529644"/>
                <a:gd name="connsiteX11" fmla="*/ 16489 w 4135535"/>
                <a:gd name="connsiteY11" fmla="*/ 1881605 h 2529644"/>
                <a:gd name="connsiteX12" fmla="*/ 0 w 4135535"/>
                <a:gd name="connsiteY12" fmla="*/ 1718039 h 2529644"/>
                <a:gd name="connsiteX13" fmla="*/ 16489 w 4135535"/>
                <a:gd name="connsiteY13" fmla="*/ 1554472 h 2529644"/>
                <a:gd name="connsiteX14" fmla="*/ 811605 w 4135535"/>
                <a:gd name="connsiteY14" fmla="*/ 906434 h 2529644"/>
                <a:gd name="connsiteX15" fmla="*/ 929688 w 4135535"/>
                <a:gd name="connsiteY15" fmla="*/ 906434 h 2529644"/>
                <a:gd name="connsiteX16" fmla="*/ 959711 w 4135535"/>
                <a:gd name="connsiteY16" fmla="*/ 809715 h 2529644"/>
                <a:gd name="connsiteX17" fmla="*/ 1613728 w 4135535"/>
                <a:gd name="connsiteY17" fmla="*/ 376204 h 2529644"/>
                <a:gd name="connsiteX18" fmla="*/ 2010582 w 4135535"/>
                <a:gd name="connsiteY18" fmla="*/ 497426 h 2529644"/>
                <a:gd name="connsiteX19" fmla="*/ 2010826 w 4135535"/>
                <a:gd name="connsiteY19" fmla="*/ 497628 h 2529644"/>
                <a:gd name="connsiteX20" fmla="*/ 2075500 w 4135535"/>
                <a:gd name="connsiteY20" fmla="*/ 378476 h 2529644"/>
                <a:gd name="connsiteX21" fmla="*/ 2787327 w 4135535"/>
                <a:gd name="connsiteY21" fmla="*/ 0 h 25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5535" h="2529644">
                  <a:moveTo>
                    <a:pt x="0" y="1718038"/>
                  </a:moveTo>
                  <a:lnTo>
                    <a:pt x="0" y="1718039"/>
                  </a:lnTo>
                  <a:lnTo>
                    <a:pt x="0" y="1718039"/>
                  </a:lnTo>
                  <a:close/>
                  <a:moveTo>
                    <a:pt x="2787327" y="0"/>
                  </a:moveTo>
                  <a:cubicBezTo>
                    <a:pt x="3261427" y="0"/>
                    <a:pt x="3645761" y="384334"/>
                    <a:pt x="3645761" y="858434"/>
                  </a:cubicBezTo>
                  <a:lnTo>
                    <a:pt x="3634683" y="968325"/>
                  </a:lnTo>
                  <a:lnTo>
                    <a:pt x="3639843" y="970214"/>
                  </a:lnTo>
                  <a:cubicBezTo>
                    <a:pt x="3931141" y="1093422"/>
                    <a:pt x="4135535" y="1381861"/>
                    <a:pt x="4135535" y="1718039"/>
                  </a:cubicBezTo>
                  <a:lnTo>
                    <a:pt x="4135534" y="1718039"/>
                  </a:lnTo>
                  <a:cubicBezTo>
                    <a:pt x="4135534" y="2166276"/>
                    <a:pt x="3772166" y="2529644"/>
                    <a:pt x="3323929" y="2529644"/>
                  </a:cubicBezTo>
                  <a:lnTo>
                    <a:pt x="811605" y="2529643"/>
                  </a:lnTo>
                  <a:cubicBezTo>
                    <a:pt x="419397" y="2529643"/>
                    <a:pt x="92168" y="2251440"/>
                    <a:pt x="16489" y="1881605"/>
                  </a:cubicBezTo>
                  <a:lnTo>
                    <a:pt x="0" y="1718039"/>
                  </a:lnTo>
                  <a:lnTo>
                    <a:pt x="16489" y="1554472"/>
                  </a:lnTo>
                  <a:cubicBezTo>
                    <a:pt x="92168" y="1184638"/>
                    <a:pt x="419397" y="906434"/>
                    <a:pt x="811605" y="906434"/>
                  </a:cubicBezTo>
                  <a:lnTo>
                    <a:pt x="929688" y="906434"/>
                  </a:lnTo>
                  <a:lnTo>
                    <a:pt x="959711" y="809715"/>
                  </a:lnTo>
                  <a:cubicBezTo>
                    <a:pt x="1067464" y="554959"/>
                    <a:pt x="1319721" y="376204"/>
                    <a:pt x="1613728" y="376204"/>
                  </a:cubicBezTo>
                  <a:cubicBezTo>
                    <a:pt x="1760732" y="376204"/>
                    <a:pt x="1897298" y="420893"/>
                    <a:pt x="2010582" y="497426"/>
                  </a:cubicBezTo>
                  <a:lnTo>
                    <a:pt x="2010826" y="497628"/>
                  </a:lnTo>
                  <a:lnTo>
                    <a:pt x="2075500" y="378476"/>
                  </a:lnTo>
                  <a:cubicBezTo>
                    <a:pt x="2229767" y="150131"/>
                    <a:pt x="2491014" y="0"/>
                    <a:pt x="2787327" y="0"/>
                  </a:cubicBezTo>
                  <a:close/>
                </a:path>
              </a:pathLst>
            </a:custGeom>
            <a:noFill/>
            <a:ln w="412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grpSp>
          <p:nvGrpSpPr>
            <p:cNvPr id="272" name="Group 271"/>
            <p:cNvGrpSpPr/>
            <p:nvPr/>
          </p:nvGrpSpPr>
          <p:grpSpPr>
            <a:xfrm>
              <a:off x="7802827" y="2863098"/>
              <a:ext cx="3678754" cy="1232274"/>
              <a:chOff x="7802827" y="2863098"/>
              <a:chExt cx="3678754" cy="1232274"/>
            </a:xfrm>
          </p:grpSpPr>
          <p:sp>
            <p:nvSpPr>
              <p:cNvPr id="56" name="Trusted"/>
              <p:cNvSpPr>
                <a:spLocks noChangeAspect="1" noEditPoints="1"/>
              </p:cNvSpPr>
              <p:nvPr/>
            </p:nvSpPr>
            <p:spPr bwMode="auto">
              <a:xfrm>
                <a:off x="7802827" y="2923017"/>
                <a:ext cx="528828" cy="782468"/>
              </a:xfrm>
              <a:custGeom>
                <a:avLst/>
                <a:gdLst>
                  <a:gd name="T0" fmla="*/ 270 w 270"/>
                  <a:gd name="T1" fmla="*/ 260 h 400"/>
                  <a:gd name="T2" fmla="*/ 270 w 270"/>
                  <a:gd name="T3" fmla="*/ 166 h 400"/>
                  <a:gd name="T4" fmla="*/ 241 w 270"/>
                  <a:gd name="T5" fmla="*/ 164 h 400"/>
                  <a:gd name="T6" fmla="*/ 241 w 270"/>
                  <a:gd name="T7" fmla="*/ 106 h 400"/>
                  <a:gd name="T8" fmla="*/ 135 w 270"/>
                  <a:gd name="T9" fmla="*/ 0 h 400"/>
                  <a:gd name="T10" fmla="*/ 29 w 270"/>
                  <a:gd name="T11" fmla="*/ 106 h 400"/>
                  <a:gd name="T12" fmla="*/ 29 w 270"/>
                  <a:gd name="T13" fmla="*/ 164 h 400"/>
                  <a:gd name="T14" fmla="*/ 0 w 270"/>
                  <a:gd name="T15" fmla="*/ 166 h 400"/>
                  <a:gd name="T16" fmla="*/ 0 w 270"/>
                  <a:gd name="T17" fmla="*/ 260 h 400"/>
                  <a:gd name="T18" fmla="*/ 0 w 270"/>
                  <a:gd name="T19" fmla="*/ 297 h 400"/>
                  <a:gd name="T20" fmla="*/ 0 w 270"/>
                  <a:gd name="T21" fmla="*/ 391 h 400"/>
                  <a:gd name="T22" fmla="*/ 135 w 270"/>
                  <a:gd name="T23" fmla="*/ 400 h 400"/>
                  <a:gd name="T24" fmla="*/ 270 w 270"/>
                  <a:gd name="T25" fmla="*/ 391 h 400"/>
                  <a:gd name="T26" fmla="*/ 270 w 270"/>
                  <a:gd name="T27" fmla="*/ 297 h 400"/>
                  <a:gd name="T28" fmla="*/ 270 w 270"/>
                  <a:gd name="T29" fmla="*/ 297 h 400"/>
                  <a:gd name="T30" fmla="*/ 270 w 270"/>
                  <a:gd name="T31" fmla="*/ 260 h 400"/>
                  <a:gd name="T32" fmla="*/ 151 w 270"/>
                  <a:gd name="T33" fmla="*/ 314 h 400"/>
                  <a:gd name="T34" fmla="*/ 137 w 270"/>
                  <a:gd name="T35" fmla="*/ 314 h 400"/>
                  <a:gd name="T36" fmla="*/ 133 w 270"/>
                  <a:gd name="T37" fmla="*/ 314 h 400"/>
                  <a:gd name="T38" fmla="*/ 119 w 270"/>
                  <a:gd name="T39" fmla="*/ 314 h 400"/>
                  <a:gd name="T40" fmla="*/ 129 w 270"/>
                  <a:gd name="T41" fmla="*/ 277 h 400"/>
                  <a:gd name="T42" fmla="*/ 119 w 270"/>
                  <a:gd name="T43" fmla="*/ 262 h 400"/>
                  <a:gd name="T44" fmla="*/ 135 w 270"/>
                  <a:gd name="T45" fmla="*/ 246 h 400"/>
                  <a:gd name="T46" fmla="*/ 151 w 270"/>
                  <a:gd name="T47" fmla="*/ 262 h 400"/>
                  <a:gd name="T48" fmla="*/ 141 w 270"/>
                  <a:gd name="T49" fmla="*/ 277 h 400"/>
                  <a:gd name="T50" fmla="*/ 151 w 270"/>
                  <a:gd name="T51" fmla="*/ 314 h 400"/>
                  <a:gd name="T52" fmla="*/ 209 w 270"/>
                  <a:gd name="T53" fmla="*/ 162 h 400"/>
                  <a:gd name="T54" fmla="*/ 135 w 270"/>
                  <a:gd name="T55" fmla="*/ 157 h 400"/>
                  <a:gd name="T56" fmla="*/ 61 w 270"/>
                  <a:gd name="T57" fmla="*/ 162 h 400"/>
                  <a:gd name="T58" fmla="*/ 61 w 270"/>
                  <a:gd name="T59" fmla="*/ 106 h 400"/>
                  <a:gd name="T60" fmla="*/ 135 w 270"/>
                  <a:gd name="T61" fmla="*/ 32 h 400"/>
                  <a:gd name="T62" fmla="*/ 209 w 270"/>
                  <a:gd name="T63" fmla="*/ 106 h 400"/>
                  <a:gd name="T64" fmla="*/ 209 w 270"/>
                  <a:gd name="T65" fmla="*/ 16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400">
                    <a:moveTo>
                      <a:pt x="270" y="260"/>
                    </a:moveTo>
                    <a:cubicBezTo>
                      <a:pt x="270" y="166"/>
                      <a:pt x="270" y="166"/>
                      <a:pt x="270" y="166"/>
                    </a:cubicBezTo>
                    <a:cubicBezTo>
                      <a:pt x="241" y="164"/>
                      <a:pt x="241" y="164"/>
                      <a:pt x="241" y="164"/>
                    </a:cubicBezTo>
                    <a:cubicBezTo>
                      <a:pt x="241" y="106"/>
                      <a:pt x="241" y="106"/>
                      <a:pt x="241" y="106"/>
                    </a:cubicBezTo>
                    <a:cubicBezTo>
                      <a:pt x="241" y="47"/>
                      <a:pt x="193" y="0"/>
                      <a:pt x="135" y="0"/>
                    </a:cubicBezTo>
                    <a:cubicBezTo>
                      <a:pt x="77" y="0"/>
                      <a:pt x="29" y="47"/>
                      <a:pt x="29" y="106"/>
                    </a:cubicBezTo>
                    <a:cubicBezTo>
                      <a:pt x="29" y="164"/>
                      <a:pt x="29" y="164"/>
                      <a:pt x="29" y="164"/>
                    </a:cubicBezTo>
                    <a:cubicBezTo>
                      <a:pt x="0" y="166"/>
                      <a:pt x="0" y="166"/>
                      <a:pt x="0" y="166"/>
                    </a:cubicBezTo>
                    <a:cubicBezTo>
                      <a:pt x="0" y="260"/>
                      <a:pt x="0" y="260"/>
                      <a:pt x="0" y="260"/>
                    </a:cubicBezTo>
                    <a:cubicBezTo>
                      <a:pt x="0" y="297"/>
                      <a:pt x="0" y="297"/>
                      <a:pt x="0" y="297"/>
                    </a:cubicBezTo>
                    <a:cubicBezTo>
                      <a:pt x="0" y="391"/>
                      <a:pt x="0" y="391"/>
                      <a:pt x="0" y="391"/>
                    </a:cubicBezTo>
                    <a:cubicBezTo>
                      <a:pt x="135" y="400"/>
                      <a:pt x="135" y="400"/>
                      <a:pt x="135" y="400"/>
                    </a:cubicBezTo>
                    <a:cubicBezTo>
                      <a:pt x="270" y="391"/>
                      <a:pt x="270" y="391"/>
                      <a:pt x="270" y="391"/>
                    </a:cubicBezTo>
                    <a:cubicBezTo>
                      <a:pt x="270" y="297"/>
                      <a:pt x="270" y="297"/>
                      <a:pt x="270" y="297"/>
                    </a:cubicBezTo>
                    <a:cubicBezTo>
                      <a:pt x="270" y="297"/>
                      <a:pt x="270" y="297"/>
                      <a:pt x="270" y="297"/>
                    </a:cubicBezTo>
                    <a:lnTo>
                      <a:pt x="270" y="260"/>
                    </a:lnTo>
                    <a:close/>
                    <a:moveTo>
                      <a:pt x="151" y="314"/>
                    </a:moveTo>
                    <a:cubicBezTo>
                      <a:pt x="137" y="314"/>
                      <a:pt x="137" y="314"/>
                      <a:pt x="137" y="314"/>
                    </a:cubicBezTo>
                    <a:cubicBezTo>
                      <a:pt x="133" y="314"/>
                      <a:pt x="133" y="314"/>
                      <a:pt x="133" y="314"/>
                    </a:cubicBezTo>
                    <a:cubicBezTo>
                      <a:pt x="119" y="314"/>
                      <a:pt x="119" y="314"/>
                      <a:pt x="119" y="314"/>
                    </a:cubicBezTo>
                    <a:cubicBezTo>
                      <a:pt x="129" y="277"/>
                      <a:pt x="129" y="277"/>
                      <a:pt x="129" y="277"/>
                    </a:cubicBezTo>
                    <a:cubicBezTo>
                      <a:pt x="123" y="275"/>
                      <a:pt x="119" y="269"/>
                      <a:pt x="119" y="262"/>
                    </a:cubicBezTo>
                    <a:cubicBezTo>
                      <a:pt x="119" y="253"/>
                      <a:pt x="126" y="246"/>
                      <a:pt x="135" y="246"/>
                    </a:cubicBezTo>
                    <a:cubicBezTo>
                      <a:pt x="144" y="246"/>
                      <a:pt x="151" y="253"/>
                      <a:pt x="151" y="262"/>
                    </a:cubicBezTo>
                    <a:cubicBezTo>
                      <a:pt x="151" y="269"/>
                      <a:pt x="147" y="275"/>
                      <a:pt x="141" y="277"/>
                    </a:cubicBezTo>
                    <a:lnTo>
                      <a:pt x="151" y="314"/>
                    </a:lnTo>
                    <a:close/>
                    <a:moveTo>
                      <a:pt x="209" y="162"/>
                    </a:moveTo>
                    <a:cubicBezTo>
                      <a:pt x="135" y="157"/>
                      <a:pt x="135" y="157"/>
                      <a:pt x="135" y="157"/>
                    </a:cubicBezTo>
                    <a:cubicBezTo>
                      <a:pt x="61" y="162"/>
                      <a:pt x="61" y="162"/>
                      <a:pt x="61" y="162"/>
                    </a:cubicBezTo>
                    <a:cubicBezTo>
                      <a:pt x="61" y="106"/>
                      <a:pt x="61" y="106"/>
                      <a:pt x="61" y="106"/>
                    </a:cubicBezTo>
                    <a:cubicBezTo>
                      <a:pt x="61" y="65"/>
                      <a:pt x="94" y="32"/>
                      <a:pt x="135" y="32"/>
                    </a:cubicBezTo>
                    <a:cubicBezTo>
                      <a:pt x="176" y="32"/>
                      <a:pt x="209" y="65"/>
                      <a:pt x="209" y="106"/>
                    </a:cubicBezTo>
                    <a:lnTo>
                      <a:pt x="209" y="162"/>
                    </a:lnTo>
                    <a:close/>
                  </a:path>
                </a:pathLst>
              </a:custGeom>
              <a:solidFill>
                <a:schemeClr val="bg1"/>
              </a:solidFill>
              <a:ln w="12700">
                <a:solidFill>
                  <a:schemeClr val="accent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530" kern="0" spc="-51" dirty="0">
                  <a:solidFill>
                    <a:schemeClr val="accent1"/>
                  </a:solidFill>
                  <a:latin typeface="Segoe UI" pitchFamily="34" charset="0"/>
                  <a:ea typeface="Segoe UI" pitchFamily="34" charset="0"/>
                  <a:cs typeface="Segoe UI" pitchFamily="34" charset="0"/>
                </a:endParaRPr>
              </a:p>
            </p:txBody>
          </p:sp>
          <p:grpSp>
            <p:nvGrpSpPr>
              <p:cNvPr id="268" name="Group 267"/>
              <p:cNvGrpSpPr/>
              <p:nvPr/>
            </p:nvGrpSpPr>
            <p:grpSpPr>
              <a:xfrm>
                <a:off x="8478072" y="2863098"/>
                <a:ext cx="3003509" cy="1232274"/>
                <a:chOff x="8478072" y="2863098"/>
                <a:chExt cx="3003509" cy="1232274"/>
              </a:xfrm>
            </p:grpSpPr>
            <p:sp>
              <p:nvSpPr>
                <p:cNvPr id="167" name="Freeform 166"/>
                <p:cNvSpPr>
                  <a:spLocks noChangeAspect="1"/>
                </p:cNvSpPr>
                <p:nvPr/>
              </p:nvSpPr>
              <p:spPr bwMode="auto">
                <a:xfrm rot="5280000">
                  <a:off x="8508172" y="3634771"/>
                  <a:ext cx="221678" cy="281878"/>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5417">
                          <a:srgbClr val="505050"/>
                        </a:gs>
                        <a:gs pos="100000">
                          <a:srgbClr val="505050"/>
                        </a:gs>
                      </a:gsLst>
                      <a:lin ang="5400000" scaled="0"/>
                    </a:gradFill>
                    <a:latin typeface="Segoe UI"/>
                  </a:endParaRPr>
                </a:p>
              </p:txBody>
            </p:sp>
            <p:grpSp>
              <p:nvGrpSpPr>
                <p:cNvPr id="168" name="Group 167"/>
                <p:cNvGrpSpPr/>
                <p:nvPr/>
              </p:nvGrpSpPr>
              <p:grpSpPr>
                <a:xfrm>
                  <a:off x="9565978" y="3660020"/>
                  <a:ext cx="239942" cy="247022"/>
                  <a:chOff x="2296894" y="-3310276"/>
                  <a:chExt cx="484187" cy="498475"/>
                </a:xfrm>
                <a:solidFill>
                  <a:schemeClr val="tx1"/>
                </a:solidFill>
              </p:grpSpPr>
              <p:sp>
                <p:nvSpPr>
                  <p:cNvPr id="169" name="Freeform 172"/>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0" name="Freeform 173"/>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1" name="Freeform 174"/>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2" name="Freeform 175"/>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3" name="Freeform 176"/>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4" name="Freeform 177"/>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5" name="Freeform 178"/>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6" name="Freeform 179"/>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sp>
              <p:nvSpPr>
                <p:cNvPr id="178" name="Line 181"/>
                <p:cNvSpPr>
                  <a:spLocks noChangeShapeType="1"/>
                </p:cNvSpPr>
                <p:nvPr/>
              </p:nvSpPr>
              <p:spPr bwMode="auto">
                <a:xfrm>
                  <a:off x="8736015" y="3783531"/>
                  <a:ext cx="188807" cy="0"/>
                </a:xfrm>
                <a:prstGeom prst="line">
                  <a:avLst/>
                </a:prstGeom>
                <a:noFill/>
                <a:ln w="238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79" name="Freeform 182"/>
                <p:cNvSpPr>
                  <a:spLocks/>
                </p:cNvSpPr>
                <p:nvPr/>
              </p:nvSpPr>
              <p:spPr bwMode="auto">
                <a:xfrm>
                  <a:off x="8909088" y="3752063"/>
                  <a:ext cx="63722" cy="62936"/>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80" name="Line 183"/>
                <p:cNvSpPr>
                  <a:spLocks noChangeShapeType="1"/>
                </p:cNvSpPr>
                <p:nvPr/>
              </p:nvSpPr>
              <p:spPr bwMode="auto">
                <a:xfrm>
                  <a:off x="9809854" y="3783531"/>
                  <a:ext cx="228142" cy="0"/>
                </a:xfrm>
                <a:prstGeom prst="line">
                  <a:avLst/>
                </a:prstGeom>
                <a:noFill/>
                <a:ln w="238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81" name="Freeform 184"/>
                <p:cNvSpPr>
                  <a:spLocks/>
                </p:cNvSpPr>
                <p:nvPr/>
              </p:nvSpPr>
              <p:spPr bwMode="auto">
                <a:xfrm>
                  <a:off x="10023048" y="3752063"/>
                  <a:ext cx="62936" cy="62936"/>
                </a:xfrm>
                <a:custGeom>
                  <a:avLst/>
                  <a:gdLst>
                    <a:gd name="T0" fmla="*/ 171 w 171"/>
                    <a:gd name="T1" fmla="*/ 86 h 171"/>
                    <a:gd name="T2" fmla="*/ 0 w 171"/>
                    <a:gd name="T3" fmla="*/ 171 h 171"/>
                    <a:gd name="T4" fmla="*/ 0 w 171"/>
                    <a:gd name="T5" fmla="*/ 0 h 171"/>
                    <a:gd name="T6" fmla="*/ 171 w 171"/>
                    <a:gd name="T7" fmla="*/ 86 h 171"/>
                  </a:gdLst>
                  <a:ahLst/>
                  <a:cxnLst>
                    <a:cxn ang="0">
                      <a:pos x="T0" y="T1"/>
                    </a:cxn>
                    <a:cxn ang="0">
                      <a:pos x="T2" y="T3"/>
                    </a:cxn>
                    <a:cxn ang="0">
                      <a:pos x="T4" y="T5"/>
                    </a:cxn>
                    <a:cxn ang="0">
                      <a:pos x="T6" y="T7"/>
                    </a:cxn>
                  </a:cxnLst>
                  <a:rect l="0" t="0" r="r" b="b"/>
                  <a:pathLst>
                    <a:path w="171" h="171">
                      <a:moveTo>
                        <a:pt x="171" y="86"/>
                      </a:moveTo>
                      <a:lnTo>
                        <a:pt x="0" y="171"/>
                      </a:lnTo>
                      <a:cubicBezTo>
                        <a:pt x="27" y="117"/>
                        <a:pt x="27" y="54"/>
                        <a:pt x="0" y="0"/>
                      </a:cubicBezTo>
                      <a:lnTo>
                        <a:pt x="171" y="86"/>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182" name="Group 181"/>
                <p:cNvGrpSpPr/>
                <p:nvPr/>
              </p:nvGrpSpPr>
              <p:grpSpPr>
                <a:xfrm>
                  <a:off x="9576205" y="3243858"/>
                  <a:ext cx="227355" cy="197461"/>
                  <a:chOff x="2317532" y="-4150064"/>
                  <a:chExt cx="458787" cy="398463"/>
                </a:xfrm>
                <a:solidFill>
                  <a:schemeClr val="tx1"/>
                </a:solidFill>
              </p:grpSpPr>
              <p:sp>
                <p:nvSpPr>
                  <p:cNvPr id="183"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84"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85"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86"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sp>
              <p:nvSpPr>
                <p:cNvPr id="188" name="Freeform 190"/>
                <p:cNvSpPr>
                  <a:spLocks noEditPoints="1"/>
                </p:cNvSpPr>
                <p:nvPr/>
              </p:nvSpPr>
              <p:spPr bwMode="auto">
                <a:xfrm>
                  <a:off x="10628803" y="3241499"/>
                  <a:ext cx="154192" cy="201394"/>
                </a:xfrm>
                <a:custGeom>
                  <a:avLst/>
                  <a:gdLst>
                    <a:gd name="T0" fmla="*/ 210 w 421"/>
                    <a:gd name="T1" fmla="*/ 0 h 547"/>
                    <a:gd name="T2" fmla="*/ 0 w 421"/>
                    <a:gd name="T3" fmla="*/ 81 h 547"/>
                    <a:gd name="T4" fmla="*/ 0 w 421"/>
                    <a:gd name="T5" fmla="*/ 465 h 547"/>
                    <a:gd name="T6" fmla="*/ 210 w 421"/>
                    <a:gd name="T7" fmla="*/ 547 h 547"/>
                    <a:gd name="T8" fmla="*/ 421 w 421"/>
                    <a:gd name="T9" fmla="*/ 466 h 547"/>
                    <a:gd name="T10" fmla="*/ 421 w 421"/>
                    <a:gd name="T11" fmla="*/ 83 h 547"/>
                    <a:gd name="T12" fmla="*/ 210 w 421"/>
                    <a:gd name="T13" fmla="*/ 0 h 547"/>
                    <a:gd name="T14" fmla="*/ 4 w 421"/>
                    <a:gd name="T15" fmla="*/ 482 h 547"/>
                    <a:gd name="T16" fmla="*/ 4 w 421"/>
                    <a:gd name="T17" fmla="*/ 477 h 547"/>
                    <a:gd name="T18" fmla="*/ 4 w 421"/>
                    <a:gd name="T19" fmla="*/ 482 h 547"/>
                    <a:gd name="T20" fmla="*/ 149 w 421"/>
                    <a:gd name="T21" fmla="*/ 243 h 547"/>
                    <a:gd name="T22" fmla="*/ 129 w 421"/>
                    <a:gd name="T23" fmla="*/ 254 h 547"/>
                    <a:gd name="T24" fmla="*/ 129 w 421"/>
                    <a:gd name="T25" fmla="*/ 284 h 547"/>
                    <a:gd name="T26" fmla="*/ 110 w 421"/>
                    <a:gd name="T27" fmla="*/ 324 h 547"/>
                    <a:gd name="T28" fmla="*/ 110 w 421"/>
                    <a:gd name="T29" fmla="*/ 326 h 547"/>
                    <a:gd name="T30" fmla="*/ 129 w 421"/>
                    <a:gd name="T31" fmla="*/ 376 h 547"/>
                    <a:gd name="T32" fmla="*/ 129 w 421"/>
                    <a:gd name="T33" fmla="*/ 410 h 547"/>
                    <a:gd name="T34" fmla="*/ 134 w 421"/>
                    <a:gd name="T35" fmla="*/ 426 h 547"/>
                    <a:gd name="T36" fmla="*/ 149 w 421"/>
                    <a:gd name="T37" fmla="*/ 430 h 547"/>
                    <a:gd name="T38" fmla="*/ 149 w 421"/>
                    <a:gd name="T39" fmla="*/ 460 h 547"/>
                    <a:gd name="T40" fmla="*/ 103 w 421"/>
                    <a:gd name="T41" fmla="*/ 448 h 547"/>
                    <a:gd name="T42" fmla="*/ 89 w 421"/>
                    <a:gd name="T43" fmla="*/ 402 h 547"/>
                    <a:gd name="T44" fmla="*/ 89 w 421"/>
                    <a:gd name="T45" fmla="*/ 365 h 547"/>
                    <a:gd name="T46" fmla="*/ 68 w 421"/>
                    <a:gd name="T47" fmla="*/ 345 h 547"/>
                    <a:gd name="T48" fmla="*/ 68 w 421"/>
                    <a:gd name="T49" fmla="*/ 306 h 547"/>
                    <a:gd name="T50" fmla="*/ 89 w 421"/>
                    <a:gd name="T51" fmla="*/ 289 h 547"/>
                    <a:gd name="T52" fmla="*/ 89 w 421"/>
                    <a:gd name="T53" fmla="*/ 259 h 547"/>
                    <a:gd name="T54" fmla="*/ 103 w 421"/>
                    <a:gd name="T55" fmla="*/ 222 h 547"/>
                    <a:gd name="T56" fmla="*/ 149 w 421"/>
                    <a:gd name="T57" fmla="*/ 211 h 547"/>
                    <a:gd name="T58" fmla="*/ 149 w 421"/>
                    <a:gd name="T59" fmla="*/ 243 h 547"/>
                    <a:gd name="T60" fmla="*/ 357 w 421"/>
                    <a:gd name="T61" fmla="*/ 315 h 547"/>
                    <a:gd name="T62" fmla="*/ 357 w 421"/>
                    <a:gd name="T63" fmla="*/ 346 h 547"/>
                    <a:gd name="T64" fmla="*/ 336 w 421"/>
                    <a:gd name="T65" fmla="*/ 366 h 547"/>
                    <a:gd name="T66" fmla="*/ 336 w 421"/>
                    <a:gd name="T67" fmla="*/ 402 h 547"/>
                    <a:gd name="T68" fmla="*/ 322 w 421"/>
                    <a:gd name="T69" fmla="*/ 449 h 547"/>
                    <a:gd name="T70" fmla="*/ 274 w 421"/>
                    <a:gd name="T71" fmla="*/ 462 h 547"/>
                    <a:gd name="T72" fmla="*/ 274 w 421"/>
                    <a:gd name="T73" fmla="*/ 432 h 547"/>
                    <a:gd name="T74" fmla="*/ 290 w 421"/>
                    <a:gd name="T75" fmla="*/ 427 h 547"/>
                    <a:gd name="T76" fmla="*/ 294 w 421"/>
                    <a:gd name="T77" fmla="*/ 412 h 547"/>
                    <a:gd name="T78" fmla="*/ 294 w 421"/>
                    <a:gd name="T79" fmla="*/ 377 h 547"/>
                    <a:gd name="T80" fmla="*/ 315 w 421"/>
                    <a:gd name="T81" fmla="*/ 328 h 547"/>
                    <a:gd name="T82" fmla="*/ 315 w 421"/>
                    <a:gd name="T83" fmla="*/ 326 h 547"/>
                    <a:gd name="T84" fmla="*/ 294 w 421"/>
                    <a:gd name="T85" fmla="*/ 284 h 547"/>
                    <a:gd name="T86" fmla="*/ 294 w 421"/>
                    <a:gd name="T87" fmla="*/ 256 h 547"/>
                    <a:gd name="T88" fmla="*/ 274 w 421"/>
                    <a:gd name="T89" fmla="*/ 245 h 547"/>
                    <a:gd name="T90" fmla="*/ 274 w 421"/>
                    <a:gd name="T91" fmla="*/ 212 h 547"/>
                    <a:gd name="T92" fmla="*/ 321 w 421"/>
                    <a:gd name="T93" fmla="*/ 223 h 547"/>
                    <a:gd name="T94" fmla="*/ 336 w 421"/>
                    <a:gd name="T95" fmla="*/ 261 h 547"/>
                    <a:gd name="T96" fmla="*/ 336 w 421"/>
                    <a:gd name="T97" fmla="*/ 290 h 547"/>
                    <a:gd name="T98" fmla="*/ 357 w 421"/>
                    <a:gd name="T99" fmla="*/ 306 h 547"/>
                    <a:gd name="T100" fmla="*/ 357 w 421"/>
                    <a:gd name="T101" fmla="*/ 315 h 547"/>
                    <a:gd name="T102" fmla="*/ 210 w 421"/>
                    <a:gd name="T103" fmla="*/ 119 h 547"/>
                    <a:gd name="T104" fmla="*/ 61 w 421"/>
                    <a:gd name="T105" fmla="*/ 74 h 547"/>
                    <a:gd name="T106" fmla="*/ 210 w 421"/>
                    <a:gd name="T107" fmla="*/ 28 h 547"/>
                    <a:gd name="T108" fmla="*/ 360 w 421"/>
                    <a:gd name="T109" fmla="*/ 74 h 547"/>
                    <a:gd name="T110" fmla="*/ 210 w 421"/>
                    <a:gd name="T111" fmla="*/ 1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547">
                      <a:moveTo>
                        <a:pt x="210" y="0"/>
                      </a:moveTo>
                      <a:cubicBezTo>
                        <a:pt x="93" y="0"/>
                        <a:pt x="0" y="39"/>
                        <a:pt x="0" y="81"/>
                      </a:cubicBezTo>
                      <a:lnTo>
                        <a:pt x="0" y="465"/>
                      </a:lnTo>
                      <a:cubicBezTo>
                        <a:pt x="0" y="507"/>
                        <a:pt x="95" y="547"/>
                        <a:pt x="210" y="547"/>
                      </a:cubicBezTo>
                      <a:cubicBezTo>
                        <a:pt x="327" y="547"/>
                        <a:pt x="421" y="510"/>
                        <a:pt x="421" y="466"/>
                      </a:cubicBezTo>
                      <a:lnTo>
                        <a:pt x="421" y="83"/>
                      </a:lnTo>
                      <a:cubicBezTo>
                        <a:pt x="421" y="41"/>
                        <a:pt x="325" y="0"/>
                        <a:pt x="210" y="0"/>
                      </a:cubicBezTo>
                      <a:close/>
                      <a:moveTo>
                        <a:pt x="4" y="482"/>
                      </a:moveTo>
                      <a:lnTo>
                        <a:pt x="4" y="477"/>
                      </a:lnTo>
                      <a:cubicBezTo>
                        <a:pt x="4" y="479"/>
                        <a:pt x="4" y="480"/>
                        <a:pt x="4" y="482"/>
                      </a:cubicBezTo>
                      <a:close/>
                      <a:moveTo>
                        <a:pt x="149" y="243"/>
                      </a:moveTo>
                      <a:cubicBezTo>
                        <a:pt x="135" y="243"/>
                        <a:pt x="129" y="239"/>
                        <a:pt x="129" y="254"/>
                      </a:cubicBezTo>
                      <a:lnTo>
                        <a:pt x="129" y="284"/>
                      </a:lnTo>
                      <a:cubicBezTo>
                        <a:pt x="129" y="306"/>
                        <a:pt x="126" y="320"/>
                        <a:pt x="110" y="324"/>
                      </a:cubicBezTo>
                      <a:lnTo>
                        <a:pt x="110" y="326"/>
                      </a:lnTo>
                      <a:cubicBezTo>
                        <a:pt x="126" y="332"/>
                        <a:pt x="129" y="349"/>
                        <a:pt x="129" y="376"/>
                      </a:cubicBezTo>
                      <a:lnTo>
                        <a:pt x="129" y="410"/>
                      </a:lnTo>
                      <a:cubicBezTo>
                        <a:pt x="129" y="421"/>
                        <a:pt x="131" y="421"/>
                        <a:pt x="134" y="426"/>
                      </a:cubicBezTo>
                      <a:cubicBezTo>
                        <a:pt x="137" y="430"/>
                        <a:pt x="142" y="430"/>
                        <a:pt x="149" y="430"/>
                      </a:cubicBezTo>
                      <a:lnTo>
                        <a:pt x="149" y="460"/>
                      </a:lnTo>
                      <a:cubicBezTo>
                        <a:pt x="128" y="460"/>
                        <a:pt x="112" y="455"/>
                        <a:pt x="103" y="448"/>
                      </a:cubicBezTo>
                      <a:cubicBezTo>
                        <a:pt x="93" y="440"/>
                        <a:pt x="89" y="424"/>
                        <a:pt x="89" y="402"/>
                      </a:cubicBezTo>
                      <a:lnTo>
                        <a:pt x="89" y="365"/>
                      </a:lnTo>
                      <a:cubicBezTo>
                        <a:pt x="89" y="345"/>
                        <a:pt x="81" y="345"/>
                        <a:pt x="68" y="345"/>
                      </a:cubicBezTo>
                      <a:lnTo>
                        <a:pt x="68" y="306"/>
                      </a:lnTo>
                      <a:cubicBezTo>
                        <a:pt x="82" y="306"/>
                        <a:pt x="89" y="306"/>
                        <a:pt x="89" y="289"/>
                      </a:cubicBezTo>
                      <a:lnTo>
                        <a:pt x="89" y="259"/>
                      </a:lnTo>
                      <a:cubicBezTo>
                        <a:pt x="89" y="240"/>
                        <a:pt x="93" y="228"/>
                        <a:pt x="103" y="222"/>
                      </a:cubicBezTo>
                      <a:cubicBezTo>
                        <a:pt x="112" y="214"/>
                        <a:pt x="128" y="211"/>
                        <a:pt x="149" y="211"/>
                      </a:cubicBezTo>
                      <a:lnTo>
                        <a:pt x="149" y="243"/>
                      </a:lnTo>
                      <a:close/>
                      <a:moveTo>
                        <a:pt x="357" y="315"/>
                      </a:moveTo>
                      <a:lnTo>
                        <a:pt x="357" y="346"/>
                      </a:lnTo>
                      <a:cubicBezTo>
                        <a:pt x="343" y="346"/>
                        <a:pt x="336" y="346"/>
                        <a:pt x="336" y="366"/>
                      </a:cubicBezTo>
                      <a:lnTo>
                        <a:pt x="336" y="402"/>
                      </a:lnTo>
                      <a:cubicBezTo>
                        <a:pt x="336" y="424"/>
                        <a:pt x="332" y="440"/>
                        <a:pt x="322" y="449"/>
                      </a:cubicBezTo>
                      <a:cubicBezTo>
                        <a:pt x="313" y="457"/>
                        <a:pt x="297" y="462"/>
                        <a:pt x="274" y="462"/>
                      </a:cubicBezTo>
                      <a:lnTo>
                        <a:pt x="274" y="432"/>
                      </a:lnTo>
                      <a:cubicBezTo>
                        <a:pt x="280" y="432"/>
                        <a:pt x="286" y="430"/>
                        <a:pt x="290" y="427"/>
                      </a:cubicBezTo>
                      <a:cubicBezTo>
                        <a:pt x="293" y="423"/>
                        <a:pt x="294" y="423"/>
                        <a:pt x="294" y="412"/>
                      </a:cubicBezTo>
                      <a:lnTo>
                        <a:pt x="294" y="377"/>
                      </a:lnTo>
                      <a:cubicBezTo>
                        <a:pt x="294" y="351"/>
                        <a:pt x="299" y="335"/>
                        <a:pt x="315" y="328"/>
                      </a:cubicBezTo>
                      <a:lnTo>
                        <a:pt x="315" y="326"/>
                      </a:lnTo>
                      <a:cubicBezTo>
                        <a:pt x="299" y="321"/>
                        <a:pt x="294" y="307"/>
                        <a:pt x="294" y="284"/>
                      </a:cubicBezTo>
                      <a:lnTo>
                        <a:pt x="294" y="256"/>
                      </a:lnTo>
                      <a:cubicBezTo>
                        <a:pt x="294" y="240"/>
                        <a:pt x="286" y="245"/>
                        <a:pt x="274" y="245"/>
                      </a:cubicBezTo>
                      <a:lnTo>
                        <a:pt x="274" y="212"/>
                      </a:lnTo>
                      <a:cubicBezTo>
                        <a:pt x="296" y="212"/>
                        <a:pt x="311" y="217"/>
                        <a:pt x="321" y="223"/>
                      </a:cubicBezTo>
                      <a:cubicBezTo>
                        <a:pt x="330" y="231"/>
                        <a:pt x="336" y="243"/>
                        <a:pt x="336" y="261"/>
                      </a:cubicBezTo>
                      <a:lnTo>
                        <a:pt x="336" y="290"/>
                      </a:lnTo>
                      <a:cubicBezTo>
                        <a:pt x="336" y="307"/>
                        <a:pt x="343" y="306"/>
                        <a:pt x="357" y="306"/>
                      </a:cubicBezTo>
                      <a:lnTo>
                        <a:pt x="357" y="315"/>
                      </a:lnTo>
                      <a:close/>
                      <a:moveTo>
                        <a:pt x="210" y="119"/>
                      </a:moveTo>
                      <a:cubicBezTo>
                        <a:pt x="128" y="119"/>
                        <a:pt x="61" y="98"/>
                        <a:pt x="61" y="74"/>
                      </a:cubicBezTo>
                      <a:cubicBezTo>
                        <a:pt x="61" y="49"/>
                        <a:pt x="128" y="28"/>
                        <a:pt x="210" y="28"/>
                      </a:cubicBezTo>
                      <a:cubicBezTo>
                        <a:pt x="293" y="28"/>
                        <a:pt x="360" y="49"/>
                        <a:pt x="360" y="74"/>
                      </a:cubicBezTo>
                      <a:cubicBezTo>
                        <a:pt x="360" y="100"/>
                        <a:pt x="293" y="119"/>
                        <a:pt x="210" y="119"/>
                      </a:cubicBezTo>
                      <a:close/>
                    </a:path>
                  </a:pathLst>
                </a:custGeom>
                <a:solidFill>
                  <a:schemeClr val="tx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0" name="Freeform 192"/>
                <p:cNvSpPr>
                  <a:spLocks/>
                </p:cNvSpPr>
                <p:nvPr/>
              </p:nvSpPr>
              <p:spPr bwMode="auto">
                <a:xfrm>
                  <a:off x="10315699" y="3585284"/>
                  <a:ext cx="390201" cy="186447"/>
                </a:xfrm>
                <a:custGeom>
                  <a:avLst/>
                  <a:gdLst>
                    <a:gd name="T0" fmla="*/ 0 w 496"/>
                    <a:gd name="T1" fmla="*/ 237 h 237"/>
                    <a:gd name="T2" fmla="*/ 496 w 496"/>
                    <a:gd name="T3" fmla="*/ 237 h 237"/>
                    <a:gd name="T4" fmla="*/ 496 w 496"/>
                    <a:gd name="T5" fmla="*/ 0 h 237"/>
                  </a:gdLst>
                  <a:ahLst/>
                  <a:cxnLst>
                    <a:cxn ang="0">
                      <a:pos x="T0" y="T1"/>
                    </a:cxn>
                    <a:cxn ang="0">
                      <a:pos x="T2" y="T3"/>
                    </a:cxn>
                    <a:cxn ang="0">
                      <a:pos x="T4" y="T5"/>
                    </a:cxn>
                  </a:cxnLst>
                  <a:rect l="0" t="0" r="r" b="b"/>
                  <a:pathLst>
                    <a:path w="496" h="237">
                      <a:moveTo>
                        <a:pt x="0" y="237"/>
                      </a:moveTo>
                      <a:lnTo>
                        <a:pt x="496" y="237"/>
                      </a:lnTo>
                      <a:lnTo>
                        <a:pt x="496" y="0"/>
                      </a:lnTo>
                    </a:path>
                  </a:pathLst>
                </a:custGeom>
                <a:noFill/>
                <a:ln w="238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1" name="Freeform 193"/>
                <p:cNvSpPr>
                  <a:spLocks/>
                </p:cNvSpPr>
                <p:nvPr/>
              </p:nvSpPr>
              <p:spPr bwMode="auto">
                <a:xfrm>
                  <a:off x="10674432" y="3537296"/>
                  <a:ext cx="62936" cy="62936"/>
                </a:xfrm>
                <a:custGeom>
                  <a:avLst/>
                  <a:gdLst>
                    <a:gd name="T0" fmla="*/ 86 w 172"/>
                    <a:gd name="T1" fmla="*/ 0 h 171"/>
                    <a:gd name="T2" fmla="*/ 172 w 172"/>
                    <a:gd name="T3" fmla="*/ 171 h 171"/>
                    <a:gd name="T4" fmla="*/ 0 w 172"/>
                    <a:gd name="T5" fmla="*/ 171 h 171"/>
                    <a:gd name="T6" fmla="*/ 86 w 172"/>
                    <a:gd name="T7" fmla="*/ 0 h 171"/>
                  </a:gdLst>
                  <a:ahLst/>
                  <a:cxnLst>
                    <a:cxn ang="0">
                      <a:pos x="T0" y="T1"/>
                    </a:cxn>
                    <a:cxn ang="0">
                      <a:pos x="T2" y="T3"/>
                    </a:cxn>
                    <a:cxn ang="0">
                      <a:pos x="T4" y="T5"/>
                    </a:cxn>
                    <a:cxn ang="0">
                      <a:pos x="T6" y="T7"/>
                    </a:cxn>
                  </a:cxnLst>
                  <a:rect l="0" t="0" r="r" b="b"/>
                  <a:pathLst>
                    <a:path w="172" h="171">
                      <a:moveTo>
                        <a:pt x="86" y="0"/>
                      </a:moveTo>
                      <a:lnTo>
                        <a:pt x="172" y="171"/>
                      </a:lnTo>
                      <a:cubicBezTo>
                        <a:pt x="118" y="144"/>
                        <a:pt x="54" y="144"/>
                        <a:pt x="0" y="171"/>
                      </a:cubicBezTo>
                      <a:lnTo>
                        <a:pt x="86" y="0"/>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2" name="Freeform 194"/>
                <p:cNvSpPr>
                  <a:spLocks/>
                </p:cNvSpPr>
                <p:nvPr/>
              </p:nvSpPr>
              <p:spPr bwMode="auto">
                <a:xfrm>
                  <a:off x="9135656" y="3342982"/>
                  <a:ext cx="383120" cy="317038"/>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3" name="Freeform 195"/>
                <p:cNvSpPr>
                  <a:spLocks/>
                </p:cNvSpPr>
                <p:nvPr/>
              </p:nvSpPr>
              <p:spPr bwMode="auto">
                <a:xfrm>
                  <a:off x="9503042" y="3310728"/>
                  <a:ext cx="63722" cy="63723"/>
                </a:xfrm>
                <a:custGeom>
                  <a:avLst/>
                  <a:gdLst>
                    <a:gd name="T0" fmla="*/ 172 w 172"/>
                    <a:gd name="T1" fmla="*/ 86 h 172"/>
                    <a:gd name="T2" fmla="*/ 0 w 172"/>
                    <a:gd name="T3" fmla="*/ 172 h 172"/>
                    <a:gd name="T4" fmla="*/ 0 w 172"/>
                    <a:gd name="T5" fmla="*/ 0 h 172"/>
                    <a:gd name="T6" fmla="*/ 172 w 172"/>
                    <a:gd name="T7" fmla="*/ 86 h 172"/>
                  </a:gdLst>
                  <a:ahLst/>
                  <a:cxnLst>
                    <a:cxn ang="0">
                      <a:pos x="T0" y="T1"/>
                    </a:cxn>
                    <a:cxn ang="0">
                      <a:pos x="T2" y="T3"/>
                    </a:cxn>
                    <a:cxn ang="0">
                      <a:pos x="T4" y="T5"/>
                    </a:cxn>
                    <a:cxn ang="0">
                      <a:pos x="T6" y="T7"/>
                    </a:cxn>
                  </a:cxnLst>
                  <a:rect l="0" t="0" r="r" b="b"/>
                  <a:pathLst>
                    <a:path w="172" h="172">
                      <a:moveTo>
                        <a:pt x="172" y="86"/>
                      </a:moveTo>
                      <a:lnTo>
                        <a:pt x="0" y="172"/>
                      </a:lnTo>
                      <a:cubicBezTo>
                        <a:pt x="27" y="118"/>
                        <a:pt x="27" y="54"/>
                        <a:pt x="0" y="0"/>
                      </a:cubicBezTo>
                      <a:lnTo>
                        <a:pt x="172" y="86"/>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194" name="Group 193"/>
                <p:cNvGrpSpPr/>
                <p:nvPr/>
              </p:nvGrpSpPr>
              <p:grpSpPr>
                <a:xfrm>
                  <a:off x="10070250" y="2863098"/>
                  <a:ext cx="251742" cy="223421"/>
                  <a:chOff x="3314482" y="-4918414"/>
                  <a:chExt cx="508000" cy="450850"/>
                </a:xfrm>
                <a:solidFill>
                  <a:schemeClr val="tx1"/>
                </a:solidFill>
              </p:grpSpPr>
              <p:sp>
                <p:nvSpPr>
                  <p:cNvPr id="195"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196" name="Group 195"/>
                  <p:cNvGrpSpPr/>
                  <p:nvPr/>
                </p:nvGrpSpPr>
                <p:grpSpPr>
                  <a:xfrm>
                    <a:off x="3395444" y="-4880314"/>
                    <a:ext cx="363537" cy="342900"/>
                    <a:chOff x="3395444" y="-4880314"/>
                    <a:chExt cx="363537" cy="342900"/>
                  </a:xfrm>
                  <a:grpFill/>
                </p:grpSpPr>
                <p:sp>
                  <p:nvSpPr>
                    <p:cNvPr id="197"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8"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199"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0"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1"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2"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3"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4"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5"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6"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7"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8"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09"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grpSp>
            <p:sp>
              <p:nvSpPr>
                <p:cNvPr id="211" name="Freeform 213"/>
                <p:cNvSpPr>
                  <a:spLocks/>
                </p:cNvSpPr>
                <p:nvPr/>
              </p:nvSpPr>
              <p:spPr bwMode="auto">
                <a:xfrm>
                  <a:off x="10362900" y="2974809"/>
                  <a:ext cx="342999" cy="218701"/>
                </a:xfrm>
                <a:custGeom>
                  <a:avLst/>
                  <a:gdLst>
                    <a:gd name="T0" fmla="*/ 0 w 436"/>
                    <a:gd name="T1" fmla="*/ 0 h 278"/>
                    <a:gd name="T2" fmla="*/ 436 w 436"/>
                    <a:gd name="T3" fmla="*/ 0 h 278"/>
                    <a:gd name="T4" fmla="*/ 436 w 436"/>
                    <a:gd name="T5" fmla="*/ 278 h 278"/>
                  </a:gdLst>
                  <a:ahLst/>
                  <a:cxnLst>
                    <a:cxn ang="0">
                      <a:pos x="T0" y="T1"/>
                    </a:cxn>
                    <a:cxn ang="0">
                      <a:pos x="T2" y="T3"/>
                    </a:cxn>
                    <a:cxn ang="0">
                      <a:pos x="T4" y="T5"/>
                    </a:cxn>
                  </a:cxnLst>
                  <a:rect l="0" t="0" r="r" b="b"/>
                  <a:pathLst>
                    <a:path w="436" h="278">
                      <a:moveTo>
                        <a:pt x="0" y="0"/>
                      </a:moveTo>
                      <a:lnTo>
                        <a:pt x="436" y="0"/>
                      </a:lnTo>
                      <a:lnTo>
                        <a:pt x="436" y="278"/>
                      </a:lnTo>
                    </a:path>
                  </a:pathLst>
                </a:custGeom>
                <a:noFill/>
                <a:ln w="238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2" name="Freeform 214"/>
                <p:cNvSpPr>
                  <a:spLocks/>
                </p:cNvSpPr>
                <p:nvPr/>
              </p:nvSpPr>
              <p:spPr bwMode="auto">
                <a:xfrm>
                  <a:off x="10315699" y="2943341"/>
                  <a:ext cx="62149" cy="62936"/>
                </a:xfrm>
                <a:custGeom>
                  <a:avLst/>
                  <a:gdLst>
                    <a:gd name="T0" fmla="*/ 0 w 171"/>
                    <a:gd name="T1" fmla="*/ 85 h 171"/>
                    <a:gd name="T2" fmla="*/ 171 w 171"/>
                    <a:gd name="T3" fmla="*/ 0 h 171"/>
                    <a:gd name="T4" fmla="*/ 171 w 171"/>
                    <a:gd name="T5" fmla="*/ 171 h 171"/>
                    <a:gd name="T6" fmla="*/ 0 w 171"/>
                    <a:gd name="T7" fmla="*/ 85 h 171"/>
                  </a:gdLst>
                  <a:ahLst/>
                  <a:cxnLst>
                    <a:cxn ang="0">
                      <a:pos x="T0" y="T1"/>
                    </a:cxn>
                    <a:cxn ang="0">
                      <a:pos x="T2" y="T3"/>
                    </a:cxn>
                    <a:cxn ang="0">
                      <a:pos x="T4" y="T5"/>
                    </a:cxn>
                    <a:cxn ang="0">
                      <a:pos x="T6" y="T7"/>
                    </a:cxn>
                  </a:cxnLst>
                  <a:rect l="0" t="0" r="r" b="b"/>
                  <a:pathLst>
                    <a:path w="171" h="171">
                      <a:moveTo>
                        <a:pt x="0" y="85"/>
                      </a:moveTo>
                      <a:lnTo>
                        <a:pt x="171" y="0"/>
                      </a:lnTo>
                      <a:cubicBezTo>
                        <a:pt x="144" y="54"/>
                        <a:pt x="144" y="117"/>
                        <a:pt x="171" y="171"/>
                      </a:cubicBezTo>
                      <a:lnTo>
                        <a:pt x="0" y="85"/>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3" name="Freeform 215"/>
                <p:cNvSpPr>
                  <a:spLocks/>
                </p:cNvSpPr>
                <p:nvPr/>
              </p:nvSpPr>
              <p:spPr bwMode="auto">
                <a:xfrm>
                  <a:off x="10674432" y="3178563"/>
                  <a:ext cx="62936" cy="62936"/>
                </a:xfrm>
                <a:custGeom>
                  <a:avLst/>
                  <a:gdLst>
                    <a:gd name="T0" fmla="*/ 86 w 172"/>
                    <a:gd name="T1" fmla="*/ 171 h 171"/>
                    <a:gd name="T2" fmla="*/ 0 w 172"/>
                    <a:gd name="T3" fmla="*/ 0 h 171"/>
                    <a:gd name="T4" fmla="*/ 172 w 172"/>
                    <a:gd name="T5" fmla="*/ 0 h 171"/>
                    <a:gd name="T6" fmla="*/ 86 w 172"/>
                    <a:gd name="T7" fmla="*/ 171 h 171"/>
                  </a:gdLst>
                  <a:ahLst/>
                  <a:cxnLst>
                    <a:cxn ang="0">
                      <a:pos x="T0" y="T1"/>
                    </a:cxn>
                    <a:cxn ang="0">
                      <a:pos x="T2" y="T3"/>
                    </a:cxn>
                    <a:cxn ang="0">
                      <a:pos x="T4" y="T5"/>
                    </a:cxn>
                    <a:cxn ang="0">
                      <a:pos x="T6" y="T7"/>
                    </a:cxn>
                  </a:cxnLst>
                  <a:rect l="0" t="0" r="r" b="b"/>
                  <a:pathLst>
                    <a:path w="172" h="171">
                      <a:moveTo>
                        <a:pt x="86" y="171"/>
                      </a:moveTo>
                      <a:lnTo>
                        <a:pt x="0" y="0"/>
                      </a:lnTo>
                      <a:cubicBezTo>
                        <a:pt x="54" y="27"/>
                        <a:pt x="118" y="27"/>
                        <a:pt x="172" y="0"/>
                      </a:cubicBezTo>
                      <a:lnTo>
                        <a:pt x="86" y="171"/>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4" name="Freeform 216"/>
                <p:cNvSpPr>
                  <a:spLocks/>
                </p:cNvSpPr>
                <p:nvPr/>
              </p:nvSpPr>
              <p:spPr bwMode="auto">
                <a:xfrm>
                  <a:off x="9690276" y="2974809"/>
                  <a:ext cx="382334" cy="261970"/>
                </a:xfrm>
                <a:custGeom>
                  <a:avLst/>
                  <a:gdLst>
                    <a:gd name="T0" fmla="*/ 486 w 486"/>
                    <a:gd name="T1" fmla="*/ 0 h 333"/>
                    <a:gd name="T2" fmla="*/ 0 w 486"/>
                    <a:gd name="T3" fmla="*/ 0 h 333"/>
                    <a:gd name="T4" fmla="*/ 0 w 486"/>
                    <a:gd name="T5" fmla="*/ 333 h 333"/>
                  </a:gdLst>
                  <a:ahLst/>
                  <a:cxnLst>
                    <a:cxn ang="0">
                      <a:pos x="T0" y="T1"/>
                    </a:cxn>
                    <a:cxn ang="0">
                      <a:pos x="T2" y="T3"/>
                    </a:cxn>
                    <a:cxn ang="0">
                      <a:pos x="T4" y="T5"/>
                    </a:cxn>
                  </a:cxnLst>
                  <a:rect l="0" t="0" r="r" b="b"/>
                  <a:pathLst>
                    <a:path w="486" h="333">
                      <a:moveTo>
                        <a:pt x="486" y="0"/>
                      </a:moveTo>
                      <a:lnTo>
                        <a:pt x="0" y="0"/>
                      </a:lnTo>
                      <a:lnTo>
                        <a:pt x="0" y="333"/>
                      </a:lnTo>
                    </a:path>
                  </a:pathLst>
                </a:custGeom>
                <a:noFill/>
                <a:ln w="238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5" name="Line 217"/>
                <p:cNvSpPr>
                  <a:spLocks noChangeShapeType="1"/>
                </p:cNvSpPr>
                <p:nvPr/>
              </p:nvSpPr>
              <p:spPr bwMode="auto">
                <a:xfrm flipV="1">
                  <a:off x="10196121" y="3270606"/>
                  <a:ext cx="0" cy="386267"/>
                </a:xfrm>
                <a:prstGeom prst="line">
                  <a:avLst/>
                </a:prstGeom>
                <a:noFill/>
                <a:ln w="238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6" name="Freeform 218"/>
                <p:cNvSpPr>
                  <a:spLocks/>
                </p:cNvSpPr>
                <p:nvPr/>
              </p:nvSpPr>
              <p:spPr bwMode="auto">
                <a:xfrm>
                  <a:off x="10164653" y="3222618"/>
                  <a:ext cx="62936" cy="62936"/>
                </a:xfrm>
                <a:custGeom>
                  <a:avLst/>
                  <a:gdLst>
                    <a:gd name="T0" fmla="*/ 86 w 172"/>
                    <a:gd name="T1" fmla="*/ 0 h 172"/>
                    <a:gd name="T2" fmla="*/ 172 w 172"/>
                    <a:gd name="T3" fmla="*/ 172 h 172"/>
                    <a:gd name="T4" fmla="*/ 0 w 172"/>
                    <a:gd name="T5" fmla="*/ 172 h 172"/>
                    <a:gd name="T6" fmla="*/ 86 w 172"/>
                    <a:gd name="T7" fmla="*/ 0 h 172"/>
                  </a:gdLst>
                  <a:ahLst/>
                  <a:cxnLst>
                    <a:cxn ang="0">
                      <a:pos x="T0" y="T1"/>
                    </a:cxn>
                    <a:cxn ang="0">
                      <a:pos x="T2" y="T3"/>
                    </a:cxn>
                    <a:cxn ang="0">
                      <a:pos x="T4" y="T5"/>
                    </a:cxn>
                    <a:cxn ang="0">
                      <a:pos x="T6" y="T7"/>
                    </a:cxn>
                  </a:cxnLst>
                  <a:rect l="0" t="0" r="r" b="b"/>
                  <a:pathLst>
                    <a:path w="172" h="172">
                      <a:moveTo>
                        <a:pt x="86" y="0"/>
                      </a:moveTo>
                      <a:lnTo>
                        <a:pt x="172" y="172"/>
                      </a:lnTo>
                      <a:cubicBezTo>
                        <a:pt x="118" y="145"/>
                        <a:pt x="54" y="145"/>
                        <a:pt x="0" y="172"/>
                      </a:cubicBezTo>
                      <a:lnTo>
                        <a:pt x="86" y="0"/>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7" name="Freeform 234"/>
                <p:cNvSpPr>
                  <a:spLocks/>
                </p:cNvSpPr>
                <p:nvPr/>
              </p:nvSpPr>
              <p:spPr bwMode="auto">
                <a:xfrm>
                  <a:off x="8600703" y="2974809"/>
                  <a:ext cx="1471906" cy="638010"/>
                </a:xfrm>
                <a:custGeom>
                  <a:avLst/>
                  <a:gdLst>
                    <a:gd name="T0" fmla="*/ 1871 w 1871"/>
                    <a:gd name="T1" fmla="*/ 0 h 811"/>
                    <a:gd name="T2" fmla="*/ 0 w 1871"/>
                    <a:gd name="T3" fmla="*/ 0 h 811"/>
                    <a:gd name="T4" fmla="*/ 0 w 1871"/>
                    <a:gd name="T5" fmla="*/ 811 h 811"/>
                  </a:gdLst>
                  <a:ahLst/>
                  <a:cxnLst>
                    <a:cxn ang="0">
                      <a:pos x="T0" y="T1"/>
                    </a:cxn>
                    <a:cxn ang="0">
                      <a:pos x="T2" y="T3"/>
                    </a:cxn>
                    <a:cxn ang="0">
                      <a:pos x="T4" y="T5"/>
                    </a:cxn>
                  </a:cxnLst>
                  <a:rect l="0" t="0" r="r" b="b"/>
                  <a:pathLst>
                    <a:path w="1871" h="811">
                      <a:moveTo>
                        <a:pt x="1871" y="0"/>
                      </a:moveTo>
                      <a:lnTo>
                        <a:pt x="0" y="0"/>
                      </a:lnTo>
                      <a:lnTo>
                        <a:pt x="0" y="811"/>
                      </a:lnTo>
                    </a:path>
                  </a:pathLst>
                </a:custGeom>
                <a:noFill/>
                <a:ln w="238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18" name="Freeform 235"/>
                <p:cNvSpPr>
                  <a:spLocks/>
                </p:cNvSpPr>
                <p:nvPr/>
              </p:nvSpPr>
              <p:spPr bwMode="auto">
                <a:xfrm>
                  <a:off x="8569235" y="3597085"/>
                  <a:ext cx="62936" cy="62936"/>
                </a:xfrm>
                <a:custGeom>
                  <a:avLst/>
                  <a:gdLst>
                    <a:gd name="T0" fmla="*/ 85 w 171"/>
                    <a:gd name="T1" fmla="*/ 172 h 172"/>
                    <a:gd name="T2" fmla="*/ 0 w 171"/>
                    <a:gd name="T3" fmla="*/ 0 h 172"/>
                    <a:gd name="T4" fmla="*/ 171 w 171"/>
                    <a:gd name="T5" fmla="*/ 0 h 172"/>
                    <a:gd name="T6" fmla="*/ 85 w 171"/>
                    <a:gd name="T7" fmla="*/ 172 h 172"/>
                  </a:gdLst>
                  <a:ahLst/>
                  <a:cxnLst>
                    <a:cxn ang="0">
                      <a:pos x="T0" y="T1"/>
                    </a:cxn>
                    <a:cxn ang="0">
                      <a:pos x="T2" y="T3"/>
                    </a:cxn>
                    <a:cxn ang="0">
                      <a:pos x="T4" y="T5"/>
                    </a:cxn>
                    <a:cxn ang="0">
                      <a:pos x="T6" y="T7"/>
                    </a:cxn>
                  </a:cxnLst>
                  <a:rect l="0" t="0" r="r" b="b"/>
                  <a:pathLst>
                    <a:path w="171" h="172">
                      <a:moveTo>
                        <a:pt x="85" y="172"/>
                      </a:moveTo>
                      <a:lnTo>
                        <a:pt x="0" y="0"/>
                      </a:lnTo>
                      <a:cubicBezTo>
                        <a:pt x="54" y="27"/>
                        <a:pt x="117" y="27"/>
                        <a:pt x="171" y="0"/>
                      </a:cubicBezTo>
                      <a:lnTo>
                        <a:pt x="85" y="172"/>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219" name="Group 218"/>
                <p:cNvGrpSpPr/>
                <p:nvPr/>
              </p:nvGrpSpPr>
              <p:grpSpPr>
                <a:xfrm>
                  <a:off x="8976744" y="3660020"/>
                  <a:ext cx="317824" cy="247022"/>
                  <a:chOff x="1107857" y="-3310276"/>
                  <a:chExt cx="641349" cy="498475"/>
                </a:xfrm>
                <a:solidFill>
                  <a:schemeClr val="tx1"/>
                </a:solidFill>
              </p:grpSpPr>
              <p:sp>
                <p:nvSpPr>
                  <p:cNvPr id="220"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21"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22"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23"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sp>
              <p:nvSpPr>
                <p:cNvPr id="225" name="Line 241"/>
                <p:cNvSpPr>
                  <a:spLocks noChangeShapeType="1"/>
                </p:cNvSpPr>
                <p:nvPr/>
              </p:nvSpPr>
              <p:spPr bwMode="auto">
                <a:xfrm>
                  <a:off x="9303222" y="3783531"/>
                  <a:ext cx="211621" cy="0"/>
                </a:xfrm>
                <a:prstGeom prst="line">
                  <a:avLst/>
                </a:prstGeom>
                <a:noFill/>
                <a:ln w="238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26" name="Freeform 242"/>
                <p:cNvSpPr>
                  <a:spLocks/>
                </p:cNvSpPr>
                <p:nvPr/>
              </p:nvSpPr>
              <p:spPr bwMode="auto">
                <a:xfrm>
                  <a:off x="9499109" y="3752063"/>
                  <a:ext cx="63722" cy="62936"/>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227" name="Group 226"/>
                <p:cNvGrpSpPr/>
                <p:nvPr/>
              </p:nvGrpSpPr>
              <p:grpSpPr>
                <a:xfrm>
                  <a:off x="11270747" y="3665527"/>
                  <a:ext cx="210834" cy="211621"/>
                  <a:chOff x="5737007" y="-3299164"/>
                  <a:chExt cx="425450" cy="427038"/>
                </a:xfrm>
                <a:solidFill>
                  <a:schemeClr val="tx1"/>
                </a:solidFill>
              </p:grpSpPr>
              <p:sp>
                <p:nvSpPr>
                  <p:cNvPr id="228"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29" name="Oval 249"/>
                  <p:cNvSpPr>
                    <a:spLocks noChangeArrowheads="1"/>
                  </p:cNvSpPr>
                  <p:nvPr/>
                </p:nvSpPr>
                <p:spPr bwMode="auto">
                  <a:xfrm>
                    <a:off x="5937032" y="-3132476"/>
                    <a:ext cx="60325" cy="60325"/>
                  </a:xfrm>
                  <a:prstGeom prst="ellipse">
                    <a:avLst/>
                  </a:pr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sp>
              <p:nvSpPr>
                <p:cNvPr id="231" name="Line 251"/>
                <p:cNvSpPr>
                  <a:spLocks noChangeShapeType="1"/>
                </p:cNvSpPr>
                <p:nvPr/>
              </p:nvSpPr>
              <p:spPr bwMode="auto">
                <a:xfrm>
                  <a:off x="10315699" y="3771731"/>
                  <a:ext cx="902339" cy="0"/>
                </a:xfrm>
                <a:prstGeom prst="line">
                  <a:avLst/>
                </a:prstGeom>
                <a:noFill/>
                <a:ln w="238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32" name="Freeform 252"/>
                <p:cNvSpPr>
                  <a:spLocks/>
                </p:cNvSpPr>
                <p:nvPr/>
              </p:nvSpPr>
              <p:spPr bwMode="auto">
                <a:xfrm>
                  <a:off x="11202304" y="3740263"/>
                  <a:ext cx="62936" cy="62936"/>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chemeClr val="accent1"/>
                </a:solid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nvGrpSpPr>
                <p:cNvPr id="233" name="Group 232"/>
                <p:cNvGrpSpPr/>
                <p:nvPr/>
              </p:nvGrpSpPr>
              <p:grpSpPr>
                <a:xfrm>
                  <a:off x="10586322" y="3854643"/>
                  <a:ext cx="237582" cy="240729"/>
                  <a:chOff x="4355882" y="-2354601"/>
                  <a:chExt cx="479425" cy="485775"/>
                </a:xfrm>
                <a:solidFill>
                  <a:schemeClr val="tx1"/>
                </a:solidFill>
              </p:grpSpPr>
              <p:sp>
                <p:nvSpPr>
                  <p:cNvPr id="234" name="Freeform 253"/>
                  <p:cNvSpPr>
                    <a:spLocks/>
                  </p:cNvSpPr>
                  <p:nvPr/>
                </p:nvSpPr>
                <p:spPr bwMode="auto">
                  <a:xfrm>
                    <a:off x="4498757" y="-2168864"/>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35" name="Freeform 254"/>
                  <p:cNvSpPr>
                    <a:spLocks/>
                  </p:cNvSpPr>
                  <p:nvPr/>
                </p:nvSpPr>
                <p:spPr bwMode="auto">
                  <a:xfrm>
                    <a:off x="4603532" y="-2170451"/>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grpFill/>
                  <a:ln w="0">
                    <a:solidFill>
                      <a:schemeClr val="accent1"/>
                    </a:solid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36" name="Freeform 255"/>
                  <p:cNvSpPr>
                    <a:spLocks noEditPoints="1"/>
                  </p:cNvSpPr>
                  <p:nvPr/>
                </p:nvSpPr>
                <p:spPr bwMode="auto">
                  <a:xfrm>
                    <a:off x="4355882" y="-2354601"/>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grpSp>
              <p:nvGrpSpPr>
                <p:cNvPr id="240" name="Group 239"/>
                <p:cNvGrpSpPr/>
                <p:nvPr/>
              </p:nvGrpSpPr>
              <p:grpSpPr>
                <a:xfrm>
                  <a:off x="10070250" y="3660020"/>
                  <a:ext cx="251742" cy="222635"/>
                  <a:chOff x="3314482" y="-3310276"/>
                  <a:chExt cx="508000" cy="449263"/>
                </a:xfrm>
                <a:solidFill>
                  <a:schemeClr val="tx1"/>
                </a:solidFill>
              </p:grpSpPr>
              <p:sp>
                <p:nvSpPr>
                  <p:cNvPr id="241" name="Freeform 261"/>
                  <p:cNvSpPr>
                    <a:spLocks noEditPoints="1"/>
                  </p:cNvSpPr>
                  <p:nvPr/>
                </p:nvSpPr>
                <p:spPr bwMode="auto">
                  <a:xfrm>
                    <a:off x="3314482" y="-3310276"/>
                    <a:ext cx="508000" cy="449263"/>
                  </a:xfrm>
                  <a:custGeom>
                    <a:avLst/>
                    <a:gdLst>
                      <a:gd name="T0" fmla="*/ 502 w 684"/>
                      <a:gd name="T1" fmla="*/ 512 h 605"/>
                      <a:gd name="T2" fmla="*/ 342 w 684"/>
                      <a:gd name="T3" fmla="*/ 566 h 605"/>
                      <a:gd name="T4" fmla="*/ 133 w 684"/>
                      <a:gd name="T5" fmla="*/ 463 h 605"/>
                      <a:gd name="T6" fmla="*/ 182 w 684"/>
                      <a:gd name="T7" fmla="*/ 94 h 605"/>
                      <a:gd name="T8" fmla="*/ 342 w 684"/>
                      <a:gd name="T9" fmla="*/ 40 h 605"/>
                      <a:gd name="T10" fmla="*/ 551 w 684"/>
                      <a:gd name="T11" fmla="*/ 143 h 605"/>
                      <a:gd name="T12" fmla="*/ 502 w 684"/>
                      <a:gd name="T13" fmla="*/ 512 h 605"/>
                      <a:gd name="T14" fmla="*/ 582 w 684"/>
                      <a:gd name="T15" fmla="*/ 119 h 605"/>
                      <a:gd name="T16" fmla="*/ 342 w 684"/>
                      <a:gd name="T17" fmla="*/ 0 h 605"/>
                      <a:gd name="T18" fmla="*/ 158 w 684"/>
                      <a:gd name="T19" fmla="*/ 62 h 605"/>
                      <a:gd name="T20" fmla="*/ 102 w 684"/>
                      <a:gd name="T21" fmla="*/ 487 h 605"/>
                      <a:gd name="T22" fmla="*/ 342 w 684"/>
                      <a:gd name="T23" fmla="*/ 605 h 605"/>
                      <a:gd name="T24" fmla="*/ 526 w 684"/>
                      <a:gd name="T25" fmla="*/ 543 h 605"/>
                      <a:gd name="T26" fmla="*/ 582 w 684"/>
                      <a:gd name="T27" fmla="*/ 11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2"/>
                        </a:moveTo>
                        <a:cubicBezTo>
                          <a:pt x="454" y="548"/>
                          <a:pt x="398" y="566"/>
                          <a:pt x="342" y="566"/>
                        </a:cubicBezTo>
                        <a:cubicBezTo>
                          <a:pt x="263" y="566"/>
                          <a:pt x="185" y="530"/>
                          <a:pt x="133" y="463"/>
                        </a:cubicBezTo>
                        <a:cubicBezTo>
                          <a:pt x="44" y="347"/>
                          <a:pt x="66" y="182"/>
                          <a:pt x="182" y="94"/>
                        </a:cubicBezTo>
                        <a:cubicBezTo>
                          <a:pt x="230" y="57"/>
                          <a:pt x="286" y="40"/>
                          <a:pt x="342" y="40"/>
                        </a:cubicBezTo>
                        <a:cubicBezTo>
                          <a:pt x="421" y="40"/>
                          <a:pt x="499" y="75"/>
                          <a:pt x="551" y="143"/>
                        </a:cubicBezTo>
                        <a:cubicBezTo>
                          <a:pt x="639" y="258"/>
                          <a:pt x="617" y="423"/>
                          <a:pt x="502" y="512"/>
                        </a:cubicBezTo>
                        <a:close/>
                        <a:moveTo>
                          <a:pt x="582" y="119"/>
                        </a:moveTo>
                        <a:cubicBezTo>
                          <a:pt x="523" y="41"/>
                          <a:pt x="433" y="0"/>
                          <a:pt x="342" y="0"/>
                        </a:cubicBezTo>
                        <a:cubicBezTo>
                          <a:pt x="278" y="0"/>
                          <a:pt x="213" y="20"/>
                          <a:pt x="158" y="62"/>
                        </a:cubicBezTo>
                        <a:cubicBezTo>
                          <a:pt x="25" y="164"/>
                          <a:pt x="0" y="354"/>
                          <a:pt x="102" y="487"/>
                        </a:cubicBezTo>
                        <a:cubicBezTo>
                          <a:pt x="161" y="565"/>
                          <a:pt x="251" y="605"/>
                          <a:pt x="342" y="605"/>
                        </a:cubicBezTo>
                        <a:cubicBezTo>
                          <a:pt x="406" y="605"/>
                          <a:pt x="471" y="585"/>
                          <a:pt x="526" y="543"/>
                        </a:cubicBezTo>
                        <a:cubicBezTo>
                          <a:pt x="658" y="441"/>
                          <a:pt x="684" y="251"/>
                          <a:pt x="582" y="119"/>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2" name="Freeform 262"/>
                  <p:cNvSpPr>
                    <a:spLocks/>
                  </p:cNvSpPr>
                  <p:nvPr/>
                </p:nvSpPr>
                <p:spPr bwMode="auto">
                  <a:xfrm>
                    <a:off x="3408144" y="-3081676"/>
                    <a:ext cx="58737" cy="149225"/>
                  </a:xfrm>
                  <a:custGeom>
                    <a:avLst/>
                    <a:gdLst>
                      <a:gd name="T0" fmla="*/ 79 w 79"/>
                      <a:gd name="T1" fmla="*/ 51 h 201"/>
                      <a:gd name="T2" fmla="*/ 36 w 79"/>
                      <a:gd name="T3" fmla="*/ 0 h 201"/>
                      <a:gd name="T4" fmla="*/ 0 w 79"/>
                      <a:gd name="T5" fmla="*/ 147 h 201"/>
                      <a:gd name="T6" fmla="*/ 5 w 79"/>
                      <a:gd name="T7" fmla="*/ 157 h 201"/>
                      <a:gd name="T8" fmla="*/ 49 w 79"/>
                      <a:gd name="T9" fmla="*/ 201 h 201"/>
                      <a:gd name="T10" fmla="*/ 79 w 79"/>
                      <a:gd name="T11" fmla="*/ 51 h 201"/>
                    </a:gdLst>
                    <a:ahLst/>
                    <a:cxnLst>
                      <a:cxn ang="0">
                        <a:pos x="T0" y="T1"/>
                      </a:cxn>
                      <a:cxn ang="0">
                        <a:pos x="T2" y="T3"/>
                      </a:cxn>
                      <a:cxn ang="0">
                        <a:pos x="T4" y="T5"/>
                      </a:cxn>
                      <a:cxn ang="0">
                        <a:pos x="T6" y="T7"/>
                      </a:cxn>
                      <a:cxn ang="0">
                        <a:pos x="T8" y="T9"/>
                      </a:cxn>
                      <a:cxn ang="0">
                        <a:pos x="T10" y="T11"/>
                      </a:cxn>
                    </a:cxnLst>
                    <a:rect l="0" t="0" r="r" b="b"/>
                    <a:pathLst>
                      <a:path w="79" h="201">
                        <a:moveTo>
                          <a:pt x="79" y="51"/>
                        </a:moveTo>
                        <a:cubicBezTo>
                          <a:pt x="62" y="33"/>
                          <a:pt x="48" y="17"/>
                          <a:pt x="36" y="0"/>
                        </a:cubicBezTo>
                        <a:cubicBezTo>
                          <a:pt x="11" y="52"/>
                          <a:pt x="2" y="105"/>
                          <a:pt x="0" y="147"/>
                        </a:cubicBezTo>
                        <a:cubicBezTo>
                          <a:pt x="2" y="151"/>
                          <a:pt x="2" y="153"/>
                          <a:pt x="5" y="157"/>
                        </a:cubicBezTo>
                        <a:cubicBezTo>
                          <a:pt x="18" y="173"/>
                          <a:pt x="33" y="188"/>
                          <a:pt x="49" y="201"/>
                        </a:cubicBezTo>
                        <a:cubicBezTo>
                          <a:pt x="46" y="166"/>
                          <a:pt x="50" y="109"/>
                          <a:pt x="79" y="51"/>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3" name="Freeform 263"/>
                  <p:cNvSpPr>
                    <a:spLocks/>
                  </p:cNvSpPr>
                  <p:nvPr/>
                </p:nvSpPr>
                <p:spPr bwMode="auto">
                  <a:xfrm>
                    <a:off x="3454182" y="-3194389"/>
                    <a:ext cx="119062" cy="119063"/>
                  </a:xfrm>
                  <a:custGeom>
                    <a:avLst/>
                    <a:gdLst>
                      <a:gd name="T0" fmla="*/ 109 w 159"/>
                      <a:gd name="T1" fmla="*/ 0 h 160"/>
                      <a:gd name="T2" fmla="*/ 36 w 159"/>
                      <a:gd name="T3" fmla="*/ 64 h 160"/>
                      <a:gd name="T4" fmla="*/ 0 w 159"/>
                      <a:gd name="T5" fmla="*/ 107 h 160"/>
                      <a:gd name="T6" fmla="*/ 42 w 159"/>
                      <a:gd name="T7" fmla="*/ 160 h 160"/>
                      <a:gd name="T8" fmla="*/ 90 w 159"/>
                      <a:gd name="T9" fmla="*/ 105 h 160"/>
                      <a:gd name="T10" fmla="*/ 159 w 159"/>
                      <a:gd name="T11" fmla="*/ 50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4"/>
                        </a:cubicBezTo>
                        <a:cubicBezTo>
                          <a:pt x="22" y="78"/>
                          <a:pt x="11" y="92"/>
                          <a:pt x="0" y="107"/>
                        </a:cubicBezTo>
                        <a:cubicBezTo>
                          <a:pt x="11" y="124"/>
                          <a:pt x="25" y="142"/>
                          <a:pt x="42" y="160"/>
                        </a:cubicBezTo>
                        <a:cubicBezTo>
                          <a:pt x="55" y="142"/>
                          <a:pt x="71" y="123"/>
                          <a:pt x="90" y="105"/>
                        </a:cubicBezTo>
                        <a:cubicBezTo>
                          <a:pt x="115" y="82"/>
                          <a:pt x="137" y="64"/>
                          <a:pt x="159" y="50"/>
                        </a:cubicBezTo>
                        <a:cubicBezTo>
                          <a:pt x="141" y="33"/>
                          <a:pt x="124" y="17"/>
                          <a:pt x="109" y="0"/>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4" name="Freeform 264"/>
                  <p:cNvSpPr>
                    <a:spLocks/>
                  </p:cNvSpPr>
                  <p:nvPr/>
                </p:nvSpPr>
                <p:spPr bwMode="auto">
                  <a:xfrm>
                    <a:off x="3562132" y="-3240426"/>
                    <a:ext cx="158750" cy="66675"/>
                  </a:xfrm>
                  <a:custGeom>
                    <a:avLst/>
                    <a:gdLst>
                      <a:gd name="T0" fmla="*/ 214 w 214"/>
                      <a:gd name="T1" fmla="*/ 45 h 89"/>
                      <a:gd name="T2" fmla="*/ 176 w 214"/>
                      <a:gd name="T3" fmla="*/ 6 h 89"/>
                      <a:gd name="T4" fmla="*/ 0 w 214"/>
                      <a:gd name="T5" fmla="*/ 39 h 89"/>
                      <a:gd name="T6" fmla="*/ 49 w 214"/>
                      <a:gd name="T7" fmla="*/ 89 h 89"/>
                      <a:gd name="T8" fmla="*/ 214 w 214"/>
                      <a:gd name="T9" fmla="*/ 45 h 89"/>
                    </a:gdLst>
                    <a:ahLst/>
                    <a:cxnLst>
                      <a:cxn ang="0">
                        <a:pos x="T0" y="T1"/>
                      </a:cxn>
                      <a:cxn ang="0">
                        <a:pos x="T2" y="T3"/>
                      </a:cxn>
                      <a:cxn ang="0">
                        <a:pos x="T4" y="T5"/>
                      </a:cxn>
                      <a:cxn ang="0">
                        <a:pos x="T6" y="T7"/>
                      </a:cxn>
                      <a:cxn ang="0">
                        <a:pos x="T8" y="T9"/>
                      </a:cxn>
                    </a:cxnLst>
                    <a:rect l="0" t="0" r="r" b="b"/>
                    <a:pathLst>
                      <a:path w="214" h="89">
                        <a:moveTo>
                          <a:pt x="214" y="45"/>
                        </a:moveTo>
                        <a:cubicBezTo>
                          <a:pt x="203" y="30"/>
                          <a:pt x="190" y="18"/>
                          <a:pt x="176" y="6"/>
                        </a:cubicBezTo>
                        <a:cubicBezTo>
                          <a:pt x="136" y="0"/>
                          <a:pt x="72" y="0"/>
                          <a:pt x="0" y="39"/>
                        </a:cubicBezTo>
                        <a:cubicBezTo>
                          <a:pt x="17" y="57"/>
                          <a:pt x="33" y="73"/>
                          <a:pt x="49" y="89"/>
                        </a:cubicBezTo>
                        <a:cubicBezTo>
                          <a:pt x="146" y="37"/>
                          <a:pt x="214" y="45"/>
                          <a:pt x="214" y="45"/>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5" name="Freeform 265"/>
                  <p:cNvSpPr>
                    <a:spLocks/>
                  </p:cNvSpPr>
                  <p:nvPr/>
                </p:nvSpPr>
                <p:spPr bwMode="auto">
                  <a:xfrm>
                    <a:off x="3401794" y="-3222964"/>
                    <a:ext cx="52387" cy="141288"/>
                  </a:xfrm>
                  <a:custGeom>
                    <a:avLst/>
                    <a:gdLst>
                      <a:gd name="T0" fmla="*/ 46 w 72"/>
                      <a:gd name="T1" fmla="*/ 189 h 189"/>
                      <a:gd name="T2" fmla="*/ 72 w 72"/>
                      <a:gd name="T3" fmla="*/ 145 h 189"/>
                      <a:gd name="T4" fmla="*/ 37 w 72"/>
                      <a:gd name="T5" fmla="*/ 0 h 189"/>
                      <a:gd name="T6" fmla="*/ 9 w 72"/>
                      <a:gd name="T7" fmla="*/ 35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5"/>
                          <a:pt x="62" y="160"/>
                          <a:pt x="72" y="145"/>
                        </a:cubicBezTo>
                        <a:cubicBezTo>
                          <a:pt x="31" y="80"/>
                          <a:pt x="33" y="26"/>
                          <a:pt x="37" y="0"/>
                        </a:cubicBezTo>
                        <a:cubicBezTo>
                          <a:pt x="27" y="11"/>
                          <a:pt x="17" y="22"/>
                          <a:pt x="9" y="35"/>
                        </a:cubicBezTo>
                        <a:cubicBezTo>
                          <a:pt x="1" y="69"/>
                          <a:pt x="0" y="123"/>
                          <a:pt x="46" y="189"/>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6" name="Freeform 266"/>
                  <p:cNvSpPr>
                    <a:spLocks/>
                  </p:cNvSpPr>
                  <p:nvPr/>
                </p:nvSpPr>
                <p:spPr bwMode="auto">
                  <a:xfrm>
                    <a:off x="3466882" y="-3075326"/>
                    <a:ext cx="263525" cy="131763"/>
                  </a:xfrm>
                  <a:custGeom>
                    <a:avLst/>
                    <a:gdLst>
                      <a:gd name="T0" fmla="*/ 75 w 355"/>
                      <a:gd name="T1" fmla="*/ 45 h 176"/>
                      <a:gd name="T2" fmla="*/ 25 w 355"/>
                      <a:gd name="T3" fmla="*/ 0 h 176"/>
                      <a:gd name="T4" fmla="*/ 0 w 355"/>
                      <a:gd name="T5" fmla="*/ 42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5"/>
                          <a:pt x="25" y="0"/>
                        </a:cubicBezTo>
                        <a:cubicBezTo>
                          <a:pt x="15" y="14"/>
                          <a:pt x="7" y="28"/>
                          <a:pt x="0" y="42"/>
                        </a:cubicBezTo>
                        <a:cubicBezTo>
                          <a:pt x="13" y="55"/>
                          <a:pt x="28" y="68"/>
                          <a:pt x="46" y="82"/>
                        </a:cubicBezTo>
                        <a:cubicBezTo>
                          <a:pt x="154" y="168"/>
                          <a:pt x="261" y="176"/>
                          <a:pt x="321" y="176"/>
                        </a:cubicBezTo>
                        <a:cubicBezTo>
                          <a:pt x="325" y="176"/>
                          <a:pt x="344" y="150"/>
                          <a:pt x="355" y="134"/>
                        </a:cubicBezTo>
                        <a:cubicBezTo>
                          <a:pt x="328" y="140"/>
                          <a:pt x="213" y="155"/>
                          <a:pt x="75" y="45"/>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7" name="Freeform 267"/>
                  <p:cNvSpPr>
                    <a:spLocks/>
                  </p:cNvSpPr>
                  <p:nvPr/>
                </p:nvSpPr>
                <p:spPr bwMode="auto">
                  <a:xfrm>
                    <a:off x="3435132" y="-3115014"/>
                    <a:ext cx="50800" cy="71438"/>
                  </a:xfrm>
                  <a:custGeom>
                    <a:avLst/>
                    <a:gdLst>
                      <a:gd name="T0" fmla="*/ 0 w 68"/>
                      <a:gd name="T1" fmla="*/ 44 h 95"/>
                      <a:gd name="T2" fmla="*/ 43 w 68"/>
                      <a:gd name="T3" fmla="*/ 95 h 95"/>
                      <a:gd name="T4" fmla="*/ 68 w 68"/>
                      <a:gd name="T5" fmla="*/ 53 h 95"/>
                      <a:gd name="T6" fmla="*/ 26 w 68"/>
                      <a:gd name="T7" fmla="*/ 0 h 95"/>
                      <a:gd name="T8" fmla="*/ 0 w 68"/>
                      <a:gd name="T9" fmla="*/ 44 h 95"/>
                    </a:gdLst>
                    <a:ahLst/>
                    <a:cxnLst>
                      <a:cxn ang="0">
                        <a:pos x="T0" y="T1"/>
                      </a:cxn>
                      <a:cxn ang="0">
                        <a:pos x="T2" y="T3"/>
                      </a:cxn>
                      <a:cxn ang="0">
                        <a:pos x="T4" y="T5"/>
                      </a:cxn>
                      <a:cxn ang="0">
                        <a:pos x="T6" y="T7"/>
                      </a:cxn>
                      <a:cxn ang="0">
                        <a:pos x="T8" y="T9"/>
                      </a:cxn>
                    </a:cxnLst>
                    <a:rect l="0" t="0" r="r" b="b"/>
                    <a:pathLst>
                      <a:path w="68" h="95">
                        <a:moveTo>
                          <a:pt x="0" y="44"/>
                        </a:moveTo>
                        <a:cubicBezTo>
                          <a:pt x="12" y="61"/>
                          <a:pt x="26" y="77"/>
                          <a:pt x="43" y="95"/>
                        </a:cubicBezTo>
                        <a:cubicBezTo>
                          <a:pt x="50" y="81"/>
                          <a:pt x="58" y="67"/>
                          <a:pt x="68" y="53"/>
                        </a:cubicBezTo>
                        <a:cubicBezTo>
                          <a:pt x="51" y="35"/>
                          <a:pt x="37" y="17"/>
                          <a:pt x="26" y="0"/>
                        </a:cubicBezTo>
                        <a:cubicBezTo>
                          <a:pt x="16" y="15"/>
                          <a:pt x="8" y="30"/>
                          <a:pt x="0" y="44"/>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8" name="Freeform 268"/>
                  <p:cNvSpPr>
                    <a:spLocks/>
                  </p:cNvSpPr>
                  <p:nvPr/>
                </p:nvSpPr>
                <p:spPr bwMode="auto">
                  <a:xfrm>
                    <a:off x="3573244" y="-3173751"/>
                    <a:ext cx="185737" cy="157163"/>
                  </a:xfrm>
                  <a:custGeom>
                    <a:avLst/>
                    <a:gdLst>
                      <a:gd name="T0" fmla="*/ 0 w 251"/>
                      <a:gd name="T1" fmla="*/ 23 h 211"/>
                      <a:gd name="T2" fmla="*/ 244 w 251"/>
                      <a:gd name="T3" fmla="*/ 211 h 211"/>
                      <a:gd name="T4" fmla="*/ 251 w 251"/>
                      <a:gd name="T5" fmla="*/ 188 h 211"/>
                      <a:gd name="T6" fmla="*/ 36 w 251"/>
                      <a:gd name="T7" fmla="*/ 0 h 211"/>
                      <a:gd name="T8" fmla="*/ 0 w 251"/>
                      <a:gd name="T9" fmla="*/ 23 h 211"/>
                    </a:gdLst>
                    <a:ahLst/>
                    <a:cxnLst>
                      <a:cxn ang="0">
                        <a:pos x="T0" y="T1"/>
                      </a:cxn>
                      <a:cxn ang="0">
                        <a:pos x="T2" y="T3"/>
                      </a:cxn>
                      <a:cxn ang="0">
                        <a:pos x="T4" y="T5"/>
                      </a:cxn>
                      <a:cxn ang="0">
                        <a:pos x="T6" y="T7"/>
                      </a:cxn>
                      <a:cxn ang="0">
                        <a:pos x="T8" y="T9"/>
                      </a:cxn>
                    </a:cxnLst>
                    <a:rect l="0" t="0" r="r" b="b"/>
                    <a:pathLst>
                      <a:path w="251" h="211">
                        <a:moveTo>
                          <a:pt x="0" y="23"/>
                        </a:moveTo>
                        <a:cubicBezTo>
                          <a:pt x="98" y="113"/>
                          <a:pt x="215" y="191"/>
                          <a:pt x="244" y="211"/>
                        </a:cubicBezTo>
                        <a:cubicBezTo>
                          <a:pt x="247" y="203"/>
                          <a:pt x="249" y="196"/>
                          <a:pt x="251" y="188"/>
                        </a:cubicBezTo>
                        <a:cubicBezTo>
                          <a:pt x="220" y="165"/>
                          <a:pt x="136" y="100"/>
                          <a:pt x="36" y="0"/>
                        </a:cubicBezTo>
                        <a:cubicBezTo>
                          <a:pt x="24" y="6"/>
                          <a:pt x="12" y="14"/>
                          <a:pt x="0" y="23"/>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49" name="Freeform 269"/>
                  <p:cNvSpPr>
                    <a:spLocks/>
                  </p:cNvSpPr>
                  <p:nvPr/>
                </p:nvSpPr>
                <p:spPr bwMode="auto">
                  <a:xfrm>
                    <a:off x="3482757" y="-3272176"/>
                    <a:ext cx="79375" cy="77788"/>
                  </a:xfrm>
                  <a:custGeom>
                    <a:avLst/>
                    <a:gdLst>
                      <a:gd name="T0" fmla="*/ 108 w 108"/>
                      <a:gd name="T1" fmla="*/ 81 h 104"/>
                      <a:gd name="T2" fmla="*/ 34 w 108"/>
                      <a:gd name="T3" fmla="*/ 0 h 104"/>
                      <a:gd name="T4" fmla="*/ 0 w 108"/>
                      <a:gd name="T5" fmla="*/ 14 h 104"/>
                      <a:gd name="T6" fmla="*/ 71 w 108"/>
                      <a:gd name="T7" fmla="*/ 104 h 104"/>
                      <a:gd name="T8" fmla="*/ 108 w 108"/>
                      <a:gd name="T9" fmla="*/ 81 h 104"/>
                    </a:gdLst>
                    <a:ahLst/>
                    <a:cxnLst>
                      <a:cxn ang="0">
                        <a:pos x="T0" y="T1"/>
                      </a:cxn>
                      <a:cxn ang="0">
                        <a:pos x="T2" y="T3"/>
                      </a:cxn>
                      <a:cxn ang="0">
                        <a:pos x="T4" y="T5"/>
                      </a:cxn>
                      <a:cxn ang="0">
                        <a:pos x="T6" y="T7"/>
                      </a:cxn>
                      <a:cxn ang="0">
                        <a:pos x="T8" y="T9"/>
                      </a:cxn>
                    </a:cxnLst>
                    <a:rect l="0" t="0" r="r" b="b"/>
                    <a:pathLst>
                      <a:path w="108" h="104">
                        <a:moveTo>
                          <a:pt x="108" y="81"/>
                        </a:moveTo>
                        <a:cubicBezTo>
                          <a:pt x="84" y="56"/>
                          <a:pt x="59" y="29"/>
                          <a:pt x="34" y="0"/>
                        </a:cubicBezTo>
                        <a:cubicBezTo>
                          <a:pt x="22" y="3"/>
                          <a:pt x="11" y="8"/>
                          <a:pt x="0" y="14"/>
                        </a:cubicBezTo>
                        <a:cubicBezTo>
                          <a:pt x="18" y="44"/>
                          <a:pt x="43" y="74"/>
                          <a:pt x="71" y="104"/>
                        </a:cubicBezTo>
                        <a:cubicBezTo>
                          <a:pt x="83" y="95"/>
                          <a:pt x="96" y="87"/>
                          <a:pt x="108" y="81"/>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50" name="Freeform 270"/>
                  <p:cNvSpPr>
                    <a:spLocks/>
                  </p:cNvSpPr>
                  <p:nvPr/>
                </p:nvSpPr>
                <p:spPr bwMode="auto">
                  <a:xfrm>
                    <a:off x="3533557" y="-3211851"/>
                    <a:ext cx="66675" cy="55563"/>
                  </a:xfrm>
                  <a:custGeom>
                    <a:avLst/>
                    <a:gdLst>
                      <a:gd name="T0" fmla="*/ 41 w 90"/>
                      <a:gd name="T1" fmla="*/ 0 h 76"/>
                      <a:gd name="T2" fmla="*/ 0 w 90"/>
                      <a:gd name="T3" fmla="*/ 25 h 76"/>
                      <a:gd name="T4" fmla="*/ 49 w 90"/>
                      <a:gd name="T5" fmla="*/ 76 h 76"/>
                      <a:gd name="T6" fmla="*/ 90 w 90"/>
                      <a:gd name="T7" fmla="*/ 50 h 76"/>
                      <a:gd name="T8" fmla="*/ 41 w 90"/>
                      <a:gd name="T9" fmla="*/ 0 h 76"/>
                    </a:gdLst>
                    <a:ahLst/>
                    <a:cxnLst>
                      <a:cxn ang="0">
                        <a:pos x="T0" y="T1"/>
                      </a:cxn>
                      <a:cxn ang="0">
                        <a:pos x="T2" y="T3"/>
                      </a:cxn>
                      <a:cxn ang="0">
                        <a:pos x="T4" y="T5"/>
                      </a:cxn>
                      <a:cxn ang="0">
                        <a:pos x="T6" y="T7"/>
                      </a:cxn>
                      <a:cxn ang="0">
                        <a:pos x="T8" y="T9"/>
                      </a:cxn>
                    </a:cxnLst>
                    <a:rect l="0" t="0" r="r" b="b"/>
                    <a:pathLst>
                      <a:path w="90" h="76">
                        <a:moveTo>
                          <a:pt x="41" y="0"/>
                        </a:moveTo>
                        <a:cubicBezTo>
                          <a:pt x="28" y="7"/>
                          <a:pt x="12" y="16"/>
                          <a:pt x="0" y="25"/>
                        </a:cubicBezTo>
                        <a:cubicBezTo>
                          <a:pt x="15" y="42"/>
                          <a:pt x="31" y="59"/>
                          <a:pt x="49" y="76"/>
                        </a:cubicBezTo>
                        <a:cubicBezTo>
                          <a:pt x="62" y="67"/>
                          <a:pt x="78" y="57"/>
                          <a:pt x="90" y="50"/>
                        </a:cubicBezTo>
                        <a:cubicBezTo>
                          <a:pt x="74" y="35"/>
                          <a:pt x="57" y="18"/>
                          <a:pt x="41" y="0"/>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51" name="Freeform 271"/>
                  <p:cNvSpPr>
                    <a:spLocks/>
                  </p:cNvSpPr>
                  <p:nvPr/>
                </p:nvSpPr>
                <p:spPr bwMode="auto">
                  <a:xfrm>
                    <a:off x="3533557" y="-3213439"/>
                    <a:ext cx="66675" cy="58738"/>
                  </a:xfrm>
                  <a:custGeom>
                    <a:avLst/>
                    <a:gdLst>
                      <a:gd name="T0" fmla="*/ 36 w 90"/>
                      <a:gd name="T1" fmla="*/ 0 h 79"/>
                      <a:gd name="T2" fmla="*/ 0 w 90"/>
                      <a:gd name="T3" fmla="*/ 24 h 79"/>
                      <a:gd name="T4" fmla="*/ 55 w 90"/>
                      <a:gd name="T5" fmla="*/ 79 h 79"/>
                      <a:gd name="T6" fmla="*/ 90 w 90"/>
                      <a:gd name="T7" fmla="*/ 55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6"/>
                          <a:pt x="12" y="15"/>
                          <a:pt x="0" y="24"/>
                        </a:cubicBezTo>
                        <a:cubicBezTo>
                          <a:pt x="15" y="41"/>
                          <a:pt x="38" y="62"/>
                          <a:pt x="55" y="79"/>
                        </a:cubicBezTo>
                        <a:cubicBezTo>
                          <a:pt x="68" y="70"/>
                          <a:pt x="78" y="61"/>
                          <a:pt x="90" y="55"/>
                        </a:cubicBezTo>
                        <a:cubicBezTo>
                          <a:pt x="74" y="39"/>
                          <a:pt x="53" y="18"/>
                          <a:pt x="36" y="0"/>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52" name="Freeform 272"/>
                  <p:cNvSpPr>
                    <a:spLocks/>
                  </p:cNvSpPr>
                  <p:nvPr/>
                </p:nvSpPr>
                <p:spPr bwMode="auto">
                  <a:xfrm>
                    <a:off x="3638332" y="-3122951"/>
                    <a:ext cx="93662" cy="93663"/>
                  </a:xfrm>
                  <a:custGeom>
                    <a:avLst/>
                    <a:gdLst>
                      <a:gd name="T0" fmla="*/ 29 w 127"/>
                      <a:gd name="T1" fmla="*/ 19 h 127"/>
                      <a:gd name="T2" fmla="*/ 18 w 127"/>
                      <a:gd name="T3" fmla="*/ 98 h 127"/>
                      <a:gd name="T4" fmla="*/ 98 w 127"/>
                      <a:gd name="T5" fmla="*/ 108 h 127"/>
                      <a:gd name="T6" fmla="*/ 108 w 127"/>
                      <a:gd name="T7" fmla="*/ 29 h 127"/>
                      <a:gd name="T8" fmla="*/ 29 w 127"/>
                      <a:gd name="T9" fmla="*/ 19 h 127"/>
                    </a:gdLst>
                    <a:ahLst/>
                    <a:cxnLst>
                      <a:cxn ang="0">
                        <a:pos x="T0" y="T1"/>
                      </a:cxn>
                      <a:cxn ang="0">
                        <a:pos x="T2" y="T3"/>
                      </a:cxn>
                      <a:cxn ang="0">
                        <a:pos x="T4" y="T5"/>
                      </a:cxn>
                      <a:cxn ang="0">
                        <a:pos x="T6" y="T7"/>
                      </a:cxn>
                      <a:cxn ang="0">
                        <a:pos x="T8" y="T9"/>
                      </a:cxn>
                    </a:cxnLst>
                    <a:rect l="0" t="0" r="r" b="b"/>
                    <a:pathLst>
                      <a:path w="127" h="127">
                        <a:moveTo>
                          <a:pt x="29" y="19"/>
                        </a:moveTo>
                        <a:cubicBezTo>
                          <a:pt x="4" y="38"/>
                          <a:pt x="0" y="73"/>
                          <a:pt x="18" y="98"/>
                        </a:cubicBezTo>
                        <a:cubicBezTo>
                          <a:pt x="38" y="123"/>
                          <a:pt x="73" y="127"/>
                          <a:pt x="98" y="108"/>
                        </a:cubicBezTo>
                        <a:cubicBezTo>
                          <a:pt x="123" y="90"/>
                          <a:pt x="127" y="54"/>
                          <a:pt x="108" y="29"/>
                        </a:cubicBezTo>
                        <a:cubicBezTo>
                          <a:pt x="89" y="5"/>
                          <a:pt x="54" y="0"/>
                          <a:pt x="29" y="19"/>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53" name="Freeform 273"/>
                  <p:cNvSpPr>
                    <a:spLocks/>
                  </p:cNvSpPr>
                  <p:nvPr/>
                </p:nvSpPr>
                <p:spPr bwMode="auto">
                  <a:xfrm>
                    <a:off x="3552607" y="-3018176"/>
                    <a:ext cx="87312" cy="87313"/>
                  </a:xfrm>
                  <a:custGeom>
                    <a:avLst/>
                    <a:gdLst>
                      <a:gd name="T0" fmla="*/ 27 w 118"/>
                      <a:gd name="T1" fmla="*/ 18 h 118"/>
                      <a:gd name="T2" fmla="*/ 18 w 118"/>
                      <a:gd name="T3" fmla="*/ 91 h 118"/>
                      <a:gd name="T4" fmla="*/ 91 w 118"/>
                      <a:gd name="T5" fmla="*/ 101 h 118"/>
                      <a:gd name="T6" fmla="*/ 101 w 118"/>
                      <a:gd name="T7" fmla="*/ 28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1"/>
                          <a:pt x="101" y="28"/>
                        </a:cubicBezTo>
                        <a:cubicBezTo>
                          <a:pt x="83" y="5"/>
                          <a:pt x="50" y="0"/>
                          <a:pt x="27" y="18"/>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sp>
                <p:nvSpPr>
                  <p:cNvPr id="254" name="Freeform 274"/>
                  <p:cNvSpPr>
                    <a:spLocks/>
                  </p:cNvSpPr>
                  <p:nvPr/>
                </p:nvSpPr>
                <p:spPr bwMode="auto">
                  <a:xfrm>
                    <a:off x="3395444" y="-3148351"/>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4"/>
                          <a:pt x="0" y="103"/>
                          <a:pt x="26" y="138"/>
                        </a:cubicBezTo>
                        <a:cubicBezTo>
                          <a:pt x="53" y="173"/>
                          <a:pt x="103" y="180"/>
                          <a:pt x="138" y="153"/>
                        </a:cubicBezTo>
                        <a:cubicBezTo>
                          <a:pt x="173" y="126"/>
                          <a:pt x="179" y="77"/>
                          <a:pt x="153" y="41"/>
                        </a:cubicBezTo>
                        <a:cubicBezTo>
                          <a:pt x="126" y="7"/>
                          <a:pt x="76" y="0"/>
                          <a:pt x="41" y="27"/>
                        </a:cubicBezTo>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prstClr val="black"/>
                      </a:solidFill>
                      <a:latin typeface="Segoe UI"/>
                    </a:endParaRPr>
                  </a:p>
                </p:txBody>
              </p:sp>
            </p:grpSp>
          </p:grpSp>
        </p:grpSp>
      </p:grpSp>
      <p:sp>
        <p:nvSpPr>
          <p:cNvPr id="269" name="TextBox 268"/>
          <p:cNvSpPr txBox="1"/>
          <p:nvPr/>
        </p:nvSpPr>
        <p:spPr>
          <a:xfrm>
            <a:off x="622882" y="1809383"/>
            <a:ext cx="2899446" cy="819942"/>
          </a:xfrm>
          <a:prstGeom prst="rect">
            <a:avLst/>
          </a:prstGeom>
          <a:noFill/>
        </p:spPr>
        <p:txBody>
          <a:bodyPr wrap="square" lIns="186521" tIns="149217" rIns="186521" bIns="149217" rtlCol="0">
            <a:spAutoFit/>
          </a:bodyPr>
          <a:lstStyle/>
          <a:p>
            <a:pPr defTabSz="932597">
              <a:lnSpc>
                <a:spcPct val="90000"/>
              </a:lnSpc>
              <a:spcAft>
                <a:spcPts val="612"/>
              </a:spcAft>
            </a:pPr>
            <a:r>
              <a:rPr lang="en-US" sz="1836" kern="0" dirty="0">
                <a:solidFill>
                  <a:sysClr val="windowText" lastClr="000000"/>
                </a:solidFill>
              </a:rPr>
              <a:t>Securely connect millions of devices . . .</a:t>
            </a:r>
            <a:endParaRPr lang="en-US" sz="1122" kern="0" dirty="0">
              <a:solidFill>
                <a:sysClr val="windowText" lastClr="000000"/>
              </a:solidFill>
            </a:endParaRPr>
          </a:p>
        </p:txBody>
      </p:sp>
      <p:sp>
        <p:nvSpPr>
          <p:cNvPr id="270" name="TextBox 269"/>
          <p:cNvSpPr txBox="1"/>
          <p:nvPr/>
        </p:nvSpPr>
        <p:spPr>
          <a:xfrm>
            <a:off x="4176653" y="1809383"/>
            <a:ext cx="2899446" cy="819942"/>
          </a:xfrm>
          <a:prstGeom prst="rect">
            <a:avLst/>
          </a:prstGeom>
          <a:noFill/>
        </p:spPr>
        <p:txBody>
          <a:bodyPr wrap="square" lIns="186521" tIns="149217" rIns="186521" bIns="149217" rtlCol="0">
            <a:spAutoFit/>
          </a:bodyPr>
          <a:lstStyle/>
          <a:p>
            <a:pPr defTabSz="932597">
              <a:lnSpc>
                <a:spcPct val="90000"/>
              </a:lnSpc>
              <a:spcAft>
                <a:spcPts val="612"/>
              </a:spcAft>
            </a:pPr>
            <a:r>
              <a:rPr lang="en-US" sz="1836" kern="0" dirty="0">
                <a:solidFill>
                  <a:sysClr val="windowText" lastClr="000000"/>
                </a:solidFill>
              </a:rPr>
              <a:t>Over a secure internet connection . . .</a:t>
            </a:r>
            <a:endParaRPr lang="en-US" sz="1122" kern="0" dirty="0">
              <a:solidFill>
                <a:sysClr val="windowText" lastClr="000000"/>
              </a:solidFill>
            </a:endParaRPr>
          </a:p>
        </p:txBody>
      </p:sp>
      <p:sp>
        <p:nvSpPr>
          <p:cNvPr id="271" name="TextBox 270"/>
          <p:cNvSpPr txBox="1"/>
          <p:nvPr/>
        </p:nvSpPr>
        <p:spPr>
          <a:xfrm>
            <a:off x="8451518" y="1809383"/>
            <a:ext cx="3626060" cy="819942"/>
          </a:xfrm>
          <a:prstGeom prst="rect">
            <a:avLst/>
          </a:prstGeom>
          <a:noFill/>
        </p:spPr>
        <p:txBody>
          <a:bodyPr wrap="square" lIns="186521" tIns="149217" rIns="186521" bIns="149217" rtlCol="0">
            <a:spAutoFit/>
          </a:bodyPr>
          <a:lstStyle/>
          <a:p>
            <a:pPr defTabSz="932597">
              <a:lnSpc>
                <a:spcPct val="90000"/>
              </a:lnSpc>
              <a:spcAft>
                <a:spcPts val="612"/>
              </a:spcAft>
            </a:pPr>
            <a:r>
              <a:rPr lang="en-US" sz="1836" kern="0" dirty="0">
                <a:solidFill>
                  <a:sysClr val="windowText" lastClr="000000"/>
                </a:solidFill>
              </a:rPr>
              <a:t>To Microsoft Azure – built with security from the ground up</a:t>
            </a:r>
            <a:endParaRPr lang="en-US" sz="1122" kern="0" dirty="0">
              <a:solidFill>
                <a:sysClr val="windowText" lastClr="000000"/>
              </a:solidFill>
            </a:endParaRPr>
          </a:p>
        </p:txBody>
      </p:sp>
      <p:sp>
        <p:nvSpPr>
          <p:cNvPr id="149" name="TextBox 148"/>
          <p:cNvSpPr txBox="1"/>
          <p:nvPr/>
        </p:nvSpPr>
        <p:spPr>
          <a:xfrm>
            <a:off x="3336623" y="4026466"/>
            <a:ext cx="5148347" cy="259298"/>
          </a:xfrm>
          <a:prstGeom prst="rect">
            <a:avLst/>
          </a:prstGeom>
          <a:noFill/>
        </p:spPr>
        <p:txBody>
          <a:bodyPr wrap="none" lIns="0" tIns="0" rIns="0" bIns="0" rtlCol="0">
            <a:spAutoFit/>
          </a:bodyPr>
          <a:lstStyle/>
          <a:p>
            <a:pPr algn="just" defTabSz="932597">
              <a:lnSpc>
                <a:spcPct val="90000"/>
              </a:lnSpc>
              <a:spcAft>
                <a:spcPts val="612"/>
              </a:spcAft>
              <a:defRPr/>
            </a:pPr>
            <a:r>
              <a:rPr lang="en-US" sz="1428" kern="0" dirty="0">
                <a:solidFill>
                  <a:schemeClr val="accent1"/>
                </a:solidFill>
              </a:rPr>
              <a:t>----1010101101010101010110101110100100100010111-</a:t>
            </a:r>
            <a:r>
              <a:rPr lang="en-US" sz="1836" kern="0" dirty="0">
                <a:solidFill>
                  <a:schemeClr val="accent1"/>
                </a:solidFill>
              </a:rPr>
              <a:t>---</a:t>
            </a:r>
            <a:r>
              <a:rPr lang="en-US" sz="2448" kern="0" baseline="-1000" dirty="0">
                <a:solidFill>
                  <a:schemeClr val="accent1"/>
                </a:solidFill>
                <a:latin typeface="+mj-lt"/>
              </a:rPr>
              <a:t>˃</a:t>
            </a:r>
            <a:endParaRPr lang="en-US" sz="1836" kern="0" baseline="-1000" dirty="0">
              <a:solidFill>
                <a:schemeClr val="accent1"/>
              </a:solidFill>
              <a:latin typeface="+mj-lt"/>
            </a:endParaRPr>
          </a:p>
        </p:txBody>
      </p:sp>
      <p:sp>
        <p:nvSpPr>
          <p:cNvPr id="150" name="TextBox 149"/>
          <p:cNvSpPr txBox="1"/>
          <p:nvPr/>
        </p:nvSpPr>
        <p:spPr>
          <a:xfrm>
            <a:off x="3322236" y="3445486"/>
            <a:ext cx="5042076" cy="259298"/>
          </a:xfrm>
          <a:prstGeom prst="rect">
            <a:avLst/>
          </a:prstGeom>
          <a:noFill/>
        </p:spPr>
        <p:txBody>
          <a:bodyPr wrap="none" lIns="0" tIns="0" rIns="0" bIns="0" rtlCol="0">
            <a:spAutoFit/>
          </a:bodyPr>
          <a:lstStyle/>
          <a:p>
            <a:pPr algn="just" defTabSz="932597">
              <a:lnSpc>
                <a:spcPct val="90000"/>
              </a:lnSpc>
              <a:spcAft>
                <a:spcPts val="612"/>
              </a:spcAft>
              <a:defRPr/>
            </a:pPr>
            <a:r>
              <a:rPr lang="en-US" sz="1836" kern="0" baseline="-1000" dirty="0">
                <a:solidFill>
                  <a:schemeClr val="accent1"/>
                </a:solidFill>
              </a:rPr>
              <a:t>˂</a:t>
            </a:r>
            <a:r>
              <a:rPr lang="en-US" sz="1836" kern="0" dirty="0">
                <a:solidFill>
                  <a:schemeClr val="accent1"/>
                </a:solidFill>
              </a:rPr>
              <a:t>---</a:t>
            </a:r>
            <a:r>
              <a:rPr lang="en-US" sz="1428" kern="0" dirty="0">
                <a:solidFill>
                  <a:schemeClr val="accent1"/>
                </a:solidFill>
              </a:rPr>
              <a:t>1010101101010101010110101110100100100010111----</a:t>
            </a:r>
            <a:endParaRPr lang="en-US" sz="1836" kern="0" baseline="-1000" dirty="0">
              <a:solidFill>
                <a:schemeClr val="accent1"/>
              </a:solidFill>
              <a:latin typeface="+mj-lt"/>
            </a:endParaRPr>
          </a:p>
        </p:txBody>
      </p:sp>
      <p:grpSp>
        <p:nvGrpSpPr>
          <p:cNvPr id="282" name="Group 281"/>
          <p:cNvGrpSpPr/>
          <p:nvPr/>
        </p:nvGrpSpPr>
        <p:grpSpPr>
          <a:xfrm>
            <a:off x="5498291" y="3324069"/>
            <a:ext cx="1117909" cy="1117909"/>
            <a:chOff x="5455456" y="3437244"/>
            <a:chExt cx="1096089" cy="1096089"/>
          </a:xfrm>
        </p:grpSpPr>
        <p:sp>
          <p:nvSpPr>
            <p:cNvPr id="281" name="Oval 280"/>
            <p:cNvSpPr/>
            <p:nvPr/>
          </p:nvSpPr>
          <p:spPr bwMode="auto">
            <a:xfrm>
              <a:off x="5455456" y="3437244"/>
              <a:ext cx="1096089" cy="1096089"/>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55" name="Trusted"/>
            <p:cNvSpPr>
              <a:spLocks noChangeAspect="1" noEditPoints="1"/>
            </p:cNvSpPr>
            <p:nvPr/>
          </p:nvSpPr>
          <p:spPr bwMode="auto">
            <a:xfrm>
              <a:off x="5833084" y="3733137"/>
              <a:ext cx="340832" cy="504303"/>
            </a:xfrm>
            <a:custGeom>
              <a:avLst/>
              <a:gdLst>
                <a:gd name="T0" fmla="*/ 270 w 270"/>
                <a:gd name="T1" fmla="*/ 260 h 400"/>
                <a:gd name="T2" fmla="*/ 270 w 270"/>
                <a:gd name="T3" fmla="*/ 166 h 400"/>
                <a:gd name="T4" fmla="*/ 241 w 270"/>
                <a:gd name="T5" fmla="*/ 164 h 400"/>
                <a:gd name="T6" fmla="*/ 241 w 270"/>
                <a:gd name="T7" fmla="*/ 106 h 400"/>
                <a:gd name="T8" fmla="*/ 135 w 270"/>
                <a:gd name="T9" fmla="*/ 0 h 400"/>
                <a:gd name="T10" fmla="*/ 29 w 270"/>
                <a:gd name="T11" fmla="*/ 106 h 400"/>
                <a:gd name="T12" fmla="*/ 29 w 270"/>
                <a:gd name="T13" fmla="*/ 164 h 400"/>
                <a:gd name="T14" fmla="*/ 0 w 270"/>
                <a:gd name="T15" fmla="*/ 166 h 400"/>
                <a:gd name="T16" fmla="*/ 0 w 270"/>
                <a:gd name="T17" fmla="*/ 260 h 400"/>
                <a:gd name="T18" fmla="*/ 0 w 270"/>
                <a:gd name="T19" fmla="*/ 297 h 400"/>
                <a:gd name="T20" fmla="*/ 0 w 270"/>
                <a:gd name="T21" fmla="*/ 391 h 400"/>
                <a:gd name="T22" fmla="*/ 135 w 270"/>
                <a:gd name="T23" fmla="*/ 400 h 400"/>
                <a:gd name="T24" fmla="*/ 270 w 270"/>
                <a:gd name="T25" fmla="*/ 391 h 400"/>
                <a:gd name="T26" fmla="*/ 270 w 270"/>
                <a:gd name="T27" fmla="*/ 297 h 400"/>
                <a:gd name="T28" fmla="*/ 270 w 270"/>
                <a:gd name="T29" fmla="*/ 297 h 400"/>
                <a:gd name="T30" fmla="*/ 270 w 270"/>
                <a:gd name="T31" fmla="*/ 260 h 400"/>
                <a:gd name="T32" fmla="*/ 151 w 270"/>
                <a:gd name="T33" fmla="*/ 314 h 400"/>
                <a:gd name="T34" fmla="*/ 137 w 270"/>
                <a:gd name="T35" fmla="*/ 314 h 400"/>
                <a:gd name="T36" fmla="*/ 133 w 270"/>
                <a:gd name="T37" fmla="*/ 314 h 400"/>
                <a:gd name="T38" fmla="*/ 119 w 270"/>
                <a:gd name="T39" fmla="*/ 314 h 400"/>
                <a:gd name="T40" fmla="*/ 129 w 270"/>
                <a:gd name="T41" fmla="*/ 277 h 400"/>
                <a:gd name="T42" fmla="*/ 119 w 270"/>
                <a:gd name="T43" fmla="*/ 262 h 400"/>
                <a:gd name="T44" fmla="*/ 135 w 270"/>
                <a:gd name="T45" fmla="*/ 246 h 400"/>
                <a:gd name="T46" fmla="*/ 151 w 270"/>
                <a:gd name="T47" fmla="*/ 262 h 400"/>
                <a:gd name="T48" fmla="*/ 141 w 270"/>
                <a:gd name="T49" fmla="*/ 277 h 400"/>
                <a:gd name="T50" fmla="*/ 151 w 270"/>
                <a:gd name="T51" fmla="*/ 314 h 400"/>
                <a:gd name="T52" fmla="*/ 209 w 270"/>
                <a:gd name="T53" fmla="*/ 162 h 400"/>
                <a:gd name="T54" fmla="*/ 135 w 270"/>
                <a:gd name="T55" fmla="*/ 157 h 400"/>
                <a:gd name="T56" fmla="*/ 61 w 270"/>
                <a:gd name="T57" fmla="*/ 162 h 400"/>
                <a:gd name="T58" fmla="*/ 61 w 270"/>
                <a:gd name="T59" fmla="*/ 106 h 400"/>
                <a:gd name="T60" fmla="*/ 135 w 270"/>
                <a:gd name="T61" fmla="*/ 32 h 400"/>
                <a:gd name="T62" fmla="*/ 209 w 270"/>
                <a:gd name="T63" fmla="*/ 106 h 400"/>
                <a:gd name="T64" fmla="*/ 209 w 270"/>
                <a:gd name="T65" fmla="*/ 16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400">
                  <a:moveTo>
                    <a:pt x="270" y="260"/>
                  </a:moveTo>
                  <a:cubicBezTo>
                    <a:pt x="270" y="166"/>
                    <a:pt x="270" y="166"/>
                    <a:pt x="270" y="166"/>
                  </a:cubicBezTo>
                  <a:cubicBezTo>
                    <a:pt x="241" y="164"/>
                    <a:pt x="241" y="164"/>
                    <a:pt x="241" y="164"/>
                  </a:cubicBezTo>
                  <a:cubicBezTo>
                    <a:pt x="241" y="106"/>
                    <a:pt x="241" y="106"/>
                    <a:pt x="241" y="106"/>
                  </a:cubicBezTo>
                  <a:cubicBezTo>
                    <a:pt x="241" y="47"/>
                    <a:pt x="193" y="0"/>
                    <a:pt x="135" y="0"/>
                  </a:cubicBezTo>
                  <a:cubicBezTo>
                    <a:pt x="77" y="0"/>
                    <a:pt x="29" y="47"/>
                    <a:pt x="29" y="106"/>
                  </a:cubicBezTo>
                  <a:cubicBezTo>
                    <a:pt x="29" y="164"/>
                    <a:pt x="29" y="164"/>
                    <a:pt x="29" y="164"/>
                  </a:cubicBezTo>
                  <a:cubicBezTo>
                    <a:pt x="0" y="166"/>
                    <a:pt x="0" y="166"/>
                    <a:pt x="0" y="166"/>
                  </a:cubicBezTo>
                  <a:cubicBezTo>
                    <a:pt x="0" y="260"/>
                    <a:pt x="0" y="260"/>
                    <a:pt x="0" y="260"/>
                  </a:cubicBezTo>
                  <a:cubicBezTo>
                    <a:pt x="0" y="297"/>
                    <a:pt x="0" y="297"/>
                    <a:pt x="0" y="297"/>
                  </a:cubicBezTo>
                  <a:cubicBezTo>
                    <a:pt x="0" y="391"/>
                    <a:pt x="0" y="391"/>
                    <a:pt x="0" y="391"/>
                  </a:cubicBezTo>
                  <a:cubicBezTo>
                    <a:pt x="135" y="400"/>
                    <a:pt x="135" y="400"/>
                    <a:pt x="135" y="400"/>
                  </a:cubicBezTo>
                  <a:cubicBezTo>
                    <a:pt x="270" y="391"/>
                    <a:pt x="270" y="391"/>
                    <a:pt x="270" y="391"/>
                  </a:cubicBezTo>
                  <a:cubicBezTo>
                    <a:pt x="270" y="297"/>
                    <a:pt x="270" y="297"/>
                    <a:pt x="270" y="297"/>
                  </a:cubicBezTo>
                  <a:cubicBezTo>
                    <a:pt x="270" y="297"/>
                    <a:pt x="270" y="297"/>
                    <a:pt x="270" y="297"/>
                  </a:cubicBezTo>
                  <a:lnTo>
                    <a:pt x="270" y="260"/>
                  </a:lnTo>
                  <a:close/>
                  <a:moveTo>
                    <a:pt x="151" y="314"/>
                  </a:moveTo>
                  <a:cubicBezTo>
                    <a:pt x="137" y="314"/>
                    <a:pt x="137" y="314"/>
                    <a:pt x="137" y="314"/>
                  </a:cubicBezTo>
                  <a:cubicBezTo>
                    <a:pt x="133" y="314"/>
                    <a:pt x="133" y="314"/>
                    <a:pt x="133" y="314"/>
                  </a:cubicBezTo>
                  <a:cubicBezTo>
                    <a:pt x="119" y="314"/>
                    <a:pt x="119" y="314"/>
                    <a:pt x="119" y="314"/>
                  </a:cubicBezTo>
                  <a:cubicBezTo>
                    <a:pt x="129" y="277"/>
                    <a:pt x="129" y="277"/>
                    <a:pt x="129" y="277"/>
                  </a:cubicBezTo>
                  <a:cubicBezTo>
                    <a:pt x="123" y="275"/>
                    <a:pt x="119" y="269"/>
                    <a:pt x="119" y="262"/>
                  </a:cubicBezTo>
                  <a:cubicBezTo>
                    <a:pt x="119" y="253"/>
                    <a:pt x="126" y="246"/>
                    <a:pt x="135" y="246"/>
                  </a:cubicBezTo>
                  <a:cubicBezTo>
                    <a:pt x="144" y="246"/>
                    <a:pt x="151" y="253"/>
                    <a:pt x="151" y="262"/>
                  </a:cubicBezTo>
                  <a:cubicBezTo>
                    <a:pt x="151" y="269"/>
                    <a:pt x="147" y="275"/>
                    <a:pt x="141" y="277"/>
                  </a:cubicBezTo>
                  <a:lnTo>
                    <a:pt x="151" y="314"/>
                  </a:lnTo>
                  <a:close/>
                  <a:moveTo>
                    <a:pt x="209" y="162"/>
                  </a:moveTo>
                  <a:cubicBezTo>
                    <a:pt x="135" y="157"/>
                    <a:pt x="135" y="157"/>
                    <a:pt x="135" y="157"/>
                  </a:cubicBezTo>
                  <a:cubicBezTo>
                    <a:pt x="61" y="162"/>
                    <a:pt x="61" y="162"/>
                    <a:pt x="61" y="162"/>
                  </a:cubicBezTo>
                  <a:cubicBezTo>
                    <a:pt x="61" y="106"/>
                    <a:pt x="61" y="106"/>
                    <a:pt x="61" y="106"/>
                  </a:cubicBezTo>
                  <a:cubicBezTo>
                    <a:pt x="61" y="65"/>
                    <a:pt x="94" y="32"/>
                    <a:pt x="135" y="32"/>
                  </a:cubicBezTo>
                  <a:cubicBezTo>
                    <a:pt x="176" y="32"/>
                    <a:pt x="209" y="65"/>
                    <a:pt x="209" y="106"/>
                  </a:cubicBezTo>
                  <a:lnTo>
                    <a:pt x="209" y="162"/>
                  </a:lnTo>
                  <a:close/>
                </a:path>
              </a:pathLst>
            </a:custGeom>
            <a:noFill/>
            <a:ln w="25400">
              <a:solidFill>
                <a:schemeClr val="tx1"/>
              </a:solidFill>
            </a:ln>
            <a:extLst/>
          </p:spPr>
          <p:txBody>
            <a:bodyPr vert="horz" wrap="square" lIns="93260" tIns="46630" rIns="93260" bIns="46630" numCol="1" anchor="t" anchorCtr="0" compatLnSpc="1">
              <a:prstTxWarp prst="textNoShape">
                <a:avLst/>
              </a:prstTxWarp>
            </a:bodyPr>
            <a:lstStyle/>
            <a:p>
              <a:pPr defTabSz="951304">
                <a:defRPr/>
              </a:pPr>
              <a:endParaRPr lang="en-US" sz="1836" dirty="0">
                <a:solidFill>
                  <a:srgbClr val="505050"/>
                </a:solidFill>
                <a:latin typeface="Segoe UI Semilight"/>
              </a:endParaRPr>
            </a:p>
          </p:txBody>
        </p:sp>
      </p:grpSp>
      <p:graphicFrame>
        <p:nvGraphicFramePr>
          <p:cNvPr id="151" name="Table 150"/>
          <p:cNvGraphicFramePr>
            <a:graphicFrameLocks noGrp="1"/>
          </p:cNvGraphicFramePr>
          <p:nvPr>
            <p:extLst/>
          </p:nvPr>
        </p:nvGraphicFramePr>
        <p:xfrm>
          <a:off x="771132" y="5066300"/>
          <a:ext cx="2924177" cy="1137090"/>
        </p:xfrm>
        <a:graphic>
          <a:graphicData uri="http://schemas.openxmlformats.org/drawingml/2006/table">
            <a:tbl>
              <a:tblPr>
                <a:tableStyleId>{5C22544A-7EE6-4342-B048-85BDC9FD1C3A}</a:tableStyleId>
              </a:tblPr>
              <a:tblGrid>
                <a:gridCol w="2924177">
                  <a:extLst>
                    <a:ext uri="{9D8B030D-6E8A-4147-A177-3AD203B41FA5}">
                      <a16:colId xmlns:a16="http://schemas.microsoft.com/office/drawing/2014/main" val="3977342858"/>
                    </a:ext>
                  </a:extLst>
                </a:gridCol>
              </a:tblGrid>
              <a:tr h="59064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300" kern="1200" dirty="0">
                          <a:solidFill>
                            <a:schemeClr val="accent1"/>
                          </a:solidFill>
                          <a:latin typeface="+mj-lt"/>
                          <a:ea typeface="+mn-ea"/>
                          <a:cs typeface="+mn-cs"/>
                        </a:rPr>
                        <a:t>Device Security</a:t>
                      </a:r>
                    </a:p>
                  </a:txBody>
                  <a:tcPr marL="93260" marR="93260" marT="46630" marB="4663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277434"/>
                  </a:ext>
                </a:extLst>
              </a:tr>
              <a:tr h="540910">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mn-lt"/>
                          <a:ea typeface="+mn-ea"/>
                          <a:cs typeface="+mn-cs"/>
                        </a:rPr>
                        <a:t>Device Provisioning and Authorization</a:t>
                      </a:r>
                    </a:p>
                  </a:txBody>
                  <a:tcPr marL="93260" marR="93260" marT="46630" marB="4663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64545"/>
                  </a:ext>
                </a:extLst>
              </a:tr>
            </a:tbl>
          </a:graphicData>
        </a:graphic>
      </p:graphicFrame>
      <p:graphicFrame>
        <p:nvGraphicFramePr>
          <p:cNvPr id="144" name="Table 143"/>
          <p:cNvGraphicFramePr>
            <a:graphicFrameLocks noGrp="1"/>
          </p:cNvGraphicFramePr>
          <p:nvPr>
            <p:extLst/>
          </p:nvPr>
        </p:nvGraphicFramePr>
        <p:xfrm>
          <a:off x="4019471" y="5066300"/>
          <a:ext cx="4153065" cy="1137090"/>
        </p:xfrm>
        <a:graphic>
          <a:graphicData uri="http://schemas.openxmlformats.org/drawingml/2006/table">
            <a:tbl>
              <a:tblPr>
                <a:tableStyleId>{5C22544A-7EE6-4342-B048-85BDC9FD1C3A}</a:tableStyleId>
              </a:tblPr>
              <a:tblGrid>
                <a:gridCol w="4153065">
                  <a:extLst>
                    <a:ext uri="{9D8B030D-6E8A-4147-A177-3AD203B41FA5}">
                      <a16:colId xmlns:a16="http://schemas.microsoft.com/office/drawing/2014/main" val="3977342858"/>
                    </a:ext>
                  </a:extLst>
                </a:gridCol>
              </a:tblGrid>
              <a:tr h="59064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300" kern="1200" dirty="0">
                          <a:solidFill>
                            <a:schemeClr val="accent1"/>
                          </a:solidFill>
                          <a:latin typeface="+mj-lt"/>
                          <a:ea typeface="+mn-ea"/>
                          <a:cs typeface="+mn-cs"/>
                        </a:rPr>
                        <a:t>Connection Security</a:t>
                      </a:r>
                    </a:p>
                  </a:txBody>
                  <a:tcPr marL="93260" marR="93260" marT="46630" marB="4663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277434"/>
                  </a:ext>
                </a:extLst>
              </a:tr>
              <a:tr h="540910">
                <a:tc>
                  <a:txBody>
                    <a:bodyPr/>
                    <a:lstStyle/>
                    <a:p>
                      <a:pPr>
                        <a:lnSpc>
                          <a:spcPct val="90000"/>
                        </a:lnSpc>
                        <a:spcAft>
                          <a:spcPts val="600"/>
                        </a:spcAft>
                      </a:pPr>
                      <a:r>
                        <a:rPr lang="en-US" sz="1600" dirty="0">
                          <a:gradFill>
                            <a:gsLst>
                              <a:gs pos="2917">
                                <a:schemeClr val="tx1"/>
                              </a:gs>
                              <a:gs pos="30000">
                                <a:schemeClr val="tx1"/>
                              </a:gs>
                            </a:gsLst>
                            <a:lin ang="5400000" scaled="0"/>
                          </a:gradFill>
                        </a:rPr>
                        <a:t>X.509/TLS-Based Handshake and Encryption</a:t>
                      </a:r>
                    </a:p>
                  </a:txBody>
                  <a:tcPr marL="93260" marR="93260" marT="46630" marB="4663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64545"/>
                  </a:ext>
                </a:extLst>
              </a:tr>
            </a:tbl>
          </a:graphicData>
        </a:graphic>
      </p:graphicFrame>
      <p:graphicFrame>
        <p:nvGraphicFramePr>
          <p:cNvPr id="145" name="Table 144"/>
          <p:cNvGraphicFramePr>
            <a:graphicFrameLocks noGrp="1"/>
          </p:cNvGraphicFramePr>
          <p:nvPr>
            <p:extLst/>
          </p:nvPr>
        </p:nvGraphicFramePr>
        <p:xfrm>
          <a:off x="8496699" y="5066300"/>
          <a:ext cx="3392916" cy="1811920"/>
        </p:xfrm>
        <a:graphic>
          <a:graphicData uri="http://schemas.openxmlformats.org/drawingml/2006/table">
            <a:tbl>
              <a:tblPr>
                <a:tableStyleId>{5C22544A-7EE6-4342-B048-85BDC9FD1C3A}</a:tableStyleId>
              </a:tblPr>
              <a:tblGrid>
                <a:gridCol w="3392916">
                  <a:extLst>
                    <a:ext uri="{9D8B030D-6E8A-4147-A177-3AD203B41FA5}">
                      <a16:colId xmlns:a16="http://schemas.microsoft.com/office/drawing/2014/main" val="3977342858"/>
                    </a:ext>
                  </a:extLst>
                </a:gridCol>
              </a:tblGrid>
              <a:tr h="59064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300" kern="1200" dirty="0">
                          <a:solidFill>
                            <a:schemeClr val="accent1"/>
                          </a:solidFill>
                          <a:latin typeface="+mj-lt"/>
                          <a:ea typeface="+mn-ea"/>
                          <a:cs typeface="+mn-cs"/>
                        </a:rPr>
                        <a:t>Cloud Security</a:t>
                      </a:r>
                    </a:p>
                  </a:txBody>
                  <a:tcPr marL="93260" marR="93260" marT="46630" marB="466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820277434"/>
                  </a:ext>
                </a:extLst>
              </a:tr>
              <a:tr h="303935">
                <a:tc>
                  <a:txBody>
                    <a:bodyPr/>
                    <a:lstStyle/>
                    <a:p>
                      <a:pPr>
                        <a:lnSpc>
                          <a:spcPct val="90000"/>
                        </a:lnSpc>
                        <a:spcAft>
                          <a:spcPts val="600"/>
                        </a:spcAft>
                      </a:pPr>
                      <a:r>
                        <a:rPr lang="en-US" sz="1600" dirty="0">
                          <a:gradFill>
                            <a:gsLst>
                              <a:gs pos="2917">
                                <a:schemeClr val="tx1"/>
                              </a:gs>
                              <a:gs pos="30000">
                                <a:schemeClr val="tx1"/>
                              </a:gs>
                            </a:gsLst>
                            <a:lin ang="5400000" scaled="0"/>
                          </a:gradFill>
                        </a:rPr>
                        <a:t>Azure Security Center</a:t>
                      </a:r>
                    </a:p>
                  </a:txBody>
                  <a:tcPr marL="93260" marR="93260" marT="27978" marB="2797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2164545"/>
                  </a:ext>
                </a:extLst>
              </a:tr>
              <a:tr h="303935">
                <a:tc>
                  <a:txBody>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lang="en-US" sz="1600" dirty="0">
                          <a:gradFill>
                            <a:gsLst>
                              <a:gs pos="2917">
                                <a:schemeClr val="tx1"/>
                              </a:gs>
                              <a:gs pos="30000">
                                <a:schemeClr val="tx1"/>
                              </a:gs>
                            </a:gsLst>
                            <a:lin ang="5400000" scaled="0"/>
                          </a:gradFill>
                        </a:rPr>
                        <a:t>Azure Active Directory</a:t>
                      </a:r>
                    </a:p>
                  </a:txBody>
                  <a:tcPr marL="93260" marR="93260" marT="27978" marB="2797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31952968"/>
                  </a:ext>
                </a:extLst>
              </a:tr>
              <a:tr h="303935">
                <a:tc>
                  <a:txBody>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lang="en-US" sz="1600" dirty="0">
                          <a:gradFill>
                            <a:gsLst>
                              <a:gs pos="2917">
                                <a:schemeClr val="tx1"/>
                              </a:gs>
                              <a:gs pos="30000">
                                <a:schemeClr val="tx1"/>
                              </a:gs>
                            </a:gsLst>
                            <a:lin ang="5400000" scaled="0"/>
                          </a:gradFill>
                        </a:rPr>
                        <a:t>Key Vault</a:t>
                      </a:r>
                    </a:p>
                  </a:txBody>
                  <a:tcPr marL="93260" marR="93260" marT="27978" marB="2797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61505076"/>
                  </a:ext>
                </a:extLst>
              </a:tr>
              <a:tr h="303935">
                <a:tc>
                  <a:txBody>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lang="en-US" sz="1600" dirty="0">
                          <a:gradFill>
                            <a:gsLst>
                              <a:gs pos="2917">
                                <a:schemeClr val="tx1"/>
                              </a:gs>
                              <a:gs pos="30000">
                                <a:schemeClr val="tx1"/>
                              </a:gs>
                            </a:gsLst>
                            <a:lin ang="5400000" scaled="0"/>
                          </a:gradFill>
                        </a:rPr>
                        <a:t>Policy-Based Access Control</a:t>
                      </a:r>
                    </a:p>
                  </a:txBody>
                  <a:tcPr marL="93260" marR="93260" marT="27978" marB="2797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77197469"/>
                  </a:ext>
                </a:extLst>
              </a:tr>
            </a:tbl>
          </a:graphicData>
        </a:graphic>
      </p:graphicFrame>
    </p:spTree>
    <p:extLst>
      <p:ext uri="{BB962C8B-B14F-4D97-AF65-F5344CB8AC3E}">
        <p14:creationId xmlns:p14="http://schemas.microsoft.com/office/powerpoint/2010/main" val="2883091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500"/>
                                        <p:tgtEl>
                                          <p:spTgt spid="273"/>
                                        </p:tgtEl>
                                      </p:cBhvr>
                                    </p:animEffect>
                                  </p:childTnLst>
                                </p:cTn>
                              </p:par>
                              <p:par>
                                <p:cTn id="12" presetID="10" presetClass="entr" presetSubtype="0" fill="hold" nodeType="with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fade">
                                      <p:cBhvr>
                                        <p:cTn id="14" dur="500"/>
                                        <p:tgtEl>
                                          <p:spTgt spid="145"/>
                                        </p:tgtEl>
                                      </p:cBhvr>
                                    </p:animEffect>
                                  </p:childTnLst>
                                </p:cTn>
                              </p:par>
                              <p:par>
                                <p:cTn id="15" presetID="10" presetClass="entr" presetSubtype="0" fill="hold"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2"/>
                                        </p:tgtEl>
                                        <p:attrNameLst>
                                          <p:attrName>style.visibility</p:attrName>
                                        </p:attrNameLst>
                                      </p:cBhvr>
                                      <p:to>
                                        <p:strVal val="visible"/>
                                      </p:to>
                                    </p:set>
                                    <p:animEffect transition="in" filter="fade">
                                      <p:cBhvr>
                                        <p:cTn id="21" dur="500"/>
                                        <p:tgtEl>
                                          <p:spTgt spid="282"/>
                                        </p:tgtEl>
                                      </p:cBhvr>
                                    </p:animEffect>
                                  </p:childTnLst>
                                </p:cTn>
                              </p:par>
                              <p:par>
                                <p:cTn id="22" presetID="10" presetClass="entr" presetSubtype="0" fill="hold" nodeType="with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fade">
                                      <p:cBhvr>
                                        <p:cTn id="24" dur="500"/>
                                        <p:tgtEl>
                                          <p:spTgt spid="14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wipe(right)">
                                      <p:cBhvr>
                                        <p:cTn id="27" dur="500"/>
                                        <p:tgtEl>
                                          <p:spTgt spid="1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wipe(left)">
                                      <p:cBhvr>
                                        <p:cTn id="30" dur="500"/>
                                        <p:tgtEl>
                                          <p:spTgt spid="149"/>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69"/>
                                        </p:tgtEl>
                                        <p:attrNameLst>
                                          <p:attrName>style.visibility</p:attrName>
                                        </p:attrNameLst>
                                      </p:cBhvr>
                                      <p:to>
                                        <p:strVal val="visible"/>
                                      </p:to>
                                    </p:set>
                                    <p:animEffect transition="in" filter="wipe(left)">
                                      <p:cBhvr>
                                        <p:cTn id="34" dur="500"/>
                                        <p:tgtEl>
                                          <p:spTgt spid="269"/>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70"/>
                                        </p:tgtEl>
                                        <p:attrNameLst>
                                          <p:attrName>style.visibility</p:attrName>
                                        </p:attrNameLst>
                                      </p:cBhvr>
                                      <p:to>
                                        <p:strVal val="visible"/>
                                      </p:to>
                                    </p:set>
                                    <p:animEffect transition="in" filter="wipe(left)">
                                      <p:cBhvr>
                                        <p:cTn id="38" dur="500"/>
                                        <p:tgtEl>
                                          <p:spTgt spid="270"/>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271"/>
                                        </p:tgtEl>
                                        <p:attrNameLst>
                                          <p:attrName>style.visibility</p:attrName>
                                        </p:attrNameLst>
                                      </p:cBhvr>
                                      <p:to>
                                        <p:strVal val="visible"/>
                                      </p:to>
                                    </p:set>
                                    <p:animEffect transition="in" filter="wipe(left)">
                                      <p:cBhvr>
                                        <p:cTn id="42"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270" grpId="0"/>
      <p:bldP spid="271" grpId="0"/>
      <p:bldP spid="149" grpId="0"/>
      <p:bldP spid="1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689866" y="-1"/>
            <a:ext cx="6758330"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80987" y="2198307"/>
            <a:ext cx="3478374" cy="950067"/>
          </a:xfrm>
        </p:spPr>
        <p:txBody>
          <a:bodyPr/>
          <a:lstStyle/>
          <a:p>
            <a:r>
              <a:rPr lang="en-US" sz="6731" dirty="0"/>
              <a:t>Defense in Depth</a:t>
            </a:r>
          </a:p>
        </p:txBody>
      </p:sp>
      <p:sp>
        <p:nvSpPr>
          <p:cNvPr id="3" name="Rectangle 2"/>
          <p:cNvSpPr/>
          <p:nvPr/>
        </p:nvSpPr>
        <p:spPr>
          <a:xfrm>
            <a:off x="6039334" y="1155918"/>
            <a:ext cx="6059392" cy="2335312"/>
          </a:xfrm>
          <a:prstGeom prst="rect">
            <a:avLst/>
          </a:prstGeom>
        </p:spPr>
        <p:txBody>
          <a:bodyPr wrap="square">
            <a:spAutoFit/>
          </a:bodyPr>
          <a:lstStyle/>
          <a:p>
            <a:pPr defTabSz="932597"/>
            <a:r>
              <a:rPr lang="en-US" sz="2856" kern="0" dirty="0">
                <a:solidFill>
                  <a:schemeClr val="bg1"/>
                </a:solidFill>
                <a:latin typeface="+mj-lt"/>
              </a:rPr>
              <a:t>… represents the use of multiple computer security techniques to help mitigate the risk of one component of the defense being compromised or circumvented*</a:t>
            </a:r>
          </a:p>
        </p:txBody>
      </p:sp>
      <p:sp>
        <p:nvSpPr>
          <p:cNvPr id="4" name="Rectangle 3"/>
          <p:cNvSpPr/>
          <p:nvPr/>
        </p:nvSpPr>
        <p:spPr>
          <a:xfrm>
            <a:off x="297855" y="6507022"/>
            <a:ext cx="4166900" cy="265009"/>
          </a:xfrm>
          <a:prstGeom prst="rect">
            <a:avLst/>
          </a:prstGeom>
        </p:spPr>
        <p:txBody>
          <a:bodyPr wrap="square">
            <a:spAutoFit/>
          </a:bodyPr>
          <a:lstStyle/>
          <a:p>
            <a:pPr defTabSz="932597"/>
            <a:r>
              <a:rPr lang="en-US" sz="1122" kern="0" dirty="0">
                <a:solidFill>
                  <a:sysClr val="windowText" lastClr="000000"/>
                </a:solidFill>
              </a:rPr>
              <a:t>*en.wikipedia.org/wiki/</a:t>
            </a:r>
            <a:r>
              <a:rPr lang="en-US" sz="1122" kern="0" dirty="0" err="1">
                <a:solidFill>
                  <a:sysClr val="windowText" lastClr="000000"/>
                </a:solidFill>
              </a:rPr>
              <a:t>Defence_in_depth#Information_security</a:t>
            </a:r>
            <a:endParaRPr lang="en-US" sz="1122" kern="0" dirty="0">
              <a:solidFill>
                <a:sysClr val="windowText" lastClr="000000"/>
              </a:solidFill>
            </a:endParaRPr>
          </a:p>
        </p:txBody>
      </p:sp>
      <p:sp>
        <p:nvSpPr>
          <p:cNvPr id="5" name="TextBox 4"/>
          <p:cNvSpPr txBox="1"/>
          <p:nvPr/>
        </p:nvSpPr>
        <p:spPr>
          <a:xfrm>
            <a:off x="5973844" y="4051202"/>
            <a:ext cx="6190374" cy="1887084"/>
          </a:xfrm>
          <a:prstGeom prst="rect">
            <a:avLst/>
          </a:prstGeom>
          <a:noFill/>
        </p:spPr>
        <p:txBody>
          <a:bodyPr wrap="square" rtlCol="0">
            <a:spAutoFit/>
          </a:bodyPr>
          <a:lstStyle/>
          <a:p>
            <a:pPr defTabSz="932597"/>
            <a:r>
              <a:rPr lang="en-US" sz="2856" kern="0" dirty="0">
                <a:solidFill>
                  <a:schemeClr val="bg1"/>
                </a:solidFill>
                <a:latin typeface="+mj-lt"/>
              </a:rPr>
              <a:t>Each role is responsible for a layer of depth, and each layer has further layers of safeguards so as to build </a:t>
            </a:r>
            <a:r>
              <a:rPr lang="en-US" sz="2856" b="1" kern="0" dirty="0">
                <a:solidFill>
                  <a:schemeClr val="bg1"/>
                </a:solidFill>
              </a:rPr>
              <a:t>defense in depth</a:t>
            </a:r>
          </a:p>
        </p:txBody>
      </p:sp>
      <p:sp>
        <p:nvSpPr>
          <p:cNvPr id="11" name="Block Arc 28"/>
          <p:cNvSpPr/>
          <p:nvPr/>
        </p:nvSpPr>
        <p:spPr bwMode="auto">
          <a:xfrm rot="17100000">
            <a:off x="8846527" y="162115"/>
            <a:ext cx="445009" cy="398326"/>
          </a:xfrm>
          <a:custGeom>
            <a:avLst/>
            <a:gdLst/>
            <a:ahLst/>
            <a:cxnLst/>
            <a:rect l="l" t="t" r="r" b="b"/>
            <a:pathLst>
              <a:path w="2071359" h="1853581">
                <a:moveTo>
                  <a:pt x="1800238" y="406230"/>
                </a:moveTo>
                <a:cubicBezTo>
                  <a:pt x="1809261" y="431222"/>
                  <a:pt x="1815832" y="456787"/>
                  <a:pt x="1819799" y="482769"/>
                </a:cubicBezTo>
                <a:cubicBezTo>
                  <a:pt x="1819832" y="483744"/>
                  <a:pt x="1819868" y="484719"/>
                  <a:pt x="1819901" y="485694"/>
                </a:cubicBezTo>
                <a:lnTo>
                  <a:pt x="1535562" y="561882"/>
                </a:lnTo>
                <a:cubicBezTo>
                  <a:pt x="1395366" y="99813"/>
                  <a:pt x="841287" y="282030"/>
                  <a:pt x="721121" y="361446"/>
                </a:cubicBezTo>
                <a:lnTo>
                  <a:pt x="823345" y="742950"/>
                </a:lnTo>
                <a:lnTo>
                  <a:pt x="180737" y="915136"/>
                </a:lnTo>
                <a:lnTo>
                  <a:pt x="0" y="240624"/>
                </a:lnTo>
                <a:lnTo>
                  <a:pt x="572417" y="87245"/>
                </a:lnTo>
                <a:cubicBezTo>
                  <a:pt x="801072" y="30063"/>
                  <a:pt x="1096589" y="-33137"/>
                  <a:pt x="1301226" y="20027"/>
                </a:cubicBezTo>
                <a:cubicBezTo>
                  <a:pt x="1553702" y="84493"/>
                  <a:pt x="1737078" y="231291"/>
                  <a:pt x="1800238" y="406230"/>
                </a:cubicBezTo>
                <a:close/>
                <a:moveTo>
                  <a:pt x="2051695" y="1344675"/>
                </a:moveTo>
                <a:cubicBezTo>
                  <a:pt x="2060719" y="1369667"/>
                  <a:pt x="2067289" y="1395231"/>
                  <a:pt x="2071256" y="1421214"/>
                </a:cubicBezTo>
                <a:cubicBezTo>
                  <a:pt x="2071290" y="1422189"/>
                  <a:pt x="2071325" y="1423164"/>
                  <a:pt x="2071359" y="1424139"/>
                </a:cubicBezTo>
                <a:lnTo>
                  <a:pt x="1787019" y="1500327"/>
                </a:lnTo>
                <a:cubicBezTo>
                  <a:pt x="1646823" y="1038258"/>
                  <a:pt x="1092745" y="1220475"/>
                  <a:pt x="972579" y="1299891"/>
                </a:cubicBezTo>
                <a:lnTo>
                  <a:pt x="1074803" y="1681394"/>
                </a:lnTo>
                <a:lnTo>
                  <a:pt x="432194" y="1853581"/>
                </a:lnTo>
                <a:lnTo>
                  <a:pt x="251458" y="1179069"/>
                </a:lnTo>
                <a:lnTo>
                  <a:pt x="823874" y="1025690"/>
                </a:lnTo>
                <a:cubicBezTo>
                  <a:pt x="1052530" y="968507"/>
                  <a:pt x="1348047" y="905307"/>
                  <a:pt x="1552683" y="958471"/>
                </a:cubicBezTo>
                <a:cubicBezTo>
                  <a:pt x="1805159" y="1022937"/>
                  <a:pt x="1988535" y="1169736"/>
                  <a:pt x="2051695" y="134467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solidFill>
                <a:schemeClr val="accent1"/>
              </a:solidFill>
              <a:ea typeface="Segoe UI" pitchFamily="34" charset="0"/>
              <a:cs typeface="Segoe UI" pitchFamily="34" charset="0"/>
            </a:endParaRPr>
          </a:p>
        </p:txBody>
      </p:sp>
      <p:sp>
        <p:nvSpPr>
          <p:cNvPr id="12" name="Block Arc 28"/>
          <p:cNvSpPr/>
          <p:nvPr/>
        </p:nvSpPr>
        <p:spPr bwMode="auto">
          <a:xfrm rot="17100000" flipH="1" flipV="1">
            <a:off x="8846527" y="6307859"/>
            <a:ext cx="445009" cy="398326"/>
          </a:xfrm>
          <a:custGeom>
            <a:avLst/>
            <a:gdLst/>
            <a:ahLst/>
            <a:cxnLst/>
            <a:rect l="l" t="t" r="r" b="b"/>
            <a:pathLst>
              <a:path w="2071359" h="1853581">
                <a:moveTo>
                  <a:pt x="1800238" y="406230"/>
                </a:moveTo>
                <a:cubicBezTo>
                  <a:pt x="1809261" y="431222"/>
                  <a:pt x="1815832" y="456787"/>
                  <a:pt x="1819799" y="482769"/>
                </a:cubicBezTo>
                <a:cubicBezTo>
                  <a:pt x="1819832" y="483744"/>
                  <a:pt x="1819868" y="484719"/>
                  <a:pt x="1819901" y="485694"/>
                </a:cubicBezTo>
                <a:lnTo>
                  <a:pt x="1535562" y="561882"/>
                </a:lnTo>
                <a:cubicBezTo>
                  <a:pt x="1395366" y="99813"/>
                  <a:pt x="841287" y="282030"/>
                  <a:pt x="721121" y="361446"/>
                </a:cubicBezTo>
                <a:lnTo>
                  <a:pt x="823345" y="742950"/>
                </a:lnTo>
                <a:lnTo>
                  <a:pt x="180737" y="915136"/>
                </a:lnTo>
                <a:lnTo>
                  <a:pt x="0" y="240624"/>
                </a:lnTo>
                <a:lnTo>
                  <a:pt x="572417" y="87245"/>
                </a:lnTo>
                <a:cubicBezTo>
                  <a:pt x="801072" y="30063"/>
                  <a:pt x="1096589" y="-33137"/>
                  <a:pt x="1301226" y="20027"/>
                </a:cubicBezTo>
                <a:cubicBezTo>
                  <a:pt x="1553702" y="84493"/>
                  <a:pt x="1737078" y="231291"/>
                  <a:pt x="1800238" y="406230"/>
                </a:cubicBezTo>
                <a:close/>
                <a:moveTo>
                  <a:pt x="2051695" y="1344675"/>
                </a:moveTo>
                <a:cubicBezTo>
                  <a:pt x="2060719" y="1369667"/>
                  <a:pt x="2067289" y="1395231"/>
                  <a:pt x="2071256" y="1421214"/>
                </a:cubicBezTo>
                <a:cubicBezTo>
                  <a:pt x="2071290" y="1422189"/>
                  <a:pt x="2071325" y="1423164"/>
                  <a:pt x="2071359" y="1424139"/>
                </a:cubicBezTo>
                <a:lnTo>
                  <a:pt x="1787019" y="1500327"/>
                </a:lnTo>
                <a:cubicBezTo>
                  <a:pt x="1646823" y="1038258"/>
                  <a:pt x="1092745" y="1220475"/>
                  <a:pt x="972579" y="1299891"/>
                </a:cubicBezTo>
                <a:lnTo>
                  <a:pt x="1074803" y="1681394"/>
                </a:lnTo>
                <a:lnTo>
                  <a:pt x="432194" y="1853581"/>
                </a:lnTo>
                <a:lnTo>
                  <a:pt x="251458" y="1179069"/>
                </a:lnTo>
                <a:lnTo>
                  <a:pt x="823874" y="1025690"/>
                </a:lnTo>
                <a:cubicBezTo>
                  <a:pt x="1052530" y="968507"/>
                  <a:pt x="1348047" y="905307"/>
                  <a:pt x="1552683" y="958471"/>
                </a:cubicBezTo>
                <a:cubicBezTo>
                  <a:pt x="1805159" y="1022937"/>
                  <a:pt x="1988535" y="1169736"/>
                  <a:pt x="2051695" y="134467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solidFill>
                <a:schemeClr val="accent1"/>
              </a:solidFill>
              <a:ea typeface="Segoe UI" pitchFamily="34" charset="0"/>
              <a:cs typeface="Segoe UI" pitchFamily="34" charset="0"/>
            </a:endParaRPr>
          </a:p>
        </p:txBody>
      </p:sp>
    </p:spTree>
    <p:extLst>
      <p:ext uri="{BB962C8B-B14F-4D97-AF65-F5344CB8AC3E}">
        <p14:creationId xmlns:p14="http://schemas.microsoft.com/office/powerpoint/2010/main" val="19426823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Roles </a:t>
            </a:r>
            <a:endParaRPr lang="en-US" dirty="0"/>
          </a:p>
        </p:txBody>
      </p:sp>
      <p:sp>
        <p:nvSpPr>
          <p:cNvPr id="2" name="Title 1"/>
          <p:cNvSpPr>
            <a:spLocks noGrp="1"/>
          </p:cNvSpPr>
          <p:nvPr>
            <p:ph type="title"/>
          </p:nvPr>
        </p:nvSpPr>
        <p:spPr/>
        <p:txBody>
          <a:bodyPr/>
          <a:lstStyle/>
          <a:p>
            <a:r>
              <a:rPr lang="en-US"/>
              <a:t>Defense in Depth</a:t>
            </a:r>
            <a:endParaRPr lang="en-US" dirty="0"/>
          </a:p>
        </p:txBody>
      </p:sp>
      <p:sp>
        <p:nvSpPr>
          <p:cNvPr id="5" name="Rectangle 4"/>
          <p:cNvSpPr/>
          <p:nvPr/>
        </p:nvSpPr>
        <p:spPr>
          <a:xfrm>
            <a:off x="542864" y="5841398"/>
            <a:ext cx="4943801" cy="651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defTabSz="932597"/>
            <a:r>
              <a:rPr lang="en-US" sz="2448" kern="0" dirty="0" err="1">
                <a:solidFill>
                  <a:schemeClr val="tx1"/>
                </a:solidFill>
                <a:latin typeface="+mj-lt"/>
              </a:rPr>
              <a:t>IoT</a:t>
            </a:r>
            <a:r>
              <a:rPr lang="en-US" sz="2448" kern="0" dirty="0">
                <a:solidFill>
                  <a:schemeClr val="tx1"/>
                </a:solidFill>
                <a:latin typeface="+mj-lt"/>
              </a:rPr>
              <a:t> solution operator</a:t>
            </a:r>
            <a:endParaRPr lang="de-DE" sz="2448" kern="0" dirty="0">
              <a:solidFill>
                <a:schemeClr val="tx1"/>
              </a:solidFill>
              <a:latin typeface="+mj-lt"/>
            </a:endParaRPr>
          </a:p>
        </p:txBody>
      </p:sp>
      <p:sp>
        <p:nvSpPr>
          <p:cNvPr id="6" name="Rectangle 5"/>
          <p:cNvSpPr/>
          <p:nvPr/>
        </p:nvSpPr>
        <p:spPr>
          <a:xfrm>
            <a:off x="542864" y="4841564"/>
            <a:ext cx="4943801" cy="651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defTabSz="932597"/>
            <a:r>
              <a:rPr lang="en-US" sz="2448" kern="0" dirty="0" err="1">
                <a:solidFill>
                  <a:schemeClr val="tx1"/>
                </a:solidFill>
                <a:latin typeface="+mj-lt"/>
              </a:rPr>
              <a:t>IoT</a:t>
            </a:r>
            <a:r>
              <a:rPr lang="en-US" sz="2448" kern="0" dirty="0">
                <a:solidFill>
                  <a:schemeClr val="tx1"/>
                </a:solidFill>
                <a:latin typeface="+mj-lt"/>
              </a:rPr>
              <a:t> solution </a:t>
            </a:r>
            <a:r>
              <a:rPr lang="en-US" sz="2448" kern="0" dirty="0" err="1">
                <a:solidFill>
                  <a:schemeClr val="tx1"/>
                </a:solidFill>
                <a:latin typeface="+mj-lt"/>
              </a:rPr>
              <a:t>deployer</a:t>
            </a:r>
            <a:endParaRPr lang="de-DE" sz="2448" kern="0" dirty="0">
              <a:solidFill>
                <a:schemeClr val="tx1"/>
              </a:solidFill>
              <a:latin typeface="+mj-lt"/>
            </a:endParaRPr>
          </a:p>
        </p:txBody>
      </p:sp>
      <p:sp>
        <p:nvSpPr>
          <p:cNvPr id="7" name="Rectangle 6"/>
          <p:cNvSpPr/>
          <p:nvPr/>
        </p:nvSpPr>
        <p:spPr>
          <a:xfrm>
            <a:off x="542864" y="3841733"/>
            <a:ext cx="4943801" cy="651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defTabSz="932597"/>
            <a:r>
              <a:rPr lang="en-US" sz="2448" kern="0" dirty="0">
                <a:solidFill>
                  <a:schemeClr val="tx1"/>
                </a:solidFill>
                <a:latin typeface="+mj-lt"/>
              </a:rPr>
              <a:t>IoT cloud and solution provider</a:t>
            </a:r>
            <a:endParaRPr lang="de-DE" sz="2448" kern="0" dirty="0">
              <a:solidFill>
                <a:schemeClr val="tx1"/>
              </a:solidFill>
              <a:latin typeface="+mj-lt"/>
            </a:endParaRPr>
          </a:p>
        </p:txBody>
      </p:sp>
      <p:sp>
        <p:nvSpPr>
          <p:cNvPr id="8" name="Rectangle 7"/>
          <p:cNvSpPr/>
          <p:nvPr/>
        </p:nvSpPr>
        <p:spPr>
          <a:xfrm>
            <a:off x="542864" y="2841901"/>
            <a:ext cx="4943801" cy="651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defTabSz="932597"/>
            <a:r>
              <a:rPr lang="en-US" sz="2448" kern="0" dirty="0" err="1">
                <a:solidFill>
                  <a:schemeClr val="tx1"/>
                </a:solidFill>
                <a:latin typeface="+mj-lt"/>
              </a:rPr>
              <a:t>IoT</a:t>
            </a:r>
            <a:r>
              <a:rPr lang="en-US" sz="2448" kern="0" dirty="0">
                <a:solidFill>
                  <a:schemeClr val="tx1"/>
                </a:solidFill>
                <a:latin typeface="+mj-lt"/>
              </a:rPr>
              <a:t> solution developer</a:t>
            </a:r>
            <a:endParaRPr lang="de-DE" sz="2448" kern="0" dirty="0">
              <a:solidFill>
                <a:schemeClr val="tx1"/>
              </a:solidFill>
              <a:latin typeface="+mj-lt"/>
            </a:endParaRPr>
          </a:p>
        </p:txBody>
      </p:sp>
      <p:sp>
        <p:nvSpPr>
          <p:cNvPr id="9" name="Rectangle 8"/>
          <p:cNvSpPr/>
          <p:nvPr/>
        </p:nvSpPr>
        <p:spPr>
          <a:xfrm>
            <a:off x="542864" y="1842069"/>
            <a:ext cx="4943801" cy="651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defTabSz="932597"/>
            <a:r>
              <a:rPr lang="en-US" sz="2448" kern="0" dirty="0" err="1">
                <a:solidFill>
                  <a:schemeClr val="tx1"/>
                </a:solidFill>
                <a:latin typeface="+mj-lt"/>
              </a:rPr>
              <a:t>IoT</a:t>
            </a:r>
            <a:r>
              <a:rPr lang="en-US" sz="2448" kern="0" dirty="0">
                <a:solidFill>
                  <a:schemeClr val="tx1"/>
                </a:solidFill>
                <a:latin typeface="+mj-lt"/>
              </a:rPr>
              <a:t> hardware manufacturer and integrator</a:t>
            </a:r>
            <a:endParaRPr lang="de-DE" sz="2448" kern="0" dirty="0">
              <a:solidFill>
                <a:schemeClr val="tx1"/>
              </a:solidFill>
              <a:latin typeface="+mj-lt"/>
            </a:endParaRPr>
          </a:p>
        </p:txBody>
      </p:sp>
      <p:sp>
        <p:nvSpPr>
          <p:cNvPr id="10" name="Oval 9"/>
          <p:cNvSpPr/>
          <p:nvPr/>
        </p:nvSpPr>
        <p:spPr>
          <a:xfrm>
            <a:off x="8737829" y="3613294"/>
            <a:ext cx="791552" cy="791549"/>
          </a:xfrm>
          <a:prstGeom prst="ellipse">
            <a:avLst/>
          </a:pr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1" name="Oval 144"/>
          <p:cNvSpPr/>
          <p:nvPr/>
        </p:nvSpPr>
        <p:spPr>
          <a:xfrm rot="20228596">
            <a:off x="9064967" y="2388101"/>
            <a:ext cx="1325610" cy="2651215"/>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2" name="Oval 144"/>
          <p:cNvSpPr/>
          <p:nvPr/>
        </p:nvSpPr>
        <p:spPr>
          <a:xfrm rot="20437942">
            <a:off x="9072278" y="3031128"/>
            <a:ext cx="843846" cy="1687682"/>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3" name="Oval 144"/>
          <p:cNvSpPr/>
          <p:nvPr/>
        </p:nvSpPr>
        <p:spPr>
          <a:xfrm rot="1204452" flipH="1">
            <a:off x="8088195" y="2782261"/>
            <a:ext cx="1116632" cy="2146043"/>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dirty="0">
              <a:solidFill>
                <a:srgbClr val="FFFFFF"/>
              </a:solidFill>
            </a:endParaRPr>
          </a:p>
        </p:txBody>
      </p:sp>
      <p:sp>
        <p:nvSpPr>
          <p:cNvPr id="14" name="Oval 144"/>
          <p:cNvSpPr/>
          <p:nvPr/>
        </p:nvSpPr>
        <p:spPr>
          <a:xfrm rot="16419085">
            <a:off x="8352207" y="1464702"/>
            <a:ext cx="1678306" cy="3356597"/>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5" name="Oval 144"/>
          <p:cNvSpPr/>
          <p:nvPr/>
        </p:nvSpPr>
        <p:spPr>
          <a:xfrm rot="9745897">
            <a:off x="8526592" y="3501440"/>
            <a:ext cx="604760" cy="1209512"/>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6" name="Oval 144"/>
          <p:cNvSpPr/>
          <p:nvPr/>
        </p:nvSpPr>
        <p:spPr>
          <a:xfrm rot="4616220">
            <a:off x="8506776" y="3251531"/>
            <a:ext cx="1579940" cy="2968346"/>
          </a:xfrm>
          <a:custGeom>
            <a:avLst/>
            <a:gdLst>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0 w 4831898"/>
              <a:gd name="connsiteY4" fmla="*/ 241593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4" fmla="*/ 91440 w 4831898"/>
              <a:gd name="connsiteY4" fmla="*/ 2507378 h 4831876"/>
              <a:gd name="connsiteX0" fmla="*/ 0 w 4831898"/>
              <a:gd name="connsiteY0" fmla="*/ 2415938 h 4831876"/>
              <a:gd name="connsiteX1" fmla="*/ 2415949 w 4831898"/>
              <a:gd name="connsiteY1" fmla="*/ 0 h 4831876"/>
              <a:gd name="connsiteX2" fmla="*/ 4831898 w 4831898"/>
              <a:gd name="connsiteY2" fmla="*/ 2415938 h 4831876"/>
              <a:gd name="connsiteX3" fmla="*/ 2415949 w 4831898"/>
              <a:gd name="connsiteY3" fmla="*/ 4831876 h 4831876"/>
              <a:gd name="connsiteX0" fmla="*/ 0 w 2415949"/>
              <a:gd name="connsiteY0" fmla="*/ 0 h 4831876"/>
              <a:gd name="connsiteX1" fmla="*/ 2415949 w 2415949"/>
              <a:gd name="connsiteY1" fmla="*/ 2415938 h 4831876"/>
              <a:gd name="connsiteX2" fmla="*/ 0 w 2415949"/>
              <a:gd name="connsiteY2" fmla="*/ 4831876 h 4831876"/>
            </a:gdLst>
            <a:ahLst/>
            <a:cxnLst>
              <a:cxn ang="0">
                <a:pos x="connsiteX0" y="connsiteY0"/>
              </a:cxn>
              <a:cxn ang="0">
                <a:pos x="connsiteX1" y="connsiteY1"/>
              </a:cxn>
              <a:cxn ang="0">
                <a:pos x="connsiteX2" y="connsiteY2"/>
              </a:cxn>
            </a:cxnLst>
            <a:rect l="l" t="t" r="r" b="b"/>
            <a:pathLst>
              <a:path w="2415949" h="4831876">
                <a:moveTo>
                  <a:pt x="0" y="0"/>
                </a:moveTo>
                <a:cubicBezTo>
                  <a:pt x="1334292" y="0"/>
                  <a:pt x="2415949" y="1081652"/>
                  <a:pt x="2415949" y="2415938"/>
                </a:cubicBezTo>
                <a:cubicBezTo>
                  <a:pt x="2415949" y="3750224"/>
                  <a:pt x="1334292" y="4831876"/>
                  <a:pt x="0" y="4831876"/>
                </a:cubicBezTo>
              </a:path>
            </a:pathLst>
          </a:custGeom>
          <a:noFill/>
          <a:ln w="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7" name="VENDING"/>
          <p:cNvGrpSpPr/>
          <p:nvPr/>
        </p:nvGrpSpPr>
        <p:grpSpPr>
          <a:xfrm>
            <a:off x="10771791" y="2770408"/>
            <a:ext cx="707156" cy="1816319"/>
            <a:chOff x="4943850" y="3035753"/>
            <a:chExt cx="757741" cy="1946246"/>
          </a:xfrm>
          <a:noFill/>
        </p:grpSpPr>
        <p:sp>
          <p:nvSpPr>
            <p:cNvPr id="18" name="Oval 142"/>
            <p:cNvSpPr/>
            <p:nvPr/>
          </p:nvSpPr>
          <p:spPr>
            <a:xfrm>
              <a:off x="4953000" y="3035753"/>
              <a:ext cx="735289" cy="397094"/>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9" name="Rectangle 2048"/>
            <p:cNvSpPr>
              <a:spLocks noChangeAspect="1"/>
            </p:cNvSpPr>
            <p:nvPr/>
          </p:nvSpPr>
          <p:spPr bwMode="auto">
            <a:xfrm flipV="1">
              <a:off x="4943850" y="3465247"/>
              <a:ext cx="757741" cy="1516752"/>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grpFill/>
            <a:ln w="9525" cap="flat" cmpd="sng" algn="ctr">
              <a:solidFill>
                <a:schemeClr val="accent1"/>
              </a:solidFill>
              <a:prstDash val="solid"/>
              <a:headEnd type="none" w="med" len="med"/>
              <a:tailEnd type="none" w="med" len="med"/>
            </a:ln>
            <a:effectLst/>
          </p:spPr>
          <p:txBody>
            <a:bodyPr rot="0" spcFirstLastPara="0" vert="horz" wrap="square" lIns="95117" tIns="47558" rIns="47558" bIns="9511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3" fontAlgn="base">
                <a:spcBef>
                  <a:spcPct val="0"/>
                </a:spcBef>
                <a:spcAft>
                  <a:spcPct val="0"/>
                </a:spcAft>
                <a:defRPr/>
              </a:pPr>
              <a:endParaRPr lang="en-US" sz="1873"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p:cNvGrpSpPr/>
            <p:nvPr/>
          </p:nvGrpSpPr>
          <p:grpSpPr>
            <a:xfrm flipV="1">
              <a:off x="5154351" y="3126375"/>
              <a:ext cx="312238" cy="306471"/>
              <a:chOff x="-9407836" y="120612"/>
              <a:chExt cx="1474396" cy="1455780"/>
            </a:xfrm>
            <a:grpFill/>
          </p:grpSpPr>
          <p:sp>
            <p:nvSpPr>
              <p:cNvPr id="21" name="Oval 20"/>
              <p:cNvSpPr/>
              <p:nvPr/>
            </p:nvSpPr>
            <p:spPr>
              <a:xfrm>
                <a:off x="-8928872" y="595592"/>
                <a:ext cx="489390" cy="489390"/>
              </a:xfrm>
              <a:prstGeom prst="ellipse">
                <a:avLst/>
              </a:prstGeom>
              <a:gr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2" name="Straight Connector 21"/>
              <p:cNvCxnSpPr/>
              <p:nvPr/>
            </p:nvCxnSpPr>
            <p:spPr>
              <a:xfrm>
                <a:off x="-8679053" y="120612"/>
                <a:ext cx="0" cy="330979"/>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79053" y="1245413"/>
                <a:ext cx="0" cy="330979"/>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8103656" y="672726"/>
                <a:ext cx="2655" cy="33777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9240275" y="672726"/>
                <a:ext cx="2655" cy="33777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070059" y="451591"/>
                <a:ext cx="99256" cy="103778"/>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9075516" y="1127860"/>
                <a:ext cx="99256" cy="103778"/>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80667" y="451591"/>
                <a:ext cx="99256" cy="103778"/>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8386124" y="1127860"/>
                <a:ext cx="99256" cy="103778"/>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0" name="OIL RIL"/>
          <p:cNvGrpSpPr/>
          <p:nvPr/>
        </p:nvGrpSpPr>
        <p:grpSpPr>
          <a:xfrm>
            <a:off x="8036591" y="4454144"/>
            <a:ext cx="1048912" cy="1357184"/>
            <a:chOff x="2855988" y="3807749"/>
            <a:chExt cx="1159942" cy="1500845"/>
          </a:xfrm>
          <a:noFill/>
        </p:grpSpPr>
        <p:grpSp>
          <p:nvGrpSpPr>
            <p:cNvPr id="31" name="Group 30"/>
            <p:cNvGrpSpPr/>
            <p:nvPr/>
          </p:nvGrpSpPr>
          <p:grpSpPr>
            <a:xfrm>
              <a:off x="3306798" y="3904313"/>
              <a:ext cx="258323" cy="268935"/>
              <a:chOff x="-11741312" y="2985477"/>
              <a:chExt cx="1201118" cy="1250461"/>
            </a:xfrm>
            <a:grpFill/>
          </p:grpSpPr>
          <p:grpSp>
            <p:nvGrpSpPr>
              <p:cNvPr id="34" name="Group 33"/>
              <p:cNvGrpSpPr/>
              <p:nvPr/>
            </p:nvGrpSpPr>
            <p:grpSpPr>
              <a:xfrm>
                <a:off x="-11741312" y="2985477"/>
                <a:ext cx="1201118" cy="1250461"/>
                <a:chOff x="-11741312" y="2985477"/>
                <a:chExt cx="1201118" cy="1250461"/>
              </a:xfrm>
              <a:grpFill/>
            </p:grpSpPr>
            <p:cxnSp>
              <p:nvCxnSpPr>
                <p:cNvPr id="36" name="Straight Connector 35"/>
                <p:cNvCxnSpPr/>
                <p:nvPr/>
              </p:nvCxnSpPr>
              <p:spPr>
                <a:xfrm>
                  <a:off x="-11145846" y="2985477"/>
                  <a:ext cx="0" cy="1250461"/>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714017" y="3396428"/>
                  <a:ext cx="1173823" cy="459126"/>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1714017" y="3363367"/>
                  <a:ext cx="1124977" cy="492187"/>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741312" y="3603721"/>
                  <a:ext cx="1201118" cy="0"/>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397812" y="3045383"/>
                  <a:ext cx="487742" cy="1135848"/>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381621" y="3025242"/>
                  <a:ext cx="491275" cy="1187507"/>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569458" y="3149600"/>
                  <a:ext cx="895164" cy="923675"/>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1589182" y="3173046"/>
                  <a:ext cx="887865" cy="912924"/>
                </a:xfrm>
                <a:prstGeom prst="line">
                  <a:avLst/>
                </a:prstGeom>
                <a:grpFill/>
                <a:ln w="3175"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5" name="Oval 34"/>
              <p:cNvSpPr/>
              <p:nvPr/>
            </p:nvSpPr>
            <p:spPr>
              <a:xfrm>
                <a:off x="-11328806" y="3418776"/>
                <a:ext cx="365920" cy="365919"/>
              </a:xfrm>
              <a:prstGeom prst="ellipse">
                <a:avLst/>
              </a:prstGeom>
              <a:grp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sp>
          <p:nvSpPr>
            <p:cNvPr id="32" name="Oval 142"/>
            <p:cNvSpPr/>
            <p:nvPr/>
          </p:nvSpPr>
          <p:spPr>
            <a:xfrm>
              <a:off x="2985784" y="3807749"/>
              <a:ext cx="900351" cy="450176"/>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33" name="Freeform 71"/>
            <p:cNvSpPr>
              <a:spLocks noChangeAspect="1" noEditPoints="1"/>
            </p:cNvSpPr>
            <p:nvPr/>
          </p:nvSpPr>
          <p:spPr bwMode="auto">
            <a:xfrm>
              <a:off x="2855988" y="4178345"/>
              <a:ext cx="1159942" cy="1130249"/>
            </a:xfrm>
            <a:custGeom>
              <a:avLst/>
              <a:gdLst>
                <a:gd name="T0" fmla="*/ 212 w 586"/>
                <a:gd name="T1" fmla="*/ 329 h 571"/>
                <a:gd name="T2" fmla="*/ 250 w 586"/>
                <a:gd name="T3" fmla="*/ 302 h 571"/>
                <a:gd name="T4" fmla="*/ 536 w 586"/>
                <a:gd name="T5" fmla="*/ 302 h 571"/>
                <a:gd name="T6" fmla="*/ 498 w 586"/>
                <a:gd name="T7" fmla="*/ 259 h 571"/>
                <a:gd name="T8" fmla="*/ 212 w 586"/>
                <a:gd name="T9" fmla="*/ 269 h 571"/>
                <a:gd name="T10" fmla="*/ 227 w 586"/>
                <a:gd name="T11" fmla="*/ 290 h 571"/>
                <a:gd name="T12" fmla="*/ 250 w 586"/>
                <a:gd name="T13" fmla="*/ 242 h 571"/>
                <a:gd name="T14" fmla="*/ 104 w 586"/>
                <a:gd name="T15" fmla="*/ 244 h 571"/>
                <a:gd name="T16" fmla="*/ 158 w 586"/>
                <a:gd name="T17" fmla="*/ 269 h 571"/>
                <a:gd name="T18" fmla="*/ 192 w 586"/>
                <a:gd name="T19" fmla="*/ 471 h 571"/>
                <a:gd name="T20" fmla="*/ 162 w 586"/>
                <a:gd name="T21" fmla="*/ 213 h 571"/>
                <a:gd name="T22" fmla="*/ 498 w 586"/>
                <a:gd name="T23" fmla="*/ 244 h 571"/>
                <a:gd name="T24" fmla="*/ 536 w 586"/>
                <a:gd name="T25" fmla="*/ 259 h 571"/>
                <a:gd name="T26" fmla="*/ 503 w 586"/>
                <a:gd name="T27" fmla="*/ 202 h 571"/>
                <a:gd name="T28" fmla="*/ 225 w 586"/>
                <a:gd name="T29" fmla="*/ 183 h 571"/>
                <a:gd name="T30" fmla="*/ 210 w 586"/>
                <a:gd name="T31" fmla="*/ 242 h 571"/>
                <a:gd name="T32" fmla="*/ 248 w 586"/>
                <a:gd name="T33" fmla="*/ 227 h 571"/>
                <a:gd name="T34" fmla="*/ 498 w 586"/>
                <a:gd name="T35" fmla="*/ 184 h 571"/>
                <a:gd name="T36" fmla="*/ 528 w 586"/>
                <a:gd name="T37" fmla="*/ 194 h 571"/>
                <a:gd name="T38" fmla="*/ 521 w 586"/>
                <a:gd name="T39" fmla="*/ 142 h 571"/>
                <a:gd name="T40" fmla="*/ 417 w 586"/>
                <a:gd name="T41" fmla="*/ 123 h 571"/>
                <a:gd name="T42" fmla="*/ 382 w 586"/>
                <a:gd name="T43" fmla="*/ 161 h 571"/>
                <a:gd name="T44" fmla="*/ 382 w 586"/>
                <a:gd name="T45" fmla="*/ 404 h 571"/>
                <a:gd name="T46" fmla="*/ 369 w 586"/>
                <a:gd name="T47" fmla="*/ 430 h 571"/>
                <a:gd name="T48" fmla="*/ 356 w 586"/>
                <a:gd name="T49" fmla="*/ 440 h 571"/>
                <a:gd name="T50" fmla="*/ 333 w 586"/>
                <a:gd name="T51" fmla="*/ 471 h 571"/>
                <a:gd name="T52" fmla="*/ 417 w 586"/>
                <a:gd name="T53" fmla="*/ 123 h 571"/>
                <a:gd name="T54" fmla="*/ 494 w 586"/>
                <a:gd name="T55" fmla="*/ 19 h 571"/>
                <a:gd name="T56" fmla="*/ 498 w 586"/>
                <a:gd name="T57" fmla="*/ 56 h 571"/>
                <a:gd name="T58" fmla="*/ 536 w 586"/>
                <a:gd name="T59" fmla="*/ 133 h 571"/>
                <a:gd name="T60" fmla="*/ 565 w 586"/>
                <a:gd name="T61" fmla="*/ 371 h 571"/>
                <a:gd name="T62" fmla="*/ 0 w 586"/>
                <a:gd name="T63" fmla="*/ 571 h 571"/>
                <a:gd name="T64" fmla="*/ 31 w 586"/>
                <a:gd name="T65" fmla="*/ 292 h 571"/>
                <a:gd name="T66" fmla="*/ 89 w 586"/>
                <a:gd name="T67" fmla="*/ 244 h 571"/>
                <a:gd name="T68" fmla="*/ 139 w 586"/>
                <a:gd name="T69" fmla="*/ 196 h 571"/>
                <a:gd name="T70" fmla="*/ 187 w 586"/>
                <a:gd name="T71" fmla="*/ 204 h 571"/>
                <a:gd name="T72" fmla="*/ 213 w 586"/>
                <a:gd name="T73" fmla="*/ 171 h 571"/>
                <a:gd name="T74" fmla="*/ 250 w 586"/>
                <a:gd name="T75" fmla="*/ 92 h 571"/>
                <a:gd name="T76" fmla="*/ 311 w 586"/>
                <a:gd name="T77" fmla="*/ 56 h 571"/>
                <a:gd name="T78" fmla="*/ 333 w 586"/>
                <a:gd name="T79" fmla="*/ 432 h 571"/>
                <a:gd name="T80" fmla="*/ 367 w 586"/>
                <a:gd name="T81" fmla="*/ 394 h 571"/>
                <a:gd name="T82" fmla="*/ 367 w 586"/>
                <a:gd name="T83" fmla="*/ 154 h 571"/>
                <a:gd name="T84" fmla="*/ 369 w 586"/>
                <a:gd name="T85" fmla="*/ 142 h 571"/>
                <a:gd name="T86" fmla="*/ 375 w 586"/>
                <a:gd name="T87" fmla="*/ 133 h 571"/>
                <a:gd name="T88" fmla="*/ 379 w 586"/>
                <a:gd name="T89" fmla="*/ 127 h 571"/>
                <a:gd name="T90" fmla="*/ 384 w 586"/>
                <a:gd name="T91" fmla="*/ 119 h 571"/>
                <a:gd name="T92" fmla="*/ 417 w 586"/>
                <a:gd name="T93" fmla="*/ 108 h 571"/>
                <a:gd name="T94" fmla="*/ 421 w 586"/>
                <a:gd name="T95" fmla="*/ 3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6" h="571">
                  <a:moveTo>
                    <a:pt x="250" y="302"/>
                  </a:moveTo>
                  <a:lnTo>
                    <a:pt x="242" y="302"/>
                  </a:lnTo>
                  <a:lnTo>
                    <a:pt x="223" y="311"/>
                  </a:lnTo>
                  <a:lnTo>
                    <a:pt x="212" y="329"/>
                  </a:lnTo>
                  <a:lnTo>
                    <a:pt x="210" y="336"/>
                  </a:lnTo>
                  <a:lnTo>
                    <a:pt x="210" y="471"/>
                  </a:lnTo>
                  <a:lnTo>
                    <a:pt x="250" y="471"/>
                  </a:lnTo>
                  <a:lnTo>
                    <a:pt x="250" y="302"/>
                  </a:lnTo>
                  <a:close/>
                  <a:moveTo>
                    <a:pt x="498" y="259"/>
                  </a:moveTo>
                  <a:lnTo>
                    <a:pt x="498" y="371"/>
                  </a:lnTo>
                  <a:lnTo>
                    <a:pt x="536" y="371"/>
                  </a:lnTo>
                  <a:lnTo>
                    <a:pt x="536" y="302"/>
                  </a:lnTo>
                  <a:lnTo>
                    <a:pt x="532" y="283"/>
                  </a:lnTo>
                  <a:lnTo>
                    <a:pt x="521" y="269"/>
                  </a:lnTo>
                  <a:lnTo>
                    <a:pt x="503" y="261"/>
                  </a:lnTo>
                  <a:lnTo>
                    <a:pt x="498" y="259"/>
                  </a:lnTo>
                  <a:close/>
                  <a:moveTo>
                    <a:pt x="250" y="242"/>
                  </a:moveTo>
                  <a:lnTo>
                    <a:pt x="242" y="242"/>
                  </a:lnTo>
                  <a:lnTo>
                    <a:pt x="223" y="252"/>
                  </a:lnTo>
                  <a:lnTo>
                    <a:pt x="212" y="269"/>
                  </a:lnTo>
                  <a:lnTo>
                    <a:pt x="210" y="277"/>
                  </a:lnTo>
                  <a:lnTo>
                    <a:pt x="210" y="302"/>
                  </a:lnTo>
                  <a:lnTo>
                    <a:pt x="217" y="296"/>
                  </a:lnTo>
                  <a:lnTo>
                    <a:pt x="227" y="290"/>
                  </a:lnTo>
                  <a:lnTo>
                    <a:pt x="237" y="286"/>
                  </a:lnTo>
                  <a:lnTo>
                    <a:pt x="248" y="286"/>
                  </a:lnTo>
                  <a:lnTo>
                    <a:pt x="250" y="286"/>
                  </a:lnTo>
                  <a:lnTo>
                    <a:pt x="250" y="242"/>
                  </a:lnTo>
                  <a:close/>
                  <a:moveTo>
                    <a:pt x="135" y="213"/>
                  </a:moveTo>
                  <a:lnTo>
                    <a:pt x="119" y="217"/>
                  </a:lnTo>
                  <a:lnTo>
                    <a:pt x="108" y="229"/>
                  </a:lnTo>
                  <a:lnTo>
                    <a:pt x="104" y="244"/>
                  </a:lnTo>
                  <a:lnTo>
                    <a:pt x="104" y="244"/>
                  </a:lnTo>
                  <a:lnTo>
                    <a:pt x="112" y="244"/>
                  </a:lnTo>
                  <a:lnTo>
                    <a:pt x="137" y="252"/>
                  </a:lnTo>
                  <a:lnTo>
                    <a:pt x="158" y="269"/>
                  </a:lnTo>
                  <a:lnTo>
                    <a:pt x="173" y="290"/>
                  </a:lnTo>
                  <a:lnTo>
                    <a:pt x="177" y="319"/>
                  </a:lnTo>
                  <a:lnTo>
                    <a:pt x="177" y="471"/>
                  </a:lnTo>
                  <a:lnTo>
                    <a:pt x="192" y="471"/>
                  </a:lnTo>
                  <a:lnTo>
                    <a:pt x="192" y="244"/>
                  </a:lnTo>
                  <a:lnTo>
                    <a:pt x="189" y="229"/>
                  </a:lnTo>
                  <a:lnTo>
                    <a:pt x="177" y="217"/>
                  </a:lnTo>
                  <a:lnTo>
                    <a:pt x="162" y="213"/>
                  </a:lnTo>
                  <a:lnTo>
                    <a:pt x="135" y="213"/>
                  </a:lnTo>
                  <a:close/>
                  <a:moveTo>
                    <a:pt x="498" y="200"/>
                  </a:moveTo>
                  <a:lnTo>
                    <a:pt x="498" y="244"/>
                  </a:lnTo>
                  <a:lnTo>
                    <a:pt x="498" y="244"/>
                  </a:lnTo>
                  <a:lnTo>
                    <a:pt x="509" y="246"/>
                  </a:lnTo>
                  <a:lnTo>
                    <a:pt x="519" y="248"/>
                  </a:lnTo>
                  <a:lnTo>
                    <a:pt x="528" y="254"/>
                  </a:lnTo>
                  <a:lnTo>
                    <a:pt x="536" y="259"/>
                  </a:lnTo>
                  <a:lnTo>
                    <a:pt x="536" y="242"/>
                  </a:lnTo>
                  <a:lnTo>
                    <a:pt x="532" y="223"/>
                  </a:lnTo>
                  <a:lnTo>
                    <a:pt x="521" y="209"/>
                  </a:lnTo>
                  <a:lnTo>
                    <a:pt x="503" y="202"/>
                  </a:lnTo>
                  <a:lnTo>
                    <a:pt x="498" y="200"/>
                  </a:lnTo>
                  <a:close/>
                  <a:moveTo>
                    <a:pt x="250" y="175"/>
                  </a:moveTo>
                  <a:lnTo>
                    <a:pt x="242" y="175"/>
                  </a:lnTo>
                  <a:lnTo>
                    <a:pt x="225" y="183"/>
                  </a:lnTo>
                  <a:lnTo>
                    <a:pt x="213" y="198"/>
                  </a:lnTo>
                  <a:lnTo>
                    <a:pt x="210" y="217"/>
                  </a:lnTo>
                  <a:lnTo>
                    <a:pt x="210" y="238"/>
                  </a:lnTo>
                  <a:lnTo>
                    <a:pt x="210" y="242"/>
                  </a:lnTo>
                  <a:lnTo>
                    <a:pt x="217" y="236"/>
                  </a:lnTo>
                  <a:lnTo>
                    <a:pt x="227" y="231"/>
                  </a:lnTo>
                  <a:lnTo>
                    <a:pt x="237" y="227"/>
                  </a:lnTo>
                  <a:lnTo>
                    <a:pt x="248" y="227"/>
                  </a:lnTo>
                  <a:lnTo>
                    <a:pt x="250" y="227"/>
                  </a:lnTo>
                  <a:lnTo>
                    <a:pt x="250" y="175"/>
                  </a:lnTo>
                  <a:close/>
                  <a:moveTo>
                    <a:pt x="498" y="133"/>
                  </a:moveTo>
                  <a:lnTo>
                    <a:pt x="498" y="184"/>
                  </a:lnTo>
                  <a:lnTo>
                    <a:pt x="498" y="184"/>
                  </a:lnTo>
                  <a:lnTo>
                    <a:pt x="509" y="186"/>
                  </a:lnTo>
                  <a:lnTo>
                    <a:pt x="519" y="188"/>
                  </a:lnTo>
                  <a:lnTo>
                    <a:pt x="528" y="194"/>
                  </a:lnTo>
                  <a:lnTo>
                    <a:pt x="536" y="200"/>
                  </a:lnTo>
                  <a:lnTo>
                    <a:pt x="536" y="175"/>
                  </a:lnTo>
                  <a:lnTo>
                    <a:pt x="532" y="156"/>
                  </a:lnTo>
                  <a:lnTo>
                    <a:pt x="521" y="142"/>
                  </a:lnTo>
                  <a:lnTo>
                    <a:pt x="503" y="133"/>
                  </a:lnTo>
                  <a:lnTo>
                    <a:pt x="498" y="133"/>
                  </a:lnTo>
                  <a:close/>
                  <a:moveTo>
                    <a:pt x="417" y="123"/>
                  </a:moveTo>
                  <a:lnTo>
                    <a:pt x="417" y="123"/>
                  </a:lnTo>
                  <a:lnTo>
                    <a:pt x="402" y="129"/>
                  </a:lnTo>
                  <a:lnTo>
                    <a:pt x="390" y="142"/>
                  </a:lnTo>
                  <a:lnTo>
                    <a:pt x="382" y="158"/>
                  </a:lnTo>
                  <a:lnTo>
                    <a:pt x="382" y="161"/>
                  </a:lnTo>
                  <a:lnTo>
                    <a:pt x="382" y="394"/>
                  </a:lnTo>
                  <a:lnTo>
                    <a:pt x="382" y="396"/>
                  </a:lnTo>
                  <a:lnTo>
                    <a:pt x="382" y="404"/>
                  </a:lnTo>
                  <a:lnTo>
                    <a:pt x="382" y="404"/>
                  </a:lnTo>
                  <a:lnTo>
                    <a:pt x="381" y="409"/>
                  </a:lnTo>
                  <a:lnTo>
                    <a:pt x="379" y="417"/>
                  </a:lnTo>
                  <a:lnTo>
                    <a:pt x="375" y="425"/>
                  </a:lnTo>
                  <a:lnTo>
                    <a:pt x="369" y="430"/>
                  </a:lnTo>
                  <a:lnTo>
                    <a:pt x="367" y="432"/>
                  </a:lnTo>
                  <a:lnTo>
                    <a:pt x="367" y="432"/>
                  </a:lnTo>
                  <a:lnTo>
                    <a:pt x="363" y="436"/>
                  </a:lnTo>
                  <a:lnTo>
                    <a:pt x="356" y="440"/>
                  </a:lnTo>
                  <a:lnTo>
                    <a:pt x="348" y="446"/>
                  </a:lnTo>
                  <a:lnTo>
                    <a:pt x="338" y="448"/>
                  </a:lnTo>
                  <a:lnTo>
                    <a:pt x="333" y="448"/>
                  </a:lnTo>
                  <a:lnTo>
                    <a:pt x="333" y="471"/>
                  </a:lnTo>
                  <a:lnTo>
                    <a:pt x="396" y="471"/>
                  </a:lnTo>
                  <a:lnTo>
                    <a:pt x="396" y="371"/>
                  </a:lnTo>
                  <a:lnTo>
                    <a:pt x="417" y="371"/>
                  </a:lnTo>
                  <a:lnTo>
                    <a:pt x="417" y="123"/>
                  </a:lnTo>
                  <a:close/>
                  <a:moveTo>
                    <a:pt x="436" y="0"/>
                  </a:moveTo>
                  <a:lnTo>
                    <a:pt x="475" y="0"/>
                  </a:lnTo>
                  <a:lnTo>
                    <a:pt x="475" y="19"/>
                  </a:lnTo>
                  <a:lnTo>
                    <a:pt x="494" y="19"/>
                  </a:lnTo>
                  <a:lnTo>
                    <a:pt x="494" y="38"/>
                  </a:lnTo>
                  <a:lnTo>
                    <a:pt x="475" y="38"/>
                  </a:lnTo>
                  <a:lnTo>
                    <a:pt x="475" y="56"/>
                  </a:lnTo>
                  <a:lnTo>
                    <a:pt x="498" y="56"/>
                  </a:lnTo>
                  <a:lnTo>
                    <a:pt x="498" y="117"/>
                  </a:lnTo>
                  <a:lnTo>
                    <a:pt x="498" y="117"/>
                  </a:lnTo>
                  <a:lnTo>
                    <a:pt x="519" y="121"/>
                  </a:lnTo>
                  <a:lnTo>
                    <a:pt x="536" y="133"/>
                  </a:lnTo>
                  <a:lnTo>
                    <a:pt x="548" y="150"/>
                  </a:lnTo>
                  <a:lnTo>
                    <a:pt x="553" y="171"/>
                  </a:lnTo>
                  <a:lnTo>
                    <a:pt x="553" y="371"/>
                  </a:lnTo>
                  <a:lnTo>
                    <a:pt x="565" y="371"/>
                  </a:lnTo>
                  <a:lnTo>
                    <a:pt x="565" y="471"/>
                  </a:lnTo>
                  <a:lnTo>
                    <a:pt x="586" y="471"/>
                  </a:lnTo>
                  <a:lnTo>
                    <a:pt x="586" y="571"/>
                  </a:lnTo>
                  <a:lnTo>
                    <a:pt x="0" y="571"/>
                  </a:lnTo>
                  <a:lnTo>
                    <a:pt x="0" y="471"/>
                  </a:lnTo>
                  <a:lnTo>
                    <a:pt x="25" y="471"/>
                  </a:lnTo>
                  <a:lnTo>
                    <a:pt x="25" y="319"/>
                  </a:lnTo>
                  <a:lnTo>
                    <a:pt x="31" y="292"/>
                  </a:lnTo>
                  <a:lnTo>
                    <a:pt x="43" y="271"/>
                  </a:lnTo>
                  <a:lnTo>
                    <a:pt x="62" y="254"/>
                  </a:lnTo>
                  <a:lnTo>
                    <a:pt x="85" y="246"/>
                  </a:lnTo>
                  <a:lnTo>
                    <a:pt x="89" y="244"/>
                  </a:lnTo>
                  <a:lnTo>
                    <a:pt x="89" y="236"/>
                  </a:lnTo>
                  <a:lnTo>
                    <a:pt x="98" y="215"/>
                  </a:lnTo>
                  <a:lnTo>
                    <a:pt x="116" y="200"/>
                  </a:lnTo>
                  <a:lnTo>
                    <a:pt x="139" y="196"/>
                  </a:lnTo>
                  <a:lnTo>
                    <a:pt x="160" y="196"/>
                  </a:lnTo>
                  <a:lnTo>
                    <a:pt x="169" y="196"/>
                  </a:lnTo>
                  <a:lnTo>
                    <a:pt x="179" y="200"/>
                  </a:lnTo>
                  <a:lnTo>
                    <a:pt x="187" y="204"/>
                  </a:lnTo>
                  <a:lnTo>
                    <a:pt x="194" y="209"/>
                  </a:lnTo>
                  <a:lnTo>
                    <a:pt x="194" y="202"/>
                  </a:lnTo>
                  <a:lnTo>
                    <a:pt x="200" y="184"/>
                  </a:lnTo>
                  <a:lnTo>
                    <a:pt x="213" y="171"/>
                  </a:lnTo>
                  <a:lnTo>
                    <a:pt x="229" y="161"/>
                  </a:lnTo>
                  <a:lnTo>
                    <a:pt x="248" y="159"/>
                  </a:lnTo>
                  <a:lnTo>
                    <a:pt x="250" y="159"/>
                  </a:lnTo>
                  <a:lnTo>
                    <a:pt x="250" y="92"/>
                  </a:lnTo>
                  <a:lnTo>
                    <a:pt x="256" y="71"/>
                  </a:lnTo>
                  <a:lnTo>
                    <a:pt x="269" y="56"/>
                  </a:lnTo>
                  <a:lnTo>
                    <a:pt x="290" y="50"/>
                  </a:lnTo>
                  <a:lnTo>
                    <a:pt x="311" y="56"/>
                  </a:lnTo>
                  <a:lnTo>
                    <a:pt x="327" y="71"/>
                  </a:lnTo>
                  <a:lnTo>
                    <a:pt x="333" y="92"/>
                  </a:lnTo>
                  <a:lnTo>
                    <a:pt x="333" y="432"/>
                  </a:lnTo>
                  <a:lnTo>
                    <a:pt x="333" y="432"/>
                  </a:lnTo>
                  <a:lnTo>
                    <a:pt x="348" y="427"/>
                  </a:lnTo>
                  <a:lnTo>
                    <a:pt x="359" y="413"/>
                  </a:lnTo>
                  <a:lnTo>
                    <a:pt x="365" y="398"/>
                  </a:lnTo>
                  <a:lnTo>
                    <a:pt x="367" y="394"/>
                  </a:lnTo>
                  <a:lnTo>
                    <a:pt x="367" y="161"/>
                  </a:lnTo>
                  <a:lnTo>
                    <a:pt x="367" y="159"/>
                  </a:lnTo>
                  <a:lnTo>
                    <a:pt x="367" y="154"/>
                  </a:lnTo>
                  <a:lnTo>
                    <a:pt x="367" y="154"/>
                  </a:lnTo>
                  <a:lnTo>
                    <a:pt x="369" y="146"/>
                  </a:lnTo>
                  <a:lnTo>
                    <a:pt x="369" y="142"/>
                  </a:lnTo>
                  <a:lnTo>
                    <a:pt x="369" y="142"/>
                  </a:lnTo>
                  <a:lnTo>
                    <a:pt x="369" y="142"/>
                  </a:lnTo>
                  <a:lnTo>
                    <a:pt x="371" y="138"/>
                  </a:lnTo>
                  <a:lnTo>
                    <a:pt x="373" y="135"/>
                  </a:lnTo>
                  <a:lnTo>
                    <a:pt x="373" y="135"/>
                  </a:lnTo>
                  <a:lnTo>
                    <a:pt x="375" y="133"/>
                  </a:lnTo>
                  <a:lnTo>
                    <a:pt x="375" y="131"/>
                  </a:lnTo>
                  <a:lnTo>
                    <a:pt x="379" y="127"/>
                  </a:lnTo>
                  <a:lnTo>
                    <a:pt x="379" y="127"/>
                  </a:lnTo>
                  <a:lnTo>
                    <a:pt x="379" y="127"/>
                  </a:lnTo>
                  <a:lnTo>
                    <a:pt x="381" y="123"/>
                  </a:lnTo>
                  <a:lnTo>
                    <a:pt x="382" y="123"/>
                  </a:lnTo>
                  <a:lnTo>
                    <a:pt x="382" y="123"/>
                  </a:lnTo>
                  <a:lnTo>
                    <a:pt x="384" y="119"/>
                  </a:lnTo>
                  <a:lnTo>
                    <a:pt x="392" y="115"/>
                  </a:lnTo>
                  <a:lnTo>
                    <a:pt x="402" y="111"/>
                  </a:lnTo>
                  <a:lnTo>
                    <a:pt x="409" y="108"/>
                  </a:lnTo>
                  <a:lnTo>
                    <a:pt x="417" y="108"/>
                  </a:lnTo>
                  <a:lnTo>
                    <a:pt x="417" y="56"/>
                  </a:lnTo>
                  <a:lnTo>
                    <a:pt x="436" y="56"/>
                  </a:lnTo>
                  <a:lnTo>
                    <a:pt x="436" y="38"/>
                  </a:lnTo>
                  <a:lnTo>
                    <a:pt x="421" y="38"/>
                  </a:lnTo>
                  <a:lnTo>
                    <a:pt x="421" y="19"/>
                  </a:lnTo>
                  <a:lnTo>
                    <a:pt x="436" y="19"/>
                  </a:lnTo>
                  <a:lnTo>
                    <a:pt x="436" y="0"/>
                  </a:lnTo>
                  <a:close/>
                </a:path>
              </a:pathLst>
            </a:custGeom>
            <a:grpFill/>
            <a:ln w="15875">
              <a:solidFill>
                <a:schemeClr val="accent1"/>
              </a:solidFill>
              <a:prstDash val="solid"/>
              <a:round/>
              <a:headEnd/>
              <a:tailEnd/>
            </a:ln>
          </p:spPr>
          <p:txBody>
            <a:bodyPr vert="horz" wrap="square" lIns="95117" tIns="47558" rIns="95117" bIns="47558" numCol="1" anchor="t" anchorCtr="0" compatLnSpc="1">
              <a:prstTxWarp prst="textNoShape">
                <a:avLst/>
              </a:prstTxWarp>
            </a:bodyPr>
            <a:lstStyle/>
            <a:p>
              <a:pPr defTabSz="951156"/>
              <a:endParaRPr lang="en-US" sz="1873" kern="0">
                <a:solidFill>
                  <a:prstClr val="black"/>
                </a:solidFill>
              </a:endParaRPr>
            </a:p>
          </p:txBody>
        </p:sp>
      </p:grpSp>
      <p:grpSp>
        <p:nvGrpSpPr>
          <p:cNvPr id="44" name="CAR"/>
          <p:cNvGrpSpPr/>
          <p:nvPr/>
        </p:nvGrpSpPr>
        <p:grpSpPr>
          <a:xfrm>
            <a:off x="6964699" y="2652195"/>
            <a:ext cx="1092042" cy="1283331"/>
            <a:chOff x="970509" y="4093413"/>
            <a:chExt cx="1049828" cy="1233722"/>
          </a:xfrm>
          <a:noFill/>
        </p:grpSpPr>
        <p:sp>
          <p:nvSpPr>
            <p:cNvPr id="45" name="VEHICLE TRACKING"/>
            <p:cNvSpPr>
              <a:spLocks noChangeAspect="1"/>
            </p:cNvSpPr>
            <p:nvPr/>
          </p:nvSpPr>
          <p:spPr bwMode="auto">
            <a:xfrm>
              <a:off x="970509" y="4541752"/>
              <a:ext cx="1049828" cy="785383"/>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w="158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p:cNvGrpSpPr/>
            <p:nvPr/>
          </p:nvGrpSpPr>
          <p:grpSpPr>
            <a:xfrm>
              <a:off x="1375400" y="4219528"/>
              <a:ext cx="240047" cy="250622"/>
              <a:chOff x="6356211" y="-986246"/>
              <a:chExt cx="322176" cy="336369"/>
            </a:xfrm>
            <a:grpFill/>
          </p:grpSpPr>
          <p:sp>
            <p:nvSpPr>
              <p:cNvPr id="48" name="Oval 47"/>
              <p:cNvSpPr/>
              <p:nvPr/>
            </p:nvSpPr>
            <p:spPr>
              <a:xfrm>
                <a:off x="6459255" y="-868963"/>
                <a:ext cx="116089" cy="116089"/>
              </a:xfrm>
              <a:prstGeom prst="ellipse">
                <a:avLst/>
              </a:prstGeom>
              <a:gr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49" name="Straight Connector 48"/>
              <p:cNvCxnSpPr/>
              <p:nvPr/>
            </p:nvCxnSpPr>
            <p:spPr>
              <a:xfrm>
                <a:off x="6517299" y="-986246"/>
                <a:ext cx="0" cy="336369"/>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356211" y="-810919"/>
                <a:ext cx="322176" cy="0"/>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25918" y="-905756"/>
                <a:ext cx="33337" cy="3333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576503" y="-909443"/>
                <a:ext cx="33337" cy="3333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6425918" y="-745560"/>
                <a:ext cx="33337" cy="3333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6576503" y="-749247"/>
                <a:ext cx="33337" cy="33337"/>
              </a:xfrm>
              <a:prstGeom prst="line">
                <a:avLst/>
              </a:prstGeom>
              <a:grpFill/>
              <a:ln w="9525"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7" name="Oval 142"/>
            <p:cNvSpPr/>
            <p:nvPr/>
          </p:nvSpPr>
          <p:spPr>
            <a:xfrm>
              <a:off x="994466" y="4093413"/>
              <a:ext cx="1001915" cy="500958"/>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cxnSp>
        <p:nvCxnSpPr>
          <p:cNvPr id="57" name="Straight Connector 56"/>
          <p:cNvCxnSpPr/>
          <p:nvPr/>
        </p:nvCxnSpPr>
        <p:spPr>
          <a:xfrm>
            <a:off x="882" y="2667895"/>
            <a:ext cx="6233893"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81" y="3667726"/>
            <a:ext cx="6219016"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81" y="4667558"/>
            <a:ext cx="6197186"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82" y="5667389"/>
            <a:ext cx="6260692"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1216" y="6503953"/>
            <a:ext cx="7866517" cy="499107"/>
          </a:xfrm>
          <a:prstGeom prst="rect">
            <a:avLst/>
          </a:prstGeom>
          <a:noFill/>
        </p:spPr>
        <p:txBody>
          <a:bodyPr wrap="square" lIns="186521" tIns="149217" rIns="186521" bIns="149217" rtlCol="0">
            <a:spAutoFit/>
          </a:bodyPr>
          <a:lstStyle/>
          <a:p>
            <a:pPr algn="r" defTabSz="932597">
              <a:lnSpc>
                <a:spcPct val="90000"/>
              </a:lnSpc>
              <a:spcAft>
                <a:spcPts val="612"/>
              </a:spcAft>
            </a:pPr>
            <a:r>
              <a:rPr lang="en-US" sz="1428" kern="0" dirty="0">
                <a:gradFill>
                  <a:gsLst>
                    <a:gs pos="2917">
                      <a:schemeClr val="tx1"/>
                    </a:gs>
                    <a:gs pos="30000">
                      <a:schemeClr val="tx1"/>
                    </a:gs>
                  </a:gsLst>
                  <a:lin ang="5400000" scaled="0"/>
                </a:gradFill>
              </a:rPr>
              <a:t>azure.microsoft.com/documentation/articles/</a:t>
            </a:r>
            <a:r>
              <a:rPr lang="en-US" sz="1428" kern="0" dirty="0" err="1">
                <a:gradFill>
                  <a:gsLst>
                    <a:gs pos="2917">
                      <a:schemeClr val="tx1"/>
                    </a:gs>
                    <a:gs pos="30000">
                      <a:schemeClr val="tx1"/>
                    </a:gs>
                  </a:gsLst>
                  <a:lin ang="5400000" scaled="0"/>
                </a:gradFill>
              </a:rPr>
              <a:t>iot</a:t>
            </a:r>
            <a:r>
              <a:rPr lang="en-US" sz="1428" kern="0" dirty="0">
                <a:gradFill>
                  <a:gsLst>
                    <a:gs pos="2917">
                      <a:schemeClr val="tx1"/>
                    </a:gs>
                    <a:gs pos="30000">
                      <a:schemeClr val="tx1"/>
                    </a:gs>
                  </a:gsLst>
                  <a:lin ang="5400000" scaled="0"/>
                </a:gradFill>
              </a:rPr>
              <a:t>-security-best-practices/</a:t>
            </a:r>
          </a:p>
        </p:txBody>
      </p:sp>
    </p:spTree>
    <p:extLst>
      <p:ext uri="{BB962C8B-B14F-4D97-AF65-F5344CB8AC3E}">
        <p14:creationId xmlns:p14="http://schemas.microsoft.com/office/powerpoint/2010/main" val="1891650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0-#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0-#ppt_w/2"/>
                                          </p:val>
                                        </p:tav>
                                        <p:tav tm="100000">
                                          <p:val>
                                            <p:strVal val="#ppt_x"/>
                                          </p:val>
                                        </p:tav>
                                      </p:tavLst>
                                    </p:anim>
                                    <p:anim calcmode="lin" valueType="num">
                                      <p:cBhvr additive="base">
                                        <p:cTn id="30" dur="500" fill="hold"/>
                                        <p:tgtEl>
                                          <p:spTgt spid="59"/>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500" fill="hold"/>
                                        <p:tgtEl>
                                          <p:spTgt spid="60"/>
                                        </p:tgtEl>
                                        <p:attrNameLst>
                                          <p:attrName>ppt_x</p:attrName>
                                        </p:attrNameLst>
                                      </p:cBhvr>
                                      <p:tavLst>
                                        <p:tav tm="0">
                                          <p:val>
                                            <p:strVal val="0-#ppt_w/2"/>
                                          </p:val>
                                        </p:tav>
                                        <p:tav tm="100000">
                                          <p:val>
                                            <p:strVal val="#ppt_x"/>
                                          </p:val>
                                        </p:tav>
                                      </p:tavLst>
                                    </p:anim>
                                    <p:anim calcmode="lin" valueType="num">
                                      <p:cBhvr additive="base">
                                        <p:cTn id="39" dur="500" fill="hold"/>
                                        <p:tgtEl>
                                          <p:spTgt spid="60"/>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1000"/>
                                        <p:tgtEl>
                                          <p:spTgt spid="1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1000"/>
                                        <p:tgtEl>
                                          <p:spTgt spid="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1000"/>
                                        <p:tgtEl>
                                          <p:spTgt spid="13"/>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right)">
                                      <p:cBhvr>
                                        <p:cTn id="56" dur="1000"/>
                                        <p:tgtEl>
                                          <p:spTgt spid="1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1000"/>
                                        <p:tgtEl>
                                          <p:spTgt spid="1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1000"/>
                                        <p:tgtEl>
                                          <p:spTgt spid="1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1000"/>
                                        <p:tgtEl>
                                          <p:spTgt spid="15"/>
                                        </p:tgtEl>
                                      </p:cBhvr>
                                    </p:animEffect>
                                  </p:childTnLst>
                                </p:cTn>
                              </p:par>
                            </p:childTnLst>
                          </p:cTn>
                        </p:par>
                        <p:par>
                          <p:cTn id="66" fill="hold">
                            <p:stCondLst>
                              <p:cond delay="3000"/>
                            </p:stCondLst>
                            <p:childTnLst>
                              <p:par>
                                <p:cTn id="67" presetID="53" presetClass="entr" presetSubtype="16"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Effect transition="in" filter="fade">
                                      <p:cBhvr>
                                        <p:cTn id="71" dur="500"/>
                                        <p:tgtEl>
                                          <p:spTgt spid="30"/>
                                        </p:tgtEl>
                                      </p:cBhvr>
                                    </p:animEffect>
                                  </p:childTnLst>
                                </p:cTn>
                              </p:par>
                              <p:par>
                                <p:cTn id="72" presetID="53" presetClass="entr" presetSubtype="16"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p:cTn id="74" dur="500" fill="hold"/>
                                        <p:tgtEl>
                                          <p:spTgt spid="44"/>
                                        </p:tgtEl>
                                        <p:attrNameLst>
                                          <p:attrName>ppt_w</p:attrName>
                                        </p:attrNameLst>
                                      </p:cBhvr>
                                      <p:tavLst>
                                        <p:tav tm="0">
                                          <p:val>
                                            <p:fltVal val="0"/>
                                          </p:val>
                                        </p:tav>
                                        <p:tav tm="100000">
                                          <p:val>
                                            <p:strVal val="#ppt_w"/>
                                          </p:val>
                                        </p:tav>
                                      </p:tavLst>
                                    </p:anim>
                                    <p:anim calcmode="lin" valueType="num">
                                      <p:cBhvr>
                                        <p:cTn id="75" dur="500" fill="hold"/>
                                        <p:tgtEl>
                                          <p:spTgt spid="44"/>
                                        </p:tgtEl>
                                        <p:attrNameLst>
                                          <p:attrName>ppt_h</p:attrName>
                                        </p:attrNameLst>
                                      </p:cBhvr>
                                      <p:tavLst>
                                        <p:tav tm="0">
                                          <p:val>
                                            <p:fltVal val="0"/>
                                          </p:val>
                                        </p:tav>
                                        <p:tav tm="100000">
                                          <p:val>
                                            <p:strVal val="#ppt_h"/>
                                          </p:val>
                                        </p:tav>
                                      </p:tavLst>
                                    </p:anim>
                                    <p:animEffect transition="in" filter="fade">
                                      <p:cBhvr>
                                        <p:cTn id="76" dur="500"/>
                                        <p:tgtEl>
                                          <p:spTgt spid="44"/>
                                        </p:tgtEl>
                                      </p:cBhvr>
                                    </p:animEffect>
                                  </p:childTnLst>
                                </p:cTn>
                              </p:par>
                              <p:par>
                                <p:cTn id="77" presetID="53" presetClass="entr" presetSubtype="16"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548929" y="1070298"/>
          <a:ext cx="5718477" cy="2875526"/>
        </p:xfrm>
        <a:graphic>
          <a:graphicData uri="http://schemas.openxmlformats.org/drawingml/2006/table">
            <a:tbl>
              <a:tblPr>
                <a:tableStyleId>{5C22544A-7EE6-4342-B048-85BDC9FD1C3A}</a:tableStyleId>
              </a:tblPr>
              <a:tblGrid>
                <a:gridCol w="1874769">
                  <a:extLst>
                    <a:ext uri="{9D8B030D-6E8A-4147-A177-3AD203B41FA5}">
                      <a16:colId xmlns:a16="http://schemas.microsoft.com/office/drawing/2014/main" val="169942261"/>
                    </a:ext>
                  </a:extLst>
                </a:gridCol>
                <a:gridCol w="640618">
                  <a:extLst>
                    <a:ext uri="{9D8B030D-6E8A-4147-A177-3AD203B41FA5}">
                      <a16:colId xmlns:a16="http://schemas.microsoft.com/office/drawing/2014/main" val="3084765940"/>
                    </a:ext>
                  </a:extLst>
                </a:gridCol>
                <a:gridCol w="640618">
                  <a:extLst>
                    <a:ext uri="{9D8B030D-6E8A-4147-A177-3AD203B41FA5}">
                      <a16:colId xmlns:a16="http://schemas.microsoft.com/office/drawing/2014/main" val="3825310316"/>
                    </a:ext>
                  </a:extLst>
                </a:gridCol>
                <a:gridCol w="640618">
                  <a:extLst>
                    <a:ext uri="{9D8B030D-6E8A-4147-A177-3AD203B41FA5}">
                      <a16:colId xmlns:a16="http://schemas.microsoft.com/office/drawing/2014/main" val="3115400848"/>
                    </a:ext>
                  </a:extLst>
                </a:gridCol>
                <a:gridCol w="640618">
                  <a:extLst>
                    <a:ext uri="{9D8B030D-6E8A-4147-A177-3AD203B41FA5}">
                      <a16:colId xmlns:a16="http://schemas.microsoft.com/office/drawing/2014/main" val="579237619"/>
                    </a:ext>
                  </a:extLst>
                </a:gridCol>
                <a:gridCol w="640618">
                  <a:extLst>
                    <a:ext uri="{9D8B030D-6E8A-4147-A177-3AD203B41FA5}">
                      <a16:colId xmlns:a16="http://schemas.microsoft.com/office/drawing/2014/main" val="564674996"/>
                    </a:ext>
                  </a:extLst>
                </a:gridCol>
                <a:gridCol w="640618">
                  <a:extLst>
                    <a:ext uri="{9D8B030D-6E8A-4147-A177-3AD203B41FA5}">
                      <a16:colId xmlns:a16="http://schemas.microsoft.com/office/drawing/2014/main" val="3522945613"/>
                    </a:ext>
                  </a:extLst>
                </a:gridCol>
              </a:tblGrid>
              <a:tr h="264238">
                <a:tc>
                  <a:txBody>
                    <a:bodyPr/>
                    <a:lstStyle/>
                    <a:p>
                      <a:pPr algn="r"/>
                      <a:r>
                        <a:rPr lang="en-US" sz="1100" dirty="0">
                          <a:solidFill>
                            <a:schemeClr val="bg1"/>
                          </a:solidFill>
                        </a:rPr>
                        <a:t>Element</a:t>
                      </a:r>
                    </a:p>
                  </a:txBody>
                  <a:tcPr marL="93260" marR="93260" marT="46630" marB="46630">
                    <a:lnL w="12700" cmpd="sng">
                      <a:noFill/>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S</a:t>
                      </a:r>
                    </a:p>
                  </a:txBody>
                  <a:tcPr marL="93260" marR="93260" marT="46630" marB="46630">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T</a:t>
                      </a:r>
                    </a:p>
                  </a:txBody>
                  <a:tcPr marL="93260" marR="93260" marT="46630" marB="46630">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R</a:t>
                      </a:r>
                    </a:p>
                  </a:txBody>
                  <a:tcPr marL="93260" marR="93260" marT="46630" marB="46630">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I</a:t>
                      </a:r>
                    </a:p>
                  </a:txBody>
                  <a:tcPr marL="93260" marR="93260" marT="46630" marB="46630">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D</a:t>
                      </a:r>
                    </a:p>
                  </a:txBody>
                  <a:tcPr marL="93260" marR="93260" marT="46630" marB="46630">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100" dirty="0">
                          <a:solidFill>
                            <a:schemeClr val="bg1"/>
                          </a:solidFill>
                        </a:rPr>
                        <a:t>E</a:t>
                      </a:r>
                    </a:p>
                  </a:txBody>
                  <a:tcPr marL="93260" marR="93260" marT="46630" marB="46630">
                    <a:lnL w="6350" cap="flat" cmpd="sng" algn="ctr">
                      <a:solidFill>
                        <a:schemeClr val="bg1">
                          <a:lumMod val="85000"/>
                        </a:schemeClr>
                      </a:solidFill>
                      <a:prstDash val="sysDot"/>
                      <a:round/>
                      <a:headEnd type="none" w="med" len="med"/>
                      <a:tailEnd type="none" w="med" len="med"/>
                    </a:lnL>
                    <a:lnR w="12700" cmpd="sng">
                      <a:noFill/>
                    </a:lnR>
                    <a:lnT w="12700" cmpd="sng">
                      <a:noFill/>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44633315"/>
                  </a:ext>
                </a:extLst>
              </a:tr>
              <a:tr h="652822">
                <a:tc>
                  <a:txBody>
                    <a:bodyPr/>
                    <a:lstStyle/>
                    <a:p>
                      <a:pPr algn="r"/>
                      <a:r>
                        <a:rPr lang="en-US" sz="1100" dirty="0">
                          <a:solidFill>
                            <a:schemeClr val="bg1"/>
                          </a:solidFill>
                        </a:rPr>
                        <a:t>External entity</a:t>
                      </a:r>
                    </a:p>
                  </a:txBody>
                  <a:tcPr marL="93260" marR="93260" marT="46630" marB="46630" anchor="b">
                    <a:lnL w="12700" cmpd="sng">
                      <a:noFill/>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600" dirty="0">
                        <a:solidFill>
                          <a:schemeClr val="bg1"/>
                        </a:solidFill>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Wingdings" panose="05000000000000000000" pitchFamily="2" charset="2"/>
                          <a:ea typeface="+mn-ea"/>
                          <a:cs typeface="+mn-cs"/>
                        </a:rPr>
                        <a:t>ü</a:t>
                      </a: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600">
                        <a:solidFill>
                          <a:schemeClr val="bg1"/>
                        </a:solidFill>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600">
                        <a:solidFill>
                          <a:schemeClr val="bg1"/>
                        </a:solidFill>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600">
                        <a:solidFill>
                          <a:schemeClr val="bg1"/>
                        </a:solidFill>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12700" cmpd="sng">
                      <a:noFill/>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409804452"/>
                  </a:ext>
                </a:extLst>
              </a:tr>
              <a:tr h="652822">
                <a:tc>
                  <a:txBody>
                    <a:bodyPr/>
                    <a:lstStyle/>
                    <a:p>
                      <a:pPr algn="r"/>
                      <a:r>
                        <a:rPr lang="en-US" sz="1100" dirty="0">
                          <a:solidFill>
                            <a:schemeClr val="bg1"/>
                          </a:solidFill>
                        </a:rPr>
                        <a:t>Process</a:t>
                      </a:r>
                    </a:p>
                  </a:txBody>
                  <a:tcPr marL="93260" marR="93260" marT="46630" marB="46630" anchor="b">
                    <a:lnL w="12700" cmpd="sng">
                      <a:noFill/>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a:solidFill>
                            <a:schemeClr val="bg1"/>
                          </a:solidFill>
                          <a:latin typeface="Wingdings" panose="05000000000000000000" pitchFamily="2" charset="2"/>
                        </a:rPr>
                        <a:t>ü</a:t>
                      </a:r>
                      <a:endParaRPr lang="en-US" sz="110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a:solidFill>
                            <a:schemeClr val="bg1"/>
                          </a:solidFill>
                          <a:latin typeface="Wingdings" panose="05000000000000000000" pitchFamily="2" charset="2"/>
                        </a:rPr>
                        <a:t>ü</a:t>
                      </a:r>
                      <a:endParaRPr lang="en-US" sz="110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12700" cmpd="sng">
                      <a:noFill/>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25733083"/>
                  </a:ext>
                </a:extLst>
              </a:tr>
              <a:tr h="652822">
                <a:tc>
                  <a:txBody>
                    <a:bodyPr/>
                    <a:lstStyle/>
                    <a:p>
                      <a:pPr algn="r"/>
                      <a:r>
                        <a:rPr lang="en-US" sz="1100" dirty="0">
                          <a:solidFill>
                            <a:schemeClr val="bg1"/>
                          </a:solidFill>
                        </a:rPr>
                        <a:t>Data</a:t>
                      </a:r>
                      <a:r>
                        <a:rPr lang="en-US" sz="1100" baseline="0" dirty="0">
                          <a:solidFill>
                            <a:schemeClr val="bg1"/>
                          </a:solidFill>
                        </a:rPr>
                        <a:t> Store</a:t>
                      </a:r>
                      <a:endParaRPr lang="en-US" sz="1100" dirty="0">
                        <a:solidFill>
                          <a:schemeClr val="bg1"/>
                        </a:solidFill>
                      </a:endParaRPr>
                    </a:p>
                  </a:txBody>
                  <a:tcPr marL="93260" marR="93260" marT="46630" marB="46630" anchor="b">
                    <a:lnL w="12700" cmpd="sng">
                      <a:noFill/>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endParaRPr lang="en-US" sz="2000" kern="1200" dirty="0">
                        <a:solidFill>
                          <a:schemeClr val="bg1"/>
                        </a:solidFill>
                        <a:latin typeface="Wingdings" panose="05000000000000000000" pitchFamily="2" charset="2"/>
                        <a:ea typeface="+mn-ea"/>
                        <a:cs typeface="+mn-cs"/>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r>
                        <a:rPr lang="en-US" sz="2000" kern="1200" dirty="0">
                          <a:solidFill>
                            <a:schemeClr val="bg1"/>
                          </a:solidFill>
                          <a:latin typeface="Wingdings" panose="05000000000000000000" pitchFamily="2" charset="2"/>
                          <a:ea typeface="+mn-ea"/>
                          <a:cs typeface="+mn-cs"/>
                        </a:rPr>
                        <a:t>ü</a:t>
                      </a: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r>
                        <a:rPr lang="en-US" sz="2000" kern="1200" dirty="0">
                          <a:solidFill>
                            <a:schemeClr val="bg1"/>
                          </a:solidFill>
                          <a:latin typeface="+mn-lt"/>
                          <a:ea typeface="+mn-ea"/>
                          <a:cs typeface="+mn-cs"/>
                        </a:rPr>
                        <a:t>?</a:t>
                      </a: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endParaRPr lang="en-US" sz="2000" kern="1200">
                        <a:solidFill>
                          <a:schemeClr val="bg1"/>
                        </a:solidFill>
                        <a:latin typeface="Wingdings" panose="05000000000000000000" pitchFamily="2" charset="2"/>
                        <a:ea typeface="+mn-ea"/>
                        <a:cs typeface="+mn-cs"/>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12700" cmpd="sng">
                      <a:noFill/>
                    </a:lnR>
                    <a:lnT w="6350" cap="flat" cmpd="sng" algn="ctr">
                      <a:solidFill>
                        <a:schemeClr val="bg1">
                          <a:lumMod val="85000"/>
                        </a:schemeClr>
                      </a:solidFill>
                      <a:prstDash val="sysDot"/>
                      <a:round/>
                      <a:headEnd type="none" w="med" len="med"/>
                      <a:tailEnd type="none" w="med" len="med"/>
                    </a:lnT>
                    <a:lnB w="635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53873074"/>
                  </a:ext>
                </a:extLst>
              </a:tr>
              <a:tr h="652822">
                <a:tc>
                  <a:txBody>
                    <a:bodyPr/>
                    <a:lstStyle/>
                    <a:p>
                      <a:pPr algn="r"/>
                      <a:r>
                        <a:rPr lang="en-US" sz="1100" dirty="0">
                          <a:solidFill>
                            <a:schemeClr val="bg1"/>
                          </a:solidFill>
                        </a:rPr>
                        <a:t>Data Flow</a:t>
                      </a:r>
                    </a:p>
                  </a:txBody>
                  <a:tcPr marL="93260" marR="93260" marT="46630" marB="46630" anchor="b">
                    <a:lnL w="12700" cmpd="sng">
                      <a:noFill/>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endParaRPr lang="en-US" sz="2000" kern="1200">
                        <a:solidFill>
                          <a:schemeClr val="bg1"/>
                        </a:solidFill>
                        <a:latin typeface="Wingdings" panose="05000000000000000000" pitchFamily="2" charset="2"/>
                        <a:ea typeface="+mn-ea"/>
                        <a:cs typeface="+mn-cs"/>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r>
                        <a:rPr lang="en-US" sz="2000" kern="1200" dirty="0">
                          <a:solidFill>
                            <a:schemeClr val="bg1"/>
                          </a:solidFill>
                          <a:latin typeface="Wingdings" panose="05000000000000000000" pitchFamily="2" charset="2"/>
                          <a:ea typeface="+mn-ea"/>
                          <a:cs typeface="+mn-cs"/>
                        </a:rPr>
                        <a:t>ü</a:t>
                      </a: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endParaRPr lang="en-US" sz="2000" kern="1200" dirty="0">
                        <a:solidFill>
                          <a:schemeClr val="bg1"/>
                        </a:solidFill>
                        <a:latin typeface="Wingdings" panose="05000000000000000000" pitchFamily="2" charset="2"/>
                        <a:ea typeface="+mn-ea"/>
                        <a:cs typeface="+mn-cs"/>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bg1"/>
                          </a:solidFill>
                          <a:latin typeface="Wingdings" panose="05000000000000000000" pitchFamily="2" charset="2"/>
                        </a:rPr>
                        <a:t>ü</a:t>
                      </a:r>
                      <a:endParaRPr lang="en-US" sz="1100" dirty="0">
                        <a:solidFill>
                          <a:schemeClr val="bg1"/>
                        </a:solidFill>
                        <a:latin typeface="MS Shell Dlg 2" panose="020B0604030504040204" pitchFamily="34" charset="0"/>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367" rtl="0" eaLnBrk="1" latinLnBrk="0" hangingPunct="1"/>
                      <a:endParaRPr lang="en-US" sz="2000" kern="1200" dirty="0">
                        <a:solidFill>
                          <a:schemeClr val="bg1"/>
                        </a:solidFill>
                        <a:latin typeface="Wingdings" panose="05000000000000000000" pitchFamily="2" charset="2"/>
                        <a:ea typeface="+mn-ea"/>
                        <a:cs typeface="+mn-cs"/>
                      </a:endParaRPr>
                    </a:p>
                  </a:txBody>
                  <a:tcPr marL="93260" marR="93260" marT="46630" marB="46630" anchor="ctr">
                    <a:lnL w="6350" cap="flat" cmpd="sng" algn="ctr">
                      <a:solidFill>
                        <a:schemeClr val="bg1">
                          <a:lumMod val="85000"/>
                        </a:schemeClr>
                      </a:solidFill>
                      <a:prstDash val="sysDot"/>
                      <a:round/>
                      <a:headEnd type="none" w="med" len="med"/>
                      <a:tailEnd type="none" w="med" len="med"/>
                    </a:lnL>
                    <a:lnR w="12700" cmpd="sng">
                      <a:noFill/>
                    </a:lnR>
                    <a:lnT w="6350" cap="flat" cmpd="sng" algn="ctr">
                      <a:solidFill>
                        <a:schemeClr val="bg1">
                          <a:lumMod val="8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98002428"/>
                  </a:ext>
                </a:extLst>
              </a:tr>
            </a:tbl>
          </a:graphicData>
        </a:graphic>
      </p:graphicFrame>
      <p:sp>
        <p:nvSpPr>
          <p:cNvPr id="8" name="Text Placeholder 7"/>
          <p:cNvSpPr>
            <a:spLocks noGrp="1"/>
          </p:cNvSpPr>
          <p:nvPr>
            <p:ph type="body" sz="quarter" idx="10"/>
          </p:nvPr>
        </p:nvSpPr>
        <p:spPr/>
        <p:txBody>
          <a:bodyPr/>
          <a:lstStyle/>
          <a:p>
            <a:r>
              <a:rPr lang="en-US" dirty="0"/>
              <a:t>The STRIDE model</a:t>
            </a:r>
          </a:p>
        </p:txBody>
      </p:sp>
      <p:sp>
        <p:nvSpPr>
          <p:cNvPr id="12" name="Text Placeholder 11"/>
          <p:cNvSpPr>
            <a:spLocks noGrp="1"/>
          </p:cNvSpPr>
          <p:nvPr>
            <p:ph type="body" sz="quarter" idx="11"/>
          </p:nvPr>
        </p:nvSpPr>
        <p:spPr>
          <a:xfrm>
            <a:off x="378666" y="1733875"/>
            <a:ext cx="5833094" cy="4731378"/>
          </a:xfrm>
        </p:spPr>
        <p:txBody>
          <a:bodyPr/>
          <a:lstStyle/>
          <a:p>
            <a:r>
              <a:rPr lang="en-US" sz="2448" dirty="0"/>
              <a:t>Spoofing Identity</a:t>
            </a:r>
          </a:p>
          <a:p>
            <a:pPr lvl="1"/>
            <a:r>
              <a:rPr lang="en-US" sz="1428" dirty="0"/>
              <a:t>A person or device using another person’s or device’s credentials</a:t>
            </a:r>
          </a:p>
          <a:p>
            <a:r>
              <a:rPr lang="en-US" sz="2448" dirty="0"/>
              <a:t>Tampering with Data </a:t>
            </a:r>
          </a:p>
          <a:p>
            <a:pPr lvl="1"/>
            <a:r>
              <a:rPr lang="en-US" sz="1428" dirty="0"/>
              <a:t>Altering the data related to a device or traversing the network</a:t>
            </a:r>
          </a:p>
          <a:p>
            <a:r>
              <a:rPr lang="en-US" sz="2448" dirty="0"/>
              <a:t>Repudiation</a:t>
            </a:r>
          </a:p>
          <a:p>
            <a:pPr lvl="1"/>
            <a:r>
              <a:rPr lang="en-US" sz="1428" dirty="0"/>
              <a:t>Denial that a person or device was involved in a particular transaction or event</a:t>
            </a:r>
          </a:p>
          <a:p>
            <a:r>
              <a:rPr lang="en-US" sz="2448" dirty="0"/>
              <a:t>Information Disclosure</a:t>
            </a:r>
          </a:p>
          <a:p>
            <a:pPr lvl="1"/>
            <a:r>
              <a:rPr lang="en-US" sz="1428" dirty="0"/>
              <a:t>Exposure of information to individuals who are not supposed to have access to it</a:t>
            </a:r>
          </a:p>
          <a:p>
            <a:r>
              <a:rPr lang="en-US" sz="2448" dirty="0"/>
              <a:t>Denial of Service</a:t>
            </a:r>
          </a:p>
          <a:p>
            <a:pPr lvl="1"/>
            <a:r>
              <a:rPr lang="en-US" sz="1428" dirty="0"/>
              <a:t>A particular service unavailable</a:t>
            </a:r>
          </a:p>
          <a:p>
            <a:r>
              <a:rPr lang="en-US" sz="2448" dirty="0"/>
              <a:t>Elevation of Privilege </a:t>
            </a:r>
          </a:p>
          <a:p>
            <a:pPr lvl="1"/>
            <a:r>
              <a:rPr lang="en-US" sz="1428" dirty="0"/>
              <a:t>An unprivileged user gains privileged access and thereby has sufficient access to compromise or destroy the entire system</a:t>
            </a:r>
          </a:p>
        </p:txBody>
      </p:sp>
      <p:sp>
        <p:nvSpPr>
          <p:cNvPr id="2" name="Title 1"/>
          <p:cNvSpPr>
            <a:spLocks noGrp="1"/>
          </p:cNvSpPr>
          <p:nvPr>
            <p:ph type="title"/>
          </p:nvPr>
        </p:nvSpPr>
        <p:spPr/>
        <p:txBody>
          <a:bodyPr/>
          <a:lstStyle/>
          <a:p>
            <a:r>
              <a:rPr lang="en-US" dirty="0"/>
              <a:t>IoT Threats</a:t>
            </a:r>
          </a:p>
        </p:txBody>
      </p:sp>
      <p:sp>
        <p:nvSpPr>
          <p:cNvPr id="3" name="Rectangle 2"/>
          <p:cNvSpPr/>
          <p:nvPr/>
        </p:nvSpPr>
        <p:spPr>
          <a:xfrm>
            <a:off x="4912592" y="6495418"/>
            <a:ext cx="7523000" cy="499107"/>
          </a:xfrm>
          <a:prstGeom prst="rect">
            <a:avLst/>
          </a:prstGeom>
          <a:noFill/>
        </p:spPr>
        <p:txBody>
          <a:bodyPr wrap="square" lIns="186521" tIns="149217" rIns="186521" bIns="149217" rtlCol="0">
            <a:spAutoFit/>
          </a:bodyPr>
          <a:lstStyle/>
          <a:p>
            <a:pPr algn="r" defTabSz="932597">
              <a:lnSpc>
                <a:spcPct val="90000"/>
              </a:lnSpc>
              <a:spcAft>
                <a:spcPts val="612"/>
              </a:spcAft>
            </a:pPr>
            <a:r>
              <a:rPr lang="en-US" sz="1428" kern="0" dirty="0">
                <a:gradFill>
                  <a:gsLst>
                    <a:gs pos="2917">
                      <a:schemeClr val="tx1"/>
                    </a:gs>
                    <a:gs pos="30000">
                      <a:schemeClr val="tx1"/>
                    </a:gs>
                  </a:gsLst>
                  <a:lin ang="5400000" scaled="0"/>
                </a:gradFill>
              </a:rPr>
              <a:t>azure.microsoft.com/documentation/articles/</a:t>
            </a:r>
            <a:r>
              <a:rPr lang="en-US" sz="1428" kern="0" dirty="0" err="1">
                <a:gradFill>
                  <a:gsLst>
                    <a:gs pos="2917">
                      <a:schemeClr val="tx1"/>
                    </a:gs>
                    <a:gs pos="30000">
                      <a:schemeClr val="tx1"/>
                    </a:gs>
                  </a:gsLst>
                  <a:lin ang="5400000" scaled="0"/>
                </a:gradFill>
              </a:rPr>
              <a:t>iot</a:t>
            </a:r>
            <a:r>
              <a:rPr lang="en-US" sz="1428" kern="0" dirty="0">
                <a:gradFill>
                  <a:gsLst>
                    <a:gs pos="2917">
                      <a:schemeClr val="tx1"/>
                    </a:gs>
                    <a:gs pos="30000">
                      <a:schemeClr val="tx1"/>
                    </a:gs>
                  </a:gsLst>
                  <a:lin ang="5400000" scaled="0"/>
                </a:gradFill>
              </a:rPr>
              <a:t>-security-architecture/</a:t>
            </a:r>
          </a:p>
        </p:txBody>
      </p:sp>
      <p:sp>
        <p:nvSpPr>
          <p:cNvPr id="6" name="Rectangle 5"/>
          <p:cNvSpPr/>
          <p:nvPr/>
        </p:nvSpPr>
        <p:spPr bwMode="auto">
          <a:xfrm>
            <a:off x="6636857" y="1441048"/>
            <a:ext cx="754467" cy="310434"/>
          </a:xfrm>
          <a:prstGeom prst="rect">
            <a:avLst/>
          </a:prstGeom>
          <a:solidFill>
            <a:schemeClr val="accent1"/>
          </a:solid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10" name="Oval 9"/>
          <p:cNvSpPr/>
          <p:nvPr/>
        </p:nvSpPr>
        <p:spPr bwMode="auto">
          <a:xfrm>
            <a:off x="6636856" y="2116080"/>
            <a:ext cx="373041" cy="373041"/>
          </a:xfrm>
          <a:prstGeom prst="ellipse">
            <a:avLst/>
          </a:prstGeom>
          <a:solidFill>
            <a:schemeClr val="accent1"/>
          </a:solid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p:cNvCxnSpPr/>
          <p:nvPr/>
        </p:nvCxnSpPr>
        <p:spPr>
          <a:xfrm>
            <a:off x="6636857" y="2899067"/>
            <a:ext cx="879881" cy="0"/>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36857" y="3052946"/>
            <a:ext cx="879881" cy="0"/>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bwMode="auto">
          <a:xfrm>
            <a:off x="6636856" y="3589958"/>
            <a:ext cx="902371" cy="347628"/>
          </a:xfrm>
          <a:custGeom>
            <a:avLst/>
            <a:gdLst>
              <a:gd name="connsiteX0" fmla="*/ 0 w 493776"/>
              <a:gd name="connsiteY0" fmla="*/ 219456 h 219456"/>
              <a:gd name="connsiteX1" fmla="*/ 493776 w 493776"/>
              <a:gd name="connsiteY1" fmla="*/ 0 h 219456"/>
              <a:gd name="connsiteX0" fmla="*/ 15054 w 508830"/>
              <a:gd name="connsiteY0" fmla="*/ 219456 h 219456"/>
              <a:gd name="connsiteX1" fmla="*/ 508830 w 508830"/>
              <a:gd name="connsiteY1" fmla="*/ 0 h 219456"/>
              <a:gd name="connsiteX0" fmla="*/ 26722 w 520498"/>
              <a:gd name="connsiteY0" fmla="*/ 219456 h 219456"/>
              <a:gd name="connsiteX1" fmla="*/ 520498 w 520498"/>
              <a:gd name="connsiteY1" fmla="*/ 0 h 219456"/>
              <a:gd name="connsiteX0" fmla="*/ 27942 w 521718"/>
              <a:gd name="connsiteY0" fmla="*/ 219456 h 219456"/>
              <a:gd name="connsiteX1" fmla="*/ 521718 w 521718"/>
              <a:gd name="connsiteY1" fmla="*/ 0 h 219456"/>
            </a:gdLst>
            <a:ahLst/>
            <a:cxnLst>
              <a:cxn ang="0">
                <a:pos x="connsiteX0" y="connsiteY0"/>
              </a:cxn>
              <a:cxn ang="0">
                <a:pos x="connsiteX1" y="connsiteY1"/>
              </a:cxn>
            </a:cxnLst>
            <a:rect l="l" t="t" r="r" b="b"/>
            <a:pathLst>
              <a:path w="521718" h="219456">
                <a:moveTo>
                  <a:pt x="27942" y="219456"/>
                </a:moveTo>
                <a:cubicBezTo>
                  <a:pt x="-115441" y="-20384"/>
                  <a:pt x="330139" y="9652"/>
                  <a:pt x="521718" y="0"/>
                </a:cubicBezTo>
              </a:path>
            </a:pathLst>
          </a:custGeom>
          <a:noFill/>
          <a:ln w="19050">
            <a:solidFill>
              <a:schemeClr val="accent5"/>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US" sz="1836" kern="0">
              <a:solidFill>
                <a:sysClr val="windowText" lastClr="000000"/>
              </a:solidFill>
            </a:endParaRPr>
          </a:p>
        </p:txBody>
      </p:sp>
      <p:grpSp>
        <p:nvGrpSpPr>
          <p:cNvPr id="79" name="Group 78"/>
          <p:cNvGrpSpPr/>
          <p:nvPr/>
        </p:nvGrpSpPr>
        <p:grpSpPr>
          <a:xfrm>
            <a:off x="6481423" y="4277350"/>
            <a:ext cx="5795794" cy="1886544"/>
            <a:chOff x="6464860" y="3997696"/>
            <a:chExt cx="5682667" cy="1849721"/>
          </a:xfrm>
        </p:grpSpPr>
        <p:sp>
          <p:nvSpPr>
            <p:cNvPr id="15" name="Rectangle 14"/>
            <p:cNvSpPr/>
            <p:nvPr/>
          </p:nvSpPr>
          <p:spPr bwMode="auto">
            <a:xfrm>
              <a:off x="6591921" y="4762154"/>
              <a:ext cx="457200" cy="45720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User</a:t>
              </a:r>
            </a:p>
          </p:txBody>
        </p:sp>
        <p:sp>
          <p:nvSpPr>
            <p:cNvPr id="16" name="Oval 15"/>
            <p:cNvSpPr/>
            <p:nvPr/>
          </p:nvSpPr>
          <p:spPr bwMode="auto">
            <a:xfrm>
              <a:off x="7391206" y="4762154"/>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Device</a:t>
              </a:r>
            </a:p>
          </p:txBody>
        </p:sp>
        <p:sp>
          <p:nvSpPr>
            <p:cNvPr id="18" name="Oval 17"/>
            <p:cNvSpPr/>
            <p:nvPr/>
          </p:nvSpPr>
          <p:spPr bwMode="auto">
            <a:xfrm>
              <a:off x="8046720" y="4762154"/>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Field </a:t>
              </a:r>
              <a:br>
                <a:rPr lang="en-US" sz="714" kern="0" dirty="0">
                  <a:solidFill>
                    <a:schemeClr val="accent1"/>
                  </a:solidFill>
                  <a:ea typeface="Segoe UI" pitchFamily="34" charset="0"/>
                  <a:cs typeface="Segoe UI" pitchFamily="34" charset="0"/>
                </a:rPr>
              </a:br>
              <a:r>
                <a:rPr lang="en-US" sz="714" kern="0" dirty="0">
                  <a:solidFill>
                    <a:schemeClr val="accent1"/>
                  </a:solidFill>
                  <a:ea typeface="Segoe UI" pitchFamily="34" charset="0"/>
                  <a:cs typeface="Segoe UI" pitchFamily="34" charset="0"/>
                </a:rPr>
                <a:t>Gateway</a:t>
              </a:r>
            </a:p>
          </p:txBody>
        </p:sp>
        <p:sp>
          <p:nvSpPr>
            <p:cNvPr id="22" name="Oval 21"/>
            <p:cNvSpPr/>
            <p:nvPr/>
          </p:nvSpPr>
          <p:spPr bwMode="auto">
            <a:xfrm>
              <a:off x="9266658" y="4762154"/>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Cloud </a:t>
              </a:r>
              <a:br>
                <a:rPr lang="en-US" sz="714" kern="0" dirty="0">
                  <a:solidFill>
                    <a:schemeClr val="accent1"/>
                  </a:solidFill>
                  <a:ea typeface="Segoe UI" pitchFamily="34" charset="0"/>
                  <a:cs typeface="Segoe UI" pitchFamily="34" charset="0"/>
                </a:rPr>
              </a:br>
              <a:r>
                <a:rPr lang="en-US" sz="714" kern="0" dirty="0">
                  <a:solidFill>
                    <a:schemeClr val="accent1"/>
                  </a:solidFill>
                  <a:ea typeface="Segoe UI" pitchFamily="34" charset="0"/>
                  <a:cs typeface="Segoe UI" pitchFamily="34" charset="0"/>
                </a:rPr>
                <a:t>Gateway</a:t>
              </a:r>
            </a:p>
          </p:txBody>
        </p:sp>
        <p:sp>
          <p:nvSpPr>
            <p:cNvPr id="23" name="Oval 22"/>
            <p:cNvSpPr/>
            <p:nvPr/>
          </p:nvSpPr>
          <p:spPr bwMode="auto">
            <a:xfrm>
              <a:off x="10103567" y="4762154"/>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Front End</a:t>
              </a:r>
            </a:p>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Services</a:t>
              </a:r>
            </a:p>
          </p:txBody>
        </p:sp>
        <p:sp>
          <p:nvSpPr>
            <p:cNvPr id="24" name="Oval 23"/>
            <p:cNvSpPr/>
            <p:nvPr/>
          </p:nvSpPr>
          <p:spPr bwMode="auto">
            <a:xfrm>
              <a:off x="10747182" y="4777653"/>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Backend</a:t>
              </a:r>
            </a:p>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Services</a:t>
              </a:r>
            </a:p>
          </p:txBody>
        </p:sp>
        <p:sp>
          <p:nvSpPr>
            <p:cNvPr id="25" name="Oval 24"/>
            <p:cNvSpPr/>
            <p:nvPr/>
          </p:nvSpPr>
          <p:spPr bwMode="auto">
            <a:xfrm>
              <a:off x="10425375" y="4229410"/>
              <a:ext cx="457200" cy="45720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Identity</a:t>
              </a:r>
            </a:p>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System</a:t>
              </a:r>
            </a:p>
          </p:txBody>
        </p:sp>
        <p:sp>
          <p:nvSpPr>
            <p:cNvPr id="27" name="Rectangle 26"/>
            <p:cNvSpPr/>
            <p:nvPr/>
          </p:nvSpPr>
          <p:spPr bwMode="auto">
            <a:xfrm>
              <a:off x="11630386" y="4294213"/>
              <a:ext cx="457200" cy="45720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User</a:t>
              </a:r>
            </a:p>
          </p:txBody>
        </p:sp>
        <p:sp>
          <p:nvSpPr>
            <p:cNvPr id="29" name="Rectangle 28"/>
            <p:cNvSpPr/>
            <p:nvPr/>
          </p:nvSpPr>
          <p:spPr bwMode="auto">
            <a:xfrm>
              <a:off x="11630386" y="4839709"/>
              <a:ext cx="457200" cy="45720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Data</a:t>
              </a:r>
            </a:p>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Federation</a:t>
              </a:r>
            </a:p>
            <a:p>
              <a:pPr algn="ctr" defTabSz="951028" fontAlgn="base">
                <a:lnSpc>
                  <a:spcPct val="80000"/>
                </a:lnSpc>
                <a:spcBef>
                  <a:spcPct val="0"/>
                </a:spcBef>
                <a:spcAft>
                  <a:spcPct val="0"/>
                </a:spcAft>
              </a:pPr>
              <a:r>
                <a:rPr lang="en-US" sz="714" kern="0" dirty="0">
                  <a:solidFill>
                    <a:schemeClr val="accent1"/>
                  </a:solidFill>
                  <a:ea typeface="Segoe UI" pitchFamily="34" charset="0"/>
                  <a:cs typeface="Segoe UI" pitchFamily="34" charset="0"/>
                </a:rPr>
                <a:t>Partners</a:t>
              </a:r>
            </a:p>
          </p:txBody>
        </p:sp>
        <p:sp>
          <p:nvSpPr>
            <p:cNvPr id="30" name="Rectangle 29"/>
            <p:cNvSpPr/>
            <p:nvPr/>
          </p:nvSpPr>
          <p:spPr bwMode="auto">
            <a:xfrm>
              <a:off x="6546201" y="4716434"/>
              <a:ext cx="548640" cy="548640"/>
            </a:xfrm>
            <a:prstGeom prst="rect">
              <a:avLst/>
            </a:prstGeom>
            <a:noFill/>
            <a:ln w="190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sp>
          <p:nvSpPr>
            <p:cNvPr id="31" name="Rectangle 30"/>
            <p:cNvSpPr/>
            <p:nvPr/>
          </p:nvSpPr>
          <p:spPr bwMode="auto">
            <a:xfrm>
              <a:off x="7368133" y="4716434"/>
              <a:ext cx="548640" cy="548640"/>
            </a:xfrm>
            <a:prstGeom prst="rect">
              <a:avLst/>
            </a:prstGeom>
            <a:noFill/>
            <a:ln w="127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sp>
          <p:nvSpPr>
            <p:cNvPr id="32" name="Rectangle 31"/>
            <p:cNvSpPr/>
            <p:nvPr/>
          </p:nvSpPr>
          <p:spPr bwMode="auto">
            <a:xfrm>
              <a:off x="8019883" y="4716434"/>
              <a:ext cx="548640" cy="548640"/>
            </a:xfrm>
            <a:prstGeom prst="rect">
              <a:avLst/>
            </a:prstGeom>
            <a:noFill/>
            <a:ln w="127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sp>
          <p:nvSpPr>
            <p:cNvPr id="33" name="Rectangle 32"/>
            <p:cNvSpPr/>
            <p:nvPr/>
          </p:nvSpPr>
          <p:spPr bwMode="auto">
            <a:xfrm>
              <a:off x="9220067" y="4716434"/>
              <a:ext cx="548640" cy="548640"/>
            </a:xfrm>
            <a:prstGeom prst="rect">
              <a:avLst/>
            </a:prstGeom>
            <a:noFill/>
            <a:ln w="127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sp>
          <p:nvSpPr>
            <p:cNvPr id="34" name="Rectangle 33"/>
            <p:cNvSpPr/>
            <p:nvPr/>
          </p:nvSpPr>
          <p:spPr bwMode="auto">
            <a:xfrm>
              <a:off x="11584666" y="4251165"/>
              <a:ext cx="548640" cy="1093044"/>
            </a:xfrm>
            <a:prstGeom prst="rect">
              <a:avLst/>
            </a:prstGeom>
            <a:noFill/>
            <a:ln w="127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sp>
          <p:nvSpPr>
            <p:cNvPr id="35" name="Rectangle 34"/>
            <p:cNvSpPr/>
            <p:nvPr/>
          </p:nvSpPr>
          <p:spPr bwMode="auto">
            <a:xfrm>
              <a:off x="9101190" y="4169365"/>
              <a:ext cx="2103192" cy="1543277"/>
            </a:xfrm>
            <a:prstGeom prst="rect">
              <a:avLst/>
            </a:prstGeom>
            <a:noFill/>
            <a:ln w="127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dirty="0">
                <a:solidFill>
                  <a:schemeClr val="accent1"/>
                </a:solidFill>
                <a:ea typeface="Segoe UI" pitchFamily="34" charset="0"/>
                <a:cs typeface="Segoe UI" pitchFamily="34" charset="0"/>
              </a:endParaRPr>
            </a:p>
          </p:txBody>
        </p:sp>
        <p:cxnSp>
          <p:nvCxnSpPr>
            <p:cNvPr id="37" name="Straight Arrow Connector 36"/>
            <p:cNvCxnSpPr/>
            <p:nvPr/>
          </p:nvCxnSpPr>
          <p:spPr>
            <a:xfrm>
              <a:off x="8551863" y="4964113"/>
              <a:ext cx="647700"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23" idx="2"/>
            </p:cNvCxnSpPr>
            <p:nvPr/>
          </p:nvCxnSpPr>
          <p:spPr>
            <a:xfrm>
              <a:off x="9737800" y="4990753"/>
              <a:ext cx="365767" cy="1"/>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bwMode="auto">
            <a:xfrm>
              <a:off x="8931276" y="4518025"/>
              <a:ext cx="149438" cy="1014413"/>
            </a:xfrm>
            <a:custGeom>
              <a:avLst/>
              <a:gdLst>
                <a:gd name="connsiteX0" fmla="*/ 0 w 141288"/>
                <a:gd name="connsiteY0" fmla="*/ 0 h 1014413"/>
                <a:gd name="connsiteX1" fmla="*/ 141288 w 141288"/>
                <a:gd name="connsiteY1" fmla="*/ 539750 h 1014413"/>
                <a:gd name="connsiteX2" fmla="*/ 11113 w 141288"/>
                <a:gd name="connsiteY2" fmla="*/ 1014413 h 1014413"/>
                <a:gd name="connsiteX0" fmla="*/ 0 w 149226"/>
                <a:gd name="connsiteY0" fmla="*/ 0 h 1014413"/>
                <a:gd name="connsiteX1" fmla="*/ 149226 w 149226"/>
                <a:gd name="connsiteY1" fmla="*/ 509587 h 1014413"/>
                <a:gd name="connsiteX2" fmla="*/ 11113 w 149226"/>
                <a:gd name="connsiteY2" fmla="*/ 1014413 h 1014413"/>
                <a:gd name="connsiteX0" fmla="*/ 0 w 149252"/>
                <a:gd name="connsiteY0" fmla="*/ 0 h 1014413"/>
                <a:gd name="connsiteX1" fmla="*/ 149226 w 149252"/>
                <a:gd name="connsiteY1" fmla="*/ 509587 h 1014413"/>
                <a:gd name="connsiteX2" fmla="*/ 11113 w 149252"/>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438"/>
                <a:gd name="connsiteY0" fmla="*/ 0 h 1014413"/>
                <a:gd name="connsiteX1" fmla="*/ 149226 w 149438"/>
                <a:gd name="connsiteY1" fmla="*/ 509587 h 1014413"/>
                <a:gd name="connsiteX2" fmla="*/ 11113 w 149438"/>
                <a:gd name="connsiteY2" fmla="*/ 1014413 h 1014413"/>
              </a:gdLst>
              <a:ahLst/>
              <a:cxnLst>
                <a:cxn ang="0">
                  <a:pos x="connsiteX0" y="connsiteY0"/>
                </a:cxn>
                <a:cxn ang="0">
                  <a:pos x="connsiteX1" y="connsiteY1"/>
                </a:cxn>
                <a:cxn ang="0">
                  <a:pos x="connsiteX2" y="connsiteY2"/>
                </a:cxn>
              </a:cxnLst>
              <a:rect l="l" t="t" r="r" b="b"/>
              <a:pathLst>
                <a:path w="149438" h="1014413">
                  <a:moveTo>
                    <a:pt x="0" y="0"/>
                  </a:moveTo>
                  <a:cubicBezTo>
                    <a:pt x="86254" y="163512"/>
                    <a:pt x="153724" y="289718"/>
                    <a:pt x="149226" y="509587"/>
                  </a:cubicBezTo>
                  <a:cubicBezTo>
                    <a:pt x="144728" y="729456"/>
                    <a:pt x="93664" y="852488"/>
                    <a:pt x="11113" y="1014413"/>
                  </a:cubicBezTo>
                </a:path>
              </a:pathLst>
            </a:custGeom>
            <a:noFill/>
            <a:ln w="9525">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a:solidFill>
                  <a:schemeClr val="accent1"/>
                </a:solidFill>
                <a:ea typeface="Segoe UI" pitchFamily="34" charset="0"/>
                <a:cs typeface="Segoe UI" pitchFamily="34" charset="0"/>
              </a:endParaRPr>
            </a:p>
          </p:txBody>
        </p:sp>
        <p:sp>
          <p:nvSpPr>
            <p:cNvPr id="42" name="Freeform 41"/>
            <p:cNvSpPr/>
            <p:nvPr/>
          </p:nvSpPr>
          <p:spPr bwMode="auto">
            <a:xfrm>
              <a:off x="9821452" y="4518025"/>
              <a:ext cx="149438" cy="1014413"/>
            </a:xfrm>
            <a:custGeom>
              <a:avLst/>
              <a:gdLst>
                <a:gd name="connsiteX0" fmla="*/ 0 w 141288"/>
                <a:gd name="connsiteY0" fmla="*/ 0 h 1014413"/>
                <a:gd name="connsiteX1" fmla="*/ 141288 w 141288"/>
                <a:gd name="connsiteY1" fmla="*/ 539750 h 1014413"/>
                <a:gd name="connsiteX2" fmla="*/ 11113 w 141288"/>
                <a:gd name="connsiteY2" fmla="*/ 1014413 h 1014413"/>
                <a:gd name="connsiteX0" fmla="*/ 0 w 149226"/>
                <a:gd name="connsiteY0" fmla="*/ 0 h 1014413"/>
                <a:gd name="connsiteX1" fmla="*/ 149226 w 149226"/>
                <a:gd name="connsiteY1" fmla="*/ 509587 h 1014413"/>
                <a:gd name="connsiteX2" fmla="*/ 11113 w 149226"/>
                <a:gd name="connsiteY2" fmla="*/ 1014413 h 1014413"/>
                <a:gd name="connsiteX0" fmla="*/ 0 w 149252"/>
                <a:gd name="connsiteY0" fmla="*/ 0 h 1014413"/>
                <a:gd name="connsiteX1" fmla="*/ 149226 w 149252"/>
                <a:gd name="connsiteY1" fmla="*/ 509587 h 1014413"/>
                <a:gd name="connsiteX2" fmla="*/ 11113 w 149252"/>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438"/>
                <a:gd name="connsiteY0" fmla="*/ 0 h 1014413"/>
                <a:gd name="connsiteX1" fmla="*/ 149226 w 149438"/>
                <a:gd name="connsiteY1" fmla="*/ 509587 h 1014413"/>
                <a:gd name="connsiteX2" fmla="*/ 11113 w 149438"/>
                <a:gd name="connsiteY2" fmla="*/ 1014413 h 1014413"/>
              </a:gdLst>
              <a:ahLst/>
              <a:cxnLst>
                <a:cxn ang="0">
                  <a:pos x="connsiteX0" y="connsiteY0"/>
                </a:cxn>
                <a:cxn ang="0">
                  <a:pos x="connsiteX1" y="connsiteY1"/>
                </a:cxn>
                <a:cxn ang="0">
                  <a:pos x="connsiteX2" y="connsiteY2"/>
                </a:cxn>
              </a:cxnLst>
              <a:rect l="l" t="t" r="r" b="b"/>
              <a:pathLst>
                <a:path w="149438" h="1014413">
                  <a:moveTo>
                    <a:pt x="0" y="0"/>
                  </a:moveTo>
                  <a:cubicBezTo>
                    <a:pt x="86254" y="163512"/>
                    <a:pt x="153724" y="289718"/>
                    <a:pt x="149226" y="509587"/>
                  </a:cubicBezTo>
                  <a:cubicBezTo>
                    <a:pt x="144728" y="729456"/>
                    <a:pt x="93664" y="852488"/>
                    <a:pt x="11113" y="1014413"/>
                  </a:cubicBezTo>
                </a:path>
              </a:pathLst>
            </a:custGeom>
            <a:noFill/>
            <a:ln w="9525">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a:solidFill>
                  <a:schemeClr val="accent1"/>
                </a:solidFill>
                <a:ea typeface="Segoe UI" pitchFamily="34" charset="0"/>
                <a:cs typeface="Segoe UI" pitchFamily="34" charset="0"/>
              </a:endParaRPr>
            </a:p>
          </p:txBody>
        </p:sp>
        <p:cxnSp>
          <p:nvCxnSpPr>
            <p:cNvPr id="44" name="Straight Arrow Connector 43"/>
            <p:cNvCxnSpPr/>
            <p:nvPr/>
          </p:nvCxnSpPr>
          <p:spPr>
            <a:xfrm>
              <a:off x="10528741" y="5162203"/>
              <a:ext cx="25046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1206917" y="5038378"/>
              <a:ext cx="365767" cy="1"/>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0472249" y="4613565"/>
              <a:ext cx="1152" cy="18288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10847199" y="4613565"/>
              <a:ext cx="1152" cy="18288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4" idx="0"/>
            </p:cNvCxnSpPr>
            <p:nvPr/>
          </p:nvCxnSpPr>
          <p:spPr>
            <a:xfrm rot="5400000" flipH="1" flipV="1">
              <a:off x="11239569" y="4410930"/>
              <a:ext cx="102937" cy="630510"/>
            </a:xfrm>
            <a:prstGeom prst="bentConnector2">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64860" y="5444710"/>
              <a:ext cx="644407" cy="98938"/>
            </a:xfrm>
            <a:prstGeom prst="rect">
              <a:avLst/>
            </a:prstGeom>
            <a:noFill/>
          </p:spPr>
          <p:txBody>
            <a:bodyPr wrap="none" lIns="0" tIns="0" rIns="0" bIns="0" rtlCol="0">
              <a:spAutoFit/>
            </a:bodyPr>
            <a:lstStyle/>
            <a:p>
              <a:pPr defTabSz="932597">
                <a:lnSpc>
                  <a:spcPct val="90000"/>
                </a:lnSpc>
                <a:spcAft>
                  <a:spcPts val="612"/>
                </a:spcAft>
              </a:pPr>
              <a:r>
                <a:rPr lang="en-US" sz="714" kern="0" dirty="0">
                  <a:solidFill>
                    <a:sysClr val="windowText" lastClr="000000"/>
                  </a:solidFill>
                </a:rPr>
                <a:t>Local User Zone</a:t>
              </a:r>
              <a:endParaRPr lang="en-US" sz="306" kern="0" dirty="0">
                <a:solidFill>
                  <a:sysClr val="windowText" lastClr="000000"/>
                </a:solidFill>
              </a:endParaRPr>
            </a:p>
          </p:txBody>
        </p:sp>
        <p:sp>
          <p:nvSpPr>
            <p:cNvPr id="57" name="TextBox 56"/>
            <p:cNvSpPr txBox="1"/>
            <p:nvPr/>
          </p:nvSpPr>
          <p:spPr>
            <a:xfrm>
              <a:off x="6605718" y="4555629"/>
              <a:ext cx="437620" cy="98938"/>
            </a:xfrm>
            <a:prstGeom prst="rect">
              <a:avLst/>
            </a:prstGeom>
            <a:noFill/>
          </p:spPr>
          <p:txBody>
            <a:bodyPr wrap="none" lIns="0" tIns="0" rIns="0" bIns="0" rtlCol="0">
              <a:spAutoFit/>
            </a:bodyPr>
            <a:lstStyle/>
            <a:p>
              <a:pPr defTabSz="932597">
                <a:lnSpc>
                  <a:spcPct val="90000"/>
                </a:lnSpc>
                <a:spcAft>
                  <a:spcPts val="612"/>
                </a:spcAft>
              </a:pPr>
              <a:r>
                <a:rPr lang="en-US" sz="714" kern="0" dirty="0">
                  <a:solidFill>
                    <a:sysClr val="windowText" lastClr="000000"/>
                  </a:solidFill>
                </a:rPr>
                <a:t>Local Zone</a:t>
              </a:r>
              <a:endParaRPr lang="en-US" sz="306" kern="0" dirty="0">
                <a:solidFill>
                  <a:sysClr val="windowText" lastClr="000000"/>
                </a:solidFill>
              </a:endParaRPr>
            </a:p>
          </p:txBody>
        </p:sp>
        <p:sp>
          <p:nvSpPr>
            <p:cNvPr id="58" name="TextBox 57"/>
            <p:cNvSpPr txBox="1"/>
            <p:nvPr/>
          </p:nvSpPr>
          <p:spPr>
            <a:xfrm>
              <a:off x="7418801" y="4563267"/>
              <a:ext cx="498534" cy="98938"/>
            </a:xfrm>
            <a:prstGeom prst="rect">
              <a:avLst/>
            </a:prstGeom>
            <a:noFill/>
          </p:spPr>
          <p:txBody>
            <a:bodyPr wrap="none" lIns="0" tIns="0" rIns="0" bIns="0" rtlCol="0">
              <a:spAutoFit/>
            </a:bodyPr>
            <a:lstStyle/>
            <a:p>
              <a:pPr defTabSz="932597">
                <a:lnSpc>
                  <a:spcPct val="90000"/>
                </a:lnSpc>
                <a:spcAft>
                  <a:spcPts val="612"/>
                </a:spcAft>
              </a:pPr>
              <a:r>
                <a:rPr lang="en-US" sz="714" kern="0" dirty="0">
                  <a:solidFill>
                    <a:sysClr val="windowText" lastClr="000000"/>
                  </a:solidFill>
                </a:rPr>
                <a:t>Device Zone</a:t>
              </a:r>
              <a:endParaRPr lang="en-US" sz="306" kern="0" dirty="0">
                <a:solidFill>
                  <a:sysClr val="windowText" lastClr="000000"/>
                </a:solidFill>
              </a:endParaRPr>
            </a:p>
          </p:txBody>
        </p:sp>
        <p:sp>
          <p:nvSpPr>
            <p:cNvPr id="61" name="TextBox 60"/>
            <p:cNvSpPr txBox="1"/>
            <p:nvPr/>
          </p:nvSpPr>
          <p:spPr>
            <a:xfrm>
              <a:off x="8004406" y="4506689"/>
              <a:ext cx="694874" cy="197875"/>
            </a:xfrm>
            <a:prstGeom prst="rect">
              <a:avLst/>
            </a:prstGeom>
            <a:noFill/>
          </p:spPr>
          <p:txBody>
            <a:bodyPr wrap="square" lIns="0" tIns="0" rIns="0" bIns="0" rtlCol="0">
              <a:spAutoFit/>
            </a:bodyPr>
            <a:lstStyle/>
            <a:p>
              <a:pPr defTabSz="932597">
                <a:lnSpc>
                  <a:spcPct val="90000"/>
                </a:lnSpc>
                <a:spcAft>
                  <a:spcPts val="612"/>
                </a:spcAft>
              </a:pPr>
              <a:r>
                <a:rPr lang="en-US" sz="714" kern="0" dirty="0">
                  <a:solidFill>
                    <a:sysClr val="windowText" lastClr="000000"/>
                  </a:solidFill>
                </a:rPr>
                <a:t>Field </a:t>
              </a:r>
              <a:br>
                <a:rPr lang="en-US" sz="714" kern="0" dirty="0">
                  <a:solidFill>
                    <a:sysClr val="windowText" lastClr="000000"/>
                  </a:solidFill>
                </a:rPr>
              </a:br>
              <a:r>
                <a:rPr lang="en-US" sz="714" kern="0" dirty="0">
                  <a:solidFill>
                    <a:sysClr val="windowText" lastClr="000000"/>
                  </a:solidFill>
                </a:rPr>
                <a:t>Gateway Zone</a:t>
              </a:r>
              <a:endParaRPr lang="en-US" sz="306" kern="0" dirty="0">
                <a:solidFill>
                  <a:sysClr val="windowText" lastClr="000000"/>
                </a:solidFill>
              </a:endParaRPr>
            </a:p>
          </p:txBody>
        </p:sp>
        <p:sp>
          <p:nvSpPr>
            <p:cNvPr id="62" name="TextBox 61"/>
            <p:cNvSpPr txBox="1"/>
            <p:nvPr/>
          </p:nvSpPr>
          <p:spPr>
            <a:xfrm>
              <a:off x="9227990" y="4506689"/>
              <a:ext cx="694874" cy="197875"/>
            </a:xfrm>
            <a:prstGeom prst="rect">
              <a:avLst/>
            </a:prstGeom>
            <a:noFill/>
          </p:spPr>
          <p:txBody>
            <a:bodyPr wrap="square" lIns="0" tIns="0" rIns="0" bIns="0" rtlCol="0">
              <a:spAutoFit/>
            </a:bodyPr>
            <a:lstStyle/>
            <a:p>
              <a:pPr defTabSz="932597">
                <a:lnSpc>
                  <a:spcPct val="90000"/>
                </a:lnSpc>
                <a:spcAft>
                  <a:spcPts val="612"/>
                </a:spcAft>
              </a:pPr>
              <a:r>
                <a:rPr lang="en-US" sz="714" kern="0" dirty="0">
                  <a:solidFill>
                    <a:sysClr val="windowText" lastClr="000000"/>
                  </a:solidFill>
                </a:rPr>
                <a:t>Cloud </a:t>
              </a:r>
              <a:br>
                <a:rPr lang="en-US" sz="714" kern="0" dirty="0">
                  <a:solidFill>
                    <a:sysClr val="windowText" lastClr="000000"/>
                  </a:solidFill>
                </a:rPr>
              </a:br>
              <a:r>
                <a:rPr lang="en-US" sz="714" kern="0" dirty="0">
                  <a:solidFill>
                    <a:sysClr val="windowText" lastClr="000000"/>
                  </a:solidFill>
                </a:rPr>
                <a:t>Gateway Zone</a:t>
              </a:r>
              <a:endParaRPr lang="en-US" sz="306" kern="0" dirty="0">
                <a:solidFill>
                  <a:sysClr val="windowText" lastClr="000000"/>
                </a:solidFill>
              </a:endParaRPr>
            </a:p>
          </p:txBody>
        </p:sp>
        <p:sp>
          <p:nvSpPr>
            <p:cNvPr id="64" name="TextBox 63"/>
            <p:cNvSpPr txBox="1"/>
            <p:nvPr/>
          </p:nvSpPr>
          <p:spPr>
            <a:xfrm>
              <a:off x="6779850" y="4412125"/>
              <a:ext cx="474489" cy="70660"/>
            </a:xfrm>
            <a:prstGeom prst="rect">
              <a:avLst/>
            </a:prstGeom>
            <a:noFill/>
          </p:spPr>
          <p:txBody>
            <a:bodyPr wrap="none" lIns="0" tIns="0" rIns="0" bIns="0" rtlCol="0">
              <a:spAutoFit/>
            </a:bodyPr>
            <a:lstStyle/>
            <a:p>
              <a:pPr defTabSz="932597">
                <a:lnSpc>
                  <a:spcPct val="90000"/>
                </a:lnSpc>
                <a:spcAft>
                  <a:spcPts val="612"/>
                </a:spcAft>
              </a:pPr>
              <a:r>
                <a:rPr lang="en-US" sz="510" b="1" kern="0" dirty="0">
                  <a:solidFill>
                    <a:sysClr val="windowText" lastClr="000000"/>
                  </a:solidFill>
                </a:rPr>
                <a:t>Trust Boundary</a:t>
              </a:r>
              <a:endParaRPr lang="en-US" sz="102" b="1" kern="0" dirty="0">
                <a:solidFill>
                  <a:sysClr val="windowText" lastClr="000000"/>
                </a:solidFill>
              </a:endParaRPr>
            </a:p>
          </p:txBody>
        </p:sp>
        <p:sp>
          <p:nvSpPr>
            <p:cNvPr id="66" name="Freeform 65"/>
            <p:cNvSpPr/>
            <p:nvPr/>
          </p:nvSpPr>
          <p:spPr bwMode="auto">
            <a:xfrm>
              <a:off x="7141530" y="4518025"/>
              <a:ext cx="149438" cy="1014413"/>
            </a:xfrm>
            <a:custGeom>
              <a:avLst/>
              <a:gdLst>
                <a:gd name="connsiteX0" fmla="*/ 0 w 141288"/>
                <a:gd name="connsiteY0" fmla="*/ 0 h 1014413"/>
                <a:gd name="connsiteX1" fmla="*/ 141288 w 141288"/>
                <a:gd name="connsiteY1" fmla="*/ 539750 h 1014413"/>
                <a:gd name="connsiteX2" fmla="*/ 11113 w 141288"/>
                <a:gd name="connsiteY2" fmla="*/ 1014413 h 1014413"/>
                <a:gd name="connsiteX0" fmla="*/ 0 w 149226"/>
                <a:gd name="connsiteY0" fmla="*/ 0 h 1014413"/>
                <a:gd name="connsiteX1" fmla="*/ 149226 w 149226"/>
                <a:gd name="connsiteY1" fmla="*/ 509587 h 1014413"/>
                <a:gd name="connsiteX2" fmla="*/ 11113 w 149226"/>
                <a:gd name="connsiteY2" fmla="*/ 1014413 h 1014413"/>
                <a:gd name="connsiteX0" fmla="*/ 0 w 149252"/>
                <a:gd name="connsiteY0" fmla="*/ 0 h 1014413"/>
                <a:gd name="connsiteX1" fmla="*/ 149226 w 149252"/>
                <a:gd name="connsiteY1" fmla="*/ 509587 h 1014413"/>
                <a:gd name="connsiteX2" fmla="*/ 11113 w 149252"/>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438"/>
                <a:gd name="connsiteY0" fmla="*/ 0 h 1014413"/>
                <a:gd name="connsiteX1" fmla="*/ 149226 w 149438"/>
                <a:gd name="connsiteY1" fmla="*/ 509587 h 1014413"/>
                <a:gd name="connsiteX2" fmla="*/ 11113 w 149438"/>
                <a:gd name="connsiteY2" fmla="*/ 1014413 h 1014413"/>
              </a:gdLst>
              <a:ahLst/>
              <a:cxnLst>
                <a:cxn ang="0">
                  <a:pos x="connsiteX0" y="connsiteY0"/>
                </a:cxn>
                <a:cxn ang="0">
                  <a:pos x="connsiteX1" y="connsiteY1"/>
                </a:cxn>
                <a:cxn ang="0">
                  <a:pos x="connsiteX2" y="connsiteY2"/>
                </a:cxn>
              </a:cxnLst>
              <a:rect l="l" t="t" r="r" b="b"/>
              <a:pathLst>
                <a:path w="149438" h="1014413">
                  <a:moveTo>
                    <a:pt x="0" y="0"/>
                  </a:moveTo>
                  <a:cubicBezTo>
                    <a:pt x="86254" y="163512"/>
                    <a:pt x="153724" y="289718"/>
                    <a:pt x="149226" y="509587"/>
                  </a:cubicBezTo>
                  <a:cubicBezTo>
                    <a:pt x="144728" y="729456"/>
                    <a:pt x="93664" y="852488"/>
                    <a:pt x="11113" y="1014413"/>
                  </a:cubicBezTo>
                </a:path>
              </a:pathLst>
            </a:custGeom>
            <a:noFill/>
            <a:ln w="9525">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a:solidFill>
                  <a:schemeClr val="accent1"/>
                </a:solidFill>
                <a:ea typeface="Segoe UI" pitchFamily="34" charset="0"/>
                <a:cs typeface="Segoe UI" pitchFamily="34" charset="0"/>
              </a:endParaRPr>
            </a:p>
          </p:txBody>
        </p:sp>
        <p:cxnSp>
          <p:nvCxnSpPr>
            <p:cNvPr id="67" name="Straight Arrow Connector 66"/>
            <p:cNvCxnSpPr/>
            <p:nvPr/>
          </p:nvCxnSpPr>
          <p:spPr>
            <a:xfrm>
              <a:off x="7907717" y="4964113"/>
              <a:ext cx="169044"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950801" y="4964113"/>
              <a:ext cx="417332"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626742" y="3997696"/>
              <a:ext cx="618759" cy="70660"/>
            </a:xfrm>
            <a:prstGeom prst="rect">
              <a:avLst/>
            </a:prstGeom>
            <a:noFill/>
          </p:spPr>
          <p:txBody>
            <a:bodyPr wrap="none" lIns="0" tIns="0" rIns="0" bIns="0" rtlCol="0">
              <a:spAutoFit/>
            </a:bodyPr>
            <a:lstStyle/>
            <a:p>
              <a:pPr defTabSz="932597">
                <a:lnSpc>
                  <a:spcPct val="90000"/>
                </a:lnSpc>
                <a:spcAft>
                  <a:spcPts val="612"/>
                </a:spcAft>
              </a:pPr>
              <a:r>
                <a:rPr lang="en-US" sz="510" b="1" kern="0" dirty="0">
                  <a:solidFill>
                    <a:sysClr val="windowText" lastClr="000000"/>
                  </a:solidFill>
                </a:rPr>
                <a:t>Azure Services Zone</a:t>
              </a:r>
              <a:endParaRPr lang="en-US" sz="102" b="1" kern="0" dirty="0">
                <a:solidFill>
                  <a:sysClr val="windowText" lastClr="000000"/>
                </a:solidFill>
              </a:endParaRPr>
            </a:p>
          </p:txBody>
        </p:sp>
        <p:sp>
          <p:nvSpPr>
            <p:cNvPr id="73" name="Freeform 72"/>
            <p:cNvSpPr/>
            <p:nvPr/>
          </p:nvSpPr>
          <p:spPr bwMode="auto">
            <a:xfrm>
              <a:off x="11287437" y="4045901"/>
              <a:ext cx="149438" cy="1801516"/>
            </a:xfrm>
            <a:custGeom>
              <a:avLst/>
              <a:gdLst>
                <a:gd name="connsiteX0" fmla="*/ 0 w 141288"/>
                <a:gd name="connsiteY0" fmla="*/ 0 h 1014413"/>
                <a:gd name="connsiteX1" fmla="*/ 141288 w 141288"/>
                <a:gd name="connsiteY1" fmla="*/ 539750 h 1014413"/>
                <a:gd name="connsiteX2" fmla="*/ 11113 w 141288"/>
                <a:gd name="connsiteY2" fmla="*/ 1014413 h 1014413"/>
                <a:gd name="connsiteX0" fmla="*/ 0 w 149226"/>
                <a:gd name="connsiteY0" fmla="*/ 0 h 1014413"/>
                <a:gd name="connsiteX1" fmla="*/ 149226 w 149226"/>
                <a:gd name="connsiteY1" fmla="*/ 509587 h 1014413"/>
                <a:gd name="connsiteX2" fmla="*/ 11113 w 149226"/>
                <a:gd name="connsiteY2" fmla="*/ 1014413 h 1014413"/>
                <a:gd name="connsiteX0" fmla="*/ 0 w 149252"/>
                <a:gd name="connsiteY0" fmla="*/ 0 h 1014413"/>
                <a:gd name="connsiteX1" fmla="*/ 149226 w 149252"/>
                <a:gd name="connsiteY1" fmla="*/ 509587 h 1014413"/>
                <a:gd name="connsiteX2" fmla="*/ 11113 w 149252"/>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367"/>
                <a:gd name="connsiteY0" fmla="*/ 0 h 1014413"/>
                <a:gd name="connsiteX1" fmla="*/ 149226 w 149367"/>
                <a:gd name="connsiteY1" fmla="*/ 509587 h 1014413"/>
                <a:gd name="connsiteX2" fmla="*/ 11113 w 149367"/>
                <a:gd name="connsiteY2" fmla="*/ 1014413 h 1014413"/>
                <a:gd name="connsiteX0" fmla="*/ 0 w 149438"/>
                <a:gd name="connsiteY0" fmla="*/ 0 h 1014413"/>
                <a:gd name="connsiteX1" fmla="*/ 149226 w 149438"/>
                <a:gd name="connsiteY1" fmla="*/ 509587 h 1014413"/>
                <a:gd name="connsiteX2" fmla="*/ 11113 w 149438"/>
                <a:gd name="connsiteY2" fmla="*/ 1014413 h 1014413"/>
              </a:gdLst>
              <a:ahLst/>
              <a:cxnLst>
                <a:cxn ang="0">
                  <a:pos x="connsiteX0" y="connsiteY0"/>
                </a:cxn>
                <a:cxn ang="0">
                  <a:pos x="connsiteX1" y="connsiteY1"/>
                </a:cxn>
                <a:cxn ang="0">
                  <a:pos x="connsiteX2" y="connsiteY2"/>
                </a:cxn>
              </a:cxnLst>
              <a:rect l="l" t="t" r="r" b="b"/>
              <a:pathLst>
                <a:path w="149438" h="1014413">
                  <a:moveTo>
                    <a:pt x="0" y="0"/>
                  </a:moveTo>
                  <a:cubicBezTo>
                    <a:pt x="86254" y="163512"/>
                    <a:pt x="153724" y="289718"/>
                    <a:pt x="149226" y="509587"/>
                  </a:cubicBezTo>
                  <a:cubicBezTo>
                    <a:pt x="144728" y="729456"/>
                    <a:pt x="93664" y="852488"/>
                    <a:pt x="11113" y="1014413"/>
                  </a:cubicBezTo>
                </a:path>
              </a:pathLst>
            </a:custGeom>
            <a:noFill/>
            <a:ln w="9525">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3260" tIns="93260" rIns="93260" bIns="93260"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endParaRPr lang="en-US" sz="918" kern="0">
                <a:solidFill>
                  <a:schemeClr val="accent1"/>
                </a:solidFill>
                <a:ea typeface="Segoe UI" pitchFamily="34" charset="0"/>
                <a:cs typeface="Segoe UI" pitchFamily="34" charset="0"/>
              </a:endParaRPr>
            </a:p>
          </p:txBody>
        </p:sp>
        <p:sp>
          <p:nvSpPr>
            <p:cNvPr id="74" name="TextBox 73"/>
            <p:cNvSpPr txBox="1"/>
            <p:nvPr/>
          </p:nvSpPr>
          <p:spPr>
            <a:xfrm>
              <a:off x="11580064" y="3997696"/>
              <a:ext cx="567463" cy="70660"/>
            </a:xfrm>
            <a:prstGeom prst="rect">
              <a:avLst/>
            </a:prstGeom>
            <a:noFill/>
          </p:spPr>
          <p:txBody>
            <a:bodyPr wrap="none" lIns="0" tIns="0" rIns="0" bIns="0" rtlCol="0">
              <a:spAutoFit/>
            </a:bodyPr>
            <a:lstStyle/>
            <a:p>
              <a:pPr defTabSz="932597">
                <a:lnSpc>
                  <a:spcPct val="90000"/>
                </a:lnSpc>
                <a:spcAft>
                  <a:spcPts val="612"/>
                </a:spcAft>
              </a:pPr>
              <a:r>
                <a:rPr lang="en-US" sz="510" b="1" kern="0" dirty="0">
                  <a:solidFill>
                    <a:sysClr val="windowText" lastClr="000000"/>
                  </a:solidFill>
                </a:rPr>
                <a:t>Remote User Zone</a:t>
              </a:r>
              <a:endParaRPr lang="en-US" sz="102" b="1" kern="0" dirty="0">
                <a:solidFill>
                  <a:sysClr val="windowText" lastClr="000000"/>
                </a:solidFill>
              </a:endParaRPr>
            </a:p>
          </p:txBody>
        </p:sp>
        <p:sp>
          <p:nvSpPr>
            <p:cNvPr id="77" name="TextBox 76"/>
            <p:cNvSpPr txBox="1"/>
            <p:nvPr/>
          </p:nvSpPr>
          <p:spPr>
            <a:xfrm>
              <a:off x="9991366" y="5348236"/>
              <a:ext cx="439223" cy="70660"/>
            </a:xfrm>
            <a:prstGeom prst="rect">
              <a:avLst/>
            </a:prstGeom>
            <a:noFill/>
          </p:spPr>
          <p:txBody>
            <a:bodyPr wrap="none" lIns="0" tIns="0" rIns="0" bIns="0" rtlCol="0">
              <a:spAutoFit/>
            </a:bodyPr>
            <a:lstStyle/>
            <a:p>
              <a:pPr defTabSz="932597">
                <a:lnSpc>
                  <a:spcPct val="90000"/>
                </a:lnSpc>
                <a:spcAft>
                  <a:spcPts val="612"/>
                </a:spcAft>
              </a:pPr>
              <a:r>
                <a:rPr lang="en-US" sz="510" b="1" kern="0" dirty="0">
                  <a:solidFill>
                    <a:sysClr val="windowText" lastClr="000000"/>
                  </a:solidFill>
                </a:rPr>
                <a:t>Gateway Zone</a:t>
              </a:r>
              <a:endParaRPr lang="en-US" sz="102" b="1" kern="0" dirty="0">
                <a:solidFill>
                  <a:sysClr val="windowText" lastClr="000000"/>
                </a:solidFill>
              </a:endParaRPr>
            </a:p>
          </p:txBody>
        </p:sp>
        <p:sp>
          <p:nvSpPr>
            <p:cNvPr id="78" name="TextBox 77"/>
            <p:cNvSpPr txBox="1"/>
            <p:nvPr/>
          </p:nvSpPr>
          <p:spPr>
            <a:xfrm>
              <a:off x="10719976" y="5348236"/>
              <a:ext cx="421590" cy="70660"/>
            </a:xfrm>
            <a:prstGeom prst="rect">
              <a:avLst/>
            </a:prstGeom>
            <a:noFill/>
          </p:spPr>
          <p:txBody>
            <a:bodyPr wrap="none" lIns="0" tIns="0" rIns="0" bIns="0" rtlCol="0">
              <a:spAutoFit/>
            </a:bodyPr>
            <a:lstStyle/>
            <a:p>
              <a:pPr defTabSz="932597">
                <a:lnSpc>
                  <a:spcPct val="90000"/>
                </a:lnSpc>
                <a:spcAft>
                  <a:spcPts val="612"/>
                </a:spcAft>
              </a:pPr>
              <a:r>
                <a:rPr lang="en-US" sz="510" b="1" kern="0" dirty="0">
                  <a:solidFill>
                    <a:sysClr val="windowText" lastClr="000000"/>
                  </a:solidFill>
                </a:rPr>
                <a:t>Services Zone</a:t>
              </a:r>
              <a:endParaRPr lang="en-US" sz="102" b="1" kern="0" dirty="0">
                <a:solidFill>
                  <a:sysClr val="windowText" lastClr="000000"/>
                </a:solidFill>
              </a:endParaRPr>
            </a:p>
          </p:txBody>
        </p:sp>
      </p:grpSp>
    </p:spTree>
    <p:extLst>
      <p:ext uri="{BB962C8B-B14F-4D97-AF65-F5344CB8AC3E}">
        <p14:creationId xmlns:p14="http://schemas.microsoft.com/office/powerpoint/2010/main" val="14494670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00" y="178"/>
            <a:ext cx="12434076" cy="6994168"/>
          </a:xfrm>
          <a:prstGeom prst="rect">
            <a:avLst/>
          </a:prstGeom>
        </p:spPr>
      </p:pic>
      <p:sp>
        <p:nvSpPr>
          <p:cNvPr id="9" name="Rectangle 8"/>
          <p:cNvSpPr/>
          <p:nvPr/>
        </p:nvSpPr>
        <p:spPr bwMode="auto">
          <a:xfrm>
            <a:off x="883" y="179"/>
            <a:ext cx="12434710" cy="6993533"/>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78666" y="296897"/>
            <a:ext cx="11733453" cy="917575"/>
          </a:xfrm>
        </p:spPr>
        <p:txBody>
          <a:bodyPr/>
          <a:lstStyle/>
          <a:p>
            <a:pPr>
              <a:lnSpc>
                <a:spcPct val="100000"/>
              </a:lnSpc>
            </a:pPr>
            <a:r>
              <a:rPr lang="en-US" dirty="0"/>
              <a:t>Get started today</a:t>
            </a:r>
          </a:p>
        </p:txBody>
      </p:sp>
      <p:grpSp>
        <p:nvGrpSpPr>
          <p:cNvPr id="43" name="Group 42"/>
          <p:cNvGrpSpPr/>
          <p:nvPr/>
        </p:nvGrpSpPr>
        <p:grpSpPr>
          <a:xfrm>
            <a:off x="437065" y="1592534"/>
            <a:ext cx="6399892" cy="914270"/>
            <a:chOff x="436245" y="1592263"/>
            <a:chExt cx="6400800" cy="914400"/>
          </a:xfrm>
        </p:grpSpPr>
        <p:sp>
          <p:nvSpPr>
            <p:cNvPr id="44" name="Rectangle 43"/>
            <p:cNvSpPr/>
            <p:nvPr/>
          </p:nvSpPr>
          <p:spPr bwMode="auto">
            <a:xfrm>
              <a:off x="1459650" y="1592263"/>
              <a:ext cx="5377395" cy="914400"/>
            </a:xfrm>
            <a:prstGeom prst="rect">
              <a:avLst/>
            </a:prstGeom>
            <a:solidFill>
              <a:schemeClr val="bg1">
                <a:lumMod val="9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spcBef>
                  <a:spcPct val="0"/>
                </a:spcBef>
                <a:spcAft>
                  <a:spcPct val="0"/>
                </a:spcAft>
              </a:pPr>
              <a:endParaRPr lang="en-US" sz="2000" kern="0" dirty="0">
                <a:solidFill>
                  <a:schemeClr val="tx1"/>
                </a:solidFill>
                <a:ea typeface="Segoe UI" pitchFamily="34" charset="0"/>
                <a:cs typeface="Segoe UI" pitchFamily="34" charset="0"/>
              </a:endParaRPr>
            </a:p>
          </p:txBody>
        </p:sp>
        <p:sp>
          <p:nvSpPr>
            <p:cNvPr id="45" name="Rectangle 44"/>
            <p:cNvSpPr/>
            <p:nvPr/>
          </p:nvSpPr>
          <p:spPr bwMode="auto">
            <a:xfrm>
              <a:off x="436245" y="1592263"/>
              <a:ext cx="1023405" cy="9144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p:cNvGrpSpPr/>
            <p:nvPr/>
          </p:nvGrpSpPr>
          <p:grpSpPr>
            <a:xfrm>
              <a:off x="664843" y="1766359"/>
              <a:ext cx="566208" cy="566208"/>
              <a:chOff x="491067" y="1685994"/>
              <a:chExt cx="566208" cy="566208"/>
            </a:xfrm>
          </p:grpSpPr>
          <p:sp>
            <p:nvSpPr>
              <p:cNvPr id="47" name="Donut 46"/>
              <p:cNvSpPr/>
              <p:nvPr/>
            </p:nvSpPr>
            <p:spPr bwMode="auto">
              <a:xfrm>
                <a:off x="491067" y="1685994"/>
                <a:ext cx="566208" cy="566208"/>
              </a:xfrm>
              <a:prstGeom prst="donut">
                <a:avLst>
                  <a:gd name="adj" fmla="val 749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p:cNvGrpSpPr/>
              <p:nvPr/>
            </p:nvGrpSpPr>
            <p:grpSpPr>
              <a:xfrm>
                <a:off x="609599" y="1855659"/>
                <a:ext cx="329144" cy="226878"/>
                <a:chOff x="1298044" y="-1247827"/>
                <a:chExt cx="1313394" cy="905320"/>
              </a:xfrm>
              <a:solidFill>
                <a:schemeClr val="bg1"/>
              </a:solidFill>
            </p:grpSpPr>
            <p:sp>
              <p:nvSpPr>
                <p:cNvPr id="49" name="Pentagon 48"/>
                <p:cNvSpPr/>
                <p:nvPr/>
              </p:nvSpPr>
              <p:spPr bwMode="auto">
                <a:xfrm>
                  <a:off x="1298044" y="-918200"/>
                  <a:ext cx="1064156" cy="232400"/>
                </a:xfrm>
                <a:prstGeom prst="homePlat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Chevron 49"/>
                <p:cNvSpPr/>
                <p:nvPr/>
              </p:nvSpPr>
              <p:spPr bwMode="auto">
                <a:xfrm>
                  <a:off x="1993900" y="-1247827"/>
                  <a:ext cx="617538" cy="905320"/>
                </a:xfrm>
                <a:prstGeom prst="chevron">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grpSp>
      <p:grpSp>
        <p:nvGrpSpPr>
          <p:cNvPr id="58" name="Group 57"/>
          <p:cNvGrpSpPr/>
          <p:nvPr/>
        </p:nvGrpSpPr>
        <p:grpSpPr>
          <a:xfrm>
            <a:off x="437065" y="5651195"/>
            <a:ext cx="6399892" cy="914270"/>
            <a:chOff x="436245" y="5651500"/>
            <a:chExt cx="6400800" cy="914400"/>
          </a:xfrm>
        </p:grpSpPr>
        <p:sp>
          <p:nvSpPr>
            <p:cNvPr id="59" name="Rectangle 58"/>
            <p:cNvSpPr/>
            <p:nvPr/>
          </p:nvSpPr>
          <p:spPr bwMode="auto">
            <a:xfrm>
              <a:off x="1459650" y="5651500"/>
              <a:ext cx="5377395" cy="914400"/>
            </a:xfrm>
            <a:prstGeom prst="rect">
              <a:avLst/>
            </a:prstGeom>
            <a:solidFill>
              <a:schemeClr val="bg1">
                <a:lumMod val="9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597"/>
              <a:r>
                <a:rPr lang="en-US" kern="0" dirty="0">
                  <a:solidFill>
                    <a:schemeClr val="tx1"/>
                  </a:solidFill>
                </a:rPr>
                <a:t>Follow Us! </a:t>
              </a:r>
              <a:r>
                <a:rPr lang="en-US" b="1" kern="0" dirty="0">
                  <a:solidFill>
                    <a:schemeClr val="tx1"/>
                  </a:solidFill>
                </a:rPr>
                <a:t>Blog </a:t>
              </a:r>
              <a:r>
                <a:rPr lang="en-US" sz="2000" kern="0" dirty="0">
                  <a:solidFill>
                    <a:schemeClr val="tx1"/>
                  </a:solidFill>
                  <a:latin typeface="Segoe UI Light" pitchFamily="34" charset="0"/>
                </a:rPr>
                <a:t>: </a:t>
              </a:r>
              <a:r>
                <a:rPr lang="en-US" sz="2000" kern="0" dirty="0">
                  <a:solidFill>
                    <a:schemeClr val="accent1"/>
                  </a:solidFill>
                  <a:latin typeface="Segoe UI Light" pitchFamily="34" charset="0"/>
                </a:rPr>
                <a:t>https://blogs.microsoft.com/iot/ </a:t>
              </a:r>
            </a:p>
          </p:txBody>
        </p:sp>
        <p:grpSp>
          <p:nvGrpSpPr>
            <p:cNvPr id="60" name="Group 59"/>
            <p:cNvGrpSpPr/>
            <p:nvPr/>
          </p:nvGrpSpPr>
          <p:grpSpPr>
            <a:xfrm>
              <a:off x="436245" y="5651500"/>
              <a:ext cx="1023405" cy="914400"/>
              <a:chOff x="436245" y="5651500"/>
              <a:chExt cx="1023405" cy="914400"/>
            </a:xfrm>
          </p:grpSpPr>
          <p:sp>
            <p:nvSpPr>
              <p:cNvPr id="61" name="Rectangle 60"/>
              <p:cNvSpPr/>
              <p:nvPr/>
            </p:nvSpPr>
            <p:spPr bwMode="auto">
              <a:xfrm>
                <a:off x="436245" y="5651500"/>
                <a:ext cx="1023405" cy="9144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37"/>
              <p:cNvSpPr/>
              <p:nvPr/>
            </p:nvSpPr>
            <p:spPr>
              <a:xfrm>
                <a:off x="692574" y="5857092"/>
                <a:ext cx="510747" cy="503217"/>
              </a:xfrm>
              <a:custGeom>
                <a:avLst/>
                <a:gdLst/>
                <a:ahLst/>
                <a:cxnLst/>
                <a:rect l="l" t="t" r="r" b="b"/>
                <a:pathLst>
                  <a:path w="867070" h="854286">
                    <a:moveTo>
                      <a:pt x="796069" y="196660"/>
                    </a:moveTo>
                    <a:cubicBezTo>
                      <a:pt x="808820" y="210087"/>
                      <a:pt x="817777" y="226170"/>
                      <a:pt x="825747" y="242968"/>
                    </a:cubicBezTo>
                    <a:cubicBezTo>
                      <a:pt x="909113" y="418696"/>
                      <a:pt x="863480" y="628539"/>
                      <a:pt x="714670" y="753776"/>
                    </a:cubicBezTo>
                    <a:cubicBezTo>
                      <a:pt x="565856" y="879013"/>
                      <a:pt x="351300" y="888133"/>
                      <a:pt x="192394" y="775980"/>
                    </a:cubicBezTo>
                    <a:cubicBezTo>
                      <a:pt x="33490" y="663827"/>
                      <a:pt x="-29790" y="458610"/>
                      <a:pt x="38362" y="276445"/>
                    </a:cubicBezTo>
                    <a:lnTo>
                      <a:pt x="0" y="248162"/>
                    </a:lnTo>
                    <a:lnTo>
                      <a:pt x="150069" y="213250"/>
                    </a:lnTo>
                    <a:lnTo>
                      <a:pt x="192714" y="390248"/>
                    </a:lnTo>
                    <a:lnTo>
                      <a:pt x="155755" y="362998"/>
                    </a:lnTo>
                    <a:cubicBezTo>
                      <a:pt x="127756" y="488182"/>
                      <a:pt x="185210" y="616904"/>
                      <a:pt x="297091" y="679652"/>
                    </a:cubicBezTo>
                    <a:cubicBezTo>
                      <a:pt x="408972" y="742402"/>
                      <a:pt x="548770" y="724308"/>
                      <a:pt x="640989" y="635144"/>
                    </a:cubicBezTo>
                    <a:cubicBezTo>
                      <a:pt x="733208" y="545979"/>
                      <a:pt x="755999" y="406870"/>
                      <a:pt x="697053" y="292940"/>
                    </a:cubicBezTo>
                    <a:lnTo>
                      <a:pt x="685178" y="275284"/>
                    </a:lnTo>
                    <a:close/>
                    <a:moveTo>
                      <a:pt x="691455" y="83531"/>
                    </a:moveTo>
                    <a:cubicBezTo>
                      <a:pt x="721109" y="103881"/>
                      <a:pt x="747863" y="128485"/>
                      <a:pt x="770665" y="157023"/>
                    </a:cubicBezTo>
                    <a:lnTo>
                      <a:pt x="667371" y="248806"/>
                    </a:lnTo>
                    <a:cubicBezTo>
                      <a:pt x="652425" y="227865"/>
                      <a:pt x="634014" y="210201"/>
                      <a:pt x="613533" y="195601"/>
                    </a:cubicBezTo>
                    <a:close/>
                    <a:moveTo>
                      <a:pt x="567525" y="18939"/>
                    </a:moveTo>
                    <a:cubicBezTo>
                      <a:pt x="597271" y="28106"/>
                      <a:pt x="625878" y="40538"/>
                      <a:pt x="652521" y="56479"/>
                    </a:cubicBezTo>
                    <a:lnTo>
                      <a:pt x="586482" y="177982"/>
                    </a:lnTo>
                    <a:cubicBezTo>
                      <a:pt x="566262" y="164969"/>
                      <a:pt x="543992" y="155640"/>
                      <a:pt x="520762" y="149336"/>
                    </a:cubicBezTo>
                    <a:close/>
                    <a:moveTo>
                      <a:pt x="408043" y="915"/>
                    </a:moveTo>
                    <a:lnTo>
                      <a:pt x="413916" y="140314"/>
                    </a:lnTo>
                    <a:cubicBezTo>
                      <a:pt x="404215" y="137940"/>
                      <a:pt x="394775" y="139241"/>
                      <a:pt x="385339" y="141020"/>
                    </a:cubicBezTo>
                    <a:lnTo>
                      <a:pt x="359859" y="5882"/>
                    </a:lnTo>
                    <a:close/>
                    <a:moveTo>
                      <a:pt x="454521" y="0"/>
                    </a:moveTo>
                    <a:lnTo>
                      <a:pt x="520136" y="10995"/>
                    </a:lnTo>
                    <a:lnTo>
                      <a:pt x="488079" y="145107"/>
                    </a:lnTo>
                    <a:cubicBezTo>
                      <a:pt x="474222" y="140339"/>
                      <a:pt x="459718" y="139353"/>
                      <a:pt x="445072" y="1395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kern="0">
                  <a:solidFill>
                    <a:prstClr val="white"/>
                  </a:solidFill>
                </a:endParaRPr>
              </a:p>
            </p:txBody>
          </p:sp>
        </p:grpSp>
      </p:grpSp>
      <p:grpSp>
        <p:nvGrpSpPr>
          <p:cNvPr id="73" name="Group 72"/>
          <p:cNvGrpSpPr/>
          <p:nvPr/>
        </p:nvGrpSpPr>
        <p:grpSpPr>
          <a:xfrm>
            <a:off x="437065" y="3621864"/>
            <a:ext cx="6399892" cy="914270"/>
            <a:chOff x="436245" y="3667601"/>
            <a:chExt cx="6400800" cy="914400"/>
          </a:xfrm>
        </p:grpSpPr>
        <p:sp>
          <p:nvSpPr>
            <p:cNvPr id="74" name="Rectangle 73"/>
            <p:cNvSpPr/>
            <p:nvPr/>
          </p:nvSpPr>
          <p:spPr bwMode="auto">
            <a:xfrm>
              <a:off x="1459650" y="3667601"/>
              <a:ext cx="5377395" cy="914400"/>
            </a:xfrm>
            <a:prstGeom prst="rect">
              <a:avLst/>
            </a:prstGeom>
            <a:solidFill>
              <a:schemeClr val="bg1">
                <a:lumMod val="9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kern="0" dirty="0">
                  <a:solidFill>
                    <a:schemeClr val="tx1"/>
                  </a:solidFill>
                </a:rPr>
                <a:t>Partners – join the community: </a:t>
              </a:r>
              <a:r>
                <a:rPr lang="en-US" sz="2040" kern="0" dirty="0">
                  <a:solidFill>
                    <a:schemeClr val="accent1"/>
                  </a:solidFill>
                  <a:hlinkClick r:id="rId4"/>
                </a:rPr>
                <a:t>http://aka.ms/CEPartnerForm</a:t>
              </a:r>
              <a:r>
                <a:rPr lang="en-US" sz="2040" kern="0" dirty="0">
                  <a:solidFill>
                    <a:schemeClr val="accent1"/>
                  </a:solidFill>
                </a:rPr>
                <a:t> (select IoT) </a:t>
              </a:r>
              <a:r>
                <a:rPr lang="en-US" sz="2000" kern="0" dirty="0">
                  <a:solidFill>
                    <a:schemeClr val="accent1"/>
                  </a:solidFill>
                  <a:ea typeface="Segoe UI" pitchFamily="34" charset="0"/>
                  <a:cs typeface="Segoe UI" pitchFamily="34" charset="0"/>
                </a:rPr>
                <a:t>  </a:t>
              </a:r>
            </a:p>
          </p:txBody>
        </p:sp>
        <p:grpSp>
          <p:nvGrpSpPr>
            <p:cNvPr id="75" name="Group 74"/>
            <p:cNvGrpSpPr/>
            <p:nvPr/>
          </p:nvGrpSpPr>
          <p:grpSpPr>
            <a:xfrm>
              <a:off x="436245" y="3667601"/>
              <a:ext cx="1023405" cy="914400"/>
              <a:chOff x="436245" y="3667601"/>
              <a:chExt cx="1023405" cy="914400"/>
            </a:xfrm>
          </p:grpSpPr>
          <p:sp>
            <p:nvSpPr>
              <p:cNvPr id="76" name="Rectangle 75"/>
              <p:cNvSpPr/>
              <p:nvPr/>
            </p:nvSpPr>
            <p:spPr bwMode="auto">
              <a:xfrm>
                <a:off x="436245" y="3667601"/>
                <a:ext cx="1023405" cy="9144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7" name="Freeform 76"/>
              <p:cNvSpPr/>
              <p:nvPr/>
            </p:nvSpPr>
            <p:spPr>
              <a:xfrm>
                <a:off x="692726" y="3863004"/>
                <a:ext cx="510442" cy="523594"/>
              </a:xfrm>
              <a:custGeom>
                <a:avLst/>
                <a:gdLst>
                  <a:gd name="connsiteX0" fmla="*/ 260828 w 900424"/>
                  <a:gd name="connsiteY0" fmla="*/ 764648 h 923624"/>
                  <a:gd name="connsiteX1" fmla="*/ 260828 w 900424"/>
                  <a:gd name="connsiteY1" fmla="*/ 794160 h 923624"/>
                  <a:gd name="connsiteX2" fmla="*/ 752690 w 900424"/>
                  <a:gd name="connsiteY2" fmla="*/ 794160 h 923624"/>
                  <a:gd name="connsiteX3" fmla="*/ 752690 w 900424"/>
                  <a:gd name="connsiteY3" fmla="*/ 764648 h 923624"/>
                  <a:gd name="connsiteX4" fmla="*/ 523025 w 900424"/>
                  <a:gd name="connsiteY4" fmla="*/ 689333 h 923624"/>
                  <a:gd name="connsiteX5" fmla="*/ 529392 w 900424"/>
                  <a:gd name="connsiteY5" fmla="*/ 718845 h 923624"/>
                  <a:gd name="connsiteX6" fmla="*/ 752690 w 900424"/>
                  <a:gd name="connsiteY6" fmla="*/ 718845 h 923624"/>
                  <a:gd name="connsiteX7" fmla="*/ 752690 w 900424"/>
                  <a:gd name="connsiteY7" fmla="*/ 689333 h 923624"/>
                  <a:gd name="connsiteX8" fmla="*/ 260828 w 900424"/>
                  <a:gd name="connsiteY8" fmla="*/ 689333 h 923624"/>
                  <a:gd name="connsiteX9" fmla="*/ 260828 w 900424"/>
                  <a:gd name="connsiteY9" fmla="*/ 718845 h 923624"/>
                  <a:gd name="connsiteX10" fmla="*/ 520342 w 900424"/>
                  <a:gd name="connsiteY10" fmla="*/ 718845 h 923624"/>
                  <a:gd name="connsiteX11" fmla="*/ 427300 w 900424"/>
                  <a:gd name="connsiteY11" fmla="*/ 689333 h 923624"/>
                  <a:gd name="connsiteX12" fmla="*/ 506777 w 900424"/>
                  <a:gd name="connsiteY12" fmla="*/ 614015 h 923624"/>
                  <a:gd name="connsiteX13" fmla="*/ 513144 w 900424"/>
                  <a:gd name="connsiteY13" fmla="*/ 643527 h 923624"/>
                  <a:gd name="connsiteX14" fmla="*/ 752690 w 900424"/>
                  <a:gd name="connsiteY14" fmla="*/ 643527 h 923624"/>
                  <a:gd name="connsiteX15" fmla="*/ 752690 w 900424"/>
                  <a:gd name="connsiteY15" fmla="*/ 614015 h 923624"/>
                  <a:gd name="connsiteX16" fmla="*/ 260828 w 900424"/>
                  <a:gd name="connsiteY16" fmla="*/ 614015 h 923624"/>
                  <a:gd name="connsiteX17" fmla="*/ 260828 w 900424"/>
                  <a:gd name="connsiteY17" fmla="*/ 643527 h 923624"/>
                  <a:gd name="connsiteX18" fmla="*/ 334546 w 900424"/>
                  <a:gd name="connsiteY18" fmla="*/ 643527 h 923624"/>
                  <a:gd name="connsiteX19" fmla="*/ 307478 w 900424"/>
                  <a:gd name="connsiteY19" fmla="*/ 614015 h 923624"/>
                  <a:gd name="connsiteX20" fmla="*/ 467940 w 900424"/>
                  <a:gd name="connsiteY20" fmla="*/ 571407 h 923624"/>
                  <a:gd name="connsiteX21" fmla="*/ 385032 w 900424"/>
                  <a:gd name="connsiteY21" fmla="*/ 646669 h 923624"/>
                  <a:gd name="connsiteX22" fmla="*/ 506739 w 900424"/>
                  <a:gd name="connsiteY22" fmla="*/ 697133 h 923624"/>
                  <a:gd name="connsiteX23" fmla="*/ 260828 w 900424"/>
                  <a:gd name="connsiteY23" fmla="*/ 563154 h 923624"/>
                  <a:gd name="connsiteX24" fmla="*/ 260828 w 900424"/>
                  <a:gd name="connsiteY24" fmla="*/ 568210 h 923624"/>
                  <a:gd name="connsiteX25" fmla="*/ 265465 w 900424"/>
                  <a:gd name="connsiteY25" fmla="*/ 568210 h 923624"/>
                  <a:gd name="connsiteX26" fmla="*/ 477023 w 900424"/>
                  <a:gd name="connsiteY26" fmla="*/ 538699 h 923624"/>
                  <a:gd name="connsiteX27" fmla="*/ 477810 w 900424"/>
                  <a:gd name="connsiteY27" fmla="*/ 539556 h 923624"/>
                  <a:gd name="connsiteX28" fmla="*/ 481962 w 900424"/>
                  <a:gd name="connsiteY28" fmla="*/ 568210 h 923624"/>
                  <a:gd name="connsiteX29" fmla="*/ 752690 w 900424"/>
                  <a:gd name="connsiteY29" fmla="*/ 568210 h 923624"/>
                  <a:gd name="connsiteX30" fmla="*/ 752690 w 900424"/>
                  <a:gd name="connsiteY30" fmla="*/ 538699 h 923624"/>
                  <a:gd name="connsiteX31" fmla="*/ 407941 w 900424"/>
                  <a:gd name="connsiteY31" fmla="*/ 463381 h 923624"/>
                  <a:gd name="connsiteX32" fmla="*/ 435010 w 900424"/>
                  <a:gd name="connsiteY32" fmla="*/ 492893 h 923624"/>
                  <a:gd name="connsiteX33" fmla="*/ 752690 w 900424"/>
                  <a:gd name="connsiteY33" fmla="*/ 492893 h 923624"/>
                  <a:gd name="connsiteX34" fmla="*/ 752690 w 900424"/>
                  <a:gd name="connsiteY34" fmla="*/ 463381 h 923624"/>
                  <a:gd name="connsiteX35" fmla="*/ 338860 w 900424"/>
                  <a:gd name="connsiteY35" fmla="*/ 388063 h 923624"/>
                  <a:gd name="connsiteX36" fmla="*/ 365929 w 900424"/>
                  <a:gd name="connsiteY36" fmla="*/ 417575 h 923624"/>
                  <a:gd name="connsiteX37" fmla="*/ 752690 w 900424"/>
                  <a:gd name="connsiteY37" fmla="*/ 417575 h 923624"/>
                  <a:gd name="connsiteX38" fmla="*/ 752690 w 900424"/>
                  <a:gd name="connsiteY38" fmla="*/ 388063 h 923624"/>
                  <a:gd name="connsiteX39" fmla="*/ 208773 w 900424"/>
                  <a:gd name="connsiteY39" fmla="*/ 287934 h 923624"/>
                  <a:gd name="connsiteX40" fmla="*/ 191984 w 900424"/>
                  <a:gd name="connsiteY40" fmla="*/ 292572 h 923624"/>
                  <a:gd name="connsiteX41" fmla="*/ 127335 w 900424"/>
                  <a:gd name="connsiteY41" fmla="*/ 351868 h 923624"/>
                  <a:gd name="connsiteX42" fmla="*/ 129474 w 900424"/>
                  <a:gd name="connsiteY42" fmla="*/ 386647 h 923624"/>
                  <a:gd name="connsiteX43" fmla="*/ 350534 w 900424"/>
                  <a:gd name="connsiteY43" fmla="*/ 627663 h 923624"/>
                  <a:gd name="connsiteX44" fmla="*/ 384998 w 900424"/>
                  <a:gd name="connsiteY44" fmla="*/ 632793 h 923624"/>
                  <a:gd name="connsiteX45" fmla="*/ 449647 w 900424"/>
                  <a:gd name="connsiteY45" fmla="*/ 573497 h 923624"/>
                  <a:gd name="connsiteX46" fmla="*/ 447509 w 900424"/>
                  <a:gd name="connsiteY46" fmla="*/ 538719 h 923624"/>
                  <a:gd name="connsiteX47" fmla="*/ 226448 w 900424"/>
                  <a:gd name="connsiteY47" fmla="*/ 297702 h 923624"/>
                  <a:gd name="connsiteX48" fmla="*/ 208773 w 900424"/>
                  <a:gd name="connsiteY48" fmla="*/ 287934 h 923624"/>
                  <a:gd name="connsiteX49" fmla="*/ 260828 w 900424"/>
                  <a:gd name="connsiteY49" fmla="*/ 270220 h 923624"/>
                  <a:gd name="connsiteX50" fmla="*/ 260828 w 900424"/>
                  <a:gd name="connsiteY50" fmla="*/ 302986 h 923624"/>
                  <a:gd name="connsiteX51" fmla="*/ 266867 w 900424"/>
                  <a:gd name="connsiteY51" fmla="*/ 309569 h 923624"/>
                  <a:gd name="connsiteX52" fmla="*/ 555945 w 900424"/>
                  <a:gd name="connsiteY52" fmla="*/ 309569 h 923624"/>
                  <a:gd name="connsiteX53" fmla="*/ 555945 w 900424"/>
                  <a:gd name="connsiteY53" fmla="*/ 270220 h 923624"/>
                  <a:gd name="connsiteX54" fmla="*/ 593007 w 900424"/>
                  <a:gd name="connsiteY54" fmla="*/ 119089 h 923624"/>
                  <a:gd name="connsiteX55" fmla="*/ 593004 w 900424"/>
                  <a:gd name="connsiteY55" fmla="*/ 272798 h 923624"/>
                  <a:gd name="connsiteX56" fmla="*/ 636152 w 900424"/>
                  <a:gd name="connsiteY56" fmla="*/ 321336 h 923624"/>
                  <a:gd name="connsiteX57" fmla="*/ 797949 w 900424"/>
                  <a:gd name="connsiteY57" fmla="*/ 324032 h 923624"/>
                  <a:gd name="connsiteX58" fmla="*/ 655342 w 900424"/>
                  <a:gd name="connsiteY58" fmla="*/ 99448 h 923624"/>
                  <a:gd name="connsiteX59" fmla="*/ 721150 w 900424"/>
                  <a:gd name="connsiteY59" fmla="*/ 99448 h 923624"/>
                  <a:gd name="connsiteX60" fmla="*/ 900424 w 900424"/>
                  <a:gd name="connsiteY60" fmla="*/ 281060 h 923624"/>
                  <a:gd name="connsiteX61" fmla="*/ 900424 w 900424"/>
                  <a:gd name="connsiteY61" fmla="*/ 853516 h 923624"/>
                  <a:gd name="connsiteX62" fmla="*/ 852052 w 900424"/>
                  <a:gd name="connsiteY62" fmla="*/ 905556 h 923624"/>
                  <a:gd name="connsiteX63" fmla="*/ 828360 w 900424"/>
                  <a:gd name="connsiteY63" fmla="*/ 905556 h 923624"/>
                  <a:gd name="connsiteX64" fmla="*/ 849187 w 900424"/>
                  <a:gd name="connsiteY64" fmla="*/ 863467 h 923624"/>
                  <a:gd name="connsiteX65" fmla="*/ 849187 w 900424"/>
                  <a:gd name="connsiteY65" fmla="*/ 293293 h 923624"/>
                  <a:gd name="connsiteX66" fmla="*/ 284672 w 900424"/>
                  <a:gd name="connsiteY66" fmla="*/ 26544 h 923624"/>
                  <a:gd name="connsiteX67" fmla="*/ 306902 w 900424"/>
                  <a:gd name="connsiteY67" fmla="*/ 26544 h 923624"/>
                  <a:gd name="connsiteX68" fmla="*/ 312459 w 900424"/>
                  <a:gd name="connsiteY68" fmla="*/ 32101 h 923624"/>
                  <a:gd name="connsiteX69" fmla="*/ 312459 w 900424"/>
                  <a:gd name="connsiteY69" fmla="*/ 71134 h 923624"/>
                  <a:gd name="connsiteX70" fmla="*/ 341829 w 900424"/>
                  <a:gd name="connsiteY70" fmla="*/ 71134 h 923624"/>
                  <a:gd name="connsiteX71" fmla="*/ 341829 w 900424"/>
                  <a:gd name="connsiteY71" fmla="*/ 32101 h 923624"/>
                  <a:gd name="connsiteX72" fmla="*/ 347386 w 900424"/>
                  <a:gd name="connsiteY72" fmla="*/ 26544 h 923624"/>
                  <a:gd name="connsiteX73" fmla="*/ 369616 w 900424"/>
                  <a:gd name="connsiteY73" fmla="*/ 26544 h 923624"/>
                  <a:gd name="connsiteX74" fmla="*/ 375173 w 900424"/>
                  <a:gd name="connsiteY74" fmla="*/ 32101 h 923624"/>
                  <a:gd name="connsiteX75" fmla="*/ 375173 w 900424"/>
                  <a:gd name="connsiteY75" fmla="*/ 71134 h 923624"/>
                  <a:gd name="connsiteX76" fmla="*/ 404543 w 900424"/>
                  <a:gd name="connsiteY76" fmla="*/ 71134 h 923624"/>
                  <a:gd name="connsiteX77" fmla="*/ 404543 w 900424"/>
                  <a:gd name="connsiteY77" fmla="*/ 32101 h 923624"/>
                  <a:gd name="connsiteX78" fmla="*/ 410100 w 900424"/>
                  <a:gd name="connsiteY78" fmla="*/ 26544 h 923624"/>
                  <a:gd name="connsiteX79" fmla="*/ 432330 w 900424"/>
                  <a:gd name="connsiteY79" fmla="*/ 26544 h 923624"/>
                  <a:gd name="connsiteX80" fmla="*/ 437887 w 900424"/>
                  <a:gd name="connsiteY80" fmla="*/ 32101 h 923624"/>
                  <a:gd name="connsiteX81" fmla="*/ 437887 w 900424"/>
                  <a:gd name="connsiteY81" fmla="*/ 71134 h 923624"/>
                  <a:gd name="connsiteX82" fmla="*/ 467255 w 900424"/>
                  <a:gd name="connsiteY82" fmla="*/ 71134 h 923624"/>
                  <a:gd name="connsiteX83" fmla="*/ 467255 w 900424"/>
                  <a:gd name="connsiteY83" fmla="*/ 32101 h 923624"/>
                  <a:gd name="connsiteX84" fmla="*/ 472813 w 900424"/>
                  <a:gd name="connsiteY84" fmla="*/ 26544 h 923624"/>
                  <a:gd name="connsiteX85" fmla="*/ 495042 w 900424"/>
                  <a:gd name="connsiteY85" fmla="*/ 26544 h 923624"/>
                  <a:gd name="connsiteX86" fmla="*/ 500600 w 900424"/>
                  <a:gd name="connsiteY86" fmla="*/ 32101 h 923624"/>
                  <a:gd name="connsiteX87" fmla="*/ 500600 w 900424"/>
                  <a:gd name="connsiteY87" fmla="*/ 71134 h 923624"/>
                  <a:gd name="connsiteX88" fmla="*/ 606532 w 900424"/>
                  <a:gd name="connsiteY88" fmla="*/ 71134 h 923624"/>
                  <a:gd name="connsiteX89" fmla="*/ 833814 w 900424"/>
                  <a:gd name="connsiteY89" fmla="*/ 298416 h 923624"/>
                  <a:gd name="connsiteX90" fmla="*/ 833814 w 900424"/>
                  <a:gd name="connsiteY90" fmla="*/ 868590 h 923624"/>
                  <a:gd name="connsiteX91" fmla="*/ 778780 w 900424"/>
                  <a:gd name="connsiteY91" fmla="*/ 923624 h 923624"/>
                  <a:gd name="connsiteX92" fmla="*/ 239864 w 900424"/>
                  <a:gd name="connsiteY92" fmla="*/ 923624 h 923624"/>
                  <a:gd name="connsiteX93" fmla="*/ 184830 w 900424"/>
                  <a:gd name="connsiteY93" fmla="*/ 868590 h 923624"/>
                  <a:gd name="connsiteX94" fmla="*/ 184830 w 900424"/>
                  <a:gd name="connsiteY94" fmla="*/ 480294 h 923624"/>
                  <a:gd name="connsiteX95" fmla="*/ 108913 w 900424"/>
                  <a:gd name="connsiteY95" fmla="*/ 397523 h 923624"/>
                  <a:gd name="connsiteX96" fmla="*/ 110701 w 900424"/>
                  <a:gd name="connsiteY96" fmla="*/ 356111 h 923624"/>
                  <a:gd name="connsiteX97" fmla="*/ 184830 w 900424"/>
                  <a:gd name="connsiteY97" fmla="*/ 288121 h 923624"/>
                  <a:gd name="connsiteX98" fmla="*/ 184830 w 900424"/>
                  <a:gd name="connsiteY98" fmla="*/ 255779 h 923624"/>
                  <a:gd name="connsiteX99" fmla="*/ 182259 w 900424"/>
                  <a:gd name="connsiteY99" fmla="*/ 258139 h 923624"/>
                  <a:gd name="connsiteX100" fmla="*/ 181841 w 900424"/>
                  <a:gd name="connsiteY100" fmla="*/ 251347 h 923624"/>
                  <a:gd name="connsiteX101" fmla="*/ 140694 w 900424"/>
                  <a:gd name="connsiteY101" fmla="*/ 206486 h 923624"/>
                  <a:gd name="connsiteX102" fmla="*/ 121321 w 900424"/>
                  <a:gd name="connsiteY102" fmla="*/ 203601 h 923624"/>
                  <a:gd name="connsiteX103" fmla="*/ 42515 w 900424"/>
                  <a:gd name="connsiteY103" fmla="*/ 275879 h 923624"/>
                  <a:gd name="connsiteX104" fmla="*/ 43718 w 900424"/>
                  <a:gd name="connsiteY104" fmla="*/ 295429 h 923624"/>
                  <a:gd name="connsiteX105" fmla="*/ 84866 w 900424"/>
                  <a:gd name="connsiteY105" fmla="*/ 340291 h 923624"/>
                  <a:gd name="connsiteX106" fmla="*/ 91596 w 900424"/>
                  <a:gd name="connsiteY106" fmla="*/ 341293 h 923624"/>
                  <a:gd name="connsiteX107" fmla="*/ 83614 w 900424"/>
                  <a:gd name="connsiteY107" fmla="*/ 348614 h 923624"/>
                  <a:gd name="connsiteX108" fmla="*/ 60335 w 900424"/>
                  <a:gd name="connsiteY108" fmla="*/ 347609 h 923624"/>
                  <a:gd name="connsiteX109" fmla="*/ 15793 w 900424"/>
                  <a:gd name="connsiteY109" fmla="*/ 299045 h 923624"/>
                  <a:gd name="connsiteX110" fmla="*/ 16799 w 900424"/>
                  <a:gd name="connsiteY110" fmla="*/ 275766 h 923624"/>
                  <a:gd name="connsiteX111" fmla="*/ 122114 w 900424"/>
                  <a:gd name="connsiteY111" fmla="*/ 179172 h 923624"/>
                  <a:gd name="connsiteX112" fmla="*/ 145393 w 900424"/>
                  <a:gd name="connsiteY112" fmla="*/ 180177 h 923624"/>
                  <a:gd name="connsiteX113" fmla="*/ 184830 w 900424"/>
                  <a:gd name="connsiteY113" fmla="*/ 223174 h 923624"/>
                  <a:gd name="connsiteX114" fmla="*/ 184830 w 900424"/>
                  <a:gd name="connsiteY114" fmla="*/ 126169 h 923624"/>
                  <a:gd name="connsiteX115" fmla="*/ 239864 w 900424"/>
                  <a:gd name="connsiteY115" fmla="*/ 71134 h 923624"/>
                  <a:gd name="connsiteX116" fmla="*/ 279115 w 900424"/>
                  <a:gd name="connsiteY116" fmla="*/ 71134 h 923624"/>
                  <a:gd name="connsiteX117" fmla="*/ 279115 w 900424"/>
                  <a:gd name="connsiteY117" fmla="*/ 32101 h 923624"/>
                  <a:gd name="connsiteX118" fmla="*/ 284672 w 900424"/>
                  <a:gd name="connsiteY118" fmla="*/ 26544 h 923624"/>
                  <a:gd name="connsiteX119" fmla="*/ 185348 w 900424"/>
                  <a:gd name="connsiteY119" fmla="*/ 0 h 923624"/>
                  <a:gd name="connsiteX120" fmla="*/ 185239 w 900424"/>
                  <a:gd name="connsiteY120" fmla="*/ 90 h 923624"/>
                  <a:gd name="connsiteX121" fmla="*/ 177024 w 900424"/>
                  <a:gd name="connsiteY121" fmla="*/ 4549 h 923624"/>
                  <a:gd name="connsiteX122" fmla="*/ 69385 w 900424"/>
                  <a:gd name="connsiteY122" fmla="*/ 97763 h 923624"/>
                  <a:gd name="connsiteX123" fmla="*/ 0 w 900424"/>
                  <a:gd name="connsiteY123" fmla="*/ 195399 h 923624"/>
                  <a:gd name="connsiteX124" fmla="*/ 0 w 900424"/>
                  <a:gd name="connsiteY124" fmla="*/ 195353 h 923624"/>
                  <a:gd name="connsiteX125" fmla="*/ 69366 w 900424"/>
                  <a:gd name="connsiteY125" fmla="*/ 97745 h 923624"/>
                  <a:gd name="connsiteX126" fmla="*/ 177009 w 900424"/>
                  <a:gd name="connsiteY126" fmla="*/ 4526 h 92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00424" h="923624">
                    <a:moveTo>
                      <a:pt x="260828" y="764648"/>
                    </a:moveTo>
                    <a:lnTo>
                      <a:pt x="260828" y="794160"/>
                    </a:lnTo>
                    <a:lnTo>
                      <a:pt x="752690" y="794160"/>
                    </a:lnTo>
                    <a:lnTo>
                      <a:pt x="752690" y="764648"/>
                    </a:lnTo>
                    <a:close/>
                    <a:moveTo>
                      <a:pt x="523025" y="689333"/>
                    </a:moveTo>
                    <a:lnTo>
                      <a:pt x="529392" y="718845"/>
                    </a:lnTo>
                    <a:lnTo>
                      <a:pt x="752690" y="718845"/>
                    </a:lnTo>
                    <a:lnTo>
                      <a:pt x="752690" y="689333"/>
                    </a:lnTo>
                    <a:close/>
                    <a:moveTo>
                      <a:pt x="260828" y="689333"/>
                    </a:moveTo>
                    <a:lnTo>
                      <a:pt x="260828" y="718845"/>
                    </a:lnTo>
                    <a:lnTo>
                      <a:pt x="520342" y="718845"/>
                    </a:lnTo>
                    <a:lnTo>
                      <a:pt x="427300" y="689333"/>
                    </a:lnTo>
                    <a:close/>
                    <a:moveTo>
                      <a:pt x="506777" y="614015"/>
                    </a:moveTo>
                    <a:lnTo>
                      <a:pt x="513144" y="643527"/>
                    </a:lnTo>
                    <a:lnTo>
                      <a:pt x="752690" y="643527"/>
                    </a:lnTo>
                    <a:lnTo>
                      <a:pt x="752690" y="614015"/>
                    </a:lnTo>
                    <a:close/>
                    <a:moveTo>
                      <a:pt x="260828" y="614015"/>
                    </a:moveTo>
                    <a:lnTo>
                      <a:pt x="260828" y="643527"/>
                    </a:lnTo>
                    <a:lnTo>
                      <a:pt x="334546" y="643527"/>
                    </a:lnTo>
                    <a:lnTo>
                      <a:pt x="307478" y="614015"/>
                    </a:lnTo>
                    <a:close/>
                    <a:moveTo>
                      <a:pt x="467940" y="571407"/>
                    </a:moveTo>
                    <a:lnTo>
                      <a:pt x="385032" y="646669"/>
                    </a:lnTo>
                    <a:lnTo>
                      <a:pt x="506739" y="697133"/>
                    </a:lnTo>
                    <a:close/>
                    <a:moveTo>
                      <a:pt x="260828" y="563154"/>
                    </a:moveTo>
                    <a:lnTo>
                      <a:pt x="260828" y="568210"/>
                    </a:lnTo>
                    <a:lnTo>
                      <a:pt x="265465" y="568210"/>
                    </a:lnTo>
                    <a:close/>
                    <a:moveTo>
                      <a:pt x="477023" y="538699"/>
                    </a:moveTo>
                    <a:lnTo>
                      <a:pt x="477810" y="539556"/>
                    </a:lnTo>
                    <a:cubicBezTo>
                      <a:pt x="485324" y="547748"/>
                      <a:pt x="487299" y="559060"/>
                      <a:pt x="481962" y="568210"/>
                    </a:cubicBezTo>
                    <a:lnTo>
                      <a:pt x="752690" y="568210"/>
                    </a:lnTo>
                    <a:lnTo>
                      <a:pt x="752690" y="538699"/>
                    </a:lnTo>
                    <a:close/>
                    <a:moveTo>
                      <a:pt x="407941" y="463381"/>
                    </a:moveTo>
                    <a:lnTo>
                      <a:pt x="435010" y="492893"/>
                    </a:lnTo>
                    <a:lnTo>
                      <a:pt x="752690" y="492893"/>
                    </a:lnTo>
                    <a:lnTo>
                      <a:pt x="752690" y="463381"/>
                    </a:lnTo>
                    <a:close/>
                    <a:moveTo>
                      <a:pt x="338860" y="388063"/>
                    </a:moveTo>
                    <a:lnTo>
                      <a:pt x="365929" y="417575"/>
                    </a:lnTo>
                    <a:lnTo>
                      <a:pt x="752690" y="417575"/>
                    </a:lnTo>
                    <a:lnTo>
                      <a:pt x="752690" y="388063"/>
                    </a:lnTo>
                    <a:close/>
                    <a:moveTo>
                      <a:pt x="208773" y="287934"/>
                    </a:moveTo>
                    <a:cubicBezTo>
                      <a:pt x="202536" y="287006"/>
                      <a:pt x="196448" y="288478"/>
                      <a:pt x="191984" y="292572"/>
                    </a:cubicBezTo>
                    <a:lnTo>
                      <a:pt x="127335" y="351868"/>
                    </a:lnTo>
                    <a:cubicBezTo>
                      <a:pt x="118408" y="360056"/>
                      <a:pt x="119366" y="375627"/>
                      <a:pt x="129474" y="386647"/>
                    </a:cubicBezTo>
                    <a:lnTo>
                      <a:pt x="350534" y="627663"/>
                    </a:lnTo>
                    <a:cubicBezTo>
                      <a:pt x="360643" y="638684"/>
                      <a:pt x="376072" y="640981"/>
                      <a:pt x="384998" y="632793"/>
                    </a:cubicBezTo>
                    <a:lnTo>
                      <a:pt x="449647" y="573497"/>
                    </a:lnTo>
                    <a:cubicBezTo>
                      <a:pt x="458574" y="565310"/>
                      <a:pt x="457616" y="549739"/>
                      <a:pt x="447509" y="538719"/>
                    </a:cubicBezTo>
                    <a:lnTo>
                      <a:pt x="226448" y="297702"/>
                    </a:lnTo>
                    <a:cubicBezTo>
                      <a:pt x="221394" y="292192"/>
                      <a:pt x="215010" y="288864"/>
                      <a:pt x="208773" y="287934"/>
                    </a:cubicBezTo>
                    <a:close/>
                    <a:moveTo>
                      <a:pt x="260828" y="270220"/>
                    </a:moveTo>
                    <a:lnTo>
                      <a:pt x="260828" y="302986"/>
                    </a:lnTo>
                    <a:lnTo>
                      <a:pt x="266867" y="309569"/>
                    </a:lnTo>
                    <a:lnTo>
                      <a:pt x="555945" y="309569"/>
                    </a:lnTo>
                    <a:lnTo>
                      <a:pt x="555945" y="270220"/>
                    </a:lnTo>
                    <a:close/>
                    <a:moveTo>
                      <a:pt x="593007" y="119089"/>
                    </a:moveTo>
                    <a:cubicBezTo>
                      <a:pt x="593007" y="170326"/>
                      <a:pt x="593004" y="221561"/>
                      <a:pt x="593004" y="272798"/>
                    </a:cubicBezTo>
                    <a:cubicBezTo>
                      <a:pt x="592019" y="301786"/>
                      <a:pt x="619210" y="317966"/>
                      <a:pt x="636152" y="321336"/>
                    </a:cubicBezTo>
                    <a:lnTo>
                      <a:pt x="797949" y="324032"/>
                    </a:lnTo>
                    <a:close/>
                    <a:moveTo>
                      <a:pt x="655342" y="99448"/>
                    </a:moveTo>
                    <a:lnTo>
                      <a:pt x="721150" y="99448"/>
                    </a:lnTo>
                    <a:lnTo>
                      <a:pt x="900424" y="281060"/>
                    </a:lnTo>
                    <a:lnTo>
                      <a:pt x="900424" y="853516"/>
                    </a:lnTo>
                    <a:cubicBezTo>
                      <a:pt x="900424" y="882257"/>
                      <a:pt x="878768" y="905556"/>
                      <a:pt x="852052" y="905556"/>
                    </a:cubicBezTo>
                    <a:lnTo>
                      <a:pt x="828360" y="905556"/>
                    </a:lnTo>
                    <a:cubicBezTo>
                      <a:pt x="841265" y="896085"/>
                      <a:pt x="849187" y="880701"/>
                      <a:pt x="849187" y="863467"/>
                    </a:cubicBezTo>
                    <a:lnTo>
                      <a:pt x="849187" y="293293"/>
                    </a:lnTo>
                    <a:close/>
                    <a:moveTo>
                      <a:pt x="284672" y="26544"/>
                    </a:moveTo>
                    <a:lnTo>
                      <a:pt x="306902" y="26544"/>
                    </a:lnTo>
                    <a:cubicBezTo>
                      <a:pt x="309971" y="26544"/>
                      <a:pt x="312459" y="29032"/>
                      <a:pt x="312459" y="32101"/>
                    </a:cubicBezTo>
                    <a:lnTo>
                      <a:pt x="312459" y="71134"/>
                    </a:lnTo>
                    <a:lnTo>
                      <a:pt x="341829" y="71134"/>
                    </a:lnTo>
                    <a:lnTo>
                      <a:pt x="341829" y="32101"/>
                    </a:lnTo>
                    <a:lnTo>
                      <a:pt x="347386" y="26544"/>
                    </a:lnTo>
                    <a:lnTo>
                      <a:pt x="369616" y="26544"/>
                    </a:lnTo>
                    <a:cubicBezTo>
                      <a:pt x="372685" y="26544"/>
                      <a:pt x="375173" y="29032"/>
                      <a:pt x="375173" y="32101"/>
                    </a:cubicBezTo>
                    <a:lnTo>
                      <a:pt x="375173" y="71134"/>
                    </a:lnTo>
                    <a:lnTo>
                      <a:pt x="404543" y="71134"/>
                    </a:lnTo>
                    <a:lnTo>
                      <a:pt x="404543" y="32101"/>
                    </a:lnTo>
                    <a:lnTo>
                      <a:pt x="410100" y="26544"/>
                    </a:lnTo>
                    <a:lnTo>
                      <a:pt x="432330" y="26544"/>
                    </a:lnTo>
                    <a:cubicBezTo>
                      <a:pt x="435399" y="26544"/>
                      <a:pt x="437887" y="29032"/>
                      <a:pt x="437887" y="32101"/>
                    </a:cubicBezTo>
                    <a:lnTo>
                      <a:pt x="437887" y="71134"/>
                    </a:lnTo>
                    <a:lnTo>
                      <a:pt x="467255" y="71134"/>
                    </a:lnTo>
                    <a:lnTo>
                      <a:pt x="467255" y="32101"/>
                    </a:lnTo>
                    <a:lnTo>
                      <a:pt x="472813" y="26544"/>
                    </a:lnTo>
                    <a:lnTo>
                      <a:pt x="495042" y="26544"/>
                    </a:lnTo>
                    <a:cubicBezTo>
                      <a:pt x="498112" y="26544"/>
                      <a:pt x="500600" y="29032"/>
                      <a:pt x="500600" y="32101"/>
                    </a:cubicBezTo>
                    <a:lnTo>
                      <a:pt x="500600" y="71134"/>
                    </a:lnTo>
                    <a:lnTo>
                      <a:pt x="606532" y="71134"/>
                    </a:lnTo>
                    <a:lnTo>
                      <a:pt x="833814" y="298416"/>
                    </a:lnTo>
                    <a:lnTo>
                      <a:pt x="833814" y="868590"/>
                    </a:lnTo>
                    <a:cubicBezTo>
                      <a:pt x="833814" y="898985"/>
                      <a:pt x="809174" y="923624"/>
                      <a:pt x="778780" y="923624"/>
                    </a:cubicBezTo>
                    <a:lnTo>
                      <a:pt x="239864" y="923624"/>
                    </a:lnTo>
                    <a:cubicBezTo>
                      <a:pt x="209468" y="923624"/>
                      <a:pt x="184830" y="898985"/>
                      <a:pt x="184830" y="868590"/>
                    </a:cubicBezTo>
                    <a:lnTo>
                      <a:pt x="184830" y="480294"/>
                    </a:lnTo>
                    <a:lnTo>
                      <a:pt x="108913" y="397523"/>
                    </a:lnTo>
                    <a:cubicBezTo>
                      <a:pt x="97970" y="385594"/>
                      <a:pt x="98771" y="367054"/>
                      <a:pt x="110701" y="356111"/>
                    </a:cubicBezTo>
                    <a:lnTo>
                      <a:pt x="184830" y="288121"/>
                    </a:lnTo>
                    <a:lnTo>
                      <a:pt x="184830" y="255779"/>
                    </a:lnTo>
                    <a:lnTo>
                      <a:pt x="182259" y="258139"/>
                    </a:lnTo>
                    <a:lnTo>
                      <a:pt x="181841" y="251347"/>
                    </a:lnTo>
                    <a:lnTo>
                      <a:pt x="140694" y="206486"/>
                    </a:lnTo>
                    <a:cubicBezTo>
                      <a:pt x="135010" y="200289"/>
                      <a:pt x="126337" y="198998"/>
                      <a:pt x="121321" y="203601"/>
                    </a:cubicBezTo>
                    <a:lnTo>
                      <a:pt x="42515" y="275879"/>
                    </a:lnTo>
                    <a:cubicBezTo>
                      <a:pt x="37498" y="280481"/>
                      <a:pt x="38036" y="289234"/>
                      <a:pt x="43718" y="295429"/>
                    </a:cubicBezTo>
                    <a:lnTo>
                      <a:pt x="84866" y="340291"/>
                    </a:lnTo>
                    <a:cubicBezTo>
                      <a:pt x="86431" y="341998"/>
                      <a:pt x="88223" y="343333"/>
                      <a:pt x="91596" y="341293"/>
                    </a:cubicBezTo>
                    <a:lnTo>
                      <a:pt x="83614" y="348614"/>
                    </a:lnTo>
                    <a:cubicBezTo>
                      <a:pt x="76908" y="354765"/>
                      <a:pt x="66487" y="354315"/>
                      <a:pt x="60335" y="347609"/>
                    </a:cubicBezTo>
                    <a:lnTo>
                      <a:pt x="15793" y="299045"/>
                    </a:lnTo>
                    <a:cubicBezTo>
                      <a:pt x="9642" y="292339"/>
                      <a:pt x="10092" y="281917"/>
                      <a:pt x="16799" y="275766"/>
                    </a:cubicBezTo>
                    <a:lnTo>
                      <a:pt x="122114" y="179172"/>
                    </a:lnTo>
                    <a:cubicBezTo>
                      <a:pt x="128819" y="173020"/>
                      <a:pt x="139241" y="173471"/>
                      <a:pt x="145393" y="180177"/>
                    </a:cubicBezTo>
                    <a:lnTo>
                      <a:pt x="184830" y="223174"/>
                    </a:lnTo>
                    <a:lnTo>
                      <a:pt x="184830" y="126169"/>
                    </a:lnTo>
                    <a:cubicBezTo>
                      <a:pt x="184830" y="95774"/>
                      <a:pt x="209468" y="71134"/>
                      <a:pt x="239864" y="71134"/>
                    </a:cubicBezTo>
                    <a:lnTo>
                      <a:pt x="279115" y="71134"/>
                    </a:lnTo>
                    <a:lnTo>
                      <a:pt x="279115" y="32101"/>
                    </a:lnTo>
                    <a:cubicBezTo>
                      <a:pt x="279115" y="29032"/>
                      <a:pt x="281603" y="26544"/>
                      <a:pt x="284672" y="26544"/>
                    </a:cubicBezTo>
                    <a:close/>
                    <a:moveTo>
                      <a:pt x="185348" y="0"/>
                    </a:moveTo>
                    <a:lnTo>
                      <a:pt x="185239" y="90"/>
                    </a:lnTo>
                    <a:lnTo>
                      <a:pt x="177024" y="4549"/>
                    </a:lnTo>
                    <a:cubicBezTo>
                      <a:pt x="137501" y="31251"/>
                      <a:pt x="101362" y="62581"/>
                      <a:pt x="69385" y="97763"/>
                    </a:cubicBezTo>
                    <a:lnTo>
                      <a:pt x="0" y="195399"/>
                    </a:lnTo>
                    <a:lnTo>
                      <a:pt x="0" y="195353"/>
                    </a:lnTo>
                    <a:lnTo>
                      <a:pt x="69366" y="97745"/>
                    </a:lnTo>
                    <a:cubicBezTo>
                      <a:pt x="101344" y="62561"/>
                      <a:pt x="137484" y="31229"/>
                      <a:pt x="177009" y="4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kern="0">
                  <a:solidFill>
                    <a:prstClr val="white"/>
                  </a:solidFill>
                </a:endParaRPr>
              </a:p>
            </p:txBody>
          </p:sp>
        </p:grpSp>
      </p:grpSp>
      <p:sp>
        <p:nvSpPr>
          <p:cNvPr id="5" name="AutoShape 2" descr="Facebook">
            <a:hlinkClick r:id="rId5"/>
          </p:cNvPr>
          <p:cNvSpPr>
            <a:spLocks noChangeAspect="1" noChangeArrowheads="1"/>
          </p:cNvSpPr>
          <p:nvPr/>
        </p:nvSpPr>
        <p:spPr bwMode="auto">
          <a:xfrm>
            <a:off x="1029437" y="-136009"/>
            <a:ext cx="228567" cy="2285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kern="0">
              <a:solidFill>
                <a:sysClr val="windowText" lastClr="000000"/>
              </a:solidFill>
            </a:endParaRPr>
          </a:p>
        </p:txBody>
      </p:sp>
      <p:sp>
        <p:nvSpPr>
          <p:cNvPr id="6" name="AutoShape 3" descr="Facebook">
            <a:hlinkClick r:id="rId6"/>
          </p:cNvPr>
          <p:cNvSpPr>
            <a:spLocks noChangeAspect="1" noChangeArrowheads="1"/>
          </p:cNvSpPr>
          <p:nvPr/>
        </p:nvSpPr>
        <p:spPr bwMode="auto">
          <a:xfrm>
            <a:off x="1332606" y="-136009"/>
            <a:ext cx="228567" cy="2285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kern="0">
              <a:solidFill>
                <a:sysClr val="windowText" lastClr="000000"/>
              </a:solidFill>
            </a:endParaRPr>
          </a:p>
        </p:txBody>
      </p:sp>
      <p:sp>
        <p:nvSpPr>
          <p:cNvPr id="7" name="AutoShape 4" descr="Facebook">
            <a:hlinkClick r:id="rId7"/>
          </p:cNvPr>
          <p:cNvSpPr>
            <a:spLocks noChangeAspect="1" noChangeArrowheads="1"/>
          </p:cNvSpPr>
          <p:nvPr/>
        </p:nvSpPr>
        <p:spPr bwMode="auto">
          <a:xfrm>
            <a:off x="1635775" y="-136009"/>
            <a:ext cx="228567" cy="2285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kern="0">
              <a:solidFill>
                <a:sysClr val="windowText" lastClr="000000"/>
              </a:solidFill>
            </a:endParaRPr>
          </a:p>
        </p:txBody>
      </p:sp>
      <p:sp>
        <p:nvSpPr>
          <p:cNvPr id="78" name="Rectangle 77"/>
          <p:cNvSpPr/>
          <p:nvPr/>
        </p:nvSpPr>
        <p:spPr bwMode="auto">
          <a:xfrm>
            <a:off x="1446890" y="1590821"/>
            <a:ext cx="5376633" cy="914270"/>
          </a:xfrm>
          <a:prstGeom prst="rect">
            <a:avLst/>
          </a:prstGeom>
          <a:solidFill>
            <a:schemeClr val="bg1">
              <a:lumMod val="9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kern="0" dirty="0">
                <a:solidFill>
                  <a:schemeClr val="tx1"/>
                </a:solidFill>
                <a:ea typeface="Segoe UI" pitchFamily="34" charset="0"/>
                <a:cs typeface="Segoe UI" pitchFamily="34" charset="0"/>
              </a:rPr>
              <a:t>Go to </a:t>
            </a:r>
            <a:r>
              <a:rPr lang="en-US" sz="2000" kern="0" dirty="0">
                <a:solidFill>
                  <a:schemeClr val="tx1"/>
                </a:solidFill>
                <a:ea typeface="Segoe UI" pitchFamily="34" charset="0"/>
                <a:cs typeface="Segoe UI" pitchFamily="34" charset="0"/>
                <a:hlinkClick r:id="rId8"/>
              </a:rPr>
              <a:t>www.InternetOfYourThings.com</a:t>
            </a:r>
            <a:endParaRPr lang="en-US" sz="2000" kern="0"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8327245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nvPr>
        </p:nvGraphicFramePr>
        <p:xfrm>
          <a:off x="369746" y="1393858"/>
          <a:ext cx="5757226" cy="4605604"/>
        </p:xfrm>
        <a:graphic>
          <a:graphicData uri="http://schemas.openxmlformats.org/drawingml/2006/table">
            <a:tbl>
              <a:tblPr firstRow="1" bandRow="1">
                <a:tableStyleId>{5C22544A-7EE6-4342-B048-85BDC9FD1C3A}</a:tableStyleId>
              </a:tblPr>
              <a:tblGrid>
                <a:gridCol w="5757226">
                  <a:extLst>
                    <a:ext uri="{9D8B030D-6E8A-4147-A177-3AD203B41FA5}">
                      <a16:colId xmlns:a16="http://schemas.microsoft.com/office/drawing/2014/main" val="3551066111"/>
                    </a:ext>
                  </a:extLst>
                </a:gridCol>
              </a:tblGrid>
              <a:tr h="3859521">
                <a:tc>
                  <a:txBody>
                    <a:bodyPr/>
                    <a:lstStyle/>
                    <a:p>
                      <a:endParaRPr lang="en-US" sz="1800" dirty="0"/>
                    </a:p>
                  </a:txBody>
                  <a:tcPr marL="93260" marR="93260" marT="46630" marB="46630"/>
                </a:tc>
                <a:extLst>
                  <a:ext uri="{0D108BD9-81ED-4DB2-BD59-A6C34878D82A}">
                    <a16:rowId xmlns:a16="http://schemas.microsoft.com/office/drawing/2014/main" val="3425242092"/>
                  </a:ext>
                </a:extLst>
              </a:tr>
              <a:tr h="74608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800" dirty="0">
                          <a:solidFill>
                            <a:schemeClr val="bg1"/>
                          </a:solidFill>
                        </a:rPr>
                        <a:t>North Carolina Highway Signs Compromised By a Foreign Hacker* </a:t>
                      </a:r>
                    </a:p>
                  </a:txBody>
                  <a:tcPr marL="93260" marR="93260" marT="46630" marB="46630">
                    <a:solidFill>
                      <a:schemeClr val="tx1"/>
                    </a:solidFill>
                  </a:tcPr>
                </a:tc>
                <a:extLst>
                  <a:ext uri="{0D108BD9-81ED-4DB2-BD59-A6C34878D82A}">
                    <a16:rowId xmlns:a16="http://schemas.microsoft.com/office/drawing/2014/main" val="3077554371"/>
                  </a:ext>
                </a:extLst>
              </a:tr>
            </a:tbl>
          </a:graphicData>
        </a:graphic>
      </p:graphicFrame>
      <p:graphicFrame>
        <p:nvGraphicFramePr>
          <p:cNvPr id="13" name="Table 12"/>
          <p:cNvGraphicFramePr>
            <a:graphicFrameLocks noGrp="1"/>
          </p:cNvGraphicFramePr>
          <p:nvPr>
            <p:extLst/>
          </p:nvPr>
        </p:nvGraphicFramePr>
        <p:xfrm>
          <a:off x="6418834" y="1393858"/>
          <a:ext cx="5488283" cy="4605604"/>
        </p:xfrm>
        <a:graphic>
          <a:graphicData uri="http://schemas.openxmlformats.org/drawingml/2006/table">
            <a:tbl>
              <a:tblPr firstRow="1" bandRow="1">
                <a:tableStyleId>{5C22544A-7EE6-4342-B048-85BDC9FD1C3A}</a:tableStyleId>
              </a:tblPr>
              <a:tblGrid>
                <a:gridCol w="5488283">
                  <a:extLst>
                    <a:ext uri="{9D8B030D-6E8A-4147-A177-3AD203B41FA5}">
                      <a16:colId xmlns:a16="http://schemas.microsoft.com/office/drawing/2014/main" val="3551066111"/>
                    </a:ext>
                  </a:extLst>
                </a:gridCol>
              </a:tblGrid>
              <a:tr h="3859521">
                <a:tc>
                  <a:txBody>
                    <a:bodyPr/>
                    <a:lstStyle/>
                    <a:p>
                      <a:endParaRPr lang="en-US" sz="1800" dirty="0"/>
                    </a:p>
                  </a:txBody>
                  <a:tcPr marL="93260" marR="93260" marT="46630" marB="46630"/>
                </a:tc>
                <a:extLst>
                  <a:ext uri="{0D108BD9-81ED-4DB2-BD59-A6C34878D82A}">
                    <a16:rowId xmlns:a16="http://schemas.microsoft.com/office/drawing/2014/main" val="3425242092"/>
                  </a:ext>
                </a:extLst>
              </a:tr>
              <a:tr h="746083">
                <a:tc>
                  <a:txBody>
                    <a:bodyPr/>
                    <a:lstStyle/>
                    <a:p>
                      <a:r>
                        <a:rPr lang="en-US" sz="1800" dirty="0">
                          <a:solidFill>
                            <a:schemeClr val="bg1"/>
                          </a:solidFill>
                        </a:rPr>
                        <a:t>Penetration of a Water Treatment Facility by a Foreign Hacker* </a:t>
                      </a:r>
                    </a:p>
                  </a:txBody>
                  <a:tcPr marL="93260" marR="93260" marT="46630" marB="46630">
                    <a:solidFill>
                      <a:schemeClr val="tx1"/>
                    </a:solidFill>
                  </a:tcPr>
                </a:tc>
                <a:extLst>
                  <a:ext uri="{0D108BD9-81ED-4DB2-BD59-A6C34878D82A}">
                    <a16:rowId xmlns:a16="http://schemas.microsoft.com/office/drawing/2014/main" val="3077554371"/>
                  </a:ext>
                </a:extLst>
              </a:tr>
            </a:tbl>
          </a:graphicData>
        </a:graphic>
      </p:graphicFrame>
      <p:sp>
        <p:nvSpPr>
          <p:cNvPr id="2" name="Title 1"/>
          <p:cNvSpPr>
            <a:spLocks noGrp="1"/>
          </p:cNvSpPr>
          <p:nvPr>
            <p:ph type="title"/>
          </p:nvPr>
        </p:nvSpPr>
        <p:spPr>
          <a:xfrm>
            <a:off x="378666" y="296897"/>
            <a:ext cx="11733453" cy="917575"/>
          </a:xfrm>
        </p:spPr>
        <p:txBody>
          <a:bodyPr/>
          <a:lstStyle/>
          <a:p>
            <a:r>
              <a:rPr lang="en-US"/>
              <a:t>IoT infrastructure under attack</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709" t="10326" r="15308" b="20107"/>
          <a:stretch/>
        </p:blipFill>
        <p:spPr>
          <a:xfrm>
            <a:off x="562141" y="1574313"/>
            <a:ext cx="5372439" cy="35763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017" y="1559453"/>
            <a:ext cx="5067919" cy="3591255"/>
          </a:xfrm>
          <a:prstGeom prst="rect">
            <a:avLst/>
          </a:prstGeom>
        </p:spPr>
      </p:pic>
      <p:sp>
        <p:nvSpPr>
          <p:cNvPr id="7" name="Rectangle 6"/>
          <p:cNvSpPr/>
          <p:nvPr/>
        </p:nvSpPr>
        <p:spPr>
          <a:xfrm>
            <a:off x="540635" y="6184447"/>
            <a:ext cx="11148810" cy="382308"/>
          </a:xfrm>
          <a:prstGeom prst="rect">
            <a:avLst/>
          </a:prstGeom>
        </p:spPr>
        <p:txBody>
          <a:bodyPr wrap="none">
            <a:spAutoFit/>
          </a:bodyPr>
          <a:lstStyle/>
          <a:p>
            <a:pPr defTabSz="932597"/>
            <a:r>
              <a:rPr lang="en-US" sz="1836" kern="0" dirty="0">
                <a:solidFill>
                  <a:sysClr val="windowText" lastClr="000000"/>
                </a:solidFill>
              </a:rPr>
              <a:t>*NSTAC Report to the President on the Internet of Things. www.dhs.gov/sites/default/files/publications/</a:t>
            </a:r>
          </a:p>
        </p:txBody>
      </p:sp>
    </p:spTree>
    <p:extLst>
      <p:ext uri="{BB962C8B-B14F-4D97-AF65-F5344CB8AC3E}">
        <p14:creationId xmlns:p14="http://schemas.microsoft.com/office/powerpoint/2010/main" val="262912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66" y="296897"/>
            <a:ext cx="11733453" cy="917575"/>
          </a:xfrm>
        </p:spPr>
        <p:txBody>
          <a:bodyPr/>
          <a:lstStyle/>
          <a:p>
            <a:r>
              <a:rPr lang="en-US" dirty="0"/>
              <a:t>Azure IoT Security resources</a:t>
            </a:r>
          </a:p>
        </p:txBody>
      </p:sp>
      <p:pic>
        <p:nvPicPr>
          <p:cNvPr id="3" name="Picture 2"/>
          <p:cNvPicPr>
            <a:picLocks noChangeAspect="1"/>
          </p:cNvPicPr>
          <p:nvPr/>
        </p:nvPicPr>
        <p:blipFill rotWithShape="1">
          <a:blip r:embed="rId2"/>
          <a:srcRect l="3557" t="11163" r="5989" b="9668"/>
          <a:stretch/>
        </p:blipFill>
        <p:spPr>
          <a:xfrm>
            <a:off x="6627274" y="1848844"/>
            <a:ext cx="4613932" cy="2692181"/>
          </a:xfrm>
          <a:prstGeom prst="rect">
            <a:avLst/>
          </a:prstGeom>
        </p:spPr>
      </p:pic>
      <p:sp>
        <p:nvSpPr>
          <p:cNvPr id="5" name="Rectangle 4"/>
          <p:cNvSpPr/>
          <p:nvPr/>
        </p:nvSpPr>
        <p:spPr>
          <a:xfrm>
            <a:off x="603216" y="4878087"/>
            <a:ext cx="4368510" cy="1325196"/>
          </a:xfrm>
          <a:prstGeom prst="rect">
            <a:avLst/>
          </a:prstGeom>
        </p:spPr>
        <p:txBody>
          <a:bodyPr wrap="square">
            <a:spAutoFit/>
          </a:bodyPr>
          <a:lstStyle/>
          <a:p>
            <a:pPr marL="291436" indent="-291436" defTabSz="932597">
              <a:spcBef>
                <a:spcPts val="612"/>
              </a:spcBef>
              <a:buFont typeface="Arial" panose="020B0604020202020204" pitchFamily="34" charset="0"/>
              <a:buChar char="•"/>
            </a:pPr>
            <a:r>
              <a:rPr lang="en-US" sz="1836" b="1" kern="0" dirty="0">
                <a:solidFill>
                  <a:sysClr val="windowText" lastClr="000000"/>
                </a:solidFill>
                <a:hlinkClick r:id="rId3"/>
              </a:rPr>
              <a:t>Learn how to build in security from the ground up </a:t>
            </a:r>
            <a:endParaRPr lang="en-US" sz="1836" b="1" kern="0" dirty="0">
              <a:solidFill>
                <a:sysClr val="windowText" lastClr="000000"/>
              </a:solidFill>
            </a:endParaRPr>
          </a:p>
          <a:p>
            <a:pPr marL="291436" indent="-291436" defTabSz="932597">
              <a:spcBef>
                <a:spcPts val="612"/>
              </a:spcBef>
              <a:buFont typeface="Arial" panose="020B0604020202020204" pitchFamily="34" charset="0"/>
              <a:buChar char="•"/>
            </a:pPr>
            <a:r>
              <a:rPr lang="en-US" sz="1836" b="1" kern="0" dirty="0">
                <a:solidFill>
                  <a:sysClr val="windowText" lastClr="000000"/>
                </a:solidFill>
                <a:hlinkClick r:id="rId4"/>
              </a:rPr>
              <a:t>Gartner Predicts 2016: Security and the Internet of Things</a:t>
            </a:r>
            <a:endParaRPr lang="en-US" sz="1836" b="1" kern="0" dirty="0">
              <a:solidFill>
                <a:sysClr val="windowText" lastClr="000000"/>
              </a:solidFill>
            </a:endParaRPr>
          </a:p>
        </p:txBody>
      </p:sp>
      <p:pic>
        <p:nvPicPr>
          <p:cNvPr id="6" name="Picture 5"/>
          <p:cNvPicPr>
            <a:picLocks noChangeAspect="1"/>
          </p:cNvPicPr>
          <p:nvPr/>
        </p:nvPicPr>
        <p:blipFill rotWithShape="1">
          <a:blip r:embed="rId5"/>
          <a:srcRect t="10537" b="6182"/>
          <a:stretch/>
        </p:blipFill>
        <p:spPr>
          <a:xfrm>
            <a:off x="963169" y="1845113"/>
            <a:ext cx="4862391" cy="2699642"/>
          </a:xfrm>
          <a:prstGeom prst="rect">
            <a:avLst/>
          </a:prstGeom>
        </p:spPr>
      </p:pic>
      <p:sp>
        <p:nvSpPr>
          <p:cNvPr id="7" name="Rectangle 6"/>
          <p:cNvSpPr/>
          <p:nvPr/>
        </p:nvSpPr>
        <p:spPr>
          <a:xfrm>
            <a:off x="6627274" y="4947983"/>
            <a:ext cx="4613932" cy="958583"/>
          </a:xfrm>
          <a:prstGeom prst="rect">
            <a:avLst/>
          </a:prstGeom>
        </p:spPr>
        <p:txBody>
          <a:bodyPr wrap="square">
            <a:spAutoFit/>
          </a:bodyPr>
          <a:lstStyle/>
          <a:p>
            <a:pPr marL="291436" indent="-291436" defTabSz="932597">
              <a:spcBef>
                <a:spcPts val="612"/>
              </a:spcBef>
              <a:buFont typeface="Arial" panose="020B0604020202020204" pitchFamily="34" charset="0"/>
              <a:buChar char="•"/>
            </a:pPr>
            <a:r>
              <a:rPr lang="en-US" sz="1836" b="1" kern="0" dirty="0">
                <a:solidFill>
                  <a:schemeClr val="accent1"/>
                </a:solidFill>
              </a:rPr>
              <a:t>https://azure.microsoft.com/en-us/documentation/articles/iot-hub-security-ground-up/</a:t>
            </a:r>
          </a:p>
        </p:txBody>
      </p:sp>
      <p:sp>
        <p:nvSpPr>
          <p:cNvPr id="9" name="TextBox 8"/>
          <p:cNvSpPr txBox="1"/>
          <p:nvPr/>
        </p:nvSpPr>
        <p:spPr>
          <a:xfrm>
            <a:off x="1097100" y="1133959"/>
            <a:ext cx="3730413" cy="704737"/>
          </a:xfrm>
          <a:prstGeom prst="rect">
            <a:avLst/>
          </a:prstGeom>
          <a:noFill/>
        </p:spPr>
        <p:txBody>
          <a:bodyPr wrap="square" lIns="186494" tIns="149195" rIns="186494" bIns="149195" rtlCol="0">
            <a:spAutoFit/>
          </a:bodyPr>
          <a:lstStyle/>
          <a:p>
            <a:pPr algn="ctr" defTabSz="951121">
              <a:lnSpc>
                <a:spcPct val="90000"/>
              </a:lnSpc>
              <a:spcAft>
                <a:spcPts val="612"/>
              </a:spcAft>
            </a:pPr>
            <a:r>
              <a:rPr lang="en-US" sz="2856" kern="0" dirty="0">
                <a:solidFill>
                  <a:schemeClr val="accent1"/>
                </a:solidFill>
                <a:latin typeface="Segoe UI Light"/>
              </a:rPr>
              <a:t>IoT Site</a:t>
            </a:r>
          </a:p>
        </p:txBody>
      </p:sp>
      <p:sp>
        <p:nvSpPr>
          <p:cNvPr id="10" name="TextBox 9"/>
          <p:cNvSpPr txBox="1"/>
          <p:nvPr/>
        </p:nvSpPr>
        <p:spPr>
          <a:xfrm>
            <a:off x="6627273" y="1126405"/>
            <a:ext cx="4613932" cy="704737"/>
          </a:xfrm>
          <a:prstGeom prst="rect">
            <a:avLst/>
          </a:prstGeom>
          <a:noFill/>
        </p:spPr>
        <p:txBody>
          <a:bodyPr wrap="square" lIns="186494" tIns="149195" rIns="186494" bIns="149195" rtlCol="0">
            <a:spAutoFit/>
          </a:bodyPr>
          <a:lstStyle/>
          <a:p>
            <a:pPr algn="ctr" defTabSz="951121">
              <a:lnSpc>
                <a:spcPct val="90000"/>
              </a:lnSpc>
              <a:spcAft>
                <a:spcPts val="612"/>
              </a:spcAft>
            </a:pPr>
            <a:r>
              <a:rPr lang="en-US" sz="2856" kern="0" dirty="0">
                <a:solidFill>
                  <a:schemeClr val="accent1"/>
                </a:solidFill>
                <a:latin typeface="Segoe UI Light"/>
              </a:rPr>
              <a:t>Azure.com Site</a:t>
            </a:r>
          </a:p>
        </p:txBody>
      </p:sp>
    </p:spTree>
    <p:extLst>
      <p:ext uri="{BB962C8B-B14F-4D97-AF65-F5344CB8AC3E}">
        <p14:creationId xmlns:p14="http://schemas.microsoft.com/office/powerpoint/2010/main" val="17824412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214725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156" y="4640100"/>
            <a:ext cx="6857027" cy="2218734"/>
          </a:xfrm>
          <a:prstGeom prst="rect">
            <a:avLst/>
          </a:prstGeom>
        </p:spPr>
        <p:txBody>
          <a:bodyPr vert="horz" wrap="square" lIns="146283" tIns="91427" rIns="146283" bIns="91427"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563">
              <a:spcBef>
                <a:spcPct val="0"/>
              </a:spcBef>
            </a:pPr>
            <a:endParaRPr lang="en-US" sz="2400" dirty="0">
              <a:gradFill>
                <a:gsLst>
                  <a:gs pos="24779">
                    <a:srgbClr val="292929"/>
                  </a:gs>
                  <a:gs pos="52000">
                    <a:srgbClr val="292929"/>
                  </a:gs>
                </a:gsLst>
                <a:lin ang="5400000" scaled="1"/>
              </a:gradFill>
              <a:latin typeface="+mn-lt"/>
            </a:endParaRPr>
          </a:p>
          <a:p>
            <a:pPr defTabSz="932563">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156" y="295729"/>
            <a:ext cx="6783204" cy="915860"/>
          </a:xfrm>
          <a:prstGeom prst="rect">
            <a:avLst/>
          </a:prstGeom>
        </p:spPr>
        <p:txBody>
          <a:bodyPr lIns="182854" tIns="146283" rIns="182854" bIns="146283"/>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lnSpc>
                <a:spcPct val="80000"/>
              </a:lnSpc>
            </a:pPr>
            <a:r>
              <a:rPr lang="en-US" sz="3999" dirty="0">
                <a:gradFill>
                  <a:gsLst>
                    <a:gs pos="24779">
                      <a:srgbClr val="292929"/>
                    </a:gs>
                    <a:gs pos="52000">
                      <a:srgbClr val="292929"/>
                    </a:gs>
                  </a:gsLst>
                  <a:lin ang="5400000" scaled="1"/>
                </a:gradFill>
              </a:rPr>
              <a:t>Please evaluate this session</a:t>
            </a:r>
          </a:p>
          <a:p>
            <a:pPr defTabSz="932563">
              <a:lnSpc>
                <a:spcPct val="80000"/>
              </a:lnSpc>
            </a:pPr>
            <a:r>
              <a:rPr lang="en-US" sz="3199" dirty="0">
                <a:gradFill>
                  <a:gsLst>
                    <a:gs pos="24779">
                      <a:srgbClr val="292929"/>
                    </a:gs>
                    <a:gs pos="52000">
                      <a:srgbClr val="292929"/>
                    </a:gs>
                  </a:gsLst>
                  <a:lin ang="5400000" scaled="1"/>
                </a:gradFill>
              </a:rPr>
              <a:t>Your feedback is important to us!</a:t>
            </a:r>
            <a:endParaRPr lang="en-US" sz="3599"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883" y="495"/>
            <a:ext cx="4924997" cy="6994168"/>
          </a:xfrm>
          <a:prstGeom prst="rect">
            <a:avLst/>
          </a:prstGeom>
        </p:spPr>
      </p:pic>
      <p:pic>
        <p:nvPicPr>
          <p:cNvPr id="2" name="Picture 1"/>
          <p:cNvPicPr>
            <a:picLocks noChangeAspect="1"/>
          </p:cNvPicPr>
          <p:nvPr/>
        </p:nvPicPr>
        <p:blipFill>
          <a:blip r:embed="rId6"/>
          <a:stretch>
            <a:fillRect/>
          </a:stretch>
        </p:blipFill>
        <p:spPr>
          <a:xfrm>
            <a:off x="7118858" y="1479102"/>
            <a:ext cx="3123757" cy="3123757"/>
          </a:xfrm>
          <a:prstGeom prst="rect">
            <a:avLst/>
          </a:prstGeom>
        </p:spPr>
      </p:pic>
    </p:spTree>
    <p:extLst>
      <p:ext uri="{BB962C8B-B14F-4D97-AF65-F5344CB8AC3E}">
        <p14:creationId xmlns:p14="http://schemas.microsoft.com/office/powerpoint/2010/main" val="37348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76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66" y="296897"/>
            <a:ext cx="11733453" cy="917575"/>
          </a:xfrm>
        </p:spPr>
        <p:txBody>
          <a:bodyPr/>
          <a:lstStyle/>
          <a:p>
            <a:r>
              <a:rPr lang="en-US" sz="4080" dirty="0"/>
              <a:t>Why securing Industrial Internet of Things is hard?</a:t>
            </a:r>
          </a:p>
        </p:txBody>
      </p:sp>
      <p:sp>
        <p:nvSpPr>
          <p:cNvPr id="3" name="Oval 2"/>
          <p:cNvSpPr/>
          <p:nvPr/>
        </p:nvSpPr>
        <p:spPr bwMode="auto">
          <a:xfrm>
            <a:off x="1422591" y="2331926"/>
            <a:ext cx="2984331" cy="2984331"/>
          </a:xfrm>
          <a:prstGeom prst="ellipse">
            <a:avLst/>
          </a:prstGeom>
          <a:noFill/>
          <a:ln w="381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4" name="Oval 3"/>
          <p:cNvSpPr/>
          <p:nvPr/>
        </p:nvSpPr>
        <p:spPr bwMode="auto">
          <a:xfrm>
            <a:off x="7651786" y="2331926"/>
            <a:ext cx="2984331" cy="2984331"/>
          </a:xfrm>
          <a:prstGeom prst="ellipse">
            <a:avLst/>
          </a:prstGeom>
          <a:noFill/>
          <a:ln w="381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5" name="TextBox 4"/>
          <p:cNvSpPr txBox="1"/>
          <p:nvPr/>
        </p:nvSpPr>
        <p:spPr>
          <a:xfrm>
            <a:off x="1711754" y="3182159"/>
            <a:ext cx="2454661" cy="1302046"/>
          </a:xfrm>
          <a:prstGeom prst="rect">
            <a:avLst/>
          </a:prstGeom>
          <a:noFill/>
        </p:spPr>
        <p:txBody>
          <a:bodyPr wrap="none" lIns="186521" tIns="149217" rIns="186521" bIns="149217" rtlCol="0">
            <a:spAutoFit/>
          </a:bodyPr>
          <a:lstStyle/>
          <a:p>
            <a:pPr defTabSz="932597">
              <a:lnSpc>
                <a:spcPct val="90000"/>
              </a:lnSpc>
              <a:spcAft>
                <a:spcPts val="612"/>
              </a:spcAft>
            </a:pPr>
            <a:r>
              <a:rPr lang="en-US" sz="3264" kern="0" dirty="0">
                <a:solidFill>
                  <a:schemeClr val="accent1"/>
                </a:solidFill>
                <a:latin typeface="+mj-lt"/>
              </a:rPr>
              <a:t>Information</a:t>
            </a:r>
          </a:p>
          <a:p>
            <a:pPr defTabSz="932597">
              <a:lnSpc>
                <a:spcPct val="90000"/>
              </a:lnSpc>
              <a:spcAft>
                <a:spcPts val="612"/>
              </a:spcAft>
            </a:pPr>
            <a:r>
              <a:rPr lang="en-US" sz="3264" kern="0" dirty="0">
                <a:solidFill>
                  <a:schemeClr val="accent1"/>
                </a:solidFill>
                <a:latin typeface="+mj-lt"/>
              </a:rPr>
              <a:t>Technology</a:t>
            </a:r>
          </a:p>
        </p:txBody>
      </p:sp>
      <p:sp>
        <p:nvSpPr>
          <p:cNvPr id="6" name="TextBox 5"/>
          <p:cNvSpPr txBox="1"/>
          <p:nvPr/>
        </p:nvSpPr>
        <p:spPr>
          <a:xfrm>
            <a:off x="7924254" y="3182159"/>
            <a:ext cx="2490629" cy="1302046"/>
          </a:xfrm>
          <a:prstGeom prst="rect">
            <a:avLst/>
          </a:prstGeom>
          <a:noFill/>
        </p:spPr>
        <p:txBody>
          <a:bodyPr wrap="none" lIns="186521" tIns="149217" rIns="186521" bIns="149217" rtlCol="0">
            <a:spAutoFit/>
          </a:bodyPr>
          <a:lstStyle/>
          <a:p>
            <a:pPr defTabSz="932597">
              <a:lnSpc>
                <a:spcPct val="90000"/>
              </a:lnSpc>
              <a:spcAft>
                <a:spcPts val="612"/>
              </a:spcAft>
            </a:pPr>
            <a:r>
              <a:rPr lang="en-US" sz="3264" kern="0" dirty="0">
                <a:solidFill>
                  <a:schemeClr val="accent3"/>
                </a:solidFill>
                <a:latin typeface="+mj-lt"/>
              </a:rPr>
              <a:t>Operational</a:t>
            </a:r>
          </a:p>
          <a:p>
            <a:pPr defTabSz="932597">
              <a:lnSpc>
                <a:spcPct val="90000"/>
              </a:lnSpc>
              <a:spcAft>
                <a:spcPts val="612"/>
              </a:spcAft>
            </a:pPr>
            <a:r>
              <a:rPr lang="en-US" sz="3264" kern="0" dirty="0">
                <a:solidFill>
                  <a:schemeClr val="accent3"/>
                </a:solidFill>
                <a:latin typeface="+mj-lt"/>
              </a:rPr>
              <a:t>Technology</a:t>
            </a:r>
          </a:p>
        </p:txBody>
      </p:sp>
      <p:sp>
        <p:nvSpPr>
          <p:cNvPr id="61" name="TextBox 60"/>
          <p:cNvSpPr txBox="1"/>
          <p:nvPr/>
        </p:nvSpPr>
        <p:spPr>
          <a:xfrm>
            <a:off x="3800711" y="1201243"/>
            <a:ext cx="4890683" cy="935302"/>
          </a:xfrm>
          <a:prstGeom prst="rect">
            <a:avLst/>
          </a:prstGeom>
          <a:noFill/>
        </p:spPr>
        <p:txBody>
          <a:bodyPr wrap="none" lIns="186521" tIns="149217" rIns="186521" bIns="149217" rtlCol="0">
            <a:spAutoFit/>
          </a:bodyPr>
          <a:lstStyle/>
          <a:p>
            <a:pPr defTabSz="932597">
              <a:lnSpc>
                <a:spcPct val="90000"/>
              </a:lnSpc>
              <a:spcAft>
                <a:spcPts val="612"/>
              </a:spcAft>
            </a:pPr>
            <a:r>
              <a:rPr lang="en-US" sz="4488" kern="0" dirty="0">
                <a:solidFill>
                  <a:schemeClr val="accent5"/>
                </a:solidFill>
                <a:latin typeface="+mj-lt"/>
              </a:rPr>
              <a:t>System of Systems</a:t>
            </a:r>
          </a:p>
        </p:txBody>
      </p:sp>
      <p:grpSp>
        <p:nvGrpSpPr>
          <p:cNvPr id="9" name="VENDING"/>
          <p:cNvGrpSpPr/>
          <p:nvPr/>
        </p:nvGrpSpPr>
        <p:grpSpPr>
          <a:xfrm>
            <a:off x="9875604" y="5557731"/>
            <a:ext cx="453755" cy="1008388"/>
            <a:chOff x="4943850" y="3035753"/>
            <a:chExt cx="757741" cy="1946246"/>
          </a:xfrm>
          <a:noFill/>
        </p:grpSpPr>
        <p:sp>
          <p:nvSpPr>
            <p:cNvPr id="10" name="Oval 142"/>
            <p:cNvSpPr/>
            <p:nvPr/>
          </p:nvSpPr>
          <p:spPr>
            <a:xfrm>
              <a:off x="4953000" y="3035753"/>
              <a:ext cx="735289" cy="397094"/>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1" name="Rectangle 2048"/>
            <p:cNvSpPr>
              <a:spLocks noChangeAspect="1"/>
            </p:cNvSpPr>
            <p:nvPr/>
          </p:nvSpPr>
          <p:spPr bwMode="auto">
            <a:xfrm flipV="1">
              <a:off x="4943850" y="3465247"/>
              <a:ext cx="757741" cy="1516752"/>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grpFill/>
            <a:ln w="9525" cap="flat" cmpd="sng" algn="ctr">
              <a:solidFill>
                <a:schemeClr val="tx1"/>
              </a:solidFill>
              <a:prstDash val="solid"/>
              <a:headEnd type="none" w="med" len="med"/>
              <a:tailEnd type="none" w="med" len="med"/>
            </a:ln>
            <a:effectLst/>
          </p:spPr>
          <p:txBody>
            <a:bodyPr rot="0" spcFirstLastPara="0" vert="horz" wrap="square" lIns="95117" tIns="47558" rIns="47558" bIns="9511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3" fontAlgn="base">
                <a:spcBef>
                  <a:spcPct val="0"/>
                </a:spcBef>
                <a:spcAft>
                  <a:spcPct val="0"/>
                </a:spcAft>
                <a:defRPr/>
              </a:pPr>
              <a:endParaRPr lang="en-US" sz="1873"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flipV="1">
              <a:off x="5154351" y="3126375"/>
              <a:ext cx="312238" cy="306471"/>
              <a:chOff x="-9407836" y="120612"/>
              <a:chExt cx="1474396" cy="1455780"/>
            </a:xfrm>
            <a:grpFill/>
          </p:grpSpPr>
          <p:sp>
            <p:nvSpPr>
              <p:cNvPr id="13" name="Oval 12"/>
              <p:cNvSpPr/>
              <p:nvPr/>
            </p:nvSpPr>
            <p:spPr>
              <a:xfrm>
                <a:off x="-8928872" y="595592"/>
                <a:ext cx="489390" cy="48939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4" name="Straight Connector 13"/>
              <p:cNvCxnSpPr/>
              <p:nvPr/>
            </p:nvCxnSpPr>
            <p:spPr>
              <a:xfrm>
                <a:off x="-8679053" y="120612"/>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79053" y="1245413"/>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a:off x="-8103656"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a:off x="-9240275"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70059"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075516"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80667"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386124"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6" name="CAR"/>
          <p:cNvGrpSpPr/>
          <p:nvPr/>
        </p:nvGrpSpPr>
        <p:grpSpPr>
          <a:xfrm>
            <a:off x="8835832" y="5759506"/>
            <a:ext cx="682961" cy="790796"/>
            <a:chOff x="970509" y="4093413"/>
            <a:chExt cx="1049828" cy="1233722"/>
          </a:xfrm>
          <a:noFill/>
        </p:grpSpPr>
        <p:sp>
          <p:nvSpPr>
            <p:cNvPr id="37" name="VEHICLE TRACKING"/>
            <p:cNvSpPr>
              <a:spLocks noChangeAspect="1"/>
            </p:cNvSpPr>
            <p:nvPr/>
          </p:nvSpPr>
          <p:spPr bwMode="auto">
            <a:xfrm>
              <a:off x="970509" y="4541752"/>
              <a:ext cx="1049828" cy="785383"/>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1375400" y="4219528"/>
              <a:ext cx="240047" cy="250622"/>
              <a:chOff x="6356211" y="-986246"/>
              <a:chExt cx="322176" cy="336369"/>
            </a:xfrm>
            <a:grpFill/>
          </p:grpSpPr>
          <p:sp>
            <p:nvSpPr>
              <p:cNvPr id="40" name="Oval 39"/>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41" name="Straight Connector 40"/>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142"/>
            <p:cNvSpPr/>
            <p:nvPr/>
          </p:nvSpPr>
          <p:spPr>
            <a:xfrm>
              <a:off x="994466" y="4093413"/>
              <a:ext cx="1001915" cy="500958"/>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grpSp>
        <p:nvGrpSpPr>
          <p:cNvPr id="25" name="Group 24"/>
          <p:cNvGrpSpPr/>
          <p:nvPr/>
        </p:nvGrpSpPr>
        <p:grpSpPr>
          <a:xfrm>
            <a:off x="5856278" y="5885244"/>
            <a:ext cx="694184" cy="660999"/>
            <a:chOff x="4900563" y="5408043"/>
            <a:chExt cx="1074464" cy="1023102"/>
          </a:xfrm>
        </p:grpSpPr>
        <p:sp>
          <p:nvSpPr>
            <p:cNvPr id="48" name="Freeform 58"/>
            <p:cNvSpPr>
              <a:spLocks noEditPoints="1"/>
            </p:cNvSpPr>
            <p:nvPr/>
          </p:nvSpPr>
          <p:spPr bwMode="auto">
            <a:xfrm>
              <a:off x="4900563" y="5408043"/>
              <a:ext cx="1074464" cy="643784"/>
            </a:xfrm>
            <a:custGeom>
              <a:avLst/>
              <a:gdLst>
                <a:gd name="T0" fmla="*/ 56 w 302"/>
                <a:gd name="T1" fmla="*/ 77 h 180"/>
                <a:gd name="T2" fmla="*/ 9 w 302"/>
                <a:gd name="T3" fmla="*/ 123 h 180"/>
                <a:gd name="T4" fmla="*/ 56 w 302"/>
                <a:gd name="T5" fmla="*/ 171 h 180"/>
                <a:gd name="T6" fmla="*/ 245 w 302"/>
                <a:gd name="T7" fmla="*/ 171 h 180"/>
                <a:gd name="T8" fmla="*/ 292 w 302"/>
                <a:gd name="T9" fmla="*/ 123 h 180"/>
                <a:gd name="T10" fmla="*/ 248 w 302"/>
                <a:gd name="T11" fmla="*/ 77 h 180"/>
                <a:gd name="T12" fmla="*/ 243 w 302"/>
                <a:gd name="T13" fmla="*/ 76 h 180"/>
                <a:gd name="T14" fmla="*/ 244 w 302"/>
                <a:gd name="T15" fmla="*/ 71 h 180"/>
                <a:gd name="T16" fmla="*/ 246 w 302"/>
                <a:gd name="T17" fmla="*/ 56 h 180"/>
                <a:gd name="T18" fmla="*/ 200 w 302"/>
                <a:gd name="T19" fmla="*/ 9 h 180"/>
                <a:gd name="T20" fmla="*/ 155 w 302"/>
                <a:gd name="T21" fmla="*/ 43 h 180"/>
                <a:gd name="T22" fmla="*/ 153 w 302"/>
                <a:gd name="T23" fmla="*/ 50 h 180"/>
                <a:gd name="T24" fmla="*/ 147 w 302"/>
                <a:gd name="T25" fmla="*/ 45 h 180"/>
                <a:gd name="T26" fmla="*/ 119 w 302"/>
                <a:gd name="T27" fmla="*/ 36 h 180"/>
                <a:gd name="T28" fmla="*/ 73 w 302"/>
                <a:gd name="T29" fmla="*/ 74 h 180"/>
                <a:gd name="T30" fmla="*/ 72 w 302"/>
                <a:gd name="T31" fmla="*/ 79 h 180"/>
                <a:gd name="T32" fmla="*/ 67 w 302"/>
                <a:gd name="T33" fmla="*/ 78 h 180"/>
                <a:gd name="T34" fmla="*/ 56 w 302"/>
                <a:gd name="T35" fmla="*/ 77 h 180"/>
                <a:gd name="T36" fmla="*/ 245 w 302"/>
                <a:gd name="T37" fmla="*/ 180 h 180"/>
                <a:gd name="T38" fmla="*/ 56 w 302"/>
                <a:gd name="T39" fmla="*/ 180 h 180"/>
                <a:gd name="T40" fmla="*/ 0 w 302"/>
                <a:gd name="T41" fmla="*/ 123 h 180"/>
                <a:gd name="T42" fmla="*/ 56 w 302"/>
                <a:gd name="T43" fmla="*/ 67 h 180"/>
                <a:gd name="T44" fmla="*/ 65 w 302"/>
                <a:gd name="T45" fmla="*/ 68 h 180"/>
                <a:gd name="T46" fmla="*/ 119 w 302"/>
                <a:gd name="T47" fmla="*/ 27 h 180"/>
                <a:gd name="T48" fmla="*/ 148 w 302"/>
                <a:gd name="T49" fmla="*/ 34 h 180"/>
                <a:gd name="T50" fmla="*/ 200 w 302"/>
                <a:gd name="T51" fmla="*/ 0 h 180"/>
                <a:gd name="T52" fmla="*/ 255 w 302"/>
                <a:gd name="T53" fmla="*/ 56 h 180"/>
                <a:gd name="T54" fmla="*/ 254 w 302"/>
                <a:gd name="T55" fmla="*/ 68 h 180"/>
                <a:gd name="T56" fmla="*/ 302 w 302"/>
                <a:gd name="T57" fmla="*/ 123 h 180"/>
                <a:gd name="T58" fmla="*/ 245 w 302"/>
                <a:gd name="T5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180">
                  <a:moveTo>
                    <a:pt x="56" y="77"/>
                  </a:moveTo>
                  <a:cubicBezTo>
                    <a:pt x="31" y="77"/>
                    <a:pt x="9" y="98"/>
                    <a:pt x="9" y="123"/>
                  </a:cubicBezTo>
                  <a:cubicBezTo>
                    <a:pt x="9" y="149"/>
                    <a:pt x="31" y="171"/>
                    <a:pt x="56" y="171"/>
                  </a:cubicBezTo>
                  <a:cubicBezTo>
                    <a:pt x="245" y="171"/>
                    <a:pt x="245" y="171"/>
                    <a:pt x="245" y="171"/>
                  </a:cubicBezTo>
                  <a:cubicBezTo>
                    <a:pt x="271" y="171"/>
                    <a:pt x="292" y="149"/>
                    <a:pt x="292" y="123"/>
                  </a:cubicBezTo>
                  <a:cubicBezTo>
                    <a:pt x="292" y="99"/>
                    <a:pt x="273" y="78"/>
                    <a:pt x="248" y="77"/>
                  </a:cubicBezTo>
                  <a:cubicBezTo>
                    <a:pt x="243" y="76"/>
                    <a:pt x="243" y="76"/>
                    <a:pt x="243" y="76"/>
                  </a:cubicBezTo>
                  <a:cubicBezTo>
                    <a:pt x="244" y="71"/>
                    <a:pt x="244" y="71"/>
                    <a:pt x="244" y="71"/>
                  </a:cubicBezTo>
                  <a:cubicBezTo>
                    <a:pt x="245" y="66"/>
                    <a:pt x="246" y="61"/>
                    <a:pt x="246" y="56"/>
                  </a:cubicBezTo>
                  <a:cubicBezTo>
                    <a:pt x="246" y="30"/>
                    <a:pt x="225" y="9"/>
                    <a:pt x="200" y="9"/>
                  </a:cubicBezTo>
                  <a:cubicBezTo>
                    <a:pt x="180" y="9"/>
                    <a:pt x="161" y="23"/>
                    <a:pt x="155" y="43"/>
                  </a:cubicBezTo>
                  <a:cubicBezTo>
                    <a:pt x="153" y="50"/>
                    <a:pt x="153" y="50"/>
                    <a:pt x="153" y="50"/>
                  </a:cubicBezTo>
                  <a:cubicBezTo>
                    <a:pt x="147" y="45"/>
                    <a:pt x="147" y="45"/>
                    <a:pt x="147" y="45"/>
                  </a:cubicBezTo>
                  <a:cubicBezTo>
                    <a:pt x="140" y="39"/>
                    <a:pt x="131" y="36"/>
                    <a:pt x="119" y="36"/>
                  </a:cubicBezTo>
                  <a:cubicBezTo>
                    <a:pt x="96" y="36"/>
                    <a:pt x="77" y="52"/>
                    <a:pt x="73" y="74"/>
                  </a:cubicBezTo>
                  <a:cubicBezTo>
                    <a:pt x="72" y="79"/>
                    <a:pt x="72" y="79"/>
                    <a:pt x="72" y="79"/>
                  </a:cubicBezTo>
                  <a:cubicBezTo>
                    <a:pt x="67" y="78"/>
                    <a:pt x="67" y="78"/>
                    <a:pt x="67" y="78"/>
                  </a:cubicBezTo>
                  <a:cubicBezTo>
                    <a:pt x="64" y="77"/>
                    <a:pt x="60" y="77"/>
                    <a:pt x="56" y="77"/>
                  </a:cubicBezTo>
                  <a:moveTo>
                    <a:pt x="245" y="180"/>
                  </a:moveTo>
                  <a:cubicBezTo>
                    <a:pt x="56" y="180"/>
                    <a:pt x="56" y="180"/>
                    <a:pt x="56" y="180"/>
                  </a:cubicBezTo>
                  <a:cubicBezTo>
                    <a:pt x="26" y="180"/>
                    <a:pt x="0" y="154"/>
                    <a:pt x="0" y="123"/>
                  </a:cubicBezTo>
                  <a:cubicBezTo>
                    <a:pt x="0" y="93"/>
                    <a:pt x="26" y="67"/>
                    <a:pt x="56" y="67"/>
                  </a:cubicBezTo>
                  <a:cubicBezTo>
                    <a:pt x="59" y="67"/>
                    <a:pt x="62" y="67"/>
                    <a:pt x="65" y="68"/>
                  </a:cubicBezTo>
                  <a:cubicBezTo>
                    <a:pt x="72" y="43"/>
                    <a:pt x="93" y="27"/>
                    <a:pt x="119" y="27"/>
                  </a:cubicBezTo>
                  <a:cubicBezTo>
                    <a:pt x="130" y="27"/>
                    <a:pt x="140" y="29"/>
                    <a:pt x="148" y="34"/>
                  </a:cubicBezTo>
                  <a:cubicBezTo>
                    <a:pt x="157" y="14"/>
                    <a:pt x="177" y="0"/>
                    <a:pt x="200" y="0"/>
                  </a:cubicBezTo>
                  <a:cubicBezTo>
                    <a:pt x="230" y="0"/>
                    <a:pt x="255" y="25"/>
                    <a:pt x="255" y="56"/>
                  </a:cubicBezTo>
                  <a:cubicBezTo>
                    <a:pt x="255" y="60"/>
                    <a:pt x="255" y="64"/>
                    <a:pt x="254" y="68"/>
                  </a:cubicBezTo>
                  <a:cubicBezTo>
                    <a:pt x="281" y="72"/>
                    <a:pt x="302" y="95"/>
                    <a:pt x="302" y="123"/>
                  </a:cubicBezTo>
                  <a:cubicBezTo>
                    <a:pt x="302" y="155"/>
                    <a:pt x="276" y="180"/>
                    <a:pt x="245" y="180"/>
                  </a:cubicBezTo>
                </a:path>
              </a:pathLst>
            </a:custGeom>
            <a:solidFill>
              <a:schemeClr val="tx1"/>
            </a:solidFill>
            <a:ln>
              <a:solidFill>
                <a:schemeClr val="tx1"/>
              </a:solidFill>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50" name="Freeform 49"/>
            <p:cNvSpPr>
              <a:spLocks noChangeAspect="1"/>
            </p:cNvSpPr>
            <p:nvPr/>
          </p:nvSpPr>
          <p:spPr bwMode="black">
            <a:xfrm>
              <a:off x="5114408" y="5804307"/>
              <a:ext cx="433465" cy="177545"/>
            </a:xfrm>
            <a:custGeom>
              <a:avLst/>
              <a:gdLst>
                <a:gd name="connsiteX0" fmla="*/ 86785 w 736822"/>
                <a:gd name="connsiteY0" fmla="*/ 206310 h 301799"/>
                <a:gd name="connsiteX1" fmla="*/ 53215 w 736822"/>
                <a:gd name="connsiteY1" fmla="*/ 239880 h 301799"/>
                <a:gd name="connsiteX2" fmla="*/ 86785 w 736822"/>
                <a:gd name="connsiteY2" fmla="*/ 273450 h 301799"/>
                <a:gd name="connsiteX3" fmla="*/ 120355 w 736822"/>
                <a:gd name="connsiteY3" fmla="*/ 239880 h 301799"/>
                <a:gd name="connsiteX4" fmla="*/ 86785 w 736822"/>
                <a:gd name="connsiteY4" fmla="*/ 206310 h 301799"/>
                <a:gd name="connsiteX5" fmla="*/ 21282 w 736822"/>
                <a:gd name="connsiteY5" fmla="*/ 174113 h 301799"/>
                <a:gd name="connsiteX6" fmla="*/ 715541 w 736822"/>
                <a:gd name="connsiteY6" fmla="*/ 174113 h 301799"/>
                <a:gd name="connsiteX7" fmla="*/ 736822 w 736822"/>
                <a:gd name="connsiteY7" fmla="*/ 195394 h 301799"/>
                <a:gd name="connsiteX8" fmla="*/ 736822 w 736822"/>
                <a:gd name="connsiteY8" fmla="*/ 280518 h 301799"/>
                <a:gd name="connsiteX9" fmla="*/ 715541 w 736822"/>
                <a:gd name="connsiteY9" fmla="*/ 301799 h 301799"/>
                <a:gd name="connsiteX10" fmla="*/ 21282 w 736822"/>
                <a:gd name="connsiteY10" fmla="*/ 301799 h 301799"/>
                <a:gd name="connsiteX11" fmla="*/ 0 w 736822"/>
                <a:gd name="connsiteY11" fmla="*/ 280518 h 301799"/>
                <a:gd name="connsiteX12" fmla="*/ 0 w 736822"/>
                <a:gd name="connsiteY12" fmla="*/ 195394 h 301799"/>
                <a:gd name="connsiteX13" fmla="*/ 21282 w 736822"/>
                <a:gd name="connsiteY13" fmla="*/ 174113 h 301799"/>
                <a:gd name="connsiteX14" fmla="*/ 86785 w 736822"/>
                <a:gd name="connsiteY14" fmla="*/ 32196 h 301799"/>
                <a:gd name="connsiteX15" fmla="*/ 53215 w 736822"/>
                <a:gd name="connsiteY15" fmla="*/ 65766 h 301799"/>
                <a:gd name="connsiteX16" fmla="*/ 86785 w 736822"/>
                <a:gd name="connsiteY16" fmla="*/ 99337 h 301799"/>
                <a:gd name="connsiteX17" fmla="*/ 120355 w 736822"/>
                <a:gd name="connsiteY17" fmla="*/ 65766 h 301799"/>
                <a:gd name="connsiteX18" fmla="*/ 86785 w 736822"/>
                <a:gd name="connsiteY18" fmla="*/ 32196 h 301799"/>
                <a:gd name="connsiteX19" fmla="*/ 21282 w 736822"/>
                <a:gd name="connsiteY19" fmla="*/ 0 h 301799"/>
                <a:gd name="connsiteX20" fmla="*/ 715541 w 736822"/>
                <a:gd name="connsiteY20" fmla="*/ 0 h 301799"/>
                <a:gd name="connsiteX21" fmla="*/ 736822 w 736822"/>
                <a:gd name="connsiteY21" fmla="*/ 21281 h 301799"/>
                <a:gd name="connsiteX22" fmla="*/ 736822 w 736822"/>
                <a:gd name="connsiteY22" fmla="*/ 106404 h 301799"/>
                <a:gd name="connsiteX23" fmla="*/ 715541 w 736822"/>
                <a:gd name="connsiteY23" fmla="*/ 127686 h 301799"/>
                <a:gd name="connsiteX24" fmla="*/ 21282 w 736822"/>
                <a:gd name="connsiteY24" fmla="*/ 127686 h 301799"/>
                <a:gd name="connsiteX25" fmla="*/ 0 w 736822"/>
                <a:gd name="connsiteY25" fmla="*/ 106404 h 301799"/>
                <a:gd name="connsiteX26" fmla="*/ 0 w 736822"/>
                <a:gd name="connsiteY26" fmla="*/ 21281 h 301799"/>
                <a:gd name="connsiteX27" fmla="*/ 21282 w 736822"/>
                <a:gd name="connsiteY27" fmla="*/ 0 h 30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822" h="301799">
                  <a:moveTo>
                    <a:pt x="86785" y="206310"/>
                  </a:moveTo>
                  <a:cubicBezTo>
                    <a:pt x="68245" y="206310"/>
                    <a:pt x="53215" y="221339"/>
                    <a:pt x="53215" y="239880"/>
                  </a:cubicBezTo>
                  <a:cubicBezTo>
                    <a:pt x="53215" y="258420"/>
                    <a:pt x="68245" y="273450"/>
                    <a:pt x="86785" y="273450"/>
                  </a:cubicBezTo>
                  <a:cubicBezTo>
                    <a:pt x="105326" y="273450"/>
                    <a:pt x="120355" y="258420"/>
                    <a:pt x="120355" y="239880"/>
                  </a:cubicBezTo>
                  <a:cubicBezTo>
                    <a:pt x="120355" y="221339"/>
                    <a:pt x="105326" y="206310"/>
                    <a:pt x="86785" y="206310"/>
                  </a:cubicBezTo>
                  <a:close/>
                  <a:moveTo>
                    <a:pt x="21282" y="174113"/>
                  </a:moveTo>
                  <a:lnTo>
                    <a:pt x="715541" y="174113"/>
                  </a:lnTo>
                  <a:cubicBezTo>
                    <a:pt x="727295" y="174113"/>
                    <a:pt x="736822" y="183642"/>
                    <a:pt x="736822" y="195394"/>
                  </a:cubicBezTo>
                  <a:lnTo>
                    <a:pt x="736822" y="280518"/>
                  </a:lnTo>
                  <a:cubicBezTo>
                    <a:pt x="736822" y="292271"/>
                    <a:pt x="727295" y="301799"/>
                    <a:pt x="715541" y="301799"/>
                  </a:cubicBezTo>
                  <a:lnTo>
                    <a:pt x="21282" y="301799"/>
                  </a:lnTo>
                  <a:cubicBezTo>
                    <a:pt x="9529" y="301799"/>
                    <a:pt x="0" y="292271"/>
                    <a:pt x="0" y="280518"/>
                  </a:cubicBezTo>
                  <a:lnTo>
                    <a:pt x="0" y="195394"/>
                  </a:lnTo>
                  <a:cubicBezTo>
                    <a:pt x="0" y="183642"/>
                    <a:pt x="9529" y="174113"/>
                    <a:pt x="21282" y="174113"/>
                  </a:cubicBezTo>
                  <a:close/>
                  <a:moveTo>
                    <a:pt x="86785" y="32196"/>
                  </a:moveTo>
                  <a:cubicBezTo>
                    <a:pt x="68245" y="32196"/>
                    <a:pt x="53215" y="47226"/>
                    <a:pt x="53215" y="65766"/>
                  </a:cubicBezTo>
                  <a:cubicBezTo>
                    <a:pt x="53215" y="84306"/>
                    <a:pt x="68245" y="99337"/>
                    <a:pt x="86785" y="99337"/>
                  </a:cubicBezTo>
                  <a:cubicBezTo>
                    <a:pt x="105326" y="99337"/>
                    <a:pt x="120355" y="84306"/>
                    <a:pt x="120355" y="65766"/>
                  </a:cubicBezTo>
                  <a:cubicBezTo>
                    <a:pt x="120355" y="47226"/>
                    <a:pt x="105326" y="32196"/>
                    <a:pt x="86785" y="32196"/>
                  </a:cubicBezTo>
                  <a:close/>
                  <a:moveTo>
                    <a:pt x="21282" y="0"/>
                  </a:moveTo>
                  <a:lnTo>
                    <a:pt x="715541" y="0"/>
                  </a:lnTo>
                  <a:cubicBezTo>
                    <a:pt x="727295" y="0"/>
                    <a:pt x="736822" y="9527"/>
                    <a:pt x="736822" y="21281"/>
                  </a:cubicBezTo>
                  <a:lnTo>
                    <a:pt x="736822" y="106404"/>
                  </a:lnTo>
                  <a:cubicBezTo>
                    <a:pt x="736822" y="118157"/>
                    <a:pt x="727295" y="127686"/>
                    <a:pt x="715541" y="127686"/>
                  </a:cubicBezTo>
                  <a:lnTo>
                    <a:pt x="21282" y="127686"/>
                  </a:lnTo>
                  <a:cubicBezTo>
                    <a:pt x="9529" y="127686"/>
                    <a:pt x="0" y="118157"/>
                    <a:pt x="0" y="106404"/>
                  </a:cubicBezTo>
                  <a:lnTo>
                    <a:pt x="0" y="21281"/>
                  </a:lnTo>
                  <a:cubicBezTo>
                    <a:pt x="0" y="9527"/>
                    <a:pt x="9529" y="0"/>
                    <a:pt x="21282" y="0"/>
                  </a:cubicBezTo>
                  <a:close/>
                </a:path>
              </a:pathLst>
            </a:cu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73"/>
            <p:cNvSpPr/>
            <p:nvPr/>
          </p:nvSpPr>
          <p:spPr bwMode="auto">
            <a:xfrm>
              <a:off x="5136687" y="6075685"/>
              <a:ext cx="761366" cy="355460"/>
            </a:xfrm>
            <a:custGeom>
              <a:avLst/>
              <a:gdLst>
                <a:gd name="connsiteX0" fmla="*/ 8276748 w 8830290"/>
                <a:gd name="connsiteY0" fmla="*/ 3569053 h 4122595"/>
                <a:gd name="connsiteX1" fmla="*/ 8830290 w 8830290"/>
                <a:gd name="connsiteY1" fmla="*/ 3569053 h 4122595"/>
                <a:gd name="connsiteX2" fmla="*/ 8830290 w 8830290"/>
                <a:gd name="connsiteY2" fmla="*/ 4122595 h 4122595"/>
                <a:gd name="connsiteX3" fmla="*/ 8276748 w 8830290"/>
                <a:gd name="connsiteY3" fmla="*/ 4122595 h 4122595"/>
                <a:gd name="connsiteX4" fmla="*/ 7045967 w 8830290"/>
                <a:gd name="connsiteY4" fmla="*/ 3569053 h 4122595"/>
                <a:gd name="connsiteX5" fmla="*/ 7599509 w 8830290"/>
                <a:gd name="connsiteY5" fmla="*/ 3569053 h 4122595"/>
                <a:gd name="connsiteX6" fmla="*/ 7599509 w 8830290"/>
                <a:gd name="connsiteY6" fmla="*/ 4122595 h 4122595"/>
                <a:gd name="connsiteX7" fmla="*/ 7045967 w 8830290"/>
                <a:gd name="connsiteY7" fmla="*/ 4122595 h 4122595"/>
                <a:gd name="connsiteX8" fmla="*/ 5815186 w 8830290"/>
                <a:gd name="connsiteY8" fmla="*/ 3569053 h 4122595"/>
                <a:gd name="connsiteX9" fmla="*/ 6368728 w 8830290"/>
                <a:gd name="connsiteY9" fmla="*/ 3569053 h 4122595"/>
                <a:gd name="connsiteX10" fmla="*/ 6368728 w 8830290"/>
                <a:gd name="connsiteY10" fmla="*/ 4122595 h 4122595"/>
                <a:gd name="connsiteX11" fmla="*/ 5815186 w 8830290"/>
                <a:gd name="connsiteY11" fmla="*/ 4122595 h 4122595"/>
                <a:gd name="connsiteX12" fmla="*/ 4584405 w 8830290"/>
                <a:gd name="connsiteY12" fmla="*/ 3569053 h 4122595"/>
                <a:gd name="connsiteX13" fmla="*/ 5137947 w 8830290"/>
                <a:gd name="connsiteY13" fmla="*/ 3569053 h 4122595"/>
                <a:gd name="connsiteX14" fmla="*/ 5137947 w 8830290"/>
                <a:gd name="connsiteY14" fmla="*/ 4122595 h 4122595"/>
                <a:gd name="connsiteX15" fmla="*/ 4584405 w 8830290"/>
                <a:gd name="connsiteY15" fmla="*/ 4122595 h 4122595"/>
                <a:gd name="connsiteX16" fmla="*/ 3353626 w 8830290"/>
                <a:gd name="connsiteY16" fmla="*/ 3569053 h 4122595"/>
                <a:gd name="connsiteX17" fmla="*/ 3907168 w 8830290"/>
                <a:gd name="connsiteY17" fmla="*/ 3569053 h 4122595"/>
                <a:gd name="connsiteX18" fmla="*/ 3907168 w 8830290"/>
                <a:gd name="connsiteY18" fmla="*/ 4122595 h 4122595"/>
                <a:gd name="connsiteX19" fmla="*/ 3353626 w 8830290"/>
                <a:gd name="connsiteY19" fmla="*/ 4122595 h 4122595"/>
                <a:gd name="connsiteX20" fmla="*/ 2122844 w 8830290"/>
                <a:gd name="connsiteY20" fmla="*/ 3569053 h 4122595"/>
                <a:gd name="connsiteX21" fmla="*/ 2676386 w 8830290"/>
                <a:gd name="connsiteY21" fmla="*/ 3569053 h 4122595"/>
                <a:gd name="connsiteX22" fmla="*/ 2676386 w 8830290"/>
                <a:gd name="connsiteY22" fmla="*/ 4122595 h 4122595"/>
                <a:gd name="connsiteX23" fmla="*/ 2122844 w 8830290"/>
                <a:gd name="connsiteY23" fmla="*/ 4122595 h 4122595"/>
                <a:gd name="connsiteX24" fmla="*/ 958200 w 8830290"/>
                <a:gd name="connsiteY24" fmla="*/ 3569053 h 4122595"/>
                <a:gd name="connsiteX25" fmla="*/ 1511742 w 8830290"/>
                <a:gd name="connsiteY25" fmla="*/ 3569053 h 4122595"/>
                <a:gd name="connsiteX26" fmla="*/ 1511742 w 8830290"/>
                <a:gd name="connsiteY26" fmla="*/ 4122595 h 4122595"/>
                <a:gd name="connsiteX27" fmla="*/ 958200 w 8830290"/>
                <a:gd name="connsiteY27" fmla="*/ 4122595 h 4122595"/>
                <a:gd name="connsiteX28" fmla="*/ 0 w 8830290"/>
                <a:gd name="connsiteY28" fmla="*/ 3569053 h 4122595"/>
                <a:gd name="connsiteX29" fmla="*/ 553543 w 8830290"/>
                <a:gd name="connsiteY29" fmla="*/ 3569053 h 4122595"/>
                <a:gd name="connsiteX30" fmla="*/ 553543 w 8830290"/>
                <a:gd name="connsiteY30" fmla="*/ 4122595 h 4122595"/>
                <a:gd name="connsiteX31" fmla="*/ 0 w 8830290"/>
                <a:gd name="connsiteY31" fmla="*/ 4122595 h 4122595"/>
                <a:gd name="connsiteX32" fmla="*/ 958201 w 8830290"/>
                <a:gd name="connsiteY32" fmla="*/ 2328102 h 4122595"/>
                <a:gd name="connsiteX33" fmla="*/ 1511743 w 8830290"/>
                <a:gd name="connsiteY33" fmla="*/ 2328102 h 4122595"/>
                <a:gd name="connsiteX34" fmla="*/ 1511743 w 8830290"/>
                <a:gd name="connsiteY34" fmla="*/ 2881644 h 4122595"/>
                <a:gd name="connsiteX35" fmla="*/ 958201 w 8830290"/>
                <a:gd name="connsiteY35" fmla="*/ 2881644 h 4122595"/>
                <a:gd name="connsiteX36" fmla="*/ 1 w 8830290"/>
                <a:gd name="connsiteY36" fmla="*/ 2328102 h 4122595"/>
                <a:gd name="connsiteX37" fmla="*/ 553543 w 8830290"/>
                <a:gd name="connsiteY37" fmla="*/ 2328102 h 4122595"/>
                <a:gd name="connsiteX38" fmla="*/ 553543 w 8830290"/>
                <a:gd name="connsiteY38" fmla="*/ 2881644 h 4122595"/>
                <a:gd name="connsiteX39" fmla="*/ 1 w 8830290"/>
                <a:gd name="connsiteY39" fmla="*/ 2881644 h 4122595"/>
                <a:gd name="connsiteX40" fmla="*/ 2122843 w 8830290"/>
                <a:gd name="connsiteY40" fmla="*/ 1107781 h 4122595"/>
                <a:gd name="connsiteX41" fmla="*/ 2676385 w 8830290"/>
                <a:gd name="connsiteY41" fmla="*/ 1107781 h 4122595"/>
                <a:gd name="connsiteX42" fmla="*/ 2676385 w 8830290"/>
                <a:gd name="connsiteY42" fmla="*/ 1661323 h 4122595"/>
                <a:gd name="connsiteX43" fmla="*/ 2122843 w 8830290"/>
                <a:gd name="connsiteY43" fmla="*/ 1661323 h 4122595"/>
                <a:gd name="connsiteX44" fmla="*/ 958201 w 8830290"/>
                <a:gd name="connsiteY44" fmla="*/ 1107781 h 4122595"/>
                <a:gd name="connsiteX45" fmla="*/ 1511743 w 8830290"/>
                <a:gd name="connsiteY45" fmla="*/ 1107781 h 4122595"/>
                <a:gd name="connsiteX46" fmla="*/ 1511743 w 8830290"/>
                <a:gd name="connsiteY46" fmla="*/ 1661323 h 4122595"/>
                <a:gd name="connsiteX47" fmla="*/ 958201 w 8830290"/>
                <a:gd name="connsiteY47" fmla="*/ 1661323 h 4122595"/>
                <a:gd name="connsiteX48" fmla="*/ 1 w 8830290"/>
                <a:gd name="connsiteY48" fmla="*/ 1107781 h 4122595"/>
                <a:gd name="connsiteX49" fmla="*/ 553543 w 8830290"/>
                <a:gd name="connsiteY49" fmla="*/ 1107781 h 4122595"/>
                <a:gd name="connsiteX50" fmla="*/ 553543 w 8830290"/>
                <a:gd name="connsiteY50" fmla="*/ 1661323 h 4122595"/>
                <a:gd name="connsiteX51" fmla="*/ 1 w 8830290"/>
                <a:gd name="connsiteY51" fmla="*/ 1661323 h 4122595"/>
                <a:gd name="connsiteX52" fmla="*/ 1 w 8830290"/>
                <a:gd name="connsiteY52" fmla="*/ 1 h 4122595"/>
                <a:gd name="connsiteX53" fmla="*/ 553543 w 8830290"/>
                <a:gd name="connsiteY53" fmla="*/ 1 h 4122595"/>
                <a:gd name="connsiteX54" fmla="*/ 553543 w 8830290"/>
                <a:gd name="connsiteY54" fmla="*/ 553542 h 4122595"/>
                <a:gd name="connsiteX55" fmla="*/ 1 w 8830290"/>
                <a:gd name="connsiteY55" fmla="*/ 553542 h 4122595"/>
                <a:gd name="connsiteX56" fmla="*/ 958201 w 8830290"/>
                <a:gd name="connsiteY56" fmla="*/ 0 h 4122595"/>
                <a:gd name="connsiteX57" fmla="*/ 1511743 w 8830290"/>
                <a:gd name="connsiteY57" fmla="*/ 0 h 4122595"/>
                <a:gd name="connsiteX58" fmla="*/ 1511743 w 8830290"/>
                <a:gd name="connsiteY58" fmla="*/ 553542 h 4122595"/>
                <a:gd name="connsiteX59" fmla="*/ 958201 w 8830290"/>
                <a:gd name="connsiteY59" fmla="*/ 553542 h 4122595"/>
                <a:gd name="connsiteX60" fmla="*/ 2122843 w 8830290"/>
                <a:gd name="connsiteY60" fmla="*/ 0 h 4122595"/>
                <a:gd name="connsiteX61" fmla="*/ 2676385 w 8830290"/>
                <a:gd name="connsiteY61" fmla="*/ 0 h 4122595"/>
                <a:gd name="connsiteX62" fmla="*/ 2676385 w 8830290"/>
                <a:gd name="connsiteY62" fmla="*/ 553542 h 4122595"/>
                <a:gd name="connsiteX63" fmla="*/ 2122843 w 8830290"/>
                <a:gd name="connsiteY63" fmla="*/ 553542 h 41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830290" h="4122595">
                  <a:moveTo>
                    <a:pt x="8276748" y="3569053"/>
                  </a:moveTo>
                  <a:lnTo>
                    <a:pt x="8830290" y="3569053"/>
                  </a:lnTo>
                  <a:lnTo>
                    <a:pt x="8830290" y="4122595"/>
                  </a:lnTo>
                  <a:lnTo>
                    <a:pt x="8276748" y="4122595"/>
                  </a:lnTo>
                  <a:close/>
                  <a:moveTo>
                    <a:pt x="7045967" y="3569053"/>
                  </a:moveTo>
                  <a:lnTo>
                    <a:pt x="7599509" y="3569053"/>
                  </a:lnTo>
                  <a:lnTo>
                    <a:pt x="7599509" y="4122595"/>
                  </a:lnTo>
                  <a:lnTo>
                    <a:pt x="7045967" y="4122595"/>
                  </a:lnTo>
                  <a:close/>
                  <a:moveTo>
                    <a:pt x="5815186" y="3569053"/>
                  </a:moveTo>
                  <a:lnTo>
                    <a:pt x="6368728" y="3569053"/>
                  </a:lnTo>
                  <a:lnTo>
                    <a:pt x="6368728" y="4122595"/>
                  </a:lnTo>
                  <a:lnTo>
                    <a:pt x="5815186" y="4122595"/>
                  </a:lnTo>
                  <a:close/>
                  <a:moveTo>
                    <a:pt x="4584405" y="3569053"/>
                  </a:moveTo>
                  <a:lnTo>
                    <a:pt x="5137947" y="3569053"/>
                  </a:lnTo>
                  <a:lnTo>
                    <a:pt x="5137947" y="4122595"/>
                  </a:lnTo>
                  <a:lnTo>
                    <a:pt x="4584405" y="4122595"/>
                  </a:lnTo>
                  <a:close/>
                  <a:moveTo>
                    <a:pt x="3353626" y="3569053"/>
                  </a:moveTo>
                  <a:lnTo>
                    <a:pt x="3907168" y="3569053"/>
                  </a:lnTo>
                  <a:lnTo>
                    <a:pt x="3907168" y="4122595"/>
                  </a:lnTo>
                  <a:lnTo>
                    <a:pt x="3353626" y="4122595"/>
                  </a:lnTo>
                  <a:close/>
                  <a:moveTo>
                    <a:pt x="2122844" y="3569053"/>
                  </a:moveTo>
                  <a:lnTo>
                    <a:pt x="2676386" y="3569053"/>
                  </a:lnTo>
                  <a:lnTo>
                    <a:pt x="2676386" y="4122595"/>
                  </a:lnTo>
                  <a:lnTo>
                    <a:pt x="2122844" y="4122595"/>
                  </a:lnTo>
                  <a:close/>
                  <a:moveTo>
                    <a:pt x="958200" y="3569053"/>
                  </a:moveTo>
                  <a:lnTo>
                    <a:pt x="1511742" y="3569053"/>
                  </a:lnTo>
                  <a:lnTo>
                    <a:pt x="1511742" y="4122595"/>
                  </a:lnTo>
                  <a:lnTo>
                    <a:pt x="958200" y="4122595"/>
                  </a:lnTo>
                  <a:close/>
                  <a:moveTo>
                    <a:pt x="0" y="3569053"/>
                  </a:moveTo>
                  <a:lnTo>
                    <a:pt x="553543" y="3569053"/>
                  </a:lnTo>
                  <a:lnTo>
                    <a:pt x="553543" y="4122595"/>
                  </a:lnTo>
                  <a:lnTo>
                    <a:pt x="0" y="4122595"/>
                  </a:lnTo>
                  <a:close/>
                  <a:moveTo>
                    <a:pt x="958201" y="2328102"/>
                  </a:moveTo>
                  <a:lnTo>
                    <a:pt x="1511743" y="2328102"/>
                  </a:lnTo>
                  <a:lnTo>
                    <a:pt x="1511743" y="2881644"/>
                  </a:lnTo>
                  <a:lnTo>
                    <a:pt x="958201" y="2881644"/>
                  </a:lnTo>
                  <a:close/>
                  <a:moveTo>
                    <a:pt x="1" y="2328102"/>
                  </a:moveTo>
                  <a:lnTo>
                    <a:pt x="553543" y="2328102"/>
                  </a:lnTo>
                  <a:lnTo>
                    <a:pt x="553543" y="2881644"/>
                  </a:lnTo>
                  <a:lnTo>
                    <a:pt x="1" y="2881644"/>
                  </a:lnTo>
                  <a:close/>
                  <a:moveTo>
                    <a:pt x="2122843" y="1107781"/>
                  </a:moveTo>
                  <a:lnTo>
                    <a:pt x="2676385" y="1107781"/>
                  </a:lnTo>
                  <a:lnTo>
                    <a:pt x="2676385" y="1661323"/>
                  </a:lnTo>
                  <a:lnTo>
                    <a:pt x="2122843" y="1661323"/>
                  </a:lnTo>
                  <a:close/>
                  <a:moveTo>
                    <a:pt x="958201" y="1107781"/>
                  </a:moveTo>
                  <a:lnTo>
                    <a:pt x="1511743" y="1107781"/>
                  </a:lnTo>
                  <a:lnTo>
                    <a:pt x="1511743" y="1661323"/>
                  </a:lnTo>
                  <a:lnTo>
                    <a:pt x="958201" y="1661323"/>
                  </a:lnTo>
                  <a:close/>
                  <a:moveTo>
                    <a:pt x="1" y="1107781"/>
                  </a:moveTo>
                  <a:lnTo>
                    <a:pt x="553543" y="1107781"/>
                  </a:lnTo>
                  <a:lnTo>
                    <a:pt x="553543" y="1661323"/>
                  </a:lnTo>
                  <a:lnTo>
                    <a:pt x="1" y="1661323"/>
                  </a:lnTo>
                  <a:close/>
                  <a:moveTo>
                    <a:pt x="1" y="1"/>
                  </a:moveTo>
                  <a:lnTo>
                    <a:pt x="553543" y="1"/>
                  </a:lnTo>
                  <a:lnTo>
                    <a:pt x="553543" y="553542"/>
                  </a:lnTo>
                  <a:lnTo>
                    <a:pt x="1" y="553542"/>
                  </a:lnTo>
                  <a:close/>
                  <a:moveTo>
                    <a:pt x="958201" y="0"/>
                  </a:moveTo>
                  <a:lnTo>
                    <a:pt x="1511743" y="0"/>
                  </a:lnTo>
                  <a:lnTo>
                    <a:pt x="1511743" y="553542"/>
                  </a:lnTo>
                  <a:lnTo>
                    <a:pt x="958201" y="553542"/>
                  </a:lnTo>
                  <a:close/>
                  <a:moveTo>
                    <a:pt x="2122843" y="0"/>
                  </a:moveTo>
                  <a:lnTo>
                    <a:pt x="2676385" y="0"/>
                  </a:lnTo>
                  <a:lnTo>
                    <a:pt x="2676385" y="553542"/>
                  </a:lnTo>
                  <a:lnTo>
                    <a:pt x="2122843" y="553542"/>
                  </a:lnTo>
                  <a:close/>
                </a:path>
              </a:pathLst>
            </a:custGeom>
            <a:solidFill>
              <a:schemeClr val="bg1"/>
            </a:solidFill>
            <a:ln w="158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grpSp>
      <p:grpSp>
        <p:nvGrpSpPr>
          <p:cNvPr id="77" name="Group 76"/>
          <p:cNvGrpSpPr/>
          <p:nvPr/>
        </p:nvGrpSpPr>
        <p:grpSpPr>
          <a:xfrm>
            <a:off x="7838435" y="5964658"/>
            <a:ext cx="709345" cy="586871"/>
            <a:chOff x="3427203" y="1415129"/>
            <a:chExt cx="822983" cy="680888"/>
          </a:xfrm>
          <a:noFill/>
        </p:grpSpPr>
        <p:sp>
          <p:nvSpPr>
            <p:cNvPr id="87" name="Freeform 5"/>
            <p:cNvSpPr>
              <a:spLocks noEditPoints="1"/>
            </p:cNvSpPr>
            <p:nvPr/>
          </p:nvSpPr>
          <p:spPr bwMode="auto">
            <a:xfrm>
              <a:off x="3856088" y="1450494"/>
              <a:ext cx="147736" cy="153817"/>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88" name="Oval 6"/>
            <p:cNvSpPr>
              <a:spLocks noChangeArrowheads="1"/>
            </p:cNvSpPr>
            <p:nvPr/>
          </p:nvSpPr>
          <p:spPr bwMode="auto">
            <a:xfrm>
              <a:off x="3907652" y="1504181"/>
              <a:ext cx="43380" cy="45592"/>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89" name="Freeform 7"/>
            <p:cNvSpPr>
              <a:spLocks noEditPoints="1"/>
            </p:cNvSpPr>
            <p:nvPr/>
          </p:nvSpPr>
          <p:spPr bwMode="auto">
            <a:xfrm>
              <a:off x="3427203" y="1415129"/>
              <a:ext cx="201756" cy="210488"/>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0" name="Oval 8"/>
            <p:cNvSpPr>
              <a:spLocks noChangeArrowheads="1"/>
            </p:cNvSpPr>
            <p:nvPr/>
          </p:nvSpPr>
          <p:spPr bwMode="auto">
            <a:xfrm>
              <a:off x="3498002" y="1489269"/>
              <a:ext cx="59339" cy="62635"/>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1" name="Freeform 9"/>
            <p:cNvSpPr>
              <a:spLocks/>
            </p:cNvSpPr>
            <p:nvPr/>
          </p:nvSpPr>
          <p:spPr bwMode="auto">
            <a:xfrm>
              <a:off x="4108588" y="1808834"/>
              <a:ext cx="118270" cy="196852"/>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2" name="Freeform 10"/>
            <p:cNvSpPr>
              <a:spLocks/>
            </p:cNvSpPr>
            <p:nvPr/>
          </p:nvSpPr>
          <p:spPr bwMode="auto">
            <a:xfrm>
              <a:off x="3478767" y="1915782"/>
              <a:ext cx="771419" cy="180235"/>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3" name="Freeform 11"/>
            <p:cNvSpPr>
              <a:spLocks/>
            </p:cNvSpPr>
            <p:nvPr/>
          </p:nvSpPr>
          <p:spPr bwMode="auto">
            <a:xfrm>
              <a:off x="3513553" y="1613685"/>
              <a:ext cx="260277" cy="269714"/>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4" name="Freeform 12"/>
            <p:cNvSpPr>
              <a:spLocks/>
            </p:cNvSpPr>
            <p:nvPr/>
          </p:nvSpPr>
          <p:spPr bwMode="auto">
            <a:xfrm>
              <a:off x="3652285" y="1462851"/>
              <a:ext cx="185386" cy="132514"/>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5" name="Freeform 13"/>
            <p:cNvSpPr>
              <a:spLocks/>
            </p:cNvSpPr>
            <p:nvPr/>
          </p:nvSpPr>
          <p:spPr bwMode="auto">
            <a:xfrm>
              <a:off x="3939572" y="1583007"/>
              <a:ext cx="226309" cy="25693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grpSp>
      <p:grpSp>
        <p:nvGrpSpPr>
          <p:cNvPr id="26" name="Group 25"/>
          <p:cNvGrpSpPr/>
          <p:nvPr/>
        </p:nvGrpSpPr>
        <p:grpSpPr>
          <a:xfrm>
            <a:off x="7847815" y="5655021"/>
            <a:ext cx="522684" cy="261343"/>
            <a:chOff x="10150591" y="2174149"/>
            <a:chExt cx="693244" cy="346623"/>
          </a:xfrm>
        </p:grpSpPr>
        <p:sp>
          <p:nvSpPr>
            <p:cNvPr id="78"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79" name="Group 78"/>
            <p:cNvGrpSpPr/>
            <p:nvPr/>
          </p:nvGrpSpPr>
          <p:grpSpPr>
            <a:xfrm>
              <a:off x="10405158" y="2303619"/>
              <a:ext cx="184110" cy="192221"/>
              <a:chOff x="6356211" y="-986246"/>
              <a:chExt cx="322176" cy="336369"/>
            </a:xfrm>
            <a:noFill/>
          </p:grpSpPr>
          <p:sp>
            <p:nvSpPr>
              <p:cNvPr id="80" name="Oval 79"/>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81" name="Straight Connector 80"/>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6" name="Freeform 95"/>
          <p:cNvSpPr>
            <a:spLocks noChangeAspect="1"/>
          </p:cNvSpPr>
          <p:nvPr/>
        </p:nvSpPr>
        <p:spPr bwMode="black">
          <a:xfrm>
            <a:off x="1465832" y="5976825"/>
            <a:ext cx="567669" cy="446754"/>
          </a:xfrm>
          <a:custGeom>
            <a:avLst/>
            <a:gdLst>
              <a:gd name="connsiteX0" fmla="*/ 427036 w 1971675"/>
              <a:gd name="connsiteY0" fmla="*/ 1374775 h 1409700"/>
              <a:gd name="connsiteX1" fmla="*/ 1544636 w 1971675"/>
              <a:gd name="connsiteY1" fmla="*/ 1374775 h 1409700"/>
              <a:gd name="connsiteX2" fmla="*/ 1544636 w 1971675"/>
              <a:gd name="connsiteY2" fmla="*/ 1409700 h 1409700"/>
              <a:gd name="connsiteX3" fmla="*/ 427036 w 1971675"/>
              <a:gd name="connsiteY3" fmla="*/ 1409700 h 1409700"/>
              <a:gd name="connsiteX4" fmla="*/ 104775 w 1971675"/>
              <a:gd name="connsiteY4" fmla="*/ 104775 h 1409700"/>
              <a:gd name="connsiteX5" fmla="*/ 104775 w 1971675"/>
              <a:gd name="connsiteY5" fmla="*/ 1028700 h 1409700"/>
              <a:gd name="connsiteX6" fmla="*/ 761999 w 1971675"/>
              <a:gd name="connsiteY6" fmla="*/ 1028700 h 1409700"/>
              <a:gd name="connsiteX7" fmla="*/ 1198562 w 1971675"/>
              <a:gd name="connsiteY7" fmla="*/ 1028700 h 1409700"/>
              <a:gd name="connsiteX8" fmla="*/ 1879600 w 1971675"/>
              <a:gd name="connsiteY8" fmla="*/ 1028700 h 1409700"/>
              <a:gd name="connsiteX9" fmla="*/ 1879600 w 1971675"/>
              <a:gd name="connsiteY9" fmla="*/ 104775 h 1409700"/>
              <a:gd name="connsiteX10" fmla="*/ 985837 w 1971675"/>
              <a:gd name="connsiteY10" fmla="*/ 23812 h 1409700"/>
              <a:gd name="connsiteX11" fmla="*/ 957262 w 1971675"/>
              <a:gd name="connsiteY11" fmla="*/ 46831 h 1409700"/>
              <a:gd name="connsiteX12" fmla="*/ 985837 w 1971675"/>
              <a:gd name="connsiteY12" fmla="*/ 69850 h 1409700"/>
              <a:gd name="connsiteX13" fmla="*/ 1014412 w 1971675"/>
              <a:gd name="connsiteY13" fmla="*/ 46831 h 1409700"/>
              <a:gd name="connsiteX14" fmla="*/ 985837 w 1971675"/>
              <a:gd name="connsiteY14" fmla="*/ 23812 h 1409700"/>
              <a:gd name="connsiteX15" fmla="*/ 103772 w 1971675"/>
              <a:gd name="connsiteY15" fmla="*/ 0 h 1409700"/>
              <a:gd name="connsiteX16" fmla="*/ 1856372 w 1971675"/>
              <a:gd name="connsiteY16" fmla="*/ 0 h 1409700"/>
              <a:gd name="connsiteX17" fmla="*/ 1971675 w 1971675"/>
              <a:gd name="connsiteY17" fmla="*/ 103909 h 1409700"/>
              <a:gd name="connsiteX18" fmla="*/ 1971675 w 1971675"/>
              <a:gd name="connsiteY18" fmla="*/ 1027546 h 1409700"/>
              <a:gd name="connsiteX19" fmla="*/ 1856372 w 1971675"/>
              <a:gd name="connsiteY19" fmla="*/ 1143000 h 1409700"/>
              <a:gd name="connsiteX20" fmla="*/ 1277877 w 1971675"/>
              <a:gd name="connsiteY20" fmla="*/ 1143000 h 1409700"/>
              <a:gd name="connsiteX21" fmla="*/ 1198562 w 1971675"/>
              <a:gd name="connsiteY21" fmla="*/ 1143000 h 1409700"/>
              <a:gd name="connsiteX22" fmla="*/ 1198562 w 1971675"/>
              <a:gd name="connsiteY22" fmla="*/ 1212850 h 1409700"/>
              <a:gd name="connsiteX23" fmla="*/ 1198562 w 1971675"/>
              <a:gd name="connsiteY23" fmla="*/ 1258887 h 1409700"/>
              <a:gd name="connsiteX24" fmla="*/ 1452561 w 1971675"/>
              <a:gd name="connsiteY24" fmla="*/ 1258887 h 1409700"/>
              <a:gd name="connsiteX25" fmla="*/ 1544636 w 1971675"/>
              <a:gd name="connsiteY25" fmla="*/ 1374774 h 1409700"/>
              <a:gd name="connsiteX26" fmla="*/ 427036 w 1971675"/>
              <a:gd name="connsiteY26" fmla="*/ 1374774 h 1409700"/>
              <a:gd name="connsiteX27" fmla="*/ 519111 w 1971675"/>
              <a:gd name="connsiteY27" fmla="*/ 1258887 h 1409700"/>
              <a:gd name="connsiteX28" fmla="*/ 761999 w 1971675"/>
              <a:gd name="connsiteY28" fmla="*/ 1258887 h 1409700"/>
              <a:gd name="connsiteX29" fmla="*/ 761999 w 1971675"/>
              <a:gd name="connsiteY29" fmla="*/ 1212850 h 1409700"/>
              <a:gd name="connsiteX30" fmla="*/ 761999 w 1971675"/>
              <a:gd name="connsiteY30" fmla="*/ 1143000 h 1409700"/>
              <a:gd name="connsiteX31" fmla="*/ 673281 w 1971675"/>
              <a:gd name="connsiteY31" fmla="*/ 1143000 h 1409700"/>
              <a:gd name="connsiteX32" fmla="*/ 103772 w 1971675"/>
              <a:gd name="connsiteY32" fmla="*/ 1143000 h 1409700"/>
              <a:gd name="connsiteX33" fmla="*/ 0 w 1971675"/>
              <a:gd name="connsiteY33" fmla="*/ 1027546 h 1409700"/>
              <a:gd name="connsiteX34" fmla="*/ 0 w 1971675"/>
              <a:gd name="connsiteY34" fmla="*/ 103909 h 1409700"/>
              <a:gd name="connsiteX35" fmla="*/ 103772 w 1971675"/>
              <a:gd name="connsiteY3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675" h="1409700">
                <a:moveTo>
                  <a:pt x="427036" y="1374775"/>
                </a:moveTo>
                <a:lnTo>
                  <a:pt x="1544636" y="1374775"/>
                </a:lnTo>
                <a:lnTo>
                  <a:pt x="1544636" y="1409700"/>
                </a:lnTo>
                <a:lnTo>
                  <a:pt x="427036" y="1409700"/>
                </a:lnTo>
                <a:close/>
                <a:moveTo>
                  <a:pt x="104775" y="104775"/>
                </a:moveTo>
                <a:lnTo>
                  <a:pt x="104775" y="1028700"/>
                </a:lnTo>
                <a:lnTo>
                  <a:pt x="761999" y="1028700"/>
                </a:lnTo>
                <a:lnTo>
                  <a:pt x="1198562" y="1028700"/>
                </a:lnTo>
                <a:lnTo>
                  <a:pt x="1879600" y="1028700"/>
                </a:lnTo>
                <a:lnTo>
                  <a:pt x="1879600" y="104775"/>
                </a:lnTo>
                <a:close/>
                <a:moveTo>
                  <a:pt x="985837" y="23812"/>
                </a:moveTo>
                <a:cubicBezTo>
                  <a:pt x="970055" y="23812"/>
                  <a:pt x="957262" y="34118"/>
                  <a:pt x="957262" y="46831"/>
                </a:cubicBezTo>
                <a:cubicBezTo>
                  <a:pt x="957262" y="59544"/>
                  <a:pt x="970055" y="69850"/>
                  <a:pt x="985837" y="69850"/>
                </a:cubicBezTo>
                <a:cubicBezTo>
                  <a:pt x="1001619" y="69850"/>
                  <a:pt x="1014412" y="59544"/>
                  <a:pt x="1014412" y="46831"/>
                </a:cubicBezTo>
                <a:cubicBezTo>
                  <a:pt x="1014412" y="34118"/>
                  <a:pt x="1001619" y="23812"/>
                  <a:pt x="985837" y="23812"/>
                </a:cubicBezTo>
                <a:close/>
                <a:moveTo>
                  <a:pt x="103772" y="0"/>
                </a:moveTo>
                <a:cubicBezTo>
                  <a:pt x="1856372" y="0"/>
                  <a:pt x="1856372" y="0"/>
                  <a:pt x="1856372" y="0"/>
                </a:cubicBezTo>
                <a:cubicBezTo>
                  <a:pt x="1925554" y="0"/>
                  <a:pt x="1971675" y="46182"/>
                  <a:pt x="1971675" y="103909"/>
                </a:cubicBezTo>
                <a:lnTo>
                  <a:pt x="1971675" y="1027546"/>
                </a:lnTo>
                <a:cubicBezTo>
                  <a:pt x="1971675" y="1085273"/>
                  <a:pt x="1925554" y="1143000"/>
                  <a:pt x="1856372" y="1143000"/>
                </a:cubicBezTo>
                <a:cubicBezTo>
                  <a:pt x="1637297" y="1143000"/>
                  <a:pt x="1445606" y="1143000"/>
                  <a:pt x="1277877" y="1143000"/>
                </a:cubicBezTo>
                <a:lnTo>
                  <a:pt x="1198562" y="1143000"/>
                </a:lnTo>
                <a:lnTo>
                  <a:pt x="1198562" y="1212850"/>
                </a:lnTo>
                <a:lnTo>
                  <a:pt x="1198562" y="1258887"/>
                </a:lnTo>
                <a:lnTo>
                  <a:pt x="1452561" y="1258887"/>
                </a:lnTo>
                <a:lnTo>
                  <a:pt x="1544636" y="1374774"/>
                </a:lnTo>
                <a:lnTo>
                  <a:pt x="427036" y="1374774"/>
                </a:lnTo>
                <a:lnTo>
                  <a:pt x="519111" y="1258887"/>
                </a:lnTo>
                <a:lnTo>
                  <a:pt x="761999" y="1258887"/>
                </a:lnTo>
                <a:lnTo>
                  <a:pt x="761999" y="1212850"/>
                </a:lnTo>
                <a:lnTo>
                  <a:pt x="761999" y="1143000"/>
                </a:lnTo>
                <a:lnTo>
                  <a:pt x="673281" y="1143000"/>
                </a:lnTo>
                <a:cubicBezTo>
                  <a:pt x="103772" y="1143000"/>
                  <a:pt x="103772" y="1143000"/>
                  <a:pt x="103772" y="1143000"/>
                </a:cubicBezTo>
                <a:cubicBezTo>
                  <a:pt x="46121" y="1143000"/>
                  <a:pt x="0" y="1085273"/>
                  <a:pt x="0" y="1027546"/>
                </a:cubicBezTo>
                <a:cubicBezTo>
                  <a:pt x="0" y="103909"/>
                  <a:pt x="0" y="103909"/>
                  <a:pt x="0" y="103909"/>
                </a:cubicBezTo>
                <a:cubicBezTo>
                  <a:pt x="0" y="46182"/>
                  <a:pt x="46121" y="0"/>
                  <a:pt x="103772" y="0"/>
                </a:cubicBezTo>
                <a:close/>
              </a:path>
            </a:pathLst>
          </a:custGeom>
          <a:solidFill>
            <a:schemeClr val="tx1"/>
          </a:solidFill>
          <a:ln>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16"/>
          <p:cNvSpPr>
            <a:spLocks noChangeAspect="1" noEditPoints="1"/>
          </p:cNvSpPr>
          <p:nvPr/>
        </p:nvSpPr>
        <p:spPr bwMode="black">
          <a:xfrm>
            <a:off x="2393653" y="5998575"/>
            <a:ext cx="593996" cy="41362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99" name="Group 331"/>
          <p:cNvGrpSpPr>
            <a:grpSpLocks noChangeAspect="1"/>
          </p:cNvGrpSpPr>
          <p:nvPr/>
        </p:nvGrpSpPr>
        <p:grpSpPr bwMode="auto">
          <a:xfrm>
            <a:off x="3286085" y="5986316"/>
            <a:ext cx="647771" cy="385969"/>
            <a:chOff x="3265" y="3229"/>
            <a:chExt cx="433" cy="258"/>
          </a:xfrm>
          <a:solidFill>
            <a:schemeClr val="tx1"/>
          </a:solidFill>
        </p:grpSpPr>
        <p:sp>
          <p:nvSpPr>
            <p:cNvPr id="100" name="Freeform 332"/>
            <p:cNvSpPr>
              <a:spLocks/>
            </p:cNvSpPr>
            <p:nvPr/>
          </p:nvSpPr>
          <p:spPr bwMode="auto">
            <a:xfrm>
              <a:off x="3306" y="3229"/>
              <a:ext cx="354" cy="202"/>
            </a:xfrm>
            <a:custGeom>
              <a:avLst/>
              <a:gdLst>
                <a:gd name="T0" fmla="*/ 144 w 147"/>
                <a:gd name="T1" fmla="*/ 83 h 83"/>
                <a:gd name="T2" fmla="*/ 141 w 147"/>
                <a:gd name="T3" fmla="*/ 80 h 83"/>
                <a:gd name="T4" fmla="*/ 141 w 147"/>
                <a:gd name="T5" fmla="*/ 13 h 83"/>
                <a:gd name="T6" fmla="*/ 134 w 147"/>
                <a:gd name="T7" fmla="*/ 7 h 83"/>
                <a:gd name="T8" fmla="*/ 11 w 147"/>
                <a:gd name="T9" fmla="*/ 7 h 83"/>
                <a:gd name="T10" fmla="*/ 6 w 147"/>
                <a:gd name="T11" fmla="*/ 13 h 83"/>
                <a:gd name="T12" fmla="*/ 6 w 147"/>
                <a:gd name="T13" fmla="*/ 80 h 83"/>
                <a:gd name="T14" fmla="*/ 3 w 147"/>
                <a:gd name="T15" fmla="*/ 83 h 83"/>
                <a:gd name="T16" fmla="*/ 0 w 147"/>
                <a:gd name="T17" fmla="*/ 80 h 83"/>
                <a:gd name="T18" fmla="*/ 0 w 147"/>
                <a:gd name="T19" fmla="*/ 13 h 83"/>
                <a:gd name="T20" fmla="*/ 11 w 147"/>
                <a:gd name="T21" fmla="*/ 0 h 83"/>
                <a:gd name="T22" fmla="*/ 134 w 147"/>
                <a:gd name="T23" fmla="*/ 0 h 83"/>
                <a:gd name="T24" fmla="*/ 147 w 147"/>
                <a:gd name="T25" fmla="*/ 13 h 83"/>
                <a:gd name="T26" fmla="*/ 147 w 147"/>
                <a:gd name="T27" fmla="*/ 80 h 83"/>
                <a:gd name="T28" fmla="*/ 144 w 147"/>
                <a:gd name="T2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83">
                  <a:moveTo>
                    <a:pt x="144" y="83"/>
                  </a:moveTo>
                  <a:cubicBezTo>
                    <a:pt x="142" y="83"/>
                    <a:pt x="141" y="82"/>
                    <a:pt x="141" y="80"/>
                  </a:cubicBezTo>
                  <a:cubicBezTo>
                    <a:pt x="141" y="13"/>
                    <a:pt x="141" y="13"/>
                    <a:pt x="141" y="13"/>
                  </a:cubicBezTo>
                  <a:cubicBezTo>
                    <a:pt x="141" y="9"/>
                    <a:pt x="138" y="7"/>
                    <a:pt x="134" y="7"/>
                  </a:cubicBezTo>
                  <a:cubicBezTo>
                    <a:pt x="11" y="7"/>
                    <a:pt x="11" y="7"/>
                    <a:pt x="11" y="7"/>
                  </a:cubicBezTo>
                  <a:cubicBezTo>
                    <a:pt x="7" y="7"/>
                    <a:pt x="6" y="10"/>
                    <a:pt x="6" y="13"/>
                  </a:cubicBezTo>
                  <a:cubicBezTo>
                    <a:pt x="6" y="80"/>
                    <a:pt x="6" y="80"/>
                    <a:pt x="6" y="80"/>
                  </a:cubicBezTo>
                  <a:cubicBezTo>
                    <a:pt x="6" y="82"/>
                    <a:pt x="5" y="83"/>
                    <a:pt x="3" y="83"/>
                  </a:cubicBezTo>
                  <a:cubicBezTo>
                    <a:pt x="1" y="83"/>
                    <a:pt x="0" y="82"/>
                    <a:pt x="0" y="80"/>
                  </a:cubicBezTo>
                  <a:cubicBezTo>
                    <a:pt x="0" y="13"/>
                    <a:pt x="0" y="13"/>
                    <a:pt x="0" y="13"/>
                  </a:cubicBezTo>
                  <a:cubicBezTo>
                    <a:pt x="0" y="6"/>
                    <a:pt x="4" y="0"/>
                    <a:pt x="11" y="0"/>
                  </a:cubicBezTo>
                  <a:cubicBezTo>
                    <a:pt x="134" y="0"/>
                    <a:pt x="134" y="0"/>
                    <a:pt x="134" y="0"/>
                  </a:cubicBezTo>
                  <a:cubicBezTo>
                    <a:pt x="141" y="0"/>
                    <a:pt x="147" y="6"/>
                    <a:pt x="147" y="13"/>
                  </a:cubicBezTo>
                  <a:cubicBezTo>
                    <a:pt x="147" y="80"/>
                    <a:pt x="147" y="80"/>
                    <a:pt x="147" y="80"/>
                  </a:cubicBezTo>
                  <a:cubicBezTo>
                    <a:pt x="147" y="82"/>
                    <a:pt x="146" y="83"/>
                    <a:pt x="144" y="8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1" name="Freeform 333"/>
            <p:cNvSpPr>
              <a:spLocks/>
            </p:cNvSpPr>
            <p:nvPr/>
          </p:nvSpPr>
          <p:spPr bwMode="auto">
            <a:xfrm>
              <a:off x="3684" y="3423"/>
              <a:ext cx="14" cy="47"/>
            </a:xfrm>
            <a:custGeom>
              <a:avLst/>
              <a:gdLst>
                <a:gd name="T0" fmla="*/ 3 w 6"/>
                <a:gd name="T1" fmla="*/ 19 h 19"/>
                <a:gd name="T2" fmla="*/ 0 w 6"/>
                <a:gd name="T3" fmla="*/ 16 h 19"/>
                <a:gd name="T4" fmla="*/ 0 w 6"/>
                <a:gd name="T5" fmla="*/ 3 h 19"/>
                <a:gd name="T6" fmla="*/ 3 w 6"/>
                <a:gd name="T7" fmla="*/ 0 h 19"/>
                <a:gd name="T8" fmla="*/ 6 w 6"/>
                <a:gd name="T9" fmla="*/ 3 h 19"/>
                <a:gd name="T10" fmla="*/ 6 w 6"/>
                <a:gd name="T11" fmla="*/ 16 h 19"/>
                <a:gd name="T12" fmla="*/ 3 w 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6" h="19">
                  <a:moveTo>
                    <a:pt x="3" y="19"/>
                  </a:moveTo>
                  <a:cubicBezTo>
                    <a:pt x="1" y="19"/>
                    <a:pt x="0" y="18"/>
                    <a:pt x="0" y="16"/>
                  </a:cubicBezTo>
                  <a:cubicBezTo>
                    <a:pt x="0" y="3"/>
                    <a:pt x="0" y="3"/>
                    <a:pt x="0" y="3"/>
                  </a:cubicBezTo>
                  <a:cubicBezTo>
                    <a:pt x="0" y="2"/>
                    <a:pt x="1" y="0"/>
                    <a:pt x="3" y="0"/>
                  </a:cubicBezTo>
                  <a:cubicBezTo>
                    <a:pt x="5" y="0"/>
                    <a:pt x="6" y="2"/>
                    <a:pt x="6" y="3"/>
                  </a:cubicBezTo>
                  <a:cubicBezTo>
                    <a:pt x="6" y="16"/>
                    <a:pt x="6" y="16"/>
                    <a:pt x="6" y="16"/>
                  </a:cubicBezTo>
                  <a:cubicBezTo>
                    <a:pt x="6" y="18"/>
                    <a:pt x="5" y="19"/>
                    <a:pt x="3" y="19"/>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2" name="Freeform 334"/>
            <p:cNvSpPr>
              <a:spLocks/>
            </p:cNvSpPr>
            <p:nvPr/>
          </p:nvSpPr>
          <p:spPr bwMode="auto">
            <a:xfrm>
              <a:off x="3268" y="3423"/>
              <a:ext cx="175" cy="56"/>
            </a:xfrm>
            <a:custGeom>
              <a:avLst/>
              <a:gdLst>
                <a:gd name="T0" fmla="*/ 3 w 73"/>
                <a:gd name="T1" fmla="*/ 23 h 23"/>
                <a:gd name="T2" fmla="*/ 0 w 73"/>
                <a:gd name="T3" fmla="*/ 19 h 23"/>
                <a:gd name="T4" fmla="*/ 0 w 73"/>
                <a:gd name="T5" fmla="*/ 3 h 23"/>
                <a:gd name="T6" fmla="*/ 3 w 73"/>
                <a:gd name="T7" fmla="*/ 0 h 23"/>
                <a:gd name="T8" fmla="*/ 70 w 73"/>
                <a:gd name="T9" fmla="*/ 0 h 23"/>
                <a:gd name="T10" fmla="*/ 73 w 73"/>
                <a:gd name="T11" fmla="*/ 3 h 23"/>
                <a:gd name="T12" fmla="*/ 70 w 73"/>
                <a:gd name="T13" fmla="*/ 7 h 23"/>
                <a:gd name="T14" fmla="*/ 6 w 73"/>
                <a:gd name="T15" fmla="*/ 7 h 23"/>
                <a:gd name="T16" fmla="*/ 6 w 73"/>
                <a:gd name="T17" fmla="*/ 19 h 23"/>
                <a:gd name="T18" fmla="*/ 3 w 73"/>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
                  <a:moveTo>
                    <a:pt x="3" y="23"/>
                  </a:moveTo>
                  <a:cubicBezTo>
                    <a:pt x="1" y="23"/>
                    <a:pt x="0" y="21"/>
                    <a:pt x="0" y="19"/>
                  </a:cubicBezTo>
                  <a:cubicBezTo>
                    <a:pt x="0" y="3"/>
                    <a:pt x="0" y="3"/>
                    <a:pt x="0" y="3"/>
                  </a:cubicBezTo>
                  <a:cubicBezTo>
                    <a:pt x="0" y="2"/>
                    <a:pt x="1" y="0"/>
                    <a:pt x="3" y="0"/>
                  </a:cubicBezTo>
                  <a:cubicBezTo>
                    <a:pt x="70" y="0"/>
                    <a:pt x="70" y="0"/>
                    <a:pt x="70" y="0"/>
                  </a:cubicBezTo>
                  <a:cubicBezTo>
                    <a:pt x="72" y="0"/>
                    <a:pt x="73" y="2"/>
                    <a:pt x="73" y="3"/>
                  </a:cubicBezTo>
                  <a:cubicBezTo>
                    <a:pt x="73" y="5"/>
                    <a:pt x="72" y="7"/>
                    <a:pt x="70" y="7"/>
                  </a:cubicBezTo>
                  <a:cubicBezTo>
                    <a:pt x="6" y="7"/>
                    <a:pt x="6" y="7"/>
                    <a:pt x="6" y="7"/>
                  </a:cubicBezTo>
                  <a:cubicBezTo>
                    <a:pt x="6" y="19"/>
                    <a:pt x="6" y="19"/>
                    <a:pt x="6" y="19"/>
                  </a:cubicBezTo>
                  <a:cubicBezTo>
                    <a:pt x="6" y="21"/>
                    <a:pt x="5" y="23"/>
                    <a:pt x="3" y="2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3" name="Freeform 335"/>
            <p:cNvSpPr>
              <a:spLocks/>
            </p:cNvSpPr>
            <p:nvPr/>
          </p:nvSpPr>
          <p:spPr bwMode="auto">
            <a:xfrm>
              <a:off x="3520" y="3423"/>
              <a:ext cx="178" cy="56"/>
            </a:xfrm>
            <a:custGeom>
              <a:avLst/>
              <a:gdLst>
                <a:gd name="T0" fmla="*/ 71 w 74"/>
                <a:gd name="T1" fmla="*/ 23 h 23"/>
                <a:gd name="T2" fmla="*/ 68 w 74"/>
                <a:gd name="T3" fmla="*/ 19 h 23"/>
                <a:gd name="T4" fmla="*/ 68 w 74"/>
                <a:gd name="T5" fmla="*/ 7 h 23"/>
                <a:gd name="T6" fmla="*/ 3 w 74"/>
                <a:gd name="T7" fmla="*/ 7 h 23"/>
                <a:gd name="T8" fmla="*/ 0 w 74"/>
                <a:gd name="T9" fmla="*/ 3 h 23"/>
                <a:gd name="T10" fmla="*/ 3 w 74"/>
                <a:gd name="T11" fmla="*/ 0 h 23"/>
                <a:gd name="T12" fmla="*/ 71 w 74"/>
                <a:gd name="T13" fmla="*/ 0 h 23"/>
                <a:gd name="T14" fmla="*/ 74 w 74"/>
                <a:gd name="T15" fmla="*/ 3 h 23"/>
                <a:gd name="T16" fmla="*/ 74 w 74"/>
                <a:gd name="T17" fmla="*/ 19 h 23"/>
                <a:gd name="T18" fmla="*/ 71 w 7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23">
                  <a:moveTo>
                    <a:pt x="71" y="23"/>
                  </a:moveTo>
                  <a:cubicBezTo>
                    <a:pt x="69" y="23"/>
                    <a:pt x="68" y="21"/>
                    <a:pt x="68" y="19"/>
                  </a:cubicBezTo>
                  <a:cubicBezTo>
                    <a:pt x="68" y="7"/>
                    <a:pt x="68" y="7"/>
                    <a:pt x="68" y="7"/>
                  </a:cubicBezTo>
                  <a:cubicBezTo>
                    <a:pt x="3" y="7"/>
                    <a:pt x="3" y="7"/>
                    <a:pt x="3" y="7"/>
                  </a:cubicBezTo>
                  <a:cubicBezTo>
                    <a:pt x="2" y="7"/>
                    <a:pt x="0" y="5"/>
                    <a:pt x="0" y="3"/>
                  </a:cubicBezTo>
                  <a:cubicBezTo>
                    <a:pt x="0" y="2"/>
                    <a:pt x="2" y="0"/>
                    <a:pt x="3" y="0"/>
                  </a:cubicBezTo>
                  <a:cubicBezTo>
                    <a:pt x="71" y="0"/>
                    <a:pt x="71" y="0"/>
                    <a:pt x="71" y="0"/>
                  </a:cubicBezTo>
                  <a:cubicBezTo>
                    <a:pt x="73" y="0"/>
                    <a:pt x="74" y="2"/>
                    <a:pt x="74" y="3"/>
                  </a:cubicBezTo>
                  <a:cubicBezTo>
                    <a:pt x="74" y="19"/>
                    <a:pt x="74" y="19"/>
                    <a:pt x="74" y="19"/>
                  </a:cubicBezTo>
                  <a:cubicBezTo>
                    <a:pt x="74" y="21"/>
                    <a:pt x="73" y="23"/>
                    <a:pt x="71" y="2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4" name="Freeform 336"/>
            <p:cNvSpPr>
              <a:spLocks/>
            </p:cNvSpPr>
            <p:nvPr/>
          </p:nvSpPr>
          <p:spPr bwMode="auto">
            <a:xfrm>
              <a:off x="3265" y="3462"/>
              <a:ext cx="433" cy="25"/>
            </a:xfrm>
            <a:custGeom>
              <a:avLst/>
              <a:gdLst>
                <a:gd name="T0" fmla="*/ 172 w 180"/>
                <a:gd name="T1" fmla="*/ 10 h 10"/>
                <a:gd name="T2" fmla="*/ 9 w 180"/>
                <a:gd name="T3" fmla="*/ 10 h 10"/>
                <a:gd name="T4" fmla="*/ 1 w 180"/>
                <a:gd name="T5" fmla="*/ 5 h 10"/>
                <a:gd name="T6" fmla="*/ 3 w 180"/>
                <a:gd name="T7" fmla="*/ 0 h 10"/>
                <a:gd name="T8" fmla="*/ 7 w 180"/>
                <a:gd name="T9" fmla="*/ 2 h 10"/>
                <a:gd name="T10" fmla="*/ 9 w 180"/>
                <a:gd name="T11" fmla="*/ 3 h 10"/>
                <a:gd name="T12" fmla="*/ 172 w 180"/>
                <a:gd name="T13" fmla="*/ 3 h 10"/>
                <a:gd name="T14" fmla="*/ 173 w 180"/>
                <a:gd name="T15" fmla="*/ 2 h 10"/>
                <a:gd name="T16" fmla="*/ 178 w 180"/>
                <a:gd name="T17" fmla="*/ 0 h 10"/>
                <a:gd name="T18" fmla="*/ 180 w 180"/>
                <a:gd name="T19" fmla="*/ 5 h 10"/>
                <a:gd name="T20" fmla="*/ 172 w 18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0">
                  <a:moveTo>
                    <a:pt x="172" y="10"/>
                  </a:moveTo>
                  <a:cubicBezTo>
                    <a:pt x="9" y="10"/>
                    <a:pt x="9" y="10"/>
                    <a:pt x="9" y="10"/>
                  </a:cubicBezTo>
                  <a:cubicBezTo>
                    <a:pt x="5" y="10"/>
                    <a:pt x="2" y="8"/>
                    <a:pt x="1" y="5"/>
                  </a:cubicBezTo>
                  <a:cubicBezTo>
                    <a:pt x="0" y="3"/>
                    <a:pt x="1" y="1"/>
                    <a:pt x="3" y="0"/>
                  </a:cubicBezTo>
                  <a:cubicBezTo>
                    <a:pt x="5" y="0"/>
                    <a:pt x="6" y="1"/>
                    <a:pt x="7" y="2"/>
                  </a:cubicBezTo>
                  <a:cubicBezTo>
                    <a:pt x="7" y="3"/>
                    <a:pt x="8" y="3"/>
                    <a:pt x="9" y="3"/>
                  </a:cubicBezTo>
                  <a:cubicBezTo>
                    <a:pt x="172" y="3"/>
                    <a:pt x="172" y="3"/>
                    <a:pt x="172" y="3"/>
                  </a:cubicBezTo>
                  <a:cubicBezTo>
                    <a:pt x="173" y="3"/>
                    <a:pt x="173" y="3"/>
                    <a:pt x="173" y="2"/>
                  </a:cubicBezTo>
                  <a:cubicBezTo>
                    <a:pt x="174" y="1"/>
                    <a:pt x="176" y="0"/>
                    <a:pt x="178" y="0"/>
                  </a:cubicBezTo>
                  <a:cubicBezTo>
                    <a:pt x="179" y="1"/>
                    <a:pt x="180" y="3"/>
                    <a:pt x="180" y="5"/>
                  </a:cubicBezTo>
                  <a:cubicBezTo>
                    <a:pt x="178" y="8"/>
                    <a:pt x="175" y="10"/>
                    <a:pt x="172" y="10"/>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5" name="Freeform 337"/>
            <p:cNvSpPr>
              <a:spLocks/>
            </p:cNvSpPr>
            <p:nvPr/>
          </p:nvSpPr>
          <p:spPr bwMode="auto">
            <a:xfrm>
              <a:off x="3345" y="3268"/>
              <a:ext cx="276" cy="172"/>
            </a:xfrm>
            <a:custGeom>
              <a:avLst/>
              <a:gdLst>
                <a:gd name="T0" fmla="*/ 113 w 115"/>
                <a:gd name="T1" fmla="*/ 71 h 71"/>
                <a:gd name="T2" fmla="*/ 76 w 115"/>
                <a:gd name="T3" fmla="*/ 71 h 71"/>
                <a:gd name="T4" fmla="*/ 75 w 115"/>
                <a:gd name="T5" fmla="*/ 69 h 71"/>
                <a:gd name="T6" fmla="*/ 76 w 115"/>
                <a:gd name="T7" fmla="*/ 67 h 71"/>
                <a:gd name="T8" fmla="*/ 112 w 115"/>
                <a:gd name="T9" fmla="*/ 67 h 71"/>
                <a:gd name="T10" fmla="*/ 112 w 115"/>
                <a:gd name="T11" fmla="*/ 3 h 71"/>
                <a:gd name="T12" fmla="*/ 3 w 115"/>
                <a:gd name="T13" fmla="*/ 3 h 71"/>
                <a:gd name="T14" fmla="*/ 3 w 115"/>
                <a:gd name="T15" fmla="*/ 67 h 71"/>
                <a:gd name="T16" fmla="*/ 38 w 115"/>
                <a:gd name="T17" fmla="*/ 67 h 71"/>
                <a:gd name="T18" fmla="*/ 40 w 115"/>
                <a:gd name="T19" fmla="*/ 69 h 71"/>
                <a:gd name="T20" fmla="*/ 38 w 115"/>
                <a:gd name="T21" fmla="*/ 71 h 71"/>
                <a:gd name="T22" fmla="*/ 1 w 115"/>
                <a:gd name="T23" fmla="*/ 71 h 71"/>
                <a:gd name="T24" fmla="*/ 0 w 115"/>
                <a:gd name="T25" fmla="*/ 69 h 71"/>
                <a:gd name="T26" fmla="*/ 0 w 115"/>
                <a:gd name="T27" fmla="*/ 2 h 71"/>
                <a:gd name="T28" fmla="*/ 1 w 115"/>
                <a:gd name="T29" fmla="*/ 0 h 71"/>
                <a:gd name="T30" fmla="*/ 113 w 115"/>
                <a:gd name="T31" fmla="*/ 0 h 71"/>
                <a:gd name="T32" fmla="*/ 115 w 115"/>
                <a:gd name="T33" fmla="*/ 2 h 71"/>
                <a:gd name="T34" fmla="*/ 115 w 115"/>
                <a:gd name="T35" fmla="*/ 69 h 71"/>
                <a:gd name="T36" fmla="*/ 113 w 115"/>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71">
                  <a:moveTo>
                    <a:pt x="113" y="71"/>
                  </a:moveTo>
                  <a:cubicBezTo>
                    <a:pt x="76" y="71"/>
                    <a:pt x="76" y="71"/>
                    <a:pt x="76" y="71"/>
                  </a:cubicBezTo>
                  <a:cubicBezTo>
                    <a:pt x="76" y="71"/>
                    <a:pt x="75" y="70"/>
                    <a:pt x="75" y="69"/>
                  </a:cubicBezTo>
                  <a:cubicBezTo>
                    <a:pt x="75" y="68"/>
                    <a:pt x="76" y="67"/>
                    <a:pt x="76" y="67"/>
                  </a:cubicBezTo>
                  <a:cubicBezTo>
                    <a:pt x="112" y="67"/>
                    <a:pt x="112" y="67"/>
                    <a:pt x="112" y="67"/>
                  </a:cubicBezTo>
                  <a:cubicBezTo>
                    <a:pt x="112" y="3"/>
                    <a:pt x="112" y="3"/>
                    <a:pt x="112" y="3"/>
                  </a:cubicBezTo>
                  <a:cubicBezTo>
                    <a:pt x="3" y="3"/>
                    <a:pt x="3" y="3"/>
                    <a:pt x="3" y="3"/>
                  </a:cubicBezTo>
                  <a:cubicBezTo>
                    <a:pt x="3" y="67"/>
                    <a:pt x="3" y="67"/>
                    <a:pt x="3" y="67"/>
                  </a:cubicBezTo>
                  <a:cubicBezTo>
                    <a:pt x="38" y="67"/>
                    <a:pt x="38" y="67"/>
                    <a:pt x="38" y="67"/>
                  </a:cubicBezTo>
                  <a:cubicBezTo>
                    <a:pt x="39" y="67"/>
                    <a:pt x="40" y="68"/>
                    <a:pt x="40" y="69"/>
                  </a:cubicBezTo>
                  <a:cubicBezTo>
                    <a:pt x="40" y="70"/>
                    <a:pt x="39" y="71"/>
                    <a:pt x="38" y="71"/>
                  </a:cubicBezTo>
                  <a:cubicBezTo>
                    <a:pt x="1" y="71"/>
                    <a:pt x="1" y="71"/>
                    <a:pt x="1" y="71"/>
                  </a:cubicBezTo>
                  <a:cubicBezTo>
                    <a:pt x="0" y="71"/>
                    <a:pt x="0" y="70"/>
                    <a:pt x="0" y="69"/>
                  </a:cubicBezTo>
                  <a:cubicBezTo>
                    <a:pt x="0" y="2"/>
                    <a:pt x="0" y="2"/>
                    <a:pt x="0" y="2"/>
                  </a:cubicBezTo>
                  <a:cubicBezTo>
                    <a:pt x="0" y="1"/>
                    <a:pt x="0" y="0"/>
                    <a:pt x="1" y="0"/>
                  </a:cubicBezTo>
                  <a:cubicBezTo>
                    <a:pt x="113" y="0"/>
                    <a:pt x="113" y="0"/>
                    <a:pt x="113" y="0"/>
                  </a:cubicBezTo>
                  <a:cubicBezTo>
                    <a:pt x="114" y="0"/>
                    <a:pt x="115" y="1"/>
                    <a:pt x="115" y="2"/>
                  </a:cubicBezTo>
                  <a:cubicBezTo>
                    <a:pt x="115" y="69"/>
                    <a:pt x="115" y="69"/>
                    <a:pt x="115" y="69"/>
                  </a:cubicBezTo>
                  <a:cubicBezTo>
                    <a:pt x="115" y="70"/>
                    <a:pt x="114" y="71"/>
                    <a:pt x="113" y="71"/>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6" name="Oval 338"/>
            <p:cNvSpPr>
              <a:spLocks noChangeArrowheads="1"/>
            </p:cNvSpPr>
            <p:nvPr/>
          </p:nvSpPr>
          <p:spPr bwMode="auto">
            <a:xfrm>
              <a:off x="3475" y="3253"/>
              <a:ext cx="7" cy="8"/>
            </a:xfrm>
            <a:prstGeom prst="ellipse">
              <a:avLst/>
            </a:pr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7" name="Freeform 339"/>
            <p:cNvSpPr>
              <a:spLocks/>
            </p:cNvSpPr>
            <p:nvPr/>
          </p:nvSpPr>
          <p:spPr bwMode="auto">
            <a:xfrm>
              <a:off x="3436" y="3428"/>
              <a:ext cx="94" cy="27"/>
            </a:xfrm>
            <a:custGeom>
              <a:avLst/>
              <a:gdLst>
                <a:gd name="T0" fmla="*/ 27 w 39"/>
                <a:gd name="T1" fmla="*/ 11 h 11"/>
                <a:gd name="T2" fmla="*/ 12 w 39"/>
                <a:gd name="T3" fmla="*/ 11 h 11"/>
                <a:gd name="T4" fmla="*/ 1 w 39"/>
                <a:gd name="T5" fmla="*/ 4 h 11"/>
                <a:gd name="T6" fmla="*/ 0 w 39"/>
                <a:gd name="T7" fmla="*/ 2 h 11"/>
                <a:gd name="T8" fmla="*/ 2 w 39"/>
                <a:gd name="T9" fmla="*/ 0 h 11"/>
                <a:gd name="T10" fmla="*/ 4 w 39"/>
                <a:gd name="T11" fmla="*/ 1 h 11"/>
                <a:gd name="T12" fmla="*/ 4 w 39"/>
                <a:gd name="T13" fmla="*/ 2 h 11"/>
                <a:gd name="T14" fmla="*/ 12 w 39"/>
                <a:gd name="T15" fmla="*/ 8 h 11"/>
                <a:gd name="T16" fmla="*/ 27 w 39"/>
                <a:gd name="T17" fmla="*/ 8 h 11"/>
                <a:gd name="T18" fmla="*/ 35 w 39"/>
                <a:gd name="T19" fmla="*/ 2 h 11"/>
                <a:gd name="T20" fmla="*/ 35 w 39"/>
                <a:gd name="T21" fmla="*/ 1 h 11"/>
                <a:gd name="T22" fmla="*/ 37 w 39"/>
                <a:gd name="T23" fmla="*/ 0 h 11"/>
                <a:gd name="T24" fmla="*/ 38 w 39"/>
                <a:gd name="T25" fmla="*/ 2 h 11"/>
                <a:gd name="T26" fmla="*/ 38 w 39"/>
                <a:gd name="T27" fmla="*/ 4 h 11"/>
                <a:gd name="T28" fmla="*/ 27 w 39"/>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1">
                  <a:moveTo>
                    <a:pt x="27" y="11"/>
                  </a:moveTo>
                  <a:cubicBezTo>
                    <a:pt x="12" y="11"/>
                    <a:pt x="12" y="11"/>
                    <a:pt x="12" y="11"/>
                  </a:cubicBezTo>
                  <a:cubicBezTo>
                    <a:pt x="7" y="11"/>
                    <a:pt x="3" y="8"/>
                    <a:pt x="1" y="4"/>
                  </a:cubicBezTo>
                  <a:cubicBezTo>
                    <a:pt x="1" y="3"/>
                    <a:pt x="1" y="3"/>
                    <a:pt x="0" y="2"/>
                  </a:cubicBezTo>
                  <a:cubicBezTo>
                    <a:pt x="0" y="1"/>
                    <a:pt x="1" y="0"/>
                    <a:pt x="2" y="0"/>
                  </a:cubicBezTo>
                  <a:cubicBezTo>
                    <a:pt x="2" y="0"/>
                    <a:pt x="3" y="0"/>
                    <a:pt x="4" y="1"/>
                  </a:cubicBezTo>
                  <a:cubicBezTo>
                    <a:pt x="4" y="1"/>
                    <a:pt x="4" y="2"/>
                    <a:pt x="4" y="2"/>
                  </a:cubicBezTo>
                  <a:cubicBezTo>
                    <a:pt x="6" y="6"/>
                    <a:pt x="9" y="8"/>
                    <a:pt x="12" y="8"/>
                  </a:cubicBezTo>
                  <a:cubicBezTo>
                    <a:pt x="27" y="8"/>
                    <a:pt x="27" y="8"/>
                    <a:pt x="27" y="8"/>
                  </a:cubicBezTo>
                  <a:cubicBezTo>
                    <a:pt x="30" y="8"/>
                    <a:pt x="33" y="6"/>
                    <a:pt x="35" y="2"/>
                  </a:cubicBezTo>
                  <a:cubicBezTo>
                    <a:pt x="35" y="2"/>
                    <a:pt x="35" y="1"/>
                    <a:pt x="35" y="1"/>
                  </a:cubicBezTo>
                  <a:cubicBezTo>
                    <a:pt x="35" y="0"/>
                    <a:pt x="36" y="0"/>
                    <a:pt x="37" y="0"/>
                  </a:cubicBezTo>
                  <a:cubicBezTo>
                    <a:pt x="38" y="0"/>
                    <a:pt x="39" y="1"/>
                    <a:pt x="38" y="2"/>
                  </a:cubicBezTo>
                  <a:cubicBezTo>
                    <a:pt x="38" y="3"/>
                    <a:pt x="38" y="3"/>
                    <a:pt x="38" y="4"/>
                  </a:cubicBezTo>
                  <a:cubicBezTo>
                    <a:pt x="36" y="8"/>
                    <a:pt x="31" y="11"/>
                    <a:pt x="27" y="11"/>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8" name="Rectangle 340"/>
            <p:cNvSpPr>
              <a:spLocks noChangeArrowheads="1"/>
            </p:cNvSpPr>
            <p:nvPr/>
          </p:nvSpPr>
          <p:spPr bwMode="auto">
            <a:xfrm>
              <a:off x="3436" y="3431"/>
              <a:ext cx="101" cy="9"/>
            </a:xfrm>
            <a:prstGeom prst="rect">
              <a:avLst/>
            </a:prstGeom>
            <a:grpFill/>
            <a:ln w="9525">
              <a:solidFill>
                <a:schemeClr val="tx1"/>
              </a:solidFill>
              <a:miter lim="800000"/>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grpSp>
        <p:nvGrpSpPr>
          <p:cNvPr id="109" name="Group 108"/>
          <p:cNvGrpSpPr/>
          <p:nvPr/>
        </p:nvGrpSpPr>
        <p:grpSpPr>
          <a:xfrm>
            <a:off x="3359714" y="5591846"/>
            <a:ext cx="522684" cy="261343"/>
            <a:chOff x="10150591" y="2174149"/>
            <a:chExt cx="693244" cy="346623"/>
          </a:xfrm>
        </p:grpSpPr>
        <p:sp>
          <p:nvSpPr>
            <p:cNvPr id="11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11" name="Group 110"/>
            <p:cNvGrpSpPr/>
            <p:nvPr/>
          </p:nvGrpSpPr>
          <p:grpSpPr>
            <a:xfrm>
              <a:off x="10405158" y="2303619"/>
              <a:ext cx="184110" cy="192221"/>
              <a:chOff x="6356211" y="-986246"/>
              <a:chExt cx="322176" cy="336369"/>
            </a:xfrm>
            <a:noFill/>
          </p:grpSpPr>
          <p:sp>
            <p:nvSpPr>
              <p:cNvPr id="112" name="Oval 11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13" name="Straight Connector 11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9" name="Group 118"/>
          <p:cNvGrpSpPr/>
          <p:nvPr/>
        </p:nvGrpSpPr>
        <p:grpSpPr>
          <a:xfrm>
            <a:off x="2420717" y="5591846"/>
            <a:ext cx="522684" cy="261343"/>
            <a:chOff x="10150591" y="2174149"/>
            <a:chExt cx="693244" cy="346623"/>
          </a:xfrm>
        </p:grpSpPr>
        <p:sp>
          <p:nvSpPr>
            <p:cNvPr id="12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21" name="Group 120"/>
            <p:cNvGrpSpPr/>
            <p:nvPr/>
          </p:nvGrpSpPr>
          <p:grpSpPr>
            <a:xfrm>
              <a:off x="10405158" y="2303619"/>
              <a:ext cx="184110" cy="192221"/>
              <a:chOff x="6356211" y="-986246"/>
              <a:chExt cx="322176" cy="336369"/>
            </a:xfrm>
            <a:noFill/>
          </p:grpSpPr>
          <p:sp>
            <p:nvSpPr>
              <p:cNvPr id="122" name="Oval 12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23" name="Straight Connector 12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9" name="Group 128"/>
          <p:cNvGrpSpPr/>
          <p:nvPr/>
        </p:nvGrpSpPr>
        <p:grpSpPr>
          <a:xfrm>
            <a:off x="1467367" y="5604684"/>
            <a:ext cx="522684" cy="261343"/>
            <a:chOff x="10150591" y="2174149"/>
            <a:chExt cx="693244" cy="346623"/>
          </a:xfrm>
        </p:grpSpPr>
        <p:sp>
          <p:nvSpPr>
            <p:cNvPr id="13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31" name="Group 130"/>
            <p:cNvGrpSpPr/>
            <p:nvPr/>
          </p:nvGrpSpPr>
          <p:grpSpPr>
            <a:xfrm>
              <a:off x="10405158" y="2303619"/>
              <a:ext cx="184110" cy="192221"/>
              <a:chOff x="6356211" y="-986246"/>
              <a:chExt cx="322176" cy="336369"/>
            </a:xfrm>
            <a:noFill/>
          </p:grpSpPr>
          <p:sp>
            <p:nvSpPr>
              <p:cNvPr id="132" name="Oval 13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33" name="Straight Connector 13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5976403" y="5592165"/>
            <a:ext cx="522684" cy="261343"/>
            <a:chOff x="10150591" y="2174149"/>
            <a:chExt cx="693244" cy="346623"/>
          </a:xfrm>
        </p:grpSpPr>
        <p:sp>
          <p:nvSpPr>
            <p:cNvPr id="15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51" name="Group 150"/>
            <p:cNvGrpSpPr/>
            <p:nvPr/>
          </p:nvGrpSpPr>
          <p:grpSpPr>
            <a:xfrm>
              <a:off x="10405158" y="2303619"/>
              <a:ext cx="184110" cy="192221"/>
              <a:chOff x="6356211" y="-986246"/>
              <a:chExt cx="322176" cy="336369"/>
            </a:xfrm>
            <a:noFill/>
          </p:grpSpPr>
          <p:sp>
            <p:nvSpPr>
              <p:cNvPr id="152" name="Oval 15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53" name="Straight Connector 15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6387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446783" y="3113209"/>
            <a:ext cx="4642292" cy="2785182"/>
          </a:xfrm>
          <a:prstGeom prst="rightArrow">
            <a:avLst>
              <a:gd name="adj1" fmla="val 100000"/>
              <a:gd name="adj2" fmla="val 17726"/>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kern="0">
              <a:solidFill>
                <a:sysClr val="windowText" lastClr="000000"/>
              </a:solidFill>
            </a:endParaRPr>
          </a:p>
        </p:txBody>
      </p:sp>
      <p:sp>
        <p:nvSpPr>
          <p:cNvPr id="12" name="Rectangle 11"/>
          <p:cNvSpPr/>
          <p:nvPr/>
        </p:nvSpPr>
        <p:spPr bwMode="auto">
          <a:xfrm>
            <a:off x="5161611" y="3113211"/>
            <a:ext cx="7087785" cy="27851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de-DE"/>
              <a:t>Information technology perspective</a:t>
            </a:r>
            <a:endParaRPr lang="en-US" dirty="0"/>
          </a:p>
        </p:txBody>
      </p:sp>
      <p:sp>
        <p:nvSpPr>
          <p:cNvPr id="5" name="Rectangle 9"/>
          <p:cNvSpPr/>
          <p:nvPr/>
        </p:nvSpPr>
        <p:spPr>
          <a:xfrm>
            <a:off x="5161611" y="3113211"/>
            <a:ext cx="7018264" cy="2702710"/>
          </a:xfrm>
          <a:prstGeom prst="rect">
            <a:avLst/>
          </a:prstGeom>
        </p:spPr>
        <p:txBody>
          <a:bodyPr wrap="square" lIns="186521" tIns="93260" rIns="186521">
            <a:spAutoFit/>
          </a:bodyPr>
          <a:lstStyle/>
          <a:p>
            <a:pPr defTabSz="932597">
              <a:defRPr/>
            </a:pPr>
            <a:r>
              <a:rPr lang="de-DE" sz="4080" kern="0" dirty="0">
                <a:solidFill>
                  <a:schemeClr val="bg1"/>
                </a:solidFill>
                <a:latin typeface="+mj-lt"/>
              </a:rPr>
              <a:t>How? </a:t>
            </a:r>
          </a:p>
          <a:p>
            <a:pPr marL="354581" lvl="1" indent="-354581" defTabSz="932597">
              <a:buFont typeface="Arial" panose="020B0604020202020204" pitchFamily="34" charset="0"/>
              <a:buChar char="•"/>
              <a:defRPr/>
            </a:pPr>
            <a:r>
              <a:rPr lang="de-DE" sz="2040" dirty="0">
                <a:solidFill>
                  <a:schemeClr val="bg1"/>
                </a:solidFill>
                <a:latin typeface="+mj-lt"/>
              </a:rPr>
              <a:t>Secure Development </a:t>
            </a:r>
            <a:r>
              <a:rPr lang="de-DE" sz="2040" dirty="0" err="1">
                <a:solidFill>
                  <a:schemeClr val="bg1"/>
                </a:solidFill>
                <a:latin typeface="+mj-lt"/>
              </a:rPr>
              <a:t>Lifecycle</a:t>
            </a:r>
            <a:endParaRPr lang="de-DE" sz="2040" dirty="0">
              <a:solidFill>
                <a:schemeClr val="bg1"/>
              </a:solidFill>
              <a:latin typeface="+mj-lt"/>
            </a:endParaRPr>
          </a:p>
          <a:p>
            <a:pPr marL="354581" lvl="1" indent="-354581" defTabSz="932597">
              <a:buFont typeface="Arial" panose="020B0604020202020204" pitchFamily="34" charset="0"/>
              <a:buChar char="•"/>
              <a:defRPr/>
            </a:pPr>
            <a:r>
              <a:rPr lang="en-US" sz="2040" dirty="0">
                <a:solidFill>
                  <a:schemeClr val="bg1"/>
                </a:solidFill>
                <a:latin typeface="+mj-lt"/>
              </a:rPr>
              <a:t>Secure Network Technologies</a:t>
            </a:r>
          </a:p>
          <a:p>
            <a:pPr marL="354581" lvl="1" indent="-354581" defTabSz="932597">
              <a:buFont typeface="Arial" panose="020B0604020202020204" pitchFamily="34" charset="0"/>
              <a:buChar char="•"/>
              <a:defRPr/>
            </a:pPr>
            <a:r>
              <a:rPr lang="en-US" sz="2040" dirty="0">
                <a:solidFill>
                  <a:schemeClr val="bg1"/>
                </a:solidFill>
                <a:latin typeface="+mj-lt"/>
              </a:rPr>
              <a:t>Threat &amp; Vulnerability Mitigation</a:t>
            </a:r>
          </a:p>
          <a:p>
            <a:pPr marL="354581" lvl="1" indent="-354581" defTabSz="932597">
              <a:buFont typeface="Arial" panose="020B0604020202020204" pitchFamily="34" charset="0"/>
              <a:buChar char="•"/>
              <a:defRPr/>
            </a:pPr>
            <a:r>
              <a:rPr lang="de-DE" sz="2040" dirty="0">
                <a:solidFill>
                  <a:schemeClr val="bg1"/>
                </a:solidFill>
                <a:latin typeface="+mj-lt"/>
              </a:rPr>
              <a:t>Monitoring </a:t>
            </a:r>
            <a:r>
              <a:rPr lang="de-DE" sz="2040" dirty="0" err="1">
                <a:solidFill>
                  <a:schemeClr val="bg1"/>
                </a:solidFill>
                <a:latin typeface="+mj-lt"/>
              </a:rPr>
              <a:t>and</a:t>
            </a:r>
            <a:r>
              <a:rPr lang="de-DE" sz="2040" dirty="0">
                <a:solidFill>
                  <a:schemeClr val="bg1"/>
                </a:solidFill>
                <a:latin typeface="+mj-lt"/>
              </a:rPr>
              <a:t> </a:t>
            </a:r>
            <a:r>
              <a:rPr lang="de-DE" sz="2040" dirty="0" err="1">
                <a:solidFill>
                  <a:schemeClr val="bg1"/>
                </a:solidFill>
                <a:latin typeface="+mj-lt"/>
              </a:rPr>
              <a:t>Alerting</a:t>
            </a:r>
            <a:endParaRPr lang="en-US" sz="2040" dirty="0">
              <a:solidFill>
                <a:schemeClr val="bg1"/>
              </a:solidFill>
              <a:latin typeface="+mj-lt"/>
            </a:endParaRPr>
          </a:p>
          <a:p>
            <a:pPr marL="354581" lvl="1" indent="-354581" defTabSz="932597">
              <a:buFont typeface="Arial" panose="020B0604020202020204" pitchFamily="34" charset="0"/>
              <a:buChar char="•"/>
              <a:defRPr/>
            </a:pPr>
            <a:r>
              <a:rPr lang="en-US" sz="2040" dirty="0">
                <a:solidFill>
                  <a:schemeClr val="bg1"/>
                </a:solidFill>
                <a:latin typeface="+mj-lt"/>
              </a:rPr>
              <a:t>Software/Firmware Auto-Updates</a:t>
            </a:r>
          </a:p>
          <a:p>
            <a:pPr marL="354581" lvl="1" indent="-354581" defTabSz="932597">
              <a:buFont typeface="Arial" panose="020B0604020202020204" pitchFamily="34" charset="0"/>
              <a:buChar char="•"/>
              <a:defRPr/>
            </a:pPr>
            <a:r>
              <a:rPr lang="en-US" sz="2040" dirty="0">
                <a:solidFill>
                  <a:schemeClr val="bg1"/>
                </a:solidFill>
                <a:latin typeface="+mj-lt"/>
              </a:rPr>
              <a:t>Privacy Models</a:t>
            </a:r>
          </a:p>
        </p:txBody>
      </p:sp>
      <p:sp>
        <p:nvSpPr>
          <p:cNvPr id="6" name="TextBox 5"/>
          <p:cNvSpPr txBox="1"/>
          <p:nvPr/>
        </p:nvSpPr>
        <p:spPr>
          <a:xfrm>
            <a:off x="446783" y="3113210"/>
            <a:ext cx="3532828" cy="2382528"/>
          </a:xfrm>
          <a:prstGeom prst="rect">
            <a:avLst/>
          </a:prstGeom>
          <a:noFill/>
        </p:spPr>
        <p:txBody>
          <a:bodyPr wrap="square" lIns="186521" tIns="93260" rIns="186521" rtlCol="0">
            <a:spAutoFit/>
          </a:bodyPr>
          <a:lstStyle/>
          <a:p>
            <a:pPr defTabSz="932597"/>
            <a:r>
              <a:rPr lang="en-US" sz="4080" kern="0" dirty="0">
                <a:solidFill>
                  <a:schemeClr val="accent1"/>
                </a:solidFill>
                <a:latin typeface="+mj-lt"/>
              </a:rPr>
              <a:t>Mission of IT</a:t>
            </a:r>
          </a:p>
          <a:p>
            <a:pPr defTabSz="932597"/>
            <a:r>
              <a:rPr lang="en-US" sz="2040" kern="0" dirty="0">
                <a:solidFill>
                  <a:sysClr val="windowText" lastClr="000000"/>
                </a:solidFill>
                <a:latin typeface="+mj-lt"/>
              </a:rPr>
              <a:t>Design and maintain software, hardware and network resources which run </a:t>
            </a:r>
            <a:r>
              <a:rPr lang="en-US" sz="2040" b="1" kern="0" dirty="0">
                <a:solidFill>
                  <a:sysClr val="windowText" lastClr="000000"/>
                </a:solidFill>
              </a:rPr>
              <a:t>securely</a:t>
            </a:r>
            <a:r>
              <a:rPr lang="en-US" sz="2040" kern="0" dirty="0">
                <a:solidFill>
                  <a:sysClr val="windowText" lastClr="000000"/>
                </a:solidFill>
              </a:rPr>
              <a:t> </a:t>
            </a:r>
            <a:r>
              <a:rPr lang="en-US" sz="2040" kern="0" dirty="0">
                <a:solidFill>
                  <a:sysClr val="windowText" lastClr="000000"/>
                </a:solidFill>
                <a:latin typeface="+mj-lt"/>
              </a:rPr>
              <a:t>and provide </a:t>
            </a:r>
            <a:r>
              <a:rPr lang="en-US" sz="2040" b="1" kern="0" dirty="0">
                <a:solidFill>
                  <a:sysClr val="windowText" lastClr="000000"/>
                </a:solidFill>
              </a:rPr>
              <a:t>privacy</a:t>
            </a:r>
          </a:p>
        </p:txBody>
      </p:sp>
      <p:sp>
        <p:nvSpPr>
          <p:cNvPr id="8" name="TextBox 7"/>
          <p:cNvSpPr txBox="1"/>
          <p:nvPr/>
        </p:nvSpPr>
        <p:spPr>
          <a:xfrm>
            <a:off x="438040" y="1422541"/>
            <a:ext cx="10977517" cy="1374897"/>
          </a:xfrm>
          <a:prstGeom prst="rect">
            <a:avLst/>
          </a:prstGeom>
          <a:noFill/>
        </p:spPr>
        <p:txBody>
          <a:bodyPr wrap="square" rtlCol="0">
            <a:spAutoFit/>
          </a:bodyPr>
          <a:lstStyle/>
          <a:p>
            <a:pPr defTabSz="932597"/>
            <a:r>
              <a:rPr lang="en-US" sz="4080" kern="0" dirty="0">
                <a:solidFill>
                  <a:schemeClr val="accent1"/>
                </a:solidFill>
                <a:latin typeface="+mj-lt"/>
              </a:rPr>
              <a:t>Information Technology (IT) </a:t>
            </a:r>
            <a:br>
              <a:rPr lang="en-US" sz="3264" kern="0" dirty="0">
                <a:solidFill>
                  <a:sysClr val="windowText" lastClr="000000"/>
                </a:solidFill>
                <a:latin typeface="+mj-lt"/>
              </a:rPr>
            </a:br>
            <a:r>
              <a:rPr lang="en-US" sz="2040" kern="0" dirty="0">
                <a:solidFill>
                  <a:sysClr val="windowText" lastClr="000000"/>
                </a:solidFill>
                <a:latin typeface="+mj-lt"/>
              </a:rPr>
              <a:t>the application of computers and telecommunications equipment to store, retrieve, transmit and manipulate data*</a:t>
            </a:r>
            <a:endParaRPr lang="en-US" sz="2448" kern="0" dirty="0">
              <a:solidFill>
                <a:sysClr val="windowText" lastClr="000000"/>
              </a:solidFill>
              <a:latin typeface="+mj-lt"/>
            </a:endParaRPr>
          </a:p>
        </p:txBody>
      </p:sp>
      <p:sp>
        <p:nvSpPr>
          <p:cNvPr id="9" name="Rectangle 8"/>
          <p:cNvSpPr/>
          <p:nvPr/>
        </p:nvSpPr>
        <p:spPr>
          <a:xfrm>
            <a:off x="8894063" y="6489097"/>
            <a:ext cx="3490870" cy="286306"/>
          </a:xfrm>
          <a:prstGeom prst="rect">
            <a:avLst/>
          </a:prstGeom>
        </p:spPr>
        <p:txBody>
          <a:bodyPr wrap="none">
            <a:spAutoFit/>
          </a:bodyPr>
          <a:lstStyle/>
          <a:p>
            <a:pPr defTabSz="932597"/>
            <a:r>
              <a:rPr lang="en-US" sz="1224" kern="0" dirty="0">
                <a:solidFill>
                  <a:sysClr val="windowText" lastClr="000000"/>
                </a:solidFill>
              </a:rPr>
              <a:t>*en.wikipedia.org/wiki/</a:t>
            </a:r>
            <a:r>
              <a:rPr lang="en-US" sz="1224" kern="0" dirty="0" err="1">
                <a:solidFill>
                  <a:sysClr val="windowText" lastClr="000000"/>
                </a:solidFill>
              </a:rPr>
              <a:t>Information_technology</a:t>
            </a:r>
            <a:endParaRPr lang="en-US" sz="1224" kern="0" dirty="0">
              <a:solidFill>
                <a:sysClr val="windowText" lastClr="000000"/>
              </a:solidFill>
            </a:endParaRPr>
          </a:p>
        </p:txBody>
      </p:sp>
    </p:spTree>
    <p:extLst>
      <p:ext uri="{BB962C8B-B14F-4D97-AF65-F5344CB8AC3E}">
        <p14:creationId xmlns:p14="http://schemas.microsoft.com/office/powerpoint/2010/main" val="235976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446783" y="3100582"/>
            <a:ext cx="4642292" cy="2536486"/>
          </a:xfrm>
          <a:prstGeom prst="rightArrow">
            <a:avLst>
              <a:gd name="adj1" fmla="val 100000"/>
              <a:gd name="adj2" fmla="val 17726"/>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kern="0">
              <a:solidFill>
                <a:sysClr val="windowText" lastClr="000000"/>
              </a:solidFill>
            </a:endParaRPr>
          </a:p>
        </p:txBody>
      </p:sp>
      <p:sp>
        <p:nvSpPr>
          <p:cNvPr id="10" name="Rectangle 9"/>
          <p:cNvSpPr/>
          <p:nvPr/>
        </p:nvSpPr>
        <p:spPr bwMode="auto">
          <a:xfrm>
            <a:off x="5161611" y="3100583"/>
            <a:ext cx="7087785" cy="25364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de-DE"/>
              <a:t>Operational technology perspective</a:t>
            </a:r>
            <a:endParaRPr lang="en-US" dirty="0"/>
          </a:p>
        </p:txBody>
      </p:sp>
      <p:sp>
        <p:nvSpPr>
          <p:cNvPr id="5" name="Rectangle 9"/>
          <p:cNvSpPr/>
          <p:nvPr/>
        </p:nvSpPr>
        <p:spPr>
          <a:xfrm>
            <a:off x="5161611" y="3100582"/>
            <a:ext cx="6922296" cy="2023930"/>
          </a:xfrm>
          <a:prstGeom prst="rect">
            <a:avLst/>
          </a:prstGeom>
        </p:spPr>
        <p:txBody>
          <a:bodyPr wrap="square" lIns="186521" tIns="93260">
            <a:spAutoFit/>
          </a:bodyPr>
          <a:lstStyle/>
          <a:p>
            <a:pPr defTabSz="932597">
              <a:defRPr/>
            </a:pPr>
            <a:r>
              <a:rPr lang="de-DE" sz="4080" kern="0" dirty="0">
                <a:solidFill>
                  <a:schemeClr val="bg1"/>
                </a:solidFill>
                <a:latin typeface="+mj-lt"/>
              </a:rPr>
              <a:t>How? </a:t>
            </a:r>
          </a:p>
          <a:p>
            <a:pPr marL="288198" lvl="1" indent="-288198" defTabSz="932597">
              <a:buFont typeface="Arial" panose="020B0604020202020204" pitchFamily="34" charset="0"/>
              <a:buChar char="•"/>
              <a:defRPr/>
            </a:pPr>
            <a:r>
              <a:rPr lang="de-DE" sz="2040" dirty="0">
                <a:solidFill>
                  <a:schemeClr val="bg1"/>
                </a:solidFill>
                <a:latin typeface="+mj-lt"/>
              </a:rPr>
              <a:t>Robust machines, with built-in safety features</a:t>
            </a:r>
          </a:p>
          <a:p>
            <a:pPr marL="288198" lvl="1" indent="-288198" defTabSz="932597">
              <a:buFont typeface="Arial" panose="020B0604020202020204" pitchFamily="34" charset="0"/>
              <a:buChar char="•"/>
              <a:defRPr/>
            </a:pPr>
            <a:r>
              <a:rPr lang="de-DE" sz="2040" kern="0" dirty="0">
                <a:solidFill>
                  <a:schemeClr val="bg1"/>
                </a:solidFill>
                <a:latin typeface="+mj-lt"/>
              </a:rPr>
              <a:t>Automated monitoring and control </a:t>
            </a:r>
          </a:p>
          <a:p>
            <a:pPr marL="288198" lvl="1" indent="-288198" defTabSz="932597">
              <a:buFont typeface="Arial" panose="020B0604020202020204" pitchFamily="34" charset="0"/>
              <a:buChar char="•"/>
              <a:defRPr/>
            </a:pPr>
            <a:r>
              <a:rPr lang="de-DE" sz="2040" kern="0" dirty="0">
                <a:solidFill>
                  <a:schemeClr val="bg1"/>
                </a:solidFill>
                <a:latin typeface="+mj-lt"/>
              </a:rPr>
              <a:t>Isolate and control – cut off all interaction with the world</a:t>
            </a:r>
          </a:p>
          <a:p>
            <a:pPr marL="288198" lvl="1" indent="-288198" defTabSz="932597">
              <a:buFont typeface="Arial" panose="020B0604020202020204" pitchFamily="34" charset="0"/>
              <a:buChar char="•"/>
              <a:defRPr/>
            </a:pPr>
            <a:r>
              <a:rPr lang="de-DE" sz="2040" kern="0" dirty="0">
                <a:solidFill>
                  <a:schemeClr val="bg1"/>
                </a:solidFill>
                <a:latin typeface="+mj-lt"/>
              </a:rPr>
              <a:t>Design to protect against natural and man-made disasters</a:t>
            </a:r>
          </a:p>
        </p:txBody>
      </p:sp>
      <p:sp>
        <p:nvSpPr>
          <p:cNvPr id="6" name="TextBox 5"/>
          <p:cNvSpPr txBox="1"/>
          <p:nvPr/>
        </p:nvSpPr>
        <p:spPr>
          <a:xfrm>
            <a:off x="446784" y="3100582"/>
            <a:ext cx="3853625" cy="2382528"/>
          </a:xfrm>
          <a:prstGeom prst="rect">
            <a:avLst/>
          </a:prstGeom>
          <a:noFill/>
        </p:spPr>
        <p:txBody>
          <a:bodyPr wrap="square" lIns="186521" tIns="93260" rtlCol="0">
            <a:spAutoFit/>
          </a:bodyPr>
          <a:lstStyle/>
          <a:p>
            <a:pPr defTabSz="932597"/>
            <a:r>
              <a:rPr lang="en-US" sz="4080" kern="0" dirty="0">
                <a:solidFill>
                  <a:schemeClr val="accent1"/>
                </a:solidFill>
                <a:latin typeface="+mj-lt"/>
              </a:rPr>
              <a:t>Mission of OT</a:t>
            </a:r>
          </a:p>
          <a:p>
            <a:pPr defTabSz="932597"/>
            <a:r>
              <a:rPr lang="en-US" sz="2040" kern="0" dirty="0">
                <a:solidFill>
                  <a:sysClr val="windowText" lastClr="000000"/>
                </a:solidFill>
                <a:latin typeface="+mj-lt"/>
              </a:rPr>
              <a:t>Design and maintain machines which run </a:t>
            </a:r>
            <a:r>
              <a:rPr lang="en-US" sz="2040" b="1" kern="0" dirty="0">
                <a:solidFill>
                  <a:sysClr val="windowText" lastClr="000000"/>
                </a:solidFill>
              </a:rPr>
              <a:t>reliably</a:t>
            </a:r>
            <a:r>
              <a:rPr lang="en-US" sz="2040" kern="0" dirty="0">
                <a:solidFill>
                  <a:sysClr val="windowText" lastClr="000000"/>
                </a:solidFill>
                <a:latin typeface="+mj-lt"/>
              </a:rPr>
              <a:t>, and </a:t>
            </a:r>
            <a:r>
              <a:rPr lang="en-US" sz="2040" b="1" kern="0" dirty="0">
                <a:solidFill>
                  <a:sysClr val="windowText" lastClr="000000"/>
                </a:solidFill>
              </a:rPr>
              <a:t>safely</a:t>
            </a:r>
            <a:r>
              <a:rPr lang="en-US" sz="2040" kern="0" dirty="0">
                <a:solidFill>
                  <a:sysClr val="windowText" lastClr="000000"/>
                </a:solidFill>
                <a:latin typeface="+mj-lt"/>
              </a:rPr>
              <a:t> (do not cause injury or harm to other machines, humans, and the environment)</a:t>
            </a:r>
          </a:p>
        </p:txBody>
      </p:sp>
      <p:sp>
        <p:nvSpPr>
          <p:cNvPr id="9" name="Rectangle 8"/>
          <p:cNvSpPr/>
          <p:nvPr/>
        </p:nvSpPr>
        <p:spPr>
          <a:xfrm>
            <a:off x="438040" y="1379476"/>
            <a:ext cx="11157933" cy="1502945"/>
          </a:xfrm>
          <a:prstGeom prst="rect">
            <a:avLst/>
          </a:prstGeom>
        </p:spPr>
        <p:txBody>
          <a:bodyPr wrap="square">
            <a:spAutoFit/>
          </a:bodyPr>
          <a:lstStyle/>
          <a:p>
            <a:pPr defTabSz="932597"/>
            <a:r>
              <a:rPr lang="en-US" sz="4080" kern="0" dirty="0">
                <a:solidFill>
                  <a:schemeClr val="accent1"/>
                </a:solidFill>
                <a:latin typeface="+mj-lt"/>
              </a:rPr>
              <a:t>Operations Technology (OT) </a:t>
            </a:r>
          </a:p>
          <a:p>
            <a:pPr defTabSz="932597"/>
            <a:r>
              <a:rPr lang="en-US" sz="2448" kern="0" dirty="0">
                <a:solidFill>
                  <a:sysClr val="windowText" lastClr="000000"/>
                </a:solidFill>
                <a:latin typeface="+mj-lt"/>
              </a:rPr>
              <a:t>collects information and causes changes in the physical world through the direct monitoring and control of physical devices in industrial contexts</a:t>
            </a:r>
          </a:p>
        </p:txBody>
      </p:sp>
    </p:spTree>
    <p:extLst>
      <p:ext uri="{BB962C8B-B14F-4D97-AF65-F5344CB8AC3E}">
        <p14:creationId xmlns:p14="http://schemas.microsoft.com/office/powerpoint/2010/main" val="99013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securing Industrial Internet of Things is hard?</a:t>
            </a:r>
            <a:endParaRPr lang="en-US" dirty="0"/>
          </a:p>
        </p:txBody>
      </p:sp>
      <p:sp>
        <p:nvSpPr>
          <p:cNvPr id="3" name="Oval 2"/>
          <p:cNvSpPr/>
          <p:nvPr/>
        </p:nvSpPr>
        <p:spPr bwMode="auto">
          <a:xfrm>
            <a:off x="1422591" y="2331926"/>
            <a:ext cx="2984331" cy="2984331"/>
          </a:xfrm>
          <a:prstGeom prst="ellipse">
            <a:avLst/>
          </a:prstGeom>
          <a:noFill/>
          <a:ln w="381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4" name="Oval 3"/>
          <p:cNvSpPr/>
          <p:nvPr/>
        </p:nvSpPr>
        <p:spPr bwMode="auto">
          <a:xfrm>
            <a:off x="7651786" y="2331926"/>
            <a:ext cx="2984331" cy="2984331"/>
          </a:xfrm>
          <a:prstGeom prst="ellipse">
            <a:avLst/>
          </a:prstGeom>
          <a:noFill/>
          <a:ln w="381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5" name="TextBox 4"/>
          <p:cNvSpPr txBox="1"/>
          <p:nvPr/>
        </p:nvSpPr>
        <p:spPr>
          <a:xfrm>
            <a:off x="1711754" y="3182159"/>
            <a:ext cx="2454661" cy="1302046"/>
          </a:xfrm>
          <a:prstGeom prst="rect">
            <a:avLst/>
          </a:prstGeom>
          <a:noFill/>
        </p:spPr>
        <p:txBody>
          <a:bodyPr wrap="none" lIns="186521" tIns="149217" rIns="186521" bIns="149217" rtlCol="0">
            <a:spAutoFit/>
          </a:bodyPr>
          <a:lstStyle/>
          <a:p>
            <a:pPr defTabSz="932597">
              <a:lnSpc>
                <a:spcPct val="90000"/>
              </a:lnSpc>
              <a:spcAft>
                <a:spcPts val="612"/>
              </a:spcAft>
            </a:pPr>
            <a:r>
              <a:rPr lang="en-US" sz="3264" kern="0" dirty="0">
                <a:solidFill>
                  <a:schemeClr val="accent1"/>
                </a:solidFill>
                <a:latin typeface="+mj-lt"/>
              </a:rPr>
              <a:t>Information</a:t>
            </a:r>
          </a:p>
          <a:p>
            <a:pPr defTabSz="932597">
              <a:lnSpc>
                <a:spcPct val="90000"/>
              </a:lnSpc>
              <a:spcAft>
                <a:spcPts val="612"/>
              </a:spcAft>
            </a:pPr>
            <a:r>
              <a:rPr lang="en-US" sz="3264" kern="0" dirty="0">
                <a:solidFill>
                  <a:schemeClr val="accent1"/>
                </a:solidFill>
                <a:latin typeface="+mj-lt"/>
              </a:rPr>
              <a:t>Technology</a:t>
            </a:r>
          </a:p>
        </p:txBody>
      </p:sp>
      <p:sp>
        <p:nvSpPr>
          <p:cNvPr id="6" name="TextBox 5"/>
          <p:cNvSpPr txBox="1"/>
          <p:nvPr/>
        </p:nvSpPr>
        <p:spPr>
          <a:xfrm>
            <a:off x="7924254" y="3182159"/>
            <a:ext cx="2490629" cy="1302046"/>
          </a:xfrm>
          <a:prstGeom prst="rect">
            <a:avLst/>
          </a:prstGeom>
          <a:noFill/>
        </p:spPr>
        <p:txBody>
          <a:bodyPr wrap="none" lIns="186521" tIns="149217" rIns="186521" bIns="149217" rtlCol="0">
            <a:spAutoFit/>
          </a:bodyPr>
          <a:lstStyle/>
          <a:p>
            <a:pPr defTabSz="932597">
              <a:lnSpc>
                <a:spcPct val="90000"/>
              </a:lnSpc>
              <a:spcAft>
                <a:spcPts val="612"/>
              </a:spcAft>
            </a:pPr>
            <a:r>
              <a:rPr lang="en-US" sz="3264" kern="0" dirty="0">
                <a:solidFill>
                  <a:schemeClr val="accent3"/>
                </a:solidFill>
                <a:latin typeface="+mj-lt"/>
              </a:rPr>
              <a:t>Operational</a:t>
            </a:r>
          </a:p>
          <a:p>
            <a:pPr defTabSz="932597">
              <a:lnSpc>
                <a:spcPct val="90000"/>
              </a:lnSpc>
              <a:spcAft>
                <a:spcPts val="612"/>
              </a:spcAft>
            </a:pPr>
            <a:r>
              <a:rPr lang="en-US" sz="3264" kern="0" dirty="0">
                <a:solidFill>
                  <a:schemeClr val="accent3"/>
                </a:solidFill>
                <a:latin typeface="+mj-lt"/>
              </a:rPr>
              <a:t>Technology</a:t>
            </a:r>
          </a:p>
        </p:txBody>
      </p:sp>
      <p:sp>
        <p:nvSpPr>
          <p:cNvPr id="61" name="TextBox 60"/>
          <p:cNvSpPr txBox="1"/>
          <p:nvPr/>
        </p:nvSpPr>
        <p:spPr>
          <a:xfrm>
            <a:off x="3800711" y="1201243"/>
            <a:ext cx="4890683" cy="935302"/>
          </a:xfrm>
          <a:prstGeom prst="rect">
            <a:avLst/>
          </a:prstGeom>
          <a:noFill/>
        </p:spPr>
        <p:txBody>
          <a:bodyPr wrap="none" lIns="186521" tIns="149217" rIns="186521" bIns="149217" rtlCol="0">
            <a:spAutoFit/>
          </a:bodyPr>
          <a:lstStyle/>
          <a:p>
            <a:pPr defTabSz="932597">
              <a:lnSpc>
                <a:spcPct val="90000"/>
              </a:lnSpc>
              <a:spcAft>
                <a:spcPts val="612"/>
              </a:spcAft>
            </a:pPr>
            <a:r>
              <a:rPr lang="en-US" sz="4488" kern="0" dirty="0">
                <a:solidFill>
                  <a:schemeClr val="accent5"/>
                </a:solidFill>
                <a:latin typeface="+mj-lt"/>
              </a:rPr>
              <a:t>System of Systems</a:t>
            </a:r>
          </a:p>
        </p:txBody>
      </p:sp>
      <p:grpSp>
        <p:nvGrpSpPr>
          <p:cNvPr id="9" name="VENDING"/>
          <p:cNvGrpSpPr/>
          <p:nvPr/>
        </p:nvGrpSpPr>
        <p:grpSpPr>
          <a:xfrm>
            <a:off x="9875604" y="5557731"/>
            <a:ext cx="453755" cy="1008388"/>
            <a:chOff x="4943850" y="3035753"/>
            <a:chExt cx="757741" cy="1946246"/>
          </a:xfrm>
          <a:noFill/>
        </p:grpSpPr>
        <p:sp>
          <p:nvSpPr>
            <p:cNvPr id="10" name="Oval 142"/>
            <p:cNvSpPr/>
            <p:nvPr/>
          </p:nvSpPr>
          <p:spPr>
            <a:xfrm>
              <a:off x="4953000" y="3035753"/>
              <a:ext cx="735289" cy="397094"/>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1" name="Rectangle 2048"/>
            <p:cNvSpPr>
              <a:spLocks noChangeAspect="1"/>
            </p:cNvSpPr>
            <p:nvPr/>
          </p:nvSpPr>
          <p:spPr bwMode="auto">
            <a:xfrm flipV="1">
              <a:off x="4943850" y="3465247"/>
              <a:ext cx="757741" cy="1516752"/>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grpFill/>
            <a:ln w="9525" cap="flat" cmpd="sng" algn="ctr">
              <a:solidFill>
                <a:schemeClr val="tx1"/>
              </a:solidFill>
              <a:prstDash val="solid"/>
              <a:headEnd type="none" w="med" len="med"/>
              <a:tailEnd type="none" w="med" len="med"/>
            </a:ln>
            <a:effectLst/>
          </p:spPr>
          <p:txBody>
            <a:bodyPr rot="0" spcFirstLastPara="0" vert="horz" wrap="square" lIns="95117" tIns="47558" rIns="47558" bIns="9511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3" fontAlgn="base">
                <a:spcBef>
                  <a:spcPct val="0"/>
                </a:spcBef>
                <a:spcAft>
                  <a:spcPct val="0"/>
                </a:spcAft>
                <a:defRPr/>
              </a:pPr>
              <a:endParaRPr lang="en-US" sz="1873"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flipV="1">
              <a:off x="5154351" y="3126375"/>
              <a:ext cx="312238" cy="306471"/>
              <a:chOff x="-9407836" y="120612"/>
              <a:chExt cx="1474396" cy="1455780"/>
            </a:xfrm>
            <a:grpFill/>
          </p:grpSpPr>
          <p:sp>
            <p:nvSpPr>
              <p:cNvPr id="13" name="Oval 12"/>
              <p:cNvSpPr/>
              <p:nvPr/>
            </p:nvSpPr>
            <p:spPr>
              <a:xfrm>
                <a:off x="-8928872" y="595592"/>
                <a:ext cx="489390" cy="48939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4" name="Straight Connector 13"/>
              <p:cNvCxnSpPr/>
              <p:nvPr/>
            </p:nvCxnSpPr>
            <p:spPr>
              <a:xfrm>
                <a:off x="-8679053" y="120612"/>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79053" y="1245413"/>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a:off x="-8103656"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a:off x="-9240275"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70059"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075516"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80667"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386124"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6" name="CAR"/>
          <p:cNvGrpSpPr/>
          <p:nvPr/>
        </p:nvGrpSpPr>
        <p:grpSpPr>
          <a:xfrm>
            <a:off x="8835832" y="5759506"/>
            <a:ext cx="682961" cy="790796"/>
            <a:chOff x="970509" y="4093413"/>
            <a:chExt cx="1049828" cy="1233722"/>
          </a:xfrm>
          <a:noFill/>
        </p:grpSpPr>
        <p:sp>
          <p:nvSpPr>
            <p:cNvPr id="37" name="VEHICLE TRACKING"/>
            <p:cNvSpPr>
              <a:spLocks noChangeAspect="1"/>
            </p:cNvSpPr>
            <p:nvPr/>
          </p:nvSpPr>
          <p:spPr bwMode="auto">
            <a:xfrm>
              <a:off x="970509" y="4541752"/>
              <a:ext cx="1049828" cy="785383"/>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1375400" y="4219528"/>
              <a:ext cx="240047" cy="250622"/>
              <a:chOff x="6356211" y="-986246"/>
              <a:chExt cx="322176" cy="336369"/>
            </a:xfrm>
            <a:grpFill/>
          </p:grpSpPr>
          <p:sp>
            <p:nvSpPr>
              <p:cNvPr id="40" name="Oval 39"/>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41" name="Straight Connector 40"/>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142"/>
            <p:cNvSpPr/>
            <p:nvPr/>
          </p:nvSpPr>
          <p:spPr>
            <a:xfrm>
              <a:off x="994466" y="4093413"/>
              <a:ext cx="1001915" cy="500958"/>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grpSp>
        <p:nvGrpSpPr>
          <p:cNvPr id="25" name="Group 24"/>
          <p:cNvGrpSpPr/>
          <p:nvPr/>
        </p:nvGrpSpPr>
        <p:grpSpPr>
          <a:xfrm>
            <a:off x="5856278" y="5885244"/>
            <a:ext cx="694184" cy="660999"/>
            <a:chOff x="4900563" y="5408043"/>
            <a:chExt cx="1074464" cy="1023102"/>
          </a:xfrm>
        </p:grpSpPr>
        <p:sp>
          <p:nvSpPr>
            <p:cNvPr id="48" name="Freeform 58"/>
            <p:cNvSpPr>
              <a:spLocks noEditPoints="1"/>
            </p:cNvSpPr>
            <p:nvPr/>
          </p:nvSpPr>
          <p:spPr bwMode="auto">
            <a:xfrm>
              <a:off x="4900563" y="5408043"/>
              <a:ext cx="1074464" cy="643784"/>
            </a:xfrm>
            <a:custGeom>
              <a:avLst/>
              <a:gdLst>
                <a:gd name="T0" fmla="*/ 56 w 302"/>
                <a:gd name="T1" fmla="*/ 77 h 180"/>
                <a:gd name="T2" fmla="*/ 9 w 302"/>
                <a:gd name="T3" fmla="*/ 123 h 180"/>
                <a:gd name="T4" fmla="*/ 56 w 302"/>
                <a:gd name="T5" fmla="*/ 171 h 180"/>
                <a:gd name="T6" fmla="*/ 245 w 302"/>
                <a:gd name="T7" fmla="*/ 171 h 180"/>
                <a:gd name="T8" fmla="*/ 292 w 302"/>
                <a:gd name="T9" fmla="*/ 123 h 180"/>
                <a:gd name="T10" fmla="*/ 248 w 302"/>
                <a:gd name="T11" fmla="*/ 77 h 180"/>
                <a:gd name="T12" fmla="*/ 243 w 302"/>
                <a:gd name="T13" fmla="*/ 76 h 180"/>
                <a:gd name="T14" fmla="*/ 244 w 302"/>
                <a:gd name="T15" fmla="*/ 71 h 180"/>
                <a:gd name="T16" fmla="*/ 246 w 302"/>
                <a:gd name="T17" fmla="*/ 56 h 180"/>
                <a:gd name="T18" fmla="*/ 200 w 302"/>
                <a:gd name="T19" fmla="*/ 9 h 180"/>
                <a:gd name="T20" fmla="*/ 155 w 302"/>
                <a:gd name="T21" fmla="*/ 43 h 180"/>
                <a:gd name="T22" fmla="*/ 153 w 302"/>
                <a:gd name="T23" fmla="*/ 50 h 180"/>
                <a:gd name="T24" fmla="*/ 147 w 302"/>
                <a:gd name="T25" fmla="*/ 45 h 180"/>
                <a:gd name="T26" fmla="*/ 119 w 302"/>
                <a:gd name="T27" fmla="*/ 36 h 180"/>
                <a:gd name="T28" fmla="*/ 73 w 302"/>
                <a:gd name="T29" fmla="*/ 74 h 180"/>
                <a:gd name="T30" fmla="*/ 72 w 302"/>
                <a:gd name="T31" fmla="*/ 79 h 180"/>
                <a:gd name="T32" fmla="*/ 67 w 302"/>
                <a:gd name="T33" fmla="*/ 78 h 180"/>
                <a:gd name="T34" fmla="*/ 56 w 302"/>
                <a:gd name="T35" fmla="*/ 77 h 180"/>
                <a:gd name="T36" fmla="*/ 245 w 302"/>
                <a:gd name="T37" fmla="*/ 180 h 180"/>
                <a:gd name="T38" fmla="*/ 56 w 302"/>
                <a:gd name="T39" fmla="*/ 180 h 180"/>
                <a:gd name="T40" fmla="*/ 0 w 302"/>
                <a:gd name="T41" fmla="*/ 123 h 180"/>
                <a:gd name="T42" fmla="*/ 56 w 302"/>
                <a:gd name="T43" fmla="*/ 67 h 180"/>
                <a:gd name="T44" fmla="*/ 65 w 302"/>
                <a:gd name="T45" fmla="*/ 68 h 180"/>
                <a:gd name="T46" fmla="*/ 119 w 302"/>
                <a:gd name="T47" fmla="*/ 27 h 180"/>
                <a:gd name="T48" fmla="*/ 148 w 302"/>
                <a:gd name="T49" fmla="*/ 34 h 180"/>
                <a:gd name="T50" fmla="*/ 200 w 302"/>
                <a:gd name="T51" fmla="*/ 0 h 180"/>
                <a:gd name="T52" fmla="*/ 255 w 302"/>
                <a:gd name="T53" fmla="*/ 56 h 180"/>
                <a:gd name="T54" fmla="*/ 254 w 302"/>
                <a:gd name="T55" fmla="*/ 68 h 180"/>
                <a:gd name="T56" fmla="*/ 302 w 302"/>
                <a:gd name="T57" fmla="*/ 123 h 180"/>
                <a:gd name="T58" fmla="*/ 245 w 302"/>
                <a:gd name="T5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180">
                  <a:moveTo>
                    <a:pt x="56" y="77"/>
                  </a:moveTo>
                  <a:cubicBezTo>
                    <a:pt x="31" y="77"/>
                    <a:pt x="9" y="98"/>
                    <a:pt x="9" y="123"/>
                  </a:cubicBezTo>
                  <a:cubicBezTo>
                    <a:pt x="9" y="149"/>
                    <a:pt x="31" y="171"/>
                    <a:pt x="56" y="171"/>
                  </a:cubicBezTo>
                  <a:cubicBezTo>
                    <a:pt x="245" y="171"/>
                    <a:pt x="245" y="171"/>
                    <a:pt x="245" y="171"/>
                  </a:cubicBezTo>
                  <a:cubicBezTo>
                    <a:pt x="271" y="171"/>
                    <a:pt x="292" y="149"/>
                    <a:pt x="292" y="123"/>
                  </a:cubicBezTo>
                  <a:cubicBezTo>
                    <a:pt x="292" y="99"/>
                    <a:pt x="273" y="78"/>
                    <a:pt x="248" y="77"/>
                  </a:cubicBezTo>
                  <a:cubicBezTo>
                    <a:pt x="243" y="76"/>
                    <a:pt x="243" y="76"/>
                    <a:pt x="243" y="76"/>
                  </a:cubicBezTo>
                  <a:cubicBezTo>
                    <a:pt x="244" y="71"/>
                    <a:pt x="244" y="71"/>
                    <a:pt x="244" y="71"/>
                  </a:cubicBezTo>
                  <a:cubicBezTo>
                    <a:pt x="245" y="66"/>
                    <a:pt x="246" y="61"/>
                    <a:pt x="246" y="56"/>
                  </a:cubicBezTo>
                  <a:cubicBezTo>
                    <a:pt x="246" y="30"/>
                    <a:pt x="225" y="9"/>
                    <a:pt x="200" y="9"/>
                  </a:cubicBezTo>
                  <a:cubicBezTo>
                    <a:pt x="180" y="9"/>
                    <a:pt x="161" y="23"/>
                    <a:pt x="155" y="43"/>
                  </a:cubicBezTo>
                  <a:cubicBezTo>
                    <a:pt x="153" y="50"/>
                    <a:pt x="153" y="50"/>
                    <a:pt x="153" y="50"/>
                  </a:cubicBezTo>
                  <a:cubicBezTo>
                    <a:pt x="147" y="45"/>
                    <a:pt x="147" y="45"/>
                    <a:pt x="147" y="45"/>
                  </a:cubicBezTo>
                  <a:cubicBezTo>
                    <a:pt x="140" y="39"/>
                    <a:pt x="131" y="36"/>
                    <a:pt x="119" y="36"/>
                  </a:cubicBezTo>
                  <a:cubicBezTo>
                    <a:pt x="96" y="36"/>
                    <a:pt x="77" y="52"/>
                    <a:pt x="73" y="74"/>
                  </a:cubicBezTo>
                  <a:cubicBezTo>
                    <a:pt x="72" y="79"/>
                    <a:pt x="72" y="79"/>
                    <a:pt x="72" y="79"/>
                  </a:cubicBezTo>
                  <a:cubicBezTo>
                    <a:pt x="67" y="78"/>
                    <a:pt x="67" y="78"/>
                    <a:pt x="67" y="78"/>
                  </a:cubicBezTo>
                  <a:cubicBezTo>
                    <a:pt x="64" y="77"/>
                    <a:pt x="60" y="77"/>
                    <a:pt x="56" y="77"/>
                  </a:cubicBezTo>
                  <a:moveTo>
                    <a:pt x="245" y="180"/>
                  </a:moveTo>
                  <a:cubicBezTo>
                    <a:pt x="56" y="180"/>
                    <a:pt x="56" y="180"/>
                    <a:pt x="56" y="180"/>
                  </a:cubicBezTo>
                  <a:cubicBezTo>
                    <a:pt x="26" y="180"/>
                    <a:pt x="0" y="154"/>
                    <a:pt x="0" y="123"/>
                  </a:cubicBezTo>
                  <a:cubicBezTo>
                    <a:pt x="0" y="93"/>
                    <a:pt x="26" y="67"/>
                    <a:pt x="56" y="67"/>
                  </a:cubicBezTo>
                  <a:cubicBezTo>
                    <a:pt x="59" y="67"/>
                    <a:pt x="62" y="67"/>
                    <a:pt x="65" y="68"/>
                  </a:cubicBezTo>
                  <a:cubicBezTo>
                    <a:pt x="72" y="43"/>
                    <a:pt x="93" y="27"/>
                    <a:pt x="119" y="27"/>
                  </a:cubicBezTo>
                  <a:cubicBezTo>
                    <a:pt x="130" y="27"/>
                    <a:pt x="140" y="29"/>
                    <a:pt x="148" y="34"/>
                  </a:cubicBezTo>
                  <a:cubicBezTo>
                    <a:pt x="157" y="14"/>
                    <a:pt x="177" y="0"/>
                    <a:pt x="200" y="0"/>
                  </a:cubicBezTo>
                  <a:cubicBezTo>
                    <a:pt x="230" y="0"/>
                    <a:pt x="255" y="25"/>
                    <a:pt x="255" y="56"/>
                  </a:cubicBezTo>
                  <a:cubicBezTo>
                    <a:pt x="255" y="60"/>
                    <a:pt x="255" y="64"/>
                    <a:pt x="254" y="68"/>
                  </a:cubicBezTo>
                  <a:cubicBezTo>
                    <a:pt x="281" y="72"/>
                    <a:pt x="302" y="95"/>
                    <a:pt x="302" y="123"/>
                  </a:cubicBezTo>
                  <a:cubicBezTo>
                    <a:pt x="302" y="155"/>
                    <a:pt x="276" y="180"/>
                    <a:pt x="245" y="180"/>
                  </a:cubicBezTo>
                </a:path>
              </a:pathLst>
            </a:custGeom>
            <a:solidFill>
              <a:schemeClr val="tx1"/>
            </a:solidFill>
            <a:ln>
              <a:solidFill>
                <a:schemeClr val="tx1"/>
              </a:solidFill>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50" name="Freeform 49"/>
            <p:cNvSpPr>
              <a:spLocks noChangeAspect="1"/>
            </p:cNvSpPr>
            <p:nvPr/>
          </p:nvSpPr>
          <p:spPr bwMode="black">
            <a:xfrm>
              <a:off x="5114408" y="5804307"/>
              <a:ext cx="433465" cy="177545"/>
            </a:xfrm>
            <a:custGeom>
              <a:avLst/>
              <a:gdLst>
                <a:gd name="connsiteX0" fmla="*/ 86785 w 736822"/>
                <a:gd name="connsiteY0" fmla="*/ 206310 h 301799"/>
                <a:gd name="connsiteX1" fmla="*/ 53215 w 736822"/>
                <a:gd name="connsiteY1" fmla="*/ 239880 h 301799"/>
                <a:gd name="connsiteX2" fmla="*/ 86785 w 736822"/>
                <a:gd name="connsiteY2" fmla="*/ 273450 h 301799"/>
                <a:gd name="connsiteX3" fmla="*/ 120355 w 736822"/>
                <a:gd name="connsiteY3" fmla="*/ 239880 h 301799"/>
                <a:gd name="connsiteX4" fmla="*/ 86785 w 736822"/>
                <a:gd name="connsiteY4" fmla="*/ 206310 h 301799"/>
                <a:gd name="connsiteX5" fmla="*/ 21282 w 736822"/>
                <a:gd name="connsiteY5" fmla="*/ 174113 h 301799"/>
                <a:gd name="connsiteX6" fmla="*/ 715541 w 736822"/>
                <a:gd name="connsiteY6" fmla="*/ 174113 h 301799"/>
                <a:gd name="connsiteX7" fmla="*/ 736822 w 736822"/>
                <a:gd name="connsiteY7" fmla="*/ 195394 h 301799"/>
                <a:gd name="connsiteX8" fmla="*/ 736822 w 736822"/>
                <a:gd name="connsiteY8" fmla="*/ 280518 h 301799"/>
                <a:gd name="connsiteX9" fmla="*/ 715541 w 736822"/>
                <a:gd name="connsiteY9" fmla="*/ 301799 h 301799"/>
                <a:gd name="connsiteX10" fmla="*/ 21282 w 736822"/>
                <a:gd name="connsiteY10" fmla="*/ 301799 h 301799"/>
                <a:gd name="connsiteX11" fmla="*/ 0 w 736822"/>
                <a:gd name="connsiteY11" fmla="*/ 280518 h 301799"/>
                <a:gd name="connsiteX12" fmla="*/ 0 w 736822"/>
                <a:gd name="connsiteY12" fmla="*/ 195394 h 301799"/>
                <a:gd name="connsiteX13" fmla="*/ 21282 w 736822"/>
                <a:gd name="connsiteY13" fmla="*/ 174113 h 301799"/>
                <a:gd name="connsiteX14" fmla="*/ 86785 w 736822"/>
                <a:gd name="connsiteY14" fmla="*/ 32196 h 301799"/>
                <a:gd name="connsiteX15" fmla="*/ 53215 w 736822"/>
                <a:gd name="connsiteY15" fmla="*/ 65766 h 301799"/>
                <a:gd name="connsiteX16" fmla="*/ 86785 w 736822"/>
                <a:gd name="connsiteY16" fmla="*/ 99337 h 301799"/>
                <a:gd name="connsiteX17" fmla="*/ 120355 w 736822"/>
                <a:gd name="connsiteY17" fmla="*/ 65766 h 301799"/>
                <a:gd name="connsiteX18" fmla="*/ 86785 w 736822"/>
                <a:gd name="connsiteY18" fmla="*/ 32196 h 301799"/>
                <a:gd name="connsiteX19" fmla="*/ 21282 w 736822"/>
                <a:gd name="connsiteY19" fmla="*/ 0 h 301799"/>
                <a:gd name="connsiteX20" fmla="*/ 715541 w 736822"/>
                <a:gd name="connsiteY20" fmla="*/ 0 h 301799"/>
                <a:gd name="connsiteX21" fmla="*/ 736822 w 736822"/>
                <a:gd name="connsiteY21" fmla="*/ 21281 h 301799"/>
                <a:gd name="connsiteX22" fmla="*/ 736822 w 736822"/>
                <a:gd name="connsiteY22" fmla="*/ 106404 h 301799"/>
                <a:gd name="connsiteX23" fmla="*/ 715541 w 736822"/>
                <a:gd name="connsiteY23" fmla="*/ 127686 h 301799"/>
                <a:gd name="connsiteX24" fmla="*/ 21282 w 736822"/>
                <a:gd name="connsiteY24" fmla="*/ 127686 h 301799"/>
                <a:gd name="connsiteX25" fmla="*/ 0 w 736822"/>
                <a:gd name="connsiteY25" fmla="*/ 106404 h 301799"/>
                <a:gd name="connsiteX26" fmla="*/ 0 w 736822"/>
                <a:gd name="connsiteY26" fmla="*/ 21281 h 301799"/>
                <a:gd name="connsiteX27" fmla="*/ 21282 w 736822"/>
                <a:gd name="connsiteY27" fmla="*/ 0 h 30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822" h="301799">
                  <a:moveTo>
                    <a:pt x="86785" y="206310"/>
                  </a:moveTo>
                  <a:cubicBezTo>
                    <a:pt x="68245" y="206310"/>
                    <a:pt x="53215" y="221339"/>
                    <a:pt x="53215" y="239880"/>
                  </a:cubicBezTo>
                  <a:cubicBezTo>
                    <a:pt x="53215" y="258420"/>
                    <a:pt x="68245" y="273450"/>
                    <a:pt x="86785" y="273450"/>
                  </a:cubicBezTo>
                  <a:cubicBezTo>
                    <a:pt x="105326" y="273450"/>
                    <a:pt x="120355" y="258420"/>
                    <a:pt x="120355" y="239880"/>
                  </a:cubicBezTo>
                  <a:cubicBezTo>
                    <a:pt x="120355" y="221339"/>
                    <a:pt x="105326" y="206310"/>
                    <a:pt x="86785" y="206310"/>
                  </a:cubicBezTo>
                  <a:close/>
                  <a:moveTo>
                    <a:pt x="21282" y="174113"/>
                  </a:moveTo>
                  <a:lnTo>
                    <a:pt x="715541" y="174113"/>
                  </a:lnTo>
                  <a:cubicBezTo>
                    <a:pt x="727295" y="174113"/>
                    <a:pt x="736822" y="183642"/>
                    <a:pt x="736822" y="195394"/>
                  </a:cubicBezTo>
                  <a:lnTo>
                    <a:pt x="736822" y="280518"/>
                  </a:lnTo>
                  <a:cubicBezTo>
                    <a:pt x="736822" y="292271"/>
                    <a:pt x="727295" y="301799"/>
                    <a:pt x="715541" y="301799"/>
                  </a:cubicBezTo>
                  <a:lnTo>
                    <a:pt x="21282" y="301799"/>
                  </a:lnTo>
                  <a:cubicBezTo>
                    <a:pt x="9529" y="301799"/>
                    <a:pt x="0" y="292271"/>
                    <a:pt x="0" y="280518"/>
                  </a:cubicBezTo>
                  <a:lnTo>
                    <a:pt x="0" y="195394"/>
                  </a:lnTo>
                  <a:cubicBezTo>
                    <a:pt x="0" y="183642"/>
                    <a:pt x="9529" y="174113"/>
                    <a:pt x="21282" y="174113"/>
                  </a:cubicBezTo>
                  <a:close/>
                  <a:moveTo>
                    <a:pt x="86785" y="32196"/>
                  </a:moveTo>
                  <a:cubicBezTo>
                    <a:pt x="68245" y="32196"/>
                    <a:pt x="53215" y="47226"/>
                    <a:pt x="53215" y="65766"/>
                  </a:cubicBezTo>
                  <a:cubicBezTo>
                    <a:pt x="53215" y="84306"/>
                    <a:pt x="68245" y="99337"/>
                    <a:pt x="86785" y="99337"/>
                  </a:cubicBezTo>
                  <a:cubicBezTo>
                    <a:pt x="105326" y="99337"/>
                    <a:pt x="120355" y="84306"/>
                    <a:pt x="120355" y="65766"/>
                  </a:cubicBezTo>
                  <a:cubicBezTo>
                    <a:pt x="120355" y="47226"/>
                    <a:pt x="105326" y="32196"/>
                    <a:pt x="86785" y="32196"/>
                  </a:cubicBezTo>
                  <a:close/>
                  <a:moveTo>
                    <a:pt x="21282" y="0"/>
                  </a:moveTo>
                  <a:lnTo>
                    <a:pt x="715541" y="0"/>
                  </a:lnTo>
                  <a:cubicBezTo>
                    <a:pt x="727295" y="0"/>
                    <a:pt x="736822" y="9527"/>
                    <a:pt x="736822" y="21281"/>
                  </a:cubicBezTo>
                  <a:lnTo>
                    <a:pt x="736822" y="106404"/>
                  </a:lnTo>
                  <a:cubicBezTo>
                    <a:pt x="736822" y="118157"/>
                    <a:pt x="727295" y="127686"/>
                    <a:pt x="715541" y="127686"/>
                  </a:cubicBezTo>
                  <a:lnTo>
                    <a:pt x="21282" y="127686"/>
                  </a:lnTo>
                  <a:cubicBezTo>
                    <a:pt x="9529" y="127686"/>
                    <a:pt x="0" y="118157"/>
                    <a:pt x="0" y="106404"/>
                  </a:cubicBezTo>
                  <a:lnTo>
                    <a:pt x="0" y="21281"/>
                  </a:lnTo>
                  <a:cubicBezTo>
                    <a:pt x="0" y="9527"/>
                    <a:pt x="9529" y="0"/>
                    <a:pt x="21282" y="0"/>
                  </a:cubicBezTo>
                  <a:close/>
                </a:path>
              </a:pathLst>
            </a:cu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73"/>
            <p:cNvSpPr/>
            <p:nvPr/>
          </p:nvSpPr>
          <p:spPr bwMode="auto">
            <a:xfrm>
              <a:off x="5136687" y="6075685"/>
              <a:ext cx="761366" cy="355460"/>
            </a:xfrm>
            <a:custGeom>
              <a:avLst/>
              <a:gdLst>
                <a:gd name="connsiteX0" fmla="*/ 8276748 w 8830290"/>
                <a:gd name="connsiteY0" fmla="*/ 3569053 h 4122595"/>
                <a:gd name="connsiteX1" fmla="*/ 8830290 w 8830290"/>
                <a:gd name="connsiteY1" fmla="*/ 3569053 h 4122595"/>
                <a:gd name="connsiteX2" fmla="*/ 8830290 w 8830290"/>
                <a:gd name="connsiteY2" fmla="*/ 4122595 h 4122595"/>
                <a:gd name="connsiteX3" fmla="*/ 8276748 w 8830290"/>
                <a:gd name="connsiteY3" fmla="*/ 4122595 h 4122595"/>
                <a:gd name="connsiteX4" fmla="*/ 7045967 w 8830290"/>
                <a:gd name="connsiteY4" fmla="*/ 3569053 h 4122595"/>
                <a:gd name="connsiteX5" fmla="*/ 7599509 w 8830290"/>
                <a:gd name="connsiteY5" fmla="*/ 3569053 h 4122595"/>
                <a:gd name="connsiteX6" fmla="*/ 7599509 w 8830290"/>
                <a:gd name="connsiteY6" fmla="*/ 4122595 h 4122595"/>
                <a:gd name="connsiteX7" fmla="*/ 7045967 w 8830290"/>
                <a:gd name="connsiteY7" fmla="*/ 4122595 h 4122595"/>
                <a:gd name="connsiteX8" fmla="*/ 5815186 w 8830290"/>
                <a:gd name="connsiteY8" fmla="*/ 3569053 h 4122595"/>
                <a:gd name="connsiteX9" fmla="*/ 6368728 w 8830290"/>
                <a:gd name="connsiteY9" fmla="*/ 3569053 h 4122595"/>
                <a:gd name="connsiteX10" fmla="*/ 6368728 w 8830290"/>
                <a:gd name="connsiteY10" fmla="*/ 4122595 h 4122595"/>
                <a:gd name="connsiteX11" fmla="*/ 5815186 w 8830290"/>
                <a:gd name="connsiteY11" fmla="*/ 4122595 h 4122595"/>
                <a:gd name="connsiteX12" fmla="*/ 4584405 w 8830290"/>
                <a:gd name="connsiteY12" fmla="*/ 3569053 h 4122595"/>
                <a:gd name="connsiteX13" fmla="*/ 5137947 w 8830290"/>
                <a:gd name="connsiteY13" fmla="*/ 3569053 h 4122595"/>
                <a:gd name="connsiteX14" fmla="*/ 5137947 w 8830290"/>
                <a:gd name="connsiteY14" fmla="*/ 4122595 h 4122595"/>
                <a:gd name="connsiteX15" fmla="*/ 4584405 w 8830290"/>
                <a:gd name="connsiteY15" fmla="*/ 4122595 h 4122595"/>
                <a:gd name="connsiteX16" fmla="*/ 3353626 w 8830290"/>
                <a:gd name="connsiteY16" fmla="*/ 3569053 h 4122595"/>
                <a:gd name="connsiteX17" fmla="*/ 3907168 w 8830290"/>
                <a:gd name="connsiteY17" fmla="*/ 3569053 h 4122595"/>
                <a:gd name="connsiteX18" fmla="*/ 3907168 w 8830290"/>
                <a:gd name="connsiteY18" fmla="*/ 4122595 h 4122595"/>
                <a:gd name="connsiteX19" fmla="*/ 3353626 w 8830290"/>
                <a:gd name="connsiteY19" fmla="*/ 4122595 h 4122595"/>
                <a:gd name="connsiteX20" fmla="*/ 2122844 w 8830290"/>
                <a:gd name="connsiteY20" fmla="*/ 3569053 h 4122595"/>
                <a:gd name="connsiteX21" fmla="*/ 2676386 w 8830290"/>
                <a:gd name="connsiteY21" fmla="*/ 3569053 h 4122595"/>
                <a:gd name="connsiteX22" fmla="*/ 2676386 w 8830290"/>
                <a:gd name="connsiteY22" fmla="*/ 4122595 h 4122595"/>
                <a:gd name="connsiteX23" fmla="*/ 2122844 w 8830290"/>
                <a:gd name="connsiteY23" fmla="*/ 4122595 h 4122595"/>
                <a:gd name="connsiteX24" fmla="*/ 958200 w 8830290"/>
                <a:gd name="connsiteY24" fmla="*/ 3569053 h 4122595"/>
                <a:gd name="connsiteX25" fmla="*/ 1511742 w 8830290"/>
                <a:gd name="connsiteY25" fmla="*/ 3569053 h 4122595"/>
                <a:gd name="connsiteX26" fmla="*/ 1511742 w 8830290"/>
                <a:gd name="connsiteY26" fmla="*/ 4122595 h 4122595"/>
                <a:gd name="connsiteX27" fmla="*/ 958200 w 8830290"/>
                <a:gd name="connsiteY27" fmla="*/ 4122595 h 4122595"/>
                <a:gd name="connsiteX28" fmla="*/ 0 w 8830290"/>
                <a:gd name="connsiteY28" fmla="*/ 3569053 h 4122595"/>
                <a:gd name="connsiteX29" fmla="*/ 553543 w 8830290"/>
                <a:gd name="connsiteY29" fmla="*/ 3569053 h 4122595"/>
                <a:gd name="connsiteX30" fmla="*/ 553543 w 8830290"/>
                <a:gd name="connsiteY30" fmla="*/ 4122595 h 4122595"/>
                <a:gd name="connsiteX31" fmla="*/ 0 w 8830290"/>
                <a:gd name="connsiteY31" fmla="*/ 4122595 h 4122595"/>
                <a:gd name="connsiteX32" fmla="*/ 958201 w 8830290"/>
                <a:gd name="connsiteY32" fmla="*/ 2328102 h 4122595"/>
                <a:gd name="connsiteX33" fmla="*/ 1511743 w 8830290"/>
                <a:gd name="connsiteY33" fmla="*/ 2328102 h 4122595"/>
                <a:gd name="connsiteX34" fmla="*/ 1511743 w 8830290"/>
                <a:gd name="connsiteY34" fmla="*/ 2881644 h 4122595"/>
                <a:gd name="connsiteX35" fmla="*/ 958201 w 8830290"/>
                <a:gd name="connsiteY35" fmla="*/ 2881644 h 4122595"/>
                <a:gd name="connsiteX36" fmla="*/ 1 w 8830290"/>
                <a:gd name="connsiteY36" fmla="*/ 2328102 h 4122595"/>
                <a:gd name="connsiteX37" fmla="*/ 553543 w 8830290"/>
                <a:gd name="connsiteY37" fmla="*/ 2328102 h 4122595"/>
                <a:gd name="connsiteX38" fmla="*/ 553543 w 8830290"/>
                <a:gd name="connsiteY38" fmla="*/ 2881644 h 4122595"/>
                <a:gd name="connsiteX39" fmla="*/ 1 w 8830290"/>
                <a:gd name="connsiteY39" fmla="*/ 2881644 h 4122595"/>
                <a:gd name="connsiteX40" fmla="*/ 2122843 w 8830290"/>
                <a:gd name="connsiteY40" fmla="*/ 1107781 h 4122595"/>
                <a:gd name="connsiteX41" fmla="*/ 2676385 w 8830290"/>
                <a:gd name="connsiteY41" fmla="*/ 1107781 h 4122595"/>
                <a:gd name="connsiteX42" fmla="*/ 2676385 w 8830290"/>
                <a:gd name="connsiteY42" fmla="*/ 1661323 h 4122595"/>
                <a:gd name="connsiteX43" fmla="*/ 2122843 w 8830290"/>
                <a:gd name="connsiteY43" fmla="*/ 1661323 h 4122595"/>
                <a:gd name="connsiteX44" fmla="*/ 958201 w 8830290"/>
                <a:gd name="connsiteY44" fmla="*/ 1107781 h 4122595"/>
                <a:gd name="connsiteX45" fmla="*/ 1511743 w 8830290"/>
                <a:gd name="connsiteY45" fmla="*/ 1107781 h 4122595"/>
                <a:gd name="connsiteX46" fmla="*/ 1511743 w 8830290"/>
                <a:gd name="connsiteY46" fmla="*/ 1661323 h 4122595"/>
                <a:gd name="connsiteX47" fmla="*/ 958201 w 8830290"/>
                <a:gd name="connsiteY47" fmla="*/ 1661323 h 4122595"/>
                <a:gd name="connsiteX48" fmla="*/ 1 w 8830290"/>
                <a:gd name="connsiteY48" fmla="*/ 1107781 h 4122595"/>
                <a:gd name="connsiteX49" fmla="*/ 553543 w 8830290"/>
                <a:gd name="connsiteY49" fmla="*/ 1107781 h 4122595"/>
                <a:gd name="connsiteX50" fmla="*/ 553543 w 8830290"/>
                <a:gd name="connsiteY50" fmla="*/ 1661323 h 4122595"/>
                <a:gd name="connsiteX51" fmla="*/ 1 w 8830290"/>
                <a:gd name="connsiteY51" fmla="*/ 1661323 h 4122595"/>
                <a:gd name="connsiteX52" fmla="*/ 1 w 8830290"/>
                <a:gd name="connsiteY52" fmla="*/ 1 h 4122595"/>
                <a:gd name="connsiteX53" fmla="*/ 553543 w 8830290"/>
                <a:gd name="connsiteY53" fmla="*/ 1 h 4122595"/>
                <a:gd name="connsiteX54" fmla="*/ 553543 w 8830290"/>
                <a:gd name="connsiteY54" fmla="*/ 553542 h 4122595"/>
                <a:gd name="connsiteX55" fmla="*/ 1 w 8830290"/>
                <a:gd name="connsiteY55" fmla="*/ 553542 h 4122595"/>
                <a:gd name="connsiteX56" fmla="*/ 958201 w 8830290"/>
                <a:gd name="connsiteY56" fmla="*/ 0 h 4122595"/>
                <a:gd name="connsiteX57" fmla="*/ 1511743 w 8830290"/>
                <a:gd name="connsiteY57" fmla="*/ 0 h 4122595"/>
                <a:gd name="connsiteX58" fmla="*/ 1511743 w 8830290"/>
                <a:gd name="connsiteY58" fmla="*/ 553542 h 4122595"/>
                <a:gd name="connsiteX59" fmla="*/ 958201 w 8830290"/>
                <a:gd name="connsiteY59" fmla="*/ 553542 h 4122595"/>
                <a:gd name="connsiteX60" fmla="*/ 2122843 w 8830290"/>
                <a:gd name="connsiteY60" fmla="*/ 0 h 4122595"/>
                <a:gd name="connsiteX61" fmla="*/ 2676385 w 8830290"/>
                <a:gd name="connsiteY61" fmla="*/ 0 h 4122595"/>
                <a:gd name="connsiteX62" fmla="*/ 2676385 w 8830290"/>
                <a:gd name="connsiteY62" fmla="*/ 553542 h 4122595"/>
                <a:gd name="connsiteX63" fmla="*/ 2122843 w 8830290"/>
                <a:gd name="connsiteY63" fmla="*/ 553542 h 41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830290" h="4122595">
                  <a:moveTo>
                    <a:pt x="8276748" y="3569053"/>
                  </a:moveTo>
                  <a:lnTo>
                    <a:pt x="8830290" y="3569053"/>
                  </a:lnTo>
                  <a:lnTo>
                    <a:pt x="8830290" y="4122595"/>
                  </a:lnTo>
                  <a:lnTo>
                    <a:pt x="8276748" y="4122595"/>
                  </a:lnTo>
                  <a:close/>
                  <a:moveTo>
                    <a:pt x="7045967" y="3569053"/>
                  </a:moveTo>
                  <a:lnTo>
                    <a:pt x="7599509" y="3569053"/>
                  </a:lnTo>
                  <a:lnTo>
                    <a:pt x="7599509" y="4122595"/>
                  </a:lnTo>
                  <a:lnTo>
                    <a:pt x="7045967" y="4122595"/>
                  </a:lnTo>
                  <a:close/>
                  <a:moveTo>
                    <a:pt x="5815186" y="3569053"/>
                  </a:moveTo>
                  <a:lnTo>
                    <a:pt x="6368728" y="3569053"/>
                  </a:lnTo>
                  <a:lnTo>
                    <a:pt x="6368728" y="4122595"/>
                  </a:lnTo>
                  <a:lnTo>
                    <a:pt x="5815186" y="4122595"/>
                  </a:lnTo>
                  <a:close/>
                  <a:moveTo>
                    <a:pt x="4584405" y="3569053"/>
                  </a:moveTo>
                  <a:lnTo>
                    <a:pt x="5137947" y="3569053"/>
                  </a:lnTo>
                  <a:lnTo>
                    <a:pt x="5137947" y="4122595"/>
                  </a:lnTo>
                  <a:lnTo>
                    <a:pt x="4584405" y="4122595"/>
                  </a:lnTo>
                  <a:close/>
                  <a:moveTo>
                    <a:pt x="3353626" y="3569053"/>
                  </a:moveTo>
                  <a:lnTo>
                    <a:pt x="3907168" y="3569053"/>
                  </a:lnTo>
                  <a:lnTo>
                    <a:pt x="3907168" y="4122595"/>
                  </a:lnTo>
                  <a:lnTo>
                    <a:pt x="3353626" y="4122595"/>
                  </a:lnTo>
                  <a:close/>
                  <a:moveTo>
                    <a:pt x="2122844" y="3569053"/>
                  </a:moveTo>
                  <a:lnTo>
                    <a:pt x="2676386" y="3569053"/>
                  </a:lnTo>
                  <a:lnTo>
                    <a:pt x="2676386" y="4122595"/>
                  </a:lnTo>
                  <a:lnTo>
                    <a:pt x="2122844" y="4122595"/>
                  </a:lnTo>
                  <a:close/>
                  <a:moveTo>
                    <a:pt x="958200" y="3569053"/>
                  </a:moveTo>
                  <a:lnTo>
                    <a:pt x="1511742" y="3569053"/>
                  </a:lnTo>
                  <a:lnTo>
                    <a:pt x="1511742" y="4122595"/>
                  </a:lnTo>
                  <a:lnTo>
                    <a:pt x="958200" y="4122595"/>
                  </a:lnTo>
                  <a:close/>
                  <a:moveTo>
                    <a:pt x="0" y="3569053"/>
                  </a:moveTo>
                  <a:lnTo>
                    <a:pt x="553543" y="3569053"/>
                  </a:lnTo>
                  <a:lnTo>
                    <a:pt x="553543" y="4122595"/>
                  </a:lnTo>
                  <a:lnTo>
                    <a:pt x="0" y="4122595"/>
                  </a:lnTo>
                  <a:close/>
                  <a:moveTo>
                    <a:pt x="958201" y="2328102"/>
                  </a:moveTo>
                  <a:lnTo>
                    <a:pt x="1511743" y="2328102"/>
                  </a:lnTo>
                  <a:lnTo>
                    <a:pt x="1511743" y="2881644"/>
                  </a:lnTo>
                  <a:lnTo>
                    <a:pt x="958201" y="2881644"/>
                  </a:lnTo>
                  <a:close/>
                  <a:moveTo>
                    <a:pt x="1" y="2328102"/>
                  </a:moveTo>
                  <a:lnTo>
                    <a:pt x="553543" y="2328102"/>
                  </a:lnTo>
                  <a:lnTo>
                    <a:pt x="553543" y="2881644"/>
                  </a:lnTo>
                  <a:lnTo>
                    <a:pt x="1" y="2881644"/>
                  </a:lnTo>
                  <a:close/>
                  <a:moveTo>
                    <a:pt x="2122843" y="1107781"/>
                  </a:moveTo>
                  <a:lnTo>
                    <a:pt x="2676385" y="1107781"/>
                  </a:lnTo>
                  <a:lnTo>
                    <a:pt x="2676385" y="1661323"/>
                  </a:lnTo>
                  <a:lnTo>
                    <a:pt x="2122843" y="1661323"/>
                  </a:lnTo>
                  <a:close/>
                  <a:moveTo>
                    <a:pt x="958201" y="1107781"/>
                  </a:moveTo>
                  <a:lnTo>
                    <a:pt x="1511743" y="1107781"/>
                  </a:lnTo>
                  <a:lnTo>
                    <a:pt x="1511743" y="1661323"/>
                  </a:lnTo>
                  <a:lnTo>
                    <a:pt x="958201" y="1661323"/>
                  </a:lnTo>
                  <a:close/>
                  <a:moveTo>
                    <a:pt x="1" y="1107781"/>
                  </a:moveTo>
                  <a:lnTo>
                    <a:pt x="553543" y="1107781"/>
                  </a:lnTo>
                  <a:lnTo>
                    <a:pt x="553543" y="1661323"/>
                  </a:lnTo>
                  <a:lnTo>
                    <a:pt x="1" y="1661323"/>
                  </a:lnTo>
                  <a:close/>
                  <a:moveTo>
                    <a:pt x="1" y="1"/>
                  </a:moveTo>
                  <a:lnTo>
                    <a:pt x="553543" y="1"/>
                  </a:lnTo>
                  <a:lnTo>
                    <a:pt x="553543" y="553542"/>
                  </a:lnTo>
                  <a:lnTo>
                    <a:pt x="1" y="553542"/>
                  </a:lnTo>
                  <a:close/>
                  <a:moveTo>
                    <a:pt x="958201" y="0"/>
                  </a:moveTo>
                  <a:lnTo>
                    <a:pt x="1511743" y="0"/>
                  </a:lnTo>
                  <a:lnTo>
                    <a:pt x="1511743" y="553542"/>
                  </a:lnTo>
                  <a:lnTo>
                    <a:pt x="958201" y="553542"/>
                  </a:lnTo>
                  <a:close/>
                  <a:moveTo>
                    <a:pt x="2122843" y="0"/>
                  </a:moveTo>
                  <a:lnTo>
                    <a:pt x="2676385" y="0"/>
                  </a:lnTo>
                  <a:lnTo>
                    <a:pt x="2676385" y="553542"/>
                  </a:lnTo>
                  <a:lnTo>
                    <a:pt x="2122843" y="553542"/>
                  </a:lnTo>
                  <a:close/>
                </a:path>
              </a:pathLst>
            </a:custGeom>
            <a:solidFill>
              <a:schemeClr val="bg1"/>
            </a:solidFill>
            <a:ln w="158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grpSp>
      <p:grpSp>
        <p:nvGrpSpPr>
          <p:cNvPr id="77" name="Group 76"/>
          <p:cNvGrpSpPr/>
          <p:nvPr/>
        </p:nvGrpSpPr>
        <p:grpSpPr>
          <a:xfrm>
            <a:off x="7838435" y="5964658"/>
            <a:ext cx="709345" cy="586871"/>
            <a:chOff x="3427203" y="1415129"/>
            <a:chExt cx="822983" cy="680888"/>
          </a:xfrm>
          <a:noFill/>
        </p:grpSpPr>
        <p:sp>
          <p:nvSpPr>
            <p:cNvPr id="87" name="Freeform 5"/>
            <p:cNvSpPr>
              <a:spLocks noEditPoints="1"/>
            </p:cNvSpPr>
            <p:nvPr/>
          </p:nvSpPr>
          <p:spPr bwMode="auto">
            <a:xfrm>
              <a:off x="3856088" y="1450494"/>
              <a:ext cx="147736" cy="153817"/>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88" name="Oval 6"/>
            <p:cNvSpPr>
              <a:spLocks noChangeArrowheads="1"/>
            </p:cNvSpPr>
            <p:nvPr/>
          </p:nvSpPr>
          <p:spPr bwMode="auto">
            <a:xfrm>
              <a:off x="3907652" y="1504181"/>
              <a:ext cx="43380" cy="45592"/>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89" name="Freeform 7"/>
            <p:cNvSpPr>
              <a:spLocks noEditPoints="1"/>
            </p:cNvSpPr>
            <p:nvPr/>
          </p:nvSpPr>
          <p:spPr bwMode="auto">
            <a:xfrm>
              <a:off x="3427203" y="1415129"/>
              <a:ext cx="201756" cy="210488"/>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0" name="Oval 8"/>
            <p:cNvSpPr>
              <a:spLocks noChangeArrowheads="1"/>
            </p:cNvSpPr>
            <p:nvPr/>
          </p:nvSpPr>
          <p:spPr bwMode="auto">
            <a:xfrm>
              <a:off x="3498002" y="1489269"/>
              <a:ext cx="59339" cy="62635"/>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1" name="Freeform 9"/>
            <p:cNvSpPr>
              <a:spLocks/>
            </p:cNvSpPr>
            <p:nvPr/>
          </p:nvSpPr>
          <p:spPr bwMode="auto">
            <a:xfrm>
              <a:off x="4108588" y="1808834"/>
              <a:ext cx="118270" cy="196852"/>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2" name="Freeform 10"/>
            <p:cNvSpPr>
              <a:spLocks/>
            </p:cNvSpPr>
            <p:nvPr/>
          </p:nvSpPr>
          <p:spPr bwMode="auto">
            <a:xfrm>
              <a:off x="3478767" y="1915782"/>
              <a:ext cx="771419" cy="180235"/>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3" name="Freeform 11"/>
            <p:cNvSpPr>
              <a:spLocks/>
            </p:cNvSpPr>
            <p:nvPr/>
          </p:nvSpPr>
          <p:spPr bwMode="auto">
            <a:xfrm>
              <a:off x="3513553" y="1613685"/>
              <a:ext cx="260277" cy="269714"/>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4" name="Freeform 12"/>
            <p:cNvSpPr>
              <a:spLocks/>
            </p:cNvSpPr>
            <p:nvPr/>
          </p:nvSpPr>
          <p:spPr bwMode="auto">
            <a:xfrm>
              <a:off x="3652285" y="1462851"/>
              <a:ext cx="185386" cy="132514"/>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95" name="Freeform 13"/>
            <p:cNvSpPr>
              <a:spLocks/>
            </p:cNvSpPr>
            <p:nvPr/>
          </p:nvSpPr>
          <p:spPr bwMode="auto">
            <a:xfrm>
              <a:off x="3939572" y="1583007"/>
              <a:ext cx="226309" cy="25693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grpSp>
      <p:grpSp>
        <p:nvGrpSpPr>
          <p:cNvPr id="26" name="Group 25"/>
          <p:cNvGrpSpPr/>
          <p:nvPr/>
        </p:nvGrpSpPr>
        <p:grpSpPr>
          <a:xfrm>
            <a:off x="7847815" y="5655021"/>
            <a:ext cx="522684" cy="261343"/>
            <a:chOff x="10150591" y="2174149"/>
            <a:chExt cx="693244" cy="346623"/>
          </a:xfrm>
        </p:grpSpPr>
        <p:sp>
          <p:nvSpPr>
            <p:cNvPr id="78"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79" name="Group 78"/>
            <p:cNvGrpSpPr/>
            <p:nvPr/>
          </p:nvGrpSpPr>
          <p:grpSpPr>
            <a:xfrm>
              <a:off x="10405158" y="2303619"/>
              <a:ext cx="184110" cy="192221"/>
              <a:chOff x="6356211" y="-986246"/>
              <a:chExt cx="322176" cy="336369"/>
            </a:xfrm>
            <a:noFill/>
          </p:grpSpPr>
          <p:sp>
            <p:nvSpPr>
              <p:cNvPr id="80" name="Oval 79"/>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81" name="Straight Connector 80"/>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6" name="Freeform 95"/>
          <p:cNvSpPr>
            <a:spLocks noChangeAspect="1"/>
          </p:cNvSpPr>
          <p:nvPr/>
        </p:nvSpPr>
        <p:spPr bwMode="black">
          <a:xfrm>
            <a:off x="1465832" y="5976825"/>
            <a:ext cx="567669" cy="446754"/>
          </a:xfrm>
          <a:custGeom>
            <a:avLst/>
            <a:gdLst>
              <a:gd name="connsiteX0" fmla="*/ 427036 w 1971675"/>
              <a:gd name="connsiteY0" fmla="*/ 1374775 h 1409700"/>
              <a:gd name="connsiteX1" fmla="*/ 1544636 w 1971675"/>
              <a:gd name="connsiteY1" fmla="*/ 1374775 h 1409700"/>
              <a:gd name="connsiteX2" fmla="*/ 1544636 w 1971675"/>
              <a:gd name="connsiteY2" fmla="*/ 1409700 h 1409700"/>
              <a:gd name="connsiteX3" fmla="*/ 427036 w 1971675"/>
              <a:gd name="connsiteY3" fmla="*/ 1409700 h 1409700"/>
              <a:gd name="connsiteX4" fmla="*/ 104775 w 1971675"/>
              <a:gd name="connsiteY4" fmla="*/ 104775 h 1409700"/>
              <a:gd name="connsiteX5" fmla="*/ 104775 w 1971675"/>
              <a:gd name="connsiteY5" fmla="*/ 1028700 h 1409700"/>
              <a:gd name="connsiteX6" fmla="*/ 761999 w 1971675"/>
              <a:gd name="connsiteY6" fmla="*/ 1028700 h 1409700"/>
              <a:gd name="connsiteX7" fmla="*/ 1198562 w 1971675"/>
              <a:gd name="connsiteY7" fmla="*/ 1028700 h 1409700"/>
              <a:gd name="connsiteX8" fmla="*/ 1879600 w 1971675"/>
              <a:gd name="connsiteY8" fmla="*/ 1028700 h 1409700"/>
              <a:gd name="connsiteX9" fmla="*/ 1879600 w 1971675"/>
              <a:gd name="connsiteY9" fmla="*/ 104775 h 1409700"/>
              <a:gd name="connsiteX10" fmla="*/ 985837 w 1971675"/>
              <a:gd name="connsiteY10" fmla="*/ 23812 h 1409700"/>
              <a:gd name="connsiteX11" fmla="*/ 957262 w 1971675"/>
              <a:gd name="connsiteY11" fmla="*/ 46831 h 1409700"/>
              <a:gd name="connsiteX12" fmla="*/ 985837 w 1971675"/>
              <a:gd name="connsiteY12" fmla="*/ 69850 h 1409700"/>
              <a:gd name="connsiteX13" fmla="*/ 1014412 w 1971675"/>
              <a:gd name="connsiteY13" fmla="*/ 46831 h 1409700"/>
              <a:gd name="connsiteX14" fmla="*/ 985837 w 1971675"/>
              <a:gd name="connsiteY14" fmla="*/ 23812 h 1409700"/>
              <a:gd name="connsiteX15" fmla="*/ 103772 w 1971675"/>
              <a:gd name="connsiteY15" fmla="*/ 0 h 1409700"/>
              <a:gd name="connsiteX16" fmla="*/ 1856372 w 1971675"/>
              <a:gd name="connsiteY16" fmla="*/ 0 h 1409700"/>
              <a:gd name="connsiteX17" fmla="*/ 1971675 w 1971675"/>
              <a:gd name="connsiteY17" fmla="*/ 103909 h 1409700"/>
              <a:gd name="connsiteX18" fmla="*/ 1971675 w 1971675"/>
              <a:gd name="connsiteY18" fmla="*/ 1027546 h 1409700"/>
              <a:gd name="connsiteX19" fmla="*/ 1856372 w 1971675"/>
              <a:gd name="connsiteY19" fmla="*/ 1143000 h 1409700"/>
              <a:gd name="connsiteX20" fmla="*/ 1277877 w 1971675"/>
              <a:gd name="connsiteY20" fmla="*/ 1143000 h 1409700"/>
              <a:gd name="connsiteX21" fmla="*/ 1198562 w 1971675"/>
              <a:gd name="connsiteY21" fmla="*/ 1143000 h 1409700"/>
              <a:gd name="connsiteX22" fmla="*/ 1198562 w 1971675"/>
              <a:gd name="connsiteY22" fmla="*/ 1212850 h 1409700"/>
              <a:gd name="connsiteX23" fmla="*/ 1198562 w 1971675"/>
              <a:gd name="connsiteY23" fmla="*/ 1258887 h 1409700"/>
              <a:gd name="connsiteX24" fmla="*/ 1452561 w 1971675"/>
              <a:gd name="connsiteY24" fmla="*/ 1258887 h 1409700"/>
              <a:gd name="connsiteX25" fmla="*/ 1544636 w 1971675"/>
              <a:gd name="connsiteY25" fmla="*/ 1374774 h 1409700"/>
              <a:gd name="connsiteX26" fmla="*/ 427036 w 1971675"/>
              <a:gd name="connsiteY26" fmla="*/ 1374774 h 1409700"/>
              <a:gd name="connsiteX27" fmla="*/ 519111 w 1971675"/>
              <a:gd name="connsiteY27" fmla="*/ 1258887 h 1409700"/>
              <a:gd name="connsiteX28" fmla="*/ 761999 w 1971675"/>
              <a:gd name="connsiteY28" fmla="*/ 1258887 h 1409700"/>
              <a:gd name="connsiteX29" fmla="*/ 761999 w 1971675"/>
              <a:gd name="connsiteY29" fmla="*/ 1212850 h 1409700"/>
              <a:gd name="connsiteX30" fmla="*/ 761999 w 1971675"/>
              <a:gd name="connsiteY30" fmla="*/ 1143000 h 1409700"/>
              <a:gd name="connsiteX31" fmla="*/ 673281 w 1971675"/>
              <a:gd name="connsiteY31" fmla="*/ 1143000 h 1409700"/>
              <a:gd name="connsiteX32" fmla="*/ 103772 w 1971675"/>
              <a:gd name="connsiteY32" fmla="*/ 1143000 h 1409700"/>
              <a:gd name="connsiteX33" fmla="*/ 0 w 1971675"/>
              <a:gd name="connsiteY33" fmla="*/ 1027546 h 1409700"/>
              <a:gd name="connsiteX34" fmla="*/ 0 w 1971675"/>
              <a:gd name="connsiteY34" fmla="*/ 103909 h 1409700"/>
              <a:gd name="connsiteX35" fmla="*/ 103772 w 1971675"/>
              <a:gd name="connsiteY3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675" h="1409700">
                <a:moveTo>
                  <a:pt x="427036" y="1374775"/>
                </a:moveTo>
                <a:lnTo>
                  <a:pt x="1544636" y="1374775"/>
                </a:lnTo>
                <a:lnTo>
                  <a:pt x="1544636" y="1409700"/>
                </a:lnTo>
                <a:lnTo>
                  <a:pt x="427036" y="1409700"/>
                </a:lnTo>
                <a:close/>
                <a:moveTo>
                  <a:pt x="104775" y="104775"/>
                </a:moveTo>
                <a:lnTo>
                  <a:pt x="104775" y="1028700"/>
                </a:lnTo>
                <a:lnTo>
                  <a:pt x="761999" y="1028700"/>
                </a:lnTo>
                <a:lnTo>
                  <a:pt x="1198562" y="1028700"/>
                </a:lnTo>
                <a:lnTo>
                  <a:pt x="1879600" y="1028700"/>
                </a:lnTo>
                <a:lnTo>
                  <a:pt x="1879600" y="104775"/>
                </a:lnTo>
                <a:close/>
                <a:moveTo>
                  <a:pt x="985837" y="23812"/>
                </a:moveTo>
                <a:cubicBezTo>
                  <a:pt x="970055" y="23812"/>
                  <a:pt x="957262" y="34118"/>
                  <a:pt x="957262" y="46831"/>
                </a:cubicBezTo>
                <a:cubicBezTo>
                  <a:pt x="957262" y="59544"/>
                  <a:pt x="970055" y="69850"/>
                  <a:pt x="985837" y="69850"/>
                </a:cubicBezTo>
                <a:cubicBezTo>
                  <a:pt x="1001619" y="69850"/>
                  <a:pt x="1014412" y="59544"/>
                  <a:pt x="1014412" y="46831"/>
                </a:cubicBezTo>
                <a:cubicBezTo>
                  <a:pt x="1014412" y="34118"/>
                  <a:pt x="1001619" y="23812"/>
                  <a:pt x="985837" y="23812"/>
                </a:cubicBezTo>
                <a:close/>
                <a:moveTo>
                  <a:pt x="103772" y="0"/>
                </a:moveTo>
                <a:cubicBezTo>
                  <a:pt x="1856372" y="0"/>
                  <a:pt x="1856372" y="0"/>
                  <a:pt x="1856372" y="0"/>
                </a:cubicBezTo>
                <a:cubicBezTo>
                  <a:pt x="1925554" y="0"/>
                  <a:pt x="1971675" y="46182"/>
                  <a:pt x="1971675" y="103909"/>
                </a:cubicBezTo>
                <a:lnTo>
                  <a:pt x="1971675" y="1027546"/>
                </a:lnTo>
                <a:cubicBezTo>
                  <a:pt x="1971675" y="1085273"/>
                  <a:pt x="1925554" y="1143000"/>
                  <a:pt x="1856372" y="1143000"/>
                </a:cubicBezTo>
                <a:cubicBezTo>
                  <a:pt x="1637297" y="1143000"/>
                  <a:pt x="1445606" y="1143000"/>
                  <a:pt x="1277877" y="1143000"/>
                </a:cubicBezTo>
                <a:lnTo>
                  <a:pt x="1198562" y="1143000"/>
                </a:lnTo>
                <a:lnTo>
                  <a:pt x="1198562" y="1212850"/>
                </a:lnTo>
                <a:lnTo>
                  <a:pt x="1198562" y="1258887"/>
                </a:lnTo>
                <a:lnTo>
                  <a:pt x="1452561" y="1258887"/>
                </a:lnTo>
                <a:lnTo>
                  <a:pt x="1544636" y="1374774"/>
                </a:lnTo>
                <a:lnTo>
                  <a:pt x="427036" y="1374774"/>
                </a:lnTo>
                <a:lnTo>
                  <a:pt x="519111" y="1258887"/>
                </a:lnTo>
                <a:lnTo>
                  <a:pt x="761999" y="1258887"/>
                </a:lnTo>
                <a:lnTo>
                  <a:pt x="761999" y="1212850"/>
                </a:lnTo>
                <a:lnTo>
                  <a:pt x="761999" y="1143000"/>
                </a:lnTo>
                <a:lnTo>
                  <a:pt x="673281" y="1143000"/>
                </a:lnTo>
                <a:cubicBezTo>
                  <a:pt x="103772" y="1143000"/>
                  <a:pt x="103772" y="1143000"/>
                  <a:pt x="103772" y="1143000"/>
                </a:cubicBezTo>
                <a:cubicBezTo>
                  <a:pt x="46121" y="1143000"/>
                  <a:pt x="0" y="1085273"/>
                  <a:pt x="0" y="1027546"/>
                </a:cubicBezTo>
                <a:cubicBezTo>
                  <a:pt x="0" y="103909"/>
                  <a:pt x="0" y="103909"/>
                  <a:pt x="0" y="103909"/>
                </a:cubicBezTo>
                <a:cubicBezTo>
                  <a:pt x="0" y="46182"/>
                  <a:pt x="46121" y="0"/>
                  <a:pt x="103772" y="0"/>
                </a:cubicBezTo>
                <a:close/>
              </a:path>
            </a:pathLst>
          </a:custGeom>
          <a:solidFill>
            <a:schemeClr val="tx1"/>
          </a:solidFill>
          <a:ln>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16"/>
          <p:cNvSpPr>
            <a:spLocks noChangeAspect="1" noEditPoints="1"/>
          </p:cNvSpPr>
          <p:nvPr/>
        </p:nvSpPr>
        <p:spPr bwMode="black">
          <a:xfrm>
            <a:off x="2393653" y="5998575"/>
            <a:ext cx="593996" cy="41362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99" name="Group 331"/>
          <p:cNvGrpSpPr>
            <a:grpSpLocks noChangeAspect="1"/>
          </p:cNvGrpSpPr>
          <p:nvPr/>
        </p:nvGrpSpPr>
        <p:grpSpPr bwMode="auto">
          <a:xfrm>
            <a:off x="3286085" y="5986316"/>
            <a:ext cx="647771" cy="385969"/>
            <a:chOff x="3265" y="3229"/>
            <a:chExt cx="433" cy="258"/>
          </a:xfrm>
          <a:solidFill>
            <a:schemeClr val="tx1"/>
          </a:solidFill>
        </p:grpSpPr>
        <p:sp>
          <p:nvSpPr>
            <p:cNvPr id="100" name="Freeform 332"/>
            <p:cNvSpPr>
              <a:spLocks/>
            </p:cNvSpPr>
            <p:nvPr/>
          </p:nvSpPr>
          <p:spPr bwMode="auto">
            <a:xfrm>
              <a:off x="3306" y="3229"/>
              <a:ext cx="354" cy="202"/>
            </a:xfrm>
            <a:custGeom>
              <a:avLst/>
              <a:gdLst>
                <a:gd name="T0" fmla="*/ 144 w 147"/>
                <a:gd name="T1" fmla="*/ 83 h 83"/>
                <a:gd name="T2" fmla="*/ 141 w 147"/>
                <a:gd name="T3" fmla="*/ 80 h 83"/>
                <a:gd name="T4" fmla="*/ 141 w 147"/>
                <a:gd name="T5" fmla="*/ 13 h 83"/>
                <a:gd name="T6" fmla="*/ 134 w 147"/>
                <a:gd name="T7" fmla="*/ 7 h 83"/>
                <a:gd name="T8" fmla="*/ 11 w 147"/>
                <a:gd name="T9" fmla="*/ 7 h 83"/>
                <a:gd name="T10" fmla="*/ 6 w 147"/>
                <a:gd name="T11" fmla="*/ 13 h 83"/>
                <a:gd name="T12" fmla="*/ 6 w 147"/>
                <a:gd name="T13" fmla="*/ 80 h 83"/>
                <a:gd name="T14" fmla="*/ 3 w 147"/>
                <a:gd name="T15" fmla="*/ 83 h 83"/>
                <a:gd name="T16" fmla="*/ 0 w 147"/>
                <a:gd name="T17" fmla="*/ 80 h 83"/>
                <a:gd name="T18" fmla="*/ 0 w 147"/>
                <a:gd name="T19" fmla="*/ 13 h 83"/>
                <a:gd name="T20" fmla="*/ 11 w 147"/>
                <a:gd name="T21" fmla="*/ 0 h 83"/>
                <a:gd name="T22" fmla="*/ 134 w 147"/>
                <a:gd name="T23" fmla="*/ 0 h 83"/>
                <a:gd name="T24" fmla="*/ 147 w 147"/>
                <a:gd name="T25" fmla="*/ 13 h 83"/>
                <a:gd name="T26" fmla="*/ 147 w 147"/>
                <a:gd name="T27" fmla="*/ 80 h 83"/>
                <a:gd name="T28" fmla="*/ 144 w 147"/>
                <a:gd name="T2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83">
                  <a:moveTo>
                    <a:pt x="144" y="83"/>
                  </a:moveTo>
                  <a:cubicBezTo>
                    <a:pt x="142" y="83"/>
                    <a:pt x="141" y="82"/>
                    <a:pt x="141" y="80"/>
                  </a:cubicBezTo>
                  <a:cubicBezTo>
                    <a:pt x="141" y="13"/>
                    <a:pt x="141" y="13"/>
                    <a:pt x="141" y="13"/>
                  </a:cubicBezTo>
                  <a:cubicBezTo>
                    <a:pt x="141" y="9"/>
                    <a:pt x="138" y="7"/>
                    <a:pt x="134" y="7"/>
                  </a:cubicBezTo>
                  <a:cubicBezTo>
                    <a:pt x="11" y="7"/>
                    <a:pt x="11" y="7"/>
                    <a:pt x="11" y="7"/>
                  </a:cubicBezTo>
                  <a:cubicBezTo>
                    <a:pt x="7" y="7"/>
                    <a:pt x="6" y="10"/>
                    <a:pt x="6" y="13"/>
                  </a:cubicBezTo>
                  <a:cubicBezTo>
                    <a:pt x="6" y="80"/>
                    <a:pt x="6" y="80"/>
                    <a:pt x="6" y="80"/>
                  </a:cubicBezTo>
                  <a:cubicBezTo>
                    <a:pt x="6" y="82"/>
                    <a:pt x="5" y="83"/>
                    <a:pt x="3" y="83"/>
                  </a:cubicBezTo>
                  <a:cubicBezTo>
                    <a:pt x="1" y="83"/>
                    <a:pt x="0" y="82"/>
                    <a:pt x="0" y="80"/>
                  </a:cubicBezTo>
                  <a:cubicBezTo>
                    <a:pt x="0" y="13"/>
                    <a:pt x="0" y="13"/>
                    <a:pt x="0" y="13"/>
                  </a:cubicBezTo>
                  <a:cubicBezTo>
                    <a:pt x="0" y="6"/>
                    <a:pt x="4" y="0"/>
                    <a:pt x="11" y="0"/>
                  </a:cubicBezTo>
                  <a:cubicBezTo>
                    <a:pt x="134" y="0"/>
                    <a:pt x="134" y="0"/>
                    <a:pt x="134" y="0"/>
                  </a:cubicBezTo>
                  <a:cubicBezTo>
                    <a:pt x="141" y="0"/>
                    <a:pt x="147" y="6"/>
                    <a:pt x="147" y="13"/>
                  </a:cubicBezTo>
                  <a:cubicBezTo>
                    <a:pt x="147" y="80"/>
                    <a:pt x="147" y="80"/>
                    <a:pt x="147" y="80"/>
                  </a:cubicBezTo>
                  <a:cubicBezTo>
                    <a:pt x="147" y="82"/>
                    <a:pt x="146" y="83"/>
                    <a:pt x="144" y="8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1" name="Freeform 333"/>
            <p:cNvSpPr>
              <a:spLocks/>
            </p:cNvSpPr>
            <p:nvPr/>
          </p:nvSpPr>
          <p:spPr bwMode="auto">
            <a:xfrm>
              <a:off x="3684" y="3423"/>
              <a:ext cx="14" cy="47"/>
            </a:xfrm>
            <a:custGeom>
              <a:avLst/>
              <a:gdLst>
                <a:gd name="T0" fmla="*/ 3 w 6"/>
                <a:gd name="T1" fmla="*/ 19 h 19"/>
                <a:gd name="T2" fmla="*/ 0 w 6"/>
                <a:gd name="T3" fmla="*/ 16 h 19"/>
                <a:gd name="T4" fmla="*/ 0 w 6"/>
                <a:gd name="T5" fmla="*/ 3 h 19"/>
                <a:gd name="T6" fmla="*/ 3 w 6"/>
                <a:gd name="T7" fmla="*/ 0 h 19"/>
                <a:gd name="T8" fmla="*/ 6 w 6"/>
                <a:gd name="T9" fmla="*/ 3 h 19"/>
                <a:gd name="T10" fmla="*/ 6 w 6"/>
                <a:gd name="T11" fmla="*/ 16 h 19"/>
                <a:gd name="T12" fmla="*/ 3 w 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6" h="19">
                  <a:moveTo>
                    <a:pt x="3" y="19"/>
                  </a:moveTo>
                  <a:cubicBezTo>
                    <a:pt x="1" y="19"/>
                    <a:pt x="0" y="18"/>
                    <a:pt x="0" y="16"/>
                  </a:cubicBezTo>
                  <a:cubicBezTo>
                    <a:pt x="0" y="3"/>
                    <a:pt x="0" y="3"/>
                    <a:pt x="0" y="3"/>
                  </a:cubicBezTo>
                  <a:cubicBezTo>
                    <a:pt x="0" y="2"/>
                    <a:pt x="1" y="0"/>
                    <a:pt x="3" y="0"/>
                  </a:cubicBezTo>
                  <a:cubicBezTo>
                    <a:pt x="5" y="0"/>
                    <a:pt x="6" y="2"/>
                    <a:pt x="6" y="3"/>
                  </a:cubicBezTo>
                  <a:cubicBezTo>
                    <a:pt x="6" y="16"/>
                    <a:pt x="6" y="16"/>
                    <a:pt x="6" y="16"/>
                  </a:cubicBezTo>
                  <a:cubicBezTo>
                    <a:pt x="6" y="18"/>
                    <a:pt x="5" y="19"/>
                    <a:pt x="3" y="19"/>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2" name="Freeform 334"/>
            <p:cNvSpPr>
              <a:spLocks/>
            </p:cNvSpPr>
            <p:nvPr/>
          </p:nvSpPr>
          <p:spPr bwMode="auto">
            <a:xfrm>
              <a:off x="3268" y="3423"/>
              <a:ext cx="175" cy="56"/>
            </a:xfrm>
            <a:custGeom>
              <a:avLst/>
              <a:gdLst>
                <a:gd name="T0" fmla="*/ 3 w 73"/>
                <a:gd name="T1" fmla="*/ 23 h 23"/>
                <a:gd name="T2" fmla="*/ 0 w 73"/>
                <a:gd name="T3" fmla="*/ 19 h 23"/>
                <a:gd name="T4" fmla="*/ 0 w 73"/>
                <a:gd name="T5" fmla="*/ 3 h 23"/>
                <a:gd name="T6" fmla="*/ 3 w 73"/>
                <a:gd name="T7" fmla="*/ 0 h 23"/>
                <a:gd name="T8" fmla="*/ 70 w 73"/>
                <a:gd name="T9" fmla="*/ 0 h 23"/>
                <a:gd name="T10" fmla="*/ 73 w 73"/>
                <a:gd name="T11" fmla="*/ 3 h 23"/>
                <a:gd name="T12" fmla="*/ 70 w 73"/>
                <a:gd name="T13" fmla="*/ 7 h 23"/>
                <a:gd name="T14" fmla="*/ 6 w 73"/>
                <a:gd name="T15" fmla="*/ 7 h 23"/>
                <a:gd name="T16" fmla="*/ 6 w 73"/>
                <a:gd name="T17" fmla="*/ 19 h 23"/>
                <a:gd name="T18" fmla="*/ 3 w 73"/>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
                  <a:moveTo>
                    <a:pt x="3" y="23"/>
                  </a:moveTo>
                  <a:cubicBezTo>
                    <a:pt x="1" y="23"/>
                    <a:pt x="0" y="21"/>
                    <a:pt x="0" y="19"/>
                  </a:cubicBezTo>
                  <a:cubicBezTo>
                    <a:pt x="0" y="3"/>
                    <a:pt x="0" y="3"/>
                    <a:pt x="0" y="3"/>
                  </a:cubicBezTo>
                  <a:cubicBezTo>
                    <a:pt x="0" y="2"/>
                    <a:pt x="1" y="0"/>
                    <a:pt x="3" y="0"/>
                  </a:cubicBezTo>
                  <a:cubicBezTo>
                    <a:pt x="70" y="0"/>
                    <a:pt x="70" y="0"/>
                    <a:pt x="70" y="0"/>
                  </a:cubicBezTo>
                  <a:cubicBezTo>
                    <a:pt x="72" y="0"/>
                    <a:pt x="73" y="2"/>
                    <a:pt x="73" y="3"/>
                  </a:cubicBezTo>
                  <a:cubicBezTo>
                    <a:pt x="73" y="5"/>
                    <a:pt x="72" y="7"/>
                    <a:pt x="70" y="7"/>
                  </a:cubicBezTo>
                  <a:cubicBezTo>
                    <a:pt x="6" y="7"/>
                    <a:pt x="6" y="7"/>
                    <a:pt x="6" y="7"/>
                  </a:cubicBezTo>
                  <a:cubicBezTo>
                    <a:pt x="6" y="19"/>
                    <a:pt x="6" y="19"/>
                    <a:pt x="6" y="19"/>
                  </a:cubicBezTo>
                  <a:cubicBezTo>
                    <a:pt x="6" y="21"/>
                    <a:pt x="5" y="23"/>
                    <a:pt x="3" y="2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3" name="Freeform 335"/>
            <p:cNvSpPr>
              <a:spLocks/>
            </p:cNvSpPr>
            <p:nvPr/>
          </p:nvSpPr>
          <p:spPr bwMode="auto">
            <a:xfrm>
              <a:off x="3520" y="3423"/>
              <a:ext cx="178" cy="56"/>
            </a:xfrm>
            <a:custGeom>
              <a:avLst/>
              <a:gdLst>
                <a:gd name="T0" fmla="*/ 71 w 74"/>
                <a:gd name="T1" fmla="*/ 23 h 23"/>
                <a:gd name="T2" fmla="*/ 68 w 74"/>
                <a:gd name="T3" fmla="*/ 19 h 23"/>
                <a:gd name="T4" fmla="*/ 68 w 74"/>
                <a:gd name="T5" fmla="*/ 7 h 23"/>
                <a:gd name="T6" fmla="*/ 3 w 74"/>
                <a:gd name="T7" fmla="*/ 7 h 23"/>
                <a:gd name="T8" fmla="*/ 0 w 74"/>
                <a:gd name="T9" fmla="*/ 3 h 23"/>
                <a:gd name="T10" fmla="*/ 3 w 74"/>
                <a:gd name="T11" fmla="*/ 0 h 23"/>
                <a:gd name="T12" fmla="*/ 71 w 74"/>
                <a:gd name="T13" fmla="*/ 0 h 23"/>
                <a:gd name="T14" fmla="*/ 74 w 74"/>
                <a:gd name="T15" fmla="*/ 3 h 23"/>
                <a:gd name="T16" fmla="*/ 74 w 74"/>
                <a:gd name="T17" fmla="*/ 19 h 23"/>
                <a:gd name="T18" fmla="*/ 71 w 7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23">
                  <a:moveTo>
                    <a:pt x="71" y="23"/>
                  </a:moveTo>
                  <a:cubicBezTo>
                    <a:pt x="69" y="23"/>
                    <a:pt x="68" y="21"/>
                    <a:pt x="68" y="19"/>
                  </a:cubicBezTo>
                  <a:cubicBezTo>
                    <a:pt x="68" y="7"/>
                    <a:pt x="68" y="7"/>
                    <a:pt x="68" y="7"/>
                  </a:cubicBezTo>
                  <a:cubicBezTo>
                    <a:pt x="3" y="7"/>
                    <a:pt x="3" y="7"/>
                    <a:pt x="3" y="7"/>
                  </a:cubicBezTo>
                  <a:cubicBezTo>
                    <a:pt x="2" y="7"/>
                    <a:pt x="0" y="5"/>
                    <a:pt x="0" y="3"/>
                  </a:cubicBezTo>
                  <a:cubicBezTo>
                    <a:pt x="0" y="2"/>
                    <a:pt x="2" y="0"/>
                    <a:pt x="3" y="0"/>
                  </a:cubicBezTo>
                  <a:cubicBezTo>
                    <a:pt x="71" y="0"/>
                    <a:pt x="71" y="0"/>
                    <a:pt x="71" y="0"/>
                  </a:cubicBezTo>
                  <a:cubicBezTo>
                    <a:pt x="73" y="0"/>
                    <a:pt x="74" y="2"/>
                    <a:pt x="74" y="3"/>
                  </a:cubicBezTo>
                  <a:cubicBezTo>
                    <a:pt x="74" y="19"/>
                    <a:pt x="74" y="19"/>
                    <a:pt x="74" y="19"/>
                  </a:cubicBezTo>
                  <a:cubicBezTo>
                    <a:pt x="74" y="21"/>
                    <a:pt x="73" y="23"/>
                    <a:pt x="71" y="23"/>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4" name="Freeform 336"/>
            <p:cNvSpPr>
              <a:spLocks/>
            </p:cNvSpPr>
            <p:nvPr/>
          </p:nvSpPr>
          <p:spPr bwMode="auto">
            <a:xfrm>
              <a:off x="3265" y="3462"/>
              <a:ext cx="433" cy="25"/>
            </a:xfrm>
            <a:custGeom>
              <a:avLst/>
              <a:gdLst>
                <a:gd name="T0" fmla="*/ 172 w 180"/>
                <a:gd name="T1" fmla="*/ 10 h 10"/>
                <a:gd name="T2" fmla="*/ 9 w 180"/>
                <a:gd name="T3" fmla="*/ 10 h 10"/>
                <a:gd name="T4" fmla="*/ 1 w 180"/>
                <a:gd name="T5" fmla="*/ 5 h 10"/>
                <a:gd name="T6" fmla="*/ 3 w 180"/>
                <a:gd name="T7" fmla="*/ 0 h 10"/>
                <a:gd name="T8" fmla="*/ 7 w 180"/>
                <a:gd name="T9" fmla="*/ 2 h 10"/>
                <a:gd name="T10" fmla="*/ 9 w 180"/>
                <a:gd name="T11" fmla="*/ 3 h 10"/>
                <a:gd name="T12" fmla="*/ 172 w 180"/>
                <a:gd name="T13" fmla="*/ 3 h 10"/>
                <a:gd name="T14" fmla="*/ 173 w 180"/>
                <a:gd name="T15" fmla="*/ 2 h 10"/>
                <a:gd name="T16" fmla="*/ 178 w 180"/>
                <a:gd name="T17" fmla="*/ 0 h 10"/>
                <a:gd name="T18" fmla="*/ 180 w 180"/>
                <a:gd name="T19" fmla="*/ 5 h 10"/>
                <a:gd name="T20" fmla="*/ 172 w 18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0">
                  <a:moveTo>
                    <a:pt x="172" y="10"/>
                  </a:moveTo>
                  <a:cubicBezTo>
                    <a:pt x="9" y="10"/>
                    <a:pt x="9" y="10"/>
                    <a:pt x="9" y="10"/>
                  </a:cubicBezTo>
                  <a:cubicBezTo>
                    <a:pt x="5" y="10"/>
                    <a:pt x="2" y="8"/>
                    <a:pt x="1" y="5"/>
                  </a:cubicBezTo>
                  <a:cubicBezTo>
                    <a:pt x="0" y="3"/>
                    <a:pt x="1" y="1"/>
                    <a:pt x="3" y="0"/>
                  </a:cubicBezTo>
                  <a:cubicBezTo>
                    <a:pt x="5" y="0"/>
                    <a:pt x="6" y="1"/>
                    <a:pt x="7" y="2"/>
                  </a:cubicBezTo>
                  <a:cubicBezTo>
                    <a:pt x="7" y="3"/>
                    <a:pt x="8" y="3"/>
                    <a:pt x="9" y="3"/>
                  </a:cubicBezTo>
                  <a:cubicBezTo>
                    <a:pt x="172" y="3"/>
                    <a:pt x="172" y="3"/>
                    <a:pt x="172" y="3"/>
                  </a:cubicBezTo>
                  <a:cubicBezTo>
                    <a:pt x="173" y="3"/>
                    <a:pt x="173" y="3"/>
                    <a:pt x="173" y="2"/>
                  </a:cubicBezTo>
                  <a:cubicBezTo>
                    <a:pt x="174" y="1"/>
                    <a:pt x="176" y="0"/>
                    <a:pt x="178" y="0"/>
                  </a:cubicBezTo>
                  <a:cubicBezTo>
                    <a:pt x="179" y="1"/>
                    <a:pt x="180" y="3"/>
                    <a:pt x="180" y="5"/>
                  </a:cubicBezTo>
                  <a:cubicBezTo>
                    <a:pt x="178" y="8"/>
                    <a:pt x="175" y="10"/>
                    <a:pt x="172" y="10"/>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5" name="Freeform 337"/>
            <p:cNvSpPr>
              <a:spLocks/>
            </p:cNvSpPr>
            <p:nvPr/>
          </p:nvSpPr>
          <p:spPr bwMode="auto">
            <a:xfrm>
              <a:off x="3345" y="3268"/>
              <a:ext cx="276" cy="172"/>
            </a:xfrm>
            <a:custGeom>
              <a:avLst/>
              <a:gdLst>
                <a:gd name="T0" fmla="*/ 113 w 115"/>
                <a:gd name="T1" fmla="*/ 71 h 71"/>
                <a:gd name="T2" fmla="*/ 76 w 115"/>
                <a:gd name="T3" fmla="*/ 71 h 71"/>
                <a:gd name="T4" fmla="*/ 75 w 115"/>
                <a:gd name="T5" fmla="*/ 69 h 71"/>
                <a:gd name="T6" fmla="*/ 76 w 115"/>
                <a:gd name="T7" fmla="*/ 67 h 71"/>
                <a:gd name="T8" fmla="*/ 112 w 115"/>
                <a:gd name="T9" fmla="*/ 67 h 71"/>
                <a:gd name="T10" fmla="*/ 112 w 115"/>
                <a:gd name="T11" fmla="*/ 3 h 71"/>
                <a:gd name="T12" fmla="*/ 3 w 115"/>
                <a:gd name="T13" fmla="*/ 3 h 71"/>
                <a:gd name="T14" fmla="*/ 3 w 115"/>
                <a:gd name="T15" fmla="*/ 67 h 71"/>
                <a:gd name="T16" fmla="*/ 38 w 115"/>
                <a:gd name="T17" fmla="*/ 67 h 71"/>
                <a:gd name="T18" fmla="*/ 40 w 115"/>
                <a:gd name="T19" fmla="*/ 69 h 71"/>
                <a:gd name="T20" fmla="*/ 38 w 115"/>
                <a:gd name="T21" fmla="*/ 71 h 71"/>
                <a:gd name="T22" fmla="*/ 1 w 115"/>
                <a:gd name="T23" fmla="*/ 71 h 71"/>
                <a:gd name="T24" fmla="*/ 0 w 115"/>
                <a:gd name="T25" fmla="*/ 69 h 71"/>
                <a:gd name="T26" fmla="*/ 0 w 115"/>
                <a:gd name="T27" fmla="*/ 2 h 71"/>
                <a:gd name="T28" fmla="*/ 1 w 115"/>
                <a:gd name="T29" fmla="*/ 0 h 71"/>
                <a:gd name="T30" fmla="*/ 113 w 115"/>
                <a:gd name="T31" fmla="*/ 0 h 71"/>
                <a:gd name="T32" fmla="*/ 115 w 115"/>
                <a:gd name="T33" fmla="*/ 2 h 71"/>
                <a:gd name="T34" fmla="*/ 115 w 115"/>
                <a:gd name="T35" fmla="*/ 69 h 71"/>
                <a:gd name="T36" fmla="*/ 113 w 115"/>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71">
                  <a:moveTo>
                    <a:pt x="113" y="71"/>
                  </a:moveTo>
                  <a:cubicBezTo>
                    <a:pt x="76" y="71"/>
                    <a:pt x="76" y="71"/>
                    <a:pt x="76" y="71"/>
                  </a:cubicBezTo>
                  <a:cubicBezTo>
                    <a:pt x="76" y="71"/>
                    <a:pt x="75" y="70"/>
                    <a:pt x="75" y="69"/>
                  </a:cubicBezTo>
                  <a:cubicBezTo>
                    <a:pt x="75" y="68"/>
                    <a:pt x="76" y="67"/>
                    <a:pt x="76" y="67"/>
                  </a:cubicBezTo>
                  <a:cubicBezTo>
                    <a:pt x="112" y="67"/>
                    <a:pt x="112" y="67"/>
                    <a:pt x="112" y="67"/>
                  </a:cubicBezTo>
                  <a:cubicBezTo>
                    <a:pt x="112" y="3"/>
                    <a:pt x="112" y="3"/>
                    <a:pt x="112" y="3"/>
                  </a:cubicBezTo>
                  <a:cubicBezTo>
                    <a:pt x="3" y="3"/>
                    <a:pt x="3" y="3"/>
                    <a:pt x="3" y="3"/>
                  </a:cubicBezTo>
                  <a:cubicBezTo>
                    <a:pt x="3" y="67"/>
                    <a:pt x="3" y="67"/>
                    <a:pt x="3" y="67"/>
                  </a:cubicBezTo>
                  <a:cubicBezTo>
                    <a:pt x="38" y="67"/>
                    <a:pt x="38" y="67"/>
                    <a:pt x="38" y="67"/>
                  </a:cubicBezTo>
                  <a:cubicBezTo>
                    <a:pt x="39" y="67"/>
                    <a:pt x="40" y="68"/>
                    <a:pt x="40" y="69"/>
                  </a:cubicBezTo>
                  <a:cubicBezTo>
                    <a:pt x="40" y="70"/>
                    <a:pt x="39" y="71"/>
                    <a:pt x="38" y="71"/>
                  </a:cubicBezTo>
                  <a:cubicBezTo>
                    <a:pt x="1" y="71"/>
                    <a:pt x="1" y="71"/>
                    <a:pt x="1" y="71"/>
                  </a:cubicBezTo>
                  <a:cubicBezTo>
                    <a:pt x="0" y="71"/>
                    <a:pt x="0" y="70"/>
                    <a:pt x="0" y="69"/>
                  </a:cubicBezTo>
                  <a:cubicBezTo>
                    <a:pt x="0" y="2"/>
                    <a:pt x="0" y="2"/>
                    <a:pt x="0" y="2"/>
                  </a:cubicBezTo>
                  <a:cubicBezTo>
                    <a:pt x="0" y="1"/>
                    <a:pt x="0" y="0"/>
                    <a:pt x="1" y="0"/>
                  </a:cubicBezTo>
                  <a:cubicBezTo>
                    <a:pt x="113" y="0"/>
                    <a:pt x="113" y="0"/>
                    <a:pt x="113" y="0"/>
                  </a:cubicBezTo>
                  <a:cubicBezTo>
                    <a:pt x="114" y="0"/>
                    <a:pt x="115" y="1"/>
                    <a:pt x="115" y="2"/>
                  </a:cubicBezTo>
                  <a:cubicBezTo>
                    <a:pt x="115" y="69"/>
                    <a:pt x="115" y="69"/>
                    <a:pt x="115" y="69"/>
                  </a:cubicBezTo>
                  <a:cubicBezTo>
                    <a:pt x="115" y="70"/>
                    <a:pt x="114" y="71"/>
                    <a:pt x="113" y="71"/>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6" name="Oval 338"/>
            <p:cNvSpPr>
              <a:spLocks noChangeArrowheads="1"/>
            </p:cNvSpPr>
            <p:nvPr/>
          </p:nvSpPr>
          <p:spPr bwMode="auto">
            <a:xfrm>
              <a:off x="3475" y="3253"/>
              <a:ext cx="7" cy="8"/>
            </a:xfrm>
            <a:prstGeom prst="ellipse">
              <a:avLst/>
            </a:pr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7" name="Freeform 339"/>
            <p:cNvSpPr>
              <a:spLocks/>
            </p:cNvSpPr>
            <p:nvPr/>
          </p:nvSpPr>
          <p:spPr bwMode="auto">
            <a:xfrm>
              <a:off x="3436" y="3428"/>
              <a:ext cx="94" cy="27"/>
            </a:xfrm>
            <a:custGeom>
              <a:avLst/>
              <a:gdLst>
                <a:gd name="T0" fmla="*/ 27 w 39"/>
                <a:gd name="T1" fmla="*/ 11 h 11"/>
                <a:gd name="T2" fmla="*/ 12 w 39"/>
                <a:gd name="T3" fmla="*/ 11 h 11"/>
                <a:gd name="T4" fmla="*/ 1 w 39"/>
                <a:gd name="T5" fmla="*/ 4 h 11"/>
                <a:gd name="T6" fmla="*/ 0 w 39"/>
                <a:gd name="T7" fmla="*/ 2 h 11"/>
                <a:gd name="T8" fmla="*/ 2 w 39"/>
                <a:gd name="T9" fmla="*/ 0 h 11"/>
                <a:gd name="T10" fmla="*/ 4 w 39"/>
                <a:gd name="T11" fmla="*/ 1 h 11"/>
                <a:gd name="T12" fmla="*/ 4 w 39"/>
                <a:gd name="T13" fmla="*/ 2 h 11"/>
                <a:gd name="T14" fmla="*/ 12 w 39"/>
                <a:gd name="T15" fmla="*/ 8 h 11"/>
                <a:gd name="T16" fmla="*/ 27 w 39"/>
                <a:gd name="T17" fmla="*/ 8 h 11"/>
                <a:gd name="T18" fmla="*/ 35 w 39"/>
                <a:gd name="T19" fmla="*/ 2 h 11"/>
                <a:gd name="T20" fmla="*/ 35 w 39"/>
                <a:gd name="T21" fmla="*/ 1 h 11"/>
                <a:gd name="T22" fmla="*/ 37 w 39"/>
                <a:gd name="T23" fmla="*/ 0 h 11"/>
                <a:gd name="T24" fmla="*/ 38 w 39"/>
                <a:gd name="T25" fmla="*/ 2 h 11"/>
                <a:gd name="T26" fmla="*/ 38 w 39"/>
                <a:gd name="T27" fmla="*/ 4 h 11"/>
                <a:gd name="T28" fmla="*/ 27 w 39"/>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1">
                  <a:moveTo>
                    <a:pt x="27" y="11"/>
                  </a:moveTo>
                  <a:cubicBezTo>
                    <a:pt x="12" y="11"/>
                    <a:pt x="12" y="11"/>
                    <a:pt x="12" y="11"/>
                  </a:cubicBezTo>
                  <a:cubicBezTo>
                    <a:pt x="7" y="11"/>
                    <a:pt x="3" y="8"/>
                    <a:pt x="1" y="4"/>
                  </a:cubicBezTo>
                  <a:cubicBezTo>
                    <a:pt x="1" y="3"/>
                    <a:pt x="1" y="3"/>
                    <a:pt x="0" y="2"/>
                  </a:cubicBezTo>
                  <a:cubicBezTo>
                    <a:pt x="0" y="1"/>
                    <a:pt x="1" y="0"/>
                    <a:pt x="2" y="0"/>
                  </a:cubicBezTo>
                  <a:cubicBezTo>
                    <a:pt x="2" y="0"/>
                    <a:pt x="3" y="0"/>
                    <a:pt x="4" y="1"/>
                  </a:cubicBezTo>
                  <a:cubicBezTo>
                    <a:pt x="4" y="1"/>
                    <a:pt x="4" y="2"/>
                    <a:pt x="4" y="2"/>
                  </a:cubicBezTo>
                  <a:cubicBezTo>
                    <a:pt x="6" y="6"/>
                    <a:pt x="9" y="8"/>
                    <a:pt x="12" y="8"/>
                  </a:cubicBezTo>
                  <a:cubicBezTo>
                    <a:pt x="27" y="8"/>
                    <a:pt x="27" y="8"/>
                    <a:pt x="27" y="8"/>
                  </a:cubicBezTo>
                  <a:cubicBezTo>
                    <a:pt x="30" y="8"/>
                    <a:pt x="33" y="6"/>
                    <a:pt x="35" y="2"/>
                  </a:cubicBezTo>
                  <a:cubicBezTo>
                    <a:pt x="35" y="2"/>
                    <a:pt x="35" y="1"/>
                    <a:pt x="35" y="1"/>
                  </a:cubicBezTo>
                  <a:cubicBezTo>
                    <a:pt x="35" y="0"/>
                    <a:pt x="36" y="0"/>
                    <a:pt x="37" y="0"/>
                  </a:cubicBezTo>
                  <a:cubicBezTo>
                    <a:pt x="38" y="0"/>
                    <a:pt x="39" y="1"/>
                    <a:pt x="38" y="2"/>
                  </a:cubicBezTo>
                  <a:cubicBezTo>
                    <a:pt x="38" y="3"/>
                    <a:pt x="38" y="3"/>
                    <a:pt x="38" y="4"/>
                  </a:cubicBezTo>
                  <a:cubicBezTo>
                    <a:pt x="36" y="8"/>
                    <a:pt x="31" y="11"/>
                    <a:pt x="27" y="11"/>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108" name="Rectangle 340"/>
            <p:cNvSpPr>
              <a:spLocks noChangeArrowheads="1"/>
            </p:cNvSpPr>
            <p:nvPr/>
          </p:nvSpPr>
          <p:spPr bwMode="auto">
            <a:xfrm>
              <a:off x="3436" y="3431"/>
              <a:ext cx="101" cy="9"/>
            </a:xfrm>
            <a:prstGeom prst="rect">
              <a:avLst/>
            </a:prstGeom>
            <a:grpFill/>
            <a:ln w="9525">
              <a:solidFill>
                <a:schemeClr val="tx1"/>
              </a:solidFill>
              <a:miter lim="800000"/>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grpSp>
        <p:nvGrpSpPr>
          <p:cNvPr id="109" name="Group 108"/>
          <p:cNvGrpSpPr/>
          <p:nvPr/>
        </p:nvGrpSpPr>
        <p:grpSpPr>
          <a:xfrm>
            <a:off x="3359714" y="5591846"/>
            <a:ext cx="522684" cy="261343"/>
            <a:chOff x="10150591" y="2174149"/>
            <a:chExt cx="693244" cy="346623"/>
          </a:xfrm>
        </p:grpSpPr>
        <p:sp>
          <p:nvSpPr>
            <p:cNvPr id="11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11" name="Group 110"/>
            <p:cNvGrpSpPr/>
            <p:nvPr/>
          </p:nvGrpSpPr>
          <p:grpSpPr>
            <a:xfrm>
              <a:off x="10405158" y="2303619"/>
              <a:ext cx="184110" cy="192221"/>
              <a:chOff x="6356211" y="-986246"/>
              <a:chExt cx="322176" cy="336369"/>
            </a:xfrm>
            <a:noFill/>
          </p:grpSpPr>
          <p:sp>
            <p:nvSpPr>
              <p:cNvPr id="112" name="Oval 11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13" name="Straight Connector 11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9" name="Group 118"/>
          <p:cNvGrpSpPr/>
          <p:nvPr/>
        </p:nvGrpSpPr>
        <p:grpSpPr>
          <a:xfrm>
            <a:off x="2420717" y="5591846"/>
            <a:ext cx="522684" cy="261343"/>
            <a:chOff x="10150591" y="2174149"/>
            <a:chExt cx="693244" cy="346623"/>
          </a:xfrm>
        </p:grpSpPr>
        <p:sp>
          <p:nvSpPr>
            <p:cNvPr id="12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21" name="Group 120"/>
            <p:cNvGrpSpPr/>
            <p:nvPr/>
          </p:nvGrpSpPr>
          <p:grpSpPr>
            <a:xfrm>
              <a:off x="10405158" y="2303619"/>
              <a:ext cx="184110" cy="192221"/>
              <a:chOff x="6356211" y="-986246"/>
              <a:chExt cx="322176" cy="336369"/>
            </a:xfrm>
            <a:noFill/>
          </p:grpSpPr>
          <p:sp>
            <p:nvSpPr>
              <p:cNvPr id="122" name="Oval 12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23" name="Straight Connector 12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9" name="Group 128"/>
          <p:cNvGrpSpPr/>
          <p:nvPr/>
        </p:nvGrpSpPr>
        <p:grpSpPr>
          <a:xfrm>
            <a:off x="1467367" y="5604684"/>
            <a:ext cx="522684" cy="261343"/>
            <a:chOff x="10150591" y="2174149"/>
            <a:chExt cx="693244" cy="346623"/>
          </a:xfrm>
        </p:grpSpPr>
        <p:sp>
          <p:nvSpPr>
            <p:cNvPr id="13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31" name="Group 130"/>
            <p:cNvGrpSpPr/>
            <p:nvPr/>
          </p:nvGrpSpPr>
          <p:grpSpPr>
            <a:xfrm>
              <a:off x="10405158" y="2303619"/>
              <a:ext cx="184110" cy="192221"/>
              <a:chOff x="6356211" y="-986246"/>
              <a:chExt cx="322176" cy="336369"/>
            </a:xfrm>
            <a:noFill/>
          </p:grpSpPr>
          <p:sp>
            <p:nvSpPr>
              <p:cNvPr id="132" name="Oval 13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33" name="Straight Connector 13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5976403" y="5592165"/>
            <a:ext cx="522684" cy="261343"/>
            <a:chOff x="10150591" y="2174149"/>
            <a:chExt cx="693244" cy="346623"/>
          </a:xfrm>
        </p:grpSpPr>
        <p:sp>
          <p:nvSpPr>
            <p:cNvPr id="150"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151" name="Group 150"/>
            <p:cNvGrpSpPr/>
            <p:nvPr/>
          </p:nvGrpSpPr>
          <p:grpSpPr>
            <a:xfrm>
              <a:off x="10405158" y="2303619"/>
              <a:ext cx="184110" cy="192221"/>
              <a:chOff x="6356211" y="-986246"/>
              <a:chExt cx="322176" cy="336369"/>
            </a:xfrm>
            <a:noFill/>
          </p:grpSpPr>
          <p:sp>
            <p:nvSpPr>
              <p:cNvPr id="152" name="Oval 151"/>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53" name="Straight Connector 152"/>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7673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66" y="296897"/>
            <a:ext cx="11733453" cy="917575"/>
          </a:xfrm>
        </p:spPr>
        <p:txBody>
          <a:bodyPr/>
          <a:lstStyle/>
          <a:p>
            <a:r>
              <a:rPr lang="en-US" dirty="0"/>
              <a:t>Why securing Internet of Things is hard?</a:t>
            </a:r>
          </a:p>
        </p:txBody>
      </p:sp>
      <p:sp>
        <p:nvSpPr>
          <p:cNvPr id="60" name="Rectangle 59"/>
          <p:cNvSpPr/>
          <p:nvPr/>
        </p:nvSpPr>
        <p:spPr bwMode="auto">
          <a:xfrm>
            <a:off x="3078797" y="2167980"/>
            <a:ext cx="6528223" cy="4476819"/>
          </a:xfrm>
          <a:prstGeom prst="rect">
            <a:avLst/>
          </a:prstGeom>
          <a:noFill/>
          <a:ln w="28575">
            <a:solidFill>
              <a:schemeClr val="accent5"/>
            </a:solidFill>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48" name="Oval 47"/>
          <p:cNvSpPr/>
          <p:nvPr/>
        </p:nvSpPr>
        <p:spPr bwMode="auto">
          <a:xfrm>
            <a:off x="3764166" y="2331926"/>
            <a:ext cx="2984331" cy="2984331"/>
          </a:xfrm>
          <a:prstGeom prst="ellipse">
            <a:avLst/>
          </a:prstGeom>
          <a:noFill/>
          <a:ln w="381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sp>
        <p:nvSpPr>
          <p:cNvPr id="49" name="Oval 48"/>
          <p:cNvSpPr/>
          <p:nvPr/>
        </p:nvSpPr>
        <p:spPr bwMode="auto">
          <a:xfrm>
            <a:off x="5894976" y="2320123"/>
            <a:ext cx="2984331" cy="2984331"/>
          </a:xfrm>
          <a:prstGeom prst="ellipse">
            <a:avLst/>
          </a:prstGeom>
          <a:noFill/>
          <a:ln w="381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grpSp>
        <p:nvGrpSpPr>
          <p:cNvPr id="184" name="Group 183"/>
          <p:cNvGrpSpPr/>
          <p:nvPr/>
        </p:nvGrpSpPr>
        <p:grpSpPr>
          <a:xfrm>
            <a:off x="5856278" y="5885244"/>
            <a:ext cx="694184" cy="660999"/>
            <a:chOff x="4900563" y="5408043"/>
            <a:chExt cx="1074464" cy="1023102"/>
          </a:xfrm>
        </p:grpSpPr>
        <p:sp>
          <p:nvSpPr>
            <p:cNvPr id="185" name="Freeform 58"/>
            <p:cNvSpPr>
              <a:spLocks noEditPoints="1"/>
            </p:cNvSpPr>
            <p:nvPr/>
          </p:nvSpPr>
          <p:spPr bwMode="auto">
            <a:xfrm>
              <a:off x="4900563" y="5408043"/>
              <a:ext cx="1074464" cy="643784"/>
            </a:xfrm>
            <a:custGeom>
              <a:avLst/>
              <a:gdLst>
                <a:gd name="T0" fmla="*/ 56 w 302"/>
                <a:gd name="T1" fmla="*/ 77 h 180"/>
                <a:gd name="T2" fmla="*/ 9 w 302"/>
                <a:gd name="T3" fmla="*/ 123 h 180"/>
                <a:gd name="T4" fmla="*/ 56 w 302"/>
                <a:gd name="T5" fmla="*/ 171 h 180"/>
                <a:gd name="T6" fmla="*/ 245 w 302"/>
                <a:gd name="T7" fmla="*/ 171 h 180"/>
                <a:gd name="T8" fmla="*/ 292 w 302"/>
                <a:gd name="T9" fmla="*/ 123 h 180"/>
                <a:gd name="T10" fmla="*/ 248 w 302"/>
                <a:gd name="T11" fmla="*/ 77 h 180"/>
                <a:gd name="T12" fmla="*/ 243 w 302"/>
                <a:gd name="T13" fmla="*/ 76 h 180"/>
                <a:gd name="T14" fmla="*/ 244 w 302"/>
                <a:gd name="T15" fmla="*/ 71 h 180"/>
                <a:gd name="T16" fmla="*/ 246 w 302"/>
                <a:gd name="T17" fmla="*/ 56 h 180"/>
                <a:gd name="T18" fmla="*/ 200 w 302"/>
                <a:gd name="T19" fmla="*/ 9 h 180"/>
                <a:gd name="T20" fmla="*/ 155 w 302"/>
                <a:gd name="T21" fmla="*/ 43 h 180"/>
                <a:gd name="T22" fmla="*/ 153 w 302"/>
                <a:gd name="T23" fmla="*/ 50 h 180"/>
                <a:gd name="T24" fmla="*/ 147 w 302"/>
                <a:gd name="T25" fmla="*/ 45 h 180"/>
                <a:gd name="T26" fmla="*/ 119 w 302"/>
                <a:gd name="T27" fmla="*/ 36 h 180"/>
                <a:gd name="T28" fmla="*/ 73 w 302"/>
                <a:gd name="T29" fmla="*/ 74 h 180"/>
                <a:gd name="T30" fmla="*/ 72 w 302"/>
                <a:gd name="T31" fmla="*/ 79 h 180"/>
                <a:gd name="T32" fmla="*/ 67 w 302"/>
                <a:gd name="T33" fmla="*/ 78 h 180"/>
                <a:gd name="T34" fmla="*/ 56 w 302"/>
                <a:gd name="T35" fmla="*/ 77 h 180"/>
                <a:gd name="T36" fmla="*/ 245 w 302"/>
                <a:gd name="T37" fmla="*/ 180 h 180"/>
                <a:gd name="T38" fmla="*/ 56 w 302"/>
                <a:gd name="T39" fmla="*/ 180 h 180"/>
                <a:gd name="T40" fmla="*/ 0 w 302"/>
                <a:gd name="T41" fmla="*/ 123 h 180"/>
                <a:gd name="T42" fmla="*/ 56 w 302"/>
                <a:gd name="T43" fmla="*/ 67 h 180"/>
                <a:gd name="T44" fmla="*/ 65 w 302"/>
                <a:gd name="T45" fmla="*/ 68 h 180"/>
                <a:gd name="T46" fmla="*/ 119 w 302"/>
                <a:gd name="T47" fmla="*/ 27 h 180"/>
                <a:gd name="T48" fmla="*/ 148 w 302"/>
                <a:gd name="T49" fmla="*/ 34 h 180"/>
                <a:gd name="T50" fmla="*/ 200 w 302"/>
                <a:gd name="T51" fmla="*/ 0 h 180"/>
                <a:gd name="T52" fmla="*/ 255 w 302"/>
                <a:gd name="T53" fmla="*/ 56 h 180"/>
                <a:gd name="T54" fmla="*/ 254 w 302"/>
                <a:gd name="T55" fmla="*/ 68 h 180"/>
                <a:gd name="T56" fmla="*/ 302 w 302"/>
                <a:gd name="T57" fmla="*/ 123 h 180"/>
                <a:gd name="T58" fmla="*/ 245 w 302"/>
                <a:gd name="T5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180">
                  <a:moveTo>
                    <a:pt x="56" y="77"/>
                  </a:moveTo>
                  <a:cubicBezTo>
                    <a:pt x="31" y="77"/>
                    <a:pt x="9" y="98"/>
                    <a:pt x="9" y="123"/>
                  </a:cubicBezTo>
                  <a:cubicBezTo>
                    <a:pt x="9" y="149"/>
                    <a:pt x="31" y="171"/>
                    <a:pt x="56" y="171"/>
                  </a:cubicBezTo>
                  <a:cubicBezTo>
                    <a:pt x="245" y="171"/>
                    <a:pt x="245" y="171"/>
                    <a:pt x="245" y="171"/>
                  </a:cubicBezTo>
                  <a:cubicBezTo>
                    <a:pt x="271" y="171"/>
                    <a:pt x="292" y="149"/>
                    <a:pt x="292" y="123"/>
                  </a:cubicBezTo>
                  <a:cubicBezTo>
                    <a:pt x="292" y="99"/>
                    <a:pt x="273" y="78"/>
                    <a:pt x="248" y="77"/>
                  </a:cubicBezTo>
                  <a:cubicBezTo>
                    <a:pt x="243" y="76"/>
                    <a:pt x="243" y="76"/>
                    <a:pt x="243" y="76"/>
                  </a:cubicBezTo>
                  <a:cubicBezTo>
                    <a:pt x="244" y="71"/>
                    <a:pt x="244" y="71"/>
                    <a:pt x="244" y="71"/>
                  </a:cubicBezTo>
                  <a:cubicBezTo>
                    <a:pt x="245" y="66"/>
                    <a:pt x="246" y="61"/>
                    <a:pt x="246" y="56"/>
                  </a:cubicBezTo>
                  <a:cubicBezTo>
                    <a:pt x="246" y="30"/>
                    <a:pt x="225" y="9"/>
                    <a:pt x="200" y="9"/>
                  </a:cubicBezTo>
                  <a:cubicBezTo>
                    <a:pt x="180" y="9"/>
                    <a:pt x="161" y="23"/>
                    <a:pt x="155" y="43"/>
                  </a:cubicBezTo>
                  <a:cubicBezTo>
                    <a:pt x="153" y="50"/>
                    <a:pt x="153" y="50"/>
                    <a:pt x="153" y="50"/>
                  </a:cubicBezTo>
                  <a:cubicBezTo>
                    <a:pt x="147" y="45"/>
                    <a:pt x="147" y="45"/>
                    <a:pt x="147" y="45"/>
                  </a:cubicBezTo>
                  <a:cubicBezTo>
                    <a:pt x="140" y="39"/>
                    <a:pt x="131" y="36"/>
                    <a:pt x="119" y="36"/>
                  </a:cubicBezTo>
                  <a:cubicBezTo>
                    <a:pt x="96" y="36"/>
                    <a:pt x="77" y="52"/>
                    <a:pt x="73" y="74"/>
                  </a:cubicBezTo>
                  <a:cubicBezTo>
                    <a:pt x="72" y="79"/>
                    <a:pt x="72" y="79"/>
                    <a:pt x="72" y="79"/>
                  </a:cubicBezTo>
                  <a:cubicBezTo>
                    <a:pt x="67" y="78"/>
                    <a:pt x="67" y="78"/>
                    <a:pt x="67" y="78"/>
                  </a:cubicBezTo>
                  <a:cubicBezTo>
                    <a:pt x="64" y="77"/>
                    <a:pt x="60" y="77"/>
                    <a:pt x="56" y="77"/>
                  </a:cubicBezTo>
                  <a:moveTo>
                    <a:pt x="245" y="180"/>
                  </a:moveTo>
                  <a:cubicBezTo>
                    <a:pt x="56" y="180"/>
                    <a:pt x="56" y="180"/>
                    <a:pt x="56" y="180"/>
                  </a:cubicBezTo>
                  <a:cubicBezTo>
                    <a:pt x="26" y="180"/>
                    <a:pt x="0" y="154"/>
                    <a:pt x="0" y="123"/>
                  </a:cubicBezTo>
                  <a:cubicBezTo>
                    <a:pt x="0" y="93"/>
                    <a:pt x="26" y="67"/>
                    <a:pt x="56" y="67"/>
                  </a:cubicBezTo>
                  <a:cubicBezTo>
                    <a:pt x="59" y="67"/>
                    <a:pt x="62" y="67"/>
                    <a:pt x="65" y="68"/>
                  </a:cubicBezTo>
                  <a:cubicBezTo>
                    <a:pt x="72" y="43"/>
                    <a:pt x="93" y="27"/>
                    <a:pt x="119" y="27"/>
                  </a:cubicBezTo>
                  <a:cubicBezTo>
                    <a:pt x="130" y="27"/>
                    <a:pt x="140" y="29"/>
                    <a:pt x="148" y="34"/>
                  </a:cubicBezTo>
                  <a:cubicBezTo>
                    <a:pt x="157" y="14"/>
                    <a:pt x="177" y="0"/>
                    <a:pt x="200" y="0"/>
                  </a:cubicBezTo>
                  <a:cubicBezTo>
                    <a:pt x="230" y="0"/>
                    <a:pt x="255" y="25"/>
                    <a:pt x="255" y="56"/>
                  </a:cubicBezTo>
                  <a:cubicBezTo>
                    <a:pt x="255" y="60"/>
                    <a:pt x="255" y="64"/>
                    <a:pt x="254" y="68"/>
                  </a:cubicBezTo>
                  <a:cubicBezTo>
                    <a:pt x="281" y="72"/>
                    <a:pt x="302" y="95"/>
                    <a:pt x="302" y="123"/>
                  </a:cubicBezTo>
                  <a:cubicBezTo>
                    <a:pt x="302" y="155"/>
                    <a:pt x="276" y="180"/>
                    <a:pt x="245" y="180"/>
                  </a:cubicBezTo>
                </a:path>
              </a:pathLst>
            </a:custGeom>
            <a:solidFill>
              <a:schemeClr val="tx1"/>
            </a:solidFill>
            <a:ln>
              <a:solidFill>
                <a:schemeClr val="tx1"/>
              </a:solidFill>
            </a:ln>
          </p:spPr>
          <p:txBody>
            <a:bodyPr vert="horz" wrap="square" lIns="93260" tIns="46630" rIns="93260" bIns="46630" numCol="1" anchor="t" anchorCtr="0" compatLnSpc="1">
              <a:prstTxWarp prst="textNoShape">
                <a:avLst/>
              </a:prstTxWarp>
            </a:bodyPr>
            <a:lstStyle/>
            <a:p>
              <a:pPr defTabSz="932597"/>
              <a:endParaRPr lang="en-US" sz="1836" kern="0" dirty="0">
                <a:solidFill>
                  <a:sysClr val="windowText" lastClr="000000"/>
                </a:solidFill>
              </a:endParaRPr>
            </a:p>
          </p:txBody>
        </p:sp>
        <p:sp>
          <p:nvSpPr>
            <p:cNvPr id="186" name="Freeform 185"/>
            <p:cNvSpPr>
              <a:spLocks noChangeAspect="1"/>
            </p:cNvSpPr>
            <p:nvPr/>
          </p:nvSpPr>
          <p:spPr bwMode="black">
            <a:xfrm>
              <a:off x="5114408" y="5804307"/>
              <a:ext cx="433465" cy="177545"/>
            </a:xfrm>
            <a:custGeom>
              <a:avLst/>
              <a:gdLst>
                <a:gd name="connsiteX0" fmla="*/ 86785 w 736822"/>
                <a:gd name="connsiteY0" fmla="*/ 206310 h 301799"/>
                <a:gd name="connsiteX1" fmla="*/ 53215 w 736822"/>
                <a:gd name="connsiteY1" fmla="*/ 239880 h 301799"/>
                <a:gd name="connsiteX2" fmla="*/ 86785 w 736822"/>
                <a:gd name="connsiteY2" fmla="*/ 273450 h 301799"/>
                <a:gd name="connsiteX3" fmla="*/ 120355 w 736822"/>
                <a:gd name="connsiteY3" fmla="*/ 239880 h 301799"/>
                <a:gd name="connsiteX4" fmla="*/ 86785 w 736822"/>
                <a:gd name="connsiteY4" fmla="*/ 206310 h 301799"/>
                <a:gd name="connsiteX5" fmla="*/ 21282 w 736822"/>
                <a:gd name="connsiteY5" fmla="*/ 174113 h 301799"/>
                <a:gd name="connsiteX6" fmla="*/ 715541 w 736822"/>
                <a:gd name="connsiteY6" fmla="*/ 174113 h 301799"/>
                <a:gd name="connsiteX7" fmla="*/ 736822 w 736822"/>
                <a:gd name="connsiteY7" fmla="*/ 195394 h 301799"/>
                <a:gd name="connsiteX8" fmla="*/ 736822 w 736822"/>
                <a:gd name="connsiteY8" fmla="*/ 280518 h 301799"/>
                <a:gd name="connsiteX9" fmla="*/ 715541 w 736822"/>
                <a:gd name="connsiteY9" fmla="*/ 301799 h 301799"/>
                <a:gd name="connsiteX10" fmla="*/ 21282 w 736822"/>
                <a:gd name="connsiteY10" fmla="*/ 301799 h 301799"/>
                <a:gd name="connsiteX11" fmla="*/ 0 w 736822"/>
                <a:gd name="connsiteY11" fmla="*/ 280518 h 301799"/>
                <a:gd name="connsiteX12" fmla="*/ 0 w 736822"/>
                <a:gd name="connsiteY12" fmla="*/ 195394 h 301799"/>
                <a:gd name="connsiteX13" fmla="*/ 21282 w 736822"/>
                <a:gd name="connsiteY13" fmla="*/ 174113 h 301799"/>
                <a:gd name="connsiteX14" fmla="*/ 86785 w 736822"/>
                <a:gd name="connsiteY14" fmla="*/ 32196 h 301799"/>
                <a:gd name="connsiteX15" fmla="*/ 53215 w 736822"/>
                <a:gd name="connsiteY15" fmla="*/ 65766 h 301799"/>
                <a:gd name="connsiteX16" fmla="*/ 86785 w 736822"/>
                <a:gd name="connsiteY16" fmla="*/ 99337 h 301799"/>
                <a:gd name="connsiteX17" fmla="*/ 120355 w 736822"/>
                <a:gd name="connsiteY17" fmla="*/ 65766 h 301799"/>
                <a:gd name="connsiteX18" fmla="*/ 86785 w 736822"/>
                <a:gd name="connsiteY18" fmla="*/ 32196 h 301799"/>
                <a:gd name="connsiteX19" fmla="*/ 21282 w 736822"/>
                <a:gd name="connsiteY19" fmla="*/ 0 h 301799"/>
                <a:gd name="connsiteX20" fmla="*/ 715541 w 736822"/>
                <a:gd name="connsiteY20" fmla="*/ 0 h 301799"/>
                <a:gd name="connsiteX21" fmla="*/ 736822 w 736822"/>
                <a:gd name="connsiteY21" fmla="*/ 21281 h 301799"/>
                <a:gd name="connsiteX22" fmla="*/ 736822 w 736822"/>
                <a:gd name="connsiteY22" fmla="*/ 106404 h 301799"/>
                <a:gd name="connsiteX23" fmla="*/ 715541 w 736822"/>
                <a:gd name="connsiteY23" fmla="*/ 127686 h 301799"/>
                <a:gd name="connsiteX24" fmla="*/ 21282 w 736822"/>
                <a:gd name="connsiteY24" fmla="*/ 127686 h 301799"/>
                <a:gd name="connsiteX25" fmla="*/ 0 w 736822"/>
                <a:gd name="connsiteY25" fmla="*/ 106404 h 301799"/>
                <a:gd name="connsiteX26" fmla="*/ 0 w 736822"/>
                <a:gd name="connsiteY26" fmla="*/ 21281 h 301799"/>
                <a:gd name="connsiteX27" fmla="*/ 21282 w 736822"/>
                <a:gd name="connsiteY27" fmla="*/ 0 h 30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822" h="301799">
                  <a:moveTo>
                    <a:pt x="86785" y="206310"/>
                  </a:moveTo>
                  <a:cubicBezTo>
                    <a:pt x="68245" y="206310"/>
                    <a:pt x="53215" y="221339"/>
                    <a:pt x="53215" y="239880"/>
                  </a:cubicBezTo>
                  <a:cubicBezTo>
                    <a:pt x="53215" y="258420"/>
                    <a:pt x="68245" y="273450"/>
                    <a:pt x="86785" y="273450"/>
                  </a:cubicBezTo>
                  <a:cubicBezTo>
                    <a:pt x="105326" y="273450"/>
                    <a:pt x="120355" y="258420"/>
                    <a:pt x="120355" y="239880"/>
                  </a:cubicBezTo>
                  <a:cubicBezTo>
                    <a:pt x="120355" y="221339"/>
                    <a:pt x="105326" y="206310"/>
                    <a:pt x="86785" y="206310"/>
                  </a:cubicBezTo>
                  <a:close/>
                  <a:moveTo>
                    <a:pt x="21282" y="174113"/>
                  </a:moveTo>
                  <a:lnTo>
                    <a:pt x="715541" y="174113"/>
                  </a:lnTo>
                  <a:cubicBezTo>
                    <a:pt x="727295" y="174113"/>
                    <a:pt x="736822" y="183642"/>
                    <a:pt x="736822" y="195394"/>
                  </a:cubicBezTo>
                  <a:lnTo>
                    <a:pt x="736822" y="280518"/>
                  </a:lnTo>
                  <a:cubicBezTo>
                    <a:pt x="736822" y="292271"/>
                    <a:pt x="727295" y="301799"/>
                    <a:pt x="715541" y="301799"/>
                  </a:cubicBezTo>
                  <a:lnTo>
                    <a:pt x="21282" y="301799"/>
                  </a:lnTo>
                  <a:cubicBezTo>
                    <a:pt x="9529" y="301799"/>
                    <a:pt x="0" y="292271"/>
                    <a:pt x="0" y="280518"/>
                  </a:cubicBezTo>
                  <a:lnTo>
                    <a:pt x="0" y="195394"/>
                  </a:lnTo>
                  <a:cubicBezTo>
                    <a:pt x="0" y="183642"/>
                    <a:pt x="9529" y="174113"/>
                    <a:pt x="21282" y="174113"/>
                  </a:cubicBezTo>
                  <a:close/>
                  <a:moveTo>
                    <a:pt x="86785" y="32196"/>
                  </a:moveTo>
                  <a:cubicBezTo>
                    <a:pt x="68245" y="32196"/>
                    <a:pt x="53215" y="47226"/>
                    <a:pt x="53215" y="65766"/>
                  </a:cubicBezTo>
                  <a:cubicBezTo>
                    <a:pt x="53215" y="84306"/>
                    <a:pt x="68245" y="99337"/>
                    <a:pt x="86785" y="99337"/>
                  </a:cubicBezTo>
                  <a:cubicBezTo>
                    <a:pt x="105326" y="99337"/>
                    <a:pt x="120355" y="84306"/>
                    <a:pt x="120355" y="65766"/>
                  </a:cubicBezTo>
                  <a:cubicBezTo>
                    <a:pt x="120355" y="47226"/>
                    <a:pt x="105326" y="32196"/>
                    <a:pt x="86785" y="32196"/>
                  </a:cubicBezTo>
                  <a:close/>
                  <a:moveTo>
                    <a:pt x="21282" y="0"/>
                  </a:moveTo>
                  <a:lnTo>
                    <a:pt x="715541" y="0"/>
                  </a:lnTo>
                  <a:cubicBezTo>
                    <a:pt x="727295" y="0"/>
                    <a:pt x="736822" y="9527"/>
                    <a:pt x="736822" y="21281"/>
                  </a:cubicBezTo>
                  <a:lnTo>
                    <a:pt x="736822" y="106404"/>
                  </a:lnTo>
                  <a:cubicBezTo>
                    <a:pt x="736822" y="118157"/>
                    <a:pt x="727295" y="127686"/>
                    <a:pt x="715541" y="127686"/>
                  </a:cubicBezTo>
                  <a:lnTo>
                    <a:pt x="21282" y="127686"/>
                  </a:lnTo>
                  <a:cubicBezTo>
                    <a:pt x="9529" y="127686"/>
                    <a:pt x="0" y="118157"/>
                    <a:pt x="0" y="106404"/>
                  </a:cubicBezTo>
                  <a:lnTo>
                    <a:pt x="0" y="21281"/>
                  </a:lnTo>
                  <a:cubicBezTo>
                    <a:pt x="0" y="9527"/>
                    <a:pt x="9529" y="0"/>
                    <a:pt x="21282" y="0"/>
                  </a:cubicBezTo>
                  <a:close/>
                </a:path>
              </a:pathLst>
            </a:cu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187" name="Freeform 186"/>
            <p:cNvSpPr/>
            <p:nvPr/>
          </p:nvSpPr>
          <p:spPr bwMode="auto">
            <a:xfrm>
              <a:off x="5136687" y="6075685"/>
              <a:ext cx="761366" cy="355460"/>
            </a:xfrm>
            <a:custGeom>
              <a:avLst/>
              <a:gdLst>
                <a:gd name="connsiteX0" fmla="*/ 8276748 w 8830290"/>
                <a:gd name="connsiteY0" fmla="*/ 3569053 h 4122595"/>
                <a:gd name="connsiteX1" fmla="*/ 8830290 w 8830290"/>
                <a:gd name="connsiteY1" fmla="*/ 3569053 h 4122595"/>
                <a:gd name="connsiteX2" fmla="*/ 8830290 w 8830290"/>
                <a:gd name="connsiteY2" fmla="*/ 4122595 h 4122595"/>
                <a:gd name="connsiteX3" fmla="*/ 8276748 w 8830290"/>
                <a:gd name="connsiteY3" fmla="*/ 4122595 h 4122595"/>
                <a:gd name="connsiteX4" fmla="*/ 7045967 w 8830290"/>
                <a:gd name="connsiteY4" fmla="*/ 3569053 h 4122595"/>
                <a:gd name="connsiteX5" fmla="*/ 7599509 w 8830290"/>
                <a:gd name="connsiteY5" fmla="*/ 3569053 h 4122595"/>
                <a:gd name="connsiteX6" fmla="*/ 7599509 w 8830290"/>
                <a:gd name="connsiteY6" fmla="*/ 4122595 h 4122595"/>
                <a:gd name="connsiteX7" fmla="*/ 7045967 w 8830290"/>
                <a:gd name="connsiteY7" fmla="*/ 4122595 h 4122595"/>
                <a:gd name="connsiteX8" fmla="*/ 5815186 w 8830290"/>
                <a:gd name="connsiteY8" fmla="*/ 3569053 h 4122595"/>
                <a:gd name="connsiteX9" fmla="*/ 6368728 w 8830290"/>
                <a:gd name="connsiteY9" fmla="*/ 3569053 h 4122595"/>
                <a:gd name="connsiteX10" fmla="*/ 6368728 w 8830290"/>
                <a:gd name="connsiteY10" fmla="*/ 4122595 h 4122595"/>
                <a:gd name="connsiteX11" fmla="*/ 5815186 w 8830290"/>
                <a:gd name="connsiteY11" fmla="*/ 4122595 h 4122595"/>
                <a:gd name="connsiteX12" fmla="*/ 4584405 w 8830290"/>
                <a:gd name="connsiteY12" fmla="*/ 3569053 h 4122595"/>
                <a:gd name="connsiteX13" fmla="*/ 5137947 w 8830290"/>
                <a:gd name="connsiteY13" fmla="*/ 3569053 h 4122595"/>
                <a:gd name="connsiteX14" fmla="*/ 5137947 w 8830290"/>
                <a:gd name="connsiteY14" fmla="*/ 4122595 h 4122595"/>
                <a:gd name="connsiteX15" fmla="*/ 4584405 w 8830290"/>
                <a:gd name="connsiteY15" fmla="*/ 4122595 h 4122595"/>
                <a:gd name="connsiteX16" fmla="*/ 3353626 w 8830290"/>
                <a:gd name="connsiteY16" fmla="*/ 3569053 h 4122595"/>
                <a:gd name="connsiteX17" fmla="*/ 3907168 w 8830290"/>
                <a:gd name="connsiteY17" fmla="*/ 3569053 h 4122595"/>
                <a:gd name="connsiteX18" fmla="*/ 3907168 w 8830290"/>
                <a:gd name="connsiteY18" fmla="*/ 4122595 h 4122595"/>
                <a:gd name="connsiteX19" fmla="*/ 3353626 w 8830290"/>
                <a:gd name="connsiteY19" fmla="*/ 4122595 h 4122595"/>
                <a:gd name="connsiteX20" fmla="*/ 2122844 w 8830290"/>
                <a:gd name="connsiteY20" fmla="*/ 3569053 h 4122595"/>
                <a:gd name="connsiteX21" fmla="*/ 2676386 w 8830290"/>
                <a:gd name="connsiteY21" fmla="*/ 3569053 h 4122595"/>
                <a:gd name="connsiteX22" fmla="*/ 2676386 w 8830290"/>
                <a:gd name="connsiteY22" fmla="*/ 4122595 h 4122595"/>
                <a:gd name="connsiteX23" fmla="*/ 2122844 w 8830290"/>
                <a:gd name="connsiteY23" fmla="*/ 4122595 h 4122595"/>
                <a:gd name="connsiteX24" fmla="*/ 958200 w 8830290"/>
                <a:gd name="connsiteY24" fmla="*/ 3569053 h 4122595"/>
                <a:gd name="connsiteX25" fmla="*/ 1511742 w 8830290"/>
                <a:gd name="connsiteY25" fmla="*/ 3569053 h 4122595"/>
                <a:gd name="connsiteX26" fmla="*/ 1511742 w 8830290"/>
                <a:gd name="connsiteY26" fmla="*/ 4122595 h 4122595"/>
                <a:gd name="connsiteX27" fmla="*/ 958200 w 8830290"/>
                <a:gd name="connsiteY27" fmla="*/ 4122595 h 4122595"/>
                <a:gd name="connsiteX28" fmla="*/ 0 w 8830290"/>
                <a:gd name="connsiteY28" fmla="*/ 3569053 h 4122595"/>
                <a:gd name="connsiteX29" fmla="*/ 553543 w 8830290"/>
                <a:gd name="connsiteY29" fmla="*/ 3569053 h 4122595"/>
                <a:gd name="connsiteX30" fmla="*/ 553543 w 8830290"/>
                <a:gd name="connsiteY30" fmla="*/ 4122595 h 4122595"/>
                <a:gd name="connsiteX31" fmla="*/ 0 w 8830290"/>
                <a:gd name="connsiteY31" fmla="*/ 4122595 h 4122595"/>
                <a:gd name="connsiteX32" fmla="*/ 958201 w 8830290"/>
                <a:gd name="connsiteY32" fmla="*/ 2328102 h 4122595"/>
                <a:gd name="connsiteX33" fmla="*/ 1511743 w 8830290"/>
                <a:gd name="connsiteY33" fmla="*/ 2328102 h 4122595"/>
                <a:gd name="connsiteX34" fmla="*/ 1511743 w 8830290"/>
                <a:gd name="connsiteY34" fmla="*/ 2881644 h 4122595"/>
                <a:gd name="connsiteX35" fmla="*/ 958201 w 8830290"/>
                <a:gd name="connsiteY35" fmla="*/ 2881644 h 4122595"/>
                <a:gd name="connsiteX36" fmla="*/ 1 w 8830290"/>
                <a:gd name="connsiteY36" fmla="*/ 2328102 h 4122595"/>
                <a:gd name="connsiteX37" fmla="*/ 553543 w 8830290"/>
                <a:gd name="connsiteY37" fmla="*/ 2328102 h 4122595"/>
                <a:gd name="connsiteX38" fmla="*/ 553543 w 8830290"/>
                <a:gd name="connsiteY38" fmla="*/ 2881644 h 4122595"/>
                <a:gd name="connsiteX39" fmla="*/ 1 w 8830290"/>
                <a:gd name="connsiteY39" fmla="*/ 2881644 h 4122595"/>
                <a:gd name="connsiteX40" fmla="*/ 2122843 w 8830290"/>
                <a:gd name="connsiteY40" fmla="*/ 1107781 h 4122595"/>
                <a:gd name="connsiteX41" fmla="*/ 2676385 w 8830290"/>
                <a:gd name="connsiteY41" fmla="*/ 1107781 h 4122595"/>
                <a:gd name="connsiteX42" fmla="*/ 2676385 w 8830290"/>
                <a:gd name="connsiteY42" fmla="*/ 1661323 h 4122595"/>
                <a:gd name="connsiteX43" fmla="*/ 2122843 w 8830290"/>
                <a:gd name="connsiteY43" fmla="*/ 1661323 h 4122595"/>
                <a:gd name="connsiteX44" fmla="*/ 958201 w 8830290"/>
                <a:gd name="connsiteY44" fmla="*/ 1107781 h 4122595"/>
                <a:gd name="connsiteX45" fmla="*/ 1511743 w 8830290"/>
                <a:gd name="connsiteY45" fmla="*/ 1107781 h 4122595"/>
                <a:gd name="connsiteX46" fmla="*/ 1511743 w 8830290"/>
                <a:gd name="connsiteY46" fmla="*/ 1661323 h 4122595"/>
                <a:gd name="connsiteX47" fmla="*/ 958201 w 8830290"/>
                <a:gd name="connsiteY47" fmla="*/ 1661323 h 4122595"/>
                <a:gd name="connsiteX48" fmla="*/ 1 w 8830290"/>
                <a:gd name="connsiteY48" fmla="*/ 1107781 h 4122595"/>
                <a:gd name="connsiteX49" fmla="*/ 553543 w 8830290"/>
                <a:gd name="connsiteY49" fmla="*/ 1107781 h 4122595"/>
                <a:gd name="connsiteX50" fmla="*/ 553543 w 8830290"/>
                <a:gd name="connsiteY50" fmla="*/ 1661323 h 4122595"/>
                <a:gd name="connsiteX51" fmla="*/ 1 w 8830290"/>
                <a:gd name="connsiteY51" fmla="*/ 1661323 h 4122595"/>
                <a:gd name="connsiteX52" fmla="*/ 1 w 8830290"/>
                <a:gd name="connsiteY52" fmla="*/ 1 h 4122595"/>
                <a:gd name="connsiteX53" fmla="*/ 553543 w 8830290"/>
                <a:gd name="connsiteY53" fmla="*/ 1 h 4122595"/>
                <a:gd name="connsiteX54" fmla="*/ 553543 w 8830290"/>
                <a:gd name="connsiteY54" fmla="*/ 553542 h 4122595"/>
                <a:gd name="connsiteX55" fmla="*/ 1 w 8830290"/>
                <a:gd name="connsiteY55" fmla="*/ 553542 h 4122595"/>
                <a:gd name="connsiteX56" fmla="*/ 958201 w 8830290"/>
                <a:gd name="connsiteY56" fmla="*/ 0 h 4122595"/>
                <a:gd name="connsiteX57" fmla="*/ 1511743 w 8830290"/>
                <a:gd name="connsiteY57" fmla="*/ 0 h 4122595"/>
                <a:gd name="connsiteX58" fmla="*/ 1511743 w 8830290"/>
                <a:gd name="connsiteY58" fmla="*/ 553542 h 4122595"/>
                <a:gd name="connsiteX59" fmla="*/ 958201 w 8830290"/>
                <a:gd name="connsiteY59" fmla="*/ 553542 h 4122595"/>
                <a:gd name="connsiteX60" fmla="*/ 2122843 w 8830290"/>
                <a:gd name="connsiteY60" fmla="*/ 0 h 4122595"/>
                <a:gd name="connsiteX61" fmla="*/ 2676385 w 8830290"/>
                <a:gd name="connsiteY61" fmla="*/ 0 h 4122595"/>
                <a:gd name="connsiteX62" fmla="*/ 2676385 w 8830290"/>
                <a:gd name="connsiteY62" fmla="*/ 553542 h 4122595"/>
                <a:gd name="connsiteX63" fmla="*/ 2122843 w 8830290"/>
                <a:gd name="connsiteY63" fmla="*/ 553542 h 41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830290" h="4122595">
                  <a:moveTo>
                    <a:pt x="8276748" y="3569053"/>
                  </a:moveTo>
                  <a:lnTo>
                    <a:pt x="8830290" y="3569053"/>
                  </a:lnTo>
                  <a:lnTo>
                    <a:pt x="8830290" y="4122595"/>
                  </a:lnTo>
                  <a:lnTo>
                    <a:pt x="8276748" y="4122595"/>
                  </a:lnTo>
                  <a:close/>
                  <a:moveTo>
                    <a:pt x="7045967" y="3569053"/>
                  </a:moveTo>
                  <a:lnTo>
                    <a:pt x="7599509" y="3569053"/>
                  </a:lnTo>
                  <a:lnTo>
                    <a:pt x="7599509" y="4122595"/>
                  </a:lnTo>
                  <a:lnTo>
                    <a:pt x="7045967" y="4122595"/>
                  </a:lnTo>
                  <a:close/>
                  <a:moveTo>
                    <a:pt x="5815186" y="3569053"/>
                  </a:moveTo>
                  <a:lnTo>
                    <a:pt x="6368728" y="3569053"/>
                  </a:lnTo>
                  <a:lnTo>
                    <a:pt x="6368728" y="4122595"/>
                  </a:lnTo>
                  <a:lnTo>
                    <a:pt x="5815186" y="4122595"/>
                  </a:lnTo>
                  <a:close/>
                  <a:moveTo>
                    <a:pt x="4584405" y="3569053"/>
                  </a:moveTo>
                  <a:lnTo>
                    <a:pt x="5137947" y="3569053"/>
                  </a:lnTo>
                  <a:lnTo>
                    <a:pt x="5137947" y="4122595"/>
                  </a:lnTo>
                  <a:lnTo>
                    <a:pt x="4584405" y="4122595"/>
                  </a:lnTo>
                  <a:close/>
                  <a:moveTo>
                    <a:pt x="3353626" y="3569053"/>
                  </a:moveTo>
                  <a:lnTo>
                    <a:pt x="3907168" y="3569053"/>
                  </a:lnTo>
                  <a:lnTo>
                    <a:pt x="3907168" y="4122595"/>
                  </a:lnTo>
                  <a:lnTo>
                    <a:pt x="3353626" y="4122595"/>
                  </a:lnTo>
                  <a:close/>
                  <a:moveTo>
                    <a:pt x="2122844" y="3569053"/>
                  </a:moveTo>
                  <a:lnTo>
                    <a:pt x="2676386" y="3569053"/>
                  </a:lnTo>
                  <a:lnTo>
                    <a:pt x="2676386" y="4122595"/>
                  </a:lnTo>
                  <a:lnTo>
                    <a:pt x="2122844" y="4122595"/>
                  </a:lnTo>
                  <a:close/>
                  <a:moveTo>
                    <a:pt x="958200" y="3569053"/>
                  </a:moveTo>
                  <a:lnTo>
                    <a:pt x="1511742" y="3569053"/>
                  </a:lnTo>
                  <a:lnTo>
                    <a:pt x="1511742" y="4122595"/>
                  </a:lnTo>
                  <a:lnTo>
                    <a:pt x="958200" y="4122595"/>
                  </a:lnTo>
                  <a:close/>
                  <a:moveTo>
                    <a:pt x="0" y="3569053"/>
                  </a:moveTo>
                  <a:lnTo>
                    <a:pt x="553543" y="3569053"/>
                  </a:lnTo>
                  <a:lnTo>
                    <a:pt x="553543" y="4122595"/>
                  </a:lnTo>
                  <a:lnTo>
                    <a:pt x="0" y="4122595"/>
                  </a:lnTo>
                  <a:close/>
                  <a:moveTo>
                    <a:pt x="958201" y="2328102"/>
                  </a:moveTo>
                  <a:lnTo>
                    <a:pt x="1511743" y="2328102"/>
                  </a:lnTo>
                  <a:lnTo>
                    <a:pt x="1511743" y="2881644"/>
                  </a:lnTo>
                  <a:lnTo>
                    <a:pt x="958201" y="2881644"/>
                  </a:lnTo>
                  <a:close/>
                  <a:moveTo>
                    <a:pt x="1" y="2328102"/>
                  </a:moveTo>
                  <a:lnTo>
                    <a:pt x="553543" y="2328102"/>
                  </a:lnTo>
                  <a:lnTo>
                    <a:pt x="553543" y="2881644"/>
                  </a:lnTo>
                  <a:lnTo>
                    <a:pt x="1" y="2881644"/>
                  </a:lnTo>
                  <a:close/>
                  <a:moveTo>
                    <a:pt x="2122843" y="1107781"/>
                  </a:moveTo>
                  <a:lnTo>
                    <a:pt x="2676385" y="1107781"/>
                  </a:lnTo>
                  <a:lnTo>
                    <a:pt x="2676385" y="1661323"/>
                  </a:lnTo>
                  <a:lnTo>
                    <a:pt x="2122843" y="1661323"/>
                  </a:lnTo>
                  <a:close/>
                  <a:moveTo>
                    <a:pt x="958201" y="1107781"/>
                  </a:moveTo>
                  <a:lnTo>
                    <a:pt x="1511743" y="1107781"/>
                  </a:lnTo>
                  <a:lnTo>
                    <a:pt x="1511743" y="1661323"/>
                  </a:lnTo>
                  <a:lnTo>
                    <a:pt x="958201" y="1661323"/>
                  </a:lnTo>
                  <a:close/>
                  <a:moveTo>
                    <a:pt x="1" y="1107781"/>
                  </a:moveTo>
                  <a:lnTo>
                    <a:pt x="553543" y="1107781"/>
                  </a:lnTo>
                  <a:lnTo>
                    <a:pt x="553543" y="1661323"/>
                  </a:lnTo>
                  <a:lnTo>
                    <a:pt x="1" y="1661323"/>
                  </a:lnTo>
                  <a:close/>
                  <a:moveTo>
                    <a:pt x="1" y="1"/>
                  </a:moveTo>
                  <a:lnTo>
                    <a:pt x="553543" y="1"/>
                  </a:lnTo>
                  <a:lnTo>
                    <a:pt x="553543" y="553542"/>
                  </a:lnTo>
                  <a:lnTo>
                    <a:pt x="1" y="553542"/>
                  </a:lnTo>
                  <a:close/>
                  <a:moveTo>
                    <a:pt x="958201" y="0"/>
                  </a:moveTo>
                  <a:lnTo>
                    <a:pt x="1511743" y="0"/>
                  </a:lnTo>
                  <a:lnTo>
                    <a:pt x="1511743" y="553542"/>
                  </a:lnTo>
                  <a:lnTo>
                    <a:pt x="958201" y="553542"/>
                  </a:lnTo>
                  <a:close/>
                  <a:moveTo>
                    <a:pt x="2122843" y="0"/>
                  </a:moveTo>
                  <a:lnTo>
                    <a:pt x="2676385" y="0"/>
                  </a:lnTo>
                  <a:lnTo>
                    <a:pt x="2676385" y="553542"/>
                  </a:lnTo>
                  <a:lnTo>
                    <a:pt x="2122843" y="553542"/>
                  </a:lnTo>
                  <a:close/>
                </a:path>
              </a:pathLst>
            </a:custGeom>
            <a:solidFill>
              <a:schemeClr val="bg1"/>
            </a:solidFill>
            <a:ln w="158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17">
                      <a:schemeClr val="accent6"/>
                    </a:gs>
                    <a:gs pos="100000">
                      <a:schemeClr val="accent6"/>
                    </a:gs>
                  </a:gsLst>
                  <a:lin ang="5400000" scaled="0"/>
                </a:gradFill>
              </a:endParaRPr>
            </a:p>
          </p:txBody>
        </p:sp>
      </p:grpSp>
      <p:grpSp>
        <p:nvGrpSpPr>
          <p:cNvPr id="160" name="VENDING"/>
          <p:cNvGrpSpPr/>
          <p:nvPr/>
        </p:nvGrpSpPr>
        <p:grpSpPr>
          <a:xfrm>
            <a:off x="8955902" y="5557731"/>
            <a:ext cx="453755" cy="1008388"/>
            <a:chOff x="4943850" y="3035753"/>
            <a:chExt cx="757741" cy="1946246"/>
          </a:xfrm>
          <a:noFill/>
        </p:grpSpPr>
        <p:sp>
          <p:nvSpPr>
            <p:cNvPr id="161" name="Oval 142"/>
            <p:cNvSpPr/>
            <p:nvPr/>
          </p:nvSpPr>
          <p:spPr>
            <a:xfrm>
              <a:off x="4953000" y="3035753"/>
              <a:ext cx="735289" cy="397094"/>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sp>
          <p:nvSpPr>
            <p:cNvPr id="162" name="Rectangle 2048"/>
            <p:cNvSpPr>
              <a:spLocks noChangeAspect="1"/>
            </p:cNvSpPr>
            <p:nvPr/>
          </p:nvSpPr>
          <p:spPr bwMode="auto">
            <a:xfrm flipV="1">
              <a:off x="4943850" y="3465247"/>
              <a:ext cx="757741" cy="1516752"/>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grpFill/>
            <a:ln w="9525" cap="flat" cmpd="sng" algn="ctr">
              <a:solidFill>
                <a:schemeClr val="tx1"/>
              </a:solidFill>
              <a:prstDash val="solid"/>
              <a:headEnd type="none" w="med" len="med"/>
              <a:tailEnd type="none" w="med" len="med"/>
            </a:ln>
            <a:effectLst/>
          </p:spPr>
          <p:txBody>
            <a:bodyPr rot="0" spcFirstLastPara="0" vert="horz" wrap="square" lIns="95117" tIns="47558" rIns="47558" bIns="9511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3" fontAlgn="base">
                <a:spcBef>
                  <a:spcPct val="0"/>
                </a:spcBef>
                <a:spcAft>
                  <a:spcPct val="0"/>
                </a:spcAft>
                <a:defRPr/>
              </a:pPr>
              <a:endParaRPr lang="en-US" sz="1873"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3" name="Group 162"/>
            <p:cNvGrpSpPr/>
            <p:nvPr/>
          </p:nvGrpSpPr>
          <p:grpSpPr>
            <a:xfrm flipV="1">
              <a:off x="5154351" y="3126375"/>
              <a:ext cx="312238" cy="306471"/>
              <a:chOff x="-9407836" y="120612"/>
              <a:chExt cx="1474396" cy="1455780"/>
            </a:xfrm>
            <a:grpFill/>
          </p:grpSpPr>
          <p:sp>
            <p:nvSpPr>
              <p:cNvPr id="164" name="Oval 163"/>
              <p:cNvSpPr/>
              <p:nvPr/>
            </p:nvSpPr>
            <p:spPr>
              <a:xfrm>
                <a:off x="-8928872" y="595592"/>
                <a:ext cx="489390" cy="48939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65" name="Straight Connector 164"/>
              <p:cNvCxnSpPr/>
              <p:nvPr/>
            </p:nvCxnSpPr>
            <p:spPr>
              <a:xfrm>
                <a:off x="-8679053" y="120612"/>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679053" y="1245413"/>
                <a:ext cx="0" cy="33097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6200000">
                <a:off x="-8103656"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a:off x="-9240275" y="672726"/>
                <a:ext cx="2655" cy="33777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9070059"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075516"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8380667" y="451591"/>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8386124" y="1127860"/>
                <a:ext cx="99256" cy="103778"/>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3" name="CAR"/>
          <p:cNvGrpSpPr/>
          <p:nvPr/>
        </p:nvGrpSpPr>
        <p:grpSpPr>
          <a:xfrm>
            <a:off x="7916130" y="5759506"/>
            <a:ext cx="682961" cy="790796"/>
            <a:chOff x="970509" y="4093413"/>
            <a:chExt cx="1049828" cy="1233722"/>
          </a:xfrm>
          <a:noFill/>
        </p:grpSpPr>
        <p:sp>
          <p:nvSpPr>
            <p:cNvPr id="174" name="VEHICLE TRACKING"/>
            <p:cNvSpPr>
              <a:spLocks noChangeAspect="1"/>
            </p:cNvSpPr>
            <p:nvPr/>
          </p:nvSpPr>
          <p:spPr bwMode="auto">
            <a:xfrm>
              <a:off x="970509" y="4541752"/>
              <a:ext cx="1049828" cy="785383"/>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17" tIns="47558" rIns="47558" bIns="95117" numCol="1" spcCol="0" rtlCol="0" fromWordArt="0" anchor="b" anchorCtr="0" forceAA="0" compatLnSpc="1">
              <a:prstTxWarp prst="textNoShape">
                <a:avLst/>
              </a:prstTxWarp>
              <a:noAutofit/>
            </a:bodyPr>
            <a:lstStyle/>
            <a:p>
              <a:pPr algn="ctr" defTabSz="950843" fontAlgn="base">
                <a:spcBef>
                  <a:spcPct val="0"/>
                </a:spcBef>
                <a:spcAft>
                  <a:spcPct val="0"/>
                </a:spcAft>
              </a:pPr>
              <a:endParaRPr lang="en-US" sz="1873" kern="0" spc="-5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5" name="Group 174"/>
            <p:cNvGrpSpPr/>
            <p:nvPr/>
          </p:nvGrpSpPr>
          <p:grpSpPr>
            <a:xfrm>
              <a:off x="1375400" y="4219528"/>
              <a:ext cx="240047" cy="250622"/>
              <a:chOff x="6356211" y="-986246"/>
              <a:chExt cx="322176" cy="336369"/>
            </a:xfrm>
            <a:grpFill/>
          </p:grpSpPr>
          <p:sp>
            <p:nvSpPr>
              <p:cNvPr id="177" name="Oval 176"/>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178" name="Straight Connector 177"/>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6" name="Oval 142"/>
            <p:cNvSpPr/>
            <p:nvPr/>
          </p:nvSpPr>
          <p:spPr>
            <a:xfrm>
              <a:off x="994466" y="4093413"/>
              <a:ext cx="1001915" cy="500958"/>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grp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grpSp>
        <p:nvGrpSpPr>
          <p:cNvPr id="188" name="Group 187"/>
          <p:cNvGrpSpPr/>
          <p:nvPr/>
        </p:nvGrpSpPr>
        <p:grpSpPr>
          <a:xfrm>
            <a:off x="6918732" y="5964658"/>
            <a:ext cx="709345" cy="586871"/>
            <a:chOff x="3427203" y="1415129"/>
            <a:chExt cx="822983" cy="680888"/>
          </a:xfrm>
          <a:noFill/>
        </p:grpSpPr>
        <p:sp>
          <p:nvSpPr>
            <p:cNvPr id="189" name="Freeform 5"/>
            <p:cNvSpPr>
              <a:spLocks noEditPoints="1"/>
            </p:cNvSpPr>
            <p:nvPr/>
          </p:nvSpPr>
          <p:spPr bwMode="auto">
            <a:xfrm>
              <a:off x="3856088" y="1450494"/>
              <a:ext cx="147736" cy="153817"/>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0" name="Oval 6"/>
            <p:cNvSpPr>
              <a:spLocks noChangeArrowheads="1"/>
            </p:cNvSpPr>
            <p:nvPr/>
          </p:nvSpPr>
          <p:spPr bwMode="auto">
            <a:xfrm>
              <a:off x="3907652" y="1504181"/>
              <a:ext cx="43380" cy="45592"/>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1" name="Freeform 7"/>
            <p:cNvSpPr>
              <a:spLocks noEditPoints="1"/>
            </p:cNvSpPr>
            <p:nvPr/>
          </p:nvSpPr>
          <p:spPr bwMode="auto">
            <a:xfrm>
              <a:off x="3427203" y="1415129"/>
              <a:ext cx="201756" cy="210488"/>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2" name="Oval 8"/>
            <p:cNvSpPr>
              <a:spLocks noChangeArrowheads="1"/>
            </p:cNvSpPr>
            <p:nvPr/>
          </p:nvSpPr>
          <p:spPr bwMode="auto">
            <a:xfrm>
              <a:off x="3498002" y="1489269"/>
              <a:ext cx="59339" cy="62635"/>
            </a:xfrm>
            <a:prstGeom prst="ellipse">
              <a:avLst/>
            </a:pr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3" name="Freeform 9"/>
            <p:cNvSpPr>
              <a:spLocks/>
            </p:cNvSpPr>
            <p:nvPr/>
          </p:nvSpPr>
          <p:spPr bwMode="auto">
            <a:xfrm>
              <a:off x="4108588" y="1808834"/>
              <a:ext cx="118270" cy="196852"/>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4" name="Freeform 10"/>
            <p:cNvSpPr>
              <a:spLocks/>
            </p:cNvSpPr>
            <p:nvPr/>
          </p:nvSpPr>
          <p:spPr bwMode="auto">
            <a:xfrm>
              <a:off x="3478767" y="1915782"/>
              <a:ext cx="771419" cy="180235"/>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5" name="Freeform 11"/>
            <p:cNvSpPr>
              <a:spLocks/>
            </p:cNvSpPr>
            <p:nvPr/>
          </p:nvSpPr>
          <p:spPr bwMode="auto">
            <a:xfrm>
              <a:off x="3513553" y="1613685"/>
              <a:ext cx="260277" cy="269714"/>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6" name="Freeform 12"/>
            <p:cNvSpPr>
              <a:spLocks/>
            </p:cNvSpPr>
            <p:nvPr/>
          </p:nvSpPr>
          <p:spPr bwMode="auto">
            <a:xfrm>
              <a:off x="3652285" y="1462851"/>
              <a:ext cx="185386" cy="132514"/>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sp>
          <p:nvSpPr>
            <p:cNvPr id="197" name="Freeform 13"/>
            <p:cNvSpPr>
              <a:spLocks/>
            </p:cNvSpPr>
            <p:nvPr/>
          </p:nvSpPr>
          <p:spPr bwMode="auto">
            <a:xfrm>
              <a:off x="3939572" y="1583007"/>
              <a:ext cx="226309" cy="25693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w="19050">
              <a:solidFill>
                <a:schemeClr val="tx1"/>
              </a:solidFill>
              <a:round/>
              <a:headEnd/>
              <a:tailEnd/>
            </a:ln>
            <a:extLst/>
          </p:spPr>
          <p:txBody>
            <a:bodyPr vert="horz" wrap="square" lIns="93234" tIns="46616" rIns="93234" bIns="46616" numCol="1" anchor="t" anchorCtr="0" compatLnSpc="1">
              <a:prstTxWarp prst="textNoShape">
                <a:avLst/>
              </a:prstTxWarp>
            </a:bodyPr>
            <a:lstStyle/>
            <a:p>
              <a:pPr defTabSz="950883"/>
              <a:endParaRPr lang="en-US" sz="2289" kern="0" dirty="0">
                <a:solidFill>
                  <a:prstClr val="black"/>
                </a:solidFill>
              </a:endParaRPr>
            </a:p>
          </p:txBody>
        </p:sp>
      </p:grpSp>
      <p:grpSp>
        <p:nvGrpSpPr>
          <p:cNvPr id="198" name="Group 197"/>
          <p:cNvGrpSpPr/>
          <p:nvPr/>
        </p:nvGrpSpPr>
        <p:grpSpPr>
          <a:xfrm>
            <a:off x="6928112" y="5655021"/>
            <a:ext cx="522684" cy="261343"/>
            <a:chOff x="10150591" y="2174149"/>
            <a:chExt cx="693244" cy="346623"/>
          </a:xfrm>
        </p:grpSpPr>
        <p:sp>
          <p:nvSpPr>
            <p:cNvPr id="199"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200" name="Group 199"/>
            <p:cNvGrpSpPr/>
            <p:nvPr/>
          </p:nvGrpSpPr>
          <p:grpSpPr>
            <a:xfrm>
              <a:off x="10405158" y="2303619"/>
              <a:ext cx="184110" cy="192221"/>
              <a:chOff x="6356211" y="-986246"/>
              <a:chExt cx="322176" cy="336369"/>
            </a:xfrm>
            <a:noFill/>
          </p:grpSpPr>
          <p:sp>
            <p:nvSpPr>
              <p:cNvPr id="201" name="Oval 200"/>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02" name="Straight Connector 201"/>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8" name="Freeform 207"/>
          <p:cNvSpPr>
            <a:spLocks noChangeAspect="1"/>
          </p:cNvSpPr>
          <p:nvPr/>
        </p:nvSpPr>
        <p:spPr bwMode="black">
          <a:xfrm>
            <a:off x="3239374" y="5976825"/>
            <a:ext cx="567669" cy="446754"/>
          </a:xfrm>
          <a:custGeom>
            <a:avLst/>
            <a:gdLst>
              <a:gd name="connsiteX0" fmla="*/ 427036 w 1971675"/>
              <a:gd name="connsiteY0" fmla="*/ 1374775 h 1409700"/>
              <a:gd name="connsiteX1" fmla="*/ 1544636 w 1971675"/>
              <a:gd name="connsiteY1" fmla="*/ 1374775 h 1409700"/>
              <a:gd name="connsiteX2" fmla="*/ 1544636 w 1971675"/>
              <a:gd name="connsiteY2" fmla="*/ 1409700 h 1409700"/>
              <a:gd name="connsiteX3" fmla="*/ 427036 w 1971675"/>
              <a:gd name="connsiteY3" fmla="*/ 1409700 h 1409700"/>
              <a:gd name="connsiteX4" fmla="*/ 104775 w 1971675"/>
              <a:gd name="connsiteY4" fmla="*/ 104775 h 1409700"/>
              <a:gd name="connsiteX5" fmla="*/ 104775 w 1971675"/>
              <a:gd name="connsiteY5" fmla="*/ 1028700 h 1409700"/>
              <a:gd name="connsiteX6" fmla="*/ 761999 w 1971675"/>
              <a:gd name="connsiteY6" fmla="*/ 1028700 h 1409700"/>
              <a:gd name="connsiteX7" fmla="*/ 1198562 w 1971675"/>
              <a:gd name="connsiteY7" fmla="*/ 1028700 h 1409700"/>
              <a:gd name="connsiteX8" fmla="*/ 1879600 w 1971675"/>
              <a:gd name="connsiteY8" fmla="*/ 1028700 h 1409700"/>
              <a:gd name="connsiteX9" fmla="*/ 1879600 w 1971675"/>
              <a:gd name="connsiteY9" fmla="*/ 104775 h 1409700"/>
              <a:gd name="connsiteX10" fmla="*/ 985837 w 1971675"/>
              <a:gd name="connsiteY10" fmla="*/ 23812 h 1409700"/>
              <a:gd name="connsiteX11" fmla="*/ 957262 w 1971675"/>
              <a:gd name="connsiteY11" fmla="*/ 46831 h 1409700"/>
              <a:gd name="connsiteX12" fmla="*/ 985837 w 1971675"/>
              <a:gd name="connsiteY12" fmla="*/ 69850 h 1409700"/>
              <a:gd name="connsiteX13" fmla="*/ 1014412 w 1971675"/>
              <a:gd name="connsiteY13" fmla="*/ 46831 h 1409700"/>
              <a:gd name="connsiteX14" fmla="*/ 985837 w 1971675"/>
              <a:gd name="connsiteY14" fmla="*/ 23812 h 1409700"/>
              <a:gd name="connsiteX15" fmla="*/ 103772 w 1971675"/>
              <a:gd name="connsiteY15" fmla="*/ 0 h 1409700"/>
              <a:gd name="connsiteX16" fmla="*/ 1856372 w 1971675"/>
              <a:gd name="connsiteY16" fmla="*/ 0 h 1409700"/>
              <a:gd name="connsiteX17" fmla="*/ 1971675 w 1971675"/>
              <a:gd name="connsiteY17" fmla="*/ 103909 h 1409700"/>
              <a:gd name="connsiteX18" fmla="*/ 1971675 w 1971675"/>
              <a:gd name="connsiteY18" fmla="*/ 1027546 h 1409700"/>
              <a:gd name="connsiteX19" fmla="*/ 1856372 w 1971675"/>
              <a:gd name="connsiteY19" fmla="*/ 1143000 h 1409700"/>
              <a:gd name="connsiteX20" fmla="*/ 1277877 w 1971675"/>
              <a:gd name="connsiteY20" fmla="*/ 1143000 h 1409700"/>
              <a:gd name="connsiteX21" fmla="*/ 1198562 w 1971675"/>
              <a:gd name="connsiteY21" fmla="*/ 1143000 h 1409700"/>
              <a:gd name="connsiteX22" fmla="*/ 1198562 w 1971675"/>
              <a:gd name="connsiteY22" fmla="*/ 1212850 h 1409700"/>
              <a:gd name="connsiteX23" fmla="*/ 1198562 w 1971675"/>
              <a:gd name="connsiteY23" fmla="*/ 1258887 h 1409700"/>
              <a:gd name="connsiteX24" fmla="*/ 1452561 w 1971675"/>
              <a:gd name="connsiteY24" fmla="*/ 1258887 h 1409700"/>
              <a:gd name="connsiteX25" fmla="*/ 1544636 w 1971675"/>
              <a:gd name="connsiteY25" fmla="*/ 1374774 h 1409700"/>
              <a:gd name="connsiteX26" fmla="*/ 427036 w 1971675"/>
              <a:gd name="connsiteY26" fmla="*/ 1374774 h 1409700"/>
              <a:gd name="connsiteX27" fmla="*/ 519111 w 1971675"/>
              <a:gd name="connsiteY27" fmla="*/ 1258887 h 1409700"/>
              <a:gd name="connsiteX28" fmla="*/ 761999 w 1971675"/>
              <a:gd name="connsiteY28" fmla="*/ 1258887 h 1409700"/>
              <a:gd name="connsiteX29" fmla="*/ 761999 w 1971675"/>
              <a:gd name="connsiteY29" fmla="*/ 1212850 h 1409700"/>
              <a:gd name="connsiteX30" fmla="*/ 761999 w 1971675"/>
              <a:gd name="connsiteY30" fmla="*/ 1143000 h 1409700"/>
              <a:gd name="connsiteX31" fmla="*/ 673281 w 1971675"/>
              <a:gd name="connsiteY31" fmla="*/ 1143000 h 1409700"/>
              <a:gd name="connsiteX32" fmla="*/ 103772 w 1971675"/>
              <a:gd name="connsiteY32" fmla="*/ 1143000 h 1409700"/>
              <a:gd name="connsiteX33" fmla="*/ 0 w 1971675"/>
              <a:gd name="connsiteY33" fmla="*/ 1027546 h 1409700"/>
              <a:gd name="connsiteX34" fmla="*/ 0 w 1971675"/>
              <a:gd name="connsiteY34" fmla="*/ 103909 h 1409700"/>
              <a:gd name="connsiteX35" fmla="*/ 103772 w 1971675"/>
              <a:gd name="connsiteY3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675" h="1409700">
                <a:moveTo>
                  <a:pt x="427036" y="1374775"/>
                </a:moveTo>
                <a:lnTo>
                  <a:pt x="1544636" y="1374775"/>
                </a:lnTo>
                <a:lnTo>
                  <a:pt x="1544636" y="1409700"/>
                </a:lnTo>
                <a:lnTo>
                  <a:pt x="427036" y="1409700"/>
                </a:lnTo>
                <a:close/>
                <a:moveTo>
                  <a:pt x="104775" y="104775"/>
                </a:moveTo>
                <a:lnTo>
                  <a:pt x="104775" y="1028700"/>
                </a:lnTo>
                <a:lnTo>
                  <a:pt x="761999" y="1028700"/>
                </a:lnTo>
                <a:lnTo>
                  <a:pt x="1198562" y="1028700"/>
                </a:lnTo>
                <a:lnTo>
                  <a:pt x="1879600" y="1028700"/>
                </a:lnTo>
                <a:lnTo>
                  <a:pt x="1879600" y="104775"/>
                </a:lnTo>
                <a:close/>
                <a:moveTo>
                  <a:pt x="985837" y="23812"/>
                </a:moveTo>
                <a:cubicBezTo>
                  <a:pt x="970055" y="23812"/>
                  <a:pt x="957262" y="34118"/>
                  <a:pt x="957262" y="46831"/>
                </a:cubicBezTo>
                <a:cubicBezTo>
                  <a:pt x="957262" y="59544"/>
                  <a:pt x="970055" y="69850"/>
                  <a:pt x="985837" y="69850"/>
                </a:cubicBezTo>
                <a:cubicBezTo>
                  <a:pt x="1001619" y="69850"/>
                  <a:pt x="1014412" y="59544"/>
                  <a:pt x="1014412" y="46831"/>
                </a:cubicBezTo>
                <a:cubicBezTo>
                  <a:pt x="1014412" y="34118"/>
                  <a:pt x="1001619" y="23812"/>
                  <a:pt x="985837" y="23812"/>
                </a:cubicBezTo>
                <a:close/>
                <a:moveTo>
                  <a:pt x="103772" y="0"/>
                </a:moveTo>
                <a:cubicBezTo>
                  <a:pt x="1856372" y="0"/>
                  <a:pt x="1856372" y="0"/>
                  <a:pt x="1856372" y="0"/>
                </a:cubicBezTo>
                <a:cubicBezTo>
                  <a:pt x="1925554" y="0"/>
                  <a:pt x="1971675" y="46182"/>
                  <a:pt x="1971675" y="103909"/>
                </a:cubicBezTo>
                <a:lnTo>
                  <a:pt x="1971675" y="1027546"/>
                </a:lnTo>
                <a:cubicBezTo>
                  <a:pt x="1971675" y="1085273"/>
                  <a:pt x="1925554" y="1143000"/>
                  <a:pt x="1856372" y="1143000"/>
                </a:cubicBezTo>
                <a:cubicBezTo>
                  <a:pt x="1637297" y="1143000"/>
                  <a:pt x="1445606" y="1143000"/>
                  <a:pt x="1277877" y="1143000"/>
                </a:cubicBezTo>
                <a:lnTo>
                  <a:pt x="1198562" y="1143000"/>
                </a:lnTo>
                <a:lnTo>
                  <a:pt x="1198562" y="1212850"/>
                </a:lnTo>
                <a:lnTo>
                  <a:pt x="1198562" y="1258887"/>
                </a:lnTo>
                <a:lnTo>
                  <a:pt x="1452561" y="1258887"/>
                </a:lnTo>
                <a:lnTo>
                  <a:pt x="1544636" y="1374774"/>
                </a:lnTo>
                <a:lnTo>
                  <a:pt x="427036" y="1374774"/>
                </a:lnTo>
                <a:lnTo>
                  <a:pt x="519111" y="1258887"/>
                </a:lnTo>
                <a:lnTo>
                  <a:pt x="761999" y="1258887"/>
                </a:lnTo>
                <a:lnTo>
                  <a:pt x="761999" y="1212850"/>
                </a:lnTo>
                <a:lnTo>
                  <a:pt x="761999" y="1143000"/>
                </a:lnTo>
                <a:lnTo>
                  <a:pt x="673281" y="1143000"/>
                </a:lnTo>
                <a:cubicBezTo>
                  <a:pt x="103772" y="1143000"/>
                  <a:pt x="103772" y="1143000"/>
                  <a:pt x="103772" y="1143000"/>
                </a:cubicBezTo>
                <a:cubicBezTo>
                  <a:pt x="46121" y="1143000"/>
                  <a:pt x="0" y="1085273"/>
                  <a:pt x="0" y="1027546"/>
                </a:cubicBezTo>
                <a:cubicBezTo>
                  <a:pt x="0" y="103909"/>
                  <a:pt x="0" y="103909"/>
                  <a:pt x="0" y="103909"/>
                </a:cubicBezTo>
                <a:cubicBezTo>
                  <a:pt x="0" y="46182"/>
                  <a:pt x="46121" y="0"/>
                  <a:pt x="103772" y="0"/>
                </a:cubicBezTo>
                <a:close/>
              </a:path>
            </a:pathLst>
          </a:custGeom>
          <a:solidFill>
            <a:schemeClr val="tx1"/>
          </a:solidFill>
          <a:ln>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sp>
        <p:nvSpPr>
          <p:cNvPr id="209" name="Freeform 16"/>
          <p:cNvSpPr>
            <a:spLocks noChangeAspect="1" noEditPoints="1"/>
          </p:cNvSpPr>
          <p:nvPr/>
        </p:nvSpPr>
        <p:spPr bwMode="black">
          <a:xfrm>
            <a:off x="4167194" y="5998575"/>
            <a:ext cx="593996" cy="41362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210" name="Group 331"/>
          <p:cNvGrpSpPr>
            <a:grpSpLocks noChangeAspect="1"/>
          </p:cNvGrpSpPr>
          <p:nvPr/>
        </p:nvGrpSpPr>
        <p:grpSpPr bwMode="auto">
          <a:xfrm>
            <a:off x="5059627" y="5986316"/>
            <a:ext cx="647771" cy="385969"/>
            <a:chOff x="3265" y="3229"/>
            <a:chExt cx="433" cy="258"/>
          </a:xfrm>
          <a:solidFill>
            <a:schemeClr val="bg1"/>
          </a:solidFill>
        </p:grpSpPr>
        <p:sp>
          <p:nvSpPr>
            <p:cNvPr id="211" name="Freeform 332"/>
            <p:cNvSpPr>
              <a:spLocks/>
            </p:cNvSpPr>
            <p:nvPr/>
          </p:nvSpPr>
          <p:spPr bwMode="auto">
            <a:xfrm>
              <a:off x="3306" y="3229"/>
              <a:ext cx="354" cy="202"/>
            </a:xfrm>
            <a:custGeom>
              <a:avLst/>
              <a:gdLst>
                <a:gd name="T0" fmla="*/ 144 w 147"/>
                <a:gd name="T1" fmla="*/ 83 h 83"/>
                <a:gd name="T2" fmla="*/ 141 w 147"/>
                <a:gd name="T3" fmla="*/ 80 h 83"/>
                <a:gd name="T4" fmla="*/ 141 w 147"/>
                <a:gd name="T5" fmla="*/ 13 h 83"/>
                <a:gd name="T6" fmla="*/ 134 w 147"/>
                <a:gd name="T7" fmla="*/ 7 h 83"/>
                <a:gd name="T8" fmla="*/ 11 w 147"/>
                <a:gd name="T9" fmla="*/ 7 h 83"/>
                <a:gd name="T10" fmla="*/ 6 w 147"/>
                <a:gd name="T11" fmla="*/ 13 h 83"/>
                <a:gd name="T12" fmla="*/ 6 w 147"/>
                <a:gd name="T13" fmla="*/ 80 h 83"/>
                <a:gd name="T14" fmla="*/ 3 w 147"/>
                <a:gd name="T15" fmla="*/ 83 h 83"/>
                <a:gd name="T16" fmla="*/ 0 w 147"/>
                <a:gd name="T17" fmla="*/ 80 h 83"/>
                <a:gd name="T18" fmla="*/ 0 w 147"/>
                <a:gd name="T19" fmla="*/ 13 h 83"/>
                <a:gd name="T20" fmla="*/ 11 w 147"/>
                <a:gd name="T21" fmla="*/ 0 h 83"/>
                <a:gd name="T22" fmla="*/ 134 w 147"/>
                <a:gd name="T23" fmla="*/ 0 h 83"/>
                <a:gd name="T24" fmla="*/ 147 w 147"/>
                <a:gd name="T25" fmla="*/ 13 h 83"/>
                <a:gd name="T26" fmla="*/ 147 w 147"/>
                <a:gd name="T27" fmla="*/ 80 h 83"/>
                <a:gd name="T28" fmla="*/ 144 w 147"/>
                <a:gd name="T2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83">
                  <a:moveTo>
                    <a:pt x="144" y="83"/>
                  </a:moveTo>
                  <a:cubicBezTo>
                    <a:pt x="142" y="83"/>
                    <a:pt x="141" y="82"/>
                    <a:pt x="141" y="80"/>
                  </a:cubicBezTo>
                  <a:cubicBezTo>
                    <a:pt x="141" y="13"/>
                    <a:pt x="141" y="13"/>
                    <a:pt x="141" y="13"/>
                  </a:cubicBezTo>
                  <a:cubicBezTo>
                    <a:pt x="141" y="9"/>
                    <a:pt x="138" y="7"/>
                    <a:pt x="134" y="7"/>
                  </a:cubicBezTo>
                  <a:cubicBezTo>
                    <a:pt x="11" y="7"/>
                    <a:pt x="11" y="7"/>
                    <a:pt x="11" y="7"/>
                  </a:cubicBezTo>
                  <a:cubicBezTo>
                    <a:pt x="7" y="7"/>
                    <a:pt x="6" y="10"/>
                    <a:pt x="6" y="13"/>
                  </a:cubicBezTo>
                  <a:cubicBezTo>
                    <a:pt x="6" y="80"/>
                    <a:pt x="6" y="80"/>
                    <a:pt x="6" y="80"/>
                  </a:cubicBezTo>
                  <a:cubicBezTo>
                    <a:pt x="6" y="82"/>
                    <a:pt x="5" y="83"/>
                    <a:pt x="3" y="83"/>
                  </a:cubicBezTo>
                  <a:cubicBezTo>
                    <a:pt x="1" y="83"/>
                    <a:pt x="0" y="82"/>
                    <a:pt x="0" y="80"/>
                  </a:cubicBezTo>
                  <a:cubicBezTo>
                    <a:pt x="0" y="13"/>
                    <a:pt x="0" y="13"/>
                    <a:pt x="0" y="13"/>
                  </a:cubicBezTo>
                  <a:cubicBezTo>
                    <a:pt x="0" y="6"/>
                    <a:pt x="4" y="0"/>
                    <a:pt x="11" y="0"/>
                  </a:cubicBezTo>
                  <a:cubicBezTo>
                    <a:pt x="134" y="0"/>
                    <a:pt x="134" y="0"/>
                    <a:pt x="134" y="0"/>
                  </a:cubicBezTo>
                  <a:cubicBezTo>
                    <a:pt x="141" y="0"/>
                    <a:pt x="147" y="6"/>
                    <a:pt x="147" y="13"/>
                  </a:cubicBezTo>
                  <a:cubicBezTo>
                    <a:pt x="147" y="80"/>
                    <a:pt x="147" y="80"/>
                    <a:pt x="147" y="80"/>
                  </a:cubicBezTo>
                  <a:cubicBezTo>
                    <a:pt x="147" y="82"/>
                    <a:pt x="146" y="83"/>
                    <a:pt x="144" y="83"/>
                  </a:cubicBezTo>
                  <a:close/>
                </a:path>
              </a:pathLst>
            </a:custGeom>
            <a:solidFill>
              <a:schemeClr val="tx1"/>
            </a:solid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2" name="Freeform 333"/>
            <p:cNvSpPr>
              <a:spLocks/>
            </p:cNvSpPr>
            <p:nvPr/>
          </p:nvSpPr>
          <p:spPr bwMode="auto">
            <a:xfrm>
              <a:off x="3684" y="3423"/>
              <a:ext cx="14" cy="47"/>
            </a:xfrm>
            <a:custGeom>
              <a:avLst/>
              <a:gdLst>
                <a:gd name="T0" fmla="*/ 3 w 6"/>
                <a:gd name="T1" fmla="*/ 19 h 19"/>
                <a:gd name="T2" fmla="*/ 0 w 6"/>
                <a:gd name="T3" fmla="*/ 16 h 19"/>
                <a:gd name="T4" fmla="*/ 0 w 6"/>
                <a:gd name="T5" fmla="*/ 3 h 19"/>
                <a:gd name="T6" fmla="*/ 3 w 6"/>
                <a:gd name="T7" fmla="*/ 0 h 19"/>
                <a:gd name="T8" fmla="*/ 6 w 6"/>
                <a:gd name="T9" fmla="*/ 3 h 19"/>
                <a:gd name="T10" fmla="*/ 6 w 6"/>
                <a:gd name="T11" fmla="*/ 16 h 19"/>
                <a:gd name="T12" fmla="*/ 3 w 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6" h="19">
                  <a:moveTo>
                    <a:pt x="3" y="19"/>
                  </a:moveTo>
                  <a:cubicBezTo>
                    <a:pt x="1" y="19"/>
                    <a:pt x="0" y="18"/>
                    <a:pt x="0" y="16"/>
                  </a:cubicBezTo>
                  <a:cubicBezTo>
                    <a:pt x="0" y="3"/>
                    <a:pt x="0" y="3"/>
                    <a:pt x="0" y="3"/>
                  </a:cubicBezTo>
                  <a:cubicBezTo>
                    <a:pt x="0" y="2"/>
                    <a:pt x="1" y="0"/>
                    <a:pt x="3" y="0"/>
                  </a:cubicBezTo>
                  <a:cubicBezTo>
                    <a:pt x="5" y="0"/>
                    <a:pt x="6" y="2"/>
                    <a:pt x="6" y="3"/>
                  </a:cubicBezTo>
                  <a:cubicBezTo>
                    <a:pt x="6" y="16"/>
                    <a:pt x="6" y="16"/>
                    <a:pt x="6" y="16"/>
                  </a:cubicBezTo>
                  <a:cubicBezTo>
                    <a:pt x="6" y="18"/>
                    <a:pt x="5" y="19"/>
                    <a:pt x="3" y="19"/>
                  </a:cubicBezTo>
                  <a:close/>
                </a:path>
              </a:pathLst>
            </a:custGeom>
            <a:grpFill/>
            <a:ln w="9525">
              <a:solidFill>
                <a:srgbClr val="000000"/>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3" name="Freeform 334"/>
            <p:cNvSpPr>
              <a:spLocks/>
            </p:cNvSpPr>
            <p:nvPr/>
          </p:nvSpPr>
          <p:spPr bwMode="auto">
            <a:xfrm>
              <a:off x="3268" y="3423"/>
              <a:ext cx="175" cy="56"/>
            </a:xfrm>
            <a:custGeom>
              <a:avLst/>
              <a:gdLst>
                <a:gd name="T0" fmla="*/ 3 w 73"/>
                <a:gd name="T1" fmla="*/ 23 h 23"/>
                <a:gd name="T2" fmla="*/ 0 w 73"/>
                <a:gd name="T3" fmla="*/ 19 h 23"/>
                <a:gd name="T4" fmla="*/ 0 w 73"/>
                <a:gd name="T5" fmla="*/ 3 h 23"/>
                <a:gd name="T6" fmla="*/ 3 w 73"/>
                <a:gd name="T7" fmla="*/ 0 h 23"/>
                <a:gd name="T8" fmla="*/ 70 w 73"/>
                <a:gd name="T9" fmla="*/ 0 h 23"/>
                <a:gd name="T10" fmla="*/ 73 w 73"/>
                <a:gd name="T11" fmla="*/ 3 h 23"/>
                <a:gd name="T12" fmla="*/ 70 w 73"/>
                <a:gd name="T13" fmla="*/ 7 h 23"/>
                <a:gd name="T14" fmla="*/ 6 w 73"/>
                <a:gd name="T15" fmla="*/ 7 h 23"/>
                <a:gd name="T16" fmla="*/ 6 w 73"/>
                <a:gd name="T17" fmla="*/ 19 h 23"/>
                <a:gd name="T18" fmla="*/ 3 w 73"/>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
                  <a:moveTo>
                    <a:pt x="3" y="23"/>
                  </a:moveTo>
                  <a:cubicBezTo>
                    <a:pt x="1" y="23"/>
                    <a:pt x="0" y="21"/>
                    <a:pt x="0" y="19"/>
                  </a:cubicBezTo>
                  <a:cubicBezTo>
                    <a:pt x="0" y="3"/>
                    <a:pt x="0" y="3"/>
                    <a:pt x="0" y="3"/>
                  </a:cubicBezTo>
                  <a:cubicBezTo>
                    <a:pt x="0" y="2"/>
                    <a:pt x="1" y="0"/>
                    <a:pt x="3" y="0"/>
                  </a:cubicBezTo>
                  <a:cubicBezTo>
                    <a:pt x="70" y="0"/>
                    <a:pt x="70" y="0"/>
                    <a:pt x="70" y="0"/>
                  </a:cubicBezTo>
                  <a:cubicBezTo>
                    <a:pt x="72" y="0"/>
                    <a:pt x="73" y="2"/>
                    <a:pt x="73" y="3"/>
                  </a:cubicBezTo>
                  <a:cubicBezTo>
                    <a:pt x="73" y="5"/>
                    <a:pt x="72" y="7"/>
                    <a:pt x="70" y="7"/>
                  </a:cubicBezTo>
                  <a:cubicBezTo>
                    <a:pt x="6" y="7"/>
                    <a:pt x="6" y="7"/>
                    <a:pt x="6" y="7"/>
                  </a:cubicBezTo>
                  <a:cubicBezTo>
                    <a:pt x="6" y="19"/>
                    <a:pt x="6" y="19"/>
                    <a:pt x="6" y="19"/>
                  </a:cubicBezTo>
                  <a:cubicBezTo>
                    <a:pt x="6" y="21"/>
                    <a:pt x="5" y="23"/>
                    <a:pt x="3" y="23"/>
                  </a:cubicBezTo>
                  <a:close/>
                </a:path>
              </a:pathLst>
            </a:custGeom>
            <a:solidFill>
              <a:schemeClr val="tx1"/>
            </a:solid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4" name="Freeform 335"/>
            <p:cNvSpPr>
              <a:spLocks/>
            </p:cNvSpPr>
            <p:nvPr/>
          </p:nvSpPr>
          <p:spPr bwMode="auto">
            <a:xfrm>
              <a:off x="3520" y="3423"/>
              <a:ext cx="178" cy="56"/>
            </a:xfrm>
            <a:custGeom>
              <a:avLst/>
              <a:gdLst>
                <a:gd name="T0" fmla="*/ 71 w 74"/>
                <a:gd name="T1" fmla="*/ 23 h 23"/>
                <a:gd name="T2" fmla="*/ 68 w 74"/>
                <a:gd name="T3" fmla="*/ 19 h 23"/>
                <a:gd name="T4" fmla="*/ 68 w 74"/>
                <a:gd name="T5" fmla="*/ 7 h 23"/>
                <a:gd name="T6" fmla="*/ 3 w 74"/>
                <a:gd name="T7" fmla="*/ 7 h 23"/>
                <a:gd name="T8" fmla="*/ 0 w 74"/>
                <a:gd name="T9" fmla="*/ 3 h 23"/>
                <a:gd name="T10" fmla="*/ 3 w 74"/>
                <a:gd name="T11" fmla="*/ 0 h 23"/>
                <a:gd name="T12" fmla="*/ 71 w 74"/>
                <a:gd name="T13" fmla="*/ 0 h 23"/>
                <a:gd name="T14" fmla="*/ 74 w 74"/>
                <a:gd name="T15" fmla="*/ 3 h 23"/>
                <a:gd name="T16" fmla="*/ 74 w 74"/>
                <a:gd name="T17" fmla="*/ 19 h 23"/>
                <a:gd name="T18" fmla="*/ 71 w 7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23">
                  <a:moveTo>
                    <a:pt x="71" y="23"/>
                  </a:moveTo>
                  <a:cubicBezTo>
                    <a:pt x="69" y="23"/>
                    <a:pt x="68" y="21"/>
                    <a:pt x="68" y="19"/>
                  </a:cubicBezTo>
                  <a:cubicBezTo>
                    <a:pt x="68" y="7"/>
                    <a:pt x="68" y="7"/>
                    <a:pt x="68" y="7"/>
                  </a:cubicBezTo>
                  <a:cubicBezTo>
                    <a:pt x="3" y="7"/>
                    <a:pt x="3" y="7"/>
                    <a:pt x="3" y="7"/>
                  </a:cubicBezTo>
                  <a:cubicBezTo>
                    <a:pt x="2" y="7"/>
                    <a:pt x="0" y="5"/>
                    <a:pt x="0" y="3"/>
                  </a:cubicBezTo>
                  <a:cubicBezTo>
                    <a:pt x="0" y="2"/>
                    <a:pt x="2" y="0"/>
                    <a:pt x="3" y="0"/>
                  </a:cubicBezTo>
                  <a:cubicBezTo>
                    <a:pt x="71" y="0"/>
                    <a:pt x="71" y="0"/>
                    <a:pt x="71" y="0"/>
                  </a:cubicBezTo>
                  <a:cubicBezTo>
                    <a:pt x="73" y="0"/>
                    <a:pt x="74" y="2"/>
                    <a:pt x="74" y="3"/>
                  </a:cubicBezTo>
                  <a:cubicBezTo>
                    <a:pt x="74" y="19"/>
                    <a:pt x="74" y="19"/>
                    <a:pt x="74" y="19"/>
                  </a:cubicBezTo>
                  <a:cubicBezTo>
                    <a:pt x="74" y="21"/>
                    <a:pt x="73" y="23"/>
                    <a:pt x="71" y="23"/>
                  </a:cubicBezTo>
                  <a:close/>
                </a:path>
              </a:pathLst>
            </a:custGeom>
            <a:solidFill>
              <a:schemeClr val="tx1"/>
            </a:solid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5" name="Freeform 336"/>
            <p:cNvSpPr>
              <a:spLocks/>
            </p:cNvSpPr>
            <p:nvPr/>
          </p:nvSpPr>
          <p:spPr bwMode="auto">
            <a:xfrm>
              <a:off x="3265" y="3462"/>
              <a:ext cx="433" cy="25"/>
            </a:xfrm>
            <a:custGeom>
              <a:avLst/>
              <a:gdLst>
                <a:gd name="T0" fmla="*/ 172 w 180"/>
                <a:gd name="T1" fmla="*/ 10 h 10"/>
                <a:gd name="T2" fmla="*/ 9 w 180"/>
                <a:gd name="T3" fmla="*/ 10 h 10"/>
                <a:gd name="T4" fmla="*/ 1 w 180"/>
                <a:gd name="T5" fmla="*/ 5 h 10"/>
                <a:gd name="T6" fmla="*/ 3 w 180"/>
                <a:gd name="T7" fmla="*/ 0 h 10"/>
                <a:gd name="T8" fmla="*/ 7 w 180"/>
                <a:gd name="T9" fmla="*/ 2 h 10"/>
                <a:gd name="T10" fmla="*/ 9 w 180"/>
                <a:gd name="T11" fmla="*/ 3 h 10"/>
                <a:gd name="T12" fmla="*/ 172 w 180"/>
                <a:gd name="T13" fmla="*/ 3 h 10"/>
                <a:gd name="T14" fmla="*/ 173 w 180"/>
                <a:gd name="T15" fmla="*/ 2 h 10"/>
                <a:gd name="T16" fmla="*/ 178 w 180"/>
                <a:gd name="T17" fmla="*/ 0 h 10"/>
                <a:gd name="T18" fmla="*/ 180 w 180"/>
                <a:gd name="T19" fmla="*/ 5 h 10"/>
                <a:gd name="T20" fmla="*/ 172 w 18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0">
                  <a:moveTo>
                    <a:pt x="172" y="10"/>
                  </a:moveTo>
                  <a:cubicBezTo>
                    <a:pt x="9" y="10"/>
                    <a:pt x="9" y="10"/>
                    <a:pt x="9" y="10"/>
                  </a:cubicBezTo>
                  <a:cubicBezTo>
                    <a:pt x="5" y="10"/>
                    <a:pt x="2" y="8"/>
                    <a:pt x="1" y="5"/>
                  </a:cubicBezTo>
                  <a:cubicBezTo>
                    <a:pt x="0" y="3"/>
                    <a:pt x="1" y="1"/>
                    <a:pt x="3" y="0"/>
                  </a:cubicBezTo>
                  <a:cubicBezTo>
                    <a:pt x="5" y="0"/>
                    <a:pt x="6" y="1"/>
                    <a:pt x="7" y="2"/>
                  </a:cubicBezTo>
                  <a:cubicBezTo>
                    <a:pt x="7" y="3"/>
                    <a:pt x="8" y="3"/>
                    <a:pt x="9" y="3"/>
                  </a:cubicBezTo>
                  <a:cubicBezTo>
                    <a:pt x="172" y="3"/>
                    <a:pt x="172" y="3"/>
                    <a:pt x="172" y="3"/>
                  </a:cubicBezTo>
                  <a:cubicBezTo>
                    <a:pt x="173" y="3"/>
                    <a:pt x="173" y="3"/>
                    <a:pt x="173" y="2"/>
                  </a:cubicBezTo>
                  <a:cubicBezTo>
                    <a:pt x="174" y="1"/>
                    <a:pt x="176" y="0"/>
                    <a:pt x="178" y="0"/>
                  </a:cubicBezTo>
                  <a:cubicBezTo>
                    <a:pt x="179" y="1"/>
                    <a:pt x="180" y="3"/>
                    <a:pt x="180" y="5"/>
                  </a:cubicBezTo>
                  <a:cubicBezTo>
                    <a:pt x="178" y="8"/>
                    <a:pt x="175" y="10"/>
                    <a:pt x="172" y="10"/>
                  </a:cubicBezTo>
                  <a:close/>
                </a:path>
              </a:pathLst>
            </a:custGeom>
            <a:solidFill>
              <a:schemeClr val="tx1"/>
            </a:solid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6" name="Freeform 337"/>
            <p:cNvSpPr>
              <a:spLocks/>
            </p:cNvSpPr>
            <p:nvPr/>
          </p:nvSpPr>
          <p:spPr bwMode="auto">
            <a:xfrm>
              <a:off x="3345" y="3268"/>
              <a:ext cx="276" cy="172"/>
            </a:xfrm>
            <a:custGeom>
              <a:avLst/>
              <a:gdLst>
                <a:gd name="T0" fmla="*/ 113 w 115"/>
                <a:gd name="T1" fmla="*/ 71 h 71"/>
                <a:gd name="T2" fmla="*/ 76 w 115"/>
                <a:gd name="T3" fmla="*/ 71 h 71"/>
                <a:gd name="T4" fmla="*/ 75 w 115"/>
                <a:gd name="T5" fmla="*/ 69 h 71"/>
                <a:gd name="T6" fmla="*/ 76 w 115"/>
                <a:gd name="T7" fmla="*/ 67 h 71"/>
                <a:gd name="T8" fmla="*/ 112 w 115"/>
                <a:gd name="T9" fmla="*/ 67 h 71"/>
                <a:gd name="T10" fmla="*/ 112 w 115"/>
                <a:gd name="T11" fmla="*/ 3 h 71"/>
                <a:gd name="T12" fmla="*/ 3 w 115"/>
                <a:gd name="T13" fmla="*/ 3 h 71"/>
                <a:gd name="T14" fmla="*/ 3 w 115"/>
                <a:gd name="T15" fmla="*/ 67 h 71"/>
                <a:gd name="T16" fmla="*/ 38 w 115"/>
                <a:gd name="T17" fmla="*/ 67 h 71"/>
                <a:gd name="T18" fmla="*/ 40 w 115"/>
                <a:gd name="T19" fmla="*/ 69 h 71"/>
                <a:gd name="T20" fmla="*/ 38 w 115"/>
                <a:gd name="T21" fmla="*/ 71 h 71"/>
                <a:gd name="T22" fmla="*/ 1 w 115"/>
                <a:gd name="T23" fmla="*/ 71 h 71"/>
                <a:gd name="T24" fmla="*/ 0 w 115"/>
                <a:gd name="T25" fmla="*/ 69 h 71"/>
                <a:gd name="T26" fmla="*/ 0 w 115"/>
                <a:gd name="T27" fmla="*/ 2 h 71"/>
                <a:gd name="T28" fmla="*/ 1 w 115"/>
                <a:gd name="T29" fmla="*/ 0 h 71"/>
                <a:gd name="T30" fmla="*/ 113 w 115"/>
                <a:gd name="T31" fmla="*/ 0 h 71"/>
                <a:gd name="T32" fmla="*/ 115 w 115"/>
                <a:gd name="T33" fmla="*/ 2 h 71"/>
                <a:gd name="T34" fmla="*/ 115 w 115"/>
                <a:gd name="T35" fmla="*/ 69 h 71"/>
                <a:gd name="T36" fmla="*/ 113 w 115"/>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71">
                  <a:moveTo>
                    <a:pt x="113" y="71"/>
                  </a:moveTo>
                  <a:cubicBezTo>
                    <a:pt x="76" y="71"/>
                    <a:pt x="76" y="71"/>
                    <a:pt x="76" y="71"/>
                  </a:cubicBezTo>
                  <a:cubicBezTo>
                    <a:pt x="76" y="71"/>
                    <a:pt x="75" y="70"/>
                    <a:pt x="75" y="69"/>
                  </a:cubicBezTo>
                  <a:cubicBezTo>
                    <a:pt x="75" y="68"/>
                    <a:pt x="76" y="67"/>
                    <a:pt x="76" y="67"/>
                  </a:cubicBezTo>
                  <a:cubicBezTo>
                    <a:pt x="112" y="67"/>
                    <a:pt x="112" y="67"/>
                    <a:pt x="112" y="67"/>
                  </a:cubicBezTo>
                  <a:cubicBezTo>
                    <a:pt x="112" y="3"/>
                    <a:pt x="112" y="3"/>
                    <a:pt x="112" y="3"/>
                  </a:cubicBezTo>
                  <a:cubicBezTo>
                    <a:pt x="3" y="3"/>
                    <a:pt x="3" y="3"/>
                    <a:pt x="3" y="3"/>
                  </a:cubicBezTo>
                  <a:cubicBezTo>
                    <a:pt x="3" y="67"/>
                    <a:pt x="3" y="67"/>
                    <a:pt x="3" y="67"/>
                  </a:cubicBezTo>
                  <a:cubicBezTo>
                    <a:pt x="38" y="67"/>
                    <a:pt x="38" y="67"/>
                    <a:pt x="38" y="67"/>
                  </a:cubicBezTo>
                  <a:cubicBezTo>
                    <a:pt x="39" y="67"/>
                    <a:pt x="40" y="68"/>
                    <a:pt x="40" y="69"/>
                  </a:cubicBezTo>
                  <a:cubicBezTo>
                    <a:pt x="40" y="70"/>
                    <a:pt x="39" y="71"/>
                    <a:pt x="38" y="71"/>
                  </a:cubicBezTo>
                  <a:cubicBezTo>
                    <a:pt x="1" y="71"/>
                    <a:pt x="1" y="71"/>
                    <a:pt x="1" y="71"/>
                  </a:cubicBezTo>
                  <a:cubicBezTo>
                    <a:pt x="0" y="71"/>
                    <a:pt x="0" y="70"/>
                    <a:pt x="0" y="69"/>
                  </a:cubicBezTo>
                  <a:cubicBezTo>
                    <a:pt x="0" y="2"/>
                    <a:pt x="0" y="2"/>
                    <a:pt x="0" y="2"/>
                  </a:cubicBezTo>
                  <a:cubicBezTo>
                    <a:pt x="0" y="1"/>
                    <a:pt x="0" y="0"/>
                    <a:pt x="1" y="0"/>
                  </a:cubicBezTo>
                  <a:cubicBezTo>
                    <a:pt x="113" y="0"/>
                    <a:pt x="113" y="0"/>
                    <a:pt x="113" y="0"/>
                  </a:cubicBezTo>
                  <a:cubicBezTo>
                    <a:pt x="114" y="0"/>
                    <a:pt x="115" y="1"/>
                    <a:pt x="115" y="2"/>
                  </a:cubicBezTo>
                  <a:cubicBezTo>
                    <a:pt x="115" y="69"/>
                    <a:pt x="115" y="69"/>
                    <a:pt x="115" y="69"/>
                  </a:cubicBezTo>
                  <a:cubicBezTo>
                    <a:pt x="115" y="70"/>
                    <a:pt x="114" y="71"/>
                    <a:pt x="113" y="71"/>
                  </a:cubicBezTo>
                  <a:close/>
                </a:path>
              </a:pathLst>
            </a:custGeom>
            <a:grpFill/>
            <a:ln w="9525">
              <a:solidFill>
                <a:schemeClr val="tx1"/>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7" name="Oval 338"/>
            <p:cNvSpPr>
              <a:spLocks noChangeArrowheads="1"/>
            </p:cNvSpPr>
            <p:nvPr/>
          </p:nvSpPr>
          <p:spPr bwMode="auto">
            <a:xfrm>
              <a:off x="3475" y="3253"/>
              <a:ext cx="7" cy="8"/>
            </a:xfrm>
            <a:prstGeom prst="ellipse">
              <a:avLst/>
            </a:prstGeom>
            <a:grpFill/>
            <a:ln w="9525">
              <a:solidFill>
                <a:srgbClr val="000000"/>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8" name="Freeform 339"/>
            <p:cNvSpPr>
              <a:spLocks/>
            </p:cNvSpPr>
            <p:nvPr/>
          </p:nvSpPr>
          <p:spPr bwMode="auto">
            <a:xfrm>
              <a:off x="3436" y="3428"/>
              <a:ext cx="94" cy="27"/>
            </a:xfrm>
            <a:custGeom>
              <a:avLst/>
              <a:gdLst>
                <a:gd name="T0" fmla="*/ 27 w 39"/>
                <a:gd name="T1" fmla="*/ 11 h 11"/>
                <a:gd name="T2" fmla="*/ 12 w 39"/>
                <a:gd name="T3" fmla="*/ 11 h 11"/>
                <a:gd name="T4" fmla="*/ 1 w 39"/>
                <a:gd name="T5" fmla="*/ 4 h 11"/>
                <a:gd name="T6" fmla="*/ 0 w 39"/>
                <a:gd name="T7" fmla="*/ 2 h 11"/>
                <a:gd name="T8" fmla="*/ 2 w 39"/>
                <a:gd name="T9" fmla="*/ 0 h 11"/>
                <a:gd name="T10" fmla="*/ 4 w 39"/>
                <a:gd name="T11" fmla="*/ 1 h 11"/>
                <a:gd name="T12" fmla="*/ 4 w 39"/>
                <a:gd name="T13" fmla="*/ 2 h 11"/>
                <a:gd name="T14" fmla="*/ 12 w 39"/>
                <a:gd name="T15" fmla="*/ 8 h 11"/>
                <a:gd name="T16" fmla="*/ 27 w 39"/>
                <a:gd name="T17" fmla="*/ 8 h 11"/>
                <a:gd name="T18" fmla="*/ 35 w 39"/>
                <a:gd name="T19" fmla="*/ 2 h 11"/>
                <a:gd name="T20" fmla="*/ 35 w 39"/>
                <a:gd name="T21" fmla="*/ 1 h 11"/>
                <a:gd name="T22" fmla="*/ 37 w 39"/>
                <a:gd name="T23" fmla="*/ 0 h 11"/>
                <a:gd name="T24" fmla="*/ 38 w 39"/>
                <a:gd name="T25" fmla="*/ 2 h 11"/>
                <a:gd name="T26" fmla="*/ 38 w 39"/>
                <a:gd name="T27" fmla="*/ 4 h 11"/>
                <a:gd name="T28" fmla="*/ 27 w 39"/>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1">
                  <a:moveTo>
                    <a:pt x="27" y="11"/>
                  </a:moveTo>
                  <a:cubicBezTo>
                    <a:pt x="12" y="11"/>
                    <a:pt x="12" y="11"/>
                    <a:pt x="12" y="11"/>
                  </a:cubicBezTo>
                  <a:cubicBezTo>
                    <a:pt x="7" y="11"/>
                    <a:pt x="3" y="8"/>
                    <a:pt x="1" y="4"/>
                  </a:cubicBezTo>
                  <a:cubicBezTo>
                    <a:pt x="1" y="3"/>
                    <a:pt x="1" y="3"/>
                    <a:pt x="0" y="2"/>
                  </a:cubicBezTo>
                  <a:cubicBezTo>
                    <a:pt x="0" y="1"/>
                    <a:pt x="1" y="0"/>
                    <a:pt x="2" y="0"/>
                  </a:cubicBezTo>
                  <a:cubicBezTo>
                    <a:pt x="2" y="0"/>
                    <a:pt x="3" y="0"/>
                    <a:pt x="4" y="1"/>
                  </a:cubicBezTo>
                  <a:cubicBezTo>
                    <a:pt x="4" y="1"/>
                    <a:pt x="4" y="2"/>
                    <a:pt x="4" y="2"/>
                  </a:cubicBezTo>
                  <a:cubicBezTo>
                    <a:pt x="6" y="6"/>
                    <a:pt x="9" y="8"/>
                    <a:pt x="12" y="8"/>
                  </a:cubicBezTo>
                  <a:cubicBezTo>
                    <a:pt x="27" y="8"/>
                    <a:pt x="27" y="8"/>
                    <a:pt x="27" y="8"/>
                  </a:cubicBezTo>
                  <a:cubicBezTo>
                    <a:pt x="30" y="8"/>
                    <a:pt x="33" y="6"/>
                    <a:pt x="35" y="2"/>
                  </a:cubicBezTo>
                  <a:cubicBezTo>
                    <a:pt x="35" y="2"/>
                    <a:pt x="35" y="1"/>
                    <a:pt x="35" y="1"/>
                  </a:cubicBezTo>
                  <a:cubicBezTo>
                    <a:pt x="35" y="0"/>
                    <a:pt x="36" y="0"/>
                    <a:pt x="37" y="0"/>
                  </a:cubicBezTo>
                  <a:cubicBezTo>
                    <a:pt x="38" y="0"/>
                    <a:pt x="39" y="1"/>
                    <a:pt x="38" y="2"/>
                  </a:cubicBezTo>
                  <a:cubicBezTo>
                    <a:pt x="38" y="3"/>
                    <a:pt x="38" y="3"/>
                    <a:pt x="38" y="4"/>
                  </a:cubicBezTo>
                  <a:cubicBezTo>
                    <a:pt x="36" y="8"/>
                    <a:pt x="31" y="11"/>
                    <a:pt x="27" y="11"/>
                  </a:cubicBezTo>
                  <a:close/>
                </a:path>
              </a:pathLst>
            </a:custGeom>
            <a:grpFill/>
            <a:ln w="9525">
              <a:solidFill>
                <a:srgbClr val="000000"/>
              </a:solidFill>
              <a:round/>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19" name="Rectangle 340"/>
            <p:cNvSpPr>
              <a:spLocks noChangeArrowheads="1"/>
            </p:cNvSpPr>
            <p:nvPr/>
          </p:nvSpPr>
          <p:spPr bwMode="auto">
            <a:xfrm>
              <a:off x="3436" y="3431"/>
              <a:ext cx="101" cy="9"/>
            </a:xfrm>
            <a:prstGeom prst="rect">
              <a:avLst/>
            </a:prstGeom>
            <a:grpFill/>
            <a:ln w="9525">
              <a:solidFill>
                <a:srgbClr val="000000"/>
              </a:solidFill>
              <a:miter lim="800000"/>
              <a:headEnd/>
              <a:tailEnd/>
            </a:ln>
            <a:extLst/>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grpSp>
        <p:nvGrpSpPr>
          <p:cNvPr id="220" name="Group 219"/>
          <p:cNvGrpSpPr/>
          <p:nvPr/>
        </p:nvGrpSpPr>
        <p:grpSpPr>
          <a:xfrm>
            <a:off x="5133256" y="5591846"/>
            <a:ext cx="522684" cy="261343"/>
            <a:chOff x="10150591" y="2174149"/>
            <a:chExt cx="693244" cy="346623"/>
          </a:xfrm>
        </p:grpSpPr>
        <p:sp>
          <p:nvSpPr>
            <p:cNvPr id="221"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222" name="Group 221"/>
            <p:cNvGrpSpPr/>
            <p:nvPr/>
          </p:nvGrpSpPr>
          <p:grpSpPr>
            <a:xfrm>
              <a:off x="10405158" y="2303619"/>
              <a:ext cx="184110" cy="192221"/>
              <a:chOff x="6356211" y="-986246"/>
              <a:chExt cx="322176" cy="336369"/>
            </a:xfrm>
            <a:noFill/>
          </p:grpSpPr>
          <p:sp>
            <p:nvSpPr>
              <p:cNvPr id="223" name="Oval 222"/>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24" name="Straight Connector 223"/>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0" name="Group 229"/>
          <p:cNvGrpSpPr/>
          <p:nvPr/>
        </p:nvGrpSpPr>
        <p:grpSpPr>
          <a:xfrm>
            <a:off x="4194258" y="5591846"/>
            <a:ext cx="522684" cy="261343"/>
            <a:chOff x="10150591" y="2174149"/>
            <a:chExt cx="693244" cy="346623"/>
          </a:xfrm>
        </p:grpSpPr>
        <p:sp>
          <p:nvSpPr>
            <p:cNvPr id="231"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232" name="Group 231"/>
            <p:cNvGrpSpPr/>
            <p:nvPr/>
          </p:nvGrpSpPr>
          <p:grpSpPr>
            <a:xfrm>
              <a:off x="10405158" y="2303619"/>
              <a:ext cx="184110" cy="192221"/>
              <a:chOff x="6356211" y="-986246"/>
              <a:chExt cx="322176" cy="336369"/>
            </a:xfrm>
            <a:noFill/>
          </p:grpSpPr>
          <p:sp>
            <p:nvSpPr>
              <p:cNvPr id="233" name="Oval 232"/>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34" name="Straight Connector 233"/>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0" name="Group 239"/>
          <p:cNvGrpSpPr/>
          <p:nvPr/>
        </p:nvGrpSpPr>
        <p:grpSpPr>
          <a:xfrm>
            <a:off x="3240908" y="5604684"/>
            <a:ext cx="522684" cy="261343"/>
            <a:chOff x="10150591" y="2174149"/>
            <a:chExt cx="693244" cy="346623"/>
          </a:xfrm>
        </p:grpSpPr>
        <p:sp>
          <p:nvSpPr>
            <p:cNvPr id="241"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242" name="Group 241"/>
            <p:cNvGrpSpPr/>
            <p:nvPr/>
          </p:nvGrpSpPr>
          <p:grpSpPr>
            <a:xfrm>
              <a:off x="10405158" y="2303619"/>
              <a:ext cx="184110" cy="192221"/>
              <a:chOff x="6356211" y="-986246"/>
              <a:chExt cx="322176" cy="336369"/>
            </a:xfrm>
            <a:noFill/>
          </p:grpSpPr>
          <p:sp>
            <p:nvSpPr>
              <p:cNvPr id="243" name="Oval 242"/>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44" name="Straight Connector 243"/>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0" name="Group 249"/>
          <p:cNvGrpSpPr/>
          <p:nvPr/>
        </p:nvGrpSpPr>
        <p:grpSpPr>
          <a:xfrm>
            <a:off x="5976403" y="5592165"/>
            <a:ext cx="522684" cy="261343"/>
            <a:chOff x="10150591" y="2174149"/>
            <a:chExt cx="693244" cy="346623"/>
          </a:xfrm>
        </p:grpSpPr>
        <p:sp>
          <p:nvSpPr>
            <p:cNvPr id="251" name="Oval 142"/>
            <p:cNvSpPr/>
            <p:nvPr/>
          </p:nvSpPr>
          <p:spPr>
            <a:xfrm>
              <a:off x="10150591" y="2174149"/>
              <a:ext cx="693244" cy="346623"/>
            </a:xfrm>
            <a:custGeom>
              <a:avLst/>
              <a:gdLst>
                <a:gd name="connsiteX0" fmla="*/ 0 w 448899"/>
                <a:gd name="connsiteY0" fmla="*/ 224450 h 448899"/>
                <a:gd name="connsiteX1" fmla="*/ 224450 w 448899"/>
                <a:gd name="connsiteY1" fmla="*/ 0 h 448899"/>
                <a:gd name="connsiteX2" fmla="*/ 448900 w 448899"/>
                <a:gd name="connsiteY2" fmla="*/ 224450 h 448899"/>
                <a:gd name="connsiteX3" fmla="*/ 224450 w 448899"/>
                <a:gd name="connsiteY3" fmla="*/ 448900 h 448899"/>
                <a:gd name="connsiteX4" fmla="*/ 0 w 448899"/>
                <a:gd name="connsiteY4" fmla="*/ 224450 h 448899"/>
                <a:gd name="connsiteX0" fmla="*/ 224450 w 448900"/>
                <a:gd name="connsiteY0" fmla="*/ 448900 h 540340"/>
                <a:gd name="connsiteX1" fmla="*/ 0 w 448900"/>
                <a:gd name="connsiteY1" fmla="*/ 224450 h 540340"/>
                <a:gd name="connsiteX2" fmla="*/ 224450 w 448900"/>
                <a:gd name="connsiteY2" fmla="*/ 0 h 540340"/>
                <a:gd name="connsiteX3" fmla="*/ 448900 w 448900"/>
                <a:gd name="connsiteY3" fmla="*/ 224450 h 540340"/>
                <a:gd name="connsiteX4" fmla="*/ 315890 w 448900"/>
                <a:gd name="connsiteY4" fmla="*/ 540340 h 540340"/>
                <a:gd name="connsiteX0" fmla="*/ 224450 w 448900"/>
                <a:gd name="connsiteY0" fmla="*/ 448900 h 448900"/>
                <a:gd name="connsiteX1" fmla="*/ 0 w 448900"/>
                <a:gd name="connsiteY1" fmla="*/ 224450 h 448900"/>
                <a:gd name="connsiteX2" fmla="*/ 224450 w 448900"/>
                <a:gd name="connsiteY2" fmla="*/ 0 h 448900"/>
                <a:gd name="connsiteX3" fmla="*/ 448900 w 448900"/>
                <a:gd name="connsiteY3" fmla="*/ 224450 h 448900"/>
                <a:gd name="connsiteX0" fmla="*/ 0 w 448900"/>
                <a:gd name="connsiteY0" fmla="*/ 224450 h 224450"/>
                <a:gd name="connsiteX1" fmla="*/ 224450 w 448900"/>
                <a:gd name="connsiteY1" fmla="*/ 0 h 224450"/>
                <a:gd name="connsiteX2" fmla="*/ 448900 w 448900"/>
                <a:gd name="connsiteY2" fmla="*/ 224450 h 224450"/>
              </a:gdLst>
              <a:ahLst/>
              <a:cxnLst>
                <a:cxn ang="0">
                  <a:pos x="connsiteX0" y="connsiteY0"/>
                </a:cxn>
                <a:cxn ang="0">
                  <a:pos x="connsiteX1" y="connsiteY1"/>
                </a:cxn>
                <a:cxn ang="0">
                  <a:pos x="connsiteX2" y="connsiteY2"/>
                </a:cxn>
              </a:cxnLst>
              <a:rect l="l" t="t" r="r" b="b"/>
              <a:pathLst>
                <a:path w="448900" h="224450">
                  <a:moveTo>
                    <a:pt x="0" y="224450"/>
                  </a:moveTo>
                  <a:cubicBezTo>
                    <a:pt x="0" y="100490"/>
                    <a:pt x="100490" y="0"/>
                    <a:pt x="224450" y="0"/>
                  </a:cubicBezTo>
                  <a:cubicBezTo>
                    <a:pt x="348410" y="0"/>
                    <a:pt x="448900" y="100490"/>
                    <a:pt x="448900" y="224450"/>
                  </a:cubicBezTo>
                </a:path>
              </a:pathLst>
            </a:custGeom>
            <a:noFill/>
            <a:ln w="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grpSp>
          <p:nvGrpSpPr>
            <p:cNvPr id="252" name="Group 251"/>
            <p:cNvGrpSpPr/>
            <p:nvPr/>
          </p:nvGrpSpPr>
          <p:grpSpPr>
            <a:xfrm>
              <a:off x="10405158" y="2303619"/>
              <a:ext cx="184110" cy="192221"/>
              <a:chOff x="6356211" y="-986246"/>
              <a:chExt cx="322176" cy="336369"/>
            </a:xfrm>
            <a:noFill/>
          </p:grpSpPr>
          <p:sp>
            <p:nvSpPr>
              <p:cNvPr id="253" name="Oval 252"/>
              <p:cNvSpPr/>
              <p:nvPr/>
            </p:nvSpPr>
            <p:spPr>
              <a:xfrm>
                <a:off x="6459255" y="-868963"/>
                <a:ext cx="116089" cy="116089"/>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56"/>
                <a:endParaRPr lang="en-US" sz="1873" kern="0">
                  <a:solidFill>
                    <a:srgbClr val="FFFFFF"/>
                  </a:solidFill>
                </a:endParaRPr>
              </a:p>
            </p:txBody>
          </p:sp>
          <p:cxnSp>
            <p:nvCxnSpPr>
              <p:cNvPr id="254" name="Straight Connector 253"/>
              <p:cNvCxnSpPr/>
              <p:nvPr/>
            </p:nvCxnSpPr>
            <p:spPr>
              <a:xfrm>
                <a:off x="6517299" y="-986246"/>
                <a:ext cx="0" cy="336369"/>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a:off x="6356211" y="-810919"/>
                <a:ext cx="322176" cy="0"/>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6425918" y="-905756"/>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6576503" y="-909443"/>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16200000">
                <a:off x="6425918" y="-745560"/>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6576503" y="-749247"/>
                <a:ext cx="33337" cy="33337"/>
              </a:xfrm>
              <a:prstGeom prst="line">
                <a:avLst/>
              </a:prstGeom>
              <a:grpFill/>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0" name="TextBox 109"/>
          <p:cNvSpPr txBox="1"/>
          <p:nvPr/>
        </p:nvSpPr>
        <p:spPr>
          <a:xfrm>
            <a:off x="3807043" y="3182159"/>
            <a:ext cx="2194709" cy="1668594"/>
          </a:xfrm>
          <a:prstGeom prst="rect">
            <a:avLst/>
          </a:prstGeom>
          <a:noFill/>
        </p:spPr>
        <p:txBody>
          <a:bodyPr wrap="none" lIns="186521" tIns="149217" rIns="186521" bIns="149217" rtlCol="0">
            <a:spAutoFit/>
          </a:bodyPr>
          <a:lstStyle/>
          <a:p>
            <a:pPr defTabSz="932597">
              <a:lnSpc>
                <a:spcPct val="90000"/>
              </a:lnSpc>
              <a:spcAft>
                <a:spcPts val="612"/>
              </a:spcAft>
            </a:pPr>
            <a:r>
              <a:rPr lang="en-US" sz="2856" kern="0" dirty="0">
                <a:solidFill>
                  <a:schemeClr val="accent5"/>
                </a:solidFill>
                <a:latin typeface="+mj-lt"/>
              </a:rPr>
              <a:t>Information</a:t>
            </a:r>
          </a:p>
          <a:p>
            <a:pPr defTabSz="932597">
              <a:lnSpc>
                <a:spcPct val="90000"/>
              </a:lnSpc>
              <a:spcAft>
                <a:spcPts val="612"/>
              </a:spcAft>
            </a:pPr>
            <a:r>
              <a:rPr lang="en-US" sz="2856" kern="0" dirty="0">
                <a:solidFill>
                  <a:schemeClr val="accent5"/>
                </a:solidFill>
                <a:latin typeface="+mj-lt"/>
              </a:rPr>
              <a:t>Technology</a:t>
            </a:r>
          </a:p>
          <a:p>
            <a:pPr defTabSz="932597">
              <a:lnSpc>
                <a:spcPct val="90000"/>
              </a:lnSpc>
              <a:spcAft>
                <a:spcPts val="612"/>
              </a:spcAft>
            </a:pPr>
            <a:r>
              <a:rPr lang="en-US" sz="2856" kern="0" dirty="0">
                <a:solidFill>
                  <a:schemeClr val="accent5"/>
                </a:solidFill>
                <a:latin typeface="+mj-lt"/>
              </a:rPr>
              <a:t>Specialists</a:t>
            </a:r>
          </a:p>
        </p:txBody>
      </p:sp>
      <p:sp>
        <p:nvSpPr>
          <p:cNvPr id="111" name="TextBox 110"/>
          <p:cNvSpPr txBox="1"/>
          <p:nvPr/>
        </p:nvSpPr>
        <p:spPr>
          <a:xfrm>
            <a:off x="6815784" y="3182159"/>
            <a:ext cx="1895520" cy="1668594"/>
          </a:xfrm>
          <a:prstGeom prst="rect">
            <a:avLst/>
          </a:prstGeom>
          <a:noFill/>
        </p:spPr>
        <p:txBody>
          <a:bodyPr wrap="none" lIns="186521" tIns="149217" rIns="186521" bIns="149217" rtlCol="0">
            <a:spAutoFit/>
          </a:bodyPr>
          <a:lstStyle/>
          <a:p>
            <a:pPr defTabSz="932597">
              <a:lnSpc>
                <a:spcPct val="90000"/>
              </a:lnSpc>
              <a:spcAft>
                <a:spcPts val="612"/>
              </a:spcAft>
            </a:pPr>
            <a:r>
              <a:rPr lang="en-US" sz="2856" kern="0" dirty="0">
                <a:solidFill>
                  <a:schemeClr val="accent5"/>
                </a:solidFill>
                <a:latin typeface="+mj-lt"/>
              </a:rPr>
              <a:t>Hardware</a:t>
            </a:r>
          </a:p>
          <a:p>
            <a:pPr defTabSz="932597">
              <a:lnSpc>
                <a:spcPct val="90000"/>
              </a:lnSpc>
              <a:spcAft>
                <a:spcPts val="612"/>
              </a:spcAft>
            </a:pPr>
            <a:r>
              <a:rPr lang="en-US" sz="2856" kern="0" dirty="0">
                <a:solidFill>
                  <a:schemeClr val="accent5"/>
                </a:solidFill>
                <a:latin typeface="+mj-lt"/>
              </a:rPr>
              <a:t>Device</a:t>
            </a:r>
          </a:p>
          <a:p>
            <a:pPr defTabSz="932597">
              <a:lnSpc>
                <a:spcPct val="90000"/>
              </a:lnSpc>
              <a:spcAft>
                <a:spcPts val="612"/>
              </a:spcAft>
            </a:pPr>
            <a:r>
              <a:rPr lang="en-US" sz="2856" kern="0" dirty="0">
                <a:solidFill>
                  <a:schemeClr val="accent5"/>
                </a:solidFill>
                <a:latin typeface="+mj-lt"/>
              </a:rPr>
              <a:t>Specialist</a:t>
            </a:r>
          </a:p>
        </p:txBody>
      </p:sp>
      <p:sp>
        <p:nvSpPr>
          <p:cNvPr id="113" name="TextBox 112"/>
          <p:cNvSpPr txBox="1"/>
          <p:nvPr/>
        </p:nvSpPr>
        <p:spPr>
          <a:xfrm>
            <a:off x="3800711" y="1201243"/>
            <a:ext cx="4890683" cy="935302"/>
          </a:xfrm>
          <a:prstGeom prst="rect">
            <a:avLst/>
          </a:prstGeom>
          <a:noFill/>
        </p:spPr>
        <p:txBody>
          <a:bodyPr wrap="none" lIns="186521" tIns="149217" rIns="186521" bIns="149217" rtlCol="0">
            <a:spAutoFit/>
          </a:bodyPr>
          <a:lstStyle/>
          <a:p>
            <a:pPr defTabSz="932597">
              <a:lnSpc>
                <a:spcPct val="90000"/>
              </a:lnSpc>
              <a:spcAft>
                <a:spcPts val="612"/>
              </a:spcAft>
            </a:pPr>
            <a:r>
              <a:rPr lang="en-US" sz="4488" kern="0" dirty="0">
                <a:solidFill>
                  <a:schemeClr val="accent5"/>
                </a:solidFill>
                <a:latin typeface="+mj-lt"/>
              </a:rPr>
              <a:t>System of Systems</a:t>
            </a:r>
          </a:p>
        </p:txBody>
      </p:sp>
    </p:spTree>
    <p:custDataLst>
      <p:tags r:id="rId1"/>
    </p:custDataLst>
    <p:extLst>
      <p:ext uri="{BB962C8B-B14F-4D97-AF65-F5344CB8AC3E}">
        <p14:creationId xmlns:p14="http://schemas.microsoft.com/office/powerpoint/2010/main" val="4286381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1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4085982" y="1734778"/>
            <a:ext cx="4264511" cy="423620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kern="0">
              <a:solidFill>
                <a:sysClr val="windowText" lastClr="000000"/>
              </a:solidFill>
            </a:endParaRPr>
          </a:p>
        </p:txBody>
      </p:sp>
      <p:sp>
        <p:nvSpPr>
          <p:cNvPr id="2" name="Title 1"/>
          <p:cNvSpPr>
            <a:spLocks noGrp="1"/>
          </p:cNvSpPr>
          <p:nvPr>
            <p:ph type="title"/>
          </p:nvPr>
        </p:nvSpPr>
        <p:spPr>
          <a:xfrm>
            <a:off x="378666" y="296897"/>
            <a:ext cx="11733453" cy="917575"/>
          </a:xfrm>
        </p:spPr>
        <p:txBody>
          <a:bodyPr/>
          <a:lstStyle/>
          <a:p>
            <a:r>
              <a:rPr lang="en-US" dirty="0"/>
              <a:t>Trustworthy Internet of Things</a:t>
            </a:r>
          </a:p>
        </p:txBody>
      </p:sp>
      <p:cxnSp>
        <p:nvCxnSpPr>
          <p:cNvPr id="4" name="Straight Connector 3"/>
          <p:cNvCxnSpPr>
            <a:stCxn id="31" idx="0"/>
            <a:endCxn id="31" idx="4"/>
          </p:cNvCxnSpPr>
          <p:nvPr/>
        </p:nvCxnSpPr>
        <p:spPr>
          <a:xfrm>
            <a:off x="6218237" y="1734778"/>
            <a:ext cx="0" cy="42362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31" idx="2"/>
            <a:endCxn id="31" idx="6"/>
          </p:cNvCxnSpPr>
          <p:nvPr/>
        </p:nvCxnSpPr>
        <p:spPr>
          <a:xfrm>
            <a:off x="4085982" y="3852881"/>
            <a:ext cx="42645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250154" y="2924891"/>
            <a:ext cx="1936166" cy="1855982"/>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32597"/>
            <a:r>
              <a:rPr lang="en-US" sz="2448" kern="0" dirty="0">
                <a:solidFill>
                  <a:schemeClr val="bg1"/>
                </a:solidFill>
                <a:latin typeface="+mj-lt"/>
              </a:rPr>
              <a:t>Trustworthy </a:t>
            </a:r>
          </a:p>
          <a:p>
            <a:pPr algn="ctr" defTabSz="932597"/>
            <a:r>
              <a:rPr lang="en-US" sz="2448" kern="0" dirty="0" err="1">
                <a:solidFill>
                  <a:schemeClr val="bg1"/>
                </a:solidFill>
                <a:latin typeface="+mj-lt"/>
              </a:rPr>
              <a:t>IoT</a:t>
            </a:r>
            <a:endParaRPr lang="en-US" sz="2448" kern="0" dirty="0">
              <a:solidFill>
                <a:schemeClr val="bg1"/>
              </a:solidFill>
              <a:latin typeface="+mj-lt"/>
            </a:endParaRPr>
          </a:p>
        </p:txBody>
      </p:sp>
      <p:sp>
        <p:nvSpPr>
          <p:cNvPr id="27" name="TextBox 26"/>
          <p:cNvSpPr txBox="1"/>
          <p:nvPr/>
        </p:nvSpPr>
        <p:spPr>
          <a:xfrm>
            <a:off x="4471665" y="2774103"/>
            <a:ext cx="1120244" cy="414353"/>
          </a:xfrm>
          <a:prstGeom prst="rect">
            <a:avLst/>
          </a:prstGeom>
          <a:noFill/>
        </p:spPr>
        <p:txBody>
          <a:bodyPr wrap="none" rtlCol="0">
            <a:spAutoFit/>
          </a:bodyPr>
          <a:lstStyle/>
          <a:p>
            <a:pPr defTabSz="932597"/>
            <a:r>
              <a:rPr lang="en-US" sz="2040" kern="0" dirty="0">
                <a:solidFill>
                  <a:sysClr val="windowText" lastClr="000000"/>
                </a:solidFill>
              </a:rPr>
              <a:t>Security</a:t>
            </a:r>
          </a:p>
        </p:txBody>
      </p:sp>
      <p:sp>
        <p:nvSpPr>
          <p:cNvPr id="28" name="TextBox 27"/>
          <p:cNvSpPr txBox="1"/>
          <p:nvPr/>
        </p:nvSpPr>
        <p:spPr>
          <a:xfrm>
            <a:off x="6893906" y="2758750"/>
            <a:ext cx="1084276" cy="414353"/>
          </a:xfrm>
          <a:prstGeom prst="rect">
            <a:avLst/>
          </a:prstGeom>
          <a:noFill/>
        </p:spPr>
        <p:txBody>
          <a:bodyPr wrap="none" rtlCol="0">
            <a:spAutoFit/>
          </a:bodyPr>
          <a:lstStyle/>
          <a:p>
            <a:pPr defTabSz="932597"/>
            <a:r>
              <a:rPr lang="en-US" sz="2040" kern="0" dirty="0">
                <a:solidFill>
                  <a:sysClr val="windowText" lastClr="000000"/>
                </a:solidFill>
              </a:rPr>
              <a:t>Privacy </a:t>
            </a:r>
          </a:p>
        </p:txBody>
      </p:sp>
      <p:sp>
        <p:nvSpPr>
          <p:cNvPr id="29" name="TextBox 28"/>
          <p:cNvSpPr txBox="1"/>
          <p:nvPr/>
        </p:nvSpPr>
        <p:spPr>
          <a:xfrm>
            <a:off x="4481008" y="4531836"/>
            <a:ext cx="1326243" cy="414353"/>
          </a:xfrm>
          <a:prstGeom prst="rect">
            <a:avLst/>
          </a:prstGeom>
          <a:noFill/>
        </p:spPr>
        <p:txBody>
          <a:bodyPr wrap="none" rtlCol="0">
            <a:spAutoFit/>
          </a:bodyPr>
          <a:lstStyle/>
          <a:p>
            <a:pPr defTabSz="932597"/>
            <a:r>
              <a:rPr lang="en-US" sz="2040" kern="0" dirty="0">
                <a:solidFill>
                  <a:sysClr val="windowText" lastClr="000000"/>
                </a:solidFill>
              </a:rPr>
              <a:t>Reliability</a:t>
            </a:r>
          </a:p>
        </p:txBody>
      </p:sp>
      <p:sp>
        <p:nvSpPr>
          <p:cNvPr id="30" name="TextBox 29"/>
          <p:cNvSpPr txBox="1"/>
          <p:nvPr/>
        </p:nvSpPr>
        <p:spPr>
          <a:xfrm>
            <a:off x="6885727" y="4576835"/>
            <a:ext cx="981276" cy="414353"/>
          </a:xfrm>
          <a:prstGeom prst="rect">
            <a:avLst/>
          </a:prstGeom>
          <a:noFill/>
        </p:spPr>
        <p:txBody>
          <a:bodyPr wrap="none" rtlCol="0">
            <a:spAutoFit/>
          </a:bodyPr>
          <a:lstStyle/>
          <a:p>
            <a:pPr defTabSz="932597"/>
            <a:r>
              <a:rPr lang="en-US" sz="2040" kern="0" dirty="0">
                <a:solidFill>
                  <a:sysClr val="windowText" lastClr="000000"/>
                </a:solidFill>
              </a:rPr>
              <a:t>Safety </a:t>
            </a:r>
          </a:p>
        </p:txBody>
      </p:sp>
      <p:sp>
        <p:nvSpPr>
          <p:cNvPr id="43" name="Environment"/>
          <p:cNvSpPr/>
          <p:nvPr/>
        </p:nvSpPr>
        <p:spPr>
          <a:xfrm>
            <a:off x="1021918" y="1373820"/>
            <a:ext cx="2532483" cy="57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932597"/>
            <a:r>
              <a:rPr lang="en-US" sz="3672" kern="0" dirty="0">
                <a:solidFill>
                  <a:schemeClr val="accent1"/>
                </a:solidFill>
                <a:latin typeface="+mj-lt"/>
              </a:rPr>
              <a:t>Environment</a:t>
            </a:r>
          </a:p>
        </p:txBody>
      </p:sp>
      <p:sp>
        <p:nvSpPr>
          <p:cNvPr id="45" name="Threats"/>
          <p:cNvSpPr/>
          <p:nvPr/>
        </p:nvSpPr>
        <p:spPr>
          <a:xfrm flipH="1">
            <a:off x="9033200" y="1450347"/>
            <a:ext cx="1468155" cy="57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932597"/>
            <a:r>
              <a:rPr lang="en-US" sz="3672" kern="0" dirty="0">
                <a:solidFill>
                  <a:schemeClr val="accent1"/>
                </a:solidFill>
                <a:latin typeface="+mj-lt"/>
              </a:rPr>
              <a:t>Threats</a:t>
            </a:r>
          </a:p>
        </p:txBody>
      </p:sp>
      <p:sp>
        <p:nvSpPr>
          <p:cNvPr id="46" name="System faults"/>
          <p:cNvSpPr/>
          <p:nvPr/>
        </p:nvSpPr>
        <p:spPr>
          <a:xfrm flipH="1">
            <a:off x="8794855" y="5210604"/>
            <a:ext cx="2604419" cy="57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932597"/>
            <a:r>
              <a:rPr lang="en-US" sz="3672" kern="0" dirty="0">
                <a:solidFill>
                  <a:schemeClr val="accent1"/>
                </a:solidFill>
                <a:latin typeface="+mj-lt"/>
              </a:rPr>
              <a:t>System faults</a:t>
            </a:r>
          </a:p>
        </p:txBody>
      </p:sp>
      <p:sp>
        <p:nvSpPr>
          <p:cNvPr id="48" name="Human Errors"/>
          <p:cNvSpPr/>
          <p:nvPr/>
        </p:nvSpPr>
        <p:spPr>
          <a:xfrm>
            <a:off x="1597453" y="5852031"/>
            <a:ext cx="2903609" cy="57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932597"/>
            <a:r>
              <a:rPr lang="en-US" sz="3672" kern="0" dirty="0">
                <a:solidFill>
                  <a:schemeClr val="accent1"/>
                </a:solidFill>
                <a:latin typeface="+mj-lt"/>
              </a:rPr>
              <a:t>Human Errors </a:t>
            </a:r>
          </a:p>
        </p:txBody>
      </p:sp>
      <p:sp>
        <p:nvSpPr>
          <p:cNvPr id="16" name="Freeform 102"/>
          <p:cNvSpPr>
            <a:spLocks noChangeAspect="1"/>
          </p:cNvSpPr>
          <p:nvPr/>
        </p:nvSpPr>
        <p:spPr bwMode="black">
          <a:xfrm rot="17958272" flipV="1">
            <a:off x="4272607" y="1774220"/>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17" name="Freeform 102"/>
          <p:cNvSpPr>
            <a:spLocks noChangeAspect="1"/>
          </p:cNvSpPr>
          <p:nvPr/>
        </p:nvSpPr>
        <p:spPr bwMode="black">
          <a:xfrm rot="17958272" flipV="1">
            <a:off x="3671653" y="1855516"/>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18" name="Freeform 102"/>
          <p:cNvSpPr>
            <a:spLocks noChangeAspect="1"/>
          </p:cNvSpPr>
          <p:nvPr/>
        </p:nvSpPr>
        <p:spPr bwMode="black">
          <a:xfrm rot="3641728" flipH="1" flipV="1">
            <a:off x="8698048" y="1855515"/>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20" name="Freeform 102"/>
          <p:cNvSpPr>
            <a:spLocks noChangeAspect="1"/>
          </p:cNvSpPr>
          <p:nvPr/>
        </p:nvSpPr>
        <p:spPr bwMode="black">
          <a:xfrm rot="3641728" flipH="1" flipV="1">
            <a:off x="8138773" y="1813572"/>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21" name="Freeform 102"/>
          <p:cNvSpPr>
            <a:spLocks noChangeAspect="1"/>
          </p:cNvSpPr>
          <p:nvPr/>
        </p:nvSpPr>
        <p:spPr bwMode="black">
          <a:xfrm rot="13638912" flipV="1">
            <a:off x="4444021" y="5452947"/>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22" name="Freeform 102"/>
          <p:cNvSpPr>
            <a:spLocks noChangeAspect="1"/>
          </p:cNvSpPr>
          <p:nvPr/>
        </p:nvSpPr>
        <p:spPr bwMode="black">
          <a:xfrm rot="13638912" flipV="1">
            <a:off x="3887358" y="5574161"/>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23" name="Freeform 102"/>
          <p:cNvSpPr>
            <a:spLocks noChangeAspect="1"/>
          </p:cNvSpPr>
          <p:nvPr/>
        </p:nvSpPr>
        <p:spPr bwMode="black">
          <a:xfrm rot="6961062" flipH="1" flipV="1">
            <a:off x="8841383" y="4816475"/>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
        <p:nvSpPr>
          <p:cNvPr id="24" name="Freeform 102"/>
          <p:cNvSpPr>
            <a:spLocks noChangeAspect="1"/>
          </p:cNvSpPr>
          <p:nvPr/>
        </p:nvSpPr>
        <p:spPr bwMode="black">
          <a:xfrm rot="6961062" flipH="1" flipV="1">
            <a:off x="8319384" y="4915114"/>
            <a:ext cx="303573" cy="414252"/>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accent1"/>
          </a:solidFill>
          <a:ln>
            <a:solidFill>
              <a:schemeClr val="accent1"/>
            </a:solidFill>
          </a:ln>
          <a:extLst/>
        </p:spPr>
        <p:txBody>
          <a:bodyPr vert="horz" wrap="square" lIns="93264" tIns="46632" rIns="93264" bIns="46632" numCol="1" anchor="t" anchorCtr="0" compatLnSpc="1">
            <a:prstTxWarp prst="textNoShape">
              <a:avLst/>
            </a:prstTxWarp>
          </a:bodyPr>
          <a:lstStyle/>
          <a:p>
            <a:pPr defTabSz="932597"/>
            <a:endParaRPr lang="en-US" kern="0" dirty="0">
              <a:solidFill>
                <a:srgbClr val="000000"/>
              </a:solidFill>
            </a:endParaRPr>
          </a:p>
        </p:txBody>
      </p:sp>
    </p:spTree>
    <p:custDataLst>
      <p:tags r:id="rId1"/>
    </p:custDataLst>
    <p:extLst>
      <p:ext uri="{BB962C8B-B14F-4D97-AF65-F5344CB8AC3E}">
        <p14:creationId xmlns:p14="http://schemas.microsoft.com/office/powerpoint/2010/main" val="360604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0.08502 0.01806 L -4.375E-6 0 " pathEditMode="relative" rAng="0" ptsTypes="AA">
                                      <p:cBhvr>
                                        <p:cTn id="9" dur="500" fill="hold"/>
                                        <p:tgtEl>
                                          <p:spTgt spid="43"/>
                                        </p:tgtEl>
                                        <p:attrNameLst>
                                          <p:attrName>ppt_x</p:attrName>
                                          <p:attrName>ppt_y</p:attrName>
                                        </p:attrNameLst>
                                      </p:cBhvr>
                                      <p:rCtr x="4245" y="-903"/>
                                    </p:animMotion>
                                  </p:childTnLst>
                                </p:cTn>
                              </p:par>
                              <p:par>
                                <p:cTn id="10" presetID="1"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par>
                                <p:cTn id="12" presetID="63" presetClass="path" presetSubtype="0" accel="50000" decel="50000" fill="hold" grpId="1" nodeType="withEffect">
                                  <p:stCondLst>
                                    <p:cond delay="0"/>
                                  </p:stCondLst>
                                  <p:childTnLst>
                                    <p:animMotion origin="layout" path="M -0.08646 2.22222E-6 L -2.08333E-6 2.22222E-6 " pathEditMode="relative" rAng="0" ptsTypes="AA">
                                      <p:cBhvr>
                                        <p:cTn id="13" dur="500" fill="hold"/>
                                        <p:tgtEl>
                                          <p:spTgt spid="48"/>
                                        </p:tgtEl>
                                        <p:attrNameLst>
                                          <p:attrName>ppt_x</p:attrName>
                                          <p:attrName>ppt_y</p:attrName>
                                        </p:attrNameLst>
                                      </p:cBhvr>
                                      <p:rCtr x="4323" y="0"/>
                                    </p:animMotion>
                                  </p:childTnLst>
                                </p:cTn>
                              </p:par>
                              <p:par>
                                <p:cTn id="14" presetID="1"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35" presetClass="path" presetSubtype="0" accel="50000" decel="50000" fill="hold" grpId="1" nodeType="withEffect">
                                  <p:stCondLst>
                                    <p:cond delay="0"/>
                                  </p:stCondLst>
                                  <p:childTnLst>
                                    <p:animMotion origin="layout" path="M 0.10442 -0.00324 L 3.33333E-6 3.7037E-7 " pathEditMode="relative" rAng="0" ptsTypes="AA">
                                      <p:cBhvr>
                                        <p:cTn id="17" dur="500" fill="hold"/>
                                        <p:tgtEl>
                                          <p:spTgt spid="45"/>
                                        </p:tgtEl>
                                        <p:attrNameLst>
                                          <p:attrName>ppt_x</p:attrName>
                                          <p:attrName>ppt_y</p:attrName>
                                        </p:attrNameLst>
                                      </p:cBhvr>
                                      <p:rCtr x="-5221" y="162"/>
                                    </p:animMotion>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35" presetClass="path" presetSubtype="0" accel="50000" decel="50000" fill="hold" grpId="1" nodeType="withEffect">
                                  <p:stCondLst>
                                    <p:cond delay="0"/>
                                  </p:stCondLst>
                                  <p:childTnLst>
                                    <p:animMotion origin="layout" path="M 0.09635 -1.11111E-6 L 8.33333E-7 -1.11111E-6 " pathEditMode="relative" rAng="0" ptsTypes="AA">
                                      <p:cBhvr>
                                        <p:cTn id="21" dur="500" fill="hold"/>
                                        <p:tgtEl>
                                          <p:spTgt spid="46"/>
                                        </p:tgtEl>
                                        <p:attrNameLst>
                                          <p:attrName>ppt_x</p:attrName>
                                          <p:attrName>ppt_y</p:attrName>
                                        </p:attrNameLst>
                                      </p:cBhvr>
                                      <p:rCtr x="-4818" y="0"/>
                                    </p:animMotion>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249"/>
                                          </p:stCondLst>
                                        </p:cTn>
                                        <p:tgtEl>
                                          <p:spTgt spid="16"/>
                                        </p:tgtEl>
                                        <p:attrNameLst>
                                          <p:attrName>style.visibility</p:attrName>
                                        </p:attrNameLst>
                                      </p:cBhvr>
                                      <p:to>
                                        <p:strVal val="visible"/>
                                      </p:to>
                                    </p:set>
                                  </p:childTnLst>
                                </p:cTn>
                              </p:par>
                              <p:par>
                                <p:cTn id="25" presetID="63" presetClass="path" presetSubtype="0" decel="100000" fill="hold" grpId="1" nodeType="withEffect">
                                  <p:stCondLst>
                                    <p:cond delay="0"/>
                                  </p:stCondLst>
                                  <p:childTnLst>
                                    <p:animMotion origin="layout" path="M -0.03164 -0.03379 L 8.33333E-7 -3.33333E-6 " pathEditMode="relative" rAng="0" ptsTypes="AA">
                                      <p:cBhvr>
                                        <p:cTn id="26" dur="500" fill="hold"/>
                                        <p:tgtEl>
                                          <p:spTgt spid="16"/>
                                        </p:tgtEl>
                                        <p:attrNameLst>
                                          <p:attrName>ppt_x</p:attrName>
                                          <p:attrName>ppt_y</p:attrName>
                                        </p:attrNameLst>
                                      </p:cBhvr>
                                      <p:rCtr x="1576" y="1690"/>
                                    </p:animMotion>
                                  </p:childTnLst>
                                </p:cTn>
                              </p:par>
                              <p:par>
                                <p:cTn id="27" presetID="1" presetClass="entr" presetSubtype="0" fill="hold" grpId="0" nodeType="withEffect">
                                  <p:stCondLst>
                                    <p:cond delay="250"/>
                                  </p:stCondLst>
                                  <p:childTnLst>
                                    <p:set>
                                      <p:cBhvr>
                                        <p:cTn id="28" dur="1" fill="hold">
                                          <p:stCondLst>
                                            <p:cond delay="249"/>
                                          </p:stCondLst>
                                        </p:cTn>
                                        <p:tgtEl>
                                          <p:spTgt spid="17"/>
                                        </p:tgtEl>
                                        <p:attrNameLst>
                                          <p:attrName>style.visibility</p:attrName>
                                        </p:attrNameLst>
                                      </p:cBhvr>
                                      <p:to>
                                        <p:strVal val="visible"/>
                                      </p:to>
                                    </p:set>
                                  </p:childTnLst>
                                </p:cTn>
                              </p:par>
                              <p:par>
                                <p:cTn id="29" presetID="63" presetClass="path" presetSubtype="0" decel="100000" fill="hold" grpId="1" nodeType="withEffect">
                                  <p:stCondLst>
                                    <p:cond delay="250"/>
                                  </p:stCondLst>
                                  <p:childTnLst>
                                    <p:animMotion origin="layout" path="M -0.0362 -0.03935 L -1.875E-6 2.59259E-6 " pathEditMode="relative" rAng="0" ptsTypes="AA">
                                      <p:cBhvr>
                                        <p:cTn id="30" dur="500" fill="hold"/>
                                        <p:tgtEl>
                                          <p:spTgt spid="17"/>
                                        </p:tgtEl>
                                        <p:attrNameLst>
                                          <p:attrName>ppt_x</p:attrName>
                                          <p:attrName>ppt_y</p:attrName>
                                        </p:attrNameLst>
                                      </p:cBhvr>
                                      <p:rCtr x="1810" y="1968"/>
                                    </p:animMotion>
                                  </p:childTnLst>
                                </p:cTn>
                              </p:par>
                              <p:par>
                                <p:cTn id="31" presetID="1" presetClass="entr" presetSubtype="0" fill="hold" grpId="0" nodeType="withEffect">
                                  <p:stCondLst>
                                    <p:cond delay="0"/>
                                  </p:stCondLst>
                                  <p:childTnLst>
                                    <p:set>
                                      <p:cBhvr>
                                        <p:cTn id="32" dur="1" fill="hold">
                                          <p:stCondLst>
                                            <p:cond delay="249"/>
                                          </p:stCondLst>
                                        </p:cTn>
                                        <p:tgtEl>
                                          <p:spTgt spid="21"/>
                                        </p:tgtEl>
                                        <p:attrNameLst>
                                          <p:attrName>style.visibility</p:attrName>
                                        </p:attrNameLst>
                                      </p:cBhvr>
                                      <p:to>
                                        <p:strVal val="visible"/>
                                      </p:to>
                                    </p:set>
                                  </p:childTnLst>
                                </p:cTn>
                              </p:par>
                              <p:par>
                                <p:cTn id="33" presetID="64" presetClass="path" presetSubtype="0" decel="100000" fill="hold" grpId="1" nodeType="withEffect">
                                  <p:stCondLst>
                                    <p:cond delay="0"/>
                                  </p:stCondLst>
                                  <p:childTnLst>
                                    <p:animMotion origin="layout" path="M -0.03607 0.09514 L -1.25E-6 7.40741E-7 " pathEditMode="relative" rAng="0" ptsTypes="AA">
                                      <p:cBhvr>
                                        <p:cTn id="34" dur="500" fill="hold"/>
                                        <p:tgtEl>
                                          <p:spTgt spid="21"/>
                                        </p:tgtEl>
                                        <p:attrNameLst>
                                          <p:attrName>ppt_x</p:attrName>
                                          <p:attrName>ppt_y</p:attrName>
                                        </p:attrNameLst>
                                      </p:cBhvr>
                                      <p:rCtr x="1797" y="-4769"/>
                                    </p:animMotion>
                                  </p:childTnLst>
                                </p:cTn>
                              </p:par>
                              <p:par>
                                <p:cTn id="35" presetID="1" presetClass="entr" presetSubtype="0" fill="hold" grpId="0" nodeType="withEffect">
                                  <p:stCondLst>
                                    <p:cond delay="250"/>
                                  </p:stCondLst>
                                  <p:childTnLst>
                                    <p:set>
                                      <p:cBhvr>
                                        <p:cTn id="36" dur="1" fill="hold">
                                          <p:stCondLst>
                                            <p:cond delay="249"/>
                                          </p:stCondLst>
                                        </p:cTn>
                                        <p:tgtEl>
                                          <p:spTgt spid="22"/>
                                        </p:tgtEl>
                                        <p:attrNameLst>
                                          <p:attrName>style.visibility</p:attrName>
                                        </p:attrNameLst>
                                      </p:cBhvr>
                                      <p:to>
                                        <p:strVal val="visible"/>
                                      </p:to>
                                    </p:set>
                                  </p:childTnLst>
                                </p:cTn>
                              </p:par>
                              <p:par>
                                <p:cTn id="37" presetID="64" presetClass="path" presetSubtype="0" decel="100000" fill="hold" grpId="1" nodeType="withEffect">
                                  <p:stCondLst>
                                    <p:cond delay="250"/>
                                  </p:stCondLst>
                                  <p:childTnLst>
                                    <p:animMotion origin="layout" path="M -0.04336 0.06991 L 4.16667E-7 -3.7037E-7 " pathEditMode="relative" rAng="0" ptsTypes="AA">
                                      <p:cBhvr>
                                        <p:cTn id="38" dur="500" fill="hold"/>
                                        <p:tgtEl>
                                          <p:spTgt spid="22"/>
                                        </p:tgtEl>
                                        <p:attrNameLst>
                                          <p:attrName>ppt_x</p:attrName>
                                          <p:attrName>ppt_y</p:attrName>
                                        </p:attrNameLst>
                                      </p:cBhvr>
                                      <p:rCtr x="2161" y="-3495"/>
                                    </p:animMotion>
                                  </p:childTnLst>
                                </p:cTn>
                              </p:par>
                              <p:par>
                                <p:cTn id="39" presetID="1" presetClass="entr" presetSubtype="0" fill="hold" grpId="0" nodeType="withEffect">
                                  <p:stCondLst>
                                    <p:cond delay="0"/>
                                  </p:stCondLst>
                                  <p:childTnLst>
                                    <p:set>
                                      <p:cBhvr>
                                        <p:cTn id="40" dur="1" fill="hold">
                                          <p:stCondLst>
                                            <p:cond delay="249"/>
                                          </p:stCondLst>
                                        </p:cTn>
                                        <p:tgtEl>
                                          <p:spTgt spid="20"/>
                                        </p:tgtEl>
                                        <p:attrNameLst>
                                          <p:attrName>style.visibility</p:attrName>
                                        </p:attrNameLst>
                                      </p:cBhvr>
                                      <p:to>
                                        <p:strVal val="visible"/>
                                      </p:to>
                                    </p:set>
                                  </p:childTnLst>
                                </p:cTn>
                              </p:par>
                              <p:par>
                                <p:cTn id="41" presetID="35" presetClass="path" presetSubtype="0" decel="100000" fill="hold" grpId="1" nodeType="withEffect">
                                  <p:stCondLst>
                                    <p:cond delay="0"/>
                                  </p:stCondLst>
                                  <p:childTnLst>
                                    <p:animMotion origin="layout" path="M 0.06119 -0.06458 L 3.33333E-6 1.11111E-6 " pathEditMode="relative" rAng="0" ptsTypes="AA">
                                      <p:cBhvr>
                                        <p:cTn id="42" dur="500" fill="hold"/>
                                        <p:tgtEl>
                                          <p:spTgt spid="20"/>
                                        </p:tgtEl>
                                        <p:attrNameLst>
                                          <p:attrName>ppt_x</p:attrName>
                                          <p:attrName>ppt_y</p:attrName>
                                        </p:attrNameLst>
                                      </p:cBhvr>
                                      <p:rCtr x="-3060" y="3218"/>
                                    </p:animMotion>
                                  </p:childTnLst>
                                </p:cTn>
                              </p:par>
                              <p:par>
                                <p:cTn id="43" presetID="1" presetClass="entr" presetSubtype="0" fill="hold" grpId="0" nodeType="withEffect">
                                  <p:stCondLst>
                                    <p:cond delay="250"/>
                                  </p:stCondLst>
                                  <p:childTnLst>
                                    <p:set>
                                      <p:cBhvr>
                                        <p:cTn id="44" dur="1" fill="hold">
                                          <p:stCondLst>
                                            <p:cond delay="249"/>
                                          </p:stCondLst>
                                        </p:cTn>
                                        <p:tgtEl>
                                          <p:spTgt spid="18"/>
                                        </p:tgtEl>
                                        <p:attrNameLst>
                                          <p:attrName>style.visibility</p:attrName>
                                        </p:attrNameLst>
                                      </p:cBhvr>
                                      <p:to>
                                        <p:strVal val="visible"/>
                                      </p:to>
                                    </p:set>
                                  </p:childTnLst>
                                </p:cTn>
                              </p:par>
                              <p:par>
                                <p:cTn id="45" presetID="35" presetClass="path" presetSubtype="0" decel="100000" fill="hold" grpId="1" nodeType="withEffect">
                                  <p:stCondLst>
                                    <p:cond delay="250"/>
                                  </p:stCondLst>
                                  <p:childTnLst>
                                    <p:animMotion origin="layout" path="M 0.03776 -0.04676 L 1.45833E-6 2.59259E-6 " pathEditMode="relative" rAng="0" ptsTypes="AA">
                                      <p:cBhvr>
                                        <p:cTn id="46" dur="500" fill="hold"/>
                                        <p:tgtEl>
                                          <p:spTgt spid="18"/>
                                        </p:tgtEl>
                                        <p:attrNameLst>
                                          <p:attrName>ppt_x</p:attrName>
                                          <p:attrName>ppt_y</p:attrName>
                                        </p:attrNameLst>
                                      </p:cBhvr>
                                      <p:rCtr x="-1888" y="2338"/>
                                    </p:animMotion>
                                  </p:childTnLst>
                                </p:cTn>
                              </p:par>
                              <p:par>
                                <p:cTn id="47" presetID="1" presetClass="entr" presetSubtype="0" fill="hold" grpId="0" nodeType="withEffect">
                                  <p:stCondLst>
                                    <p:cond delay="0"/>
                                  </p:stCondLst>
                                  <p:childTnLst>
                                    <p:set>
                                      <p:cBhvr>
                                        <p:cTn id="48" dur="1" fill="hold">
                                          <p:stCondLst>
                                            <p:cond delay="249"/>
                                          </p:stCondLst>
                                        </p:cTn>
                                        <p:tgtEl>
                                          <p:spTgt spid="24"/>
                                        </p:tgtEl>
                                        <p:attrNameLst>
                                          <p:attrName>style.visibility</p:attrName>
                                        </p:attrNameLst>
                                      </p:cBhvr>
                                      <p:to>
                                        <p:strVal val="visible"/>
                                      </p:to>
                                    </p:set>
                                  </p:childTnLst>
                                </p:cTn>
                              </p:par>
                              <p:par>
                                <p:cTn id="49" presetID="64" presetClass="path" presetSubtype="0" decel="100000" fill="hold" grpId="1" nodeType="withEffect">
                                  <p:stCondLst>
                                    <p:cond delay="0"/>
                                  </p:stCondLst>
                                  <p:childTnLst>
                                    <p:animMotion origin="layout" path="M 0.05104 0.04676 L 2.08333E-7 2.59259E-6 " pathEditMode="relative" rAng="0" ptsTypes="AA">
                                      <p:cBhvr>
                                        <p:cTn id="50" dur="500" fill="hold"/>
                                        <p:tgtEl>
                                          <p:spTgt spid="24"/>
                                        </p:tgtEl>
                                        <p:attrNameLst>
                                          <p:attrName>ppt_x</p:attrName>
                                          <p:attrName>ppt_y</p:attrName>
                                        </p:attrNameLst>
                                      </p:cBhvr>
                                      <p:rCtr x="-2552" y="-2338"/>
                                    </p:animMotion>
                                  </p:childTnLst>
                                </p:cTn>
                              </p:par>
                              <p:par>
                                <p:cTn id="51" presetID="1" presetClass="entr" presetSubtype="0" fill="hold" grpId="0" nodeType="withEffect">
                                  <p:stCondLst>
                                    <p:cond delay="250"/>
                                  </p:stCondLst>
                                  <p:childTnLst>
                                    <p:set>
                                      <p:cBhvr>
                                        <p:cTn id="52" dur="1" fill="hold">
                                          <p:stCondLst>
                                            <p:cond delay="249"/>
                                          </p:stCondLst>
                                        </p:cTn>
                                        <p:tgtEl>
                                          <p:spTgt spid="23"/>
                                        </p:tgtEl>
                                        <p:attrNameLst>
                                          <p:attrName>style.visibility</p:attrName>
                                        </p:attrNameLst>
                                      </p:cBhvr>
                                      <p:to>
                                        <p:strVal val="visible"/>
                                      </p:to>
                                    </p:set>
                                  </p:childTnLst>
                                </p:cTn>
                              </p:par>
                              <p:par>
                                <p:cTn id="53" presetID="64" presetClass="path" presetSubtype="0" decel="100000" fill="hold" grpId="1" nodeType="withEffect">
                                  <p:stCondLst>
                                    <p:cond delay="250"/>
                                  </p:stCondLst>
                                  <p:childTnLst>
                                    <p:animMotion origin="layout" path="M 0.0595 0.06157 L 2.91667E-6 2.96296E-6 " pathEditMode="relative" rAng="0" ptsTypes="AA">
                                      <p:cBhvr>
                                        <p:cTn id="54" dur="500" fill="hold"/>
                                        <p:tgtEl>
                                          <p:spTgt spid="23"/>
                                        </p:tgtEl>
                                        <p:attrNameLst>
                                          <p:attrName>ppt_x</p:attrName>
                                          <p:attrName>ppt_y</p:attrName>
                                        </p:attrNameLst>
                                      </p:cBhvr>
                                      <p:rCtr x="-2982"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5" grpId="0"/>
      <p:bldP spid="45" grpId="1"/>
      <p:bldP spid="46" grpId="0"/>
      <p:bldP spid="46" grpId="1"/>
      <p:bldP spid="48" grpId="0"/>
      <p:bldP spid="48" grpId="1"/>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34"/>
          <p:cNvCxnSpPr/>
          <p:nvPr/>
        </p:nvCxnSpPr>
        <p:spPr>
          <a:xfrm flipH="1">
            <a:off x="7031547" y="2923006"/>
            <a:ext cx="422865" cy="33612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35"/>
          <p:cNvCxnSpPr/>
          <p:nvPr/>
        </p:nvCxnSpPr>
        <p:spPr>
          <a:xfrm>
            <a:off x="5277739" y="3252624"/>
            <a:ext cx="596348" cy="281909"/>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36"/>
          <p:cNvCxnSpPr/>
          <p:nvPr/>
        </p:nvCxnSpPr>
        <p:spPr>
          <a:xfrm>
            <a:off x="6368818" y="4246241"/>
            <a:ext cx="5373" cy="707423"/>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5115463" y="2427941"/>
            <a:ext cx="2548032" cy="2548032"/>
          </a:xfrm>
          <a:prstGeom prst="ellipse">
            <a:avLst/>
          </a:prstGeom>
          <a:solidFill>
            <a:schemeClr val="accent4"/>
          </a:solid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94">
              <a:defRPr/>
            </a:pPr>
            <a:endParaRPr lang="en-US" sz="1903" kern="0" dirty="0">
              <a:solidFill>
                <a:prstClr val="white"/>
              </a:solidFill>
              <a:latin typeface="Segoe UI"/>
            </a:endParaRPr>
          </a:p>
        </p:txBody>
      </p:sp>
      <p:sp>
        <p:nvSpPr>
          <p:cNvPr id="50" name="Pie 49"/>
          <p:cNvSpPr/>
          <p:nvPr/>
        </p:nvSpPr>
        <p:spPr>
          <a:xfrm>
            <a:off x="5108669" y="2396729"/>
            <a:ext cx="2548032" cy="2537658"/>
          </a:xfrm>
          <a:prstGeom prst="pie">
            <a:avLst>
              <a:gd name="adj1" fmla="val 9404657"/>
              <a:gd name="adj2" fmla="val 16139269"/>
            </a:avLst>
          </a:prstGeom>
          <a:solidFill>
            <a:srgbClr val="0072C6"/>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94">
              <a:defRPr/>
            </a:pPr>
            <a:endParaRPr lang="en-US" sz="1903" kern="0">
              <a:solidFill>
                <a:prstClr val="black"/>
              </a:solidFill>
              <a:latin typeface="Segoe UI"/>
            </a:endParaRPr>
          </a:p>
        </p:txBody>
      </p:sp>
      <p:sp>
        <p:nvSpPr>
          <p:cNvPr id="52" name="Pie 51"/>
          <p:cNvSpPr/>
          <p:nvPr/>
        </p:nvSpPr>
        <p:spPr>
          <a:xfrm rot="6723956">
            <a:off x="5138541" y="2390910"/>
            <a:ext cx="2537658" cy="2548032"/>
          </a:xfrm>
          <a:prstGeom prst="pie">
            <a:avLst>
              <a:gd name="adj1" fmla="val 9404657"/>
              <a:gd name="adj2" fmla="val 16139269"/>
            </a:avLst>
          </a:prstGeom>
          <a:solidFill>
            <a:schemeClr val="accent3"/>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94">
              <a:defRPr/>
            </a:pPr>
            <a:endParaRPr lang="en-US" sz="1903" kern="0">
              <a:solidFill>
                <a:prstClr val="black"/>
              </a:solidFill>
              <a:latin typeface="Segoe UI"/>
            </a:endParaRPr>
          </a:p>
        </p:txBody>
      </p:sp>
      <p:grpSp>
        <p:nvGrpSpPr>
          <p:cNvPr id="54" name="Group 53"/>
          <p:cNvGrpSpPr/>
          <p:nvPr/>
        </p:nvGrpSpPr>
        <p:grpSpPr>
          <a:xfrm>
            <a:off x="5871573" y="3209932"/>
            <a:ext cx="1074647" cy="952102"/>
            <a:chOff x="1619453" y="1846975"/>
            <a:chExt cx="1940495" cy="1726240"/>
          </a:xfrm>
        </p:grpSpPr>
        <p:sp>
          <p:nvSpPr>
            <p:cNvPr id="55" name="Oval 54"/>
            <p:cNvSpPr/>
            <p:nvPr/>
          </p:nvSpPr>
          <p:spPr>
            <a:xfrm>
              <a:off x="1704554" y="1846975"/>
              <a:ext cx="1736901" cy="1726240"/>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94">
                <a:defRPr/>
              </a:pPr>
              <a:endParaRPr lang="en-US" sz="1903" kern="0">
                <a:solidFill>
                  <a:prstClr val="white"/>
                </a:solidFill>
                <a:latin typeface="Segoe UI"/>
              </a:endParaRPr>
            </a:p>
          </p:txBody>
        </p:sp>
        <p:sp>
          <p:nvSpPr>
            <p:cNvPr id="56" name="TextBox 55"/>
            <p:cNvSpPr txBox="1"/>
            <p:nvPr/>
          </p:nvSpPr>
          <p:spPr>
            <a:xfrm>
              <a:off x="1619453" y="2423777"/>
              <a:ext cx="1940495" cy="809241"/>
            </a:xfrm>
            <a:prstGeom prst="rect">
              <a:avLst/>
            </a:prstGeom>
            <a:noFill/>
            <a:ln w="38100">
              <a:noFill/>
            </a:ln>
          </p:spPr>
          <p:txBody>
            <a:bodyPr wrap="square" rtlCol="0">
              <a:spAutoFit/>
            </a:bodyPr>
            <a:lstStyle/>
            <a:p>
              <a:pPr algn="ctr" defTabSz="932418">
                <a:defRPr/>
              </a:pPr>
              <a:r>
                <a:rPr lang="en-US" sz="1122" kern="0" cap="all" spc="51" dirty="0">
                  <a:solidFill>
                    <a:srgbClr val="0072C6"/>
                  </a:solidFill>
                  <a:latin typeface="Segoe UI Black" panose="020B0A02040204020203" pitchFamily="34" charset="0"/>
                  <a:ea typeface="Segoe UI Black" panose="020B0A02040204020203" pitchFamily="34" charset="0"/>
                  <a:cs typeface="Segoe UI Black" panose="020B0A02040204020203" pitchFamily="34" charset="0"/>
                </a:rPr>
                <a:t>Windows 10 IoT</a:t>
              </a:r>
            </a:p>
          </p:txBody>
        </p:sp>
      </p:grpSp>
      <p:sp>
        <p:nvSpPr>
          <p:cNvPr id="40" name="TextBox 39"/>
          <p:cNvSpPr txBox="1"/>
          <p:nvPr/>
        </p:nvSpPr>
        <p:spPr>
          <a:xfrm>
            <a:off x="7681479" y="307422"/>
            <a:ext cx="3756114" cy="1316449"/>
          </a:xfrm>
          <a:prstGeom prst="rect">
            <a:avLst/>
          </a:prstGeom>
        </p:spPr>
        <p:txBody>
          <a:bodyPr vert="horz" wrap="square" lIns="93247" tIns="93247" rIns="93247" bIns="93247" rtlCol="0" anchor="t">
            <a:noAutofit/>
          </a:bodyPr>
          <a:lstStyle/>
          <a:p>
            <a:pPr marL="174828" indent="-174828" defTabSz="932418">
              <a:buFont typeface="Wingdings" pitchFamily="2" charset="2"/>
              <a:buChar char="§"/>
              <a:defRPr/>
            </a:pPr>
            <a:r>
              <a:rPr lang="en-US" sz="1122" kern="0" dirty="0">
                <a:solidFill>
                  <a:srgbClr val="FFFFFF"/>
                </a:solidFill>
                <a:latin typeface="Segoe UI"/>
                <a:ea typeface="Segoe UI" pitchFamily="34" charset="0"/>
                <a:cs typeface="Segoe UI" pitchFamily="34" charset="0"/>
              </a:rPr>
              <a:t>Partha: Remove the background pictures, need to move ‘Trusted’ pillar in the place of connected and connected moves to the bottom. Slide 10 should become the next slide and should have a similar design as this slide with IoT Core.</a:t>
            </a:r>
          </a:p>
          <a:p>
            <a:pPr defTabSz="932418">
              <a:defRPr/>
            </a:pPr>
            <a:endParaRPr lang="en-US" sz="1122" kern="0" dirty="0">
              <a:solidFill>
                <a:srgbClr val="FFFFFF"/>
              </a:solidFill>
              <a:latin typeface="Segoe UI"/>
              <a:ea typeface="Segoe UI" pitchFamily="34" charset="0"/>
              <a:cs typeface="Segoe UI" pitchFamily="34" charset="0"/>
            </a:endParaRPr>
          </a:p>
        </p:txBody>
      </p:sp>
      <p:sp>
        <p:nvSpPr>
          <p:cNvPr id="58" name="Title 974"/>
          <p:cNvSpPr txBox="1">
            <a:spLocks/>
          </p:cNvSpPr>
          <p:nvPr/>
        </p:nvSpPr>
        <p:spPr>
          <a:xfrm>
            <a:off x="464616" y="153037"/>
            <a:ext cx="11461741" cy="1118807"/>
          </a:xfrm>
          <a:prstGeom prst="rect">
            <a:avLst/>
          </a:prstGeom>
        </p:spPr>
        <p:txBody>
          <a:bodyPr vert="horz" wrap="square" lIns="149174" tIns="93234" rIns="149174" bIns="93234"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defTabSz="951121">
              <a:spcAft>
                <a:spcPts val="612"/>
              </a:spcAft>
              <a:defRPr/>
            </a:pPr>
            <a:endParaRPr lang="en-US" sz="1836" cap="all" spc="306" dirty="0">
              <a:solidFill>
                <a:srgbClr val="0072C6"/>
              </a:solidFill>
              <a:latin typeface="Segoe UI Light" panose="020B0502040204020203" pitchFamily="34" charset="0"/>
              <a:cs typeface="Arial" panose="020B0604020202020204" pitchFamily="34" charset="0"/>
            </a:endParaRPr>
          </a:p>
        </p:txBody>
      </p:sp>
      <p:sp>
        <p:nvSpPr>
          <p:cNvPr id="53" name="Freeform 41"/>
          <p:cNvSpPr>
            <a:spLocks noChangeAspect="1"/>
          </p:cNvSpPr>
          <p:nvPr/>
        </p:nvSpPr>
        <p:spPr bwMode="black">
          <a:xfrm>
            <a:off x="6224331" y="4316418"/>
            <a:ext cx="357577" cy="370420"/>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bg1"/>
          </a:solidFill>
          <a:ln>
            <a:noFill/>
          </a:ln>
        </p:spPr>
        <p:txBody>
          <a:bodyPr vert="horz" wrap="square" lIns="124330" tIns="62165" rIns="124330" bIns="62165" numCol="1" anchor="t" anchorCtr="0" compatLnSpc="1">
            <a:prstTxWarp prst="textNoShape">
              <a:avLst/>
            </a:prstTxWarp>
          </a:bodyPr>
          <a:lstStyle/>
          <a:p>
            <a:pPr defTabSz="932394">
              <a:defRPr/>
            </a:pPr>
            <a:endParaRPr lang="en-US" sz="1903" kern="0" dirty="0">
              <a:solidFill>
                <a:prstClr val="black"/>
              </a:solidFill>
              <a:latin typeface="Segoe UI"/>
            </a:endParaRPr>
          </a:p>
        </p:txBody>
      </p:sp>
      <p:grpSp>
        <p:nvGrpSpPr>
          <p:cNvPr id="5" name="Group 4"/>
          <p:cNvGrpSpPr/>
          <p:nvPr/>
        </p:nvGrpSpPr>
        <p:grpSpPr>
          <a:xfrm>
            <a:off x="306384" y="2053273"/>
            <a:ext cx="5472132" cy="1094349"/>
            <a:chOff x="84222" y="2228361"/>
            <a:chExt cx="5366083" cy="1073142"/>
          </a:xfrm>
        </p:grpSpPr>
        <p:sp>
          <p:nvSpPr>
            <p:cNvPr id="42" name="TextBox 30"/>
            <p:cNvSpPr txBox="1"/>
            <p:nvPr/>
          </p:nvSpPr>
          <p:spPr>
            <a:xfrm>
              <a:off x="84222" y="2228361"/>
              <a:ext cx="5366083" cy="628725"/>
            </a:xfrm>
            <a:prstGeom prst="rect">
              <a:avLst/>
            </a:prstGeom>
            <a:noFill/>
          </p:spPr>
          <p:txBody>
            <a:bodyPr wrap="square" lIns="182828" tIns="146262" rIns="182828" bIns="146262" rtlCol="0">
              <a:spAutoFit/>
            </a:bodyPr>
            <a:lstStyle/>
            <a:p>
              <a:pPr defTabSz="932418">
                <a:lnSpc>
                  <a:spcPct val="90000"/>
                </a:lnSpc>
                <a:spcAft>
                  <a:spcPts val="600"/>
                </a:spcAft>
                <a:defRPr/>
              </a:pPr>
              <a:r>
                <a:rPr lang="en-US" sz="2448" kern="0" cap="all" spc="306" dirty="0">
                  <a:ln w="3175">
                    <a:noFill/>
                  </a:ln>
                  <a:solidFill>
                    <a:srgbClr val="0072C6"/>
                  </a:solidFill>
                  <a:latin typeface="Segoe UI Black" panose="020B0A02040204020203" pitchFamily="34" charset="0"/>
                  <a:ea typeface="Segoe UI Black" panose="020B0A02040204020203" pitchFamily="34" charset="0"/>
                  <a:cs typeface="Segoe UI Black" panose="020B0A02040204020203" pitchFamily="34" charset="0"/>
                </a:rPr>
                <a:t>PRODUCTIVE</a:t>
              </a:r>
              <a:endParaRPr lang="en-US" sz="2040" kern="0" spc="300" dirty="0">
                <a:solidFill>
                  <a:srgbClr val="0072C6"/>
                </a:solidFill>
                <a:latin typeface="Segoe UI Semibold" panose="020B0702040204020203" pitchFamily="34" charset="0"/>
                <a:cs typeface="Segoe UI Semibold" panose="020B0702040204020203" pitchFamily="34" charset="0"/>
              </a:endParaRPr>
            </a:p>
          </p:txBody>
        </p:sp>
        <p:sp>
          <p:nvSpPr>
            <p:cNvPr id="2" name="Rectangle 1"/>
            <p:cNvSpPr/>
            <p:nvPr/>
          </p:nvSpPr>
          <p:spPr>
            <a:xfrm>
              <a:off x="156413" y="2712425"/>
              <a:ext cx="4274723" cy="589078"/>
            </a:xfrm>
            <a:prstGeom prst="rect">
              <a:avLst/>
            </a:prstGeom>
          </p:spPr>
          <p:txBody>
            <a:bodyPr wrap="square">
              <a:spAutoFit/>
            </a:bodyPr>
            <a:lstStyle/>
            <a:p>
              <a:pPr defTabSz="932418">
                <a:lnSpc>
                  <a:spcPct val="90000"/>
                </a:lnSpc>
                <a:spcAft>
                  <a:spcPts val="600"/>
                </a:spcAft>
                <a:defRPr/>
              </a:pPr>
              <a:r>
                <a:rPr lang="en-US" kern="0" dirty="0">
                  <a:solidFill>
                    <a:srgbClr val="0072C6"/>
                  </a:solidFill>
                  <a:latin typeface="Segoe UI" panose="020B0502040204020203" pitchFamily="34" charset="0"/>
                  <a:cs typeface="Segoe UI" panose="020B0502040204020203" pitchFamily="34" charset="0"/>
                </a:rPr>
                <a:t>Commercial OS platform that brings modern user experience to your things</a:t>
              </a:r>
            </a:p>
          </p:txBody>
        </p:sp>
      </p:grpSp>
      <p:grpSp>
        <p:nvGrpSpPr>
          <p:cNvPr id="7" name="Group 6"/>
          <p:cNvGrpSpPr/>
          <p:nvPr/>
        </p:nvGrpSpPr>
        <p:grpSpPr>
          <a:xfrm>
            <a:off x="8548869" y="2022032"/>
            <a:ext cx="3622362" cy="1087153"/>
            <a:chOff x="8469237" y="1932498"/>
            <a:chExt cx="3552161" cy="1066084"/>
          </a:xfrm>
        </p:grpSpPr>
        <p:sp>
          <p:nvSpPr>
            <p:cNvPr id="44" name="TextBox 33"/>
            <p:cNvSpPr txBox="1"/>
            <p:nvPr/>
          </p:nvSpPr>
          <p:spPr>
            <a:xfrm>
              <a:off x="9907022" y="1932498"/>
              <a:ext cx="2114376" cy="628725"/>
            </a:xfrm>
            <a:prstGeom prst="rect">
              <a:avLst/>
            </a:prstGeom>
            <a:noFill/>
          </p:spPr>
          <p:txBody>
            <a:bodyPr wrap="square" lIns="182828" tIns="146262" rIns="182828" bIns="146262" rtlCol="0">
              <a:spAutoFit/>
            </a:bodyPr>
            <a:lstStyle/>
            <a:p>
              <a:pPr algn="r" defTabSz="932418">
                <a:lnSpc>
                  <a:spcPct val="90000"/>
                </a:lnSpc>
                <a:spcAft>
                  <a:spcPts val="600"/>
                </a:spcAft>
                <a:defRPr/>
              </a:pPr>
              <a:r>
                <a:rPr lang="en-US" sz="2448" kern="0" cap="all" spc="306" dirty="0">
                  <a:ln w="3175">
                    <a:noFill/>
                  </a:ln>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TRUSTED</a:t>
              </a:r>
              <a:endParaRPr lang="en-US" sz="2040" kern="0" spc="300" dirty="0">
                <a:solidFill>
                  <a:schemeClr val="tx2"/>
                </a:solidFill>
                <a:latin typeface="Segoe UI Semibold" panose="020B0702040204020203" pitchFamily="34" charset="0"/>
                <a:cs typeface="Segoe UI Semibold" panose="020B0702040204020203" pitchFamily="34" charset="0"/>
              </a:endParaRPr>
            </a:p>
          </p:txBody>
        </p:sp>
        <p:sp>
          <p:nvSpPr>
            <p:cNvPr id="6" name="Rectangle 5"/>
            <p:cNvSpPr/>
            <p:nvPr/>
          </p:nvSpPr>
          <p:spPr>
            <a:xfrm>
              <a:off x="8469237" y="2407567"/>
              <a:ext cx="3498111" cy="591015"/>
            </a:xfrm>
            <a:prstGeom prst="rect">
              <a:avLst/>
            </a:prstGeom>
          </p:spPr>
          <p:txBody>
            <a:bodyPr wrap="square">
              <a:spAutoFit/>
            </a:bodyPr>
            <a:lstStyle/>
            <a:p>
              <a:pPr marL="0" lvl="2" algn="r" defTabSz="932418">
                <a:lnSpc>
                  <a:spcPct val="90000"/>
                </a:lnSpc>
                <a:spcAft>
                  <a:spcPts val="600"/>
                </a:spcAft>
                <a:defRPr/>
              </a:pPr>
              <a:r>
                <a:rPr lang="en-US" kern="0" dirty="0">
                  <a:solidFill>
                    <a:schemeClr val="tx2"/>
                  </a:solidFill>
                  <a:latin typeface="Segoe UI" panose="020B0502040204020203" pitchFamily="34" charset="0"/>
                  <a:cs typeface="Segoe UI" panose="020B0502040204020203" pitchFamily="34" charset="0"/>
                </a:rPr>
                <a:t>Trusted platform for cloud-connected devices</a:t>
              </a:r>
            </a:p>
          </p:txBody>
        </p:sp>
      </p:grpSp>
      <p:grpSp>
        <p:nvGrpSpPr>
          <p:cNvPr id="9" name="Group 8"/>
          <p:cNvGrpSpPr/>
          <p:nvPr/>
        </p:nvGrpSpPr>
        <p:grpSpPr>
          <a:xfrm>
            <a:off x="3746159" y="5592413"/>
            <a:ext cx="5473054" cy="1086092"/>
            <a:chOff x="3905801" y="5595210"/>
            <a:chExt cx="5366987" cy="1065045"/>
          </a:xfrm>
        </p:grpSpPr>
        <p:sp>
          <p:nvSpPr>
            <p:cNvPr id="43" name="TextBox 32"/>
            <p:cNvSpPr txBox="1"/>
            <p:nvPr/>
          </p:nvSpPr>
          <p:spPr>
            <a:xfrm>
              <a:off x="3905801" y="5595210"/>
              <a:ext cx="5366987" cy="628726"/>
            </a:xfrm>
            <a:prstGeom prst="rect">
              <a:avLst/>
            </a:prstGeom>
            <a:noFill/>
          </p:spPr>
          <p:txBody>
            <a:bodyPr wrap="square" lIns="182828" tIns="146262" rIns="182828" bIns="146262" rtlCol="0">
              <a:spAutoFit/>
            </a:bodyPr>
            <a:lstStyle/>
            <a:p>
              <a:pPr algn="ctr" defTabSz="932418">
                <a:lnSpc>
                  <a:spcPct val="90000"/>
                </a:lnSpc>
                <a:spcAft>
                  <a:spcPts val="600"/>
                </a:spcAft>
                <a:defRPr/>
              </a:pPr>
              <a:r>
                <a:rPr lang="en-US" sz="2448" kern="0" cap="all" spc="306" dirty="0">
                  <a:ln w="3175">
                    <a:noFill/>
                  </a:ln>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CONNECTED</a:t>
              </a:r>
              <a:endParaRPr lang="en-US" sz="2040" kern="0" spc="300" dirty="0">
                <a:solidFill>
                  <a:schemeClr val="accent4"/>
                </a:solidFill>
                <a:latin typeface="Segoe UI Semibold" panose="020B0702040204020203" pitchFamily="34" charset="0"/>
                <a:cs typeface="Segoe UI Semibold" panose="020B0702040204020203" pitchFamily="34" charset="0"/>
              </a:endParaRPr>
            </a:p>
          </p:txBody>
        </p:sp>
        <p:sp>
          <p:nvSpPr>
            <p:cNvPr id="8" name="Rectangle 7"/>
            <p:cNvSpPr/>
            <p:nvPr/>
          </p:nvSpPr>
          <p:spPr>
            <a:xfrm>
              <a:off x="4160265" y="6069239"/>
              <a:ext cx="4858059" cy="591016"/>
            </a:xfrm>
            <a:prstGeom prst="rect">
              <a:avLst/>
            </a:prstGeom>
          </p:spPr>
          <p:txBody>
            <a:bodyPr wrap="square">
              <a:spAutoFit/>
            </a:bodyPr>
            <a:lstStyle/>
            <a:p>
              <a:pPr algn="ctr" defTabSz="932418">
                <a:lnSpc>
                  <a:spcPct val="90000"/>
                </a:lnSpc>
                <a:spcAft>
                  <a:spcPts val="600"/>
                </a:spcAft>
                <a:defRPr/>
              </a:pPr>
              <a:r>
                <a:rPr lang="en-US" kern="0" dirty="0">
                  <a:solidFill>
                    <a:schemeClr val="accent4"/>
                  </a:solidFill>
                  <a:latin typeface="Segoe UI" panose="020B0502040204020203" pitchFamily="34" charset="0"/>
                  <a:cs typeface="Segoe UI" panose="020B0502040204020203" pitchFamily="34" charset="0"/>
                </a:rPr>
                <a:t>Open platform that easily connects things, endpoints, and the cloud</a:t>
              </a:r>
            </a:p>
          </p:txBody>
        </p:sp>
      </p:grpSp>
      <p:grpSp>
        <p:nvGrpSpPr>
          <p:cNvPr id="27" name="Group 26"/>
          <p:cNvGrpSpPr/>
          <p:nvPr/>
        </p:nvGrpSpPr>
        <p:grpSpPr>
          <a:xfrm>
            <a:off x="5380608" y="2954416"/>
            <a:ext cx="575562" cy="366007"/>
            <a:chOff x="4248150" y="895351"/>
            <a:chExt cx="5669280" cy="3488631"/>
          </a:xfrm>
          <a:solidFill>
            <a:schemeClr val="bg1"/>
          </a:solidFill>
        </p:grpSpPr>
        <p:sp>
          <p:nvSpPr>
            <p:cNvPr id="28" name="Freeform 27"/>
            <p:cNvSpPr/>
            <p:nvPr/>
          </p:nvSpPr>
          <p:spPr bwMode="auto">
            <a:xfrm>
              <a:off x="4248150" y="895351"/>
              <a:ext cx="5669280" cy="3488631"/>
            </a:xfrm>
            <a:custGeom>
              <a:avLst/>
              <a:gdLst>
                <a:gd name="connsiteX0" fmla="*/ 2834640 w 5669280"/>
                <a:gd name="connsiteY0" fmla="*/ 0 h 3488631"/>
                <a:gd name="connsiteX1" fmla="*/ 5669280 w 5669280"/>
                <a:gd name="connsiteY1" fmla="*/ 2834640 h 3488631"/>
                <a:gd name="connsiteX2" fmla="*/ 5611690 w 5669280"/>
                <a:gd name="connsiteY2" fmla="*/ 3405919 h 3488631"/>
                <a:gd name="connsiteX3" fmla="*/ 5590423 w 5669280"/>
                <a:gd name="connsiteY3" fmla="*/ 3488631 h 3488631"/>
                <a:gd name="connsiteX4" fmla="*/ 3428976 w 5669280"/>
                <a:gd name="connsiteY4" fmla="*/ 3488631 h 3488631"/>
                <a:gd name="connsiteX5" fmla="*/ 3440317 w 5669280"/>
                <a:gd name="connsiteY5" fmla="*/ 3376132 h 3488631"/>
                <a:gd name="connsiteX6" fmla="*/ 2834640 w 5669280"/>
                <a:gd name="connsiteY6" fmla="*/ 2770455 h 3488631"/>
                <a:gd name="connsiteX7" fmla="*/ 2228963 w 5669280"/>
                <a:gd name="connsiteY7" fmla="*/ 3376132 h 3488631"/>
                <a:gd name="connsiteX8" fmla="*/ 2240304 w 5669280"/>
                <a:gd name="connsiteY8" fmla="*/ 3488631 h 3488631"/>
                <a:gd name="connsiteX9" fmla="*/ 78858 w 5669280"/>
                <a:gd name="connsiteY9" fmla="*/ 3488631 h 3488631"/>
                <a:gd name="connsiteX10" fmla="*/ 57590 w 5669280"/>
                <a:gd name="connsiteY10" fmla="*/ 3405919 h 3488631"/>
                <a:gd name="connsiteX11" fmla="*/ 0 w 5669280"/>
                <a:gd name="connsiteY11" fmla="*/ 2834640 h 3488631"/>
                <a:gd name="connsiteX12" fmla="*/ 2834640 w 5669280"/>
                <a:gd name="connsiteY12" fmla="*/ 0 h 34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80" h="3488631">
                  <a:moveTo>
                    <a:pt x="2834640" y="0"/>
                  </a:moveTo>
                  <a:cubicBezTo>
                    <a:pt x="4400168" y="0"/>
                    <a:pt x="5669280" y="1269112"/>
                    <a:pt x="5669280" y="2834640"/>
                  </a:cubicBezTo>
                  <a:cubicBezTo>
                    <a:pt x="5669280" y="3030331"/>
                    <a:pt x="5649450" y="3221391"/>
                    <a:pt x="5611690" y="3405919"/>
                  </a:cubicBezTo>
                  <a:lnTo>
                    <a:pt x="5590423" y="3488631"/>
                  </a:lnTo>
                  <a:lnTo>
                    <a:pt x="3428976" y="3488631"/>
                  </a:lnTo>
                  <a:lnTo>
                    <a:pt x="3440317" y="3376132"/>
                  </a:lnTo>
                  <a:cubicBezTo>
                    <a:pt x="3440317" y="3041626"/>
                    <a:pt x="3169146" y="2770455"/>
                    <a:pt x="2834640" y="2770455"/>
                  </a:cubicBezTo>
                  <a:cubicBezTo>
                    <a:pt x="2500134" y="2770455"/>
                    <a:pt x="2228963" y="3041626"/>
                    <a:pt x="2228963" y="3376132"/>
                  </a:cubicBezTo>
                  <a:lnTo>
                    <a:pt x="2240304" y="3488631"/>
                  </a:lnTo>
                  <a:lnTo>
                    <a:pt x="78858" y="3488631"/>
                  </a:lnTo>
                  <a:lnTo>
                    <a:pt x="57590" y="3405919"/>
                  </a:lnTo>
                  <a:cubicBezTo>
                    <a:pt x="19830" y="3221391"/>
                    <a:pt x="0" y="3030331"/>
                    <a:pt x="0" y="2834640"/>
                  </a:cubicBezTo>
                  <a:cubicBezTo>
                    <a:pt x="0" y="1269112"/>
                    <a:pt x="1269112" y="0"/>
                    <a:pt x="2834640" y="0"/>
                  </a:cubicBezTo>
                  <a:close/>
                </a:path>
              </a:pathLst>
            </a:custGeom>
            <a:grpFill/>
            <a:ln w="12700" cap="sq">
              <a:solidFill>
                <a:schemeClr val="bg2"/>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28"/>
            <p:cNvGrpSpPr/>
            <p:nvPr/>
          </p:nvGrpSpPr>
          <p:grpSpPr>
            <a:xfrm>
              <a:off x="4539616" y="1161871"/>
              <a:ext cx="5086349" cy="2325519"/>
              <a:chOff x="4746835" y="1791941"/>
              <a:chExt cx="4671911" cy="1695450"/>
            </a:xfrm>
            <a:grpFill/>
          </p:grpSpPr>
          <p:cxnSp>
            <p:nvCxnSpPr>
              <p:cNvPr id="31" name="Straight Connector 30"/>
              <p:cNvCxnSpPr/>
              <p:nvPr/>
            </p:nvCxnSpPr>
            <p:spPr>
              <a:xfrm rot="900000">
                <a:off x="7653365" y="1861020"/>
                <a:ext cx="0" cy="361496"/>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800000">
                <a:off x="8185072" y="2063513"/>
                <a:ext cx="0" cy="361496"/>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2700000">
                <a:off x="8618694" y="2345985"/>
                <a:ext cx="0" cy="475764"/>
              </a:xfrm>
              <a:prstGeom prst="line">
                <a:avLst/>
              </a:prstGeom>
              <a:grpFill/>
              <a:ln w="19050" cmpd="sng">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3600000">
                <a:off x="8963892" y="2760712"/>
                <a:ext cx="0" cy="475764"/>
              </a:xfrm>
              <a:prstGeom prst="line">
                <a:avLst/>
              </a:prstGeom>
              <a:grpFill/>
              <a:ln w="19050" cmpd="sng">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4500000">
                <a:off x="9180864" y="3243677"/>
                <a:ext cx="0" cy="475764"/>
              </a:xfrm>
              <a:prstGeom prst="line">
                <a:avLst/>
              </a:prstGeom>
              <a:grpFill/>
              <a:ln w="19050" cmpd="sng">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82791" y="1791941"/>
                <a:ext cx="0" cy="361496"/>
              </a:xfrm>
              <a:prstGeom prst="line">
                <a:avLst/>
              </a:prstGeom>
              <a:grpFill/>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20700000" flipH="1">
                <a:off x="6512216" y="1866852"/>
                <a:ext cx="0" cy="361496"/>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9800000" flipH="1">
                <a:off x="5980509" y="2069345"/>
                <a:ext cx="0" cy="361496"/>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8900000" flipH="1">
                <a:off x="5546887" y="2351817"/>
                <a:ext cx="0" cy="475764"/>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8000000" flipH="1">
                <a:off x="5201689" y="2766544"/>
                <a:ext cx="0" cy="475764"/>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7100000" flipH="1">
                <a:off x="4984717" y="3249509"/>
                <a:ext cx="0" cy="475764"/>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082791" y="1797773"/>
                <a:ext cx="0" cy="361496"/>
              </a:xfrm>
              <a:prstGeom prst="line">
                <a:avLst/>
              </a:prstGeom>
              <a:grpFill/>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bwMode="auto">
            <a:xfrm rot="1680000">
              <a:off x="7638629" y="1896015"/>
              <a:ext cx="352306" cy="1841858"/>
            </a:xfrm>
            <a:custGeom>
              <a:avLst/>
              <a:gdLst>
                <a:gd name="connsiteX0" fmla="*/ 175381 w 352306"/>
                <a:gd name="connsiteY0" fmla="*/ 0 h 1841858"/>
                <a:gd name="connsiteX1" fmla="*/ 352306 w 352306"/>
                <a:gd name="connsiteY1" fmla="*/ 1841858 h 1841858"/>
                <a:gd name="connsiteX2" fmla="*/ 343596 w 352306"/>
                <a:gd name="connsiteY2" fmla="*/ 1837973 h 1841858"/>
                <a:gd name="connsiteX3" fmla="*/ 108311 w 352306"/>
                <a:gd name="connsiteY3" fmla="*/ 1807023 h 1841858"/>
                <a:gd name="connsiteX4" fmla="*/ 0 w 352306"/>
                <a:gd name="connsiteY4" fmla="*/ 1825777 h 184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06" h="1841858">
                  <a:moveTo>
                    <a:pt x="175381" y="0"/>
                  </a:moveTo>
                  <a:lnTo>
                    <a:pt x="352306" y="1841858"/>
                  </a:lnTo>
                  <a:lnTo>
                    <a:pt x="343596" y="1837973"/>
                  </a:lnTo>
                  <a:cubicBezTo>
                    <a:pt x="267723" y="1812429"/>
                    <a:pt x="187796" y="1801607"/>
                    <a:pt x="108311" y="1807023"/>
                  </a:cubicBezTo>
                  <a:lnTo>
                    <a:pt x="0" y="1825777"/>
                  </a:lnTo>
                  <a:close/>
                </a:path>
              </a:pathLst>
            </a:custGeom>
            <a:grpFill/>
            <a:ln w="12700" cap="sq">
              <a:solidFill>
                <a:schemeClr val="bg2"/>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3" name="Group 72"/>
          <p:cNvGrpSpPr/>
          <p:nvPr/>
        </p:nvGrpSpPr>
        <p:grpSpPr>
          <a:xfrm>
            <a:off x="6848339" y="2969948"/>
            <a:ext cx="404195" cy="434983"/>
            <a:chOff x="6724523" y="2965067"/>
            <a:chExt cx="396362" cy="426553"/>
          </a:xfrm>
        </p:grpSpPr>
        <p:sp>
          <p:nvSpPr>
            <p:cNvPr id="74" name="Freeform 79"/>
            <p:cNvSpPr>
              <a:spLocks/>
            </p:cNvSpPr>
            <p:nvPr/>
          </p:nvSpPr>
          <p:spPr bwMode="auto">
            <a:xfrm>
              <a:off x="6724523" y="2965067"/>
              <a:ext cx="396362" cy="42655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solidFill>
              <a:schemeClr val="bg1"/>
            </a:solidFill>
            <a:ln w="11113" cap="rnd">
              <a:solidFill>
                <a:schemeClr val="accent3"/>
              </a:solidFill>
              <a:prstDash val="solid"/>
              <a:round/>
              <a:headEnd/>
              <a:tailEnd/>
            </a:ln>
            <a:extLst/>
          </p:spPr>
          <p:txBody>
            <a:bodyPr vert="horz" wrap="square" lIns="95103" tIns="47551" rIns="95103" bIns="47551" numCol="1" anchor="t" anchorCtr="0" compatLnSpc="1">
              <a:prstTxWarp prst="textNoShape">
                <a:avLst/>
              </a:prstTxWarp>
            </a:bodyPr>
            <a:lstStyle/>
            <a:p>
              <a:pPr defTabSz="932418">
                <a:defRPr/>
              </a:pPr>
              <a:endParaRPr lang="en-US" sz="1873" kern="0">
                <a:solidFill>
                  <a:srgbClr val="525252"/>
                </a:solidFill>
                <a:latin typeface="Segoe UI"/>
              </a:endParaRPr>
            </a:p>
          </p:txBody>
        </p:sp>
        <p:sp>
          <p:nvSpPr>
            <p:cNvPr id="75" name="Freeform 80"/>
            <p:cNvSpPr>
              <a:spLocks/>
            </p:cNvSpPr>
            <p:nvPr/>
          </p:nvSpPr>
          <p:spPr bwMode="auto">
            <a:xfrm>
              <a:off x="6774067" y="3007961"/>
              <a:ext cx="252942" cy="221617"/>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solidFill>
              <a:schemeClr val="accent3"/>
            </a:solidFill>
            <a:ln w="11113" cap="rnd">
              <a:solidFill>
                <a:schemeClr val="accent3"/>
              </a:solidFill>
              <a:prstDash val="solid"/>
              <a:round/>
              <a:headEnd/>
              <a:tailEnd/>
            </a:ln>
            <a:extLst/>
          </p:spPr>
          <p:txBody>
            <a:bodyPr vert="horz" wrap="square" lIns="95103" tIns="47551" rIns="95103" bIns="47551" numCol="1" anchor="t" anchorCtr="0" compatLnSpc="1">
              <a:prstTxWarp prst="textNoShape">
                <a:avLst/>
              </a:prstTxWarp>
            </a:bodyPr>
            <a:lstStyle/>
            <a:p>
              <a:pPr defTabSz="932418">
                <a:defRPr/>
              </a:pPr>
              <a:endParaRPr lang="en-US" sz="1873" kern="0">
                <a:solidFill>
                  <a:srgbClr val="525252"/>
                </a:solidFill>
                <a:latin typeface="Segoe UI"/>
              </a:endParaRPr>
            </a:p>
          </p:txBody>
        </p:sp>
        <p:sp>
          <p:nvSpPr>
            <p:cNvPr id="76" name="Freeform 81"/>
            <p:cNvSpPr>
              <a:spLocks/>
            </p:cNvSpPr>
            <p:nvPr/>
          </p:nvSpPr>
          <p:spPr bwMode="auto">
            <a:xfrm>
              <a:off x="6836651" y="3053236"/>
              <a:ext cx="234688" cy="276425"/>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solidFill>
              <a:schemeClr val="accent3"/>
            </a:solidFill>
            <a:ln w="11113" cap="rnd">
              <a:solidFill>
                <a:schemeClr val="accent3"/>
              </a:solidFill>
              <a:prstDash val="solid"/>
              <a:round/>
              <a:headEnd/>
              <a:tailEnd/>
            </a:ln>
            <a:extLst/>
          </p:spPr>
          <p:txBody>
            <a:bodyPr vert="horz" wrap="square" lIns="95103" tIns="47551" rIns="95103" bIns="47551" numCol="1" anchor="t" anchorCtr="0" compatLnSpc="1">
              <a:prstTxWarp prst="textNoShape">
                <a:avLst/>
              </a:prstTxWarp>
            </a:bodyPr>
            <a:lstStyle/>
            <a:p>
              <a:pPr defTabSz="932418">
                <a:defRPr/>
              </a:pPr>
              <a:endParaRPr lang="en-US" sz="1873" kern="0">
                <a:solidFill>
                  <a:srgbClr val="525252"/>
                </a:solidFill>
                <a:latin typeface="Segoe UI"/>
              </a:endParaRPr>
            </a:p>
          </p:txBody>
        </p:sp>
      </p:grpSp>
      <p:sp>
        <p:nvSpPr>
          <p:cNvPr id="3" name="Title 2"/>
          <p:cNvSpPr>
            <a:spLocks noGrp="1"/>
          </p:cNvSpPr>
          <p:nvPr>
            <p:ph type="title"/>
          </p:nvPr>
        </p:nvSpPr>
        <p:spPr>
          <a:xfrm>
            <a:off x="378666" y="296897"/>
            <a:ext cx="11733453" cy="917575"/>
          </a:xfrm>
        </p:spPr>
        <p:txBody>
          <a:bodyPr/>
          <a:lstStyle/>
          <a:p>
            <a:r>
              <a:rPr lang="en-US" dirty="0"/>
              <a:t>Windows 10 </a:t>
            </a:r>
            <a:r>
              <a:rPr lang="en-US" dirty="0" err="1"/>
              <a:t>IoT</a:t>
            </a:r>
            <a:br>
              <a:rPr lang="en-US" dirty="0"/>
            </a:br>
            <a:r>
              <a:rPr lang="en-US" sz="2800" dirty="0"/>
              <a:t>Designed for smart THINGS that bring intelligence to the edge</a:t>
            </a:r>
            <a:endParaRPr lang="en-US" dirty="0"/>
          </a:p>
        </p:txBody>
      </p:sp>
    </p:spTree>
    <p:extLst>
      <p:ext uri="{BB962C8B-B14F-4D97-AF65-F5344CB8AC3E}">
        <p14:creationId xmlns:p14="http://schemas.microsoft.com/office/powerpoint/2010/main" val="2064729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6" presetClass="path" presetSubtype="0" accel="50000" decel="50000" fill="hold" nodeType="withEffect">
                                  <p:stCondLst>
                                    <p:cond delay="0"/>
                                  </p:stCondLst>
                                  <p:childTnLst>
                                    <p:animMotion origin="layout" path="M 2.70833E-6 -0.00996 L -0.05091 -0.05533 " pathEditMode="relative" rAng="0" ptsTypes="AA">
                                      <p:cBhvr>
                                        <p:cTn id="10" dur="500" fill="hold"/>
                                        <p:tgtEl>
                                          <p:spTgt spid="46"/>
                                        </p:tgtEl>
                                        <p:attrNameLst>
                                          <p:attrName>ppt_x</p:attrName>
                                          <p:attrName>ppt_y</p:attrName>
                                        </p:attrNameLst>
                                      </p:cBhvr>
                                      <p:rCtr x="-2552" y="-2269"/>
                                    </p:animMotion>
                                  </p:childTnLst>
                                </p:cTn>
                              </p:par>
                              <p:par>
                                <p:cTn id="11" presetID="42" presetClass="entr" presetSubtype="0"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56" presetClass="path" presetSubtype="0" accel="50000" decel="50000" fill="hold" nodeType="withEffect">
                                  <p:stCondLst>
                                    <p:cond delay="0"/>
                                  </p:stCondLst>
                                  <p:childTnLst>
                                    <p:animMotion origin="layout" path="M -1.875E-6 1.85185E-6 L 0.02539 -0.03195 " pathEditMode="relative" rAng="0" ptsTypes="AA">
                                      <p:cBhvr>
                                        <p:cTn id="23" dur="500" fill="hold"/>
                                        <p:tgtEl>
                                          <p:spTgt spid="45"/>
                                        </p:tgtEl>
                                        <p:attrNameLst>
                                          <p:attrName>ppt_x</p:attrName>
                                          <p:attrName>ppt_y</p:attrName>
                                        </p:attrNameLst>
                                      </p:cBhvr>
                                      <p:rCtr x="1263" y="-1597"/>
                                    </p:animMotion>
                                  </p:childTnLst>
                                </p:cTn>
                              </p:par>
                              <p:par>
                                <p:cTn id="24" presetID="42" presetClass="entr" presetSubtype="0" fill="hold" nodeType="withEffect">
                                  <p:stCondLst>
                                    <p:cond delay="50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anim calcmode="lin" valueType="num">
                                      <p:cBhvr>
                                        <p:cTn id="27" dur="500" fill="hold"/>
                                        <p:tgtEl>
                                          <p:spTgt spid="73"/>
                                        </p:tgtEl>
                                        <p:attrNameLst>
                                          <p:attrName>ppt_x</p:attrName>
                                        </p:attrNameLst>
                                      </p:cBhvr>
                                      <p:tavLst>
                                        <p:tav tm="0">
                                          <p:val>
                                            <p:strVal val="#ppt_x"/>
                                          </p:val>
                                        </p:tav>
                                        <p:tav tm="100000">
                                          <p:val>
                                            <p:strVal val="#ppt_x"/>
                                          </p:val>
                                        </p:tav>
                                      </p:tavLst>
                                    </p:anim>
                                    <p:anim calcmode="lin" valueType="num">
                                      <p:cBhvr>
                                        <p:cTn id="28"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42" presetClass="path" presetSubtype="0" accel="50000" decel="50000" fill="hold" nodeType="withEffect">
                                  <p:stCondLst>
                                    <p:cond delay="0"/>
                                  </p:stCondLst>
                                  <p:childTnLst>
                                    <p:animMotion origin="layout" path="M -0.00117 0.00995 L -0.00065 0.08264 " pathEditMode="relative" rAng="0" ptsTypes="AA">
                                      <p:cBhvr>
                                        <p:cTn id="36" dur="500" fill="hold"/>
                                        <p:tgtEl>
                                          <p:spTgt spid="47"/>
                                        </p:tgtEl>
                                        <p:attrNameLst>
                                          <p:attrName>ppt_x</p:attrName>
                                          <p:attrName>ppt_y</p:attrName>
                                        </p:attrNameLst>
                                      </p:cBhvr>
                                      <p:rCtr x="26" y="3634"/>
                                    </p:animMotion>
                                  </p:childTnLst>
                                </p:cTn>
                              </p:par>
                              <p:par>
                                <p:cTn id="37" presetID="42" presetClass="entr" presetSubtype="0" fill="hold" grpId="0" nodeType="withEffect">
                                  <p:stCondLst>
                                    <p:cond delay="50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anim calcmode="lin" valueType="num">
                                      <p:cBhvr>
                                        <p:cTn id="40" dur="500" fill="hold"/>
                                        <p:tgtEl>
                                          <p:spTgt spid="53"/>
                                        </p:tgtEl>
                                        <p:attrNameLst>
                                          <p:attrName>ppt_x</p:attrName>
                                        </p:attrNameLst>
                                      </p:cBhvr>
                                      <p:tavLst>
                                        <p:tav tm="0">
                                          <p:val>
                                            <p:strVal val="#ppt_x"/>
                                          </p:val>
                                        </p:tav>
                                        <p:tav tm="100000">
                                          <p:val>
                                            <p:strVal val="#ppt_x"/>
                                          </p:val>
                                        </p:tav>
                                      </p:tavLst>
                                    </p:anim>
                                    <p:anim calcmode="lin" valueType="num">
                                      <p:cBhvr>
                                        <p:cTn id="41"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61.24|99.927"/>
</p:tagLst>
</file>

<file path=ppt/tags/tag3.xml><?xml version="1.0" encoding="utf-8"?>
<p:tagLst xmlns:a="http://schemas.openxmlformats.org/drawingml/2006/main" xmlns:r="http://schemas.openxmlformats.org/officeDocument/2006/relationships" xmlns:p="http://schemas.openxmlformats.org/presentationml/2006/main">
  <p:tag name="TIMING" val="|61.24|99.927"/>
</p:tagLst>
</file>

<file path=ppt/tags/tag4.xml><?xml version="1.0" encoding="utf-8"?>
<p:tagLst xmlns:a="http://schemas.openxmlformats.org/drawingml/2006/main" xmlns:r="http://schemas.openxmlformats.org/officeDocument/2006/relationships" xmlns:p="http://schemas.openxmlformats.org/presentationml/2006/main">
  <p:tag name="TIMING" val="|61.24|99.927"/>
</p:tagLst>
</file>

<file path=ppt/tags/tag5.xml><?xml version="1.0" encoding="utf-8"?>
<p:tagLst xmlns:a="http://schemas.openxmlformats.org/drawingml/2006/main" xmlns:r="http://schemas.openxmlformats.org/officeDocument/2006/relationships" xmlns:p="http://schemas.openxmlformats.org/presentationml/2006/main">
  <p:tag name="TIMING" val="|48.843"/>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5.xml><?xml version="1.0" encoding="utf-8"?>
<a:theme xmlns:a="http://schemas.openxmlformats.org/drawingml/2006/main" name="BDM">
  <a:themeElements>
    <a:clrScheme name="Custom 6">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54" tIns="146283" rIns="182854" bIns="146283" rtlCol="0">
        <a:spAutoFit/>
      </a:bodyPr>
      <a:lstStyle>
        <a:defPPr marL="0" marR="0" indent="0" algn="ctr" defTabSz="932563" eaLnBrk="1" fontAlgn="auto" latinLnBrk="0" hangingPunct="1">
          <a:lnSpc>
            <a:spcPct val="90000"/>
          </a:lnSpc>
          <a:spcBef>
            <a:spcPts val="0"/>
          </a:spcBef>
          <a:spcAft>
            <a:spcPts val="600"/>
          </a:spcAft>
          <a:buClrTx/>
          <a:buSzTx/>
          <a:buFontTx/>
          <a:buNone/>
          <a:tabLst/>
          <a:defRPr kumimoji="0" sz="2800" b="0" i="0" u="none" strike="noStrike" kern="0" cap="none" spc="0" normalizeH="0" baseline="0" noProof="0" dirty="0" smtClean="0">
            <a:ln>
              <a:noFill/>
            </a:ln>
            <a:solidFill>
              <a:srgbClr val="FFFFFF"/>
            </a:solidFill>
            <a:effectLst/>
            <a:uLnTx/>
            <a:uFillTx/>
            <a:latin typeface="Segoe UI Light"/>
          </a:defRPr>
        </a:defPPr>
      </a:lstStyle>
    </a:txDef>
  </a:objectDefaults>
  <a:extraClrSchemeLst/>
  <a:extLst>
    <a:ext uri="{05A4C25C-085E-4340-85A3-A5531E510DB2}">
      <thm15:themeFamily xmlns:thm15="http://schemas.microsoft.com/office/thememl/2012/main" name="BDM" id="{CDC9D94F-31F5-4758-9CF9-B997F7ADB649}" vid="{4F24407E-20EC-4C18-A389-80A4D0B813CF}"/>
    </a:ext>
  </a:extLst>
</a:theme>
</file>

<file path=ppt/theme/theme6.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7.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Arjmand Samuel</External_x0020_Speaker>
    <m6878b9dd7994da4ba144f95347d99c6 xmlns="01c77077-aee4-4b5f-bd4e-9cd40a6fff29">
      <Terms xmlns="http://schemas.microsoft.com/office/infopath/2007/PartnerControls"/>
    </m6878b9dd7994da4ba144f95347d99c6>
    <Presentation_x0020_Date xmlns="01c77077-aee4-4b5f-bd4e-9cd40a6fff29">2016-09-27T04:00:00+00:00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BRK2150</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01c77077-aee4-4b5f-bd4e-9cd40a6fff29"/>
    <ds:schemaRef ds:uri="http://purl.org/dc/elements/1.1/"/>
    <ds:schemaRef ds:uri="8ff673fc-3231-4e3a-893b-6d7f7cd32766"/>
    <ds:schemaRef ds:uri="230e9df3-be65-4c73-a93b-d1236ebd677e"/>
    <ds:schemaRef ds:uri="http://schemas.microsoft.com/office/infopath/2007/PartnerControls"/>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TotalTime>
  <Words>1576</Words>
  <Application>Microsoft Office PowerPoint</Application>
  <PresentationFormat>Custom</PresentationFormat>
  <Paragraphs>289</Paragraphs>
  <Slides>23</Slides>
  <Notes>14</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23</vt:i4>
      </vt:variant>
    </vt:vector>
  </HeadingPairs>
  <TitlesOfParts>
    <vt:vector size="43" baseType="lpstr">
      <vt:lpstr>Arial</vt:lpstr>
      <vt:lpstr>Calibri</vt:lpstr>
      <vt:lpstr>Consolas</vt:lpstr>
      <vt:lpstr>MS Shell Dlg 2</vt:lpstr>
      <vt:lpstr>Segoe</vt:lpstr>
      <vt:lpstr>Segoe Light</vt:lpstr>
      <vt:lpstr>Segoe UI</vt:lpstr>
      <vt:lpstr>Segoe UI Black</vt:lpstr>
      <vt:lpstr>Segoe UI Light</vt:lpstr>
      <vt:lpstr>Segoe UI Semibold</vt:lpstr>
      <vt:lpstr>Segoe UI Semilight</vt:lpstr>
      <vt:lpstr>Wingdings</vt:lpstr>
      <vt:lpstr>5-50002_Ignite_Breakout_Template</vt:lpstr>
      <vt:lpstr>6-30537_Envision 2016 Concurrent Template_Dark</vt:lpstr>
      <vt:lpstr>1_5-50002_Ignite_Breakout_Template</vt:lpstr>
      <vt:lpstr>1_6-30537_Envision 2016 Concurrent Template_Dark</vt:lpstr>
      <vt:lpstr>BDM</vt:lpstr>
      <vt:lpstr>2_5-50002_Ignite_Breakout_Template</vt:lpstr>
      <vt:lpstr>3_5-50002_Ignite_Breakout_Template</vt:lpstr>
      <vt:lpstr>think-cell Slide</vt:lpstr>
      <vt:lpstr>Towards Trustworthy Internet of Things Infrastructure enabled by Microsoft </vt:lpstr>
      <vt:lpstr>IoT infrastructure under attack</vt:lpstr>
      <vt:lpstr>Why securing Industrial Internet of Things is hard?</vt:lpstr>
      <vt:lpstr>Information technology perspective</vt:lpstr>
      <vt:lpstr>Operational technology perspective</vt:lpstr>
      <vt:lpstr>Why securing Industrial Internet of Things is hard?</vt:lpstr>
      <vt:lpstr>Why securing Internet of Things is hard?</vt:lpstr>
      <vt:lpstr>Trustworthy Internet of Things</vt:lpstr>
      <vt:lpstr>Windows 10 IoT Designed for smart THINGS that bring intelligence to the edge</vt:lpstr>
      <vt:lpstr>Windows 10 IoT Portfolio</vt:lpstr>
      <vt:lpstr>Windows 10 IoT Cloud access through secure platform</vt:lpstr>
      <vt:lpstr>Microsoft Azure</vt:lpstr>
      <vt:lpstr>Azure IoT Suite</vt:lpstr>
      <vt:lpstr>Benefit from a comprehensive solution</vt:lpstr>
      <vt:lpstr>Azure IoT Suite security</vt:lpstr>
      <vt:lpstr>Defense in Depth</vt:lpstr>
      <vt:lpstr>Defense in Depth</vt:lpstr>
      <vt:lpstr>IoT Threats</vt:lpstr>
      <vt:lpstr>Get started today</vt:lpstr>
      <vt:lpstr>Azure IoT Security resources</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Trustworthy Internet of Things Infrastructure enabled by Microsoft </dc:title>
  <dc:subject>&lt;Speech title here&gt;</dc:subject>
  <dc:creator>MS Events 0086</dc:creator>
  <cp:keywords>Microsoft 2016</cp:keywords>
  <dc:description>Template: Mitchell Derrey, Silverfox Productions_x000d_
Formatting: _x000d_
Audience Type:</dc:description>
  <cp:lastModifiedBy>MS Events 0087</cp:lastModifiedBy>
  <cp:revision>4</cp:revision>
  <dcterms:created xsi:type="dcterms:W3CDTF">2016-09-26T18:38:21Z</dcterms:created>
  <dcterms:modified xsi:type="dcterms:W3CDTF">2016-09-27T21:30:29Z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